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8"/>
  </p:notesMasterIdLst>
  <p:sldIdLst>
    <p:sldId id="256" r:id="rId2"/>
    <p:sldId id="287" r:id="rId3"/>
    <p:sldId id="278" r:id="rId4"/>
    <p:sldId id="332" r:id="rId5"/>
    <p:sldId id="269" r:id="rId6"/>
    <p:sldId id="271" r:id="rId7"/>
    <p:sldId id="314" r:id="rId8"/>
    <p:sldId id="333" r:id="rId9"/>
    <p:sldId id="316" r:id="rId10"/>
    <p:sldId id="336" r:id="rId11"/>
    <p:sldId id="284" r:id="rId12"/>
    <p:sldId id="337" r:id="rId13"/>
    <p:sldId id="292" r:id="rId14"/>
    <p:sldId id="338" r:id="rId15"/>
    <p:sldId id="318" r:id="rId16"/>
    <p:sldId id="319" r:id="rId17"/>
    <p:sldId id="339" r:id="rId18"/>
    <p:sldId id="283" r:id="rId19"/>
    <p:sldId id="320" r:id="rId20"/>
    <p:sldId id="321" r:id="rId21"/>
    <p:sldId id="322" r:id="rId22"/>
    <p:sldId id="340" r:id="rId23"/>
    <p:sldId id="257" r:id="rId24"/>
    <p:sldId id="341" r:id="rId25"/>
    <p:sldId id="285" r:id="rId26"/>
    <p:sldId id="342" r:id="rId27"/>
    <p:sldId id="280" r:id="rId28"/>
    <p:sldId id="344" r:id="rId29"/>
    <p:sldId id="305" r:id="rId30"/>
    <p:sldId id="281" r:id="rId31"/>
    <p:sldId id="346" r:id="rId32"/>
    <p:sldId id="286" r:id="rId33"/>
    <p:sldId id="351" r:id="rId34"/>
    <p:sldId id="330" r:id="rId35"/>
    <p:sldId id="352" r:id="rId36"/>
    <p:sldId id="323" r:id="rId37"/>
    <p:sldId id="353" r:id="rId38"/>
    <p:sldId id="289" r:id="rId39"/>
    <p:sldId id="345" r:id="rId40"/>
    <p:sldId id="324" r:id="rId41"/>
    <p:sldId id="325" r:id="rId42"/>
    <p:sldId id="326" r:id="rId43"/>
    <p:sldId id="327" r:id="rId44"/>
    <p:sldId id="328" r:id="rId45"/>
    <p:sldId id="350" r:id="rId46"/>
    <p:sldId id="329" r:id="rId47"/>
    <p:sldId id="347" r:id="rId48"/>
    <p:sldId id="331" r:id="rId49"/>
    <p:sldId id="348" r:id="rId50"/>
    <p:sldId id="288" r:id="rId51"/>
    <p:sldId id="349" r:id="rId52"/>
    <p:sldId id="273" r:id="rId53"/>
    <p:sldId id="274" r:id="rId54"/>
    <p:sldId id="275" r:id="rId55"/>
    <p:sldId id="276" r:id="rId56"/>
    <p:sldId id="27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4"/>
    <p:restoredTop sz="94623"/>
  </p:normalViewPr>
  <p:slideViewPr>
    <p:cSldViewPr snapToGrid="0">
      <p:cViewPr varScale="1">
        <p:scale>
          <a:sx n="85" d="100"/>
          <a:sy n="85" d="100"/>
        </p:scale>
        <p:origin x="36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A0E60-4FC4-A94B-8D17-DFCB8DF70CAD}" type="datetimeFigureOut">
              <a:rPr lang="en-US" smtClean="0"/>
              <a:t>9/17/24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439B1-06F4-BA49-896E-1801D5478B14}" type="slidenum">
              <a:rPr lang="en-US" smtClean="0"/>
              <a:t>‹#›</a:t>
            </a:fld>
            <a:endParaRPr lang="en-US"/>
          </a:p>
        </p:txBody>
      </p:sp>
    </p:spTree>
    <p:extLst>
      <p:ext uri="{BB962C8B-B14F-4D97-AF65-F5344CB8AC3E}">
        <p14:creationId xmlns:p14="http://schemas.microsoft.com/office/powerpoint/2010/main" val="426587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6439B1-06F4-BA49-896E-1801D5478B14}" type="slidenum">
              <a:rPr lang="en-US" smtClean="0"/>
              <a:t>11</a:t>
            </a:fld>
            <a:endParaRPr lang="en-US"/>
          </a:p>
        </p:txBody>
      </p:sp>
    </p:spTree>
    <p:extLst>
      <p:ext uri="{BB962C8B-B14F-4D97-AF65-F5344CB8AC3E}">
        <p14:creationId xmlns:p14="http://schemas.microsoft.com/office/powerpoint/2010/main" val="119926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ba516f499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3ba516f499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3ba516f499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3ba516f499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3ba516f49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3ba516f49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3ba516f49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3ba516f49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ba516f499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3ba516f499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16B8-F6FF-084A-F96C-EB6451736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1CD7D-5FD2-C22C-5582-7B83EE096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A2B3CA-40FE-425C-06BF-4148B317652B}"/>
              </a:ext>
            </a:extLst>
          </p:cNvPr>
          <p:cNvSpPr>
            <a:spLocks noGrp="1"/>
          </p:cNvSpPr>
          <p:nvPr>
            <p:ph type="dt" sz="half" idx="10"/>
          </p:nvPr>
        </p:nvSpPr>
        <p:spPr/>
        <p:txBody>
          <a:bodyPr/>
          <a:lstStyle/>
          <a:p>
            <a:fld id="{8EF9CFD6-C2EE-504B-BE9D-4F28F09D6F01}" type="datetime1">
              <a:rPr lang="en-US" smtClean="0"/>
              <a:t>9/17/24</a:t>
            </a:fld>
            <a:endParaRPr lang="en-US"/>
          </a:p>
        </p:txBody>
      </p:sp>
      <p:sp>
        <p:nvSpPr>
          <p:cNvPr id="5" name="Footer Placeholder 4">
            <a:extLst>
              <a:ext uri="{FF2B5EF4-FFF2-40B4-BE49-F238E27FC236}">
                <a16:creationId xmlns:a16="http://schemas.microsoft.com/office/drawing/2014/main" id="{60A9F7C1-A174-8E5F-D9A9-6A7E8AFCE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F3C9A-ED59-99A7-AA2A-056722C6F2A7}"/>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380004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ADED-96C0-9B85-A665-D2E3272A9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18EFFD-B548-572C-C38D-1BCEE603E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087D4-03D9-1D2C-5A17-098D638362CE}"/>
              </a:ext>
            </a:extLst>
          </p:cNvPr>
          <p:cNvSpPr>
            <a:spLocks noGrp="1"/>
          </p:cNvSpPr>
          <p:nvPr>
            <p:ph type="dt" sz="half" idx="10"/>
          </p:nvPr>
        </p:nvSpPr>
        <p:spPr/>
        <p:txBody>
          <a:bodyPr/>
          <a:lstStyle/>
          <a:p>
            <a:fld id="{B2135FD5-3855-6C48-A074-94A742F035A5}" type="datetime1">
              <a:rPr lang="en-US" smtClean="0"/>
              <a:t>9/17/24</a:t>
            </a:fld>
            <a:endParaRPr lang="en-US"/>
          </a:p>
        </p:txBody>
      </p:sp>
      <p:sp>
        <p:nvSpPr>
          <p:cNvPr id="5" name="Footer Placeholder 4">
            <a:extLst>
              <a:ext uri="{FF2B5EF4-FFF2-40B4-BE49-F238E27FC236}">
                <a16:creationId xmlns:a16="http://schemas.microsoft.com/office/drawing/2014/main" id="{937CB823-34DD-BB26-BB13-6EA74B47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4F073-44B2-03FE-14C0-1A916B2EE8E7}"/>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39556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5CB4C5-251A-66A2-54E5-09B9E598C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1AB7A-D2F6-8E5D-65A7-AA2B22D778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D008A9-5681-37EC-2A19-E4003B62ECAC}"/>
              </a:ext>
            </a:extLst>
          </p:cNvPr>
          <p:cNvSpPr>
            <a:spLocks noGrp="1"/>
          </p:cNvSpPr>
          <p:nvPr>
            <p:ph type="dt" sz="half" idx="10"/>
          </p:nvPr>
        </p:nvSpPr>
        <p:spPr/>
        <p:txBody>
          <a:bodyPr/>
          <a:lstStyle/>
          <a:p>
            <a:fld id="{3DCA48F1-894A-3F48-9CCC-4468E6D9EBE7}" type="datetime1">
              <a:rPr lang="en-US" smtClean="0"/>
              <a:t>9/17/24</a:t>
            </a:fld>
            <a:endParaRPr lang="en-US"/>
          </a:p>
        </p:txBody>
      </p:sp>
      <p:sp>
        <p:nvSpPr>
          <p:cNvPr id="5" name="Footer Placeholder 4">
            <a:extLst>
              <a:ext uri="{FF2B5EF4-FFF2-40B4-BE49-F238E27FC236}">
                <a16:creationId xmlns:a16="http://schemas.microsoft.com/office/drawing/2014/main" id="{BCFD910C-D7F5-1045-968E-806D68E2F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E2FA7-69F0-C278-32F3-59EABD8B119D}"/>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76419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3053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636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66FB-5B8E-31CC-F5DE-688B02D47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85CA0-4668-7558-F68D-91BC4CCA39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85527-28CC-58F2-086D-383A680B3F5F}"/>
              </a:ext>
            </a:extLst>
          </p:cNvPr>
          <p:cNvSpPr>
            <a:spLocks noGrp="1"/>
          </p:cNvSpPr>
          <p:nvPr>
            <p:ph type="dt" sz="half" idx="10"/>
          </p:nvPr>
        </p:nvSpPr>
        <p:spPr/>
        <p:txBody>
          <a:bodyPr/>
          <a:lstStyle/>
          <a:p>
            <a:fld id="{96633092-AE8A-D24C-B507-C1CCF2966822}" type="datetime1">
              <a:rPr lang="en-US" smtClean="0"/>
              <a:t>9/17/24</a:t>
            </a:fld>
            <a:endParaRPr lang="en-US"/>
          </a:p>
        </p:txBody>
      </p:sp>
      <p:sp>
        <p:nvSpPr>
          <p:cNvPr id="5" name="Footer Placeholder 4">
            <a:extLst>
              <a:ext uri="{FF2B5EF4-FFF2-40B4-BE49-F238E27FC236}">
                <a16:creationId xmlns:a16="http://schemas.microsoft.com/office/drawing/2014/main" id="{663B5A09-1738-6442-E14B-A553892FD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287A1-F94E-1911-0F7C-D82D42584B8E}"/>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408247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D029-45A3-76E0-6FF5-C6AB146BE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BAACCB-E4B7-26E6-0A33-EBF4DD7BE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29B76C-D234-5B62-0FC7-0A40D13BA047}"/>
              </a:ext>
            </a:extLst>
          </p:cNvPr>
          <p:cNvSpPr>
            <a:spLocks noGrp="1"/>
          </p:cNvSpPr>
          <p:nvPr>
            <p:ph type="dt" sz="half" idx="10"/>
          </p:nvPr>
        </p:nvSpPr>
        <p:spPr/>
        <p:txBody>
          <a:bodyPr/>
          <a:lstStyle/>
          <a:p>
            <a:fld id="{DA25CFA9-40E4-5046-8E6B-768A7746E41F}" type="datetime1">
              <a:rPr lang="en-US" smtClean="0"/>
              <a:t>9/17/24</a:t>
            </a:fld>
            <a:endParaRPr lang="en-US"/>
          </a:p>
        </p:txBody>
      </p:sp>
      <p:sp>
        <p:nvSpPr>
          <p:cNvPr id="5" name="Footer Placeholder 4">
            <a:extLst>
              <a:ext uri="{FF2B5EF4-FFF2-40B4-BE49-F238E27FC236}">
                <a16:creationId xmlns:a16="http://schemas.microsoft.com/office/drawing/2014/main" id="{78816AFB-E929-A50D-4C60-64AA4FCA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20993-4DC2-11C1-14CB-399AD318B1D2}"/>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13863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CAC0-F83B-7E82-3705-BB7923049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E07B3-53C0-EDFF-2061-3C0EB7860A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EA548-C3F3-65B6-38C3-4C35176D86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0E6109-2B63-C109-7CCC-7673E423C493}"/>
              </a:ext>
            </a:extLst>
          </p:cNvPr>
          <p:cNvSpPr>
            <a:spLocks noGrp="1"/>
          </p:cNvSpPr>
          <p:nvPr>
            <p:ph type="dt" sz="half" idx="10"/>
          </p:nvPr>
        </p:nvSpPr>
        <p:spPr/>
        <p:txBody>
          <a:bodyPr/>
          <a:lstStyle/>
          <a:p>
            <a:fld id="{E4D2853A-5149-F74C-9F33-8A53C151B6D7}" type="datetime1">
              <a:rPr lang="en-US" smtClean="0"/>
              <a:t>9/17/24</a:t>
            </a:fld>
            <a:endParaRPr lang="en-US"/>
          </a:p>
        </p:txBody>
      </p:sp>
      <p:sp>
        <p:nvSpPr>
          <p:cNvPr id="6" name="Footer Placeholder 5">
            <a:extLst>
              <a:ext uri="{FF2B5EF4-FFF2-40B4-BE49-F238E27FC236}">
                <a16:creationId xmlns:a16="http://schemas.microsoft.com/office/drawing/2014/main" id="{7A68EE75-6474-4D05-11C7-8AB84AE98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ABD10-2748-603D-B3FC-BBB201730299}"/>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213883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4C5-B9A7-566B-0B52-7C709F249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D2D83-9D36-BA39-CC06-9469B25B9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7F442-930A-AFB8-8961-E77C517B1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E00AA-98D6-BD94-928A-B59EA4398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AE359-991F-180F-1E0A-B7F23A50B4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DCC4AC-7F4F-0935-C423-048E431FF107}"/>
              </a:ext>
            </a:extLst>
          </p:cNvPr>
          <p:cNvSpPr>
            <a:spLocks noGrp="1"/>
          </p:cNvSpPr>
          <p:nvPr>
            <p:ph type="dt" sz="half" idx="10"/>
          </p:nvPr>
        </p:nvSpPr>
        <p:spPr/>
        <p:txBody>
          <a:bodyPr/>
          <a:lstStyle/>
          <a:p>
            <a:fld id="{135E0EB1-083A-084F-94B9-3F9BEC08DA67}" type="datetime1">
              <a:rPr lang="en-US" smtClean="0"/>
              <a:t>9/17/24</a:t>
            </a:fld>
            <a:endParaRPr lang="en-US"/>
          </a:p>
        </p:txBody>
      </p:sp>
      <p:sp>
        <p:nvSpPr>
          <p:cNvPr id="8" name="Footer Placeholder 7">
            <a:extLst>
              <a:ext uri="{FF2B5EF4-FFF2-40B4-BE49-F238E27FC236}">
                <a16:creationId xmlns:a16="http://schemas.microsoft.com/office/drawing/2014/main" id="{CF8F5B10-2E32-20BA-5A91-669618D3DA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4337FB-425D-E896-25D6-0BA58F4F7185}"/>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382002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8BF2-8581-4136-E34B-B214F38E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A5170-6F4A-F269-24C7-A0EB3EBB5CD2}"/>
              </a:ext>
            </a:extLst>
          </p:cNvPr>
          <p:cNvSpPr>
            <a:spLocks noGrp="1"/>
          </p:cNvSpPr>
          <p:nvPr>
            <p:ph type="dt" sz="half" idx="10"/>
          </p:nvPr>
        </p:nvSpPr>
        <p:spPr/>
        <p:txBody>
          <a:bodyPr/>
          <a:lstStyle/>
          <a:p>
            <a:fld id="{6CF876BB-71EA-A141-BC8E-A277969F5526}" type="datetime1">
              <a:rPr lang="en-US" smtClean="0"/>
              <a:t>9/17/24</a:t>
            </a:fld>
            <a:endParaRPr lang="en-US"/>
          </a:p>
        </p:txBody>
      </p:sp>
      <p:sp>
        <p:nvSpPr>
          <p:cNvPr id="4" name="Footer Placeholder 3">
            <a:extLst>
              <a:ext uri="{FF2B5EF4-FFF2-40B4-BE49-F238E27FC236}">
                <a16:creationId xmlns:a16="http://schemas.microsoft.com/office/drawing/2014/main" id="{92278625-A642-79D3-7FCC-55A8BDAD6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D9CAF1-F2AD-1EA5-85A8-C2DB23FCE203}"/>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5371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A7A17-EDED-68F4-AF71-9974A4B652C5}"/>
              </a:ext>
            </a:extLst>
          </p:cNvPr>
          <p:cNvSpPr>
            <a:spLocks noGrp="1"/>
          </p:cNvSpPr>
          <p:nvPr>
            <p:ph type="dt" sz="half" idx="10"/>
          </p:nvPr>
        </p:nvSpPr>
        <p:spPr/>
        <p:txBody>
          <a:bodyPr/>
          <a:lstStyle/>
          <a:p>
            <a:fld id="{77238245-82FC-7248-8FC8-8C495701DD34}" type="datetime1">
              <a:rPr lang="en-US" smtClean="0"/>
              <a:t>9/17/24</a:t>
            </a:fld>
            <a:endParaRPr lang="en-US"/>
          </a:p>
        </p:txBody>
      </p:sp>
      <p:sp>
        <p:nvSpPr>
          <p:cNvPr id="3" name="Footer Placeholder 2">
            <a:extLst>
              <a:ext uri="{FF2B5EF4-FFF2-40B4-BE49-F238E27FC236}">
                <a16:creationId xmlns:a16="http://schemas.microsoft.com/office/drawing/2014/main" id="{9D688F4D-9647-5CC8-4521-F3C4D3344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38F0D-BDC3-B109-CB42-C70CC75E736F}"/>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37185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33B3-C811-E1AE-EB73-C2202D79A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F7A680-0BE2-693E-8C77-81261AAC9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EF8D7-D8B4-C945-6535-A77AC16CC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773-7DA5-52CE-1C1A-0B3E8D19E1DE}"/>
              </a:ext>
            </a:extLst>
          </p:cNvPr>
          <p:cNvSpPr>
            <a:spLocks noGrp="1"/>
          </p:cNvSpPr>
          <p:nvPr>
            <p:ph type="dt" sz="half" idx="10"/>
          </p:nvPr>
        </p:nvSpPr>
        <p:spPr/>
        <p:txBody>
          <a:bodyPr/>
          <a:lstStyle/>
          <a:p>
            <a:fld id="{4AC14116-E235-2544-8F1C-BCB3F7059EE2}" type="datetime1">
              <a:rPr lang="en-US" smtClean="0"/>
              <a:t>9/17/24</a:t>
            </a:fld>
            <a:endParaRPr lang="en-US"/>
          </a:p>
        </p:txBody>
      </p:sp>
      <p:sp>
        <p:nvSpPr>
          <p:cNvPr id="6" name="Footer Placeholder 5">
            <a:extLst>
              <a:ext uri="{FF2B5EF4-FFF2-40B4-BE49-F238E27FC236}">
                <a16:creationId xmlns:a16="http://schemas.microsoft.com/office/drawing/2014/main" id="{43B0E115-8151-E58E-68B6-9A24EC1A1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498C6-223E-EED9-E7D9-0E2DF15BD7E2}"/>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115037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0A89-338D-D551-A064-C947CE8FD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946A1-3E57-114A-1A37-B3279893F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885-5BFD-A731-FDCA-9FC3D94CA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A9590-70BB-8FCB-0522-CB56D0E37375}"/>
              </a:ext>
            </a:extLst>
          </p:cNvPr>
          <p:cNvSpPr>
            <a:spLocks noGrp="1"/>
          </p:cNvSpPr>
          <p:nvPr>
            <p:ph type="dt" sz="half" idx="10"/>
          </p:nvPr>
        </p:nvSpPr>
        <p:spPr/>
        <p:txBody>
          <a:bodyPr/>
          <a:lstStyle/>
          <a:p>
            <a:fld id="{07CF2992-F5CD-EA4E-90B0-5F66A8CF18F8}" type="datetime1">
              <a:rPr lang="en-US" smtClean="0"/>
              <a:t>9/17/24</a:t>
            </a:fld>
            <a:endParaRPr lang="en-US"/>
          </a:p>
        </p:txBody>
      </p:sp>
      <p:sp>
        <p:nvSpPr>
          <p:cNvPr id="6" name="Footer Placeholder 5">
            <a:extLst>
              <a:ext uri="{FF2B5EF4-FFF2-40B4-BE49-F238E27FC236}">
                <a16:creationId xmlns:a16="http://schemas.microsoft.com/office/drawing/2014/main" id="{9F6CBE04-2473-8E87-4138-EAC2A816F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ACBAE-2D59-3866-1F0B-A82A738FC396}"/>
              </a:ext>
            </a:extLst>
          </p:cNvPr>
          <p:cNvSpPr>
            <a:spLocks noGrp="1"/>
          </p:cNvSpPr>
          <p:nvPr>
            <p:ph type="sldNum" sz="quarter" idx="12"/>
          </p:nvPr>
        </p:nvSpPr>
        <p:spPr/>
        <p:txBody>
          <a:bodyPr/>
          <a:lstStyle/>
          <a:p>
            <a:fld id="{E3BA4553-FA8E-2441-8109-D32DDCF7B537}" type="slidenum">
              <a:rPr lang="en-US" smtClean="0"/>
              <a:t>‹#›</a:t>
            </a:fld>
            <a:endParaRPr lang="en-US"/>
          </a:p>
        </p:txBody>
      </p:sp>
    </p:spTree>
    <p:extLst>
      <p:ext uri="{BB962C8B-B14F-4D97-AF65-F5344CB8AC3E}">
        <p14:creationId xmlns:p14="http://schemas.microsoft.com/office/powerpoint/2010/main" val="322699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EB7F6-2939-2231-44DB-DF8BE67CD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DD2692-83FB-D62A-3D94-C684902AF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69302-F1D9-24E6-1A7F-97E88256C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2A031-B135-414B-AD8A-376ACCB0C035}" type="datetime1">
              <a:rPr lang="en-US" smtClean="0"/>
              <a:t>9/17/24</a:t>
            </a:fld>
            <a:endParaRPr lang="en-US"/>
          </a:p>
        </p:txBody>
      </p:sp>
      <p:sp>
        <p:nvSpPr>
          <p:cNvPr id="5" name="Footer Placeholder 4">
            <a:extLst>
              <a:ext uri="{FF2B5EF4-FFF2-40B4-BE49-F238E27FC236}">
                <a16:creationId xmlns:a16="http://schemas.microsoft.com/office/drawing/2014/main" id="{8B0DBA06-5143-0EFE-BFEE-DE5CD4724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F742C8-12FD-CF24-F3F0-CC25F1827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A4553-FA8E-2441-8109-D32DDCF7B537}" type="slidenum">
              <a:rPr lang="en-US" smtClean="0"/>
              <a:t>‹#›</a:t>
            </a:fld>
            <a:endParaRPr lang="en-US"/>
          </a:p>
        </p:txBody>
      </p:sp>
    </p:spTree>
    <p:extLst>
      <p:ext uri="{BB962C8B-B14F-4D97-AF65-F5344CB8AC3E}">
        <p14:creationId xmlns:p14="http://schemas.microsoft.com/office/powerpoint/2010/main" val="1271289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EE8C17-6C35-1D51-B479-1870D8344FAA}"/>
              </a:ext>
            </a:extLst>
          </p:cNvPr>
          <p:cNvSpPr>
            <a:spLocks noGrp="1"/>
          </p:cNvSpPr>
          <p:nvPr>
            <p:ph type="subTitle" idx="1"/>
          </p:nvPr>
        </p:nvSpPr>
        <p:spPr>
          <a:xfrm>
            <a:off x="246185" y="4983276"/>
            <a:ext cx="8499230" cy="831370"/>
          </a:xfrm>
        </p:spPr>
        <p:txBody>
          <a:bodyPr>
            <a:normAutofit fontScale="92500"/>
          </a:bodyPr>
          <a:lstStyle/>
          <a:p>
            <a:pPr algn="l"/>
            <a:r>
              <a:rPr lang="en-US" dirty="0"/>
              <a:t>Overview of the Machine Learning Data Platform (MLDP) with focus on </a:t>
            </a:r>
            <a:br>
              <a:rPr lang="en-US" dirty="0"/>
            </a:br>
            <a:r>
              <a:rPr lang="en-US" dirty="0"/>
              <a:t>the Data Platform (DP) subsystem</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Osprey Distributed Control Systems">
            <a:extLst>
              <a:ext uri="{FF2B5EF4-FFF2-40B4-BE49-F238E27FC236}">
                <a16:creationId xmlns:a16="http://schemas.microsoft.com/office/drawing/2014/main" id="{48DD570D-8260-3409-7A39-C04B5C243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398" y="0"/>
            <a:ext cx="3139601" cy="3139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sprey Distributed Control Systems">
            <a:extLst>
              <a:ext uri="{FF2B5EF4-FFF2-40B4-BE49-F238E27FC236}">
                <a16:creationId xmlns:a16="http://schemas.microsoft.com/office/drawing/2014/main" id="{C1669FA2-75A4-5664-1E56-A54C74F7E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31967"/>
            <a:ext cx="9061624" cy="3171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0660D5-0EE8-BA71-78A6-3D0175BB3448}"/>
              </a:ext>
            </a:extLst>
          </p:cNvPr>
          <p:cNvSpPr>
            <a:spLocks noGrp="1"/>
          </p:cNvSpPr>
          <p:nvPr>
            <p:ph type="ctrTitle"/>
          </p:nvPr>
        </p:nvSpPr>
        <p:spPr>
          <a:xfrm>
            <a:off x="3049" y="3227630"/>
            <a:ext cx="11347702" cy="1402935"/>
          </a:xfrm>
        </p:spPr>
        <p:txBody>
          <a:bodyPr anchor="b">
            <a:normAutofit/>
          </a:bodyPr>
          <a:lstStyle/>
          <a:p>
            <a:pPr algn="l"/>
            <a:r>
              <a:rPr lang="en-US" sz="6600" dirty="0"/>
              <a:t>Machine Learning </a:t>
            </a:r>
            <a:r>
              <a:rPr lang="en-US" sz="6600" b="1" dirty="0"/>
              <a:t>Data Platform</a:t>
            </a:r>
          </a:p>
        </p:txBody>
      </p:sp>
      <p:sp>
        <p:nvSpPr>
          <p:cNvPr id="9" name="Slide Number Placeholder 8">
            <a:extLst>
              <a:ext uri="{FF2B5EF4-FFF2-40B4-BE49-F238E27FC236}">
                <a16:creationId xmlns:a16="http://schemas.microsoft.com/office/drawing/2014/main" id="{B95C1569-7BBD-5FAF-A874-2175764A1C3C}"/>
              </a:ext>
            </a:extLst>
          </p:cNvPr>
          <p:cNvSpPr>
            <a:spLocks noGrp="1"/>
          </p:cNvSpPr>
          <p:nvPr>
            <p:ph type="sldNum" sz="quarter" idx="12"/>
          </p:nvPr>
        </p:nvSpPr>
        <p:spPr/>
        <p:txBody>
          <a:bodyPr/>
          <a:lstStyle/>
          <a:p>
            <a:fld id="{E3BA4553-FA8E-2441-8109-D32DDCF7B537}" type="slidenum">
              <a:rPr lang="en-US" smtClean="0"/>
              <a:t>1</a:t>
            </a:fld>
            <a:endParaRPr lang="en-US" dirty="0"/>
          </a:p>
        </p:txBody>
      </p:sp>
      <p:sp>
        <p:nvSpPr>
          <p:cNvPr id="11" name="TextBox 10">
            <a:extLst>
              <a:ext uri="{FF2B5EF4-FFF2-40B4-BE49-F238E27FC236}">
                <a16:creationId xmlns:a16="http://schemas.microsoft.com/office/drawing/2014/main" id="{4878473B-97FA-8F07-B572-C3177C0F6645}"/>
              </a:ext>
            </a:extLst>
          </p:cNvPr>
          <p:cNvSpPr txBox="1"/>
          <p:nvPr/>
        </p:nvSpPr>
        <p:spPr>
          <a:xfrm>
            <a:off x="9052398" y="5076092"/>
            <a:ext cx="2045753" cy="646331"/>
          </a:xfrm>
          <a:prstGeom prst="rect">
            <a:avLst/>
          </a:prstGeom>
          <a:noFill/>
        </p:spPr>
        <p:txBody>
          <a:bodyPr wrap="none" rtlCol="0">
            <a:spAutoFit/>
          </a:bodyPr>
          <a:lstStyle/>
          <a:p>
            <a:r>
              <a:rPr lang="en-US" dirty="0"/>
              <a:t>Christopher K. Allen</a:t>
            </a:r>
          </a:p>
          <a:p>
            <a:r>
              <a:rPr lang="en-US" dirty="0"/>
              <a:t>Craig McChesney</a:t>
            </a:r>
          </a:p>
        </p:txBody>
      </p:sp>
    </p:spTree>
    <p:extLst>
      <p:ext uri="{BB962C8B-B14F-4D97-AF65-F5344CB8AC3E}">
        <p14:creationId xmlns:p14="http://schemas.microsoft.com/office/powerpoint/2010/main" val="304369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Tech Stack</a:t>
            </a:r>
          </a:p>
          <a:p>
            <a:endParaRPr lang="en-US" sz="2200" b="1" dirty="0"/>
          </a:p>
          <a:p>
            <a:r>
              <a:rPr lang="en-US" b="1" i="1" dirty="0"/>
              <a:t>Aggregator / Data Provider</a:t>
            </a:r>
          </a:p>
          <a:p>
            <a:endParaRPr lang="en-US" sz="2200" dirty="0"/>
          </a:p>
          <a:p>
            <a:r>
              <a:rPr lang="en-US" sz="2200" dirty="0"/>
              <a:t>Data Archive</a:t>
            </a:r>
          </a:p>
          <a:p>
            <a:endParaRPr lang="en-US" sz="2200" dirty="0"/>
          </a:p>
          <a:p>
            <a:r>
              <a:rPr lang="en-US" sz="2200" dirty="0" err="1"/>
              <a:t>gRPC</a:t>
            </a:r>
            <a:r>
              <a:rPr lang="en-US" sz="2200" dirty="0"/>
              <a:t> API</a:t>
            </a:r>
          </a:p>
          <a:p>
            <a:endParaRPr lang="en-US" sz="2200" dirty="0"/>
          </a:p>
          <a:p>
            <a:r>
              <a:rPr lang="en-US" sz="2200" dirty="0"/>
              <a:t>Data Platform / Core Services</a:t>
            </a:r>
          </a:p>
          <a:p>
            <a:endParaRPr lang="en-US" sz="2200" dirty="0"/>
          </a:p>
          <a:p>
            <a:r>
              <a:rPr lang="en-US" sz="2200"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10</a:t>
            </a:fld>
            <a:endParaRPr lang="en-US"/>
          </a:p>
        </p:txBody>
      </p:sp>
    </p:spTree>
    <p:extLst>
      <p:ext uri="{BB962C8B-B14F-4D97-AF65-F5344CB8AC3E}">
        <p14:creationId xmlns:p14="http://schemas.microsoft.com/office/powerpoint/2010/main" val="71449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C9059-6FDC-A123-3F8D-0DC1178867AB}"/>
              </a:ext>
            </a:extLst>
          </p:cNvPr>
          <p:cNvSpPr>
            <a:spLocks noGrp="1"/>
          </p:cNvSpPr>
          <p:nvPr>
            <p:ph type="title"/>
          </p:nvPr>
        </p:nvSpPr>
        <p:spPr>
          <a:xfrm>
            <a:off x="280087" y="244471"/>
            <a:ext cx="4645152" cy="1217832"/>
          </a:xfrm>
        </p:spPr>
        <p:txBody>
          <a:bodyPr anchor="b">
            <a:normAutofit fontScale="90000"/>
          </a:bodyPr>
          <a:lstStyle/>
          <a:p>
            <a:r>
              <a:rPr lang="en-US" sz="6000" dirty="0"/>
              <a:t>MLDP Elements</a:t>
            </a:r>
            <a:br>
              <a:rPr lang="en-US" dirty="0"/>
            </a:br>
            <a:r>
              <a:rPr lang="en-US" sz="3600" dirty="0"/>
              <a:t>Aggregator / Data Provider</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diagram of a server&#10;&#10;Description automatically generated">
            <a:extLst>
              <a:ext uri="{FF2B5EF4-FFF2-40B4-BE49-F238E27FC236}">
                <a16:creationId xmlns:a16="http://schemas.microsoft.com/office/drawing/2014/main" id="{DA556B51-12DF-ACA7-624C-FBF24F6C3269}"/>
              </a:ext>
            </a:extLst>
          </p:cNvPr>
          <p:cNvPicPr>
            <a:picLocks noChangeAspect="1"/>
          </p:cNvPicPr>
          <p:nvPr/>
        </p:nvPicPr>
        <p:blipFill>
          <a:blip r:embed="rId3"/>
          <a:stretch>
            <a:fillRect/>
          </a:stretch>
        </p:blipFill>
        <p:spPr>
          <a:xfrm>
            <a:off x="4790760" y="2774716"/>
            <a:ext cx="7401241" cy="3394607"/>
          </a:xfrm>
          <a:prstGeom prst="rect">
            <a:avLst/>
          </a:prstGeom>
        </p:spPr>
      </p:pic>
      <p:pic>
        <p:nvPicPr>
          <p:cNvPr id="6" name="Picture 5" descr="A diagram of a data acquisition&#10;&#10;Description automatically generated">
            <a:extLst>
              <a:ext uri="{FF2B5EF4-FFF2-40B4-BE49-F238E27FC236}">
                <a16:creationId xmlns:a16="http://schemas.microsoft.com/office/drawing/2014/main" id="{90212C1D-EDF9-4531-4DBC-CB5FB5ECAF65}"/>
              </a:ext>
            </a:extLst>
          </p:cNvPr>
          <p:cNvPicPr>
            <a:picLocks noChangeAspect="1"/>
          </p:cNvPicPr>
          <p:nvPr/>
        </p:nvPicPr>
        <p:blipFill>
          <a:blip r:embed="rId4"/>
          <a:stretch>
            <a:fillRect/>
          </a:stretch>
        </p:blipFill>
        <p:spPr>
          <a:xfrm>
            <a:off x="6327648" y="121492"/>
            <a:ext cx="5584265" cy="2556898"/>
          </a:xfrm>
          <a:prstGeom prst="rect">
            <a:avLst/>
          </a:prstGeom>
        </p:spPr>
      </p:pic>
      <p:sp>
        <p:nvSpPr>
          <p:cNvPr id="7" name="TextBox 6">
            <a:extLst>
              <a:ext uri="{FF2B5EF4-FFF2-40B4-BE49-F238E27FC236}">
                <a16:creationId xmlns:a16="http://schemas.microsoft.com/office/drawing/2014/main" id="{2128F0D4-EF5F-E3F1-F667-78AEADC98DDB}"/>
              </a:ext>
            </a:extLst>
          </p:cNvPr>
          <p:cNvSpPr txBox="1"/>
          <p:nvPr/>
        </p:nvSpPr>
        <p:spPr>
          <a:xfrm>
            <a:off x="8273895" y="2272623"/>
            <a:ext cx="1934569" cy="338554"/>
          </a:xfrm>
          <a:prstGeom prst="rect">
            <a:avLst/>
          </a:prstGeom>
          <a:noFill/>
        </p:spPr>
        <p:txBody>
          <a:bodyPr wrap="none" rtlCol="0">
            <a:spAutoFit/>
          </a:bodyPr>
          <a:lstStyle/>
          <a:p>
            <a:pPr defTabSz="603504">
              <a:spcAft>
                <a:spcPts val="600"/>
              </a:spcAft>
            </a:pPr>
            <a:r>
              <a:rPr lang="en-US" sz="1600" kern="1200" dirty="0">
                <a:solidFill>
                  <a:schemeClr val="tx1"/>
                </a:solidFill>
                <a:latin typeface="+mn-lt"/>
                <a:ea typeface="+mn-ea"/>
                <a:cs typeface="+mn-cs"/>
              </a:rPr>
              <a:t>Aggregator use cases</a:t>
            </a:r>
            <a:endParaRPr lang="en-US" sz="1600" dirty="0"/>
          </a:p>
        </p:txBody>
      </p:sp>
      <p:sp>
        <p:nvSpPr>
          <p:cNvPr id="8" name="TextBox 7">
            <a:extLst>
              <a:ext uri="{FF2B5EF4-FFF2-40B4-BE49-F238E27FC236}">
                <a16:creationId xmlns:a16="http://schemas.microsoft.com/office/drawing/2014/main" id="{AAB3E7F1-9316-9A89-ADD1-C24815B9556F}"/>
              </a:ext>
            </a:extLst>
          </p:cNvPr>
          <p:cNvSpPr txBox="1"/>
          <p:nvPr/>
        </p:nvSpPr>
        <p:spPr>
          <a:xfrm>
            <a:off x="7101909" y="5987018"/>
            <a:ext cx="3113994" cy="369332"/>
          </a:xfrm>
          <a:prstGeom prst="rect">
            <a:avLst/>
          </a:prstGeom>
          <a:noFill/>
        </p:spPr>
        <p:txBody>
          <a:bodyPr wrap="none" rtlCol="0">
            <a:spAutoFit/>
          </a:bodyPr>
          <a:lstStyle/>
          <a:p>
            <a:pPr defTabSz="603504">
              <a:spcAft>
                <a:spcPts val="600"/>
              </a:spcAft>
            </a:pPr>
            <a:r>
              <a:rPr lang="en-US" kern="1200" dirty="0">
                <a:solidFill>
                  <a:schemeClr val="tx1"/>
                </a:solidFill>
                <a:latin typeface="+mn-lt"/>
                <a:ea typeface="+mn-ea"/>
                <a:cs typeface="+mn-cs"/>
              </a:rPr>
              <a:t>Aggregator system architecture</a:t>
            </a:r>
            <a:endParaRPr lang="en-US" sz="3200" dirty="0"/>
          </a:p>
        </p:txBody>
      </p:sp>
      <p:sp>
        <p:nvSpPr>
          <p:cNvPr id="11" name="Slide Number Placeholder 10">
            <a:extLst>
              <a:ext uri="{FF2B5EF4-FFF2-40B4-BE49-F238E27FC236}">
                <a16:creationId xmlns:a16="http://schemas.microsoft.com/office/drawing/2014/main" id="{C93E0155-87E9-B777-F94A-87F3EDC57690}"/>
              </a:ext>
            </a:extLst>
          </p:cNvPr>
          <p:cNvSpPr>
            <a:spLocks noGrp="1"/>
          </p:cNvSpPr>
          <p:nvPr>
            <p:ph type="sldNum" sz="quarter" idx="12"/>
          </p:nvPr>
        </p:nvSpPr>
        <p:spPr/>
        <p:txBody>
          <a:bodyPr/>
          <a:lstStyle/>
          <a:p>
            <a:fld id="{E3BA4553-FA8E-2441-8109-D32DDCF7B537}" type="slidenum">
              <a:rPr lang="en-US" smtClean="0"/>
              <a:t>11</a:t>
            </a:fld>
            <a:endParaRPr lang="en-US"/>
          </a:p>
        </p:txBody>
      </p:sp>
      <p:sp>
        <p:nvSpPr>
          <p:cNvPr id="3" name="Content Placeholder 2">
            <a:extLst>
              <a:ext uri="{FF2B5EF4-FFF2-40B4-BE49-F238E27FC236}">
                <a16:creationId xmlns:a16="http://schemas.microsoft.com/office/drawing/2014/main" id="{069070E9-DDEA-EB81-D282-2FCF10E9B4CB}"/>
              </a:ext>
            </a:extLst>
          </p:cNvPr>
          <p:cNvSpPr>
            <a:spLocks/>
          </p:cNvSpPr>
          <p:nvPr/>
        </p:nvSpPr>
        <p:spPr>
          <a:xfrm>
            <a:off x="104063" y="1820189"/>
            <a:ext cx="6926991" cy="761407"/>
          </a:xfrm>
          <a:prstGeom prst="rect">
            <a:avLst/>
          </a:prstGeom>
        </p:spPr>
        <p:txBody>
          <a:bodyPr/>
          <a:lstStyle/>
          <a:p>
            <a:pPr defTabSz="603504">
              <a:spcAft>
                <a:spcPts val="600"/>
              </a:spcAft>
            </a:pPr>
            <a:r>
              <a:rPr lang="en-US" sz="2400" kern="1200" dirty="0">
                <a:solidFill>
                  <a:schemeClr val="tx1"/>
                </a:solidFill>
                <a:latin typeface="+mn-lt"/>
                <a:ea typeface="+mn-ea"/>
                <a:cs typeface="+mn-cs"/>
              </a:rPr>
              <a:t>Aggregator performs synchronous, high-speed data acquisition and collection within EPICS control system.</a:t>
            </a:r>
            <a:endParaRPr lang="en-US" sz="2400" dirty="0"/>
          </a:p>
        </p:txBody>
      </p:sp>
      <p:sp>
        <p:nvSpPr>
          <p:cNvPr id="12" name="TextBox 11">
            <a:extLst>
              <a:ext uri="{FF2B5EF4-FFF2-40B4-BE49-F238E27FC236}">
                <a16:creationId xmlns:a16="http://schemas.microsoft.com/office/drawing/2014/main" id="{C3E31561-E542-0A78-4F16-CC5D66F05745}"/>
              </a:ext>
            </a:extLst>
          </p:cNvPr>
          <p:cNvSpPr txBox="1"/>
          <p:nvPr/>
        </p:nvSpPr>
        <p:spPr>
          <a:xfrm>
            <a:off x="115614" y="2774716"/>
            <a:ext cx="4675145" cy="3508653"/>
          </a:xfrm>
          <a:prstGeom prst="rect">
            <a:avLst/>
          </a:prstGeom>
          <a:noFill/>
        </p:spPr>
        <p:txBody>
          <a:bodyPr wrap="square" rtlCol="0">
            <a:spAutoFit/>
          </a:bodyPr>
          <a:lstStyle/>
          <a:p>
            <a:r>
              <a:rPr lang="en-US" sz="2400" dirty="0"/>
              <a:t>Distributed system</a:t>
            </a:r>
          </a:p>
          <a:p>
            <a:pPr marL="342900" indent="-342900">
              <a:buFont typeface="Arial" panose="020B0604020202020204" pitchFamily="34" charset="0"/>
              <a:buChar char="•"/>
            </a:pPr>
            <a:r>
              <a:rPr lang="en-US" dirty="0"/>
              <a:t>Local Aggregators – proximal to hardware</a:t>
            </a:r>
          </a:p>
          <a:p>
            <a:pPr marL="800100" lvl="1" indent="-342900">
              <a:buFont typeface="Arial" panose="020B0604020202020204" pitchFamily="34" charset="0"/>
              <a:buChar char="•"/>
            </a:pPr>
            <a:r>
              <a:rPr lang="en-US" dirty="0"/>
              <a:t>Collect and align local hetero data.</a:t>
            </a:r>
          </a:p>
          <a:p>
            <a:pPr marL="800100" lvl="1" indent="-342900">
              <a:buFont typeface="Arial" panose="020B0604020202020204" pitchFamily="34" charset="0"/>
              <a:buChar char="•"/>
            </a:pPr>
            <a:r>
              <a:rPr lang="en-US" dirty="0"/>
              <a:t>May have multiple data sources.</a:t>
            </a:r>
          </a:p>
          <a:p>
            <a:pPr marL="800100" lvl="1" indent="-342900">
              <a:buFont typeface="Arial" panose="020B0604020202020204" pitchFamily="34" charset="0"/>
              <a:buChar char="•"/>
            </a:pPr>
            <a:r>
              <a:rPr lang="en-US" dirty="0"/>
              <a:t>Transport to Central Aggregator.</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Central Aggregator</a:t>
            </a:r>
          </a:p>
          <a:p>
            <a:pPr marL="800100" lvl="1" indent="-342900">
              <a:buFont typeface="Arial" panose="020B0604020202020204" pitchFamily="34" charset="0"/>
              <a:buChar char="•"/>
            </a:pPr>
            <a:r>
              <a:rPr lang="en-US" dirty="0"/>
              <a:t>Coalesce all aggregated data.</a:t>
            </a:r>
          </a:p>
          <a:p>
            <a:pPr marL="800100" lvl="1" indent="-342900">
              <a:buFont typeface="Arial" panose="020B0604020202020204" pitchFamily="34" charset="0"/>
              <a:buChar char="•"/>
            </a:pPr>
            <a:r>
              <a:rPr lang="en-US" dirty="0"/>
              <a:t>Stage as </a:t>
            </a:r>
            <a:r>
              <a:rPr lang="en-US" dirty="0" err="1"/>
              <a:t>NTTable</a:t>
            </a:r>
            <a:r>
              <a:rPr lang="en-US" dirty="0"/>
              <a:t> “snapshots”.</a:t>
            </a:r>
          </a:p>
          <a:p>
            <a:pPr marL="800100" lvl="1" indent="-342900">
              <a:buFont typeface="Arial" panose="020B0604020202020204" pitchFamily="34" charset="0"/>
              <a:buChar char="•"/>
            </a:pPr>
            <a:r>
              <a:rPr lang="en-US" dirty="0"/>
              <a:t>Transport to Data Platform via API.</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0C1BB7E3-1E4B-49CD-CE3E-B2FAE74D4A7D}"/>
              </a:ext>
            </a:extLst>
          </p:cNvPr>
          <p:cNvSpPr txBox="1"/>
          <p:nvPr/>
        </p:nvSpPr>
        <p:spPr>
          <a:xfrm>
            <a:off x="4958862" y="360352"/>
            <a:ext cx="1810254" cy="584775"/>
          </a:xfrm>
          <a:prstGeom prst="rect">
            <a:avLst/>
          </a:prstGeom>
          <a:noFill/>
        </p:spPr>
        <p:txBody>
          <a:bodyPr wrap="square" rtlCol="0">
            <a:spAutoFit/>
          </a:bodyPr>
          <a:lstStyle/>
          <a:p>
            <a:r>
              <a:rPr lang="en-US" sz="1600" dirty="0"/>
              <a:t>Clients here are hardware systems</a:t>
            </a:r>
          </a:p>
        </p:txBody>
      </p:sp>
    </p:spTree>
    <p:extLst>
      <p:ext uri="{BB962C8B-B14F-4D97-AF65-F5344CB8AC3E}">
        <p14:creationId xmlns:p14="http://schemas.microsoft.com/office/powerpoint/2010/main" val="18092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Tech Stack</a:t>
            </a:r>
          </a:p>
          <a:p>
            <a:endParaRPr lang="en-US" sz="2200" b="1" dirty="0"/>
          </a:p>
          <a:p>
            <a:r>
              <a:rPr lang="en-US" sz="2200" dirty="0"/>
              <a:t>Aggregator / Data Provider</a:t>
            </a:r>
          </a:p>
          <a:p>
            <a:endParaRPr lang="en-US" sz="2200" dirty="0"/>
          </a:p>
          <a:p>
            <a:r>
              <a:rPr lang="en-US" b="1" i="1" dirty="0"/>
              <a:t>Data Archive</a:t>
            </a:r>
          </a:p>
          <a:p>
            <a:endParaRPr lang="en-US" sz="2200" dirty="0"/>
          </a:p>
          <a:p>
            <a:r>
              <a:rPr lang="en-US" sz="2200" dirty="0" err="1"/>
              <a:t>gRPC</a:t>
            </a:r>
            <a:r>
              <a:rPr lang="en-US" sz="2200" dirty="0"/>
              <a:t> API</a:t>
            </a:r>
          </a:p>
          <a:p>
            <a:endParaRPr lang="en-US" sz="2200" dirty="0"/>
          </a:p>
          <a:p>
            <a:r>
              <a:rPr lang="en-US" sz="2200" dirty="0"/>
              <a:t>Data Platform / Core Services</a:t>
            </a:r>
          </a:p>
          <a:p>
            <a:endParaRPr lang="en-US" sz="2200" dirty="0"/>
          </a:p>
          <a:p>
            <a:r>
              <a:rPr lang="en-US" sz="2200"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12</a:t>
            </a:fld>
            <a:endParaRPr lang="en-US"/>
          </a:p>
        </p:txBody>
      </p:sp>
    </p:spTree>
    <p:extLst>
      <p:ext uri="{BB962C8B-B14F-4D97-AF65-F5344CB8AC3E}">
        <p14:creationId xmlns:p14="http://schemas.microsoft.com/office/powerpoint/2010/main" val="90512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5A339-EECC-E77D-51B0-F30DA93B773C}"/>
              </a:ext>
            </a:extLst>
          </p:cNvPr>
          <p:cNvSpPr>
            <a:spLocks noGrp="1"/>
          </p:cNvSpPr>
          <p:nvPr>
            <p:ph type="title"/>
          </p:nvPr>
        </p:nvSpPr>
        <p:spPr>
          <a:xfrm>
            <a:off x="187569" y="502920"/>
            <a:ext cx="4089948" cy="1463040"/>
          </a:xfrm>
        </p:spPr>
        <p:txBody>
          <a:bodyPr anchor="ctr">
            <a:noAutofit/>
          </a:bodyPr>
          <a:lstStyle/>
          <a:p>
            <a:r>
              <a:rPr lang="en-US" sz="4800" dirty="0"/>
              <a:t>MLDP Elements</a:t>
            </a:r>
            <a:br>
              <a:rPr lang="en-US" sz="4000" dirty="0"/>
            </a:br>
            <a:r>
              <a:rPr lang="en-US" sz="2800" dirty="0"/>
              <a:t>Data Archive</a:t>
            </a:r>
            <a:endParaRPr lang="en-US" sz="4000" dirty="0"/>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4317A-D62E-9146-34E9-6823EDF41D3A}"/>
              </a:ext>
            </a:extLst>
          </p:cNvPr>
          <p:cNvSpPr>
            <a:spLocks noGrp="1"/>
          </p:cNvSpPr>
          <p:nvPr>
            <p:ph idx="1"/>
          </p:nvPr>
        </p:nvSpPr>
        <p:spPr>
          <a:xfrm>
            <a:off x="4519950" y="136525"/>
            <a:ext cx="7484481" cy="3338202"/>
          </a:xfrm>
        </p:spPr>
        <p:txBody>
          <a:bodyPr anchor="ctr">
            <a:normAutofit/>
          </a:bodyPr>
          <a:lstStyle/>
          <a:p>
            <a:pPr marL="0" indent="0">
              <a:buNone/>
            </a:pPr>
            <a:r>
              <a:rPr lang="en-US" sz="2000" b="1" dirty="0"/>
              <a:t>Data Archive</a:t>
            </a:r>
            <a:r>
              <a:rPr lang="en-US" sz="2000" dirty="0"/>
              <a:t> contains</a:t>
            </a:r>
          </a:p>
          <a:p>
            <a:r>
              <a:rPr lang="en-US" sz="1800" dirty="0"/>
              <a:t>PV Time-Series Data – Heterogenous, correlated, time-series device data.</a:t>
            </a:r>
          </a:p>
          <a:p>
            <a:pPr lvl="1"/>
            <a:r>
              <a:rPr lang="en-US" sz="1400" dirty="0"/>
              <a:t>Flows in as Data Frames (</a:t>
            </a:r>
            <a:r>
              <a:rPr lang="en-US" sz="1400" dirty="0" err="1"/>
              <a:t>NTTables</a:t>
            </a:r>
            <a:r>
              <a:rPr lang="en-US" sz="1400" dirty="0"/>
              <a:t>) .</a:t>
            </a:r>
          </a:p>
          <a:p>
            <a:pPr lvl="1"/>
            <a:r>
              <a:rPr lang="en-US" sz="1400" dirty="0"/>
              <a:t>Flows out as dynamic Data Tables.</a:t>
            </a:r>
          </a:p>
          <a:p>
            <a:r>
              <a:rPr lang="en-US" sz="1800" dirty="0"/>
              <a:t>Metadata –  Characteristics/associations/properties within snapshot data. </a:t>
            </a:r>
          </a:p>
          <a:p>
            <a:pPr lvl="1"/>
            <a:r>
              <a:rPr lang="en-US" sz="1400" dirty="0"/>
              <a:t>Created by Ingestion Service and augmented by Query Service.</a:t>
            </a:r>
          </a:p>
          <a:p>
            <a:pPr lvl="1"/>
            <a:r>
              <a:rPr lang="en-US" sz="1400" dirty="0"/>
              <a:t>Flows out as Metadata Records.</a:t>
            </a:r>
          </a:p>
          <a:p>
            <a:r>
              <a:rPr lang="en-US" sz="1800" dirty="0"/>
              <a:t>Annotations – User additions to data archive (notes, relations, calculations).</a:t>
            </a:r>
          </a:p>
          <a:p>
            <a:pPr lvl="1"/>
            <a:r>
              <a:rPr lang="en-US" sz="1400" dirty="0"/>
              <a:t>Created by Data Consumers as “value-added” data.</a:t>
            </a:r>
          </a:p>
          <a:p>
            <a:pPr lvl="1"/>
            <a:r>
              <a:rPr lang="en-US" sz="1400" dirty="0"/>
              <a:t>Flows out as Annotation Records.</a:t>
            </a:r>
          </a:p>
        </p:txBody>
      </p:sp>
      <p:pic>
        <p:nvPicPr>
          <p:cNvPr id="5" name="Picture 4">
            <a:extLst>
              <a:ext uri="{FF2B5EF4-FFF2-40B4-BE49-F238E27FC236}">
                <a16:creationId xmlns:a16="http://schemas.microsoft.com/office/drawing/2014/main" id="{4F1719D9-7087-1788-348F-7CB3A91C8782}"/>
              </a:ext>
            </a:extLst>
          </p:cNvPr>
          <p:cNvPicPr>
            <a:picLocks noChangeAspect="1"/>
          </p:cNvPicPr>
          <p:nvPr/>
        </p:nvPicPr>
        <p:blipFill>
          <a:blip r:embed="rId2"/>
          <a:stretch/>
        </p:blipFill>
        <p:spPr>
          <a:xfrm>
            <a:off x="1766029" y="3611252"/>
            <a:ext cx="8734097" cy="3187946"/>
          </a:xfrm>
          <a:prstGeom prst="rect">
            <a:avLst/>
          </a:prstGeom>
        </p:spPr>
      </p:pic>
      <p:sp>
        <p:nvSpPr>
          <p:cNvPr id="4" name="Slide Number Placeholder 3">
            <a:extLst>
              <a:ext uri="{FF2B5EF4-FFF2-40B4-BE49-F238E27FC236}">
                <a16:creationId xmlns:a16="http://schemas.microsoft.com/office/drawing/2014/main" id="{87BBDC89-8E96-A9D8-5742-BBA6C4C7413F}"/>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smtClean="0"/>
              <a:pPr>
                <a:spcAft>
                  <a:spcPts val="600"/>
                </a:spcAft>
              </a:pPr>
              <a:t>13</a:t>
            </a:fld>
            <a:endParaRPr lang="en-US"/>
          </a:p>
        </p:txBody>
      </p:sp>
      <p:sp>
        <p:nvSpPr>
          <p:cNvPr id="6" name="TextBox 5">
            <a:extLst>
              <a:ext uri="{FF2B5EF4-FFF2-40B4-BE49-F238E27FC236}">
                <a16:creationId xmlns:a16="http://schemas.microsoft.com/office/drawing/2014/main" id="{5CA239ED-A2A5-5BD2-D2AB-E2F06E291983}"/>
              </a:ext>
            </a:extLst>
          </p:cNvPr>
          <p:cNvSpPr txBox="1"/>
          <p:nvPr/>
        </p:nvSpPr>
        <p:spPr>
          <a:xfrm>
            <a:off x="4871275" y="6429867"/>
            <a:ext cx="2488823" cy="369332"/>
          </a:xfrm>
          <a:prstGeom prst="rect">
            <a:avLst/>
          </a:prstGeom>
          <a:noFill/>
        </p:spPr>
        <p:txBody>
          <a:bodyPr wrap="none" rtlCol="0">
            <a:spAutoFit/>
          </a:bodyPr>
          <a:lstStyle/>
          <a:p>
            <a:r>
              <a:rPr lang="en-US" dirty="0"/>
              <a:t>MLDP data flow diagram</a:t>
            </a:r>
          </a:p>
        </p:txBody>
      </p:sp>
      <p:sp>
        <p:nvSpPr>
          <p:cNvPr id="7" name="TextBox 6">
            <a:extLst>
              <a:ext uri="{FF2B5EF4-FFF2-40B4-BE49-F238E27FC236}">
                <a16:creationId xmlns:a16="http://schemas.microsoft.com/office/drawing/2014/main" id="{C38E67BD-EFEB-2C36-D76D-DBFBA186617A}"/>
              </a:ext>
            </a:extLst>
          </p:cNvPr>
          <p:cNvSpPr txBox="1"/>
          <p:nvPr/>
        </p:nvSpPr>
        <p:spPr>
          <a:xfrm>
            <a:off x="187568" y="2157995"/>
            <a:ext cx="4009293" cy="923330"/>
          </a:xfrm>
          <a:prstGeom prst="rect">
            <a:avLst/>
          </a:prstGeom>
          <a:noFill/>
        </p:spPr>
        <p:txBody>
          <a:bodyPr wrap="square" rtlCol="0">
            <a:spAutoFit/>
          </a:bodyPr>
          <a:lstStyle/>
          <a:p>
            <a:r>
              <a:rPr lang="en-US" b="1" dirty="0"/>
              <a:t>NOTE</a:t>
            </a:r>
            <a:r>
              <a:rPr lang="en-US" dirty="0"/>
              <a:t>:  The MLDP data archive is maintained completely by the Data Platform subsystem.</a:t>
            </a:r>
          </a:p>
        </p:txBody>
      </p:sp>
    </p:spTree>
    <p:extLst>
      <p:ext uri="{BB962C8B-B14F-4D97-AF65-F5344CB8AC3E}">
        <p14:creationId xmlns:p14="http://schemas.microsoft.com/office/powerpoint/2010/main" val="169231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Tech Stack</a:t>
            </a:r>
          </a:p>
          <a:p>
            <a:endParaRPr lang="en-US" sz="2200" b="1" dirty="0"/>
          </a:p>
          <a:p>
            <a:r>
              <a:rPr lang="en-US" sz="2200" dirty="0"/>
              <a:t>Aggregator / Data Provider</a:t>
            </a:r>
          </a:p>
          <a:p>
            <a:endParaRPr lang="en-US" sz="2200" dirty="0"/>
          </a:p>
          <a:p>
            <a:r>
              <a:rPr lang="en-US" sz="2200" dirty="0"/>
              <a:t>Data Archive</a:t>
            </a:r>
          </a:p>
          <a:p>
            <a:endParaRPr lang="en-US" sz="2200" dirty="0"/>
          </a:p>
          <a:p>
            <a:r>
              <a:rPr lang="en-US" b="1" i="1" dirty="0" err="1"/>
              <a:t>gRPC</a:t>
            </a:r>
            <a:r>
              <a:rPr lang="en-US" b="1" i="1" dirty="0"/>
              <a:t> API</a:t>
            </a:r>
          </a:p>
          <a:p>
            <a:endParaRPr lang="en-US" sz="2200" dirty="0"/>
          </a:p>
          <a:p>
            <a:r>
              <a:rPr lang="en-US" sz="2200" dirty="0"/>
              <a:t>Data Platform / Core Services</a:t>
            </a:r>
          </a:p>
          <a:p>
            <a:endParaRPr lang="en-US" sz="2200" dirty="0"/>
          </a:p>
          <a:p>
            <a:r>
              <a:rPr lang="en-US" sz="2200"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14</a:t>
            </a:fld>
            <a:endParaRPr lang="en-US"/>
          </a:p>
        </p:txBody>
      </p:sp>
    </p:spTree>
    <p:extLst>
      <p:ext uri="{BB962C8B-B14F-4D97-AF65-F5344CB8AC3E}">
        <p14:creationId xmlns:p14="http://schemas.microsoft.com/office/powerpoint/2010/main" val="64622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399288" y="548640"/>
            <a:ext cx="4051457" cy="5431536"/>
          </a:xfrm>
        </p:spPr>
        <p:txBody>
          <a:bodyPr>
            <a:normAutofit/>
          </a:bodyPr>
          <a:lstStyle/>
          <a:p>
            <a:r>
              <a:rPr lang="en-US" sz="4800" dirty="0"/>
              <a:t>MLDP Elements</a:t>
            </a:r>
            <a:br>
              <a:rPr lang="en-US" sz="4800" dirty="0"/>
            </a:br>
            <a:r>
              <a:rPr lang="en-US" sz="3200" dirty="0" err="1"/>
              <a:t>gRPC</a:t>
            </a:r>
            <a:r>
              <a:rPr lang="en-US" sz="3200" dirty="0"/>
              <a:t> API</a:t>
            </a:r>
            <a:endParaRPr lang="en-US"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1800" dirty="0"/>
              <a:t>The </a:t>
            </a:r>
            <a:r>
              <a:rPr lang="en-US" sz="1800" dirty="0" err="1"/>
              <a:t>gRPC</a:t>
            </a:r>
            <a:r>
              <a:rPr lang="en-US" sz="1800" dirty="0"/>
              <a:t> communication framework was originally developed by Google for use in connecting microservices. </a:t>
            </a:r>
          </a:p>
          <a:p>
            <a:r>
              <a:rPr lang="en-US" sz="1800" dirty="0"/>
              <a:t>It uses HTTP/2 for transport, and Protocol Buffers as both the interface definition language and message interchange format.</a:t>
            </a:r>
          </a:p>
          <a:p>
            <a:r>
              <a:rPr lang="en-US" sz="1800" dirty="0"/>
              <a:t>Supports simple unary single request / response APIs as well as unidirectional and bidirectional streaming.</a:t>
            </a:r>
          </a:p>
          <a:p>
            <a:r>
              <a:rPr lang="en-US" sz="1800" dirty="0"/>
              <a:t>We chose </a:t>
            </a:r>
            <a:r>
              <a:rPr lang="en-US" sz="1800" dirty="0" err="1"/>
              <a:t>gRPC</a:t>
            </a:r>
            <a:r>
              <a:rPr lang="en-US" sz="1800" dirty="0"/>
              <a:t> for the Data Platform API because it can meet our performance requirements for data ingestion, provides bindings for virtually any programming language, and supports a variety of application styles.</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15</a:t>
            </a:fld>
            <a:endParaRPr lang="en-US"/>
          </a:p>
        </p:txBody>
      </p:sp>
    </p:spTree>
    <p:extLst>
      <p:ext uri="{BB962C8B-B14F-4D97-AF65-F5344CB8AC3E}">
        <p14:creationId xmlns:p14="http://schemas.microsoft.com/office/powerpoint/2010/main" val="117071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EFD13-5F7C-5B60-828E-615BB97D0C81}"/>
              </a:ext>
            </a:extLst>
          </p:cNvPr>
          <p:cNvSpPr>
            <a:spLocks noGrp="1"/>
          </p:cNvSpPr>
          <p:nvPr>
            <p:ph type="title"/>
          </p:nvPr>
        </p:nvSpPr>
        <p:spPr>
          <a:xfrm>
            <a:off x="492935" y="624713"/>
            <a:ext cx="5489266" cy="1407445"/>
          </a:xfrm>
        </p:spPr>
        <p:txBody>
          <a:bodyPr anchor="b">
            <a:normAutofit/>
          </a:bodyPr>
          <a:lstStyle/>
          <a:p>
            <a:r>
              <a:rPr lang="en-US" sz="5400" dirty="0"/>
              <a:t>MLDP Elements</a:t>
            </a:r>
            <a:br>
              <a:rPr lang="en-US" sz="5400" dirty="0"/>
            </a:br>
            <a:r>
              <a:rPr lang="en-US" sz="3200" dirty="0" err="1"/>
              <a:t>gRPC</a:t>
            </a:r>
            <a:r>
              <a:rPr lang="en-US" sz="3200" dirty="0"/>
              <a:t> API: Heterogeneous Data</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A5A9418-EFEF-E41A-DABA-D75C2F346488}"/>
              </a:ext>
            </a:extLst>
          </p:cNvPr>
          <p:cNvSpPr>
            <a:spLocks noGrp="1"/>
          </p:cNvSpPr>
          <p:nvPr>
            <p:ph type="sldNum" sz="quarter" idx="12"/>
          </p:nvPr>
        </p:nvSpPr>
        <p:spPr/>
        <p:txBody>
          <a:bodyPr/>
          <a:lstStyle/>
          <a:p>
            <a:fld id="{E3BA4553-FA8E-2441-8109-D32DDCF7B537}" type="slidenum">
              <a:rPr lang="en-US" smtClean="0"/>
              <a:t>16</a:t>
            </a:fld>
            <a:endParaRPr lang="en-US"/>
          </a:p>
        </p:txBody>
      </p:sp>
      <p:sp>
        <p:nvSpPr>
          <p:cNvPr id="3" name="Content Placeholder 2">
            <a:extLst>
              <a:ext uri="{FF2B5EF4-FFF2-40B4-BE49-F238E27FC236}">
                <a16:creationId xmlns:a16="http://schemas.microsoft.com/office/drawing/2014/main" id="{5BA9347F-E26E-0FD6-A5CC-5A616DCD3FCB}"/>
              </a:ext>
            </a:extLst>
          </p:cNvPr>
          <p:cNvSpPr>
            <a:spLocks noGrp="1"/>
          </p:cNvSpPr>
          <p:nvPr>
            <p:ph idx="1"/>
          </p:nvPr>
        </p:nvSpPr>
        <p:spPr>
          <a:xfrm>
            <a:off x="178676" y="3077849"/>
            <a:ext cx="5803525" cy="2646295"/>
          </a:xfrm>
        </p:spPr>
        <p:txBody>
          <a:bodyPr>
            <a:normAutofit fontScale="92500" lnSpcReduction="20000"/>
          </a:bodyPr>
          <a:lstStyle/>
          <a:p>
            <a:r>
              <a:rPr lang="en-US" sz="2000" dirty="0"/>
              <a:t>The API defines type “</a:t>
            </a:r>
            <a:r>
              <a:rPr lang="en-US" sz="2000" dirty="0" err="1"/>
              <a:t>DataValue</a:t>
            </a:r>
            <a:r>
              <a:rPr lang="en-US" sz="2000" dirty="0"/>
              <a:t>” to represent a range of heterogeneous data types for use in the ingestion and query interfaces ranging from simple scalar data types to complex types including multi-dimensional arrays, structures, and images.</a:t>
            </a:r>
          </a:p>
          <a:p>
            <a:r>
              <a:rPr lang="en-US" sz="2000" dirty="0"/>
              <a:t>Each </a:t>
            </a:r>
            <a:r>
              <a:rPr lang="en-US" sz="2000" dirty="0" err="1"/>
              <a:t>DataValue</a:t>
            </a:r>
            <a:r>
              <a:rPr lang="en-US" sz="2000" dirty="0"/>
              <a:t> can optionally include “</a:t>
            </a:r>
            <a:r>
              <a:rPr lang="en-US" sz="2000" dirty="0" err="1"/>
              <a:t>ValueStatus</a:t>
            </a:r>
            <a:r>
              <a:rPr lang="en-US" sz="2000" dirty="0"/>
              <a:t>” information captured from the control system.</a:t>
            </a:r>
          </a:p>
          <a:p>
            <a:r>
              <a:rPr lang="en-US" sz="2000" dirty="0"/>
              <a:t>Times are represented using components for epoch second and nanoseconds (a third component could be added for finer resolution).</a:t>
            </a:r>
          </a:p>
        </p:txBody>
      </p:sp>
      <p:pic>
        <p:nvPicPr>
          <p:cNvPr id="4" name="Picture 3">
            <a:extLst>
              <a:ext uri="{FF2B5EF4-FFF2-40B4-BE49-F238E27FC236}">
                <a16:creationId xmlns:a16="http://schemas.microsoft.com/office/drawing/2014/main" id="{8BCAAD3F-D7B0-8415-BBFB-65D2718BB661}"/>
              </a:ext>
            </a:extLst>
          </p:cNvPr>
          <p:cNvPicPr>
            <a:picLocks noChangeAspect="1"/>
          </p:cNvPicPr>
          <p:nvPr/>
        </p:nvPicPr>
        <p:blipFill>
          <a:blip r:embed="rId2"/>
          <a:stretch>
            <a:fillRect/>
          </a:stretch>
        </p:blipFill>
        <p:spPr>
          <a:xfrm>
            <a:off x="6285597" y="1536254"/>
            <a:ext cx="5474607" cy="3716097"/>
          </a:xfrm>
          <a:prstGeom prst="rect">
            <a:avLst/>
          </a:prstGeom>
        </p:spPr>
      </p:pic>
    </p:spTree>
    <p:extLst>
      <p:ext uri="{BB962C8B-B14F-4D97-AF65-F5344CB8AC3E}">
        <p14:creationId xmlns:p14="http://schemas.microsoft.com/office/powerpoint/2010/main" val="253829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63630"/>
            <a:ext cx="6224335" cy="5636786"/>
          </a:xfrm>
        </p:spPr>
        <p:txBody>
          <a:bodyPr anchor="ctr">
            <a:normAutofit fontScale="85000" lnSpcReduction="20000"/>
          </a:bodyPr>
          <a:lstStyle/>
          <a:p>
            <a:r>
              <a:rPr lang="en-US" sz="2200" dirty="0"/>
              <a:t>Tech Stack</a:t>
            </a:r>
          </a:p>
          <a:p>
            <a:endParaRPr lang="en-US" sz="2200" b="1" dirty="0"/>
          </a:p>
          <a:p>
            <a:r>
              <a:rPr lang="en-US" sz="2200" dirty="0"/>
              <a:t>Aggregator / Data Provider</a:t>
            </a:r>
          </a:p>
          <a:p>
            <a:endParaRPr lang="en-US" sz="2200" dirty="0"/>
          </a:p>
          <a:p>
            <a:r>
              <a:rPr lang="en-US" sz="2200" dirty="0"/>
              <a:t>Data Archive</a:t>
            </a:r>
          </a:p>
          <a:p>
            <a:endParaRPr lang="en-US" sz="2200" dirty="0"/>
          </a:p>
          <a:p>
            <a:r>
              <a:rPr lang="en-US" sz="2200" dirty="0" err="1"/>
              <a:t>gRPC</a:t>
            </a:r>
            <a:r>
              <a:rPr lang="en-US" sz="2200" dirty="0"/>
              <a:t> API</a:t>
            </a:r>
          </a:p>
          <a:p>
            <a:endParaRPr lang="en-US" sz="2200" dirty="0"/>
          </a:p>
          <a:p>
            <a:r>
              <a:rPr lang="en-US" b="1" i="1" dirty="0"/>
              <a:t>Data Platform / Core Services</a:t>
            </a:r>
          </a:p>
          <a:p>
            <a:pPr lvl="1"/>
            <a:r>
              <a:rPr lang="en-US" b="1" i="1" dirty="0"/>
              <a:t>Service Model</a:t>
            </a:r>
          </a:p>
          <a:p>
            <a:pPr lvl="1"/>
            <a:r>
              <a:rPr lang="en-US" b="1" i="1" dirty="0"/>
              <a:t>Ingestion Service</a:t>
            </a:r>
          </a:p>
          <a:p>
            <a:pPr lvl="1"/>
            <a:r>
              <a:rPr lang="en-US" b="1" i="1" dirty="0"/>
              <a:t>Query Service</a:t>
            </a:r>
          </a:p>
          <a:p>
            <a:pPr lvl="1"/>
            <a:r>
              <a:rPr lang="en-US" b="1" i="1" dirty="0"/>
              <a:t>Annotation Service</a:t>
            </a:r>
          </a:p>
          <a:p>
            <a:endParaRPr lang="en-US" sz="2200" dirty="0"/>
          </a:p>
          <a:p>
            <a:r>
              <a:rPr lang="en-US" sz="2200"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17</a:t>
            </a:fld>
            <a:endParaRPr lang="en-US"/>
          </a:p>
        </p:txBody>
      </p:sp>
    </p:spTree>
    <p:extLst>
      <p:ext uri="{BB962C8B-B14F-4D97-AF65-F5344CB8AC3E}">
        <p14:creationId xmlns:p14="http://schemas.microsoft.com/office/powerpoint/2010/main" val="37232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EFD13-5F7C-5B60-828E-615BB97D0C81}"/>
              </a:ext>
            </a:extLst>
          </p:cNvPr>
          <p:cNvSpPr>
            <a:spLocks noGrp="1"/>
          </p:cNvSpPr>
          <p:nvPr>
            <p:ph type="title"/>
          </p:nvPr>
        </p:nvSpPr>
        <p:spPr>
          <a:xfrm>
            <a:off x="492935" y="154813"/>
            <a:ext cx="4829342" cy="1407445"/>
          </a:xfrm>
        </p:spPr>
        <p:txBody>
          <a:bodyPr anchor="b">
            <a:normAutofit/>
          </a:bodyPr>
          <a:lstStyle/>
          <a:p>
            <a:r>
              <a:rPr lang="en-US" sz="5400" dirty="0"/>
              <a:t>MLDP Elements</a:t>
            </a:r>
            <a:br>
              <a:rPr lang="en-US" sz="5400" dirty="0"/>
            </a:br>
            <a:r>
              <a:rPr lang="en-US" sz="2700" dirty="0"/>
              <a:t>Data Platform- Service Model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D7092E-933C-A10A-2BD1-33317F499492}"/>
              </a:ext>
            </a:extLst>
          </p:cNvPr>
          <p:cNvPicPr>
            <a:picLocks noChangeAspect="1"/>
          </p:cNvPicPr>
          <p:nvPr/>
        </p:nvPicPr>
        <p:blipFill>
          <a:blip r:embed="rId2"/>
          <a:srcRect/>
          <a:stretch/>
        </p:blipFill>
        <p:spPr>
          <a:xfrm>
            <a:off x="6209800" y="699700"/>
            <a:ext cx="5979152" cy="5479866"/>
          </a:xfrm>
          <a:prstGeom prst="rect">
            <a:avLst/>
          </a:prstGeom>
        </p:spPr>
      </p:pic>
      <p:sp>
        <p:nvSpPr>
          <p:cNvPr id="8" name="Slide Number Placeholder 7">
            <a:extLst>
              <a:ext uri="{FF2B5EF4-FFF2-40B4-BE49-F238E27FC236}">
                <a16:creationId xmlns:a16="http://schemas.microsoft.com/office/drawing/2014/main" id="{1A5A9418-EFEF-E41A-DABA-D75C2F346488}"/>
              </a:ext>
            </a:extLst>
          </p:cNvPr>
          <p:cNvSpPr>
            <a:spLocks noGrp="1"/>
          </p:cNvSpPr>
          <p:nvPr>
            <p:ph type="sldNum" sz="quarter" idx="12"/>
          </p:nvPr>
        </p:nvSpPr>
        <p:spPr/>
        <p:txBody>
          <a:bodyPr/>
          <a:lstStyle/>
          <a:p>
            <a:fld id="{E3BA4553-FA8E-2441-8109-D32DDCF7B537}" type="slidenum">
              <a:rPr lang="en-US" smtClean="0"/>
              <a:t>18</a:t>
            </a:fld>
            <a:endParaRPr lang="en-US"/>
          </a:p>
        </p:txBody>
      </p:sp>
      <p:sp>
        <p:nvSpPr>
          <p:cNvPr id="10" name="TextBox 9">
            <a:extLst>
              <a:ext uri="{FF2B5EF4-FFF2-40B4-BE49-F238E27FC236}">
                <a16:creationId xmlns:a16="http://schemas.microsoft.com/office/drawing/2014/main" id="{7BB09185-A95D-5D7E-F596-0A7F61783142}"/>
              </a:ext>
            </a:extLst>
          </p:cNvPr>
          <p:cNvSpPr txBox="1"/>
          <p:nvPr/>
        </p:nvSpPr>
        <p:spPr>
          <a:xfrm>
            <a:off x="7678204" y="6046227"/>
            <a:ext cx="4101316" cy="369332"/>
          </a:xfrm>
          <a:prstGeom prst="rect">
            <a:avLst/>
          </a:prstGeom>
          <a:noFill/>
        </p:spPr>
        <p:txBody>
          <a:bodyPr wrap="none" rtlCol="0">
            <a:spAutoFit/>
          </a:bodyPr>
          <a:lstStyle/>
          <a:p>
            <a:r>
              <a:rPr lang="en-US" dirty="0"/>
              <a:t>Data Platform use cases as seen by clients</a:t>
            </a:r>
          </a:p>
        </p:txBody>
      </p:sp>
      <p:sp>
        <p:nvSpPr>
          <p:cNvPr id="3" name="Content Placeholder 2">
            <a:extLst>
              <a:ext uri="{FF2B5EF4-FFF2-40B4-BE49-F238E27FC236}">
                <a16:creationId xmlns:a16="http://schemas.microsoft.com/office/drawing/2014/main" id="{5BA9347F-E26E-0FD6-A5CC-5A616DCD3FCB}"/>
              </a:ext>
            </a:extLst>
          </p:cNvPr>
          <p:cNvSpPr>
            <a:spLocks noGrp="1"/>
          </p:cNvSpPr>
          <p:nvPr>
            <p:ph idx="1"/>
          </p:nvPr>
        </p:nvSpPr>
        <p:spPr>
          <a:xfrm>
            <a:off x="178676" y="2803529"/>
            <a:ext cx="6664376" cy="3899658"/>
          </a:xfrm>
        </p:spPr>
        <p:txBody>
          <a:bodyPr>
            <a:normAutofit lnSpcReduction="10000"/>
          </a:bodyPr>
          <a:lstStyle/>
          <a:p>
            <a:r>
              <a:rPr lang="en-US" sz="2200" dirty="0"/>
              <a:t>The Data Platform Core Services manage the Data Archive and are the primary interaction point for clients.</a:t>
            </a:r>
          </a:p>
          <a:p>
            <a:r>
              <a:rPr lang="en-US" sz="2200" dirty="0"/>
              <a:t>The Data Platform is a </a:t>
            </a:r>
            <a:r>
              <a:rPr lang="en-US" sz="2200" b="1" dirty="0"/>
              <a:t>standalone system, i</a:t>
            </a:r>
            <a:r>
              <a:rPr lang="en-US" sz="2200" dirty="0"/>
              <a:t>ndependent of EPICS</a:t>
            </a:r>
            <a:r>
              <a:rPr lang="en-US" sz="1800" dirty="0"/>
              <a:t>.</a:t>
            </a:r>
          </a:p>
          <a:p>
            <a:r>
              <a:rPr lang="en-US" sz="2200" dirty="0"/>
              <a:t>Fundamental components implemented as services</a:t>
            </a:r>
          </a:p>
          <a:p>
            <a:pPr lvl="1"/>
            <a:r>
              <a:rPr lang="en-US" sz="1800" b="1" dirty="0"/>
              <a:t>Ingestion Service </a:t>
            </a:r>
            <a:r>
              <a:rPr lang="en-US" sz="1800" dirty="0"/>
              <a:t>– clients are Data Providers that supply data to the Archive.</a:t>
            </a:r>
          </a:p>
          <a:p>
            <a:pPr lvl="1"/>
            <a:r>
              <a:rPr lang="en-US" sz="1800" b="1" dirty="0"/>
              <a:t>Query Service</a:t>
            </a:r>
            <a:r>
              <a:rPr lang="en-US" sz="1800" dirty="0"/>
              <a:t> – clients are Data Consumers that interact with the Data Archive.</a:t>
            </a:r>
          </a:p>
          <a:p>
            <a:pPr lvl="2"/>
            <a:r>
              <a:rPr lang="en-US" sz="1400" dirty="0"/>
              <a:t>Engineers, data scientists, physicists, applications, remote users, etc.</a:t>
            </a:r>
          </a:p>
          <a:p>
            <a:pPr lvl="1"/>
            <a:r>
              <a:rPr lang="en-US" sz="1800" b="1" dirty="0"/>
              <a:t>Annotation Service </a:t>
            </a:r>
            <a:r>
              <a:rPr lang="en-US" sz="1800" dirty="0"/>
              <a:t>– clients are Data Consumers that supply ”value added” information to the Data Archive.</a:t>
            </a:r>
          </a:p>
          <a:p>
            <a:pPr lvl="1"/>
            <a:endParaRPr lang="en-US" sz="1800" dirty="0"/>
          </a:p>
        </p:txBody>
      </p:sp>
      <p:sp>
        <p:nvSpPr>
          <p:cNvPr id="13" name="Title 1">
            <a:extLst>
              <a:ext uri="{FF2B5EF4-FFF2-40B4-BE49-F238E27FC236}">
                <a16:creationId xmlns:a16="http://schemas.microsoft.com/office/drawing/2014/main" id="{D819BB00-75BE-0937-E40F-E067DAB8AEF2}"/>
              </a:ext>
            </a:extLst>
          </p:cNvPr>
          <p:cNvSpPr txBox="1">
            <a:spLocks/>
          </p:cNvSpPr>
          <p:nvPr/>
        </p:nvSpPr>
        <p:spPr>
          <a:xfrm>
            <a:off x="492935" y="1632772"/>
            <a:ext cx="3993617" cy="75597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Clients are generically divided into </a:t>
            </a:r>
            <a:br>
              <a:rPr lang="en-US" sz="2000" dirty="0"/>
            </a:br>
            <a:r>
              <a:rPr lang="en-US" sz="2000" b="1" dirty="0"/>
              <a:t>Data Providers</a:t>
            </a:r>
            <a:r>
              <a:rPr lang="en-US" sz="2000" dirty="0"/>
              <a:t>  - populate data archive</a:t>
            </a:r>
            <a:br>
              <a:rPr lang="en-US" sz="2000" dirty="0"/>
            </a:br>
            <a:r>
              <a:rPr lang="en-US" sz="2000" b="1" dirty="0"/>
              <a:t>Data Consumers</a:t>
            </a:r>
            <a:r>
              <a:rPr lang="en-US" sz="2000" dirty="0"/>
              <a:t> - utilize data archive</a:t>
            </a:r>
            <a:endParaRPr lang="en-US" sz="5400" dirty="0"/>
          </a:p>
        </p:txBody>
      </p:sp>
    </p:spTree>
    <p:extLst>
      <p:ext uri="{BB962C8B-B14F-4D97-AF65-F5344CB8AC3E}">
        <p14:creationId xmlns:p14="http://schemas.microsoft.com/office/powerpoint/2010/main" val="65898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5A339-EECC-E77D-51B0-F30DA93B773C}"/>
              </a:ext>
            </a:extLst>
          </p:cNvPr>
          <p:cNvSpPr>
            <a:spLocks noGrp="1"/>
          </p:cNvSpPr>
          <p:nvPr>
            <p:ph type="title"/>
          </p:nvPr>
        </p:nvSpPr>
        <p:spPr>
          <a:xfrm>
            <a:off x="187568" y="502920"/>
            <a:ext cx="3812815" cy="1463040"/>
          </a:xfrm>
        </p:spPr>
        <p:txBody>
          <a:bodyPr anchor="ctr">
            <a:noAutofit/>
          </a:bodyPr>
          <a:lstStyle/>
          <a:p>
            <a:r>
              <a:rPr lang="en-US" dirty="0"/>
              <a:t>MLDP Elements</a:t>
            </a:r>
            <a:br>
              <a:rPr lang="en-US" sz="4000" dirty="0"/>
            </a:br>
            <a:r>
              <a:rPr lang="en-US" sz="2400" dirty="0"/>
              <a:t>Data Platform / Core Services</a:t>
            </a:r>
            <a:br>
              <a:rPr lang="en-US" sz="2800" dirty="0"/>
            </a:br>
            <a:r>
              <a:rPr lang="en-US" sz="2000" i="1" dirty="0"/>
              <a:t>Ingestion Service</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4317A-D62E-9146-34E9-6823EDF41D3A}"/>
              </a:ext>
            </a:extLst>
          </p:cNvPr>
          <p:cNvSpPr>
            <a:spLocks noGrp="1"/>
          </p:cNvSpPr>
          <p:nvPr>
            <p:ph idx="1"/>
          </p:nvPr>
        </p:nvSpPr>
        <p:spPr>
          <a:xfrm>
            <a:off x="4634250" y="644525"/>
            <a:ext cx="7037641" cy="3338202"/>
          </a:xfrm>
        </p:spPr>
        <p:txBody>
          <a:bodyPr anchor="ctr">
            <a:normAutofit/>
          </a:bodyPr>
          <a:lstStyle/>
          <a:p>
            <a:r>
              <a:rPr lang="en-US" sz="2000" dirty="0"/>
              <a:t>The Ingestion Service provides APIs for provider registration, data ingestion, and querying status of ingestion requests.</a:t>
            </a:r>
          </a:p>
          <a:p>
            <a:r>
              <a:rPr lang="en-US" sz="2000" dirty="0"/>
              <a:t>Processing is asynchronous to maximize performance.</a:t>
            </a:r>
          </a:p>
          <a:p>
            <a:r>
              <a:rPr lang="en-US" sz="2000" dirty="0"/>
              <a:t>Writes time-series data “buckets” to MongoDB, each containing vector of data values for a single PV over a time range.</a:t>
            </a:r>
          </a:p>
          <a:p>
            <a:r>
              <a:rPr lang="en-US" sz="2000" dirty="0"/>
              <a:t>Bucket stores data values using serialized </a:t>
            </a:r>
            <a:r>
              <a:rPr lang="en-US" sz="2000" dirty="0" err="1"/>
              <a:t>Protobuf</a:t>
            </a:r>
            <a:r>
              <a:rPr lang="en-US" sz="2000" dirty="0"/>
              <a:t> format, and specifies timestamps for data values using start time, sample period, number of samples (or explicit list of timestamps).</a:t>
            </a:r>
          </a:p>
        </p:txBody>
      </p:sp>
      <p:sp>
        <p:nvSpPr>
          <p:cNvPr id="4" name="Slide Number Placeholder 3">
            <a:extLst>
              <a:ext uri="{FF2B5EF4-FFF2-40B4-BE49-F238E27FC236}">
                <a16:creationId xmlns:a16="http://schemas.microsoft.com/office/drawing/2014/main" id="{87BBDC89-8E96-A9D8-5742-BBA6C4C7413F}"/>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smtClean="0"/>
              <a:pPr>
                <a:spcAft>
                  <a:spcPts val="600"/>
                </a:spcAft>
              </a:pPr>
              <a:t>19</a:t>
            </a:fld>
            <a:endParaRPr lang="en-US"/>
          </a:p>
        </p:txBody>
      </p:sp>
      <p:sp>
        <p:nvSpPr>
          <p:cNvPr id="11" name="TextBox 10">
            <a:extLst>
              <a:ext uri="{FF2B5EF4-FFF2-40B4-BE49-F238E27FC236}">
                <a16:creationId xmlns:a16="http://schemas.microsoft.com/office/drawing/2014/main" id="{5A89D746-364C-865F-2E93-1BA3FE59BA23}"/>
              </a:ext>
            </a:extLst>
          </p:cNvPr>
          <p:cNvSpPr txBox="1"/>
          <p:nvPr/>
        </p:nvSpPr>
        <p:spPr>
          <a:xfrm>
            <a:off x="545508" y="4643521"/>
            <a:ext cx="10923183" cy="830997"/>
          </a:xfrm>
          <a:prstGeom prst="rect">
            <a:avLst/>
          </a:prstGeom>
          <a:solidFill>
            <a:schemeClr val="tx1"/>
          </a:solidFill>
        </p:spPr>
        <p:txBody>
          <a:bodyPr wrap="none" rtlCol="0">
            <a:spAutoFit/>
          </a:bodyPr>
          <a:lstStyle/>
          <a:p>
            <a:r>
              <a:rPr lang="en-US" sz="1600" dirty="0" err="1">
                <a:solidFill>
                  <a:srgbClr val="00B050"/>
                </a:solidFill>
                <a:highlight>
                  <a:srgbClr val="000000"/>
                </a:highlight>
                <a:latin typeface="Courier" pitchFamily="2" charset="0"/>
              </a:rPr>
              <a:t>rpc</a:t>
            </a:r>
            <a:r>
              <a:rPr lang="en-US" sz="1600" dirty="0">
                <a:solidFill>
                  <a:srgbClr val="00B050"/>
                </a:solidFill>
                <a:highlight>
                  <a:srgbClr val="000000"/>
                </a:highlight>
                <a:latin typeface="Courier" pitchFamily="2" charset="0"/>
              </a:rPr>
              <a:t> </a:t>
            </a:r>
            <a:r>
              <a:rPr lang="en-US" sz="1600" dirty="0" err="1">
                <a:solidFill>
                  <a:srgbClr val="00B050"/>
                </a:solidFill>
                <a:highlight>
                  <a:srgbClr val="000000"/>
                </a:highlight>
                <a:latin typeface="Courier" pitchFamily="2" charset="0"/>
              </a:rPr>
              <a:t>registerProvider</a:t>
            </a:r>
            <a:r>
              <a:rPr lang="en-US" sz="1600" dirty="0">
                <a:solidFill>
                  <a:srgbClr val="00B050"/>
                </a:solidFill>
                <a:highlight>
                  <a:srgbClr val="000000"/>
                </a:highlight>
                <a:latin typeface="Courier" pitchFamily="2" charset="0"/>
              </a:rPr>
              <a:t> (</a:t>
            </a:r>
            <a:r>
              <a:rPr lang="en-US" sz="1600" dirty="0" err="1">
                <a:solidFill>
                  <a:srgbClr val="00B050"/>
                </a:solidFill>
                <a:highlight>
                  <a:srgbClr val="000000"/>
                </a:highlight>
                <a:latin typeface="Courier" pitchFamily="2" charset="0"/>
              </a:rPr>
              <a:t>RegisterProviderRequest</a:t>
            </a:r>
            <a:r>
              <a:rPr lang="en-US" sz="1600" dirty="0">
                <a:solidFill>
                  <a:srgbClr val="00B050"/>
                </a:solidFill>
                <a:highlight>
                  <a:srgbClr val="000000"/>
                </a:highlight>
                <a:latin typeface="Courier" pitchFamily="2" charset="0"/>
              </a:rPr>
              <a:t>) returns (</a:t>
            </a:r>
            <a:r>
              <a:rPr lang="en-US" sz="1600" dirty="0" err="1">
                <a:solidFill>
                  <a:srgbClr val="00B050"/>
                </a:solidFill>
                <a:highlight>
                  <a:srgbClr val="000000"/>
                </a:highlight>
                <a:latin typeface="Courier" pitchFamily="2" charset="0"/>
              </a:rPr>
              <a:t>RegisterProviderResponse</a:t>
            </a:r>
            <a:r>
              <a:rPr lang="en-US" sz="1600" dirty="0">
                <a:solidFill>
                  <a:srgbClr val="00B050"/>
                </a:solidFill>
                <a:highlight>
                  <a:srgbClr val="000000"/>
                </a:highlight>
                <a:latin typeface="Courier" pitchFamily="2" charset="0"/>
              </a:rPr>
              <a:t>)</a:t>
            </a:r>
            <a:r>
              <a:rPr lang="en-US" sz="1600" b="1" dirty="0">
                <a:solidFill>
                  <a:srgbClr val="00B050"/>
                </a:solidFill>
                <a:highlight>
                  <a:srgbClr val="000000"/>
                </a:highlight>
                <a:latin typeface="Courier" pitchFamily="2" charset="0"/>
              </a:rPr>
              <a:t>;</a:t>
            </a:r>
            <a:endParaRPr lang="en-US" sz="1600" dirty="0">
              <a:solidFill>
                <a:srgbClr val="00B050"/>
              </a:solidFill>
              <a:highlight>
                <a:srgbClr val="000000"/>
              </a:highlight>
              <a:latin typeface="Courier" pitchFamily="2" charset="0"/>
            </a:endParaRPr>
          </a:p>
          <a:p>
            <a:r>
              <a:rPr lang="en-US" sz="1600" dirty="0" err="1">
                <a:solidFill>
                  <a:srgbClr val="00B050"/>
                </a:solidFill>
                <a:highlight>
                  <a:srgbClr val="000000"/>
                </a:highlight>
                <a:latin typeface="Courier" pitchFamily="2" charset="0"/>
              </a:rPr>
              <a:t>rpc</a:t>
            </a:r>
            <a:r>
              <a:rPr lang="en-US" sz="1600" dirty="0">
                <a:solidFill>
                  <a:srgbClr val="00B050"/>
                </a:solidFill>
                <a:highlight>
                  <a:srgbClr val="000000"/>
                </a:highlight>
                <a:latin typeface="Courier" pitchFamily="2" charset="0"/>
              </a:rPr>
              <a:t> </a:t>
            </a:r>
            <a:r>
              <a:rPr lang="en-US" sz="1600" dirty="0" err="1">
                <a:solidFill>
                  <a:srgbClr val="00B050"/>
                </a:solidFill>
                <a:highlight>
                  <a:srgbClr val="000000"/>
                </a:highlight>
                <a:latin typeface="Courier" pitchFamily="2" charset="0"/>
              </a:rPr>
              <a:t>ingestDataStream</a:t>
            </a:r>
            <a:r>
              <a:rPr lang="en-US" sz="1600" dirty="0">
                <a:solidFill>
                  <a:srgbClr val="00B050"/>
                </a:solidFill>
                <a:highlight>
                  <a:srgbClr val="000000"/>
                </a:highlight>
                <a:latin typeface="Courier" pitchFamily="2" charset="0"/>
              </a:rPr>
              <a:t> (stream </a:t>
            </a:r>
            <a:r>
              <a:rPr lang="en-US" sz="1600" dirty="0" err="1">
                <a:solidFill>
                  <a:srgbClr val="00B050"/>
                </a:solidFill>
                <a:highlight>
                  <a:srgbClr val="000000"/>
                </a:highlight>
                <a:latin typeface="Courier" pitchFamily="2" charset="0"/>
              </a:rPr>
              <a:t>IngestDataRequest</a:t>
            </a:r>
            <a:r>
              <a:rPr lang="en-US" sz="1600" dirty="0">
                <a:solidFill>
                  <a:srgbClr val="00B050"/>
                </a:solidFill>
                <a:highlight>
                  <a:srgbClr val="000000"/>
                </a:highlight>
                <a:latin typeface="Courier" pitchFamily="2" charset="0"/>
              </a:rPr>
              <a:t>) returns (</a:t>
            </a:r>
            <a:r>
              <a:rPr lang="en-US" sz="1600" dirty="0" err="1">
                <a:solidFill>
                  <a:srgbClr val="00B050"/>
                </a:solidFill>
                <a:highlight>
                  <a:srgbClr val="000000"/>
                </a:highlight>
                <a:latin typeface="Courier" pitchFamily="2" charset="0"/>
              </a:rPr>
              <a:t>IngestDataStreamResponse</a:t>
            </a:r>
            <a:r>
              <a:rPr lang="en-US" sz="1600" dirty="0">
                <a:solidFill>
                  <a:srgbClr val="00B050"/>
                </a:solidFill>
                <a:highlight>
                  <a:srgbClr val="000000"/>
                </a:highlight>
                <a:latin typeface="Courier" pitchFamily="2" charset="0"/>
              </a:rPr>
              <a:t>)</a:t>
            </a:r>
            <a:r>
              <a:rPr lang="en-US" sz="1600" b="1" dirty="0">
                <a:solidFill>
                  <a:srgbClr val="00B050"/>
                </a:solidFill>
                <a:highlight>
                  <a:srgbClr val="000000"/>
                </a:highlight>
                <a:latin typeface="Courier" pitchFamily="2" charset="0"/>
              </a:rPr>
              <a:t>;</a:t>
            </a:r>
            <a:endParaRPr lang="en-US" sz="1600" dirty="0">
              <a:solidFill>
                <a:srgbClr val="00B050"/>
              </a:solidFill>
              <a:highlight>
                <a:srgbClr val="000000"/>
              </a:highlight>
              <a:latin typeface="Courier" pitchFamily="2" charset="0"/>
            </a:endParaRPr>
          </a:p>
          <a:p>
            <a:r>
              <a:rPr lang="en-US" sz="1600" dirty="0" err="1">
                <a:solidFill>
                  <a:srgbClr val="00B050"/>
                </a:solidFill>
                <a:highlight>
                  <a:srgbClr val="000000"/>
                </a:highlight>
                <a:latin typeface="Courier" pitchFamily="2" charset="0"/>
              </a:rPr>
              <a:t>rpc</a:t>
            </a:r>
            <a:r>
              <a:rPr lang="en-US" sz="1600" dirty="0">
                <a:solidFill>
                  <a:srgbClr val="00B050"/>
                </a:solidFill>
                <a:highlight>
                  <a:srgbClr val="000000"/>
                </a:highlight>
                <a:latin typeface="Courier" pitchFamily="2" charset="0"/>
              </a:rPr>
              <a:t> </a:t>
            </a:r>
            <a:r>
              <a:rPr lang="en-US" sz="1600" dirty="0" err="1">
                <a:solidFill>
                  <a:srgbClr val="00B050"/>
                </a:solidFill>
                <a:highlight>
                  <a:srgbClr val="000000"/>
                </a:highlight>
                <a:latin typeface="Courier" pitchFamily="2" charset="0"/>
              </a:rPr>
              <a:t>queryRequestStatus</a:t>
            </a:r>
            <a:r>
              <a:rPr lang="en-US" sz="1600" dirty="0">
                <a:solidFill>
                  <a:srgbClr val="00B050"/>
                </a:solidFill>
                <a:highlight>
                  <a:srgbClr val="000000"/>
                </a:highlight>
                <a:latin typeface="Courier" pitchFamily="2" charset="0"/>
              </a:rPr>
              <a:t>(</a:t>
            </a:r>
            <a:r>
              <a:rPr lang="en-US" sz="1600" dirty="0" err="1">
                <a:solidFill>
                  <a:srgbClr val="00B050"/>
                </a:solidFill>
                <a:highlight>
                  <a:srgbClr val="000000"/>
                </a:highlight>
                <a:latin typeface="Courier" pitchFamily="2" charset="0"/>
              </a:rPr>
              <a:t>QueryRequestStatusRequest</a:t>
            </a:r>
            <a:r>
              <a:rPr lang="en-US" sz="1600" dirty="0">
                <a:solidFill>
                  <a:srgbClr val="00B050"/>
                </a:solidFill>
                <a:highlight>
                  <a:srgbClr val="000000"/>
                </a:highlight>
                <a:latin typeface="Courier" pitchFamily="2" charset="0"/>
              </a:rPr>
              <a:t>) returns (</a:t>
            </a:r>
            <a:r>
              <a:rPr lang="en-US" sz="1600" dirty="0" err="1">
                <a:solidFill>
                  <a:srgbClr val="00B050"/>
                </a:solidFill>
                <a:highlight>
                  <a:srgbClr val="000000"/>
                </a:highlight>
                <a:latin typeface="Courier" pitchFamily="2" charset="0"/>
              </a:rPr>
              <a:t>QueryRequestStatusResponse</a:t>
            </a:r>
            <a:r>
              <a:rPr lang="en-US" sz="1600" dirty="0">
                <a:solidFill>
                  <a:srgbClr val="00B050"/>
                </a:solidFill>
                <a:highlight>
                  <a:srgbClr val="000000"/>
                </a:highlight>
                <a:latin typeface="Courier" pitchFamily="2" charset="0"/>
              </a:rPr>
              <a:t>)</a:t>
            </a:r>
            <a:r>
              <a:rPr lang="en-US" sz="1600" b="1" dirty="0">
                <a:solidFill>
                  <a:srgbClr val="00B050"/>
                </a:solidFill>
                <a:highlight>
                  <a:srgbClr val="000000"/>
                </a:highlight>
                <a:latin typeface="Courier" pitchFamily="2" charset="0"/>
              </a:rPr>
              <a:t>;</a:t>
            </a:r>
            <a:endParaRPr lang="en-US" sz="1600" dirty="0">
              <a:solidFill>
                <a:srgbClr val="00B050"/>
              </a:solidFill>
              <a:highlight>
                <a:srgbClr val="000000"/>
              </a:highlight>
              <a:latin typeface="Courier" pitchFamily="2" charset="0"/>
            </a:endParaRPr>
          </a:p>
        </p:txBody>
      </p:sp>
    </p:spTree>
    <p:extLst>
      <p:ext uri="{BB962C8B-B14F-4D97-AF65-F5344CB8AC3E}">
        <p14:creationId xmlns:p14="http://schemas.microsoft.com/office/powerpoint/2010/main" val="311982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Topics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82511"/>
            <a:ext cx="7879845" cy="4671391"/>
          </a:xfrm>
        </p:spPr>
        <p:txBody>
          <a:bodyPr anchor="t">
            <a:normAutofit/>
          </a:bodyPr>
          <a:lstStyle/>
          <a:p>
            <a:r>
              <a:rPr lang="en-US" b="1" i="1" dirty="0"/>
              <a:t>MLDP Overview - “The Big Picture”</a:t>
            </a:r>
          </a:p>
          <a:p>
            <a:r>
              <a:rPr lang="en-US" sz="2200" dirty="0"/>
              <a:t>Survey of MLDP Elements</a:t>
            </a:r>
          </a:p>
          <a:p>
            <a:r>
              <a:rPr lang="en-US" sz="2200" dirty="0"/>
              <a:t>Project Status and Road Map</a:t>
            </a:r>
          </a:p>
          <a:p>
            <a:r>
              <a:rPr lang="en-US" sz="2300" dirty="0"/>
              <a:t>Summary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2</a:t>
            </a:fld>
            <a:endParaRPr lang="en-US"/>
          </a:p>
        </p:txBody>
      </p:sp>
    </p:spTree>
    <p:extLst>
      <p:ext uri="{BB962C8B-B14F-4D97-AF65-F5344CB8AC3E}">
        <p14:creationId xmlns:p14="http://schemas.microsoft.com/office/powerpoint/2010/main" val="391384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5A339-EECC-E77D-51B0-F30DA93B773C}"/>
              </a:ext>
            </a:extLst>
          </p:cNvPr>
          <p:cNvSpPr>
            <a:spLocks noGrp="1"/>
          </p:cNvSpPr>
          <p:nvPr>
            <p:ph type="title"/>
          </p:nvPr>
        </p:nvSpPr>
        <p:spPr>
          <a:xfrm>
            <a:off x="187568" y="502920"/>
            <a:ext cx="3812815" cy="1463040"/>
          </a:xfrm>
        </p:spPr>
        <p:txBody>
          <a:bodyPr anchor="ctr">
            <a:noAutofit/>
          </a:bodyPr>
          <a:lstStyle/>
          <a:p>
            <a:r>
              <a:rPr lang="en-US" dirty="0"/>
              <a:t>MLDP Elements</a:t>
            </a:r>
            <a:br>
              <a:rPr lang="en-US" sz="4000" dirty="0"/>
            </a:br>
            <a:r>
              <a:rPr lang="en-US" sz="2400" dirty="0"/>
              <a:t>Data Platform / Core Services</a:t>
            </a:r>
            <a:br>
              <a:rPr lang="en-US" sz="2800" dirty="0"/>
            </a:br>
            <a:r>
              <a:rPr lang="en-US" sz="2000" i="1" dirty="0"/>
              <a:t>Query Service</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4317A-D62E-9146-34E9-6823EDF41D3A}"/>
              </a:ext>
            </a:extLst>
          </p:cNvPr>
          <p:cNvSpPr>
            <a:spLocks noGrp="1"/>
          </p:cNvSpPr>
          <p:nvPr>
            <p:ph idx="1"/>
          </p:nvPr>
        </p:nvSpPr>
        <p:spPr>
          <a:xfrm>
            <a:off x="4634250" y="644525"/>
            <a:ext cx="7037641" cy="3338202"/>
          </a:xfrm>
        </p:spPr>
        <p:txBody>
          <a:bodyPr anchor="ctr">
            <a:normAutofit/>
          </a:bodyPr>
          <a:lstStyle/>
          <a:p>
            <a:r>
              <a:rPr lang="en-US" sz="1800" dirty="0"/>
              <a:t>The Query Service provides APIs for retrieving PV time-series data in bucketed or tabular format, and for querying metadata about data sources.</a:t>
            </a:r>
          </a:p>
          <a:p>
            <a:r>
              <a:rPr lang="en-US" sz="1800" dirty="0"/>
              <a:t>Data query response contains data buckets matching query’s PV and time range criteria.</a:t>
            </a:r>
          </a:p>
          <a:p>
            <a:r>
              <a:rPr lang="en-US" sz="1800" dirty="0"/>
              <a:t>Client Library provides tools for assembling bucketed data from response to a tabular structure, if appropriate.</a:t>
            </a:r>
          </a:p>
        </p:txBody>
      </p:sp>
      <p:sp>
        <p:nvSpPr>
          <p:cNvPr id="4" name="Slide Number Placeholder 3">
            <a:extLst>
              <a:ext uri="{FF2B5EF4-FFF2-40B4-BE49-F238E27FC236}">
                <a16:creationId xmlns:a16="http://schemas.microsoft.com/office/drawing/2014/main" id="{87BBDC89-8E96-A9D8-5742-BBA6C4C7413F}"/>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smtClean="0"/>
              <a:pPr>
                <a:spcAft>
                  <a:spcPts val="600"/>
                </a:spcAft>
              </a:pPr>
              <a:t>20</a:t>
            </a:fld>
            <a:endParaRPr lang="en-US"/>
          </a:p>
        </p:txBody>
      </p:sp>
      <p:sp>
        <p:nvSpPr>
          <p:cNvPr id="11" name="TextBox 10">
            <a:extLst>
              <a:ext uri="{FF2B5EF4-FFF2-40B4-BE49-F238E27FC236}">
                <a16:creationId xmlns:a16="http://schemas.microsoft.com/office/drawing/2014/main" id="{5A89D746-364C-865F-2E93-1BA3FE59BA23}"/>
              </a:ext>
            </a:extLst>
          </p:cNvPr>
          <p:cNvSpPr txBox="1"/>
          <p:nvPr/>
        </p:nvSpPr>
        <p:spPr>
          <a:xfrm>
            <a:off x="393108" y="4414921"/>
            <a:ext cx="11418510" cy="1015663"/>
          </a:xfrm>
          <a:prstGeom prst="rect">
            <a:avLst/>
          </a:prstGeom>
          <a:solidFill>
            <a:schemeClr val="tx1"/>
          </a:solidFill>
        </p:spPr>
        <p:txBody>
          <a:bodyPr wrap="none" rtlCol="0">
            <a:spAutoFit/>
          </a:bodyPr>
          <a:lstStyle/>
          <a:p>
            <a:r>
              <a:rPr lang="en-US" sz="2000" dirty="0" err="1">
                <a:solidFill>
                  <a:srgbClr val="00B050"/>
                </a:solidFill>
                <a:latin typeface="Courier" pitchFamily="2" charset="0"/>
              </a:rPr>
              <a:t>rpc</a:t>
            </a:r>
            <a:r>
              <a:rPr lang="en-US" sz="2000" dirty="0">
                <a:solidFill>
                  <a:srgbClr val="00B050"/>
                </a:solidFill>
                <a:latin typeface="Courier" pitchFamily="2" charset="0"/>
              </a:rPr>
              <a:t> </a:t>
            </a:r>
            <a:r>
              <a:rPr lang="en-US" sz="2000" dirty="0" err="1">
                <a:solidFill>
                  <a:srgbClr val="00B050"/>
                </a:solidFill>
                <a:latin typeface="Courier" pitchFamily="2" charset="0"/>
              </a:rPr>
              <a:t>queryDataStream</a:t>
            </a:r>
            <a:r>
              <a:rPr lang="en-US" sz="2000" dirty="0">
                <a:solidFill>
                  <a:srgbClr val="00B050"/>
                </a:solidFill>
                <a:latin typeface="Courier" pitchFamily="2" charset="0"/>
              </a:rPr>
              <a:t>(</a:t>
            </a:r>
            <a:r>
              <a:rPr lang="en-US" sz="2000" dirty="0" err="1">
                <a:solidFill>
                  <a:srgbClr val="00B050"/>
                </a:solidFill>
                <a:latin typeface="Courier" pitchFamily="2" charset="0"/>
              </a:rPr>
              <a:t>QueryDataRequest</a:t>
            </a:r>
            <a:r>
              <a:rPr lang="en-US" sz="2000" dirty="0">
                <a:solidFill>
                  <a:srgbClr val="00B050"/>
                </a:solidFill>
                <a:latin typeface="Courier" pitchFamily="2" charset="0"/>
              </a:rPr>
              <a:t>) returns (stream </a:t>
            </a:r>
            <a:r>
              <a:rPr lang="en-US" sz="2000" dirty="0" err="1">
                <a:solidFill>
                  <a:srgbClr val="00B050"/>
                </a:solidFill>
                <a:latin typeface="Courier" pitchFamily="2" charset="0"/>
              </a:rPr>
              <a:t>QueryDataResponse</a:t>
            </a:r>
            <a:r>
              <a:rPr lang="en-US" sz="2000" dirty="0">
                <a:solidFill>
                  <a:srgbClr val="00B050"/>
                </a:solidFill>
                <a:latin typeface="Courier" pitchFamily="2" charset="0"/>
              </a:rPr>
              <a:t>)</a:t>
            </a:r>
            <a:r>
              <a:rPr lang="en-US" sz="2000" b="1" dirty="0">
                <a:solidFill>
                  <a:srgbClr val="00B050"/>
                </a:solidFill>
                <a:latin typeface="Courier" pitchFamily="2" charset="0"/>
              </a:rPr>
              <a:t>;</a:t>
            </a:r>
          </a:p>
          <a:p>
            <a:r>
              <a:rPr lang="en-US" sz="2000" dirty="0" err="1">
                <a:solidFill>
                  <a:srgbClr val="00B050"/>
                </a:solidFill>
                <a:latin typeface="Courier" pitchFamily="2" charset="0"/>
              </a:rPr>
              <a:t>rpc</a:t>
            </a:r>
            <a:r>
              <a:rPr lang="en-US" sz="2000" dirty="0">
                <a:solidFill>
                  <a:srgbClr val="00B050"/>
                </a:solidFill>
                <a:latin typeface="Courier" pitchFamily="2" charset="0"/>
              </a:rPr>
              <a:t> </a:t>
            </a:r>
            <a:r>
              <a:rPr lang="en-US" sz="2000" dirty="0" err="1">
                <a:solidFill>
                  <a:srgbClr val="00B050"/>
                </a:solidFill>
                <a:latin typeface="Courier" pitchFamily="2" charset="0"/>
              </a:rPr>
              <a:t>queryTable</a:t>
            </a:r>
            <a:r>
              <a:rPr lang="en-US" sz="2000" dirty="0">
                <a:solidFill>
                  <a:srgbClr val="00B050"/>
                </a:solidFill>
                <a:latin typeface="Courier" pitchFamily="2" charset="0"/>
              </a:rPr>
              <a:t>(</a:t>
            </a:r>
            <a:r>
              <a:rPr lang="en-US" sz="2000" dirty="0" err="1">
                <a:solidFill>
                  <a:srgbClr val="00B050"/>
                </a:solidFill>
                <a:latin typeface="Courier" pitchFamily="2" charset="0"/>
              </a:rPr>
              <a:t>QueryTableRequest</a:t>
            </a:r>
            <a:r>
              <a:rPr lang="en-US" sz="2000" dirty="0">
                <a:solidFill>
                  <a:srgbClr val="00B050"/>
                </a:solidFill>
                <a:latin typeface="Courier" pitchFamily="2" charset="0"/>
              </a:rPr>
              <a:t>) returns (</a:t>
            </a:r>
            <a:r>
              <a:rPr lang="en-US" sz="2000" dirty="0" err="1">
                <a:solidFill>
                  <a:srgbClr val="00B050"/>
                </a:solidFill>
                <a:latin typeface="Courier" pitchFamily="2" charset="0"/>
              </a:rPr>
              <a:t>QueryTableResponse</a:t>
            </a:r>
            <a:r>
              <a:rPr lang="en-US" sz="2000" dirty="0">
                <a:solidFill>
                  <a:srgbClr val="00B050"/>
                </a:solidFill>
                <a:latin typeface="Courier" pitchFamily="2" charset="0"/>
              </a:rPr>
              <a:t>)</a:t>
            </a:r>
            <a:r>
              <a:rPr lang="en-US" sz="2000" b="1" dirty="0">
                <a:solidFill>
                  <a:srgbClr val="00B050"/>
                </a:solidFill>
                <a:latin typeface="Courier" pitchFamily="2" charset="0"/>
              </a:rPr>
              <a:t>;</a:t>
            </a:r>
            <a:endParaRPr lang="en-US" sz="2000" dirty="0">
              <a:solidFill>
                <a:srgbClr val="00B050"/>
              </a:solidFill>
              <a:latin typeface="Courier" pitchFamily="2" charset="0"/>
            </a:endParaRPr>
          </a:p>
          <a:p>
            <a:r>
              <a:rPr lang="en-US" sz="2000" dirty="0" err="1">
                <a:solidFill>
                  <a:srgbClr val="00B050"/>
                </a:solidFill>
                <a:latin typeface="Courier" pitchFamily="2" charset="0"/>
              </a:rPr>
              <a:t>rpc</a:t>
            </a:r>
            <a:r>
              <a:rPr lang="en-US" sz="2000" dirty="0">
                <a:solidFill>
                  <a:srgbClr val="00B050"/>
                </a:solidFill>
                <a:latin typeface="Courier" pitchFamily="2" charset="0"/>
              </a:rPr>
              <a:t> </a:t>
            </a:r>
            <a:r>
              <a:rPr lang="en-US" sz="2000" dirty="0" err="1">
                <a:solidFill>
                  <a:srgbClr val="00B050"/>
                </a:solidFill>
                <a:latin typeface="Courier" pitchFamily="2" charset="0"/>
              </a:rPr>
              <a:t>queryMetadata</a:t>
            </a:r>
            <a:r>
              <a:rPr lang="en-US" sz="2000" dirty="0">
                <a:solidFill>
                  <a:srgbClr val="00B050"/>
                </a:solidFill>
                <a:latin typeface="Courier" pitchFamily="2" charset="0"/>
              </a:rPr>
              <a:t>(</a:t>
            </a:r>
            <a:r>
              <a:rPr lang="en-US" sz="2000" dirty="0" err="1">
                <a:solidFill>
                  <a:srgbClr val="00B050"/>
                </a:solidFill>
                <a:latin typeface="Courier" pitchFamily="2" charset="0"/>
              </a:rPr>
              <a:t>QueryMetadataRequest</a:t>
            </a:r>
            <a:r>
              <a:rPr lang="en-US" sz="2000" dirty="0">
                <a:solidFill>
                  <a:srgbClr val="00B050"/>
                </a:solidFill>
                <a:latin typeface="Courier" pitchFamily="2" charset="0"/>
              </a:rPr>
              <a:t>) returns (</a:t>
            </a:r>
            <a:r>
              <a:rPr lang="en-US" sz="2000" dirty="0" err="1">
                <a:solidFill>
                  <a:srgbClr val="00B050"/>
                </a:solidFill>
                <a:latin typeface="Courier" pitchFamily="2" charset="0"/>
              </a:rPr>
              <a:t>QueryMetadataResponse</a:t>
            </a:r>
            <a:r>
              <a:rPr lang="en-US" sz="2000" dirty="0">
                <a:solidFill>
                  <a:srgbClr val="00B050"/>
                </a:solidFill>
                <a:latin typeface="Courier" pitchFamily="2" charset="0"/>
              </a:rPr>
              <a:t>)</a:t>
            </a:r>
            <a:r>
              <a:rPr lang="en-US" sz="2000" b="1" dirty="0">
                <a:solidFill>
                  <a:srgbClr val="00B050"/>
                </a:solidFill>
                <a:latin typeface="Courier" pitchFamily="2" charset="0"/>
              </a:rPr>
              <a:t>;</a:t>
            </a:r>
            <a:endParaRPr lang="en-US" sz="2000" dirty="0">
              <a:solidFill>
                <a:srgbClr val="00B050"/>
              </a:solidFill>
              <a:highlight>
                <a:srgbClr val="000000"/>
              </a:highlight>
              <a:latin typeface="Courier" pitchFamily="2" charset="0"/>
            </a:endParaRPr>
          </a:p>
        </p:txBody>
      </p:sp>
    </p:spTree>
    <p:extLst>
      <p:ext uri="{BB962C8B-B14F-4D97-AF65-F5344CB8AC3E}">
        <p14:creationId xmlns:p14="http://schemas.microsoft.com/office/powerpoint/2010/main" val="368646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5A339-EECC-E77D-51B0-F30DA93B773C}"/>
              </a:ext>
            </a:extLst>
          </p:cNvPr>
          <p:cNvSpPr>
            <a:spLocks noGrp="1"/>
          </p:cNvSpPr>
          <p:nvPr>
            <p:ph type="title"/>
          </p:nvPr>
        </p:nvSpPr>
        <p:spPr>
          <a:xfrm>
            <a:off x="187568" y="502920"/>
            <a:ext cx="3812815" cy="1463040"/>
          </a:xfrm>
        </p:spPr>
        <p:txBody>
          <a:bodyPr anchor="ctr">
            <a:noAutofit/>
          </a:bodyPr>
          <a:lstStyle/>
          <a:p>
            <a:r>
              <a:rPr lang="en-US" dirty="0"/>
              <a:t>MLDP Elements</a:t>
            </a:r>
            <a:br>
              <a:rPr lang="en-US" sz="4000" dirty="0"/>
            </a:br>
            <a:r>
              <a:rPr lang="en-US" sz="2400" dirty="0"/>
              <a:t>Data Platform / Core Services</a:t>
            </a:r>
            <a:br>
              <a:rPr lang="en-US" sz="2800" dirty="0"/>
            </a:br>
            <a:r>
              <a:rPr lang="en-US" sz="2000" i="1" dirty="0"/>
              <a:t>Annotation Service</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4317A-D62E-9146-34E9-6823EDF41D3A}"/>
              </a:ext>
            </a:extLst>
          </p:cNvPr>
          <p:cNvSpPr>
            <a:spLocks noGrp="1"/>
          </p:cNvSpPr>
          <p:nvPr>
            <p:ph idx="1"/>
          </p:nvPr>
        </p:nvSpPr>
        <p:spPr>
          <a:xfrm>
            <a:off x="533509" y="2023113"/>
            <a:ext cx="5303451" cy="2985891"/>
          </a:xfrm>
        </p:spPr>
        <p:txBody>
          <a:bodyPr anchor="ctr">
            <a:normAutofit/>
          </a:bodyPr>
          <a:lstStyle/>
          <a:p>
            <a:r>
              <a:rPr lang="en-US" sz="1800" dirty="0"/>
              <a:t>A Dataset is comprised of Data Blocks, each specifying PV(s) and time range.</a:t>
            </a:r>
          </a:p>
          <a:p>
            <a:r>
              <a:rPr lang="en-US" sz="1800" dirty="0"/>
              <a:t>The Annotation Service provides APIs for identifying</a:t>
            </a:r>
            <a:r>
              <a:rPr lang="en-US" sz="1800" baseline="0" dirty="0"/>
              <a:t> “Datasets” in the archive, adding annotations to them,</a:t>
            </a:r>
            <a:r>
              <a:rPr lang="en-US" sz="1800" dirty="0"/>
              <a:t> and performing queries.</a:t>
            </a:r>
          </a:p>
          <a:p>
            <a:r>
              <a:rPr lang="en-US" sz="1800" dirty="0"/>
              <a:t>A number of different types of annotations are supported (or planned), including basic descriptive information, links between related datasets, calculations, derived datasets, and provenance.</a:t>
            </a:r>
          </a:p>
        </p:txBody>
      </p:sp>
      <p:sp>
        <p:nvSpPr>
          <p:cNvPr id="4" name="Slide Number Placeholder 3">
            <a:extLst>
              <a:ext uri="{FF2B5EF4-FFF2-40B4-BE49-F238E27FC236}">
                <a16:creationId xmlns:a16="http://schemas.microsoft.com/office/drawing/2014/main" id="{87BBDC89-8E96-A9D8-5742-BBA6C4C7413F}"/>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smtClean="0"/>
              <a:pPr>
                <a:spcAft>
                  <a:spcPts val="600"/>
                </a:spcAft>
              </a:pPr>
              <a:t>21</a:t>
            </a:fld>
            <a:endParaRPr lang="en-US"/>
          </a:p>
        </p:txBody>
      </p:sp>
      <p:sp>
        <p:nvSpPr>
          <p:cNvPr id="11" name="TextBox 10">
            <a:extLst>
              <a:ext uri="{FF2B5EF4-FFF2-40B4-BE49-F238E27FC236}">
                <a16:creationId xmlns:a16="http://schemas.microsoft.com/office/drawing/2014/main" id="{5A89D746-364C-865F-2E93-1BA3FE59BA23}"/>
              </a:ext>
            </a:extLst>
          </p:cNvPr>
          <p:cNvSpPr txBox="1"/>
          <p:nvPr/>
        </p:nvSpPr>
        <p:spPr>
          <a:xfrm>
            <a:off x="393108" y="5151521"/>
            <a:ext cx="11351184" cy="1200329"/>
          </a:xfrm>
          <a:prstGeom prst="rect">
            <a:avLst/>
          </a:prstGeom>
          <a:solidFill>
            <a:schemeClr val="tx1"/>
          </a:solidFill>
        </p:spPr>
        <p:txBody>
          <a:bodyPr wrap="none" rtlCol="0">
            <a:spAutoFit/>
          </a:bodyPr>
          <a:lstStyle/>
          <a:p>
            <a:r>
              <a:rPr lang="en-US" dirty="0" err="1">
                <a:solidFill>
                  <a:srgbClr val="00B050"/>
                </a:solidFill>
                <a:latin typeface="Courier" pitchFamily="2" charset="0"/>
              </a:rPr>
              <a:t>rpc</a:t>
            </a:r>
            <a:r>
              <a:rPr lang="en-US" dirty="0">
                <a:solidFill>
                  <a:srgbClr val="00B050"/>
                </a:solidFill>
                <a:latin typeface="Courier" pitchFamily="2" charset="0"/>
              </a:rPr>
              <a:t> </a:t>
            </a:r>
            <a:r>
              <a:rPr lang="en-US" dirty="0" err="1">
                <a:solidFill>
                  <a:srgbClr val="00B050"/>
                </a:solidFill>
                <a:latin typeface="Courier" pitchFamily="2" charset="0"/>
              </a:rPr>
              <a:t>createDataSet</a:t>
            </a:r>
            <a:r>
              <a:rPr lang="en-US" dirty="0">
                <a:solidFill>
                  <a:srgbClr val="00B050"/>
                </a:solidFill>
                <a:latin typeface="Courier" pitchFamily="2" charset="0"/>
              </a:rPr>
              <a:t>(</a:t>
            </a:r>
            <a:r>
              <a:rPr lang="en-US" dirty="0" err="1">
                <a:solidFill>
                  <a:srgbClr val="00B050"/>
                </a:solidFill>
                <a:latin typeface="Courier" pitchFamily="2" charset="0"/>
              </a:rPr>
              <a:t>CreateDataSetRequest</a:t>
            </a:r>
            <a:r>
              <a:rPr lang="en-US" dirty="0">
                <a:solidFill>
                  <a:srgbClr val="00B050"/>
                </a:solidFill>
                <a:latin typeface="Courier" pitchFamily="2" charset="0"/>
              </a:rPr>
              <a:t>) returns (</a:t>
            </a:r>
            <a:r>
              <a:rPr lang="en-US" dirty="0" err="1">
                <a:solidFill>
                  <a:srgbClr val="00B050"/>
                </a:solidFill>
                <a:latin typeface="Courier" pitchFamily="2" charset="0"/>
              </a:rPr>
              <a:t>CreateDataSetResponse</a:t>
            </a:r>
            <a:r>
              <a:rPr lang="en-US" dirty="0">
                <a:solidFill>
                  <a:srgbClr val="00B050"/>
                </a:solidFill>
                <a:latin typeface="Courier" pitchFamily="2" charset="0"/>
              </a:rPr>
              <a:t>)</a:t>
            </a:r>
            <a:r>
              <a:rPr lang="en-US" b="1" dirty="0">
                <a:solidFill>
                  <a:srgbClr val="00B050"/>
                </a:solidFill>
                <a:latin typeface="Courier" pitchFamily="2" charset="0"/>
              </a:rPr>
              <a:t>;</a:t>
            </a:r>
          </a:p>
          <a:p>
            <a:r>
              <a:rPr lang="en-US" dirty="0" err="1">
                <a:solidFill>
                  <a:srgbClr val="00B050"/>
                </a:solidFill>
                <a:latin typeface="Courier" pitchFamily="2" charset="0"/>
              </a:rPr>
              <a:t>rpc</a:t>
            </a:r>
            <a:r>
              <a:rPr lang="en-US" dirty="0">
                <a:solidFill>
                  <a:srgbClr val="00B050"/>
                </a:solidFill>
                <a:latin typeface="Courier" pitchFamily="2" charset="0"/>
              </a:rPr>
              <a:t> </a:t>
            </a:r>
            <a:r>
              <a:rPr lang="en-US" dirty="0" err="1">
                <a:solidFill>
                  <a:srgbClr val="00B050"/>
                </a:solidFill>
                <a:latin typeface="Courier" pitchFamily="2" charset="0"/>
              </a:rPr>
              <a:t>queryDataSets</a:t>
            </a:r>
            <a:r>
              <a:rPr lang="en-US" dirty="0">
                <a:solidFill>
                  <a:srgbClr val="00B050"/>
                </a:solidFill>
                <a:latin typeface="Courier" pitchFamily="2" charset="0"/>
              </a:rPr>
              <a:t>(</a:t>
            </a:r>
            <a:r>
              <a:rPr lang="en-US" dirty="0" err="1">
                <a:solidFill>
                  <a:srgbClr val="00B050"/>
                </a:solidFill>
                <a:latin typeface="Courier" pitchFamily="2" charset="0"/>
              </a:rPr>
              <a:t>QueryDataSetsRequest</a:t>
            </a:r>
            <a:r>
              <a:rPr lang="en-US" dirty="0">
                <a:solidFill>
                  <a:srgbClr val="00B050"/>
                </a:solidFill>
                <a:latin typeface="Courier" pitchFamily="2" charset="0"/>
              </a:rPr>
              <a:t>) returns (</a:t>
            </a:r>
            <a:r>
              <a:rPr lang="en-US" dirty="0" err="1">
                <a:solidFill>
                  <a:srgbClr val="00B050"/>
                </a:solidFill>
                <a:latin typeface="Courier" pitchFamily="2" charset="0"/>
              </a:rPr>
              <a:t>QueryDataSetsResponse</a:t>
            </a:r>
            <a:r>
              <a:rPr lang="en-US" dirty="0">
                <a:solidFill>
                  <a:srgbClr val="00B050"/>
                </a:solidFill>
                <a:latin typeface="Courier" pitchFamily="2" charset="0"/>
              </a:rPr>
              <a:t>)</a:t>
            </a:r>
            <a:r>
              <a:rPr lang="en-US" b="1" dirty="0">
                <a:solidFill>
                  <a:srgbClr val="00B050"/>
                </a:solidFill>
                <a:latin typeface="Courier" pitchFamily="2" charset="0"/>
              </a:rPr>
              <a:t>;</a:t>
            </a:r>
            <a:endParaRPr lang="en-US" dirty="0">
              <a:solidFill>
                <a:srgbClr val="00B050"/>
              </a:solidFill>
              <a:latin typeface="Courier" pitchFamily="2" charset="0"/>
            </a:endParaRPr>
          </a:p>
          <a:p>
            <a:r>
              <a:rPr lang="en-US" dirty="0" err="1">
                <a:solidFill>
                  <a:srgbClr val="00B050"/>
                </a:solidFill>
                <a:latin typeface="Courier" pitchFamily="2" charset="0"/>
              </a:rPr>
              <a:t>rpc</a:t>
            </a:r>
            <a:r>
              <a:rPr lang="en-US" dirty="0">
                <a:solidFill>
                  <a:srgbClr val="00B050"/>
                </a:solidFill>
                <a:latin typeface="Courier" pitchFamily="2" charset="0"/>
              </a:rPr>
              <a:t> </a:t>
            </a:r>
            <a:r>
              <a:rPr lang="en-US" dirty="0" err="1">
                <a:solidFill>
                  <a:srgbClr val="00B050"/>
                </a:solidFill>
                <a:latin typeface="Courier" pitchFamily="2" charset="0"/>
              </a:rPr>
              <a:t>createAnnotation</a:t>
            </a:r>
            <a:r>
              <a:rPr lang="en-US" dirty="0">
                <a:solidFill>
                  <a:srgbClr val="00B050"/>
                </a:solidFill>
                <a:latin typeface="Courier" pitchFamily="2" charset="0"/>
              </a:rPr>
              <a:t>(</a:t>
            </a:r>
            <a:r>
              <a:rPr lang="en-US" dirty="0" err="1">
                <a:solidFill>
                  <a:srgbClr val="00B050"/>
                </a:solidFill>
                <a:latin typeface="Courier" pitchFamily="2" charset="0"/>
              </a:rPr>
              <a:t>CreateAnnotationRequest</a:t>
            </a:r>
            <a:r>
              <a:rPr lang="en-US" dirty="0">
                <a:solidFill>
                  <a:srgbClr val="00B050"/>
                </a:solidFill>
                <a:latin typeface="Courier" pitchFamily="2" charset="0"/>
              </a:rPr>
              <a:t>) returns (</a:t>
            </a:r>
            <a:r>
              <a:rPr lang="en-US" dirty="0" err="1">
                <a:solidFill>
                  <a:srgbClr val="00B050"/>
                </a:solidFill>
                <a:latin typeface="Courier" pitchFamily="2" charset="0"/>
              </a:rPr>
              <a:t>CreateAnnotationResponse</a:t>
            </a:r>
            <a:r>
              <a:rPr lang="en-US" dirty="0">
                <a:solidFill>
                  <a:srgbClr val="00B050"/>
                </a:solidFill>
                <a:latin typeface="Courier" pitchFamily="2" charset="0"/>
              </a:rPr>
              <a:t>)</a:t>
            </a:r>
            <a:r>
              <a:rPr lang="en-US" b="1" dirty="0">
                <a:solidFill>
                  <a:srgbClr val="00B050"/>
                </a:solidFill>
                <a:latin typeface="Courier" pitchFamily="2" charset="0"/>
              </a:rPr>
              <a:t>;</a:t>
            </a:r>
            <a:endParaRPr lang="en-US" dirty="0">
              <a:solidFill>
                <a:srgbClr val="00B050"/>
              </a:solidFill>
              <a:latin typeface="Courier" pitchFamily="2" charset="0"/>
            </a:endParaRPr>
          </a:p>
          <a:p>
            <a:r>
              <a:rPr lang="en-US" dirty="0" err="1">
                <a:solidFill>
                  <a:srgbClr val="00B050"/>
                </a:solidFill>
                <a:latin typeface="Courier" pitchFamily="2" charset="0"/>
              </a:rPr>
              <a:t>rpc</a:t>
            </a:r>
            <a:r>
              <a:rPr lang="en-US" dirty="0">
                <a:solidFill>
                  <a:srgbClr val="00B050"/>
                </a:solidFill>
                <a:latin typeface="Courier" pitchFamily="2" charset="0"/>
              </a:rPr>
              <a:t> </a:t>
            </a:r>
            <a:r>
              <a:rPr lang="en-US" dirty="0" err="1">
                <a:solidFill>
                  <a:srgbClr val="00B050"/>
                </a:solidFill>
                <a:latin typeface="Courier" pitchFamily="2" charset="0"/>
              </a:rPr>
              <a:t>queryAnnotations</a:t>
            </a:r>
            <a:r>
              <a:rPr lang="en-US" dirty="0">
                <a:solidFill>
                  <a:srgbClr val="00B050"/>
                </a:solidFill>
                <a:latin typeface="Courier" pitchFamily="2" charset="0"/>
              </a:rPr>
              <a:t>(</a:t>
            </a:r>
            <a:r>
              <a:rPr lang="en-US" dirty="0" err="1">
                <a:solidFill>
                  <a:srgbClr val="00B050"/>
                </a:solidFill>
                <a:latin typeface="Courier" pitchFamily="2" charset="0"/>
              </a:rPr>
              <a:t>QueryAnnotationsRequest</a:t>
            </a:r>
            <a:r>
              <a:rPr lang="en-US" dirty="0">
                <a:solidFill>
                  <a:srgbClr val="00B050"/>
                </a:solidFill>
                <a:latin typeface="Courier" pitchFamily="2" charset="0"/>
              </a:rPr>
              <a:t>) returns (</a:t>
            </a:r>
            <a:r>
              <a:rPr lang="en-US" dirty="0" err="1">
                <a:solidFill>
                  <a:srgbClr val="00B050"/>
                </a:solidFill>
                <a:latin typeface="Courier" pitchFamily="2" charset="0"/>
              </a:rPr>
              <a:t>QueryAnnotationsResponse</a:t>
            </a:r>
            <a:r>
              <a:rPr lang="en-US" dirty="0">
                <a:solidFill>
                  <a:srgbClr val="00B050"/>
                </a:solidFill>
                <a:latin typeface="Courier" pitchFamily="2" charset="0"/>
              </a:rPr>
              <a:t>)</a:t>
            </a:r>
            <a:r>
              <a:rPr lang="en-US" b="1" dirty="0">
                <a:solidFill>
                  <a:srgbClr val="00B050"/>
                </a:solidFill>
                <a:latin typeface="Courier" pitchFamily="2" charset="0"/>
              </a:rPr>
              <a:t>;</a:t>
            </a:r>
            <a:endParaRPr lang="en-US" dirty="0">
              <a:solidFill>
                <a:srgbClr val="00B050"/>
              </a:solidFill>
              <a:highlight>
                <a:srgbClr val="000000"/>
              </a:highlight>
              <a:latin typeface="Courier" pitchFamily="2" charset="0"/>
            </a:endParaRPr>
          </a:p>
        </p:txBody>
      </p:sp>
      <p:pic>
        <p:nvPicPr>
          <p:cNvPr id="5" name="Picture 4" descr="A diagram of a diagram of a domain&#10;&#10;Description automatically generated with medium confidence">
            <a:extLst>
              <a:ext uri="{FF2B5EF4-FFF2-40B4-BE49-F238E27FC236}">
                <a16:creationId xmlns:a16="http://schemas.microsoft.com/office/drawing/2014/main" id="{E2DA0493-98AD-0053-6DB8-65DE172F5E7A}"/>
              </a:ext>
            </a:extLst>
          </p:cNvPr>
          <p:cNvPicPr>
            <a:picLocks noChangeAspect="1"/>
          </p:cNvPicPr>
          <p:nvPr/>
        </p:nvPicPr>
        <p:blipFill rotWithShape="1">
          <a:blip r:embed="rId2">
            <a:extLst>
              <a:ext uri="{28A0092B-C50C-407E-A947-70E740481C1C}">
                <a14:useLocalDpi xmlns:a14="http://schemas.microsoft.com/office/drawing/2010/main" val="0"/>
              </a:ext>
            </a:extLst>
          </a:blip>
          <a:srcRect t="9963" r="9219"/>
          <a:stretch/>
        </p:blipFill>
        <p:spPr>
          <a:xfrm>
            <a:off x="5709919" y="905514"/>
            <a:ext cx="6372353" cy="3739857"/>
          </a:xfrm>
          <a:prstGeom prst="rect">
            <a:avLst/>
          </a:prstGeom>
        </p:spPr>
      </p:pic>
    </p:spTree>
    <p:extLst>
      <p:ext uri="{BB962C8B-B14F-4D97-AF65-F5344CB8AC3E}">
        <p14:creationId xmlns:p14="http://schemas.microsoft.com/office/powerpoint/2010/main" val="230113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Tech Stack</a:t>
            </a:r>
          </a:p>
          <a:p>
            <a:endParaRPr lang="en-US" sz="2200" b="1" dirty="0"/>
          </a:p>
          <a:p>
            <a:r>
              <a:rPr lang="en-US" sz="2200" dirty="0"/>
              <a:t>Aggregator / Data Provider</a:t>
            </a:r>
          </a:p>
          <a:p>
            <a:endParaRPr lang="en-US" sz="2200" dirty="0"/>
          </a:p>
          <a:p>
            <a:r>
              <a:rPr lang="en-US" sz="2200" dirty="0"/>
              <a:t>Data Archive</a:t>
            </a:r>
          </a:p>
          <a:p>
            <a:endParaRPr lang="en-US" sz="2200" dirty="0"/>
          </a:p>
          <a:p>
            <a:r>
              <a:rPr lang="en-US" sz="2200" dirty="0" err="1"/>
              <a:t>gRPC</a:t>
            </a:r>
            <a:r>
              <a:rPr lang="en-US" sz="2200" dirty="0"/>
              <a:t> API</a:t>
            </a:r>
          </a:p>
          <a:p>
            <a:endParaRPr lang="en-US" sz="2200" dirty="0"/>
          </a:p>
          <a:p>
            <a:r>
              <a:rPr lang="en-US" sz="2200" dirty="0"/>
              <a:t>Data Platform / Core Services</a:t>
            </a:r>
          </a:p>
          <a:p>
            <a:endParaRPr lang="en-US" sz="2200" dirty="0"/>
          </a:p>
          <a:p>
            <a:r>
              <a:rPr lang="en-US" b="1" i="1"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22</a:t>
            </a:fld>
            <a:endParaRPr lang="en-US"/>
          </a:p>
        </p:txBody>
      </p:sp>
    </p:spTree>
    <p:extLst>
      <p:ext uri="{BB962C8B-B14F-4D97-AF65-F5344CB8AC3E}">
        <p14:creationId xmlns:p14="http://schemas.microsoft.com/office/powerpoint/2010/main" val="211621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7C50F-3E74-5616-5B41-70549A795E5D}"/>
              </a:ext>
            </a:extLst>
          </p:cNvPr>
          <p:cNvSpPr>
            <a:spLocks noGrp="1"/>
          </p:cNvSpPr>
          <p:nvPr>
            <p:ph type="title"/>
          </p:nvPr>
        </p:nvSpPr>
        <p:spPr>
          <a:xfrm>
            <a:off x="838200" y="365125"/>
            <a:ext cx="10515600" cy="1325563"/>
          </a:xfrm>
        </p:spPr>
        <p:txBody>
          <a:bodyPr>
            <a:normAutofit fontScale="90000"/>
          </a:bodyPr>
          <a:lstStyle/>
          <a:p>
            <a:r>
              <a:rPr lang="en-US" sz="5400" dirty="0"/>
              <a:t>MLDP Elements</a:t>
            </a:r>
            <a:br>
              <a:rPr lang="en-US" sz="5400" dirty="0"/>
            </a:br>
            <a:r>
              <a:rPr lang="en-US" sz="3600" dirty="0"/>
              <a:t>Client Libraries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07F923-5380-37CF-86E3-FCD31ABE1CD8}"/>
              </a:ext>
            </a:extLst>
          </p:cNvPr>
          <p:cNvSpPr>
            <a:spLocks noGrp="1"/>
          </p:cNvSpPr>
          <p:nvPr>
            <p:ph idx="1"/>
          </p:nvPr>
        </p:nvSpPr>
        <p:spPr>
          <a:xfrm>
            <a:off x="838200" y="1929383"/>
            <a:ext cx="10515600" cy="4563491"/>
          </a:xfrm>
        </p:spPr>
        <p:txBody>
          <a:bodyPr>
            <a:normAutofit/>
          </a:bodyPr>
          <a:lstStyle/>
          <a:p>
            <a:pPr marL="0" indent="0">
              <a:buNone/>
            </a:pPr>
            <a:r>
              <a:rPr lang="en-US" sz="2400" dirty="0"/>
              <a:t>Libraries are also available for building Data Platform clients (under development).</a:t>
            </a:r>
          </a:p>
          <a:p>
            <a:pPr lvl="1"/>
            <a:r>
              <a:rPr lang="en-US" sz="2000" dirty="0"/>
              <a:t>Client libraries avoid the complexities of direct gRPC communications.</a:t>
            </a:r>
          </a:p>
          <a:p>
            <a:pPr lvl="1"/>
            <a:r>
              <a:rPr lang="en-US" sz="2000" dirty="0"/>
              <a:t>Offer additional features, such as default configuration, buffering, dynamic data tables, etc.</a:t>
            </a:r>
          </a:p>
          <a:p>
            <a:pPr marL="457200" lvl="1" indent="0">
              <a:buNone/>
            </a:pPr>
            <a:endParaRPr lang="en-US" dirty="0"/>
          </a:p>
          <a:p>
            <a:r>
              <a:rPr lang="en-US" sz="2400" dirty="0"/>
              <a:t>Currently migrating high-level Java API libraries to new platform architecture.</a:t>
            </a:r>
          </a:p>
          <a:p>
            <a:pPr lvl="1"/>
            <a:r>
              <a:rPr lang="en-US" dirty="0"/>
              <a:t>An additional Python query API is planned.</a:t>
            </a:r>
          </a:p>
          <a:p>
            <a:pPr lvl="2"/>
            <a:r>
              <a:rPr lang="en-US" dirty="0"/>
              <a:t>Based upon Pandas library common to most data science.</a:t>
            </a:r>
          </a:p>
          <a:p>
            <a:pPr lvl="1"/>
            <a:r>
              <a:rPr lang="en-US" dirty="0"/>
              <a:t>An EPICS </a:t>
            </a:r>
            <a:r>
              <a:rPr lang="en-US" dirty="0" err="1"/>
              <a:t>pvAccess</a:t>
            </a:r>
            <a:r>
              <a:rPr lang="en-US" dirty="0"/>
              <a:t> interface to the Ingestion Service is also anticipated.</a:t>
            </a:r>
          </a:p>
          <a:p>
            <a:pPr lvl="1"/>
            <a:endParaRPr lang="en-US" dirty="0"/>
          </a:p>
        </p:txBody>
      </p:sp>
      <p:sp>
        <p:nvSpPr>
          <p:cNvPr id="6" name="Slide Number Placeholder 5">
            <a:extLst>
              <a:ext uri="{FF2B5EF4-FFF2-40B4-BE49-F238E27FC236}">
                <a16:creationId xmlns:a16="http://schemas.microsoft.com/office/drawing/2014/main" id="{76AF45B7-7866-F3F9-D90C-EF2D1256F796}"/>
              </a:ext>
            </a:extLst>
          </p:cNvPr>
          <p:cNvSpPr>
            <a:spLocks noGrp="1"/>
          </p:cNvSpPr>
          <p:nvPr>
            <p:ph type="sldNum" sz="quarter" idx="12"/>
          </p:nvPr>
        </p:nvSpPr>
        <p:spPr/>
        <p:txBody>
          <a:bodyPr/>
          <a:lstStyle/>
          <a:p>
            <a:fld id="{E3BA4553-FA8E-2441-8109-D32DDCF7B537}" type="slidenum">
              <a:rPr lang="en-US" smtClean="0"/>
              <a:t>23</a:t>
            </a:fld>
            <a:endParaRPr lang="en-US"/>
          </a:p>
        </p:txBody>
      </p:sp>
    </p:spTree>
    <p:extLst>
      <p:ext uri="{BB962C8B-B14F-4D97-AF65-F5344CB8AC3E}">
        <p14:creationId xmlns:p14="http://schemas.microsoft.com/office/powerpoint/2010/main" val="276584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Tech Stack</a:t>
            </a:r>
          </a:p>
          <a:p>
            <a:endParaRPr lang="en-US" sz="2200" b="1" dirty="0"/>
          </a:p>
          <a:p>
            <a:r>
              <a:rPr lang="en-US" sz="2200" dirty="0"/>
              <a:t>Aggregator / Data Provider</a:t>
            </a:r>
          </a:p>
          <a:p>
            <a:endParaRPr lang="en-US" sz="2200" dirty="0"/>
          </a:p>
          <a:p>
            <a:r>
              <a:rPr lang="en-US" sz="2200" dirty="0"/>
              <a:t>Data Archive</a:t>
            </a:r>
          </a:p>
          <a:p>
            <a:endParaRPr lang="en-US" sz="2200" dirty="0"/>
          </a:p>
          <a:p>
            <a:r>
              <a:rPr lang="en-US" sz="2200" dirty="0" err="1"/>
              <a:t>gRPC</a:t>
            </a:r>
            <a:r>
              <a:rPr lang="en-US" sz="2200" dirty="0"/>
              <a:t> API</a:t>
            </a:r>
          </a:p>
          <a:p>
            <a:endParaRPr lang="en-US" sz="2200" dirty="0"/>
          </a:p>
          <a:p>
            <a:r>
              <a:rPr lang="en-US" sz="2200" dirty="0"/>
              <a:t>Data Platform / Core Services</a:t>
            </a:r>
          </a:p>
          <a:p>
            <a:endParaRPr lang="en-US" sz="2200" dirty="0"/>
          </a:p>
          <a:p>
            <a:r>
              <a:rPr lang="en-US" sz="2200" dirty="0"/>
              <a:t>Client Libraries</a:t>
            </a:r>
          </a:p>
          <a:p>
            <a:endParaRPr lang="en-US" sz="2200" dirty="0"/>
          </a:p>
          <a:p>
            <a:r>
              <a:rPr lang="en-US" b="1" i="1"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24</a:t>
            </a:fld>
            <a:endParaRPr lang="en-US"/>
          </a:p>
        </p:txBody>
      </p:sp>
    </p:spTree>
    <p:extLst>
      <p:ext uri="{BB962C8B-B14F-4D97-AF65-F5344CB8AC3E}">
        <p14:creationId xmlns:p14="http://schemas.microsoft.com/office/powerpoint/2010/main" val="265084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28148C-0657-9B8F-E5A2-C289C9C327D2}"/>
              </a:ext>
            </a:extLst>
          </p:cNvPr>
          <p:cNvSpPr>
            <a:spLocks noGrp="1"/>
          </p:cNvSpPr>
          <p:nvPr>
            <p:ph idx="1"/>
          </p:nvPr>
        </p:nvSpPr>
        <p:spPr>
          <a:xfrm>
            <a:off x="396339" y="2851942"/>
            <a:ext cx="6332011" cy="3757788"/>
          </a:xfrm>
        </p:spPr>
        <p:txBody>
          <a:bodyPr>
            <a:normAutofit fontScale="92500"/>
          </a:bodyPr>
          <a:lstStyle/>
          <a:p>
            <a:r>
              <a:rPr lang="en-US" sz="2200" dirty="0"/>
              <a:t>Web Application is a browser-based application built using JavaScript / React / Node.</a:t>
            </a:r>
          </a:p>
          <a:p>
            <a:r>
              <a:rPr lang="en-US" sz="2200" dirty="0"/>
              <a:t>Web Application provides remote access to the DP data archive.</a:t>
            </a:r>
          </a:p>
          <a:p>
            <a:pPr lvl="1"/>
            <a:r>
              <a:rPr lang="en-US" sz="1800" dirty="0"/>
              <a:t>Facilitates a subset of Query and Annotation Service use cases.</a:t>
            </a:r>
          </a:p>
          <a:p>
            <a:pPr lvl="1"/>
            <a:r>
              <a:rPr lang="en-US" sz="1800" dirty="0"/>
              <a:t>Tools for inspection, visualization, downloads, and data analysis.</a:t>
            </a:r>
            <a:endParaRPr lang="en-US" sz="2200" dirty="0"/>
          </a:p>
          <a:p>
            <a:r>
              <a:rPr lang="en-US" sz="2200" dirty="0"/>
              <a:t>JavaScript Node server provides API that augments Data Platform API.</a:t>
            </a:r>
          </a:p>
          <a:p>
            <a:r>
              <a:rPr lang="en-US" sz="2200" dirty="0"/>
              <a:t>Envoy proxy translates http traffic from browser application to http2 for consumption by </a:t>
            </a:r>
            <a:r>
              <a:rPr lang="en-US" sz="2200" dirty="0" err="1"/>
              <a:t>gRPC</a:t>
            </a:r>
            <a:r>
              <a:rPr lang="en-US" sz="2200" dirty="0"/>
              <a:t> servers.</a:t>
            </a:r>
            <a:endParaRPr lang="en-US" sz="1800" dirty="0"/>
          </a:p>
        </p:txBody>
      </p:sp>
      <p:pic>
        <p:nvPicPr>
          <p:cNvPr id="5" name="Picture 4">
            <a:extLst>
              <a:ext uri="{FF2B5EF4-FFF2-40B4-BE49-F238E27FC236}">
                <a16:creationId xmlns:a16="http://schemas.microsoft.com/office/drawing/2014/main" id="{331346B6-1E17-2EA8-5154-7B29B6CEDA61}"/>
              </a:ext>
            </a:extLst>
          </p:cNvPr>
          <p:cNvPicPr>
            <a:picLocks noChangeAspect="1"/>
          </p:cNvPicPr>
          <p:nvPr/>
        </p:nvPicPr>
        <p:blipFill>
          <a:blip r:embed="rId2"/>
          <a:srcRect/>
          <a:stretch/>
        </p:blipFill>
        <p:spPr>
          <a:xfrm>
            <a:off x="7077173" y="2836191"/>
            <a:ext cx="5043128" cy="3848215"/>
          </a:xfrm>
          <a:prstGeom prst="rect">
            <a:avLst/>
          </a:prstGeom>
        </p:spPr>
      </p:pic>
      <p:pic>
        <p:nvPicPr>
          <p:cNvPr id="7" name="Picture 6" descr="A diagram of a web service&#10;&#10;Description automatically generated">
            <a:extLst>
              <a:ext uri="{FF2B5EF4-FFF2-40B4-BE49-F238E27FC236}">
                <a16:creationId xmlns:a16="http://schemas.microsoft.com/office/drawing/2014/main" id="{4F79E857-46FE-284C-133B-F2AA281DF7E4}"/>
              </a:ext>
            </a:extLst>
          </p:cNvPr>
          <p:cNvPicPr>
            <a:picLocks noChangeAspect="1"/>
          </p:cNvPicPr>
          <p:nvPr/>
        </p:nvPicPr>
        <p:blipFill>
          <a:blip r:embed="rId3"/>
          <a:stretch>
            <a:fillRect/>
          </a:stretch>
        </p:blipFill>
        <p:spPr>
          <a:xfrm>
            <a:off x="5797306" y="1"/>
            <a:ext cx="6332010" cy="2576748"/>
          </a:xfrm>
          <a:prstGeom prst="rect">
            <a:avLst/>
          </a:prstGeom>
        </p:spPr>
      </p:pic>
      <p:sp>
        <p:nvSpPr>
          <p:cNvPr id="12" name="Slide Number Placeholder 11">
            <a:extLst>
              <a:ext uri="{FF2B5EF4-FFF2-40B4-BE49-F238E27FC236}">
                <a16:creationId xmlns:a16="http://schemas.microsoft.com/office/drawing/2014/main" id="{C3B60222-0A50-AEB5-D75F-703E650A3D40}"/>
              </a:ext>
            </a:extLst>
          </p:cNvPr>
          <p:cNvSpPr>
            <a:spLocks noGrp="1"/>
          </p:cNvSpPr>
          <p:nvPr>
            <p:ph type="sldNum" sz="quarter" idx="12"/>
          </p:nvPr>
        </p:nvSpPr>
        <p:spPr/>
        <p:txBody>
          <a:bodyPr/>
          <a:lstStyle/>
          <a:p>
            <a:fld id="{E3BA4553-FA8E-2441-8109-D32DDCF7B537}" type="slidenum">
              <a:rPr lang="en-US" smtClean="0"/>
              <a:t>25</a:t>
            </a:fld>
            <a:endParaRPr lang="en-US"/>
          </a:p>
        </p:txBody>
      </p:sp>
      <p:sp>
        <p:nvSpPr>
          <p:cNvPr id="13" name="TextBox 12">
            <a:extLst>
              <a:ext uri="{FF2B5EF4-FFF2-40B4-BE49-F238E27FC236}">
                <a16:creationId xmlns:a16="http://schemas.microsoft.com/office/drawing/2014/main" id="{49A88727-370C-5F74-FCD0-1F95A66AB4F3}"/>
              </a:ext>
            </a:extLst>
          </p:cNvPr>
          <p:cNvSpPr txBox="1"/>
          <p:nvPr/>
        </p:nvSpPr>
        <p:spPr>
          <a:xfrm>
            <a:off x="8270256" y="2187395"/>
            <a:ext cx="2432141" cy="338554"/>
          </a:xfrm>
          <a:prstGeom prst="rect">
            <a:avLst/>
          </a:prstGeom>
          <a:noFill/>
        </p:spPr>
        <p:txBody>
          <a:bodyPr wrap="none" rtlCol="0">
            <a:spAutoFit/>
          </a:bodyPr>
          <a:lstStyle/>
          <a:p>
            <a:r>
              <a:rPr lang="en-US" sz="1600" dirty="0"/>
              <a:t>Web Application Use Cases</a:t>
            </a:r>
          </a:p>
        </p:txBody>
      </p:sp>
      <p:sp>
        <p:nvSpPr>
          <p:cNvPr id="14" name="TextBox 13">
            <a:extLst>
              <a:ext uri="{FF2B5EF4-FFF2-40B4-BE49-F238E27FC236}">
                <a16:creationId xmlns:a16="http://schemas.microsoft.com/office/drawing/2014/main" id="{FCB01DB1-65C2-BFE3-324D-8C2B782CFB55}"/>
              </a:ext>
            </a:extLst>
          </p:cNvPr>
          <p:cNvSpPr txBox="1"/>
          <p:nvPr/>
        </p:nvSpPr>
        <p:spPr>
          <a:xfrm>
            <a:off x="8218569" y="6291432"/>
            <a:ext cx="2613408" cy="338554"/>
          </a:xfrm>
          <a:prstGeom prst="rect">
            <a:avLst/>
          </a:prstGeom>
          <a:noFill/>
        </p:spPr>
        <p:txBody>
          <a:bodyPr wrap="none" rtlCol="0">
            <a:spAutoFit/>
          </a:bodyPr>
          <a:lstStyle/>
          <a:p>
            <a:r>
              <a:rPr lang="en-US" sz="1600" dirty="0"/>
              <a:t>Web Application Architecture</a:t>
            </a:r>
          </a:p>
        </p:txBody>
      </p:sp>
      <p:sp>
        <p:nvSpPr>
          <p:cNvPr id="2" name="Title 1">
            <a:extLst>
              <a:ext uri="{FF2B5EF4-FFF2-40B4-BE49-F238E27FC236}">
                <a16:creationId xmlns:a16="http://schemas.microsoft.com/office/drawing/2014/main" id="{3E6D87FD-EE9F-EBC9-C1C5-2461FBA6659D}"/>
              </a:ext>
            </a:extLst>
          </p:cNvPr>
          <p:cNvSpPr>
            <a:spLocks noGrp="1"/>
          </p:cNvSpPr>
          <p:nvPr>
            <p:ph type="title"/>
          </p:nvPr>
        </p:nvSpPr>
        <p:spPr>
          <a:xfrm>
            <a:off x="193137" y="340177"/>
            <a:ext cx="6492891" cy="1956841"/>
          </a:xfrm>
        </p:spPr>
        <p:txBody>
          <a:bodyPr anchor="b">
            <a:normAutofit/>
          </a:bodyPr>
          <a:lstStyle/>
          <a:p>
            <a:r>
              <a:rPr lang="en-US" sz="5400" dirty="0"/>
              <a:t>MLDP Elements</a:t>
            </a:r>
            <a:br>
              <a:rPr lang="en-US" sz="5400" dirty="0"/>
            </a:br>
            <a:r>
              <a:rPr lang="en-US" sz="3600" dirty="0"/>
              <a:t>Web Application</a:t>
            </a:r>
          </a:p>
        </p:txBody>
      </p:sp>
    </p:spTree>
    <p:extLst>
      <p:ext uri="{BB962C8B-B14F-4D97-AF65-F5344CB8AC3E}">
        <p14:creationId xmlns:p14="http://schemas.microsoft.com/office/powerpoint/2010/main" val="1012111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Topics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Overview of the MLDP - “The Big Picture”</a:t>
            </a:r>
          </a:p>
          <a:p>
            <a:r>
              <a:rPr lang="en-US" sz="2200" dirty="0"/>
              <a:t>Survey of MLDP Elements</a:t>
            </a:r>
          </a:p>
          <a:p>
            <a:r>
              <a:rPr lang="en-US" b="1" i="1" dirty="0"/>
              <a:t>Project Status and Road Map</a:t>
            </a:r>
          </a:p>
          <a:p>
            <a:r>
              <a:rPr lang="en-US" sz="2300" dirty="0"/>
              <a:t>Summary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26</a:t>
            </a:fld>
            <a:endParaRPr lang="en-US"/>
          </a:p>
        </p:txBody>
      </p:sp>
    </p:spTree>
    <p:extLst>
      <p:ext uri="{BB962C8B-B14F-4D97-AF65-F5344CB8AC3E}">
        <p14:creationId xmlns:p14="http://schemas.microsoft.com/office/powerpoint/2010/main" val="254342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7996-5C8C-93C5-A8BF-EB8592B120C0}"/>
              </a:ext>
            </a:extLst>
          </p:cNvPr>
          <p:cNvSpPr>
            <a:spLocks noGrp="1"/>
          </p:cNvSpPr>
          <p:nvPr>
            <p:ph type="title"/>
          </p:nvPr>
        </p:nvSpPr>
        <p:spPr>
          <a:xfrm>
            <a:off x="191415" y="71161"/>
            <a:ext cx="10042349" cy="700592"/>
          </a:xfrm>
        </p:spPr>
        <p:txBody>
          <a:bodyPr anchor="t">
            <a:noAutofit/>
          </a:bodyPr>
          <a:lstStyle/>
          <a:p>
            <a:r>
              <a:rPr lang="en-US" sz="5400" dirty="0"/>
              <a:t>MLDP Project Status and Road Map</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6426F9-0D71-D9A5-C7E7-C097082768F2}"/>
              </a:ext>
            </a:extLst>
          </p:cNvPr>
          <p:cNvSpPr>
            <a:spLocks noGrp="1"/>
          </p:cNvSpPr>
          <p:nvPr>
            <p:ph idx="1"/>
          </p:nvPr>
        </p:nvSpPr>
        <p:spPr>
          <a:xfrm>
            <a:off x="375781" y="1135650"/>
            <a:ext cx="11136271" cy="5585825"/>
          </a:xfrm>
        </p:spPr>
        <p:txBody>
          <a:bodyPr>
            <a:normAutofit fontScale="85000" lnSpcReduction="20000"/>
          </a:bodyPr>
          <a:lstStyle/>
          <a:p>
            <a:r>
              <a:rPr lang="en-US" sz="2000" dirty="0"/>
              <a:t>Completed - Redesign of Data Platform Archive and Core Services</a:t>
            </a:r>
          </a:p>
          <a:p>
            <a:pPr lvl="1"/>
            <a:r>
              <a:rPr lang="en-US" sz="2100" dirty="0"/>
              <a:t>Eliminated many 3</a:t>
            </a:r>
            <a:r>
              <a:rPr lang="en-US" sz="2100" baseline="30000" dirty="0"/>
              <a:t>rd</a:t>
            </a:r>
            <a:r>
              <a:rPr lang="en-US" sz="2100" dirty="0"/>
              <a:t> party dependencies from prototype – now restricted to Java, gRPC, and MongoDB.</a:t>
            </a:r>
          </a:p>
          <a:p>
            <a:pPr lvl="1"/>
            <a:r>
              <a:rPr lang="en-US" sz="2100" dirty="0"/>
              <a:t>Redesigned prototype </a:t>
            </a:r>
            <a:r>
              <a:rPr lang="en-US" sz="2100" dirty="0" err="1"/>
              <a:t>gRPC</a:t>
            </a:r>
            <a:r>
              <a:rPr lang="en-US" sz="2100" dirty="0"/>
              <a:t> API.</a:t>
            </a:r>
          </a:p>
          <a:p>
            <a:pPr lvl="1"/>
            <a:r>
              <a:rPr lang="en-US" sz="2100" dirty="0"/>
              <a:t>Evaluated C++ gRPC for datastream processing (~ 500 </a:t>
            </a:r>
            <a:r>
              <a:rPr lang="en-US" sz="2100" dirty="0" err="1"/>
              <a:t>MBps</a:t>
            </a:r>
            <a:r>
              <a:rPr lang="en-US" sz="2100" dirty="0"/>
              <a:t> transmission rates).</a:t>
            </a:r>
          </a:p>
          <a:p>
            <a:pPr lvl="1"/>
            <a:r>
              <a:rPr lang="en-US" sz="2100" dirty="0"/>
              <a:t>Created deployment tools.</a:t>
            </a:r>
          </a:p>
          <a:p>
            <a:pPr lvl="1"/>
            <a:r>
              <a:rPr lang="en-US" sz="2100" dirty="0"/>
              <a:t>Implemented core service API handling for Ingestion, Query, and Annotation Services.</a:t>
            </a:r>
          </a:p>
          <a:p>
            <a:pPr lvl="1"/>
            <a:r>
              <a:rPr lang="en-US" sz="2100" dirty="0"/>
              <a:t>Ingestion over 200x faster than prototype at ~ 200 </a:t>
            </a:r>
            <a:r>
              <a:rPr lang="en-US" sz="2100" dirty="0" err="1"/>
              <a:t>MBps</a:t>
            </a:r>
            <a:r>
              <a:rPr lang="en-US" sz="2100" dirty="0"/>
              <a:t> data ingestion rates.</a:t>
            </a:r>
          </a:p>
          <a:p>
            <a:pPr lvl="1"/>
            <a:endParaRPr lang="en-US" sz="1600" dirty="0"/>
          </a:p>
          <a:p>
            <a:r>
              <a:rPr lang="en-US" sz="2000" dirty="0"/>
              <a:t>Roadmap</a:t>
            </a:r>
          </a:p>
          <a:p>
            <a:pPr lvl="1"/>
            <a:r>
              <a:rPr lang="en-US" sz="2100" dirty="0"/>
              <a:t>Client Library development (Java and Python)</a:t>
            </a:r>
          </a:p>
          <a:p>
            <a:pPr lvl="1"/>
            <a:r>
              <a:rPr lang="en-US" sz="2100" dirty="0"/>
              <a:t>Export mechanism</a:t>
            </a:r>
          </a:p>
          <a:p>
            <a:pPr lvl="1"/>
            <a:r>
              <a:rPr lang="en-US" sz="2100" dirty="0"/>
              <a:t>More extensive load and scale testing</a:t>
            </a:r>
          </a:p>
          <a:p>
            <a:pPr lvl="1"/>
            <a:r>
              <a:rPr lang="en-US" sz="2100" dirty="0"/>
              <a:t>Additional annotation types</a:t>
            </a:r>
          </a:p>
          <a:p>
            <a:pPr lvl="1"/>
            <a:r>
              <a:rPr lang="en-US" sz="2100" dirty="0"/>
              <a:t>Data generator / simulator</a:t>
            </a:r>
          </a:p>
          <a:p>
            <a:pPr lvl="1"/>
            <a:r>
              <a:rPr lang="en-US" sz="2100" dirty="0"/>
              <a:t>Support for Real-time consumer</a:t>
            </a:r>
            <a:r>
              <a:rPr lang="en-US" sz="2100" b="1" dirty="0"/>
              <a:t> </a:t>
            </a:r>
            <a:r>
              <a:rPr lang="en-US" sz="2100" dirty="0"/>
              <a:t>use cases via inline ingestion data stream processing / algorithm </a:t>
            </a:r>
          </a:p>
          <a:p>
            <a:pPr lvl="1"/>
            <a:r>
              <a:rPr lang="en-US" sz="2100" dirty="0"/>
              <a:t>Framework for measuring data ingestion statistics from capture to archival</a:t>
            </a:r>
          </a:p>
          <a:p>
            <a:pPr lvl="1"/>
            <a:r>
              <a:rPr lang="en-US" sz="2100" dirty="0"/>
              <a:t>Token based authentication for query clients and web application</a:t>
            </a:r>
          </a:p>
          <a:p>
            <a:pPr lvl="1"/>
            <a:r>
              <a:rPr lang="en-US" sz="2100" dirty="0"/>
              <a:t>Age-based archival of data to reduce database footprint</a:t>
            </a:r>
          </a:p>
          <a:p>
            <a:pPr lvl="1"/>
            <a:r>
              <a:rPr lang="en-US" sz="2100" dirty="0"/>
              <a:t>Tools for replication / synchronization of data and index to distributed researchers</a:t>
            </a:r>
          </a:p>
          <a:p>
            <a:pPr lvl="1"/>
            <a:r>
              <a:rPr lang="en-US" sz="2100" dirty="0"/>
              <a:t>Investigate MongoDB clustering, sharding, and connection pooling</a:t>
            </a:r>
          </a:p>
          <a:p>
            <a:pPr lvl="1"/>
            <a:r>
              <a:rPr lang="en-US" sz="2100" dirty="0"/>
              <a:t>Investigate horizontal scaling for service deployment</a:t>
            </a:r>
          </a:p>
        </p:txBody>
      </p:sp>
      <p:pic>
        <p:nvPicPr>
          <p:cNvPr id="7" name="Graphic 6" descr="Presentation with Checklist">
            <a:extLst>
              <a:ext uri="{FF2B5EF4-FFF2-40B4-BE49-F238E27FC236}">
                <a16:creationId xmlns:a16="http://schemas.microsoft.com/office/drawing/2014/main" id="{994FB578-CBA4-0512-458E-521C3051A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70936" y="-20373"/>
            <a:ext cx="1584253" cy="1584253"/>
          </a:xfrm>
          <a:prstGeom prst="rect">
            <a:avLst/>
          </a:prstGeom>
        </p:spPr>
      </p:pic>
      <p:sp>
        <p:nvSpPr>
          <p:cNvPr id="6" name="Slide Number Placeholder 5">
            <a:extLst>
              <a:ext uri="{FF2B5EF4-FFF2-40B4-BE49-F238E27FC236}">
                <a16:creationId xmlns:a16="http://schemas.microsoft.com/office/drawing/2014/main" id="{D95E6DE0-1988-EA68-1C70-E0A05A6C557D}"/>
              </a:ext>
            </a:extLst>
          </p:cNvPr>
          <p:cNvSpPr>
            <a:spLocks noGrp="1"/>
          </p:cNvSpPr>
          <p:nvPr>
            <p:ph type="sldNum" sz="quarter" idx="12"/>
          </p:nvPr>
        </p:nvSpPr>
        <p:spPr/>
        <p:txBody>
          <a:bodyPr/>
          <a:lstStyle/>
          <a:p>
            <a:fld id="{E3BA4553-FA8E-2441-8109-D32DDCF7B537}" type="slidenum">
              <a:rPr lang="en-US" smtClean="0"/>
              <a:t>27</a:t>
            </a:fld>
            <a:endParaRPr lang="en-US"/>
          </a:p>
        </p:txBody>
      </p:sp>
    </p:spTree>
    <p:extLst>
      <p:ext uri="{BB962C8B-B14F-4D97-AF65-F5344CB8AC3E}">
        <p14:creationId xmlns:p14="http://schemas.microsoft.com/office/powerpoint/2010/main" val="2220532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Topics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Overview of the MLDP - “The Big Picture”</a:t>
            </a:r>
          </a:p>
          <a:p>
            <a:r>
              <a:rPr lang="en-US" sz="2200" dirty="0"/>
              <a:t>Survey of MLDP Elements</a:t>
            </a:r>
          </a:p>
          <a:p>
            <a:r>
              <a:rPr lang="en-US" sz="2200" dirty="0"/>
              <a:t>Project Status and Road Map</a:t>
            </a:r>
          </a:p>
          <a:p>
            <a:r>
              <a:rPr lang="en-US" b="1" i="1" dirty="0"/>
              <a:t>Summary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28</a:t>
            </a:fld>
            <a:endParaRPr lang="en-US"/>
          </a:p>
        </p:txBody>
      </p:sp>
    </p:spTree>
    <p:extLst>
      <p:ext uri="{BB962C8B-B14F-4D97-AF65-F5344CB8AC3E}">
        <p14:creationId xmlns:p14="http://schemas.microsoft.com/office/powerpoint/2010/main" val="35703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78854-B026-C546-6218-C9E93A83B1AE}"/>
              </a:ext>
            </a:extLst>
          </p:cNvPr>
          <p:cNvSpPr>
            <a:spLocks noGrp="1"/>
          </p:cNvSpPr>
          <p:nvPr>
            <p:ph type="title"/>
          </p:nvPr>
        </p:nvSpPr>
        <p:spPr>
          <a:xfrm>
            <a:off x="741307" y="1134389"/>
            <a:ext cx="3287068" cy="4713316"/>
          </a:xfrm>
        </p:spPr>
        <p:txBody>
          <a:bodyPr vert="horz" lIns="91440" tIns="45720" rIns="91440" bIns="45720" rtlCol="0" anchor="ctr">
            <a:normAutofit/>
          </a:bodyPr>
          <a:lstStyle/>
          <a:p>
            <a:r>
              <a:rPr lang="en-US" sz="6000" kern="1200" dirty="0">
                <a:solidFill>
                  <a:schemeClr val="tx1"/>
                </a:solidFill>
                <a:latin typeface="+mj-lt"/>
                <a:ea typeface="+mj-ea"/>
                <a:cs typeface="+mj-cs"/>
              </a:rPr>
              <a:t>Summary</a:t>
            </a:r>
          </a:p>
        </p:txBody>
      </p:sp>
      <p:grpSp>
        <p:nvGrpSpPr>
          <p:cNvPr id="22" name="Group 21">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2E4378-A25B-0B7E-43EB-78ACB0EB0B08}"/>
              </a:ext>
            </a:extLst>
          </p:cNvPr>
          <p:cNvSpPr>
            <a:spLocks noGrp="1"/>
          </p:cNvSpPr>
          <p:nvPr>
            <p:ph idx="1"/>
          </p:nvPr>
        </p:nvSpPr>
        <p:spPr>
          <a:xfrm>
            <a:off x="4267200" y="449036"/>
            <a:ext cx="7389134" cy="5959928"/>
          </a:xfrm>
          <a:solidFill>
            <a:schemeClr val="accent2">
              <a:lumMod val="20000"/>
              <a:lumOff val="80000"/>
            </a:schemeClr>
          </a:solidFill>
        </p:spPr>
        <p:txBody>
          <a:bodyPr vert="horz" lIns="91440" tIns="45720" rIns="91440" bIns="45720" rtlCol="0" anchor="ctr">
            <a:normAutofit/>
          </a:bodyPr>
          <a:lstStyle/>
          <a:p>
            <a:r>
              <a:rPr lang="en-US" sz="2400" kern="1200" dirty="0">
                <a:solidFill>
                  <a:schemeClr val="tx1"/>
                </a:solidFill>
                <a:latin typeface="+mn-lt"/>
                <a:ea typeface="+mn-ea"/>
                <a:cs typeface="+mn-cs"/>
              </a:rPr>
              <a:t>The Data Platform is a standalone subsystem of the larger Machine Learning Data Platform (MLDP).</a:t>
            </a:r>
          </a:p>
          <a:p>
            <a:pPr lvl="1"/>
            <a:r>
              <a:rPr lang="en-US" sz="2000" kern="1200" dirty="0">
                <a:solidFill>
                  <a:schemeClr val="tx1"/>
                </a:solidFill>
                <a:latin typeface="+mn-lt"/>
                <a:ea typeface="+mn-ea"/>
                <a:cs typeface="+mn-cs"/>
              </a:rPr>
              <a:t>Man</a:t>
            </a:r>
            <a:r>
              <a:rPr lang="en-US" sz="2000" dirty="0"/>
              <a:t>agement of heterogenous data with focus on data science.</a:t>
            </a:r>
          </a:p>
          <a:p>
            <a:pPr lvl="1"/>
            <a:r>
              <a:rPr lang="en-US" sz="2000" dirty="0"/>
              <a:t>A working prototype was initially developed – “Datastore”.  </a:t>
            </a:r>
          </a:p>
          <a:p>
            <a:pPr lvl="1"/>
            <a:r>
              <a:rPr lang="en-US" sz="2000" dirty="0"/>
              <a:t>A new, performance-based version is currently under development – “Data Platform”.</a:t>
            </a:r>
          </a:p>
          <a:p>
            <a:pPr lvl="1"/>
            <a:r>
              <a:rPr lang="en-US" sz="2000" kern="1200" dirty="0">
                <a:solidFill>
                  <a:schemeClr val="tx1"/>
                </a:solidFill>
                <a:latin typeface="+mn-lt"/>
                <a:ea typeface="+mn-ea"/>
                <a:cs typeface="+mn-cs"/>
              </a:rPr>
              <a:t>Data Platform h</a:t>
            </a:r>
            <a:r>
              <a:rPr lang="en-US" sz="2000" dirty="0"/>
              <a:t>as multiple components supporting use cases as collaborating services (with well-defined APIs).</a:t>
            </a:r>
          </a:p>
          <a:p>
            <a:pPr lvl="1"/>
            <a:endParaRPr lang="en-US" sz="2000" dirty="0"/>
          </a:p>
          <a:p>
            <a:r>
              <a:rPr lang="en-US" sz="2400" dirty="0"/>
              <a:t>Data Platform has 2 communication methods.</a:t>
            </a:r>
          </a:p>
          <a:p>
            <a:pPr lvl="1"/>
            <a:r>
              <a:rPr lang="en-US" sz="2000" dirty="0"/>
              <a:t>Direct </a:t>
            </a:r>
            <a:r>
              <a:rPr lang="en-US" sz="2000" dirty="0" err="1"/>
              <a:t>gRPC</a:t>
            </a:r>
            <a:r>
              <a:rPr lang="en-US" sz="2000" dirty="0"/>
              <a:t> communications</a:t>
            </a:r>
          </a:p>
          <a:p>
            <a:pPr lvl="1"/>
            <a:r>
              <a:rPr lang="en-US" sz="2000" dirty="0"/>
              <a:t>Client API libraries for Java and Python (under development).</a:t>
            </a:r>
          </a:p>
          <a:p>
            <a:endParaRPr lang="en-US" sz="2400" dirty="0"/>
          </a:p>
          <a:p>
            <a:r>
              <a:rPr lang="en-US" sz="2400" dirty="0"/>
              <a:t>A deployment system is available for latest DP releases.</a:t>
            </a:r>
          </a:p>
          <a:p>
            <a:pPr lvl="1"/>
            <a:r>
              <a:rPr lang="en-US" sz="2000" dirty="0"/>
              <a:t>Ingestion, Query, and Annotation Services are operational.</a:t>
            </a:r>
          </a:p>
          <a:p>
            <a:pPr lvl="1"/>
            <a:r>
              <a:rPr lang="en-US" sz="2000" dirty="0"/>
              <a:t>Only direct gRPC communication is currently available.</a:t>
            </a:r>
          </a:p>
        </p:txBody>
      </p:sp>
      <p:sp>
        <p:nvSpPr>
          <p:cNvPr id="4" name="Slide Number Placeholder 3">
            <a:extLst>
              <a:ext uri="{FF2B5EF4-FFF2-40B4-BE49-F238E27FC236}">
                <a16:creationId xmlns:a16="http://schemas.microsoft.com/office/drawing/2014/main" id="{D1CEA727-4567-D8C7-3C7D-E02138B04FCF}"/>
              </a:ext>
            </a:extLst>
          </p:cNvPr>
          <p:cNvSpPr>
            <a:spLocks noGrp="1"/>
          </p:cNvSpPr>
          <p:nvPr>
            <p:ph type="sldNum" sz="quarter" idx="12"/>
          </p:nvPr>
        </p:nvSpPr>
        <p:spPr>
          <a:xfrm>
            <a:off x="8610600" y="6492240"/>
            <a:ext cx="1838498" cy="365125"/>
          </a:xfrm>
        </p:spPr>
        <p:txBody>
          <a:bodyPr vert="horz" lIns="91440" tIns="45720" rIns="91440" bIns="45720" rtlCol="0" anchor="ctr">
            <a:normAutofit/>
          </a:bodyPr>
          <a:lstStyle/>
          <a:p>
            <a:pPr>
              <a:spcAft>
                <a:spcPts val="600"/>
              </a:spcAft>
            </a:pPr>
            <a:fld id="{E3BA4553-FA8E-2441-8109-D32DDCF7B537}" type="slidenum">
              <a:rPr lang="en-US" smtClean="0"/>
              <a:pPr>
                <a:spcAft>
                  <a:spcPts val="600"/>
                </a:spcAft>
              </a:pPr>
              <a:t>29</a:t>
            </a:fld>
            <a:endParaRPr lang="en-US"/>
          </a:p>
        </p:txBody>
      </p:sp>
    </p:spTree>
    <p:extLst>
      <p:ext uri="{BB962C8B-B14F-4D97-AF65-F5344CB8AC3E}">
        <p14:creationId xmlns:p14="http://schemas.microsoft.com/office/powerpoint/2010/main" val="404591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MLDP Overview</a:t>
            </a:r>
            <a:br>
              <a:rPr lang="en-US" sz="5400" dirty="0"/>
            </a:br>
            <a:r>
              <a:rPr lang="en-US" sz="3600" dirty="0"/>
              <a:t>“The Big Picture”</a:t>
            </a:r>
            <a:endParaRPr lang="en-US" sz="5400"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sz="2200" dirty="0"/>
              <a:t>Motivation</a:t>
            </a:r>
          </a:p>
          <a:p>
            <a:endParaRPr lang="en-US" sz="2200" dirty="0"/>
          </a:p>
          <a:p>
            <a:r>
              <a:rPr lang="en-US" sz="2200" dirty="0"/>
              <a:t>Concept</a:t>
            </a:r>
          </a:p>
          <a:p>
            <a:pPr marL="0" indent="0">
              <a:buNone/>
            </a:pPr>
            <a:endParaRPr lang="en-US" sz="2200" dirty="0"/>
          </a:p>
          <a:p>
            <a:r>
              <a:rPr lang="en-US" sz="2200" dirty="0"/>
              <a:t>Subsystems</a:t>
            </a:r>
          </a:p>
          <a:p>
            <a:pPr marL="0" indent="0">
              <a:buNone/>
            </a:pPr>
            <a:endParaRPr lang="en-US" sz="2200" dirty="0"/>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3</a:t>
            </a:fld>
            <a:endParaRPr lang="en-US"/>
          </a:p>
        </p:txBody>
      </p:sp>
    </p:spTree>
    <p:extLst>
      <p:ext uri="{BB962C8B-B14F-4D97-AF65-F5344CB8AC3E}">
        <p14:creationId xmlns:p14="http://schemas.microsoft.com/office/powerpoint/2010/main" val="83591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A007BD-C376-D7DE-7EBD-C72FDA0A1F21}"/>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Supplemental</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BA4B6CA7-2B6A-84AD-6B36-848BFA4140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4707" y="3067050"/>
            <a:ext cx="3019537" cy="3019537"/>
          </a:xfrm>
          <a:prstGeom prst="rect">
            <a:avLst/>
          </a:prstGeom>
        </p:spPr>
      </p:pic>
      <p:sp>
        <p:nvSpPr>
          <p:cNvPr id="6" name="Slide Number Placeholder 5">
            <a:extLst>
              <a:ext uri="{FF2B5EF4-FFF2-40B4-BE49-F238E27FC236}">
                <a16:creationId xmlns:a16="http://schemas.microsoft.com/office/drawing/2014/main" id="{37248B18-A1B4-A9F8-3807-9656B1A8A9FE}"/>
              </a:ext>
            </a:extLst>
          </p:cNvPr>
          <p:cNvSpPr>
            <a:spLocks noGrp="1"/>
          </p:cNvSpPr>
          <p:nvPr>
            <p:ph type="sldNum" sz="quarter" idx="12"/>
          </p:nvPr>
        </p:nvSpPr>
        <p:spPr/>
        <p:txBody>
          <a:bodyPr/>
          <a:lstStyle/>
          <a:p>
            <a:fld id="{E3BA4553-FA8E-2441-8109-D32DDCF7B537}" type="slidenum">
              <a:rPr lang="en-US" smtClean="0"/>
              <a:t>30</a:t>
            </a:fld>
            <a:endParaRPr lang="en-US"/>
          </a:p>
        </p:txBody>
      </p:sp>
    </p:spTree>
    <p:extLst>
      <p:ext uri="{BB962C8B-B14F-4D97-AF65-F5344CB8AC3E}">
        <p14:creationId xmlns:p14="http://schemas.microsoft.com/office/powerpoint/2010/main" val="314898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b="1" i="1" dirty="0"/>
              <a:t>SBIR Project Background</a:t>
            </a:r>
          </a:p>
          <a:p>
            <a:r>
              <a:rPr lang="en-US" sz="2200" dirty="0"/>
              <a:t>Ingestion Data Flow Diagram</a:t>
            </a:r>
          </a:p>
          <a:p>
            <a:r>
              <a:rPr lang="en-US" sz="2200" dirty="0"/>
              <a:t>Bucket Pattern for Time-Series Data</a:t>
            </a:r>
          </a:p>
          <a:p>
            <a:r>
              <a:rPr lang="en-US" sz="2200" dirty="0"/>
              <a:t>DP Deployment</a:t>
            </a:r>
          </a:p>
          <a:p>
            <a:r>
              <a:rPr lang="en-US" sz="2200" dirty="0"/>
              <a:t>Example Data Flow</a:t>
            </a:r>
          </a:p>
          <a:p>
            <a:r>
              <a:rPr lang="en-US" sz="2200"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31</a:t>
            </a:fld>
            <a:endParaRPr lang="en-US"/>
          </a:p>
        </p:txBody>
      </p:sp>
    </p:spTree>
    <p:extLst>
      <p:ext uri="{BB962C8B-B14F-4D97-AF65-F5344CB8AC3E}">
        <p14:creationId xmlns:p14="http://schemas.microsoft.com/office/powerpoint/2010/main" val="173965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A9B26-A46F-5E63-9B34-53B6A52AF790}"/>
              </a:ext>
            </a:extLst>
          </p:cNvPr>
          <p:cNvSpPr>
            <a:spLocks noGrp="1"/>
          </p:cNvSpPr>
          <p:nvPr>
            <p:ph type="title"/>
          </p:nvPr>
        </p:nvSpPr>
        <p:spPr>
          <a:xfrm>
            <a:off x="838200" y="365125"/>
            <a:ext cx="10515600" cy="1325563"/>
          </a:xfrm>
        </p:spPr>
        <p:txBody>
          <a:bodyPr>
            <a:normAutofit/>
          </a:bodyPr>
          <a:lstStyle/>
          <a:p>
            <a:r>
              <a:rPr lang="en-US" sz="5400" dirty="0"/>
              <a:t>MLDP Overview</a:t>
            </a:r>
            <a:br>
              <a:rPr lang="en-US" sz="5400" dirty="0"/>
            </a:br>
            <a:r>
              <a:rPr lang="en-US" sz="2700" dirty="0"/>
              <a:t>SBIR Project Background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7C5AAEE2-3369-D947-B2B7-1A3E6D0A5642}"/>
              </a:ext>
            </a:extLst>
          </p:cNvPr>
          <p:cNvSpPr txBox="1">
            <a:spLocks/>
          </p:cNvSpPr>
          <p:nvPr/>
        </p:nvSpPr>
        <p:spPr>
          <a:xfrm>
            <a:off x="331572" y="1806021"/>
            <a:ext cx="11528855" cy="804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MLDP development is supported by the US Dept. of Energy (DOE) under a Small Business Innovative Research (SBIR) grant starting in 2022.</a:t>
            </a:r>
          </a:p>
        </p:txBody>
      </p:sp>
      <p:sp>
        <p:nvSpPr>
          <p:cNvPr id="3" name="Content Placeholder 2">
            <a:extLst>
              <a:ext uri="{FF2B5EF4-FFF2-40B4-BE49-F238E27FC236}">
                <a16:creationId xmlns:a16="http://schemas.microsoft.com/office/drawing/2014/main" id="{6133AE47-153B-47F1-2593-DECD8D169820}"/>
              </a:ext>
            </a:extLst>
          </p:cNvPr>
          <p:cNvSpPr>
            <a:spLocks noGrp="1"/>
          </p:cNvSpPr>
          <p:nvPr>
            <p:ph idx="1"/>
          </p:nvPr>
        </p:nvSpPr>
        <p:spPr>
          <a:xfrm>
            <a:off x="775806" y="2599542"/>
            <a:ext cx="9010136" cy="4258458"/>
          </a:xfrm>
        </p:spPr>
        <p:txBody>
          <a:bodyPr>
            <a:normAutofit fontScale="92500" lnSpcReduction="10000"/>
          </a:bodyPr>
          <a:lstStyle/>
          <a:p>
            <a:r>
              <a:rPr lang="en-US" sz="2200" dirty="0"/>
              <a:t>A prototype MLDP was completed in Phase I with the following subsystems:</a:t>
            </a:r>
          </a:p>
          <a:p>
            <a:pPr lvl="1"/>
            <a:r>
              <a:rPr lang="en-US" sz="1800" dirty="0"/>
              <a:t>Aggregator – EPICS based, high-speed synchronous data acquisition of heterogeneous data.</a:t>
            </a:r>
          </a:p>
          <a:p>
            <a:pPr lvl="1"/>
            <a:r>
              <a:rPr lang="en-US" sz="1800" b="1" dirty="0"/>
              <a:t>Datastore</a:t>
            </a:r>
            <a:r>
              <a:rPr lang="en-US" sz="1800" dirty="0"/>
              <a:t> – Standalone system for data ingestion, archive management and access.</a:t>
            </a:r>
          </a:p>
          <a:p>
            <a:pPr lvl="1"/>
            <a:r>
              <a:rPr lang="en-US" sz="1800" dirty="0"/>
              <a:t>Web Application – Universal, remote access and interaction with data archive.</a:t>
            </a:r>
          </a:p>
          <a:p>
            <a:pPr lvl="1"/>
            <a:endParaRPr lang="en-US" sz="1800" dirty="0"/>
          </a:p>
          <a:p>
            <a:r>
              <a:rPr lang="en-US" sz="2200" dirty="0"/>
              <a:t>SBIR Phase II awarded in 2023 (Fiscal Year 2024)</a:t>
            </a:r>
          </a:p>
          <a:p>
            <a:pPr lvl="1"/>
            <a:r>
              <a:rPr lang="en-US" sz="1800" dirty="0"/>
              <a:t>Redesign of Datastore archive and services with emphasis on performance (Year 1).</a:t>
            </a:r>
          </a:p>
          <a:p>
            <a:pPr lvl="1"/>
            <a:r>
              <a:rPr lang="en-US" sz="1800" dirty="0"/>
              <a:t>Support for full archive annotation (Year 1).</a:t>
            </a:r>
          </a:p>
          <a:p>
            <a:pPr lvl="1"/>
            <a:r>
              <a:rPr lang="en-US" sz="1800" b="1" dirty="0"/>
              <a:t>Datastore</a:t>
            </a:r>
            <a:r>
              <a:rPr lang="en-US" sz="1800" dirty="0"/>
              <a:t> use case expansions (Year 2)</a:t>
            </a:r>
          </a:p>
          <a:p>
            <a:pPr lvl="2"/>
            <a:r>
              <a:rPr lang="en-US" sz="1400" dirty="0"/>
              <a:t>Datastream processing, </a:t>
            </a:r>
          </a:p>
          <a:p>
            <a:pPr lvl="2"/>
            <a:r>
              <a:rPr lang="en-US" sz="1400" dirty="0"/>
              <a:t>Algorithm Plugins, </a:t>
            </a:r>
          </a:p>
          <a:p>
            <a:pPr lvl="2"/>
            <a:r>
              <a:rPr lang="en-US" sz="1400" dirty="0"/>
              <a:t>Advanced Data Science Applications.</a:t>
            </a:r>
          </a:p>
          <a:p>
            <a:pPr lvl="1"/>
            <a:endParaRPr lang="en-US" sz="1800" dirty="0"/>
          </a:p>
          <a:p>
            <a:r>
              <a:rPr lang="en-US" sz="2200" dirty="0"/>
              <a:t>“</a:t>
            </a:r>
            <a:r>
              <a:rPr lang="en-US" sz="2200" b="1" dirty="0"/>
              <a:t>Data Platform</a:t>
            </a:r>
            <a:r>
              <a:rPr lang="en-US" sz="2200" dirty="0"/>
              <a:t>” (DP) references previous “</a:t>
            </a:r>
            <a:r>
              <a:rPr lang="en-US" sz="2200" b="1" dirty="0"/>
              <a:t>Datastore</a:t>
            </a:r>
            <a:r>
              <a:rPr lang="en-US" sz="2200" dirty="0"/>
              <a:t>” system of prototype MLDP.</a:t>
            </a:r>
          </a:p>
          <a:p>
            <a:pPr lvl="1"/>
            <a:r>
              <a:rPr lang="en-US" sz="1800" dirty="0"/>
              <a:t>Includes upgrades and extensions for Phase II project.</a:t>
            </a:r>
          </a:p>
        </p:txBody>
      </p:sp>
      <p:sp>
        <p:nvSpPr>
          <p:cNvPr id="6" name="Slide Number Placeholder 5">
            <a:extLst>
              <a:ext uri="{FF2B5EF4-FFF2-40B4-BE49-F238E27FC236}">
                <a16:creationId xmlns:a16="http://schemas.microsoft.com/office/drawing/2014/main" id="{09EB6D2D-3880-E306-4657-FE226CB536B7}"/>
              </a:ext>
            </a:extLst>
          </p:cNvPr>
          <p:cNvSpPr>
            <a:spLocks noGrp="1"/>
          </p:cNvSpPr>
          <p:nvPr>
            <p:ph type="sldNum" sz="quarter" idx="12"/>
          </p:nvPr>
        </p:nvSpPr>
        <p:spPr/>
        <p:txBody>
          <a:bodyPr/>
          <a:lstStyle/>
          <a:p>
            <a:fld id="{E3BA4553-FA8E-2441-8109-D32DDCF7B537}" type="slidenum">
              <a:rPr lang="en-US" smtClean="0"/>
              <a:t>32</a:t>
            </a:fld>
            <a:endParaRPr lang="en-US" dirty="0"/>
          </a:p>
        </p:txBody>
      </p:sp>
    </p:spTree>
    <p:extLst>
      <p:ext uri="{BB962C8B-B14F-4D97-AF65-F5344CB8AC3E}">
        <p14:creationId xmlns:p14="http://schemas.microsoft.com/office/powerpoint/2010/main" val="160819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b="1" i="1" dirty="0"/>
              <a:t>Ingestion Data Flow Diagram</a:t>
            </a:r>
          </a:p>
          <a:p>
            <a:r>
              <a:rPr lang="en-US" sz="2200" dirty="0"/>
              <a:t>Bucket Pattern for Time-Series Data</a:t>
            </a:r>
          </a:p>
          <a:p>
            <a:r>
              <a:rPr lang="en-US" sz="2200" dirty="0"/>
              <a:t>DP Deployment</a:t>
            </a:r>
          </a:p>
          <a:p>
            <a:r>
              <a:rPr lang="en-US" sz="2200" dirty="0"/>
              <a:t>Example Data Flow</a:t>
            </a:r>
          </a:p>
          <a:p>
            <a:r>
              <a:rPr lang="en-US" sz="2200"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33</a:t>
            </a:fld>
            <a:endParaRPr lang="en-US"/>
          </a:p>
        </p:txBody>
      </p:sp>
    </p:spTree>
    <p:extLst>
      <p:ext uri="{BB962C8B-B14F-4D97-AF65-F5344CB8AC3E}">
        <p14:creationId xmlns:p14="http://schemas.microsoft.com/office/powerpoint/2010/main" val="1292092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MLDP Elements</a:t>
            </a:r>
            <a:br>
              <a:rPr lang="en-US" sz="5400" dirty="0"/>
            </a:br>
            <a:r>
              <a:rPr lang="en-US" sz="2700" dirty="0"/>
              <a:t>Ingestion Data Flow Diagram</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34</a:t>
            </a:fld>
            <a:endParaRPr lang="en-US"/>
          </a:p>
        </p:txBody>
      </p:sp>
      <p:pic>
        <p:nvPicPr>
          <p:cNvPr id="3" name="Google Shape;118;p23">
            <a:extLst>
              <a:ext uri="{FF2B5EF4-FFF2-40B4-BE49-F238E27FC236}">
                <a16:creationId xmlns:a16="http://schemas.microsoft.com/office/drawing/2014/main" id="{6C994495-3041-B37F-D8E7-44A4CF48C6DD}"/>
              </a:ext>
            </a:extLst>
          </p:cNvPr>
          <p:cNvPicPr preferRelativeResize="0"/>
          <p:nvPr/>
        </p:nvPicPr>
        <p:blipFill>
          <a:blip r:embed="rId2">
            <a:alphaModFix/>
          </a:blip>
          <a:stretch>
            <a:fillRect/>
          </a:stretch>
        </p:blipFill>
        <p:spPr>
          <a:xfrm>
            <a:off x="0" y="1763957"/>
            <a:ext cx="12100142" cy="4855504"/>
          </a:xfrm>
          <a:prstGeom prst="rect">
            <a:avLst/>
          </a:prstGeom>
          <a:noFill/>
          <a:ln>
            <a:noFill/>
          </a:ln>
        </p:spPr>
      </p:pic>
    </p:spTree>
    <p:extLst>
      <p:ext uri="{BB962C8B-B14F-4D97-AF65-F5344CB8AC3E}">
        <p14:creationId xmlns:p14="http://schemas.microsoft.com/office/powerpoint/2010/main" val="104641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sz="2200" dirty="0"/>
              <a:t>Ingestion Data Flow Diagram</a:t>
            </a:r>
          </a:p>
          <a:p>
            <a:r>
              <a:rPr lang="en-US" b="1" i="1" dirty="0"/>
              <a:t>Bucket Pattern for Time-Series Data</a:t>
            </a:r>
          </a:p>
          <a:p>
            <a:r>
              <a:rPr lang="en-US" sz="2200" dirty="0"/>
              <a:t>DP Deployment</a:t>
            </a:r>
          </a:p>
          <a:p>
            <a:r>
              <a:rPr lang="en-US" sz="2200" dirty="0"/>
              <a:t>Example Data Flow</a:t>
            </a:r>
          </a:p>
          <a:p>
            <a:r>
              <a:rPr lang="en-US" sz="2200"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35</a:t>
            </a:fld>
            <a:endParaRPr lang="en-US"/>
          </a:p>
        </p:txBody>
      </p:sp>
    </p:spTree>
    <p:extLst>
      <p:ext uri="{BB962C8B-B14F-4D97-AF65-F5344CB8AC3E}">
        <p14:creationId xmlns:p14="http://schemas.microsoft.com/office/powerpoint/2010/main" val="697838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36</a:t>
            </a:fld>
            <a:endParaRPr lang="en-US"/>
          </a:p>
        </p:txBody>
      </p:sp>
      <p:sp>
        <p:nvSpPr>
          <p:cNvPr id="7" name="Title 1">
            <a:extLst>
              <a:ext uri="{FF2B5EF4-FFF2-40B4-BE49-F238E27FC236}">
                <a16:creationId xmlns:a16="http://schemas.microsoft.com/office/drawing/2014/main" id="{6A80B627-0F93-752E-BB24-B5792B7E8753}"/>
              </a:ext>
            </a:extLst>
          </p:cNvPr>
          <p:cNvSpPr>
            <a:spLocks noGrp="1"/>
          </p:cNvSpPr>
          <p:nvPr>
            <p:ph type="title"/>
          </p:nvPr>
        </p:nvSpPr>
        <p:spPr>
          <a:xfrm>
            <a:off x="479667" y="172720"/>
            <a:ext cx="5801211" cy="1463040"/>
          </a:xfrm>
        </p:spPr>
        <p:txBody>
          <a:bodyPr anchor="ctr">
            <a:noAutofit/>
          </a:bodyPr>
          <a:lstStyle/>
          <a:p>
            <a:r>
              <a:rPr lang="en-US" dirty="0"/>
              <a:t>MLDP Elements</a:t>
            </a:r>
            <a:br>
              <a:rPr lang="en-US" sz="4000" dirty="0"/>
            </a:br>
            <a:r>
              <a:rPr lang="en-US" sz="2400" dirty="0"/>
              <a:t>Data Platform / Core Services</a:t>
            </a:r>
            <a:br>
              <a:rPr lang="en-US" sz="2800" dirty="0"/>
            </a:br>
            <a:r>
              <a:rPr lang="en-US" sz="2000" i="1" dirty="0"/>
              <a:t>Ingestion Service: Bucket Pattern for Time-Series Data</a:t>
            </a:r>
            <a:br>
              <a:rPr lang="en-US" sz="2000" i="1" dirty="0"/>
            </a:br>
            <a:br>
              <a:rPr lang="en-US" sz="2000" i="1" dirty="0"/>
            </a:br>
            <a:endParaRPr lang="en-US" sz="2000" i="1" dirty="0"/>
          </a:p>
        </p:txBody>
      </p:sp>
      <p:sp>
        <p:nvSpPr>
          <p:cNvPr id="10" name="Content Placeholder 2">
            <a:extLst>
              <a:ext uri="{FF2B5EF4-FFF2-40B4-BE49-F238E27FC236}">
                <a16:creationId xmlns:a16="http://schemas.microsoft.com/office/drawing/2014/main" id="{510434EE-951E-097D-BC14-B60165FCF1C2}"/>
              </a:ext>
            </a:extLst>
          </p:cNvPr>
          <p:cNvSpPr txBox="1">
            <a:spLocks/>
          </p:cNvSpPr>
          <p:nvPr/>
        </p:nvSpPr>
        <p:spPr>
          <a:xfrm>
            <a:off x="913774" y="1901150"/>
            <a:ext cx="10440026" cy="3919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Simple example with 3 measurements, each stored as an individual database record:</a:t>
            </a:r>
          </a:p>
        </p:txBody>
      </p:sp>
      <p:sp>
        <p:nvSpPr>
          <p:cNvPr id="11" name="TextBox 10">
            <a:extLst>
              <a:ext uri="{FF2B5EF4-FFF2-40B4-BE49-F238E27FC236}">
                <a16:creationId xmlns:a16="http://schemas.microsoft.com/office/drawing/2014/main" id="{396ED460-6BB4-2FEF-4B67-5934D4640096}"/>
              </a:ext>
            </a:extLst>
          </p:cNvPr>
          <p:cNvSpPr txBox="1"/>
          <p:nvPr/>
        </p:nvSpPr>
        <p:spPr>
          <a:xfrm>
            <a:off x="1175656" y="2263019"/>
            <a:ext cx="9479644" cy="1015663"/>
          </a:xfrm>
          <a:prstGeom prst="rect">
            <a:avLst/>
          </a:prstGeom>
          <a:solidFill>
            <a:schemeClr val="tx1"/>
          </a:solidFill>
        </p:spPr>
        <p:txBody>
          <a:bodyPr wrap="square" rtlCol="0">
            <a:spAutoFit/>
          </a:bodyPr>
          <a:lstStyle/>
          <a:p>
            <a:r>
              <a:rPr lang="en-US" sz="2000" dirty="0">
                <a:solidFill>
                  <a:srgbClr val="00B050"/>
                </a:solidFill>
              </a:rPr>
              <a:t>{ </a:t>
            </a:r>
            <a:r>
              <a:rPr lang="en-US" sz="2000" dirty="0" err="1">
                <a:solidFill>
                  <a:srgbClr val="00B050"/>
                </a:solidFill>
              </a:rPr>
              <a:t>sensor_id</a:t>
            </a:r>
            <a:r>
              <a:rPr lang="en-US" sz="2000" dirty="0">
                <a:solidFill>
                  <a:srgbClr val="00B050"/>
                </a:solidFill>
              </a:rPr>
              <a:t>: 12345, timestamp: </a:t>
            </a:r>
            <a:r>
              <a:rPr lang="en-US" sz="2000" dirty="0" err="1">
                <a:solidFill>
                  <a:srgbClr val="00B050"/>
                </a:solidFill>
              </a:rPr>
              <a:t>ISODate</a:t>
            </a:r>
            <a:r>
              <a:rPr lang="en-US" sz="2000" dirty="0">
                <a:solidFill>
                  <a:srgbClr val="00B050"/>
                </a:solidFill>
              </a:rPr>
              <a:t>("2019-01-31T10:00:00.000Z"), temperature: 40 } </a:t>
            </a:r>
          </a:p>
          <a:p>
            <a:r>
              <a:rPr lang="en-US" sz="2000" dirty="0">
                <a:solidFill>
                  <a:srgbClr val="00B050"/>
                </a:solidFill>
              </a:rPr>
              <a:t>{ </a:t>
            </a:r>
            <a:r>
              <a:rPr lang="en-US" sz="2000" dirty="0" err="1">
                <a:solidFill>
                  <a:srgbClr val="00B050"/>
                </a:solidFill>
              </a:rPr>
              <a:t>sensor_id</a:t>
            </a:r>
            <a:r>
              <a:rPr lang="en-US" sz="2000" dirty="0">
                <a:solidFill>
                  <a:srgbClr val="00B050"/>
                </a:solidFill>
              </a:rPr>
              <a:t>: 12345, timestamp: </a:t>
            </a:r>
            <a:r>
              <a:rPr lang="en-US" sz="2000" dirty="0" err="1">
                <a:solidFill>
                  <a:srgbClr val="00B050"/>
                </a:solidFill>
              </a:rPr>
              <a:t>ISODate</a:t>
            </a:r>
            <a:r>
              <a:rPr lang="en-US" sz="2000" dirty="0">
                <a:solidFill>
                  <a:srgbClr val="00B050"/>
                </a:solidFill>
              </a:rPr>
              <a:t>("2019-01-31T10:01:00.000Z"), temperature: 40 } </a:t>
            </a:r>
          </a:p>
          <a:p>
            <a:r>
              <a:rPr lang="en-US" sz="2000" dirty="0">
                <a:solidFill>
                  <a:srgbClr val="00B050"/>
                </a:solidFill>
              </a:rPr>
              <a:t>{ </a:t>
            </a:r>
            <a:r>
              <a:rPr lang="en-US" sz="2000" dirty="0" err="1">
                <a:solidFill>
                  <a:srgbClr val="00B050"/>
                </a:solidFill>
              </a:rPr>
              <a:t>sensor_id</a:t>
            </a:r>
            <a:r>
              <a:rPr lang="en-US" sz="2000" dirty="0">
                <a:solidFill>
                  <a:srgbClr val="00B050"/>
                </a:solidFill>
              </a:rPr>
              <a:t>: 12345, timestamp: </a:t>
            </a:r>
            <a:r>
              <a:rPr lang="en-US" sz="2000" dirty="0" err="1">
                <a:solidFill>
                  <a:srgbClr val="00B050"/>
                </a:solidFill>
              </a:rPr>
              <a:t>ISODate</a:t>
            </a:r>
            <a:r>
              <a:rPr lang="en-US" sz="2000" dirty="0">
                <a:solidFill>
                  <a:srgbClr val="00B050"/>
                </a:solidFill>
              </a:rPr>
              <a:t>("2019-01-31T10:02:00.000Z"), temperature: 41 } </a:t>
            </a:r>
          </a:p>
        </p:txBody>
      </p:sp>
      <p:sp>
        <p:nvSpPr>
          <p:cNvPr id="12" name="Content Placeholder 2">
            <a:extLst>
              <a:ext uri="{FF2B5EF4-FFF2-40B4-BE49-F238E27FC236}">
                <a16:creationId xmlns:a16="http://schemas.microsoft.com/office/drawing/2014/main" id="{70B6FCCB-8E19-EC88-CEB2-748A018DF811}"/>
              </a:ext>
            </a:extLst>
          </p:cNvPr>
          <p:cNvSpPr txBox="1">
            <a:spLocks/>
          </p:cNvSpPr>
          <p:nvPr/>
        </p:nvSpPr>
        <p:spPr>
          <a:xfrm>
            <a:off x="838200" y="3822765"/>
            <a:ext cx="10440026" cy="553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Same 3 measurements stored in a single data bucket record, saving the overhead of </a:t>
            </a:r>
            <a:r>
              <a:rPr lang="en-US" sz="2000" dirty="0" err="1"/>
              <a:t>sensor_id</a:t>
            </a:r>
            <a:r>
              <a:rPr lang="en-US" sz="2000" dirty="0"/>
              <a:t> and timestamp for each measurement:</a:t>
            </a:r>
          </a:p>
        </p:txBody>
      </p:sp>
      <p:sp>
        <p:nvSpPr>
          <p:cNvPr id="13" name="TextBox 12">
            <a:extLst>
              <a:ext uri="{FF2B5EF4-FFF2-40B4-BE49-F238E27FC236}">
                <a16:creationId xmlns:a16="http://schemas.microsoft.com/office/drawing/2014/main" id="{BAB3CBBB-3487-629F-9094-AECC0A40AC23}"/>
              </a:ext>
            </a:extLst>
          </p:cNvPr>
          <p:cNvSpPr txBox="1"/>
          <p:nvPr/>
        </p:nvSpPr>
        <p:spPr>
          <a:xfrm>
            <a:off x="1100082" y="4527526"/>
            <a:ext cx="9027887" cy="1631216"/>
          </a:xfrm>
          <a:prstGeom prst="rect">
            <a:avLst/>
          </a:prstGeom>
          <a:solidFill>
            <a:schemeClr val="tx1"/>
          </a:solidFill>
        </p:spPr>
        <p:txBody>
          <a:bodyPr wrap="square" rtlCol="0">
            <a:spAutoFit/>
          </a:bodyPr>
          <a:lstStyle/>
          <a:p>
            <a:r>
              <a:rPr lang="en-US" sz="2000" dirty="0">
                <a:solidFill>
                  <a:srgbClr val="00B050"/>
                </a:solidFill>
              </a:rPr>
              <a:t>{ </a:t>
            </a:r>
            <a:r>
              <a:rPr lang="en-US" sz="2000" dirty="0" err="1">
                <a:solidFill>
                  <a:srgbClr val="00B050"/>
                </a:solidFill>
              </a:rPr>
              <a:t>sensor_id</a:t>
            </a:r>
            <a:r>
              <a:rPr lang="en-US" sz="2000" dirty="0">
                <a:solidFill>
                  <a:srgbClr val="00B050"/>
                </a:solidFill>
              </a:rPr>
              <a:t>: 12345, </a:t>
            </a:r>
          </a:p>
          <a:p>
            <a:r>
              <a:rPr lang="en-US" sz="2000" dirty="0">
                <a:solidFill>
                  <a:srgbClr val="00B050"/>
                </a:solidFill>
              </a:rPr>
              <a:t>   </a:t>
            </a:r>
            <a:r>
              <a:rPr lang="en-US" sz="2000" dirty="0" err="1">
                <a:solidFill>
                  <a:srgbClr val="00B050"/>
                </a:solidFill>
              </a:rPr>
              <a:t>start_date</a:t>
            </a:r>
            <a:r>
              <a:rPr lang="en-US" sz="2000" dirty="0">
                <a:solidFill>
                  <a:srgbClr val="00B050"/>
                </a:solidFill>
              </a:rPr>
              <a:t>: </a:t>
            </a:r>
            <a:r>
              <a:rPr lang="en-US" sz="2000" dirty="0" err="1">
                <a:solidFill>
                  <a:srgbClr val="00B050"/>
                </a:solidFill>
              </a:rPr>
              <a:t>ISODate</a:t>
            </a:r>
            <a:r>
              <a:rPr lang="en-US" sz="2000" dirty="0">
                <a:solidFill>
                  <a:srgbClr val="00B050"/>
                </a:solidFill>
              </a:rPr>
              <a:t>("2019-01-31T10:00:00.000Z"), </a:t>
            </a:r>
          </a:p>
          <a:p>
            <a:r>
              <a:rPr lang="en-US" sz="2000" dirty="0">
                <a:solidFill>
                  <a:srgbClr val="00B050"/>
                </a:solidFill>
              </a:rPr>
              <a:t>   </a:t>
            </a:r>
            <a:r>
              <a:rPr lang="en-US" sz="2000" dirty="0" err="1">
                <a:solidFill>
                  <a:srgbClr val="00B050"/>
                </a:solidFill>
              </a:rPr>
              <a:t>sample_period_nanos</a:t>
            </a:r>
            <a:r>
              <a:rPr lang="en-US" sz="2000" dirty="0">
                <a:solidFill>
                  <a:srgbClr val="00B050"/>
                </a:solidFill>
              </a:rPr>
              <a:t>: 1_000_000_000, </a:t>
            </a:r>
          </a:p>
          <a:p>
            <a:r>
              <a:rPr lang="en-US" sz="2000" dirty="0">
                <a:solidFill>
                  <a:srgbClr val="00B050"/>
                </a:solidFill>
              </a:rPr>
              <a:t>   count: 3 </a:t>
            </a:r>
          </a:p>
          <a:p>
            <a:r>
              <a:rPr lang="en-US" sz="2000" dirty="0">
                <a:solidFill>
                  <a:srgbClr val="00B050"/>
                </a:solidFill>
              </a:rPr>
              <a:t>   measurements: [ 40, 40, 41 ] } </a:t>
            </a:r>
          </a:p>
        </p:txBody>
      </p:sp>
    </p:spTree>
    <p:extLst>
      <p:ext uri="{BB962C8B-B14F-4D97-AF65-F5344CB8AC3E}">
        <p14:creationId xmlns:p14="http://schemas.microsoft.com/office/powerpoint/2010/main" val="2539291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sz="2200" dirty="0"/>
              <a:t>Ingestion Data Flow Diagram</a:t>
            </a:r>
          </a:p>
          <a:p>
            <a:r>
              <a:rPr lang="en-US" sz="2200" dirty="0"/>
              <a:t>Bucket Pattern for Time-Series Data</a:t>
            </a:r>
          </a:p>
          <a:p>
            <a:r>
              <a:rPr lang="en-US" b="1" i="1" dirty="0"/>
              <a:t>DP Deployment</a:t>
            </a:r>
          </a:p>
          <a:p>
            <a:r>
              <a:rPr lang="en-US" sz="2200" dirty="0"/>
              <a:t>Example Data Flow</a:t>
            </a:r>
          </a:p>
          <a:p>
            <a:r>
              <a:rPr lang="en-US" sz="2200"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37</a:t>
            </a:fld>
            <a:endParaRPr lang="en-US"/>
          </a:p>
        </p:txBody>
      </p:sp>
    </p:spTree>
    <p:extLst>
      <p:ext uri="{BB962C8B-B14F-4D97-AF65-F5344CB8AC3E}">
        <p14:creationId xmlns:p14="http://schemas.microsoft.com/office/powerpoint/2010/main" val="4012367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CBE83-8A58-BE7F-83AE-D8F638922642}"/>
              </a:ext>
            </a:extLst>
          </p:cNvPr>
          <p:cNvSpPr>
            <a:spLocks noGrp="1"/>
          </p:cNvSpPr>
          <p:nvPr>
            <p:ph type="title"/>
          </p:nvPr>
        </p:nvSpPr>
        <p:spPr>
          <a:xfrm>
            <a:off x="187568" y="325369"/>
            <a:ext cx="4821113" cy="1344466"/>
          </a:xfrm>
        </p:spPr>
        <p:txBody>
          <a:bodyPr anchor="b">
            <a:normAutofit/>
          </a:bodyPr>
          <a:lstStyle/>
          <a:p>
            <a:r>
              <a:rPr lang="en-US" sz="5400" dirty="0"/>
              <a:t>DP Deployment</a:t>
            </a:r>
            <a:br>
              <a:rPr lang="en-US" sz="5400" dirty="0"/>
            </a:br>
            <a:r>
              <a:rPr lang="en-US" sz="3200" dirty="0"/>
              <a:t>Installation Repository</a:t>
            </a:r>
            <a:endParaRPr lang="en-US" sz="5400"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E889F-FD1E-9D71-AADF-D4F23EAFA30E}"/>
              </a:ext>
            </a:extLst>
          </p:cNvPr>
          <p:cNvSpPr>
            <a:spLocks noGrp="1"/>
          </p:cNvSpPr>
          <p:nvPr>
            <p:ph idx="1"/>
          </p:nvPr>
        </p:nvSpPr>
        <p:spPr>
          <a:xfrm>
            <a:off x="155229" y="2764982"/>
            <a:ext cx="4444422" cy="3859958"/>
          </a:xfrm>
        </p:spPr>
        <p:txBody>
          <a:bodyPr>
            <a:normAutofit fontScale="92500" lnSpcReduction="20000"/>
          </a:bodyPr>
          <a:lstStyle/>
          <a:p>
            <a:r>
              <a:rPr lang="en-US" sz="2200" dirty="0"/>
              <a:t>Installation distributed as a zipped archive.</a:t>
            </a:r>
          </a:p>
          <a:p>
            <a:pPr lvl="1"/>
            <a:r>
              <a:rPr lang="en-US" sz="1800" dirty="0"/>
              <a:t>Download and unzip into local installation directory.</a:t>
            </a:r>
          </a:p>
          <a:p>
            <a:endParaRPr lang="en-US" sz="2200" dirty="0"/>
          </a:p>
          <a:p>
            <a:r>
              <a:rPr lang="en-US" sz="2200" dirty="0"/>
              <a:t>Services deployed as Java “fat jars”.</a:t>
            </a:r>
          </a:p>
          <a:p>
            <a:endParaRPr lang="en-US" sz="2200" dirty="0"/>
          </a:p>
          <a:p>
            <a:r>
              <a:rPr lang="en-US" sz="2200" dirty="0"/>
              <a:t>Services are started with scripts.</a:t>
            </a:r>
          </a:p>
          <a:p>
            <a:pPr lvl="1"/>
            <a:r>
              <a:rPr lang="en-US" sz="1800" dirty="0"/>
              <a:t>located in expanded </a:t>
            </a:r>
            <a:r>
              <a:rPr lang="en-US" sz="1800" dirty="0" err="1">
                <a:latin typeface="Lucida Console" panose="020B0609040504020204" pitchFamily="49" charset="0"/>
              </a:rPr>
              <a:t>dp</a:t>
            </a:r>
            <a:r>
              <a:rPr lang="en-US" sz="1800" dirty="0">
                <a:latin typeface="Lucida Console" panose="020B0609040504020204" pitchFamily="49" charset="0"/>
              </a:rPr>
              <a:t>-support </a:t>
            </a:r>
            <a:r>
              <a:rPr lang="en-US" sz="1800" dirty="0"/>
              <a:t>directory.</a:t>
            </a:r>
          </a:p>
          <a:p>
            <a:endParaRPr lang="en-US" sz="2200" dirty="0"/>
          </a:p>
          <a:p>
            <a:r>
              <a:rPr lang="en-US" sz="2200" dirty="0"/>
              <a:t>Process is well documented.</a:t>
            </a:r>
          </a:p>
          <a:p>
            <a:pPr lvl="1"/>
            <a:r>
              <a:rPr lang="en-US" sz="1800" dirty="0"/>
              <a:t>See </a:t>
            </a:r>
            <a:r>
              <a:rPr lang="en-US" sz="1800" dirty="0" err="1"/>
              <a:t>Github</a:t>
            </a:r>
            <a:r>
              <a:rPr lang="en-US" sz="1800" dirty="0"/>
              <a:t> repository page.</a:t>
            </a:r>
          </a:p>
          <a:p>
            <a:endParaRPr lang="en-US" sz="2200" dirty="0"/>
          </a:p>
        </p:txBody>
      </p:sp>
      <p:sp>
        <p:nvSpPr>
          <p:cNvPr id="4" name="Slide Number Placeholder 3">
            <a:extLst>
              <a:ext uri="{FF2B5EF4-FFF2-40B4-BE49-F238E27FC236}">
                <a16:creationId xmlns:a16="http://schemas.microsoft.com/office/drawing/2014/main" id="{77D19774-671F-6B7A-312B-4375029F4DE0}"/>
              </a:ext>
            </a:extLst>
          </p:cNvPr>
          <p:cNvSpPr>
            <a:spLocks noGrp="1"/>
          </p:cNvSpPr>
          <p:nvPr>
            <p:ph type="sldNum" sz="quarter" idx="12"/>
          </p:nvPr>
        </p:nvSpPr>
        <p:spPr>
          <a:xfrm>
            <a:off x="10439400" y="6356350"/>
            <a:ext cx="914400" cy="365125"/>
          </a:xfrm>
        </p:spPr>
        <p:txBody>
          <a:bodyPr>
            <a:normAutofit/>
          </a:bodyPr>
          <a:lstStyle/>
          <a:p>
            <a:pPr>
              <a:spcAft>
                <a:spcPts val="600"/>
              </a:spcAft>
            </a:pPr>
            <a:fld id="{E3BA4553-FA8E-2441-8109-D32DDCF7B537}" type="slidenum">
              <a:rPr lang="en-US">
                <a:solidFill>
                  <a:srgbClr val="FFFFFF"/>
                </a:solidFill>
              </a:rPr>
              <a:pPr>
                <a:spcAft>
                  <a:spcPts val="600"/>
                </a:spcAft>
              </a:pPr>
              <a:t>38</a:t>
            </a:fld>
            <a:endParaRPr lang="en-US">
              <a:solidFill>
                <a:srgbClr val="FFFFFF"/>
              </a:solidFill>
            </a:endParaRPr>
          </a:p>
        </p:txBody>
      </p:sp>
      <p:pic>
        <p:nvPicPr>
          <p:cNvPr id="8" name="Picture 7" descr="A screenshot of a computer&#10;&#10;Description automatically generated">
            <a:extLst>
              <a:ext uri="{FF2B5EF4-FFF2-40B4-BE49-F238E27FC236}">
                <a16:creationId xmlns:a16="http://schemas.microsoft.com/office/drawing/2014/main" id="{304B789F-4035-7DFD-2594-68587A402C2B}"/>
              </a:ext>
            </a:extLst>
          </p:cNvPr>
          <p:cNvPicPr>
            <a:picLocks noChangeAspect="1"/>
          </p:cNvPicPr>
          <p:nvPr/>
        </p:nvPicPr>
        <p:blipFill>
          <a:blip r:embed="rId2"/>
          <a:stretch>
            <a:fillRect/>
          </a:stretch>
        </p:blipFill>
        <p:spPr>
          <a:xfrm>
            <a:off x="4416552" y="208374"/>
            <a:ext cx="7772400" cy="6063765"/>
          </a:xfrm>
          <a:prstGeom prst="rect">
            <a:avLst/>
          </a:prstGeom>
        </p:spPr>
      </p:pic>
      <p:cxnSp>
        <p:nvCxnSpPr>
          <p:cNvPr id="10" name="Curved Connector 9">
            <a:extLst>
              <a:ext uri="{FF2B5EF4-FFF2-40B4-BE49-F238E27FC236}">
                <a16:creationId xmlns:a16="http://schemas.microsoft.com/office/drawing/2014/main" id="{234B2C6C-3708-AA35-B60B-FCE0FB777252}"/>
              </a:ext>
            </a:extLst>
          </p:cNvPr>
          <p:cNvCxnSpPr>
            <a:cxnSpLocks/>
            <a:stCxn id="14" idx="3"/>
          </p:cNvCxnSpPr>
          <p:nvPr/>
        </p:nvCxnSpPr>
        <p:spPr>
          <a:xfrm flipH="1" flipV="1">
            <a:off x="9983678" y="3528646"/>
            <a:ext cx="1896480" cy="3012370"/>
          </a:xfrm>
          <a:prstGeom prst="curvedConnector4">
            <a:avLst>
              <a:gd name="adj1" fmla="val -12054"/>
              <a:gd name="adj2" fmla="val 530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FF1473-EE3F-4756-F609-6D0FDEF7DECA}"/>
              </a:ext>
            </a:extLst>
          </p:cNvPr>
          <p:cNvSpPr txBox="1"/>
          <p:nvPr/>
        </p:nvSpPr>
        <p:spPr>
          <a:xfrm>
            <a:off x="6874404" y="6356350"/>
            <a:ext cx="5005754" cy="369332"/>
          </a:xfrm>
          <a:prstGeom prst="rect">
            <a:avLst/>
          </a:prstGeom>
          <a:noFill/>
          <a:ln>
            <a:solidFill>
              <a:schemeClr val="tx1"/>
            </a:solidFill>
          </a:ln>
        </p:spPr>
        <p:txBody>
          <a:bodyPr wrap="square" rtlCol="0">
            <a:spAutoFit/>
          </a:bodyPr>
          <a:lstStyle/>
          <a:p>
            <a:r>
              <a:rPr lang="en-US" dirty="0"/>
              <a:t>data-platform-</a:t>
            </a:r>
            <a:r>
              <a:rPr lang="en-US" dirty="0" err="1"/>
              <a:t>installer.tar.gz</a:t>
            </a:r>
            <a:r>
              <a:rPr lang="en-US" dirty="0"/>
              <a:t> - Download and unzip.</a:t>
            </a:r>
          </a:p>
        </p:txBody>
      </p:sp>
      <p:sp>
        <p:nvSpPr>
          <p:cNvPr id="17" name="TextBox 16">
            <a:extLst>
              <a:ext uri="{FF2B5EF4-FFF2-40B4-BE49-F238E27FC236}">
                <a16:creationId xmlns:a16="http://schemas.microsoft.com/office/drawing/2014/main" id="{F41784A8-49C0-37E7-EAF5-5B64AE4693C4}"/>
              </a:ext>
            </a:extLst>
          </p:cNvPr>
          <p:cNvSpPr txBox="1"/>
          <p:nvPr/>
        </p:nvSpPr>
        <p:spPr>
          <a:xfrm>
            <a:off x="155229" y="1864861"/>
            <a:ext cx="4444422" cy="369332"/>
          </a:xfrm>
          <a:prstGeom prst="rect">
            <a:avLst/>
          </a:prstGeom>
          <a:noFill/>
        </p:spPr>
        <p:txBody>
          <a:bodyPr wrap="none" rtlCol="0">
            <a:spAutoFit/>
          </a:bodyPr>
          <a:lstStyle/>
          <a:p>
            <a:r>
              <a:rPr lang="en-US" dirty="0"/>
              <a:t>https://</a:t>
            </a:r>
            <a:r>
              <a:rPr lang="en-US" dirty="0" err="1"/>
              <a:t>github.com</a:t>
            </a:r>
            <a:r>
              <a:rPr lang="en-US" dirty="0"/>
              <a:t>/osprey-</a:t>
            </a:r>
            <a:r>
              <a:rPr lang="en-US" dirty="0" err="1"/>
              <a:t>dcs</a:t>
            </a:r>
            <a:r>
              <a:rPr lang="en-US" dirty="0"/>
              <a:t>/data-platform</a:t>
            </a:r>
          </a:p>
        </p:txBody>
      </p:sp>
      <p:sp>
        <p:nvSpPr>
          <p:cNvPr id="18" name="TextBox 17">
            <a:extLst>
              <a:ext uri="{FF2B5EF4-FFF2-40B4-BE49-F238E27FC236}">
                <a16:creationId xmlns:a16="http://schemas.microsoft.com/office/drawing/2014/main" id="{385AA9AC-7779-7A6C-386B-D02560F53A3A}"/>
              </a:ext>
            </a:extLst>
          </p:cNvPr>
          <p:cNvSpPr txBox="1"/>
          <p:nvPr/>
        </p:nvSpPr>
        <p:spPr>
          <a:xfrm>
            <a:off x="3720047" y="6218136"/>
            <a:ext cx="2820003" cy="369332"/>
          </a:xfrm>
          <a:prstGeom prst="rect">
            <a:avLst/>
          </a:prstGeom>
          <a:noFill/>
          <a:ln>
            <a:solidFill>
              <a:schemeClr val="tx1"/>
            </a:solidFill>
          </a:ln>
        </p:spPr>
        <p:txBody>
          <a:bodyPr wrap="none" rtlCol="0">
            <a:spAutoFit/>
          </a:bodyPr>
          <a:lstStyle/>
          <a:p>
            <a:r>
              <a:rPr lang="en-US" dirty="0"/>
              <a:t>Instructions/documentation</a:t>
            </a:r>
          </a:p>
        </p:txBody>
      </p:sp>
      <p:cxnSp>
        <p:nvCxnSpPr>
          <p:cNvPr id="20" name="Curved Connector 19">
            <a:extLst>
              <a:ext uri="{FF2B5EF4-FFF2-40B4-BE49-F238E27FC236}">
                <a16:creationId xmlns:a16="http://schemas.microsoft.com/office/drawing/2014/main" id="{848848A8-3CFA-B0C0-179E-E66DFBD76859}"/>
              </a:ext>
            </a:extLst>
          </p:cNvPr>
          <p:cNvCxnSpPr>
            <a:cxnSpLocks/>
            <a:stCxn id="18" idx="3"/>
          </p:cNvCxnSpPr>
          <p:nvPr/>
        </p:nvCxnSpPr>
        <p:spPr>
          <a:xfrm flipH="1" flipV="1">
            <a:off x="5218023" y="4771292"/>
            <a:ext cx="1322027" cy="1631510"/>
          </a:xfrm>
          <a:prstGeom prst="curvedConnector4">
            <a:avLst>
              <a:gd name="adj1" fmla="val -17292"/>
              <a:gd name="adj2" fmla="val 5565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67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fontScale="85000" lnSpcReduction="20000"/>
          </a:bodyPr>
          <a:lstStyle/>
          <a:p>
            <a:r>
              <a:rPr lang="en-US" sz="2800" dirty="0"/>
              <a:t>SBIR Project Background</a:t>
            </a:r>
          </a:p>
          <a:p>
            <a:r>
              <a:rPr lang="en-US" sz="2800" dirty="0"/>
              <a:t>Ingestion Data Flow Diagram</a:t>
            </a:r>
          </a:p>
          <a:p>
            <a:r>
              <a:rPr lang="en-US" sz="2800" dirty="0"/>
              <a:t>Bucket Pattern for Time-Series Data</a:t>
            </a:r>
          </a:p>
          <a:p>
            <a:r>
              <a:rPr lang="en-US" sz="2800" dirty="0"/>
              <a:t>DP Deployment</a:t>
            </a:r>
          </a:p>
          <a:p>
            <a:r>
              <a:rPr lang="en-US" b="1" i="1" dirty="0"/>
              <a:t>Example Data Flow</a:t>
            </a:r>
          </a:p>
          <a:p>
            <a:pPr lvl="1"/>
            <a:r>
              <a:rPr lang="en-US" b="1" i="1" dirty="0"/>
              <a:t>Aggregator</a:t>
            </a:r>
          </a:p>
          <a:p>
            <a:pPr lvl="1"/>
            <a:r>
              <a:rPr lang="en-US" b="1" i="1" dirty="0"/>
              <a:t>Provider</a:t>
            </a:r>
          </a:p>
          <a:p>
            <a:pPr lvl="1"/>
            <a:r>
              <a:rPr lang="en-US" b="1" i="1" dirty="0"/>
              <a:t>Ingestion Service</a:t>
            </a:r>
          </a:p>
          <a:p>
            <a:pPr lvl="1"/>
            <a:r>
              <a:rPr lang="en-US" b="1" i="1" dirty="0"/>
              <a:t>Query Service</a:t>
            </a:r>
          </a:p>
          <a:p>
            <a:pPr lvl="1"/>
            <a:r>
              <a:rPr lang="en-US" b="1" i="1" dirty="0"/>
              <a:t>Annotation Service</a:t>
            </a:r>
          </a:p>
          <a:p>
            <a:r>
              <a:rPr lang="en-US" sz="2200"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39</a:t>
            </a:fld>
            <a:endParaRPr lang="en-US"/>
          </a:p>
        </p:txBody>
      </p:sp>
    </p:spTree>
    <p:extLst>
      <p:ext uri="{BB962C8B-B14F-4D97-AF65-F5344CB8AC3E}">
        <p14:creationId xmlns:p14="http://schemas.microsoft.com/office/powerpoint/2010/main" val="15660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MLDP Overview</a:t>
            </a:r>
            <a:br>
              <a:rPr lang="en-US" sz="5400" dirty="0"/>
            </a:br>
            <a:r>
              <a:rPr lang="en-US" sz="3600" dirty="0"/>
              <a:t>Motivation</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pPr marL="0" indent="0">
              <a:buNone/>
            </a:pPr>
            <a:r>
              <a:rPr lang="en-US" sz="2200" dirty="0"/>
              <a:t>Full-stack support for machine learning and general data science applications </a:t>
            </a:r>
            <a:r>
              <a:rPr lang="en-US" sz="2200" kern="1200" dirty="0">
                <a:effectLst/>
                <a:ea typeface="SimSun" panose="02010600030101010101" pitchFamily="2" charset="-122"/>
              </a:rPr>
              <a:t>for the diagnosis, modeling, control, and optimization of</a:t>
            </a:r>
            <a:r>
              <a:rPr lang="en-US" sz="2200" dirty="0"/>
              <a:t> large particle accelerator and experimental physics facilities.</a:t>
            </a:r>
          </a:p>
          <a:p>
            <a:pPr marL="0" indent="0">
              <a:buNone/>
            </a:pPr>
            <a:endParaRPr lang="en-US" sz="2200" dirty="0"/>
          </a:p>
          <a:p>
            <a:pPr lvl="1"/>
            <a:r>
              <a:rPr lang="en-US" sz="1800" dirty="0"/>
              <a:t>From high-speed data acquisition to rapid ML/AI application development and deployment.</a:t>
            </a:r>
          </a:p>
          <a:p>
            <a:pPr lvl="1"/>
            <a:endParaRPr lang="en-US" sz="1800" dirty="0"/>
          </a:p>
          <a:p>
            <a:pPr lvl="1"/>
            <a:r>
              <a:rPr lang="en-US" sz="1800" dirty="0">
                <a:ea typeface="SimSun" panose="02010600030101010101" pitchFamily="2" charset="-122"/>
              </a:rPr>
              <a:t>A standardized platform for rapid implementation and deployment of ML/Data Science algorithms to different operating configurations and different facilities.</a:t>
            </a:r>
          </a:p>
          <a:p>
            <a:pPr lvl="1"/>
            <a:endParaRPr lang="en-US" sz="1800" dirty="0">
              <a:ea typeface="SimSun" panose="02010600030101010101" pitchFamily="2" charset="-122"/>
            </a:endParaRPr>
          </a:p>
          <a:p>
            <a:pPr lvl="1"/>
            <a:r>
              <a:rPr lang="en-US" sz="1800" dirty="0">
                <a:ea typeface="SimSun" panose="02010600030101010101" pitchFamily="2" charset="-122"/>
              </a:rPr>
              <a:t>Data science perspective of archived facility data</a:t>
            </a:r>
            <a:endParaRPr lang="en-US" sz="1800" dirty="0"/>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4</a:t>
            </a:fld>
            <a:endParaRPr lang="en-US"/>
          </a:p>
        </p:txBody>
      </p:sp>
    </p:spTree>
    <p:extLst>
      <p:ext uri="{BB962C8B-B14F-4D97-AF65-F5344CB8AC3E}">
        <p14:creationId xmlns:p14="http://schemas.microsoft.com/office/powerpoint/2010/main" val="1029774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Example Data Flow</a:t>
            </a:r>
            <a:br>
              <a:rPr lang="en-US" sz="5400" dirty="0"/>
            </a:br>
            <a:r>
              <a:rPr lang="en-US" sz="2700" dirty="0"/>
              <a:t>Aggregator -&gt; Provider</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40</a:t>
            </a:fld>
            <a:endParaRPr lang="en-US"/>
          </a:p>
        </p:txBody>
      </p:sp>
      <p:pic>
        <p:nvPicPr>
          <p:cNvPr id="14" name="Picture 13" descr="A screenshot of a computer&#10;&#10;Description automatically generated">
            <a:extLst>
              <a:ext uri="{FF2B5EF4-FFF2-40B4-BE49-F238E27FC236}">
                <a16:creationId xmlns:a16="http://schemas.microsoft.com/office/drawing/2014/main" id="{D5FFAFC2-581B-FE2E-72DE-8572C5E49C99}"/>
              </a:ext>
            </a:extLst>
          </p:cNvPr>
          <p:cNvPicPr>
            <a:picLocks noChangeAspect="1"/>
          </p:cNvPicPr>
          <p:nvPr/>
        </p:nvPicPr>
        <p:blipFill>
          <a:blip r:embed="rId2"/>
          <a:stretch>
            <a:fillRect/>
          </a:stretch>
        </p:blipFill>
        <p:spPr>
          <a:xfrm>
            <a:off x="1004275" y="1775617"/>
            <a:ext cx="10180401" cy="4889564"/>
          </a:xfrm>
          <a:prstGeom prst="rect">
            <a:avLst/>
          </a:prstGeom>
        </p:spPr>
      </p:pic>
    </p:spTree>
    <p:extLst>
      <p:ext uri="{BB962C8B-B14F-4D97-AF65-F5344CB8AC3E}">
        <p14:creationId xmlns:p14="http://schemas.microsoft.com/office/powerpoint/2010/main" val="2632051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Example Data Flow</a:t>
            </a:r>
            <a:br>
              <a:rPr lang="en-US" sz="5400" dirty="0"/>
            </a:br>
            <a:r>
              <a:rPr lang="en-US" sz="2700" dirty="0"/>
              <a:t>Provider -&gt; Ingestion Service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41</a:t>
            </a:fld>
            <a:endParaRPr lang="en-US"/>
          </a:p>
        </p:txBody>
      </p:sp>
      <p:pic>
        <p:nvPicPr>
          <p:cNvPr id="11" name="Picture 10" descr="A screenshot of a computer&#10;&#10;Description automatically generated">
            <a:extLst>
              <a:ext uri="{FF2B5EF4-FFF2-40B4-BE49-F238E27FC236}">
                <a16:creationId xmlns:a16="http://schemas.microsoft.com/office/drawing/2014/main" id="{0698B7FC-B97F-A780-723B-82AD1793495C}"/>
              </a:ext>
            </a:extLst>
          </p:cNvPr>
          <p:cNvPicPr>
            <a:picLocks noChangeAspect="1"/>
          </p:cNvPicPr>
          <p:nvPr/>
        </p:nvPicPr>
        <p:blipFill>
          <a:blip r:embed="rId2"/>
          <a:stretch>
            <a:fillRect/>
          </a:stretch>
        </p:blipFill>
        <p:spPr>
          <a:xfrm>
            <a:off x="251501" y="2066901"/>
            <a:ext cx="11685949" cy="4013819"/>
          </a:xfrm>
          <a:prstGeom prst="rect">
            <a:avLst/>
          </a:prstGeom>
        </p:spPr>
      </p:pic>
    </p:spTree>
    <p:extLst>
      <p:ext uri="{BB962C8B-B14F-4D97-AF65-F5344CB8AC3E}">
        <p14:creationId xmlns:p14="http://schemas.microsoft.com/office/powerpoint/2010/main" val="350078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Example Data Flow</a:t>
            </a:r>
            <a:br>
              <a:rPr lang="en-US" sz="5400" dirty="0"/>
            </a:br>
            <a:r>
              <a:rPr lang="en-US" sz="2700" dirty="0"/>
              <a:t>Ingestion Service -&gt; MongoDB</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42</a:t>
            </a:fld>
            <a:endParaRPr lang="en-US"/>
          </a:p>
        </p:txBody>
      </p:sp>
      <p:pic>
        <p:nvPicPr>
          <p:cNvPr id="5" name="Picture 4" descr="A close-up of a calendar&#10;&#10;Description automatically generated">
            <a:extLst>
              <a:ext uri="{FF2B5EF4-FFF2-40B4-BE49-F238E27FC236}">
                <a16:creationId xmlns:a16="http://schemas.microsoft.com/office/drawing/2014/main" id="{F13576E4-8B41-84A6-F278-60B2BEB0982A}"/>
              </a:ext>
            </a:extLst>
          </p:cNvPr>
          <p:cNvPicPr>
            <a:picLocks noChangeAspect="1"/>
          </p:cNvPicPr>
          <p:nvPr/>
        </p:nvPicPr>
        <p:blipFill>
          <a:blip r:embed="rId2"/>
          <a:stretch>
            <a:fillRect/>
          </a:stretch>
        </p:blipFill>
        <p:spPr>
          <a:xfrm>
            <a:off x="2411199" y="1951515"/>
            <a:ext cx="7295388" cy="4654801"/>
          </a:xfrm>
          <a:prstGeom prst="rect">
            <a:avLst/>
          </a:prstGeom>
        </p:spPr>
      </p:pic>
    </p:spTree>
    <p:extLst>
      <p:ext uri="{BB962C8B-B14F-4D97-AF65-F5344CB8AC3E}">
        <p14:creationId xmlns:p14="http://schemas.microsoft.com/office/powerpoint/2010/main" val="2044666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Example Data Flow</a:t>
            </a:r>
            <a:br>
              <a:rPr lang="en-US" sz="5400" dirty="0"/>
            </a:br>
            <a:r>
              <a:rPr lang="en-US" sz="2700" dirty="0"/>
              <a:t>Consumer -&gt; Query Service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43</a:t>
            </a:fld>
            <a:endParaRPr lang="en-US"/>
          </a:p>
        </p:txBody>
      </p:sp>
      <p:pic>
        <p:nvPicPr>
          <p:cNvPr id="14" name="Picture 13" descr="A diagram of a server&#10;&#10;Description automatically generated">
            <a:extLst>
              <a:ext uri="{FF2B5EF4-FFF2-40B4-BE49-F238E27FC236}">
                <a16:creationId xmlns:a16="http://schemas.microsoft.com/office/drawing/2014/main" id="{1766B313-63FD-610F-FCEF-6E609FE5904F}"/>
              </a:ext>
            </a:extLst>
          </p:cNvPr>
          <p:cNvPicPr>
            <a:picLocks noChangeAspect="1"/>
          </p:cNvPicPr>
          <p:nvPr/>
        </p:nvPicPr>
        <p:blipFill>
          <a:blip r:embed="rId2"/>
          <a:stretch>
            <a:fillRect/>
          </a:stretch>
        </p:blipFill>
        <p:spPr>
          <a:xfrm>
            <a:off x="1335150" y="1967397"/>
            <a:ext cx="9518651" cy="4754078"/>
          </a:xfrm>
          <a:prstGeom prst="rect">
            <a:avLst/>
          </a:prstGeom>
        </p:spPr>
      </p:pic>
    </p:spTree>
    <p:extLst>
      <p:ext uri="{BB962C8B-B14F-4D97-AF65-F5344CB8AC3E}">
        <p14:creationId xmlns:p14="http://schemas.microsoft.com/office/powerpoint/2010/main" val="2443467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Example Data Flow</a:t>
            </a:r>
            <a:br>
              <a:rPr lang="en-US" sz="5400" dirty="0"/>
            </a:br>
            <a:r>
              <a:rPr lang="en-US" sz="2700" dirty="0"/>
              <a:t>Consumer -&gt; Annotation Service</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44</a:t>
            </a:fld>
            <a:endParaRPr lang="en-US"/>
          </a:p>
        </p:txBody>
      </p:sp>
      <p:pic>
        <p:nvPicPr>
          <p:cNvPr id="5" name="Picture 4" descr="A screenshot of a computer&#10;&#10;Description automatically generated">
            <a:extLst>
              <a:ext uri="{FF2B5EF4-FFF2-40B4-BE49-F238E27FC236}">
                <a16:creationId xmlns:a16="http://schemas.microsoft.com/office/drawing/2014/main" id="{B8AE9869-1697-62C0-3B4B-E6626FDBAD21}"/>
              </a:ext>
            </a:extLst>
          </p:cNvPr>
          <p:cNvPicPr>
            <a:picLocks noChangeAspect="1"/>
          </p:cNvPicPr>
          <p:nvPr/>
        </p:nvPicPr>
        <p:blipFill>
          <a:blip r:embed="rId2"/>
          <a:stretch>
            <a:fillRect/>
          </a:stretch>
        </p:blipFill>
        <p:spPr>
          <a:xfrm>
            <a:off x="1890118" y="1921328"/>
            <a:ext cx="8337550" cy="4740576"/>
          </a:xfrm>
          <a:prstGeom prst="rect">
            <a:avLst/>
          </a:prstGeom>
        </p:spPr>
      </p:pic>
    </p:spTree>
    <p:extLst>
      <p:ext uri="{BB962C8B-B14F-4D97-AF65-F5344CB8AC3E}">
        <p14:creationId xmlns:p14="http://schemas.microsoft.com/office/powerpoint/2010/main" val="3384742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sz="2200" dirty="0"/>
              <a:t>Ingestion Data Flow Diagram</a:t>
            </a:r>
          </a:p>
          <a:p>
            <a:r>
              <a:rPr lang="en-US" sz="2200" dirty="0"/>
              <a:t>Bucket Pattern for Time-Series Data</a:t>
            </a:r>
          </a:p>
          <a:p>
            <a:r>
              <a:rPr lang="en-US" sz="2200" dirty="0"/>
              <a:t>DP Deployment</a:t>
            </a:r>
          </a:p>
          <a:p>
            <a:r>
              <a:rPr lang="en-US" sz="2200" dirty="0"/>
              <a:t>Example Data Flow</a:t>
            </a:r>
          </a:p>
          <a:p>
            <a:r>
              <a:rPr lang="en-US" b="1" i="1" dirty="0"/>
              <a:t>Why use an API?</a:t>
            </a:r>
          </a:p>
          <a:p>
            <a:r>
              <a:rPr lang="en-US" sz="2200"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45</a:t>
            </a:fld>
            <a:endParaRPr lang="en-US"/>
          </a:p>
        </p:txBody>
      </p:sp>
    </p:spTree>
    <p:extLst>
      <p:ext uri="{BB962C8B-B14F-4D97-AF65-F5344CB8AC3E}">
        <p14:creationId xmlns:p14="http://schemas.microsoft.com/office/powerpoint/2010/main" val="2530367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7C50F-3E74-5616-5B41-70549A795E5D}"/>
              </a:ext>
            </a:extLst>
          </p:cNvPr>
          <p:cNvSpPr>
            <a:spLocks noGrp="1"/>
          </p:cNvSpPr>
          <p:nvPr>
            <p:ph type="title"/>
          </p:nvPr>
        </p:nvSpPr>
        <p:spPr>
          <a:xfrm>
            <a:off x="838200" y="365125"/>
            <a:ext cx="10515600" cy="1325563"/>
          </a:xfrm>
        </p:spPr>
        <p:txBody>
          <a:bodyPr>
            <a:normAutofit/>
          </a:bodyPr>
          <a:lstStyle/>
          <a:p>
            <a:r>
              <a:rPr lang="en" sz="4000" dirty="0"/>
              <a:t>Why use an ingestion service API instead of writing directly to the database?</a:t>
            </a:r>
            <a:endParaRPr lang="en-US" sz="3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07F923-5380-37CF-86E3-FCD31ABE1CD8}"/>
              </a:ext>
            </a:extLst>
          </p:cNvPr>
          <p:cNvSpPr>
            <a:spLocks noGrp="1"/>
          </p:cNvSpPr>
          <p:nvPr>
            <p:ph idx="1"/>
          </p:nvPr>
        </p:nvSpPr>
        <p:spPr>
          <a:xfrm>
            <a:off x="838200" y="1929383"/>
            <a:ext cx="10515600" cy="4563491"/>
          </a:xfrm>
        </p:spPr>
        <p:txBody>
          <a:bodyPr>
            <a:normAutofit fontScale="92500" lnSpcReduction="10000"/>
          </a:bodyPr>
          <a:lstStyle/>
          <a:p>
            <a:pPr marL="0" indent="0">
              <a:buNone/>
            </a:pPr>
            <a:r>
              <a:rPr lang="en-US" sz="2400" dirty="0"/>
              <a:t>This is a common question and is understandable when the focus is on ingestion performance.  Using a service API facilitates:</a:t>
            </a:r>
          </a:p>
          <a:p>
            <a:pPr marL="0" indent="0">
              <a:buNone/>
            </a:pPr>
            <a:endParaRPr lang="en-US" sz="2400" dirty="0"/>
          </a:p>
          <a:p>
            <a:r>
              <a:rPr lang="en-US" sz="2400" dirty="0"/>
              <a:t>Changing the underlying persistence technology or database schema transparently to the clients</a:t>
            </a:r>
          </a:p>
          <a:p>
            <a:endParaRPr lang="en-US" sz="2400" dirty="0"/>
          </a:p>
          <a:p>
            <a:r>
              <a:rPr lang="en-US" sz="2400" dirty="0"/>
              <a:t>Capturing data from a wide variety of devices without creating a custom capture client for each of them that exposes the details of the underlying persistence mechanism and must be kept in sync with database/schema changes </a:t>
            </a:r>
          </a:p>
          <a:p>
            <a:endParaRPr lang="en-US" sz="2400" dirty="0"/>
          </a:p>
          <a:p>
            <a:pPr marL="0" indent="0">
              <a:buNone/>
            </a:pPr>
            <a:r>
              <a:rPr lang="en-US" sz="2400" dirty="0"/>
              <a:t>The performance measured for the initial ingestion service implementation is in the same range as our benchmark for writing data directly to MongoDB, so using the service API doesn't seem to degrade performance significantly.</a:t>
            </a:r>
            <a:endParaRPr lang="en-US" dirty="0"/>
          </a:p>
          <a:p>
            <a:pPr lvl="1"/>
            <a:endParaRPr lang="en-US" dirty="0"/>
          </a:p>
        </p:txBody>
      </p:sp>
      <p:sp>
        <p:nvSpPr>
          <p:cNvPr id="6" name="Slide Number Placeholder 5">
            <a:extLst>
              <a:ext uri="{FF2B5EF4-FFF2-40B4-BE49-F238E27FC236}">
                <a16:creationId xmlns:a16="http://schemas.microsoft.com/office/drawing/2014/main" id="{76AF45B7-7866-F3F9-D90C-EF2D1256F796}"/>
              </a:ext>
            </a:extLst>
          </p:cNvPr>
          <p:cNvSpPr>
            <a:spLocks noGrp="1"/>
          </p:cNvSpPr>
          <p:nvPr>
            <p:ph type="sldNum" sz="quarter" idx="12"/>
          </p:nvPr>
        </p:nvSpPr>
        <p:spPr/>
        <p:txBody>
          <a:bodyPr/>
          <a:lstStyle/>
          <a:p>
            <a:fld id="{E3BA4553-FA8E-2441-8109-D32DDCF7B537}" type="slidenum">
              <a:rPr lang="en-US" smtClean="0"/>
              <a:t>46</a:t>
            </a:fld>
            <a:endParaRPr lang="en-US"/>
          </a:p>
        </p:txBody>
      </p:sp>
    </p:spTree>
    <p:extLst>
      <p:ext uri="{BB962C8B-B14F-4D97-AF65-F5344CB8AC3E}">
        <p14:creationId xmlns:p14="http://schemas.microsoft.com/office/powerpoint/2010/main" val="133140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sz="2200" dirty="0"/>
              <a:t>Ingestion Data Flow Diagram</a:t>
            </a:r>
          </a:p>
          <a:p>
            <a:r>
              <a:rPr lang="en-US" sz="2200" dirty="0"/>
              <a:t>Bucket Pattern for Time-Series Data</a:t>
            </a:r>
          </a:p>
          <a:p>
            <a:r>
              <a:rPr lang="en-US" sz="2200" dirty="0"/>
              <a:t>DP Deployment</a:t>
            </a:r>
          </a:p>
          <a:p>
            <a:r>
              <a:rPr lang="en-US" sz="2200" dirty="0"/>
              <a:t>Example Data Flow</a:t>
            </a:r>
          </a:p>
          <a:p>
            <a:r>
              <a:rPr lang="en-US" sz="2200" dirty="0"/>
              <a:t>Why use an API?</a:t>
            </a:r>
          </a:p>
          <a:p>
            <a:r>
              <a:rPr lang="en-US" b="1" i="1" dirty="0"/>
              <a:t>Authentication / Authorization</a:t>
            </a:r>
          </a:p>
          <a:p>
            <a:r>
              <a:rPr lang="en-US" sz="2300" dirty="0"/>
              <a:t>Performance Benchmarks</a:t>
            </a:r>
          </a:p>
          <a:p>
            <a:r>
              <a:rPr lang="en-US" sz="23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47</a:t>
            </a:fld>
            <a:endParaRPr lang="en-US"/>
          </a:p>
        </p:txBody>
      </p:sp>
    </p:spTree>
    <p:extLst>
      <p:ext uri="{BB962C8B-B14F-4D97-AF65-F5344CB8AC3E}">
        <p14:creationId xmlns:p14="http://schemas.microsoft.com/office/powerpoint/2010/main" val="911875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7C50F-3E74-5616-5B41-70549A795E5D}"/>
              </a:ext>
            </a:extLst>
          </p:cNvPr>
          <p:cNvSpPr>
            <a:spLocks noGrp="1"/>
          </p:cNvSpPr>
          <p:nvPr>
            <p:ph type="title"/>
          </p:nvPr>
        </p:nvSpPr>
        <p:spPr>
          <a:xfrm>
            <a:off x="838200" y="365125"/>
            <a:ext cx="10515600" cy="1325563"/>
          </a:xfrm>
        </p:spPr>
        <p:txBody>
          <a:bodyPr>
            <a:normAutofit/>
          </a:bodyPr>
          <a:lstStyle/>
          <a:p>
            <a:r>
              <a:rPr lang="en-US" sz="4000" dirty="0"/>
              <a:t>Authentication / Authorization</a:t>
            </a:r>
            <a:endParaRPr lang="en-US" sz="3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07F923-5380-37CF-86E3-FCD31ABE1CD8}"/>
              </a:ext>
            </a:extLst>
          </p:cNvPr>
          <p:cNvSpPr>
            <a:spLocks noGrp="1"/>
          </p:cNvSpPr>
          <p:nvPr>
            <p:ph idx="1"/>
          </p:nvPr>
        </p:nvSpPr>
        <p:spPr>
          <a:xfrm>
            <a:off x="838200" y="1929383"/>
            <a:ext cx="10515600" cy="4563491"/>
          </a:xfrm>
        </p:spPr>
        <p:txBody>
          <a:bodyPr>
            <a:normAutofit fontScale="85000" lnSpcReduction="20000"/>
          </a:bodyPr>
          <a:lstStyle/>
          <a:p>
            <a:pPr marL="0" indent="0">
              <a:buNone/>
            </a:pPr>
            <a:r>
              <a:rPr lang="en-US" sz="2400" dirty="0"/>
              <a:t>Assumption is that ingestion clients run behind firewall and that authentication is not required (e.g., similar to EPICS infrastructure components).  Authentication is required for query clients. Initial thoughts about how we will handle authentication and authorization in the </a:t>
            </a:r>
            <a:r>
              <a:rPr lang="en-US" sz="2400" dirty="0" err="1"/>
              <a:t>gRPC</a:t>
            </a:r>
            <a:r>
              <a:rPr lang="en-US" sz="2400" dirty="0"/>
              <a:t> service:</a:t>
            </a:r>
          </a:p>
          <a:p>
            <a:pPr marL="0" indent="0">
              <a:buNone/>
            </a:pPr>
            <a:endParaRPr lang="en-US" sz="2400" dirty="0"/>
          </a:p>
          <a:p>
            <a:r>
              <a:rPr lang="en-US" sz="2400" dirty="0"/>
              <a:t>Enable server authentication and secure transport via built in </a:t>
            </a:r>
            <a:r>
              <a:rPr lang="en-US" sz="2400" dirty="0" err="1"/>
              <a:t>gRPC</a:t>
            </a:r>
            <a:r>
              <a:rPr lang="en-US" sz="2400" dirty="0"/>
              <a:t> support for SSL/TLS.</a:t>
            </a:r>
          </a:p>
          <a:p>
            <a:endParaRPr lang="en-US" sz="2400" dirty="0"/>
          </a:p>
          <a:p>
            <a:r>
              <a:rPr lang="en-US" sz="2400" dirty="0"/>
              <a:t>Create a new "login" </a:t>
            </a:r>
            <a:r>
              <a:rPr lang="en-US" sz="2400" dirty="0" err="1"/>
              <a:t>gRPC</a:t>
            </a:r>
            <a:r>
              <a:rPr lang="en-US" sz="2400" dirty="0"/>
              <a:t> API method in the ingestion (and query) services.  The login method will use the infrastructure LDAP service to authenticate the user credentials.  It will return a JSON web token (JWT) to the caller.</a:t>
            </a:r>
          </a:p>
          <a:p>
            <a:endParaRPr lang="en-US" sz="2400" dirty="0"/>
          </a:p>
          <a:p>
            <a:r>
              <a:rPr lang="en-US" sz="2400" dirty="0"/>
              <a:t>In subsequent </a:t>
            </a:r>
            <a:r>
              <a:rPr lang="en-US" sz="2400" dirty="0" err="1"/>
              <a:t>gRPC</a:t>
            </a:r>
            <a:r>
              <a:rPr lang="en-US" sz="2400" dirty="0"/>
              <a:t> API calls, the client will attach the JWT token as metadata to the request header.</a:t>
            </a:r>
          </a:p>
          <a:p>
            <a:endParaRPr lang="en-US" sz="2400" dirty="0"/>
          </a:p>
          <a:p>
            <a:r>
              <a:rPr lang="en-US" sz="2400" dirty="0"/>
              <a:t>Investigate use of API token authentication for infrastructure applications (not tied to a specific user).</a:t>
            </a:r>
            <a:endParaRPr lang="en-US" dirty="0"/>
          </a:p>
          <a:p>
            <a:pPr lvl="1"/>
            <a:endParaRPr lang="en-US" dirty="0"/>
          </a:p>
        </p:txBody>
      </p:sp>
      <p:sp>
        <p:nvSpPr>
          <p:cNvPr id="6" name="Slide Number Placeholder 5">
            <a:extLst>
              <a:ext uri="{FF2B5EF4-FFF2-40B4-BE49-F238E27FC236}">
                <a16:creationId xmlns:a16="http://schemas.microsoft.com/office/drawing/2014/main" id="{76AF45B7-7866-F3F9-D90C-EF2D1256F796}"/>
              </a:ext>
            </a:extLst>
          </p:cNvPr>
          <p:cNvSpPr>
            <a:spLocks noGrp="1"/>
          </p:cNvSpPr>
          <p:nvPr>
            <p:ph type="sldNum" sz="quarter" idx="12"/>
          </p:nvPr>
        </p:nvSpPr>
        <p:spPr/>
        <p:txBody>
          <a:bodyPr/>
          <a:lstStyle/>
          <a:p>
            <a:fld id="{E3BA4553-FA8E-2441-8109-D32DDCF7B537}" type="slidenum">
              <a:rPr lang="en-US" smtClean="0"/>
              <a:t>48</a:t>
            </a:fld>
            <a:endParaRPr lang="en-US"/>
          </a:p>
        </p:txBody>
      </p:sp>
    </p:spTree>
    <p:extLst>
      <p:ext uri="{BB962C8B-B14F-4D97-AF65-F5344CB8AC3E}">
        <p14:creationId xmlns:p14="http://schemas.microsoft.com/office/powerpoint/2010/main" val="850760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SBIR Project Background</a:t>
            </a:r>
          </a:p>
          <a:p>
            <a:r>
              <a:rPr lang="en-US" sz="2200" dirty="0"/>
              <a:t>Ingestion Data Flow Diagram</a:t>
            </a:r>
          </a:p>
          <a:p>
            <a:r>
              <a:rPr lang="en-US" sz="2200" dirty="0"/>
              <a:t>Bucket Pattern for Time-Series Data</a:t>
            </a:r>
          </a:p>
          <a:p>
            <a:r>
              <a:rPr lang="en-US" sz="2200" dirty="0"/>
              <a:t>DP Deployment</a:t>
            </a:r>
          </a:p>
          <a:p>
            <a:r>
              <a:rPr lang="en-US" sz="2200" dirty="0"/>
              <a:t>Example Data Flow</a:t>
            </a:r>
          </a:p>
          <a:p>
            <a:r>
              <a:rPr lang="en-US" sz="2200" dirty="0"/>
              <a:t>Why use an API?</a:t>
            </a:r>
          </a:p>
          <a:p>
            <a:r>
              <a:rPr lang="en-US" sz="2200" dirty="0"/>
              <a:t>Authentication / Authorization</a:t>
            </a:r>
          </a:p>
          <a:p>
            <a:r>
              <a:rPr lang="en-US" b="1" i="1" dirty="0"/>
              <a:t>Performance Benchmarks</a:t>
            </a:r>
          </a:p>
          <a:p>
            <a:r>
              <a:rPr lang="en-US" sz="2200" dirty="0"/>
              <a:t>Application Layer: Low-Level API vs. High-Level Library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49</a:t>
            </a:fld>
            <a:endParaRPr lang="en-US"/>
          </a:p>
        </p:txBody>
      </p:sp>
    </p:spTree>
    <p:extLst>
      <p:ext uri="{BB962C8B-B14F-4D97-AF65-F5344CB8AC3E}">
        <p14:creationId xmlns:p14="http://schemas.microsoft.com/office/powerpoint/2010/main" val="19777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29377-CBC4-2B1C-41A0-D818438851F1}"/>
              </a:ext>
            </a:extLst>
          </p:cNvPr>
          <p:cNvSpPr>
            <a:spLocks noGrp="1"/>
          </p:cNvSpPr>
          <p:nvPr>
            <p:ph type="title"/>
          </p:nvPr>
        </p:nvSpPr>
        <p:spPr>
          <a:xfrm>
            <a:off x="841248" y="334644"/>
            <a:ext cx="10509504" cy="1076914"/>
          </a:xfrm>
        </p:spPr>
        <p:txBody>
          <a:bodyPr anchor="ctr">
            <a:normAutofit/>
          </a:bodyPr>
          <a:lstStyle/>
          <a:p>
            <a:r>
              <a:rPr lang="en-US" sz="4000" dirty="0"/>
              <a:t>MLDP Overview</a:t>
            </a:r>
            <a:br>
              <a:rPr lang="en-US" sz="4000" dirty="0"/>
            </a:br>
            <a:r>
              <a:rPr lang="en-US" sz="2700" dirty="0"/>
              <a:t>Concept</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AE51A7-6615-20E6-29CE-C8B2EE6E0F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82208" y="1411558"/>
            <a:ext cx="7561527" cy="4257883"/>
          </a:xfrm>
          <a:prstGeom prst="rect">
            <a:avLst/>
          </a:prstGeom>
        </p:spPr>
      </p:pic>
      <p:sp>
        <p:nvSpPr>
          <p:cNvPr id="6" name="Text Box 1">
            <a:extLst>
              <a:ext uri="{FF2B5EF4-FFF2-40B4-BE49-F238E27FC236}">
                <a16:creationId xmlns:a16="http://schemas.microsoft.com/office/drawing/2014/main" id="{E2061A73-4F93-4B85-B2EB-ECBBAD7581E8}"/>
              </a:ext>
            </a:extLst>
          </p:cNvPr>
          <p:cNvSpPr txBox="1"/>
          <p:nvPr/>
        </p:nvSpPr>
        <p:spPr>
          <a:xfrm>
            <a:off x="5777380" y="5547815"/>
            <a:ext cx="4986327" cy="4993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defTabSz="1094354">
              <a:lnSpc>
                <a:spcPct val="200000"/>
              </a:lnSpc>
              <a:spcAft>
                <a:spcPts val="1197"/>
              </a:spcAft>
            </a:pPr>
            <a:r>
              <a:rPr lang="en-US" sz="1600" kern="1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Conceptual diagram of Machine Learning  Data Platform</a:t>
            </a:r>
            <a:endParaRPr lang="en-US" sz="1600" kern="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Content Placeholder 2">
            <a:extLst>
              <a:ext uri="{FF2B5EF4-FFF2-40B4-BE49-F238E27FC236}">
                <a16:creationId xmlns:a16="http://schemas.microsoft.com/office/drawing/2014/main" id="{6B0F0AEF-BADE-9615-4E16-A88F187D7904}"/>
              </a:ext>
            </a:extLst>
          </p:cNvPr>
          <p:cNvSpPr>
            <a:spLocks noGrp="1"/>
          </p:cNvSpPr>
          <p:nvPr>
            <p:ph idx="1"/>
          </p:nvPr>
        </p:nvSpPr>
        <p:spPr>
          <a:xfrm>
            <a:off x="48265" y="1632718"/>
            <a:ext cx="4891598" cy="4545660"/>
          </a:xfrm>
        </p:spPr>
        <p:txBody>
          <a:bodyPr anchor="ctr">
            <a:normAutofit/>
          </a:bodyPr>
          <a:lstStyle/>
          <a:p>
            <a:pPr marL="0" indent="0" defTabSz="804672">
              <a:spcBef>
                <a:spcPts val="880"/>
              </a:spcBef>
              <a:buNone/>
            </a:pPr>
            <a:r>
              <a:rPr lang="en-US" sz="1800" b="1" kern="1200" dirty="0">
                <a:solidFill>
                  <a:schemeClr val="tx1"/>
                </a:solidFill>
                <a:latin typeface="+mn-lt"/>
                <a:ea typeface="+mn-ea"/>
                <a:cs typeface="+mn-cs"/>
              </a:rPr>
              <a:t>T</a:t>
            </a:r>
            <a:r>
              <a:rPr lang="en-US" sz="1800" kern="1200" dirty="0">
                <a:solidFill>
                  <a:schemeClr val="tx1"/>
                </a:solidFill>
                <a:latin typeface="+mn-lt"/>
                <a:ea typeface="+mn-ea"/>
                <a:cs typeface="+mn-cs"/>
              </a:rPr>
              <a:t>he </a:t>
            </a:r>
            <a:r>
              <a:rPr lang="en-US" sz="1800" b="1" kern="1200" dirty="0">
                <a:solidFill>
                  <a:schemeClr val="tx1"/>
                </a:solidFill>
                <a:latin typeface="+mn-lt"/>
                <a:ea typeface="+mn-ea"/>
                <a:cs typeface="+mn-cs"/>
              </a:rPr>
              <a:t>Machine Learning Data Platform</a:t>
            </a:r>
            <a:r>
              <a:rPr lang="en-US" sz="1800" kern="1200" dirty="0">
                <a:solidFill>
                  <a:schemeClr val="tx1"/>
                </a:solidFill>
                <a:latin typeface="+mn-lt"/>
                <a:ea typeface="+mn-ea"/>
                <a:cs typeface="+mn-cs"/>
              </a:rPr>
              <a:t> (MLDP) </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has 3 primary functions:</a:t>
            </a:r>
          </a:p>
          <a:p>
            <a:pPr marL="0" indent="0" defTabSz="804672">
              <a:spcBef>
                <a:spcPts val="880"/>
              </a:spcBef>
              <a:buNone/>
            </a:pPr>
            <a:endParaRPr lang="en-US" sz="1800" kern="1200" dirty="0">
              <a:solidFill>
                <a:schemeClr val="tx1"/>
              </a:solidFill>
              <a:latin typeface="+mn-lt"/>
              <a:ea typeface="+mn-ea"/>
              <a:cs typeface="+mn-cs"/>
            </a:endParaRPr>
          </a:p>
          <a:p>
            <a:pPr marL="704088" lvl="1" indent="-301752" defTabSz="804672">
              <a:spcBef>
                <a:spcPts val="440"/>
              </a:spcBef>
              <a:buFont typeface="+mj-lt"/>
              <a:buAutoNum type="arabicPeriod"/>
            </a:pPr>
            <a:r>
              <a:rPr lang="en-US" sz="1800" kern="1200" dirty="0">
                <a:solidFill>
                  <a:schemeClr val="tx1"/>
                </a:solidFill>
                <a:latin typeface="+mn-lt"/>
                <a:ea typeface="+mn-ea"/>
                <a:cs typeface="+mn-cs"/>
              </a:rPr>
              <a:t>High-speed data acquisition (EPICS).</a:t>
            </a:r>
          </a:p>
          <a:p>
            <a:pPr marL="704088" lvl="1" indent="-301752" defTabSz="804672">
              <a:spcBef>
                <a:spcPts val="440"/>
              </a:spcBef>
              <a:buFont typeface="+mj-lt"/>
              <a:buAutoNum type="arabicPeriod"/>
            </a:pPr>
            <a:endParaRPr lang="en-US" sz="1800" kern="1200" dirty="0">
              <a:solidFill>
                <a:schemeClr val="tx1"/>
              </a:solidFill>
              <a:latin typeface="+mn-lt"/>
              <a:ea typeface="+mn-ea"/>
              <a:cs typeface="+mn-cs"/>
            </a:endParaRPr>
          </a:p>
          <a:p>
            <a:pPr marL="704088" lvl="1" indent="-301752" defTabSz="804672">
              <a:spcBef>
                <a:spcPts val="440"/>
              </a:spcBef>
              <a:buFont typeface="+mj-lt"/>
              <a:buAutoNum type="arabicPeriod"/>
            </a:pPr>
            <a:r>
              <a:rPr lang="en-US" sz="1800" kern="1200" dirty="0">
                <a:solidFill>
                  <a:schemeClr val="tx1"/>
                </a:solidFill>
                <a:latin typeface="+mn-lt"/>
                <a:ea typeface="+mn-ea"/>
                <a:cs typeface="+mn-cs"/>
              </a:rPr>
              <a:t>Archiving, processing, and management of heterogeneous, time-correlated data.</a:t>
            </a:r>
          </a:p>
          <a:p>
            <a:pPr marL="704088" lvl="1" indent="-301752" defTabSz="804672">
              <a:spcBef>
                <a:spcPts val="440"/>
              </a:spcBef>
              <a:buFont typeface="+mj-lt"/>
              <a:buAutoNum type="arabicPeriod"/>
            </a:pPr>
            <a:endParaRPr lang="en-US" sz="1800" kern="1200" dirty="0">
              <a:solidFill>
                <a:schemeClr val="tx1"/>
              </a:solidFill>
              <a:latin typeface="+mn-lt"/>
              <a:ea typeface="+mn-ea"/>
              <a:cs typeface="+mn-cs"/>
            </a:endParaRPr>
          </a:p>
          <a:p>
            <a:pPr marL="704088" lvl="1" indent="-301752" defTabSz="804672">
              <a:spcBef>
                <a:spcPts val="440"/>
              </a:spcBef>
              <a:buFont typeface="+mj-lt"/>
              <a:buAutoNum type="arabicPeriod"/>
            </a:pPr>
            <a:r>
              <a:rPr lang="en-US" sz="1800" kern="1200" dirty="0">
                <a:solidFill>
                  <a:schemeClr val="tx1"/>
                </a:solidFill>
                <a:latin typeface="+mn-lt"/>
                <a:ea typeface="+mn-ea"/>
                <a:cs typeface="+mn-cs"/>
              </a:rPr>
              <a:t>Data Analysis: Broad query, annotation, and processing of archive.</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(data science/ML/AI applications)</a:t>
            </a:r>
          </a:p>
          <a:p>
            <a:pPr marL="0" indent="0" defTabSz="804672">
              <a:spcBef>
                <a:spcPts val="880"/>
              </a:spcBef>
              <a:buNone/>
            </a:pPr>
            <a:endParaRPr lang="en-US" sz="1800" dirty="0"/>
          </a:p>
          <a:p>
            <a:pPr marL="201168" indent="-201168" defTabSz="804672">
              <a:spcBef>
                <a:spcPts val="880"/>
              </a:spcBef>
            </a:pPr>
            <a:r>
              <a:rPr lang="en-US" sz="1800" dirty="0"/>
              <a:t>Functions are realized by </a:t>
            </a:r>
            <a:r>
              <a:rPr lang="en-US" sz="1800" b="1" dirty="0"/>
              <a:t>separate subsystems</a:t>
            </a:r>
            <a:r>
              <a:rPr lang="en-US" sz="1800" dirty="0"/>
              <a:t> each supporting a category of use cases.</a:t>
            </a:r>
          </a:p>
          <a:p>
            <a:pPr marL="201168" indent="-201168" defTabSz="804672">
              <a:spcBef>
                <a:spcPts val="880"/>
              </a:spcBef>
            </a:pPr>
            <a:endParaRPr lang="en-US" sz="1800" dirty="0"/>
          </a:p>
        </p:txBody>
      </p:sp>
      <p:sp>
        <p:nvSpPr>
          <p:cNvPr id="8" name="Slide Number Placeholder 7">
            <a:extLst>
              <a:ext uri="{FF2B5EF4-FFF2-40B4-BE49-F238E27FC236}">
                <a16:creationId xmlns:a16="http://schemas.microsoft.com/office/drawing/2014/main" id="{22B25A1E-B503-3886-435C-08E575C593E4}"/>
              </a:ext>
            </a:extLst>
          </p:cNvPr>
          <p:cNvSpPr>
            <a:spLocks noGrp="1"/>
          </p:cNvSpPr>
          <p:nvPr>
            <p:ph type="sldNum" sz="quarter" idx="12"/>
          </p:nvPr>
        </p:nvSpPr>
        <p:spPr/>
        <p:txBody>
          <a:bodyPr/>
          <a:lstStyle/>
          <a:p>
            <a:fld id="{E3BA4553-FA8E-2441-8109-D32DDCF7B537}" type="slidenum">
              <a:rPr lang="en-US" smtClean="0"/>
              <a:t>5</a:t>
            </a:fld>
            <a:endParaRPr lang="en-US"/>
          </a:p>
        </p:txBody>
      </p:sp>
    </p:spTree>
    <p:extLst>
      <p:ext uri="{BB962C8B-B14F-4D97-AF65-F5344CB8AC3E}">
        <p14:creationId xmlns:p14="http://schemas.microsoft.com/office/powerpoint/2010/main" val="3307851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711E1-F632-BBC5-A018-7B07C1447C21}"/>
              </a:ext>
            </a:extLst>
          </p:cNvPr>
          <p:cNvSpPr>
            <a:spLocks noGrp="1"/>
          </p:cNvSpPr>
          <p:nvPr>
            <p:ph type="title"/>
          </p:nvPr>
        </p:nvSpPr>
        <p:spPr>
          <a:xfrm>
            <a:off x="326561" y="260722"/>
            <a:ext cx="4270151" cy="1718100"/>
          </a:xfrm>
        </p:spPr>
        <p:txBody>
          <a:bodyPr vert="horz" lIns="91440" tIns="45720" rIns="91440" bIns="45720" rtlCol="0" anchor="b">
            <a:normAutofit/>
          </a:bodyPr>
          <a:lstStyle/>
          <a:p>
            <a:r>
              <a:rPr lang="en-US" sz="4600" kern="1200" dirty="0">
                <a:solidFill>
                  <a:schemeClr val="tx1"/>
                </a:solidFill>
                <a:latin typeface="+mj-lt"/>
                <a:ea typeface="+mj-ea"/>
                <a:cs typeface="+mj-cs"/>
              </a:rPr>
              <a:t>Project Status</a:t>
            </a:r>
            <a:br>
              <a:rPr lang="en-US" sz="4600" kern="1200" dirty="0">
                <a:solidFill>
                  <a:schemeClr val="tx1"/>
                </a:solidFill>
                <a:latin typeface="+mj-lt"/>
                <a:ea typeface="+mj-ea"/>
                <a:cs typeface="+mj-cs"/>
              </a:rPr>
            </a:br>
            <a:r>
              <a:rPr lang="en-US" sz="2800" dirty="0"/>
              <a:t>Performance Benchmarks</a:t>
            </a:r>
            <a:endParaRPr lang="en-US" sz="2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D852B2A3-884F-EBE1-3857-5E2A7DE65A2A}"/>
              </a:ext>
            </a:extLst>
          </p:cNvPr>
          <p:cNvSpPr>
            <a:spLocks noGrp="1"/>
          </p:cNvSpPr>
          <p:nvPr>
            <p:ph idx="1"/>
          </p:nvPr>
        </p:nvSpPr>
        <p:spPr>
          <a:xfrm>
            <a:off x="326561" y="4548247"/>
            <a:ext cx="4550371" cy="1939368"/>
          </a:xfrm>
        </p:spPr>
        <p:txBody>
          <a:bodyPr vert="horz" lIns="91440" tIns="45720" rIns="91440" bIns="45720" rtlCol="0">
            <a:normAutofit fontScale="92500"/>
          </a:bodyPr>
          <a:lstStyle/>
          <a:p>
            <a:pPr marL="0" indent="0">
              <a:buNone/>
            </a:pPr>
            <a:r>
              <a:rPr lang="en-US" sz="2000" dirty="0"/>
              <a:t>Final design decisions for Data Platform</a:t>
            </a:r>
          </a:p>
          <a:p>
            <a:r>
              <a:rPr lang="en-US" sz="1800" kern="1200" dirty="0">
                <a:solidFill>
                  <a:schemeClr val="tx1"/>
                </a:solidFill>
                <a:latin typeface="+mn-lt"/>
                <a:ea typeface="+mn-ea"/>
                <a:cs typeface="+mn-cs"/>
              </a:rPr>
              <a:t>Java – development/performance/deploy</a:t>
            </a:r>
          </a:p>
          <a:p>
            <a:r>
              <a:rPr lang="en-US" sz="1800" kern="1200" dirty="0">
                <a:solidFill>
                  <a:schemeClr val="tx1"/>
                </a:solidFill>
                <a:latin typeface="+mn-lt"/>
                <a:ea typeface="+mn-ea"/>
                <a:cs typeface="+mn-cs"/>
              </a:rPr>
              <a:t>gRPC – standalone comm. framework</a:t>
            </a:r>
          </a:p>
          <a:p>
            <a:r>
              <a:rPr lang="en-US" sz="1800" dirty="0"/>
              <a:t>MongoDB – both time-series and metadata</a:t>
            </a:r>
          </a:p>
          <a:p>
            <a:r>
              <a:rPr lang="en-US" sz="1800" kern="1200" dirty="0">
                <a:solidFill>
                  <a:schemeClr val="tx1"/>
                </a:solidFill>
                <a:latin typeface="+mn-lt"/>
                <a:ea typeface="+mn-ea"/>
                <a:cs typeface="+mn-cs"/>
              </a:rPr>
              <a:t>HDF5* – reserved for legacy data/performance</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F3969FF-2A8C-A977-7898-731C379114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3BA4553-FA8E-2441-8109-D32DDCF7B537}" type="slidenum">
              <a:rPr lang="en-US" smtClean="0"/>
              <a:pPr>
                <a:spcAft>
                  <a:spcPts val="600"/>
                </a:spcAft>
              </a:pPr>
              <a:t>50</a:t>
            </a:fld>
            <a:endParaRPr lang="en-US"/>
          </a:p>
        </p:txBody>
      </p:sp>
      <p:graphicFrame>
        <p:nvGraphicFramePr>
          <p:cNvPr id="5" name="Table 4">
            <a:extLst>
              <a:ext uri="{FF2B5EF4-FFF2-40B4-BE49-F238E27FC236}">
                <a16:creationId xmlns:a16="http://schemas.microsoft.com/office/drawing/2014/main" id="{9D5A4028-0034-D980-7DAE-332B4A8F13E1}"/>
              </a:ext>
            </a:extLst>
          </p:cNvPr>
          <p:cNvGraphicFramePr>
            <a:graphicFrameLocks noGrp="1"/>
          </p:cNvGraphicFramePr>
          <p:nvPr>
            <p:extLst>
              <p:ext uri="{D42A27DB-BD31-4B8C-83A1-F6EECF244321}">
                <p14:modId xmlns:p14="http://schemas.microsoft.com/office/powerpoint/2010/main" val="2575922304"/>
              </p:ext>
            </p:extLst>
          </p:nvPr>
        </p:nvGraphicFramePr>
        <p:xfrm>
          <a:off x="4876932" y="640080"/>
          <a:ext cx="6769345" cy="5550416"/>
        </p:xfrm>
        <a:graphic>
          <a:graphicData uri="http://schemas.openxmlformats.org/drawingml/2006/table">
            <a:tbl>
              <a:tblPr firstRow="1" firstCol="1" bandRow="1">
                <a:tableStyleId>{5C22544A-7EE6-4342-B048-85BDC9FD1C3A}</a:tableStyleId>
              </a:tblPr>
              <a:tblGrid>
                <a:gridCol w="2676793">
                  <a:extLst>
                    <a:ext uri="{9D8B030D-6E8A-4147-A177-3AD203B41FA5}">
                      <a16:colId xmlns:a16="http://schemas.microsoft.com/office/drawing/2014/main" val="1086377373"/>
                    </a:ext>
                  </a:extLst>
                </a:gridCol>
                <a:gridCol w="2167760">
                  <a:extLst>
                    <a:ext uri="{9D8B030D-6E8A-4147-A177-3AD203B41FA5}">
                      <a16:colId xmlns:a16="http://schemas.microsoft.com/office/drawing/2014/main" val="3204432495"/>
                    </a:ext>
                  </a:extLst>
                </a:gridCol>
                <a:gridCol w="1924792">
                  <a:extLst>
                    <a:ext uri="{9D8B030D-6E8A-4147-A177-3AD203B41FA5}">
                      <a16:colId xmlns:a16="http://schemas.microsoft.com/office/drawing/2014/main" val="354558665"/>
                    </a:ext>
                  </a:extLst>
                </a:gridCol>
              </a:tblGrid>
              <a:tr h="393793">
                <a:tc rowSpan="2">
                  <a:txBody>
                    <a:bodyPr/>
                    <a:lstStyle/>
                    <a:p>
                      <a:pPr marL="0" marR="0" algn="ctr">
                        <a:spcBef>
                          <a:spcPts val="0"/>
                        </a:spcBef>
                        <a:spcAft>
                          <a:spcPts val="0"/>
                        </a:spcAft>
                      </a:pPr>
                      <a:r>
                        <a:rPr lang="en-US" sz="1500">
                          <a:effectLst/>
                        </a:rPr>
                        <a:t>Benchmark Description</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gridSpan="2">
                  <a:txBody>
                    <a:bodyPr/>
                    <a:lstStyle/>
                    <a:p>
                      <a:pPr marL="0" marR="0" algn="ctr">
                        <a:spcBef>
                          <a:spcPts val="0"/>
                        </a:spcBef>
                        <a:spcAft>
                          <a:spcPts val="0"/>
                        </a:spcAft>
                      </a:pPr>
                      <a:r>
                        <a:rPr lang="en-US" sz="1500">
                          <a:effectLst/>
                        </a:rPr>
                        <a:t>Data Rates</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hMerge="1">
                  <a:txBody>
                    <a:bodyPr/>
                    <a:lstStyle/>
                    <a:p>
                      <a:endParaRPr lang="en-US"/>
                    </a:p>
                  </a:txBody>
                  <a:tcPr/>
                </a:tc>
                <a:extLst>
                  <a:ext uri="{0D108BD9-81ED-4DB2-BD59-A6C34878D82A}">
                    <a16:rowId xmlns:a16="http://schemas.microsoft.com/office/drawing/2014/main" val="1969153556"/>
                  </a:ext>
                </a:extLst>
              </a:tr>
              <a:tr h="629479">
                <a:tc vMerge="1">
                  <a:txBody>
                    <a:bodyPr/>
                    <a:lstStyle/>
                    <a:p>
                      <a:endParaRPr lang="en-US"/>
                    </a:p>
                  </a:txBody>
                  <a:tcPr/>
                </a:tc>
                <a:tc>
                  <a:txBody>
                    <a:bodyPr/>
                    <a:lstStyle/>
                    <a:p>
                      <a:pPr marL="0" marR="0" algn="ctr">
                        <a:spcBef>
                          <a:spcPts val="0"/>
                        </a:spcBef>
                        <a:spcAft>
                          <a:spcPts val="0"/>
                        </a:spcAft>
                      </a:pPr>
                      <a:r>
                        <a:rPr lang="en-US" sz="1500">
                          <a:effectLst/>
                        </a:rPr>
                        <a:t>Double Values (vals/sec)</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dirty="0">
                          <a:effectLst/>
                        </a:rPr>
                        <a:t>Bytes (bytes/sec)</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216999727"/>
                  </a:ext>
                </a:extLst>
              </a:tr>
              <a:tr h="393793">
                <a:tc>
                  <a:txBody>
                    <a:bodyPr/>
                    <a:lstStyle/>
                    <a:p>
                      <a:pPr marL="0" marR="0">
                        <a:spcBef>
                          <a:spcPts val="0"/>
                        </a:spcBef>
                        <a:spcAft>
                          <a:spcPts val="0"/>
                        </a:spcAft>
                      </a:pPr>
                      <a:r>
                        <a:rPr lang="en-US" sz="1400" dirty="0">
                          <a:effectLst/>
                        </a:rPr>
                        <a:t>gRPC network transmission (Java)</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22M – 33M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176M – 264M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955729807"/>
                  </a:ext>
                </a:extLst>
              </a:tr>
              <a:tr h="570557">
                <a:tc>
                  <a:txBody>
                    <a:bodyPr/>
                    <a:lstStyle/>
                    <a:p>
                      <a:pPr marL="0" marR="0">
                        <a:spcBef>
                          <a:spcPts val="0"/>
                        </a:spcBef>
                        <a:spcAft>
                          <a:spcPts val="0"/>
                        </a:spcAft>
                      </a:pPr>
                      <a:r>
                        <a:rPr lang="en-US" sz="1400">
                          <a:effectLst/>
                        </a:rPr>
                        <a:t>Archiving, structured - HDF5 large</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68M – 77M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544M – 616M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4024263016"/>
                  </a:ext>
                </a:extLst>
              </a:tr>
              <a:tr h="393793">
                <a:tc>
                  <a:txBody>
                    <a:bodyPr/>
                    <a:lstStyle/>
                    <a:p>
                      <a:pPr marL="0" marR="0">
                        <a:spcBef>
                          <a:spcPts val="0"/>
                        </a:spcBef>
                        <a:spcAft>
                          <a:spcPts val="0"/>
                        </a:spcAft>
                      </a:pPr>
                      <a:r>
                        <a:rPr lang="en-US" sz="1400">
                          <a:effectLst/>
                        </a:rPr>
                        <a:t>Archiving, structured - JSON files</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38M – 47M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304M – 376M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216985608"/>
                  </a:ext>
                </a:extLst>
              </a:tr>
              <a:tr h="393793">
                <a:tc>
                  <a:txBody>
                    <a:bodyPr/>
                    <a:lstStyle/>
                    <a:p>
                      <a:pPr marL="0" marR="0">
                        <a:spcBef>
                          <a:spcPts val="0"/>
                        </a:spcBef>
                        <a:spcAft>
                          <a:spcPts val="0"/>
                        </a:spcAft>
                      </a:pPr>
                      <a:r>
                        <a:rPr lang="en-US" sz="1400">
                          <a:effectLst/>
                        </a:rPr>
                        <a:t>Archiving, buckets - MongoDB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7M – 11M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56M – 88M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3214125875"/>
                  </a:ext>
                </a:extLst>
              </a:tr>
              <a:tr h="393793">
                <a:tc>
                  <a:txBody>
                    <a:bodyPr/>
                    <a:lstStyle/>
                    <a:p>
                      <a:pPr marL="0" marR="0">
                        <a:spcBef>
                          <a:spcPts val="0"/>
                        </a:spcBef>
                        <a:spcAft>
                          <a:spcPts val="0"/>
                        </a:spcAft>
                      </a:pPr>
                      <a:r>
                        <a:rPr lang="en-US" sz="1400">
                          <a:effectLst/>
                        </a:rPr>
                        <a:t>Archiving, buckets - MariaDB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4.5M – 5.5M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36M – 44M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038490262"/>
                  </a:ext>
                </a:extLst>
              </a:tr>
              <a:tr h="570557">
                <a:tc>
                  <a:txBody>
                    <a:bodyPr/>
                    <a:lstStyle/>
                    <a:p>
                      <a:pPr marL="0" marR="0">
                        <a:spcBef>
                          <a:spcPts val="0"/>
                        </a:spcBef>
                        <a:spcAft>
                          <a:spcPts val="0"/>
                        </a:spcAft>
                      </a:pPr>
                      <a:r>
                        <a:rPr lang="en-US" sz="1400">
                          <a:effectLst/>
                        </a:rPr>
                        <a:t>Archiving, structured - HDF5 small</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1.3M – 2.4M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10.4M – 19.2M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3802370875"/>
                  </a:ext>
                </a:extLst>
              </a:tr>
              <a:tr h="393793">
                <a:tc>
                  <a:txBody>
                    <a:bodyPr/>
                    <a:lstStyle/>
                    <a:p>
                      <a:pPr marL="0" marR="0">
                        <a:spcBef>
                          <a:spcPts val="0"/>
                        </a:spcBef>
                        <a:spcAft>
                          <a:spcPts val="0"/>
                        </a:spcAft>
                      </a:pPr>
                      <a:r>
                        <a:rPr lang="en-US" sz="1400">
                          <a:effectLst/>
                        </a:rPr>
                        <a:t>Archiving, points - InfluxDB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750K – 940K</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6M – 7.52M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3976886365"/>
                  </a:ext>
                </a:extLst>
              </a:tr>
              <a:tr h="393793">
                <a:tc>
                  <a:txBody>
                    <a:bodyPr/>
                    <a:lstStyle/>
                    <a:p>
                      <a:pPr marL="0" marR="0">
                        <a:spcBef>
                          <a:spcPts val="0"/>
                        </a:spcBef>
                        <a:spcAft>
                          <a:spcPts val="0"/>
                        </a:spcAft>
                      </a:pPr>
                      <a:r>
                        <a:rPr lang="en-US" sz="1400">
                          <a:effectLst/>
                        </a:rPr>
                        <a:t>Archiving, points - MongoDB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360K – 410K</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2.88M – 3.28M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097365835"/>
                  </a:ext>
                </a:extLst>
              </a:tr>
              <a:tr h="393793">
                <a:tc>
                  <a:txBody>
                    <a:bodyPr/>
                    <a:lstStyle/>
                    <a:p>
                      <a:pPr marL="0" marR="0">
                        <a:spcBef>
                          <a:spcPts val="0"/>
                        </a:spcBef>
                        <a:spcAft>
                          <a:spcPts val="0"/>
                        </a:spcAft>
                      </a:pPr>
                      <a:r>
                        <a:rPr lang="en-US" sz="1400">
                          <a:effectLst/>
                        </a:rPr>
                        <a:t>Archiving, points - MariaDB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140K – 162K</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1.12M – 1.3M</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2333184546"/>
                  </a:ext>
                </a:extLst>
              </a:tr>
              <a:tr h="629479">
                <a:tc>
                  <a:txBody>
                    <a:bodyPr/>
                    <a:lstStyle/>
                    <a:p>
                      <a:pPr marL="0" marR="0">
                        <a:spcBef>
                          <a:spcPts val="0"/>
                        </a:spcBef>
                        <a:spcAft>
                          <a:spcPts val="0"/>
                        </a:spcAft>
                      </a:pPr>
                      <a:r>
                        <a:rPr lang="en-US" sz="1400">
                          <a:effectLst/>
                        </a:rPr>
                        <a:t>Metadata updates - MongoDB</a:t>
                      </a:r>
                      <a:endParaRPr lang="en-US"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a:effectLst/>
                        </a:rPr>
                        <a:t>11K to 36K updates/sec</a:t>
                      </a:r>
                      <a:endParaRPr lang="en-US"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61377" marB="61377"/>
                </a:tc>
                <a:tc>
                  <a:txBody>
                    <a:bodyPr/>
                    <a:lstStyle/>
                    <a:p>
                      <a:pPr marL="0" marR="0" algn="ctr">
                        <a:spcBef>
                          <a:spcPts val="0"/>
                        </a:spcBef>
                        <a:spcAft>
                          <a:spcPts val="0"/>
                        </a:spcAft>
                      </a:pPr>
                      <a:r>
                        <a:rPr lang="en-US" sz="1500" dirty="0">
                          <a:effectLst/>
                        </a:rPr>
                        <a:t>- </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06" marR="9206" marT="9206" marB="9206"/>
                </a:tc>
                <a:extLst>
                  <a:ext uri="{0D108BD9-81ED-4DB2-BD59-A6C34878D82A}">
                    <a16:rowId xmlns:a16="http://schemas.microsoft.com/office/drawing/2014/main" val="3364185200"/>
                  </a:ext>
                </a:extLst>
              </a:tr>
            </a:tbl>
          </a:graphicData>
        </a:graphic>
      </p:graphicFrame>
      <p:sp>
        <p:nvSpPr>
          <p:cNvPr id="6" name="TextBox 5">
            <a:extLst>
              <a:ext uri="{FF2B5EF4-FFF2-40B4-BE49-F238E27FC236}">
                <a16:creationId xmlns:a16="http://schemas.microsoft.com/office/drawing/2014/main" id="{8327CADE-A03A-4CB7-3161-C3643D8B450F}"/>
              </a:ext>
            </a:extLst>
          </p:cNvPr>
          <p:cNvSpPr txBox="1"/>
          <p:nvPr/>
        </p:nvSpPr>
        <p:spPr>
          <a:xfrm>
            <a:off x="5696465" y="6231766"/>
            <a:ext cx="5451942" cy="369332"/>
          </a:xfrm>
          <a:prstGeom prst="rect">
            <a:avLst/>
          </a:prstGeom>
          <a:noFill/>
        </p:spPr>
        <p:txBody>
          <a:bodyPr wrap="none" rtlCol="0">
            <a:spAutoFit/>
          </a:bodyPr>
          <a:lstStyle/>
          <a:p>
            <a:r>
              <a:rPr lang="en-US" dirty="0"/>
              <a:t>Data Platform component evaluation and benchmarking</a:t>
            </a:r>
          </a:p>
        </p:txBody>
      </p:sp>
      <p:sp>
        <p:nvSpPr>
          <p:cNvPr id="7" name="Content Placeholder 2">
            <a:extLst>
              <a:ext uri="{FF2B5EF4-FFF2-40B4-BE49-F238E27FC236}">
                <a16:creationId xmlns:a16="http://schemas.microsoft.com/office/drawing/2014/main" id="{C230FE43-B4B9-04D3-A7DD-62DCC5EC3440}"/>
              </a:ext>
            </a:extLst>
          </p:cNvPr>
          <p:cNvSpPr txBox="1">
            <a:spLocks/>
          </p:cNvSpPr>
          <p:nvPr/>
        </p:nvSpPr>
        <p:spPr>
          <a:xfrm>
            <a:off x="326561" y="2085958"/>
            <a:ext cx="4356650" cy="20831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Redesign of Data Platform required extensive testing and benchmarking of existing technologies and methods.</a:t>
            </a:r>
          </a:p>
          <a:p>
            <a:r>
              <a:rPr lang="en-US" sz="2000" dirty="0"/>
              <a:t>Performance</a:t>
            </a:r>
          </a:p>
          <a:p>
            <a:r>
              <a:rPr lang="en-US" sz="2000" dirty="0"/>
              <a:t>Modularity/dependencies </a:t>
            </a:r>
          </a:p>
          <a:p>
            <a:r>
              <a:rPr lang="en-US" sz="2000" dirty="0"/>
              <a:t>Development effort</a:t>
            </a:r>
          </a:p>
          <a:p>
            <a:r>
              <a:rPr lang="en-US" sz="2000" dirty="0"/>
              <a:t>Ease of deployment</a:t>
            </a:r>
          </a:p>
          <a:p>
            <a:pPr marL="0" indent="0">
              <a:buFont typeface="Arial" panose="020B0604020202020204" pitchFamily="34" charset="0"/>
              <a:buNone/>
            </a:pPr>
            <a:endParaRPr lang="en-US" sz="2400" dirty="0"/>
          </a:p>
        </p:txBody>
      </p:sp>
      <p:sp>
        <p:nvSpPr>
          <p:cNvPr id="8" name="TextBox 7">
            <a:extLst>
              <a:ext uri="{FF2B5EF4-FFF2-40B4-BE49-F238E27FC236}">
                <a16:creationId xmlns:a16="http://schemas.microsoft.com/office/drawing/2014/main" id="{E5118695-7A82-F8D5-EAC9-05FD9506A16F}"/>
              </a:ext>
            </a:extLst>
          </p:cNvPr>
          <p:cNvSpPr txBox="1"/>
          <p:nvPr/>
        </p:nvSpPr>
        <p:spPr>
          <a:xfrm>
            <a:off x="3745282" y="196924"/>
            <a:ext cx="8342334" cy="338554"/>
          </a:xfrm>
          <a:prstGeom prst="rect">
            <a:avLst/>
          </a:prstGeom>
          <a:noFill/>
        </p:spPr>
        <p:txBody>
          <a:bodyPr wrap="square" rtlCol="0">
            <a:spAutoFit/>
          </a:bodyPr>
          <a:lstStyle/>
          <a:p>
            <a:r>
              <a:rPr lang="en-US" sz="1600" dirty="0">
                <a:solidFill>
                  <a:srgbClr val="FF0000"/>
                </a:solidFill>
              </a:rPr>
              <a:t>NOTE: These measurements were obtained with v1.1 and need to  be re-measured using v1.5+ </a:t>
            </a:r>
          </a:p>
        </p:txBody>
      </p:sp>
    </p:spTree>
    <p:extLst>
      <p:ext uri="{BB962C8B-B14F-4D97-AF65-F5344CB8AC3E}">
        <p14:creationId xmlns:p14="http://schemas.microsoft.com/office/powerpoint/2010/main" val="1365587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Supplemental Material</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fontScale="92500" lnSpcReduction="20000"/>
          </a:bodyPr>
          <a:lstStyle/>
          <a:p>
            <a:r>
              <a:rPr lang="en-US" sz="2200" dirty="0"/>
              <a:t>SBIR Project Background</a:t>
            </a:r>
          </a:p>
          <a:p>
            <a:r>
              <a:rPr lang="en-US" sz="2200" dirty="0"/>
              <a:t>Ingestion Data Flow Diagram</a:t>
            </a:r>
          </a:p>
          <a:p>
            <a:r>
              <a:rPr lang="en-US" sz="2200" dirty="0"/>
              <a:t>Bucket Pattern for Time-Series Data</a:t>
            </a:r>
          </a:p>
          <a:p>
            <a:r>
              <a:rPr lang="en-US" sz="2200" dirty="0"/>
              <a:t>DP Deployment</a:t>
            </a:r>
          </a:p>
          <a:p>
            <a:r>
              <a:rPr lang="en-US" sz="2200" dirty="0"/>
              <a:t>Example Data Flow</a:t>
            </a:r>
          </a:p>
          <a:p>
            <a:r>
              <a:rPr lang="en-US" sz="2200" dirty="0"/>
              <a:t>Why use an API?</a:t>
            </a:r>
          </a:p>
          <a:p>
            <a:r>
              <a:rPr lang="en-US" sz="2200" dirty="0"/>
              <a:t>Authentication / Authorization</a:t>
            </a:r>
          </a:p>
          <a:p>
            <a:r>
              <a:rPr lang="en-US" sz="2300" dirty="0"/>
              <a:t>Performance Benchmarks</a:t>
            </a:r>
          </a:p>
          <a:p>
            <a:r>
              <a:rPr lang="en-US" b="1" i="1" dirty="0"/>
              <a:t>Client Application Communication Options</a:t>
            </a:r>
          </a:p>
          <a:p>
            <a:pPr lvl="1"/>
            <a:r>
              <a:rPr lang="en-US" b="1" i="1" dirty="0" err="1"/>
              <a:t>gRPC</a:t>
            </a:r>
            <a:r>
              <a:rPr lang="en-US" b="1" i="1" dirty="0"/>
              <a:t> API vs. Client Library</a:t>
            </a:r>
          </a:p>
          <a:p>
            <a:pPr lvl="1"/>
            <a:r>
              <a:rPr lang="en-US" b="1" i="1" dirty="0" err="1"/>
              <a:t>gRPC</a:t>
            </a:r>
            <a:r>
              <a:rPr lang="en-US" b="1" i="1" dirty="0"/>
              <a:t> API Client</a:t>
            </a:r>
          </a:p>
          <a:p>
            <a:pPr lvl="1"/>
            <a:r>
              <a:rPr lang="en-US" b="1" i="1" dirty="0"/>
              <a:t>Java Client Library Ingestion Example</a:t>
            </a:r>
          </a:p>
          <a:p>
            <a:pPr lvl="1"/>
            <a:r>
              <a:rPr lang="en-US" b="1" i="1" dirty="0"/>
              <a:t>Java Client Library Query Example</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51</a:t>
            </a:fld>
            <a:endParaRPr lang="en-US"/>
          </a:p>
        </p:txBody>
      </p:sp>
    </p:spTree>
    <p:extLst>
      <p:ext uri="{BB962C8B-B14F-4D97-AF65-F5344CB8AC3E}">
        <p14:creationId xmlns:p14="http://schemas.microsoft.com/office/powerpoint/2010/main" val="2653259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415600" y="593366"/>
            <a:ext cx="11360800" cy="1235433"/>
          </a:xfrm>
          <a:prstGeom prst="rect">
            <a:avLst/>
          </a:prstGeom>
        </p:spPr>
        <p:txBody>
          <a:bodyPr spcFirstLastPara="1" vert="horz" wrap="square" lIns="121900" tIns="121900" rIns="121900" bIns="121900" rtlCol="0" anchor="t" anchorCtr="0">
            <a:normAutofit/>
          </a:bodyPr>
          <a:lstStyle/>
          <a:p>
            <a:r>
              <a:rPr lang="en-US" dirty="0"/>
              <a:t>Client Application Communication Options</a:t>
            </a:r>
            <a:br>
              <a:rPr lang="en" dirty="0"/>
            </a:br>
            <a:r>
              <a:rPr lang="en" sz="2700" dirty="0" err="1"/>
              <a:t>gRPC</a:t>
            </a:r>
            <a:r>
              <a:rPr lang="en" sz="2700" dirty="0"/>
              <a:t> API vs. Client Library</a:t>
            </a:r>
            <a:endParaRPr sz="2700" dirty="0"/>
          </a:p>
        </p:txBody>
      </p:sp>
      <p:sp>
        <p:nvSpPr>
          <p:cNvPr id="167" name="Google Shape;167;p30"/>
          <p:cNvSpPr txBox="1">
            <a:spLocks noGrp="1"/>
          </p:cNvSpPr>
          <p:nvPr>
            <p:ph type="body" idx="1"/>
          </p:nvPr>
        </p:nvSpPr>
        <p:spPr>
          <a:xfrm>
            <a:off x="516367" y="2171600"/>
            <a:ext cx="3967600" cy="25148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dirty="0"/>
              <a:t>Applications can be built at two levels, either using the lower-level </a:t>
            </a:r>
            <a:r>
              <a:rPr lang="en" dirty="0" err="1"/>
              <a:t>gRPC</a:t>
            </a:r>
            <a:r>
              <a:rPr lang="en" dirty="0"/>
              <a:t> API directly or using the higher-level client library.</a:t>
            </a:r>
            <a:endParaRPr dirty="0"/>
          </a:p>
        </p:txBody>
      </p:sp>
      <p:pic>
        <p:nvPicPr>
          <p:cNvPr id="168" name="Google Shape;168;p30"/>
          <p:cNvPicPr preferRelativeResize="0"/>
          <p:nvPr/>
        </p:nvPicPr>
        <p:blipFill>
          <a:blip r:embed="rId3">
            <a:alphaModFix/>
          </a:blip>
          <a:stretch>
            <a:fillRect/>
          </a:stretch>
        </p:blipFill>
        <p:spPr>
          <a:xfrm>
            <a:off x="5131000" y="2317633"/>
            <a:ext cx="5055256" cy="334466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415600" y="242638"/>
            <a:ext cx="11360800" cy="1135225"/>
          </a:xfrm>
          <a:prstGeom prst="rect">
            <a:avLst/>
          </a:prstGeom>
        </p:spPr>
        <p:txBody>
          <a:bodyPr spcFirstLastPara="1" vert="horz" wrap="square" lIns="121900" tIns="121900" rIns="121900" bIns="121900" rtlCol="0" anchor="t" anchorCtr="0">
            <a:normAutofit fontScale="90000"/>
          </a:bodyPr>
          <a:lstStyle/>
          <a:p>
            <a:r>
              <a:rPr lang="en-US" dirty="0"/>
              <a:t>Client Application Communication Options</a:t>
            </a:r>
            <a:br>
              <a:rPr lang="en-US" dirty="0"/>
            </a:br>
            <a:r>
              <a:rPr lang="en" sz="2700" dirty="0" err="1"/>
              <a:t>gRPC</a:t>
            </a:r>
            <a:r>
              <a:rPr lang="en" sz="2700" dirty="0"/>
              <a:t> API Clients</a:t>
            </a:r>
            <a:endParaRPr sz="2700" dirty="0"/>
          </a:p>
        </p:txBody>
      </p:sp>
      <p:sp>
        <p:nvSpPr>
          <p:cNvPr id="174" name="Google Shape;174;p31"/>
          <p:cNvSpPr txBox="1">
            <a:spLocks noGrp="1"/>
          </p:cNvSpPr>
          <p:nvPr>
            <p:ph type="body" idx="1"/>
          </p:nvPr>
        </p:nvSpPr>
        <p:spPr>
          <a:xfrm>
            <a:off x="390548" y="1398847"/>
            <a:ext cx="11360800" cy="1620589"/>
          </a:xfrm>
          <a:prstGeom prst="rect">
            <a:avLst/>
          </a:prstGeom>
        </p:spPr>
        <p:txBody>
          <a:bodyPr spcFirstLastPara="1" vert="horz" wrap="square" lIns="121900" tIns="121900" rIns="121900" bIns="121900" rtlCol="0" anchor="t" anchorCtr="0">
            <a:normAutofit fontScale="92500" lnSpcReduction="10000"/>
          </a:bodyPr>
          <a:lstStyle/>
          <a:p>
            <a:r>
              <a:rPr lang="en" dirty="0"/>
              <a:t>The low-level </a:t>
            </a:r>
            <a:r>
              <a:rPr lang="en" dirty="0" err="1"/>
              <a:t>gRPC</a:t>
            </a:r>
            <a:r>
              <a:rPr lang="en" dirty="0"/>
              <a:t> Ingestion and Query Service APIs can be used from a wide variety of programming languages to build applications.</a:t>
            </a:r>
            <a:endParaRPr dirty="0"/>
          </a:p>
          <a:p>
            <a:r>
              <a:rPr lang="en" dirty="0"/>
              <a:t>The "</a:t>
            </a:r>
            <a:r>
              <a:rPr lang="en" dirty="0" err="1"/>
              <a:t>protoc</a:t>
            </a:r>
            <a:r>
              <a:rPr lang="en" dirty="0"/>
              <a:t>" compiler generates appropriate code for using the data structures and invoking procedures defined in the service "proto" API files.</a:t>
            </a:r>
            <a:endParaRPr dirty="0"/>
          </a:p>
        </p:txBody>
      </p:sp>
      <p:sp>
        <p:nvSpPr>
          <p:cNvPr id="175" name="Google Shape;175;p31"/>
          <p:cNvSpPr txBox="1"/>
          <p:nvPr/>
        </p:nvSpPr>
        <p:spPr>
          <a:xfrm>
            <a:off x="1486200" y="2926207"/>
            <a:ext cx="9219600" cy="3693278"/>
          </a:xfrm>
          <a:prstGeom prst="rect">
            <a:avLst/>
          </a:prstGeom>
          <a:solidFill>
            <a:srgbClr val="000000"/>
          </a:solidFill>
          <a:ln>
            <a:noFill/>
          </a:ln>
        </p:spPr>
        <p:txBody>
          <a:bodyPr spcFirstLastPara="1" wrap="square" lIns="121900" tIns="121900" rIns="121900" bIns="121900" anchor="t" anchorCtr="0">
            <a:spAutoFit/>
          </a:bodyPr>
          <a:lstStyle/>
          <a:p>
            <a:r>
              <a:rPr lang="en" sz="1400" dirty="0">
                <a:solidFill>
                  <a:srgbClr val="00FF00"/>
                </a:solidFill>
                <a:highlight>
                  <a:srgbClr val="000000"/>
                </a:highlight>
                <a:latin typeface="Courier New"/>
                <a:ea typeface="Courier New"/>
                <a:cs typeface="Courier New"/>
                <a:sym typeface="Courier New"/>
              </a:rPr>
              <a:t>// Create </a:t>
            </a:r>
            <a:r>
              <a:rPr lang="en" sz="1400" dirty="0" err="1">
                <a:solidFill>
                  <a:srgbClr val="00FF00"/>
                </a:solidFill>
                <a:highlight>
                  <a:srgbClr val="000000"/>
                </a:highlight>
                <a:latin typeface="Courier New"/>
                <a:ea typeface="Courier New"/>
                <a:cs typeface="Courier New"/>
                <a:sym typeface="Courier New"/>
              </a:rPr>
              <a:t>gRPC</a:t>
            </a:r>
            <a:r>
              <a:rPr lang="en" sz="1400" dirty="0">
                <a:solidFill>
                  <a:srgbClr val="00FF00"/>
                </a:solidFill>
                <a:highlight>
                  <a:srgbClr val="000000"/>
                </a:highlight>
                <a:latin typeface="Courier New"/>
                <a:ea typeface="Courier New"/>
                <a:cs typeface="Courier New"/>
                <a:sym typeface="Courier New"/>
              </a:rPr>
              <a:t> request message.</a:t>
            </a:r>
          </a:p>
          <a:p>
            <a:r>
              <a:rPr lang="en" sz="1400" dirty="0" err="1">
                <a:solidFill>
                  <a:srgbClr val="00FF00"/>
                </a:solidFill>
                <a:highlight>
                  <a:srgbClr val="000000"/>
                </a:highlight>
                <a:latin typeface="Courier New"/>
                <a:ea typeface="Courier New"/>
                <a:cs typeface="Courier New"/>
                <a:sym typeface="Courier New"/>
              </a:rPr>
              <a:t>IngestionRequest.Builder</a:t>
            </a:r>
            <a:r>
              <a:rPr lang="en" sz="1400" dirty="0">
                <a:solidFill>
                  <a:srgbClr val="00FF00"/>
                </a:solidFill>
                <a:highlight>
                  <a:srgbClr val="000000"/>
                </a:highlight>
                <a:latin typeface="Courier New"/>
                <a:ea typeface="Courier New"/>
                <a:cs typeface="Courier New"/>
                <a:sym typeface="Courier New"/>
              </a:rPr>
              <a:t> </a:t>
            </a:r>
            <a:r>
              <a:rPr lang="en" sz="1400" dirty="0" err="1">
                <a:solidFill>
                  <a:srgbClr val="00FF00"/>
                </a:solidFill>
                <a:highlight>
                  <a:srgbClr val="000000"/>
                </a:highlight>
                <a:latin typeface="Courier New"/>
                <a:ea typeface="Courier New"/>
                <a:cs typeface="Courier New"/>
                <a:sym typeface="Courier New"/>
              </a:rPr>
              <a:t>requestBuilder</a:t>
            </a:r>
            <a:r>
              <a:rPr lang="en" sz="1400" dirty="0">
                <a:solidFill>
                  <a:srgbClr val="00FF00"/>
                </a:solidFill>
                <a:highlight>
                  <a:srgbClr val="000000"/>
                </a:highlight>
                <a:latin typeface="Courier New"/>
                <a:ea typeface="Courier New"/>
                <a:cs typeface="Courier New"/>
                <a:sym typeface="Courier New"/>
              </a:rPr>
              <a:t> = </a:t>
            </a:r>
            <a:r>
              <a:rPr lang="en" sz="1400" dirty="0" err="1">
                <a:solidFill>
                  <a:srgbClr val="00FF00"/>
                </a:solidFill>
                <a:highlight>
                  <a:srgbClr val="000000"/>
                </a:highlight>
                <a:latin typeface="Courier New"/>
                <a:ea typeface="Courier New"/>
                <a:cs typeface="Courier New"/>
                <a:sym typeface="Courier New"/>
              </a:rPr>
              <a:t>IngestionRequest.</a:t>
            </a:r>
            <a:r>
              <a:rPr lang="en" sz="1400" i="1" dirty="0" err="1">
                <a:solidFill>
                  <a:srgbClr val="00FF00"/>
                </a:solidFill>
                <a:highlight>
                  <a:srgbClr val="000000"/>
                </a:highlight>
                <a:latin typeface="Courier New"/>
                <a:ea typeface="Courier New"/>
                <a:cs typeface="Courier New"/>
                <a:sym typeface="Courier New"/>
              </a:rPr>
              <a:t>newBuilder</a:t>
            </a:r>
            <a:r>
              <a:rPr lang="en" sz="1400" dirty="0">
                <a:solidFill>
                  <a:srgbClr val="00FF00"/>
                </a:solidFill>
                <a:highlight>
                  <a:srgbClr val="000000"/>
                </a:highlight>
                <a:latin typeface="Courier New"/>
                <a:ea typeface="Courier New"/>
                <a:cs typeface="Courier New"/>
                <a:sym typeface="Courier New"/>
              </a:rPr>
              <a:t>();</a:t>
            </a:r>
          </a:p>
          <a:p>
            <a:endParaRPr lang="en" sz="1400" dirty="0">
              <a:solidFill>
                <a:srgbClr val="00FF00"/>
              </a:solidFill>
              <a:highlight>
                <a:srgbClr val="000000"/>
              </a:highlight>
              <a:latin typeface="Courier New"/>
              <a:ea typeface="Courier New"/>
              <a:cs typeface="Courier New"/>
              <a:sym typeface="Courier New"/>
            </a:endParaRPr>
          </a:p>
          <a:p>
            <a:r>
              <a:rPr lang="en" sz="1400" dirty="0">
                <a:solidFill>
                  <a:srgbClr val="00FF00"/>
                </a:solidFill>
                <a:highlight>
                  <a:srgbClr val="000000"/>
                </a:highlight>
                <a:latin typeface="Courier New"/>
                <a:ea typeface="Courier New"/>
                <a:cs typeface="Courier New"/>
                <a:sym typeface="Courier New"/>
              </a:rPr>
              <a:t>// Set event timestamp in request.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Timestamp.Builder</a:t>
            </a:r>
            <a:r>
              <a:rPr lang="en" sz="1400" dirty="0">
                <a:solidFill>
                  <a:srgbClr val="00FF00"/>
                </a:solidFill>
                <a:highlight>
                  <a:srgbClr val="000000"/>
                </a:highlight>
                <a:latin typeface="Courier New"/>
                <a:ea typeface="Courier New"/>
                <a:cs typeface="Courier New"/>
                <a:sym typeface="Courier New"/>
              </a:rPr>
              <a:t> </a:t>
            </a:r>
            <a:r>
              <a:rPr lang="en" sz="1400" dirty="0" err="1">
                <a:solidFill>
                  <a:srgbClr val="00FF00"/>
                </a:solidFill>
                <a:highlight>
                  <a:srgbClr val="000000"/>
                </a:highlight>
                <a:latin typeface="Courier New"/>
                <a:ea typeface="Courier New"/>
                <a:cs typeface="Courier New"/>
                <a:sym typeface="Courier New"/>
              </a:rPr>
              <a:t>snapshotTimestampBuilder</a:t>
            </a:r>
            <a:r>
              <a:rPr lang="en" sz="1400" dirty="0">
                <a:solidFill>
                  <a:srgbClr val="00FF00"/>
                </a:solidFill>
                <a:highlight>
                  <a:srgbClr val="000000"/>
                </a:highlight>
                <a:latin typeface="Courier New"/>
                <a:ea typeface="Courier New"/>
                <a:cs typeface="Courier New"/>
                <a:sym typeface="Courier New"/>
              </a:rPr>
              <a:t> = </a:t>
            </a:r>
            <a:r>
              <a:rPr lang="en" sz="1400" dirty="0" err="1">
                <a:solidFill>
                  <a:srgbClr val="00FF00"/>
                </a:solidFill>
                <a:highlight>
                  <a:srgbClr val="000000"/>
                </a:highlight>
                <a:latin typeface="Courier New"/>
                <a:ea typeface="Courier New"/>
                <a:cs typeface="Courier New"/>
                <a:sym typeface="Courier New"/>
              </a:rPr>
              <a:t>Timestamp.</a:t>
            </a:r>
            <a:r>
              <a:rPr lang="en" sz="1400" i="1" dirty="0" err="1">
                <a:solidFill>
                  <a:srgbClr val="00FF00"/>
                </a:solidFill>
                <a:highlight>
                  <a:srgbClr val="000000"/>
                </a:highlight>
                <a:latin typeface="Courier New"/>
                <a:ea typeface="Courier New"/>
                <a:cs typeface="Courier New"/>
                <a:sym typeface="Courier New"/>
              </a:rPr>
              <a:t>newBuilder</a:t>
            </a:r>
            <a:r>
              <a:rPr lang="en" sz="1400" dirty="0">
                <a:solidFill>
                  <a:srgbClr val="00FF00"/>
                </a:solidFill>
                <a:highlight>
                  <a:srgbClr val="000000"/>
                </a:highlight>
                <a:latin typeface="Courier New"/>
                <a:ea typeface="Courier New"/>
                <a:cs typeface="Courier New"/>
                <a:sym typeface="Courier New"/>
              </a:rPr>
              <a: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snapshotTimestampBuilder.setEpochSeconds</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params.snapshotTimestampSeconds</a:t>
            </a:r>
            <a:r>
              <a:rPr lang="en" sz="1400" dirty="0">
                <a:solidFill>
                  <a:srgbClr val="00FF00"/>
                </a:solidFill>
                <a:highlight>
                  <a:srgbClr val="000000"/>
                </a:highlight>
                <a:latin typeface="Courier New"/>
                <a:ea typeface="Courier New"/>
                <a:cs typeface="Courier New"/>
                <a:sym typeface="Courier New"/>
              </a:rPr>
              <a: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snapshotTimestampBuilder.setNanoseconds</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params.snapshotTimestampNanos</a:t>
            </a:r>
            <a:r>
              <a:rPr lang="en" sz="1400" dirty="0">
                <a:solidFill>
                  <a:srgbClr val="00FF00"/>
                </a:solidFill>
                <a:highlight>
                  <a:srgbClr val="000000"/>
                </a:highlight>
                <a:latin typeface="Courier New"/>
                <a:ea typeface="Courier New"/>
                <a:cs typeface="Courier New"/>
                <a:sym typeface="Courier New"/>
              </a:rPr>
              <a: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snapshotTimestampBuilder.build</a:t>
            </a:r>
            <a:r>
              <a:rPr lang="en" sz="1400" dirty="0">
                <a:solidFill>
                  <a:srgbClr val="00FF00"/>
                </a:solidFill>
                <a:highlight>
                  <a:srgbClr val="000000"/>
                </a:highlight>
                <a:latin typeface="Courier New"/>
                <a:ea typeface="Courier New"/>
                <a:cs typeface="Courier New"/>
                <a:sym typeface="Courier New"/>
              </a:rPr>
              <a: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requestBuilder.setSnapshotTimestamp</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snapshotTimestampBuilder</a:t>
            </a:r>
            <a:r>
              <a:rPr lang="en" sz="1400" dirty="0">
                <a:solidFill>
                  <a:srgbClr val="00FF00"/>
                </a:solidFill>
                <a:highlight>
                  <a:srgbClr val="000000"/>
                </a:highlight>
                <a:latin typeface="Courier New"/>
                <a:ea typeface="Courier New"/>
                <a:cs typeface="Courier New"/>
                <a:sym typeface="Courier New"/>
              </a:rPr>
              <a:t>);</a:t>
            </a:r>
          </a:p>
          <a:p>
            <a:endParaRPr lang="en" sz="1400" dirty="0">
              <a:solidFill>
                <a:srgbClr val="00FF00"/>
              </a:solidFill>
              <a:highlight>
                <a:srgbClr val="000000"/>
              </a:highlight>
              <a:latin typeface="Courier New"/>
              <a:ea typeface="Courier New"/>
              <a:cs typeface="Courier New"/>
              <a:sym typeface="Courier New"/>
            </a:endParaRPr>
          </a:p>
          <a:p>
            <a:r>
              <a:rPr lang="en" sz="1400" dirty="0">
                <a:solidFill>
                  <a:srgbClr val="00FF00"/>
                </a:solidFill>
                <a:highlight>
                  <a:srgbClr val="000000"/>
                </a:highlight>
                <a:latin typeface="Courier New"/>
                <a:ea typeface="Courier New"/>
                <a:cs typeface="Courier New"/>
                <a:sym typeface="Courier New"/>
              </a:rPr>
              <a:t>// Set data in request.</a:t>
            </a:r>
          </a:p>
          <a:p>
            <a:r>
              <a:rPr lang="en" sz="1400" dirty="0" err="1">
                <a:solidFill>
                  <a:srgbClr val="00FF00"/>
                </a:solidFill>
                <a:highlight>
                  <a:srgbClr val="000000"/>
                </a:highlight>
                <a:latin typeface="Courier New"/>
                <a:ea typeface="Courier New"/>
                <a:cs typeface="Courier New"/>
                <a:sym typeface="Courier New"/>
              </a:rPr>
              <a:t>IngestionDataFrame</a:t>
            </a:r>
            <a:r>
              <a:rPr lang="en" sz="1400" dirty="0">
                <a:solidFill>
                  <a:srgbClr val="00FF00"/>
                </a:solidFill>
                <a:highlight>
                  <a:srgbClr val="000000"/>
                </a:highlight>
                <a:latin typeface="Courier New"/>
                <a:ea typeface="Courier New"/>
                <a:cs typeface="Courier New"/>
                <a:sym typeface="Courier New"/>
              </a:rPr>
              <a:t> </a:t>
            </a:r>
            <a:r>
              <a:rPr lang="en" sz="1400" dirty="0" err="1">
                <a:solidFill>
                  <a:srgbClr val="00FF00"/>
                </a:solidFill>
                <a:highlight>
                  <a:srgbClr val="000000"/>
                </a:highlight>
                <a:latin typeface="Courier New"/>
                <a:ea typeface="Courier New"/>
                <a:cs typeface="Courier New"/>
                <a:sym typeface="Courier New"/>
              </a:rPr>
              <a:t>dataFrame</a:t>
            </a:r>
            <a:r>
              <a:rPr lang="en" sz="1400" dirty="0">
                <a:solidFill>
                  <a:srgbClr val="00FF00"/>
                </a:solidFill>
                <a:highlight>
                  <a:srgbClr val="000000"/>
                </a:highlight>
                <a:latin typeface="Courier New"/>
                <a:ea typeface="Courier New"/>
                <a:cs typeface="Courier New"/>
                <a:sym typeface="Courier New"/>
              </a:rPr>
              <a:t> = </a:t>
            </a:r>
            <a:r>
              <a:rPr lang="en" sz="1400" dirty="0" err="1">
                <a:solidFill>
                  <a:srgbClr val="00FF00"/>
                </a:solidFill>
                <a:highlight>
                  <a:srgbClr val="000000"/>
                </a:highlight>
                <a:latin typeface="Courier New"/>
                <a:ea typeface="Courier New"/>
                <a:cs typeface="Courier New"/>
                <a:sym typeface="Courier New"/>
              </a:rPr>
              <a:t>ingestionDataFrameForTable</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pvDataTable</a:t>
            </a:r>
            <a:r>
              <a:rPr lang="en" sz="1400" dirty="0">
                <a:solidFill>
                  <a:srgbClr val="00FF00"/>
                </a:solidFill>
                <a:highlight>
                  <a:srgbClr val="000000"/>
                </a:highlight>
                <a:latin typeface="Courier New"/>
                <a:ea typeface="Courier New"/>
                <a:cs typeface="Courier New"/>
                <a:sym typeface="Courier New"/>
              </a:rPr>
              <a:t>);</a:t>
            </a:r>
          </a:p>
          <a:p>
            <a:r>
              <a:rPr lang="en" sz="1400" dirty="0" err="1">
                <a:solidFill>
                  <a:srgbClr val="00FF00"/>
                </a:solidFill>
                <a:highlight>
                  <a:srgbClr val="000000"/>
                </a:highlight>
                <a:latin typeface="Courier New"/>
                <a:ea typeface="Courier New"/>
                <a:cs typeface="Courier New"/>
                <a:sym typeface="Courier New"/>
              </a:rPr>
              <a:t>requestBuilder.setIngestionDataFrame</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dataFrame</a:t>
            </a:r>
            <a:r>
              <a:rPr lang="en" sz="1400" dirty="0">
                <a:solidFill>
                  <a:srgbClr val="00FF00"/>
                </a:solidFill>
                <a:highlight>
                  <a:srgbClr val="000000"/>
                </a:highlight>
                <a:latin typeface="Courier New"/>
                <a:ea typeface="Courier New"/>
                <a:cs typeface="Courier New"/>
                <a:sym typeface="Courier New"/>
              </a:rPr>
              <a:t>);</a:t>
            </a:r>
          </a:p>
          <a:p>
            <a:endParaRPr lang="en" sz="1400" dirty="0">
              <a:solidFill>
                <a:srgbClr val="00FF00"/>
              </a:solidFill>
              <a:highlight>
                <a:srgbClr val="000000"/>
              </a:highlight>
              <a:latin typeface="Courier New"/>
              <a:ea typeface="Courier New"/>
              <a:cs typeface="Courier New"/>
              <a:sym typeface="Courier New"/>
            </a:endParaRPr>
          </a:p>
          <a:p>
            <a:r>
              <a:rPr lang="en-US" sz="1400" dirty="0">
                <a:solidFill>
                  <a:srgbClr val="00FF00"/>
                </a:solidFill>
                <a:highlight>
                  <a:srgbClr val="000000"/>
                </a:highlight>
                <a:latin typeface="Courier New"/>
                <a:ea typeface="Courier New"/>
                <a:cs typeface="Courier New"/>
                <a:sym typeface="Courier New"/>
              </a:rPr>
              <a:t>// Build and send request.</a:t>
            </a:r>
            <a:endParaRPr sz="1400" dirty="0">
              <a:solidFill>
                <a:srgbClr val="00FF00"/>
              </a:solidFill>
              <a:highlight>
                <a:srgbClr val="000000"/>
              </a:highlight>
              <a:latin typeface="Courier New"/>
              <a:ea typeface="Courier New"/>
              <a:cs typeface="Courier New"/>
              <a:sym typeface="Courier New"/>
            </a:endParaRPr>
          </a:p>
          <a:p>
            <a:r>
              <a:rPr lang="en" sz="1400" dirty="0" err="1">
                <a:solidFill>
                  <a:srgbClr val="00FF00"/>
                </a:solidFill>
                <a:highlight>
                  <a:srgbClr val="000000"/>
                </a:highlight>
                <a:latin typeface="Courier New"/>
                <a:ea typeface="Courier New"/>
                <a:cs typeface="Courier New"/>
                <a:sym typeface="Courier New"/>
              </a:rPr>
              <a:t>IngestionResponse</a:t>
            </a:r>
            <a:r>
              <a:rPr lang="en" sz="1400" dirty="0">
                <a:solidFill>
                  <a:srgbClr val="00FF00"/>
                </a:solidFill>
                <a:highlight>
                  <a:srgbClr val="000000"/>
                </a:highlight>
                <a:latin typeface="Courier New"/>
                <a:ea typeface="Courier New"/>
                <a:cs typeface="Courier New"/>
                <a:sym typeface="Courier New"/>
              </a:rPr>
              <a:t> = </a:t>
            </a:r>
            <a:r>
              <a:rPr lang="en" sz="1400" dirty="0" err="1">
                <a:solidFill>
                  <a:srgbClr val="00FF00"/>
                </a:solidFill>
                <a:highlight>
                  <a:srgbClr val="000000"/>
                </a:highlight>
                <a:latin typeface="Courier New"/>
                <a:ea typeface="Courier New"/>
                <a:cs typeface="Courier New"/>
                <a:sym typeface="Courier New"/>
              </a:rPr>
              <a:t>blockingStub.ingestData</a:t>
            </a:r>
            <a:r>
              <a:rPr lang="en" sz="1400" dirty="0">
                <a:solidFill>
                  <a:srgbClr val="00FF00"/>
                </a:solidFill>
                <a:highlight>
                  <a:srgbClr val="000000"/>
                </a:highlight>
                <a:latin typeface="Courier New"/>
                <a:ea typeface="Courier New"/>
                <a:cs typeface="Courier New"/>
                <a:sym typeface="Courier New"/>
              </a:rPr>
              <a:t>(</a:t>
            </a:r>
            <a:r>
              <a:rPr lang="en" sz="1400" dirty="0" err="1">
                <a:solidFill>
                  <a:srgbClr val="00FF00"/>
                </a:solidFill>
                <a:highlight>
                  <a:srgbClr val="000000"/>
                </a:highlight>
                <a:latin typeface="Courier New"/>
                <a:ea typeface="Courier New"/>
                <a:cs typeface="Courier New"/>
                <a:sym typeface="Courier New"/>
              </a:rPr>
              <a:t>requestBuilder.build</a:t>
            </a:r>
            <a:r>
              <a:rPr lang="en" sz="1400" dirty="0">
                <a:solidFill>
                  <a:srgbClr val="00FF00"/>
                </a:solidFill>
                <a:highlight>
                  <a:srgbClr val="000000"/>
                </a:highlight>
                <a:latin typeface="Courier New"/>
                <a:ea typeface="Courier New"/>
                <a:cs typeface="Courier New"/>
                <a:sym typeface="Courier New"/>
              </a:rPr>
              <a:t>());</a:t>
            </a:r>
            <a:endParaRPr sz="1400" dirty="0">
              <a:solidFill>
                <a:srgbClr val="00FF00"/>
              </a:solidFill>
              <a:highlight>
                <a:srgbClr val="000000"/>
              </a:highlight>
              <a:latin typeface="Courier New"/>
              <a:ea typeface="Courier New"/>
              <a:cs typeface="Courier New"/>
              <a:sym typeface="Courier New"/>
            </a:endParaRPr>
          </a:p>
        </p:txBody>
      </p:sp>
      <p:pic>
        <p:nvPicPr>
          <p:cNvPr id="176" name="Google Shape;176;p31"/>
          <p:cNvPicPr preferRelativeResize="0"/>
          <p:nvPr/>
        </p:nvPicPr>
        <p:blipFill>
          <a:blip r:embed="rId3">
            <a:alphaModFix/>
          </a:blip>
          <a:stretch>
            <a:fillRect/>
          </a:stretch>
        </p:blipFill>
        <p:spPr>
          <a:xfrm>
            <a:off x="10449833" y="298500"/>
            <a:ext cx="1396899" cy="87196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480333" y="356000"/>
            <a:ext cx="8917200" cy="943200"/>
          </a:xfrm>
          <a:prstGeom prst="rect">
            <a:avLst/>
          </a:prstGeom>
        </p:spPr>
        <p:txBody>
          <a:bodyPr spcFirstLastPara="1" vert="horz" wrap="square" lIns="121900" tIns="121900" rIns="121900" bIns="121900" rtlCol="0" anchor="t" anchorCtr="0">
            <a:normAutofit fontScale="90000"/>
          </a:bodyPr>
          <a:lstStyle/>
          <a:p>
            <a:r>
              <a:rPr lang="en-US" dirty="0"/>
              <a:t>Client Application Communication Options</a:t>
            </a:r>
            <a:br>
              <a:rPr lang="en-US" dirty="0"/>
            </a:br>
            <a:r>
              <a:rPr lang="en" sz="2700" dirty="0"/>
              <a:t>Client Library</a:t>
            </a:r>
            <a:endParaRPr dirty="0"/>
          </a:p>
        </p:txBody>
      </p:sp>
      <p:sp>
        <p:nvSpPr>
          <p:cNvPr id="182" name="Google Shape;182;p32"/>
          <p:cNvSpPr txBox="1">
            <a:spLocks noGrp="1"/>
          </p:cNvSpPr>
          <p:nvPr>
            <p:ph type="body" idx="1"/>
          </p:nvPr>
        </p:nvSpPr>
        <p:spPr>
          <a:xfrm>
            <a:off x="415600" y="2213037"/>
            <a:ext cx="11360800" cy="2004400"/>
          </a:xfrm>
          <a:prstGeom prst="rect">
            <a:avLst/>
          </a:prstGeom>
        </p:spPr>
        <p:txBody>
          <a:bodyPr spcFirstLastPara="1" vert="horz" wrap="square" lIns="121900" tIns="121900" rIns="121900" bIns="121900" rtlCol="0" anchor="t" anchorCtr="0">
            <a:normAutofit/>
          </a:bodyPr>
          <a:lstStyle/>
          <a:p>
            <a:r>
              <a:rPr lang="en" dirty="0"/>
              <a:t>A Java client library provides a high-level data science oriented interface to the data platform.</a:t>
            </a:r>
            <a:endParaRPr dirty="0"/>
          </a:p>
          <a:p>
            <a:r>
              <a:rPr lang="en" dirty="0"/>
              <a:t>It hides the </a:t>
            </a:r>
            <a:r>
              <a:rPr lang="en" dirty="0" err="1"/>
              <a:t>gRPC</a:t>
            </a:r>
            <a:r>
              <a:rPr lang="en" dirty="0"/>
              <a:t> API implementation from developers, allowing them to focus on the application instead of communication details.</a:t>
            </a:r>
            <a:endParaRPr dirty="0"/>
          </a:p>
        </p:txBody>
      </p:sp>
      <p:pic>
        <p:nvPicPr>
          <p:cNvPr id="183" name="Google Shape;183;p32"/>
          <p:cNvPicPr preferRelativeResize="0"/>
          <p:nvPr/>
        </p:nvPicPr>
        <p:blipFill>
          <a:blip r:embed="rId3">
            <a:alphaModFix/>
          </a:blip>
          <a:stretch>
            <a:fillRect/>
          </a:stretch>
        </p:blipFill>
        <p:spPr>
          <a:xfrm>
            <a:off x="9864334" y="163400"/>
            <a:ext cx="1912068" cy="119356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415600" y="351233"/>
            <a:ext cx="9338000" cy="1005600"/>
          </a:xfrm>
          <a:prstGeom prst="rect">
            <a:avLst/>
          </a:prstGeom>
        </p:spPr>
        <p:txBody>
          <a:bodyPr spcFirstLastPara="1" vert="horz" wrap="square" lIns="121900" tIns="121900" rIns="121900" bIns="121900" rtlCol="0" anchor="t" anchorCtr="0">
            <a:noAutofit/>
          </a:bodyPr>
          <a:lstStyle/>
          <a:p>
            <a:pPr>
              <a:buSzPts val="990"/>
            </a:pPr>
            <a:r>
              <a:rPr lang="en-US" sz="3600" dirty="0"/>
              <a:t>Client Application Communication Options</a:t>
            </a:r>
            <a:br>
              <a:rPr lang="en-US" sz="3600" dirty="0"/>
            </a:br>
            <a:r>
              <a:rPr lang="en" sz="2000" dirty="0"/>
              <a:t>Java Client Library Ingestion Example</a:t>
            </a:r>
            <a:endParaRPr sz="3467" dirty="0"/>
          </a:p>
        </p:txBody>
      </p:sp>
      <p:sp>
        <p:nvSpPr>
          <p:cNvPr id="189" name="Google Shape;189;p33"/>
          <p:cNvSpPr txBox="1">
            <a:spLocks noGrp="1"/>
          </p:cNvSpPr>
          <p:nvPr>
            <p:ph type="body" idx="1"/>
          </p:nvPr>
        </p:nvSpPr>
        <p:spPr>
          <a:xfrm>
            <a:off x="754467" y="3921823"/>
            <a:ext cx="9733600" cy="2634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buSzPts val="935"/>
              <a:buNone/>
            </a:pPr>
            <a:r>
              <a:rPr lang="en" sz="1600">
                <a:solidFill>
                  <a:srgbClr val="00FF00"/>
                </a:solidFill>
                <a:latin typeface="Courier New"/>
                <a:ea typeface="Courier New"/>
                <a:cs typeface="Courier New"/>
                <a:sym typeface="Courier New"/>
              </a:rPr>
              <a:t>// Create interface to streaming ingestion service.</a:t>
            </a: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IIngestionStream ingStream = DsIngestionServiceFactory.connectStream();</a:t>
            </a:r>
            <a:endParaRPr sz="1600">
              <a:solidFill>
                <a:srgbClr val="00FF00"/>
              </a:solidFill>
              <a:latin typeface="Courier New"/>
              <a:ea typeface="Courier New"/>
              <a:cs typeface="Courier New"/>
              <a:sym typeface="Courier New"/>
            </a:endParaRPr>
          </a:p>
          <a:p>
            <a:pPr marL="0" indent="0">
              <a:buSzPts val="935"/>
              <a:buNone/>
            </a:pP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 Open stream for PV data provider registration.</a:t>
            </a: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ingStream.openStream(pvProviderRegistration);</a:t>
            </a:r>
            <a:endParaRPr sz="1600">
              <a:solidFill>
                <a:srgbClr val="00FF00"/>
              </a:solidFill>
              <a:latin typeface="Courier New"/>
              <a:ea typeface="Courier New"/>
              <a:cs typeface="Courier New"/>
              <a:sym typeface="Courier New"/>
            </a:endParaRPr>
          </a:p>
          <a:p>
            <a:pPr marL="0" indent="0">
              <a:buSzPts val="935"/>
              <a:buNone/>
            </a:pP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 Create DataFrame from PV table for current interval.</a:t>
            </a: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DataFrame dataFrameCurrentInterval = DataFrame.from(pvValueTable);</a:t>
            </a:r>
            <a:endParaRPr sz="1600">
              <a:solidFill>
                <a:srgbClr val="00FF00"/>
              </a:solidFill>
              <a:latin typeface="Courier New"/>
              <a:ea typeface="Courier New"/>
              <a:cs typeface="Courier New"/>
              <a:sym typeface="Courier New"/>
            </a:endParaRPr>
          </a:p>
          <a:p>
            <a:pPr marL="0" indent="0">
              <a:buSzPts val="935"/>
              <a:buNone/>
            </a:pP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 Send data frame to ingestion service in current stream.</a:t>
            </a:r>
            <a:endParaRPr sz="1600">
              <a:solidFill>
                <a:srgbClr val="00FF00"/>
              </a:solidFill>
              <a:latin typeface="Courier New"/>
              <a:ea typeface="Courier New"/>
              <a:cs typeface="Courier New"/>
              <a:sym typeface="Courier New"/>
            </a:endParaRPr>
          </a:p>
          <a:p>
            <a:pPr marL="0" indent="0">
              <a:buSzPts val="935"/>
              <a:buNone/>
            </a:pPr>
            <a:r>
              <a:rPr lang="en" sz="1600">
                <a:solidFill>
                  <a:srgbClr val="00FF00"/>
                </a:solidFill>
                <a:latin typeface="Courier New"/>
                <a:ea typeface="Courier New"/>
                <a:cs typeface="Courier New"/>
                <a:sym typeface="Courier New"/>
              </a:rPr>
              <a:t>ingStream.streamData(dataFrameCurrentInterval);</a:t>
            </a:r>
            <a:endParaRPr sz="1600">
              <a:solidFill>
                <a:srgbClr val="00FF00"/>
              </a:solidFill>
              <a:latin typeface="Courier New"/>
              <a:ea typeface="Courier New"/>
              <a:cs typeface="Courier New"/>
              <a:sym typeface="Courier New"/>
            </a:endParaRPr>
          </a:p>
        </p:txBody>
      </p:sp>
      <p:sp>
        <p:nvSpPr>
          <p:cNvPr id="190" name="Google Shape;190;p33"/>
          <p:cNvSpPr txBox="1">
            <a:spLocks noGrp="1"/>
          </p:cNvSpPr>
          <p:nvPr>
            <p:ph type="body" idx="2"/>
          </p:nvPr>
        </p:nvSpPr>
        <p:spPr>
          <a:xfrm>
            <a:off x="185800" y="1744257"/>
            <a:ext cx="7160800" cy="820000"/>
          </a:xfrm>
          <a:prstGeom prst="rect">
            <a:avLst/>
          </a:prstGeom>
        </p:spPr>
        <p:txBody>
          <a:bodyPr spcFirstLastPara="1" vert="horz" wrap="square" lIns="121900" tIns="121900" rIns="121900" bIns="121900" rtlCol="0" anchor="t" anchorCtr="0">
            <a:normAutofit fontScale="85000" lnSpcReduction="20000"/>
          </a:bodyPr>
          <a:lstStyle/>
          <a:p>
            <a:pPr marL="0" indent="0">
              <a:lnSpc>
                <a:spcPct val="95000"/>
              </a:lnSpc>
              <a:spcAft>
                <a:spcPts val="1600"/>
              </a:spcAft>
              <a:buClr>
                <a:srgbClr val="000000"/>
              </a:buClr>
              <a:buSzPts val="935"/>
              <a:buNone/>
            </a:pPr>
            <a:r>
              <a:rPr lang="en" sz="1853" b="1" i="1" dirty="0"/>
              <a:t>Example:</a:t>
            </a:r>
            <a:r>
              <a:rPr lang="en" sz="1853" dirty="0"/>
              <a:t> Open streaming connection to Datastore Ingestion Service, create data frame for current interval, send to service.</a:t>
            </a:r>
            <a:endParaRPr b="1" i="1" dirty="0"/>
          </a:p>
        </p:txBody>
      </p:sp>
      <p:grpSp>
        <p:nvGrpSpPr>
          <p:cNvPr id="191" name="Google Shape;191;p33"/>
          <p:cNvGrpSpPr/>
          <p:nvPr/>
        </p:nvGrpSpPr>
        <p:grpSpPr>
          <a:xfrm>
            <a:off x="5078734" y="2639757"/>
            <a:ext cx="6353903" cy="1043333"/>
            <a:chOff x="3024125" y="1673375"/>
            <a:chExt cx="4765427" cy="782500"/>
          </a:xfrm>
        </p:grpSpPr>
        <p:pic>
          <p:nvPicPr>
            <p:cNvPr id="192" name="Google Shape;192;p33"/>
            <p:cNvPicPr preferRelativeResize="0"/>
            <p:nvPr/>
          </p:nvPicPr>
          <p:blipFill>
            <a:blip r:embed="rId3">
              <a:alphaModFix/>
            </a:blip>
            <a:stretch>
              <a:fillRect/>
            </a:stretch>
          </p:blipFill>
          <p:spPr>
            <a:xfrm>
              <a:off x="3024125" y="1673375"/>
              <a:ext cx="2567325" cy="782500"/>
            </a:xfrm>
            <a:prstGeom prst="rect">
              <a:avLst/>
            </a:prstGeom>
            <a:noFill/>
            <a:ln>
              <a:noFill/>
            </a:ln>
          </p:spPr>
        </p:pic>
        <p:pic>
          <p:nvPicPr>
            <p:cNvPr id="193" name="Google Shape;193;p33"/>
            <p:cNvPicPr preferRelativeResize="0"/>
            <p:nvPr/>
          </p:nvPicPr>
          <p:blipFill>
            <a:blip r:embed="rId4">
              <a:alphaModFix/>
            </a:blip>
            <a:stretch>
              <a:fillRect/>
            </a:stretch>
          </p:blipFill>
          <p:spPr>
            <a:xfrm>
              <a:off x="6207350" y="1714037"/>
              <a:ext cx="1582202" cy="701174"/>
            </a:xfrm>
            <a:prstGeom prst="rect">
              <a:avLst/>
            </a:prstGeom>
            <a:noFill/>
            <a:ln>
              <a:noFill/>
            </a:ln>
          </p:spPr>
        </p:pic>
        <p:cxnSp>
          <p:nvCxnSpPr>
            <p:cNvPr id="194" name="Google Shape;194;p33"/>
            <p:cNvCxnSpPr>
              <a:stCxn id="192" idx="3"/>
              <a:endCxn id="193" idx="1"/>
            </p:cNvCxnSpPr>
            <p:nvPr/>
          </p:nvCxnSpPr>
          <p:spPr>
            <a:xfrm>
              <a:off x="5591450" y="2064625"/>
              <a:ext cx="615900" cy="0"/>
            </a:xfrm>
            <a:prstGeom prst="straightConnector1">
              <a:avLst/>
            </a:prstGeom>
            <a:noFill/>
            <a:ln w="19050" cap="flat" cmpd="sng">
              <a:solidFill>
                <a:schemeClr val="dk2"/>
              </a:solidFill>
              <a:prstDash val="solid"/>
              <a:round/>
              <a:headEnd type="none" w="med" len="med"/>
              <a:tailEnd type="triangle" w="med" len="med"/>
            </a:ln>
          </p:spPr>
        </p:cxnSp>
      </p:grpSp>
      <p:pic>
        <p:nvPicPr>
          <p:cNvPr id="195" name="Google Shape;195;p33"/>
          <p:cNvPicPr preferRelativeResize="0"/>
          <p:nvPr/>
        </p:nvPicPr>
        <p:blipFill>
          <a:blip r:embed="rId5">
            <a:alphaModFix/>
          </a:blip>
          <a:stretch>
            <a:fillRect/>
          </a:stretch>
        </p:blipFill>
        <p:spPr>
          <a:xfrm>
            <a:off x="9864334" y="163400"/>
            <a:ext cx="1912068" cy="11935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404833" y="247584"/>
            <a:ext cx="9036000" cy="1025200"/>
          </a:xfrm>
          <a:prstGeom prst="rect">
            <a:avLst/>
          </a:prstGeom>
        </p:spPr>
        <p:txBody>
          <a:bodyPr spcFirstLastPara="1" vert="horz" wrap="square" lIns="121900" tIns="121900" rIns="121900" bIns="121900" rtlCol="0" anchor="t" anchorCtr="0">
            <a:normAutofit/>
          </a:bodyPr>
          <a:lstStyle/>
          <a:p>
            <a:pPr>
              <a:buClr>
                <a:srgbClr val="000000"/>
              </a:buClr>
              <a:buSzPct val="38076"/>
            </a:pPr>
            <a:r>
              <a:rPr lang="en-US" sz="3600" dirty="0"/>
              <a:t>Client Application Communication Options</a:t>
            </a:r>
            <a:br>
              <a:rPr lang="en-US" sz="3600" dirty="0"/>
            </a:br>
            <a:r>
              <a:rPr lang="en" sz="2000" dirty="0"/>
              <a:t>Java Client Library Query Example</a:t>
            </a:r>
            <a:endParaRPr lang="en-US" dirty="0"/>
          </a:p>
        </p:txBody>
      </p:sp>
      <p:sp>
        <p:nvSpPr>
          <p:cNvPr id="201" name="Google Shape;201;p34"/>
          <p:cNvSpPr txBox="1">
            <a:spLocks noGrp="1"/>
          </p:cNvSpPr>
          <p:nvPr>
            <p:ph type="body" idx="1"/>
          </p:nvPr>
        </p:nvSpPr>
        <p:spPr>
          <a:xfrm>
            <a:off x="314300" y="1504425"/>
            <a:ext cx="6025600" cy="1976800"/>
          </a:xfrm>
          <a:prstGeom prst="rect">
            <a:avLst/>
          </a:prstGeom>
        </p:spPr>
        <p:txBody>
          <a:bodyPr spcFirstLastPara="1" vert="horz" wrap="square" lIns="121900" tIns="121900" rIns="121900" bIns="121900" rtlCol="0" anchor="t" anchorCtr="0">
            <a:noAutofit/>
          </a:bodyPr>
          <a:lstStyle/>
          <a:p>
            <a:pPr marL="0" indent="0">
              <a:lnSpc>
                <a:spcPct val="95000"/>
              </a:lnSpc>
              <a:buSzPts val="935"/>
              <a:buNone/>
            </a:pPr>
            <a:r>
              <a:rPr lang="en" sz="1853" b="1" i="1" dirty="0"/>
              <a:t>Objective:</a:t>
            </a:r>
            <a:r>
              <a:rPr lang="en" sz="1853" dirty="0"/>
              <a:t> Retrieve PV data from Datastore Repository to train a machine learning model, or feed data to predictive ML model embedded in a control application.</a:t>
            </a:r>
            <a:endParaRPr sz="1853" dirty="0"/>
          </a:p>
          <a:p>
            <a:pPr marL="0" indent="0">
              <a:lnSpc>
                <a:spcPct val="95000"/>
              </a:lnSpc>
              <a:spcBef>
                <a:spcPts val="1600"/>
              </a:spcBef>
              <a:buSzPts val="935"/>
              <a:buNone/>
            </a:pPr>
            <a:r>
              <a:rPr lang="en" sz="1853" b="1" i="1" dirty="0"/>
              <a:t>Approach:</a:t>
            </a:r>
            <a:r>
              <a:rPr lang="en" sz="1853" dirty="0"/>
              <a:t> Use Datastore streaming query API to retrieve latest BPM values for relevant PVs and feed them to ML model.</a:t>
            </a:r>
            <a:endParaRPr sz="1853" dirty="0"/>
          </a:p>
          <a:p>
            <a:pPr marL="0" indent="0">
              <a:lnSpc>
                <a:spcPct val="95000"/>
              </a:lnSpc>
              <a:spcBef>
                <a:spcPts val="1600"/>
              </a:spcBef>
              <a:spcAft>
                <a:spcPts val="1600"/>
              </a:spcAft>
              <a:buSzPts val="935"/>
              <a:buNone/>
            </a:pPr>
            <a:endParaRPr sz="1853" dirty="0"/>
          </a:p>
        </p:txBody>
      </p:sp>
      <p:sp>
        <p:nvSpPr>
          <p:cNvPr id="202" name="Google Shape;202;p34"/>
          <p:cNvSpPr txBox="1"/>
          <p:nvPr/>
        </p:nvSpPr>
        <p:spPr>
          <a:xfrm>
            <a:off x="314300" y="3537486"/>
            <a:ext cx="11360800" cy="2954615"/>
          </a:xfrm>
          <a:prstGeom prst="rect">
            <a:avLst/>
          </a:prstGeom>
          <a:solidFill>
            <a:srgbClr val="000000"/>
          </a:solidFill>
          <a:ln>
            <a:noFill/>
          </a:ln>
        </p:spPr>
        <p:txBody>
          <a:bodyPr spcFirstLastPara="1" wrap="square" lIns="121900" tIns="121900" rIns="121900" bIns="121900" anchor="t" anchorCtr="0">
            <a:spAutoFit/>
          </a:bodyPr>
          <a:lstStyle/>
          <a:p>
            <a:r>
              <a:rPr lang="en" sz="1600" dirty="0">
                <a:solidFill>
                  <a:srgbClr val="00FF00"/>
                </a:solidFill>
                <a:latin typeface="Courier New"/>
                <a:ea typeface="Courier New"/>
                <a:cs typeface="Courier New"/>
                <a:sym typeface="Courier New"/>
              </a:rPr>
              <a:t>/ Create interface to query service.</a:t>
            </a:r>
            <a:endParaRPr sz="1600" dirty="0">
              <a:solidFill>
                <a:srgbClr val="00FF00"/>
              </a:solidFill>
              <a:latin typeface="Courier New"/>
              <a:ea typeface="Courier New"/>
              <a:cs typeface="Courier New"/>
              <a:sym typeface="Courier New"/>
            </a:endParaRPr>
          </a:p>
          <a:p>
            <a:r>
              <a:rPr lang="en" sz="1600" dirty="0" err="1">
                <a:solidFill>
                  <a:srgbClr val="00FF00"/>
                </a:solidFill>
                <a:latin typeface="Courier New"/>
                <a:ea typeface="Courier New"/>
                <a:cs typeface="Courier New"/>
                <a:sym typeface="Courier New"/>
              </a:rPr>
              <a:t>IQueryServiceData</a:t>
            </a:r>
            <a:r>
              <a:rPr lang="en" sz="1600" dirty="0">
                <a:solidFill>
                  <a:srgbClr val="00FF00"/>
                </a:solidFill>
                <a:latin typeface="Courier New"/>
                <a:ea typeface="Courier New"/>
                <a:cs typeface="Courier New"/>
                <a:sym typeface="Courier New"/>
              </a:rPr>
              <a:t> </a:t>
            </a:r>
            <a:r>
              <a:rPr lang="en" sz="1600" dirty="0" err="1">
                <a:solidFill>
                  <a:srgbClr val="00FF00"/>
                </a:solidFill>
                <a:latin typeface="Courier New"/>
                <a:ea typeface="Courier New"/>
                <a:cs typeface="Courier New"/>
                <a:sym typeface="Courier New"/>
              </a:rPr>
              <a:t>qrySvc</a:t>
            </a:r>
            <a:r>
              <a:rPr lang="en" sz="1600" dirty="0">
                <a:solidFill>
                  <a:srgbClr val="00FF00"/>
                </a:solidFill>
                <a:latin typeface="Courier New"/>
                <a:ea typeface="Courier New"/>
                <a:cs typeface="Courier New"/>
                <a:sym typeface="Courier New"/>
              </a:rPr>
              <a:t> = </a:t>
            </a:r>
            <a:r>
              <a:rPr lang="en" sz="1600" dirty="0" err="1">
                <a:solidFill>
                  <a:srgbClr val="00FF00"/>
                </a:solidFill>
                <a:latin typeface="Courier New"/>
                <a:ea typeface="Courier New"/>
                <a:cs typeface="Courier New"/>
                <a:sym typeface="Courier New"/>
              </a:rPr>
              <a:t>DsQueryServiceFactory.connectData</a:t>
            </a:r>
            <a:r>
              <a:rPr lang="en" sz="1600" dirty="0">
                <a:solidFill>
                  <a:srgbClr val="00FF00"/>
                </a:solidFill>
                <a:latin typeface="Courier New"/>
                <a:ea typeface="Courier New"/>
                <a:cs typeface="Courier New"/>
                <a:sym typeface="Courier New"/>
              </a:rPr>
              <a:t>();</a:t>
            </a:r>
            <a:endParaRPr sz="1600" dirty="0">
              <a:solidFill>
                <a:srgbClr val="00FF00"/>
              </a:solidFill>
              <a:latin typeface="Courier New"/>
              <a:ea typeface="Courier New"/>
              <a:cs typeface="Courier New"/>
              <a:sym typeface="Courier New"/>
            </a:endParaRPr>
          </a:p>
          <a:p>
            <a:endParaRPr sz="1600" dirty="0">
              <a:solidFill>
                <a:srgbClr val="00FF00"/>
              </a:solidFill>
              <a:latin typeface="Courier New"/>
              <a:ea typeface="Courier New"/>
              <a:cs typeface="Courier New"/>
              <a:sym typeface="Courier New"/>
            </a:endParaRPr>
          </a:p>
          <a:p>
            <a:r>
              <a:rPr lang="en" sz="1600" dirty="0">
                <a:solidFill>
                  <a:srgbClr val="00FF00"/>
                </a:solidFill>
                <a:latin typeface="Courier New"/>
                <a:ea typeface="Courier New"/>
                <a:cs typeface="Courier New"/>
                <a:sym typeface="Courier New"/>
              </a:rPr>
              <a:t>// Create query request for relevant PVs starting from now.</a:t>
            </a:r>
            <a:endParaRPr sz="1600" dirty="0">
              <a:solidFill>
                <a:srgbClr val="00FF00"/>
              </a:solidFill>
              <a:latin typeface="Courier New"/>
              <a:ea typeface="Courier New"/>
              <a:cs typeface="Courier New"/>
              <a:sym typeface="Courier New"/>
            </a:endParaRPr>
          </a:p>
          <a:p>
            <a:r>
              <a:rPr lang="en" sz="1600" dirty="0" err="1">
                <a:solidFill>
                  <a:srgbClr val="00FF00"/>
                </a:solidFill>
                <a:latin typeface="Courier New"/>
                <a:ea typeface="Courier New"/>
                <a:cs typeface="Courier New"/>
                <a:sym typeface="Courier New"/>
              </a:rPr>
              <a:t>qryRequest</a:t>
            </a:r>
            <a:r>
              <a:rPr lang="en" sz="1600" dirty="0">
                <a:solidFill>
                  <a:srgbClr val="00FF00"/>
                </a:solidFill>
                <a:latin typeface="Courier New"/>
                <a:ea typeface="Courier New"/>
                <a:cs typeface="Courier New"/>
                <a:sym typeface="Courier New"/>
              </a:rPr>
              <a:t> = </a:t>
            </a:r>
            <a:r>
              <a:rPr lang="en" sz="1600" dirty="0" err="1">
                <a:solidFill>
                  <a:srgbClr val="00FF00"/>
                </a:solidFill>
                <a:latin typeface="Courier New"/>
                <a:ea typeface="Courier New"/>
                <a:cs typeface="Courier New"/>
                <a:sym typeface="Courier New"/>
              </a:rPr>
              <a:t>qrySvc.newRequest</a:t>
            </a:r>
            <a:r>
              <a:rPr lang="en" sz="1600" dirty="0">
                <a:solidFill>
                  <a:srgbClr val="00FF00"/>
                </a:solidFill>
                <a:latin typeface="Courier New"/>
                <a:ea typeface="Courier New"/>
                <a:cs typeface="Courier New"/>
                <a:sym typeface="Courier New"/>
              </a:rPr>
              <a:t>();</a:t>
            </a:r>
            <a:endParaRPr sz="1600" dirty="0">
              <a:solidFill>
                <a:srgbClr val="00FF00"/>
              </a:solidFill>
              <a:latin typeface="Courier New"/>
              <a:ea typeface="Courier New"/>
              <a:cs typeface="Courier New"/>
              <a:sym typeface="Courier New"/>
            </a:endParaRPr>
          </a:p>
          <a:p>
            <a:r>
              <a:rPr lang="en" sz="1600" dirty="0" err="1">
                <a:solidFill>
                  <a:srgbClr val="00FF00"/>
                </a:solidFill>
                <a:latin typeface="Courier New"/>
                <a:ea typeface="Courier New"/>
                <a:cs typeface="Courier New"/>
                <a:sym typeface="Courier New"/>
              </a:rPr>
              <a:t>qryRequest.rangeAfter</a:t>
            </a:r>
            <a:r>
              <a:rPr lang="en" sz="1600" dirty="0">
                <a:solidFill>
                  <a:srgbClr val="00FF00"/>
                </a:solidFill>
                <a:latin typeface="Courier New"/>
                <a:ea typeface="Courier New"/>
                <a:cs typeface="Courier New"/>
                <a:sym typeface="Courier New"/>
              </a:rPr>
              <a:t>(</a:t>
            </a:r>
            <a:r>
              <a:rPr lang="en" sz="1600" dirty="0" err="1">
                <a:solidFill>
                  <a:srgbClr val="00FF00"/>
                </a:solidFill>
                <a:latin typeface="Courier New"/>
                <a:ea typeface="Courier New"/>
                <a:cs typeface="Courier New"/>
                <a:sym typeface="Courier New"/>
              </a:rPr>
              <a:t>Instant.now</a:t>
            </a:r>
            <a:r>
              <a:rPr lang="en" sz="1600" dirty="0">
                <a:solidFill>
                  <a:srgbClr val="00FF00"/>
                </a:solidFill>
                <a:latin typeface="Courier New"/>
                <a:ea typeface="Courier New"/>
                <a:cs typeface="Courier New"/>
                <a:sym typeface="Courier New"/>
              </a:rPr>
              <a:t>()); // or use "</a:t>
            </a:r>
            <a:r>
              <a:rPr lang="en" sz="1600" dirty="0" err="1">
                <a:solidFill>
                  <a:srgbClr val="00FF00"/>
                </a:solidFill>
                <a:latin typeface="Courier New"/>
                <a:ea typeface="Courier New"/>
                <a:cs typeface="Courier New"/>
                <a:sym typeface="Courier New"/>
              </a:rPr>
              <a:t>rangeBetween</a:t>
            </a:r>
            <a:r>
              <a:rPr lang="en" sz="1600" dirty="0">
                <a:solidFill>
                  <a:srgbClr val="00FF00"/>
                </a:solidFill>
                <a:latin typeface="Courier New"/>
                <a:ea typeface="Courier New"/>
                <a:cs typeface="Courier New"/>
                <a:sym typeface="Courier New"/>
              </a:rPr>
              <a:t>" to specify time range</a:t>
            </a:r>
            <a:endParaRPr sz="1600" dirty="0">
              <a:solidFill>
                <a:srgbClr val="00FF00"/>
              </a:solidFill>
              <a:latin typeface="Courier New"/>
              <a:ea typeface="Courier New"/>
              <a:cs typeface="Courier New"/>
              <a:sym typeface="Courier New"/>
            </a:endParaRPr>
          </a:p>
          <a:p>
            <a:r>
              <a:rPr lang="en" sz="1600" dirty="0" err="1">
                <a:solidFill>
                  <a:srgbClr val="00FF00"/>
                </a:solidFill>
                <a:latin typeface="Courier New"/>
                <a:ea typeface="Courier New"/>
                <a:cs typeface="Courier New"/>
                <a:sym typeface="Courier New"/>
              </a:rPr>
              <a:t>qryRequest.selectPvs</a:t>
            </a:r>
            <a:r>
              <a:rPr lang="en" sz="1600" dirty="0">
                <a:solidFill>
                  <a:srgbClr val="00FF00"/>
                </a:solidFill>
                <a:latin typeface="Courier New"/>
                <a:ea typeface="Courier New"/>
                <a:cs typeface="Courier New"/>
                <a:sym typeface="Courier New"/>
              </a:rPr>
              <a:t>(”S01-GCC01", ”S01-GCC02");</a:t>
            </a:r>
            <a:endParaRPr sz="1600" dirty="0">
              <a:solidFill>
                <a:srgbClr val="00FF00"/>
              </a:solidFill>
              <a:latin typeface="Courier New"/>
              <a:ea typeface="Courier New"/>
              <a:cs typeface="Courier New"/>
              <a:sym typeface="Courier New"/>
            </a:endParaRPr>
          </a:p>
          <a:p>
            <a:endParaRPr sz="1600" dirty="0">
              <a:solidFill>
                <a:srgbClr val="00FF00"/>
              </a:solidFill>
              <a:latin typeface="Courier New"/>
              <a:ea typeface="Courier New"/>
              <a:cs typeface="Courier New"/>
              <a:sym typeface="Courier New"/>
            </a:endParaRPr>
          </a:p>
          <a:p>
            <a:r>
              <a:rPr lang="en" sz="1600" dirty="0">
                <a:solidFill>
                  <a:srgbClr val="00FF00"/>
                </a:solidFill>
                <a:latin typeface="Courier New"/>
                <a:ea typeface="Courier New"/>
                <a:cs typeface="Courier New"/>
                <a:sym typeface="Courier New"/>
              </a:rPr>
              <a:t>// Send query request and invoke </a:t>
            </a:r>
            <a:r>
              <a:rPr lang="en" sz="1600" dirty="0" err="1">
                <a:solidFill>
                  <a:srgbClr val="00FF00"/>
                </a:solidFill>
                <a:latin typeface="Courier New"/>
                <a:ea typeface="Courier New"/>
                <a:cs typeface="Courier New"/>
                <a:sym typeface="Courier New"/>
              </a:rPr>
              <a:t>callbackFunction</a:t>
            </a:r>
            <a:r>
              <a:rPr lang="en" sz="1600" dirty="0">
                <a:solidFill>
                  <a:srgbClr val="00FF00"/>
                </a:solidFill>
                <a:latin typeface="Courier New"/>
                <a:ea typeface="Courier New"/>
                <a:cs typeface="Courier New"/>
                <a:sym typeface="Courier New"/>
              </a:rPr>
              <a:t> with query.</a:t>
            </a:r>
            <a:endParaRPr sz="1600" dirty="0">
              <a:solidFill>
                <a:srgbClr val="00FF00"/>
              </a:solidFill>
              <a:latin typeface="Courier New"/>
              <a:ea typeface="Courier New"/>
              <a:cs typeface="Courier New"/>
              <a:sym typeface="Courier New"/>
            </a:endParaRPr>
          </a:p>
          <a:p>
            <a:r>
              <a:rPr lang="en" sz="1600" dirty="0" err="1">
                <a:solidFill>
                  <a:srgbClr val="00FF00"/>
                </a:solidFill>
                <a:latin typeface="Courier New"/>
                <a:ea typeface="Courier New"/>
                <a:cs typeface="Courier New"/>
                <a:sym typeface="Courier New"/>
              </a:rPr>
              <a:t>IDataTableDynamic</a:t>
            </a:r>
            <a:r>
              <a:rPr lang="en" sz="1600" dirty="0">
                <a:solidFill>
                  <a:srgbClr val="00FF00"/>
                </a:solidFill>
                <a:latin typeface="Courier New"/>
                <a:ea typeface="Courier New"/>
                <a:cs typeface="Courier New"/>
                <a:sym typeface="Courier New"/>
              </a:rPr>
              <a:t> </a:t>
            </a:r>
            <a:r>
              <a:rPr lang="en" sz="1600" dirty="0" err="1">
                <a:solidFill>
                  <a:srgbClr val="00FF00"/>
                </a:solidFill>
                <a:latin typeface="Courier New"/>
                <a:ea typeface="Courier New"/>
                <a:cs typeface="Courier New"/>
                <a:sym typeface="Courier New"/>
              </a:rPr>
              <a:t>tblResult</a:t>
            </a:r>
            <a:r>
              <a:rPr lang="en" sz="1600" dirty="0">
                <a:solidFill>
                  <a:srgbClr val="00FF00"/>
                </a:solidFill>
                <a:latin typeface="Courier New"/>
                <a:ea typeface="Courier New"/>
                <a:cs typeface="Courier New"/>
                <a:sym typeface="Courier New"/>
              </a:rPr>
              <a:t> = </a:t>
            </a:r>
            <a:r>
              <a:rPr lang="en" sz="1600" dirty="0" err="1">
                <a:solidFill>
                  <a:srgbClr val="00FF00"/>
                </a:solidFill>
                <a:latin typeface="Courier New"/>
                <a:ea typeface="Courier New"/>
                <a:cs typeface="Courier New"/>
                <a:sym typeface="Courier New"/>
              </a:rPr>
              <a:t>qrySvc.requestDataAsync</a:t>
            </a:r>
            <a:r>
              <a:rPr lang="en" sz="1600" dirty="0">
                <a:solidFill>
                  <a:srgbClr val="00FF00"/>
                </a:solidFill>
                <a:latin typeface="Courier New"/>
                <a:ea typeface="Courier New"/>
                <a:cs typeface="Courier New"/>
                <a:sym typeface="Courier New"/>
              </a:rPr>
              <a:t>(</a:t>
            </a:r>
            <a:r>
              <a:rPr lang="en" sz="1600" dirty="0" err="1">
                <a:solidFill>
                  <a:srgbClr val="00FF00"/>
                </a:solidFill>
                <a:latin typeface="Courier New"/>
                <a:ea typeface="Courier New"/>
                <a:cs typeface="Courier New"/>
                <a:sym typeface="Courier New"/>
              </a:rPr>
              <a:t>qryRequest</a:t>
            </a:r>
            <a:r>
              <a:rPr lang="en" sz="1600" dirty="0">
                <a:solidFill>
                  <a:srgbClr val="00FF00"/>
                </a:solidFill>
                <a:latin typeface="Courier New"/>
                <a:ea typeface="Courier New"/>
                <a:cs typeface="Courier New"/>
                <a:sym typeface="Courier New"/>
              </a:rPr>
              <a:t>, </a:t>
            </a:r>
            <a:r>
              <a:rPr lang="en" sz="1600" dirty="0" err="1">
                <a:solidFill>
                  <a:srgbClr val="00FF00"/>
                </a:solidFill>
                <a:latin typeface="Courier New"/>
                <a:ea typeface="Courier New"/>
                <a:cs typeface="Courier New"/>
                <a:sym typeface="Courier New"/>
              </a:rPr>
              <a:t>callbackFunction</a:t>
            </a:r>
            <a:r>
              <a:rPr lang="en" sz="1600" dirty="0">
                <a:solidFill>
                  <a:srgbClr val="00FF00"/>
                </a:solidFill>
                <a:latin typeface="Courier New"/>
                <a:ea typeface="Courier New"/>
                <a:cs typeface="Courier New"/>
                <a:sym typeface="Courier New"/>
              </a:rPr>
              <a:t>);</a:t>
            </a:r>
            <a:endParaRPr sz="1600" dirty="0">
              <a:solidFill>
                <a:srgbClr val="00FF00"/>
              </a:solidFill>
              <a:latin typeface="Courier New"/>
              <a:ea typeface="Courier New"/>
              <a:cs typeface="Courier New"/>
              <a:sym typeface="Courier New"/>
            </a:endParaRPr>
          </a:p>
          <a:p>
            <a:endParaRPr sz="1600" dirty="0">
              <a:latin typeface="Courier New"/>
              <a:ea typeface="Courier New"/>
              <a:cs typeface="Courier New"/>
              <a:sym typeface="Courier New"/>
            </a:endParaRPr>
          </a:p>
        </p:txBody>
      </p:sp>
      <p:grpSp>
        <p:nvGrpSpPr>
          <p:cNvPr id="203" name="Google Shape;203;p34"/>
          <p:cNvGrpSpPr/>
          <p:nvPr/>
        </p:nvGrpSpPr>
        <p:grpSpPr>
          <a:xfrm>
            <a:off x="6339901" y="1898676"/>
            <a:ext cx="5261233" cy="919065"/>
            <a:chOff x="4754925" y="1348850"/>
            <a:chExt cx="3945925" cy="689299"/>
          </a:xfrm>
        </p:grpSpPr>
        <p:pic>
          <p:nvPicPr>
            <p:cNvPr id="204" name="Google Shape;204;p34"/>
            <p:cNvPicPr preferRelativeResize="0"/>
            <p:nvPr/>
          </p:nvPicPr>
          <p:blipFill>
            <a:blip r:embed="rId3">
              <a:alphaModFix/>
            </a:blip>
            <a:stretch>
              <a:fillRect/>
            </a:stretch>
          </p:blipFill>
          <p:spPr>
            <a:xfrm>
              <a:off x="4754925" y="1348850"/>
              <a:ext cx="1531426" cy="689299"/>
            </a:xfrm>
            <a:prstGeom prst="rect">
              <a:avLst/>
            </a:prstGeom>
            <a:noFill/>
            <a:ln>
              <a:noFill/>
            </a:ln>
          </p:spPr>
        </p:pic>
        <p:pic>
          <p:nvPicPr>
            <p:cNvPr id="205" name="Google Shape;205;p34"/>
            <p:cNvPicPr preferRelativeResize="0"/>
            <p:nvPr/>
          </p:nvPicPr>
          <p:blipFill>
            <a:blip r:embed="rId4">
              <a:alphaModFix/>
            </a:blip>
            <a:stretch>
              <a:fillRect/>
            </a:stretch>
          </p:blipFill>
          <p:spPr>
            <a:xfrm>
              <a:off x="6620907" y="1376525"/>
              <a:ext cx="2079944" cy="633950"/>
            </a:xfrm>
            <a:prstGeom prst="rect">
              <a:avLst/>
            </a:prstGeom>
            <a:noFill/>
            <a:ln>
              <a:noFill/>
            </a:ln>
          </p:spPr>
        </p:pic>
        <p:cxnSp>
          <p:nvCxnSpPr>
            <p:cNvPr id="206" name="Google Shape;206;p34"/>
            <p:cNvCxnSpPr/>
            <p:nvPr/>
          </p:nvCxnSpPr>
          <p:spPr>
            <a:xfrm>
              <a:off x="6286351" y="1617300"/>
              <a:ext cx="334500" cy="0"/>
            </a:xfrm>
            <a:prstGeom prst="straightConnector1">
              <a:avLst/>
            </a:prstGeom>
            <a:noFill/>
            <a:ln w="19050" cap="flat" cmpd="sng">
              <a:solidFill>
                <a:schemeClr val="dk2"/>
              </a:solidFill>
              <a:prstDash val="solid"/>
              <a:round/>
              <a:headEnd type="none" w="med" len="med"/>
              <a:tailEnd type="triangle" w="med" len="med"/>
            </a:ln>
          </p:spPr>
        </p:cxnSp>
      </p:grpSp>
      <p:pic>
        <p:nvPicPr>
          <p:cNvPr id="207" name="Google Shape;207;p34"/>
          <p:cNvPicPr preferRelativeResize="0"/>
          <p:nvPr/>
        </p:nvPicPr>
        <p:blipFill>
          <a:blip r:embed="rId5">
            <a:alphaModFix/>
          </a:blip>
          <a:stretch>
            <a:fillRect/>
          </a:stretch>
        </p:blipFill>
        <p:spPr>
          <a:xfrm>
            <a:off x="9864334" y="163400"/>
            <a:ext cx="1912068" cy="11935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7"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5DBE03C1-BBC9-C944-B0D4-5C11CEACEB6A}"/>
              </a:ext>
            </a:extLst>
          </p:cNvPr>
          <p:cNvPicPr>
            <a:picLocks noChangeAspect="1"/>
          </p:cNvPicPr>
          <p:nvPr/>
        </p:nvPicPr>
        <p:blipFill>
          <a:blip r:embed="rId2"/>
          <a:srcRect/>
          <a:stretch/>
        </p:blipFill>
        <p:spPr>
          <a:xfrm>
            <a:off x="5593054" y="126702"/>
            <a:ext cx="6496591" cy="6372952"/>
          </a:xfrm>
          <a:prstGeom prst="rect">
            <a:avLst/>
          </a:prstGeom>
        </p:spPr>
      </p:pic>
      <p:sp>
        <p:nvSpPr>
          <p:cNvPr id="2" name="Title 1">
            <a:extLst>
              <a:ext uri="{FF2B5EF4-FFF2-40B4-BE49-F238E27FC236}">
                <a16:creationId xmlns:a16="http://schemas.microsoft.com/office/drawing/2014/main" id="{145F3D11-30BA-F42B-9693-B5233105FCC6}"/>
              </a:ext>
            </a:extLst>
          </p:cNvPr>
          <p:cNvSpPr>
            <a:spLocks noGrp="1"/>
          </p:cNvSpPr>
          <p:nvPr>
            <p:ph type="title"/>
          </p:nvPr>
        </p:nvSpPr>
        <p:spPr>
          <a:xfrm>
            <a:off x="792219" y="-41353"/>
            <a:ext cx="5234497" cy="1325563"/>
          </a:xfrm>
        </p:spPr>
        <p:txBody>
          <a:bodyPr>
            <a:normAutofit/>
          </a:bodyPr>
          <a:lstStyle/>
          <a:p>
            <a:r>
              <a:rPr lang="en-US" sz="5600" dirty="0"/>
              <a:t>MLDP Overview</a:t>
            </a:r>
            <a:br>
              <a:rPr lang="en-US" sz="5600" dirty="0"/>
            </a:br>
            <a:r>
              <a:rPr lang="en-US" sz="3200" dirty="0"/>
              <a:t>Subsystems</a:t>
            </a:r>
            <a:endParaRPr lang="en-US" sz="5600" dirty="0"/>
          </a:p>
        </p:txBody>
      </p:sp>
      <p:sp>
        <p:nvSpPr>
          <p:cNvPr id="5" name="TextBox 4">
            <a:extLst>
              <a:ext uri="{FF2B5EF4-FFF2-40B4-BE49-F238E27FC236}">
                <a16:creationId xmlns:a16="http://schemas.microsoft.com/office/drawing/2014/main" id="{39F89156-C417-4F79-D02D-753BA2BA6C4E}"/>
              </a:ext>
            </a:extLst>
          </p:cNvPr>
          <p:cNvSpPr txBox="1"/>
          <p:nvPr/>
        </p:nvSpPr>
        <p:spPr>
          <a:xfrm>
            <a:off x="5901603" y="6340471"/>
            <a:ext cx="6138035" cy="319446"/>
          </a:xfrm>
          <a:prstGeom prst="rect">
            <a:avLst/>
          </a:prstGeom>
          <a:noFill/>
        </p:spPr>
        <p:txBody>
          <a:bodyPr wrap="square" rtlCol="0">
            <a:spAutoFit/>
          </a:bodyPr>
          <a:lstStyle/>
          <a:p>
            <a:pPr algn="ctr" defTabSz="749808">
              <a:spcAft>
                <a:spcPts val="600"/>
              </a:spcAft>
            </a:pPr>
            <a:r>
              <a:rPr lang="en-US" sz="1476" kern="1200" dirty="0">
                <a:solidFill>
                  <a:schemeClr val="tx1"/>
                </a:solidFill>
                <a:latin typeface="+mn-lt"/>
                <a:ea typeface="+mn-ea"/>
                <a:cs typeface="+mn-cs"/>
              </a:rPr>
              <a:t>Machine Learning Data Platform subsystems and deployment</a:t>
            </a:r>
            <a:endParaRPr lang="en-US" dirty="0"/>
          </a:p>
        </p:txBody>
      </p:sp>
      <p:sp>
        <p:nvSpPr>
          <p:cNvPr id="10" name="Slide Number Placeholder 9">
            <a:extLst>
              <a:ext uri="{FF2B5EF4-FFF2-40B4-BE49-F238E27FC236}">
                <a16:creationId xmlns:a16="http://schemas.microsoft.com/office/drawing/2014/main" id="{CD988B01-2856-DC39-32E4-BEDA77AAE936}"/>
              </a:ext>
            </a:extLst>
          </p:cNvPr>
          <p:cNvSpPr>
            <a:spLocks noGrp="1"/>
          </p:cNvSpPr>
          <p:nvPr>
            <p:ph type="sldNum" sz="quarter" idx="12"/>
          </p:nvPr>
        </p:nvSpPr>
        <p:spPr>
          <a:xfrm>
            <a:off x="10228405" y="6313702"/>
            <a:ext cx="1629032" cy="365125"/>
          </a:xfrm>
        </p:spPr>
        <p:txBody>
          <a:bodyPr/>
          <a:lstStyle/>
          <a:p>
            <a:fld id="{E3BA4553-FA8E-2441-8109-D32DDCF7B537}" type="slidenum">
              <a:rPr lang="en-US" smtClean="0"/>
              <a:t>6</a:t>
            </a:fld>
            <a:endParaRPr lang="en-US" dirty="0"/>
          </a:p>
        </p:txBody>
      </p:sp>
      <p:sp>
        <p:nvSpPr>
          <p:cNvPr id="3" name="Content Placeholder 2">
            <a:extLst>
              <a:ext uri="{FF2B5EF4-FFF2-40B4-BE49-F238E27FC236}">
                <a16:creationId xmlns:a16="http://schemas.microsoft.com/office/drawing/2014/main" id="{C6FA4926-724F-830E-A551-1914541E7022}"/>
              </a:ext>
            </a:extLst>
          </p:cNvPr>
          <p:cNvSpPr>
            <a:spLocks noGrp="1"/>
          </p:cNvSpPr>
          <p:nvPr>
            <p:ph idx="1"/>
          </p:nvPr>
        </p:nvSpPr>
        <p:spPr>
          <a:xfrm>
            <a:off x="792220" y="1463981"/>
            <a:ext cx="4990197" cy="5035673"/>
          </a:xfrm>
        </p:spPr>
        <p:txBody>
          <a:bodyPr anchor="t">
            <a:noAutofit/>
          </a:bodyPr>
          <a:lstStyle/>
          <a:p>
            <a:pPr marL="342900" indent="-342900" defTabSz="749808">
              <a:spcBef>
                <a:spcPts val="820"/>
              </a:spcBef>
              <a:buFont typeface="+mj-lt"/>
              <a:buAutoNum type="arabicPeriod"/>
            </a:pPr>
            <a:r>
              <a:rPr lang="en-US" sz="1800" b="1" kern="1200" dirty="0">
                <a:solidFill>
                  <a:schemeClr val="tx1"/>
                </a:solidFill>
                <a:latin typeface="+mn-lt"/>
                <a:ea typeface="+mn-ea"/>
                <a:cs typeface="+mn-cs"/>
              </a:rPr>
              <a:t>Aggregator</a:t>
            </a:r>
            <a:r>
              <a:rPr lang="en-US" sz="1800" kern="1200" dirty="0">
                <a:solidFill>
                  <a:schemeClr val="tx1"/>
                </a:solidFill>
                <a:latin typeface="+mn-lt"/>
                <a:ea typeface="+mn-ea"/>
                <a:cs typeface="+mn-cs"/>
              </a:rPr>
              <a:t> (a </a:t>
            </a:r>
            <a:r>
              <a:rPr lang="en-US" sz="1800" i="1" kern="1200" dirty="0">
                <a:solidFill>
                  <a:schemeClr val="tx1"/>
                </a:solidFill>
                <a:latin typeface="+mn-lt"/>
                <a:ea typeface="+mn-ea"/>
                <a:cs typeface="+mn-cs"/>
              </a:rPr>
              <a:t>Data Provider</a:t>
            </a:r>
            <a:r>
              <a:rPr lang="en-US" sz="1800" kern="1200" dirty="0">
                <a:solidFill>
                  <a:schemeClr val="tx1"/>
                </a:solidFill>
                <a:latin typeface="+mn-lt"/>
                <a:ea typeface="+mn-ea"/>
                <a:cs typeface="+mn-cs"/>
              </a:rPr>
              <a:t>)</a:t>
            </a:r>
            <a:endParaRPr lang="en-US" sz="1800" i="1" kern="1200" dirty="0">
              <a:solidFill>
                <a:schemeClr val="tx1"/>
              </a:solidFill>
              <a:latin typeface="+mn-lt"/>
              <a:ea typeface="+mn-ea"/>
              <a:cs typeface="+mn-cs"/>
            </a:endParaRPr>
          </a:p>
          <a:p>
            <a:pPr marL="562356" lvl="1" indent="-187452" defTabSz="749808">
              <a:spcBef>
                <a:spcPts val="410"/>
              </a:spcBef>
            </a:pPr>
            <a:r>
              <a:rPr lang="en-US" sz="1800" kern="1200" dirty="0">
                <a:solidFill>
                  <a:schemeClr val="tx1"/>
                </a:solidFill>
                <a:latin typeface="+mn-lt"/>
                <a:ea typeface="+mn-ea"/>
                <a:cs typeface="+mn-cs"/>
              </a:rPr>
              <a:t>High-speed data acquisition and collection of facility hardware data. </a:t>
            </a:r>
          </a:p>
          <a:p>
            <a:pPr marL="562356" lvl="1" indent="-187452" defTabSz="749808">
              <a:spcBef>
                <a:spcPts val="410"/>
              </a:spcBef>
            </a:pPr>
            <a:r>
              <a:rPr lang="en-US" sz="1800" dirty="0"/>
              <a:t>Deployed with EPICS control system.</a:t>
            </a:r>
            <a:endParaRPr lang="en-US" sz="1800" kern="1200" dirty="0">
              <a:solidFill>
                <a:schemeClr val="tx1"/>
              </a:solidFill>
              <a:latin typeface="+mn-lt"/>
              <a:ea typeface="+mn-ea"/>
              <a:cs typeface="+mn-cs"/>
            </a:endParaRPr>
          </a:p>
          <a:p>
            <a:pPr marL="562356" lvl="1" indent="-187452" defTabSz="749808">
              <a:spcBef>
                <a:spcPts val="410"/>
              </a:spcBef>
            </a:pPr>
            <a:endParaRPr lang="en-US" sz="1800" kern="1200" dirty="0">
              <a:solidFill>
                <a:schemeClr val="tx1"/>
              </a:solidFill>
              <a:latin typeface="+mn-lt"/>
              <a:ea typeface="+mn-ea"/>
              <a:cs typeface="+mn-cs"/>
            </a:endParaRPr>
          </a:p>
          <a:p>
            <a:pPr marL="342900" indent="-342900" defTabSz="749808">
              <a:spcBef>
                <a:spcPts val="820"/>
              </a:spcBef>
              <a:buFont typeface="+mj-lt"/>
              <a:buAutoNum type="arabicPeriod"/>
            </a:pPr>
            <a:r>
              <a:rPr lang="en-US" sz="1800" b="1" kern="1200" dirty="0">
                <a:solidFill>
                  <a:schemeClr val="tx1"/>
                </a:solidFill>
                <a:latin typeface="+mn-lt"/>
                <a:ea typeface="+mn-ea"/>
                <a:cs typeface="+mn-cs"/>
              </a:rPr>
              <a:t>Data Platform </a:t>
            </a:r>
            <a:r>
              <a:rPr lang="en-US" sz="1800" kern="1200" dirty="0">
                <a:solidFill>
                  <a:schemeClr val="tx1"/>
                </a:solidFill>
                <a:latin typeface="+mn-lt"/>
                <a:ea typeface="+mn-ea"/>
                <a:cs typeface="+mn-cs"/>
              </a:rPr>
              <a:t>(previously </a:t>
            </a:r>
            <a:r>
              <a:rPr lang="en-US" sz="1800" b="1" kern="1200" dirty="0">
                <a:solidFill>
                  <a:schemeClr val="tx1"/>
                </a:solidFill>
                <a:latin typeface="+mn-lt"/>
                <a:ea typeface="+mn-ea"/>
                <a:cs typeface="+mn-cs"/>
              </a:rPr>
              <a:t>Datastore</a:t>
            </a:r>
            <a:r>
              <a:rPr lang="en-US" sz="1800" kern="1200" dirty="0">
                <a:solidFill>
                  <a:schemeClr val="tx1"/>
                </a:solidFill>
                <a:latin typeface="+mn-lt"/>
                <a:ea typeface="+mn-ea"/>
                <a:cs typeface="+mn-cs"/>
              </a:rPr>
              <a:t>)</a:t>
            </a:r>
          </a:p>
          <a:p>
            <a:pPr marL="562356" lvl="1" indent="-187452" defTabSz="749808">
              <a:spcBef>
                <a:spcPts val="410"/>
              </a:spcBef>
            </a:pPr>
            <a:r>
              <a:rPr lang="en-US" sz="1800" kern="1200" dirty="0">
                <a:solidFill>
                  <a:schemeClr val="tx1"/>
                </a:solidFill>
                <a:latin typeface="+mn-lt"/>
                <a:ea typeface="+mn-ea"/>
                <a:cs typeface="+mn-cs"/>
              </a:rPr>
              <a:t>Standalone – deployed on separate server(s), EPICS not required.</a:t>
            </a:r>
          </a:p>
          <a:p>
            <a:pPr marL="1019556" lvl="2" indent="-187452" defTabSz="749808">
              <a:spcBef>
                <a:spcPts val="410"/>
              </a:spcBef>
            </a:pPr>
            <a:r>
              <a:rPr lang="en-US" sz="1400" kern="1200" dirty="0">
                <a:solidFill>
                  <a:schemeClr val="tx1"/>
                </a:solidFill>
                <a:latin typeface="+mn-lt"/>
                <a:ea typeface="+mn-ea"/>
                <a:cs typeface="+mn-cs"/>
              </a:rPr>
              <a:t>Any facility may use data platform.</a:t>
            </a:r>
          </a:p>
          <a:p>
            <a:pPr marL="562356" lvl="1" indent="-187452" defTabSz="749808">
              <a:spcBef>
                <a:spcPts val="410"/>
              </a:spcBef>
            </a:pPr>
            <a:r>
              <a:rPr lang="en-US" sz="1800" kern="1200" dirty="0">
                <a:solidFill>
                  <a:schemeClr val="tx1"/>
                </a:solidFill>
                <a:latin typeface="+mn-lt"/>
                <a:ea typeface="+mn-ea"/>
                <a:cs typeface="+mn-cs"/>
              </a:rPr>
              <a:t>Contains the Data Archive.</a:t>
            </a:r>
          </a:p>
          <a:p>
            <a:pPr marL="562356" lvl="1" indent="-187452" defTabSz="749808">
              <a:spcBef>
                <a:spcPts val="410"/>
              </a:spcBef>
            </a:pPr>
            <a:r>
              <a:rPr lang="en-US" sz="1800" kern="1200" dirty="0">
                <a:solidFill>
                  <a:schemeClr val="tx1"/>
                </a:solidFill>
                <a:latin typeface="+mn-lt"/>
                <a:ea typeface="+mn-ea"/>
                <a:cs typeface="+mn-cs"/>
              </a:rPr>
              <a:t>Composed of collaborating services.</a:t>
            </a:r>
          </a:p>
          <a:p>
            <a:pPr marL="562356" lvl="1" indent="-187452" defTabSz="749808">
              <a:spcBef>
                <a:spcPts val="410"/>
              </a:spcBef>
            </a:pPr>
            <a:r>
              <a:rPr lang="en-US" sz="1800" kern="1200" dirty="0">
                <a:solidFill>
                  <a:schemeClr val="tx1"/>
                </a:solidFill>
                <a:latin typeface="+mn-lt"/>
                <a:ea typeface="+mn-ea"/>
                <a:cs typeface="+mn-cs"/>
              </a:rPr>
              <a:t>Independent gRPC comm. </a:t>
            </a:r>
            <a:r>
              <a:rPr lang="en-US" sz="1800" dirty="0"/>
              <a:t>f</a:t>
            </a:r>
            <a:r>
              <a:rPr lang="en-US" sz="1800" kern="1200" dirty="0">
                <a:solidFill>
                  <a:schemeClr val="tx1"/>
                </a:solidFill>
                <a:latin typeface="+mn-lt"/>
                <a:ea typeface="+mn-ea"/>
                <a:cs typeface="+mn-cs"/>
              </a:rPr>
              <a:t>ramework.</a:t>
            </a:r>
          </a:p>
          <a:p>
            <a:pPr marL="562356" lvl="1" indent="-187452" defTabSz="749808">
              <a:spcBef>
                <a:spcPts val="410"/>
              </a:spcBef>
            </a:pPr>
            <a:r>
              <a:rPr lang="en-US" sz="1800" dirty="0"/>
              <a:t>Well-defined APIs for communication.</a:t>
            </a:r>
          </a:p>
          <a:p>
            <a:pPr marL="562356" lvl="1" indent="-187452" defTabSz="749808">
              <a:spcBef>
                <a:spcPts val="410"/>
              </a:spcBef>
            </a:pPr>
            <a:endParaRPr lang="en-US" sz="1800" kern="1200" dirty="0">
              <a:solidFill>
                <a:schemeClr val="tx1"/>
              </a:solidFill>
              <a:latin typeface="+mn-lt"/>
              <a:ea typeface="+mn-ea"/>
              <a:cs typeface="+mn-cs"/>
            </a:endParaRPr>
          </a:p>
          <a:p>
            <a:pPr marL="342900" indent="-342900" defTabSz="749808">
              <a:spcBef>
                <a:spcPts val="820"/>
              </a:spcBef>
              <a:buFont typeface="+mj-lt"/>
              <a:buAutoNum type="arabicPeriod"/>
            </a:pPr>
            <a:r>
              <a:rPr lang="en-US" sz="1800" b="1" kern="1200" dirty="0">
                <a:solidFill>
                  <a:schemeClr val="tx1"/>
                </a:solidFill>
                <a:latin typeface="+mn-lt"/>
                <a:ea typeface="+mn-ea"/>
                <a:cs typeface="+mn-cs"/>
              </a:rPr>
              <a:t>Web Application </a:t>
            </a:r>
            <a:r>
              <a:rPr lang="en-US" sz="1800" kern="1200" dirty="0">
                <a:solidFill>
                  <a:schemeClr val="tx1"/>
                </a:solidFill>
                <a:latin typeface="+mn-lt"/>
                <a:ea typeface="+mn-ea"/>
                <a:cs typeface="+mn-cs"/>
              </a:rPr>
              <a:t>provides remote access to </a:t>
            </a:r>
            <a:r>
              <a:rPr lang="en-US" sz="1800" dirty="0"/>
              <a:t>D</a:t>
            </a:r>
            <a:r>
              <a:rPr lang="en-US" sz="1800" kern="1200" dirty="0">
                <a:solidFill>
                  <a:schemeClr val="tx1"/>
                </a:solidFill>
                <a:latin typeface="+mn-lt"/>
                <a:ea typeface="+mn-ea"/>
                <a:cs typeface="+mn-cs"/>
              </a:rPr>
              <a:t>ata Archive using an internet web browser.</a:t>
            </a:r>
          </a:p>
          <a:p>
            <a:pPr marL="644652" lvl="1" indent="-187452" defTabSz="749808">
              <a:spcBef>
                <a:spcPts val="820"/>
              </a:spcBef>
            </a:pPr>
            <a:r>
              <a:rPr lang="en-US" sz="1800" dirty="0"/>
              <a:t>Attaches to the Data Platform subsystem.</a:t>
            </a:r>
          </a:p>
        </p:txBody>
      </p:sp>
    </p:spTree>
    <p:extLst>
      <p:ext uri="{BB962C8B-B14F-4D97-AF65-F5344CB8AC3E}">
        <p14:creationId xmlns:p14="http://schemas.microsoft.com/office/powerpoint/2010/main" val="20513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BF637-D7D8-388E-1FD5-9CB6DD3F6D49}"/>
              </a:ext>
            </a:extLst>
          </p:cNvPr>
          <p:cNvSpPr>
            <a:spLocks noGrp="1"/>
          </p:cNvSpPr>
          <p:nvPr>
            <p:ph type="title"/>
          </p:nvPr>
        </p:nvSpPr>
        <p:spPr>
          <a:xfrm>
            <a:off x="572493" y="238539"/>
            <a:ext cx="11018520" cy="1434415"/>
          </a:xfrm>
        </p:spPr>
        <p:txBody>
          <a:bodyPr anchor="b">
            <a:normAutofit/>
          </a:bodyPr>
          <a:lstStyle/>
          <a:p>
            <a:r>
              <a:rPr lang="en-US" sz="5400" dirty="0"/>
              <a:t>Topics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1AEA-06C5-7365-8E14-97D88E84856B}"/>
              </a:ext>
            </a:extLst>
          </p:cNvPr>
          <p:cNvSpPr>
            <a:spLocks noGrp="1"/>
          </p:cNvSpPr>
          <p:nvPr>
            <p:ph idx="1"/>
          </p:nvPr>
        </p:nvSpPr>
        <p:spPr>
          <a:xfrm>
            <a:off x="572493" y="1867521"/>
            <a:ext cx="7879845" cy="4671391"/>
          </a:xfrm>
        </p:spPr>
        <p:txBody>
          <a:bodyPr anchor="t">
            <a:normAutofit/>
          </a:bodyPr>
          <a:lstStyle/>
          <a:p>
            <a:r>
              <a:rPr lang="en-US" sz="2200" dirty="0"/>
              <a:t>Overview of the MLDP - “The Big Picture”</a:t>
            </a:r>
          </a:p>
          <a:p>
            <a:r>
              <a:rPr lang="en-US" b="1" i="1" dirty="0"/>
              <a:t>Survey of MLDP Elements</a:t>
            </a:r>
          </a:p>
          <a:p>
            <a:r>
              <a:rPr lang="en-US" sz="2200" dirty="0"/>
              <a:t>Project Status and Road Map</a:t>
            </a:r>
          </a:p>
          <a:p>
            <a:r>
              <a:rPr lang="en-US" sz="2300" dirty="0"/>
              <a:t>Summary</a:t>
            </a:r>
          </a:p>
        </p:txBody>
      </p:sp>
      <p:sp>
        <p:nvSpPr>
          <p:cNvPr id="4" name="Slide Number Placeholder 3">
            <a:extLst>
              <a:ext uri="{FF2B5EF4-FFF2-40B4-BE49-F238E27FC236}">
                <a16:creationId xmlns:a16="http://schemas.microsoft.com/office/drawing/2014/main" id="{6566AC9F-4E7F-1246-42F3-ED633901A9A8}"/>
              </a:ext>
            </a:extLst>
          </p:cNvPr>
          <p:cNvSpPr>
            <a:spLocks noGrp="1"/>
          </p:cNvSpPr>
          <p:nvPr>
            <p:ph type="sldNum" sz="quarter" idx="12"/>
          </p:nvPr>
        </p:nvSpPr>
        <p:spPr>
          <a:xfrm>
            <a:off x="8610600" y="6356350"/>
            <a:ext cx="2743200" cy="365125"/>
          </a:xfrm>
        </p:spPr>
        <p:txBody>
          <a:bodyPr>
            <a:normAutofit/>
          </a:bodyPr>
          <a:lstStyle/>
          <a:p>
            <a:pPr>
              <a:spcAft>
                <a:spcPts val="600"/>
              </a:spcAft>
            </a:pPr>
            <a:fld id="{E3BA4553-FA8E-2441-8109-D32DDCF7B537}" type="slidenum">
              <a:rPr lang="en-US"/>
              <a:pPr>
                <a:spcAft>
                  <a:spcPts val="600"/>
                </a:spcAft>
              </a:pPr>
              <a:t>7</a:t>
            </a:fld>
            <a:endParaRPr lang="en-US"/>
          </a:p>
        </p:txBody>
      </p:sp>
    </p:spTree>
    <p:extLst>
      <p:ext uri="{BB962C8B-B14F-4D97-AF65-F5344CB8AC3E}">
        <p14:creationId xmlns:p14="http://schemas.microsoft.com/office/powerpoint/2010/main" val="388029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02A97-E600-FF37-3ADA-2D2DA70BA4EB}"/>
              </a:ext>
            </a:extLst>
          </p:cNvPr>
          <p:cNvSpPr>
            <a:spLocks noGrp="1"/>
          </p:cNvSpPr>
          <p:nvPr>
            <p:ph type="title"/>
          </p:nvPr>
        </p:nvSpPr>
        <p:spPr>
          <a:xfrm>
            <a:off x="841248" y="548640"/>
            <a:ext cx="3600860" cy="5431536"/>
          </a:xfrm>
        </p:spPr>
        <p:txBody>
          <a:bodyPr>
            <a:normAutofit/>
          </a:bodyPr>
          <a:lstStyle/>
          <a:p>
            <a:r>
              <a:rPr lang="en-US" sz="5400" dirty="0"/>
              <a:t>Survey of MLDP Elements</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F84F-8743-4F48-E62E-641A2DBF499A}"/>
              </a:ext>
            </a:extLst>
          </p:cNvPr>
          <p:cNvSpPr>
            <a:spLocks noGrp="1"/>
          </p:cNvSpPr>
          <p:nvPr>
            <p:ph idx="1"/>
          </p:nvPr>
        </p:nvSpPr>
        <p:spPr>
          <a:xfrm>
            <a:off x="5126418" y="548640"/>
            <a:ext cx="6224335" cy="5636786"/>
          </a:xfrm>
        </p:spPr>
        <p:txBody>
          <a:bodyPr anchor="ctr">
            <a:normAutofit/>
          </a:bodyPr>
          <a:lstStyle/>
          <a:p>
            <a:r>
              <a:rPr lang="en-US" b="1" i="1" dirty="0"/>
              <a:t>Tech Stack</a:t>
            </a:r>
          </a:p>
          <a:p>
            <a:endParaRPr lang="en-US" sz="2200" b="1" dirty="0"/>
          </a:p>
          <a:p>
            <a:r>
              <a:rPr lang="en-US" sz="2200" dirty="0"/>
              <a:t>Aggregator / Data Provider</a:t>
            </a:r>
          </a:p>
          <a:p>
            <a:endParaRPr lang="en-US" sz="2200" dirty="0"/>
          </a:p>
          <a:p>
            <a:r>
              <a:rPr lang="en-US" sz="2200" dirty="0"/>
              <a:t>Data Archive</a:t>
            </a:r>
          </a:p>
          <a:p>
            <a:endParaRPr lang="en-US" sz="2200" dirty="0"/>
          </a:p>
          <a:p>
            <a:r>
              <a:rPr lang="en-US" sz="2200" dirty="0" err="1"/>
              <a:t>gRPC</a:t>
            </a:r>
            <a:r>
              <a:rPr lang="en-US" sz="2200" dirty="0"/>
              <a:t> API</a:t>
            </a:r>
          </a:p>
          <a:p>
            <a:endParaRPr lang="en-US" sz="2200" dirty="0"/>
          </a:p>
          <a:p>
            <a:r>
              <a:rPr lang="en-US" sz="2200" dirty="0"/>
              <a:t>Data Platform / Core Services</a:t>
            </a:r>
          </a:p>
          <a:p>
            <a:endParaRPr lang="en-US" sz="2200" dirty="0"/>
          </a:p>
          <a:p>
            <a:r>
              <a:rPr lang="en-US" sz="2200" dirty="0"/>
              <a:t>Client Libraries</a:t>
            </a:r>
          </a:p>
          <a:p>
            <a:endParaRPr lang="en-US" sz="2200" dirty="0"/>
          </a:p>
          <a:p>
            <a:r>
              <a:rPr lang="en-US" sz="2200" dirty="0"/>
              <a:t>Web Application</a:t>
            </a:r>
          </a:p>
        </p:txBody>
      </p:sp>
      <p:sp>
        <p:nvSpPr>
          <p:cNvPr id="6" name="Slide Number Placeholder 5">
            <a:extLst>
              <a:ext uri="{FF2B5EF4-FFF2-40B4-BE49-F238E27FC236}">
                <a16:creationId xmlns:a16="http://schemas.microsoft.com/office/drawing/2014/main" id="{29677BE7-DED5-757F-69A6-1AA2F5A4655E}"/>
              </a:ext>
            </a:extLst>
          </p:cNvPr>
          <p:cNvSpPr>
            <a:spLocks noGrp="1"/>
          </p:cNvSpPr>
          <p:nvPr>
            <p:ph type="sldNum" sz="quarter" idx="12"/>
          </p:nvPr>
        </p:nvSpPr>
        <p:spPr/>
        <p:txBody>
          <a:bodyPr/>
          <a:lstStyle/>
          <a:p>
            <a:fld id="{E3BA4553-FA8E-2441-8109-D32DDCF7B537}" type="slidenum">
              <a:rPr lang="en-US" smtClean="0"/>
              <a:t>8</a:t>
            </a:fld>
            <a:endParaRPr lang="en-US"/>
          </a:p>
        </p:txBody>
      </p:sp>
    </p:spTree>
    <p:extLst>
      <p:ext uri="{BB962C8B-B14F-4D97-AF65-F5344CB8AC3E}">
        <p14:creationId xmlns:p14="http://schemas.microsoft.com/office/powerpoint/2010/main" val="63835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AEFD13-5F7C-5B60-828E-615BB97D0C81}"/>
              </a:ext>
            </a:extLst>
          </p:cNvPr>
          <p:cNvSpPr>
            <a:spLocks noGrp="1"/>
          </p:cNvSpPr>
          <p:nvPr>
            <p:ph type="title"/>
          </p:nvPr>
        </p:nvSpPr>
        <p:spPr>
          <a:xfrm>
            <a:off x="492935" y="586613"/>
            <a:ext cx="4829342" cy="1407445"/>
          </a:xfrm>
        </p:spPr>
        <p:txBody>
          <a:bodyPr anchor="b">
            <a:normAutofit/>
          </a:bodyPr>
          <a:lstStyle/>
          <a:p>
            <a:r>
              <a:rPr lang="en-US" sz="5400" dirty="0"/>
              <a:t>MLDP Elements</a:t>
            </a:r>
            <a:br>
              <a:rPr lang="en-US" sz="5400" dirty="0"/>
            </a:br>
            <a:r>
              <a:rPr lang="en-US" sz="3200" dirty="0"/>
              <a:t>Tech Stack</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A5A9418-EFEF-E41A-DABA-D75C2F346488}"/>
              </a:ext>
            </a:extLst>
          </p:cNvPr>
          <p:cNvSpPr>
            <a:spLocks noGrp="1"/>
          </p:cNvSpPr>
          <p:nvPr>
            <p:ph type="sldNum" sz="quarter" idx="12"/>
          </p:nvPr>
        </p:nvSpPr>
        <p:spPr/>
        <p:txBody>
          <a:bodyPr/>
          <a:lstStyle/>
          <a:p>
            <a:fld id="{E3BA4553-FA8E-2441-8109-D32DDCF7B537}" type="slidenum">
              <a:rPr lang="en-US" smtClean="0"/>
              <a:t>9</a:t>
            </a:fld>
            <a:endParaRPr lang="en-US"/>
          </a:p>
        </p:txBody>
      </p:sp>
      <p:sp>
        <p:nvSpPr>
          <p:cNvPr id="3" name="Content Placeholder 2">
            <a:extLst>
              <a:ext uri="{FF2B5EF4-FFF2-40B4-BE49-F238E27FC236}">
                <a16:creationId xmlns:a16="http://schemas.microsoft.com/office/drawing/2014/main" id="{5BA9347F-E26E-0FD6-A5CC-5A616DCD3FCB}"/>
              </a:ext>
            </a:extLst>
          </p:cNvPr>
          <p:cNvSpPr>
            <a:spLocks noGrp="1"/>
          </p:cNvSpPr>
          <p:nvPr>
            <p:ph idx="1"/>
          </p:nvPr>
        </p:nvSpPr>
        <p:spPr>
          <a:xfrm>
            <a:off x="178676" y="2803529"/>
            <a:ext cx="5698738" cy="3899658"/>
          </a:xfrm>
        </p:spPr>
        <p:txBody>
          <a:bodyPr>
            <a:normAutofit/>
          </a:bodyPr>
          <a:lstStyle/>
          <a:p>
            <a:r>
              <a:rPr lang="en-US" sz="2000" dirty="0"/>
              <a:t>The Data Platform Core Services are implemented as Java server applications. </a:t>
            </a:r>
          </a:p>
          <a:p>
            <a:r>
              <a:rPr lang="en-US" sz="2000" dirty="0"/>
              <a:t>The MongoDB document-oriented database management system is used by the services for persistence.</a:t>
            </a:r>
          </a:p>
          <a:p>
            <a:r>
              <a:rPr lang="en-US" sz="2000" dirty="0"/>
              <a:t>The Data Platform API is built upon the </a:t>
            </a:r>
            <a:r>
              <a:rPr lang="en-US" sz="2000" dirty="0" err="1"/>
              <a:t>gRPC</a:t>
            </a:r>
            <a:r>
              <a:rPr lang="en-US" sz="2000" dirty="0"/>
              <a:t> open-source high-performance communication framework.</a:t>
            </a:r>
          </a:p>
          <a:p>
            <a:r>
              <a:rPr lang="en-US" sz="2000" dirty="0"/>
              <a:t>Java and Python Client Libraries are provided for higher-level interaction hiding the </a:t>
            </a:r>
            <a:r>
              <a:rPr lang="en-US" sz="2000" dirty="0" err="1"/>
              <a:t>gRPC</a:t>
            </a:r>
            <a:r>
              <a:rPr lang="en-US" sz="2000" dirty="0"/>
              <a:t> API details.</a:t>
            </a:r>
          </a:p>
          <a:p>
            <a:r>
              <a:rPr lang="en-US" sz="2000" dirty="0"/>
              <a:t>Applications communicate either directly via the </a:t>
            </a:r>
            <a:r>
              <a:rPr lang="en-US" sz="2000" dirty="0" err="1"/>
              <a:t>gRPC</a:t>
            </a:r>
            <a:r>
              <a:rPr lang="en-US" sz="2000" dirty="0"/>
              <a:t> API or using the Client Libraries.</a:t>
            </a:r>
          </a:p>
          <a:p>
            <a:pPr marL="457200" lvl="1" indent="0">
              <a:buNone/>
            </a:pPr>
            <a:endParaRPr lang="en-US" sz="1800" dirty="0"/>
          </a:p>
        </p:txBody>
      </p:sp>
      <p:pic>
        <p:nvPicPr>
          <p:cNvPr id="4" name="Picture 3" descr="A diagram of a data science process&#10;&#10;Description automatically generated">
            <a:extLst>
              <a:ext uri="{FF2B5EF4-FFF2-40B4-BE49-F238E27FC236}">
                <a16:creationId xmlns:a16="http://schemas.microsoft.com/office/drawing/2014/main" id="{38FAFCFF-C30B-8F9A-A906-2BAAD2B8DF14}"/>
              </a:ext>
            </a:extLst>
          </p:cNvPr>
          <p:cNvPicPr>
            <a:picLocks noChangeAspect="1"/>
          </p:cNvPicPr>
          <p:nvPr/>
        </p:nvPicPr>
        <p:blipFill>
          <a:blip r:embed="rId2"/>
          <a:stretch>
            <a:fillRect/>
          </a:stretch>
        </p:blipFill>
        <p:spPr>
          <a:xfrm>
            <a:off x="6314587" y="1720117"/>
            <a:ext cx="5333677" cy="3630322"/>
          </a:xfrm>
          <a:prstGeom prst="rect">
            <a:avLst/>
          </a:prstGeom>
        </p:spPr>
      </p:pic>
    </p:spTree>
    <p:extLst>
      <p:ext uri="{BB962C8B-B14F-4D97-AF65-F5344CB8AC3E}">
        <p14:creationId xmlns:p14="http://schemas.microsoft.com/office/powerpoint/2010/main" val="1773454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35938</TotalTime>
  <Words>3721</Words>
  <Application>Microsoft Macintosh PowerPoint</Application>
  <PresentationFormat>Widescreen</PresentationFormat>
  <Paragraphs>612</Paragraphs>
  <Slides>56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SimSun</vt:lpstr>
      <vt:lpstr>Arial</vt:lpstr>
      <vt:lpstr>Calibri</vt:lpstr>
      <vt:lpstr>Calibri Light</vt:lpstr>
      <vt:lpstr>Courier</vt:lpstr>
      <vt:lpstr>Courier New</vt:lpstr>
      <vt:lpstr>Lucida Console</vt:lpstr>
      <vt:lpstr>Times New Roman</vt:lpstr>
      <vt:lpstr>Office Theme</vt:lpstr>
      <vt:lpstr>Machine Learning Data Platform</vt:lpstr>
      <vt:lpstr>Topics</vt:lpstr>
      <vt:lpstr>MLDP Overview “The Big Picture”</vt:lpstr>
      <vt:lpstr>MLDP Overview Motivation</vt:lpstr>
      <vt:lpstr>MLDP Overview Concept</vt:lpstr>
      <vt:lpstr>MLDP Overview Subsystems</vt:lpstr>
      <vt:lpstr>Topics</vt:lpstr>
      <vt:lpstr>Survey of MLDP Elements</vt:lpstr>
      <vt:lpstr>MLDP Elements Tech Stack</vt:lpstr>
      <vt:lpstr>Survey of MLDP Elements</vt:lpstr>
      <vt:lpstr>MLDP Elements Aggregator / Data Provider</vt:lpstr>
      <vt:lpstr>Survey of MLDP Elements</vt:lpstr>
      <vt:lpstr>MLDP Elements Data Archive</vt:lpstr>
      <vt:lpstr>Survey of MLDP Elements</vt:lpstr>
      <vt:lpstr>MLDP Elements gRPC API</vt:lpstr>
      <vt:lpstr>MLDP Elements gRPC API: Heterogeneous Data</vt:lpstr>
      <vt:lpstr>Survey of MLDP Elements</vt:lpstr>
      <vt:lpstr>MLDP Elements Data Platform- Service Model</vt:lpstr>
      <vt:lpstr>MLDP Elements Data Platform / Core Services Ingestion Service</vt:lpstr>
      <vt:lpstr>MLDP Elements Data Platform / Core Services Query Service</vt:lpstr>
      <vt:lpstr>MLDP Elements Data Platform / Core Services Annotation Service</vt:lpstr>
      <vt:lpstr>Survey of MLDP Elements</vt:lpstr>
      <vt:lpstr>MLDP Elements Client Libraries</vt:lpstr>
      <vt:lpstr>Survey of MLDP Elements</vt:lpstr>
      <vt:lpstr>MLDP Elements Web Application</vt:lpstr>
      <vt:lpstr>Topics</vt:lpstr>
      <vt:lpstr>MLDP Project Status and Road Map</vt:lpstr>
      <vt:lpstr>Topics</vt:lpstr>
      <vt:lpstr>Summary</vt:lpstr>
      <vt:lpstr>Supplemental</vt:lpstr>
      <vt:lpstr>Supplemental Material</vt:lpstr>
      <vt:lpstr>MLDP Overview SBIR Project Background</vt:lpstr>
      <vt:lpstr>Supplemental Material</vt:lpstr>
      <vt:lpstr>MLDP Elements Ingestion Data Flow Diagram</vt:lpstr>
      <vt:lpstr>Supplemental Material</vt:lpstr>
      <vt:lpstr>MLDP Elements Data Platform / Core Services Ingestion Service: Bucket Pattern for Time-Series Data  </vt:lpstr>
      <vt:lpstr>Supplemental Material</vt:lpstr>
      <vt:lpstr>DP Deployment Installation Repository</vt:lpstr>
      <vt:lpstr>Supplemental Material</vt:lpstr>
      <vt:lpstr>Example Data Flow Aggregator -&gt; Provider</vt:lpstr>
      <vt:lpstr>Example Data Flow Provider -&gt; Ingestion Service</vt:lpstr>
      <vt:lpstr>Example Data Flow Ingestion Service -&gt; MongoDB</vt:lpstr>
      <vt:lpstr>Example Data Flow Consumer -&gt; Query Service</vt:lpstr>
      <vt:lpstr>Example Data Flow Consumer -&gt; Annotation Service</vt:lpstr>
      <vt:lpstr>Supplemental Material</vt:lpstr>
      <vt:lpstr>Why use an ingestion service API instead of writing directly to the database?</vt:lpstr>
      <vt:lpstr>Supplemental Material</vt:lpstr>
      <vt:lpstr>Authentication / Authorization</vt:lpstr>
      <vt:lpstr>Supplemental Material</vt:lpstr>
      <vt:lpstr>Project Status Performance Benchmarks</vt:lpstr>
      <vt:lpstr>Supplemental Material</vt:lpstr>
      <vt:lpstr>Client Application Communication Options gRPC API vs. Client Library</vt:lpstr>
      <vt:lpstr>Client Application Communication Options gRPC API Clients</vt:lpstr>
      <vt:lpstr>Client Application Communication Options Client Library</vt:lpstr>
      <vt:lpstr>Client Application Communication Options Java Client Library Ingestion Example</vt:lpstr>
      <vt:lpstr>Client Application Communication Options Java Client Library Query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Datastore APIs</dc:title>
  <dc:creator>Christopher Allen</dc:creator>
  <cp:lastModifiedBy>Craig McChesney</cp:lastModifiedBy>
  <cp:revision>211</cp:revision>
  <cp:lastPrinted>2024-09-16T21:59:06Z</cp:lastPrinted>
  <dcterms:created xsi:type="dcterms:W3CDTF">2023-04-06T17:19:40Z</dcterms:created>
  <dcterms:modified xsi:type="dcterms:W3CDTF">2024-09-17T19:55:45Z</dcterms:modified>
</cp:coreProperties>
</file>