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2" r:id="rId3"/>
    <p:sldId id="276" r:id="rId4"/>
    <p:sldId id="258" r:id="rId5"/>
    <p:sldId id="259" r:id="rId6"/>
    <p:sldId id="274" r:id="rId7"/>
    <p:sldId id="268" r:id="rId8"/>
    <p:sldId id="269" r:id="rId9"/>
    <p:sldId id="270" r:id="rId10"/>
    <p:sldId id="271" r:id="rId11"/>
    <p:sldId id="272" r:id="rId12"/>
    <p:sldId id="275" r:id="rId13"/>
    <p:sldId id="265" r:id="rId14"/>
    <p:sldId id="27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8B5"/>
    <a:srgbClr val="0560B3"/>
    <a:srgbClr val="08A7EE"/>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73658" autoAdjust="0"/>
  </p:normalViewPr>
  <p:slideViewPr>
    <p:cSldViewPr snapToGrid="0" snapToObjects="1">
      <p:cViewPr varScale="1">
        <p:scale>
          <a:sx n="111" d="100"/>
          <a:sy n="111" d="100"/>
        </p:scale>
        <p:origin x="216" y="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09393-EE53-E946-897B-20B312670A72}"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FDA3-F2F2-A94F-A58B-1B0360E20558}" type="slidenum">
              <a:rPr lang="en-US" smtClean="0"/>
              <a:t>‹#›</a:t>
            </a:fld>
            <a:endParaRPr lang="en-US"/>
          </a:p>
        </p:txBody>
      </p:sp>
    </p:spTree>
    <p:extLst>
      <p:ext uri="{BB962C8B-B14F-4D97-AF65-F5344CB8AC3E}">
        <p14:creationId xmlns:p14="http://schemas.microsoft.com/office/powerpoint/2010/main" val="264552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latin typeface="+mn-lt"/>
              <a:cs typeface="+mn-cs"/>
            </a:endParaRPr>
          </a:p>
        </p:txBody>
      </p:sp>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 name="Group 3">
            <a:extLst>
              <a:ext uri="{FF2B5EF4-FFF2-40B4-BE49-F238E27FC236}">
                <a16:creationId xmlns:a16="http://schemas.microsoft.com/office/drawing/2014/main" id="{F4E41318-D6EF-49B1-BF81-9D32C3173DC7}"/>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2D96983B-0498-459E-B5DF-4E16EA9FF583}"/>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dirty="0">
                <a:solidFill>
                  <a:schemeClr val="tx1"/>
                </a:solidFill>
              </a:endParaRPr>
            </a:p>
          </p:txBody>
        </p:sp>
        <p:pic>
          <p:nvPicPr>
            <p:cNvPr id="17" name="Graphic 13">
              <a:extLst>
                <a:ext uri="{FF2B5EF4-FFF2-40B4-BE49-F238E27FC236}">
                  <a16:creationId xmlns:a16="http://schemas.microsoft.com/office/drawing/2014/main" id="{A3C1FB02-4A5D-4345-97D6-FA319242C71C}"/>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F5A45A8C-7B43-450B-B52B-E0BCA3F255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pic>
        <p:nvPicPr>
          <p:cNvPr id="19" name="Graphic 18">
            <a:extLst>
              <a:ext uri="{FF2B5EF4-FFF2-40B4-BE49-F238E27FC236}">
                <a16:creationId xmlns:a16="http://schemas.microsoft.com/office/drawing/2014/main" id="{F7662613-1E13-4001-8843-A22DF0E42F2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926242" y="5382918"/>
            <a:ext cx="1661444" cy="422498"/>
          </a:xfrm>
          <a:prstGeom prst="rect">
            <a:avLst/>
          </a:prstGeom>
        </p:spPr>
      </p:pic>
    </p:spTree>
    <p:extLst>
      <p:ext uri="{BB962C8B-B14F-4D97-AF65-F5344CB8AC3E}">
        <p14:creationId xmlns:p14="http://schemas.microsoft.com/office/powerpoint/2010/main" val="271193082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41314"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510018"/>
            <a:ext cx="5486400"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510018"/>
            <a:ext cx="5486400"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62131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7212"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hasCustomPrompt="1"/>
          </p:nvPr>
        </p:nvSpPr>
        <p:spPr>
          <a:xfrm>
            <a:off x="536696" y="1510018"/>
            <a:ext cx="3610478"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a:t>
            </a:r>
            <a:br>
              <a:rPr lang="en-US" dirty="0"/>
            </a:br>
            <a:r>
              <a:rPr lang="en-US" dirty="0"/>
              <a:t>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75741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8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21758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503521"/>
            <a:ext cx="3541945" cy="4113087"/>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30986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439399"/>
            <a:ext cx="6590749" cy="409856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255576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line title Content with picture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123096"/>
            <a:ext cx="6750567" cy="4480178"/>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847025" cy="692417"/>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184801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69"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154293" y="2434969"/>
            <a:ext cx="6912597" cy="410299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154547" y="1197864"/>
            <a:ext cx="6890257"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99929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1 line title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136808"/>
            <a:ext cx="6590749" cy="4401152"/>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97864"/>
            <a:ext cx="6569449" cy="717621"/>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62815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line title 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400300"/>
            <a:ext cx="6821312" cy="4137660"/>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97864"/>
            <a:ext cx="6821312" cy="1023730"/>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77139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985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pic>
        <p:nvPicPr>
          <p:cNvPr id="24" name="Graphic 23">
            <a:extLst>
              <a:ext uri="{FF2B5EF4-FFF2-40B4-BE49-F238E27FC236}">
                <a16:creationId xmlns:a16="http://schemas.microsoft.com/office/drawing/2014/main" id="{3637CE4E-4BAE-48A7-8D72-4077E262AA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134640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pic>
        <p:nvPicPr>
          <p:cNvPr id="27" name="Graphic 26">
            <a:extLst>
              <a:ext uri="{FF2B5EF4-FFF2-40B4-BE49-F238E27FC236}">
                <a16:creationId xmlns:a16="http://schemas.microsoft.com/office/drawing/2014/main" id="{647C6F43-7893-4B91-ACE1-361CC63A20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71521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Graphic 27">
            <a:extLst>
              <a:ext uri="{FF2B5EF4-FFF2-40B4-BE49-F238E27FC236}">
                <a16:creationId xmlns:a16="http://schemas.microsoft.com/office/drawing/2014/main" id="{EAEA976D-4F6E-45E4-BB2B-528E5F7E28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2121571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 line title Content w 2 picture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3731AE4-4172-4D78-B847-E9DC76CF8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6473952"/>
            <a:ext cx="1088136" cy="260884"/>
          </a:xfrm>
          <a:prstGeom prst="rect">
            <a:avLst/>
          </a:prstGeom>
        </p:spPr>
      </p:pic>
      <p:sp>
        <p:nvSpPr>
          <p:cNvPr id="26" name="Rectangle 25">
            <a:extLst>
              <a:ext uri="{FF2B5EF4-FFF2-40B4-BE49-F238E27FC236}">
                <a16:creationId xmlns:a16="http://schemas.microsoft.com/office/drawing/2014/main" id="{756C1841-4413-4AF7-BA7D-9B3033762A72}"/>
              </a:ext>
            </a:extLst>
          </p:cNvPr>
          <p:cNvSpPr/>
          <p:nvPr userDrawn="1"/>
        </p:nvSpPr>
        <p:spPr>
          <a:xfrm>
            <a:off x="6031924" y="3569334"/>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id="{CB02BB18-66F2-4BE2-AAC8-C7C310FDDF7F}"/>
              </a:ext>
            </a:extLst>
          </p:cNvPr>
          <p:cNvSpPr/>
          <p:nvPr userDrawn="1"/>
        </p:nvSpPr>
        <p:spPr>
          <a:xfrm>
            <a:off x="6432353" y="-1"/>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451013" y="505527"/>
            <a:ext cx="5329879" cy="2770437"/>
          </a:xfrm>
          <a:noFill/>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429767" y="274321"/>
            <a:ext cx="5911397" cy="699714"/>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429768" y="1152940"/>
            <a:ext cx="5373874" cy="5625592"/>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6" name="Picture Placeholder 13">
            <a:extLst>
              <a:ext uri="{FF2B5EF4-FFF2-40B4-BE49-F238E27FC236}">
                <a16:creationId xmlns:a16="http://schemas.microsoft.com/office/drawing/2014/main" id="{3924185B-449C-4A9C-8023-9C8C30499A40}"/>
              </a:ext>
            </a:extLst>
          </p:cNvPr>
          <p:cNvSpPr>
            <a:spLocks noGrp="1"/>
          </p:cNvSpPr>
          <p:nvPr>
            <p:ph type="pic" sz="quarter" idx="11"/>
          </p:nvPr>
        </p:nvSpPr>
        <p:spPr>
          <a:xfrm>
            <a:off x="6031924" y="3575554"/>
            <a:ext cx="5748969" cy="2770776"/>
          </a:xfrm>
          <a:noFill/>
        </p:spPr>
        <p:txBody>
          <a:bodyPr/>
          <a:lstStyle>
            <a:lvl1pPr marL="0" indent="0">
              <a:buNone/>
              <a:defRPr/>
            </a:lvl1pPr>
          </a:lstStyle>
          <a:p>
            <a:r>
              <a:rPr lang="en-US"/>
              <a:t>Click icon to add picture</a:t>
            </a:r>
          </a:p>
        </p:txBody>
      </p:sp>
      <p:sp>
        <p:nvSpPr>
          <p:cNvPr id="17" name="Rectangle 6">
            <a:extLst>
              <a:ext uri="{FF2B5EF4-FFF2-40B4-BE49-F238E27FC236}">
                <a16:creationId xmlns:a16="http://schemas.microsoft.com/office/drawing/2014/main" id="{385D7318-24F7-4DFE-A45A-C54BCFADED84}"/>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8" name="Rectangle 17">
            <a:extLst>
              <a:ext uri="{FF2B5EF4-FFF2-40B4-BE49-F238E27FC236}">
                <a16:creationId xmlns:a16="http://schemas.microsoft.com/office/drawing/2014/main" id="{DB02C364-70E4-4D7A-8904-3011CE6A868D}"/>
              </a:ext>
            </a:extLst>
          </p:cNvPr>
          <p:cNvSpPr/>
          <p:nvPr userDrawn="1"/>
        </p:nvSpPr>
        <p:spPr>
          <a:xfrm>
            <a:off x="-4391"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FDBFD9B-8311-47C0-BBE5-4D8A347DDFF0}"/>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39758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discussion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19"/>
            <a:ext cx="11000232" cy="1014984"/>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1851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pic>
        <p:nvPicPr>
          <p:cNvPr id="9" name="Graphic 8">
            <a:extLst>
              <a:ext uri="{FF2B5EF4-FFF2-40B4-BE49-F238E27FC236}">
                <a16:creationId xmlns:a16="http://schemas.microsoft.com/office/drawing/2014/main" id="{E4071B01-7761-4948-BCB6-A1756C938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 y="6473952"/>
            <a:ext cx="1088136" cy="260884"/>
          </a:xfrm>
          <a:prstGeom prst="rect">
            <a:avLst/>
          </a:prstGeom>
        </p:spPr>
      </p:pic>
    </p:spTree>
    <p:extLst>
      <p:ext uri="{BB962C8B-B14F-4D97-AF65-F5344CB8AC3E}">
        <p14:creationId xmlns:p14="http://schemas.microsoft.com/office/powerpoint/2010/main" val="345343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728981"/>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155700"/>
            <a:ext cx="11430000" cy="4545813"/>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121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Line title 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014984"/>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640950"/>
            <a:ext cx="5431021" cy="2503479"/>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nvGrpSpPr>
          <p:cNvPr id="13" name="Group 12">
            <a:extLst>
              <a:ext uri="{FF2B5EF4-FFF2-40B4-BE49-F238E27FC236}">
                <a16:creationId xmlns:a16="http://schemas.microsoft.com/office/drawing/2014/main" id="{602417A8-62C4-4366-91E2-26F11E3A977D}"/>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246CC5DE-B92B-40D5-9D7B-AA6B7072E235}"/>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dirty="0">
                <a:solidFill>
                  <a:schemeClr val="tx1"/>
                </a:solidFill>
              </a:endParaRPr>
            </a:p>
          </p:txBody>
        </p:sp>
        <p:pic>
          <p:nvPicPr>
            <p:cNvPr id="17" name="Graphic 13">
              <a:extLst>
                <a:ext uri="{FF2B5EF4-FFF2-40B4-BE49-F238E27FC236}">
                  <a16:creationId xmlns:a16="http://schemas.microsoft.com/office/drawing/2014/main" id="{03970860-A418-4CC0-A257-74430DF05945}"/>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B21041CA-DA1D-417F-8F31-A802AAB4D85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3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 Line title 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hasCustomPrompt="1"/>
          </p:nvPr>
        </p:nvSpPr>
        <p:spPr>
          <a:xfrm>
            <a:off x="429768" y="1352479"/>
            <a:ext cx="5413469" cy="630867"/>
          </a:xfrm>
        </p:spPr>
        <p:txBody>
          <a:bodyPr/>
          <a:lstStyle>
            <a:lvl1pPr>
              <a:defRPr/>
            </a:lvl1pPr>
          </a:lstStyle>
          <a:p>
            <a:r>
              <a:rPr lang="en-US" dirty="0"/>
              <a:t>Click to edit Master  </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176530"/>
            <a:ext cx="5431021" cy="2967899"/>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nvGrpSpPr>
          <p:cNvPr id="13" name="Group 12">
            <a:extLst>
              <a:ext uri="{FF2B5EF4-FFF2-40B4-BE49-F238E27FC236}">
                <a16:creationId xmlns:a16="http://schemas.microsoft.com/office/drawing/2014/main" id="{F50C23E9-033F-402D-8519-833325EC7409}"/>
              </a:ext>
            </a:extLst>
          </p:cNvPr>
          <p:cNvGrpSpPr/>
          <p:nvPr userDrawn="1"/>
        </p:nvGrpSpPr>
        <p:grpSpPr>
          <a:xfrm>
            <a:off x="9958640" y="3480010"/>
            <a:ext cx="1411536" cy="1640492"/>
            <a:chOff x="10541671" y="3480317"/>
            <a:chExt cx="1307492" cy="1519571"/>
          </a:xfrm>
        </p:grpSpPr>
        <p:sp>
          <p:nvSpPr>
            <p:cNvPr id="14" name="Hexagon 13">
              <a:extLst>
                <a:ext uri="{FF2B5EF4-FFF2-40B4-BE49-F238E27FC236}">
                  <a16:creationId xmlns:a16="http://schemas.microsoft.com/office/drawing/2014/main" id="{5D47CFE8-BA83-4429-BC70-ACA0C8095B41}"/>
                </a:ext>
              </a:extLst>
            </p:cNvPr>
            <p:cNvSpPr/>
            <p:nvPr userDrawn="1"/>
          </p:nvSpPr>
          <p:spPr>
            <a:xfrm rot="5400000">
              <a:off x="10435631" y="3586357"/>
              <a:ext cx="1519571" cy="1307492"/>
            </a:xfrm>
            <a:prstGeom prst="hexagon">
              <a:avLst>
                <a:gd name="adj" fmla="val 29245"/>
                <a:gd name="vf" fmla="val 115470"/>
              </a:avLst>
            </a:prstGeom>
            <a:gradFill>
              <a:gsLst>
                <a:gs pos="48700">
                  <a:srgbClr val="0C7E7E"/>
                </a:gs>
                <a:gs pos="0">
                  <a:srgbClr val="006D67"/>
                </a:gs>
                <a:gs pos="100000">
                  <a:srgbClr val="138689"/>
                </a:gs>
              </a:gsLst>
              <a:lin ang="13500000" scaled="1"/>
            </a:gradFill>
            <a:ln w="12700">
              <a:solidFill>
                <a:srgbClr val="64A8B5"/>
              </a:solidFill>
              <a:miter lim="800000"/>
            </a:ln>
            <a:effectLst>
              <a:outerShdw blurRad="101600" sx="102000" sy="102000" algn="ctr"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horz" wrap="square" lIns="182880" tIns="182880" rIns="182880" bIns="18288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a:lnSpc>
                  <a:spcPct val="90000"/>
                </a:lnSpc>
              </a:pPr>
              <a:endParaRPr lang="en-US" dirty="0">
                <a:solidFill>
                  <a:schemeClr val="tx1"/>
                </a:solidFill>
              </a:endParaRPr>
            </a:p>
          </p:txBody>
        </p:sp>
        <p:pic>
          <p:nvPicPr>
            <p:cNvPr id="17" name="Graphic 13">
              <a:extLst>
                <a:ext uri="{FF2B5EF4-FFF2-40B4-BE49-F238E27FC236}">
                  <a16:creationId xmlns:a16="http://schemas.microsoft.com/office/drawing/2014/main" id="{34A65229-E5EF-4B34-B5D7-8BE42D06263F}"/>
                </a:ext>
              </a:extLst>
            </p:cNvPr>
            <p:cNvPicPr>
              <a:picLocks noChangeAspect="1"/>
            </p:cNvPicPr>
            <p:nvPr userDrawn="1"/>
          </p:nvPicPr>
          <p:blipFill>
            <a:blip r:embed="rId3">
              <a:alphaModFix amt="90000"/>
              <a:extLst>
                <a:ext uri="{96DAC541-7B7A-43D3-8B79-37D633B846F1}">
                  <asvg:svgBlip xmlns:asvg="http://schemas.microsoft.com/office/drawing/2016/SVG/main" r:embed="rId4"/>
                </a:ext>
              </a:extLst>
            </a:blip>
            <a:stretch>
              <a:fillRect/>
            </a:stretch>
          </p:blipFill>
          <p:spPr>
            <a:xfrm>
              <a:off x="10635967" y="3920644"/>
              <a:ext cx="1146890" cy="603060"/>
            </a:xfrm>
            <a:prstGeom prst="rect">
              <a:avLst/>
            </a:prstGeom>
          </p:spPr>
        </p:pic>
      </p:grpSp>
      <p:pic>
        <p:nvPicPr>
          <p:cNvPr id="18" name="Graphic 17">
            <a:extLst>
              <a:ext uri="{FF2B5EF4-FFF2-40B4-BE49-F238E27FC236}">
                <a16:creationId xmlns:a16="http://schemas.microsoft.com/office/drawing/2014/main" id="{370E6034-F76A-45A4-8614-7CF57F0AFE3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1480" y="457200"/>
            <a:ext cx="1088136" cy="260884"/>
          </a:xfrm>
          <a:prstGeom prst="rect">
            <a:avLst/>
          </a:prstGeom>
        </p:spPr>
      </p:pic>
    </p:spTree>
    <p:extLst>
      <p:ext uri="{BB962C8B-B14F-4D97-AF65-F5344CB8AC3E}">
        <p14:creationId xmlns:p14="http://schemas.microsoft.com/office/powerpoint/2010/main" val="7290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504904"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32516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 header boxe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381931"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90214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5236" cy="1017586"/>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82144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7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101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1" name="Graphic 10">
            <a:extLst>
              <a:ext uri="{FF2B5EF4-FFF2-40B4-BE49-F238E27FC236}">
                <a16:creationId xmlns:a16="http://schemas.microsoft.com/office/drawing/2014/main" id="{6CECC100-04C4-4A07-9C9E-27A373DAA85B}"/>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11480" y="6473952"/>
            <a:ext cx="1088136" cy="260884"/>
          </a:xfrm>
          <a:prstGeom prst="rect">
            <a:avLst/>
          </a:prstGeom>
        </p:spPr>
      </p:pic>
    </p:spTree>
    <p:extLst>
      <p:ext uri="{BB962C8B-B14F-4D97-AF65-F5344CB8AC3E}">
        <p14:creationId xmlns:p14="http://schemas.microsoft.com/office/powerpoint/2010/main" val="277338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 id="2147483680" r:id="rId18"/>
    <p:sldLayoutId id="2147483681" r:id="rId19"/>
    <p:sldLayoutId id="2147483683" r:id="rId20"/>
    <p:sldLayoutId id="2147483685" r:id="rId21"/>
    <p:sldLayoutId id="2147483686" r:id="rId22"/>
    <p:sldLayoutId id="2147483693" r:id="rId23"/>
    <p:sldLayoutId id="2147483694" r:id="rId2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energy.gov/doe-public-access-plan"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hkl-projects/ioc-hk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4D69-3196-4C2B-AF4B-F78BC130F404}"/>
              </a:ext>
            </a:extLst>
          </p:cNvPr>
          <p:cNvSpPr>
            <a:spLocks noGrp="1"/>
          </p:cNvSpPr>
          <p:nvPr>
            <p:ph type="ctrTitle"/>
          </p:nvPr>
        </p:nvSpPr>
        <p:spPr/>
        <p:txBody>
          <a:bodyPr/>
          <a:lstStyle/>
          <a:p>
            <a:r>
              <a:rPr lang="en-US" dirty="0"/>
              <a:t>HKL diffractometer computations as an EPICS IOC using </a:t>
            </a:r>
            <a:r>
              <a:rPr lang="en-US" dirty="0" err="1"/>
              <a:t>PyDevice</a:t>
            </a:r>
            <a:endParaRPr lang="en-US" dirty="0"/>
          </a:p>
        </p:txBody>
      </p:sp>
      <p:sp>
        <p:nvSpPr>
          <p:cNvPr id="3" name="Subtitle 2">
            <a:extLst>
              <a:ext uri="{FF2B5EF4-FFF2-40B4-BE49-F238E27FC236}">
                <a16:creationId xmlns:a16="http://schemas.microsoft.com/office/drawing/2014/main" id="{1AC8ABB3-63B9-413C-8BBB-363A447A87A8}"/>
              </a:ext>
            </a:extLst>
          </p:cNvPr>
          <p:cNvSpPr>
            <a:spLocks noGrp="1"/>
          </p:cNvSpPr>
          <p:nvPr>
            <p:ph type="subTitle" idx="1"/>
          </p:nvPr>
        </p:nvSpPr>
        <p:spPr/>
        <p:txBody>
          <a:bodyPr/>
          <a:lstStyle/>
          <a:p>
            <a:r>
              <a:rPr lang="en-US" b="1" dirty="0"/>
              <a:t>Kazimierz Gofron and Alexander </a:t>
            </a:r>
            <a:r>
              <a:rPr lang="en-US" b="1" dirty="0" err="1"/>
              <a:t>Baekey</a:t>
            </a:r>
            <a:endParaRPr lang="en-US" b="1" dirty="0"/>
          </a:p>
          <a:p>
            <a:r>
              <a:rPr lang="en-US" sz="1800" dirty="0"/>
              <a:t>EPICS Collaboration Meeting</a:t>
            </a:r>
          </a:p>
          <a:p>
            <a:r>
              <a:rPr lang="en-US" sz="1800" dirty="0"/>
              <a:t>Location: ORNL / SNS, Bldg. 8600</a:t>
            </a:r>
          </a:p>
          <a:p>
            <a:r>
              <a:rPr lang="en-US" sz="1800" dirty="0"/>
              <a:t>Date: 2024/9/19</a:t>
            </a:r>
          </a:p>
        </p:txBody>
      </p:sp>
      <p:sp>
        <p:nvSpPr>
          <p:cNvPr id="5" name="TextBox 4">
            <a:extLst>
              <a:ext uri="{FF2B5EF4-FFF2-40B4-BE49-F238E27FC236}">
                <a16:creationId xmlns:a16="http://schemas.microsoft.com/office/drawing/2014/main" id="{0489AAD2-DE10-2313-39BF-83E520FE665B}"/>
              </a:ext>
            </a:extLst>
          </p:cNvPr>
          <p:cNvSpPr txBox="1"/>
          <p:nvPr/>
        </p:nvSpPr>
        <p:spPr>
          <a:xfrm>
            <a:off x="4851504" y="3941954"/>
            <a:ext cx="4985767" cy="954107"/>
          </a:xfrm>
          <a:prstGeom prst="rect">
            <a:avLst/>
          </a:prstGeom>
          <a:noFill/>
        </p:spPr>
        <p:txBody>
          <a:bodyPr wrap="square">
            <a:spAutoFit/>
          </a:bodyPr>
          <a:lstStyle/>
          <a:p>
            <a:pPr>
              <a:lnSpc>
                <a:spcPct val="100000"/>
              </a:lnSpc>
              <a:buNone/>
            </a:pPr>
            <a:r>
              <a:rPr lang="en-US" sz="1400" dirty="0">
                <a:solidFill>
                  <a:schemeClr val="bg1"/>
                </a:solidFill>
                <a:latin typeface="Century Gothic" panose="020B0502020202020204" pitchFamily="34" charset="0"/>
                <a:cs typeface="Arial" panose="020B0604020202020204" pitchFamily="34" charset="0"/>
              </a:rPr>
              <a:t>This research uses resources at the High Flux Isotope Reactor and the Spallation Neutron Source, DOE Office of Science User Facilities operated by the Oak Ridge National Laboratory.</a:t>
            </a:r>
          </a:p>
        </p:txBody>
      </p:sp>
    </p:spTree>
    <p:extLst>
      <p:ext uri="{BB962C8B-B14F-4D97-AF65-F5344CB8AC3E}">
        <p14:creationId xmlns:p14="http://schemas.microsoft.com/office/powerpoint/2010/main" val="1386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B1B6-3FCD-67EB-DEA6-CB4D1249B7E3}"/>
              </a:ext>
            </a:extLst>
          </p:cNvPr>
          <p:cNvSpPr>
            <a:spLocks noGrp="1"/>
          </p:cNvSpPr>
          <p:nvPr>
            <p:ph type="title"/>
          </p:nvPr>
        </p:nvSpPr>
        <p:spPr/>
        <p:txBody>
          <a:bodyPr/>
          <a:lstStyle/>
          <a:p>
            <a:r>
              <a:rPr lang="en-US" dirty="0"/>
              <a:t>Real space -&gt; Reciprocal space</a:t>
            </a:r>
          </a:p>
        </p:txBody>
      </p:sp>
      <p:pic>
        <p:nvPicPr>
          <p:cNvPr id="3" name="Picture 2">
            <a:extLst>
              <a:ext uri="{FF2B5EF4-FFF2-40B4-BE49-F238E27FC236}">
                <a16:creationId xmlns:a16="http://schemas.microsoft.com/office/drawing/2014/main" id="{068F0FAE-AC9E-A5CB-45DA-A658F470B81E}"/>
              </a:ext>
            </a:extLst>
          </p:cNvPr>
          <p:cNvPicPr>
            <a:picLocks noChangeAspect="1"/>
          </p:cNvPicPr>
          <p:nvPr/>
        </p:nvPicPr>
        <p:blipFill>
          <a:blip r:embed="rId2"/>
          <a:stretch>
            <a:fillRect/>
          </a:stretch>
        </p:blipFill>
        <p:spPr>
          <a:xfrm>
            <a:off x="752290" y="1848151"/>
            <a:ext cx="6145301" cy="3359187"/>
          </a:xfrm>
          <a:prstGeom prst="rect">
            <a:avLst/>
          </a:prstGeom>
        </p:spPr>
      </p:pic>
      <p:sp>
        <p:nvSpPr>
          <p:cNvPr id="5" name="TextBox 4">
            <a:extLst>
              <a:ext uri="{FF2B5EF4-FFF2-40B4-BE49-F238E27FC236}">
                <a16:creationId xmlns:a16="http://schemas.microsoft.com/office/drawing/2014/main" id="{6512C693-5BCA-2653-44BC-465E01548548}"/>
              </a:ext>
            </a:extLst>
          </p:cNvPr>
          <p:cNvSpPr txBox="1"/>
          <p:nvPr/>
        </p:nvSpPr>
        <p:spPr>
          <a:xfrm>
            <a:off x="8193741" y="2262565"/>
            <a:ext cx="3550023" cy="2031325"/>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6:  Forward calculation </a:t>
            </a:r>
            <a:endParaRPr lang="en-US" sz="1800" b="0" strike="noStrike" spc="-1" dirty="0">
              <a:latin typeface="Arial"/>
            </a:endParaRPr>
          </a:p>
          <a:p>
            <a:pPr algn="ctr">
              <a:lnSpc>
                <a:spcPct val="100000"/>
              </a:lnSpc>
              <a:buNone/>
            </a:pPr>
            <a:r>
              <a:rPr lang="en-US" sz="1800" b="0" strike="noStrike" spc="-1" dirty="0">
                <a:solidFill>
                  <a:srgbClr val="000000"/>
                </a:solidFill>
                <a:latin typeface="Arial"/>
                <a:ea typeface="DejaVu Sans"/>
              </a:rPr>
              <a:t>(motor rotations → Miller indices)</a:t>
            </a:r>
          </a:p>
          <a:p>
            <a:pPr algn="ctr">
              <a:lnSpc>
                <a:spcPct val="100000"/>
              </a:lnSpc>
              <a:buNone/>
            </a:pPr>
            <a:endParaRPr lang="en-US" sz="1800" b="0" strike="noStrike" spc="-1" dirty="0">
              <a:latin typeface="Arial"/>
            </a:endParaRPr>
          </a:p>
          <a:p>
            <a:pPr>
              <a:lnSpc>
                <a:spcPct val="100000"/>
              </a:lnSpc>
              <a:buNone/>
            </a:pPr>
            <a:r>
              <a:rPr lang="en-US" sz="1800" b="0" strike="noStrike" spc="-1" dirty="0">
                <a:solidFill>
                  <a:srgbClr val="000000"/>
                </a:solidFill>
                <a:latin typeface="Arial"/>
                <a:ea typeface="DejaVu Sans"/>
              </a:rPr>
              <a:t>For Silicon, the motor positions: Ω = -45°, Χ = -45°, </a:t>
            </a:r>
            <a:endParaRPr lang="en-US" sz="1800" b="0" strike="noStrike" spc="-1" dirty="0">
              <a:latin typeface="Arial"/>
            </a:endParaRPr>
          </a:p>
          <a:p>
            <a:pPr>
              <a:lnSpc>
                <a:spcPct val="100000"/>
              </a:lnSpc>
              <a:buNone/>
            </a:pPr>
            <a:r>
              <a:rPr lang="en-US" sz="1800" b="0" strike="noStrike" spc="-1" dirty="0">
                <a:solidFill>
                  <a:srgbClr val="000000"/>
                </a:solidFill>
                <a:latin typeface="Arial"/>
                <a:ea typeface="DejaVu Sans"/>
              </a:rPr>
              <a:t>Φ = -90°, 2Θ = -90° map to the reflection (</a:t>
            </a:r>
            <a:r>
              <a:rPr lang="en-US" spc="-1" dirty="0">
                <a:solidFill>
                  <a:srgbClr val="000000"/>
                </a:solidFill>
                <a:latin typeface="Arial"/>
                <a:ea typeface="DejaVu Sans"/>
              </a:rPr>
              <a:t>1, 1, 0</a:t>
            </a:r>
            <a:r>
              <a:rPr lang="en-US" sz="1800" b="0" strike="noStrike" spc="-1" dirty="0">
                <a:solidFill>
                  <a:srgbClr val="000000"/>
                </a:solidFill>
                <a:latin typeface="Arial"/>
                <a:ea typeface="DejaVu Sans"/>
              </a:rPr>
              <a:t>).</a:t>
            </a:r>
            <a:endParaRPr lang="en-US" dirty="0"/>
          </a:p>
        </p:txBody>
      </p:sp>
    </p:spTree>
    <p:extLst>
      <p:ext uri="{BB962C8B-B14F-4D97-AF65-F5344CB8AC3E}">
        <p14:creationId xmlns:p14="http://schemas.microsoft.com/office/powerpoint/2010/main" val="41424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2716-9663-A6F1-B3F7-68EA1A8C7E55}"/>
              </a:ext>
            </a:extLst>
          </p:cNvPr>
          <p:cNvSpPr>
            <a:spLocks noGrp="1"/>
          </p:cNvSpPr>
          <p:nvPr>
            <p:ph type="title"/>
          </p:nvPr>
        </p:nvSpPr>
        <p:spPr/>
        <p:txBody>
          <a:bodyPr/>
          <a:lstStyle/>
          <a:p>
            <a:r>
              <a:rPr lang="en-US" dirty="0"/>
              <a:t>Reciprocal space -&gt; real space</a:t>
            </a:r>
          </a:p>
        </p:txBody>
      </p:sp>
      <p:pic>
        <p:nvPicPr>
          <p:cNvPr id="3" name="Picture 2">
            <a:extLst>
              <a:ext uri="{FF2B5EF4-FFF2-40B4-BE49-F238E27FC236}">
                <a16:creationId xmlns:a16="http://schemas.microsoft.com/office/drawing/2014/main" id="{587DABE8-B4FC-3BDC-EBA6-F8FDEB750184}"/>
              </a:ext>
            </a:extLst>
          </p:cNvPr>
          <p:cNvPicPr>
            <a:picLocks noChangeAspect="1"/>
          </p:cNvPicPr>
          <p:nvPr/>
        </p:nvPicPr>
        <p:blipFill>
          <a:blip r:embed="rId2"/>
          <a:stretch>
            <a:fillRect/>
          </a:stretch>
        </p:blipFill>
        <p:spPr>
          <a:xfrm>
            <a:off x="570852" y="1405868"/>
            <a:ext cx="8124913" cy="1448060"/>
          </a:xfrm>
          <a:prstGeom prst="rect">
            <a:avLst/>
          </a:prstGeom>
        </p:spPr>
      </p:pic>
      <p:pic>
        <p:nvPicPr>
          <p:cNvPr id="4" name="Picture 3">
            <a:extLst>
              <a:ext uri="{FF2B5EF4-FFF2-40B4-BE49-F238E27FC236}">
                <a16:creationId xmlns:a16="http://schemas.microsoft.com/office/drawing/2014/main" id="{53468C35-D557-CC44-9D43-500771A4619F}"/>
              </a:ext>
            </a:extLst>
          </p:cNvPr>
          <p:cNvPicPr>
            <a:picLocks noChangeAspect="1"/>
          </p:cNvPicPr>
          <p:nvPr/>
        </p:nvPicPr>
        <p:blipFill>
          <a:blip r:embed="rId3"/>
          <a:stretch>
            <a:fillRect/>
          </a:stretch>
        </p:blipFill>
        <p:spPr>
          <a:xfrm>
            <a:off x="552562" y="3283083"/>
            <a:ext cx="8143203" cy="2434507"/>
          </a:xfrm>
          <a:prstGeom prst="rect">
            <a:avLst/>
          </a:prstGeom>
        </p:spPr>
      </p:pic>
      <p:sp>
        <p:nvSpPr>
          <p:cNvPr id="6" name="TextBox 5">
            <a:extLst>
              <a:ext uri="{FF2B5EF4-FFF2-40B4-BE49-F238E27FC236}">
                <a16:creationId xmlns:a16="http://schemas.microsoft.com/office/drawing/2014/main" id="{47D1451F-C8FB-75C0-79F7-F51E34EF4C28}"/>
              </a:ext>
            </a:extLst>
          </p:cNvPr>
          <p:cNvSpPr txBox="1"/>
          <p:nvPr/>
        </p:nvSpPr>
        <p:spPr>
          <a:xfrm>
            <a:off x="8641976" y="2341900"/>
            <a:ext cx="3550024" cy="2277547"/>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7</a:t>
            </a:r>
            <a:r>
              <a:rPr lang="en-US" sz="1600" b="0" strike="noStrike" spc="-1" dirty="0">
                <a:solidFill>
                  <a:srgbClr val="000000"/>
                </a:solidFill>
                <a:latin typeface="Arial"/>
                <a:ea typeface="DejaVu Sans"/>
              </a:rPr>
              <a:t>:  Inverse calculation </a:t>
            </a:r>
            <a:endParaRPr lang="en-US" sz="1600" b="0" strike="noStrike" spc="-1" dirty="0">
              <a:latin typeface="Arial"/>
            </a:endParaRPr>
          </a:p>
          <a:p>
            <a:pPr algn="ctr">
              <a:lnSpc>
                <a:spcPct val="100000"/>
              </a:lnSpc>
              <a:buNone/>
            </a:pPr>
            <a:r>
              <a:rPr lang="en-US" sz="1600" b="0" strike="noStrike" spc="-1" dirty="0">
                <a:solidFill>
                  <a:srgbClr val="000000"/>
                </a:solidFill>
                <a:latin typeface="Arial"/>
                <a:ea typeface="DejaVu Sans"/>
              </a:rPr>
              <a:t>(Miller indices → motor rotations)</a:t>
            </a:r>
            <a:endParaRPr lang="en-US" sz="1600" b="0" strike="noStrike" spc="-1" dirty="0">
              <a:latin typeface="Arial"/>
            </a:endParaRPr>
          </a:p>
          <a:p>
            <a:pPr>
              <a:lnSpc>
                <a:spcPct val="100000"/>
              </a:lnSpc>
              <a:buNone/>
            </a:pPr>
            <a:endParaRPr lang="en-US" sz="1800" b="0" strike="noStrike" spc="-1" dirty="0">
              <a:latin typeface="Arial"/>
            </a:endParaRPr>
          </a:p>
          <a:p>
            <a:pPr>
              <a:lnSpc>
                <a:spcPct val="100000"/>
              </a:lnSpc>
              <a:buNone/>
            </a:pPr>
            <a:r>
              <a:rPr lang="en-US" sz="1800" b="0" strike="noStrike" spc="-1" dirty="0">
                <a:solidFill>
                  <a:srgbClr val="000000"/>
                </a:solidFill>
                <a:latin typeface="Arial"/>
                <a:ea typeface="DejaVu Sans"/>
              </a:rPr>
              <a:t>The third solution of the inverse calculation for (1, 1, 0) corresponds to the motor rotations input into the forward calculation.</a:t>
            </a:r>
            <a:endParaRPr lang="en-US" sz="1800" b="0" strike="noStrike" spc="-1" dirty="0">
              <a:latin typeface="Arial"/>
            </a:endParaRPr>
          </a:p>
        </p:txBody>
      </p:sp>
    </p:spTree>
    <p:extLst>
      <p:ext uri="{BB962C8B-B14F-4D97-AF65-F5344CB8AC3E}">
        <p14:creationId xmlns:p14="http://schemas.microsoft.com/office/powerpoint/2010/main" val="29375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F431-732F-7D8F-0CDE-2A2E9CB91CE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044F42C-8B44-28C6-439E-6FC1CA40FE7E}"/>
              </a:ext>
            </a:extLst>
          </p:cNvPr>
          <p:cNvSpPr>
            <a:spLocks noGrp="1"/>
          </p:cNvSpPr>
          <p:nvPr>
            <p:ph idx="1"/>
          </p:nvPr>
        </p:nvSpPr>
        <p:spPr/>
        <p:txBody>
          <a:bodyPr/>
          <a:lstStyle/>
          <a:p>
            <a:r>
              <a:rPr lang="en-US" dirty="0"/>
              <a:t>Add specific additional diffractometers</a:t>
            </a:r>
          </a:p>
          <a:p>
            <a:pPr lvl="1"/>
            <a:r>
              <a:rPr lang="en-US" dirty="0"/>
              <a:t>Triple-Axis Spectrometer </a:t>
            </a:r>
          </a:p>
          <a:p>
            <a:pPr lvl="2"/>
            <a:r>
              <a:rPr lang="en-US" dirty="0"/>
              <a:t>Neutron beamlines use arcs instead of circles, because of weight of cryostats, and superconducting magnets</a:t>
            </a:r>
          </a:p>
          <a:p>
            <a:r>
              <a:rPr lang="en-US" dirty="0"/>
              <a:t>Intensity calculations</a:t>
            </a:r>
          </a:p>
          <a:p>
            <a:r>
              <a:rPr lang="en-US" dirty="0"/>
              <a:t>Energy to wavelength and neutron velocity calculations</a:t>
            </a:r>
          </a:p>
          <a:p>
            <a:r>
              <a:rPr lang="en-US" dirty="0"/>
              <a:t>Boundary conditions – valid solutions within allowed space</a:t>
            </a:r>
          </a:p>
          <a:p>
            <a:pPr lvl="1"/>
            <a:r>
              <a:rPr lang="en-US" dirty="0"/>
              <a:t>Collision avoidance</a:t>
            </a:r>
          </a:p>
        </p:txBody>
      </p:sp>
    </p:spTree>
    <p:extLst>
      <p:ext uri="{BB962C8B-B14F-4D97-AF65-F5344CB8AC3E}">
        <p14:creationId xmlns:p14="http://schemas.microsoft.com/office/powerpoint/2010/main" val="374780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231-BFC6-3F2D-5C6F-795BC5461D9C}"/>
              </a:ext>
            </a:extLst>
          </p:cNvPr>
          <p:cNvSpPr>
            <a:spLocks noGrp="1"/>
          </p:cNvSpPr>
          <p:nvPr>
            <p:ph type="title"/>
          </p:nvPr>
        </p:nvSpPr>
        <p:spPr/>
        <p:txBody>
          <a:bodyPr/>
          <a:lstStyle/>
          <a:p>
            <a:r>
              <a:rPr lang="en-US" sz="3200" b="0" strike="noStrike" spc="-1" dirty="0">
                <a:solidFill>
                  <a:srgbClr val="000000"/>
                </a:solidFill>
                <a:latin typeface="Arial"/>
                <a:ea typeface="DejaVu Sans"/>
              </a:rPr>
              <a:t>Conclusions</a:t>
            </a:r>
            <a:endParaRPr lang="en-US" dirty="0"/>
          </a:p>
        </p:txBody>
      </p:sp>
      <p:sp>
        <p:nvSpPr>
          <p:cNvPr id="3" name="Content Placeholder 2">
            <a:extLst>
              <a:ext uri="{FF2B5EF4-FFF2-40B4-BE49-F238E27FC236}">
                <a16:creationId xmlns:a16="http://schemas.microsoft.com/office/drawing/2014/main" id="{E8A7DD9F-2522-D53D-7A3B-030E2EA81225}"/>
              </a:ext>
            </a:extLst>
          </p:cNvPr>
          <p:cNvSpPr>
            <a:spLocks noGrp="1"/>
          </p:cNvSpPr>
          <p:nvPr>
            <p:ph idx="1"/>
          </p:nvPr>
        </p:nvSpPr>
        <p:spPr/>
        <p:txBody>
          <a:bodyPr/>
          <a:lstStyle/>
          <a:p>
            <a:r>
              <a:rPr lang="en-US" sz="2000" spc="-1" dirty="0">
                <a:solidFill>
                  <a:srgbClr val="000000"/>
                </a:solidFill>
                <a:latin typeface="Arial"/>
                <a:ea typeface="DejaVu Sans"/>
              </a:rPr>
              <a:t>We successfully integrated four-circle, six-circle, and kappa diffractometer HKL computations into an EPICS IOC. The integration of HKL computations into EPICS [2] control system allows automation of the single crystal beamline instruments.</a:t>
            </a:r>
          </a:p>
          <a:p>
            <a:r>
              <a:rPr lang="en-US" sz="2000" spc="-1" dirty="0">
                <a:solidFill>
                  <a:srgbClr val="000000"/>
                </a:solidFill>
                <a:latin typeface="Arial"/>
                <a:ea typeface="DejaVu Sans"/>
              </a:rPr>
              <a:t>Future work will include extending the </a:t>
            </a:r>
            <a:r>
              <a:rPr lang="en-US" sz="2000" spc="-1" dirty="0" err="1">
                <a:solidFill>
                  <a:srgbClr val="000000"/>
                </a:solidFill>
                <a:latin typeface="Arial"/>
                <a:ea typeface="DejaVu Sans"/>
              </a:rPr>
              <a:t>hkl</a:t>
            </a:r>
            <a:r>
              <a:rPr lang="en-US" sz="2000" spc="-1" dirty="0">
                <a:solidFill>
                  <a:srgbClr val="000000"/>
                </a:solidFill>
                <a:latin typeface="Arial"/>
                <a:ea typeface="DejaVu Sans"/>
              </a:rPr>
              <a:t> package to other diffractometers and inelastic scattering, with the goal of applying the IOC to neutron triple-axis beamlines. </a:t>
            </a:r>
          </a:p>
          <a:p>
            <a:r>
              <a:rPr lang="en-US" sz="2000" b="0" strike="noStrike" spc="-1" dirty="0">
                <a:solidFill>
                  <a:srgbClr val="000000"/>
                </a:solidFill>
                <a:latin typeface="Arial"/>
                <a:ea typeface="DejaVu Sans"/>
              </a:rPr>
              <a:t>https://github.com/hkl-projects/ioc-hkl</a:t>
            </a:r>
            <a:endParaRPr lang="en-US" sz="2000" b="0" strike="noStrike" spc="-1" dirty="0">
              <a:latin typeface="Arial"/>
            </a:endParaRPr>
          </a:p>
          <a:p>
            <a:endParaRPr lang="en-US" sz="2000" spc="-1" dirty="0">
              <a:solidFill>
                <a:srgbClr val="000000"/>
              </a:solidFill>
              <a:latin typeface="Arial"/>
              <a:ea typeface="DejaVu Sans"/>
            </a:endParaRPr>
          </a:p>
        </p:txBody>
      </p:sp>
    </p:spTree>
    <p:extLst>
      <p:ext uri="{BB962C8B-B14F-4D97-AF65-F5344CB8AC3E}">
        <p14:creationId xmlns:p14="http://schemas.microsoft.com/office/powerpoint/2010/main" val="188449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01E8-C07B-76DC-A2BD-C445340880D1}"/>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358056F3-F8D1-70C3-4645-E7DE978F772A}"/>
              </a:ext>
            </a:extLst>
          </p:cNvPr>
          <p:cNvSpPr>
            <a:spLocks noGrp="1"/>
          </p:cNvSpPr>
          <p:nvPr>
            <p:ph idx="1"/>
          </p:nvPr>
        </p:nvSpPr>
        <p:spPr/>
        <p:txBody>
          <a:bodyPr/>
          <a:lstStyle/>
          <a:p>
            <a:pPr algn="l"/>
            <a:r>
              <a:rPr lang="en-US" sz="1800" spc="-1" dirty="0">
                <a:solidFill>
                  <a:srgbClr val="000000"/>
                </a:solidFill>
                <a:latin typeface="Arial"/>
              </a:rPr>
              <a:t>Thanks to Frédéric-Emmanuel </a:t>
            </a:r>
            <a:r>
              <a:rPr lang="en-US" sz="1800" spc="-1" dirty="0" err="1">
                <a:solidFill>
                  <a:srgbClr val="000000"/>
                </a:solidFill>
                <a:latin typeface="Arial"/>
              </a:rPr>
              <a:t>Picca</a:t>
            </a:r>
            <a:r>
              <a:rPr lang="en-US" sz="1800" spc="-1" dirty="0">
                <a:solidFill>
                  <a:srgbClr val="000000"/>
                </a:solidFill>
                <a:latin typeface="Arial"/>
              </a:rPr>
              <a:t> for his work on the HKL package as well as his input on our EPICS integration.</a:t>
            </a:r>
          </a:p>
          <a:p>
            <a:pPr algn="l"/>
            <a:r>
              <a:rPr lang="en-US" sz="1800" spc="-1" dirty="0">
                <a:solidFill>
                  <a:srgbClr val="000000"/>
                </a:solidFill>
                <a:latin typeface="Arial"/>
              </a:rPr>
              <a:t>Thanks to Bogdan </a:t>
            </a:r>
            <a:r>
              <a:rPr lang="en-US" sz="1800" spc="-1" dirty="0" err="1">
                <a:solidFill>
                  <a:srgbClr val="000000"/>
                </a:solidFill>
                <a:latin typeface="Arial"/>
              </a:rPr>
              <a:t>Vacaliuc</a:t>
            </a:r>
            <a:r>
              <a:rPr lang="en-US" sz="1800" spc="-1" dirty="0">
                <a:solidFill>
                  <a:srgbClr val="000000"/>
                </a:solidFill>
                <a:latin typeface="Arial"/>
              </a:rPr>
              <a:t>, Mark Lumsden, and </a:t>
            </a:r>
            <a:r>
              <a:rPr lang="en-US" sz="1800" spc="-1" dirty="0" err="1">
                <a:solidFill>
                  <a:srgbClr val="000000"/>
                </a:solidFill>
                <a:latin typeface="Arial"/>
              </a:rPr>
              <a:t>Songxue</a:t>
            </a:r>
            <a:r>
              <a:rPr lang="en-US" sz="1800" spc="-1" dirty="0">
                <a:solidFill>
                  <a:srgbClr val="000000"/>
                </a:solidFill>
                <a:latin typeface="Arial"/>
              </a:rPr>
              <a:t> Chi at Spallation Neutron Source and HFIR Reactor for their helpful discussions.</a:t>
            </a:r>
          </a:p>
          <a:p>
            <a:r>
              <a:rPr lang="en-US" sz="1800" b="0" strike="noStrike" spc="-1" dirty="0">
                <a:solidFill>
                  <a:srgbClr val="000000"/>
                </a:solidFill>
                <a:latin typeface="Arial"/>
                <a:ea typeface="Noto Sans CJK SC"/>
              </a:rPr>
              <a:t>Alexander </a:t>
            </a:r>
            <a:r>
              <a:rPr lang="en-US" sz="1800" b="0" strike="noStrike" spc="-1" dirty="0" err="1">
                <a:solidFill>
                  <a:srgbClr val="000000"/>
                </a:solidFill>
                <a:latin typeface="Arial"/>
                <a:ea typeface="Noto Sans CJK SC"/>
              </a:rPr>
              <a:t>B</a:t>
            </a:r>
            <a:r>
              <a:rPr lang="en-US" sz="1800" spc="-1" dirty="0" err="1">
                <a:solidFill>
                  <a:srgbClr val="000000"/>
                </a:solidFill>
                <a:latin typeface="Arial"/>
                <a:ea typeface="Noto Sans CJK SC"/>
              </a:rPr>
              <a:t>aekey</a:t>
            </a:r>
            <a:r>
              <a:rPr lang="en-US" sz="1800" b="0" strike="noStrike" spc="-1" dirty="0">
                <a:solidFill>
                  <a:srgbClr val="000000"/>
                </a:solidFill>
                <a:latin typeface="Arial"/>
                <a:ea typeface="Noto Sans CJK SC"/>
              </a:rPr>
              <a:t> research was supported in part by an appointment to the Oak Ridge National Laboratory GEM Fellowship Internship Program, sponsored by the U.S. Department of Energy and administered by the Oak Ridge Institute for Science and Education.</a:t>
            </a:r>
          </a:p>
          <a:p>
            <a:r>
              <a:rPr lang="en-US" sz="1800" spc="-1" dirty="0">
                <a:solidFill>
                  <a:srgbClr val="000000"/>
                </a:solidFill>
                <a:latin typeface="Arial"/>
              </a:rPr>
              <a:t>This manuscript has been authored by UT-Battelle, LLC, under contract DE-AC05-00OR22725 with the US Department of Energy (DOE). The US government retains and the publisher, by accepting the article for publication, acknowledges that the US government retains a nonexclusive, paid-up, irrevocable, worldwide license to publish or reproduce the published form of this manuscript, or allow others to do so, for US government purposes. DOE will provide public access to these results of federally sponsored research in accordance with the DOE Public </a:t>
            </a:r>
            <a:r>
              <a:rPr lang="en-US" sz="1800" spc="-1" dirty="0" err="1">
                <a:solidFill>
                  <a:srgbClr val="000000"/>
                </a:solidFill>
                <a:latin typeface="Arial"/>
              </a:rPr>
              <a:t>AccessPlan</a:t>
            </a:r>
            <a:r>
              <a:rPr lang="en-US" sz="1800" spc="-1" dirty="0">
                <a:solidFill>
                  <a:srgbClr val="000000"/>
                </a:solidFill>
                <a:latin typeface="Arial"/>
              </a:rPr>
              <a:t> (</a:t>
            </a:r>
            <a:r>
              <a:rPr lang="en-US" sz="1800" spc="-1" dirty="0">
                <a:solidFill>
                  <a:srgbClr val="000000"/>
                </a:solidFill>
                <a:latin typeface="Arial"/>
                <a:hlinkClick r:id="rId2">
                  <a:extLst>
                    <a:ext uri="{A12FA001-AC4F-418D-AE19-62706E023703}">
                      <ahyp:hlinkClr xmlns:ahyp="http://schemas.microsoft.com/office/drawing/2018/hyperlinkcolor" val="tx"/>
                    </a:ext>
                  </a:extLst>
                </a:hlinkClick>
              </a:rPr>
              <a:t>https://www.energy.gov/doe-public-access-plan</a:t>
            </a:r>
            <a:r>
              <a:rPr lang="en-US" sz="1800" spc="-1" dirty="0">
                <a:solidFill>
                  <a:srgbClr val="000000"/>
                </a:solidFill>
                <a:latin typeface="Arial"/>
              </a:rPr>
              <a:t>).</a:t>
            </a:r>
            <a:endParaRPr lang="en-US" dirty="0"/>
          </a:p>
        </p:txBody>
      </p:sp>
    </p:spTree>
    <p:extLst>
      <p:ext uri="{BB962C8B-B14F-4D97-AF65-F5344CB8AC3E}">
        <p14:creationId xmlns:p14="http://schemas.microsoft.com/office/powerpoint/2010/main" val="156188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231-BFC6-3F2D-5C6F-795BC5461D9C}"/>
              </a:ext>
            </a:extLst>
          </p:cNvPr>
          <p:cNvSpPr>
            <a:spLocks noGrp="1"/>
          </p:cNvSpPr>
          <p:nvPr>
            <p:ph type="title"/>
          </p:nvPr>
        </p:nvSpPr>
        <p:spPr/>
        <p:txBody>
          <a:bodyPr/>
          <a:lstStyle/>
          <a:p>
            <a:r>
              <a:rPr lang="en-US" sz="3200" b="0" strike="noStrike" spc="-1" dirty="0">
                <a:solidFill>
                  <a:srgbClr val="000000"/>
                </a:solidFill>
                <a:latin typeface="Arial"/>
                <a:ea typeface="DejaVu Sans"/>
              </a:rPr>
              <a:t>References</a:t>
            </a:r>
            <a:br>
              <a:rPr lang="en-US" sz="3200" b="0" strike="noStrike" spc="-1" dirty="0">
                <a:latin typeface="Arial"/>
              </a:rPr>
            </a:br>
            <a:endParaRPr lang="en-US" dirty="0"/>
          </a:p>
        </p:txBody>
      </p:sp>
      <p:sp>
        <p:nvSpPr>
          <p:cNvPr id="3" name="Content Placeholder 2">
            <a:extLst>
              <a:ext uri="{FF2B5EF4-FFF2-40B4-BE49-F238E27FC236}">
                <a16:creationId xmlns:a16="http://schemas.microsoft.com/office/drawing/2014/main" id="{E8A7DD9F-2522-D53D-7A3B-030E2EA81225}"/>
              </a:ext>
            </a:extLst>
          </p:cNvPr>
          <p:cNvSpPr>
            <a:spLocks noGrp="1"/>
          </p:cNvSpPr>
          <p:nvPr>
            <p:ph idx="1"/>
          </p:nvPr>
        </p:nvSpPr>
        <p:spPr>
          <a:xfrm>
            <a:off x="448055" y="1155700"/>
            <a:ext cx="11430000" cy="5035924"/>
          </a:xfrm>
        </p:spPr>
        <p:txBody>
          <a:bodyPr/>
          <a:lstStyle/>
          <a:p>
            <a:pPr marL="0" indent="0" algn="l">
              <a:buNone/>
            </a:pPr>
            <a:r>
              <a:rPr lang="en-US" sz="1400" b="0" i="0" u="none" strike="noStrike" baseline="0" dirty="0">
                <a:latin typeface="TeXGyreTermes-Regular"/>
              </a:rPr>
              <a:t>[1] Lumsden, M. D. and Robertson, J. L. and </a:t>
            </a:r>
            <a:r>
              <a:rPr lang="en-US" sz="1400" b="0" i="0" u="none" strike="noStrike" baseline="0" dirty="0" err="1">
                <a:latin typeface="TeXGyreTermes-Regular"/>
              </a:rPr>
              <a:t>Yethiraj</a:t>
            </a:r>
            <a:r>
              <a:rPr lang="en-US" sz="1400" b="0" i="0" u="none" strike="noStrike" baseline="0" dirty="0">
                <a:latin typeface="TeXGyreTermes-Regular"/>
              </a:rPr>
              <a:t>, M., ‘UB matrix implementation for inelastic neutron scattering experiments‘ </a:t>
            </a:r>
            <a:r>
              <a:rPr lang="en-US" sz="1400" b="0" i="1" u="none" strike="noStrike" baseline="0" dirty="0">
                <a:latin typeface="TeXGyreTermes-Italic"/>
              </a:rPr>
              <a:t>Journal of Applied Crystallography</a:t>
            </a:r>
            <a:r>
              <a:rPr lang="en-US" sz="1400" b="0" i="0" u="none" strike="noStrike" baseline="0" dirty="0">
                <a:latin typeface="TeXGyreTermes-Regular"/>
              </a:rPr>
              <a:t>, vol. 38, no. 3, p. 405–411, Jun. 2005. </a:t>
            </a:r>
            <a:r>
              <a:rPr lang="en-US" sz="1400" b="0" i="0" u="none" strike="noStrike" baseline="0" dirty="0">
                <a:latin typeface="newtxtt"/>
              </a:rPr>
              <a:t>doi:10.1107/S0021889805004875 </a:t>
            </a:r>
          </a:p>
          <a:p>
            <a:pPr marL="0" indent="0" algn="l">
              <a:buNone/>
            </a:pPr>
            <a:r>
              <a:rPr lang="en-US" sz="1400" b="0" i="0" u="none" strike="noStrike" baseline="0" dirty="0">
                <a:latin typeface="TeXGyreTermes-Regular"/>
              </a:rPr>
              <a:t>[2] Busing, W. R. and Levy, H. A., ‘Angle calculations for 3- and 4-circle X-ray and neutron diffractometers‘, </a:t>
            </a:r>
            <a:r>
              <a:rPr lang="en-US" sz="1400" b="0" i="1" u="none" strike="noStrike" baseline="0" dirty="0">
                <a:latin typeface="TeXGyreTermes-Italic"/>
              </a:rPr>
              <a:t>Acta </a:t>
            </a:r>
            <a:r>
              <a:rPr lang="en-US" sz="1400" b="0" i="1" u="none" strike="noStrike" baseline="0" dirty="0" err="1">
                <a:latin typeface="TeXGyreTermes-Italic"/>
              </a:rPr>
              <a:t>Crystallographica</a:t>
            </a:r>
            <a:r>
              <a:rPr lang="en-US" sz="1400" b="0" i="0" u="none" strike="noStrike" baseline="0" dirty="0">
                <a:latin typeface="TeXGyreTermes-Regular"/>
              </a:rPr>
              <a:t>, </a:t>
            </a:r>
            <a:r>
              <a:rPr lang="pt-BR" sz="1400" b="0" i="0" u="none" strike="noStrike" baseline="0" dirty="0">
                <a:latin typeface="TeXGyreTermes-Regular"/>
              </a:rPr>
              <a:t>vol. 22, no. 4, p. 457–464, Apr. 1967. </a:t>
            </a:r>
            <a:r>
              <a:rPr lang="en-US" sz="1400" b="0" i="0" u="none" strike="noStrike" baseline="0" dirty="0">
                <a:latin typeface="newtxtt"/>
              </a:rPr>
              <a:t>doi:10.1107/S0365110X67000970</a:t>
            </a:r>
          </a:p>
          <a:p>
            <a:pPr marL="0" indent="0" algn="l">
              <a:buNone/>
            </a:pPr>
            <a:r>
              <a:rPr lang="en-US" sz="1400" b="0" i="0" u="none" strike="noStrike" baseline="0" dirty="0">
                <a:latin typeface="TeXGyreTermes-Regular"/>
              </a:rPr>
              <a:t>[3] You, H., ‘Angle calculations for a ‘4S+2D’ six-circle diffractometer‘ </a:t>
            </a:r>
            <a:r>
              <a:rPr lang="en-US" sz="1400" b="0" i="1" u="none" strike="noStrike" baseline="0" dirty="0">
                <a:latin typeface="TeXGyreTermes-Italic"/>
              </a:rPr>
              <a:t>Journal of Applied Crystallography</a:t>
            </a:r>
            <a:r>
              <a:rPr lang="en-US" sz="1400" b="0" i="0" u="none" strike="noStrike" baseline="0" dirty="0">
                <a:latin typeface="TeXGyreTermes-Regular"/>
              </a:rPr>
              <a:t>, vol. 32, no. 4, p. 614–623, Aug. 1999. </a:t>
            </a:r>
            <a:r>
              <a:rPr lang="en-US" sz="1400" b="0" i="0" u="none" strike="noStrike" baseline="0" dirty="0">
                <a:latin typeface="newtxtt"/>
              </a:rPr>
              <a:t>doi:10.1107/S0021889899001223</a:t>
            </a:r>
          </a:p>
          <a:p>
            <a:pPr marL="0" indent="0" algn="l">
              <a:buNone/>
            </a:pPr>
            <a:r>
              <a:rPr lang="en-US" sz="1400" b="0" i="0" u="none" strike="noStrike" baseline="0" dirty="0">
                <a:latin typeface="TeXGyreTermes-Regular"/>
              </a:rPr>
              <a:t>[4] EPICS, </a:t>
            </a:r>
            <a:r>
              <a:rPr lang="en-US" sz="1400" b="0" i="0" u="none" strike="noStrike" baseline="0" dirty="0">
                <a:latin typeface="newtxtt"/>
              </a:rPr>
              <a:t>https://epics-controls.org/</a:t>
            </a:r>
          </a:p>
          <a:p>
            <a:pPr marL="0" indent="0" algn="l">
              <a:buNone/>
            </a:pPr>
            <a:r>
              <a:rPr lang="en-US" sz="1400" b="0" i="0" u="none" strike="noStrike" baseline="0" dirty="0">
                <a:latin typeface="TeXGyreTermes-Regular"/>
              </a:rPr>
              <a:t>[5] HKL package, </a:t>
            </a:r>
            <a:r>
              <a:rPr lang="en-US" sz="1400" b="0" i="0" u="none" strike="noStrike" baseline="0" dirty="0">
                <a:latin typeface="newtxtt"/>
              </a:rPr>
              <a:t>https://repo.or.cz/hkl.git</a:t>
            </a:r>
          </a:p>
          <a:p>
            <a:pPr marL="0" indent="0" algn="l">
              <a:buNone/>
            </a:pPr>
            <a:r>
              <a:rPr lang="fr-FR" sz="1400" b="0" i="0" u="none" strike="noStrike" baseline="0" dirty="0">
                <a:latin typeface="TeXGyreTermes-Regular"/>
              </a:rPr>
              <a:t>[6] </a:t>
            </a:r>
            <a:r>
              <a:rPr lang="fr-FR" sz="1400" b="0" i="0" u="none" strike="noStrike" baseline="0" dirty="0" err="1">
                <a:latin typeface="TeXGyreTermes-Regular"/>
              </a:rPr>
              <a:t>PyDevice</a:t>
            </a:r>
            <a:r>
              <a:rPr lang="fr-FR" sz="1400" b="0" i="0" u="none" strike="noStrike" baseline="0" dirty="0">
                <a:latin typeface="TeXGyreTermes-Regular"/>
              </a:rPr>
              <a:t>, </a:t>
            </a:r>
            <a:r>
              <a:rPr lang="fr-FR" sz="1400" b="0" i="0" u="none" strike="noStrike" baseline="0" dirty="0">
                <a:latin typeface="newtxtt"/>
              </a:rPr>
              <a:t>https://github.com/klemenv/PyDevice/</a:t>
            </a:r>
          </a:p>
          <a:p>
            <a:pPr marL="0" indent="0" algn="l">
              <a:buNone/>
            </a:pPr>
            <a:r>
              <a:rPr lang="en-US" sz="1400" b="0" i="0" u="none" strike="noStrike" baseline="0" dirty="0">
                <a:latin typeface="TeXGyreTermes-Regular"/>
              </a:rPr>
              <a:t>[7] Phoebus, </a:t>
            </a:r>
            <a:r>
              <a:rPr lang="en-US" sz="1400" b="0" i="0" u="none" strike="noStrike" baseline="0" dirty="0">
                <a:latin typeface="newtxtt"/>
              </a:rPr>
              <a:t>https://controlssoftware.sns.ornl.gov/css_phoebus/</a:t>
            </a:r>
          </a:p>
          <a:p>
            <a:pPr marL="0" indent="0" algn="l">
              <a:buNone/>
            </a:pPr>
            <a:r>
              <a:rPr lang="en-US" sz="1400" b="0" i="0" u="none" strike="noStrike" baseline="0" dirty="0">
                <a:latin typeface="TeXGyreTermes-Regular"/>
              </a:rPr>
              <a:t>[8] </a:t>
            </a:r>
            <a:r>
              <a:rPr lang="en-US" sz="1400" b="0" i="0" u="none" strike="noStrike" baseline="0" dirty="0" err="1">
                <a:latin typeface="TeXGyreTermes-Regular"/>
              </a:rPr>
              <a:t>Weinrach</a:t>
            </a:r>
            <a:r>
              <a:rPr lang="en-US" sz="1400" b="0" i="0" u="none" strike="noStrike" baseline="0" dirty="0">
                <a:latin typeface="TeXGyreTermes-Regular"/>
              </a:rPr>
              <a:t>, J. B. and Bennett, D. W., ‘A simplex optimization method for the precise determination of symmetry-constrained lattice constants from diffractometer data‘, </a:t>
            </a:r>
            <a:r>
              <a:rPr lang="en-US" sz="1400" b="0" i="1" u="none" strike="noStrike" baseline="0" dirty="0">
                <a:latin typeface="TeXGyreTermes-Italic"/>
              </a:rPr>
              <a:t>Journal of Applied Crystallography</a:t>
            </a:r>
            <a:r>
              <a:rPr lang="en-US" sz="1400" b="0" i="0" u="none" strike="noStrike" baseline="0" dirty="0">
                <a:latin typeface="TeXGyreTermes-Regular"/>
              </a:rPr>
              <a:t>, vol. 24, no. 2, p. 91–95, Apr. 1991. </a:t>
            </a:r>
            <a:r>
              <a:rPr lang="en-US" sz="1400" b="0" i="0" u="none" strike="noStrike" baseline="0" dirty="0">
                <a:latin typeface="newtxtt"/>
              </a:rPr>
              <a:t>doi:10.1107/S0021889890010718</a:t>
            </a:r>
          </a:p>
          <a:p>
            <a:pPr marL="0" indent="0" algn="l">
              <a:buNone/>
            </a:pPr>
            <a:r>
              <a:rPr lang="en-US" sz="1400" spc="-1" dirty="0">
                <a:solidFill>
                  <a:srgbClr val="000000"/>
                </a:solidFill>
                <a:latin typeface="newtxtt"/>
                <a:ea typeface="DejaVu Sans"/>
              </a:rPr>
              <a:t>[9] </a:t>
            </a:r>
            <a:r>
              <a:rPr lang="en-US" sz="1400" dirty="0">
                <a:latin typeface="TeXGyreTermes-Regular"/>
                <a:hlinkClick r:id="rId2">
                  <a:extLst>
                    <a:ext uri="{A12FA001-AC4F-418D-AE19-62706E023703}">
                      <ahyp:hlinkClr xmlns:ahyp="http://schemas.microsoft.com/office/drawing/2018/hyperlinkcolor" val="tx"/>
                    </a:ext>
                  </a:extLst>
                </a:hlinkClick>
              </a:rPr>
              <a:t>https://github.com/hkl-projects/ioc-hkl</a:t>
            </a:r>
            <a:endParaRPr lang="en-US" sz="1400" dirty="0">
              <a:latin typeface="TeXGyreTermes-Regular"/>
            </a:endParaRPr>
          </a:p>
          <a:p>
            <a:pPr marL="0" indent="0" algn="l">
              <a:buNone/>
            </a:pPr>
            <a:r>
              <a:rPr lang="en-US" sz="1400" b="0" strike="noStrike" spc="-1" dirty="0">
                <a:solidFill>
                  <a:srgbClr val="000000"/>
                </a:solidFill>
                <a:latin typeface="TeXGyreTermes-Regular"/>
                <a:ea typeface="DejaVu Sans"/>
              </a:rPr>
              <a:t>[10] </a:t>
            </a:r>
            <a:r>
              <a:rPr lang="en-US" sz="1400" dirty="0">
                <a:latin typeface="TeXGyreTermes-Regular"/>
              </a:rPr>
              <a:t>Proceedings of LINAC 2024 conference. To appear.</a:t>
            </a:r>
            <a:endParaRPr lang="en-US" sz="1400" b="0" strike="noStrike" spc="-1" dirty="0">
              <a:latin typeface="Arial"/>
            </a:endParaRPr>
          </a:p>
          <a:p>
            <a:endParaRPr lang="en-US" sz="2000" b="0" strike="noStrike" spc="-1" dirty="0">
              <a:latin typeface="Arial"/>
            </a:endParaRPr>
          </a:p>
          <a:p>
            <a:endParaRPr lang="en-US" sz="2000" spc="-1" dirty="0">
              <a:solidFill>
                <a:srgbClr val="000000"/>
              </a:solidFill>
              <a:latin typeface="Arial"/>
              <a:ea typeface="DejaVu Sans"/>
            </a:endParaRPr>
          </a:p>
          <a:p>
            <a:pPr marL="0" indent="0">
              <a:buNone/>
            </a:pPr>
            <a:endParaRPr lang="en-US" sz="2000" b="0" strike="noStrike" spc="-1" dirty="0">
              <a:solidFill>
                <a:srgbClr val="000000"/>
              </a:solidFill>
              <a:latin typeface="Arial"/>
            </a:endParaRPr>
          </a:p>
          <a:p>
            <a:endParaRPr lang="en-US" dirty="0"/>
          </a:p>
        </p:txBody>
      </p:sp>
    </p:spTree>
    <p:extLst>
      <p:ext uri="{BB962C8B-B14F-4D97-AF65-F5344CB8AC3E}">
        <p14:creationId xmlns:p14="http://schemas.microsoft.com/office/powerpoint/2010/main" val="359007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C655B-19CE-8D1E-371A-5223FF622F01}"/>
              </a:ext>
            </a:extLst>
          </p:cNvPr>
          <p:cNvSpPr>
            <a:spLocks noGrp="1"/>
          </p:cNvSpPr>
          <p:nvPr>
            <p:ph type="title"/>
          </p:nvPr>
        </p:nvSpPr>
        <p:spPr>
          <a:xfrm>
            <a:off x="429768" y="274319"/>
            <a:ext cx="11504904" cy="1014984"/>
          </a:xfrm>
        </p:spPr>
        <p:txBody>
          <a:bodyPr wrap="square" anchor="t">
            <a:normAutofit/>
          </a:bodyPr>
          <a:lstStyle/>
          <a:p>
            <a:r>
              <a:rPr lang="en-US" b="0" strike="noStrike" spc="-1" dirty="0"/>
              <a:t>Diffractometer Geometries</a:t>
            </a:r>
            <a:br>
              <a:rPr lang="en-US" b="0" strike="noStrike" spc="-1" dirty="0"/>
            </a:br>
            <a:endParaRPr lang="en-US" dirty="0"/>
          </a:p>
        </p:txBody>
      </p:sp>
      <p:pic>
        <p:nvPicPr>
          <p:cNvPr id="6" name="Picture 95" descr="Diagram of a circular object with a circle and a circle with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95B9321F-A2CC-4E36-3050-149342059DF0}"/>
              </a:ext>
            </a:extLst>
          </p:cNvPr>
          <p:cNvPicPr>
            <a:picLocks noGrp="1"/>
          </p:cNvPicPr>
          <p:nvPr>
            <p:ph sz="half" idx="2"/>
          </p:nvPr>
        </p:nvPicPr>
        <p:blipFill>
          <a:blip r:embed="rId2"/>
          <a:srcRect l="9876" r="9877"/>
          <a:stretch/>
        </p:blipFill>
        <p:spPr>
          <a:xfrm>
            <a:off x="627119" y="2836903"/>
            <a:ext cx="3986670" cy="2938626"/>
          </a:xfrm>
          <a:prstGeom prst="rect">
            <a:avLst/>
          </a:prstGeom>
          <a:noFill/>
          <a:ln w="0">
            <a:noFill/>
          </a:ln>
        </p:spPr>
      </p:pic>
      <p:pic>
        <p:nvPicPr>
          <p:cNvPr id="7" name="Picture 16" descr="A diagram of a machine&#10;&#10;Description automatically generated">
            <a:extLst>
              <a:ext uri="{FF2B5EF4-FFF2-40B4-BE49-F238E27FC236}">
                <a16:creationId xmlns:a16="http://schemas.microsoft.com/office/drawing/2014/main" id="{457BD376-6EEA-08EC-DFFE-483BA9CBA9E5}"/>
              </a:ext>
            </a:extLst>
          </p:cNvPr>
          <p:cNvPicPr>
            <a:picLocks noGrp="1"/>
          </p:cNvPicPr>
          <p:nvPr>
            <p:ph sz="quarter" idx="4"/>
          </p:nvPr>
        </p:nvPicPr>
        <p:blipFill>
          <a:blip r:embed="rId3"/>
          <a:srcRect l="210" r="11376" b="-1"/>
          <a:stretch/>
        </p:blipFill>
        <p:spPr>
          <a:xfrm>
            <a:off x="8016371" y="2534493"/>
            <a:ext cx="3806832" cy="3181035"/>
          </a:xfrm>
          <a:prstGeom prst="rect">
            <a:avLst/>
          </a:prstGeom>
          <a:noFill/>
          <a:ln w="0">
            <a:noFill/>
          </a:ln>
        </p:spPr>
      </p:pic>
      <p:sp>
        <p:nvSpPr>
          <p:cNvPr id="9" name="TextBox 8">
            <a:extLst>
              <a:ext uri="{FF2B5EF4-FFF2-40B4-BE49-F238E27FC236}">
                <a16:creationId xmlns:a16="http://schemas.microsoft.com/office/drawing/2014/main" id="{EDEBB87C-46A8-7278-BFCB-38973E26A282}"/>
              </a:ext>
            </a:extLst>
          </p:cNvPr>
          <p:cNvSpPr txBox="1"/>
          <p:nvPr/>
        </p:nvSpPr>
        <p:spPr>
          <a:xfrm>
            <a:off x="171484" y="5900194"/>
            <a:ext cx="11849032" cy="369332"/>
          </a:xfrm>
          <a:prstGeom prst="rect">
            <a:avLst/>
          </a:prstGeom>
          <a:noFill/>
        </p:spPr>
        <p:txBody>
          <a:bodyPr wrap="square">
            <a:spAutoFit/>
          </a:bodyPr>
          <a:lstStyle/>
          <a:p>
            <a:pPr marL="432000">
              <a:lnSpc>
                <a:spcPct val="100000"/>
              </a:lnSpc>
              <a:spcBef>
                <a:spcPts val="1417"/>
              </a:spcBef>
              <a:buNone/>
              <a:tabLst>
                <a:tab pos="0" algn="l"/>
              </a:tabLst>
            </a:pPr>
            <a:r>
              <a:rPr lang="en-US" sz="1800" b="0" i="0" u="none" strike="noStrike" baseline="0" dirty="0">
                <a:latin typeface="TeXGyreTermes-Regular"/>
              </a:rPr>
              <a:t>          Figure 1a: Four-circle diffractometer                                                                  Figure 1b: Six-circle diffractometer</a:t>
            </a:r>
          </a:p>
        </p:txBody>
      </p:sp>
      <p:sp>
        <p:nvSpPr>
          <p:cNvPr id="4" name="TextBox 3">
            <a:extLst>
              <a:ext uri="{FF2B5EF4-FFF2-40B4-BE49-F238E27FC236}">
                <a16:creationId xmlns:a16="http://schemas.microsoft.com/office/drawing/2014/main" id="{B4E8A9B1-115E-0942-FA2A-3D6E67B998D3}"/>
              </a:ext>
            </a:extLst>
          </p:cNvPr>
          <p:cNvSpPr txBox="1"/>
          <p:nvPr/>
        </p:nvSpPr>
        <p:spPr>
          <a:xfrm>
            <a:off x="317045" y="2836903"/>
            <a:ext cx="2344271" cy="338554"/>
          </a:xfrm>
          <a:prstGeom prst="rect">
            <a:avLst/>
          </a:prstGeom>
          <a:noFill/>
        </p:spPr>
        <p:txBody>
          <a:bodyPr wrap="square">
            <a:spAutoFit/>
          </a:bodyPr>
          <a:lstStyle/>
          <a:p>
            <a:r>
              <a:rPr lang="en-US" sz="1600" b="1" strike="noStrike" spc="-1" dirty="0">
                <a:solidFill>
                  <a:srgbClr val="000000"/>
                </a:solidFill>
                <a:latin typeface="Arial"/>
                <a:ea typeface="DejaVu Sans"/>
              </a:rPr>
              <a:t>Busing – Levy [1, 2]</a:t>
            </a:r>
            <a:endParaRPr lang="en-US" sz="1600" b="1" dirty="0"/>
          </a:p>
        </p:txBody>
      </p:sp>
      <p:sp>
        <p:nvSpPr>
          <p:cNvPr id="5" name="TextBox 4">
            <a:extLst>
              <a:ext uri="{FF2B5EF4-FFF2-40B4-BE49-F238E27FC236}">
                <a16:creationId xmlns:a16="http://schemas.microsoft.com/office/drawing/2014/main" id="{A0131B9A-E79C-2B4C-6764-AEA2621C12F2}"/>
              </a:ext>
            </a:extLst>
          </p:cNvPr>
          <p:cNvSpPr txBox="1"/>
          <p:nvPr/>
        </p:nvSpPr>
        <p:spPr>
          <a:xfrm>
            <a:off x="10657059" y="2803191"/>
            <a:ext cx="1280236" cy="338554"/>
          </a:xfrm>
          <a:prstGeom prst="rect">
            <a:avLst/>
          </a:prstGeom>
          <a:noFill/>
        </p:spPr>
        <p:txBody>
          <a:bodyPr wrap="square">
            <a:spAutoFit/>
          </a:bodyPr>
          <a:lstStyle/>
          <a:p>
            <a:r>
              <a:rPr lang="en-US" sz="1600" b="1" spc="-1" dirty="0">
                <a:solidFill>
                  <a:srgbClr val="000000"/>
                </a:solidFill>
                <a:latin typeface="Arial"/>
                <a:ea typeface="DejaVu Sans"/>
              </a:rPr>
              <a:t>H. Yu</a:t>
            </a:r>
            <a:r>
              <a:rPr lang="en-US" sz="1600" b="1" strike="noStrike" spc="-1" dirty="0">
                <a:solidFill>
                  <a:srgbClr val="000000"/>
                </a:solidFill>
                <a:latin typeface="Arial"/>
                <a:ea typeface="DejaVu Sans"/>
              </a:rPr>
              <a:t> [3]</a:t>
            </a:r>
            <a:endParaRPr lang="en-US" sz="1600" b="1" dirty="0"/>
          </a:p>
        </p:txBody>
      </p:sp>
      <p:pic>
        <p:nvPicPr>
          <p:cNvPr id="8" name="Picture 7" descr="A black and white photo of a light in the dark&#10;&#10;Description automatically generated">
            <a:extLst>
              <a:ext uri="{FF2B5EF4-FFF2-40B4-BE49-F238E27FC236}">
                <a16:creationId xmlns:a16="http://schemas.microsoft.com/office/drawing/2014/main" id="{0C2EA49F-E4A5-BE26-9196-E46E1DBE3C76}"/>
              </a:ext>
            </a:extLst>
          </p:cNvPr>
          <p:cNvPicPr>
            <a:picLocks noChangeAspect="1"/>
          </p:cNvPicPr>
          <p:nvPr/>
        </p:nvPicPr>
        <p:blipFill>
          <a:blip r:embed="rId4"/>
          <a:stretch>
            <a:fillRect/>
          </a:stretch>
        </p:blipFill>
        <p:spPr>
          <a:xfrm>
            <a:off x="4923863" y="898846"/>
            <a:ext cx="2714065" cy="2101431"/>
          </a:xfrm>
          <a:prstGeom prst="rect">
            <a:avLst/>
          </a:prstGeom>
        </p:spPr>
      </p:pic>
      <p:sp>
        <p:nvSpPr>
          <p:cNvPr id="11" name="TextBox 10">
            <a:extLst>
              <a:ext uri="{FF2B5EF4-FFF2-40B4-BE49-F238E27FC236}">
                <a16:creationId xmlns:a16="http://schemas.microsoft.com/office/drawing/2014/main" id="{F30E8CF7-F8CD-D04F-BE58-1FBD9EE06A24}"/>
              </a:ext>
            </a:extLst>
          </p:cNvPr>
          <p:cNvSpPr txBox="1"/>
          <p:nvPr/>
        </p:nvSpPr>
        <p:spPr>
          <a:xfrm>
            <a:off x="7637928" y="984757"/>
            <a:ext cx="4126286" cy="1107996"/>
          </a:xfrm>
          <a:prstGeom prst="rect">
            <a:avLst/>
          </a:prstGeom>
          <a:noFill/>
        </p:spPr>
        <p:txBody>
          <a:bodyPr wrap="square">
            <a:spAutoFit/>
          </a:bodyPr>
          <a:lstStyle/>
          <a:p>
            <a:r>
              <a:rPr lang="en-US" sz="1400" b="0" i="1" dirty="0">
                <a:solidFill>
                  <a:srgbClr val="000000"/>
                </a:solidFill>
                <a:effectLst/>
                <a:latin typeface="Droid Sans"/>
              </a:rPr>
              <a:t>Figure 1a:The first neutron Laue diffraction pattern of NaCl measured by </a:t>
            </a:r>
            <a:r>
              <a:rPr lang="en-US" sz="1400" b="0" i="1" dirty="0" err="1">
                <a:solidFill>
                  <a:srgbClr val="000000"/>
                </a:solidFill>
                <a:effectLst/>
                <a:latin typeface="Droid Sans"/>
              </a:rPr>
              <a:t>Wollan</a:t>
            </a:r>
            <a:r>
              <a:rPr lang="en-US" sz="1400" b="0" i="1" dirty="0">
                <a:solidFill>
                  <a:srgbClr val="000000"/>
                </a:solidFill>
                <a:effectLst/>
                <a:latin typeface="Droid Sans"/>
              </a:rPr>
              <a:t>, Shull, and Milton </a:t>
            </a:r>
            <a:r>
              <a:rPr lang="en-US" sz="1400" b="0" i="1" dirty="0" err="1">
                <a:solidFill>
                  <a:srgbClr val="000000"/>
                </a:solidFill>
                <a:effectLst/>
                <a:latin typeface="Droid Sans"/>
              </a:rPr>
              <a:t>Marney</a:t>
            </a:r>
            <a:r>
              <a:rPr lang="en-US" sz="1400" b="0" i="1" dirty="0">
                <a:solidFill>
                  <a:srgbClr val="000000"/>
                </a:solidFill>
                <a:effectLst/>
                <a:latin typeface="Droid Sans"/>
              </a:rPr>
              <a:t> in 1948 at the Graphite Reactor.</a:t>
            </a:r>
          </a:p>
          <a:p>
            <a:r>
              <a:rPr lang="en-US" sz="1200" dirty="0"/>
              <a:t>https://neutrons.ornl.gov/content/history-neutron-scattering-ornl</a:t>
            </a:r>
          </a:p>
        </p:txBody>
      </p:sp>
      <p:pic>
        <p:nvPicPr>
          <p:cNvPr id="13" name="Picture 12">
            <a:extLst>
              <a:ext uri="{FF2B5EF4-FFF2-40B4-BE49-F238E27FC236}">
                <a16:creationId xmlns:a16="http://schemas.microsoft.com/office/drawing/2014/main" id="{AE4FB88E-38A4-0986-D89F-308B1508AB63}"/>
              </a:ext>
            </a:extLst>
          </p:cNvPr>
          <p:cNvPicPr>
            <a:picLocks noChangeAspect="1"/>
          </p:cNvPicPr>
          <p:nvPr/>
        </p:nvPicPr>
        <p:blipFill>
          <a:blip r:embed="rId5"/>
          <a:stretch>
            <a:fillRect/>
          </a:stretch>
        </p:blipFill>
        <p:spPr>
          <a:xfrm>
            <a:off x="5438780" y="3031266"/>
            <a:ext cx="2413638" cy="1666917"/>
          </a:xfrm>
          <a:prstGeom prst="rect">
            <a:avLst/>
          </a:prstGeom>
        </p:spPr>
      </p:pic>
      <p:cxnSp>
        <p:nvCxnSpPr>
          <p:cNvPr id="15" name="Straight Arrow Connector 14">
            <a:extLst>
              <a:ext uri="{FF2B5EF4-FFF2-40B4-BE49-F238E27FC236}">
                <a16:creationId xmlns:a16="http://schemas.microsoft.com/office/drawing/2014/main" id="{D8294F0C-9223-955F-D158-FDDAB281F504}"/>
              </a:ext>
            </a:extLst>
          </p:cNvPr>
          <p:cNvCxnSpPr>
            <a:cxnSpLocks/>
          </p:cNvCxnSpPr>
          <p:nvPr/>
        </p:nvCxnSpPr>
        <p:spPr>
          <a:xfrm flipV="1">
            <a:off x="4089964" y="2099854"/>
            <a:ext cx="806824" cy="869278"/>
          </a:xfrm>
          <a:prstGeom prst="straightConnector1">
            <a:avLst/>
          </a:prstGeom>
          <a:ln w="73025">
            <a:solidFill>
              <a:srgbClr val="FF0000"/>
            </a:solidFill>
            <a:miter lim="8000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ABDD1B50-96BF-E058-C9B4-D6543DEBAE20}"/>
              </a:ext>
            </a:extLst>
          </p:cNvPr>
          <p:cNvCxnSpPr>
            <a:cxnSpLocks/>
          </p:cNvCxnSpPr>
          <p:nvPr/>
        </p:nvCxnSpPr>
        <p:spPr>
          <a:xfrm>
            <a:off x="7787466" y="2243692"/>
            <a:ext cx="1023807" cy="715601"/>
          </a:xfrm>
          <a:prstGeom prst="straightConnector1">
            <a:avLst/>
          </a:prstGeom>
          <a:ln w="73025">
            <a:solidFill>
              <a:srgbClr val="FF0000"/>
            </a:solidFill>
            <a:miter lim="8000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15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699E-F19C-437A-3C3A-42CADD89299F}"/>
              </a:ext>
            </a:extLst>
          </p:cNvPr>
          <p:cNvSpPr>
            <a:spLocks noGrp="1"/>
          </p:cNvSpPr>
          <p:nvPr>
            <p:ph type="title"/>
          </p:nvPr>
        </p:nvSpPr>
        <p:spPr/>
        <p:txBody>
          <a:bodyPr/>
          <a:lstStyle/>
          <a:p>
            <a:r>
              <a:rPr lang="en-US" dirty="0"/>
              <a:t>HFIR Triple-Axis Spectrometer </a:t>
            </a:r>
            <a:r>
              <a:rPr lang="en-US"/>
              <a:t>and SNS HYSPEC instrument</a:t>
            </a:r>
            <a:endParaRPr lang="en-US" dirty="0"/>
          </a:p>
        </p:txBody>
      </p:sp>
      <p:pic>
        <p:nvPicPr>
          <p:cNvPr id="4" name="Picture 3" descr="Diagram of a diagram of a device&#10;&#10;Description automatically generated with medium confidence">
            <a:extLst>
              <a:ext uri="{FF2B5EF4-FFF2-40B4-BE49-F238E27FC236}">
                <a16:creationId xmlns:a16="http://schemas.microsoft.com/office/drawing/2014/main" id="{D979A439-4232-51F5-443E-D188B5E8A8E7}"/>
              </a:ext>
            </a:extLst>
          </p:cNvPr>
          <p:cNvPicPr>
            <a:picLocks noChangeAspect="1"/>
          </p:cNvPicPr>
          <p:nvPr/>
        </p:nvPicPr>
        <p:blipFill>
          <a:blip r:embed="rId2"/>
          <a:stretch>
            <a:fillRect/>
          </a:stretch>
        </p:blipFill>
        <p:spPr>
          <a:xfrm>
            <a:off x="2352367" y="854574"/>
            <a:ext cx="3752850" cy="47910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56DB11-8315-7007-75E1-F5A13ADBE6D2}"/>
                  </a:ext>
                </a:extLst>
              </p:cNvPr>
              <p:cNvSpPr txBox="1"/>
              <p:nvPr/>
            </p:nvSpPr>
            <p:spPr>
              <a:xfrm>
                <a:off x="796800" y="1502270"/>
                <a:ext cx="1473391" cy="584775"/>
              </a:xfrm>
              <a:prstGeom prst="rect">
                <a:avLst/>
              </a:prstGeom>
              <a:noFill/>
            </p:spPr>
            <p:txBody>
              <a:bodyPr wrap="square">
                <a:spAutoFit/>
              </a:bodyPr>
              <a:lstStyle/>
              <a:p>
                <a:r>
                  <a:rPr lang="en-US" sz="1600" spc="-1" dirty="0">
                    <a:solidFill>
                      <a:srgbClr val="000000"/>
                    </a:solidFill>
                    <a:latin typeface="Arial"/>
                    <a:ea typeface="DejaVu Sans"/>
                  </a:rPr>
                  <a:t>Brag’s Law: </a:t>
                </a:r>
              </a:p>
              <a:p>
                <a:pPr/>
                <a14:m>
                  <m:oMathPara xmlns:m="http://schemas.openxmlformats.org/officeDocument/2006/math">
                    <m:oMathParaPr>
                      <m:jc m:val="centerGroup"/>
                    </m:oMathParaPr>
                    <m:oMath xmlns:m="http://schemas.openxmlformats.org/officeDocument/2006/math">
                      <m:r>
                        <a:rPr lang="el-GR" sz="1600" b="1" i="1" spc="-1" smtClean="0">
                          <a:solidFill>
                            <a:schemeClr val="accent6"/>
                          </a:solidFill>
                          <a:latin typeface="Cambria Math" panose="02040503050406030204" pitchFamily="18" charset="0"/>
                          <a:ea typeface="DejaVu Sans"/>
                        </a:rPr>
                        <m:t>𝝀</m:t>
                      </m:r>
                      <m:r>
                        <a:rPr lang="en-US" sz="1600" b="1" i="1" spc="-1" smtClean="0">
                          <a:solidFill>
                            <a:schemeClr val="accent6"/>
                          </a:solidFill>
                          <a:latin typeface="Cambria Math" panose="02040503050406030204" pitchFamily="18" charset="0"/>
                          <a:ea typeface="DejaVu Sans"/>
                        </a:rPr>
                        <m:t>=</m:t>
                      </m:r>
                      <m:r>
                        <a:rPr lang="en-US" sz="1600" b="1" i="1" spc="-1" smtClean="0">
                          <a:solidFill>
                            <a:schemeClr val="accent6"/>
                          </a:solidFill>
                          <a:latin typeface="Cambria Math" panose="02040503050406030204" pitchFamily="18" charset="0"/>
                          <a:ea typeface="DejaVu Sans"/>
                        </a:rPr>
                        <m:t>𝟐</m:t>
                      </m:r>
                      <m:r>
                        <a:rPr lang="en-US" sz="1600" b="1" i="1" spc="-1" smtClean="0">
                          <a:solidFill>
                            <a:schemeClr val="accent6"/>
                          </a:solidFill>
                          <a:latin typeface="Cambria Math" panose="02040503050406030204" pitchFamily="18" charset="0"/>
                          <a:ea typeface="DejaVu Sans"/>
                        </a:rPr>
                        <m:t>𝒅</m:t>
                      </m:r>
                      <m:func>
                        <m:funcPr>
                          <m:ctrlPr>
                            <a:rPr lang="en-US" sz="1600" b="1" i="1" spc="-1" smtClean="0">
                              <a:solidFill>
                                <a:schemeClr val="accent6"/>
                              </a:solidFill>
                              <a:latin typeface="Cambria Math" panose="02040503050406030204" pitchFamily="18" charset="0"/>
                              <a:ea typeface="DejaVu Sans"/>
                            </a:rPr>
                          </m:ctrlPr>
                        </m:funcPr>
                        <m:fName>
                          <m:r>
                            <a:rPr lang="en-US" sz="1600" b="1" i="0" spc="-1" smtClean="0">
                              <a:solidFill>
                                <a:schemeClr val="accent6"/>
                              </a:solidFill>
                              <a:latin typeface="Cambria Math" panose="02040503050406030204" pitchFamily="18" charset="0"/>
                              <a:ea typeface="DejaVu Sans"/>
                            </a:rPr>
                            <m:t>𝐬𝐢𝐧</m:t>
                          </m:r>
                        </m:fName>
                        <m:e>
                          <m:d>
                            <m:dPr>
                              <m:ctrlPr>
                                <a:rPr lang="en-US" sz="1600" b="1" i="1" spc="-1" smtClean="0">
                                  <a:solidFill>
                                    <a:schemeClr val="accent6"/>
                                  </a:solidFill>
                                  <a:latin typeface="Cambria Math" panose="02040503050406030204" pitchFamily="18" charset="0"/>
                                  <a:ea typeface="DejaVu Sans"/>
                                </a:rPr>
                              </m:ctrlPr>
                            </m:dPr>
                            <m:e>
                              <m:r>
                                <a:rPr lang="el-GR" sz="1600" b="1" i="1" spc="-1" smtClean="0">
                                  <a:solidFill>
                                    <a:schemeClr val="accent6"/>
                                  </a:solidFill>
                                  <a:latin typeface="Cambria Math" panose="02040503050406030204" pitchFamily="18" charset="0"/>
                                  <a:ea typeface="DejaVu Sans"/>
                                </a:rPr>
                                <m:t>𝜽</m:t>
                              </m:r>
                            </m:e>
                          </m:d>
                        </m:e>
                      </m:func>
                    </m:oMath>
                  </m:oMathPara>
                </a14:m>
                <a:endParaRPr lang="en-US" sz="1600" b="1" spc="-1" dirty="0">
                  <a:solidFill>
                    <a:srgbClr val="000000"/>
                  </a:solidFill>
                  <a:latin typeface="Arial"/>
                  <a:ea typeface="DejaVu Sans"/>
                </a:endParaRPr>
              </a:p>
            </p:txBody>
          </p:sp>
        </mc:Choice>
        <mc:Fallback xmlns="">
          <p:sp>
            <p:nvSpPr>
              <p:cNvPr id="6" name="TextBox 5">
                <a:extLst>
                  <a:ext uri="{FF2B5EF4-FFF2-40B4-BE49-F238E27FC236}">
                    <a16:creationId xmlns:a16="http://schemas.microsoft.com/office/drawing/2014/main" id="{A556DB11-8315-7007-75E1-F5A13ADBE6D2}"/>
                  </a:ext>
                </a:extLst>
              </p:cNvPr>
              <p:cNvSpPr txBox="1">
                <a:spLocks noRot="1" noChangeAspect="1" noMove="1" noResize="1" noEditPoints="1" noAdjustHandles="1" noChangeArrowheads="1" noChangeShapeType="1" noTextEdit="1"/>
              </p:cNvSpPr>
              <p:nvPr/>
            </p:nvSpPr>
            <p:spPr>
              <a:xfrm>
                <a:off x="796800" y="1502270"/>
                <a:ext cx="1473391" cy="584775"/>
              </a:xfrm>
              <a:prstGeom prst="rect">
                <a:avLst/>
              </a:prstGeom>
              <a:blipFill>
                <a:blip r:embed="rId3"/>
                <a:stretch>
                  <a:fillRect l="-2490" t="-3125"/>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EA64372-663E-333E-81A6-C11E47546890}"/>
              </a:ext>
            </a:extLst>
          </p:cNvPr>
          <p:cNvCxnSpPr>
            <a:cxnSpLocks/>
          </p:cNvCxnSpPr>
          <p:nvPr/>
        </p:nvCxnSpPr>
        <p:spPr>
          <a:xfrm>
            <a:off x="1256874" y="4062280"/>
            <a:ext cx="0" cy="6958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0D83FDE6-6764-A889-9609-D9C9D5B7EEAA}"/>
              </a:ext>
            </a:extLst>
          </p:cNvPr>
          <p:cNvCxnSpPr>
            <a:cxnSpLocks/>
          </p:cNvCxnSpPr>
          <p:nvPr/>
        </p:nvCxnSpPr>
        <p:spPr>
          <a:xfrm>
            <a:off x="1265500" y="4715012"/>
            <a:ext cx="451449" cy="1822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329151F3-7CF8-C98E-BFE5-006CB1FEC5B1}"/>
              </a:ext>
            </a:extLst>
          </p:cNvPr>
          <p:cNvCxnSpPr>
            <a:cxnSpLocks/>
          </p:cNvCxnSpPr>
          <p:nvPr/>
        </p:nvCxnSpPr>
        <p:spPr>
          <a:xfrm>
            <a:off x="796800" y="4532716"/>
            <a:ext cx="451449" cy="182296"/>
          </a:xfrm>
          <a:prstGeom prst="straightConnector1">
            <a:avLst/>
          </a:prstGeom>
          <a:ln>
            <a:solidFill>
              <a:schemeClr val="tx1"/>
            </a:solidFill>
            <a:headEnd type="arrow"/>
            <a:tailEnd type="none"/>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46F6FD7E-3EA4-7C91-E2F1-877A021C6675}"/>
              </a:ext>
            </a:extLst>
          </p:cNvPr>
          <p:cNvCxnSpPr>
            <a:cxnSpLocks/>
          </p:cNvCxnSpPr>
          <p:nvPr/>
        </p:nvCxnSpPr>
        <p:spPr>
          <a:xfrm flipH="1">
            <a:off x="796800" y="4062280"/>
            <a:ext cx="451449" cy="470436"/>
          </a:xfrm>
          <a:prstGeom prst="straightConnector1">
            <a:avLst/>
          </a:prstGeom>
          <a:ln w="31750">
            <a:solidFill>
              <a:schemeClr val="accent3"/>
            </a:solidFill>
            <a:tailEnd type="triangle"/>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FD14A10B-35F6-903E-DEB6-4BF52988C92F}"/>
              </a:ext>
            </a:extLst>
          </p:cNvPr>
          <p:cNvSpPr txBox="1"/>
          <p:nvPr/>
        </p:nvSpPr>
        <p:spPr>
          <a:xfrm>
            <a:off x="669981" y="4008788"/>
            <a:ext cx="385042" cy="341632"/>
          </a:xfrm>
          <a:prstGeom prst="rect">
            <a:avLst/>
          </a:prstGeom>
          <a:noFill/>
        </p:spPr>
        <p:txBody>
          <a:bodyPr wrap="square" rtlCol="0">
            <a:spAutoFit/>
          </a:bodyPr>
          <a:lstStyle/>
          <a:p>
            <a:pPr algn="l">
              <a:lnSpc>
                <a:spcPct val="90000"/>
              </a:lnSpc>
            </a:pPr>
            <a:r>
              <a:rPr lang="en-US" dirty="0">
                <a:solidFill>
                  <a:schemeClr val="accent3"/>
                </a:solidFill>
                <a:latin typeface="+mn-lt"/>
              </a:rPr>
              <a:t>Q</a:t>
            </a:r>
          </a:p>
        </p:txBody>
      </p:sp>
      <p:sp>
        <p:nvSpPr>
          <p:cNvPr id="16" name="TextBox 15">
            <a:extLst>
              <a:ext uri="{FF2B5EF4-FFF2-40B4-BE49-F238E27FC236}">
                <a16:creationId xmlns:a16="http://schemas.microsoft.com/office/drawing/2014/main" id="{6D92ECD3-DD65-1A88-0784-4EF7A5D49BB5}"/>
              </a:ext>
            </a:extLst>
          </p:cNvPr>
          <p:cNvSpPr txBox="1"/>
          <p:nvPr/>
        </p:nvSpPr>
        <p:spPr>
          <a:xfrm>
            <a:off x="1219070" y="4161188"/>
            <a:ext cx="330540" cy="341632"/>
          </a:xfrm>
          <a:prstGeom prst="rect">
            <a:avLst/>
          </a:prstGeom>
          <a:noFill/>
        </p:spPr>
        <p:txBody>
          <a:bodyPr wrap="square" rtlCol="0">
            <a:spAutoFit/>
          </a:bodyPr>
          <a:lstStyle/>
          <a:p>
            <a:pPr algn="l">
              <a:lnSpc>
                <a:spcPct val="90000"/>
              </a:lnSpc>
            </a:pPr>
            <a:r>
              <a:rPr lang="en-US" dirty="0">
                <a:solidFill>
                  <a:srgbClr val="FF0000"/>
                </a:solidFill>
              </a:rPr>
              <a:t>k</a:t>
            </a:r>
            <a:r>
              <a:rPr lang="en-US" baseline="-25000" dirty="0">
                <a:solidFill>
                  <a:srgbClr val="FF0000"/>
                </a:solidFill>
              </a:rPr>
              <a:t>i</a:t>
            </a:r>
            <a:endParaRPr lang="en-US" baseline="-25000" dirty="0">
              <a:solidFill>
                <a:srgbClr val="FF0000"/>
              </a:solidFill>
              <a:latin typeface="+mn-lt"/>
            </a:endParaRPr>
          </a:p>
        </p:txBody>
      </p:sp>
      <p:sp>
        <p:nvSpPr>
          <p:cNvPr id="17" name="TextBox 16">
            <a:extLst>
              <a:ext uri="{FF2B5EF4-FFF2-40B4-BE49-F238E27FC236}">
                <a16:creationId xmlns:a16="http://schemas.microsoft.com/office/drawing/2014/main" id="{66271837-6203-30BF-9FD2-4F2C6F1A2EE9}"/>
              </a:ext>
            </a:extLst>
          </p:cNvPr>
          <p:cNvSpPr txBox="1"/>
          <p:nvPr/>
        </p:nvSpPr>
        <p:spPr>
          <a:xfrm>
            <a:off x="1248249" y="4756938"/>
            <a:ext cx="348172" cy="341632"/>
          </a:xfrm>
          <a:prstGeom prst="rect">
            <a:avLst/>
          </a:prstGeom>
          <a:noFill/>
        </p:spPr>
        <p:txBody>
          <a:bodyPr wrap="square" rtlCol="0">
            <a:spAutoFit/>
          </a:bodyPr>
          <a:lstStyle/>
          <a:p>
            <a:pPr algn="l">
              <a:lnSpc>
                <a:spcPct val="90000"/>
              </a:lnSpc>
            </a:pPr>
            <a:r>
              <a:rPr lang="en-US" dirty="0" err="1">
                <a:solidFill>
                  <a:srgbClr val="FF0000"/>
                </a:solidFill>
              </a:rPr>
              <a:t>k</a:t>
            </a:r>
            <a:r>
              <a:rPr lang="en-US" baseline="-25000" dirty="0" err="1">
                <a:solidFill>
                  <a:srgbClr val="FF0000"/>
                </a:solidFill>
              </a:rPr>
              <a:t>f</a:t>
            </a:r>
            <a:endParaRPr lang="en-US" baseline="-25000" dirty="0">
              <a:solidFill>
                <a:srgbClr val="FF0000"/>
              </a:solidFill>
              <a:latin typeface="+mn-lt"/>
            </a:endParaRPr>
          </a:p>
        </p:txBody>
      </p:sp>
      <p:sp>
        <p:nvSpPr>
          <p:cNvPr id="18" name="TextBox 17">
            <a:extLst>
              <a:ext uri="{FF2B5EF4-FFF2-40B4-BE49-F238E27FC236}">
                <a16:creationId xmlns:a16="http://schemas.microsoft.com/office/drawing/2014/main" id="{720CAFCB-CA4F-8A17-0B95-1C7FC2C4FEAE}"/>
              </a:ext>
            </a:extLst>
          </p:cNvPr>
          <p:cNvSpPr txBox="1"/>
          <p:nvPr/>
        </p:nvSpPr>
        <p:spPr>
          <a:xfrm>
            <a:off x="782081" y="4559709"/>
            <a:ext cx="425116" cy="341632"/>
          </a:xfrm>
          <a:prstGeom prst="rect">
            <a:avLst/>
          </a:prstGeom>
          <a:noFill/>
        </p:spPr>
        <p:txBody>
          <a:bodyPr wrap="square" rtlCol="0">
            <a:spAutoFit/>
          </a:bodyPr>
          <a:lstStyle/>
          <a:p>
            <a:pPr algn="l">
              <a:lnSpc>
                <a:spcPct val="90000"/>
              </a:lnSpc>
            </a:pPr>
            <a:r>
              <a:rPr lang="en-US" dirty="0"/>
              <a:t>-</a:t>
            </a:r>
            <a:r>
              <a:rPr lang="en-US" dirty="0" err="1"/>
              <a:t>k</a:t>
            </a:r>
            <a:r>
              <a:rPr lang="en-US" baseline="-25000" dirty="0" err="1"/>
              <a:t>f</a:t>
            </a:r>
            <a:endParaRPr lang="en-US" baseline="-25000" dirty="0">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25EA00-9231-C333-1FF9-1E78087C9CAF}"/>
                  </a:ext>
                </a:extLst>
              </p:cNvPr>
              <p:cNvSpPr txBox="1"/>
              <p:nvPr/>
            </p:nvSpPr>
            <p:spPr>
              <a:xfrm>
                <a:off x="429768" y="5579268"/>
                <a:ext cx="2495107" cy="652423"/>
              </a:xfrm>
              <a:prstGeom prst="rect">
                <a:avLst/>
              </a:prstGeom>
              <a:noFill/>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ℏ</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m:t>
                      </m:r>
                      <m:r>
                        <a:rPr lang="en-US" b="0" i="1" smtClean="0">
                          <a:latin typeface="Cambria Math" panose="02040503050406030204" pitchFamily="18" charset="0"/>
                        </a:rPr>
                        <m:t>𝑘𝑖</m:t>
                      </m:r>
                      <m:r>
                        <a:rPr lang="en-US" i="1" baseline="3000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𝑘𝑓</m:t>
                      </m:r>
                      <m:r>
                        <a:rPr lang="en-US" b="0" i="1" baseline="30000" smtClean="0">
                          <a:latin typeface="Cambria Math" panose="02040503050406030204" pitchFamily="18" charset="0"/>
                        </a:rPr>
                        <m:t>2</m:t>
                      </m:r>
                      <m:r>
                        <a:rPr lang="en-US" b="0" i="1" smtClean="0">
                          <a:latin typeface="Cambria Math" panose="02040503050406030204" pitchFamily="18" charset="0"/>
                        </a:rPr>
                        <m:t>)</m:t>
                      </m:r>
                    </m:oMath>
                  </m:oMathPara>
                </a14:m>
                <a:endParaRPr lang="en-US" dirty="0">
                  <a:latin typeface="+mn-lt"/>
                </a:endParaRPr>
              </a:p>
            </p:txBody>
          </p:sp>
        </mc:Choice>
        <mc:Fallback xmlns="">
          <p:sp>
            <p:nvSpPr>
              <p:cNvPr id="19" name="TextBox 18">
                <a:extLst>
                  <a:ext uri="{FF2B5EF4-FFF2-40B4-BE49-F238E27FC236}">
                    <a16:creationId xmlns:a16="http://schemas.microsoft.com/office/drawing/2014/main" id="{9A25EA00-9231-C333-1FF9-1E78087C9CAF}"/>
                  </a:ext>
                </a:extLst>
              </p:cNvPr>
              <p:cNvSpPr txBox="1">
                <a:spLocks noRot="1" noChangeAspect="1" noMove="1" noResize="1" noEditPoints="1" noAdjustHandles="1" noChangeArrowheads="1" noChangeShapeType="1" noTextEdit="1"/>
              </p:cNvSpPr>
              <p:nvPr/>
            </p:nvSpPr>
            <p:spPr>
              <a:xfrm>
                <a:off x="429768" y="5579268"/>
                <a:ext cx="2495107" cy="6524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657C72E-08DB-F03C-1AAF-BD60271BD3BD}"/>
                  </a:ext>
                </a:extLst>
              </p:cNvPr>
              <p:cNvSpPr txBox="1"/>
              <p:nvPr/>
            </p:nvSpPr>
            <p:spPr>
              <a:xfrm>
                <a:off x="443840" y="5208318"/>
                <a:ext cx="1643319" cy="341632"/>
              </a:xfrm>
              <a:prstGeom prst="rect">
                <a:avLst/>
              </a:prstGeom>
              <a:noFill/>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ea typeface="Cambria Math" panose="02040503050406030204" pitchFamily="18" charset="0"/>
                        </a:rPr>
                        <m:t>𝑄</m:t>
                      </m:r>
                      <m:r>
                        <a:rPr lang="en-US"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𝑘𝑖</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𝑘𝑓</m:t>
                      </m:r>
                      <m:r>
                        <a:rPr lang="en-US" b="0" i="1" smtClean="0">
                          <a:solidFill>
                            <a:schemeClr val="accent3"/>
                          </a:solidFill>
                          <a:latin typeface="Cambria Math" panose="02040503050406030204" pitchFamily="18" charset="0"/>
                        </a:rPr>
                        <m:t>)</m:t>
                      </m:r>
                    </m:oMath>
                  </m:oMathPara>
                </a14:m>
                <a:endParaRPr lang="en-US" dirty="0">
                  <a:solidFill>
                    <a:schemeClr val="accent3"/>
                  </a:solidFill>
                  <a:latin typeface="+mn-lt"/>
                </a:endParaRPr>
              </a:p>
            </p:txBody>
          </p:sp>
        </mc:Choice>
        <mc:Fallback xmlns="">
          <p:sp>
            <p:nvSpPr>
              <p:cNvPr id="24" name="TextBox 23">
                <a:extLst>
                  <a:ext uri="{FF2B5EF4-FFF2-40B4-BE49-F238E27FC236}">
                    <a16:creationId xmlns:a16="http://schemas.microsoft.com/office/drawing/2014/main" id="{3657C72E-08DB-F03C-1AAF-BD60271BD3BD}"/>
                  </a:ext>
                </a:extLst>
              </p:cNvPr>
              <p:cNvSpPr txBox="1">
                <a:spLocks noRot="1" noChangeAspect="1" noMove="1" noResize="1" noEditPoints="1" noAdjustHandles="1" noChangeArrowheads="1" noChangeShapeType="1" noTextEdit="1"/>
              </p:cNvSpPr>
              <p:nvPr/>
            </p:nvSpPr>
            <p:spPr>
              <a:xfrm>
                <a:off x="443840" y="5208318"/>
                <a:ext cx="1643319" cy="341632"/>
              </a:xfrm>
              <a:prstGeom prst="rect">
                <a:avLst/>
              </a:prstGeom>
              <a:blipFill>
                <a:blip r:embed="rId5"/>
                <a:stretch>
                  <a:fillRect b="-17857"/>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37AE5BB8-4BE3-4616-20FB-7B77D5F49FD4}"/>
              </a:ext>
            </a:extLst>
          </p:cNvPr>
          <p:cNvPicPr>
            <a:picLocks noChangeAspect="1"/>
          </p:cNvPicPr>
          <p:nvPr/>
        </p:nvPicPr>
        <p:blipFill>
          <a:blip r:embed="rId6"/>
          <a:stretch>
            <a:fillRect/>
          </a:stretch>
        </p:blipFill>
        <p:spPr>
          <a:xfrm>
            <a:off x="6935501" y="1088229"/>
            <a:ext cx="4908746" cy="4681541"/>
          </a:xfrm>
          <a:prstGeom prst="rect">
            <a:avLst/>
          </a:prstGeom>
        </p:spPr>
      </p:pic>
      <p:sp>
        <p:nvSpPr>
          <p:cNvPr id="26" name="TextBox 25">
            <a:extLst>
              <a:ext uri="{FF2B5EF4-FFF2-40B4-BE49-F238E27FC236}">
                <a16:creationId xmlns:a16="http://schemas.microsoft.com/office/drawing/2014/main" id="{D31F75AD-87A8-2A44-BD4C-6E9802CE85C4}"/>
              </a:ext>
            </a:extLst>
          </p:cNvPr>
          <p:cNvSpPr txBox="1"/>
          <p:nvPr/>
        </p:nvSpPr>
        <p:spPr>
          <a:xfrm>
            <a:off x="6946258" y="5905479"/>
            <a:ext cx="4908746" cy="923330"/>
          </a:xfrm>
          <a:prstGeom prst="rect">
            <a:avLst/>
          </a:prstGeom>
          <a:noFill/>
        </p:spPr>
        <p:txBody>
          <a:bodyPr wrap="square" rtlCol="0">
            <a:spAutoFit/>
          </a:bodyPr>
          <a:lstStyle/>
          <a:p>
            <a:pPr>
              <a:lnSpc>
                <a:spcPct val="90000"/>
              </a:lnSpc>
            </a:pPr>
            <a:r>
              <a:rPr lang="en-US" sz="1200" b="0" i="0" dirty="0">
                <a:solidFill>
                  <a:srgbClr val="222222"/>
                </a:solidFill>
                <a:effectLst/>
                <a:latin typeface="Harding"/>
              </a:rPr>
              <a:t>Complex magnetism in </a:t>
            </a:r>
            <a:r>
              <a:rPr lang="en-US" sz="1200" b="0" i="0" dirty="0" err="1">
                <a:solidFill>
                  <a:srgbClr val="222222"/>
                </a:solidFill>
                <a:effectLst/>
                <a:latin typeface="Harding"/>
              </a:rPr>
              <a:t>FeI</a:t>
            </a:r>
            <a:r>
              <a:rPr lang="en-US" sz="1200" b="0" i="0" dirty="0">
                <a:solidFill>
                  <a:srgbClr val="222222"/>
                </a:solidFill>
                <a:effectLst/>
                <a:latin typeface="Harding"/>
              </a:rPr>
              <a:t> measured using Inelastic neutron-scattering experiments performed on the </a:t>
            </a:r>
            <a:r>
              <a:rPr lang="en-US" sz="1200" b="1" i="0" dirty="0">
                <a:solidFill>
                  <a:srgbClr val="222222"/>
                </a:solidFill>
                <a:effectLst/>
                <a:latin typeface="Harding"/>
              </a:rPr>
              <a:t>HYSPEC</a:t>
            </a:r>
            <a:r>
              <a:rPr lang="en-US" sz="1200" b="0" i="0" dirty="0">
                <a:solidFill>
                  <a:srgbClr val="222222"/>
                </a:solidFill>
                <a:effectLst/>
                <a:latin typeface="Harding"/>
              </a:rPr>
              <a:t> spectrometer at the Spallation Neutron Source (SNS), Oak Ridge National Laboratory (ORNL), US.</a:t>
            </a:r>
            <a:br>
              <a:rPr lang="en-US" sz="1200" b="0" i="0" dirty="0">
                <a:solidFill>
                  <a:srgbClr val="222222"/>
                </a:solidFill>
                <a:effectLst/>
                <a:latin typeface="Harding"/>
              </a:rPr>
            </a:br>
            <a:r>
              <a:rPr lang="en-US" sz="1200" b="0" i="0" u="none" strike="noStrike" baseline="0" dirty="0" err="1">
                <a:latin typeface="AdvOT13119950"/>
              </a:rPr>
              <a:t>Xiaojian</a:t>
            </a:r>
            <a:r>
              <a:rPr lang="en-US" sz="1200" b="0" i="0" u="none" strike="noStrike" baseline="0" dirty="0">
                <a:latin typeface="AdvOT13119950"/>
              </a:rPr>
              <a:t> Bai et. al, </a:t>
            </a:r>
            <a:r>
              <a:rPr lang="en-US" sz="1200" b="0" i="0" u="none" strike="noStrike" baseline="0" dirty="0">
                <a:latin typeface="AdvOT89719618"/>
              </a:rPr>
              <a:t>Nature Communications | ( 2023) 14:4199, </a:t>
            </a:r>
            <a:r>
              <a:rPr lang="en-US" sz="1200" b="0" i="0" u="none" strike="noStrike" baseline="0" dirty="0">
                <a:solidFill>
                  <a:srgbClr val="0068A5"/>
                </a:solidFill>
                <a:latin typeface="Tahoma" panose="020B0604030504040204" pitchFamily="34" charset="0"/>
              </a:rPr>
              <a:t>https://doi.org/10.1038/s41467-023-39940-1</a:t>
            </a:r>
          </a:p>
        </p:txBody>
      </p:sp>
    </p:spTree>
    <p:extLst>
      <p:ext uri="{BB962C8B-B14F-4D97-AF65-F5344CB8AC3E}">
        <p14:creationId xmlns:p14="http://schemas.microsoft.com/office/powerpoint/2010/main" val="332598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231-BFC6-3F2D-5C6F-795BC5461D9C}"/>
              </a:ext>
            </a:extLst>
          </p:cNvPr>
          <p:cNvSpPr>
            <a:spLocks noGrp="1"/>
          </p:cNvSpPr>
          <p:nvPr>
            <p:ph type="title"/>
          </p:nvPr>
        </p:nvSpPr>
        <p:spPr/>
        <p:txBody>
          <a:bodyPr/>
          <a:lstStyle/>
          <a:p>
            <a:r>
              <a:rPr lang="en-US" sz="3200" b="0" strike="noStrike" spc="-1" dirty="0">
                <a:solidFill>
                  <a:srgbClr val="000000"/>
                </a:solidFill>
                <a:latin typeface="Arial"/>
                <a:ea typeface="DejaVu Sans"/>
              </a:rPr>
              <a:t>Abstract</a:t>
            </a:r>
            <a:endParaRPr lang="en-US" dirty="0"/>
          </a:p>
        </p:txBody>
      </p:sp>
      <p:sp>
        <p:nvSpPr>
          <p:cNvPr id="3" name="Content Placeholder 2">
            <a:extLst>
              <a:ext uri="{FF2B5EF4-FFF2-40B4-BE49-F238E27FC236}">
                <a16:creationId xmlns:a16="http://schemas.microsoft.com/office/drawing/2014/main" id="{E8A7DD9F-2522-D53D-7A3B-030E2EA81225}"/>
              </a:ext>
            </a:extLst>
          </p:cNvPr>
          <p:cNvSpPr>
            <a:spLocks noGrp="1"/>
          </p:cNvSpPr>
          <p:nvPr>
            <p:ph idx="1"/>
          </p:nvPr>
        </p:nvSpPr>
        <p:spPr/>
        <p:txBody>
          <a:bodyPr/>
          <a:lstStyle/>
          <a:p>
            <a:r>
              <a:rPr lang="en-US" sz="2000" b="0" strike="noStrike" spc="-1" dirty="0">
                <a:solidFill>
                  <a:srgbClr val="000000"/>
                </a:solidFill>
                <a:latin typeface="Arial"/>
                <a:ea typeface="DejaVu Sans"/>
              </a:rPr>
              <a:t>We integrate a diffractometer HKL software package [5] into an EPICS [4] IOC with the help of </a:t>
            </a:r>
            <a:r>
              <a:rPr lang="en-US" sz="2000" b="0" strike="noStrike" spc="-1" dirty="0" err="1">
                <a:solidFill>
                  <a:srgbClr val="000000"/>
                </a:solidFill>
                <a:latin typeface="Arial"/>
                <a:ea typeface="DejaVu Sans"/>
              </a:rPr>
              <a:t>PyDevice</a:t>
            </a:r>
            <a:r>
              <a:rPr lang="en-US" sz="2000" b="0" strike="noStrike" spc="-1" dirty="0">
                <a:solidFill>
                  <a:srgbClr val="000000"/>
                </a:solidFill>
                <a:latin typeface="Arial"/>
                <a:ea typeface="DejaVu Sans"/>
              </a:rPr>
              <a:t> [6]. </a:t>
            </a:r>
          </a:p>
          <a:p>
            <a:r>
              <a:rPr lang="en-US" sz="2000" b="0" strike="noStrike" spc="-1" dirty="0">
                <a:solidFill>
                  <a:srgbClr val="000000"/>
                </a:solidFill>
                <a:latin typeface="Arial"/>
                <a:ea typeface="DejaVu Sans"/>
              </a:rPr>
              <a:t>This IOC provides a generalized interface for mapping real space motor positions to HKL reflections with the advantage of being built directly in the EPICS control system. </a:t>
            </a:r>
          </a:p>
          <a:p>
            <a:r>
              <a:rPr lang="en-US" sz="2000" b="0" strike="noStrike" spc="-1" dirty="0">
                <a:solidFill>
                  <a:srgbClr val="000000"/>
                </a:solidFill>
                <a:latin typeface="Arial"/>
                <a:ea typeface="DejaVu Sans"/>
              </a:rPr>
              <a:t>This approach binds core C functions to Python which takes advantage of the efficiency of C and the readability of Python. </a:t>
            </a:r>
          </a:p>
          <a:p>
            <a:r>
              <a:rPr lang="en-US" sz="2000" b="0" strike="noStrike" spc="-1" dirty="0">
                <a:solidFill>
                  <a:srgbClr val="000000"/>
                </a:solidFill>
                <a:latin typeface="Arial"/>
                <a:ea typeface="DejaVu Sans"/>
              </a:rPr>
              <a:t>The IOC is applicable to reciprocal space calculations for neutron and X-ray diffraction. </a:t>
            </a:r>
          </a:p>
          <a:p>
            <a:r>
              <a:rPr lang="en-US" sz="2000" b="0" strike="noStrike" spc="-1" dirty="0">
                <a:solidFill>
                  <a:srgbClr val="000000"/>
                </a:solidFill>
                <a:latin typeface="Arial"/>
                <a:ea typeface="DejaVu Sans"/>
              </a:rPr>
              <a:t>Multiple diffractometer setups (4-circle and 6-circle in Eulerian and Kappa geometries) are supported with planned extension to triple-axes spectrometers. </a:t>
            </a:r>
          </a:p>
          <a:p>
            <a:r>
              <a:rPr lang="en-US" sz="2000" b="0" strike="noStrike" spc="-1" dirty="0">
                <a:solidFill>
                  <a:srgbClr val="000000"/>
                </a:solidFill>
                <a:latin typeface="Arial"/>
                <a:ea typeface="DejaVu Sans"/>
              </a:rPr>
              <a:t>The UB matrix HKL crystal orientation is performed using Busing &amp; Levy [2] for two reflections and simplex computations with more than two reflections using GSL library.</a:t>
            </a:r>
            <a:endParaRPr lang="en-US" sz="2000" b="0" strike="noStrike" spc="-1" dirty="0">
              <a:solidFill>
                <a:srgbClr val="000000"/>
              </a:solidFill>
              <a:latin typeface="Arial"/>
            </a:endParaRPr>
          </a:p>
          <a:p>
            <a:endParaRPr lang="en-US" dirty="0"/>
          </a:p>
        </p:txBody>
      </p:sp>
    </p:spTree>
    <p:extLst>
      <p:ext uri="{BB962C8B-B14F-4D97-AF65-F5344CB8AC3E}">
        <p14:creationId xmlns:p14="http://schemas.microsoft.com/office/powerpoint/2010/main" val="19488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EA78-A65D-AB76-F1C8-3A32E1A33A33}"/>
              </a:ext>
            </a:extLst>
          </p:cNvPr>
          <p:cNvSpPr>
            <a:spLocks noGrp="1"/>
          </p:cNvSpPr>
          <p:nvPr>
            <p:ph type="title"/>
          </p:nvPr>
        </p:nvSpPr>
        <p:spPr/>
        <p:txBody>
          <a:bodyPr/>
          <a:lstStyle/>
          <a:p>
            <a:r>
              <a:rPr lang="en-US" sz="3200" b="0" strike="noStrike" spc="-1" dirty="0">
                <a:solidFill>
                  <a:srgbClr val="000000"/>
                </a:solidFill>
                <a:latin typeface="Arial"/>
                <a:ea typeface="DejaVu Sans"/>
              </a:rPr>
              <a:t>Introduction</a:t>
            </a:r>
            <a:br>
              <a:rPr lang="en-US" sz="3200" b="0" strike="noStrike" spc="-1" dirty="0">
                <a:latin typeface="Arial"/>
              </a:rPr>
            </a:br>
            <a:endParaRPr lang="en-US" dirty="0"/>
          </a:p>
        </p:txBody>
      </p:sp>
      <p:sp>
        <p:nvSpPr>
          <p:cNvPr id="3" name="Content Placeholder 2">
            <a:extLst>
              <a:ext uri="{FF2B5EF4-FFF2-40B4-BE49-F238E27FC236}">
                <a16:creationId xmlns:a16="http://schemas.microsoft.com/office/drawing/2014/main" id="{300B699C-D0D6-A994-FAC8-A58926A13B2D}"/>
              </a:ext>
            </a:extLst>
          </p:cNvPr>
          <p:cNvSpPr>
            <a:spLocks noGrp="1"/>
          </p:cNvSpPr>
          <p:nvPr>
            <p:ph idx="1"/>
          </p:nvPr>
        </p:nvSpPr>
        <p:spPr/>
        <p:txBody>
          <a:bodyPr/>
          <a:lstStyle/>
          <a:p>
            <a:pPr marL="432000">
              <a:lnSpc>
                <a:spcPct val="100000"/>
              </a:lnSpc>
              <a:buNone/>
              <a:tabLst>
                <a:tab pos="0" algn="l"/>
              </a:tabLst>
            </a:pPr>
            <a:r>
              <a:rPr lang="en-US" sz="1800" b="0" strike="noStrike" spc="-1" dirty="0">
                <a:solidFill>
                  <a:srgbClr val="000000"/>
                </a:solidFill>
                <a:latin typeface="Arial"/>
                <a:ea typeface="DejaVu Sans"/>
              </a:rPr>
              <a:t>This EPICS IOC is used to factorize single crystal diffraction angles computation for different diffractometer geometries. The IOC uses the </a:t>
            </a:r>
            <a:r>
              <a:rPr lang="en-US" sz="1800" b="0" strike="noStrike" spc="-1" dirty="0" err="1">
                <a:solidFill>
                  <a:srgbClr val="000000"/>
                </a:solidFill>
                <a:latin typeface="Arial"/>
                <a:ea typeface="DejaVu Sans"/>
              </a:rPr>
              <a:t>hkl</a:t>
            </a:r>
            <a:r>
              <a:rPr lang="en-US" sz="1800" b="0" strike="noStrike" spc="-1" dirty="0">
                <a:solidFill>
                  <a:srgbClr val="000000"/>
                </a:solidFill>
                <a:latin typeface="Arial"/>
                <a:ea typeface="DejaVu Sans"/>
              </a:rPr>
              <a:t> C library [5], and features mode computations and different diffractometer geometries</a:t>
            </a:r>
            <a:r>
              <a:rPr lang="en-US" sz="1800" spc="-1" dirty="0">
                <a:solidFill>
                  <a:srgbClr val="000000"/>
                </a:solidFill>
                <a:latin typeface="Arial"/>
                <a:ea typeface="DejaVu Sans"/>
              </a:rPr>
              <a:t>.</a:t>
            </a:r>
            <a:endParaRPr lang="en-US" sz="1800" b="0" strike="noStrike" spc="-1" dirty="0">
              <a:latin typeface="Arial"/>
            </a:endParaRPr>
          </a:p>
          <a:p>
            <a:pPr marL="432000">
              <a:lnSpc>
                <a:spcPct val="100000"/>
              </a:lnSpc>
              <a:buNone/>
              <a:tabLst>
                <a:tab pos="0" algn="l"/>
              </a:tabLst>
            </a:pPr>
            <a:r>
              <a:rPr lang="en-US" sz="1800" b="0" strike="noStrike" spc="-1" dirty="0">
                <a:solidFill>
                  <a:srgbClr val="000000"/>
                </a:solidFill>
                <a:latin typeface="Arial"/>
                <a:ea typeface="DejaVu Sans"/>
              </a:rPr>
              <a:t>The UB matrix computations use Busing &amp; Levy [4] with 2 reflections (fig. 4). UB matrix and crystal lattice refinement is calculated as a simplex computation (fig. 5) with more than 2 reflections using the GSL library. Computations are for right-handed convention for all angles, and direct space orthogonal base.</a:t>
            </a:r>
            <a:endParaRPr lang="en-US" sz="1800" b="0" strike="noStrike" spc="-1" dirty="0">
              <a:latin typeface="Arial"/>
            </a:endParaRPr>
          </a:p>
          <a:p>
            <a:pPr marL="432000">
              <a:lnSpc>
                <a:spcPct val="100000"/>
              </a:lnSpc>
              <a:buNone/>
              <a:tabLst>
                <a:tab pos="0" algn="l"/>
              </a:tabLst>
            </a:pPr>
            <a:r>
              <a:rPr lang="en-US" sz="1800" b="0" strike="noStrike" spc="-1" dirty="0">
                <a:solidFill>
                  <a:srgbClr val="000000"/>
                </a:solidFill>
                <a:latin typeface="Arial"/>
                <a:ea typeface="DejaVu Sans"/>
              </a:rPr>
              <a:t>The integrated </a:t>
            </a:r>
            <a:r>
              <a:rPr lang="en-US" sz="1800" b="0" strike="noStrike" spc="-1" dirty="0" err="1">
                <a:solidFill>
                  <a:srgbClr val="000000"/>
                </a:solidFill>
                <a:latin typeface="Arial"/>
                <a:ea typeface="DejaVu Sans"/>
              </a:rPr>
              <a:t>hkl</a:t>
            </a:r>
            <a:r>
              <a:rPr lang="en-US" sz="1800" b="0" strike="noStrike" spc="-1" dirty="0">
                <a:solidFill>
                  <a:srgbClr val="000000"/>
                </a:solidFill>
                <a:latin typeface="Arial"/>
                <a:ea typeface="DejaVu Sans"/>
              </a:rPr>
              <a:t> library uses quaternions to describe diffractometer geometries and 3D rotations. </a:t>
            </a:r>
            <a:endParaRPr lang="en-US" sz="1800" b="0" strike="noStrike" spc="-1" dirty="0">
              <a:latin typeface="Arial"/>
            </a:endParaRPr>
          </a:p>
          <a:p>
            <a:pPr marL="432000">
              <a:lnSpc>
                <a:spcPct val="100000"/>
              </a:lnSpc>
              <a:buNone/>
              <a:tabLst>
                <a:tab pos="0" algn="l"/>
              </a:tabLst>
            </a:pPr>
            <a:r>
              <a:rPr lang="en-US" sz="1800" b="0" strike="noStrike" spc="-1" dirty="0">
                <a:solidFill>
                  <a:srgbClr val="000000"/>
                </a:solidFill>
                <a:latin typeface="Arial"/>
                <a:ea typeface="DejaVu Sans"/>
              </a:rPr>
              <a:t>The library also allows for addition of custom diffractometer geometries.</a:t>
            </a:r>
            <a:endParaRPr lang="en-US" sz="1800" b="0" strike="noStrike" spc="-1" dirty="0">
              <a:latin typeface="Arial"/>
            </a:endParaRPr>
          </a:p>
          <a:p>
            <a:pPr marL="432000">
              <a:lnSpc>
                <a:spcPct val="100000"/>
              </a:lnSpc>
              <a:buNone/>
              <a:tabLst>
                <a:tab pos="0" algn="l"/>
              </a:tabLst>
            </a:pPr>
            <a:r>
              <a:rPr lang="en-US" sz="1800" b="0" strike="noStrike" spc="-1" dirty="0">
                <a:solidFill>
                  <a:srgbClr val="000000"/>
                </a:solidFill>
                <a:latin typeface="Arial"/>
                <a:ea typeface="DejaVu Sans"/>
              </a:rPr>
              <a:t>Phoebus .bob files show details of the EPICS control for the four-circle E4CV diffractometer. Fig. 2 shows all other current EPICS-integrated diffractometer geometries.</a:t>
            </a:r>
          </a:p>
          <a:p>
            <a:pPr marL="432000">
              <a:lnSpc>
                <a:spcPct val="100000"/>
              </a:lnSpc>
              <a:buNone/>
              <a:tabLst>
                <a:tab pos="0" algn="l"/>
              </a:tabLst>
            </a:pPr>
            <a:r>
              <a:rPr lang="en-US" sz="1800" b="0" strike="noStrike" spc="-1" dirty="0">
                <a:latin typeface="Arial"/>
              </a:rPr>
              <a:t>https://github.com/hkl-projects/ioc-hkl</a:t>
            </a:r>
          </a:p>
          <a:p>
            <a:endParaRPr lang="en-US" sz="1800" dirty="0"/>
          </a:p>
        </p:txBody>
      </p:sp>
    </p:spTree>
    <p:extLst>
      <p:ext uri="{BB962C8B-B14F-4D97-AF65-F5344CB8AC3E}">
        <p14:creationId xmlns:p14="http://schemas.microsoft.com/office/powerpoint/2010/main" val="138496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3792-5848-D76C-28B6-2A6F3D8B7B21}"/>
              </a:ext>
            </a:extLst>
          </p:cNvPr>
          <p:cNvSpPr>
            <a:spLocks noGrp="1"/>
          </p:cNvSpPr>
          <p:nvPr>
            <p:ph type="title"/>
          </p:nvPr>
        </p:nvSpPr>
        <p:spPr/>
        <p:txBody>
          <a:bodyPr/>
          <a:lstStyle/>
          <a:p>
            <a:r>
              <a:rPr lang="en-US" dirty="0"/>
              <a:t>Supported Diffractometers</a:t>
            </a:r>
          </a:p>
        </p:txBody>
      </p:sp>
      <p:pic>
        <p:nvPicPr>
          <p:cNvPr id="5" name="Picture 4">
            <a:extLst>
              <a:ext uri="{FF2B5EF4-FFF2-40B4-BE49-F238E27FC236}">
                <a16:creationId xmlns:a16="http://schemas.microsoft.com/office/drawing/2014/main" id="{87F65F59-CBAE-465C-C499-0BAC8D70CB6E}"/>
              </a:ext>
            </a:extLst>
          </p:cNvPr>
          <p:cNvPicPr>
            <a:picLocks noChangeAspect="1"/>
          </p:cNvPicPr>
          <p:nvPr/>
        </p:nvPicPr>
        <p:blipFill>
          <a:blip r:embed="rId2"/>
          <a:stretch>
            <a:fillRect/>
          </a:stretch>
        </p:blipFill>
        <p:spPr>
          <a:xfrm>
            <a:off x="10266612" y="2246126"/>
            <a:ext cx="1503484" cy="2903604"/>
          </a:xfrm>
          <a:prstGeom prst="rect">
            <a:avLst/>
          </a:prstGeom>
        </p:spPr>
      </p:pic>
      <p:sp>
        <p:nvSpPr>
          <p:cNvPr id="7" name="TextBox 6">
            <a:extLst>
              <a:ext uri="{FF2B5EF4-FFF2-40B4-BE49-F238E27FC236}">
                <a16:creationId xmlns:a16="http://schemas.microsoft.com/office/drawing/2014/main" id="{AF4A0C8F-FD7E-1AFA-B566-5673AEC82280}"/>
              </a:ext>
            </a:extLst>
          </p:cNvPr>
          <p:cNvSpPr txBox="1"/>
          <p:nvPr/>
        </p:nvSpPr>
        <p:spPr>
          <a:xfrm>
            <a:off x="7451478" y="5248179"/>
            <a:ext cx="4584306" cy="923330"/>
          </a:xfrm>
          <a:prstGeom prst="rect">
            <a:avLst/>
          </a:prstGeom>
          <a:noFill/>
        </p:spPr>
        <p:txBody>
          <a:bodyPr wrap="square">
            <a:spAutoFit/>
          </a:bodyPr>
          <a:lstStyle/>
          <a:p>
            <a:pPr algn="ctr">
              <a:lnSpc>
                <a:spcPct val="100000"/>
              </a:lnSpc>
              <a:buNone/>
            </a:pPr>
            <a:r>
              <a:rPr lang="en-US" b="0" strike="noStrike" spc="-1" dirty="0">
                <a:solidFill>
                  <a:srgbClr val="000000"/>
                </a:solidFill>
                <a:latin typeface="Arial"/>
                <a:ea typeface="DejaVu Sans"/>
              </a:rPr>
              <a:t>Figure 2</a:t>
            </a:r>
            <a:r>
              <a:rPr lang="en-US" spc="-1" dirty="0">
                <a:solidFill>
                  <a:srgbClr val="000000"/>
                </a:solidFill>
                <a:latin typeface="Arial"/>
                <a:ea typeface="DejaVu Sans"/>
              </a:rPr>
              <a:t>c</a:t>
            </a:r>
            <a:r>
              <a:rPr lang="en-US" b="0" strike="noStrike" spc="-1" dirty="0">
                <a:solidFill>
                  <a:srgbClr val="000000"/>
                </a:solidFill>
                <a:latin typeface="Arial"/>
                <a:ea typeface="DejaVu Sans"/>
              </a:rPr>
              <a:t>: Diffractometer selection</a:t>
            </a:r>
            <a:endParaRPr lang="en-US" b="0" strike="noStrike" spc="-1" dirty="0">
              <a:latin typeface="Arial"/>
            </a:endParaRPr>
          </a:p>
          <a:p>
            <a:pPr>
              <a:lnSpc>
                <a:spcPct val="100000"/>
              </a:lnSpc>
              <a:buNone/>
            </a:pPr>
            <a:r>
              <a:rPr lang="en-US" b="0" strike="noStrike" spc="-1" dirty="0">
                <a:solidFill>
                  <a:srgbClr val="000000"/>
                </a:solidFill>
                <a:latin typeface="Arial"/>
                <a:ea typeface="DejaVu Sans"/>
              </a:rPr>
              <a:t>For this </a:t>
            </a:r>
            <a:r>
              <a:rPr lang="en-US" spc="-1" dirty="0">
                <a:solidFill>
                  <a:srgbClr val="000000"/>
                </a:solidFill>
                <a:latin typeface="Arial"/>
                <a:ea typeface="DejaVu Sans"/>
              </a:rPr>
              <a:t>presentation</a:t>
            </a:r>
            <a:r>
              <a:rPr lang="en-US" b="0" strike="noStrike" spc="-1" dirty="0">
                <a:solidFill>
                  <a:srgbClr val="000000"/>
                </a:solidFill>
                <a:latin typeface="Arial"/>
                <a:ea typeface="DejaVu Sans"/>
              </a:rPr>
              <a:t>, we will use four-circle (E4CV) diffractometer.</a:t>
            </a:r>
            <a:endParaRPr lang="en-US" b="0" strike="noStrike" spc="-1" dirty="0">
              <a:latin typeface="Arial"/>
            </a:endParaRPr>
          </a:p>
        </p:txBody>
      </p:sp>
      <p:sp>
        <p:nvSpPr>
          <p:cNvPr id="3" name="Rectangle 2">
            <a:extLst>
              <a:ext uri="{FF2B5EF4-FFF2-40B4-BE49-F238E27FC236}">
                <a16:creationId xmlns:a16="http://schemas.microsoft.com/office/drawing/2014/main" id="{07621DEE-4BC4-252E-FAA4-8C3265FA1993}"/>
              </a:ext>
            </a:extLst>
          </p:cNvPr>
          <p:cNvSpPr/>
          <p:nvPr/>
        </p:nvSpPr>
        <p:spPr>
          <a:xfrm>
            <a:off x="1314092" y="4419499"/>
            <a:ext cx="3916814" cy="1017586"/>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err="1">
                <a:solidFill>
                  <a:schemeClr val="tx1"/>
                </a:solidFill>
              </a:rPr>
              <a:t>Goniostat</a:t>
            </a:r>
            <a:r>
              <a:rPr lang="en-US" dirty="0">
                <a:solidFill>
                  <a:schemeClr val="tx1"/>
                </a:solidFill>
              </a:rPr>
              <a:t> EPICS Motors </a:t>
            </a:r>
          </a:p>
          <a:p>
            <a:pPr algn="l">
              <a:lnSpc>
                <a:spcPct val="90000"/>
              </a:lnSpc>
            </a:pPr>
            <a:r>
              <a:rPr lang="en-US" sz="1600" dirty="0">
                <a:solidFill>
                  <a:schemeClr val="tx1"/>
                </a:solidFill>
              </a:rPr>
              <a:t>(omega, chi, phi, </a:t>
            </a:r>
            <a:r>
              <a:rPr lang="en-US" sz="1600" dirty="0" err="1">
                <a:solidFill>
                  <a:schemeClr val="tx1"/>
                </a:solidFill>
              </a:rPr>
              <a:t>tth</a:t>
            </a:r>
            <a:r>
              <a:rPr lang="en-US" sz="1600" dirty="0">
                <a:solidFill>
                  <a:schemeClr val="tx1"/>
                </a:solidFill>
              </a:rPr>
              <a:t>)</a:t>
            </a:r>
          </a:p>
        </p:txBody>
      </p:sp>
      <p:sp>
        <p:nvSpPr>
          <p:cNvPr id="4" name="Rectangle 3">
            <a:extLst>
              <a:ext uri="{FF2B5EF4-FFF2-40B4-BE49-F238E27FC236}">
                <a16:creationId xmlns:a16="http://schemas.microsoft.com/office/drawing/2014/main" id="{B396B81F-BFD0-5CD8-E64C-42DE03E9A2D8}"/>
              </a:ext>
            </a:extLst>
          </p:cNvPr>
          <p:cNvSpPr/>
          <p:nvPr/>
        </p:nvSpPr>
        <p:spPr>
          <a:xfrm>
            <a:off x="1678455" y="2853716"/>
            <a:ext cx="3072646" cy="1017586"/>
          </a:xfrm>
          <a:prstGeom prst="rect">
            <a:avLst/>
          </a:prstGeom>
          <a:solidFill>
            <a:srgbClr val="00B050"/>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2400" b="1" dirty="0" err="1">
                <a:solidFill>
                  <a:schemeClr val="tx1"/>
                </a:solidFill>
              </a:rPr>
              <a:t>ioc-hkl</a:t>
            </a:r>
            <a:endParaRPr lang="en-US" sz="2400" b="1" dirty="0">
              <a:solidFill>
                <a:schemeClr val="tx1"/>
              </a:solidFill>
            </a:endParaRPr>
          </a:p>
        </p:txBody>
      </p:sp>
      <p:sp>
        <p:nvSpPr>
          <p:cNvPr id="6" name="Rectangle 5">
            <a:extLst>
              <a:ext uri="{FF2B5EF4-FFF2-40B4-BE49-F238E27FC236}">
                <a16:creationId xmlns:a16="http://schemas.microsoft.com/office/drawing/2014/main" id="{E64D4972-AC70-8CB3-E863-EE12397E2709}"/>
              </a:ext>
            </a:extLst>
          </p:cNvPr>
          <p:cNvSpPr/>
          <p:nvPr/>
        </p:nvSpPr>
        <p:spPr>
          <a:xfrm>
            <a:off x="2006044" y="1309588"/>
            <a:ext cx="2417468" cy="1017586"/>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Clients: DAQ, GUI</a:t>
            </a:r>
          </a:p>
        </p:txBody>
      </p:sp>
      <p:cxnSp>
        <p:nvCxnSpPr>
          <p:cNvPr id="9" name="Straight Arrow Connector 8">
            <a:extLst>
              <a:ext uri="{FF2B5EF4-FFF2-40B4-BE49-F238E27FC236}">
                <a16:creationId xmlns:a16="http://schemas.microsoft.com/office/drawing/2014/main" id="{DE442DB5-26F9-E750-DEF2-4A5C3F94EE9D}"/>
              </a:ext>
            </a:extLst>
          </p:cNvPr>
          <p:cNvCxnSpPr>
            <a:cxnSpLocks/>
            <a:stCxn id="6" idx="2"/>
            <a:endCxn id="4" idx="0"/>
          </p:cNvCxnSpPr>
          <p:nvPr/>
        </p:nvCxnSpPr>
        <p:spPr>
          <a:xfrm>
            <a:off x="3214778" y="2327174"/>
            <a:ext cx="0" cy="526542"/>
          </a:xfrm>
          <a:prstGeom prst="straightConnector1">
            <a:avLst/>
          </a:prstGeom>
          <a:ln w="28575">
            <a:solidFill>
              <a:schemeClr val="bg1">
                <a:lumMod val="50000"/>
              </a:schemeClr>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CF9620-069F-C18A-9704-A8AA54461BE4}"/>
              </a:ext>
            </a:extLst>
          </p:cNvPr>
          <p:cNvCxnSpPr/>
          <p:nvPr/>
        </p:nvCxnSpPr>
        <p:spPr>
          <a:xfrm flipH="1">
            <a:off x="3200018" y="3871302"/>
            <a:ext cx="1" cy="526542"/>
          </a:xfrm>
          <a:prstGeom prst="straightConnector1">
            <a:avLst/>
          </a:prstGeom>
          <a:ln w="28575">
            <a:solidFill>
              <a:schemeClr val="bg1">
                <a:lumMod val="50000"/>
              </a:schemeClr>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48EDC8-8312-7E03-9A12-FAE78152A71B}"/>
              </a:ext>
            </a:extLst>
          </p:cNvPr>
          <p:cNvSpPr txBox="1"/>
          <p:nvPr/>
        </p:nvSpPr>
        <p:spPr>
          <a:xfrm>
            <a:off x="738488" y="5657505"/>
            <a:ext cx="4584306" cy="369332"/>
          </a:xfrm>
          <a:prstGeom prst="rect">
            <a:avLst/>
          </a:prstGeom>
          <a:noFill/>
        </p:spPr>
        <p:txBody>
          <a:bodyPr wrap="square">
            <a:spAutoFit/>
          </a:bodyPr>
          <a:lstStyle/>
          <a:p>
            <a:pPr algn="ctr">
              <a:lnSpc>
                <a:spcPct val="100000"/>
              </a:lnSpc>
              <a:buNone/>
            </a:pPr>
            <a:r>
              <a:rPr lang="en-US" b="0" strike="noStrike" spc="-1" dirty="0">
                <a:solidFill>
                  <a:srgbClr val="000000"/>
                </a:solidFill>
                <a:latin typeface="Arial"/>
                <a:ea typeface="DejaVu Sans"/>
              </a:rPr>
              <a:t>Figure 2a: </a:t>
            </a:r>
            <a:r>
              <a:rPr lang="en-US" b="0" strike="noStrike" spc="-1" dirty="0" err="1">
                <a:solidFill>
                  <a:srgbClr val="000000"/>
                </a:solidFill>
                <a:latin typeface="Arial"/>
                <a:ea typeface="DejaVu Sans"/>
              </a:rPr>
              <a:t>ioc-hkl</a:t>
            </a:r>
            <a:r>
              <a:rPr lang="en-US" b="0" strike="noStrike" spc="-1" dirty="0">
                <a:solidFill>
                  <a:srgbClr val="000000"/>
                </a:solidFill>
                <a:latin typeface="Arial"/>
                <a:ea typeface="DejaVu Sans"/>
              </a:rPr>
              <a:t> within beamline control</a:t>
            </a:r>
          </a:p>
        </p:txBody>
      </p:sp>
      <p:sp>
        <p:nvSpPr>
          <p:cNvPr id="15" name="TextBox 14">
            <a:extLst>
              <a:ext uri="{FF2B5EF4-FFF2-40B4-BE49-F238E27FC236}">
                <a16:creationId xmlns:a16="http://schemas.microsoft.com/office/drawing/2014/main" id="{1EC10608-D660-C2E5-C755-F40463E05873}"/>
              </a:ext>
            </a:extLst>
          </p:cNvPr>
          <p:cNvSpPr txBox="1"/>
          <p:nvPr/>
        </p:nvSpPr>
        <p:spPr>
          <a:xfrm>
            <a:off x="3146611" y="3939957"/>
            <a:ext cx="914397" cy="369332"/>
          </a:xfrm>
          <a:prstGeom prst="rect">
            <a:avLst/>
          </a:prstGeom>
          <a:noFill/>
        </p:spPr>
        <p:txBody>
          <a:bodyPr wrap="square">
            <a:spAutoFit/>
          </a:bodyPr>
          <a:lstStyle/>
          <a:p>
            <a:pPr algn="ctr">
              <a:lnSpc>
                <a:spcPct val="100000"/>
              </a:lnSpc>
              <a:buNone/>
            </a:pPr>
            <a:r>
              <a:rPr lang="en-US" spc="-1" dirty="0">
                <a:solidFill>
                  <a:srgbClr val="000000"/>
                </a:solidFill>
                <a:latin typeface="Arial"/>
                <a:ea typeface="DejaVu Sans"/>
              </a:rPr>
              <a:t>PV</a:t>
            </a:r>
            <a:endParaRPr lang="en-US" b="0" strike="noStrike" spc="-1" dirty="0">
              <a:solidFill>
                <a:srgbClr val="000000"/>
              </a:solidFill>
              <a:latin typeface="Arial"/>
              <a:ea typeface="DejaVu Sans"/>
            </a:endParaRPr>
          </a:p>
        </p:txBody>
      </p:sp>
      <p:sp>
        <p:nvSpPr>
          <p:cNvPr id="16" name="TextBox 15">
            <a:extLst>
              <a:ext uri="{FF2B5EF4-FFF2-40B4-BE49-F238E27FC236}">
                <a16:creationId xmlns:a16="http://schemas.microsoft.com/office/drawing/2014/main" id="{B142BBF7-5663-17BF-2747-0DAFA9577800}"/>
              </a:ext>
            </a:extLst>
          </p:cNvPr>
          <p:cNvSpPr txBox="1"/>
          <p:nvPr/>
        </p:nvSpPr>
        <p:spPr>
          <a:xfrm>
            <a:off x="3070978" y="2409928"/>
            <a:ext cx="914397" cy="369332"/>
          </a:xfrm>
          <a:prstGeom prst="rect">
            <a:avLst/>
          </a:prstGeom>
          <a:noFill/>
        </p:spPr>
        <p:txBody>
          <a:bodyPr wrap="square">
            <a:spAutoFit/>
          </a:bodyPr>
          <a:lstStyle/>
          <a:p>
            <a:pPr algn="ctr">
              <a:lnSpc>
                <a:spcPct val="100000"/>
              </a:lnSpc>
              <a:buNone/>
            </a:pPr>
            <a:r>
              <a:rPr lang="en-US" spc="-1" dirty="0">
                <a:solidFill>
                  <a:srgbClr val="000000"/>
                </a:solidFill>
                <a:latin typeface="Arial"/>
                <a:ea typeface="DejaVu Sans"/>
              </a:rPr>
              <a:t>PV</a:t>
            </a:r>
            <a:endParaRPr lang="en-US" b="0" strike="noStrike" spc="-1" dirty="0">
              <a:solidFill>
                <a:srgbClr val="000000"/>
              </a:solidFill>
              <a:latin typeface="Arial"/>
              <a:ea typeface="DejaVu Sans"/>
            </a:endParaRPr>
          </a:p>
        </p:txBody>
      </p:sp>
      <p:pic>
        <p:nvPicPr>
          <p:cNvPr id="8" name="Picture 7" descr="A screenshot of a phone&#10;&#10;Description automatically generated">
            <a:extLst>
              <a:ext uri="{FF2B5EF4-FFF2-40B4-BE49-F238E27FC236}">
                <a16:creationId xmlns:a16="http://schemas.microsoft.com/office/drawing/2014/main" id="{6E5F512D-EBE9-9F0F-1A11-D58517E58FC3}"/>
              </a:ext>
            </a:extLst>
          </p:cNvPr>
          <p:cNvPicPr>
            <a:picLocks noChangeAspect="1"/>
          </p:cNvPicPr>
          <p:nvPr/>
        </p:nvPicPr>
        <p:blipFill>
          <a:blip r:embed="rId3"/>
          <a:stretch>
            <a:fillRect/>
          </a:stretch>
        </p:blipFill>
        <p:spPr>
          <a:xfrm>
            <a:off x="7043034" y="1198110"/>
            <a:ext cx="1057275" cy="1581150"/>
          </a:xfrm>
          <a:prstGeom prst="rect">
            <a:avLst/>
          </a:prstGeom>
        </p:spPr>
      </p:pic>
      <p:sp>
        <p:nvSpPr>
          <p:cNvPr id="11" name="TextBox 10">
            <a:extLst>
              <a:ext uri="{FF2B5EF4-FFF2-40B4-BE49-F238E27FC236}">
                <a16:creationId xmlns:a16="http://schemas.microsoft.com/office/drawing/2014/main" id="{E1BAF691-2798-7A69-23C3-A02C3DED1034}"/>
              </a:ext>
            </a:extLst>
          </p:cNvPr>
          <p:cNvSpPr txBox="1"/>
          <p:nvPr/>
        </p:nvSpPr>
        <p:spPr>
          <a:xfrm>
            <a:off x="6003630" y="2946876"/>
            <a:ext cx="3490259" cy="646331"/>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a:t>
            </a:r>
            <a:r>
              <a:rPr lang="en-US" spc="-1" dirty="0">
                <a:solidFill>
                  <a:srgbClr val="000000"/>
                </a:solidFill>
                <a:latin typeface="Arial"/>
                <a:ea typeface="DejaVu Sans"/>
              </a:rPr>
              <a:t>2b</a:t>
            </a:r>
            <a:r>
              <a:rPr lang="en-US" sz="1800" b="0" strike="noStrike" spc="-1" dirty="0">
                <a:solidFill>
                  <a:srgbClr val="000000"/>
                </a:solidFill>
                <a:latin typeface="Arial"/>
                <a:ea typeface="DejaVu Sans"/>
              </a:rPr>
              <a:t> (top): </a:t>
            </a:r>
          </a:p>
          <a:p>
            <a:pPr algn="ctr">
              <a:lnSpc>
                <a:spcPct val="100000"/>
              </a:lnSpc>
              <a:buNone/>
            </a:pPr>
            <a:r>
              <a:rPr lang="en-US" spc="-1" dirty="0">
                <a:solidFill>
                  <a:srgbClr val="000000"/>
                </a:solidFill>
                <a:latin typeface="Arial"/>
                <a:ea typeface="DejaVu Sans"/>
              </a:rPr>
              <a:t>HKL computation tabs in GUI</a:t>
            </a:r>
            <a:endParaRPr lang="en-US" sz="1800" b="0" strike="noStrike" spc="-1" dirty="0">
              <a:latin typeface="Arial"/>
            </a:endParaRPr>
          </a:p>
        </p:txBody>
      </p:sp>
      <p:cxnSp>
        <p:nvCxnSpPr>
          <p:cNvPr id="12" name="Straight Connector 11">
            <a:extLst>
              <a:ext uri="{FF2B5EF4-FFF2-40B4-BE49-F238E27FC236}">
                <a16:creationId xmlns:a16="http://schemas.microsoft.com/office/drawing/2014/main" id="{F9D87528-2343-1FE4-0BDF-BC8CADBD39E5}"/>
              </a:ext>
            </a:extLst>
          </p:cNvPr>
          <p:cNvCxnSpPr>
            <a:cxnSpLocks/>
          </p:cNvCxnSpPr>
          <p:nvPr/>
        </p:nvCxnSpPr>
        <p:spPr>
          <a:xfrm>
            <a:off x="5862574" y="1291905"/>
            <a:ext cx="0" cy="4490330"/>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3B3E2-D682-46D2-9BE1-FF8FF5217CCC}"/>
              </a:ext>
            </a:extLst>
          </p:cNvPr>
          <p:cNvCxnSpPr>
            <a:cxnSpLocks/>
          </p:cNvCxnSpPr>
          <p:nvPr/>
        </p:nvCxnSpPr>
        <p:spPr>
          <a:xfrm>
            <a:off x="9511475" y="1526241"/>
            <a:ext cx="0" cy="2893258"/>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5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3792-5848-D76C-28B6-2A6F3D8B7B21}"/>
              </a:ext>
            </a:extLst>
          </p:cNvPr>
          <p:cNvSpPr>
            <a:spLocks noGrp="1"/>
          </p:cNvSpPr>
          <p:nvPr>
            <p:ph type="title"/>
          </p:nvPr>
        </p:nvSpPr>
        <p:spPr/>
        <p:txBody>
          <a:bodyPr/>
          <a:lstStyle/>
          <a:p>
            <a:r>
              <a:rPr lang="en-US" dirty="0"/>
              <a:t>Input</a:t>
            </a:r>
          </a:p>
        </p:txBody>
      </p:sp>
      <p:pic>
        <p:nvPicPr>
          <p:cNvPr id="4" name="Picture 3">
            <a:extLst>
              <a:ext uri="{FF2B5EF4-FFF2-40B4-BE49-F238E27FC236}">
                <a16:creationId xmlns:a16="http://schemas.microsoft.com/office/drawing/2014/main" id="{84FC977E-C5AD-9927-5A5E-A4C163932406}"/>
              </a:ext>
            </a:extLst>
          </p:cNvPr>
          <p:cNvPicPr>
            <a:picLocks noChangeAspect="1"/>
          </p:cNvPicPr>
          <p:nvPr/>
        </p:nvPicPr>
        <p:blipFill>
          <a:blip r:embed="rId2"/>
          <a:stretch>
            <a:fillRect/>
          </a:stretch>
        </p:blipFill>
        <p:spPr>
          <a:xfrm>
            <a:off x="566480" y="1347899"/>
            <a:ext cx="7370703" cy="4682134"/>
          </a:xfrm>
          <a:prstGeom prst="rect">
            <a:avLst/>
          </a:prstGeom>
        </p:spPr>
      </p:pic>
      <p:sp>
        <p:nvSpPr>
          <p:cNvPr id="6" name="TextBox 5">
            <a:extLst>
              <a:ext uri="{FF2B5EF4-FFF2-40B4-BE49-F238E27FC236}">
                <a16:creationId xmlns:a16="http://schemas.microsoft.com/office/drawing/2014/main" id="{75F1F77A-6B14-F47A-961A-8712C9989F3D}"/>
              </a:ext>
            </a:extLst>
          </p:cNvPr>
          <p:cNvSpPr txBox="1"/>
          <p:nvPr/>
        </p:nvSpPr>
        <p:spPr>
          <a:xfrm>
            <a:off x="8352124" y="3608283"/>
            <a:ext cx="3550021" cy="2031325"/>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3: Setting initial conditions</a:t>
            </a:r>
          </a:p>
          <a:p>
            <a:pPr>
              <a:lnSpc>
                <a:spcPct val="100000"/>
              </a:lnSpc>
              <a:buNone/>
            </a:pPr>
            <a:r>
              <a:rPr lang="en-US" sz="1800" b="0" strike="noStrike" spc="-1" dirty="0">
                <a:solidFill>
                  <a:srgbClr val="000000"/>
                </a:solidFill>
                <a:latin typeface="Arial"/>
                <a:ea typeface="DejaVu Sans"/>
              </a:rPr>
              <a:t>We use the cubic lattice parameters for Silicon as an example for its simplicity. Lattice parameters: a, b, c, alpha, beta, and gamma establish the basis vectors of the sample lattice.</a:t>
            </a:r>
            <a:endParaRPr lang="en-US" sz="1800" b="0" strike="noStrike" spc="-1" dirty="0">
              <a:latin typeface="Arial"/>
            </a:endParaRPr>
          </a:p>
        </p:txBody>
      </p:sp>
      <p:cxnSp>
        <p:nvCxnSpPr>
          <p:cNvPr id="10" name="Straight Arrow Connector 9">
            <a:extLst>
              <a:ext uri="{FF2B5EF4-FFF2-40B4-BE49-F238E27FC236}">
                <a16:creationId xmlns:a16="http://schemas.microsoft.com/office/drawing/2014/main" id="{A845299B-6E51-7A77-CB66-CE73FF500D98}"/>
              </a:ext>
            </a:extLst>
          </p:cNvPr>
          <p:cNvCxnSpPr>
            <a:cxnSpLocks/>
          </p:cNvCxnSpPr>
          <p:nvPr/>
        </p:nvCxnSpPr>
        <p:spPr>
          <a:xfrm flipH="1">
            <a:off x="7886305" y="4019379"/>
            <a:ext cx="465819" cy="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376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31C-B9B8-02F6-B7D3-F5FDAA258B49}"/>
              </a:ext>
            </a:extLst>
          </p:cNvPr>
          <p:cNvSpPr>
            <a:spLocks noGrp="1"/>
          </p:cNvSpPr>
          <p:nvPr>
            <p:ph type="title"/>
          </p:nvPr>
        </p:nvSpPr>
        <p:spPr/>
        <p:txBody>
          <a:bodyPr/>
          <a:lstStyle/>
          <a:p>
            <a:r>
              <a:rPr lang="en-US" dirty="0"/>
              <a:t>Bussing-Levy reflections</a:t>
            </a:r>
          </a:p>
        </p:txBody>
      </p:sp>
      <p:sp>
        <p:nvSpPr>
          <p:cNvPr id="5" name="TextBox 4">
            <a:extLst>
              <a:ext uri="{FF2B5EF4-FFF2-40B4-BE49-F238E27FC236}">
                <a16:creationId xmlns:a16="http://schemas.microsoft.com/office/drawing/2014/main" id="{DE666BFC-684F-222F-E601-F93607E42CD3}"/>
              </a:ext>
            </a:extLst>
          </p:cNvPr>
          <p:cNvSpPr txBox="1"/>
          <p:nvPr/>
        </p:nvSpPr>
        <p:spPr>
          <a:xfrm>
            <a:off x="537882" y="4887329"/>
            <a:ext cx="11317121" cy="1200329"/>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4: Orientation (UB) matrix</a:t>
            </a:r>
          </a:p>
          <a:p>
            <a:pPr algn="ctr">
              <a:lnSpc>
                <a:spcPct val="100000"/>
              </a:lnSpc>
              <a:buNone/>
            </a:pPr>
            <a:endParaRPr lang="en-US" sz="1800" b="0" strike="noStrike" spc="-1" dirty="0">
              <a:latin typeface="Arial"/>
            </a:endParaRPr>
          </a:p>
          <a:p>
            <a:pPr>
              <a:lnSpc>
                <a:spcPct val="100000"/>
              </a:lnSpc>
              <a:buNone/>
            </a:pPr>
            <a:r>
              <a:rPr lang="en-US" sz="1800" b="0" strike="noStrike" spc="-1" dirty="0">
                <a:solidFill>
                  <a:srgbClr val="000000"/>
                </a:solidFill>
                <a:latin typeface="Arial"/>
                <a:ea typeface="DejaVu Sans"/>
              </a:rPr>
              <a:t>Calculating a UB matrix using the Busing &amp; Levy formalism [4]. From the (0,0,4) and (0,4,0) reflections and their corresponding motor positions, the orientation of the sample is calculated</a:t>
            </a:r>
            <a:r>
              <a:rPr lang="en-US" sz="1600" b="0" strike="noStrike" spc="-1" dirty="0">
                <a:solidFill>
                  <a:srgbClr val="000000"/>
                </a:solidFill>
                <a:latin typeface="Arial"/>
                <a:ea typeface="DejaVu Sans"/>
              </a:rPr>
              <a:t>. </a:t>
            </a:r>
            <a:endParaRPr lang="en-US" sz="1600" b="0" strike="noStrike" spc="-1" dirty="0">
              <a:latin typeface="Arial"/>
            </a:endParaRPr>
          </a:p>
        </p:txBody>
      </p:sp>
      <p:pic>
        <p:nvPicPr>
          <p:cNvPr id="6" name="Picture 5" descr="A screenshot of a calculator&#10;&#10;Description automatically generated">
            <a:extLst>
              <a:ext uri="{FF2B5EF4-FFF2-40B4-BE49-F238E27FC236}">
                <a16:creationId xmlns:a16="http://schemas.microsoft.com/office/drawing/2014/main" id="{ABFC69A1-8C7F-05DD-BB3C-541A73F73066}"/>
              </a:ext>
            </a:extLst>
          </p:cNvPr>
          <p:cNvPicPr>
            <a:picLocks noChangeAspect="1"/>
          </p:cNvPicPr>
          <p:nvPr/>
        </p:nvPicPr>
        <p:blipFill>
          <a:blip r:embed="rId2"/>
          <a:stretch>
            <a:fillRect/>
          </a:stretch>
        </p:blipFill>
        <p:spPr>
          <a:xfrm>
            <a:off x="1953258" y="1249009"/>
            <a:ext cx="8285483" cy="3191095"/>
          </a:xfrm>
          <a:prstGeom prst="rect">
            <a:avLst/>
          </a:prstGeom>
        </p:spPr>
      </p:pic>
    </p:spTree>
    <p:extLst>
      <p:ext uri="{BB962C8B-B14F-4D97-AF65-F5344CB8AC3E}">
        <p14:creationId xmlns:p14="http://schemas.microsoft.com/office/powerpoint/2010/main" val="76929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4791-97D0-D433-7215-75837AC0EA8D}"/>
              </a:ext>
            </a:extLst>
          </p:cNvPr>
          <p:cNvSpPr>
            <a:spLocks noGrp="1"/>
          </p:cNvSpPr>
          <p:nvPr>
            <p:ph type="title"/>
          </p:nvPr>
        </p:nvSpPr>
        <p:spPr/>
        <p:txBody>
          <a:bodyPr/>
          <a:lstStyle/>
          <a:p>
            <a:r>
              <a:rPr lang="en-US" dirty="0"/>
              <a:t>Simplex technique</a:t>
            </a:r>
          </a:p>
        </p:txBody>
      </p:sp>
      <p:sp>
        <p:nvSpPr>
          <p:cNvPr id="7" name="TextBox 6">
            <a:extLst>
              <a:ext uri="{FF2B5EF4-FFF2-40B4-BE49-F238E27FC236}">
                <a16:creationId xmlns:a16="http://schemas.microsoft.com/office/drawing/2014/main" id="{BE70D514-4F75-BE3D-81F2-D0190551D8DE}"/>
              </a:ext>
            </a:extLst>
          </p:cNvPr>
          <p:cNvSpPr txBox="1"/>
          <p:nvPr/>
        </p:nvSpPr>
        <p:spPr>
          <a:xfrm>
            <a:off x="700526" y="5261774"/>
            <a:ext cx="9943567" cy="646331"/>
          </a:xfrm>
          <a:prstGeom prst="rect">
            <a:avLst/>
          </a:prstGeom>
          <a:noFill/>
        </p:spPr>
        <p:txBody>
          <a:bodyPr wrap="square">
            <a:spAutoFit/>
          </a:bodyPr>
          <a:lstStyle/>
          <a:p>
            <a:pPr algn="ctr">
              <a:lnSpc>
                <a:spcPct val="100000"/>
              </a:lnSpc>
              <a:buNone/>
            </a:pPr>
            <a:r>
              <a:rPr lang="en-US" sz="1800" b="0" strike="noStrike" spc="-1" dirty="0">
                <a:solidFill>
                  <a:srgbClr val="000000"/>
                </a:solidFill>
                <a:latin typeface="Arial"/>
                <a:ea typeface="DejaVu Sans"/>
              </a:rPr>
              <a:t>Figure 5: Orientation (UB) matrix</a:t>
            </a:r>
            <a:endParaRPr lang="en-US" sz="1800" b="0" strike="noStrike" spc="-1" dirty="0">
              <a:latin typeface="Arial"/>
            </a:endParaRPr>
          </a:p>
          <a:p>
            <a:pPr algn="ctr">
              <a:lnSpc>
                <a:spcPct val="100000"/>
              </a:lnSpc>
              <a:buNone/>
            </a:pPr>
            <a:r>
              <a:rPr lang="en-US" sz="1800" b="0" strike="noStrike" spc="-1" dirty="0">
                <a:solidFill>
                  <a:srgbClr val="000000"/>
                </a:solidFill>
                <a:latin typeface="Arial"/>
                <a:ea typeface="DejaVu Sans"/>
              </a:rPr>
              <a:t>Refining a UB matrix and crystal lattice using the simplex technique.</a:t>
            </a:r>
            <a:endParaRPr lang="en-US" sz="1800" b="0" strike="noStrike" spc="-1" dirty="0">
              <a:latin typeface="Arial"/>
            </a:endParaRPr>
          </a:p>
        </p:txBody>
      </p:sp>
      <p:pic>
        <p:nvPicPr>
          <p:cNvPr id="6" name="Picture 5" descr="A screenshot of a computer screen&#10;&#10;Description automatically generated">
            <a:extLst>
              <a:ext uri="{FF2B5EF4-FFF2-40B4-BE49-F238E27FC236}">
                <a16:creationId xmlns:a16="http://schemas.microsoft.com/office/drawing/2014/main" id="{53BAC279-51D3-88F8-7D35-9E8F9883205D}"/>
              </a:ext>
            </a:extLst>
          </p:cNvPr>
          <p:cNvPicPr>
            <a:picLocks noChangeAspect="1"/>
          </p:cNvPicPr>
          <p:nvPr/>
        </p:nvPicPr>
        <p:blipFill rotWithShape="1">
          <a:blip r:embed="rId2"/>
          <a:srcRect b="34920"/>
          <a:stretch/>
        </p:blipFill>
        <p:spPr>
          <a:xfrm>
            <a:off x="773153" y="1060819"/>
            <a:ext cx="6378493" cy="3987431"/>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3448794B-F58F-221B-7BD4-1195E9F77205}"/>
              </a:ext>
            </a:extLst>
          </p:cNvPr>
          <p:cNvPicPr>
            <a:picLocks noChangeAspect="1"/>
          </p:cNvPicPr>
          <p:nvPr/>
        </p:nvPicPr>
        <p:blipFill rotWithShape="1">
          <a:blip r:embed="rId2"/>
          <a:srcRect l="7740" t="66634" r="16400"/>
          <a:stretch/>
        </p:blipFill>
        <p:spPr>
          <a:xfrm>
            <a:off x="7016303" y="2254674"/>
            <a:ext cx="4838701" cy="2044330"/>
          </a:xfrm>
          <a:prstGeom prst="rect">
            <a:avLst/>
          </a:prstGeom>
        </p:spPr>
      </p:pic>
    </p:spTree>
    <p:extLst>
      <p:ext uri="{BB962C8B-B14F-4D97-AF65-F5344CB8AC3E}">
        <p14:creationId xmlns:p14="http://schemas.microsoft.com/office/powerpoint/2010/main" val="1068264602"/>
      </p:ext>
    </p:extLst>
  </p:cSld>
  <p:clrMapOvr>
    <a:masterClrMapping/>
  </p:clrMapOvr>
</p:sld>
</file>

<file path=ppt/theme/theme1.xml><?xml version="1.0" encoding="utf-8"?>
<a:theme xmlns:a="http://schemas.openxmlformats.org/drawingml/2006/main" name="ORNL">
  <a:themeElements>
    <a:clrScheme name="190913 ORNL test palette">
      <a:dk1>
        <a:sysClr val="windowText" lastClr="000000"/>
      </a:dk1>
      <a:lt1>
        <a:sysClr val="window" lastClr="FFFFFF"/>
      </a:lt1>
      <a:dk2>
        <a:srgbClr val="447E59"/>
      </a:dk2>
      <a:lt2>
        <a:srgbClr val="FFFFFF"/>
      </a:lt2>
      <a:accent1>
        <a:srgbClr val="33A3AF"/>
      </a:accent1>
      <a:accent2>
        <a:srgbClr val="85B248"/>
      </a:accent2>
      <a:accent3>
        <a:srgbClr val="2685C0"/>
      </a:accent3>
      <a:accent4>
        <a:srgbClr val="DDAC53"/>
      </a:accent4>
      <a:accent5>
        <a:srgbClr val="919785"/>
      </a:accent5>
      <a:accent6>
        <a:srgbClr val="CB4D3D"/>
      </a:accent6>
      <a:hlink>
        <a:srgbClr val="397D52"/>
      </a:hlink>
      <a:folHlink>
        <a:srgbClr val="00AAE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Experience ORNL 2022-0518" id="{A2B9D5F2-B8A9-4DD4-9912-3B68DCA6422A}" vid="{F30427FC-7527-44A9-8488-BD8CC0463E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Experience-ORNL-Presentation-16x9-Template</Template>
  <TotalTime>448</TotalTime>
  <Words>1403</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AdvOT13119950</vt:lpstr>
      <vt:lpstr>AdvOT89719618</vt:lpstr>
      <vt:lpstr>Arial</vt:lpstr>
      <vt:lpstr>Arial Black</vt:lpstr>
      <vt:lpstr>Calibri</vt:lpstr>
      <vt:lpstr>Cambria Math</vt:lpstr>
      <vt:lpstr>Century Gothic</vt:lpstr>
      <vt:lpstr>Droid Sans</vt:lpstr>
      <vt:lpstr>Harding</vt:lpstr>
      <vt:lpstr>newtxtt</vt:lpstr>
      <vt:lpstr>Tahoma</vt:lpstr>
      <vt:lpstr>TeXGyreTermes-Italic</vt:lpstr>
      <vt:lpstr>TeXGyreTermes-Regular</vt:lpstr>
      <vt:lpstr>ORNL</vt:lpstr>
      <vt:lpstr>HKL diffractometer computations as an EPICS IOC using PyDevice</vt:lpstr>
      <vt:lpstr>Diffractometer Geometries </vt:lpstr>
      <vt:lpstr>HFIR Triple-Axis Spectrometer and SNS HYSPEC instrument</vt:lpstr>
      <vt:lpstr>Abstract</vt:lpstr>
      <vt:lpstr>Introduction </vt:lpstr>
      <vt:lpstr>Supported Diffractometers</vt:lpstr>
      <vt:lpstr>Input</vt:lpstr>
      <vt:lpstr>Bussing-Levy reflections</vt:lpstr>
      <vt:lpstr>Simplex technique</vt:lpstr>
      <vt:lpstr>Real space -&gt; Reciprocal space</vt:lpstr>
      <vt:lpstr>Reciprocal space -&gt; real space</vt:lpstr>
      <vt:lpstr>Next steps</vt:lpstr>
      <vt:lpstr>Conclusions</vt:lpstr>
      <vt:lpstr>Acknowledgements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Gofron, Kaz</dc:creator>
  <cp:lastModifiedBy>Gofron, Kaz</cp:lastModifiedBy>
  <cp:revision>75</cp:revision>
  <cp:lastPrinted>2022-02-08T14:36:52Z</cp:lastPrinted>
  <dcterms:created xsi:type="dcterms:W3CDTF">2024-09-16T19:12:00Z</dcterms:created>
  <dcterms:modified xsi:type="dcterms:W3CDTF">2024-09-19T15:27:54Z</dcterms:modified>
</cp:coreProperties>
</file>