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705" r:id="rId2"/>
    <p:sldMasterId id="2147483687" r:id="rId3"/>
  </p:sldMasterIdLst>
  <p:notesMasterIdLst>
    <p:notesMasterId r:id="rId56"/>
  </p:notesMasterIdLst>
  <p:sldIdLst>
    <p:sldId id="2569" r:id="rId4"/>
    <p:sldId id="2599" r:id="rId5"/>
    <p:sldId id="547" r:id="rId6"/>
    <p:sldId id="2595" r:id="rId7"/>
    <p:sldId id="546" r:id="rId8"/>
    <p:sldId id="1641" r:id="rId9"/>
    <p:sldId id="262" r:id="rId10"/>
    <p:sldId id="2509" r:id="rId11"/>
    <p:sldId id="2503" r:id="rId12"/>
    <p:sldId id="2429" r:id="rId13"/>
    <p:sldId id="2597" r:id="rId14"/>
    <p:sldId id="2471" r:id="rId15"/>
    <p:sldId id="2504" r:id="rId16"/>
    <p:sldId id="2570" r:id="rId17"/>
    <p:sldId id="2571" r:id="rId18"/>
    <p:sldId id="490" r:id="rId19"/>
    <p:sldId id="508" r:id="rId20"/>
    <p:sldId id="2596" r:id="rId21"/>
    <p:sldId id="525" r:id="rId22"/>
    <p:sldId id="2572" r:id="rId23"/>
    <p:sldId id="2590" r:id="rId24"/>
    <p:sldId id="538" r:id="rId25"/>
    <p:sldId id="256" r:id="rId26"/>
    <p:sldId id="2581" r:id="rId27"/>
    <p:sldId id="2573" r:id="rId28"/>
    <p:sldId id="2598" r:id="rId29"/>
    <p:sldId id="524" r:id="rId30"/>
    <p:sldId id="2591" r:id="rId31"/>
    <p:sldId id="2592" r:id="rId32"/>
    <p:sldId id="2593" r:id="rId33"/>
    <p:sldId id="540" r:id="rId34"/>
    <p:sldId id="2594" r:id="rId35"/>
    <p:sldId id="533" r:id="rId36"/>
    <p:sldId id="530" r:id="rId37"/>
    <p:sldId id="2582" r:id="rId38"/>
    <p:sldId id="521" r:id="rId39"/>
    <p:sldId id="535" r:id="rId40"/>
    <p:sldId id="529" r:id="rId41"/>
    <p:sldId id="2585" r:id="rId42"/>
    <p:sldId id="544" r:id="rId43"/>
    <p:sldId id="2568" r:id="rId44"/>
    <p:sldId id="2439" r:id="rId45"/>
    <p:sldId id="2508" r:id="rId46"/>
    <p:sldId id="260" r:id="rId47"/>
    <p:sldId id="476" r:id="rId48"/>
    <p:sldId id="509" r:id="rId49"/>
    <p:sldId id="531" r:id="rId50"/>
    <p:sldId id="532" r:id="rId51"/>
    <p:sldId id="534" r:id="rId52"/>
    <p:sldId id="292" r:id="rId53"/>
    <p:sldId id="444" r:id="rId54"/>
    <p:sldId id="435"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61C525A-56F6-6B47-9570-5A501F8E0225}">
          <p14:sldIdLst>
            <p14:sldId id="2569"/>
            <p14:sldId id="2599"/>
            <p14:sldId id="547"/>
            <p14:sldId id="2595"/>
            <p14:sldId id="546"/>
            <p14:sldId id="1641"/>
            <p14:sldId id="262"/>
            <p14:sldId id="2509"/>
            <p14:sldId id="2503"/>
            <p14:sldId id="2429"/>
            <p14:sldId id="2597"/>
            <p14:sldId id="2471"/>
            <p14:sldId id="2504"/>
            <p14:sldId id="2570"/>
            <p14:sldId id="2571"/>
            <p14:sldId id="490"/>
            <p14:sldId id="508"/>
            <p14:sldId id="2596"/>
            <p14:sldId id="525"/>
            <p14:sldId id="2572"/>
            <p14:sldId id="2590"/>
            <p14:sldId id="538"/>
            <p14:sldId id="256"/>
            <p14:sldId id="2581"/>
            <p14:sldId id="2573"/>
            <p14:sldId id="2598"/>
            <p14:sldId id="524"/>
            <p14:sldId id="2591"/>
            <p14:sldId id="2592"/>
            <p14:sldId id="2593"/>
            <p14:sldId id="540"/>
            <p14:sldId id="2594"/>
            <p14:sldId id="533"/>
            <p14:sldId id="530"/>
            <p14:sldId id="2582"/>
            <p14:sldId id="521"/>
            <p14:sldId id="535"/>
            <p14:sldId id="529"/>
            <p14:sldId id="2585"/>
            <p14:sldId id="544"/>
            <p14:sldId id="2568"/>
            <p14:sldId id="2439"/>
            <p14:sldId id="2508"/>
            <p14:sldId id="260"/>
            <p14:sldId id="476"/>
            <p14:sldId id="509"/>
            <p14:sldId id="531"/>
            <p14:sldId id="532"/>
            <p14:sldId id="534"/>
            <p14:sldId id="292"/>
            <p14:sldId id="444"/>
            <p14:sldId id="435"/>
          </p14:sldIdLst>
        </p14:section>
        <p14:section name="Untitled Section" id="{6A1A6A08-3D98-8F4D-A2D3-8F68413F482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596DE2"/>
    <a:srgbClr val="FAEBE4"/>
    <a:srgbClr val="E7D9D2"/>
    <a:srgbClr val="1A883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749" autoAdjust="0"/>
    <p:restoredTop sz="84830" autoAdjust="0"/>
  </p:normalViewPr>
  <p:slideViewPr>
    <p:cSldViewPr snapToGrid="0" snapToObjects="1">
      <p:cViewPr varScale="1">
        <p:scale>
          <a:sx n="107" d="100"/>
          <a:sy n="107" d="100"/>
        </p:scale>
        <p:origin x="376" y="176"/>
      </p:cViewPr>
      <p:guideLst>
        <p:guide orient="horz" pos="2160"/>
        <p:guide pos="3840"/>
      </p:guideLst>
    </p:cSldViewPr>
  </p:slideViewPr>
  <p:outlineViewPr>
    <p:cViewPr>
      <p:scale>
        <a:sx n="33" d="100"/>
        <a:sy n="33" d="100"/>
      </p:scale>
      <p:origin x="0" y="608"/>
    </p:cViewPr>
  </p:outlineViewPr>
  <p:notesTextViewPr>
    <p:cViewPr>
      <p:scale>
        <a:sx n="100" d="100"/>
        <a:sy n="100" d="100"/>
      </p:scale>
      <p:origin x="0" y="0"/>
    </p:cViewPr>
  </p:notesTextViewPr>
  <p:sorterViewPr>
    <p:cViewPr>
      <p:scale>
        <a:sx n="52" d="100"/>
        <a:sy n="5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viewProps" Target="viewProp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Users/greg/Documents/Admin%20and%20Management/Projects/FY%202023/BSA%20Service/BSADataRollup_lcls_v3.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“All</a:t>
            </a:r>
            <a:r>
              <a:rPr lang="en-US" baseline="0" dirty="0"/>
              <a:t> Beam </a:t>
            </a:r>
            <a:r>
              <a:rPr lang="en-US" dirty="0"/>
              <a:t>Data all the time” to Disk  (per year</a:t>
            </a:r>
            <a:r>
              <a:rPr lang="en-US" baseline="0" dirty="0"/>
              <a:t> - not integrated)</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Cu</c:v>
          </c:tx>
          <c:spPr>
            <a:ln w="28575" cap="rnd">
              <a:solidFill>
                <a:schemeClr val="accent1"/>
              </a:solidFill>
              <a:round/>
            </a:ln>
            <a:effectLst/>
          </c:spPr>
          <c:marker>
            <c:symbol val="none"/>
          </c:marker>
          <c:cat>
            <c:numRef>
              <c:f>'Cu &amp; Sc BSAS (Doug)'!$E$25:$L$25</c:f>
              <c:numCache>
                <c:formatCode>General</c:formatCode>
                <c:ptCount val="8"/>
                <c:pt idx="0">
                  <c:v>2018</c:v>
                </c:pt>
                <c:pt idx="1">
                  <c:v>2019</c:v>
                </c:pt>
                <c:pt idx="2">
                  <c:v>2020</c:v>
                </c:pt>
                <c:pt idx="3">
                  <c:v>2021</c:v>
                </c:pt>
                <c:pt idx="4">
                  <c:v>2022</c:v>
                </c:pt>
                <c:pt idx="5">
                  <c:v>2023</c:v>
                </c:pt>
                <c:pt idx="6">
                  <c:v>2024</c:v>
                </c:pt>
                <c:pt idx="7">
                  <c:v>2025</c:v>
                </c:pt>
              </c:numCache>
            </c:numRef>
          </c:cat>
          <c:val>
            <c:numRef>
              <c:f>'Cu &amp; Sc BSAS (Doug)'!$E$28:$L$28</c:f>
              <c:numCache>
                <c:formatCode>0</c:formatCode>
                <c:ptCount val="8"/>
                <c:pt idx="0">
                  <c:v>1552</c:v>
                </c:pt>
                <c:pt idx="1">
                  <c:v>60</c:v>
                </c:pt>
                <c:pt idx="2">
                  <c:v>2787</c:v>
                </c:pt>
                <c:pt idx="3">
                  <c:v>1946</c:v>
                </c:pt>
                <c:pt idx="4">
                  <c:v>8928</c:v>
                </c:pt>
                <c:pt idx="5">
                  <c:v>8928</c:v>
                </c:pt>
                <c:pt idx="6">
                  <c:v>8928</c:v>
                </c:pt>
                <c:pt idx="7">
                  <c:v>8928</c:v>
                </c:pt>
              </c:numCache>
            </c:numRef>
          </c:val>
          <c:smooth val="0"/>
          <c:extLst>
            <c:ext xmlns:c16="http://schemas.microsoft.com/office/drawing/2014/chart" uri="{C3380CC4-5D6E-409C-BE32-E72D297353CC}">
              <c16:uniqueId val="{00000000-4098-DF42-81CE-6238B56C4845}"/>
            </c:ext>
          </c:extLst>
        </c:ser>
        <c:ser>
          <c:idx val="1"/>
          <c:order val="1"/>
          <c:tx>
            <c:v>SC</c:v>
          </c:tx>
          <c:spPr>
            <a:ln w="28575" cap="rnd">
              <a:solidFill>
                <a:schemeClr val="accent2"/>
              </a:solidFill>
              <a:round/>
            </a:ln>
            <a:effectLst/>
          </c:spPr>
          <c:marker>
            <c:symbol val="none"/>
          </c:marker>
          <c:cat>
            <c:numRef>
              <c:f>'Cu &amp; Sc BSAS (Doug)'!$E$25:$L$25</c:f>
              <c:numCache>
                <c:formatCode>General</c:formatCode>
                <c:ptCount val="8"/>
                <c:pt idx="0">
                  <c:v>2018</c:v>
                </c:pt>
                <c:pt idx="1">
                  <c:v>2019</c:v>
                </c:pt>
                <c:pt idx="2">
                  <c:v>2020</c:v>
                </c:pt>
                <c:pt idx="3">
                  <c:v>2021</c:v>
                </c:pt>
                <c:pt idx="4">
                  <c:v>2022</c:v>
                </c:pt>
                <c:pt idx="5">
                  <c:v>2023</c:v>
                </c:pt>
                <c:pt idx="6">
                  <c:v>2024</c:v>
                </c:pt>
                <c:pt idx="7">
                  <c:v>2025</c:v>
                </c:pt>
              </c:numCache>
            </c:numRef>
          </c:cat>
          <c:val>
            <c:numRef>
              <c:f>'Cu &amp; Sc BSAS (Doug)'!$E$29:$L$29</c:f>
              <c:numCache>
                <c:formatCode>0</c:formatCode>
                <c:ptCount val="8"/>
                <c:pt idx="0">
                  <c:v>0</c:v>
                </c:pt>
                <c:pt idx="1">
                  <c:v>0</c:v>
                </c:pt>
                <c:pt idx="2">
                  <c:v>0</c:v>
                </c:pt>
                <c:pt idx="3">
                  <c:v>0</c:v>
                </c:pt>
                <c:pt idx="4">
                  <c:v>0</c:v>
                </c:pt>
                <c:pt idx="5">
                  <c:v>125000</c:v>
                </c:pt>
                <c:pt idx="6">
                  <c:v>800000</c:v>
                </c:pt>
                <c:pt idx="7">
                  <c:v>800000</c:v>
                </c:pt>
              </c:numCache>
            </c:numRef>
          </c:val>
          <c:smooth val="0"/>
          <c:extLst>
            <c:ext xmlns:c16="http://schemas.microsoft.com/office/drawing/2014/chart" uri="{C3380CC4-5D6E-409C-BE32-E72D297353CC}">
              <c16:uniqueId val="{00000001-4098-DF42-81CE-6238B56C4845}"/>
            </c:ext>
          </c:extLst>
        </c:ser>
        <c:dLbls>
          <c:showLegendKey val="0"/>
          <c:showVal val="0"/>
          <c:showCatName val="0"/>
          <c:showSerName val="0"/>
          <c:showPercent val="0"/>
          <c:showBubbleSize val="0"/>
        </c:dLbls>
        <c:smooth val="0"/>
        <c:axId val="1695979167"/>
        <c:axId val="1695980815"/>
      </c:lineChart>
      <c:catAx>
        <c:axId val="16959791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95980815"/>
        <c:crosses val="autoZero"/>
        <c:auto val="1"/>
        <c:lblAlgn val="ctr"/>
        <c:lblOffset val="100"/>
        <c:noMultiLvlLbl val="0"/>
      </c:catAx>
      <c:valAx>
        <c:axId val="169598081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Data</a:t>
                </a:r>
                <a:r>
                  <a:rPr lang="en-US" baseline="0"/>
                  <a:t> to Disk [GB]</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95979167"/>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AB572E-767A-BA45-A045-2922B1917EAC}" type="datetimeFigureOut">
              <a:rPr lang="en-US" smtClean="0"/>
              <a:t>9/17/24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3D07BC-AE8E-024A-84F1-8BA5072A7139}" type="slidenum">
              <a:rPr lang="en-US" smtClean="0"/>
              <a:t>‹#›</a:t>
            </a:fld>
            <a:endParaRPr lang="en-US" dirty="0"/>
          </a:p>
        </p:txBody>
      </p:sp>
    </p:spTree>
    <p:extLst>
      <p:ext uri="{BB962C8B-B14F-4D97-AF65-F5344CB8AC3E}">
        <p14:creationId xmlns:p14="http://schemas.microsoft.com/office/powerpoint/2010/main" val="43988128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D07BC-AE8E-024A-84F1-8BA5072A7139}" type="slidenum">
              <a:rPr lang="en-US" smtClean="0"/>
              <a:t>1</a:t>
            </a:fld>
            <a:endParaRPr lang="en-US" dirty="0"/>
          </a:p>
        </p:txBody>
      </p:sp>
    </p:spTree>
    <p:extLst>
      <p:ext uri="{BB962C8B-B14F-4D97-AF65-F5344CB8AC3E}">
        <p14:creationId xmlns:p14="http://schemas.microsoft.com/office/powerpoint/2010/main" val="907322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D07BC-AE8E-024A-84F1-8BA5072A7139}" type="slidenum">
              <a:rPr lang="en-US" smtClean="0"/>
              <a:t>15</a:t>
            </a:fld>
            <a:endParaRPr lang="en-US" dirty="0"/>
          </a:p>
        </p:txBody>
      </p:sp>
    </p:spTree>
    <p:extLst>
      <p:ext uri="{BB962C8B-B14F-4D97-AF65-F5344CB8AC3E}">
        <p14:creationId xmlns:p14="http://schemas.microsoft.com/office/powerpoint/2010/main" val="3871547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as you can see, for many parallel gets, of small data object sizes (like scalar), CA is faster than PvAccess.</a:t>
            </a:r>
          </a:p>
          <a:p>
            <a:endParaRPr lang="en-US" dirty="0"/>
          </a:p>
          <a:p>
            <a:r>
              <a:rPr lang="en-US" dirty="0"/>
              <a:t>But for larger </a:t>
            </a:r>
            <a:r>
              <a:rPr lang="en-US" dirty="0" err="1"/>
              <a:t>datasizes</a:t>
            </a:r>
            <a:r>
              <a:rPr lang="en-US" dirty="0"/>
              <a:t>, like images, and modern beam data, PvAccess is faster. Much faster in the sequential case – </a:t>
            </a:r>
            <a:r>
              <a:rPr lang="en-US" dirty="0" err="1"/>
              <a:t>eg</a:t>
            </a:r>
            <a:r>
              <a:rPr lang="en-US" dirty="0"/>
              <a:t> camera </a:t>
            </a:r>
            <a:r>
              <a:rPr lang="en-US" dirty="0" err="1"/>
              <a:t>acq</a:t>
            </a:r>
            <a:r>
              <a:rPr lang="en-US" dirty="0"/>
              <a:t>, RPC. </a:t>
            </a:r>
          </a:p>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pPr/>
              <a:t>16</a:t>
            </a:fld>
            <a:endParaRPr lang="en-US" dirty="0"/>
          </a:p>
        </p:txBody>
      </p:sp>
    </p:spTree>
    <p:extLst>
      <p:ext uri="{BB962C8B-B14F-4D97-AF65-F5344CB8AC3E}">
        <p14:creationId xmlns:p14="http://schemas.microsoft.com/office/powerpoint/2010/main" val="3497406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BSAS 800 TB per year. </a:t>
            </a:r>
          </a:p>
        </p:txBody>
      </p:sp>
      <p:sp>
        <p:nvSpPr>
          <p:cNvPr id="4" name="Slide Number Placeholder 3"/>
          <p:cNvSpPr>
            <a:spLocks noGrp="1"/>
          </p:cNvSpPr>
          <p:nvPr>
            <p:ph type="sldNum" sz="quarter" idx="5"/>
          </p:nvPr>
        </p:nvSpPr>
        <p:spPr/>
        <p:txBody>
          <a:bodyPr/>
          <a:lstStyle/>
          <a:p>
            <a:fld id="{EB3D07BC-AE8E-024A-84F1-8BA5072A7139}" type="slidenum">
              <a:rPr lang="en-US" smtClean="0"/>
              <a:t>17</a:t>
            </a:fld>
            <a:endParaRPr lang="en-US" dirty="0"/>
          </a:p>
        </p:txBody>
      </p:sp>
    </p:spTree>
    <p:extLst>
      <p:ext uri="{BB962C8B-B14F-4D97-AF65-F5344CB8AC3E}">
        <p14:creationId xmlns:p14="http://schemas.microsoft.com/office/powerpoint/2010/main" val="2281713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183cd4a63d_0_326: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1183cd4a63d_0_326:notes"/>
          <p:cNvSpPr txBox="1">
            <a:spLocks noGrp="1"/>
          </p:cNvSpPr>
          <p:nvPr>
            <p:ph type="body" idx="1"/>
          </p:nvPr>
        </p:nvSpPr>
        <p:spPr>
          <a:xfrm>
            <a:off x="695008" y="4387136"/>
            <a:ext cx="5560200" cy="41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130" name="Google Shape;130;g1183cd4a63d_0_326:notes"/>
          <p:cNvSpPr txBox="1">
            <a:spLocks noGrp="1"/>
          </p:cNvSpPr>
          <p:nvPr>
            <p:ph type="sldNum" idx="12"/>
          </p:nvPr>
        </p:nvSpPr>
        <p:spPr>
          <a:xfrm>
            <a:off x="3936768" y="8772668"/>
            <a:ext cx="3011700" cy="461700"/>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23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0" i="0" u="none" strike="noStrike" dirty="0">
                <a:solidFill>
                  <a:srgbClr val="000000"/>
                </a:solidFill>
                <a:effectLst/>
                <a:latin typeface="Cambria" panose="02040503050406030204" pitchFamily="18" charset="0"/>
              </a:rPr>
              <a:t>set input bounds usually informed by ops or a reasonable historical range, rather than the EPICS max/mins.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u="none" strike="noStrike" dirty="0">
                <a:solidFill>
                  <a:srgbClr val="000000"/>
                </a:solidFill>
                <a:effectLst/>
                <a:latin typeface="Cambria" panose="02040503050406030204" pitchFamily="18" charset="0"/>
              </a:rPr>
              <a:t>(more detail below), learned output constraints  so that the algorithm learns to avoid settings that lead to constraint violations</a:t>
            </a:r>
          </a:p>
          <a:p>
            <a:pPr marL="228600" indent="-228600">
              <a:buAutoNum type="arabicPeriod"/>
            </a:pPr>
            <a:r>
              <a:rPr lang="en-US" b="0" i="0" u="none" strike="noStrike" dirty="0">
                <a:solidFill>
                  <a:srgbClr val="000000"/>
                </a:solidFill>
                <a:effectLst/>
                <a:latin typeface="Cambria" panose="02040503050406030204" pitchFamily="18" charset="0"/>
              </a:rPr>
              <a:t>large jumps in settings; this can interfere with finding an optimum as efficiently, but it is a tradeoff</a:t>
            </a:r>
            <a:br>
              <a:rPr lang="en-US" b="0" i="0" u="none" strike="noStrike" dirty="0">
                <a:solidFill>
                  <a:srgbClr val="000000"/>
                </a:solidFill>
                <a:effectLst/>
                <a:latin typeface="Cambria" panose="02040503050406030204" pitchFamily="18" charset="0"/>
              </a:rPr>
            </a:br>
            <a:endParaRPr lang="en-US" dirty="0"/>
          </a:p>
        </p:txBody>
      </p:sp>
      <p:sp>
        <p:nvSpPr>
          <p:cNvPr id="4" name="Slide Number Placeholder 3"/>
          <p:cNvSpPr>
            <a:spLocks noGrp="1"/>
          </p:cNvSpPr>
          <p:nvPr>
            <p:ph type="sldNum" sz="quarter" idx="5"/>
          </p:nvPr>
        </p:nvSpPr>
        <p:spPr/>
        <p:txBody>
          <a:bodyPr/>
          <a:lstStyle/>
          <a:p>
            <a:fld id="{EB3D07BC-AE8E-024A-84F1-8BA5072A7139}" type="slidenum">
              <a:rPr lang="en-US" smtClean="0"/>
              <a:t>24</a:t>
            </a:fld>
            <a:endParaRPr lang="en-US" dirty="0"/>
          </a:p>
        </p:txBody>
      </p:sp>
    </p:spTree>
    <p:extLst>
      <p:ext uri="{BB962C8B-B14F-4D97-AF65-F5344CB8AC3E}">
        <p14:creationId xmlns:p14="http://schemas.microsoft.com/office/powerpoint/2010/main" val="28496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D07BC-AE8E-024A-84F1-8BA5072A7139}" type="slidenum">
              <a:rPr lang="en-US" smtClean="0"/>
              <a:t>29</a:t>
            </a:fld>
            <a:endParaRPr lang="en-US" dirty="0"/>
          </a:p>
        </p:txBody>
      </p:sp>
    </p:spTree>
    <p:extLst>
      <p:ext uri="{BB962C8B-B14F-4D97-AF65-F5344CB8AC3E}">
        <p14:creationId xmlns:p14="http://schemas.microsoft.com/office/powerpoint/2010/main" val="1827723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D07BC-AE8E-024A-84F1-8BA5072A7139}" type="slidenum">
              <a:rPr lang="en-US" smtClean="0"/>
              <a:t>32</a:t>
            </a:fld>
            <a:endParaRPr lang="en-US" dirty="0"/>
          </a:p>
        </p:txBody>
      </p:sp>
    </p:spTree>
    <p:extLst>
      <p:ext uri="{BB962C8B-B14F-4D97-AF65-F5344CB8AC3E}">
        <p14:creationId xmlns:p14="http://schemas.microsoft.com/office/powerpoint/2010/main" val="3408881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D07BC-AE8E-024A-84F1-8BA5072A7139}" type="slidenum">
              <a:rPr lang="en-US" smtClean="0"/>
              <a:t>33</a:t>
            </a:fld>
            <a:endParaRPr lang="en-US" dirty="0"/>
          </a:p>
        </p:txBody>
      </p:sp>
    </p:spTree>
    <p:extLst>
      <p:ext uri="{BB962C8B-B14F-4D97-AF65-F5344CB8AC3E}">
        <p14:creationId xmlns:p14="http://schemas.microsoft.com/office/powerpoint/2010/main" val="19701779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D07BC-AE8E-024A-84F1-8BA5072A7139}" type="slidenum">
              <a:rPr lang="en-US" smtClean="0"/>
              <a:t>35</a:t>
            </a:fld>
            <a:endParaRPr lang="en-US" dirty="0"/>
          </a:p>
        </p:txBody>
      </p:sp>
    </p:spTree>
    <p:extLst>
      <p:ext uri="{BB962C8B-B14F-4D97-AF65-F5344CB8AC3E}">
        <p14:creationId xmlns:p14="http://schemas.microsoft.com/office/powerpoint/2010/main" val="39205536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D07BC-AE8E-024A-84F1-8BA5072A7139}" type="slidenum">
              <a:rPr lang="en-US" smtClean="0"/>
              <a:t>36</a:t>
            </a:fld>
            <a:endParaRPr lang="en-US" dirty="0"/>
          </a:p>
        </p:txBody>
      </p:sp>
    </p:spTree>
    <p:extLst>
      <p:ext uri="{BB962C8B-B14F-4D97-AF65-F5344CB8AC3E}">
        <p14:creationId xmlns:p14="http://schemas.microsoft.com/office/powerpoint/2010/main" val="2240802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D07BC-AE8E-024A-84F1-8BA5072A7139}" type="slidenum">
              <a:rPr lang="en-US" smtClean="0"/>
              <a:t>2</a:t>
            </a:fld>
            <a:endParaRPr lang="en-US" dirty="0"/>
          </a:p>
        </p:txBody>
      </p:sp>
    </p:spTree>
    <p:extLst>
      <p:ext uri="{BB962C8B-B14F-4D97-AF65-F5344CB8AC3E}">
        <p14:creationId xmlns:p14="http://schemas.microsoft.com/office/powerpoint/2010/main" val="30688860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D07BC-AE8E-024A-84F1-8BA5072A7139}" type="slidenum">
              <a:rPr lang="en-US" smtClean="0"/>
              <a:t>40</a:t>
            </a:fld>
            <a:endParaRPr lang="en-US" dirty="0"/>
          </a:p>
        </p:txBody>
      </p:sp>
    </p:spTree>
    <p:extLst>
      <p:ext uri="{BB962C8B-B14F-4D97-AF65-F5344CB8AC3E}">
        <p14:creationId xmlns:p14="http://schemas.microsoft.com/office/powerpoint/2010/main" val="31218845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BC4E5-2BC1-4F43-85DD-A1B8F74CB7EB}" type="slidenum">
              <a:rPr lang="en-US" smtClean="0"/>
              <a:pPr/>
              <a:t>43</a:t>
            </a:fld>
            <a:endParaRPr lang="en-US" dirty="0"/>
          </a:p>
        </p:txBody>
      </p:sp>
    </p:spTree>
    <p:extLst>
      <p:ext uri="{BB962C8B-B14F-4D97-AF65-F5344CB8AC3E}">
        <p14:creationId xmlns:p14="http://schemas.microsoft.com/office/powerpoint/2010/main" val="14243087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134c20c7434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134c20c7434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1" name="Google Shape;341;g134c20c7434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44</a:t>
            </a:fld>
            <a:endParaRPr/>
          </a:p>
        </p:txBody>
      </p:sp>
    </p:spTree>
    <p:extLst>
      <p:ext uri="{BB962C8B-B14F-4D97-AF65-F5344CB8AC3E}">
        <p14:creationId xmlns:p14="http://schemas.microsoft.com/office/powerpoint/2010/main" val="5258976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D07BC-AE8E-024A-84F1-8BA5072A7139}" type="slidenum">
              <a:rPr lang="en-US" smtClean="0"/>
              <a:t>47</a:t>
            </a:fld>
            <a:endParaRPr lang="en-US" dirty="0"/>
          </a:p>
        </p:txBody>
      </p:sp>
    </p:spTree>
    <p:extLst>
      <p:ext uri="{BB962C8B-B14F-4D97-AF65-F5344CB8AC3E}">
        <p14:creationId xmlns:p14="http://schemas.microsoft.com/office/powerpoint/2010/main" val="18277231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D07BC-AE8E-024A-84F1-8BA5072A7139}" type="slidenum">
              <a:rPr lang="en-US" smtClean="0"/>
              <a:t>49</a:t>
            </a:fld>
            <a:endParaRPr lang="en-US" dirty="0"/>
          </a:p>
        </p:txBody>
      </p:sp>
    </p:spTree>
    <p:extLst>
      <p:ext uri="{BB962C8B-B14F-4D97-AF65-F5344CB8AC3E}">
        <p14:creationId xmlns:p14="http://schemas.microsoft.com/office/powerpoint/2010/main" val="34088815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D07BC-AE8E-024A-84F1-8BA5072A7139}" type="slidenum">
              <a:rPr lang="en-US" smtClean="0"/>
              <a:t>51</a:t>
            </a:fld>
            <a:endParaRPr lang="en-US" dirty="0"/>
          </a:p>
        </p:txBody>
      </p:sp>
    </p:spTree>
    <p:extLst>
      <p:ext uri="{BB962C8B-B14F-4D97-AF65-F5344CB8AC3E}">
        <p14:creationId xmlns:p14="http://schemas.microsoft.com/office/powerpoint/2010/main" val="4193805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pPr/>
              <a:t>52</a:t>
            </a:fld>
            <a:endParaRPr lang="en-US" dirty="0"/>
          </a:p>
        </p:txBody>
      </p:sp>
    </p:spTree>
    <p:extLst>
      <p:ext uri="{BB962C8B-B14F-4D97-AF65-F5344CB8AC3E}">
        <p14:creationId xmlns:p14="http://schemas.microsoft.com/office/powerpoint/2010/main" val="3814504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methods based on the assumption that you know a priori basically the relation between actuators and sensors – at least roughly. And that has been computed or verified by some model. The model may have been, occasionally, empirically verified- but not often because that’s usually invasive – done as a machine development rather than continuously, and by scanning actuators and taking measurements. Model computation (lattice design) is offline. Model use (B-&gt;K) is online. Model verification is online and invasive.  </a:t>
            </a:r>
          </a:p>
          <a:p>
            <a:endParaRPr lang="en-US" dirty="0"/>
          </a:p>
          <a:p>
            <a:r>
              <a:rPr lang="en-US" dirty="0"/>
              <a:t>Bumps can be used for local region orbit correction, small energy tunes (via dispersion), fix gradient errors, cancelling dispersion in </a:t>
            </a:r>
            <a:r>
              <a:rPr lang="en-US" dirty="0" err="1"/>
              <a:t>wakefiled</a:t>
            </a:r>
            <a:r>
              <a:rPr lang="en-US" dirty="0"/>
              <a:t>, even tuning for polarization. </a:t>
            </a:r>
          </a:p>
        </p:txBody>
      </p:sp>
      <p:sp>
        <p:nvSpPr>
          <p:cNvPr id="4" name="Slide Number Placeholder 3"/>
          <p:cNvSpPr>
            <a:spLocks noGrp="1"/>
          </p:cNvSpPr>
          <p:nvPr>
            <p:ph type="sldNum" sz="quarter" idx="5"/>
          </p:nvPr>
        </p:nvSpPr>
        <p:spPr/>
        <p:txBody>
          <a:bodyPr/>
          <a:lstStyle/>
          <a:p>
            <a:fld id="{EB3D07BC-AE8E-024A-84F1-8BA5072A7139}" type="slidenum">
              <a:rPr lang="en-US" smtClean="0"/>
              <a:t>5</a:t>
            </a:fld>
            <a:endParaRPr lang="en-US" dirty="0"/>
          </a:p>
        </p:txBody>
      </p:sp>
    </p:spTree>
    <p:extLst>
      <p:ext uri="{BB962C8B-B14F-4D97-AF65-F5344CB8AC3E}">
        <p14:creationId xmlns:p14="http://schemas.microsoft.com/office/powerpoint/2010/main" val="3972848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now, many problems need real phase space understanding.</a:t>
            </a:r>
          </a:p>
          <a:p>
            <a:r>
              <a:rPr lang="en-US" dirty="0"/>
              <a:t>Time – energy spectrograph of beam at target</a:t>
            </a:r>
          </a:p>
          <a:p>
            <a:r>
              <a:rPr lang="en-US" dirty="0"/>
              <a:t>Two bunch from one pulse</a:t>
            </a:r>
          </a:p>
          <a:p>
            <a:r>
              <a:rPr lang="en-US" dirty="0"/>
              <a:t>Beam Customization = invertible. </a:t>
            </a:r>
          </a:p>
          <a:p>
            <a:endParaRPr lang="en-US" dirty="0"/>
          </a:p>
        </p:txBody>
      </p:sp>
      <p:sp>
        <p:nvSpPr>
          <p:cNvPr id="4" name="Slide Number Placeholder 3"/>
          <p:cNvSpPr>
            <a:spLocks noGrp="1"/>
          </p:cNvSpPr>
          <p:nvPr>
            <p:ph type="sldNum" sz="quarter" idx="5"/>
          </p:nvPr>
        </p:nvSpPr>
        <p:spPr/>
        <p:txBody>
          <a:bodyPr/>
          <a:lstStyle/>
          <a:p>
            <a:fld id="{EB3D07BC-AE8E-024A-84F1-8BA5072A7139}" type="slidenum">
              <a:rPr lang="en-US" smtClean="0"/>
              <a:t>6</a:t>
            </a:fld>
            <a:endParaRPr lang="en-US" dirty="0"/>
          </a:p>
        </p:txBody>
      </p:sp>
    </p:spTree>
    <p:extLst>
      <p:ext uri="{BB962C8B-B14F-4D97-AF65-F5344CB8AC3E}">
        <p14:creationId xmlns:p14="http://schemas.microsoft.com/office/powerpoint/2010/main" val="832119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134c20c7434_2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134c20c7434_2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2" name="Google Shape;362;g134c20c7434_2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extLst>
      <p:ext uri="{BB962C8B-B14F-4D97-AF65-F5344CB8AC3E}">
        <p14:creationId xmlns:p14="http://schemas.microsoft.com/office/powerpoint/2010/main" val="3973415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Iteratively refine your understanding of quad settings on emittance. </a:t>
            </a:r>
          </a:p>
        </p:txBody>
      </p:sp>
      <p:sp>
        <p:nvSpPr>
          <p:cNvPr id="4" name="Slide Number Placeholder 3"/>
          <p:cNvSpPr>
            <a:spLocks noGrp="1"/>
          </p:cNvSpPr>
          <p:nvPr>
            <p:ph type="sldNum" sz="quarter" idx="5"/>
          </p:nvPr>
        </p:nvSpPr>
        <p:spPr/>
        <p:txBody>
          <a:bodyPr/>
          <a:lstStyle/>
          <a:p>
            <a:fld id="{EB3D07BC-AE8E-024A-84F1-8BA5072A7139}" type="slidenum">
              <a:rPr lang="en-US" smtClean="0"/>
              <a:t>8</a:t>
            </a:fld>
            <a:endParaRPr lang="en-US" dirty="0"/>
          </a:p>
        </p:txBody>
      </p:sp>
    </p:spTree>
    <p:extLst>
      <p:ext uri="{BB962C8B-B14F-4D97-AF65-F5344CB8AC3E}">
        <p14:creationId xmlns:p14="http://schemas.microsoft.com/office/powerpoint/2010/main" val="4030041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98944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134c20c7434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134c20c7434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NOTE the direction of inputs and outputs is two-way from HPC to control system</a:t>
            </a:r>
            <a:endParaRPr dirty="0"/>
          </a:p>
        </p:txBody>
      </p:sp>
      <p:sp>
        <p:nvSpPr>
          <p:cNvPr id="341" name="Google Shape;341;g134c20c7434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extLst>
      <p:ext uri="{BB962C8B-B14F-4D97-AF65-F5344CB8AC3E}">
        <p14:creationId xmlns:p14="http://schemas.microsoft.com/office/powerpoint/2010/main" val="4119335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1365d3dc31b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1365d3dc31b_1_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95" name="Google Shape;395;g1365d3dc31b_1_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781001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2D10A77-330A-4047-8525-B757989F675E}" type="datetimeFigureOut">
              <a:rPr lang="en-US" smtClean="0"/>
              <a:t>9/17/24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3CA8D-977F-BF4F-9ADC-1C1D0ACF65BD}" type="slidenum">
              <a:rPr lang="en-US" smtClean="0"/>
              <a:t>‹#›</a:t>
            </a:fld>
            <a:endParaRPr lang="en-US" dirty="0"/>
          </a:p>
        </p:txBody>
      </p:sp>
    </p:spTree>
    <p:extLst>
      <p:ext uri="{BB962C8B-B14F-4D97-AF65-F5344CB8AC3E}">
        <p14:creationId xmlns:p14="http://schemas.microsoft.com/office/powerpoint/2010/main" val="2154654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D10A77-330A-4047-8525-B757989F675E}" type="datetimeFigureOut">
              <a:rPr lang="en-US" smtClean="0"/>
              <a:t>9/17/24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3CA8D-977F-BF4F-9ADC-1C1D0ACF65BD}" type="slidenum">
              <a:rPr lang="en-US" smtClean="0"/>
              <a:t>‹#›</a:t>
            </a:fld>
            <a:endParaRPr lang="en-US" dirty="0"/>
          </a:p>
        </p:txBody>
      </p:sp>
    </p:spTree>
    <p:extLst>
      <p:ext uri="{BB962C8B-B14F-4D97-AF65-F5344CB8AC3E}">
        <p14:creationId xmlns:p14="http://schemas.microsoft.com/office/powerpoint/2010/main" val="854367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D10A77-330A-4047-8525-B757989F675E}" type="datetimeFigureOut">
              <a:rPr lang="en-US" smtClean="0"/>
              <a:t>9/17/24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3CA8D-977F-BF4F-9ADC-1C1D0ACF65BD}" type="slidenum">
              <a:rPr lang="en-US" smtClean="0"/>
              <a:t>‹#›</a:t>
            </a:fld>
            <a:endParaRPr lang="en-US" dirty="0"/>
          </a:p>
        </p:txBody>
      </p:sp>
    </p:spTree>
    <p:extLst>
      <p:ext uri="{BB962C8B-B14F-4D97-AF65-F5344CB8AC3E}">
        <p14:creationId xmlns:p14="http://schemas.microsoft.com/office/powerpoint/2010/main" val="4052544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a:xfrm>
            <a:off x="6521824" y="6460435"/>
            <a:ext cx="5060576" cy="268474"/>
          </a:xfrm>
        </p:spPr>
        <p:txBody>
          <a:bodyPr/>
          <a:lstStyle/>
          <a:p>
            <a:r>
              <a:rPr lang="en-US" dirty="0"/>
              <a:t>Greg White for EPICS Core Developers Working Group </a:t>
            </a:r>
            <a:fld id="{5BD36294-2849-48A8-8531-5354CF3095D2}" type="slidenum">
              <a:rPr lang="en-US" smtClean="0"/>
              <a:pPr/>
              <a:t>‹#›</a:t>
            </a:fld>
            <a:endParaRPr lang="en-US" dirty="0"/>
          </a:p>
        </p:txBody>
      </p:sp>
      <p:sp>
        <p:nvSpPr>
          <p:cNvPr id="4" name="Title 3"/>
          <p:cNvSpPr>
            <a:spLocks noGrp="1"/>
          </p:cNvSpPr>
          <p:nvPr>
            <p:ph type="title"/>
          </p:nvPr>
        </p:nvSpPr>
        <p:spPr>
          <a:xfrm>
            <a:off x="609600" y="451741"/>
            <a:ext cx="10972800" cy="543036"/>
          </a:xfrm>
        </p:spPr>
        <p:txBody>
          <a:bodyPr/>
          <a:lstStyle/>
          <a:p>
            <a:r>
              <a:rPr lang="en-US"/>
              <a:t>Click to edit Master title style</a:t>
            </a:r>
            <a:endParaRPr lang="en-CA" dirty="0"/>
          </a:p>
        </p:txBody>
      </p:sp>
      <p:sp>
        <p:nvSpPr>
          <p:cNvPr id="16" name="Content Placeholder 15"/>
          <p:cNvSpPr>
            <a:spLocks noGrp="1"/>
          </p:cNvSpPr>
          <p:nvPr>
            <p:ph sz="quarter" idx="14"/>
          </p:nvPr>
        </p:nvSpPr>
        <p:spPr>
          <a:xfrm>
            <a:off x="609600" y="1176349"/>
            <a:ext cx="10811933" cy="5065522"/>
          </a:xfrm>
        </p:spPr>
        <p:txBody>
          <a:bodyPr/>
          <a:lstStyle>
            <a:lvl1pPr>
              <a:buClr>
                <a:srgbClr val="981E32"/>
              </a:buClr>
              <a:defRPr/>
            </a:lvl1pPr>
            <a:lvl2pPr>
              <a:buClr>
                <a:srgbClr val="981E32"/>
              </a:buClr>
              <a:buSzPct val="120000"/>
              <a:defRPr/>
            </a:lvl2pPr>
            <a:lvl3pPr>
              <a:buClr>
                <a:srgbClr val="981E32"/>
              </a:buClr>
              <a:buSzPct val="120000"/>
              <a:defRPr b="0"/>
            </a:lvl3pPr>
            <a:lvl4pPr>
              <a:buClr>
                <a:srgbClr val="981E32"/>
              </a:buClr>
              <a:buSzPct val="120000"/>
              <a:defRPr/>
            </a:lvl4pPr>
            <a:lvl5pPr>
              <a:buClr>
                <a:srgbClr val="981E32"/>
              </a:buClr>
              <a:buSzPct val="12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7" name="Text Placeholder 4">
            <a:extLst>
              <a:ext uri="{FF2B5EF4-FFF2-40B4-BE49-F238E27FC236}">
                <a16:creationId xmlns:a16="http://schemas.microsoft.com/office/drawing/2014/main" id="{8AFAD27D-9274-CE40-8F43-0A599008B6E5}"/>
              </a:ext>
            </a:extLst>
          </p:cNvPr>
          <p:cNvSpPr>
            <a:spLocks noGrp="1"/>
          </p:cNvSpPr>
          <p:nvPr>
            <p:ph type="body" sz="quarter" idx="13"/>
          </p:nvPr>
        </p:nvSpPr>
        <p:spPr>
          <a:xfrm>
            <a:off x="2743200" y="129091"/>
            <a:ext cx="6783917" cy="241300"/>
          </a:xfrm>
        </p:spPr>
        <p:txBody>
          <a:bodyPr>
            <a:normAutofit fontScale="92500" lnSpcReduction="20000"/>
          </a:bodyPr>
          <a:lstStyle>
            <a:lvl1pPr marL="0" indent="0" algn="ctr">
              <a:buNone/>
              <a:defRPr>
                <a:solidFill>
                  <a:schemeClr val="bg1">
                    <a:lumMod val="75000"/>
                  </a:schemeClr>
                </a:solidFill>
              </a:defRPr>
            </a:lvl1pPr>
          </a:lstStyle>
          <a:p>
            <a:pPr lvl="0"/>
            <a:r>
              <a:rPr lang="en-US" sz="1400"/>
              <a:t>Click to edit Master text styles</a:t>
            </a:r>
          </a:p>
          <a:p>
            <a:pPr lvl="1"/>
            <a:r>
              <a:rPr lang="en-US" sz="1400"/>
              <a:t>Second level</a:t>
            </a:r>
          </a:p>
        </p:txBody>
      </p:sp>
      <p:cxnSp>
        <p:nvCxnSpPr>
          <p:cNvPr id="3" name="Straight Connector 2">
            <a:extLst>
              <a:ext uri="{FF2B5EF4-FFF2-40B4-BE49-F238E27FC236}">
                <a16:creationId xmlns:a16="http://schemas.microsoft.com/office/drawing/2014/main" id="{442F2A5B-C06D-C244-9726-5C0EB98DC8E3}"/>
              </a:ext>
            </a:extLst>
          </p:cNvPr>
          <p:cNvCxnSpPr>
            <a:cxnSpLocks/>
          </p:cNvCxnSpPr>
          <p:nvPr userDrawn="1"/>
        </p:nvCxnSpPr>
        <p:spPr>
          <a:xfrm>
            <a:off x="0" y="1066086"/>
            <a:ext cx="11738344" cy="0"/>
          </a:xfrm>
          <a:prstGeom prst="line">
            <a:avLst/>
          </a:prstGeom>
          <a:ln w="6350">
            <a:solidFill>
              <a:srgbClr val="C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91217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a:xfrm>
            <a:off x="6521824" y="6460435"/>
            <a:ext cx="5060576" cy="268474"/>
          </a:xfrm>
        </p:spPr>
        <p:txBody>
          <a:bodyPr/>
          <a:lstStyle/>
          <a:p>
            <a:r>
              <a:rPr lang="en-US" dirty="0"/>
              <a:t>Greg White , </a:t>
            </a:r>
            <a:r>
              <a:rPr lang="en-US" dirty="0" err="1"/>
              <a:t>Auralee</a:t>
            </a:r>
            <a:r>
              <a:rPr lang="en-US" dirty="0"/>
              <a:t> Edelen, SLAC </a:t>
            </a:r>
            <a:fld id="{5BD36294-2849-48A8-8531-5354CF3095D2}" type="slidenum">
              <a:rPr lang="en-US" smtClean="0"/>
              <a:pPr/>
              <a:t>‹#›</a:t>
            </a:fld>
            <a:endParaRPr lang="en-US" dirty="0"/>
          </a:p>
        </p:txBody>
      </p:sp>
      <p:sp>
        <p:nvSpPr>
          <p:cNvPr id="4" name="Title 3"/>
          <p:cNvSpPr>
            <a:spLocks noGrp="1"/>
          </p:cNvSpPr>
          <p:nvPr>
            <p:ph type="title"/>
          </p:nvPr>
        </p:nvSpPr>
        <p:spPr>
          <a:xfrm>
            <a:off x="609600" y="451741"/>
            <a:ext cx="10972800" cy="543036"/>
          </a:xfrm>
        </p:spPr>
        <p:txBody>
          <a:bodyPr/>
          <a:lstStyle/>
          <a:p>
            <a:r>
              <a:rPr lang="en-US"/>
              <a:t>Click to edit Master title style</a:t>
            </a:r>
            <a:endParaRPr lang="en-CA" dirty="0"/>
          </a:p>
        </p:txBody>
      </p:sp>
      <p:sp>
        <p:nvSpPr>
          <p:cNvPr id="7" name="Text Placeholder 4">
            <a:extLst>
              <a:ext uri="{FF2B5EF4-FFF2-40B4-BE49-F238E27FC236}">
                <a16:creationId xmlns:a16="http://schemas.microsoft.com/office/drawing/2014/main" id="{8AFAD27D-9274-CE40-8F43-0A599008B6E5}"/>
              </a:ext>
            </a:extLst>
          </p:cNvPr>
          <p:cNvSpPr>
            <a:spLocks noGrp="1"/>
          </p:cNvSpPr>
          <p:nvPr>
            <p:ph type="body" sz="quarter" idx="13" hasCustomPrompt="1"/>
          </p:nvPr>
        </p:nvSpPr>
        <p:spPr>
          <a:xfrm>
            <a:off x="3023420" y="167598"/>
            <a:ext cx="6783917" cy="241300"/>
          </a:xfrm>
        </p:spPr>
        <p:txBody>
          <a:bodyPr>
            <a:normAutofit fontScale="92500" lnSpcReduction="20000"/>
          </a:bodyPr>
          <a:lstStyle>
            <a:lvl1pPr marL="0" indent="0" algn="ctr">
              <a:buNone/>
              <a:defRPr>
                <a:solidFill>
                  <a:schemeClr val="bg1">
                    <a:lumMod val="75000"/>
                  </a:schemeClr>
                </a:solidFill>
              </a:defRPr>
            </a:lvl1pPr>
          </a:lstStyle>
          <a:p>
            <a:pPr lvl="0"/>
            <a:r>
              <a:rPr lang="en-US" sz="1400" dirty="0"/>
              <a:t>ICALEPCS 2023</a:t>
            </a:r>
          </a:p>
          <a:p>
            <a:pPr lvl="1"/>
            <a:r>
              <a:rPr lang="en-US" sz="1400" dirty="0"/>
              <a:t>Second level</a:t>
            </a:r>
          </a:p>
        </p:txBody>
      </p:sp>
      <p:cxnSp>
        <p:nvCxnSpPr>
          <p:cNvPr id="3" name="Straight Connector 2">
            <a:extLst>
              <a:ext uri="{FF2B5EF4-FFF2-40B4-BE49-F238E27FC236}">
                <a16:creationId xmlns:a16="http://schemas.microsoft.com/office/drawing/2014/main" id="{442F2A5B-C06D-C244-9726-5C0EB98DC8E3}"/>
              </a:ext>
            </a:extLst>
          </p:cNvPr>
          <p:cNvCxnSpPr/>
          <p:nvPr userDrawn="1"/>
        </p:nvCxnSpPr>
        <p:spPr>
          <a:xfrm>
            <a:off x="0" y="1080464"/>
            <a:ext cx="11738344" cy="0"/>
          </a:xfrm>
          <a:prstGeom prst="line">
            <a:avLst/>
          </a:prstGeom>
          <a:ln w="6350">
            <a:solidFill>
              <a:srgbClr val="C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1507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alphaModFix amt="0"/>
            <a:extLst>
              <a:ext uri="{28A0092B-C50C-407E-A947-70E740481C1C}">
                <a14:useLocalDpi xmlns:a14="http://schemas.microsoft.com/office/drawing/2010/main" val="0"/>
              </a:ext>
            </a:extLst>
          </a:blip>
          <a:stretch>
            <a:fillRect/>
          </a:stretch>
        </p:blipFill>
        <p:spPr>
          <a:xfrm>
            <a:off x="0" y="0"/>
            <a:ext cx="12192000" cy="1092255"/>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 y="934934"/>
            <a:ext cx="11580335"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a:xfrm>
            <a:off x="609600" y="430224"/>
            <a:ext cx="10972800" cy="543036"/>
          </a:xfrm>
        </p:spPr>
        <p:txBody>
          <a:bodyPr/>
          <a:lstStyle/>
          <a:p>
            <a:r>
              <a:rPr lang="en-US" dirty="0"/>
              <a:t>Click to edit Master title style</a:t>
            </a:r>
            <a:endParaRPr lang="en-CA" dirty="0"/>
          </a:p>
        </p:txBody>
      </p:sp>
      <p:sp>
        <p:nvSpPr>
          <p:cNvPr id="16" name="Content Placeholder 15"/>
          <p:cNvSpPr>
            <a:spLocks noGrp="1"/>
          </p:cNvSpPr>
          <p:nvPr>
            <p:ph sz="quarter" idx="14"/>
          </p:nvPr>
        </p:nvSpPr>
        <p:spPr>
          <a:xfrm>
            <a:off x="609600" y="1243584"/>
            <a:ext cx="10811933" cy="5065522"/>
          </a:xfrm>
        </p:spPr>
        <p:txBody>
          <a:bodyPr/>
          <a:lstStyle>
            <a:lvl1pPr>
              <a:buClr>
                <a:srgbClr val="981E32"/>
              </a:buClr>
              <a:defRPr/>
            </a:lvl1pPr>
            <a:lvl2pPr>
              <a:buClr>
                <a:srgbClr val="981E32"/>
              </a:buClr>
              <a:buSzPct val="120000"/>
              <a:defRPr/>
            </a:lvl2pPr>
            <a:lvl3pPr>
              <a:buClr>
                <a:srgbClr val="981E32"/>
              </a:buClr>
              <a:buSzPct val="120000"/>
              <a:defRPr b="0"/>
            </a:lvl3pPr>
            <a:lvl4pPr>
              <a:buClr>
                <a:srgbClr val="981E32"/>
              </a:buClr>
              <a:buSzPct val="120000"/>
              <a:defRPr/>
            </a:lvl4pPr>
            <a:lvl5pPr>
              <a:buClr>
                <a:srgbClr val="981E32"/>
              </a:buClr>
              <a:buSzPct val="12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ext Placeholder 4">
            <a:extLst>
              <a:ext uri="{FF2B5EF4-FFF2-40B4-BE49-F238E27FC236}">
                <a16:creationId xmlns:a16="http://schemas.microsoft.com/office/drawing/2014/main" id="{8AFAD27D-9274-CE40-8F43-0A599008B6E5}"/>
              </a:ext>
            </a:extLst>
          </p:cNvPr>
          <p:cNvSpPr>
            <a:spLocks noGrp="1"/>
          </p:cNvSpPr>
          <p:nvPr>
            <p:ph type="body" sz="quarter" idx="13"/>
          </p:nvPr>
        </p:nvSpPr>
        <p:spPr>
          <a:xfrm>
            <a:off x="2743200" y="72818"/>
            <a:ext cx="6783917" cy="182139"/>
          </a:xfrm>
        </p:spPr>
        <p:txBody>
          <a:bodyPr>
            <a:normAutofit fontScale="92500" lnSpcReduction="20000"/>
          </a:bodyPr>
          <a:lstStyle>
            <a:lvl1pPr marL="0" indent="0" algn="ctr">
              <a:buNone/>
              <a:defRPr>
                <a:solidFill>
                  <a:schemeClr val="bg1">
                    <a:lumMod val="75000"/>
                  </a:schemeClr>
                </a:solidFill>
              </a:defRPr>
            </a:lvl1pPr>
            <a:lvl2pPr marL="457200" indent="0">
              <a:buNone/>
              <a:defRPr/>
            </a:lvl2pPr>
          </a:lstStyle>
          <a:p>
            <a:pPr lvl="0"/>
            <a:r>
              <a:rPr lang="en-US" sz="1400" dirty="0"/>
              <a:t>Click to edit Master text styles</a:t>
            </a:r>
          </a:p>
        </p:txBody>
      </p:sp>
    </p:spTree>
    <p:extLst>
      <p:ext uri="{BB962C8B-B14F-4D97-AF65-F5344CB8AC3E}">
        <p14:creationId xmlns:p14="http://schemas.microsoft.com/office/powerpoint/2010/main" val="39577958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alphaModFix amt="0"/>
            <a:extLst>
              <a:ext uri="{28A0092B-C50C-407E-A947-70E740481C1C}">
                <a14:useLocalDpi xmlns:a14="http://schemas.microsoft.com/office/drawing/2010/main" val="0"/>
              </a:ext>
            </a:extLst>
          </a:blip>
          <a:stretch>
            <a:fillRect/>
          </a:stretch>
        </p:blipFill>
        <p:spPr>
          <a:xfrm>
            <a:off x="0" y="0"/>
            <a:ext cx="12192000" cy="1092255"/>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 y="1216294"/>
            <a:ext cx="11580335"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a:xfrm>
            <a:off x="609600" y="338519"/>
            <a:ext cx="10972800" cy="877775"/>
          </a:xfrm>
        </p:spPr>
        <p:txBody>
          <a:bodyPr/>
          <a:lstStyle/>
          <a:p>
            <a:r>
              <a:rPr lang="en-US" dirty="0"/>
              <a:t>Click to edit Master title style</a:t>
            </a:r>
            <a:endParaRPr lang="en-CA" dirty="0"/>
          </a:p>
        </p:txBody>
      </p:sp>
      <p:sp>
        <p:nvSpPr>
          <p:cNvPr id="16" name="Content Placeholder 15"/>
          <p:cNvSpPr>
            <a:spLocks noGrp="1"/>
          </p:cNvSpPr>
          <p:nvPr>
            <p:ph sz="quarter" idx="14"/>
          </p:nvPr>
        </p:nvSpPr>
        <p:spPr>
          <a:xfrm>
            <a:off x="609600" y="1430774"/>
            <a:ext cx="10811933" cy="4878332"/>
          </a:xfrm>
        </p:spPr>
        <p:txBody>
          <a:bodyPr/>
          <a:lstStyle>
            <a:lvl1pPr>
              <a:buClr>
                <a:srgbClr val="981E32"/>
              </a:buClr>
              <a:defRPr/>
            </a:lvl1pPr>
            <a:lvl2pPr>
              <a:buClr>
                <a:srgbClr val="981E32"/>
              </a:buClr>
              <a:buSzPct val="120000"/>
              <a:defRPr/>
            </a:lvl2pPr>
            <a:lvl3pPr>
              <a:buClr>
                <a:srgbClr val="981E32"/>
              </a:buClr>
              <a:buSzPct val="120000"/>
              <a:defRPr b="0"/>
            </a:lvl3pPr>
            <a:lvl4pPr>
              <a:buClr>
                <a:srgbClr val="981E32"/>
              </a:buClr>
              <a:buSzPct val="120000"/>
              <a:defRPr/>
            </a:lvl4pPr>
            <a:lvl5pPr>
              <a:buClr>
                <a:srgbClr val="981E32"/>
              </a:buClr>
              <a:buSzPct val="12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ext Placeholder 4">
            <a:extLst>
              <a:ext uri="{FF2B5EF4-FFF2-40B4-BE49-F238E27FC236}">
                <a16:creationId xmlns:a16="http://schemas.microsoft.com/office/drawing/2014/main" id="{8AFAD27D-9274-CE40-8F43-0A599008B6E5}"/>
              </a:ext>
            </a:extLst>
          </p:cNvPr>
          <p:cNvSpPr>
            <a:spLocks noGrp="1"/>
          </p:cNvSpPr>
          <p:nvPr>
            <p:ph type="body" sz="quarter" idx="13"/>
          </p:nvPr>
        </p:nvSpPr>
        <p:spPr>
          <a:xfrm>
            <a:off x="2743200" y="129090"/>
            <a:ext cx="6783917" cy="182139"/>
          </a:xfrm>
        </p:spPr>
        <p:txBody>
          <a:bodyPr>
            <a:normAutofit fontScale="92500" lnSpcReduction="20000"/>
          </a:bodyPr>
          <a:lstStyle>
            <a:lvl1pPr marL="0" indent="0" algn="ctr">
              <a:buNone/>
              <a:defRPr>
                <a:solidFill>
                  <a:schemeClr val="bg1">
                    <a:lumMod val="75000"/>
                  </a:schemeClr>
                </a:solidFill>
              </a:defRPr>
            </a:lvl1pPr>
            <a:lvl2pPr marL="457200" indent="0">
              <a:buNone/>
              <a:defRPr/>
            </a:lvl2pPr>
          </a:lstStyle>
          <a:p>
            <a:pPr lvl="0"/>
            <a:r>
              <a:rPr lang="en-US" sz="1400" dirty="0"/>
              <a:t>Click to edit Master text styles</a:t>
            </a:r>
          </a:p>
        </p:txBody>
      </p:sp>
    </p:spTree>
    <p:extLst>
      <p:ext uri="{BB962C8B-B14F-4D97-AF65-F5344CB8AC3E}">
        <p14:creationId xmlns:p14="http://schemas.microsoft.com/office/powerpoint/2010/main" val="35749771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alphaModFix amt="0"/>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 y="934934"/>
            <a:ext cx="11580335"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6" name="Content Placeholder 15"/>
          <p:cNvSpPr>
            <a:spLocks noGrp="1"/>
          </p:cNvSpPr>
          <p:nvPr>
            <p:ph sz="quarter" idx="14"/>
          </p:nvPr>
        </p:nvSpPr>
        <p:spPr>
          <a:xfrm>
            <a:off x="609600" y="1243584"/>
            <a:ext cx="5181600" cy="5065522"/>
          </a:xfrm>
        </p:spPr>
        <p:txBody>
          <a:bodyPr/>
          <a:lstStyle>
            <a:lvl1pPr>
              <a:buClr>
                <a:srgbClr val="981E32"/>
              </a:buClr>
              <a:defRPr/>
            </a:lvl1pPr>
            <a:lvl2pPr>
              <a:buClr>
                <a:srgbClr val="981E32"/>
              </a:buClr>
              <a:buSzPct val="120000"/>
              <a:defRPr/>
            </a:lvl2pPr>
            <a:lvl3pPr>
              <a:buClr>
                <a:srgbClr val="981E32"/>
              </a:buClr>
              <a:buSzPct val="120000"/>
              <a:defRPr/>
            </a:lvl3pPr>
            <a:lvl4pPr>
              <a:buClr>
                <a:srgbClr val="981E32"/>
              </a:buClr>
              <a:buSzPct val="120000"/>
              <a:defRPr/>
            </a:lvl4pPr>
            <a:lvl5pPr>
              <a:buClr>
                <a:srgbClr val="981E32"/>
              </a:buClr>
              <a:buSzPct val="12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1" name="Content Placeholder 15"/>
          <p:cNvSpPr>
            <a:spLocks noGrp="1"/>
          </p:cNvSpPr>
          <p:nvPr>
            <p:ph sz="quarter" idx="15"/>
          </p:nvPr>
        </p:nvSpPr>
        <p:spPr>
          <a:xfrm>
            <a:off x="6197600" y="1252729"/>
            <a:ext cx="5181600" cy="5065522"/>
          </a:xfrm>
        </p:spPr>
        <p:txBody>
          <a:bodyPr/>
          <a:lstStyle>
            <a:lvl1pPr>
              <a:buClr>
                <a:srgbClr val="981E32"/>
              </a:buClr>
              <a:defRPr/>
            </a:lvl1pPr>
            <a:lvl2pPr>
              <a:buClr>
                <a:srgbClr val="981E32"/>
              </a:buClr>
              <a:buSzPct val="120000"/>
              <a:defRPr/>
            </a:lvl2pPr>
            <a:lvl3pPr>
              <a:buClr>
                <a:srgbClr val="981E32"/>
              </a:buClr>
              <a:buSzPct val="120000"/>
              <a:defRPr/>
            </a:lvl3pPr>
            <a:lvl4pPr>
              <a:buClr>
                <a:srgbClr val="981E32"/>
              </a:buClr>
              <a:buSzPct val="120000"/>
              <a:defRPr/>
            </a:lvl4pPr>
            <a:lvl5pPr>
              <a:buClr>
                <a:srgbClr val="981E32"/>
              </a:buClr>
              <a:buSzPct val="12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103821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57912" y="6196868"/>
            <a:ext cx="3034088" cy="661133"/>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140196"/>
            <a:ext cx="2631445" cy="717805"/>
          </a:xfrm>
          <a:prstGeom prst="rect">
            <a:avLst/>
          </a:prstGeom>
        </p:spPr>
      </p:pic>
      <p:sp>
        <p:nvSpPr>
          <p:cNvPr id="2" name="Title 1"/>
          <p:cNvSpPr>
            <a:spLocks noGrp="1"/>
          </p:cNvSpPr>
          <p:nvPr>
            <p:ph type="ctrTitle"/>
          </p:nvPr>
        </p:nvSpPr>
        <p:spPr>
          <a:xfrm>
            <a:off x="742951" y="536576"/>
            <a:ext cx="10678583"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742951" y="3646170"/>
            <a:ext cx="10653183" cy="218770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
        <p:nvSpPr>
          <p:cNvPr id="15" name="Text Placeholder 14"/>
          <p:cNvSpPr>
            <a:spLocks noGrp="1"/>
          </p:cNvSpPr>
          <p:nvPr>
            <p:ph type="body" sz="quarter" idx="11" hasCustomPrompt="1"/>
          </p:nvPr>
        </p:nvSpPr>
        <p:spPr>
          <a:xfrm>
            <a:off x="742951" y="2755012"/>
            <a:ext cx="10678583" cy="635889"/>
          </a:xfrm>
        </p:spPr>
        <p:txBody>
          <a:bodyPr>
            <a:noAutofit/>
          </a:bodyPr>
          <a:lstStyle>
            <a:lvl1pPr>
              <a:lnSpc>
                <a:spcPct val="100000"/>
              </a:lnSpc>
              <a:defRPr sz="4200" b="0">
                <a:solidFill>
                  <a:schemeClr val="tx1"/>
                </a:solidFill>
                <a:latin typeface="Arial" pitchFamily="34" charset="0"/>
                <a:cs typeface="Arial" pitchFamily="34" charset="0"/>
              </a:defRPr>
            </a:lvl1pPr>
          </a:lstStyle>
          <a:p>
            <a:pPr lvl="0"/>
            <a:r>
              <a:rPr lang="en-CA" dirty="0"/>
              <a:t>Click to edit Master subtitle style</a:t>
            </a: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3500"/>
            <a:ext cx="12211200" cy="6868800"/>
          </a:xfrm>
          <a:prstGeom prst="rect">
            <a:avLst/>
          </a:prstGeom>
        </p:spPr>
      </p:pic>
    </p:spTree>
    <p:extLst>
      <p:ext uri="{BB962C8B-B14F-4D97-AF65-F5344CB8AC3E}">
        <p14:creationId xmlns:p14="http://schemas.microsoft.com/office/powerpoint/2010/main" val="4518345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xt Slide - 2 Column">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05D77D-02D2-0A4A-B662-340A279B3024}"/>
              </a:ext>
            </a:extLst>
          </p:cNvPr>
          <p:cNvSpPr>
            <a:spLocks noGrp="1"/>
          </p:cNvSpPr>
          <p:nvPr>
            <p:ph type="body" sz="quarter" idx="18"/>
          </p:nvPr>
        </p:nvSpPr>
        <p:spPr>
          <a:xfrm>
            <a:off x="800100" y="1602938"/>
            <a:ext cx="5157788" cy="44549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
            <a:extLst>
              <a:ext uri="{FF2B5EF4-FFF2-40B4-BE49-F238E27FC236}">
                <a16:creationId xmlns:a16="http://schemas.microsoft.com/office/drawing/2014/main" id="{58831074-BFE8-E940-B6D2-40437D955E70}"/>
              </a:ext>
            </a:extLst>
          </p:cNvPr>
          <p:cNvSpPr>
            <a:spLocks noGrp="1"/>
          </p:cNvSpPr>
          <p:nvPr>
            <p:ph type="body" sz="quarter" idx="19"/>
          </p:nvPr>
        </p:nvSpPr>
        <p:spPr>
          <a:xfrm>
            <a:off x="6229939" y="1602938"/>
            <a:ext cx="5157788" cy="44549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38C6F662-BE8D-574E-9039-3649A47F3602}"/>
              </a:ext>
            </a:extLst>
          </p:cNvPr>
          <p:cNvSpPr>
            <a:spLocks noGrp="1"/>
          </p:cNvSpPr>
          <p:nvPr>
            <p:ph type="body" sz="quarter" idx="13" hasCustomPrompt="1"/>
          </p:nvPr>
        </p:nvSpPr>
        <p:spPr>
          <a:xfrm>
            <a:off x="794904" y="1107621"/>
            <a:ext cx="5164831"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dirty="0"/>
              <a:t>Click to edit Subtitle style</a:t>
            </a:r>
          </a:p>
        </p:txBody>
      </p:sp>
      <p:sp>
        <p:nvSpPr>
          <p:cNvPr id="21" name="Text Placeholder 10">
            <a:extLst>
              <a:ext uri="{FF2B5EF4-FFF2-40B4-BE49-F238E27FC236}">
                <a16:creationId xmlns:a16="http://schemas.microsoft.com/office/drawing/2014/main" id="{77B1BD67-B703-304C-B5D8-8E503921F41C}"/>
              </a:ext>
            </a:extLst>
          </p:cNvPr>
          <p:cNvSpPr>
            <a:spLocks noGrp="1"/>
          </p:cNvSpPr>
          <p:nvPr>
            <p:ph type="body" sz="quarter" idx="16" hasCustomPrompt="1"/>
          </p:nvPr>
        </p:nvSpPr>
        <p:spPr>
          <a:xfrm>
            <a:off x="6234170" y="1107621"/>
            <a:ext cx="5162925"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dirty="0"/>
              <a:t>Click to edit Subtitle style</a:t>
            </a:r>
          </a:p>
        </p:txBody>
      </p:sp>
      <p:sp>
        <p:nvSpPr>
          <p:cNvPr id="12" name="Title Placeholder 1">
            <a:extLst>
              <a:ext uri="{FF2B5EF4-FFF2-40B4-BE49-F238E27FC236}">
                <a16:creationId xmlns:a16="http://schemas.microsoft.com/office/drawing/2014/main" id="{D946FC1E-D9A3-3742-A732-A38CF0B81B69}"/>
              </a:ext>
            </a:extLst>
          </p:cNvPr>
          <p:cNvSpPr>
            <a:spLocks noGrp="1"/>
          </p:cNvSpPr>
          <p:nvPr>
            <p:ph type="title" hasCustomPrompt="1"/>
          </p:nvPr>
        </p:nvSpPr>
        <p:spPr>
          <a:xfrm>
            <a:off x="800099" y="266701"/>
            <a:ext cx="10596995" cy="632152"/>
          </a:xfrm>
          <a:prstGeom prst="rect">
            <a:avLst/>
          </a:prstGeom>
        </p:spPr>
        <p:txBody>
          <a:bodyPr vert="horz" lIns="0" tIns="45720" rIns="91440" bIns="45720" rtlCol="0" anchor="b">
            <a:normAutofit/>
          </a:bodyPr>
          <a:lstStyle>
            <a:lvl1pPr>
              <a:defRPr sz="3200"/>
            </a:lvl1pPr>
          </a:lstStyle>
          <a:p>
            <a:r>
              <a:rPr lang="en-US" dirty="0"/>
              <a:t>Click to edit title style</a:t>
            </a:r>
          </a:p>
        </p:txBody>
      </p:sp>
      <p:cxnSp>
        <p:nvCxnSpPr>
          <p:cNvPr id="13" name="Straight Connector 12">
            <a:extLst>
              <a:ext uri="{FF2B5EF4-FFF2-40B4-BE49-F238E27FC236}">
                <a16:creationId xmlns:a16="http://schemas.microsoft.com/office/drawing/2014/main" id="{5496BBAF-C975-F54C-A45C-3A099A01DC59}"/>
              </a:ext>
            </a:extLst>
          </p:cNvPr>
          <p:cNvCxnSpPr>
            <a:cxnSpLocks/>
          </p:cNvCxnSpPr>
          <p:nvPr userDrawn="1"/>
        </p:nvCxnSpPr>
        <p:spPr>
          <a:xfrm>
            <a:off x="800100" y="927135"/>
            <a:ext cx="105537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a16="http://schemas.microsoft.com/office/drawing/2014/main" id="{59BAECB2-1BD6-F541-B86F-086745C04434}"/>
              </a:ext>
            </a:extLst>
          </p:cNvPr>
          <p:cNvSpPr>
            <a:spLocks noGrp="1"/>
          </p:cNvSpPr>
          <p:nvPr>
            <p:ph type="ftr" sz="quarter" idx="3"/>
          </p:nvPr>
        </p:nvSpPr>
        <p:spPr>
          <a:xfrm>
            <a:off x="1634490" y="6282824"/>
            <a:ext cx="5852160" cy="365125"/>
          </a:xfrm>
          <a:prstGeom prst="rect">
            <a:avLst/>
          </a:prstGeom>
        </p:spPr>
        <p:txBody>
          <a:bodyPr vert="horz" lIns="0" tIns="45720" rIns="91440" bIns="45720" rtlCol="0" anchor="ctr"/>
          <a:lstStyle>
            <a:lvl1pPr algn="l">
              <a:defRPr sz="1100">
                <a:solidFill>
                  <a:schemeClr val="tx1">
                    <a:lumMod val="75000"/>
                    <a:lumOff val="25000"/>
                  </a:schemeClr>
                </a:solidFill>
                <a:latin typeface="Lato" panose="020F0502020204030203" pitchFamily="34" charset="77"/>
              </a:defRPr>
            </a:lvl1pPr>
          </a:lstStyle>
          <a:p>
            <a:r>
              <a:rPr lang="en-US" dirty="0"/>
              <a:t>SECTION TITLE AND/OR DEPARTMENT</a:t>
            </a:r>
          </a:p>
        </p:txBody>
      </p:sp>
      <p:sp>
        <p:nvSpPr>
          <p:cNvPr id="14" name="Slide Number Placeholder 4">
            <a:extLst>
              <a:ext uri="{FF2B5EF4-FFF2-40B4-BE49-F238E27FC236}">
                <a16:creationId xmlns:a16="http://schemas.microsoft.com/office/drawing/2014/main" id="{6D04B276-E79E-D643-8B65-21EAF4564A50}"/>
              </a:ext>
            </a:extLst>
          </p:cNvPr>
          <p:cNvSpPr>
            <a:spLocks noGrp="1"/>
          </p:cNvSpPr>
          <p:nvPr>
            <p:ph type="sldNum" sz="quarter" idx="4"/>
          </p:nvPr>
        </p:nvSpPr>
        <p:spPr>
          <a:xfrm>
            <a:off x="8610600" y="6282824"/>
            <a:ext cx="2743200" cy="365125"/>
          </a:xfrm>
          <a:prstGeom prst="rect">
            <a:avLst/>
          </a:prstGeom>
        </p:spPr>
        <p:txBody>
          <a:bodyPr vert="horz" lIns="91440" tIns="45720" rIns="0" bIns="45720" rtlCol="0" anchor="ctr"/>
          <a:lstStyle>
            <a:lvl1pPr algn="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dirty="0"/>
          </a:p>
        </p:txBody>
      </p:sp>
    </p:spTree>
    <p:extLst>
      <p:ext uri="{BB962C8B-B14F-4D97-AF65-F5344CB8AC3E}">
        <p14:creationId xmlns:p14="http://schemas.microsoft.com/office/powerpoint/2010/main" val="2907883324"/>
      </p:ext>
    </p:extLst>
  </p:cSld>
  <p:clrMapOvr>
    <a:masterClrMapping/>
  </p:clrMapOvr>
  <p:extLst>
    <p:ext uri="{DCECCB84-F9BA-43D5-87BE-67443E8EF086}">
      <p15:sldGuideLst xmlns:p15="http://schemas.microsoft.com/office/powerpoint/2012/main">
        <p15:guide id="1" pos="7176">
          <p15:clr>
            <a:srgbClr val="FBAE40"/>
          </p15:clr>
        </p15:guide>
        <p15:guide id="2" orient="horz" pos="888">
          <p15:clr>
            <a:srgbClr val="FBAE40"/>
          </p15:clr>
        </p15:guide>
        <p15:guide id="3" orient="horz" pos="381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766757" y="6477001"/>
            <a:ext cx="425243" cy="539751"/>
          </a:xfrm>
          <a:prstGeom prst="rect">
            <a:avLst/>
          </a:prstGeom>
        </p:spPr>
        <p:txBody>
          <a:bodyPr/>
          <a:lstStyle>
            <a:lvl1pPr>
              <a:defRPr sz="1333"/>
            </a:lvl1pPr>
          </a:lstStyle>
          <a:p>
            <a:fld id="{81DD6F1E-074A-6241-B3AB-AC2EA32F6E30}" type="slidenum">
              <a:rPr lang="en-US" smtClean="0"/>
              <a:pPr/>
              <a:t>‹#›</a:t>
            </a:fld>
            <a:endParaRPr lang="en-US" dirty="0"/>
          </a:p>
        </p:txBody>
      </p:sp>
    </p:spTree>
    <p:extLst>
      <p:ext uri="{BB962C8B-B14F-4D97-AF65-F5344CB8AC3E}">
        <p14:creationId xmlns:p14="http://schemas.microsoft.com/office/powerpoint/2010/main" val="4096017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460435"/>
            <a:ext cx="1066336" cy="261040"/>
          </a:xfrm>
        </p:spPr>
        <p:txBody>
          <a:bodyPr/>
          <a:lstStyle/>
          <a:p>
            <a:fld id="{22D10A77-330A-4047-8525-B757989F675E}" type="datetimeFigureOut">
              <a:rPr lang="en-US" smtClean="0"/>
              <a:t>9/17/24</a:t>
            </a:fld>
            <a:endParaRPr lang="en-US" dirty="0"/>
          </a:p>
        </p:txBody>
      </p:sp>
      <p:sp>
        <p:nvSpPr>
          <p:cNvPr id="5" name="Footer Placeholder 4"/>
          <p:cNvSpPr>
            <a:spLocks noGrp="1"/>
          </p:cNvSpPr>
          <p:nvPr>
            <p:ph type="ftr" sz="quarter" idx="11"/>
          </p:nvPr>
        </p:nvSpPr>
        <p:spPr>
          <a:xfrm>
            <a:off x="1885429" y="6460435"/>
            <a:ext cx="8789935" cy="261040"/>
          </a:xfrm>
        </p:spPr>
        <p:txBody>
          <a:bodyPr/>
          <a:lstStyle/>
          <a:p>
            <a:endParaRPr lang="en-US" dirty="0"/>
          </a:p>
        </p:txBody>
      </p:sp>
      <p:sp>
        <p:nvSpPr>
          <p:cNvPr id="6" name="Slide Number Placeholder 5"/>
          <p:cNvSpPr>
            <a:spLocks noGrp="1"/>
          </p:cNvSpPr>
          <p:nvPr>
            <p:ph type="sldNum" sz="quarter" idx="12"/>
          </p:nvPr>
        </p:nvSpPr>
        <p:spPr>
          <a:xfrm>
            <a:off x="10876128" y="6460435"/>
            <a:ext cx="706272" cy="261040"/>
          </a:xfrm>
        </p:spPr>
        <p:txBody>
          <a:bodyPr/>
          <a:lstStyle/>
          <a:p>
            <a:fld id="{A433CA8D-977F-BF4F-9ADC-1C1D0ACF65BD}" type="slidenum">
              <a:rPr lang="en-US" smtClean="0"/>
              <a:t>‹#›</a:t>
            </a:fld>
            <a:endParaRPr lang="en-US" dirty="0"/>
          </a:p>
        </p:txBody>
      </p:sp>
      <p:sp>
        <p:nvSpPr>
          <p:cNvPr id="14" name="Text Placeholder 13"/>
          <p:cNvSpPr>
            <a:spLocks noGrp="1"/>
          </p:cNvSpPr>
          <p:nvPr>
            <p:ph type="body" sz="quarter" idx="13" hasCustomPrompt="1"/>
          </p:nvPr>
        </p:nvSpPr>
        <p:spPr>
          <a:xfrm>
            <a:off x="1398840" y="139701"/>
            <a:ext cx="9276523" cy="302039"/>
          </a:xfrm>
        </p:spPr>
        <p:txBody>
          <a:bodyPr>
            <a:noAutofit/>
          </a:bodyPr>
          <a:lstStyle>
            <a:lvl1pPr marL="0" indent="0" algn="ctr">
              <a:buFontTx/>
              <a:buNone/>
              <a:defRPr sz="1600" baseline="0">
                <a:solidFill>
                  <a:schemeClr val="bg1">
                    <a:lumMod val="65000"/>
                  </a:schemeClr>
                </a:solidFill>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dirty="0"/>
              <a:t>Click to edit section heading</a:t>
            </a:r>
          </a:p>
        </p:txBody>
      </p:sp>
    </p:spTree>
    <p:extLst>
      <p:ext uri="{BB962C8B-B14F-4D97-AF65-F5344CB8AC3E}">
        <p14:creationId xmlns:p14="http://schemas.microsoft.com/office/powerpoint/2010/main" val="12879133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Divider">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0"/>
            <a:ext cx="12192000" cy="6858000"/>
          </a:xfrm>
        </p:spPr>
        <p:txBody>
          <a:bodyPr lIns="432000"/>
          <a:lstStyle>
            <a:lvl1pPr>
              <a:defRPr b="1" baseline="0">
                <a:solidFill>
                  <a:srgbClr val="FF0000"/>
                </a:solidFill>
              </a:defRPr>
            </a:lvl1pPr>
          </a:lstStyle>
          <a:p>
            <a:br>
              <a:rPr lang="en-CA" dirty="0"/>
            </a:br>
            <a:br>
              <a:rPr lang="en-CA" dirty="0"/>
            </a:br>
            <a:br>
              <a:rPr lang="en-CA" dirty="0"/>
            </a:br>
            <a:br>
              <a:rPr lang="en-CA" dirty="0"/>
            </a:br>
            <a:br>
              <a:rPr lang="en-CA" dirty="0"/>
            </a:br>
            <a:br>
              <a:rPr lang="en-CA" dirty="0"/>
            </a:br>
            <a:r>
              <a:rPr lang="en-CA" dirty="0"/>
              <a:t>***INSTRUCTIONS ON HOW TO APPLY IMAGE MASKING TO SLIDE LAYOUT***</a:t>
            </a:r>
            <a:br>
              <a:rPr lang="en-CA" dirty="0"/>
            </a:br>
            <a:r>
              <a:rPr lang="en-CA" dirty="0"/>
              <a:t>STEP 1: Click icon to insert image</a:t>
            </a:r>
            <a:br>
              <a:rPr lang="en-CA" dirty="0"/>
            </a:br>
            <a:r>
              <a:rPr lang="en-CA" dirty="0"/>
              <a:t>STEP 2: Once image is inserted, right-click image, and choose ‘Send to Back’</a:t>
            </a:r>
          </a:p>
        </p:txBody>
      </p:sp>
      <p:sp>
        <p:nvSpPr>
          <p:cNvPr id="4" name="Title 3"/>
          <p:cNvSpPr>
            <a:spLocks noGrp="1"/>
          </p:cNvSpPr>
          <p:nvPr>
            <p:ph type="title"/>
          </p:nvPr>
        </p:nvSpPr>
        <p:spPr/>
        <p:txBody>
          <a:bodyPr/>
          <a:lstStyle/>
          <a:p>
            <a:r>
              <a:rPr lang="en-US"/>
              <a:t>Click to edit Master title style</a:t>
            </a:r>
            <a:endParaRPr lang="en-CA" dirty="0"/>
          </a:p>
        </p:txBody>
      </p:sp>
    </p:spTree>
    <p:extLst>
      <p:ext uri="{BB962C8B-B14F-4D97-AF65-F5344CB8AC3E}">
        <p14:creationId xmlns:p14="http://schemas.microsoft.com/office/powerpoint/2010/main" val="2822754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5833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FACET-II One Column Bullets">
    <p:spTree>
      <p:nvGrpSpPr>
        <p:cNvPr id="1" name=""/>
        <p:cNvGrpSpPr/>
        <p:nvPr/>
      </p:nvGrpSpPr>
      <p:grpSpPr>
        <a:xfrm>
          <a:off x="0" y="0"/>
          <a:ext cx="0" cy="0"/>
          <a:chOff x="0" y="0"/>
          <a:chExt cx="0" cy="0"/>
        </a:xfrm>
      </p:grpSpPr>
      <p:sp>
        <p:nvSpPr>
          <p:cNvPr id="50" name="Sample One-Column Text Slide – Title"/>
          <p:cNvSpPr txBox="1">
            <a:spLocks noGrp="1"/>
          </p:cNvSpPr>
          <p:nvPr>
            <p:ph type="title" hasCustomPrompt="1"/>
          </p:nvPr>
        </p:nvSpPr>
        <p:spPr>
          <a:prstGeom prst="rect">
            <a:avLst/>
          </a:prstGeom>
        </p:spPr>
        <p:txBody>
          <a:bodyPr/>
          <a:lstStyle/>
          <a:p>
            <a:r>
              <a:t>Sample One-Column Text Slide – Title</a:t>
            </a: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2" name="Body Level One…"/>
          <p:cNvSpPr txBox="1">
            <a:spLocks noGrp="1"/>
          </p:cNvSpPr>
          <p:nvPr>
            <p:ph type="body" idx="1" hasCustomPrompt="1"/>
          </p:nvPr>
        </p:nvSpPr>
        <p:spPr>
          <a:prstGeom prst="rect">
            <a:avLst/>
          </a:prstGeom>
        </p:spPr>
        <p:txBody>
          <a:bodyPr/>
          <a:lstStyle/>
          <a:p>
            <a:r>
              <a:t>Body Level One</a:t>
            </a:r>
          </a:p>
          <a:p>
            <a:pPr lvl="1"/>
            <a:endParaRPr/>
          </a:p>
          <a:p>
            <a:pPr lvl="2"/>
            <a:endParaRPr/>
          </a:p>
          <a:p>
            <a:pPr lvl="3"/>
            <a:endParaRPr/>
          </a:p>
          <a:p>
            <a:pPr lvl="4"/>
            <a:endParaRPr/>
          </a:p>
        </p:txBody>
      </p:sp>
    </p:spTree>
    <p:extLst>
      <p:ext uri="{BB962C8B-B14F-4D97-AF65-F5344CB8AC3E}">
        <p14:creationId xmlns:p14="http://schemas.microsoft.com/office/powerpoint/2010/main" val="1472965426"/>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ext Slide - 1 Column">
  <p:cSld name="Text Slide - 1 Column">
    <p:bg>
      <p:bgPr>
        <a:solidFill>
          <a:schemeClr val="lt1"/>
        </a:solidFill>
        <a:effectLst/>
      </p:bgPr>
    </p:bg>
    <p:spTree>
      <p:nvGrpSpPr>
        <p:cNvPr id="1" name="Shape 124"/>
        <p:cNvGrpSpPr/>
        <p:nvPr/>
      </p:nvGrpSpPr>
      <p:grpSpPr>
        <a:xfrm>
          <a:off x="0" y="0"/>
          <a:ext cx="0" cy="0"/>
          <a:chOff x="0" y="0"/>
          <a:chExt cx="0" cy="0"/>
        </a:xfrm>
      </p:grpSpPr>
      <p:sp>
        <p:nvSpPr>
          <p:cNvPr id="125" name="Google Shape;125;p10"/>
          <p:cNvSpPr txBox="1">
            <a:spLocks noGrp="1"/>
          </p:cNvSpPr>
          <p:nvPr>
            <p:ph type="body" idx="1"/>
          </p:nvPr>
        </p:nvSpPr>
        <p:spPr>
          <a:xfrm>
            <a:off x="800101" y="1110225"/>
            <a:ext cx="10553700" cy="398400"/>
          </a:xfrm>
          <a:prstGeom prst="rect">
            <a:avLst/>
          </a:prstGeom>
          <a:noFill/>
          <a:ln>
            <a:noFill/>
          </a:ln>
        </p:spPr>
        <p:txBody>
          <a:bodyPr spcFirstLastPara="1" wrap="square" lIns="0" tIns="45700" rIns="91425" bIns="45700" anchor="t" anchorCtr="0">
            <a:noAutofit/>
          </a:bodyPr>
          <a:lstStyle>
            <a:lvl1pPr marL="457189" lvl="0" indent="-228594" algn="l">
              <a:lnSpc>
                <a:spcPct val="90000"/>
              </a:lnSpc>
              <a:spcBef>
                <a:spcPts val="1000"/>
              </a:spcBef>
              <a:spcAft>
                <a:spcPts val="0"/>
              </a:spcAft>
              <a:buSzPts val="2000"/>
              <a:buFont typeface="Lato"/>
              <a:buNone/>
              <a:defRPr sz="2000">
                <a:solidFill>
                  <a:srgbClr val="B83A4B"/>
                </a:solidFill>
                <a:latin typeface="Lato"/>
                <a:ea typeface="Lato"/>
                <a:cs typeface="Lato"/>
                <a:sym typeface="Lato"/>
              </a:defRPr>
            </a:lvl1pPr>
            <a:lvl2pPr marL="914377" lvl="1" indent="-370831" algn="l">
              <a:lnSpc>
                <a:spcPct val="90000"/>
              </a:lnSpc>
              <a:spcBef>
                <a:spcPts val="500"/>
              </a:spcBef>
              <a:spcAft>
                <a:spcPts val="0"/>
              </a:spcAft>
              <a:buClr>
                <a:schemeClr val="lt1"/>
              </a:buClr>
              <a:buSzPts val="2240"/>
              <a:buChar char="●"/>
              <a:defRPr sz="2000">
                <a:solidFill>
                  <a:schemeClr val="lt1"/>
                </a:solidFill>
                <a:latin typeface="Lato"/>
                <a:ea typeface="Lato"/>
                <a:cs typeface="Lato"/>
                <a:sym typeface="Lato"/>
              </a:defRPr>
            </a:lvl2pPr>
            <a:lvl3pPr marL="1371566" lvl="2" indent="-354322" algn="l">
              <a:lnSpc>
                <a:spcPct val="90000"/>
              </a:lnSpc>
              <a:spcBef>
                <a:spcPts val="500"/>
              </a:spcBef>
              <a:spcAft>
                <a:spcPts val="0"/>
              </a:spcAft>
              <a:buClr>
                <a:schemeClr val="lt1"/>
              </a:buClr>
              <a:buSzPts val="1980"/>
              <a:buChar char="●"/>
              <a:defRPr>
                <a:solidFill>
                  <a:schemeClr val="lt1"/>
                </a:solidFill>
              </a:defRPr>
            </a:lvl3pPr>
            <a:lvl4pPr marL="1828754" lvl="3" indent="-356607" algn="l">
              <a:lnSpc>
                <a:spcPct val="90000"/>
              </a:lnSpc>
              <a:spcBef>
                <a:spcPts val="500"/>
              </a:spcBef>
              <a:spcAft>
                <a:spcPts val="0"/>
              </a:spcAft>
              <a:buClr>
                <a:schemeClr val="lt1"/>
              </a:buClr>
              <a:buSzPts val="2016"/>
              <a:buChar char="●"/>
              <a:defRPr>
                <a:solidFill>
                  <a:schemeClr val="lt1"/>
                </a:solidFill>
              </a:defRPr>
            </a:lvl4pPr>
            <a:lvl5pPr marL="2285943" lvl="4" indent="-356607" algn="l">
              <a:lnSpc>
                <a:spcPct val="90000"/>
              </a:lnSpc>
              <a:spcBef>
                <a:spcPts val="500"/>
              </a:spcBef>
              <a:spcAft>
                <a:spcPts val="0"/>
              </a:spcAft>
              <a:buClr>
                <a:schemeClr val="lt1"/>
              </a:buClr>
              <a:buSzPts val="2016"/>
              <a:buChar char="●"/>
              <a:defRPr>
                <a:solidFill>
                  <a:schemeClr val="lt1"/>
                </a:solidFill>
              </a:defRPr>
            </a:lvl5pPr>
            <a:lvl6pPr marL="2743131" lvl="5" indent="-342891" algn="l">
              <a:lnSpc>
                <a:spcPct val="90000"/>
              </a:lnSpc>
              <a:spcBef>
                <a:spcPts val="500"/>
              </a:spcBef>
              <a:spcAft>
                <a:spcPts val="0"/>
              </a:spcAft>
              <a:buClr>
                <a:schemeClr val="lt1"/>
              </a:buClr>
              <a:buSzPts val="1800"/>
              <a:buChar char="●"/>
              <a:defRPr>
                <a:solidFill>
                  <a:schemeClr val="lt1"/>
                </a:solidFill>
              </a:defRPr>
            </a:lvl6pPr>
            <a:lvl7pPr marL="3200320" lvl="6" indent="-342891" algn="l">
              <a:lnSpc>
                <a:spcPct val="90000"/>
              </a:lnSpc>
              <a:spcBef>
                <a:spcPts val="500"/>
              </a:spcBef>
              <a:spcAft>
                <a:spcPts val="0"/>
              </a:spcAft>
              <a:buClr>
                <a:schemeClr val="lt1"/>
              </a:buClr>
              <a:buSzPts val="1800"/>
              <a:buChar char="●"/>
              <a:defRPr>
                <a:solidFill>
                  <a:schemeClr val="lt1"/>
                </a:solidFill>
              </a:defRPr>
            </a:lvl7pPr>
            <a:lvl8pPr marL="3657509" lvl="7" indent="-342891" algn="l">
              <a:lnSpc>
                <a:spcPct val="90000"/>
              </a:lnSpc>
              <a:spcBef>
                <a:spcPts val="500"/>
              </a:spcBef>
              <a:spcAft>
                <a:spcPts val="0"/>
              </a:spcAft>
              <a:buClr>
                <a:schemeClr val="lt1"/>
              </a:buClr>
              <a:buSzPts val="1800"/>
              <a:buChar char="●"/>
              <a:defRPr>
                <a:solidFill>
                  <a:schemeClr val="lt1"/>
                </a:solidFill>
              </a:defRPr>
            </a:lvl8pPr>
            <a:lvl9pPr marL="4114697" lvl="8" indent="-342891" algn="l">
              <a:lnSpc>
                <a:spcPct val="90000"/>
              </a:lnSpc>
              <a:spcBef>
                <a:spcPts val="500"/>
              </a:spcBef>
              <a:spcAft>
                <a:spcPts val="0"/>
              </a:spcAft>
              <a:buClr>
                <a:schemeClr val="lt1"/>
              </a:buClr>
              <a:buSzPts val="1800"/>
              <a:buChar char="●"/>
              <a:defRPr>
                <a:solidFill>
                  <a:schemeClr val="lt1"/>
                </a:solidFill>
              </a:defRPr>
            </a:lvl9pPr>
          </a:lstStyle>
          <a:p>
            <a:endParaRPr/>
          </a:p>
        </p:txBody>
      </p:sp>
      <p:sp>
        <p:nvSpPr>
          <p:cNvPr id="126" name="Google Shape;126;p10"/>
          <p:cNvSpPr txBox="1">
            <a:spLocks noGrp="1"/>
          </p:cNvSpPr>
          <p:nvPr>
            <p:ph type="title"/>
          </p:nvPr>
        </p:nvSpPr>
        <p:spPr>
          <a:xfrm>
            <a:off x="800101" y="266701"/>
            <a:ext cx="10553700" cy="632152"/>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rgbClr val="8C1515"/>
              </a:buClr>
              <a:buSzPts val="3200"/>
              <a:buFont typeface="Lato"/>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27" name="Google Shape;127;p10"/>
          <p:cNvCxnSpPr/>
          <p:nvPr/>
        </p:nvCxnSpPr>
        <p:spPr>
          <a:xfrm>
            <a:off x="800101" y="927135"/>
            <a:ext cx="10553700" cy="0"/>
          </a:xfrm>
          <a:prstGeom prst="straightConnector1">
            <a:avLst/>
          </a:prstGeom>
          <a:noFill/>
          <a:ln w="9525" cap="flat" cmpd="sng">
            <a:solidFill>
              <a:srgbClr val="8C1515"/>
            </a:solidFill>
            <a:prstDash val="solid"/>
            <a:miter lim="800000"/>
            <a:headEnd type="none" w="sm" len="sm"/>
            <a:tailEnd type="none" w="sm" len="sm"/>
          </a:ln>
        </p:spPr>
      </p:cxnSp>
      <p:sp>
        <p:nvSpPr>
          <p:cNvPr id="128" name="Google Shape;128;p10"/>
          <p:cNvSpPr txBox="1">
            <a:spLocks noGrp="1"/>
          </p:cNvSpPr>
          <p:nvPr>
            <p:ph type="body" idx="2"/>
          </p:nvPr>
        </p:nvSpPr>
        <p:spPr>
          <a:xfrm>
            <a:off x="800101" y="1534625"/>
            <a:ext cx="10553700" cy="4452900"/>
          </a:xfrm>
          <a:prstGeom prst="rect">
            <a:avLst/>
          </a:prstGeom>
          <a:noFill/>
          <a:ln>
            <a:noFill/>
          </a:ln>
        </p:spPr>
        <p:txBody>
          <a:bodyPr spcFirstLastPara="1" wrap="square" lIns="0" tIns="45700" rIns="91425" bIns="45700" anchor="t" anchorCtr="0">
            <a:noAutofit/>
          </a:bodyPr>
          <a:lstStyle>
            <a:lvl1pPr marL="457189" lvl="0" indent="-228594" algn="l">
              <a:lnSpc>
                <a:spcPct val="115000"/>
              </a:lnSpc>
              <a:spcBef>
                <a:spcPts val="1000"/>
              </a:spcBef>
              <a:spcAft>
                <a:spcPts val="0"/>
              </a:spcAft>
              <a:buSzPts val="1600"/>
              <a:buFont typeface="Lato"/>
              <a:buNone/>
              <a:defRPr>
                <a:solidFill>
                  <a:srgbClr val="3F3F3F"/>
                </a:solidFill>
              </a:defRPr>
            </a:lvl1pPr>
            <a:lvl2pPr marL="914377" lvl="1" indent="-342383" algn="l">
              <a:lnSpc>
                <a:spcPct val="115000"/>
              </a:lnSpc>
              <a:spcBef>
                <a:spcPts val="500"/>
              </a:spcBef>
              <a:spcAft>
                <a:spcPts val="0"/>
              </a:spcAft>
              <a:buSzPts val="1792"/>
              <a:buChar char="●"/>
              <a:defRPr>
                <a:solidFill>
                  <a:srgbClr val="3F3F3F"/>
                </a:solidFill>
              </a:defRPr>
            </a:lvl2pPr>
            <a:lvl3pPr marL="1371566" lvl="2" indent="-327652" algn="l">
              <a:lnSpc>
                <a:spcPct val="115000"/>
              </a:lnSpc>
              <a:spcBef>
                <a:spcPts val="500"/>
              </a:spcBef>
              <a:spcAft>
                <a:spcPts val="0"/>
              </a:spcAft>
              <a:buSzPts val="1560"/>
              <a:buChar char="●"/>
              <a:defRPr sz="1400">
                <a:solidFill>
                  <a:srgbClr val="3F3F3F"/>
                </a:solidFill>
              </a:defRPr>
            </a:lvl3pPr>
            <a:lvl4pPr marL="1828754" lvl="3" indent="-328158" algn="l">
              <a:lnSpc>
                <a:spcPct val="115000"/>
              </a:lnSpc>
              <a:spcBef>
                <a:spcPts val="500"/>
              </a:spcBef>
              <a:spcAft>
                <a:spcPts val="0"/>
              </a:spcAft>
              <a:buSzPts val="1568"/>
              <a:buChar char="●"/>
              <a:defRPr>
                <a:solidFill>
                  <a:srgbClr val="3F3F3F"/>
                </a:solidFill>
              </a:defRPr>
            </a:lvl4pPr>
            <a:lvl5pPr marL="2285943" lvl="4" indent="-328158" algn="l">
              <a:lnSpc>
                <a:spcPct val="115000"/>
              </a:lnSpc>
              <a:spcBef>
                <a:spcPts val="500"/>
              </a:spcBef>
              <a:spcAft>
                <a:spcPts val="0"/>
              </a:spcAft>
              <a:buSzPts val="1568"/>
              <a:buChar char="●"/>
              <a:defRPr>
                <a:solidFill>
                  <a:srgbClr val="3F3F3F"/>
                </a:solidFill>
              </a:defRPr>
            </a:lvl5pPr>
            <a:lvl6pPr marL="2743131" lvl="5" indent="-304792" algn="l">
              <a:lnSpc>
                <a:spcPct val="115000"/>
              </a:lnSpc>
              <a:spcBef>
                <a:spcPts val="500"/>
              </a:spcBef>
              <a:spcAft>
                <a:spcPts val="0"/>
              </a:spcAft>
              <a:buClr>
                <a:schemeClr val="dk1"/>
              </a:buClr>
              <a:buSzPts val="1200"/>
              <a:buFont typeface="Lato"/>
              <a:buChar char="●"/>
              <a:defRPr sz="1200">
                <a:latin typeface="Lato"/>
                <a:ea typeface="Lato"/>
                <a:cs typeface="Lato"/>
                <a:sym typeface="Lato"/>
              </a:defRPr>
            </a:lvl6pPr>
            <a:lvl7pPr marL="3200320" lvl="6" indent="-304792" algn="l">
              <a:lnSpc>
                <a:spcPct val="115000"/>
              </a:lnSpc>
              <a:spcBef>
                <a:spcPts val="500"/>
              </a:spcBef>
              <a:spcAft>
                <a:spcPts val="0"/>
              </a:spcAft>
              <a:buClr>
                <a:schemeClr val="dk1"/>
              </a:buClr>
              <a:buSzPts val="1200"/>
              <a:buFont typeface="Lato"/>
              <a:buChar char="●"/>
              <a:defRPr sz="1200">
                <a:latin typeface="Lato"/>
                <a:ea typeface="Lato"/>
                <a:cs typeface="Lato"/>
                <a:sym typeface="Lato"/>
              </a:defRPr>
            </a:lvl7pPr>
            <a:lvl8pPr marL="3657509" lvl="7" indent="-304792" algn="l">
              <a:lnSpc>
                <a:spcPct val="115000"/>
              </a:lnSpc>
              <a:spcBef>
                <a:spcPts val="500"/>
              </a:spcBef>
              <a:spcAft>
                <a:spcPts val="0"/>
              </a:spcAft>
              <a:buClr>
                <a:schemeClr val="dk1"/>
              </a:buClr>
              <a:buSzPts val="1200"/>
              <a:buFont typeface="Lato"/>
              <a:buChar char="●"/>
              <a:defRPr sz="1200">
                <a:latin typeface="Lato"/>
                <a:ea typeface="Lato"/>
                <a:cs typeface="Lato"/>
                <a:sym typeface="Lato"/>
              </a:defRPr>
            </a:lvl8pPr>
            <a:lvl9pPr marL="4114697" lvl="8" indent="-304792" algn="l">
              <a:lnSpc>
                <a:spcPct val="115000"/>
              </a:lnSpc>
              <a:spcBef>
                <a:spcPts val="500"/>
              </a:spcBef>
              <a:spcAft>
                <a:spcPts val="0"/>
              </a:spcAft>
              <a:buClr>
                <a:schemeClr val="dk1"/>
              </a:buClr>
              <a:buSzPts val="1200"/>
              <a:buFont typeface="Lato"/>
              <a:buChar char="●"/>
              <a:defRPr sz="1200">
                <a:latin typeface="Lato"/>
                <a:ea typeface="Lato"/>
                <a:cs typeface="Lato"/>
                <a:sym typeface="Lato"/>
              </a:defRPr>
            </a:lvl9pPr>
          </a:lstStyle>
          <a:p>
            <a:endParaRPr/>
          </a:p>
        </p:txBody>
      </p:sp>
      <p:sp>
        <p:nvSpPr>
          <p:cNvPr id="129" name="Google Shape;129;p10"/>
          <p:cNvSpPr txBox="1">
            <a:spLocks noGrp="1"/>
          </p:cNvSpPr>
          <p:nvPr>
            <p:ph type="sldNum" idx="12"/>
          </p:nvPr>
        </p:nvSpPr>
        <p:spPr>
          <a:xfrm>
            <a:off x="8610600" y="6282824"/>
            <a:ext cx="2743200" cy="365125"/>
          </a:xfrm>
          <a:prstGeom prst="rect">
            <a:avLst/>
          </a:prstGeom>
          <a:noFill/>
          <a:ln>
            <a:noFill/>
          </a:ln>
        </p:spPr>
        <p:txBody>
          <a:bodyPr spcFirstLastPara="1" wrap="square" lIns="91425" tIns="45700" rIns="0"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9pPr>
          </a:lstStyle>
          <a:p>
            <a:fld id="{00000000-1234-1234-1234-123412341234}" type="slidenum">
              <a:rPr lang="en-US" smtClean="0"/>
              <a:pPr/>
              <a:t>‹#›</a:t>
            </a:fld>
            <a:endParaRPr lang="en-US"/>
          </a:p>
        </p:txBody>
      </p:sp>
      <p:sp>
        <p:nvSpPr>
          <p:cNvPr id="130" name="Google Shape;130;p10"/>
          <p:cNvSpPr txBox="1">
            <a:spLocks noGrp="1"/>
          </p:cNvSpPr>
          <p:nvPr>
            <p:ph type="subTitle" idx="3"/>
          </p:nvPr>
        </p:nvSpPr>
        <p:spPr>
          <a:xfrm>
            <a:off x="1634338" y="6356788"/>
            <a:ext cx="4209900" cy="217200"/>
          </a:xfrm>
          <a:prstGeom prst="rect">
            <a:avLst/>
          </a:prstGeom>
          <a:noFill/>
          <a:ln>
            <a:noFill/>
          </a:ln>
        </p:spPr>
        <p:txBody>
          <a:bodyPr spcFirstLastPara="1" wrap="square" lIns="0" tIns="45700" rIns="91425" bIns="45700" anchor="ctr" anchorCtr="0">
            <a:noAutofit/>
          </a:bodyPr>
          <a:lstStyle>
            <a:lvl1pPr lvl="0" algn="l">
              <a:lnSpc>
                <a:spcPct val="90000"/>
              </a:lnSpc>
              <a:spcBef>
                <a:spcPts val="1000"/>
              </a:spcBef>
              <a:spcAft>
                <a:spcPts val="0"/>
              </a:spcAft>
              <a:buClr>
                <a:srgbClr val="3F3F3F"/>
              </a:buClr>
              <a:buSzPts val="1100"/>
              <a:buNone/>
              <a:defRPr sz="1100">
                <a:solidFill>
                  <a:srgbClr val="3F3F3F"/>
                </a:solidFill>
              </a:defRPr>
            </a:lvl1pPr>
            <a:lvl2pPr lvl="1" algn="l">
              <a:lnSpc>
                <a:spcPct val="90000"/>
              </a:lnSpc>
              <a:spcBef>
                <a:spcPts val="500"/>
              </a:spcBef>
              <a:spcAft>
                <a:spcPts val="0"/>
              </a:spcAft>
              <a:buClr>
                <a:srgbClr val="3F3F3F"/>
              </a:buClr>
              <a:buSzPts val="1100"/>
              <a:buNone/>
              <a:defRPr sz="1100">
                <a:solidFill>
                  <a:srgbClr val="3F3F3F"/>
                </a:solidFill>
              </a:defRPr>
            </a:lvl2pPr>
            <a:lvl3pPr lvl="2" algn="l">
              <a:lnSpc>
                <a:spcPct val="90000"/>
              </a:lnSpc>
              <a:spcBef>
                <a:spcPts val="500"/>
              </a:spcBef>
              <a:spcAft>
                <a:spcPts val="0"/>
              </a:spcAft>
              <a:buClr>
                <a:srgbClr val="3F3F3F"/>
              </a:buClr>
              <a:buSzPts val="1100"/>
              <a:buNone/>
              <a:defRPr sz="1100">
                <a:solidFill>
                  <a:srgbClr val="3F3F3F"/>
                </a:solidFill>
              </a:defRPr>
            </a:lvl3pPr>
            <a:lvl4pPr lvl="3" algn="l">
              <a:lnSpc>
                <a:spcPct val="90000"/>
              </a:lnSpc>
              <a:spcBef>
                <a:spcPts val="500"/>
              </a:spcBef>
              <a:spcAft>
                <a:spcPts val="0"/>
              </a:spcAft>
              <a:buClr>
                <a:srgbClr val="3F3F3F"/>
              </a:buClr>
              <a:buSzPts val="1100"/>
              <a:buNone/>
              <a:defRPr sz="1100">
                <a:solidFill>
                  <a:srgbClr val="3F3F3F"/>
                </a:solidFill>
              </a:defRPr>
            </a:lvl4pPr>
            <a:lvl5pPr lvl="4" algn="l">
              <a:lnSpc>
                <a:spcPct val="90000"/>
              </a:lnSpc>
              <a:spcBef>
                <a:spcPts val="500"/>
              </a:spcBef>
              <a:spcAft>
                <a:spcPts val="0"/>
              </a:spcAft>
              <a:buClr>
                <a:srgbClr val="3F3F3F"/>
              </a:buClr>
              <a:buSzPts val="1100"/>
              <a:buNone/>
              <a:defRPr sz="1100">
                <a:solidFill>
                  <a:srgbClr val="3F3F3F"/>
                </a:solidFill>
              </a:defRPr>
            </a:lvl5pPr>
            <a:lvl6pPr lvl="5" algn="l">
              <a:lnSpc>
                <a:spcPct val="90000"/>
              </a:lnSpc>
              <a:spcBef>
                <a:spcPts val="500"/>
              </a:spcBef>
              <a:spcAft>
                <a:spcPts val="0"/>
              </a:spcAft>
              <a:buClr>
                <a:srgbClr val="3F3F3F"/>
              </a:buClr>
              <a:buSzPts val="1100"/>
              <a:buNone/>
              <a:defRPr sz="1100">
                <a:solidFill>
                  <a:srgbClr val="3F3F3F"/>
                </a:solidFill>
              </a:defRPr>
            </a:lvl6pPr>
            <a:lvl7pPr lvl="6" algn="l">
              <a:lnSpc>
                <a:spcPct val="90000"/>
              </a:lnSpc>
              <a:spcBef>
                <a:spcPts val="500"/>
              </a:spcBef>
              <a:spcAft>
                <a:spcPts val="0"/>
              </a:spcAft>
              <a:buClr>
                <a:srgbClr val="3F3F3F"/>
              </a:buClr>
              <a:buSzPts val="1100"/>
              <a:buNone/>
              <a:defRPr sz="1100">
                <a:solidFill>
                  <a:srgbClr val="3F3F3F"/>
                </a:solidFill>
              </a:defRPr>
            </a:lvl7pPr>
            <a:lvl8pPr lvl="7" algn="l">
              <a:lnSpc>
                <a:spcPct val="90000"/>
              </a:lnSpc>
              <a:spcBef>
                <a:spcPts val="500"/>
              </a:spcBef>
              <a:spcAft>
                <a:spcPts val="0"/>
              </a:spcAft>
              <a:buClr>
                <a:srgbClr val="3F3F3F"/>
              </a:buClr>
              <a:buSzPts val="1100"/>
              <a:buNone/>
              <a:defRPr sz="1100">
                <a:solidFill>
                  <a:srgbClr val="3F3F3F"/>
                </a:solidFill>
              </a:defRPr>
            </a:lvl8pPr>
            <a:lvl9pPr lvl="8" algn="l">
              <a:lnSpc>
                <a:spcPct val="90000"/>
              </a:lnSpc>
              <a:spcBef>
                <a:spcPts val="500"/>
              </a:spcBef>
              <a:spcAft>
                <a:spcPts val="0"/>
              </a:spcAft>
              <a:buClr>
                <a:srgbClr val="3F3F3F"/>
              </a:buClr>
              <a:buSzPts val="1100"/>
              <a:buNone/>
              <a:defRPr sz="1100">
                <a:solidFill>
                  <a:srgbClr val="3F3F3F"/>
                </a:solidFill>
              </a:defRPr>
            </a:lvl9pPr>
          </a:lstStyle>
          <a:p>
            <a:endParaRPr/>
          </a:p>
        </p:txBody>
      </p:sp>
    </p:spTree>
    <p:extLst>
      <p:ext uri="{BB962C8B-B14F-4D97-AF65-F5344CB8AC3E}">
        <p14:creationId xmlns:p14="http://schemas.microsoft.com/office/powerpoint/2010/main" val="3564117302"/>
      </p:ext>
    </p:extLst>
  </p:cSld>
  <p:clrMapOvr>
    <a:masterClrMapping/>
  </p:clrMapOvr>
  <p:extLst>
    <p:ext uri="{DCECCB84-F9BA-43D5-87BE-67443E8EF086}">
      <p15:sldGuideLst xmlns:p15="http://schemas.microsoft.com/office/powerpoint/2012/main">
        <p15:guide id="1" orient="horz" pos="4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3982F-9E62-B549-851A-55B81C4D3F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2D6CBB-A286-864F-BAC6-6C510D834A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9F38AC-1E82-454B-AA3A-F38EA986C48C}"/>
              </a:ext>
            </a:extLst>
          </p:cNvPr>
          <p:cNvSpPr>
            <a:spLocks noGrp="1"/>
          </p:cNvSpPr>
          <p:nvPr>
            <p:ph type="dt" sz="half" idx="10"/>
          </p:nvPr>
        </p:nvSpPr>
        <p:spPr/>
        <p:txBody>
          <a:bodyPr/>
          <a:lstStyle/>
          <a:p>
            <a:fld id="{D637DE2B-258C-A84E-B5DB-2070F001C81A}" type="datetimeFigureOut">
              <a:rPr lang="en-US" smtClean="0"/>
              <a:t>9/17/24</a:t>
            </a:fld>
            <a:endParaRPr lang="en-US" dirty="0"/>
          </a:p>
        </p:txBody>
      </p:sp>
      <p:sp>
        <p:nvSpPr>
          <p:cNvPr id="5" name="Footer Placeholder 4">
            <a:extLst>
              <a:ext uri="{FF2B5EF4-FFF2-40B4-BE49-F238E27FC236}">
                <a16:creationId xmlns:a16="http://schemas.microsoft.com/office/drawing/2014/main" id="{15469685-3ACC-0E42-8A93-9DBD13E6BAA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5338623-29BC-D44D-82AC-6D8C618613D9}"/>
              </a:ext>
            </a:extLst>
          </p:cNvPr>
          <p:cNvSpPr>
            <a:spLocks noGrp="1"/>
          </p:cNvSpPr>
          <p:nvPr>
            <p:ph type="sldNum" sz="quarter" idx="12"/>
          </p:nvPr>
        </p:nvSpPr>
        <p:spPr/>
        <p:txBody>
          <a:bodyPr/>
          <a:lstStyle/>
          <a:p>
            <a:fld id="{CCBB09E7-78BA-4B43-B7D9-66B5831939BB}" type="slidenum">
              <a:rPr lang="en-US" smtClean="0"/>
              <a:t>‹#›</a:t>
            </a:fld>
            <a:endParaRPr lang="en-US" dirty="0"/>
          </a:p>
        </p:txBody>
      </p:sp>
    </p:spTree>
    <p:extLst>
      <p:ext uri="{BB962C8B-B14F-4D97-AF65-F5344CB8AC3E}">
        <p14:creationId xmlns:p14="http://schemas.microsoft.com/office/powerpoint/2010/main" val="3675439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C15CF-D1F9-8946-99C4-66B2B1E5CA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6AD991-5576-534E-BDAD-BCE5C517A8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C53DAB-61CD-AE4C-B4E5-47668E94E6D3}"/>
              </a:ext>
            </a:extLst>
          </p:cNvPr>
          <p:cNvSpPr>
            <a:spLocks noGrp="1"/>
          </p:cNvSpPr>
          <p:nvPr>
            <p:ph type="dt" sz="half" idx="10"/>
          </p:nvPr>
        </p:nvSpPr>
        <p:spPr/>
        <p:txBody>
          <a:bodyPr/>
          <a:lstStyle/>
          <a:p>
            <a:fld id="{D637DE2B-258C-A84E-B5DB-2070F001C81A}" type="datetimeFigureOut">
              <a:rPr lang="en-US" smtClean="0"/>
              <a:t>9/17/24</a:t>
            </a:fld>
            <a:endParaRPr lang="en-US" dirty="0"/>
          </a:p>
        </p:txBody>
      </p:sp>
      <p:sp>
        <p:nvSpPr>
          <p:cNvPr id="5" name="Footer Placeholder 4">
            <a:extLst>
              <a:ext uri="{FF2B5EF4-FFF2-40B4-BE49-F238E27FC236}">
                <a16:creationId xmlns:a16="http://schemas.microsoft.com/office/drawing/2014/main" id="{4137CB59-79DB-B049-9AD2-3EF9EAFE681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333FB60-B245-5249-864A-B853C6845093}"/>
              </a:ext>
            </a:extLst>
          </p:cNvPr>
          <p:cNvSpPr>
            <a:spLocks noGrp="1"/>
          </p:cNvSpPr>
          <p:nvPr>
            <p:ph type="sldNum" sz="quarter" idx="12"/>
          </p:nvPr>
        </p:nvSpPr>
        <p:spPr/>
        <p:txBody>
          <a:bodyPr/>
          <a:lstStyle/>
          <a:p>
            <a:fld id="{CCBB09E7-78BA-4B43-B7D9-66B5831939BB}" type="slidenum">
              <a:rPr lang="en-US" smtClean="0"/>
              <a:t>‹#›</a:t>
            </a:fld>
            <a:endParaRPr lang="en-US" dirty="0"/>
          </a:p>
        </p:txBody>
      </p:sp>
    </p:spTree>
    <p:extLst>
      <p:ext uri="{BB962C8B-B14F-4D97-AF65-F5344CB8AC3E}">
        <p14:creationId xmlns:p14="http://schemas.microsoft.com/office/powerpoint/2010/main" val="5931923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064F1-2AC6-B649-933C-1A2C50BEE4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8C4A0C-3B4E-7B44-8055-9398606D97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FC7F35-E838-C84C-9ECE-BC3DEA07E4E5}"/>
              </a:ext>
            </a:extLst>
          </p:cNvPr>
          <p:cNvSpPr>
            <a:spLocks noGrp="1"/>
          </p:cNvSpPr>
          <p:nvPr>
            <p:ph type="dt" sz="half" idx="10"/>
          </p:nvPr>
        </p:nvSpPr>
        <p:spPr/>
        <p:txBody>
          <a:bodyPr/>
          <a:lstStyle/>
          <a:p>
            <a:fld id="{D637DE2B-258C-A84E-B5DB-2070F001C81A}" type="datetimeFigureOut">
              <a:rPr lang="en-US" smtClean="0"/>
              <a:t>9/17/24</a:t>
            </a:fld>
            <a:endParaRPr lang="en-US" dirty="0"/>
          </a:p>
        </p:txBody>
      </p:sp>
      <p:sp>
        <p:nvSpPr>
          <p:cNvPr id="5" name="Footer Placeholder 4">
            <a:extLst>
              <a:ext uri="{FF2B5EF4-FFF2-40B4-BE49-F238E27FC236}">
                <a16:creationId xmlns:a16="http://schemas.microsoft.com/office/drawing/2014/main" id="{E6D68C55-08A3-8948-9ECD-8697CB68BAF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2EC27A1-DFF5-8646-A9CC-A9D65AF108D4}"/>
              </a:ext>
            </a:extLst>
          </p:cNvPr>
          <p:cNvSpPr>
            <a:spLocks noGrp="1"/>
          </p:cNvSpPr>
          <p:nvPr>
            <p:ph type="sldNum" sz="quarter" idx="12"/>
          </p:nvPr>
        </p:nvSpPr>
        <p:spPr/>
        <p:txBody>
          <a:bodyPr/>
          <a:lstStyle/>
          <a:p>
            <a:fld id="{CCBB09E7-78BA-4B43-B7D9-66B5831939BB}" type="slidenum">
              <a:rPr lang="en-US" smtClean="0"/>
              <a:t>‹#›</a:t>
            </a:fld>
            <a:endParaRPr lang="en-US" dirty="0"/>
          </a:p>
        </p:txBody>
      </p:sp>
    </p:spTree>
    <p:extLst>
      <p:ext uri="{BB962C8B-B14F-4D97-AF65-F5344CB8AC3E}">
        <p14:creationId xmlns:p14="http://schemas.microsoft.com/office/powerpoint/2010/main" val="24913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7D210-9D89-A84E-B266-6FE6B696E8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578FE1-0D2E-1A46-8715-05311ECDAA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2B46A4-E528-1F4C-97C7-A6E4BF510D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4EA471-E4F9-994C-8AA8-664DA3AA5A7C}"/>
              </a:ext>
            </a:extLst>
          </p:cNvPr>
          <p:cNvSpPr>
            <a:spLocks noGrp="1"/>
          </p:cNvSpPr>
          <p:nvPr>
            <p:ph type="dt" sz="half" idx="10"/>
          </p:nvPr>
        </p:nvSpPr>
        <p:spPr/>
        <p:txBody>
          <a:bodyPr/>
          <a:lstStyle/>
          <a:p>
            <a:fld id="{D637DE2B-258C-A84E-B5DB-2070F001C81A}" type="datetimeFigureOut">
              <a:rPr lang="en-US" smtClean="0"/>
              <a:t>9/17/24</a:t>
            </a:fld>
            <a:endParaRPr lang="en-US" dirty="0"/>
          </a:p>
        </p:txBody>
      </p:sp>
      <p:sp>
        <p:nvSpPr>
          <p:cNvPr id="6" name="Footer Placeholder 5">
            <a:extLst>
              <a:ext uri="{FF2B5EF4-FFF2-40B4-BE49-F238E27FC236}">
                <a16:creationId xmlns:a16="http://schemas.microsoft.com/office/drawing/2014/main" id="{08BD6409-C16F-AD4D-92E9-8700E7C34A1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003E291-A650-0A4E-AABA-C549DBF0342F}"/>
              </a:ext>
            </a:extLst>
          </p:cNvPr>
          <p:cNvSpPr>
            <a:spLocks noGrp="1"/>
          </p:cNvSpPr>
          <p:nvPr>
            <p:ph type="sldNum" sz="quarter" idx="12"/>
          </p:nvPr>
        </p:nvSpPr>
        <p:spPr/>
        <p:txBody>
          <a:bodyPr/>
          <a:lstStyle/>
          <a:p>
            <a:fld id="{CCBB09E7-78BA-4B43-B7D9-66B5831939BB}" type="slidenum">
              <a:rPr lang="en-US" smtClean="0"/>
              <a:t>‹#›</a:t>
            </a:fld>
            <a:endParaRPr lang="en-US" dirty="0"/>
          </a:p>
        </p:txBody>
      </p:sp>
    </p:spTree>
    <p:extLst>
      <p:ext uri="{BB962C8B-B14F-4D97-AF65-F5344CB8AC3E}">
        <p14:creationId xmlns:p14="http://schemas.microsoft.com/office/powerpoint/2010/main" val="16562433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C2DD2-0B68-BC45-9D4E-E1049A07E5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58A279-F5CB-7A4E-8687-DC3962D4AC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4BC629-F384-0847-B8D4-9473DB343F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FA5547-51F7-5641-9B8C-95F79C713E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797BC8-5135-4C40-AFB3-E37E0C30B7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E0AF31-9BDF-4B4B-8E64-25B7D7301D22}"/>
              </a:ext>
            </a:extLst>
          </p:cNvPr>
          <p:cNvSpPr>
            <a:spLocks noGrp="1"/>
          </p:cNvSpPr>
          <p:nvPr>
            <p:ph type="dt" sz="half" idx="10"/>
          </p:nvPr>
        </p:nvSpPr>
        <p:spPr/>
        <p:txBody>
          <a:bodyPr/>
          <a:lstStyle/>
          <a:p>
            <a:fld id="{D637DE2B-258C-A84E-B5DB-2070F001C81A}" type="datetimeFigureOut">
              <a:rPr lang="en-US" smtClean="0"/>
              <a:t>9/17/24</a:t>
            </a:fld>
            <a:endParaRPr lang="en-US" dirty="0"/>
          </a:p>
        </p:txBody>
      </p:sp>
      <p:sp>
        <p:nvSpPr>
          <p:cNvPr id="8" name="Footer Placeholder 7">
            <a:extLst>
              <a:ext uri="{FF2B5EF4-FFF2-40B4-BE49-F238E27FC236}">
                <a16:creationId xmlns:a16="http://schemas.microsoft.com/office/drawing/2014/main" id="{AD099D46-20C2-5641-8283-3978525F5A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DA65F59-5248-174C-AFF6-F7AAD9ED01FE}"/>
              </a:ext>
            </a:extLst>
          </p:cNvPr>
          <p:cNvSpPr>
            <a:spLocks noGrp="1"/>
          </p:cNvSpPr>
          <p:nvPr>
            <p:ph type="sldNum" sz="quarter" idx="12"/>
          </p:nvPr>
        </p:nvSpPr>
        <p:spPr/>
        <p:txBody>
          <a:bodyPr/>
          <a:lstStyle/>
          <a:p>
            <a:fld id="{CCBB09E7-78BA-4B43-B7D9-66B5831939BB}" type="slidenum">
              <a:rPr lang="en-US" smtClean="0"/>
              <a:t>‹#›</a:t>
            </a:fld>
            <a:endParaRPr lang="en-US" dirty="0"/>
          </a:p>
        </p:txBody>
      </p:sp>
    </p:spTree>
    <p:extLst>
      <p:ext uri="{BB962C8B-B14F-4D97-AF65-F5344CB8AC3E}">
        <p14:creationId xmlns:p14="http://schemas.microsoft.com/office/powerpoint/2010/main" val="4815878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53BD2-ECC0-804B-BE02-9E3E4AEB32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58E1B8-D764-6D4A-A5BA-E1163C138274}"/>
              </a:ext>
            </a:extLst>
          </p:cNvPr>
          <p:cNvSpPr>
            <a:spLocks noGrp="1"/>
          </p:cNvSpPr>
          <p:nvPr>
            <p:ph type="dt" sz="half" idx="10"/>
          </p:nvPr>
        </p:nvSpPr>
        <p:spPr/>
        <p:txBody>
          <a:bodyPr/>
          <a:lstStyle/>
          <a:p>
            <a:fld id="{D637DE2B-258C-A84E-B5DB-2070F001C81A}" type="datetimeFigureOut">
              <a:rPr lang="en-US" smtClean="0"/>
              <a:t>9/17/24</a:t>
            </a:fld>
            <a:endParaRPr lang="en-US" dirty="0"/>
          </a:p>
        </p:txBody>
      </p:sp>
      <p:sp>
        <p:nvSpPr>
          <p:cNvPr id="4" name="Footer Placeholder 3">
            <a:extLst>
              <a:ext uri="{FF2B5EF4-FFF2-40B4-BE49-F238E27FC236}">
                <a16:creationId xmlns:a16="http://schemas.microsoft.com/office/drawing/2014/main" id="{351ED45B-0E44-6A41-8486-8E75CFCDEB0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5FCE0B7-9518-D14E-820C-4ADF2E34C1AD}"/>
              </a:ext>
            </a:extLst>
          </p:cNvPr>
          <p:cNvSpPr>
            <a:spLocks noGrp="1"/>
          </p:cNvSpPr>
          <p:nvPr>
            <p:ph type="sldNum" sz="quarter" idx="12"/>
          </p:nvPr>
        </p:nvSpPr>
        <p:spPr/>
        <p:txBody>
          <a:bodyPr/>
          <a:lstStyle/>
          <a:p>
            <a:fld id="{CCBB09E7-78BA-4B43-B7D9-66B5831939BB}" type="slidenum">
              <a:rPr lang="en-US" smtClean="0"/>
              <a:t>‹#›</a:t>
            </a:fld>
            <a:endParaRPr lang="en-US" dirty="0"/>
          </a:p>
        </p:txBody>
      </p:sp>
    </p:spTree>
    <p:extLst>
      <p:ext uri="{BB962C8B-B14F-4D97-AF65-F5344CB8AC3E}">
        <p14:creationId xmlns:p14="http://schemas.microsoft.com/office/powerpoint/2010/main" val="1388881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D10A77-330A-4047-8525-B757989F675E}" type="datetimeFigureOut">
              <a:rPr lang="en-US" smtClean="0"/>
              <a:t>9/17/24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3CA8D-977F-BF4F-9ADC-1C1D0ACF65BD}" type="slidenum">
              <a:rPr lang="en-US" smtClean="0"/>
              <a:t>‹#›</a:t>
            </a:fld>
            <a:endParaRPr lang="en-US" dirty="0"/>
          </a:p>
        </p:txBody>
      </p:sp>
      <p:sp>
        <p:nvSpPr>
          <p:cNvPr id="7" name="Text Placeholder 13"/>
          <p:cNvSpPr>
            <a:spLocks noGrp="1"/>
          </p:cNvSpPr>
          <p:nvPr>
            <p:ph type="body" sz="quarter" idx="13" hasCustomPrompt="1"/>
          </p:nvPr>
        </p:nvSpPr>
        <p:spPr>
          <a:xfrm>
            <a:off x="2768600" y="139700"/>
            <a:ext cx="6783917" cy="395288"/>
          </a:xfrm>
        </p:spPr>
        <p:txBody>
          <a:bodyPr>
            <a:normAutofit/>
          </a:bodyPr>
          <a:lstStyle>
            <a:lvl1pPr marL="0" indent="0" algn="ctr">
              <a:buFontTx/>
              <a:buNone/>
              <a:defRPr sz="1800" baseline="0">
                <a:solidFill>
                  <a:schemeClr val="bg1">
                    <a:lumMod val="65000"/>
                  </a:schemeClr>
                </a:solidFill>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dirty="0"/>
              <a:t>Click to edit section heading</a:t>
            </a:r>
          </a:p>
        </p:txBody>
      </p:sp>
    </p:spTree>
    <p:extLst>
      <p:ext uri="{BB962C8B-B14F-4D97-AF65-F5344CB8AC3E}">
        <p14:creationId xmlns:p14="http://schemas.microsoft.com/office/powerpoint/2010/main" val="14121401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7848EE-17E6-0545-8955-3024DC78367F}"/>
              </a:ext>
            </a:extLst>
          </p:cNvPr>
          <p:cNvSpPr>
            <a:spLocks noGrp="1"/>
          </p:cNvSpPr>
          <p:nvPr>
            <p:ph type="dt" sz="half" idx="10"/>
          </p:nvPr>
        </p:nvSpPr>
        <p:spPr/>
        <p:txBody>
          <a:bodyPr/>
          <a:lstStyle/>
          <a:p>
            <a:fld id="{D637DE2B-258C-A84E-B5DB-2070F001C81A}" type="datetimeFigureOut">
              <a:rPr lang="en-US" smtClean="0"/>
              <a:t>9/17/24</a:t>
            </a:fld>
            <a:endParaRPr lang="en-US" dirty="0"/>
          </a:p>
        </p:txBody>
      </p:sp>
      <p:sp>
        <p:nvSpPr>
          <p:cNvPr id="3" name="Footer Placeholder 2">
            <a:extLst>
              <a:ext uri="{FF2B5EF4-FFF2-40B4-BE49-F238E27FC236}">
                <a16:creationId xmlns:a16="http://schemas.microsoft.com/office/drawing/2014/main" id="{1FAFF5AD-C148-7340-8700-881EAC135EB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E35DFE9-63B9-8F4C-8347-F9855CC1228E}"/>
              </a:ext>
            </a:extLst>
          </p:cNvPr>
          <p:cNvSpPr>
            <a:spLocks noGrp="1"/>
          </p:cNvSpPr>
          <p:nvPr>
            <p:ph type="sldNum" sz="quarter" idx="12"/>
          </p:nvPr>
        </p:nvSpPr>
        <p:spPr/>
        <p:txBody>
          <a:bodyPr/>
          <a:lstStyle/>
          <a:p>
            <a:fld id="{CCBB09E7-78BA-4B43-B7D9-66B5831939BB}" type="slidenum">
              <a:rPr lang="en-US" smtClean="0"/>
              <a:t>‹#›</a:t>
            </a:fld>
            <a:endParaRPr lang="en-US" dirty="0"/>
          </a:p>
        </p:txBody>
      </p:sp>
    </p:spTree>
    <p:extLst>
      <p:ext uri="{BB962C8B-B14F-4D97-AF65-F5344CB8AC3E}">
        <p14:creationId xmlns:p14="http://schemas.microsoft.com/office/powerpoint/2010/main" val="20263712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46DA1-3BDA-1749-A8EB-904665D054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9C15B1-4677-0648-A30E-B4AB9E9A43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0D17A6-4086-B140-89E7-2E0BEBCAA2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05BEED-5719-5044-86B6-1A72604EA8AA}"/>
              </a:ext>
            </a:extLst>
          </p:cNvPr>
          <p:cNvSpPr>
            <a:spLocks noGrp="1"/>
          </p:cNvSpPr>
          <p:nvPr>
            <p:ph type="dt" sz="half" idx="10"/>
          </p:nvPr>
        </p:nvSpPr>
        <p:spPr/>
        <p:txBody>
          <a:bodyPr/>
          <a:lstStyle/>
          <a:p>
            <a:fld id="{D637DE2B-258C-A84E-B5DB-2070F001C81A}" type="datetimeFigureOut">
              <a:rPr lang="en-US" smtClean="0"/>
              <a:t>9/17/24</a:t>
            </a:fld>
            <a:endParaRPr lang="en-US" dirty="0"/>
          </a:p>
        </p:txBody>
      </p:sp>
      <p:sp>
        <p:nvSpPr>
          <p:cNvPr id="6" name="Footer Placeholder 5">
            <a:extLst>
              <a:ext uri="{FF2B5EF4-FFF2-40B4-BE49-F238E27FC236}">
                <a16:creationId xmlns:a16="http://schemas.microsoft.com/office/drawing/2014/main" id="{86D0A89E-DF22-2B46-B65D-12FEC511A7D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A26ECD9-6925-8449-BDB9-8CF74060A3E5}"/>
              </a:ext>
            </a:extLst>
          </p:cNvPr>
          <p:cNvSpPr>
            <a:spLocks noGrp="1"/>
          </p:cNvSpPr>
          <p:nvPr>
            <p:ph type="sldNum" sz="quarter" idx="12"/>
          </p:nvPr>
        </p:nvSpPr>
        <p:spPr/>
        <p:txBody>
          <a:bodyPr/>
          <a:lstStyle/>
          <a:p>
            <a:fld id="{CCBB09E7-78BA-4B43-B7D9-66B5831939BB}" type="slidenum">
              <a:rPr lang="en-US" smtClean="0"/>
              <a:t>‹#›</a:t>
            </a:fld>
            <a:endParaRPr lang="en-US" dirty="0"/>
          </a:p>
        </p:txBody>
      </p:sp>
    </p:spTree>
    <p:extLst>
      <p:ext uri="{BB962C8B-B14F-4D97-AF65-F5344CB8AC3E}">
        <p14:creationId xmlns:p14="http://schemas.microsoft.com/office/powerpoint/2010/main" val="22350369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4CAB5-1FB4-8B4D-8309-F2E7DB1382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909498-E149-B84E-BE3D-C4CAA17416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85D67DF-77D5-9E48-AC30-9732396456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B222F1-0281-E643-86F6-DB47F59AA7D5}"/>
              </a:ext>
            </a:extLst>
          </p:cNvPr>
          <p:cNvSpPr>
            <a:spLocks noGrp="1"/>
          </p:cNvSpPr>
          <p:nvPr>
            <p:ph type="dt" sz="half" idx="10"/>
          </p:nvPr>
        </p:nvSpPr>
        <p:spPr/>
        <p:txBody>
          <a:bodyPr/>
          <a:lstStyle/>
          <a:p>
            <a:fld id="{D637DE2B-258C-A84E-B5DB-2070F001C81A}" type="datetimeFigureOut">
              <a:rPr lang="en-US" smtClean="0"/>
              <a:t>9/17/24</a:t>
            </a:fld>
            <a:endParaRPr lang="en-US" dirty="0"/>
          </a:p>
        </p:txBody>
      </p:sp>
      <p:sp>
        <p:nvSpPr>
          <p:cNvPr id="6" name="Footer Placeholder 5">
            <a:extLst>
              <a:ext uri="{FF2B5EF4-FFF2-40B4-BE49-F238E27FC236}">
                <a16:creationId xmlns:a16="http://schemas.microsoft.com/office/drawing/2014/main" id="{D169E1B5-E7DF-6544-81A6-A444CAA24A9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EF0C2DB-DF96-6844-AB31-76D424007933}"/>
              </a:ext>
            </a:extLst>
          </p:cNvPr>
          <p:cNvSpPr>
            <a:spLocks noGrp="1"/>
          </p:cNvSpPr>
          <p:nvPr>
            <p:ph type="sldNum" sz="quarter" idx="12"/>
          </p:nvPr>
        </p:nvSpPr>
        <p:spPr/>
        <p:txBody>
          <a:bodyPr/>
          <a:lstStyle/>
          <a:p>
            <a:fld id="{CCBB09E7-78BA-4B43-B7D9-66B5831939BB}" type="slidenum">
              <a:rPr lang="en-US" smtClean="0"/>
              <a:t>‹#›</a:t>
            </a:fld>
            <a:endParaRPr lang="en-US" dirty="0"/>
          </a:p>
        </p:txBody>
      </p:sp>
    </p:spTree>
    <p:extLst>
      <p:ext uri="{BB962C8B-B14F-4D97-AF65-F5344CB8AC3E}">
        <p14:creationId xmlns:p14="http://schemas.microsoft.com/office/powerpoint/2010/main" val="21562224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BC1B8-E409-3D4A-91DF-E67E4F5E1B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352C2-03F1-1C4B-AB66-A50C8C1686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1CE97A-83CC-BA41-98F5-D996A4C78528}"/>
              </a:ext>
            </a:extLst>
          </p:cNvPr>
          <p:cNvSpPr>
            <a:spLocks noGrp="1"/>
          </p:cNvSpPr>
          <p:nvPr>
            <p:ph type="dt" sz="half" idx="10"/>
          </p:nvPr>
        </p:nvSpPr>
        <p:spPr/>
        <p:txBody>
          <a:bodyPr/>
          <a:lstStyle/>
          <a:p>
            <a:fld id="{D637DE2B-258C-A84E-B5DB-2070F001C81A}" type="datetimeFigureOut">
              <a:rPr lang="en-US" smtClean="0"/>
              <a:t>9/17/24</a:t>
            </a:fld>
            <a:endParaRPr lang="en-US" dirty="0"/>
          </a:p>
        </p:txBody>
      </p:sp>
      <p:sp>
        <p:nvSpPr>
          <p:cNvPr id="5" name="Footer Placeholder 4">
            <a:extLst>
              <a:ext uri="{FF2B5EF4-FFF2-40B4-BE49-F238E27FC236}">
                <a16:creationId xmlns:a16="http://schemas.microsoft.com/office/drawing/2014/main" id="{AA46441F-DCCD-4F4F-B9EF-FA00B47F9F6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0AE7B0E-B1AD-324E-B3BC-53D9FDA8A5E8}"/>
              </a:ext>
            </a:extLst>
          </p:cNvPr>
          <p:cNvSpPr>
            <a:spLocks noGrp="1"/>
          </p:cNvSpPr>
          <p:nvPr>
            <p:ph type="sldNum" sz="quarter" idx="12"/>
          </p:nvPr>
        </p:nvSpPr>
        <p:spPr/>
        <p:txBody>
          <a:bodyPr/>
          <a:lstStyle/>
          <a:p>
            <a:fld id="{CCBB09E7-78BA-4B43-B7D9-66B5831939BB}" type="slidenum">
              <a:rPr lang="en-US" smtClean="0"/>
              <a:t>‹#›</a:t>
            </a:fld>
            <a:endParaRPr lang="en-US" dirty="0"/>
          </a:p>
        </p:txBody>
      </p:sp>
    </p:spTree>
    <p:extLst>
      <p:ext uri="{BB962C8B-B14F-4D97-AF65-F5344CB8AC3E}">
        <p14:creationId xmlns:p14="http://schemas.microsoft.com/office/powerpoint/2010/main" val="42719375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6710BE-89BB-6D42-A932-40D05EA0A2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BDDFF0-BD9D-AA4A-A0FF-1B7B438556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D81AF-1A27-964D-99F9-B18ADC01837A}"/>
              </a:ext>
            </a:extLst>
          </p:cNvPr>
          <p:cNvSpPr>
            <a:spLocks noGrp="1"/>
          </p:cNvSpPr>
          <p:nvPr>
            <p:ph type="dt" sz="half" idx="10"/>
          </p:nvPr>
        </p:nvSpPr>
        <p:spPr/>
        <p:txBody>
          <a:bodyPr/>
          <a:lstStyle/>
          <a:p>
            <a:fld id="{D637DE2B-258C-A84E-B5DB-2070F001C81A}" type="datetimeFigureOut">
              <a:rPr lang="en-US" smtClean="0"/>
              <a:t>9/17/24</a:t>
            </a:fld>
            <a:endParaRPr lang="en-US" dirty="0"/>
          </a:p>
        </p:txBody>
      </p:sp>
      <p:sp>
        <p:nvSpPr>
          <p:cNvPr id="5" name="Footer Placeholder 4">
            <a:extLst>
              <a:ext uri="{FF2B5EF4-FFF2-40B4-BE49-F238E27FC236}">
                <a16:creationId xmlns:a16="http://schemas.microsoft.com/office/drawing/2014/main" id="{2F098666-5BBC-CB47-9341-3B59F28A66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BC9A9EF-2E40-7645-8EE5-E4299CF61FC4}"/>
              </a:ext>
            </a:extLst>
          </p:cNvPr>
          <p:cNvSpPr>
            <a:spLocks noGrp="1"/>
          </p:cNvSpPr>
          <p:nvPr>
            <p:ph type="sldNum" sz="quarter" idx="12"/>
          </p:nvPr>
        </p:nvSpPr>
        <p:spPr/>
        <p:txBody>
          <a:bodyPr/>
          <a:lstStyle/>
          <a:p>
            <a:fld id="{CCBB09E7-78BA-4B43-B7D9-66B5831939BB}" type="slidenum">
              <a:rPr lang="en-US" smtClean="0"/>
              <a:t>‹#›</a:t>
            </a:fld>
            <a:endParaRPr lang="en-US" dirty="0"/>
          </a:p>
        </p:txBody>
      </p:sp>
    </p:spTree>
    <p:extLst>
      <p:ext uri="{BB962C8B-B14F-4D97-AF65-F5344CB8AC3E}">
        <p14:creationId xmlns:p14="http://schemas.microsoft.com/office/powerpoint/2010/main" val="19192050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FB39159-8D95-4D44-8201-921B754CA8B3}" type="datetimeFigureOut">
              <a:rPr lang="en-US" smtClean="0"/>
              <a:t>9/17/24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76576D-6AB3-CD45-8E42-18A69723A35E}" type="slidenum">
              <a:rPr lang="en-US" smtClean="0"/>
              <a:t>‹#›</a:t>
            </a:fld>
            <a:endParaRPr lang="en-US" dirty="0"/>
          </a:p>
        </p:txBody>
      </p:sp>
    </p:spTree>
    <p:extLst>
      <p:ext uri="{BB962C8B-B14F-4D97-AF65-F5344CB8AC3E}">
        <p14:creationId xmlns:p14="http://schemas.microsoft.com/office/powerpoint/2010/main" val="4208909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B39159-8D95-4D44-8201-921B754CA8B3}" type="datetimeFigureOut">
              <a:rPr lang="en-US" smtClean="0"/>
              <a:t>9/17/24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76576D-6AB3-CD45-8E42-18A69723A35E}" type="slidenum">
              <a:rPr lang="en-US" smtClean="0"/>
              <a:t>‹#›</a:t>
            </a:fld>
            <a:endParaRPr lang="en-US" dirty="0"/>
          </a:p>
        </p:txBody>
      </p:sp>
    </p:spTree>
    <p:extLst>
      <p:ext uri="{BB962C8B-B14F-4D97-AF65-F5344CB8AC3E}">
        <p14:creationId xmlns:p14="http://schemas.microsoft.com/office/powerpoint/2010/main" val="18123572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B39159-8D95-4D44-8201-921B754CA8B3}" type="datetimeFigureOut">
              <a:rPr lang="en-US" smtClean="0"/>
              <a:t>9/17/24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76576D-6AB3-CD45-8E42-18A69723A35E}" type="slidenum">
              <a:rPr lang="en-US" smtClean="0"/>
              <a:t>‹#›</a:t>
            </a:fld>
            <a:endParaRPr lang="en-US" dirty="0"/>
          </a:p>
        </p:txBody>
      </p:sp>
    </p:spTree>
    <p:extLst>
      <p:ext uri="{BB962C8B-B14F-4D97-AF65-F5344CB8AC3E}">
        <p14:creationId xmlns:p14="http://schemas.microsoft.com/office/powerpoint/2010/main" val="39183436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FB39159-8D95-4D44-8201-921B754CA8B3}" type="datetimeFigureOut">
              <a:rPr lang="en-US" smtClean="0"/>
              <a:t>9/17/24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76576D-6AB3-CD45-8E42-18A69723A35E}" type="slidenum">
              <a:rPr lang="en-US" smtClean="0"/>
              <a:t>‹#›</a:t>
            </a:fld>
            <a:endParaRPr lang="en-US" dirty="0"/>
          </a:p>
        </p:txBody>
      </p:sp>
    </p:spTree>
    <p:extLst>
      <p:ext uri="{BB962C8B-B14F-4D97-AF65-F5344CB8AC3E}">
        <p14:creationId xmlns:p14="http://schemas.microsoft.com/office/powerpoint/2010/main" val="4647641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B39159-8D95-4D44-8201-921B754CA8B3}" type="datetimeFigureOut">
              <a:rPr lang="en-US" smtClean="0"/>
              <a:t>9/17/24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776576D-6AB3-CD45-8E42-18A69723A35E}" type="slidenum">
              <a:rPr lang="en-US" smtClean="0"/>
              <a:t>‹#›</a:t>
            </a:fld>
            <a:endParaRPr lang="en-US" dirty="0"/>
          </a:p>
        </p:txBody>
      </p:sp>
    </p:spTree>
    <p:extLst>
      <p:ext uri="{BB962C8B-B14F-4D97-AF65-F5344CB8AC3E}">
        <p14:creationId xmlns:p14="http://schemas.microsoft.com/office/powerpoint/2010/main" val="1970564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D10A77-330A-4047-8525-B757989F675E}" type="datetimeFigureOut">
              <a:rPr lang="en-US" smtClean="0"/>
              <a:t>9/17/24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33CA8D-977F-BF4F-9ADC-1C1D0ACF65BD}" type="slidenum">
              <a:rPr lang="en-US" smtClean="0"/>
              <a:t>‹#›</a:t>
            </a:fld>
            <a:endParaRPr lang="en-US" dirty="0"/>
          </a:p>
        </p:txBody>
      </p:sp>
      <p:sp>
        <p:nvSpPr>
          <p:cNvPr id="8" name="Text Placeholder 13"/>
          <p:cNvSpPr>
            <a:spLocks noGrp="1"/>
          </p:cNvSpPr>
          <p:nvPr>
            <p:ph type="body" sz="quarter" idx="13" hasCustomPrompt="1"/>
          </p:nvPr>
        </p:nvSpPr>
        <p:spPr>
          <a:xfrm>
            <a:off x="2768600" y="139700"/>
            <a:ext cx="6783917" cy="395288"/>
          </a:xfrm>
        </p:spPr>
        <p:txBody>
          <a:bodyPr>
            <a:normAutofit/>
          </a:bodyPr>
          <a:lstStyle>
            <a:lvl1pPr marL="0" indent="0" algn="ctr">
              <a:buFontTx/>
              <a:buNone/>
              <a:defRPr sz="1800" baseline="0">
                <a:solidFill>
                  <a:schemeClr val="bg1">
                    <a:lumMod val="65000"/>
                  </a:schemeClr>
                </a:solidFill>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dirty="0"/>
              <a:t>Click to edit section heading</a:t>
            </a:r>
          </a:p>
        </p:txBody>
      </p:sp>
    </p:spTree>
    <p:extLst>
      <p:ext uri="{BB962C8B-B14F-4D97-AF65-F5344CB8AC3E}">
        <p14:creationId xmlns:p14="http://schemas.microsoft.com/office/powerpoint/2010/main" val="13236280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FB39159-8D95-4D44-8201-921B754CA8B3}" type="datetimeFigureOut">
              <a:rPr lang="en-US" smtClean="0"/>
              <a:t>9/17/24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776576D-6AB3-CD45-8E42-18A69723A35E}" type="slidenum">
              <a:rPr lang="en-US" smtClean="0"/>
              <a:t>‹#›</a:t>
            </a:fld>
            <a:endParaRPr lang="en-US" dirty="0"/>
          </a:p>
        </p:txBody>
      </p:sp>
    </p:spTree>
    <p:extLst>
      <p:ext uri="{BB962C8B-B14F-4D97-AF65-F5344CB8AC3E}">
        <p14:creationId xmlns:p14="http://schemas.microsoft.com/office/powerpoint/2010/main" val="10509270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B39159-8D95-4D44-8201-921B754CA8B3}" type="datetimeFigureOut">
              <a:rPr lang="en-US" smtClean="0"/>
              <a:t>9/17/24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776576D-6AB3-CD45-8E42-18A69723A35E}" type="slidenum">
              <a:rPr lang="en-US" smtClean="0"/>
              <a:t>‹#›</a:t>
            </a:fld>
            <a:endParaRPr lang="en-US" dirty="0"/>
          </a:p>
        </p:txBody>
      </p:sp>
    </p:spTree>
    <p:extLst>
      <p:ext uri="{BB962C8B-B14F-4D97-AF65-F5344CB8AC3E}">
        <p14:creationId xmlns:p14="http://schemas.microsoft.com/office/powerpoint/2010/main" val="41807523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B39159-8D95-4D44-8201-921B754CA8B3}" type="datetimeFigureOut">
              <a:rPr lang="en-US" smtClean="0"/>
              <a:t>9/17/24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76576D-6AB3-CD45-8E42-18A69723A35E}" type="slidenum">
              <a:rPr lang="en-US" smtClean="0"/>
              <a:t>‹#›</a:t>
            </a:fld>
            <a:endParaRPr lang="en-US" dirty="0"/>
          </a:p>
        </p:txBody>
      </p:sp>
    </p:spTree>
    <p:extLst>
      <p:ext uri="{BB962C8B-B14F-4D97-AF65-F5344CB8AC3E}">
        <p14:creationId xmlns:p14="http://schemas.microsoft.com/office/powerpoint/2010/main" val="42409860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B39159-8D95-4D44-8201-921B754CA8B3}" type="datetimeFigureOut">
              <a:rPr lang="en-US" smtClean="0"/>
              <a:t>9/17/24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76576D-6AB3-CD45-8E42-18A69723A35E}" type="slidenum">
              <a:rPr lang="en-US" smtClean="0"/>
              <a:t>‹#›</a:t>
            </a:fld>
            <a:endParaRPr lang="en-US" dirty="0"/>
          </a:p>
        </p:txBody>
      </p:sp>
    </p:spTree>
    <p:extLst>
      <p:ext uri="{BB962C8B-B14F-4D97-AF65-F5344CB8AC3E}">
        <p14:creationId xmlns:p14="http://schemas.microsoft.com/office/powerpoint/2010/main" val="4037202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B39159-8D95-4D44-8201-921B754CA8B3}" type="datetimeFigureOut">
              <a:rPr lang="en-US" smtClean="0"/>
              <a:t>9/17/24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76576D-6AB3-CD45-8E42-18A69723A35E}" type="slidenum">
              <a:rPr lang="en-US" smtClean="0"/>
              <a:t>‹#›</a:t>
            </a:fld>
            <a:endParaRPr lang="en-US" dirty="0"/>
          </a:p>
        </p:txBody>
      </p:sp>
    </p:spTree>
    <p:extLst>
      <p:ext uri="{BB962C8B-B14F-4D97-AF65-F5344CB8AC3E}">
        <p14:creationId xmlns:p14="http://schemas.microsoft.com/office/powerpoint/2010/main" val="238201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B39159-8D95-4D44-8201-921B754CA8B3}" type="datetimeFigureOut">
              <a:rPr lang="en-US" smtClean="0"/>
              <a:t>9/17/24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76576D-6AB3-CD45-8E42-18A69723A35E}" type="slidenum">
              <a:rPr lang="en-US" smtClean="0"/>
              <a:t>‹#›</a:t>
            </a:fld>
            <a:endParaRPr lang="en-US" dirty="0"/>
          </a:p>
        </p:txBody>
      </p:sp>
    </p:spTree>
    <p:extLst>
      <p:ext uri="{BB962C8B-B14F-4D97-AF65-F5344CB8AC3E}">
        <p14:creationId xmlns:p14="http://schemas.microsoft.com/office/powerpoint/2010/main" val="4041541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D10A77-330A-4047-8525-B757989F675E}" type="datetimeFigureOut">
              <a:rPr lang="en-US" smtClean="0"/>
              <a:t>9/17/24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433CA8D-977F-BF4F-9ADC-1C1D0ACF65BD}" type="slidenum">
              <a:rPr lang="en-US" smtClean="0"/>
              <a:t>‹#›</a:t>
            </a:fld>
            <a:endParaRPr lang="en-US" dirty="0"/>
          </a:p>
        </p:txBody>
      </p:sp>
      <p:sp>
        <p:nvSpPr>
          <p:cNvPr id="10" name="Text Placeholder 13"/>
          <p:cNvSpPr>
            <a:spLocks noGrp="1"/>
          </p:cNvSpPr>
          <p:nvPr>
            <p:ph type="body" sz="quarter" idx="13" hasCustomPrompt="1"/>
          </p:nvPr>
        </p:nvSpPr>
        <p:spPr>
          <a:xfrm>
            <a:off x="2768600" y="139700"/>
            <a:ext cx="6783917" cy="395288"/>
          </a:xfrm>
        </p:spPr>
        <p:txBody>
          <a:bodyPr>
            <a:normAutofit/>
          </a:bodyPr>
          <a:lstStyle>
            <a:lvl1pPr marL="0" indent="0" algn="ctr">
              <a:buFontTx/>
              <a:buNone/>
              <a:defRPr sz="1800" baseline="0">
                <a:solidFill>
                  <a:schemeClr val="bg1">
                    <a:lumMod val="65000"/>
                  </a:schemeClr>
                </a:solidFill>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dirty="0"/>
              <a:t>Click to edit section heading</a:t>
            </a:r>
          </a:p>
        </p:txBody>
      </p:sp>
    </p:spTree>
    <p:extLst>
      <p:ext uri="{BB962C8B-B14F-4D97-AF65-F5344CB8AC3E}">
        <p14:creationId xmlns:p14="http://schemas.microsoft.com/office/powerpoint/2010/main" val="2418353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D10A77-330A-4047-8525-B757989F675E}" type="datetimeFigureOut">
              <a:rPr lang="en-US" smtClean="0"/>
              <a:t>9/17/24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433CA8D-977F-BF4F-9ADC-1C1D0ACF65BD}" type="slidenum">
              <a:rPr lang="en-US" smtClean="0"/>
              <a:t>‹#›</a:t>
            </a:fld>
            <a:endParaRPr lang="en-US" dirty="0"/>
          </a:p>
        </p:txBody>
      </p:sp>
      <p:sp>
        <p:nvSpPr>
          <p:cNvPr id="6" name="Text Placeholder 13"/>
          <p:cNvSpPr>
            <a:spLocks noGrp="1"/>
          </p:cNvSpPr>
          <p:nvPr>
            <p:ph type="body" sz="quarter" idx="13" hasCustomPrompt="1"/>
          </p:nvPr>
        </p:nvSpPr>
        <p:spPr>
          <a:xfrm>
            <a:off x="2768600" y="139700"/>
            <a:ext cx="6783917" cy="395288"/>
          </a:xfrm>
        </p:spPr>
        <p:txBody>
          <a:bodyPr>
            <a:normAutofit/>
          </a:bodyPr>
          <a:lstStyle>
            <a:lvl1pPr marL="0" indent="0" algn="ctr">
              <a:buFontTx/>
              <a:buNone/>
              <a:defRPr sz="1600" baseline="0">
                <a:solidFill>
                  <a:schemeClr val="bg1">
                    <a:lumMod val="65000"/>
                  </a:schemeClr>
                </a:solidFill>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dirty="0"/>
              <a:t>Click to edit section heading</a:t>
            </a:r>
          </a:p>
        </p:txBody>
      </p:sp>
    </p:spTree>
    <p:extLst>
      <p:ext uri="{BB962C8B-B14F-4D97-AF65-F5344CB8AC3E}">
        <p14:creationId xmlns:p14="http://schemas.microsoft.com/office/powerpoint/2010/main" val="2124751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D10A77-330A-4047-8525-B757989F675E}" type="datetimeFigureOut">
              <a:rPr lang="en-US" smtClean="0"/>
              <a:t>9/17/24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433CA8D-977F-BF4F-9ADC-1C1D0ACF65BD}" type="slidenum">
              <a:rPr lang="en-US" smtClean="0"/>
              <a:t>‹#›</a:t>
            </a:fld>
            <a:endParaRPr lang="en-US" dirty="0"/>
          </a:p>
        </p:txBody>
      </p:sp>
      <p:sp>
        <p:nvSpPr>
          <p:cNvPr id="5" name="Text Placeholder 13"/>
          <p:cNvSpPr>
            <a:spLocks noGrp="1"/>
          </p:cNvSpPr>
          <p:nvPr>
            <p:ph type="body" sz="quarter" idx="13" hasCustomPrompt="1"/>
          </p:nvPr>
        </p:nvSpPr>
        <p:spPr>
          <a:xfrm>
            <a:off x="2768600" y="139700"/>
            <a:ext cx="6783917" cy="395288"/>
          </a:xfrm>
        </p:spPr>
        <p:txBody>
          <a:bodyPr>
            <a:normAutofit/>
          </a:bodyPr>
          <a:lstStyle>
            <a:lvl1pPr marL="0" indent="0" algn="ctr">
              <a:buFontTx/>
              <a:buNone/>
              <a:defRPr sz="1800" baseline="0">
                <a:solidFill>
                  <a:schemeClr val="bg1">
                    <a:lumMod val="65000"/>
                  </a:schemeClr>
                </a:solidFill>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dirty="0"/>
              <a:t>Click to edit section heading</a:t>
            </a:r>
          </a:p>
        </p:txBody>
      </p:sp>
    </p:spTree>
    <p:extLst>
      <p:ext uri="{BB962C8B-B14F-4D97-AF65-F5344CB8AC3E}">
        <p14:creationId xmlns:p14="http://schemas.microsoft.com/office/powerpoint/2010/main" val="3475063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D10A77-330A-4047-8525-B757989F675E}" type="datetimeFigureOut">
              <a:rPr lang="en-US" smtClean="0"/>
              <a:t>9/17/24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33CA8D-977F-BF4F-9ADC-1C1D0ACF65BD}" type="slidenum">
              <a:rPr lang="en-US" smtClean="0"/>
              <a:t>‹#›</a:t>
            </a:fld>
            <a:endParaRPr lang="en-US" dirty="0"/>
          </a:p>
        </p:txBody>
      </p:sp>
    </p:spTree>
    <p:extLst>
      <p:ext uri="{BB962C8B-B14F-4D97-AF65-F5344CB8AC3E}">
        <p14:creationId xmlns:p14="http://schemas.microsoft.com/office/powerpoint/2010/main" val="2386640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D10A77-330A-4047-8525-B757989F675E}" type="datetimeFigureOut">
              <a:rPr lang="en-US" smtClean="0"/>
              <a:t>9/17/24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33CA8D-977F-BF4F-9ADC-1C1D0ACF65BD}" type="slidenum">
              <a:rPr lang="en-US" smtClean="0"/>
              <a:t>‹#›</a:t>
            </a:fld>
            <a:endParaRPr lang="en-US" dirty="0"/>
          </a:p>
        </p:txBody>
      </p:sp>
    </p:spTree>
    <p:extLst>
      <p:ext uri="{BB962C8B-B14F-4D97-AF65-F5344CB8AC3E}">
        <p14:creationId xmlns:p14="http://schemas.microsoft.com/office/powerpoint/2010/main" val="4013623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13105"/>
            <a:ext cx="10972800" cy="5430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314175"/>
            <a:ext cx="10972800" cy="50137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460435"/>
            <a:ext cx="2844800" cy="261040"/>
          </a:xfrm>
          <a:prstGeom prst="rect">
            <a:avLst/>
          </a:prstGeom>
        </p:spPr>
        <p:txBody>
          <a:bodyPr vert="horz" lIns="91440" tIns="45720" rIns="91440" bIns="45720" rtlCol="0" anchor="ctr"/>
          <a:lstStyle>
            <a:lvl1pPr algn="l">
              <a:defRPr sz="1200">
                <a:solidFill>
                  <a:schemeClr val="tx1">
                    <a:tint val="75000"/>
                  </a:schemeClr>
                </a:solidFill>
              </a:defRPr>
            </a:lvl1pPr>
          </a:lstStyle>
          <a:p>
            <a:fld id="{22D10A77-330A-4047-8525-B757989F675E}" type="datetimeFigureOut">
              <a:rPr lang="en-US" smtClean="0"/>
              <a:t>9/17/24</a:t>
            </a:fld>
            <a:endParaRPr lang="en-US" dirty="0"/>
          </a:p>
        </p:txBody>
      </p:sp>
      <p:sp>
        <p:nvSpPr>
          <p:cNvPr id="5" name="Footer Placeholder 4"/>
          <p:cNvSpPr>
            <a:spLocks noGrp="1"/>
          </p:cNvSpPr>
          <p:nvPr>
            <p:ph type="ftr" sz="quarter" idx="3"/>
          </p:nvPr>
        </p:nvSpPr>
        <p:spPr>
          <a:xfrm>
            <a:off x="4165600" y="6460435"/>
            <a:ext cx="3860800" cy="26104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Greg White, SLAC</a:t>
            </a:r>
          </a:p>
        </p:txBody>
      </p:sp>
      <p:sp>
        <p:nvSpPr>
          <p:cNvPr id="6" name="Slide Number Placeholder 5"/>
          <p:cNvSpPr>
            <a:spLocks noGrp="1"/>
          </p:cNvSpPr>
          <p:nvPr>
            <p:ph type="sldNum" sz="quarter" idx="4"/>
          </p:nvPr>
        </p:nvSpPr>
        <p:spPr>
          <a:xfrm>
            <a:off x="8737600" y="6460435"/>
            <a:ext cx="2844800" cy="261040"/>
          </a:xfrm>
          <a:prstGeom prst="rect">
            <a:avLst/>
          </a:prstGeom>
        </p:spPr>
        <p:txBody>
          <a:bodyPr vert="horz" lIns="91440" tIns="45720" rIns="91440" bIns="45720" rtlCol="0" anchor="ctr"/>
          <a:lstStyle>
            <a:lvl1pPr algn="r">
              <a:defRPr sz="1200">
                <a:solidFill>
                  <a:schemeClr val="tx1">
                    <a:tint val="75000"/>
                  </a:schemeClr>
                </a:solidFill>
              </a:defRPr>
            </a:lvl1pPr>
          </a:lstStyle>
          <a:p>
            <a:fld id="{A433CA8D-977F-BF4F-9ADC-1C1D0ACF65BD}" type="slidenum">
              <a:rPr lang="en-US" smtClean="0"/>
              <a:t>‹#›</a:t>
            </a:fld>
            <a:endParaRPr lang="en-US" dirty="0"/>
          </a:p>
        </p:txBody>
      </p:sp>
    </p:spTree>
    <p:extLst>
      <p:ext uri="{BB962C8B-B14F-4D97-AF65-F5344CB8AC3E}">
        <p14:creationId xmlns:p14="http://schemas.microsoft.com/office/powerpoint/2010/main" val="7779133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02" r:id="rId12"/>
    <p:sldLayoutId id="2147483717" r:id="rId13"/>
    <p:sldLayoutId id="2147483703" r:id="rId14"/>
    <p:sldLayoutId id="2147483720" r:id="rId15"/>
    <p:sldLayoutId id="2147483718" r:id="rId16"/>
    <p:sldLayoutId id="2147483722" r:id="rId17"/>
    <p:sldLayoutId id="2147483723" r:id="rId18"/>
    <p:sldLayoutId id="2147483724" r:id="rId19"/>
    <p:sldLayoutId id="2147483725" r:id="rId20"/>
    <p:sldLayoutId id="2147483726" r:id="rId21"/>
    <p:sldLayoutId id="2147483727" r:id="rId22"/>
    <p:sldLayoutId id="2147483728" r:id="rId2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F35BA0-6979-EA46-AFEF-B716DFB1A4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13AD38-8A0B-5B4A-8934-805EABE806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1CC035-C302-9641-AA10-DB661334A4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37DE2B-258C-A84E-B5DB-2070F001C81A}" type="datetimeFigureOut">
              <a:rPr lang="en-US" smtClean="0"/>
              <a:t>9/17/24</a:t>
            </a:fld>
            <a:endParaRPr lang="en-US" dirty="0"/>
          </a:p>
        </p:txBody>
      </p:sp>
      <p:sp>
        <p:nvSpPr>
          <p:cNvPr id="5" name="Footer Placeholder 4">
            <a:extLst>
              <a:ext uri="{FF2B5EF4-FFF2-40B4-BE49-F238E27FC236}">
                <a16:creationId xmlns:a16="http://schemas.microsoft.com/office/drawing/2014/main" id="{F8AD71BD-9A8C-8F44-9CBD-C3F1A8788E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CE818A2-E3EA-2746-9E4F-F12940B6CF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BB09E7-78BA-4B43-B7D9-66B5831939BB}" type="slidenum">
              <a:rPr lang="en-US" smtClean="0"/>
              <a:t>‹#›</a:t>
            </a:fld>
            <a:endParaRPr lang="en-US" dirty="0"/>
          </a:p>
        </p:txBody>
      </p:sp>
    </p:spTree>
    <p:extLst>
      <p:ext uri="{BB962C8B-B14F-4D97-AF65-F5344CB8AC3E}">
        <p14:creationId xmlns:p14="http://schemas.microsoft.com/office/powerpoint/2010/main" val="378591442"/>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B39159-8D95-4D44-8201-921B754CA8B3}" type="datetimeFigureOut">
              <a:rPr lang="en-US" smtClean="0"/>
              <a:t>9/17/24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76576D-6AB3-CD45-8E42-18A69723A35E}" type="slidenum">
              <a:rPr lang="en-US" smtClean="0"/>
              <a:t>‹#›</a:t>
            </a:fld>
            <a:endParaRPr lang="en-US" dirty="0"/>
          </a:p>
        </p:txBody>
      </p:sp>
    </p:spTree>
    <p:extLst>
      <p:ext uri="{BB962C8B-B14F-4D97-AF65-F5344CB8AC3E}">
        <p14:creationId xmlns:p14="http://schemas.microsoft.com/office/powerpoint/2010/main" val="157755650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4.gif"/><Relationship Id="rId7" Type="http://schemas.openxmlformats.org/officeDocument/2006/relationships/image" Target="../media/image37.emf"/><Relationship Id="rId2" Type="http://schemas.openxmlformats.org/officeDocument/2006/relationships/image" Target="../media/image33.png"/><Relationship Id="rId1" Type="http://schemas.openxmlformats.org/officeDocument/2006/relationships/slideLayout" Target="../slideLayouts/slideLayout20.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emf"/></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hyperlink" Target="https://www.slac.stanford.edu/grp/ad/docs/model/matlab/bsd.html"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0.tif"/><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51.tif"/></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chart" Target="../charts/char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sv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image" Target="../media/image57.png"/><Relationship Id="rId1" Type="http://schemas.openxmlformats.org/officeDocument/2006/relationships/slideLayout" Target="../slideLayouts/slideLayout14.xml"/><Relationship Id="rId6" Type="http://schemas.openxmlformats.org/officeDocument/2006/relationships/image" Target="../media/image55.png"/><Relationship Id="rId11" Type="http://schemas.openxmlformats.org/officeDocument/2006/relationships/image" Target="../media/image64.svg"/><Relationship Id="rId5" Type="http://schemas.openxmlformats.org/officeDocument/2006/relationships/image" Target="../media/image59.jpeg"/><Relationship Id="rId15" Type="http://schemas.openxmlformats.org/officeDocument/2006/relationships/image" Target="../media/image68.svg"/><Relationship Id="rId10" Type="http://schemas.openxmlformats.org/officeDocument/2006/relationships/image" Target="../media/image63.png"/><Relationship Id="rId4" Type="http://schemas.openxmlformats.org/officeDocument/2006/relationships/image" Target="../media/image58.png"/><Relationship Id="rId9" Type="http://schemas.openxmlformats.org/officeDocument/2006/relationships/image" Target="../media/image62.svg"/><Relationship Id="rId14"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sv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image" Target="../media/image57.png"/><Relationship Id="rId1" Type="http://schemas.openxmlformats.org/officeDocument/2006/relationships/slideLayout" Target="../slideLayouts/slideLayout14.xml"/><Relationship Id="rId6" Type="http://schemas.openxmlformats.org/officeDocument/2006/relationships/image" Target="../media/image55.png"/><Relationship Id="rId11" Type="http://schemas.openxmlformats.org/officeDocument/2006/relationships/image" Target="../media/image64.svg"/><Relationship Id="rId5" Type="http://schemas.openxmlformats.org/officeDocument/2006/relationships/image" Target="../media/image59.jpeg"/><Relationship Id="rId15" Type="http://schemas.openxmlformats.org/officeDocument/2006/relationships/image" Target="../media/image68.svg"/><Relationship Id="rId10" Type="http://schemas.openxmlformats.org/officeDocument/2006/relationships/image" Target="../media/image63.png"/><Relationship Id="rId4" Type="http://schemas.openxmlformats.org/officeDocument/2006/relationships/image" Target="../media/image58.png"/><Relationship Id="rId9" Type="http://schemas.openxmlformats.org/officeDocument/2006/relationships/image" Target="../media/image62.svg"/><Relationship Id="rId14" Type="http://schemas.openxmlformats.org/officeDocument/2006/relationships/image" Target="../media/image67.pn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sv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image" Target="../media/image57.png"/><Relationship Id="rId1" Type="http://schemas.openxmlformats.org/officeDocument/2006/relationships/slideLayout" Target="../slideLayouts/slideLayout14.xml"/><Relationship Id="rId6" Type="http://schemas.openxmlformats.org/officeDocument/2006/relationships/image" Target="../media/image55.png"/><Relationship Id="rId11" Type="http://schemas.openxmlformats.org/officeDocument/2006/relationships/image" Target="../media/image64.svg"/><Relationship Id="rId5" Type="http://schemas.openxmlformats.org/officeDocument/2006/relationships/image" Target="../media/image59.jpeg"/><Relationship Id="rId15" Type="http://schemas.openxmlformats.org/officeDocument/2006/relationships/image" Target="../media/image68.svg"/><Relationship Id="rId10" Type="http://schemas.openxmlformats.org/officeDocument/2006/relationships/image" Target="../media/image63.png"/><Relationship Id="rId4" Type="http://schemas.openxmlformats.org/officeDocument/2006/relationships/image" Target="../media/image58.png"/><Relationship Id="rId9" Type="http://schemas.openxmlformats.org/officeDocument/2006/relationships/image" Target="../media/image62.svg"/><Relationship Id="rId1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23.xml"/><Relationship Id="rId5" Type="http://schemas.openxmlformats.org/officeDocument/2006/relationships/hyperlink" Target="https://s3df.slac.stanford.edu/" TargetMode="External"/><Relationship Id="rId4" Type="http://schemas.openxmlformats.org/officeDocument/2006/relationships/image" Target="../media/image70.jpg"/></Relationships>
</file>

<file path=ppt/slides/_rels/slide24.xml.rels><?xml version="1.0" encoding="UTF-8" standalone="yes"?>
<Relationships xmlns="http://schemas.openxmlformats.org/package/2006/relationships"><Relationship Id="rId8" Type="http://schemas.openxmlformats.org/officeDocument/2006/relationships/image" Target="../media/image76.emf"/><Relationship Id="rId3" Type="http://schemas.openxmlformats.org/officeDocument/2006/relationships/image" Target="../media/image71.emf"/><Relationship Id="rId7" Type="http://schemas.openxmlformats.org/officeDocument/2006/relationships/image" Target="../media/image75.emf"/><Relationship Id="rId12"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74.emf"/><Relationship Id="rId11" Type="http://schemas.openxmlformats.org/officeDocument/2006/relationships/image" Target="../media/image77.png"/><Relationship Id="rId5" Type="http://schemas.openxmlformats.org/officeDocument/2006/relationships/image" Target="../media/image73.emf"/><Relationship Id="rId10" Type="http://schemas.openxmlformats.org/officeDocument/2006/relationships/image" Target="../media/image9.emf"/><Relationship Id="rId4" Type="http://schemas.openxmlformats.org/officeDocument/2006/relationships/image" Target="../media/image72.emf"/><Relationship Id="rId9" Type="http://schemas.openxmlformats.org/officeDocument/2006/relationships/image" Target="../media/image8.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sv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image" Target="../media/image57.png"/><Relationship Id="rId16" Type="http://schemas.openxmlformats.org/officeDocument/2006/relationships/image" Target="../media/image81.png"/><Relationship Id="rId1" Type="http://schemas.openxmlformats.org/officeDocument/2006/relationships/slideLayout" Target="../slideLayouts/slideLayout14.xml"/><Relationship Id="rId6" Type="http://schemas.openxmlformats.org/officeDocument/2006/relationships/image" Target="../media/image55.png"/><Relationship Id="rId11" Type="http://schemas.openxmlformats.org/officeDocument/2006/relationships/image" Target="../media/image64.svg"/><Relationship Id="rId5" Type="http://schemas.openxmlformats.org/officeDocument/2006/relationships/image" Target="../media/image59.jpeg"/><Relationship Id="rId15" Type="http://schemas.openxmlformats.org/officeDocument/2006/relationships/image" Target="../media/image68.svg"/><Relationship Id="rId10" Type="http://schemas.openxmlformats.org/officeDocument/2006/relationships/image" Target="../media/image63.png"/><Relationship Id="rId4" Type="http://schemas.openxmlformats.org/officeDocument/2006/relationships/image" Target="../media/image58.png"/><Relationship Id="rId9" Type="http://schemas.openxmlformats.org/officeDocument/2006/relationships/image" Target="../media/image62.svg"/><Relationship Id="rId14" Type="http://schemas.openxmlformats.org/officeDocument/2006/relationships/image" Target="../media/image6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82.emf"/><Relationship Id="rId1" Type="http://schemas.openxmlformats.org/officeDocument/2006/relationships/slideLayout" Target="../slideLayouts/slideLayout20.xml"/><Relationship Id="rId6" Type="http://schemas.openxmlformats.org/officeDocument/2006/relationships/image" Target="../media/image18.png"/><Relationship Id="rId5" Type="http://schemas.openxmlformats.org/officeDocument/2006/relationships/image" Target="../media/image17.tiff"/><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hyperlink" Target="https://github.com/ChristopherMayes/Xopt" TargetMode="External"/><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notesSlide" Target="../notesSlides/notesSlide21.xml"/><Relationship Id="rId1" Type="http://schemas.openxmlformats.org/officeDocument/2006/relationships/slideLayout" Target="../slideLayouts/slideLayout21.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93.png"/></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hyperlink" Target="https://ml4physicalsciences.github.io/2019/files/NeurIPS_ML4PS_2019_90.pdf" TargetMode="External"/><Relationship Id="rId5" Type="http://schemas.openxmlformats.org/officeDocument/2006/relationships/image" Target="../media/image95.png"/><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emf"/><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9.emf"/><Relationship Id="rId11" Type="http://schemas.openxmlformats.org/officeDocument/2006/relationships/image" Target="../media/image14.png"/><Relationship Id="rId5" Type="http://schemas.openxmlformats.org/officeDocument/2006/relationships/image" Target="../media/image8.emf"/><Relationship Id="rId10" Type="http://schemas.openxmlformats.org/officeDocument/2006/relationships/image" Target="../media/image13.png"/><Relationship Id="rId4" Type="http://schemas.openxmlformats.org/officeDocument/2006/relationships/image" Target="../media/image7.emf"/><Relationship Id="rId9"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97.png"/><Relationship Id="rId4" Type="http://schemas.microsoft.com/office/2007/relationships/hdphoto" Target="../media/hdphoto3.wdp"/></Relationships>
</file>

<file path=ppt/slides/_rels/slide52.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8.tiff"/><Relationship Id="rId7" Type="http://schemas.microsoft.com/office/2007/relationships/hdphoto" Target="../media/hdphoto5.wdp"/><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101.png"/><Relationship Id="rId5" Type="http://schemas.openxmlformats.org/officeDocument/2006/relationships/image" Target="../media/image100.tiff"/><Relationship Id="rId10" Type="http://schemas.microsoft.com/office/2007/relationships/hdphoto" Target="../media/hdphoto6.wdp"/><Relationship Id="rId4" Type="http://schemas.openxmlformats.org/officeDocument/2006/relationships/image" Target="../media/image99.png"/><Relationship Id="rId9" Type="http://schemas.openxmlformats.org/officeDocument/2006/relationships/image" Target="../media/image103.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0.xml"/><Relationship Id="rId7" Type="http://schemas.openxmlformats.org/officeDocument/2006/relationships/image" Target="../media/image19.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8.png"/><Relationship Id="rId5" Type="http://schemas.openxmlformats.org/officeDocument/2006/relationships/image" Target="../media/image17.tiff"/><Relationship Id="rId4" Type="http://schemas.openxmlformats.org/officeDocument/2006/relationships/notesSlide" Target="../notesSlides/notesSlide4.xml"/><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hyperlink" Target="https://arxiv.org/abs/2209.04587" TargetMode="External"/><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emf"/><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31.emf"/><Relationship Id="rId5" Type="http://schemas.openxmlformats.org/officeDocument/2006/relationships/image" Target="../media/image30.png"/><Relationship Id="rId4" Type="http://schemas.openxmlformats.org/officeDocument/2006/relationships/hyperlink" Target="https://arxiv.org/abs/2209.0458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4FDF5-05F4-E040-AC58-81AF3309B36A}"/>
              </a:ext>
            </a:extLst>
          </p:cNvPr>
          <p:cNvSpPr>
            <a:spLocks noGrp="1"/>
          </p:cNvSpPr>
          <p:nvPr>
            <p:ph type="ctrTitle"/>
          </p:nvPr>
        </p:nvSpPr>
        <p:spPr>
          <a:xfrm>
            <a:off x="350521" y="732835"/>
            <a:ext cx="11292840" cy="1689851"/>
          </a:xfrm>
          <a:solidFill>
            <a:schemeClr val="bg1">
              <a:alpha val="86000"/>
            </a:schemeClr>
          </a:solidFill>
          <a:effectLst/>
        </p:spPr>
        <p:txBody>
          <a:bodyPr anchor="ctr"/>
          <a:lstStyle/>
          <a:p>
            <a:r>
              <a:rPr lang="en-US" sz="2400" dirty="0"/>
              <a:t>Secure PV Access Project Overview</a:t>
            </a:r>
          </a:p>
        </p:txBody>
      </p:sp>
      <p:sp>
        <p:nvSpPr>
          <p:cNvPr id="4" name="Title 1">
            <a:extLst>
              <a:ext uri="{FF2B5EF4-FFF2-40B4-BE49-F238E27FC236}">
                <a16:creationId xmlns:a16="http://schemas.microsoft.com/office/drawing/2014/main" id="{5E8DA23B-22FC-532E-3219-33491A926EAE}"/>
              </a:ext>
            </a:extLst>
          </p:cNvPr>
          <p:cNvSpPr txBox="1">
            <a:spLocks/>
          </p:cNvSpPr>
          <p:nvPr/>
        </p:nvSpPr>
        <p:spPr>
          <a:xfrm rot="10800000" flipV="1">
            <a:off x="3823855" y="3075043"/>
            <a:ext cx="4702628" cy="707914"/>
          </a:xfrm>
          <a:prstGeom prst="rect">
            <a:avLst/>
          </a:prstGeom>
          <a:solidFill>
            <a:schemeClr val="bg1">
              <a:alpha val="86000"/>
            </a:schemeClr>
          </a:solidFill>
          <a:effectLst/>
        </p:spPr>
        <p:txBody>
          <a:bodyPr vert="horz" lIns="91440" tIns="45720" rIns="91440" bIns="45720" rtlCol="0" anchor="ctr" anchorCtr="0">
            <a:noAutofit/>
          </a:bodyPr>
          <a:lstStyle>
            <a:lvl1pPr algn="ctr" defTabSz="457200" rtl="0" eaLnBrk="1" latinLnBrk="0" hangingPunct="1">
              <a:spcBef>
                <a:spcPct val="0"/>
              </a:spcBef>
              <a:buNone/>
              <a:defRPr sz="4300" b="1" kern="1200">
                <a:solidFill>
                  <a:schemeClr val="tx1"/>
                </a:solidFill>
                <a:latin typeface="Arial" pitchFamily="34" charset="0"/>
                <a:ea typeface="+mj-ea"/>
                <a:cs typeface="Arial" pitchFamily="34" charset="0"/>
              </a:defRPr>
            </a:lvl1pPr>
          </a:lstStyle>
          <a:p>
            <a:r>
              <a:rPr lang="en-US" sz="1600" dirty="0"/>
              <a:t>Greg White</a:t>
            </a:r>
          </a:p>
          <a:p>
            <a:r>
              <a:rPr lang="en-US" sz="1600" dirty="0"/>
              <a:t>EPICS Collaboration Meeting</a:t>
            </a:r>
            <a:br>
              <a:rPr lang="en-US" sz="1600" dirty="0">
                <a:ea typeface="Times New Roman" panose="02020603050405020304" pitchFamily="18" charset="0"/>
              </a:rPr>
            </a:br>
            <a:r>
              <a:rPr lang="en-US" sz="1600" dirty="0">
                <a:ea typeface="Times New Roman" panose="02020603050405020304" pitchFamily="18" charset="0"/>
              </a:rPr>
              <a:t>September</a:t>
            </a:r>
            <a:r>
              <a:rPr lang="en-US" sz="1600" dirty="0"/>
              <a:t> 2024.</a:t>
            </a:r>
          </a:p>
        </p:txBody>
      </p:sp>
    </p:spTree>
    <p:extLst>
      <p:ext uri="{BB962C8B-B14F-4D97-AF65-F5344CB8AC3E}">
        <p14:creationId xmlns:p14="http://schemas.microsoft.com/office/powerpoint/2010/main" val="3445439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lh6.googleusercontent.com/P085dYxnwMMOUnrbbquks9GCQUrAzyNkJkeLJEAkHGQfDla3socUa2th1QIRnDSYIPVHZ0F8tvH_m3VDxavnW5BhXedjXmyHSpJtcbFIJA8Gq0j5ffivSKNe5WIpzraNOLCSJz0ckj6B_w">
            <a:extLst>
              <a:ext uri="{FF2B5EF4-FFF2-40B4-BE49-F238E27FC236}">
                <a16:creationId xmlns:a16="http://schemas.microsoft.com/office/drawing/2014/main" id="{29C5BF36-B3D0-15DB-7CF1-018B582F154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84345" y="3158313"/>
            <a:ext cx="4137075" cy="305109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5968A29-7314-C279-1067-48AD61699165}"/>
              </a:ext>
            </a:extLst>
          </p:cNvPr>
          <p:cNvSpPr/>
          <p:nvPr/>
        </p:nvSpPr>
        <p:spPr>
          <a:xfrm>
            <a:off x="9386619" y="4072714"/>
            <a:ext cx="2093783" cy="830997"/>
          </a:xfrm>
          <a:prstGeom prst="rect">
            <a:avLst/>
          </a:prstGeom>
        </p:spPr>
        <p:txBody>
          <a:bodyPr wrap="square">
            <a:spAutoFit/>
          </a:bodyPr>
          <a:lstStyle/>
          <a:p>
            <a:pPr algn="ctr"/>
            <a:r>
              <a:rPr lang="en-US" sz="1200" i="1" dirty="0">
                <a:solidFill>
                  <a:schemeClr val="accent5">
                    <a:lumMod val="75000"/>
                  </a:schemeClr>
                </a:solidFill>
              </a:rPr>
              <a:t>Physics Sim: </a:t>
            </a:r>
          </a:p>
          <a:p>
            <a:pPr algn="ctr"/>
            <a:r>
              <a:rPr lang="en-US" sz="1200" i="1" dirty="0">
                <a:solidFill>
                  <a:schemeClr val="accent5">
                    <a:lumMod val="75000"/>
                  </a:schemeClr>
                </a:solidFill>
              </a:rPr>
              <a:t>~95k core </a:t>
            </a:r>
            <a:r>
              <a:rPr lang="en-US" sz="1200" i="1" dirty="0" err="1">
                <a:solidFill>
                  <a:schemeClr val="accent5">
                    <a:lumMod val="75000"/>
                  </a:schemeClr>
                </a:solidFill>
              </a:rPr>
              <a:t>hrs</a:t>
            </a:r>
            <a:r>
              <a:rPr lang="en-US" sz="1200" i="1" dirty="0">
                <a:solidFill>
                  <a:schemeClr val="accent5">
                    <a:lumMod val="75000"/>
                  </a:schemeClr>
                </a:solidFill>
              </a:rPr>
              <a:t>, 131k sims</a:t>
            </a:r>
          </a:p>
          <a:p>
            <a:pPr algn="ctr"/>
            <a:r>
              <a:rPr lang="en-US" sz="1200" i="1" dirty="0">
                <a:solidFill>
                  <a:schemeClr val="accent5">
                    <a:lumMod val="75000"/>
                  </a:schemeClr>
                </a:solidFill>
              </a:rPr>
              <a:t>2246 cores, 36 hours</a:t>
            </a:r>
            <a:endParaRPr lang="en-US" sz="1000" i="1" dirty="0">
              <a:solidFill>
                <a:schemeClr val="accent5">
                  <a:lumMod val="75000"/>
                </a:schemeClr>
              </a:solidFill>
            </a:endParaRPr>
          </a:p>
          <a:p>
            <a:pPr algn="ctr"/>
            <a:endParaRPr lang="en-US" sz="1200" i="1" dirty="0">
              <a:solidFill>
                <a:schemeClr val="accent5">
                  <a:lumMod val="75000"/>
                </a:schemeClr>
              </a:solidFill>
            </a:endParaRPr>
          </a:p>
        </p:txBody>
      </p:sp>
      <p:sp>
        <p:nvSpPr>
          <p:cNvPr id="7" name="Rectangle 6">
            <a:extLst>
              <a:ext uri="{FF2B5EF4-FFF2-40B4-BE49-F238E27FC236}">
                <a16:creationId xmlns:a16="http://schemas.microsoft.com/office/drawing/2014/main" id="{5EB9797C-9386-1B67-4F9F-AB800591BDEA}"/>
              </a:ext>
            </a:extLst>
          </p:cNvPr>
          <p:cNvSpPr/>
          <p:nvPr/>
        </p:nvSpPr>
        <p:spPr>
          <a:xfrm>
            <a:off x="7769991" y="4809865"/>
            <a:ext cx="2781471" cy="784830"/>
          </a:xfrm>
          <a:prstGeom prst="rect">
            <a:avLst/>
          </a:prstGeom>
        </p:spPr>
        <p:txBody>
          <a:bodyPr wrap="square">
            <a:spAutoFit/>
          </a:bodyPr>
          <a:lstStyle/>
          <a:p>
            <a:pPr algn="ctr"/>
            <a:r>
              <a:rPr lang="en-US" sz="1200" i="1" dirty="0">
                <a:solidFill>
                  <a:srgbClr val="E17000"/>
                </a:solidFill>
              </a:rPr>
              <a:t>Neural Network: </a:t>
            </a:r>
          </a:p>
          <a:p>
            <a:pPr algn="ctr"/>
            <a:r>
              <a:rPr lang="en-US" sz="1200" i="1" dirty="0">
                <a:solidFill>
                  <a:srgbClr val="E17000"/>
                </a:solidFill>
              </a:rPr>
              <a:t>~2 mins on a laptop</a:t>
            </a:r>
          </a:p>
          <a:p>
            <a:pPr algn="ctr"/>
            <a:r>
              <a:rPr lang="en-US" sz="1200" i="1" dirty="0">
                <a:solidFill>
                  <a:srgbClr val="E17000"/>
                </a:solidFill>
              </a:rPr>
              <a:t>(500 sims for training)</a:t>
            </a:r>
          </a:p>
          <a:p>
            <a:pPr algn="ctr"/>
            <a:endParaRPr lang="en-US" sz="900" i="1" dirty="0">
              <a:solidFill>
                <a:srgbClr val="E17000"/>
              </a:solidFill>
            </a:endParaRPr>
          </a:p>
        </p:txBody>
      </p:sp>
      <p:pic>
        <p:nvPicPr>
          <p:cNvPr id="14" name="Picture 13">
            <a:extLst>
              <a:ext uri="{FF2B5EF4-FFF2-40B4-BE49-F238E27FC236}">
                <a16:creationId xmlns:a16="http://schemas.microsoft.com/office/drawing/2014/main" id="{7226FBC5-7371-3622-3143-3537112929C4}"/>
              </a:ext>
            </a:extLst>
          </p:cNvPr>
          <p:cNvPicPr>
            <a:picLocks noChangeAspect="1"/>
          </p:cNvPicPr>
          <p:nvPr/>
        </p:nvPicPr>
        <p:blipFill rotWithShape="1">
          <a:blip r:embed="rId3">
            <a:extLst>
              <a:ext uri="{28A0092B-C50C-407E-A947-70E740481C1C}">
                <a14:useLocalDpi xmlns:a14="http://schemas.microsoft.com/office/drawing/2010/main" val="0"/>
              </a:ext>
            </a:extLst>
          </a:blip>
          <a:srcRect l="8182" t="11325" r="14008" b="26587"/>
          <a:stretch/>
        </p:blipFill>
        <p:spPr>
          <a:xfrm>
            <a:off x="5996351" y="588909"/>
            <a:ext cx="3233836" cy="2580427"/>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C24B80A-EAAA-388F-1EF8-EE57760AA082}"/>
                  </a:ext>
                </a:extLst>
              </p:cNvPr>
              <p:cNvSpPr txBox="1"/>
              <p:nvPr/>
            </p:nvSpPr>
            <p:spPr>
              <a:xfrm>
                <a:off x="7027074" y="1"/>
                <a:ext cx="4887271" cy="584775"/>
              </a:xfrm>
              <a:prstGeom prst="rect">
                <a:avLst/>
              </a:prstGeom>
              <a:noFill/>
            </p:spPr>
            <p:txBody>
              <a:bodyPr wrap="square" rtlCol="0">
                <a:spAutoFit/>
              </a:bodyPr>
              <a:lstStyle/>
              <a:p>
                <a:pPr algn="ctr"/>
                <a:r>
                  <a:rPr lang="en-US" sz="1600" b="1" i="1" dirty="0">
                    <a:solidFill>
                      <a:schemeClr val="accent5">
                        <a:lumMod val="50000"/>
                      </a:schemeClr>
                    </a:solidFill>
                  </a:rPr>
                  <a:t>Smooth interpolation </a:t>
                </a:r>
              </a:p>
              <a:p>
                <a:r>
                  <a:rPr lang="en-US" sz="1600" b="1" i="1" dirty="0">
                    <a:solidFill>
                      <a:schemeClr val="accent5">
                        <a:lumMod val="50000"/>
                      </a:schemeClr>
                    </a:solidFill>
                  </a:rPr>
                  <a:t>Example </a:t>
                </a:r>
                <a14:m>
                  <m:oMath xmlns:m="http://schemas.openxmlformats.org/officeDocument/2006/math">
                    <m:sSub>
                      <m:sSubPr>
                        <m:ctrlPr>
                          <a:rPr lang="en-US" sz="1600" b="1" i="1">
                            <a:solidFill>
                              <a:schemeClr val="accent5">
                                <a:lumMod val="50000"/>
                              </a:schemeClr>
                            </a:solidFill>
                            <a:latin typeface="Cambria Math" panose="02040503050406030204" pitchFamily="18" charset="0"/>
                          </a:rPr>
                        </m:ctrlPr>
                      </m:sSubPr>
                      <m:e>
                        <m:r>
                          <a:rPr lang="en-US" sz="1600" b="1" i="1">
                            <a:solidFill>
                              <a:schemeClr val="accent5">
                                <a:lumMod val="50000"/>
                              </a:schemeClr>
                            </a:solidFill>
                            <a:latin typeface="Cambria Math" panose="02040503050406030204" pitchFamily="18" charset="0"/>
                          </a:rPr>
                          <m:t>𝝈</m:t>
                        </m:r>
                      </m:e>
                      <m:sub>
                        <m:r>
                          <a:rPr lang="en-US" sz="1600" b="1" i="1">
                            <a:solidFill>
                              <a:schemeClr val="accent5">
                                <a:lumMod val="50000"/>
                              </a:schemeClr>
                            </a:solidFill>
                            <a:latin typeface="Cambria Math" panose="02040503050406030204" pitchFamily="18" charset="0"/>
                          </a:rPr>
                          <m:t>𝒙</m:t>
                        </m:r>
                      </m:sub>
                    </m:sSub>
                  </m:oMath>
                </a14:m>
                <a:r>
                  <a:rPr lang="en-US" sz="1600" b="1" i="1" dirty="0">
                    <a:solidFill>
                      <a:schemeClr val="accent5">
                        <a:lumMod val="50000"/>
                      </a:schemeClr>
                    </a:solidFill>
                  </a:rPr>
                  <a:t> surface from 2D scan, LCLS-II Injector</a:t>
                </a:r>
              </a:p>
            </p:txBody>
          </p:sp>
        </mc:Choice>
        <mc:Fallback xmlns="">
          <p:sp>
            <p:nvSpPr>
              <p:cNvPr id="15" name="TextBox 14">
                <a:extLst>
                  <a:ext uri="{FF2B5EF4-FFF2-40B4-BE49-F238E27FC236}">
                    <a16:creationId xmlns:a16="http://schemas.microsoft.com/office/drawing/2014/main" id="{8C24B80A-EAAA-388F-1EF8-EE57760AA082}"/>
                  </a:ext>
                </a:extLst>
              </p:cNvPr>
              <p:cNvSpPr txBox="1">
                <a:spLocks noRot="1" noChangeAspect="1" noMove="1" noResize="1" noEditPoints="1" noAdjustHandles="1" noChangeArrowheads="1" noChangeShapeType="1" noTextEdit="1"/>
              </p:cNvSpPr>
              <p:nvPr/>
            </p:nvSpPr>
            <p:spPr>
              <a:xfrm>
                <a:off x="7027074" y="1"/>
                <a:ext cx="4887271" cy="584775"/>
              </a:xfrm>
              <a:prstGeom prst="rect">
                <a:avLst/>
              </a:prstGeom>
              <a:blipFill>
                <a:blip r:embed="rId4"/>
                <a:stretch>
                  <a:fillRect l="-779" t="-4255" b="-10638"/>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F674B230-516E-B5E9-18B6-28FD029B1EB2}"/>
              </a:ext>
            </a:extLst>
          </p:cNvPr>
          <p:cNvSpPr txBox="1"/>
          <p:nvPr/>
        </p:nvSpPr>
        <p:spPr>
          <a:xfrm>
            <a:off x="7569983" y="6172267"/>
            <a:ext cx="4642931" cy="338554"/>
          </a:xfrm>
          <a:prstGeom prst="rect">
            <a:avLst/>
          </a:prstGeom>
          <a:noFill/>
        </p:spPr>
        <p:txBody>
          <a:bodyPr wrap="square" rtlCol="0">
            <a:spAutoFit/>
          </a:bodyPr>
          <a:lstStyle/>
          <a:p>
            <a:pPr algn="ctr"/>
            <a:r>
              <a:rPr lang="en-US" sz="1600" b="1" i="1" dirty="0">
                <a:solidFill>
                  <a:schemeClr val="accent5">
                    <a:lumMod val="50000"/>
                  </a:schemeClr>
                </a:solidFill>
              </a:rPr>
              <a:t>Surrogate-boosted design optimization </a:t>
            </a:r>
          </a:p>
        </p:txBody>
      </p:sp>
      <p:sp>
        <p:nvSpPr>
          <p:cNvPr id="18" name="TextBox 17">
            <a:extLst>
              <a:ext uri="{FF2B5EF4-FFF2-40B4-BE49-F238E27FC236}">
                <a16:creationId xmlns:a16="http://schemas.microsoft.com/office/drawing/2014/main" id="{1191FCFC-CE88-BAE8-E047-C9EAFA1A8E3E}"/>
              </a:ext>
            </a:extLst>
          </p:cNvPr>
          <p:cNvSpPr txBox="1"/>
          <p:nvPr/>
        </p:nvSpPr>
        <p:spPr>
          <a:xfrm>
            <a:off x="117983" y="499686"/>
            <a:ext cx="1748368" cy="584775"/>
          </a:xfrm>
          <a:prstGeom prst="rect">
            <a:avLst/>
          </a:prstGeom>
          <a:noFill/>
        </p:spPr>
        <p:txBody>
          <a:bodyPr wrap="square" rtlCol="0">
            <a:spAutoFit/>
          </a:bodyPr>
          <a:lstStyle/>
          <a:p>
            <a:pPr algn="ctr"/>
            <a:r>
              <a:rPr lang="en-US" sz="1600" b="1" i="1" dirty="0">
                <a:solidFill>
                  <a:schemeClr val="accent5">
                    <a:lumMod val="50000"/>
                  </a:schemeClr>
                </a:solidFill>
              </a:rPr>
              <a:t>Warm starts for optimization</a:t>
            </a:r>
          </a:p>
        </p:txBody>
      </p:sp>
      <p:pic>
        <p:nvPicPr>
          <p:cNvPr id="36" name="Picture 35">
            <a:extLst>
              <a:ext uri="{FF2B5EF4-FFF2-40B4-BE49-F238E27FC236}">
                <a16:creationId xmlns:a16="http://schemas.microsoft.com/office/drawing/2014/main" id="{F68747AE-4F79-A68A-7822-43DC6BAC8968}"/>
              </a:ext>
            </a:extLst>
          </p:cNvPr>
          <p:cNvPicPr>
            <a:picLocks noChangeAspect="1"/>
          </p:cNvPicPr>
          <p:nvPr/>
        </p:nvPicPr>
        <p:blipFill>
          <a:blip r:embed="rId5"/>
          <a:stretch>
            <a:fillRect/>
          </a:stretch>
        </p:blipFill>
        <p:spPr>
          <a:xfrm>
            <a:off x="1918731" y="331186"/>
            <a:ext cx="3575108" cy="2768601"/>
          </a:xfrm>
          <a:prstGeom prst="rect">
            <a:avLst/>
          </a:prstGeom>
        </p:spPr>
      </p:pic>
      <p:sp>
        <p:nvSpPr>
          <p:cNvPr id="37" name="Rectangle 36">
            <a:extLst>
              <a:ext uri="{FF2B5EF4-FFF2-40B4-BE49-F238E27FC236}">
                <a16:creationId xmlns:a16="http://schemas.microsoft.com/office/drawing/2014/main" id="{7FC209A3-C042-39DB-F821-DC73ECF2AEB6}"/>
              </a:ext>
            </a:extLst>
          </p:cNvPr>
          <p:cNvSpPr/>
          <p:nvPr/>
        </p:nvSpPr>
        <p:spPr>
          <a:xfrm>
            <a:off x="-484476" y="1309175"/>
            <a:ext cx="3157885" cy="584968"/>
          </a:xfrm>
          <a:prstGeom prst="rect">
            <a:avLst/>
          </a:prstGeom>
        </p:spPr>
        <p:txBody>
          <a:bodyPr wrap="square">
            <a:spAutoFit/>
          </a:bodyPr>
          <a:lstStyle/>
          <a:p>
            <a:pPr algn="ctr"/>
            <a:endParaRPr lang="en-US" sz="1067" i="1" dirty="0">
              <a:solidFill>
                <a:schemeClr val="tx1">
                  <a:lumMod val="75000"/>
                  <a:lumOff val="25000"/>
                </a:schemeClr>
              </a:solidFill>
            </a:endParaRPr>
          </a:p>
          <a:p>
            <a:pPr algn="ctr"/>
            <a:r>
              <a:rPr lang="en-US" sz="1067" i="1" dirty="0">
                <a:solidFill>
                  <a:schemeClr val="tx1">
                    <a:lumMod val="75000"/>
                    <a:lumOff val="25000"/>
                  </a:schemeClr>
                </a:solidFill>
              </a:rPr>
              <a:t>A. </a:t>
            </a:r>
            <a:r>
              <a:rPr lang="en-US" sz="1067" i="1" dirty="0" err="1">
                <a:solidFill>
                  <a:schemeClr val="tx1">
                    <a:lumMod val="75000"/>
                    <a:lumOff val="25000"/>
                  </a:schemeClr>
                </a:solidFill>
              </a:rPr>
              <a:t>Scheinker</a:t>
            </a:r>
            <a:r>
              <a:rPr lang="en-US" sz="1067" i="1" dirty="0">
                <a:solidFill>
                  <a:schemeClr val="tx1">
                    <a:lumMod val="75000"/>
                    <a:lumOff val="25000"/>
                  </a:schemeClr>
                </a:solidFill>
              </a:rPr>
              <a:t>, A. Edelen, </a:t>
            </a:r>
          </a:p>
          <a:p>
            <a:pPr algn="ctr"/>
            <a:r>
              <a:rPr lang="en-US" sz="1067" i="1" dirty="0">
                <a:solidFill>
                  <a:schemeClr val="tx1">
                    <a:lumMod val="75000"/>
                    <a:lumOff val="25000"/>
                  </a:schemeClr>
                </a:solidFill>
              </a:rPr>
              <a:t>et al, PRL, 2018</a:t>
            </a:r>
          </a:p>
        </p:txBody>
      </p:sp>
      <p:sp>
        <p:nvSpPr>
          <p:cNvPr id="39" name="Rectangle 38">
            <a:extLst>
              <a:ext uri="{FF2B5EF4-FFF2-40B4-BE49-F238E27FC236}">
                <a16:creationId xmlns:a16="http://schemas.microsoft.com/office/drawing/2014/main" id="{4BE62A1A-6420-268D-01DA-88E3A41222EB}"/>
              </a:ext>
            </a:extLst>
          </p:cNvPr>
          <p:cNvSpPr/>
          <p:nvPr/>
        </p:nvSpPr>
        <p:spPr>
          <a:xfrm>
            <a:off x="11389556" y="4924268"/>
            <a:ext cx="927597" cy="584968"/>
          </a:xfrm>
          <a:prstGeom prst="rect">
            <a:avLst/>
          </a:prstGeom>
        </p:spPr>
        <p:txBody>
          <a:bodyPr wrap="square">
            <a:spAutoFit/>
          </a:bodyPr>
          <a:lstStyle/>
          <a:p>
            <a:pPr algn="ctr"/>
            <a:r>
              <a:rPr lang="en-US" sz="1067" i="1" dirty="0">
                <a:solidFill>
                  <a:schemeClr val="tx1">
                    <a:lumMod val="75000"/>
                    <a:lumOff val="25000"/>
                  </a:schemeClr>
                </a:solidFill>
              </a:rPr>
              <a:t>A. Edelen</a:t>
            </a:r>
          </a:p>
          <a:p>
            <a:pPr algn="ctr"/>
            <a:r>
              <a:rPr lang="en-US" sz="1067" i="1" dirty="0">
                <a:solidFill>
                  <a:schemeClr val="tx1">
                    <a:lumMod val="75000"/>
                    <a:lumOff val="25000"/>
                  </a:schemeClr>
                </a:solidFill>
              </a:rPr>
              <a:t> et al., PRAB, 2020</a:t>
            </a:r>
          </a:p>
        </p:txBody>
      </p:sp>
      <p:pic>
        <p:nvPicPr>
          <p:cNvPr id="41" name="Picture 40">
            <a:extLst>
              <a:ext uri="{FF2B5EF4-FFF2-40B4-BE49-F238E27FC236}">
                <a16:creationId xmlns:a16="http://schemas.microsoft.com/office/drawing/2014/main" id="{7A88924D-3F1F-6BF7-66DC-6B144662A0FB}"/>
              </a:ext>
            </a:extLst>
          </p:cNvPr>
          <p:cNvPicPr>
            <a:picLocks noChangeAspect="1"/>
          </p:cNvPicPr>
          <p:nvPr/>
        </p:nvPicPr>
        <p:blipFill>
          <a:blip r:embed="rId6"/>
          <a:stretch>
            <a:fillRect/>
          </a:stretch>
        </p:blipFill>
        <p:spPr>
          <a:xfrm>
            <a:off x="9358901" y="728726"/>
            <a:ext cx="2844800" cy="1896533"/>
          </a:xfrm>
          <a:prstGeom prst="rect">
            <a:avLst/>
          </a:prstGeom>
        </p:spPr>
      </p:pic>
      <p:pic>
        <p:nvPicPr>
          <p:cNvPr id="42" name="Picture 41">
            <a:extLst>
              <a:ext uri="{FF2B5EF4-FFF2-40B4-BE49-F238E27FC236}">
                <a16:creationId xmlns:a16="http://schemas.microsoft.com/office/drawing/2014/main" id="{5810C1ED-4D20-5373-67AF-F6F86DC1A848}"/>
              </a:ext>
            </a:extLst>
          </p:cNvPr>
          <p:cNvPicPr>
            <a:picLocks noChangeAspect="1"/>
          </p:cNvPicPr>
          <p:nvPr/>
        </p:nvPicPr>
        <p:blipFill>
          <a:blip r:embed="rId7"/>
          <a:stretch>
            <a:fillRect/>
          </a:stretch>
        </p:blipFill>
        <p:spPr>
          <a:xfrm>
            <a:off x="559583" y="3363272"/>
            <a:ext cx="7010400" cy="3251200"/>
          </a:xfrm>
          <a:prstGeom prst="rect">
            <a:avLst/>
          </a:prstGeom>
        </p:spPr>
      </p:pic>
      <p:sp>
        <p:nvSpPr>
          <p:cNvPr id="2" name="TextBox 1">
            <a:extLst>
              <a:ext uri="{FF2B5EF4-FFF2-40B4-BE49-F238E27FC236}">
                <a16:creationId xmlns:a16="http://schemas.microsoft.com/office/drawing/2014/main" id="{165E245E-514A-C932-E522-4993AA18D5F3}"/>
              </a:ext>
            </a:extLst>
          </p:cNvPr>
          <p:cNvSpPr txBox="1"/>
          <p:nvPr/>
        </p:nvSpPr>
        <p:spPr>
          <a:xfrm>
            <a:off x="10093013" y="2698525"/>
            <a:ext cx="1821332" cy="256545"/>
          </a:xfrm>
          <a:prstGeom prst="rect">
            <a:avLst/>
          </a:prstGeom>
          <a:noFill/>
        </p:spPr>
        <p:txBody>
          <a:bodyPr wrap="none" rtlCol="0">
            <a:spAutoFit/>
          </a:bodyPr>
          <a:lstStyle/>
          <a:p>
            <a:r>
              <a:rPr lang="en-US" sz="1067" i="1" dirty="0">
                <a:solidFill>
                  <a:schemeClr val="tx1">
                    <a:lumMod val="75000"/>
                    <a:lumOff val="25000"/>
                  </a:schemeClr>
                </a:solidFill>
              </a:rPr>
              <a:t>A. Edelen et al., </a:t>
            </a:r>
            <a:r>
              <a:rPr lang="en-US" sz="1067" i="1" dirty="0" err="1">
                <a:solidFill>
                  <a:schemeClr val="tx1">
                    <a:lumMod val="75000"/>
                    <a:lumOff val="25000"/>
                  </a:schemeClr>
                </a:solidFill>
              </a:rPr>
              <a:t>NeurIPS</a:t>
            </a:r>
            <a:r>
              <a:rPr lang="en-US" sz="1067" i="1" dirty="0">
                <a:solidFill>
                  <a:schemeClr val="tx1">
                    <a:lumMod val="75000"/>
                    <a:lumOff val="25000"/>
                  </a:schemeClr>
                </a:solidFill>
              </a:rPr>
              <a:t> 2019</a:t>
            </a:r>
          </a:p>
        </p:txBody>
      </p:sp>
      <p:sp>
        <p:nvSpPr>
          <p:cNvPr id="3" name="TextBox 2">
            <a:extLst>
              <a:ext uri="{FF2B5EF4-FFF2-40B4-BE49-F238E27FC236}">
                <a16:creationId xmlns:a16="http://schemas.microsoft.com/office/drawing/2014/main" id="{1270C362-2927-FC23-3262-73EB221BFC36}"/>
              </a:ext>
            </a:extLst>
          </p:cNvPr>
          <p:cNvSpPr txBox="1"/>
          <p:nvPr/>
        </p:nvSpPr>
        <p:spPr>
          <a:xfrm>
            <a:off x="-8383" y="6555731"/>
            <a:ext cx="2116541" cy="369332"/>
          </a:xfrm>
          <a:prstGeom prst="rect">
            <a:avLst/>
          </a:prstGeom>
          <a:noFill/>
        </p:spPr>
        <p:txBody>
          <a:bodyPr wrap="none" rtlCol="0">
            <a:spAutoFit/>
          </a:bodyPr>
          <a:lstStyle/>
          <a:p>
            <a:r>
              <a:rPr lang="en-US" dirty="0" err="1"/>
              <a:t>Auralee</a:t>
            </a:r>
            <a:r>
              <a:rPr lang="en-US" dirty="0"/>
              <a:t> Edelen, et al</a:t>
            </a:r>
          </a:p>
        </p:txBody>
      </p:sp>
    </p:spTree>
    <p:extLst>
      <p:ext uri="{BB962C8B-B14F-4D97-AF65-F5344CB8AC3E}">
        <p14:creationId xmlns:p14="http://schemas.microsoft.com/office/powerpoint/2010/main" val="1297689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5ACDBC-5872-B3B5-7329-5F1C4E7E7834}"/>
              </a:ext>
            </a:extLst>
          </p:cNvPr>
          <p:cNvSpPr>
            <a:spLocks noGrp="1"/>
          </p:cNvSpPr>
          <p:nvPr>
            <p:ph type="body" sz="quarter" idx="18"/>
          </p:nvPr>
        </p:nvSpPr>
        <p:spPr>
          <a:xfrm>
            <a:off x="190500" y="1194209"/>
            <a:ext cx="11887200" cy="2879027"/>
          </a:xfrm>
        </p:spPr>
        <p:txBody>
          <a:bodyPr>
            <a:normAutofit fontScale="92500" lnSpcReduction="20000"/>
          </a:bodyPr>
          <a:lstStyle/>
          <a:p>
            <a:r>
              <a:rPr lang="en-US" sz="2400" dirty="0">
                <a:solidFill>
                  <a:schemeClr val="bg1">
                    <a:lumMod val="75000"/>
                  </a:schemeClr>
                </a:solidFill>
              </a:rPr>
              <a:t>Premise: Online Beam Tuning is revolutionizing: Linear numerical methods, precomputed linear or 2</a:t>
            </a:r>
            <a:r>
              <a:rPr lang="en-US" sz="2400" baseline="30000" dirty="0">
                <a:solidFill>
                  <a:schemeClr val="bg1">
                    <a:lumMod val="75000"/>
                  </a:schemeClr>
                </a:solidFill>
              </a:rPr>
              <a:t>nd</a:t>
            </a:r>
            <a:r>
              <a:rPr lang="en-US" sz="2400" dirty="0">
                <a:solidFill>
                  <a:schemeClr val="bg1">
                    <a:lumMod val="75000"/>
                  </a:schemeClr>
                </a:solidFill>
              </a:rPr>
              <a:t> order model  </a:t>
            </a:r>
            <a:r>
              <a:rPr lang="en-US" sz="2400" b="1" dirty="0">
                <a:solidFill>
                  <a:schemeClr val="bg1">
                    <a:lumMod val="75000"/>
                  </a:schemeClr>
                </a:solidFill>
              </a:rPr>
              <a:t>→</a:t>
            </a:r>
            <a:r>
              <a:rPr lang="en-US" sz="2400" dirty="0">
                <a:solidFill>
                  <a:schemeClr val="bg1">
                    <a:lumMod val="75000"/>
                  </a:schemeClr>
                </a:solidFill>
              </a:rPr>
              <a:t>  non-linear, multi-particle model based, ML and multiparametric methods. </a:t>
            </a:r>
            <a:br>
              <a:rPr lang="en-US" sz="2400" dirty="0"/>
            </a:br>
            <a:endParaRPr lang="en-US" sz="2400" dirty="0"/>
          </a:p>
          <a:p>
            <a:r>
              <a:rPr lang="en-US" sz="2400" dirty="0">
                <a:solidFill>
                  <a:schemeClr val="tx1"/>
                </a:solidFill>
              </a:rPr>
              <a:t>⇒  𝚫 Scope: Controls += Accelerator Optimization + Big Data</a:t>
            </a:r>
            <a:br>
              <a:rPr lang="en-US" sz="2400" dirty="0">
                <a:solidFill>
                  <a:schemeClr val="tx1"/>
                </a:solidFill>
              </a:rPr>
            </a:br>
            <a:endParaRPr lang="en-US" sz="2400" dirty="0">
              <a:solidFill>
                <a:schemeClr val="tx1"/>
              </a:solidFill>
            </a:endParaRPr>
          </a:p>
          <a:p>
            <a:r>
              <a:rPr lang="en-US" sz="2400" dirty="0">
                <a:solidFill>
                  <a:schemeClr val="bg1">
                    <a:lumMod val="65000"/>
                  </a:schemeClr>
                </a:solidFill>
              </a:rPr>
              <a:t>⇒ 𝚫 Network: Controls += High-Performance Computing</a:t>
            </a:r>
            <a:br>
              <a:rPr lang="en-US" sz="2400" dirty="0">
                <a:solidFill>
                  <a:schemeClr val="bg1">
                    <a:lumMod val="65000"/>
                  </a:schemeClr>
                </a:solidFill>
              </a:rPr>
            </a:br>
            <a:endParaRPr lang="en-US" sz="2400" dirty="0">
              <a:solidFill>
                <a:schemeClr val="bg1">
                  <a:lumMod val="65000"/>
                </a:schemeClr>
              </a:solidFill>
            </a:endParaRPr>
          </a:p>
          <a:p>
            <a:r>
              <a:rPr lang="en-US" sz="2400" dirty="0">
                <a:solidFill>
                  <a:schemeClr val="bg1">
                    <a:lumMod val="65000"/>
                  </a:schemeClr>
                </a:solidFill>
              </a:rPr>
              <a:t>⇒ 𝚫 Security: EPICS += Transport Layer Security. Secure High-Performance Computing</a:t>
            </a:r>
            <a:br>
              <a:rPr lang="en-US" sz="2400" dirty="0">
                <a:solidFill>
                  <a:schemeClr val="bg1">
                    <a:lumMod val="75000"/>
                  </a:schemeClr>
                </a:solidFill>
              </a:rPr>
            </a:br>
            <a:endParaRPr lang="en-US" sz="2400" dirty="0">
              <a:solidFill>
                <a:schemeClr val="bg1">
                  <a:lumMod val="75000"/>
                </a:schemeClr>
              </a:solidFill>
            </a:endParaRPr>
          </a:p>
          <a:p>
            <a:pPr marL="0" indent="0">
              <a:buNone/>
            </a:pPr>
            <a:endParaRPr lang="en-US" sz="2400" dirty="0"/>
          </a:p>
        </p:txBody>
      </p:sp>
      <p:sp>
        <p:nvSpPr>
          <p:cNvPr id="6" name="Title 5">
            <a:extLst>
              <a:ext uri="{FF2B5EF4-FFF2-40B4-BE49-F238E27FC236}">
                <a16:creationId xmlns:a16="http://schemas.microsoft.com/office/drawing/2014/main" id="{67A69D34-9D45-810C-5E04-68E4E2F4EA65}"/>
              </a:ext>
            </a:extLst>
          </p:cNvPr>
          <p:cNvSpPr>
            <a:spLocks noGrp="1"/>
          </p:cNvSpPr>
          <p:nvPr>
            <p:ph type="title"/>
          </p:nvPr>
        </p:nvSpPr>
        <p:spPr/>
        <p:txBody>
          <a:bodyPr/>
          <a:lstStyle/>
          <a:p>
            <a:r>
              <a:rPr lang="en-US" dirty="0">
                <a:solidFill>
                  <a:srgbClr val="C00000"/>
                </a:solidFill>
              </a:rPr>
              <a:t>Talk Outline. Accelerator Computing and Controls Revolution</a:t>
            </a:r>
          </a:p>
        </p:txBody>
      </p:sp>
      <p:sp>
        <p:nvSpPr>
          <p:cNvPr id="8" name="Slide Number Placeholder 7">
            <a:extLst>
              <a:ext uri="{FF2B5EF4-FFF2-40B4-BE49-F238E27FC236}">
                <a16:creationId xmlns:a16="http://schemas.microsoft.com/office/drawing/2014/main" id="{6A208022-7B04-5CE7-DB13-693D2BF8716E}"/>
              </a:ext>
            </a:extLst>
          </p:cNvPr>
          <p:cNvSpPr>
            <a:spLocks noGrp="1"/>
          </p:cNvSpPr>
          <p:nvPr>
            <p:ph type="sldNum" sz="quarter" idx="4"/>
          </p:nvPr>
        </p:nvSpPr>
        <p:spPr/>
        <p:txBody>
          <a:bodyPr/>
          <a:lstStyle/>
          <a:p>
            <a:fld id="{52B60363-7E9F-BF4A-894A-A30319D3939A}" type="slidenum">
              <a:rPr lang="en-US" smtClean="0"/>
              <a:pPr/>
              <a:t>11</a:t>
            </a:fld>
            <a:endParaRPr lang="en-US" dirty="0"/>
          </a:p>
        </p:txBody>
      </p:sp>
      <p:sp>
        <p:nvSpPr>
          <p:cNvPr id="9" name="Text Placeholder 1">
            <a:extLst>
              <a:ext uri="{FF2B5EF4-FFF2-40B4-BE49-F238E27FC236}">
                <a16:creationId xmlns:a16="http://schemas.microsoft.com/office/drawing/2014/main" id="{D70AE8F4-F56A-B473-43D4-7881CCBA302A}"/>
              </a:ext>
            </a:extLst>
          </p:cNvPr>
          <p:cNvSpPr txBox="1">
            <a:spLocks/>
          </p:cNvSpPr>
          <p:nvPr/>
        </p:nvSpPr>
        <p:spPr>
          <a:xfrm>
            <a:off x="838200" y="2235090"/>
            <a:ext cx="5295900" cy="63215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400" dirty="0"/>
          </a:p>
        </p:txBody>
      </p:sp>
      <p:sp>
        <p:nvSpPr>
          <p:cNvPr id="11" name="Text Placeholder 1">
            <a:extLst>
              <a:ext uri="{FF2B5EF4-FFF2-40B4-BE49-F238E27FC236}">
                <a16:creationId xmlns:a16="http://schemas.microsoft.com/office/drawing/2014/main" id="{71E85A73-EE07-D936-2F74-56AE87182972}"/>
              </a:ext>
            </a:extLst>
          </p:cNvPr>
          <p:cNvSpPr txBox="1">
            <a:spLocks/>
          </p:cNvSpPr>
          <p:nvPr/>
        </p:nvSpPr>
        <p:spPr>
          <a:xfrm>
            <a:off x="838200" y="2796848"/>
            <a:ext cx="5295900" cy="63215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400" dirty="0">
              <a:solidFill>
                <a:schemeClr val="tx1"/>
              </a:solidFill>
            </a:endParaRPr>
          </a:p>
        </p:txBody>
      </p:sp>
      <p:sp>
        <p:nvSpPr>
          <p:cNvPr id="3" name="TextBox 2">
            <a:extLst>
              <a:ext uri="{FF2B5EF4-FFF2-40B4-BE49-F238E27FC236}">
                <a16:creationId xmlns:a16="http://schemas.microsoft.com/office/drawing/2014/main" id="{81568B2F-C3CF-8AD3-77D0-87B23FF0D505}"/>
              </a:ext>
            </a:extLst>
          </p:cNvPr>
          <p:cNvSpPr txBox="1"/>
          <p:nvPr/>
        </p:nvSpPr>
        <p:spPr>
          <a:xfrm>
            <a:off x="190500" y="4046146"/>
            <a:ext cx="10723419" cy="707886"/>
          </a:xfrm>
          <a:prstGeom prst="rect">
            <a:avLst/>
          </a:prstGeom>
          <a:noFill/>
        </p:spPr>
        <p:txBody>
          <a:bodyPr wrap="square" rtlCol="0">
            <a:spAutoFit/>
          </a:bodyPr>
          <a:lstStyle/>
          <a:p>
            <a:pPr marL="285750" indent="-285750">
              <a:buFont typeface="Arial" panose="020B0604020202020204" pitchFamily="34" charset="0"/>
              <a:buChar char="•"/>
            </a:pPr>
            <a:r>
              <a:rPr lang="en-US" sz="2200" dirty="0">
                <a:solidFill>
                  <a:schemeClr val="bg1">
                    <a:lumMod val="75000"/>
                  </a:schemeClr>
                </a:solidFill>
              </a:rPr>
              <a:t>Experiences of Cyber Review. Cyber Penetration Testing. Cyber Regulatory Framework</a:t>
            </a:r>
          </a:p>
          <a:p>
            <a:endParaRPr lang="en-US" dirty="0"/>
          </a:p>
        </p:txBody>
      </p:sp>
    </p:spTree>
    <p:extLst>
      <p:ext uri="{BB962C8B-B14F-4D97-AF65-F5344CB8AC3E}">
        <p14:creationId xmlns:p14="http://schemas.microsoft.com/office/powerpoint/2010/main" val="1692094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4" name="Google Shape;344;g134c20c7434_2_0"/>
          <p:cNvSpPr txBox="1">
            <a:spLocks noGrp="1"/>
          </p:cNvSpPr>
          <p:nvPr>
            <p:ph type="title"/>
          </p:nvPr>
        </p:nvSpPr>
        <p:spPr>
          <a:xfrm>
            <a:off x="859691" y="135435"/>
            <a:ext cx="10553700" cy="632100"/>
          </a:xfrm>
          <a:prstGeom prst="rect">
            <a:avLst/>
          </a:prstGeom>
        </p:spPr>
        <p:txBody>
          <a:bodyPr spcFirstLastPara="1" vert="horz" wrap="square" lIns="0" tIns="45700" rIns="91425" bIns="45700" rtlCol="0" anchor="b" anchorCtr="0">
            <a:normAutofit fontScale="90000"/>
          </a:bodyPr>
          <a:lstStyle/>
          <a:p>
            <a:r>
              <a:rPr lang="en-US" dirty="0"/>
              <a:t>Very Fast, Accurate System Models, from HPC, drive beam control</a:t>
            </a:r>
            <a:endParaRPr dirty="0"/>
          </a:p>
        </p:txBody>
      </p:sp>
      <p:sp>
        <p:nvSpPr>
          <p:cNvPr id="346" name="Google Shape;346;g134c20c7434_2_0"/>
          <p:cNvSpPr txBox="1">
            <a:spLocks noGrp="1"/>
          </p:cNvSpPr>
          <p:nvPr>
            <p:ph type="sldNum" idx="12"/>
          </p:nvPr>
        </p:nvSpPr>
        <p:spPr>
          <a:xfrm>
            <a:off x="8610600" y="6282825"/>
            <a:ext cx="2743200" cy="365100"/>
          </a:xfrm>
          <a:prstGeom prst="rect">
            <a:avLst/>
          </a:prstGeom>
        </p:spPr>
        <p:txBody>
          <a:bodyPr spcFirstLastPara="1" vert="horz" wrap="square" lIns="91425" tIns="45700" rIns="0" bIns="45700" rtlCol="0" anchor="ctr" anchorCtr="0">
            <a:noAutofit/>
          </a:bodyPr>
          <a:lstStyle/>
          <a:p>
            <a:fld id="{00000000-1234-1234-1234-123412341234}" type="slidenum">
              <a:rPr lang="en-US"/>
              <a:pPr/>
              <a:t>12</a:t>
            </a:fld>
            <a:endParaRPr/>
          </a:p>
        </p:txBody>
      </p:sp>
      <p:sp>
        <p:nvSpPr>
          <p:cNvPr id="5" name="Rectangle 4">
            <a:extLst>
              <a:ext uri="{FF2B5EF4-FFF2-40B4-BE49-F238E27FC236}">
                <a16:creationId xmlns:a16="http://schemas.microsoft.com/office/drawing/2014/main" id="{142D55F3-E01B-79A1-E6BC-752FD42A56A8}"/>
              </a:ext>
            </a:extLst>
          </p:cNvPr>
          <p:cNvSpPr/>
          <p:nvPr/>
        </p:nvSpPr>
        <p:spPr>
          <a:xfrm>
            <a:off x="8718225" y="2952793"/>
            <a:ext cx="340299" cy="2383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Google Shape;107;g10d9fb731aa_0_224">
            <a:extLst>
              <a:ext uri="{FF2B5EF4-FFF2-40B4-BE49-F238E27FC236}">
                <a16:creationId xmlns:a16="http://schemas.microsoft.com/office/drawing/2014/main" id="{54104A17-91D8-6FC3-1F07-4CCA10F57BB8}"/>
              </a:ext>
            </a:extLst>
          </p:cNvPr>
          <p:cNvSpPr txBox="1"/>
          <p:nvPr/>
        </p:nvSpPr>
        <p:spPr>
          <a:xfrm>
            <a:off x="6110891" y="1236246"/>
            <a:ext cx="1811719" cy="1477287"/>
          </a:xfrm>
          <a:prstGeom prst="rect">
            <a:avLst/>
          </a:prstGeom>
          <a:noFill/>
          <a:ln>
            <a:noFill/>
          </a:ln>
        </p:spPr>
        <p:txBody>
          <a:bodyPr spcFirstLastPara="1" wrap="square" lIns="121900" tIns="121900" rIns="121900" bIns="121900" anchor="t" anchorCtr="0">
            <a:spAutoFit/>
          </a:bodyPr>
          <a:lstStyle/>
          <a:p>
            <a:pPr algn="ctr"/>
            <a:r>
              <a:rPr lang="en-US" sz="1600" dirty="0">
                <a:solidFill>
                  <a:srgbClr val="FF0000"/>
                </a:solidFill>
              </a:rPr>
              <a:t>Simulation on High Performance Computing used in online control system</a:t>
            </a:r>
            <a:endParaRPr sz="1600" dirty="0">
              <a:solidFill>
                <a:srgbClr val="FF0000"/>
              </a:solidFill>
            </a:endParaRPr>
          </a:p>
        </p:txBody>
      </p:sp>
      <p:pic>
        <p:nvPicPr>
          <p:cNvPr id="16" name="Picture 15">
            <a:extLst>
              <a:ext uri="{FF2B5EF4-FFF2-40B4-BE49-F238E27FC236}">
                <a16:creationId xmlns:a16="http://schemas.microsoft.com/office/drawing/2014/main" id="{347A5AE1-D62B-96CA-4581-DCE411FB01AB}"/>
              </a:ext>
            </a:extLst>
          </p:cNvPr>
          <p:cNvPicPr>
            <a:picLocks noChangeAspect="1"/>
          </p:cNvPicPr>
          <p:nvPr/>
        </p:nvPicPr>
        <p:blipFill rotWithShape="1">
          <a:blip r:embed="rId3"/>
          <a:srcRect t="3799" b="-1"/>
          <a:stretch/>
        </p:blipFill>
        <p:spPr>
          <a:xfrm>
            <a:off x="5566797" y="2993733"/>
            <a:ext cx="2580723" cy="1671365"/>
          </a:xfrm>
          <a:prstGeom prst="rect">
            <a:avLst/>
          </a:prstGeom>
        </p:spPr>
      </p:pic>
      <p:pic>
        <p:nvPicPr>
          <p:cNvPr id="17" name="Picture 2" descr="https://upload.wikimedia.org/wikipedia/commons/thumb/d/d3/IBM_Blue_Gene_P_supercomputer.jpg/330px-IBM_Blue_Gene_P_supercomputer.jpg">
            <a:extLst>
              <a:ext uri="{FF2B5EF4-FFF2-40B4-BE49-F238E27FC236}">
                <a16:creationId xmlns:a16="http://schemas.microsoft.com/office/drawing/2014/main" id="{AE85751F-7DE6-4C9D-F2A4-80FB2AE0C9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5893" y="1545857"/>
            <a:ext cx="1955060" cy="1297448"/>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a:extLst>
              <a:ext uri="{FF2B5EF4-FFF2-40B4-BE49-F238E27FC236}">
                <a16:creationId xmlns:a16="http://schemas.microsoft.com/office/drawing/2014/main" id="{99A85EDF-1B4D-FB01-4DD0-DDFFB36F657F}"/>
              </a:ext>
            </a:extLst>
          </p:cNvPr>
          <p:cNvCxnSpPr>
            <a:cxnSpLocks/>
          </p:cNvCxnSpPr>
          <p:nvPr/>
        </p:nvCxnSpPr>
        <p:spPr>
          <a:xfrm>
            <a:off x="5339930" y="2967460"/>
            <a:ext cx="526203" cy="596139"/>
          </a:xfrm>
          <a:prstGeom prst="straightConnector1">
            <a:avLst/>
          </a:prstGeom>
          <a:ln w="22225">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E5C3A804-0AFA-E54D-B2F5-851800CF4ACA}"/>
              </a:ext>
            </a:extLst>
          </p:cNvPr>
          <p:cNvGrpSpPr/>
          <p:nvPr/>
        </p:nvGrpSpPr>
        <p:grpSpPr>
          <a:xfrm>
            <a:off x="3080906" y="3831468"/>
            <a:ext cx="2354869" cy="1324367"/>
            <a:chOff x="381000" y="367903"/>
            <a:chExt cx="8432942" cy="4334879"/>
          </a:xfrm>
        </p:grpSpPr>
        <p:pic>
          <p:nvPicPr>
            <p:cNvPr id="21" name="Picture 20">
              <a:extLst>
                <a:ext uri="{FF2B5EF4-FFF2-40B4-BE49-F238E27FC236}">
                  <a16:creationId xmlns:a16="http://schemas.microsoft.com/office/drawing/2014/main" id="{D2C3CF12-8B61-057A-673C-DE3D286DF71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5340"/>
                      </a14:imgEffect>
                      <a14:imgEffect>
                        <a14:saturation sat="126000"/>
                      </a14:imgEffect>
                      <a14:imgEffect>
                        <a14:brightnessContrast bright="50000" contrast="-17000"/>
                      </a14:imgEffect>
                    </a14:imgLayer>
                  </a14:imgProps>
                </a:ext>
              </a:extLst>
            </a:blip>
            <a:srcRect t="3528"/>
            <a:stretch/>
          </p:blipFill>
          <p:spPr>
            <a:xfrm>
              <a:off x="381000" y="727587"/>
              <a:ext cx="8432942" cy="3975195"/>
            </a:xfrm>
            <a:prstGeom prst="rect">
              <a:avLst/>
            </a:prstGeom>
          </p:spPr>
        </p:pic>
        <p:sp>
          <p:nvSpPr>
            <p:cNvPr id="22" name="Rectangle 21">
              <a:extLst>
                <a:ext uri="{FF2B5EF4-FFF2-40B4-BE49-F238E27FC236}">
                  <a16:creationId xmlns:a16="http://schemas.microsoft.com/office/drawing/2014/main" id="{E7788828-6127-C54F-76A2-505D51C96CF2}"/>
                </a:ext>
              </a:extLst>
            </p:cNvPr>
            <p:cNvSpPr/>
            <p:nvPr/>
          </p:nvSpPr>
          <p:spPr>
            <a:xfrm>
              <a:off x="3338942" y="367903"/>
              <a:ext cx="2517058" cy="719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cxnSp>
        <p:nvCxnSpPr>
          <p:cNvPr id="23" name="Straight Arrow Connector 22">
            <a:extLst>
              <a:ext uri="{FF2B5EF4-FFF2-40B4-BE49-F238E27FC236}">
                <a16:creationId xmlns:a16="http://schemas.microsoft.com/office/drawing/2014/main" id="{5150D90A-9B1C-3F20-6DB9-D77CFB031318}"/>
              </a:ext>
            </a:extLst>
          </p:cNvPr>
          <p:cNvCxnSpPr>
            <a:cxnSpLocks/>
            <a:endCxn id="22" idx="0"/>
          </p:cNvCxnSpPr>
          <p:nvPr/>
        </p:nvCxnSpPr>
        <p:spPr>
          <a:xfrm flipH="1">
            <a:off x="4258341" y="3045248"/>
            <a:ext cx="351439" cy="786220"/>
          </a:xfrm>
          <a:prstGeom prst="straightConnector1">
            <a:avLst/>
          </a:prstGeom>
          <a:ln w="22225">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pic>
        <p:nvPicPr>
          <p:cNvPr id="24" name="Google Shape;108;g10d9fb731aa_0_224">
            <a:extLst>
              <a:ext uri="{FF2B5EF4-FFF2-40B4-BE49-F238E27FC236}">
                <a16:creationId xmlns:a16="http://schemas.microsoft.com/office/drawing/2014/main" id="{EC68285E-A60A-6C80-FE4F-8718D4AD1803}"/>
              </a:ext>
            </a:extLst>
          </p:cNvPr>
          <p:cNvPicPr preferRelativeResize="0"/>
          <p:nvPr/>
        </p:nvPicPr>
        <p:blipFill rotWithShape="1">
          <a:blip r:embed="rId7">
            <a:alphaModFix/>
          </a:blip>
          <a:srcRect r="4739" b="79729"/>
          <a:stretch/>
        </p:blipFill>
        <p:spPr>
          <a:xfrm>
            <a:off x="6607142" y="3511746"/>
            <a:ext cx="974313" cy="255921"/>
          </a:xfrm>
          <a:prstGeom prst="rect">
            <a:avLst/>
          </a:prstGeom>
          <a:noFill/>
          <a:ln>
            <a:noFill/>
          </a:ln>
        </p:spPr>
      </p:pic>
      <p:sp>
        <p:nvSpPr>
          <p:cNvPr id="2" name="TextBox 1">
            <a:extLst>
              <a:ext uri="{FF2B5EF4-FFF2-40B4-BE49-F238E27FC236}">
                <a16:creationId xmlns:a16="http://schemas.microsoft.com/office/drawing/2014/main" id="{CF335F18-9F69-6659-EFF2-BE613DBCE2EA}"/>
              </a:ext>
            </a:extLst>
          </p:cNvPr>
          <p:cNvSpPr txBox="1"/>
          <p:nvPr/>
        </p:nvSpPr>
        <p:spPr>
          <a:xfrm>
            <a:off x="3190516" y="5155835"/>
            <a:ext cx="1921744" cy="584775"/>
          </a:xfrm>
          <a:prstGeom prst="rect">
            <a:avLst/>
          </a:prstGeom>
          <a:noFill/>
        </p:spPr>
        <p:txBody>
          <a:bodyPr wrap="none" rtlCol="0">
            <a:spAutoFit/>
          </a:bodyPr>
          <a:lstStyle/>
          <a:p>
            <a:pPr algn="ctr"/>
            <a:r>
              <a:rPr lang="en-US" sz="1600" dirty="0"/>
              <a:t>Online prediction</a:t>
            </a:r>
          </a:p>
          <a:p>
            <a:pPr algn="ctr"/>
            <a:r>
              <a:rPr lang="en-US" sz="1600" dirty="0"/>
              <a:t>Model-based control</a:t>
            </a:r>
          </a:p>
        </p:txBody>
      </p:sp>
      <p:sp>
        <p:nvSpPr>
          <p:cNvPr id="25" name="TextBox 24">
            <a:extLst>
              <a:ext uri="{FF2B5EF4-FFF2-40B4-BE49-F238E27FC236}">
                <a16:creationId xmlns:a16="http://schemas.microsoft.com/office/drawing/2014/main" id="{540043B3-357D-667F-8C7B-EF4E4285C85B}"/>
              </a:ext>
            </a:extLst>
          </p:cNvPr>
          <p:cNvSpPr txBox="1"/>
          <p:nvPr/>
        </p:nvSpPr>
        <p:spPr>
          <a:xfrm>
            <a:off x="5939685" y="4590595"/>
            <a:ext cx="1905971" cy="584775"/>
          </a:xfrm>
          <a:prstGeom prst="rect">
            <a:avLst/>
          </a:prstGeom>
          <a:noFill/>
        </p:spPr>
        <p:txBody>
          <a:bodyPr wrap="none" rtlCol="0">
            <a:spAutoFit/>
          </a:bodyPr>
          <a:lstStyle/>
          <a:p>
            <a:pPr algn="ctr"/>
            <a:r>
              <a:rPr lang="en-US" sz="1600" dirty="0"/>
              <a:t>Control prototyping</a:t>
            </a:r>
          </a:p>
          <a:p>
            <a:pPr algn="ctr"/>
            <a:r>
              <a:rPr lang="en-US" sz="1600" dirty="0"/>
              <a:t>Experiment planning</a:t>
            </a:r>
          </a:p>
        </p:txBody>
      </p:sp>
      <p:sp>
        <p:nvSpPr>
          <p:cNvPr id="4" name="Google Shape;348;g134c20c7434_2_0">
            <a:extLst>
              <a:ext uri="{FF2B5EF4-FFF2-40B4-BE49-F238E27FC236}">
                <a16:creationId xmlns:a16="http://schemas.microsoft.com/office/drawing/2014/main" id="{6E37EC5B-3FB4-48F8-744C-B21356C7AAC3}"/>
              </a:ext>
            </a:extLst>
          </p:cNvPr>
          <p:cNvSpPr txBox="1"/>
          <p:nvPr/>
        </p:nvSpPr>
        <p:spPr>
          <a:xfrm>
            <a:off x="0" y="5966094"/>
            <a:ext cx="12192000" cy="677078"/>
          </a:xfrm>
          <a:prstGeom prst="rect">
            <a:avLst/>
          </a:prstGeom>
          <a:solidFill>
            <a:srgbClr val="C00000"/>
          </a:solidFill>
          <a:ln>
            <a:noFill/>
          </a:ln>
        </p:spPr>
        <p:txBody>
          <a:bodyPr spcFirstLastPara="1" wrap="square" lIns="91425" tIns="91425" rIns="91425" bIns="91425" anchor="t" anchorCtr="0">
            <a:spAutoFit/>
          </a:bodyPr>
          <a:lstStyle/>
          <a:p>
            <a:pPr algn="ctr"/>
            <a:r>
              <a:rPr lang="en-US" sz="1600" dirty="0">
                <a:solidFill>
                  <a:schemeClr val="lt1"/>
                </a:solidFill>
                <a:latin typeface="Lato"/>
                <a:ea typeface="Lato"/>
                <a:cs typeface="Lato"/>
                <a:sym typeface="Lato"/>
              </a:rPr>
              <a:t>Online modeling in High </a:t>
            </a:r>
            <a:r>
              <a:rPr lang="en-US" sz="1600" dirty="0" err="1">
                <a:solidFill>
                  <a:schemeClr val="lt1"/>
                </a:solidFill>
                <a:latin typeface="Lato"/>
                <a:ea typeface="Lato"/>
                <a:cs typeface="Lato"/>
                <a:sym typeface="Lato"/>
              </a:rPr>
              <a:t>Performace</a:t>
            </a:r>
            <a:r>
              <a:rPr lang="en-US" sz="1600" dirty="0">
                <a:solidFill>
                  <a:schemeClr val="lt1"/>
                </a:solidFill>
                <a:latin typeface="Lato"/>
                <a:ea typeface="Lato"/>
                <a:cs typeface="Lato"/>
                <a:sym typeface="Lato"/>
              </a:rPr>
              <a:t> Computing, enables accurate predictions of system responses with unprecedented speeds, opening up new avenues for high-fidelity online prediction, tracking of machine behavior, and model-based control</a:t>
            </a:r>
            <a:endParaRPr sz="1600" dirty="0">
              <a:solidFill>
                <a:schemeClr val="lt1"/>
              </a:solidFill>
              <a:latin typeface="Lato"/>
              <a:ea typeface="Lato"/>
              <a:cs typeface="Lato"/>
              <a:sym typeface="Lato"/>
            </a:endParaRPr>
          </a:p>
        </p:txBody>
      </p:sp>
      <p:sp>
        <p:nvSpPr>
          <p:cNvPr id="6" name="TextBox 5">
            <a:extLst>
              <a:ext uri="{FF2B5EF4-FFF2-40B4-BE49-F238E27FC236}">
                <a16:creationId xmlns:a16="http://schemas.microsoft.com/office/drawing/2014/main" id="{41CD0346-C38C-5349-6A2F-761B8536C577}"/>
              </a:ext>
            </a:extLst>
          </p:cNvPr>
          <p:cNvSpPr txBox="1"/>
          <p:nvPr/>
        </p:nvSpPr>
        <p:spPr>
          <a:xfrm>
            <a:off x="978794" y="1725769"/>
            <a:ext cx="2790636" cy="646331"/>
          </a:xfrm>
          <a:prstGeom prst="rect">
            <a:avLst/>
          </a:prstGeom>
          <a:noFill/>
        </p:spPr>
        <p:txBody>
          <a:bodyPr wrap="none" rtlCol="0">
            <a:spAutoFit/>
          </a:bodyPr>
          <a:lstStyle/>
          <a:p>
            <a:pPr marL="285750" indent="-285750">
              <a:buFont typeface="Arial" panose="020B0604020202020204" pitchFamily="34" charset="0"/>
              <a:buChar char="•"/>
            </a:pPr>
            <a:r>
              <a:rPr lang="en-US" dirty="0"/>
              <a:t>Machine Learning</a:t>
            </a:r>
          </a:p>
          <a:p>
            <a:pPr marL="285750" indent="-285750">
              <a:buFont typeface="Arial" panose="020B0604020202020204" pitchFamily="34" charset="0"/>
              <a:buChar char="•"/>
            </a:pPr>
            <a:r>
              <a:rPr lang="en-US" dirty="0"/>
              <a:t>Multi-particle simulation</a:t>
            </a:r>
          </a:p>
        </p:txBody>
      </p:sp>
    </p:spTree>
    <p:extLst>
      <p:ext uri="{BB962C8B-B14F-4D97-AF65-F5344CB8AC3E}">
        <p14:creationId xmlns:p14="http://schemas.microsoft.com/office/powerpoint/2010/main" val="3784061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7" name="Picture 36">
            <a:extLst>
              <a:ext uri="{FF2B5EF4-FFF2-40B4-BE49-F238E27FC236}">
                <a16:creationId xmlns:a16="http://schemas.microsoft.com/office/drawing/2014/main" id="{208F786B-33FE-C1F2-D8B9-574A8C5C892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985113" y="3342299"/>
            <a:ext cx="4389895" cy="918480"/>
          </a:xfrm>
          <a:prstGeom prst="rect">
            <a:avLst/>
          </a:prstGeom>
        </p:spPr>
      </p:pic>
      <p:sp>
        <p:nvSpPr>
          <p:cNvPr id="400" name="Google Shape;400;g1365d3dc31b_1_45"/>
          <p:cNvSpPr txBox="1">
            <a:spLocks noGrp="1"/>
          </p:cNvSpPr>
          <p:nvPr>
            <p:ph type="sldNum" idx="4294967295"/>
          </p:nvPr>
        </p:nvSpPr>
        <p:spPr>
          <a:xfrm>
            <a:off x="11480800" y="8377099"/>
            <a:ext cx="3657600" cy="486833"/>
          </a:xfrm>
          <a:prstGeom prst="rect">
            <a:avLst/>
          </a:prstGeom>
          <a:noFill/>
          <a:ln>
            <a:noFill/>
          </a:ln>
        </p:spPr>
        <p:txBody>
          <a:bodyPr spcFirstLastPara="1" vert="horz" wrap="square" lIns="121900" tIns="60933" rIns="0" bIns="60933" rtlCol="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100"/>
              <a:buFont typeface="Arial"/>
              <a:buNone/>
              <a:defRPr sz="1467" b="0" i="0" u="none" strike="noStrike" cap="none">
                <a:solidFill>
                  <a:srgbClr val="3F3F3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467" b="0" i="0" u="none" strike="noStrike" cap="none">
                <a:solidFill>
                  <a:srgbClr val="3F3F3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467" b="0" i="0" u="none" strike="noStrike" cap="none">
                <a:solidFill>
                  <a:srgbClr val="3F3F3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467" b="0" i="0" u="none" strike="noStrike" cap="none">
                <a:solidFill>
                  <a:srgbClr val="3F3F3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467" b="0" i="0" u="none" strike="noStrike" cap="none">
                <a:solidFill>
                  <a:srgbClr val="3F3F3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467" b="0" i="0" u="none" strike="noStrike" cap="none">
                <a:solidFill>
                  <a:srgbClr val="3F3F3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467" b="0" i="0" u="none" strike="noStrike" cap="none">
                <a:solidFill>
                  <a:srgbClr val="3F3F3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467" b="0" i="0" u="none" strike="noStrike" cap="none">
                <a:solidFill>
                  <a:srgbClr val="3F3F3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467" b="0" i="0" u="none" strike="noStrike" cap="none">
                <a:solidFill>
                  <a:srgbClr val="3F3F3F"/>
                </a:solidFill>
                <a:latin typeface="Lato"/>
                <a:ea typeface="Lato"/>
                <a:cs typeface="Lato"/>
                <a:sym typeface="Lato"/>
              </a:defRPr>
            </a:lvl9pPr>
          </a:lstStyle>
          <a:p>
            <a:pPr algn="r"/>
            <a:fld id="{00000000-1234-1234-1234-123412341234}" type="slidenum">
              <a:rPr lang="en-US" smtClean="0"/>
              <a:pPr algn="r"/>
              <a:t>13</a:t>
            </a:fld>
            <a:endParaRPr/>
          </a:p>
        </p:txBody>
      </p:sp>
      <p:grpSp>
        <p:nvGrpSpPr>
          <p:cNvPr id="7" name="Group 6">
            <a:extLst>
              <a:ext uri="{FF2B5EF4-FFF2-40B4-BE49-F238E27FC236}">
                <a16:creationId xmlns:a16="http://schemas.microsoft.com/office/drawing/2014/main" id="{2634AC1D-491B-7EC8-EBB1-5CB9E724A3D8}"/>
              </a:ext>
            </a:extLst>
          </p:cNvPr>
          <p:cNvGrpSpPr/>
          <p:nvPr/>
        </p:nvGrpSpPr>
        <p:grpSpPr>
          <a:xfrm>
            <a:off x="1815719" y="958645"/>
            <a:ext cx="9466069" cy="5580641"/>
            <a:chOff x="437304" y="2762119"/>
            <a:chExt cx="7496205" cy="4080641"/>
          </a:xfrm>
        </p:grpSpPr>
        <p:pic>
          <p:nvPicPr>
            <p:cNvPr id="8" name="Picture 7">
              <a:extLst>
                <a:ext uri="{FF2B5EF4-FFF2-40B4-BE49-F238E27FC236}">
                  <a16:creationId xmlns:a16="http://schemas.microsoft.com/office/drawing/2014/main" id="{7B593605-C5E1-9C94-DD97-CEBD92472ABF}"/>
                </a:ext>
              </a:extLst>
            </p:cNvPr>
            <p:cNvPicPr>
              <a:picLocks noChangeAspect="1"/>
            </p:cNvPicPr>
            <p:nvPr/>
          </p:nvPicPr>
          <p:blipFill rotWithShape="1">
            <a:blip r:embed="rId4"/>
            <a:srcRect t="7775" r="89564" b="7304"/>
            <a:stretch/>
          </p:blipFill>
          <p:spPr>
            <a:xfrm>
              <a:off x="437304" y="2933261"/>
              <a:ext cx="866805" cy="3738357"/>
            </a:xfrm>
            <a:prstGeom prst="rect">
              <a:avLst/>
            </a:prstGeom>
          </p:spPr>
        </p:pic>
        <p:pic>
          <p:nvPicPr>
            <p:cNvPr id="9" name="Picture 8">
              <a:extLst>
                <a:ext uri="{FF2B5EF4-FFF2-40B4-BE49-F238E27FC236}">
                  <a16:creationId xmlns:a16="http://schemas.microsoft.com/office/drawing/2014/main" id="{AE386619-934F-4CF9-71FB-7A0F93BCCAA0}"/>
                </a:ext>
              </a:extLst>
            </p:cNvPr>
            <p:cNvPicPr>
              <a:picLocks noChangeAspect="1"/>
            </p:cNvPicPr>
            <p:nvPr/>
          </p:nvPicPr>
          <p:blipFill rotWithShape="1">
            <a:blip r:embed="rId4"/>
            <a:srcRect l="20184" b="7304"/>
            <a:stretch/>
          </p:blipFill>
          <p:spPr>
            <a:xfrm>
              <a:off x="1304109" y="2762119"/>
              <a:ext cx="6629400" cy="4080641"/>
            </a:xfrm>
            <a:prstGeom prst="rect">
              <a:avLst/>
            </a:prstGeom>
          </p:spPr>
        </p:pic>
      </p:grpSp>
      <p:sp>
        <p:nvSpPr>
          <p:cNvPr id="10" name="Content Placeholder 2">
            <a:extLst>
              <a:ext uri="{FF2B5EF4-FFF2-40B4-BE49-F238E27FC236}">
                <a16:creationId xmlns:a16="http://schemas.microsoft.com/office/drawing/2014/main" id="{6AE4A3DE-0F3E-ACE1-1BCE-7E1B9CB4408D}"/>
              </a:ext>
            </a:extLst>
          </p:cNvPr>
          <p:cNvSpPr txBox="1">
            <a:spLocks/>
          </p:cNvSpPr>
          <p:nvPr/>
        </p:nvSpPr>
        <p:spPr>
          <a:xfrm>
            <a:off x="-1499220" y="5323376"/>
            <a:ext cx="8534400" cy="2743200"/>
          </a:xfrm>
          <a:prstGeom prst="rect">
            <a:avLst/>
          </a:prstGeom>
        </p:spPr>
        <p:txBody>
          <a:bodyPr vert="horz" lIns="0" tIns="0" rIns="0" bIns="0" rtlCol="0">
            <a:noAutofit/>
          </a:bodyPr>
          <a:lstStyle>
            <a:lvl1pPr marL="0" indent="0" algn="l" defTabSz="1219140" rtl="0" eaLnBrk="1" latinLnBrk="0" hangingPunct="1">
              <a:lnSpc>
                <a:spcPct val="120000"/>
              </a:lnSpc>
              <a:spcBef>
                <a:spcPts val="0"/>
              </a:spcBef>
              <a:spcAft>
                <a:spcPts val="400"/>
              </a:spcAft>
              <a:buClr>
                <a:schemeClr val="tx1"/>
              </a:buClr>
              <a:buFont typeface="Arial" pitchFamily="34" charset="0"/>
              <a:buNone/>
              <a:defRPr sz="3200" b="0" kern="1200" baseline="0">
                <a:solidFill>
                  <a:schemeClr val="tx1"/>
                </a:solidFill>
                <a:latin typeface="Gill Sans MT" panose="020B0502020104020203" pitchFamily="34" charset="77"/>
                <a:ea typeface="+mn-ea"/>
                <a:cs typeface="Arial" pitchFamily="34" charset="0"/>
              </a:defRPr>
            </a:lvl1pPr>
            <a:lvl2pPr marL="609570" indent="-298435" algn="l" defTabSz="1219140" rtl="0" eaLnBrk="1" latinLnBrk="0" hangingPunct="1">
              <a:lnSpc>
                <a:spcPct val="120000"/>
              </a:lnSpc>
              <a:spcBef>
                <a:spcPts val="0"/>
              </a:spcBef>
              <a:spcAft>
                <a:spcPts val="0"/>
              </a:spcAft>
              <a:buClr>
                <a:schemeClr val="bg2"/>
              </a:buClr>
              <a:buSzPct val="120000"/>
              <a:buFont typeface="Arial" pitchFamily="34" charset="0"/>
              <a:buChar char="•"/>
              <a:defRPr sz="2933" kern="1200" baseline="0">
                <a:solidFill>
                  <a:schemeClr val="tx1"/>
                </a:solidFill>
                <a:latin typeface="Gill Sans MT" panose="020B0502020104020203" pitchFamily="34" charset="77"/>
                <a:ea typeface="+mn-ea"/>
                <a:cs typeface="Arial" pitchFamily="34" charset="0"/>
              </a:defRPr>
            </a:lvl2pPr>
            <a:lvl3pPr marL="920705" indent="-311135" algn="l" defTabSz="1219140" rtl="0" eaLnBrk="1" latinLnBrk="0" hangingPunct="1">
              <a:lnSpc>
                <a:spcPct val="120000"/>
              </a:lnSpc>
              <a:spcBef>
                <a:spcPts val="0"/>
              </a:spcBef>
              <a:buClr>
                <a:schemeClr val="bg2"/>
              </a:buClr>
              <a:buSzPct val="120000"/>
              <a:buFont typeface="Arial" pitchFamily="34" charset="0"/>
              <a:buChar char="-"/>
              <a:defRPr sz="2667" kern="1200" baseline="0">
                <a:solidFill>
                  <a:schemeClr val="tx1"/>
                </a:solidFill>
                <a:latin typeface="Gill Sans MT" panose="020B0502020104020203" pitchFamily="34" charset="77"/>
                <a:ea typeface="+mn-ea"/>
                <a:cs typeface="Arial" pitchFamily="34" charset="0"/>
              </a:defRPr>
            </a:lvl3pPr>
            <a:lvl4pPr marL="1219140" indent="-298435" algn="l" defTabSz="1219140" rtl="0" eaLnBrk="1" latinLnBrk="0" hangingPunct="1">
              <a:lnSpc>
                <a:spcPct val="120000"/>
              </a:lnSpc>
              <a:spcBef>
                <a:spcPts val="0"/>
              </a:spcBef>
              <a:buClr>
                <a:schemeClr val="bg2"/>
              </a:buClr>
              <a:buSzPct val="120000"/>
              <a:buFont typeface="Arial" pitchFamily="34" charset="0"/>
              <a:buChar char="•"/>
              <a:defRPr sz="2400" kern="1200" baseline="0">
                <a:solidFill>
                  <a:schemeClr val="tx1"/>
                </a:solidFill>
                <a:latin typeface="Gill Sans MT" panose="020B0502020104020203" pitchFamily="34" charset="77"/>
                <a:ea typeface="+mn-ea"/>
                <a:cs typeface="Arial" pitchFamily="34" charset="0"/>
              </a:defRPr>
            </a:lvl4pPr>
            <a:lvl5pPr marL="1530274" indent="-311135" algn="l" defTabSz="1219140" rtl="0" eaLnBrk="1" latinLnBrk="0" hangingPunct="1">
              <a:lnSpc>
                <a:spcPct val="120000"/>
              </a:lnSpc>
              <a:spcBef>
                <a:spcPts val="0"/>
              </a:spcBef>
              <a:buClr>
                <a:schemeClr val="bg2"/>
              </a:buClr>
              <a:buSzPct val="120000"/>
              <a:buFont typeface="Arial" pitchFamily="34" charset="0"/>
              <a:buChar char="-"/>
              <a:defRPr sz="2133"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91438" indent="-91438">
              <a:buSzPct val="100000"/>
              <a:buFont typeface="Arial" panose="020B0604020202020204" pitchFamily="34" charset="0"/>
              <a:buChar char="•"/>
            </a:pPr>
            <a:endParaRPr lang="en-US" sz="1200" i="1" dirty="0">
              <a:latin typeface="Calibri" panose="020F0502020204030204" pitchFamily="34" charset="0"/>
              <a:cs typeface="Calibri" panose="020F0502020204030204" pitchFamily="34" charset="0"/>
              <a:sym typeface="Wingdings" pitchFamily="2" charset="2"/>
            </a:endParaRPr>
          </a:p>
        </p:txBody>
      </p:sp>
      <p:pic>
        <p:nvPicPr>
          <p:cNvPr id="34" name="Google Shape;98;g10d9fb731aa_0_260">
            <a:extLst>
              <a:ext uri="{FF2B5EF4-FFF2-40B4-BE49-F238E27FC236}">
                <a16:creationId xmlns:a16="http://schemas.microsoft.com/office/drawing/2014/main" id="{26118B73-1417-4303-8ADD-EBD69462417A}"/>
              </a:ext>
            </a:extLst>
          </p:cNvPr>
          <p:cNvPicPr preferRelativeResize="0"/>
          <p:nvPr/>
        </p:nvPicPr>
        <p:blipFill rotWithShape="1">
          <a:blip r:embed="rId5">
            <a:alphaModFix/>
          </a:blip>
          <a:srcRect l="73703" t="65393"/>
          <a:stretch/>
        </p:blipFill>
        <p:spPr>
          <a:xfrm>
            <a:off x="3354938" y="2171215"/>
            <a:ext cx="778076" cy="576011"/>
          </a:xfrm>
          <a:prstGeom prst="rect">
            <a:avLst/>
          </a:prstGeom>
          <a:noFill/>
          <a:ln>
            <a:noFill/>
          </a:ln>
        </p:spPr>
      </p:pic>
      <p:sp>
        <p:nvSpPr>
          <p:cNvPr id="35" name="Rectangle 34">
            <a:extLst>
              <a:ext uri="{FF2B5EF4-FFF2-40B4-BE49-F238E27FC236}">
                <a16:creationId xmlns:a16="http://schemas.microsoft.com/office/drawing/2014/main" id="{EE82B1F9-BBED-B1E9-0DF9-877754A71FC5}"/>
              </a:ext>
            </a:extLst>
          </p:cNvPr>
          <p:cNvSpPr/>
          <p:nvPr/>
        </p:nvSpPr>
        <p:spPr>
          <a:xfrm>
            <a:off x="9319551" y="2245515"/>
            <a:ext cx="1539584" cy="1519403"/>
          </a:xfrm>
          <a:prstGeom prst="rect">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Calibri" panose="020F0502020204030204" pitchFamily="34" charset="0"/>
                <a:cs typeface="Calibri" panose="020F0502020204030204" pitchFamily="34" charset="0"/>
              </a:rPr>
              <a:t>Cluster Compute</a:t>
            </a:r>
          </a:p>
          <a:p>
            <a:pPr algn="ctr"/>
            <a:r>
              <a:rPr lang="en-US" sz="1200" dirty="0">
                <a:solidFill>
                  <a:schemeClr val="bg1"/>
                </a:solidFill>
                <a:latin typeface="Calibri" panose="020F0502020204030204" pitchFamily="34" charset="0"/>
                <a:cs typeface="Calibri" panose="020F0502020204030204" pitchFamily="34" charset="0"/>
              </a:rPr>
              <a:t>(CPU,GPU)</a:t>
            </a:r>
          </a:p>
        </p:txBody>
      </p:sp>
      <p:pic>
        <p:nvPicPr>
          <p:cNvPr id="38" name="Picture 37">
            <a:extLst>
              <a:ext uri="{FF2B5EF4-FFF2-40B4-BE49-F238E27FC236}">
                <a16:creationId xmlns:a16="http://schemas.microsoft.com/office/drawing/2014/main" id="{EF4DC083-2F74-EC82-C4EF-7536AF19DB8E}"/>
              </a:ext>
            </a:extLst>
          </p:cNvPr>
          <p:cNvPicPr>
            <a:picLocks noChangeAspect="1"/>
          </p:cNvPicPr>
          <p:nvPr/>
        </p:nvPicPr>
        <p:blipFill>
          <a:blip r:embed="rId6"/>
          <a:stretch>
            <a:fillRect/>
          </a:stretch>
        </p:blipFill>
        <p:spPr>
          <a:xfrm rot="16200000">
            <a:off x="579042" y="5990510"/>
            <a:ext cx="322783" cy="334737"/>
          </a:xfrm>
          <a:prstGeom prst="rect">
            <a:avLst/>
          </a:prstGeom>
        </p:spPr>
      </p:pic>
      <p:sp>
        <p:nvSpPr>
          <p:cNvPr id="2" name="TextBox 1">
            <a:extLst>
              <a:ext uri="{FF2B5EF4-FFF2-40B4-BE49-F238E27FC236}">
                <a16:creationId xmlns:a16="http://schemas.microsoft.com/office/drawing/2014/main" id="{A90C8547-F96C-430F-18D9-5E5DB215844F}"/>
              </a:ext>
            </a:extLst>
          </p:cNvPr>
          <p:cNvSpPr txBox="1"/>
          <p:nvPr/>
        </p:nvSpPr>
        <p:spPr>
          <a:xfrm>
            <a:off x="-1" y="6476048"/>
            <a:ext cx="12192000" cy="338554"/>
          </a:xfrm>
          <a:prstGeom prst="rect">
            <a:avLst/>
          </a:prstGeom>
          <a:solidFill>
            <a:srgbClr val="C00000"/>
          </a:solidFill>
          <a:ln>
            <a:solidFill>
              <a:srgbClr val="8C1515"/>
            </a:solidFill>
          </a:ln>
        </p:spPr>
        <p:txBody>
          <a:bodyPr wrap="square" rtlCol="0" anchor="ctr">
            <a:spAutoFit/>
          </a:bodyPr>
          <a:lstStyle/>
          <a:p>
            <a:pPr algn="ctr"/>
            <a:r>
              <a:rPr lang="en-US" sz="1600" b="1" dirty="0">
                <a:solidFill>
                  <a:schemeClr val="bg1"/>
                </a:solidFill>
                <a:latin typeface="Lato" panose="020F0502020204030203" pitchFamily="34" charset="0"/>
                <a:ea typeface="Lato" panose="020F0502020204030203" pitchFamily="34" charset="0"/>
                <a:cs typeface="Lato" panose="020F0502020204030203" pitchFamily="34" charset="0"/>
              </a:rPr>
              <a:t>Making good progress toward this vision with open-source, modular software tools</a:t>
            </a:r>
          </a:p>
        </p:txBody>
      </p:sp>
      <p:sp>
        <p:nvSpPr>
          <p:cNvPr id="398" name="Google Shape;398;g1365d3dc31b_1_45"/>
          <p:cNvSpPr txBox="1">
            <a:spLocks noGrp="1"/>
          </p:cNvSpPr>
          <p:nvPr>
            <p:ph type="title" idx="4294967295"/>
          </p:nvPr>
        </p:nvSpPr>
        <p:spPr>
          <a:xfrm>
            <a:off x="69377" y="94815"/>
            <a:ext cx="12053243" cy="1188993"/>
          </a:xfrm>
          <a:prstGeom prst="rect">
            <a:avLst/>
          </a:prstGeom>
        </p:spPr>
        <p:txBody>
          <a:bodyPr spcFirstLastPara="1" vert="horz" wrap="square" lIns="0" tIns="45700" rIns="91425" bIns="45700" rtlCol="0" anchor="b" anchorCtr="0">
            <a:normAutofit/>
          </a:bodyPr>
          <a:lstStyle/>
          <a:p>
            <a:r>
              <a:rPr lang="en-US" sz="2400" b="1" dirty="0">
                <a:solidFill>
                  <a:srgbClr val="C00000"/>
                </a:solidFill>
              </a:rPr>
              <a:t>Goal:</a:t>
            </a:r>
            <a:r>
              <a:rPr lang="en-US" sz="2400" dirty="0"/>
              <a:t> </a:t>
            </a:r>
            <a:r>
              <a:rPr lang="en-US" sz="2400" dirty="0">
                <a:solidFill>
                  <a:srgbClr val="C00000"/>
                </a:solidFill>
              </a:rPr>
              <a:t>Multi-modal HPC Modeling Facility</a:t>
            </a:r>
            <a:r>
              <a:rPr lang="en-US" sz="2400" dirty="0"/>
              <a:t>. Full Integration of AI/ML Optimization, Data-Driven Modeling, and Physics Simulations, </a:t>
            </a:r>
            <a:r>
              <a:rPr lang="en-US" sz="2400" i="1" dirty="0">
                <a:sym typeface="Wingdings" pitchFamily="2" charset="2"/>
              </a:rPr>
              <a:t>working in a </a:t>
            </a:r>
            <a:r>
              <a:rPr lang="en-US" sz="2400" i="1" dirty="0">
                <a:latin typeface="Calibri" panose="020F0502020204030204" pitchFamily="34" charset="0"/>
                <a:cs typeface="Calibri" panose="020F0502020204030204" pitchFamily="34" charset="0"/>
                <a:sym typeface="Wingdings" pitchFamily="2" charset="2"/>
              </a:rPr>
              <a:t>machine-agnostic</a:t>
            </a:r>
            <a:r>
              <a:rPr lang="en-US" sz="2400" b="1" i="1" dirty="0">
                <a:latin typeface="Calibri" panose="020F0502020204030204" pitchFamily="34" charset="0"/>
                <a:cs typeface="Calibri" panose="020F0502020204030204" pitchFamily="34" charset="0"/>
                <a:sym typeface="Wingdings" pitchFamily="2" charset="2"/>
              </a:rPr>
              <a:t> </a:t>
            </a:r>
            <a:r>
              <a:rPr lang="en-US" sz="2400" dirty="0">
                <a:latin typeface="Calibri" panose="020F0502020204030204" pitchFamily="34" charset="0"/>
                <a:cs typeface="Calibri" panose="020F0502020204030204" pitchFamily="34" charset="0"/>
                <a:sym typeface="Wingdings" pitchFamily="2" charset="2"/>
              </a:rPr>
              <a:t>ecosystem for online simulation, but delivering fast model RESULTS - PV settings - to running accelerators (!)</a:t>
            </a:r>
            <a:endParaRPr lang="en-US" sz="2400" dirty="0"/>
          </a:p>
        </p:txBody>
      </p:sp>
      <p:sp>
        <p:nvSpPr>
          <p:cNvPr id="3" name="TextBox 2">
            <a:extLst>
              <a:ext uri="{FF2B5EF4-FFF2-40B4-BE49-F238E27FC236}">
                <a16:creationId xmlns:a16="http://schemas.microsoft.com/office/drawing/2014/main" id="{2BFAB921-B7FE-1982-3B91-1455B23D5439}"/>
              </a:ext>
            </a:extLst>
          </p:cNvPr>
          <p:cNvSpPr txBox="1"/>
          <p:nvPr/>
        </p:nvSpPr>
        <p:spPr>
          <a:xfrm>
            <a:off x="11074400" y="6112599"/>
            <a:ext cx="933397" cy="338554"/>
          </a:xfrm>
          <a:prstGeom prst="rect">
            <a:avLst/>
          </a:prstGeom>
          <a:noFill/>
        </p:spPr>
        <p:txBody>
          <a:bodyPr wrap="none" rtlCol="0">
            <a:spAutoFit/>
          </a:bodyPr>
          <a:lstStyle/>
          <a:p>
            <a:r>
              <a:rPr lang="en-US" sz="1600" i="1" dirty="0">
                <a:solidFill>
                  <a:srgbClr val="596DE2"/>
                </a:solidFill>
              </a:rPr>
              <a:t>C. Mayes</a:t>
            </a:r>
          </a:p>
        </p:txBody>
      </p:sp>
    </p:spTree>
    <p:extLst>
      <p:ext uri="{BB962C8B-B14F-4D97-AF65-F5344CB8AC3E}">
        <p14:creationId xmlns:p14="http://schemas.microsoft.com/office/powerpoint/2010/main" val="270821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E8049-915A-5B44-820E-40672E704FB4}"/>
              </a:ext>
            </a:extLst>
          </p:cNvPr>
          <p:cNvSpPr>
            <a:spLocks noGrp="1"/>
          </p:cNvSpPr>
          <p:nvPr>
            <p:ph type="title"/>
          </p:nvPr>
        </p:nvSpPr>
        <p:spPr>
          <a:xfrm>
            <a:off x="173421" y="451741"/>
            <a:ext cx="11792607" cy="543036"/>
          </a:xfrm>
        </p:spPr>
        <p:txBody>
          <a:bodyPr>
            <a:normAutofit fontScale="90000"/>
          </a:bodyPr>
          <a:lstStyle/>
          <a:p>
            <a:r>
              <a:rPr lang="en-US" dirty="0">
                <a:solidFill>
                  <a:srgbClr val="C00000"/>
                </a:solidFill>
              </a:rPr>
              <a:t>Beam Synchronous Data – and Event building</a:t>
            </a:r>
          </a:p>
        </p:txBody>
      </p:sp>
      <p:sp>
        <p:nvSpPr>
          <p:cNvPr id="4" name="Text Placeholder 4">
            <a:extLst>
              <a:ext uri="{FF2B5EF4-FFF2-40B4-BE49-F238E27FC236}">
                <a16:creationId xmlns:a16="http://schemas.microsoft.com/office/drawing/2014/main" id="{BF9619B4-A964-2342-959A-33A123C78AA9}"/>
              </a:ext>
            </a:extLst>
          </p:cNvPr>
          <p:cNvSpPr txBox="1">
            <a:spLocks/>
          </p:cNvSpPr>
          <p:nvPr/>
        </p:nvSpPr>
        <p:spPr>
          <a:xfrm>
            <a:off x="460826" y="3579752"/>
            <a:ext cx="11029949" cy="1951608"/>
          </a:xfrm>
          <a:prstGeom prst="rect">
            <a:avLst/>
          </a:prstGeom>
          <a:ln w="3175">
            <a:solidFill>
              <a:schemeClr val="accent1"/>
            </a:solidFill>
          </a:ln>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rgbClr val="FF0000"/>
                </a:solidFill>
              </a:rPr>
              <a:t>Objective: Build a model and inverse problem for energy spectra tuning</a:t>
            </a:r>
            <a:r>
              <a:rPr lang="en-US" sz="1800" dirty="0"/>
              <a:t>. Support Regression Analysis and ML, and event build for FEL  tuning</a:t>
            </a:r>
          </a:p>
          <a:p>
            <a:r>
              <a:rPr lang="en-US" sz="1800" dirty="0">
                <a:solidFill>
                  <a:srgbClr val="FF0000"/>
                </a:solidFill>
              </a:rPr>
              <a:t>Problem</a:t>
            </a:r>
            <a:r>
              <a:rPr lang="en-US" sz="1800" dirty="0"/>
              <a:t>: Assemble pulse synchronous data &amp; machine meta data. Complex, incomplete.</a:t>
            </a:r>
          </a:p>
          <a:p>
            <a:pPr lvl="1"/>
            <a:r>
              <a:rPr lang="en-US" sz="1800" dirty="0"/>
              <a:t>In Accelerator – Beam Synchronous Acquisition system (BSA). </a:t>
            </a:r>
          </a:p>
          <a:p>
            <a:pPr lvl="1"/>
            <a:r>
              <a:rPr lang="en-US" sz="1800" dirty="0"/>
              <a:t>In Experimental support controls, Beam Line Data System (BLD).</a:t>
            </a:r>
          </a:p>
          <a:p>
            <a:r>
              <a:rPr lang="en-US" sz="1800" dirty="0">
                <a:solidFill>
                  <a:srgbClr val="FF0000"/>
                </a:solidFill>
              </a:rPr>
              <a:t>Requirement: Save all Beam Synchronous Data (</a:t>
            </a:r>
            <a:r>
              <a:rPr lang="en-US" sz="1800" dirty="0" err="1">
                <a:solidFill>
                  <a:srgbClr val="FF0000"/>
                </a:solidFill>
              </a:rPr>
              <a:t>eg</a:t>
            </a:r>
            <a:r>
              <a:rPr lang="en-US" sz="1800" dirty="0">
                <a:solidFill>
                  <a:srgbClr val="FF0000"/>
                </a:solidFill>
              </a:rPr>
              <a:t> monitors), on every pulse, continuously!</a:t>
            </a:r>
            <a:endParaRPr lang="en-US" sz="1800" dirty="0"/>
          </a:p>
        </p:txBody>
      </p:sp>
      <p:pic>
        <p:nvPicPr>
          <p:cNvPr id="5" name="Picture 2">
            <a:extLst>
              <a:ext uri="{FF2B5EF4-FFF2-40B4-BE49-F238E27FC236}">
                <a16:creationId xmlns:a16="http://schemas.microsoft.com/office/drawing/2014/main" id="{837EDCDA-98A7-C24F-A850-4AAA86F18D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3478" y="1396152"/>
            <a:ext cx="2667000" cy="1928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extLst>
              <a:ext uri="{FF2B5EF4-FFF2-40B4-BE49-F238E27FC236}">
                <a16:creationId xmlns:a16="http://schemas.microsoft.com/office/drawing/2014/main" id="{088B2C44-1E9C-0D42-9092-7B31AD12DF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4648" y="1330752"/>
            <a:ext cx="2726753" cy="2139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6EEC8756-54BA-AB47-AD5D-B99776480BE9}"/>
              </a:ext>
            </a:extLst>
          </p:cNvPr>
          <p:cNvPicPr>
            <a:picLocks noChangeAspect="1"/>
          </p:cNvPicPr>
          <p:nvPr/>
        </p:nvPicPr>
        <p:blipFill>
          <a:blip r:embed="rId4"/>
          <a:stretch>
            <a:fillRect/>
          </a:stretch>
        </p:blipFill>
        <p:spPr>
          <a:xfrm>
            <a:off x="7813467" y="1396152"/>
            <a:ext cx="2832100" cy="1993293"/>
          </a:xfrm>
          <a:prstGeom prst="rect">
            <a:avLst/>
          </a:prstGeom>
        </p:spPr>
      </p:pic>
      <p:sp>
        <p:nvSpPr>
          <p:cNvPr id="9" name="TextBox 8">
            <a:extLst>
              <a:ext uri="{FF2B5EF4-FFF2-40B4-BE49-F238E27FC236}">
                <a16:creationId xmlns:a16="http://schemas.microsoft.com/office/drawing/2014/main" id="{6B267C08-D487-6F40-B9C9-D20AF1D9A13F}"/>
              </a:ext>
            </a:extLst>
          </p:cNvPr>
          <p:cNvSpPr txBox="1"/>
          <p:nvPr/>
        </p:nvSpPr>
        <p:spPr>
          <a:xfrm>
            <a:off x="460826" y="5531360"/>
            <a:ext cx="11029949" cy="923330"/>
          </a:xfrm>
          <a:prstGeom prst="rect">
            <a:avLst/>
          </a:prstGeom>
          <a:solidFill>
            <a:srgbClr val="C00000"/>
          </a:solidFill>
          <a:ln w="12700">
            <a:solidFill>
              <a:srgbClr val="FF0000"/>
            </a:solidFill>
          </a:ln>
        </p:spPr>
        <p:txBody>
          <a:bodyPr wrap="square" rtlCol="0">
            <a:spAutoFit/>
          </a:bodyPr>
          <a:lstStyle/>
          <a:p>
            <a:pPr algn="ctr"/>
            <a:r>
              <a:rPr lang="en-US" dirty="0">
                <a:solidFill>
                  <a:schemeClr val="bg1"/>
                </a:solidFill>
              </a:rPr>
              <a:t>Controls and Data Systems Requirement: Fast transfer ALL pulse identified data, as atomic structures of the measured data and their “meta-data” for analysis, experiment tuning, and ML , accessible both immediately, and from archive (!)</a:t>
            </a:r>
          </a:p>
        </p:txBody>
      </p:sp>
      <p:sp>
        <p:nvSpPr>
          <p:cNvPr id="11" name="TextBox 10">
            <a:extLst>
              <a:ext uri="{FF2B5EF4-FFF2-40B4-BE49-F238E27FC236}">
                <a16:creationId xmlns:a16="http://schemas.microsoft.com/office/drawing/2014/main" id="{0972A3A3-E9F0-47A5-DD11-B6A44C9DFBD7}"/>
              </a:ext>
            </a:extLst>
          </p:cNvPr>
          <p:cNvSpPr txBox="1"/>
          <p:nvPr/>
        </p:nvSpPr>
        <p:spPr>
          <a:xfrm>
            <a:off x="10224759" y="3213914"/>
            <a:ext cx="1891521" cy="307777"/>
          </a:xfrm>
          <a:prstGeom prst="rect">
            <a:avLst/>
          </a:prstGeom>
          <a:solidFill>
            <a:schemeClr val="bg1"/>
          </a:solidFill>
        </p:spPr>
        <p:txBody>
          <a:bodyPr wrap="square" rtlCol="0">
            <a:spAutoFit/>
          </a:bodyPr>
          <a:lstStyle/>
          <a:p>
            <a:r>
              <a:rPr lang="en-US" sz="1400" i="1" dirty="0">
                <a:solidFill>
                  <a:srgbClr val="596DE2"/>
                </a:solidFill>
              </a:rPr>
              <a:t>Alberto Lutman, SLAC</a:t>
            </a:r>
          </a:p>
        </p:txBody>
      </p:sp>
    </p:spTree>
    <p:extLst>
      <p:ext uri="{BB962C8B-B14F-4D97-AF65-F5344CB8AC3E}">
        <p14:creationId xmlns:p14="http://schemas.microsoft.com/office/powerpoint/2010/main" val="3306468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0190B-99C3-DC44-ACDF-53C47801E9F2}"/>
              </a:ext>
            </a:extLst>
          </p:cNvPr>
          <p:cNvSpPr>
            <a:spLocks noGrp="1"/>
          </p:cNvSpPr>
          <p:nvPr>
            <p:ph type="title"/>
          </p:nvPr>
        </p:nvSpPr>
        <p:spPr/>
        <p:txBody>
          <a:bodyPr>
            <a:normAutofit fontScale="90000"/>
          </a:bodyPr>
          <a:lstStyle/>
          <a:p>
            <a:r>
              <a:rPr lang="en-US" dirty="0"/>
              <a:t> </a:t>
            </a:r>
            <a:r>
              <a:rPr lang="en-US" dirty="0">
                <a:solidFill>
                  <a:srgbClr val="C00000"/>
                </a:solidFill>
              </a:rPr>
              <a:t>“All the [beam] data, all the time” at SLAC’s LCLS</a:t>
            </a:r>
          </a:p>
        </p:txBody>
      </p:sp>
      <p:sp>
        <p:nvSpPr>
          <p:cNvPr id="4" name="Slide Number Placeholder 3">
            <a:extLst>
              <a:ext uri="{FF2B5EF4-FFF2-40B4-BE49-F238E27FC236}">
                <a16:creationId xmlns:a16="http://schemas.microsoft.com/office/drawing/2014/main" id="{BE5A6E21-7971-0649-878F-9A252029226B}"/>
              </a:ext>
            </a:extLst>
          </p:cNvPr>
          <p:cNvSpPr txBox="1">
            <a:spLocks/>
          </p:cNvSpPr>
          <p:nvPr/>
        </p:nvSpPr>
        <p:spPr>
          <a:xfrm>
            <a:off x="8737601" y="6460435"/>
            <a:ext cx="2844799" cy="26104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buSzPct val="25000"/>
            </a:pPr>
            <a:fld id="{00000000-1234-1234-1234-123412341234}" type="slidenum">
              <a:rPr lang="en-US" sz="1200" smtClean="0">
                <a:solidFill>
                  <a:srgbClr val="888888"/>
                </a:solidFill>
                <a:latin typeface="Calibri"/>
                <a:ea typeface="Calibri"/>
                <a:cs typeface="Calibri"/>
                <a:sym typeface="Calibri"/>
              </a:rPr>
              <a:pPr algn="r">
                <a:buSzPct val="25000"/>
              </a:pPr>
              <a:t>15</a:t>
            </a:fld>
            <a:endParaRPr lang="en-US" sz="1200" dirty="0">
              <a:solidFill>
                <a:srgbClr val="888888"/>
              </a:solidFill>
              <a:latin typeface="Calibri"/>
              <a:ea typeface="Calibri"/>
              <a:cs typeface="Calibri"/>
              <a:sym typeface="Calibri"/>
            </a:endParaRPr>
          </a:p>
        </p:txBody>
      </p:sp>
      <p:sp>
        <p:nvSpPr>
          <p:cNvPr id="20" name="TextBox 19">
            <a:extLst>
              <a:ext uri="{FF2B5EF4-FFF2-40B4-BE49-F238E27FC236}">
                <a16:creationId xmlns:a16="http://schemas.microsoft.com/office/drawing/2014/main" id="{7178234E-9319-F24A-8719-402C98A12AC3}"/>
              </a:ext>
            </a:extLst>
          </p:cNvPr>
          <p:cNvSpPr txBox="1"/>
          <p:nvPr/>
        </p:nvSpPr>
        <p:spPr>
          <a:xfrm>
            <a:off x="131237" y="1130713"/>
            <a:ext cx="11928241" cy="646331"/>
          </a:xfrm>
          <a:prstGeom prst="rect">
            <a:avLst/>
          </a:prstGeom>
          <a:noFill/>
          <a:ln>
            <a:solidFill>
              <a:schemeClr val="tx1"/>
            </a:solidFill>
          </a:ln>
        </p:spPr>
        <p:txBody>
          <a:bodyPr wrap="square" rtlCol="0">
            <a:spAutoFit/>
          </a:bodyPr>
          <a:lstStyle/>
          <a:p>
            <a:r>
              <a:rPr lang="en-US" dirty="0"/>
              <a:t>Figure: Accelerator Event Building Service collects all bunch-by-bunch data, lines up by bunch ID, tags with accelerator meta data, stream to clients, and </a:t>
            </a:r>
            <a:r>
              <a:rPr lang="en-US" dirty="0">
                <a:solidFill>
                  <a:srgbClr val="FF0000"/>
                </a:solidFill>
              </a:rPr>
              <a:t>archives for Machine Learning</a:t>
            </a:r>
            <a:r>
              <a:rPr lang="en-US" dirty="0"/>
              <a:t> and diagnostics. ~800 TB/</a:t>
            </a:r>
            <a:r>
              <a:rPr lang="en-US" dirty="0" err="1"/>
              <a:t>yr</a:t>
            </a:r>
            <a:r>
              <a:rPr lang="en-US" dirty="0"/>
              <a:t> </a:t>
            </a:r>
          </a:p>
        </p:txBody>
      </p:sp>
      <p:sp>
        <p:nvSpPr>
          <p:cNvPr id="74" name="TextBox 73">
            <a:extLst>
              <a:ext uri="{FF2B5EF4-FFF2-40B4-BE49-F238E27FC236}">
                <a16:creationId xmlns:a16="http://schemas.microsoft.com/office/drawing/2014/main" id="{B08D873A-5F4B-E341-B668-D1B45A690E20}"/>
              </a:ext>
            </a:extLst>
          </p:cNvPr>
          <p:cNvSpPr txBox="1"/>
          <p:nvPr/>
        </p:nvSpPr>
        <p:spPr>
          <a:xfrm>
            <a:off x="3383000" y="6567500"/>
            <a:ext cx="8615307" cy="307777"/>
          </a:xfrm>
          <a:prstGeom prst="rect">
            <a:avLst/>
          </a:prstGeom>
          <a:noFill/>
        </p:spPr>
        <p:txBody>
          <a:bodyPr wrap="none" rtlCol="0">
            <a:spAutoFit/>
          </a:bodyPr>
          <a:lstStyle/>
          <a:p>
            <a:r>
              <a:rPr lang="en-US" sz="1400" dirty="0">
                <a:hlinkClick r:id="rId3"/>
              </a:rPr>
              <a:t>https://www.slac.stanford.edu/grp/ad/docs/model/matlab/bsd.html</a:t>
            </a:r>
            <a:r>
              <a:rPr lang="en-US" sz="1400" dirty="0"/>
              <a:t>, M. </a:t>
            </a:r>
            <a:r>
              <a:rPr lang="en-US" sz="1400" dirty="0" err="1"/>
              <a:t>Davidsaver</a:t>
            </a:r>
            <a:r>
              <a:rPr lang="en-US" sz="1400" dirty="0"/>
              <a:t>, B. Martins, D. Murray, G. White</a:t>
            </a:r>
          </a:p>
        </p:txBody>
      </p:sp>
      <p:grpSp>
        <p:nvGrpSpPr>
          <p:cNvPr id="23" name="Group 22">
            <a:extLst>
              <a:ext uri="{FF2B5EF4-FFF2-40B4-BE49-F238E27FC236}">
                <a16:creationId xmlns:a16="http://schemas.microsoft.com/office/drawing/2014/main" id="{03B50D92-B910-36C4-EE9B-8BEC1C40F420}"/>
              </a:ext>
            </a:extLst>
          </p:cNvPr>
          <p:cNvGrpSpPr/>
          <p:nvPr/>
        </p:nvGrpSpPr>
        <p:grpSpPr>
          <a:xfrm>
            <a:off x="289905" y="1912980"/>
            <a:ext cx="11520136" cy="3513366"/>
            <a:chOff x="18697" y="2050637"/>
            <a:chExt cx="14083960" cy="4822892"/>
          </a:xfrm>
        </p:grpSpPr>
        <p:sp>
          <p:nvSpPr>
            <p:cNvPr id="5" name="Rounded Rectangle 4">
              <a:extLst>
                <a:ext uri="{FF2B5EF4-FFF2-40B4-BE49-F238E27FC236}">
                  <a16:creationId xmlns:a16="http://schemas.microsoft.com/office/drawing/2014/main" id="{28A30CF3-E3A4-1146-A006-17DD871DD028}"/>
                </a:ext>
              </a:extLst>
            </p:cNvPr>
            <p:cNvSpPr/>
            <p:nvPr/>
          </p:nvSpPr>
          <p:spPr>
            <a:xfrm>
              <a:off x="4531853" y="5202924"/>
              <a:ext cx="2362200" cy="1203335"/>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LCLS-I Cu</a:t>
              </a:r>
            </a:p>
            <a:p>
              <a:pPr algn="ctr"/>
              <a:r>
                <a:rPr lang="en-US" dirty="0"/>
                <a:t>Beam Synchronous Acquisition (BSA)</a:t>
              </a:r>
            </a:p>
            <a:p>
              <a:pPr algn="ctr"/>
              <a:r>
                <a:rPr lang="en-US" dirty="0"/>
                <a:t>(Complete)</a:t>
              </a:r>
            </a:p>
          </p:txBody>
        </p:sp>
        <p:sp>
          <p:nvSpPr>
            <p:cNvPr id="6" name="Rounded Rectangle 5">
              <a:extLst>
                <a:ext uri="{FF2B5EF4-FFF2-40B4-BE49-F238E27FC236}">
                  <a16:creationId xmlns:a16="http://schemas.microsoft.com/office/drawing/2014/main" id="{74BC97BC-C655-A04B-9535-5239F8FCD682}"/>
                </a:ext>
              </a:extLst>
            </p:cNvPr>
            <p:cNvSpPr/>
            <p:nvPr/>
          </p:nvSpPr>
          <p:spPr>
            <a:xfrm>
              <a:off x="1915252" y="5182006"/>
              <a:ext cx="2362200" cy="1224253"/>
            </a:xfrm>
            <a:prstGeom prst="roundRect">
              <a:avLst>
                <a:gd name="adj" fmla="val 0"/>
              </a:avLst>
            </a:prstGeom>
            <a:ln cap="sq">
              <a:solidFill>
                <a:srgbClr val="EE3A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LCLS-II SC</a:t>
              </a:r>
              <a:br>
                <a:rPr lang="en-US" dirty="0"/>
              </a:br>
              <a:r>
                <a:rPr lang="en-US" dirty="0"/>
                <a:t>Beam Synchronous Acquisition</a:t>
              </a:r>
            </a:p>
          </p:txBody>
        </p:sp>
        <p:sp>
          <p:nvSpPr>
            <p:cNvPr id="7" name="Can 6">
              <a:extLst>
                <a:ext uri="{FF2B5EF4-FFF2-40B4-BE49-F238E27FC236}">
                  <a16:creationId xmlns:a16="http://schemas.microsoft.com/office/drawing/2014/main" id="{B268AA76-AD72-DC44-93F2-E2F12C91BDE6}"/>
                </a:ext>
              </a:extLst>
            </p:cNvPr>
            <p:cNvSpPr/>
            <p:nvPr/>
          </p:nvSpPr>
          <p:spPr>
            <a:xfrm>
              <a:off x="9041260" y="3469513"/>
              <a:ext cx="1706607" cy="119226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Pulse Synchronous Data Archive</a:t>
              </a:r>
            </a:p>
          </p:txBody>
        </p:sp>
        <p:sp>
          <p:nvSpPr>
            <p:cNvPr id="8" name="Rounded Rectangle 7">
              <a:extLst>
                <a:ext uri="{FF2B5EF4-FFF2-40B4-BE49-F238E27FC236}">
                  <a16:creationId xmlns:a16="http://schemas.microsoft.com/office/drawing/2014/main" id="{29D6A9BA-CF0C-834C-8900-8AC51A78E1E4}"/>
                </a:ext>
              </a:extLst>
            </p:cNvPr>
            <p:cNvSpPr/>
            <p:nvPr/>
          </p:nvSpPr>
          <p:spPr>
            <a:xfrm>
              <a:off x="3062544" y="3721563"/>
              <a:ext cx="2590800" cy="762000"/>
            </a:xfrm>
            <a:prstGeom prst="roundRect">
              <a:avLst>
                <a:gd name="adj" fmla="val 2801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BSA Event Building Service Collector</a:t>
              </a:r>
            </a:p>
          </p:txBody>
        </p:sp>
        <p:sp>
          <p:nvSpPr>
            <p:cNvPr id="9" name="Rectangle 8">
              <a:extLst>
                <a:ext uri="{FF2B5EF4-FFF2-40B4-BE49-F238E27FC236}">
                  <a16:creationId xmlns:a16="http://schemas.microsoft.com/office/drawing/2014/main" id="{81354DF4-D16C-CE44-9BE0-6A9CC00BAF7E}"/>
                </a:ext>
              </a:extLst>
            </p:cNvPr>
            <p:cNvSpPr/>
            <p:nvPr/>
          </p:nvSpPr>
          <p:spPr>
            <a:xfrm>
              <a:off x="1459024" y="2050637"/>
              <a:ext cx="1676400" cy="98573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Physics Software Apps (HLAs)</a:t>
              </a:r>
            </a:p>
          </p:txBody>
        </p:sp>
        <p:sp>
          <p:nvSpPr>
            <p:cNvPr id="10" name="Rectangle 9">
              <a:extLst>
                <a:ext uri="{FF2B5EF4-FFF2-40B4-BE49-F238E27FC236}">
                  <a16:creationId xmlns:a16="http://schemas.microsoft.com/office/drawing/2014/main" id="{6602724C-BFF7-B04B-87D1-C1863DB058D1}"/>
                </a:ext>
              </a:extLst>
            </p:cNvPr>
            <p:cNvSpPr/>
            <p:nvPr/>
          </p:nvSpPr>
          <p:spPr>
            <a:xfrm>
              <a:off x="3358760" y="2050637"/>
              <a:ext cx="1676400" cy="98573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Displays (pyDM)</a:t>
              </a:r>
            </a:p>
          </p:txBody>
        </p:sp>
        <p:sp>
          <p:nvSpPr>
            <p:cNvPr id="11" name="Rectangle 10">
              <a:extLst>
                <a:ext uri="{FF2B5EF4-FFF2-40B4-BE49-F238E27FC236}">
                  <a16:creationId xmlns:a16="http://schemas.microsoft.com/office/drawing/2014/main" id="{5B09D827-59A4-9142-8499-0B0247E8B3C7}"/>
                </a:ext>
              </a:extLst>
            </p:cNvPr>
            <p:cNvSpPr/>
            <p:nvPr/>
          </p:nvSpPr>
          <p:spPr>
            <a:xfrm>
              <a:off x="5258496" y="2050637"/>
              <a:ext cx="1676400" cy="98573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SRF diagnostics</a:t>
              </a:r>
            </a:p>
          </p:txBody>
        </p:sp>
        <p:sp>
          <p:nvSpPr>
            <p:cNvPr id="12" name="Rectangle 11">
              <a:extLst>
                <a:ext uri="{FF2B5EF4-FFF2-40B4-BE49-F238E27FC236}">
                  <a16:creationId xmlns:a16="http://schemas.microsoft.com/office/drawing/2014/main" id="{A7A734A7-8A63-8849-B0F7-43E3DAED9955}"/>
                </a:ext>
              </a:extLst>
            </p:cNvPr>
            <p:cNvSpPr/>
            <p:nvPr/>
          </p:nvSpPr>
          <p:spPr>
            <a:xfrm>
              <a:off x="9056364" y="2050795"/>
              <a:ext cx="1676400" cy="9857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Regression Analysis &amp; ML</a:t>
              </a:r>
            </a:p>
          </p:txBody>
        </p:sp>
        <p:cxnSp>
          <p:nvCxnSpPr>
            <p:cNvPr id="13" name="Elbow Connector 12">
              <a:extLst>
                <a:ext uri="{FF2B5EF4-FFF2-40B4-BE49-F238E27FC236}">
                  <a16:creationId xmlns:a16="http://schemas.microsoft.com/office/drawing/2014/main" id="{6C316A1E-FB61-E847-8461-E9DAF8803BC7}"/>
                </a:ext>
              </a:extLst>
            </p:cNvPr>
            <p:cNvCxnSpPr>
              <a:cxnSpLocks/>
              <a:stCxn id="6" idx="0"/>
              <a:endCxn id="8" idx="2"/>
            </p:cNvCxnSpPr>
            <p:nvPr/>
          </p:nvCxnSpPr>
          <p:spPr>
            <a:xfrm rot="5400000" flipH="1" flipV="1">
              <a:off x="3377927" y="4201989"/>
              <a:ext cx="698443" cy="1261592"/>
            </a:xfrm>
            <a:prstGeom prst="bentConnector3">
              <a:avLst>
                <a:gd name="adj1" fmla="val 50000"/>
              </a:avLst>
            </a:prstGeom>
            <a:ln w="381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4" name="Elbow Connector 13">
              <a:extLst>
                <a:ext uri="{FF2B5EF4-FFF2-40B4-BE49-F238E27FC236}">
                  <a16:creationId xmlns:a16="http://schemas.microsoft.com/office/drawing/2014/main" id="{5C27FFE6-9863-624F-B1E0-AED4EA99891C}"/>
                </a:ext>
              </a:extLst>
            </p:cNvPr>
            <p:cNvCxnSpPr>
              <a:cxnSpLocks/>
              <a:stCxn id="5" idx="0"/>
              <a:endCxn id="8" idx="2"/>
            </p:cNvCxnSpPr>
            <p:nvPr/>
          </p:nvCxnSpPr>
          <p:spPr>
            <a:xfrm rot="16200000" flipV="1">
              <a:off x="4675769" y="4165739"/>
              <a:ext cx="719361" cy="1355009"/>
            </a:xfrm>
            <a:prstGeom prst="bentConnector3">
              <a:avLst>
                <a:gd name="adj1" fmla="val 50000"/>
              </a:avLst>
            </a:prstGeom>
            <a:ln w="47625">
              <a:solidFill>
                <a:schemeClr val="accent3"/>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Elbow Connector 14">
              <a:extLst>
                <a:ext uri="{FF2B5EF4-FFF2-40B4-BE49-F238E27FC236}">
                  <a16:creationId xmlns:a16="http://schemas.microsoft.com/office/drawing/2014/main" id="{F2DD8F9B-C376-8244-988E-11CFA2889E74}"/>
                </a:ext>
              </a:extLst>
            </p:cNvPr>
            <p:cNvCxnSpPr>
              <a:cxnSpLocks/>
              <a:stCxn id="9" idx="2"/>
              <a:endCxn id="8" idx="0"/>
            </p:cNvCxnSpPr>
            <p:nvPr/>
          </p:nvCxnSpPr>
          <p:spPr>
            <a:xfrm rot="16200000" flipH="1">
              <a:off x="2984987" y="2348606"/>
              <a:ext cx="685194" cy="2060720"/>
            </a:xfrm>
            <a:prstGeom prst="bentConnector3">
              <a:avLst>
                <a:gd name="adj1" fmla="val 50000"/>
              </a:avLst>
            </a:prstGeom>
            <a:ln w="22225">
              <a:solidFill>
                <a:srgbClr val="FF0000"/>
              </a:solidFill>
              <a:prstDash val="dash"/>
              <a:headEnd type="triangle"/>
              <a:tailEnd type="none" w="lg" len="med"/>
            </a:ln>
          </p:spPr>
          <p:style>
            <a:lnRef idx="1">
              <a:schemeClr val="accent1"/>
            </a:lnRef>
            <a:fillRef idx="0">
              <a:schemeClr val="accent1"/>
            </a:fillRef>
            <a:effectRef idx="0">
              <a:schemeClr val="accent1"/>
            </a:effectRef>
            <a:fontRef idx="minor">
              <a:schemeClr val="tx1"/>
            </a:fontRef>
          </p:style>
        </p:cxnSp>
        <p:cxnSp>
          <p:nvCxnSpPr>
            <p:cNvPr id="16" name="Elbow Connector 15">
              <a:extLst>
                <a:ext uri="{FF2B5EF4-FFF2-40B4-BE49-F238E27FC236}">
                  <a16:creationId xmlns:a16="http://schemas.microsoft.com/office/drawing/2014/main" id="{58F4DD11-5846-5149-B845-210ACFD3B0F8}"/>
                </a:ext>
              </a:extLst>
            </p:cNvPr>
            <p:cNvCxnSpPr>
              <a:cxnSpLocks/>
              <a:stCxn id="10" idx="2"/>
              <a:endCxn id="8" idx="0"/>
            </p:cNvCxnSpPr>
            <p:nvPr/>
          </p:nvCxnSpPr>
          <p:spPr>
            <a:xfrm rot="16200000" flipH="1">
              <a:off x="3934855" y="3298474"/>
              <a:ext cx="685194" cy="160984"/>
            </a:xfrm>
            <a:prstGeom prst="bentConnector3">
              <a:avLst>
                <a:gd name="adj1" fmla="val 50000"/>
              </a:avLst>
            </a:prstGeom>
            <a:ln w="22225">
              <a:solidFill>
                <a:srgbClr val="FF0000"/>
              </a:solidFill>
              <a:prstDash val="dash"/>
              <a:headEnd type="triangle"/>
              <a:tailEnd type="none" w="lg" len="med"/>
            </a:ln>
          </p:spPr>
          <p:style>
            <a:lnRef idx="1">
              <a:schemeClr val="accent1"/>
            </a:lnRef>
            <a:fillRef idx="0">
              <a:schemeClr val="accent1"/>
            </a:fillRef>
            <a:effectRef idx="0">
              <a:schemeClr val="accent1"/>
            </a:effectRef>
            <a:fontRef idx="minor">
              <a:schemeClr val="tx1"/>
            </a:fontRef>
          </p:style>
        </p:cxnSp>
        <p:cxnSp>
          <p:nvCxnSpPr>
            <p:cNvPr id="17" name="Elbow Connector 16">
              <a:extLst>
                <a:ext uri="{FF2B5EF4-FFF2-40B4-BE49-F238E27FC236}">
                  <a16:creationId xmlns:a16="http://schemas.microsoft.com/office/drawing/2014/main" id="{3B3C6657-F532-E249-9468-507BA249997A}"/>
                </a:ext>
              </a:extLst>
            </p:cNvPr>
            <p:cNvCxnSpPr>
              <a:cxnSpLocks/>
            </p:cNvCxnSpPr>
            <p:nvPr/>
          </p:nvCxnSpPr>
          <p:spPr>
            <a:xfrm rot="5400000">
              <a:off x="5055239" y="2346569"/>
              <a:ext cx="364908" cy="1691502"/>
            </a:xfrm>
            <a:prstGeom prst="bentConnector2">
              <a:avLst/>
            </a:prstGeom>
            <a:ln w="22225">
              <a:solidFill>
                <a:srgbClr val="FF0000"/>
              </a:solidFill>
              <a:prstDash val="dash"/>
              <a:headEnd type="triangle"/>
              <a:tailEnd type="none" w="lg"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C6DE696-AE04-0145-9800-BC38070897F2}"/>
                </a:ext>
              </a:extLst>
            </p:cNvPr>
            <p:cNvCxnSpPr>
              <a:cxnSpLocks/>
              <a:stCxn id="8" idx="3"/>
              <a:endCxn id="37" idx="1"/>
            </p:cNvCxnSpPr>
            <p:nvPr/>
          </p:nvCxnSpPr>
          <p:spPr>
            <a:xfrm flipV="1">
              <a:off x="5653344" y="4088977"/>
              <a:ext cx="1480995" cy="13586"/>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661E98C-D3CF-2342-983A-C693654879F0}"/>
                </a:ext>
              </a:extLst>
            </p:cNvPr>
            <p:cNvSpPr txBox="1"/>
            <p:nvPr/>
          </p:nvSpPr>
          <p:spPr>
            <a:xfrm>
              <a:off x="11025141" y="2422426"/>
              <a:ext cx="3077516" cy="1816720"/>
            </a:xfrm>
            <a:prstGeom prst="rect">
              <a:avLst/>
            </a:prstGeom>
            <a:noFill/>
            <a:ln>
              <a:solidFill>
                <a:schemeClr val="bg1">
                  <a:lumMod val="65000"/>
                </a:schemeClr>
              </a:solidFill>
            </a:ln>
          </p:spPr>
          <p:txBody>
            <a:bodyPr wrap="square" rtlCol="0">
              <a:spAutoFit/>
            </a:bodyPr>
            <a:lstStyle/>
            <a:p>
              <a:r>
                <a:rPr lang="en-US" sz="1600" dirty="0"/>
                <a:t>1 EPICS 7 </a:t>
              </a:r>
              <a:r>
                <a:rPr lang="en-US" sz="1600" dirty="0" err="1"/>
                <a:t>NTTable</a:t>
              </a:r>
              <a:r>
                <a:rPr lang="en-US" sz="1600" dirty="0"/>
                <a:t> PV of all Beam Synchronous BSA PVs in </a:t>
              </a:r>
              <a:r>
                <a:rPr lang="en-US" sz="1600" dirty="0" err="1"/>
                <a:t>beampath</a:t>
              </a:r>
              <a:r>
                <a:rPr lang="en-US" sz="1600" dirty="0"/>
                <a:t>, for every pulse &lt;= 1 kHz. Statistics for pulse rates &gt; 1 kHz.</a:t>
              </a:r>
            </a:p>
          </p:txBody>
        </p:sp>
        <p:sp>
          <p:nvSpPr>
            <p:cNvPr id="26" name="TextBox 25">
              <a:extLst>
                <a:ext uri="{FF2B5EF4-FFF2-40B4-BE49-F238E27FC236}">
                  <a16:creationId xmlns:a16="http://schemas.microsoft.com/office/drawing/2014/main" id="{D0FA4AE1-A88D-6345-B56A-810B83689E7C}"/>
                </a:ext>
              </a:extLst>
            </p:cNvPr>
            <p:cNvSpPr txBox="1"/>
            <p:nvPr/>
          </p:nvSpPr>
          <p:spPr>
            <a:xfrm>
              <a:off x="5690959" y="4632101"/>
              <a:ext cx="674759" cy="522056"/>
            </a:xfrm>
            <a:prstGeom prst="rect">
              <a:avLst/>
            </a:prstGeom>
            <a:noFill/>
          </p:spPr>
          <p:txBody>
            <a:bodyPr wrap="square" rtlCol="0">
              <a:spAutoFit/>
            </a:bodyPr>
            <a:lstStyle/>
            <a:p>
              <a:r>
                <a:rPr lang="en-US" dirty="0"/>
                <a:t>CA</a:t>
              </a:r>
            </a:p>
          </p:txBody>
        </p:sp>
        <p:sp>
          <p:nvSpPr>
            <p:cNvPr id="36" name="TextBox 35">
              <a:extLst>
                <a:ext uri="{FF2B5EF4-FFF2-40B4-BE49-F238E27FC236}">
                  <a16:creationId xmlns:a16="http://schemas.microsoft.com/office/drawing/2014/main" id="{04A13912-F30F-3E4F-B8A5-76B17DA701A8}"/>
                </a:ext>
              </a:extLst>
            </p:cNvPr>
            <p:cNvSpPr txBox="1"/>
            <p:nvPr/>
          </p:nvSpPr>
          <p:spPr>
            <a:xfrm>
              <a:off x="3660894" y="3263257"/>
              <a:ext cx="749077" cy="435040"/>
            </a:xfrm>
            <a:prstGeom prst="rect">
              <a:avLst/>
            </a:prstGeom>
            <a:noFill/>
          </p:spPr>
          <p:txBody>
            <a:bodyPr wrap="square" rtlCol="0">
              <a:spAutoFit/>
            </a:bodyPr>
            <a:lstStyle/>
            <a:p>
              <a:r>
                <a:rPr lang="en-US" dirty="0"/>
                <a:t>PVA</a:t>
              </a:r>
            </a:p>
          </p:txBody>
        </p:sp>
        <p:sp>
          <p:nvSpPr>
            <p:cNvPr id="37" name="Rounded Rectangle 36">
              <a:extLst>
                <a:ext uri="{FF2B5EF4-FFF2-40B4-BE49-F238E27FC236}">
                  <a16:creationId xmlns:a16="http://schemas.microsoft.com/office/drawing/2014/main" id="{486BCC43-4871-824C-8BF4-875AEF968965}"/>
                </a:ext>
              </a:extLst>
            </p:cNvPr>
            <p:cNvSpPr/>
            <p:nvPr/>
          </p:nvSpPr>
          <p:spPr>
            <a:xfrm>
              <a:off x="7134339" y="3707977"/>
              <a:ext cx="1474751" cy="762000"/>
            </a:xfrm>
            <a:prstGeom prst="roundRect">
              <a:avLst>
                <a:gd name="adj" fmla="val 2801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BSA Service PVA Writer</a:t>
              </a:r>
            </a:p>
          </p:txBody>
        </p:sp>
        <p:cxnSp>
          <p:nvCxnSpPr>
            <p:cNvPr id="47" name="Straight Arrow Connector 46">
              <a:extLst>
                <a:ext uri="{FF2B5EF4-FFF2-40B4-BE49-F238E27FC236}">
                  <a16:creationId xmlns:a16="http://schemas.microsoft.com/office/drawing/2014/main" id="{1958F406-F9A6-1F42-AA33-706E7EAB3A22}"/>
                </a:ext>
              </a:extLst>
            </p:cNvPr>
            <p:cNvCxnSpPr>
              <a:cxnSpLocks/>
              <a:endCxn id="51" idx="2"/>
            </p:cNvCxnSpPr>
            <p:nvPr/>
          </p:nvCxnSpPr>
          <p:spPr>
            <a:xfrm flipH="1">
              <a:off x="6512665" y="3076947"/>
              <a:ext cx="4512477" cy="1096463"/>
            </a:xfrm>
            <a:prstGeom prst="straightConnector1">
              <a:avLst/>
            </a:prstGeom>
            <a:ln w="3175">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C3CB734C-84A6-AA4B-886A-5DB63D28D4E7}"/>
                </a:ext>
              </a:extLst>
            </p:cNvPr>
            <p:cNvSpPr txBox="1"/>
            <p:nvPr/>
          </p:nvSpPr>
          <p:spPr>
            <a:xfrm>
              <a:off x="6122845" y="3651353"/>
              <a:ext cx="779638" cy="522056"/>
            </a:xfrm>
            <a:prstGeom prst="rect">
              <a:avLst/>
            </a:prstGeom>
            <a:noFill/>
          </p:spPr>
          <p:txBody>
            <a:bodyPr wrap="square" rtlCol="0">
              <a:spAutoFit/>
            </a:bodyPr>
            <a:lstStyle/>
            <a:p>
              <a:r>
                <a:rPr lang="en-US" dirty="0"/>
                <a:t>PVA</a:t>
              </a:r>
            </a:p>
          </p:txBody>
        </p:sp>
        <p:sp>
          <p:nvSpPr>
            <p:cNvPr id="52" name="TextBox 51">
              <a:extLst>
                <a:ext uri="{FF2B5EF4-FFF2-40B4-BE49-F238E27FC236}">
                  <a16:creationId xmlns:a16="http://schemas.microsoft.com/office/drawing/2014/main" id="{52F580B5-DFB7-9949-9F15-801EE608FE08}"/>
                </a:ext>
              </a:extLst>
            </p:cNvPr>
            <p:cNvSpPr txBox="1"/>
            <p:nvPr/>
          </p:nvSpPr>
          <p:spPr>
            <a:xfrm>
              <a:off x="131237" y="3375202"/>
              <a:ext cx="2547566" cy="1816720"/>
            </a:xfrm>
            <a:prstGeom prst="rect">
              <a:avLst/>
            </a:prstGeom>
            <a:noFill/>
            <a:ln>
              <a:solidFill>
                <a:schemeClr val="bg1">
                  <a:lumMod val="65000"/>
                </a:schemeClr>
              </a:solidFill>
            </a:ln>
          </p:spPr>
          <p:txBody>
            <a:bodyPr wrap="square" rtlCol="0">
              <a:spAutoFit/>
            </a:bodyPr>
            <a:lstStyle/>
            <a:p>
              <a:r>
                <a:rPr lang="en-US" sz="1600" dirty="0"/>
                <a:t>BSA Service listens to ALL Beam Synchronous PVs collates and publishes. </a:t>
              </a:r>
              <a:r>
                <a:rPr lang="en-US" sz="1600" dirty="0" err="1"/>
                <a:t>Impl</a:t>
              </a:r>
              <a:r>
                <a:rPr lang="en-US" sz="1600" dirty="0"/>
                <a:t> in p4p.</a:t>
              </a:r>
            </a:p>
          </p:txBody>
        </p:sp>
        <p:cxnSp>
          <p:nvCxnSpPr>
            <p:cNvPr id="54" name="Straight Arrow Connector 53">
              <a:extLst>
                <a:ext uri="{FF2B5EF4-FFF2-40B4-BE49-F238E27FC236}">
                  <a16:creationId xmlns:a16="http://schemas.microsoft.com/office/drawing/2014/main" id="{1C7DDF75-FA07-DD43-888C-647F34921B57}"/>
                </a:ext>
              </a:extLst>
            </p:cNvPr>
            <p:cNvCxnSpPr>
              <a:cxnSpLocks/>
              <a:stCxn id="52" idx="3"/>
              <a:endCxn id="8" idx="1"/>
            </p:cNvCxnSpPr>
            <p:nvPr/>
          </p:nvCxnSpPr>
          <p:spPr>
            <a:xfrm flipV="1">
              <a:off x="2678803" y="4102563"/>
              <a:ext cx="383741" cy="181000"/>
            </a:xfrm>
            <a:prstGeom prst="straightConnector1">
              <a:avLst/>
            </a:prstGeom>
            <a:ln w="3175">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7" name="Straight Arrow Connector 66">
              <a:extLst>
                <a:ext uri="{FF2B5EF4-FFF2-40B4-BE49-F238E27FC236}">
                  <a16:creationId xmlns:a16="http://schemas.microsoft.com/office/drawing/2014/main" id="{177509FB-EA43-E244-9E19-D8B7F8B9504F}"/>
                </a:ext>
              </a:extLst>
            </p:cNvPr>
            <p:cNvCxnSpPr>
              <a:cxnSpLocks/>
              <a:stCxn id="37" idx="3"/>
              <a:endCxn id="7" idx="2"/>
            </p:cNvCxnSpPr>
            <p:nvPr/>
          </p:nvCxnSpPr>
          <p:spPr>
            <a:xfrm flipV="1">
              <a:off x="8609090" y="4065646"/>
              <a:ext cx="432170" cy="23331"/>
            </a:xfrm>
            <a:prstGeom prst="straightConnector1">
              <a:avLst/>
            </a:prstGeom>
            <a:ln w="50800">
              <a:solidFill>
                <a:schemeClr val="accent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70" name="Right Arrow 69">
              <a:extLst>
                <a:ext uri="{FF2B5EF4-FFF2-40B4-BE49-F238E27FC236}">
                  <a16:creationId xmlns:a16="http://schemas.microsoft.com/office/drawing/2014/main" id="{9B74ADD2-4440-094C-AF07-33A21DDF4D25}"/>
                </a:ext>
              </a:extLst>
            </p:cNvPr>
            <p:cNvSpPr/>
            <p:nvPr/>
          </p:nvSpPr>
          <p:spPr>
            <a:xfrm rot="5400000" flipH="1">
              <a:off x="9607139" y="3169574"/>
              <a:ext cx="447348" cy="12792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8F9941A4-C164-6041-ACA7-F95CA3756D07}"/>
                </a:ext>
              </a:extLst>
            </p:cNvPr>
            <p:cNvSpPr txBox="1"/>
            <p:nvPr/>
          </p:nvSpPr>
          <p:spPr>
            <a:xfrm>
              <a:off x="3382999" y="4439680"/>
              <a:ext cx="704627" cy="435040"/>
            </a:xfrm>
            <a:prstGeom prst="rect">
              <a:avLst/>
            </a:prstGeom>
            <a:noFill/>
          </p:spPr>
          <p:txBody>
            <a:bodyPr wrap="square" rtlCol="0">
              <a:spAutoFit/>
            </a:bodyPr>
            <a:lstStyle/>
            <a:p>
              <a:r>
                <a:rPr lang="en-US" dirty="0"/>
                <a:t>PVA</a:t>
              </a:r>
            </a:p>
          </p:txBody>
        </p:sp>
        <p:sp>
          <p:nvSpPr>
            <p:cNvPr id="97" name="TextBox 96">
              <a:extLst>
                <a:ext uri="{FF2B5EF4-FFF2-40B4-BE49-F238E27FC236}">
                  <a16:creationId xmlns:a16="http://schemas.microsoft.com/office/drawing/2014/main" id="{EAA6385C-625F-0B49-A4D4-4B517789334C}"/>
                </a:ext>
              </a:extLst>
            </p:cNvPr>
            <p:cNvSpPr txBox="1"/>
            <p:nvPr/>
          </p:nvSpPr>
          <p:spPr>
            <a:xfrm>
              <a:off x="4406451" y="3266384"/>
              <a:ext cx="1674929" cy="522056"/>
            </a:xfrm>
            <a:prstGeom prst="rect">
              <a:avLst/>
            </a:prstGeom>
            <a:noFill/>
          </p:spPr>
          <p:txBody>
            <a:bodyPr wrap="square" rtlCol="0">
              <a:spAutoFit/>
            </a:bodyPr>
            <a:lstStyle/>
            <a:p>
              <a:r>
                <a:rPr lang="en-US" dirty="0"/>
                <a:t>EPICS 7 p4p</a:t>
              </a:r>
            </a:p>
          </p:txBody>
        </p:sp>
        <p:sp>
          <p:nvSpPr>
            <p:cNvPr id="98" name="TextBox 97">
              <a:extLst>
                <a:ext uri="{FF2B5EF4-FFF2-40B4-BE49-F238E27FC236}">
                  <a16:creationId xmlns:a16="http://schemas.microsoft.com/office/drawing/2014/main" id="{88A3AFD6-D829-F04E-8967-1E73E33CB037}"/>
                </a:ext>
              </a:extLst>
            </p:cNvPr>
            <p:cNvSpPr txBox="1"/>
            <p:nvPr/>
          </p:nvSpPr>
          <p:spPr>
            <a:xfrm>
              <a:off x="7228749" y="3191700"/>
              <a:ext cx="1674927" cy="522056"/>
            </a:xfrm>
            <a:prstGeom prst="rect">
              <a:avLst/>
            </a:prstGeom>
            <a:noFill/>
          </p:spPr>
          <p:txBody>
            <a:bodyPr wrap="square" rtlCol="0">
              <a:spAutoFit/>
            </a:bodyPr>
            <a:lstStyle/>
            <a:p>
              <a:r>
                <a:rPr lang="en-US" dirty="0"/>
                <a:t>EPICS 7 p4p</a:t>
              </a:r>
            </a:p>
          </p:txBody>
        </p:sp>
        <p:sp>
          <p:nvSpPr>
            <p:cNvPr id="99" name="TextBox 98">
              <a:extLst>
                <a:ext uri="{FF2B5EF4-FFF2-40B4-BE49-F238E27FC236}">
                  <a16:creationId xmlns:a16="http://schemas.microsoft.com/office/drawing/2014/main" id="{7ABA6911-86B6-544B-8A1B-35DF588BBA93}"/>
                </a:ext>
              </a:extLst>
            </p:cNvPr>
            <p:cNvSpPr txBox="1"/>
            <p:nvPr/>
          </p:nvSpPr>
          <p:spPr>
            <a:xfrm>
              <a:off x="4778233" y="6366537"/>
              <a:ext cx="1955392" cy="506992"/>
            </a:xfrm>
            <a:prstGeom prst="rect">
              <a:avLst/>
            </a:prstGeom>
            <a:noFill/>
          </p:spPr>
          <p:txBody>
            <a:bodyPr wrap="square" rtlCol="0">
              <a:spAutoFit/>
            </a:bodyPr>
            <a:lstStyle/>
            <a:p>
              <a:r>
                <a:rPr lang="en-US" dirty="0"/>
                <a:t>EPICS 3 IOCs</a:t>
              </a:r>
            </a:p>
          </p:txBody>
        </p:sp>
        <p:sp>
          <p:nvSpPr>
            <p:cNvPr id="100" name="TextBox 99">
              <a:extLst>
                <a:ext uri="{FF2B5EF4-FFF2-40B4-BE49-F238E27FC236}">
                  <a16:creationId xmlns:a16="http://schemas.microsoft.com/office/drawing/2014/main" id="{4BD87D2B-0EE3-654C-8599-1CD6B559DA4C}"/>
                </a:ext>
              </a:extLst>
            </p:cNvPr>
            <p:cNvSpPr txBox="1"/>
            <p:nvPr/>
          </p:nvSpPr>
          <p:spPr>
            <a:xfrm>
              <a:off x="2148346" y="6363046"/>
              <a:ext cx="1348446" cy="369332"/>
            </a:xfrm>
            <a:prstGeom prst="rect">
              <a:avLst/>
            </a:prstGeom>
            <a:noFill/>
          </p:spPr>
          <p:txBody>
            <a:bodyPr wrap="none" rtlCol="0">
              <a:spAutoFit/>
            </a:bodyPr>
            <a:lstStyle/>
            <a:p>
              <a:r>
                <a:rPr lang="en-US" dirty="0">
                  <a:solidFill>
                    <a:srgbClr val="FF0000"/>
                  </a:solidFill>
                </a:rPr>
                <a:t>EPICS 7 IOCs</a:t>
              </a:r>
            </a:p>
          </p:txBody>
        </p:sp>
        <p:sp>
          <p:nvSpPr>
            <p:cNvPr id="18" name="TextBox 17">
              <a:extLst>
                <a:ext uri="{FF2B5EF4-FFF2-40B4-BE49-F238E27FC236}">
                  <a16:creationId xmlns:a16="http://schemas.microsoft.com/office/drawing/2014/main" id="{05BC79EC-F4CD-200B-4918-C93CDA8D2BFB}"/>
                </a:ext>
              </a:extLst>
            </p:cNvPr>
            <p:cNvSpPr txBox="1"/>
            <p:nvPr/>
          </p:nvSpPr>
          <p:spPr>
            <a:xfrm>
              <a:off x="18697" y="5251545"/>
              <a:ext cx="1984002" cy="1044113"/>
            </a:xfrm>
            <a:prstGeom prst="rect">
              <a:avLst/>
            </a:prstGeom>
            <a:noFill/>
          </p:spPr>
          <p:txBody>
            <a:bodyPr wrap="square" rtlCol="0">
              <a:spAutoFit/>
            </a:bodyPr>
            <a:lstStyle/>
            <a:p>
              <a:r>
                <a:rPr lang="en-US" sz="1400" dirty="0"/>
                <a:t>All ~3000 PVs </a:t>
              </a:r>
              <a:r>
                <a:rPr lang="en-US" sz="1400" dirty="0">
                  <a:solidFill>
                    <a:srgbClr val="C00000"/>
                  </a:solidFill>
                </a:rPr>
                <a:t>1 kHz </a:t>
              </a:r>
              <a:br>
                <a:rPr lang="en-US" sz="1400" dirty="0"/>
              </a:br>
              <a:r>
                <a:rPr lang="en-US" sz="1400" dirty="0"/>
                <a:t>single pulse data</a:t>
              </a:r>
            </a:p>
            <a:p>
              <a:r>
                <a:rPr lang="en-US" sz="1400" dirty="0"/>
                <a:t>1 MHz aggregate</a:t>
              </a:r>
            </a:p>
          </p:txBody>
        </p:sp>
        <p:sp>
          <p:nvSpPr>
            <p:cNvPr id="27" name="TextBox 26">
              <a:extLst>
                <a:ext uri="{FF2B5EF4-FFF2-40B4-BE49-F238E27FC236}">
                  <a16:creationId xmlns:a16="http://schemas.microsoft.com/office/drawing/2014/main" id="{F77F4DFF-875B-9B83-320C-16A684EE0F95}"/>
                </a:ext>
              </a:extLst>
            </p:cNvPr>
            <p:cNvSpPr txBox="1"/>
            <p:nvPr/>
          </p:nvSpPr>
          <p:spPr>
            <a:xfrm>
              <a:off x="7005018" y="5207976"/>
              <a:ext cx="2309371" cy="718238"/>
            </a:xfrm>
            <a:prstGeom prst="rect">
              <a:avLst/>
            </a:prstGeom>
            <a:noFill/>
          </p:spPr>
          <p:txBody>
            <a:bodyPr wrap="square">
              <a:spAutoFit/>
            </a:bodyPr>
            <a:lstStyle/>
            <a:p>
              <a:r>
                <a:rPr lang="en-US" sz="1400" dirty="0"/>
                <a:t>All ~3000 PVs </a:t>
              </a:r>
              <a:r>
                <a:rPr lang="en-US" sz="1400" dirty="0">
                  <a:solidFill>
                    <a:srgbClr val="C00000"/>
                  </a:solidFill>
                </a:rPr>
                <a:t>120 Hz </a:t>
              </a:r>
              <a:br>
                <a:rPr lang="en-US" sz="1400" dirty="0"/>
              </a:br>
              <a:r>
                <a:rPr lang="en-US" sz="1400" dirty="0"/>
                <a:t>single pulse data</a:t>
              </a:r>
            </a:p>
          </p:txBody>
        </p:sp>
      </p:grpSp>
      <p:sp>
        <p:nvSpPr>
          <p:cNvPr id="28" name="TextBox 27">
            <a:extLst>
              <a:ext uri="{FF2B5EF4-FFF2-40B4-BE49-F238E27FC236}">
                <a16:creationId xmlns:a16="http://schemas.microsoft.com/office/drawing/2014/main" id="{7C50994E-2216-1D29-2E30-429F0EA5BC6B}"/>
              </a:ext>
            </a:extLst>
          </p:cNvPr>
          <p:cNvSpPr txBox="1"/>
          <p:nvPr/>
        </p:nvSpPr>
        <p:spPr>
          <a:xfrm>
            <a:off x="131238" y="5420075"/>
            <a:ext cx="8615308" cy="1384995"/>
          </a:xfrm>
          <a:prstGeom prst="rect">
            <a:avLst/>
          </a:prstGeom>
          <a:noFill/>
        </p:spPr>
        <p:txBody>
          <a:bodyPr wrap="square">
            <a:spAutoFit/>
          </a:bodyPr>
          <a:lstStyle/>
          <a:p>
            <a:r>
              <a:rPr lang="en-US" sz="1400" dirty="0">
                <a:latin typeface="Courier New" panose="02070309020205020404" pitchFamily="49" charset="0"/>
                <a:cs typeface="Courier New" panose="02070309020205020404" pitchFamily="49" charset="0"/>
              </a:rPr>
              <a:t>&gt;&gt; </a:t>
            </a:r>
            <a:r>
              <a:rPr lang="en-US" sz="1400" b="1" dirty="0">
                <a:latin typeface="Courier New" panose="02070309020205020404" pitchFamily="49" charset="0"/>
                <a:cs typeface="Courier New" panose="02070309020205020404" pitchFamily="49" charset="0"/>
              </a:rPr>
              <a:t>load('~/Development/</a:t>
            </a:r>
            <a:r>
              <a:rPr lang="en-US" sz="1400" b="1" dirty="0" err="1">
                <a:latin typeface="Courier New" panose="02070309020205020404" pitchFamily="49" charset="0"/>
                <a:cs typeface="Courier New" panose="02070309020205020404" pitchFamily="49" charset="0"/>
              </a:rPr>
              <a:t>bsd</a:t>
            </a:r>
            <a:r>
              <a:rPr lang="en-US" sz="1400" b="1" dirty="0">
                <a:latin typeface="Courier New" panose="02070309020205020404" pitchFamily="49" charset="0"/>
                <a:cs typeface="Courier New" panose="02070309020205020404" pitchFamily="49" charset="0"/>
              </a:rPr>
              <a:t>/CU_HXR_20181022_003549.h5','-mat’);</a:t>
            </a:r>
          </a:p>
          <a:p>
            <a:r>
              <a:rPr lang="en-US" sz="1400" dirty="0">
                <a:latin typeface="Courier New" panose="02070309020205020404" pitchFamily="49" charset="0"/>
                <a:cs typeface="Courier New" panose="02070309020205020404" pitchFamily="49" charset="0"/>
              </a:rPr>
              <a:t>&gt;&gt; % Make a single vector of real seconds POSIX time, and convert to local time</a:t>
            </a:r>
          </a:p>
          <a:p>
            <a:r>
              <a:rPr lang="en-US" sz="1400" dirty="0">
                <a:latin typeface="Courier New" panose="02070309020205020404" pitchFamily="49" charset="0"/>
                <a:cs typeface="Courier New" panose="02070309020205020404" pitchFamily="49" charset="0"/>
              </a:rPr>
              <a:t>&gt;&gt; </a:t>
            </a:r>
            <a:r>
              <a:rPr lang="en-US" sz="1400" b="1" dirty="0" err="1">
                <a:latin typeface="Courier New" panose="02070309020205020404" pitchFamily="49" charset="0"/>
                <a:cs typeface="Courier New" panose="02070309020205020404" pitchFamily="49" charset="0"/>
              </a:rPr>
              <a:t>ts</a:t>
            </a:r>
            <a:r>
              <a:rPr lang="en-US" sz="1400" b="1" dirty="0">
                <a:latin typeface="Courier New" panose="02070309020205020404" pitchFamily="49" charset="0"/>
                <a:cs typeface="Courier New" panose="02070309020205020404" pitchFamily="49" charset="0"/>
              </a:rPr>
              <a:t>=double(</a:t>
            </a:r>
            <a:r>
              <a:rPr lang="en-US" sz="1400" b="1" dirty="0" err="1">
                <a:latin typeface="Courier New" panose="02070309020205020404" pitchFamily="49" charset="0"/>
                <a:cs typeface="Courier New" panose="02070309020205020404" pitchFamily="49" charset="0"/>
              </a:rPr>
              <a:t>secondsPastEpoch</a:t>
            </a:r>
            <a:r>
              <a:rPr lang="en-US" sz="1400" b="1" dirty="0">
                <a:latin typeface="Courier New" panose="02070309020205020404" pitchFamily="49" charset="0"/>
                <a:cs typeface="Courier New" panose="02070309020205020404" pitchFamily="49" charset="0"/>
              </a:rPr>
              <a:t>)+double(nanoseconds)*1e-9; </a:t>
            </a:r>
          </a:p>
          <a:p>
            <a:r>
              <a:rPr lang="en-US" sz="1400" dirty="0">
                <a:latin typeface="Courier New" panose="02070309020205020404" pitchFamily="49" charset="0"/>
                <a:cs typeface="Courier New" panose="02070309020205020404" pitchFamily="49" charset="0"/>
              </a:rPr>
              <a:t>&gt;&gt; </a:t>
            </a:r>
            <a:r>
              <a:rPr lang="en-US" sz="1400" b="1" dirty="0">
                <a:latin typeface="Courier New" panose="02070309020205020404" pitchFamily="49" charset="0"/>
                <a:cs typeface="Courier New" panose="02070309020205020404" pitchFamily="49" charset="0"/>
              </a:rPr>
              <a:t>t=datetime(</a:t>
            </a:r>
            <a:r>
              <a:rPr lang="en-US" sz="1400" b="1" dirty="0" err="1">
                <a:latin typeface="Courier New" panose="02070309020205020404" pitchFamily="49" charset="0"/>
                <a:cs typeface="Courier New" panose="02070309020205020404" pitchFamily="49" charset="0"/>
              </a:rPr>
              <a:t>ts</a:t>
            </a:r>
            <a:r>
              <a:rPr lang="en-US" sz="1400" b="1" dirty="0">
                <a:latin typeface="Courier New" panose="02070309020205020404" pitchFamily="49" charset="0"/>
                <a:cs typeface="Courier New" panose="02070309020205020404" pitchFamily="49" charset="0"/>
              </a:rPr>
              <a:t>,'</a:t>
            </a:r>
            <a:r>
              <a:rPr lang="en-US" sz="1400" b="1" dirty="0" err="1">
                <a:latin typeface="Courier New" panose="02070309020205020404" pitchFamily="49" charset="0"/>
                <a:cs typeface="Courier New" panose="02070309020205020404" pitchFamily="49" charset="0"/>
              </a:rPr>
              <a:t>ConvertFrom</a:t>
            </a:r>
            <a:r>
              <a:rPr lang="en-US" sz="1400" b="1" dirty="0">
                <a:latin typeface="Courier New" panose="02070309020205020404" pitchFamily="49" charset="0"/>
                <a:cs typeface="Courier New" panose="02070309020205020404" pitchFamily="49" charset="0"/>
              </a:rPr>
              <a:t>','</a:t>
            </a:r>
            <a:r>
              <a:rPr lang="en-US" sz="1400" b="1" dirty="0" err="1">
                <a:latin typeface="Courier New" panose="02070309020205020404" pitchFamily="49" charset="0"/>
                <a:cs typeface="Courier New" panose="02070309020205020404" pitchFamily="49" charset="0"/>
              </a:rPr>
              <a:t>posixtime</a:t>
            </a:r>
            <a:r>
              <a:rPr lang="en-US" sz="1400" b="1" dirty="0">
                <a:latin typeface="Courier New" panose="02070309020205020404" pitchFamily="49" charset="0"/>
                <a:cs typeface="Courier New" panose="02070309020205020404" pitchFamily="49" charset="0"/>
              </a:rPr>
              <a:t>','</a:t>
            </a:r>
            <a:r>
              <a:rPr lang="en-US" sz="1400" b="1" dirty="0" err="1">
                <a:latin typeface="Courier New" panose="02070309020205020404" pitchFamily="49" charset="0"/>
                <a:cs typeface="Courier New" panose="02070309020205020404" pitchFamily="49" charset="0"/>
              </a:rPr>
              <a:t>TimeZone</a:t>
            </a:r>
            <a:r>
              <a:rPr lang="en-US" sz="1400" b="1" dirty="0">
                <a:latin typeface="Courier New" panose="02070309020205020404" pitchFamily="49" charset="0"/>
                <a:cs typeface="Courier New" panose="02070309020205020404" pitchFamily="49" charset="0"/>
              </a:rPr>
              <a:t>','America/</a:t>
            </a:r>
            <a:r>
              <a:rPr lang="en-US" sz="1400" b="1" dirty="0" err="1">
                <a:latin typeface="Courier New" panose="02070309020205020404" pitchFamily="49" charset="0"/>
                <a:cs typeface="Courier New" panose="02070309020205020404" pitchFamily="49" charset="0"/>
              </a:rPr>
              <a:t>Los_Angeles</a:t>
            </a:r>
            <a:r>
              <a:rPr lang="en-US" sz="1400" b="1" dirty="0">
                <a:latin typeface="Courier New" panose="02070309020205020404" pitchFamily="49" charset="0"/>
                <a:cs typeface="Courier New" panose="02070309020205020404" pitchFamily="49" charset="0"/>
              </a:rPr>
              <a:t>’);</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&gt;&gt; % E.g. </a:t>
            </a:r>
            <a:r>
              <a:rPr lang="en-US" sz="1400" dirty="0">
                <a:solidFill>
                  <a:srgbClr val="FF0000"/>
                </a:solidFill>
                <a:latin typeface="Courier New" panose="02070309020205020404" pitchFamily="49" charset="0"/>
                <a:cs typeface="Courier New" panose="02070309020205020404" pitchFamily="49" charset="0"/>
              </a:rPr>
              <a:t>Plot every pulse at one BPM PV over the hour</a:t>
            </a:r>
          </a:p>
          <a:p>
            <a:r>
              <a:rPr lang="en-US" sz="1400" dirty="0">
                <a:latin typeface="Courier New" panose="02070309020205020404" pitchFamily="49" charset="0"/>
                <a:cs typeface="Courier New" panose="02070309020205020404" pitchFamily="49" charset="0"/>
              </a:rPr>
              <a:t>&gt;&gt; </a:t>
            </a:r>
            <a:r>
              <a:rPr lang="en-US" sz="1400" b="1" dirty="0">
                <a:latin typeface="Courier New" panose="02070309020205020404" pitchFamily="49" charset="0"/>
                <a:cs typeface="Courier New" panose="02070309020205020404" pitchFamily="49" charset="0"/>
              </a:rPr>
              <a:t>plot(t,BPMS_IN20_525_X); </a:t>
            </a:r>
          </a:p>
        </p:txBody>
      </p:sp>
      <p:pic>
        <p:nvPicPr>
          <p:cNvPr id="29" name="Picture 2" descr="BPM data plot in matlab from HDF5">
            <a:extLst>
              <a:ext uri="{FF2B5EF4-FFF2-40B4-BE49-F238E27FC236}">
                <a16:creationId xmlns:a16="http://schemas.microsoft.com/office/drawing/2014/main" id="{D87B348C-E2DD-CFBF-96A6-6844017154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2652" y="4101113"/>
            <a:ext cx="2771893" cy="2460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127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68D2E7-3825-704E-B249-C44AEBA8138E}"/>
              </a:ext>
            </a:extLst>
          </p:cNvPr>
          <p:cNvSpPr>
            <a:spLocks noGrp="1"/>
          </p:cNvSpPr>
          <p:nvPr>
            <p:ph type="sldNum" sz="quarter" idx="11"/>
          </p:nvPr>
        </p:nvSpPr>
        <p:spPr/>
        <p:txBody>
          <a:bodyPr/>
          <a:lstStyle/>
          <a:p>
            <a:fld id="{5BD36294-2849-48A8-8531-5354CF3095D2}" type="slidenum">
              <a:rPr lang="en-US" smtClean="0"/>
              <a:pPr/>
              <a:t>16</a:t>
            </a:fld>
            <a:endParaRPr lang="en-US" dirty="0"/>
          </a:p>
        </p:txBody>
      </p:sp>
      <p:sp>
        <p:nvSpPr>
          <p:cNvPr id="3" name="Title 2">
            <a:extLst>
              <a:ext uri="{FF2B5EF4-FFF2-40B4-BE49-F238E27FC236}">
                <a16:creationId xmlns:a16="http://schemas.microsoft.com/office/drawing/2014/main" id="{A152DA7F-9069-6C4A-BDB5-3943D661B613}"/>
              </a:ext>
            </a:extLst>
          </p:cNvPr>
          <p:cNvSpPr>
            <a:spLocks noGrp="1"/>
          </p:cNvSpPr>
          <p:nvPr>
            <p:ph type="title"/>
          </p:nvPr>
        </p:nvSpPr>
        <p:spPr/>
        <p:txBody>
          <a:bodyPr anchor="ctr">
            <a:normAutofit fontScale="90000"/>
          </a:bodyPr>
          <a:lstStyle/>
          <a:p>
            <a:pPr algn="ctr"/>
            <a:r>
              <a:rPr lang="en-US" dirty="0"/>
              <a:t>EPICS 7 network performance (pvAccess)</a:t>
            </a:r>
          </a:p>
        </p:txBody>
      </p:sp>
      <p:sp>
        <p:nvSpPr>
          <p:cNvPr id="5" name="Text Placeholder 4">
            <a:extLst>
              <a:ext uri="{FF2B5EF4-FFF2-40B4-BE49-F238E27FC236}">
                <a16:creationId xmlns:a16="http://schemas.microsoft.com/office/drawing/2014/main" id="{015579FA-F19F-4C40-B071-CA7D47439545}"/>
              </a:ext>
            </a:extLst>
          </p:cNvPr>
          <p:cNvSpPr>
            <a:spLocks noGrp="1"/>
          </p:cNvSpPr>
          <p:nvPr>
            <p:ph type="body" sz="quarter" idx="13"/>
          </p:nvPr>
        </p:nvSpPr>
        <p:spPr/>
        <p:txBody>
          <a:bodyPr>
            <a:noAutofit/>
          </a:bodyPr>
          <a:lstStyle/>
          <a:p>
            <a:r>
              <a:rPr lang="en-US" sz="1400" dirty="0"/>
              <a:t>Performance and Reliability</a:t>
            </a:r>
          </a:p>
        </p:txBody>
      </p:sp>
      <p:pic>
        <p:nvPicPr>
          <p:cNvPr id="6" name="Content Placeholder 5">
            <a:extLst>
              <a:ext uri="{FF2B5EF4-FFF2-40B4-BE49-F238E27FC236}">
                <a16:creationId xmlns:a16="http://schemas.microsoft.com/office/drawing/2014/main" id="{88B165E9-6448-7B47-A99C-0FB640173568}"/>
              </a:ext>
            </a:extLst>
          </p:cNvPr>
          <p:cNvPicPr>
            <a:picLocks noGrp="1" noChangeAspect="1"/>
          </p:cNvPicPr>
          <p:nvPr>
            <p:ph sz="quarter" idx="4294967295"/>
          </p:nvPr>
        </p:nvPicPr>
        <p:blipFill>
          <a:blip r:embed="rId3"/>
          <a:stretch>
            <a:fillRect/>
          </a:stretch>
        </p:blipFill>
        <p:spPr>
          <a:xfrm>
            <a:off x="6333332" y="1513542"/>
            <a:ext cx="4616450" cy="4165600"/>
          </a:xfrm>
        </p:spPr>
      </p:pic>
      <p:pic>
        <p:nvPicPr>
          <p:cNvPr id="9" name="Content Placeholder 8">
            <a:extLst>
              <a:ext uri="{FF2B5EF4-FFF2-40B4-BE49-F238E27FC236}">
                <a16:creationId xmlns:a16="http://schemas.microsoft.com/office/drawing/2014/main" id="{8A30BED5-88A7-1B48-B529-BFB4C7A8449C}"/>
              </a:ext>
            </a:extLst>
          </p:cNvPr>
          <p:cNvPicPr>
            <a:picLocks noGrp="1" noChangeAspect="1"/>
          </p:cNvPicPr>
          <p:nvPr>
            <p:ph sz="quarter" idx="4294967295"/>
          </p:nvPr>
        </p:nvPicPr>
        <p:blipFill>
          <a:blip r:embed="rId4"/>
          <a:stretch>
            <a:fillRect/>
          </a:stretch>
        </p:blipFill>
        <p:spPr>
          <a:xfrm>
            <a:off x="1108611" y="1623733"/>
            <a:ext cx="4464050" cy="4025900"/>
          </a:xfrm>
        </p:spPr>
      </p:pic>
      <p:sp>
        <p:nvSpPr>
          <p:cNvPr id="7" name="TextBox 6">
            <a:extLst>
              <a:ext uri="{FF2B5EF4-FFF2-40B4-BE49-F238E27FC236}">
                <a16:creationId xmlns:a16="http://schemas.microsoft.com/office/drawing/2014/main" id="{5720AE76-AE04-E642-91A5-AA61DEEB554A}"/>
              </a:ext>
            </a:extLst>
          </p:cNvPr>
          <p:cNvSpPr txBox="1"/>
          <p:nvPr/>
        </p:nvSpPr>
        <p:spPr>
          <a:xfrm>
            <a:off x="2180034" y="1228758"/>
            <a:ext cx="7192675" cy="369332"/>
          </a:xfrm>
          <a:prstGeom prst="rect">
            <a:avLst/>
          </a:prstGeom>
          <a:noFill/>
          <a:ln>
            <a:noFill/>
          </a:ln>
        </p:spPr>
        <p:txBody>
          <a:bodyPr wrap="none" rtlCol="0">
            <a:spAutoFit/>
          </a:bodyPr>
          <a:lstStyle/>
          <a:p>
            <a:r>
              <a:rPr lang="en-US" dirty="0"/>
              <a:t>Comparison of new data protocol included in EPICS 7 compared to EPICS 3 </a:t>
            </a:r>
          </a:p>
        </p:txBody>
      </p:sp>
      <p:sp>
        <p:nvSpPr>
          <p:cNvPr id="10" name="TextBox 9">
            <a:extLst>
              <a:ext uri="{FF2B5EF4-FFF2-40B4-BE49-F238E27FC236}">
                <a16:creationId xmlns:a16="http://schemas.microsoft.com/office/drawing/2014/main" id="{E0E00527-AEF0-6048-838A-10A6FF5670FC}"/>
              </a:ext>
            </a:extLst>
          </p:cNvPr>
          <p:cNvSpPr txBox="1"/>
          <p:nvPr/>
        </p:nvSpPr>
        <p:spPr>
          <a:xfrm>
            <a:off x="1477780" y="5634935"/>
            <a:ext cx="9236439" cy="369332"/>
          </a:xfrm>
          <a:prstGeom prst="rect">
            <a:avLst/>
          </a:prstGeom>
          <a:solidFill>
            <a:srgbClr val="C00000"/>
          </a:solidFill>
          <a:ln>
            <a:solidFill>
              <a:schemeClr val="bg1">
                <a:lumMod val="75000"/>
              </a:schemeClr>
            </a:solidFill>
          </a:ln>
        </p:spPr>
        <p:txBody>
          <a:bodyPr wrap="none" rtlCol="0">
            <a:spAutoFit/>
          </a:bodyPr>
          <a:lstStyle/>
          <a:p>
            <a:r>
              <a:rPr lang="en-US" dirty="0">
                <a:solidFill>
                  <a:schemeClr val="bg1"/>
                </a:solidFill>
              </a:rPr>
              <a:t>pvAccess is significantly faster than EPICS 3 at big data. CA is faster at many small ops in parallel.</a:t>
            </a:r>
          </a:p>
        </p:txBody>
      </p:sp>
      <p:sp>
        <p:nvSpPr>
          <p:cNvPr id="4" name="TextBox 3">
            <a:extLst>
              <a:ext uri="{FF2B5EF4-FFF2-40B4-BE49-F238E27FC236}">
                <a16:creationId xmlns:a16="http://schemas.microsoft.com/office/drawing/2014/main" id="{B62CD431-4AD0-FC4B-B277-61B77297C400}"/>
              </a:ext>
            </a:extLst>
          </p:cNvPr>
          <p:cNvSpPr txBox="1"/>
          <p:nvPr/>
        </p:nvSpPr>
        <p:spPr>
          <a:xfrm>
            <a:off x="238229" y="5993600"/>
            <a:ext cx="11715542" cy="646331"/>
          </a:xfrm>
          <a:prstGeom prst="rect">
            <a:avLst/>
          </a:prstGeom>
          <a:noFill/>
        </p:spPr>
        <p:txBody>
          <a:bodyPr wrap="square" rtlCol="0">
            <a:spAutoFit/>
          </a:bodyPr>
          <a:lstStyle/>
          <a:p>
            <a:r>
              <a:rPr lang="en-US" dirty="0"/>
              <a:t>Use Cases Indication: Use pvAccess for machine beam synchronous accelerator data, experimental data, camera data,  structured data or data &amp; metadata. Maybe use CA for very full synoptic displays and compatibility with legacy display mgr.</a:t>
            </a:r>
          </a:p>
        </p:txBody>
      </p:sp>
      <p:sp>
        <p:nvSpPr>
          <p:cNvPr id="8" name="TextBox 7">
            <a:extLst>
              <a:ext uri="{FF2B5EF4-FFF2-40B4-BE49-F238E27FC236}">
                <a16:creationId xmlns:a16="http://schemas.microsoft.com/office/drawing/2014/main" id="{882E4AEA-077E-8D4F-BB5B-4DCD630A1D15}"/>
              </a:ext>
            </a:extLst>
          </p:cNvPr>
          <p:cNvSpPr txBox="1"/>
          <p:nvPr/>
        </p:nvSpPr>
        <p:spPr>
          <a:xfrm>
            <a:off x="9346985" y="6537255"/>
            <a:ext cx="2014782" cy="307777"/>
          </a:xfrm>
          <a:prstGeom prst="rect">
            <a:avLst/>
          </a:prstGeom>
          <a:noFill/>
        </p:spPr>
        <p:txBody>
          <a:bodyPr wrap="none" rtlCol="0">
            <a:spAutoFit/>
          </a:bodyPr>
          <a:lstStyle/>
          <a:p>
            <a:r>
              <a:rPr lang="en-US" sz="1400" dirty="0"/>
              <a:t>Matej </a:t>
            </a:r>
            <a:r>
              <a:rPr lang="en-US" sz="1400" dirty="0" err="1"/>
              <a:t>Sekoranja</a:t>
            </a:r>
            <a:r>
              <a:rPr lang="en-US" sz="1400" dirty="0"/>
              <a:t>, </a:t>
            </a:r>
            <a:r>
              <a:rPr lang="en-US" sz="1400" dirty="0" err="1"/>
              <a:t>Cosylab</a:t>
            </a:r>
            <a:endParaRPr lang="en-US" sz="1400" dirty="0"/>
          </a:p>
        </p:txBody>
      </p:sp>
    </p:spTree>
    <p:extLst>
      <p:ext uri="{BB962C8B-B14F-4D97-AF65-F5344CB8AC3E}">
        <p14:creationId xmlns:p14="http://schemas.microsoft.com/office/powerpoint/2010/main" val="1779208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2C3E9-CF4D-3942-8AD7-29D5CF61C14C}"/>
              </a:ext>
            </a:extLst>
          </p:cNvPr>
          <p:cNvSpPr>
            <a:spLocks noGrp="1"/>
          </p:cNvSpPr>
          <p:nvPr>
            <p:ph type="title"/>
          </p:nvPr>
        </p:nvSpPr>
        <p:spPr>
          <a:xfrm>
            <a:off x="609600" y="252961"/>
            <a:ext cx="10972800" cy="543036"/>
          </a:xfrm>
        </p:spPr>
        <p:txBody>
          <a:bodyPr>
            <a:noAutofit/>
          </a:bodyPr>
          <a:lstStyle/>
          <a:p>
            <a:r>
              <a:rPr lang="en-US" sz="3200" dirty="0"/>
              <a:t>Data will drive analytics. Both data generated and storage requirement are set to grow enormously </a:t>
            </a:r>
          </a:p>
        </p:txBody>
      </p:sp>
      <p:sp>
        <p:nvSpPr>
          <p:cNvPr id="4" name="Rectangle 1">
            <a:extLst>
              <a:ext uri="{FF2B5EF4-FFF2-40B4-BE49-F238E27FC236}">
                <a16:creationId xmlns:a16="http://schemas.microsoft.com/office/drawing/2014/main" id="{D64D2651-5174-F649-8480-A9CB966FD3F7}"/>
              </a:ext>
            </a:extLst>
          </p:cNvPr>
          <p:cNvSpPr>
            <a:spLocks noChangeArrowheads="1"/>
          </p:cNvSpPr>
          <p:nvPr/>
        </p:nvSpPr>
        <p:spPr bwMode="auto">
          <a:xfrm>
            <a:off x="-7414009" y="-20390214"/>
            <a:ext cx="1813432" cy="217197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  </a:t>
            </a:r>
            <a:r>
              <a:rPr kumimoji="0" lang="en-US" altLang="en-US" sz="101400" b="0" i="0" u="none" strike="noStrike" cap="none" normalizeH="0" baseline="0">
                <a:ln>
                  <a:noFill/>
                </a:ln>
                <a:solidFill>
                  <a:srgbClr val="000000"/>
                </a:solidFill>
                <a:effectLst/>
                <a:latin typeface="Arial" panose="020B0604020202020204" pitchFamily="34" charset="0"/>
              </a:rPr>
              <a:t>         </a:t>
            </a:r>
            <a:br>
              <a:rPr kumimoji="0" lang="en-US" altLang="en-US" sz="1800" b="0" i="0" u="none" strike="noStrike" cap="none" normalizeH="0" baseline="0">
                <a:ln>
                  <a:noFill/>
                </a:ln>
                <a:solidFill>
                  <a:srgbClr val="000000"/>
                </a:solidFill>
                <a:effectLst/>
                <a:latin typeface="Arial" panose="020B0604020202020204" pitchFamily="34" charset="0"/>
              </a:rPr>
            </a:br>
            <a:endParaRPr kumimoji="0" lang="en-US" altLang="en-US" sz="1800" b="0" i="0" u="none" strike="noStrike" cap="none" normalizeH="0" baseline="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FF0000"/>
                </a:solidFill>
                <a:effectLst/>
                <a:latin typeface="Arial" panose="020B0604020202020204" pitchFamily="34" charset="0"/>
              </a:rPr>
              <a:t>1 TB/s</a:t>
            </a:r>
            <a:endParaRPr kumimoji="0" lang="en-US" altLang="en-US" sz="800" b="0" i="0" u="none" strike="noStrike" cap="none" normalizeH="0" baseline="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rgbClr val="000000"/>
                </a:solidFill>
                <a:effectLst/>
                <a:latin typeface="Arial" panose="020B0604020202020204" pitchFamily="34" charset="0"/>
              </a:rPr>
            </a:br>
            <a:endParaRPr kumimoji="0" lang="en-US" altLang="en-US" sz="1800" b="0" i="0" u="none" strike="noStrike" cap="none" normalizeH="0" baseline="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FF0000"/>
                </a:solidFill>
                <a:effectLst/>
                <a:latin typeface="Arial" panose="020B0604020202020204" pitchFamily="34" charset="0"/>
                <a:cs typeface="Arial" panose="020B0604020202020204" pitchFamily="34" charset="0"/>
              </a:rPr>
              <a:t>Detector Output</a:t>
            </a:r>
            <a:endParaRPr kumimoji="0" lang="en-US" altLang="en-US" sz="800" b="0" i="0" u="none" strike="noStrike" cap="none" normalizeH="0" baseline="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rgbClr val="000000"/>
                </a:solidFill>
                <a:effectLst/>
                <a:latin typeface="Arial" panose="020B0604020202020204" pitchFamily="34" charset="0"/>
              </a:rPr>
            </a:br>
            <a:endParaRPr kumimoji="0" lang="en-US" altLang="en-US" sz="1800" b="0" i="0" u="none" strike="noStrike" cap="none" normalizeH="0" baseline="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FF0000"/>
                </a:solidFill>
                <a:effectLst/>
                <a:latin typeface="Arial" panose="020B0604020202020204" pitchFamily="34" charset="0"/>
                <a:cs typeface="Arial" panose="020B0604020202020204" pitchFamily="34" charset="0"/>
              </a:rPr>
              <a:t>250 GB/s</a:t>
            </a:r>
            <a:endParaRPr kumimoji="0" lang="en-US" altLang="en-US" sz="800" b="0" i="0" u="none" strike="noStrike" cap="none" normalizeH="0" baseline="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rgbClr val="000000"/>
                </a:solidFill>
                <a:effectLst/>
                <a:latin typeface="Arial" panose="020B0604020202020204" pitchFamily="34" charset="0"/>
              </a:rPr>
            </a:br>
            <a:endParaRPr kumimoji="0" lang="en-US" altLang="en-US" sz="1800" b="0" i="0" u="none" strike="noStrike" cap="none" normalizeH="0" baseline="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1155CC"/>
                </a:solidFill>
                <a:effectLst/>
                <a:latin typeface="Arial" panose="020B0604020202020204" pitchFamily="34" charset="0"/>
                <a:cs typeface="Arial" panose="020B0604020202020204" pitchFamily="34" charset="0"/>
              </a:rPr>
              <a:t>Processed Data</a:t>
            </a:r>
            <a:endParaRPr kumimoji="0" lang="en-US" altLang="en-US" sz="800" b="0" i="0" u="none" strike="noStrike" cap="none" normalizeH="0" baseline="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  </a:t>
            </a:r>
            <a:r>
              <a:rPr kumimoji="0" lang="en-US" altLang="en-US" sz="59300" b="0" i="0" u="none" strike="noStrike" cap="none" normalizeH="0" baseline="0">
                <a:ln>
                  <a:noFill/>
                </a:ln>
                <a:solidFill>
                  <a:srgbClr val="000000"/>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27" name="Picture 3">
            <a:extLst>
              <a:ext uri="{FF2B5EF4-FFF2-40B4-BE49-F238E27FC236}">
                <a16:creationId xmlns:a16="http://schemas.microsoft.com/office/drawing/2014/main" id="{F1F855C2-6839-C64F-8DFC-25CD12657D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5188" y="16475923"/>
            <a:ext cx="2671328" cy="165177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70E9B8CB-F9F0-064D-AE4C-B53D9822A740}"/>
              </a:ext>
            </a:extLst>
          </p:cNvPr>
          <p:cNvGraphicFramePr>
            <a:graphicFrameLocks noGrp="1"/>
          </p:cNvGraphicFramePr>
          <p:nvPr>
            <p:extLst>
              <p:ext uri="{D42A27DB-BD31-4B8C-83A1-F6EECF244321}">
                <p14:modId xmlns:p14="http://schemas.microsoft.com/office/powerpoint/2010/main" val="209632249"/>
              </p:ext>
            </p:extLst>
          </p:nvPr>
        </p:nvGraphicFramePr>
        <p:xfrm>
          <a:off x="193323" y="5148163"/>
          <a:ext cx="5629414" cy="772160"/>
        </p:xfrm>
        <a:graphic>
          <a:graphicData uri="http://schemas.openxmlformats.org/drawingml/2006/table">
            <a:tbl>
              <a:tblPr>
                <a:tableStyleId>{5C22544A-7EE6-4342-B048-85BDC9FD1C3A}</a:tableStyleId>
              </a:tblPr>
              <a:tblGrid>
                <a:gridCol w="5629414">
                  <a:extLst>
                    <a:ext uri="{9D8B030D-6E8A-4147-A177-3AD203B41FA5}">
                      <a16:colId xmlns:a16="http://schemas.microsoft.com/office/drawing/2014/main" val="459701059"/>
                    </a:ext>
                  </a:extLst>
                </a:gridCol>
              </a:tblGrid>
              <a:tr h="203200">
                <a:tc>
                  <a:txBody>
                    <a:bodyPr/>
                    <a:lstStyle/>
                    <a:p>
                      <a:pPr algn="l" fontAlgn="b"/>
                      <a:r>
                        <a:rPr lang="en-US" sz="1200" u="none" strike="noStrike" dirty="0">
                          <a:effectLst/>
                        </a:rPr>
                        <a:t>Optimistic: Assumes continuous 24/7 data recording and file format does include data summary tuple for characterizing data &gt;1 kHz. At end of years.</a:t>
                      </a:r>
                      <a:endParaRPr lang="en-US" sz="1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974408861"/>
                  </a:ext>
                </a:extLst>
              </a:tr>
              <a:tr h="203200">
                <a:tc>
                  <a:txBody>
                    <a:bodyPr/>
                    <a:lstStyle/>
                    <a:p>
                      <a:pPr algn="l" fontAlgn="b"/>
                      <a:r>
                        <a:rPr lang="en-US" sz="1200" u="none" strike="noStrike" dirty="0">
                          <a:effectLst/>
                        </a:rPr>
                        <a:t>Data roll-up DOES NOT Include LCLS-HE assumed coming after 2026</a:t>
                      </a:r>
                      <a:endParaRPr lang="en-US" sz="1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960544776"/>
                  </a:ext>
                </a:extLst>
              </a:tr>
              <a:tr h="203200">
                <a:tc>
                  <a:txBody>
                    <a:bodyPr/>
                    <a:lstStyle/>
                    <a:p>
                      <a:pPr algn="l" fontAlgn="b"/>
                      <a:r>
                        <a:rPr lang="en-US" sz="1200" u="none" strike="noStrike" dirty="0">
                          <a:effectLst/>
                        </a:rPr>
                        <a:t>Data roll-up DOES NOT include Camera image data</a:t>
                      </a:r>
                      <a:endParaRPr lang="en-US" sz="1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184737688"/>
                  </a:ext>
                </a:extLst>
              </a:tr>
            </a:tbl>
          </a:graphicData>
        </a:graphic>
      </p:graphicFrame>
      <p:sp>
        <p:nvSpPr>
          <p:cNvPr id="12" name="TextBox 11">
            <a:extLst>
              <a:ext uri="{FF2B5EF4-FFF2-40B4-BE49-F238E27FC236}">
                <a16:creationId xmlns:a16="http://schemas.microsoft.com/office/drawing/2014/main" id="{CD92BF00-A63F-A942-AFD6-E3B55FE6C91F}"/>
              </a:ext>
            </a:extLst>
          </p:cNvPr>
          <p:cNvSpPr txBox="1"/>
          <p:nvPr/>
        </p:nvSpPr>
        <p:spPr>
          <a:xfrm>
            <a:off x="105464" y="1504208"/>
            <a:ext cx="2221570" cy="369332"/>
          </a:xfrm>
          <a:prstGeom prst="rect">
            <a:avLst/>
          </a:prstGeom>
          <a:noFill/>
        </p:spPr>
        <p:txBody>
          <a:bodyPr wrap="none" rtlCol="0">
            <a:spAutoFit/>
          </a:bodyPr>
          <a:lstStyle/>
          <a:p>
            <a:r>
              <a:rPr lang="en-US" u="sng" dirty="0"/>
              <a:t>LCLS Accelerator Data</a:t>
            </a:r>
            <a:endParaRPr lang="en-US" u="sng" dirty="0">
              <a:solidFill>
                <a:srgbClr val="596DE2"/>
              </a:solidFill>
            </a:endParaRPr>
          </a:p>
        </p:txBody>
      </p:sp>
      <p:sp>
        <p:nvSpPr>
          <p:cNvPr id="11" name="TextBox 10">
            <a:extLst>
              <a:ext uri="{FF2B5EF4-FFF2-40B4-BE49-F238E27FC236}">
                <a16:creationId xmlns:a16="http://schemas.microsoft.com/office/drawing/2014/main" id="{2BFC4FD9-4D0B-F14E-908D-12F0708431A2}"/>
              </a:ext>
            </a:extLst>
          </p:cNvPr>
          <p:cNvSpPr txBox="1"/>
          <p:nvPr/>
        </p:nvSpPr>
        <p:spPr>
          <a:xfrm>
            <a:off x="6118841" y="1532784"/>
            <a:ext cx="2289473" cy="369332"/>
          </a:xfrm>
          <a:prstGeom prst="rect">
            <a:avLst/>
          </a:prstGeom>
          <a:noFill/>
        </p:spPr>
        <p:txBody>
          <a:bodyPr wrap="none" rtlCol="0">
            <a:spAutoFit/>
          </a:bodyPr>
          <a:lstStyle/>
          <a:p>
            <a:r>
              <a:rPr lang="en-US" u="sng" dirty="0"/>
              <a:t>LCLS Experiment Data</a:t>
            </a:r>
            <a:endParaRPr lang="en-US" u="sng" dirty="0">
              <a:solidFill>
                <a:srgbClr val="596DE2"/>
              </a:solidFill>
            </a:endParaRPr>
          </a:p>
        </p:txBody>
      </p:sp>
      <p:sp>
        <p:nvSpPr>
          <p:cNvPr id="5" name="TextBox 4">
            <a:extLst>
              <a:ext uri="{FF2B5EF4-FFF2-40B4-BE49-F238E27FC236}">
                <a16:creationId xmlns:a16="http://schemas.microsoft.com/office/drawing/2014/main" id="{A3B2BD43-49B5-6645-9798-A5FFEA62DFA1}"/>
              </a:ext>
            </a:extLst>
          </p:cNvPr>
          <p:cNvSpPr txBox="1"/>
          <p:nvPr/>
        </p:nvSpPr>
        <p:spPr>
          <a:xfrm>
            <a:off x="10358452" y="4984556"/>
            <a:ext cx="1444178" cy="307777"/>
          </a:xfrm>
          <a:prstGeom prst="rect">
            <a:avLst/>
          </a:prstGeom>
          <a:noFill/>
        </p:spPr>
        <p:txBody>
          <a:bodyPr wrap="none" rtlCol="0">
            <a:spAutoFit/>
          </a:bodyPr>
          <a:lstStyle/>
          <a:p>
            <a:r>
              <a:rPr lang="en-US" sz="1400" dirty="0"/>
              <a:t>Jana Thayer, LCLS</a:t>
            </a:r>
          </a:p>
        </p:txBody>
      </p:sp>
      <p:sp>
        <p:nvSpPr>
          <p:cNvPr id="13" name="TextBox 12">
            <a:extLst>
              <a:ext uri="{FF2B5EF4-FFF2-40B4-BE49-F238E27FC236}">
                <a16:creationId xmlns:a16="http://schemas.microsoft.com/office/drawing/2014/main" id="{70795975-31DD-B040-8435-D41CFE308B95}"/>
              </a:ext>
            </a:extLst>
          </p:cNvPr>
          <p:cNvSpPr txBox="1"/>
          <p:nvPr/>
        </p:nvSpPr>
        <p:spPr>
          <a:xfrm>
            <a:off x="4325989" y="4838393"/>
            <a:ext cx="1679947" cy="307777"/>
          </a:xfrm>
          <a:prstGeom prst="rect">
            <a:avLst/>
          </a:prstGeom>
          <a:noFill/>
        </p:spPr>
        <p:txBody>
          <a:bodyPr wrap="none" rtlCol="0">
            <a:spAutoFit/>
          </a:bodyPr>
          <a:lstStyle/>
          <a:p>
            <a:r>
              <a:rPr lang="en-US" sz="1400" dirty="0"/>
              <a:t>G. White,  D. Murray</a:t>
            </a:r>
          </a:p>
        </p:txBody>
      </p:sp>
      <p:cxnSp>
        <p:nvCxnSpPr>
          <p:cNvPr id="9" name="Straight Connector 8">
            <a:extLst>
              <a:ext uri="{FF2B5EF4-FFF2-40B4-BE49-F238E27FC236}">
                <a16:creationId xmlns:a16="http://schemas.microsoft.com/office/drawing/2014/main" id="{06C77E2B-C760-F64E-B833-216996C5DE9C}"/>
              </a:ext>
            </a:extLst>
          </p:cNvPr>
          <p:cNvCxnSpPr>
            <a:cxnSpLocks/>
          </p:cNvCxnSpPr>
          <p:nvPr/>
        </p:nvCxnSpPr>
        <p:spPr>
          <a:xfrm>
            <a:off x="6062388" y="1810595"/>
            <a:ext cx="0" cy="4068164"/>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0ABD0FFE-3A32-6648-B08C-43C1A2EE21C0}"/>
              </a:ext>
            </a:extLst>
          </p:cNvPr>
          <p:cNvSpPr txBox="1"/>
          <p:nvPr/>
        </p:nvSpPr>
        <p:spPr>
          <a:xfrm>
            <a:off x="704183" y="6137813"/>
            <a:ext cx="10237108" cy="369332"/>
          </a:xfrm>
          <a:prstGeom prst="rect">
            <a:avLst/>
          </a:prstGeom>
          <a:noFill/>
          <a:ln>
            <a:solidFill>
              <a:srgbClr val="C00000"/>
            </a:solidFill>
          </a:ln>
        </p:spPr>
        <p:txBody>
          <a:bodyPr wrap="square" rtlCol="0">
            <a:spAutoFit/>
          </a:bodyPr>
          <a:lstStyle/>
          <a:p>
            <a:r>
              <a:rPr lang="en-US" dirty="0"/>
              <a:t>Accelerator data storage size will be large for us, but small compared to LCLS experiment (1 PB &lt;&lt; 1000 PB)</a:t>
            </a:r>
          </a:p>
        </p:txBody>
      </p:sp>
      <p:graphicFrame>
        <p:nvGraphicFramePr>
          <p:cNvPr id="3" name="Chart 2">
            <a:extLst>
              <a:ext uri="{FF2B5EF4-FFF2-40B4-BE49-F238E27FC236}">
                <a16:creationId xmlns:a16="http://schemas.microsoft.com/office/drawing/2014/main" id="{F886E177-717C-4941-BE9D-2005E793EAC7}"/>
              </a:ext>
            </a:extLst>
          </p:cNvPr>
          <p:cNvGraphicFramePr>
            <a:graphicFrameLocks/>
          </p:cNvGraphicFramePr>
          <p:nvPr>
            <p:extLst>
              <p:ext uri="{D42A27DB-BD31-4B8C-83A1-F6EECF244321}">
                <p14:modId xmlns:p14="http://schemas.microsoft.com/office/powerpoint/2010/main" val="3828688704"/>
              </p:ext>
            </p:extLst>
          </p:nvPr>
        </p:nvGraphicFramePr>
        <p:xfrm>
          <a:off x="120270" y="1921968"/>
          <a:ext cx="5594350" cy="2975757"/>
        </p:xfrm>
        <a:graphic>
          <a:graphicData uri="http://schemas.openxmlformats.org/drawingml/2006/chart">
            <c:chart xmlns:c="http://schemas.openxmlformats.org/drawingml/2006/chart" xmlns:r="http://schemas.openxmlformats.org/officeDocument/2006/relationships" r:id="rId4"/>
          </a:graphicData>
        </a:graphic>
      </p:graphicFrame>
      <p:pic>
        <p:nvPicPr>
          <p:cNvPr id="6" name="Picture 5">
            <a:extLst>
              <a:ext uri="{FF2B5EF4-FFF2-40B4-BE49-F238E27FC236}">
                <a16:creationId xmlns:a16="http://schemas.microsoft.com/office/drawing/2014/main" id="{976A9D90-D236-1F69-4CF7-32D50AA19975}"/>
              </a:ext>
            </a:extLst>
          </p:cNvPr>
          <p:cNvPicPr>
            <a:picLocks noChangeAspect="1"/>
          </p:cNvPicPr>
          <p:nvPr/>
        </p:nvPicPr>
        <p:blipFill>
          <a:blip r:embed="rId5"/>
          <a:stretch>
            <a:fillRect/>
          </a:stretch>
        </p:blipFill>
        <p:spPr>
          <a:xfrm>
            <a:off x="6487956" y="2069787"/>
            <a:ext cx="4720809" cy="2921001"/>
          </a:xfrm>
          <a:prstGeom prst="rect">
            <a:avLst/>
          </a:prstGeom>
        </p:spPr>
      </p:pic>
    </p:spTree>
    <p:extLst>
      <p:ext uri="{BB962C8B-B14F-4D97-AF65-F5344CB8AC3E}">
        <p14:creationId xmlns:p14="http://schemas.microsoft.com/office/powerpoint/2010/main" val="4015122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5ACDBC-5872-B3B5-7329-5F1C4E7E7834}"/>
              </a:ext>
            </a:extLst>
          </p:cNvPr>
          <p:cNvSpPr>
            <a:spLocks noGrp="1"/>
          </p:cNvSpPr>
          <p:nvPr>
            <p:ph type="body" sz="quarter" idx="18"/>
          </p:nvPr>
        </p:nvSpPr>
        <p:spPr>
          <a:xfrm>
            <a:off x="190500" y="1194209"/>
            <a:ext cx="11887200" cy="2879027"/>
          </a:xfrm>
        </p:spPr>
        <p:txBody>
          <a:bodyPr>
            <a:normAutofit fontScale="92500" lnSpcReduction="20000"/>
          </a:bodyPr>
          <a:lstStyle/>
          <a:p>
            <a:r>
              <a:rPr lang="en-US" sz="2400" dirty="0">
                <a:solidFill>
                  <a:schemeClr val="bg1">
                    <a:lumMod val="65000"/>
                  </a:schemeClr>
                </a:solidFill>
              </a:rPr>
              <a:t>Premise: Online Beam Tuning is revolutionizing: Linear numerical methods, precomputed linear or 2</a:t>
            </a:r>
            <a:r>
              <a:rPr lang="en-US" sz="2400" baseline="30000" dirty="0">
                <a:solidFill>
                  <a:schemeClr val="bg1">
                    <a:lumMod val="65000"/>
                  </a:schemeClr>
                </a:solidFill>
              </a:rPr>
              <a:t>nd</a:t>
            </a:r>
            <a:r>
              <a:rPr lang="en-US" sz="2400" dirty="0">
                <a:solidFill>
                  <a:schemeClr val="bg1">
                    <a:lumMod val="65000"/>
                  </a:schemeClr>
                </a:solidFill>
              </a:rPr>
              <a:t> order model  </a:t>
            </a:r>
            <a:r>
              <a:rPr lang="en-US" sz="2400" b="1" dirty="0">
                <a:solidFill>
                  <a:schemeClr val="bg1">
                    <a:lumMod val="65000"/>
                  </a:schemeClr>
                </a:solidFill>
              </a:rPr>
              <a:t>→</a:t>
            </a:r>
            <a:r>
              <a:rPr lang="en-US" sz="2400" dirty="0">
                <a:solidFill>
                  <a:schemeClr val="bg1">
                    <a:lumMod val="65000"/>
                  </a:schemeClr>
                </a:solidFill>
              </a:rPr>
              <a:t>  non-linear, multi-particle model based, ML and multiparametric methods. </a:t>
            </a:r>
            <a:br>
              <a:rPr lang="en-US" sz="2400" dirty="0">
                <a:solidFill>
                  <a:schemeClr val="bg1">
                    <a:lumMod val="65000"/>
                  </a:schemeClr>
                </a:solidFill>
              </a:rPr>
            </a:br>
            <a:endParaRPr lang="en-US" sz="2400" dirty="0">
              <a:solidFill>
                <a:schemeClr val="bg1">
                  <a:lumMod val="65000"/>
                </a:schemeClr>
              </a:solidFill>
            </a:endParaRPr>
          </a:p>
          <a:p>
            <a:r>
              <a:rPr lang="en-US" sz="2400" dirty="0">
                <a:solidFill>
                  <a:schemeClr val="bg1">
                    <a:lumMod val="65000"/>
                  </a:schemeClr>
                </a:solidFill>
              </a:rPr>
              <a:t>⇒  𝚫 Scope: Controls += Accelerator Optimization + Big Data</a:t>
            </a:r>
            <a:br>
              <a:rPr lang="en-US" sz="2400" dirty="0">
                <a:solidFill>
                  <a:schemeClr val="bg1">
                    <a:lumMod val="65000"/>
                  </a:schemeClr>
                </a:solidFill>
              </a:rPr>
            </a:br>
            <a:endParaRPr lang="en-US" sz="2400" dirty="0">
              <a:solidFill>
                <a:schemeClr val="bg1">
                  <a:lumMod val="65000"/>
                </a:schemeClr>
              </a:solidFill>
            </a:endParaRPr>
          </a:p>
          <a:p>
            <a:r>
              <a:rPr lang="en-US" sz="2400" dirty="0">
                <a:solidFill>
                  <a:schemeClr val="tx1"/>
                </a:solidFill>
              </a:rPr>
              <a:t>⇒ 𝚫 Network: Controls += High-Performance Computing</a:t>
            </a:r>
            <a:br>
              <a:rPr lang="en-US" sz="2400" dirty="0">
                <a:solidFill>
                  <a:schemeClr val="bg1">
                    <a:lumMod val="65000"/>
                  </a:schemeClr>
                </a:solidFill>
              </a:rPr>
            </a:br>
            <a:endParaRPr lang="en-US" sz="2400" dirty="0">
              <a:solidFill>
                <a:schemeClr val="bg1">
                  <a:lumMod val="65000"/>
                </a:schemeClr>
              </a:solidFill>
            </a:endParaRPr>
          </a:p>
          <a:p>
            <a:r>
              <a:rPr lang="en-US" sz="2400" dirty="0">
                <a:solidFill>
                  <a:schemeClr val="bg1">
                    <a:lumMod val="65000"/>
                  </a:schemeClr>
                </a:solidFill>
              </a:rPr>
              <a:t>⇒ 𝚫 Security: EPICS += Transport Layer Security. Secure High-Performance Computing</a:t>
            </a:r>
            <a:br>
              <a:rPr lang="en-US" sz="2400" dirty="0">
                <a:solidFill>
                  <a:schemeClr val="bg1">
                    <a:lumMod val="65000"/>
                  </a:schemeClr>
                </a:solidFill>
              </a:rPr>
            </a:br>
            <a:endParaRPr lang="en-US" sz="2400" dirty="0">
              <a:solidFill>
                <a:schemeClr val="bg1">
                  <a:lumMod val="65000"/>
                </a:schemeClr>
              </a:solidFill>
            </a:endParaRPr>
          </a:p>
          <a:p>
            <a:pPr marL="0" indent="0">
              <a:buNone/>
            </a:pPr>
            <a:endParaRPr lang="en-US" sz="2400" dirty="0"/>
          </a:p>
        </p:txBody>
      </p:sp>
      <p:sp>
        <p:nvSpPr>
          <p:cNvPr id="6" name="Title 5">
            <a:extLst>
              <a:ext uri="{FF2B5EF4-FFF2-40B4-BE49-F238E27FC236}">
                <a16:creationId xmlns:a16="http://schemas.microsoft.com/office/drawing/2014/main" id="{67A69D34-9D45-810C-5E04-68E4E2F4EA65}"/>
              </a:ext>
            </a:extLst>
          </p:cNvPr>
          <p:cNvSpPr>
            <a:spLocks noGrp="1"/>
          </p:cNvSpPr>
          <p:nvPr>
            <p:ph type="title"/>
          </p:nvPr>
        </p:nvSpPr>
        <p:spPr/>
        <p:txBody>
          <a:bodyPr/>
          <a:lstStyle/>
          <a:p>
            <a:r>
              <a:rPr lang="en-US" dirty="0">
                <a:solidFill>
                  <a:srgbClr val="C00000"/>
                </a:solidFill>
              </a:rPr>
              <a:t>Talk Outline. Accelerator Computing and Controls Revolution</a:t>
            </a:r>
          </a:p>
        </p:txBody>
      </p:sp>
      <p:sp>
        <p:nvSpPr>
          <p:cNvPr id="8" name="Slide Number Placeholder 7">
            <a:extLst>
              <a:ext uri="{FF2B5EF4-FFF2-40B4-BE49-F238E27FC236}">
                <a16:creationId xmlns:a16="http://schemas.microsoft.com/office/drawing/2014/main" id="{6A208022-7B04-5CE7-DB13-693D2BF8716E}"/>
              </a:ext>
            </a:extLst>
          </p:cNvPr>
          <p:cNvSpPr>
            <a:spLocks noGrp="1"/>
          </p:cNvSpPr>
          <p:nvPr>
            <p:ph type="sldNum" sz="quarter" idx="4"/>
          </p:nvPr>
        </p:nvSpPr>
        <p:spPr/>
        <p:txBody>
          <a:bodyPr/>
          <a:lstStyle/>
          <a:p>
            <a:fld id="{52B60363-7E9F-BF4A-894A-A30319D3939A}" type="slidenum">
              <a:rPr lang="en-US" smtClean="0"/>
              <a:pPr/>
              <a:t>18</a:t>
            </a:fld>
            <a:endParaRPr lang="en-US" dirty="0"/>
          </a:p>
        </p:txBody>
      </p:sp>
      <p:sp>
        <p:nvSpPr>
          <p:cNvPr id="9" name="Text Placeholder 1">
            <a:extLst>
              <a:ext uri="{FF2B5EF4-FFF2-40B4-BE49-F238E27FC236}">
                <a16:creationId xmlns:a16="http://schemas.microsoft.com/office/drawing/2014/main" id="{D70AE8F4-F56A-B473-43D4-7881CCBA302A}"/>
              </a:ext>
            </a:extLst>
          </p:cNvPr>
          <p:cNvSpPr txBox="1">
            <a:spLocks/>
          </p:cNvSpPr>
          <p:nvPr/>
        </p:nvSpPr>
        <p:spPr>
          <a:xfrm>
            <a:off x="838200" y="2235090"/>
            <a:ext cx="5295900" cy="63215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400" dirty="0"/>
          </a:p>
        </p:txBody>
      </p:sp>
      <p:sp>
        <p:nvSpPr>
          <p:cNvPr id="11" name="Text Placeholder 1">
            <a:extLst>
              <a:ext uri="{FF2B5EF4-FFF2-40B4-BE49-F238E27FC236}">
                <a16:creationId xmlns:a16="http://schemas.microsoft.com/office/drawing/2014/main" id="{71E85A73-EE07-D936-2F74-56AE87182972}"/>
              </a:ext>
            </a:extLst>
          </p:cNvPr>
          <p:cNvSpPr txBox="1">
            <a:spLocks/>
          </p:cNvSpPr>
          <p:nvPr/>
        </p:nvSpPr>
        <p:spPr>
          <a:xfrm>
            <a:off x="838200" y="2796848"/>
            <a:ext cx="5295900" cy="63215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400" dirty="0">
              <a:solidFill>
                <a:schemeClr val="tx1"/>
              </a:solidFill>
            </a:endParaRPr>
          </a:p>
        </p:txBody>
      </p:sp>
      <p:sp>
        <p:nvSpPr>
          <p:cNvPr id="3" name="TextBox 2">
            <a:extLst>
              <a:ext uri="{FF2B5EF4-FFF2-40B4-BE49-F238E27FC236}">
                <a16:creationId xmlns:a16="http://schemas.microsoft.com/office/drawing/2014/main" id="{81568B2F-C3CF-8AD3-77D0-87B23FF0D505}"/>
              </a:ext>
            </a:extLst>
          </p:cNvPr>
          <p:cNvSpPr txBox="1"/>
          <p:nvPr/>
        </p:nvSpPr>
        <p:spPr>
          <a:xfrm>
            <a:off x="190500" y="3908123"/>
            <a:ext cx="10723419" cy="707886"/>
          </a:xfrm>
          <a:prstGeom prst="rect">
            <a:avLst/>
          </a:prstGeom>
          <a:noFill/>
        </p:spPr>
        <p:txBody>
          <a:bodyPr wrap="square" rtlCol="0">
            <a:spAutoFit/>
          </a:bodyPr>
          <a:lstStyle/>
          <a:p>
            <a:pPr marL="285750" indent="-285750">
              <a:buFont typeface="Arial" panose="020B0604020202020204" pitchFamily="34" charset="0"/>
              <a:buChar char="•"/>
            </a:pPr>
            <a:r>
              <a:rPr lang="en-US" sz="2200" dirty="0">
                <a:solidFill>
                  <a:schemeClr val="bg1">
                    <a:lumMod val="75000"/>
                  </a:schemeClr>
                </a:solidFill>
              </a:rPr>
              <a:t>Experiences of Cyber Review. Cyber Penetration Testing. Cyber Regulatory Framework</a:t>
            </a:r>
          </a:p>
          <a:p>
            <a:endParaRPr lang="en-US" dirty="0"/>
          </a:p>
        </p:txBody>
      </p:sp>
    </p:spTree>
    <p:extLst>
      <p:ext uri="{BB962C8B-B14F-4D97-AF65-F5344CB8AC3E}">
        <p14:creationId xmlns:p14="http://schemas.microsoft.com/office/powerpoint/2010/main" val="3256687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9ABC9C-1D36-1E5F-63B6-0B7A31F946EA}"/>
              </a:ext>
            </a:extLst>
          </p:cNvPr>
          <p:cNvSpPr>
            <a:spLocks noGrp="1"/>
          </p:cNvSpPr>
          <p:nvPr>
            <p:ph type="title"/>
          </p:nvPr>
        </p:nvSpPr>
        <p:spPr>
          <a:xfrm>
            <a:off x="143767" y="250434"/>
            <a:ext cx="11904466" cy="543036"/>
          </a:xfrm>
        </p:spPr>
        <p:txBody>
          <a:bodyPr>
            <a:noAutofit/>
          </a:bodyPr>
          <a:lstStyle/>
          <a:p>
            <a:r>
              <a:rPr lang="en-US" sz="3200" dirty="0"/>
              <a:t>A Distributed Control System + EPICS Cyber Schematic </a:t>
            </a:r>
          </a:p>
        </p:txBody>
      </p:sp>
      <p:pic>
        <p:nvPicPr>
          <p:cNvPr id="2050" name="Picture 2" descr="Fig. 2">
            <a:extLst>
              <a:ext uri="{FF2B5EF4-FFF2-40B4-BE49-F238E27FC236}">
                <a16:creationId xmlns:a16="http://schemas.microsoft.com/office/drawing/2014/main" id="{5E2FA5DD-317B-33E6-70B6-95EA7FBE3AB2}"/>
              </a:ext>
            </a:extLst>
          </p:cNvPr>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2066383" y="2195452"/>
            <a:ext cx="6882523" cy="237759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A279200-8288-1571-42AB-A10069DEFE6F}"/>
              </a:ext>
            </a:extLst>
          </p:cNvPr>
          <p:cNvSpPr txBox="1"/>
          <p:nvPr/>
        </p:nvSpPr>
        <p:spPr>
          <a:xfrm>
            <a:off x="9324933" y="6489018"/>
            <a:ext cx="2867067" cy="338554"/>
          </a:xfrm>
          <a:prstGeom prst="rect">
            <a:avLst/>
          </a:prstGeom>
          <a:noFill/>
        </p:spPr>
        <p:txBody>
          <a:bodyPr wrap="none" rtlCol="0">
            <a:spAutoFit/>
          </a:bodyPr>
          <a:lstStyle/>
          <a:p>
            <a:r>
              <a:rPr lang="en-US" sz="1600" i="1" dirty="0"/>
              <a:t>Borrowing from M. </a:t>
            </a:r>
            <a:r>
              <a:rPr lang="en-US" sz="1600" i="1" dirty="0" err="1"/>
              <a:t>Thuot</a:t>
            </a:r>
            <a:r>
              <a:rPr lang="en-US" sz="1600" i="1" dirty="0"/>
              <a:t> 1996</a:t>
            </a:r>
            <a:r>
              <a:rPr lang="en-US" sz="1600" dirty="0"/>
              <a:t>. </a:t>
            </a:r>
          </a:p>
        </p:txBody>
      </p:sp>
      <p:sp>
        <p:nvSpPr>
          <p:cNvPr id="10" name="TextBox 9">
            <a:extLst>
              <a:ext uri="{FF2B5EF4-FFF2-40B4-BE49-F238E27FC236}">
                <a16:creationId xmlns:a16="http://schemas.microsoft.com/office/drawing/2014/main" id="{0DAF176B-1E29-FE65-0B4C-EC5D4C952995}"/>
              </a:ext>
            </a:extLst>
          </p:cNvPr>
          <p:cNvSpPr txBox="1"/>
          <p:nvPr/>
        </p:nvSpPr>
        <p:spPr>
          <a:xfrm>
            <a:off x="191078" y="1271485"/>
            <a:ext cx="11216113" cy="523220"/>
          </a:xfrm>
          <a:prstGeom prst="rect">
            <a:avLst/>
          </a:prstGeom>
          <a:noFill/>
          <a:ln>
            <a:solidFill>
              <a:srgbClr val="FF0000"/>
            </a:solidFill>
          </a:ln>
        </p:spPr>
        <p:txBody>
          <a:bodyPr wrap="square" rtlCol="0">
            <a:spAutoFit/>
          </a:bodyPr>
          <a:lstStyle/>
          <a:p>
            <a:r>
              <a:rPr lang="en-US" sz="1400" i="1" dirty="0"/>
              <a:t>Classically, usual Policy = </a:t>
            </a:r>
            <a:r>
              <a:rPr lang="en-US" sz="1400" i="1" dirty="0">
                <a:solidFill>
                  <a:srgbClr val="FF0000"/>
                </a:solidFill>
              </a:rPr>
              <a:t>ALL machine settable process variables MUST ONLY be set from the production network </a:t>
            </a:r>
            <a:r>
              <a:rPr lang="en-US" sz="1400" i="1" dirty="0"/>
              <a:t>– as an implementation of the cyber policy that only authorized personnel or authorized machines may write PVs.  That is, accelerator cyber sec is implemented as a sequestered network.  </a:t>
            </a:r>
          </a:p>
        </p:txBody>
      </p:sp>
      <p:pic>
        <p:nvPicPr>
          <p:cNvPr id="2" name="Picture 1">
            <a:extLst>
              <a:ext uri="{FF2B5EF4-FFF2-40B4-BE49-F238E27FC236}">
                <a16:creationId xmlns:a16="http://schemas.microsoft.com/office/drawing/2014/main" id="{581514B5-E44A-5887-5E05-EC71272449B1}"/>
              </a:ext>
            </a:extLst>
          </p:cNvPr>
          <p:cNvPicPr>
            <a:picLocks noChangeAspect="1"/>
          </p:cNvPicPr>
          <p:nvPr/>
        </p:nvPicPr>
        <p:blipFill>
          <a:blip r:embed="rId3"/>
          <a:stretch>
            <a:fillRect/>
          </a:stretch>
        </p:blipFill>
        <p:spPr>
          <a:xfrm>
            <a:off x="366286" y="4919436"/>
            <a:ext cx="3886200" cy="1276467"/>
          </a:xfrm>
          <a:prstGeom prst="rect">
            <a:avLst/>
          </a:prstGeom>
        </p:spPr>
      </p:pic>
      <p:cxnSp>
        <p:nvCxnSpPr>
          <p:cNvPr id="4" name="Straight Connector 3">
            <a:extLst>
              <a:ext uri="{FF2B5EF4-FFF2-40B4-BE49-F238E27FC236}">
                <a16:creationId xmlns:a16="http://schemas.microsoft.com/office/drawing/2014/main" id="{F62B0150-BB34-194D-9BD7-1C5D73183376}"/>
              </a:ext>
            </a:extLst>
          </p:cNvPr>
          <p:cNvCxnSpPr/>
          <p:nvPr/>
        </p:nvCxnSpPr>
        <p:spPr>
          <a:xfrm>
            <a:off x="777766" y="4901202"/>
            <a:ext cx="3474720" cy="0"/>
          </a:xfrm>
          <a:prstGeom prst="line">
            <a:avLst/>
          </a:prstGeom>
          <a:ln w="22225"/>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84D03B8A-AAF6-3AA3-9516-6D496C9C94C8}"/>
              </a:ext>
            </a:extLst>
          </p:cNvPr>
          <p:cNvCxnSpPr>
            <a:cxnSpLocks/>
          </p:cNvCxnSpPr>
          <p:nvPr/>
        </p:nvCxnSpPr>
        <p:spPr>
          <a:xfrm>
            <a:off x="3129387" y="4663042"/>
            <a:ext cx="0" cy="217757"/>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F7942FAC-5425-ECB7-2BAF-74A836950C2B}"/>
              </a:ext>
            </a:extLst>
          </p:cNvPr>
          <p:cNvSpPr txBox="1"/>
          <p:nvPr/>
        </p:nvSpPr>
        <p:spPr>
          <a:xfrm>
            <a:off x="9080798" y="1861267"/>
            <a:ext cx="2575775" cy="2246769"/>
          </a:xfrm>
          <a:prstGeom prst="rect">
            <a:avLst/>
          </a:prstGeom>
          <a:noFill/>
        </p:spPr>
        <p:txBody>
          <a:bodyPr wrap="square" rtlCol="0">
            <a:spAutoFit/>
          </a:bodyPr>
          <a:lstStyle/>
          <a:p>
            <a:r>
              <a:rPr lang="en-US" sz="1400" dirty="0"/>
              <a:t>Control Network. EPICS (CA and/or PVA) in most DOE labs. Others include ACNET, TANGO, SLCMSG etc. </a:t>
            </a:r>
            <a:r>
              <a:rPr lang="en-US" sz="1400" dirty="0">
                <a:solidFill>
                  <a:srgbClr val="FF0000"/>
                </a:solidFill>
              </a:rPr>
              <a:t>EPICS has </a:t>
            </a:r>
            <a:r>
              <a:rPr lang="en-US" sz="1400" i="1" dirty="0"/>
              <a:t>Authorization</a:t>
            </a:r>
            <a:r>
              <a:rPr lang="en-US" sz="1400" dirty="0"/>
              <a:t> but </a:t>
            </a:r>
            <a:r>
              <a:rPr lang="en-US" sz="1400" dirty="0">
                <a:solidFill>
                  <a:srgbClr val="FF0000"/>
                </a:solidFill>
              </a:rPr>
              <a:t>no intrinsic </a:t>
            </a:r>
            <a:r>
              <a:rPr lang="en-US" sz="1400" i="1" dirty="0">
                <a:solidFill>
                  <a:srgbClr val="FF0000"/>
                </a:solidFill>
              </a:rPr>
              <a:t>Authentication</a:t>
            </a:r>
            <a:r>
              <a:rPr lang="en-US" sz="1400" dirty="0">
                <a:solidFill>
                  <a:srgbClr val="FF0000"/>
                </a:solidFill>
              </a:rPr>
              <a:t>.  </a:t>
            </a:r>
            <a:br>
              <a:rPr lang="en-US" sz="1400" dirty="0">
                <a:solidFill>
                  <a:srgbClr val="FF0000"/>
                </a:solidFill>
              </a:rPr>
            </a:br>
            <a:r>
              <a:rPr lang="en-US" sz="1400" dirty="0">
                <a:solidFill>
                  <a:srgbClr val="FF0000"/>
                </a:solidFill>
              </a:rPr>
              <a:t>⇒ Server can’t be sure who made a control request. Client can’t be sure data came from a given device.</a:t>
            </a:r>
          </a:p>
        </p:txBody>
      </p:sp>
      <p:sp>
        <p:nvSpPr>
          <p:cNvPr id="16" name="TextBox 15">
            <a:extLst>
              <a:ext uri="{FF2B5EF4-FFF2-40B4-BE49-F238E27FC236}">
                <a16:creationId xmlns:a16="http://schemas.microsoft.com/office/drawing/2014/main" id="{B6FA4EE8-E96C-B7D0-1176-15423F72AB8C}"/>
              </a:ext>
            </a:extLst>
          </p:cNvPr>
          <p:cNvSpPr txBox="1"/>
          <p:nvPr/>
        </p:nvSpPr>
        <p:spPr>
          <a:xfrm>
            <a:off x="7510417" y="4055634"/>
            <a:ext cx="4278690" cy="1384995"/>
          </a:xfrm>
          <a:prstGeom prst="rect">
            <a:avLst/>
          </a:prstGeom>
          <a:noFill/>
        </p:spPr>
        <p:txBody>
          <a:bodyPr wrap="square" rtlCol="0">
            <a:spAutoFit/>
          </a:bodyPr>
          <a:lstStyle/>
          <a:p>
            <a:r>
              <a:rPr lang="en-US" sz="1400" dirty="0"/>
              <a:t>Input Output Controllers (IOCs). Pseudo real-time dataflow databases and device drivers, maybe also real-time PLC or FPGA. </a:t>
            </a:r>
            <a:r>
              <a:rPr lang="en-US" sz="1400" dirty="0">
                <a:solidFill>
                  <a:srgbClr val="FF0000"/>
                </a:solidFill>
              </a:rPr>
              <a:t>Essentially no authentication nor </a:t>
            </a:r>
            <a:r>
              <a:rPr lang="en-US" sz="1400" i="1" dirty="0">
                <a:solidFill>
                  <a:srgbClr val="FF0000"/>
                </a:solidFill>
              </a:rPr>
              <a:t>authorization</a:t>
            </a:r>
            <a:r>
              <a:rPr lang="en-US" sz="1400" dirty="0">
                <a:solidFill>
                  <a:srgbClr val="FF0000"/>
                </a:solidFill>
              </a:rPr>
              <a:t>. No software signing. </a:t>
            </a:r>
            <a:br>
              <a:rPr lang="en-US" sz="1400" dirty="0">
                <a:solidFill>
                  <a:srgbClr val="FF0000"/>
                </a:solidFill>
              </a:rPr>
            </a:br>
            <a:r>
              <a:rPr lang="en-US" sz="1400" dirty="0">
                <a:solidFill>
                  <a:srgbClr val="FF0000"/>
                </a:solidFill>
              </a:rPr>
              <a:t>⇒  Can’t be sure the computer code you think is running your accelerator is in fact running your accelerator. </a:t>
            </a:r>
          </a:p>
        </p:txBody>
      </p:sp>
      <p:sp>
        <p:nvSpPr>
          <p:cNvPr id="17" name="TextBox 16">
            <a:extLst>
              <a:ext uri="{FF2B5EF4-FFF2-40B4-BE49-F238E27FC236}">
                <a16:creationId xmlns:a16="http://schemas.microsoft.com/office/drawing/2014/main" id="{FDE99412-1EE1-B926-EADF-60E75C930401}"/>
              </a:ext>
            </a:extLst>
          </p:cNvPr>
          <p:cNvSpPr txBox="1"/>
          <p:nvPr/>
        </p:nvSpPr>
        <p:spPr>
          <a:xfrm>
            <a:off x="609600" y="4132317"/>
            <a:ext cx="2433816" cy="523220"/>
          </a:xfrm>
          <a:prstGeom prst="rect">
            <a:avLst/>
          </a:prstGeom>
          <a:solidFill>
            <a:schemeClr val="bg1"/>
          </a:solidFill>
        </p:spPr>
        <p:txBody>
          <a:bodyPr wrap="square" rtlCol="0">
            <a:spAutoFit/>
          </a:bodyPr>
          <a:lstStyle/>
          <a:p>
            <a:r>
              <a:rPr lang="en-US" sz="1400" dirty="0"/>
              <a:t>Field Buses; </a:t>
            </a:r>
            <a:br>
              <a:rPr lang="en-US" sz="1400" dirty="0"/>
            </a:br>
            <a:r>
              <a:rPr lang="en-US" sz="1400" dirty="0"/>
              <a:t>Allen-Bradley, VME, CAMAC  </a:t>
            </a:r>
          </a:p>
        </p:txBody>
      </p:sp>
      <p:sp>
        <p:nvSpPr>
          <p:cNvPr id="20" name="TextBox 19">
            <a:extLst>
              <a:ext uri="{FF2B5EF4-FFF2-40B4-BE49-F238E27FC236}">
                <a16:creationId xmlns:a16="http://schemas.microsoft.com/office/drawing/2014/main" id="{8EDEFC4F-015E-2F05-74FC-3E14E64751EB}"/>
              </a:ext>
            </a:extLst>
          </p:cNvPr>
          <p:cNvSpPr txBox="1"/>
          <p:nvPr/>
        </p:nvSpPr>
        <p:spPr>
          <a:xfrm>
            <a:off x="6136400" y="5483717"/>
            <a:ext cx="5689314" cy="954107"/>
          </a:xfrm>
          <a:prstGeom prst="rect">
            <a:avLst/>
          </a:prstGeom>
          <a:noFill/>
          <a:ln>
            <a:solidFill>
              <a:schemeClr val="tx1"/>
            </a:solidFill>
          </a:ln>
        </p:spPr>
        <p:txBody>
          <a:bodyPr wrap="none" rtlCol="0">
            <a:spAutoFit/>
          </a:bodyPr>
          <a:lstStyle/>
          <a:p>
            <a:r>
              <a:rPr lang="en-US" sz="1400" dirty="0"/>
              <a:t>Glossary. “AAA”:</a:t>
            </a:r>
          </a:p>
          <a:p>
            <a:r>
              <a:rPr lang="en-US" sz="1400" i="1" dirty="0"/>
              <a:t>Authentication</a:t>
            </a:r>
            <a:r>
              <a:rPr lang="en-US" sz="1400" dirty="0"/>
              <a:t>: Establish you are who you say you are</a:t>
            </a:r>
          </a:p>
          <a:p>
            <a:r>
              <a:rPr lang="en-US" sz="1400" i="1" dirty="0"/>
              <a:t>Authorization</a:t>
            </a:r>
            <a:r>
              <a:rPr lang="en-US" sz="1400" dirty="0"/>
              <a:t>: What set of things are you allowed to do once authenticated</a:t>
            </a:r>
          </a:p>
          <a:p>
            <a:r>
              <a:rPr lang="en-US" sz="1400" i="1" dirty="0"/>
              <a:t>Audit:</a:t>
            </a:r>
            <a:r>
              <a:rPr lang="en-US" sz="1400" dirty="0"/>
              <a:t> Keeping track of what you did.</a:t>
            </a:r>
          </a:p>
        </p:txBody>
      </p:sp>
    </p:spTree>
    <p:extLst>
      <p:ext uri="{BB962C8B-B14F-4D97-AF65-F5344CB8AC3E}">
        <p14:creationId xmlns:p14="http://schemas.microsoft.com/office/powerpoint/2010/main" val="1664948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4FDF5-05F4-E040-AC58-81AF3309B36A}"/>
              </a:ext>
            </a:extLst>
          </p:cNvPr>
          <p:cNvSpPr>
            <a:spLocks noGrp="1"/>
          </p:cNvSpPr>
          <p:nvPr>
            <p:ph type="ctrTitle"/>
          </p:nvPr>
        </p:nvSpPr>
        <p:spPr>
          <a:xfrm>
            <a:off x="350521" y="732835"/>
            <a:ext cx="11292840" cy="1689851"/>
          </a:xfrm>
          <a:solidFill>
            <a:schemeClr val="bg1">
              <a:alpha val="86000"/>
            </a:schemeClr>
          </a:solidFill>
          <a:effectLst/>
        </p:spPr>
        <p:txBody>
          <a:bodyPr anchor="ctr"/>
          <a:lstStyle/>
          <a:p>
            <a:r>
              <a:rPr lang="en-US" dirty="0"/>
              <a:t>How Beam Tuning by Machine Learning, Multi-particle modeling, and Big Data are Driving Accelerator Network Architecture and Cyber Security</a:t>
            </a:r>
            <a:endParaRPr lang="en-US" sz="2400" dirty="0"/>
          </a:p>
        </p:txBody>
      </p:sp>
      <p:sp>
        <p:nvSpPr>
          <p:cNvPr id="4" name="Title 1">
            <a:extLst>
              <a:ext uri="{FF2B5EF4-FFF2-40B4-BE49-F238E27FC236}">
                <a16:creationId xmlns:a16="http://schemas.microsoft.com/office/drawing/2014/main" id="{5E8DA23B-22FC-532E-3219-33491A926EAE}"/>
              </a:ext>
            </a:extLst>
          </p:cNvPr>
          <p:cNvSpPr txBox="1">
            <a:spLocks/>
          </p:cNvSpPr>
          <p:nvPr/>
        </p:nvSpPr>
        <p:spPr>
          <a:xfrm rot="10800000" flipV="1">
            <a:off x="3823855" y="3075043"/>
            <a:ext cx="4702628" cy="707914"/>
          </a:xfrm>
          <a:prstGeom prst="rect">
            <a:avLst/>
          </a:prstGeom>
          <a:solidFill>
            <a:schemeClr val="bg1">
              <a:alpha val="86000"/>
            </a:schemeClr>
          </a:solidFill>
          <a:effectLst/>
        </p:spPr>
        <p:txBody>
          <a:bodyPr vert="horz" lIns="91440" tIns="45720" rIns="91440" bIns="45720" rtlCol="0" anchor="ctr" anchorCtr="0">
            <a:noAutofit/>
          </a:bodyPr>
          <a:lstStyle>
            <a:lvl1pPr algn="ctr" defTabSz="457200" rtl="0" eaLnBrk="1" latinLnBrk="0" hangingPunct="1">
              <a:spcBef>
                <a:spcPct val="0"/>
              </a:spcBef>
              <a:buNone/>
              <a:defRPr sz="4300" b="1" kern="1200">
                <a:solidFill>
                  <a:schemeClr val="tx1"/>
                </a:solidFill>
                <a:latin typeface="Arial" pitchFamily="34" charset="0"/>
                <a:ea typeface="+mj-ea"/>
                <a:cs typeface="Arial" pitchFamily="34" charset="0"/>
              </a:defRPr>
            </a:lvl1pPr>
          </a:lstStyle>
          <a:p>
            <a:r>
              <a:rPr lang="en-US" sz="1600" dirty="0"/>
              <a:t>Greg White, </a:t>
            </a:r>
            <a:r>
              <a:rPr lang="en-US" sz="1600" dirty="0" err="1"/>
              <a:t>Auralee</a:t>
            </a:r>
            <a:r>
              <a:rPr lang="en-US" sz="1600" dirty="0"/>
              <a:t> Edelen, SLAC</a:t>
            </a:r>
          </a:p>
          <a:p>
            <a:r>
              <a:rPr lang="en-US" sz="1600" dirty="0"/>
              <a:t>Prepared for EPICS Collaboration Meeting</a:t>
            </a:r>
            <a:br>
              <a:rPr lang="en-US" sz="1600" dirty="0">
                <a:ea typeface="Times New Roman" panose="02020603050405020304" pitchFamily="18" charset="0"/>
              </a:rPr>
            </a:br>
            <a:r>
              <a:rPr lang="en-US" sz="1600" dirty="0">
                <a:ea typeface="Times New Roman" panose="02020603050405020304" pitchFamily="18" charset="0"/>
              </a:rPr>
              <a:t>September</a:t>
            </a:r>
            <a:r>
              <a:rPr lang="en-US" sz="1600" dirty="0"/>
              <a:t> 2024.</a:t>
            </a:r>
          </a:p>
        </p:txBody>
      </p:sp>
      <p:sp>
        <p:nvSpPr>
          <p:cNvPr id="3" name="Title 1">
            <a:extLst>
              <a:ext uri="{FF2B5EF4-FFF2-40B4-BE49-F238E27FC236}">
                <a16:creationId xmlns:a16="http://schemas.microsoft.com/office/drawing/2014/main" id="{A77E4416-392B-B27F-E7D1-868047FACDEB}"/>
              </a:ext>
            </a:extLst>
          </p:cNvPr>
          <p:cNvSpPr txBox="1">
            <a:spLocks/>
          </p:cNvSpPr>
          <p:nvPr/>
        </p:nvSpPr>
        <p:spPr>
          <a:xfrm rot="10800000" flipV="1">
            <a:off x="350521" y="3878134"/>
            <a:ext cx="11292840" cy="2582376"/>
          </a:xfrm>
          <a:prstGeom prst="rect">
            <a:avLst/>
          </a:prstGeom>
          <a:solidFill>
            <a:schemeClr val="bg1">
              <a:alpha val="86000"/>
            </a:schemeClr>
          </a:solidFill>
          <a:effectLst/>
        </p:spPr>
        <p:txBody>
          <a:bodyPr vert="horz" lIns="91440" tIns="45720" rIns="91440" bIns="45720" rtlCol="0" anchor="ctr" anchorCtr="0">
            <a:noAutofit/>
          </a:bodyPr>
          <a:lstStyle>
            <a:lvl1pPr algn="ctr" defTabSz="457200" rtl="0" eaLnBrk="1" latinLnBrk="0" hangingPunct="1">
              <a:spcBef>
                <a:spcPct val="0"/>
              </a:spcBef>
              <a:buNone/>
              <a:defRPr sz="4300" b="1" kern="1200">
                <a:solidFill>
                  <a:schemeClr val="tx1"/>
                </a:solidFill>
                <a:latin typeface="Arial" pitchFamily="34" charset="0"/>
                <a:ea typeface="+mj-ea"/>
                <a:cs typeface="Arial" pitchFamily="34" charset="0"/>
              </a:defRPr>
            </a:lvl1pPr>
          </a:lstStyle>
          <a:p>
            <a:r>
              <a:rPr lang="en-US" sz="1600" b="0" i="1" dirty="0"/>
              <a:t>Work of A. Edelen, R. Roussel, C. Mayes, D. Ratner, C. Emma, S. </a:t>
            </a:r>
            <a:r>
              <a:rPr lang="en-US" sz="1600" b="0" i="1" dirty="0" err="1"/>
              <a:t>Miskovich</a:t>
            </a:r>
            <a:r>
              <a:rPr lang="en-US" sz="1600" b="0" i="1" dirty="0"/>
              <a:t>, J. </a:t>
            </a:r>
            <a:r>
              <a:rPr lang="en-US" sz="1600" b="0" i="1" dirty="0" err="1"/>
              <a:t>Garrahan</a:t>
            </a:r>
            <a:r>
              <a:rPr lang="en-US" sz="1600" b="0" i="1" dirty="0"/>
              <a:t>, C. Xu, W. </a:t>
            </a:r>
            <a:r>
              <a:rPr lang="en-US" sz="1600" b="0" i="1" dirty="0" err="1"/>
              <a:t>Neiswanger</a:t>
            </a:r>
            <a:r>
              <a:rPr lang="en-US" sz="1600" b="0" i="1" dirty="0"/>
              <a:t>, H. </a:t>
            </a:r>
            <a:r>
              <a:rPr lang="en-US" sz="1600" b="0" i="1" dirty="0" err="1"/>
              <a:t>Slepicka</a:t>
            </a:r>
            <a:r>
              <a:rPr lang="en-US" sz="1600" b="0" i="1" dirty="0"/>
              <a:t>, J. </a:t>
            </a:r>
            <a:r>
              <a:rPr lang="en-US" sz="1600" b="0" i="1" dirty="0" err="1"/>
              <a:t>Duris</a:t>
            </a:r>
            <a:r>
              <a:rPr lang="en-US" sz="1600" b="0" i="1" dirty="0"/>
              <a:t>, A. </a:t>
            </a:r>
            <a:r>
              <a:rPr lang="en-US" sz="1600" b="0" i="1" dirty="0" err="1"/>
              <a:t>Hanuka</a:t>
            </a:r>
            <a:r>
              <a:rPr lang="en-US" sz="1600" b="0" i="1" dirty="0"/>
              <a:t>, N. </a:t>
            </a:r>
            <a:r>
              <a:rPr lang="en-US" sz="1600" b="0" i="1" dirty="0" err="1"/>
              <a:t>Neveu</a:t>
            </a:r>
            <a:r>
              <a:rPr lang="en-US" sz="1600" b="0" i="1" dirty="0"/>
              <a:t>, L. Gupta, E. </a:t>
            </a:r>
            <a:r>
              <a:rPr lang="en-US" sz="1600" b="0" i="1" dirty="0" err="1"/>
              <a:t>Cropp</a:t>
            </a:r>
            <a:r>
              <a:rPr lang="en-US" sz="1600" b="0" i="1" dirty="0"/>
              <a:t>, P. </a:t>
            </a:r>
            <a:r>
              <a:rPr lang="en-US" sz="1600" b="0" i="1" dirty="0" err="1"/>
              <a:t>Musumeci</a:t>
            </a:r>
            <a:r>
              <a:rPr lang="en-US" sz="1600" b="0" i="1" dirty="0"/>
              <a:t>, A. Mishra, Z. Zhang, J.P. Gonzalez-Aguilera, S. Kim, J. Power, </a:t>
            </a:r>
            <a:r>
              <a:rPr lang="en-US" sz="1600" b="0" i="1" dirty="0" err="1"/>
              <a:t>E.Wisniewski</a:t>
            </a:r>
            <a:r>
              <a:rPr lang="en-US" sz="1600" b="0" i="1" dirty="0"/>
              <a:t>, A. Lutman; </a:t>
            </a:r>
          </a:p>
          <a:p>
            <a:r>
              <a:rPr lang="en-US" sz="1600" b="0" i="1" dirty="0"/>
              <a:t>J. </a:t>
            </a:r>
            <a:r>
              <a:rPr lang="en-US" sz="1600" b="0" i="1" dirty="0" err="1"/>
              <a:t>Garrahan</a:t>
            </a:r>
            <a:r>
              <a:rPr lang="en-US" sz="1600" b="0" i="1" dirty="0"/>
              <a:t>, J. </a:t>
            </a:r>
            <a:r>
              <a:rPr lang="en-US" sz="1600" b="0" i="1" dirty="0" err="1"/>
              <a:t>Bellister</a:t>
            </a:r>
            <a:r>
              <a:rPr lang="en-US" sz="1600" b="0" i="1" dirty="0"/>
              <a:t>;</a:t>
            </a:r>
          </a:p>
          <a:p>
            <a:r>
              <a:rPr lang="en-US" sz="1600" b="0" i="1" dirty="0"/>
              <a:t>Amedeo </a:t>
            </a:r>
            <a:r>
              <a:rPr lang="en-US" sz="1600" b="0" i="1" dirty="0" err="1"/>
              <a:t>Perazzo</a:t>
            </a:r>
            <a:r>
              <a:rPr lang="en-US" sz="1600" b="0" i="1" dirty="0"/>
              <a:t>, Ken </a:t>
            </a:r>
            <a:r>
              <a:rPr lang="en-US" sz="1600" b="0" i="1" dirty="0" err="1"/>
              <a:t>Brobeck</a:t>
            </a:r>
            <a:r>
              <a:rPr lang="en-US" sz="1600" b="0" i="1" dirty="0"/>
              <a:t>, Daron Chabot, Mike </a:t>
            </a:r>
            <a:r>
              <a:rPr lang="en-US" sz="1600" b="0" i="1" dirty="0" err="1"/>
              <a:t>Zelazny</a:t>
            </a:r>
            <a:r>
              <a:rPr lang="en-US" sz="1600" b="0" i="1" dirty="0"/>
              <a:t>, Debbie </a:t>
            </a:r>
            <a:r>
              <a:rPr lang="en-US" sz="1600" b="0" i="1" dirty="0" err="1"/>
              <a:t>Rogind</a:t>
            </a:r>
            <a:r>
              <a:rPr lang="en-US" sz="1600" b="0" i="1" dirty="0"/>
              <a:t>, Lance Nakata; </a:t>
            </a:r>
          </a:p>
          <a:p>
            <a:r>
              <a:rPr lang="en-US" sz="1600" b="0" i="1" dirty="0"/>
              <a:t>Erwin Lopez, Mark McCullough (SLAC IT Cyber)</a:t>
            </a:r>
          </a:p>
          <a:p>
            <a:r>
              <a:rPr lang="en-US" sz="1600" b="0" i="1" dirty="0"/>
              <a:t>B. </a:t>
            </a:r>
            <a:r>
              <a:rPr lang="en-US" sz="1600" b="0" i="1" dirty="0" err="1"/>
              <a:t>Dalesio</a:t>
            </a:r>
            <a:r>
              <a:rPr lang="en-US" sz="1600" b="0" i="1" dirty="0"/>
              <a:t>, M. </a:t>
            </a:r>
            <a:r>
              <a:rPr lang="en-US" sz="1600" b="0" i="1" dirty="0" err="1"/>
              <a:t>Davidsaver</a:t>
            </a:r>
            <a:r>
              <a:rPr lang="en-US" sz="1600" b="0" i="1" dirty="0"/>
              <a:t>, G. McIntyre, Bruno Martins, (Osprey DCS), K. </a:t>
            </a:r>
            <a:r>
              <a:rPr lang="en-US" sz="1600" b="0" i="1" dirty="0" err="1"/>
              <a:t>Kasemir</a:t>
            </a:r>
            <a:r>
              <a:rPr lang="en-US" sz="1600" b="0" i="1" dirty="0"/>
              <a:t> (ORNL), M. </a:t>
            </a:r>
            <a:r>
              <a:rPr lang="en-US" sz="1600" b="0" i="1" dirty="0" err="1"/>
              <a:t>Sekoranja</a:t>
            </a:r>
            <a:r>
              <a:rPr lang="en-US" sz="1600" b="0" i="1" dirty="0"/>
              <a:t> (</a:t>
            </a:r>
            <a:r>
              <a:rPr lang="en-US" sz="1600" b="0" i="1" dirty="0" err="1"/>
              <a:t>CosyLab</a:t>
            </a:r>
            <a:r>
              <a:rPr lang="en-US" sz="1600" b="0" i="1" dirty="0"/>
              <a:t>). </a:t>
            </a:r>
          </a:p>
          <a:p>
            <a:pPr>
              <a:buClr>
                <a:schemeClr val="dk1"/>
              </a:buClr>
              <a:buSzPct val="25000"/>
            </a:pPr>
            <a:r>
              <a:rPr lang="en-US" sz="1600" i="1" dirty="0"/>
              <a:t>Many Thanks to </a:t>
            </a:r>
            <a:r>
              <a:rPr lang="en-US" sz="1600" b="0" i="1" dirty="0"/>
              <a:t>Dale Dale Hugo </a:t>
            </a:r>
            <a:r>
              <a:rPr lang="en-US" sz="1600" b="0" i="1" dirty="0" err="1"/>
              <a:t>Leschnitzer</a:t>
            </a:r>
            <a:r>
              <a:rPr lang="en-US" sz="1600" b="0" i="1" dirty="0"/>
              <a:t>, Mark </a:t>
            </a:r>
            <a:r>
              <a:rPr lang="en-US" sz="1600" b="0" i="1" dirty="0" err="1"/>
              <a:t>Hahnert</a:t>
            </a:r>
            <a:r>
              <a:rPr lang="en-US" sz="1600" b="0" i="1" dirty="0"/>
              <a:t> (US Dept of Energy, Office of Science)</a:t>
            </a:r>
          </a:p>
          <a:p>
            <a:pPr algn="ctr">
              <a:buClr>
                <a:schemeClr val="dk1"/>
              </a:buClr>
              <a:buSzPct val="25000"/>
            </a:pPr>
            <a:r>
              <a:rPr lang="en-US" sz="1600" b="0" i="1" dirty="0"/>
              <a:t>David </a:t>
            </a:r>
            <a:r>
              <a:rPr lang="en-US" sz="1600" b="0" i="1" dirty="0" err="1"/>
              <a:t>Manz</a:t>
            </a:r>
            <a:r>
              <a:rPr lang="en-US" sz="1600" b="0" i="1" dirty="0"/>
              <a:t> (PNNL), </a:t>
            </a:r>
            <a:r>
              <a:rPr lang="en-US" sz="1600" b="0" i="1" dirty="0" err="1"/>
              <a:t>Jozsef</a:t>
            </a:r>
            <a:r>
              <a:rPr lang="en-US" sz="1600" b="0" i="1" dirty="0"/>
              <a:t> </a:t>
            </a:r>
            <a:r>
              <a:rPr lang="en-US" sz="1600" b="0" i="1" dirty="0" err="1"/>
              <a:t>Gacsal</a:t>
            </a:r>
            <a:r>
              <a:rPr lang="en-US" sz="1600" b="0" i="1" dirty="0"/>
              <a:t> (</a:t>
            </a:r>
            <a:r>
              <a:rPr lang="en-US" sz="1600" b="0" i="1" dirty="0" err="1"/>
              <a:t>SecurityLit</a:t>
            </a:r>
            <a:r>
              <a:rPr lang="en-US" sz="1600" b="0" i="1" dirty="0"/>
              <a:t>), Jason Carter (ORNL), Ralph Lange (ITER)</a:t>
            </a:r>
            <a:r>
              <a:rPr lang="en-US" sz="800" b="0" i="1" dirty="0"/>
              <a:t>,</a:t>
            </a:r>
            <a:endParaRPr lang="en-US" sz="1600" b="0" i="1" dirty="0"/>
          </a:p>
          <a:p>
            <a:r>
              <a:rPr lang="en-US" sz="1600" b="0" i="1" dirty="0"/>
              <a:t>EPICS 7 Development Team, and many others.</a:t>
            </a:r>
          </a:p>
        </p:txBody>
      </p:sp>
    </p:spTree>
    <p:extLst>
      <p:ext uri="{BB962C8B-B14F-4D97-AF65-F5344CB8AC3E}">
        <p14:creationId xmlns:p14="http://schemas.microsoft.com/office/powerpoint/2010/main" val="153700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621DB-5922-F143-A2AB-00C701FCB978}"/>
              </a:ext>
            </a:extLst>
          </p:cNvPr>
          <p:cNvSpPr>
            <a:spLocks noGrp="1"/>
          </p:cNvSpPr>
          <p:nvPr>
            <p:ph type="title"/>
          </p:nvPr>
        </p:nvSpPr>
        <p:spPr>
          <a:xfrm>
            <a:off x="14104" y="198129"/>
            <a:ext cx="11969846" cy="543036"/>
          </a:xfrm>
        </p:spPr>
        <p:txBody>
          <a:bodyPr>
            <a:noAutofit/>
          </a:bodyPr>
          <a:lstStyle/>
          <a:p>
            <a:r>
              <a:rPr lang="en-US" sz="2800" dirty="0">
                <a:solidFill>
                  <a:srgbClr val="C00000"/>
                </a:solidFill>
              </a:rPr>
              <a:t>Present Typical Accelerator Computing Architecture </a:t>
            </a:r>
            <a:br>
              <a:rPr lang="en-US" sz="2800" dirty="0"/>
            </a:br>
            <a:r>
              <a:rPr lang="en-US" sz="2800" dirty="0"/>
              <a:t>(LCLS complex at SLAC) </a:t>
            </a:r>
          </a:p>
        </p:txBody>
      </p:sp>
      <p:sp>
        <p:nvSpPr>
          <p:cNvPr id="3" name="TextBox 2">
            <a:extLst>
              <a:ext uri="{FF2B5EF4-FFF2-40B4-BE49-F238E27FC236}">
                <a16:creationId xmlns:a16="http://schemas.microsoft.com/office/drawing/2014/main" id="{FC101DB6-FDF3-1B41-A38E-AE8915E02227}"/>
              </a:ext>
            </a:extLst>
          </p:cNvPr>
          <p:cNvSpPr txBox="1"/>
          <p:nvPr/>
        </p:nvSpPr>
        <p:spPr>
          <a:xfrm>
            <a:off x="8529614" y="1669277"/>
            <a:ext cx="2557560" cy="369332"/>
          </a:xfrm>
          <a:prstGeom prst="rect">
            <a:avLst/>
          </a:prstGeom>
          <a:noFill/>
          <a:ln w="12700">
            <a:noFill/>
          </a:ln>
        </p:spPr>
        <p:txBody>
          <a:bodyPr wrap="none" rtlCol="0">
            <a:spAutoFit/>
          </a:bodyPr>
          <a:lstStyle/>
          <a:p>
            <a:r>
              <a:rPr lang="en-US" dirty="0"/>
              <a:t>Experiment Data Analysis</a:t>
            </a:r>
          </a:p>
        </p:txBody>
      </p:sp>
      <p:sp>
        <p:nvSpPr>
          <p:cNvPr id="18" name="TextBox 17">
            <a:extLst>
              <a:ext uri="{FF2B5EF4-FFF2-40B4-BE49-F238E27FC236}">
                <a16:creationId xmlns:a16="http://schemas.microsoft.com/office/drawing/2014/main" id="{AD3FABE0-CCAE-B049-8B5F-CDE7BE6BDE88}"/>
              </a:ext>
            </a:extLst>
          </p:cNvPr>
          <p:cNvSpPr txBox="1"/>
          <p:nvPr/>
        </p:nvSpPr>
        <p:spPr>
          <a:xfrm>
            <a:off x="8068035" y="4774987"/>
            <a:ext cx="3564139" cy="1200329"/>
          </a:xfrm>
          <a:prstGeom prst="rect">
            <a:avLst/>
          </a:prstGeom>
          <a:noFill/>
          <a:ln w="12700">
            <a:noFill/>
          </a:ln>
        </p:spPr>
        <p:txBody>
          <a:bodyPr wrap="square" rtlCol="0">
            <a:spAutoFit/>
          </a:bodyPr>
          <a:lstStyle/>
          <a:p>
            <a:r>
              <a:rPr lang="en-US" dirty="0"/>
              <a:t>High Level Apps execution</a:t>
            </a:r>
          </a:p>
          <a:p>
            <a:r>
              <a:rPr lang="en-US" dirty="0"/>
              <a:t>Online modeling</a:t>
            </a:r>
          </a:p>
          <a:p>
            <a:r>
              <a:rPr lang="en-US" dirty="0"/>
              <a:t>Critical Data Services</a:t>
            </a:r>
          </a:p>
          <a:p>
            <a:r>
              <a:rPr lang="en-US" dirty="0"/>
              <a:t>Optimization, ML and slow feedback</a:t>
            </a:r>
          </a:p>
        </p:txBody>
      </p:sp>
      <p:sp>
        <p:nvSpPr>
          <p:cNvPr id="19" name="TextBox 18">
            <a:extLst>
              <a:ext uri="{FF2B5EF4-FFF2-40B4-BE49-F238E27FC236}">
                <a16:creationId xmlns:a16="http://schemas.microsoft.com/office/drawing/2014/main" id="{6A71B6FF-5AA9-6F4C-90A3-B2F96C69362C}"/>
              </a:ext>
            </a:extLst>
          </p:cNvPr>
          <p:cNvSpPr txBox="1"/>
          <p:nvPr/>
        </p:nvSpPr>
        <p:spPr>
          <a:xfrm flipH="1">
            <a:off x="8524512" y="2180140"/>
            <a:ext cx="3251228" cy="646331"/>
          </a:xfrm>
          <a:prstGeom prst="rect">
            <a:avLst/>
          </a:prstGeom>
          <a:noFill/>
          <a:ln w="12700">
            <a:noFill/>
          </a:ln>
        </p:spPr>
        <p:txBody>
          <a:bodyPr wrap="square" rtlCol="0">
            <a:spAutoFit/>
          </a:bodyPr>
          <a:lstStyle/>
          <a:p>
            <a:r>
              <a:rPr lang="en-US" dirty="0"/>
              <a:t>Multi-particle Tracking (s-2-e)</a:t>
            </a:r>
          </a:p>
          <a:p>
            <a:r>
              <a:rPr lang="en-US" dirty="0"/>
              <a:t>Machine Learning Training</a:t>
            </a:r>
          </a:p>
        </p:txBody>
      </p:sp>
      <p:sp>
        <p:nvSpPr>
          <p:cNvPr id="22" name="TextBox 21">
            <a:extLst>
              <a:ext uri="{FF2B5EF4-FFF2-40B4-BE49-F238E27FC236}">
                <a16:creationId xmlns:a16="http://schemas.microsoft.com/office/drawing/2014/main" id="{AB233C00-E67C-054C-B47F-54F1EDBCEE53}"/>
              </a:ext>
            </a:extLst>
          </p:cNvPr>
          <p:cNvSpPr txBox="1"/>
          <p:nvPr/>
        </p:nvSpPr>
        <p:spPr>
          <a:xfrm flipH="1">
            <a:off x="8061876" y="3454482"/>
            <a:ext cx="1475631" cy="369332"/>
          </a:xfrm>
          <a:prstGeom prst="rect">
            <a:avLst/>
          </a:prstGeom>
          <a:noFill/>
          <a:ln w="12700">
            <a:noFill/>
          </a:ln>
        </p:spPr>
        <p:txBody>
          <a:bodyPr wrap="square" rtlCol="0">
            <a:spAutoFit/>
          </a:bodyPr>
          <a:lstStyle/>
          <a:p>
            <a:r>
              <a:rPr lang="en-US" dirty="0"/>
              <a:t>Simulation</a:t>
            </a:r>
          </a:p>
        </p:txBody>
      </p:sp>
      <p:sp>
        <p:nvSpPr>
          <p:cNvPr id="23" name="TextBox 22">
            <a:extLst>
              <a:ext uri="{FF2B5EF4-FFF2-40B4-BE49-F238E27FC236}">
                <a16:creationId xmlns:a16="http://schemas.microsoft.com/office/drawing/2014/main" id="{8F814F55-1966-A541-A415-43BECCF8E38D}"/>
              </a:ext>
            </a:extLst>
          </p:cNvPr>
          <p:cNvSpPr txBox="1"/>
          <p:nvPr/>
        </p:nvSpPr>
        <p:spPr>
          <a:xfrm>
            <a:off x="8529614" y="1394618"/>
            <a:ext cx="1579343" cy="369332"/>
          </a:xfrm>
          <a:prstGeom prst="rect">
            <a:avLst/>
          </a:prstGeom>
          <a:noFill/>
          <a:ln w="12700">
            <a:noFill/>
          </a:ln>
        </p:spPr>
        <p:txBody>
          <a:bodyPr wrap="none" rtlCol="0">
            <a:spAutoFit/>
          </a:bodyPr>
          <a:lstStyle/>
          <a:p>
            <a:r>
              <a:rPr lang="en-US" dirty="0"/>
              <a:t>Big Data stores</a:t>
            </a:r>
          </a:p>
        </p:txBody>
      </p:sp>
      <p:sp>
        <p:nvSpPr>
          <p:cNvPr id="30" name="TextBox 29">
            <a:extLst>
              <a:ext uri="{FF2B5EF4-FFF2-40B4-BE49-F238E27FC236}">
                <a16:creationId xmlns:a16="http://schemas.microsoft.com/office/drawing/2014/main" id="{1725C0A7-F6BB-CB48-94B5-60F2FE020176}"/>
              </a:ext>
            </a:extLst>
          </p:cNvPr>
          <p:cNvSpPr txBox="1"/>
          <p:nvPr/>
        </p:nvSpPr>
        <p:spPr>
          <a:xfrm>
            <a:off x="8070557" y="3197381"/>
            <a:ext cx="2865639" cy="369332"/>
          </a:xfrm>
          <a:prstGeom prst="rect">
            <a:avLst/>
          </a:prstGeom>
          <a:noFill/>
          <a:ln w="12700">
            <a:noFill/>
          </a:ln>
        </p:spPr>
        <p:txBody>
          <a:bodyPr wrap="square" rtlCol="0">
            <a:spAutoFit/>
          </a:bodyPr>
          <a:lstStyle/>
          <a:p>
            <a:r>
              <a:rPr lang="en-US" dirty="0"/>
              <a:t>Non-critical Data Services</a:t>
            </a:r>
          </a:p>
        </p:txBody>
      </p:sp>
      <p:sp>
        <p:nvSpPr>
          <p:cNvPr id="31" name="TextBox 30">
            <a:extLst>
              <a:ext uri="{FF2B5EF4-FFF2-40B4-BE49-F238E27FC236}">
                <a16:creationId xmlns:a16="http://schemas.microsoft.com/office/drawing/2014/main" id="{4DBF82D9-04FD-AB4D-996A-80A4F16ACB5D}"/>
              </a:ext>
            </a:extLst>
          </p:cNvPr>
          <p:cNvSpPr txBox="1"/>
          <p:nvPr/>
        </p:nvSpPr>
        <p:spPr>
          <a:xfrm>
            <a:off x="8072494" y="3707526"/>
            <a:ext cx="2324804" cy="369332"/>
          </a:xfrm>
          <a:prstGeom prst="rect">
            <a:avLst/>
          </a:prstGeom>
          <a:noFill/>
          <a:ln w="12700">
            <a:noFill/>
          </a:ln>
        </p:spPr>
        <p:txBody>
          <a:bodyPr wrap="none" rtlCol="0">
            <a:spAutoFit/>
          </a:bodyPr>
          <a:lstStyle/>
          <a:p>
            <a:r>
              <a:rPr lang="en-US" dirty="0"/>
              <a:t>Software development</a:t>
            </a:r>
          </a:p>
        </p:txBody>
      </p:sp>
      <p:sp>
        <p:nvSpPr>
          <p:cNvPr id="32" name="TextBox 31">
            <a:extLst>
              <a:ext uri="{FF2B5EF4-FFF2-40B4-BE49-F238E27FC236}">
                <a16:creationId xmlns:a16="http://schemas.microsoft.com/office/drawing/2014/main" id="{4DB609A1-976C-0143-B152-C672EA24194B}"/>
              </a:ext>
            </a:extLst>
          </p:cNvPr>
          <p:cNvSpPr txBox="1"/>
          <p:nvPr/>
        </p:nvSpPr>
        <p:spPr>
          <a:xfrm>
            <a:off x="8526624" y="1929904"/>
            <a:ext cx="2863604" cy="369332"/>
          </a:xfrm>
          <a:prstGeom prst="rect">
            <a:avLst/>
          </a:prstGeom>
          <a:noFill/>
          <a:ln w="12700">
            <a:noFill/>
          </a:ln>
        </p:spPr>
        <p:txBody>
          <a:bodyPr wrap="none" rtlCol="0">
            <a:spAutoFit/>
          </a:bodyPr>
          <a:lstStyle/>
          <a:p>
            <a:r>
              <a:rPr lang="en-US" dirty="0"/>
              <a:t>Accelerator Physics Analysis</a:t>
            </a:r>
          </a:p>
        </p:txBody>
      </p:sp>
      <p:sp>
        <p:nvSpPr>
          <p:cNvPr id="42" name="TextBox 41">
            <a:extLst>
              <a:ext uri="{FF2B5EF4-FFF2-40B4-BE49-F238E27FC236}">
                <a16:creationId xmlns:a16="http://schemas.microsoft.com/office/drawing/2014/main" id="{D0333C51-86BD-4584-0DF7-79F5288D1520}"/>
              </a:ext>
            </a:extLst>
          </p:cNvPr>
          <p:cNvSpPr txBox="1"/>
          <p:nvPr/>
        </p:nvSpPr>
        <p:spPr>
          <a:xfrm>
            <a:off x="8068035" y="4507108"/>
            <a:ext cx="2225353" cy="369332"/>
          </a:xfrm>
          <a:prstGeom prst="rect">
            <a:avLst/>
          </a:prstGeom>
          <a:noFill/>
          <a:ln w="12700">
            <a:noFill/>
          </a:ln>
        </p:spPr>
        <p:txBody>
          <a:bodyPr wrap="none" rtlCol="0">
            <a:spAutoFit/>
          </a:bodyPr>
          <a:lstStyle/>
          <a:p>
            <a:r>
              <a:rPr lang="en-US" dirty="0"/>
              <a:t>Control room displays</a:t>
            </a:r>
          </a:p>
        </p:txBody>
      </p:sp>
      <p:sp>
        <p:nvSpPr>
          <p:cNvPr id="6" name="Title 1">
            <a:extLst>
              <a:ext uri="{FF2B5EF4-FFF2-40B4-BE49-F238E27FC236}">
                <a16:creationId xmlns:a16="http://schemas.microsoft.com/office/drawing/2014/main" id="{C4FF36BE-78AE-4E50-A828-6C42565B1F2C}"/>
              </a:ext>
            </a:extLst>
          </p:cNvPr>
          <p:cNvSpPr txBox="1">
            <a:spLocks/>
          </p:cNvSpPr>
          <p:nvPr/>
        </p:nvSpPr>
        <p:spPr>
          <a:xfrm>
            <a:off x="415939" y="603587"/>
            <a:ext cx="10972800" cy="42301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600" dirty="0"/>
          </a:p>
        </p:txBody>
      </p:sp>
      <p:grpSp>
        <p:nvGrpSpPr>
          <p:cNvPr id="1024" name="Group 1023">
            <a:extLst>
              <a:ext uri="{FF2B5EF4-FFF2-40B4-BE49-F238E27FC236}">
                <a16:creationId xmlns:a16="http://schemas.microsoft.com/office/drawing/2014/main" id="{B311FEED-531E-312C-962C-EE8AD46B1A28}"/>
              </a:ext>
            </a:extLst>
          </p:cNvPr>
          <p:cNvGrpSpPr/>
          <p:nvPr/>
        </p:nvGrpSpPr>
        <p:grpSpPr>
          <a:xfrm>
            <a:off x="5073814" y="1477379"/>
            <a:ext cx="3262933" cy="1036699"/>
            <a:chOff x="5131491" y="1360579"/>
            <a:chExt cx="3262933" cy="1036699"/>
          </a:xfrm>
        </p:grpSpPr>
        <p:sp>
          <p:nvSpPr>
            <p:cNvPr id="8" name="Rounded Rectangle 7">
              <a:extLst>
                <a:ext uri="{FF2B5EF4-FFF2-40B4-BE49-F238E27FC236}">
                  <a16:creationId xmlns:a16="http://schemas.microsoft.com/office/drawing/2014/main" id="{8EA2040C-E28C-C24E-BB9D-6BA9A62C6BA6}"/>
                </a:ext>
              </a:extLst>
            </p:cNvPr>
            <p:cNvSpPr/>
            <p:nvPr/>
          </p:nvSpPr>
          <p:spPr>
            <a:xfrm>
              <a:off x="5131491" y="1629267"/>
              <a:ext cx="3262933" cy="17302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latin typeface="Arial" panose="020B0604020202020204" pitchFamily="34" charset="0"/>
                  <a:cs typeface="Arial" panose="020B0604020202020204" pitchFamily="34" charset="0"/>
                </a:rPr>
                <a:t>Science Data Facility</a:t>
              </a:r>
            </a:p>
          </p:txBody>
        </p:sp>
        <p:sp>
          <p:nvSpPr>
            <p:cNvPr id="11" name="Can 10">
              <a:extLst>
                <a:ext uri="{FF2B5EF4-FFF2-40B4-BE49-F238E27FC236}">
                  <a16:creationId xmlns:a16="http://schemas.microsoft.com/office/drawing/2014/main" id="{A6A05673-A9C8-B84F-B4DE-10E31D89E2E9}"/>
                </a:ext>
              </a:extLst>
            </p:cNvPr>
            <p:cNvSpPr/>
            <p:nvPr/>
          </p:nvSpPr>
          <p:spPr>
            <a:xfrm>
              <a:off x="6626189" y="1853993"/>
              <a:ext cx="603599"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SDF Disk</a:t>
              </a:r>
            </a:p>
          </p:txBody>
        </p:sp>
        <p:sp>
          <p:nvSpPr>
            <p:cNvPr id="15" name="Can 14">
              <a:extLst>
                <a:ext uri="{FF2B5EF4-FFF2-40B4-BE49-F238E27FC236}">
                  <a16:creationId xmlns:a16="http://schemas.microsoft.com/office/drawing/2014/main" id="{8748CAC7-D921-774E-9763-A62362387F61}"/>
                </a:ext>
              </a:extLst>
            </p:cNvPr>
            <p:cNvSpPr/>
            <p:nvPr/>
          </p:nvSpPr>
          <p:spPr>
            <a:xfrm>
              <a:off x="7444045" y="1850626"/>
              <a:ext cx="603599"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SDF Disk</a:t>
              </a:r>
            </a:p>
          </p:txBody>
        </p:sp>
        <p:pic>
          <p:nvPicPr>
            <p:cNvPr id="16" name="Picture 15">
              <a:extLst>
                <a:ext uri="{FF2B5EF4-FFF2-40B4-BE49-F238E27FC236}">
                  <a16:creationId xmlns:a16="http://schemas.microsoft.com/office/drawing/2014/main" id="{1924F949-9B5D-4A4F-BA77-77294FF9EA1C}"/>
                </a:ext>
              </a:extLst>
            </p:cNvPr>
            <p:cNvPicPr>
              <a:picLocks noChangeAspect="1"/>
            </p:cNvPicPr>
            <p:nvPr/>
          </p:nvPicPr>
          <p:blipFill>
            <a:blip r:embed="rId2"/>
            <a:stretch>
              <a:fillRect/>
            </a:stretch>
          </p:blipFill>
          <p:spPr>
            <a:xfrm>
              <a:off x="5345748" y="1863878"/>
              <a:ext cx="556591" cy="533400"/>
            </a:xfrm>
            <a:prstGeom prst="rect">
              <a:avLst/>
            </a:prstGeom>
          </p:spPr>
        </p:pic>
        <p:pic>
          <p:nvPicPr>
            <p:cNvPr id="20" name="Picture 19">
              <a:extLst>
                <a:ext uri="{FF2B5EF4-FFF2-40B4-BE49-F238E27FC236}">
                  <a16:creationId xmlns:a16="http://schemas.microsoft.com/office/drawing/2014/main" id="{427EE523-89FC-7741-922E-37F0A81FD289}"/>
                </a:ext>
              </a:extLst>
            </p:cNvPr>
            <p:cNvPicPr>
              <a:picLocks noChangeAspect="1"/>
            </p:cNvPicPr>
            <p:nvPr/>
          </p:nvPicPr>
          <p:blipFill>
            <a:blip r:embed="rId2"/>
            <a:stretch>
              <a:fillRect/>
            </a:stretch>
          </p:blipFill>
          <p:spPr>
            <a:xfrm>
              <a:off x="5876612" y="1854949"/>
              <a:ext cx="556591" cy="533400"/>
            </a:xfrm>
            <a:prstGeom prst="rect">
              <a:avLst/>
            </a:prstGeom>
          </p:spPr>
        </p:pic>
        <p:sp>
          <p:nvSpPr>
            <p:cNvPr id="44" name="TextBox 43">
              <a:extLst>
                <a:ext uri="{FF2B5EF4-FFF2-40B4-BE49-F238E27FC236}">
                  <a16:creationId xmlns:a16="http://schemas.microsoft.com/office/drawing/2014/main" id="{CF54A7C2-1659-35CD-3A89-D42D68104B33}"/>
                </a:ext>
              </a:extLst>
            </p:cNvPr>
            <p:cNvSpPr txBox="1"/>
            <p:nvPr/>
          </p:nvSpPr>
          <p:spPr>
            <a:xfrm>
              <a:off x="5367660" y="1360579"/>
              <a:ext cx="2697118" cy="307777"/>
            </a:xfrm>
            <a:prstGeom prst="rect">
              <a:avLst/>
            </a:prstGeom>
            <a:noFill/>
          </p:spPr>
          <p:txBody>
            <a:bodyPr wrap="square" rtlCol="0">
              <a:spAutoFit/>
            </a:bodyPr>
            <a:lstStyle/>
            <a:p>
              <a:endParaRPr lang="en-US" sz="1400" dirty="0"/>
            </a:p>
          </p:txBody>
        </p:sp>
      </p:grpSp>
      <p:pic>
        <p:nvPicPr>
          <p:cNvPr id="46" name="Picture 45">
            <a:extLst>
              <a:ext uri="{FF2B5EF4-FFF2-40B4-BE49-F238E27FC236}">
                <a16:creationId xmlns:a16="http://schemas.microsoft.com/office/drawing/2014/main" id="{C8482EAC-5BDE-243A-18D8-9F9F0CCB7BDD}"/>
              </a:ext>
            </a:extLst>
          </p:cNvPr>
          <p:cNvPicPr>
            <a:picLocks noChangeAspect="1"/>
          </p:cNvPicPr>
          <p:nvPr/>
        </p:nvPicPr>
        <p:blipFill>
          <a:blip r:embed="rId3"/>
          <a:stretch>
            <a:fillRect/>
          </a:stretch>
        </p:blipFill>
        <p:spPr>
          <a:xfrm flipV="1">
            <a:off x="119281" y="6254413"/>
            <a:ext cx="1640753" cy="538925"/>
          </a:xfrm>
          <a:prstGeom prst="rect">
            <a:avLst/>
          </a:prstGeom>
        </p:spPr>
      </p:pic>
      <p:cxnSp>
        <p:nvCxnSpPr>
          <p:cNvPr id="47" name="Straight Connector 46">
            <a:extLst>
              <a:ext uri="{FF2B5EF4-FFF2-40B4-BE49-F238E27FC236}">
                <a16:creationId xmlns:a16="http://schemas.microsoft.com/office/drawing/2014/main" id="{977C7244-1792-723B-59AF-CAA155C60577}"/>
              </a:ext>
            </a:extLst>
          </p:cNvPr>
          <p:cNvCxnSpPr>
            <a:cxnSpLocks/>
          </p:cNvCxnSpPr>
          <p:nvPr/>
        </p:nvCxnSpPr>
        <p:spPr>
          <a:xfrm flipV="1">
            <a:off x="14104" y="5027700"/>
            <a:ext cx="0" cy="4899"/>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E0232C1A-7003-20AC-0AB6-D8B073A10A37}"/>
              </a:ext>
            </a:extLst>
          </p:cNvPr>
          <p:cNvSpPr txBox="1"/>
          <p:nvPr/>
        </p:nvSpPr>
        <p:spPr>
          <a:xfrm>
            <a:off x="1888828" y="6409608"/>
            <a:ext cx="9373339" cy="317724"/>
          </a:xfrm>
          <a:prstGeom prst="rect">
            <a:avLst/>
          </a:prstGeom>
          <a:noFill/>
          <a:ln w="12700">
            <a:noFill/>
          </a:ln>
        </p:spPr>
        <p:txBody>
          <a:bodyPr wrap="square" rtlCol="0">
            <a:spAutoFit/>
          </a:bodyPr>
          <a:lstStyle/>
          <a:p>
            <a:r>
              <a:rPr lang="en-US" sz="1400" dirty="0"/>
              <a:t>Accelerator devices - 1000s. Producing control and diagnostics signals (Process Variables) -  &gt; 8 million at LCLS </a:t>
            </a:r>
          </a:p>
        </p:txBody>
      </p:sp>
      <p:pic>
        <p:nvPicPr>
          <p:cNvPr id="53" name="Content Placeholder 11" descr="A group of people in a room with computers&#10;&#10;Description automatically generated with low confidence">
            <a:extLst>
              <a:ext uri="{FF2B5EF4-FFF2-40B4-BE49-F238E27FC236}">
                <a16:creationId xmlns:a16="http://schemas.microsoft.com/office/drawing/2014/main" id="{140CB33A-6CC5-AB00-B744-11641707B903}"/>
              </a:ext>
            </a:extLst>
          </p:cNvPr>
          <p:cNvPicPr>
            <a:picLocks noChangeAspect="1"/>
          </p:cNvPicPr>
          <p:nvPr/>
        </p:nvPicPr>
        <p:blipFill>
          <a:blip r:embed="rId4"/>
          <a:stretch>
            <a:fillRect/>
          </a:stretch>
        </p:blipFill>
        <p:spPr>
          <a:xfrm>
            <a:off x="5110280" y="3982112"/>
            <a:ext cx="1947109" cy="546489"/>
          </a:xfrm>
          <a:prstGeom prst="rect">
            <a:avLst/>
          </a:prstGeom>
        </p:spPr>
      </p:pic>
      <p:grpSp>
        <p:nvGrpSpPr>
          <p:cNvPr id="57" name="Group 56">
            <a:extLst>
              <a:ext uri="{FF2B5EF4-FFF2-40B4-BE49-F238E27FC236}">
                <a16:creationId xmlns:a16="http://schemas.microsoft.com/office/drawing/2014/main" id="{088CB275-00DB-D6A3-E80F-160665F1516D}"/>
              </a:ext>
            </a:extLst>
          </p:cNvPr>
          <p:cNvGrpSpPr/>
          <p:nvPr/>
        </p:nvGrpSpPr>
        <p:grpSpPr>
          <a:xfrm>
            <a:off x="1604511" y="2601205"/>
            <a:ext cx="5698097" cy="3589340"/>
            <a:chOff x="1593983" y="2541953"/>
            <a:chExt cx="5698097" cy="3589340"/>
          </a:xfrm>
        </p:grpSpPr>
        <p:pic>
          <p:nvPicPr>
            <p:cNvPr id="1026" name="Picture 2">
              <a:extLst>
                <a:ext uri="{FF2B5EF4-FFF2-40B4-BE49-F238E27FC236}">
                  <a16:creationId xmlns:a16="http://schemas.microsoft.com/office/drawing/2014/main" id="{6E651437-4293-174B-90BA-22C4CE2515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7417" y="2541953"/>
              <a:ext cx="5444663" cy="3589340"/>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55">
              <a:extLst>
                <a:ext uri="{FF2B5EF4-FFF2-40B4-BE49-F238E27FC236}">
                  <a16:creationId xmlns:a16="http://schemas.microsoft.com/office/drawing/2014/main" id="{F2082BA3-DD7E-4CF5-E56B-2E9F3320CE99}"/>
                </a:ext>
              </a:extLst>
            </p:cNvPr>
            <p:cNvSpPr/>
            <p:nvPr/>
          </p:nvSpPr>
          <p:spPr>
            <a:xfrm>
              <a:off x="1593983" y="2591466"/>
              <a:ext cx="2065840" cy="451198"/>
            </a:xfrm>
            <a:prstGeom prst="rect">
              <a:avLst/>
            </a:prstGeom>
            <a:solidFill>
              <a:schemeClr val="bg1"/>
            </a:solidFill>
            <a:ln>
              <a:noFill/>
            </a:ln>
            <a:effectLst>
              <a:outerShdw blurRad="50800" dist="50800" dir="5400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3" name="Straight Connector 12">
            <a:extLst>
              <a:ext uri="{FF2B5EF4-FFF2-40B4-BE49-F238E27FC236}">
                <a16:creationId xmlns:a16="http://schemas.microsoft.com/office/drawing/2014/main" id="{74C7B539-B574-3DDD-EB9B-6E823E189AAC}"/>
              </a:ext>
            </a:extLst>
          </p:cNvPr>
          <p:cNvCxnSpPr>
            <a:cxnSpLocks/>
            <a:stCxn id="8" idx="1"/>
          </p:cNvCxnSpPr>
          <p:nvPr/>
        </p:nvCxnSpPr>
        <p:spPr>
          <a:xfrm flipH="1">
            <a:off x="4575236" y="1832582"/>
            <a:ext cx="498578" cy="834004"/>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pic>
        <p:nvPicPr>
          <p:cNvPr id="45" name="Picture 2" descr="Fig. 2">
            <a:extLst>
              <a:ext uri="{FF2B5EF4-FFF2-40B4-BE49-F238E27FC236}">
                <a16:creationId xmlns:a16="http://schemas.microsoft.com/office/drawing/2014/main" id="{E7C267D7-6142-D58C-BE18-DB6B0FFB57E8}"/>
              </a:ext>
            </a:extLst>
          </p:cNvPr>
          <p:cNvPicPr>
            <a:picLocks noGrp="1" noChangeAspect="1" noChangeArrowheads="1"/>
          </p:cNvPicPr>
          <p:nvPr>
            <p:ph sz="quarter" idx="14"/>
          </p:nvPr>
        </p:nvPicPr>
        <p:blipFill rotWithShape="1">
          <a:blip r:embed="rId6">
            <a:extLst>
              <a:ext uri="{28A0092B-C50C-407E-A947-70E740481C1C}">
                <a14:useLocalDpi xmlns:a14="http://schemas.microsoft.com/office/drawing/2010/main" val="0"/>
              </a:ext>
            </a:extLst>
          </a:blip>
          <a:srcRect l="13343" t="39706" r="19992" b="-1473"/>
          <a:stretch/>
        </p:blipFill>
        <p:spPr bwMode="auto">
          <a:xfrm>
            <a:off x="1452538" y="5932533"/>
            <a:ext cx="1657374" cy="54382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9920E3C5-406A-B74E-BAAE-2D48F77D78E4}"/>
              </a:ext>
            </a:extLst>
          </p:cNvPr>
          <p:cNvSpPr txBox="1"/>
          <p:nvPr/>
        </p:nvSpPr>
        <p:spPr>
          <a:xfrm>
            <a:off x="321692" y="5352534"/>
            <a:ext cx="3393658" cy="307777"/>
          </a:xfrm>
          <a:prstGeom prst="rect">
            <a:avLst/>
          </a:prstGeom>
          <a:noFill/>
          <a:ln w="12700">
            <a:noFill/>
          </a:ln>
        </p:spPr>
        <p:txBody>
          <a:bodyPr wrap="square" rtlCol="0">
            <a:spAutoFit/>
          </a:bodyPr>
          <a:lstStyle/>
          <a:p>
            <a:r>
              <a:rPr lang="en-US" sz="1400" dirty="0"/>
              <a:t>EPICS Input Output Controllers (IOCs) - 100s</a:t>
            </a:r>
          </a:p>
        </p:txBody>
      </p:sp>
      <p:pic>
        <p:nvPicPr>
          <p:cNvPr id="1030" name="Picture 2" descr="A Code of conduct for Cloud services">
            <a:extLst>
              <a:ext uri="{FF2B5EF4-FFF2-40B4-BE49-F238E27FC236}">
                <a16:creationId xmlns:a16="http://schemas.microsoft.com/office/drawing/2014/main" id="{6CE04849-F0EC-0463-97D2-888EB42619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0737" y="1194781"/>
            <a:ext cx="765047" cy="507597"/>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0AD97BC3-1CA3-C9D0-7905-DA76740923E3}"/>
              </a:ext>
            </a:extLst>
          </p:cNvPr>
          <p:cNvSpPr/>
          <p:nvPr/>
        </p:nvSpPr>
        <p:spPr>
          <a:xfrm>
            <a:off x="985911" y="3136737"/>
            <a:ext cx="2924443" cy="1153274"/>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Experiment Network</a:t>
            </a:r>
          </a:p>
        </p:txBody>
      </p:sp>
      <p:sp>
        <p:nvSpPr>
          <p:cNvPr id="1033" name="Rectangle 1032">
            <a:extLst>
              <a:ext uri="{FF2B5EF4-FFF2-40B4-BE49-F238E27FC236}">
                <a16:creationId xmlns:a16="http://schemas.microsoft.com/office/drawing/2014/main" id="{162ADC14-2ED3-EB9F-449E-1B0B2E034AB0}"/>
              </a:ext>
            </a:extLst>
          </p:cNvPr>
          <p:cNvSpPr/>
          <p:nvPr/>
        </p:nvSpPr>
        <p:spPr>
          <a:xfrm>
            <a:off x="4996852" y="1554976"/>
            <a:ext cx="3481621" cy="1154867"/>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High Performance Computing Network</a:t>
            </a:r>
          </a:p>
        </p:txBody>
      </p:sp>
      <p:sp>
        <p:nvSpPr>
          <p:cNvPr id="1034" name="Rectangle 1033">
            <a:extLst>
              <a:ext uri="{FF2B5EF4-FFF2-40B4-BE49-F238E27FC236}">
                <a16:creationId xmlns:a16="http://schemas.microsoft.com/office/drawing/2014/main" id="{6D2FBA35-FBB4-6B99-91D1-2DF17815FF03}"/>
              </a:ext>
            </a:extLst>
          </p:cNvPr>
          <p:cNvSpPr/>
          <p:nvPr/>
        </p:nvSpPr>
        <p:spPr>
          <a:xfrm>
            <a:off x="4576674" y="4550252"/>
            <a:ext cx="3242447" cy="1388731"/>
          </a:xfrm>
          <a:prstGeom prst="rect">
            <a:avLst/>
          </a:prstGeom>
          <a:noFill/>
          <a:ln w="6350">
            <a:solidFill>
              <a:srgbClr val="FF0000"/>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Production Services and Control Room Network</a:t>
            </a:r>
          </a:p>
        </p:txBody>
      </p:sp>
      <p:sp>
        <p:nvSpPr>
          <p:cNvPr id="1035" name="Rectangle 1034">
            <a:extLst>
              <a:ext uri="{FF2B5EF4-FFF2-40B4-BE49-F238E27FC236}">
                <a16:creationId xmlns:a16="http://schemas.microsoft.com/office/drawing/2014/main" id="{6291DEAB-C937-3E5A-CF8F-02E5A8927E62}"/>
              </a:ext>
            </a:extLst>
          </p:cNvPr>
          <p:cNvSpPr/>
          <p:nvPr/>
        </p:nvSpPr>
        <p:spPr>
          <a:xfrm>
            <a:off x="52764" y="4550253"/>
            <a:ext cx="4062334" cy="2293052"/>
          </a:xfrm>
          <a:prstGeom prst="rect">
            <a:avLst/>
          </a:prstGeom>
          <a:noFill/>
          <a:ln w="6350">
            <a:solidFill>
              <a:srgbClr val="FF0000"/>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Controls Network</a:t>
            </a:r>
          </a:p>
        </p:txBody>
      </p:sp>
      <p:sp>
        <p:nvSpPr>
          <p:cNvPr id="1036" name="Rectangle 1035">
            <a:extLst>
              <a:ext uri="{FF2B5EF4-FFF2-40B4-BE49-F238E27FC236}">
                <a16:creationId xmlns:a16="http://schemas.microsoft.com/office/drawing/2014/main" id="{2413FB58-BCB5-A41D-5854-5EEA72A4F62D}"/>
              </a:ext>
            </a:extLst>
          </p:cNvPr>
          <p:cNvSpPr/>
          <p:nvPr/>
        </p:nvSpPr>
        <p:spPr>
          <a:xfrm>
            <a:off x="4740649" y="2884898"/>
            <a:ext cx="3242447" cy="1476140"/>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Data Systems Analysis Network</a:t>
            </a:r>
          </a:p>
        </p:txBody>
      </p:sp>
      <p:pic>
        <p:nvPicPr>
          <p:cNvPr id="1045" name="Graphic 1044" descr="Server outline">
            <a:extLst>
              <a:ext uri="{FF2B5EF4-FFF2-40B4-BE49-F238E27FC236}">
                <a16:creationId xmlns:a16="http://schemas.microsoft.com/office/drawing/2014/main" id="{2C2DB432-A838-295A-C442-8EF384261AC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39778" y="1746067"/>
            <a:ext cx="880975" cy="880975"/>
          </a:xfrm>
          <a:prstGeom prst="rect">
            <a:avLst/>
          </a:prstGeom>
        </p:spPr>
      </p:pic>
      <p:pic>
        <p:nvPicPr>
          <p:cNvPr id="1049" name="Graphic 1048" descr="Work from home Wi-Fi outline">
            <a:extLst>
              <a:ext uri="{FF2B5EF4-FFF2-40B4-BE49-F238E27FC236}">
                <a16:creationId xmlns:a16="http://schemas.microsoft.com/office/drawing/2014/main" id="{2185D7B9-1DBD-7317-13D2-1C311BB088A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43820" y="1098701"/>
            <a:ext cx="623414" cy="623414"/>
          </a:xfrm>
          <a:prstGeom prst="rect">
            <a:avLst/>
          </a:prstGeom>
        </p:spPr>
      </p:pic>
      <p:grpSp>
        <p:nvGrpSpPr>
          <p:cNvPr id="1050" name="Group 1049">
            <a:extLst>
              <a:ext uri="{FF2B5EF4-FFF2-40B4-BE49-F238E27FC236}">
                <a16:creationId xmlns:a16="http://schemas.microsoft.com/office/drawing/2014/main" id="{ACE8596C-E87C-3114-8422-A00E7D9F4450}"/>
              </a:ext>
            </a:extLst>
          </p:cNvPr>
          <p:cNvGrpSpPr/>
          <p:nvPr/>
        </p:nvGrpSpPr>
        <p:grpSpPr>
          <a:xfrm>
            <a:off x="197278" y="2035778"/>
            <a:ext cx="3262933" cy="800493"/>
            <a:chOff x="5231675" y="1628432"/>
            <a:chExt cx="3262933" cy="800493"/>
          </a:xfrm>
        </p:grpSpPr>
        <p:sp>
          <p:nvSpPr>
            <p:cNvPr id="1051" name="Rounded Rectangle 1050">
              <a:extLst>
                <a:ext uri="{FF2B5EF4-FFF2-40B4-BE49-F238E27FC236}">
                  <a16:creationId xmlns:a16="http://schemas.microsoft.com/office/drawing/2014/main" id="{8DA24E96-6134-7D7C-1DAE-D73AB0E3FEBF}"/>
                </a:ext>
              </a:extLst>
            </p:cNvPr>
            <p:cNvSpPr/>
            <p:nvPr/>
          </p:nvSpPr>
          <p:spPr>
            <a:xfrm>
              <a:off x="5231675" y="1628432"/>
              <a:ext cx="3262933" cy="17302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cs typeface="Arial" panose="020B0604020202020204" pitchFamily="34" charset="0"/>
                </a:rPr>
                <a:t>SLAC Network</a:t>
              </a:r>
            </a:p>
          </p:txBody>
        </p:sp>
        <p:sp>
          <p:nvSpPr>
            <p:cNvPr id="1052" name="Can 1051">
              <a:extLst>
                <a:ext uri="{FF2B5EF4-FFF2-40B4-BE49-F238E27FC236}">
                  <a16:creationId xmlns:a16="http://schemas.microsoft.com/office/drawing/2014/main" id="{00EEE0F8-0908-57F0-D7D2-2C85C8907AB1}"/>
                </a:ext>
              </a:extLst>
            </p:cNvPr>
            <p:cNvSpPr/>
            <p:nvPr/>
          </p:nvSpPr>
          <p:spPr>
            <a:xfrm>
              <a:off x="6834039" y="1874313"/>
              <a:ext cx="806440"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Documents, Engineering Drawings</a:t>
              </a:r>
            </a:p>
          </p:txBody>
        </p:sp>
        <p:sp>
          <p:nvSpPr>
            <p:cNvPr id="1053" name="Can 1052">
              <a:extLst>
                <a:ext uri="{FF2B5EF4-FFF2-40B4-BE49-F238E27FC236}">
                  <a16:creationId xmlns:a16="http://schemas.microsoft.com/office/drawing/2014/main" id="{3C11E9F4-4B0F-636C-33BF-013B450814E2}"/>
                </a:ext>
              </a:extLst>
            </p:cNvPr>
            <p:cNvSpPr/>
            <p:nvPr/>
          </p:nvSpPr>
          <p:spPr>
            <a:xfrm>
              <a:off x="7672211" y="1885888"/>
              <a:ext cx="694483"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Oracle, People-soft </a:t>
              </a:r>
              <a:r>
                <a:rPr lang="en-US" sz="900" dirty="0" err="1">
                  <a:solidFill>
                    <a:schemeClr val="tx1"/>
                  </a:solidFill>
                </a:rPr>
                <a:t>etc</a:t>
              </a:r>
              <a:endParaRPr lang="en-US" sz="900" dirty="0">
                <a:solidFill>
                  <a:schemeClr val="tx1"/>
                </a:solidFill>
              </a:endParaRPr>
            </a:p>
          </p:txBody>
        </p:sp>
        <p:pic>
          <p:nvPicPr>
            <p:cNvPr id="1055" name="Picture 1054">
              <a:extLst>
                <a:ext uri="{FF2B5EF4-FFF2-40B4-BE49-F238E27FC236}">
                  <a16:creationId xmlns:a16="http://schemas.microsoft.com/office/drawing/2014/main" id="{F5A97A4E-4ECF-9895-1040-A07D1576956C}"/>
                </a:ext>
              </a:extLst>
            </p:cNvPr>
            <p:cNvPicPr>
              <a:picLocks noChangeAspect="1"/>
            </p:cNvPicPr>
            <p:nvPr/>
          </p:nvPicPr>
          <p:blipFill>
            <a:blip r:embed="rId2"/>
            <a:stretch>
              <a:fillRect/>
            </a:stretch>
          </p:blipFill>
          <p:spPr>
            <a:xfrm>
              <a:off x="6211854" y="1879012"/>
              <a:ext cx="556591" cy="533400"/>
            </a:xfrm>
            <a:prstGeom prst="rect">
              <a:avLst/>
            </a:prstGeom>
          </p:spPr>
        </p:pic>
      </p:grpSp>
      <p:sp>
        <p:nvSpPr>
          <p:cNvPr id="1057" name="Rectangle 1056">
            <a:extLst>
              <a:ext uri="{FF2B5EF4-FFF2-40B4-BE49-F238E27FC236}">
                <a16:creationId xmlns:a16="http://schemas.microsoft.com/office/drawing/2014/main" id="{CE14F78E-E9CD-2B7A-986C-C0725BBE314B}"/>
              </a:ext>
            </a:extLst>
          </p:cNvPr>
          <p:cNvSpPr/>
          <p:nvPr/>
        </p:nvSpPr>
        <p:spPr>
          <a:xfrm>
            <a:off x="67881" y="1836166"/>
            <a:ext cx="3481621" cy="1154867"/>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Office Network</a:t>
            </a:r>
          </a:p>
        </p:txBody>
      </p:sp>
      <p:pic>
        <p:nvPicPr>
          <p:cNvPr id="1058" name="Graphic 1057" descr="Work from home desk with solid fill">
            <a:extLst>
              <a:ext uri="{FF2B5EF4-FFF2-40B4-BE49-F238E27FC236}">
                <a16:creationId xmlns:a16="http://schemas.microsoft.com/office/drawing/2014/main" id="{B636D272-EB97-5862-DD14-79F2BC8006F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868" y="2144565"/>
            <a:ext cx="785812" cy="785812"/>
          </a:xfrm>
          <a:prstGeom prst="rect">
            <a:avLst/>
          </a:prstGeom>
        </p:spPr>
      </p:pic>
      <p:pic>
        <p:nvPicPr>
          <p:cNvPr id="1047" name="Graphic 1046" descr="Work from home desk with solid fill">
            <a:extLst>
              <a:ext uri="{FF2B5EF4-FFF2-40B4-BE49-F238E27FC236}">
                <a16:creationId xmlns:a16="http://schemas.microsoft.com/office/drawing/2014/main" id="{FE018591-E0C4-2275-FE0E-B86D6754467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96173" y="2247378"/>
            <a:ext cx="718910" cy="718910"/>
          </a:xfrm>
          <a:prstGeom prst="rect">
            <a:avLst/>
          </a:prstGeom>
        </p:spPr>
      </p:pic>
      <p:cxnSp>
        <p:nvCxnSpPr>
          <p:cNvPr id="1063" name="Straight Connector 1062">
            <a:extLst>
              <a:ext uri="{FF2B5EF4-FFF2-40B4-BE49-F238E27FC236}">
                <a16:creationId xmlns:a16="http://schemas.microsoft.com/office/drawing/2014/main" id="{8FF60843-1AD2-4FF3-4462-DE5BC967ECBC}"/>
              </a:ext>
            </a:extLst>
          </p:cNvPr>
          <p:cNvCxnSpPr>
            <a:cxnSpLocks/>
            <a:stCxn id="1051" idx="3"/>
          </p:cNvCxnSpPr>
          <p:nvPr/>
        </p:nvCxnSpPr>
        <p:spPr>
          <a:xfrm>
            <a:off x="3460211" y="2122293"/>
            <a:ext cx="556588" cy="665937"/>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6" name="Straight Connector 1065">
            <a:extLst>
              <a:ext uri="{FF2B5EF4-FFF2-40B4-BE49-F238E27FC236}">
                <a16:creationId xmlns:a16="http://schemas.microsoft.com/office/drawing/2014/main" id="{91657225-7B53-A7A4-BAA7-E2FBB1E2F420}"/>
              </a:ext>
            </a:extLst>
          </p:cNvPr>
          <p:cNvCxnSpPr>
            <a:cxnSpLocks/>
          </p:cNvCxnSpPr>
          <p:nvPr/>
        </p:nvCxnSpPr>
        <p:spPr>
          <a:xfrm flipV="1">
            <a:off x="3770253" y="3875769"/>
            <a:ext cx="467623" cy="194573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0" name="Straight Connector 1069">
            <a:extLst>
              <a:ext uri="{FF2B5EF4-FFF2-40B4-BE49-F238E27FC236}">
                <a16:creationId xmlns:a16="http://schemas.microsoft.com/office/drawing/2014/main" id="{0283B9C9-5BDC-ECCD-B785-31F3813B2864}"/>
              </a:ext>
            </a:extLst>
          </p:cNvPr>
          <p:cNvCxnSpPr>
            <a:cxnSpLocks/>
          </p:cNvCxnSpPr>
          <p:nvPr/>
        </p:nvCxnSpPr>
        <p:spPr>
          <a:xfrm>
            <a:off x="4191248" y="2502792"/>
            <a:ext cx="25418" cy="241812"/>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5" name="Straight Connector 1074">
            <a:extLst>
              <a:ext uri="{FF2B5EF4-FFF2-40B4-BE49-F238E27FC236}">
                <a16:creationId xmlns:a16="http://schemas.microsoft.com/office/drawing/2014/main" id="{0F22437F-9792-FA8F-9623-7876379F76CA}"/>
              </a:ext>
            </a:extLst>
          </p:cNvPr>
          <p:cNvCxnSpPr>
            <a:cxnSpLocks/>
          </p:cNvCxnSpPr>
          <p:nvPr/>
        </p:nvCxnSpPr>
        <p:spPr>
          <a:xfrm>
            <a:off x="3836927" y="1682571"/>
            <a:ext cx="132232" cy="199164"/>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9" name="Straight Connector 1078">
            <a:extLst>
              <a:ext uri="{FF2B5EF4-FFF2-40B4-BE49-F238E27FC236}">
                <a16:creationId xmlns:a16="http://schemas.microsoft.com/office/drawing/2014/main" id="{7FDBBAE0-4593-90B2-A7CD-3B72643CF403}"/>
              </a:ext>
            </a:extLst>
          </p:cNvPr>
          <p:cNvCxnSpPr>
            <a:cxnSpLocks/>
          </p:cNvCxnSpPr>
          <p:nvPr/>
        </p:nvCxnSpPr>
        <p:spPr>
          <a:xfrm flipH="1" flipV="1">
            <a:off x="4384263" y="3910826"/>
            <a:ext cx="395747" cy="1306169"/>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2" name="Straight Connector 1081">
            <a:extLst>
              <a:ext uri="{FF2B5EF4-FFF2-40B4-BE49-F238E27FC236}">
                <a16:creationId xmlns:a16="http://schemas.microsoft.com/office/drawing/2014/main" id="{6067D518-235F-62E5-D059-A2BCE3C28271}"/>
              </a:ext>
            </a:extLst>
          </p:cNvPr>
          <p:cNvCxnSpPr>
            <a:cxnSpLocks/>
            <a:stCxn id="1036" idx="1"/>
          </p:cNvCxnSpPr>
          <p:nvPr/>
        </p:nvCxnSpPr>
        <p:spPr>
          <a:xfrm flipH="1" flipV="1">
            <a:off x="4590842" y="3618668"/>
            <a:ext cx="149807" cy="430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5" name="Straight Connector 1084">
            <a:extLst>
              <a:ext uri="{FF2B5EF4-FFF2-40B4-BE49-F238E27FC236}">
                <a16:creationId xmlns:a16="http://schemas.microsoft.com/office/drawing/2014/main" id="{20A4101C-E172-63F5-095D-F580BA8746EE}"/>
              </a:ext>
            </a:extLst>
          </p:cNvPr>
          <p:cNvCxnSpPr>
            <a:cxnSpLocks/>
          </p:cNvCxnSpPr>
          <p:nvPr/>
        </p:nvCxnSpPr>
        <p:spPr>
          <a:xfrm>
            <a:off x="2985055" y="3644619"/>
            <a:ext cx="983602" cy="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9" name="Straight Connector 1088">
            <a:extLst>
              <a:ext uri="{FF2B5EF4-FFF2-40B4-BE49-F238E27FC236}">
                <a16:creationId xmlns:a16="http://schemas.microsoft.com/office/drawing/2014/main" id="{35DFC6D3-4A6A-E322-7796-D6F25F981EF6}"/>
              </a:ext>
            </a:extLst>
          </p:cNvPr>
          <p:cNvCxnSpPr>
            <a:cxnSpLocks/>
          </p:cNvCxnSpPr>
          <p:nvPr/>
        </p:nvCxnSpPr>
        <p:spPr>
          <a:xfrm flipV="1">
            <a:off x="3738505" y="3871435"/>
            <a:ext cx="485631" cy="1156265"/>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2" name="Straight Connector 1091">
            <a:extLst>
              <a:ext uri="{FF2B5EF4-FFF2-40B4-BE49-F238E27FC236}">
                <a16:creationId xmlns:a16="http://schemas.microsoft.com/office/drawing/2014/main" id="{83BB93BA-7973-7177-CA79-667BC1F2D686}"/>
              </a:ext>
            </a:extLst>
          </p:cNvPr>
          <p:cNvCxnSpPr>
            <a:cxnSpLocks/>
          </p:cNvCxnSpPr>
          <p:nvPr/>
        </p:nvCxnSpPr>
        <p:spPr>
          <a:xfrm flipV="1">
            <a:off x="3738505" y="3814332"/>
            <a:ext cx="321656" cy="295943"/>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89000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621DB-5922-F143-A2AB-00C701FCB978}"/>
              </a:ext>
            </a:extLst>
          </p:cNvPr>
          <p:cNvSpPr>
            <a:spLocks noGrp="1"/>
          </p:cNvSpPr>
          <p:nvPr>
            <p:ph type="title"/>
          </p:nvPr>
        </p:nvSpPr>
        <p:spPr>
          <a:xfrm>
            <a:off x="14104" y="198129"/>
            <a:ext cx="11969846" cy="543036"/>
          </a:xfrm>
        </p:spPr>
        <p:txBody>
          <a:bodyPr>
            <a:noAutofit/>
          </a:bodyPr>
          <a:lstStyle/>
          <a:p>
            <a:r>
              <a:rPr lang="en-US" sz="2800" dirty="0">
                <a:solidFill>
                  <a:srgbClr val="C00000"/>
                </a:solidFill>
              </a:rPr>
              <a:t>Present Typical Accelerator Computing Architecture </a:t>
            </a:r>
            <a:br>
              <a:rPr lang="en-US" sz="2800" dirty="0"/>
            </a:br>
            <a:r>
              <a:rPr lang="en-US" sz="2800" dirty="0"/>
              <a:t>(LCLS complex at SLAC) </a:t>
            </a:r>
          </a:p>
        </p:txBody>
      </p:sp>
      <p:sp>
        <p:nvSpPr>
          <p:cNvPr id="3" name="TextBox 2">
            <a:extLst>
              <a:ext uri="{FF2B5EF4-FFF2-40B4-BE49-F238E27FC236}">
                <a16:creationId xmlns:a16="http://schemas.microsoft.com/office/drawing/2014/main" id="{FC101DB6-FDF3-1B41-A38E-AE8915E02227}"/>
              </a:ext>
            </a:extLst>
          </p:cNvPr>
          <p:cNvSpPr txBox="1"/>
          <p:nvPr/>
        </p:nvSpPr>
        <p:spPr>
          <a:xfrm>
            <a:off x="8529614" y="1669277"/>
            <a:ext cx="2557560" cy="369332"/>
          </a:xfrm>
          <a:prstGeom prst="rect">
            <a:avLst/>
          </a:prstGeom>
          <a:noFill/>
          <a:ln w="12700">
            <a:noFill/>
          </a:ln>
        </p:spPr>
        <p:txBody>
          <a:bodyPr wrap="none" rtlCol="0">
            <a:spAutoFit/>
          </a:bodyPr>
          <a:lstStyle/>
          <a:p>
            <a:r>
              <a:rPr lang="en-US" dirty="0"/>
              <a:t>Experiment Data Analysis</a:t>
            </a:r>
          </a:p>
        </p:txBody>
      </p:sp>
      <p:sp>
        <p:nvSpPr>
          <p:cNvPr id="18" name="TextBox 17">
            <a:extLst>
              <a:ext uri="{FF2B5EF4-FFF2-40B4-BE49-F238E27FC236}">
                <a16:creationId xmlns:a16="http://schemas.microsoft.com/office/drawing/2014/main" id="{AD3FABE0-CCAE-B049-8B5F-CDE7BE6BDE88}"/>
              </a:ext>
            </a:extLst>
          </p:cNvPr>
          <p:cNvSpPr txBox="1"/>
          <p:nvPr/>
        </p:nvSpPr>
        <p:spPr>
          <a:xfrm>
            <a:off x="8068035" y="4774987"/>
            <a:ext cx="3564139" cy="1200329"/>
          </a:xfrm>
          <a:prstGeom prst="rect">
            <a:avLst/>
          </a:prstGeom>
          <a:noFill/>
          <a:ln w="12700">
            <a:noFill/>
          </a:ln>
        </p:spPr>
        <p:txBody>
          <a:bodyPr wrap="square" rtlCol="0">
            <a:spAutoFit/>
          </a:bodyPr>
          <a:lstStyle/>
          <a:p>
            <a:r>
              <a:rPr lang="en-US" dirty="0"/>
              <a:t>High Level Apps execution</a:t>
            </a:r>
          </a:p>
          <a:p>
            <a:r>
              <a:rPr lang="en-US" dirty="0"/>
              <a:t>Online modeling</a:t>
            </a:r>
          </a:p>
          <a:p>
            <a:r>
              <a:rPr lang="en-US" dirty="0"/>
              <a:t>Critical Data Services</a:t>
            </a:r>
          </a:p>
          <a:p>
            <a:r>
              <a:rPr lang="en-US" dirty="0"/>
              <a:t>Optimization, ML and slow feedback</a:t>
            </a:r>
          </a:p>
        </p:txBody>
      </p:sp>
      <p:sp>
        <p:nvSpPr>
          <p:cNvPr id="19" name="TextBox 18">
            <a:extLst>
              <a:ext uri="{FF2B5EF4-FFF2-40B4-BE49-F238E27FC236}">
                <a16:creationId xmlns:a16="http://schemas.microsoft.com/office/drawing/2014/main" id="{6A71B6FF-5AA9-6F4C-90A3-B2F96C69362C}"/>
              </a:ext>
            </a:extLst>
          </p:cNvPr>
          <p:cNvSpPr txBox="1"/>
          <p:nvPr/>
        </p:nvSpPr>
        <p:spPr>
          <a:xfrm flipH="1">
            <a:off x="8524512" y="2180140"/>
            <a:ext cx="3251228" cy="646331"/>
          </a:xfrm>
          <a:prstGeom prst="rect">
            <a:avLst/>
          </a:prstGeom>
          <a:noFill/>
          <a:ln w="12700">
            <a:noFill/>
          </a:ln>
        </p:spPr>
        <p:txBody>
          <a:bodyPr wrap="square" rtlCol="0">
            <a:spAutoFit/>
          </a:bodyPr>
          <a:lstStyle/>
          <a:p>
            <a:r>
              <a:rPr lang="en-US" dirty="0"/>
              <a:t>Multi-particle Tracking (s-2-e)</a:t>
            </a:r>
          </a:p>
          <a:p>
            <a:r>
              <a:rPr lang="en-US" dirty="0"/>
              <a:t>Machine Learning Training</a:t>
            </a:r>
          </a:p>
        </p:txBody>
      </p:sp>
      <p:sp>
        <p:nvSpPr>
          <p:cNvPr id="22" name="TextBox 21">
            <a:extLst>
              <a:ext uri="{FF2B5EF4-FFF2-40B4-BE49-F238E27FC236}">
                <a16:creationId xmlns:a16="http://schemas.microsoft.com/office/drawing/2014/main" id="{AB233C00-E67C-054C-B47F-54F1EDBCEE53}"/>
              </a:ext>
            </a:extLst>
          </p:cNvPr>
          <p:cNvSpPr txBox="1"/>
          <p:nvPr/>
        </p:nvSpPr>
        <p:spPr>
          <a:xfrm flipH="1">
            <a:off x="8061876" y="3454482"/>
            <a:ext cx="1475631" cy="369332"/>
          </a:xfrm>
          <a:prstGeom prst="rect">
            <a:avLst/>
          </a:prstGeom>
          <a:noFill/>
          <a:ln w="12700">
            <a:noFill/>
          </a:ln>
        </p:spPr>
        <p:txBody>
          <a:bodyPr wrap="square" rtlCol="0">
            <a:spAutoFit/>
          </a:bodyPr>
          <a:lstStyle/>
          <a:p>
            <a:r>
              <a:rPr lang="en-US" dirty="0"/>
              <a:t>Simulation</a:t>
            </a:r>
          </a:p>
        </p:txBody>
      </p:sp>
      <p:sp>
        <p:nvSpPr>
          <p:cNvPr id="23" name="TextBox 22">
            <a:extLst>
              <a:ext uri="{FF2B5EF4-FFF2-40B4-BE49-F238E27FC236}">
                <a16:creationId xmlns:a16="http://schemas.microsoft.com/office/drawing/2014/main" id="{8F814F55-1966-A541-A415-43BECCF8E38D}"/>
              </a:ext>
            </a:extLst>
          </p:cNvPr>
          <p:cNvSpPr txBox="1"/>
          <p:nvPr/>
        </p:nvSpPr>
        <p:spPr>
          <a:xfrm>
            <a:off x="8529614" y="1394618"/>
            <a:ext cx="1579343" cy="369332"/>
          </a:xfrm>
          <a:prstGeom prst="rect">
            <a:avLst/>
          </a:prstGeom>
          <a:noFill/>
          <a:ln w="12700">
            <a:noFill/>
          </a:ln>
        </p:spPr>
        <p:txBody>
          <a:bodyPr wrap="none" rtlCol="0">
            <a:spAutoFit/>
          </a:bodyPr>
          <a:lstStyle/>
          <a:p>
            <a:r>
              <a:rPr lang="en-US" dirty="0"/>
              <a:t>Big Data stores</a:t>
            </a:r>
          </a:p>
        </p:txBody>
      </p:sp>
      <p:sp>
        <p:nvSpPr>
          <p:cNvPr id="30" name="TextBox 29">
            <a:extLst>
              <a:ext uri="{FF2B5EF4-FFF2-40B4-BE49-F238E27FC236}">
                <a16:creationId xmlns:a16="http://schemas.microsoft.com/office/drawing/2014/main" id="{1725C0A7-F6BB-CB48-94B5-60F2FE020176}"/>
              </a:ext>
            </a:extLst>
          </p:cNvPr>
          <p:cNvSpPr txBox="1"/>
          <p:nvPr/>
        </p:nvSpPr>
        <p:spPr>
          <a:xfrm>
            <a:off x="8070557" y="3197381"/>
            <a:ext cx="2865639" cy="369332"/>
          </a:xfrm>
          <a:prstGeom prst="rect">
            <a:avLst/>
          </a:prstGeom>
          <a:noFill/>
          <a:ln w="12700">
            <a:noFill/>
          </a:ln>
        </p:spPr>
        <p:txBody>
          <a:bodyPr wrap="square" rtlCol="0">
            <a:spAutoFit/>
          </a:bodyPr>
          <a:lstStyle/>
          <a:p>
            <a:r>
              <a:rPr lang="en-US" dirty="0"/>
              <a:t>Non-critical Data Services</a:t>
            </a:r>
          </a:p>
        </p:txBody>
      </p:sp>
      <p:sp>
        <p:nvSpPr>
          <p:cNvPr id="31" name="TextBox 30">
            <a:extLst>
              <a:ext uri="{FF2B5EF4-FFF2-40B4-BE49-F238E27FC236}">
                <a16:creationId xmlns:a16="http://schemas.microsoft.com/office/drawing/2014/main" id="{4DBF82D9-04FD-AB4D-996A-80A4F16ACB5D}"/>
              </a:ext>
            </a:extLst>
          </p:cNvPr>
          <p:cNvSpPr txBox="1"/>
          <p:nvPr/>
        </p:nvSpPr>
        <p:spPr>
          <a:xfrm>
            <a:off x="8072494" y="3707526"/>
            <a:ext cx="2324804" cy="369332"/>
          </a:xfrm>
          <a:prstGeom prst="rect">
            <a:avLst/>
          </a:prstGeom>
          <a:noFill/>
          <a:ln w="12700">
            <a:noFill/>
          </a:ln>
        </p:spPr>
        <p:txBody>
          <a:bodyPr wrap="none" rtlCol="0">
            <a:spAutoFit/>
          </a:bodyPr>
          <a:lstStyle/>
          <a:p>
            <a:r>
              <a:rPr lang="en-US" dirty="0"/>
              <a:t>Software development</a:t>
            </a:r>
          </a:p>
        </p:txBody>
      </p:sp>
      <p:sp>
        <p:nvSpPr>
          <p:cNvPr id="32" name="TextBox 31">
            <a:extLst>
              <a:ext uri="{FF2B5EF4-FFF2-40B4-BE49-F238E27FC236}">
                <a16:creationId xmlns:a16="http://schemas.microsoft.com/office/drawing/2014/main" id="{4DB609A1-976C-0143-B152-C672EA24194B}"/>
              </a:ext>
            </a:extLst>
          </p:cNvPr>
          <p:cNvSpPr txBox="1"/>
          <p:nvPr/>
        </p:nvSpPr>
        <p:spPr>
          <a:xfrm>
            <a:off x="8526624" y="1929904"/>
            <a:ext cx="2863604" cy="369332"/>
          </a:xfrm>
          <a:prstGeom prst="rect">
            <a:avLst/>
          </a:prstGeom>
          <a:noFill/>
          <a:ln w="12700">
            <a:noFill/>
          </a:ln>
        </p:spPr>
        <p:txBody>
          <a:bodyPr wrap="none" rtlCol="0">
            <a:spAutoFit/>
          </a:bodyPr>
          <a:lstStyle/>
          <a:p>
            <a:r>
              <a:rPr lang="en-US" dirty="0"/>
              <a:t>Accelerator Physics Analysis</a:t>
            </a:r>
          </a:p>
        </p:txBody>
      </p:sp>
      <p:sp>
        <p:nvSpPr>
          <p:cNvPr id="42" name="TextBox 41">
            <a:extLst>
              <a:ext uri="{FF2B5EF4-FFF2-40B4-BE49-F238E27FC236}">
                <a16:creationId xmlns:a16="http://schemas.microsoft.com/office/drawing/2014/main" id="{D0333C51-86BD-4584-0DF7-79F5288D1520}"/>
              </a:ext>
            </a:extLst>
          </p:cNvPr>
          <p:cNvSpPr txBox="1"/>
          <p:nvPr/>
        </p:nvSpPr>
        <p:spPr>
          <a:xfrm>
            <a:off x="8068035" y="4507108"/>
            <a:ext cx="2225353" cy="369332"/>
          </a:xfrm>
          <a:prstGeom prst="rect">
            <a:avLst/>
          </a:prstGeom>
          <a:noFill/>
          <a:ln w="12700">
            <a:noFill/>
          </a:ln>
        </p:spPr>
        <p:txBody>
          <a:bodyPr wrap="none" rtlCol="0">
            <a:spAutoFit/>
          </a:bodyPr>
          <a:lstStyle/>
          <a:p>
            <a:r>
              <a:rPr lang="en-US" dirty="0"/>
              <a:t>Control room displays</a:t>
            </a:r>
          </a:p>
        </p:txBody>
      </p:sp>
      <p:sp>
        <p:nvSpPr>
          <p:cNvPr id="6" name="Title 1">
            <a:extLst>
              <a:ext uri="{FF2B5EF4-FFF2-40B4-BE49-F238E27FC236}">
                <a16:creationId xmlns:a16="http://schemas.microsoft.com/office/drawing/2014/main" id="{C4FF36BE-78AE-4E50-A828-6C42565B1F2C}"/>
              </a:ext>
            </a:extLst>
          </p:cNvPr>
          <p:cNvSpPr txBox="1">
            <a:spLocks/>
          </p:cNvSpPr>
          <p:nvPr/>
        </p:nvSpPr>
        <p:spPr>
          <a:xfrm>
            <a:off x="415939" y="603587"/>
            <a:ext cx="10972800" cy="42301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600" dirty="0"/>
          </a:p>
        </p:txBody>
      </p:sp>
      <p:grpSp>
        <p:nvGrpSpPr>
          <p:cNvPr id="1024" name="Group 1023">
            <a:extLst>
              <a:ext uri="{FF2B5EF4-FFF2-40B4-BE49-F238E27FC236}">
                <a16:creationId xmlns:a16="http://schemas.microsoft.com/office/drawing/2014/main" id="{B311FEED-531E-312C-962C-EE8AD46B1A28}"/>
              </a:ext>
            </a:extLst>
          </p:cNvPr>
          <p:cNvGrpSpPr/>
          <p:nvPr/>
        </p:nvGrpSpPr>
        <p:grpSpPr>
          <a:xfrm>
            <a:off x="5073814" y="1477379"/>
            <a:ext cx="3262933" cy="1036699"/>
            <a:chOff x="5131491" y="1360579"/>
            <a:chExt cx="3262933" cy="1036699"/>
          </a:xfrm>
        </p:grpSpPr>
        <p:sp>
          <p:nvSpPr>
            <p:cNvPr id="8" name="Rounded Rectangle 7">
              <a:extLst>
                <a:ext uri="{FF2B5EF4-FFF2-40B4-BE49-F238E27FC236}">
                  <a16:creationId xmlns:a16="http://schemas.microsoft.com/office/drawing/2014/main" id="{8EA2040C-E28C-C24E-BB9D-6BA9A62C6BA6}"/>
                </a:ext>
              </a:extLst>
            </p:cNvPr>
            <p:cNvSpPr/>
            <p:nvPr/>
          </p:nvSpPr>
          <p:spPr>
            <a:xfrm>
              <a:off x="5131491" y="1629267"/>
              <a:ext cx="3262933" cy="17302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latin typeface="Arial" panose="020B0604020202020204" pitchFamily="34" charset="0"/>
                  <a:cs typeface="Arial" panose="020B0604020202020204" pitchFamily="34" charset="0"/>
                </a:rPr>
                <a:t>Science Data Facility</a:t>
              </a:r>
            </a:p>
          </p:txBody>
        </p:sp>
        <p:sp>
          <p:nvSpPr>
            <p:cNvPr id="11" name="Can 10">
              <a:extLst>
                <a:ext uri="{FF2B5EF4-FFF2-40B4-BE49-F238E27FC236}">
                  <a16:creationId xmlns:a16="http://schemas.microsoft.com/office/drawing/2014/main" id="{A6A05673-A9C8-B84F-B4DE-10E31D89E2E9}"/>
                </a:ext>
              </a:extLst>
            </p:cNvPr>
            <p:cNvSpPr/>
            <p:nvPr/>
          </p:nvSpPr>
          <p:spPr>
            <a:xfrm>
              <a:off x="6626189" y="1853993"/>
              <a:ext cx="603599"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SDF Disk</a:t>
              </a:r>
            </a:p>
          </p:txBody>
        </p:sp>
        <p:sp>
          <p:nvSpPr>
            <p:cNvPr id="15" name="Can 14">
              <a:extLst>
                <a:ext uri="{FF2B5EF4-FFF2-40B4-BE49-F238E27FC236}">
                  <a16:creationId xmlns:a16="http://schemas.microsoft.com/office/drawing/2014/main" id="{8748CAC7-D921-774E-9763-A62362387F61}"/>
                </a:ext>
              </a:extLst>
            </p:cNvPr>
            <p:cNvSpPr/>
            <p:nvPr/>
          </p:nvSpPr>
          <p:spPr>
            <a:xfrm>
              <a:off x="7444045" y="1850626"/>
              <a:ext cx="603599"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SDF Disk</a:t>
              </a:r>
            </a:p>
          </p:txBody>
        </p:sp>
        <p:pic>
          <p:nvPicPr>
            <p:cNvPr id="16" name="Picture 15">
              <a:extLst>
                <a:ext uri="{FF2B5EF4-FFF2-40B4-BE49-F238E27FC236}">
                  <a16:creationId xmlns:a16="http://schemas.microsoft.com/office/drawing/2014/main" id="{1924F949-9B5D-4A4F-BA77-77294FF9EA1C}"/>
                </a:ext>
              </a:extLst>
            </p:cNvPr>
            <p:cNvPicPr>
              <a:picLocks noChangeAspect="1"/>
            </p:cNvPicPr>
            <p:nvPr/>
          </p:nvPicPr>
          <p:blipFill>
            <a:blip r:embed="rId2"/>
            <a:stretch>
              <a:fillRect/>
            </a:stretch>
          </p:blipFill>
          <p:spPr>
            <a:xfrm>
              <a:off x="5345748" y="1863878"/>
              <a:ext cx="556591" cy="533400"/>
            </a:xfrm>
            <a:prstGeom prst="rect">
              <a:avLst/>
            </a:prstGeom>
          </p:spPr>
        </p:pic>
        <p:pic>
          <p:nvPicPr>
            <p:cNvPr id="20" name="Picture 19">
              <a:extLst>
                <a:ext uri="{FF2B5EF4-FFF2-40B4-BE49-F238E27FC236}">
                  <a16:creationId xmlns:a16="http://schemas.microsoft.com/office/drawing/2014/main" id="{427EE523-89FC-7741-922E-37F0A81FD289}"/>
                </a:ext>
              </a:extLst>
            </p:cNvPr>
            <p:cNvPicPr>
              <a:picLocks noChangeAspect="1"/>
            </p:cNvPicPr>
            <p:nvPr/>
          </p:nvPicPr>
          <p:blipFill>
            <a:blip r:embed="rId2"/>
            <a:stretch>
              <a:fillRect/>
            </a:stretch>
          </p:blipFill>
          <p:spPr>
            <a:xfrm>
              <a:off x="5876612" y="1854949"/>
              <a:ext cx="556591" cy="533400"/>
            </a:xfrm>
            <a:prstGeom prst="rect">
              <a:avLst/>
            </a:prstGeom>
          </p:spPr>
        </p:pic>
        <p:sp>
          <p:nvSpPr>
            <p:cNvPr id="44" name="TextBox 43">
              <a:extLst>
                <a:ext uri="{FF2B5EF4-FFF2-40B4-BE49-F238E27FC236}">
                  <a16:creationId xmlns:a16="http://schemas.microsoft.com/office/drawing/2014/main" id="{CF54A7C2-1659-35CD-3A89-D42D68104B33}"/>
                </a:ext>
              </a:extLst>
            </p:cNvPr>
            <p:cNvSpPr txBox="1"/>
            <p:nvPr/>
          </p:nvSpPr>
          <p:spPr>
            <a:xfrm>
              <a:off x="5367660" y="1360579"/>
              <a:ext cx="2697118" cy="307777"/>
            </a:xfrm>
            <a:prstGeom prst="rect">
              <a:avLst/>
            </a:prstGeom>
            <a:noFill/>
          </p:spPr>
          <p:txBody>
            <a:bodyPr wrap="square" rtlCol="0">
              <a:spAutoFit/>
            </a:bodyPr>
            <a:lstStyle/>
            <a:p>
              <a:endParaRPr lang="en-US" sz="1400" dirty="0"/>
            </a:p>
          </p:txBody>
        </p:sp>
      </p:grpSp>
      <p:pic>
        <p:nvPicPr>
          <p:cNvPr id="46" name="Picture 45">
            <a:extLst>
              <a:ext uri="{FF2B5EF4-FFF2-40B4-BE49-F238E27FC236}">
                <a16:creationId xmlns:a16="http://schemas.microsoft.com/office/drawing/2014/main" id="{C8482EAC-5BDE-243A-18D8-9F9F0CCB7BDD}"/>
              </a:ext>
            </a:extLst>
          </p:cNvPr>
          <p:cNvPicPr>
            <a:picLocks noChangeAspect="1"/>
          </p:cNvPicPr>
          <p:nvPr/>
        </p:nvPicPr>
        <p:blipFill>
          <a:blip r:embed="rId3"/>
          <a:stretch>
            <a:fillRect/>
          </a:stretch>
        </p:blipFill>
        <p:spPr>
          <a:xfrm flipV="1">
            <a:off x="119281" y="6254413"/>
            <a:ext cx="1640753" cy="538925"/>
          </a:xfrm>
          <a:prstGeom prst="rect">
            <a:avLst/>
          </a:prstGeom>
        </p:spPr>
      </p:pic>
      <p:cxnSp>
        <p:nvCxnSpPr>
          <p:cNvPr id="47" name="Straight Connector 46">
            <a:extLst>
              <a:ext uri="{FF2B5EF4-FFF2-40B4-BE49-F238E27FC236}">
                <a16:creationId xmlns:a16="http://schemas.microsoft.com/office/drawing/2014/main" id="{977C7244-1792-723B-59AF-CAA155C60577}"/>
              </a:ext>
            </a:extLst>
          </p:cNvPr>
          <p:cNvCxnSpPr>
            <a:cxnSpLocks/>
          </p:cNvCxnSpPr>
          <p:nvPr/>
        </p:nvCxnSpPr>
        <p:spPr>
          <a:xfrm flipV="1">
            <a:off x="14104" y="5027700"/>
            <a:ext cx="0" cy="4899"/>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E0232C1A-7003-20AC-0AB6-D8B073A10A37}"/>
              </a:ext>
            </a:extLst>
          </p:cNvPr>
          <p:cNvSpPr txBox="1"/>
          <p:nvPr/>
        </p:nvSpPr>
        <p:spPr>
          <a:xfrm>
            <a:off x="1888828" y="6409608"/>
            <a:ext cx="9373339" cy="317724"/>
          </a:xfrm>
          <a:prstGeom prst="rect">
            <a:avLst/>
          </a:prstGeom>
          <a:noFill/>
          <a:ln w="12700">
            <a:noFill/>
          </a:ln>
        </p:spPr>
        <p:txBody>
          <a:bodyPr wrap="square" rtlCol="0">
            <a:spAutoFit/>
          </a:bodyPr>
          <a:lstStyle/>
          <a:p>
            <a:r>
              <a:rPr lang="en-US" sz="1400" dirty="0"/>
              <a:t>Accelerator devices - 1000s. Producing control and diagnostics signals (Process Variables) -  &gt; 8 million at LCLS </a:t>
            </a:r>
          </a:p>
        </p:txBody>
      </p:sp>
      <p:pic>
        <p:nvPicPr>
          <p:cNvPr id="53" name="Content Placeholder 11" descr="A group of people in a room with computers&#10;&#10;Description automatically generated with low confidence">
            <a:extLst>
              <a:ext uri="{FF2B5EF4-FFF2-40B4-BE49-F238E27FC236}">
                <a16:creationId xmlns:a16="http://schemas.microsoft.com/office/drawing/2014/main" id="{140CB33A-6CC5-AB00-B744-11641707B903}"/>
              </a:ext>
            </a:extLst>
          </p:cNvPr>
          <p:cNvPicPr>
            <a:picLocks noChangeAspect="1"/>
          </p:cNvPicPr>
          <p:nvPr/>
        </p:nvPicPr>
        <p:blipFill>
          <a:blip r:embed="rId4"/>
          <a:stretch>
            <a:fillRect/>
          </a:stretch>
        </p:blipFill>
        <p:spPr>
          <a:xfrm>
            <a:off x="5110280" y="3982112"/>
            <a:ext cx="1947109" cy="546489"/>
          </a:xfrm>
          <a:prstGeom prst="rect">
            <a:avLst/>
          </a:prstGeom>
        </p:spPr>
      </p:pic>
      <p:grpSp>
        <p:nvGrpSpPr>
          <p:cNvPr id="57" name="Group 56">
            <a:extLst>
              <a:ext uri="{FF2B5EF4-FFF2-40B4-BE49-F238E27FC236}">
                <a16:creationId xmlns:a16="http://schemas.microsoft.com/office/drawing/2014/main" id="{088CB275-00DB-D6A3-E80F-160665F1516D}"/>
              </a:ext>
            </a:extLst>
          </p:cNvPr>
          <p:cNvGrpSpPr/>
          <p:nvPr/>
        </p:nvGrpSpPr>
        <p:grpSpPr>
          <a:xfrm>
            <a:off x="1604511" y="2601205"/>
            <a:ext cx="5698097" cy="3589340"/>
            <a:chOff x="1593983" y="2541953"/>
            <a:chExt cx="5698097" cy="3589340"/>
          </a:xfrm>
        </p:grpSpPr>
        <p:pic>
          <p:nvPicPr>
            <p:cNvPr id="1026" name="Picture 2">
              <a:extLst>
                <a:ext uri="{FF2B5EF4-FFF2-40B4-BE49-F238E27FC236}">
                  <a16:creationId xmlns:a16="http://schemas.microsoft.com/office/drawing/2014/main" id="{6E651437-4293-174B-90BA-22C4CE2515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7417" y="2541953"/>
              <a:ext cx="5444663" cy="3589340"/>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55">
              <a:extLst>
                <a:ext uri="{FF2B5EF4-FFF2-40B4-BE49-F238E27FC236}">
                  <a16:creationId xmlns:a16="http://schemas.microsoft.com/office/drawing/2014/main" id="{F2082BA3-DD7E-4CF5-E56B-2E9F3320CE99}"/>
                </a:ext>
              </a:extLst>
            </p:cNvPr>
            <p:cNvSpPr/>
            <p:nvPr/>
          </p:nvSpPr>
          <p:spPr>
            <a:xfrm>
              <a:off x="1593983" y="2591466"/>
              <a:ext cx="2065840" cy="451198"/>
            </a:xfrm>
            <a:prstGeom prst="rect">
              <a:avLst/>
            </a:prstGeom>
            <a:solidFill>
              <a:schemeClr val="bg1"/>
            </a:solidFill>
            <a:ln>
              <a:noFill/>
            </a:ln>
            <a:effectLst>
              <a:outerShdw blurRad="50800" dist="50800" dir="5400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3" name="Straight Connector 12">
            <a:extLst>
              <a:ext uri="{FF2B5EF4-FFF2-40B4-BE49-F238E27FC236}">
                <a16:creationId xmlns:a16="http://schemas.microsoft.com/office/drawing/2014/main" id="{74C7B539-B574-3DDD-EB9B-6E823E189AAC}"/>
              </a:ext>
            </a:extLst>
          </p:cNvPr>
          <p:cNvCxnSpPr>
            <a:cxnSpLocks/>
            <a:stCxn id="8" idx="1"/>
          </p:cNvCxnSpPr>
          <p:nvPr/>
        </p:nvCxnSpPr>
        <p:spPr>
          <a:xfrm flipH="1">
            <a:off x="4575236" y="1832582"/>
            <a:ext cx="498578" cy="834004"/>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pic>
        <p:nvPicPr>
          <p:cNvPr id="45" name="Picture 2" descr="Fig. 2">
            <a:extLst>
              <a:ext uri="{FF2B5EF4-FFF2-40B4-BE49-F238E27FC236}">
                <a16:creationId xmlns:a16="http://schemas.microsoft.com/office/drawing/2014/main" id="{E7C267D7-6142-D58C-BE18-DB6B0FFB57E8}"/>
              </a:ext>
            </a:extLst>
          </p:cNvPr>
          <p:cNvPicPr>
            <a:picLocks noGrp="1" noChangeAspect="1" noChangeArrowheads="1"/>
          </p:cNvPicPr>
          <p:nvPr>
            <p:ph sz="quarter" idx="14"/>
          </p:nvPr>
        </p:nvPicPr>
        <p:blipFill rotWithShape="1">
          <a:blip r:embed="rId6">
            <a:extLst>
              <a:ext uri="{28A0092B-C50C-407E-A947-70E740481C1C}">
                <a14:useLocalDpi xmlns:a14="http://schemas.microsoft.com/office/drawing/2010/main" val="0"/>
              </a:ext>
            </a:extLst>
          </a:blip>
          <a:srcRect l="13343" t="39706" r="19992" b="-1473"/>
          <a:stretch/>
        </p:blipFill>
        <p:spPr bwMode="auto">
          <a:xfrm>
            <a:off x="1452538" y="5932533"/>
            <a:ext cx="1657374" cy="54382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9920E3C5-406A-B74E-BAAE-2D48F77D78E4}"/>
              </a:ext>
            </a:extLst>
          </p:cNvPr>
          <p:cNvSpPr txBox="1"/>
          <p:nvPr/>
        </p:nvSpPr>
        <p:spPr>
          <a:xfrm>
            <a:off x="321692" y="5352534"/>
            <a:ext cx="3393658" cy="307777"/>
          </a:xfrm>
          <a:prstGeom prst="rect">
            <a:avLst/>
          </a:prstGeom>
          <a:noFill/>
          <a:ln w="12700">
            <a:noFill/>
          </a:ln>
        </p:spPr>
        <p:txBody>
          <a:bodyPr wrap="square" rtlCol="0">
            <a:spAutoFit/>
          </a:bodyPr>
          <a:lstStyle/>
          <a:p>
            <a:r>
              <a:rPr lang="en-US" sz="1400" dirty="0"/>
              <a:t>EPICS Input Output Controllers (IOCs) - 100s</a:t>
            </a:r>
          </a:p>
        </p:txBody>
      </p:sp>
      <p:pic>
        <p:nvPicPr>
          <p:cNvPr id="1030" name="Picture 2" descr="A Code of conduct for Cloud services">
            <a:extLst>
              <a:ext uri="{FF2B5EF4-FFF2-40B4-BE49-F238E27FC236}">
                <a16:creationId xmlns:a16="http://schemas.microsoft.com/office/drawing/2014/main" id="{6CE04849-F0EC-0463-97D2-888EB42619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0737" y="1194781"/>
            <a:ext cx="765047" cy="507597"/>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0AD97BC3-1CA3-C9D0-7905-DA76740923E3}"/>
              </a:ext>
            </a:extLst>
          </p:cNvPr>
          <p:cNvSpPr/>
          <p:nvPr/>
        </p:nvSpPr>
        <p:spPr>
          <a:xfrm>
            <a:off x="985911" y="3136737"/>
            <a:ext cx="2924443" cy="1153274"/>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Experiment Network</a:t>
            </a:r>
          </a:p>
        </p:txBody>
      </p:sp>
      <p:sp>
        <p:nvSpPr>
          <p:cNvPr id="1033" name="Rectangle 1032">
            <a:extLst>
              <a:ext uri="{FF2B5EF4-FFF2-40B4-BE49-F238E27FC236}">
                <a16:creationId xmlns:a16="http://schemas.microsoft.com/office/drawing/2014/main" id="{162ADC14-2ED3-EB9F-449E-1B0B2E034AB0}"/>
              </a:ext>
            </a:extLst>
          </p:cNvPr>
          <p:cNvSpPr/>
          <p:nvPr/>
        </p:nvSpPr>
        <p:spPr>
          <a:xfrm>
            <a:off x="4996852" y="1554976"/>
            <a:ext cx="3481621" cy="1154867"/>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High Performance Computing Network</a:t>
            </a:r>
          </a:p>
        </p:txBody>
      </p:sp>
      <p:sp>
        <p:nvSpPr>
          <p:cNvPr id="1034" name="Rectangle 1033">
            <a:extLst>
              <a:ext uri="{FF2B5EF4-FFF2-40B4-BE49-F238E27FC236}">
                <a16:creationId xmlns:a16="http://schemas.microsoft.com/office/drawing/2014/main" id="{6D2FBA35-FBB4-6B99-91D1-2DF17815FF03}"/>
              </a:ext>
            </a:extLst>
          </p:cNvPr>
          <p:cNvSpPr/>
          <p:nvPr/>
        </p:nvSpPr>
        <p:spPr>
          <a:xfrm>
            <a:off x="4576674" y="4550252"/>
            <a:ext cx="3242447" cy="1388731"/>
          </a:xfrm>
          <a:prstGeom prst="rect">
            <a:avLst/>
          </a:prstGeom>
          <a:noFill/>
          <a:ln w="6350">
            <a:solidFill>
              <a:srgbClr val="FF0000"/>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Production Services and Control Room Network</a:t>
            </a:r>
          </a:p>
        </p:txBody>
      </p:sp>
      <p:sp>
        <p:nvSpPr>
          <p:cNvPr id="1035" name="Rectangle 1034">
            <a:extLst>
              <a:ext uri="{FF2B5EF4-FFF2-40B4-BE49-F238E27FC236}">
                <a16:creationId xmlns:a16="http://schemas.microsoft.com/office/drawing/2014/main" id="{6291DEAB-C937-3E5A-CF8F-02E5A8927E62}"/>
              </a:ext>
            </a:extLst>
          </p:cNvPr>
          <p:cNvSpPr/>
          <p:nvPr/>
        </p:nvSpPr>
        <p:spPr>
          <a:xfrm>
            <a:off x="52764" y="4550253"/>
            <a:ext cx="4062334" cy="2293052"/>
          </a:xfrm>
          <a:prstGeom prst="rect">
            <a:avLst/>
          </a:prstGeom>
          <a:noFill/>
          <a:ln w="6350">
            <a:solidFill>
              <a:srgbClr val="FF0000"/>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Controls Network</a:t>
            </a:r>
          </a:p>
        </p:txBody>
      </p:sp>
      <p:sp>
        <p:nvSpPr>
          <p:cNvPr id="1036" name="Rectangle 1035">
            <a:extLst>
              <a:ext uri="{FF2B5EF4-FFF2-40B4-BE49-F238E27FC236}">
                <a16:creationId xmlns:a16="http://schemas.microsoft.com/office/drawing/2014/main" id="{2413FB58-BCB5-A41D-5854-5EEA72A4F62D}"/>
              </a:ext>
            </a:extLst>
          </p:cNvPr>
          <p:cNvSpPr/>
          <p:nvPr/>
        </p:nvSpPr>
        <p:spPr>
          <a:xfrm>
            <a:off x="4740649" y="2884898"/>
            <a:ext cx="3242447" cy="1476140"/>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Data Systems Analysis Network</a:t>
            </a:r>
          </a:p>
        </p:txBody>
      </p:sp>
      <p:pic>
        <p:nvPicPr>
          <p:cNvPr id="1045" name="Graphic 1044" descr="Server outline">
            <a:extLst>
              <a:ext uri="{FF2B5EF4-FFF2-40B4-BE49-F238E27FC236}">
                <a16:creationId xmlns:a16="http://schemas.microsoft.com/office/drawing/2014/main" id="{2C2DB432-A838-295A-C442-8EF384261AC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39778" y="1746067"/>
            <a:ext cx="880975" cy="880975"/>
          </a:xfrm>
          <a:prstGeom prst="rect">
            <a:avLst/>
          </a:prstGeom>
        </p:spPr>
      </p:pic>
      <p:pic>
        <p:nvPicPr>
          <p:cNvPr id="1049" name="Graphic 1048" descr="Work from home Wi-Fi outline">
            <a:extLst>
              <a:ext uri="{FF2B5EF4-FFF2-40B4-BE49-F238E27FC236}">
                <a16:creationId xmlns:a16="http://schemas.microsoft.com/office/drawing/2014/main" id="{2185D7B9-1DBD-7317-13D2-1C311BB088A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43820" y="1098701"/>
            <a:ext cx="623414" cy="623414"/>
          </a:xfrm>
          <a:prstGeom prst="rect">
            <a:avLst/>
          </a:prstGeom>
        </p:spPr>
      </p:pic>
      <p:grpSp>
        <p:nvGrpSpPr>
          <p:cNvPr id="1050" name="Group 1049">
            <a:extLst>
              <a:ext uri="{FF2B5EF4-FFF2-40B4-BE49-F238E27FC236}">
                <a16:creationId xmlns:a16="http://schemas.microsoft.com/office/drawing/2014/main" id="{ACE8596C-E87C-3114-8422-A00E7D9F4450}"/>
              </a:ext>
            </a:extLst>
          </p:cNvPr>
          <p:cNvGrpSpPr/>
          <p:nvPr/>
        </p:nvGrpSpPr>
        <p:grpSpPr>
          <a:xfrm>
            <a:off x="197278" y="2035778"/>
            <a:ext cx="3262933" cy="800493"/>
            <a:chOff x="5231675" y="1628432"/>
            <a:chExt cx="3262933" cy="800493"/>
          </a:xfrm>
        </p:grpSpPr>
        <p:sp>
          <p:nvSpPr>
            <p:cNvPr id="1051" name="Rounded Rectangle 1050">
              <a:extLst>
                <a:ext uri="{FF2B5EF4-FFF2-40B4-BE49-F238E27FC236}">
                  <a16:creationId xmlns:a16="http://schemas.microsoft.com/office/drawing/2014/main" id="{8DA24E96-6134-7D7C-1DAE-D73AB0E3FEBF}"/>
                </a:ext>
              </a:extLst>
            </p:cNvPr>
            <p:cNvSpPr/>
            <p:nvPr/>
          </p:nvSpPr>
          <p:spPr>
            <a:xfrm>
              <a:off x="5231675" y="1628432"/>
              <a:ext cx="3262933" cy="17302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cs typeface="Arial" panose="020B0604020202020204" pitchFamily="34" charset="0"/>
                </a:rPr>
                <a:t>SLAC Network</a:t>
              </a:r>
            </a:p>
          </p:txBody>
        </p:sp>
        <p:sp>
          <p:nvSpPr>
            <p:cNvPr id="1052" name="Can 1051">
              <a:extLst>
                <a:ext uri="{FF2B5EF4-FFF2-40B4-BE49-F238E27FC236}">
                  <a16:creationId xmlns:a16="http://schemas.microsoft.com/office/drawing/2014/main" id="{00EEE0F8-0908-57F0-D7D2-2C85C8907AB1}"/>
                </a:ext>
              </a:extLst>
            </p:cNvPr>
            <p:cNvSpPr/>
            <p:nvPr/>
          </p:nvSpPr>
          <p:spPr>
            <a:xfrm>
              <a:off x="6834039" y="1874313"/>
              <a:ext cx="806440"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Documents, Engineering Drawings</a:t>
              </a:r>
            </a:p>
          </p:txBody>
        </p:sp>
        <p:sp>
          <p:nvSpPr>
            <p:cNvPr id="1053" name="Can 1052">
              <a:extLst>
                <a:ext uri="{FF2B5EF4-FFF2-40B4-BE49-F238E27FC236}">
                  <a16:creationId xmlns:a16="http://schemas.microsoft.com/office/drawing/2014/main" id="{3C11E9F4-4B0F-636C-33BF-013B450814E2}"/>
                </a:ext>
              </a:extLst>
            </p:cNvPr>
            <p:cNvSpPr/>
            <p:nvPr/>
          </p:nvSpPr>
          <p:spPr>
            <a:xfrm>
              <a:off x="7672211" y="1885888"/>
              <a:ext cx="694483"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Oracle, People-soft </a:t>
              </a:r>
              <a:r>
                <a:rPr lang="en-US" sz="900" dirty="0" err="1">
                  <a:solidFill>
                    <a:schemeClr val="tx1"/>
                  </a:solidFill>
                </a:rPr>
                <a:t>etc</a:t>
              </a:r>
              <a:endParaRPr lang="en-US" sz="900" dirty="0">
                <a:solidFill>
                  <a:schemeClr val="tx1"/>
                </a:solidFill>
              </a:endParaRPr>
            </a:p>
          </p:txBody>
        </p:sp>
        <p:pic>
          <p:nvPicPr>
            <p:cNvPr id="1055" name="Picture 1054">
              <a:extLst>
                <a:ext uri="{FF2B5EF4-FFF2-40B4-BE49-F238E27FC236}">
                  <a16:creationId xmlns:a16="http://schemas.microsoft.com/office/drawing/2014/main" id="{F5A97A4E-4ECF-9895-1040-A07D1576956C}"/>
                </a:ext>
              </a:extLst>
            </p:cNvPr>
            <p:cNvPicPr>
              <a:picLocks noChangeAspect="1"/>
            </p:cNvPicPr>
            <p:nvPr/>
          </p:nvPicPr>
          <p:blipFill>
            <a:blip r:embed="rId2"/>
            <a:stretch>
              <a:fillRect/>
            </a:stretch>
          </p:blipFill>
          <p:spPr>
            <a:xfrm>
              <a:off x="6211854" y="1879012"/>
              <a:ext cx="556591" cy="533400"/>
            </a:xfrm>
            <a:prstGeom prst="rect">
              <a:avLst/>
            </a:prstGeom>
          </p:spPr>
        </p:pic>
      </p:grpSp>
      <p:sp>
        <p:nvSpPr>
          <p:cNvPr id="1057" name="Rectangle 1056">
            <a:extLst>
              <a:ext uri="{FF2B5EF4-FFF2-40B4-BE49-F238E27FC236}">
                <a16:creationId xmlns:a16="http://schemas.microsoft.com/office/drawing/2014/main" id="{CE14F78E-E9CD-2B7A-986C-C0725BBE314B}"/>
              </a:ext>
            </a:extLst>
          </p:cNvPr>
          <p:cNvSpPr/>
          <p:nvPr/>
        </p:nvSpPr>
        <p:spPr>
          <a:xfrm>
            <a:off x="67881" y="1836166"/>
            <a:ext cx="3481621" cy="1154867"/>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Office Network</a:t>
            </a:r>
          </a:p>
        </p:txBody>
      </p:sp>
      <p:pic>
        <p:nvPicPr>
          <p:cNvPr id="1058" name="Graphic 1057" descr="Work from home desk with solid fill">
            <a:extLst>
              <a:ext uri="{FF2B5EF4-FFF2-40B4-BE49-F238E27FC236}">
                <a16:creationId xmlns:a16="http://schemas.microsoft.com/office/drawing/2014/main" id="{B636D272-EB97-5862-DD14-79F2BC8006F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868" y="2144565"/>
            <a:ext cx="785812" cy="785812"/>
          </a:xfrm>
          <a:prstGeom prst="rect">
            <a:avLst/>
          </a:prstGeom>
        </p:spPr>
      </p:pic>
      <p:pic>
        <p:nvPicPr>
          <p:cNvPr id="1047" name="Graphic 1046" descr="Work from home desk with solid fill">
            <a:extLst>
              <a:ext uri="{FF2B5EF4-FFF2-40B4-BE49-F238E27FC236}">
                <a16:creationId xmlns:a16="http://schemas.microsoft.com/office/drawing/2014/main" id="{FE018591-E0C4-2275-FE0E-B86D6754467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96173" y="2247378"/>
            <a:ext cx="718910" cy="718910"/>
          </a:xfrm>
          <a:prstGeom prst="rect">
            <a:avLst/>
          </a:prstGeom>
        </p:spPr>
      </p:pic>
      <p:cxnSp>
        <p:nvCxnSpPr>
          <p:cNvPr id="1063" name="Straight Connector 1062">
            <a:extLst>
              <a:ext uri="{FF2B5EF4-FFF2-40B4-BE49-F238E27FC236}">
                <a16:creationId xmlns:a16="http://schemas.microsoft.com/office/drawing/2014/main" id="{8FF60843-1AD2-4FF3-4462-DE5BC967ECBC}"/>
              </a:ext>
            </a:extLst>
          </p:cNvPr>
          <p:cNvCxnSpPr>
            <a:cxnSpLocks/>
            <a:stCxn id="1051" idx="3"/>
          </p:cNvCxnSpPr>
          <p:nvPr/>
        </p:nvCxnSpPr>
        <p:spPr>
          <a:xfrm>
            <a:off x="3460211" y="2122293"/>
            <a:ext cx="556588" cy="665937"/>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6" name="Straight Connector 1065">
            <a:extLst>
              <a:ext uri="{FF2B5EF4-FFF2-40B4-BE49-F238E27FC236}">
                <a16:creationId xmlns:a16="http://schemas.microsoft.com/office/drawing/2014/main" id="{91657225-7B53-A7A4-BAA7-E2FBB1E2F420}"/>
              </a:ext>
            </a:extLst>
          </p:cNvPr>
          <p:cNvCxnSpPr>
            <a:cxnSpLocks/>
          </p:cNvCxnSpPr>
          <p:nvPr/>
        </p:nvCxnSpPr>
        <p:spPr>
          <a:xfrm flipV="1">
            <a:off x="3770253" y="3875769"/>
            <a:ext cx="467623" cy="194573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0" name="Straight Connector 1069">
            <a:extLst>
              <a:ext uri="{FF2B5EF4-FFF2-40B4-BE49-F238E27FC236}">
                <a16:creationId xmlns:a16="http://schemas.microsoft.com/office/drawing/2014/main" id="{0283B9C9-5BDC-ECCD-B785-31F3813B2864}"/>
              </a:ext>
            </a:extLst>
          </p:cNvPr>
          <p:cNvCxnSpPr>
            <a:cxnSpLocks/>
          </p:cNvCxnSpPr>
          <p:nvPr/>
        </p:nvCxnSpPr>
        <p:spPr>
          <a:xfrm>
            <a:off x="4191248" y="2502792"/>
            <a:ext cx="25418" cy="241812"/>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5" name="Straight Connector 1074">
            <a:extLst>
              <a:ext uri="{FF2B5EF4-FFF2-40B4-BE49-F238E27FC236}">
                <a16:creationId xmlns:a16="http://schemas.microsoft.com/office/drawing/2014/main" id="{0F22437F-9792-FA8F-9623-7876379F76CA}"/>
              </a:ext>
            </a:extLst>
          </p:cNvPr>
          <p:cNvCxnSpPr>
            <a:cxnSpLocks/>
          </p:cNvCxnSpPr>
          <p:nvPr/>
        </p:nvCxnSpPr>
        <p:spPr>
          <a:xfrm>
            <a:off x="3836927" y="1682571"/>
            <a:ext cx="132232" cy="199164"/>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9" name="Straight Connector 1078">
            <a:extLst>
              <a:ext uri="{FF2B5EF4-FFF2-40B4-BE49-F238E27FC236}">
                <a16:creationId xmlns:a16="http://schemas.microsoft.com/office/drawing/2014/main" id="{7FDBBAE0-4593-90B2-A7CD-3B72643CF403}"/>
              </a:ext>
            </a:extLst>
          </p:cNvPr>
          <p:cNvCxnSpPr>
            <a:cxnSpLocks/>
          </p:cNvCxnSpPr>
          <p:nvPr/>
        </p:nvCxnSpPr>
        <p:spPr>
          <a:xfrm flipH="1" flipV="1">
            <a:off x="4384263" y="3910826"/>
            <a:ext cx="395747" cy="1306169"/>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2" name="Straight Connector 1081">
            <a:extLst>
              <a:ext uri="{FF2B5EF4-FFF2-40B4-BE49-F238E27FC236}">
                <a16:creationId xmlns:a16="http://schemas.microsoft.com/office/drawing/2014/main" id="{6067D518-235F-62E5-D059-A2BCE3C28271}"/>
              </a:ext>
            </a:extLst>
          </p:cNvPr>
          <p:cNvCxnSpPr>
            <a:cxnSpLocks/>
            <a:stCxn id="1036" idx="1"/>
          </p:cNvCxnSpPr>
          <p:nvPr/>
        </p:nvCxnSpPr>
        <p:spPr>
          <a:xfrm flipH="1" flipV="1">
            <a:off x="4590842" y="3618668"/>
            <a:ext cx="149807" cy="430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5" name="Straight Connector 1084">
            <a:extLst>
              <a:ext uri="{FF2B5EF4-FFF2-40B4-BE49-F238E27FC236}">
                <a16:creationId xmlns:a16="http://schemas.microsoft.com/office/drawing/2014/main" id="{20A4101C-E172-63F5-095D-F580BA8746EE}"/>
              </a:ext>
            </a:extLst>
          </p:cNvPr>
          <p:cNvCxnSpPr>
            <a:cxnSpLocks/>
          </p:cNvCxnSpPr>
          <p:nvPr/>
        </p:nvCxnSpPr>
        <p:spPr>
          <a:xfrm>
            <a:off x="2985055" y="3644619"/>
            <a:ext cx="983602" cy="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9" name="Straight Connector 1088">
            <a:extLst>
              <a:ext uri="{FF2B5EF4-FFF2-40B4-BE49-F238E27FC236}">
                <a16:creationId xmlns:a16="http://schemas.microsoft.com/office/drawing/2014/main" id="{35DFC6D3-4A6A-E322-7796-D6F25F981EF6}"/>
              </a:ext>
            </a:extLst>
          </p:cNvPr>
          <p:cNvCxnSpPr>
            <a:cxnSpLocks/>
          </p:cNvCxnSpPr>
          <p:nvPr/>
        </p:nvCxnSpPr>
        <p:spPr>
          <a:xfrm flipV="1">
            <a:off x="3738505" y="3871435"/>
            <a:ext cx="485631" cy="1156265"/>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2" name="Straight Connector 1091">
            <a:extLst>
              <a:ext uri="{FF2B5EF4-FFF2-40B4-BE49-F238E27FC236}">
                <a16:creationId xmlns:a16="http://schemas.microsoft.com/office/drawing/2014/main" id="{83BB93BA-7973-7177-CA79-667BC1F2D686}"/>
              </a:ext>
            </a:extLst>
          </p:cNvPr>
          <p:cNvCxnSpPr>
            <a:cxnSpLocks/>
          </p:cNvCxnSpPr>
          <p:nvPr/>
        </p:nvCxnSpPr>
        <p:spPr>
          <a:xfrm flipV="1">
            <a:off x="3738505" y="3814332"/>
            <a:ext cx="321656" cy="295943"/>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grpSp>
        <p:nvGrpSpPr>
          <p:cNvPr id="4" name="Group 3">
            <a:extLst>
              <a:ext uri="{FF2B5EF4-FFF2-40B4-BE49-F238E27FC236}">
                <a16:creationId xmlns:a16="http://schemas.microsoft.com/office/drawing/2014/main" id="{0A85383F-FB36-D169-2380-163E0EA6C5FA}"/>
              </a:ext>
            </a:extLst>
          </p:cNvPr>
          <p:cNvGrpSpPr/>
          <p:nvPr/>
        </p:nvGrpSpPr>
        <p:grpSpPr>
          <a:xfrm>
            <a:off x="197278" y="4357086"/>
            <a:ext cx="9244425" cy="190514"/>
            <a:chOff x="197278" y="4357086"/>
            <a:chExt cx="9244425" cy="190514"/>
          </a:xfrm>
        </p:grpSpPr>
        <p:sp>
          <p:nvSpPr>
            <p:cNvPr id="5" name="Rectangle 4">
              <a:extLst>
                <a:ext uri="{FF2B5EF4-FFF2-40B4-BE49-F238E27FC236}">
                  <a16:creationId xmlns:a16="http://schemas.microsoft.com/office/drawing/2014/main" id="{18AD322E-2865-EDF7-F463-03BE54C21D19}"/>
                </a:ext>
              </a:extLst>
            </p:cNvPr>
            <p:cNvSpPr/>
            <p:nvPr/>
          </p:nvSpPr>
          <p:spPr>
            <a:xfrm>
              <a:off x="197278" y="435709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639AFC3-4A73-8DDC-1982-4517C8553319}"/>
                </a:ext>
              </a:extLst>
            </p:cNvPr>
            <p:cNvSpPr/>
            <p:nvPr/>
          </p:nvSpPr>
          <p:spPr>
            <a:xfrm>
              <a:off x="765314" y="435709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8344A26-7249-5760-306C-6BFD297B7CD8}"/>
                </a:ext>
              </a:extLst>
            </p:cNvPr>
            <p:cNvSpPr/>
            <p:nvPr/>
          </p:nvSpPr>
          <p:spPr>
            <a:xfrm>
              <a:off x="484761" y="435709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6279765-2C5F-FC64-550A-10D2E3E53DEE}"/>
                </a:ext>
              </a:extLst>
            </p:cNvPr>
            <p:cNvSpPr/>
            <p:nvPr/>
          </p:nvSpPr>
          <p:spPr>
            <a:xfrm>
              <a:off x="1052797" y="435709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6A66B8B-27DC-1486-B823-8D1CD2FB871C}"/>
                </a:ext>
              </a:extLst>
            </p:cNvPr>
            <p:cNvSpPr/>
            <p:nvPr/>
          </p:nvSpPr>
          <p:spPr>
            <a:xfrm>
              <a:off x="1340273" y="435709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1EFC4CE-479E-CC56-65E5-563E23623945}"/>
                </a:ext>
              </a:extLst>
            </p:cNvPr>
            <p:cNvSpPr/>
            <p:nvPr/>
          </p:nvSpPr>
          <p:spPr>
            <a:xfrm>
              <a:off x="1908309" y="435709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4E5213F-D05B-EDE5-BDEB-0DAAC2CDDFF3}"/>
                </a:ext>
              </a:extLst>
            </p:cNvPr>
            <p:cNvSpPr/>
            <p:nvPr/>
          </p:nvSpPr>
          <p:spPr>
            <a:xfrm>
              <a:off x="1627756" y="435709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0D751B1-B8B2-619E-9D0C-DE575A5196BD}"/>
                </a:ext>
              </a:extLst>
            </p:cNvPr>
            <p:cNvSpPr/>
            <p:nvPr/>
          </p:nvSpPr>
          <p:spPr>
            <a:xfrm>
              <a:off x="2195792" y="435709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54EA45E-5C99-F82C-0E89-E4917D08A25D}"/>
                </a:ext>
              </a:extLst>
            </p:cNvPr>
            <p:cNvSpPr/>
            <p:nvPr/>
          </p:nvSpPr>
          <p:spPr>
            <a:xfrm>
              <a:off x="2479805" y="435709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CC58DDF-4F1E-1F84-5AE3-9A755D8C5BB1}"/>
                </a:ext>
              </a:extLst>
            </p:cNvPr>
            <p:cNvSpPr/>
            <p:nvPr/>
          </p:nvSpPr>
          <p:spPr>
            <a:xfrm>
              <a:off x="3047841" y="435709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4A9F039-BED2-77BE-4FAD-EE32A041CAF0}"/>
                </a:ext>
              </a:extLst>
            </p:cNvPr>
            <p:cNvSpPr/>
            <p:nvPr/>
          </p:nvSpPr>
          <p:spPr>
            <a:xfrm>
              <a:off x="2767288" y="435709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DA05595-2774-7CEE-7A56-137D5260FBC5}"/>
                </a:ext>
              </a:extLst>
            </p:cNvPr>
            <p:cNvSpPr/>
            <p:nvPr/>
          </p:nvSpPr>
          <p:spPr>
            <a:xfrm>
              <a:off x="3335324" y="435709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4FE3957-B1F7-54B1-A757-B8969655E761}"/>
                </a:ext>
              </a:extLst>
            </p:cNvPr>
            <p:cNvSpPr/>
            <p:nvPr/>
          </p:nvSpPr>
          <p:spPr>
            <a:xfrm>
              <a:off x="3622800" y="435709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15FEC8A-113F-09A8-09BB-7F74F8919A24}"/>
                </a:ext>
              </a:extLst>
            </p:cNvPr>
            <p:cNvSpPr/>
            <p:nvPr/>
          </p:nvSpPr>
          <p:spPr>
            <a:xfrm>
              <a:off x="4190836" y="435709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D4E9460-2CB5-DE6D-744B-2DD18F963632}"/>
                </a:ext>
              </a:extLst>
            </p:cNvPr>
            <p:cNvSpPr/>
            <p:nvPr/>
          </p:nvSpPr>
          <p:spPr>
            <a:xfrm>
              <a:off x="3910283" y="435709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3271895-07A2-BE34-5904-BA2DDF606EAD}"/>
                </a:ext>
              </a:extLst>
            </p:cNvPr>
            <p:cNvSpPr/>
            <p:nvPr/>
          </p:nvSpPr>
          <p:spPr>
            <a:xfrm>
              <a:off x="4478319" y="435709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FE27664-A737-3BC0-ECCE-FC93FDF0D4B0}"/>
                </a:ext>
              </a:extLst>
            </p:cNvPr>
            <p:cNvSpPr/>
            <p:nvPr/>
          </p:nvSpPr>
          <p:spPr>
            <a:xfrm>
              <a:off x="4755409" y="435709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E11204F-8E62-944F-1EB9-A10A6A4EACD8}"/>
                </a:ext>
              </a:extLst>
            </p:cNvPr>
            <p:cNvSpPr/>
            <p:nvPr/>
          </p:nvSpPr>
          <p:spPr>
            <a:xfrm>
              <a:off x="5323445" y="435709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86500C4-947B-0A23-4FA7-582B87F6A4D6}"/>
                </a:ext>
              </a:extLst>
            </p:cNvPr>
            <p:cNvSpPr/>
            <p:nvPr/>
          </p:nvSpPr>
          <p:spPr>
            <a:xfrm>
              <a:off x="5042892" y="4357090"/>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DE02078-8D42-2EE5-C30C-CE6C36E05C58}"/>
                </a:ext>
              </a:extLst>
            </p:cNvPr>
            <p:cNvSpPr/>
            <p:nvPr/>
          </p:nvSpPr>
          <p:spPr>
            <a:xfrm>
              <a:off x="5610928" y="435708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CA993DE9-A983-D4F8-A775-88DFC10FCCFC}"/>
                </a:ext>
              </a:extLst>
            </p:cNvPr>
            <p:cNvSpPr/>
            <p:nvPr/>
          </p:nvSpPr>
          <p:spPr>
            <a:xfrm>
              <a:off x="5898404" y="435709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3453E41-926D-9E5C-8F32-81CED50BD113}"/>
                </a:ext>
              </a:extLst>
            </p:cNvPr>
            <p:cNvSpPr/>
            <p:nvPr/>
          </p:nvSpPr>
          <p:spPr>
            <a:xfrm>
              <a:off x="6466440" y="435709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4B579C1-FC48-904D-51B1-09FA92712329}"/>
                </a:ext>
              </a:extLst>
            </p:cNvPr>
            <p:cNvSpPr/>
            <p:nvPr/>
          </p:nvSpPr>
          <p:spPr>
            <a:xfrm>
              <a:off x="6185887" y="4357090"/>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B1ACA08B-3143-F8D0-057E-F1743858FEF2}"/>
                </a:ext>
              </a:extLst>
            </p:cNvPr>
            <p:cNvSpPr/>
            <p:nvPr/>
          </p:nvSpPr>
          <p:spPr>
            <a:xfrm>
              <a:off x="6753923" y="435708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055B9B6-C5C6-B564-B671-AF9E196A8CA4}"/>
                </a:ext>
              </a:extLst>
            </p:cNvPr>
            <p:cNvSpPr/>
            <p:nvPr/>
          </p:nvSpPr>
          <p:spPr>
            <a:xfrm>
              <a:off x="7044866" y="435708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8BCE9305-9E22-D5E4-5ECF-AC5F6DDBA2A8}"/>
                </a:ext>
              </a:extLst>
            </p:cNvPr>
            <p:cNvSpPr/>
            <p:nvPr/>
          </p:nvSpPr>
          <p:spPr>
            <a:xfrm>
              <a:off x="7612902" y="435708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81488F3D-87C8-C61C-BAC2-2D39B803117F}"/>
                </a:ext>
              </a:extLst>
            </p:cNvPr>
            <p:cNvSpPr/>
            <p:nvPr/>
          </p:nvSpPr>
          <p:spPr>
            <a:xfrm>
              <a:off x="7332349" y="435708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7EBFE86D-DFF8-C935-1292-C271FCB95C3D}"/>
                </a:ext>
              </a:extLst>
            </p:cNvPr>
            <p:cNvSpPr/>
            <p:nvPr/>
          </p:nvSpPr>
          <p:spPr>
            <a:xfrm>
              <a:off x="7900385" y="435708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7C823A36-5F2E-C11C-7047-8D800027D1A9}"/>
                </a:ext>
              </a:extLst>
            </p:cNvPr>
            <p:cNvSpPr/>
            <p:nvPr/>
          </p:nvSpPr>
          <p:spPr>
            <a:xfrm>
              <a:off x="8187861" y="435708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BDDE5208-E5E1-6448-BB4E-8E86207CBC0E}"/>
                </a:ext>
              </a:extLst>
            </p:cNvPr>
            <p:cNvSpPr/>
            <p:nvPr/>
          </p:nvSpPr>
          <p:spPr>
            <a:xfrm>
              <a:off x="8755897" y="435708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EC69E757-12E8-75B7-BB80-600EF85753A4}"/>
                </a:ext>
              </a:extLst>
            </p:cNvPr>
            <p:cNvSpPr/>
            <p:nvPr/>
          </p:nvSpPr>
          <p:spPr>
            <a:xfrm>
              <a:off x="8475344" y="435708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505274AA-C8F5-825E-57D5-BB7F015E3EEE}"/>
                </a:ext>
              </a:extLst>
            </p:cNvPr>
            <p:cNvSpPr/>
            <p:nvPr/>
          </p:nvSpPr>
          <p:spPr>
            <a:xfrm>
              <a:off x="9043380" y="435708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9B39AE52-32B4-912D-1657-703F9B7D7105}"/>
                </a:ext>
              </a:extLst>
            </p:cNvPr>
            <p:cNvSpPr/>
            <p:nvPr/>
          </p:nvSpPr>
          <p:spPr>
            <a:xfrm>
              <a:off x="349678" y="446793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674272F1-253C-464E-B52A-0CFA3CA6D7F9}"/>
                </a:ext>
              </a:extLst>
            </p:cNvPr>
            <p:cNvSpPr/>
            <p:nvPr/>
          </p:nvSpPr>
          <p:spPr>
            <a:xfrm>
              <a:off x="917714" y="446793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2544FC35-01DD-FD01-C113-DB3A8AA37355}"/>
                </a:ext>
              </a:extLst>
            </p:cNvPr>
            <p:cNvSpPr/>
            <p:nvPr/>
          </p:nvSpPr>
          <p:spPr>
            <a:xfrm>
              <a:off x="637161" y="446793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Rectangle 1024">
              <a:extLst>
                <a:ext uri="{FF2B5EF4-FFF2-40B4-BE49-F238E27FC236}">
                  <a16:creationId xmlns:a16="http://schemas.microsoft.com/office/drawing/2014/main" id="{FBDFD049-A362-447E-5516-50BD4C7B6751}"/>
                </a:ext>
              </a:extLst>
            </p:cNvPr>
            <p:cNvSpPr/>
            <p:nvPr/>
          </p:nvSpPr>
          <p:spPr>
            <a:xfrm>
              <a:off x="1205197" y="446793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Rectangle 1026">
              <a:extLst>
                <a:ext uri="{FF2B5EF4-FFF2-40B4-BE49-F238E27FC236}">
                  <a16:creationId xmlns:a16="http://schemas.microsoft.com/office/drawing/2014/main" id="{9F24D318-0633-9D2F-603B-62F43E20AE01}"/>
                </a:ext>
              </a:extLst>
            </p:cNvPr>
            <p:cNvSpPr/>
            <p:nvPr/>
          </p:nvSpPr>
          <p:spPr>
            <a:xfrm>
              <a:off x="1492673" y="446793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Rectangle 1027">
              <a:extLst>
                <a:ext uri="{FF2B5EF4-FFF2-40B4-BE49-F238E27FC236}">
                  <a16:creationId xmlns:a16="http://schemas.microsoft.com/office/drawing/2014/main" id="{74585C76-9DFC-DD78-F13A-B0472DA54CE7}"/>
                </a:ext>
              </a:extLst>
            </p:cNvPr>
            <p:cNvSpPr/>
            <p:nvPr/>
          </p:nvSpPr>
          <p:spPr>
            <a:xfrm>
              <a:off x="2060709" y="446793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ectangle 1028">
              <a:extLst>
                <a:ext uri="{FF2B5EF4-FFF2-40B4-BE49-F238E27FC236}">
                  <a16:creationId xmlns:a16="http://schemas.microsoft.com/office/drawing/2014/main" id="{375A0A99-D509-4D86-437C-EE549B3A37F9}"/>
                </a:ext>
              </a:extLst>
            </p:cNvPr>
            <p:cNvSpPr/>
            <p:nvPr/>
          </p:nvSpPr>
          <p:spPr>
            <a:xfrm>
              <a:off x="1780156" y="446793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Rectangle 1031">
              <a:extLst>
                <a:ext uri="{FF2B5EF4-FFF2-40B4-BE49-F238E27FC236}">
                  <a16:creationId xmlns:a16="http://schemas.microsoft.com/office/drawing/2014/main" id="{CD6F9BB8-A9E3-A350-9584-0121C10A43EC}"/>
                </a:ext>
              </a:extLst>
            </p:cNvPr>
            <p:cNvSpPr/>
            <p:nvPr/>
          </p:nvSpPr>
          <p:spPr>
            <a:xfrm>
              <a:off x="2348192" y="446793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B4507DC0-854D-4727-9B02-DA1F1EAC41A7}"/>
                </a:ext>
              </a:extLst>
            </p:cNvPr>
            <p:cNvSpPr/>
            <p:nvPr/>
          </p:nvSpPr>
          <p:spPr>
            <a:xfrm>
              <a:off x="2632205" y="446793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Rectangle 1037">
              <a:extLst>
                <a:ext uri="{FF2B5EF4-FFF2-40B4-BE49-F238E27FC236}">
                  <a16:creationId xmlns:a16="http://schemas.microsoft.com/office/drawing/2014/main" id="{CBC26DBF-F1BC-DC78-9BE0-E2E1C357989C}"/>
                </a:ext>
              </a:extLst>
            </p:cNvPr>
            <p:cNvSpPr/>
            <p:nvPr/>
          </p:nvSpPr>
          <p:spPr>
            <a:xfrm>
              <a:off x="3200241" y="4467930"/>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48E52619-DEE4-1A17-ACCD-362A7FCCAA3E}"/>
                </a:ext>
              </a:extLst>
            </p:cNvPr>
            <p:cNvSpPr/>
            <p:nvPr/>
          </p:nvSpPr>
          <p:spPr>
            <a:xfrm>
              <a:off x="2919688" y="446792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1039">
              <a:extLst>
                <a:ext uri="{FF2B5EF4-FFF2-40B4-BE49-F238E27FC236}">
                  <a16:creationId xmlns:a16="http://schemas.microsoft.com/office/drawing/2014/main" id="{20F6E146-73AA-EDE8-E938-458F3B22026F}"/>
                </a:ext>
              </a:extLst>
            </p:cNvPr>
            <p:cNvSpPr/>
            <p:nvPr/>
          </p:nvSpPr>
          <p:spPr>
            <a:xfrm>
              <a:off x="3487724" y="446792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id="{69262723-131D-DCCC-9839-7C23803FD1E7}"/>
                </a:ext>
              </a:extLst>
            </p:cNvPr>
            <p:cNvSpPr/>
            <p:nvPr/>
          </p:nvSpPr>
          <p:spPr>
            <a:xfrm>
              <a:off x="3775200" y="446793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Rectangle 1041">
              <a:extLst>
                <a:ext uri="{FF2B5EF4-FFF2-40B4-BE49-F238E27FC236}">
                  <a16:creationId xmlns:a16="http://schemas.microsoft.com/office/drawing/2014/main" id="{1E615F7C-4F3B-C55A-1539-418387DB06F9}"/>
                </a:ext>
              </a:extLst>
            </p:cNvPr>
            <p:cNvSpPr/>
            <p:nvPr/>
          </p:nvSpPr>
          <p:spPr>
            <a:xfrm>
              <a:off x="4343236" y="4467930"/>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Rectangle 1042">
              <a:extLst>
                <a:ext uri="{FF2B5EF4-FFF2-40B4-BE49-F238E27FC236}">
                  <a16:creationId xmlns:a16="http://schemas.microsoft.com/office/drawing/2014/main" id="{9F79DC56-81BA-4817-E75B-BF9EF1FDB895}"/>
                </a:ext>
              </a:extLst>
            </p:cNvPr>
            <p:cNvSpPr/>
            <p:nvPr/>
          </p:nvSpPr>
          <p:spPr>
            <a:xfrm>
              <a:off x="4062683" y="446792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a:extLst>
                <a:ext uri="{FF2B5EF4-FFF2-40B4-BE49-F238E27FC236}">
                  <a16:creationId xmlns:a16="http://schemas.microsoft.com/office/drawing/2014/main" id="{10F9B911-05FC-AB92-ECD4-996EF201D5E5}"/>
                </a:ext>
              </a:extLst>
            </p:cNvPr>
            <p:cNvSpPr/>
            <p:nvPr/>
          </p:nvSpPr>
          <p:spPr>
            <a:xfrm>
              <a:off x="4630719" y="446792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1045">
              <a:extLst>
                <a:ext uri="{FF2B5EF4-FFF2-40B4-BE49-F238E27FC236}">
                  <a16:creationId xmlns:a16="http://schemas.microsoft.com/office/drawing/2014/main" id="{973DC08C-877C-E6EC-9F34-35EC4FD0BAAC}"/>
                </a:ext>
              </a:extLst>
            </p:cNvPr>
            <p:cNvSpPr/>
            <p:nvPr/>
          </p:nvSpPr>
          <p:spPr>
            <a:xfrm>
              <a:off x="4907809" y="446792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1047">
              <a:extLst>
                <a:ext uri="{FF2B5EF4-FFF2-40B4-BE49-F238E27FC236}">
                  <a16:creationId xmlns:a16="http://schemas.microsoft.com/office/drawing/2014/main" id="{88090E1E-8781-19B8-9F20-8CE8BADCB5F3}"/>
                </a:ext>
              </a:extLst>
            </p:cNvPr>
            <p:cNvSpPr/>
            <p:nvPr/>
          </p:nvSpPr>
          <p:spPr>
            <a:xfrm>
              <a:off x="5475845" y="446792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Rectangle 1053">
              <a:extLst>
                <a:ext uri="{FF2B5EF4-FFF2-40B4-BE49-F238E27FC236}">
                  <a16:creationId xmlns:a16="http://schemas.microsoft.com/office/drawing/2014/main" id="{E11AA857-711F-D80B-AB61-2A3607CCD8AB}"/>
                </a:ext>
              </a:extLst>
            </p:cNvPr>
            <p:cNvSpPr/>
            <p:nvPr/>
          </p:nvSpPr>
          <p:spPr>
            <a:xfrm>
              <a:off x="5195292" y="446792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Rectangle 1055">
              <a:extLst>
                <a:ext uri="{FF2B5EF4-FFF2-40B4-BE49-F238E27FC236}">
                  <a16:creationId xmlns:a16="http://schemas.microsoft.com/office/drawing/2014/main" id="{CF47A7FC-6E5E-B205-CE3C-9B57A278E35B}"/>
                </a:ext>
              </a:extLst>
            </p:cNvPr>
            <p:cNvSpPr/>
            <p:nvPr/>
          </p:nvSpPr>
          <p:spPr>
            <a:xfrm>
              <a:off x="5763328" y="446792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Rectangle 1058">
              <a:extLst>
                <a:ext uri="{FF2B5EF4-FFF2-40B4-BE49-F238E27FC236}">
                  <a16:creationId xmlns:a16="http://schemas.microsoft.com/office/drawing/2014/main" id="{EFA5A8D2-4487-6723-C7EF-A11F67B7C813}"/>
                </a:ext>
              </a:extLst>
            </p:cNvPr>
            <p:cNvSpPr/>
            <p:nvPr/>
          </p:nvSpPr>
          <p:spPr>
            <a:xfrm>
              <a:off x="6050804" y="446792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0" name="Rectangle 1059">
              <a:extLst>
                <a:ext uri="{FF2B5EF4-FFF2-40B4-BE49-F238E27FC236}">
                  <a16:creationId xmlns:a16="http://schemas.microsoft.com/office/drawing/2014/main" id="{54A49FC0-739D-7895-037E-2946DB0307A7}"/>
                </a:ext>
              </a:extLst>
            </p:cNvPr>
            <p:cNvSpPr/>
            <p:nvPr/>
          </p:nvSpPr>
          <p:spPr>
            <a:xfrm>
              <a:off x="6618840" y="446792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1" name="Rectangle 1060">
              <a:extLst>
                <a:ext uri="{FF2B5EF4-FFF2-40B4-BE49-F238E27FC236}">
                  <a16:creationId xmlns:a16="http://schemas.microsoft.com/office/drawing/2014/main" id="{37E313C4-F25E-3089-4DFD-22A08D55F622}"/>
                </a:ext>
              </a:extLst>
            </p:cNvPr>
            <p:cNvSpPr/>
            <p:nvPr/>
          </p:nvSpPr>
          <p:spPr>
            <a:xfrm>
              <a:off x="6338287" y="446792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Rectangle 1061">
              <a:extLst>
                <a:ext uri="{FF2B5EF4-FFF2-40B4-BE49-F238E27FC236}">
                  <a16:creationId xmlns:a16="http://schemas.microsoft.com/office/drawing/2014/main" id="{D2F66F4A-8069-647C-9905-7141F2340ABD}"/>
                </a:ext>
              </a:extLst>
            </p:cNvPr>
            <p:cNvSpPr/>
            <p:nvPr/>
          </p:nvSpPr>
          <p:spPr>
            <a:xfrm>
              <a:off x="6906323" y="446792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Rectangle 1063">
              <a:extLst>
                <a:ext uri="{FF2B5EF4-FFF2-40B4-BE49-F238E27FC236}">
                  <a16:creationId xmlns:a16="http://schemas.microsoft.com/office/drawing/2014/main" id="{3470B436-C636-3E3D-A955-C0BA948E072D}"/>
                </a:ext>
              </a:extLst>
            </p:cNvPr>
            <p:cNvSpPr/>
            <p:nvPr/>
          </p:nvSpPr>
          <p:spPr>
            <a:xfrm>
              <a:off x="7197266" y="446792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5" name="Rectangle 1064">
              <a:extLst>
                <a:ext uri="{FF2B5EF4-FFF2-40B4-BE49-F238E27FC236}">
                  <a16:creationId xmlns:a16="http://schemas.microsoft.com/office/drawing/2014/main" id="{2E937B97-5C40-5F16-5670-9AF46A65C565}"/>
                </a:ext>
              </a:extLst>
            </p:cNvPr>
            <p:cNvSpPr/>
            <p:nvPr/>
          </p:nvSpPr>
          <p:spPr>
            <a:xfrm>
              <a:off x="7765302" y="446792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7" name="Rectangle 1066">
              <a:extLst>
                <a:ext uri="{FF2B5EF4-FFF2-40B4-BE49-F238E27FC236}">
                  <a16:creationId xmlns:a16="http://schemas.microsoft.com/office/drawing/2014/main" id="{F36FF286-8AFF-AC6B-4140-92DC3E7C76FD}"/>
                </a:ext>
              </a:extLst>
            </p:cNvPr>
            <p:cNvSpPr/>
            <p:nvPr/>
          </p:nvSpPr>
          <p:spPr>
            <a:xfrm>
              <a:off x="7484749" y="446792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Rectangle 1067">
              <a:extLst>
                <a:ext uri="{FF2B5EF4-FFF2-40B4-BE49-F238E27FC236}">
                  <a16:creationId xmlns:a16="http://schemas.microsoft.com/office/drawing/2014/main" id="{AC50C66D-3D1D-4269-AD85-84A189149767}"/>
                </a:ext>
              </a:extLst>
            </p:cNvPr>
            <p:cNvSpPr/>
            <p:nvPr/>
          </p:nvSpPr>
          <p:spPr>
            <a:xfrm>
              <a:off x="8052785" y="446792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Rectangle 1068">
              <a:extLst>
                <a:ext uri="{FF2B5EF4-FFF2-40B4-BE49-F238E27FC236}">
                  <a16:creationId xmlns:a16="http://schemas.microsoft.com/office/drawing/2014/main" id="{4012B80A-ED22-0119-182A-309C98E9AE88}"/>
                </a:ext>
              </a:extLst>
            </p:cNvPr>
            <p:cNvSpPr/>
            <p:nvPr/>
          </p:nvSpPr>
          <p:spPr>
            <a:xfrm>
              <a:off x="8340261" y="446792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Rectangle 1070">
              <a:extLst>
                <a:ext uri="{FF2B5EF4-FFF2-40B4-BE49-F238E27FC236}">
                  <a16:creationId xmlns:a16="http://schemas.microsoft.com/office/drawing/2014/main" id="{155ABF62-80EA-FE5A-7688-833833705011}"/>
                </a:ext>
              </a:extLst>
            </p:cNvPr>
            <p:cNvSpPr/>
            <p:nvPr/>
          </p:nvSpPr>
          <p:spPr>
            <a:xfrm>
              <a:off x="8908297" y="446792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Rectangle 1071">
              <a:extLst>
                <a:ext uri="{FF2B5EF4-FFF2-40B4-BE49-F238E27FC236}">
                  <a16:creationId xmlns:a16="http://schemas.microsoft.com/office/drawing/2014/main" id="{868932E9-ED4E-1119-5EB5-C83762DF3101}"/>
                </a:ext>
              </a:extLst>
            </p:cNvPr>
            <p:cNvSpPr/>
            <p:nvPr/>
          </p:nvSpPr>
          <p:spPr>
            <a:xfrm>
              <a:off x="8627744" y="446792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Rectangle 1072">
              <a:extLst>
                <a:ext uri="{FF2B5EF4-FFF2-40B4-BE49-F238E27FC236}">
                  <a16:creationId xmlns:a16="http://schemas.microsoft.com/office/drawing/2014/main" id="{235A6AF9-57DB-2E39-045E-BED3CF3A7945}"/>
                </a:ext>
              </a:extLst>
            </p:cNvPr>
            <p:cNvSpPr/>
            <p:nvPr/>
          </p:nvSpPr>
          <p:spPr>
            <a:xfrm>
              <a:off x="9195780" y="446792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686186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621DB-5922-F143-A2AB-00C701FCB978}"/>
              </a:ext>
            </a:extLst>
          </p:cNvPr>
          <p:cNvSpPr>
            <a:spLocks noGrp="1"/>
          </p:cNvSpPr>
          <p:nvPr>
            <p:ph type="title"/>
          </p:nvPr>
        </p:nvSpPr>
        <p:spPr>
          <a:xfrm>
            <a:off x="14104" y="229454"/>
            <a:ext cx="11969846" cy="543036"/>
          </a:xfrm>
        </p:spPr>
        <p:txBody>
          <a:bodyPr>
            <a:noAutofit/>
          </a:bodyPr>
          <a:lstStyle/>
          <a:p>
            <a:r>
              <a:rPr lang="en-US" sz="2800" dirty="0">
                <a:solidFill>
                  <a:srgbClr val="C00000"/>
                </a:solidFill>
              </a:rPr>
              <a:t>In progress Accelerator Computing Architecture</a:t>
            </a:r>
            <a:br>
              <a:rPr lang="en-US" sz="2800" dirty="0">
                <a:solidFill>
                  <a:srgbClr val="C00000"/>
                </a:solidFill>
              </a:rPr>
            </a:br>
            <a:r>
              <a:rPr lang="en-US" sz="2800" dirty="0">
                <a:solidFill>
                  <a:srgbClr val="C00000"/>
                </a:solidFill>
              </a:rPr>
              <a:t>Multi-modal modelling systems added to High Performance Computing </a:t>
            </a:r>
          </a:p>
        </p:txBody>
      </p:sp>
      <p:sp>
        <p:nvSpPr>
          <p:cNvPr id="18" name="TextBox 17">
            <a:extLst>
              <a:ext uri="{FF2B5EF4-FFF2-40B4-BE49-F238E27FC236}">
                <a16:creationId xmlns:a16="http://schemas.microsoft.com/office/drawing/2014/main" id="{AD3FABE0-CCAE-B049-8B5F-CDE7BE6BDE88}"/>
              </a:ext>
            </a:extLst>
          </p:cNvPr>
          <p:cNvSpPr txBox="1"/>
          <p:nvPr/>
        </p:nvSpPr>
        <p:spPr>
          <a:xfrm>
            <a:off x="8068035" y="4774987"/>
            <a:ext cx="3564139" cy="1200329"/>
          </a:xfrm>
          <a:prstGeom prst="rect">
            <a:avLst/>
          </a:prstGeom>
          <a:noFill/>
          <a:ln w="12700">
            <a:noFill/>
          </a:ln>
        </p:spPr>
        <p:txBody>
          <a:bodyPr wrap="square" rtlCol="0">
            <a:spAutoFit/>
          </a:bodyPr>
          <a:lstStyle/>
          <a:p>
            <a:r>
              <a:rPr lang="en-US" dirty="0"/>
              <a:t>High Level Apps execution</a:t>
            </a:r>
          </a:p>
          <a:p>
            <a:r>
              <a:rPr lang="en-US" dirty="0"/>
              <a:t>Online modeling</a:t>
            </a:r>
          </a:p>
          <a:p>
            <a:r>
              <a:rPr lang="en-US" dirty="0"/>
              <a:t>Critical Data Services</a:t>
            </a:r>
          </a:p>
          <a:p>
            <a:r>
              <a:rPr lang="en-US" dirty="0"/>
              <a:t>Optimization, ML and slow feedback</a:t>
            </a:r>
          </a:p>
        </p:txBody>
      </p:sp>
      <p:sp>
        <p:nvSpPr>
          <p:cNvPr id="19" name="TextBox 18">
            <a:extLst>
              <a:ext uri="{FF2B5EF4-FFF2-40B4-BE49-F238E27FC236}">
                <a16:creationId xmlns:a16="http://schemas.microsoft.com/office/drawing/2014/main" id="{6A71B6FF-5AA9-6F4C-90A3-B2F96C69362C}"/>
              </a:ext>
            </a:extLst>
          </p:cNvPr>
          <p:cNvSpPr txBox="1"/>
          <p:nvPr/>
        </p:nvSpPr>
        <p:spPr>
          <a:xfrm flipH="1">
            <a:off x="8482507" y="1002284"/>
            <a:ext cx="3678224" cy="2585323"/>
          </a:xfrm>
          <a:prstGeom prst="rect">
            <a:avLst/>
          </a:prstGeom>
          <a:noFill/>
          <a:ln w="12700">
            <a:solidFill>
              <a:schemeClr val="bg1">
                <a:lumMod val="75000"/>
              </a:schemeClr>
            </a:solidFill>
          </a:ln>
        </p:spPr>
        <p:txBody>
          <a:bodyPr wrap="square" rtlCol="0">
            <a:spAutoFit/>
          </a:bodyPr>
          <a:lstStyle/>
          <a:p>
            <a:r>
              <a:rPr lang="en-US" dirty="0"/>
              <a:t>Big Data stores</a:t>
            </a:r>
          </a:p>
          <a:p>
            <a:r>
              <a:rPr lang="en-US" dirty="0"/>
              <a:t>Experiment Data Analysis</a:t>
            </a:r>
          </a:p>
          <a:p>
            <a:r>
              <a:rPr lang="en-US" dirty="0"/>
              <a:t>Accelerator Physics Analysis</a:t>
            </a:r>
          </a:p>
          <a:p>
            <a:r>
              <a:rPr lang="en-US" dirty="0"/>
              <a:t>Multi-particle Tracking (s-2-e)</a:t>
            </a:r>
          </a:p>
          <a:p>
            <a:r>
              <a:rPr lang="en-US" dirty="0"/>
              <a:t>Machine Learning Training</a:t>
            </a:r>
          </a:p>
          <a:p>
            <a:r>
              <a:rPr lang="en-US" dirty="0">
                <a:solidFill>
                  <a:srgbClr val="FF0000"/>
                </a:solidFill>
              </a:rPr>
              <a:t>Acting on Multi-particle results -&gt; PV write </a:t>
            </a:r>
          </a:p>
          <a:p>
            <a:r>
              <a:rPr lang="en-US" dirty="0">
                <a:solidFill>
                  <a:srgbClr val="FF0000"/>
                </a:solidFill>
              </a:rPr>
              <a:t>Machine Learning Inference -&gt; PV write  (Hmmm, problematic!)</a:t>
            </a:r>
          </a:p>
        </p:txBody>
      </p:sp>
      <p:sp>
        <p:nvSpPr>
          <p:cNvPr id="30" name="TextBox 29">
            <a:extLst>
              <a:ext uri="{FF2B5EF4-FFF2-40B4-BE49-F238E27FC236}">
                <a16:creationId xmlns:a16="http://schemas.microsoft.com/office/drawing/2014/main" id="{1725C0A7-F6BB-CB48-94B5-60F2FE020176}"/>
              </a:ext>
            </a:extLst>
          </p:cNvPr>
          <p:cNvSpPr txBox="1"/>
          <p:nvPr/>
        </p:nvSpPr>
        <p:spPr>
          <a:xfrm>
            <a:off x="8070557" y="3556364"/>
            <a:ext cx="2865639" cy="369332"/>
          </a:xfrm>
          <a:prstGeom prst="rect">
            <a:avLst/>
          </a:prstGeom>
          <a:noFill/>
          <a:ln w="12700">
            <a:noFill/>
          </a:ln>
        </p:spPr>
        <p:txBody>
          <a:bodyPr wrap="square" rtlCol="0">
            <a:spAutoFit/>
          </a:bodyPr>
          <a:lstStyle/>
          <a:p>
            <a:r>
              <a:rPr lang="en-US" dirty="0"/>
              <a:t>Non-critical Data Services</a:t>
            </a:r>
          </a:p>
        </p:txBody>
      </p:sp>
      <p:sp>
        <p:nvSpPr>
          <p:cNvPr id="31" name="TextBox 30">
            <a:extLst>
              <a:ext uri="{FF2B5EF4-FFF2-40B4-BE49-F238E27FC236}">
                <a16:creationId xmlns:a16="http://schemas.microsoft.com/office/drawing/2014/main" id="{4DBF82D9-04FD-AB4D-996A-80A4F16ACB5D}"/>
              </a:ext>
            </a:extLst>
          </p:cNvPr>
          <p:cNvSpPr txBox="1"/>
          <p:nvPr/>
        </p:nvSpPr>
        <p:spPr>
          <a:xfrm>
            <a:off x="8087242" y="3815793"/>
            <a:ext cx="2324804" cy="369332"/>
          </a:xfrm>
          <a:prstGeom prst="rect">
            <a:avLst/>
          </a:prstGeom>
          <a:noFill/>
          <a:ln w="12700">
            <a:noFill/>
          </a:ln>
        </p:spPr>
        <p:txBody>
          <a:bodyPr wrap="none" rtlCol="0">
            <a:spAutoFit/>
          </a:bodyPr>
          <a:lstStyle/>
          <a:p>
            <a:r>
              <a:rPr lang="en-US" dirty="0"/>
              <a:t>Software development</a:t>
            </a:r>
          </a:p>
        </p:txBody>
      </p:sp>
      <p:sp>
        <p:nvSpPr>
          <p:cNvPr id="42" name="TextBox 41">
            <a:extLst>
              <a:ext uri="{FF2B5EF4-FFF2-40B4-BE49-F238E27FC236}">
                <a16:creationId xmlns:a16="http://schemas.microsoft.com/office/drawing/2014/main" id="{D0333C51-86BD-4584-0DF7-79F5288D1520}"/>
              </a:ext>
            </a:extLst>
          </p:cNvPr>
          <p:cNvSpPr txBox="1"/>
          <p:nvPr/>
        </p:nvSpPr>
        <p:spPr>
          <a:xfrm>
            <a:off x="8068035" y="4507108"/>
            <a:ext cx="2225353" cy="369332"/>
          </a:xfrm>
          <a:prstGeom prst="rect">
            <a:avLst/>
          </a:prstGeom>
          <a:noFill/>
          <a:ln w="12700">
            <a:noFill/>
          </a:ln>
        </p:spPr>
        <p:txBody>
          <a:bodyPr wrap="none" rtlCol="0">
            <a:spAutoFit/>
          </a:bodyPr>
          <a:lstStyle/>
          <a:p>
            <a:r>
              <a:rPr lang="en-US" dirty="0"/>
              <a:t>Control room displays</a:t>
            </a:r>
          </a:p>
        </p:txBody>
      </p:sp>
      <p:sp>
        <p:nvSpPr>
          <p:cNvPr id="6" name="Title 1">
            <a:extLst>
              <a:ext uri="{FF2B5EF4-FFF2-40B4-BE49-F238E27FC236}">
                <a16:creationId xmlns:a16="http://schemas.microsoft.com/office/drawing/2014/main" id="{C4FF36BE-78AE-4E50-A828-6C42565B1F2C}"/>
              </a:ext>
            </a:extLst>
          </p:cNvPr>
          <p:cNvSpPr txBox="1">
            <a:spLocks/>
          </p:cNvSpPr>
          <p:nvPr/>
        </p:nvSpPr>
        <p:spPr>
          <a:xfrm>
            <a:off x="415939" y="603587"/>
            <a:ext cx="10972800" cy="42301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600" dirty="0"/>
          </a:p>
        </p:txBody>
      </p:sp>
      <p:grpSp>
        <p:nvGrpSpPr>
          <p:cNvPr id="1024" name="Group 1023">
            <a:extLst>
              <a:ext uri="{FF2B5EF4-FFF2-40B4-BE49-F238E27FC236}">
                <a16:creationId xmlns:a16="http://schemas.microsoft.com/office/drawing/2014/main" id="{B311FEED-531E-312C-962C-EE8AD46B1A28}"/>
              </a:ext>
            </a:extLst>
          </p:cNvPr>
          <p:cNvGrpSpPr/>
          <p:nvPr/>
        </p:nvGrpSpPr>
        <p:grpSpPr>
          <a:xfrm>
            <a:off x="5073814" y="1477379"/>
            <a:ext cx="3262933" cy="1036699"/>
            <a:chOff x="5131491" y="1360579"/>
            <a:chExt cx="3262933" cy="1036699"/>
          </a:xfrm>
        </p:grpSpPr>
        <p:sp>
          <p:nvSpPr>
            <p:cNvPr id="8" name="Rounded Rectangle 7">
              <a:extLst>
                <a:ext uri="{FF2B5EF4-FFF2-40B4-BE49-F238E27FC236}">
                  <a16:creationId xmlns:a16="http://schemas.microsoft.com/office/drawing/2014/main" id="{8EA2040C-E28C-C24E-BB9D-6BA9A62C6BA6}"/>
                </a:ext>
              </a:extLst>
            </p:cNvPr>
            <p:cNvSpPr/>
            <p:nvPr/>
          </p:nvSpPr>
          <p:spPr>
            <a:xfrm>
              <a:off x="5131491" y="1629267"/>
              <a:ext cx="3262933" cy="17302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latin typeface="Arial" panose="020B0604020202020204" pitchFamily="34" charset="0"/>
                  <a:cs typeface="Arial" panose="020B0604020202020204" pitchFamily="34" charset="0"/>
                </a:rPr>
                <a:t>Science Data Facility</a:t>
              </a:r>
            </a:p>
          </p:txBody>
        </p:sp>
        <p:sp>
          <p:nvSpPr>
            <p:cNvPr id="11" name="Can 10">
              <a:extLst>
                <a:ext uri="{FF2B5EF4-FFF2-40B4-BE49-F238E27FC236}">
                  <a16:creationId xmlns:a16="http://schemas.microsoft.com/office/drawing/2014/main" id="{A6A05673-A9C8-B84F-B4DE-10E31D89E2E9}"/>
                </a:ext>
              </a:extLst>
            </p:cNvPr>
            <p:cNvSpPr/>
            <p:nvPr/>
          </p:nvSpPr>
          <p:spPr>
            <a:xfrm>
              <a:off x="6626189" y="1853993"/>
              <a:ext cx="603599"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SDF Disk</a:t>
              </a:r>
            </a:p>
          </p:txBody>
        </p:sp>
        <p:sp>
          <p:nvSpPr>
            <p:cNvPr id="15" name="Can 14">
              <a:extLst>
                <a:ext uri="{FF2B5EF4-FFF2-40B4-BE49-F238E27FC236}">
                  <a16:creationId xmlns:a16="http://schemas.microsoft.com/office/drawing/2014/main" id="{8748CAC7-D921-774E-9763-A62362387F61}"/>
                </a:ext>
              </a:extLst>
            </p:cNvPr>
            <p:cNvSpPr/>
            <p:nvPr/>
          </p:nvSpPr>
          <p:spPr>
            <a:xfrm>
              <a:off x="7444045" y="1850626"/>
              <a:ext cx="603599"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SDF Disk</a:t>
              </a:r>
            </a:p>
          </p:txBody>
        </p:sp>
        <p:pic>
          <p:nvPicPr>
            <p:cNvPr id="16" name="Picture 15">
              <a:extLst>
                <a:ext uri="{FF2B5EF4-FFF2-40B4-BE49-F238E27FC236}">
                  <a16:creationId xmlns:a16="http://schemas.microsoft.com/office/drawing/2014/main" id="{1924F949-9B5D-4A4F-BA77-77294FF9EA1C}"/>
                </a:ext>
              </a:extLst>
            </p:cNvPr>
            <p:cNvPicPr>
              <a:picLocks noChangeAspect="1"/>
            </p:cNvPicPr>
            <p:nvPr/>
          </p:nvPicPr>
          <p:blipFill>
            <a:blip r:embed="rId2"/>
            <a:stretch>
              <a:fillRect/>
            </a:stretch>
          </p:blipFill>
          <p:spPr>
            <a:xfrm>
              <a:off x="5345748" y="1863878"/>
              <a:ext cx="556591" cy="533400"/>
            </a:xfrm>
            <a:prstGeom prst="rect">
              <a:avLst/>
            </a:prstGeom>
          </p:spPr>
        </p:pic>
        <p:pic>
          <p:nvPicPr>
            <p:cNvPr id="20" name="Picture 19">
              <a:extLst>
                <a:ext uri="{FF2B5EF4-FFF2-40B4-BE49-F238E27FC236}">
                  <a16:creationId xmlns:a16="http://schemas.microsoft.com/office/drawing/2014/main" id="{427EE523-89FC-7741-922E-37F0A81FD289}"/>
                </a:ext>
              </a:extLst>
            </p:cNvPr>
            <p:cNvPicPr>
              <a:picLocks noChangeAspect="1"/>
            </p:cNvPicPr>
            <p:nvPr/>
          </p:nvPicPr>
          <p:blipFill>
            <a:blip r:embed="rId2"/>
            <a:stretch>
              <a:fillRect/>
            </a:stretch>
          </p:blipFill>
          <p:spPr>
            <a:xfrm>
              <a:off x="5876612" y="1854949"/>
              <a:ext cx="556591" cy="533400"/>
            </a:xfrm>
            <a:prstGeom prst="rect">
              <a:avLst/>
            </a:prstGeom>
          </p:spPr>
        </p:pic>
        <p:sp>
          <p:nvSpPr>
            <p:cNvPr id="44" name="TextBox 43">
              <a:extLst>
                <a:ext uri="{FF2B5EF4-FFF2-40B4-BE49-F238E27FC236}">
                  <a16:creationId xmlns:a16="http://schemas.microsoft.com/office/drawing/2014/main" id="{CF54A7C2-1659-35CD-3A89-D42D68104B33}"/>
                </a:ext>
              </a:extLst>
            </p:cNvPr>
            <p:cNvSpPr txBox="1"/>
            <p:nvPr/>
          </p:nvSpPr>
          <p:spPr>
            <a:xfrm>
              <a:off x="5367660" y="1360579"/>
              <a:ext cx="2697118" cy="307777"/>
            </a:xfrm>
            <a:prstGeom prst="rect">
              <a:avLst/>
            </a:prstGeom>
            <a:noFill/>
          </p:spPr>
          <p:txBody>
            <a:bodyPr wrap="square" rtlCol="0">
              <a:spAutoFit/>
            </a:bodyPr>
            <a:lstStyle/>
            <a:p>
              <a:endParaRPr lang="en-US" sz="1400" dirty="0"/>
            </a:p>
          </p:txBody>
        </p:sp>
      </p:grpSp>
      <p:pic>
        <p:nvPicPr>
          <p:cNvPr id="46" name="Picture 45">
            <a:extLst>
              <a:ext uri="{FF2B5EF4-FFF2-40B4-BE49-F238E27FC236}">
                <a16:creationId xmlns:a16="http://schemas.microsoft.com/office/drawing/2014/main" id="{C8482EAC-5BDE-243A-18D8-9F9F0CCB7BDD}"/>
              </a:ext>
            </a:extLst>
          </p:cNvPr>
          <p:cNvPicPr>
            <a:picLocks noChangeAspect="1"/>
          </p:cNvPicPr>
          <p:nvPr/>
        </p:nvPicPr>
        <p:blipFill>
          <a:blip r:embed="rId3"/>
          <a:stretch>
            <a:fillRect/>
          </a:stretch>
        </p:blipFill>
        <p:spPr>
          <a:xfrm flipV="1">
            <a:off x="119281" y="6254413"/>
            <a:ext cx="1640753" cy="538925"/>
          </a:xfrm>
          <a:prstGeom prst="rect">
            <a:avLst/>
          </a:prstGeom>
        </p:spPr>
      </p:pic>
      <p:cxnSp>
        <p:nvCxnSpPr>
          <p:cNvPr id="47" name="Straight Connector 46">
            <a:extLst>
              <a:ext uri="{FF2B5EF4-FFF2-40B4-BE49-F238E27FC236}">
                <a16:creationId xmlns:a16="http://schemas.microsoft.com/office/drawing/2014/main" id="{977C7244-1792-723B-59AF-CAA155C60577}"/>
              </a:ext>
            </a:extLst>
          </p:cNvPr>
          <p:cNvCxnSpPr>
            <a:cxnSpLocks/>
          </p:cNvCxnSpPr>
          <p:nvPr/>
        </p:nvCxnSpPr>
        <p:spPr>
          <a:xfrm flipV="1">
            <a:off x="14104" y="5027700"/>
            <a:ext cx="0" cy="4899"/>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E0232C1A-7003-20AC-0AB6-D8B073A10A37}"/>
              </a:ext>
            </a:extLst>
          </p:cNvPr>
          <p:cNvSpPr txBox="1"/>
          <p:nvPr/>
        </p:nvSpPr>
        <p:spPr>
          <a:xfrm>
            <a:off x="2396828" y="6496693"/>
            <a:ext cx="9373339" cy="317724"/>
          </a:xfrm>
          <a:prstGeom prst="rect">
            <a:avLst/>
          </a:prstGeom>
          <a:noFill/>
          <a:ln w="12700">
            <a:noFill/>
          </a:ln>
        </p:spPr>
        <p:txBody>
          <a:bodyPr wrap="square" rtlCol="0">
            <a:spAutoFit/>
          </a:bodyPr>
          <a:lstStyle/>
          <a:p>
            <a:r>
              <a:rPr lang="en-US" sz="1400" dirty="0"/>
              <a:t>Accelerator devices - 1000s. Producing control and diagnostics signals (Process Variables) -  &gt; 8 million at LCLS </a:t>
            </a:r>
          </a:p>
        </p:txBody>
      </p:sp>
      <p:pic>
        <p:nvPicPr>
          <p:cNvPr id="53" name="Content Placeholder 11" descr="A group of people in a room with computers&#10;&#10;Description automatically generated with low confidence">
            <a:extLst>
              <a:ext uri="{FF2B5EF4-FFF2-40B4-BE49-F238E27FC236}">
                <a16:creationId xmlns:a16="http://schemas.microsoft.com/office/drawing/2014/main" id="{140CB33A-6CC5-AB00-B744-11641707B903}"/>
              </a:ext>
            </a:extLst>
          </p:cNvPr>
          <p:cNvPicPr>
            <a:picLocks noChangeAspect="1"/>
          </p:cNvPicPr>
          <p:nvPr/>
        </p:nvPicPr>
        <p:blipFill>
          <a:blip r:embed="rId4"/>
          <a:stretch>
            <a:fillRect/>
          </a:stretch>
        </p:blipFill>
        <p:spPr>
          <a:xfrm>
            <a:off x="5110280" y="3982112"/>
            <a:ext cx="1947109" cy="546489"/>
          </a:xfrm>
          <a:prstGeom prst="rect">
            <a:avLst/>
          </a:prstGeom>
        </p:spPr>
      </p:pic>
      <p:grpSp>
        <p:nvGrpSpPr>
          <p:cNvPr id="57" name="Group 56">
            <a:extLst>
              <a:ext uri="{FF2B5EF4-FFF2-40B4-BE49-F238E27FC236}">
                <a16:creationId xmlns:a16="http://schemas.microsoft.com/office/drawing/2014/main" id="{088CB275-00DB-D6A3-E80F-160665F1516D}"/>
              </a:ext>
            </a:extLst>
          </p:cNvPr>
          <p:cNvGrpSpPr/>
          <p:nvPr/>
        </p:nvGrpSpPr>
        <p:grpSpPr>
          <a:xfrm>
            <a:off x="1604511" y="2601205"/>
            <a:ext cx="5698097" cy="3589340"/>
            <a:chOff x="1593983" y="2541953"/>
            <a:chExt cx="5698097" cy="3589340"/>
          </a:xfrm>
        </p:grpSpPr>
        <p:pic>
          <p:nvPicPr>
            <p:cNvPr id="1026" name="Picture 2">
              <a:extLst>
                <a:ext uri="{FF2B5EF4-FFF2-40B4-BE49-F238E27FC236}">
                  <a16:creationId xmlns:a16="http://schemas.microsoft.com/office/drawing/2014/main" id="{6E651437-4293-174B-90BA-22C4CE2515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7417" y="2541953"/>
              <a:ext cx="5444663" cy="3589340"/>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55">
              <a:extLst>
                <a:ext uri="{FF2B5EF4-FFF2-40B4-BE49-F238E27FC236}">
                  <a16:creationId xmlns:a16="http://schemas.microsoft.com/office/drawing/2014/main" id="{F2082BA3-DD7E-4CF5-E56B-2E9F3320CE99}"/>
                </a:ext>
              </a:extLst>
            </p:cNvPr>
            <p:cNvSpPr/>
            <p:nvPr/>
          </p:nvSpPr>
          <p:spPr>
            <a:xfrm>
              <a:off x="1593983" y="2591466"/>
              <a:ext cx="2065840" cy="451198"/>
            </a:xfrm>
            <a:prstGeom prst="rect">
              <a:avLst/>
            </a:prstGeom>
            <a:solidFill>
              <a:schemeClr val="bg1"/>
            </a:solidFill>
            <a:ln>
              <a:noFill/>
            </a:ln>
            <a:effectLst>
              <a:outerShdw blurRad="50800" dist="50800" dir="5400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3" name="Straight Connector 12">
            <a:extLst>
              <a:ext uri="{FF2B5EF4-FFF2-40B4-BE49-F238E27FC236}">
                <a16:creationId xmlns:a16="http://schemas.microsoft.com/office/drawing/2014/main" id="{74C7B539-B574-3DDD-EB9B-6E823E189AAC}"/>
              </a:ext>
            </a:extLst>
          </p:cNvPr>
          <p:cNvCxnSpPr>
            <a:cxnSpLocks/>
            <a:stCxn id="8" idx="1"/>
          </p:cNvCxnSpPr>
          <p:nvPr/>
        </p:nvCxnSpPr>
        <p:spPr>
          <a:xfrm flipH="1">
            <a:off x="4575236" y="1832582"/>
            <a:ext cx="498578" cy="834004"/>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pic>
        <p:nvPicPr>
          <p:cNvPr id="45" name="Picture 2" descr="Fig. 2">
            <a:extLst>
              <a:ext uri="{FF2B5EF4-FFF2-40B4-BE49-F238E27FC236}">
                <a16:creationId xmlns:a16="http://schemas.microsoft.com/office/drawing/2014/main" id="{E7C267D7-6142-D58C-BE18-DB6B0FFB57E8}"/>
              </a:ext>
            </a:extLst>
          </p:cNvPr>
          <p:cNvPicPr>
            <a:picLocks noGrp="1" noChangeAspect="1" noChangeArrowheads="1"/>
          </p:cNvPicPr>
          <p:nvPr>
            <p:ph sz="quarter" idx="14"/>
          </p:nvPr>
        </p:nvPicPr>
        <p:blipFill rotWithShape="1">
          <a:blip r:embed="rId6">
            <a:extLst>
              <a:ext uri="{28A0092B-C50C-407E-A947-70E740481C1C}">
                <a14:useLocalDpi xmlns:a14="http://schemas.microsoft.com/office/drawing/2010/main" val="0"/>
              </a:ext>
            </a:extLst>
          </a:blip>
          <a:srcRect l="13343" t="39706" r="19992" b="-1473"/>
          <a:stretch/>
        </p:blipFill>
        <p:spPr bwMode="auto">
          <a:xfrm>
            <a:off x="1452538" y="5932533"/>
            <a:ext cx="1657374" cy="54382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9920E3C5-406A-B74E-BAAE-2D48F77D78E4}"/>
              </a:ext>
            </a:extLst>
          </p:cNvPr>
          <p:cNvSpPr txBox="1"/>
          <p:nvPr/>
        </p:nvSpPr>
        <p:spPr>
          <a:xfrm>
            <a:off x="321692" y="5352534"/>
            <a:ext cx="3393658" cy="307777"/>
          </a:xfrm>
          <a:prstGeom prst="rect">
            <a:avLst/>
          </a:prstGeom>
          <a:noFill/>
          <a:ln w="12700">
            <a:noFill/>
          </a:ln>
        </p:spPr>
        <p:txBody>
          <a:bodyPr wrap="square" rtlCol="0">
            <a:spAutoFit/>
          </a:bodyPr>
          <a:lstStyle/>
          <a:p>
            <a:r>
              <a:rPr lang="en-US" sz="1400" dirty="0"/>
              <a:t>EPICS Input Output Controllers (IOCs) - 100s</a:t>
            </a:r>
          </a:p>
        </p:txBody>
      </p:sp>
      <p:pic>
        <p:nvPicPr>
          <p:cNvPr id="1030" name="Picture 2" descr="A Code of conduct for Cloud services">
            <a:extLst>
              <a:ext uri="{FF2B5EF4-FFF2-40B4-BE49-F238E27FC236}">
                <a16:creationId xmlns:a16="http://schemas.microsoft.com/office/drawing/2014/main" id="{6CE04849-F0EC-0463-97D2-888EB42619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0737" y="1194781"/>
            <a:ext cx="765047" cy="507597"/>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0AD97BC3-1CA3-C9D0-7905-DA76740923E3}"/>
              </a:ext>
            </a:extLst>
          </p:cNvPr>
          <p:cNvSpPr/>
          <p:nvPr/>
        </p:nvSpPr>
        <p:spPr>
          <a:xfrm>
            <a:off x="985911" y="3136737"/>
            <a:ext cx="2924443" cy="1153274"/>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Experiment Network</a:t>
            </a:r>
          </a:p>
        </p:txBody>
      </p:sp>
      <p:sp>
        <p:nvSpPr>
          <p:cNvPr id="1033" name="Rectangle 1032">
            <a:extLst>
              <a:ext uri="{FF2B5EF4-FFF2-40B4-BE49-F238E27FC236}">
                <a16:creationId xmlns:a16="http://schemas.microsoft.com/office/drawing/2014/main" id="{162ADC14-2ED3-EB9F-449E-1B0B2E034AB0}"/>
              </a:ext>
            </a:extLst>
          </p:cNvPr>
          <p:cNvSpPr/>
          <p:nvPr/>
        </p:nvSpPr>
        <p:spPr>
          <a:xfrm>
            <a:off x="4996852" y="1554976"/>
            <a:ext cx="3433017" cy="1154867"/>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High Performance Computing Network</a:t>
            </a:r>
          </a:p>
        </p:txBody>
      </p:sp>
      <p:sp>
        <p:nvSpPr>
          <p:cNvPr id="1034" name="Rectangle 1033">
            <a:extLst>
              <a:ext uri="{FF2B5EF4-FFF2-40B4-BE49-F238E27FC236}">
                <a16:creationId xmlns:a16="http://schemas.microsoft.com/office/drawing/2014/main" id="{6D2FBA35-FBB4-6B99-91D1-2DF17815FF03}"/>
              </a:ext>
            </a:extLst>
          </p:cNvPr>
          <p:cNvSpPr/>
          <p:nvPr/>
        </p:nvSpPr>
        <p:spPr>
          <a:xfrm>
            <a:off x="4576674" y="4550252"/>
            <a:ext cx="3242447" cy="1388731"/>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Production Services and Control Room Network</a:t>
            </a:r>
          </a:p>
        </p:txBody>
      </p:sp>
      <p:sp>
        <p:nvSpPr>
          <p:cNvPr id="1035" name="Rectangle 1034">
            <a:extLst>
              <a:ext uri="{FF2B5EF4-FFF2-40B4-BE49-F238E27FC236}">
                <a16:creationId xmlns:a16="http://schemas.microsoft.com/office/drawing/2014/main" id="{6291DEAB-C937-3E5A-CF8F-02E5A8927E62}"/>
              </a:ext>
            </a:extLst>
          </p:cNvPr>
          <p:cNvSpPr/>
          <p:nvPr/>
        </p:nvSpPr>
        <p:spPr>
          <a:xfrm>
            <a:off x="52764" y="4550253"/>
            <a:ext cx="4062334" cy="2293052"/>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Controls Network</a:t>
            </a:r>
          </a:p>
        </p:txBody>
      </p:sp>
      <p:sp>
        <p:nvSpPr>
          <p:cNvPr id="1036" name="Rectangle 1035">
            <a:extLst>
              <a:ext uri="{FF2B5EF4-FFF2-40B4-BE49-F238E27FC236}">
                <a16:creationId xmlns:a16="http://schemas.microsoft.com/office/drawing/2014/main" id="{2413FB58-BCB5-A41D-5854-5EEA72A4F62D}"/>
              </a:ext>
            </a:extLst>
          </p:cNvPr>
          <p:cNvSpPr/>
          <p:nvPr/>
        </p:nvSpPr>
        <p:spPr>
          <a:xfrm>
            <a:off x="4740649" y="2884898"/>
            <a:ext cx="3242447" cy="1476140"/>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Data Systems Analysis Network</a:t>
            </a:r>
          </a:p>
        </p:txBody>
      </p:sp>
      <p:pic>
        <p:nvPicPr>
          <p:cNvPr id="1045" name="Graphic 1044" descr="Server outline">
            <a:extLst>
              <a:ext uri="{FF2B5EF4-FFF2-40B4-BE49-F238E27FC236}">
                <a16:creationId xmlns:a16="http://schemas.microsoft.com/office/drawing/2014/main" id="{2C2DB432-A838-295A-C442-8EF384261AC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39778" y="1746067"/>
            <a:ext cx="880975" cy="880975"/>
          </a:xfrm>
          <a:prstGeom prst="rect">
            <a:avLst/>
          </a:prstGeom>
        </p:spPr>
      </p:pic>
      <p:pic>
        <p:nvPicPr>
          <p:cNvPr id="1049" name="Graphic 1048" descr="Work from home Wi-Fi outline">
            <a:extLst>
              <a:ext uri="{FF2B5EF4-FFF2-40B4-BE49-F238E27FC236}">
                <a16:creationId xmlns:a16="http://schemas.microsoft.com/office/drawing/2014/main" id="{2185D7B9-1DBD-7317-13D2-1C311BB088A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43820" y="1098701"/>
            <a:ext cx="623414" cy="623414"/>
          </a:xfrm>
          <a:prstGeom prst="rect">
            <a:avLst/>
          </a:prstGeom>
        </p:spPr>
      </p:pic>
      <p:grpSp>
        <p:nvGrpSpPr>
          <p:cNvPr id="1050" name="Group 1049">
            <a:extLst>
              <a:ext uri="{FF2B5EF4-FFF2-40B4-BE49-F238E27FC236}">
                <a16:creationId xmlns:a16="http://schemas.microsoft.com/office/drawing/2014/main" id="{ACE8596C-E87C-3114-8422-A00E7D9F4450}"/>
              </a:ext>
            </a:extLst>
          </p:cNvPr>
          <p:cNvGrpSpPr/>
          <p:nvPr/>
        </p:nvGrpSpPr>
        <p:grpSpPr>
          <a:xfrm>
            <a:off x="197278" y="2035778"/>
            <a:ext cx="3262933" cy="800493"/>
            <a:chOff x="5231675" y="1628432"/>
            <a:chExt cx="3262933" cy="800493"/>
          </a:xfrm>
        </p:grpSpPr>
        <p:sp>
          <p:nvSpPr>
            <p:cNvPr id="1051" name="Rounded Rectangle 1050">
              <a:extLst>
                <a:ext uri="{FF2B5EF4-FFF2-40B4-BE49-F238E27FC236}">
                  <a16:creationId xmlns:a16="http://schemas.microsoft.com/office/drawing/2014/main" id="{8DA24E96-6134-7D7C-1DAE-D73AB0E3FEBF}"/>
                </a:ext>
              </a:extLst>
            </p:cNvPr>
            <p:cNvSpPr/>
            <p:nvPr/>
          </p:nvSpPr>
          <p:spPr>
            <a:xfrm>
              <a:off x="5231675" y="1628432"/>
              <a:ext cx="3262933" cy="17302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cs typeface="Arial" panose="020B0604020202020204" pitchFamily="34" charset="0"/>
                </a:rPr>
                <a:t>SLAC Network</a:t>
              </a:r>
            </a:p>
          </p:txBody>
        </p:sp>
        <p:sp>
          <p:nvSpPr>
            <p:cNvPr id="1052" name="Can 1051">
              <a:extLst>
                <a:ext uri="{FF2B5EF4-FFF2-40B4-BE49-F238E27FC236}">
                  <a16:creationId xmlns:a16="http://schemas.microsoft.com/office/drawing/2014/main" id="{00EEE0F8-0908-57F0-D7D2-2C85C8907AB1}"/>
                </a:ext>
              </a:extLst>
            </p:cNvPr>
            <p:cNvSpPr/>
            <p:nvPr/>
          </p:nvSpPr>
          <p:spPr>
            <a:xfrm>
              <a:off x="6834039" y="1874313"/>
              <a:ext cx="806440"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Documents, Engineering Drawings</a:t>
              </a:r>
            </a:p>
          </p:txBody>
        </p:sp>
        <p:sp>
          <p:nvSpPr>
            <p:cNvPr id="1053" name="Can 1052">
              <a:extLst>
                <a:ext uri="{FF2B5EF4-FFF2-40B4-BE49-F238E27FC236}">
                  <a16:creationId xmlns:a16="http://schemas.microsoft.com/office/drawing/2014/main" id="{3C11E9F4-4B0F-636C-33BF-013B450814E2}"/>
                </a:ext>
              </a:extLst>
            </p:cNvPr>
            <p:cNvSpPr/>
            <p:nvPr/>
          </p:nvSpPr>
          <p:spPr>
            <a:xfrm>
              <a:off x="7672211" y="1885888"/>
              <a:ext cx="694483"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Oracle, People-soft </a:t>
              </a:r>
              <a:r>
                <a:rPr lang="en-US" sz="900" dirty="0" err="1">
                  <a:solidFill>
                    <a:schemeClr val="tx1"/>
                  </a:solidFill>
                </a:rPr>
                <a:t>etc</a:t>
              </a:r>
              <a:endParaRPr lang="en-US" sz="900" dirty="0">
                <a:solidFill>
                  <a:schemeClr val="tx1"/>
                </a:solidFill>
              </a:endParaRPr>
            </a:p>
          </p:txBody>
        </p:sp>
        <p:pic>
          <p:nvPicPr>
            <p:cNvPr id="1055" name="Picture 1054">
              <a:extLst>
                <a:ext uri="{FF2B5EF4-FFF2-40B4-BE49-F238E27FC236}">
                  <a16:creationId xmlns:a16="http://schemas.microsoft.com/office/drawing/2014/main" id="{F5A97A4E-4ECF-9895-1040-A07D1576956C}"/>
                </a:ext>
              </a:extLst>
            </p:cNvPr>
            <p:cNvPicPr>
              <a:picLocks noChangeAspect="1"/>
            </p:cNvPicPr>
            <p:nvPr/>
          </p:nvPicPr>
          <p:blipFill>
            <a:blip r:embed="rId2"/>
            <a:stretch>
              <a:fillRect/>
            </a:stretch>
          </p:blipFill>
          <p:spPr>
            <a:xfrm>
              <a:off x="6211854" y="1879012"/>
              <a:ext cx="556591" cy="533400"/>
            </a:xfrm>
            <a:prstGeom prst="rect">
              <a:avLst/>
            </a:prstGeom>
          </p:spPr>
        </p:pic>
      </p:grpSp>
      <p:sp>
        <p:nvSpPr>
          <p:cNvPr id="1057" name="Rectangle 1056">
            <a:extLst>
              <a:ext uri="{FF2B5EF4-FFF2-40B4-BE49-F238E27FC236}">
                <a16:creationId xmlns:a16="http://schemas.microsoft.com/office/drawing/2014/main" id="{CE14F78E-E9CD-2B7A-986C-C0725BBE314B}"/>
              </a:ext>
            </a:extLst>
          </p:cNvPr>
          <p:cNvSpPr/>
          <p:nvPr/>
        </p:nvSpPr>
        <p:spPr>
          <a:xfrm>
            <a:off x="67881" y="1836166"/>
            <a:ext cx="3481621" cy="1154867"/>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Office Network</a:t>
            </a:r>
          </a:p>
        </p:txBody>
      </p:sp>
      <p:pic>
        <p:nvPicPr>
          <p:cNvPr id="1058" name="Graphic 1057" descr="Work from home desk with solid fill">
            <a:extLst>
              <a:ext uri="{FF2B5EF4-FFF2-40B4-BE49-F238E27FC236}">
                <a16:creationId xmlns:a16="http://schemas.microsoft.com/office/drawing/2014/main" id="{B636D272-EB97-5862-DD14-79F2BC8006F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868" y="2144565"/>
            <a:ext cx="785812" cy="785812"/>
          </a:xfrm>
          <a:prstGeom prst="rect">
            <a:avLst/>
          </a:prstGeom>
        </p:spPr>
      </p:pic>
      <p:pic>
        <p:nvPicPr>
          <p:cNvPr id="1047" name="Graphic 1046" descr="Work from home desk with solid fill">
            <a:extLst>
              <a:ext uri="{FF2B5EF4-FFF2-40B4-BE49-F238E27FC236}">
                <a16:creationId xmlns:a16="http://schemas.microsoft.com/office/drawing/2014/main" id="{FE018591-E0C4-2275-FE0E-B86D6754467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96173" y="2247378"/>
            <a:ext cx="718910" cy="718910"/>
          </a:xfrm>
          <a:prstGeom prst="rect">
            <a:avLst/>
          </a:prstGeom>
        </p:spPr>
      </p:pic>
      <p:cxnSp>
        <p:nvCxnSpPr>
          <p:cNvPr id="1063" name="Straight Connector 1062">
            <a:extLst>
              <a:ext uri="{FF2B5EF4-FFF2-40B4-BE49-F238E27FC236}">
                <a16:creationId xmlns:a16="http://schemas.microsoft.com/office/drawing/2014/main" id="{8FF60843-1AD2-4FF3-4462-DE5BC967ECBC}"/>
              </a:ext>
            </a:extLst>
          </p:cNvPr>
          <p:cNvCxnSpPr>
            <a:cxnSpLocks/>
            <a:stCxn id="1051" idx="3"/>
          </p:cNvCxnSpPr>
          <p:nvPr/>
        </p:nvCxnSpPr>
        <p:spPr>
          <a:xfrm>
            <a:off x="3460211" y="2122293"/>
            <a:ext cx="556588" cy="665937"/>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6" name="Straight Connector 1065">
            <a:extLst>
              <a:ext uri="{FF2B5EF4-FFF2-40B4-BE49-F238E27FC236}">
                <a16:creationId xmlns:a16="http://schemas.microsoft.com/office/drawing/2014/main" id="{91657225-7B53-A7A4-BAA7-E2FBB1E2F420}"/>
              </a:ext>
            </a:extLst>
          </p:cNvPr>
          <p:cNvCxnSpPr>
            <a:cxnSpLocks/>
          </p:cNvCxnSpPr>
          <p:nvPr/>
        </p:nvCxnSpPr>
        <p:spPr>
          <a:xfrm flipV="1">
            <a:off x="3770253" y="3875769"/>
            <a:ext cx="467623" cy="194573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0" name="Straight Connector 1069">
            <a:extLst>
              <a:ext uri="{FF2B5EF4-FFF2-40B4-BE49-F238E27FC236}">
                <a16:creationId xmlns:a16="http://schemas.microsoft.com/office/drawing/2014/main" id="{0283B9C9-5BDC-ECCD-B785-31F3813B2864}"/>
              </a:ext>
            </a:extLst>
          </p:cNvPr>
          <p:cNvCxnSpPr>
            <a:cxnSpLocks/>
          </p:cNvCxnSpPr>
          <p:nvPr/>
        </p:nvCxnSpPr>
        <p:spPr>
          <a:xfrm>
            <a:off x="4191248" y="2502792"/>
            <a:ext cx="25418" cy="241812"/>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5" name="Straight Connector 1074">
            <a:extLst>
              <a:ext uri="{FF2B5EF4-FFF2-40B4-BE49-F238E27FC236}">
                <a16:creationId xmlns:a16="http://schemas.microsoft.com/office/drawing/2014/main" id="{0F22437F-9792-FA8F-9623-7876379F76CA}"/>
              </a:ext>
            </a:extLst>
          </p:cNvPr>
          <p:cNvCxnSpPr>
            <a:cxnSpLocks/>
          </p:cNvCxnSpPr>
          <p:nvPr/>
        </p:nvCxnSpPr>
        <p:spPr>
          <a:xfrm>
            <a:off x="3836927" y="1682571"/>
            <a:ext cx="132232" cy="199164"/>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9" name="Straight Connector 1078">
            <a:extLst>
              <a:ext uri="{FF2B5EF4-FFF2-40B4-BE49-F238E27FC236}">
                <a16:creationId xmlns:a16="http://schemas.microsoft.com/office/drawing/2014/main" id="{7FDBBAE0-4593-90B2-A7CD-3B72643CF403}"/>
              </a:ext>
            </a:extLst>
          </p:cNvPr>
          <p:cNvCxnSpPr>
            <a:cxnSpLocks/>
          </p:cNvCxnSpPr>
          <p:nvPr/>
        </p:nvCxnSpPr>
        <p:spPr>
          <a:xfrm flipH="1" flipV="1">
            <a:off x="4384263" y="3910826"/>
            <a:ext cx="395747" cy="1306169"/>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2" name="Straight Connector 1081">
            <a:extLst>
              <a:ext uri="{FF2B5EF4-FFF2-40B4-BE49-F238E27FC236}">
                <a16:creationId xmlns:a16="http://schemas.microsoft.com/office/drawing/2014/main" id="{6067D518-235F-62E5-D059-A2BCE3C28271}"/>
              </a:ext>
            </a:extLst>
          </p:cNvPr>
          <p:cNvCxnSpPr>
            <a:cxnSpLocks/>
            <a:stCxn id="1036" idx="1"/>
          </p:cNvCxnSpPr>
          <p:nvPr/>
        </p:nvCxnSpPr>
        <p:spPr>
          <a:xfrm flipH="1" flipV="1">
            <a:off x="4590842" y="3618668"/>
            <a:ext cx="149807" cy="430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5" name="Straight Connector 1084">
            <a:extLst>
              <a:ext uri="{FF2B5EF4-FFF2-40B4-BE49-F238E27FC236}">
                <a16:creationId xmlns:a16="http://schemas.microsoft.com/office/drawing/2014/main" id="{20A4101C-E172-63F5-095D-F580BA8746EE}"/>
              </a:ext>
            </a:extLst>
          </p:cNvPr>
          <p:cNvCxnSpPr>
            <a:cxnSpLocks/>
          </p:cNvCxnSpPr>
          <p:nvPr/>
        </p:nvCxnSpPr>
        <p:spPr>
          <a:xfrm>
            <a:off x="2985055" y="3644619"/>
            <a:ext cx="983602" cy="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9" name="Straight Connector 1088">
            <a:extLst>
              <a:ext uri="{FF2B5EF4-FFF2-40B4-BE49-F238E27FC236}">
                <a16:creationId xmlns:a16="http://schemas.microsoft.com/office/drawing/2014/main" id="{35DFC6D3-4A6A-E322-7796-D6F25F981EF6}"/>
              </a:ext>
            </a:extLst>
          </p:cNvPr>
          <p:cNvCxnSpPr>
            <a:cxnSpLocks/>
          </p:cNvCxnSpPr>
          <p:nvPr/>
        </p:nvCxnSpPr>
        <p:spPr>
          <a:xfrm flipV="1">
            <a:off x="3738505" y="3871435"/>
            <a:ext cx="485631" cy="1156265"/>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2" name="Straight Connector 1091">
            <a:extLst>
              <a:ext uri="{FF2B5EF4-FFF2-40B4-BE49-F238E27FC236}">
                <a16:creationId xmlns:a16="http://schemas.microsoft.com/office/drawing/2014/main" id="{83BB93BA-7973-7177-CA79-667BC1F2D686}"/>
              </a:ext>
            </a:extLst>
          </p:cNvPr>
          <p:cNvCxnSpPr>
            <a:cxnSpLocks/>
          </p:cNvCxnSpPr>
          <p:nvPr/>
        </p:nvCxnSpPr>
        <p:spPr>
          <a:xfrm flipV="1">
            <a:off x="3738505" y="3814332"/>
            <a:ext cx="321656" cy="295943"/>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7" name="Group 16">
            <a:extLst>
              <a:ext uri="{FF2B5EF4-FFF2-40B4-BE49-F238E27FC236}">
                <a16:creationId xmlns:a16="http://schemas.microsoft.com/office/drawing/2014/main" id="{546697EC-5512-C4EE-6BEF-0335E96DCCCF}"/>
              </a:ext>
            </a:extLst>
          </p:cNvPr>
          <p:cNvGrpSpPr/>
          <p:nvPr/>
        </p:nvGrpSpPr>
        <p:grpSpPr>
          <a:xfrm>
            <a:off x="197278" y="4357086"/>
            <a:ext cx="9244425" cy="190514"/>
            <a:chOff x="197278" y="4357086"/>
            <a:chExt cx="9244425" cy="190514"/>
          </a:xfrm>
        </p:grpSpPr>
        <p:sp>
          <p:nvSpPr>
            <p:cNvPr id="4" name="Rectangle 3">
              <a:extLst>
                <a:ext uri="{FF2B5EF4-FFF2-40B4-BE49-F238E27FC236}">
                  <a16:creationId xmlns:a16="http://schemas.microsoft.com/office/drawing/2014/main" id="{373100E7-8D3A-CCBE-DBFF-D129E1FA4DBA}"/>
                </a:ext>
              </a:extLst>
            </p:cNvPr>
            <p:cNvSpPr/>
            <p:nvPr/>
          </p:nvSpPr>
          <p:spPr>
            <a:xfrm>
              <a:off x="197278" y="435709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920F3CC-A0E5-AECD-A4FF-9EB54F7B8E5C}"/>
                </a:ext>
              </a:extLst>
            </p:cNvPr>
            <p:cNvSpPr/>
            <p:nvPr/>
          </p:nvSpPr>
          <p:spPr>
            <a:xfrm>
              <a:off x="765314" y="435709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29526F1-0473-7424-E1A2-0D733EFB0587}"/>
                </a:ext>
              </a:extLst>
            </p:cNvPr>
            <p:cNvSpPr/>
            <p:nvPr/>
          </p:nvSpPr>
          <p:spPr>
            <a:xfrm>
              <a:off x="484761" y="435709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5C90E01-F539-4013-7AA5-D2D032EE78E9}"/>
                </a:ext>
              </a:extLst>
            </p:cNvPr>
            <p:cNvSpPr/>
            <p:nvPr/>
          </p:nvSpPr>
          <p:spPr>
            <a:xfrm>
              <a:off x="1052797" y="435709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8A163A4-AC7D-7878-012D-65D6E57D7233}"/>
                </a:ext>
              </a:extLst>
            </p:cNvPr>
            <p:cNvSpPr/>
            <p:nvPr/>
          </p:nvSpPr>
          <p:spPr>
            <a:xfrm>
              <a:off x="1340273" y="435709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14B4A43-1FF8-F64A-8CFA-19D606157CD9}"/>
                </a:ext>
              </a:extLst>
            </p:cNvPr>
            <p:cNvSpPr/>
            <p:nvPr/>
          </p:nvSpPr>
          <p:spPr>
            <a:xfrm>
              <a:off x="1908309" y="435709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83746B2-3BFE-4DF3-4609-D6543ED06265}"/>
                </a:ext>
              </a:extLst>
            </p:cNvPr>
            <p:cNvSpPr/>
            <p:nvPr/>
          </p:nvSpPr>
          <p:spPr>
            <a:xfrm>
              <a:off x="1627756" y="435709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A5E41A4-FB6D-28CB-4B13-0D88BDE585B2}"/>
                </a:ext>
              </a:extLst>
            </p:cNvPr>
            <p:cNvSpPr/>
            <p:nvPr/>
          </p:nvSpPr>
          <p:spPr>
            <a:xfrm>
              <a:off x="2195792" y="435709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6689200-E4A1-A503-7E16-054376C609A0}"/>
                </a:ext>
              </a:extLst>
            </p:cNvPr>
            <p:cNvSpPr/>
            <p:nvPr/>
          </p:nvSpPr>
          <p:spPr>
            <a:xfrm>
              <a:off x="2479805" y="435709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B80169D-DC2A-BEF7-BC42-5F99335D5CF2}"/>
                </a:ext>
              </a:extLst>
            </p:cNvPr>
            <p:cNvSpPr/>
            <p:nvPr/>
          </p:nvSpPr>
          <p:spPr>
            <a:xfrm>
              <a:off x="3047841" y="435709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DC76E1E-67C8-35A7-F6C1-F47CA22B32D3}"/>
                </a:ext>
              </a:extLst>
            </p:cNvPr>
            <p:cNvSpPr/>
            <p:nvPr/>
          </p:nvSpPr>
          <p:spPr>
            <a:xfrm>
              <a:off x="2767288" y="435709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D3FE566-2087-05DB-730B-99EB3296B1A6}"/>
                </a:ext>
              </a:extLst>
            </p:cNvPr>
            <p:cNvSpPr/>
            <p:nvPr/>
          </p:nvSpPr>
          <p:spPr>
            <a:xfrm>
              <a:off x="3335324" y="435709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223A4D9-0DD2-7C6C-E7AA-500884740EBB}"/>
                </a:ext>
              </a:extLst>
            </p:cNvPr>
            <p:cNvSpPr/>
            <p:nvPr/>
          </p:nvSpPr>
          <p:spPr>
            <a:xfrm>
              <a:off x="3622800" y="435709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F9A6175-0F1E-3180-9857-766FB200117C}"/>
                </a:ext>
              </a:extLst>
            </p:cNvPr>
            <p:cNvSpPr/>
            <p:nvPr/>
          </p:nvSpPr>
          <p:spPr>
            <a:xfrm>
              <a:off x="4190836" y="435709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838A7B0-5788-CC7B-1343-4CDB437542A5}"/>
                </a:ext>
              </a:extLst>
            </p:cNvPr>
            <p:cNvSpPr/>
            <p:nvPr/>
          </p:nvSpPr>
          <p:spPr>
            <a:xfrm>
              <a:off x="3910283" y="435709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94A1F06-874E-FAF6-6BCC-377B415090E6}"/>
                </a:ext>
              </a:extLst>
            </p:cNvPr>
            <p:cNvSpPr/>
            <p:nvPr/>
          </p:nvSpPr>
          <p:spPr>
            <a:xfrm>
              <a:off x="4478319" y="435709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5AC3172A-6C78-7B56-E0F9-663546F760F3}"/>
                </a:ext>
              </a:extLst>
            </p:cNvPr>
            <p:cNvSpPr/>
            <p:nvPr/>
          </p:nvSpPr>
          <p:spPr>
            <a:xfrm>
              <a:off x="4755409" y="435709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922ED1B-3B1D-C8E7-1E8E-A46F4FA5793D}"/>
                </a:ext>
              </a:extLst>
            </p:cNvPr>
            <p:cNvSpPr/>
            <p:nvPr/>
          </p:nvSpPr>
          <p:spPr>
            <a:xfrm>
              <a:off x="5323445" y="435709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A1DD2E3-9DC4-DCED-AA77-027AE20EE9C0}"/>
                </a:ext>
              </a:extLst>
            </p:cNvPr>
            <p:cNvSpPr/>
            <p:nvPr/>
          </p:nvSpPr>
          <p:spPr>
            <a:xfrm>
              <a:off x="5042892" y="4357090"/>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006FE98-06E2-03C5-C9F6-EAC8F1F91B3B}"/>
                </a:ext>
              </a:extLst>
            </p:cNvPr>
            <p:cNvSpPr/>
            <p:nvPr/>
          </p:nvSpPr>
          <p:spPr>
            <a:xfrm>
              <a:off x="5610928" y="435708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EA045B5-5C6C-010D-C8D7-BA465FCAAFAC}"/>
                </a:ext>
              </a:extLst>
            </p:cNvPr>
            <p:cNvSpPr/>
            <p:nvPr/>
          </p:nvSpPr>
          <p:spPr>
            <a:xfrm>
              <a:off x="5898404" y="435709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0A0B7FD-44D9-53BA-ABA1-35742161FEA2}"/>
                </a:ext>
              </a:extLst>
            </p:cNvPr>
            <p:cNvSpPr/>
            <p:nvPr/>
          </p:nvSpPr>
          <p:spPr>
            <a:xfrm>
              <a:off x="6466440" y="435709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5CBFC97-3E83-97E1-0FE2-AB2E102E6E3F}"/>
                </a:ext>
              </a:extLst>
            </p:cNvPr>
            <p:cNvSpPr/>
            <p:nvPr/>
          </p:nvSpPr>
          <p:spPr>
            <a:xfrm>
              <a:off x="6185887" y="4357090"/>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3A67983D-CCD0-48C9-E5C0-C8B8DBC80D41}"/>
                </a:ext>
              </a:extLst>
            </p:cNvPr>
            <p:cNvSpPr/>
            <p:nvPr/>
          </p:nvSpPr>
          <p:spPr>
            <a:xfrm>
              <a:off x="6753923" y="435708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915D54C-7E33-801B-4683-7B9924FC458F}"/>
                </a:ext>
              </a:extLst>
            </p:cNvPr>
            <p:cNvSpPr/>
            <p:nvPr/>
          </p:nvSpPr>
          <p:spPr>
            <a:xfrm>
              <a:off x="7044866" y="435708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0481F2D7-E0E5-3673-C396-EDC981FA6AD0}"/>
                </a:ext>
              </a:extLst>
            </p:cNvPr>
            <p:cNvSpPr/>
            <p:nvPr/>
          </p:nvSpPr>
          <p:spPr>
            <a:xfrm>
              <a:off x="7612902" y="435708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A2219F96-70CB-E930-55C2-17D4012C1060}"/>
                </a:ext>
              </a:extLst>
            </p:cNvPr>
            <p:cNvSpPr/>
            <p:nvPr/>
          </p:nvSpPr>
          <p:spPr>
            <a:xfrm>
              <a:off x="7332349" y="435708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DFAB0289-1C19-5828-7094-C4A5A79CA7A3}"/>
                </a:ext>
              </a:extLst>
            </p:cNvPr>
            <p:cNvSpPr/>
            <p:nvPr/>
          </p:nvSpPr>
          <p:spPr>
            <a:xfrm>
              <a:off x="7900385" y="435708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714B6C54-5247-71FC-A93C-7F684132786E}"/>
                </a:ext>
              </a:extLst>
            </p:cNvPr>
            <p:cNvSpPr/>
            <p:nvPr/>
          </p:nvSpPr>
          <p:spPr>
            <a:xfrm>
              <a:off x="8187861" y="435708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A50F0F46-5F53-C616-60B7-2BB163991F0D}"/>
                </a:ext>
              </a:extLst>
            </p:cNvPr>
            <p:cNvSpPr/>
            <p:nvPr/>
          </p:nvSpPr>
          <p:spPr>
            <a:xfrm>
              <a:off x="8755897" y="435708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A6A69A33-FE1B-A522-E1E1-416AB6AAA8FB}"/>
                </a:ext>
              </a:extLst>
            </p:cNvPr>
            <p:cNvSpPr/>
            <p:nvPr/>
          </p:nvSpPr>
          <p:spPr>
            <a:xfrm>
              <a:off x="8475344" y="435708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0F86265F-E9A9-1789-EE96-AEFC2858D43E}"/>
                </a:ext>
              </a:extLst>
            </p:cNvPr>
            <p:cNvSpPr/>
            <p:nvPr/>
          </p:nvSpPr>
          <p:spPr>
            <a:xfrm>
              <a:off x="9043380" y="435708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0AE3038C-37B3-A29E-B41A-AD64004839ED}"/>
                </a:ext>
              </a:extLst>
            </p:cNvPr>
            <p:cNvSpPr/>
            <p:nvPr/>
          </p:nvSpPr>
          <p:spPr>
            <a:xfrm>
              <a:off x="349678" y="446793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4EEA178F-C20E-9310-A859-6251B0249314}"/>
                </a:ext>
              </a:extLst>
            </p:cNvPr>
            <p:cNvSpPr/>
            <p:nvPr/>
          </p:nvSpPr>
          <p:spPr>
            <a:xfrm>
              <a:off x="917714" y="446793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995FA993-3A91-05C7-0468-A546047E16C2}"/>
                </a:ext>
              </a:extLst>
            </p:cNvPr>
            <p:cNvSpPr/>
            <p:nvPr/>
          </p:nvSpPr>
          <p:spPr>
            <a:xfrm>
              <a:off x="637161" y="446793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Rectangle 1024">
              <a:extLst>
                <a:ext uri="{FF2B5EF4-FFF2-40B4-BE49-F238E27FC236}">
                  <a16:creationId xmlns:a16="http://schemas.microsoft.com/office/drawing/2014/main" id="{8B4AFF85-0CE7-D307-4976-C00A0B355887}"/>
                </a:ext>
              </a:extLst>
            </p:cNvPr>
            <p:cNvSpPr/>
            <p:nvPr/>
          </p:nvSpPr>
          <p:spPr>
            <a:xfrm>
              <a:off x="1205197" y="446793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Rectangle 1026">
              <a:extLst>
                <a:ext uri="{FF2B5EF4-FFF2-40B4-BE49-F238E27FC236}">
                  <a16:creationId xmlns:a16="http://schemas.microsoft.com/office/drawing/2014/main" id="{1AB20B9E-7AFF-0B67-0ACB-633FA2B3674A}"/>
                </a:ext>
              </a:extLst>
            </p:cNvPr>
            <p:cNvSpPr/>
            <p:nvPr/>
          </p:nvSpPr>
          <p:spPr>
            <a:xfrm>
              <a:off x="1492673" y="446793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Rectangle 1027">
              <a:extLst>
                <a:ext uri="{FF2B5EF4-FFF2-40B4-BE49-F238E27FC236}">
                  <a16:creationId xmlns:a16="http://schemas.microsoft.com/office/drawing/2014/main" id="{6FDC017B-452B-FBC0-E9B6-16E34E8E049C}"/>
                </a:ext>
              </a:extLst>
            </p:cNvPr>
            <p:cNvSpPr/>
            <p:nvPr/>
          </p:nvSpPr>
          <p:spPr>
            <a:xfrm>
              <a:off x="2060709" y="446793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ectangle 1028">
              <a:extLst>
                <a:ext uri="{FF2B5EF4-FFF2-40B4-BE49-F238E27FC236}">
                  <a16:creationId xmlns:a16="http://schemas.microsoft.com/office/drawing/2014/main" id="{0538A92C-4BD2-08FD-3EE9-97BF691848F0}"/>
                </a:ext>
              </a:extLst>
            </p:cNvPr>
            <p:cNvSpPr/>
            <p:nvPr/>
          </p:nvSpPr>
          <p:spPr>
            <a:xfrm>
              <a:off x="1780156" y="446793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Rectangle 1031">
              <a:extLst>
                <a:ext uri="{FF2B5EF4-FFF2-40B4-BE49-F238E27FC236}">
                  <a16:creationId xmlns:a16="http://schemas.microsoft.com/office/drawing/2014/main" id="{5550CF07-CD2D-C799-C83F-97381A9E73FE}"/>
                </a:ext>
              </a:extLst>
            </p:cNvPr>
            <p:cNvSpPr/>
            <p:nvPr/>
          </p:nvSpPr>
          <p:spPr>
            <a:xfrm>
              <a:off x="2348192" y="446793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F9AFCAC3-639D-E9B9-2690-D174C34632FD}"/>
                </a:ext>
              </a:extLst>
            </p:cNvPr>
            <p:cNvSpPr/>
            <p:nvPr/>
          </p:nvSpPr>
          <p:spPr>
            <a:xfrm>
              <a:off x="2632205" y="446793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Rectangle 1037">
              <a:extLst>
                <a:ext uri="{FF2B5EF4-FFF2-40B4-BE49-F238E27FC236}">
                  <a16:creationId xmlns:a16="http://schemas.microsoft.com/office/drawing/2014/main" id="{8CEDB981-606B-9D8A-761D-7967E0FC2A01}"/>
                </a:ext>
              </a:extLst>
            </p:cNvPr>
            <p:cNvSpPr/>
            <p:nvPr/>
          </p:nvSpPr>
          <p:spPr>
            <a:xfrm>
              <a:off x="3200241" y="4467930"/>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5FA98E26-6946-2C12-19ED-FF967AB1C2A9}"/>
                </a:ext>
              </a:extLst>
            </p:cNvPr>
            <p:cNvSpPr/>
            <p:nvPr/>
          </p:nvSpPr>
          <p:spPr>
            <a:xfrm>
              <a:off x="2919688" y="446792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1039">
              <a:extLst>
                <a:ext uri="{FF2B5EF4-FFF2-40B4-BE49-F238E27FC236}">
                  <a16:creationId xmlns:a16="http://schemas.microsoft.com/office/drawing/2014/main" id="{D0439C35-A69F-C724-D9C8-A9ED34A14E6D}"/>
                </a:ext>
              </a:extLst>
            </p:cNvPr>
            <p:cNvSpPr/>
            <p:nvPr/>
          </p:nvSpPr>
          <p:spPr>
            <a:xfrm>
              <a:off x="3487724" y="446792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id="{E5673BEC-B83F-9122-DD7F-50FB1CDA614F}"/>
                </a:ext>
              </a:extLst>
            </p:cNvPr>
            <p:cNvSpPr/>
            <p:nvPr/>
          </p:nvSpPr>
          <p:spPr>
            <a:xfrm>
              <a:off x="3775200" y="446793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Rectangle 1041">
              <a:extLst>
                <a:ext uri="{FF2B5EF4-FFF2-40B4-BE49-F238E27FC236}">
                  <a16:creationId xmlns:a16="http://schemas.microsoft.com/office/drawing/2014/main" id="{B8C8979D-4D8C-CB73-1AF6-C0E74350EADE}"/>
                </a:ext>
              </a:extLst>
            </p:cNvPr>
            <p:cNvSpPr/>
            <p:nvPr/>
          </p:nvSpPr>
          <p:spPr>
            <a:xfrm>
              <a:off x="4343236" y="4467930"/>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Rectangle 1042">
              <a:extLst>
                <a:ext uri="{FF2B5EF4-FFF2-40B4-BE49-F238E27FC236}">
                  <a16:creationId xmlns:a16="http://schemas.microsoft.com/office/drawing/2014/main" id="{D6F4177E-454E-2742-A682-B1692B30FBF5}"/>
                </a:ext>
              </a:extLst>
            </p:cNvPr>
            <p:cNvSpPr/>
            <p:nvPr/>
          </p:nvSpPr>
          <p:spPr>
            <a:xfrm>
              <a:off x="4062683" y="446792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a:extLst>
                <a:ext uri="{FF2B5EF4-FFF2-40B4-BE49-F238E27FC236}">
                  <a16:creationId xmlns:a16="http://schemas.microsoft.com/office/drawing/2014/main" id="{32090B9C-2C18-7B79-BF6C-688C46EA9709}"/>
                </a:ext>
              </a:extLst>
            </p:cNvPr>
            <p:cNvSpPr/>
            <p:nvPr/>
          </p:nvSpPr>
          <p:spPr>
            <a:xfrm>
              <a:off x="4630719" y="446792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1045">
              <a:extLst>
                <a:ext uri="{FF2B5EF4-FFF2-40B4-BE49-F238E27FC236}">
                  <a16:creationId xmlns:a16="http://schemas.microsoft.com/office/drawing/2014/main" id="{0E6D7906-E36C-288A-CA45-47F6B22F3E86}"/>
                </a:ext>
              </a:extLst>
            </p:cNvPr>
            <p:cNvSpPr/>
            <p:nvPr/>
          </p:nvSpPr>
          <p:spPr>
            <a:xfrm>
              <a:off x="4907809" y="446792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1047">
              <a:extLst>
                <a:ext uri="{FF2B5EF4-FFF2-40B4-BE49-F238E27FC236}">
                  <a16:creationId xmlns:a16="http://schemas.microsoft.com/office/drawing/2014/main" id="{00BA26A8-00BB-C261-4A7A-D5F17ABDDA6E}"/>
                </a:ext>
              </a:extLst>
            </p:cNvPr>
            <p:cNvSpPr/>
            <p:nvPr/>
          </p:nvSpPr>
          <p:spPr>
            <a:xfrm>
              <a:off x="5475845" y="446792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Rectangle 1053">
              <a:extLst>
                <a:ext uri="{FF2B5EF4-FFF2-40B4-BE49-F238E27FC236}">
                  <a16:creationId xmlns:a16="http://schemas.microsoft.com/office/drawing/2014/main" id="{E03ECBAB-BEDD-6D7C-A949-7E1C76088E74}"/>
                </a:ext>
              </a:extLst>
            </p:cNvPr>
            <p:cNvSpPr/>
            <p:nvPr/>
          </p:nvSpPr>
          <p:spPr>
            <a:xfrm>
              <a:off x="5195292" y="446792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Rectangle 1055">
              <a:extLst>
                <a:ext uri="{FF2B5EF4-FFF2-40B4-BE49-F238E27FC236}">
                  <a16:creationId xmlns:a16="http://schemas.microsoft.com/office/drawing/2014/main" id="{86C36C95-2911-6CCB-F186-2FD7FCC2BC1B}"/>
                </a:ext>
              </a:extLst>
            </p:cNvPr>
            <p:cNvSpPr/>
            <p:nvPr/>
          </p:nvSpPr>
          <p:spPr>
            <a:xfrm>
              <a:off x="5763328" y="446792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Rectangle 1058">
              <a:extLst>
                <a:ext uri="{FF2B5EF4-FFF2-40B4-BE49-F238E27FC236}">
                  <a16:creationId xmlns:a16="http://schemas.microsoft.com/office/drawing/2014/main" id="{D99FD6C2-4FA4-0533-BFE4-E0EA977B61FD}"/>
                </a:ext>
              </a:extLst>
            </p:cNvPr>
            <p:cNvSpPr/>
            <p:nvPr/>
          </p:nvSpPr>
          <p:spPr>
            <a:xfrm>
              <a:off x="6050804" y="446792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0" name="Rectangle 1059">
              <a:extLst>
                <a:ext uri="{FF2B5EF4-FFF2-40B4-BE49-F238E27FC236}">
                  <a16:creationId xmlns:a16="http://schemas.microsoft.com/office/drawing/2014/main" id="{1DCE2B3F-AB4A-03EC-B959-D58182947F62}"/>
                </a:ext>
              </a:extLst>
            </p:cNvPr>
            <p:cNvSpPr/>
            <p:nvPr/>
          </p:nvSpPr>
          <p:spPr>
            <a:xfrm>
              <a:off x="6618840" y="446792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1" name="Rectangle 1060">
              <a:extLst>
                <a:ext uri="{FF2B5EF4-FFF2-40B4-BE49-F238E27FC236}">
                  <a16:creationId xmlns:a16="http://schemas.microsoft.com/office/drawing/2014/main" id="{BDF7F411-6EBF-003C-7E38-4FD157E3EB04}"/>
                </a:ext>
              </a:extLst>
            </p:cNvPr>
            <p:cNvSpPr/>
            <p:nvPr/>
          </p:nvSpPr>
          <p:spPr>
            <a:xfrm>
              <a:off x="6338287" y="446792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Rectangle 1061">
              <a:extLst>
                <a:ext uri="{FF2B5EF4-FFF2-40B4-BE49-F238E27FC236}">
                  <a16:creationId xmlns:a16="http://schemas.microsoft.com/office/drawing/2014/main" id="{28AE0614-183C-5990-57B5-F2286974353F}"/>
                </a:ext>
              </a:extLst>
            </p:cNvPr>
            <p:cNvSpPr/>
            <p:nvPr/>
          </p:nvSpPr>
          <p:spPr>
            <a:xfrm>
              <a:off x="6906323" y="446792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Rectangle 1063">
              <a:extLst>
                <a:ext uri="{FF2B5EF4-FFF2-40B4-BE49-F238E27FC236}">
                  <a16:creationId xmlns:a16="http://schemas.microsoft.com/office/drawing/2014/main" id="{FF3ECAC5-A9D6-F1F6-5C21-5B3305F24604}"/>
                </a:ext>
              </a:extLst>
            </p:cNvPr>
            <p:cNvSpPr/>
            <p:nvPr/>
          </p:nvSpPr>
          <p:spPr>
            <a:xfrm>
              <a:off x="7197266" y="446792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5" name="Rectangle 1064">
              <a:extLst>
                <a:ext uri="{FF2B5EF4-FFF2-40B4-BE49-F238E27FC236}">
                  <a16:creationId xmlns:a16="http://schemas.microsoft.com/office/drawing/2014/main" id="{8A556C11-8F5E-B083-FF81-22258980D781}"/>
                </a:ext>
              </a:extLst>
            </p:cNvPr>
            <p:cNvSpPr/>
            <p:nvPr/>
          </p:nvSpPr>
          <p:spPr>
            <a:xfrm>
              <a:off x="7765302" y="446792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7" name="Rectangle 1066">
              <a:extLst>
                <a:ext uri="{FF2B5EF4-FFF2-40B4-BE49-F238E27FC236}">
                  <a16:creationId xmlns:a16="http://schemas.microsoft.com/office/drawing/2014/main" id="{EC35631C-7354-4DB5-0F3D-98492B5D30A1}"/>
                </a:ext>
              </a:extLst>
            </p:cNvPr>
            <p:cNvSpPr/>
            <p:nvPr/>
          </p:nvSpPr>
          <p:spPr>
            <a:xfrm>
              <a:off x="7484749" y="446792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Rectangle 1067">
              <a:extLst>
                <a:ext uri="{FF2B5EF4-FFF2-40B4-BE49-F238E27FC236}">
                  <a16:creationId xmlns:a16="http://schemas.microsoft.com/office/drawing/2014/main" id="{2B568C6C-C958-A9DA-6243-A68B7D04C2EE}"/>
                </a:ext>
              </a:extLst>
            </p:cNvPr>
            <p:cNvSpPr/>
            <p:nvPr/>
          </p:nvSpPr>
          <p:spPr>
            <a:xfrm>
              <a:off x="8052785" y="446792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Rectangle 1068">
              <a:extLst>
                <a:ext uri="{FF2B5EF4-FFF2-40B4-BE49-F238E27FC236}">
                  <a16:creationId xmlns:a16="http://schemas.microsoft.com/office/drawing/2014/main" id="{8A3DE24B-F73C-1161-CF30-9BA540A711CD}"/>
                </a:ext>
              </a:extLst>
            </p:cNvPr>
            <p:cNvSpPr/>
            <p:nvPr/>
          </p:nvSpPr>
          <p:spPr>
            <a:xfrm>
              <a:off x="8340261" y="446792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Rectangle 1070">
              <a:extLst>
                <a:ext uri="{FF2B5EF4-FFF2-40B4-BE49-F238E27FC236}">
                  <a16:creationId xmlns:a16="http://schemas.microsoft.com/office/drawing/2014/main" id="{50C389A6-6329-173D-95F6-A5C3BC13B41D}"/>
                </a:ext>
              </a:extLst>
            </p:cNvPr>
            <p:cNvSpPr/>
            <p:nvPr/>
          </p:nvSpPr>
          <p:spPr>
            <a:xfrm>
              <a:off x="8908297" y="446792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Rectangle 1071">
              <a:extLst>
                <a:ext uri="{FF2B5EF4-FFF2-40B4-BE49-F238E27FC236}">
                  <a16:creationId xmlns:a16="http://schemas.microsoft.com/office/drawing/2014/main" id="{1BE01859-0216-5866-C244-4014A3793E49}"/>
                </a:ext>
              </a:extLst>
            </p:cNvPr>
            <p:cNvSpPr/>
            <p:nvPr/>
          </p:nvSpPr>
          <p:spPr>
            <a:xfrm>
              <a:off x="8627744" y="446792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Rectangle 1072">
              <a:extLst>
                <a:ext uri="{FF2B5EF4-FFF2-40B4-BE49-F238E27FC236}">
                  <a16:creationId xmlns:a16="http://schemas.microsoft.com/office/drawing/2014/main" id="{A6F627B0-35A6-E119-6155-7605CF747805}"/>
                </a:ext>
              </a:extLst>
            </p:cNvPr>
            <p:cNvSpPr/>
            <p:nvPr/>
          </p:nvSpPr>
          <p:spPr>
            <a:xfrm>
              <a:off x="9195780" y="446792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33423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7"/>
          <p:cNvSpPr txBox="1">
            <a:spLocks noGrp="1"/>
          </p:cNvSpPr>
          <p:nvPr>
            <p:ph type="title"/>
          </p:nvPr>
        </p:nvSpPr>
        <p:spPr>
          <a:xfrm>
            <a:off x="800100" y="0"/>
            <a:ext cx="10553600" cy="898800"/>
          </a:xfrm>
          <a:prstGeom prst="rect">
            <a:avLst/>
          </a:prstGeom>
          <a:noFill/>
          <a:ln>
            <a:noFill/>
          </a:ln>
        </p:spPr>
        <p:txBody>
          <a:bodyPr spcFirstLastPara="1" vert="horz" wrap="square" lIns="121900" tIns="121900" rIns="121900" bIns="121900" rtlCol="0" anchor="ctr" anchorCtr="0">
            <a:noAutofit/>
          </a:bodyPr>
          <a:lstStyle/>
          <a:p>
            <a:pPr algn="ctr">
              <a:lnSpc>
                <a:spcPct val="93000"/>
              </a:lnSpc>
              <a:buSzPts val="2800"/>
            </a:pPr>
            <a:r>
              <a:rPr lang="en" sz="2800" dirty="0">
                <a:solidFill>
                  <a:srgbClr val="C00000"/>
                </a:solidFill>
              </a:rPr>
              <a:t>SLAC Shared Science Data Facility (S3DF) and </a:t>
            </a:r>
            <a:br>
              <a:rPr lang="en" sz="2800" dirty="0">
                <a:solidFill>
                  <a:srgbClr val="C00000"/>
                </a:solidFill>
              </a:rPr>
            </a:br>
            <a:r>
              <a:rPr lang="en" sz="2800" dirty="0">
                <a:solidFill>
                  <a:srgbClr val="C00000"/>
                </a:solidFill>
              </a:rPr>
              <a:t>Stanford Research Computing Facility (SRCF)</a:t>
            </a:r>
            <a:endParaRPr sz="2800" dirty="0">
              <a:solidFill>
                <a:srgbClr val="C00000"/>
              </a:solidFill>
            </a:endParaRPr>
          </a:p>
        </p:txBody>
      </p:sp>
      <p:sp>
        <p:nvSpPr>
          <p:cNvPr id="133" name="Google Shape;133;p17"/>
          <p:cNvSpPr txBox="1">
            <a:spLocks noGrp="1"/>
          </p:cNvSpPr>
          <p:nvPr>
            <p:ph type="sldNum" idx="12"/>
          </p:nvPr>
        </p:nvSpPr>
        <p:spPr>
          <a:xfrm>
            <a:off x="9246367" y="5782824"/>
            <a:ext cx="2743200" cy="365200"/>
          </a:xfrm>
          <a:prstGeom prst="rect">
            <a:avLst/>
          </a:prstGeom>
          <a:noFill/>
          <a:ln>
            <a:noFill/>
          </a:ln>
        </p:spPr>
        <p:txBody>
          <a:bodyPr spcFirstLastPara="1" vert="horz" wrap="square" lIns="121900" tIns="121900" rIns="121900" bIns="121900" rtlCol="0" anchor="t" anchorCtr="0">
            <a:noAutofit/>
          </a:bodyPr>
          <a:lstStyle/>
          <a:p>
            <a:fld id="{00000000-1234-1234-1234-123412341234}" type="slidenum">
              <a:rPr lang="en"/>
              <a:pPr/>
              <a:t>23</a:t>
            </a:fld>
            <a:endParaRPr/>
          </a:p>
        </p:txBody>
      </p:sp>
      <p:grpSp>
        <p:nvGrpSpPr>
          <p:cNvPr id="134" name="Google Shape;134;p17"/>
          <p:cNvGrpSpPr/>
          <p:nvPr/>
        </p:nvGrpSpPr>
        <p:grpSpPr>
          <a:xfrm>
            <a:off x="5751734" y="3981662"/>
            <a:ext cx="6440269" cy="2342939"/>
            <a:chOff x="4313800" y="2986246"/>
            <a:chExt cx="4830202" cy="1757204"/>
          </a:xfrm>
        </p:grpSpPr>
        <p:pic>
          <p:nvPicPr>
            <p:cNvPr id="135" name="Google Shape;135;p17"/>
            <p:cNvPicPr preferRelativeResize="0"/>
            <p:nvPr/>
          </p:nvPicPr>
          <p:blipFill rotWithShape="1">
            <a:blip r:embed="rId3">
              <a:alphaModFix/>
            </a:blip>
            <a:srcRect/>
            <a:stretch/>
          </p:blipFill>
          <p:spPr>
            <a:xfrm>
              <a:off x="4313801" y="2986246"/>
              <a:ext cx="4830201" cy="1716075"/>
            </a:xfrm>
            <a:prstGeom prst="rect">
              <a:avLst/>
            </a:prstGeom>
            <a:noFill/>
            <a:ln>
              <a:noFill/>
            </a:ln>
          </p:spPr>
        </p:pic>
        <p:sp>
          <p:nvSpPr>
            <p:cNvPr id="137" name="Google Shape;137;p17"/>
            <p:cNvSpPr/>
            <p:nvPr/>
          </p:nvSpPr>
          <p:spPr>
            <a:xfrm>
              <a:off x="4313800" y="3533850"/>
              <a:ext cx="2059800" cy="1209600"/>
            </a:xfrm>
            <a:prstGeom prst="rect">
              <a:avLst/>
            </a:prstGeom>
            <a:noFill/>
            <a:ln w="9525" cap="flat" cmpd="sng">
              <a:solidFill>
                <a:srgbClr val="A4001D"/>
              </a:solidFill>
              <a:prstDash val="dash"/>
              <a:round/>
              <a:headEnd type="none" w="sm" len="sm"/>
              <a:tailEnd type="none" w="sm" len="sm"/>
            </a:ln>
          </p:spPr>
          <p:txBody>
            <a:bodyPr spcFirstLastPara="1" wrap="square" lIns="121900" tIns="121900" rIns="121900" bIns="121900" anchor="ctr" anchorCtr="0">
              <a:noAutofit/>
            </a:bodyPr>
            <a:lstStyle/>
            <a:p>
              <a:pPr>
                <a:buClr>
                  <a:schemeClr val="dk1"/>
                </a:buClr>
                <a:buSzPts val="1800"/>
              </a:pPr>
              <a:endParaRPr sz="2400">
                <a:solidFill>
                  <a:schemeClr val="dk1"/>
                </a:solidFill>
                <a:latin typeface="Arial"/>
                <a:ea typeface="Arial"/>
                <a:cs typeface="Arial"/>
                <a:sym typeface="Arial"/>
              </a:endParaRPr>
            </a:p>
          </p:txBody>
        </p:sp>
        <p:sp>
          <p:nvSpPr>
            <p:cNvPr id="139" name="Google Shape;139;p17"/>
            <p:cNvSpPr/>
            <p:nvPr/>
          </p:nvSpPr>
          <p:spPr>
            <a:xfrm>
              <a:off x="7752575" y="3120500"/>
              <a:ext cx="970800" cy="626700"/>
            </a:xfrm>
            <a:prstGeom prst="rect">
              <a:avLst/>
            </a:prstGeom>
            <a:noFill/>
            <a:ln w="9525" cap="flat" cmpd="sng">
              <a:solidFill>
                <a:srgbClr val="A4001D"/>
              </a:solidFill>
              <a:prstDash val="dash"/>
              <a:round/>
              <a:headEnd type="none" w="sm" len="sm"/>
              <a:tailEnd type="none" w="sm" len="sm"/>
            </a:ln>
          </p:spPr>
          <p:txBody>
            <a:bodyPr spcFirstLastPara="1" wrap="square" lIns="121900" tIns="121900" rIns="121900" bIns="121900" anchor="ctr" anchorCtr="0">
              <a:noAutofit/>
            </a:bodyPr>
            <a:lstStyle/>
            <a:p>
              <a:pPr>
                <a:buClr>
                  <a:schemeClr val="dk1"/>
                </a:buClr>
                <a:buSzPts val="1800"/>
              </a:pPr>
              <a:endParaRPr sz="2400">
                <a:solidFill>
                  <a:schemeClr val="dk1"/>
                </a:solidFill>
                <a:latin typeface="Arial"/>
                <a:ea typeface="Arial"/>
                <a:cs typeface="Arial"/>
                <a:sym typeface="Arial"/>
              </a:endParaRPr>
            </a:p>
          </p:txBody>
        </p:sp>
      </p:grpSp>
      <p:sp>
        <p:nvSpPr>
          <p:cNvPr id="142" name="Google Shape;142;p17"/>
          <p:cNvSpPr txBox="1"/>
          <p:nvPr/>
        </p:nvSpPr>
        <p:spPr>
          <a:xfrm>
            <a:off x="5672100" y="898800"/>
            <a:ext cx="3362000" cy="3422000"/>
          </a:xfrm>
          <a:prstGeom prst="rect">
            <a:avLst/>
          </a:prstGeom>
          <a:noFill/>
          <a:ln>
            <a:noFill/>
          </a:ln>
        </p:spPr>
        <p:txBody>
          <a:bodyPr spcFirstLastPara="1" wrap="square" lIns="121900" tIns="121900" rIns="121900" bIns="121900" anchor="t" anchorCtr="0">
            <a:noAutofit/>
          </a:bodyPr>
          <a:lstStyle/>
          <a:p>
            <a:pPr marL="609585" indent="-414856">
              <a:lnSpc>
                <a:spcPct val="115000"/>
              </a:lnSpc>
              <a:buClr>
                <a:schemeClr val="dk1"/>
              </a:buClr>
              <a:buSzPts val="1300"/>
              <a:buFont typeface="Calibri"/>
              <a:buChar char="●"/>
            </a:pPr>
            <a:r>
              <a:rPr lang="en" sz="1733" dirty="0">
                <a:solidFill>
                  <a:schemeClr val="dk1"/>
                </a:solidFill>
                <a:highlight>
                  <a:srgbClr val="FFFFFF"/>
                </a:highlight>
                <a:latin typeface="Calibri"/>
                <a:ea typeface="Calibri"/>
                <a:cs typeface="Calibri"/>
                <a:sym typeface="Calibri"/>
              </a:rPr>
              <a:t>Beneficial occupancy of the second module of the Stanford Research Computing Facility (SRCF-II) expected for late-Oct</a:t>
            </a:r>
            <a:endParaRPr sz="1733" dirty="0">
              <a:solidFill>
                <a:schemeClr val="dk1"/>
              </a:solidFill>
              <a:highlight>
                <a:srgbClr val="FFFFFF"/>
              </a:highlight>
              <a:latin typeface="Calibri"/>
              <a:ea typeface="Calibri"/>
              <a:cs typeface="Calibri"/>
              <a:sym typeface="Calibri"/>
            </a:endParaRPr>
          </a:p>
          <a:p>
            <a:pPr marL="609585" indent="-414856">
              <a:lnSpc>
                <a:spcPct val="115000"/>
              </a:lnSpc>
              <a:buClr>
                <a:schemeClr val="dk1"/>
              </a:buClr>
              <a:buSzPts val="1300"/>
              <a:buFont typeface="Calibri"/>
              <a:buChar char="●"/>
            </a:pPr>
            <a:r>
              <a:rPr lang="en" sz="1733" dirty="0">
                <a:solidFill>
                  <a:schemeClr val="dk1"/>
                </a:solidFill>
                <a:highlight>
                  <a:srgbClr val="FFFFFF"/>
                </a:highlight>
                <a:latin typeface="Calibri"/>
                <a:ea typeface="Calibri"/>
                <a:cs typeface="Calibri"/>
                <a:sym typeface="Calibri"/>
              </a:rPr>
              <a:t>Combined facility to offer 6 megawatts of power and host 360 racks</a:t>
            </a:r>
            <a:endParaRPr sz="1733" dirty="0">
              <a:solidFill>
                <a:schemeClr val="dk1"/>
              </a:solidFill>
              <a:highlight>
                <a:srgbClr val="FFFFFF"/>
              </a:highlight>
              <a:latin typeface="Calibri"/>
              <a:ea typeface="Calibri"/>
              <a:cs typeface="Calibri"/>
              <a:sym typeface="Calibri"/>
            </a:endParaRPr>
          </a:p>
          <a:p>
            <a:pPr marL="609585" indent="-414856">
              <a:lnSpc>
                <a:spcPct val="115000"/>
              </a:lnSpc>
              <a:buClr>
                <a:schemeClr val="dk1"/>
              </a:buClr>
              <a:buSzPts val="1300"/>
              <a:buFont typeface="Calibri"/>
              <a:buChar char="●"/>
            </a:pPr>
            <a:r>
              <a:rPr lang="en" sz="1733" dirty="0">
                <a:solidFill>
                  <a:schemeClr val="dk1"/>
                </a:solidFill>
                <a:highlight>
                  <a:srgbClr val="FFFFFF"/>
                </a:highlight>
                <a:latin typeface="Calibri"/>
                <a:ea typeface="Calibri"/>
                <a:cs typeface="Calibri"/>
                <a:sym typeface="Calibri"/>
              </a:rPr>
              <a:t>S3DF will eventually occupy roughly ⅓ of SRCF I + II</a:t>
            </a:r>
            <a:endParaRPr sz="1733" dirty="0">
              <a:solidFill>
                <a:schemeClr val="dk1"/>
              </a:solidFill>
              <a:highlight>
                <a:srgbClr val="FFFFFF"/>
              </a:highlight>
              <a:latin typeface="Calibri"/>
              <a:ea typeface="Calibri"/>
              <a:cs typeface="Calibri"/>
              <a:sym typeface="Calibri"/>
            </a:endParaRPr>
          </a:p>
        </p:txBody>
      </p:sp>
      <p:pic>
        <p:nvPicPr>
          <p:cNvPr id="143" name="Google Shape;143;p17"/>
          <p:cNvPicPr preferRelativeResize="0"/>
          <p:nvPr/>
        </p:nvPicPr>
        <p:blipFill>
          <a:blip r:embed="rId4">
            <a:alphaModFix/>
          </a:blip>
          <a:stretch>
            <a:fillRect/>
          </a:stretch>
        </p:blipFill>
        <p:spPr>
          <a:xfrm>
            <a:off x="9080187" y="1299934"/>
            <a:ext cx="2909380" cy="1953733"/>
          </a:xfrm>
          <a:prstGeom prst="rect">
            <a:avLst/>
          </a:prstGeom>
          <a:noFill/>
          <a:ln>
            <a:noFill/>
          </a:ln>
        </p:spPr>
      </p:pic>
      <p:sp>
        <p:nvSpPr>
          <p:cNvPr id="5" name="TextBox 4">
            <a:extLst>
              <a:ext uri="{FF2B5EF4-FFF2-40B4-BE49-F238E27FC236}">
                <a16:creationId xmlns:a16="http://schemas.microsoft.com/office/drawing/2014/main" id="{AAE76A0D-0F4B-E880-DD83-D301AA7353A6}"/>
              </a:ext>
            </a:extLst>
          </p:cNvPr>
          <p:cNvSpPr txBox="1"/>
          <p:nvPr/>
        </p:nvSpPr>
        <p:spPr>
          <a:xfrm>
            <a:off x="4893149" y="6458875"/>
            <a:ext cx="7209969" cy="338554"/>
          </a:xfrm>
          <a:prstGeom prst="rect">
            <a:avLst/>
          </a:prstGeom>
          <a:noFill/>
        </p:spPr>
        <p:txBody>
          <a:bodyPr wrap="square" rtlCol="0">
            <a:spAutoFit/>
          </a:bodyPr>
          <a:lstStyle/>
          <a:p>
            <a:r>
              <a:rPr lang="en-US" sz="1600" i="1" dirty="0"/>
              <a:t>A. </a:t>
            </a:r>
            <a:r>
              <a:rPr lang="en-US" sz="1600" i="1" dirty="0" err="1"/>
              <a:t>Perazzo</a:t>
            </a:r>
            <a:r>
              <a:rPr lang="en-US" sz="1600" i="1" dirty="0"/>
              <a:t>*, A. (Yemi) Adesanya, L. Nakata, Y. L. Ting, </a:t>
            </a:r>
            <a:r>
              <a:rPr lang="en-US" sz="1600" b="1" i="1" u="sng" dirty="0">
                <a:solidFill>
                  <a:schemeClr val="hlink"/>
                </a:solidFill>
                <a:highlight>
                  <a:srgbClr val="FFFFFF"/>
                </a:highlight>
                <a:latin typeface="Calibri"/>
                <a:ea typeface="Calibri"/>
                <a:cs typeface="Calibri"/>
                <a:sym typeface="Calibri"/>
                <a:hlinkClick r:id="rId5"/>
              </a:rPr>
              <a:t>https://s3df.slac.stanford.edu</a:t>
            </a:r>
            <a:r>
              <a:rPr lang="en-US" sz="1600" b="1" i="1" u="sng" dirty="0">
                <a:solidFill>
                  <a:schemeClr val="hlink"/>
                </a:solidFill>
                <a:highlight>
                  <a:srgbClr val="FFFFFF"/>
                </a:highlight>
                <a:latin typeface="Calibri"/>
                <a:ea typeface="Calibri"/>
                <a:cs typeface="Calibri"/>
                <a:sym typeface="Calibri"/>
              </a:rPr>
              <a:t> </a:t>
            </a:r>
            <a:r>
              <a:rPr lang="en-US" sz="1600" i="1" dirty="0"/>
              <a:t>  </a:t>
            </a:r>
          </a:p>
        </p:txBody>
      </p:sp>
      <p:sp>
        <p:nvSpPr>
          <p:cNvPr id="2" name="Google Shape;141;p17">
            <a:extLst>
              <a:ext uri="{FF2B5EF4-FFF2-40B4-BE49-F238E27FC236}">
                <a16:creationId xmlns:a16="http://schemas.microsoft.com/office/drawing/2014/main" id="{DE367BD2-771C-78D8-EDD4-C1D8D7882EF8}"/>
              </a:ext>
            </a:extLst>
          </p:cNvPr>
          <p:cNvSpPr txBox="1"/>
          <p:nvPr/>
        </p:nvSpPr>
        <p:spPr>
          <a:xfrm>
            <a:off x="226900" y="948767"/>
            <a:ext cx="5445200" cy="5726000"/>
          </a:xfrm>
          <a:prstGeom prst="rect">
            <a:avLst/>
          </a:prstGeom>
          <a:noFill/>
          <a:ln>
            <a:noFill/>
          </a:ln>
        </p:spPr>
        <p:txBody>
          <a:bodyPr spcFirstLastPara="1" wrap="square" lIns="121900" tIns="121900" rIns="121900" bIns="121900" anchor="t" anchorCtr="0">
            <a:noAutofit/>
          </a:bodyPr>
          <a:lstStyle/>
          <a:p>
            <a:pPr marL="609585" indent="-414856">
              <a:lnSpc>
                <a:spcPct val="115000"/>
              </a:lnSpc>
              <a:buClr>
                <a:schemeClr val="dk1"/>
              </a:buClr>
              <a:buSzPts val="1300"/>
              <a:buFont typeface="Calibri"/>
              <a:buChar char="●"/>
            </a:pPr>
            <a:r>
              <a:rPr lang="en" sz="1733" dirty="0">
                <a:solidFill>
                  <a:srgbClr val="FF0000"/>
                </a:solidFill>
                <a:highlight>
                  <a:srgbClr val="FFFFFF"/>
                </a:highlight>
                <a:latin typeface="Calibri"/>
                <a:ea typeface="Calibri"/>
                <a:cs typeface="Calibri"/>
                <a:sym typeface="Calibri"/>
              </a:rPr>
              <a:t>S3DF is key for Accelerator Computing in</a:t>
            </a:r>
            <a:r>
              <a:rPr lang="en" sz="1733" dirty="0">
                <a:solidFill>
                  <a:schemeClr val="dk1"/>
                </a:solidFill>
                <a:highlight>
                  <a:srgbClr val="FFFFFF"/>
                </a:highlight>
                <a:latin typeface="Calibri"/>
                <a:ea typeface="Calibri"/>
                <a:cs typeface="Calibri"/>
                <a:sym typeface="Calibri"/>
              </a:rPr>
              <a:t>:</a:t>
            </a:r>
          </a:p>
          <a:p>
            <a:pPr marL="1066785" lvl="1" indent="-414856">
              <a:lnSpc>
                <a:spcPct val="115000"/>
              </a:lnSpc>
              <a:buClr>
                <a:schemeClr val="dk1"/>
              </a:buClr>
              <a:buSzPts val="1300"/>
              <a:buFont typeface="Calibri"/>
              <a:buChar char="●"/>
            </a:pPr>
            <a:r>
              <a:rPr lang="en" sz="1733" dirty="0">
                <a:solidFill>
                  <a:schemeClr val="dk1"/>
                </a:solidFill>
                <a:highlight>
                  <a:srgbClr val="FFFFFF"/>
                </a:highlight>
                <a:latin typeface="Calibri"/>
                <a:ea typeface="Calibri"/>
                <a:cs typeface="Calibri"/>
                <a:sym typeface="Calibri"/>
              </a:rPr>
              <a:t>AI/ML + Multi-part</a:t>
            </a:r>
            <a:r>
              <a:rPr lang="en-US" sz="1733" dirty="0" err="1">
                <a:solidFill>
                  <a:schemeClr val="dk1"/>
                </a:solidFill>
                <a:highlight>
                  <a:srgbClr val="FFFFFF"/>
                </a:highlight>
                <a:latin typeface="Calibri"/>
                <a:ea typeface="Calibri"/>
                <a:cs typeface="Calibri"/>
                <a:sym typeface="Calibri"/>
              </a:rPr>
              <a:t>icle</a:t>
            </a:r>
            <a:r>
              <a:rPr lang="en" sz="1733" dirty="0">
                <a:solidFill>
                  <a:schemeClr val="dk1"/>
                </a:solidFill>
                <a:highlight>
                  <a:srgbClr val="FFFFFF"/>
                </a:highlight>
                <a:latin typeface="Calibri"/>
                <a:ea typeface="Calibri"/>
                <a:cs typeface="Calibri"/>
                <a:sym typeface="Calibri"/>
              </a:rPr>
              <a:t> computing</a:t>
            </a:r>
          </a:p>
          <a:p>
            <a:pPr marL="1066785" lvl="1" indent="-414856">
              <a:lnSpc>
                <a:spcPct val="115000"/>
              </a:lnSpc>
              <a:buClr>
                <a:schemeClr val="dk1"/>
              </a:buClr>
              <a:buSzPts val="1300"/>
              <a:buFont typeface="Calibri"/>
              <a:buChar char="●"/>
            </a:pPr>
            <a:r>
              <a:rPr lang="en" sz="1733" dirty="0">
                <a:solidFill>
                  <a:schemeClr val="dk1"/>
                </a:solidFill>
                <a:highlight>
                  <a:srgbClr val="FFFFFF"/>
                </a:highlight>
                <a:latin typeface="Calibri"/>
                <a:ea typeface="Calibri"/>
                <a:cs typeface="Calibri"/>
                <a:sym typeface="Calibri"/>
              </a:rPr>
              <a:t>”Big Data” – storing Beam Synchronous  Archive – “Datastore”</a:t>
            </a:r>
          </a:p>
          <a:p>
            <a:pPr marL="1066785" lvl="1" indent="-414856">
              <a:lnSpc>
                <a:spcPct val="115000"/>
              </a:lnSpc>
              <a:buClr>
                <a:schemeClr val="dk1"/>
              </a:buClr>
              <a:buSzPts val="1300"/>
              <a:buFont typeface="Calibri"/>
              <a:buChar char="●"/>
            </a:pPr>
            <a:r>
              <a:rPr lang="en" sz="1733" dirty="0">
                <a:solidFill>
                  <a:schemeClr val="dk1"/>
                </a:solidFill>
                <a:highlight>
                  <a:srgbClr val="FFFFFF"/>
                </a:highlight>
                <a:latin typeface="Calibri"/>
                <a:ea typeface="Calibri"/>
                <a:cs typeface="Calibri"/>
                <a:sym typeface="Calibri"/>
              </a:rPr>
              <a:t>S3DF’s filesystem “Weka” replaces AFS</a:t>
            </a:r>
          </a:p>
          <a:p>
            <a:pPr marL="1066785" lvl="1" indent="-414856">
              <a:lnSpc>
                <a:spcPct val="115000"/>
              </a:lnSpc>
              <a:buClr>
                <a:schemeClr val="dk1"/>
              </a:buClr>
              <a:buSzPts val="1300"/>
              <a:buFont typeface="Calibri"/>
              <a:buChar char="●"/>
            </a:pPr>
            <a:r>
              <a:rPr lang="en-US" sz="1733" dirty="0">
                <a:solidFill>
                  <a:schemeClr val="dk1"/>
                </a:solidFill>
                <a:highlight>
                  <a:srgbClr val="FFFFFF"/>
                </a:highlight>
                <a:latin typeface="Calibri"/>
                <a:ea typeface="Calibri"/>
                <a:cs typeface="Calibri"/>
                <a:sym typeface="Calibri"/>
              </a:rPr>
              <a:t>R</a:t>
            </a:r>
            <a:r>
              <a:rPr lang="en" sz="1733" dirty="0">
                <a:solidFill>
                  <a:schemeClr val="dk1"/>
                </a:solidFill>
                <a:highlight>
                  <a:srgbClr val="FFFFFF"/>
                </a:highlight>
                <a:latin typeface="Calibri"/>
                <a:ea typeface="Calibri"/>
                <a:cs typeface="Calibri"/>
                <a:sym typeface="Calibri"/>
              </a:rPr>
              <a:t>adiation Physics</a:t>
            </a:r>
          </a:p>
          <a:p>
            <a:pPr marL="651929" lvl="1">
              <a:lnSpc>
                <a:spcPct val="115000"/>
              </a:lnSpc>
              <a:buClr>
                <a:schemeClr val="dk1"/>
              </a:buClr>
              <a:buSzPts val="1300"/>
            </a:pPr>
            <a:endParaRPr lang="en" sz="1733" dirty="0">
              <a:solidFill>
                <a:schemeClr val="dk1"/>
              </a:solidFill>
              <a:highlight>
                <a:srgbClr val="FFFFFF"/>
              </a:highlight>
              <a:latin typeface="Calibri"/>
              <a:ea typeface="Calibri"/>
              <a:cs typeface="Calibri"/>
              <a:sym typeface="Calibri"/>
            </a:endParaRPr>
          </a:p>
          <a:p>
            <a:pPr marL="609585" indent="-414856">
              <a:lnSpc>
                <a:spcPct val="115000"/>
              </a:lnSpc>
              <a:buClr>
                <a:schemeClr val="dk1"/>
              </a:buClr>
              <a:buSzPts val="1300"/>
              <a:buFont typeface="Calibri"/>
              <a:buChar char="●"/>
            </a:pPr>
            <a:r>
              <a:rPr lang="en" sz="1733" dirty="0">
                <a:solidFill>
                  <a:schemeClr val="dk1"/>
                </a:solidFill>
                <a:highlight>
                  <a:srgbClr val="FFFFFF"/>
                </a:highlight>
                <a:latin typeface="Calibri"/>
                <a:ea typeface="Calibri"/>
                <a:cs typeface="Calibri"/>
                <a:sym typeface="Calibri"/>
              </a:rPr>
              <a:t>S3DF is a compute, storage and network architecture designed to support massive scale analytics </a:t>
            </a:r>
          </a:p>
          <a:p>
            <a:pPr marL="609585" indent="-414856">
              <a:lnSpc>
                <a:spcPct val="115000"/>
              </a:lnSpc>
              <a:buClr>
                <a:schemeClr val="dk1"/>
              </a:buClr>
              <a:buSzPts val="1300"/>
              <a:buFont typeface="Calibri"/>
              <a:buChar char="●"/>
            </a:pPr>
            <a:r>
              <a:rPr lang="en" sz="1733" dirty="0">
                <a:solidFill>
                  <a:schemeClr val="dk1"/>
                </a:solidFill>
                <a:highlight>
                  <a:srgbClr val="FFFFFF"/>
                </a:highlight>
                <a:latin typeface="Calibri"/>
                <a:ea typeface="Calibri"/>
                <a:cs typeface="Calibri"/>
                <a:sym typeface="Calibri"/>
              </a:rPr>
              <a:t>Over the next decade will deploy 2+ and 20+ PFLOPS of CPU and GPU compute, 50 PB of flash-based storage, 500 PB of spindle-based storage and 2.5 exabytes of archiving capabilities</a:t>
            </a:r>
            <a:endParaRPr sz="1733" dirty="0">
              <a:solidFill>
                <a:schemeClr val="dk1"/>
              </a:solidFill>
              <a:highlight>
                <a:srgbClr val="FFFFFF"/>
              </a:highlight>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DCA48-30D3-AF4C-08F8-6A6D0FF5BFD8}"/>
              </a:ext>
            </a:extLst>
          </p:cNvPr>
          <p:cNvSpPr>
            <a:spLocks noGrp="1"/>
          </p:cNvSpPr>
          <p:nvPr>
            <p:ph type="title"/>
          </p:nvPr>
        </p:nvSpPr>
        <p:spPr>
          <a:xfrm>
            <a:off x="145145" y="335628"/>
            <a:ext cx="11829203" cy="543036"/>
          </a:xfrm>
        </p:spPr>
        <p:txBody>
          <a:bodyPr>
            <a:noAutofit/>
          </a:bodyPr>
          <a:lstStyle/>
          <a:p>
            <a:r>
              <a:rPr lang="en-US" sz="3200" dirty="0"/>
              <a:t>Requirement: ML / AI solution must include Machine Safety and Beam Operational Requirements!</a:t>
            </a:r>
          </a:p>
        </p:txBody>
      </p:sp>
      <p:sp>
        <p:nvSpPr>
          <p:cNvPr id="4" name="TextBox 3">
            <a:extLst>
              <a:ext uri="{FF2B5EF4-FFF2-40B4-BE49-F238E27FC236}">
                <a16:creationId xmlns:a16="http://schemas.microsoft.com/office/drawing/2014/main" id="{2A3AE618-13EC-0E78-B5F7-41577C281AAC}"/>
              </a:ext>
            </a:extLst>
          </p:cNvPr>
          <p:cNvSpPr txBox="1"/>
          <p:nvPr/>
        </p:nvSpPr>
        <p:spPr>
          <a:xfrm>
            <a:off x="256277" y="1141673"/>
            <a:ext cx="5213030" cy="923330"/>
          </a:xfrm>
          <a:prstGeom prst="rect">
            <a:avLst/>
          </a:prstGeom>
          <a:noFill/>
        </p:spPr>
        <p:txBody>
          <a:bodyPr wrap="none" rtlCol="0">
            <a:spAutoFit/>
          </a:bodyPr>
          <a:lstStyle/>
          <a:p>
            <a:r>
              <a:rPr lang="en-US" b="1" dirty="0"/>
              <a:t>SVD/LLS methods </a:t>
            </a:r>
            <a:r>
              <a:rPr lang="en-US" dirty="0"/>
              <a:t>incorporate parameter constraints. </a:t>
            </a:r>
          </a:p>
          <a:p>
            <a:r>
              <a:rPr lang="en-US" dirty="0"/>
              <a:t>E.g. “Constrained SVD”</a:t>
            </a:r>
          </a:p>
          <a:p>
            <a:endParaRPr lang="en-US" dirty="0"/>
          </a:p>
        </p:txBody>
      </p:sp>
      <p:grpSp>
        <p:nvGrpSpPr>
          <p:cNvPr id="5" name="Group 4">
            <a:extLst>
              <a:ext uri="{FF2B5EF4-FFF2-40B4-BE49-F238E27FC236}">
                <a16:creationId xmlns:a16="http://schemas.microsoft.com/office/drawing/2014/main" id="{EFAAE80C-C1B1-2F28-30F7-EEC8567660AA}"/>
              </a:ext>
            </a:extLst>
          </p:cNvPr>
          <p:cNvGrpSpPr/>
          <p:nvPr/>
        </p:nvGrpSpPr>
        <p:grpSpPr>
          <a:xfrm>
            <a:off x="750382" y="2593083"/>
            <a:ext cx="4187750" cy="3549889"/>
            <a:chOff x="3773510" y="2073058"/>
            <a:chExt cx="4352347" cy="3903197"/>
          </a:xfrm>
        </p:grpSpPr>
        <p:pic>
          <p:nvPicPr>
            <p:cNvPr id="6" name="Picture 5" descr="latex-image-1.pdf">
              <a:extLst>
                <a:ext uri="{FF2B5EF4-FFF2-40B4-BE49-F238E27FC236}">
                  <a16:creationId xmlns:a16="http://schemas.microsoft.com/office/drawing/2014/main" id="{CC7EF184-1751-8FEF-9501-15BF20F249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7406" y="2220786"/>
              <a:ext cx="4050675" cy="1221223"/>
            </a:xfrm>
            <a:prstGeom prst="rect">
              <a:avLst/>
            </a:prstGeom>
            <a:ln>
              <a:solidFill>
                <a:schemeClr val="bg1">
                  <a:lumMod val="75000"/>
                </a:schemeClr>
              </a:solidFill>
            </a:ln>
          </p:spPr>
        </p:pic>
        <p:pic>
          <p:nvPicPr>
            <p:cNvPr id="7" name="Picture 6" descr="latex-image-1.pdf">
              <a:extLst>
                <a:ext uri="{FF2B5EF4-FFF2-40B4-BE49-F238E27FC236}">
                  <a16:creationId xmlns:a16="http://schemas.microsoft.com/office/drawing/2014/main" id="{4B51C2C1-04FA-EF03-E315-C13DB08B91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9643" y="3579097"/>
              <a:ext cx="1058612" cy="234206"/>
            </a:xfrm>
            <a:prstGeom prst="rect">
              <a:avLst/>
            </a:prstGeom>
          </p:spPr>
        </p:pic>
        <p:pic>
          <p:nvPicPr>
            <p:cNvPr id="8" name="Picture 7" descr="latex-image-1.pdf">
              <a:extLst>
                <a:ext uri="{FF2B5EF4-FFF2-40B4-BE49-F238E27FC236}">
                  <a16:creationId xmlns:a16="http://schemas.microsoft.com/office/drawing/2014/main" id="{3153CA96-A415-27E6-61BF-2389F71E7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8543" y="3841553"/>
              <a:ext cx="927457" cy="252943"/>
            </a:xfrm>
            <a:prstGeom prst="rect">
              <a:avLst/>
            </a:prstGeom>
          </p:spPr>
        </p:pic>
        <p:pic>
          <p:nvPicPr>
            <p:cNvPr id="9" name="Picture 8" descr="latex-image-1.pdf">
              <a:extLst>
                <a:ext uri="{FF2B5EF4-FFF2-40B4-BE49-F238E27FC236}">
                  <a16:creationId xmlns:a16="http://schemas.microsoft.com/office/drawing/2014/main" id="{132910FB-F626-EC61-A287-FD74F10F32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6531" y="4158854"/>
              <a:ext cx="1891720" cy="802548"/>
            </a:xfrm>
            <a:prstGeom prst="rect">
              <a:avLst/>
            </a:prstGeom>
          </p:spPr>
        </p:pic>
        <p:pic>
          <p:nvPicPr>
            <p:cNvPr id="10" name="Picture 9" descr="latex-image-1.pdf">
              <a:extLst>
                <a:ext uri="{FF2B5EF4-FFF2-40B4-BE49-F238E27FC236}">
                  <a16:creationId xmlns:a16="http://schemas.microsoft.com/office/drawing/2014/main" id="{04EC8FE4-EDF5-8A81-8043-CF56ACA98A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08537" y="5730281"/>
              <a:ext cx="787463" cy="153872"/>
            </a:xfrm>
            <a:prstGeom prst="rect">
              <a:avLst/>
            </a:prstGeom>
          </p:spPr>
        </p:pic>
        <p:pic>
          <p:nvPicPr>
            <p:cNvPr id="11" name="Picture 10" descr="latex-image-1.pdf">
              <a:extLst>
                <a:ext uri="{FF2B5EF4-FFF2-40B4-BE49-F238E27FC236}">
                  <a16:creationId xmlns:a16="http://schemas.microsoft.com/office/drawing/2014/main" id="{1052E7B9-B9B4-22AB-61F6-6AA78E3B05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56408" y="5122139"/>
              <a:ext cx="1891720" cy="398257"/>
            </a:xfrm>
            <a:prstGeom prst="rect">
              <a:avLst/>
            </a:prstGeom>
          </p:spPr>
        </p:pic>
        <p:sp>
          <p:nvSpPr>
            <p:cNvPr id="12" name="Rectangle 11">
              <a:extLst>
                <a:ext uri="{FF2B5EF4-FFF2-40B4-BE49-F238E27FC236}">
                  <a16:creationId xmlns:a16="http://schemas.microsoft.com/office/drawing/2014/main" id="{2721B53C-946D-D77F-F7BD-D7C8CF6FE78D}"/>
                </a:ext>
              </a:extLst>
            </p:cNvPr>
            <p:cNvSpPr/>
            <p:nvPr/>
          </p:nvSpPr>
          <p:spPr>
            <a:xfrm>
              <a:off x="3773510" y="2073058"/>
              <a:ext cx="4352347" cy="3903197"/>
            </a:xfrm>
            <a:prstGeom prst="rect">
              <a:avLst/>
            </a:prstGeom>
            <a:noFill/>
            <a:ln w="3175">
              <a:solidFill>
                <a:schemeClr val="tx2">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A87C4B22-0200-C4BF-AFAA-65EE7882EA0B}"/>
              </a:ext>
            </a:extLst>
          </p:cNvPr>
          <p:cNvGrpSpPr/>
          <p:nvPr/>
        </p:nvGrpSpPr>
        <p:grpSpPr>
          <a:xfrm>
            <a:off x="545487" y="1729609"/>
            <a:ext cx="4597541" cy="794315"/>
            <a:chOff x="3486150" y="1582552"/>
            <a:chExt cx="4597541" cy="794315"/>
          </a:xfrm>
        </p:grpSpPr>
        <p:grpSp>
          <p:nvGrpSpPr>
            <p:cNvPr id="14" name="Group 13">
              <a:extLst>
                <a:ext uri="{FF2B5EF4-FFF2-40B4-BE49-F238E27FC236}">
                  <a16:creationId xmlns:a16="http://schemas.microsoft.com/office/drawing/2014/main" id="{D4A23F2E-70C9-3F12-3B96-FEC84D8FC99B}"/>
                </a:ext>
              </a:extLst>
            </p:cNvPr>
            <p:cNvGrpSpPr/>
            <p:nvPr/>
          </p:nvGrpSpPr>
          <p:grpSpPr>
            <a:xfrm>
              <a:off x="4331095" y="1582552"/>
              <a:ext cx="2830287" cy="499509"/>
              <a:chOff x="597525" y="2073058"/>
              <a:chExt cx="2971800" cy="606648"/>
            </a:xfrm>
          </p:grpSpPr>
          <p:pic>
            <p:nvPicPr>
              <p:cNvPr id="16" name="Picture 15" descr="latex-image-1.pdf">
                <a:extLst>
                  <a:ext uri="{FF2B5EF4-FFF2-40B4-BE49-F238E27FC236}">
                    <a16:creationId xmlns:a16="http://schemas.microsoft.com/office/drawing/2014/main" id="{1064F2DB-2888-EEC3-A446-AADDE38A8D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7525" y="2362206"/>
                <a:ext cx="2971800" cy="317500"/>
              </a:xfrm>
              <a:prstGeom prst="rect">
                <a:avLst/>
              </a:prstGeom>
            </p:spPr>
          </p:pic>
          <p:pic>
            <p:nvPicPr>
              <p:cNvPr id="17" name="Picture 16" descr="latex-image-1.pdf">
                <a:extLst>
                  <a:ext uri="{FF2B5EF4-FFF2-40B4-BE49-F238E27FC236}">
                    <a16:creationId xmlns:a16="http://schemas.microsoft.com/office/drawing/2014/main" id="{9E539E84-15EF-1CD5-EEB9-57CD90D6BFD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67838" y="2073058"/>
                <a:ext cx="1235497" cy="216530"/>
              </a:xfrm>
              <a:prstGeom prst="rect">
                <a:avLst/>
              </a:prstGeom>
            </p:spPr>
          </p:pic>
        </p:grpSp>
        <p:sp>
          <p:nvSpPr>
            <p:cNvPr id="15" name="TextBox 14">
              <a:extLst>
                <a:ext uri="{FF2B5EF4-FFF2-40B4-BE49-F238E27FC236}">
                  <a16:creationId xmlns:a16="http://schemas.microsoft.com/office/drawing/2014/main" id="{9EA878C1-6942-1265-BF64-255149BA2255}"/>
                </a:ext>
              </a:extLst>
            </p:cNvPr>
            <p:cNvSpPr txBox="1"/>
            <p:nvPr/>
          </p:nvSpPr>
          <p:spPr>
            <a:xfrm>
              <a:off x="3486150" y="2038313"/>
              <a:ext cx="4597541" cy="338554"/>
            </a:xfrm>
            <a:prstGeom prst="rect">
              <a:avLst/>
            </a:prstGeom>
            <a:noFill/>
          </p:spPr>
          <p:txBody>
            <a:bodyPr wrap="none" rtlCol="0">
              <a:spAutoFit/>
            </a:bodyPr>
            <a:lstStyle/>
            <a:p>
              <a:r>
                <a:rPr lang="en-US" sz="1600" i="1" dirty="0">
                  <a:solidFill>
                    <a:schemeClr val="tx2">
                      <a:lumMod val="60000"/>
                      <a:lumOff val="40000"/>
                    </a:schemeClr>
                  </a:solidFill>
                </a:rPr>
                <a:t>SVD. E. Beltrami, C. Jordan. G. </a:t>
              </a:r>
              <a:r>
                <a:rPr lang="en-US" sz="1600" i="1" dirty="0" err="1">
                  <a:solidFill>
                    <a:schemeClr val="tx2">
                      <a:lumMod val="60000"/>
                      <a:lumOff val="40000"/>
                    </a:schemeClr>
                  </a:solidFill>
                </a:rPr>
                <a:t>Gobub</a:t>
              </a:r>
              <a:r>
                <a:rPr lang="en-US" sz="1600" i="1" dirty="0">
                  <a:solidFill>
                    <a:schemeClr val="tx2">
                      <a:lumMod val="60000"/>
                      <a:lumOff val="40000"/>
                    </a:schemeClr>
                  </a:solidFill>
                </a:rPr>
                <a:t>  (computation) </a:t>
              </a:r>
            </a:p>
          </p:txBody>
        </p:sp>
      </p:grpSp>
      <p:sp>
        <p:nvSpPr>
          <p:cNvPr id="18" name="TextBox 17">
            <a:extLst>
              <a:ext uri="{FF2B5EF4-FFF2-40B4-BE49-F238E27FC236}">
                <a16:creationId xmlns:a16="http://schemas.microsoft.com/office/drawing/2014/main" id="{9EEB8018-62E5-DCE1-2BDC-2BE5D539A8ED}"/>
              </a:ext>
            </a:extLst>
          </p:cNvPr>
          <p:cNvSpPr txBox="1"/>
          <p:nvPr/>
        </p:nvSpPr>
        <p:spPr>
          <a:xfrm>
            <a:off x="5878351" y="1291771"/>
            <a:ext cx="5167023" cy="369332"/>
          </a:xfrm>
          <a:prstGeom prst="rect">
            <a:avLst/>
          </a:prstGeom>
          <a:noFill/>
        </p:spPr>
        <p:txBody>
          <a:bodyPr wrap="square" rtlCol="0">
            <a:spAutoFit/>
          </a:bodyPr>
          <a:lstStyle/>
          <a:p>
            <a:r>
              <a:rPr lang="en-US" b="1" dirty="0"/>
              <a:t>Emerging ML methods</a:t>
            </a:r>
            <a:r>
              <a:rPr lang="en-US" dirty="0"/>
              <a:t>. </a:t>
            </a:r>
          </a:p>
        </p:txBody>
      </p:sp>
      <p:sp>
        <p:nvSpPr>
          <p:cNvPr id="19" name="TextBox 18">
            <a:extLst>
              <a:ext uri="{FF2B5EF4-FFF2-40B4-BE49-F238E27FC236}">
                <a16:creationId xmlns:a16="http://schemas.microsoft.com/office/drawing/2014/main" id="{B06042BD-BDC0-C3C2-F034-9F5E23CDB9F7}"/>
              </a:ext>
            </a:extLst>
          </p:cNvPr>
          <p:cNvSpPr txBox="1"/>
          <p:nvPr/>
        </p:nvSpPr>
        <p:spPr>
          <a:xfrm>
            <a:off x="955054" y="6180992"/>
            <a:ext cx="3983078" cy="338554"/>
          </a:xfrm>
          <a:prstGeom prst="rect">
            <a:avLst/>
          </a:prstGeom>
          <a:noFill/>
        </p:spPr>
        <p:txBody>
          <a:bodyPr wrap="none" rtlCol="0">
            <a:spAutoFit/>
          </a:bodyPr>
          <a:lstStyle/>
          <a:p>
            <a:r>
              <a:rPr lang="en-US" sz="1600" i="1" dirty="0">
                <a:solidFill>
                  <a:schemeClr val="tx2">
                    <a:lumMod val="60000"/>
                    <a:lumOff val="40000"/>
                  </a:schemeClr>
                </a:solidFill>
              </a:rPr>
              <a:t>Constrained SVD, G. White, T. </a:t>
            </a:r>
            <a:r>
              <a:rPr lang="en-US" sz="1600" i="1" dirty="0" err="1">
                <a:solidFill>
                  <a:schemeClr val="tx2">
                    <a:lumMod val="60000"/>
                    <a:lumOff val="40000"/>
                  </a:schemeClr>
                </a:solidFill>
              </a:rPr>
              <a:t>Himel</a:t>
            </a:r>
            <a:r>
              <a:rPr lang="en-US" sz="1600" i="1" dirty="0">
                <a:solidFill>
                  <a:schemeClr val="tx2">
                    <a:lumMod val="60000"/>
                    <a:lumOff val="40000"/>
                  </a:schemeClr>
                </a:solidFill>
              </a:rPr>
              <a:t>, G. Golub</a:t>
            </a:r>
          </a:p>
        </p:txBody>
      </p:sp>
      <p:cxnSp>
        <p:nvCxnSpPr>
          <p:cNvPr id="21" name="Straight Connector 20">
            <a:extLst>
              <a:ext uri="{FF2B5EF4-FFF2-40B4-BE49-F238E27FC236}">
                <a16:creationId xmlns:a16="http://schemas.microsoft.com/office/drawing/2014/main" id="{4D14F83A-8B4B-DAE3-A9E6-380B909A0015}"/>
              </a:ext>
            </a:extLst>
          </p:cNvPr>
          <p:cNvCxnSpPr/>
          <p:nvPr/>
        </p:nvCxnSpPr>
        <p:spPr>
          <a:xfrm flipV="1">
            <a:off x="5503910" y="1348911"/>
            <a:ext cx="0" cy="5227775"/>
          </a:xfrm>
          <a:prstGeom prst="line">
            <a:avLst/>
          </a:prstGeom>
          <a:ln w="9525"/>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8621D16E-DD59-9418-9745-ECAFB8C73D51}"/>
              </a:ext>
            </a:extLst>
          </p:cNvPr>
          <p:cNvSpPr txBox="1"/>
          <p:nvPr/>
        </p:nvSpPr>
        <p:spPr>
          <a:xfrm>
            <a:off x="5878351" y="1641246"/>
            <a:ext cx="6096000" cy="923330"/>
          </a:xfrm>
          <a:prstGeom prst="rect">
            <a:avLst/>
          </a:prstGeom>
          <a:noFill/>
        </p:spPr>
        <p:txBody>
          <a:bodyPr wrap="square">
            <a:spAutoFit/>
          </a:bodyPr>
          <a:lstStyle/>
          <a:p>
            <a:pPr algn="l">
              <a:buFont typeface="+mj-lt"/>
              <a:buAutoNum type="arabicPeriod"/>
            </a:pPr>
            <a:r>
              <a:rPr lang="en-US" b="0" u="none" strike="noStrike" dirty="0">
                <a:solidFill>
                  <a:srgbClr val="000000"/>
                </a:solidFill>
                <a:effectLst/>
              </a:rPr>
              <a:t> Set input bounds for settings that can't be violated</a:t>
            </a:r>
            <a:endParaRPr lang="en-US" dirty="0">
              <a:solidFill>
                <a:srgbClr val="000000"/>
              </a:solidFill>
            </a:endParaRPr>
          </a:p>
          <a:p>
            <a:pPr algn="l">
              <a:buFont typeface="+mj-lt"/>
              <a:buAutoNum type="arabicPeriod"/>
            </a:pPr>
            <a:r>
              <a:rPr lang="en-US" b="0" u="none" strike="noStrike" dirty="0">
                <a:solidFill>
                  <a:srgbClr val="000000"/>
                </a:solidFill>
                <a:effectLst/>
              </a:rPr>
              <a:t> </a:t>
            </a:r>
            <a:r>
              <a:rPr lang="en-US" dirty="0">
                <a:solidFill>
                  <a:srgbClr val="000000"/>
                </a:solidFill>
              </a:rPr>
              <a:t>U</a:t>
            </a:r>
            <a:r>
              <a:rPr lang="en-US" b="0" u="none" strike="noStrike" dirty="0">
                <a:solidFill>
                  <a:srgbClr val="000000"/>
                </a:solidFill>
                <a:effectLst/>
              </a:rPr>
              <a:t>se learned output constraints </a:t>
            </a:r>
            <a:endParaRPr lang="en-US" dirty="0">
              <a:solidFill>
                <a:srgbClr val="000000"/>
              </a:solidFill>
            </a:endParaRPr>
          </a:p>
          <a:p>
            <a:pPr algn="l">
              <a:buFont typeface="+mj-lt"/>
              <a:buAutoNum type="arabicPeriod"/>
            </a:pPr>
            <a:r>
              <a:rPr lang="en-US" b="0" u="none" strike="noStrike" dirty="0">
                <a:solidFill>
                  <a:srgbClr val="000000"/>
                </a:solidFill>
                <a:effectLst/>
              </a:rPr>
              <a:t> </a:t>
            </a:r>
            <a:r>
              <a:rPr lang="en-US" dirty="0">
                <a:solidFill>
                  <a:srgbClr val="000000"/>
                </a:solidFill>
              </a:rPr>
              <a:t>S</a:t>
            </a:r>
            <a:r>
              <a:rPr lang="en-US" b="0" u="none" strike="noStrike" dirty="0">
                <a:solidFill>
                  <a:srgbClr val="000000"/>
                </a:solidFill>
                <a:effectLst/>
              </a:rPr>
              <a:t>et a max step size if desired to avoid making large jumps</a:t>
            </a:r>
          </a:p>
        </p:txBody>
      </p:sp>
      <p:sp>
        <p:nvSpPr>
          <p:cNvPr id="25" name="TextBox 24">
            <a:extLst>
              <a:ext uri="{FF2B5EF4-FFF2-40B4-BE49-F238E27FC236}">
                <a16:creationId xmlns:a16="http://schemas.microsoft.com/office/drawing/2014/main" id="{46F81400-3896-5F1A-37F4-9EA7A06DAC43}"/>
              </a:ext>
            </a:extLst>
          </p:cNvPr>
          <p:cNvSpPr txBox="1"/>
          <p:nvPr/>
        </p:nvSpPr>
        <p:spPr>
          <a:xfrm>
            <a:off x="6045545" y="4345765"/>
            <a:ext cx="2892602" cy="2031325"/>
          </a:xfrm>
          <a:prstGeom prst="rect">
            <a:avLst/>
          </a:prstGeom>
          <a:noFill/>
        </p:spPr>
        <p:txBody>
          <a:bodyPr wrap="square">
            <a:spAutoFit/>
          </a:bodyPr>
          <a:lstStyle/>
          <a:p>
            <a:r>
              <a:rPr lang="en-US" b="0" u="none" strike="noStrike" dirty="0">
                <a:solidFill>
                  <a:srgbClr val="000000"/>
                </a:solidFill>
                <a:effectLst/>
              </a:rPr>
              <a:t>Bayesian optimization (</a:t>
            </a:r>
            <a:r>
              <a:rPr lang="en-US" dirty="0">
                <a:solidFill>
                  <a:srgbClr val="000000"/>
                </a:solidFill>
              </a:rPr>
              <a:t>e.g.</a:t>
            </a:r>
            <a:r>
              <a:rPr lang="en-US" b="0" u="none" strike="noStrike" dirty="0">
                <a:solidFill>
                  <a:srgbClr val="000000"/>
                </a:solidFill>
                <a:effectLst/>
              </a:rPr>
              <a:t> GPs, but any with an uncertainty estimate) we can also model the probability of a constraint violation (such as losing the beam off a screen).</a:t>
            </a:r>
            <a:endParaRPr lang="en-US" dirty="0"/>
          </a:p>
        </p:txBody>
      </p:sp>
      <p:pic>
        <p:nvPicPr>
          <p:cNvPr id="27" name="Picture 26">
            <a:extLst>
              <a:ext uri="{FF2B5EF4-FFF2-40B4-BE49-F238E27FC236}">
                <a16:creationId xmlns:a16="http://schemas.microsoft.com/office/drawing/2014/main" id="{5071B4B3-9DFC-DCFF-F08B-4B2439220429}"/>
              </a:ext>
            </a:extLst>
          </p:cNvPr>
          <p:cNvPicPr>
            <a:picLocks noChangeAspect="1"/>
          </p:cNvPicPr>
          <p:nvPr/>
        </p:nvPicPr>
        <p:blipFill>
          <a:blip r:embed="rId11"/>
          <a:stretch>
            <a:fillRect/>
          </a:stretch>
        </p:blipFill>
        <p:spPr>
          <a:xfrm>
            <a:off x="9012534" y="3584653"/>
            <a:ext cx="2892609" cy="3105749"/>
          </a:xfrm>
          <a:prstGeom prst="rect">
            <a:avLst/>
          </a:prstGeom>
        </p:spPr>
      </p:pic>
      <p:sp>
        <p:nvSpPr>
          <p:cNvPr id="28" name="TextBox 27">
            <a:extLst>
              <a:ext uri="{FF2B5EF4-FFF2-40B4-BE49-F238E27FC236}">
                <a16:creationId xmlns:a16="http://schemas.microsoft.com/office/drawing/2014/main" id="{4CA85083-2E2D-FE1D-7216-BE67C523F740}"/>
              </a:ext>
            </a:extLst>
          </p:cNvPr>
          <p:cNvSpPr txBox="1"/>
          <p:nvPr/>
        </p:nvSpPr>
        <p:spPr>
          <a:xfrm>
            <a:off x="10611339" y="3119224"/>
            <a:ext cx="1441380" cy="338554"/>
          </a:xfrm>
          <a:prstGeom prst="rect">
            <a:avLst/>
          </a:prstGeom>
          <a:noFill/>
        </p:spPr>
        <p:txBody>
          <a:bodyPr wrap="square" rtlCol="0">
            <a:spAutoFit/>
          </a:bodyPr>
          <a:lstStyle/>
          <a:p>
            <a:r>
              <a:rPr lang="en-US" sz="1600" i="1" dirty="0">
                <a:solidFill>
                  <a:srgbClr val="596DE2"/>
                </a:solidFill>
              </a:rPr>
              <a:t>R. Roussel</a:t>
            </a:r>
          </a:p>
        </p:txBody>
      </p:sp>
      <p:pic>
        <p:nvPicPr>
          <p:cNvPr id="29" name="Picture 28">
            <a:extLst>
              <a:ext uri="{FF2B5EF4-FFF2-40B4-BE49-F238E27FC236}">
                <a16:creationId xmlns:a16="http://schemas.microsoft.com/office/drawing/2014/main" id="{7011F359-DBCD-9E6E-C0E5-D32F9C6B40E1}"/>
              </a:ext>
            </a:extLst>
          </p:cNvPr>
          <p:cNvPicPr>
            <a:picLocks noChangeAspect="1"/>
          </p:cNvPicPr>
          <p:nvPr/>
        </p:nvPicPr>
        <p:blipFill>
          <a:blip r:embed="rId12"/>
          <a:stretch>
            <a:fillRect/>
          </a:stretch>
        </p:blipFill>
        <p:spPr>
          <a:xfrm>
            <a:off x="7997372" y="2760620"/>
            <a:ext cx="2775039" cy="400449"/>
          </a:xfrm>
          <a:prstGeom prst="rect">
            <a:avLst/>
          </a:prstGeom>
        </p:spPr>
      </p:pic>
      <p:sp>
        <p:nvSpPr>
          <p:cNvPr id="30" name="TextBox 29">
            <a:extLst>
              <a:ext uri="{FF2B5EF4-FFF2-40B4-BE49-F238E27FC236}">
                <a16:creationId xmlns:a16="http://schemas.microsoft.com/office/drawing/2014/main" id="{44B00661-F927-2DBF-DA29-8A36D82748D7}"/>
              </a:ext>
            </a:extLst>
          </p:cNvPr>
          <p:cNvSpPr txBox="1"/>
          <p:nvPr/>
        </p:nvSpPr>
        <p:spPr>
          <a:xfrm>
            <a:off x="5768903" y="3061168"/>
            <a:ext cx="2997726" cy="1200329"/>
          </a:xfrm>
          <a:prstGeom prst="rect">
            <a:avLst/>
          </a:prstGeom>
          <a:noFill/>
        </p:spPr>
        <p:txBody>
          <a:bodyPr wrap="square" rtlCol="0">
            <a:spAutoFit/>
          </a:bodyPr>
          <a:lstStyle/>
          <a:p>
            <a:r>
              <a:rPr lang="en-US" dirty="0"/>
              <a:t>Weigh the acquisition function by the probability the constraint</a:t>
            </a:r>
          </a:p>
          <a:p>
            <a:r>
              <a:rPr lang="en-US" dirty="0"/>
              <a:t>Is satisfied.</a:t>
            </a:r>
          </a:p>
        </p:txBody>
      </p:sp>
    </p:spTree>
    <p:extLst>
      <p:ext uri="{BB962C8B-B14F-4D97-AF65-F5344CB8AC3E}">
        <p14:creationId xmlns:p14="http://schemas.microsoft.com/office/powerpoint/2010/main" val="18307811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C9C588-29A5-E4CB-94D1-B7257405A1EB}"/>
              </a:ext>
            </a:extLst>
          </p:cNvPr>
          <p:cNvSpPr>
            <a:spLocks noGrp="1"/>
          </p:cNvSpPr>
          <p:nvPr>
            <p:ph sz="quarter" idx="14"/>
          </p:nvPr>
        </p:nvSpPr>
        <p:spPr>
          <a:xfrm>
            <a:off x="609600" y="2025570"/>
            <a:ext cx="10811933" cy="4283536"/>
          </a:xfrm>
        </p:spPr>
        <p:txBody>
          <a:bodyPr>
            <a:normAutofit fontScale="85000" lnSpcReduction="20000"/>
          </a:bodyPr>
          <a:lstStyle/>
          <a:p>
            <a:r>
              <a:rPr lang="en-US" dirty="0">
                <a:solidFill>
                  <a:srgbClr val="FF0000"/>
                </a:solidFill>
              </a:rPr>
              <a:t>MUST guarantee that the PV(s) settings not dangerous to the machine</a:t>
            </a:r>
            <a:r>
              <a:rPr lang="en-US" dirty="0"/>
              <a:t>. E.g. large machine model making recommendation on large set of heterogenous PVs. </a:t>
            </a:r>
            <a:r>
              <a:rPr lang="en-US" dirty="0">
                <a:solidFill>
                  <a:srgbClr val="FF0000"/>
                </a:solidFill>
              </a:rPr>
              <a:t>At least minimize subject to constraints</a:t>
            </a:r>
            <a:r>
              <a:rPr lang="en-US" dirty="0"/>
              <a:t>. Ideally, something like LCLS Guardian or SLC Paranoia also. </a:t>
            </a:r>
          </a:p>
          <a:p>
            <a:r>
              <a:rPr lang="en-US" dirty="0">
                <a:solidFill>
                  <a:srgbClr val="FF0000"/>
                </a:solidFill>
              </a:rPr>
              <a:t>MUST be protocol secure.</a:t>
            </a:r>
            <a:r>
              <a:rPr lang="en-US" dirty="0"/>
              <a:t> Computed recommendation for a machine PV value deployed into the accelerator </a:t>
            </a:r>
            <a:r>
              <a:rPr lang="en-US" dirty="0">
                <a:solidFill>
                  <a:srgbClr val="FF0000"/>
                </a:solidFill>
              </a:rPr>
              <a:t>without risk that PV’s value has been trivially hacked</a:t>
            </a:r>
            <a:r>
              <a:rPr lang="en-US" dirty="0"/>
              <a:t> - compromised by a malign actor. E.g. someone on HPC just writes to an objective PV, that then is reflected into the accelerator</a:t>
            </a:r>
          </a:p>
          <a:p>
            <a:r>
              <a:rPr lang="en-US" dirty="0">
                <a:solidFill>
                  <a:srgbClr val="FF0000"/>
                </a:solidFill>
              </a:rPr>
              <a:t>MUST/SHOULD guarantee code secure. </a:t>
            </a:r>
            <a:r>
              <a:rPr lang="en-US" dirty="0"/>
              <a:t>That the PV processing itself has not been hacked (Model itself, hosted in HPC, maybe an EPICS IOC in HPC). </a:t>
            </a:r>
          </a:p>
          <a:p>
            <a:pPr marL="457200" lvl="1" indent="0">
              <a:buNone/>
            </a:pPr>
            <a:r>
              <a:rPr lang="en-US" dirty="0"/>
              <a:t>   </a:t>
            </a:r>
          </a:p>
        </p:txBody>
      </p:sp>
      <p:sp>
        <p:nvSpPr>
          <p:cNvPr id="4" name="Title 3">
            <a:extLst>
              <a:ext uri="{FF2B5EF4-FFF2-40B4-BE49-F238E27FC236}">
                <a16:creationId xmlns:a16="http://schemas.microsoft.com/office/drawing/2014/main" id="{FCCA7915-8F88-7107-8CD8-6565B014E5B1}"/>
              </a:ext>
            </a:extLst>
          </p:cNvPr>
          <p:cNvSpPr>
            <a:spLocks noGrp="1"/>
          </p:cNvSpPr>
          <p:nvPr>
            <p:ph type="title"/>
          </p:nvPr>
        </p:nvSpPr>
        <p:spPr>
          <a:xfrm>
            <a:off x="529166" y="277376"/>
            <a:ext cx="10972800" cy="543036"/>
          </a:xfrm>
        </p:spPr>
        <p:txBody>
          <a:bodyPr>
            <a:noAutofit/>
          </a:bodyPr>
          <a:lstStyle/>
          <a:p>
            <a:r>
              <a:rPr lang="en-US" sz="2800" dirty="0">
                <a:solidFill>
                  <a:srgbClr val="C00000"/>
                </a:solidFill>
              </a:rPr>
              <a:t>Secure Model Tuning Solution (PVs values) </a:t>
            </a:r>
            <a:br>
              <a:rPr lang="en-US" sz="2800" dirty="0">
                <a:solidFill>
                  <a:srgbClr val="C00000"/>
                </a:solidFill>
              </a:rPr>
            </a:br>
            <a:r>
              <a:rPr lang="en-US" sz="2800" dirty="0">
                <a:solidFill>
                  <a:srgbClr val="C00000"/>
                </a:solidFill>
              </a:rPr>
              <a:t>Implementation(*) Requirements</a:t>
            </a:r>
          </a:p>
        </p:txBody>
      </p:sp>
      <p:sp>
        <p:nvSpPr>
          <p:cNvPr id="5" name="TextBox 4">
            <a:extLst>
              <a:ext uri="{FF2B5EF4-FFF2-40B4-BE49-F238E27FC236}">
                <a16:creationId xmlns:a16="http://schemas.microsoft.com/office/drawing/2014/main" id="{5A0C6B7B-C91D-9485-6359-A7EEE840735D}"/>
              </a:ext>
            </a:extLst>
          </p:cNvPr>
          <p:cNvSpPr txBox="1"/>
          <p:nvPr/>
        </p:nvSpPr>
        <p:spPr>
          <a:xfrm>
            <a:off x="212765" y="1331089"/>
            <a:ext cx="11918712" cy="523220"/>
          </a:xfrm>
          <a:prstGeom prst="rect">
            <a:avLst/>
          </a:prstGeom>
          <a:noFill/>
        </p:spPr>
        <p:txBody>
          <a:bodyPr wrap="none" rtlCol="0">
            <a:spAutoFit/>
          </a:bodyPr>
          <a:lstStyle/>
          <a:p>
            <a:r>
              <a:rPr lang="en-US" sz="2800" dirty="0"/>
              <a:t>A secure online Optimal Control process (i.e. model) in a super-compute cluster: </a:t>
            </a:r>
          </a:p>
        </p:txBody>
      </p:sp>
      <p:sp>
        <p:nvSpPr>
          <p:cNvPr id="6" name="TextBox 5">
            <a:extLst>
              <a:ext uri="{FF2B5EF4-FFF2-40B4-BE49-F238E27FC236}">
                <a16:creationId xmlns:a16="http://schemas.microsoft.com/office/drawing/2014/main" id="{C0FCAE64-F1B9-5201-11BE-0F6C66E9B0FE}"/>
              </a:ext>
            </a:extLst>
          </p:cNvPr>
          <p:cNvSpPr txBox="1"/>
          <p:nvPr/>
        </p:nvSpPr>
        <p:spPr>
          <a:xfrm>
            <a:off x="995423" y="5958348"/>
            <a:ext cx="10426110" cy="646331"/>
          </a:xfrm>
          <a:prstGeom prst="rect">
            <a:avLst/>
          </a:prstGeom>
          <a:noFill/>
        </p:spPr>
        <p:txBody>
          <a:bodyPr wrap="square" rtlCol="0">
            <a:spAutoFit/>
          </a:bodyPr>
          <a:lstStyle/>
          <a:p>
            <a:r>
              <a:rPr lang="en-US" i="1" dirty="0"/>
              <a:t>(*) By “value implementation” is meant, computed objective solution (recommended PV values) to be deployed  into the running accelerator. </a:t>
            </a:r>
          </a:p>
        </p:txBody>
      </p:sp>
    </p:spTree>
    <p:extLst>
      <p:ext uri="{BB962C8B-B14F-4D97-AF65-F5344CB8AC3E}">
        <p14:creationId xmlns:p14="http://schemas.microsoft.com/office/powerpoint/2010/main" val="2113968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5ACDBC-5872-B3B5-7329-5F1C4E7E7834}"/>
              </a:ext>
            </a:extLst>
          </p:cNvPr>
          <p:cNvSpPr>
            <a:spLocks noGrp="1"/>
          </p:cNvSpPr>
          <p:nvPr>
            <p:ph type="body" sz="quarter" idx="18"/>
          </p:nvPr>
        </p:nvSpPr>
        <p:spPr>
          <a:xfrm>
            <a:off x="190500" y="1194209"/>
            <a:ext cx="11887200" cy="2879027"/>
          </a:xfrm>
        </p:spPr>
        <p:txBody>
          <a:bodyPr>
            <a:normAutofit fontScale="92500" lnSpcReduction="20000"/>
          </a:bodyPr>
          <a:lstStyle/>
          <a:p>
            <a:r>
              <a:rPr lang="en-US" sz="2400" dirty="0">
                <a:solidFill>
                  <a:schemeClr val="bg1">
                    <a:lumMod val="65000"/>
                  </a:schemeClr>
                </a:solidFill>
              </a:rPr>
              <a:t>Premise: Online Beam Tuning is revolutionizing: Linear numerical methods, precomputed linear or 2</a:t>
            </a:r>
            <a:r>
              <a:rPr lang="en-US" sz="2400" baseline="30000" dirty="0">
                <a:solidFill>
                  <a:schemeClr val="bg1">
                    <a:lumMod val="65000"/>
                  </a:schemeClr>
                </a:solidFill>
              </a:rPr>
              <a:t>nd</a:t>
            </a:r>
            <a:r>
              <a:rPr lang="en-US" sz="2400" dirty="0">
                <a:solidFill>
                  <a:schemeClr val="bg1">
                    <a:lumMod val="65000"/>
                  </a:schemeClr>
                </a:solidFill>
              </a:rPr>
              <a:t> order model  </a:t>
            </a:r>
            <a:r>
              <a:rPr lang="en-US" sz="2400" b="1" dirty="0">
                <a:solidFill>
                  <a:schemeClr val="bg1">
                    <a:lumMod val="65000"/>
                  </a:schemeClr>
                </a:solidFill>
              </a:rPr>
              <a:t>→</a:t>
            </a:r>
            <a:r>
              <a:rPr lang="en-US" sz="2400" dirty="0">
                <a:solidFill>
                  <a:schemeClr val="bg1">
                    <a:lumMod val="65000"/>
                  </a:schemeClr>
                </a:solidFill>
              </a:rPr>
              <a:t>  non-linear, multi-particle model based, ML and multiparametric methods. </a:t>
            </a:r>
            <a:br>
              <a:rPr lang="en-US" sz="2400" dirty="0">
                <a:solidFill>
                  <a:schemeClr val="bg1">
                    <a:lumMod val="65000"/>
                  </a:schemeClr>
                </a:solidFill>
              </a:rPr>
            </a:br>
            <a:endParaRPr lang="en-US" sz="2400" dirty="0">
              <a:solidFill>
                <a:schemeClr val="bg1">
                  <a:lumMod val="65000"/>
                </a:schemeClr>
              </a:solidFill>
            </a:endParaRPr>
          </a:p>
          <a:p>
            <a:r>
              <a:rPr lang="en-US" sz="2400" dirty="0">
                <a:solidFill>
                  <a:schemeClr val="bg1">
                    <a:lumMod val="65000"/>
                  </a:schemeClr>
                </a:solidFill>
              </a:rPr>
              <a:t>⇒  𝚫 Scope: Controls += Accelerator Optimization + Big Data</a:t>
            </a:r>
            <a:br>
              <a:rPr lang="en-US" sz="2400" dirty="0">
                <a:solidFill>
                  <a:schemeClr val="bg1">
                    <a:lumMod val="65000"/>
                  </a:schemeClr>
                </a:solidFill>
              </a:rPr>
            </a:br>
            <a:endParaRPr lang="en-US" sz="2400" dirty="0">
              <a:solidFill>
                <a:schemeClr val="bg1">
                  <a:lumMod val="65000"/>
                </a:schemeClr>
              </a:solidFill>
            </a:endParaRPr>
          </a:p>
          <a:p>
            <a:r>
              <a:rPr lang="en-US" sz="2400" dirty="0">
                <a:solidFill>
                  <a:schemeClr val="bg1">
                    <a:lumMod val="65000"/>
                  </a:schemeClr>
                </a:solidFill>
              </a:rPr>
              <a:t>⇒ 𝚫 Network: Controls += High-Performance Computing</a:t>
            </a:r>
            <a:br>
              <a:rPr lang="en-US" sz="2400" dirty="0">
                <a:solidFill>
                  <a:schemeClr val="bg1">
                    <a:lumMod val="65000"/>
                  </a:schemeClr>
                </a:solidFill>
              </a:rPr>
            </a:br>
            <a:endParaRPr lang="en-US" sz="2400" dirty="0">
              <a:solidFill>
                <a:schemeClr val="tx1"/>
              </a:solidFill>
            </a:endParaRPr>
          </a:p>
          <a:p>
            <a:r>
              <a:rPr lang="en-US" sz="2400" dirty="0">
                <a:solidFill>
                  <a:schemeClr val="tx1"/>
                </a:solidFill>
              </a:rPr>
              <a:t>⇒ 𝚫 Security: EPICS += Transport Layer Security. Secure High-Performance Computing</a:t>
            </a:r>
            <a:br>
              <a:rPr lang="en-US" sz="2400" dirty="0">
                <a:solidFill>
                  <a:schemeClr val="bg1">
                    <a:lumMod val="65000"/>
                  </a:schemeClr>
                </a:solidFill>
              </a:rPr>
            </a:br>
            <a:endParaRPr lang="en-US" sz="2400" dirty="0">
              <a:solidFill>
                <a:schemeClr val="bg1">
                  <a:lumMod val="65000"/>
                </a:schemeClr>
              </a:solidFill>
            </a:endParaRPr>
          </a:p>
          <a:p>
            <a:pPr marL="0" indent="0">
              <a:buNone/>
            </a:pPr>
            <a:endParaRPr lang="en-US" sz="2400" dirty="0"/>
          </a:p>
        </p:txBody>
      </p:sp>
      <p:sp>
        <p:nvSpPr>
          <p:cNvPr id="6" name="Title 5">
            <a:extLst>
              <a:ext uri="{FF2B5EF4-FFF2-40B4-BE49-F238E27FC236}">
                <a16:creationId xmlns:a16="http://schemas.microsoft.com/office/drawing/2014/main" id="{67A69D34-9D45-810C-5E04-68E4E2F4EA65}"/>
              </a:ext>
            </a:extLst>
          </p:cNvPr>
          <p:cNvSpPr>
            <a:spLocks noGrp="1"/>
          </p:cNvSpPr>
          <p:nvPr>
            <p:ph type="title"/>
          </p:nvPr>
        </p:nvSpPr>
        <p:spPr/>
        <p:txBody>
          <a:bodyPr/>
          <a:lstStyle/>
          <a:p>
            <a:r>
              <a:rPr lang="en-US" dirty="0">
                <a:solidFill>
                  <a:srgbClr val="C00000"/>
                </a:solidFill>
              </a:rPr>
              <a:t>Talk Outline. Accelerator Computing and Controls Revolution</a:t>
            </a:r>
          </a:p>
        </p:txBody>
      </p:sp>
      <p:sp>
        <p:nvSpPr>
          <p:cNvPr id="8" name="Slide Number Placeholder 7">
            <a:extLst>
              <a:ext uri="{FF2B5EF4-FFF2-40B4-BE49-F238E27FC236}">
                <a16:creationId xmlns:a16="http://schemas.microsoft.com/office/drawing/2014/main" id="{6A208022-7B04-5CE7-DB13-693D2BF8716E}"/>
              </a:ext>
            </a:extLst>
          </p:cNvPr>
          <p:cNvSpPr>
            <a:spLocks noGrp="1"/>
          </p:cNvSpPr>
          <p:nvPr>
            <p:ph type="sldNum" sz="quarter" idx="4"/>
          </p:nvPr>
        </p:nvSpPr>
        <p:spPr/>
        <p:txBody>
          <a:bodyPr/>
          <a:lstStyle/>
          <a:p>
            <a:fld id="{52B60363-7E9F-BF4A-894A-A30319D3939A}" type="slidenum">
              <a:rPr lang="en-US" smtClean="0"/>
              <a:pPr/>
              <a:t>26</a:t>
            </a:fld>
            <a:endParaRPr lang="en-US" dirty="0"/>
          </a:p>
        </p:txBody>
      </p:sp>
      <p:sp>
        <p:nvSpPr>
          <p:cNvPr id="9" name="Text Placeholder 1">
            <a:extLst>
              <a:ext uri="{FF2B5EF4-FFF2-40B4-BE49-F238E27FC236}">
                <a16:creationId xmlns:a16="http://schemas.microsoft.com/office/drawing/2014/main" id="{D70AE8F4-F56A-B473-43D4-7881CCBA302A}"/>
              </a:ext>
            </a:extLst>
          </p:cNvPr>
          <p:cNvSpPr txBox="1">
            <a:spLocks/>
          </p:cNvSpPr>
          <p:nvPr/>
        </p:nvSpPr>
        <p:spPr>
          <a:xfrm>
            <a:off x="838200" y="2235090"/>
            <a:ext cx="5295900" cy="63215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400" dirty="0"/>
          </a:p>
        </p:txBody>
      </p:sp>
      <p:sp>
        <p:nvSpPr>
          <p:cNvPr id="11" name="Text Placeholder 1">
            <a:extLst>
              <a:ext uri="{FF2B5EF4-FFF2-40B4-BE49-F238E27FC236}">
                <a16:creationId xmlns:a16="http://schemas.microsoft.com/office/drawing/2014/main" id="{71E85A73-EE07-D936-2F74-56AE87182972}"/>
              </a:ext>
            </a:extLst>
          </p:cNvPr>
          <p:cNvSpPr txBox="1">
            <a:spLocks/>
          </p:cNvSpPr>
          <p:nvPr/>
        </p:nvSpPr>
        <p:spPr>
          <a:xfrm>
            <a:off x="838200" y="2796848"/>
            <a:ext cx="5295900" cy="63215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400" dirty="0">
              <a:solidFill>
                <a:schemeClr val="tx1"/>
              </a:solidFill>
            </a:endParaRPr>
          </a:p>
        </p:txBody>
      </p:sp>
      <p:sp>
        <p:nvSpPr>
          <p:cNvPr id="3" name="TextBox 2">
            <a:extLst>
              <a:ext uri="{FF2B5EF4-FFF2-40B4-BE49-F238E27FC236}">
                <a16:creationId xmlns:a16="http://schemas.microsoft.com/office/drawing/2014/main" id="{81568B2F-C3CF-8AD3-77D0-87B23FF0D505}"/>
              </a:ext>
            </a:extLst>
          </p:cNvPr>
          <p:cNvSpPr txBox="1"/>
          <p:nvPr/>
        </p:nvSpPr>
        <p:spPr>
          <a:xfrm>
            <a:off x="190500" y="3908123"/>
            <a:ext cx="10723419" cy="707886"/>
          </a:xfrm>
          <a:prstGeom prst="rect">
            <a:avLst/>
          </a:prstGeom>
          <a:noFill/>
        </p:spPr>
        <p:txBody>
          <a:bodyPr wrap="square" rtlCol="0">
            <a:spAutoFit/>
          </a:bodyPr>
          <a:lstStyle/>
          <a:p>
            <a:pPr marL="285750" indent="-285750">
              <a:buFont typeface="Arial" panose="020B0604020202020204" pitchFamily="34" charset="0"/>
              <a:buChar char="•"/>
            </a:pPr>
            <a:r>
              <a:rPr lang="en-US" sz="2200" dirty="0"/>
              <a:t>Experiences of Cyber Review. Cyber Penetration Testing. Cyber Regulatory Framework</a:t>
            </a:r>
          </a:p>
          <a:p>
            <a:endParaRPr lang="en-US" dirty="0"/>
          </a:p>
        </p:txBody>
      </p:sp>
    </p:spTree>
    <p:extLst>
      <p:ext uri="{BB962C8B-B14F-4D97-AF65-F5344CB8AC3E}">
        <p14:creationId xmlns:p14="http://schemas.microsoft.com/office/powerpoint/2010/main" val="30878905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353967-F356-4D1B-4B86-2A54C5899FCE}"/>
              </a:ext>
            </a:extLst>
          </p:cNvPr>
          <p:cNvSpPr>
            <a:spLocks noGrp="1"/>
          </p:cNvSpPr>
          <p:nvPr>
            <p:ph sz="quarter" idx="14"/>
          </p:nvPr>
        </p:nvSpPr>
        <p:spPr>
          <a:xfrm>
            <a:off x="306946" y="4446772"/>
            <a:ext cx="11578107" cy="2350564"/>
          </a:xfrm>
        </p:spPr>
        <p:txBody>
          <a:bodyPr>
            <a:normAutofit/>
          </a:bodyPr>
          <a:lstStyle/>
          <a:p>
            <a:pPr marL="114300" lvl="1" indent="0">
              <a:spcBef>
                <a:spcPts val="0"/>
              </a:spcBef>
              <a:buNone/>
            </a:pPr>
            <a:r>
              <a:rPr lang="en-US" dirty="0">
                <a:solidFill>
                  <a:srgbClr val="000000"/>
                </a:solidFill>
                <a:latin typeface="Calibri" panose="020F0502020204030204" pitchFamily="34" charset="0"/>
              </a:rPr>
              <a:t>Context and thinking</a:t>
            </a:r>
          </a:p>
          <a:p>
            <a:pPr marL="457200" lvl="1" indent="-342900">
              <a:spcBef>
                <a:spcPts val="0"/>
              </a:spcBef>
              <a:buFont typeface="Arial" panose="020B0604020202020204" pitchFamily="34" charset="0"/>
              <a:buChar char="•"/>
            </a:pPr>
            <a:r>
              <a:rPr lang="en-US" sz="2000" dirty="0">
                <a:solidFill>
                  <a:srgbClr val="000000"/>
                </a:solidFill>
                <a:latin typeface="Calibri" panose="020F0502020204030204" pitchFamily="34" charset="0"/>
              </a:rPr>
              <a:t>Historically, accelerator control systems have not included strong cyber security within the network</a:t>
            </a:r>
          </a:p>
          <a:p>
            <a:pPr marL="457200" lvl="1" indent="-342900">
              <a:spcBef>
                <a:spcPts val="0"/>
              </a:spcBef>
              <a:buFont typeface="Arial" panose="020B0604020202020204" pitchFamily="34" charset="0"/>
              <a:buChar char="•"/>
            </a:pPr>
            <a:r>
              <a:rPr lang="en-US" sz="2000" dirty="0">
                <a:solidFill>
                  <a:srgbClr val="FF0000"/>
                </a:solidFill>
                <a:latin typeface="Calibri" panose="020F0502020204030204" pitchFamily="34" charset="0"/>
              </a:rPr>
              <a:t>We have relied on “secure–perimeter</a:t>
            </a:r>
            <a:r>
              <a:rPr lang="en-US" sz="2000" dirty="0">
                <a:solidFill>
                  <a:srgbClr val="000000"/>
                </a:solidFill>
                <a:latin typeface="Calibri" panose="020F0502020204030204" pitchFamily="34" charset="0"/>
              </a:rPr>
              <a:t>” (sometimes called sequestered network, or “walled garden”)  </a:t>
            </a:r>
          </a:p>
          <a:p>
            <a:pPr marL="457200" lvl="1" indent="-342900">
              <a:spcBef>
                <a:spcPts val="0"/>
              </a:spcBef>
              <a:buFont typeface="Arial" panose="020B0604020202020204" pitchFamily="34" charset="0"/>
              <a:buChar char="•"/>
            </a:pPr>
            <a:r>
              <a:rPr lang="en-US" sz="2000" dirty="0">
                <a:solidFill>
                  <a:srgbClr val="000000"/>
                </a:solidFill>
                <a:latin typeface="Calibri" panose="020F0502020204030204" pitchFamily="34" charset="0"/>
              </a:rPr>
              <a:t>The </a:t>
            </a:r>
            <a:r>
              <a:rPr lang="en-US" sz="2000" dirty="0">
                <a:solidFill>
                  <a:srgbClr val="FF0000"/>
                </a:solidFill>
                <a:latin typeface="Calibri" panose="020F0502020204030204" pitchFamily="34" charset="0"/>
              </a:rPr>
              <a:t>world is a different place</a:t>
            </a:r>
          </a:p>
          <a:p>
            <a:pPr marL="457200" lvl="1" indent="-342900">
              <a:spcBef>
                <a:spcPts val="0"/>
              </a:spcBef>
              <a:buFont typeface="Arial" panose="020B0604020202020204" pitchFamily="34" charset="0"/>
              <a:buChar char="•"/>
            </a:pPr>
            <a:r>
              <a:rPr lang="en-US" sz="2000" dirty="0">
                <a:solidFill>
                  <a:srgbClr val="000000"/>
                </a:solidFill>
                <a:latin typeface="Calibri" panose="020F0502020204030204" pitchFamily="34" charset="0"/>
              </a:rPr>
              <a:t>Is secure-perimeter still advisable? Cf </a:t>
            </a:r>
            <a:r>
              <a:rPr lang="en-US" sz="2000" dirty="0">
                <a:effectLst/>
                <a:ea typeface="Arial" panose="020B0604020202020204" pitchFamily="34" charset="0"/>
              </a:rPr>
              <a:t>Executive Order (EO) 14028, </a:t>
            </a:r>
            <a:r>
              <a:rPr lang="en-US" sz="2000" i="1" dirty="0">
                <a:effectLst/>
                <a:ea typeface="Arial" panose="020B0604020202020204" pitchFamily="34" charset="0"/>
              </a:rPr>
              <a:t>Improving the Nation’s </a:t>
            </a:r>
            <a:r>
              <a:rPr lang="en-US" sz="2000" i="1" dirty="0">
                <a:effectLst/>
                <a:ea typeface="Arial" panose="020B0604020202020204" pitchFamily="34" charset="0"/>
                <a:cs typeface="Arial" panose="020B0604020202020204" pitchFamily="34" charset="0"/>
              </a:rPr>
              <a:t>Cybersecurity</a:t>
            </a:r>
            <a:r>
              <a:rPr lang="en-US" sz="2000" dirty="0">
                <a:effectLst/>
                <a:cs typeface="Arial" panose="020B0604020202020204" pitchFamily="34" charset="0"/>
              </a:rPr>
              <a:t>  </a:t>
            </a:r>
            <a:r>
              <a:rPr lang="en-US" sz="2000" dirty="0">
                <a:cs typeface="Arial" panose="020B0604020202020204" pitchFamily="34" charset="0"/>
              </a:rPr>
              <a:t>and </a:t>
            </a:r>
            <a:r>
              <a:rPr lang="en-US" sz="2000" i="1" dirty="0">
                <a:solidFill>
                  <a:srgbClr val="FF0000"/>
                </a:solidFill>
                <a:cs typeface="Arial" panose="020B0604020202020204" pitchFamily="34" charset="0"/>
              </a:rPr>
              <a:t>Zero Trust Architecture </a:t>
            </a:r>
            <a:r>
              <a:rPr lang="en-US" sz="2000" i="1" dirty="0">
                <a:cs typeface="Arial" panose="020B0604020202020204" pitchFamily="34" charset="0"/>
              </a:rPr>
              <a:t>(ZTA) </a:t>
            </a:r>
            <a:r>
              <a:rPr lang="en-US" sz="2000" dirty="0">
                <a:cs typeface="Arial" panose="020B0604020202020204" pitchFamily="34" charset="0"/>
              </a:rPr>
              <a:t>and DOE SC orders</a:t>
            </a:r>
            <a:endParaRPr lang="en-US" sz="2000" dirty="0">
              <a:solidFill>
                <a:srgbClr val="000000"/>
              </a:solidFill>
              <a:latin typeface="Calibri" panose="020F0502020204030204" pitchFamily="34" charset="0"/>
            </a:endParaRPr>
          </a:p>
          <a:p>
            <a:pPr marL="457200" lvl="1" indent="-342900">
              <a:spcBef>
                <a:spcPts val="0"/>
              </a:spcBef>
              <a:buFont typeface="Arial" panose="020B0604020202020204" pitchFamily="34" charset="0"/>
              <a:buChar char="•"/>
            </a:pPr>
            <a:r>
              <a:rPr lang="en-US" sz="2000" dirty="0">
                <a:solidFill>
                  <a:srgbClr val="FF0000"/>
                </a:solidFill>
                <a:latin typeface="Calibri" panose="020F0502020204030204" pitchFamily="34" charset="0"/>
              </a:rPr>
              <a:t>Is EPICS secure</a:t>
            </a:r>
            <a:r>
              <a:rPr lang="en-US" sz="2000" dirty="0">
                <a:solidFill>
                  <a:srgbClr val="000000"/>
                </a:solidFill>
                <a:latin typeface="Calibri" panose="020F0502020204030204" pitchFamily="34" charset="0"/>
              </a:rPr>
              <a:t>? See later in talk. </a:t>
            </a:r>
          </a:p>
          <a:p>
            <a:pPr marL="457200" lvl="1" indent="-342900">
              <a:spcBef>
                <a:spcPts val="0"/>
              </a:spcBef>
              <a:buFont typeface="Arial" panose="020B0604020202020204" pitchFamily="34" charset="0"/>
              <a:buChar char="•"/>
            </a:pPr>
            <a:endParaRPr lang="en-US" sz="2000" b="0" i="0" u="none" strike="noStrike" dirty="0">
              <a:solidFill>
                <a:srgbClr val="000000"/>
              </a:solidFill>
              <a:effectLst/>
              <a:latin typeface="Calibri" panose="020F0502020204030204" pitchFamily="34" charset="0"/>
            </a:endParaRPr>
          </a:p>
          <a:p>
            <a:pPr marL="400050" lvl="1">
              <a:spcBef>
                <a:spcPts val="0"/>
              </a:spcBef>
            </a:pPr>
            <a:endParaRPr lang="en-US" sz="2000" b="0" i="0" u="none" strike="noStrike" dirty="0">
              <a:solidFill>
                <a:srgbClr val="000000"/>
              </a:solidFill>
              <a:effectLst/>
              <a:latin typeface="Calibri" panose="020F0502020204030204" pitchFamily="34" charset="0"/>
            </a:endParaRPr>
          </a:p>
        </p:txBody>
      </p:sp>
      <p:sp>
        <p:nvSpPr>
          <p:cNvPr id="4" name="Title 3">
            <a:extLst>
              <a:ext uri="{FF2B5EF4-FFF2-40B4-BE49-F238E27FC236}">
                <a16:creationId xmlns:a16="http://schemas.microsoft.com/office/drawing/2014/main" id="{3B746509-8185-D0C3-295A-C329CF1A0495}"/>
              </a:ext>
            </a:extLst>
          </p:cNvPr>
          <p:cNvSpPr>
            <a:spLocks noGrp="1"/>
          </p:cNvSpPr>
          <p:nvPr>
            <p:ph type="title"/>
          </p:nvPr>
        </p:nvSpPr>
        <p:spPr>
          <a:xfrm>
            <a:off x="609599" y="278107"/>
            <a:ext cx="10972800" cy="543036"/>
          </a:xfrm>
        </p:spPr>
        <p:txBody>
          <a:bodyPr>
            <a:normAutofit fontScale="90000"/>
          </a:bodyPr>
          <a:lstStyle/>
          <a:p>
            <a:r>
              <a:rPr lang="en-US" dirty="0"/>
              <a:t>Cyber Threat Statistics and Context</a:t>
            </a:r>
          </a:p>
        </p:txBody>
      </p:sp>
      <p:graphicFrame>
        <p:nvGraphicFramePr>
          <p:cNvPr id="5" name="Table 5">
            <a:extLst>
              <a:ext uri="{FF2B5EF4-FFF2-40B4-BE49-F238E27FC236}">
                <a16:creationId xmlns:a16="http://schemas.microsoft.com/office/drawing/2014/main" id="{3E2A689D-B43D-FCD5-BA16-72CDEA43BBD8}"/>
              </a:ext>
            </a:extLst>
          </p:cNvPr>
          <p:cNvGraphicFramePr>
            <a:graphicFrameLocks noGrp="1"/>
          </p:cNvGraphicFramePr>
          <p:nvPr>
            <p:extLst>
              <p:ext uri="{D42A27DB-BD31-4B8C-83A1-F6EECF244321}">
                <p14:modId xmlns:p14="http://schemas.microsoft.com/office/powerpoint/2010/main" val="718897160"/>
              </p:ext>
            </p:extLst>
          </p:nvPr>
        </p:nvGraphicFramePr>
        <p:xfrm>
          <a:off x="441985" y="1176569"/>
          <a:ext cx="10972800" cy="2946528"/>
        </p:xfrm>
        <a:graphic>
          <a:graphicData uri="http://schemas.openxmlformats.org/drawingml/2006/table">
            <a:tbl>
              <a:tblPr firstRow="1" bandRow="1">
                <a:tableStyleId>{72833802-FEF1-4C79-8D5D-14CF1EAF98D9}</a:tableStyleId>
              </a:tblPr>
              <a:tblGrid>
                <a:gridCol w="6706960">
                  <a:extLst>
                    <a:ext uri="{9D8B030D-6E8A-4147-A177-3AD203B41FA5}">
                      <a16:colId xmlns:a16="http://schemas.microsoft.com/office/drawing/2014/main" val="2677222257"/>
                    </a:ext>
                  </a:extLst>
                </a:gridCol>
                <a:gridCol w="1246910">
                  <a:extLst>
                    <a:ext uri="{9D8B030D-6E8A-4147-A177-3AD203B41FA5}">
                      <a16:colId xmlns:a16="http://schemas.microsoft.com/office/drawing/2014/main" val="3520728898"/>
                    </a:ext>
                  </a:extLst>
                </a:gridCol>
                <a:gridCol w="1460664">
                  <a:extLst>
                    <a:ext uri="{9D8B030D-6E8A-4147-A177-3AD203B41FA5}">
                      <a16:colId xmlns:a16="http://schemas.microsoft.com/office/drawing/2014/main" val="2641827742"/>
                    </a:ext>
                  </a:extLst>
                </a:gridCol>
                <a:gridCol w="1558266">
                  <a:extLst>
                    <a:ext uri="{9D8B030D-6E8A-4147-A177-3AD203B41FA5}">
                      <a16:colId xmlns:a16="http://schemas.microsoft.com/office/drawing/2014/main" val="2364279619"/>
                    </a:ext>
                  </a:extLst>
                </a:gridCol>
              </a:tblGrid>
              <a:tr h="350208">
                <a:tc>
                  <a:txBody>
                    <a:bodyPr/>
                    <a:lstStyle/>
                    <a:p>
                      <a:r>
                        <a:rPr lang="en-US" dirty="0"/>
                        <a:t>SLAC CYBER EVENT DATA</a:t>
                      </a:r>
                    </a:p>
                  </a:txBody>
                  <a:tcPr/>
                </a:tc>
                <a:tc>
                  <a:txBody>
                    <a:bodyPr/>
                    <a:lstStyle/>
                    <a:p>
                      <a:r>
                        <a:rPr lang="en-US" dirty="0"/>
                        <a:t>Q4 2022</a:t>
                      </a:r>
                    </a:p>
                  </a:txBody>
                  <a:tcPr/>
                </a:tc>
                <a:tc>
                  <a:txBody>
                    <a:bodyPr/>
                    <a:lstStyle/>
                    <a:p>
                      <a:r>
                        <a:rPr lang="en-US" dirty="0"/>
                        <a:t>Q2 2023</a:t>
                      </a:r>
                    </a:p>
                  </a:txBody>
                  <a:tcPr/>
                </a:tc>
                <a:tc>
                  <a:txBody>
                    <a:bodyPr/>
                    <a:lstStyle/>
                    <a:p>
                      <a:r>
                        <a:rPr lang="en-US" dirty="0"/>
                        <a:t>Q2 2024</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4076593"/>
                  </a:ext>
                </a:extLst>
              </a:tr>
              <a:tr h="569088">
                <a:tc rowSpan="2">
                  <a:txBody>
                    <a:bodyPr/>
                    <a:lstStyle/>
                    <a:p>
                      <a:r>
                        <a:rPr lang="en-US" dirty="0">
                          <a:solidFill>
                            <a:srgbClr val="FF0000"/>
                          </a:solidFill>
                        </a:rPr>
                        <a:t>Perimeter defenses stopped attempts</a:t>
                      </a:r>
                      <a:r>
                        <a:rPr lang="en-US" dirty="0"/>
                        <a:t>. Scanning for known vulnerabilities. Like </a:t>
                      </a:r>
                      <a:r>
                        <a:rPr lang="en-US" dirty="0" err="1"/>
                        <a:t>ssh</a:t>
                      </a:r>
                      <a:r>
                        <a:rPr lang="en-US" dirty="0"/>
                        <a:t> user brute force attack, Apache path traversal, </a:t>
                      </a:r>
                      <a:r>
                        <a:rPr lang="en-US" dirty="0" err="1"/>
                        <a:t>ZeroShell</a:t>
                      </a:r>
                      <a:r>
                        <a:rPr lang="en-US" dirty="0"/>
                        <a:t> command execution, etc. Or actual exploits. Like Remote Code Execution (RCE), SQL injection, etc.</a:t>
                      </a:r>
                    </a:p>
                  </a:txBody>
                  <a:tcPr marR="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rowSpan="2">
                  <a:txBody>
                    <a:bodyPr/>
                    <a:lstStyle/>
                    <a:p>
                      <a:r>
                        <a:rPr lang="en-US" sz="1800" b="0" i="0" u="none" strike="noStrike" dirty="0">
                          <a:solidFill>
                            <a:srgbClr val="FF0000"/>
                          </a:solidFill>
                          <a:effectLst/>
                          <a:latin typeface="Calibri" panose="020F0502020204030204" pitchFamily="34" charset="0"/>
                        </a:rPr>
                        <a:t>33,149,555</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rowSpan="2">
                  <a:txBody>
                    <a:bodyPr/>
                    <a:lstStyle/>
                    <a:p>
                      <a:r>
                        <a:rPr lang="en-US" sz="1800" b="0" i="0" u="none" strike="noStrike" kern="1200" dirty="0">
                          <a:solidFill>
                            <a:srgbClr val="FF0000"/>
                          </a:solidFill>
                          <a:effectLst/>
                          <a:latin typeface="+mn-lt"/>
                          <a:ea typeface="+mn-ea"/>
                          <a:cs typeface="+mn-cs"/>
                        </a:rPr>
                        <a:t>509,750,086</a:t>
                      </a:r>
                    </a:p>
                    <a:p>
                      <a:r>
                        <a:rPr lang="en-US" sz="1800" b="0" i="0" u="none" strike="noStrike" kern="1200" dirty="0">
                          <a:solidFill>
                            <a:srgbClr val="FF0000"/>
                          </a:solidFill>
                          <a:effectLst/>
                          <a:latin typeface="+mn-lt"/>
                          <a:ea typeface="+mn-ea"/>
                          <a:cs typeface="+mn-cs"/>
                        </a:rPr>
                        <a:t>(Yes, 509 M)</a:t>
                      </a:r>
                      <a:endParaRPr lang="en-US"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chemeClr val="tx1"/>
                          </a:solidFill>
                        </a:rPr>
                        <a:t>Outer: Not known</a:t>
                      </a:r>
                      <a:r>
                        <a:rPr lang="en-US" baseline="30000" dirty="0">
                          <a:solidFill>
                            <a:schemeClr val="tx1"/>
                          </a:solidFill>
                        </a:rPr>
                        <a:t>*</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63262038"/>
                  </a:ext>
                </a:extLst>
              </a:tr>
              <a:tr h="56908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rPr>
                        <a:t>Inner: </a:t>
                      </a:r>
                      <a:r>
                        <a:rPr lang="en-US" dirty="0">
                          <a:solidFill>
                            <a:srgbClr val="FF0000"/>
                          </a:solidFill>
                        </a:rPr>
                        <a:t>~25 M</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48709202"/>
                  </a:ext>
                </a:extLst>
              </a:tr>
              <a:tr h="612864">
                <a:tc>
                  <a:txBody>
                    <a:bodyPr/>
                    <a:lstStyle/>
                    <a:p>
                      <a:r>
                        <a:rPr lang="en-US" sz="1800" dirty="0">
                          <a:solidFill>
                            <a:srgbClr val="FF0000"/>
                          </a:solidFill>
                          <a:latin typeface="Calibri" panose="020F0502020204030204" pitchFamily="34" charset="0"/>
                        </a:rPr>
                        <a:t>E</a:t>
                      </a:r>
                      <a:r>
                        <a:rPr lang="en-US" sz="1800" b="0" i="0" u="none" strike="noStrike" dirty="0">
                          <a:solidFill>
                            <a:srgbClr val="FF0000"/>
                          </a:solidFill>
                          <a:effectLst/>
                          <a:latin typeface="Calibri" panose="020F0502020204030204" pitchFamily="34" charset="0"/>
                        </a:rPr>
                        <a:t>ndpoint protection events stopped</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Crowdstrike</a:t>
                      </a:r>
                      <a:r>
                        <a:rPr lang="en-US" sz="1800" b="0" i="0" u="none" strike="noStrike" dirty="0">
                          <a:solidFill>
                            <a:srgbClr val="000000"/>
                          </a:solidFill>
                          <a:effectLst/>
                          <a:latin typeface="Calibri" panose="020F0502020204030204" pitchFamily="34" charset="0"/>
                        </a:rPr>
                        <a:t>. Malicious software detected. Successfully mitigated by Endpoint protection and response</a:t>
                      </a:r>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130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0" i="0" u="none" strike="noStrike" kern="1200" dirty="0">
                          <a:solidFill>
                            <a:srgbClr val="FF0000"/>
                          </a:solidFill>
                          <a:effectLst/>
                          <a:latin typeface="+mn-lt"/>
                          <a:ea typeface="+mn-ea"/>
                          <a:cs typeface="+mn-cs"/>
                        </a:rPr>
                        <a:t>490</a:t>
                      </a:r>
                      <a:endParaRPr lang="en-US"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chemeClr val="tx1"/>
                          </a:solidFill>
                        </a:rPr>
                        <a:t>63</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718436"/>
                  </a:ext>
                </a:extLst>
              </a:tr>
              <a:tr h="350208">
                <a:tc>
                  <a:txBody>
                    <a:bodyPr/>
                    <a:lstStyle/>
                    <a:p>
                      <a:r>
                        <a:rPr lang="en-US" dirty="0"/>
                        <a:t>Control system intrusions </a:t>
                      </a:r>
                      <a:r>
                        <a:rPr lang="en-US" dirty="0">
                          <a:solidFill>
                            <a:srgbClr val="FF0000"/>
                          </a:solidFill>
                        </a:rPr>
                        <a:t>known</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rgbClr val="FF0000"/>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rgbClr val="FF0000"/>
                          </a:solidFill>
                        </a:rPr>
                        <a:t>0</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80633872"/>
                  </a:ext>
                </a:extLst>
              </a:tr>
              <a:tr h="350208">
                <a:tc>
                  <a:txBody>
                    <a:bodyPr/>
                    <a:lstStyle/>
                    <a:p>
                      <a:r>
                        <a:rPr lang="en-US" dirty="0"/>
                        <a:t>Front-end intrusions </a:t>
                      </a:r>
                      <a:r>
                        <a:rPr lang="en-US" dirty="0">
                          <a:solidFill>
                            <a:srgbClr val="FF0000"/>
                          </a:solidFill>
                        </a:rPr>
                        <a:t>known</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r>
                        <a:rPr lang="en-US" dirty="0">
                          <a:solidFill>
                            <a:srgbClr val="FF0000"/>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r>
                        <a:rPr lang="en-US" dirty="0">
                          <a:solidFill>
                            <a:srgbClr val="FF0000"/>
                          </a:solidFill>
                        </a:rPr>
                        <a:t>0</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31716583"/>
                  </a:ext>
                </a:extLst>
              </a:tr>
            </a:tbl>
          </a:graphicData>
        </a:graphic>
      </p:graphicFrame>
      <p:sp>
        <p:nvSpPr>
          <p:cNvPr id="3" name="TextBox 2">
            <a:extLst>
              <a:ext uri="{FF2B5EF4-FFF2-40B4-BE49-F238E27FC236}">
                <a16:creationId xmlns:a16="http://schemas.microsoft.com/office/drawing/2014/main" id="{F6A2B5FB-A469-8BCE-0C5A-2C808A9B8D4E}"/>
              </a:ext>
            </a:extLst>
          </p:cNvPr>
          <p:cNvSpPr txBox="1"/>
          <p:nvPr/>
        </p:nvSpPr>
        <p:spPr>
          <a:xfrm>
            <a:off x="393515" y="4121061"/>
            <a:ext cx="11578108" cy="369332"/>
          </a:xfrm>
          <a:prstGeom prst="rect">
            <a:avLst/>
          </a:prstGeom>
          <a:noFill/>
        </p:spPr>
        <p:txBody>
          <a:bodyPr wrap="square" rtlCol="0">
            <a:spAutoFit/>
          </a:bodyPr>
          <a:lstStyle/>
          <a:p>
            <a:r>
              <a:rPr lang="en-US" dirty="0"/>
              <a:t>(</a:t>
            </a:r>
            <a:r>
              <a:rPr lang="en-US" dirty="0">
                <a:solidFill>
                  <a:srgbClr val="FF0000"/>
                </a:solidFill>
              </a:rPr>
              <a:t>*</a:t>
            </a:r>
            <a:r>
              <a:rPr lang="en-US" dirty="0"/>
              <a:t>) Aggressive blocking: blocks added to edge routers (not in statistics). Now block whole subnets, so expensive to evade. </a:t>
            </a:r>
          </a:p>
        </p:txBody>
      </p:sp>
    </p:spTree>
    <p:extLst>
      <p:ext uri="{BB962C8B-B14F-4D97-AF65-F5344CB8AC3E}">
        <p14:creationId xmlns:p14="http://schemas.microsoft.com/office/powerpoint/2010/main" val="13000439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8A094-5910-975D-C952-06ADCA3F31C5}"/>
              </a:ext>
            </a:extLst>
          </p:cNvPr>
          <p:cNvSpPr>
            <a:spLocks noGrp="1"/>
          </p:cNvSpPr>
          <p:nvPr>
            <p:ph type="title"/>
          </p:nvPr>
        </p:nvSpPr>
        <p:spPr>
          <a:xfrm>
            <a:off x="608039" y="133280"/>
            <a:ext cx="10972800" cy="543036"/>
          </a:xfrm>
        </p:spPr>
        <p:txBody>
          <a:bodyPr>
            <a:noAutofit/>
          </a:bodyPr>
          <a:lstStyle/>
          <a:p>
            <a:r>
              <a:rPr lang="en-US" sz="3200" dirty="0"/>
              <a:t>Experience of SLAC Accelerator Cyber Assessment</a:t>
            </a:r>
          </a:p>
        </p:txBody>
      </p:sp>
      <p:sp>
        <p:nvSpPr>
          <p:cNvPr id="8" name="Content Placeholder 7">
            <a:extLst>
              <a:ext uri="{FF2B5EF4-FFF2-40B4-BE49-F238E27FC236}">
                <a16:creationId xmlns:a16="http://schemas.microsoft.com/office/drawing/2014/main" id="{D306A612-03A6-F7AD-75B7-DA1EF8371D37}"/>
              </a:ext>
            </a:extLst>
          </p:cNvPr>
          <p:cNvSpPr>
            <a:spLocks noGrp="1"/>
          </p:cNvSpPr>
          <p:nvPr>
            <p:ph sz="quarter" idx="14"/>
          </p:nvPr>
        </p:nvSpPr>
        <p:spPr>
          <a:xfrm>
            <a:off x="608039" y="1913330"/>
            <a:ext cx="11185417" cy="2921434"/>
          </a:xfrm>
        </p:spPr>
        <p:txBody>
          <a:bodyPr>
            <a:normAutofit/>
          </a:bodyPr>
          <a:lstStyle/>
          <a:p>
            <a:pPr marL="514350" lvl="0" indent="-514350">
              <a:buFont typeface="+mj-lt"/>
              <a:buAutoNum type="arabicPeriod"/>
            </a:pPr>
            <a:r>
              <a:rPr lang="en-US" sz="2800" dirty="0"/>
              <a:t>Operations (for instance deletion of required software) </a:t>
            </a:r>
          </a:p>
          <a:p>
            <a:pPr marL="514350" lvl="0" indent="-514350">
              <a:buFont typeface="+mj-lt"/>
              <a:buAutoNum type="arabicPeriod"/>
            </a:pPr>
            <a:r>
              <a:rPr lang="en-US" sz="2800" dirty="0"/>
              <a:t>Physical accelerator controls (e.g. malicious write to PVs of cryo facility)</a:t>
            </a:r>
          </a:p>
          <a:p>
            <a:pPr marL="514350" lvl="0" indent="-514350">
              <a:buFont typeface="+mj-lt"/>
              <a:buAutoNum type="arabicPeriod"/>
            </a:pPr>
            <a:r>
              <a:rPr lang="en-US" sz="2800" dirty="0"/>
              <a:t>Accelerator configuration basis (e.g. magnet polynomials in Oracle)</a:t>
            </a:r>
          </a:p>
          <a:p>
            <a:pPr marL="514350" lvl="0" indent="-514350">
              <a:buFont typeface="+mj-lt"/>
              <a:buAutoNum type="arabicPeriod"/>
            </a:pPr>
            <a:r>
              <a:rPr lang="en-US" sz="2800" dirty="0"/>
              <a:t>Data, analysis or diagnostics (e.g. deletion or change of archived values).</a:t>
            </a:r>
          </a:p>
        </p:txBody>
      </p:sp>
      <p:sp>
        <p:nvSpPr>
          <p:cNvPr id="3" name="TextBox 2">
            <a:extLst>
              <a:ext uri="{FF2B5EF4-FFF2-40B4-BE49-F238E27FC236}">
                <a16:creationId xmlns:a16="http://schemas.microsoft.com/office/drawing/2014/main" id="{1BF7D009-FEF2-91F4-C98C-8824B48B6B55}"/>
              </a:ext>
            </a:extLst>
          </p:cNvPr>
          <p:cNvSpPr txBox="1"/>
          <p:nvPr/>
        </p:nvSpPr>
        <p:spPr>
          <a:xfrm>
            <a:off x="351182" y="1280365"/>
            <a:ext cx="11489635" cy="523220"/>
          </a:xfrm>
          <a:prstGeom prst="rect">
            <a:avLst/>
          </a:prstGeom>
          <a:noFill/>
        </p:spPr>
        <p:txBody>
          <a:bodyPr wrap="square" rtlCol="0">
            <a:spAutoFit/>
          </a:bodyPr>
          <a:lstStyle/>
          <a:p>
            <a:r>
              <a:rPr lang="en-US" sz="2800" dirty="0"/>
              <a:t>System Experts charged with assessment of </a:t>
            </a:r>
            <a:r>
              <a:rPr lang="en-US" sz="2800" dirty="0">
                <a:solidFill>
                  <a:srgbClr val="FF0000"/>
                </a:solidFill>
              </a:rPr>
              <a:t>resilience to cyber attack on:</a:t>
            </a:r>
            <a:endParaRPr lang="en-US" sz="2800" dirty="0"/>
          </a:p>
        </p:txBody>
      </p:sp>
      <p:sp>
        <p:nvSpPr>
          <p:cNvPr id="4" name="TextBox 3">
            <a:extLst>
              <a:ext uri="{FF2B5EF4-FFF2-40B4-BE49-F238E27FC236}">
                <a16:creationId xmlns:a16="http://schemas.microsoft.com/office/drawing/2014/main" id="{070D6807-ACDD-6E1B-3CC8-07F15B214CE6}"/>
              </a:ext>
            </a:extLst>
          </p:cNvPr>
          <p:cNvSpPr txBox="1"/>
          <p:nvPr/>
        </p:nvSpPr>
        <p:spPr>
          <a:xfrm>
            <a:off x="490175" y="4078689"/>
            <a:ext cx="10549621" cy="646331"/>
          </a:xfrm>
          <a:prstGeom prst="rect">
            <a:avLst/>
          </a:prstGeom>
          <a:noFill/>
        </p:spPr>
        <p:txBody>
          <a:bodyPr wrap="square" rtlCol="0">
            <a:spAutoFit/>
          </a:bodyPr>
          <a:lstStyle/>
          <a:p>
            <a:r>
              <a:rPr lang="en-US" dirty="0"/>
              <a:t>PPS cyber security was not investigated. We did NOT consider physical security such as vacuum of cryomodule, cavity tune, etc. </a:t>
            </a:r>
          </a:p>
        </p:txBody>
      </p:sp>
      <p:sp>
        <p:nvSpPr>
          <p:cNvPr id="9" name="TextBox 8">
            <a:extLst>
              <a:ext uri="{FF2B5EF4-FFF2-40B4-BE49-F238E27FC236}">
                <a16:creationId xmlns:a16="http://schemas.microsoft.com/office/drawing/2014/main" id="{16F4B398-9FD2-EC5C-617F-AFC2BC0F91DF}"/>
              </a:ext>
            </a:extLst>
          </p:cNvPr>
          <p:cNvSpPr txBox="1"/>
          <p:nvPr/>
        </p:nvSpPr>
        <p:spPr>
          <a:xfrm>
            <a:off x="172276" y="5054416"/>
            <a:ext cx="11185417" cy="1384995"/>
          </a:xfrm>
          <a:prstGeom prst="rect">
            <a:avLst/>
          </a:prstGeom>
          <a:noFill/>
          <a:ln>
            <a:solidFill>
              <a:srgbClr val="C00000"/>
            </a:solidFill>
          </a:ln>
        </p:spPr>
        <p:txBody>
          <a:bodyPr wrap="square">
            <a:spAutoFit/>
          </a:bodyPr>
          <a:lstStyle/>
          <a:p>
            <a:r>
              <a:rPr lang="en-US" sz="2800" dirty="0"/>
              <a:t>Results used to plan immediate improvements and further analysis. Experts directed to highlight items that worried them. And to use the systems analysis to investigate and propose fixes. </a:t>
            </a:r>
          </a:p>
        </p:txBody>
      </p:sp>
      <p:sp>
        <p:nvSpPr>
          <p:cNvPr id="10" name="TextBox 9">
            <a:extLst>
              <a:ext uri="{FF2B5EF4-FFF2-40B4-BE49-F238E27FC236}">
                <a16:creationId xmlns:a16="http://schemas.microsoft.com/office/drawing/2014/main" id="{84CAA1FB-A767-19CD-EE1B-E0E5E4E4F70B}"/>
              </a:ext>
            </a:extLst>
          </p:cNvPr>
          <p:cNvSpPr txBox="1"/>
          <p:nvPr/>
        </p:nvSpPr>
        <p:spPr>
          <a:xfrm>
            <a:off x="4095146" y="550194"/>
            <a:ext cx="4080021" cy="584775"/>
          </a:xfrm>
          <a:prstGeom prst="rect">
            <a:avLst/>
          </a:prstGeom>
          <a:noFill/>
        </p:spPr>
        <p:txBody>
          <a:bodyPr wrap="square">
            <a:spAutoFit/>
          </a:bodyPr>
          <a:lstStyle/>
          <a:p>
            <a:r>
              <a:rPr lang="en-US" sz="3200" dirty="0"/>
              <a:t>1. Scope and Objective</a:t>
            </a:r>
          </a:p>
        </p:txBody>
      </p:sp>
    </p:spTree>
    <p:extLst>
      <p:ext uri="{BB962C8B-B14F-4D97-AF65-F5344CB8AC3E}">
        <p14:creationId xmlns:p14="http://schemas.microsoft.com/office/powerpoint/2010/main" val="24221877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8A094-5910-975D-C952-06ADCA3F31C5}"/>
              </a:ext>
            </a:extLst>
          </p:cNvPr>
          <p:cNvSpPr>
            <a:spLocks noGrp="1"/>
          </p:cNvSpPr>
          <p:nvPr>
            <p:ph type="title"/>
          </p:nvPr>
        </p:nvSpPr>
        <p:spPr>
          <a:xfrm>
            <a:off x="609600" y="196766"/>
            <a:ext cx="10972800" cy="543036"/>
          </a:xfrm>
        </p:spPr>
        <p:txBody>
          <a:bodyPr>
            <a:noAutofit/>
          </a:bodyPr>
          <a:lstStyle/>
          <a:p>
            <a:r>
              <a:rPr lang="en-US" sz="2400" dirty="0"/>
              <a:t>Experience of SLAC Accelerator Cyber Assessment cont’d</a:t>
            </a:r>
          </a:p>
        </p:txBody>
      </p:sp>
      <p:sp>
        <p:nvSpPr>
          <p:cNvPr id="6" name="Text Placeholder 5">
            <a:extLst>
              <a:ext uri="{FF2B5EF4-FFF2-40B4-BE49-F238E27FC236}">
                <a16:creationId xmlns:a16="http://schemas.microsoft.com/office/drawing/2014/main" id="{9B2BEA27-0224-F7E4-8C7B-001BE7A80DBC}"/>
              </a:ext>
            </a:extLst>
          </p:cNvPr>
          <p:cNvSpPr>
            <a:spLocks noGrp="1"/>
          </p:cNvSpPr>
          <p:nvPr>
            <p:ph type="body" sz="quarter" idx="13"/>
          </p:nvPr>
        </p:nvSpPr>
        <p:spPr/>
        <p:txBody>
          <a:bodyPr>
            <a:normAutofit fontScale="25000" lnSpcReduction="20000"/>
          </a:bodyPr>
          <a:lstStyle/>
          <a:p>
            <a:endParaRPr lang="en-US"/>
          </a:p>
        </p:txBody>
      </p:sp>
      <p:sp>
        <p:nvSpPr>
          <p:cNvPr id="10" name="TextBox 9">
            <a:extLst>
              <a:ext uri="{FF2B5EF4-FFF2-40B4-BE49-F238E27FC236}">
                <a16:creationId xmlns:a16="http://schemas.microsoft.com/office/drawing/2014/main" id="{84CAA1FB-A767-19CD-EE1B-E0E5E4E4F70B}"/>
              </a:ext>
            </a:extLst>
          </p:cNvPr>
          <p:cNvSpPr txBox="1"/>
          <p:nvPr/>
        </p:nvSpPr>
        <p:spPr>
          <a:xfrm>
            <a:off x="4055988" y="530892"/>
            <a:ext cx="4080021" cy="584775"/>
          </a:xfrm>
          <a:prstGeom prst="rect">
            <a:avLst/>
          </a:prstGeom>
          <a:noFill/>
        </p:spPr>
        <p:txBody>
          <a:bodyPr wrap="square">
            <a:spAutoFit/>
          </a:bodyPr>
          <a:lstStyle/>
          <a:p>
            <a:r>
              <a:rPr lang="en-US" sz="3200" dirty="0"/>
              <a:t>2. Systems in Scope</a:t>
            </a:r>
          </a:p>
        </p:txBody>
      </p:sp>
      <p:sp>
        <p:nvSpPr>
          <p:cNvPr id="7" name="Content Placeholder 6">
            <a:extLst>
              <a:ext uri="{FF2B5EF4-FFF2-40B4-BE49-F238E27FC236}">
                <a16:creationId xmlns:a16="http://schemas.microsoft.com/office/drawing/2014/main" id="{AAD531C2-E6DB-3B67-8148-6152326F2F1F}"/>
              </a:ext>
            </a:extLst>
          </p:cNvPr>
          <p:cNvSpPr>
            <a:spLocks noGrp="1"/>
          </p:cNvSpPr>
          <p:nvPr>
            <p:ph sz="quarter" idx="14"/>
          </p:nvPr>
        </p:nvSpPr>
        <p:spPr/>
        <p:txBody>
          <a:bodyPr>
            <a:normAutofit fontScale="70000" lnSpcReduction="20000"/>
          </a:bodyPr>
          <a:lstStyle/>
          <a:p>
            <a:pPr marL="514350" indent="-514350">
              <a:buFont typeface="+mj-lt"/>
              <a:buAutoNum type="arabicPeriod"/>
            </a:pPr>
            <a:r>
              <a:rPr lang="en-US" dirty="0"/>
              <a:t>SLAC IT Network; routers, gateways, Domain Name Services. </a:t>
            </a:r>
          </a:p>
          <a:p>
            <a:pPr marL="514350" indent="-514350">
              <a:buFont typeface="+mj-lt"/>
              <a:buAutoNum type="arabicPeriod"/>
            </a:pPr>
            <a:r>
              <a:rPr lang="en-US" dirty="0"/>
              <a:t>Control System Access mechanism: </a:t>
            </a:r>
            <a:br>
              <a:rPr lang="en-US" dirty="0"/>
            </a:br>
            <a:r>
              <a:rPr lang="en-US" dirty="0"/>
              <a:t>	Enterprise (SLAC) Identity Access Management -&gt; DMZ bastion -&gt; </a:t>
            </a:r>
            <a:r>
              <a:rPr lang="en-US" dirty="0" err="1"/>
              <a:t>ssh</a:t>
            </a:r>
            <a:r>
              <a:rPr lang="en-US" dirty="0"/>
              <a:t> public key</a:t>
            </a:r>
          </a:p>
          <a:p>
            <a:pPr marL="514350" indent="-514350">
              <a:buFont typeface="+mj-lt"/>
              <a:buAutoNum type="arabicPeriod"/>
            </a:pPr>
            <a:r>
              <a:rPr lang="en-US" dirty="0"/>
              <a:t>Accelerator Control System Hosts </a:t>
            </a:r>
          </a:p>
          <a:p>
            <a:pPr marL="514350" indent="-514350">
              <a:buFont typeface="+mj-lt"/>
              <a:buAutoNum type="arabicPeriod"/>
            </a:pPr>
            <a:r>
              <a:rPr lang="en-US" dirty="0"/>
              <a:t>Control System Software security</a:t>
            </a:r>
          </a:p>
          <a:p>
            <a:pPr marL="914400" lvl="1" indent="-514350">
              <a:buFont typeface="+mj-lt"/>
              <a:buAutoNum type="alphaLcPeriod"/>
            </a:pPr>
            <a:r>
              <a:rPr lang="en-US" dirty="0"/>
              <a:t>PV write authorization security (EPICS Channel Access - “ACLs” for PVs)</a:t>
            </a:r>
          </a:p>
          <a:p>
            <a:pPr marL="914400" lvl="1" indent="-514350">
              <a:buFont typeface="+mj-lt"/>
              <a:buAutoNum type="alphaLcPeriod"/>
            </a:pPr>
            <a:r>
              <a:rPr lang="en-US" dirty="0"/>
              <a:t>Control Protocol security (EPICS Channel Access, PvAccess)</a:t>
            </a:r>
          </a:p>
          <a:p>
            <a:pPr marL="914400" lvl="1" indent="-514350">
              <a:buFont typeface="+mj-lt"/>
              <a:buAutoNum type="alphaLcPeriod"/>
            </a:pPr>
            <a:r>
              <a:rPr lang="en-US" dirty="0"/>
              <a:t>Front end computer security (EPICS IOC software, FPGA, field busses </a:t>
            </a:r>
            <a:r>
              <a:rPr lang="en-US" dirty="0" err="1"/>
              <a:t>etc</a:t>
            </a:r>
            <a:r>
              <a:rPr lang="en-US" dirty="0"/>
              <a:t>)</a:t>
            </a:r>
          </a:p>
          <a:p>
            <a:pPr marL="914400" lvl="1" indent="-514350">
              <a:buFont typeface="+mj-lt"/>
              <a:buAutoNum type="alphaLcPeriod"/>
            </a:pPr>
            <a:r>
              <a:rPr lang="en-US" dirty="0"/>
              <a:t>Beam diagnostics, tuning and optimization security (Matlab, Python)</a:t>
            </a:r>
          </a:p>
          <a:p>
            <a:pPr marL="514350" indent="-514350">
              <a:buFont typeface="+mj-lt"/>
              <a:buAutoNum type="arabicPeriod"/>
            </a:pPr>
            <a:r>
              <a:rPr lang="en-US" dirty="0"/>
              <a:t>Data Stores: EPICS Archiver, High Performance timeseries data stores</a:t>
            </a:r>
          </a:p>
          <a:p>
            <a:pPr marL="514350" indent="-514350">
              <a:buFont typeface="+mj-lt"/>
              <a:buAutoNum type="arabicPeriod"/>
            </a:pPr>
            <a:r>
              <a:rPr lang="en-US" dirty="0"/>
              <a:t>Intellectual Property Stores: Physics Log, Operations Log</a:t>
            </a:r>
          </a:p>
          <a:p>
            <a:pPr marL="514350" indent="-514350">
              <a:buFont typeface="+mj-lt"/>
              <a:buAutoNum type="arabicPeriod"/>
            </a:pPr>
            <a:r>
              <a:rPr lang="en-US" dirty="0"/>
              <a:t>Databases: Oracle (Device Infrastructure, Magnet, Cabling, Issue management, </a:t>
            </a:r>
            <a:r>
              <a:rPr lang="en-US" dirty="0" err="1"/>
              <a:t>etc</a:t>
            </a:r>
            <a:r>
              <a:rPr lang="en-US" dirty="0"/>
              <a:t>)</a:t>
            </a:r>
          </a:p>
          <a:p>
            <a:pPr marL="514350" indent="-514350">
              <a:buFont typeface="+mj-lt"/>
              <a:buAutoNum type="arabicPeriod"/>
            </a:pPr>
            <a:r>
              <a:rPr lang="en-US" dirty="0"/>
              <a:t>High Performance Computing Systems</a:t>
            </a:r>
          </a:p>
          <a:p>
            <a:pPr marL="514350" indent="-514350">
              <a:buFont typeface="+mj-lt"/>
              <a:buAutoNum type="arabicPeriod"/>
            </a:pPr>
            <a:r>
              <a:rPr lang="en-US" dirty="0"/>
              <a:t>Controlled Document store (</a:t>
            </a:r>
            <a:r>
              <a:rPr lang="en-US" dirty="0" err="1"/>
              <a:t>Sharepoint</a:t>
            </a:r>
            <a:r>
              <a:rPr lang="en-US" dirty="0"/>
              <a:t>)</a:t>
            </a:r>
          </a:p>
          <a:p>
            <a:pPr marL="514350" indent="-514350">
              <a:buFont typeface="+mj-lt"/>
              <a:buAutoNum type="arabicPeriod"/>
            </a:pPr>
            <a:r>
              <a:rPr lang="en-US" dirty="0"/>
              <a:t>Engineering Drawings (Windchill, Solid Edge, AutoCAD, SODA)</a:t>
            </a:r>
          </a:p>
          <a:p>
            <a:endParaRPr lang="en-US" dirty="0"/>
          </a:p>
        </p:txBody>
      </p:sp>
    </p:spTree>
    <p:extLst>
      <p:ext uri="{BB962C8B-B14F-4D97-AF65-F5344CB8AC3E}">
        <p14:creationId xmlns:p14="http://schemas.microsoft.com/office/powerpoint/2010/main" val="1900035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5ACDBC-5872-B3B5-7329-5F1C4E7E7834}"/>
              </a:ext>
            </a:extLst>
          </p:cNvPr>
          <p:cNvSpPr>
            <a:spLocks noGrp="1"/>
          </p:cNvSpPr>
          <p:nvPr>
            <p:ph type="body" sz="quarter" idx="18"/>
          </p:nvPr>
        </p:nvSpPr>
        <p:spPr>
          <a:xfrm>
            <a:off x="190500" y="1194209"/>
            <a:ext cx="11887200" cy="2879027"/>
          </a:xfrm>
        </p:spPr>
        <p:txBody>
          <a:bodyPr>
            <a:normAutofit fontScale="92500" lnSpcReduction="20000"/>
          </a:bodyPr>
          <a:lstStyle/>
          <a:p>
            <a:r>
              <a:rPr lang="en-US" sz="2400" dirty="0"/>
              <a:t>Premise: Online Beam Tuning is revolutionizing: Linear numerical methods, precomputed linear or 2</a:t>
            </a:r>
            <a:r>
              <a:rPr lang="en-US" sz="2400" baseline="30000" dirty="0"/>
              <a:t>nd</a:t>
            </a:r>
            <a:r>
              <a:rPr lang="en-US" sz="2400" dirty="0"/>
              <a:t> order model  </a:t>
            </a:r>
            <a:r>
              <a:rPr lang="en-US" sz="2400" b="1" dirty="0"/>
              <a:t>→</a:t>
            </a:r>
            <a:r>
              <a:rPr lang="en-US" sz="2400" dirty="0"/>
              <a:t>  non-linear, multi-particle model based, ML and multiparametric methods. </a:t>
            </a:r>
            <a:br>
              <a:rPr lang="en-US" sz="2400" dirty="0"/>
            </a:br>
            <a:endParaRPr lang="en-US" sz="2400" dirty="0"/>
          </a:p>
          <a:p>
            <a:r>
              <a:rPr lang="en-US" sz="2400" dirty="0"/>
              <a:t>⇒  𝚫 Scope: Controls += Accelerator Optimization + Big Data</a:t>
            </a:r>
            <a:br>
              <a:rPr lang="en-US" sz="2400" dirty="0"/>
            </a:br>
            <a:endParaRPr lang="en-US" sz="2400" dirty="0"/>
          </a:p>
          <a:p>
            <a:r>
              <a:rPr lang="en-US" sz="2400" dirty="0"/>
              <a:t>⇒ 𝚫 Network: Controls </a:t>
            </a:r>
            <a:r>
              <a:rPr lang="en-US" sz="2400" dirty="0">
                <a:solidFill>
                  <a:schemeClr val="tx1"/>
                </a:solidFill>
              </a:rPr>
              <a:t>+= High-Performance Computing</a:t>
            </a:r>
            <a:br>
              <a:rPr lang="en-US" sz="2400" dirty="0">
                <a:solidFill>
                  <a:schemeClr val="tx1"/>
                </a:solidFill>
              </a:rPr>
            </a:br>
            <a:endParaRPr lang="en-US" sz="2400" dirty="0">
              <a:solidFill>
                <a:schemeClr val="tx1"/>
              </a:solidFill>
            </a:endParaRPr>
          </a:p>
          <a:p>
            <a:r>
              <a:rPr lang="en-US" sz="2400" dirty="0"/>
              <a:t>⇒ 𝚫 </a:t>
            </a:r>
            <a:r>
              <a:rPr lang="en-US" sz="2400" dirty="0">
                <a:solidFill>
                  <a:schemeClr val="tx1"/>
                </a:solidFill>
              </a:rPr>
              <a:t>Security: EPICS += Transport Layer Security. Secure High-Performance Computing</a:t>
            </a:r>
            <a:br>
              <a:rPr lang="en-US" sz="2400" dirty="0">
                <a:solidFill>
                  <a:schemeClr val="tx1"/>
                </a:solidFill>
              </a:rPr>
            </a:br>
            <a:endParaRPr lang="en-US" sz="2400" dirty="0"/>
          </a:p>
          <a:p>
            <a:pPr marL="0" indent="0">
              <a:buNone/>
            </a:pPr>
            <a:endParaRPr lang="en-US" sz="2400" dirty="0"/>
          </a:p>
        </p:txBody>
      </p:sp>
      <p:sp>
        <p:nvSpPr>
          <p:cNvPr id="6" name="Title 5">
            <a:extLst>
              <a:ext uri="{FF2B5EF4-FFF2-40B4-BE49-F238E27FC236}">
                <a16:creationId xmlns:a16="http://schemas.microsoft.com/office/drawing/2014/main" id="{67A69D34-9D45-810C-5E04-68E4E2F4EA65}"/>
              </a:ext>
            </a:extLst>
          </p:cNvPr>
          <p:cNvSpPr>
            <a:spLocks noGrp="1"/>
          </p:cNvSpPr>
          <p:nvPr>
            <p:ph type="title"/>
          </p:nvPr>
        </p:nvSpPr>
        <p:spPr/>
        <p:txBody>
          <a:bodyPr/>
          <a:lstStyle/>
          <a:p>
            <a:r>
              <a:rPr lang="en-US" dirty="0">
                <a:solidFill>
                  <a:srgbClr val="C00000"/>
                </a:solidFill>
              </a:rPr>
              <a:t>Talk Outline. Accelerator Computing and Controls Revolution</a:t>
            </a:r>
          </a:p>
        </p:txBody>
      </p:sp>
      <p:sp>
        <p:nvSpPr>
          <p:cNvPr id="8" name="Slide Number Placeholder 7">
            <a:extLst>
              <a:ext uri="{FF2B5EF4-FFF2-40B4-BE49-F238E27FC236}">
                <a16:creationId xmlns:a16="http://schemas.microsoft.com/office/drawing/2014/main" id="{6A208022-7B04-5CE7-DB13-693D2BF8716E}"/>
              </a:ext>
            </a:extLst>
          </p:cNvPr>
          <p:cNvSpPr>
            <a:spLocks noGrp="1"/>
          </p:cNvSpPr>
          <p:nvPr>
            <p:ph type="sldNum" sz="quarter" idx="4"/>
          </p:nvPr>
        </p:nvSpPr>
        <p:spPr/>
        <p:txBody>
          <a:bodyPr/>
          <a:lstStyle/>
          <a:p>
            <a:fld id="{52B60363-7E9F-BF4A-894A-A30319D3939A}" type="slidenum">
              <a:rPr lang="en-US" smtClean="0"/>
              <a:pPr/>
              <a:t>3</a:t>
            </a:fld>
            <a:endParaRPr lang="en-US" dirty="0"/>
          </a:p>
        </p:txBody>
      </p:sp>
      <p:sp>
        <p:nvSpPr>
          <p:cNvPr id="9" name="Text Placeholder 1">
            <a:extLst>
              <a:ext uri="{FF2B5EF4-FFF2-40B4-BE49-F238E27FC236}">
                <a16:creationId xmlns:a16="http://schemas.microsoft.com/office/drawing/2014/main" id="{D70AE8F4-F56A-B473-43D4-7881CCBA302A}"/>
              </a:ext>
            </a:extLst>
          </p:cNvPr>
          <p:cNvSpPr txBox="1">
            <a:spLocks/>
          </p:cNvSpPr>
          <p:nvPr/>
        </p:nvSpPr>
        <p:spPr>
          <a:xfrm>
            <a:off x="838200" y="2235090"/>
            <a:ext cx="5295900" cy="63215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400" dirty="0"/>
          </a:p>
        </p:txBody>
      </p:sp>
      <p:sp>
        <p:nvSpPr>
          <p:cNvPr id="11" name="Text Placeholder 1">
            <a:extLst>
              <a:ext uri="{FF2B5EF4-FFF2-40B4-BE49-F238E27FC236}">
                <a16:creationId xmlns:a16="http://schemas.microsoft.com/office/drawing/2014/main" id="{71E85A73-EE07-D936-2F74-56AE87182972}"/>
              </a:ext>
            </a:extLst>
          </p:cNvPr>
          <p:cNvSpPr txBox="1">
            <a:spLocks/>
          </p:cNvSpPr>
          <p:nvPr/>
        </p:nvSpPr>
        <p:spPr>
          <a:xfrm>
            <a:off x="838200" y="2796848"/>
            <a:ext cx="5295900" cy="63215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400" dirty="0">
              <a:solidFill>
                <a:schemeClr val="tx1"/>
              </a:solidFill>
            </a:endParaRPr>
          </a:p>
        </p:txBody>
      </p:sp>
      <p:sp>
        <p:nvSpPr>
          <p:cNvPr id="3" name="TextBox 2">
            <a:extLst>
              <a:ext uri="{FF2B5EF4-FFF2-40B4-BE49-F238E27FC236}">
                <a16:creationId xmlns:a16="http://schemas.microsoft.com/office/drawing/2014/main" id="{81568B2F-C3CF-8AD3-77D0-87B23FF0D505}"/>
              </a:ext>
            </a:extLst>
          </p:cNvPr>
          <p:cNvSpPr txBox="1"/>
          <p:nvPr/>
        </p:nvSpPr>
        <p:spPr>
          <a:xfrm>
            <a:off x="190500" y="4046146"/>
            <a:ext cx="10723419" cy="707886"/>
          </a:xfrm>
          <a:prstGeom prst="rect">
            <a:avLst/>
          </a:prstGeom>
          <a:noFill/>
        </p:spPr>
        <p:txBody>
          <a:bodyPr wrap="square" rtlCol="0">
            <a:spAutoFit/>
          </a:bodyPr>
          <a:lstStyle/>
          <a:p>
            <a:pPr marL="285750" indent="-285750">
              <a:buFont typeface="Arial" panose="020B0604020202020204" pitchFamily="34" charset="0"/>
              <a:buChar char="•"/>
            </a:pPr>
            <a:r>
              <a:rPr lang="en-US" sz="2200" dirty="0">
                <a:solidFill>
                  <a:schemeClr val="tx1"/>
                </a:solidFill>
              </a:rPr>
              <a:t>Experiences of Cyber Review. Cyber Penetration Testing. Cyber Regulatory Framework</a:t>
            </a:r>
          </a:p>
          <a:p>
            <a:endParaRPr lang="en-US" dirty="0"/>
          </a:p>
        </p:txBody>
      </p:sp>
    </p:spTree>
    <p:extLst>
      <p:ext uri="{BB962C8B-B14F-4D97-AF65-F5344CB8AC3E}">
        <p14:creationId xmlns:p14="http://schemas.microsoft.com/office/powerpoint/2010/main" val="18978884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8A094-5910-975D-C952-06ADCA3F31C5}"/>
              </a:ext>
            </a:extLst>
          </p:cNvPr>
          <p:cNvSpPr>
            <a:spLocks noGrp="1"/>
          </p:cNvSpPr>
          <p:nvPr>
            <p:ph type="title"/>
          </p:nvPr>
        </p:nvSpPr>
        <p:spPr>
          <a:xfrm>
            <a:off x="609600" y="196766"/>
            <a:ext cx="10972800" cy="543036"/>
          </a:xfrm>
        </p:spPr>
        <p:txBody>
          <a:bodyPr>
            <a:noAutofit/>
          </a:bodyPr>
          <a:lstStyle/>
          <a:p>
            <a:r>
              <a:rPr lang="en-US" sz="2400" dirty="0"/>
              <a:t>Experience of SLAC Accelerator Cyber Assessment cont’d</a:t>
            </a:r>
          </a:p>
        </p:txBody>
      </p:sp>
      <p:sp>
        <p:nvSpPr>
          <p:cNvPr id="6" name="Text Placeholder 5">
            <a:extLst>
              <a:ext uri="{FF2B5EF4-FFF2-40B4-BE49-F238E27FC236}">
                <a16:creationId xmlns:a16="http://schemas.microsoft.com/office/drawing/2014/main" id="{9B2BEA27-0224-F7E4-8C7B-001BE7A80DBC}"/>
              </a:ext>
            </a:extLst>
          </p:cNvPr>
          <p:cNvSpPr>
            <a:spLocks noGrp="1"/>
          </p:cNvSpPr>
          <p:nvPr>
            <p:ph type="body" sz="quarter" idx="13"/>
          </p:nvPr>
        </p:nvSpPr>
        <p:spPr/>
        <p:txBody>
          <a:bodyPr>
            <a:normAutofit fontScale="25000" lnSpcReduction="20000"/>
          </a:bodyPr>
          <a:lstStyle/>
          <a:p>
            <a:endParaRPr lang="en-US"/>
          </a:p>
        </p:txBody>
      </p:sp>
      <p:sp>
        <p:nvSpPr>
          <p:cNvPr id="10" name="TextBox 9">
            <a:extLst>
              <a:ext uri="{FF2B5EF4-FFF2-40B4-BE49-F238E27FC236}">
                <a16:creationId xmlns:a16="http://schemas.microsoft.com/office/drawing/2014/main" id="{84CAA1FB-A767-19CD-EE1B-E0E5E4E4F70B}"/>
              </a:ext>
            </a:extLst>
          </p:cNvPr>
          <p:cNvSpPr txBox="1"/>
          <p:nvPr/>
        </p:nvSpPr>
        <p:spPr>
          <a:xfrm>
            <a:off x="1704894" y="548894"/>
            <a:ext cx="8860528" cy="584775"/>
          </a:xfrm>
          <a:prstGeom prst="rect">
            <a:avLst/>
          </a:prstGeom>
          <a:noFill/>
        </p:spPr>
        <p:txBody>
          <a:bodyPr wrap="square">
            <a:spAutoFit/>
          </a:bodyPr>
          <a:lstStyle/>
          <a:p>
            <a:r>
              <a:rPr lang="en-US" sz="3200" dirty="0"/>
              <a:t>3. Systems Specialists Briefing &amp; Response Template </a:t>
            </a:r>
          </a:p>
        </p:txBody>
      </p:sp>
      <p:sp>
        <p:nvSpPr>
          <p:cNvPr id="5" name="Content Placeholder 7">
            <a:extLst>
              <a:ext uri="{FF2B5EF4-FFF2-40B4-BE49-F238E27FC236}">
                <a16:creationId xmlns:a16="http://schemas.microsoft.com/office/drawing/2014/main" id="{6EC28816-8194-6B68-ABEE-4C3BD7AF2404}"/>
              </a:ext>
            </a:extLst>
          </p:cNvPr>
          <p:cNvSpPr>
            <a:spLocks noGrp="1"/>
          </p:cNvSpPr>
          <p:nvPr>
            <p:ph sz="quarter" idx="14"/>
          </p:nvPr>
        </p:nvSpPr>
        <p:spPr>
          <a:xfrm>
            <a:off x="609600" y="1534097"/>
            <a:ext cx="10811933" cy="1169346"/>
          </a:xfrm>
        </p:spPr>
        <p:txBody>
          <a:bodyPr>
            <a:normAutofit fontScale="47500" lnSpcReduction="20000"/>
          </a:bodyPr>
          <a:lstStyle/>
          <a:p>
            <a:r>
              <a:rPr lang="en-US" dirty="0"/>
              <a:t>Describe the use of the system in brief</a:t>
            </a:r>
          </a:p>
          <a:p>
            <a:r>
              <a:rPr lang="en-US" dirty="0"/>
              <a:t>Describe existing security measures, assess any weaknesses, and highlight missing coverage</a:t>
            </a:r>
          </a:p>
          <a:p>
            <a:pPr lvl="0"/>
            <a:r>
              <a:rPr lang="en-US" dirty="0"/>
              <a:t>Tabulate the system with respect to the following. For each defense type, if the system includes it, describe the defense’s implementation in the system. If the defense is not pertinent to the system, enter “N/A”. If the defense would be pertinent to the system, but is not in fact employed, enter “Not implemented” and, if possible, details of what you would recommend.</a:t>
            </a:r>
          </a:p>
          <a:p>
            <a:pPr marL="0" indent="0">
              <a:buNone/>
            </a:pPr>
            <a:endParaRPr lang="en-US" dirty="0"/>
          </a:p>
          <a:p>
            <a:endParaRPr lang="en-US" dirty="0"/>
          </a:p>
        </p:txBody>
      </p:sp>
      <p:sp>
        <p:nvSpPr>
          <p:cNvPr id="8" name="TextBox 7">
            <a:extLst>
              <a:ext uri="{FF2B5EF4-FFF2-40B4-BE49-F238E27FC236}">
                <a16:creationId xmlns:a16="http://schemas.microsoft.com/office/drawing/2014/main" id="{38D53404-790C-B88A-3474-08CFF387053A}"/>
              </a:ext>
            </a:extLst>
          </p:cNvPr>
          <p:cNvSpPr txBox="1"/>
          <p:nvPr/>
        </p:nvSpPr>
        <p:spPr>
          <a:xfrm>
            <a:off x="569843" y="1133036"/>
            <a:ext cx="2916952" cy="369332"/>
          </a:xfrm>
          <a:prstGeom prst="rect">
            <a:avLst/>
          </a:prstGeom>
          <a:noFill/>
        </p:spPr>
        <p:txBody>
          <a:bodyPr wrap="none" rtlCol="0">
            <a:spAutoFit/>
          </a:bodyPr>
          <a:lstStyle/>
          <a:p>
            <a:r>
              <a:rPr lang="en-US" b="1" dirty="0"/>
              <a:t>For each system assignment</a:t>
            </a:r>
            <a:r>
              <a:rPr lang="en-US" dirty="0"/>
              <a:t>:</a:t>
            </a:r>
          </a:p>
        </p:txBody>
      </p:sp>
      <p:graphicFrame>
        <p:nvGraphicFramePr>
          <p:cNvPr id="9" name="Table 4">
            <a:extLst>
              <a:ext uri="{FF2B5EF4-FFF2-40B4-BE49-F238E27FC236}">
                <a16:creationId xmlns:a16="http://schemas.microsoft.com/office/drawing/2014/main" id="{31257201-7BB6-3DD4-072C-2BBF9FE5A8E4}"/>
              </a:ext>
            </a:extLst>
          </p:cNvPr>
          <p:cNvGraphicFramePr>
            <a:graphicFrameLocks noGrp="1"/>
          </p:cNvGraphicFramePr>
          <p:nvPr/>
        </p:nvGraphicFramePr>
        <p:xfrm>
          <a:off x="992992" y="2882198"/>
          <a:ext cx="10045148" cy="3475403"/>
        </p:xfrm>
        <a:graphic>
          <a:graphicData uri="http://schemas.openxmlformats.org/drawingml/2006/table">
            <a:tbl>
              <a:tblPr firstRow="1" bandRow="1">
                <a:tableStyleId>{5C22544A-7EE6-4342-B048-85BDC9FD1C3A}</a:tableStyleId>
              </a:tblPr>
              <a:tblGrid>
                <a:gridCol w="4987547">
                  <a:extLst>
                    <a:ext uri="{9D8B030D-6E8A-4147-A177-3AD203B41FA5}">
                      <a16:colId xmlns:a16="http://schemas.microsoft.com/office/drawing/2014/main" val="2292544775"/>
                    </a:ext>
                  </a:extLst>
                </a:gridCol>
                <a:gridCol w="5057601">
                  <a:extLst>
                    <a:ext uri="{9D8B030D-6E8A-4147-A177-3AD203B41FA5}">
                      <a16:colId xmlns:a16="http://schemas.microsoft.com/office/drawing/2014/main" val="1612520531"/>
                    </a:ext>
                  </a:extLst>
                </a:gridCol>
              </a:tblGrid>
              <a:tr h="233715">
                <a:tc>
                  <a:txBody>
                    <a:bodyPr/>
                    <a:lstStyle/>
                    <a:p>
                      <a:r>
                        <a:rPr lang="en-US" sz="1200" dirty="0"/>
                        <a:t>Security or Cyber Defense Type</a:t>
                      </a:r>
                    </a:p>
                  </a:txBody>
                  <a:tcPr>
                    <a:solidFill>
                      <a:srgbClr val="C00000"/>
                    </a:solidFill>
                  </a:tcPr>
                </a:tc>
                <a:tc>
                  <a:txBody>
                    <a:bodyPr/>
                    <a:lstStyle/>
                    <a:p>
                      <a:r>
                        <a:rPr lang="en-US" sz="1200" dirty="0"/>
                        <a:t>Describe</a:t>
                      </a:r>
                    </a:p>
                  </a:txBody>
                  <a:tcPr>
                    <a:solidFill>
                      <a:srgbClr val="C00000"/>
                    </a:solidFill>
                  </a:tcPr>
                </a:tc>
                <a:extLst>
                  <a:ext uri="{0D108BD9-81ED-4DB2-BD59-A6C34878D82A}">
                    <a16:rowId xmlns:a16="http://schemas.microsoft.com/office/drawing/2014/main" val="3200977478"/>
                  </a:ext>
                </a:extLst>
              </a:tr>
              <a:tr h="527587">
                <a:tc>
                  <a:txBody>
                    <a:bodyPr/>
                    <a:lstStyle/>
                    <a:p>
                      <a:pPr lvl="0"/>
                      <a:r>
                        <a:rPr lang="en-US" sz="1200" dirty="0"/>
                        <a:t>Authentication, Authorization, Audit. Kerberos, SSL public/private key</a:t>
                      </a:r>
                    </a:p>
                  </a:txBody>
                  <a:tcPr/>
                </a:tc>
                <a:tc>
                  <a:txBody>
                    <a:bodyPr/>
                    <a:lstStyle/>
                    <a:p>
                      <a:r>
                        <a:rPr lang="en-US" sz="1200" dirty="0"/>
                        <a:t>How is a user authenticated to the system. Is Authentication for instance by Kerberos? How are communications encrypted (if at all)</a:t>
                      </a:r>
                    </a:p>
                  </a:txBody>
                  <a:tcPr/>
                </a:tc>
                <a:extLst>
                  <a:ext uri="{0D108BD9-81ED-4DB2-BD59-A6C34878D82A}">
                    <a16:rowId xmlns:a16="http://schemas.microsoft.com/office/drawing/2014/main" val="1536257951"/>
                  </a:ext>
                </a:extLst>
              </a:tr>
              <a:tr h="3048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Known Vulnerability scanning</a:t>
                      </a:r>
                    </a:p>
                  </a:txBody>
                  <a:tcPr/>
                </a:tc>
                <a:tc>
                  <a:txBody>
                    <a:bodyPr/>
                    <a:lstStyle/>
                    <a:p>
                      <a:r>
                        <a:rPr lang="en-US" sz="1200" dirty="0"/>
                        <a:t>Is the system scanned for known ways to hack? </a:t>
                      </a:r>
                    </a:p>
                  </a:txBody>
                  <a:tcPr/>
                </a:tc>
                <a:extLst>
                  <a:ext uri="{0D108BD9-81ED-4DB2-BD59-A6C34878D82A}">
                    <a16:rowId xmlns:a16="http://schemas.microsoft.com/office/drawing/2014/main" val="3380832440"/>
                  </a:ext>
                </a:extLst>
              </a:tr>
              <a:tr h="47707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Backups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Verify backups exist and are being updated. Document the backup schedule and where backups are located. Are backups secure against system failure, power, fire. </a:t>
                      </a:r>
                    </a:p>
                  </a:txBody>
                  <a:tcPr/>
                </a:tc>
                <a:extLst>
                  <a:ext uri="{0D108BD9-81ED-4DB2-BD59-A6C34878D82A}">
                    <a16:rowId xmlns:a16="http://schemas.microsoft.com/office/drawing/2014/main" val="2228718088"/>
                  </a:ext>
                </a:extLst>
              </a:tr>
              <a:tr h="23371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Malware Detection </a:t>
                      </a:r>
                    </a:p>
                  </a:txBody>
                  <a:tcPr/>
                </a:tc>
                <a:tc>
                  <a:txBody>
                    <a:bodyPr/>
                    <a:lstStyle/>
                    <a:p>
                      <a:r>
                        <a:rPr lang="en-US" sz="1200" dirty="0"/>
                        <a:t>Is the system included in </a:t>
                      </a:r>
                      <a:r>
                        <a:rPr lang="en-US" sz="1200" dirty="0" err="1"/>
                        <a:t>Crowdstrike</a:t>
                      </a:r>
                      <a:r>
                        <a:rPr lang="en-US" sz="1200" dirty="0"/>
                        <a:t>?</a:t>
                      </a:r>
                    </a:p>
                  </a:txBody>
                  <a:tcPr/>
                </a:tc>
                <a:extLst>
                  <a:ext uri="{0D108BD9-81ED-4DB2-BD59-A6C34878D82A}">
                    <a16:rowId xmlns:a16="http://schemas.microsoft.com/office/drawing/2014/main" val="900467812"/>
                  </a:ext>
                </a:extLst>
              </a:tr>
              <a:tr h="57628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Accelerator self-defense – EPICS LO/HI limits, MPS, BCS</a:t>
                      </a:r>
                    </a:p>
                  </a:txBody>
                  <a:tcPr/>
                </a:tc>
                <a:tc>
                  <a:txBody>
                    <a:bodyPr/>
                    <a:lstStyle/>
                    <a:p>
                      <a:r>
                        <a:rPr lang="en-US" sz="1200" dirty="0"/>
                        <a:t>For accelerator controls, what mechanisms exist to ensure proper operating range?</a:t>
                      </a:r>
                    </a:p>
                  </a:txBody>
                  <a:tcPr/>
                </a:tc>
                <a:extLst>
                  <a:ext uri="{0D108BD9-81ED-4DB2-BD59-A6C34878D82A}">
                    <a16:rowId xmlns:a16="http://schemas.microsoft.com/office/drawing/2014/main" val="3779043055"/>
                  </a:ext>
                </a:extLst>
              </a:tr>
              <a:tr h="47461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Air-gapped processor-observer pattern (as in PPS)</a:t>
                      </a:r>
                    </a:p>
                  </a:txBody>
                  <a:tcPr/>
                </a:tc>
                <a:tc>
                  <a:txBody>
                    <a:bodyPr/>
                    <a:lstStyle/>
                    <a:p>
                      <a:r>
                        <a:rPr lang="en-US" sz="1200" dirty="0"/>
                        <a:t>Does any part of the system include air-gapped or one-way only communications (data diode) security? </a:t>
                      </a:r>
                    </a:p>
                  </a:txBody>
                  <a:tcPr/>
                </a:tc>
                <a:extLst>
                  <a:ext uri="{0D108BD9-81ED-4DB2-BD59-A6C34878D82A}">
                    <a16:rowId xmlns:a16="http://schemas.microsoft.com/office/drawing/2014/main" val="2588637149"/>
                  </a:ext>
                </a:extLst>
              </a:tr>
              <a:tr h="40339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Network segmentation</a:t>
                      </a:r>
                    </a:p>
                  </a:txBody>
                  <a:tcPr/>
                </a:tc>
                <a:tc>
                  <a:txBody>
                    <a:bodyPr/>
                    <a:lstStyle/>
                    <a:p>
                      <a:r>
                        <a:rPr lang="en-US" sz="1200" dirty="0"/>
                        <a:t>Is the system hosted in a controlled or otherwise confined network?</a:t>
                      </a:r>
                    </a:p>
                  </a:txBody>
                  <a:tcPr/>
                </a:tc>
                <a:extLst>
                  <a:ext uri="{0D108BD9-81ED-4DB2-BD59-A6C34878D82A}">
                    <a16:rowId xmlns:a16="http://schemas.microsoft.com/office/drawing/2014/main" val="3166193460"/>
                  </a:ext>
                </a:extLst>
              </a:tr>
            </a:tbl>
          </a:graphicData>
        </a:graphic>
      </p:graphicFrame>
    </p:spTree>
    <p:extLst>
      <p:ext uri="{BB962C8B-B14F-4D97-AF65-F5344CB8AC3E}">
        <p14:creationId xmlns:p14="http://schemas.microsoft.com/office/powerpoint/2010/main" val="1036065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FC9018-3F61-CF76-84DD-73BC18EF9895}"/>
              </a:ext>
            </a:extLst>
          </p:cNvPr>
          <p:cNvSpPr>
            <a:spLocks noGrp="1"/>
          </p:cNvSpPr>
          <p:nvPr>
            <p:ph sz="quarter" idx="14"/>
          </p:nvPr>
        </p:nvSpPr>
        <p:spPr>
          <a:xfrm>
            <a:off x="303144" y="1541446"/>
            <a:ext cx="10972800" cy="1132686"/>
          </a:xfrm>
          <a:ln>
            <a:solidFill>
              <a:srgbClr val="C00000"/>
            </a:solidFill>
          </a:ln>
        </p:spPr>
        <p:txBody>
          <a:bodyPr>
            <a:normAutofit fontScale="77500" lnSpcReduction="20000"/>
          </a:bodyPr>
          <a:lstStyle/>
          <a:p>
            <a:r>
              <a:rPr lang="en-US" sz="2200" dirty="0"/>
              <a:t>Used Taxonomy of subnets: “Open”, ”Coordinate”, ”Light Touch” (ICS), “Exclude” </a:t>
            </a:r>
          </a:p>
          <a:p>
            <a:r>
              <a:rPr lang="en-US" sz="2200" dirty="0"/>
              <a:t>Other production included (while machine was down) </a:t>
            </a:r>
          </a:p>
          <a:p>
            <a:r>
              <a:rPr lang="en-US" sz="2200" dirty="0"/>
              <a:t>Pen testers change attacks for Light Touch. No port scan. If they got any host, stop test for subnet</a:t>
            </a:r>
          </a:p>
          <a:p>
            <a:r>
              <a:rPr lang="en-US" sz="2200" dirty="0"/>
              <a:t>For Exclusion, they had a tool which monitored and stopped “accidental”  attacks.</a:t>
            </a:r>
            <a:endParaRPr lang="en-US" sz="2000" dirty="0">
              <a:solidFill>
                <a:srgbClr val="FF0000"/>
              </a:solidFill>
            </a:endParaRPr>
          </a:p>
          <a:p>
            <a:endParaRPr lang="en-US" sz="2000" dirty="0"/>
          </a:p>
        </p:txBody>
      </p:sp>
      <p:sp>
        <p:nvSpPr>
          <p:cNvPr id="4" name="Title 3">
            <a:extLst>
              <a:ext uri="{FF2B5EF4-FFF2-40B4-BE49-F238E27FC236}">
                <a16:creationId xmlns:a16="http://schemas.microsoft.com/office/drawing/2014/main" id="{813C4BA0-3ABD-0417-B137-B6D31207164F}"/>
              </a:ext>
            </a:extLst>
          </p:cNvPr>
          <p:cNvSpPr>
            <a:spLocks noGrp="1"/>
          </p:cNvSpPr>
          <p:nvPr>
            <p:ph type="title"/>
          </p:nvPr>
        </p:nvSpPr>
        <p:spPr/>
        <p:txBody>
          <a:bodyPr>
            <a:normAutofit fontScale="90000"/>
          </a:bodyPr>
          <a:lstStyle/>
          <a:p>
            <a:r>
              <a:rPr lang="en-US" dirty="0"/>
              <a:t>Penetration Test Experience</a:t>
            </a:r>
          </a:p>
        </p:txBody>
      </p:sp>
      <p:sp>
        <p:nvSpPr>
          <p:cNvPr id="7" name="TextBox 6">
            <a:extLst>
              <a:ext uri="{FF2B5EF4-FFF2-40B4-BE49-F238E27FC236}">
                <a16:creationId xmlns:a16="http://schemas.microsoft.com/office/drawing/2014/main" id="{162B2F45-D3E0-C9EC-2C39-E236EAE942F3}"/>
              </a:ext>
            </a:extLst>
          </p:cNvPr>
          <p:cNvSpPr txBox="1"/>
          <p:nvPr/>
        </p:nvSpPr>
        <p:spPr>
          <a:xfrm>
            <a:off x="272275" y="2674132"/>
            <a:ext cx="2015295" cy="523220"/>
          </a:xfrm>
          <a:prstGeom prst="rect">
            <a:avLst/>
          </a:prstGeom>
          <a:noFill/>
        </p:spPr>
        <p:txBody>
          <a:bodyPr wrap="none" rtlCol="0">
            <a:spAutoFit/>
          </a:bodyPr>
          <a:lstStyle/>
          <a:p>
            <a:r>
              <a:rPr lang="en-US" sz="2800" dirty="0"/>
              <a:t>Conclusions:</a:t>
            </a:r>
          </a:p>
        </p:txBody>
      </p:sp>
      <p:sp>
        <p:nvSpPr>
          <p:cNvPr id="3" name="TextBox 2">
            <a:extLst>
              <a:ext uri="{FF2B5EF4-FFF2-40B4-BE49-F238E27FC236}">
                <a16:creationId xmlns:a16="http://schemas.microsoft.com/office/drawing/2014/main" id="{F0438ED1-1727-8FAC-8659-9F7F11474B81}"/>
              </a:ext>
            </a:extLst>
          </p:cNvPr>
          <p:cNvSpPr txBox="1"/>
          <p:nvPr/>
        </p:nvSpPr>
        <p:spPr>
          <a:xfrm>
            <a:off x="272275" y="1017872"/>
            <a:ext cx="1452321" cy="523220"/>
          </a:xfrm>
          <a:prstGeom prst="rect">
            <a:avLst/>
          </a:prstGeom>
          <a:noFill/>
        </p:spPr>
        <p:txBody>
          <a:bodyPr wrap="none" rtlCol="0">
            <a:spAutoFit/>
          </a:bodyPr>
          <a:lstStyle/>
          <a:p>
            <a:r>
              <a:rPr lang="en-US" sz="2800" dirty="0"/>
              <a:t>Method:</a:t>
            </a:r>
          </a:p>
        </p:txBody>
      </p:sp>
      <p:sp>
        <p:nvSpPr>
          <p:cNvPr id="11" name="Content Placeholder 2">
            <a:extLst>
              <a:ext uri="{FF2B5EF4-FFF2-40B4-BE49-F238E27FC236}">
                <a16:creationId xmlns:a16="http://schemas.microsoft.com/office/drawing/2014/main" id="{263B9AA8-274C-9BD3-46B5-AF066BF7E7F5}"/>
              </a:ext>
            </a:extLst>
          </p:cNvPr>
          <p:cNvSpPr txBox="1">
            <a:spLocks/>
          </p:cNvSpPr>
          <p:nvPr/>
        </p:nvSpPr>
        <p:spPr>
          <a:xfrm>
            <a:off x="239322" y="3089768"/>
            <a:ext cx="11036621" cy="3653782"/>
          </a:xfrm>
          <a:prstGeom prst="rect">
            <a:avLst/>
          </a:prstGeom>
        </p:spPr>
        <p:txBody>
          <a:bodyPr>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Training issue of operators / System administrators. Lessons: </a:t>
            </a:r>
          </a:p>
          <a:p>
            <a:pPr lvl="1"/>
            <a:r>
              <a:rPr lang="en-US" dirty="0"/>
              <a:t>Prepare ops and sys admins for what they’re likely to see</a:t>
            </a:r>
          </a:p>
          <a:p>
            <a:pPr lvl="1"/>
            <a:r>
              <a:rPr lang="en-US" dirty="0"/>
              <a:t>Have a senior </a:t>
            </a:r>
            <a:r>
              <a:rPr lang="en-US" dirty="0" err="1"/>
              <a:t>linux</a:t>
            </a:r>
            <a:r>
              <a:rPr lang="en-US" dirty="0"/>
              <a:t> sysadmin on deck to help them understand likely error</a:t>
            </a:r>
          </a:p>
          <a:p>
            <a:pPr lvl="2"/>
            <a:r>
              <a:rPr lang="en-US" dirty="0" err="1"/>
              <a:t>E.gs</a:t>
            </a:r>
            <a:r>
              <a:rPr lang="en-US" dirty="0"/>
              <a:t>. SSHD incomplete connection. Repeated failed log-in attempt (system doing exactly what it’s supposed to). </a:t>
            </a:r>
          </a:p>
          <a:p>
            <a:r>
              <a:rPr lang="en-US" dirty="0"/>
              <a:t>Wire scanners. Port scans caused system control errors. </a:t>
            </a:r>
            <a:r>
              <a:rPr lang="en-US" dirty="0">
                <a:solidFill>
                  <a:srgbClr val="FF0000"/>
                </a:solidFill>
              </a:rPr>
              <a:t>Port scans should be coordinated as a test with safety implications</a:t>
            </a:r>
            <a:r>
              <a:rPr lang="en-US" dirty="0"/>
              <a:t>. Integrate into Work Planning and Control – which is difficult because it crosses organizations (enterprise IT and science).</a:t>
            </a:r>
          </a:p>
          <a:p>
            <a:r>
              <a:rPr lang="en-US" dirty="0"/>
              <a:t>Need dedicated subnet for setting up new systems. Not public (not DMZ) and functionally identical to prod. </a:t>
            </a:r>
          </a:p>
          <a:p>
            <a:r>
              <a:rPr lang="en-US" dirty="0"/>
              <a:t>Minimize Administrative controls (of course). Prefer firewall rules / network ACLs / “gateways.” Negotiated authentication controls to external bridge. -&gt; EPICS PVA+TLS. </a:t>
            </a:r>
          </a:p>
        </p:txBody>
      </p:sp>
    </p:spTree>
    <p:extLst>
      <p:ext uri="{BB962C8B-B14F-4D97-AF65-F5344CB8AC3E}">
        <p14:creationId xmlns:p14="http://schemas.microsoft.com/office/powerpoint/2010/main" val="9448158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0BED5D-FFDE-CF91-F2D0-A5ED1B467A75}"/>
              </a:ext>
            </a:extLst>
          </p:cNvPr>
          <p:cNvSpPr>
            <a:spLocks noGrp="1"/>
          </p:cNvSpPr>
          <p:nvPr>
            <p:ph type="body" sz="quarter" idx="13"/>
          </p:nvPr>
        </p:nvSpPr>
        <p:spPr/>
        <p:txBody>
          <a:bodyPr>
            <a:normAutofit fontScale="25000" lnSpcReduction="20000"/>
          </a:bodyPr>
          <a:lstStyle/>
          <a:p>
            <a:endParaRPr lang="en-US"/>
          </a:p>
        </p:txBody>
      </p:sp>
      <p:graphicFrame>
        <p:nvGraphicFramePr>
          <p:cNvPr id="5" name="Table 4">
            <a:extLst>
              <a:ext uri="{FF2B5EF4-FFF2-40B4-BE49-F238E27FC236}">
                <a16:creationId xmlns:a16="http://schemas.microsoft.com/office/drawing/2014/main" id="{2FE3FDBB-9A71-3C7A-618A-8A964AF3219F}"/>
              </a:ext>
            </a:extLst>
          </p:cNvPr>
          <p:cNvGraphicFramePr>
            <a:graphicFrameLocks noGrp="1"/>
          </p:cNvGraphicFramePr>
          <p:nvPr/>
        </p:nvGraphicFramePr>
        <p:xfrm>
          <a:off x="632525" y="1122902"/>
          <a:ext cx="4438882" cy="5111115"/>
        </p:xfrm>
        <a:graphic>
          <a:graphicData uri="http://schemas.openxmlformats.org/drawingml/2006/table">
            <a:tbl>
              <a:tblPr firstRow="1" firstCol="1" bandRow="1">
                <a:tableStyleId>{5C22544A-7EE6-4342-B048-85BDC9FD1C3A}</a:tableStyleId>
              </a:tblPr>
              <a:tblGrid>
                <a:gridCol w="554979">
                  <a:extLst>
                    <a:ext uri="{9D8B030D-6E8A-4147-A177-3AD203B41FA5}">
                      <a16:colId xmlns:a16="http://schemas.microsoft.com/office/drawing/2014/main" val="3839234641"/>
                    </a:ext>
                  </a:extLst>
                </a:gridCol>
                <a:gridCol w="554504">
                  <a:extLst>
                    <a:ext uri="{9D8B030D-6E8A-4147-A177-3AD203B41FA5}">
                      <a16:colId xmlns:a16="http://schemas.microsoft.com/office/drawing/2014/main" val="1530989680"/>
                    </a:ext>
                  </a:extLst>
                </a:gridCol>
                <a:gridCol w="554504">
                  <a:extLst>
                    <a:ext uri="{9D8B030D-6E8A-4147-A177-3AD203B41FA5}">
                      <a16:colId xmlns:a16="http://schemas.microsoft.com/office/drawing/2014/main" val="2900879030"/>
                    </a:ext>
                  </a:extLst>
                </a:gridCol>
                <a:gridCol w="554979">
                  <a:extLst>
                    <a:ext uri="{9D8B030D-6E8A-4147-A177-3AD203B41FA5}">
                      <a16:colId xmlns:a16="http://schemas.microsoft.com/office/drawing/2014/main" val="884614355"/>
                    </a:ext>
                  </a:extLst>
                </a:gridCol>
                <a:gridCol w="554979">
                  <a:extLst>
                    <a:ext uri="{9D8B030D-6E8A-4147-A177-3AD203B41FA5}">
                      <a16:colId xmlns:a16="http://schemas.microsoft.com/office/drawing/2014/main" val="3277820947"/>
                    </a:ext>
                  </a:extLst>
                </a:gridCol>
                <a:gridCol w="554979">
                  <a:extLst>
                    <a:ext uri="{9D8B030D-6E8A-4147-A177-3AD203B41FA5}">
                      <a16:colId xmlns:a16="http://schemas.microsoft.com/office/drawing/2014/main" val="3103079377"/>
                    </a:ext>
                  </a:extLst>
                </a:gridCol>
                <a:gridCol w="554979">
                  <a:extLst>
                    <a:ext uri="{9D8B030D-6E8A-4147-A177-3AD203B41FA5}">
                      <a16:colId xmlns:a16="http://schemas.microsoft.com/office/drawing/2014/main" val="3813526878"/>
                    </a:ext>
                  </a:extLst>
                </a:gridCol>
                <a:gridCol w="554979">
                  <a:extLst>
                    <a:ext uri="{9D8B030D-6E8A-4147-A177-3AD203B41FA5}">
                      <a16:colId xmlns:a16="http://schemas.microsoft.com/office/drawing/2014/main" val="2811255017"/>
                    </a:ext>
                  </a:extLst>
                </a:gridCol>
              </a:tblGrid>
              <a:tr h="273454">
                <a:tc>
                  <a:txBody>
                    <a:bodyPr/>
                    <a:lstStyle/>
                    <a:p>
                      <a:pPr marL="0" marR="0" indent="-402590">
                        <a:spcBef>
                          <a:spcPts val="600"/>
                        </a:spcBef>
                        <a:spcAft>
                          <a:spcPts val="600"/>
                        </a:spcAft>
                      </a:pPr>
                      <a:r>
                        <a:rPr lang="en-US" sz="600" kern="1400" spc="-50" dirty="0">
                          <a:effectLst/>
                        </a:rPr>
                        <a:t>System</a:t>
                      </a:r>
                      <a:endParaRPr lang="en-US" sz="700" kern="1400" spc="-50" dirty="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Authentication Authorization and Audit</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Vulnerability Scanning</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Malware Det. (Crowdstrike)</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Backups</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Accelerator Protection system</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Air-gap / process-observer</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Network Segmentation</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extLst>
                  <a:ext uri="{0D108BD9-81ED-4DB2-BD59-A6C34878D82A}">
                    <a16:rowId xmlns:a16="http://schemas.microsoft.com/office/drawing/2014/main" val="911970243"/>
                  </a:ext>
                </a:extLst>
              </a:tr>
              <a:tr h="1002665">
                <a:tc>
                  <a:txBody>
                    <a:bodyPr/>
                    <a:lstStyle/>
                    <a:p>
                      <a:pPr marL="0" marR="0" indent="-402590">
                        <a:spcBef>
                          <a:spcPts val="600"/>
                        </a:spcBef>
                        <a:spcAft>
                          <a:spcPts val="600"/>
                        </a:spcAft>
                      </a:pPr>
                      <a:r>
                        <a:rPr lang="en-US" sz="600" kern="1400" spc="-50">
                          <a:effectLst/>
                        </a:rPr>
                        <a:t>MCC.</a:t>
                      </a:r>
                      <a:br>
                        <a:rPr lang="en-US" sz="600" kern="1400" spc="-50">
                          <a:effectLst/>
                        </a:rPr>
                      </a:br>
                      <a:r>
                        <a:rPr lang="en-US" sz="600" kern="1400" spc="-50">
                          <a:effectLst/>
                        </a:rPr>
                        <a:t>Accelerator Controls Networks - </a:t>
                      </a:r>
                      <a:br>
                        <a:rPr lang="en-US" sz="600" kern="1400" spc="-50">
                          <a:effectLst/>
                        </a:rPr>
                      </a:br>
                      <a:r>
                        <a:rPr lang="en-US" sz="600" kern="1400" spc="-50">
                          <a:effectLst/>
                        </a:rPr>
                        <a:t>~ OSI 7 Layer Model levels 1-5</a:t>
                      </a:r>
                      <a:endParaRPr lang="en-US" sz="700" kern="1400" spc="-50">
                        <a:effectLst/>
                      </a:endParaRPr>
                    </a:p>
                    <a:p>
                      <a:pPr marL="0" marR="0" indent="-402590">
                        <a:spcBef>
                          <a:spcPts val="600"/>
                        </a:spcBef>
                        <a:spcAft>
                          <a:spcPts val="600"/>
                        </a:spcAft>
                      </a:pPr>
                      <a:r>
                        <a:rPr lang="en-US" sz="600" kern="1400" spc="-50">
                          <a:effectLst/>
                        </a:rPr>
                        <a:t> </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ssh rsa/dsa public-private key using SLAC User ID and mcclogin as a bastion host. VMS password.  </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No vulnerability scanning on accelerator networks, for fear of interference with ops.</a:t>
                      </a:r>
                      <a:endParaRPr lang="en-US" sz="700" kern="1400" spc="-50">
                        <a:effectLst/>
                      </a:endParaRPr>
                    </a:p>
                    <a:p>
                      <a:pPr marL="0" marR="0" indent="-402590">
                        <a:spcBef>
                          <a:spcPts val="600"/>
                        </a:spcBef>
                        <a:spcAft>
                          <a:spcPts val="600"/>
                        </a:spcAft>
                      </a:pPr>
                      <a:r>
                        <a:rPr lang="en-US" sz="600" kern="1400" spc="-50">
                          <a:effectLst/>
                        </a:rPr>
                        <a:t>Yes, at DMZ level.</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No malware scanning on accelerator networks, for fear of interference with ops. </a:t>
                      </a:r>
                      <a:endParaRPr lang="en-US" sz="700" kern="1400" spc="-50">
                        <a:effectLst/>
                      </a:endParaRPr>
                    </a:p>
                    <a:p>
                      <a:pPr marL="0" marR="0" indent="-402590">
                        <a:spcBef>
                          <a:spcPts val="600"/>
                        </a:spcBef>
                        <a:spcAft>
                          <a:spcPts val="600"/>
                        </a:spcAft>
                      </a:pPr>
                      <a:r>
                        <a:rPr lang="en-US" sz="600" kern="1400" spc="-50">
                          <a:effectLst/>
                        </a:rPr>
                        <a:t>Yes, at DMZ level. </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Yes. All NFS data and systems are backed up by coordination with OCIO. Operational to MCC (bldg. 5).  Disaster recovery to ANR (B52). Large data to AFS.   </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N/A</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No. Direct authenticated login is supported. </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Yes. Filtering Router enforces DMZ intermediates SLAC to prod. Each accelerator network is segmented into a few functional VLANs. </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extLst>
                  <a:ext uri="{0D108BD9-81ED-4DB2-BD59-A6C34878D82A}">
                    <a16:rowId xmlns:a16="http://schemas.microsoft.com/office/drawing/2014/main" val="152654548"/>
                  </a:ext>
                </a:extLst>
              </a:tr>
              <a:tr h="546908">
                <a:tc>
                  <a:txBody>
                    <a:bodyPr/>
                    <a:lstStyle/>
                    <a:p>
                      <a:pPr marL="0" marR="0" indent="-402590">
                        <a:spcBef>
                          <a:spcPts val="600"/>
                        </a:spcBef>
                        <a:spcAft>
                          <a:spcPts val="600"/>
                        </a:spcAft>
                      </a:pPr>
                      <a:r>
                        <a:rPr lang="en-US" sz="600" kern="1400" spc="-50">
                          <a:effectLst/>
                        </a:rPr>
                        <a:t>EPICS.</a:t>
                      </a:r>
                      <a:br>
                        <a:rPr lang="en-US" sz="600" kern="1400" spc="-50">
                          <a:effectLst/>
                        </a:rPr>
                      </a:br>
                      <a:r>
                        <a:rPr lang="en-US" sz="600" kern="1400" spc="-50">
                          <a:effectLst/>
                        </a:rPr>
                        <a:t>Accelerator Controls Networks</a:t>
                      </a:r>
                      <a:br>
                        <a:rPr lang="en-US" sz="600" kern="1400" spc="-50">
                          <a:effectLst/>
                        </a:rPr>
                      </a:br>
                      <a:r>
                        <a:rPr lang="en-US" sz="600" kern="1400" spc="-50">
                          <a:effectLst/>
                        </a:rPr>
                        <a:t> ~ OSI 7 Layer Model levels 6-7</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dirty="0">
                          <a:solidFill>
                            <a:srgbClr val="FF0000"/>
                          </a:solidFill>
                          <a:effectLst/>
                        </a:rPr>
                        <a:t>No control network user Authentication. </a:t>
                      </a:r>
                      <a:r>
                        <a:rPr lang="en-US" sz="600" kern="1400" spc="-50" dirty="0">
                          <a:effectLst/>
                        </a:rPr>
                        <a:t>EPICS PV change Authorization being added.  </a:t>
                      </a:r>
                      <a:endParaRPr lang="en-US" sz="700" kern="1400" spc="-50" dirty="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dirty="0">
                          <a:effectLst/>
                        </a:rPr>
                        <a:t>No. IOC processes and client servers are not scanned for vulnerabilities.</a:t>
                      </a:r>
                      <a:endParaRPr lang="en-US" sz="700" kern="1400" spc="-50" dirty="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dirty="0">
                          <a:effectLst/>
                        </a:rPr>
                        <a:t>No. No malware detection of EPICS processes on Production . </a:t>
                      </a:r>
                      <a:r>
                        <a:rPr lang="en-US" sz="600" kern="1400" spc="-50" dirty="0">
                          <a:solidFill>
                            <a:srgbClr val="FF0000"/>
                          </a:solidFill>
                          <a:effectLst/>
                        </a:rPr>
                        <a:t>No front end executable certification</a:t>
                      </a:r>
                      <a:endParaRPr lang="en-US" sz="700" kern="1400" spc="-50" dirty="0">
                        <a:solidFill>
                          <a:srgbClr val="FF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Access Control Files backed up by virtue of AFS. </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Yes, extensive but may be incomplete. Facilitated by EPICS DRV-L/H, MPS, BCS.</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Not as such, but separation mediated by router is sometimes used.</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Yes. Production networks are isolated via DMZ. </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extLst>
                  <a:ext uri="{0D108BD9-81ED-4DB2-BD59-A6C34878D82A}">
                    <a16:rowId xmlns:a16="http://schemas.microsoft.com/office/drawing/2014/main" val="641362538"/>
                  </a:ext>
                </a:extLst>
              </a:tr>
              <a:tr h="455757">
                <a:tc>
                  <a:txBody>
                    <a:bodyPr/>
                    <a:lstStyle/>
                    <a:p>
                      <a:pPr marL="0" marR="0" indent="-402590">
                        <a:spcBef>
                          <a:spcPts val="600"/>
                        </a:spcBef>
                        <a:spcAft>
                          <a:spcPts val="600"/>
                        </a:spcAft>
                      </a:pPr>
                      <a:r>
                        <a:rPr lang="en-US" sz="600" kern="1400" spc="-50">
                          <a:effectLst/>
                        </a:rPr>
                        <a:t>SLAC Science Data Facility </a:t>
                      </a:r>
                      <a:br>
                        <a:rPr lang="en-US" sz="600" kern="1400" spc="-50">
                          <a:effectLst/>
                        </a:rPr>
                      </a:br>
                      <a:r>
                        <a:rPr lang="en-US" sz="600" kern="1400" spc="-50">
                          <a:effectLst/>
                        </a:rPr>
                        <a:t>(aka S3DF)</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Kerberos (until SLAC standard federated is available)</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Yes. S3DF DMZ daily. Others biannual.  </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Yes - DMZ  &amp; Workstations. No - HPC and core.</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Yes (as of Aug 22).</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N/A</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Not employed.  S3DF is intended for access internally and externally. </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Yes. </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extLst>
                  <a:ext uri="{0D108BD9-81ED-4DB2-BD59-A6C34878D82A}">
                    <a16:rowId xmlns:a16="http://schemas.microsoft.com/office/drawing/2014/main" val="4270766772"/>
                  </a:ext>
                </a:extLst>
              </a:tr>
              <a:tr h="729211">
                <a:tc>
                  <a:txBody>
                    <a:bodyPr/>
                    <a:lstStyle/>
                    <a:p>
                      <a:pPr marL="0" marR="0" indent="-402590">
                        <a:spcBef>
                          <a:spcPts val="600"/>
                        </a:spcBef>
                        <a:spcAft>
                          <a:spcPts val="600"/>
                        </a:spcAft>
                      </a:pPr>
                      <a:r>
                        <a:rPr lang="en-US" sz="600" kern="1400" spc="-50">
                          <a:effectLst/>
                        </a:rPr>
                        <a:t>SLAC Enterprise Networks (SLAC IT)</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Networking device management requires authentication by Kerberos +  DOE PIV card. </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Yes, admin. by SLAC cyber. </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Yes. Networking management hosts have CrowdStrike. Devices (routers etc) do not.</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Yes. </a:t>
                      </a:r>
                      <a:br>
                        <a:rPr lang="en-US" sz="600" kern="1400" spc="-50">
                          <a:effectLst/>
                        </a:rPr>
                      </a:br>
                      <a:r>
                        <a:rPr lang="en-US" sz="600" kern="1400" spc="-50">
                          <a:effectLst/>
                        </a:rPr>
                        <a:t>Backups daily to SLAC AFS and Stanford AFS.</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N/A</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No. </a:t>
                      </a:r>
                      <a:br>
                        <a:rPr lang="en-US" sz="600" kern="1400" spc="-50">
                          <a:effectLst/>
                        </a:rPr>
                      </a:br>
                      <a:r>
                        <a:rPr lang="en-US" sz="600" kern="1400" spc="-50">
                          <a:effectLst/>
                        </a:rPr>
                        <a:t>SLAC IT does not operate any air-gapped enterprise networking</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Yes.  SLAC Networks are segmented; access and firewall implemented individually for each.</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extLst>
                  <a:ext uri="{0D108BD9-81ED-4DB2-BD59-A6C34878D82A}">
                    <a16:rowId xmlns:a16="http://schemas.microsoft.com/office/drawing/2014/main" val="2698781993"/>
                  </a:ext>
                </a:extLst>
              </a:tr>
              <a:tr h="546908">
                <a:tc>
                  <a:txBody>
                    <a:bodyPr/>
                    <a:lstStyle/>
                    <a:p>
                      <a:pPr marL="0" marR="0" indent="-402590">
                        <a:spcBef>
                          <a:spcPts val="600"/>
                        </a:spcBef>
                        <a:spcAft>
                          <a:spcPts val="600"/>
                        </a:spcAft>
                      </a:pPr>
                      <a:r>
                        <a:rPr lang="en-US" sz="600" kern="1400" spc="-50">
                          <a:effectLst/>
                        </a:rPr>
                        <a:t>Oracle &amp; APEX.</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UserID + Oracle db pwd or Oracle wallet. LDAP &amp; WebAuth for APEX. </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Yes, admin. by SLAC cyber.</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Yes on main SLACPROD dbs. No on MCCO dbs. </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Yes. Full and incremental backups daily. 30 day retention.</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N/A</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No.</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DBs segmented by content. Diff. pwd/wallet required for each. MCCO is in DMZ.</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extLst>
                  <a:ext uri="{0D108BD9-81ED-4DB2-BD59-A6C34878D82A}">
                    <a16:rowId xmlns:a16="http://schemas.microsoft.com/office/drawing/2014/main" val="608573697"/>
                  </a:ext>
                </a:extLst>
              </a:tr>
              <a:tr h="546908">
                <a:tc>
                  <a:txBody>
                    <a:bodyPr/>
                    <a:lstStyle/>
                    <a:p>
                      <a:pPr marL="0" marR="0" indent="-402590">
                        <a:spcBef>
                          <a:spcPts val="600"/>
                        </a:spcBef>
                        <a:spcAft>
                          <a:spcPts val="600"/>
                        </a:spcAft>
                      </a:pPr>
                      <a:r>
                        <a:rPr lang="en-US" sz="600" kern="1400" spc="-50">
                          <a:effectLst/>
                        </a:rPr>
                        <a:t>Controlled Document Management System (CDMS)</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SLAC Active Directory &amp; MFA.  MS has no access to SLAC cloud data. </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Yes, admin. by MS.  </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Yes, administered by MS.  </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Yes, redundancy and resiliency by MS.  We assume their diligence</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Content describes Accelerator Protection Systems. </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No. </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Yes [2]</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extLst>
                  <a:ext uri="{0D108BD9-81ED-4DB2-BD59-A6C34878D82A}">
                    <a16:rowId xmlns:a16="http://schemas.microsoft.com/office/drawing/2014/main" val="4141752819"/>
                  </a:ext>
                </a:extLst>
              </a:tr>
              <a:tr h="455757">
                <a:tc>
                  <a:txBody>
                    <a:bodyPr/>
                    <a:lstStyle/>
                    <a:p>
                      <a:pPr marL="0" marR="0" indent="-402590">
                        <a:spcBef>
                          <a:spcPts val="600"/>
                        </a:spcBef>
                        <a:spcAft>
                          <a:spcPts val="600"/>
                        </a:spcAft>
                      </a:pPr>
                      <a:r>
                        <a:rPr lang="en-US" sz="600" kern="1400" spc="-50">
                          <a:effectLst/>
                        </a:rPr>
                        <a:t>Engineering Drawings and Data (TC / SEDA)</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TC req SLAC ID of named license holder.  SEDA req SLAC ID/ MFA</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Yes, admin. by SLAC cyber.</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Yes, admin by SLAC cyber.</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TC: Yes, admin by SLAC IT. SEDA: Yes, admin by MS.</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N/A</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No.</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Per TC system.</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extLst>
                  <a:ext uri="{0D108BD9-81ED-4DB2-BD59-A6C34878D82A}">
                    <a16:rowId xmlns:a16="http://schemas.microsoft.com/office/drawing/2014/main" val="2007804390"/>
                  </a:ext>
                </a:extLst>
              </a:tr>
              <a:tr h="455757">
                <a:tc>
                  <a:txBody>
                    <a:bodyPr/>
                    <a:lstStyle/>
                    <a:p>
                      <a:pPr marL="0" marR="0" indent="-402590">
                        <a:spcBef>
                          <a:spcPts val="600"/>
                        </a:spcBef>
                        <a:spcAft>
                          <a:spcPts val="600"/>
                        </a:spcAft>
                      </a:pPr>
                      <a:r>
                        <a:rPr lang="en-US" sz="600" kern="1400" spc="-50">
                          <a:effectLst/>
                        </a:rPr>
                        <a:t>High Level Applications (HLA)</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Presently, all HLAs are on prod, so AAA is per MCC and EPICS above.</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No, not in production. </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No, not in production.</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Yes, per MCC.</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Partly. Mostly rely on EPICS limits. </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No. However do have read-only gateway.</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dirty="0">
                          <a:effectLst/>
                        </a:rPr>
                        <a:t>Yes, per MCC.</a:t>
                      </a:r>
                      <a:endParaRPr lang="en-US" sz="700" kern="1400" spc="-50" dirty="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extLst>
                  <a:ext uri="{0D108BD9-81ED-4DB2-BD59-A6C34878D82A}">
                    <a16:rowId xmlns:a16="http://schemas.microsoft.com/office/drawing/2014/main" val="1254978852"/>
                  </a:ext>
                </a:extLst>
              </a:tr>
            </a:tbl>
          </a:graphicData>
        </a:graphic>
      </p:graphicFrame>
      <p:sp>
        <p:nvSpPr>
          <p:cNvPr id="6" name="Rectangle 1">
            <a:extLst>
              <a:ext uri="{FF2B5EF4-FFF2-40B4-BE49-F238E27FC236}">
                <a16:creationId xmlns:a16="http://schemas.microsoft.com/office/drawing/2014/main" id="{578BE514-1D29-73BE-43C2-5867996C42D8}"/>
              </a:ext>
            </a:extLst>
          </p:cNvPr>
          <p:cNvSpPr>
            <a:spLocks noChangeArrowheads="1"/>
          </p:cNvSpPr>
          <p:nvPr/>
        </p:nvSpPr>
        <p:spPr bwMode="auto">
          <a:xfrm>
            <a:off x="4096594" y="12618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3">
            <a:extLst>
              <a:ext uri="{FF2B5EF4-FFF2-40B4-BE49-F238E27FC236}">
                <a16:creationId xmlns:a16="http://schemas.microsoft.com/office/drawing/2014/main" id="{39D03BC1-B0FE-EBAF-0EFC-76C7F69DBAE4}"/>
              </a:ext>
            </a:extLst>
          </p:cNvPr>
          <p:cNvSpPr>
            <a:spLocks noChangeArrowheads="1"/>
          </p:cNvSpPr>
          <p:nvPr/>
        </p:nvSpPr>
        <p:spPr bwMode="auto">
          <a:xfrm>
            <a:off x="583185" y="6250252"/>
            <a:ext cx="4590700" cy="5232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1" u="none" strike="noStrike" cap="none" normalizeH="0" baseline="0" dirty="0">
                <a:ln>
                  <a:noFill/>
                </a:ln>
                <a:solidFill>
                  <a:schemeClr val="tx1"/>
                </a:solidFill>
                <a:effectLst/>
                <a:latin typeface="Arial" panose="020B0604020202020204" pitchFamily="34" charset="0"/>
              </a:rPr>
              <a:t>Figure: Example table of cyber review findings, showing each of 8 system’s cyber situation on 7 metrics</a:t>
            </a:r>
          </a:p>
        </p:txBody>
      </p:sp>
      <p:sp>
        <p:nvSpPr>
          <p:cNvPr id="9" name="Title 1">
            <a:extLst>
              <a:ext uri="{FF2B5EF4-FFF2-40B4-BE49-F238E27FC236}">
                <a16:creationId xmlns:a16="http://schemas.microsoft.com/office/drawing/2014/main" id="{1F38FEB9-ED83-4D16-1EF2-C320FB5F8B6D}"/>
              </a:ext>
            </a:extLst>
          </p:cNvPr>
          <p:cNvSpPr>
            <a:spLocks noGrp="1"/>
          </p:cNvSpPr>
          <p:nvPr>
            <p:ph type="title"/>
          </p:nvPr>
        </p:nvSpPr>
        <p:spPr/>
        <p:txBody>
          <a:bodyPr>
            <a:normAutofit fontScale="90000"/>
          </a:bodyPr>
          <a:lstStyle/>
          <a:p>
            <a:r>
              <a:rPr lang="en-US" dirty="0"/>
              <a:t>Findings of SLAC Accelerator Cyber Review</a:t>
            </a:r>
          </a:p>
        </p:txBody>
      </p:sp>
      <p:sp>
        <p:nvSpPr>
          <p:cNvPr id="10" name="Content Placeholder 7">
            <a:extLst>
              <a:ext uri="{FF2B5EF4-FFF2-40B4-BE49-F238E27FC236}">
                <a16:creationId xmlns:a16="http://schemas.microsoft.com/office/drawing/2014/main" id="{1F0CD93A-2F6D-A242-013E-9B8377BCCFEE}"/>
              </a:ext>
            </a:extLst>
          </p:cNvPr>
          <p:cNvSpPr>
            <a:spLocks noGrp="1"/>
          </p:cNvSpPr>
          <p:nvPr>
            <p:ph sz="quarter" idx="14"/>
          </p:nvPr>
        </p:nvSpPr>
        <p:spPr>
          <a:xfrm>
            <a:off x="5334510" y="2676751"/>
            <a:ext cx="6183743" cy="1641597"/>
          </a:xfrm>
        </p:spPr>
        <p:txBody>
          <a:bodyPr>
            <a:normAutofit fontScale="92500" lnSpcReduction="20000"/>
          </a:bodyPr>
          <a:lstStyle/>
          <a:p>
            <a:pPr marL="514350" lvl="0" indent="-514350">
              <a:buFont typeface="+mj-lt"/>
              <a:buAutoNum type="arabicPeriod"/>
            </a:pPr>
            <a:r>
              <a:rPr lang="en-US" sz="1400" dirty="0"/>
              <a:t>Login security is comparable to most facilities. Will soon be leading</a:t>
            </a:r>
          </a:p>
          <a:p>
            <a:pPr marL="514350" lvl="0" indent="-514350">
              <a:buFont typeface="+mj-lt"/>
              <a:buAutoNum type="arabicPeriod"/>
            </a:pPr>
            <a:r>
              <a:rPr lang="en-US" sz="1400" dirty="0">
                <a:solidFill>
                  <a:srgbClr val="FF0000"/>
                </a:solidFill>
              </a:rPr>
              <a:t>Backups are complete</a:t>
            </a:r>
          </a:p>
          <a:p>
            <a:pPr marL="514350" lvl="0" indent="-514350">
              <a:buFont typeface="+mj-lt"/>
              <a:buAutoNum type="arabicPeriod"/>
            </a:pPr>
            <a:r>
              <a:rPr lang="en-US" sz="1400" dirty="0"/>
              <a:t>Malware Detection &amp; Vulnerability Detection are complete (subject to the norm that malware detection is not run in production)</a:t>
            </a:r>
          </a:p>
          <a:p>
            <a:pPr marL="514350" lvl="0" indent="-514350">
              <a:buFont typeface="+mj-lt"/>
              <a:buAutoNum type="arabicPeriod"/>
            </a:pPr>
            <a:r>
              <a:rPr lang="en-US" sz="1400" dirty="0"/>
              <a:t>CA Security (authorization to change PV) is designed, in cryo IOCS, and ready for broad implementation</a:t>
            </a:r>
          </a:p>
          <a:p>
            <a:pPr marL="514350" lvl="0" indent="-514350">
              <a:buFont typeface="+mj-lt"/>
              <a:buAutoNum type="arabicPeriod"/>
            </a:pPr>
            <a:r>
              <a:rPr lang="en-US" sz="1400" dirty="0"/>
              <a:t>Pen tests are useful but must be coordinated, possibly with safety WPC</a:t>
            </a:r>
          </a:p>
          <a:p>
            <a:pPr marL="514350" lvl="0" indent="-514350">
              <a:buFont typeface="+mj-lt"/>
              <a:buAutoNum type="arabicPeriod"/>
            </a:pPr>
            <a:r>
              <a:rPr lang="en-US" sz="1400" dirty="0">
                <a:solidFill>
                  <a:srgbClr val="FF0000"/>
                </a:solidFill>
              </a:rPr>
              <a:t>Have a controls intrusion “emergency plan”. </a:t>
            </a:r>
            <a:r>
              <a:rPr lang="en-US" sz="1400" dirty="0"/>
              <a:t>See 3.3.2 &amp; 3.3.3 of NIST SP800. </a:t>
            </a:r>
          </a:p>
          <a:p>
            <a:pPr marL="514350" lvl="0" indent="-514350">
              <a:buFont typeface="+mj-lt"/>
              <a:buAutoNum type="arabicPeriod"/>
            </a:pPr>
            <a:endParaRPr lang="en-US" sz="2800" dirty="0"/>
          </a:p>
        </p:txBody>
      </p:sp>
      <p:sp>
        <p:nvSpPr>
          <p:cNvPr id="11" name="TextBox 10">
            <a:extLst>
              <a:ext uri="{FF2B5EF4-FFF2-40B4-BE49-F238E27FC236}">
                <a16:creationId xmlns:a16="http://schemas.microsoft.com/office/drawing/2014/main" id="{3D50485A-4E3B-078F-A100-52FDDC4F8692}"/>
              </a:ext>
            </a:extLst>
          </p:cNvPr>
          <p:cNvSpPr txBox="1"/>
          <p:nvPr/>
        </p:nvSpPr>
        <p:spPr>
          <a:xfrm>
            <a:off x="5294707" y="1446354"/>
            <a:ext cx="6708240" cy="1200329"/>
          </a:xfrm>
          <a:prstGeom prst="rect">
            <a:avLst/>
          </a:prstGeom>
          <a:noFill/>
          <a:ln>
            <a:noFill/>
          </a:ln>
        </p:spPr>
        <p:txBody>
          <a:bodyPr wrap="square">
            <a:spAutoFit/>
          </a:bodyPr>
          <a:lstStyle/>
          <a:p>
            <a:r>
              <a:rPr lang="en-US" sz="2400" dirty="0"/>
              <a:t>SLAC Summary:  Positive Overall. Our cyber security was found complete with respect to common practice.</a:t>
            </a:r>
          </a:p>
        </p:txBody>
      </p:sp>
      <p:sp>
        <p:nvSpPr>
          <p:cNvPr id="12" name="TextBox 11">
            <a:extLst>
              <a:ext uri="{FF2B5EF4-FFF2-40B4-BE49-F238E27FC236}">
                <a16:creationId xmlns:a16="http://schemas.microsoft.com/office/drawing/2014/main" id="{C5D522C7-F03D-27CA-77C4-1EE84F9D6C18}"/>
              </a:ext>
            </a:extLst>
          </p:cNvPr>
          <p:cNvSpPr txBox="1"/>
          <p:nvPr/>
        </p:nvSpPr>
        <p:spPr>
          <a:xfrm>
            <a:off x="5294707" y="5120554"/>
            <a:ext cx="6336283" cy="1200329"/>
          </a:xfrm>
          <a:prstGeom prst="rect">
            <a:avLst/>
          </a:prstGeom>
          <a:noFill/>
          <a:ln>
            <a:noFill/>
          </a:ln>
        </p:spPr>
        <p:txBody>
          <a:bodyPr wrap="square">
            <a:spAutoFit/>
          </a:bodyPr>
          <a:lstStyle/>
          <a:p>
            <a:r>
              <a:rPr lang="en-US" sz="2400" dirty="0"/>
              <a:t>However, </a:t>
            </a:r>
            <a:r>
              <a:rPr lang="en-US" sz="2400" dirty="0">
                <a:solidFill>
                  <a:srgbClr val="FF0000"/>
                </a:solidFill>
              </a:rPr>
              <a:t>EPICS itself is insecure</a:t>
            </a:r>
            <a:r>
              <a:rPr lang="en-US" sz="2400" dirty="0"/>
              <a:t>. Its use is based on aging assumption of secure perimeter. Lacks strong authentication and software signing.</a:t>
            </a:r>
          </a:p>
        </p:txBody>
      </p:sp>
      <p:sp>
        <p:nvSpPr>
          <p:cNvPr id="14" name="Rounded Rectangle 13">
            <a:extLst>
              <a:ext uri="{FF2B5EF4-FFF2-40B4-BE49-F238E27FC236}">
                <a16:creationId xmlns:a16="http://schemas.microsoft.com/office/drawing/2014/main" id="{6FEBC580-6FB0-E7DF-0335-39521275049E}"/>
              </a:ext>
            </a:extLst>
          </p:cNvPr>
          <p:cNvSpPr/>
          <p:nvPr/>
        </p:nvSpPr>
        <p:spPr>
          <a:xfrm>
            <a:off x="5173886" y="1376905"/>
            <a:ext cx="6829062" cy="3220843"/>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597DEC3D-0138-2504-1E9D-9F082156D001}"/>
              </a:ext>
            </a:extLst>
          </p:cNvPr>
          <p:cNvSpPr/>
          <p:nvPr/>
        </p:nvSpPr>
        <p:spPr>
          <a:xfrm>
            <a:off x="5204752" y="4917010"/>
            <a:ext cx="6767330" cy="1403873"/>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AC78F14-8881-7089-DBD8-61F0DF6B3ACB}"/>
              </a:ext>
            </a:extLst>
          </p:cNvPr>
          <p:cNvSpPr txBox="1"/>
          <p:nvPr/>
        </p:nvSpPr>
        <p:spPr>
          <a:xfrm>
            <a:off x="8078401" y="1192239"/>
            <a:ext cx="695960" cy="369332"/>
          </a:xfrm>
          <a:prstGeom prst="rect">
            <a:avLst/>
          </a:prstGeom>
          <a:solidFill>
            <a:schemeClr val="bg1"/>
          </a:solidFill>
        </p:spPr>
        <p:txBody>
          <a:bodyPr wrap="none" rtlCol="0">
            <a:spAutoFit/>
          </a:bodyPr>
          <a:lstStyle/>
          <a:p>
            <a:r>
              <a:rPr lang="en-US" dirty="0"/>
              <a:t>SLAC </a:t>
            </a:r>
          </a:p>
        </p:txBody>
      </p:sp>
      <p:sp>
        <p:nvSpPr>
          <p:cNvPr id="17" name="TextBox 16">
            <a:extLst>
              <a:ext uri="{FF2B5EF4-FFF2-40B4-BE49-F238E27FC236}">
                <a16:creationId xmlns:a16="http://schemas.microsoft.com/office/drawing/2014/main" id="{88FFD498-60EA-10E2-85D4-752A4911379A}"/>
              </a:ext>
            </a:extLst>
          </p:cNvPr>
          <p:cNvSpPr txBox="1"/>
          <p:nvPr/>
        </p:nvSpPr>
        <p:spPr>
          <a:xfrm>
            <a:off x="7889420" y="4760018"/>
            <a:ext cx="1518814" cy="369332"/>
          </a:xfrm>
          <a:prstGeom prst="rect">
            <a:avLst/>
          </a:prstGeom>
          <a:solidFill>
            <a:schemeClr val="bg1"/>
          </a:solidFill>
        </p:spPr>
        <p:txBody>
          <a:bodyPr wrap="none" rtlCol="0">
            <a:spAutoFit/>
          </a:bodyPr>
          <a:lstStyle/>
          <a:p>
            <a:r>
              <a:rPr lang="en-US" dirty="0"/>
              <a:t>All EPICS Labs </a:t>
            </a:r>
          </a:p>
        </p:txBody>
      </p:sp>
    </p:spTree>
    <p:extLst>
      <p:ext uri="{BB962C8B-B14F-4D97-AF65-F5344CB8AC3E}">
        <p14:creationId xmlns:p14="http://schemas.microsoft.com/office/powerpoint/2010/main" val="10131324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F19A80-D5D1-AC3A-58BD-59756C5B1A80}"/>
              </a:ext>
            </a:extLst>
          </p:cNvPr>
          <p:cNvSpPr>
            <a:spLocks noGrp="1"/>
          </p:cNvSpPr>
          <p:nvPr>
            <p:ph sz="quarter" idx="14"/>
          </p:nvPr>
        </p:nvSpPr>
        <p:spPr>
          <a:xfrm>
            <a:off x="150413" y="1712684"/>
            <a:ext cx="11891173" cy="4326029"/>
          </a:xfrm>
          <a:ln>
            <a:solidFill>
              <a:schemeClr val="tx1"/>
            </a:solidFill>
          </a:ln>
        </p:spPr>
        <p:txBody>
          <a:bodyPr>
            <a:normAutofit fontScale="92500" lnSpcReduction="20000"/>
          </a:bodyPr>
          <a:lstStyle/>
          <a:p>
            <a:r>
              <a:rPr lang="en-US" sz="2800" b="1" dirty="0"/>
              <a:t>Passive Traffic Inspection</a:t>
            </a:r>
            <a:br>
              <a:rPr lang="en-US" sz="2800" b="1" dirty="0"/>
            </a:br>
            <a:r>
              <a:rPr lang="en-US" sz="2400" dirty="0"/>
              <a:t>Passive attacker can observe and learn Process Variable and server names. Not considered serious. </a:t>
            </a:r>
            <a:br>
              <a:rPr lang="en-US" sz="2400" dirty="0"/>
            </a:br>
            <a:r>
              <a:rPr lang="en-US" sz="2400" dirty="0"/>
              <a:t>⇒ Could Mitigate by TCP+TLS(*)</a:t>
            </a:r>
          </a:p>
          <a:p>
            <a:r>
              <a:rPr lang="en-US" sz="2800" b="1" dirty="0"/>
              <a:t>PV Denial of Service by search spam</a:t>
            </a:r>
            <a:br>
              <a:rPr lang="en-US" sz="2800" b="1" dirty="0"/>
            </a:br>
            <a:r>
              <a:rPr lang="en-US" sz="2400" dirty="0"/>
              <a:t>Active attacker responds to PV search requests, directing to null server </a:t>
            </a:r>
          </a:p>
          <a:p>
            <a:r>
              <a:rPr lang="en-US" sz="2800" b="1" dirty="0">
                <a:ea typeface="Noto Serif CJK SC"/>
                <a:cs typeface="FreeSans"/>
              </a:rPr>
              <a:t>PV </a:t>
            </a:r>
            <a:r>
              <a:rPr lang="en-US" sz="2800" b="1" dirty="0">
                <a:effectLst/>
                <a:ea typeface="Noto Serif CJK SC"/>
                <a:cs typeface="FreeSans"/>
              </a:rPr>
              <a:t>Search Hijacking / Man in the Middle Attack</a:t>
            </a:r>
            <a:br>
              <a:rPr lang="en-US" sz="2800" b="1" dirty="0">
                <a:effectLst/>
                <a:ea typeface="Noto Serif CJK SC"/>
                <a:cs typeface="FreeSans"/>
              </a:rPr>
            </a:br>
            <a:r>
              <a:rPr lang="en-US" sz="2400" dirty="0">
                <a:ea typeface="Noto Serif CJK SC"/>
                <a:cs typeface="FreeSans"/>
              </a:rPr>
              <a:t>A</a:t>
            </a:r>
            <a:r>
              <a:rPr lang="en-US" sz="2400" dirty="0">
                <a:effectLst/>
                <a:ea typeface="Noto Serif CJK SC"/>
                <a:cs typeface="FreeSans"/>
              </a:rPr>
              <a:t>ctive attacker responds quickly to all observed searches, </a:t>
            </a:r>
            <a:r>
              <a:rPr lang="en-US" sz="2400" dirty="0">
                <a:solidFill>
                  <a:srgbClr val="FF0000"/>
                </a:solidFill>
                <a:effectLst/>
                <a:ea typeface="Noto Serif CJK SC"/>
                <a:cs typeface="FreeSans"/>
              </a:rPr>
              <a:t>redirect clients to </a:t>
            </a:r>
            <a:r>
              <a:rPr lang="en-US" sz="2400" dirty="0">
                <a:solidFill>
                  <a:srgbClr val="FF0000"/>
                </a:solidFill>
                <a:ea typeface="Noto Serif CJK SC"/>
                <a:cs typeface="FreeSans"/>
              </a:rPr>
              <a:t>rogue EPICS </a:t>
            </a:r>
            <a:r>
              <a:rPr lang="en-US" sz="2400" dirty="0">
                <a:solidFill>
                  <a:srgbClr val="FF0000"/>
                </a:solidFill>
                <a:effectLst/>
                <a:ea typeface="Noto Serif CJK SC"/>
                <a:cs typeface="FreeSans"/>
              </a:rPr>
              <a:t>server</a:t>
            </a:r>
            <a:r>
              <a:rPr lang="en-US" sz="2400" dirty="0">
                <a:effectLst/>
                <a:ea typeface="Noto Serif CJK SC"/>
                <a:cs typeface="FreeSans"/>
              </a:rPr>
              <a:t>. Returns fake data, or proxy forwards bad control data to a legitimate control system EPICS server. </a:t>
            </a:r>
            <a:r>
              <a:rPr lang="en-US" sz="2400" dirty="0">
                <a:solidFill>
                  <a:srgbClr val="FF0000"/>
                </a:solidFill>
                <a:ea typeface="Noto Serif CJK SC"/>
                <a:cs typeface="FreeSans"/>
              </a:rPr>
              <a:t>Very bad </a:t>
            </a:r>
            <a:r>
              <a:rPr lang="en-US" sz="2400" dirty="0">
                <a:ea typeface="Noto Serif CJK SC"/>
                <a:cs typeface="FreeSans"/>
              </a:rPr>
              <a:t>things</a:t>
            </a:r>
            <a:r>
              <a:rPr lang="en-US" sz="1400" dirty="0">
                <a:latin typeface="Liberation Serif"/>
                <a:ea typeface="Noto Serif CJK SC"/>
                <a:cs typeface="FreeSans"/>
              </a:rPr>
              <a:t>. </a:t>
            </a:r>
            <a:r>
              <a:rPr lang="en-US" sz="1400" dirty="0">
                <a:effectLst/>
                <a:latin typeface="Liberation Serif"/>
                <a:ea typeface="Noto Serif CJK SC"/>
                <a:cs typeface="FreeSans"/>
              </a:rPr>
              <a:t> </a:t>
            </a:r>
            <a:br>
              <a:rPr lang="en-US" sz="1400" dirty="0">
                <a:effectLst/>
                <a:latin typeface="Liberation Serif"/>
                <a:ea typeface="Noto Serif CJK SC"/>
                <a:cs typeface="FreeSans"/>
              </a:rPr>
            </a:br>
            <a:r>
              <a:rPr lang="en-US" sz="2800" dirty="0">
                <a:solidFill>
                  <a:srgbClr val="FF0000"/>
                </a:solidFill>
              </a:rPr>
              <a:t>⇒ </a:t>
            </a:r>
            <a:r>
              <a:rPr lang="en-US" sz="2400" dirty="0">
                <a:solidFill>
                  <a:srgbClr val="FF0000"/>
                </a:solidFill>
              </a:rPr>
              <a:t>Mitigate by adding Transport Layer Security </a:t>
            </a:r>
            <a:r>
              <a:rPr lang="en-US" sz="2400" dirty="0"/>
              <a:t>(as long as attacker does not hold certificate)</a:t>
            </a:r>
          </a:p>
          <a:p>
            <a:r>
              <a:rPr lang="en-US" sz="3000" b="1" kern="100" dirty="0">
                <a:effectLst/>
                <a:ea typeface="Noto Sans CJK SC Regular"/>
              </a:rPr>
              <a:t>Server impersonation / credential theft</a:t>
            </a:r>
            <a:br>
              <a:rPr lang="en-US" sz="3000" b="1" kern="100" dirty="0">
                <a:effectLst/>
                <a:ea typeface="Noto Sans CJK SC Regular"/>
              </a:rPr>
            </a:br>
            <a:r>
              <a:rPr lang="en-US" sz="2400" dirty="0">
                <a:ea typeface="Noto Serif CJK SC"/>
                <a:cs typeface="FreeSans"/>
              </a:rPr>
              <a:t>T</a:t>
            </a:r>
            <a:r>
              <a:rPr lang="en-US" sz="2400" dirty="0">
                <a:effectLst/>
                <a:ea typeface="Noto Serif CJK SC"/>
                <a:cs typeface="FreeSans"/>
              </a:rPr>
              <a:t>heft of server certificate used to maliciously impersonate PVs provided a legitimate server.</a:t>
            </a:r>
            <a:r>
              <a:rPr lang="en-US" sz="2400" dirty="0">
                <a:effectLst/>
              </a:rPr>
              <a:t> </a:t>
            </a:r>
            <a:br>
              <a:rPr lang="en-US" sz="2400" dirty="0">
                <a:effectLst/>
              </a:rPr>
            </a:br>
            <a:r>
              <a:rPr lang="en-US" sz="2400" dirty="0"/>
              <a:t> </a:t>
            </a:r>
            <a:r>
              <a:rPr lang="en-US" sz="2400" dirty="0">
                <a:solidFill>
                  <a:srgbClr val="FF0000"/>
                </a:solidFill>
              </a:rPr>
              <a:t>⇒ </a:t>
            </a:r>
            <a:r>
              <a:rPr lang="en-US" sz="2400" kern="100" dirty="0">
                <a:solidFill>
                  <a:srgbClr val="FF0000"/>
                </a:solidFill>
                <a:ea typeface="Noto Sans CJK SC Regular"/>
              </a:rPr>
              <a:t>Mitigate by something like certificate “pinning.”  </a:t>
            </a:r>
            <a:endParaRPr lang="en-US" sz="2400" dirty="0">
              <a:solidFill>
                <a:srgbClr val="FF0000"/>
              </a:solidFill>
            </a:endParaRPr>
          </a:p>
          <a:p>
            <a:endParaRPr lang="en-US" dirty="0"/>
          </a:p>
        </p:txBody>
      </p:sp>
      <p:sp>
        <p:nvSpPr>
          <p:cNvPr id="4" name="Title 3">
            <a:extLst>
              <a:ext uri="{FF2B5EF4-FFF2-40B4-BE49-F238E27FC236}">
                <a16:creationId xmlns:a16="http://schemas.microsoft.com/office/drawing/2014/main" id="{DAD7CF21-B547-FD64-8914-FD66ED0D1490}"/>
              </a:ext>
            </a:extLst>
          </p:cNvPr>
          <p:cNvSpPr>
            <a:spLocks noGrp="1"/>
          </p:cNvSpPr>
          <p:nvPr>
            <p:ph type="title"/>
          </p:nvPr>
        </p:nvSpPr>
        <p:spPr/>
        <p:txBody>
          <a:bodyPr>
            <a:normAutofit fontScale="90000"/>
          </a:bodyPr>
          <a:lstStyle/>
          <a:p>
            <a:r>
              <a:rPr lang="en-US" dirty="0"/>
              <a:t>Requirement: Secure EPICS. </a:t>
            </a:r>
          </a:p>
        </p:txBody>
      </p:sp>
      <p:sp>
        <p:nvSpPr>
          <p:cNvPr id="5" name="TextBox 4">
            <a:extLst>
              <a:ext uri="{FF2B5EF4-FFF2-40B4-BE49-F238E27FC236}">
                <a16:creationId xmlns:a16="http://schemas.microsoft.com/office/drawing/2014/main" id="{81933554-3CE1-0C67-3F15-4B871E3F26C4}"/>
              </a:ext>
            </a:extLst>
          </p:cNvPr>
          <p:cNvSpPr txBox="1"/>
          <p:nvPr/>
        </p:nvSpPr>
        <p:spPr>
          <a:xfrm>
            <a:off x="119490" y="5995172"/>
            <a:ext cx="8963929" cy="369332"/>
          </a:xfrm>
          <a:prstGeom prst="rect">
            <a:avLst/>
          </a:prstGeom>
          <a:noFill/>
        </p:spPr>
        <p:txBody>
          <a:bodyPr wrap="none" rtlCol="0">
            <a:spAutoFit/>
          </a:bodyPr>
          <a:lstStyle/>
          <a:p>
            <a:r>
              <a:rPr lang="en-US" dirty="0"/>
              <a:t>(*) Transport Layer Security (TLS); Encryption, certificate-based authentication, compression.  </a:t>
            </a:r>
          </a:p>
        </p:txBody>
      </p:sp>
      <p:sp>
        <p:nvSpPr>
          <p:cNvPr id="6" name="TextBox 5">
            <a:extLst>
              <a:ext uri="{FF2B5EF4-FFF2-40B4-BE49-F238E27FC236}">
                <a16:creationId xmlns:a16="http://schemas.microsoft.com/office/drawing/2014/main" id="{FCAB4369-F9A5-923B-C53D-2FC5E4D1F4AA}"/>
              </a:ext>
            </a:extLst>
          </p:cNvPr>
          <p:cNvSpPr txBox="1"/>
          <p:nvPr/>
        </p:nvSpPr>
        <p:spPr>
          <a:xfrm>
            <a:off x="5588323" y="6488668"/>
            <a:ext cx="6515053" cy="369332"/>
          </a:xfrm>
          <a:prstGeom prst="rect">
            <a:avLst/>
          </a:prstGeom>
          <a:noFill/>
        </p:spPr>
        <p:txBody>
          <a:bodyPr wrap="none" rtlCol="0">
            <a:spAutoFit/>
          </a:bodyPr>
          <a:lstStyle/>
          <a:p>
            <a:r>
              <a:rPr lang="en-US" i="1" dirty="0"/>
              <a:t>Work of Michael </a:t>
            </a:r>
            <a:r>
              <a:rPr lang="en-US" i="1" dirty="0" err="1"/>
              <a:t>Davidsaver</a:t>
            </a:r>
            <a:r>
              <a:rPr lang="en-US" i="1" dirty="0"/>
              <a:t>, Osprey DCS, under SLAC contract, 2021</a:t>
            </a:r>
          </a:p>
        </p:txBody>
      </p:sp>
      <p:sp>
        <p:nvSpPr>
          <p:cNvPr id="7" name="TextBox 6">
            <a:extLst>
              <a:ext uri="{FF2B5EF4-FFF2-40B4-BE49-F238E27FC236}">
                <a16:creationId xmlns:a16="http://schemas.microsoft.com/office/drawing/2014/main" id="{08473271-40D1-B027-56C4-9BA9110C5031}"/>
              </a:ext>
            </a:extLst>
          </p:cNvPr>
          <p:cNvSpPr txBox="1"/>
          <p:nvPr/>
        </p:nvSpPr>
        <p:spPr>
          <a:xfrm>
            <a:off x="203203" y="1125640"/>
            <a:ext cx="6490559" cy="584775"/>
          </a:xfrm>
          <a:prstGeom prst="rect">
            <a:avLst/>
          </a:prstGeom>
          <a:noFill/>
        </p:spPr>
        <p:txBody>
          <a:bodyPr wrap="none" rtlCol="0">
            <a:spAutoFit/>
          </a:bodyPr>
          <a:lstStyle/>
          <a:p>
            <a:r>
              <a:rPr lang="en-US" sz="3200" dirty="0"/>
              <a:t>Present EPICS Security Vulnerabilities:</a:t>
            </a:r>
          </a:p>
        </p:txBody>
      </p:sp>
    </p:spTree>
    <p:extLst>
      <p:ext uri="{BB962C8B-B14F-4D97-AF65-F5344CB8AC3E}">
        <p14:creationId xmlns:p14="http://schemas.microsoft.com/office/powerpoint/2010/main" val="22842761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C738D2-7F42-A83F-829E-F024CFE96F4E}"/>
              </a:ext>
            </a:extLst>
          </p:cNvPr>
          <p:cNvSpPr>
            <a:spLocks noGrp="1"/>
          </p:cNvSpPr>
          <p:nvPr>
            <p:ph type="title"/>
          </p:nvPr>
        </p:nvSpPr>
        <p:spPr/>
        <p:txBody>
          <a:bodyPr>
            <a:normAutofit fontScale="90000"/>
          </a:bodyPr>
          <a:lstStyle/>
          <a:p>
            <a:r>
              <a:rPr lang="en-US" dirty="0"/>
              <a:t>EPICS </a:t>
            </a:r>
            <a:r>
              <a:rPr lang="en-US" dirty="0">
                <a:solidFill>
                  <a:srgbClr val="FF0000"/>
                </a:solidFill>
              </a:rPr>
              <a:t>Authorization</a:t>
            </a:r>
            <a:r>
              <a:rPr lang="en-US" dirty="0"/>
              <a:t> Exists. Access Control File (ACF)</a:t>
            </a:r>
          </a:p>
        </p:txBody>
      </p:sp>
      <p:sp>
        <p:nvSpPr>
          <p:cNvPr id="5" name="TextBox 4">
            <a:extLst>
              <a:ext uri="{FF2B5EF4-FFF2-40B4-BE49-F238E27FC236}">
                <a16:creationId xmlns:a16="http://schemas.microsoft.com/office/drawing/2014/main" id="{DE7247F3-E0E5-18FD-B27F-9EE528D60774}"/>
              </a:ext>
            </a:extLst>
          </p:cNvPr>
          <p:cNvSpPr txBox="1"/>
          <p:nvPr/>
        </p:nvSpPr>
        <p:spPr>
          <a:xfrm>
            <a:off x="609600" y="1423686"/>
            <a:ext cx="10849337" cy="4524315"/>
          </a:xfrm>
          <a:prstGeom prst="rect">
            <a:avLst/>
          </a:prstGeom>
          <a:noFill/>
        </p:spPr>
        <p:txBody>
          <a:bodyPr wrap="square" rtlCol="0">
            <a:spAutoFit/>
          </a:bodyPr>
          <a:lstStyle/>
          <a:p>
            <a:r>
              <a:rPr lang="en-US" sz="1200" dirty="0">
                <a:latin typeface="Courier New" panose="02070309020205020404" pitchFamily="49" charset="0"/>
                <a:cs typeface="Courier New" panose="02070309020205020404" pitchFamily="49" charset="0"/>
              </a:rPr>
              <a:t>[physics@lcls-srv01 .../epics/</a:t>
            </a:r>
            <a:r>
              <a:rPr lang="en-US" sz="1200" dirty="0" err="1">
                <a:latin typeface="Courier New" panose="02070309020205020404" pitchFamily="49" charset="0"/>
                <a:cs typeface="Courier New" panose="02070309020205020404" pitchFamily="49" charset="0"/>
              </a:rPr>
              <a:t>iocCommon</a:t>
            </a:r>
            <a:r>
              <a:rPr lang="en-US" sz="1200" dirty="0">
                <a:latin typeface="Courier New" panose="02070309020205020404" pitchFamily="49" charset="0"/>
                <a:cs typeface="Courier New" panose="02070309020205020404" pitchFamily="49" charset="0"/>
              </a:rPr>
              <a:t>/facility]$ </a:t>
            </a:r>
            <a:r>
              <a:rPr lang="en-US" sz="1200" b="1" dirty="0">
                <a:latin typeface="Courier New" panose="02070309020205020404" pitchFamily="49" charset="0"/>
                <a:cs typeface="Courier New" panose="02070309020205020404" pitchFamily="49" charset="0"/>
              </a:rPr>
              <a:t>more </a:t>
            </a:r>
            <a:r>
              <a:rPr lang="en-US" sz="1200" b="1" dirty="0" err="1">
                <a:latin typeface="Courier New" panose="02070309020205020404" pitchFamily="49" charset="0"/>
                <a:cs typeface="Courier New" panose="02070309020205020404" pitchFamily="49" charset="0"/>
              </a:rPr>
              <a:t>access_security_cryo.acf</a:t>
            </a:r>
            <a:r>
              <a:rPr lang="en-US" sz="1200" b="1" dirty="0">
                <a:latin typeface="Courier New" panose="02070309020205020404" pitchFamily="49" charset="0"/>
                <a:cs typeface="Courier New" panose="02070309020205020404" pitchFamily="49" charset="0"/>
              </a:rPr>
              <a:t> </a:t>
            </a:r>
          </a:p>
          <a:p>
            <a:r>
              <a:rPr lang="en-US" sz="1200" dirty="0">
                <a:latin typeface="Courier New" panose="02070309020205020404" pitchFamily="49" charset="0"/>
                <a:cs typeface="Courier New" panose="02070309020205020404" pitchFamily="49" charset="0"/>
              </a:rPr>
              <a:t>UAG(CRYO) { </a:t>
            </a:r>
            <a:r>
              <a:rPr lang="en-US" sz="1200" dirty="0" err="1">
                <a:latin typeface="Courier New" panose="02070309020205020404" pitchFamily="49" charset="0"/>
                <a:cs typeface="Courier New" panose="02070309020205020404" pitchFamily="49" charset="0"/>
              </a:rPr>
              <a:t>dianek</a:t>
            </a:r>
            <a:r>
              <a:rPr lang="en-US" sz="1200" dirty="0">
                <a:latin typeface="Courier New" panose="02070309020205020404" pitchFamily="49" charset="0"/>
                <a:cs typeface="Courier New" panose="02070309020205020404" pitchFamily="49" charset="0"/>
              </a:rPr>
              <a:t>, </a:t>
            </a:r>
            <a:r>
              <a:rPr lang="en-US" sz="1200" dirty="0" err="1">
                <a:latin typeface="Courier New" panose="02070309020205020404" pitchFamily="49" charset="0"/>
                <a:cs typeface="Courier New" panose="02070309020205020404" pitchFamily="49" charset="0"/>
              </a:rPr>
              <a:t>smcqueen</a:t>
            </a:r>
            <a:r>
              <a:rPr lang="en-US" sz="1200" dirty="0">
                <a:latin typeface="Courier New" panose="02070309020205020404" pitchFamily="49" charset="0"/>
                <a:cs typeface="Courier New" panose="02070309020205020404" pitchFamily="49" charset="0"/>
              </a:rPr>
              <a:t>, </a:t>
            </a:r>
            <a:r>
              <a:rPr lang="en-US" sz="1200" dirty="0" err="1">
                <a:latin typeface="Courier New" panose="02070309020205020404" pitchFamily="49" charset="0"/>
                <a:cs typeface="Courier New" panose="02070309020205020404" pitchFamily="49" charset="0"/>
              </a:rPr>
              <a:t>rredford</a:t>
            </a:r>
            <a:r>
              <a:rPr lang="en-US" sz="1200" dirty="0">
                <a:latin typeface="Courier New" panose="02070309020205020404" pitchFamily="49" charset="0"/>
                <a:cs typeface="Courier New" panose="02070309020205020404" pitchFamily="49" charset="0"/>
              </a:rPr>
              <a:t>, </a:t>
            </a:r>
            <a:r>
              <a:rPr lang="en-US" sz="1200" dirty="0" err="1">
                <a:latin typeface="Courier New" panose="02070309020205020404" pitchFamily="49" charset="0"/>
                <a:cs typeface="Courier New" panose="02070309020205020404" pitchFamily="49" charset="0"/>
              </a:rPr>
              <a:t>vivienl</a:t>
            </a:r>
            <a:r>
              <a:rPr lang="en-US" sz="1200" dirty="0">
                <a:latin typeface="Courier New" panose="02070309020205020404" pitchFamily="49" charset="0"/>
                <a:cs typeface="Courier New" panose="02070309020205020404" pitchFamily="49" charset="0"/>
              </a:rPr>
              <a:t>, </a:t>
            </a:r>
            <a:r>
              <a:rPr lang="en-US" sz="1200" dirty="0" err="1">
                <a:latin typeface="Courier New" panose="02070309020205020404" pitchFamily="49" charset="0"/>
                <a:cs typeface="Courier New" panose="02070309020205020404" pitchFamily="49" charset="0"/>
              </a:rPr>
              <a:t>eidle</a:t>
            </a:r>
            <a:r>
              <a:rPr lang="en-US" sz="1200" dirty="0">
                <a:latin typeface="Courier New" panose="02070309020205020404" pitchFamily="49" charset="0"/>
                <a:cs typeface="Courier New" panose="02070309020205020404" pitchFamily="49" charset="0"/>
              </a:rPr>
              <a:t>, </a:t>
            </a:r>
            <a:r>
              <a:rPr lang="en-US" sz="1200" dirty="0" err="1">
                <a:latin typeface="Courier New" panose="02070309020205020404" pitchFamily="49" charset="0"/>
                <a:cs typeface="Courier New" panose="02070309020205020404" pitchFamily="49" charset="0"/>
              </a:rPr>
              <a:t>kdouglas</a:t>
            </a:r>
            <a:r>
              <a:rPr lang="en-US" sz="1200" dirty="0">
                <a:latin typeface="Courier New" panose="02070309020205020404" pitchFamily="49" charset="0"/>
                <a:cs typeface="Courier New" panose="02070309020205020404" pitchFamily="49" charset="0"/>
              </a:rPr>
              <a:t>, </a:t>
            </a:r>
            <a:r>
              <a:rPr lang="en-US" sz="1200" dirty="0" err="1">
                <a:latin typeface="Courier New" panose="02070309020205020404" pitchFamily="49" charset="0"/>
                <a:cs typeface="Courier New" panose="02070309020205020404" pitchFamily="49" charset="0"/>
              </a:rPr>
              <a:t>gclooney</a:t>
            </a:r>
            <a:r>
              <a:rPr lang="en-US" sz="1200" dirty="0">
                <a:latin typeface="Courier New" panose="02070309020205020404" pitchFamily="49" charset="0"/>
                <a:cs typeface="Courier New" panose="02070309020205020404" pitchFamily="49" charset="0"/>
              </a:rPr>
              <a:t>, cryoegr }</a:t>
            </a:r>
          </a:p>
          <a:p>
            <a:r>
              <a:rPr lang="en-US" sz="1200" dirty="0">
                <a:latin typeface="Courier New" panose="02070309020205020404" pitchFamily="49" charset="0"/>
                <a:cs typeface="Courier New" panose="02070309020205020404" pitchFamily="49" charset="0"/>
              </a:rPr>
              <a:t>UAG(SYSMAN) { </a:t>
            </a:r>
            <a:r>
              <a:rPr lang="en-US" sz="1200" dirty="0" err="1">
                <a:latin typeface="Courier New" panose="02070309020205020404" pitchFamily="49" charset="0"/>
                <a:cs typeface="Courier New" panose="02070309020205020404" pitchFamily="49" charset="0"/>
              </a:rPr>
              <a:t>sysman</a:t>
            </a:r>
            <a:r>
              <a:rPr lang="en-US" sz="1200" dirty="0">
                <a:latin typeface="Courier New" panose="02070309020205020404" pitchFamily="49" charset="0"/>
                <a:cs typeface="Courier New" panose="02070309020205020404" pitchFamily="49" charset="0"/>
              </a:rPr>
              <a:t> }</a:t>
            </a:r>
          </a:p>
          <a:p>
            <a:endParaRPr lang="en-US" sz="1200" dirty="0">
              <a:latin typeface="Courier New" panose="02070309020205020404" pitchFamily="49" charset="0"/>
              <a:cs typeface="Courier New" panose="02070309020205020404" pitchFamily="49" charset="0"/>
            </a:endParaRPr>
          </a:p>
          <a:p>
            <a:r>
              <a:rPr lang="en-US" sz="1200" dirty="0">
                <a:latin typeface="Courier New" panose="02070309020205020404" pitchFamily="49" charset="0"/>
                <a:cs typeface="Courier New" panose="02070309020205020404" pitchFamily="49" charset="0"/>
              </a:rPr>
              <a:t>HAG(CRYOMCR) { cryo-opi01, cryo-opi02, cryo-opi03, cryo-opi04, cryo-opi05 }</a:t>
            </a:r>
          </a:p>
          <a:p>
            <a:r>
              <a:rPr lang="en-US" sz="1200" dirty="0">
                <a:latin typeface="Courier New" panose="02070309020205020404" pitchFamily="49" charset="0"/>
                <a:cs typeface="Courier New" panose="02070309020205020404" pitchFamily="49" charset="0"/>
              </a:rPr>
              <a:t>HAG(ACR) { opi10, opi11, opi12, opi13, opi14, opi15, opi16, opi17, opi20, opi21, opi22, opi23, opi24, opi25, opi26, opi30, opi31, op</a:t>
            </a:r>
          </a:p>
          <a:p>
            <a:r>
              <a:rPr lang="en-US" sz="1200" dirty="0">
                <a:latin typeface="Courier New" panose="02070309020205020404" pitchFamily="49" charset="0"/>
                <a:cs typeface="Courier New" panose="02070309020205020404" pitchFamily="49" charset="0"/>
              </a:rPr>
              <a:t>i32, opi33, opi34, opi35, opi40, opi41, opi42, opi43, opi44, opi45, opi46, opi47 }</a:t>
            </a:r>
          </a:p>
          <a:p>
            <a:endParaRPr lang="en-US" sz="1200" dirty="0">
              <a:latin typeface="Courier New" panose="02070309020205020404" pitchFamily="49" charset="0"/>
              <a:cs typeface="Courier New" panose="02070309020205020404" pitchFamily="49" charset="0"/>
            </a:endParaRPr>
          </a:p>
          <a:p>
            <a:r>
              <a:rPr lang="en-US" sz="1200" dirty="0">
                <a:latin typeface="Courier New" panose="02070309020205020404" pitchFamily="49" charset="0"/>
                <a:cs typeface="Courier New" panose="02070309020205020404" pitchFamily="49" charset="0"/>
              </a:rPr>
              <a:t>ASG(CRYO) {</a:t>
            </a:r>
          </a:p>
          <a:p>
            <a:r>
              <a:rPr lang="en-US" sz="1200" dirty="0">
                <a:latin typeface="Courier New" panose="02070309020205020404" pitchFamily="49" charset="0"/>
                <a:cs typeface="Courier New" panose="02070309020205020404" pitchFamily="49" charset="0"/>
              </a:rPr>
              <a:t>    INPA(ZIOC:CP00:CR01:CRYO_ACCESS) # Subsystem-specific permissions bit</a:t>
            </a:r>
          </a:p>
          <a:p>
            <a:r>
              <a:rPr lang="en-US" sz="1200" dirty="0">
                <a:latin typeface="Courier New" panose="02070309020205020404" pitchFamily="49" charset="0"/>
                <a:cs typeface="Courier New" panose="02070309020205020404" pitchFamily="49" charset="0"/>
              </a:rPr>
              <a:t>    RULE(1, READ)</a:t>
            </a:r>
          </a:p>
          <a:p>
            <a:r>
              <a:rPr lang="en-US" sz="1200" dirty="0">
                <a:latin typeface="Courier New" panose="02070309020205020404" pitchFamily="49" charset="0"/>
                <a:cs typeface="Courier New" panose="02070309020205020404" pitchFamily="49" charset="0"/>
              </a:rPr>
              <a:t>    RULE(1, WRITE) { UAG(SYSMAN) }</a:t>
            </a:r>
          </a:p>
          <a:p>
            <a:r>
              <a:rPr lang="en-US" sz="1200" dirty="0">
                <a:latin typeface="Courier New" panose="02070309020205020404" pitchFamily="49" charset="0"/>
                <a:cs typeface="Courier New" panose="02070309020205020404" pitchFamily="49" charset="0"/>
              </a:rPr>
              <a:t>    # Global permissions ("CRYO only")</a:t>
            </a:r>
          </a:p>
          <a:p>
            <a:r>
              <a:rPr lang="en-US" sz="1200" dirty="0">
                <a:latin typeface="Courier New" panose="02070309020205020404" pitchFamily="49" charset="0"/>
                <a:cs typeface="Courier New" panose="02070309020205020404" pitchFamily="49" charset="0"/>
              </a:rPr>
              <a:t>    RULE(1, WRITE, TRAPWRITE) {</a:t>
            </a:r>
          </a:p>
          <a:p>
            <a:r>
              <a:rPr lang="en-US" sz="1200" dirty="0">
                <a:latin typeface="Courier New" panose="02070309020205020404" pitchFamily="49" charset="0"/>
                <a:cs typeface="Courier New" panose="02070309020205020404" pitchFamily="49" charset="0"/>
              </a:rPr>
              <a:t>        HAG(CRYOMCR)</a:t>
            </a:r>
          </a:p>
          <a:p>
            <a:r>
              <a:rPr lang="en-US" sz="1200" dirty="0">
                <a:latin typeface="Courier New" panose="02070309020205020404" pitchFamily="49" charset="0"/>
                <a:cs typeface="Courier New" panose="02070309020205020404" pitchFamily="49" charset="0"/>
              </a:rPr>
              <a:t>    }</a:t>
            </a:r>
          </a:p>
          <a:p>
            <a:r>
              <a:rPr lang="en-US" sz="1200" dirty="0">
                <a:latin typeface="Courier New" panose="02070309020205020404" pitchFamily="49" charset="0"/>
                <a:cs typeface="Courier New" panose="02070309020205020404" pitchFamily="49" charset="0"/>
              </a:rPr>
              <a:t>    # Subsystem Specialist access</a:t>
            </a:r>
          </a:p>
          <a:p>
            <a:r>
              <a:rPr lang="en-US" sz="1200" dirty="0">
                <a:latin typeface="Courier New" panose="02070309020205020404" pitchFamily="49" charset="0"/>
                <a:cs typeface="Courier New" panose="02070309020205020404" pitchFamily="49" charset="0"/>
              </a:rPr>
              <a:t>    RULE(1, WRITE, TRAPWRITE) {</a:t>
            </a:r>
          </a:p>
          <a:p>
            <a:r>
              <a:rPr lang="en-US" sz="1200" dirty="0">
                <a:latin typeface="Courier New" panose="02070309020205020404" pitchFamily="49" charset="0"/>
                <a:cs typeface="Courier New" panose="02070309020205020404" pitchFamily="49" charset="0"/>
              </a:rPr>
              <a:t>        CALC("A=1")</a:t>
            </a:r>
          </a:p>
          <a:p>
            <a:r>
              <a:rPr lang="en-US" sz="1200" dirty="0">
                <a:latin typeface="Courier New" panose="02070309020205020404" pitchFamily="49" charset="0"/>
                <a:cs typeface="Courier New" panose="02070309020205020404" pitchFamily="49" charset="0"/>
              </a:rPr>
              <a:t>        UAG(CRYO)</a:t>
            </a:r>
          </a:p>
          <a:p>
            <a:r>
              <a:rPr lang="en-US" sz="1200" dirty="0">
                <a:latin typeface="Courier New" panose="02070309020205020404" pitchFamily="49" charset="0"/>
                <a:cs typeface="Courier New" panose="02070309020205020404" pitchFamily="49" charset="0"/>
              </a:rPr>
              <a:t>        HAG(SRV)</a:t>
            </a:r>
          </a:p>
          <a:p>
            <a:r>
              <a:rPr lang="en-US" sz="1200" dirty="0">
                <a:latin typeface="Courier New" panose="02070309020205020404" pitchFamily="49" charset="0"/>
                <a:cs typeface="Courier New" panose="02070309020205020404" pitchFamily="49" charset="0"/>
              </a:rPr>
              <a:t>    }</a:t>
            </a:r>
          </a:p>
          <a:p>
            <a:r>
              <a:rPr lang="en-US" sz="1200" dirty="0">
                <a:latin typeface="Courier New" panose="02070309020205020404" pitchFamily="49" charset="0"/>
                <a:cs typeface="Courier New" panose="02070309020205020404" pitchFamily="49" charset="0"/>
              </a:rPr>
              <a:t>}</a:t>
            </a:r>
          </a:p>
        </p:txBody>
      </p:sp>
      <p:sp>
        <p:nvSpPr>
          <p:cNvPr id="6" name="TextBox 5">
            <a:extLst>
              <a:ext uri="{FF2B5EF4-FFF2-40B4-BE49-F238E27FC236}">
                <a16:creationId xmlns:a16="http://schemas.microsoft.com/office/drawing/2014/main" id="{CF2D64C4-6608-45E5-1962-77B8D0BD23E4}"/>
              </a:ext>
            </a:extLst>
          </p:cNvPr>
          <p:cNvSpPr txBox="1"/>
          <p:nvPr/>
        </p:nvSpPr>
        <p:spPr>
          <a:xfrm>
            <a:off x="4849659" y="4695650"/>
            <a:ext cx="6971204" cy="1200329"/>
          </a:xfrm>
          <a:prstGeom prst="rect">
            <a:avLst/>
          </a:prstGeom>
          <a:noFill/>
          <a:ln>
            <a:solidFill>
              <a:schemeClr val="tx1"/>
            </a:solidFill>
          </a:ln>
        </p:spPr>
        <p:txBody>
          <a:bodyPr wrap="none" rtlCol="0">
            <a:spAutoFit/>
          </a:bodyPr>
          <a:lstStyle/>
          <a:p>
            <a:r>
              <a:rPr lang="en-US" i="1" dirty="0"/>
              <a:t>Example: Access Control File for LCLS Cryogenic Systems, </a:t>
            </a:r>
            <a:br>
              <a:rPr lang="en-US" i="1" dirty="0"/>
            </a:br>
            <a:r>
              <a:rPr lang="en-US" i="1" dirty="0"/>
              <a:t>showing individual </a:t>
            </a:r>
            <a:r>
              <a:rPr lang="en-US" b="1" i="1" dirty="0"/>
              <a:t>user names</a:t>
            </a:r>
            <a:r>
              <a:rPr lang="en-US" i="1" dirty="0"/>
              <a:t>,</a:t>
            </a:r>
            <a:r>
              <a:rPr lang="en-US" b="1" i="1" dirty="0"/>
              <a:t> computer names</a:t>
            </a:r>
            <a:r>
              <a:rPr lang="en-US" i="1" dirty="0"/>
              <a:t>, that the cryo control </a:t>
            </a:r>
            <a:br>
              <a:rPr lang="en-US" i="1" dirty="0"/>
            </a:br>
            <a:r>
              <a:rPr lang="en-US" i="1" dirty="0"/>
              <a:t>room can write a cryo PV at any time, and that cryo specialists can write </a:t>
            </a:r>
            <a:br>
              <a:rPr lang="en-US" i="1" dirty="0"/>
            </a:br>
            <a:r>
              <a:rPr lang="en-US" i="1" dirty="0"/>
              <a:t>to a cryo PV only if they have been enabled to do so by operations.     </a:t>
            </a:r>
          </a:p>
        </p:txBody>
      </p:sp>
    </p:spTree>
    <p:extLst>
      <p:ext uri="{BB962C8B-B14F-4D97-AF65-F5344CB8AC3E}">
        <p14:creationId xmlns:p14="http://schemas.microsoft.com/office/powerpoint/2010/main" val="27366411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8A094-5910-975D-C952-06ADCA3F31C5}"/>
              </a:ext>
            </a:extLst>
          </p:cNvPr>
          <p:cNvSpPr>
            <a:spLocks noGrp="1"/>
          </p:cNvSpPr>
          <p:nvPr>
            <p:ph type="title"/>
          </p:nvPr>
        </p:nvSpPr>
        <p:spPr>
          <a:xfrm>
            <a:off x="609600" y="277610"/>
            <a:ext cx="10972800" cy="543036"/>
          </a:xfrm>
        </p:spPr>
        <p:txBody>
          <a:bodyPr>
            <a:noAutofit/>
          </a:bodyPr>
          <a:lstStyle/>
          <a:p>
            <a:r>
              <a:rPr lang="en-US" sz="3200" dirty="0">
                <a:solidFill>
                  <a:srgbClr val="C00000"/>
                </a:solidFill>
              </a:rPr>
              <a:t>EPICS Security Improvement: </a:t>
            </a:r>
            <a:br>
              <a:rPr lang="en-US" sz="3200" dirty="0">
                <a:solidFill>
                  <a:srgbClr val="C00000"/>
                </a:solidFill>
              </a:rPr>
            </a:br>
            <a:r>
              <a:rPr lang="en-US" sz="3200" dirty="0">
                <a:solidFill>
                  <a:srgbClr val="C00000"/>
                </a:solidFill>
              </a:rPr>
              <a:t>PvAccess and Transport Layer Security (TLS)</a:t>
            </a:r>
          </a:p>
        </p:txBody>
      </p:sp>
      <p:sp>
        <p:nvSpPr>
          <p:cNvPr id="4" name="Content Placeholder 3">
            <a:extLst>
              <a:ext uri="{FF2B5EF4-FFF2-40B4-BE49-F238E27FC236}">
                <a16:creationId xmlns:a16="http://schemas.microsoft.com/office/drawing/2014/main" id="{7D8BE760-BA40-BC5D-E75E-CC6B7CB10A3B}"/>
              </a:ext>
            </a:extLst>
          </p:cNvPr>
          <p:cNvSpPr>
            <a:spLocks noGrp="1"/>
          </p:cNvSpPr>
          <p:nvPr>
            <p:ph sz="quarter" idx="14"/>
          </p:nvPr>
        </p:nvSpPr>
        <p:spPr>
          <a:xfrm>
            <a:off x="6096000" y="1316284"/>
            <a:ext cx="6007958" cy="3534841"/>
          </a:xfrm>
          <a:ln>
            <a:noFill/>
          </a:ln>
        </p:spPr>
        <p:txBody>
          <a:bodyPr>
            <a:normAutofit fontScale="85000" lnSpcReduction="20000"/>
          </a:bodyPr>
          <a:lstStyle/>
          <a:p>
            <a:r>
              <a:rPr lang="en-US" sz="1900" dirty="0"/>
              <a:t>PvAccess += Transport Layer Security.</a:t>
            </a:r>
          </a:p>
          <a:p>
            <a:r>
              <a:rPr lang="en-US" sz="1900" dirty="0"/>
              <a:t>First step to Zero Trust Architecture in EPICS Accelerator controls</a:t>
            </a:r>
          </a:p>
          <a:p>
            <a:r>
              <a:rPr lang="en-US" sz="1900" dirty="0"/>
              <a:t>Multi-phase project</a:t>
            </a:r>
            <a:r>
              <a:rPr lang="en-US" sz="1900" dirty="0">
                <a:solidFill>
                  <a:srgbClr val="FF0000"/>
                </a:solidFill>
              </a:rPr>
              <a:t>:</a:t>
            </a:r>
          </a:p>
          <a:p>
            <a:pPr lvl="1"/>
            <a:r>
              <a:rPr lang="en-US" sz="1700" dirty="0"/>
              <a:t>Server side authentication</a:t>
            </a:r>
          </a:p>
          <a:p>
            <a:pPr lvl="1"/>
            <a:r>
              <a:rPr lang="en-US" sz="1700" dirty="0"/>
              <a:t>Client side</a:t>
            </a:r>
          </a:p>
          <a:p>
            <a:pPr lvl="1"/>
            <a:r>
              <a:rPr lang="en-US" sz="1700" dirty="0" err="1"/>
              <a:t>Yr</a:t>
            </a:r>
            <a:r>
              <a:rPr lang="en-US" sz="1700" dirty="0"/>
              <a:t> 2 / 3. Certificate server? Name Server? Pinning? </a:t>
            </a:r>
          </a:p>
          <a:p>
            <a:r>
              <a:rPr lang="en-US" sz="1900" dirty="0"/>
              <a:t>Transition phase: EPICS </a:t>
            </a:r>
            <a:r>
              <a:rPr lang="en-US" sz="1900" dirty="0" err="1">
                <a:solidFill>
                  <a:srgbClr val="C00000"/>
                </a:solidFill>
              </a:rPr>
              <a:t>pvAaccess</a:t>
            </a:r>
            <a:r>
              <a:rPr lang="en-US" sz="1900" dirty="0">
                <a:solidFill>
                  <a:srgbClr val="C00000"/>
                </a:solidFill>
              </a:rPr>
              <a:t> TLS fully backward compatible</a:t>
            </a:r>
            <a:r>
              <a:rPr lang="en-US" sz="1900" dirty="0"/>
              <a:t>. TLS endpoints co-exist with non TLS.</a:t>
            </a:r>
          </a:p>
          <a:p>
            <a:r>
              <a:rPr lang="en-US" sz="1900" dirty="0"/>
              <a:t>GOAL: All endpoints use PvAccess + TLS. </a:t>
            </a:r>
          </a:p>
          <a:p>
            <a:r>
              <a:rPr lang="en-US" sz="1900" dirty="0"/>
              <a:t>NOTE </a:t>
            </a:r>
            <a:r>
              <a:rPr lang="en-US" sz="1900" dirty="0">
                <a:solidFill>
                  <a:srgbClr val="C00000"/>
                </a:solidFill>
              </a:rPr>
              <a:t>security implies removal of Channel Access protocol from EPICS systems </a:t>
            </a:r>
            <a:r>
              <a:rPr lang="en-US" sz="1900" dirty="0"/>
              <a:t>(!)  </a:t>
            </a:r>
          </a:p>
          <a:p>
            <a:r>
              <a:rPr lang="en-US" sz="1900" dirty="0">
                <a:solidFill>
                  <a:srgbClr val="C00000"/>
                </a:solidFill>
              </a:rPr>
              <a:t>Prototypes now available</a:t>
            </a:r>
            <a:endParaRPr lang="en-US" sz="1900" dirty="0"/>
          </a:p>
          <a:p>
            <a:r>
              <a:rPr lang="en-US" sz="1900" dirty="0"/>
              <a:t>Integration with diverse lab authentication infrastructure, authentication - certificate management, and testing edge cases, will dominate next years.</a:t>
            </a:r>
          </a:p>
          <a:p>
            <a:pPr marL="0" indent="0">
              <a:buNone/>
            </a:pPr>
            <a:endParaRPr lang="en-US" dirty="0"/>
          </a:p>
        </p:txBody>
      </p:sp>
      <p:grpSp>
        <p:nvGrpSpPr>
          <p:cNvPr id="3" name="Group 2">
            <a:extLst>
              <a:ext uri="{FF2B5EF4-FFF2-40B4-BE49-F238E27FC236}">
                <a16:creationId xmlns:a16="http://schemas.microsoft.com/office/drawing/2014/main" id="{0F2D5DBC-F8E6-AF67-2574-BFF86BA8577B}"/>
              </a:ext>
            </a:extLst>
          </p:cNvPr>
          <p:cNvGrpSpPr/>
          <p:nvPr/>
        </p:nvGrpSpPr>
        <p:grpSpPr>
          <a:xfrm>
            <a:off x="329109" y="1208737"/>
            <a:ext cx="5779041" cy="5062614"/>
            <a:chOff x="1594634" y="2057155"/>
            <a:chExt cx="2274989" cy="2724930"/>
          </a:xfrm>
        </p:grpSpPr>
        <p:pic>
          <p:nvPicPr>
            <p:cNvPr id="5" name="Picture 1" descr="page2image6984160">
              <a:extLst>
                <a:ext uri="{FF2B5EF4-FFF2-40B4-BE49-F238E27FC236}">
                  <a16:creationId xmlns:a16="http://schemas.microsoft.com/office/drawing/2014/main" id="{CD633426-7A4B-1EFE-6460-7DC564DDA1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4634" y="2057155"/>
              <a:ext cx="2274989" cy="272493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816E8F41-2DA3-6FFC-CB39-A7CA7A37DDDC}"/>
                </a:ext>
              </a:extLst>
            </p:cNvPr>
            <p:cNvSpPr/>
            <p:nvPr/>
          </p:nvSpPr>
          <p:spPr>
            <a:xfrm>
              <a:off x="3481918" y="2057155"/>
              <a:ext cx="243253" cy="2724930"/>
            </a:xfrm>
            <a:prstGeom prst="round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697834D1-10DC-0012-1BCE-78DA6A82FEB0}"/>
              </a:ext>
            </a:extLst>
          </p:cNvPr>
          <p:cNvSpPr txBox="1"/>
          <p:nvPr/>
        </p:nvSpPr>
        <p:spPr>
          <a:xfrm>
            <a:off x="6254212" y="5070192"/>
            <a:ext cx="5675339" cy="1169551"/>
          </a:xfrm>
          <a:prstGeom prst="rect">
            <a:avLst/>
          </a:prstGeom>
          <a:noFill/>
          <a:ln>
            <a:solidFill>
              <a:schemeClr val="tx1"/>
            </a:solidFill>
          </a:ln>
        </p:spPr>
        <p:txBody>
          <a:bodyPr wrap="square" rtlCol="0">
            <a:spAutoFit/>
          </a:bodyPr>
          <a:lstStyle/>
          <a:p>
            <a:r>
              <a:rPr lang="en-US" sz="1400" i="1" dirty="0"/>
              <a:t>Figure: EPICS PVA negotiation with TLS proposal, showing:</a:t>
            </a:r>
          </a:p>
          <a:p>
            <a:r>
              <a:rPr lang="en-US" sz="1400" i="1" dirty="0"/>
              <a:t>TLS handshake after message validation,  ”</a:t>
            </a:r>
            <a:r>
              <a:rPr lang="en-US" sz="1400" i="1" dirty="0" err="1"/>
              <a:t>tls</a:t>
            </a:r>
            <a:r>
              <a:rPr lang="en-US" sz="1400" i="1" dirty="0"/>
              <a:t>” message, cipher handshake, and certificate verification additions to EPICS PvAccess protocol.</a:t>
            </a:r>
          </a:p>
          <a:p>
            <a:r>
              <a:rPr lang="en-US" sz="1400" i="1" dirty="0"/>
              <a:t>Modification uses the “magic” byte in the </a:t>
            </a:r>
            <a:r>
              <a:rPr lang="en-US" sz="1400" i="1" dirty="0" err="1"/>
              <a:t>pvAccess</a:t>
            </a:r>
            <a:r>
              <a:rPr lang="en-US" sz="1400" i="1" dirty="0"/>
              <a:t> header, and existing protocols field in the search response.     </a:t>
            </a:r>
          </a:p>
        </p:txBody>
      </p:sp>
      <p:sp>
        <p:nvSpPr>
          <p:cNvPr id="10" name="TextBox 9">
            <a:extLst>
              <a:ext uri="{FF2B5EF4-FFF2-40B4-BE49-F238E27FC236}">
                <a16:creationId xmlns:a16="http://schemas.microsoft.com/office/drawing/2014/main" id="{48B0D862-52E7-5505-B4CC-015504E74C53}"/>
              </a:ext>
            </a:extLst>
          </p:cNvPr>
          <p:cNvSpPr txBox="1"/>
          <p:nvPr/>
        </p:nvSpPr>
        <p:spPr>
          <a:xfrm>
            <a:off x="2103290" y="6490418"/>
            <a:ext cx="10025437" cy="338554"/>
          </a:xfrm>
          <a:prstGeom prst="rect">
            <a:avLst/>
          </a:prstGeom>
          <a:noFill/>
        </p:spPr>
        <p:txBody>
          <a:bodyPr wrap="none" rtlCol="0">
            <a:spAutoFit/>
          </a:bodyPr>
          <a:lstStyle/>
          <a:p>
            <a:r>
              <a:rPr lang="en-US" sz="1600" i="1" dirty="0"/>
              <a:t>Work of George McIntyre, Level-N Ltd, + Michael </a:t>
            </a:r>
            <a:r>
              <a:rPr lang="en-US" sz="1600" i="1" dirty="0" err="1"/>
              <a:t>Davidsaver</a:t>
            </a:r>
            <a:r>
              <a:rPr lang="en-US" sz="1600" i="1" dirty="0"/>
              <a:t>, Bob </a:t>
            </a:r>
            <a:r>
              <a:rPr lang="en-US" sz="1600" i="1" dirty="0" err="1"/>
              <a:t>Dalesio</a:t>
            </a:r>
            <a:r>
              <a:rPr lang="en-US" sz="1600" i="1" dirty="0"/>
              <a:t>, Osprey DCS, for SLAC. Kay </a:t>
            </a:r>
            <a:r>
              <a:rPr lang="en-US" sz="1600" i="1" dirty="0" err="1"/>
              <a:t>Kasemir</a:t>
            </a:r>
            <a:r>
              <a:rPr lang="en-US" sz="1600" i="1" dirty="0"/>
              <a:t> for ORNL. </a:t>
            </a:r>
          </a:p>
        </p:txBody>
      </p:sp>
    </p:spTree>
    <p:extLst>
      <p:ext uri="{BB962C8B-B14F-4D97-AF65-F5344CB8AC3E}">
        <p14:creationId xmlns:p14="http://schemas.microsoft.com/office/powerpoint/2010/main" val="12612365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8A094-5910-975D-C952-06ADCA3F31C5}"/>
              </a:ext>
            </a:extLst>
          </p:cNvPr>
          <p:cNvSpPr>
            <a:spLocks noGrp="1"/>
          </p:cNvSpPr>
          <p:nvPr>
            <p:ph type="title" idx="4294967295"/>
          </p:nvPr>
        </p:nvSpPr>
        <p:spPr>
          <a:xfrm>
            <a:off x="674158" y="209996"/>
            <a:ext cx="10972800" cy="803932"/>
          </a:xfrm>
        </p:spPr>
        <p:txBody>
          <a:bodyPr>
            <a:noAutofit/>
          </a:bodyPr>
          <a:lstStyle/>
          <a:p>
            <a:r>
              <a:rPr lang="en-US" sz="2400" dirty="0"/>
              <a:t>EPICS Security Improvement 2: </a:t>
            </a:r>
            <a:br>
              <a:rPr lang="en-US" sz="3200" dirty="0"/>
            </a:br>
            <a:r>
              <a:rPr lang="en-US" sz="2400" dirty="0">
                <a:solidFill>
                  <a:srgbClr val="C00000"/>
                </a:solidFill>
              </a:rPr>
              <a:t>US Dept of Energy sponsored project to add TLS to PvAccess for the EPICS community</a:t>
            </a:r>
            <a:endParaRPr lang="en-US" sz="3200" dirty="0">
              <a:solidFill>
                <a:srgbClr val="C00000"/>
              </a:solidFill>
            </a:endParaRPr>
          </a:p>
        </p:txBody>
      </p:sp>
      <p:sp>
        <p:nvSpPr>
          <p:cNvPr id="9" name="TextBox 8">
            <a:extLst>
              <a:ext uri="{FF2B5EF4-FFF2-40B4-BE49-F238E27FC236}">
                <a16:creationId xmlns:a16="http://schemas.microsoft.com/office/drawing/2014/main" id="{697834D1-10DC-0012-1BCE-78DA6A82FEB0}"/>
              </a:ext>
            </a:extLst>
          </p:cNvPr>
          <p:cNvSpPr txBox="1"/>
          <p:nvPr/>
        </p:nvSpPr>
        <p:spPr>
          <a:xfrm>
            <a:off x="148636" y="5674341"/>
            <a:ext cx="5520644" cy="954107"/>
          </a:xfrm>
          <a:prstGeom prst="rect">
            <a:avLst/>
          </a:prstGeom>
          <a:noFill/>
          <a:ln>
            <a:solidFill>
              <a:schemeClr val="tx1"/>
            </a:solidFill>
          </a:ln>
        </p:spPr>
        <p:txBody>
          <a:bodyPr wrap="square" rtlCol="0">
            <a:spAutoFit/>
          </a:bodyPr>
          <a:lstStyle/>
          <a:p>
            <a:r>
              <a:rPr lang="en-US" sz="1400" i="1" dirty="0"/>
              <a:t>Figure: The basic architecture of PVA+TLS in context of an EPICS installation, showing integration with enterprise authentication, certificate validation and management, and integration with EPICS Access Control. </a:t>
            </a:r>
          </a:p>
        </p:txBody>
      </p:sp>
      <p:pic>
        <p:nvPicPr>
          <p:cNvPr id="7" name="Picture 6" descr="A screenshot of a computer&#10;&#10;Description automatically generated">
            <a:extLst>
              <a:ext uri="{FF2B5EF4-FFF2-40B4-BE49-F238E27FC236}">
                <a16:creationId xmlns:a16="http://schemas.microsoft.com/office/drawing/2014/main" id="{8DA94F8C-1B81-8294-2AC8-1EE225A7DC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962" t="5132" r="3515" b="33240"/>
          <a:stretch/>
        </p:blipFill>
        <p:spPr bwMode="auto">
          <a:xfrm>
            <a:off x="52283" y="1902217"/>
            <a:ext cx="5814593" cy="3672374"/>
          </a:xfrm>
          <a:prstGeom prst="rect">
            <a:avLst/>
          </a:prstGeom>
          <a:ln>
            <a:noFill/>
          </a:ln>
          <a:extLst>
            <a:ext uri="{53640926-AAD7-44D8-BBD7-CCE9431645EC}">
              <a14:shadowObscured xmlns:a14="http://schemas.microsoft.com/office/drawing/2010/main"/>
            </a:ext>
          </a:extLst>
        </p:spPr>
      </p:pic>
      <p:sp>
        <p:nvSpPr>
          <p:cNvPr id="13" name="TextBox 12">
            <a:extLst>
              <a:ext uri="{FF2B5EF4-FFF2-40B4-BE49-F238E27FC236}">
                <a16:creationId xmlns:a16="http://schemas.microsoft.com/office/drawing/2014/main" id="{8A0752C5-1986-5635-1771-4DFFEF7750F8}"/>
              </a:ext>
            </a:extLst>
          </p:cNvPr>
          <p:cNvSpPr txBox="1"/>
          <p:nvPr/>
        </p:nvSpPr>
        <p:spPr>
          <a:xfrm>
            <a:off x="148635" y="1030037"/>
            <a:ext cx="11991082" cy="646331"/>
          </a:xfrm>
          <a:prstGeom prst="rect">
            <a:avLst/>
          </a:prstGeom>
          <a:noFill/>
        </p:spPr>
        <p:txBody>
          <a:bodyPr wrap="square" rtlCol="0">
            <a:spAutoFit/>
          </a:bodyPr>
          <a:lstStyle/>
          <a:p>
            <a:r>
              <a:rPr lang="en-US" b="1" dirty="0"/>
              <a:t>$ 1.4 M over 2 years</a:t>
            </a:r>
            <a:r>
              <a:rPr lang="en-US" dirty="0"/>
              <a:t>. SLAC leading, Osprey primary contractor (M. </a:t>
            </a:r>
            <a:r>
              <a:rPr lang="en-US" dirty="0" err="1"/>
              <a:t>Davidsaver</a:t>
            </a:r>
            <a:r>
              <a:rPr lang="en-US" dirty="0"/>
              <a:t>, G. McIntyre). Kay </a:t>
            </a:r>
            <a:r>
              <a:rPr lang="en-US" dirty="0" err="1"/>
              <a:t>Kasemir</a:t>
            </a:r>
            <a:r>
              <a:rPr lang="en-US" dirty="0"/>
              <a:t> (ORNL) adding for core-PVA. Many, many thanks to Dale Dale Hugo </a:t>
            </a:r>
            <a:r>
              <a:rPr lang="en-US" dirty="0" err="1"/>
              <a:t>Leschnitzer</a:t>
            </a:r>
            <a:r>
              <a:rPr lang="en-US" dirty="0"/>
              <a:t> &amp; Mark </a:t>
            </a:r>
            <a:r>
              <a:rPr lang="en-US" dirty="0" err="1"/>
              <a:t>Hahnert</a:t>
            </a:r>
            <a:r>
              <a:rPr lang="en-US" dirty="0"/>
              <a:t> (US Dept of Energy, Office of Science). </a:t>
            </a:r>
          </a:p>
        </p:txBody>
      </p:sp>
      <p:sp>
        <p:nvSpPr>
          <p:cNvPr id="16" name="TextBox 15">
            <a:extLst>
              <a:ext uri="{FF2B5EF4-FFF2-40B4-BE49-F238E27FC236}">
                <a16:creationId xmlns:a16="http://schemas.microsoft.com/office/drawing/2014/main" id="{DE156AB1-FDED-9359-87A0-5F0EFECED098}"/>
              </a:ext>
            </a:extLst>
          </p:cNvPr>
          <p:cNvSpPr txBox="1"/>
          <p:nvPr/>
        </p:nvSpPr>
        <p:spPr>
          <a:xfrm>
            <a:off x="5999878" y="1676366"/>
            <a:ext cx="6001789" cy="5117363"/>
          </a:xfrm>
          <a:prstGeom prst="rect">
            <a:avLst/>
          </a:prstGeom>
          <a:noFill/>
        </p:spPr>
        <p:txBody>
          <a:bodyPr wrap="square">
            <a:spAutoFit/>
          </a:bodyPr>
          <a:lstStyle/>
          <a:p>
            <a:pPr marL="0" marR="0">
              <a:lnSpc>
                <a:spcPct val="107000"/>
              </a:lnSpc>
              <a:spcBef>
                <a:spcPts val="0"/>
              </a:spcBef>
              <a:spcAft>
                <a:spcPts val="0"/>
              </a:spcAft>
            </a:pPr>
            <a:r>
              <a:rPr lang="en-US" sz="1800" b="1" u="sng" dirty="0">
                <a:effectLst/>
                <a:latin typeface="Calibri" panose="020F0502020204030204" pitchFamily="34" charset="0"/>
                <a:ea typeface="Times New Roman" panose="02020603050405020304" pitchFamily="18" charset="0"/>
                <a:cs typeface="Calibri" panose="020F0502020204030204" pitchFamily="34" charset="0"/>
              </a:rPr>
              <a:t>Year One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0"/>
              </a:spcAft>
              <a:buAutoNum type="arabicPeriod"/>
            </a:pPr>
            <a:r>
              <a:rPr lang="en-US" sz="1800" dirty="0">
                <a:effectLst/>
                <a:latin typeface="Calibri" panose="020F0502020204030204" pitchFamily="34" charset="0"/>
                <a:ea typeface="Times New Roman" panose="02020603050405020304" pitchFamily="18" charset="0"/>
                <a:cs typeface="Calibri" panose="020F0502020204030204" pitchFamily="34" charset="0"/>
              </a:rPr>
              <a:t>Technology analysis and selection 	</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342900" marR="0" indent="-342900">
              <a:lnSpc>
                <a:spcPct val="107000"/>
              </a:lnSpc>
              <a:spcBef>
                <a:spcPts val="0"/>
              </a:spcBef>
              <a:spcAft>
                <a:spcPts val="0"/>
              </a:spcAft>
              <a:buAutoNum type="arabicPeriod"/>
            </a:pPr>
            <a:r>
              <a:rPr lang="en-US" sz="1800" dirty="0">
                <a:effectLst/>
                <a:latin typeface="Calibri" panose="020F0502020204030204" pitchFamily="34" charset="0"/>
                <a:ea typeface="Times New Roman" panose="02020603050405020304" pitchFamily="18" charset="0"/>
                <a:cs typeface="Calibri" panose="020F0502020204030204" pitchFamily="34" charset="0"/>
              </a:rPr>
              <a:t>Implement a simple prototype containing TLS additions to the EPICS PV Access protocol </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342900" marR="0" indent="-342900">
              <a:lnSpc>
                <a:spcPct val="107000"/>
              </a:lnSpc>
              <a:spcBef>
                <a:spcPts val="0"/>
              </a:spcBef>
              <a:spcAft>
                <a:spcPts val="0"/>
              </a:spcAft>
              <a:buAutoNum type="arabicPeriod"/>
            </a:pPr>
            <a:r>
              <a:rPr lang="en-US" sz="1800" dirty="0">
                <a:effectLst/>
                <a:latin typeface="Calibri" panose="020F0502020204030204" pitchFamily="34" charset="0"/>
                <a:ea typeface="Times New Roman" panose="02020603050405020304" pitchFamily="18" charset="0"/>
                <a:cs typeface="Calibri" panose="020F0502020204030204" pitchFamily="34" charset="0"/>
              </a:rPr>
              <a:t>Design changes to EPICS</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342900" marR="0" indent="-342900">
              <a:lnSpc>
                <a:spcPct val="107000"/>
              </a:lnSpc>
              <a:spcBef>
                <a:spcPts val="0"/>
              </a:spcBef>
              <a:spcAft>
                <a:spcPts val="0"/>
              </a:spcAft>
              <a:buAutoNum type="arabicPeriod"/>
            </a:pPr>
            <a:r>
              <a:rPr lang="en-US" sz="1800" dirty="0">
                <a:effectLst/>
                <a:latin typeface="Calibri" panose="020F0502020204030204" pitchFamily="34" charset="0"/>
                <a:ea typeface="Times New Roman" panose="02020603050405020304" pitchFamily="18" charset="0"/>
                <a:cs typeface="Calibri" panose="020F0502020204030204" pitchFamily="34" charset="0"/>
              </a:rPr>
              <a:t>Implement prototype for client authorization via certificate</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342900" marR="0" indent="-342900">
              <a:lnSpc>
                <a:spcPct val="107000"/>
              </a:lnSpc>
              <a:spcBef>
                <a:spcPts val="0"/>
              </a:spcBef>
              <a:spcAft>
                <a:spcPts val="0"/>
              </a:spcAft>
              <a:buAutoNum type="arabicPeriod"/>
            </a:pPr>
            <a:r>
              <a:rPr lang="en-US" sz="1800" dirty="0">
                <a:effectLst/>
                <a:latin typeface="Calibri" panose="020F0502020204030204" pitchFamily="34" charset="0"/>
                <a:ea typeface="Times New Roman" panose="02020603050405020304" pitchFamily="18" charset="0"/>
                <a:cs typeface="Calibri" panose="020F0502020204030204" pitchFamily="34" charset="0"/>
              </a:rPr>
              <a:t>Integrate with authentication protocols</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342900" marR="0" indent="-342900">
              <a:lnSpc>
                <a:spcPct val="107000"/>
              </a:lnSpc>
              <a:spcBef>
                <a:spcPts val="0"/>
              </a:spcBef>
              <a:spcAft>
                <a:spcPts val="0"/>
              </a:spcAft>
              <a:buAutoNum type="arabicPeriod"/>
            </a:pPr>
            <a:r>
              <a:rPr lang="en-US" sz="1800" dirty="0">
                <a:effectLst/>
                <a:latin typeface="Calibri" panose="020F0502020204030204" pitchFamily="34" charset="0"/>
                <a:ea typeface="Times New Roman" panose="02020603050405020304" pitchFamily="18" charset="0"/>
                <a:cs typeface="Calibri" panose="020F0502020204030204" pitchFamily="34" charset="0"/>
              </a:rPr>
              <a:t>PVA Protocol Performance tests</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342900" marR="0" indent="-342900">
              <a:lnSpc>
                <a:spcPct val="107000"/>
              </a:lnSpc>
              <a:spcBef>
                <a:spcPts val="0"/>
              </a:spcBef>
              <a:spcAft>
                <a:spcPts val="0"/>
              </a:spcAft>
              <a:buAutoNum type="arabicPeriod"/>
            </a:pPr>
            <a:r>
              <a:rPr lang="en-US" sz="1800" dirty="0">
                <a:effectLst/>
                <a:latin typeface="Calibri" panose="020F0502020204030204" pitchFamily="34" charset="0"/>
                <a:ea typeface="Times New Roman" panose="02020603050405020304" pitchFamily="18" charset="0"/>
                <a:cs typeface="Calibri" panose="020F0502020204030204" pitchFamily="34" charset="0"/>
              </a:rPr>
              <a:t>Functional Verification Testing and Combined Report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r>
              <a:rPr lang="en-US" sz="1800" b="1" u="sng" dirty="0">
                <a:effectLst/>
                <a:latin typeface="Calibri" panose="020F0502020204030204" pitchFamily="34" charset="0"/>
                <a:ea typeface="Times New Roman" panose="02020603050405020304" pitchFamily="18" charset="0"/>
                <a:cs typeface="Calibri" panose="020F0502020204030204" pitchFamily="34" charset="0"/>
              </a:rPr>
              <a:t>Year Two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Tx/>
              <a:buAutoNum type="arabicPeriod"/>
            </a:pPr>
            <a:r>
              <a:rPr lang="en-US" sz="1800" dirty="0">
                <a:effectLst/>
                <a:latin typeface="Calibri" panose="020F0502020204030204" pitchFamily="34" charset="0"/>
                <a:ea typeface="Times New Roman" panose="02020603050405020304" pitchFamily="18" charset="0"/>
                <a:cs typeface="Calibri" panose="020F0502020204030204" pitchFamily="34" charset="0"/>
              </a:rPr>
              <a:t>Test at SLAC and monitor (done for HPC Modeling)</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342900" marR="0" indent="-342900">
              <a:lnSpc>
                <a:spcPct val="107000"/>
              </a:lnSpc>
              <a:spcBef>
                <a:spcPts val="0"/>
              </a:spcBef>
              <a:spcAft>
                <a:spcPts val="0"/>
              </a:spcAft>
              <a:buAutoNum type="arabicPeriod"/>
            </a:pPr>
            <a:r>
              <a:rPr lang="en-US" sz="1800" dirty="0">
                <a:effectLst/>
                <a:latin typeface="Calibri" panose="020F0502020204030204" pitchFamily="34" charset="0"/>
                <a:ea typeface="Times New Roman" panose="02020603050405020304" pitchFamily="18" charset="0"/>
                <a:cs typeface="Calibri" panose="020F0502020204030204" pitchFamily="34" charset="0"/>
              </a:rPr>
              <a:t>Integrate with site specific authentication systems.</a:t>
            </a:r>
          </a:p>
          <a:p>
            <a:pPr marL="342900" marR="0" indent="-342900">
              <a:lnSpc>
                <a:spcPct val="107000"/>
              </a:lnSpc>
              <a:spcBef>
                <a:spcPts val="0"/>
              </a:spcBef>
              <a:spcAft>
                <a:spcPts val="0"/>
              </a:spcAft>
              <a:buAutoNum type="arabicPeriod"/>
            </a:pPr>
            <a:r>
              <a:rPr lang="en-US" sz="1800" dirty="0">
                <a:effectLst/>
                <a:latin typeface="Calibri" panose="020F0502020204030204" pitchFamily="34" charset="0"/>
                <a:ea typeface="Times New Roman" panose="02020603050405020304" pitchFamily="18" charset="0"/>
                <a:cs typeface="Calibri" panose="020F0502020204030204" pitchFamily="34" charset="0"/>
              </a:rPr>
              <a:t>Implement Beta version of PVA TLS 	</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342900" marR="0" indent="-342900">
              <a:lnSpc>
                <a:spcPct val="107000"/>
              </a:lnSpc>
              <a:spcBef>
                <a:spcPts val="0"/>
              </a:spcBef>
              <a:spcAft>
                <a:spcPts val="0"/>
              </a:spcAft>
              <a:buAutoNum type="arabicPeriod"/>
            </a:pPr>
            <a:r>
              <a:rPr lang="en-US" sz="1800" dirty="0">
                <a:effectLst/>
                <a:latin typeface="Calibri" panose="020F0502020204030204" pitchFamily="34" charset="0"/>
                <a:ea typeface="Times New Roman" panose="02020603050405020304" pitchFamily="18" charset="0"/>
                <a:cs typeface="Calibri" panose="020F0502020204030204" pitchFamily="34" charset="0"/>
              </a:rPr>
              <a:t>Update Beta with performance and usability improvements </a:t>
            </a:r>
          </a:p>
          <a:p>
            <a:pPr marL="342900" marR="0" indent="-342900">
              <a:lnSpc>
                <a:spcPct val="107000"/>
              </a:lnSpc>
              <a:spcBef>
                <a:spcPts val="0"/>
              </a:spcBef>
              <a:spcAft>
                <a:spcPts val="0"/>
              </a:spcAft>
              <a:buAutoNum type="arabicPeriod"/>
            </a:pPr>
            <a:r>
              <a:rPr lang="en-US" dirty="0">
                <a:latin typeface="Calibri" panose="020F0502020204030204" pitchFamily="34" charset="0"/>
                <a:ea typeface="Times New Roman" panose="02020603050405020304" pitchFamily="18" charset="0"/>
                <a:cs typeface="Calibri" panose="020F0502020204030204" pitchFamily="34" charset="0"/>
              </a:rPr>
              <a:t>Collaboration for testing and feedback</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342900" marR="0" indent="-342900">
              <a:lnSpc>
                <a:spcPct val="107000"/>
              </a:lnSpc>
              <a:spcBef>
                <a:spcPts val="0"/>
              </a:spcBef>
              <a:spcAft>
                <a:spcPts val="0"/>
              </a:spcAft>
              <a:buAutoNum type="arabicPeriod"/>
            </a:pPr>
            <a:r>
              <a:rPr lang="en-US" sz="1800" dirty="0">
                <a:effectLst/>
                <a:latin typeface="Calibri" panose="020F0502020204030204" pitchFamily="34" charset="0"/>
                <a:ea typeface="Times New Roman" panose="02020603050405020304" pitchFamily="18" charset="0"/>
                <a:cs typeface="Calibri" panose="020F0502020204030204" pitchFamily="34" charset="0"/>
              </a:rPr>
              <a:t>Update Beta with certificate management improvements</a:t>
            </a:r>
          </a:p>
        </p:txBody>
      </p:sp>
    </p:spTree>
    <p:extLst>
      <p:ext uri="{BB962C8B-B14F-4D97-AF65-F5344CB8AC3E}">
        <p14:creationId xmlns:p14="http://schemas.microsoft.com/office/powerpoint/2010/main" val="4383798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7DAF6D-1329-8006-59DE-3EFEA0075847}"/>
              </a:ext>
            </a:extLst>
          </p:cNvPr>
          <p:cNvSpPr>
            <a:spLocks noGrp="1"/>
          </p:cNvSpPr>
          <p:nvPr>
            <p:ph sz="quarter" idx="14"/>
          </p:nvPr>
        </p:nvSpPr>
        <p:spPr>
          <a:xfrm>
            <a:off x="554950" y="1278308"/>
            <a:ext cx="11114040" cy="5065522"/>
          </a:xfrm>
        </p:spPr>
        <p:txBody>
          <a:bodyPr>
            <a:noAutofit/>
          </a:bodyPr>
          <a:lstStyle/>
          <a:p>
            <a:r>
              <a:rPr lang="en-US" sz="2800" dirty="0">
                <a:effectLst/>
                <a:ea typeface="Arial" panose="020B0604020202020204" pitchFamily="34" charset="0"/>
              </a:rPr>
              <a:t>Executive Order (EO) 14028, </a:t>
            </a:r>
            <a:r>
              <a:rPr lang="en-US" sz="2800" i="1" dirty="0">
                <a:effectLst/>
                <a:ea typeface="Arial" panose="020B0604020202020204" pitchFamily="34" charset="0"/>
              </a:rPr>
              <a:t>Improving the Nation’s </a:t>
            </a:r>
            <a:r>
              <a:rPr lang="en-US" sz="2800" i="1" dirty="0">
                <a:effectLst/>
                <a:ea typeface="Arial" panose="020B0604020202020204" pitchFamily="34" charset="0"/>
                <a:cs typeface="Arial" panose="020B0604020202020204" pitchFamily="34" charset="0"/>
              </a:rPr>
              <a:t>Cybersecurity. </a:t>
            </a:r>
            <a:br>
              <a:rPr lang="en-US" sz="2800" i="1" dirty="0">
                <a:effectLst/>
                <a:ea typeface="Arial" panose="020B0604020202020204" pitchFamily="34" charset="0"/>
                <a:cs typeface="Arial" panose="020B0604020202020204" pitchFamily="34" charset="0"/>
              </a:rPr>
            </a:br>
            <a:r>
              <a:rPr lang="en-US" sz="2800" dirty="0">
                <a:effectLst/>
                <a:ea typeface="Arial" panose="020B0604020202020204" pitchFamily="34" charset="0"/>
                <a:cs typeface="Arial" panose="020B0604020202020204" pitchFamily="34" charset="0"/>
              </a:rPr>
              <a:t>Calls for a “</a:t>
            </a:r>
            <a:r>
              <a:rPr lang="en-US" sz="2800" dirty="0">
                <a:solidFill>
                  <a:srgbClr val="FF0000"/>
                </a:solidFill>
                <a:effectLst/>
                <a:ea typeface="Arial" panose="020B0604020202020204" pitchFamily="34" charset="0"/>
                <a:cs typeface="Arial" panose="020B0604020202020204" pitchFamily="34" charset="0"/>
              </a:rPr>
              <a:t>Zero Trust</a:t>
            </a:r>
            <a:r>
              <a:rPr lang="en-US" sz="2800" dirty="0">
                <a:effectLst/>
                <a:ea typeface="Arial" panose="020B0604020202020204" pitchFamily="34" charset="0"/>
                <a:cs typeface="Arial" panose="020B0604020202020204" pitchFamily="34" charset="0"/>
              </a:rPr>
              <a:t>” posture</a:t>
            </a:r>
          </a:p>
          <a:p>
            <a:pPr lvl="1"/>
            <a:r>
              <a:rPr lang="en-US" dirty="0">
                <a:ea typeface="Arial" panose="020B0604020202020204" pitchFamily="34" charset="0"/>
                <a:cs typeface="Arial" panose="020B0604020202020204" pitchFamily="34" charset="0"/>
              </a:rPr>
              <a:t>OMB Memorandum M-22-09</a:t>
            </a:r>
            <a:r>
              <a:rPr lang="en-US" i="1" dirty="0">
                <a:ea typeface="Arial" panose="020B0604020202020204" pitchFamily="34" charset="0"/>
                <a:cs typeface="Arial" panose="020B0604020202020204" pitchFamily="34" charset="0"/>
              </a:rPr>
              <a:t>, Moving the U.S. Government Toward </a:t>
            </a:r>
            <a:r>
              <a:rPr lang="en-US" i="1" dirty="0">
                <a:solidFill>
                  <a:srgbClr val="FF0000"/>
                </a:solidFill>
                <a:ea typeface="Arial" panose="020B0604020202020204" pitchFamily="34" charset="0"/>
                <a:cs typeface="Arial" panose="020B0604020202020204" pitchFamily="34" charset="0"/>
              </a:rPr>
              <a:t>Zero Trust </a:t>
            </a:r>
            <a:r>
              <a:rPr lang="en-US" i="1" dirty="0">
                <a:ea typeface="Arial" panose="020B0604020202020204" pitchFamily="34" charset="0"/>
                <a:cs typeface="Arial" panose="020B0604020202020204" pitchFamily="34" charset="0"/>
              </a:rPr>
              <a:t>Cybersecurity Principles</a:t>
            </a:r>
          </a:p>
          <a:p>
            <a:pPr lvl="2"/>
            <a:r>
              <a:rPr lang="en-US" sz="2800" dirty="0"/>
              <a:t>DOE Plan to Implement </a:t>
            </a:r>
            <a:r>
              <a:rPr lang="en-US" sz="2800" dirty="0">
                <a:solidFill>
                  <a:srgbClr val="FF0000"/>
                </a:solidFill>
              </a:rPr>
              <a:t>Zero Trust </a:t>
            </a:r>
            <a:r>
              <a:rPr lang="en-US" sz="2800" dirty="0"/>
              <a:t>Architecture (ZTA), July 11, 2021</a:t>
            </a:r>
          </a:p>
          <a:p>
            <a:pPr lvl="2"/>
            <a:r>
              <a:rPr lang="en-US" sz="2800" dirty="0"/>
              <a:t>DOE Improving Cybersecurity: Guide to Implement </a:t>
            </a:r>
            <a:r>
              <a:rPr lang="en-US" sz="2800" dirty="0">
                <a:solidFill>
                  <a:srgbClr val="FF0000"/>
                </a:solidFill>
              </a:rPr>
              <a:t>Zero Trust </a:t>
            </a:r>
            <a:r>
              <a:rPr lang="en-US" sz="2800" dirty="0"/>
              <a:t>Architecture, DOE OCIO, March 2022</a:t>
            </a:r>
          </a:p>
          <a:p>
            <a:pPr lvl="2"/>
            <a:r>
              <a:rPr lang="en-US" sz="2800" dirty="0"/>
              <a:t>DOE Moving the U.S. Government Toward Zero Trust Cybersecurity Principles </a:t>
            </a:r>
            <a:r>
              <a:rPr lang="en-US" sz="2800" dirty="0">
                <a:solidFill>
                  <a:srgbClr val="FF0000"/>
                </a:solidFill>
              </a:rPr>
              <a:t>Zero Trust </a:t>
            </a:r>
            <a:r>
              <a:rPr lang="en-US" sz="2800" dirty="0"/>
              <a:t>Strategy Document. M-22-09, Gina Fisk, DOE-SC CISO, July 2022</a:t>
            </a:r>
          </a:p>
          <a:p>
            <a:pPr marL="457200" lvl="1" indent="0">
              <a:buNone/>
            </a:pPr>
            <a:endParaRPr lang="en-US" dirty="0"/>
          </a:p>
          <a:p>
            <a:pPr lvl="1"/>
            <a:endParaRPr lang="en-US" i="1" dirty="0">
              <a:effectLst/>
              <a:ea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FD8CB52F-DDD4-D610-409C-40BDFD4BBE01}"/>
              </a:ext>
            </a:extLst>
          </p:cNvPr>
          <p:cNvSpPr>
            <a:spLocks noGrp="1"/>
          </p:cNvSpPr>
          <p:nvPr>
            <p:ph type="body" sz="quarter" idx="13"/>
          </p:nvPr>
        </p:nvSpPr>
        <p:spPr/>
        <p:txBody>
          <a:bodyPr>
            <a:noAutofit/>
          </a:bodyPr>
          <a:lstStyle/>
          <a:p>
            <a:endParaRPr lang="en-US" sz="1200"/>
          </a:p>
        </p:txBody>
      </p:sp>
      <p:sp>
        <p:nvSpPr>
          <p:cNvPr id="4" name="Title 3">
            <a:extLst>
              <a:ext uri="{FF2B5EF4-FFF2-40B4-BE49-F238E27FC236}">
                <a16:creationId xmlns:a16="http://schemas.microsoft.com/office/drawing/2014/main" id="{50B24503-72F3-3682-2572-58254D935470}"/>
              </a:ext>
            </a:extLst>
          </p:cNvPr>
          <p:cNvSpPr>
            <a:spLocks noGrp="1"/>
          </p:cNvSpPr>
          <p:nvPr>
            <p:ph type="title"/>
          </p:nvPr>
        </p:nvSpPr>
        <p:spPr/>
        <p:txBody>
          <a:bodyPr>
            <a:normAutofit fontScale="90000"/>
          </a:bodyPr>
          <a:lstStyle/>
          <a:p>
            <a:r>
              <a:rPr lang="en-US" dirty="0"/>
              <a:t>U.S. Cyber Security Regulatory Framework</a:t>
            </a:r>
          </a:p>
        </p:txBody>
      </p:sp>
    </p:spTree>
    <p:extLst>
      <p:ext uri="{BB962C8B-B14F-4D97-AF65-F5344CB8AC3E}">
        <p14:creationId xmlns:p14="http://schemas.microsoft.com/office/powerpoint/2010/main" val="1904700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85B1EF-2264-8D2B-22EF-BE676B1E48FF}"/>
              </a:ext>
            </a:extLst>
          </p:cNvPr>
          <p:cNvSpPr>
            <a:spLocks noGrp="1"/>
          </p:cNvSpPr>
          <p:nvPr>
            <p:ph sz="quarter" idx="14"/>
          </p:nvPr>
        </p:nvSpPr>
        <p:spPr>
          <a:xfrm>
            <a:off x="192912" y="737586"/>
            <a:ext cx="11806176" cy="769096"/>
          </a:xfrm>
          <a:solidFill>
            <a:schemeClr val="bg1"/>
          </a:solidFill>
        </p:spPr>
        <p:txBody>
          <a:bodyPr>
            <a:normAutofit/>
          </a:bodyPr>
          <a:lstStyle/>
          <a:p>
            <a:pPr marL="571500" lvl="2" indent="0">
              <a:spcBef>
                <a:spcPts val="0"/>
              </a:spcBef>
              <a:buNone/>
            </a:pPr>
            <a:r>
              <a:rPr lang="en-US" sz="2000" dirty="0">
                <a:solidFill>
                  <a:srgbClr val="000000"/>
                </a:solidFill>
                <a:latin typeface="Calibri" panose="020F0502020204030204" pitchFamily="34" charset="0"/>
              </a:rPr>
              <a:t>Zero Trust Architecture order [2] </a:t>
            </a:r>
            <a:r>
              <a:rPr lang="en-US" sz="2000" dirty="0">
                <a:solidFill>
                  <a:srgbClr val="FF0000"/>
                </a:solidFill>
                <a:latin typeface="Calibri" panose="020F0502020204030204" pitchFamily="34" charset="0"/>
              </a:rPr>
              <a:t>Principle; authenticate individuals for each action they take; and make authentication so ubiquitous that the secure perimeter can and should be dismantled</a:t>
            </a:r>
            <a:r>
              <a:rPr lang="en-US" sz="2000" dirty="0">
                <a:solidFill>
                  <a:srgbClr val="000000"/>
                </a:solidFill>
                <a:latin typeface="Calibri" panose="020F0502020204030204" pitchFamily="34" charset="0"/>
              </a:rPr>
              <a:t>. </a:t>
            </a:r>
            <a:endParaRPr lang="en-US" sz="2800" dirty="0">
              <a:solidFill>
                <a:srgbClr val="000000"/>
              </a:solidFill>
              <a:latin typeface="Calibri" panose="020F0502020204030204" pitchFamily="34" charset="0"/>
            </a:endParaRPr>
          </a:p>
        </p:txBody>
      </p:sp>
      <p:sp>
        <p:nvSpPr>
          <p:cNvPr id="4" name="Title 3">
            <a:extLst>
              <a:ext uri="{FF2B5EF4-FFF2-40B4-BE49-F238E27FC236}">
                <a16:creationId xmlns:a16="http://schemas.microsoft.com/office/drawing/2014/main" id="{102A7B7A-8EC8-62B9-DF83-09504BFA7957}"/>
              </a:ext>
            </a:extLst>
          </p:cNvPr>
          <p:cNvSpPr>
            <a:spLocks noGrp="1"/>
          </p:cNvSpPr>
          <p:nvPr>
            <p:ph type="title"/>
          </p:nvPr>
        </p:nvSpPr>
        <p:spPr>
          <a:xfrm>
            <a:off x="609600" y="22317"/>
            <a:ext cx="10972800" cy="543036"/>
          </a:xfrm>
        </p:spPr>
        <p:txBody>
          <a:bodyPr>
            <a:normAutofit/>
          </a:bodyPr>
          <a:lstStyle/>
          <a:p>
            <a:r>
              <a:rPr lang="en-US" sz="2800" dirty="0"/>
              <a:t>U.S. government Dept of Energy Zero Trust Order Compliance Gap Analysis</a:t>
            </a:r>
          </a:p>
        </p:txBody>
      </p:sp>
      <p:graphicFrame>
        <p:nvGraphicFramePr>
          <p:cNvPr id="5" name="Table 5">
            <a:extLst>
              <a:ext uri="{FF2B5EF4-FFF2-40B4-BE49-F238E27FC236}">
                <a16:creationId xmlns:a16="http://schemas.microsoft.com/office/drawing/2014/main" id="{8311E6F5-692A-AB2E-F398-E82509CCDD19}"/>
              </a:ext>
            </a:extLst>
          </p:cNvPr>
          <p:cNvGraphicFramePr>
            <a:graphicFrameLocks noGrp="1"/>
          </p:cNvGraphicFramePr>
          <p:nvPr>
            <p:extLst>
              <p:ext uri="{D42A27DB-BD31-4B8C-83A1-F6EECF244321}">
                <p14:modId xmlns:p14="http://schemas.microsoft.com/office/powerpoint/2010/main" val="3902003859"/>
              </p:ext>
            </p:extLst>
          </p:nvPr>
        </p:nvGraphicFramePr>
        <p:xfrm>
          <a:off x="259772" y="1488242"/>
          <a:ext cx="11739316" cy="4821392"/>
        </p:xfrm>
        <a:graphic>
          <a:graphicData uri="http://schemas.openxmlformats.org/drawingml/2006/table">
            <a:tbl>
              <a:tblPr firstRow="1" bandRow="1">
                <a:tableStyleId>{5C22544A-7EE6-4342-B048-85BDC9FD1C3A}</a:tableStyleId>
              </a:tblPr>
              <a:tblGrid>
                <a:gridCol w="6058302">
                  <a:extLst>
                    <a:ext uri="{9D8B030D-6E8A-4147-A177-3AD203B41FA5}">
                      <a16:colId xmlns:a16="http://schemas.microsoft.com/office/drawing/2014/main" val="2459163653"/>
                    </a:ext>
                  </a:extLst>
                </a:gridCol>
                <a:gridCol w="5681014">
                  <a:extLst>
                    <a:ext uri="{9D8B030D-6E8A-4147-A177-3AD203B41FA5}">
                      <a16:colId xmlns:a16="http://schemas.microsoft.com/office/drawing/2014/main" val="1310355901"/>
                    </a:ext>
                  </a:extLst>
                </a:gridCol>
              </a:tblGrid>
              <a:tr h="399016">
                <a:tc>
                  <a:txBody>
                    <a:bodyPr/>
                    <a:lstStyle/>
                    <a:p>
                      <a:r>
                        <a:rPr lang="en-US" dirty="0"/>
                        <a:t>DOE Zero Trust Guidance (from [6])</a:t>
                      </a:r>
                    </a:p>
                  </a:txBody>
                  <a:tcPr/>
                </a:tc>
                <a:tc>
                  <a:txBody>
                    <a:bodyPr/>
                    <a:lstStyle/>
                    <a:p>
                      <a:r>
                        <a:rPr lang="en-US" dirty="0"/>
                        <a:t>Norms in Accelerator Distributed Controls network</a:t>
                      </a:r>
                    </a:p>
                  </a:txBody>
                  <a:tcPr/>
                </a:tc>
                <a:extLst>
                  <a:ext uri="{0D108BD9-81ED-4DB2-BD59-A6C34878D82A}">
                    <a16:rowId xmlns:a16="http://schemas.microsoft.com/office/drawing/2014/main" val="1460029173"/>
                  </a:ext>
                </a:extLst>
              </a:tr>
              <a:tr h="39901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Assume no implicit trust is granted to users, … or resources.</a:t>
                      </a:r>
                      <a:r>
                        <a:rPr lang="en-US" dirty="0">
                          <a:effectLst/>
                        </a:rPr>
                        <a:t> </a:t>
                      </a:r>
                      <a:endParaRPr lang="en-US" sz="1800" dirty="0">
                        <a:solidFill>
                          <a:srgbClr val="000000"/>
                        </a:solidFill>
                        <a:latin typeface="Calibri" panose="020F0502020204030204" pitchFamily="34" charset="0"/>
                      </a:endParaRPr>
                    </a:p>
                  </a:txBody>
                  <a:tcPr/>
                </a:tc>
                <a:tc>
                  <a:txBody>
                    <a:bodyPr/>
                    <a:lstStyle/>
                    <a:p>
                      <a:r>
                        <a:rPr lang="en-US" dirty="0"/>
                        <a:t>A lot of implicit trust granted </a:t>
                      </a:r>
                      <a:r>
                        <a:rPr lang="en-US"/>
                        <a:t>to accelerator users</a:t>
                      </a:r>
                      <a:endParaRPr lang="en-US" dirty="0"/>
                    </a:p>
                  </a:txBody>
                  <a:tcPr/>
                </a:tc>
                <a:extLst>
                  <a:ext uri="{0D108BD9-81ED-4DB2-BD59-A6C34878D82A}">
                    <a16:rowId xmlns:a16="http://schemas.microsoft.com/office/drawing/2014/main" val="3230440556"/>
                  </a:ext>
                </a:extLst>
              </a:tr>
              <a:tr h="770485">
                <a:tc>
                  <a:txBody>
                    <a:bodyPr/>
                    <a:lstStyle/>
                    <a:p>
                      <a:r>
                        <a:rPr lang="en-US" dirty="0"/>
                        <a:t>Foundational tenet… no resource is inherently trusted</a:t>
                      </a:r>
                    </a:p>
                  </a:txBody>
                  <a:tcPr/>
                </a:tc>
                <a:tc>
                  <a:txBody>
                    <a:bodyPr/>
                    <a:lstStyle/>
                    <a:p>
                      <a:r>
                        <a:rPr lang="en-US" dirty="0"/>
                        <a:t>Resources frequently trusted. No way to verify identity nor true operation of resource. EPICS+TLS would enable resource certification. </a:t>
                      </a:r>
                    </a:p>
                  </a:txBody>
                  <a:tcPr/>
                </a:tc>
                <a:extLst>
                  <a:ext uri="{0D108BD9-81ED-4DB2-BD59-A6C34878D82A}">
                    <a16:rowId xmlns:a16="http://schemas.microsoft.com/office/drawing/2014/main" val="466568595"/>
                  </a:ext>
                </a:extLst>
              </a:tr>
              <a:tr h="308194">
                <a:tc>
                  <a:txBody>
                    <a:bodyPr/>
                    <a:lstStyle/>
                    <a:p>
                      <a:r>
                        <a:rPr lang="en-US" dirty="0"/>
                        <a:t>… and must be continuously authenticated</a:t>
                      </a:r>
                    </a:p>
                  </a:txBody>
                  <a:tcPr/>
                </a:tc>
                <a:tc>
                  <a:txBody>
                    <a:bodyPr/>
                    <a:lstStyle/>
                    <a:p>
                      <a:r>
                        <a:rPr lang="en-US" dirty="0"/>
                        <a:t>Rarely re-authenticate. Could add. Implies work disruption</a:t>
                      </a:r>
                    </a:p>
                  </a:txBody>
                  <a:tcPr/>
                </a:tc>
                <a:extLst>
                  <a:ext uri="{0D108BD9-81ED-4DB2-BD59-A6C34878D82A}">
                    <a16:rowId xmlns:a16="http://schemas.microsoft.com/office/drawing/2014/main" val="74232573"/>
                  </a:ext>
                </a:extLst>
              </a:tr>
              <a:tr h="1001631">
                <a:tc>
                  <a:txBody>
                    <a:bodyPr/>
                    <a:lstStyle/>
                    <a:p>
                      <a:r>
                        <a:rPr lang="en-US" dirty="0"/>
                        <a:t>Encrypt data-at-rest and data-in-transit </a:t>
                      </a:r>
                    </a:p>
                  </a:txBody>
                  <a:tcPr/>
                </a:tc>
                <a:tc>
                  <a:txBody>
                    <a:bodyPr/>
                    <a:lstStyle/>
                    <a:p>
                      <a:r>
                        <a:rPr lang="en-US" dirty="0"/>
                        <a:t>Control data-in-transit not encrypted. EPICS+TLS would enable encryption. </a:t>
                      </a:r>
                      <a:br>
                        <a:rPr lang="en-US" dirty="0"/>
                      </a:br>
                      <a:r>
                        <a:rPr lang="en-US" dirty="0"/>
                        <a:t>Data-at-rest (stored, archived) not encrypted. Could add, though won’t be popular.</a:t>
                      </a:r>
                    </a:p>
                  </a:txBody>
                  <a:tcPr/>
                </a:tc>
                <a:extLst>
                  <a:ext uri="{0D108BD9-81ED-4DB2-BD59-A6C34878D82A}">
                    <a16:rowId xmlns:a16="http://schemas.microsoft.com/office/drawing/2014/main" val="1041107040"/>
                  </a:ext>
                </a:extLst>
              </a:tr>
              <a:tr h="539340">
                <a:tc>
                  <a:txBody>
                    <a:bodyPr/>
                    <a:lstStyle/>
                    <a:p>
                      <a:r>
                        <a:rPr lang="en-US" dirty="0"/>
                        <a:t>Multi-factor authentication</a:t>
                      </a:r>
                    </a:p>
                  </a:txBody>
                  <a:tcPr/>
                </a:tc>
                <a:tc>
                  <a:txBody>
                    <a:bodyPr/>
                    <a:lstStyle/>
                    <a:p>
                      <a:r>
                        <a:rPr lang="en-US" dirty="0"/>
                        <a:t>MFA rare inside controls. Possible to add MFA to </a:t>
                      </a:r>
                      <a:r>
                        <a:rPr lang="en-US" dirty="0" err="1"/>
                        <a:t>ssh</a:t>
                      </a:r>
                      <a:r>
                        <a:rPr lang="en-US" dirty="0"/>
                        <a:t>. Must consider MFA for operations.</a:t>
                      </a:r>
                    </a:p>
                  </a:txBody>
                  <a:tcPr/>
                </a:tc>
                <a:extLst>
                  <a:ext uri="{0D108BD9-81ED-4DB2-BD59-A6C34878D82A}">
                    <a16:rowId xmlns:a16="http://schemas.microsoft.com/office/drawing/2014/main" val="4130530956"/>
                  </a:ext>
                </a:extLst>
              </a:tr>
              <a:tr h="770485">
                <a:tc>
                  <a:txBody>
                    <a:bodyPr/>
                    <a:lstStyle/>
                    <a:p>
                      <a:r>
                        <a:rPr lang="en-US" dirty="0"/>
                        <a:t>Malware Detection everywhere</a:t>
                      </a:r>
                    </a:p>
                  </a:txBody>
                  <a:tcPr/>
                </a:tc>
                <a:tc>
                  <a:txBody>
                    <a:bodyPr/>
                    <a:lstStyle/>
                    <a:p>
                      <a:r>
                        <a:rPr lang="en-US" dirty="0"/>
                        <a:t>Uncommon for malware detection in high performance, high availability control systems. Rare for malware in front end computing.</a:t>
                      </a:r>
                    </a:p>
                  </a:txBody>
                  <a:tcPr/>
                </a:tc>
                <a:extLst>
                  <a:ext uri="{0D108BD9-81ED-4DB2-BD59-A6C34878D82A}">
                    <a16:rowId xmlns:a16="http://schemas.microsoft.com/office/drawing/2014/main" val="1046286888"/>
                  </a:ext>
                </a:extLst>
              </a:tr>
            </a:tbl>
          </a:graphicData>
        </a:graphic>
      </p:graphicFrame>
      <p:sp>
        <p:nvSpPr>
          <p:cNvPr id="6" name="TextBox 5">
            <a:extLst>
              <a:ext uri="{FF2B5EF4-FFF2-40B4-BE49-F238E27FC236}">
                <a16:creationId xmlns:a16="http://schemas.microsoft.com/office/drawing/2014/main" id="{BB7AD469-54CC-E207-ABE4-9A9045CD930D}"/>
              </a:ext>
            </a:extLst>
          </p:cNvPr>
          <p:cNvSpPr txBox="1"/>
          <p:nvPr/>
        </p:nvSpPr>
        <p:spPr>
          <a:xfrm>
            <a:off x="658437" y="7905508"/>
            <a:ext cx="11110477" cy="3508653"/>
          </a:xfrm>
          <a:prstGeom prst="rect">
            <a:avLst/>
          </a:prstGeom>
          <a:noFill/>
        </p:spPr>
        <p:txBody>
          <a:bodyPr wrap="none" rtlCol="0">
            <a:spAutoFit/>
          </a:bodyPr>
          <a:lstStyle/>
          <a:p>
            <a:pPr marL="1257300" lvl="3">
              <a:spcBef>
                <a:spcPts val="0"/>
              </a:spcBef>
            </a:pPr>
            <a:r>
              <a:rPr lang="en-US" sz="2400" dirty="0">
                <a:solidFill>
                  <a:srgbClr val="000000"/>
                </a:solidFill>
                <a:latin typeface="Calibri" panose="020F0502020204030204" pitchFamily="34" charset="0"/>
              </a:rPr>
              <a:t>Sequestered network rather than strong internal authentication</a:t>
            </a:r>
          </a:p>
          <a:p>
            <a:pPr marL="1257300" lvl="3">
              <a:spcBef>
                <a:spcPts val="0"/>
              </a:spcBef>
            </a:pPr>
            <a:endParaRPr lang="en-US" sz="2400" dirty="0">
              <a:solidFill>
                <a:srgbClr val="000000"/>
              </a:solidFill>
              <a:latin typeface="Calibri" panose="020F0502020204030204" pitchFamily="34" charset="0"/>
            </a:endParaRPr>
          </a:p>
          <a:p>
            <a:pPr marL="1257300" lvl="3">
              <a:spcBef>
                <a:spcPts val="0"/>
              </a:spcBef>
            </a:pPr>
            <a:r>
              <a:rPr lang="en-US" dirty="0">
                <a:solidFill>
                  <a:srgbClr val="000000"/>
                </a:solidFill>
                <a:latin typeface="Calibri" panose="020F0502020204030204" pitchFamily="34" charset="0"/>
              </a:rPr>
              <a:t>So some places we can continue to use MFA. But most can’t. </a:t>
            </a:r>
          </a:p>
          <a:p>
            <a:pPr marL="1257300" lvl="3">
              <a:spcBef>
                <a:spcPts val="0"/>
              </a:spcBef>
            </a:pPr>
            <a:r>
              <a:rPr lang="en-US" dirty="0">
                <a:solidFill>
                  <a:srgbClr val="000000"/>
                </a:solidFill>
                <a:latin typeface="Calibri" panose="020F0502020204030204" pitchFamily="34" charset="0"/>
              </a:rPr>
              <a:t>Where can we put </a:t>
            </a:r>
            <a:r>
              <a:rPr lang="en-US" dirty="0" err="1">
                <a:solidFill>
                  <a:srgbClr val="000000"/>
                </a:solidFill>
                <a:latin typeface="Calibri" panose="020F0502020204030204" pitchFamily="34" charset="0"/>
              </a:rPr>
              <a:t>crowdstrike</a:t>
            </a:r>
            <a:r>
              <a:rPr lang="en-US" dirty="0">
                <a:solidFill>
                  <a:srgbClr val="000000"/>
                </a:solidFill>
                <a:latin typeface="Calibri" panose="020F0502020204030204" pitchFamily="34" charset="0"/>
              </a:rPr>
              <a:t>? Where is it not technically feasible: FPGA, firmware front end systems. </a:t>
            </a:r>
          </a:p>
          <a:p>
            <a:pPr marL="1257300" lvl="3">
              <a:spcBef>
                <a:spcPts val="0"/>
              </a:spcBef>
            </a:pPr>
            <a:r>
              <a:rPr lang="en-US" dirty="0">
                <a:solidFill>
                  <a:srgbClr val="000000"/>
                </a:solidFill>
                <a:latin typeface="Calibri" panose="020F0502020204030204" pitchFamily="34" charset="0"/>
              </a:rPr>
              <a:t>Where could we but so far has been resisted. HPC? Control system?</a:t>
            </a:r>
          </a:p>
          <a:p>
            <a:pPr marL="1257300" lvl="3">
              <a:spcBef>
                <a:spcPts val="0"/>
              </a:spcBef>
            </a:pPr>
            <a:r>
              <a:rPr lang="en-US" dirty="0">
                <a:solidFill>
                  <a:srgbClr val="000000"/>
                </a:solidFill>
                <a:latin typeface="Calibri" panose="020F0502020204030204" pitchFamily="34" charset="0"/>
              </a:rPr>
              <a:t>Write exceptions, but balance and mitigate the exceptions. </a:t>
            </a:r>
          </a:p>
          <a:p>
            <a:pPr marL="800100" lvl="2">
              <a:spcBef>
                <a:spcPts val="0"/>
              </a:spcBef>
            </a:pPr>
            <a:r>
              <a:rPr lang="en-US" sz="2800" dirty="0">
                <a:solidFill>
                  <a:srgbClr val="000000"/>
                </a:solidFill>
                <a:latin typeface="Calibri" panose="020F0502020204030204" pitchFamily="34" charset="0"/>
              </a:rPr>
              <a:t>OMB and EO hit DOE</a:t>
            </a:r>
          </a:p>
          <a:p>
            <a:pPr marL="800100" lvl="2">
              <a:spcBef>
                <a:spcPts val="0"/>
              </a:spcBef>
            </a:pPr>
            <a:r>
              <a:rPr lang="en-US" sz="2800" dirty="0">
                <a:solidFill>
                  <a:srgbClr val="000000"/>
                </a:solidFill>
                <a:latin typeface="Calibri" panose="020F0502020204030204" pitchFamily="34" charset="0"/>
              </a:rPr>
              <a:t>But: V low MFA usage</a:t>
            </a:r>
          </a:p>
          <a:p>
            <a:pPr marL="800100" lvl="2">
              <a:spcBef>
                <a:spcPts val="0"/>
              </a:spcBef>
            </a:pPr>
            <a:r>
              <a:rPr lang="en-US" sz="2800" dirty="0">
                <a:solidFill>
                  <a:srgbClr val="000000"/>
                </a:solidFill>
                <a:latin typeface="Calibri" panose="020F0502020204030204" pitchFamily="34" charset="0"/>
              </a:rPr>
              <a:t>Partnership between control, physics, and cyber security.</a:t>
            </a:r>
          </a:p>
          <a:p>
            <a:endParaRPr lang="en-US" dirty="0"/>
          </a:p>
        </p:txBody>
      </p:sp>
      <p:sp>
        <p:nvSpPr>
          <p:cNvPr id="3" name="TextBox 2">
            <a:extLst>
              <a:ext uri="{FF2B5EF4-FFF2-40B4-BE49-F238E27FC236}">
                <a16:creationId xmlns:a16="http://schemas.microsoft.com/office/drawing/2014/main" id="{9BEA5D49-CD45-37AD-C046-6180CED82FCD}"/>
              </a:ext>
            </a:extLst>
          </p:cNvPr>
          <p:cNvSpPr txBox="1"/>
          <p:nvPr/>
        </p:nvSpPr>
        <p:spPr>
          <a:xfrm>
            <a:off x="609600" y="6309634"/>
            <a:ext cx="10267619" cy="369332"/>
          </a:xfrm>
          <a:prstGeom prst="rect">
            <a:avLst/>
          </a:prstGeom>
          <a:noFill/>
          <a:ln>
            <a:solidFill>
              <a:srgbClr val="FF0000"/>
            </a:solidFill>
          </a:ln>
        </p:spPr>
        <p:txBody>
          <a:bodyPr wrap="none" rtlCol="0">
            <a:spAutoFit/>
          </a:bodyPr>
          <a:lstStyle/>
          <a:p>
            <a:r>
              <a:rPr lang="en-US" dirty="0">
                <a:solidFill>
                  <a:srgbClr val="FF0000"/>
                </a:solidFill>
              </a:rPr>
              <a:t>Update 2023-2024: DOE SC Office of CISO know this, and want to work with us to create pertinent guidance </a:t>
            </a:r>
          </a:p>
        </p:txBody>
      </p:sp>
    </p:spTree>
    <p:extLst>
      <p:ext uri="{BB962C8B-B14F-4D97-AF65-F5344CB8AC3E}">
        <p14:creationId xmlns:p14="http://schemas.microsoft.com/office/powerpoint/2010/main" val="31412697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621DB-5922-F143-A2AB-00C701FCB978}"/>
              </a:ext>
            </a:extLst>
          </p:cNvPr>
          <p:cNvSpPr>
            <a:spLocks noGrp="1"/>
          </p:cNvSpPr>
          <p:nvPr>
            <p:ph type="title"/>
          </p:nvPr>
        </p:nvSpPr>
        <p:spPr>
          <a:xfrm>
            <a:off x="296173" y="246002"/>
            <a:ext cx="11687778" cy="543036"/>
          </a:xfrm>
        </p:spPr>
        <p:txBody>
          <a:bodyPr>
            <a:noAutofit/>
          </a:bodyPr>
          <a:lstStyle/>
          <a:p>
            <a:r>
              <a:rPr lang="en-US" sz="3200" dirty="0">
                <a:solidFill>
                  <a:srgbClr val="C00000"/>
                </a:solidFill>
              </a:rPr>
              <a:t>Ultimately- the Control System Network will be Defined As the network of endpoints that communicate over secure (TLS) PVA.</a:t>
            </a:r>
          </a:p>
        </p:txBody>
      </p:sp>
      <p:sp>
        <p:nvSpPr>
          <p:cNvPr id="6" name="Title 1">
            <a:extLst>
              <a:ext uri="{FF2B5EF4-FFF2-40B4-BE49-F238E27FC236}">
                <a16:creationId xmlns:a16="http://schemas.microsoft.com/office/drawing/2014/main" id="{C4FF36BE-78AE-4E50-A828-6C42565B1F2C}"/>
              </a:ext>
            </a:extLst>
          </p:cNvPr>
          <p:cNvSpPr txBox="1">
            <a:spLocks/>
          </p:cNvSpPr>
          <p:nvPr/>
        </p:nvSpPr>
        <p:spPr>
          <a:xfrm>
            <a:off x="415939" y="603587"/>
            <a:ext cx="10972800" cy="42301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600" dirty="0"/>
          </a:p>
        </p:txBody>
      </p:sp>
      <p:grpSp>
        <p:nvGrpSpPr>
          <p:cNvPr id="1024" name="Group 1023">
            <a:extLst>
              <a:ext uri="{FF2B5EF4-FFF2-40B4-BE49-F238E27FC236}">
                <a16:creationId xmlns:a16="http://schemas.microsoft.com/office/drawing/2014/main" id="{B311FEED-531E-312C-962C-EE8AD46B1A28}"/>
              </a:ext>
            </a:extLst>
          </p:cNvPr>
          <p:cNvGrpSpPr/>
          <p:nvPr/>
        </p:nvGrpSpPr>
        <p:grpSpPr>
          <a:xfrm>
            <a:off x="5073814" y="1477379"/>
            <a:ext cx="3262933" cy="1036699"/>
            <a:chOff x="5131491" y="1360579"/>
            <a:chExt cx="3262933" cy="1036699"/>
          </a:xfrm>
        </p:grpSpPr>
        <p:sp>
          <p:nvSpPr>
            <p:cNvPr id="8" name="Rounded Rectangle 7">
              <a:extLst>
                <a:ext uri="{FF2B5EF4-FFF2-40B4-BE49-F238E27FC236}">
                  <a16:creationId xmlns:a16="http://schemas.microsoft.com/office/drawing/2014/main" id="{8EA2040C-E28C-C24E-BB9D-6BA9A62C6BA6}"/>
                </a:ext>
              </a:extLst>
            </p:cNvPr>
            <p:cNvSpPr/>
            <p:nvPr/>
          </p:nvSpPr>
          <p:spPr>
            <a:xfrm>
              <a:off x="5131491" y="1629267"/>
              <a:ext cx="3262933" cy="17302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latin typeface="Arial" panose="020B0604020202020204" pitchFamily="34" charset="0"/>
                  <a:cs typeface="Arial" panose="020B0604020202020204" pitchFamily="34" charset="0"/>
                </a:rPr>
                <a:t>Science Data Facility</a:t>
              </a:r>
            </a:p>
          </p:txBody>
        </p:sp>
        <p:sp>
          <p:nvSpPr>
            <p:cNvPr id="11" name="Can 10">
              <a:extLst>
                <a:ext uri="{FF2B5EF4-FFF2-40B4-BE49-F238E27FC236}">
                  <a16:creationId xmlns:a16="http://schemas.microsoft.com/office/drawing/2014/main" id="{A6A05673-A9C8-B84F-B4DE-10E31D89E2E9}"/>
                </a:ext>
              </a:extLst>
            </p:cNvPr>
            <p:cNvSpPr/>
            <p:nvPr/>
          </p:nvSpPr>
          <p:spPr>
            <a:xfrm>
              <a:off x="6626189" y="1853993"/>
              <a:ext cx="603599"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SDF Disk</a:t>
              </a:r>
            </a:p>
          </p:txBody>
        </p:sp>
        <p:sp>
          <p:nvSpPr>
            <p:cNvPr id="15" name="Can 14">
              <a:extLst>
                <a:ext uri="{FF2B5EF4-FFF2-40B4-BE49-F238E27FC236}">
                  <a16:creationId xmlns:a16="http://schemas.microsoft.com/office/drawing/2014/main" id="{8748CAC7-D921-774E-9763-A62362387F61}"/>
                </a:ext>
              </a:extLst>
            </p:cNvPr>
            <p:cNvSpPr/>
            <p:nvPr/>
          </p:nvSpPr>
          <p:spPr>
            <a:xfrm>
              <a:off x="7444045" y="1850626"/>
              <a:ext cx="603599"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SDF Disk</a:t>
              </a:r>
            </a:p>
          </p:txBody>
        </p:sp>
        <p:pic>
          <p:nvPicPr>
            <p:cNvPr id="16" name="Picture 15">
              <a:extLst>
                <a:ext uri="{FF2B5EF4-FFF2-40B4-BE49-F238E27FC236}">
                  <a16:creationId xmlns:a16="http://schemas.microsoft.com/office/drawing/2014/main" id="{1924F949-9B5D-4A4F-BA77-77294FF9EA1C}"/>
                </a:ext>
              </a:extLst>
            </p:cNvPr>
            <p:cNvPicPr>
              <a:picLocks noChangeAspect="1"/>
            </p:cNvPicPr>
            <p:nvPr/>
          </p:nvPicPr>
          <p:blipFill>
            <a:blip r:embed="rId2"/>
            <a:stretch>
              <a:fillRect/>
            </a:stretch>
          </p:blipFill>
          <p:spPr>
            <a:xfrm>
              <a:off x="5345748" y="1863878"/>
              <a:ext cx="556591" cy="533400"/>
            </a:xfrm>
            <a:prstGeom prst="rect">
              <a:avLst/>
            </a:prstGeom>
          </p:spPr>
        </p:pic>
        <p:pic>
          <p:nvPicPr>
            <p:cNvPr id="20" name="Picture 19">
              <a:extLst>
                <a:ext uri="{FF2B5EF4-FFF2-40B4-BE49-F238E27FC236}">
                  <a16:creationId xmlns:a16="http://schemas.microsoft.com/office/drawing/2014/main" id="{427EE523-89FC-7741-922E-37F0A81FD289}"/>
                </a:ext>
              </a:extLst>
            </p:cNvPr>
            <p:cNvPicPr>
              <a:picLocks noChangeAspect="1"/>
            </p:cNvPicPr>
            <p:nvPr/>
          </p:nvPicPr>
          <p:blipFill>
            <a:blip r:embed="rId2"/>
            <a:stretch>
              <a:fillRect/>
            </a:stretch>
          </p:blipFill>
          <p:spPr>
            <a:xfrm>
              <a:off x="5876612" y="1854949"/>
              <a:ext cx="556591" cy="533400"/>
            </a:xfrm>
            <a:prstGeom prst="rect">
              <a:avLst/>
            </a:prstGeom>
          </p:spPr>
        </p:pic>
        <p:sp>
          <p:nvSpPr>
            <p:cNvPr id="44" name="TextBox 43">
              <a:extLst>
                <a:ext uri="{FF2B5EF4-FFF2-40B4-BE49-F238E27FC236}">
                  <a16:creationId xmlns:a16="http://schemas.microsoft.com/office/drawing/2014/main" id="{CF54A7C2-1659-35CD-3A89-D42D68104B33}"/>
                </a:ext>
              </a:extLst>
            </p:cNvPr>
            <p:cNvSpPr txBox="1"/>
            <p:nvPr/>
          </p:nvSpPr>
          <p:spPr>
            <a:xfrm>
              <a:off x="5367660" y="1360579"/>
              <a:ext cx="2697118" cy="307777"/>
            </a:xfrm>
            <a:prstGeom prst="rect">
              <a:avLst/>
            </a:prstGeom>
            <a:noFill/>
          </p:spPr>
          <p:txBody>
            <a:bodyPr wrap="square" rtlCol="0">
              <a:spAutoFit/>
            </a:bodyPr>
            <a:lstStyle/>
            <a:p>
              <a:endParaRPr lang="en-US" sz="1400" dirty="0"/>
            </a:p>
          </p:txBody>
        </p:sp>
      </p:grpSp>
      <p:pic>
        <p:nvPicPr>
          <p:cNvPr id="46" name="Picture 45">
            <a:extLst>
              <a:ext uri="{FF2B5EF4-FFF2-40B4-BE49-F238E27FC236}">
                <a16:creationId xmlns:a16="http://schemas.microsoft.com/office/drawing/2014/main" id="{C8482EAC-5BDE-243A-18D8-9F9F0CCB7BDD}"/>
              </a:ext>
            </a:extLst>
          </p:cNvPr>
          <p:cNvPicPr>
            <a:picLocks noChangeAspect="1"/>
          </p:cNvPicPr>
          <p:nvPr/>
        </p:nvPicPr>
        <p:blipFill>
          <a:blip r:embed="rId3"/>
          <a:stretch>
            <a:fillRect/>
          </a:stretch>
        </p:blipFill>
        <p:spPr>
          <a:xfrm flipV="1">
            <a:off x="119281" y="6254413"/>
            <a:ext cx="1640753" cy="538925"/>
          </a:xfrm>
          <a:prstGeom prst="rect">
            <a:avLst/>
          </a:prstGeom>
        </p:spPr>
      </p:pic>
      <p:cxnSp>
        <p:nvCxnSpPr>
          <p:cNvPr id="47" name="Straight Connector 46">
            <a:extLst>
              <a:ext uri="{FF2B5EF4-FFF2-40B4-BE49-F238E27FC236}">
                <a16:creationId xmlns:a16="http://schemas.microsoft.com/office/drawing/2014/main" id="{977C7244-1792-723B-59AF-CAA155C60577}"/>
              </a:ext>
            </a:extLst>
          </p:cNvPr>
          <p:cNvCxnSpPr>
            <a:cxnSpLocks/>
          </p:cNvCxnSpPr>
          <p:nvPr/>
        </p:nvCxnSpPr>
        <p:spPr>
          <a:xfrm flipV="1">
            <a:off x="14104" y="5027700"/>
            <a:ext cx="0" cy="4899"/>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pic>
        <p:nvPicPr>
          <p:cNvPr id="53" name="Content Placeholder 11" descr="A group of people in a room with computers&#10;&#10;Description automatically generated with low confidence">
            <a:extLst>
              <a:ext uri="{FF2B5EF4-FFF2-40B4-BE49-F238E27FC236}">
                <a16:creationId xmlns:a16="http://schemas.microsoft.com/office/drawing/2014/main" id="{140CB33A-6CC5-AB00-B744-11641707B903}"/>
              </a:ext>
            </a:extLst>
          </p:cNvPr>
          <p:cNvPicPr>
            <a:picLocks noChangeAspect="1"/>
          </p:cNvPicPr>
          <p:nvPr/>
        </p:nvPicPr>
        <p:blipFill>
          <a:blip r:embed="rId4"/>
          <a:stretch>
            <a:fillRect/>
          </a:stretch>
        </p:blipFill>
        <p:spPr>
          <a:xfrm>
            <a:off x="5110280" y="3982112"/>
            <a:ext cx="1947109" cy="546489"/>
          </a:xfrm>
          <a:prstGeom prst="rect">
            <a:avLst/>
          </a:prstGeom>
        </p:spPr>
      </p:pic>
      <p:grpSp>
        <p:nvGrpSpPr>
          <p:cNvPr id="57" name="Group 56">
            <a:extLst>
              <a:ext uri="{FF2B5EF4-FFF2-40B4-BE49-F238E27FC236}">
                <a16:creationId xmlns:a16="http://schemas.microsoft.com/office/drawing/2014/main" id="{088CB275-00DB-D6A3-E80F-160665F1516D}"/>
              </a:ext>
            </a:extLst>
          </p:cNvPr>
          <p:cNvGrpSpPr/>
          <p:nvPr/>
        </p:nvGrpSpPr>
        <p:grpSpPr>
          <a:xfrm>
            <a:off x="1604511" y="2601205"/>
            <a:ext cx="5698097" cy="3589340"/>
            <a:chOff x="1593983" y="2541953"/>
            <a:chExt cx="5698097" cy="3589340"/>
          </a:xfrm>
        </p:grpSpPr>
        <p:pic>
          <p:nvPicPr>
            <p:cNvPr id="1026" name="Picture 2">
              <a:extLst>
                <a:ext uri="{FF2B5EF4-FFF2-40B4-BE49-F238E27FC236}">
                  <a16:creationId xmlns:a16="http://schemas.microsoft.com/office/drawing/2014/main" id="{6E651437-4293-174B-90BA-22C4CE2515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7417" y="2541953"/>
              <a:ext cx="5444663" cy="3589340"/>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55">
              <a:extLst>
                <a:ext uri="{FF2B5EF4-FFF2-40B4-BE49-F238E27FC236}">
                  <a16:creationId xmlns:a16="http://schemas.microsoft.com/office/drawing/2014/main" id="{F2082BA3-DD7E-4CF5-E56B-2E9F3320CE99}"/>
                </a:ext>
              </a:extLst>
            </p:cNvPr>
            <p:cNvSpPr/>
            <p:nvPr/>
          </p:nvSpPr>
          <p:spPr>
            <a:xfrm>
              <a:off x="1593983" y="2591466"/>
              <a:ext cx="2065840" cy="451198"/>
            </a:xfrm>
            <a:prstGeom prst="rect">
              <a:avLst/>
            </a:prstGeom>
            <a:solidFill>
              <a:schemeClr val="bg1"/>
            </a:solidFill>
            <a:ln>
              <a:noFill/>
            </a:ln>
            <a:effectLst>
              <a:outerShdw blurRad="50800" dist="50800" dir="5400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3" name="Straight Connector 12">
            <a:extLst>
              <a:ext uri="{FF2B5EF4-FFF2-40B4-BE49-F238E27FC236}">
                <a16:creationId xmlns:a16="http://schemas.microsoft.com/office/drawing/2014/main" id="{74C7B539-B574-3DDD-EB9B-6E823E189AAC}"/>
              </a:ext>
            </a:extLst>
          </p:cNvPr>
          <p:cNvCxnSpPr>
            <a:cxnSpLocks/>
            <a:stCxn id="8" idx="1"/>
          </p:cNvCxnSpPr>
          <p:nvPr/>
        </p:nvCxnSpPr>
        <p:spPr>
          <a:xfrm flipH="1">
            <a:off x="4575236" y="1832582"/>
            <a:ext cx="498578" cy="834004"/>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pic>
        <p:nvPicPr>
          <p:cNvPr id="45" name="Picture 2" descr="Fig. 2">
            <a:extLst>
              <a:ext uri="{FF2B5EF4-FFF2-40B4-BE49-F238E27FC236}">
                <a16:creationId xmlns:a16="http://schemas.microsoft.com/office/drawing/2014/main" id="{E7C267D7-6142-D58C-BE18-DB6B0FFB57E8}"/>
              </a:ext>
            </a:extLst>
          </p:cNvPr>
          <p:cNvPicPr>
            <a:picLocks noGrp="1" noChangeAspect="1" noChangeArrowheads="1"/>
          </p:cNvPicPr>
          <p:nvPr>
            <p:ph sz="quarter" idx="14"/>
          </p:nvPr>
        </p:nvPicPr>
        <p:blipFill rotWithShape="1">
          <a:blip r:embed="rId6">
            <a:extLst>
              <a:ext uri="{28A0092B-C50C-407E-A947-70E740481C1C}">
                <a14:useLocalDpi xmlns:a14="http://schemas.microsoft.com/office/drawing/2010/main" val="0"/>
              </a:ext>
            </a:extLst>
          </a:blip>
          <a:srcRect l="13343" t="39706" r="19992" b="-1473"/>
          <a:stretch/>
        </p:blipFill>
        <p:spPr bwMode="auto">
          <a:xfrm>
            <a:off x="1452538" y="5932533"/>
            <a:ext cx="1657374" cy="54382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9920E3C5-406A-B74E-BAAE-2D48F77D78E4}"/>
              </a:ext>
            </a:extLst>
          </p:cNvPr>
          <p:cNvSpPr txBox="1"/>
          <p:nvPr/>
        </p:nvSpPr>
        <p:spPr>
          <a:xfrm>
            <a:off x="321692" y="5352534"/>
            <a:ext cx="3393658" cy="307777"/>
          </a:xfrm>
          <a:prstGeom prst="rect">
            <a:avLst/>
          </a:prstGeom>
          <a:noFill/>
          <a:ln w="12700">
            <a:noFill/>
          </a:ln>
        </p:spPr>
        <p:txBody>
          <a:bodyPr wrap="square" rtlCol="0">
            <a:spAutoFit/>
          </a:bodyPr>
          <a:lstStyle/>
          <a:p>
            <a:r>
              <a:rPr lang="en-US" sz="1400" dirty="0"/>
              <a:t>EPICS Input Output Controllers (IOCs) - 100s</a:t>
            </a:r>
          </a:p>
        </p:txBody>
      </p:sp>
      <p:pic>
        <p:nvPicPr>
          <p:cNvPr id="1030" name="Picture 2" descr="A Code of conduct for Cloud services">
            <a:extLst>
              <a:ext uri="{FF2B5EF4-FFF2-40B4-BE49-F238E27FC236}">
                <a16:creationId xmlns:a16="http://schemas.microsoft.com/office/drawing/2014/main" id="{6CE04849-F0EC-0463-97D2-888EB42619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0737" y="1194781"/>
            <a:ext cx="765047" cy="507597"/>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0AD97BC3-1CA3-C9D0-7905-DA76740923E3}"/>
              </a:ext>
            </a:extLst>
          </p:cNvPr>
          <p:cNvSpPr/>
          <p:nvPr/>
        </p:nvSpPr>
        <p:spPr>
          <a:xfrm>
            <a:off x="985911" y="3107709"/>
            <a:ext cx="2924443" cy="1153274"/>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Experiment Network</a:t>
            </a:r>
          </a:p>
        </p:txBody>
      </p:sp>
      <p:sp>
        <p:nvSpPr>
          <p:cNvPr id="1033" name="Rectangle 1032">
            <a:extLst>
              <a:ext uri="{FF2B5EF4-FFF2-40B4-BE49-F238E27FC236}">
                <a16:creationId xmlns:a16="http://schemas.microsoft.com/office/drawing/2014/main" id="{162ADC14-2ED3-EB9F-449E-1B0B2E034AB0}"/>
              </a:ext>
            </a:extLst>
          </p:cNvPr>
          <p:cNvSpPr/>
          <p:nvPr/>
        </p:nvSpPr>
        <p:spPr>
          <a:xfrm>
            <a:off x="4996852" y="1554976"/>
            <a:ext cx="3433017" cy="1154867"/>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High Performance Computing Network</a:t>
            </a:r>
          </a:p>
        </p:txBody>
      </p:sp>
      <p:sp>
        <p:nvSpPr>
          <p:cNvPr id="1034" name="Rectangle 1033">
            <a:extLst>
              <a:ext uri="{FF2B5EF4-FFF2-40B4-BE49-F238E27FC236}">
                <a16:creationId xmlns:a16="http://schemas.microsoft.com/office/drawing/2014/main" id="{6D2FBA35-FBB4-6B99-91D1-2DF17815FF03}"/>
              </a:ext>
            </a:extLst>
          </p:cNvPr>
          <p:cNvSpPr/>
          <p:nvPr/>
        </p:nvSpPr>
        <p:spPr>
          <a:xfrm>
            <a:off x="4576674" y="4550252"/>
            <a:ext cx="3242447" cy="1388731"/>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Production Services and Control Room Network</a:t>
            </a:r>
          </a:p>
        </p:txBody>
      </p:sp>
      <p:sp>
        <p:nvSpPr>
          <p:cNvPr id="1035" name="Rectangle 1034">
            <a:extLst>
              <a:ext uri="{FF2B5EF4-FFF2-40B4-BE49-F238E27FC236}">
                <a16:creationId xmlns:a16="http://schemas.microsoft.com/office/drawing/2014/main" id="{6291DEAB-C937-3E5A-CF8F-02E5A8927E62}"/>
              </a:ext>
            </a:extLst>
          </p:cNvPr>
          <p:cNvSpPr/>
          <p:nvPr/>
        </p:nvSpPr>
        <p:spPr>
          <a:xfrm>
            <a:off x="52764" y="4550253"/>
            <a:ext cx="4062334" cy="2293052"/>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Controls Network</a:t>
            </a:r>
          </a:p>
        </p:txBody>
      </p:sp>
      <p:sp>
        <p:nvSpPr>
          <p:cNvPr id="1036" name="Rectangle 1035">
            <a:extLst>
              <a:ext uri="{FF2B5EF4-FFF2-40B4-BE49-F238E27FC236}">
                <a16:creationId xmlns:a16="http://schemas.microsoft.com/office/drawing/2014/main" id="{2413FB58-BCB5-A41D-5854-5EEA72A4F62D}"/>
              </a:ext>
            </a:extLst>
          </p:cNvPr>
          <p:cNvSpPr/>
          <p:nvPr/>
        </p:nvSpPr>
        <p:spPr>
          <a:xfrm>
            <a:off x="4740649" y="2884898"/>
            <a:ext cx="4701054" cy="1476140"/>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Data Systems Analysis Network</a:t>
            </a:r>
          </a:p>
        </p:txBody>
      </p:sp>
      <p:pic>
        <p:nvPicPr>
          <p:cNvPr id="1045" name="Graphic 1044" descr="Server outline">
            <a:extLst>
              <a:ext uri="{FF2B5EF4-FFF2-40B4-BE49-F238E27FC236}">
                <a16:creationId xmlns:a16="http://schemas.microsoft.com/office/drawing/2014/main" id="{2C2DB432-A838-295A-C442-8EF384261AC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39778" y="1746067"/>
            <a:ext cx="880975" cy="880975"/>
          </a:xfrm>
          <a:prstGeom prst="rect">
            <a:avLst/>
          </a:prstGeom>
        </p:spPr>
      </p:pic>
      <p:pic>
        <p:nvPicPr>
          <p:cNvPr id="1049" name="Graphic 1048" descr="Work from home Wi-Fi outline">
            <a:extLst>
              <a:ext uri="{FF2B5EF4-FFF2-40B4-BE49-F238E27FC236}">
                <a16:creationId xmlns:a16="http://schemas.microsoft.com/office/drawing/2014/main" id="{2185D7B9-1DBD-7317-13D2-1C311BB088A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43820" y="1098701"/>
            <a:ext cx="623414" cy="623414"/>
          </a:xfrm>
          <a:prstGeom prst="rect">
            <a:avLst/>
          </a:prstGeom>
        </p:spPr>
      </p:pic>
      <p:grpSp>
        <p:nvGrpSpPr>
          <p:cNvPr id="1050" name="Group 1049">
            <a:extLst>
              <a:ext uri="{FF2B5EF4-FFF2-40B4-BE49-F238E27FC236}">
                <a16:creationId xmlns:a16="http://schemas.microsoft.com/office/drawing/2014/main" id="{ACE8596C-E87C-3114-8422-A00E7D9F4450}"/>
              </a:ext>
            </a:extLst>
          </p:cNvPr>
          <p:cNvGrpSpPr/>
          <p:nvPr/>
        </p:nvGrpSpPr>
        <p:grpSpPr>
          <a:xfrm>
            <a:off x="197278" y="2035778"/>
            <a:ext cx="3262933" cy="800493"/>
            <a:chOff x="5231675" y="1628432"/>
            <a:chExt cx="3262933" cy="800493"/>
          </a:xfrm>
        </p:grpSpPr>
        <p:sp>
          <p:nvSpPr>
            <p:cNvPr id="1051" name="Rounded Rectangle 1050">
              <a:extLst>
                <a:ext uri="{FF2B5EF4-FFF2-40B4-BE49-F238E27FC236}">
                  <a16:creationId xmlns:a16="http://schemas.microsoft.com/office/drawing/2014/main" id="{8DA24E96-6134-7D7C-1DAE-D73AB0E3FEBF}"/>
                </a:ext>
              </a:extLst>
            </p:cNvPr>
            <p:cNvSpPr/>
            <p:nvPr/>
          </p:nvSpPr>
          <p:spPr>
            <a:xfrm>
              <a:off x="5231675" y="1628432"/>
              <a:ext cx="3262933" cy="17302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cs typeface="Arial" panose="020B0604020202020204" pitchFamily="34" charset="0"/>
                </a:rPr>
                <a:t>SLAC Network</a:t>
              </a:r>
            </a:p>
          </p:txBody>
        </p:sp>
        <p:sp>
          <p:nvSpPr>
            <p:cNvPr id="1052" name="Can 1051">
              <a:extLst>
                <a:ext uri="{FF2B5EF4-FFF2-40B4-BE49-F238E27FC236}">
                  <a16:creationId xmlns:a16="http://schemas.microsoft.com/office/drawing/2014/main" id="{00EEE0F8-0908-57F0-D7D2-2C85C8907AB1}"/>
                </a:ext>
              </a:extLst>
            </p:cNvPr>
            <p:cNvSpPr/>
            <p:nvPr/>
          </p:nvSpPr>
          <p:spPr>
            <a:xfrm>
              <a:off x="6834039" y="1874313"/>
              <a:ext cx="806440"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Documents, Engineering Drawings</a:t>
              </a:r>
            </a:p>
          </p:txBody>
        </p:sp>
        <p:sp>
          <p:nvSpPr>
            <p:cNvPr id="1053" name="Can 1052">
              <a:extLst>
                <a:ext uri="{FF2B5EF4-FFF2-40B4-BE49-F238E27FC236}">
                  <a16:creationId xmlns:a16="http://schemas.microsoft.com/office/drawing/2014/main" id="{3C11E9F4-4B0F-636C-33BF-013B450814E2}"/>
                </a:ext>
              </a:extLst>
            </p:cNvPr>
            <p:cNvSpPr/>
            <p:nvPr/>
          </p:nvSpPr>
          <p:spPr>
            <a:xfrm>
              <a:off x="7672211" y="1885888"/>
              <a:ext cx="694483"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Oracle, People-soft </a:t>
              </a:r>
              <a:r>
                <a:rPr lang="en-US" sz="900" dirty="0" err="1">
                  <a:solidFill>
                    <a:schemeClr val="tx1"/>
                  </a:solidFill>
                </a:rPr>
                <a:t>etc</a:t>
              </a:r>
              <a:endParaRPr lang="en-US" sz="900" dirty="0">
                <a:solidFill>
                  <a:schemeClr val="tx1"/>
                </a:solidFill>
              </a:endParaRPr>
            </a:p>
          </p:txBody>
        </p:sp>
        <p:pic>
          <p:nvPicPr>
            <p:cNvPr id="1055" name="Picture 1054">
              <a:extLst>
                <a:ext uri="{FF2B5EF4-FFF2-40B4-BE49-F238E27FC236}">
                  <a16:creationId xmlns:a16="http://schemas.microsoft.com/office/drawing/2014/main" id="{F5A97A4E-4ECF-9895-1040-A07D1576956C}"/>
                </a:ext>
              </a:extLst>
            </p:cNvPr>
            <p:cNvPicPr>
              <a:picLocks noChangeAspect="1"/>
            </p:cNvPicPr>
            <p:nvPr/>
          </p:nvPicPr>
          <p:blipFill>
            <a:blip r:embed="rId2"/>
            <a:stretch>
              <a:fillRect/>
            </a:stretch>
          </p:blipFill>
          <p:spPr>
            <a:xfrm>
              <a:off x="6211854" y="1879012"/>
              <a:ext cx="556591" cy="533400"/>
            </a:xfrm>
            <a:prstGeom prst="rect">
              <a:avLst/>
            </a:prstGeom>
          </p:spPr>
        </p:pic>
      </p:grpSp>
      <p:sp>
        <p:nvSpPr>
          <p:cNvPr id="1057" name="Rectangle 1056">
            <a:extLst>
              <a:ext uri="{FF2B5EF4-FFF2-40B4-BE49-F238E27FC236}">
                <a16:creationId xmlns:a16="http://schemas.microsoft.com/office/drawing/2014/main" id="{CE14F78E-E9CD-2B7A-986C-C0725BBE314B}"/>
              </a:ext>
            </a:extLst>
          </p:cNvPr>
          <p:cNvSpPr/>
          <p:nvPr/>
        </p:nvSpPr>
        <p:spPr>
          <a:xfrm>
            <a:off x="67881" y="1836166"/>
            <a:ext cx="3481621" cy="1154867"/>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Office Network</a:t>
            </a:r>
          </a:p>
        </p:txBody>
      </p:sp>
      <p:pic>
        <p:nvPicPr>
          <p:cNvPr id="1058" name="Graphic 1057" descr="Work from home desk with solid fill">
            <a:extLst>
              <a:ext uri="{FF2B5EF4-FFF2-40B4-BE49-F238E27FC236}">
                <a16:creationId xmlns:a16="http://schemas.microsoft.com/office/drawing/2014/main" id="{B636D272-EB97-5862-DD14-79F2BC8006F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868" y="2144565"/>
            <a:ext cx="785812" cy="785812"/>
          </a:xfrm>
          <a:prstGeom prst="rect">
            <a:avLst/>
          </a:prstGeom>
        </p:spPr>
      </p:pic>
      <p:pic>
        <p:nvPicPr>
          <p:cNvPr id="1047" name="Graphic 1046" descr="Work from home desk with solid fill">
            <a:extLst>
              <a:ext uri="{FF2B5EF4-FFF2-40B4-BE49-F238E27FC236}">
                <a16:creationId xmlns:a16="http://schemas.microsoft.com/office/drawing/2014/main" id="{FE018591-E0C4-2275-FE0E-B86D6754467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96173" y="2247378"/>
            <a:ext cx="718910" cy="718910"/>
          </a:xfrm>
          <a:prstGeom prst="rect">
            <a:avLst/>
          </a:prstGeom>
        </p:spPr>
      </p:pic>
      <p:cxnSp>
        <p:nvCxnSpPr>
          <p:cNvPr id="1063" name="Straight Connector 1062">
            <a:extLst>
              <a:ext uri="{FF2B5EF4-FFF2-40B4-BE49-F238E27FC236}">
                <a16:creationId xmlns:a16="http://schemas.microsoft.com/office/drawing/2014/main" id="{8FF60843-1AD2-4FF3-4462-DE5BC967ECBC}"/>
              </a:ext>
            </a:extLst>
          </p:cNvPr>
          <p:cNvCxnSpPr>
            <a:cxnSpLocks/>
            <a:stCxn id="1051" idx="3"/>
          </p:cNvCxnSpPr>
          <p:nvPr/>
        </p:nvCxnSpPr>
        <p:spPr>
          <a:xfrm>
            <a:off x="3460211" y="2122293"/>
            <a:ext cx="556588" cy="665937"/>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6" name="Straight Connector 1065">
            <a:extLst>
              <a:ext uri="{FF2B5EF4-FFF2-40B4-BE49-F238E27FC236}">
                <a16:creationId xmlns:a16="http://schemas.microsoft.com/office/drawing/2014/main" id="{91657225-7B53-A7A4-BAA7-E2FBB1E2F420}"/>
              </a:ext>
            </a:extLst>
          </p:cNvPr>
          <p:cNvCxnSpPr>
            <a:cxnSpLocks/>
          </p:cNvCxnSpPr>
          <p:nvPr/>
        </p:nvCxnSpPr>
        <p:spPr>
          <a:xfrm flipV="1">
            <a:off x="3770253" y="3875769"/>
            <a:ext cx="467623" cy="194573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0" name="Straight Connector 1069">
            <a:extLst>
              <a:ext uri="{FF2B5EF4-FFF2-40B4-BE49-F238E27FC236}">
                <a16:creationId xmlns:a16="http://schemas.microsoft.com/office/drawing/2014/main" id="{0283B9C9-5BDC-ECCD-B785-31F3813B2864}"/>
              </a:ext>
            </a:extLst>
          </p:cNvPr>
          <p:cNvCxnSpPr>
            <a:cxnSpLocks/>
          </p:cNvCxnSpPr>
          <p:nvPr/>
        </p:nvCxnSpPr>
        <p:spPr>
          <a:xfrm>
            <a:off x="4191248" y="2502792"/>
            <a:ext cx="25418" cy="241812"/>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5" name="Straight Connector 1074">
            <a:extLst>
              <a:ext uri="{FF2B5EF4-FFF2-40B4-BE49-F238E27FC236}">
                <a16:creationId xmlns:a16="http://schemas.microsoft.com/office/drawing/2014/main" id="{0F22437F-9792-FA8F-9623-7876379F76CA}"/>
              </a:ext>
            </a:extLst>
          </p:cNvPr>
          <p:cNvCxnSpPr>
            <a:cxnSpLocks/>
          </p:cNvCxnSpPr>
          <p:nvPr/>
        </p:nvCxnSpPr>
        <p:spPr>
          <a:xfrm>
            <a:off x="3836927" y="1682571"/>
            <a:ext cx="132232" cy="199164"/>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9" name="Straight Connector 1078">
            <a:extLst>
              <a:ext uri="{FF2B5EF4-FFF2-40B4-BE49-F238E27FC236}">
                <a16:creationId xmlns:a16="http://schemas.microsoft.com/office/drawing/2014/main" id="{7FDBBAE0-4593-90B2-A7CD-3B72643CF403}"/>
              </a:ext>
            </a:extLst>
          </p:cNvPr>
          <p:cNvCxnSpPr>
            <a:cxnSpLocks/>
          </p:cNvCxnSpPr>
          <p:nvPr/>
        </p:nvCxnSpPr>
        <p:spPr>
          <a:xfrm flipH="1" flipV="1">
            <a:off x="4384263" y="3910826"/>
            <a:ext cx="395747" cy="1306169"/>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2" name="Straight Connector 1081">
            <a:extLst>
              <a:ext uri="{FF2B5EF4-FFF2-40B4-BE49-F238E27FC236}">
                <a16:creationId xmlns:a16="http://schemas.microsoft.com/office/drawing/2014/main" id="{6067D518-235F-62E5-D059-A2BCE3C28271}"/>
              </a:ext>
            </a:extLst>
          </p:cNvPr>
          <p:cNvCxnSpPr>
            <a:cxnSpLocks/>
            <a:stCxn id="1036" idx="1"/>
          </p:cNvCxnSpPr>
          <p:nvPr/>
        </p:nvCxnSpPr>
        <p:spPr>
          <a:xfrm flipH="1" flipV="1">
            <a:off x="4590842" y="3618668"/>
            <a:ext cx="149807" cy="430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5" name="Straight Connector 1084">
            <a:extLst>
              <a:ext uri="{FF2B5EF4-FFF2-40B4-BE49-F238E27FC236}">
                <a16:creationId xmlns:a16="http://schemas.microsoft.com/office/drawing/2014/main" id="{20A4101C-E172-63F5-095D-F580BA8746EE}"/>
              </a:ext>
            </a:extLst>
          </p:cNvPr>
          <p:cNvCxnSpPr>
            <a:cxnSpLocks/>
          </p:cNvCxnSpPr>
          <p:nvPr/>
        </p:nvCxnSpPr>
        <p:spPr>
          <a:xfrm>
            <a:off x="2985055" y="3644619"/>
            <a:ext cx="983602" cy="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9" name="Straight Connector 1088">
            <a:extLst>
              <a:ext uri="{FF2B5EF4-FFF2-40B4-BE49-F238E27FC236}">
                <a16:creationId xmlns:a16="http://schemas.microsoft.com/office/drawing/2014/main" id="{35DFC6D3-4A6A-E322-7796-D6F25F981EF6}"/>
              </a:ext>
            </a:extLst>
          </p:cNvPr>
          <p:cNvCxnSpPr>
            <a:cxnSpLocks/>
          </p:cNvCxnSpPr>
          <p:nvPr/>
        </p:nvCxnSpPr>
        <p:spPr>
          <a:xfrm flipV="1">
            <a:off x="3738505" y="3871435"/>
            <a:ext cx="485631" cy="1156265"/>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2" name="Straight Connector 1091">
            <a:extLst>
              <a:ext uri="{FF2B5EF4-FFF2-40B4-BE49-F238E27FC236}">
                <a16:creationId xmlns:a16="http://schemas.microsoft.com/office/drawing/2014/main" id="{83BB93BA-7973-7177-CA79-667BC1F2D686}"/>
              </a:ext>
            </a:extLst>
          </p:cNvPr>
          <p:cNvCxnSpPr>
            <a:cxnSpLocks/>
          </p:cNvCxnSpPr>
          <p:nvPr/>
        </p:nvCxnSpPr>
        <p:spPr>
          <a:xfrm flipV="1">
            <a:off x="3738505" y="3814332"/>
            <a:ext cx="321656" cy="295943"/>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
        <p:nvSpPr>
          <p:cNvPr id="32" name="Rectangle 31">
            <a:extLst>
              <a:ext uri="{FF2B5EF4-FFF2-40B4-BE49-F238E27FC236}">
                <a16:creationId xmlns:a16="http://schemas.microsoft.com/office/drawing/2014/main" id="{F50844BC-A5C6-2DCE-E0A3-C4EECD35A8F1}"/>
              </a:ext>
            </a:extLst>
          </p:cNvPr>
          <p:cNvSpPr/>
          <p:nvPr/>
        </p:nvSpPr>
        <p:spPr>
          <a:xfrm>
            <a:off x="5109389" y="2103915"/>
            <a:ext cx="1459123" cy="320305"/>
          </a:xfrm>
          <a:prstGeom prst="rect">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normAutofit fontScale="47500" lnSpcReduction="20000"/>
          </a:bodyPr>
          <a:lstStyle/>
          <a:p>
            <a:pPr algn="ctr"/>
            <a:r>
              <a:rPr lang="en-US" dirty="0"/>
              <a:t>k8 LUME process’ EPICS server</a:t>
            </a:r>
          </a:p>
        </p:txBody>
      </p:sp>
      <p:cxnSp>
        <p:nvCxnSpPr>
          <p:cNvPr id="1076" name="Straight Arrow Connector 1075">
            <a:extLst>
              <a:ext uri="{FF2B5EF4-FFF2-40B4-BE49-F238E27FC236}">
                <a16:creationId xmlns:a16="http://schemas.microsoft.com/office/drawing/2014/main" id="{5B68E0E0-31A1-C3CB-BA0F-2C5B62CCD60E}"/>
              </a:ext>
            </a:extLst>
          </p:cNvPr>
          <p:cNvCxnSpPr>
            <a:cxnSpLocks/>
            <a:stCxn id="20" idx="2"/>
          </p:cNvCxnSpPr>
          <p:nvPr/>
        </p:nvCxnSpPr>
        <p:spPr>
          <a:xfrm flipV="1">
            <a:off x="6097231" y="2349151"/>
            <a:ext cx="0" cy="15599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078" name="Straight Arrow Connector 1077">
            <a:extLst>
              <a:ext uri="{FF2B5EF4-FFF2-40B4-BE49-F238E27FC236}">
                <a16:creationId xmlns:a16="http://schemas.microsoft.com/office/drawing/2014/main" id="{73A5C6D4-B789-D238-5A3C-330012F8CB9C}"/>
              </a:ext>
            </a:extLst>
          </p:cNvPr>
          <p:cNvCxnSpPr>
            <a:cxnSpLocks/>
            <a:endCxn id="32" idx="2"/>
          </p:cNvCxnSpPr>
          <p:nvPr/>
        </p:nvCxnSpPr>
        <p:spPr>
          <a:xfrm flipV="1">
            <a:off x="3007636" y="2424220"/>
            <a:ext cx="2831315" cy="3393992"/>
          </a:xfrm>
          <a:prstGeom prst="straightConnector1">
            <a:avLst/>
          </a:prstGeom>
          <a:ln>
            <a:solidFill>
              <a:srgbClr val="FF0000"/>
            </a:solidFill>
            <a:headEnd type="triangle" w="lg" len="lg"/>
            <a:tailEnd type="triangle" w="lg" len="lg"/>
          </a:ln>
        </p:spPr>
        <p:style>
          <a:lnRef idx="2">
            <a:schemeClr val="accent2"/>
          </a:lnRef>
          <a:fillRef idx="0">
            <a:schemeClr val="accent2"/>
          </a:fillRef>
          <a:effectRef idx="1">
            <a:schemeClr val="accent2"/>
          </a:effectRef>
          <a:fontRef idx="minor">
            <a:schemeClr val="tx1"/>
          </a:fontRef>
        </p:style>
      </p:cxnSp>
      <p:cxnSp>
        <p:nvCxnSpPr>
          <p:cNvPr id="1084" name="Straight Connector 1083">
            <a:extLst>
              <a:ext uri="{FF2B5EF4-FFF2-40B4-BE49-F238E27FC236}">
                <a16:creationId xmlns:a16="http://schemas.microsoft.com/office/drawing/2014/main" id="{F5AC1105-56C0-E765-25CB-2C886BB5320B}"/>
              </a:ext>
            </a:extLst>
          </p:cNvPr>
          <p:cNvCxnSpPr>
            <a:cxnSpLocks/>
            <a:endCxn id="32" idx="1"/>
          </p:cNvCxnSpPr>
          <p:nvPr/>
        </p:nvCxnSpPr>
        <p:spPr>
          <a:xfrm>
            <a:off x="4707356" y="1859777"/>
            <a:ext cx="402033" cy="404291"/>
          </a:xfrm>
          <a:prstGeom prst="line">
            <a:avLst/>
          </a:prstGeom>
          <a:ln w="12700"/>
        </p:spPr>
        <p:style>
          <a:lnRef idx="1">
            <a:schemeClr val="accent4"/>
          </a:lnRef>
          <a:fillRef idx="0">
            <a:schemeClr val="accent4"/>
          </a:fillRef>
          <a:effectRef idx="0">
            <a:schemeClr val="accent4"/>
          </a:effectRef>
          <a:fontRef idx="minor">
            <a:schemeClr val="tx1"/>
          </a:fontRef>
        </p:style>
      </p:cxnSp>
      <p:graphicFrame>
        <p:nvGraphicFramePr>
          <p:cNvPr id="1090" name="Table 1090">
            <a:extLst>
              <a:ext uri="{FF2B5EF4-FFF2-40B4-BE49-F238E27FC236}">
                <a16:creationId xmlns:a16="http://schemas.microsoft.com/office/drawing/2014/main" id="{1B9CEA15-4221-F855-F6F7-C92A6CC9A6C7}"/>
              </a:ext>
            </a:extLst>
          </p:cNvPr>
          <p:cNvGraphicFramePr>
            <a:graphicFrameLocks noGrp="1"/>
          </p:cNvGraphicFramePr>
          <p:nvPr>
            <p:extLst>
              <p:ext uri="{D42A27DB-BD31-4B8C-83A1-F6EECF244321}">
                <p14:modId xmlns:p14="http://schemas.microsoft.com/office/powerpoint/2010/main" val="3814646469"/>
              </p:ext>
            </p:extLst>
          </p:nvPr>
        </p:nvGraphicFramePr>
        <p:xfrm>
          <a:off x="8432545" y="3910826"/>
          <a:ext cx="3452754" cy="2526303"/>
        </p:xfrm>
        <a:graphic>
          <a:graphicData uri="http://schemas.openxmlformats.org/drawingml/2006/table">
            <a:tbl>
              <a:tblPr firstRow="1" bandRow="1">
                <a:tableStyleId>{5C22544A-7EE6-4342-B048-85BDC9FD1C3A}</a:tableStyleId>
              </a:tblPr>
              <a:tblGrid>
                <a:gridCol w="1726377">
                  <a:extLst>
                    <a:ext uri="{9D8B030D-6E8A-4147-A177-3AD203B41FA5}">
                      <a16:colId xmlns:a16="http://schemas.microsoft.com/office/drawing/2014/main" val="2877138268"/>
                    </a:ext>
                  </a:extLst>
                </a:gridCol>
                <a:gridCol w="1726377">
                  <a:extLst>
                    <a:ext uri="{9D8B030D-6E8A-4147-A177-3AD203B41FA5}">
                      <a16:colId xmlns:a16="http://schemas.microsoft.com/office/drawing/2014/main" val="1071626531"/>
                    </a:ext>
                  </a:extLst>
                </a:gridCol>
              </a:tblGrid>
              <a:tr h="331743">
                <a:tc>
                  <a:txBody>
                    <a:bodyPr/>
                    <a:lstStyle/>
                    <a:p>
                      <a:r>
                        <a:rPr lang="en-US" sz="1200" dirty="0"/>
                        <a:t>Pros</a:t>
                      </a:r>
                    </a:p>
                  </a:txBody>
                  <a:tcPr/>
                </a:tc>
                <a:tc>
                  <a:txBody>
                    <a:bodyPr/>
                    <a:lstStyle/>
                    <a:p>
                      <a:r>
                        <a:rPr lang="en-US" sz="1200" dirty="0"/>
                        <a:t>Cons</a:t>
                      </a:r>
                    </a:p>
                  </a:txBody>
                  <a:tcPr/>
                </a:tc>
                <a:extLst>
                  <a:ext uri="{0D108BD9-81ED-4DB2-BD59-A6C34878D82A}">
                    <a16:rowId xmlns:a16="http://schemas.microsoft.com/office/drawing/2014/main" val="756861493"/>
                  </a:ext>
                </a:extLst>
              </a:tr>
              <a:tr h="331743">
                <a:tc>
                  <a:txBody>
                    <a:bodyPr/>
                    <a:lstStyle/>
                    <a:p>
                      <a:r>
                        <a:rPr lang="en-US" sz="1200" dirty="0">
                          <a:solidFill>
                            <a:schemeClr val="tx1"/>
                          </a:solidFill>
                        </a:rPr>
                        <a:t>Simple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No obvious location for a guardian process. But we can add that at the CS level.</a:t>
                      </a:r>
                    </a:p>
                  </a:txBody>
                  <a:tcPr/>
                </a:tc>
                <a:extLst>
                  <a:ext uri="{0D108BD9-81ED-4DB2-BD59-A6C34878D82A}">
                    <a16:rowId xmlns:a16="http://schemas.microsoft.com/office/drawing/2014/main" val="2633977770"/>
                  </a:ext>
                </a:extLst>
              </a:tr>
              <a:tr h="331743">
                <a:tc>
                  <a:txBody>
                    <a:bodyPr/>
                    <a:lstStyle/>
                    <a:p>
                      <a:r>
                        <a:rPr lang="en-US" sz="1200" dirty="0">
                          <a:solidFill>
                            <a:schemeClr val="tx1"/>
                          </a:solidFill>
                        </a:rPr>
                        <a:t>Secure control system I/O R &amp; W</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txBody>
                  <a:tcPr/>
                </a:tc>
                <a:extLst>
                  <a:ext uri="{0D108BD9-81ED-4DB2-BD59-A6C34878D82A}">
                    <a16:rowId xmlns:a16="http://schemas.microsoft.com/office/drawing/2014/main" val="3304708043"/>
                  </a:ext>
                </a:extLst>
              </a:tr>
              <a:tr h="331743">
                <a:tc>
                  <a:txBody>
                    <a:bodyPr/>
                    <a:lstStyle/>
                    <a:p>
                      <a:r>
                        <a:rPr lang="en-US" sz="1200" dirty="0">
                          <a:solidFill>
                            <a:srgbClr val="FF0000"/>
                          </a:solidFill>
                        </a:rPr>
                        <a:t>Pattern for long term production network</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txBody>
                  <a:tcPr/>
                </a:tc>
                <a:extLst>
                  <a:ext uri="{0D108BD9-81ED-4DB2-BD59-A6C34878D82A}">
                    <a16:rowId xmlns:a16="http://schemas.microsoft.com/office/drawing/2014/main" val="3029123797"/>
                  </a:ext>
                </a:extLst>
              </a:tr>
              <a:tr h="331743">
                <a:tc>
                  <a:txBody>
                    <a:bodyPr/>
                    <a:lstStyle/>
                    <a:p>
                      <a:r>
                        <a:rPr lang="en-US" sz="1200" dirty="0">
                          <a:solidFill>
                            <a:srgbClr val="FF0000"/>
                          </a:solidFill>
                        </a:rPr>
                        <a:t>Fast remote native displays. No more X11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txBody>
                  <a:tcPr/>
                </a:tc>
                <a:extLst>
                  <a:ext uri="{0D108BD9-81ED-4DB2-BD59-A6C34878D82A}">
                    <a16:rowId xmlns:a16="http://schemas.microsoft.com/office/drawing/2014/main" val="873079327"/>
                  </a:ext>
                </a:extLst>
              </a:tr>
            </a:tbl>
          </a:graphicData>
        </a:graphic>
      </p:graphicFrame>
      <p:cxnSp>
        <p:nvCxnSpPr>
          <p:cNvPr id="1091" name="Straight Arrow Connector 1090">
            <a:extLst>
              <a:ext uri="{FF2B5EF4-FFF2-40B4-BE49-F238E27FC236}">
                <a16:creationId xmlns:a16="http://schemas.microsoft.com/office/drawing/2014/main" id="{E5297083-5048-D57B-6AB7-50110F1AD390}"/>
              </a:ext>
            </a:extLst>
          </p:cNvPr>
          <p:cNvCxnSpPr>
            <a:cxnSpLocks/>
            <a:endCxn id="32" idx="2"/>
          </p:cNvCxnSpPr>
          <p:nvPr/>
        </p:nvCxnSpPr>
        <p:spPr>
          <a:xfrm flipV="1">
            <a:off x="5697564" y="2424220"/>
            <a:ext cx="141387" cy="2878741"/>
          </a:xfrm>
          <a:prstGeom prst="straightConnector1">
            <a:avLst/>
          </a:prstGeom>
          <a:ln>
            <a:solidFill>
              <a:srgbClr val="FF0000"/>
            </a:solidFill>
            <a:headEnd type="triangle" w="lg" len="lg"/>
            <a:tailEnd type="triangle" w="lg" len="lg"/>
          </a:ln>
        </p:spPr>
        <p:style>
          <a:lnRef idx="2">
            <a:schemeClr val="accent2"/>
          </a:lnRef>
          <a:fillRef idx="0">
            <a:schemeClr val="accent2"/>
          </a:fillRef>
          <a:effectRef idx="1">
            <a:schemeClr val="accent2"/>
          </a:effectRef>
          <a:fontRef idx="minor">
            <a:schemeClr val="tx1"/>
          </a:fontRef>
        </p:style>
      </p:cxnSp>
      <p:sp>
        <p:nvSpPr>
          <p:cNvPr id="3" name="TextBox 2">
            <a:extLst>
              <a:ext uri="{FF2B5EF4-FFF2-40B4-BE49-F238E27FC236}">
                <a16:creationId xmlns:a16="http://schemas.microsoft.com/office/drawing/2014/main" id="{2DADE125-25B3-9AD8-91DB-18F4BE6B7858}"/>
              </a:ext>
            </a:extLst>
          </p:cNvPr>
          <p:cNvSpPr txBox="1"/>
          <p:nvPr/>
        </p:nvSpPr>
        <p:spPr>
          <a:xfrm rot="18644240">
            <a:off x="3963145" y="3265582"/>
            <a:ext cx="1459887" cy="369332"/>
          </a:xfrm>
          <a:prstGeom prst="rect">
            <a:avLst/>
          </a:prstGeom>
          <a:solidFill>
            <a:schemeClr val="bg1"/>
          </a:solidFill>
        </p:spPr>
        <p:txBody>
          <a:bodyPr wrap="none" rtlCol="0">
            <a:spAutoFit/>
          </a:bodyPr>
          <a:lstStyle/>
          <a:p>
            <a:r>
              <a:rPr lang="en-US" dirty="0">
                <a:solidFill>
                  <a:srgbClr val="FF0000"/>
                </a:solidFill>
              </a:rPr>
              <a:t>PVA+TLS R/W</a:t>
            </a:r>
          </a:p>
        </p:txBody>
      </p:sp>
      <p:sp>
        <p:nvSpPr>
          <p:cNvPr id="18" name="TextBox 17">
            <a:extLst>
              <a:ext uri="{FF2B5EF4-FFF2-40B4-BE49-F238E27FC236}">
                <a16:creationId xmlns:a16="http://schemas.microsoft.com/office/drawing/2014/main" id="{AB041F00-B120-D7B3-76B4-9FA6E8F255E7}"/>
              </a:ext>
            </a:extLst>
          </p:cNvPr>
          <p:cNvSpPr txBox="1"/>
          <p:nvPr/>
        </p:nvSpPr>
        <p:spPr>
          <a:xfrm rot="16422582">
            <a:off x="4803695" y="3573987"/>
            <a:ext cx="1459887" cy="369332"/>
          </a:xfrm>
          <a:prstGeom prst="rect">
            <a:avLst/>
          </a:prstGeom>
          <a:solidFill>
            <a:schemeClr val="bg1"/>
          </a:solidFill>
        </p:spPr>
        <p:txBody>
          <a:bodyPr wrap="none" rtlCol="0">
            <a:spAutoFit/>
          </a:bodyPr>
          <a:lstStyle/>
          <a:p>
            <a:r>
              <a:rPr lang="en-US" dirty="0">
                <a:solidFill>
                  <a:srgbClr val="FF0000"/>
                </a:solidFill>
              </a:rPr>
              <a:t>PVA+TLS R/W</a:t>
            </a:r>
          </a:p>
        </p:txBody>
      </p:sp>
      <p:cxnSp>
        <p:nvCxnSpPr>
          <p:cNvPr id="22" name="Straight Arrow Connector 21">
            <a:extLst>
              <a:ext uri="{FF2B5EF4-FFF2-40B4-BE49-F238E27FC236}">
                <a16:creationId xmlns:a16="http://schemas.microsoft.com/office/drawing/2014/main" id="{6EB8D239-3100-B0B8-6D2A-303DA42056D1}"/>
              </a:ext>
            </a:extLst>
          </p:cNvPr>
          <p:cNvCxnSpPr>
            <a:cxnSpLocks/>
          </p:cNvCxnSpPr>
          <p:nvPr/>
        </p:nvCxnSpPr>
        <p:spPr>
          <a:xfrm flipH="1" flipV="1">
            <a:off x="2146975" y="2383492"/>
            <a:ext cx="3543332" cy="2854156"/>
          </a:xfrm>
          <a:prstGeom prst="straightConnector1">
            <a:avLst/>
          </a:prstGeom>
          <a:ln>
            <a:solidFill>
              <a:srgbClr val="FF0000"/>
            </a:solidFill>
            <a:headEnd type="triangle" w="lg" len="lg"/>
            <a:tailEnd type="triangle" w="lg" len="lg"/>
          </a:ln>
        </p:spPr>
        <p:style>
          <a:lnRef idx="2">
            <a:schemeClr val="accent2"/>
          </a:lnRef>
          <a:fillRef idx="0">
            <a:schemeClr val="accent2"/>
          </a:fillRef>
          <a:effectRef idx="1">
            <a:schemeClr val="accent2"/>
          </a:effectRef>
          <a:fontRef idx="minor">
            <a:schemeClr val="tx1"/>
          </a:fontRef>
        </p:style>
      </p:cxnSp>
      <p:cxnSp>
        <p:nvCxnSpPr>
          <p:cNvPr id="30" name="Straight Arrow Connector 29">
            <a:extLst>
              <a:ext uri="{FF2B5EF4-FFF2-40B4-BE49-F238E27FC236}">
                <a16:creationId xmlns:a16="http://schemas.microsoft.com/office/drawing/2014/main" id="{379FAE7F-20CA-3DDD-D14C-1E6D2B06841D}"/>
              </a:ext>
            </a:extLst>
          </p:cNvPr>
          <p:cNvCxnSpPr>
            <a:cxnSpLocks/>
          </p:cNvCxnSpPr>
          <p:nvPr/>
        </p:nvCxnSpPr>
        <p:spPr>
          <a:xfrm flipH="1" flipV="1">
            <a:off x="2146976" y="2526976"/>
            <a:ext cx="853404" cy="3182382"/>
          </a:xfrm>
          <a:prstGeom prst="straightConnector1">
            <a:avLst/>
          </a:prstGeom>
          <a:ln>
            <a:solidFill>
              <a:srgbClr val="FF0000"/>
            </a:solidFill>
            <a:headEnd type="triangle" w="lg" len="lg"/>
            <a:tailEnd type="triangle" w="lg" len="lg"/>
          </a:ln>
        </p:spPr>
        <p:style>
          <a:lnRef idx="2">
            <a:schemeClr val="accent2"/>
          </a:lnRef>
          <a:fillRef idx="0">
            <a:schemeClr val="accent2"/>
          </a:fillRef>
          <a:effectRef idx="1">
            <a:schemeClr val="accent2"/>
          </a:effectRef>
          <a:fontRef idx="minor">
            <a:schemeClr val="tx1"/>
          </a:fontRef>
        </p:style>
      </p:cxnSp>
      <p:cxnSp>
        <p:nvCxnSpPr>
          <p:cNvPr id="23" name="Straight Arrow Connector 22">
            <a:extLst>
              <a:ext uri="{FF2B5EF4-FFF2-40B4-BE49-F238E27FC236}">
                <a16:creationId xmlns:a16="http://schemas.microsoft.com/office/drawing/2014/main" id="{0B3E2E09-9650-5DE1-2DF3-C9BC1175A8A2}"/>
              </a:ext>
            </a:extLst>
          </p:cNvPr>
          <p:cNvCxnSpPr>
            <a:cxnSpLocks/>
          </p:cNvCxnSpPr>
          <p:nvPr/>
        </p:nvCxnSpPr>
        <p:spPr>
          <a:xfrm flipH="1" flipV="1">
            <a:off x="2906034" y="1481350"/>
            <a:ext cx="2835071" cy="3749043"/>
          </a:xfrm>
          <a:prstGeom prst="straightConnector1">
            <a:avLst/>
          </a:prstGeom>
          <a:ln>
            <a:solidFill>
              <a:srgbClr val="FF0000"/>
            </a:solidFill>
            <a:headEnd type="triangle" w="lg" len="lg"/>
            <a:tailEnd type="triangle" w="lg" len="lg"/>
          </a:ln>
        </p:spPr>
        <p:style>
          <a:lnRef idx="2">
            <a:schemeClr val="accent2"/>
          </a:lnRef>
          <a:fillRef idx="0">
            <a:schemeClr val="accent2"/>
          </a:fillRef>
          <a:effectRef idx="1">
            <a:schemeClr val="accent2"/>
          </a:effectRef>
          <a:fontRef idx="minor">
            <a:schemeClr val="tx1"/>
          </a:fontRef>
        </p:style>
      </p:cxnSp>
      <p:cxnSp>
        <p:nvCxnSpPr>
          <p:cNvPr id="42" name="Straight Arrow Connector 41">
            <a:extLst>
              <a:ext uri="{FF2B5EF4-FFF2-40B4-BE49-F238E27FC236}">
                <a16:creationId xmlns:a16="http://schemas.microsoft.com/office/drawing/2014/main" id="{14ED41DA-7E3D-BF19-D932-AEAB497D84A6}"/>
              </a:ext>
            </a:extLst>
          </p:cNvPr>
          <p:cNvCxnSpPr>
            <a:cxnSpLocks/>
          </p:cNvCxnSpPr>
          <p:nvPr/>
        </p:nvCxnSpPr>
        <p:spPr>
          <a:xfrm flipH="1" flipV="1">
            <a:off x="2878128" y="1554976"/>
            <a:ext cx="202082" cy="4147122"/>
          </a:xfrm>
          <a:prstGeom prst="straightConnector1">
            <a:avLst/>
          </a:prstGeom>
          <a:ln>
            <a:solidFill>
              <a:srgbClr val="FF0000"/>
            </a:solidFill>
            <a:headEnd type="triangle" w="lg" len="lg"/>
            <a:tailEnd type="triangle" w="lg" len="lg"/>
          </a:ln>
        </p:spPr>
        <p:style>
          <a:lnRef idx="2">
            <a:schemeClr val="accent2"/>
          </a:lnRef>
          <a:fillRef idx="0">
            <a:schemeClr val="accent2"/>
          </a:fillRef>
          <a:effectRef idx="1">
            <a:schemeClr val="accent2"/>
          </a:effectRef>
          <a:fontRef idx="minor">
            <a:schemeClr val="tx1"/>
          </a:fontRef>
        </p:style>
      </p:cxnSp>
      <p:sp>
        <p:nvSpPr>
          <p:cNvPr id="1081" name="TextBox 1080">
            <a:extLst>
              <a:ext uri="{FF2B5EF4-FFF2-40B4-BE49-F238E27FC236}">
                <a16:creationId xmlns:a16="http://schemas.microsoft.com/office/drawing/2014/main" id="{BF19A278-36AB-3B85-92A8-EA291E54BC48}"/>
              </a:ext>
            </a:extLst>
          </p:cNvPr>
          <p:cNvSpPr txBox="1"/>
          <p:nvPr/>
        </p:nvSpPr>
        <p:spPr>
          <a:xfrm>
            <a:off x="119282" y="1052277"/>
            <a:ext cx="2068804" cy="830997"/>
          </a:xfrm>
          <a:prstGeom prst="rect">
            <a:avLst/>
          </a:prstGeom>
          <a:noFill/>
        </p:spPr>
        <p:txBody>
          <a:bodyPr wrap="square" rtlCol="0">
            <a:spAutoFit/>
          </a:bodyPr>
          <a:lstStyle/>
          <a:p>
            <a:r>
              <a:rPr lang="en-US" sz="1200" dirty="0"/>
              <a:t>No more slow and clunky display over X11. Transport  the control protocol, not the display protocol as now.</a:t>
            </a:r>
          </a:p>
        </p:txBody>
      </p:sp>
      <p:pic>
        <p:nvPicPr>
          <p:cNvPr id="5" name="Picture 4" descr="A blue and black rectangle with black text&#10;&#10;Description automatically generated">
            <a:extLst>
              <a:ext uri="{FF2B5EF4-FFF2-40B4-BE49-F238E27FC236}">
                <a16:creationId xmlns:a16="http://schemas.microsoft.com/office/drawing/2014/main" id="{99A296B7-9376-AED2-7B76-CEA321AEF717}"/>
              </a:ext>
            </a:extLst>
          </p:cNvPr>
          <p:cNvPicPr>
            <a:picLocks noChangeAspect="1"/>
          </p:cNvPicPr>
          <p:nvPr/>
        </p:nvPicPr>
        <p:blipFill>
          <a:blip r:embed="rId16"/>
          <a:stretch>
            <a:fillRect/>
          </a:stretch>
        </p:blipFill>
        <p:spPr>
          <a:xfrm>
            <a:off x="3778750" y="990020"/>
            <a:ext cx="1251529" cy="602588"/>
          </a:xfrm>
          <a:prstGeom prst="rect">
            <a:avLst/>
          </a:prstGeom>
        </p:spPr>
      </p:pic>
      <p:sp>
        <p:nvSpPr>
          <p:cNvPr id="7" name="Rounded Rectangle 6">
            <a:extLst>
              <a:ext uri="{FF2B5EF4-FFF2-40B4-BE49-F238E27FC236}">
                <a16:creationId xmlns:a16="http://schemas.microsoft.com/office/drawing/2014/main" id="{9EB8FA41-3AD1-9DC8-12A9-2D9BFC282762}"/>
              </a:ext>
            </a:extLst>
          </p:cNvPr>
          <p:cNvSpPr/>
          <p:nvPr/>
        </p:nvSpPr>
        <p:spPr>
          <a:xfrm>
            <a:off x="2190104" y="1069799"/>
            <a:ext cx="2673245" cy="752225"/>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9175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5ACDBC-5872-B3B5-7329-5F1C4E7E7834}"/>
              </a:ext>
            </a:extLst>
          </p:cNvPr>
          <p:cNvSpPr>
            <a:spLocks noGrp="1"/>
          </p:cNvSpPr>
          <p:nvPr>
            <p:ph type="body" sz="quarter" idx="18"/>
          </p:nvPr>
        </p:nvSpPr>
        <p:spPr>
          <a:xfrm>
            <a:off x="190500" y="1194209"/>
            <a:ext cx="11887200" cy="2879027"/>
          </a:xfrm>
        </p:spPr>
        <p:txBody>
          <a:bodyPr>
            <a:normAutofit fontScale="92500" lnSpcReduction="20000"/>
          </a:bodyPr>
          <a:lstStyle/>
          <a:p>
            <a:r>
              <a:rPr lang="en-US" sz="2400" dirty="0"/>
              <a:t>Premise: Online Beam Tuning is revolutionizing: Linear numerical methods, precomputed linear or 2</a:t>
            </a:r>
            <a:r>
              <a:rPr lang="en-US" sz="2400" baseline="30000" dirty="0"/>
              <a:t>nd</a:t>
            </a:r>
            <a:r>
              <a:rPr lang="en-US" sz="2400" dirty="0"/>
              <a:t> order model  </a:t>
            </a:r>
            <a:r>
              <a:rPr lang="en-US" sz="2400" b="1" dirty="0"/>
              <a:t>→</a:t>
            </a:r>
            <a:r>
              <a:rPr lang="en-US" sz="2400" dirty="0"/>
              <a:t>  non-linear, multi-particle model based, ML and multiparametric methods. </a:t>
            </a:r>
            <a:br>
              <a:rPr lang="en-US" sz="2400" dirty="0"/>
            </a:br>
            <a:endParaRPr lang="en-US" sz="2400" dirty="0"/>
          </a:p>
          <a:p>
            <a:r>
              <a:rPr lang="en-US" sz="2400" dirty="0">
                <a:solidFill>
                  <a:schemeClr val="bg1">
                    <a:lumMod val="65000"/>
                  </a:schemeClr>
                </a:solidFill>
              </a:rPr>
              <a:t>⇒  𝚫 Scope: Controls += Accelerator Optimization + Big Data</a:t>
            </a:r>
            <a:br>
              <a:rPr lang="en-US" sz="2400" dirty="0">
                <a:solidFill>
                  <a:schemeClr val="bg1">
                    <a:lumMod val="65000"/>
                  </a:schemeClr>
                </a:solidFill>
              </a:rPr>
            </a:br>
            <a:endParaRPr lang="en-US" sz="2400" dirty="0">
              <a:solidFill>
                <a:schemeClr val="bg1">
                  <a:lumMod val="65000"/>
                </a:schemeClr>
              </a:solidFill>
            </a:endParaRPr>
          </a:p>
          <a:p>
            <a:r>
              <a:rPr lang="en-US" sz="2400" dirty="0">
                <a:solidFill>
                  <a:schemeClr val="bg1">
                    <a:lumMod val="65000"/>
                  </a:schemeClr>
                </a:solidFill>
              </a:rPr>
              <a:t>⇒ 𝚫 Network: Controls += High-Performance Computing</a:t>
            </a:r>
            <a:br>
              <a:rPr lang="en-US" sz="2400" dirty="0">
                <a:solidFill>
                  <a:schemeClr val="bg1">
                    <a:lumMod val="65000"/>
                  </a:schemeClr>
                </a:solidFill>
              </a:rPr>
            </a:br>
            <a:endParaRPr lang="en-US" sz="2400" dirty="0">
              <a:solidFill>
                <a:schemeClr val="bg1">
                  <a:lumMod val="65000"/>
                </a:schemeClr>
              </a:solidFill>
            </a:endParaRPr>
          </a:p>
          <a:p>
            <a:r>
              <a:rPr lang="en-US" sz="2400" dirty="0">
                <a:solidFill>
                  <a:schemeClr val="bg1">
                    <a:lumMod val="65000"/>
                  </a:schemeClr>
                </a:solidFill>
              </a:rPr>
              <a:t>⇒ 𝚫 Security: EPICS += Transport Layer Security. Secure High-Performance Computing</a:t>
            </a:r>
            <a:br>
              <a:rPr lang="en-US" sz="2400" dirty="0">
                <a:solidFill>
                  <a:schemeClr val="bg1">
                    <a:lumMod val="75000"/>
                  </a:schemeClr>
                </a:solidFill>
              </a:rPr>
            </a:br>
            <a:endParaRPr lang="en-US" sz="2400" dirty="0">
              <a:solidFill>
                <a:schemeClr val="bg1">
                  <a:lumMod val="75000"/>
                </a:schemeClr>
              </a:solidFill>
            </a:endParaRPr>
          </a:p>
          <a:p>
            <a:pPr marL="0" indent="0">
              <a:buNone/>
            </a:pPr>
            <a:endParaRPr lang="en-US" sz="2400" dirty="0"/>
          </a:p>
        </p:txBody>
      </p:sp>
      <p:sp>
        <p:nvSpPr>
          <p:cNvPr id="6" name="Title 5">
            <a:extLst>
              <a:ext uri="{FF2B5EF4-FFF2-40B4-BE49-F238E27FC236}">
                <a16:creationId xmlns:a16="http://schemas.microsoft.com/office/drawing/2014/main" id="{67A69D34-9D45-810C-5E04-68E4E2F4EA65}"/>
              </a:ext>
            </a:extLst>
          </p:cNvPr>
          <p:cNvSpPr>
            <a:spLocks noGrp="1"/>
          </p:cNvSpPr>
          <p:nvPr>
            <p:ph type="title"/>
          </p:nvPr>
        </p:nvSpPr>
        <p:spPr/>
        <p:txBody>
          <a:bodyPr/>
          <a:lstStyle/>
          <a:p>
            <a:r>
              <a:rPr lang="en-US" dirty="0">
                <a:solidFill>
                  <a:srgbClr val="C00000"/>
                </a:solidFill>
              </a:rPr>
              <a:t>Talk Outline. Accelerator Computing and Controls Revolution</a:t>
            </a:r>
          </a:p>
        </p:txBody>
      </p:sp>
      <p:sp>
        <p:nvSpPr>
          <p:cNvPr id="8" name="Slide Number Placeholder 7">
            <a:extLst>
              <a:ext uri="{FF2B5EF4-FFF2-40B4-BE49-F238E27FC236}">
                <a16:creationId xmlns:a16="http://schemas.microsoft.com/office/drawing/2014/main" id="{6A208022-7B04-5CE7-DB13-693D2BF8716E}"/>
              </a:ext>
            </a:extLst>
          </p:cNvPr>
          <p:cNvSpPr>
            <a:spLocks noGrp="1"/>
          </p:cNvSpPr>
          <p:nvPr>
            <p:ph type="sldNum" sz="quarter" idx="4"/>
          </p:nvPr>
        </p:nvSpPr>
        <p:spPr/>
        <p:txBody>
          <a:bodyPr/>
          <a:lstStyle/>
          <a:p>
            <a:fld id="{52B60363-7E9F-BF4A-894A-A30319D3939A}" type="slidenum">
              <a:rPr lang="en-US" smtClean="0"/>
              <a:pPr/>
              <a:t>4</a:t>
            </a:fld>
            <a:endParaRPr lang="en-US" dirty="0"/>
          </a:p>
        </p:txBody>
      </p:sp>
      <p:sp>
        <p:nvSpPr>
          <p:cNvPr id="9" name="Text Placeholder 1">
            <a:extLst>
              <a:ext uri="{FF2B5EF4-FFF2-40B4-BE49-F238E27FC236}">
                <a16:creationId xmlns:a16="http://schemas.microsoft.com/office/drawing/2014/main" id="{D70AE8F4-F56A-B473-43D4-7881CCBA302A}"/>
              </a:ext>
            </a:extLst>
          </p:cNvPr>
          <p:cNvSpPr txBox="1">
            <a:spLocks/>
          </p:cNvSpPr>
          <p:nvPr/>
        </p:nvSpPr>
        <p:spPr>
          <a:xfrm>
            <a:off x="838200" y="2235090"/>
            <a:ext cx="5295900" cy="63215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400" dirty="0"/>
          </a:p>
        </p:txBody>
      </p:sp>
      <p:sp>
        <p:nvSpPr>
          <p:cNvPr id="11" name="Text Placeholder 1">
            <a:extLst>
              <a:ext uri="{FF2B5EF4-FFF2-40B4-BE49-F238E27FC236}">
                <a16:creationId xmlns:a16="http://schemas.microsoft.com/office/drawing/2014/main" id="{71E85A73-EE07-D936-2F74-56AE87182972}"/>
              </a:ext>
            </a:extLst>
          </p:cNvPr>
          <p:cNvSpPr txBox="1">
            <a:spLocks/>
          </p:cNvSpPr>
          <p:nvPr/>
        </p:nvSpPr>
        <p:spPr>
          <a:xfrm>
            <a:off x="838200" y="2796848"/>
            <a:ext cx="5295900" cy="63215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400" dirty="0">
              <a:solidFill>
                <a:schemeClr val="tx1"/>
              </a:solidFill>
            </a:endParaRPr>
          </a:p>
        </p:txBody>
      </p:sp>
      <p:sp>
        <p:nvSpPr>
          <p:cNvPr id="3" name="TextBox 2">
            <a:extLst>
              <a:ext uri="{FF2B5EF4-FFF2-40B4-BE49-F238E27FC236}">
                <a16:creationId xmlns:a16="http://schemas.microsoft.com/office/drawing/2014/main" id="{81568B2F-C3CF-8AD3-77D0-87B23FF0D505}"/>
              </a:ext>
            </a:extLst>
          </p:cNvPr>
          <p:cNvSpPr txBox="1"/>
          <p:nvPr/>
        </p:nvSpPr>
        <p:spPr>
          <a:xfrm>
            <a:off x="190500" y="4046146"/>
            <a:ext cx="10723419" cy="707886"/>
          </a:xfrm>
          <a:prstGeom prst="rect">
            <a:avLst/>
          </a:prstGeom>
          <a:noFill/>
        </p:spPr>
        <p:txBody>
          <a:bodyPr wrap="square" rtlCol="0">
            <a:spAutoFit/>
          </a:bodyPr>
          <a:lstStyle/>
          <a:p>
            <a:pPr marL="285750" indent="-285750">
              <a:buFont typeface="Arial" panose="020B0604020202020204" pitchFamily="34" charset="0"/>
              <a:buChar char="•"/>
            </a:pPr>
            <a:r>
              <a:rPr lang="en-US" sz="2200" dirty="0">
                <a:solidFill>
                  <a:schemeClr val="bg1">
                    <a:lumMod val="75000"/>
                  </a:schemeClr>
                </a:solidFill>
              </a:rPr>
              <a:t>Experiences of Cyber Review. Cyber Penetration Testing. Cyber Regulatory Framework</a:t>
            </a:r>
          </a:p>
          <a:p>
            <a:endParaRPr lang="en-US" dirty="0"/>
          </a:p>
        </p:txBody>
      </p:sp>
    </p:spTree>
    <p:extLst>
      <p:ext uri="{BB962C8B-B14F-4D97-AF65-F5344CB8AC3E}">
        <p14:creationId xmlns:p14="http://schemas.microsoft.com/office/powerpoint/2010/main" val="24242183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7A69D34-9D45-810C-5E04-68E4E2F4EA65}"/>
              </a:ext>
            </a:extLst>
          </p:cNvPr>
          <p:cNvSpPr>
            <a:spLocks noGrp="1"/>
          </p:cNvSpPr>
          <p:nvPr>
            <p:ph type="title"/>
          </p:nvPr>
        </p:nvSpPr>
        <p:spPr>
          <a:xfrm>
            <a:off x="0" y="0"/>
            <a:ext cx="12191999" cy="898853"/>
          </a:xfrm>
          <a:noFill/>
        </p:spPr>
        <p:txBody>
          <a:bodyPr>
            <a:normAutofit/>
          </a:bodyPr>
          <a:lstStyle/>
          <a:p>
            <a:r>
              <a:rPr lang="en-US" dirty="0">
                <a:solidFill>
                  <a:srgbClr val="C00000"/>
                </a:solidFill>
              </a:rPr>
              <a:t>Summary</a:t>
            </a:r>
          </a:p>
        </p:txBody>
      </p:sp>
      <p:sp>
        <p:nvSpPr>
          <p:cNvPr id="8" name="Slide Number Placeholder 7">
            <a:extLst>
              <a:ext uri="{FF2B5EF4-FFF2-40B4-BE49-F238E27FC236}">
                <a16:creationId xmlns:a16="http://schemas.microsoft.com/office/drawing/2014/main" id="{6A208022-7B04-5CE7-DB13-693D2BF8716E}"/>
              </a:ext>
            </a:extLst>
          </p:cNvPr>
          <p:cNvSpPr>
            <a:spLocks noGrp="1"/>
          </p:cNvSpPr>
          <p:nvPr>
            <p:ph type="sldNum" sz="quarter" idx="4"/>
          </p:nvPr>
        </p:nvSpPr>
        <p:spPr/>
        <p:txBody>
          <a:bodyPr/>
          <a:lstStyle/>
          <a:p>
            <a:fld id="{52B60363-7E9F-BF4A-894A-A30319D3939A}" type="slidenum">
              <a:rPr lang="en-US" smtClean="0"/>
              <a:pPr/>
              <a:t>40</a:t>
            </a:fld>
            <a:endParaRPr lang="en-US" dirty="0"/>
          </a:p>
        </p:txBody>
      </p:sp>
      <p:sp>
        <p:nvSpPr>
          <p:cNvPr id="11" name="Text Placeholder 1">
            <a:extLst>
              <a:ext uri="{FF2B5EF4-FFF2-40B4-BE49-F238E27FC236}">
                <a16:creationId xmlns:a16="http://schemas.microsoft.com/office/drawing/2014/main" id="{71E85A73-EE07-D936-2F74-56AE87182972}"/>
              </a:ext>
            </a:extLst>
          </p:cNvPr>
          <p:cNvSpPr txBox="1">
            <a:spLocks/>
          </p:cNvSpPr>
          <p:nvPr/>
        </p:nvSpPr>
        <p:spPr>
          <a:xfrm>
            <a:off x="838200" y="4765237"/>
            <a:ext cx="5295900" cy="182606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400" dirty="0">
              <a:solidFill>
                <a:schemeClr val="tx1"/>
              </a:solidFill>
            </a:endParaRPr>
          </a:p>
        </p:txBody>
      </p:sp>
      <p:sp>
        <p:nvSpPr>
          <p:cNvPr id="15" name="Text Placeholder 14">
            <a:extLst>
              <a:ext uri="{FF2B5EF4-FFF2-40B4-BE49-F238E27FC236}">
                <a16:creationId xmlns:a16="http://schemas.microsoft.com/office/drawing/2014/main" id="{65FC79DE-AC50-F697-1EEC-A44946A8740E}"/>
              </a:ext>
            </a:extLst>
          </p:cNvPr>
          <p:cNvSpPr>
            <a:spLocks noGrp="1"/>
          </p:cNvSpPr>
          <p:nvPr>
            <p:ph type="body" sz="quarter" idx="19"/>
          </p:nvPr>
        </p:nvSpPr>
        <p:spPr>
          <a:xfrm>
            <a:off x="575187" y="1303335"/>
            <a:ext cx="10005727" cy="2793651"/>
          </a:xfrm>
        </p:spPr>
        <p:txBody>
          <a:bodyPr>
            <a:normAutofit/>
          </a:bodyPr>
          <a:lstStyle/>
          <a:p>
            <a:pPr marL="400050" lvl="1" indent="0">
              <a:buNone/>
            </a:pPr>
            <a:endParaRPr lang="en-US" sz="1600" dirty="0"/>
          </a:p>
          <a:p>
            <a:r>
              <a:rPr lang="en-US" sz="1800" dirty="0">
                <a:solidFill>
                  <a:srgbClr val="C00000"/>
                </a:solidFill>
              </a:rPr>
              <a:t>AI/ML/Multi-particle simulation will change how we do beam tuning, and in turn change computing infrastructure and Cyber Security design.</a:t>
            </a:r>
          </a:p>
          <a:p>
            <a:pPr marL="0" indent="0">
              <a:buNone/>
            </a:pPr>
            <a:endParaRPr lang="en-US" sz="1800" dirty="0">
              <a:solidFill>
                <a:schemeClr val="tx1"/>
              </a:solidFill>
            </a:endParaRPr>
          </a:p>
          <a:p>
            <a:r>
              <a:rPr lang="en-US" sz="1800" dirty="0">
                <a:solidFill>
                  <a:schemeClr val="tx1"/>
                </a:solidFill>
              </a:rPr>
              <a:t>Cyber attacks going up. Cyber attacks on accelerator in sight</a:t>
            </a:r>
          </a:p>
          <a:p>
            <a:r>
              <a:rPr lang="en-US" sz="1800" dirty="0">
                <a:solidFill>
                  <a:schemeClr val="tx1"/>
                </a:solidFill>
              </a:rPr>
              <a:t>Regulations and impacts are coming. We can work with DOE</a:t>
            </a:r>
          </a:p>
          <a:p>
            <a:r>
              <a:rPr lang="en-US" sz="1800" dirty="0">
                <a:solidFill>
                  <a:schemeClr val="tx1"/>
                </a:solidFill>
              </a:rPr>
              <a:t>EPICS Cyber Security (PVA+TLS) will help. It’s going to a long road to implement in lab environments</a:t>
            </a:r>
          </a:p>
          <a:p>
            <a:r>
              <a:rPr lang="en-US" sz="1800" dirty="0">
                <a:solidFill>
                  <a:schemeClr val="tx1"/>
                </a:solidFill>
              </a:rPr>
              <a:t>But EPICS Cyber Security will enable new architectures for emergent accelerator physics too</a:t>
            </a:r>
            <a:r>
              <a:rPr lang="en-US" sz="1800" dirty="0">
                <a:solidFill>
                  <a:srgbClr val="C00000"/>
                </a:solidFill>
              </a:rPr>
              <a:t>  </a:t>
            </a:r>
          </a:p>
          <a:p>
            <a:pPr marL="0" indent="0">
              <a:buNone/>
            </a:pPr>
            <a:endParaRPr lang="en-US" sz="1600" dirty="0"/>
          </a:p>
          <a:p>
            <a:endParaRPr lang="en-US" sz="1800" dirty="0"/>
          </a:p>
        </p:txBody>
      </p:sp>
    </p:spTree>
    <p:extLst>
      <p:ext uri="{BB962C8B-B14F-4D97-AF65-F5344CB8AC3E}">
        <p14:creationId xmlns:p14="http://schemas.microsoft.com/office/powerpoint/2010/main" val="22096550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D28BD7-E894-7716-8BFF-6DC46A3D3DDB}"/>
              </a:ext>
            </a:extLst>
          </p:cNvPr>
          <p:cNvSpPr>
            <a:spLocks noGrp="1"/>
          </p:cNvSpPr>
          <p:nvPr>
            <p:ph idx="1"/>
          </p:nvPr>
        </p:nvSpPr>
        <p:spPr>
          <a:xfrm>
            <a:off x="4425710" y="3133344"/>
            <a:ext cx="10813225" cy="5029200"/>
          </a:xfrm>
        </p:spPr>
        <p:txBody>
          <a:bodyPr/>
          <a:lstStyle/>
          <a:p>
            <a:r>
              <a:rPr lang="en-US" dirty="0"/>
              <a:t>Backups</a:t>
            </a:r>
          </a:p>
        </p:txBody>
      </p:sp>
      <p:sp>
        <p:nvSpPr>
          <p:cNvPr id="5" name="Slide Number Placeholder 4">
            <a:extLst>
              <a:ext uri="{FF2B5EF4-FFF2-40B4-BE49-F238E27FC236}">
                <a16:creationId xmlns:a16="http://schemas.microsoft.com/office/drawing/2014/main" id="{97919D6A-FFCE-9977-3B00-7E09D038FBE1}"/>
              </a:ext>
            </a:extLst>
          </p:cNvPr>
          <p:cNvSpPr>
            <a:spLocks noGrp="1"/>
          </p:cNvSpPr>
          <p:nvPr>
            <p:ph type="sldNum" sz="quarter" idx="12"/>
          </p:nvPr>
        </p:nvSpPr>
        <p:spPr/>
        <p:txBody>
          <a:bodyPr/>
          <a:lstStyle/>
          <a:p>
            <a:fld id="{81DD6F1E-074A-6241-B3AB-AC2EA32F6E30}" type="slidenum">
              <a:rPr lang="en-US" smtClean="0"/>
              <a:pPr/>
              <a:t>41</a:t>
            </a:fld>
            <a:endParaRPr lang="en-US" dirty="0"/>
          </a:p>
        </p:txBody>
      </p:sp>
    </p:spTree>
    <p:extLst>
      <p:ext uri="{BB962C8B-B14F-4D97-AF65-F5344CB8AC3E}">
        <p14:creationId xmlns:p14="http://schemas.microsoft.com/office/powerpoint/2010/main" val="39898624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1A0FC69-09A0-8B4B-B2B4-E60AE3D0C02D}"/>
              </a:ext>
            </a:extLst>
          </p:cNvPr>
          <p:cNvPicPr>
            <a:picLocks noChangeAspect="1"/>
          </p:cNvPicPr>
          <p:nvPr/>
        </p:nvPicPr>
        <p:blipFill rotWithShape="1">
          <a:blip r:embed="rId2"/>
          <a:srcRect l="56016" t="6599" r="-2" b="63414"/>
          <a:stretch/>
        </p:blipFill>
        <p:spPr>
          <a:xfrm>
            <a:off x="2301979" y="2682618"/>
            <a:ext cx="2142968" cy="1610047"/>
          </a:xfrm>
          <a:prstGeom prst="rect">
            <a:avLst/>
          </a:prstGeom>
        </p:spPr>
      </p:pic>
      <p:sp>
        <p:nvSpPr>
          <p:cNvPr id="14" name="TextBox 13">
            <a:extLst>
              <a:ext uri="{FF2B5EF4-FFF2-40B4-BE49-F238E27FC236}">
                <a16:creationId xmlns:a16="http://schemas.microsoft.com/office/drawing/2014/main" id="{7A2A0823-DA11-E140-A623-9067BDBF4577}"/>
              </a:ext>
            </a:extLst>
          </p:cNvPr>
          <p:cNvSpPr txBox="1"/>
          <p:nvPr/>
        </p:nvSpPr>
        <p:spPr>
          <a:xfrm>
            <a:off x="2971394" y="4198019"/>
            <a:ext cx="1020663" cy="307777"/>
          </a:xfrm>
          <a:prstGeom prst="rect">
            <a:avLst/>
          </a:prstGeom>
          <a:noFill/>
        </p:spPr>
        <p:txBody>
          <a:bodyPr wrap="square" rtlCol="0">
            <a:spAutoFit/>
          </a:bodyPr>
          <a:lstStyle/>
          <a:p>
            <a:r>
              <a:rPr lang="en-US" sz="1400" dirty="0">
                <a:latin typeface="Gill Sans MT" panose="020B0502020104020203" pitchFamily="34" charset="77"/>
              </a:rPr>
              <a:t>Time (fs)</a:t>
            </a:r>
          </a:p>
        </p:txBody>
      </p:sp>
      <p:sp>
        <p:nvSpPr>
          <p:cNvPr id="15" name="TextBox 14">
            <a:extLst>
              <a:ext uri="{FF2B5EF4-FFF2-40B4-BE49-F238E27FC236}">
                <a16:creationId xmlns:a16="http://schemas.microsoft.com/office/drawing/2014/main" id="{99F91527-78A5-2C4E-99CD-7E92A560AA3D}"/>
              </a:ext>
            </a:extLst>
          </p:cNvPr>
          <p:cNvSpPr txBox="1"/>
          <p:nvPr/>
        </p:nvSpPr>
        <p:spPr>
          <a:xfrm rot="16200000">
            <a:off x="1531496" y="3200750"/>
            <a:ext cx="1360513" cy="307777"/>
          </a:xfrm>
          <a:prstGeom prst="rect">
            <a:avLst/>
          </a:prstGeom>
          <a:solidFill>
            <a:schemeClr val="bg1"/>
          </a:solidFill>
        </p:spPr>
        <p:txBody>
          <a:bodyPr wrap="square" rtlCol="0">
            <a:spAutoFit/>
          </a:bodyPr>
          <a:lstStyle/>
          <a:p>
            <a:r>
              <a:rPr lang="en-US" sz="1400" dirty="0">
                <a:latin typeface="Gill Sans MT" panose="020B0502020104020203" pitchFamily="34" charset="77"/>
              </a:rPr>
              <a:t>Energy (MeV)</a:t>
            </a:r>
          </a:p>
        </p:txBody>
      </p:sp>
      <p:pic>
        <p:nvPicPr>
          <p:cNvPr id="28" name="Picture 27">
            <a:extLst>
              <a:ext uri="{FF2B5EF4-FFF2-40B4-BE49-F238E27FC236}">
                <a16:creationId xmlns:a16="http://schemas.microsoft.com/office/drawing/2014/main" id="{3CA3DDEE-7A7E-AD4C-8F93-9AC0FF2DD38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57655" y="742242"/>
            <a:ext cx="5778500" cy="1209012"/>
          </a:xfrm>
          <a:prstGeom prst="rect">
            <a:avLst/>
          </a:prstGeom>
        </p:spPr>
      </p:pic>
      <p:sp>
        <p:nvSpPr>
          <p:cNvPr id="29" name="Rectangle 28">
            <a:extLst>
              <a:ext uri="{FF2B5EF4-FFF2-40B4-BE49-F238E27FC236}">
                <a16:creationId xmlns:a16="http://schemas.microsoft.com/office/drawing/2014/main" id="{495497EB-AE80-9344-A9E8-1629C2C25ACE}"/>
              </a:ext>
            </a:extLst>
          </p:cNvPr>
          <p:cNvSpPr/>
          <p:nvPr/>
        </p:nvSpPr>
        <p:spPr>
          <a:xfrm>
            <a:off x="7236643" y="1018095"/>
            <a:ext cx="561175" cy="4147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30" name="Straight Arrow Connector 29">
            <a:extLst>
              <a:ext uri="{FF2B5EF4-FFF2-40B4-BE49-F238E27FC236}">
                <a16:creationId xmlns:a16="http://schemas.microsoft.com/office/drawing/2014/main" id="{2430F2A0-9C3C-E74B-A82B-E71578D6CC91}"/>
              </a:ext>
            </a:extLst>
          </p:cNvPr>
          <p:cNvCxnSpPr/>
          <p:nvPr/>
        </p:nvCxnSpPr>
        <p:spPr>
          <a:xfrm>
            <a:off x="7962509" y="1508288"/>
            <a:ext cx="6410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4DB8A1F-1936-1845-8F1B-ACA4C36B0EB6}"/>
              </a:ext>
            </a:extLst>
          </p:cNvPr>
          <p:cNvSpPr txBox="1"/>
          <p:nvPr/>
        </p:nvSpPr>
        <p:spPr>
          <a:xfrm>
            <a:off x="8719127" y="1292844"/>
            <a:ext cx="1644912" cy="830997"/>
          </a:xfrm>
          <a:prstGeom prst="rect">
            <a:avLst/>
          </a:prstGeom>
          <a:noFill/>
        </p:spPr>
        <p:txBody>
          <a:bodyPr wrap="square" rtlCol="0">
            <a:spAutoFit/>
          </a:bodyPr>
          <a:lstStyle/>
          <a:p>
            <a:r>
              <a:rPr lang="en-US" sz="1600" dirty="0"/>
              <a:t>photon beam to 7 experiment stations</a:t>
            </a:r>
          </a:p>
        </p:txBody>
      </p:sp>
      <p:pic>
        <p:nvPicPr>
          <p:cNvPr id="32" name="Picture 31">
            <a:extLst>
              <a:ext uri="{FF2B5EF4-FFF2-40B4-BE49-F238E27FC236}">
                <a16:creationId xmlns:a16="http://schemas.microsoft.com/office/drawing/2014/main" id="{C7D1B254-BB7E-0A41-A91E-198E11624C46}"/>
              </a:ext>
            </a:extLst>
          </p:cNvPr>
          <p:cNvPicPr>
            <a:picLocks noChangeAspect="1"/>
          </p:cNvPicPr>
          <p:nvPr/>
        </p:nvPicPr>
        <p:blipFill>
          <a:blip r:embed="rId4"/>
          <a:stretch>
            <a:fillRect/>
          </a:stretch>
        </p:blipFill>
        <p:spPr>
          <a:xfrm>
            <a:off x="1914755" y="815747"/>
            <a:ext cx="342900" cy="355600"/>
          </a:xfrm>
          <a:prstGeom prst="rect">
            <a:avLst/>
          </a:prstGeom>
        </p:spPr>
      </p:pic>
      <p:sp>
        <p:nvSpPr>
          <p:cNvPr id="33" name="TextBox 32">
            <a:extLst>
              <a:ext uri="{FF2B5EF4-FFF2-40B4-BE49-F238E27FC236}">
                <a16:creationId xmlns:a16="http://schemas.microsoft.com/office/drawing/2014/main" id="{A66E29F8-8046-0445-8C54-17ABCA233FA4}"/>
              </a:ext>
            </a:extLst>
          </p:cNvPr>
          <p:cNvSpPr txBox="1"/>
          <p:nvPr/>
        </p:nvSpPr>
        <p:spPr>
          <a:xfrm>
            <a:off x="1827961" y="1077402"/>
            <a:ext cx="551754" cy="430887"/>
          </a:xfrm>
          <a:prstGeom prst="rect">
            <a:avLst/>
          </a:prstGeom>
          <a:noFill/>
        </p:spPr>
        <p:txBody>
          <a:bodyPr wrap="none" rtlCol="0">
            <a:spAutoFit/>
          </a:bodyPr>
          <a:lstStyle/>
          <a:p>
            <a:r>
              <a:rPr lang="en-US" sz="1100" i="1" dirty="0">
                <a:solidFill>
                  <a:schemeClr val="bg1">
                    <a:lumMod val="50000"/>
                  </a:schemeClr>
                </a:solidFill>
              </a:rPr>
              <a:t>laser</a:t>
            </a:r>
          </a:p>
          <a:p>
            <a:r>
              <a:rPr lang="en-US" sz="1100" i="1" dirty="0">
                <a:solidFill>
                  <a:schemeClr val="bg1">
                    <a:lumMod val="50000"/>
                  </a:schemeClr>
                </a:solidFill>
              </a:rPr>
              <a:t>profile</a:t>
            </a:r>
          </a:p>
        </p:txBody>
      </p:sp>
      <p:pic>
        <p:nvPicPr>
          <p:cNvPr id="21" name="Picture 20">
            <a:extLst>
              <a:ext uri="{FF2B5EF4-FFF2-40B4-BE49-F238E27FC236}">
                <a16:creationId xmlns:a16="http://schemas.microsoft.com/office/drawing/2014/main" id="{8FE6E1BD-F2BD-2849-949B-DA0C09AD4B82}"/>
              </a:ext>
            </a:extLst>
          </p:cNvPr>
          <p:cNvPicPr>
            <a:picLocks noChangeAspect="1"/>
          </p:cNvPicPr>
          <p:nvPr/>
        </p:nvPicPr>
        <p:blipFill>
          <a:blip r:embed="rId5"/>
          <a:stretch>
            <a:fillRect/>
          </a:stretch>
        </p:blipFill>
        <p:spPr>
          <a:xfrm>
            <a:off x="7877241" y="2674381"/>
            <a:ext cx="1710679" cy="1595352"/>
          </a:xfrm>
          <a:prstGeom prst="rect">
            <a:avLst/>
          </a:prstGeom>
        </p:spPr>
      </p:pic>
      <p:sp>
        <p:nvSpPr>
          <p:cNvPr id="42" name="TextBox 41">
            <a:extLst>
              <a:ext uri="{FF2B5EF4-FFF2-40B4-BE49-F238E27FC236}">
                <a16:creationId xmlns:a16="http://schemas.microsoft.com/office/drawing/2014/main" id="{5913579D-3DCD-294A-B0DB-A86A8FD703E2}"/>
              </a:ext>
            </a:extLst>
          </p:cNvPr>
          <p:cNvSpPr txBox="1"/>
          <p:nvPr/>
        </p:nvSpPr>
        <p:spPr>
          <a:xfrm>
            <a:off x="8411334" y="4170663"/>
            <a:ext cx="1020663" cy="307777"/>
          </a:xfrm>
          <a:prstGeom prst="rect">
            <a:avLst/>
          </a:prstGeom>
          <a:solidFill>
            <a:schemeClr val="bg1"/>
          </a:solidFill>
        </p:spPr>
        <p:txBody>
          <a:bodyPr wrap="square" rtlCol="0">
            <a:spAutoFit/>
          </a:bodyPr>
          <a:lstStyle/>
          <a:p>
            <a:r>
              <a:rPr lang="en-US" sz="1400" dirty="0">
                <a:latin typeface="Gill Sans MT" panose="020B0502020104020203" pitchFamily="34" charset="77"/>
              </a:rPr>
              <a:t>Time (fs)</a:t>
            </a:r>
          </a:p>
        </p:txBody>
      </p:sp>
      <p:sp>
        <p:nvSpPr>
          <p:cNvPr id="43" name="TextBox 42">
            <a:extLst>
              <a:ext uri="{FF2B5EF4-FFF2-40B4-BE49-F238E27FC236}">
                <a16:creationId xmlns:a16="http://schemas.microsoft.com/office/drawing/2014/main" id="{DA936743-19E1-BA47-86CE-BA7DAC7C7EA5}"/>
              </a:ext>
            </a:extLst>
          </p:cNvPr>
          <p:cNvSpPr txBox="1"/>
          <p:nvPr/>
        </p:nvSpPr>
        <p:spPr>
          <a:xfrm rot="16200000">
            <a:off x="7201352" y="3290600"/>
            <a:ext cx="1209011" cy="307777"/>
          </a:xfrm>
          <a:prstGeom prst="rect">
            <a:avLst/>
          </a:prstGeom>
          <a:solidFill>
            <a:schemeClr val="bg1"/>
          </a:solidFill>
        </p:spPr>
        <p:txBody>
          <a:bodyPr wrap="square" rtlCol="0">
            <a:spAutoFit/>
          </a:bodyPr>
          <a:lstStyle/>
          <a:p>
            <a:r>
              <a:rPr lang="en-US" sz="1400" dirty="0">
                <a:latin typeface="Gill Sans MT" panose="020B0502020104020203" pitchFamily="34" charset="77"/>
              </a:rPr>
              <a:t>Energy (MeV)</a:t>
            </a:r>
          </a:p>
        </p:txBody>
      </p:sp>
      <p:sp>
        <p:nvSpPr>
          <p:cNvPr id="24" name="Rectangle 23">
            <a:extLst>
              <a:ext uri="{FF2B5EF4-FFF2-40B4-BE49-F238E27FC236}">
                <a16:creationId xmlns:a16="http://schemas.microsoft.com/office/drawing/2014/main" id="{85DB509E-15A1-644A-B6EB-E4AF01D5979F}"/>
              </a:ext>
            </a:extLst>
          </p:cNvPr>
          <p:cNvSpPr/>
          <p:nvPr/>
        </p:nvSpPr>
        <p:spPr>
          <a:xfrm>
            <a:off x="5012087" y="2537194"/>
            <a:ext cx="246947" cy="145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Rectangle 24">
            <a:extLst>
              <a:ext uri="{FF2B5EF4-FFF2-40B4-BE49-F238E27FC236}">
                <a16:creationId xmlns:a16="http://schemas.microsoft.com/office/drawing/2014/main" id="{6FF37C2C-99D1-B749-A821-B1038C8BCA6A}"/>
              </a:ext>
            </a:extLst>
          </p:cNvPr>
          <p:cNvSpPr/>
          <p:nvPr/>
        </p:nvSpPr>
        <p:spPr>
          <a:xfrm>
            <a:off x="2685591" y="2537194"/>
            <a:ext cx="1380036" cy="215444"/>
          </a:xfrm>
          <a:prstGeom prst="rect">
            <a:avLst/>
          </a:prstGeom>
        </p:spPr>
        <p:txBody>
          <a:bodyPr wrap="square">
            <a:spAutoFit/>
          </a:bodyPr>
          <a:lstStyle/>
          <a:p>
            <a:pPr algn="ctr"/>
            <a:r>
              <a:rPr lang="en-US" sz="800" i="1" dirty="0">
                <a:solidFill>
                  <a:schemeClr val="bg1">
                    <a:lumMod val="50000"/>
                  </a:schemeClr>
                </a:solidFill>
              </a:rPr>
              <a:t>J. </a:t>
            </a:r>
            <a:r>
              <a:rPr lang="en-US" sz="800" i="1" dirty="0" err="1">
                <a:solidFill>
                  <a:schemeClr val="bg1">
                    <a:lumMod val="50000"/>
                  </a:schemeClr>
                </a:solidFill>
              </a:rPr>
              <a:t>Qiang</a:t>
            </a:r>
            <a:r>
              <a:rPr lang="en-US" sz="800" i="1" dirty="0">
                <a:solidFill>
                  <a:schemeClr val="bg1">
                    <a:lumMod val="50000"/>
                  </a:schemeClr>
                </a:solidFill>
              </a:rPr>
              <a:t> et al, PRAB (2017)</a:t>
            </a:r>
            <a:endParaRPr lang="en-US" sz="800" dirty="0">
              <a:solidFill>
                <a:schemeClr val="bg1">
                  <a:lumMod val="50000"/>
                </a:schemeClr>
              </a:solidFill>
            </a:endParaRPr>
          </a:p>
        </p:txBody>
      </p:sp>
      <p:sp>
        <p:nvSpPr>
          <p:cNvPr id="26" name="Rectangle 25">
            <a:extLst>
              <a:ext uri="{FF2B5EF4-FFF2-40B4-BE49-F238E27FC236}">
                <a16:creationId xmlns:a16="http://schemas.microsoft.com/office/drawing/2014/main" id="{145C2A4A-8BAA-7747-B042-D18A8F059D0F}"/>
              </a:ext>
            </a:extLst>
          </p:cNvPr>
          <p:cNvSpPr/>
          <p:nvPr/>
        </p:nvSpPr>
        <p:spPr>
          <a:xfrm>
            <a:off x="8000726" y="2418319"/>
            <a:ext cx="1380036" cy="215444"/>
          </a:xfrm>
          <a:prstGeom prst="rect">
            <a:avLst/>
          </a:prstGeom>
        </p:spPr>
        <p:txBody>
          <a:bodyPr wrap="square">
            <a:spAutoFit/>
          </a:bodyPr>
          <a:lstStyle/>
          <a:p>
            <a:pPr algn="ctr"/>
            <a:r>
              <a:rPr lang="en-US" sz="800" i="1" dirty="0">
                <a:solidFill>
                  <a:schemeClr val="bg1">
                    <a:lumMod val="50000"/>
                  </a:schemeClr>
                </a:solidFill>
              </a:rPr>
              <a:t>A. Marinelli, IPAC’18</a:t>
            </a:r>
            <a:endParaRPr lang="en-US" sz="800" dirty="0">
              <a:solidFill>
                <a:schemeClr val="bg1">
                  <a:lumMod val="50000"/>
                </a:schemeClr>
              </a:solidFill>
            </a:endParaRPr>
          </a:p>
        </p:txBody>
      </p:sp>
      <p:sp>
        <p:nvSpPr>
          <p:cNvPr id="27" name="Rectangle 26">
            <a:extLst>
              <a:ext uri="{FF2B5EF4-FFF2-40B4-BE49-F238E27FC236}">
                <a16:creationId xmlns:a16="http://schemas.microsoft.com/office/drawing/2014/main" id="{A3C09F81-B034-2C4D-915B-027F3F3CC8FC}"/>
              </a:ext>
            </a:extLst>
          </p:cNvPr>
          <p:cNvSpPr/>
          <p:nvPr/>
        </p:nvSpPr>
        <p:spPr>
          <a:xfrm>
            <a:off x="5042258" y="2344795"/>
            <a:ext cx="2610148" cy="215444"/>
          </a:xfrm>
          <a:prstGeom prst="rect">
            <a:avLst/>
          </a:prstGeom>
        </p:spPr>
        <p:txBody>
          <a:bodyPr wrap="square">
            <a:spAutoFit/>
          </a:bodyPr>
          <a:lstStyle/>
          <a:p>
            <a:pPr algn="ctr"/>
            <a:r>
              <a:rPr lang="en-US" sz="800" i="1" dirty="0">
                <a:solidFill>
                  <a:schemeClr val="bg1">
                    <a:lumMod val="50000"/>
                  </a:schemeClr>
                </a:solidFill>
              </a:rPr>
              <a:t>A. </a:t>
            </a:r>
            <a:r>
              <a:rPr lang="en-US" sz="800" i="1" dirty="0" err="1">
                <a:solidFill>
                  <a:schemeClr val="bg1">
                    <a:lumMod val="50000"/>
                  </a:schemeClr>
                </a:solidFill>
              </a:rPr>
              <a:t>Marinelli</a:t>
            </a:r>
            <a:r>
              <a:rPr lang="en-US" sz="800" i="1" dirty="0">
                <a:solidFill>
                  <a:schemeClr val="bg1">
                    <a:lumMod val="50000"/>
                  </a:schemeClr>
                </a:solidFill>
              </a:rPr>
              <a:t>, et al., Nat. </a:t>
            </a:r>
            <a:r>
              <a:rPr lang="en-US" sz="800" i="1" dirty="0" err="1">
                <a:solidFill>
                  <a:schemeClr val="bg1">
                    <a:lumMod val="50000"/>
                  </a:schemeClr>
                </a:solidFill>
              </a:rPr>
              <a:t>Commun</a:t>
            </a:r>
            <a:r>
              <a:rPr lang="en-US" sz="800" i="1" dirty="0">
                <a:solidFill>
                  <a:schemeClr val="bg1">
                    <a:lumMod val="50000"/>
                  </a:schemeClr>
                </a:solidFill>
              </a:rPr>
              <a:t>.</a:t>
            </a:r>
            <a:r>
              <a:rPr lang="en-US" sz="800" dirty="0">
                <a:solidFill>
                  <a:schemeClr val="bg1">
                    <a:lumMod val="50000"/>
                  </a:schemeClr>
                </a:solidFill>
              </a:rPr>
              <a:t> </a:t>
            </a:r>
            <a:r>
              <a:rPr lang="en-US" sz="800" b="1" dirty="0">
                <a:solidFill>
                  <a:schemeClr val="bg1">
                    <a:lumMod val="50000"/>
                  </a:schemeClr>
                </a:solidFill>
              </a:rPr>
              <a:t>6</a:t>
            </a:r>
            <a:r>
              <a:rPr lang="en-US" sz="800" dirty="0">
                <a:solidFill>
                  <a:schemeClr val="bg1">
                    <a:lumMod val="50000"/>
                  </a:schemeClr>
                </a:solidFill>
              </a:rPr>
              <a:t>,  6369 (2015)</a:t>
            </a:r>
          </a:p>
        </p:txBody>
      </p:sp>
      <p:pic>
        <p:nvPicPr>
          <p:cNvPr id="34" name="Picture 33">
            <a:extLst>
              <a:ext uri="{FF2B5EF4-FFF2-40B4-BE49-F238E27FC236}">
                <a16:creationId xmlns:a16="http://schemas.microsoft.com/office/drawing/2014/main" id="{1C117FB7-3A39-8540-ABA1-D0364B4EF873}"/>
              </a:ext>
            </a:extLst>
          </p:cNvPr>
          <p:cNvPicPr>
            <a:picLocks noChangeAspect="1"/>
          </p:cNvPicPr>
          <p:nvPr/>
        </p:nvPicPr>
        <p:blipFill>
          <a:blip r:embed="rId6"/>
          <a:stretch>
            <a:fillRect/>
          </a:stretch>
        </p:blipFill>
        <p:spPr>
          <a:xfrm>
            <a:off x="4617881" y="2537194"/>
            <a:ext cx="2617879" cy="2199745"/>
          </a:xfrm>
          <a:prstGeom prst="rect">
            <a:avLst/>
          </a:prstGeom>
          <a:solidFill>
            <a:schemeClr val="bg1"/>
          </a:solidFill>
        </p:spPr>
      </p:pic>
      <p:sp>
        <p:nvSpPr>
          <p:cNvPr id="35" name="Rectangle 34">
            <a:extLst>
              <a:ext uri="{FF2B5EF4-FFF2-40B4-BE49-F238E27FC236}">
                <a16:creationId xmlns:a16="http://schemas.microsoft.com/office/drawing/2014/main" id="{41EBA31A-3494-184B-AF63-B1ADA4BC84BF}"/>
              </a:ext>
            </a:extLst>
          </p:cNvPr>
          <p:cNvSpPr/>
          <p:nvPr/>
        </p:nvSpPr>
        <p:spPr>
          <a:xfrm>
            <a:off x="4662315" y="2588353"/>
            <a:ext cx="246947" cy="145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AED7F6F7-315F-4C4F-B1C3-227C0F3A5680}"/>
              </a:ext>
            </a:extLst>
          </p:cNvPr>
          <p:cNvSpPr txBox="1"/>
          <p:nvPr/>
        </p:nvSpPr>
        <p:spPr>
          <a:xfrm>
            <a:off x="1789712" y="5108792"/>
            <a:ext cx="2142968" cy="830997"/>
          </a:xfrm>
          <a:prstGeom prst="rect">
            <a:avLst/>
          </a:prstGeom>
          <a:noFill/>
        </p:spPr>
        <p:txBody>
          <a:bodyPr wrap="square" rtlCol="0">
            <a:spAutoFit/>
          </a:bodyPr>
          <a:lstStyle/>
          <a:p>
            <a:pPr algn="ctr"/>
            <a:r>
              <a:rPr lang="en-US" sz="2400" dirty="0">
                <a:solidFill>
                  <a:srgbClr val="C00000"/>
                </a:solidFill>
              </a:rPr>
              <a:t>Rapid FEL beam customization</a:t>
            </a:r>
          </a:p>
        </p:txBody>
      </p:sp>
      <p:sp>
        <p:nvSpPr>
          <p:cNvPr id="23" name="TextBox 22">
            <a:extLst>
              <a:ext uri="{FF2B5EF4-FFF2-40B4-BE49-F238E27FC236}">
                <a16:creationId xmlns:a16="http://schemas.microsoft.com/office/drawing/2014/main" id="{C54BE4D6-9086-6B40-96EB-05EF8F21AD68}"/>
              </a:ext>
            </a:extLst>
          </p:cNvPr>
          <p:cNvSpPr txBox="1"/>
          <p:nvPr/>
        </p:nvSpPr>
        <p:spPr>
          <a:xfrm>
            <a:off x="4344649" y="4870066"/>
            <a:ext cx="2933437" cy="1569660"/>
          </a:xfrm>
          <a:prstGeom prst="rect">
            <a:avLst/>
          </a:prstGeom>
          <a:noFill/>
        </p:spPr>
        <p:txBody>
          <a:bodyPr wrap="square" rtlCol="0">
            <a:spAutoFit/>
          </a:bodyPr>
          <a:lstStyle/>
          <a:p>
            <a:pPr algn="ctr"/>
            <a:r>
              <a:rPr lang="en-US" sz="2400" dirty="0">
                <a:solidFill>
                  <a:srgbClr val="C00000"/>
                </a:solidFill>
              </a:rPr>
              <a:t>Achieve new configurations + unprecedented beam parameters </a:t>
            </a:r>
          </a:p>
        </p:txBody>
      </p:sp>
      <p:sp>
        <p:nvSpPr>
          <p:cNvPr id="39" name="TextBox 38">
            <a:extLst>
              <a:ext uri="{FF2B5EF4-FFF2-40B4-BE49-F238E27FC236}">
                <a16:creationId xmlns:a16="http://schemas.microsoft.com/office/drawing/2014/main" id="{C108FDBF-A6F5-C24D-8F4C-9AA6E073FD5D}"/>
              </a:ext>
            </a:extLst>
          </p:cNvPr>
          <p:cNvSpPr txBox="1"/>
          <p:nvPr/>
        </p:nvSpPr>
        <p:spPr>
          <a:xfrm>
            <a:off x="7483093" y="4841322"/>
            <a:ext cx="2933437" cy="1569660"/>
          </a:xfrm>
          <a:prstGeom prst="rect">
            <a:avLst/>
          </a:prstGeom>
          <a:noFill/>
        </p:spPr>
        <p:txBody>
          <a:bodyPr wrap="square" rtlCol="0">
            <a:spAutoFit/>
          </a:bodyPr>
          <a:lstStyle/>
          <a:p>
            <a:pPr algn="ctr"/>
            <a:r>
              <a:rPr lang="en-US" sz="2400" dirty="0">
                <a:solidFill>
                  <a:srgbClr val="C00000"/>
                </a:solidFill>
              </a:rPr>
              <a:t>Fine control to maintain</a:t>
            </a:r>
          </a:p>
          <a:p>
            <a:pPr algn="ctr"/>
            <a:r>
              <a:rPr lang="en-US" sz="2400" dirty="0">
                <a:solidFill>
                  <a:srgbClr val="C00000"/>
                </a:solidFill>
              </a:rPr>
              <a:t>stability within tolerances </a:t>
            </a:r>
          </a:p>
        </p:txBody>
      </p:sp>
      <p:sp>
        <p:nvSpPr>
          <p:cNvPr id="40" name="Rounded Rectangle 39">
            <a:extLst>
              <a:ext uri="{FF2B5EF4-FFF2-40B4-BE49-F238E27FC236}">
                <a16:creationId xmlns:a16="http://schemas.microsoft.com/office/drawing/2014/main" id="{DCC0E59B-0DB8-9B4B-930F-D87492E575F0}"/>
              </a:ext>
            </a:extLst>
          </p:cNvPr>
          <p:cNvSpPr/>
          <p:nvPr/>
        </p:nvSpPr>
        <p:spPr>
          <a:xfrm>
            <a:off x="1707646" y="4771467"/>
            <a:ext cx="8776711" cy="1715761"/>
          </a:xfrm>
          <a:prstGeom prst="roundRect">
            <a:avLst>
              <a:gd name="adj" fmla="val 282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extBox 2">
            <a:extLst>
              <a:ext uri="{FF2B5EF4-FFF2-40B4-BE49-F238E27FC236}">
                <a16:creationId xmlns:a16="http://schemas.microsoft.com/office/drawing/2014/main" id="{D0BA602D-BCB0-0FD6-398A-7B7B9575C856}"/>
              </a:ext>
            </a:extLst>
          </p:cNvPr>
          <p:cNvSpPr txBox="1"/>
          <p:nvPr/>
        </p:nvSpPr>
        <p:spPr>
          <a:xfrm>
            <a:off x="3942767" y="181523"/>
            <a:ext cx="4604146" cy="502766"/>
          </a:xfrm>
          <a:prstGeom prst="rect">
            <a:avLst/>
          </a:prstGeom>
          <a:noFill/>
        </p:spPr>
        <p:txBody>
          <a:bodyPr wrap="square" rtlCol="0">
            <a:spAutoFit/>
          </a:bodyPr>
          <a:lstStyle/>
          <a:p>
            <a:r>
              <a:rPr lang="en-US" sz="2667" b="1" dirty="0">
                <a:solidFill>
                  <a:srgbClr val="C00000"/>
                </a:solidFill>
              </a:rPr>
              <a:t>Wide spectrum of tuning needs</a:t>
            </a:r>
          </a:p>
        </p:txBody>
      </p:sp>
      <p:sp>
        <p:nvSpPr>
          <p:cNvPr id="4" name="TextBox 3">
            <a:extLst>
              <a:ext uri="{FF2B5EF4-FFF2-40B4-BE49-F238E27FC236}">
                <a16:creationId xmlns:a16="http://schemas.microsoft.com/office/drawing/2014/main" id="{F9AC7B3E-7546-D476-51DF-9B1A751A8BB8}"/>
              </a:ext>
            </a:extLst>
          </p:cNvPr>
          <p:cNvSpPr txBox="1"/>
          <p:nvPr/>
        </p:nvSpPr>
        <p:spPr>
          <a:xfrm>
            <a:off x="-8383" y="6555731"/>
            <a:ext cx="2116541" cy="369332"/>
          </a:xfrm>
          <a:prstGeom prst="rect">
            <a:avLst/>
          </a:prstGeom>
          <a:noFill/>
        </p:spPr>
        <p:txBody>
          <a:bodyPr wrap="none" rtlCol="0">
            <a:spAutoFit/>
          </a:bodyPr>
          <a:lstStyle/>
          <a:p>
            <a:r>
              <a:rPr lang="en-US" dirty="0" err="1"/>
              <a:t>Auralee</a:t>
            </a:r>
            <a:r>
              <a:rPr lang="en-US" dirty="0"/>
              <a:t> Edelen, et al</a:t>
            </a:r>
          </a:p>
        </p:txBody>
      </p:sp>
    </p:spTree>
    <p:extLst>
      <p:ext uri="{BB962C8B-B14F-4D97-AF65-F5344CB8AC3E}">
        <p14:creationId xmlns:p14="http://schemas.microsoft.com/office/powerpoint/2010/main" val="9824108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368A308C-92EB-5D67-21DD-EA08A2BBD024}"/>
              </a:ext>
            </a:extLst>
          </p:cNvPr>
          <p:cNvPicPr>
            <a:picLocks noChangeAspect="1"/>
          </p:cNvPicPr>
          <p:nvPr/>
        </p:nvPicPr>
        <p:blipFill>
          <a:blip r:embed="rId3"/>
          <a:stretch>
            <a:fillRect/>
          </a:stretch>
        </p:blipFill>
        <p:spPr>
          <a:xfrm>
            <a:off x="8834153" y="675173"/>
            <a:ext cx="3181841" cy="2075708"/>
          </a:xfrm>
          <a:prstGeom prst="rect">
            <a:avLst/>
          </a:prstGeom>
        </p:spPr>
      </p:pic>
      <p:sp>
        <p:nvSpPr>
          <p:cNvPr id="4" name="TextBox 3">
            <a:extLst>
              <a:ext uri="{FF2B5EF4-FFF2-40B4-BE49-F238E27FC236}">
                <a16:creationId xmlns:a16="http://schemas.microsoft.com/office/drawing/2014/main" id="{2113AC52-2F28-14CE-91D1-4ED2DE41D5BD}"/>
              </a:ext>
            </a:extLst>
          </p:cNvPr>
          <p:cNvSpPr txBox="1"/>
          <p:nvPr/>
        </p:nvSpPr>
        <p:spPr>
          <a:xfrm>
            <a:off x="8975309" y="242438"/>
            <a:ext cx="3413273" cy="338554"/>
          </a:xfrm>
          <a:prstGeom prst="rect">
            <a:avLst/>
          </a:prstGeom>
          <a:noFill/>
        </p:spPr>
        <p:txBody>
          <a:bodyPr wrap="square" rtlCol="0">
            <a:spAutoFit/>
          </a:bodyPr>
          <a:lstStyle/>
          <a:p>
            <a:r>
              <a:rPr lang="en-US" sz="1600" i="1" dirty="0" err="1">
                <a:solidFill>
                  <a:schemeClr val="accent5">
                    <a:lumMod val="75000"/>
                  </a:schemeClr>
                </a:solidFill>
              </a:rPr>
              <a:t>Sextupole</a:t>
            </a:r>
            <a:r>
              <a:rPr lang="en-US" sz="1600" i="1" dirty="0">
                <a:solidFill>
                  <a:schemeClr val="accent5">
                    <a:lumMod val="75000"/>
                  </a:schemeClr>
                </a:solidFill>
              </a:rPr>
              <a:t> tuning for IP at FACET-II</a:t>
            </a:r>
          </a:p>
        </p:txBody>
      </p:sp>
      <p:pic>
        <p:nvPicPr>
          <p:cNvPr id="6" name="Picture 5">
            <a:extLst>
              <a:ext uri="{FF2B5EF4-FFF2-40B4-BE49-F238E27FC236}">
                <a16:creationId xmlns:a16="http://schemas.microsoft.com/office/drawing/2014/main" id="{9EFBFA65-4859-5B45-B88D-51B3983EB2A8}"/>
              </a:ext>
            </a:extLst>
          </p:cNvPr>
          <p:cNvPicPr>
            <a:picLocks noChangeAspect="1"/>
          </p:cNvPicPr>
          <p:nvPr/>
        </p:nvPicPr>
        <p:blipFill rotWithShape="1">
          <a:blip r:embed="rId4"/>
          <a:srcRect t="85949"/>
          <a:stretch/>
        </p:blipFill>
        <p:spPr>
          <a:xfrm>
            <a:off x="10876223" y="5309083"/>
            <a:ext cx="789235" cy="604027"/>
          </a:xfrm>
          <a:prstGeom prst="rect">
            <a:avLst/>
          </a:prstGeom>
        </p:spPr>
      </p:pic>
      <p:pic>
        <p:nvPicPr>
          <p:cNvPr id="7" name="Picture 6" descr="Icon&#10;&#10;Description automatically generated">
            <a:extLst>
              <a:ext uri="{FF2B5EF4-FFF2-40B4-BE49-F238E27FC236}">
                <a16:creationId xmlns:a16="http://schemas.microsoft.com/office/drawing/2014/main" id="{48FB788A-5C9E-4437-9671-DD8951A610C3}"/>
              </a:ext>
            </a:extLst>
          </p:cNvPr>
          <p:cNvPicPr>
            <a:picLocks noChangeAspect="1"/>
          </p:cNvPicPr>
          <p:nvPr/>
        </p:nvPicPr>
        <p:blipFill rotWithShape="1">
          <a:blip r:embed="rId5"/>
          <a:srcRect t="71324" b="14555"/>
          <a:stretch/>
        </p:blipFill>
        <p:spPr>
          <a:xfrm>
            <a:off x="9477385" y="5309082"/>
            <a:ext cx="785323" cy="604028"/>
          </a:xfrm>
          <a:prstGeom prst="rect">
            <a:avLst/>
          </a:prstGeom>
        </p:spPr>
      </p:pic>
      <p:pic>
        <p:nvPicPr>
          <p:cNvPr id="8" name="Picture 7" descr="Chart&#10;&#10;Description automatically generated">
            <a:extLst>
              <a:ext uri="{FF2B5EF4-FFF2-40B4-BE49-F238E27FC236}">
                <a16:creationId xmlns:a16="http://schemas.microsoft.com/office/drawing/2014/main" id="{8C9D67D5-8343-32F4-132F-8703E9D6E571}"/>
              </a:ext>
            </a:extLst>
          </p:cNvPr>
          <p:cNvPicPr>
            <a:picLocks noChangeAspect="1"/>
          </p:cNvPicPr>
          <p:nvPr/>
        </p:nvPicPr>
        <p:blipFill rotWithShape="1">
          <a:blip r:embed="rId6"/>
          <a:srcRect l="8254" t="34788" r="12242" b="41921"/>
          <a:stretch/>
        </p:blipFill>
        <p:spPr>
          <a:xfrm>
            <a:off x="9081242" y="3683408"/>
            <a:ext cx="2690572" cy="1634275"/>
          </a:xfrm>
          <a:prstGeom prst="rect">
            <a:avLst/>
          </a:prstGeom>
        </p:spPr>
      </p:pic>
      <p:sp>
        <p:nvSpPr>
          <p:cNvPr id="9" name="TextBox 8">
            <a:extLst>
              <a:ext uri="{FF2B5EF4-FFF2-40B4-BE49-F238E27FC236}">
                <a16:creationId xmlns:a16="http://schemas.microsoft.com/office/drawing/2014/main" id="{288B4C29-9D83-1F81-57B8-C99056F1FBE7}"/>
              </a:ext>
            </a:extLst>
          </p:cNvPr>
          <p:cNvSpPr txBox="1"/>
          <p:nvPr/>
        </p:nvSpPr>
        <p:spPr>
          <a:xfrm>
            <a:off x="9514865" y="3164304"/>
            <a:ext cx="2077151" cy="543867"/>
          </a:xfrm>
          <a:prstGeom prst="rect">
            <a:avLst/>
          </a:prstGeom>
          <a:noFill/>
        </p:spPr>
        <p:txBody>
          <a:bodyPr wrap="square" rtlCol="0">
            <a:spAutoFit/>
          </a:bodyPr>
          <a:lstStyle/>
          <a:p>
            <a:pPr algn="ctr"/>
            <a:r>
              <a:rPr lang="en-US" sz="1467" i="1" dirty="0">
                <a:solidFill>
                  <a:schemeClr val="accent5">
                    <a:lumMod val="75000"/>
                  </a:schemeClr>
                </a:solidFill>
              </a:rPr>
              <a:t>Longitudinal phase space tuning on LCLS</a:t>
            </a:r>
          </a:p>
        </p:txBody>
      </p:sp>
      <p:pic>
        <p:nvPicPr>
          <p:cNvPr id="10" name="Picture 9" descr="Graphical user interface, application, PowerPoint&#10;&#10;Description automatically generated">
            <a:extLst>
              <a:ext uri="{FF2B5EF4-FFF2-40B4-BE49-F238E27FC236}">
                <a16:creationId xmlns:a16="http://schemas.microsoft.com/office/drawing/2014/main" id="{AB8F6ADF-CCB6-2D13-9C30-C3A8E7C2BA26}"/>
              </a:ext>
            </a:extLst>
          </p:cNvPr>
          <p:cNvPicPr>
            <a:picLocks noChangeAspect="1"/>
          </p:cNvPicPr>
          <p:nvPr/>
        </p:nvPicPr>
        <p:blipFill rotWithShape="1">
          <a:blip r:embed="rId7"/>
          <a:srcRect t="6624" b="69224"/>
          <a:stretch/>
        </p:blipFill>
        <p:spPr>
          <a:xfrm>
            <a:off x="10695142" y="3763278"/>
            <a:ext cx="767185" cy="604029"/>
          </a:xfrm>
          <a:prstGeom prst="rect">
            <a:avLst/>
          </a:prstGeom>
        </p:spPr>
      </p:pic>
      <p:pic>
        <p:nvPicPr>
          <p:cNvPr id="11" name="Picture 2">
            <a:extLst>
              <a:ext uri="{FF2B5EF4-FFF2-40B4-BE49-F238E27FC236}">
                <a16:creationId xmlns:a16="http://schemas.microsoft.com/office/drawing/2014/main" id="{593ED6F6-B25D-1858-E37A-3F94CF8571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14371" y="666669"/>
            <a:ext cx="2878436" cy="20230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A098A49-8F9D-CD12-28F2-144F6469429B}"/>
              </a:ext>
            </a:extLst>
          </p:cNvPr>
          <p:cNvSpPr txBox="1"/>
          <p:nvPr/>
        </p:nvSpPr>
        <p:spPr>
          <a:xfrm>
            <a:off x="5304724" y="2621370"/>
            <a:ext cx="2815731" cy="307777"/>
          </a:xfrm>
          <a:prstGeom prst="rect">
            <a:avLst/>
          </a:prstGeom>
          <a:noFill/>
        </p:spPr>
        <p:txBody>
          <a:bodyPr wrap="square">
            <a:spAutoFit/>
          </a:bodyPr>
          <a:lstStyle/>
          <a:p>
            <a:pPr algn="r" defTabSz="914356"/>
            <a:r>
              <a:rPr lang="fr-FR" sz="1400" i="1" dirty="0" err="1">
                <a:solidFill>
                  <a:schemeClr val="tx1">
                    <a:lumMod val="50000"/>
                    <a:lumOff val="50000"/>
                  </a:schemeClr>
                </a:solidFill>
              </a:rPr>
              <a:t>Hanuka</a:t>
            </a:r>
            <a:r>
              <a:rPr lang="fr-FR" sz="1400" i="1" dirty="0">
                <a:solidFill>
                  <a:schemeClr val="tx1">
                    <a:lumMod val="50000"/>
                    <a:lumOff val="50000"/>
                  </a:schemeClr>
                </a:solidFill>
              </a:rPr>
              <a:t> et. al. PRAB , </a:t>
            </a:r>
            <a:r>
              <a:rPr lang="fr-FR" sz="1400" b="1" i="1" dirty="0">
                <a:solidFill>
                  <a:schemeClr val="tx1">
                    <a:lumMod val="50000"/>
                    <a:lumOff val="50000"/>
                  </a:schemeClr>
                </a:solidFill>
              </a:rPr>
              <a:t>2021</a:t>
            </a:r>
            <a:endParaRPr lang="en-US" sz="1400" b="1" i="1" dirty="0">
              <a:solidFill>
                <a:schemeClr val="tx1">
                  <a:lumMod val="50000"/>
                  <a:lumOff val="50000"/>
                </a:schemeClr>
              </a:solidFill>
            </a:endParaRPr>
          </a:p>
        </p:txBody>
      </p:sp>
      <p:pic>
        <p:nvPicPr>
          <p:cNvPr id="14" name="Picture 13" descr="Diagram&#10;&#10;Description automatically generated">
            <a:extLst>
              <a:ext uri="{FF2B5EF4-FFF2-40B4-BE49-F238E27FC236}">
                <a16:creationId xmlns:a16="http://schemas.microsoft.com/office/drawing/2014/main" id="{62E29687-5205-7DC4-1B82-B9EB8B9572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64003" y="3368583"/>
            <a:ext cx="2369939" cy="2330739"/>
          </a:xfrm>
          <a:prstGeom prst="rect">
            <a:avLst/>
          </a:prstGeom>
        </p:spPr>
      </p:pic>
      <p:sp>
        <p:nvSpPr>
          <p:cNvPr id="15" name="TextBox 14">
            <a:extLst>
              <a:ext uri="{FF2B5EF4-FFF2-40B4-BE49-F238E27FC236}">
                <a16:creationId xmlns:a16="http://schemas.microsoft.com/office/drawing/2014/main" id="{219B26DA-B5A7-CCB8-0F2E-14A810C6006A}"/>
              </a:ext>
            </a:extLst>
          </p:cNvPr>
          <p:cNvSpPr txBox="1"/>
          <p:nvPr/>
        </p:nvSpPr>
        <p:spPr>
          <a:xfrm>
            <a:off x="5278880" y="3368583"/>
            <a:ext cx="3457072" cy="830997"/>
          </a:xfrm>
          <a:prstGeom prst="rect">
            <a:avLst/>
          </a:prstGeom>
          <a:noFill/>
        </p:spPr>
        <p:txBody>
          <a:bodyPr wrap="square" rtlCol="0">
            <a:spAutoFit/>
          </a:bodyPr>
          <a:lstStyle/>
          <a:p>
            <a:r>
              <a:rPr lang="en-US" sz="1600" i="1" dirty="0">
                <a:solidFill>
                  <a:schemeClr val="accent5">
                    <a:lumMod val="75000"/>
                  </a:schemeClr>
                </a:solidFill>
              </a:rPr>
              <a:t>Higher-precision optimization possible when including hysteresis effects in model</a:t>
            </a:r>
          </a:p>
        </p:txBody>
      </p:sp>
      <p:pic>
        <p:nvPicPr>
          <p:cNvPr id="17" name="Picture 16">
            <a:extLst>
              <a:ext uri="{FF2B5EF4-FFF2-40B4-BE49-F238E27FC236}">
                <a16:creationId xmlns:a16="http://schemas.microsoft.com/office/drawing/2014/main" id="{1E3DE60A-A2F1-AEE5-EB45-D352A22606FC}"/>
              </a:ext>
            </a:extLst>
          </p:cNvPr>
          <p:cNvPicPr>
            <a:picLocks noChangeAspect="1"/>
          </p:cNvPicPr>
          <p:nvPr/>
        </p:nvPicPr>
        <p:blipFill rotWithShape="1">
          <a:blip r:embed="rId10"/>
          <a:srcRect t="46485"/>
          <a:stretch/>
        </p:blipFill>
        <p:spPr>
          <a:xfrm>
            <a:off x="5150683" y="4034136"/>
            <a:ext cx="3475679" cy="2215385"/>
          </a:xfrm>
          <a:prstGeom prst="rect">
            <a:avLst/>
          </a:prstGeom>
        </p:spPr>
      </p:pic>
      <p:cxnSp>
        <p:nvCxnSpPr>
          <p:cNvPr id="18" name="Straight Arrow Connector 17">
            <a:extLst>
              <a:ext uri="{FF2B5EF4-FFF2-40B4-BE49-F238E27FC236}">
                <a16:creationId xmlns:a16="http://schemas.microsoft.com/office/drawing/2014/main" id="{9D5EA223-681B-B81E-8307-6AE9C24FDE9B}"/>
              </a:ext>
            </a:extLst>
          </p:cNvPr>
          <p:cNvCxnSpPr>
            <a:cxnSpLocks/>
            <a:stCxn id="20" idx="2"/>
          </p:cNvCxnSpPr>
          <p:nvPr/>
        </p:nvCxnSpPr>
        <p:spPr>
          <a:xfrm>
            <a:off x="6551837" y="4642729"/>
            <a:ext cx="382796" cy="4127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F964D75-E543-8055-5BBF-CB236F010339}"/>
              </a:ext>
            </a:extLst>
          </p:cNvPr>
          <p:cNvCxnSpPr>
            <a:cxnSpLocks/>
          </p:cNvCxnSpPr>
          <p:nvPr/>
        </p:nvCxnSpPr>
        <p:spPr>
          <a:xfrm>
            <a:off x="7785656" y="4921536"/>
            <a:ext cx="101600" cy="609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46AAA8F-0E33-7C60-F871-F93D465B5140}"/>
              </a:ext>
            </a:extLst>
          </p:cNvPr>
          <p:cNvSpPr txBox="1"/>
          <p:nvPr/>
        </p:nvSpPr>
        <p:spPr>
          <a:xfrm>
            <a:off x="5824793" y="4140156"/>
            <a:ext cx="1454087" cy="502573"/>
          </a:xfrm>
          <a:prstGeom prst="rect">
            <a:avLst/>
          </a:prstGeom>
          <a:noFill/>
        </p:spPr>
        <p:txBody>
          <a:bodyPr wrap="square" rtlCol="0">
            <a:spAutoFit/>
          </a:bodyPr>
          <a:lstStyle/>
          <a:p>
            <a:pPr algn="ctr"/>
            <a:r>
              <a:rPr lang="en-US" sz="1333" dirty="0"/>
              <a:t>BO on sys. with hysteresis</a:t>
            </a:r>
          </a:p>
        </p:txBody>
      </p:sp>
      <p:sp>
        <p:nvSpPr>
          <p:cNvPr id="21" name="TextBox 20">
            <a:extLst>
              <a:ext uri="{FF2B5EF4-FFF2-40B4-BE49-F238E27FC236}">
                <a16:creationId xmlns:a16="http://schemas.microsoft.com/office/drawing/2014/main" id="{B20E4EB9-3ABE-8FFA-33B0-3ABB13098944}"/>
              </a:ext>
            </a:extLst>
          </p:cNvPr>
          <p:cNvSpPr txBox="1"/>
          <p:nvPr/>
        </p:nvSpPr>
        <p:spPr>
          <a:xfrm>
            <a:off x="7179571" y="4182872"/>
            <a:ext cx="1255580" cy="707694"/>
          </a:xfrm>
          <a:prstGeom prst="rect">
            <a:avLst/>
          </a:prstGeom>
          <a:noFill/>
        </p:spPr>
        <p:txBody>
          <a:bodyPr wrap="square" rtlCol="0">
            <a:spAutoFit/>
          </a:bodyPr>
          <a:lstStyle/>
          <a:p>
            <a:pPr algn="ctr"/>
            <a:r>
              <a:rPr lang="en-US" sz="1333" dirty="0"/>
              <a:t>Hybrid BO on sys. with hysteresis</a:t>
            </a:r>
          </a:p>
        </p:txBody>
      </p:sp>
      <p:pic>
        <p:nvPicPr>
          <p:cNvPr id="24" name="Picture 23">
            <a:extLst>
              <a:ext uri="{FF2B5EF4-FFF2-40B4-BE49-F238E27FC236}">
                <a16:creationId xmlns:a16="http://schemas.microsoft.com/office/drawing/2014/main" id="{75D3FC95-9E2D-AA55-FAC8-05FECC6B46B5}"/>
              </a:ext>
            </a:extLst>
          </p:cNvPr>
          <p:cNvPicPr>
            <a:picLocks noChangeAspect="1"/>
          </p:cNvPicPr>
          <p:nvPr/>
        </p:nvPicPr>
        <p:blipFill rotWithShape="1">
          <a:blip r:embed="rId11"/>
          <a:srcRect t="52249" b="964"/>
          <a:stretch/>
        </p:blipFill>
        <p:spPr>
          <a:xfrm>
            <a:off x="-18824" y="5162025"/>
            <a:ext cx="2211987" cy="1380945"/>
          </a:xfrm>
          <a:prstGeom prst="rect">
            <a:avLst/>
          </a:prstGeom>
        </p:spPr>
      </p:pic>
      <p:pic>
        <p:nvPicPr>
          <p:cNvPr id="25" name="Picture 24">
            <a:extLst>
              <a:ext uri="{FF2B5EF4-FFF2-40B4-BE49-F238E27FC236}">
                <a16:creationId xmlns:a16="http://schemas.microsoft.com/office/drawing/2014/main" id="{3810E9DF-EE8A-4759-0A7A-EFC003A44828}"/>
              </a:ext>
            </a:extLst>
          </p:cNvPr>
          <p:cNvPicPr>
            <a:picLocks noChangeAspect="1"/>
          </p:cNvPicPr>
          <p:nvPr/>
        </p:nvPicPr>
        <p:blipFill rotWithShape="1">
          <a:blip r:embed="rId11"/>
          <a:srcRect b="49806"/>
          <a:stretch/>
        </p:blipFill>
        <p:spPr>
          <a:xfrm>
            <a:off x="11649" y="3776802"/>
            <a:ext cx="2151040" cy="1329801"/>
          </a:xfrm>
          <a:prstGeom prst="rect">
            <a:avLst/>
          </a:prstGeom>
        </p:spPr>
      </p:pic>
      <p:pic>
        <p:nvPicPr>
          <p:cNvPr id="26" name="Picture 25">
            <a:extLst>
              <a:ext uri="{FF2B5EF4-FFF2-40B4-BE49-F238E27FC236}">
                <a16:creationId xmlns:a16="http://schemas.microsoft.com/office/drawing/2014/main" id="{023551C1-D141-9167-0FDD-A2C2E04EC3A3}"/>
              </a:ext>
            </a:extLst>
          </p:cNvPr>
          <p:cNvPicPr>
            <a:picLocks noChangeAspect="1"/>
          </p:cNvPicPr>
          <p:nvPr/>
        </p:nvPicPr>
        <p:blipFill>
          <a:blip r:embed="rId12"/>
          <a:stretch>
            <a:fillRect/>
          </a:stretch>
        </p:blipFill>
        <p:spPr>
          <a:xfrm>
            <a:off x="2436022" y="531462"/>
            <a:ext cx="2540372" cy="2184521"/>
          </a:xfrm>
          <a:prstGeom prst="rect">
            <a:avLst/>
          </a:prstGeom>
        </p:spPr>
      </p:pic>
      <p:sp>
        <p:nvSpPr>
          <p:cNvPr id="27" name="TextBox 26">
            <a:extLst>
              <a:ext uri="{FF2B5EF4-FFF2-40B4-BE49-F238E27FC236}">
                <a16:creationId xmlns:a16="http://schemas.microsoft.com/office/drawing/2014/main" id="{5F392442-46D7-D023-87A6-4664FBE05DD5}"/>
              </a:ext>
            </a:extLst>
          </p:cNvPr>
          <p:cNvSpPr txBox="1"/>
          <p:nvPr/>
        </p:nvSpPr>
        <p:spPr>
          <a:xfrm>
            <a:off x="1765472" y="2716160"/>
            <a:ext cx="2815731" cy="307777"/>
          </a:xfrm>
          <a:prstGeom prst="rect">
            <a:avLst/>
          </a:prstGeom>
          <a:noFill/>
        </p:spPr>
        <p:txBody>
          <a:bodyPr wrap="square">
            <a:spAutoFit/>
          </a:bodyPr>
          <a:lstStyle/>
          <a:p>
            <a:pPr algn="r" defTabSz="914356"/>
            <a:r>
              <a:rPr lang="fr-FR" sz="1400" i="1" dirty="0" err="1">
                <a:solidFill>
                  <a:schemeClr val="tx1">
                    <a:lumMod val="50000"/>
                    <a:lumOff val="50000"/>
                  </a:schemeClr>
                </a:solidFill>
              </a:rPr>
              <a:t>Duris</a:t>
            </a:r>
            <a:r>
              <a:rPr lang="fr-FR" sz="1400" i="1" dirty="0">
                <a:solidFill>
                  <a:schemeClr val="tx1">
                    <a:lumMod val="50000"/>
                    <a:lumOff val="50000"/>
                  </a:schemeClr>
                </a:solidFill>
              </a:rPr>
              <a:t> et. al. PRL , </a:t>
            </a:r>
            <a:r>
              <a:rPr lang="fr-FR" sz="1400" b="1" i="1" dirty="0">
                <a:solidFill>
                  <a:schemeClr val="tx1">
                    <a:lumMod val="50000"/>
                    <a:lumOff val="50000"/>
                  </a:schemeClr>
                </a:solidFill>
              </a:rPr>
              <a:t>2020</a:t>
            </a:r>
            <a:endParaRPr lang="en-US" sz="1400" b="1" i="1" dirty="0">
              <a:solidFill>
                <a:schemeClr val="tx1">
                  <a:lumMod val="50000"/>
                  <a:lumOff val="50000"/>
                </a:schemeClr>
              </a:solidFill>
            </a:endParaRPr>
          </a:p>
        </p:txBody>
      </p:sp>
      <p:sp>
        <p:nvSpPr>
          <p:cNvPr id="28" name="TextBox 27">
            <a:extLst>
              <a:ext uri="{FF2B5EF4-FFF2-40B4-BE49-F238E27FC236}">
                <a16:creationId xmlns:a16="http://schemas.microsoft.com/office/drawing/2014/main" id="{2331EFA4-18A1-A971-2A95-21B5B4627B1F}"/>
              </a:ext>
            </a:extLst>
          </p:cNvPr>
          <p:cNvSpPr txBox="1"/>
          <p:nvPr/>
        </p:nvSpPr>
        <p:spPr>
          <a:xfrm>
            <a:off x="2276581" y="5804608"/>
            <a:ext cx="2815731" cy="318100"/>
          </a:xfrm>
          <a:prstGeom prst="rect">
            <a:avLst/>
          </a:prstGeom>
          <a:noFill/>
        </p:spPr>
        <p:txBody>
          <a:bodyPr wrap="square">
            <a:spAutoFit/>
          </a:bodyPr>
          <a:lstStyle/>
          <a:p>
            <a:pPr algn="r" defTabSz="914356"/>
            <a:r>
              <a:rPr lang="fr-FR" sz="1467" i="1" dirty="0">
                <a:solidFill>
                  <a:schemeClr val="tx1">
                    <a:lumMod val="50000"/>
                    <a:lumOff val="50000"/>
                  </a:schemeClr>
                </a:solidFill>
              </a:rPr>
              <a:t>Roussel et. al. PRL , </a:t>
            </a:r>
            <a:r>
              <a:rPr lang="fr-FR" sz="1467" b="1" i="1" dirty="0">
                <a:solidFill>
                  <a:schemeClr val="tx1">
                    <a:lumMod val="50000"/>
                    <a:lumOff val="50000"/>
                  </a:schemeClr>
                </a:solidFill>
              </a:rPr>
              <a:t>2022</a:t>
            </a:r>
            <a:endParaRPr lang="en-US" sz="1467" b="1" i="1" dirty="0">
              <a:solidFill>
                <a:schemeClr val="tx1">
                  <a:lumMod val="50000"/>
                  <a:lumOff val="50000"/>
                </a:schemeClr>
              </a:solidFill>
            </a:endParaRPr>
          </a:p>
        </p:txBody>
      </p:sp>
      <p:sp>
        <p:nvSpPr>
          <p:cNvPr id="29" name="TextBox 28">
            <a:extLst>
              <a:ext uri="{FF2B5EF4-FFF2-40B4-BE49-F238E27FC236}">
                <a16:creationId xmlns:a16="http://schemas.microsoft.com/office/drawing/2014/main" id="{46FD0D7E-6A58-9C3E-D93B-FE90E639EBFF}"/>
              </a:ext>
            </a:extLst>
          </p:cNvPr>
          <p:cNvSpPr txBox="1"/>
          <p:nvPr/>
        </p:nvSpPr>
        <p:spPr>
          <a:xfrm>
            <a:off x="-622568" y="6481840"/>
            <a:ext cx="2815731" cy="307777"/>
          </a:xfrm>
          <a:prstGeom prst="rect">
            <a:avLst/>
          </a:prstGeom>
          <a:noFill/>
        </p:spPr>
        <p:txBody>
          <a:bodyPr wrap="square">
            <a:spAutoFit/>
          </a:bodyPr>
          <a:lstStyle/>
          <a:p>
            <a:pPr algn="r" defTabSz="914356"/>
            <a:r>
              <a:rPr lang="fr-FR" sz="1400" i="1" dirty="0">
                <a:solidFill>
                  <a:schemeClr val="tx1">
                    <a:lumMod val="50000"/>
                    <a:lumOff val="50000"/>
                  </a:schemeClr>
                </a:solidFill>
              </a:rPr>
              <a:t>Roussel et. al. PRAB , </a:t>
            </a:r>
            <a:r>
              <a:rPr lang="fr-FR" sz="1400" b="1" i="1" dirty="0">
                <a:solidFill>
                  <a:schemeClr val="tx1">
                    <a:lumMod val="50000"/>
                    <a:lumOff val="50000"/>
                  </a:schemeClr>
                </a:solidFill>
              </a:rPr>
              <a:t>2021</a:t>
            </a:r>
            <a:endParaRPr lang="en-US" sz="1400" b="1" i="1" dirty="0">
              <a:solidFill>
                <a:schemeClr val="tx1">
                  <a:lumMod val="50000"/>
                  <a:lumOff val="50000"/>
                </a:schemeClr>
              </a:solidFill>
            </a:endParaRPr>
          </a:p>
        </p:txBody>
      </p:sp>
      <p:sp>
        <p:nvSpPr>
          <p:cNvPr id="30" name="TextBox 29">
            <a:extLst>
              <a:ext uri="{FF2B5EF4-FFF2-40B4-BE49-F238E27FC236}">
                <a16:creationId xmlns:a16="http://schemas.microsoft.com/office/drawing/2014/main" id="{CF0BBB89-3C34-37C0-AFC3-B534D8591055}"/>
              </a:ext>
            </a:extLst>
          </p:cNvPr>
          <p:cNvSpPr txBox="1"/>
          <p:nvPr/>
        </p:nvSpPr>
        <p:spPr>
          <a:xfrm>
            <a:off x="2172020" y="224827"/>
            <a:ext cx="2996297" cy="338554"/>
          </a:xfrm>
          <a:prstGeom prst="rect">
            <a:avLst/>
          </a:prstGeom>
          <a:noFill/>
        </p:spPr>
        <p:txBody>
          <a:bodyPr wrap="square" rtlCol="0">
            <a:spAutoFit/>
          </a:bodyPr>
          <a:lstStyle/>
          <a:p>
            <a:pPr algn="ctr"/>
            <a:r>
              <a:rPr lang="en-US" sz="1600" i="1" dirty="0">
                <a:solidFill>
                  <a:schemeClr val="accent5">
                    <a:lumMod val="75000"/>
                  </a:schemeClr>
                </a:solidFill>
              </a:rPr>
              <a:t>FEL pulse energy tuning at LCLS</a:t>
            </a:r>
          </a:p>
        </p:txBody>
      </p:sp>
      <p:sp>
        <p:nvSpPr>
          <p:cNvPr id="31" name="TextBox 30">
            <a:extLst>
              <a:ext uri="{FF2B5EF4-FFF2-40B4-BE49-F238E27FC236}">
                <a16:creationId xmlns:a16="http://schemas.microsoft.com/office/drawing/2014/main" id="{D851942F-76D4-2EF3-053D-EB5FE7486BD2}"/>
              </a:ext>
            </a:extLst>
          </p:cNvPr>
          <p:cNvSpPr txBox="1"/>
          <p:nvPr/>
        </p:nvSpPr>
        <p:spPr>
          <a:xfrm>
            <a:off x="5375850" y="242438"/>
            <a:ext cx="3160524" cy="338554"/>
          </a:xfrm>
          <a:prstGeom prst="rect">
            <a:avLst/>
          </a:prstGeom>
          <a:noFill/>
        </p:spPr>
        <p:txBody>
          <a:bodyPr wrap="square" rtlCol="0">
            <a:spAutoFit/>
          </a:bodyPr>
          <a:lstStyle/>
          <a:p>
            <a:pPr algn="ctr"/>
            <a:r>
              <a:rPr lang="en-US" sz="1600" i="1" dirty="0">
                <a:solidFill>
                  <a:schemeClr val="accent5">
                    <a:lumMod val="75000"/>
                  </a:schemeClr>
                </a:solidFill>
              </a:rPr>
              <a:t>Loss rate tuning at SPEAR3</a:t>
            </a:r>
          </a:p>
        </p:txBody>
      </p:sp>
      <p:sp>
        <p:nvSpPr>
          <p:cNvPr id="32" name="TextBox 31">
            <a:extLst>
              <a:ext uri="{FF2B5EF4-FFF2-40B4-BE49-F238E27FC236}">
                <a16:creationId xmlns:a16="http://schemas.microsoft.com/office/drawing/2014/main" id="{D7AF5DC3-1240-C83D-6C76-520C0D8ACD99}"/>
              </a:ext>
            </a:extLst>
          </p:cNvPr>
          <p:cNvSpPr txBox="1"/>
          <p:nvPr/>
        </p:nvSpPr>
        <p:spPr>
          <a:xfrm>
            <a:off x="-252759" y="3232610"/>
            <a:ext cx="2922859" cy="584775"/>
          </a:xfrm>
          <a:prstGeom prst="rect">
            <a:avLst/>
          </a:prstGeom>
          <a:noFill/>
        </p:spPr>
        <p:txBody>
          <a:bodyPr wrap="square" rtlCol="0">
            <a:spAutoFit/>
          </a:bodyPr>
          <a:lstStyle/>
          <a:p>
            <a:pPr algn="ctr"/>
            <a:r>
              <a:rPr lang="en-US" sz="1600" i="1" dirty="0">
                <a:solidFill>
                  <a:schemeClr val="accent5">
                    <a:lumMod val="75000"/>
                  </a:schemeClr>
                </a:solidFill>
              </a:rPr>
              <a:t>Multi-objective </a:t>
            </a:r>
          </a:p>
          <a:p>
            <a:pPr algn="ctr"/>
            <a:r>
              <a:rPr lang="en-US" sz="1600" i="1" dirty="0">
                <a:solidFill>
                  <a:schemeClr val="accent5">
                    <a:lumMod val="75000"/>
                  </a:schemeClr>
                </a:solidFill>
              </a:rPr>
              <a:t>Bayesian Optimization</a:t>
            </a:r>
          </a:p>
        </p:txBody>
      </p:sp>
      <p:cxnSp>
        <p:nvCxnSpPr>
          <p:cNvPr id="35" name="Straight Arrow Connector 34">
            <a:extLst>
              <a:ext uri="{FF2B5EF4-FFF2-40B4-BE49-F238E27FC236}">
                <a16:creationId xmlns:a16="http://schemas.microsoft.com/office/drawing/2014/main" id="{8DC37D91-B30C-9E96-8B54-2BFFE1C2C8BD}"/>
              </a:ext>
            </a:extLst>
          </p:cNvPr>
          <p:cNvCxnSpPr>
            <a:cxnSpLocks/>
            <a:stCxn id="7" idx="3"/>
            <a:endCxn id="6" idx="1"/>
          </p:cNvCxnSpPr>
          <p:nvPr/>
        </p:nvCxnSpPr>
        <p:spPr>
          <a:xfrm>
            <a:off x="10262708" y="5611096"/>
            <a:ext cx="61351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2E5A993F-2A35-A6A3-02A8-66F5650807D6}"/>
              </a:ext>
            </a:extLst>
          </p:cNvPr>
          <p:cNvSpPr/>
          <p:nvPr/>
        </p:nvSpPr>
        <p:spPr>
          <a:xfrm>
            <a:off x="80066" y="3776802"/>
            <a:ext cx="112975" cy="199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40" name="Rectangle 39">
            <a:extLst>
              <a:ext uri="{FF2B5EF4-FFF2-40B4-BE49-F238E27FC236}">
                <a16:creationId xmlns:a16="http://schemas.microsoft.com/office/drawing/2014/main" id="{3CA5913B-A828-ABE0-D1FC-F6C912DF85D4}"/>
              </a:ext>
            </a:extLst>
          </p:cNvPr>
          <p:cNvSpPr/>
          <p:nvPr/>
        </p:nvSpPr>
        <p:spPr>
          <a:xfrm>
            <a:off x="50801" y="5013654"/>
            <a:ext cx="112975" cy="199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41" name="Rectangle 40">
            <a:extLst>
              <a:ext uri="{FF2B5EF4-FFF2-40B4-BE49-F238E27FC236}">
                <a16:creationId xmlns:a16="http://schemas.microsoft.com/office/drawing/2014/main" id="{7F0B6BC2-9649-5BD7-25FE-43F0F2B9E718}"/>
              </a:ext>
            </a:extLst>
          </p:cNvPr>
          <p:cNvSpPr/>
          <p:nvPr/>
        </p:nvSpPr>
        <p:spPr>
          <a:xfrm>
            <a:off x="5278881" y="4007235"/>
            <a:ext cx="271612" cy="215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49" name="TextBox 48">
            <a:extLst>
              <a:ext uri="{FF2B5EF4-FFF2-40B4-BE49-F238E27FC236}">
                <a16:creationId xmlns:a16="http://schemas.microsoft.com/office/drawing/2014/main" id="{D8900F96-946F-4D65-0CB2-11DDEC50826F}"/>
              </a:ext>
            </a:extLst>
          </p:cNvPr>
          <p:cNvSpPr txBox="1"/>
          <p:nvPr/>
        </p:nvSpPr>
        <p:spPr>
          <a:xfrm>
            <a:off x="10766069" y="4029676"/>
            <a:ext cx="614271" cy="297454"/>
          </a:xfrm>
          <a:prstGeom prst="rect">
            <a:avLst/>
          </a:prstGeom>
          <a:noFill/>
        </p:spPr>
        <p:txBody>
          <a:bodyPr wrap="none" rtlCol="0">
            <a:spAutoFit/>
          </a:bodyPr>
          <a:lstStyle/>
          <a:p>
            <a:r>
              <a:rPr lang="en-US" sz="1333" i="1" dirty="0">
                <a:solidFill>
                  <a:schemeClr val="bg1"/>
                </a:solidFill>
              </a:rPr>
              <a:t>target</a:t>
            </a:r>
          </a:p>
        </p:txBody>
      </p:sp>
      <p:sp>
        <p:nvSpPr>
          <p:cNvPr id="50" name="TextBox 49">
            <a:extLst>
              <a:ext uri="{FF2B5EF4-FFF2-40B4-BE49-F238E27FC236}">
                <a16:creationId xmlns:a16="http://schemas.microsoft.com/office/drawing/2014/main" id="{14CC3E75-13CB-5081-6A4A-7F88A6475254}"/>
              </a:ext>
            </a:extLst>
          </p:cNvPr>
          <p:cNvSpPr txBox="1"/>
          <p:nvPr/>
        </p:nvSpPr>
        <p:spPr>
          <a:xfrm>
            <a:off x="11650" y="853598"/>
            <a:ext cx="2260015" cy="1856598"/>
          </a:xfrm>
          <a:prstGeom prst="rect">
            <a:avLst/>
          </a:prstGeom>
          <a:noFill/>
        </p:spPr>
        <p:txBody>
          <a:bodyPr wrap="square" rtlCol="0">
            <a:spAutoFit/>
          </a:bodyPr>
          <a:lstStyle/>
          <a:p>
            <a:pPr algn="ctr"/>
            <a:r>
              <a:rPr lang="en-US" sz="2133" b="1" dirty="0">
                <a:solidFill>
                  <a:srgbClr val="C00000"/>
                </a:solidFill>
              </a:rPr>
              <a:t>SLAC - Many successes with Bayesian Optimization</a:t>
            </a:r>
          </a:p>
          <a:p>
            <a:pPr algn="ctr"/>
            <a:endParaRPr lang="en-US" sz="800" b="1" dirty="0">
              <a:solidFill>
                <a:srgbClr val="C00000"/>
              </a:solidFill>
            </a:endParaRPr>
          </a:p>
          <a:p>
            <a:pPr algn="ctr"/>
            <a:r>
              <a:rPr lang="en-US" sz="2133" b="1" dirty="0">
                <a:solidFill>
                  <a:srgbClr val="C00000"/>
                </a:solidFill>
              </a:rPr>
              <a:t> </a:t>
            </a:r>
            <a:r>
              <a:rPr lang="en-US" sz="2133" i="1" dirty="0">
                <a:solidFill>
                  <a:srgbClr val="C00000"/>
                </a:solidFill>
              </a:rPr>
              <a:t>(+ improvements)</a:t>
            </a:r>
            <a:endParaRPr lang="en-US" sz="2133" i="1" dirty="0">
              <a:solidFill>
                <a:srgbClr val="C00000"/>
              </a:solidFill>
              <a:sym typeface="Wingdings" pitchFamily="2" charset="2"/>
            </a:endParaRPr>
          </a:p>
        </p:txBody>
      </p:sp>
      <p:sp>
        <p:nvSpPr>
          <p:cNvPr id="51" name="TextBox 50">
            <a:extLst>
              <a:ext uri="{FF2B5EF4-FFF2-40B4-BE49-F238E27FC236}">
                <a16:creationId xmlns:a16="http://schemas.microsoft.com/office/drawing/2014/main" id="{4EF3931F-06C1-8E74-C94A-752601B675BE}"/>
              </a:ext>
            </a:extLst>
          </p:cNvPr>
          <p:cNvSpPr txBox="1"/>
          <p:nvPr/>
        </p:nvSpPr>
        <p:spPr>
          <a:xfrm>
            <a:off x="3241545" y="6378150"/>
            <a:ext cx="8126840" cy="338554"/>
          </a:xfrm>
          <a:prstGeom prst="rect">
            <a:avLst/>
          </a:prstGeom>
          <a:noFill/>
        </p:spPr>
        <p:txBody>
          <a:bodyPr wrap="none" rtlCol="0">
            <a:spAutoFit/>
          </a:bodyPr>
          <a:lstStyle/>
          <a:p>
            <a:r>
              <a:rPr lang="en-US" sz="1600" i="1" dirty="0">
                <a:solidFill>
                  <a:srgbClr val="C00000"/>
                </a:solidFill>
              </a:rPr>
              <a:t>Algorithms being implemented/distributed in </a:t>
            </a:r>
            <a:r>
              <a:rPr lang="en-US" sz="1600" i="1" dirty="0" err="1">
                <a:solidFill>
                  <a:srgbClr val="C00000"/>
                </a:solidFill>
              </a:rPr>
              <a:t>Xopt</a:t>
            </a:r>
            <a:r>
              <a:rPr lang="en-US" sz="1600" i="1" dirty="0">
                <a:solidFill>
                  <a:srgbClr val="C00000"/>
                </a:solidFill>
              </a:rPr>
              <a:t>: </a:t>
            </a:r>
            <a:r>
              <a:rPr lang="en-US" sz="1600" i="1" dirty="0">
                <a:solidFill>
                  <a:srgbClr val="C00000"/>
                </a:solidFill>
                <a:hlinkClick r:id="rId13">
                  <a:extLst>
                    <a:ext uri="{A12FA001-AC4F-418D-AE19-62706E023703}">
                      <ahyp:hlinkClr xmlns:ahyp="http://schemas.microsoft.com/office/drawing/2018/hyperlinkcolor" val="tx"/>
                    </a:ext>
                  </a:extLst>
                </a:hlinkClick>
              </a:rPr>
              <a:t>https://github.com/ChristopherMayes/Xopt</a:t>
            </a:r>
            <a:r>
              <a:rPr lang="en-US" sz="1600" i="1" dirty="0">
                <a:solidFill>
                  <a:srgbClr val="C00000"/>
                </a:solidFill>
              </a:rPr>
              <a:t> </a:t>
            </a:r>
          </a:p>
        </p:txBody>
      </p:sp>
      <p:pic>
        <p:nvPicPr>
          <p:cNvPr id="52" name="Picture 2">
            <a:extLst>
              <a:ext uri="{FF2B5EF4-FFF2-40B4-BE49-F238E27FC236}">
                <a16:creationId xmlns:a16="http://schemas.microsoft.com/office/drawing/2014/main" id="{7D6CA8FC-0A28-568C-B77B-2FCE9EE5582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71234" y="6196668"/>
            <a:ext cx="1004332" cy="633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1669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4" name="Google Shape;344;g134c20c7434_2_0"/>
          <p:cNvSpPr txBox="1">
            <a:spLocks noGrp="1"/>
          </p:cNvSpPr>
          <p:nvPr>
            <p:ph type="title"/>
          </p:nvPr>
        </p:nvSpPr>
        <p:spPr>
          <a:xfrm>
            <a:off x="979399" y="172330"/>
            <a:ext cx="10553700" cy="632100"/>
          </a:xfrm>
          <a:prstGeom prst="rect">
            <a:avLst/>
          </a:prstGeom>
        </p:spPr>
        <p:txBody>
          <a:bodyPr spcFirstLastPara="1" vert="horz" wrap="square" lIns="0" tIns="45700" rIns="91425" bIns="45700" rtlCol="0" anchor="b" anchorCtr="0">
            <a:normAutofit/>
          </a:bodyPr>
          <a:lstStyle/>
          <a:p>
            <a:r>
              <a:rPr lang="en-US" dirty="0"/>
              <a:t>Controls Evolution: Fast-Executing &amp; Accurate System Models</a:t>
            </a:r>
            <a:endParaRPr dirty="0"/>
          </a:p>
        </p:txBody>
      </p:sp>
      <p:sp>
        <p:nvSpPr>
          <p:cNvPr id="346" name="Google Shape;346;g134c20c7434_2_0"/>
          <p:cNvSpPr txBox="1">
            <a:spLocks noGrp="1"/>
          </p:cNvSpPr>
          <p:nvPr>
            <p:ph type="sldNum" idx="12"/>
          </p:nvPr>
        </p:nvSpPr>
        <p:spPr>
          <a:xfrm>
            <a:off x="8610600" y="6282825"/>
            <a:ext cx="2743200" cy="365100"/>
          </a:xfrm>
          <a:prstGeom prst="rect">
            <a:avLst/>
          </a:prstGeom>
        </p:spPr>
        <p:txBody>
          <a:bodyPr spcFirstLastPara="1" vert="horz" wrap="square" lIns="91425" tIns="45700" rIns="0" bIns="45700" rtlCol="0" anchor="ctr" anchorCtr="0">
            <a:noAutofit/>
          </a:bodyPr>
          <a:lstStyle/>
          <a:p>
            <a:fld id="{00000000-1234-1234-1234-123412341234}" type="slidenum">
              <a:rPr lang="en-US"/>
              <a:pPr/>
              <a:t>44</a:t>
            </a:fld>
            <a:endParaRPr/>
          </a:p>
        </p:txBody>
      </p:sp>
      <p:pic>
        <p:nvPicPr>
          <p:cNvPr id="8" name="Google Shape;106;g10d9fb731aa_0_224">
            <a:extLst>
              <a:ext uri="{FF2B5EF4-FFF2-40B4-BE49-F238E27FC236}">
                <a16:creationId xmlns:a16="http://schemas.microsoft.com/office/drawing/2014/main" id="{24C953D7-BAC0-B531-3ACA-5511545E3E4C}"/>
              </a:ext>
            </a:extLst>
          </p:cNvPr>
          <p:cNvPicPr preferRelativeResize="0"/>
          <p:nvPr/>
        </p:nvPicPr>
        <p:blipFill rotWithShape="1">
          <a:blip r:embed="rId3">
            <a:alphaModFix/>
          </a:blip>
          <a:srcRect b="15986"/>
          <a:stretch/>
        </p:blipFill>
        <p:spPr>
          <a:xfrm>
            <a:off x="524655" y="1819473"/>
            <a:ext cx="4140900" cy="3845736"/>
          </a:xfrm>
          <a:prstGeom prst="rect">
            <a:avLst/>
          </a:prstGeom>
          <a:noFill/>
          <a:ln>
            <a:noFill/>
          </a:ln>
        </p:spPr>
      </p:pic>
      <p:sp>
        <p:nvSpPr>
          <p:cNvPr id="9" name="Google Shape;107;g10d9fb731aa_0_224">
            <a:extLst>
              <a:ext uri="{FF2B5EF4-FFF2-40B4-BE49-F238E27FC236}">
                <a16:creationId xmlns:a16="http://schemas.microsoft.com/office/drawing/2014/main" id="{7CBDD24F-9437-1CD1-D93F-DCE3A45E7F50}"/>
              </a:ext>
            </a:extLst>
          </p:cNvPr>
          <p:cNvSpPr txBox="1"/>
          <p:nvPr/>
        </p:nvSpPr>
        <p:spPr>
          <a:xfrm>
            <a:off x="520912" y="921233"/>
            <a:ext cx="4405323" cy="984845"/>
          </a:xfrm>
          <a:prstGeom prst="rect">
            <a:avLst/>
          </a:prstGeom>
          <a:noFill/>
          <a:ln>
            <a:noFill/>
          </a:ln>
        </p:spPr>
        <p:txBody>
          <a:bodyPr spcFirstLastPara="1" wrap="square" lIns="121900" tIns="121900" rIns="121900" bIns="121900" anchor="t" anchorCtr="0">
            <a:spAutoFit/>
          </a:bodyPr>
          <a:lstStyle/>
          <a:p>
            <a:pPr algn="ctr"/>
            <a:r>
              <a:rPr lang="en-US" sz="1600" dirty="0">
                <a:solidFill>
                  <a:schemeClr val="accent1"/>
                </a:solidFill>
              </a:rPr>
              <a:t>Accelerator simulations that include nonlinear and collective effects are powerful tools, but they can be computationally expensive</a:t>
            </a:r>
            <a:endParaRPr sz="1600" dirty="0">
              <a:solidFill>
                <a:schemeClr val="accent1"/>
              </a:solidFill>
            </a:endParaRPr>
          </a:p>
        </p:txBody>
      </p:sp>
      <p:pic>
        <p:nvPicPr>
          <p:cNvPr id="10" name="Google Shape;108;g10d9fb731aa_0_224">
            <a:extLst>
              <a:ext uri="{FF2B5EF4-FFF2-40B4-BE49-F238E27FC236}">
                <a16:creationId xmlns:a16="http://schemas.microsoft.com/office/drawing/2014/main" id="{559FE496-0FAB-5109-37B5-03A06ED0E859}"/>
              </a:ext>
            </a:extLst>
          </p:cNvPr>
          <p:cNvPicPr preferRelativeResize="0"/>
          <p:nvPr/>
        </p:nvPicPr>
        <p:blipFill>
          <a:blip r:embed="rId4">
            <a:alphaModFix/>
          </a:blip>
          <a:stretch>
            <a:fillRect/>
          </a:stretch>
        </p:blipFill>
        <p:spPr>
          <a:xfrm>
            <a:off x="5581953" y="1899729"/>
            <a:ext cx="3580259" cy="3436123"/>
          </a:xfrm>
          <a:prstGeom prst="rect">
            <a:avLst/>
          </a:prstGeom>
          <a:noFill/>
          <a:ln>
            <a:noFill/>
          </a:ln>
        </p:spPr>
      </p:pic>
      <p:pic>
        <p:nvPicPr>
          <p:cNvPr id="11" name="Google Shape;109;g10d9fb731aa_0_224">
            <a:extLst>
              <a:ext uri="{FF2B5EF4-FFF2-40B4-BE49-F238E27FC236}">
                <a16:creationId xmlns:a16="http://schemas.microsoft.com/office/drawing/2014/main" id="{DEB2F617-0C0E-EB00-5367-BC26D9C99121}"/>
              </a:ext>
            </a:extLst>
          </p:cNvPr>
          <p:cNvPicPr preferRelativeResize="0"/>
          <p:nvPr/>
        </p:nvPicPr>
        <p:blipFill rotWithShape="1">
          <a:blip r:embed="rId5">
            <a:alphaModFix/>
          </a:blip>
          <a:srcRect r="65371"/>
          <a:stretch/>
        </p:blipFill>
        <p:spPr>
          <a:xfrm>
            <a:off x="9138582" y="1741070"/>
            <a:ext cx="1384245" cy="3212335"/>
          </a:xfrm>
          <a:prstGeom prst="rect">
            <a:avLst/>
          </a:prstGeom>
          <a:noFill/>
          <a:ln>
            <a:noFill/>
          </a:ln>
        </p:spPr>
      </p:pic>
      <p:cxnSp>
        <p:nvCxnSpPr>
          <p:cNvPr id="12" name="Google Shape;110;g10d9fb731aa_0_224">
            <a:extLst>
              <a:ext uri="{FF2B5EF4-FFF2-40B4-BE49-F238E27FC236}">
                <a16:creationId xmlns:a16="http://schemas.microsoft.com/office/drawing/2014/main" id="{6F045CA2-6517-BDA3-A5B1-2B6B02E734EF}"/>
              </a:ext>
            </a:extLst>
          </p:cNvPr>
          <p:cNvCxnSpPr>
            <a:cxnSpLocks/>
          </p:cNvCxnSpPr>
          <p:nvPr/>
        </p:nvCxnSpPr>
        <p:spPr>
          <a:xfrm>
            <a:off x="5393565" y="1178999"/>
            <a:ext cx="0" cy="4500004"/>
          </a:xfrm>
          <a:prstGeom prst="straightConnector1">
            <a:avLst/>
          </a:prstGeom>
          <a:noFill/>
          <a:ln w="38100" cap="flat" cmpd="sng">
            <a:solidFill>
              <a:schemeClr val="dk2"/>
            </a:solidFill>
            <a:prstDash val="solid"/>
            <a:round/>
            <a:headEnd type="none" w="med" len="med"/>
            <a:tailEnd type="none" w="med" len="med"/>
          </a:ln>
        </p:spPr>
      </p:cxnSp>
      <p:sp>
        <p:nvSpPr>
          <p:cNvPr id="13" name="Google Shape;111;g10d9fb731aa_0_224">
            <a:extLst>
              <a:ext uri="{FF2B5EF4-FFF2-40B4-BE49-F238E27FC236}">
                <a16:creationId xmlns:a16="http://schemas.microsoft.com/office/drawing/2014/main" id="{D63BD2E8-6A73-0E2C-1695-D401046A1465}"/>
              </a:ext>
            </a:extLst>
          </p:cNvPr>
          <p:cNvSpPr txBox="1"/>
          <p:nvPr/>
        </p:nvSpPr>
        <p:spPr>
          <a:xfrm>
            <a:off x="5913088" y="1074630"/>
            <a:ext cx="5927683" cy="738623"/>
          </a:xfrm>
          <a:prstGeom prst="rect">
            <a:avLst/>
          </a:prstGeom>
          <a:noFill/>
          <a:ln>
            <a:noFill/>
          </a:ln>
        </p:spPr>
        <p:txBody>
          <a:bodyPr spcFirstLastPara="1" wrap="square" lIns="121900" tIns="121900" rIns="121900" bIns="121900" anchor="t" anchorCtr="0">
            <a:spAutoFit/>
          </a:bodyPr>
          <a:lstStyle/>
          <a:p>
            <a:pPr algn="ctr"/>
            <a:r>
              <a:rPr lang="en-US" sz="1600" dirty="0">
                <a:solidFill>
                  <a:srgbClr val="FF0000"/>
                </a:solidFill>
              </a:rPr>
              <a:t>ML models are able to provide fast approximations to simulations</a:t>
            </a:r>
          </a:p>
          <a:p>
            <a:pPr algn="ctr"/>
            <a:r>
              <a:rPr lang="en-US" sz="1600" dirty="0">
                <a:solidFill>
                  <a:srgbClr val="FF0000"/>
                </a:solidFill>
              </a:rPr>
              <a:t> (“surrogate models”)</a:t>
            </a:r>
          </a:p>
        </p:txBody>
      </p:sp>
      <p:sp>
        <p:nvSpPr>
          <p:cNvPr id="14" name="TextBox 13">
            <a:extLst>
              <a:ext uri="{FF2B5EF4-FFF2-40B4-BE49-F238E27FC236}">
                <a16:creationId xmlns:a16="http://schemas.microsoft.com/office/drawing/2014/main" id="{8272BA79-BA20-E48F-6401-6D719BCF31E3}"/>
              </a:ext>
            </a:extLst>
          </p:cNvPr>
          <p:cNvSpPr txBox="1"/>
          <p:nvPr/>
        </p:nvSpPr>
        <p:spPr>
          <a:xfrm>
            <a:off x="9703353" y="4813418"/>
            <a:ext cx="2488647" cy="646331"/>
          </a:xfrm>
          <a:prstGeom prst="rect">
            <a:avLst/>
          </a:prstGeom>
          <a:noFill/>
        </p:spPr>
        <p:txBody>
          <a:bodyPr wrap="square" rtlCol="0">
            <a:spAutoFit/>
          </a:bodyPr>
          <a:lstStyle/>
          <a:p>
            <a:r>
              <a:rPr lang="en-US" sz="1200" i="1" dirty="0">
                <a:solidFill>
                  <a:srgbClr val="FF0000"/>
                </a:solidFill>
              </a:rPr>
              <a:t>&lt; </a:t>
            </a:r>
            <a:r>
              <a:rPr lang="en-US" sz="1200" i="1" dirty="0" err="1">
                <a:solidFill>
                  <a:srgbClr val="FF0000"/>
                </a:solidFill>
              </a:rPr>
              <a:t>ms</a:t>
            </a:r>
            <a:r>
              <a:rPr lang="en-US" sz="1200" i="1" dirty="0">
                <a:solidFill>
                  <a:srgbClr val="FF0000"/>
                </a:solidFill>
              </a:rPr>
              <a:t> execution speed</a:t>
            </a:r>
          </a:p>
          <a:p>
            <a:endParaRPr lang="en-US" sz="1200" i="1" dirty="0">
              <a:solidFill>
                <a:srgbClr val="FF0000"/>
              </a:solidFill>
            </a:endParaRPr>
          </a:p>
          <a:p>
            <a:r>
              <a:rPr lang="en-US" sz="1200" i="1" dirty="0">
                <a:solidFill>
                  <a:srgbClr val="FF0000"/>
                </a:solidFill>
              </a:rPr>
              <a:t>10</a:t>
            </a:r>
            <a:r>
              <a:rPr lang="en-US" sz="1600" i="1" baseline="30000" dirty="0">
                <a:solidFill>
                  <a:srgbClr val="FF0000"/>
                </a:solidFill>
              </a:rPr>
              <a:t>6</a:t>
            </a:r>
            <a:r>
              <a:rPr lang="en-US" sz="1200" i="1" baseline="30000" dirty="0">
                <a:solidFill>
                  <a:srgbClr val="FF0000"/>
                </a:solidFill>
              </a:rPr>
              <a:t> </a:t>
            </a:r>
            <a:r>
              <a:rPr lang="en-US" sz="1200" i="1" dirty="0">
                <a:solidFill>
                  <a:srgbClr val="FF0000"/>
                </a:solidFill>
              </a:rPr>
              <a:t> times speedup</a:t>
            </a:r>
          </a:p>
        </p:txBody>
      </p:sp>
      <p:sp>
        <p:nvSpPr>
          <p:cNvPr id="4" name="TextBox 3">
            <a:extLst>
              <a:ext uri="{FF2B5EF4-FFF2-40B4-BE49-F238E27FC236}">
                <a16:creationId xmlns:a16="http://schemas.microsoft.com/office/drawing/2014/main" id="{0A792593-6768-5FBD-C7A7-774FD29C3F58}"/>
              </a:ext>
            </a:extLst>
          </p:cNvPr>
          <p:cNvSpPr txBox="1"/>
          <p:nvPr/>
        </p:nvSpPr>
        <p:spPr>
          <a:xfrm>
            <a:off x="800100" y="4985453"/>
            <a:ext cx="1683635" cy="830997"/>
          </a:xfrm>
          <a:prstGeom prst="rect">
            <a:avLst/>
          </a:prstGeom>
          <a:solidFill>
            <a:schemeClr val="bg1"/>
          </a:solidFill>
        </p:spPr>
        <p:txBody>
          <a:bodyPr wrap="square" rtlCol="0">
            <a:spAutoFit/>
          </a:bodyPr>
          <a:lstStyle/>
          <a:p>
            <a:r>
              <a:rPr lang="en-US" sz="1600" dirty="0"/>
              <a:t>10 hours on thousands of cores at NERSC!</a:t>
            </a:r>
          </a:p>
        </p:txBody>
      </p:sp>
      <p:pic>
        <p:nvPicPr>
          <p:cNvPr id="18" name="Google Shape;109;g10d9fb731aa_0_224">
            <a:extLst>
              <a:ext uri="{FF2B5EF4-FFF2-40B4-BE49-F238E27FC236}">
                <a16:creationId xmlns:a16="http://schemas.microsoft.com/office/drawing/2014/main" id="{8182F4B3-0264-80FA-EDC4-CB7058314071}"/>
              </a:ext>
            </a:extLst>
          </p:cNvPr>
          <p:cNvPicPr preferRelativeResize="0"/>
          <p:nvPr/>
        </p:nvPicPr>
        <p:blipFill rotWithShape="1">
          <a:blip r:embed="rId5">
            <a:alphaModFix/>
          </a:blip>
          <a:srcRect l="65371"/>
          <a:stretch/>
        </p:blipFill>
        <p:spPr>
          <a:xfrm>
            <a:off x="10483584" y="1741069"/>
            <a:ext cx="1384245" cy="3171961"/>
          </a:xfrm>
          <a:prstGeom prst="rect">
            <a:avLst/>
          </a:prstGeom>
          <a:noFill/>
          <a:ln>
            <a:noFill/>
          </a:ln>
        </p:spPr>
      </p:pic>
      <p:sp>
        <p:nvSpPr>
          <p:cNvPr id="5" name="Rectangle 4">
            <a:extLst>
              <a:ext uri="{FF2B5EF4-FFF2-40B4-BE49-F238E27FC236}">
                <a16:creationId xmlns:a16="http://schemas.microsoft.com/office/drawing/2014/main" id="{142D55F3-E01B-79A1-E6BC-752FD42A56A8}"/>
              </a:ext>
            </a:extLst>
          </p:cNvPr>
          <p:cNvSpPr/>
          <p:nvPr/>
        </p:nvSpPr>
        <p:spPr>
          <a:xfrm>
            <a:off x="8718225" y="2952793"/>
            <a:ext cx="340299" cy="2383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extBox 1">
            <a:extLst>
              <a:ext uri="{FF2B5EF4-FFF2-40B4-BE49-F238E27FC236}">
                <a16:creationId xmlns:a16="http://schemas.microsoft.com/office/drawing/2014/main" id="{C194E43F-838C-C3B7-5766-43A0B3CC4797}"/>
              </a:ext>
            </a:extLst>
          </p:cNvPr>
          <p:cNvSpPr txBox="1"/>
          <p:nvPr/>
        </p:nvSpPr>
        <p:spPr>
          <a:xfrm>
            <a:off x="9830704" y="5576552"/>
            <a:ext cx="1491114" cy="235898"/>
          </a:xfrm>
          <a:prstGeom prst="rect">
            <a:avLst/>
          </a:prstGeom>
          <a:noFill/>
        </p:spPr>
        <p:txBody>
          <a:bodyPr wrap="none" rtlCol="0">
            <a:spAutoFit/>
          </a:bodyPr>
          <a:lstStyle/>
          <a:p>
            <a:r>
              <a:rPr lang="en-US" sz="933" i="1" dirty="0">
                <a:solidFill>
                  <a:schemeClr val="tx1">
                    <a:lumMod val="50000"/>
                    <a:lumOff val="50000"/>
                  </a:schemeClr>
                </a:solidFill>
                <a:hlinkClick r:id="rId6"/>
              </a:rPr>
              <a:t>Edelen et al., </a:t>
            </a:r>
            <a:r>
              <a:rPr lang="en-US" sz="933" i="1" dirty="0" err="1">
                <a:solidFill>
                  <a:schemeClr val="tx1">
                    <a:lumMod val="50000"/>
                    <a:lumOff val="50000"/>
                  </a:schemeClr>
                </a:solidFill>
                <a:hlinkClick r:id="rId6"/>
              </a:rPr>
              <a:t>NeurIPS</a:t>
            </a:r>
            <a:r>
              <a:rPr lang="en-US" sz="933" i="1" dirty="0">
                <a:solidFill>
                  <a:schemeClr val="tx1">
                    <a:lumMod val="50000"/>
                    <a:lumOff val="50000"/>
                  </a:schemeClr>
                </a:solidFill>
                <a:hlinkClick r:id="rId6"/>
              </a:rPr>
              <a:t> 2019</a:t>
            </a:r>
            <a:endParaRPr lang="en-US" sz="933" i="1" dirty="0">
              <a:solidFill>
                <a:schemeClr val="tx1">
                  <a:lumMod val="50000"/>
                  <a:lumOff val="50000"/>
                </a:schemeClr>
              </a:solidFill>
            </a:endParaRPr>
          </a:p>
        </p:txBody>
      </p:sp>
      <p:sp>
        <p:nvSpPr>
          <p:cNvPr id="3" name="Google Shape;348;g134c20c7434_2_0">
            <a:extLst>
              <a:ext uri="{FF2B5EF4-FFF2-40B4-BE49-F238E27FC236}">
                <a16:creationId xmlns:a16="http://schemas.microsoft.com/office/drawing/2014/main" id="{6B11C228-A51C-92CE-5DEF-549538E5B005}"/>
              </a:ext>
            </a:extLst>
          </p:cNvPr>
          <p:cNvSpPr txBox="1"/>
          <p:nvPr/>
        </p:nvSpPr>
        <p:spPr>
          <a:xfrm>
            <a:off x="0" y="5966094"/>
            <a:ext cx="12192000" cy="677078"/>
          </a:xfrm>
          <a:prstGeom prst="rect">
            <a:avLst/>
          </a:prstGeom>
          <a:solidFill>
            <a:srgbClr val="C00000"/>
          </a:solidFill>
          <a:ln>
            <a:noFill/>
          </a:ln>
        </p:spPr>
        <p:txBody>
          <a:bodyPr spcFirstLastPara="1" wrap="square" lIns="91425" tIns="91425" rIns="91425" bIns="91425" anchor="t" anchorCtr="0">
            <a:spAutoFit/>
          </a:bodyPr>
          <a:lstStyle/>
          <a:p>
            <a:pPr algn="ctr"/>
            <a:r>
              <a:rPr lang="en-US" sz="1600" dirty="0">
                <a:solidFill>
                  <a:schemeClr val="lt1"/>
                </a:solidFill>
                <a:latin typeface="Lato"/>
                <a:ea typeface="Lato"/>
                <a:cs typeface="Lato"/>
                <a:sym typeface="Lato"/>
              </a:rPr>
              <a:t>ML modeling enables accurate predictions of system responses with unprecedented speeds, opening up new avenues for high-fidelity online prediction, tracking of machine behavior, and model-based control</a:t>
            </a:r>
            <a:endParaRPr sz="1600" dirty="0">
              <a:solidFill>
                <a:schemeClr val="lt1"/>
              </a:solidFill>
              <a:latin typeface="Lato"/>
              <a:ea typeface="Lato"/>
              <a:cs typeface="Lato"/>
              <a:sym typeface="Lato"/>
            </a:endParaRPr>
          </a:p>
        </p:txBody>
      </p:sp>
    </p:spTree>
    <p:extLst>
      <p:ext uri="{BB962C8B-B14F-4D97-AF65-F5344CB8AC3E}">
        <p14:creationId xmlns:p14="http://schemas.microsoft.com/office/powerpoint/2010/main" val="40157133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9CC04-5FFC-6A4B-9E97-042AA43073C0}"/>
              </a:ext>
            </a:extLst>
          </p:cNvPr>
          <p:cNvSpPr>
            <a:spLocks noGrp="1"/>
          </p:cNvSpPr>
          <p:nvPr>
            <p:ph type="title"/>
          </p:nvPr>
        </p:nvSpPr>
        <p:spPr>
          <a:xfrm>
            <a:off x="309717" y="451741"/>
            <a:ext cx="11680722" cy="543036"/>
          </a:xfrm>
        </p:spPr>
        <p:txBody>
          <a:bodyPr>
            <a:normAutofit fontScale="90000"/>
          </a:bodyPr>
          <a:lstStyle/>
          <a:p>
            <a:r>
              <a:rPr lang="en-US" dirty="0">
                <a:solidFill>
                  <a:srgbClr val="C00000"/>
                </a:solidFill>
              </a:rPr>
              <a:t>Review - Physics Requirements of the Future Controls</a:t>
            </a:r>
          </a:p>
        </p:txBody>
      </p:sp>
      <p:sp>
        <p:nvSpPr>
          <p:cNvPr id="3" name="Content Placeholder 2">
            <a:extLst>
              <a:ext uri="{FF2B5EF4-FFF2-40B4-BE49-F238E27FC236}">
                <a16:creationId xmlns:a16="http://schemas.microsoft.com/office/drawing/2014/main" id="{16715DDD-AC00-6940-B095-232E995B3E15}"/>
              </a:ext>
            </a:extLst>
          </p:cNvPr>
          <p:cNvSpPr>
            <a:spLocks noGrp="1"/>
          </p:cNvSpPr>
          <p:nvPr>
            <p:ph sz="quarter" idx="14"/>
          </p:nvPr>
        </p:nvSpPr>
        <p:spPr>
          <a:xfrm>
            <a:off x="609600" y="1176349"/>
            <a:ext cx="11218606" cy="3867599"/>
          </a:xfrm>
        </p:spPr>
        <p:txBody>
          <a:bodyPr>
            <a:normAutofit fontScale="92500" lnSpcReduction="20000"/>
          </a:bodyPr>
          <a:lstStyle/>
          <a:p>
            <a:r>
              <a:rPr lang="en-US" sz="2400" dirty="0">
                <a:solidFill>
                  <a:srgbClr val="C00000"/>
                </a:solidFill>
              </a:rPr>
              <a:t>Online Beam Optimization no longer just known a priori model</a:t>
            </a:r>
            <a:r>
              <a:rPr lang="en-US" sz="2400" dirty="0"/>
              <a:t>. Not only ad-hoc “correlation plots”, Singular Value Decomposition, bumps, PID or Kalman – based</a:t>
            </a:r>
            <a:r>
              <a:rPr lang="en-US" sz="2400" dirty="0">
                <a:solidFill>
                  <a:srgbClr val="FF0000"/>
                </a:solidFill>
              </a:rPr>
              <a:t>.  </a:t>
            </a:r>
            <a:r>
              <a:rPr lang="en-US" sz="2400" dirty="0"/>
              <a:t>Rather continuous multi-parametric and NN online, and big-data offline, informing online in real time </a:t>
            </a:r>
          </a:p>
          <a:p>
            <a:r>
              <a:rPr lang="en-US" sz="2400" dirty="0">
                <a:solidFill>
                  <a:srgbClr val="C00000"/>
                </a:solidFill>
              </a:rPr>
              <a:t>Online Models no longer linear only</a:t>
            </a:r>
            <a:r>
              <a:rPr lang="en-US" sz="2400" dirty="0"/>
              <a:t>. Space charge, RF kicks, magnet errors, dynamic initial conditions, must be included. That implies large HPC and ML, reading and writing to online PVs!</a:t>
            </a:r>
          </a:p>
          <a:p>
            <a:r>
              <a:rPr lang="en-US" sz="2400" dirty="0">
                <a:solidFill>
                  <a:srgbClr val="C00000"/>
                </a:solidFill>
              </a:rPr>
              <a:t>Tuning on Pulse identified data</a:t>
            </a:r>
            <a:r>
              <a:rPr lang="en-US" sz="2400" dirty="0">
                <a:solidFill>
                  <a:srgbClr val="FF0000"/>
                </a:solidFill>
              </a:rPr>
              <a:t>. </a:t>
            </a:r>
            <a:r>
              <a:rPr lang="en-US" sz="2400" dirty="0"/>
              <a:t>Pulse Synchronous Archiving All pulses, (soft) Real time pulse synch accelerator-detector optimization, Continuous image </a:t>
            </a:r>
            <a:r>
              <a:rPr lang="en-US" sz="2400" dirty="0" err="1"/>
              <a:t>acq</a:t>
            </a:r>
            <a:r>
              <a:rPr lang="en-US" sz="2400" dirty="0"/>
              <a:t>/store, Pulse based Modeling</a:t>
            </a:r>
          </a:p>
          <a:p>
            <a:r>
              <a:rPr lang="en-US" sz="2400" dirty="0">
                <a:solidFill>
                  <a:srgbClr val="C00000"/>
                </a:solidFill>
              </a:rPr>
              <a:t>Control system Requirements (EPICS). </a:t>
            </a:r>
            <a:r>
              <a:rPr lang="en-US" sz="2400" dirty="0"/>
              <a:t>High</a:t>
            </a:r>
            <a:r>
              <a:rPr lang="en-US" sz="2400" dirty="0">
                <a:solidFill>
                  <a:srgbClr val="C00000"/>
                </a:solidFill>
              </a:rPr>
              <a:t> </a:t>
            </a:r>
            <a:r>
              <a:rPr lang="en-US" sz="2400" dirty="0"/>
              <a:t>Speed Data Services (PVA). Semi-structured science data (PVA)</a:t>
            </a:r>
          </a:p>
          <a:p>
            <a:pPr lvl="1"/>
            <a:r>
              <a:rPr lang="en-US" sz="2000" dirty="0">
                <a:solidFill>
                  <a:srgbClr val="C00000"/>
                </a:solidFill>
              </a:rPr>
              <a:t>Big Data Storage  </a:t>
            </a:r>
            <a:r>
              <a:rPr lang="en-US" sz="2000" dirty="0"/>
              <a:t>– typically outside the control network (!)</a:t>
            </a:r>
          </a:p>
          <a:p>
            <a:pPr lvl="1"/>
            <a:r>
              <a:rPr lang="en-US" sz="2000" dirty="0">
                <a:solidFill>
                  <a:srgbClr val="C00000"/>
                </a:solidFill>
              </a:rPr>
              <a:t>High Performance Computing </a:t>
            </a:r>
            <a:r>
              <a:rPr lang="en-US" sz="2000" dirty="0"/>
              <a:t>– typically outside the control network (!)</a:t>
            </a:r>
          </a:p>
          <a:p>
            <a:pPr lvl="1"/>
            <a:endParaRPr lang="en-US" sz="2000" dirty="0"/>
          </a:p>
          <a:p>
            <a:pPr marL="0" indent="0">
              <a:buNone/>
            </a:pPr>
            <a:endParaRPr lang="en-US" sz="2400" dirty="0"/>
          </a:p>
          <a:p>
            <a:endParaRPr lang="en-US" sz="2400" dirty="0"/>
          </a:p>
        </p:txBody>
      </p:sp>
      <p:sp>
        <p:nvSpPr>
          <p:cNvPr id="6" name="TextBox 5">
            <a:extLst>
              <a:ext uri="{FF2B5EF4-FFF2-40B4-BE49-F238E27FC236}">
                <a16:creationId xmlns:a16="http://schemas.microsoft.com/office/drawing/2014/main" id="{30DEB9E5-263A-7893-09CB-7BAE8460BF37}"/>
              </a:ext>
            </a:extLst>
          </p:cNvPr>
          <p:cNvSpPr txBox="1"/>
          <p:nvPr/>
        </p:nvSpPr>
        <p:spPr>
          <a:xfrm>
            <a:off x="162232" y="5047470"/>
            <a:ext cx="11828207" cy="646331"/>
          </a:xfrm>
          <a:prstGeom prst="rect">
            <a:avLst/>
          </a:prstGeom>
          <a:noFill/>
        </p:spPr>
        <p:txBody>
          <a:bodyPr wrap="square" rtlCol="0">
            <a:spAutoFit/>
          </a:bodyPr>
          <a:lstStyle/>
          <a:p>
            <a:r>
              <a:rPr lang="en-US" dirty="0"/>
              <a:t>CONCLUSION: </a:t>
            </a:r>
            <a:r>
              <a:rPr lang="en-US" u="sng" dirty="0"/>
              <a:t>Controls Architecture must adapt to </a:t>
            </a:r>
            <a:r>
              <a:rPr lang="en-US" sz="1800" u="sng" dirty="0"/>
              <a:t>support physics analysis on fast networks off production</a:t>
            </a:r>
            <a:r>
              <a:rPr lang="en-US" sz="1800" dirty="0"/>
              <a:t>; </a:t>
            </a:r>
          </a:p>
          <a:p>
            <a:r>
              <a:rPr lang="en-US" sz="1800" dirty="0">
                <a:solidFill>
                  <a:srgbClr val="C00000"/>
                </a:solidFill>
              </a:rPr>
              <a:t>Control system moves into High Performance </a:t>
            </a:r>
            <a:r>
              <a:rPr lang="en-US" sz="1800" dirty="0" err="1">
                <a:solidFill>
                  <a:srgbClr val="C00000"/>
                </a:solidFill>
              </a:rPr>
              <a:t>Compting</a:t>
            </a:r>
            <a:r>
              <a:rPr lang="en-US" sz="1800" dirty="0">
                <a:solidFill>
                  <a:srgbClr val="C00000"/>
                </a:solidFill>
              </a:rPr>
              <a:t> (</a:t>
            </a:r>
            <a:r>
              <a:rPr lang="en-US" sz="1800" dirty="0" err="1">
                <a:solidFill>
                  <a:srgbClr val="C00000"/>
                </a:solidFill>
              </a:rPr>
              <a:t>formery</a:t>
            </a:r>
            <a:r>
              <a:rPr lang="en-US" sz="1800" dirty="0">
                <a:solidFill>
                  <a:srgbClr val="C00000"/>
                </a:solidFill>
              </a:rPr>
              <a:t> entirely offline, and outside the production secure network)</a:t>
            </a:r>
          </a:p>
        </p:txBody>
      </p:sp>
      <p:sp>
        <p:nvSpPr>
          <p:cNvPr id="7" name="TextBox 6">
            <a:extLst>
              <a:ext uri="{FF2B5EF4-FFF2-40B4-BE49-F238E27FC236}">
                <a16:creationId xmlns:a16="http://schemas.microsoft.com/office/drawing/2014/main" id="{992A3311-B5F1-5BE3-08CE-CE599CF6E143}"/>
              </a:ext>
            </a:extLst>
          </p:cNvPr>
          <p:cNvSpPr txBox="1"/>
          <p:nvPr/>
        </p:nvSpPr>
        <p:spPr>
          <a:xfrm>
            <a:off x="516193" y="5944806"/>
            <a:ext cx="11120283" cy="369332"/>
          </a:xfrm>
          <a:prstGeom prst="rect">
            <a:avLst/>
          </a:prstGeom>
          <a:solidFill>
            <a:srgbClr val="C00000"/>
          </a:solidFill>
        </p:spPr>
        <p:txBody>
          <a:bodyPr wrap="square" rtlCol="0">
            <a:spAutoFit/>
          </a:bodyPr>
          <a:lstStyle/>
          <a:p>
            <a:pPr algn="ctr"/>
            <a:r>
              <a:rPr lang="en-US" sz="1800" dirty="0">
                <a:solidFill>
                  <a:schemeClr val="bg1"/>
                </a:solidFill>
              </a:rPr>
              <a:t>Controls can no longer rely on a secure perimeter cyber model. </a:t>
            </a:r>
          </a:p>
        </p:txBody>
      </p:sp>
    </p:spTree>
    <p:extLst>
      <p:ext uri="{BB962C8B-B14F-4D97-AF65-F5344CB8AC3E}">
        <p14:creationId xmlns:p14="http://schemas.microsoft.com/office/powerpoint/2010/main" val="1103746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8A094-5910-975D-C952-06ADCA3F31C5}"/>
              </a:ext>
            </a:extLst>
          </p:cNvPr>
          <p:cNvSpPr>
            <a:spLocks noGrp="1"/>
          </p:cNvSpPr>
          <p:nvPr>
            <p:ph type="title"/>
          </p:nvPr>
        </p:nvSpPr>
        <p:spPr>
          <a:xfrm>
            <a:off x="609600" y="196766"/>
            <a:ext cx="10972800" cy="543036"/>
          </a:xfrm>
        </p:spPr>
        <p:txBody>
          <a:bodyPr>
            <a:noAutofit/>
          </a:bodyPr>
          <a:lstStyle/>
          <a:p>
            <a:r>
              <a:rPr lang="en-US" sz="3200" dirty="0"/>
              <a:t>Experience of SLAC Accelerator Cyber Assessment</a:t>
            </a:r>
          </a:p>
        </p:txBody>
      </p:sp>
      <p:sp>
        <p:nvSpPr>
          <p:cNvPr id="8" name="Content Placeholder 7">
            <a:extLst>
              <a:ext uri="{FF2B5EF4-FFF2-40B4-BE49-F238E27FC236}">
                <a16:creationId xmlns:a16="http://schemas.microsoft.com/office/drawing/2014/main" id="{D306A612-03A6-F7AD-75B7-DA1EF8371D37}"/>
              </a:ext>
            </a:extLst>
          </p:cNvPr>
          <p:cNvSpPr>
            <a:spLocks noGrp="1"/>
          </p:cNvSpPr>
          <p:nvPr>
            <p:ph sz="quarter" idx="14"/>
          </p:nvPr>
        </p:nvSpPr>
        <p:spPr>
          <a:xfrm>
            <a:off x="608039" y="1913330"/>
            <a:ext cx="11185417" cy="2921434"/>
          </a:xfrm>
        </p:spPr>
        <p:txBody>
          <a:bodyPr>
            <a:normAutofit/>
          </a:bodyPr>
          <a:lstStyle/>
          <a:p>
            <a:pPr marL="514350" lvl="0" indent="-514350">
              <a:buFont typeface="+mj-lt"/>
              <a:buAutoNum type="arabicPeriod"/>
            </a:pPr>
            <a:r>
              <a:rPr lang="en-US" sz="2800" dirty="0"/>
              <a:t>Operations (for instance deletion of required software) </a:t>
            </a:r>
          </a:p>
          <a:p>
            <a:pPr marL="514350" lvl="0" indent="-514350">
              <a:buFont typeface="+mj-lt"/>
              <a:buAutoNum type="arabicPeriod"/>
            </a:pPr>
            <a:r>
              <a:rPr lang="en-US" sz="2800" dirty="0"/>
              <a:t>Physical accelerator controls (e.g. malicious write to PVs of cryo facility)</a:t>
            </a:r>
          </a:p>
          <a:p>
            <a:pPr marL="514350" lvl="0" indent="-514350">
              <a:buFont typeface="+mj-lt"/>
              <a:buAutoNum type="arabicPeriod"/>
            </a:pPr>
            <a:r>
              <a:rPr lang="en-US" sz="2800" dirty="0"/>
              <a:t>Accelerator configuration basis (e.g. magnet polynomials in Oracle)</a:t>
            </a:r>
          </a:p>
          <a:p>
            <a:pPr marL="514350" lvl="0" indent="-514350">
              <a:buFont typeface="+mj-lt"/>
              <a:buAutoNum type="arabicPeriod"/>
            </a:pPr>
            <a:r>
              <a:rPr lang="en-US" sz="2800" dirty="0"/>
              <a:t>Data, analysis or diagnostics (e.g. deletion or change of archived values).</a:t>
            </a:r>
          </a:p>
        </p:txBody>
      </p:sp>
      <p:sp>
        <p:nvSpPr>
          <p:cNvPr id="3" name="TextBox 2">
            <a:extLst>
              <a:ext uri="{FF2B5EF4-FFF2-40B4-BE49-F238E27FC236}">
                <a16:creationId xmlns:a16="http://schemas.microsoft.com/office/drawing/2014/main" id="{1BF7D009-FEF2-91F4-C98C-8824B48B6B55}"/>
              </a:ext>
            </a:extLst>
          </p:cNvPr>
          <p:cNvSpPr txBox="1"/>
          <p:nvPr/>
        </p:nvSpPr>
        <p:spPr>
          <a:xfrm>
            <a:off x="351182" y="1280365"/>
            <a:ext cx="11489635" cy="523220"/>
          </a:xfrm>
          <a:prstGeom prst="rect">
            <a:avLst/>
          </a:prstGeom>
          <a:noFill/>
        </p:spPr>
        <p:txBody>
          <a:bodyPr wrap="square" rtlCol="0">
            <a:spAutoFit/>
          </a:bodyPr>
          <a:lstStyle/>
          <a:p>
            <a:r>
              <a:rPr lang="en-US" sz="2800" dirty="0"/>
              <a:t>System Experts charged with assessment of </a:t>
            </a:r>
            <a:r>
              <a:rPr lang="en-US" sz="2800" dirty="0">
                <a:solidFill>
                  <a:srgbClr val="FF0000"/>
                </a:solidFill>
              </a:rPr>
              <a:t>resilience to cyber attack on:</a:t>
            </a:r>
            <a:endParaRPr lang="en-US" sz="2800" dirty="0"/>
          </a:p>
        </p:txBody>
      </p:sp>
      <p:sp>
        <p:nvSpPr>
          <p:cNvPr id="4" name="TextBox 3">
            <a:extLst>
              <a:ext uri="{FF2B5EF4-FFF2-40B4-BE49-F238E27FC236}">
                <a16:creationId xmlns:a16="http://schemas.microsoft.com/office/drawing/2014/main" id="{070D6807-ACDD-6E1B-3CC8-07F15B214CE6}"/>
              </a:ext>
            </a:extLst>
          </p:cNvPr>
          <p:cNvSpPr txBox="1"/>
          <p:nvPr/>
        </p:nvSpPr>
        <p:spPr>
          <a:xfrm>
            <a:off x="490175" y="4078689"/>
            <a:ext cx="10549621" cy="646331"/>
          </a:xfrm>
          <a:prstGeom prst="rect">
            <a:avLst/>
          </a:prstGeom>
          <a:noFill/>
        </p:spPr>
        <p:txBody>
          <a:bodyPr wrap="square" rtlCol="0">
            <a:spAutoFit/>
          </a:bodyPr>
          <a:lstStyle/>
          <a:p>
            <a:r>
              <a:rPr lang="en-US" dirty="0"/>
              <a:t>PPS cyber security was not investigated. We did NOT consider physical security such as vacuum of cryomodule, cavity tune, etc. </a:t>
            </a:r>
          </a:p>
        </p:txBody>
      </p:sp>
      <p:sp>
        <p:nvSpPr>
          <p:cNvPr id="9" name="TextBox 8">
            <a:extLst>
              <a:ext uri="{FF2B5EF4-FFF2-40B4-BE49-F238E27FC236}">
                <a16:creationId xmlns:a16="http://schemas.microsoft.com/office/drawing/2014/main" id="{16F4B398-9FD2-EC5C-617F-AFC2BC0F91DF}"/>
              </a:ext>
            </a:extLst>
          </p:cNvPr>
          <p:cNvSpPr txBox="1"/>
          <p:nvPr/>
        </p:nvSpPr>
        <p:spPr>
          <a:xfrm>
            <a:off x="172276" y="5054416"/>
            <a:ext cx="11185417" cy="1384995"/>
          </a:xfrm>
          <a:prstGeom prst="rect">
            <a:avLst/>
          </a:prstGeom>
          <a:noFill/>
          <a:ln>
            <a:solidFill>
              <a:srgbClr val="C00000"/>
            </a:solidFill>
          </a:ln>
        </p:spPr>
        <p:txBody>
          <a:bodyPr wrap="square">
            <a:spAutoFit/>
          </a:bodyPr>
          <a:lstStyle/>
          <a:p>
            <a:r>
              <a:rPr lang="en-US" sz="2800" dirty="0"/>
              <a:t>Results used to plan immediate improvements and further analysis. Experts directed to highlight items that worried them. And to use the systems analysis to investigate and propose fixes. </a:t>
            </a:r>
          </a:p>
        </p:txBody>
      </p:sp>
      <p:sp>
        <p:nvSpPr>
          <p:cNvPr id="10" name="TextBox 9">
            <a:extLst>
              <a:ext uri="{FF2B5EF4-FFF2-40B4-BE49-F238E27FC236}">
                <a16:creationId xmlns:a16="http://schemas.microsoft.com/office/drawing/2014/main" id="{84CAA1FB-A767-19CD-EE1B-E0E5E4E4F70B}"/>
              </a:ext>
            </a:extLst>
          </p:cNvPr>
          <p:cNvSpPr txBox="1"/>
          <p:nvPr/>
        </p:nvSpPr>
        <p:spPr>
          <a:xfrm>
            <a:off x="4095146" y="550194"/>
            <a:ext cx="4080021" cy="584775"/>
          </a:xfrm>
          <a:prstGeom prst="rect">
            <a:avLst/>
          </a:prstGeom>
          <a:noFill/>
        </p:spPr>
        <p:txBody>
          <a:bodyPr wrap="square">
            <a:spAutoFit/>
          </a:bodyPr>
          <a:lstStyle/>
          <a:p>
            <a:r>
              <a:rPr lang="en-US" sz="3200" dirty="0"/>
              <a:t>1. Scope and Objective</a:t>
            </a:r>
          </a:p>
        </p:txBody>
      </p:sp>
    </p:spTree>
    <p:extLst>
      <p:ext uri="{BB962C8B-B14F-4D97-AF65-F5344CB8AC3E}">
        <p14:creationId xmlns:p14="http://schemas.microsoft.com/office/powerpoint/2010/main" val="5037255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8A094-5910-975D-C952-06ADCA3F31C5}"/>
              </a:ext>
            </a:extLst>
          </p:cNvPr>
          <p:cNvSpPr>
            <a:spLocks noGrp="1"/>
          </p:cNvSpPr>
          <p:nvPr>
            <p:ph type="title"/>
          </p:nvPr>
        </p:nvSpPr>
        <p:spPr>
          <a:xfrm>
            <a:off x="609600" y="196766"/>
            <a:ext cx="10972800" cy="543036"/>
          </a:xfrm>
        </p:spPr>
        <p:txBody>
          <a:bodyPr>
            <a:noAutofit/>
          </a:bodyPr>
          <a:lstStyle/>
          <a:p>
            <a:r>
              <a:rPr lang="en-US" sz="2400" dirty="0"/>
              <a:t>Experience of SLAC Accelerator Cyber Assessment cont’d</a:t>
            </a:r>
          </a:p>
        </p:txBody>
      </p:sp>
      <p:sp>
        <p:nvSpPr>
          <p:cNvPr id="6" name="Text Placeholder 5">
            <a:extLst>
              <a:ext uri="{FF2B5EF4-FFF2-40B4-BE49-F238E27FC236}">
                <a16:creationId xmlns:a16="http://schemas.microsoft.com/office/drawing/2014/main" id="{9B2BEA27-0224-F7E4-8C7B-001BE7A80DBC}"/>
              </a:ext>
            </a:extLst>
          </p:cNvPr>
          <p:cNvSpPr>
            <a:spLocks noGrp="1"/>
          </p:cNvSpPr>
          <p:nvPr>
            <p:ph type="body" sz="quarter" idx="13"/>
          </p:nvPr>
        </p:nvSpPr>
        <p:spPr/>
        <p:txBody>
          <a:bodyPr>
            <a:normAutofit fontScale="25000" lnSpcReduction="20000"/>
          </a:bodyPr>
          <a:lstStyle/>
          <a:p>
            <a:endParaRPr lang="en-US"/>
          </a:p>
        </p:txBody>
      </p:sp>
      <p:sp>
        <p:nvSpPr>
          <p:cNvPr id="10" name="TextBox 9">
            <a:extLst>
              <a:ext uri="{FF2B5EF4-FFF2-40B4-BE49-F238E27FC236}">
                <a16:creationId xmlns:a16="http://schemas.microsoft.com/office/drawing/2014/main" id="{84CAA1FB-A767-19CD-EE1B-E0E5E4E4F70B}"/>
              </a:ext>
            </a:extLst>
          </p:cNvPr>
          <p:cNvSpPr txBox="1"/>
          <p:nvPr/>
        </p:nvSpPr>
        <p:spPr>
          <a:xfrm>
            <a:off x="4055988" y="530892"/>
            <a:ext cx="4080021" cy="584775"/>
          </a:xfrm>
          <a:prstGeom prst="rect">
            <a:avLst/>
          </a:prstGeom>
          <a:noFill/>
        </p:spPr>
        <p:txBody>
          <a:bodyPr wrap="square">
            <a:spAutoFit/>
          </a:bodyPr>
          <a:lstStyle/>
          <a:p>
            <a:r>
              <a:rPr lang="en-US" sz="3200" dirty="0"/>
              <a:t>2. Systems in Scope</a:t>
            </a:r>
          </a:p>
        </p:txBody>
      </p:sp>
      <p:sp>
        <p:nvSpPr>
          <p:cNvPr id="7" name="Content Placeholder 6">
            <a:extLst>
              <a:ext uri="{FF2B5EF4-FFF2-40B4-BE49-F238E27FC236}">
                <a16:creationId xmlns:a16="http://schemas.microsoft.com/office/drawing/2014/main" id="{AAD531C2-E6DB-3B67-8148-6152326F2F1F}"/>
              </a:ext>
            </a:extLst>
          </p:cNvPr>
          <p:cNvSpPr>
            <a:spLocks noGrp="1"/>
          </p:cNvSpPr>
          <p:nvPr>
            <p:ph sz="quarter" idx="14"/>
          </p:nvPr>
        </p:nvSpPr>
        <p:spPr/>
        <p:txBody>
          <a:bodyPr>
            <a:normAutofit fontScale="70000" lnSpcReduction="20000"/>
          </a:bodyPr>
          <a:lstStyle/>
          <a:p>
            <a:pPr marL="514350" indent="-514350">
              <a:buFont typeface="+mj-lt"/>
              <a:buAutoNum type="arabicPeriod"/>
            </a:pPr>
            <a:r>
              <a:rPr lang="en-US" dirty="0"/>
              <a:t>SLAC IT Network; routers, gateways, Domain Name Services. </a:t>
            </a:r>
          </a:p>
          <a:p>
            <a:pPr marL="514350" indent="-514350">
              <a:buFont typeface="+mj-lt"/>
              <a:buAutoNum type="arabicPeriod"/>
            </a:pPr>
            <a:r>
              <a:rPr lang="en-US" dirty="0"/>
              <a:t>Control System Access mechanism: </a:t>
            </a:r>
            <a:br>
              <a:rPr lang="en-US" dirty="0"/>
            </a:br>
            <a:r>
              <a:rPr lang="en-US" dirty="0"/>
              <a:t>	Enterprise (SLAC) Identity Access Management -&gt; DMZ bastion -&gt; </a:t>
            </a:r>
            <a:r>
              <a:rPr lang="en-US" dirty="0" err="1"/>
              <a:t>ssh</a:t>
            </a:r>
            <a:r>
              <a:rPr lang="en-US" dirty="0"/>
              <a:t> public key</a:t>
            </a:r>
          </a:p>
          <a:p>
            <a:pPr marL="514350" indent="-514350">
              <a:buFont typeface="+mj-lt"/>
              <a:buAutoNum type="arabicPeriod"/>
            </a:pPr>
            <a:r>
              <a:rPr lang="en-US" dirty="0"/>
              <a:t>Accelerator Control System Hosts </a:t>
            </a:r>
          </a:p>
          <a:p>
            <a:pPr marL="514350" indent="-514350">
              <a:buFont typeface="+mj-lt"/>
              <a:buAutoNum type="arabicPeriod"/>
            </a:pPr>
            <a:r>
              <a:rPr lang="en-US" dirty="0"/>
              <a:t>Control System Software security</a:t>
            </a:r>
          </a:p>
          <a:p>
            <a:pPr marL="914400" lvl="1" indent="-514350">
              <a:buFont typeface="+mj-lt"/>
              <a:buAutoNum type="alphaLcPeriod"/>
            </a:pPr>
            <a:r>
              <a:rPr lang="en-US" dirty="0"/>
              <a:t>PV write authorization security (EPICS Channel Access - “ACLs” for PVs)</a:t>
            </a:r>
          </a:p>
          <a:p>
            <a:pPr marL="914400" lvl="1" indent="-514350">
              <a:buFont typeface="+mj-lt"/>
              <a:buAutoNum type="alphaLcPeriod"/>
            </a:pPr>
            <a:r>
              <a:rPr lang="en-US" dirty="0"/>
              <a:t>Control Protocol security (EPICS Channel Access, PvAccess)</a:t>
            </a:r>
          </a:p>
          <a:p>
            <a:pPr marL="914400" lvl="1" indent="-514350">
              <a:buFont typeface="+mj-lt"/>
              <a:buAutoNum type="alphaLcPeriod"/>
            </a:pPr>
            <a:r>
              <a:rPr lang="en-US" dirty="0"/>
              <a:t>Front end computer security (EPICS IOC software, FPGA, field busses </a:t>
            </a:r>
            <a:r>
              <a:rPr lang="en-US" dirty="0" err="1"/>
              <a:t>etc</a:t>
            </a:r>
            <a:r>
              <a:rPr lang="en-US" dirty="0"/>
              <a:t>)</a:t>
            </a:r>
          </a:p>
          <a:p>
            <a:pPr marL="914400" lvl="1" indent="-514350">
              <a:buFont typeface="+mj-lt"/>
              <a:buAutoNum type="alphaLcPeriod"/>
            </a:pPr>
            <a:r>
              <a:rPr lang="en-US" dirty="0"/>
              <a:t>Beam diagnostics, tuning and optimization security (Matlab, Python)</a:t>
            </a:r>
          </a:p>
          <a:p>
            <a:pPr marL="514350" indent="-514350">
              <a:buFont typeface="+mj-lt"/>
              <a:buAutoNum type="arabicPeriod"/>
            </a:pPr>
            <a:r>
              <a:rPr lang="en-US" dirty="0"/>
              <a:t>Data Stores: EPICS Archiver, High Performance timeseries data stores</a:t>
            </a:r>
          </a:p>
          <a:p>
            <a:pPr marL="514350" indent="-514350">
              <a:buFont typeface="+mj-lt"/>
              <a:buAutoNum type="arabicPeriod"/>
            </a:pPr>
            <a:r>
              <a:rPr lang="en-US" dirty="0"/>
              <a:t>Intellectual Property Stores: Physics Log, Operations Log</a:t>
            </a:r>
          </a:p>
          <a:p>
            <a:pPr marL="514350" indent="-514350">
              <a:buFont typeface="+mj-lt"/>
              <a:buAutoNum type="arabicPeriod"/>
            </a:pPr>
            <a:r>
              <a:rPr lang="en-US" dirty="0"/>
              <a:t>Databases: Oracle (Device Infrastructure, Magnet, Cabling, Issue management, </a:t>
            </a:r>
            <a:r>
              <a:rPr lang="en-US" dirty="0" err="1"/>
              <a:t>etc</a:t>
            </a:r>
            <a:r>
              <a:rPr lang="en-US" dirty="0"/>
              <a:t>)</a:t>
            </a:r>
          </a:p>
          <a:p>
            <a:pPr marL="514350" indent="-514350">
              <a:buFont typeface="+mj-lt"/>
              <a:buAutoNum type="arabicPeriod"/>
            </a:pPr>
            <a:r>
              <a:rPr lang="en-US" dirty="0"/>
              <a:t>High Performance Computing Systems</a:t>
            </a:r>
          </a:p>
          <a:p>
            <a:pPr marL="514350" indent="-514350">
              <a:buFont typeface="+mj-lt"/>
              <a:buAutoNum type="arabicPeriod"/>
            </a:pPr>
            <a:r>
              <a:rPr lang="en-US" dirty="0"/>
              <a:t>Controlled Document store (</a:t>
            </a:r>
            <a:r>
              <a:rPr lang="en-US" dirty="0" err="1"/>
              <a:t>Sharepoint</a:t>
            </a:r>
            <a:r>
              <a:rPr lang="en-US" dirty="0"/>
              <a:t>)</a:t>
            </a:r>
          </a:p>
          <a:p>
            <a:pPr marL="514350" indent="-514350">
              <a:buFont typeface="+mj-lt"/>
              <a:buAutoNum type="arabicPeriod"/>
            </a:pPr>
            <a:r>
              <a:rPr lang="en-US" dirty="0"/>
              <a:t>Engineering Drawings (Windchill, Solid Edge, AutoCAD, SODA)</a:t>
            </a:r>
          </a:p>
          <a:p>
            <a:endParaRPr lang="en-US" dirty="0"/>
          </a:p>
        </p:txBody>
      </p:sp>
    </p:spTree>
    <p:extLst>
      <p:ext uri="{BB962C8B-B14F-4D97-AF65-F5344CB8AC3E}">
        <p14:creationId xmlns:p14="http://schemas.microsoft.com/office/powerpoint/2010/main" val="13861844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8A094-5910-975D-C952-06ADCA3F31C5}"/>
              </a:ext>
            </a:extLst>
          </p:cNvPr>
          <p:cNvSpPr>
            <a:spLocks noGrp="1"/>
          </p:cNvSpPr>
          <p:nvPr>
            <p:ph type="title"/>
          </p:nvPr>
        </p:nvSpPr>
        <p:spPr>
          <a:xfrm>
            <a:off x="609600" y="196766"/>
            <a:ext cx="10972800" cy="543036"/>
          </a:xfrm>
        </p:spPr>
        <p:txBody>
          <a:bodyPr>
            <a:noAutofit/>
          </a:bodyPr>
          <a:lstStyle/>
          <a:p>
            <a:r>
              <a:rPr lang="en-US" sz="2400" dirty="0"/>
              <a:t>Experience of SLAC Accelerator Cyber Assessment cont’d</a:t>
            </a:r>
          </a:p>
        </p:txBody>
      </p:sp>
      <p:sp>
        <p:nvSpPr>
          <p:cNvPr id="6" name="Text Placeholder 5">
            <a:extLst>
              <a:ext uri="{FF2B5EF4-FFF2-40B4-BE49-F238E27FC236}">
                <a16:creationId xmlns:a16="http://schemas.microsoft.com/office/drawing/2014/main" id="{9B2BEA27-0224-F7E4-8C7B-001BE7A80DBC}"/>
              </a:ext>
            </a:extLst>
          </p:cNvPr>
          <p:cNvSpPr>
            <a:spLocks noGrp="1"/>
          </p:cNvSpPr>
          <p:nvPr>
            <p:ph type="body" sz="quarter" idx="13"/>
          </p:nvPr>
        </p:nvSpPr>
        <p:spPr/>
        <p:txBody>
          <a:bodyPr>
            <a:normAutofit fontScale="25000" lnSpcReduction="20000"/>
          </a:bodyPr>
          <a:lstStyle/>
          <a:p>
            <a:endParaRPr lang="en-US"/>
          </a:p>
        </p:txBody>
      </p:sp>
      <p:sp>
        <p:nvSpPr>
          <p:cNvPr id="10" name="TextBox 9">
            <a:extLst>
              <a:ext uri="{FF2B5EF4-FFF2-40B4-BE49-F238E27FC236}">
                <a16:creationId xmlns:a16="http://schemas.microsoft.com/office/drawing/2014/main" id="{84CAA1FB-A767-19CD-EE1B-E0E5E4E4F70B}"/>
              </a:ext>
            </a:extLst>
          </p:cNvPr>
          <p:cNvSpPr txBox="1"/>
          <p:nvPr/>
        </p:nvSpPr>
        <p:spPr>
          <a:xfrm>
            <a:off x="1704894" y="548894"/>
            <a:ext cx="8860528" cy="584775"/>
          </a:xfrm>
          <a:prstGeom prst="rect">
            <a:avLst/>
          </a:prstGeom>
          <a:noFill/>
        </p:spPr>
        <p:txBody>
          <a:bodyPr wrap="square">
            <a:spAutoFit/>
          </a:bodyPr>
          <a:lstStyle/>
          <a:p>
            <a:r>
              <a:rPr lang="en-US" sz="3200" dirty="0"/>
              <a:t>3. Systems Specialists Briefing &amp; Response Template </a:t>
            </a:r>
          </a:p>
        </p:txBody>
      </p:sp>
      <p:sp>
        <p:nvSpPr>
          <p:cNvPr id="5" name="Content Placeholder 7">
            <a:extLst>
              <a:ext uri="{FF2B5EF4-FFF2-40B4-BE49-F238E27FC236}">
                <a16:creationId xmlns:a16="http://schemas.microsoft.com/office/drawing/2014/main" id="{6EC28816-8194-6B68-ABEE-4C3BD7AF2404}"/>
              </a:ext>
            </a:extLst>
          </p:cNvPr>
          <p:cNvSpPr>
            <a:spLocks noGrp="1"/>
          </p:cNvSpPr>
          <p:nvPr>
            <p:ph sz="quarter" idx="14"/>
          </p:nvPr>
        </p:nvSpPr>
        <p:spPr>
          <a:xfrm>
            <a:off x="609600" y="1534097"/>
            <a:ext cx="10811933" cy="1169346"/>
          </a:xfrm>
        </p:spPr>
        <p:txBody>
          <a:bodyPr>
            <a:normAutofit fontScale="47500" lnSpcReduction="20000"/>
          </a:bodyPr>
          <a:lstStyle/>
          <a:p>
            <a:r>
              <a:rPr lang="en-US" dirty="0"/>
              <a:t>Describe the use of the system in brief</a:t>
            </a:r>
          </a:p>
          <a:p>
            <a:r>
              <a:rPr lang="en-US" dirty="0"/>
              <a:t>Describe existing security measures, assess any weaknesses, and highlight missing coverage</a:t>
            </a:r>
          </a:p>
          <a:p>
            <a:pPr lvl="0"/>
            <a:r>
              <a:rPr lang="en-US" dirty="0"/>
              <a:t>Tabulate the system with respect to the following. For each defense type, if the system includes it, describe the defense’s implementation in the system. If the defense is not pertinent to the system, enter “N/A”. If the defense would be pertinent to the system, but is not in fact employed, enter “Not implemented” and, if possible, details of what you would recommend.</a:t>
            </a:r>
          </a:p>
          <a:p>
            <a:pPr marL="0" indent="0">
              <a:buNone/>
            </a:pPr>
            <a:endParaRPr lang="en-US" dirty="0"/>
          </a:p>
          <a:p>
            <a:endParaRPr lang="en-US" dirty="0"/>
          </a:p>
        </p:txBody>
      </p:sp>
      <p:sp>
        <p:nvSpPr>
          <p:cNvPr id="8" name="TextBox 7">
            <a:extLst>
              <a:ext uri="{FF2B5EF4-FFF2-40B4-BE49-F238E27FC236}">
                <a16:creationId xmlns:a16="http://schemas.microsoft.com/office/drawing/2014/main" id="{38D53404-790C-B88A-3474-08CFF387053A}"/>
              </a:ext>
            </a:extLst>
          </p:cNvPr>
          <p:cNvSpPr txBox="1"/>
          <p:nvPr/>
        </p:nvSpPr>
        <p:spPr>
          <a:xfrm>
            <a:off x="569843" y="1133036"/>
            <a:ext cx="2916952" cy="369332"/>
          </a:xfrm>
          <a:prstGeom prst="rect">
            <a:avLst/>
          </a:prstGeom>
          <a:noFill/>
        </p:spPr>
        <p:txBody>
          <a:bodyPr wrap="none" rtlCol="0">
            <a:spAutoFit/>
          </a:bodyPr>
          <a:lstStyle/>
          <a:p>
            <a:r>
              <a:rPr lang="en-US" b="1" dirty="0"/>
              <a:t>For each system assignment</a:t>
            </a:r>
            <a:r>
              <a:rPr lang="en-US" dirty="0"/>
              <a:t>:</a:t>
            </a:r>
          </a:p>
        </p:txBody>
      </p:sp>
      <p:graphicFrame>
        <p:nvGraphicFramePr>
          <p:cNvPr id="9" name="Table 4">
            <a:extLst>
              <a:ext uri="{FF2B5EF4-FFF2-40B4-BE49-F238E27FC236}">
                <a16:creationId xmlns:a16="http://schemas.microsoft.com/office/drawing/2014/main" id="{31257201-7BB6-3DD4-072C-2BBF9FE5A8E4}"/>
              </a:ext>
            </a:extLst>
          </p:cNvPr>
          <p:cNvGraphicFramePr>
            <a:graphicFrameLocks noGrp="1"/>
          </p:cNvGraphicFramePr>
          <p:nvPr/>
        </p:nvGraphicFramePr>
        <p:xfrm>
          <a:off x="992992" y="2882198"/>
          <a:ext cx="10045148" cy="3475403"/>
        </p:xfrm>
        <a:graphic>
          <a:graphicData uri="http://schemas.openxmlformats.org/drawingml/2006/table">
            <a:tbl>
              <a:tblPr firstRow="1" bandRow="1">
                <a:tableStyleId>{5C22544A-7EE6-4342-B048-85BDC9FD1C3A}</a:tableStyleId>
              </a:tblPr>
              <a:tblGrid>
                <a:gridCol w="4987547">
                  <a:extLst>
                    <a:ext uri="{9D8B030D-6E8A-4147-A177-3AD203B41FA5}">
                      <a16:colId xmlns:a16="http://schemas.microsoft.com/office/drawing/2014/main" val="2292544775"/>
                    </a:ext>
                  </a:extLst>
                </a:gridCol>
                <a:gridCol w="5057601">
                  <a:extLst>
                    <a:ext uri="{9D8B030D-6E8A-4147-A177-3AD203B41FA5}">
                      <a16:colId xmlns:a16="http://schemas.microsoft.com/office/drawing/2014/main" val="1612520531"/>
                    </a:ext>
                  </a:extLst>
                </a:gridCol>
              </a:tblGrid>
              <a:tr h="233715">
                <a:tc>
                  <a:txBody>
                    <a:bodyPr/>
                    <a:lstStyle/>
                    <a:p>
                      <a:r>
                        <a:rPr lang="en-US" sz="1200" dirty="0"/>
                        <a:t>Security or Cyber Defense Type</a:t>
                      </a:r>
                    </a:p>
                  </a:txBody>
                  <a:tcPr>
                    <a:solidFill>
                      <a:srgbClr val="C00000"/>
                    </a:solidFill>
                  </a:tcPr>
                </a:tc>
                <a:tc>
                  <a:txBody>
                    <a:bodyPr/>
                    <a:lstStyle/>
                    <a:p>
                      <a:r>
                        <a:rPr lang="en-US" sz="1200" dirty="0"/>
                        <a:t>Describe</a:t>
                      </a:r>
                    </a:p>
                  </a:txBody>
                  <a:tcPr>
                    <a:solidFill>
                      <a:srgbClr val="C00000"/>
                    </a:solidFill>
                  </a:tcPr>
                </a:tc>
                <a:extLst>
                  <a:ext uri="{0D108BD9-81ED-4DB2-BD59-A6C34878D82A}">
                    <a16:rowId xmlns:a16="http://schemas.microsoft.com/office/drawing/2014/main" val="3200977478"/>
                  </a:ext>
                </a:extLst>
              </a:tr>
              <a:tr h="527587">
                <a:tc>
                  <a:txBody>
                    <a:bodyPr/>
                    <a:lstStyle/>
                    <a:p>
                      <a:pPr lvl="0"/>
                      <a:r>
                        <a:rPr lang="en-US" sz="1200" dirty="0"/>
                        <a:t>Authentication, Authorization, Audit. Kerberos, SSL public/private key</a:t>
                      </a:r>
                    </a:p>
                  </a:txBody>
                  <a:tcPr/>
                </a:tc>
                <a:tc>
                  <a:txBody>
                    <a:bodyPr/>
                    <a:lstStyle/>
                    <a:p>
                      <a:r>
                        <a:rPr lang="en-US" sz="1200" dirty="0"/>
                        <a:t>How is a user authenticated to the system. Is Authentication for instance by Kerberos? How are communications encrypted (if at all)</a:t>
                      </a:r>
                    </a:p>
                  </a:txBody>
                  <a:tcPr/>
                </a:tc>
                <a:extLst>
                  <a:ext uri="{0D108BD9-81ED-4DB2-BD59-A6C34878D82A}">
                    <a16:rowId xmlns:a16="http://schemas.microsoft.com/office/drawing/2014/main" val="1536257951"/>
                  </a:ext>
                </a:extLst>
              </a:tr>
              <a:tr h="3048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Known Vulnerability scanning</a:t>
                      </a:r>
                    </a:p>
                  </a:txBody>
                  <a:tcPr/>
                </a:tc>
                <a:tc>
                  <a:txBody>
                    <a:bodyPr/>
                    <a:lstStyle/>
                    <a:p>
                      <a:r>
                        <a:rPr lang="en-US" sz="1200" dirty="0"/>
                        <a:t>Is the system scanned for known ways to hack? </a:t>
                      </a:r>
                    </a:p>
                  </a:txBody>
                  <a:tcPr/>
                </a:tc>
                <a:extLst>
                  <a:ext uri="{0D108BD9-81ED-4DB2-BD59-A6C34878D82A}">
                    <a16:rowId xmlns:a16="http://schemas.microsoft.com/office/drawing/2014/main" val="3380832440"/>
                  </a:ext>
                </a:extLst>
              </a:tr>
              <a:tr h="47707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Backups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Verify backups exist and are being updated. Document the backup schedule and where backups are located. Are backups secure against system failure, power, fire. </a:t>
                      </a:r>
                    </a:p>
                  </a:txBody>
                  <a:tcPr/>
                </a:tc>
                <a:extLst>
                  <a:ext uri="{0D108BD9-81ED-4DB2-BD59-A6C34878D82A}">
                    <a16:rowId xmlns:a16="http://schemas.microsoft.com/office/drawing/2014/main" val="2228718088"/>
                  </a:ext>
                </a:extLst>
              </a:tr>
              <a:tr h="23371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Malware Detection </a:t>
                      </a:r>
                    </a:p>
                  </a:txBody>
                  <a:tcPr/>
                </a:tc>
                <a:tc>
                  <a:txBody>
                    <a:bodyPr/>
                    <a:lstStyle/>
                    <a:p>
                      <a:r>
                        <a:rPr lang="en-US" sz="1200" dirty="0"/>
                        <a:t>Is the system included in </a:t>
                      </a:r>
                      <a:r>
                        <a:rPr lang="en-US" sz="1200" dirty="0" err="1"/>
                        <a:t>Crowdstrike</a:t>
                      </a:r>
                      <a:r>
                        <a:rPr lang="en-US" sz="1200" dirty="0"/>
                        <a:t>?</a:t>
                      </a:r>
                    </a:p>
                  </a:txBody>
                  <a:tcPr/>
                </a:tc>
                <a:extLst>
                  <a:ext uri="{0D108BD9-81ED-4DB2-BD59-A6C34878D82A}">
                    <a16:rowId xmlns:a16="http://schemas.microsoft.com/office/drawing/2014/main" val="900467812"/>
                  </a:ext>
                </a:extLst>
              </a:tr>
              <a:tr h="57628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Accelerator self-defense – EPICS LO/HI limits, MPS, BCS</a:t>
                      </a:r>
                    </a:p>
                  </a:txBody>
                  <a:tcPr/>
                </a:tc>
                <a:tc>
                  <a:txBody>
                    <a:bodyPr/>
                    <a:lstStyle/>
                    <a:p>
                      <a:r>
                        <a:rPr lang="en-US" sz="1200" dirty="0"/>
                        <a:t>For accelerator controls, what mechanisms exist to ensure proper operating range?</a:t>
                      </a:r>
                    </a:p>
                  </a:txBody>
                  <a:tcPr/>
                </a:tc>
                <a:extLst>
                  <a:ext uri="{0D108BD9-81ED-4DB2-BD59-A6C34878D82A}">
                    <a16:rowId xmlns:a16="http://schemas.microsoft.com/office/drawing/2014/main" val="3779043055"/>
                  </a:ext>
                </a:extLst>
              </a:tr>
              <a:tr h="47461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Air-gapped processor-observer pattern (as in PPS)</a:t>
                      </a:r>
                    </a:p>
                  </a:txBody>
                  <a:tcPr/>
                </a:tc>
                <a:tc>
                  <a:txBody>
                    <a:bodyPr/>
                    <a:lstStyle/>
                    <a:p>
                      <a:r>
                        <a:rPr lang="en-US" sz="1200" dirty="0"/>
                        <a:t>Does any part of the system include air-gapped or one-way only communications (data diode) security? </a:t>
                      </a:r>
                    </a:p>
                  </a:txBody>
                  <a:tcPr/>
                </a:tc>
                <a:extLst>
                  <a:ext uri="{0D108BD9-81ED-4DB2-BD59-A6C34878D82A}">
                    <a16:rowId xmlns:a16="http://schemas.microsoft.com/office/drawing/2014/main" val="2588637149"/>
                  </a:ext>
                </a:extLst>
              </a:tr>
              <a:tr h="40339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Network segmentation</a:t>
                      </a:r>
                    </a:p>
                  </a:txBody>
                  <a:tcPr/>
                </a:tc>
                <a:tc>
                  <a:txBody>
                    <a:bodyPr/>
                    <a:lstStyle/>
                    <a:p>
                      <a:r>
                        <a:rPr lang="en-US" sz="1200" dirty="0"/>
                        <a:t>Is the system hosted in a controlled or otherwise confined network?</a:t>
                      </a:r>
                    </a:p>
                  </a:txBody>
                  <a:tcPr/>
                </a:tc>
                <a:extLst>
                  <a:ext uri="{0D108BD9-81ED-4DB2-BD59-A6C34878D82A}">
                    <a16:rowId xmlns:a16="http://schemas.microsoft.com/office/drawing/2014/main" val="3166193460"/>
                  </a:ext>
                </a:extLst>
              </a:tr>
            </a:tbl>
          </a:graphicData>
        </a:graphic>
      </p:graphicFrame>
    </p:spTree>
    <p:extLst>
      <p:ext uri="{BB962C8B-B14F-4D97-AF65-F5344CB8AC3E}">
        <p14:creationId xmlns:p14="http://schemas.microsoft.com/office/powerpoint/2010/main" val="9023048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0BED5D-FFDE-CF91-F2D0-A5ED1B467A75}"/>
              </a:ext>
            </a:extLst>
          </p:cNvPr>
          <p:cNvSpPr>
            <a:spLocks noGrp="1"/>
          </p:cNvSpPr>
          <p:nvPr>
            <p:ph type="body" sz="quarter" idx="13"/>
          </p:nvPr>
        </p:nvSpPr>
        <p:spPr/>
        <p:txBody>
          <a:bodyPr>
            <a:normAutofit fontScale="25000" lnSpcReduction="20000"/>
          </a:bodyPr>
          <a:lstStyle/>
          <a:p>
            <a:endParaRPr lang="en-US"/>
          </a:p>
        </p:txBody>
      </p:sp>
      <p:graphicFrame>
        <p:nvGraphicFramePr>
          <p:cNvPr id="5" name="Table 4">
            <a:extLst>
              <a:ext uri="{FF2B5EF4-FFF2-40B4-BE49-F238E27FC236}">
                <a16:creationId xmlns:a16="http://schemas.microsoft.com/office/drawing/2014/main" id="{2FE3FDBB-9A71-3C7A-618A-8A964AF3219F}"/>
              </a:ext>
            </a:extLst>
          </p:cNvPr>
          <p:cNvGraphicFramePr>
            <a:graphicFrameLocks noGrp="1"/>
          </p:cNvGraphicFramePr>
          <p:nvPr/>
        </p:nvGraphicFramePr>
        <p:xfrm>
          <a:off x="632525" y="1122902"/>
          <a:ext cx="4438882" cy="5111115"/>
        </p:xfrm>
        <a:graphic>
          <a:graphicData uri="http://schemas.openxmlformats.org/drawingml/2006/table">
            <a:tbl>
              <a:tblPr firstRow="1" firstCol="1" bandRow="1">
                <a:tableStyleId>{5C22544A-7EE6-4342-B048-85BDC9FD1C3A}</a:tableStyleId>
              </a:tblPr>
              <a:tblGrid>
                <a:gridCol w="554979">
                  <a:extLst>
                    <a:ext uri="{9D8B030D-6E8A-4147-A177-3AD203B41FA5}">
                      <a16:colId xmlns:a16="http://schemas.microsoft.com/office/drawing/2014/main" val="3839234641"/>
                    </a:ext>
                  </a:extLst>
                </a:gridCol>
                <a:gridCol w="554504">
                  <a:extLst>
                    <a:ext uri="{9D8B030D-6E8A-4147-A177-3AD203B41FA5}">
                      <a16:colId xmlns:a16="http://schemas.microsoft.com/office/drawing/2014/main" val="1530989680"/>
                    </a:ext>
                  </a:extLst>
                </a:gridCol>
                <a:gridCol w="554504">
                  <a:extLst>
                    <a:ext uri="{9D8B030D-6E8A-4147-A177-3AD203B41FA5}">
                      <a16:colId xmlns:a16="http://schemas.microsoft.com/office/drawing/2014/main" val="2900879030"/>
                    </a:ext>
                  </a:extLst>
                </a:gridCol>
                <a:gridCol w="554979">
                  <a:extLst>
                    <a:ext uri="{9D8B030D-6E8A-4147-A177-3AD203B41FA5}">
                      <a16:colId xmlns:a16="http://schemas.microsoft.com/office/drawing/2014/main" val="884614355"/>
                    </a:ext>
                  </a:extLst>
                </a:gridCol>
                <a:gridCol w="554979">
                  <a:extLst>
                    <a:ext uri="{9D8B030D-6E8A-4147-A177-3AD203B41FA5}">
                      <a16:colId xmlns:a16="http://schemas.microsoft.com/office/drawing/2014/main" val="3277820947"/>
                    </a:ext>
                  </a:extLst>
                </a:gridCol>
                <a:gridCol w="554979">
                  <a:extLst>
                    <a:ext uri="{9D8B030D-6E8A-4147-A177-3AD203B41FA5}">
                      <a16:colId xmlns:a16="http://schemas.microsoft.com/office/drawing/2014/main" val="3103079377"/>
                    </a:ext>
                  </a:extLst>
                </a:gridCol>
                <a:gridCol w="554979">
                  <a:extLst>
                    <a:ext uri="{9D8B030D-6E8A-4147-A177-3AD203B41FA5}">
                      <a16:colId xmlns:a16="http://schemas.microsoft.com/office/drawing/2014/main" val="3813526878"/>
                    </a:ext>
                  </a:extLst>
                </a:gridCol>
                <a:gridCol w="554979">
                  <a:extLst>
                    <a:ext uri="{9D8B030D-6E8A-4147-A177-3AD203B41FA5}">
                      <a16:colId xmlns:a16="http://schemas.microsoft.com/office/drawing/2014/main" val="2811255017"/>
                    </a:ext>
                  </a:extLst>
                </a:gridCol>
              </a:tblGrid>
              <a:tr h="273454">
                <a:tc>
                  <a:txBody>
                    <a:bodyPr/>
                    <a:lstStyle/>
                    <a:p>
                      <a:pPr marL="0" marR="0" indent="-402590">
                        <a:spcBef>
                          <a:spcPts val="600"/>
                        </a:spcBef>
                        <a:spcAft>
                          <a:spcPts val="600"/>
                        </a:spcAft>
                      </a:pPr>
                      <a:r>
                        <a:rPr lang="en-US" sz="600" kern="1400" spc="-50" dirty="0">
                          <a:effectLst/>
                        </a:rPr>
                        <a:t>System</a:t>
                      </a:r>
                      <a:endParaRPr lang="en-US" sz="700" kern="1400" spc="-50" dirty="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Authentication Authorization and Audit</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Vulnerability Scanning</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Malware Det. (Crowdstrike)</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Backups</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Accelerator Protection system</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Air-gap / process-observer</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Network Segmentation</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extLst>
                  <a:ext uri="{0D108BD9-81ED-4DB2-BD59-A6C34878D82A}">
                    <a16:rowId xmlns:a16="http://schemas.microsoft.com/office/drawing/2014/main" val="911970243"/>
                  </a:ext>
                </a:extLst>
              </a:tr>
              <a:tr h="1002665">
                <a:tc>
                  <a:txBody>
                    <a:bodyPr/>
                    <a:lstStyle/>
                    <a:p>
                      <a:pPr marL="0" marR="0" indent="-402590">
                        <a:spcBef>
                          <a:spcPts val="600"/>
                        </a:spcBef>
                        <a:spcAft>
                          <a:spcPts val="600"/>
                        </a:spcAft>
                      </a:pPr>
                      <a:r>
                        <a:rPr lang="en-US" sz="600" kern="1400" spc="-50">
                          <a:effectLst/>
                        </a:rPr>
                        <a:t>MCC.</a:t>
                      </a:r>
                      <a:br>
                        <a:rPr lang="en-US" sz="600" kern="1400" spc="-50">
                          <a:effectLst/>
                        </a:rPr>
                      </a:br>
                      <a:r>
                        <a:rPr lang="en-US" sz="600" kern="1400" spc="-50">
                          <a:effectLst/>
                        </a:rPr>
                        <a:t>Accelerator Controls Networks - </a:t>
                      </a:r>
                      <a:br>
                        <a:rPr lang="en-US" sz="600" kern="1400" spc="-50">
                          <a:effectLst/>
                        </a:rPr>
                      </a:br>
                      <a:r>
                        <a:rPr lang="en-US" sz="600" kern="1400" spc="-50">
                          <a:effectLst/>
                        </a:rPr>
                        <a:t>~ OSI 7 Layer Model levels 1-5</a:t>
                      </a:r>
                      <a:endParaRPr lang="en-US" sz="700" kern="1400" spc="-50">
                        <a:effectLst/>
                      </a:endParaRPr>
                    </a:p>
                    <a:p>
                      <a:pPr marL="0" marR="0" indent="-402590">
                        <a:spcBef>
                          <a:spcPts val="600"/>
                        </a:spcBef>
                        <a:spcAft>
                          <a:spcPts val="600"/>
                        </a:spcAft>
                      </a:pPr>
                      <a:r>
                        <a:rPr lang="en-US" sz="600" kern="1400" spc="-50">
                          <a:effectLst/>
                        </a:rPr>
                        <a:t> </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ssh rsa/dsa public-private key using SLAC User ID and mcclogin as a bastion host. VMS password.  </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No vulnerability scanning on accelerator networks, for fear of interference with ops.</a:t>
                      </a:r>
                      <a:endParaRPr lang="en-US" sz="700" kern="1400" spc="-50">
                        <a:effectLst/>
                      </a:endParaRPr>
                    </a:p>
                    <a:p>
                      <a:pPr marL="0" marR="0" indent="-402590">
                        <a:spcBef>
                          <a:spcPts val="600"/>
                        </a:spcBef>
                        <a:spcAft>
                          <a:spcPts val="600"/>
                        </a:spcAft>
                      </a:pPr>
                      <a:r>
                        <a:rPr lang="en-US" sz="600" kern="1400" spc="-50">
                          <a:effectLst/>
                        </a:rPr>
                        <a:t>Yes, at DMZ level.</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No malware scanning on accelerator networks, for fear of interference with ops. </a:t>
                      </a:r>
                      <a:endParaRPr lang="en-US" sz="700" kern="1400" spc="-50">
                        <a:effectLst/>
                      </a:endParaRPr>
                    </a:p>
                    <a:p>
                      <a:pPr marL="0" marR="0" indent="-402590">
                        <a:spcBef>
                          <a:spcPts val="600"/>
                        </a:spcBef>
                        <a:spcAft>
                          <a:spcPts val="600"/>
                        </a:spcAft>
                      </a:pPr>
                      <a:r>
                        <a:rPr lang="en-US" sz="600" kern="1400" spc="-50">
                          <a:effectLst/>
                        </a:rPr>
                        <a:t>Yes, at DMZ level. </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Yes. All NFS data and systems are backed up by coordination with OCIO. Operational to MCC (bldg. 5).  Disaster recovery to ANR (B52). Large data to AFS.   </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N/A</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No. Direct authenticated login is supported. </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Yes. Filtering Router enforces DMZ intermediates SLAC to prod. Each accelerator network is segmented into a few functional VLANs. </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extLst>
                  <a:ext uri="{0D108BD9-81ED-4DB2-BD59-A6C34878D82A}">
                    <a16:rowId xmlns:a16="http://schemas.microsoft.com/office/drawing/2014/main" val="152654548"/>
                  </a:ext>
                </a:extLst>
              </a:tr>
              <a:tr h="546908">
                <a:tc>
                  <a:txBody>
                    <a:bodyPr/>
                    <a:lstStyle/>
                    <a:p>
                      <a:pPr marL="0" marR="0" indent="-402590">
                        <a:spcBef>
                          <a:spcPts val="600"/>
                        </a:spcBef>
                        <a:spcAft>
                          <a:spcPts val="600"/>
                        </a:spcAft>
                      </a:pPr>
                      <a:r>
                        <a:rPr lang="en-US" sz="600" kern="1400" spc="-50">
                          <a:effectLst/>
                        </a:rPr>
                        <a:t>EPICS.</a:t>
                      </a:r>
                      <a:br>
                        <a:rPr lang="en-US" sz="600" kern="1400" spc="-50">
                          <a:effectLst/>
                        </a:rPr>
                      </a:br>
                      <a:r>
                        <a:rPr lang="en-US" sz="600" kern="1400" spc="-50">
                          <a:effectLst/>
                        </a:rPr>
                        <a:t>Accelerator Controls Networks</a:t>
                      </a:r>
                      <a:br>
                        <a:rPr lang="en-US" sz="600" kern="1400" spc="-50">
                          <a:effectLst/>
                        </a:rPr>
                      </a:br>
                      <a:r>
                        <a:rPr lang="en-US" sz="600" kern="1400" spc="-50">
                          <a:effectLst/>
                        </a:rPr>
                        <a:t> ~ OSI 7 Layer Model levels 6-7</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dirty="0">
                          <a:solidFill>
                            <a:srgbClr val="FF0000"/>
                          </a:solidFill>
                          <a:effectLst/>
                        </a:rPr>
                        <a:t>No control network user Authentication. </a:t>
                      </a:r>
                      <a:r>
                        <a:rPr lang="en-US" sz="600" kern="1400" spc="-50" dirty="0">
                          <a:effectLst/>
                        </a:rPr>
                        <a:t>EPICS PV change Authorization being added.  </a:t>
                      </a:r>
                      <a:endParaRPr lang="en-US" sz="700" kern="1400" spc="-50" dirty="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dirty="0">
                          <a:effectLst/>
                        </a:rPr>
                        <a:t>No. IOC processes and client servers are not scanned for vulnerabilities.</a:t>
                      </a:r>
                      <a:endParaRPr lang="en-US" sz="700" kern="1400" spc="-50" dirty="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dirty="0">
                          <a:effectLst/>
                        </a:rPr>
                        <a:t>No. No malware detection of EPICS processes on Production . </a:t>
                      </a:r>
                      <a:r>
                        <a:rPr lang="en-US" sz="600" kern="1400" spc="-50" dirty="0">
                          <a:solidFill>
                            <a:srgbClr val="FF0000"/>
                          </a:solidFill>
                          <a:effectLst/>
                        </a:rPr>
                        <a:t>No front end executable certification</a:t>
                      </a:r>
                      <a:endParaRPr lang="en-US" sz="700" kern="1400" spc="-50" dirty="0">
                        <a:solidFill>
                          <a:srgbClr val="FF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Access Control Files backed up by virtue of AFS. </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Yes, extensive but may be incomplete. Facilitated by EPICS DRV-L/H, MPS, BCS.</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Not as such, but separation mediated by router is sometimes used.</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Yes. Production networks are isolated via DMZ. </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extLst>
                  <a:ext uri="{0D108BD9-81ED-4DB2-BD59-A6C34878D82A}">
                    <a16:rowId xmlns:a16="http://schemas.microsoft.com/office/drawing/2014/main" val="641362538"/>
                  </a:ext>
                </a:extLst>
              </a:tr>
              <a:tr h="455757">
                <a:tc>
                  <a:txBody>
                    <a:bodyPr/>
                    <a:lstStyle/>
                    <a:p>
                      <a:pPr marL="0" marR="0" indent="-402590">
                        <a:spcBef>
                          <a:spcPts val="600"/>
                        </a:spcBef>
                        <a:spcAft>
                          <a:spcPts val="600"/>
                        </a:spcAft>
                      </a:pPr>
                      <a:r>
                        <a:rPr lang="en-US" sz="600" kern="1400" spc="-50">
                          <a:effectLst/>
                        </a:rPr>
                        <a:t>SLAC Science Data Facility </a:t>
                      </a:r>
                      <a:br>
                        <a:rPr lang="en-US" sz="600" kern="1400" spc="-50">
                          <a:effectLst/>
                        </a:rPr>
                      </a:br>
                      <a:r>
                        <a:rPr lang="en-US" sz="600" kern="1400" spc="-50">
                          <a:effectLst/>
                        </a:rPr>
                        <a:t>(aka S3DF)</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Kerberos (until SLAC standard federated is available)</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Yes. S3DF DMZ daily. Others biannual.  </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Yes - DMZ  &amp; Workstations. No - HPC and core.</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Yes (as of Aug 22).</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N/A</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Not employed.  S3DF is intended for access internally and externally. </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Yes. </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extLst>
                  <a:ext uri="{0D108BD9-81ED-4DB2-BD59-A6C34878D82A}">
                    <a16:rowId xmlns:a16="http://schemas.microsoft.com/office/drawing/2014/main" val="4270766772"/>
                  </a:ext>
                </a:extLst>
              </a:tr>
              <a:tr h="729211">
                <a:tc>
                  <a:txBody>
                    <a:bodyPr/>
                    <a:lstStyle/>
                    <a:p>
                      <a:pPr marL="0" marR="0" indent="-402590">
                        <a:spcBef>
                          <a:spcPts val="600"/>
                        </a:spcBef>
                        <a:spcAft>
                          <a:spcPts val="600"/>
                        </a:spcAft>
                      </a:pPr>
                      <a:r>
                        <a:rPr lang="en-US" sz="600" kern="1400" spc="-50">
                          <a:effectLst/>
                        </a:rPr>
                        <a:t>SLAC Enterprise Networks (SLAC IT)</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Networking device management requires authentication by Kerberos +  DOE PIV card. </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Yes, admin. by SLAC cyber. </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Yes. Networking management hosts have CrowdStrike. Devices (routers etc) do not.</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Yes. </a:t>
                      </a:r>
                      <a:br>
                        <a:rPr lang="en-US" sz="600" kern="1400" spc="-50">
                          <a:effectLst/>
                        </a:rPr>
                      </a:br>
                      <a:r>
                        <a:rPr lang="en-US" sz="600" kern="1400" spc="-50">
                          <a:effectLst/>
                        </a:rPr>
                        <a:t>Backups daily to SLAC AFS and Stanford AFS.</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N/A</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No. </a:t>
                      </a:r>
                      <a:br>
                        <a:rPr lang="en-US" sz="600" kern="1400" spc="-50">
                          <a:effectLst/>
                        </a:rPr>
                      </a:br>
                      <a:r>
                        <a:rPr lang="en-US" sz="600" kern="1400" spc="-50">
                          <a:effectLst/>
                        </a:rPr>
                        <a:t>SLAC IT does not operate any air-gapped enterprise networking</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Yes.  SLAC Networks are segmented; access and firewall implemented individually for each.</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extLst>
                  <a:ext uri="{0D108BD9-81ED-4DB2-BD59-A6C34878D82A}">
                    <a16:rowId xmlns:a16="http://schemas.microsoft.com/office/drawing/2014/main" val="2698781993"/>
                  </a:ext>
                </a:extLst>
              </a:tr>
              <a:tr h="546908">
                <a:tc>
                  <a:txBody>
                    <a:bodyPr/>
                    <a:lstStyle/>
                    <a:p>
                      <a:pPr marL="0" marR="0" indent="-402590">
                        <a:spcBef>
                          <a:spcPts val="600"/>
                        </a:spcBef>
                        <a:spcAft>
                          <a:spcPts val="600"/>
                        </a:spcAft>
                      </a:pPr>
                      <a:r>
                        <a:rPr lang="en-US" sz="600" kern="1400" spc="-50">
                          <a:effectLst/>
                        </a:rPr>
                        <a:t>Oracle &amp; APEX.</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UserID + Oracle db pwd or Oracle wallet. LDAP &amp; WebAuth for APEX. </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Yes, admin. by SLAC cyber.</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Yes on main SLACPROD dbs. No on MCCO dbs. </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Yes. Full and incremental backups daily. 30 day retention.</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N/A</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No.</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DBs segmented by content. Diff. pwd/wallet required for each. MCCO is in DMZ.</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extLst>
                  <a:ext uri="{0D108BD9-81ED-4DB2-BD59-A6C34878D82A}">
                    <a16:rowId xmlns:a16="http://schemas.microsoft.com/office/drawing/2014/main" val="608573697"/>
                  </a:ext>
                </a:extLst>
              </a:tr>
              <a:tr h="546908">
                <a:tc>
                  <a:txBody>
                    <a:bodyPr/>
                    <a:lstStyle/>
                    <a:p>
                      <a:pPr marL="0" marR="0" indent="-402590">
                        <a:spcBef>
                          <a:spcPts val="600"/>
                        </a:spcBef>
                        <a:spcAft>
                          <a:spcPts val="600"/>
                        </a:spcAft>
                      </a:pPr>
                      <a:r>
                        <a:rPr lang="en-US" sz="600" kern="1400" spc="-50">
                          <a:effectLst/>
                        </a:rPr>
                        <a:t>Controlled Document Management System (CDMS)</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SLAC Active Directory &amp; MFA.  MS has no access to SLAC cloud data. </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Yes, admin. by MS.  </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Yes, administered by MS.  </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Yes, redundancy and resiliency by MS.  We assume their diligence</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Content describes Accelerator Protection Systems. </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No. </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Yes [2]</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extLst>
                  <a:ext uri="{0D108BD9-81ED-4DB2-BD59-A6C34878D82A}">
                    <a16:rowId xmlns:a16="http://schemas.microsoft.com/office/drawing/2014/main" val="4141752819"/>
                  </a:ext>
                </a:extLst>
              </a:tr>
              <a:tr h="455757">
                <a:tc>
                  <a:txBody>
                    <a:bodyPr/>
                    <a:lstStyle/>
                    <a:p>
                      <a:pPr marL="0" marR="0" indent="-402590">
                        <a:spcBef>
                          <a:spcPts val="600"/>
                        </a:spcBef>
                        <a:spcAft>
                          <a:spcPts val="600"/>
                        </a:spcAft>
                      </a:pPr>
                      <a:r>
                        <a:rPr lang="en-US" sz="600" kern="1400" spc="-50">
                          <a:effectLst/>
                        </a:rPr>
                        <a:t>Engineering Drawings and Data (TC / SEDA)</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TC req SLAC ID of named license holder.  SEDA req SLAC ID/ MFA</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Yes, admin. by SLAC cyber.</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Yes, admin by SLAC cyber.</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TC: Yes, admin by SLAC IT. SEDA: Yes, admin by MS.</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N/A</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No.</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Per TC system.</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extLst>
                  <a:ext uri="{0D108BD9-81ED-4DB2-BD59-A6C34878D82A}">
                    <a16:rowId xmlns:a16="http://schemas.microsoft.com/office/drawing/2014/main" val="2007804390"/>
                  </a:ext>
                </a:extLst>
              </a:tr>
              <a:tr h="455757">
                <a:tc>
                  <a:txBody>
                    <a:bodyPr/>
                    <a:lstStyle/>
                    <a:p>
                      <a:pPr marL="0" marR="0" indent="-402590">
                        <a:spcBef>
                          <a:spcPts val="600"/>
                        </a:spcBef>
                        <a:spcAft>
                          <a:spcPts val="600"/>
                        </a:spcAft>
                      </a:pPr>
                      <a:r>
                        <a:rPr lang="en-US" sz="600" kern="1400" spc="-50">
                          <a:effectLst/>
                        </a:rPr>
                        <a:t>High Level Applications (HLA)</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Presently, all HLAs are on prod, so AAA is per MCC and EPICS above.</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No, not in production. </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No, not in production.</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Yes, per MCC.</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Partly. Mostly rely on EPICS limits. </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a:effectLst/>
                        </a:rPr>
                        <a:t>No. However do have read-only gateway.</a:t>
                      </a:r>
                      <a:endParaRPr lang="en-US" sz="700" kern="1400" spc="-5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tc>
                  <a:txBody>
                    <a:bodyPr/>
                    <a:lstStyle/>
                    <a:p>
                      <a:pPr marL="0" marR="0" indent="-402590">
                        <a:spcBef>
                          <a:spcPts val="600"/>
                        </a:spcBef>
                        <a:spcAft>
                          <a:spcPts val="600"/>
                        </a:spcAft>
                      </a:pPr>
                      <a:r>
                        <a:rPr lang="en-US" sz="600" kern="1400" spc="-50" dirty="0">
                          <a:effectLst/>
                        </a:rPr>
                        <a:t>Yes, per MCC.</a:t>
                      </a:r>
                      <a:endParaRPr lang="en-US" sz="700" kern="1400" spc="-50" dirty="0">
                        <a:solidFill>
                          <a:srgbClr val="000000"/>
                        </a:solidFill>
                        <a:effectLst/>
                        <a:latin typeface="Times" pitchFamily="2" charset="0"/>
                        <a:ea typeface="Times New Roman" panose="02020603050405020304" pitchFamily="18" charset="0"/>
                        <a:cs typeface="Times New Roman (Headings CS)"/>
                      </a:endParaRPr>
                    </a:p>
                  </a:txBody>
                  <a:tcPr marL="51273" marR="51273" marT="0" marB="0"/>
                </a:tc>
                <a:extLst>
                  <a:ext uri="{0D108BD9-81ED-4DB2-BD59-A6C34878D82A}">
                    <a16:rowId xmlns:a16="http://schemas.microsoft.com/office/drawing/2014/main" val="1254978852"/>
                  </a:ext>
                </a:extLst>
              </a:tr>
            </a:tbl>
          </a:graphicData>
        </a:graphic>
      </p:graphicFrame>
      <p:sp>
        <p:nvSpPr>
          <p:cNvPr id="6" name="Rectangle 1">
            <a:extLst>
              <a:ext uri="{FF2B5EF4-FFF2-40B4-BE49-F238E27FC236}">
                <a16:creationId xmlns:a16="http://schemas.microsoft.com/office/drawing/2014/main" id="{578BE514-1D29-73BE-43C2-5867996C42D8}"/>
              </a:ext>
            </a:extLst>
          </p:cNvPr>
          <p:cNvSpPr>
            <a:spLocks noChangeArrowheads="1"/>
          </p:cNvSpPr>
          <p:nvPr/>
        </p:nvSpPr>
        <p:spPr bwMode="auto">
          <a:xfrm>
            <a:off x="4096594" y="12618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3">
            <a:extLst>
              <a:ext uri="{FF2B5EF4-FFF2-40B4-BE49-F238E27FC236}">
                <a16:creationId xmlns:a16="http://schemas.microsoft.com/office/drawing/2014/main" id="{39D03BC1-B0FE-EBAF-0EFC-76C7F69DBAE4}"/>
              </a:ext>
            </a:extLst>
          </p:cNvPr>
          <p:cNvSpPr>
            <a:spLocks noChangeArrowheads="1"/>
          </p:cNvSpPr>
          <p:nvPr/>
        </p:nvSpPr>
        <p:spPr bwMode="auto">
          <a:xfrm>
            <a:off x="583185" y="6250252"/>
            <a:ext cx="4590700" cy="5232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1" u="none" strike="noStrike" cap="none" normalizeH="0" baseline="0" dirty="0">
                <a:ln>
                  <a:noFill/>
                </a:ln>
                <a:solidFill>
                  <a:schemeClr val="tx1"/>
                </a:solidFill>
                <a:effectLst/>
                <a:latin typeface="Arial" panose="020B0604020202020204" pitchFamily="34" charset="0"/>
              </a:rPr>
              <a:t>Figure: Example table of cyber review findings, showing each of 8 system’s cyber situation on 7 metrics</a:t>
            </a:r>
          </a:p>
        </p:txBody>
      </p:sp>
      <p:sp>
        <p:nvSpPr>
          <p:cNvPr id="9" name="Title 1">
            <a:extLst>
              <a:ext uri="{FF2B5EF4-FFF2-40B4-BE49-F238E27FC236}">
                <a16:creationId xmlns:a16="http://schemas.microsoft.com/office/drawing/2014/main" id="{1F38FEB9-ED83-4D16-1EF2-C320FB5F8B6D}"/>
              </a:ext>
            </a:extLst>
          </p:cNvPr>
          <p:cNvSpPr>
            <a:spLocks noGrp="1"/>
          </p:cNvSpPr>
          <p:nvPr>
            <p:ph type="title"/>
          </p:nvPr>
        </p:nvSpPr>
        <p:spPr/>
        <p:txBody>
          <a:bodyPr>
            <a:normAutofit fontScale="90000"/>
          </a:bodyPr>
          <a:lstStyle/>
          <a:p>
            <a:r>
              <a:rPr lang="en-US" dirty="0"/>
              <a:t>Findings of SLAC Accelerator Cyber Review</a:t>
            </a:r>
          </a:p>
        </p:txBody>
      </p:sp>
      <p:sp>
        <p:nvSpPr>
          <p:cNvPr id="10" name="Content Placeholder 7">
            <a:extLst>
              <a:ext uri="{FF2B5EF4-FFF2-40B4-BE49-F238E27FC236}">
                <a16:creationId xmlns:a16="http://schemas.microsoft.com/office/drawing/2014/main" id="{1F0CD93A-2F6D-A242-013E-9B8377BCCFEE}"/>
              </a:ext>
            </a:extLst>
          </p:cNvPr>
          <p:cNvSpPr>
            <a:spLocks noGrp="1"/>
          </p:cNvSpPr>
          <p:nvPr>
            <p:ph sz="quarter" idx="14"/>
          </p:nvPr>
        </p:nvSpPr>
        <p:spPr>
          <a:xfrm>
            <a:off x="5334510" y="2676751"/>
            <a:ext cx="6183743" cy="1641597"/>
          </a:xfrm>
        </p:spPr>
        <p:txBody>
          <a:bodyPr>
            <a:normAutofit/>
          </a:bodyPr>
          <a:lstStyle/>
          <a:p>
            <a:pPr marL="514350" lvl="0" indent="-514350">
              <a:buFont typeface="+mj-lt"/>
              <a:buAutoNum type="arabicPeriod"/>
            </a:pPr>
            <a:r>
              <a:rPr lang="en-US" sz="1400" dirty="0"/>
              <a:t>Login security is </a:t>
            </a:r>
            <a:r>
              <a:rPr lang="en-US" sz="1400" dirty="0">
                <a:solidFill>
                  <a:srgbClr val="FF0000"/>
                </a:solidFill>
              </a:rPr>
              <a:t>comparable to most facilities</a:t>
            </a:r>
            <a:r>
              <a:rPr lang="en-US" sz="1400" dirty="0"/>
              <a:t>. Will soon be leading</a:t>
            </a:r>
          </a:p>
          <a:p>
            <a:pPr marL="514350" lvl="0" indent="-514350">
              <a:buFont typeface="+mj-lt"/>
              <a:buAutoNum type="arabicPeriod"/>
            </a:pPr>
            <a:r>
              <a:rPr lang="en-US" sz="1400" dirty="0">
                <a:solidFill>
                  <a:srgbClr val="FF0000"/>
                </a:solidFill>
              </a:rPr>
              <a:t>Backups are complete</a:t>
            </a:r>
          </a:p>
          <a:p>
            <a:pPr marL="514350" lvl="0" indent="-514350">
              <a:buFont typeface="+mj-lt"/>
              <a:buAutoNum type="arabicPeriod"/>
            </a:pPr>
            <a:r>
              <a:rPr lang="en-US" sz="1400" dirty="0"/>
              <a:t>Malware Detection &amp; Vulnerability Detection are complete (subject to the norm that malware detection is not run in production)</a:t>
            </a:r>
          </a:p>
          <a:p>
            <a:pPr marL="514350" lvl="0" indent="-514350">
              <a:buFont typeface="+mj-lt"/>
              <a:buAutoNum type="arabicPeriod"/>
            </a:pPr>
            <a:r>
              <a:rPr lang="en-US" sz="1400" dirty="0"/>
              <a:t>CA Security (authorization to change PV) is designed, in cryo IOCS, and ready for broad implementation </a:t>
            </a:r>
          </a:p>
          <a:p>
            <a:pPr marL="514350" lvl="0" indent="-514350">
              <a:buFont typeface="+mj-lt"/>
              <a:buAutoNum type="arabicPeriod"/>
            </a:pPr>
            <a:endParaRPr lang="en-US" sz="2800" dirty="0"/>
          </a:p>
        </p:txBody>
      </p:sp>
      <p:sp>
        <p:nvSpPr>
          <p:cNvPr id="11" name="TextBox 10">
            <a:extLst>
              <a:ext uri="{FF2B5EF4-FFF2-40B4-BE49-F238E27FC236}">
                <a16:creationId xmlns:a16="http://schemas.microsoft.com/office/drawing/2014/main" id="{3D50485A-4E3B-078F-A100-52FDDC4F8692}"/>
              </a:ext>
            </a:extLst>
          </p:cNvPr>
          <p:cNvSpPr txBox="1"/>
          <p:nvPr/>
        </p:nvSpPr>
        <p:spPr>
          <a:xfrm>
            <a:off x="5294707" y="1446354"/>
            <a:ext cx="6708240" cy="1200329"/>
          </a:xfrm>
          <a:prstGeom prst="rect">
            <a:avLst/>
          </a:prstGeom>
          <a:noFill/>
          <a:ln>
            <a:noFill/>
          </a:ln>
        </p:spPr>
        <p:txBody>
          <a:bodyPr wrap="square">
            <a:spAutoFit/>
          </a:bodyPr>
          <a:lstStyle/>
          <a:p>
            <a:r>
              <a:rPr lang="en-US" sz="2400" dirty="0"/>
              <a:t>SLAC Summary:  Positive Overall. Our cyber security was found complete with respect to common practice.</a:t>
            </a:r>
          </a:p>
        </p:txBody>
      </p:sp>
      <p:sp>
        <p:nvSpPr>
          <p:cNvPr id="12" name="TextBox 11">
            <a:extLst>
              <a:ext uri="{FF2B5EF4-FFF2-40B4-BE49-F238E27FC236}">
                <a16:creationId xmlns:a16="http://schemas.microsoft.com/office/drawing/2014/main" id="{C5D522C7-F03D-27CA-77C4-1EE84F9D6C18}"/>
              </a:ext>
            </a:extLst>
          </p:cNvPr>
          <p:cNvSpPr txBox="1"/>
          <p:nvPr/>
        </p:nvSpPr>
        <p:spPr>
          <a:xfrm>
            <a:off x="5294707" y="5120554"/>
            <a:ext cx="6336283" cy="1200329"/>
          </a:xfrm>
          <a:prstGeom prst="rect">
            <a:avLst/>
          </a:prstGeom>
          <a:noFill/>
          <a:ln>
            <a:noFill/>
          </a:ln>
        </p:spPr>
        <p:txBody>
          <a:bodyPr wrap="square">
            <a:spAutoFit/>
          </a:bodyPr>
          <a:lstStyle/>
          <a:p>
            <a:r>
              <a:rPr lang="en-US" sz="2400" dirty="0"/>
              <a:t>However, </a:t>
            </a:r>
            <a:r>
              <a:rPr lang="en-US" sz="2400" dirty="0">
                <a:solidFill>
                  <a:srgbClr val="FF0000"/>
                </a:solidFill>
              </a:rPr>
              <a:t>EPICS itself is insecure</a:t>
            </a:r>
            <a:r>
              <a:rPr lang="en-US" sz="2400" dirty="0"/>
              <a:t>. Its use is based on aging assumption of secure perimeter. Lacks strong authentication and software signing.</a:t>
            </a:r>
          </a:p>
        </p:txBody>
      </p:sp>
      <p:sp>
        <p:nvSpPr>
          <p:cNvPr id="14" name="Rounded Rectangle 13">
            <a:extLst>
              <a:ext uri="{FF2B5EF4-FFF2-40B4-BE49-F238E27FC236}">
                <a16:creationId xmlns:a16="http://schemas.microsoft.com/office/drawing/2014/main" id="{6FEBC580-6FB0-E7DF-0335-39521275049E}"/>
              </a:ext>
            </a:extLst>
          </p:cNvPr>
          <p:cNvSpPr/>
          <p:nvPr/>
        </p:nvSpPr>
        <p:spPr>
          <a:xfrm>
            <a:off x="5173886" y="1376905"/>
            <a:ext cx="6829062" cy="3220843"/>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597DEC3D-0138-2504-1E9D-9F082156D001}"/>
              </a:ext>
            </a:extLst>
          </p:cNvPr>
          <p:cNvSpPr/>
          <p:nvPr/>
        </p:nvSpPr>
        <p:spPr>
          <a:xfrm>
            <a:off x="5204752" y="4917010"/>
            <a:ext cx="6767330" cy="1403873"/>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AC78F14-8881-7089-DBD8-61F0DF6B3ACB}"/>
              </a:ext>
            </a:extLst>
          </p:cNvPr>
          <p:cNvSpPr txBox="1"/>
          <p:nvPr/>
        </p:nvSpPr>
        <p:spPr>
          <a:xfrm>
            <a:off x="8078401" y="1192239"/>
            <a:ext cx="695960" cy="369332"/>
          </a:xfrm>
          <a:prstGeom prst="rect">
            <a:avLst/>
          </a:prstGeom>
          <a:solidFill>
            <a:schemeClr val="bg1"/>
          </a:solidFill>
        </p:spPr>
        <p:txBody>
          <a:bodyPr wrap="none" rtlCol="0">
            <a:spAutoFit/>
          </a:bodyPr>
          <a:lstStyle/>
          <a:p>
            <a:r>
              <a:rPr lang="en-US" dirty="0"/>
              <a:t>SLAC </a:t>
            </a:r>
          </a:p>
        </p:txBody>
      </p:sp>
      <p:sp>
        <p:nvSpPr>
          <p:cNvPr id="17" name="TextBox 16">
            <a:extLst>
              <a:ext uri="{FF2B5EF4-FFF2-40B4-BE49-F238E27FC236}">
                <a16:creationId xmlns:a16="http://schemas.microsoft.com/office/drawing/2014/main" id="{88FFD498-60EA-10E2-85D4-752A4911379A}"/>
              </a:ext>
            </a:extLst>
          </p:cNvPr>
          <p:cNvSpPr txBox="1"/>
          <p:nvPr/>
        </p:nvSpPr>
        <p:spPr>
          <a:xfrm>
            <a:off x="7889420" y="4760018"/>
            <a:ext cx="1518814" cy="369332"/>
          </a:xfrm>
          <a:prstGeom prst="rect">
            <a:avLst/>
          </a:prstGeom>
          <a:solidFill>
            <a:schemeClr val="bg1"/>
          </a:solidFill>
        </p:spPr>
        <p:txBody>
          <a:bodyPr wrap="none" rtlCol="0">
            <a:spAutoFit/>
          </a:bodyPr>
          <a:lstStyle/>
          <a:p>
            <a:r>
              <a:rPr lang="en-US" dirty="0"/>
              <a:t>All EPICS Labs </a:t>
            </a:r>
          </a:p>
        </p:txBody>
      </p:sp>
    </p:spTree>
    <p:extLst>
      <p:ext uri="{BB962C8B-B14F-4D97-AF65-F5344CB8AC3E}">
        <p14:creationId xmlns:p14="http://schemas.microsoft.com/office/powerpoint/2010/main" val="1318136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5ACDBC-5872-B3B5-7329-5F1C4E7E7834}"/>
              </a:ext>
            </a:extLst>
          </p:cNvPr>
          <p:cNvSpPr>
            <a:spLocks noGrp="1"/>
          </p:cNvSpPr>
          <p:nvPr>
            <p:ph type="body" sz="quarter" idx="18"/>
          </p:nvPr>
        </p:nvSpPr>
        <p:spPr>
          <a:xfrm>
            <a:off x="939801" y="1038619"/>
            <a:ext cx="3278931" cy="510539"/>
          </a:xfrm>
        </p:spPr>
        <p:txBody>
          <a:bodyPr>
            <a:normAutofit/>
          </a:bodyPr>
          <a:lstStyle/>
          <a:p>
            <a:pPr marL="0" indent="0">
              <a:buNone/>
            </a:pPr>
            <a:r>
              <a:rPr lang="en-US" sz="1800" dirty="0">
                <a:solidFill>
                  <a:srgbClr val="C00000"/>
                </a:solidFill>
              </a:rPr>
              <a:t>“The orbit correction problem” </a:t>
            </a:r>
          </a:p>
          <a:p>
            <a:pPr marL="0" indent="0">
              <a:buNone/>
            </a:pPr>
            <a:endParaRPr lang="en-US" sz="1800" dirty="0"/>
          </a:p>
          <a:p>
            <a:pPr marL="0" indent="0">
              <a:buNone/>
            </a:pPr>
            <a:endParaRPr lang="en-US" sz="1800" dirty="0"/>
          </a:p>
        </p:txBody>
      </p:sp>
      <p:sp>
        <p:nvSpPr>
          <p:cNvPr id="6" name="Title 5">
            <a:extLst>
              <a:ext uri="{FF2B5EF4-FFF2-40B4-BE49-F238E27FC236}">
                <a16:creationId xmlns:a16="http://schemas.microsoft.com/office/drawing/2014/main" id="{67A69D34-9D45-810C-5E04-68E4E2F4EA65}"/>
              </a:ext>
            </a:extLst>
          </p:cNvPr>
          <p:cNvSpPr>
            <a:spLocks noGrp="1"/>
          </p:cNvSpPr>
          <p:nvPr>
            <p:ph type="title"/>
          </p:nvPr>
        </p:nvSpPr>
        <p:spPr/>
        <p:txBody>
          <a:bodyPr/>
          <a:lstStyle/>
          <a:p>
            <a:r>
              <a:rPr lang="en-US" dirty="0">
                <a:solidFill>
                  <a:srgbClr val="C00000"/>
                </a:solidFill>
              </a:rPr>
              <a:t>Classical Beam Tuning </a:t>
            </a:r>
          </a:p>
        </p:txBody>
      </p:sp>
      <p:sp>
        <p:nvSpPr>
          <p:cNvPr id="9" name="Text Placeholder 1">
            <a:extLst>
              <a:ext uri="{FF2B5EF4-FFF2-40B4-BE49-F238E27FC236}">
                <a16:creationId xmlns:a16="http://schemas.microsoft.com/office/drawing/2014/main" id="{D70AE8F4-F56A-B473-43D4-7881CCBA302A}"/>
              </a:ext>
            </a:extLst>
          </p:cNvPr>
          <p:cNvSpPr txBox="1">
            <a:spLocks/>
          </p:cNvSpPr>
          <p:nvPr/>
        </p:nvSpPr>
        <p:spPr>
          <a:xfrm>
            <a:off x="838200" y="2235090"/>
            <a:ext cx="5295900" cy="63215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400" dirty="0"/>
          </a:p>
        </p:txBody>
      </p:sp>
      <p:sp>
        <p:nvSpPr>
          <p:cNvPr id="11" name="Text Placeholder 1">
            <a:extLst>
              <a:ext uri="{FF2B5EF4-FFF2-40B4-BE49-F238E27FC236}">
                <a16:creationId xmlns:a16="http://schemas.microsoft.com/office/drawing/2014/main" id="{71E85A73-EE07-D936-2F74-56AE87182972}"/>
              </a:ext>
            </a:extLst>
          </p:cNvPr>
          <p:cNvSpPr txBox="1">
            <a:spLocks/>
          </p:cNvSpPr>
          <p:nvPr/>
        </p:nvSpPr>
        <p:spPr>
          <a:xfrm>
            <a:off x="838200" y="2796848"/>
            <a:ext cx="5295900" cy="63215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400" dirty="0">
              <a:solidFill>
                <a:schemeClr val="tx1"/>
              </a:solidFill>
            </a:endParaRPr>
          </a:p>
        </p:txBody>
      </p:sp>
      <p:pic>
        <p:nvPicPr>
          <p:cNvPr id="3" name="Picture 2">
            <a:extLst>
              <a:ext uri="{FF2B5EF4-FFF2-40B4-BE49-F238E27FC236}">
                <a16:creationId xmlns:a16="http://schemas.microsoft.com/office/drawing/2014/main" id="{DC046994-1CFF-BB51-73E0-E11A4437E520}"/>
              </a:ext>
            </a:extLst>
          </p:cNvPr>
          <p:cNvPicPr>
            <a:picLocks noChangeAspect="1"/>
          </p:cNvPicPr>
          <p:nvPr/>
        </p:nvPicPr>
        <p:blipFill>
          <a:blip r:embed="rId3"/>
          <a:stretch>
            <a:fillRect/>
          </a:stretch>
        </p:blipFill>
        <p:spPr>
          <a:xfrm>
            <a:off x="5416054" y="1492847"/>
            <a:ext cx="2347174" cy="2124058"/>
          </a:xfrm>
          <a:prstGeom prst="rect">
            <a:avLst/>
          </a:prstGeom>
        </p:spPr>
      </p:pic>
      <p:sp>
        <p:nvSpPr>
          <p:cNvPr id="5" name="TextBox 4">
            <a:extLst>
              <a:ext uri="{FF2B5EF4-FFF2-40B4-BE49-F238E27FC236}">
                <a16:creationId xmlns:a16="http://schemas.microsoft.com/office/drawing/2014/main" id="{17B00745-DCD5-4CCE-5D38-333A0DAD2C38}"/>
              </a:ext>
            </a:extLst>
          </p:cNvPr>
          <p:cNvSpPr txBox="1"/>
          <p:nvPr/>
        </p:nvSpPr>
        <p:spPr>
          <a:xfrm>
            <a:off x="5191970" y="3633770"/>
            <a:ext cx="2850589" cy="307777"/>
          </a:xfrm>
          <a:prstGeom prst="rect">
            <a:avLst/>
          </a:prstGeom>
          <a:noFill/>
        </p:spPr>
        <p:txBody>
          <a:bodyPr wrap="none" rtlCol="0">
            <a:spAutoFit/>
          </a:bodyPr>
          <a:lstStyle/>
          <a:p>
            <a:r>
              <a:rPr lang="en-US" sz="1400" dirty="0" err="1">
                <a:solidFill>
                  <a:schemeClr val="tx2">
                    <a:lumMod val="60000"/>
                    <a:lumOff val="40000"/>
                  </a:schemeClr>
                </a:solidFill>
              </a:rPr>
              <a:t>Micado</a:t>
            </a:r>
            <a:r>
              <a:rPr lang="en-US" sz="1400" dirty="0">
                <a:solidFill>
                  <a:schemeClr val="tx2">
                    <a:lumMod val="60000"/>
                    <a:lumOff val="40000"/>
                  </a:schemeClr>
                </a:solidFill>
              </a:rPr>
              <a:t>, B. </a:t>
            </a:r>
            <a:r>
              <a:rPr lang="en-US" sz="1400" dirty="0" err="1">
                <a:solidFill>
                  <a:schemeClr val="tx2">
                    <a:lumMod val="60000"/>
                    <a:lumOff val="40000"/>
                  </a:schemeClr>
                </a:solidFill>
              </a:rPr>
              <a:t>Autin</a:t>
            </a:r>
            <a:r>
              <a:rPr lang="en-US" sz="1400" dirty="0">
                <a:solidFill>
                  <a:schemeClr val="tx2">
                    <a:lumMod val="60000"/>
                    <a:lumOff val="40000"/>
                  </a:schemeClr>
                </a:solidFill>
              </a:rPr>
              <a:t> and Y. Marti (CERN)</a:t>
            </a:r>
          </a:p>
        </p:txBody>
      </p:sp>
      <p:pic>
        <p:nvPicPr>
          <p:cNvPr id="19" name="Picture 18" descr="latex-image-1.pdf">
            <a:extLst>
              <a:ext uri="{FF2B5EF4-FFF2-40B4-BE49-F238E27FC236}">
                <a16:creationId xmlns:a16="http://schemas.microsoft.com/office/drawing/2014/main" id="{34BCBCA1-0BF7-84CD-E166-59004CAF00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215" y="4486469"/>
            <a:ext cx="4176475" cy="988774"/>
          </a:xfrm>
          <a:prstGeom prst="rect">
            <a:avLst/>
          </a:prstGeom>
        </p:spPr>
      </p:pic>
      <p:grpSp>
        <p:nvGrpSpPr>
          <p:cNvPr id="30" name="Group 29">
            <a:extLst>
              <a:ext uri="{FF2B5EF4-FFF2-40B4-BE49-F238E27FC236}">
                <a16:creationId xmlns:a16="http://schemas.microsoft.com/office/drawing/2014/main" id="{56BF49DD-80A3-9503-CA7E-AD976A7FE041}"/>
              </a:ext>
            </a:extLst>
          </p:cNvPr>
          <p:cNvGrpSpPr/>
          <p:nvPr/>
        </p:nvGrpSpPr>
        <p:grpSpPr>
          <a:xfrm>
            <a:off x="4672643" y="4421259"/>
            <a:ext cx="4047070" cy="763538"/>
            <a:chOff x="3486150" y="1582552"/>
            <a:chExt cx="4047070" cy="763538"/>
          </a:xfrm>
        </p:grpSpPr>
        <p:grpSp>
          <p:nvGrpSpPr>
            <p:cNvPr id="23" name="Group 22">
              <a:extLst>
                <a:ext uri="{FF2B5EF4-FFF2-40B4-BE49-F238E27FC236}">
                  <a16:creationId xmlns:a16="http://schemas.microsoft.com/office/drawing/2014/main" id="{69FDC3E0-5E57-7B17-B858-48524190C999}"/>
                </a:ext>
              </a:extLst>
            </p:cNvPr>
            <p:cNvGrpSpPr/>
            <p:nvPr/>
          </p:nvGrpSpPr>
          <p:grpSpPr>
            <a:xfrm>
              <a:off x="4331095" y="1582552"/>
              <a:ext cx="2830287" cy="499509"/>
              <a:chOff x="597525" y="2073058"/>
              <a:chExt cx="2971800" cy="606648"/>
            </a:xfrm>
          </p:grpSpPr>
          <p:pic>
            <p:nvPicPr>
              <p:cNvPr id="20" name="Picture 19" descr="latex-image-1.pdf">
                <a:extLst>
                  <a:ext uri="{FF2B5EF4-FFF2-40B4-BE49-F238E27FC236}">
                    <a16:creationId xmlns:a16="http://schemas.microsoft.com/office/drawing/2014/main" id="{51B4FEBA-A385-1A8F-DB4B-CB9694269A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525" y="2362206"/>
                <a:ext cx="2971800" cy="317500"/>
              </a:xfrm>
              <a:prstGeom prst="rect">
                <a:avLst/>
              </a:prstGeom>
            </p:spPr>
          </p:pic>
          <p:pic>
            <p:nvPicPr>
              <p:cNvPr id="21" name="Picture 20" descr="latex-image-1.pdf">
                <a:extLst>
                  <a:ext uri="{FF2B5EF4-FFF2-40B4-BE49-F238E27FC236}">
                    <a16:creationId xmlns:a16="http://schemas.microsoft.com/office/drawing/2014/main" id="{EF8E48D9-ABD6-2581-363F-4C9979ADC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7838" y="2073058"/>
                <a:ext cx="1235497" cy="216530"/>
              </a:xfrm>
              <a:prstGeom prst="rect">
                <a:avLst/>
              </a:prstGeom>
            </p:spPr>
          </p:pic>
        </p:grpSp>
        <p:sp>
          <p:nvSpPr>
            <p:cNvPr id="24" name="TextBox 23">
              <a:extLst>
                <a:ext uri="{FF2B5EF4-FFF2-40B4-BE49-F238E27FC236}">
                  <a16:creationId xmlns:a16="http://schemas.microsoft.com/office/drawing/2014/main" id="{B0637E92-33BA-CB53-A486-8FEA0504F66E}"/>
                </a:ext>
              </a:extLst>
            </p:cNvPr>
            <p:cNvSpPr txBox="1"/>
            <p:nvPr/>
          </p:nvSpPr>
          <p:spPr>
            <a:xfrm>
              <a:off x="3486150" y="2038313"/>
              <a:ext cx="4047070" cy="307777"/>
            </a:xfrm>
            <a:prstGeom prst="rect">
              <a:avLst/>
            </a:prstGeom>
            <a:noFill/>
          </p:spPr>
          <p:txBody>
            <a:bodyPr wrap="none" rtlCol="0">
              <a:spAutoFit/>
            </a:bodyPr>
            <a:lstStyle/>
            <a:p>
              <a:r>
                <a:rPr lang="en-US" sz="1400" dirty="0">
                  <a:solidFill>
                    <a:schemeClr val="tx2">
                      <a:lumMod val="60000"/>
                      <a:lumOff val="40000"/>
                    </a:schemeClr>
                  </a:solidFill>
                </a:rPr>
                <a:t>SVD. E. Beltrami, C. Jordan. G. </a:t>
              </a:r>
              <a:r>
                <a:rPr lang="en-US" sz="1400" dirty="0" err="1">
                  <a:solidFill>
                    <a:schemeClr val="tx2">
                      <a:lumMod val="60000"/>
                      <a:lumOff val="40000"/>
                    </a:schemeClr>
                  </a:solidFill>
                </a:rPr>
                <a:t>Gobub</a:t>
              </a:r>
              <a:r>
                <a:rPr lang="en-US" sz="1400" dirty="0">
                  <a:solidFill>
                    <a:schemeClr val="tx2">
                      <a:lumMod val="60000"/>
                      <a:lumOff val="40000"/>
                    </a:schemeClr>
                  </a:solidFill>
                </a:rPr>
                <a:t>  (computation) </a:t>
              </a:r>
            </a:p>
          </p:txBody>
        </p:sp>
      </p:grpSp>
      <p:grpSp>
        <p:nvGrpSpPr>
          <p:cNvPr id="31" name="Group 30">
            <a:extLst>
              <a:ext uri="{FF2B5EF4-FFF2-40B4-BE49-F238E27FC236}">
                <a16:creationId xmlns:a16="http://schemas.microsoft.com/office/drawing/2014/main" id="{F09B1FE5-A348-6C68-3485-5EF6ED3F7DC8}"/>
              </a:ext>
            </a:extLst>
          </p:cNvPr>
          <p:cNvGrpSpPr/>
          <p:nvPr/>
        </p:nvGrpSpPr>
        <p:grpSpPr>
          <a:xfrm>
            <a:off x="1741766" y="3940705"/>
            <a:ext cx="1907279" cy="460105"/>
            <a:chOff x="530430" y="4426476"/>
            <a:chExt cx="2532667" cy="668735"/>
          </a:xfrm>
        </p:grpSpPr>
        <p:pic>
          <p:nvPicPr>
            <p:cNvPr id="28" name="Picture 27" descr="latex-image-1.pdf">
              <a:extLst>
                <a:ext uri="{FF2B5EF4-FFF2-40B4-BE49-F238E27FC236}">
                  <a16:creationId xmlns:a16="http://schemas.microsoft.com/office/drawing/2014/main" id="{0DB8218D-A062-D333-9616-478B08695B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9704" y="4426476"/>
              <a:ext cx="1247319" cy="281408"/>
            </a:xfrm>
            <a:prstGeom prst="rect">
              <a:avLst/>
            </a:prstGeom>
          </p:spPr>
        </p:pic>
        <p:pic>
          <p:nvPicPr>
            <p:cNvPr id="29" name="Picture 28" descr="latex-image-1.pdf">
              <a:extLst>
                <a:ext uri="{FF2B5EF4-FFF2-40B4-BE49-F238E27FC236}">
                  <a16:creationId xmlns:a16="http://schemas.microsoft.com/office/drawing/2014/main" id="{81F01DD2-B50A-3CF8-174A-363C244EF9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0430" y="4783381"/>
              <a:ext cx="2532667" cy="311830"/>
            </a:xfrm>
            <a:prstGeom prst="rect">
              <a:avLst/>
            </a:prstGeom>
          </p:spPr>
        </p:pic>
      </p:grpSp>
      <p:pic>
        <p:nvPicPr>
          <p:cNvPr id="33" name="Picture 32">
            <a:extLst>
              <a:ext uri="{FF2B5EF4-FFF2-40B4-BE49-F238E27FC236}">
                <a16:creationId xmlns:a16="http://schemas.microsoft.com/office/drawing/2014/main" id="{772E5A2F-18C5-9592-C771-5D1D4C7B88FA}"/>
              </a:ext>
            </a:extLst>
          </p:cNvPr>
          <p:cNvPicPr>
            <a:picLocks noChangeAspect="1"/>
          </p:cNvPicPr>
          <p:nvPr/>
        </p:nvPicPr>
        <p:blipFill>
          <a:blip r:embed="rId9"/>
          <a:stretch>
            <a:fillRect/>
          </a:stretch>
        </p:blipFill>
        <p:spPr>
          <a:xfrm>
            <a:off x="8837930" y="1624005"/>
            <a:ext cx="2772259" cy="445645"/>
          </a:xfrm>
          <a:prstGeom prst="rect">
            <a:avLst/>
          </a:prstGeom>
        </p:spPr>
      </p:pic>
      <p:sp>
        <p:nvSpPr>
          <p:cNvPr id="34" name="TextBox 33">
            <a:extLst>
              <a:ext uri="{FF2B5EF4-FFF2-40B4-BE49-F238E27FC236}">
                <a16:creationId xmlns:a16="http://schemas.microsoft.com/office/drawing/2014/main" id="{298E05E4-8055-E72C-548D-6EDE61E834F4}"/>
              </a:ext>
            </a:extLst>
          </p:cNvPr>
          <p:cNvSpPr txBox="1"/>
          <p:nvPr/>
        </p:nvSpPr>
        <p:spPr>
          <a:xfrm>
            <a:off x="8815752" y="1323436"/>
            <a:ext cx="2337371" cy="369332"/>
          </a:xfrm>
          <a:prstGeom prst="rect">
            <a:avLst/>
          </a:prstGeom>
          <a:noFill/>
        </p:spPr>
        <p:txBody>
          <a:bodyPr wrap="none" rtlCol="0">
            <a:spAutoFit/>
          </a:bodyPr>
          <a:lstStyle/>
          <a:p>
            <a:r>
              <a:rPr lang="en-US" dirty="0">
                <a:solidFill>
                  <a:srgbClr val="C00000"/>
                </a:solidFill>
              </a:rPr>
              <a:t>Feedbacks. PID Control</a:t>
            </a:r>
          </a:p>
        </p:txBody>
      </p:sp>
      <p:pic>
        <p:nvPicPr>
          <p:cNvPr id="35" name="Picture 34">
            <a:extLst>
              <a:ext uri="{FF2B5EF4-FFF2-40B4-BE49-F238E27FC236}">
                <a16:creationId xmlns:a16="http://schemas.microsoft.com/office/drawing/2014/main" id="{BC1C90CE-E0B2-BDCE-72FE-25DA6C7C4F1E}"/>
              </a:ext>
            </a:extLst>
          </p:cNvPr>
          <p:cNvPicPr>
            <a:picLocks noChangeAspect="1"/>
          </p:cNvPicPr>
          <p:nvPr/>
        </p:nvPicPr>
        <p:blipFill>
          <a:blip r:embed="rId10"/>
          <a:stretch>
            <a:fillRect/>
          </a:stretch>
        </p:blipFill>
        <p:spPr>
          <a:xfrm>
            <a:off x="8787723" y="2453668"/>
            <a:ext cx="2862031" cy="445645"/>
          </a:xfrm>
          <a:prstGeom prst="rect">
            <a:avLst/>
          </a:prstGeom>
        </p:spPr>
      </p:pic>
      <p:sp>
        <p:nvSpPr>
          <p:cNvPr id="36" name="TextBox 35">
            <a:extLst>
              <a:ext uri="{FF2B5EF4-FFF2-40B4-BE49-F238E27FC236}">
                <a16:creationId xmlns:a16="http://schemas.microsoft.com/office/drawing/2014/main" id="{39BC03EE-00F8-A943-C892-D13858E2EAB8}"/>
              </a:ext>
            </a:extLst>
          </p:cNvPr>
          <p:cNvSpPr txBox="1"/>
          <p:nvPr/>
        </p:nvSpPr>
        <p:spPr>
          <a:xfrm>
            <a:off x="8864076" y="2217223"/>
            <a:ext cx="2587696" cy="369332"/>
          </a:xfrm>
          <a:prstGeom prst="rect">
            <a:avLst/>
          </a:prstGeom>
          <a:noFill/>
        </p:spPr>
        <p:txBody>
          <a:bodyPr wrap="none" rtlCol="0">
            <a:spAutoFit/>
          </a:bodyPr>
          <a:lstStyle/>
          <a:p>
            <a:r>
              <a:rPr lang="en-US" dirty="0">
                <a:solidFill>
                  <a:srgbClr val="C00000"/>
                </a:solidFill>
              </a:rPr>
              <a:t>“Modern Control Theory”</a:t>
            </a:r>
          </a:p>
        </p:txBody>
      </p:sp>
      <p:grpSp>
        <p:nvGrpSpPr>
          <p:cNvPr id="49" name="Group 48">
            <a:extLst>
              <a:ext uri="{FF2B5EF4-FFF2-40B4-BE49-F238E27FC236}">
                <a16:creationId xmlns:a16="http://schemas.microsoft.com/office/drawing/2014/main" id="{340B5FF4-00B4-8512-2142-F6E3BB0F0249}"/>
              </a:ext>
            </a:extLst>
          </p:cNvPr>
          <p:cNvGrpSpPr/>
          <p:nvPr/>
        </p:nvGrpSpPr>
        <p:grpSpPr>
          <a:xfrm>
            <a:off x="-1808" y="1552321"/>
            <a:ext cx="4545858" cy="2262250"/>
            <a:chOff x="-1808" y="1552321"/>
            <a:chExt cx="4545858" cy="2262250"/>
          </a:xfrm>
        </p:grpSpPr>
        <p:grpSp>
          <p:nvGrpSpPr>
            <p:cNvPr id="32" name="Group 31">
              <a:extLst>
                <a:ext uri="{FF2B5EF4-FFF2-40B4-BE49-F238E27FC236}">
                  <a16:creationId xmlns:a16="http://schemas.microsoft.com/office/drawing/2014/main" id="{57A20925-134D-3A35-9C1A-BE11BB7D9030}"/>
                </a:ext>
              </a:extLst>
            </p:cNvPr>
            <p:cNvGrpSpPr/>
            <p:nvPr/>
          </p:nvGrpSpPr>
          <p:grpSpPr>
            <a:xfrm>
              <a:off x="-1808" y="1607886"/>
              <a:ext cx="4545858" cy="2206685"/>
              <a:chOff x="43542" y="1881851"/>
              <a:chExt cx="3464083" cy="1578459"/>
            </a:xfrm>
          </p:grpSpPr>
          <p:pic>
            <p:nvPicPr>
              <p:cNvPr id="26" name="Picture 25">
                <a:extLst>
                  <a:ext uri="{FF2B5EF4-FFF2-40B4-BE49-F238E27FC236}">
                    <a16:creationId xmlns:a16="http://schemas.microsoft.com/office/drawing/2014/main" id="{D99438CF-9A7F-4C4C-F401-4CC83BC09053}"/>
                  </a:ext>
                </a:extLst>
              </p:cNvPr>
              <p:cNvPicPr>
                <a:picLocks noChangeAspect="1"/>
              </p:cNvPicPr>
              <p:nvPr/>
            </p:nvPicPr>
            <p:blipFill>
              <a:blip r:embed="rId11"/>
              <a:stretch>
                <a:fillRect/>
              </a:stretch>
            </p:blipFill>
            <p:spPr>
              <a:xfrm>
                <a:off x="822804" y="1881851"/>
                <a:ext cx="2684821" cy="1578459"/>
              </a:xfrm>
              <a:prstGeom prst="rect">
                <a:avLst/>
              </a:prstGeom>
            </p:spPr>
          </p:pic>
          <p:sp>
            <p:nvSpPr>
              <p:cNvPr id="27" name="TextBox 26">
                <a:extLst>
                  <a:ext uri="{FF2B5EF4-FFF2-40B4-BE49-F238E27FC236}">
                    <a16:creationId xmlns:a16="http://schemas.microsoft.com/office/drawing/2014/main" id="{550D4B5C-55E0-3AB5-66CC-7F4D9CC32D3F}"/>
                  </a:ext>
                </a:extLst>
              </p:cNvPr>
              <p:cNvSpPr txBox="1"/>
              <p:nvPr/>
            </p:nvSpPr>
            <p:spPr>
              <a:xfrm>
                <a:off x="43542" y="2080885"/>
                <a:ext cx="866113" cy="553998"/>
              </a:xfrm>
              <a:prstGeom prst="rect">
                <a:avLst/>
              </a:prstGeom>
              <a:noFill/>
            </p:spPr>
            <p:txBody>
              <a:bodyPr wrap="square" rtlCol="0">
                <a:spAutoFit/>
              </a:bodyPr>
              <a:lstStyle/>
              <a:p>
                <a:pPr algn="ctr"/>
                <a:r>
                  <a:rPr lang="en-US" sz="1000" dirty="0"/>
                  <a:t>Transverse </a:t>
                </a:r>
              </a:p>
              <a:p>
                <a:pPr algn="ctr"/>
                <a:r>
                  <a:rPr lang="en-US" sz="1000" dirty="0"/>
                  <a:t>beam offset</a:t>
                </a:r>
                <a:br>
                  <a:rPr lang="en-US" sz="1000" dirty="0"/>
                </a:br>
                <a:r>
                  <a:rPr lang="en-US" sz="1000" dirty="0"/>
                  <a:t>(x or y) </a:t>
                </a:r>
              </a:p>
            </p:txBody>
          </p:sp>
        </p:grpSp>
        <p:sp>
          <p:nvSpPr>
            <p:cNvPr id="37" name="TextBox 36">
              <a:extLst>
                <a:ext uri="{FF2B5EF4-FFF2-40B4-BE49-F238E27FC236}">
                  <a16:creationId xmlns:a16="http://schemas.microsoft.com/office/drawing/2014/main" id="{DD2B9F3C-B5EE-38B3-7B98-EC1B1191A6D2}"/>
                </a:ext>
              </a:extLst>
            </p:cNvPr>
            <p:cNvSpPr txBox="1"/>
            <p:nvPr/>
          </p:nvSpPr>
          <p:spPr>
            <a:xfrm>
              <a:off x="2827437" y="1552321"/>
              <a:ext cx="284052" cy="369332"/>
            </a:xfrm>
            <a:prstGeom prst="rect">
              <a:avLst/>
            </a:prstGeom>
            <a:noFill/>
          </p:spPr>
          <p:txBody>
            <a:bodyPr wrap="none" rtlCol="0">
              <a:spAutoFit/>
            </a:bodyPr>
            <a:lstStyle/>
            <a:p>
              <a:r>
                <a:rPr lang="en-US" i="1" dirty="0"/>
                <a:t>x</a:t>
              </a:r>
            </a:p>
          </p:txBody>
        </p:sp>
        <p:sp>
          <p:nvSpPr>
            <p:cNvPr id="38" name="TextBox 37">
              <a:extLst>
                <a:ext uri="{FF2B5EF4-FFF2-40B4-BE49-F238E27FC236}">
                  <a16:creationId xmlns:a16="http://schemas.microsoft.com/office/drawing/2014/main" id="{BAB519C5-9DF3-FF7F-1E7D-D3A343BA2EAF}"/>
                </a:ext>
              </a:extLst>
            </p:cNvPr>
            <p:cNvSpPr txBox="1"/>
            <p:nvPr/>
          </p:nvSpPr>
          <p:spPr>
            <a:xfrm>
              <a:off x="3601700" y="1618858"/>
              <a:ext cx="306494" cy="646331"/>
            </a:xfrm>
            <a:prstGeom prst="rect">
              <a:avLst/>
            </a:prstGeom>
            <a:noFill/>
          </p:spPr>
          <p:txBody>
            <a:bodyPr wrap="none" rtlCol="0">
              <a:spAutoFit/>
            </a:bodyPr>
            <a:lstStyle/>
            <a:p>
              <a:r>
                <a:rPr lang="en-US" i="1" dirty="0"/>
                <a:t>b</a:t>
              </a:r>
            </a:p>
            <a:p>
              <a:endParaRPr lang="en-US" dirty="0"/>
            </a:p>
          </p:txBody>
        </p:sp>
        <p:sp>
          <p:nvSpPr>
            <p:cNvPr id="39" name="TextBox 38">
              <a:extLst>
                <a:ext uri="{FF2B5EF4-FFF2-40B4-BE49-F238E27FC236}">
                  <a16:creationId xmlns:a16="http://schemas.microsoft.com/office/drawing/2014/main" id="{80B8927D-9A32-1C06-33F0-C32D27470045}"/>
                </a:ext>
              </a:extLst>
            </p:cNvPr>
            <p:cNvSpPr txBox="1"/>
            <p:nvPr/>
          </p:nvSpPr>
          <p:spPr>
            <a:xfrm>
              <a:off x="1928873" y="1597364"/>
              <a:ext cx="1001428" cy="307777"/>
            </a:xfrm>
            <a:prstGeom prst="rect">
              <a:avLst/>
            </a:prstGeom>
            <a:noFill/>
          </p:spPr>
          <p:txBody>
            <a:bodyPr wrap="square" rtlCol="0">
              <a:spAutoFit/>
            </a:bodyPr>
            <a:lstStyle/>
            <a:p>
              <a:r>
                <a:rPr lang="en-US" sz="1400" dirty="0"/>
                <a:t>A corrector</a:t>
              </a:r>
            </a:p>
          </p:txBody>
        </p:sp>
        <p:sp>
          <p:nvSpPr>
            <p:cNvPr id="40" name="TextBox 39">
              <a:extLst>
                <a:ext uri="{FF2B5EF4-FFF2-40B4-BE49-F238E27FC236}">
                  <a16:creationId xmlns:a16="http://schemas.microsoft.com/office/drawing/2014/main" id="{06C07A99-634E-53F1-FA26-37FFD38E1FAC}"/>
                </a:ext>
              </a:extLst>
            </p:cNvPr>
            <p:cNvSpPr txBox="1"/>
            <p:nvPr/>
          </p:nvSpPr>
          <p:spPr>
            <a:xfrm>
              <a:off x="3857502" y="1656038"/>
              <a:ext cx="673582" cy="307777"/>
            </a:xfrm>
            <a:prstGeom prst="rect">
              <a:avLst/>
            </a:prstGeom>
            <a:noFill/>
          </p:spPr>
          <p:txBody>
            <a:bodyPr wrap="none" rtlCol="0">
              <a:spAutoFit/>
            </a:bodyPr>
            <a:lstStyle/>
            <a:p>
              <a:r>
                <a:rPr lang="en-US" sz="1400" dirty="0"/>
                <a:t>A BPM</a:t>
              </a:r>
            </a:p>
          </p:txBody>
        </p:sp>
      </p:grpSp>
      <p:sp>
        <p:nvSpPr>
          <p:cNvPr id="41" name="Rectangle 40">
            <a:extLst>
              <a:ext uri="{FF2B5EF4-FFF2-40B4-BE49-F238E27FC236}">
                <a16:creationId xmlns:a16="http://schemas.microsoft.com/office/drawing/2014/main" id="{87031F73-E532-DDBC-8B1B-352C038E239D}"/>
              </a:ext>
            </a:extLst>
          </p:cNvPr>
          <p:cNvSpPr/>
          <p:nvPr/>
        </p:nvSpPr>
        <p:spPr>
          <a:xfrm>
            <a:off x="159655" y="1369545"/>
            <a:ext cx="4512987" cy="4320056"/>
          </a:xfrm>
          <a:prstGeom prst="rect">
            <a:avLst/>
          </a:prstGeom>
          <a:noFill/>
          <a:ln w="3175">
            <a:solidFill>
              <a:schemeClr val="tx2">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803D7DCD-E801-4E88-8B9E-A78B71C76972}"/>
              </a:ext>
            </a:extLst>
          </p:cNvPr>
          <p:cNvSpPr txBox="1"/>
          <p:nvPr/>
        </p:nvSpPr>
        <p:spPr>
          <a:xfrm>
            <a:off x="5517566" y="4077216"/>
            <a:ext cx="3148298" cy="369332"/>
          </a:xfrm>
          <a:prstGeom prst="rect">
            <a:avLst/>
          </a:prstGeom>
          <a:noFill/>
        </p:spPr>
        <p:txBody>
          <a:bodyPr wrap="none" rtlCol="0">
            <a:spAutoFit/>
          </a:bodyPr>
          <a:lstStyle/>
          <a:p>
            <a:r>
              <a:rPr lang="en-US" dirty="0">
                <a:solidFill>
                  <a:srgbClr val="C00000"/>
                </a:solidFill>
              </a:rPr>
              <a:t>Singular Value Decomposition </a:t>
            </a:r>
          </a:p>
        </p:txBody>
      </p:sp>
      <p:pic>
        <p:nvPicPr>
          <p:cNvPr id="43" name="Picture 42">
            <a:extLst>
              <a:ext uri="{FF2B5EF4-FFF2-40B4-BE49-F238E27FC236}">
                <a16:creationId xmlns:a16="http://schemas.microsoft.com/office/drawing/2014/main" id="{F88306AC-7B9E-2884-6FD7-327331305360}"/>
              </a:ext>
            </a:extLst>
          </p:cNvPr>
          <p:cNvPicPr>
            <a:picLocks noChangeAspect="1"/>
          </p:cNvPicPr>
          <p:nvPr/>
        </p:nvPicPr>
        <p:blipFill>
          <a:blip r:embed="rId12"/>
          <a:stretch>
            <a:fillRect/>
          </a:stretch>
        </p:blipFill>
        <p:spPr>
          <a:xfrm>
            <a:off x="9067899" y="4332863"/>
            <a:ext cx="2432076" cy="1209090"/>
          </a:xfrm>
          <a:prstGeom prst="rect">
            <a:avLst/>
          </a:prstGeom>
        </p:spPr>
      </p:pic>
      <p:pic>
        <p:nvPicPr>
          <p:cNvPr id="44" name="Picture 43">
            <a:extLst>
              <a:ext uri="{FF2B5EF4-FFF2-40B4-BE49-F238E27FC236}">
                <a16:creationId xmlns:a16="http://schemas.microsoft.com/office/drawing/2014/main" id="{842CE59E-5FF8-FB0E-9235-99A9054902C4}"/>
              </a:ext>
            </a:extLst>
          </p:cNvPr>
          <p:cNvPicPr>
            <a:picLocks noChangeAspect="1"/>
          </p:cNvPicPr>
          <p:nvPr/>
        </p:nvPicPr>
        <p:blipFill>
          <a:blip r:embed="rId13"/>
          <a:stretch>
            <a:fillRect/>
          </a:stretch>
        </p:blipFill>
        <p:spPr>
          <a:xfrm>
            <a:off x="8952541" y="3382821"/>
            <a:ext cx="2499231" cy="1101513"/>
          </a:xfrm>
          <a:prstGeom prst="rect">
            <a:avLst/>
          </a:prstGeom>
        </p:spPr>
      </p:pic>
      <p:sp>
        <p:nvSpPr>
          <p:cNvPr id="45" name="TextBox 44">
            <a:extLst>
              <a:ext uri="{FF2B5EF4-FFF2-40B4-BE49-F238E27FC236}">
                <a16:creationId xmlns:a16="http://schemas.microsoft.com/office/drawing/2014/main" id="{AA91A7FE-781B-9B3E-4067-B07B37CEC84F}"/>
              </a:ext>
            </a:extLst>
          </p:cNvPr>
          <p:cNvSpPr txBox="1"/>
          <p:nvPr/>
        </p:nvSpPr>
        <p:spPr>
          <a:xfrm>
            <a:off x="8937273" y="2993049"/>
            <a:ext cx="3064557" cy="369332"/>
          </a:xfrm>
          <a:prstGeom prst="rect">
            <a:avLst/>
          </a:prstGeom>
          <a:noFill/>
        </p:spPr>
        <p:txBody>
          <a:bodyPr wrap="none" rtlCol="0">
            <a:spAutoFit/>
          </a:bodyPr>
          <a:lstStyle/>
          <a:p>
            <a:r>
              <a:rPr lang="en-US" dirty="0">
                <a:solidFill>
                  <a:srgbClr val="C00000"/>
                </a:solidFill>
              </a:rPr>
              <a:t>Bumps (</a:t>
            </a:r>
            <a:r>
              <a:rPr lang="en-US" dirty="0" err="1">
                <a:solidFill>
                  <a:srgbClr val="C00000"/>
                </a:solidFill>
              </a:rPr>
              <a:t>eg</a:t>
            </a:r>
            <a:r>
              <a:rPr lang="en-US" dirty="0">
                <a:solidFill>
                  <a:srgbClr val="C00000"/>
                </a:solidFill>
              </a:rPr>
              <a:t> “3” and “4” bumps)</a:t>
            </a:r>
          </a:p>
        </p:txBody>
      </p:sp>
      <p:sp>
        <p:nvSpPr>
          <p:cNvPr id="46" name="TextBox 45">
            <a:extLst>
              <a:ext uri="{FF2B5EF4-FFF2-40B4-BE49-F238E27FC236}">
                <a16:creationId xmlns:a16="http://schemas.microsoft.com/office/drawing/2014/main" id="{A04DA384-10EF-7A4F-1602-EADCF0E03BD3}"/>
              </a:ext>
            </a:extLst>
          </p:cNvPr>
          <p:cNvSpPr txBox="1"/>
          <p:nvPr/>
        </p:nvSpPr>
        <p:spPr>
          <a:xfrm>
            <a:off x="9266602" y="5557029"/>
            <a:ext cx="2432076" cy="307777"/>
          </a:xfrm>
          <a:prstGeom prst="rect">
            <a:avLst/>
          </a:prstGeom>
          <a:noFill/>
        </p:spPr>
        <p:txBody>
          <a:bodyPr wrap="none" rtlCol="0">
            <a:spAutoFit/>
          </a:bodyPr>
          <a:lstStyle/>
          <a:p>
            <a:r>
              <a:rPr lang="en-US" sz="1400" dirty="0">
                <a:solidFill>
                  <a:schemeClr val="tx2">
                    <a:lumMod val="60000"/>
                    <a:lumOff val="40000"/>
                  </a:schemeClr>
                </a:solidFill>
              </a:rPr>
              <a:t>Thank you  J. Wenninger, CERN</a:t>
            </a:r>
          </a:p>
        </p:txBody>
      </p:sp>
      <p:sp>
        <p:nvSpPr>
          <p:cNvPr id="47" name="Google Shape;369;g134c20c7434_2_10">
            <a:extLst>
              <a:ext uri="{FF2B5EF4-FFF2-40B4-BE49-F238E27FC236}">
                <a16:creationId xmlns:a16="http://schemas.microsoft.com/office/drawing/2014/main" id="{C751B7DA-E651-9818-A60D-334FBE32BD23}"/>
              </a:ext>
            </a:extLst>
          </p:cNvPr>
          <p:cNvSpPr txBox="1"/>
          <p:nvPr/>
        </p:nvSpPr>
        <p:spPr>
          <a:xfrm>
            <a:off x="27544" y="5876826"/>
            <a:ext cx="12192000" cy="969474"/>
          </a:xfrm>
          <a:prstGeom prst="rect">
            <a:avLst/>
          </a:prstGeom>
          <a:solidFill>
            <a:srgbClr val="C00000"/>
          </a:solidFill>
          <a:ln>
            <a:noFill/>
          </a:ln>
        </p:spPr>
        <p:txBody>
          <a:bodyPr spcFirstLastPara="1" wrap="square" lIns="68569" tIns="68569" rIns="68569" bIns="68569" anchor="t" anchorCtr="0">
            <a:spAutoFit/>
          </a:bodyPr>
          <a:lstStyle/>
          <a:p>
            <a:pPr algn="ctr"/>
            <a:r>
              <a:rPr lang="en-US" dirty="0">
                <a:solidFill>
                  <a:schemeClr val="bg1"/>
                </a:solidFill>
              </a:rPr>
              <a:t>Methods largely based on 3 assumptions 1) that you know a priori basically the relation between actuators and sensors – the linear (plus some 2</a:t>
            </a:r>
            <a:r>
              <a:rPr lang="en-US" baseline="30000" dirty="0">
                <a:solidFill>
                  <a:schemeClr val="bg1"/>
                </a:solidFill>
              </a:rPr>
              <a:t>nd</a:t>
            </a:r>
            <a:r>
              <a:rPr lang="en-US" dirty="0">
                <a:solidFill>
                  <a:schemeClr val="bg1"/>
                </a:solidFill>
              </a:rPr>
              <a:t> order) online “model”, 2) That optimizing the orbit RMS, or timing, will optimize the true objective – minimize emittance or maximize luminosity, 3) Direct tuning 6D phase space was out of reach. </a:t>
            </a:r>
            <a:endParaRPr lang="en-US" b="1" dirty="0">
              <a:solidFill>
                <a:schemeClr val="bg1"/>
              </a:solidFill>
            </a:endParaRPr>
          </a:p>
        </p:txBody>
      </p:sp>
      <p:sp>
        <p:nvSpPr>
          <p:cNvPr id="48" name="TextBox 47">
            <a:extLst>
              <a:ext uri="{FF2B5EF4-FFF2-40B4-BE49-F238E27FC236}">
                <a16:creationId xmlns:a16="http://schemas.microsoft.com/office/drawing/2014/main" id="{F717AD31-614D-3DBF-5FDA-7FF9B5350EEA}"/>
              </a:ext>
            </a:extLst>
          </p:cNvPr>
          <p:cNvSpPr txBox="1"/>
          <p:nvPr/>
        </p:nvSpPr>
        <p:spPr>
          <a:xfrm>
            <a:off x="5630573" y="1181361"/>
            <a:ext cx="1552348" cy="369332"/>
          </a:xfrm>
          <a:prstGeom prst="rect">
            <a:avLst/>
          </a:prstGeom>
          <a:noFill/>
        </p:spPr>
        <p:txBody>
          <a:bodyPr wrap="none" rtlCol="0">
            <a:spAutoFit/>
          </a:bodyPr>
          <a:lstStyle/>
          <a:p>
            <a:r>
              <a:rPr lang="en-US" dirty="0">
                <a:solidFill>
                  <a:srgbClr val="C00000"/>
                </a:solidFill>
              </a:rPr>
              <a:t>MICADO (90’s)</a:t>
            </a:r>
          </a:p>
        </p:txBody>
      </p:sp>
    </p:spTree>
    <p:extLst>
      <p:ext uri="{BB962C8B-B14F-4D97-AF65-F5344CB8AC3E}">
        <p14:creationId xmlns:p14="http://schemas.microsoft.com/office/powerpoint/2010/main" val="36258631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EPICS </a:t>
            </a:r>
            <a:r>
              <a:rPr lang="en-US" dirty="0">
                <a:solidFill>
                  <a:srgbClr val="FF0000"/>
                </a:solidFill>
              </a:rPr>
              <a:t>Version 7</a:t>
            </a:r>
            <a:r>
              <a:rPr lang="en-US" dirty="0"/>
              <a:t> in a Nutshell</a:t>
            </a:r>
          </a:p>
        </p:txBody>
      </p:sp>
      <p:sp>
        <p:nvSpPr>
          <p:cNvPr id="3" name="Content Placeholder 2"/>
          <p:cNvSpPr>
            <a:spLocks noGrp="1"/>
          </p:cNvSpPr>
          <p:nvPr>
            <p:ph sz="half" idx="1"/>
          </p:nvPr>
        </p:nvSpPr>
        <p:spPr>
          <a:xfrm>
            <a:off x="609599" y="1558170"/>
            <a:ext cx="5819775" cy="4694712"/>
          </a:xfrm>
        </p:spPr>
        <p:txBody>
          <a:bodyPr>
            <a:noAutofit/>
          </a:bodyPr>
          <a:lstStyle/>
          <a:p>
            <a:pPr marL="457200" indent="-457200">
              <a:buFont typeface="+mj-lt"/>
              <a:buAutoNum type="arabicPeriod"/>
            </a:pPr>
            <a:r>
              <a:rPr lang="en-US" sz="2000" dirty="0"/>
              <a:t>New </a:t>
            </a:r>
            <a:r>
              <a:rPr lang="en-US" sz="2000" dirty="0">
                <a:solidFill>
                  <a:srgbClr val="FF0000"/>
                </a:solidFill>
              </a:rPr>
              <a:t>Fast</a:t>
            </a:r>
            <a:r>
              <a:rPr lang="en-US" sz="2000" dirty="0"/>
              <a:t> Protocol, “</a:t>
            </a:r>
            <a:r>
              <a:rPr lang="en-US" sz="2000" dirty="0" err="1"/>
              <a:t>pvAccess</a:t>
            </a:r>
            <a:r>
              <a:rPr lang="en-US" sz="2000" dirty="0"/>
              <a:t>” replaces CA</a:t>
            </a:r>
          </a:p>
          <a:p>
            <a:pPr marL="457200" indent="-457200">
              <a:buFont typeface="+mj-lt"/>
              <a:buAutoNum type="arabicPeriod"/>
            </a:pPr>
            <a:r>
              <a:rPr lang="en-US" sz="2000" dirty="0">
                <a:solidFill>
                  <a:srgbClr val="FF0000"/>
                </a:solidFill>
              </a:rPr>
              <a:t>Structured</a:t>
            </a:r>
            <a:r>
              <a:rPr lang="en-US" sz="2000" dirty="0"/>
              <a:t> data</a:t>
            </a:r>
          </a:p>
          <a:p>
            <a:pPr marL="457200" indent="-457200">
              <a:buFont typeface="+mj-lt"/>
              <a:buAutoNum type="arabicPeriod"/>
            </a:pPr>
            <a:r>
              <a:rPr lang="en-US" sz="2000" dirty="0">
                <a:solidFill>
                  <a:srgbClr val="FF0000"/>
                </a:solidFill>
              </a:rPr>
              <a:t>Python</a:t>
            </a:r>
            <a:r>
              <a:rPr lang="en-US" sz="2000" dirty="0"/>
              <a:t> and </a:t>
            </a:r>
            <a:r>
              <a:rPr lang="en-US" sz="2000" dirty="0">
                <a:solidFill>
                  <a:srgbClr val="FF0000"/>
                </a:solidFill>
              </a:rPr>
              <a:t>MATLAB</a:t>
            </a:r>
            <a:r>
              <a:rPr lang="en-US" sz="2000" dirty="0"/>
              <a:t> APIs (and C++ and Java)</a:t>
            </a:r>
          </a:p>
          <a:p>
            <a:pPr marL="457200" indent="-457200">
              <a:buFont typeface="+mj-lt"/>
              <a:buAutoNum type="arabicPeriod"/>
            </a:pPr>
            <a:r>
              <a:rPr lang="en-US" sz="2000" dirty="0"/>
              <a:t>Data Services (</a:t>
            </a:r>
            <a:r>
              <a:rPr lang="en-US" sz="2000" dirty="0">
                <a:solidFill>
                  <a:srgbClr val="FF0000"/>
                </a:solidFill>
              </a:rPr>
              <a:t>Process variables with arguments</a:t>
            </a:r>
            <a:r>
              <a:rPr lang="en-US" sz="2000" dirty="0"/>
              <a:t>)</a:t>
            </a:r>
          </a:p>
          <a:p>
            <a:pPr marL="457200" indent="-457200">
              <a:buFont typeface="+mj-lt"/>
              <a:buAutoNum type="arabicPeriod"/>
            </a:pPr>
            <a:r>
              <a:rPr lang="en-US" sz="2000" dirty="0"/>
              <a:t>Standardized </a:t>
            </a:r>
            <a:r>
              <a:rPr lang="en-US" sz="2000" dirty="0">
                <a:solidFill>
                  <a:srgbClr val="FF0000"/>
                </a:solidFill>
              </a:rPr>
              <a:t>Scientific Types </a:t>
            </a:r>
          </a:p>
          <a:p>
            <a:pPr marL="457200" indent="-457200">
              <a:buFont typeface="+mj-lt"/>
              <a:buAutoNum type="arabicPeriod"/>
            </a:pPr>
            <a:r>
              <a:rPr lang="en-US" sz="2000" dirty="0"/>
              <a:t>Dynamic typing</a:t>
            </a:r>
          </a:p>
          <a:p>
            <a:pPr marL="457200" indent="-457200">
              <a:buFont typeface="+mj-lt"/>
              <a:buAutoNum type="arabicPeriod"/>
            </a:pPr>
            <a:r>
              <a:rPr lang="en-US" sz="2000" dirty="0"/>
              <a:t>Introspection interface</a:t>
            </a:r>
          </a:p>
          <a:p>
            <a:pPr marL="457200" indent="-457200">
              <a:buFont typeface="+mj-lt"/>
              <a:buAutoNum type="arabicPeriod"/>
            </a:pPr>
            <a:r>
              <a:rPr lang="en-US" sz="2000" dirty="0"/>
              <a:t>New smart process database </a:t>
            </a:r>
          </a:p>
        </p:txBody>
      </p:sp>
      <p:sp>
        <p:nvSpPr>
          <p:cNvPr id="10" name="Rectangle 9"/>
          <p:cNvSpPr/>
          <p:nvPr/>
        </p:nvSpPr>
        <p:spPr>
          <a:xfrm>
            <a:off x="6753230" y="1600201"/>
            <a:ext cx="4259409" cy="2893100"/>
          </a:xfrm>
          <a:prstGeom prst="rect">
            <a:avLst/>
          </a:prstGeom>
          <a:noFill/>
          <a:ln>
            <a:solidFill>
              <a:schemeClr val="tx1"/>
            </a:solidFill>
          </a:ln>
        </p:spPr>
        <p:txBody>
          <a:bodyPr wrap="square">
            <a:spAutoFit/>
          </a:bodyPr>
          <a:lstStyle/>
          <a:p>
            <a:r>
              <a:rPr lang="fr-FR" sz="1400" dirty="0">
                <a:latin typeface="Courier"/>
                <a:cs typeface="Courier"/>
              </a:rPr>
              <a:t>$ </a:t>
            </a:r>
            <a:r>
              <a:rPr lang="fr-FR" sz="1400" dirty="0" err="1">
                <a:latin typeface="Courier"/>
                <a:cs typeface="Courier"/>
              </a:rPr>
              <a:t>pvget</a:t>
            </a:r>
            <a:r>
              <a:rPr lang="fr-FR" sz="1400" dirty="0">
                <a:latin typeface="Courier"/>
                <a:cs typeface="Courier"/>
              </a:rPr>
              <a:t> XCOR:LI24:900:TWISS</a:t>
            </a:r>
          </a:p>
          <a:p>
            <a:r>
              <a:rPr lang="fr-FR" sz="1400" dirty="0">
                <a:latin typeface="Courier"/>
                <a:cs typeface="Courier"/>
              </a:rPr>
              <a:t>structure </a:t>
            </a:r>
          </a:p>
          <a:p>
            <a:r>
              <a:rPr lang="fr-FR" sz="1400" dirty="0">
                <a:latin typeface="Courier"/>
                <a:cs typeface="Courier"/>
              </a:rPr>
              <a:t>    double energy 5.00512</a:t>
            </a:r>
          </a:p>
          <a:p>
            <a:r>
              <a:rPr lang="fr-FR" sz="1400" dirty="0">
                <a:latin typeface="Courier"/>
                <a:cs typeface="Courier"/>
              </a:rPr>
              <a:t>    double psix 37.7625</a:t>
            </a:r>
          </a:p>
          <a:p>
            <a:r>
              <a:rPr lang="fr-FR" sz="1400" dirty="0">
                <a:latin typeface="Courier"/>
                <a:cs typeface="Courier"/>
              </a:rPr>
              <a:t>    double alphax 13.6562</a:t>
            </a:r>
          </a:p>
          <a:p>
            <a:r>
              <a:rPr lang="fr-FR" sz="1400" dirty="0">
                <a:latin typeface="Courier"/>
                <a:cs typeface="Courier"/>
              </a:rPr>
              <a:t>    double betax -2.78671</a:t>
            </a:r>
          </a:p>
          <a:p>
            <a:r>
              <a:rPr lang="fr-FR" sz="1400" dirty="0">
                <a:latin typeface="Courier"/>
                <a:cs typeface="Courier"/>
              </a:rPr>
              <a:t>    double etax -0.00698294</a:t>
            </a:r>
          </a:p>
          <a:p>
            <a:r>
              <a:rPr lang="fr-FR" sz="1400" dirty="0">
                <a:latin typeface="Courier"/>
                <a:cs typeface="Courier"/>
              </a:rPr>
              <a:t>    double etaxp 0.00107115</a:t>
            </a:r>
          </a:p>
          <a:p>
            <a:r>
              <a:rPr lang="fr-FR" sz="1400" dirty="0">
                <a:latin typeface="Courier"/>
                <a:cs typeface="Courier"/>
              </a:rPr>
              <a:t>    double psiy 31.9488</a:t>
            </a:r>
          </a:p>
          <a:p>
            <a:r>
              <a:rPr lang="fr-FR" sz="1400" dirty="0">
                <a:latin typeface="Courier"/>
                <a:cs typeface="Courier"/>
              </a:rPr>
              <a:t>    double alphay 116.762</a:t>
            </a:r>
          </a:p>
          <a:p>
            <a:r>
              <a:rPr lang="fr-FR" sz="1400" dirty="0">
                <a:latin typeface="Courier"/>
                <a:cs typeface="Courier"/>
              </a:rPr>
              <a:t>    double betay 5.2592</a:t>
            </a:r>
          </a:p>
          <a:p>
            <a:r>
              <a:rPr lang="fr-FR" sz="1400" dirty="0">
                <a:latin typeface="Courier"/>
                <a:cs typeface="Courier"/>
              </a:rPr>
              <a:t>    double etay 0</a:t>
            </a:r>
          </a:p>
          <a:p>
            <a:r>
              <a:rPr lang="fr-FR" sz="1400" dirty="0">
                <a:latin typeface="Courier"/>
                <a:cs typeface="Courier"/>
              </a:rPr>
              <a:t>    double etayp 0</a:t>
            </a:r>
          </a:p>
        </p:txBody>
      </p:sp>
      <p:sp>
        <p:nvSpPr>
          <p:cNvPr id="12" name="TextBox 11"/>
          <p:cNvSpPr txBox="1"/>
          <p:nvPr/>
        </p:nvSpPr>
        <p:spPr>
          <a:xfrm>
            <a:off x="7049624" y="4547338"/>
            <a:ext cx="3730637" cy="954107"/>
          </a:xfrm>
          <a:prstGeom prst="rect">
            <a:avLst/>
          </a:prstGeom>
          <a:noFill/>
        </p:spPr>
        <p:txBody>
          <a:bodyPr wrap="none" rtlCol="0">
            <a:spAutoFit/>
          </a:bodyPr>
          <a:lstStyle/>
          <a:p>
            <a:r>
              <a:rPr lang="en-US" sz="1400" i="1" dirty="0"/>
              <a:t>Figure: </a:t>
            </a:r>
            <a:r>
              <a:rPr lang="en-US" sz="1400" i="1" dirty="0" err="1"/>
              <a:t>pvAccess</a:t>
            </a:r>
            <a:r>
              <a:rPr lang="en-US" sz="1400" i="1" dirty="0"/>
              <a:t> getting PV of a structure of </a:t>
            </a:r>
            <a:br>
              <a:rPr lang="en-US" sz="1400" i="1" dirty="0"/>
            </a:br>
            <a:r>
              <a:rPr lang="en-US" sz="1400" i="1" dirty="0"/>
              <a:t>optics parameters. In this case a standard </a:t>
            </a:r>
            <a:br>
              <a:rPr lang="en-US" sz="1400" i="1" dirty="0"/>
            </a:br>
            <a:r>
              <a:rPr lang="en-US" sz="1400" i="1" dirty="0"/>
              <a:t>“Normative Type” type was not used, so the raw </a:t>
            </a:r>
          </a:p>
          <a:p>
            <a:r>
              <a:rPr lang="en-US" sz="1400" i="1" dirty="0"/>
              <a:t>structure is displayed</a:t>
            </a:r>
          </a:p>
        </p:txBody>
      </p:sp>
      <p:sp>
        <p:nvSpPr>
          <p:cNvPr id="7" name="TextBox 6">
            <a:extLst>
              <a:ext uri="{FF2B5EF4-FFF2-40B4-BE49-F238E27FC236}">
                <a16:creationId xmlns:a16="http://schemas.microsoft.com/office/drawing/2014/main" id="{18A4B969-C315-DA4F-BCE3-3A6554EDB008}"/>
              </a:ext>
            </a:extLst>
          </p:cNvPr>
          <p:cNvSpPr txBox="1"/>
          <p:nvPr/>
        </p:nvSpPr>
        <p:spPr>
          <a:xfrm>
            <a:off x="4005186" y="6244895"/>
            <a:ext cx="4557723" cy="369332"/>
          </a:xfrm>
          <a:prstGeom prst="rect">
            <a:avLst/>
          </a:prstGeom>
          <a:solidFill>
            <a:srgbClr val="C00000"/>
          </a:solidFill>
        </p:spPr>
        <p:txBody>
          <a:bodyPr wrap="none" rtlCol="0">
            <a:spAutoFit/>
          </a:bodyPr>
          <a:lstStyle/>
          <a:p>
            <a:r>
              <a:rPr lang="en-US" dirty="0">
                <a:solidFill>
                  <a:schemeClr val="bg1"/>
                </a:solidFill>
              </a:rPr>
              <a:t>Faster. Structured data. Metadata. RPC. Easier. </a:t>
            </a:r>
          </a:p>
        </p:txBody>
      </p:sp>
    </p:spTree>
    <p:extLst>
      <p:ext uri="{BB962C8B-B14F-4D97-AF65-F5344CB8AC3E}">
        <p14:creationId xmlns:p14="http://schemas.microsoft.com/office/powerpoint/2010/main" val="19912367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7E58F-7031-C844-8BD8-90790CF7D966}"/>
              </a:ext>
            </a:extLst>
          </p:cNvPr>
          <p:cNvSpPr>
            <a:spLocks noGrp="1"/>
          </p:cNvSpPr>
          <p:nvPr>
            <p:ph type="title"/>
          </p:nvPr>
        </p:nvSpPr>
        <p:spPr>
          <a:xfrm>
            <a:off x="40341" y="237594"/>
            <a:ext cx="12088906" cy="543036"/>
          </a:xfrm>
        </p:spPr>
        <p:txBody>
          <a:bodyPr>
            <a:noAutofit/>
          </a:bodyPr>
          <a:lstStyle/>
          <a:p>
            <a:r>
              <a:rPr lang="en-US" sz="2400" dirty="0"/>
              <a:t>EPICS 7 Image Type (NTNDArray) Example</a:t>
            </a:r>
            <a:br>
              <a:rPr lang="en-US" sz="2400" dirty="0"/>
            </a:br>
            <a:r>
              <a:rPr lang="en-US" sz="2400" dirty="0"/>
              <a:t>Helping ML answer e.g. – What does the cathode look like when the photon flux intensity is high  </a:t>
            </a:r>
          </a:p>
        </p:txBody>
      </p:sp>
      <p:pic>
        <p:nvPicPr>
          <p:cNvPr id="4" name="Content Placeholder 5">
            <a:extLst>
              <a:ext uri="{FF2B5EF4-FFF2-40B4-BE49-F238E27FC236}">
                <a16:creationId xmlns:a16="http://schemas.microsoft.com/office/drawing/2014/main" id="{F4A0E0A2-EE0B-FC49-8218-06846262D18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0"/>
                    </a14:imgEffect>
                    <a14:imgEffect>
                      <a14:brightnessContrast bright="80000" contrast="100000"/>
                    </a14:imgEffect>
                  </a14:imgLayer>
                </a14:imgProps>
              </a:ext>
            </a:extLst>
          </a:blip>
          <a:srcRect t="3534" b="4039"/>
          <a:stretch/>
        </p:blipFill>
        <p:spPr>
          <a:xfrm>
            <a:off x="429186" y="1149813"/>
            <a:ext cx="4038600" cy="5638727"/>
          </a:xfrm>
          <a:prstGeom prst="rect">
            <a:avLst/>
          </a:prstGeom>
        </p:spPr>
      </p:pic>
      <p:sp>
        <p:nvSpPr>
          <p:cNvPr id="5" name="TextBox 4">
            <a:extLst>
              <a:ext uri="{FF2B5EF4-FFF2-40B4-BE49-F238E27FC236}">
                <a16:creationId xmlns:a16="http://schemas.microsoft.com/office/drawing/2014/main" id="{93888E0C-2EED-C84B-81C6-0D931301A032}"/>
              </a:ext>
            </a:extLst>
          </p:cNvPr>
          <p:cNvSpPr txBox="1"/>
          <p:nvPr/>
        </p:nvSpPr>
        <p:spPr>
          <a:xfrm>
            <a:off x="4721501" y="1803448"/>
            <a:ext cx="2869693" cy="369332"/>
          </a:xfrm>
          <a:prstGeom prst="rect">
            <a:avLst/>
          </a:prstGeom>
          <a:noFill/>
        </p:spPr>
        <p:txBody>
          <a:bodyPr wrap="square" rtlCol="0">
            <a:spAutoFit/>
          </a:bodyPr>
          <a:lstStyle/>
          <a:p>
            <a:r>
              <a:rPr lang="en-US" dirty="0"/>
              <a:t>Data </a:t>
            </a:r>
            <a:r>
              <a:rPr lang="en-US" dirty="0">
                <a:solidFill>
                  <a:srgbClr val="FF0000"/>
                </a:solidFill>
              </a:rPr>
              <a:t>Type Identifier</a:t>
            </a:r>
            <a:endParaRPr lang="en-US" dirty="0"/>
          </a:p>
        </p:txBody>
      </p:sp>
      <p:sp>
        <p:nvSpPr>
          <p:cNvPr id="6" name="TextBox 5">
            <a:extLst>
              <a:ext uri="{FF2B5EF4-FFF2-40B4-BE49-F238E27FC236}">
                <a16:creationId xmlns:a16="http://schemas.microsoft.com/office/drawing/2014/main" id="{9EF8AE51-FE40-3D47-839B-DCB1A2CE3877}"/>
              </a:ext>
            </a:extLst>
          </p:cNvPr>
          <p:cNvSpPr txBox="1"/>
          <p:nvPr/>
        </p:nvSpPr>
        <p:spPr>
          <a:xfrm>
            <a:off x="4721501" y="2216629"/>
            <a:ext cx="1732718" cy="369332"/>
          </a:xfrm>
          <a:prstGeom prst="rect">
            <a:avLst/>
          </a:prstGeom>
          <a:noFill/>
        </p:spPr>
        <p:txBody>
          <a:bodyPr wrap="none" rtlCol="0">
            <a:spAutoFit/>
          </a:bodyPr>
          <a:lstStyle/>
          <a:p>
            <a:r>
              <a:rPr lang="en-US" dirty="0"/>
              <a:t>Raw image data.</a:t>
            </a:r>
          </a:p>
        </p:txBody>
      </p:sp>
      <p:sp>
        <p:nvSpPr>
          <p:cNvPr id="7" name="TextBox 6">
            <a:extLst>
              <a:ext uri="{FF2B5EF4-FFF2-40B4-BE49-F238E27FC236}">
                <a16:creationId xmlns:a16="http://schemas.microsoft.com/office/drawing/2014/main" id="{EAABA9C0-CB54-A94F-A8BD-E216686492FD}"/>
              </a:ext>
            </a:extLst>
          </p:cNvPr>
          <p:cNvSpPr txBox="1"/>
          <p:nvPr/>
        </p:nvSpPr>
        <p:spPr>
          <a:xfrm>
            <a:off x="4749407" y="3715886"/>
            <a:ext cx="2694770" cy="1477328"/>
          </a:xfrm>
          <a:prstGeom prst="rect">
            <a:avLst/>
          </a:prstGeom>
          <a:noFill/>
        </p:spPr>
        <p:txBody>
          <a:bodyPr wrap="square" rtlCol="0">
            <a:spAutoFit/>
          </a:bodyPr>
          <a:lstStyle/>
          <a:p>
            <a:r>
              <a:rPr lang="en-US" dirty="0"/>
              <a:t>The image meta data; </a:t>
            </a:r>
            <a:r>
              <a:rPr lang="en-US" dirty="0">
                <a:solidFill>
                  <a:srgbClr val="FF0000"/>
                </a:solidFill>
              </a:rPr>
              <a:t>giving parameters to interpret data</a:t>
            </a:r>
            <a:r>
              <a:rPr lang="en-US" dirty="0"/>
              <a:t> in the </a:t>
            </a:r>
            <a:r>
              <a:rPr lang="en-US" i="1" dirty="0"/>
              <a:t>value</a:t>
            </a:r>
            <a:r>
              <a:rPr lang="en-US" dirty="0"/>
              <a:t> field,  and other information.</a:t>
            </a:r>
          </a:p>
        </p:txBody>
      </p:sp>
      <p:sp>
        <p:nvSpPr>
          <p:cNvPr id="8" name="TextBox 7">
            <a:extLst>
              <a:ext uri="{FF2B5EF4-FFF2-40B4-BE49-F238E27FC236}">
                <a16:creationId xmlns:a16="http://schemas.microsoft.com/office/drawing/2014/main" id="{8CF03BEB-73B2-3648-87DC-444877F169AC}"/>
              </a:ext>
            </a:extLst>
          </p:cNvPr>
          <p:cNvSpPr txBox="1"/>
          <p:nvPr/>
        </p:nvSpPr>
        <p:spPr>
          <a:xfrm rot="21442398">
            <a:off x="1628261" y="2028321"/>
            <a:ext cx="1519091" cy="276999"/>
          </a:xfrm>
          <a:prstGeom prst="rect">
            <a:avLst/>
          </a:prstGeom>
          <a:noFill/>
        </p:spPr>
        <p:txBody>
          <a:bodyPr wrap="none" rtlCol="0">
            <a:spAutoFit/>
          </a:bodyPr>
          <a:lstStyle/>
          <a:p>
            <a:r>
              <a:rPr lang="en-US" sz="1200" dirty="0"/>
              <a:t>A lot of  data snipped </a:t>
            </a:r>
          </a:p>
        </p:txBody>
      </p:sp>
      <p:sp>
        <p:nvSpPr>
          <p:cNvPr id="9" name="Left Arrow 8">
            <a:extLst>
              <a:ext uri="{FF2B5EF4-FFF2-40B4-BE49-F238E27FC236}">
                <a16:creationId xmlns:a16="http://schemas.microsoft.com/office/drawing/2014/main" id="{830F58B4-A708-084F-A93B-625D6534591F}"/>
              </a:ext>
            </a:extLst>
          </p:cNvPr>
          <p:cNvSpPr/>
          <p:nvPr/>
        </p:nvSpPr>
        <p:spPr>
          <a:xfrm>
            <a:off x="3823955" y="1204555"/>
            <a:ext cx="880425" cy="124655"/>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Left Arrow 9" title="asdasd">
            <a:extLst>
              <a:ext uri="{FF2B5EF4-FFF2-40B4-BE49-F238E27FC236}">
                <a16:creationId xmlns:a16="http://schemas.microsoft.com/office/drawing/2014/main" id="{0FAC0A93-1425-CD4B-9233-92442291A1D8}"/>
              </a:ext>
            </a:extLst>
          </p:cNvPr>
          <p:cNvSpPr/>
          <p:nvPr/>
        </p:nvSpPr>
        <p:spPr>
          <a:xfrm rot="507411" flipV="1">
            <a:off x="1669070" y="1635858"/>
            <a:ext cx="3060286" cy="119439"/>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ight Brace 10">
            <a:extLst>
              <a:ext uri="{FF2B5EF4-FFF2-40B4-BE49-F238E27FC236}">
                <a16:creationId xmlns:a16="http://schemas.microsoft.com/office/drawing/2014/main" id="{B3FFBA3F-CE37-6A4C-95D7-E545BEEDD6FB}"/>
              </a:ext>
            </a:extLst>
          </p:cNvPr>
          <p:cNvSpPr/>
          <p:nvPr/>
        </p:nvSpPr>
        <p:spPr>
          <a:xfrm>
            <a:off x="4409845" y="1651685"/>
            <a:ext cx="280489" cy="1176437"/>
          </a:xfrm>
          <a:prstGeom prst="rightBrace">
            <a:avLst>
              <a:gd name="adj1" fmla="val 8333"/>
              <a:gd name="adj2" fmla="val 65232"/>
            </a:avLst>
          </a:prstGeom>
          <a:ln w="5715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2" name="Right Brace 11">
            <a:extLst>
              <a:ext uri="{FF2B5EF4-FFF2-40B4-BE49-F238E27FC236}">
                <a16:creationId xmlns:a16="http://schemas.microsoft.com/office/drawing/2014/main" id="{A8B3E6C2-6A6C-564D-BD1E-B6FAE631414C}"/>
              </a:ext>
            </a:extLst>
          </p:cNvPr>
          <p:cNvSpPr/>
          <p:nvPr/>
        </p:nvSpPr>
        <p:spPr>
          <a:xfrm>
            <a:off x="4409845" y="2918193"/>
            <a:ext cx="280489" cy="3758874"/>
          </a:xfrm>
          <a:prstGeom prst="rightBrace">
            <a:avLst>
              <a:gd name="adj1" fmla="val 8333"/>
              <a:gd name="adj2" fmla="val 43839"/>
            </a:avLst>
          </a:prstGeom>
          <a:ln w="5715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3" name="TextBox 12">
            <a:extLst>
              <a:ext uri="{FF2B5EF4-FFF2-40B4-BE49-F238E27FC236}">
                <a16:creationId xmlns:a16="http://schemas.microsoft.com/office/drawing/2014/main" id="{A2A39E96-452B-FF4D-A65F-7B81785B97E2}"/>
              </a:ext>
            </a:extLst>
          </p:cNvPr>
          <p:cNvSpPr txBox="1"/>
          <p:nvPr/>
        </p:nvSpPr>
        <p:spPr>
          <a:xfrm>
            <a:off x="4602390" y="5446522"/>
            <a:ext cx="2694771" cy="1200329"/>
          </a:xfrm>
          <a:prstGeom prst="rect">
            <a:avLst/>
          </a:prstGeom>
          <a:noFill/>
          <a:ln>
            <a:solidFill>
              <a:schemeClr val="tx1"/>
            </a:solidFill>
          </a:ln>
        </p:spPr>
        <p:txBody>
          <a:bodyPr wrap="square" rtlCol="0">
            <a:spAutoFit/>
          </a:bodyPr>
          <a:lstStyle/>
          <a:p>
            <a:r>
              <a:rPr lang="en-US" i="1" dirty="0"/>
              <a:t>Figure: A screenshot of the output of the EPICS 7 “</a:t>
            </a:r>
            <a:r>
              <a:rPr lang="en-US" dirty="0"/>
              <a:t>pvget</a:t>
            </a:r>
            <a:r>
              <a:rPr lang="en-US" i="1" dirty="0"/>
              <a:t>” command, for an image.</a:t>
            </a:r>
          </a:p>
        </p:txBody>
      </p:sp>
      <p:sp>
        <p:nvSpPr>
          <p:cNvPr id="14" name="TextBox 13">
            <a:extLst>
              <a:ext uri="{FF2B5EF4-FFF2-40B4-BE49-F238E27FC236}">
                <a16:creationId xmlns:a16="http://schemas.microsoft.com/office/drawing/2014/main" id="{66609414-1FB8-744C-B8BF-052185AA36B6}"/>
              </a:ext>
            </a:extLst>
          </p:cNvPr>
          <p:cNvSpPr txBox="1"/>
          <p:nvPr/>
        </p:nvSpPr>
        <p:spPr>
          <a:xfrm>
            <a:off x="4721502" y="1075947"/>
            <a:ext cx="2869692" cy="646331"/>
          </a:xfrm>
          <a:prstGeom prst="rect">
            <a:avLst/>
          </a:prstGeom>
          <a:noFill/>
        </p:spPr>
        <p:txBody>
          <a:bodyPr wrap="square" rtlCol="0">
            <a:spAutoFit/>
          </a:bodyPr>
          <a:lstStyle/>
          <a:p>
            <a:r>
              <a:rPr lang="en-US" dirty="0"/>
              <a:t>Command line request for a given </a:t>
            </a:r>
            <a:r>
              <a:rPr lang="en-US" dirty="0">
                <a:solidFill>
                  <a:srgbClr val="FF0000"/>
                </a:solidFill>
              </a:rPr>
              <a:t>image PV by name</a:t>
            </a:r>
            <a:r>
              <a:rPr lang="en-US" dirty="0"/>
              <a:t>.</a:t>
            </a:r>
          </a:p>
        </p:txBody>
      </p:sp>
      <p:sp>
        <p:nvSpPr>
          <p:cNvPr id="15" name="TextBox 14">
            <a:extLst>
              <a:ext uri="{FF2B5EF4-FFF2-40B4-BE49-F238E27FC236}">
                <a16:creationId xmlns:a16="http://schemas.microsoft.com/office/drawing/2014/main" id="{32A51D29-8266-5F40-907D-700E2B5FC296}"/>
              </a:ext>
            </a:extLst>
          </p:cNvPr>
          <p:cNvSpPr txBox="1"/>
          <p:nvPr/>
        </p:nvSpPr>
        <p:spPr>
          <a:xfrm>
            <a:off x="8953826" y="6507790"/>
            <a:ext cx="3175421" cy="338554"/>
          </a:xfrm>
          <a:prstGeom prst="rect">
            <a:avLst/>
          </a:prstGeom>
          <a:noFill/>
        </p:spPr>
        <p:txBody>
          <a:bodyPr wrap="none" rtlCol="0">
            <a:spAutoFit/>
          </a:bodyPr>
          <a:lstStyle/>
          <a:p>
            <a:r>
              <a:rPr lang="en-US" sz="1600" i="1" dirty="0">
                <a:solidFill>
                  <a:srgbClr val="596DE2"/>
                </a:solidFill>
              </a:rPr>
              <a:t>B. Martins (now MS), M. Gibbs SLAC</a:t>
            </a:r>
          </a:p>
        </p:txBody>
      </p:sp>
      <p:pic>
        <p:nvPicPr>
          <p:cNvPr id="16" name="Shape 766" descr="https://lh3.googleusercontent.com/I-hwBrrZnBKofA-CTgc8bxRp7xH5ayEXl_vebrVofjfr12qPKRvXivZsfPEovIeKBsD5xX95-nFxNFEn040c9xnBnOXe26QkPKbvIV2xvu1j4XdLpSYWLs-T7UYCM2ZPQ_zwypU1abE">
            <a:extLst>
              <a:ext uri="{FF2B5EF4-FFF2-40B4-BE49-F238E27FC236}">
                <a16:creationId xmlns:a16="http://schemas.microsoft.com/office/drawing/2014/main" id="{10969A50-4787-8746-89AA-250A8804275E}"/>
              </a:ext>
            </a:extLst>
          </p:cNvPr>
          <p:cNvPicPr preferRelativeResize="0"/>
          <p:nvPr/>
        </p:nvPicPr>
        <p:blipFill rotWithShape="1">
          <a:blip r:embed="rId5">
            <a:alphaModFix/>
            <a:extLst>
              <a:ext uri="{BEBA8EAE-BF5A-486C-A8C5-ECC9F3942E4B}">
                <a14:imgProps xmlns:a14="http://schemas.microsoft.com/office/drawing/2010/main">
                  <a14:imgLayer r:embed="rId6">
                    <a14:imgEffect>
                      <a14:sharpenSoften amount="62000"/>
                    </a14:imgEffect>
                    <a14:imgEffect>
                      <a14:brightnessContrast bright="39000" contrast="66000"/>
                    </a14:imgEffect>
                  </a14:imgLayer>
                </a14:imgProps>
              </a:ext>
            </a:extLst>
          </a:blip>
          <a:srcRect/>
          <a:stretch/>
        </p:blipFill>
        <p:spPr>
          <a:xfrm>
            <a:off x="7725798" y="1202552"/>
            <a:ext cx="3966900" cy="4579500"/>
          </a:xfrm>
          <a:prstGeom prst="rect">
            <a:avLst/>
          </a:prstGeom>
          <a:noFill/>
          <a:ln>
            <a:noFill/>
          </a:ln>
        </p:spPr>
      </p:pic>
      <p:sp>
        <p:nvSpPr>
          <p:cNvPr id="18" name="TextBox 17">
            <a:extLst>
              <a:ext uri="{FF2B5EF4-FFF2-40B4-BE49-F238E27FC236}">
                <a16:creationId xmlns:a16="http://schemas.microsoft.com/office/drawing/2014/main" id="{600164A5-0CA7-4A46-9951-489BA908596B}"/>
              </a:ext>
            </a:extLst>
          </p:cNvPr>
          <p:cNvSpPr txBox="1"/>
          <p:nvPr/>
        </p:nvSpPr>
        <p:spPr>
          <a:xfrm>
            <a:off x="7724216" y="5818478"/>
            <a:ext cx="3966900" cy="646331"/>
          </a:xfrm>
          <a:prstGeom prst="rect">
            <a:avLst/>
          </a:prstGeom>
          <a:noFill/>
          <a:ln>
            <a:solidFill>
              <a:schemeClr val="tx1"/>
            </a:solidFill>
          </a:ln>
        </p:spPr>
        <p:txBody>
          <a:bodyPr wrap="square" rtlCol="0">
            <a:spAutoFit/>
          </a:bodyPr>
          <a:lstStyle/>
          <a:p>
            <a:r>
              <a:rPr lang="en-US" i="1" dirty="0"/>
              <a:t>Figure: A screenshot of PyDM displaying a beam profile image. </a:t>
            </a:r>
          </a:p>
        </p:txBody>
      </p:sp>
      <p:sp>
        <p:nvSpPr>
          <p:cNvPr id="17" name="Right Arrow 16">
            <a:extLst>
              <a:ext uri="{FF2B5EF4-FFF2-40B4-BE49-F238E27FC236}">
                <a16:creationId xmlns:a16="http://schemas.microsoft.com/office/drawing/2014/main" id="{ECE1E90A-9D90-594A-B73B-70458D7312C2}"/>
              </a:ext>
            </a:extLst>
          </p:cNvPr>
          <p:cNvSpPr/>
          <p:nvPr/>
        </p:nvSpPr>
        <p:spPr>
          <a:xfrm rot="20579636">
            <a:off x="6770244" y="3894249"/>
            <a:ext cx="938816" cy="243986"/>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776B9476-4822-E74C-A22B-A921EB76FF43}"/>
              </a:ext>
            </a:extLst>
          </p:cNvPr>
          <p:cNvSpPr txBox="1"/>
          <p:nvPr/>
        </p:nvSpPr>
        <p:spPr>
          <a:xfrm>
            <a:off x="6246028" y="2535308"/>
            <a:ext cx="1732717" cy="1200329"/>
          </a:xfrm>
          <a:prstGeom prst="rect">
            <a:avLst/>
          </a:prstGeom>
          <a:noFill/>
        </p:spPr>
        <p:txBody>
          <a:bodyPr wrap="square" rtlCol="0">
            <a:spAutoFit/>
          </a:bodyPr>
          <a:lstStyle/>
          <a:p>
            <a:r>
              <a:rPr lang="en-US" dirty="0">
                <a:solidFill>
                  <a:srgbClr val="FF0000"/>
                </a:solidFill>
              </a:rPr>
              <a:t>Widget learns how to display image from metadata</a:t>
            </a:r>
          </a:p>
        </p:txBody>
      </p:sp>
      <p:sp>
        <p:nvSpPr>
          <p:cNvPr id="21" name="Text Placeholder 20">
            <a:extLst>
              <a:ext uri="{FF2B5EF4-FFF2-40B4-BE49-F238E27FC236}">
                <a16:creationId xmlns:a16="http://schemas.microsoft.com/office/drawing/2014/main" id="{E1D290A9-35C8-C619-A5C0-282DB6CF3CE4}"/>
              </a:ext>
            </a:extLst>
          </p:cNvPr>
          <p:cNvSpPr>
            <a:spLocks noGrp="1"/>
          </p:cNvSpPr>
          <p:nvPr>
            <p:ph type="body" sz="quarter" idx="13"/>
          </p:nvPr>
        </p:nvSpPr>
        <p:spPr/>
        <p:txBody>
          <a:bodyPr>
            <a:normAutofit fontScale="32500" lnSpcReduction="20000"/>
          </a:bodyPr>
          <a:lstStyle/>
          <a:p>
            <a:endParaRPr lang="en-US"/>
          </a:p>
        </p:txBody>
      </p:sp>
    </p:spTree>
    <p:extLst>
      <p:ext uri="{BB962C8B-B14F-4D97-AF65-F5344CB8AC3E}">
        <p14:creationId xmlns:p14="http://schemas.microsoft.com/office/powerpoint/2010/main" val="12905306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237ABC-C359-264E-8D0F-AAB528D216F9}"/>
              </a:ext>
            </a:extLst>
          </p:cNvPr>
          <p:cNvSpPr>
            <a:spLocks noGrp="1"/>
          </p:cNvSpPr>
          <p:nvPr>
            <p:ph type="sldNum" sz="quarter" idx="11"/>
          </p:nvPr>
        </p:nvSpPr>
        <p:spPr/>
        <p:txBody>
          <a:bodyPr/>
          <a:lstStyle/>
          <a:p>
            <a:fld id="{5BD36294-2849-48A8-8531-5354CF3095D2}" type="slidenum">
              <a:rPr lang="en-US" smtClean="0"/>
              <a:pPr/>
              <a:t>52</a:t>
            </a:fld>
            <a:endParaRPr lang="en-US" dirty="0"/>
          </a:p>
        </p:txBody>
      </p:sp>
      <p:sp>
        <p:nvSpPr>
          <p:cNvPr id="3" name="Title 2">
            <a:extLst>
              <a:ext uri="{FF2B5EF4-FFF2-40B4-BE49-F238E27FC236}">
                <a16:creationId xmlns:a16="http://schemas.microsoft.com/office/drawing/2014/main" id="{ED9AA383-9F70-664F-B702-111AE39CABB4}"/>
              </a:ext>
            </a:extLst>
          </p:cNvPr>
          <p:cNvSpPr>
            <a:spLocks noGrp="1"/>
          </p:cNvSpPr>
          <p:nvPr>
            <p:ph type="title"/>
          </p:nvPr>
        </p:nvSpPr>
        <p:spPr>
          <a:xfrm>
            <a:off x="149698" y="102760"/>
            <a:ext cx="11864172" cy="543036"/>
          </a:xfrm>
        </p:spPr>
        <p:txBody>
          <a:bodyPr>
            <a:noAutofit/>
          </a:bodyPr>
          <a:lstStyle/>
          <a:p>
            <a:r>
              <a:rPr lang="en-US" sz="3200" dirty="0">
                <a:solidFill>
                  <a:srgbClr val="C00000"/>
                </a:solidFill>
              </a:rPr>
              <a:t>Emerging Control Ecosystem Roles in AI/ML &amp; Physics Applications</a:t>
            </a:r>
          </a:p>
        </p:txBody>
      </p:sp>
      <p:graphicFrame>
        <p:nvGraphicFramePr>
          <p:cNvPr id="5" name="Content Placeholder 4">
            <a:extLst>
              <a:ext uri="{FF2B5EF4-FFF2-40B4-BE49-F238E27FC236}">
                <a16:creationId xmlns:a16="http://schemas.microsoft.com/office/drawing/2014/main" id="{80F1E5AD-DFA5-BD4F-B19D-2E2AA2C020FF}"/>
              </a:ext>
            </a:extLst>
          </p:cNvPr>
          <p:cNvGraphicFramePr>
            <a:graphicFrameLocks noGrp="1"/>
          </p:cNvGraphicFramePr>
          <p:nvPr>
            <p:ph sz="quarter" idx="14"/>
            <p:extLst>
              <p:ext uri="{D42A27DB-BD31-4B8C-83A1-F6EECF244321}">
                <p14:modId xmlns:p14="http://schemas.microsoft.com/office/powerpoint/2010/main" val="3891843509"/>
              </p:ext>
            </p:extLst>
          </p:nvPr>
        </p:nvGraphicFramePr>
        <p:xfrm>
          <a:off x="149698" y="648897"/>
          <a:ext cx="11864172" cy="6006127"/>
        </p:xfrm>
        <a:graphic>
          <a:graphicData uri="http://schemas.openxmlformats.org/drawingml/2006/table">
            <a:tbl>
              <a:tblPr firstRow="1">
                <a:tableStyleId>{5C22544A-7EE6-4342-B048-85BDC9FD1C3A}</a:tableStyleId>
              </a:tblPr>
              <a:tblGrid>
                <a:gridCol w="2458424">
                  <a:extLst>
                    <a:ext uri="{9D8B030D-6E8A-4147-A177-3AD203B41FA5}">
                      <a16:colId xmlns:a16="http://schemas.microsoft.com/office/drawing/2014/main" val="1624094077"/>
                    </a:ext>
                  </a:extLst>
                </a:gridCol>
                <a:gridCol w="2345659">
                  <a:extLst>
                    <a:ext uri="{9D8B030D-6E8A-4147-A177-3AD203B41FA5}">
                      <a16:colId xmlns:a16="http://schemas.microsoft.com/office/drawing/2014/main" val="514623714"/>
                    </a:ext>
                  </a:extLst>
                </a:gridCol>
                <a:gridCol w="2353363">
                  <a:extLst>
                    <a:ext uri="{9D8B030D-6E8A-4147-A177-3AD203B41FA5}">
                      <a16:colId xmlns:a16="http://schemas.microsoft.com/office/drawing/2014/main" val="2964739648"/>
                    </a:ext>
                  </a:extLst>
                </a:gridCol>
                <a:gridCol w="2353363">
                  <a:extLst>
                    <a:ext uri="{9D8B030D-6E8A-4147-A177-3AD203B41FA5}">
                      <a16:colId xmlns:a16="http://schemas.microsoft.com/office/drawing/2014/main" val="279113663"/>
                    </a:ext>
                  </a:extLst>
                </a:gridCol>
                <a:gridCol w="2353363">
                  <a:extLst>
                    <a:ext uri="{9D8B030D-6E8A-4147-A177-3AD203B41FA5}">
                      <a16:colId xmlns:a16="http://schemas.microsoft.com/office/drawing/2014/main" val="968568118"/>
                    </a:ext>
                  </a:extLst>
                </a:gridCol>
              </a:tblGrid>
              <a:tr h="547313">
                <a:tc>
                  <a:txBody>
                    <a:bodyPr/>
                    <a:lstStyle/>
                    <a:p>
                      <a:pPr algn="ctr"/>
                      <a:r>
                        <a:rPr lang="en-US" sz="1600" dirty="0"/>
                        <a:t>Device Abstraction, Data Measurement &amp; Transport</a:t>
                      </a:r>
                    </a:p>
                  </a:txBody>
                  <a:tcPr marL="84608" marR="846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t>Online non-linear optimization</a:t>
                      </a:r>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t>Collection &amp; Event Building / Big Data</a:t>
                      </a:r>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t>Online Linear Modeling </a:t>
                      </a:r>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t>Big simulation, </a:t>
                      </a:r>
                    </a:p>
                    <a:p>
                      <a:pPr algn="ctr"/>
                      <a:r>
                        <a:rPr lang="en-US" sz="1600" dirty="0"/>
                        <a:t>ML, LLM</a:t>
                      </a:r>
                    </a:p>
                  </a:txBody>
                  <a:tcPr marL="84608" marR="846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08039137"/>
                  </a:ext>
                </a:extLst>
              </a:tr>
              <a:tr h="330855">
                <a:tc>
                  <a:txBody>
                    <a:bodyPr/>
                    <a:lstStyle/>
                    <a:p>
                      <a:endParaRPr lang="en-US" sz="1600" dirty="0"/>
                    </a:p>
                  </a:txBody>
                  <a:tcPr marL="84608" marR="846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txBody>
                  <a:tcPr marL="84608" marR="846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AEBE3"/>
                    </a:solidFill>
                  </a:tcPr>
                </a:tc>
                <a:extLst>
                  <a:ext uri="{0D108BD9-81ED-4DB2-BD59-A6C34878D82A}">
                    <a16:rowId xmlns:a16="http://schemas.microsoft.com/office/drawing/2014/main" val="473388066"/>
                  </a:ext>
                </a:extLst>
              </a:tr>
              <a:tr h="316866">
                <a:tc>
                  <a:txBody>
                    <a:bodyPr/>
                    <a:lstStyle/>
                    <a:p>
                      <a:pPr algn="l"/>
                      <a:endParaRPr lang="en-US" sz="1600" dirty="0"/>
                    </a:p>
                  </a:txBody>
                  <a:tcPr marL="84608" marR="846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FF0000"/>
                          </a:solidFill>
                        </a:rPr>
                        <a:t>Online Multi-particle simulation </a:t>
                      </a:r>
                      <a:r>
                        <a:rPr lang="en-US" sz="1600" dirty="0">
                          <a:solidFill>
                            <a:schemeClr val="tx1"/>
                          </a:solidFill>
                        </a:rPr>
                        <a:t>(Impact-T).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C00000"/>
                          </a:solidFill>
                        </a:rPr>
                        <a:t>ML real time optimization</a:t>
                      </a:r>
                      <a:r>
                        <a:rPr lang="en-US" sz="1600" dirty="0">
                          <a:solidFill>
                            <a:srgbClr val="FF0000"/>
                          </a:solidFill>
                        </a:rPr>
                        <a:t>.</a:t>
                      </a:r>
                    </a:p>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AEBE3"/>
                    </a:solidFill>
                  </a:tcPr>
                </a:tc>
                <a:extLst>
                  <a:ext uri="{0D108BD9-81ED-4DB2-BD59-A6C34878D82A}">
                    <a16:rowId xmlns:a16="http://schemas.microsoft.com/office/drawing/2014/main" val="4157427682"/>
                  </a:ext>
                </a:extLst>
              </a:tr>
              <a:tr h="691343">
                <a:tc>
                  <a:txBody>
                    <a:bodyPr/>
                    <a:lstStyle/>
                    <a:p>
                      <a:endParaRPr lang="en-US" sz="1600" dirty="0"/>
                    </a:p>
                  </a:txBody>
                  <a:tcPr marL="84608" marR="846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Online linear model of whole machine, from pulse sync data</a:t>
                      </a:r>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AEBE3"/>
                    </a:solidFill>
                  </a:tcPr>
                </a:tc>
                <a:tc vMerge="1">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41603"/>
                  </a:ext>
                </a:extLst>
              </a:tr>
              <a:tr h="547313">
                <a:tc>
                  <a:txBody>
                    <a:bodyPr/>
                    <a:lstStyle/>
                    <a:p>
                      <a:endParaRPr lang="en-US" sz="1600" dirty="0"/>
                    </a:p>
                  </a:txBody>
                  <a:tcPr marL="84608" marR="846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t>Beamline - Accelerator Synchronous tuning</a:t>
                      </a:r>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AEBE3"/>
                    </a:solidFill>
                  </a:tcPr>
                </a:tc>
                <a:tc>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66699040"/>
                  </a:ext>
                </a:extLst>
              </a:tr>
              <a:tr h="547313">
                <a:tc>
                  <a:txBody>
                    <a:bodyPr/>
                    <a:lstStyle/>
                    <a:p>
                      <a:endParaRPr lang="en-US" sz="1600" dirty="0"/>
                    </a:p>
                  </a:txBody>
                  <a:tcPr marL="84608" marR="846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Bunch </a:t>
                      </a:r>
                      <a:r>
                        <a:rPr lang="en-US" sz="1600" dirty="0">
                          <a:solidFill>
                            <a:srgbClr val="C00000"/>
                          </a:solidFill>
                        </a:rPr>
                        <a:t>resolved mass </a:t>
                      </a:r>
                      <a:r>
                        <a:rPr lang="en-US" sz="1600" dirty="0"/>
                        <a:t>data </a:t>
                      </a:r>
                      <a:r>
                        <a:rPr lang="en-US" sz="1600" dirty="0">
                          <a:solidFill>
                            <a:srgbClr val="C00000"/>
                          </a:solidFill>
                        </a:rPr>
                        <a:t>archived</a:t>
                      </a:r>
                      <a:r>
                        <a:rPr lang="en-US" sz="1600" dirty="0"/>
                        <a:t> w/ meta data</a:t>
                      </a:r>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AEBE3"/>
                    </a:solidFill>
                  </a:tcPr>
                </a:tc>
                <a:tc>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6256344"/>
                  </a:ext>
                </a:extLst>
              </a:tr>
              <a:tr h="316866">
                <a:tc>
                  <a:txBody>
                    <a:bodyPr/>
                    <a:lstStyle/>
                    <a:p>
                      <a:endParaRPr lang="en-US" sz="1600" dirty="0"/>
                    </a:p>
                  </a:txBody>
                  <a:tcPr marL="84608" marR="846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solidFill>
                          <a:srgbClr val="C00000"/>
                        </a:solidFill>
                      </a:endParaRPr>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C00000"/>
                          </a:solidFill>
                        </a:rPr>
                        <a:t>Sync Camera data</a:t>
                      </a:r>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AEBE3"/>
                    </a:solidFill>
                  </a:tcPr>
                </a:tc>
                <a:tc>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6991472"/>
                  </a:ext>
                </a:extLst>
              </a:tr>
              <a:tr h="316866">
                <a:tc>
                  <a:txBody>
                    <a:bodyPr/>
                    <a:lstStyle/>
                    <a:p>
                      <a:endParaRPr lang="en-US" sz="1600" dirty="0"/>
                    </a:p>
                  </a:txBody>
                  <a:tcPr marL="84608" marR="846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r>
                        <a:rPr lang="en-US" sz="1600" dirty="0"/>
                        <a:t>Ad-hoc Bunch sync ML regression analysis / </a:t>
                      </a:r>
                      <a:r>
                        <a:rPr lang="en-US" sz="1600" dirty="0">
                          <a:solidFill>
                            <a:srgbClr val="C00000"/>
                          </a:solidFill>
                        </a:rPr>
                        <a:t>ML. Non-linear Model.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C00000"/>
                          </a:solidFill>
                        </a:rPr>
                        <a:t>Gaussian Process. Gradient decent</a:t>
                      </a:r>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AEBE4"/>
                    </a:solidFill>
                  </a:tcPr>
                </a:tc>
                <a:tc rowSpan="2">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9522746"/>
                  </a:ext>
                </a:extLst>
              </a:tr>
              <a:tr h="211782">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EPICS 7 </a:t>
                      </a:r>
                      <a:r>
                        <a:rPr lang="en-US" sz="1600" dirty="0">
                          <a:solidFill>
                            <a:srgbClr val="C00000"/>
                          </a:solidFill>
                        </a:rPr>
                        <a:t>Structured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C00000"/>
                          </a:solidFill>
                        </a:rPr>
                        <a:t>EPICS Security</a:t>
                      </a:r>
                    </a:p>
                  </a:txBody>
                  <a:tcPr marL="84608" marR="846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BE3"/>
                    </a:solidFill>
                  </a:tcPr>
                </a:tc>
                <a:tc vMerge="1">
                  <a:txBody>
                    <a:bodyPr/>
                    <a:lstStyle/>
                    <a:p>
                      <a:endParaRPr lang="en-US"/>
                    </a:p>
                  </a:txBody>
                  <a:tcPr>
                    <a:lnL w="12700" cap="flat" cmpd="sng" algn="ctr">
                      <a:solidFill>
                        <a:schemeClr val="tx1"/>
                      </a:solidFill>
                      <a:prstDash val="solid"/>
                      <a:round/>
                      <a:headEnd type="none" w="med" len="med"/>
                      <a:tailEnd type="none" w="med" len="med"/>
                    </a:lnL>
                  </a:tcPr>
                </a:tc>
                <a:tc vMerge="1">
                  <a:txBody>
                    <a:bodyPr/>
                    <a:lstStyle/>
                    <a:p>
                      <a:endParaRPr lang="en-US" sz="1600" dirty="0"/>
                    </a:p>
                  </a:txBody>
                  <a:tcPr marL="84608" marR="8460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0469199"/>
                  </a:ext>
                </a:extLst>
              </a:tr>
              <a:tr h="826105">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EPICS 7 gateway.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New network protocol. </a:t>
                      </a:r>
                      <a:r>
                        <a:rPr lang="en-US" sz="1600" dirty="0"/>
                        <a:t>Process Variables of </a:t>
                      </a:r>
                      <a:r>
                        <a:rPr lang="en-US" sz="1600" dirty="0">
                          <a:solidFill>
                            <a:srgbClr val="FF0000"/>
                          </a:solidFill>
                        </a:rPr>
                        <a:t>Structured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FF0000"/>
                          </a:solidFill>
                        </a:rPr>
                        <a:t>EPICS Security</a:t>
                      </a:r>
                    </a:p>
                  </a:txBody>
                  <a:tcPr marL="84608" marR="846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AEBE3"/>
                    </a:solidFill>
                  </a:tcPr>
                </a:tc>
                <a:tc vMerge="1">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2911904"/>
                  </a:ext>
                </a:extLst>
              </a:tr>
              <a:tr h="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txBody>
                  <a:tcPr marL="84608" marR="846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AEBE3"/>
                    </a:solidFill>
                  </a:tcPr>
                </a:tc>
                <a:tc>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6713509"/>
                  </a:ext>
                </a:extLst>
              </a:tr>
              <a:tr h="3168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PV carries many signals/records. E.g. </a:t>
                      </a:r>
                      <a:r>
                        <a:rPr lang="en-US" sz="1400" dirty="0" err="1"/>
                        <a:t>NTNDArray</a:t>
                      </a:r>
                      <a:r>
                        <a:rPr lang="en-US" sz="1400" dirty="0"/>
                        <a:t> image</a:t>
                      </a:r>
                    </a:p>
                  </a:txBody>
                  <a:tcPr marL="84608" marR="846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t>PVs carry physics measurements &amp; tuning results</a:t>
                      </a:r>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t>1 PV carries whole synchronous orbit data etc. </a:t>
                      </a:r>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t>1 PV carries whole lattice, all Twiss etc.</a:t>
                      </a:r>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solidFill>
                            <a:srgbClr val="C00000"/>
                          </a:solidFill>
                        </a:rPr>
                        <a:t>PVs from High Performance Cluster carry tuning for immediate use online. Cyber? </a:t>
                      </a:r>
                    </a:p>
                  </a:txBody>
                  <a:tcPr marL="84608" marR="846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8468996"/>
                  </a:ext>
                </a:extLst>
              </a:tr>
            </a:tbl>
          </a:graphicData>
        </a:graphic>
      </p:graphicFrame>
      <p:pic>
        <p:nvPicPr>
          <p:cNvPr id="10" name="Picture 9">
            <a:extLst>
              <a:ext uri="{FF2B5EF4-FFF2-40B4-BE49-F238E27FC236}">
                <a16:creationId xmlns:a16="http://schemas.microsoft.com/office/drawing/2014/main" id="{D825DFE8-A957-C84B-89D7-1F8320EF417C}"/>
              </a:ext>
            </a:extLst>
          </p:cNvPr>
          <p:cNvPicPr>
            <a:picLocks noChangeAspect="1"/>
          </p:cNvPicPr>
          <p:nvPr/>
        </p:nvPicPr>
        <p:blipFill rotWithShape="1">
          <a:blip r:embed="rId3">
            <a:alphaModFix/>
          </a:blip>
          <a:srcRect l="1613" t="15999" r="14516" b="17999"/>
          <a:stretch/>
        </p:blipFill>
        <p:spPr>
          <a:xfrm>
            <a:off x="2684545" y="2714002"/>
            <a:ext cx="2213962" cy="1429996"/>
          </a:xfrm>
          <a:prstGeom prst="rect">
            <a:avLst/>
          </a:prstGeom>
          <a:effectLst/>
        </p:spPr>
      </p:pic>
      <p:pic>
        <p:nvPicPr>
          <p:cNvPr id="11" name="Picture 3">
            <a:extLst>
              <a:ext uri="{FF2B5EF4-FFF2-40B4-BE49-F238E27FC236}">
                <a16:creationId xmlns:a16="http://schemas.microsoft.com/office/drawing/2014/main" id="{78CC7FD1-145E-2640-9848-91FDD1458A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5045" y="4627561"/>
            <a:ext cx="1701907" cy="1184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E0D15B28-B265-D042-BFF8-0AA0B7538C28}"/>
              </a:ext>
            </a:extLst>
          </p:cNvPr>
          <p:cNvSpPr txBox="1"/>
          <p:nvPr/>
        </p:nvSpPr>
        <p:spPr>
          <a:xfrm>
            <a:off x="4226208" y="152400"/>
            <a:ext cx="184731" cy="369332"/>
          </a:xfrm>
          <a:prstGeom prst="rect">
            <a:avLst/>
          </a:prstGeom>
          <a:noFill/>
        </p:spPr>
        <p:txBody>
          <a:bodyPr wrap="none" rtlCol="0">
            <a:spAutoFit/>
          </a:bodyPr>
          <a:lstStyle/>
          <a:p>
            <a:endParaRPr lang="en-US" dirty="0"/>
          </a:p>
        </p:txBody>
      </p:sp>
      <p:pic>
        <p:nvPicPr>
          <p:cNvPr id="14" name="Picture 13">
            <a:extLst>
              <a:ext uri="{FF2B5EF4-FFF2-40B4-BE49-F238E27FC236}">
                <a16:creationId xmlns:a16="http://schemas.microsoft.com/office/drawing/2014/main" id="{852B7A5D-6666-4941-A16B-6F5520DFF810}"/>
              </a:ext>
            </a:extLst>
          </p:cNvPr>
          <p:cNvPicPr>
            <a:picLocks noChangeAspect="1"/>
          </p:cNvPicPr>
          <p:nvPr/>
        </p:nvPicPr>
        <p:blipFill>
          <a:blip r:embed="rId5"/>
          <a:stretch>
            <a:fillRect/>
          </a:stretch>
        </p:blipFill>
        <p:spPr>
          <a:xfrm>
            <a:off x="621603" y="3266955"/>
            <a:ext cx="1237129" cy="1237129"/>
          </a:xfrm>
          <a:prstGeom prst="rect">
            <a:avLst/>
          </a:prstGeom>
        </p:spPr>
      </p:pic>
      <p:pic>
        <p:nvPicPr>
          <p:cNvPr id="15" name="Picture 14">
            <a:extLst>
              <a:ext uri="{FF2B5EF4-FFF2-40B4-BE49-F238E27FC236}">
                <a16:creationId xmlns:a16="http://schemas.microsoft.com/office/drawing/2014/main" id="{B4629324-832B-684D-AF22-4968DFF917AA}"/>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3000"/>
                    </a14:imgEffect>
                    <a14:imgEffect>
                      <a14:saturation sat="228000"/>
                    </a14:imgEffect>
                    <a14:imgEffect>
                      <a14:brightnessContrast bright="31000" contrast="23000"/>
                    </a14:imgEffect>
                  </a14:imgLayer>
                </a14:imgProps>
              </a:ext>
            </a:extLst>
          </a:blip>
          <a:stretch>
            <a:fillRect/>
          </a:stretch>
        </p:blipFill>
        <p:spPr>
          <a:xfrm>
            <a:off x="9799908" y="2789714"/>
            <a:ext cx="2213962" cy="1278571"/>
          </a:xfrm>
          <a:prstGeom prst="rect">
            <a:avLst/>
          </a:prstGeom>
        </p:spPr>
      </p:pic>
      <p:pic>
        <p:nvPicPr>
          <p:cNvPr id="16" name="Picture 15">
            <a:extLst>
              <a:ext uri="{FF2B5EF4-FFF2-40B4-BE49-F238E27FC236}">
                <a16:creationId xmlns:a16="http://schemas.microsoft.com/office/drawing/2014/main" id="{32520522-7A9C-FF4C-E9B9-68B64EE4A998}"/>
              </a:ext>
            </a:extLst>
          </p:cNvPr>
          <p:cNvPicPr>
            <a:picLocks noChangeAspect="1"/>
          </p:cNvPicPr>
          <p:nvPr/>
        </p:nvPicPr>
        <p:blipFill>
          <a:blip r:embed="rId8"/>
          <a:stretch>
            <a:fillRect/>
          </a:stretch>
        </p:blipFill>
        <p:spPr>
          <a:xfrm>
            <a:off x="7433353" y="3016936"/>
            <a:ext cx="1301393" cy="1533785"/>
          </a:xfrm>
          <a:prstGeom prst="rect">
            <a:avLst/>
          </a:prstGeom>
          <a:effectLst/>
        </p:spPr>
      </p:pic>
      <p:pic>
        <p:nvPicPr>
          <p:cNvPr id="17" name="Picture 16">
            <a:extLst>
              <a:ext uri="{FF2B5EF4-FFF2-40B4-BE49-F238E27FC236}">
                <a16:creationId xmlns:a16="http://schemas.microsoft.com/office/drawing/2014/main" id="{4A12C738-3D8D-D109-7430-26479CF9EED1}"/>
              </a:ext>
            </a:extLst>
          </p:cNvPr>
          <p:cNvPicPr>
            <a:picLocks noChangeAspect="1"/>
          </p:cNvPicPr>
          <p:nvPr/>
        </p:nvPicPr>
        <p:blipFill>
          <a:blip r:embed="rId9">
            <a:alphaModFix/>
            <a:extLst>
              <a:ext uri="{BEBA8EAE-BF5A-486C-A8C5-ECC9F3942E4B}">
                <a14:imgProps xmlns:a14="http://schemas.microsoft.com/office/drawing/2010/main">
                  <a14:imgLayer r:embed="rId10">
                    <a14:imgEffect>
                      <a14:sharpenSoften amount="-15000"/>
                    </a14:imgEffect>
                    <a14:imgEffect>
                      <a14:brightnessContrast bright="29000"/>
                    </a14:imgEffect>
                  </a14:imgLayer>
                </a14:imgProps>
              </a:ext>
            </a:extLst>
          </a:blip>
          <a:stretch>
            <a:fillRect/>
          </a:stretch>
        </p:blipFill>
        <p:spPr>
          <a:xfrm>
            <a:off x="7415641" y="4440230"/>
            <a:ext cx="2208774" cy="874306"/>
          </a:xfrm>
          <a:prstGeom prst="rect">
            <a:avLst/>
          </a:prstGeom>
        </p:spPr>
      </p:pic>
    </p:spTree>
    <p:extLst>
      <p:ext uri="{BB962C8B-B14F-4D97-AF65-F5344CB8AC3E}">
        <p14:creationId xmlns:p14="http://schemas.microsoft.com/office/powerpoint/2010/main" val="2525248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F319931-4B09-2244-850C-70E383AD7745}"/>
              </a:ext>
            </a:extLst>
          </p:cNvPr>
          <p:cNvSpPr txBox="1"/>
          <p:nvPr/>
        </p:nvSpPr>
        <p:spPr>
          <a:xfrm>
            <a:off x="213907" y="6211393"/>
            <a:ext cx="6462923" cy="461665"/>
          </a:xfrm>
          <a:prstGeom prst="rect">
            <a:avLst/>
          </a:prstGeom>
          <a:noFill/>
        </p:spPr>
        <p:txBody>
          <a:bodyPr wrap="square" rtlCol="0">
            <a:spAutoFit/>
          </a:bodyPr>
          <a:lstStyle/>
          <a:p>
            <a:r>
              <a:rPr lang="en-US" sz="2400" dirty="0">
                <a:solidFill>
                  <a:srgbClr val="C00000"/>
                </a:solidFill>
              </a:rPr>
              <a:t>Nonlinear, high-dimensional optimization problem</a:t>
            </a:r>
          </a:p>
        </p:txBody>
      </p:sp>
      <p:sp>
        <p:nvSpPr>
          <p:cNvPr id="2" name="TextBox 1">
            <a:extLst>
              <a:ext uri="{FF2B5EF4-FFF2-40B4-BE49-F238E27FC236}">
                <a16:creationId xmlns:a16="http://schemas.microsoft.com/office/drawing/2014/main" id="{88424E6E-ED39-CC43-8032-4DDF4C1C944A}"/>
              </a:ext>
            </a:extLst>
          </p:cNvPr>
          <p:cNvSpPr txBox="1"/>
          <p:nvPr/>
        </p:nvSpPr>
        <p:spPr>
          <a:xfrm>
            <a:off x="203045" y="3928623"/>
            <a:ext cx="6958340" cy="2390911"/>
          </a:xfrm>
          <a:prstGeom prst="rect">
            <a:avLst/>
          </a:prstGeom>
          <a:noFill/>
        </p:spPr>
        <p:txBody>
          <a:bodyPr wrap="square" rtlCol="0">
            <a:spAutoFit/>
          </a:bodyPr>
          <a:lstStyle/>
          <a:p>
            <a:r>
              <a:rPr lang="en-US" sz="1867" i="1" dirty="0"/>
              <a:t>Beam exists in 6-D position-momentum phase space</a:t>
            </a:r>
          </a:p>
          <a:p>
            <a:endParaRPr lang="en-US" sz="1867" i="1" dirty="0">
              <a:solidFill>
                <a:schemeClr val="accent5">
                  <a:lumMod val="75000"/>
                </a:schemeClr>
              </a:solidFill>
            </a:endParaRPr>
          </a:p>
          <a:p>
            <a:r>
              <a:rPr lang="en-US" sz="1867" i="1" dirty="0">
                <a:solidFill>
                  <a:schemeClr val="accent5">
                    <a:lumMod val="75000"/>
                  </a:schemeClr>
                </a:solidFill>
              </a:rPr>
              <a:t>Have incomplete information: </a:t>
            </a:r>
            <a:r>
              <a:rPr lang="en-US" sz="1867" i="1" dirty="0"/>
              <a:t>measure 2-D projections or reconstruct based on perturbations of upstream controls (e.g. tomography, quad scans)</a:t>
            </a:r>
          </a:p>
          <a:p>
            <a:endParaRPr lang="en-US" sz="1867" i="1" dirty="0">
              <a:solidFill>
                <a:schemeClr val="tx1">
                  <a:lumMod val="75000"/>
                  <a:lumOff val="25000"/>
                </a:schemeClr>
              </a:solidFill>
            </a:endParaRPr>
          </a:p>
          <a:p>
            <a:r>
              <a:rPr lang="en-US" sz="1867" i="1" dirty="0"/>
              <a:t>Have dozens-to-hundreds of controllable variables and hundreds-of-thousands (up to millions for LCLS-II) to monitor </a:t>
            </a:r>
          </a:p>
        </p:txBody>
      </p:sp>
      <p:pic>
        <p:nvPicPr>
          <p:cNvPr id="16" name="Picture 15">
            <a:extLst>
              <a:ext uri="{FF2B5EF4-FFF2-40B4-BE49-F238E27FC236}">
                <a16:creationId xmlns:a16="http://schemas.microsoft.com/office/drawing/2014/main" id="{4F1CEE3B-F1F3-049B-2B28-2AF71C8167C4}"/>
              </a:ext>
            </a:extLst>
          </p:cNvPr>
          <p:cNvPicPr>
            <a:picLocks noChangeAspect="1"/>
          </p:cNvPicPr>
          <p:nvPr/>
        </p:nvPicPr>
        <p:blipFill>
          <a:blip r:embed="rId5"/>
          <a:stretch>
            <a:fillRect/>
          </a:stretch>
        </p:blipFill>
        <p:spPr>
          <a:xfrm>
            <a:off x="10258429" y="4784860"/>
            <a:ext cx="1710679" cy="1595352"/>
          </a:xfrm>
          <a:prstGeom prst="rect">
            <a:avLst/>
          </a:prstGeom>
        </p:spPr>
      </p:pic>
      <p:sp>
        <p:nvSpPr>
          <p:cNvPr id="17" name="TextBox 16">
            <a:extLst>
              <a:ext uri="{FF2B5EF4-FFF2-40B4-BE49-F238E27FC236}">
                <a16:creationId xmlns:a16="http://schemas.microsoft.com/office/drawing/2014/main" id="{C95D6234-2F8F-6C56-7A96-2DD14A31D88D}"/>
              </a:ext>
            </a:extLst>
          </p:cNvPr>
          <p:cNvSpPr txBox="1"/>
          <p:nvPr/>
        </p:nvSpPr>
        <p:spPr>
          <a:xfrm>
            <a:off x="10792522" y="6281141"/>
            <a:ext cx="1020663" cy="307777"/>
          </a:xfrm>
          <a:prstGeom prst="rect">
            <a:avLst/>
          </a:prstGeom>
          <a:solidFill>
            <a:schemeClr val="bg1"/>
          </a:solidFill>
        </p:spPr>
        <p:txBody>
          <a:bodyPr wrap="square" rtlCol="0">
            <a:spAutoFit/>
          </a:bodyPr>
          <a:lstStyle/>
          <a:p>
            <a:r>
              <a:rPr lang="en-US" sz="1400" dirty="0">
                <a:latin typeface="Gill Sans MT" panose="020B0502020104020203" pitchFamily="34" charset="77"/>
              </a:rPr>
              <a:t>Time (fs)</a:t>
            </a:r>
          </a:p>
        </p:txBody>
      </p:sp>
      <p:sp>
        <p:nvSpPr>
          <p:cNvPr id="18" name="TextBox 17">
            <a:extLst>
              <a:ext uri="{FF2B5EF4-FFF2-40B4-BE49-F238E27FC236}">
                <a16:creationId xmlns:a16="http://schemas.microsoft.com/office/drawing/2014/main" id="{2CCC6554-8C21-207E-812C-ACA39D2E56DA}"/>
              </a:ext>
            </a:extLst>
          </p:cNvPr>
          <p:cNvSpPr txBox="1"/>
          <p:nvPr/>
        </p:nvSpPr>
        <p:spPr>
          <a:xfrm rot="16200000">
            <a:off x="9323608" y="5142148"/>
            <a:ext cx="1726875" cy="307777"/>
          </a:xfrm>
          <a:prstGeom prst="rect">
            <a:avLst/>
          </a:prstGeom>
          <a:solidFill>
            <a:schemeClr val="bg1"/>
          </a:solidFill>
        </p:spPr>
        <p:txBody>
          <a:bodyPr wrap="square" rtlCol="0">
            <a:spAutoFit/>
          </a:bodyPr>
          <a:lstStyle/>
          <a:p>
            <a:r>
              <a:rPr lang="en-US" sz="1400" dirty="0">
                <a:latin typeface="Gill Sans MT" panose="020B0502020104020203" pitchFamily="34" charset="77"/>
              </a:rPr>
              <a:t>Energy (MeV)</a:t>
            </a:r>
          </a:p>
        </p:txBody>
      </p:sp>
      <p:sp>
        <p:nvSpPr>
          <p:cNvPr id="19" name="Rectangle 18">
            <a:extLst>
              <a:ext uri="{FF2B5EF4-FFF2-40B4-BE49-F238E27FC236}">
                <a16:creationId xmlns:a16="http://schemas.microsoft.com/office/drawing/2014/main" id="{7A04DE2A-317F-E549-B405-0066BBE0BF98}"/>
              </a:ext>
            </a:extLst>
          </p:cNvPr>
          <p:cNvSpPr/>
          <p:nvPr/>
        </p:nvSpPr>
        <p:spPr>
          <a:xfrm>
            <a:off x="7450817" y="4831297"/>
            <a:ext cx="246947" cy="145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Rectangle 20">
            <a:extLst>
              <a:ext uri="{FF2B5EF4-FFF2-40B4-BE49-F238E27FC236}">
                <a16:creationId xmlns:a16="http://schemas.microsoft.com/office/drawing/2014/main" id="{80900B6D-B4C5-243C-225C-70EBA15304D5}"/>
              </a:ext>
            </a:extLst>
          </p:cNvPr>
          <p:cNvSpPr/>
          <p:nvPr/>
        </p:nvSpPr>
        <p:spPr>
          <a:xfrm>
            <a:off x="10506451" y="6568923"/>
            <a:ext cx="1380036" cy="215444"/>
          </a:xfrm>
          <a:prstGeom prst="rect">
            <a:avLst/>
          </a:prstGeom>
        </p:spPr>
        <p:txBody>
          <a:bodyPr wrap="square">
            <a:spAutoFit/>
          </a:bodyPr>
          <a:lstStyle/>
          <a:p>
            <a:pPr algn="ctr"/>
            <a:r>
              <a:rPr lang="en-US" sz="800" i="1" dirty="0">
                <a:solidFill>
                  <a:schemeClr val="bg1">
                    <a:lumMod val="50000"/>
                  </a:schemeClr>
                </a:solidFill>
              </a:rPr>
              <a:t>A. Marinelli, IPAC’18</a:t>
            </a:r>
            <a:endParaRPr lang="en-US" sz="800" dirty="0">
              <a:solidFill>
                <a:schemeClr val="bg1">
                  <a:lumMod val="50000"/>
                </a:schemeClr>
              </a:solidFill>
            </a:endParaRPr>
          </a:p>
        </p:txBody>
      </p:sp>
      <p:sp>
        <p:nvSpPr>
          <p:cNvPr id="22" name="Rectangle 21">
            <a:extLst>
              <a:ext uri="{FF2B5EF4-FFF2-40B4-BE49-F238E27FC236}">
                <a16:creationId xmlns:a16="http://schemas.microsoft.com/office/drawing/2014/main" id="{0FCE1A4C-8976-038E-2FCB-B918BEB8CA23}"/>
              </a:ext>
            </a:extLst>
          </p:cNvPr>
          <p:cNvSpPr/>
          <p:nvPr/>
        </p:nvSpPr>
        <p:spPr>
          <a:xfrm>
            <a:off x="7666162" y="6555731"/>
            <a:ext cx="2610148" cy="215444"/>
          </a:xfrm>
          <a:prstGeom prst="rect">
            <a:avLst/>
          </a:prstGeom>
        </p:spPr>
        <p:txBody>
          <a:bodyPr wrap="square">
            <a:spAutoFit/>
          </a:bodyPr>
          <a:lstStyle/>
          <a:p>
            <a:pPr algn="ctr"/>
            <a:r>
              <a:rPr lang="en-US" sz="800" i="1" dirty="0">
                <a:solidFill>
                  <a:schemeClr val="bg1">
                    <a:lumMod val="50000"/>
                  </a:schemeClr>
                </a:solidFill>
              </a:rPr>
              <a:t>A. </a:t>
            </a:r>
            <a:r>
              <a:rPr lang="en-US" sz="800" i="1" dirty="0" err="1">
                <a:solidFill>
                  <a:schemeClr val="bg1">
                    <a:lumMod val="50000"/>
                  </a:schemeClr>
                </a:solidFill>
              </a:rPr>
              <a:t>Marinelli</a:t>
            </a:r>
            <a:r>
              <a:rPr lang="en-US" sz="800" i="1" dirty="0">
                <a:solidFill>
                  <a:schemeClr val="bg1">
                    <a:lumMod val="50000"/>
                  </a:schemeClr>
                </a:solidFill>
              </a:rPr>
              <a:t>, et al., Nat. </a:t>
            </a:r>
            <a:r>
              <a:rPr lang="en-US" sz="800" i="1" dirty="0" err="1">
                <a:solidFill>
                  <a:schemeClr val="bg1">
                    <a:lumMod val="50000"/>
                  </a:schemeClr>
                </a:solidFill>
              </a:rPr>
              <a:t>Commun</a:t>
            </a:r>
            <a:r>
              <a:rPr lang="en-US" sz="800" i="1" dirty="0">
                <a:solidFill>
                  <a:schemeClr val="bg1">
                    <a:lumMod val="50000"/>
                  </a:schemeClr>
                </a:solidFill>
              </a:rPr>
              <a:t>.</a:t>
            </a:r>
            <a:r>
              <a:rPr lang="en-US" sz="800" dirty="0">
                <a:solidFill>
                  <a:schemeClr val="bg1">
                    <a:lumMod val="50000"/>
                  </a:schemeClr>
                </a:solidFill>
              </a:rPr>
              <a:t> </a:t>
            </a:r>
            <a:r>
              <a:rPr lang="en-US" sz="800" b="1" dirty="0">
                <a:solidFill>
                  <a:schemeClr val="bg1">
                    <a:lumMod val="50000"/>
                  </a:schemeClr>
                </a:solidFill>
              </a:rPr>
              <a:t>6</a:t>
            </a:r>
            <a:r>
              <a:rPr lang="en-US" sz="800" dirty="0">
                <a:solidFill>
                  <a:schemeClr val="bg1">
                    <a:lumMod val="50000"/>
                  </a:schemeClr>
                </a:solidFill>
              </a:rPr>
              <a:t>,  6369 (2015)</a:t>
            </a:r>
          </a:p>
        </p:txBody>
      </p:sp>
      <p:grpSp>
        <p:nvGrpSpPr>
          <p:cNvPr id="5" name="Group 4">
            <a:extLst>
              <a:ext uri="{FF2B5EF4-FFF2-40B4-BE49-F238E27FC236}">
                <a16:creationId xmlns:a16="http://schemas.microsoft.com/office/drawing/2014/main" id="{66CB1D29-F7E0-9F94-E3FF-9848EE7E28D3}"/>
              </a:ext>
            </a:extLst>
          </p:cNvPr>
          <p:cNvGrpSpPr/>
          <p:nvPr/>
        </p:nvGrpSpPr>
        <p:grpSpPr>
          <a:xfrm>
            <a:off x="7129256" y="4227439"/>
            <a:ext cx="2681611" cy="2414821"/>
            <a:chOff x="5201502" y="3139635"/>
            <a:chExt cx="2011208" cy="1811116"/>
          </a:xfrm>
        </p:grpSpPr>
        <p:pic>
          <p:nvPicPr>
            <p:cNvPr id="23" name="Picture 22">
              <a:extLst>
                <a:ext uri="{FF2B5EF4-FFF2-40B4-BE49-F238E27FC236}">
                  <a16:creationId xmlns:a16="http://schemas.microsoft.com/office/drawing/2014/main" id="{8E55FF9E-BED6-0E45-40B4-6CBD6C8F5D2C}"/>
                </a:ext>
              </a:extLst>
            </p:cNvPr>
            <p:cNvPicPr>
              <a:picLocks noChangeAspect="1"/>
            </p:cNvPicPr>
            <p:nvPr/>
          </p:nvPicPr>
          <p:blipFill>
            <a:blip r:embed="rId6"/>
            <a:stretch>
              <a:fillRect/>
            </a:stretch>
          </p:blipFill>
          <p:spPr>
            <a:xfrm>
              <a:off x="5249301" y="3300942"/>
              <a:ext cx="1963409" cy="1649809"/>
            </a:xfrm>
            <a:prstGeom prst="rect">
              <a:avLst/>
            </a:prstGeom>
            <a:solidFill>
              <a:schemeClr val="bg1"/>
            </a:solidFill>
          </p:spPr>
        </p:pic>
        <p:sp>
          <p:nvSpPr>
            <p:cNvPr id="24" name="Rectangle 23">
              <a:extLst>
                <a:ext uri="{FF2B5EF4-FFF2-40B4-BE49-F238E27FC236}">
                  <a16:creationId xmlns:a16="http://schemas.microsoft.com/office/drawing/2014/main" id="{DDF60F15-3106-013A-CE94-85174559FB0B}"/>
                </a:ext>
              </a:extLst>
            </p:cNvPr>
            <p:cNvSpPr/>
            <p:nvPr/>
          </p:nvSpPr>
          <p:spPr>
            <a:xfrm>
              <a:off x="5201502" y="3139635"/>
              <a:ext cx="185210" cy="4873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3" name="Group 2">
            <a:extLst>
              <a:ext uri="{FF2B5EF4-FFF2-40B4-BE49-F238E27FC236}">
                <a16:creationId xmlns:a16="http://schemas.microsoft.com/office/drawing/2014/main" id="{E87E677E-CF87-813B-FAFE-936CDEAB3206}"/>
              </a:ext>
            </a:extLst>
          </p:cNvPr>
          <p:cNvGrpSpPr/>
          <p:nvPr/>
        </p:nvGrpSpPr>
        <p:grpSpPr>
          <a:xfrm>
            <a:off x="203044" y="1677259"/>
            <a:ext cx="7482800" cy="2291307"/>
            <a:chOff x="212550" y="181915"/>
            <a:chExt cx="5612100" cy="1718480"/>
          </a:xfrm>
        </p:grpSpPr>
        <p:pic>
          <p:nvPicPr>
            <p:cNvPr id="26" name="Picture 25">
              <a:extLst>
                <a:ext uri="{FF2B5EF4-FFF2-40B4-BE49-F238E27FC236}">
                  <a16:creationId xmlns:a16="http://schemas.microsoft.com/office/drawing/2014/main" id="{C6E6BDF1-B6F5-FFA0-640E-FADEB5D46CA4}"/>
                </a:ext>
              </a:extLst>
            </p:cNvPr>
            <p:cNvPicPr>
              <a:picLocks noChangeAspect="1"/>
            </p:cNvPicPr>
            <p:nvPr/>
          </p:nvPicPr>
          <p:blipFill>
            <a:blip r:embed="rId7"/>
            <a:stretch>
              <a:fillRect/>
            </a:stretch>
          </p:blipFill>
          <p:spPr>
            <a:xfrm>
              <a:off x="242694" y="181915"/>
              <a:ext cx="5581956" cy="1658187"/>
            </a:xfrm>
            <a:prstGeom prst="rect">
              <a:avLst/>
            </a:prstGeom>
          </p:spPr>
        </p:pic>
        <p:sp>
          <p:nvSpPr>
            <p:cNvPr id="27" name="Rectangle 26">
              <a:extLst>
                <a:ext uri="{FF2B5EF4-FFF2-40B4-BE49-F238E27FC236}">
                  <a16:creationId xmlns:a16="http://schemas.microsoft.com/office/drawing/2014/main" id="{BE04D88C-391F-AE5A-4E50-ED0CF6169DB7}"/>
                </a:ext>
              </a:extLst>
            </p:cNvPr>
            <p:cNvSpPr/>
            <p:nvPr/>
          </p:nvSpPr>
          <p:spPr>
            <a:xfrm>
              <a:off x="212550" y="215563"/>
              <a:ext cx="242694" cy="251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 name="Rectangle 27">
              <a:extLst>
                <a:ext uri="{FF2B5EF4-FFF2-40B4-BE49-F238E27FC236}">
                  <a16:creationId xmlns:a16="http://schemas.microsoft.com/office/drawing/2014/main" id="{CF3F8B03-7931-29A9-7B45-BAD18BDA8898}"/>
                </a:ext>
              </a:extLst>
            </p:cNvPr>
            <p:cNvSpPr/>
            <p:nvPr/>
          </p:nvSpPr>
          <p:spPr>
            <a:xfrm>
              <a:off x="242694" y="1649082"/>
              <a:ext cx="242694" cy="251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pic>
        <p:nvPicPr>
          <p:cNvPr id="29" name="Picture 28">
            <a:extLst>
              <a:ext uri="{FF2B5EF4-FFF2-40B4-BE49-F238E27FC236}">
                <a16:creationId xmlns:a16="http://schemas.microsoft.com/office/drawing/2014/main" id="{8E7692F3-80DF-19CE-E442-52B1537F2366}"/>
              </a:ext>
            </a:extLst>
          </p:cNvPr>
          <p:cNvPicPr>
            <a:picLocks noChangeAspect="1"/>
          </p:cNvPicPr>
          <p:nvPr/>
        </p:nvPicPr>
        <p:blipFill rotWithShape="1">
          <a:blip r:embed="rId8"/>
          <a:srcRect r="33447"/>
          <a:stretch/>
        </p:blipFill>
        <p:spPr>
          <a:xfrm>
            <a:off x="7928587" y="2524893"/>
            <a:ext cx="3851236" cy="1899468"/>
          </a:xfrm>
          <a:prstGeom prst="rect">
            <a:avLst/>
          </a:prstGeom>
        </p:spPr>
      </p:pic>
      <p:pic>
        <p:nvPicPr>
          <p:cNvPr id="20" name="Screen Recording 2020-09-04 at 10.18.38 AM.mov" descr="Screen Recording 2020-09-04 at 10.18.38 AM.mov">
            <a:hlinkClick r:id="" action="ppaction://media"/>
            <a:extLst>
              <a:ext uri="{FF2B5EF4-FFF2-40B4-BE49-F238E27FC236}">
                <a16:creationId xmlns:a16="http://schemas.microsoft.com/office/drawing/2014/main" id="{78EEDB9D-C576-630B-6897-142D0536ED7E}"/>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928587" y="287418"/>
            <a:ext cx="3656421" cy="2123391"/>
          </a:xfrm>
          <a:prstGeom prst="rect">
            <a:avLst/>
          </a:prstGeom>
        </p:spPr>
      </p:pic>
      <p:sp>
        <p:nvSpPr>
          <p:cNvPr id="4" name="TextBox 3">
            <a:extLst>
              <a:ext uri="{FF2B5EF4-FFF2-40B4-BE49-F238E27FC236}">
                <a16:creationId xmlns:a16="http://schemas.microsoft.com/office/drawing/2014/main" id="{01A1367A-D10D-BC1C-33E4-1B1E82DA67D9}"/>
              </a:ext>
            </a:extLst>
          </p:cNvPr>
          <p:cNvSpPr txBox="1"/>
          <p:nvPr/>
        </p:nvSpPr>
        <p:spPr>
          <a:xfrm>
            <a:off x="20096" y="189370"/>
            <a:ext cx="7928587" cy="913199"/>
          </a:xfrm>
          <a:prstGeom prst="rect">
            <a:avLst/>
          </a:prstGeom>
          <a:noFill/>
        </p:spPr>
        <p:txBody>
          <a:bodyPr wrap="square" rtlCol="0">
            <a:spAutoFit/>
          </a:bodyPr>
          <a:lstStyle/>
          <a:p>
            <a:r>
              <a:rPr lang="en-US" sz="2667" dirty="0">
                <a:solidFill>
                  <a:srgbClr val="C00000"/>
                </a:solidFill>
              </a:rPr>
              <a:t>Tuning problems now at accelerators require detailed phase space customization for different experiments</a:t>
            </a:r>
          </a:p>
        </p:txBody>
      </p:sp>
      <p:sp>
        <p:nvSpPr>
          <p:cNvPr id="6" name="TextBox 5">
            <a:extLst>
              <a:ext uri="{FF2B5EF4-FFF2-40B4-BE49-F238E27FC236}">
                <a16:creationId xmlns:a16="http://schemas.microsoft.com/office/drawing/2014/main" id="{5B16281C-6663-5033-D039-35FCE96A39C3}"/>
              </a:ext>
            </a:extLst>
          </p:cNvPr>
          <p:cNvSpPr txBox="1"/>
          <p:nvPr/>
        </p:nvSpPr>
        <p:spPr>
          <a:xfrm>
            <a:off x="0" y="1159048"/>
            <a:ext cx="7820026" cy="369332"/>
          </a:xfrm>
          <a:prstGeom prst="rect">
            <a:avLst/>
          </a:prstGeom>
          <a:noFill/>
        </p:spPr>
        <p:txBody>
          <a:bodyPr wrap="none" rtlCol="0">
            <a:spAutoFit/>
          </a:bodyPr>
          <a:lstStyle/>
          <a:p>
            <a:r>
              <a:rPr lang="en-US" u="sng" dirty="0"/>
              <a:t>Increasingly this requirement is for </a:t>
            </a:r>
            <a:r>
              <a:rPr lang="en-US" u="sng" dirty="0">
                <a:solidFill>
                  <a:srgbClr val="FF0000"/>
                </a:solidFill>
              </a:rPr>
              <a:t>immediate beam diagnostics and optimization</a:t>
            </a:r>
          </a:p>
        </p:txBody>
      </p:sp>
      <p:sp>
        <p:nvSpPr>
          <p:cNvPr id="7" name="TextBox 6">
            <a:extLst>
              <a:ext uri="{FF2B5EF4-FFF2-40B4-BE49-F238E27FC236}">
                <a16:creationId xmlns:a16="http://schemas.microsoft.com/office/drawing/2014/main" id="{FC7FE18A-6101-3B3F-A5E9-396F5D140884}"/>
              </a:ext>
            </a:extLst>
          </p:cNvPr>
          <p:cNvSpPr txBox="1"/>
          <p:nvPr/>
        </p:nvSpPr>
        <p:spPr>
          <a:xfrm>
            <a:off x="-8383" y="6555731"/>
            <a:ext cx="2116541" cy="369332"/>
          </a:xfrm>
          <a:prstGeom prst="rect">
            <a:avLst/>
          </a:prstGeom>
          <a:noFill/>
        </p:spPr>
        <p:txBody>
          <a:bodyPr wrap="none" rtlCol="0">
            <a:spAutoFit/>
          </a:bodyPr>
          <a:lstStyle/>
          <a:p>
            <a:r>
              <a:rPr lang="en-US" dirty="0" err="1"/>
              <a:t>Auralee</a:t>
            </a:r>
            <a:r>
              <a:rPr lang="en-US" dirty="0"/>
              <a:t> Edelen, et al</a:t>
            </a:r>
          </a:p>
        </p:txBody>
      </p:sp>
    </p:spTree>
    <p:extLst>
      <p:ext uri="{BB962C8B-B14F-4D97-AF65-F5344CB8AC3E}">
        <p14:creationId xmlns:p14="http://schemas.microsoft.com/office/powerpoint/2010/main" val="129935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16"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0"/>
                                        </p:tgtEl>
                                      </p:cBhvr>
                                    </p:cmd>
                                  </p:childTnLst>
                                </p:cTn>
                              </p:par>
                            </p:childTnLst>
                          </p:cTn>
                        </p:par>
                      </p:childTnLst>
                    </p:cTn>
                  </p:par>
                </p:childTnLst>
              </p:cTn>
              <p:nextCondLst>
                <p:cond evt="onClick" delay="0">
                  <p:tgtEl>
                    <p:spTgt spid="20"/>
                  </p:tgtEl>
                </p:cond>
              </p:nextCondLst>
            </p:seq>
            <p:video>
              <p:cMediaNode vol="80000">
                <p:cTn id="12" fill="hold" display="0">
                  <p:stCondLst>
                    <p:cond delay="indefinite"/>
                  </p:stCondLst>
                </p:cTn>
                <p:tgtEl>
                  <p:spTgt spid="20"/>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7" name="Google Shape;367;g134c20c7434_2_10"/>
          <p:cNvSpPr txBox="1">
            <a:spLocks noGrp="1"/>
          </p:cNvSpPr>
          <p:nvPr>
            <p:ph type="sldNum" sz="quarter" idx="11"/>
          </p:nvPr>
        </p:nvSpPr>
        <p:spPr>
          <a:prstGeom prst="rect">
            <a:avLst/>
          </a:prstGeom>
          <a:noFill/>
          <a:ln>
            <a:noFill/>
          </a:ln>
        </p:spPr>
        <p:txBody>
          <a:bodyPr spcFirstLastPara="1" vert="horz" wrap="square" lIns="121900" tIns="60933" rIns="0" bIns="60933" rtlCol="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100"/>
              <a:buFont typeface="Arial"/>
              <a:buNone/>
              <a:defRPr sz="1467" b="0" i="0" u="none" strike="noStrike" cap="none">
                <a:solidFill>
                  <a:srgbClr val="3F3F3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467" b="0" i="0" u="none" strike="noStrike" cap="none">
                <a:solidFill>
                  <a:srgbClr val="3F3F3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467" b="0" i="0" u="none" strike="noStrike" cap="none">
                <a:solidFill>
                  <a:srgbClr val="3F3F3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467" b="0" i="0" u="none" strike="noStrike" cap="none">
                <a:solidFill>
                  <a:srgbClr val="3F3F3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467" b="0" i="0" u="none" strike="noStrike" cap="none">
                <a:solidFill>
                  <a:srgbClr val="3F3F3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467" b="0" i="0" u="none" strike="noStrike" cap="none">
                <a:solidFill>
                  <a:srgbClr val="3F3F3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467" b="0" i="0" u="none" strike="noStrike" cap="none">
                <a:solidFill>
                  <a:srgbClr val="3F3F3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467" b="0" i="0" u="none" strike="noStrike" cap="none">
                <a:solidFill>
                  <a:srgbClr val="3F3F3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467" b="0" i="0" u="none" strike="noStrike" cap="none">
                <a:solidFill>
                  <a:srgbClr val="3F3F3F"/>
                </a:solidFill>
                <a:latin typeface="Lato"/>
                <a:ea typeface="Lato"/>
                <a:cs typeface="Lato"/>
                <a:sym typeface="Lato"/>
              </a:defRPr>
            </a:lvl9pPr>
          </a:lstStyle>
          <a:p>
            <a:pPr algn="r"/>
            <a:fld id="{00000000-1234-1234-1234-123412341234}" type="slidenum">
              <a:rPr lang="en-US" smtClean="0"/>
              <a:pPr algn="r"/>
              <a:t>7</a:t>
            </a:fld>
            <a:endParaRPr/>
          </a:p>
        </p:txBody>
      </p:sp>
      <p:sp>
        <p:nvSpPr>
          <p:cNvPr id="10" name="TextBox 9">
            <a:extLst>
              <a:ext uri="{FF2B5EF4-FFF2-40B4-BE49-F238E27FC236}">
                <a16:creationId xmlns:a16="http://schemas.microsoft.com/office/drawing/2014/main" id="{286FAD51-67EE-5C26-8040-25E6B683BFD6}"/>
              </a:ext>
            </a:extLst>
          </p:cNvPr>
          <p:cNvSpPr txBox="1"/>
          <p:nvPr/>
        </p:nvSpPr>
        <p:spPr>
          <a:xfrm>
            <a:off x="7985581" y="1204890"/>
            <a:ext cx="2631953" cy="338554"/>
          </a:xfrm>
          <a:prstGeom prst="rect">
            <a:avLst/>
          </a:prstGeom>
          <a:noFill/>
        </p:spPr>
        <p:txBody>
          <a:bodyPr wrap="square" rtlCol="0">
            <a:spAutoFit/>
          </a:bodyPr>
          <a:lstStyle/>
          <a:p>
            <a:pPr algn="ctr"/>
            <a:r>
              <a:rPr lang="en-US" sz="1600" dirty="0">
                <a:solidFill>
                  <a:schemeClr val="tx1">
                    <a:lumMod val="75000"/>
                    <a:lumOff val="25000"/>
                  </a:schemeClr>
                </a:solidFill>
              </a:rPr>
              <a:t>more</a:t>
            </a:r>
          </a:p>
        </p:txBody>
      </p:sp>
      <p:cxnSp>
        <p:nvCxnSpPr>
          <p:cNvPr id="11" name="Straight Arrow Connector 10">
            <a:extLst>
              <a:ext uri="{FF2B5EF4-FFF2-40B4-BE49-F238E27FC236}">
                <a16:creationId xmlns:a16="http://schemas.microsoft.com/office/drawing/2014/main" id="{B2B2CDF6-8C55-211C-0CD5-2980BE50B8F1}"/>
              </a:ext>
            </a:extLst>
          </p:cNvPr>
          <p:cNvCxnSpPr>
            <a:cxnSpLocks/>
          </p:cNvCxnSpPr>
          <p:nvPr/>
        </p:nvCxnSpPr>
        <p:spPr>
          <a:xfrm>
            <a:off x="3249786" y="1375785"/>
            <a:ext cx="560249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280D5A6-7F7D-5B54-34D3-A8B6AF4DF6D8}"/>
              </a:ext>
            </a:extLst>
          </p:cNvPr>
          <p:cNvSpPr txBox="1"/>
          <p:nvPr/>
        </p:nvSpPr>
        <p:spPr>
          <a:xfrm>
            <a:off x="4364698" y="1209811"/>
            <a:ext cx="3324983" cy="338554"/>
          </a:xfrm>
          <a:prstGeom prst="rect">
            <a:avLst/>
          </a:prstGeom>
          <a:solidFill>
            <a:schemeClr val="bg1"/>
          </a:solidFill>
        </p:spPr>
        <p:txBody>
          <a:bodyPr wrap="square" rtlCol="0">
            <a:spAutoFit/>
          </a:bodyPr>
          <a:lstStyle/>
          <a:p>
            <a:pPr algn="ctr"/>
            <a:r>
              <a:rPr lang="en-US" sz="1600" dirty="0">
                <a:solidFill>
                  <a:schemeClr val="tx1">
                    <a:lumMod val="75000"/>
                    <a:lumOff val="25000"/>
                  </a:schemeClr>
                </a:solidFill>
              </a:rPr>
              <a:t>assumed knowledge of machine</a:t>
            </a:r>
          </a:p>
        </p:txBody>
      </p:sp>
      <p:sp>
        <p:nvSpPr>
          <p:cNvPr id="13" name="Rounded Rectangle 12">
            <a:extLst>
              <a:ext uri="{FF2B5EF4-FFF2-40B4-BE49-F238E27FC236}">
                <a16:creationId xmlns:a16="http://schemas.microsoft.com/office/drawing/2014/main" id="{1C3BAF37-E2B9-80D7-F733-BCD477A2EF38}"/>
              </a:ext>
            </a:extLst>
          </p:cNvPr>
          <p:cNvSpPr/>
          <p:nvPr/>
        </p:nvSpPr>
        <p:spPr>
          <a:xfrm>
            <a:off x="479814" y="1699641"/>
            <a:ext cx="3535439" cy="3076024"/>
          </a:xfrm>
          <a:prstGeom prst="roundRect">
            <a:avLst>
              <a:gd name="adj" fmla="val 568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TextBox 13">
            <a:extLst>
              <a:ext uri="{FF2B5EF4-FFF2-40B4-BE49-F238E27FC236}">
                <a16:creationId xmlns:a16="http://schemas.microsoft.com/office/drawing/2014/main" id="{E55A3F7C-47D8-944C-5050-1192C2A3DB77}"/>
              </a:ext>
            </a:extLst>
          </p:cNvPr>
          <p:cNvSpPr txBox="1"/>
          <p:nvPr/>
        </p:nvSpPr>
        <p:spPr>
          <a:xfrm>
            <a:off x="1543088" y="1824967"/>
            <a:ext cx="1531445" cy="707886"/>
          </a:xfrm>
          <a:prstGeom prst="rect">
            <a:avLst/>
          </a:prstGeom>
          <a:noFill/>
        </p:spPr>
        <p:txBody>
          <a:bodyPr wrap="none" rtlCol="0">
            <a:spAutoFit/>
          </a:bodyPr>
          <a:lstStyle/>
          <a:p>
            <a:pPr algn="ctr"/>
            <a:r>
              <a:rPr lang="en-US" sz="2000" dirty="0">
                <a:solidFill>
                  <a:srgbClr val="C00000"/>
                </a:solidFill>
              </a:rPr>
              <a:t>Model-Free </a:t>
            </a:r>
          </a:p>
          <a:p>
            <a:pPr algn="ctr"/>
            <a:r>
              <a:rPr lang="en-US" sz="2000" dirty="0">
                <a:solidFill>
                  <a:srgbClr val="C00000"/>
                </a:solidFill>
              </a:rPr>
              <a:t>Optimization</a:t>
            </a:r>
          </a:p>
        </p:txBody>
      </p:sp>
      <p:sp>
        <p:nvSpPr>
          <p:cNvPr id="15" name="TextBox 14">
            <a:extLst>
              <a:ext uri="{FF2B5EF4-FFF2-40B4-BE49-F238E27FC236}">
                <a16:creationId xmlns:a16="http://schemas.microsoft.com/office/drawing/2014/main" id="{215CCEAD-1E94-647F-871C-AEBB81C6CE8E}"/>
              </a:ext>
            </a:extLst>
          </p:cNvPr>
          <p:cNvSpPr txBox="1"/>
          <p:nvPr/>
        </p:nvSpPr>
        <p:spPr>
          <a:xfrm>
            <a:off x="522252" y="3365458"/>
            <a:ext cx="3280969" cy="1938992"/>
          </a:xfrm>
          <a:prstGeom prst="rect">
            <a:avLst/>
          </a:prstGeom>
          <a:noFill/>
        </p:spPr>
        <p:txBody>
          <a:bodyPr wrap="square" rtlCol="0">
            <a:spAutoFit/>
          </a:bodyPr>
          <a:lstStyle/>
          <a:p>
            <a:pPr algn="ctr"/>
            <a:r>
              <a:rPr lang="en-US" sz="1600" i="1" dirty="0"/>
              <a:t>Observe performance change after a setting adjustment</a:t>
            </a:r>
          </a:p>
          <a:p>
            <a:pPr algn="ctr"/>
            <a:endParaRPr lang="en-US" sz="800" i="1" dirty="0"/>
          </a:p>
          <a:p>
            <a:pPr algn="ctr"/>
            <a:r>
              <a:rPr lang="en-US" sz="1600" i="1" dirty="0"/>
              <a:t> </a:t>
            </a:r>
            <a:r>
              <a:rPr lang="en-US" sz="1600" i="1" dirty="0">
                <a:sym typeface="Wingdings" pitchFamily="2" charset="2"/>
              </a:rPr>
              <a:t> estimate direction or apply heuristics toward improvement</a:t>
            </a:r>
          </a:p>
          <a:p>
            <a:pPr algn="ctr"/>
            <a:endParaRPr lang="en-US" sz="1600" i="1" dirty="0">
              <a:sym typeface="Wingdings" pitchFamily="2" charset="2"/>
            </a:endParaRPr>
          </a:p>
          <a:p>
            <a:pPr algn="ctr"/>
            <a:endParaRPr lang="en-US" sz="1600" i="1" dirty="0">
              <a:sym typeface="Wingdings" pitchFamily="2" charset="2"/>
            </a:endParaRPr>
          </a:p>
          <a:p>
            <a:pPr algn="ctr"/>
            <a:endParaRPr lang="en-US" sz="1600" i="1" dirty="0">
              <a:sym typeface="Wingdings" pitchFamily="2" charset="2"/>
            </a:endParaRPr>
          </a:p>
        </p:txBody>
      </p:sp>
      <p:sp>
        <p:nvSpPr>
          <p:cNvPr id="16" name="Rounded Rectangle 15">
            <a:extLst>
              <a:ext uri="{FF2B5EF4-FFF2-40B4-BE49-F238E27FC236}">
                <a16:creationId xmlns:a16="http://schemas.microsoft.com/office/drawing/2014/main" id="{B8A29E4F-B1D8-75DD-92A4-7F8815734B1A}"/>
              </a:ext>
            </a:extLst>
          </p:cNvPr>
          <p:cNvSpPr/>
          <p:nvPr/>
        </p:nvSpPr>
        <p:spPr>
          <a:xfrm>
            <a:off x="4311738" y="1688440"/>
            <a:ext cx="3535439" cy="3085643"/>
          </a:xfrm>
          <a:prstGeom prst="roundRect">
            <a:avLst>
              <a:gd name="adj" fmla="val 568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7" name="TextBox 16">
            <a:extLst>
              <a:ext uri="{FF2B5EF4-FFF2-40B4-BE49-F238E27FC236}">
                <a16:creationId xmlns:a16="http://schemas.microsoft.com/office/drawing/2014/main" id="{008EC285-CDC7-E82B-BD5E-A96FC3CA225A}"/>
              </a:ext>
            </a:extLst>
          </p:cNvPr>
          <p:cNvSpPr txBox="1"/>
          <p:nvPr/>
        </p:nvSpPr>
        <p:spPr>
          <a:xfrm>
            <a:off x="5045331" y="1763372"/>
            <a:ext cx="2192119" cy="707886"/>
          </a:xfrm>
          <a:prstGeom prst="rect">
            <a:avLst/>
          </a:prstGeom>
          <a:noFill/>
        </p:spPr>
        <p:txBody>
          <a:bodyPr wrap="square" rtlCol="0">
            <a:spAutoFit/>
          </a:bodyPr>
          <a:lstStyle/>
          <a:p>
            <a:pPr algn="ctr"/>
            <a:r>
              <a:rPr lang="en-US" sz="2000" dirty="0">
                <a:solidFill>
                  <a:srgbClr val="C00000"/>
                </a:solidFill>
              </a:rPr>
              <a:t>Model-guided Optimization</a:t>
            </a:r>
          </a:p>
        </p:txBody>
      </p:sp>
      <p:sp>
        <p:nvSpPr>
          <p:cNvPr id="18" name="TextBox 17">
            <a:extLst>
              <a:ext uri="{FF2B5EF4-FFF2-40B4-BE49-F238E27FC236}">
                <a16:creationId xmlns:a16="http://schemas.microsoft.com/office/drawing/2014/main" id="{BB2D1ED3-6AC2-E496-AF01-5A9E22DE2A13}"/>
              </a:ext>
            </a:extLst>
          </p:cNvPr>
          <p:cNvSpPr txBox="1"/>
          <p:nvPr/>
        </p:nvSpPr>
        <p:spPr>
          <a:xfrm>
            <a:off x="4378939" y="3594569"/>
            <a:ext cx="3326547" cy="1077218"/>
          </a:xfrm>
          <a:prstGeom prst="rect">
            <a:avLst/>
          </a:prstGeom>
          <a:noFill/>
        </p:spPr>
        <p:txBody>
          <a:bodyPr wrap="square" rtlCol="0">
            <a:spAutoFit/>
          </a:bodyPr>
          <a:lstStyle/>
          <a:p>
            <a:pPr algn="ctr"/>
            <a:r>
              <a:rPr lang="en-US" sz="1600" i="1" dirty="0"/>
              <a:t>Update a model at each step</a:t>
            </a:r>
          </a:p>
          <a:p>
            <a:pPr algn="ctr"/>
            <a:endParaRPr lang="en-US" sz="1600" i="1" dirty="0"/>
          </a:p>
          <a:p>
            <a:pPr algn="ctr"/>
            <a:r>
              <a:rPr lang="en-US" sz="1600" i="1" dirty="0"/>
              <a:t> </a:t>
            </a:r>
            <a:r>
              <a:rPr lang="en-US" sz="1600" i="1" dirty="0">
                <a:sym typeface="Wingdings" pitchFamily="2" charset="2"/>
              </a:rPr>
              <a:t> use model to help select the next point</a:t>
            </a:r>
            <a:endParaRPr lang="en-US" sz="1600" i="1" dirty="0"/>
          </a:p>
        </p:txBody>
      </p:sp>
      <p:sp>
        <p:nvSpPr>
          <p:cNvPr id="19" name="Rounded Rectangle 18">
            <a:extLst>
              <a:ext uri="{FF2B5EF4-FFF2-40B4-BE49-F238E27FC236}">
                <a16:creationId xmlns:a16="http://schemas.microsoft.com/office/drawing/2014/main" id="{0C4309EB-1AF0-B37C-D959-2F682466E390}"/>
              </a:ext>
            </a:extLst>
          </p:cNvPr>
          <p:cNvSpPr/>
          <p:nvPr/>
        </p:nvSpPr>
        <p:spPr>
          <a:xfrm>
            <a:off x="8219761" y="1688441"/>
            <a:ext cx="3535439" cy="3085641"/>
          </a:xfrm>
          <a:prstGeom prst="roundRect">
            <a:avLst>
              <a:gd name="adj" fmla="val 568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0" name="TextBox 19">
            <a:extLst>
              <a:ext uri="{FF2B5EF4-FFF2-40B4-BE49-F238E27FC236}">
                <a16:creationId xmlns:a16="http://schemas.microsoft.com/office/drawing/2014/main" id="{7B4F0B38-0E1B-6AE1-9062-9F28D1E651D7}"/>
              </a:ext>
            </a:extLst>
          </p:cNvPr>
          <p:cNvSpPr txBox="1"/>
          <p:nvPr/>
        </p:nvSpPr>
        <p:spPr>
          <a:xfrm>
            <a:off x="8377587" y="1763373"/>
            <a:ext cx="3106103" cy="707886"/>
          </a:xfrm>
          <a:prstGeom prst="rect">
            <a:avLst/>
          </a:prstGeom>
          <a:noFill/>
        </p:spPr>
        <p:txBody>
          <a:bodyPr wrap="square" rtlCol="0">
            <a:spAutoFit/>
          </a:bodyPr>
          <a:lstStyle/>
          <a:p>
            <a:pPr algn="ctr"/>
            <a:r>
              <a:rPr lang="en-US" sz="2000" dirty="0">
                <a:solidFill>
                  <a:srgbClr val="C00000"/>
                </a:solidFill>
              </a:rPr>
              <a:t>Global Modeling + </a:t>
            </a:r>
          </a:p>
          <a:p>
            <a:pPr algn="ctr"/>
            <a:r>
              <a:rPr lang="en-US" sz="2000" dirty="0">
                <a:solidFill>
                  <a:srgbClr val="C00000"/>
                </a:solidFill>
              </a:rPr>
              <a:t>Feed-forward Corrections</a:t>
            </a:r>
          </a:p>
        </p:txBody>
      </p:sp>
      <p:sp>
        <p:nvSpPr>
          <p:cNvPr id="21" name="TextBox 20">
            <a:extLst>
              <a:ext uri="{FF2B5EF4-FFF2-40B4-BE49-F238E27FC236}">
                <a16:creationId xmlns:a16="http://schemas.microsoft.com/office/drawing/2014/main" id="{0A3A6637-84A7-33BC-576A-9F829628B84C}"/>
              </a:ext>
            </a:extLst>
          </p:cNvPr>
          <p:cNvSpPr txBox="1"/>
          <p:nvPr/>
        </p:nvSpPr>
        <p:spPr>
          <a:xfrm>
            <a:off x="8377587" y="3594568"/>
            <a:ext cx="3219787" cy="1200329"/>
          </a:xfrm>
          <a:prstGeom prst="rect">
            <a:avLst/>
          </a:prstGeom>
          <a:noFill/>
        </p:spPr>
        <p:txBody>
          <a:bodyPr wrap="square" rtlCol="0">
            <a:spAutoFit/>
          </a:bodyPr>
          <a:lstStyle/>
          <a:p>
            <a:pPr algn="ctr"/>
            <a:r>
              <a:rPr lang="en-US" sz="1600" i="1" dirty="0"/>
              <a:t>Make fast system model</a:t>
            </a:r>
            <a:br>
              <a:rPr lang="en-US" sz="1600" i="1" dirty="0"/>
            </a:br>
            <a:r>
              <a:rPr lang="en-US" sz="800" i="1" dirty="0"/>
              <a:t> </a:t>
            </a:r>
            <a:endParaRPr lang="en-US" sz="800" i="1" dirty="0">
              <a:sym typeface="Wingdings" pitchFamily="2" charset="2"/>
            </a:endParaRPr>
          </a:p>
          <a:p>
            <a:pPr algn="ctr"/>
            <a:r>
              <a:rPr lang="en-US" sz="1600" i="1" dirty="0">
                <a:sym typeface="Wingdings" pitchFamily="2" charset="2"/>
              </a:rPr>
              <a:t> provide initial guess</a:t>
            </a:r>
            <a:r>
              <a:rPr lang="en-US" sz="1600" i="1" dirty="0"/>
              <a:t> (i.e. warm start) for settings or fast compensation</a:t>
            </a:r>
          </a:p>
        </p:txBody>
      </p:sp>
      <p:sp>
        <p:nvSpPr>
          <p:cNvPr id="22" name="TextBox 21">
            <a:extLst>
              <a:ext uri="{FF2B5EF4-FFF2-40B4-BE49-F238E27FC236}">
                <a16:creationId xmlns:a16="http://schemas.microsoft.com/office/drawing/2014/main" id="{73465338-34A8-7BBB-7B13-97A21763254E}"/>
              </a:ext>
            </a:extLst>
          </p:cNvPr>
          <p:cNvSpPr txBox="1"/>
          <p:nvPr/>
        </p:nvSpPr>
        <p:spPr>
          <a:xfrm>
            <a:off x="1250360" y="4795681"/>
            <a:ext cx="2098330" cy="830997"/>
          </a:xfrm>
          <a:prstGeom prst="rect">
            <a:avLst/>
          </a:prstGeom>
          <a:noFill/>
        </p:spPr>
        <p:txBody>
          <a:bodyPr wrap="square" rtlCol="0">
            <a:spAutoFit/>
          </a:bodyPr>
          <a:lstStyle/>
          <a:p>
            <a:pPr algn="ctr"/>
            <a:r>
              <a:rPr lang="en-US" sz="1600" dirty="0">
                <a:solidFill>
                  <a:schemeClr val="accent5">
                    <a:lumMod val="75000"/>
                  </a:schemeClr>
                </a:solidFill>
              </a:rPr>
              <a:t>gradient descent</a:t>
            </a:r>
          </a:p>
          <a:p>
            <a:pPr algn="ctr"/>
            <a:r>
              <a:rPr lang="en-US" sz="1600" dirty="0">
                <a:solidFill>
                  <a:schemeClr val="accent5">
                    <a:lumMod val="75000"/>
                  </a:schemeClr>
                </a:solidFill>
              </a:rPr>
              <a:t>simplex</a:t>
            </a:r>
          </a:p>
          <a:p>
            <a:pPr algn="ctr"/>
            <a:r>
              <a:rPr lang="en-US" sz="1600" dirty="0">
                <a:solidFill>
                  <a:schemeClr val="accent5">
                    <a:lumMod val="75000"/>
                  </a:schemeClr>
                </a:solidFill>
              </a:rPr>
              <a:t>ES</a:t>
            </a:r>
          </a:p>
        </p:txBody>
      </p:sp>
      <p:sp>
        <p:nvSpPr>
          <p:cNvPr id="23" name="TextBox 22">
            <a:extLst>
              <a:ext uri="{FF2B5EF4-FFF2-40B4-BE49-F238E27FC236}">
                <a16:creationId xmlns:a16="http://schemas.microsoft.com/office/drawing/2014/main" id="{33EDB8C1-ACDF-AFEB-4D9A-4DFCBA2ED7C6}"/>
              </a:ext>
            </a:extLst>
          </p:cNvPr>
          <p:cNvSpPr txBox="1"/>
          <p:nvPr/>
        </p:nvSpPr>
        <p:spPr>
          <a:xfrm>
            <a:off x="5092227" y="4795681"/>
            <a:ext cx="2098330" cy="584775"/>
          </a:xfrm>
          <a:prstGeom prst="rect">
            <a:avLst/>
          </a:prstGeom>
          <a:noFill/>
        </p:spPr>
        <p:txBody>
          <a:bodyPr wrap="none" rtlCol="0">
            <a:spAutoFit/>
          </a:bodyPr>
          <a:lstStyle/>
          <a:p>
            <a:pPr algn="ctr"/>
            <a:r>
              <a:rPr lang="en-US" sz="1600" dirty="0">
                <a:solidFill>
                  <a:schemeClr val="accent5">
                    <a:lumMod val="75000"/>
                  </a:schemeClr>
                </a:solidFill>
              </a:rPr>
              <a:t>Bayesian optimization</a:t>
            </a:r>
          </a:p>
          <a:p>
            <a:pPr algn="ctr"/>
            <a:r>
              <a:rPr lang="en-US" sz="1600" dirty="0">
                <a:solidFill>
                  <a:schemeClr val="accent5">
                    <a:lumMod val="75000"/>
                  </a:schemeClr>
                </a:solidFill>
              </a:rPr>
              <a:t>reinforcement learning</a:t>
            </a:r>
          </a:p>
        </p:txBody>
      </p:sp>
      <p:sp>
        <p:nvSpPr>
          <p:cNvPr id="24" name="TextBox 23">
            <a:extLst>
              <a:ext uri="{FF2B5EF4-FFF2-40B4-BE49-F238E27FC236}">
                <a16:creationId xmlns:a16="http://schemas.microsoft.com/office/drawing/2014/main" id="{B0CDD8EA-F0FD-C41D-9C5A-4A6890082AB1}"/>
              </a:ext>
            </a:extLst>
          </p:cNvPr>
          <p:cNvSpPr txBox="1"/>
          <p:nvPr/>
        </p:nvSpPr>
        <p:spPr>
          <a:xfrm>
            <a:off x="9065324" y="4795681"/>
            <a:ext cx="1875322" cy="584775"/>
          </a:xfrm>
          <a:prstGeom prst="rect">
            <a:avLst/>
          </a:prstGeom>
          <a:noFill/>
        </p:spPr>
        <p:txBody>
          <a:bodyPr wrap="none" rtlCol="0">
            <a:spAutoFit/>
          </a:bodyPr>
          <a:lstStyle/>
          <a:p>
            <a:pPr algn="ctr"/>
            <a:r>
              <a:rPr lang="en-US" sz="1600" dirty="0">
                <a:solidFill>
                  <a:schemeClr val="accent5">
                    <a:lumMod val="75000"/>
                  </a:schemeClr>
                </a:solidFill>
              </a:rPr>
              <a:t>ML system models +</a:t>
            </a:r>
          </a:p>
          <a:p>
            <a:pPr algn="ctr"/>
            <a:r>
              <a:rPr lang="en-US" sz="1600" dirty="0">
                <a:solidFill>
                  <a:schemeClr val="accent5">
                    <a:lumMod val="75000"/>
                  </a:schemeClr>
                </a:solidFill>
              </a:rPr>
              <a:t>inverse models</a:t>
            </a:r>
          </a:p>
        </p:txBody>
      </p:sp>
      <p:sp>
        <p:nvSpPr>
          <p:cNvPr id="25" name="TextBox 24">
            <a:extLst>
              <a:ext uri="{FF2B5EF4-FFF2-40B4-BE49-F238E27FC236}">
                <a16:creationId xmlns:a16="http://schemas.microsoft.com/office/drawing/2014/main" id="{22CF08E4-6420-6A49-602E-FCDDFB050AFA}"/>
              </a:ext>
            </a:extLst>
          </p:cNvPr>
          <p:cNvSpPr txBox="1"/>
          <p:nvPr/>
        </p:nvSpPr>
        <p:spPr>
          <a:xfrm>
            <a:off x="415504" y="195064"/>
            <a:ext cx="11552330" cy="1395318"/>
          </a:xfrm>
          <a:prstGeom prst="rect">
            <a:avLst/>
          </a:prstGeom>
          <a:noFill/>
        </p:spPr>
        <p:txBody>
          <a:bodyPr wrap="none" rtlCol="0">
            <a:spAutoFit/>
          </a:bodyPr>
          <a:lstStyle/>
          <a:p>
            <a:pPr algn="ctr"/>
            <a:r>
              <a:rPr lang="en-US" sz="2400" b="1" dirty="0">
                <a:solidFill>
                  <a:srgbClr val="C00000"/>
                </a:solidFill>
              </a:rPr>
              <a:t>Spectrum of Tuning approaches leverage different amounts of data / previous knowledge</a:t>
            </a:r>
          </a:p>
          <a:p>
            <a:pPr algn="ctr"/>
            <a:r>
              <a:rPr lang="en-US" sz="2400" b="1" dirty="0">
                <a:solidFill>
                  <a:srgbClr val="C00000"/>
                </a:solidFill>
              </a:rPr>
              <a:t> </a:t>
            </a:r>
            <a:r>
              <a:rPr lang="en-US" sz="2400" b="1" dirty="0">
                <a:solidFill>
                  <a:srgbClr val="C00000"/>
                </a:solidFill>
                <a:sym typeface="Wingdings" pitchFamily="2" charset="2"/>
              </a:rPr>
              <a:t> suitable under different circumstances</a:t>
            </a:r>
          </a:p>
          <a:p>
            <a:pPr algn="ctr"/>
            <a:r>
              <a:rPr lang="en-US" sz="1400" b="1" dirty="0">
                <a:solidFill>
                  <a:srgbClr val="C00000"/>
                </a:solidFill>
                <a:sym typeface="Wingdings" pitchFamily="2" charset="2"/>
              </a:rPr>
              <a:t> </a:t>
            </a:r>
          </a:p>
          <a:p>
            <a:pPr algn="ctr"/>
            <a:r>
              <a:rPr lang="en-US" sz="400" b="1" dirty="0">
                <a:solidFill>
                  <a:schemeClr val="accent1"/>
                </a:solidFill>
                <a:sym typeface="Wingdings" pitchFamily="2" charset="2"/>
              </a:rPr>
              <a:t> </a:t>
            </a:r>
            <a:endParaRPr lang="en-US" sz="400" b="1" dirty="0">
              <a:solidFill>
                <a:schemeClr val="accent1"/>
              </a:solidFill>
            </a:endParaRPr>
          </a:p>
          <a:p>
            <a:pPr algn="ctr"/>
            <a:endParaRPr lang="en-US" sz="1867" dirty="0">
              <a:solidFill>
                <a:srgbClr val="B8394B"/>
              </a:solidFill>
              <a:sym typeface="Wingdings" pitchFamily="2" charset="2"/>
            </a:endParaRPr>
          </a:p>
        </p:txBody>
      </p:sp>
      <p:sp>
        <p:nvSpPr>
          <p:cNvPr id="26" name="Freeform 25">
            <a:extLst>
              <a:ext uri="{FF2B5EF4-FFF2-40B4-BE49-F238E27FC236}">
                <a16:creationId xmlns:a16="http://schemas.microsoft.com/office/drawing/2014/main" id="{F66D19D9-266F-84CC-836F-95FCD892221A}"/>
              </a:ext>
            </a:extLst>
          </p:cNvPr>
          <p:cNvSpPr/>
          <p:nvPr/>
        </p:nvSpPr>
        <p:spPr>
          <a:xfrm>
            <a:off x="1895048" y="2678540"/>
            <a:ext cx="835269" cy="610193"/>
          </a:xfrm>
          <a:custGeom>
            <a:avLst/>
            <a:gdLst>
              <a:gd name="connsiteX0" fmla="*/ 0 w 835269"/>
              <a:gd name="connsiteY0" fmla="*/ 0 h 610193"/>
              <a:gd name="connsiteX1" fmla="*/ 307730 w 835269"/>
              <a:gd name="connsiteY1" fmla="*/ 597877 h 610193"/>
              <a:gd name="connsiteX2" fmla="*/ 685800 w 835269"/>
              <a:gd name="connsiteY2" fmla="*/ 378069 h 610193"/>
              <a:gd name="connsiteX3" fmla="*/ 835269 w 835269"/>
              <a:gd name="connsiteY3" fmla="*/ 70338 h 610193"/>
            </a:gdLst>
            <a:ahLst/>
            <a:cxnLst>
              <a:cxn ang="0">
                <a:pos x="connsiteX0" y="connsiteY0"/>
              </a:cxn>
              <a:cxn ang="0">
                <a:pos x="connsiteX1" y="connsiteY1"/>
              </a:cxn>
              <a:cxn ang="0">
                <a:pos x="connsiteX2" y="connsiteY2"/>
              </a:cxn>
              <a:cxn ang="0">
                <a:pos x="connsiteX3" y="connsiteY3"/>
              </a:cxn>
            </a:cxnLst>
            <a:rect l="l" t="t" r="r" b="b"/>
            <a:pathLst>
              <a:path w="835269" h="610193">
                <a:moveTo>
                  <a:pt x="0" y="0"/>
                </a:moveTo>
                <a:cubicBezTo>
                  <a:pt x="96715" y="267433"/>
                  <a:pt x="193430" y="534866"/>
                  <a:pt x="307730" y="597877"/>
                </a:cubicBezTo>
                <a:cubicBezTo>
                  <a:pt x="422030" y="660888"/>
                  <a:pt x="597877" y="465992"/>
                  <a:pt x="685800" y="378069"/>
                </a:cubicBezTo>
                <a:cubicBezTo>
                  <a:pt x="773723" y="290146"/>
                  <a:pt x="804496" y="180242"/>
                  <a:pt x="835269" y="7033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Oval 26">
            <a:extLst>
              <a:ext uri="{FF2B5EF4-FFF2-40B4-BE49-F238E27FC236}">
                <a16:creationId xmlns:a16="http://schemas.microsoft.com/office/drawing/2014/main" id="{42BF3A26-CD25-7FCD-B778-91CC6918ACD6}"/>
              </a:ext>
            </a:extLst>
          </p:cNvPr>
          <p:cNvSpPr/>
          <p:nvPr/>
        </p:nvSpPr>
        <p:spPr>
          <a:xfrm>
            <a:off x="2020046" y="2852789"/>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8" name="Straight Arrow Connector 27">
            <a:extLst>
              <a:ext uri="{FF2B5EF4-FFF2-40B4-BE49-F238E27FC236}">
                <a16:creationId xmlns:a16="http://schemas.microsoft.com/office/drawing/2014/main" id="{240699C3-B08E-D09C-27FD-13565B3C7DFE}"/>
              </a:ext>
            </a:extLst>
          </p:cNvPr>
          <p:cNvCxnSpPr>
            <a:stCxn id="27" idx="5"/>
          </p:cNvCxnSpPr>
          <p:nvPr/>
        </p:nvCxnSpPr>
        <p:spPr>
          <a:xfrm>
            <a:off x="2059069" y="2891813"/>
            <a:ext cx="84068" cy="1763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238E4F18-35C7-B80F-5A86-753973BFF03A}"/>
              </a:ext>
            </a:extLst>
          </p:cNvPr>
          <p:cNvPicPr>
            <a:picLocks noChangeAspect="1"/>
          </p:cNvPicPr>
          <p:nvPr/>
        </p:nvPicPr>
        <p:blipFill rotWithShape="1">
          <a:blip r:embed="rId3"/>
          <a:srcRect l="6803" t="25218" r="56639" b="11862"/>
          <a:stretch/>
        </p:blipFill>
        <p:spPr>
          <a:xfrm>
            <a:off x="5199693" y="2434352"/>
            <a:ext cx="1889185" cy="1134267"/>
          </a:xfrm>
          <a:prstGeom prst="rect">
            <a:avLst/>
          </a:prstGeom>
        </p:spPr>
      </p:pic>
      <p:sp>
        <p:nvSpPr>
          <p:cNvPr id="30" name="TextBox 29">
            <a:extLst>
              <a:ext uri="{FF2B5EF4-FFF2-40B4-BE49-F238E27FC236}">
                <a16:creationId xmlns:a16="http://schemas.microsoft.com/office/drawing/2014/main" id="{5DFD8B12-6462-B2B4-5895-B2715E1FA8F5}"/>
              </a:ext>
            </a:extLst>
          </p:cNvPr>
          <p:cNvSpPr txBox="1"/>
          <p:nvPr/>
        </p:nvSpPr>
        <p:spPr>
          <a:xfrm>
            <a:off x="6369051" y="3154344"/>
            <a:ext cx="708848" cy="230832"/>
          </a:xfrm>
          <a:prstGeom prst="rect">
            <a:avLst/>
          </a:prstGeom>
          <a:noFill/>
        </p:spPr>
        <p:txBody>
          <a:bodyPr wrap="none" rtlCol="0">
            <a:spAutoFit/>
          </a:bodyPr>
          <a:lstStyle/>
          <a:p>
            <a:r>
              <a:rPr lang="en-US" sz="900" i="1" dirty="0">
                <a:solidFill>
                  <a:schemeClr val="bg1">
                    <a:lumMod val="50000"/>
                  </a:schemeClr>
                </a:solidFill>
              </a:rPr>
              <a:t>J. Kirschner</a:t>
            </a:r>
          </a:p>
        </p:txBody>
      </p:sp>
      <p:pic>
        <p:nvPicPr>
          <p:cNvPr id="31" name="Google Shape;90;g10d9fb731aa_0_252">
            <a:extLst>
              <a:ext uri="{FF2B5EF4-FFF2-40B4-BE49-F238E27FC236}">
                <a16:creationId xmlns:a16="http://schemas.microsoft.com/office/drawing/2014/main" id="{045E65CB-C6F6-43FB-E0D6-B3D94C2601FC}"/>
              </a:ext>
            </a:extLst>
          </p:cNvPr>
          <p:cNvPicPr preferRelativeResize="0"/>
          <p:nvPr/>
        </p:nvPicPr>
        <p:blipFill>
          <a:blip r:embed="rId4">
            <a:alphaModFix/>
            <a:extLst>
              <a:ext uri="{BEBA8EAE-BF5A-486C-A8C5-ECC9F3942E4B}">
                <a14:imgProps xmlns:a14="http://schemas.microsoft.com/office/drawing/2010/main">
                  <a14:imgLayer r:embed="rId5">
                    <a14:imgEffect>
                      <a14:saturation sat="143000"/>
                    </a14:imgEffect>
                    <a14:imgEffect>
                      <a14:brightnessContrast bright="38000" contrast="100000"/>
                    </a14:imgEffect>
                  </a14:imgLayer>
                </a14:imgProps>
              </a:ext>
            </a:extLst>
          </a:blip>
          <a:stretch>
            <a:fillRect/>
          </a:stretch>
        </p:blipFill>
        <p:spPr>
          <a:xfrm>
            <a:off x="9056491" y="2443966"/>
            <a:ext cx="1892987" cy="1072079"/>
          </a:xfrm>
          <a:prstGeom prst="rect">
            <a:avLst/>
          </a:prstGeom>
          <a:noFill/>
          <a:ln>
            <a:noFill/>
          </a:ln>
        </p:spPr>
      </p:pic>
      <p:sp>
        <p:nvSpPr>
          <p:cNvPr id="32" name="TextBox 31">
            <a:extLst>
              <a:ext uri="{FF2B5EF4-FFF2-40B4-BE49-F238E27FC236}">
                <a16:creationId xmlns:a16="http://schemas.microsoft.com/office/drawing/2014/main" id="{BCB7AF6D-8C4D-5D2A-E904-AF7023B70C2D}"/>
              </a:ext>
            </a:extLst>
          </p:cNvPr>
          <p:cNvSpPr txBox="1"/>
          <p:nvPr/>
        </p:nvSpPr>
        <p:spPr>
          <a:xfrm>
            <a:off x="1171268" y="1135636"/>
            <a:ext cx="2631953" cy="338554"/>
          </a:xfrm>
          <a:prstGeom prst="rect">
            <a:avLst/>
          </a:prstGeom>
          <a:noFill/>
        </p:spPr>
        <p:txBody>
          <a:bodyPr wrap="square" rtlCol="0">
            <a:spAutoFit/>
          </a:bodyPr>
          <a:lstStyle/>
          <a:p>
            <a:pPr algn="ctr"/>
            <a:r>
              <a:rPr lang="en-US" sz="1600" dirty="0">
                <a:solidFill>
                  <a:schemeClr val="tx1">
                    <a:lumMod val="75000"/>
                    <a:lumOff val="25000"/>
                  </a:schemeClr>
                </a:solidFill>
              </a:rPr>
              <a:t>less</a:t>
            </a:r>
          </a:p>
        </p:txBody>
      </p:sp>
      <p:sp>
        <p:nvSpPr>
          <p:cNvPr id="4" name="Google Shape;369;g134c20c7434_2_10">
            <a:extLst>
              <a:ext uri="{FF2B5EF4-FFF2-40B4-BE49-F238E27FC236}">
                <a16:creationId xmlns:a16="http://schemas.microsoft.com/office/drawing/2014/main" id="{A7717A41-AAA4-D0B6-5041-3E5B2C89BDC1}"/>
              </a:ext>
            </a:extLst>
          </p:cNvPr>
          <p:cNvSpPr txBox="1"/>
          <p:nvPr/>
        </p:nvSpPr>
        <p:spPr>
          <a:xfrm>
            <a:off x="0" y="5911902"/>
            <a:ext cx="12192000" cy="677078"/>
          </a:xfrm>
          <a:prstGeom prst="rect">
            <a:avLst/>
          </a:prstGeom>
          <a:solidFill>
            <a:srgbClr val="C00000"/>
          </a:solidFill>
          <a:ln>
            <a:noFill/>
          </a:ln>
        </p:spPr>
        <p:txBody>
          <a:bodyPr spcFirstLastPara="1" wrap="square" lIns="91425" tIns="91425" rIns="91425" bIns="91425" anchor="t" anchorCtr="0">
            <a:spAutoFit/>
          </a:bodyPr>
          <a:lstStyle/>
          <a:p>
            <a:pPr algn="ctr"/>
            <a:r>
              <a:rPr lang="en-US" sz="1600" b="1" dirty="0">
                <a:solidFill>
                  <a:schemeClr val="bg1"/>
                </a:solidFill>
                <a:sym typeface="Wingdings" pitchFamily="2" charset="2"/>
              </a:rPr>
              <a:t>General strategy: start with sample-efficient methods that do well on new systems, then build up to more data-intensive and heavily model-informed approaches. </a:t>
            </a:r>
            <a:endParaRPr lang="en-US" sz="1600" b="1" dirty="0">
              <a:solidFill>
                <a:schemeClr val="bg1"/>
              </a:solidFill>
            </a:endParaRPr>
          </a:p>
        </p:txBody>
      </p:sp>
      <p:sp>
        <p:nvSpPr>
          <p:cNvPr id="2" name="TextBox 1">
            <a:extLst>
              <a:ext uri="{FF2B5EF4-FFF2-40B4-BE49-F238E27FC236}">
                <a16:creationId xmlns:a16="http://schemas.microsoft.com/office/drawing/2014/main" id="{7BAD5A8E-28C9-8E6F-3416-7C158A0FEA24}"/>
              </a:ext>
            </a:extLst>
          </p:cNvPr>
          <p:cNvSpPr txBox="1"/>
          <p:nvPr/>
        </p:nvSpPr>
        <p:spPr>
          <a:xfrm>
            <a:off x="-8383" y="6555731"/>
            <a:ext cx="2116541" cy="369332"/>
          </a:xfrm>
          <a:prstGeom prst="rect">
            <a:avLst/>
          </a:prstGeom>
          <a:noFill/>
        </p:spPr>
        <p:txBody>
          <a:bodyPr wrap="none" rtlCol="0">
            <a:spAutoFit/>
          </a:bodyPr>
          <a:lstStyle/>
          <a:p>
            <a:r>
              <a:rPr lang="en-US" dirty="0" err="1"/>
              <a:t>Auralee</a:t>
            </a:r>
            <a:r>
              <a:rPr lang="en-US" dirty="0"/>
              <a:t> Edelen, et al</a:t>
            </a:r>
          </a:p>
        </p:txBody>
      </p:sp>
    </p:spTree>
    <p:extLst>
      <p:ext uri="{BB962C8B-B14F-4D97-AF65-F5344CB8AC3E}">
        <p14:creationId xmlns:p14="http://schemas.microsoft.com/office/powerpoint/2010/main" val="4280446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3CE4B-7CD9-7FDA-3C85-C779EE213479}"/>
              </a:ext>
            </a:extLst>
          </p:cNvPr>
          <p:cNvSpPr>
            <a:spLocks noGrp="1"/>
          </p:cNvSpPr>
          <p:nvPr>
            <p:ph type="title"/>
          </p:nvPr>
        </p:nvSpPr>
        <p:spPr>
          <a:xfrm>
            <a:off x="177809" y="49891"/>
            <a:ext cx="11480800" cy="632155"/>
          </a:xfrm>
        </p:spPr>
        <p:txBody>
          <a:bodyPr>
            <a:noAutofit/>
          </a:bodyPr>
          <a:lstStyle/>
          <a:p>
            <a:r>
              <a:rPr lang="en-US" sz="2667" dirty="0">
                <a:solidFill>
                  <a:srgbClr val="C00000"/>
                </a:solidFill>
              </a:rPr>
              <a:t>Efficient Emittance Optimization with Partial Measurements</a:t>
            </a:r>
          </a:p>
        </p:txBody>
      </p:sp>
      <p:pic>
        <p:nvPicPr>
          <p:cNvPr id="5" name="Picture 4">
            <a:extLst>
              <a:ext uri="{FF2B5EF4-FFF2-40B4-BE49-F238E27FC236}">
                <a16:creationId xmlns:a16="http://schemas.microsoft.com/office/drawing/2014/main" id="{C6F0ABAE-1997-2BAB-04B0-A7A3E1C0CE1F}"/>
              </a:ext>
            </a:extLst>
          </p:cNvPr>
          <p:cNvPicPr>
            <a:picLocks noChangeAspect="1"/>
          </p:cNvPicPr>
          <p:nvPr/>
        </p:nvPicPr>
        <p:blipFill>
          <a:blip r:embed="rId3"/>
          <a:stretch>
            <a:fillRect/>
          </a:stretch>
        </p:blipFill>
        <p:spPr>
          <a:xfrm>
            <a:off x="177809" y="4037446"/>
            <a:ext cx="3635000" cy="1736628"/>
          </a:xfrm>
          <a:prstGeom prst="rect">
            <a:avLst/>
          </a:prstGeom>
        </p:spPr>
      </p:pic>
      <p:pic>
        <p:nvPicPr>
          <p:cNvPr id="6" name="Picture 5">
            <a:extLst>
              <a:ext uri="{FF2B5EF4-FFF2-40B4-BE49-F238E27FC236}">
                <a16:creationId xmlns:a16="http://schemas.microsoft.com/office/drawing/2014/main" id="{A33A9043-B3F8-A48A-7C37-EC2D38380520}"/>
              </a:ext>
            </a:extLst>
          </p:cNvPr>
          <p:cNvPicPr>
            <a:picLocks noChangeAspect="1"/>
          </p:cNvPicPr>
          <p:nvPr/>
        </p:nvPicPr>
        <p:blipFill>
          <a:blip r:embed="rId4"/>
          <a:stretch>
            <a:fillRect/>
          </a:stretch>
        </p:blipFill>
        <p:spPr>
          <a:xfrm>
            <a:off x="84321" y="1442195"/>
            <a:ext cx="3745060" cy="2525943"/>
          </a:xfrm>
          <a:prstGeom prst="rect">
            <a:avLst/>
          </a:prstGeom>
        </p:spPr>
      </p:pic>
      <p:sp>
        <p:nvSpPr>
          <p:cNvPr id="7" name="TextBox 6">
            <a:extLst>
              <a:ext uri="{FF2B5EF4-FFF2-40B4-BE49-F238E27FC236}">
                <a16:creationId xmlns:a16="http://schemas.microsoft.com/office/drawing/2014/main" id="{561DC814-E856-DE9A-8086-0C526B9D6D85}"/>
              </a:ext>
            </a:extLst>
          </p:cNvPr>
          <p:cNvSpPr txBox="1"/>
          <p:nvPr/>
        </p:nvSpPr>
        <p:spPr>
          <a:xfrm>
            <a:off x="161364" y="613553"/>
            <a:ext cx="11357123" cy="1077218"/>
          </a:xfrm>
          <a:prstGeom prst="rect">
            <a:avLst/>
          </a:prstGeom>
          <a:noFill/>
        </p:spPr>
        <p:txBody>
          <a:bodyPr wrap="square" rtlCol="0">
            <a:spAutoFit/>
          </a:bodyPr>
          <a:lstStyle/>
          <a:p>
            <a:pPr marL="285744" indent="-285744">
              <a:buFont typeface="Arial" panose="020B0604020202020204" pitchFamily="34" charset="0"/>
              <a:buChar char="•"/>
            </a:pPr>
            <a:r>
              <a:rPr lang="en-US" sz="1600" b="1" dirty="0"/>
              <a:t>Instead of tuning on costly emittance measurements directly, learn a fast-executing model online for beam size while optimizing </a:t>
            </a:r>
            <a:r>
              <a:rPr lang="en-US" sz="1600" i="1" dirty="0">
                <a:sym typeface="Wingdings" pitchFamily="2" charset="2"/>
              </a:rPr>
              <a:t> learn on direct observables (e.g. beam size); do inferred “measurements” (e.g. emittance)</a:t>
            </a:r>
            <a:endParaRPr lang="en-US" sz="1600" b="1" dirty="0"/>
          </a:p>
          <a:p>
            <a:pPr marL="285744" indent="-285744">
              <a:buFont typeface="Arial" panose="020B0604020202020204" pitchFamily="34" charset="0"/>
              <a:buChar char="•"/>
            </a:pPr>
            <a:r>
              <a:rPr lang="en-US" sz="1600" b="1" dirty="0">
                <a:sym typeface="Wingdings" pitchFamily="2" charset="2"/>
              </a:rPr>
              <a:t>New algorithmic paradigm leveraging “Bayesian Algorithm Execution” (BAX) for </a:t>
            </a:r>
            <a:r>
              <a:rPr lang="en-US" sz="1600" b="1" dirty="0">
                <a:solidFill>
                  <a:srgbClr val="C00000"/>
                </a:solidFill>
                <a:sym typeface="Wingdings" pitchFamily="2" charset="2"/>
              </a:rPr>
              <a:t>20x speedup in tuning</a:t>
            </a:r>
            <a:br>
              <a:rPr lang="en-US" sz="1600" b="1" dirty="0">
                <a:solidFill>
                  <a:srgbClr val="C00000"/>
                </a:solidFill>
                <a:sym typeface="Wingdings" pitchFamily="2" charset="2"/>
              </a:rPr>
            </a:br>
            <a:endParaRPr lang="en-US" sz="1600" i="1" dirty="0">
              <a:sym typeface="Wingdings" pitchFamily="2" charset="2"/>
            </a:endParaRPr>
          </a:p>
        </p:txBody>
      </p:sp>
      <p:pic>
        <p:nvPicPr>
          <p:cNvPr id="8" name="Picture 7">
            <a:extLst>
              <a:ext uri="{FF2B5EF4-FFF2-40B4-BE49-F238E27FC236}">
                <a16:creationId xmlns:a16="http://schemas.microsoft.com/office/drawing/2014/main" id="{886F9E6E-908A-A4FA-F711-847C4CBF47EF}"/>
              </a:ext>
            </a:extLst>
          </p:cNvPr>
          <p:cNvPicPr>
            <a:picLocks noChangeAspect="1"/>
          </p:cNvPicPr>
          <p:nvPr/>
        </p:nvPicPr>
        <p:blipFill rotWithShape="1">
          <a:blip r:embed="rId5"/>
          <a:srcRect b="38112"/>
          <a:stretch/>
        </p:blipFill>
        <p:spPr>
          <a:xfrm>
            <a:off x="6162701" y="1661297"/>
            <a:ext cx="3120289" cy="1852931"/>
          </a:xfrm>
          <a:prstGeom prst="rect">
            <a:avLst/>
          </a:prstGeom>
        </p:spPr>
      </p:pic>
      <p:pic>
        <p:nvPicPr>
          <p:cNvPr id="9" name="Picture 8">
            <a:extLst>
              <a:ext uri="{FF2B5EF4-FFF2-40B4-BE49-F238E27FC236}">
                <a16:creationId xmlns:a16="http://schemas.microsoft.com/office/drawing/2014/main" id="{EF46C3BD-DECD-B0E5-6CA8-F97C1C5AE653}"/>
              </a:ext>
            </a:extLst>
          </p:cNvPr>
          <p:cNvPicPr>
            <a:picLocks noChangeAspect="1"/>
          </p:cNvPicPr>
          <p:nvPr/>
        </p:nvPicPr>
        <p:blipFill rotWithShape="1">
          <a:blip r:embed="rId5"/>
          <a:srcRect t="61835"/>
          <a:stretch/>
        </p:blipFill>
        <p:spPr>
          <a:xfrm>
            <a:off x="9159279" y="1772589"/>
            <a:ext cx="2888795" cy="1057892"/>
          </a:xfrm>
          <a:prstGeom prst="rect">
            <a:avLst/>
          </a:prstGeom>
        </p:spPr>
      </p:pic>
      <p:pic>
        <p:nvPicPr>
          <p:cNvPr id="10" name="Picture 9">
            <a:extLst>
              <a:ext uri="{FF2B5EF4-FFF2-40B4-BE49-F238E27FC236}">
                <a16:creationId xmlns:a16="http://schemas.microsoft.com/office/drawing/2014/main" id="{B5C1642C-BC8E-E6E4-9114-9EBA77E34F18}"/>
              </a:ext>
            </a:extLst>
          </p:cNvPr>
          <p:cNvPicPr>
            <a:picLocks noChangeAspect="1"/>
          </p:cNvPicPr>
          <p:nvPr/>
        </p:nvPicPr>
        <p:blipFill>
          <a:blip r:embed="rId6"/>
          <a:stretch>
            <a:fillRect/>
          </a:stretch>
        </p:blipFill>
        <p:spPr>
          <a:xfrm>
            <a:off x="6246539" y="3709496"/>
            <a:ext cx="3178803" cy="2068865"/>
          </a:xfrm>
          <a:prstGeom prst="rect">
            <a:avLst/>
          </a:prstGeom>
        </p:spPr>
      </p:pic>
      <p:sp>
        <p:nvSpPr>
          <p:cNvPr id="11" name="TextBox 10">
            <a:extLst>
              <a:ext uri="{FF2B5EF4-FFF2-40B4-BE49-F238E27FC236}">
                <a16:creationId xmlns:a16="http://schemas.microsoft.com/office/drawing/2014/main" id="{5FFF0758-2C36-5199-5859-F484318B2168}"/>
              </a:ext>
            </a:extLst>
          </p:cNvPr>
          <p:cNvSpPr txBox="1"/>
          <p:nvPr/>
        </p:nvSpPr>
        <p:spPr>
          <a:xfrm>
            <a:off x="7884565" y="2746804"/>
            <a:ext cx="952440" cy="307777"/>
          </a:xfrm>
          <a:prstGeom prst="rect">
            <a:avLst/>
          </a:prstGeom>
          <a:noFill/>
        </p:spPr>
        <p:txBody>
          <a:bodyPr wrap="none" rtlCol="0">
            <a:spAutoFit/>
          </a:bodyPr>
          <a:lstStyle/>
          <a:p>
            <a:r>
              <a:rPr lang="en-US" sz="1400" dirty="0"/>
              <a:t>simulation</a:t>
            </a:r>
          </a:p>
        </p:txBody>
      </p:sp>
      <p:sp>
        <p:nvSpPr>
          <p:cNvPr id="12" name="TextBox 11">
            <a:extLst>
              <a:ext uri="{FF2B5EF4-FFF2-40B4-BE49-F238E27FC236}">
                <a16:creationId xmlns:a16="http://schemas.microsoft.com/office/drawing/2014/main" id="{3666A125-69CF-0DE3-AB3B-2D9A08A3455B}"/>
              </a:ext>
            </a:extLst>
          </p:cNvPr>
          <p:cNvSpPr txBox="1"/>
          <p:nvPr/>
        </p:nvSpPr>
        <p:spPr>
          <a:xfrm>
            <a:off x="7770567" y="4666373"/>
            <a:ext cx="1153124" cy="307777"/>
          </a:xfrm>
          <a:prstGeom prst="rect">
            <a:avLst/>
          </a:prstGeom>
          <a:noFill/>
        </p:spPr>
        <p:txBody>
          <a:bodyPr wrap="square" rtlCol="0">
            <a:spAutoFit/>
          </a:bodyPr>
          <a:lstStyle/>
          <a:p>
            <a:r>
              <a:rPr lang="en-US" sz="1400" dirty="0"/>
              <a:t>experiment</a:t>
            </a:r>
          </a:p>
        </p:txBody>
      </p:sp>
      <p:pic>
        <p:nvPicPr>
          <p:cNvPr id="13" name="Picture 12">
            <a:extLst>
              <a:ext uri="{FF2B5EF4-FFF2-40B4-BE49-F238E27FC236}">
                <a16:creationId xmlns:a16="http://schemas.microsoft.com/office/drawing/2014/main" id="{221BCE84-1FAC-82B8-3349-9CE506A15994}"/>
              </a:ext>
            </a:extLst>
          </p:cNvPr>
          <p:cNvPicPr>
            <a:picLocks noChangeAspect="1"/>
          </p:cNvPicPr>
          <p:nvPr/>
        </p:nvPicPr>
        <p:blipFill rotWithShape="1">
          <a:blip r:embed="rId7"/>
          <a:srcRect l="50000"/>
          <a:stretch/>
        </p:blipFill>
        <p:spPr>
          <a:xfrm>
            <a:off x="4032537" y="3908450"/>
            <a:ext cx="2130164" cy="2165581"/>
          </a:xfrm>
          <a:prstGeom prst="rect">
            <a:avLst/>
          </a:prstGeom>
        </p:spPr>
      </p:pic>
      <p:pic>
        <p:nvPicPr>
          <p:cNvPr id="14" name="Picture 13">
            <a:extLst>
              <a:ext uri="{FF2B5EF4-FFF2-40B4-BE49-F238E27FC236}">
                <a16:creationId xmlns:a16="http://schemas.microsoft.com/office/drawing/2014/main" id="{37E9D34C-F5AC-4FEF-7727-0E7F3D59BA0E}"/>
              </a:ext>
            </a:extLst>
          </p:cNvPr>
          <p:cNvPicPr>
            <a:picLocks noChangeAspect="1"/>
          </p:cNvPicPr>
          <p:nvPr/>
        </p:nvPicPr>
        <p:blipFill rotWithShape="1">
          <a:blip r:embed="rId7"/>
          <a:srcRect r="51221"/>
          <a:stretch/>
        </p:blipFill>
        <p:spPr>
          <a:xfrm>
            <a:off x="3945294" y="1556733"/>
            <a:ext cx="1918268" cy="1999001"/>
          </a:xfrm>
          <a:prstGeom prst="rect">
            <a:avLst/>
          </a:prstGeom>
        </p:spPr>
      </p:pic>
      <p:sp>
        <p:nvSpPr>
          <p:cNvPr id="15" name="TextBox 14">
            <a:extLst>
              <a:ext uri="{FF2B5EF4-FFF2-40B4-BE49-F238E27FC236}">
                <a16:creationId xmlns:a16="http://schemas.microsoft.com/office/drawing/2014/main" id="{089C61B3-E8B8-6E48-A3A0-5F0A704C3030}"/>
              </a:ext>
            </a:extLst>
          </p:cNvPr>
          <p:cNvSpPr txBox="1"/>
          <p:nvPr/>
        </p:nvSpPr>
        <p:spPr>
          <a:xfrm>
            <a:off x="0" y="5977112"/>
            <a:ext cx="12192000" cy="830997"/>
          </a:xfrm>
          <a:prstGeom prst="rect">
            <a:avLst/>
          </a:prstGeom>
          <a:solidFill>
            <a:srgbClr val="C00000"/>
          </a:solidFill>
          <a:ln>
            <a:solidFill>
              <a:srgbClr val="8C1515"/>
            </a:solidFill>
          </a:ln>
        </p:spPr>
        <p:txBody>
          <a:bodyPr wrap="square" rtlCol="0" anchor="ctr">
            <a:spAutoFit/>
          </a:bodyPr>
          <a:lstStyle/>
          <a:p>
            <a:pPr algn="ctr"/>
            <a:r>
              <a:rPr lang="en-US" sz="1600" dirty="0">
                <a:solidFill>
                  <a:schemeClr val="bg1"/>
                </a:solidFill>
                <a:latin typeface="Lato" panose="020F0502020204030203" pitchFamily="34" charset="0"/>
                <a:ea typeface="Lato" panose="020F0502020204030203" pitchFamily="34" charset="0"/>
                <a:cs typeface="Lato" panose="020F0502020204030203" pitchFamily="34" charset="0"/>
              </a:rPr>
              <a:t>Paradigm shift in how tuning on indirectly computed beam measurements (such as emittance) is done, with 20x improvement over standard method for emittance tuning. </a:t>
            </a:r>
            <a:r>
              <a:rPr lang="en-US" sz="1600" dirty="0">
                <a:solidFill>
                  <a:schemeClr val="bg1"/>
                </a:solidFill>
                <a:latin typeface="Lato" panose="020F0502020204030203" pitchFamily="34" charset="0"/>
                <a:ea typeface="Lato" panose="020F0502020204030203" pitchFamily="34" charset="0"/>
                <a:cs typeface="Lato" panose="020F0502020204030203" pitchFamily="34" charset="0"/>
                <a:sym typeface="Wingdings" pitchFamily="2" charset="2"/>
              </a:rPr>
              <a:t> </a:t>
            </a:r>
            <a:r>
              <a:rPr lang="en-US" sz="1600" b="1" i="1" dirty="0">
                <a:solidFill>
                  <a:schemeClr val="bg1"/>
                </a:solidFill>
                <a:latin typeface="Lato" panose="020F0502020204030203" pitchFamily="34" charset="0"/>
                <a:ea typeface="Lato" panose="020F0502020204030203" pitchFamily="34" charset="0"/>
                <a:cs typeface="Lato" panose="020F0502020204030203" pitchFamily="34" charset="0"/>
              </a:rPr>
              <a:t>Now working to integrate into operations. </a:t>
            </a:r>
          </a:p>
          <a:p>
            <a:pPr marL="228594" indent="-228594" algn="ctr">
              <a:buFont typeface="Wingdings" pitchFamily="2" charset="2"/>
              <a:buChar char="à"/>
            </a:pPr>
            <a:r>
              <a:rPr lang="en-US" sz="1600" b="1" i="1" dirty="0">
                <a:solidFill>
                  <a:schemeClr val="bg1"/>
                </a:solidFill>
                <a:latin typeface="Lato" panose="020F0502020204030203" pitchFamily="34" charset="0"/>
                <a:ea typeface="Lato" panose="020F0502020204030203" pitchFamily="34" charset="0"/>
                <a:cs typeface="Lato" panose="020F0502020204030203" pitchFamily="34" charset="0"/>
              </a:rPr>
              <a:t>Also now working to incorporate more informative global models /priors rather than learning the model from scratch each time.</a:t>
            </a:r>
          </a:p>
        </p:txBody>
      </p:sp>
      <p:cxnSp>
        <p:nvCxnSpPr>
          <p:cNvPr id="18" name="Straight Arrow Connector 17">
            <a:extLst>
              <a:ext uri="{FF2B5EF4-FFF2-40B4-BE49-F238E27FC236}">
                <a16:creationId xmlns:a16="http://schemas.microsoft.com/office/drawing/2014/main" id="{D2B7383A-6330-8ADE-7E06-B1990D1BBC92}"/>
              </a:ext>
            </a:extLst>
          </p:cNvPr>
          <p:cNvCxnSpPr>
            <a:cxnSpLocks/>
          </p:cNvCxnSpPr>
          <p:nvPr/>
        </p:nvCxnSpPr>
        <p:spPr>
          <a:xfrm>
            <a:off x="4319367" y="3514228"/>
            <a:ext cx="0" cy="453909"/>
          </a:xfrm>
          <a:prstGeom prst="straightConnector1">
            <a:avLst/>
          </a:prstGeom>
          <a:noFill/>
          <a:ln w="12700"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19" name="TextBox 18">
            <a:extLst>
              <a:ext uri="{FF2B5EF4-FFF2-40B4-BE49-F238E27FC236}">
                <a16:creationId xmlns:a16="http://schemas.microsoft.com/office/drawing/2014/main" id="{A88CFA2C-FB82-9DB9-7153-D69ECD5F8801}"/>
              </a:ext>
            </a:extLst>
          </p:cNvPr>
          <p:cNvSpPr txBox="1"/>
          <p:nvPr/>
        </p:nvSpPr>
        <p:spPr>
          <a:xfrm>
            <a:off x="4278035" y="3514229"/>
            <a:ext cx="1737891"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defTabSz="914377" hangingPunct="0"/>
            <a:r>
              <a:rPr lang="en-US" sz="1400" b="1" i="1" dirty="0">
                <a:solidFill>
                  <a:srgbClr val="C00000"/>
                </a:solidFill>
                <a:sym typeface="Calibri"/>
              </a:rPr>
              <a:t>model is learned</a:t>
            </a:r>
          </a:p>
          <a:p>
            <a:pPr algn="ctr" defTabSz="914377" hangingPunct="0"/>
            <a:r>
              <a:rPr lang="en-US" sz="1400" b="1" i="1" dirty="0">
                <a:solidFill>
                  <a:srgbClr val="C00000"/>
                </a:solidFill>
                <a:sym typeface="Calibri"/>
              </a:rPr>
              <a:t> on-the-fly</a:t>
            </a:r>
          </a:p>
        </p:txBody>
      </p:sp>
      <p:cxnSp>
        <p:nvCxnSpPr>
          <p:cNvPr id="25" name="Straight Arrow Connector 24">
            <a:extLst>
              <a:ext uri="{FF2B5EF4-FFF2-40B4-BE49-F238E27FC236}">
                <a16:creationId xmlns:a16="http://schemas.microsoft.com/office/drawing/2014/main" id="{EBCDA266-ADFB-CA66-A27E-D5ED65E57E56}"/>
              </a:ext>
            </a:extLst>
          </p:cNvPr>
          <p:cNvCxnSpPr>
            <a:cxnSpLocks/>
          </p:cNvCxnSpPr>
          <p:nvPr/>
        </p:nvCxnSpPr>
        <p:spPr>
          <a:xfrm flipV="1">
            <a:off x="9582115" y="2330734"/>
            <a:ext cx="270419" cy="634799"/>
          </a:xfrm>
          <a:prstGeom prst="straightConnector1">
            <a:avLst/>
          </a:prstGeom>
          <a:noFill/>
          <a:ln w="12700"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29" name="TextBox 28">
            <a:extLst>
              <a:ext uri="{FF2B5EF4-FFF2-40B4-BE49-F238E27FC236}">
                <a16:creationId xmlns:a16="http://schemas.microsoft.com/office/drawing/2014/main" id="{CD758E78-60C5-FD04-B4CD-C61A471375D5}"/>
              </a:ext>
            </a:extLst>
          </p:cNvPr>
          <p:cNvSpPr txBox="1"/>
          <p:nvPr/>
        </p:nvSpPr>
        <p:spPr>
          <a:xfrm>
            <a:off x="9046153" y="2965533"/>
            <a:ext cx="3115047"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defTabSz="914377" hangingPunct="0"/>
            <a:r>
              <a:rPr lang="en-US" sz="1200" b="1" i="1" dirty="0">
                <a:solidFill>
                  <a:schemeClr val="accent5">
                    <a:lumMod val="50000"/>
                  </a:schemeClr>
                </a:solidFill>
                <a:sym typeface="Calibri"/>
              </a:rPr>
              <a:t>Convergence of beam size prediction error gives practical indicator of optimization convergence </a:t>
            </a:r>
            <a:r>
              <a:rPr lang="en-US" sz="1200" i="1" dirty="0">
                <a:solidFill>
                  <a:schemeClr val="accent5">
                    <a:lumMod val="50000"/>
                  </a:schemeClr>
                </a:solidFill>
                <a:sym typeface="Calibri"/>
              </a:rPr>
              <a:t>(no need to do direct emittance measurement until the end)</a:t>
            </a:r>
          </a:p>
        </p:txBody>
      </p:sp>
      <p:sp>
        <p:nvSpPr>
          <p:cNvPr id="30" name="TextBox 29">
            <a:extLst>
              <a:ext uri="{FF2B5EF4-FFF2-40B4-BE49-F238E27FC236}">
                <a16:creationId xmlns:a16="http://schemas.microsoft.com/office/drawing/2014/main" id="{819F4DDB-E7A8-9AB9-4B78-BAF1EB70E46E}"/>
              </a:ext>
            </a:extLst>
          </p:cNvPr>
          <p:cNvSpPr txBox="1"/>
          <p:nvPr/>
        </p:nvSpPr>
        <p:spPr>
          <a:xfrm>
            <a:off x="9484085" y="4172833"/>
            <a:ext cx="2618371"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defTabSz="914377" hangingPunct="0"/>
            <a:r>
              <a:rPr lang="en-US" sz="1200" b="1" i="1" dirty="0">
                <a:solidFill>
                  <a:schemeClr val="accent5">
                    <a:lumMod val="50000"/>
                  </a:schemeClr>
                </a:solidFill>
                <a:sym typeface="Calibri"/>
              </a:rPr>
              <a:t>Found equivalent quality to hand-tuning in about 70 iterations </a:t>
            </a:r>
            <a:r>
              <a:rPr lang="en-US" sz="1200" i="1" dirty="0">
                <a:solidFill>
                  <a:schemeClr val="accent5">
                    <a:lumMod val="50000"/>
                  </a:schemeClr>
                </a:solidFill>
                <a:sym typeface="Calibri"/>
              </a:rPr>
              <a:t>(</a:t>
            </a:r>
            <a:r>
              <a:rPr lang="en-US" sz="1200" i="1" dirty="0">
                <a:solidFill>
                  <a:schemeClr val="accent5">
                    <a:lumMod val="50000"/>
                  </a:schemeClr>
                </a:solidFill>
              </a:rPr>
              <a:t>estimate this would take a few </a:t>
            </a:r>
            <a:r>
              <a:rPr lang="en-US" sz="1200" i="1" dirty="0">
                <a:solidFill>
                  <a:schemeClr val="accent5">
                    <a:lumMod val="50000"/>
                  </a:schemeClr>
                </a:solidFill>
                <a:sym typeface="Calibri"/>
              </a:rPr>
              <a:t>minutes with computationally optimized routine)</a:t>
            </a:r>
          </a:p>
        </p:txBody>
      </p:sp>
      <p:cxnSp>
        <p:nvCxnSpPr>
          <p:cNvPr id="38" name="Elbow Connector 37">
            <a:extLst>
              <a:ext uri="{FF2B5EF4-FFF2-40B4-BE49-F238E27FC236}">
                <a16:creationId xmlns:a16="http://schemas.microsoft.com/office/drawing/2014/main" id="{ECAA6594-1C82-7292-A3C9-E10D4C681E4D}"/>
              </a:ext>
            </a:extLst>
          </p:cNvPr>
          <p:cNvCxnSpPr>
            <a:cxnSpLocks/>
            <a:stCxn id="30" idx="2"/>
          </p:cNvCxnSpPr>
          <p:nvPr/>
        </p:nvCxnSpPr>
        <p:spPr>
          <a:xfrm rot="5400000">
            <a:off x="9782331" y="4145194"/>
            <a:ext cx="152306" cy="1869574"/>
          </a:xfrm>
          <a:prstGeom prst="bentConnector2">
            <a:avLst/>
          </a:prstGeom>
          <a:noFill/>
          <a:ln w="12700"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41" name="TextBox 40">
            <a:extLst>
              <a:ext uri="{FF2B5EF4-FFF2-40B4-BE49-F238E27FC236}">
                <a16:creationId xmlns:a16="http://schemas.microsoft.com/office/drawing/2014/main" id="{F9B650B8-A323-B5A0-1245-ED1DDE91D116}"/>
              </a:ext>
            </a:extLst>
          </p:cNvPr>
          <p:cNvSpPr txBox="1"/>
          <p:nvPr/>
        </p:nvSpPr>
        <p:spPr>
          <a:xfrm>
            <a:off x="9582115" y="5437818"/>
            <a:ext cx="6115051"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200" i="1" dirty="0">
                <a:hlinkClick r:id="rId8"/>
              </a:rPr>
              <a:t>https://arxiv.org/abs/2209.04587</a:t>
            </a:r>
            <a:r>
              <a:rPr lang="en-US" sz="1200" i="1" dirty="0"/>
              <a:t> </a:t>
            </a:r>
          </a:p>
        </p:txBody>
      </p:sp>
    </p:spTree>
    <p:extLst>
      <p:ext uri="{BB962C8B-B14F-4D97-AF65-F5344CB8AC3E}">
        <p14:creationId xmlns:p14="http://schemas.microsoft.com/office/powerpoint/2010/main" val="180771575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4D352BB-EC14-F380-C1F0-C5F131951E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500" t="77864" r="24741"/>
          <a:stretch/>
        </p:blipFill>
        <p:spPr bwMode="auto">
          <a:xfrm>
            <a:off x="86525" y="2357212"/>
            <a:ext cx="2705131" cy="159390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FC16C29-BEF5-2716-675C-03ADFD21C72C}"/>
              </a:ext>
            </a:extLst>
          </p:cNvPr>
          <p:cNvSpPr txBox="1"/>
          <p:nvPr/>
        </p:nvSpPr>
        <p:spPr>
          <a:xfrm>
            <a:off x="0" y="461132"/>
            <a:ext cx="8144123" cy="1754326"/>
          </a:xfrm>
          <a:prstGeom prst="rect">
            <a:avLst/>
          </a:prstGeom>
          <a:noFill/>
        </p:spPr>
        <p:txBody>
          <a:bodyPr wrap="square" rtlCol="0">
            <a:spAutoFit/>
          </a:bodyPr>
          <a:lstStyle/>
          <a:p>
            <a:r>
              <a:rPr lang="en-US" sz="133" b="1" dirty="0">
                <a:solidFill>
                  <a:schemeClr val="bg2"/>
                </a:solidFill>
              </a:rPr>
              <a:t> </a:t>
            </a:r>
          </a:p>
          <a:p>
            <a:pPr marL="594330" indent="-228589">
              <a:buFont typeface="Arial" panose="020B0604020202020204" pitchFamily="34" charset="0"/>
              <a:buChar char="•"/>
            </a:pPr>
            <a:r>
              <a:rPr lang="en-US" sz="1600" dirty="0">
                <a:solidFill>
                  <a:schemeClr val="tx1">
                    <a:lumMod val="75000"/>
                    <a:lumOff val="25000"/>
                  </a:schemeClr>
                </a:solidFill>
              </a:rPr>
              <a:t>ML models trained on detailed physics simulations with nonlinear collective effects</a:t>
            </a:r>
            <a:endParaRPr lang="en-US" sz="133" dirty="0">
              <a:solidFill>
                <a:schemeClr val="tx1">
                  <a:lumMod val="75000"/>
                  <a:lumOff val="25000"/>
                </a:schemeClr>
              </a:solidFill>
            </a:endParaRPr>
          </a:p>
          <a:p>
            <a:pPr marL="594330" indent="-228589">
              <a:buFont typeface="Arial" panose="020B0604020202020204" pitchFamily="34" charset="0"/>
              <a:buChar char="•"/>
            </a:pPr>
            <a:r>
              <a:rPr lang="en-US" sz="1600" dirty="0">
                <a:solidFill>
                  <a:schemeClr val="tx1">
                    <a:lumMod val="75000"/>
                    <a:lumOff val="25000"/>
                  </a:schemeClr>
                </a:solidFill>
              </a:rPr>
              <a:t>Accurate over a wide range of settings </a:t>
            </a:r>
            <a:r>
              <a:rPr lang="en-US" sz="1600" dirty="0">
                <a:solidFill>
                  <a:schemeClr val="tx1">
                    <a:lumMod val="75000"/>
                    <a:lumOff val="25000"/>
                  </a:schemeClr>
                </a:solidFill>
                <a:sym typeface="Wingdings" pitchFamily="2" charset="2"/>
              </a:rPr>
              <a:t> calibrate to match machine measurements</a:t>
            </a:r>
            <a:endParaRPr lang="en-US" sz="1600" dirty="0">
              <a:solidFill>
                <a:schemeClr val="tx1">
                  <a:lumMod val="75000"/>
                  <a:lumOff val="25000"/>
                </a:schemeClr>
              </a:solidFill>
            </a:endParaRPr>
          </a:p>
          <a:p>
            <a:pPr marL="365742"/>
            <a:r>
              <a:rPr lang="en-US" sz="400" i="1" dirty="0">
                <a:solidFill>
                  <a:schemeClr val="tx1">
                    <a:lumMod val="65000"/>
                    <a:lumOff val="35000"/>
                  </a:schemeClr>
                </a:solidFill>
              </a:rPr>
              <a:t> </a:t>
            </a:r>
            <a:br>
              <a:rPr lang="en-US" sz="1600" dirty="0">
                <a:solidFill>
                  <a:schemeClr val="tx1">
                    <a:lumMod val="75000"/>
                    <a:lumOff val="25000"/>
                  </a:schemeClr>
                </a:solidFill>
              </a:rPr>
            </a:br>
            <a:r>
              <a:rPr lang="en-US" sz="400" dirty="0">
                <a:solidFill>
                  <a:schemeClr val="tx1">
                    <a:lumMod val="75000"/>
                    <a:lumOff val="25000"/>
                  </a:schemeClr>
                </a:solidFill>
              </a:rPr>
              <a:t> </a:t>
            </a:r>
          </a:p>
          <a:p>
            <a:pPr marL="594330" indent="-228589">
              <a:buFont typeface="Arial" panose="020B0604020202020204" pitchFamily="34" charset="0"/>
              <a:buChar char="•"/>
            </a:pPr>
            <a:r>
              <a:rPr lang="en-US" sz="1600" b="1" dirty="0">
                <a:solidFill>
                  <a:srgbClr val="C00000"/>
                </a:solidFill>
              </a:rPr>
              <a:t>Used to develop/prototype new algorithms before testing online </a:t>
            </a:r>
            <a:br>
              <a:rPr lang="en-US" sz="1600" b="1" dirty="0">
                <a:solidFill>
                  <a:schemeClr val="bg2"/>
                </a:solidFill>
              </a:rPr>
            </a:br>
            <a:r>
              <a:rPr lang="en-US" sz="1467" dirty="0">
                <a:solidFill>
                  <a:schemeClr val="tx1">
                    <a:lumMod val="50000"/>
                    <a:lumOff val="50000"/>
                  </a:schemeClr>
                </a:solidFill>
              </a:rPr>
              <a:t>(e.g. BAX w/ 20x speedup in emittance tuning </a:t>
            </a:r>
            <a:r>
              <a:rPr lang="en-US" sz="1467" i="1" dirty="0">
                <a:solidFill>
                  <a:schemeClr val="tx1">
                    <a:lumMod val="50000"/>
                    <a:lumOff val="50000"/>
                  </a:schemeClr>
                </a:solidFill>
                <a:hlinkClick r:id="rId4">
                  <a:extLst>
                    <a:ext uri="{A12FA001-AC4F-418D-AE19-62706E023703}">
                      <ahyp:hlinkClr xmlns:ahyp="http://schemas.microsoft.com/office/drawing/2018/hyperlinkcolor" val="tx"/>
                    </a:ext>
                  </a:extLst>
                </a:hlinkClick>
              </a:rPr>
              <a:t>https://arxiv.org/abs/2209.04587</a:t>
            </a:r>
            <a:r>
              <a:rPr lang="en-US" sz="1467" dirty="0">
                <a:solidFill>
                  <a:schemeClr val="tx1">
                    <a:lumMod val="50000"/>
                    <a:lumOff val="50000"/>
                  </a:schemeClr>
                </a:solidFill>
              </a:rPr>
              <a:t>)</a:t>
            </a:r>
          </a:p>
          <a:p>
            <a:pPr marL="594330" indent="-228589">
              <a:buFont typeface="Arial" panose="020B0604020202020204" pitchFamily="34" charset="0"/>
              <a:buChar char="•"/>
            </a:pPr>
            <a:endParaRPr lang="en-US" sz="400" i="1" dirty="0">
              <a:solidFill>
                <a:schemeClr val="tx1">
                  <a:lumMod val="50000"/>
                  <a:lumOff val="50000"/>
                </a:schemeClr>
              </a:solidFill>
            </a:endParaRPr>
          </a:p>
          <a:p>
            <a:pPr marL="594330" indent="-228589">
              <a:buFont typeface="Arial" panose="020B0604020202020204" pitchFamily="34" charset="0"/>
              <a:buChar char="•"/>
            </a:pPr>
            <a:r>
              <a:rPr lang="en-US" sz="1600" dirty="0">
                <a:solidFill>
                  <a:schemeClr val="tx1">
                    <a:lumMod val="75000"/>
                    <a:lumOff val="25000"/>
                  </a:schemeClr>
                </a:solidFill>
              </a:rPr>
              <a:t>Will provide initial Twiss parameters for downstream online model for optics matching</a:t>
            </a:r>
          </a:p>
          <a:p>
            <a:pPr marL="594330" indent="-228589">
              <a:buFont typeface="Arial" panose="020B0604020202020204" pitchFamily="34" charset="0"/>
              <a:buChar char="•"/>
            </a:pPr>
            <a:r>
              <a:rPr lang="en-US" sz="1600" dirty="0">
                <a:solidFill>
                  <a:schemeClr val="tx1">
                    <a:lumMod val="75000"/>
                    <a:lumOff val="25000"/>
                  </a:schemeClr>
                </a:solidFill>
              </a:rPr>
              <a:t>Working on integrating model information to further speed up optimization algorithms</a:t>
            </a:r>
          </a:p>
        </p:txBody>
      </p:sp>
      <p:grpSp>
        <p:nvGrpSpPr>
          <p:cNvPr id="24" name="Group 23">
            <a:extLst>
              <a:ext uri="{FF2B5EF4-FFF2-40B4-BE49-F238E27FC236}">
                <a16:creationId xmlns:a16="http://schemas.microsoft.com/office/drawing/2014/main" id="{6A2BBCDB-8EBA-0F8C-F003-BC17B9630993}"/>
              </a:ext>
            </a:extLst>
          </p:cNvPr>
          <p:cNvGrpSpPr/>
          <p:nvPr/>
        </p:nvGrpSpPr>
        <p:grpSpPr>
          <a:xfrm>
            <a:off x="7915753" y="49700"/>
            <a:ext cx="4173908" cy="2486757"/>
            <a:chOff x="5847867" y="180090"/>
            <a:chExt cx="3040803" cy="1794115"/>
          </a:xfrm>
        </p:grpSpPr>
        <p:pic>
          <p:nvPicPr>
            <p:cNvPr id="3" name="Picture 2">
              <a:extLst>
                <a:ext uri="{FF2B5EF4-FFF2-40B4-BE49-F238E27FC236}">
                  <a16:creationId xmlns:a16="http://schemas.microsoft.com/office/drawing/2014/main" id="{8BF0FECB-F7C3-D8CB-E6AA-A65FF0BC1A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667" t="5388" r="18366" b="72407"/>
            <a:stretch/>
          </p:blipFill>
          <p:spPr bwMode="auto">
            <a:xfrm>
              <a:off x="5847867" y="180090"/>
              <a:ext cx="3040803" cy="1664795"/>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BAE1E299-E93F-9894-AA4A-9C9210BBEA59}"/>
                </a:ext>
              </a:extLst>
            </p:cNvPr>
            <p:cNvSpPr/>
            <p:nvPr/>
          </p:nvSpPr>
          <p:spPr>
            <a:xfrm>
              <a:off x="7930661" y="1805494"/>
              <a:ext cx="149469" cy="168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pic>
        <p:nvPicPr>
          <p:cNvPr id="29" name="Picture 28">
            <a:extLst>
              <a:ext uri="{FF2B5EF4-FFF2-40B4-BE49-F238E27FC236}">
                <a16:creationId xmlns:a16="http://schemas.microsoft.com/office/drawing/2014/main" id="{9F942803-A256-552E-5E33-4F00E2E5D35F}"/>
              </a:ext>
            </a:extLst>
          </p:cNvPr>
          <p:cNvPicPr>
            <a:picLocks noChangeAspect="1"/>
          </p:cNvPicPr>
          <p:nvPr/>
        </p:nvPicPr>
        <p:blipFill rotWithShape="1">
          <a:blip r:embed="rId5"/>
          <a:srcRect r="39151" b="69341"/>
          <a:stretch/>
        </p:blipFill>
        <p:spPr>
          <a:xfrm>
            <a:off x="34523" y="4078904"/>
            <a:ext cx="2486565" cy="1372205"/>
          </a:xfrm>
          <a:prstGeom prst="rect">
            <a:avLst/>
          </a:prstGeom>
        </p:spPr>
      </p:pic>
      <p:sp>
        <p:nvSpPr>
          <p:cNvPr id="31" name="TextBox 30">
            <a:extLst>
              <a:ext uri="{FF2B5EF4-FFF2-40B4-BE49-F238E27FC236}">
                <a16:creationId xmlns:a16="http://schemas.microsoft.com/office/drawing/2014/main" id="{92F4E4C6-9C8B-BAFD-E476-35A912AAE50C}"/>
              </a:ext>
            </a:extLst>
          </p:cNvPr>
          <p:cNvSpPr txBox="1"/>
          <p:nvPr/>
        </p:nvSpPr>
        <p:spPr>
          <a:xfrm>
            <a:off x="735014" y="2455385"/>
            <a:ext cx="1516565" cy="830997"/>
          </a:xfrm>
          <a:prstGeom prst="rect">
            <a:avLst/>
          </a:prstGeom>
          <a:noFill/>
        </p:spPr>
        <p:txBody>
          <a:bodyPr wrap="square" rtlCol="0">
            <a:spAutoFit/>
          </a:bodyPr>
          <a:lstStyle/>
          <a:p>
            <a:r>
              <a:rPr lang="en-US" sz="1600" i="1" dirty="0">
                <a:solidFill>
                  <a:schemeClr val="accent5">
                    <a:lumMod val="75000"/>
                  </a:schemeClr>
                </a:solidFill>
              </a:rPr>
              <a:t>prototyping optimization</a:t>
            </a:r>
          </a:p>
          <a:p>
            <a:r>
              <a:rPr lang="en-US" sz="1600" i="1" dirty="0">
                <a:solidFill>
                  <a:schemeClr val="accent5">
                    <a:lumMod val="75000"/>
                  </a:schemeClr>
                </a:solidFill>
              </a:rPr>
              <a:t>algorithms</a:t>
            </a:r>
          </a:p>
        </p:txBody>
      </p:sp>
      <p:sp>
        <p:nvSpPr>
          <p:cNvPr id="32" name="Google Shape;344;g134c20c7434_2_0">
            <a:extLst>
              <a:ext uri="{FF2B5EF4-FFF2-40B4-BE49-F238E27FC236}">
                <a16:creationId xmlns:a16="http://schemas.microsoft.com/office/drawing/2014/main" id="{EB877EF6-F3DF-E04D-B228-4746877901F3}"/>
              </a:ext>
            </a:extLst>
          </p:cNvPr>
          <p:cNvSpPr txBox="1">
            <a:spLocks noGrp="1"/>
          </p:cNvSpPr>
          <p:nvPr>
            <p:ph type="title"/>
          </p:nvPr>
        </p:nvSpPr>
        <p:spPr>
          <a:xfrm>
            <a:off x="102341" y="49699"/>
            <a:ext cx="10553700" cy="374193"/>
          </a:xfrm>
          <a:prstGeom prst="rect">
            <a:avLst/>
          </a:prstGeom>
        </p:spPr>
        <p:txBody>
          <a:bodyPr spcFirstLastPara="1" vert="horz" wrap="square" lIns="0" tIns="45700" rIns="91425" bIns="45700" rtlCol="0" anchor="b" anchorCtr="0">
            <a:normAutofit fontScale="90000"/>
          </a:bodyPr>
          <a:lstStyle/>
          <a:p>
            <a:pPr algn="l">
              <a:spcBef>
                <a:spcPts val="0"/>
              </a:spcBef>
            </a:pPr>
            <a:r>
              <a:rPr lang="en-US" sz="2400" dirty="0">
                <a:solidFill>
                  <a:srgbClr val="C00000"/>
                </a:solidFill>
              </a:rPr>
              <a:t>In Regular Use: Injector Surrogate Model at LCLS </a:t>
            </a:r>
            <a:endParaRPr sz="2400" dirty="0">
              <a:solidFill>
                <a:srgbClr val="C00000"/>
              </a:solidFill>
            </a:endParaRPr>
          </a:p>
        </p:txBody>
      </p:sp>
      <p:sp>
        <p:nvSpPr>
          <p:cNvPr id="8" name="Google Shape;348;g134c20c7434_2_0">
            <a:extLst>
              <a:ext uri="{FF2B5EF4-FFF2-40B4-BE49-F238E27FC236}">
                <a16:creationId xmlns:a16="http://schemas.microsoft.com/office/drawing/2014/main" id="{A7E6CDD1-924A-D1AE-D508-5E075ABD7EE1}"/>
              </a:ext>
            </a:extLst>
          </p:cNvPr>
          <p:cNvSpPr txBox="1"/>
          <p:nvPr/>
        </p:nvSpPr>
        <p:spPr>
          <a:xfrm>
            <a:off x="1131" y="6211292"/>
            <a:ext cx="12192000" cy="636170"/>
          </a:xfrm>
          <a:prstGeom prst="rect">
            <a:avLst/>
          </a:prstGeom>
          <a:solidFill>
            <a:srgbClr val="C00000"/>
          </a:solidFill>
          <a:ln>
            <a:noFill/>
          </a:ln>
        </p:spPr>
        <p:txBody>
          <a:bodyPr spcFirstLastPara="1" wrap="square" lIns="91425" tIns="91425" rIns="91425" bIns="91425" anchor="t" anchorCtr="0">
            <a:spAutoFit/>
          </a:bodyPr>
          <a:lstStyle/>
          <a:p>
            <a:pPr algn="ctr"/>
            <a:r>
              <a:rPr lang="en-US" sz="1467" dirty="0">
                <a:solidFill>
                  <a:schemeClr val="lt1"/>
                </a:solidFill>
                <a:latin typeface="Lato"/>
                <a:ea typeface="Lato"/>
                <a:cs typeface="Lato"/>
                <a:sym typeface="Lato"/>
              </a:rPr>
              <a:t>ML models trained on simulations and measurements have enabled fast prototyping of new optimization algorithms, facilitated rapid model adaptation under new conditions, and can directly aid online tuning and operator decision making</a:t>
            </a:r>
            <a:endParaRPr sz="1467" b="1" dirty="0">
              <a:solidFill>
                <a:schemeClr val="lt1"/>
              </a:solidFill>
              <a:latin typeface="Lato"/>
              <a:ea typeface="Lato"/>
              <a:cs typeface="Lato"/>
              <a:sym typeface="Lato"/>
            </a:endParaRPr>
          </a:p>
        </p:txBody>
      </p:sp>
      <p:pic>
        <p:nvPicPr>
          <p:cNvPr id="4" name="Picture 3">
            <a:extLst>
              <a:ext uri="{FF2B5EF4-FFF2-40B4-BE49-F238E27FC236}">
                <a16:creationId xmlns:a16="http://schemas.microsoft.com/office/drawing/2014/main" id="{E40BC09B-D6CF-81FF-CD6E-963B56F007FE}"/>
              </a:ext>
            </a:extLst>
          </p:cNvPr>
          <p:cNvPicPr>
            <a:picLocks noChangeAspect="1"/>
          </p:cNvPicPr>
          <p:nvPr/>
        </p:nvPicPr>
        <p:blipFill>
          <a:blip r:embed="rId6"/>
          <a:stretch>
            <a:fillRect/>
          </a:stretch>
        </p:blipFill>
        <p:spPr>
          <a:xfrm>
            <a:off x="5818859" y="3754200"/>
            <a:ext cx="2590107" cy="1766585"/>
          </a:xfrm>
          <a:prstGeom prst="rect">
            <a:avLst/>
          </a:prstGeom>
        </p:spPr>
      </p:pic>
      <p:pic>
        <p:nvPicPr>
          <p:cNvPr id="11" name="Picture 10">
            <a:extLst>
              <a:ext uri="{FF2B5EF4-FFF2-40B4-BE49-F238E27FC236}">
                <a16:creationId xmlns:a16="http://schemas.microsoft.com/office/drawing/2014/main" id="{0A856A72-C446-DD56-9520-F4BFAF9F9803}"/>
              </a:ext>
            </a:extLst>
          </p:cNvPr>
          <p:cNvPicPr>
            <a:picLocks noChangeAspect="1"/>
          </p:cNvPicPr>
          <p:nvPr/>
        </p:nvPicPr>
        <p:blipFill>
          <a:blip r:embed="rId7"/>
          <a:stretch>
            <a:fillRect/>
          </a:stretch>
        </p:blipFill>
        <p:spPr>
          <a:xfrm>
            <a:off x="2968040" y="3803400"/>
            <a:ext cx="2486565" cy="1695965"/>
          </a:xfrm>
          <a:prstGeom prst="rect">
            <a:avLst/>
          </a:prstGeom>
        </p:spPr>
      </p:pic>
      <p:cxnSp>
        <p:nvCxnSpPr>
          <p:cNvPr id="12" name="Straight Arrow Connector 11">
            <a:extLst>
              <a:ext uri="{FF2B5EF4-FFF2-40B4-BE49-F238E27FC236}">
                <a16:creationId xmlns:a16="http://schemas.microsoft.com/office/drawing/2014/main" id="{69F756EE-3F11-F241-0A6F-D20975F0442D}"/>
              </a:ext>
            </a:extLst>
          </p:cNvPr>
          <p:cNvCxnSpPr>
            <a:cxnSpLocks/>
            <a:stCxn id="11" idx="3"/>
            <a:endCxn id="4" idx="1"/>
          </p:cNvCxnSpPr>
          <p:nvPr/>
        </p:nvCxnSpPr>
        <p:spPr>
          <a:xfrm flipV="1">
            <a:off x="5454606" y="4637492"/>
            <a:ext cx="364253" cy="138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F0A33836-DCC7-A348-21F6-BA4AB67212AC}"/>
              </a:ext>
            </a:extLst>
          </p:cNvPr>
          <p:cNvSpPr txBox="1">
            <a:spLocks/>
          </p:cNvSpPr>
          <p:nvPr/>
        </p:nvSpPr>
        <p:spPr>
          <a:xfrm>
            <a:off x="2880356" y="5490021"/>
            <a:ext cx="5452381" cy="514351"/>
          </a:xfrm>
          <a:prstGeom prst="rect">
            <a:avLst/>
          </a:prstGeom>
        </p:spPr>
        <p:txBody>
          <a:bodyPr>
            <a:noAutofit/>
          </a:bodyPr>
          <a:lstStyle>
            <a:lvl1pPr marL="0" indent="0" algn="l" defTabSz="1219140" rtl="0" eaLnBrk="1" latinLnBrk="0" hangingPunct="1">
              <a:lnSpc>
                <a:spcPct val="120000"/>
              </a:lnSpc>
              <a:spcBef>
                <a:spcPts val="0"/>
              </a:spcBef>
              <a:spcAft>
                <a:spcPts val="400"/>
              </a:spcAft>
              <a:buClr>
                <a:schemeClr val="tx1"/>
              </a:buClr>
              <a:buFont typeface="Arial" pitchFamily="34" charset="0"/>
              <a:buNone/>
              <a:defRPr sz="3200" b="0" kern="1200" baseline="0">
                <a:solidFill>
                  <a:schemeClr val="tx1"/>
                </a:solidFill>
                <a:latin typeface="Gill Sans MT" panose="020B0502020104020203" pitchFamily="34" charset="77"/>
                <a:ea typeface="+mn-ea"/>
                <a:cs typeface="Arial" pitchFamily="34" charset="0"/>
              </a:defRPr>
            </a:lvl1pPr>
            <a:lvl2pPr marL="609570" indent="-298435" algn="l" defTabSz="1219140" rtl="0" eaLnBrk="1" latinLnBrk="0" hangingPunct="1">
              <a:lnSpc>
                <a:spcPct val="120000"/>
              </a:lnSpc>
              <a:spcBef>
                <a:spcPts val="0"/>
              </a:spcBef>
              <a:spcAft>
                <a:spcPts val="0"/>
              </a:spcAft>
              <a:buClr>
                <a:schemeClr val="bg2"/>
              </a:buClr>
              <a:buSzPct val="120000"/>
              <a:buFont typeface="Arial" pitchFamily="34" charset="0"/>
              <a:buChar char="•"/>
              <a:defRPr sz="2933" kern="1200" baseline="0">
                <a:solidFill>
                  <a:schemeClr val="tx1"/>
                </a:solidFill>
                <a:latin typeface="Gill Sans MT" panose="020B0502020104020203" pitchFamily="34" charset="77"/>
                <a:ea typeface="+mn-ea"/>
                <a:cs typeface="Arial" pitchFamily="34" charset="0"/>
              </a:defRPr>
            </a:lvl2pPr>
            <a:lvl3pPr marL="920705" indent="-311135" algn="l" defTabSz="1219140" rtl="0" eaLnBrk="1" latinLnBrk="0" hangingPunct="1">
              <a:lnSpc>
                <a:spcPct val="120000"/>
              </a:lnSpc>
              <a:spcBef>
                <a:spcPts val="0"/>
              </a:spcBef>
              <a:buClr>
                <a:schemeClr val="bg2"/>
              </a:buClr>
              <a:buSzPct val="120000"/>
              <a:buFont typeface="Arial" pitchFamily="34" charset="0"/>
              <a:buChar char="-"/>
              <a:defRPr sz="2667" kern="1200" baseline="0">
                <a:solidFill>
                  <a:schemeClr val="tx1"/>
                </a:solidFill>
                <a:latin typeface="Gill Sans MT" panose="020B0502020104020203" pitchFamily="34" charset="77"/>
                <a:ea typeface="+mn-ea"/>
                <a:cs typeface="Arial" pitchFamily="34" charset="0"/>
              </a:defRPr>
            </a:lvl3pPr>
            <a:lvl4pPr marL="1219140" indent="-298435" algn="l" defTabSz="1219140" rtl="0" eaLnBrk="1" latinLnBrk="0" hangingPunct="1">
              <a:lnSpc>
                <a:spcPct val="120000"/>
              </a:lnSpc>
              <a:spcBef>
                <a:spcPts val="0"/>
              </a:spcBef>
              <a:buClr>
                <a:schemeClr val="bg2"/>
              </a:buClr>
              <a:buSzPct val="120000"/>
              <a:buFont typeface="Arial" pitchFamily="34" charset="0"/>
              <a:buChar char="•"/>
              <a:defRPr sz="2400" kern="1200" baseline="0">
                <a:solidFill>
                  <a:schemeClr val="tx1"/>
                </a:solidFill>
                <a:latin typeface="Gill Sans MT" panose="020B0502020104020203" pitchFamily="34" charset="77"/>
                <a:ea typeface="+mn-ea"/>
                <a:cs typeface="Arial" pitchFamily="34" charset="0"/>
              </a:defRPr>
            </a:lvl4pPr>
            <a:lvl5pPr marL="1530274" indent="-311135" algn="l" defTabSz="1219140" rtl="0" eaLnBrk="1" latinLnBrk="0" hangingPunct="1">
              <a:lnSpc>
                <a:spcPct val="120000"/>
              </a:lnSpc>
              <a:spcBef>
                <a:spcPts val="0"/>
              </a:spcBef>
              <a:buClr>
                <a:schemeClr val="bg2"/>
              </a:buClr>
              <a:buSzPct val="120000"/>
              <a:buFont typeface="Arial" pitchFamily="34" charset="0"/>
              <a:buChar char="-"/>
              <a:defRPr sz="2133"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180806" lvl="1" indent="0" algn="ctr">
              <a:buClr>
                <a:schemeClr val="tx1"/>
              </a:buClr>
              <a:buNone/>
            </a:pPr>
            <a:r>
              <a:rPr lang="en-US" sz="1600" i="1" dirty="0">
                <a:solidFill>
                  <a:schemeClr val="accent5">
                    <a:lumMod val="75000"/>
                  </a:schemeClr>
                </a:solidFill>
              </a:rPr>
              <a:t>Automatic adaptation of models and identification of sources of deviation between simulations and as-built machine</a:t>
            </a:r>
          </a:p>
        </p:txBody>
      </p:sp>
      <p:sp>
        <p:nvSpPr>
          <p:cNvPr id="18" name="TextBox 17">
            <a:extLst>
              <a:ext uri="{FF2B5EF4-FFF2-40B4-BE49-F238E27FC236}">
                <a16:creationId xmlns:a16="http://schemas.microsoft.com/office/drawing/2014/main" id="{2D7C9751-5163-7532-325A-E7B633C4F2A2}"/>
              </a:ext>
            </a:extLst>
          </p:cNvPr>
          <p:cNvSpPr txBox="1"/>
          <p:nvPr/>
        </p:nvSpPr>
        <p:spPr>
          <a:xfrm>
            <a:off x="199445" y="5268885"/>
            <a:ext cx="2156720" cy="830997"/>
          </a:xfrm>
          <a:prstGeom prst="rect">
            <a:avLst/>
          </a:prstGeom>
          <a:noFill/>
        </p:spPr>
        <p:txBody>
          <a:bodyPr wrap="square" rtlCol="0">
            <a:spAutoFit/>
          </a:bodyPr>
          <a:lstStyle/>
          <a:p>
            <a:pPr algn="ctr"/>
            <a:r>
              <a:rPr lang="en-US" sz="1600" i="1" dirty="0">
                <a:solidFill>
                  <a:schemeClr val="accent5">
                    <a:lumMod val="75000"/>
                  </a:schemeClr>
                </a:solidFill>
              </a:rPr>
              <a:t>interactive model widget and visualization tools</a:t>
            </a:r>
          </a:p>
        </p:txBody>
      </p:sp>
      <p:grpSp>
        <p:nvGrpSpPr>
          <p:cNvPr id="27" name="Group 26">
            <a:extLst>
              <a:ext uri="{FF2B5EF4-FFF2-40B4-BE49-F238E27FC236}">
                <a16:creationId xmlns:a16="http://schemas.microsoft.com/office/drawing/2014/main" id="{D41DF2C2-A4E1-74B4-8591-E8B1DC574030}"/>
              </a:ext>
            </a:extLst>
          </p:cNvPr>
          <p:cNvGrpSpPr/>
          <p:nvPr/>
        </p:nvGrpSpPr>
        <p:grpSpPr>
          <a:xfrm>
            <a:off x="4197426" y="2239457"/>
            <a:ext cx="3127737" cy="1546519"/>
            <a:chOff x="231349" y="3877496"/>
            <a:chExt cx="2345803" cy="1159889"/>
          </a:xfrm>
        </p:grpSpPr>
        <p:pic>
          <p:nvPicPr>
            <p:cNvPr id="28" name="Picture 2">
              <a:extLst>
                <a:ext uri="{FF2B5EF4-FFF2-40B4-BE49-F238E27FC236}">
                  <a16:creationId xmlns:a16="http://schemas.microsoft.com/office/drawing/2014/main" id="{A24801FD-4314-D69F-2D01-10306BD933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62064" r="73109" b="20081"/>
            <a:stretch/>
          </p:blipFill>
          <p:spPr bwMode="auto">
            <a:xfrm>
              <a:off x="231349" y="3886602"/>
              <a:ext cx="2345803" cy="1150783"/>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E0DE2A01-24E7-304D-9461-941C092DEDCB}"/>
                </a:ext>
              </a:extLst>
            </p:cNvPr>
            <p:cNvSpPr/>
            <p:nvPr/>
          </p:nvSpPr>
          <p:spPr>
            <a:xfrm>
              <a:off x="1112418" y="3877496"/>
              <a:ext cx="228600" cy="137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pic>
        <p:nvPicPr>
          <p:cNvPr id="35" name="Picture 2">
            <a:extLst>
              <a:ext uri="{FF2B5EF4-FFF2-40B4-BE49-F238E27FC236}">
                <a16:creationId xmlns:a16="http://schemas.microsoft.com/office/drawing/2014/main" id="{9AFF765B-46DE-29DA-9535-3194C9B897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106" t="79722" r="54970" b="707"/>
          <a:stretch/>
        </p:blipFill>
        <p:spPr bwMode="auto">
          <a:xfrm>
            <a:off x="7259709" y="2244569"/>
            <a:ext cx="1872833" cy="1510952"/>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6609AF92-EE21-B596-5377-EF61BBEAAA24}"/>
              </a:ext>
            </a:extLst>
          </p:cNvPr>
          <p:cNvSpPr txBox="1"/>
          <p:nvPr/>
        </p:nvSpPr>
        <p:spPr>
          <a:xfrm>
            <a:off x="2695953" y="2561536"/>
            <a:ext cx="1872832" cy="830997"/>
          </a:xfrm>
          <a:prstGeom prst="rect">
            <a:avLst/>
          </a:prstGeom>
          <a:noFill/>
        </p:spPr>
        <p:txBody>
          <a:bodyPr wrap="square" rtlCol="0">
            <a:spAutoFit/>
          </a:bodyPr>
          <a:lstStyle/>
          <a:p>
            <a:pPr algn="ctr"/>
            <a:r>
              <a:rPr lang="en-US" sz="1600" i="1" dirty="0">
                <a:solidFill>
                  <a:schemeClr val="accent5">
                    <a:lumMod val="75000"/>
                  </a:schemeClr>
                </a:solidFill>
              </a:rPr>
              <a:t>ML model matches simulation under interpolation </a:t>
            </a:r>
          </a:p>
        </p:txBody>
      </p:sp>
      <p:pic>
        <p:nvPicPr>
          <p:cNvPr id="5" name="Picture 2">
            <a:extLst>
              <a:ext uri="{FF2B5EF4-FFF2-40B4-BE49-F238E27FC236}">
                <a16:creationId xmlns:a16="http://schemas.microsoft.com/office/drawing/2014/main" id="{FFC8E73B-8195-4FE6-EAE5-A3A03B3F2C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528" t="46769" r="27107" b="31211"/>
          <a:stretch/>
        </p:blipFill>
        <p:spPr bwMode="auto">
          <a:xfrm>
            <a:off x="9166058" y="4025770"/>
            <a:ext cx="2848599" cy="198350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8250880-32F5-07A0-ABA4-3B863C36A0C6}"/>
              </a:ext>
            </a:extLst>
          </p:cNvPr>
          <p:cNvSpPr txBox="1"/>
          <p:nvPr/>
        </p:nvSpPr>
        <p:spPr>
          <a:xfrm>
            <a:off x="9391024" y="2848007"/>
            <a:ext cx="2511917" cy="1354602"/>
          </a:xfrm>
          <a:prstGeom prst="rect">
            <a:avLst/>
          </a:prstGeom>
          <a:solidFill>
            <a:schemeClr val="bg1"/>
          </a:solidFill>
        </p:spPr>
        <p:txBody>
          <a:bodyPr wrap="square" lIns="0" tIns="0" rIns="0" bIns="0" rtlCol="0">
            <a:spAutoFit/>
          </a:bodyPr>
          <a:lstStyle/>
          <a:p>
            <a:pPr algn="ctr"/>
            <a:r>
              <a:rPr lang="en-US" sz="1467" i="1" dirty="0">
                <a:solidFill>
                  <a:schemeClr val="accent5">
                    <a:lumMod val="75000"/>
                  </a:schemeClr>
                </a:solidFill>
              </a:rPr>
              <a:t>Simulation and ML model trained on it are qualitatively similar to measurements under interpolation </a:t>
            </a:r>
            <a:r>
              <a:rPr lang="en-US" sz="1467" i="1" dirty="0">
                <a:solidFill>
                  <a:schemeClr val="tx1">
                    <a:lumMod val="50000"/>
                    <a:lumOff val="50000"/>
                  </a:schemeClr>
                </a:solidFill>
              </a:rPr>
              <a:t>(setting combinations reasonable distance from training set)</a:t>
            </a:r>
          </a:p>
        </p:txBody>
      </p:sp>
    </p:spTree>
    <p:extLst>
      <p:ext uri="{BB962C8B-B14F-4D97-AF65-F5344CB8AC3E}">
        <p14:creationId xmlns:p14="http://schemas.microsoft.com/office/powerpoint/2010/main" val="4228639075"/>
      </p:ext>
    </p:extLst>
  </p:cSld>
  <p:clrMapOvr>
    <a:masterClrMapping/>
  </p:clrMapOvr>
</p:sld>
</file>

<file path=ppt/theme/theme1.xml><?xml version="1.0" encoding="utf-8"?>
<a:theme xmlns:a="http://schemas.openxmlformats.org/drawingml/2006/main" name="Gregs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PICS7forPhysics" id="{4A4E3D98-067C-6F41-94A5-787EDB4EC91F}" vid="{2FB366DA-96A0-4844-9F1D-7C9BD30681D5}"/>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ICS7forPhysics" id="{4A4E3D98-067C-6F41-94A5-787EDB4EC91F}" vid="{D01F23D3-E741-5243-8605-A9FC878A2A54}"/>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PICS7forPhysics" id="{4A4E3D98-067C-6F41-94A5-787EDB4EC91F}" vid="{23D6B43F-B8D5-744B-8F6E-35006B11254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GregsTheme</Template>
  <TotalTime>57160</TotalTime>
  <Words>9495</Words>
  <Application>Microsoft Macintosh PowerPoint</Application>
  <PresentationFormat>Widescreen</PresentationFormat>
  <Paragraphs>976</Paragraphs>
  <Slides>52</Slides>
  <Notes>26</Notes>
  <HiddenSlides>0</HiddenSlides>
  <MMClips>1</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52</vt:i4>
      </vt:variant>
    </vt:vector>
  </HeadingPairs>
  <TitlesOfParts>
    <vt:vector size="70" baseType="lpstr">
      <vt:lpstr>Arial</vt:lpstr>
      <vt:lpstr>Calibri</vt:lpstr>
      <vt:lpstr>Calibri Light</vt:lpstr>
      <vt:lpstr>Cambria</vt:lpstr>
      <vt:lpstr>Cambria Math</vt:lpstr>
      <vt:lpstr>Courier</vt:lpstr>
      <vt:lpstr>Courier New</vt:lpstr>
      <vt:lpstr>Gill Sans MT</vt:lpstr>
      <vt:lpstr>Lato</vt:lpstr>
      <vt:lpstr>Liberation Serif</vt:lpstr>
      <vt:lpstr>Noto Sans CJK SC Regular</vt:lpstr>
      <vt:lpstr>Noto Serif CJK SC</vt:lpstr>
      <vt:lpstr>Times</vt:lpstr>
      <vt:lpstr>Times New Roman</vt:lpstr>
      <vt:lpstr>Wingdings</vt:lpstr>
      <vt:lpstr>GregsTheme</vt:lpstr>
      <vt:lpstr>1_Custom Design</vt:lpstr>
      <vt:lpstr>Custom Design</vt:lpstr>
      <vt:lpstr>Secure PV Access Project Overview</vt:lpstr>
      <vt:lpstr>How Beam Tuning by Machine Learning, Multi-particle modeling, and Big Data are Driving Accelerator Network Architecture and Cyber Security</vt:lpstr>
      <vt:lpstr>Talk Outline. Accelerator Computing and Controls Revolution</vt:lpstr>
      <vt:lpstr>Talk Outline. Accelerator Computing and Controls Revolution</vt:lpstr>
      <vt:lpstr>Classical Beam Tuning </vt:lpstr>
      <vt:lpstr>PowerPoint Presentation</vt:lpstr>
      <vt:lpstr>PowerPoint Presentation</vt:lpstr>
      <vt:lpstr>Efficient Emittance Optimization with Partial Measurements</vt:lpstr>
      <vt:lpstr>In Regular Use: Injector Surrogate Model at LCLS </vt:lpstr>
      <vt:lpstr>PowerPoint Presentation</vt:lpstr>
      <vt:lpstr>Talk Outline. Accelerator Computing and Controls Revolution</vt:lpstr>
      <vt:lpstr>Very Fast, Accurate System Models, from HPC, drive beam control</vt:lpstr>
      <vt:lpstr>Goal: Multi-modal HPC Modeling Facility. Full Integration of AI/ML Optimization, Data-Driven Modeling, and Physics Simulations, working in a machine-agnostic ecosystem for online simulation, but delivering fast model RESULTS - PV settings - to running accelerators (!)</vt:lpstr>
      <vt:lpstr>Beam Synchronous Data – and Event building</vt:lpstr>
      <vt:lpstr> “All the [beam] data, all the time” at SLAC’s LCLS</vt:lpstr>
      <vt:lpstr>EPICS 7 network performance (pvAccess)</vt:lpstr>
      <vt:lpstr>Data will drive analytics. Both data generated and storage requirement are set to grow enormously </vt:lpstr>
      <vt:lpstr>Talk Outline. Accelerator Computing and Controls Revolution</vt:lpstr>
      <vt:lpstr>A Distributed Control System + EPICS Cyber Schematic </vt:lpstr>
      <vt:lpstr>Present Typical Accelerator Computing Architecture  (LCLS complex at SLAC) </vt:lpstr>
      <vt:lpstr>Present Typical Accelerator Computing Architecture  (LCLS complex at SLAC) </vt:lpstr>
      <vt:lpstr>In progress Accelerator Computing Architecture Multi-modal modelling systems added to High Performance Computing </vt:lpstr>
      <vt:lpstr>SLAC Shared Science Data Facility (S3DF) and  Stanford Research Computing Facility (SRCF)</vt:lpstr>
      <vt:lpstr>Requirement: ML / AI solution must include Machine Safety and Beam Operational Requirements!</vt:lpstr>
      <vt:lpstr>Secure Model Tuning Solution (PVs values)  Implementation(*) Requirements</vt:lpstr>
      <vt:lpstr>Talk Outline. Accelerator Computing and Controls Revolution</vt:lpstr>
      <vt:lpstr>Cyber Threat Statistics and Context</vt:lpstr>
      <vt:lpstr>Experience of SLAC Accelerator Cyber Assessment</vt:lpstr>
      <vt:lpstr>Experience of SLAC Accelerator Cyber Assessment cont’d</vt:lpstr>
      <vt:lpstr>Experience of SLAC Accelerator Cyber Assessment cont’d</vt:lpstr>
      <vt:lpstr>Penetration Test Experience</vt:lpstr>
      <vt:lpstr>Findings of SLAC Accelerator Cyber Review</vt:lpstr>
      <vt:lpstr>Requirement: Secure EPICS. </vt:lpstr>
      <vt:lpstr>EPICS Authorization Exists. Access Control File (ACF)</vt:lpstr>
      <vt:lpstr>EPICS Security Improvement:  PvAccess and Transport Layer Security (TLS)</vt:lpstr>
      <vt:lpstr>EPICS Security Improvement 2:  US Dept of Energy sponsored project to add TLS to PvAccess for the EPICS community</vt:lpstr>
      <vt:lpstr>U.S. Cyber Security Regulatory Framework</vt:lpstr>
      <vt:lpstr>U.S. government Dept of Energy Zero Trust Order Compliance Gap Analysis</vt:lpstr>
      <vt:lpstr>Ultimately- the Control System Network will be Defined As the network of endpoints that communicate over secure (TLS) PVA.</vt:lpstr>
      <vt:lpstr>Summary</vt:lpstr>
      <vt:lpstr>PowerPoint Presentation</vt:lpstr>
      <vt:lpstr>PowerPoint Presentation</vt:lpstr>
      <vt:lpstr>PowerPoint Presentation</vt:lpstr>
      <vt:lpstr>Controls Evolution: Fast-Executing &amp; Accurate System Models</vt:lpstr>
      <vt:lpstr>Review - Physics Requirements of the Future Controls</vt:lpstr>
      <vt:lpstr>Experience of SLAC Accelerator Cyber Assessment</vt:lpstr>
      <vt:lpstr>Experience of SLAC Accelerator Cyber Assessment cont’d</vt:lpstr>
      <vt:lpstr>Experience of SLAC Accelerator Cyber Assessment cont’d</vt:lpstr>
      <vt:lpstr>Findings of SLAC Accelerator Cyber Review</vt:lpstr>
      <vt:lpstr>EPICS Version 7 in a Nutshell</vt:lpstr>
      <vt:lpstr>EPICS 7 Image Type (NTNDArray) Example Helping ML answer e.g. – What does the cathode look like when the photon flux intensity is high  </vt:lpstr>
      <vt:lpstr>Emerging Control Ecosystem Roles in AI/ML &amp; Physics Applications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SOFTWARE DEVELOPMENT AND PHYSICS ANALYSIS ENVIRONMENT </dc:title>
  <dc:creator>White, Greg</dc:creator>
  <cp:lastModifiedBy>White, Greg</cp:lastModifiedBy>
  <cp:revision>280</cp:revision>
  <dcterms:created xsi:type="dcterms:W3CDTF">2021-08-16T17:01:26Z</dcterms:created>
  <dcterms:modified xsi:type="dcterms:W3CDTF">2024-09-19T14:42:31Z</dcterms:modified>
</cp:coreProperties>
</file>