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8" r:id="rId6"/>
    <p:sldId id="282" r:id="rId7"/>
    <p:sldId id="283" r:id="rId8"/>
    <p:sldId id="284" r:id="rId9"/>
    <p:sldId id="309" r:id="rId10"/>
    <p:sldId id="286" r:id="rId11"/>
    <p:sldId id="297" r:id="rId12"/>
    <p:sldId id="316" r:id="rId13"/>
    <p:sldId id="299" r:id="rId14"/>
    <p:sldId id="298" r:id="rId15"/>
    <p:sldId id="300" r:id="rId16"/>
    <p:sldId id="295" r:id="rId17"/>
    <p:sldId id="287" r:id="rId18"/>
    <p:sldId id="306" r:id="rId19"/>
    <p:sldId id="290" r:id="rId20"/>
    <p:sldId id="301" r:id="rId21"/>
    <p:sldId id="312" r:id="rId22"/>
    <p:sldId id="307" r:id="rId23"/>
    <p:sldId id="313" r:id="rId24"/>
    <p:sldId id="314" r:id="rId25"/>
    <p:sldId id="303" r:id="rId26"/>
    <p:sldId id="308" r:id="rId27"/>
    <p:sldId id="310" r:id="rId28"/>
    <p:sldId id="302" r:id="rId29"/>
    <p:sldId id="305" r:id="rId30"/>
    <p:sldId id="293" r:id="rId31"/>
    <p:sldId id="294" r:id="rId32"/>
    <p:sldId id="317" r:id="rId3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CECEC"/>
    <a:srgbClr val="F9FAFA"/>
    <a:srgbClr val="956D27"/>
    <a:srgbClr val="7F7F7F"/>
    <a:srgbClr val="E5A940"/>
    <a:srgbClr val="5785B7"/>
    <a:srgbClr val="3BA2AD"/>
    <a:srgbClr val="9A9B9D"/>
    <a:srgbClr val="AE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6343" autoAdjust="0"/>
  </p:normalViewPr>
  <p:slideViewPr>
    <p:cSldViewPr snapToGrid="0" showGuides="1">
      <p:cViewPr varScale="1">
        <p:scale>
          <a:sx n="155" d="100"/>
          <a:sy n="155" d="100"/>
        </p:scale>
        <p:origin x="2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192" y="297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9/17/24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1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8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05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93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5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27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2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18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2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5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0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08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08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38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2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1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7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6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54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0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8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sz="3200" b="0" strike="noStrike" spc="-1" err="1">
                <a:solidFill>
                  <a:srgbClr val="FFFFFF"/>
                </a:solidFill>
                <a:latin typeface="Century Gothic"/>
              </a:rPr>
              <a:t>TDM, a display manager based on web technologies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73BAEC-211D-364D-8932-7D274901D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857105"/>
            <a:ext cx="5440514" cy="1184451"/>
          </a:xfrm>
        </p:spPr>
        <p:txBody>
          <a:bodyPr/>
          <a:lstStyle/>
          <a:p>
            <a:r>
              <a:rPr lang="en-US" dirty="0"/>
              <a:t>Hao Hao</a:t>
            </a:r>
          </a:p>
          <a:p>
            <a:r>
              <a:rPr lang="en-US" dirty="0"/>
              <a:t>Oak Ridge National Laboratory</a:t>
            </a:r>
          </a:p>
          <a:p>
            <a:r>
              <a:rPr lang="en-US" dirty="0"/>
              <a:t>September 18, 2024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8288-BD1B-4FAA-AC0A-7093CB9B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a PV (Text Entry)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5553037-47BE-F087-0631-A6D731A5F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87" y="1168400"/>
            <a:ext cx="6873663" cy="50663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49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3446-6AE1-F8B4-FABE-0B11DCFA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Responsive editing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25199E-5540-0984-87BF-7AA38FB4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653" y="1168400"/>
            <a:ext cx="6941397" cy="51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9C51-99C9-55E2-3B50-0C98C2DB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93962-749A-A81F-CA62-720966F3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variety of widgets are provided for monitor and controlling.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4C627-4BFF-933A-52E6-112336AFB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17" y="2969755"/>
            <a:ext cx="1219200" cy="20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21FBB-DD09-3AC6-F383-31290E273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92" y="2969755"/>
            <a:ext cx="15748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AA8FB-005A-3570-0E24-7C8240B7B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567" y="2969755"/>
            <a:ext cx="146050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CBBE9-FF01-3509-277D-A479283DA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7763" y="2969755"/>
            <a:ext cx="1689100" cy="270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2EF45-85F3-0DFE-47E8-355117F02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14" y="2969755"/>
            <a:ext cx="2768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0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F071-55DD-860C-167B-36BA31C5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18BFE-09F0-07CB-83D1-F8B56AF6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62" y="1775711"/>
            <a:ext cx="7772400" cy="264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2FA83-FA22-224A-52CF-E887E84CB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926" y="897708"/>
            <a:ext cx="7782327" cy="48725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CEEE5D-7CE4-9B12-5DC4-ECA49BE4D300}"/>
              </a:ext>
            </a:extLst>
          </p:cNvPr>
          <p:cNvGrpSpPr/>
          <p:nvPr/>
        </p:nvGrpSpPr>
        <p:grpSpPr>
          <a:xfrm>
            <a:off x="2466743" y="397648"/>
            <a:ext cx="6970148" cy="6262091"/>
            <a:chOff x="49551" y="-3056020"/>
            <a:chExt cx="6970148" cy="62620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732BEB-7B0A-F1D0-9A43-C7C326005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51" y="-3056020"/>
              <a:ext cx="4378813" cy="62620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CB245A-36A0-DD92-BC4F-72D89AAA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3679" y="-3041087"/>
              <a:ext cx="2546020" cy="4971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DD4CA2-6508-8994-67CB-C48DA56418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241"/>
          <a:stretch/>
        </p:blipFill>
        <p:spPr>
          <a:xfrm>
            <a:off x="3573914" y="98486"/>
            <a:ext cx="4483080" cy="6683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0D17F-03CD-7D6F-0219-CA80329C0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6395" y="639216"/>
            <a:ext cx="6255641" cy="5855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0E5AC-9948-B20C-D49B-6BA0F6917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802" y="783037"/>
            <a:ext cx="7772400" cy="5077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9CFA0-D3EC-29DC-3A9B-AD8D9E3DB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4379" y="1062165"/>
            <a:ext cx="8562301" cy="4268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43442-062A-B572-4A6D-D6060A0F75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1637" y="1212612"/>
            <a:ext cx="8873168" cy="414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95067-F32C-298A-8BBD-43A27FC416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2130" y="943179"/>
            <a:ext cx="4707004" cy="48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0B62-5E36-372F-AE08-71585D3B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613B0-76FD-231F-483D-78BA8A76D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754690"/>
            <a:ext cx="11430000" cy="1498515"/>
          </a:xfrm>
        </p:spPr>
        <p:txBody>
          <a:bodyPr/>
          <a:lstStyle/>
          <a:p>
            <a:r>
              <a:rPr lang="en-US" sz="2400"/>
              <a:t>Rules</a:t>
            </a:r>
          </a:p>
          <a:p>
            <a:pPr lvl="1"/>
            <a:r>
              <a:rPr lang="en-US" sz="2000"/>
              <a:t>when a </a:t>
            </a:r>
            <a:r>
              <a:rPr lang="en-US" sz="2000">
                <a:solidFill>
                  <a:srgbClr val="00B050"/>
                </a:solidFill>
              </a:rPr>
              <a:t>condition</a:t>
            </a:r>
            <a:r>
              <a:rPr lang="en-US" sz="2000"/>
              <a:t> is true, the widget’s </a:t>
            </a:r>
            <a:r>
              <a:rPr lang="en-US" sz="2000">
                <a:solidFill>
                  <a:srgbClr val="0432FF"/>
                </a:solidFill>
              </a:rPr>
              <a:t>appearance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/>
              <a:t>becomes </a:t>
            </a:r>
            <a:r>
              <a:rPr lang="en-US" sz="2000">
                <a:solidFill>
                  <a:srgbClr val="FF0000"/>
                </a:solidFill>
              </a:rPr>
              <a:t>something</a:t>
            </a:r>
          </a:p>
          <a:p>
            <a:pPr lvl="1"/>
            <a:r>
              <a:rPr lang="en-US" sz="2000"/>
              <a:t>when the </a:t>
            </a:r>
            <a:r>
              <a:rPr lang="en-US" sz="2000">
                <a:solidFill>
                  <a:srgbClr val="00B050"/>
                </a:solidFill>
              </a:rPr>
              <a:t>PV is an even number</a:t>
            </a:r>
            <a:r>
              <a:rPr lang="en-US" sz="2000"/>
              <a:t>, the widget’s </a:t>
            </a:r>
            <a:r>
              <a:rPr lang="en-US" sz="2000">
                <a:solidFill>
                  <a:srgbClr val="0432FF"/>
                </a:solidFill>
              </a:rPr>
              <a:t>background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/>
              <a:t>becomes</a:t>
            </a:r>
            <a:r>
              <a:rPr lang="en-US" sz="2000">
                <a:solidFill>
                  <a:srgbClr val="FF0000"/>
                </a:solidFill>
              </a:rPr>
              <a:t> 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F7556-3F4B-86BF-081B-6A80DD859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"/>
          <a:stretch/>
        </p:blipFill>
        <p:spPr>
          <a:xfrm>
            <a:off x="2596311" y="2286695"/>
            <a:ext cx="2639476" cy="3378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A1ACD01-827B-2BE8-A6BC-C4B1AC23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52" y="2271297"/>
            <a:ext cx="5016500" cy="3378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35E77A-83BC-BA38-BAFB-C8EEDEE078E0}"/>
              </a:ext>
            </a:extLst>
          </p:cNvPr>
          <p:cNvGrpSpPr/>
          <p:nvPr/>
        </p:nvGrpSpPr>
        <p:grpSpPr>
          <a:xfrm>
            <a:off x="429767" y="2106255"/>
            <a:ext cx="11430000" cy="4344343"/>
            <a:chOff x="429767" y="2106255"/>
            <a:chExt cx="11430000" cy="4344343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9D28848-8085-7282-4A09-356C9D3E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594" y="3785601"/>
              <a:ext cx="3404343" cy="238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21ADD8A-0ADA-12B9-4F73-810F6A2B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9265" y="3313698"/>
              <a:ext cx="6959600" cy="3136900"/>
            </a:xfrm>
            <a:prstGeom prst="rect">
              <a:avLst/>
            </a:prstGeom>
          </p:spPr>
        </p:pic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BF3DAF35-CDE9-163D-E2C3-5054C8FF97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9767" y="2106255"/>
              <a:ext cx="11430000" cy="2785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88925" indent="-288925" algn="l" rtl="0" eaLnBrk="1" fontAlgn="base" hangingPunct="1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lang="en-US" sz="2800" kern="1200" dirty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7388" indent="-288925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031875" indent="-288925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Century Gothic" panose="020B0502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Virtual PV</a:t>
              </a:r>
            </a:p>
            <a:p>
              <a:pPr lvl="1"/>
              <a:r>
                <a:rPr lang="en-US" sz="2000"/>
                <a:t>loc://</a:t>
              </a:r>
            </a:p>
            <a:p>
              <a:pPr lvl="1"/>
              <a:r>
                <a:rPr lang="en-US" sz="2000"/>
                <a:t>glb://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6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0B62-5E36-372F-AE08-71585D3B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613B0-76FD-231F-483D-78BA8A76D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00593"/>
            <a:ext cx="11430000" cy="4047778"/>
          </a:xfrm>
        </p:spPr>
        <p:txBody>
          <a:bodyPr/>
          <a:lstStyle/>
          <a:p>
            <a:r>
              <a:rPr lang="en-US" sz="2400"/>
              <a:t>Scripts</a:t>
            </a:r>
          </a:p>
          <a:p>
            <a:pPr lvl="1"/>
            <a:r>
              <a:rPr lang="en-US" sz="2000"/>
              <a:t>Attached to the display</a:t>
            </a:r>
          </a:p>
          <a:p>
            <a:pPr lvl="1"/>
            <a:r>
              <a:rPr lang="en-US" sz="2000"/>
              <a:t>Python or node.js (JavaScript)</a:t>
            </a:r>
          </a:p>
          <a:p>
            <a:pPr lvl="1"/>
            <a:r>
              <a:rPr lang="en-US" sz="2000"/>
              <a:t>Runs in separate thread</a:t>
            </a:r>
          </a:p>
          <a:p>
            <a:pPr lvl="1"/>
            <a:r>
              <a:rPr lang="en-US" sz="2000"/>
              <a:t>Python requres:</a:t>
            </a:r>
          </a:p>
          <a:p>
            <a:pPr lvl="1"/>
            <a:r>
              <a:rPr lang="en-US" sz="2000"/>
              <a:t>Post-process data in frontend</a:t>
            </a:r>
          </a:p>
        </p:txBody>
      </p:sp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08033219-BCBD-D6AF-3F2B-F1F5C1A4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92" y="3356993"/>
            <a:ext cx="5995235" cy="3133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DB4C57-4937-968F-BD21-C38EBAA9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35"/>
          <a:stretch/>
        </p:blipFill>
        <p:spPr>
          <a:xfrm>
            <a:off x="5088697" y="1104767"/>
            <a:ext cx="1206980" cy="215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3951427-52E3-3ED3-BA41-5CAEB0E6D79F}"/>
              </a:ext>
            </a:extLst>
          </p:cNvPr>
          <p:cNvGrpSpPr/>
          <p:nvPr/>
        </p:nvGrpSpPr>
        <p:grpSpPr>
          <a:xfrm>
            <a:off x="6721652" y="0"/>
            <a:ext cx="3716056" cy="3544570"/>
            <a:chOff x="6721652" y="0"/>
            <a:chExt cx="3716056" cy="35445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DD882D-A163-4C16-7FAD-FF5E61E76684}"/>
                </a:ext>
              </a:extLst>
            </p:cNvPr>
            <p:cNvGrpSpPr/>
            <p:nvPr/>
          </p:nvGrpSpPr>
          <p:grpSpPr>
            <a:xfrm>
              <a:off x="6721652" y="0"/>
              <a:ext cx="3565865" cy="3544570"/>
              <a:chOff x="6535904" y="-4037"/>
              <a:chExt cx="3565865" cy="354457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8DAC4FB-5D13-18EA-353A-5492E58FB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5904" y="-4037"/>
                <a:ext cx="1787095" cy="354457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21F89B6-2801-5D78-3888-FEDCA7352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31324" y="-4037"/>
                <a:ext cx="1770445" cy="35214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EECA24-5AEE-E02D-9ED3-AE5503DA946A}"/>
                </a:ext>
              </a:extLst>
            </p:cNvPr>
            <p:cNvSpPr/>
            <p:nvPr/>
          </p:nvSpPr>
          <p:spPr>
            <a:xfrm>
              <a:off x="7321973" y="677332"/>
              <a:ext cx="873760" cy="34358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C1BD90-17EA-CB4D-2F4D-DBE0476A7981}"/>
                </a:ext>
              </a:extLst>
            </p:cNvPr>
            <p:cNvSpPr/>
            <p:nvPr/>
          </p:nvSpPr>
          <p:spPr>
            <a:xfrm>
              <a:off x="9090673" y="433492"/>
              <a:ext cx="1347035" cy="630991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BA44FA-603C-9C91-FF8F-7E81BBA5E5C2}"/>
              </a:ext>
            </a:extLst>
          </p:cNvPr>
          <p:cNvGrpSpPr/>
          <p:nvPr/>
        </p:nvGrpSpPr>
        <p:grpSpPr>
          <a:xfrm>
            <a:off x="4104639" y="2571100"/>
            <a:ext cx="7396759" cy="3818652"/>
            <a:chOff x="4104639" y="2571100"/>
            <a:chExt cx="7396759" cy="38186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CDDDC8-C841-6EFE-2CA7-6E495C4823B3}"/>
                </a:ext>
              </a:extLst>
            </p:cNvPr>
            <p:cNvGrpSpPr/>
            <p:nvPr/>
          </p:nvGrpSpPr>
          <p:grpSpPr>
            <a:xfrm>
              <a:off x="4104639" y="2571100"/>
              <a:ext cx="7396759" cy="3818652"/>
              <a:chOff x="4104639" y="2571100"/>
              <a:chExt cx="7396759" cy="3818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74310E-1122-6246-A330-2E6C037E1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4639" y="2571100"/>
                <a:ext cx="7396759" cy="38186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E973D0C-FFF2-236E-38D1-F705AF351582}"/>
                  </a:ext>
                </a:extLst>
              </p:cNvPr>
              <p:cNvCxnSpPr/>
              <p:nvPr/>
            </p:nvCxnSpPr>
            <p:spPr>
              <a:xfrm>
                <a:off x="6204373" y="3263767"/>
                <a:ext cx="5188374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4532F7-5DAF-3FD7-F00B-A40113E31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2140" y="3795755"/>
              <a:ext cx="2324100" cy="7747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597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D977-D3FF-8B50-0775-CE0DFC08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EDM compatibility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23F22-F306-25DE-1578-D3D3E6C9C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87910"/>
            <a:ext cx="11430000" cy="4047778"/>
          </a:xfrm>
        </p:spPr>
        <p:txBody>
          <a:bodyPr/>
          <a:lstStyle/>
          <a:p>
            <a:r>
              <a:rPr lang="en-US"/>
              <a:t>TDM can directly open .edl files (with an on-the-fly conversion)</a:t>
            </a:r>
          </a:p>
          <a:p>
            <a:r>
              <a:rPr lang="en-US"/>
              <a:t>TDM provides a converter that converts multiple .edl files to .tdl</a:t>
            </a:r>
          </a:p>
          <a:p>
            <a:pPr lvl="1"/>
            <a:r>
              <a:rPr lang="en-US"/>
              <a:t>Converting 3800 edl files takes about 20 minutes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6C41E5-C760-F293-1558-75E2EFF1CDA2}"/>
              </a:ext>
            </a:extLst>
          </p:cNvPr>
          <p:cNvGrpSpPr/>
          <p:nvPr/>
        </p:nvGrpSpPr>
        <p:grpSpPr>
          <a:xfrm>
            <a:off x="338772" y="2931362"/>
            <a:ext cx="11745292" cy="3318920"/>
            <a:chOff x="338772" y="2931362"/>
            <a:chExt cx="11745292" cy="3318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2E799E-AD1C-CD0C-D5A1-F80A4300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38"/>
            <a:stretch/>
          </p:blipFill>
          <p:spPr>
            <a:xfrm>
              <a:off x="6326836" y="3515359"/>
              <a:ext cx="5757228" cy="27349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E2C00D-5B35-EB6A-5B94-78E331B71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68"/>
            <a:stretch/>
          </p:blipFill>
          <p:spPr>
            <a:xfrm>
              <a:off x="338772" y="3428999"/>
              <a:ext cx="5757228" cy="27859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505C77-CC61-C229-2C75-41F48FB6EEBB}"/>
                </a:ext>
              </a:extLst>
            </p:cNvPr>
            <p:cNvSpPr txBox="1"/>
            <p:nvPr/>
          </p:nvSpPr>
          <p:spPr>
            <a:xfrm>
              <a:off x="2441276" y="2937222"/>
              <a:ext cx="974947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dirty="0">
                  <a:latin typeface="+mn-lt"/>
                </a:rPr>
                <a:t>EDM</a:t>
              </a:r>
              <a:endParaRPr lang="en-US" dirty="0"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E4DD94-3837-30A0-FB9F-27313897F959}"/>
                </a:ext>
              </a:extLst>
            </p:cNvPr>
            <p:cNvSpPr txBox="1"/>
            <p:nvPr/>
          </p:nvSpPr>
          <p:spPr>
            <a:xfrm>
              <a:off x="8717976" y="2931362"/>
              <a:ext cx="934871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800" dirty="0">
                  <a:latin typeface="+mn-lt"/>
                </a:rPr>
                <a:t>TDM</a:t>
              </a:r>
              <a:endParaRPr lang="en-US" dirty="0">
                <a:latin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CBDBF5-5321-5671-542B-8F9386A73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517" y="709927"/>
            <a:ext cx="6975903" cy="54614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700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370-908A-88AD-7A81-5307631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Revisit TDM 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9CE7A8-4D9D-1DFA-A555-3DE7BF2CC280}"/>
              </a:ext>
            </a:extLst>
          </p:cNvPr>
          <p:cNvGrpSpPr/>
          <p:nvPr/>
        </p:nvGrpSpPr>
        <p:grpSpPr>
          <a:xfrm>
            <a:off x="2434604" y="813816"/>
            <a:ext cx="6699393" cy="5511401"/>
            <a:chOff x="352585" y="933293"/>
            <a:chExt cx="6699393" cy="55114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448EF5-7D3C-F4DE-A840-AA927B37E7D2}"/>
                </a:ext>
              </a:extLst>
            </p:cNvPr>
            <p:cNvSpPr/>
            <p:nvPr/>
          </p:nvSpPr>
          <p:spPr>
            <a:xfrm>
              <a:off x="2358886" y="3231006"/>
              <a:ext cx="2792774" cy="13633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1F7B40-E8D5-4AEC-399C-9026C64EC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2466" y="2319308"/>
              <a:ext cx="65395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8B38A1-1BFD-7FF0-9976-AE8C76054D52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702281" y="2319308"/>
              <a:ext cx="1" cy="646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0CD1B8-1D52-2EF2-5BDF-0DE385804C68}"/>
                </a:ext>
              </a:extLst>
            </p:cNvPr>
            <p:cNvSpPr/>
            <p:nvPr/>
          </p:nvSpPr>
          <p:spPr>
            <a:xfrm>
              <a:off x="352585" y="2965316"/>
              <a:ext cx="6699393" cy="34793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AB2C54-B4D4-E6EC-A9B4-310639086E4C}"/>
                </a:ext>
              </a:extLst>
            </p:cNvPr>
            <p:cNvSpPr/>
            <p:nvPr/>
          </p:nvSpPr>
          <p:spPr>
            <a:xfrm>
              <a:off x="901168" y="5532997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 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AE9201-4889-A07D-63AC-56CCFF8D41E3}"/>
                </a:ext>
              </a:extLst>
            </p:cNvPr>
            <p:cNvSpPr/>
            <p:nvPr/>
          </p:nvSpPr>
          <p:spPr>
            <a:xfrm>
              <a:off x="2926211" y="5532997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60ABF6-501A-66A9-A321-1809BE3319E0}"/>
                </a:ext>
              </a:extLst>
            </p:cNvPr>
            <p:cNvSpPr/>
            <p:nvPr/>
          </p:nvSpPr>
          <p:spPr>
            <a:xfrm>
              <a:off x="4923524" y="5532996"/>
              <a:ext cx="1554480" cy="8432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79F680-0AC7-6927-6140-6B6B99377942}"/>
                </a:ext>
              </a:extLst>
            </p:cNvPr>
            <p:cNvSpPr txBox="1"/>
            <p:nvPr/>
          </p:nvSpPr>
          <p:spPr>
            <a:xfrm>
              <a:off x="3702281" y="241174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E6B2551-2190-F596-2F49-38D1BC90022D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1678408" y="4615953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0FF606-D3B0-FFA2-6DB5-14477E5336FE}"/>
                </a:ext>
              </a:extLst>
            </p:cNvPr>
            <p:cNvCxnSpPr/>
            <p:nvPr/>
          </p:nvCxnSpPr>
          <p:spPr>
            <a:xfrm flipV="1">
              <a:off x="1444231" y="4615953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7D6623-2BF6-DF3C-6D30-AF64F0FE64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575" y="4615953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A06C9D-6B91-3951-C3AC-51F6C6C44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5273" y="4615953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B46F081-99AC-CA09-02BD-52EAF85279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79403" y="4615953"/>
              <a:ext cx="1364797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66C665-246D-18FB-E469-9D36EF3FD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9522" y="4615953"/>
              <a:ext cx="138519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CEE296-9607-C6E4-BD7A-D140384BA5C4}"/>
                </a:ext>
              </a:extLst>
            </p:cNvPr>
            <p:cNvSpPr txBox="1"/>
            <p:nvPr/>
          </p:nvSpPr>
          <p:spPr>
            <a:xfrm>
              <a:off x="5088486" y="4809335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WebSocket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B6A03D-3B2E-9205-41FC-BE1A285434DB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 flipH="1">
              <a:off x="1678408" y="1641953"/>
              <a:ext cx="6505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7DF455-9EBA-2FF5-069C-3FDC8DF691D9}"/>
                </a:ext>
              </a:extLst>
            </p:cNvPr>
            <p:cNvSpPr/>
            <p:nvPr/>
          </p:nvSpPr>
          <p:spPr>
            <a:xfrm>
              <a:off x="907673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608825C-A77C-99B0-04E2-A564AC7E1793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335195" y="1641953"/>
              <a:ext cx="0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C0DBA7-1757-791F-19E2-98671E8A738B}"/>
                </a:ext>
              </a:extLst>
            </p:cNvPr>
            <p:cNvSpPr/>
            <p:nvPr/>
          </p:nvSpPr>
          <p:spPr>
            <a:xfrm>
              <a:off x="4557955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1DE55C-63D4-74DC-E1C3-14A471604587}"/>
                </a:ext>
              </a:extLst>
            </p:cNvPr>
            <p:cNvSpPr txBox="1"/>
            <p:nvPr/>
          </p:nvSpPr>
          <p:spPr>
            <a:xfrm>
              <a:off x="3187157" y="3162600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CA client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714A05-DD32-DCCB-1279-63FDEB17B681}"/>
                </a:ext>
              </a:extLst>
            </p:cNvPr>
            <p:cNvSpPr txBox="1"/>
            <p:nvPr/>
          </p:nvSpPr>
          <p:spPr>
            <a:xfrm>
              <a:off x="2770184" y="3666655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5C089C-EBED-AD6C-9ECD-0FD2845CD84A}"/>
                </a:ext>
              </a:extLst>
            </p:cNvPr>
            <p:cNvSpPr txBox="1"/>
            <p:nvPr/>
          </p:nvSpPr>
          <p:spPr>
            <a:xfrm>
              <a:off x="2703483" y="4273530"/>
              <a:ext cx="2258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Web Socket server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C98FF9-A8A9-6467-47C2-5CFBEAF297CE}"/>
                </a:ext>
              </a:extLst>
            </p:cNvPr>
            <p:cNvSpPr txBox="1"/>
            <p:nvPr/>
          </p:nvSpPr>
          <p:spPr>
            <a:xfrm>
              <a:off x="5352745" y="2655032"/>
              <a:ext cx="132119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electron.js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076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370-908A-88AD-7A81-5307631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SSH mode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BE5DD-C726-15D1-0547-5227D38F5C3D}"/>
              </a:ext>
            </a:extLst>
          </p:cNvPr>
          <p:cNvGrpSpPr/>
          <p:nvPr/>
        </p:nvGrpSpPr>
        <p:grpSpPr>
          <a:xfrm>
            <a:off x="538342" y="881531"/>
            <a:ext cx="11394633" cy="5873550"/>
            <a:chOff x="538342" y="881531"/>
            <a:chExt cx="11394633" cy="58735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70636D-A54F-9AA4-5121-EF108F50CBE8}"/>
                </a:ext>
              </a:extLst>
            </p:cNvPr>
            <p:cNvSpPr/>
            <p:nvPr/>
          </p:nvSpPr>
          <p:spPr>
            <a:xfrm>
              <a:off x="1384100" y="3282759"/>
              <a:ext cx="2792774" cy="13633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3D7211-5E63-749C-C655-700326BA70AB}"/>
                </a:ext>
              </a:extLst>
            </p:cNvPr>
            <p:cNvCxnSpPr>
              <a:cxnSpLocks/>
            </p:cNvCxnSpPr>
            <p:nvPr/>
          </p:nvCxnSpPr>
          <p:spPr>
            <a:xfrm>
              <a:off x="538342" y="2103647"/>
              <a:ext cx="1001698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4BDF46-CA02-D8CA-E2DC-04CA0026333B}"/>
                </a:ext>
              </a:extLst>
            </p:cNvPr>
            <p:cNvCxnSpPr>
              <a:cxnSpLocks/>
            </p:cNvCxnSpPr>
            <p:nvPr/>
          </p:nvCxnSpPr>
          <p:spPr>
            <a:xfrm>
              <a:off x="2271529" y="2103647"/>
              <a:ext cx="0" cy="5198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62D0A-152E-6BF7-E149-855400FF0107}"/>
                </a:ext>
              </a:extLst>
            </p:cNvPr>
            <p:cNvSpPr txBox="1"/>
            <p:nvPr/>
          </p:nvSpPr>
          <p:spPr>
            <a:xfrm>
              <a:off x="1233325" y="226304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B04ECA-D57E-034C-04DD-6AF3E4154563}"/>
                </a:ext>
              </a:extLst>
            </p:cNvPr>
            <p:cNvSpPr txBox="1"/>
            <p:nvPr/>
          </p:nvSpPr>
          <p:spPr>
            <a:xfrm>
              <a:off x="4544335" y="2459980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SSH tunnel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9ADD26-5BE6-8395-1266-2442068B8114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710789" y="1590191"/>
              <a:ext cx="0" cy="5134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DA3704-9227-9D9C-9243-2C5570DB333C}"/>
                </a:ext>
              </a:extLst>
            </p:cNvPr>
            <p:cNvSpPr/>
            <p:nvPr/>
          </p:nvSpPr>
          <p:spPr>
            <a:xfrm>
              <a:off x="933549" y="881531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FB5E69-F956-DA3B-21A7-74CA9D7BCDDE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361071" y="1590191"/>
              <a:ext cx="0" cy="5134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D49651-5FCA-6775-936E-751D6BA34D7E}"/>
                </a:ext>
              </a:extLst>
            </p:cNvPr>
            <p:cNvSpPr/>
            <p:nvPr/>
          </p:nvSpPr>
          <p:spPr>
            <a:xfrm>
              <a:off x="4583831" y="881531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3AEA86-78A5-8153-9627-B8B08CC5206B}"/>
                </a:ext>
              </a:extLst>
            </p:cNvPr>
            <p:cNvSpPr txBox="1"/>
            <p:nvPr/>
          </p:nvSpPr>
          <p:spPr>
            <a:xfrm>
              <a:off x="1561390" y="3264961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CA client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B7BCF7-A2FB-F335-95DC-CA28F0347E8B}"/>
                </a:ext>
              </a:extLst>
            </p:cNvPr>
            <p:cNvSpPr txBox="1"/>
            <p:nvPr/>
          </p:nvSpPr>
          <p:spPr>
            <a:xfrm>
              <a:off x="1795398" y="3718408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107FFA-98CE-F82B-E64F-DFAB372EC083}"/>
                </a:ext>
              </a:extLst>
            </p:cNvPr>
            <p:cNvSpPr txBox="1"/>
            <p:nvPr/>
          </p:nvSpPr>
          <p:spPr>
            <a:xfrm>
              <a:off x="2106380" y="4776939"/>
              <a:ext cx="153279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F451ED-C30C-B0A7-EA75-6001E54A144D}"/>
                </a:ext>
              </a:extLst>
            </p:cNvPr>
            <p:cNvSpPr txBox="1"/>
            <p:nvPr/>
          </p:nvSpPr>
          <p:spPr>
            <a:xfrm>
              <a:off x="7711015" y="5808752"/>
              <a:ext cx="153279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B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35A071-087A-C4CA-A176-B129869F6E50}"/>
                </a:ext>
              </a:extLst>
            </p:cNvPr>
            <p:cNvSpPr txBox="1"/>
            <p:nvPr/>
          </p:nvSpPr>
          <p:spPr>
            <a:xfrm>
              <a:off x="2992200" y="2644646"/>
              <a:ext cx="1293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SSH server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B988438-8D44-2BB1-E553-E5132D4C96C4}"/>
                </a:ext>
              </a:extLst>
            </p:cNvPr>
            <p:cNvSpPr/>
            <p:nvPr/>
          </p:nvSpPr>
          <p:spPr>
            <a:xfrm>
              <a:off x="1206117" y="2623468"/>
              <a:ext cx="3180922" cy="25774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7081383-FCAB-1566-9349-6708B9F19BDA}"/>
                </a:ext>
              </a:extLst>
            </p:cNvPr>
            <p:cNvSpPr txBox="1"/>
            <p:nvPr/>
          </p:nvSpPr>
          <p:spPr>
            <a:xfrm>
              <a:off x="2883101" y="3304171"/>
              <a:ext cx="132760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TCP server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3F3B630-CFB5-EF09-6D8E-E57A719C498B}"/>
                </a:ext>
              </a:extLst>
            </p:cNvPr>
            <p:cNvCxnSpPr>
              <a:cxnSpLocks/>
            </p:cNvCxnSpPr>
            <p:nvPr/>
          </p:nvCxnSpPr>
          <p:spPr>
            <a:xfrm>
              <a:off x="3416059" y="3008676"/>
              <a:ext cx="0" cy="337634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771E8CF-5CA7-DC97-CF3B-47C8AE666354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 flipV="1">
              <a:off x="3639172" y="3013978"/>
              <a:ext cx="0" cy="332332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0430B4-D2E2-6009-E97F-67B5A94D647E}"/>
                </a:ext>
              </a:extLst>
            </p:cNvPr>
            <p:cNvSpPr/>
            <p:nvPr/>
          </p:nvSpPr>
          <p:spPr>
            <a:xfrm>
              <a:off x="7239883" y="3150205"/>
              <a:ext cx="2792774" cy="17545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373888A-F0D2-A3B6-2D8A-2FC6262E991E}"/>
                </a:ext>
              </a:extLst>
            </p:cNvPr>
            <p:cNvSpPr/>
            <p:nvPr/>
          </p:nvSpPr>
          <p:spPr>
            <a:xfrm>
              <a:off x="5233582" y="2855194"/>
              <a:ext cx="6699393" cy="38998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EA693FB-D96B-6F69-F87E-477D8754E2BE}"/>
                </a:ext>
              </a:extLst>
            </p:cNvPr>
            <p:cNvSpPr/>
            <p:nvPr/>
          </p:nvSpPr>
          <p:spPr>
            <a:xfrm>
              <a:off x="5782165" y="5843384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 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667A547-BB7F-5256-93EE-7352C21EED3F}"/>
                </a:ext>
              </a:extLst>
            </p:cNvPr>
            <p:cNvSpPr/>
            <p:nvPr/>
          </p:nvSpPr>
          <p:spPr>
            <a:xfrm>
              <a:off x="7807208" y="5843384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23470AF-E512-64F8-D11D-8D0BC4D90560}"/>
                </a:ext>
              </a:extLst>
            </p:cNvPr>
            <p:cNvSpPr/>
            <p:nvPr/>
          </p:nvSpPr>
          <p:spPr>
            <a:xfrm>
              <a:off x="9804521" y="5843383"/>
              <a:ext cx="1554480" cy="8432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EF5FE1D-48DC-880C-95D2-286196219BBE}"/>
                </a:ext>
              </a:extLst>
            </p:cNvPr>
            <p:cNvCxnSpPr>
              <a:cxnSpLocks/>
              <a:stCxn id="90" idx="0"/>
            </p:cNvCxnSpPr>
            <p:nvPr/>
          </p:nvCxnSpPr>
          <p:spPr>
            <a:xfrm flipV="1">
              <a:off x="6559405" y="4926340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AF76C40-584A-1C34-CED6-0375815B7E75}"/>
                </a:ext>
              </a:extLst>
            </p:cNvPr>
            <p:cNvCxnSpPr/>
            <p:nvPr/>
          </p:nvCxnSpPr>
          <p:spPr>
            <a:xfrm flipV="1">
              <a:off x="6325228" y="4926340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365E6A38-65EF-2AE0-8733-085C88194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572" y="4926340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BF1707C-C7EB-43C9-06DD-309E9F8F4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6270" y="4926340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F239432-426B-9F34-AD4E-FC0B7726F3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0400" y="4926340"/>
              <a:ext cx="1364797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35757AD-97C4-1C91-8375-1DA1D7168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0519" y="4926340"/>
              <a:ext cx="138519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3DAC277-77F2-FE3B-AA0D-EC1DE49F7987}"/>
                </a:ext>
              </a:extLst>
            </p:cNvPr>
            <p:cNvSpPr txBox="1"/>
            <p:nvPr/>
          </p:nvSpPr>
          <p:spPr>
            <a:xfrm>
              <a:off x="9969483" y="5119722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WebSocket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68D2887-2264-2FA6-888A-DD404B095AF0}"/>
                </a:ext>
              </a:extLst>
            </p:cNvPr>
            <p:cNvSpPr txBox="1"/>
            <p:nvPr/>
          </p:nvSpPr>
          <p:spPr>
            <a:xfrm>
              <a:off x="8007771" y="3654137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TCP client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26C7ADE-86AE-58E8-B429-356A2F6DE6D5}"/>
                </a:ext>
              </a:extLst>
            </p:cNvPr>
            <p:cNvSpPr txBox="1"/>
            <p:nvPr/>
          </p:nvSpPr>
          <p:spPr>
            <a:xfrm>
              <a:off x="7651181" y="3977042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3DAF01F-D985-A8BA-29D7-A04B4F66A459}"/>
                </a:ext>
              </a:extLst>
            </p:cNvPr>
            <p:cNvSpPr txBox="1"/>
            <p:nvPr/>
          </p:nvSpPr>
          <p:spPr>
            <a:xfrm>
              <a:off x="7584480" y="4583917"/>
              <a:ext cx="2258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Web Socket server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FF83499-73BA-11AB-65CE-7A8C8041123C}"/>
                </a:ext>
              </a:extLst>
            </p:cNvPr>
            <p:cNvCxnSpPr>
              <a:cxnSpLocks/>
            </p:cNvCxnSpPr>
            <p:nvPr/>
          </p:nvCxnSpPr>
          <p:spPr>
            <a:xfrm>
              <a:off x="8568714" y="2107977"/>
              <a:ext cx="0" cy="74721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DC6C6FB-9B51-CE5D-A55D-0AA2AE09FB27}"/>
                </a:ext>
              </a:extLst>
            </p:cNvPr>
            <p:cNvSpPr txBox="1"/>
            <p:nvPr/>
          </p:nvSpPr>
          <p:spPr>
            <a:xfrm>
              <a:off x="8631368" y="2270077"/>
              <a:ext cx="1082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1D789D0-95B8-C7F6-2893-0E6B10D09F1B}"/>
                </a:ext>
              </a:extLst>
            </p:cNvPr>
            <p:cNvSpPr txBox="1"/>
            <p:nvPr/>
          </p:nvSpPr>
          <p:spPr>
            <a:xfrm>
              <a:off x="5150340" y="4381560"/>
              <a:ext cx="149432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B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961EA81-D5C8-FE94-2E15-26C9BC8F0DEA}"/>
                </a:ext>
              </a:extLst>
            </p:cNvPr>
            <p:cNvSpPr txBox="1"/>
            <p:nvPr/>
          </p:nvSpPr>
          <p:spPr>
            <a:xfrm>
              <a:off x="7950740" y="3106484"/>
              <a:ext cx="124906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SSH client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0A00F19-96B6-D56E-8812-6BC843974C1A}"/>
                </a:ext>
              </a:extLst>
            </p:cNvPr>
            <p:cNvCxnSpPr>
              <a:cxnSpLocks/>
            </p:cNvCxnSpPr>
            <p:nvPr/>
          </p:nvCxnSpPr>
          <p:spPr>
            <a:xfrm>
              <a:off x="4286144" y="2898322"/>
              <a:ext cx="3664596" cy="447988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8D4A2B8-00CE-DA32-96B7-B5FA18BF1E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10709" y="2835642"/>
              <a:ext cx="3797062" cy="427638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8D0CC08-FB6D-F11D-39CE-A33D00F1460E}"/>
                </a:ext>
              </a:extLst>
            </p:cNvPr>
            <p:cNvCxnSpPr>
              <a:cxnSpLocks/>
            </p:cNvCxnSpPr>
            <p:nvPr/>
          </p:nvCxnSpPr>
          <p:spPr>
            <a:xfrm>
              <a:off x="8427490" y="3410491"/>
              <a:ext cx="0" cy="278243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69E58BD-2A36-CBFF-4D5A-12A1EB09B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5184" y="3415793"/>
              <a:ext cx="5419" cy="256734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259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5FF2-1DB1-CCB0-C335-71579436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SSH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E19C8-8B7F-11B7-14C0-2F631907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42855"/>
            <a:ext cx="5515697" cy="2945374"/>
          </a:xfrm>
        </p:spPr>
        <p:txBody>
          <a:bodyPr/>
          <a:lstStyle/>
          <a:p>
            <a:r>
              <a:rPr lang="en-US" sz="2000"/>
              <a:t>Configure the server</a:t>
            </a:r>
          </a:p>
          <a:p>
            <a:pPr lvl="1"/>
            <a:r>
              <a:rPr lang="en-US" sz="1600"/>
              <a:t>Install TDM, e.g. to </a:t>
            </a:r>
            <a:r>
              <a:rPr lang="en-US" sz="1600" dirty="0">
                <a:latin typeface="+mn-lt"/>
              </a:rPr>
              <a:t>/Applications/TDM.app</a:t>
            </a:r>
            <a:endParaRPr lang="en-US" sz="1600"/>
          </a:p>
          <a:p>
            <a:r>
              <a:rPr lang="en-US" sz="2000"/>
              <a:t>Configure the client</a:t>
            </a:r>
          </a:p>
          <a:p>
            <a:pPr lvl="1"/>
            <a:r>
              <a:rPr lang="en-US" sz="1600"/>
              <a:t>password-less ssh login</a:t>
            </a:r>
          </a:p>
          <a:p>
            <a:pPr lvl="1"/>
            <a:r>
              <a:rPr lang="en-US" sz="1600"/>
              <a:t>install TDM</a:t>
            </a:r>
          </a:p>
          <a:p>
            <a:pPr lvl="1"/>
            <a:r>
              <a:rPr lang="en-US" sz="1600" dirty="0">
                <a:latin typeface="+mn-lt"/>
              </a:rPr>
              <a:t>/Applications/TDM.app/Contents/MacOS/TDM</a:t>
            </a:r>
            <a:r>
              <a:rPr lang="en-US" sz="1600"/>
              <a:t> </a:t>
            </a:r>
            <a:r>
              <a:rPr lang="en-US" sz="1600">
                <a:solidFill>
                  <a:schemeClr val="accent6"/>
                </a:solidFill>
              </a:rPr>
              <a:t>--main-process-mode ssh-server</a:t>
            </a:r>
          </a:p>
          <a:p>
            <a:pPr lvl="1"/>
            <a:r>
              <a:rPr lang="en-US" sz="1600"/>
              <a:t>The server runs the above command automatically</a:t>
            </a:r>
            <a:endParaRPr lang="en-US" sz="2000"/>
          </a:p>
          <a:p>
            <a:endParaRPr lang="en-US" sz="2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945D62-CA02-D60D-0149-B749A06B1D59}"/>
              </a:ext>
            </a:extLst>
          </p:cNvPr>
          <p:cNvGrpSpPr/>
          <p:nvPr/>
        </p:nvGrpSpPr>
        <p:grpSpPr>
          <a:xfrm>
            <a:off x="790972" y="3726996"/>
            <a:ext cx="3887163" cy="2776552"/>
            <a:chOff x="787171" y="3003763"/>
            <a:chExt cx="4579369" cy="32066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2CABF-F6B2-C1CC-5D5D-33757E7EB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110" t="6767" r="12570" b="26525"/>
            <a:stretch/>
          </p:blipFill>
          <p:spPr>
            <a:xfrm>
              <a:off x="787171" y="3003763"/>
              <a:ext cx="4579369" cy="320662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CAA0BD-3A9D-5C43-13E1-2A58C309DA65}"/>
                </a:ext>
              </a:extLst>
            </p:cNvPr>
            <p:cNvSpPr/>
            <p:nvPr/>
          </p:nvSpPr>
          <p:spPr>
            <a:xfrm>
              <a:off x="4053577" y="5233308"/>
              <a:ext cx="1073594" cy="566963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5DE8E8-FDF9-2569-9924-A4BB23577B79}"/>
              </a:ext>
            </a:extLst>
          </p:cNvPr>
          <p:cNvGrpSpPr/>
          <p:nvPr/>
        </p:nvGrpSpPr>
        <p:grpSpPr>
          <a:xfrm>
            <a:off x="6354791" y="801853"/>
            <a:ext cx="5631519" cy="4957596"/>
            <a:chOff x="6354791" y="801853"/>
            <a:chExt cx="5631519" cy="4957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7D84DE-3E55-1D0C-99CB-73A780AA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4791" y="801853"/>
              <a:ext cx="5631519" cy="49575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8DAA2F-9681-2728-97E9-F490DA554853}"/>
                </a:ext>
              </a:extLst>
            </p:cNvPr>
            <p:cNvSpPr/>
            <p:nvPr/>
          </p:nvSpPr>
          <p:spPr>
            <a:xfrm>
              <a:off x="8139793" y="4718958"/>
              <a:ext cx="1134835" cy="1306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C7AC10-2D38-8074-BC2A-5D926BEC4A87}"/>
              </a:ext>
            </a:extLst>
          </p:cNvPr>
          <p:cNvCxnSpPr>
            <a:cxnSpLocks/>
          </p:cNvCxnSpPr>
          <p:nvPr/>
        </p:nvCxnSpPr>
        <p:spPr>
          <a:xfrm>
            <a:off x="5649685" y="3020786"/>
            <a:ext cx="2481944" cy="17145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59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1621-2DD0-0B41-A5EE-0D5C6033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strike="noStrike" spc="-1">
                <a:solidFill>
                  <a:srgbClr val="000000"/>
                </a:solidFill>
                <a:latin typeface="Century Gothic"/>
                <a:ea typeface="Noto Sans CJK SC"/>
              </a:rPr>
              <a:t>Why web technologies?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DF22A-1F69-7C46-920E-898E4AA2C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09" y="1245436"/>
            <a:ext cx="11429999" cy="4667991"/>
          </a:xfrm>
        </p:spPr>
        <p:txBody>
          <a:bodyPr/>
          <a:lstStyle/>
          <a:p>
            <a:pPr marL="289080" indent="-2890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SzPct val="90000"/>
              <a:buFont typeface="Century Gothic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entury Gothic"/>
              </a:rPr>
              <a:t>Web technologies have been developed for more than 3 decades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entury Gothic"/>
              </a:rPr>
              <a:t>One of the most widely used technical stack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>
                <a:solidFill>
                  <a:srgbClr val="000000"/>
                </a:solidFill>
                <a:latin typeface="Century Gothic"/>
              </a:rPr>
              <a:t>Realize protocols, data transmission, user interface, database, security ...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entury Gothic"/>
              </a:rPr>
              <a:t>Provide solutions for servers and clients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entury Gothic"/>
              </a:rPr>
              <a:t>A variety of development frameworks</a:t>
            </a:r>
          </a:p>
          <a:p>
            <a:pPr marL="1208487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spc="-1">
                <a:solidFill>
                  <a:srgbClr val="000000"/>
                </a:solidFill>
                <a:latin typeface="Century Gothic"/>
              </a:rPr>
              <a:t>Frontend: React, Vue, Angular, Svelte, ...</a:t>
            </a:r>
          </a:p>
          <a:p>
            <a:pPr marL="1208487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latin typeface="Century Gothic"/>
              </a:rPr>
              <a:t>Backend: Express, Django, Ruy on Rails, ...</a:t>
            </a:r>
          </a:p>
          <a:p>
            <a:pPr marL="1208487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spc="-1">
                <a:solidFill>
                  <a:srgbClr val="000000"/>
                </a:solidFill>
                <a:latin typeface="Century Gothic"/>
              </a:rPr>
              <a:t>Full stack: Next, ASP.net, Spring, ...</a:t>
            </a:r>
            <a:endParaRPr lang="en-US" sz="1600" b="0" strike="noStrike" spc="-1">
              <a:solidFill>
                <a:srgbClr val="000000"/>
              </a:solidFill>
              <a:latin typeface="Century Gothic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>
                <a:solidFill>
                  <a:srgbClr val="000000"/>
                </a:solidFill>
                <a:latin typeface="Century Gothic"/>
              </a:rPr>
              <a:t>It’s also used on desktop software</a:t>
            </a:r>
          </a:p>
          <a:p>
            <a:pPr marL="1208487" lvl="2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latin typeface="Century Gothic"/>
              </a:rPr>
              <a:t>webview, tauri, </a:t>
            </a:r>
            <a:r>
              <a:rPr lang="en-US" sz="1600" spc="-1">
                <a:solidFill>
                  <a:srgbClr val="000000"/>
                </a:solidFill>
                <a:latin typeface="Century Gothic"/>
              </a:rPr>
              <a:t>NW.js, </a:t>
            </a:r>
            <a:r>
              <a:rPr lang="en-US" sz="1600" b="0" strike="noStrike" spc="-1">
                <a:solidFill>
                  <a:srgbClr val="000000"/>
                </a:solidFill>
                <a:latin typeface="Century Gothic"/>
              </a:rPr>
              <a:t>electron.js, Flutter, React Native, ...</a:t>
            </a:r>
          </a:p>
        </p:txBody>
      </p:sp>
    </p:spTree>
    <p:extLst>
      <p:ext uri="{BB962C8B-B14F-4D97-AF65-F5344CB8AC3E}">
        <p14:creationId xmlns:p14="http://schemas.microsoft.com/office/powerpoint/2010/main" val="312493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3A9C-C628-78CC-5475-9CA147D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SSH mode – new animation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7D83E0-83CC-091A-FEFB-B1AB50CB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702" y="1202689"/>
            <a:ext cx="9644017" cy="52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370-908A-88AD-7A81-5307631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Revisit SSH mode 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BE5DD-C726-15D1-0547-5227D38F5C3D}"/>
              </a:ext>
            </a:extLst>
          </p:cNvPr>
          <p:cNvGrpSpPr/>
          <p:nvPr/>
        </p:nvGrpSpPr>
        <p:grpSpPr>
          <a:xfrm>
            <a:off x="538342" y="881531"/>
            <a:ext cx="11394633" cy="5873550"/>
            <a:chOff x="538342" y="881531"/>
            <a:chExt cx="11394633" cy="58735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70636D-A54F-9AA4-5121-EF108F50CBE8}"/>
                </a:ext>
              </a:extLst>
            </p:cNvPr>
            <p:cNvSpPr/>
            <p:nvPr/>
          </p:nvSpPr>
          <p:spPr>
            <a:xfrm>
              <a:off x="1384100" y="3282759"/>
              <a:ext cx="2792774" cy="13633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3D7211-5E63-749C-C655-700326BA70AB}"/>
                </a:ext>
              </a:extLst>
            </p:cNvPr>
            <p:cNvCxnSpPr>
              <a:cxnSpLocks/>
            </p:cNvCxnSpPr>
            <p:nvPr/>
          </p:nvCxnSpPr>
          <p:spPr>
            <a:xfrm>
              <a:off x="538342" y="2103647"/>
              <a:ext cx="1001698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4BDF46-CA02-D8CA-E2DC-04CA0026333B}"/>
                </a:ext>
              </a:extLst>
            </p:cNvPr>
            <p:cNvCxnSpPr>
              <a:cxnSpLocks/>
            </p:cNvCxnSpPr>
            <p:nvPr/>
          </p:nvCxnSpPr>
          <p:spPr>
            <a:xfrm>
              <a:off x="2271529" y="2103647"/>
              <a:ext cx="0" cy="5198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62D0A-152E-6BF7-E149-855400FF0107}"/>
                </a:ext>
              </a:extLst>
            </p:cNvPr>
            <p:cNvSpPr txBox="1"/>
            <p:nvPr/>
          </p:nvSpPr>
          <p:spPr>
            <a:xfrm>
              <a:off x="1233325" y="226304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B04ECA-D57E-034C-04DD-6AF3E4154563}"/>
                </a:ext>
              </a:extLst>
            </p:cNvPr>
            <p:cNvSpPr txBox="1"/>
            <p:nvPr/>
          </p:nvSpPr>
          <p:spPr>
            <a:xfrm>
              <a:off x="4544335" y="2459980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SSH tunnel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9ADD26-5BE6-8395-1266-2442068B8114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1710789" y="1590191"/>
              <a:ext cx="0" cy="5134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DA3704-9227-9D9C-9243-2C5570DB333C}"/>
                </a:ext>
              </a:extLst>
            </p:cNvPr>
            <p:cNvSpPr/>
            <p:nvPr/>
          </p:nvSpPr>
          <p:spPr>
            <a:xfrm>
              <a:off x="933549" y="881531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FB5E69-F956-DA3B-21A7-74CA9D7BCDDE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361071" y="1590191"/>
              <a:ext cx="0" cy="5134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D49651-5FCA-6775-936E-751D6BA34D7E}"/>
                </a:ext>
              </a:extLst>
            </p:cNvPr>
            <p:cNvSpPr/>
            <p:nvPr/>
          </p:nvSpPr>
          <p:spPr>
            <a:xfrm>
              <a:off x="4583831" y="881531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3AEA86-78A5-8153-9627-B8B08CC5206B}"/>
                </a:ext>
              </a:extLst>
            </p:cNvPr>
            <p:cNvSpPr txBox="1"/>
            <p:nvPr/>
          </p:nvSpPr>
          <p:spPr>
            <a:xfrm>
              <a:off x="1561390" y="3264961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CA client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B7BCF7-A2FB-F335-95DC-CA28F0347E8B}"/>
                </a:ext>
              </a:extLst>
            </p:cNvPr>
            <p:cNvSpPr txBox="1"/>
            <p:nvPr/>
          </p:nvSpPr>
          <p:spPr>
            <a:xfrm>
              <a:off x="1795398" y="3718408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107FFA-98CE-F82B-E64F-DFAB372EC083}"/>
                </a:ext>
              </a:extLst>
            </p:cNvPr>
            <p:cNvSpPr txBox="1"/>
            <p:nvPr/>
          </p:nvSpPr>
          <p:spPr>
            <a:xfrm>
              <a:off x="2106380" y="4776939"/>
              <a:ext cx="153279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F451ED-C30C-B0A7-EA75-6001E54A144D}"/>
                </a:ext>
              </a:extLst>
            </p:cNvPr>
            <p:cNvSpPr txBox="1"/>
            <p:nvPr/>
          </p:nvSpPr>
          <p:spPr>
            <a:xfrm>
              <a:off x="7711015" y="5808752"/>
              <a:ext cx="153279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B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35A071-087A-C4CA-A176-B129869F6E50}"/>
                </a:ext>
              </a:extLst>
            </p:cNvPr>
            <p:cNvSpPr txBox="1"/>
            <p:nvPr/>
          </p:nvSpPr>
          <p:spPr>
            <a:xfrm>
              <a:off x="2992200" y="2644646"/>
              <a:ext cx="1293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SSH server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B988438-8D44-2BB1-E553-E5132D4C96C4}"/>
                </a:ext>
              </a:extLst>
            </p:cNvPr>
            <p:cNvSpPr/>
            <p:nvPr/>
          </p:nvSpPr>
          <p:spPr>
            <a:xfrm>
              <a:off x="1206117" y="2623468"/>
              <a:ext cx="3180922" cy="25774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7081383-FCAB-1566-9349-6708B9F19BDA}"/>
                </a:ext>
              </a:extLst>
            </p:cNvPr>
            <p:cNvSpPr txBox="1"/>
            <p:nvPr/>
          </p:nvSpPr>
          <p:spPr>
            <a:xfrm>
              <a:off x="2883101" y="3304171"/>
              <a:ext cx="132760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TCP server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3F3B630-CFB5-EF09-6D8E-E57A719C498B}"/>
                </a:ext>
              </a:extLst>
            </p:cNvPr>
            <p:cNvCxnSpPr>
              <a:cxnSpLocks/>
            </p:cNvCxnSpPr>
            <p:nvPr/>
          </p:nvCxnSpPr>
          <p:spPr>
            <a:xfrm>
              <a:off x="3416059" y="3008676"/>
              <a:ext cx="0" cy="337634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771E8CF-5CA7-DC97-CF3B-47C8AE666354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 flipV="1">
              <a:off x="3639172" y="3013978"/>
              <a:ext cx="0" cy="332332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0430B4-D2E2-6009-E97F-67B5A94D647E}"/>
                </a:ext>
              </a:extLst>
            </p:cNvPr>
            <p:cNvSpPr/>
            <p:nvPr/>
          </p:nvSpPr>
          <p:spPr>
            <a:xfrm>
              <a:off x="7239883" y="3150205"/>
              <a:ext cx="2792774" cy="17545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373888A-F0D2-A3B6-2D8A-2FC6262E991E}"/>
                </a:ext>
              </a:extLst>
            </p:cNvPr>
            <p:cNvSpPr/>
            <p:nvPr/>
          </p:nvSpPr>
          <p:spPr>
            <a:xfrm>
              <a:off x="5233582" y="2855194"/>
              <a:ext cx="6699393" cy="38998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EA693FB-D96B-6F69-F87E-477D8754E2BE}"/>
                </a:ext>
              </a:extLst>
            </p:cNvPr>
            <p:cNvSpPr/>
            <p:nvPr/>
          </p:nvSpPr>
          <p:spPr>
            <a:xfrm>
              <a:off x="5782165" y="5843384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 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667A547-BB7F-5256-93EE-7352C21EED3F}"/>
                </a:ext>
              </a:extLst>
            </p:cNvPr>
            <p:cNvSpPr/>
            <p:nvPr/>
          </p:nvSpPr>
          <p:spPr>
            <a:xfrm>
              <a:off x="7807208" y="5843384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23470AF-E512-64F8-D11D-8D0BC4D90560}"/>
                </a:ext>
              </a:extLst>
            </p:cNvPr>
            <p:cNvSpPr/>
            <p:nvPr/>
          </p:nvSpPr>
          <p:spPr>
            <a:xfrm>
              <a:off x="9804521" y="5843383"/>
              <a:ext cx="1554480" cy="8432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EF5FE1D-48DC-880C-95D2-286196219BBE}"/>
                </a:ext>
              </a:extLst>
            </p:cNvPr>
            <p:cNvCxnSpPr>
              <a:cxnSpLocks/>
              <a:stCxn id="90" idx="0"/>
            </p:cNvCxnSpPr>
            <p:nvPr/>
          </p:nvCxnSpPr>
          <p:spPr>
            <a:xfrm flipV="1">
              <a:off x="6559405" y="4926340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AF76C40-584A-1C34-CED6-0375815B7E75}"/>
                </a:ext>
              </a:extLst>
            </p:cNvPr>
            <p:cNvCxnSpPr/>
            <p:nvPr/>
          </p:nvCxnSpPr>
          <p:spPr>
            <a:xfrm flipV="1">
              <a:off x="6325228" y="4926340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365E6A38-65EF-2AE0-8733-085C88194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572" y="4926340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BF1707C-C7EB-43C9-06DD-309E9F8F4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6270" y="4926340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F239432-426B-9F34-AD4E-FC0B7726F3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0400" y="4926340"/>
              <a:ext cx="1364797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35757AD-97C4-1C91-8375-1DA1D7168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0519" y="4926340"/>
              <a:ext cx="138519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3DAC277-77F2-FE3B-AA0D-EC1DE49F7987}"/>
                </a:ext>
              </a:extLst>
            </p:cNvPr>
            <p:cNvSpPr txBox="1"/>
            <p:nvPr/>
          </p:nvSpPr>
          <p:spPr>
            <a:xfrm>
              <a:off x="9969483" y="5119722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WebSocket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68D2887-2264-2FA6-888A-DD404B095AF0}"/>
                </a:ext>
              </a:extLst>
            </p:cNvPr>
            <p:cNvSpPr txBox="1"/>
            <p:nvPr/>
          </p:nvSpPr>
          <p:spPr>
            <a:xfrm>
              <a:off x="8007771" y="3654137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TCP client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26C7ADE-86AE-58E8-B429-356A2F6DE6D5}"/>
                </a:ext>
              </a:extLst>
            </p:cNvPr>
            <p:cNvSpPr txBox="1"/>
            <p:nvPr/>
          </p:nvSpPr>
          <p:spPr>
            <a:xfrm>
              <a:off x="7651181" y="3977042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3DAF01F-D985-A8BA-29D7-A04B4F66A459}"/>
                </a:ext>
              </a:extLst>
            </p:cNvPr>
            <p:cNvSpPr txBox="1"/>
            <p:nvPr/>
          </p:nvSpPr>
          <p:spPr>
            <a:xfrm>
              <a:off x="7584480" y="4583917"/>
              <a:ext cx="2258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Web Socket server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FF83499-73BA-11AB-65CE-7A8C8041123C}"/>
                </a:ext>
              </a:extLst>
            </p:cNvPr>
            <p:cNvCxnSpPr>
              <a:cxnSpLocks/>
            </p:cNvCxnSpPr>
            <p:nvPr/>
          </p:nvCxnSpPr>
          <p:spPr>
            <a:xfrm>
              <a:off x="8568714" y="2107977"/>
              <a:ext cx="0" cy="74721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DC6C6FB-9B51-CE5D-A55D-0AA2AE09FB27}"/>
                </a:ext>
              </a:extLst>
            </p:cNvPr>
            <p:cNvSpPr txBox="1"/>
            <p:nvPr/>
          </p:nvSpPr>
          <p:spPr>
            <a:xfrm>
              <a:off x="8631368" y="2270077"/>
              <a:ext cx="1082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1D789D0-95B8-C7F6-2893-0E6B10D09F1B}"/>
                </a:ext>
              </a:extLst>
            </p:cNvPr>
            <p:cNvSpPr txBox="1"/>
            <p:nvPr/>
          </p:nvSpPr>
          <p:spPr>
            <a:xfrm>
              <a:off x="5150340" y="4381560"/>
              <a:ext cx="149432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computer B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961EA81-D5C8-FE94-2E15-26C9BC8F0DEA}"/>
                </a:ext>
              </a:extLst>
            </p:cNvPr>
            <p:cNvSpPr txBox="1"/>
            <p:nvPr/>
          </p:nvSpPr>
          <p:spPr>
            <a:xfrm>
              <a:off x="7950740" y="3106484"/>
              <a:ext cx="124906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SSH client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0A00F19-96B6-D56E-8812-6BC843974C1A}"/>
                </a:ext>
              </a:extLst>
            </p:cNvPr>
            <p:cNvCxnSpPr>
              <a:cxnSpLocks/>
            </p:cNvCxnSpPr>
            <p:nvPr/>
          </p:nvCxnSpPr>
          <p:spPr>
            <a:xfrm>
              <a:off x="4286144" y="2898322"/>
              <a:ext cx="3664596" cy="447988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8D4A2B8-00CE-DA32-96B7-B5FA18BF1E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10709" y="2835642"/>
              <a:ext cx="3797062" cy="427638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8D0CC08-FB6D-F11D-39CE-A33D00F1460E}"/>
                </a:ext>
              </a:extLst>
            </p:cNvPr>
            <p:cNvCxnSpPr>
              <a:cxnSpLocks/>
            </p:cNvCxnSpPr>
            <p:nvPr/>
          </p:nvCxnSpPr>
          <p:spPr>
            <a:xfrm>
              <a:off x="8427490" y="3410491"/>
              <a:ext cx="0" cy="278243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69E58BD-2A36-CBFF-4D5A-12A1EB09B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5184" y="3415793"/>
              <a:ext cx="5419" cy="256734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980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55D06-3AE5-5138-54A2-42E2D6DC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website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8DE19-6A21-0E06-105C-9A9FCC834E31}"/>
              </a:ext>
            </a:extLst>
          </p:cNvPr>
          <p:cNvGrpSpPr/>
          <p:nvPr/>
        </p:nvGrpSpPr>
        <p:grpSpPr>
          <a:xfrm>
            <a:off x="512466" y="933293"/>
            <a:ext cx="11352447" cy="4458208"/>
            <a:chOff x="512466" y="933293"/>
            <a:chExt cx="11352447" cy="44582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37F94F-9C97-FDA5-FB8B-B2DB3AC9502E}"/>
                </a:ext>
              </a:extLst>
            </p:cNvPr>
            <p:cNvSpPr/>
            <p:nvPr/>
          </p:nvSpPr>
          <p:spPr>
            <a:xfrm>
              <a:off x="869973" y="3231006"/>
              <a:ext cx="3788375" cy="13633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BB4415-E833-44E7-F8AB-27D5DAA719DF}"/>
                </a:ext>
              </a:extLst>
            </p:cNvPr>
            <p:cNvCxnSpPr>
              <a:cxnSpLocks/>
            </p:cNvCxnSpPr>
            <p:nvPr/>
          </p:nvCxnSpPr>
          <p:spPr>
            <a:xfrm>
              <a:off x="512466" y="2319308"/>
              <a:ext cx="1082264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5231118-6AC0-D51E-54B0-BA1F11D124A6}"/>
                </a:ext>
              </a:extLst>
            </p:cNvPr>
            <p:cNvCxnSpPr>
              <a:cxnSpLocks/>
            </p:cNvCxnSpPr>
            <p:nvPr/>
          </p:nvCxnSpPr>
          <p:spPr>
            <a:xfrm>
              <a:off x="2234793" y="2330621"/>
              <a:ext cx="0" cy="6346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A5C8DE-B93E-AB8F-781D-FF79D8F6DE77}"/>
                </a:ext>
              </a:extLst>
            </p:cNvPr>
            <p:cNvSpPr/>
            <p:nvPr/>
          </p:nvSpPr>
          <p:spPr>
            <a:xfrm>
              <a:off x="705124" y="2965316"/>
              <a:ext cx="4188748" cy="2078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63C0A7-B1AA-5D36-2C63-1E30EF88DE10}"/>
                </a:ext>
              </a:extLst>
            </p:cNvPr>
            <p:cNvSpPr txBox="1"/>
            <p:nvPr/>
          </p:nvSpPr>
          <p:spPr>
            <a:xfrm>
              <a:off x="1065352" y="249734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8A27FE-4929-288E-22A0-37660A474CA2}"/>
                </a:ext>
              </a:extLst>
            </p:cNvPr>
            <p:cNvSpPr txBox="1"/>
            <p:nvPr/>
          </p:nvSpPr>
          <p:spPr>
            <a:xfrm>
              <a:off x="5548508" y="3243788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WebSocket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FDFDF6-3BCD-670E-5DAB-5D5D39C047B4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1678408" y="1641953"/>
              <a:ext cx="6505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890EA4-95C8-2456-77D7-DC4015BA911B}"/>
                </a:ext>
              </a:extLst>
            </p:cNvPr>
            <p:cNvSpPr/>
            <p:nvPr/>
          </p:nvSpPr>
          <p:spPr>
            <a:xfrm>
              <a:off x="907673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43C7130-3793-2283-D918-EEA3B32A1F18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335195" y="1641953"/>
              <a:ext cx="0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C07EF6-8C8E-0F4E-3164-4EE14E1845FD}"/>
                </a:ext>
              </a:extLst>
            </p:cNvPr>
            <p:cNvSpPr/>
            <p:nvPr/>
          </p:nvSpPr>
          <p:spPr>
            <a:xfrm>
              <a:off x="4557955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7704E2-1F8E-9D55-D589-B3AE8F5E27D0}"/>
                </a:ext>
              </a:extLst>
            </p:cNvPr>
            <p:cNvSpPr txBox="1"/>
            <p:nvPr/>
          </p:nvSpPr>
          <p:spPr>
            <a:xfrm>
              <a:off x="927041" y="3162600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CA client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DBB447-5D83-91B7-D48C-F89C9FAA446E}"/>
                </a:ext>
              </a:extLst>
            </p:cNvPr>
            <p:cNvSpPr txBox="1"/>
            <p:nvPr/>
          </p:nvSpPr>
          <p:spPr>
            <a:xfrm>
              <a:off x="1596994" y="3666655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D515FC-8FBA-DA8B-255D-AAC0D02DC74B}"/>
                </a:ext>
              </a:extLst>
            </p:cNvPr>
            <p:cNvSpPr txBox="1"/>
            <p:nvPr/>
          </p:nvSpPr>
          <p:spPr>
            <a:xfrm>
              <a:off x="2349049" y="3179961"/>
              <a:ext cx="2258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Web Socket server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64F0A2-E6EB-2AC6-E4B8-18C6B1FBEE61}"/>
                </a:ext>
              </a:extLst>
            </p:cNvPr>
            <p:cNvSpPr txBox="1"/>
            <p:nvPr/>
          </p:nvSpPr>
          <p:spPr>
            <a:xfrm>
              <a:off x="513669" y="5029058"/>
              <a:ext cx="132119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electron.js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F5882E9-1E55-8512-15BB-941584B8A730}"/>
                </a:ext>
              </a:extLst>
            </p:cNvPr>
            <p:cNvCxnSpPr>
              <a:cxnSpLocks/>
            </p:cNvCxnSpPr>
            <p:nvPr/>
          </p:nvCxnSpPr>
          <p:spPr>
            <a:xfrm>
              <a:off x="8963789" y="2330621"/>
              <a:ext cx="0" cy="62338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F33591-1B27-8288-E49E-CC2FF991BE6F}"/>
                </a:ext>
              </a:extLst>
            </p:cNvPr>
            <p:cNvSpPr/>
            <p:nvPr/>
          </p:nvSpPr>
          <p:spPr>
            <a:xfrm>
              <a:off x="5165520" y="2954003"/>
              <a:ext cx="6699393" cy="24374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F02B78-9915-FC4A-CE2E-6634323F19C5}"/>
                </a:ext>
              </a:extLst>
            </p:cNvPr>
            <p:cNvSpPr/>
            <p:nvPr/>
          </p:nvSpPr>
          <p:spPr>
            <a:xfrm>
              <a:off x="5664152" y="3897503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trike="sngStrike" dirty="0"/>
                <a:t>Renderer process 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09730C-4D48-22DF-B4E9-F92FC31A3365}"/>
                </a:ext>
              </a:extLst>
            </p:cNvPr>
            <p:cNvSpPr/>
            <p:nvPr/>
          </p:nvSpPr>
          <p:spPr>
            <a:xfrm>
              <a:off x="7689195" y="3897503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trike="sngStrike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CB7A0-985E-75A3-A9F9-1DE66FD78002}"/>
                </a:ext>
              </a:extLst>
            </p:cNvPr>
            <p:cNvSpPr/>
            <p:nvPr/>
          </p:nvSpPr>
          <p:spPr>
            <a:xfrm>
              <a:off x="9686508" y="3897502"/>
              <a:ext cx="1554480" cy="8432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trike="sngStrike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DD7DB2-57A5-595E-5205-D2E7D9402325}"/>
                </a:ext>
              </a:extLst>
            </p:cNvPr>
            <p:cNvSpPr txBox="1"/>
            <p:nvPr/>
          </p:nvSpPr>
          <p:spPr>
            <a:xfrm>
              <a:off x="8963788" y="240043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BEF2AE-9F1F-480D-CDC2-53A81BA3A7FD}"/>
                </a:ext>
              </a:extLst>
            </p:cNvPr>
            <p:cNvSpPr txBox="1"/>
            <p:nvPr/>
          </p:nvSpPr>
          <p:spPr>
            <a:xfrm>
              <a:off x="1834865" y="4726298"/>
              <a:ext cx="143500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Web server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E3892E-EC27-FDFF-493B-F44C4775FBA7}"/>
                </a:ext>
              </a:extLst>
            </p:cNvPr>
            <p:cNvSpPr txBox="1"/>
            <p:nvPr/>
          </p:nvSpPr>
          <p:spPr>
            <a:xfrm>
              <a:off x="7832785" y="5020576"/>
              <a:ext cx="163217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Web Browser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DA57443-9701-617A-F75A-7E98E9AE1262}"/>
                </a:ext>
              </a:extLst>
            </p:cNvPr>
            <p:cNvCxnSpPr/>
            <p:nvPr/>
          </p:nvCxnSpPr>
          <p:spPr>
            <a:xfrm>
              <a:off x="4459857" y="3429000"/>
              <a:ext cx="1204295" cy="468487"/>
            </a:xfrm>
            <a:prstGeom prst="straightConnector1">
              <a:avLst/>
            </a:prstGeom>
            <a:ln w="19050">
              <a:solidFill>
                <a:srgbClr val="FF00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0095131-6FF4-B5AF-8619-72990C4FDAEC}"/>
                </a:ext>
              </a:extLst>
            </p:cNvPr>
            <p:cNvSpPr/>
            <p:nvPr/>
          </p:nvSpPr>
          <p:spPr>
            <a:xfrm>
              <a:off x="4537494" y="3297056"/>
              <a:ext cx="3994031" cy="584831"/>
            </a:xfrm>
            <a:custGeom>
              <a:avLst/>
              <a:gdLst>
                <a:gd name="connsiteX0" fmla="*/ 0 w 3994031"/>
                <a:gd name="connsiteY0" fmla="*/ 27110 h 630959"/>
                <a:gd name="connsiteX1" fmla="*/ 2674189 w 3994031"/>
                <a:gd name="connsiteY1" fmla="*/ 70242 h 630959"/>
                <a:gd name="connsiteX2" fmla="*/ 3994031 w 3994031"/>
                <a:gd name="connsiteY2" fmla="*/ 630959 h 63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4031" h="630959">
                  <a:moveTo>
                    <a:pt x="0" y="27110"/>
                  </a:moveTo>
                  <a:cubicBezTo>
                    <a:pt x="1004258" y="-1645"/>
                    <a:pt x="2008517" y="-30399"/>
                    <a:pt x="2674189" y="70242"/>
                  </a:cubicBezTo>
                  <a:cubicBezTo>
                    <a:pt x="3339861" y="170883"/>
                    <a:pt x="3666946" y="400921"/>
                    <a:pt x="3994031" y="63095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 type="triangle"/>
              <a:tailEnd type="triangle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56909D-4CFC-77CB-B27F-415AD74957C1}"/>
                </a:ext>
              </a:extLst>
            </p:cNvPr>
            <p:cNvSpPr/>
            <p:nvPr/>
          </p:nvSpPr>
          <p:spPr>
            <a:xfrm>
              <a:off x="4356340" y="2793276"/>
              <a:ext cx="5848709" cy="1088611"/>
            </a:xfrm>
            <a:custGeom>
              <a:avLst/>
              <a:gdLst>
                <a:gd name="connsiteX0" fmla="*/ 0 w 5848709"/>
                <a:gd name="connsiteY0" fmla="*/ 415750 h 1088611"/>
                <a:gd name="connsiteX1" fmla="*/ 3467818 w 5848709"/>
                <a:gd name="connsiteY1" fmla="*/ 27562 h 1088611"/>
                <a:gd name="connsiteX2" fmla="*/ 5848709 w 5848709"/>
                <a:gd name="connsiteY2" fmla="*/ 1088611 h 108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709" h="1088611">
                  <a:moveTo>
                    <a:pt x="0" y="415750"/>
                  </a:moveTo>
                  <a:cubicBezTo>
                    <a:pt x="1246516" y="165584"/>
                    <a:pt x="2493033" y="-84582"/>
                    <a:pt x="3467818" y="27562"/>
                  </a:cubicBezTo>
                  <a:cubicBezTo>
                    <a:pt x="4442603" y="139705"/>
                    <a:pt x="5145656" y="614158"/>
                    <a:pt x="5848709" y="108861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 type="triangle"/>
              <a:tailEnd type="triangle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823FD46-C981-F0EB-7478-75390333A248}"/>
              </a:ext>
            </a:extLst>
          </p:cNvPr>
          <p:cNvSpPr txBox="1"/>
          <p:nvPr/>
        </p:nvSpPr>
        <p:spPr>
          <a:xfrm>
            <a:off x="538620" y="5390304"/>
            <a:ext cx="9666429" cy="989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400" dirty="0">
                <a:latin typeface="+mn-lt"/>
              </a:rPr>
              <a:t>Start the server</a:t>
            </a: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/Applications/TDM.app/Contents/MacOS/TDM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--main-process-mode web</a:t>
            </a:r>
          </a:p>
        </p:txBody>
      </p:sp>
    </p:spTree>
    <p:extLst>
      <p:ext uri="{BB962C8B-B14F-4D97-AF65-F5344CB8AC3E}">
        <p14:creationId xmlns:p14="http://schemas.microsoft.com/office/powerpoint/2010/main" val="10371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9B3-C853-7FA6-53F4-4D33786A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webpage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C1858-BE40-E4E4-40DA-E2B85D6E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914" y="679429"/>
            <a:ext cx="7348908" cy="59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56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9B3-C853-7FA6-53F4-4D33786A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webpage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79D09-BD0F-0827-314E-73E9C97B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29" y="1460204"/>
            <a:ext cx="8401476" cy="48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5FF3-9E25-7D0F-EEFF-98B6A5B7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A59D-569F-7F9E-0F1A-2E41DD38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00664"/>
            <a:ext cx="11430000" cy="4942936"/>
          </a:xfrm>
        </p:spPr>
        <p:txBody>
          <a:bodyPr/>
          <a:lstStyle/>
          <a:p>
            <a:r>
              <a:rPr lang="en-US" sz="2400"/>
              <a:t>Speed up the startup</a:t>
            </a:r>
          </a:p>
          <a:p>
            <a:pPr lvl="1"/>
            <a:r>
              <a:rPr lang="en-US" sz="2000"/>
              <a:t>Create a blank electron.js renderer process takes about 300 ms. Create a hidden standby window.</a:t>
            </a:r>
          </a:p>
          <a:p>
            <a:pPr lvl="1"/>
            <a:r>
              <a:rPr lang="en-US" sz="2000"/>
              <a:t>WebPack packages all node.js files into one file, saves 200 ms.</a:t>
            </a:r>
          </a:p>
          <a:p>
            <a:r>
              <a:rPr lang="en-US" sz="2400"/>
              <a:t>Reduce runtime CPU usage</a:t>
            </a:r>
          </a:p>
          <a:p>
            <a:pPr lvl="1"/>
            <a:r>
              <a:rPr lang="en-US" sz="2000"/>
              <a:t>In most situations, EPICS itself is not a CPU, memory, or network intensive application.</a:t>
            </a:r>
          </a:p>
          <a:p>
            <a:pPr lvl="1"/>
            <a:r>
              <a:rPr lang="en-US" sz="2000"/>
              <a:t>Rendering an element on webpage is expensive. React.js minimizes the rendering cost.</a:t>
            </a:r>
          </a:p>
          <a:p>
            <a:pPr lvl="1"/>
            <a:r>
              <a:rPr lang="en-US" sz="2000"/>
              <a:t>Chromium has a great tool to profile, analyze, and improve efficiency.</a:t>
            </a:r>
          </a:p>
        </p:txBody>
      </p:sp>
    </p:spTree>
    <p:extLst>
      <p:ext uri="{BB962C8B-B14F-4D97-AF65-F5344CB8AC3E}">
        <p14:creationId xmlns:p14="http://schemas.microsoft.com/office/powerpoint/2010/main" val="255412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5FF3-9E25-7D0F-EEFF-98B6A5B7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A59D-569F-7F9E-0F1A-2E41DD38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89450"/>
            <a:ext cx="10700851" cy="4047778"/>
          </a:xfrm>
        </p:spPr>
        <p:txBody>
          <a:bodyPr/>
          <a:lstStyle/>
          <a:p>
            <a:r>
              <a:rPr lang="en-US" sz="2000"/>
              <a:t>Open a display that has 1579 widgets costs about 1 s on Macbook pro M1.</a:t>
            </a:r>
          </a:p>
          <a:p>
            <a:r>
              <a:rPr lang="en-US" sz="2000"/>
              <a:t>A window with 223 widgets costs about 0.5 s.</a:t>
            </a:r>
          </a:p>
          <a:p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531D52-F1A5-B603-EA17-BA7E48AB0B1A}"/>
              </a:ext>
            </a:extLst>
          </p:cNvPr>
          <p:cNvGrpSpPr/>
          <p:nvPr/>
        </p:nvGrpSpPr>
        <p:grpSpPr>
          <a:xfrm>
            <a:off x="712132" y="3136150"/>
            <a:ext cx="10865270" cy="3146118"/>
            <a:chOff x="651299" y="3711882"/>
            <a:chExt cx="10865270" cy="31461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081A9E-FC0F-E562-3D77-D4A9ABFC1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299" y="3711882"/>
              <a:ext cx="4843211" cy="314611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C868E4-AFA8-B708-3FA2-A6828E13F41B}"/>
                </a:ext>
              </a:extLst>
            </p:cNvPr>
            <p:cNvGrpSpPr/>
            <p:nvPr/>
          </p:nvGrpSpPr>
          <p:grpSpPr>
            <a:xfrm>
              <a:off x="5855996" y="3801283"/>
              <a:ext cx="5660573" cy="2688404"/>
              <a:chOff x="6033658" y="3994031"/>
              <a:chExt cx="5660573" cy="268840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F7BA931-B52F-157C-B2DE-052A7BF80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398" r="10674"/>
              <a:stretch/>
            </p:blipFill>
            <p:spPr>
              <a:xfrm>
                <a:off x="6033658" y="3994031"/>
                <a:ext cx="5660573" cy="268840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7B5B6-B3DE-EE81-4913-C6AE58D63F13}"/>
                  </a:ext>
                </a:extLst>
              </p:cNvPr>
              <p:cNvSpPr txBox="1"/>
              <p:nvPr/>
            </p:nvSpPr>
            <p:spPr>
              <a:xfrm>
                <a:off x="8701462" y="5848630"/>
                <a:ext cx="2839239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uncompressed memory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71B0F3E-8814-C54D-A839-2CB5C2BA8AEC}"/>
                  </a:ext>
                </a:extLst>
              </p:cNvPr>
              <p:cNvCxnSpPr/>
              <p:nvPr/>
            </p:nvCxnSpPr>
            <p:spPr>
              <a:xfrm flipH="1">
                <a:off x="8428007" y="6029864"/>
                <a:ext cx="319177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156BE9-8A8B-E550-1384-F29254808553}"/>
              </a:ext>
            </a:extLst>
          </p:cNvPr>
          <p:cNvGrpSpPr/>
          <p:nvPr/>
        </p:nvGrpSpPr>
        <p:grpSpPr>
          <a:xfrm>
            <a:off x="448056" y="3225551"/>
            <a:ext cx="11170680" cy="2731930"/>
            <a:chOff x="159738" y="5145485"/>
            <a:chExt cx="11170680" cy="27319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BC567-54E3-DA08-37AE-C02F65B8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38" y="5289944"/>
              <a:ext cx="5568119" cy="25874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8A05B5-3836-0252-B6CD-48A53C686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238" r="11110"/>
            <a:stretch/>
          </p:blipFill>
          <p:spPr>
            <a:xfrm>
              <a:off x="6383175" y="5145485"/>
              <a:ext cx="4947243" cy="2598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3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37CC6-A789-38EC-06BB-1B490460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5DEC5-FB03-C71C-EE03-89C3FC3B1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TDM demonstrates that it is feasible to use web technologies for an EPICS display manager.</a:t>
            </a:r>
          </a:p>
          <a:p>
            <a:r>
              <a:rPr lang="en-US" sz="2400"/>
              <a:t>Loads of bugs need to be fixed, not ready for production.</a:t>
            </a:r>
          </a:p>
          <a:p>
            <a:r>
              <a:rPr lang="en-US" sz="2400"/>
              <a:t>New features need to be implemented.</a:t>
            </a:r>
          </a:p>
          <a:p>
            <a:r>
              <a:rPr lang="en-US" sz="2400"/>
              <a:t>Future technologies? </a:t>
            </a:r>
          </a:p>
        </p:txBody>
      </p:sp>
    </p:spTree>
    <p:extLst>
      <p:ext uri="{BB962C8B-B14F-4D97-AF65-F5344CB8AC3E}">
        <p14:creationId xmlns:p14="http://schemas.microsoft.com/office/powerpoint/2010/main" val="160636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E636D3-8A8D-9C2D-15DA-768156F68119}"/>
              </a:ext>
            </a:extLst>
          </p:cNvPr>
          <p:cNvSpPr txBox="1"/>
          <p:nvPr/>
        </p:nvSpPr>
        <p:spPr>
          <a:xfrm>
            <a:off x="5004079" y="2572378"/>
            <a:ext cx="18101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>
                <a:latin typeface="+mn-lt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5581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7E92-17F2-F569-B8AA-49D47864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9D48-4C68-A24F-FEAE-8DAE61FD2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1994D6D-147A-7181-083E-862C67B5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75" y="262065"/>
            <a:ext cx="5476591" cy="34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5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AD69-8777-F59D-A506-E9FAA0D18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">
                <a:solidFill>
                  <a:srgbClr val="000000"/>
                </a:solidFill>
                <a:latin typeface="Century Gothic"/>
              </a:rPr>
              <a:t>Technical choices of TDM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E4FB-A6F7-13B2-17CB-D3132DC7B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9080" indent="-28908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SzPct val="90000"/>
              <a:buFont typeface="Century Gothic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entury Gothic"/>
              </a:rPr>
              <a:t>It is primarily a desktop software, not simply a webpage or website</a:t>
            </a:r>
          </a:p>
          <a:p>
            <a:pPr marL="347817" indent="-289080">
              <a:buClr>
                <a:srgbClr val="000000"/>
              </a:buClr>
              <a:buFont typeface="Century Gothic"/>
              <a:buChar char="•"/>
            </a:pPr>
            <a:r>
              <a:rPr lang="en-US" sz="2400" spc="-1">
                <a:solidFill>
                  <a:srgbClr val="000000"/>
                </a:solidFill>
                <a:latin typeface="Century Gothic"/>
              </a:rPr>
              <a:t>Programming language: Node.js. Cross-platform, high efficiency, widely supported, asynchronous, support for web technologies, transpiled to webpage JavaScript.</a:t>
            </a:r>
          </a:p>
          <a:p>
            <a:pPr marL="347817" indent="-289080">
              <a:buClr>
                <a:srgbClr val="000000"/>
              </a:buClr>
              <a:buFont typeface="Century Gothic"/>
              <a:buChar char="•"/>
            </a:pPr>
            <a:r>
              <a:rPr lang="en-US" sz="2400" spc="-1">
                <a:solidFill>
                  <a:srgbClr val="000000"/>
                </a:solidFill>
                <a:latin typeface="Century Gothic"/>
              </a:rPr>
              <a:t>GUI framework: electron.js. Based on Chromium, cross-platform, works well with Node.js, HTML, and CSS, mutli-thread, server-client model.</a:t>
            </a:r>
          </a:p>
          <a:p>
            <a:pPr marL="347817" indent="-289080">
              <a:buClr>
                <a:srgbClr val="000000"/>
              </a:buClr>
              <a:buFont typeface="Century Gothic"/>
              <a:buChar char="•"/>
            </a:pPr>
            <a:r>
              <a:rPr lang="en-US" sz="2400" spc="-1">
                <a:solidFill>
                  <a:srgbClr val="000000"/>
                </a:solidFill>
                <a:latin typeface="Century Gothic"/>
              </a:rPr>
              <a:t>GUI interface: React.js. High efficiency to control element lifecycle, JSX syntax to handle layout.</a:t>
            </a:r>
          </a:p>
        </p:txBody>
      </p:sp>
    </p:spTree>
    <p:extLst>
      <p:ext uri="{BB962C8B-B14F-4D97-AF65-F5344CB8AC3E}">
        <p14:creationId xmlns:p14="http://schemas.microsoft.com/office/powerpoint/2010/main" val="6331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9CEA-FCA8-45E0-2689-6506FB76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">
                <a:solidFill>
                  <a:srgbClr val="000000"/>
                </a:solidFill>
                <a:latin typeface="Century Gothic"/>
              </a:rPr>
              <a:t>TDM architecture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962388-B1E4-FDF8-9FC5-A086911BAF05}"/>
              </a:ext>
            </a:extLst>
          </p:cNvPr>
          <p:cNvSpPr txBox="1"/>
          <p:nvPr/>
        </p:nvSpPr>
        <p:spPr>
          <a:xfrm>
            <a:off x="7335002" y="1027062"/>
            <a:ext cx="4812917" cy="461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dirty="0">
                <a:latin typeface="+mn-lt"/>
              </a:rPr>
              <a:t>Main process</a:t>
            </a:r>
            <a:r>
              <a:rPr lang="en-US" dirty="0">
                <a:latin typeface="+mn-lt"/>
              </a:rPr>
              <a:t>: communication with IOCs, 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+mn-lt"/>
              </a:rPr>
              <a:t>managing windows and PVs, read/write files, ...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CA client</a:t>
            </a:r>
            <a:r>
              <a:rPr lang="en-US" dirty="0">
                <a:latin typeface="+mn-lt"/>
              </a:rPr>
              <a:t>: epics-tca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+mn-lt"/>
              </a:rPr>
              <a:t>electron.js natively has a good IPC library, </a:t>
            </a:r>
            <a:r>
              <a:rPr lang="en-US" b="1" dirty="0">
                <a:latin typeface="+mn-lt"/>
              </a:rPr>
              <a:t>Why </a:t>
            </a:r>
            <a:r>
              <a:rPr lang="en-US" dirty="0">
                <a:latin typeface="+mn-lt"/>
              </a:rPr>
              <a:t>websocket? Realtime and two-way communication, expansion for future use.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latin typeface="+mn-lt"/>
              </a:rPr>
              <a:t>Why not</a:t>
            </a:r>
            <a:r>
              <a:rPr lang="en-US" dirty="0">
                <a:latin typeface="+mn-lt"/>
              </a:rPr>
              <a:t> run epics-tca on renderer process? For efficient PV management, future expansion.</a:t>
            </a:r>
          </a:p>
          <a:p>
            <a:pPr algn="l">
              <a:lnSpc>
                <a:spcPct val="150000"/>
              </a:lnSpc>
            </a:pPr>
            <a:endParaRPr lang="en-US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F3CC09-C274-3770-1067-A7E23DAFEE7E}"/>
              </a:ext>
            </a:extLst>
          </p:cNvPr>
          <p:cNvGrpSpPr/>
          <p:nvPr/>
        </p:nvGrpSpPr>
        <p:grpSpPr>
          <a:xfrm>
            <a:off x="352585" y="933293"/>
            <a:ext cx="6699393" cy="5511401"/>
            <a:chOff x="352585" y="933293"/>
            <a:chExt cx="6699393" cy="55114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B0AE0E-11B1-9AE1-1242-CD4EE55392CA}"/>
                </a:ext>
              </a:extLst>
            </p:cNvPr>
            <p:cNvSpPr/>
            <p:nvPr/>
          </p:nvSpPr>
          <p:spPr>
            <a:xfrm>
              <a:off x="2358886" y="3231006"/>
              <a:ext cx="2792774" cy="13633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91643E-0E3F-D43E-7CA3-6C9597B850AF}"/>
                </a:ext>
              </a:extLst>
            </p:cNvPr>
            <p:cNvCxnSpPr>
              <a:cxnSpLocks/>
            </p:cNvCxnSpPr>
            <p:nvPr/>
          </p:nvCxnSpPr>
          <p:spPr>
            <a:xfrm>
              <a:off x="512466" y="2319308"/>
              <a:ext cx="653951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A879DE8-D7AF-A8DA-1AAF-4AEA6E6A9FB2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3702281" y="2319308"/>
              <a:ext cx="1" cy="646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7CC67D-6595-B9B6-8363-5875BB278B97}"/>
                </a:ext>
              </a:extLst>
            </p:cNvPr>
            <p:cNvSpPr/>
            <p:nvPr/>
          </p:nvSpPr>
          <p:spPr>
            <a:xfrm>
              <a:off x="352585" y="2965316"/>
              <a:ext cx="6699393" cy="34793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1505B0-EDEC-CB38-7D68-E320A8275538}"/>
                </a:ext>
              </a:extLst>
            </p:cNvPr>
            <p:cNvSpPr/>
            <p:nvPr/>
          </p:nvSpPr>
          <p:spPr>
            <a:xfrm>
              <a:off x="901168" y="5532997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 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5E5A04-7DEB-35EA-07D8-2A212745D861}"/>
                </a:ext>
              </a:extLst>
            </p:cNvPr>
            <p:cNvSpPr/>
            <p:nvPr/>
          </p:nvSpPr>
          <p:spPr>
            <a:xfrm>
              <a:off x="2926211" y="5532997"/>
              <a:ext cx="1554480" cy="8432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1CBB26-38BE-C8CA-E179-49B819B8BDC7}"/>
                </a:ext>
              </a:extLst>
            </p:cNvPr>
            <p:cNvSpPr/>
            <p:nvPr/>
          </p:nvSpPr>
          <p:spPr>
            <a:xfrm>
              <a:off x="4923524" y="5532996"/>
              <a:ext cx="1554480" cy="84329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Renderer process</a:t>
              </a:r>
            </a:p>
            <a:p>
              <a:pPr algn="ctr"/>
              <a:r>
                <a:rPr lang="en-US" dirty="0"/>
                <a:t>(html page)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F45D2-04FF-F314-1F00-F3D9D0AC6C5D}"/>
                </a:ext>
              </a:extLst>
            </p:cNvPr>
            <p:cNvSpPr txBox="1"/>
            <p:nvPr/>
          </p:nvSpPr>
          <p:spPr>
            <a:xfrm>
              <a:off x="3702281" y="241174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network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250DFC-E2E0-62C5-8290-E1920D2A903E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1678408" y="4615953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5378D9-9906-FCEB-0A09-B4CE7630C1E2}"/>
                </a:ext>
              </a:extLst>
            </p:cNvPr>
            <p:cNvCxnSpPr/>
            <p:nvPr/>
          </p:nvCxnSpPr>
          <p:spPr>
            <a:xfrm flipV="1">
              <a:off x="1444231" y="4615953"/>
              <a:ext cx="1480811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46A0B3-6580-7733-4A3D-F5D9500F3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575" y="4615953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6BB54AE-2538-697E-3254-38D078AEF3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5273" y="4615953"/>
              <a:ext cx="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62958D-97D1-B300-653A-502701764B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79403" y="4615953"/>
              <a:ext cx="1364797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F09F42-76F3-60AF-8C85-460C8ACFB9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9522" y="4615953"/>
              <a:ext cx="1385190" cy="9170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2EA959-45C7-48F7-C98D-666F1314784A}"/>
                </a:ext>
              </a:extLst>
            </p:cNvPr>
            <p:cNvSpPr txBox="1"/>
            <p:nvPr/>
          </p:nvSpPr>
          <p:spPr>
            <a:xfrm>
              <a:off x="5088486" y="4809335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WebSocket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6F2156-2902-9ED8-8D13-5E3C2E6E71D8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1678408" y="1641953"/>
              <a:ext cx="6505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6A5F2C-02D8-4930-3713-43FDFB249684}"/>
                </a:ext>
              </a:extLst>
            </p:cNvPr>
            <p:cNvSpPr/>
            <p:nvPr/>
          </p:nvSpPr>
          <p:spPr>
            <a:xfrm>
              <a:off x="907673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369A57-731C-621F-D5C6-000CDB47F3CD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5335195" y="1641953"/>
              <a:ext cx="0" cy="6660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CB4BA7-16A7-DF1C-DE28-20D7E0BE4405}"/>
                </a:ext>
              </a:extLst>
            </p:cNvPr>
            <p:cNvSpPr/>
            <p:nvPr/>
          </p:nvSpPr>
          <p:spPr>
            <a:xfrm>
              <a:off x="4557955" y="933293"/>
              <a:ext cx="1554480" cy="7086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IOC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96382C-BFE9-57A5-FCCE-3ADC15A5F8A2}"/>
                </a:ext>
              </a:extLst>
            </p:cNvPr>
            <p:cNvSpPr txBox="1"/>
            <p:nvPr/>
          </p:nvSpPr>
          <p:spPr>
            <a:xfrm>
              <a:off x="3187157" y="3162600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CA client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94B211-D556-1430-C844-FE346CDB1A9D}"/>
                </a:ext>
              </a:extLst>
            </p:cNvPr>
            <p:cNvSpPr txBox="1"/>
            <p:nvPr/>
          </p:nvSpPr>
          <p:spPr>
            <a:xfrm>
              <a:off x="2770184" y="3666655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Main process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ACA0AA-0775-0707-993F-71EE41C9D243}"/>
                </a:ext>
              </a:extLst>
            </p:cNvPr>
            <p:cNvSpPr txBox="1"/>
            <p:nvPr/>
          </p:nvSpPr>
          <p:spPr>
            <a:xfrm>
              <a:off x="2703483" y="4273530"/>
              <a:ext cx="2194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WebSocket server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8ABD67-C2CE-B4B5-7394-B1228094A5B9}"/>
                </a:ext>
              </a:extLst>
            </p:cNvPr>
            <p:cNvSpPr txBox="1"/>
            <p:nvPr/>
          </p:nvSpPr>
          <p:spPr>
            <a:xfrm>
              <a:off x="5352745" y="2655032"/>
              <a:ext cx="132119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electron.js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11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03D58-8AAE-9023-346F-2765D280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 and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193CA-81BC-4C73-E195-EEFCDA95D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Technically any platform that can install Chromium would run TDM: Linux, MacOS, Windows; x86_64, arm.</a:t>
            </a:r>
          </a:p>
          <a:p>
            <a:r>
              <a:rPr lang="en-US"/>
              <a:t>Download from https://github.com/diverhao/tdm/releases/tag/v2408</a:t>
            </a:r>
          </a:p>
          <a:p>
            <a:r>
              <a:rPr lang="en-US"/>
              <a:t>Packaged with a modified node.js executable. </a:t>
            </a:r>
          </a:p>
          <a:p>
            <a:r>
              <a:rPr lang="en-US"/>
              <a:t>Double click to open the application.</a:t>
            </a:r>
          </a:p>
        </p:txBody>
      </p:sp>
    </p:spTree>
    <p:extLst>
      <p:ext uri="{BB962C8B-B14F-4D97-AF65-F5344CB8AC3E}">
        <p14:creationId xmlns:p14="http://schemas.microsoft.com/office/powerpoint/2010/main" val="285584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B1893-02E8-1B35-0F17-FD3CEB59F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653735"/>
            <a:ext cx="9854184" cy="4047778"/>
          </a:xfrm>
        </p:spPr>
        <p:txBody>
          <a:bodyPr/>
          <a:lstStyle/>
          <a:p>
            <a:r>
              <a:rPr lang="en-US" sz="2400"/>
              <a:t>Profile: a collection of information </a:t>
            </a:r>
          </a:p>
          <a:p>
            <a:pPr lvl="1"/>
            <a:r>
              <a:rPr lang="en-US" sz="2000"/>
              <a:t>EPICS environment variables (EPICS_CA_ADDR_LIST, TMO, ...)</a:t>
            </a:r>
          </a:p>
          <a:p>
            <a:pPr lvl="1"/>
            <a:r>
              <a:rPr lang="en-US" sz="2000"/>
              <a:t>Default search paths, opened files, ...</a:t>
            </a:r>
          </a:p>
          <a:p>
            <a:pPr lvl="1"/>
            <a:r>
              <a:rPr lang="en-US" sz="2000"/>
              <a:t>Other developer-defined variables</a:t>
            </a:r>
          </a:p>
          <a:p>
            <a:r>
              <a:rPr lang="en-US" sz="2400"/>
              <a:t>User can define multiple profiles. Each profile is independent to each other.</a:t>
            </a:r>
          </a:p>
          <a:p>
            <a:pPr lvl="1"/>
            <a:r>
              <a:rPr lang="en-US" sz="2000"/>
              <a:t>Save the effort of manually providing configuration file to TDM instance.</a:t>
            </a:r>
          </a:p>
          <a:p>
            <a:r>
              <a:rPr lang="en-US" sz="2400"/>
              <a:t>Profile editor: GUI interface that can fully edit the profile</a:t>
            </a:r>
          </a:p>
          <a:p>
            <a:r>
              <a:rPr lang="en-US" sz="2400"/>
              <a:t>All profiles are stored in one file $(HOME)/.tdm/profiles.json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344EB-C9DE-B812-F19A-83E59947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window and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40B61-B709-BD51-0D3B-9DCDB27E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780" y="1353312"/>
            <a:ext cx="6726188" cy="4788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30E8A-C640-1EA7-37DB-0B70F81D2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760" y="2206390"/>
            <a:ext cx="10089632" cy="3968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3B431-838C-E2D1-3320-39199232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935" y="1016927"/>
            <a:ext cx="8832732" cy="5461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BB4CE-6442-107E-5D97-0AEF73301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60" y="1871781"/>
            <a:ext cx="9637334" cy="3114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54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5F77-DE9C-9054-638F-3F055FE3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Display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90192-668D-D90C-1157-0ACB2036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80297"/>
            <a:ext cx="10969991" cy="4047778"/>
          </a:xfrm>
        </p:spPr>
        <p:txBody>
          <a:bodyPr/>
          <a:lstStyle/>
          <a:p>
            <a:r>
              <a:rPr lang="en-US" sz="2000"/>
              <a:t>Editing mode vs operating mode</a:t>
            </a:r>
          </a:p>
          <a:p>
            <a:r>
              <a:rPr lang="en-US" sz="2000"/>
              <a:t>All operations on a display window are integrated in the right click context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92400-B3DB-A2E5-52AF-B9B582E78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31" y="2825532"/>
            <a:ext cx="5707369" cy="3832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F1F93-F54C-B04F-6D93-840CFA0A2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442" y="2810190"/>
            <a:ext cx="4462338" cy="3822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9F798F0-66A8-F7E1-753B-E11FBDC97191}"/>
              </a:ext>
            </a:extLst>
          </p:cNvPr>
          <p:cNvSpPr/>
          <p:nvPr/>
        </p:nvSpPr>
        <p:spPr>
          <a:xfrm>
            <a:off x="6338861" y="4326594"/>
            <a:ext cx="658368" cy="83060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4C10A-1265-9E3A-8F06-D7B428194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873" y="544068"/>
            <a:ext cx="2433894" cy="5672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498D0-6E9D-E7F5-DE21-DA6EA16E8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650" y="-10658"/>
            <a:ext cx="2541723" cy="567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E97F8-A088-B4F7-C16D-7D4A5F002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88" y="1889674"/>
            <a:ext cx="1910875" cy="27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9E2F-6483-0BA1-E5A2-221F8409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a widget (Text Update)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02D6EA0-D837-C85B-48E2-EC15F46F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10" y="1025173"/>
            <a:ext cx="6906669" cy="50906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40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0FFC-D684-7FD3-074A-0646D5AE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a widget (XY Plot)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14E369-1F64-5D04-339A-B6A75F69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75" y="1173481"/>
            <a:ext cx="6978755" cy="4854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94815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ABC137-F478-48AF-94F1-527234D6D2C9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38e4deb0-de08-4adb-aafc-d8ff02544178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69E615-8CBC-4924-B74C-284390F37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1046</Words>
  <Application>Microsoft Macintosh PowerPoint</Application>
  <PresentationFormat>Widescreen</PresentationFormat>
  <Paragraphs>218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Century Gothic</vt:lpstr>
      <vt:lpstr>Symbol</vt:lpstr>
      <vt:lpstr>ORNL</vt:lpstr>
      <vt:lpstr>TDM, a display manager based on web technologies</vt:lpstr>
      <vt:lpstr>Why web technologies?</vt:lpstr>
      <vt:lpstr>Technical choices of TDM</vt:lpstr>
      <vt:lpstr>TDM architecture</vt:lpstr>
      <vt:lpstr>Install and start</vt:lpstr>
      <vt:lpstr>Main window and profile</vt:lpstr>
      <vt:lpstr>Display interface</vt:lpstr>
      <vt:lpstr>Create a widget (Text Update)</vt:lpstr>
      <vt:lpstr>Create a widget (XY Plot)</vt:lpstr>
      <vt:lpstr>Control a PV (Text Entry)</vt:lpstr>
      <vt:lpstr>Responsive editing</vt:lpstr>
      <vt:lpstr>Widgets</vt:lpstr>
      <vt:lpstr>Tools</vt:lpstr>
      <vt:lpstr>Advanced features</vt:lpstr>
      <vt:lpstr>Advanced features</vt:lpstr>
      <vt:lpstr>EDM compatibility</vt:lpstr>
      <vt:lpstr>Revisit TDM architecture</vt:lpstr>
      <vt:lpstr>SSH mode</vt:lpstr>
      <vt:lpstr>SSH mode</vt:lpstr>
      <vt:lpstr>SSH mode – new animation</vt:lpstr>
      <vt:lpstr>Revisit SSH mode architecture</vt:lpstr>
      <vt:lpstr>A website</vt:lpstr>
      <vt:lpstr>A webpage</vt:lpstr>
      <vt:lpstr>A webpage</vt:lpstr>
      <vt:lpstr>Optimization</vt:lpstr>
      <vt:lpstr>Performance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2024-09-17T21:23:16Z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