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19"/>
  </p:notesMasterIdLst>
  <p:handoutMasterIdLst>
    <p:handoutMasterId r:id="rId20"/>
  </p:handoutMasterIdLst>
  <p:sldIdLst>
    <p:sldId id="256" r:id="rId5"/>
    <p:sldId id="493" r:id="rId6"/>
    <p:sldId id="492" r:id="rId7"/>
    <p:sldId id="504" r:id="rId8"/>
    <p:sldId id="494" r:id="rId9"/>
    <p:sldId id="495" r:id="rId10"/>
    <p:sldId id="496" r:id="rId11"/>
    <p:sldId id="497" r:id="rId12"/>
    <p:sldId id="498" r:id="rId13"/>
    <p:sldId id="499" r:id="rId14"/>
    <p:sldId id="501" r:id="rId15"/>
    <p:sldId id="500" r:id="rId16"/>
    <p:sldId id="502" r:id="rId17"/>
    <p:sldId id="503" r:id="rId18"/>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9B490F19-0F86-334D-BFFE-DA4F9511FB8F}">
          <p14:sldIdLst>
            <p14:sldId id="256"/>
            <p14:sldId id="493"/>
            <p14:sldId id="492"/>
            <p14:sldId id="504"/>
            <p14:sldId id="494"/>
            <p14:sldId id="495"/>
            <p14:sldId id="496"/>
            <p14:sldId id="497"/>
            <p14:sldId id="498"/>
            <p14:sldId id="499"/>
            <p14:sldId id="501"/>
            <p14:sldId id="500"/>
            <p14:sldId id="502"/>
            <p14:sldId id="50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wn, David" initials="BD" lastIdx="1" clrIdx="0">
    <p:extLst>
      <p:ext uri="{19B8F6BF-5375-455C-9EA6-DF929625EA0E}">
        <p15:presenceInfo xmlns:p15="http://schemas.microsoft.com/office/powerpoint/2012/main" userId="S::da6@ornl.gov::21e12db5-4777-43a7-ab31-59401ee8e3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FF00"/>
    <a:srgbClr val="1E00FF"/>
    <a:srgbClr val="0FE6F0"/>
    <a:srgbClr val="04FF7F"/>
    <a:srgbClr val="9900FF"/>
    <a:srgbClr val="6DE802"/>
    <a:srgbClr val="D38018"/>
    <a:srgbClr val="E01995"/>
    <a:srgbClr val="EBB403"/>
    <a:srgbClr val="E012E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11" autoAdjust="0"/>
    <p:restoredTop sz="82177" autoAdjust="0"/>
  </p:normalViewPr>
  <p:slideViewPr>
    <p:cSldViewPr snapToGrid="0" showGuides="1">
      <p:cViewPr varScale="1">
        <p:scale>
          <a:sx n="104" d="100"/>
          <a:sy n="104" d="100"/>
        </p:scale>
        <p:origin x="648" y="200"/>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9/16/24</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9/16/24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my name is David Brown and I am one of the Machine Specialists at the Spallation Neutron Source.  I am in my 22</a:t>
            </a:r>
            <a:r>
              <a:rPr lang="en-US" baseline="30000" dirty="0"/>
              <a:t>nd</a:t>
            </a:r>
            <a:r>
              <a:rPr lang="en-US" dirty="0"/>
              <a:t> year here and in that time I have been involved in many software projects involving EPICS.  Today, however, I wanted to talk about Python and how we are coding to support Operational Functions that aren’t natively handled by EPICs. </a:t>
            </a:r>
          </a:p>
        </p:txBody>
      </p:sp>
      <p:sp>
        <p:nvSpPr>
          <p:cNvPr id="4" name="Slide Number Placeholder 3"/>
          <p:cNvSpPr>
            <a:spLocks noGrp="1"/>
          </p:cNvSpPr>
          <p:nvPr>
            <p:ph type="sldNum" sz="quarter" idx="5"/>
          </p:nvPr>
        </p:nvSpPr>
        <p:spPr/>
        <p:txBody>
          <a:bodyPr/>
          <a:lstStyle/>
          <a:p>
            <a:fld id="{DBFF095A-F86B-4B29-8A9F-DF3D3D1F3E2A}" type="slidenum">
              <a:rPr lang="en-US" smtClean="0"/>
              <a:pPr/>
              <a:t>1</a:t>
            </a:fld>
            <a:endParaRPr lang="en-US" dirty="0"/>
          </a:p>
        </p:txBody>
      </p:sp>
    </p:spTree>
    <p:extLst>
      <p:ext uri="{BB962C8B-B14F-4D97-AF65-F5344CB8AC3E}">
        <p14:creationId xmlns:p14="http://schemas.microsoft.com/office/powerpoint/2010/main" val="3229598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a:t>
            </a:r>
            <a:r>
              <a:rPr lang="en-US" dirty="0" err="1"/>
              <a:t>Pydev</a:t>
            </a:r>
            <a:r>
              <a:rPr lang="en-US" dirty="0"/>
              <a:t> portion of the talk.  </a:t>
            </a:r>
            <a:r>
              <a:rPr lang="en-US" dirty="0" err="1"/>
              <a:t>Pydev</a:t>
            </a:r>
            <a:r>
              <a:rPr lang="en-US" dirty="0"/>
              <a:t> is a project that allows existing record types to execute python code directly from the record.  In introducing the shown program, I have to start off by saying that this is a program using an MKS driver controlling a residual gas analyzer developed many years ago by people at SLAC who were nice enough to share with us, and we were able to adapt it and get it running on one of our accelerating cavities to troubleshoot why it was faulting.  Recently, we tried it on a different residual gas analyzer, but it didn’t work when migrated to the new system.  It was discovered that the </a:t>
            </a:r>
            <a:r>
              <a:rPr lang="en-US" dirty="0" err="1"/>
              <a:t>subArray</a:t>
            </a:r>
            <a:r>
              <a:rPr lang="en-US" dirty="0"/>
              <a:t> calling C-code wasn’t working on EPICs 7.  We fixed it by replacing four records dependent on the C-code with four records, three of which were </a:t>
            </a:r>
            <a:r>
              <a:rPr lang="en-US" dirty="0" err="1"/>
              <a:t>pycalc</a:t>
            </a:r>
            <a:r>
              <a:rPr lang="en-US" dirty="0"/>
              <a:t> records completely replacing over 300 lines of C-code.</a:t>
            </a:r>
          </a:p>
        </p:txBody>
      </p:sp>
      <p:sp>
        <p:nvSpPr>
          <p:cNvPr id="4" name="Slide Number Placeholder 3"/>
          <p:cNvSpPr>
            <a:spLocks noGrp="1"/>
          </p:cNvSpPr>
          <p:nvPr>
            <p:ph type="sldNum" sz="quarter" idx="5"/>
          </p:nvPr>
        </p:nvSpPr>
        <p:spPr/>
        <p:txBody>
          <a:bodyPr/>
          <a:lstStyle/>
          <a:p>
            <a:fld id="{DBFF095A-F86B-4B29-8A9F-DF3D3D1F3E2A}" type="slidenum">
              <a:rPr lang="en-US" smtClean="0"/>
              <a:pPr/>
              <a:t>10</a:t>
            </a:fld>
            <a:endParaRPr lang="en-US" dirty="0"/>
          </a:p>
        </p:txBody>
      </p:sp>
    </p:spTree>
    <p:extLst>
      <p:ext uri="{BB962C8B-B14F-4D97-AF65-F5344CB8AC3E}">
        <p14:creationId xmlns:p14="http://schemas.microsoft.com/office/powerpoint/2010/main" val="3210866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Pycalc</a:t>
            </a:r>
            <a:r>
              <a:rPr lang="en-US" dirty="0"/>
              <a:t> is a new record type dependent on </a:t>
            </a:r>
            <a:r>
              <a:rPr lang="en-US" dirty="0" err="1"/>
              <a:t>PyDev</a:t>
            </a:r>
            <a:r>
              <a:rPr lang="en-US" dirty="0"/>
              <a:t> that calls Python code in the CALC field using inputs imported through INPA-INPL fields of the record.  This was a natural transition to </a:t>
            </a:r>
            <a:r>
              <a:rPr lang="en-US" dirty="0" err="1"/>
              <a:t>pydev</a:t>
            </a:r>
            <a:r>
              <a:rPr lang="en-US" dirty="0"/>
              <a:t>/</a:t>
            </a:r>
            <a:r>
              <a:rPr lang="en-US" dirty="0" err="1"/>
              <a:t>pycalc</a:t>
            </a:r>
            <a:r>
              <a:rPr lang="en-US" dirty="0"/>
              <a:t> after our journey becoming more and more familiar with Python.  </a:t>
            </a:r>
          </a:p>
        </p:txBody>
      </p:sp>
      <p:sp>
        <p:nvSpPr>
          <p:cNvPr id="4" name="Slide Number Placeholder 3"/>
          <p:cNvSpPr>
            <a:spLocks noGrp="1"/>
          </p:cNvSpPr>
          <p:nvPr>
            <p:ph type="sldNum" sz="quarter" idx="5"/>
          </p:nvPr>
        </p:nvSpPr>
        <p:spPr/>
        <p:txBody>
          <a:bodyPr/>
          <a:lstStyle/>
          <a:p>
            <a:fld id="{DBFF095A-F86B-4B29-8A9F-DF3D3D1F3E2A}" type="slidenum">
              <a:rPr lang="en-US" smtClean="0"/>
              <a:pPr/>
              <a:t>11</a:t>
            </a:fld>
            <a:endParaRPr lang="en-US" dirty="0"/>
          </a:p>
        </p:txBody>
      </p:sp>
    </p:spTree>
    <p:extLst>
      <p:ext uri="{BB962C8B-B14F-4D97-AF65-F5344CB8AC3E}">
        <p14:creationId xmlns:p14="http://schemas.microsoft.com/office/powerpoint/2010/main" val="2915138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Adaptive Feed Forward is a LLRF feedback to compensate for beam loading and constantly learns on beam pulses.  After about 10 minutes of beam off, however, LLRF clears the registry and has to re-learn, but the losses in the </a:t>
            </a:r>
            <a:r>
              <a:rPr lang="en-US" dirty="0" err="1"/>
              <a:t>Linac</a:t>
            </a:r>
            <a:r>
              <a:rPr lang="en-US" dirty="0"/>
              <a:t> suffer until it resolves the solution.  We have a program that allows us to save a state and push a good state to the LLRF AFF registers to give it a head start.  This is another example of a program that utilizes C-code to copy an array from one record to another, which we have rewritten with </a:t>
            </a:r>
            <a:r>
              <a:rPr lang="en-US" dirty="0" err="1"/>
              <a:t>pycalc</a:t>
            </a:r>
            <a:r>
              <a:rPr lang="en-US" dirty="0"/>
              <a:t> to completely abandon the external C-code, make it more readable, and make it much more maintainable.  </a:t>
            </a:r>
          </a:p>
        </p:txBody>
      </p:sp>
      <p:sp>
        <p:nvSpPr>
          <p:cNvPr id="4" name="Slide Number Placeholder 3"/>
          <p:cNvSpPr>
            <a:spLocks noGrp="1"/>
          </p:cNvSpPr>
          <p:nvPr>
            <p:ph type="sldNum" sz="quarter" idx="5"/>
          </p:nvPr>
        </p:nvSpPr>
        <p:spPr/>
        <p:txBody>
          <a:bodyPr/>
          <a:lstStyle/>
          <a:p>
            <a:fld id="{DBFF095A-F86B-4B29-8A9F-DF3D3D1F3E2A}" type="slidenum">
              <a:rPr lang="en-US" smtClean="0"/>
              <a:pPr/>
              <a:t>12</a:t>
            </a:fld>
            <a:endParaRPr lang="en-US" dirty="0"/>
          </a:p>
        </p:txBody>
      </p:sp>
    </p:spTree>
    <p:extLst>
      <p:ext uri="{BB962C8B-B14F-4D97-AF65-F5344CB8AC3E}">
        <p14:creationId xmlns:p14="http://schemas.microsoft.com/office/powerpoint/2010/main" val="268267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need to say where we came from</a:t>
            </a:r>
          </a:p>
        </p:txBody>
      </p:sp>
      <p:sp>
        <p:nvSpPr>
          <p:cNvPr id="4" name="Slide Number Placeholder 3"/>
          <p:cNvSpPr>
            <a:spLocks noGrp="1"/>
          </p:cNvSpPr>
          <p:nvPr>
            <p:ph type="sldNum" sz="quarter" idx="5"/>
          </p:nvPr>
        </p:nvSpPr>
        <p:spPr/>
        <p:txBody>
          <a:bodyPr/>
          <a:lstStyle/>
          <a:p>
            <a:fld id="{DBFF095A-F86B-4B29-8A9F-DF3D3D1F3E2A}" type="slidenum">
              <a:rPr lang="en-US" smtClean="0"/>
              <a:pPr/>
              <a:t>2</a:t>
            </a:fld>
            <a:endParaRPr lang="en-US" dirty="0"/>
          </a:p>
        </p:txBody>
      </p:sp>
    </p:spTree>
    <p:extLst>
      <p:ext uri="{BB962C8B-B14F-4D97-AF65-F5344CB8AC3E}">
        <p14:creationId xmlns:p14="http://schemas.microsoft.com/office/powerpoint/2010/main" val="1250524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until about 5 years ago, this was the norm.  The ability to maintain, adapt, or even read in some cases was daunting as many of the originators had left to chase other dreams.  Despite mild resistance, Python was declared the path forward specifically for its modern, more readable language, but future proofing and standardization were important, as well.  We have since invested a heavy effort into converting </a:t>
            </a:r>
            <a:r>
              <a:rPr lang="en-US" dirty="0" err="1"/>
              <a:t>perl</a:t>
            </a:r>
            <a:r>
              <a:rPr lang="en-US" dirty="0"/>
              <a:t> or </a:t>
            </a:r>
            <a:r>
              <a:rPr lang="en-US" dirty="0" err="1"/>
              <a:t>php</a:t>
            </a:r>
            <a:r>
              <a:rPr lang="en-US" dirty="0"/>
              <a:t> scripts to python or creating new programs out of python.  </a:t>
            </a:r>
          </a:p>
        </p:txBody>
      </p:sp>
      <p:sp>
        <p:nvSpPr>
          <p:cNvPr id="4" name="Slide Number Placeholder 3"/>
          <p:cNvSpPr>
            <a:spLocks noGrp="1"/>
          </p:cNvSpPr>
          <p:nvPr>
            <p:ph type="sldNum" sz="quarter" idx="5"/>
          </p:nvPr>
        </p:nvSpPr>
        <p:spPr/>
        <p:txBody>
          <a:bodyPr/>
          <a:lstStyle/>
          <a:p>
            <a:fld id="{DBFF095A-F86B-4B29-8A9F-DF3D3D1F3E2A}" type="slidenum">
              <a:rPr lang="en-US" smtClean="0"/>
              <a:pPr/>
              <a:t>3</a:t>
            </a:fld>
            <a:endParaRPr lang="en-US" dirty="0"/>
          </a:p>
        </p:txBody>
      </p:sp>
    </p:spTree>
    <p:extLst>
      <p:ext uri="{BB962C8B-B14F-4D97-AF65-F5344CB8AC3E}">
        <p14:creationId xmlns:p14="http://schemas.microsoft.com/office/powerpoint/2010/main" val="1614029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Python is like the classic game Othello.  If this is a game you’ve never heard of, it is a take on the ancient game Go.  It had the tagline, “A minute to learn, a lifetime to master”. What we found was that it is easy to get started getting something going in Python, but if you are not methodical in your programming approach, you can easily produce spaghetti code that will cause hate and discontent in the future.  </a:t>
            </a:r>
          </a:p>
        </p:txBody>
      </p:sp>
      <p:sp>
        <p:nvSpPr>
          <p:cNvPr id="4" name="Slide Number Placeholder 3"/>
          <p:cNvSpPr>
            <a:spLocks noGrp="1"/>
          </p:cNvSpPr>
          <p:nvPr>
            <p:ph type="sldNum" sz="quarter" idx="5"/>
          </p:nvPr>
        </p:nvSpPr>
        <p:spPr/>
        <p:txBody>
          <a:bodyPr/>
          <a:lstStyle/>
          <a:p>
            <a:fld id="{DBFF095A-F86B-4B29-8A9F-DF3D3D1F3E2A}" type="slidenum">
              <a:rPr lang="en-US" smtClean="0"/>
              <a:pPr/>
              <a:t>4</a:t>
            </a:fld>
            <a:endParaRPr lang="en-US" dirty="0"/>
          </a:p>
        </p:txBody>
      </p:sp>
    </p:spTree>
    <p:extLst>
      <p:ext uri="{BB962C8B-B14F-4D97-AF65-F5344CB8AC3E}">
        <p14:creationId xmlns:p14="http://schemas.microsoft.com/office/powerpoint/2010/main" val="323216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Started simple</a:t>
            </a:r>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5</a:t>
            </a:fld>
            <a:endParaRPr lang="en-US" dirty="0"/>
          </a:p>
        </p:txBody>
      </p:sp>
    </p:spTree>
    <p:extLst>
      <p:ext uri="{BB962C8B-B14F-4D97-AF65-F5344CB8AC3E}">
        <p14:creationId xmlns:p14="http://schemas.microsoft.com/office/powerpoint/2010/main" val="1603572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started converting old </a:t>
            </a:r>
            <a:r>
              <a:rPr lang="en-US" dirty="0" err="1"/>
              <a:t>perl</a:t>
            </a:r>
            <a:r>
              <a:rPr lang="en-US" dirty="0"/>
              <a:t> </a:t>
            </a:r>
            <a:r>
              <a:rPr lang="en-US" dirty="0" err="1"/>
              <a:t>tkinter</a:t>
            </a:r>
            <a:r>
              <a:rPr lang="en-US" dirty="0"/>
              <a:t> programs and </a:t>
            </a:r>
            <a:r>
              <a:rPr lang="en-US" dirty="0" err="1"/>
              <a:t>php</a:t>
            </a:r>
            <a:r>
              <a:rPr lang="en-US" dirty="0"/>
              <a:t> scripts into full blown python applications using </a:t>
            </a:r>
            <a:r>
              <a:rPr lang="en-US" dirty="0" err="1"/>
              <a:t>PyQt</a:t>
            </a:r>
            <a:r>
              <a:rPr lang="en-US" dirty="0"/>
              <a:t> based GUIs. It is a much more modern look than the old programs, are more secure, and more robust.  It is much more readable, as well, from a programming perspective. We went from no (or very little) institutional Python experience to having full blown programs in a very short period thanks in large part to two or three influential people we have on staff.  Operations made most of what you will see in this talk, but we had help from those handful of staff in troubleshooting and guiding us with best practices. Seen here are tools that we use to make e-log entries with pictures and text in addition to making a shift checklist the operators are required to do every shift we are running beam.  The next image is a magnet power supply manipulator that turns batches of power supplies on and off and sets alarm limits around the readbacks based on the setpoint.  This third program actually displays captured fault data from two devices measuring beam current upstream and downstream and subtracts the difference.  Along the way, we had to learn things like how to automatically build nested dictionaries, lists can be keys, and threading is nice to be able to use GUIs.  If any of what I just said bores you, its over, but if you understood it, welcome home.  </a:t>
            </a:r>
          </a:p>
        </p:txBody>
      </p:sp>
      <p:sp>
        <p:nvSpPr>
          <p:cNvPr id="4" name="Slide Number Placeholder 3"/>
          <p:cNvSpPr>
            <a:spLocks noGrp="1"/>
          </p:cNvSpPr>
          <p:nvPr>
            <p:ph type="sldNum" sz="quarter" idx="5"/>
          </p:nvPr>
        </p:nvSpPr>
        <p:spPr/>
        <p:txBody>
          <a:bodyPr/>
          <a:lstStyle/>
          <a:p>
            <a:fld id="{DBFF095A-F86B-4B29-8A9F-DF3D3D1F3E2A}" type="slidenum">
              <a:rPr lang="en-US" smtClean="0"/>
              <a:pPr/>
              <a:t>6</a:t>
            </a:fld>
            <a:endParaRPr lang="en-US" dirty="0"/>
          </a:p>
        </p:txBody>
      </p:sp>
    </p:spTree>
    <p:extLst>
      <p:ext uri="{BB962C8B-B14F-4D97-AF65-F5344CB8AC3E}">
        <p14:creationId xmlns:p14="http://schemas.microsoft.com/office/powerpoint/2010/main" val="115194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easily the most challenging one that we have undertaken under direction of one of our physicists.  It is designed to take in loss pattern data and make small adjustments upstream to lower losses.  This is still in development, but we were actually able to run a small test on the production machine with huge success.  Shown here is one of the readbacks called activation sum that we developed to match our loss monitor readbacks to activation levels.  The next step is to use it on our test stand for long term testing, and, when completed, will replace the need for hand tuning by experts.  </a:t>
            </a:r>
          </a:p>
        </p:txBody>
      </p:sp>
      <p:sp>
        <p:nvSpPr>
          <p:cNvPr id="4" name="Slide Number Placeholder 3"/>
          <p:cNvSpPr>
            <a:spLocks noGrp="1"/>
          </p:cNvSpPr>
          <p:nvPr>
            <p:ph type="sldNum" sz="quarter" idx="5"/>
          </p:nvPr>
        </p:nvSpPr>
        <p:spPr/>
        <p:txBody>
          <a:bodyPr/>
          <a:lstStyle/>
          <a:p>
            <a:fld id="{DBFF095A-F86B-4B29-8A9F-DF3D3D1F3E2A}" type="slidenum">
              <a:rPr lang="en-US" smtClean="0"/>
              <a:pPr/>
              <a:t>7</a:t>
            </a:fld>
            <a:endParaRPr lang="en-US" dirty="0"/>
          </a:p>
        </p:txBody>
      </p:sp>
    </p:spTree>
    <p:extLst>
      <p:ext uri="{BB962C8B-B14F-4D97-AF65-F5344CB8AC3E}">
        <p14:creationId xmlns:p14="http://schemas.microsoft.com/office/powerpoint/2010/main" val="2360998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Alarms are a central indication for Operations and we have developed alarm handlers for all of our usual alarms with the ability to easily adjust alarm limits and and mask them, if necessary.  These summaries are then entered into the BEAST for annunciation.  This is one example of a set of database files and EDM screens that are completely generated with python scripts and config files, which makes maintenance much easier when PVs change or additions or subtractions are necessary.  </a:t>
            </a:r>
          </a:p>
        </p:txBody>
      </p:sp>
      <p:sp>
        <p:nvSpPr>
          <p:cNvPr id="4" name="Slide Number Placeholder 3"/>
          <p:cNvSpPr>
            <a:spLocks noGrp="1"/>
          </p:cNvSpPr>
          <p:nvPr>
            <p:ph type="sldNum" sz="quarter" idx="5"/>
          </p:nvPr>
        </p:nvSpPr>
        <p:spPr/>
        <p:txBody>
          <a:bodyPr/>
          <a:lstStyle/>
          <a:p>
            <a:fld id="{DBFF095A-F86B-4B29-8A9F-DF3D3D1F3E2A}" type="slidenum">
              <a:rPr lang="en-US" smtClean="0"/>
              <a:pPr/>
              <a:t>8</a:t>
            </a:fld>
            <a:endParaRPr lang="en-US" dirty="0"/>
          </a:p>
        </p:txBody>
      </p:sp>
    </p:spTree>
    <p:extLst>
      <p:ext uri="{BB962C8B-B14F-4D97-AF65-F5344CB8AC3E}">
        <p14:creationId xmlns:p14="http://schemas.microsoft.com/office/powerpoint/2010/main" val="3560177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t>
            </a:r>
            <a:r>
              <a:rPr lang="en-US" dirty="0" err="1"/>
              <a:t>Pcaspy</a:t>
            </a:r>
            <a:r>
              <a:rPr lang="en-US" dirty="0"/>
              <a:t>, we are able to use Python to launch a channel access server that generates process variables.  An example of such an instance is our virtual accelerator running on a virtual machine named </a:t>
            </a:r>
            <a:r>
              <a:rPr lang="en-US" dirty="0" err="1"/>
              <a:t>Mimir</a:t>
            </a:r>
            <a:r>
              <a:rPr lang="en-US" dirty="0"/>
              <a:t>.  In full transparency, this was not an operations developed program.  It was developed by our Physics group, and they developed a new </a:t>
            </a:r>
            <a:r>
              <a:rPr lang="en-US" dirty="0" err="1"/>
              <a:t>pyorbit</a:t>
            </a:r>
            <a:r>
              <a:rPr lang="en-US" dirty="0"/>
              <a:t> model to determine the behavior of the virtual accelerator bunch precession.  We use this setup for software development and for training operators how to use XAL Apps.  </a:t>
            </a:r>
          </a:p>
        </p:txBody>
      </p:sp>
      <p:sp>
        <p:nvSpPr>
          <p:cNvPr id="4" name="Slide Number Placeholder 3"/>
          <p:cNvSpPr>
            <a:spLocks noGrp="1"/>
          </p:cNvSpPr>
          <p:nvPr>
            <p:ph type="sldNum" sz="quarter" idx="5"/>
          </p:nvPr>
        </p:nvSpPr>
        <p:spPr/>
        <p:txBody>
          <a:bodyPr/>
          <a:lstStyle/>
          <a:p>
            <a:fld id="{DBFF095A-F86B-4B29-8A9F-DF3D3D1F3E2A}" type="slidenum">
              <a:rPr lang="en-US" smtClean="0"/>
              <a:pPr/>
              <a:t>9</a:t>
            </a:fld>
            <a:endParaRPr lang="en-US" dirty="0"/>
          </a:p>
        </p:txBody>
      </p:sp>
    </p:spTree>
    <p:extLst>
      <p:ext uri="{BB962C8B-B14F-4D97-AF65-F5344CB8AC3E}">
        <p14:creationId xmlns:p14="http://schemas.microsoft.com/office/powerpoint/2010/main" val="26070420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0" name="Picture 19">
            <a:extLst>
              <a:ext uri="{FF2B5EF4-FFF2-40B4-BE49-F238E27FC236}">
                <a16:creationId xmlns:a16="http://schemas.microsoft.com/office/drawing/2014/main" id="{4FCA792B-F3C6-440D-9FAF-B0D8AC4CDCB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6472945"/>
            <a:ext cx="1093661" cy="265176"/>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5911" y="236982"/>
            <a:ext cx="11515053" cy="507831"/>
          </a:xfrm>
        </p:spPr>
        <p:txBody>
          <a:bodyPr/>
          <a:lstStyle>
            <a:lvl1pPr>
              <a:defRPr sz="3000"/>
            </a:lvl1pPr>
          </a:lstStyle>
          <a:p>
            <a:r>
              <a:rPr lang="en-US" dirty="0"/>
              <a:t>Click to edit Master title style</a:t>
            </a:r>
          </a:p>
        </p:txBody>
      </p:sp>
      <p:sp>
        <p:nvSpPr>
          <p:cNvPr id="3" name="Content Placeholder 2"/>
          <p:cNvSpPr>
            <a:spLocks noGrp="1"/>
          </p:cNvSpPr>
          <p:nvPr>
            <p:ph idx="1"/>
          </p:nvPr>
        </p:nvSpPr>
        <p:spPr>
          <a:xfrm>
            <a:off x="268224" y="1508760"/>
            <a:ext cx="11523520" cy="419541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6125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7" name="Picture 6">
            <a:extLst>
              <a:ext uri="{FF2B5EF4-FFF2-40B4-BE49-F238E27FC236}">
                <a16:creationId xmlns:a16="http://schemas.microsoft.com/office/drawing/2014/main" id="{C1AE7B96-D2A6-4A16-9C8C-9BA017C83499}"/>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6" name="Picture 5">
            <a:extLst>
              <a:ext uri="{FF2B5EF4-FFF2-40B4-BE49-F238E27FC236}">
                <a16:creationId xmlns:a16="http://schemas.microsoft.com/office/drawing/2014/main" id="{6C911F93-34D4-49C9-8A88-C4DDE1F1E031}"/>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8758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E4EEDC71-13B7-4B76-A967-98C8665C451E}"/>
              </a:ext>
            </a:extLst>
          </p:cNvPr>
          <p:cNvPicPr>
            <a:picLocks noChangeAspect="1"/>
          </p:cNvPicPr>
          <p:nvPr userDrawn="1"/>
        </p:nvPicPr>
        <p:blipFill>
          <a:blip r:embed="rId2"/>
          <a:stretch>
            <a:fillRect/>
          </a:stretch>
        </p:blipFill>
        <p:spPr>
          <a:xfrm>
            <a:off x="413129" y="6486525"/>
            <a:ext cx="1088136" cy="261860"/>
          </a:xfrm>
          <a:prstGeom prst="rect">
            <a:avLst/>
          </a:prstGeom>
        </p:spPr>
      </p:pic>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07690CFA-BCE4-4BCB-BADE-0862029B12BF}"/>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83171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085213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Tree>
    <p:extLst>
      <p:ext uri="{BB962C8B-B14F-4D97-AF65-F5344CB8AC3E}">
        <p14:creationId xmlns:p14="http://schemas.microsoft.com/office/powerpoint/2010/main" val="184697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16"/>
          <a:stretch>
            <a:fillRect/>
          </a:stretch>
        </p:blipFill>
        <p:spPr>
          <a:xfrm>
            <a:off x="413129" y="6477000"/>
            <a:ext cx="1088136" cy="261860"/>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736" r:id="rId4"/>
    <p:sldLayoutId id="2147483663" r:id="rId5"/>
    <p:sldLayoutId id="2147483685" r:id="rId6"/>
    <p:sldLayoutId id="2147483750" r:id="rId7"/>
    <p:sldLayoutId id="2147483755" r:id="rId8"/>
    <p:sldLayoutId id="2147483754" r:id="rId9"/>
    <p:sldLayoutId id="2147483667" r:id="rId10"/>
    <p:sldLayoutId id="2147483725" r:id="rId11"/>
    <p:sldLayoutId id="2147483756" r:id="rId12"/>
    <p:sldLayoutId id="2147483678" r:id="rId13"/>
    <p:sldLayoutId id="2147483757" r:id="rId14"/>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800C1-4BD0-4441-9F02-CABA00D22C2F}"/>
              </a:ext>
            </a:extLst>
          </p:cNvPr>
          <p:cNvSpPr>
            <a:spLocks noGrp="1"/>
          </p:cNvSpPr>
          <p:nvPr>
            <p:ph type="ctrTitle"/>
          </p:nvPr>
        </p:nvSpPr>
        <p:spPr>
          <a:xfrm>
            <a:off x="428736" y="1388962"/>
            <a:ext cx="9852086" cy="978729"/>
          </a:xfrm>
        </p:spPr>
        <p:txBody>
          <a:bodyPr/>
          <a:lstStyle/>
          <a:p>
            <a:r>
              <a:rPr lang="en-US" dirty="0"/>
              <a:t>Utilizing Python to Support Operational Functions</a:t>
            </a:r>
          </a:p>
        </p:txBody>
      </p:sp>
      <p:sp>
        <p:nvSpPr>
          <p:cNvPr id="3" name="Subtitle 2">
            <a:extLst>
              <a:ext uri="{FF2B5EF4-FFF2-40B4-BE49-F238E27FC236}">
                <a16:creationId xmlns:a16="http://schemas.microsoft.com/office/drawing/2014/main" id="{14112E8D-8CA8-4596-914D-BD6FE69564F5}"/>
              </a:ext>
            </a:extLst>
          </p:cNvPr>
          <p:cNvSpPr>
            <a:spLocks noGrp="1"/>
          </p:cNvSpPr>
          <p:nvPr>
            <p:ph type="subTitle" idx="1"/>
          </p:nvPr>
        </p:nvSpPr>
        <p:spPr/>
        <p:txBody>
          <a:bodyPr/>
          <a:lstStyle/>
          <a:p>
            <a:r>
              <a:rPr lang="en-US" dirty="0"/>
              <a:t>September 17th, 2024</a:t>
            </a:r>
          </a:p>
        </p:txBody>
      </p:sp>
    </p:spTree>
    <p:extLst>
      <p:ext uri="{BB962C8B-B14F-4D97-AF65-F5344CB8AC3E}">
        <p14:creationId xmlns:p14="http://schemas.microsoft.com/office/powerpoint/2010/main" val="171318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773C-A7BA-46E4-8825-9D7AF6034632}"/>
              </a:ext>
            </a:extLst>
          </p:cNvPr>
          <p:cNvSpPr>
            <a:spLocks noGrp="1"/>
          </p:cNvSpPr>
          <p:nvPr>
            <p:ph type="title"/>
          </p:nvPr>
        </p:nvSpPr>
        <p:spPr/>
        <p:txBody>
          <a:bodyPr/>
          <a:lstStyle/>
          <a:p>
            <a:r>
              <a:rPr lang="en-US" dirty="0"/>
              <a:t>MKS RGA Driver</a:t>
            </a:r>
          </a:p>
        </p:txBody>
      </p:sp>
      <p:pic>
        <p:nvPicPr>
          <p:cNvPr id="5" name="Content Placeholder 4" descr="A screen shot of a graph&#10;&#10;Description automatically generated">
            <a:extLst>
              <a:ext uri="{FF2B5EF4-FFF2-40B4-BE49-F238E27FC236}">
                <a16:creationId xmlns:a16="http://schemas.microsoft.com/office/drawing/2014/main" id="{8FBE0BB7-B910-9961-3333-296B8935A3DE}"/>
              </a:ext>
            </a:extLst>
          </p:cNvPr>
          <p:cNvPicPr>
            <a:picLocks noGrp="1" noChangeAspect="1"/>
          </p:cNvPicPr>
          <p:nvPr>
            <p:ph idx="1"/>
          </p:nvPr>
        </p:nvPicPr>
        <p:blipFill>
          <a:blip r:embed="rId3"/>
          <a:stretch>
            <a:fillRect/>
          </a:stretch>
        </p:blipFill>
        <p:spPr>
          <a:xfrm>
            <a:off x="1902941" y="744813"/>
            <a:ext cx="7587048" cy="6022132"/>
          </a:xfrm>
        </p:spPr>
      </p:pic>
    </p:spTree>
    <p:extLst>
      <p:ext uri="{BB962C8B-B14F-4D97-AF65-F5344CB8AC3E}">
        <p14:creationId xmlns:p14="http://schemas.microsoft.com/office/powerpoint/2010/main" val="1369557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program&#10;&#10;Description automatically generated">
            <a:extLst>
              <a:ext uri="{FF2B5EF4-FFF2-40B4-BE49-F238E27FC236}">
                <a16:creationId xmlns:a16="http://schemas.microsoft.com/office/drawing/2014/main" id="{7D85142A-A76A-B7D2-48D5-CEF997F834EE}"/>
              </a:ext>
            </a:extLst>
          </p:cNvPr>
          <p:cNvPicPr>
            <a:picLocks noGrp="1" noChangeAspect="1"/>
          </p:cNvPicPr>
          <p:nvPr>
            <p:ph idx="1"/>
          </p:nvPr>
        </p:nvPicPr>
        <p:blipFill>
          <a:blip r:embed="rId3"/>
          <a:stretch>
            <a:fillRect/>
          </a:stretch>
        </p:blipFill>
        <p:spPr>
          <a:xfrm>
            <a:off x="265911" y="744813"/>
            <a:ext cx="6715657" cy="5754687"/>
          </a:xfrm>
        </p:spPr>
      </p:pic>
      <p:pic>
        <p:nvPicPr>
          <p:cNvPr id="7" name="Picture 6" descr="A screenshot of a computer program&#10;&#10;Description automatically generated">
            <a:extLst>
              <a:ext uri="{FF2B5EF4-FFF2-40B4-BE49-F238E27FC236}">
                <a16:creationId xmlns:a16="http://schemas.microsoft.com/office/drawing/2014/main" id="{41C46327-FFC1-977D-4706-147E32EF0E9B}"/>
              </a:ext>
            </a:extLst>
          </p:cNvPr>
          <p:cNvPicPr>
            <a:picLocks noChangeAspect="1"/>
          </p:cNvPicPr>
          <p:nvPr/>
        </p:nvPicPr>
        <p:blipFill>
          <a:blip r:embed="rId4"/>
          <a:stretch>
            <a:fillRect/>
          </a:stretch>
        </p:blipFill>
        <p:spPr>
          <a:xfrm>
            <a:off x="6100376" y="565563"/>
            <a:ext cx="6091624" cy="6113187"/>
          </a:xfrm>
          <a:prstGeom prst="rect">
            <a:avLst/>
          </a:prstGeom>
        </p:spPr>
      </p:pic>
      <p:sp>
        <p:nvSpPr>
          <p:cNvPr id="2" name="Title 1">
            <a:extLst>
              <a:ext uri="{FF2B5EF4-FFF2-40B4-BE49-F238E27FC236}">
                <a16:creationId xmlns:a16="http://schemas.microsoft.com/office/drawing/2014/main" id="{B6CC4A31-4673-0B84-A999-4594888FDC6C}"/>
              </a:ext>
            </a:extLst>
          </p:cNvPr>
          <p:cNvSpPr>
            <a:spLocks noGrp="1"/>
          </p:cNvSpPr>
          <p:nvPr>
            <p:ph type="title"/>
          </p:nvPr>
        </p:nvSpPr>
        <p:spPr/>
        <p:txBody>
          <a:bodyPr/>
          <a:lstStyle/>
          <a:p>
            <a:r>
              <a:rPr lang="en-US" dirty="0"/>
              <a:t>Code replacing the </a:t>
            </a:r>
            <a:r>
              <a:rPr lang="en-US" dirty="0" err="1"/>
              <a:t>subArrays</a:t>
            </a:r>
            <a:r>
              <a:rPr lang="en-US" dirty="0"/>
              <a:t> with </a:t>
            </a:r>
            <a:r>
              <a:rPr lang="en-US" dirty="0" err="1"/>
              <a:t>Pydev</a:t>
            </a:r>
            <a:endParaRPr lang="en-US" dirty="0"/>
          </a:p>
        </p:txBody>
      </p:sp>
    </p:spTree>
    <p:extLst>
      <p:ext uri="{BB962C8B-B14F-4D97-AF65-F5344CB8AC3E}">
        <p14:creationId xmlns:p14="http://schemas.microsoft.com/office/powerpoint/2010/main" val="2817208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D0E3-917F-B979-FEF8-C060A9ED37F4}"/>
              </a:ext>
            </a:extLst>
          </p:cNvPr>
          <p:cNvSpPr>
            <a:spLocks noGrp="1"/>
          </p:cNvSpPr>
          <p:nvPr>
            <p:ph type="title"/>
          </p:nvPr>
        </p:nvSpPr>
        <p:spPr/>
        <p:txBody>
          <a:bodyPr/>
          <a:lstStyle/>
          <a:p>
            <a:r>
              <a:rPr lang="en-US" dirty="0"/>
              <a:t>AFF Save/Restore</a:t>
            </a:r>
          </a:p>
        </p:txBody>
      </p:sp>
      <p:pic>
        <p:nvPicPr>
          <p:cNvPr id="5" name="Content Placeholder 4" descr="A screenshot of a computer&#10;&#10;Description automatically generated">
            <a:extLst>
              <a:ext uri="{FF2B5EF4-FFF2-40B4-BE49-F238E27FC236}">
                <a16:creationId xmlns:a16="http://schemas.microsoft.com/office/drawing/2014/main" id="{0372A473-F028-B751-C740-8BF60090B761}"/>
              </a:ext>
            </a:extLst>
          </p:cNvPr>
          <p:cNvPicPr>
            <a:picLocks noGrp="1" noChangeAspect="1"/>
          </p:cNvPicPr>
          <p:nvPr>
            <p:ph idx="1"/>
          </p:nvPr>
        </p:nvPicPr>
        <p:blipFill>
          <a:blip r:embed="rId3"/>
          <a:stretch>
            <a:fillRect/>
          </a:stretch>
        </p:blipFill>
        <p:spPr>
          <a:xfrm>
            <a:off x="1683362" y="744814"/>
            <a:ext cx="7991725" cy="6118024"/>
          </a:xfrm>
        </p:spPr>
      </p:pic>
    </p:spTree>
    <p:extLst>
      <p:ext uri="{BB962C8B-B14F-4D97-AF65-F5344CB8AC3E}">
        <p14:creationId xmlns:p14="http://schemas.microsoft.com/office/powerpoint/2010/main" val="3066719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54452-63A2-A5F5-4149-9CDDC9488032}"/>
              </a:ext>
            </a:extLst>
          </p:cNvPr>
          <p:cNvSpPr>
            <a:spLocks noGrp="1"/>
          </p:cNvSpPr>
          <p:nvPr>
            <p:ph type="title"/>
          </p:nvPr>
        </p:nvSpPr>
        <p:spPr/>
        <p:txBody>
          <a:bodyPr/>
          <a:lstStyle/>
          <a:p>
            <a:r>
              <a:rPr lang="en-US" dirty="0"/>
              <a:t>Automatic Logbook Entries</a:t>
            </a:r>
          </a:p>
        </p:txBody>
      </p:sp>
      <p:sp>
        <p:nvSpPr>
          <p:cNvPr id="3" name="Content Placeholder 2">
            <a:extLst>
              <a:ext uri="{FF2B5EF4-FFF2-40B4-BE49-F238E27FC236}">
                <a16:creationId xmlns:a16="http://schemas.microsoft.com/office/drawing/2014/main" id="{BF4C8286-59F4-9AA3-EF9F-52FE5572653D}"/>
              </a:ext>
            </a:extLst>
          </p:cNvPr>
          <p:cNvSpPr>
            <a:spLocks noGrp="1"/>
          </p:cNvSpPr>
          <p:nvPr>
            <p:ph idx="1"/>
          </p:nvPr>
        </p:nvSpPr>
        <p:spPr>
          <a:xfrm>
            <a:off x="448055" y="902042"/>
            <a:ext cx="6002172" cy="5362833"/>
          </a:xfrm>
        </p:spPr>
        <p:txBody>
          <a:bodyPr/>
          <a:lstStyle/>
          <a:p>
            <a:r>
              <a:rPr lang="en-US" dirty="0"/>
              <a:t>Script to automatically make entries every 12 hours showing how many KWH were delivered and show availability/downtime trips.</a:t>
            </a:r>
          </a:p>
          <a:p>
            <a:r>
              <a:rPr lang="en-US" dirty="0"/>
              <a:t>In the process of converting a </a:t>
            </a:r>
            <a:r>
              <a:rPr lang="en-US" dirty="0" err="1"/>
              <a:t>perl</a:t>
            </a:r>
            <a:r>
              <a:rPr lang="en-US" dirty="0"/>
              <a:t> script to python that automatically makes </a:t>
            </a:r>
            <a:r>
              <a:rPr lang="en-US" dirty="0" err="1"/>
              <a:t>elog</a:t>
            </a:r>
            <a:r>
              <a:rPr lang="en-US" dirty="0"/>
              <a:t> entries about trips that happen within seconds of the trip happening making the entries more consistent with the same information.  </a:t>
            </a:r>
          </a:p>
        </p:txBody>
      </p:sp>
      <p:pic>
        <p:nvPicPr>
          <p:cNvPr id="5" name="Picture 4" descr="A screenshot of a phone&#10;&#10;Description automatically generated">
            <a:extLst>
              <a:ext uri="{FF2B5EF4-FFF2-40B4-BE49-F238E27FC236}">
                <a16:creationId xmlns:a16="http://schemas.microsoft.com/office/drawing/2014/main" id="{6B91381E-9B78-3127-0414-7658D56A4F5F}"/>
              </a:ext>
            </a:extLst>
          </p:cNvPr>
          <p:cNvPicPr>
            <a:picLocks noChangeAspect="1"/>
          </p:cNvPicPr>
          <p:nvPr/>
        </p:nvPicPr>
        <p:blipFill>
          <a:blip r:embed="rId2"/>
          <a:stretch>
            <a:fillRect/>
          </a:stretch>
        </p:blipFill>
        <p:spPr>
          <a:xfrm>
            <a:off x="6560054" y="735363"/>
            <a:ext cx="5340902" cy="611027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41C0A70D-C0F4-5CAA-C969-815E93F9ACAC}"/>
              </a:ext>
            </a:extLst>
          </p:cNvPr>
          <p:cNvPicPr>
            <a:picLocks noChangeAspect="1"/>
          </p:cNvPicPr>
          <p:nvPr/>
        </p:nvPicPr>
        <p:blipFill>
          <a:blip r:embed="rId3"/>
          <a:stretch>
            <a:fillRect/>
          </a:stretch>
        </p:blipFill>
        <p:spPr>
          <a:xfrm>
            <a:off x="6560054" y="2187787"/>
            <a:ext cx="5520735" cy="1641942"/>
          </a:xfrm>
          <a:prstGeom prst="rect">
            <a:avLst/>
          </a:prstGeom>
        </p:spPr>
      </p:pic>
    </p:spTree>
    <p:extLst>
      <p:ext uri="{BB962C8B-B14F-4D97-AF65-F5344CB8AC3E}">
        <p14:creationId xmlns:p14="http://schemas.microsoft.com/office/powerpoint/2010/main" val="230242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A104F-4D6F-DCB8-FD81-40682B384056}"/>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212559B2-F07C-98E9-71E8-E329924C059A}"/>
              </a:ext>
            </a:extLst>
          </p:cNvPr>
          <p:cNvSpPr>
            <a:spLocks noGrp="1"/>
          </p:cNvSpPr>
          <p:nvPr>
            <p:ph idx="1"/>
          </p:nvPr>
        </p:nvSpPr>
        <p:spPr>
          <a:xfrm>
            <a:off x="448055" y="1013254"/>
            <a:ext cx="11430000" cy="4688259"/>
          </a:xfrm>
        </p:spPr>
        <p:txBody>
          <a:bodyPr/>
          <a:lstStyle/>
          <a:p>
            <a:r>
              <a:rPr lang="en-US" dirty="0"/>
              <a:t>Python is decidedly our path forward</a:t>
            </a:r>
          </a:p>
          <a:p>
            <a:r>
              <a:rPr lang="en-US" dirty="0"/>
              <a:t>We are developing a team of python programmers for robustness and redundancy.</a:t>
            </a:r>
          </a:p>
          <a:p>
            <a:r>
              <a:rPr lang="en-US" dirty="0" err="1"/>
              <a:t>PyDev</a:t>
            </a:r>
            <a:r>
              <a:rPr lang="en-US" dirty="0"/>
              <a:t>/</a:t>
            </a:r>
            <a:r>
              <a:rPr lang="en-US" dirty="0" err="1"/>
              <a:t>PyCalc</a:t>
            </a:r>
            <a:r>
              <a:rPr lang="en-US" dirty="0"/>
              <a:t> will be replacing all C-code calls from subarray</a:t>
            </a:r>
          </a:p>
          <a:p>
            <a:pPr lvl="1"/>
            <a:r>
              <a:rPr lang="en-US" dirty="0"/>
              <a:t>Makes code more readable and more compact</a:t>
            </a:r>
          </a:p>
          <a:p>
            <a:r>
              <a:rPr lang="en-US" dirty="0"/>
              <a:t>Not all of those python programmers know </a:t>
            </a:r>
            <a:r>
              <a:rPr lang="en-US" dirty="0" err="1"/>
              <a:t>PyDev</a:t>
            </a:r>
            <a:r>
              <a:rPr lang="en-US" dirty="0"/>
              <a:t>/</a:t>
            </a:r>
            <a:r>
              <a:rPr lang="en-US" dirty="0" err="1"/>
              <a:t>PyCalc</a:t>
            </a:r>
            <a:r>
              <a:rPr lang="en-US" dirty="0"/>
              <a:t>, or even EPICs database programming</a:t>
            </a:r>
          </a:p>
          <a:p>
            <a:pPr lvl="1"/>
            <a:r>
              <a:rPr lang="en-US" dirty="0"/>
              <a:t>We can still launch a channel access server using </a:t>
            </a:r>
            <a:r>
              <a:rPr lang="en-US" dirty="0" err="1"/>
              <a:t>pcaspy</a:t>
            </a:r>
            <a:r>
              <a:rPr lang="en-US"/>
              <a:t> without </a:t>
            </a:r>
            <a:r>
              <a:rPr lang="en-US" dirty="0"/>
              <a:t>a </a:t>
            </a:r>
            <a:r>
              <a:rPr lang="en-US" dirty="0" err="1"/>
              <a:t>softioc</a:t>
            </a:r>
            <a:r>
              <a:rPr lang="en-US" dirty="0"/>
              <a:t>.</a:t>
            </a:r>
          </a:p>
        </p:txBody>
      </p:sp>
    </p:spTree>
    <p:extLst>
      <p:ext uri="{BB962C8B-B14F-4D97-AF65-F5344CB8AC3E}">
        <p14:creationId xmlns:p14="http://schemas.microsoft.com/office/powerpoint/2010/main" val="3130437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2C20A-4DDD-37A6-9267-1671904A775D}"/>
              </a:ext>
            </a:extLst>
          </p:cNvPr>
          <p:cNvSpPr>
            <a:spLocks noGrp="1"/>
          </p:cNvSpPr>
          <p:nvPr>
            <p:ph type="title"/>
          </p:nvPr>
        </p:nvSpPr>
        <p:spPr/>
        <p:txBody>
          <a:bodyPr/>
          <a:lstStyle/>
          <a:p>
            <a:r>
              <a:rPr lang="en-US" dirty="0"/>
              <a:t>Historical Mess</a:t>
            </a:r>
          </a:p>
        </p:txBody>
      </p:sp>
      <p:sp>
        <p:nvSpPr>
          <p:cNvPr id="3" name="Content Placeholder 2">
            <a:extLst>
              <a:ext uri="{FF2B5EF4-FFF2-40B4-BE49-F238E27FC236}">
                <a16:creationId xmlns:a16="http://schemas.microsoft.com/office/drawing/2014/main" id="{55F44FFC-4AC0-7AEF-F4E4-0B8B0B814BC1}"/>
              </a:ext>
            </a:extLst>
          </p:cNvPr>
          <p:cNvSpPr>
            <a:spLocks noGrp="1"/>
          </p:cNvSpPr>
          <p:nvPr>
            <p:ph idx="1"/>
          </p:nvPr>
        </p:nvSpPr>
        <p:spPr>
          <a:xfrm>
            <a:off x="448055" y="926757"/>
            <a:ext cx="11430000" cy="5424616"/>
          </a:xfrm>
        </p:spPr>
        <p:txBody>
          <a:bodyPr/>
          <a:lstStyle/>
          <a:p>
            <a:r>
              <a:rPr lang="en-US" dirty="0"/>
              <a:t>Since the project’s beginning, we have been committed to EPICs</a:t>
            </a:r>
          </a:p>
          <a:p>
            <a:r>
              <a:rPr lang="en-US" dirty="0"/>
              <a:t>Stability and reliability ruled the day and version control was static, mostly.</a:t>
            </a:r>
          </a:p>
          <a:p>
            <a:r>
              <a:rPr lang="en-US" dirty="0"/>
              <a:t>There were limitations that needed to be overcome using EPICS 3.14.7, initially.</a:t>
            </a:r>
          </a:p>
          <a:p>
            <a:pPr lvl="1"/>
            <a:r>
              <a:rPr lang="en-US" dirty="0"/>
              <a:t>Creating a line given only points</a:t>
            </a:r>
          </a:p>
          <a:p>
            <a:pPr lvl="1"/>
            <a:r>
              <a:rPr lang="en-US" dirty="0"/>
              <a:t>Copying one waveform to a compress record</a:t>
            </a:r>
          </a:p>
          <a:p>
            <a:pPr lvl="1"/>
            <a:r>
              <a:rPr lang="en-US" dirty="0"/>
              <a:t>Making automated e-log entries</a:t>
            </a:r>
          </a:p>
          <a:p>
            <a:pPr lvl="1"/>
            <a:r>
              <a:rPr lang="en-US" dirty="0"/>
              <a:t>Batch scripting (shell, </a:t>
            </a:r>
            <a:r>
              <a:rPr lang="en-US" dirty="0" err="1"/>
              <a:t>php</a:t>
            </a:r>
            <a:r>
              <a:rPr lang="en-US" dirty="0"/>
              <a:t>, </a:t>
            </a:r>
            <a:r>
              <a:rPr lang="en-US" dirty="0" err="1"/>
              <a:t>perl</a:t>
            </a:r>
            <a:r>
              <a:rPr lang="en-US" dirty="0"/>
              <a:t>)</a:t>
            </a:r>
          </a:p>
          <a:p>
            <a:r>
              <a:rPr lang="en-US" dirty="0"/>
              <a:t>Perl scripts called from sequencers or c code called from a subroutine record were used to bridge the gap.</a:t>
            </a:r>
          </a:p>
        </p:txBody>
      </p:sp>
    </p:spTree>
    <p:extLst>
      <p:ext uri="{BB962C8B-B14F-4D97-AF65-F5344CB8AC3E}">
        <p14:creationId xmlns:p14="http://schemas.microsoft.com/office/powerpoint/2010/main" val="1325129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31685-632E-A940-951D-3C6812E163C1}"/>
              </a:ext>
            </a:extLst>
          </p:cNvPr>
          <p:cNvSpPr>
            <a:spLocks noGrp="1"/>
          </p:cNvSpPr>
          <p:nvPr>
            <p:ph type="title"/>
          </p:nvPr>
        </p:nvSpPr>
        <p:spPr>
          <a:xfrm>
            <a:off x="630195" y="236983"/>
            <a:ext cx="11161549" cy="507831"/>
          </a:xfrm>
        </p:spPr>
        <p:txBody>
          <a:bodyPr/>
          <a:lstStyle/>
          <a:p>
            <a:r>
              <a:rPr lang="en-US" dirty="0"/>
              <a:t>History Doesn’t Have to Define the Future</a:t>
            </a:r>
          </a:p>
        </p:txBody>
      </p:sp>
      <p:pic>
        <p:nvPicPr>
          <p:cNvPr id="1026" name="Picture 2" descr="Siân Annakin 💙😷 on X: &quot;Just because you have always done something that  way, doesn't mean it's the best or right way. Step back, regroup &amp;  reconsider the options - a solution">
            <a:extLst>
              <a:ext uri="{FF2B5EF4-FFF2-40B4-BE49-F238E27FC236}">
                <a16:creationId xmlns:a16="http://schemas.microsoft.com/office/drawing/2014/main" id="{CF8AF30F-626A-1C8C-6F1F-38A46C280F4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4701" y="744814"/>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1293FFE-3B30-4CFA-88B0-57B24E5AAF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1207" y="744814"/>
            <a:ext cx="5041550" cy="39996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ve always done it that way!&quot;">
            <a:extLst>
              <a:ext uri="{FF2B5EF4-FFF2-40B4-BE49-F238E27FC236}">
                <a16:creationId xmlns:a16="http://schemas.microsoft.com/office/drawing/2014/main" id="{6E8DF712-20E4-7171-ADE8-DDB4D45883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907" y="744814"/>
            <a:ext cx="88646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18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23E2-04FB-1C82-DB63-BDC5055B9244}"/>
              </a:ext>
            </a:extLst>
          </p:cNvPr>
          <p:cNvSpPr>
            <a:spLocks noGrp="1"/>
          </p:cNvSpPr>
          <p:nvPr>
            <p:ph type="title"/>
          </p:nvPr>
        </p:nvSpPr>
        <p:spPr/>
        <p:txBody>
          <a:bodyPr/>
          <a:lstStyle/>
          <a:p>
            <a:r>
              <a:rPr lang="en-US" dirty="0"/>
              <a:t>Python is Easy</a:t>
            </a:r>
          </a:p>
        </p:txBody>
      </p:sp>
      <p:pic>
        <p:nvPicPr>
          <p:cNvPr id="5" name="Content Placeholder 4" descr="A game board with a game board&#10;&#10;Description automatically generated">
            <a:extLst>
              <a:ext uri="{FF2B5EF4-FFF2-40B4-BE49-F238E27FC236}">
                <a16:creationId xmlns:a16="http://schemas.microsoft.com/office/drawing/2014/main" id="{A29B88D2-3387-E814-9BA6-A668BC8A8093}"/>
              </a:ext>
            </a:extLst>
          </p:cNvPr>
          <p:cNvPicPr>
            <a:picLocks noGrp="1" noChangeAspect="1"/>
          </p:cNvPicPr>
          <p:nvPr>
            <p:ph idx="1"/>
          </p:nvPr>
        </p:nvPicPr>
        <p:blipFill>
          <a:blip r:embed="rId3"/>
          <a:stretch>
            <a:fillRect/>
          </a:stretch>
        </p:blipFill>
        <p:spPr>
          <a:xfrm>
            <a:off x="2274805" y="801659"/>
            <a:ext cx="7598995" cy="6056342"/>
          </a:xfrm>
        </p:spPr>
      </p:pic>
      <p:pic>
        <p:nvPicPr>
          <p:cNvPr id="1026" name="Picture 2" descr="Spaghetti attacking the Muppet's chef.">
            <a:extLst>
              <a:ext uri="{FF2B5EF4-FFF2-40B4-BE49-F238E27FC236}">
                <a16:creationId xmlns:a16="http://schemas.microsoft.com/office/drawing/2014/main" id="{E455474B-B39B-81A9-D97C-2B30B9866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6853" y="697392"/>
            <a:ext cx="8353167" cy="626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10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4716-4ED9-F95F-E9CF-463B221FB71C}"/>
              </a:ext>
            </a:extLst>
          </p:cNvPr>
          <p:cNvSpPr>
            <a:spLocks noGrp="1"/>
          </p:cNvSpPr>
          <p:nvPr>
            <p:ph type="title"/>
          </p:nvPr>
        </p:nvSpPr>
        <p:spPr/>
        <p:txBody>
          <a:bodyPr/>
          <a:lstStyle/>
          <a:p>
            <a:r>
              <a:rPr lang="en-US" dirty="0"/>
              <a:t>From Modest Beginnings</a:t>
            </a:r>
          </a:p>
        </p:txBody>
      </p:sp>
      <p:sp>
        <p:nvSpPr>
          <p:cNvPr id="3" name="Content Placeholder 2">
            <a:extLst>
              <a:ext uri="{FF2B5EF4-FFF2-40B4-BE49-F238E27FC236}">
                <a16:creationId xmlns:a16="http://schemas.microsoft.com/office/drawing/2014/main" id="{130DE96F-BD38-831C-B495-FC50B6079469}"/>
              </a:ext>
            </a:extLst>
          </p:cNvPr>
          <p:cNvSpPr>
            <a:spLocks noGrp="1"/>
          </p:cNvSpPr>
          <p:nvPr>
            <p:ph idx="1"/>
          </p:nvPr>
        </p:nvSpPr>
        <p:spPr>
          <a:xfrm>
            <a:off x="265911" y="853851"/>
            <a:ext cx="7481775" cy="5324527"/>
          </a:xfrm>
        </p:spPr>
        <p:txBody>
          <a:bodyPr/>
          <a:lstStyle/>
          <a:p>
            <a:r>
              <a:rPr lang="en-US" dirty="0">
                <a:latin typeface="+mn-lt"/>
              </a:rPr>
              <a:t>In addition to using Python, exclusively for scripting, there was a parallel effort to migrate to EPICs 7 directly from EPICs 3.14.12 (very big effort)</a:t>
            </a:r>
          </a:p>
          <a:p>
            <a:r>
              <a:rPr lang="en-US" dirty="0">
                <a:latin typeface="+mn-lt"/>
              </a:rPr>
              <a:t>Part of that migration included making sure that Python 3.6 and then 3.9 worked with a generic set of libraries in the new 64-bit, Red Hat environments.  </a:t>
            </a:r>
          </a:p>
          <a:p>
            <a:r>
              <a:rPr lang="en-US" dirty="0">
                <a:latin typeface="+mn-lt"/>
              </a:rPr>
              <a:t>Started by migrating screens and converting scripts.</a:t>
            </a:r>
          </a:p>
          <a:p>
            <a:pPr lvl="1"/>
            <a:r>
              <a:rPr lang="en-US" dirty="0">
                <a:latin typeface="+mn-lt"/>
              </a:rPr>
              <a:t>We started with simple generic scripts</a:t>
            </a:r>
          </a:p>
          <a:p>
            <a:pPr lvl="2"/>
            <a:r>
              <a:rPr lang="en-US" dirty="0">
                <a:latin typeface="+mn-lt"/>
              </a:rPr>
              <a:t>GET/SET PV scripts one of which is shown in its entirety</a:t>
            </a:r>
          </a:p>
        </p:txBody>
      </p:sp>
      <p:sp>
        <p:nvSpPr>
          <p:cNvPr id="4" name="Content Placeholder 2">
            <a:extLst>
              <a:ext uri="{FF2B5EF4-FFF2-40B4-BE49-F238E27FC236}">
                <a16:creationId xmlns:a16="http://schemas.microsoft.com/office/drawing/2014/main" id="{6D1295DE-4D1B-F8AA-B51B-715D578E51B6}"/>
              </a:ext>
            </a:extLst>
          </p:cNvPr>
          <p:cNvSpPr txBox="1">
            <a:spLocks/>
          </p:cNvSpPr>
          <p:nvPr/>
        </p:nvSpPr>
        <p:spPr bwMode="auto">
          <a:xfrm>
            <a:off x="7018637" y="236983"/>
            <a:ext cx="6685006" cy="6621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6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3225" lvl="1" indent="0">
              <a:buNone/>
            </a:pPr>
            <a:r>
              <a:rPr lang="en-US" sz="1000" dirty="0">
                <a:latin typeface="+mn-lt"/>
              </a:rPr>
              <a:t>#!/bin/env python3</a:t>
            </a:r>
            <a:endParaRPr lang="en-US" dirty="0">
              <a:latin typeface="+mn-lt"/>
            </a:endParaRPr>
          </a:p>
          <a:p>
            <a:pPr marL="403225" lvl="1" indent="0">
              <a:buNone/>
            </a:pPr>
            <a:r>
              <a:rPr lang="en-US" sz="1000" dirty="0">
                <a:latin typeface="+mn-lt"/>
              </a:rPr>
              <a:t># Send value to PVs contained in a file</a:t>
            </a:r>
          </a:p>
          <a:p>
            <a:pPr marL="403225" lvl="1" indent="0">
              <a:buNone/>
            </a:pPr>
            <a:r>
              <a:rPr lang="en-US" sz="1000" dirty="0">
                <a:latin typeface="+mn-lt"/>
              </a:rPr>
              <a:t># Python version of </a:t>
            </a:r>
            <a:r>
              <a:rPr lang="en-US" sz="1000" dirty="0" err="1">
                <a:latin typeface="+mn-lt"/>
              </a:rPr>
              <a:t>SET_PV.pl</a:t>
            </a:r>
            <a:r>
              <a:rPr lang="en-US" sz="1000" dirty="0">
                <a:latin typeface="+mn-lt"/>
              </a:rPr>
              <a:t> Perl script</a:t>
            </a:r>
          </a:p>
          <a:p>
            <a:pPr marL="403225" lvl="1" indent="0">
              <a:buNone/>
            </a:pPr>
            <a:r>
              <a:rPr lang="en-US" sz="1000" dirty="0">
                <a:latin typeface="+mn-lt"/>
              </a:rPr>
              <a:t>#</a:t>
            </a:r>
          </a:p>
          <a:p>
            <a:pPr marL="403225" lvl="1" indent="0">
              <a:buNone/>
            </a:pPr>
            <a:r>
              <a:rPr lang="en-US" sz="1000" dirty="0">
                <a:latin typeface="+mn-lt"/>
              </a:rPr>
              <a:t># Author: </a:t>
            </a:r>
            <a:r>
              <a:rPr lang="en-US" sz="1000" dirty="0" err="1">
                <a:latin typeface="+mn-lt"/>
              </a:rPr>
              <a:t>Klemen</a:t>
            </a:r>
            <a:r>
              <a:rPr lang="en-US" sz="1000" dirty="0">
                <a:latin typeface="+mn-lt"/>
              </a:rPr>
              <a:t> </a:t>
            </a:r>
            <a:r>
              <a:rPr lang="en-US" sz="1000" dirty="0" err="1">
                <a:latin typeface="+mn-lt"/>
              </a:rPr>
              <a:t>Vodopivec</a:t>
            </a:r>
            <a:endParaRPr lang="en-US" sz="1000" dirty="0">
              <a:latin typeface="+mn-lt"/>
            </a:endParaRPr>
          </a:p>
          <a:p>
            <a:pPr marL="403225" lvl="1" indent="0">
              <a:buNone/>
            </a:pPr>
            <a:r>
              <a:rPr lang="en-US" sz="1000" dirty="0">
                <a:latin typeface="+mn-lt"/>
              </a:rPr>
              <a:t># Created: Oct 1, 2021</a:t>
            </a:r>
          </a:p>
          <a:p>
            <a:pPr marL="403225" lvl="1" indent="0">
              <a:buNone/>
            </a:pPr>
            <a:r>
              <a:rPr lang="en-US" sz="1000" dirty="0">
                <a:latin typeface="+mn-lt"/>
              </a:rPr>
              <a:t>import </a:t>
            </a:r>
            <a:r>
              <a:rPr lang="en-US" sz="1000" dirty="0" err="1">
                <a:latin typeface="+mn-lt"/>
              </a:rPr>
              <a:t>argparse</a:t>
            </a:r>
            <a:endParaRPr lang="en-US" sz="1000" dirty="0">
              <a:latin typeface="+mn-lt"/>
            </a:endParaRPr>
          </a:p>
          <a:p>
            <a:pPr marL="403225" lvl="1" indent="0">
              <a:buNone/>
            </a:pPr>
            <a:r>
              <a:rPr lang="en-US" sz="1000" dirty="0">
                <a:latin typeface="+mn-lt"/>
              </a:rPr>
              <a:t>import sys</a:t>
            </a:r>
          </a:p>
          <a:p>
            <a:pPr marL="403225" lvl="1" indent="0">
              <a:buNone/>
            </a:pPr>
            <a:r>
              <a:rPr lang="en-US" sz="1000" dirty="0">
                <a:latin typeface="+mn-lt"/>
              </a:rPr>
              <a:t>from epics import </a:t>
            </a:r>
            <a:r>
              <a:rPr lang="en-US" sz="1000" dirty="0" err="1">
                <a:latin typeface="+mn-lt"/>
              </a:rPr>
              <a:t>caget_many</a:t>
            </a:r>
            <a:endParaRPr lang="en-US" sz="1000" dirty="0">
              <a:latin typeface="+mn-lt"/>
            </a:endParaRPr>
          </a:p>
          <a:p>
            <a:pPr marL="403225" lvl="1" indent="0">
              <a:buNone/>
            </a:pPr>
            <a:r>
              <a:rPr lang="en-US" sz="1000" dirty="0">
                <a:latin typeface="+mn-lt"/>
              </a:rPr>
              <a:t>parser = </a:t>
            </a:r>
            <a:r>
              <a:rPr lang="en-US" sz="1000" dirty="0" err="1">
                <a:latin typeface="+mn-lt"/>
              </a:rPr>
              <a:t>argparse.ArgumentParser</a:t>
            </a:r>
            <a:r>
              <a:rPr lang="en-US" sz="1000" dirty="0">
                <a:latin typeface="+mn-lt"/>
              </a:rPr>
              <a:t>(description='Retrieve and print value for each PV from a file')</a:t>
            </a:r>
          </a:p>
          <a:p>
            <a:pPr marL="403225" lvl="1" indent="0">
              <a:buNone/>
            </a:pPr>
            <a:r>
              <a:rPr lang="en-US" sz="1000" dirty="0" err="1">
                <a:latin typeface="+mn-lt"/>
              </a:rPr>
              <a:t>parser.add_argument</a:t>
            </a:r>
            <a:r>
              <a:rPr lang="en-US" sz="1000" dirty="0">
                <a:latin typeface="+mn-lt"/>
              </a:rPr>
              <a:t>('</a:t>
            </a:r>
            <a:r>
              <a:rPr lang="en-US" sz="1000" dirty="0" err="1">
                <a:latin typeface="+mn-lt"/>
              </a:rPr>
              <a:t>PV_file</a:t>
            </a:r>
            <a:r>
              <a:rPr lang="en-US" sz="1000" dirty="0">
                <a:latin typeface="+mn-lt"/>
              </a:rPr>
              <a:t>', type=</a:t>
            </a:r>
            <a:r>
              <a:rPr lang="en-US" sz="1000" dirty="0" err="1">
                <a:latin typeface="+mn-lt"/>
              </a:rPr>
              <a:t>argparse.FileType</a:t>
            </a:r>
            <a:r>
              <a:rPr lang="en-US" sz="1000" dirty="0">
                <a:latin typeface="+mn-lt"/>
              </a:rPr>
              <a:t>('r'), help='file of PVs one per line')</a:t>
            </a:r>
          </a:p>
          <a:p>
            <a:pPr marL="403225" lvl="1" indent="0">
              <a:buNone/>
            </a:pPr>
            <a:r>
              <a:rPr lang="en-US" sz="1000" dirty="0" err="1">
                <a:latin typeface="+mn-lt"/>
              </a:rPr>
              <a:t>parser.add_argument</a:t>
            </a:r>
            <a:r>
              <a:rPr lang="en-US" sz="1000" dirty="0">
                <a:latin typeface="+mn-lt"/>
              </a:rPr>
              <a:t>('--suffix', '-s', help='Optional PV suffix', default='')</a:t>
            </a:r>
          </a:p>
          <a:p>
            <a:pPr marL="403225" lvl="1" indent="0">
              <a:buNone/>
            </a:pPr>
            <a:r>
              <a:rPr lang="en-US" sz="1000" dirty="0" err="1">
                <a:latin typeface="+mn-lt"/>
              </a:rPr>
              <a:t>args</a:t>
            </a:r>
            <a:r>
              <a:rPr lang="en-US" sz="1000" dirty="0">
                <a:latin typeface="+mn-lt"/>
              </a:rPr>
              <a:t> = </a:t>
            </a:r>
            <a:r>
              <a:rPr lang="en-US" sz="1000" dirty="0" err="1">
                <a:latin typeface="+mn-lt"/>
              </a:rPr>
              <a:t>parser.parse_args</a:t>
            </a:r>
            <a:r>
              <a:rPr lang="en-US" sz="1000" dirty="0">
                <a:latin typeface="+mn-lt"/>
              </a:rPr>
              <a:t>()</a:t>
            </a:r>
          </a:p>
          <a:p>
            <a:pPr marL="403225" lvl="1" indent="0">
              <a:buNone/>
            </a:pPr>
            <a:r>
              <a:rPr lang="en-US" sz="1000" dirty="0" err="1">
                <a:latin typeface="+mn-lt"/>
              </a:rPr>
              <a:t>pvs</a:t>
            </a:r>
            <a:r>
              <a:rPr lang="en-US" sz="1000" dirty="0">
                <a:latin typeface="+mn-lt"/>
              </a:rPr>
              <a:t> = []</a:t>
            </a:r>
          </a:p>
          <a:p>
            <a:pPr marL="403225" lvl="1" indent="0">
              <a:buNone/>
            </a:pPr>
            <a:r>
              <a:rPr lang="en-US" sz="1000" dirty="0">
                <a:latin typeface="+mn-lt"/>
              </a:rPr>
              <a:t>for line in </a:t>
            </a:r>
            <a:r>
              <a:rPr lang="en-US" sz="1000" dirty="0" err="1">
                <a:latin typeface="+mn-lt"/>
              </a:rPr>
              <a:t>args.PV_file.readlines</a:t>
            </a:r>
            <a:r>
              <a:rPr lang="en-US" sz="1000" dirty="0">
                <a:latin typeface="+mn-lt"/>
              </a:rPr>
              <a:t>():</a:t>
            </a:r>
          </a:p>
          <a:p>
            <a:pPr marL="403225" lvl="1" indent="0">
              <a:buNone/>
            </a:pPr>
            <a:r>
              <a:rPr lang="en-US" sz="1000" dirty="0">
                <a:latin typeface="+mn-lt"/>
              </a:rPr>
              <a:t>    </a:t>
            </a:r>
            <a:r>
              <a:rPr lang="en-US" sz="1000" dirty="0" err="1">
                <a:latin typeface="+mn-lt"/>
              </a:rPr>
              <a:t>pvs.append</a:t>
            </a:r>
            <a:r>
              <a:rPr lang="en-US" sz="1000" dirty="0">
                <a:latin typeface="+mn-lt"/>
              </a:rPr>
              <a:t>( </a:t>
            </a:r>
            <a:r>
              <a:rPr lang="en-US" sz="1000" dirty="0" err="1">
                <a:latin typeface="+mn-lt"/>
              </a:rPr>
              <a:t>line.strip</a:t>
            </a:r>
            <a:r>
              <a:rPr lang="en-US" sz="1000" dirty="0">
                <a:latin typeface="+mn-lt"/>
              </a:rPr>
              <a:t>().split(' ')[0] + </a:t>
            </a:r>
            <a:r>
              <a:rPr lang="en-US" sz="1000" dirty="0" err="1">
                <a:latin typeface="+mn-lt"/>
              </a:rPr>
              <a:t>args.suffix</a:t>
            </a:r>
            <a:r>
              <a:rPr lang="en-US" sz="1000" dirty="0">
                <a:latin typeface="+mn-lt"/>
              </a:rPr>
              <a:t> )</a:t>
            </a:r>
          </a:p>
          <a:p>
            <a:pPr marL="403225" lvl="1" indent="0">
              <a:buNone/>
            </a:pPr>
            <a:r>
              <a:rPr lang="en-US" sz="1000" dirty="0">
                <a:latin typeface="+mn-lt"/>
              </a:rPr>
              <a:t>succeeded = True</a:t>
            </a:r>
          </a:p>
          <a:p>
            <a:pPr marL="403225" lvl="1" indent="0">
              <a:buNone/>
            </a:pPr>
            <a:r>
              <a:rPr lang="en-US" sz="1000" dirty="0">
                <a:latin typeface="+mn-lt"/>
              </a:rPr>
              <a:t>for </a:t>
            </a:r>
            <a:r>
              <a:rPr lang="en-US" sz="1000" dirty="0" err="1">
                <a:latin typeface="+mn-lt"/>
              </a:rPr>
              <a:t>i,retval</a:t>
            </a:r>
            <a:r>
              <a:rPr lang="en-US" sz="1000" dirty="0">
                <a:latin typeface="+mn-lt"/>
              </a:rPr>
              <a:t> in enumerate(</a:t>
            </a:r>
            <a:r>
              <a:rPr lang="en-US" sz="1000" dirty="0" err="1">
                <a:latin typeface="+mn-lt"/>
              </a:rPr>
              <a:t>caget_many</a:t>
            </a:r>
            <a:r>
              <a:rPr lang="en-US" sz="1000" dirty="0">
                <a:latin typeface="+mn-lt"/>
              </a:rPr>
              <a:t>(</a:t>
            </a:r>
            <a:r>
              <a:rPr lang="en-US" sz="1000" dirty="0" err="1">
                <a:latin typeface="+mn-lt"/>
              </a:rPr>
              <a:t>pvs</a:t>
            </a:r>
            <a:r>
              <a:rPr lang="en-US" sz="1000" dirty="0">
                <a:latin typeface="+mn-lt"/>
              </a:rPr>
              <a:t>, </a:t>
            </a:r>
            <a:r>
              <a:rPr lang="en-US" sz="1000" dirty="0" err="1">
                <a:latin typeface="+mn-lt"/>
              </a:rPr>
              <a:t>as_string</a:t>
            </a:r>
            <a:r>
              <a:rPr lang="en-US" sz="1000" dirty="0">
                <a:latin typeface="+mn-lt"/>
              </a:rPr>
              <a:t>=True)):</a:t>
            </a:r>
          </a:p>
          <a:p>
            <a:pPr marL="403225" lvl="1" indent="0">
              <a:buNone/>
            </a:pPr>
            <a:r>
              <a:rPr lang="en-US" sz="1000" dirty="0">
                <a:latin typeface="+mn-lt"/>
              </a:rPr>
              <a:t>    if </a:t>
            </a:r>
            <a:r>
              <a:rPr lang="en-US" sz="1000" dirty="0" err="1">
                <a:latin typeface="+mn-lt"/>
              </a:rPr>
              <a:t>retval</a:t>
            </a:r>
            <a:r>
              <a:rPr lang="en-US" sz="1000" dirty="0">
                <a:latin typeface="+mn-lt"/>
              </a:rPr>
              <a:t> is not None:</a:t>
            </a:r>
          </a:p>
          <a:p>
            <a:pPr marL="403225" lvl="1" indent="0">
              <a:buNone/>
            </a:pPr>
            <a:r>
              <a:rPr lang="en-US" sz="1000" dirty="0">
                <a:latin typeface="+mn-lt"/>
              </a:rPr>
              <a:t>        print('%s\</a:t>
            </a:r>
            <a:r>
              <a:rPr lang="en-US" sz="1000" dirty="0" err="1">
                <a:latin typeface="+mn-lt"/>
              </a:rPr>
              <a:t>t%s</a:t>
            </a:r>
            <a:r>
              <a:rPr lang="en-US" sz="1000" dirty="0">
                <a:latin typeface="+mn-lt"/>
              </a:rPr>
              <a:t>' % (</a:t>
            </a:r>
            <a:r>
              <a:rPr lang="en-US" sz="1000" dirty="0" err="1">
                <a:latin typeface="+mn-lt"/>
              </a:rPr>
              <a:t>pvs</a:t>
            </a:r>
            <a:r>
              <a:rPr lang="en-US" sz="1000" dirty="0">
                <a:latin typeface="+mn-lt"/>
              </a:rPr>
              <a:t>[</a:t>
            </a:r>
            <a:r>
              <a:rPr lang="en-US" sz="1000" dirty="0" err="1">
                <a:latin typeface="+mn-lt"/>
              </a:rPr>
              <a:t>i</a:t>
            </a:r>
            <a:r>
              <a:rPr lang="en-US" sz="1000" dirty="0">
                <a:latin typeface="+mn-lt"/>
              </a:rPr>
              <a:t>], </a:t>
            </a:r>
            <a:r>
              <a:rPr lang="en-US" sz="1000" dirty="0" err="1">
                <a:latin typeface="+mn-lt"/>
              </a:rPr>
              <a:t>retval</a:t>
            </a:r>
            <a:r>
              <a:rPr lang="en-US" sz="1000" dirty="0">
                <a:latin typeface="+mn-lt"/>
              </a:rPr>
              <a:t>))</a:t>
            </a:r>
          </a:p>
          <a:p>
            <a:pPr marL="403225" lvl="1" indent="0">
              <a:buNone/>
            </a:pPr>
            <a:r>
              <a:rPr lang="en-US" sz="1000" dirty="0">
                <a:latin typeface="+mn-lt"/>
              </a:rPr>
              <a:t>    else:</a:t>
            </a:r>
          </a:p>
          <a:p>
            <a:pPr marL="403225" lvl="1" indent="0">
              <a:buNone/>
            </a:pPr>
            <a:r>
              <a:rPr lang="en-US" sz="1000" dirty="0">
                <a:latin typeface="+mn-lt"/>
              </a:rPr>
              <a:t>        print('ERROR: Channel failed to connect to %s' % </a:t>
            </a:r>
            <a:r>
              <a:rPr lang="en-US" sz="1000" dirty="0" err="1">
                <a:latin typeface="+mn-lt"/>
              </a:rPr>
              <a:t>pvs</a:t>
            </a:r>
            <a:r>
              <a:rPr lang="en-US" sz="1000" dirty="0">
                <a:latin typeface="+mn-lt"/>
              </a:rPr>
              <a:t>[</a:t>
            </a:r>
            <a:r>
              <a:rPr lang="en-US" sz="1000" dirty="0" err="1">
                <a:latin typeface="+mn-lt"/>
              </a:rPr>
              <a:t>i</a:t>
            </a:r>
            <a:r>
              <a:rPr lang="en-US" sz="1000" dirty="0">
                <a:latin typeface="+mn-lt"/>
              </a:rPr>
              <a:t>])</a:t>
            </a:r>
          </a:p>
          <a:p>
            <a:pPr marL="403225" lvl="1" indent="0">
              <a:buNone/>
            </a:pPr>
            <a:r>
              <a:rPr lang="en-US" sz="1000" dirty="0">
                <a:latin typeface="+mn-lt"/>
              </a:rPr>
              <a:t>        succeeded = False</a:t>
            </a:r>
          </a:p>
          <a:p>
            <a:pPr marL="403225" lvl="1" indent="0">
              <a:buNone/>
            </a:pPr>
            <a:endParaRPr lang="en-US" sz="1000" dirty="0">
              <a:latin typeface="+mn-lt"/>
            </a:endParaRPr>
          </a:p>
          <a:p>
            <a:pPr marL="403225" lvl="1" indent="0">
              <a:buNone/>
            </a:pPr>
            <a:r>
              <a:rPr lang="en-US" sz="1000" dirty="0">
                <a:latin typeface="+mn-lt"/>
              </a:rPr>
              <a:t>if not succeeded:</a:t>
            </a:r>
          </a:p>
          <a:p>
            <a:pPr marL="403225" lvl="1" indent="0">
              <a:buNone/>
            </a:pPr>
            <a:r>
              <a:rPr lang="en-US" sz="1000" dirty="0">
                <a:latin typeface="+mn-lt"/>
              </a:rPr>
              <a:t>    </a:t>
            </a:r>
            <a:r>
              <a:rPr lang="en-US" sz="1000" dirty="0" err="1">
                <a:latin typeface="+mn-lt"/>
              </a:rPr>
              <a:t>sys.exit</a:t>
            </a:r>
            <a:r>
              <a:rPr lang="en-US" sz="1000" dirty="0">
                <a:latin typeface="+mn-lt"/>
              </a:rPr>
              <a:t>(1)</a:t>
            </a:r>
          </a:p>
        </p:txBody>
      </p:sp>
    </p:spTree>
    <p:extLst>
      <p:ext uri="{BB962C8B-B14F-4D97-AF65-F5344CB8AC3E}">
        <p14:creationId xmlns:p14="http://schemas.microsoft.com/office/powerpoint/2010/main" val="1042259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3B875-8F58-6294-FC05-EC9934513B5A}"/>
              </a:ext>
            </a:extLst>
          </p:cNvPr>
          <p:cNvSpPr>
            <a:spLocks noGrp="1"/>
          </p:cNvSpPr>
          <p:nvPr>
            <p:ph type="title"/>
          </p:nvPr>
        </p:nvSpPr>
        <p:spPr/>
        <p:txBody>
          <a:bodyPr/>
          <a:lstStyle/>
          <a:p>
            <a:r>
              <a:rPr lang="en-US" dirty="0"/>
              <a:t>Very Steep Learning Curve</a:t>
            </a:r>
          </a:p>
        </p:txBody>
      </p:sp>
      <p:pic>
        <p:nvPicPr>
          <p:cNvPr id="5" name="Content Placeholder 4" descr="A screenshot of a computer&#10;&#10;Description automatically generated">
            <a:extLst>
              <a:ext uri="{FF2B5EF4-FFF2-40B4-BE49-F238E27FC236}">
                <a16:creationId xmlns:a16="http://schemas.microsoft.com/office/drawing/2014/main" id="{9142D1C5-BAAB-8053-675F-67413466E7D3}"/>
              </a:ext>
            </a:extLst>
          </p:cNvPr>
          <p:cNvPicPr>
            <a:picLocks noGrp="1" noChangeAspect="1"/>
          </p:cNvPicPr>
          <p:nvPr>
            <p:ph idx="1"/>
          </p:nvPr>
        </p:nvPicPr>
        <p:blipFill>
          <a:blip r:embed="rId3"/>
          <a:stretch>
            <a:fillRect/>
          </a:stretch>
        </p:blipFill>
        <p:spPr>
          <a:xfrm>
            <a:off x="265911" y="964429"/>
            <a:ext cx="2718482" cy="4195763"/>
          </a:xfrm>
        </p:spPr>
      </p:pic>
      <p:pic>
        <p:nvPicPr>
          <p:cNvPr id="8" name="Picture 7" descr="A screenshot of a computer&#10;&#10;Description automatically generated">
            <a:extLst>
              <a:ext uri="{FF2B5EF4-FFF2-40B4-BE49-F238E27FC236}">
                <a16:creationId xmlns:a16="http://schemas.microsoft.com/office/drawing/2014/main" id="{2FB87266-BDEB-067F-D7C3-7183008F673B}"/>
              </a:ext>
            </a:extLst>
          </p:cNvPr>
          <p:cNvPicPr>
            <a:picLocks noChangeAspect="1"/>
          </p:cNvPicPr>
          <p:nvPr/>
        </p:nvPicPr>
        <p:blipFill>
          <a:blip r:embed="rId4"/>
          <a:stretch>
            <a:fillRect/>
          </a:stretch>
        </p:blipFill>
        <p:spPr>
          <a:xfrm>
            <a:off x="2984392" y="964429"/>
            <a:ext cx="2741713" cy="4195762"/>
          </a:xfrm>
          <a:prstGeom prst="rect">
            <a:avLst/>
          </a:prstGeom>
        </p:spPr>
      </p:pic>
      <p:pic>
        <p:nvPicPr>
          <p:cNvPr id="3" name="Content Placeholder 3" descr="A screenshot of a computer&#10;&#10;Description automatically generated">
            <a:extLst>
              <a:ext uri="{FF2B5EF4-FFF2-40B4-BE49-F238E27FC236}">
                <a16:creationId xmlns:a16="http://schemas.microsoft.com/office/drawing/2014/main" id="{7E8893EC-5226-A84E-47D9-11B8D6C2B8A6}"/>
              </a:ext>
            </a:extLst>
          </p:cNvPr>
          <p:cNvPicPr>
            <a:picLocks noChangeAspect="1"/>
          </p:cNvPicPr>
          <p:nvPr/>
        </p:nvPicPr>
        <p:blipFill>
          <a:blip r:embed="rId5"/>
          <a:stretch>
            <a:fillRect/>
          </a:stretch>
        </p:blipFill>
        <p:spPr bwMode="auto">
          <a:xfrm>
            <a:off x="5636285" y="507323"/>
            <a:ext cx="6341481" cy="6180394"/>
          </a:xfrm>
          <a:prstGeom prst="rect">
            <a:avLst/>
          </a:prstGeom>
          <a:noFill/>
          <a:ln w="9525">
            <a:noFill/>
            <a:miter lim="800000"/>
            <a:headEnd/>
            <a:tailEnd/>
          </a:ln>
        </p:spPr>
      </p:pic>
      <p:pic>
        <p:nvPicPr>
          <p:cNvPr id="7" name="Content Placeholder 4" descr="A screen shot of a computer&#10;&#10;Description automatically generated">
            <a:extLst>
              <a:ext uri="{FF2B5EF4-FFF2-40B4-BE49-F238E27FC236}">
                <a16:creationId xmlns:a16="http://schemas.microsoft.com/office/drawing/2014/main" id="{D912A219-19A9-9416-58D1-DC9CB7731CA8}"/>
              </a:ext>
            </a:extLst>
          </p:cNvPr>
          <p:cNvPicPr>
            <a:picLocks noChangeAspect="1"/>
          </p:cNvPicPr>
          <p:nvPr/>
        </p:nvPicPr>
        <p:blipFill>
          <a:blip r:embed="rId6"/>
          <a:stretch>
            <a:fillRect/>
          </a:stretch>
        </p:blipFill>
        <p:spPr bwMode="auto">
          <a:xfrm>
            <a:off x="5200208" y="661723"/>
            <a:ext cx="6991792" cy="5705414"/>
          </a:xfrm>
          <a:prstGeom prst="rect">
            <a:avLst/>
          </a:prstGeom>
          <a:noFill/>
          <a:ln w="9525">
            <a:noFill/>
            <a:miter lim="800000"/>
            <a:headEnd/>
            <a:tailEnd/>
          </a:ln>
        </p:spPr>
      </p:pic>
    </p:spTree>
    <p:extLst>
      <p:ext uri="{BB962C8B-B14F-4D97-AF65-F5344CB8AC3E}">
        <p14:creationId xmlns:p14="http://schemas.microsoft.com/office/powerpoint/2010/main" val="75191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20E1B-F14E-41F0-3B56-7173B32A1286}"/>
              </a:ext>
            </a:extLst>
          </p:cNvPr>
          <p:cNvSpPr>
            <a:spLocks noGrp="1"/>
          </p:cNvSpPr>
          <p:nvPr>
            <p:ph type="title"/>
          </p:nvPr>
        </p:nvSpPr>
        <p:spPr/>
        <p:txBody>
          <a:bodyPr/>
          <a:lstStyle/>
          <a:p>
            <a:r>
              <a:rPr lang="en-US" dirty="0"/>
              <a:t>Automated Beam Loss Tuning App (ABLT)</a:t>
            </a:r>
          </a:p>
        </p:txBody>
      </p:sp>
      <p:pic>
        <p:nvPicPr>
          <p:cNvPr id="3" name="Picture 2" descr="A screenshot of a computer&#10;&#10;Description automatically generated">
            <a:extLst>
              <a:ext uri="{FF2B5EF4-FFF2-40B4-BE49-F238E27FC236}">
                <a16:creationId xmlns:a16="http://schemas.microsoft.com/office/drawing/2014/main" id="{051B8FE9-BE9F-65F7-E4B3-59A80084FD13}"/>
              </a:ext>
            </a:extLst>
          </p:cNvPr>
          <p:cNvPicPr>
            <a:picLocks noChangeAspect="1"/>
          </p:cNvPicPr>
          <p:nvPr/>
        </p:nvPicPr>
        <p:blipFill>
          <a:blip r:embed="rId3"/>
          <a:stretch>
            <a:fillRect/>
          </a:stretch>
        </p:blipFill>
        <p:spPr>
          <a:xfrm>
            <a:off x="265911" y="688902"/>
            <a:ext cx="7006730" cy="5932116"/>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96E36CF7-D575-44C5-6A1F-6E61307B0050}"/>
              </a:ext>
            </a:extLst>
          </p:cNvPr>
          <p:cNvPicPr>
            <a:picLocks noChangeAspect="1"/>
          </p:cNvPicPr>
          <p:nvPr/>
        </p:nvPicPr>
        <p:blipFill>
          <a:blip r:embed="rId4"/>
          <a:stretch>
            <a:fillRect/>
          </a:stretch>
        </p:blipFill>
        <p:spPr>
          <a:xfrm>
            <a:off x="5185270" y="661915"/>
            <a:ext cx="7006730" cy="5986089"/>
          </a:xfrm>
          <a:prstGeom prst="rect">
            <a:avLst/>
          </a:prstGeom>
        </p:spPr>
      </p:pic>
    </p:spTree>
    <p:extLst>
      <p:ext uri="{BB962C8B-B14F-4D97-AF65-F5344CB8AC3E}">
        <p14:creationId xmlns:p14="http://schemas.microsoft.com/office/powerpoint/2010/main" val="116510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C0FB-9C90-56CC-D618-DA6E9750EF93}"/>
              </a:ext>
            </a:extLst>
          </p:cNvPr>
          <p:cNvSpPr>
            <a:spLocks noGrp="1"/>
          </p:cNvSpPr>
          <p:nvPr>
            <p:ph type="title"/>
          </p:nvPr>
        </p:nvSpPr>
        <p:spPr/>
        <p:txBody>
          <a:bodyPr/>
          <a:lstStyle/>
          <a:p>
            <a:r>
              <a:rPr lang="en-US" dirty="0"/>
              <a:t>Python Generates EPICs/EDM Files</a:t>
            </a:r>
          </a:p>
        </p:txBody>
      </p:sp>
      <p:pic>
        <p:nvPicPr>
          <p:cNvPr id="7" name="Content Placeholder 6" descr="A screenshot of a computer&#10;&#10;Description automatically generated">
            <a:extLst>
              <a:ext uri="{FF2B5EF4-FFF2-40B4-BE49-F238E27FC236}">
                <a16:creationId xmlns:a16="http://schemas.microsoft.com/office/drawing/2014/main" id="{F3A88E69-33A1-2551-9BD1-04ADE707AE9D}"/>
              </a:ext>
            </a:extLst>
          </p:cNvPr>
          <p:cNvPicPr>
            <a:picLocks noGrp="1" noChangeAspect="1"/>
          </p:cNvPicPr>
          <p:nvPr>
            <p:ph idx="1"/>
          </p:nvPr>
        </p:nvPicPr>
        <p:blipFill>
          <a:blip r:embed="rId3"/>
          <a:stretch>
            <a:fillRect/>
          </a:stretch>
        </p:blipFill>
        <p:spPr>
          <a:xfrm>
            <a:off x="1737360" y="741394"/>
            <a:ext cx="8717280" cy="5879624"/>
          </a:xfrm>
        </p:spPr>
      </p:pic>
    </p:spTree>
    <p:extLst>
      <p:ext uri="{BB962C8B-B14F-4D97-AF65-F5344CB8AC3E}">
        <p14:creationId xmlns:p14="http://schemas.microsoft.com/office/powerpoint/2010/main" val="1002097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C01D-9B0B-6382-E98D-A542E37AD674}"/>
              </a:ext>
            </a:extLst>
          </p:cNvPr>
          <p:cNvSpPr>
            <a:spLocks noGrp="1"/>
          </p:cNvSpPr>
          <p:nvPr>
            <p:ph type="title"/>
          </p:nvPr>
        </p:nvSpPr>
        <p:spPr/>
        <p:txBody>
          <a:bodyPr/>
          <a:lstStyle/>
          <a:p>
            <a:r>
              <a:rPr lang="en-US" dirty="0" err="1"/>
              <a:t>Mimir</a:t>
            </a:r>
            <a:endParaRPr lang="en-US" dirty="0"/>
          </a:p>
        </p:txBody>
      </p:sp>
      <p:pic>
        <p:nvPicPr>
          <p:cNvPr id="5" name="Content Placeholder 4" descr="A screenshot of a computer&#10;&#10;Description automatically generated">
            <a:extLst>
              <a:ext uri="{FF2B5EF4-FFF2-40B4-BE49-F238E27FC236}">
                <a16:creationId xmlns:a16="http://schemas.microsoft.com/office/drawing/2014/main" id="{7F95F8BD-2DF8-67AD-4095-FC765AEA14CC}"/>
              </a:ext>
            </a:extLst>
          </p:cNvPr>
          <p:cNvPicPr>
            <a:picLocks noGrp="1" noChangeAspect="1"/>
          </p:cNvPicPr>
          <p:nvPr>
            <p:ph idx="1"/>
          </p:nvPr>
        </p:nvPicPr>
        <p:blipFill>
          <a:blip r:embed="rId3"/>
          <a:stretch>
            <a:fillRect/>
          </a:stretch>
        </p:blipFill>
        <p:spPr>
          <a:xfrm>
            <a:off x="411036" y="744538"/>
            <a:ext cx="11369928" cy="5630862"/>
          </a:xfrm>
        </p:spPr>
      </p:pic>
    </p:spTree>
    <p:extLst>
      <p:ext uri="{BB962C8B-B14F-4D97-AF65-F5344CB8AC3E}">
        <p14:creationId xmlns:p14="http://schemas.microsoft.com/office/powerpoint/2010/main" val="1594157195"/>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14FB6BD-000C-41AF-9DE8-4264F777F37F}">
  <ds:schemaRefs>
    <ds:schemaRef ds:uri="http://schemas.microsoft.com/sharepoint/v3/contenttype/forms"/>
  </ds:schemaRefs>
</ds:datastoreItem>
</file>

<file path=customXml/itemProps2.xml><?xml version="1.0" encoding="utf-8"?>
<ds:datastoreItem xmlns:ds="http://schemas.openxmlformats.org/officeDocument/2006/customXml" ds:itemID="{AF6B0504-AE38-4B68-B5E7-89AA94502C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BA20C22-D077-412B-81BA-8B2541026FAD}">
  <ds:schemaRefs>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1752</Words>
  <Application>Microsoft Macintosh PowerPoint</Application>
  <PresentationFormat>Widescreen</PresentationFormat>
  <Paragraphs>86</Paragraphs>
  <Slides>14</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Arial Black</vt:lpstr>
      <vt:lpstr>Century Gothic</vt:lpstr>
      <vt:lpstr>ORNL</vt:lpstr>
      <vt:lpstr>Utilizing Python to Support Operational Functions</vt:lpstr>
      <vt:lpstr>Historical Mess</vt:lpstr>
      <vt:lpstr>History Doesn’t Have to Define the Future</vt:lpstr>
      <vt:lpstr>Python is Easy</vt:lpstr>
      <vt:lpstr>From Modest Beginnings</vt:lpstr>
      <vt:lpstr>Very Steep Learning Curve</vt:lpstr>
      <vt:lpstr>Automated Beam Loss Tuning App (ABLT)</vt:lpstr>
      <vt:lpstr>Python Generates EPICs/EDM Files</vt:lpstr>
      <vt:lpstr>Mimir</vt:lpstr>
      <vt:lpstr>MKS RGA Driver</vt:lpstr>
      <vt:lpstr>Code replacing the subArrays with Pydev</vt:lpstr>
      <vt:lpstr>AFF Save/Restore</vt:lpstr>
      <vt:lpstr>Automatic Logbook Entries</vt:lpstr>
      <vt:lpstr>Conclusions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2018-07-12T19:30:01Z</dcterms:created>
  <dcterms:modified xsi:type="dcterms:W3CDTF">2024-09-16T16:56:53Z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