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69" r:id="rId4"/>
    <p:sldId id="271" r:id="rId5"/>
    <p:sldId id="268" r:id="rId6"/>
    <p:sldId id="257" r:id="rId7"/>
    <p:sldId id="259" r:id="rId8"/>
    <p:sldId id="263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F64"/>
    <a:srgbClr val="1D395F"/>
    <a:srgbClr val="2F5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04"/>
  </p:normalViewPr>
  <p:slideViewPr>
    <p:cSldViewPr snapToGrid="0">
      <p:cViewPr>
        <p:scale>
          <a:sx n="79" d="100"/>
          <a:sy n="79" d="100"/>
        </p:scale>
        <p:origin x="132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252C0-CC04-9C43-B2E5-92405FD67383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B58E-FC29-BB41-B8D6-A6D42CB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EE2B0-11C4-94AF-C336-4E16858AE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CFE93-957A-80C6-726F-35A472F0A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32140-5C32-FB50-6DE7-6E7EC5C6E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emergency follow instructions from an ORNL employee or PA announcements</a:t>
            </a:r>
          </a:p>
          <a:p>
            <a:r>
              <a:rPr lang="en-US" dirty="0"/>
              <a:t>Assembly points – Exit through the emergency exits near the stage or lobby front doors, assemble just past the flagpole</a:t>
            </a:r>
          </a:p>
          <a:p>
            <a:r>
              <a:rPr lang="en-US" dirty="0"/>
              <a:t>Your visitor badge allows you to be unescorted in this building (8600)</a:t>
            </a:r>
          </a:p>
          <a:p>
            <a:r>
              <a:rPr lang="en-US" dirty="0"/>
              <a:t>Please obey all safety postings – most relevant for the tours on Friday</a:t>
            </a:r>
          </a:p>
          <a:p>
            <a:r>
              <a:rPr lang="en-US" dirty="0"/>
              <a:t>While you are at ORNL, please do not take photographs of areas that indicate photography is forbidden</a:t>
            </a:r>
          </a:p>
          <a:p>
            <a:r>
              <a:rPr lang="en-US" dirty="0"/>
              <a:t>Our planned tour route allows photos at all locations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F14BA-861C-BA74-2009-23A528BA6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B58E-FC29-BB41-B8D6-A6D42CB7C4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6A1AE-FDD6-999C-DDB1-4064DE519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18BB6-9AC8-9875-B234-6E4A6A084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A1396-AEBD-CC61-A5FD-A4DE86508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emergency follow instructions from an ORNL employee or PA announcements</a:t>
            </a:r>
          </a:p>
          <a:p>
            <a:r>
              <a:rPr lang="en-US" dirty="0"/>
              <a:t>Assembly points – Exit through the emergency exits near the stage or lobby front doors, assemble just past the flagpole</a:t>
            </a:r>
          </a:p>
          <a:p>
            <a:r>
              <a:rPr lang="en-US" dirty="0"/>
              <a:t>Your visitor badge allows you to be unescorted in this building (8600)</a:t>
            </a:r>
          </a:p>
          <a:p>
            <a:r>
              <a:rPr lang="en-US" dirty="0"/>
              <a:t>Please obey all safety postings – most relevant for the tours on Friday</a:t>
            </a:r>
          </a:p>
          <a:p>
            <a:r>
              <a:rPr lang="en-US" dirty="0"/>
              <a:t>While you are at ORNL, please do not take photographs of areas that indicate photography is forbidden</a:t>
            </a:r>
          </a:p>
          <a:p>
            <a:r>
              <a:rPr lang="en-US" dirty="0"/>
              <a:t>Our planned tour route allows photos at all locations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6ED9B-0739-A810-A0EB-360CCD767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B58E-FC29-BB41-B8D6-A6D42CB7C4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2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1E4F9-8694-4905-5E63-E1C001C0C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C616AA-3296-C7E3-A724-D1D8EC506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BFC6F-A76A-7139-895B-36E1F92AD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emergency follow instructions from an ORNL employee or PA announcements</a:t>
            </a:r>
          </a:p>
          <a:p>
            <a:r>
              <a:rPr lang="en-US" dirty="0"/>
              <a:t>Assembly points – Exit through the emergency exits near the stage or lobby front doors, assemble just past the flagpole</a:t>
            </a:r>
          </a:p>
          <a:p>
            <a:r>
              <a:rPr lang="en-US" dirty="0"/>
              <a:t>Your visitor badge allows you to be unescorted in this building (8600)</a:t>
            </a:r>
          </a:p>
          <a:p>
            <a:r>
              <a:rPr lang="en-US" dirty="0"/>
              <a:t>Please obey all safety postings – most relevant for the tours on Friday</a:t>
            </a:r>
          </a:p>
          <a:p>
            <a:r>
              <a:rPr lang="en-US" dirty="0"/>
              <a:t>While you are at ORNL, please do not take photographs of areas that indicate photography is forbidden</a:t>
            </a:r>
          </a:p>
          <a:p>
            <a:r>
              <a:rPr lang="en-US" dirty="0"/>
              <a:t>Our planned tour route allows photos at all locations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666F6-8732-CBAB-D856-E19923E0F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B58E-FC29-BB41-B8D6-A6D42CB7C4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BD6B3-3311-FA5C-A6E0-1FBAC49F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005D25-E709-743F-FDAD-7953FE6B6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2D4ADA-40AD-CBE3-051F-72DFE15FE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emergency follow instructions from an ORNL employee or PA announcements</a:t>
            </a:r>
          </a:p>
          <a:p>
            <a:r>
              <a:rPr lang="en-US" dirty="0"/>
              <a:t>Assembly points – Exit through the emergency exits near the stage or lobby front doors, assemble just past the flagpole</a:t>
            </a:r>
          </a:p>
          <a:p>
            <a:r>
              <a:rPr lang="en-US" dirty="0"/>
              <a:t>Your visitor badge allows you to be unescorted in this building (8600)</a:t>
            </a:r>
          </a:p>
          <a:p>
            <a:r>
              <a:rPr lang="en-US" dirty="0"/>
              <a:t>Please obey all safety postings – most relevant for the tours on Friday</a:t>
            </a:r>
          </a:p>
          <a:p>
            <a:r>
              <a:rPr lang="en-US" dirty="0"/>
              <a:t>While you are at ORNL, please do not take photographs of areas that indicate photography is forbidden</a:t>
            </a:r>
          </a:p>
          <a:p>
            <a:r>
              <a:rPr lang="en-US" dirty="0"/>
              <a:t>Our planned tour route allows photos at all locations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E0B34-9595-49ED-B322-1B24A47DB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B58E-FC29-BB41-B8D6-A6D42CB7C4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1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8485-816D-99D9-8A5F-999205697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3E6F-7C6E-7EE7-D656-49B9CD27E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F0326-149B-22DE-CBB7-89C0D169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9B63C-6E17-B348-6F10-0D920102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42140-DDF6-B1CD-848C-2272E0E7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1CE9-6E59-895C-BBD8-EFA08BFB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B6B1F-4024-7FD6-3A27-BC6AB967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3EB3-C27B-3356-4EEC-19AF6307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D1EB6-13BC-0871-C6FE-53B153D8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87B39-B4C2-E2C1-D4B5-AC618067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C9039-96C6-DD09-9E9B-C59EEB786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71AAF-DA79-DD40-0C39-71775ABA3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4797E-25CE-AF15-BEE8-5B13E198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5FC10-085E-6B60-5BB4-9EA55BB6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C16DA-DA7C-01C4-679C-EA9A9F2E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5B56-B476-C30D-4C04-13971D2A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DCA42-8B0F-F5D1-3325-D4F5AC22A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79ABD-5169-2AA3-9C68-A204ABAF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74CE-3A33-10B7-A9DE-868F6CC8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B9423-7250-C2FC-8C0F-3439B4E3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6ADD-8CAD-B555-6D56-E0123D6D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851C2-F850-9EEB-2BB0-FB75EA1E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C2134-8035-9011-A3AA-2157B1AE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CFB60-8808-D4A5-F8A1-0D5FD491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A83A-5775-8929-A5CF-6789708F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2983-CBFD-723F-BBC6-10278F97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71E73-32C4-65CC-8A73-7C071EFDC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F199B-685F-D45A-CA46-46B74C442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636E4-3AE3-ACB2-3555-CAA0CCFD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13BC-776D-33AA-36F2-D342A3DAB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9D02E-F4CC-756A-3F9F-CAA1C5D6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8FC2-14FB-6963-6F89-DC3F50F0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FBE4-EC16-876C-7D05-E8E6056B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C9949-3251-7EF8-1853-D5FB1583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76061-7DC5-A421-EEF6-A740B074A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D7552-D264-8397-00D9-738631F52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1DDA7-4276-5C67-3B5F-CF0EDF66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62E65-7151-2912-EB65-BC35E89C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78986-3D53-6FB6-C6F9-42ED5332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911B-7C24-B781-CD0E-EAB1C1B7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DDE63-2331-D0FF-C438-50D93C7C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19F4F-88EF-ACBA-4F2C-344AAE19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032AB-07C7-4C00-3528-0F17EA01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DDBCC-2C6E-A0AE-02D4-C241ABCE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3956F-5D11-388F-1E11-BF6A9722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BA6E5-1B21-88F7-6285-27A588AD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1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B817-068C-B360-F596-0E1661DC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DF32-B839-D996-767E-B5C91982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52F3-BB57-166F-7F54-00A9E4F4C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D096A-89C9-BC28-2322-227796BB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4885F-50FE-1050-DD86-F62875ED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6D626-A83B-C15B-8A37-028B354F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4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056-A34F-3BAB-CFA2-80B2125F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EB463-C7FB-0F52-34C8-31F38EE65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FB3F1-00D0-E668-702D-AEA0880C0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AF8E-3409-119E-F2E5-3E4BC3CA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300CD-E5B3-D1AE-F87C-0371EB3B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18F19-CDEC-060B-8073-E29D8353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F9ADA-A692-8779-B809-B9EB0430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914CD-9197-878A-0AFF-3FC423E96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A121A-7B29-E125-9E00-0DCEE1966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1CD3C-E7B4-A749-A043-1B8061D162D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F4A0-C24E-02DB-E969-E78F66555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FA99F-6C3F-D51E-9EC3-50730525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D5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A0CE57-8DCC-AFF3-439B-252B17FF6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 fontScale="90000"/>
          </a:bodyPr>
          <a:lstStyle/>
          <a:p>
            <a:r>
              <a:rPr lang="en-US" sz="5800" b="1" dirty="0">
                <a:solidFill>
                  <a:schemeClr val="accent1">
                    <a:lumMod val="50000"/>
                  </a:schemeClr>
                </a:solidFill>
              </a:rPr>
              <a:t>EPICS Collaboration Meeting</a:t>
            </a:r>
            <a:br>
              <a:rPr lang="en-US" sz="5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800" b="1" dirty="0">
                <a:solidFill>
                  <a:schemeClr val="accent1">
                    <a:lumMod val="50000"/>
                  </a:schemeClr>
                </a:solidFill>
              </a:rPr>
              <a:t>Closeout</a:t>
            </a:r>
            <a:br>
              <a:rPr lang="en-US" sz="5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900" b="1" dirty="0">
                <a:solidFill>
                  <a:schemeClr val="accent1">
                    <a:lumMod val="50000"/>
                  </a:schemeClr>
                </a:solidFill>
              </a:rPr>
              <a:t>Karen S.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61FA3-31CE-2F3A-371F-19CEF3AE7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D544E"/>
                </a:solidFill>
              </a:rPr>
              <a:t>September 19,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17049-7879-ABA9-398C-FD3E50DFB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11" r="30119"/>
          <a:stretch/>
        </p:blipFill>
        <p:spPr>
          <a:xfrm>
            <a:off x="243840" y="256540"/>
            <a:ext cx="11704320" cy="29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77027-C582-EEFE-9CEF-50B0E382B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232" y="656486"/>
            <a:ext cx="7431911" cy="5334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FB3723-A82F-A965-7B97-A3BE9B4CD4C7}"/>
              </a:ext>
            </a:extLst>
          </p:cNvPr>
          <p:cNvSpPr txBox="1"/>
          <p:nvPr/>
        </p:nvSpPr>
        <p:spPr>
          <a:xfrm>
            <a:off x="249597" y="434132"/>
            <a:ext cx="316493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Organizing committee</a:t>
            </a:r>
          </a:p>
          <a:p>
            <a:pPr lvl="1"/>
            <a:r>
              <a:rPr lang="en-US" sz="2000" dirty="0"/>
              <a:t>Kay Kasemir</a:t>
            </a:r>
          </a:p>
          <a:p>
            <a:pPr lvl="1"/>
            <a:r>
              <a:rPr lang="en-US" sz="2000" dirty="0"/>
              <a:t>Steven Hartman</a:t>
            </a:r>
          </a:p>
          <a:p>
            <a:pPr lvl="1"/>
            <a:r>
              <a:rPr lang="en-US" sz="2000" dirty="0"/>
              <a:t>Klemen Vodopivec</a:t>
            </a:r>
          </a:p>
          <a:p>
            <a:pPr lvl="1"/>
            <a:r>
              <a:rPr lang="en-US" sz="2000" dirty="0"/>
              <a:t>Karen White</a:t>
            </a:r>
          </a:p>
          <a:p>
            <a:pPr lvl="1"/>
            <a:r>
              <a:rPr lang="en-US" sz="2000" dirty="0"/>
              <a:t>Kristin Massengill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32B2C4-E029-243E-4333-9F413C995A0B}"/>
              </a:ext>
            </a:extLst>
          </p:cNvPr>
          <p:cNvSpPr txBox="1"/>
          <p:nvPr/>
        </p:nvSpPr>
        <p:spPr>
          <a:xfrm>
            <a:off x="249597" y="2646363"/>
            <a:ext cx="250517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Others who</a:t>
            </a:r>
          </a:p>
          <a:p>
            <a:pPr lvl="1"/>
            <a:r>
              <a:rPr lang="en-US" sz="2000" dirty="0"/>
              <a:t>Chaired sessions</a:t>
            </a:r>
          </a:p>
          <a:p>
            <a:pPr lvl="1"/>
            <a:r>
              <a:rPr lang="en-US" sz="2000" dirty="0"/>
              <a:t>Handled microphones</a:t>
            </a:r>
          </a:p>
          <a:p>
            <a:pPr lvl="1"/>
            <a:r>
              <a:rPr lang="en-US" sz="2000" dirty="0"/>
              <a:t>Uploaded talks</a:t>
            </a:r>
          </a:p>
          <a:p>
            <a:pPr lvl="1"/>
            <a:r>
              <a:rPr lang="en-US" sz="2000" dirty="0"/>
              <a:t>And more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F1933-C146-F0A9-6220-EC335AF5888C}"/>
              </a:ext>
            </a:extLst>
          </p:cNvPr>
          <p:cNvSpPr txBox="1"/>
          <p:nvPr/>
        </p:nvSpPr>
        <p:spPr>
          <a:xfrm>
            <a:off x="2762512" y="6150080"/>
            <a:ext cx="90079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EPICS is only as good as its collaborators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47A6D-BC08-5AB9-84EE-B620430CC2C8}"/>
              </a:ext>
            </a:extLst>
          </p:cNvPr>
          <p:cNvSpPr txBox="1"/>
          <p:nvPr/>
        </p:nvSpPr>
        <p:spPr>
          <a:xfrm>
            <a:off x="249597" y="4679065"/>
            <a:ext cx="232963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Attendees (158)</a:t>
            </a:r>
          </a:p>
          <a:p>
            <a:pPr lvl="1"/>
            <a:r>
              <a:rPr lang="en-US" sz="2000" dirty="0"/>
              <a:t>Chaired sessions</a:t>
            </a:r>
          </a:p>
          <a:p>
            <a:pPr lvl="1"/>
            <a:r>
              <a:rPr lang="en-US" sz="2000" dirty="0"/>
              <a:t>Handled microphones</a:t>
            </a:r>
          </a:p>
          <a:p>
            <a:pPr lvl="1"/>
            <a:r>
              <a:rPr lang="en-US" sz="2000" dirty="0"/>
              <a:t>Uploaded talks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C4CD2-028D-827A-2EDF-9DEAFAE5362F}"/>
              </a:ext>
            </a:extLst>
          </p:cNvPr>
          <p:cNvSpPr txBox="1"/>
          <p:nvPr/>
        </p:nvSpPr>
        <p:spPr>
          <a:xfrm>
            <a:off x="8111268" y="102488"/>
            <a:ext cx="40807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8588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9A15-AB51-65E0-B066-6B71CC930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0487-ADE5-B6BB-F088-086FC03D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3"/>
            <a:ext cx="10515600" cy="95402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By the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70E6F-B99E-52C7-1026-E1524F46F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04" y="5639346"/>
            <a:ext cx="12218504" cy="1258884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DD687C7-FC85-0A4F-35BD-17DD96838171}"/>
              </a:ext>
            </a:extLst>
          </p:cNvPr>
          <p:cNvSpPr txBox="1">
            <a:spLocks/>
          </p:cNvSpPr>
          <p:nvPr/>
        </p:nvSpPr>
        <p:spPr>
          <a:xfrm>
            <a:off x="838200" y="3279913"/>
            <a:ext cx="8690578" cy="230905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5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B96D90-20D9-8533-1E21-82309AC8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031"/>
            <a:ext cx="10515600" cy="4351338"/>
          </a:xfrm>
        </p:spPr>
        <p:txBody>
          <a:bodyPr>
            <a:normAutofit/>
          </a:bodyPr>
          <a:lstStyle/>
          <a:p>
            <a:r>
              <a:rPr lang="en-US" sz="3400" dirty="0"/>
              <a:t>1 great EPICS Collaboration Meeting</a:t>
            </a:r>
          </a:p>
          <a:p>
            <a:r>
              <a:rPr lang="en-US" sz="3400" dirty="0"/>
              <a:t>5 days</a:t>
            </a:r>
          </a:p>
          <a:p>
            <a:r>
              <a:rPr lang="en-US" sz="3400" dirty="0"/>
              <a:t>158 attendees</a:t>
            </a:r>
          </a:p>
          <a:p>
            <a:r>
              <a:rPr lang="en-US" sz="3400" dirty="0"/>
              <a:t>8 satellite meetings</a:t>
            </a:r>
          </a:p>
          <a:p>
            <a:r>
              <a:rPr lang="en-US" sz="3400" dirty="0"/>
              <a:t>54 Talks</a:t>
            </a:r>
          </a:p>
          <a:p>
            <a:r>
              <a:rPr lang="en-US" sz="3400" dirty="0"/>
              <a:t>Endless networking</a:t>
            </a:r>
          </a:p>
        </p:txBody>
      </p:sp>
    </p:spTree>
    <p:extLst>
      <p:ext uri="{BB962C8B-B14F-4D97-AF65-F5344CB8AC3E}">
        <p14:creationId xmlns:p14="http://schemas.microsoft.com/office/powerpoint/2010/main" val="87578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8163F-7968-0BC0-1345-8DE8C0309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F814-CB66-C3C1-603A-BD00CA8D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40"/>
            <a:ext cx="10515600" cy="95402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Collaboration Meetings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BEF2F-004A-DF1D-0E6F-29007B9C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04" y="5639346"/>
            <a:ext cx="12218504" cy="1258884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0384387-1FFA-A7BF-BC34-3CCCD66045AA}"/>
              </a:ext>
            </a:extLst>
          </p:cNvPr>
          <p:cNvSpPr txBox="1">
            <a:spLocks/>
          </p:cNvSpPr>
          <p:nvPr/>
        </p:nvSpPr>
        <p:spPr>
          <a:xfrm>
            <a:off x="748509" y="978546"/>
            <a:ext cx="10270435" cy="4660799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EPICS Collaboration Meetings</a:t>
            </a:r>
          </a:p>
          <a:p>
            <a:r>
              <a:rPr lang="en-US" dirty="0"/>
              <a:t>2024-1 Pohang South Korea</a:t>
            </a:r>
          </a:p>
          <a:p>
            <a:pPr lvl="1"/>
            <a:r>
              <a:rPr lang="en-US" dirty="0"/>
              <a:t>hosted by Pohang Accelerator Laboratory</a:t>
            </a:r>
          </a:p>
          <a:p>
            <a:r>
              <a:rPr lang="en-US" dirty="0"/>
              <a:t>2024-2 Oak Ridge, Tennessee September 2024</a:t>
            </a:r>
          </a:p>
          <a:p>
            <a:pPr lvl="1"/>
            <a:r>
              <a:rPr lang="en-US" dirty="0"/>
              <a:t>Hosted by Oak Ridge National Laboratory</a:t>
            </a:r>
          </a:p>
          <a:p>
            <a:r>
              <a:rPr lang="en-US" dirty="0"/>
              <a:t>2025-1 (Spring)</a:t>
            </a:r>
          </a:p>
          <a:p>
            <a:pPr lvl="1"/>
            <a:r>
              <a:rPr lang="en-US" b="1" dirty="0"/>
              <a:t>TBD – looking for a European host</a:t>
            </a:r>
          </a:p>
          <a:p>
            <a:r>
              <a:rPr lang="en-US" dirty="0"/>
              <a:t>2025-2 Chicago, Illinois</a:t>
            </a:r>
          </a:p>
          <a:p>
            <a:pPr lvl="1"/>
            <a:r>
              <a:rPr lang="en-US" dirty="0"/>
              <a:t>Hosted by Argonne National Laboratory in conjunction with ICALEPCS 2025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Code-a-thon, Document-a-thon</a:t>
            </a:r>
          </a:p>
          <a:p>
            <a:r>
              <a:rPr lang="en-US" dirty="0"/>
              <a:t>June 2024 Long Island, New York</a:t>
            </a:r>
          </a:p>
          <a:p>
            <a:pPr lvl="1"/>
            <a:r>
              <a:rPr lang="en-US" dirty="0"/>
              <a:t>Hosted by Brookhaven National Laboratory </a:t>
            </a:r>
          </a:p>
          <a:p>
            <a:r>
              <a:rPr lang="en-US" dirty="0"/>
              <a:t>February 2025</a:t>
            </a:r>
          </a:p>
          <a:p>
            <a:pPr lvl="1"/>
            <a:r>
              <a:rPr lang="en-US" dirty="0"/>
              <a:t>Hosted by Diamond Light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0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A294A-BE82-B16A-8F9B-FBCB3FF68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A2F3-F5CE-5C03-AB63-9562F4B0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8844" cy="954023"/>
          </a:xfrm>
        </p:spPr>
        <p:txBody>
          <a:bodyPr/>
          <a:lstStyle/>
          <a:p>
            <a:pPr algn="ctr"/>
            <a:r>
              <a:rPr lang="en-US" sz="4400" b="1" dirty="0"/>
              <a:t>You might also like…ICALEPCS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94388-6ACA-601B-6F2E-170DC70A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04" y="5639346"/>
            <a:ext cx="12218504" cy="1258884"/>
          </a:xfrm>
          <a:prstGeom prst="rect">
            <a:avLst/>
          </a:prstGeom>
        </p:spPr>
      </p:pic>
      <p:pic>
        <p:nvPicPr>
          <p:cNvPr id="9" name="Picture 8" descr="A blue city skyline with text&#10;&#10;Description automatically generated">
            <a:extLst>
              <a:ext uri="{FF2B5EF4-FFF2-40B4-BE49-F238E27FC236}">
                <a16:creationId xmlns:a16="http://schemas.microsoft.com/office/drawing/2014/main" id="{4A52E388-66C4-FA21-4882-966B7EB66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839" y="3771901"/>
            <a:ext cx="6357810" cy="1700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6FC394-C981-D6E6-A2FD-B6E0979E8B8D}"/>
              </a:ext>
            </a:extLst>
          </p:cNvPr>
          <p:cNvSpPr txBox="1"/>
          <p:nvPr/>
        </p:nvSpPr>
        <p:spPr>
          <a:xfrm>
            <a:off x="335992" y="1223179"/>
            <a:ext cx="119468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International Conference on Accelerator and Large Experimental Control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September 20-27,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Chicago, Illinois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Hosted by Argonne National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October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Hosted by KEK</a:t>
            </a:r>
          </a:p>
        </p:txBody>
      </p:sp>
    </p:spTree>
    <p:extLst>
      <p:ext uri="{BB962C8B-B14F-4D97-AF65-F5344CB8AC3E}">
        <p14:creationId xmlns:p14="http://schemas.microsoft.com/office/powerpoint/2010/main" val="225046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1731"/>
            <a:ext cx="10515600" cy="10704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How do we pay for EPICS?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A269-A220-A47D-0DD8-56291516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402294"/>
            <a:ext cx="10515600" cy="396722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EPICS is open source but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not free, </a:t>
            </a:r>
            <a:r>
              <a:rPr lang="en-US" sz="3200" dirty="0"/>
              <a:t>but also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not funded</a:t>
            </a:r>
          </a:p>
          <a:p>
            <a:r>
              <a:rPr lang="en-US" sz="3200" dirty="0"/>
              <a:t>The EPICS Collaboration does not receive any specific funding to maintain and improve the software, but this work is essential to ensure future viability</a:t>
            </a:r>
          </a:p>
          <a:p>
            <a:r>
              <a:rPr lang="en-US" sz="3200" dirty="0"/>
              <a:t>The collaboration relies on donated labor from organizations using EPICS software</a:t>
            </a:r>
          </a:p>
          <a:p>
            <a:r>
              <a:rPr lang="en-US" sz="3200" dirty="0"/>
              <a:t>The collaboration provides an incredible community of support (free)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" y="5610691"/>
            <a:ext cx="1218467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3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9865"/>
            <a:ext cx="10515600" cy="1054106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 and your organization </a:t>
            </a:r>
            <a:r>
              <a:rPr lang="en-US" b="1" strike="sngStrike" dirty="0">
                <a:solidFill>
                  <a:schemeClr val="accent1">
                    <a:lumMod val="50000"/>
                  </a:schemeClr>
                </a:solidFill>
              </a:rPr>
              <a:t>can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should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A269-A220-A47D-0DD8-56291516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445498"/>
            <a:ext cx="10515600" cy="376402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If your organization benefits from EPICS, consider how you can help</a:t>
            </a:r>
          </a:p>
          <a:p>
            <a:r>
              <a:rPr lang="en-US" sz="3200" dirty="0"/>
              <a:t>New projects are well positioned to fund new capabilities</a:t>
            </a:r>
          </a:p>
          <a:p>
            <a:r>
              <a:rPr lang="en-US" sz="3200" dirty="0"/>
              <a:t>Tell your boss EPICS needs your organization to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donate</a:t>
            </a:r>
            <a:r>
              <a:rPr lang="en-US" sz="3200" dirty="0"/>
              <a:t> time/money to help with maintenance, testing, support, development or documentation</a:t>
            </a:r>
          </a:p>
          <a:p>
            <a:r>
              <a:rPr lang="en-US" sz="3200" dirty="0"/>
              <a:t>You can donate labor or fund a contract developer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What would you use if you did not have EPICS?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651"/>
            <a:ext cx="1216152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39726"/>
            <a:ext cx="10515600" cy="82484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How can you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A269-A220-A47D-0DD8-56291516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338197"/>
            <a:ext cx="11214100" cy="3895857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Opportunities to join working groups such as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EPICS core, CS-Studio, more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/>
              <a:t>Send someone to a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code-a-thon</a:t>
            </a:r>
            <a:r>
              <a:rPr lang="en-US" sz="3600" dirty="0"/>
              <a:t> or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document-a-thon</a:t>
            </a: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en-US" sz="3600" dirty="0"/>
              <a:t> can work with international experts =&gt; develop more advanced skills that benefit your professional development and your effectiveness for your home organization</a:t>
            </a:r>
          </a:p>
          <a:p>
            <a:r>
              <a:rPr lang="en-US" sz="3600" dirty="0"/>
              <a:t>Leadership, host an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EPICS Collaboration Meeting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code-a-thon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document-a-thon</a:t>
            </a:r>
            <a:r>
              <a:rPr lang="en-US" sz="3600" dirty="0"/>
              <a:t> or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developer’s meeting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2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9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“Win-win-win: Good for you, good for your lab, good for EPICS”</a:t>
            </a:r>
            <a:endParaRPr lang="en-US" sz="3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3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									</a:t>
            </a:r>
            <a:r>
              <a:rPr lang="en-US" sz="2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– Ralph Lange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651"/>
            <a:ext cx="1216152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5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23EB3-B269-13ED-33B8-63434408D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87FE-69DD-8773-CB38-1CC58F10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525"/>
            <a:ext cx="10515600" cy="95402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Workshops on Friday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DC8EC-0988-EF85-4017-AB1A0F6D3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04" y="5639346"/>
            <a:ext cx="12218504" cy="1258884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51B3A62-46A0-949D-C0F1-B304A5DA6D21}"/>
              </a:ext>
            </a:extLst>
          </p:cNvPr>
          <p:cNvSpPr txBox="1">
            <a:spLocks/>
          </p:cNvSpPr>
          <p:nvPr/>
        </p:nvSpPr>
        <p:spPr>
          <a:xfrm>
            <a:off x="930964" y="1319148"/>
            <a:ext cx="10270435" cy="432019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82A06-8391-5707-4351-72C33AF34076}"/>
              </a:ext>
            </a:extLst>
          </p:cNvPr>
          <p:cNvSpPr txBox="1"/>
          <p:nvPr/>
        </p:nvSpPr>
        <p:spPr>
          <a:xfrm>
            <a:off x="674391" y="1226182"/>
            <a:ext cx="964060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9:00 am </a:t>
            </a:r>
          </a:p>
          <a:p>
            <a:r>
              <a:rPr lang="en-US" sz="2200" dirty="0"/>
              <a:t>Cyber Security 8610, L-183, overflow L-182 these rooms are in the adjacent building</a:t>
            </a:r>
          </a:p>
          <a:p>
            <a:r>
              <a:rPr lang="en-US" sz="2200" dirty="0"/>
              <a:t>Bluesky C-464</a:t>
            </a:r>
          </a:p>
          <a:p>
            <a:r>
              <a:rPr lang="en-US" sz="2200" dirty="0"/>
              <a:t>Motors  J-337, overflow AG-05</a:t>
            </a:r>
          </a:p>
          <a:p>
            <a:pPr marL="0" indent="0">
              <a:buNone/>
            </a:pPr>
            <a:r>
              <a:rPr lang="en-US" sz="2400" b="1" dirty="0"/>
              <a:t>10:50 am</a:t>
            </a:r>
          </a:p>
          <a:p>
            <a:r>
              <a:rPr lang="en-US" sz="2200" dirty="0"/>
              <a:t>Timing AG-07</a:t>
            </a:r>
          </a:p>
          <a:p>
            <a:r>
              <a:rPr lang="en-US" sz="2400" b="1" dirty="0"/>
              <a:t>Tour 1:40 pm </a:t>
            </a:r>
            <a:r>
              <a:rPr lang="en-US" sz="2200" b="1" dirty="0"/>
              <a:t>– </a:t>
            </a:r>
            <a:r>
              <a:rPr lang="en-US" sz="2200" dirty="0"/>
              <a:t>meet in the front of the building by the flagpole</a:t>
            </a:r>
          </a:p>
          <a:p>
            <a:pPr marL="0" indent="0">
              <a:buNone/>
            </a:pPr>
            <a:r>
              <a:rPr lang="en-US" sz="2400" b="1" dirty="0"/>
              <a:t>Food - </a:t>
            </a:r>
            <a:r>
              <a:rPr lang="en-US" sz="2400" dirty="0"/>
              <a:t>Located in C-150 on Friday</a:t>
            </a:r>
          </a:p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We won’t have the tables in the lobby or hallway Friday</a:t>
            </a:r>
          </a:p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Please get your food in C-150 and eat in your workshop rooms or the patio on the ground level (go down the spiral staircase)</a:t>
            </a:r>
          </a:p>
        </p:txBody>
      </p:sp>
    </p:spTree>
    <p:extLst>
      <p:ext uri="{BB962C8B-B14F-4D97-AF65-F5344CB8AC3E}">
        <p14:creationId xmlns:p14="http://schemas.microsoft.com/office/powerpoint/2010/main" val="172556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4329</TotalTime>
  <Words>858</Words>
  <Application>Microsoft Macintosh PowerPoint</Application>
  <PresentationFormat>Widescreen</PresentationFormat>
  <Paragraphs>111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EPICS Collaboration Meeting Closeout Karen S. White</vt:lpstr>
      <vt:lpstr>PowerPoint Presentation</vt:lpstr>
      <vt:lpstr>By the numbers</vt:lpstr>
      <vt:lpstr>Collaboration Meetings</vt:lpstr>
      <vt:lpstr>You might also like…ICALEPCS</vt:lpstr>
      <vt:lpstr>How do we pay for EPICS?</vt:lpstr>
      <vt:lpstr>You and your organization can should help</vt:lpstr>
      <vt:lpstr>How can you get involved?</vt:lpstr>
      <vt:lpstr>Workshops on Friday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EPICS Council</dc:title>
  <dc:creator>White, Karen S.</dc:creator>
  <cp:lastModifiedBy>White, Karen S.</cp:lastModifiedBy>
  <cp:revision>35</cp:revision>
  <cp:lastPrinted>2024-09-19T19:42:51Z</cp:lastPrinted>
  <dcterms:created xsi:type="dcterms:W3CDTF">2022-09-20T12:13:27Z</dcterms:created>
  <dcterms:modified xsi:type="dcterms:W3CDTF">2024-09-19T19:57:42Z</dcterms:modified>
</cp:coreProperties>
</file>