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56" r:id="rId2"/>
    <p:sldId id="267" r:id="rId3"/>
    <p:sldId id="266" r:id="rId4"/>
    <p:sldId id="268" r:id="rId5"/>
    <p:sldId id="274" r:id="rId6"/>
    <p:sldId id="269" r:id="rId7"/>
    <p:sldId id="277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3F64"/>
    <a:srgbClr val="1D395F"/>
    <a:srgbClr val="2F50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5304"/>
  </p:normalViewPr>
  <p:slideViewPr>
    <p:cSldViewPr snapToGrid="0">
      <p:cViewPr varScale="1">
        <p:scale>
          <a:sx n="128" d="100"/>
          <a:sy n="128" d="100"/>
        </p:scale>
        <p:origin x="4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7" d="100"/>
          <a:sy n="97" d="100"/>
        </p:scale>
        <p:origin x="4328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ksw/ORNL%20Dropbox/Karen%20White/EPICS/EPICS%20Collaboration%20Meeting%20Fall%202024/EPICS%20at%20ORNL/PIe%20Chart%20Region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D06-EB48-AB53-5DEBF9251CE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D06-EB48-AB53-5DEBF9251CE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D06-EB48-AB53-5DEBF9251CE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D06-EB48-AB53-5DEBF9251CE9}"/>
              </c:ext>
            </c:extLst>
          </c:dPt>
          <c:cat>
            <c:strRef>
              <c:f>Sheet1!$C$5:$C$8</c:f>
              <c:strCache>
                <c:ptCount val="4"/>
                <c:pt idx="0">
                  <c:v>Americas 80%</c:v>
                </c:pt>
                <c:pt idx="1">
                  <c:v>Europe 11%</c:v>
                </c:pt>
                <c:pt idx="2">
                  <c:v>Industry 9%</c:v>
                </c:pt>
                <c:pt idx="3">
                  <c:v>Asia 0%</c:v>
                </c:pt>
              </c:strCache>
            </c:strRef>
          </c:cat>
          <c:val>
            <c:numRef>
              <c:f>Sheet1!$D$5:$D$8</c:f>
              <c:numCache>
                <c:formatCode>0%</c:formatCode>
                <c:ptCount val="4"/>
                <c:pt idx="0">
                  <c:v>0.79729729729729726</c:v>
                </c:pt>
                <c:pt idx="1">
                  <c:v>0.11486486486486487</c:v>
                </c:pt>
                <c:pt idx="2">
                  <c:v>8.7837837837837843E-2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D06-EB48-AB53-5DEBF9251C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73554975652998622"/>
          <c:y val="0.28011801056101521"/>
          <c:w val="0.23645472768482978"/>
          <c:h val="0.4703668914021308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8252C0-CC04-9C43-B2E5-92405FD67383}" type="datetimeFigureOut">
              <a:rPr lang="en-US" smtClean="0"/>
              <a:t>9/16/24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56B58E-FC29-BB41-B8D6-A6D42CB7C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319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case of emergency follow instructions from an ORNL employee or PA announcements</a:t>
            </a:r>
          </a:p>
          <a:p>
            <a:r>
              <a:rPr lang="en-US" dirty="0"/>
              <a:t>Assembly points – Exit through the emergency exits near the stage or lobby front doors, assemble just past the flagpole</a:t>
            </a:r>
          </a:p>
          <a:p>
            <a:r>
              <a:rPr lang="en-US" dirty="0"/>
              <a:t>Your visitor badge allows you to be unescorted in this building (8600)</a:t>
            </a:r>
          </a:p>
          <a:p>
            <a:r>
              <a:rPr lang="en-US" dirty="0"/>
              <a:t>Please obey all safety postings – most relevant for the tours on Friday</a:t>
            </a:r>
          </a:p>
          <a:p>
            <a:r>
              <a:rPr lang="en-US" dirty="0"/>
              <a:t>While you are at ORNL, please do not take photographs of areas that indicate photography is forbidden</a:t>
            </a:r>
          </a:p>
          <a:p>
            <a:r>
              <a:rPr lang="en-US" dirty="0"/>
              <a:t>Our planned tour route allows photos at all locations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6B58E-FC29-BB41-B8D6-A6D42CB7C46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012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148 Participants including 12 remote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6B58E-FC29-BB41-B8D6-A6D42CB7C46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145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68485-816D-99D9-8A5F-999205697E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803E6F-7C6E-7EE7-D656-49B9CD27EA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0F0326-149B-22DE-CBB7-89C0D1690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1CD3C-E7B4-A749-A043-1B8061D162DC}" type="datetimeFigureOut">
              <a:rPr lang="en-US" smtClean="0"/>
              <a:t>9/16/24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99B63C-6E17-B348-6F10-0D9201025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842140-DDF6-B1CD-848C-2272E0E74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9C029-6DDD-3148-B098-45E8DD8D3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2990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21CE9-6E59-895C-BBD8-EFA08BFB1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1B6B1F-4024-7FD6-3A27-BC6AB967F2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623EB3-C27B-3356-4EEC-19AF6307F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1CD3C-E7B4-A749-A043-1B8061D162DC}" type="datetimeFigureOut">
              <a:rPr lang="en-US" smtClean="0"/>
              <a:t>9/16/24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FD1EB6-13BC-0871-C6FE-53B153D81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E87B39-B4C2-E2C1-D4B5-AC618067B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9C029-6DDD-3148-B098-45E8DD8D3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605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8C9039-96C6-DD09-9E9B-C59EEB786B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371AAF-DA79-DD40-0C39-71775ABA33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04797E-25CE-AF15-BEE8-5B13E198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1CD3C-E7B4-A749-A043-1B8061D162DC}" type="datetimeFigureOut">
              <a:rPr lang="en-US" smtClean="0"/>
              <a:t>9/16/24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85FC10-085E-6B60-5BB4-9EA55BB6A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2C16DA-DA7C-01C4-679C-EA9A9F2EF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9C029-6DDD-3148-B098-45E8DD8D3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486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E5B56-B476-C30D-4C04-13971D2AA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DCA42-8B0F-F5D1-3325-D4F5AC22AD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E79ABD-5169-2AA3-9C68-A204ABAF6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1CD3C-E7B4-A749-A043-1B8061D162DC}" type="datetimeFigureOut">
              <a:rPr lang="en-US" smtClean="0"/>
              <a:t>9/16/24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3F74CE-3A33-10B7-A9DE-868F6CC80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CB9423-7250-C2FC-8C0F-3439B4E38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9C029-6DDD-3148-B098-45E8DD8D3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335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96ADD-8CAD-B555-6D56-E0123D6D8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0851C2-F850-9EEB-2BB0-FB75EA1ED4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8C2134-8035-9011-A3AA-2157B1AE0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1CD3C-E7B4-A749-A043-1B8061D162DC}" type="datetimeFigureOut">
              <a:rPr lang="en-US" smtClean="0"/>
              <a:t>9/16/24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5CFB60-8808-D4A5-F8A1-0D5FD4914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F9A83A-5775-8929-A5CF-6789708F7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9C029-6DDD-3148-B098-45E8DD8D3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525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52983-CBFD-723F-BBC6-10278F97F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D71E73-32C4-65CC-8A73-7C071EFDC4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DF199B-685F-D45A-CA46-46B74C4420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0636E4-3AE3-ACB2-3555-CAA0CCFD7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1CD3C-E7B4-A749-A043-1B8061D162DC}" type="datetimeFigureOut">
              <a:rPr lang="en-US" smtClean="0"/>
              <a:t>9/16/24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7813BC-776D-33AA-36F2-D342A3DAB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F9D02E-F4CC-756A-3F9F-CAA1C5D61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9C029-6DDD-3148-B098-45E8DD8D3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154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68FC2-14FB-6963-6F89-DC3F50F06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6FFBE4-EC16-876C-7D05-E8E6056B0D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2C9949-3251-7EF8-1853-D5FB15836E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376061-7DC5-A421-EEF6-A740B074A6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1D7552-D264-8397-00D9-738631F52C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31DDA7-4276-5C67-3B5F-CF0EDF660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1CD3C-E7B4-A749-A043-1B8061D162DC}" type="datetimeFigureOut">
              <a:rPr lang="en-US" smtClean="0"/>
              <a:t>9/16/24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C62E65-7151-2912-EB65-BC35E89C1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E78986-3D53-6FB6-C6F9-42ED53322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9C029-6DDD-3148-B098-45E8DD8D3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166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1911B-7C24-B781-CD0E-EAB1C1B70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4DDE63-2331-D0FF-C438-50D93C7C4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1CD3C-E7B4-A749-A043-1B8061D162DC}" type="datetimeFigureOut">
              <a:rPr lang="en-US" smtClean="0"/>
              <a:t>9/16/24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119F4F-88EF-ACBA-4F2C-344AAE192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0032AB-07C7-4C00-3528-0F17EA014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9C029-6DDD-3148-B098-45E8DD8D3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245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2DDBCC-2C6E-A0AE-02D4-C241ABCED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1CD3C-E7B4-A749-A043-1B8061D162DC}" type="datetimeFigureOut">
              <a:rPr lang="en-US" smtClean="0"/>
              <a:t>9/16/24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E3956F-5D11-388F-1E11-BF6A9722C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BBA6E5-1B21-88F7-6285-27A588ADD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9C029-6DDD-3148-B098-45E8DD8D3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715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8B817-068C-B360-F596-0E1661DCA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DBDF32-B839-D996-767E-B5C919825C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4E52F3-BB57-166F-7F54-00A9E4F4C3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FD096A-89C9-BC28-2322-227796BB6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1CD3C-E7B4-A749-A043-1B8061D162DC}" type="datetimeFigureOut">
              <a:rPr lang="en-US" smtClean="0"/>
              <a:t>9/16/24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64885F-50FE-1050-DD86-F62875ED2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76D626-A83B-C15B-8A37-028B354F5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9C029-6DDD-3148-B098-45E8DD8D3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648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62056-A34F-3BAB-CFA2-80B2125F1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3EB463-C7FB-0F52-34C8-31F38EE658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3FB3F1-00D0-E668-702D-AEA0880C01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6BAF8E-3409-119E-F2E5-3E4BC3CAC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1CD3C-E7B4-A749-A043-1B8061D162DC}" type="datetimeFigureOut">
              <a:rPr lang="en-US" smtClean="0"/>
              <a:t>9/16/24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7300CD-E5B3-D1AE-F87C-0371EB3BD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818F19-CDEC-060B-8073-E29D83535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9C029-6DDD-3148-B098-45E8DD8D3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273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2F9ADA-A692-8779-B809-B9EB0430F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6914CD-9197-878A-0AFF-3FC423E969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A121A-7B29-E125-9E00-0DCEE19662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1CD3C-E7B4-A749-A043-1B8061D162DC}" type="datetimeFigureOut">
              <a:rPr lang="en-US" smtClean="0"/>
              <a:t>9/16/24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ACF4A0-C24E-02DB-E969-E78F665557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FFA99F-6C3F-D51E-9EC3-50730525E9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D9C029-6DDD-3148-B098-45E8DD8D3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564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openxmlformats.org/officeDocument/2006/relationships/image" Target="../media/image13.jpe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jpeg"/><Relationship Id="rId5" Type="http://schemas.openxmlformats.org/officeDocument/2006/relationships/image" Target="../media/image1.png"/><Relationship Id="rId15" Type="http://schemas.openxmlformats.org/officeDocument/2006/relationships/image" Target="../media/image16.png"/><Relationship Id="rId10" Type="http://schemas.openxmlformats.org/officeDocument/2006/relationships/image" Target="../media/image11.jpeg"/><Relationship Id="rId4" Type="http://schemas.openxmlformats.org/officeDocument/2006/relationships/image" Target="../media/image6.png"/><Relationship Id="rId9" Type="http://schemas.openxmlformats.org/officeDocument/2006/relationships/image" Target="../media/image10.png"/><Relationship Id="rId1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426AB7-D619-4515-962A-BC83909EC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D54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E47DF98-723F-4AAC-ABCF-CACBC438F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A29FC7C-9308-4FDE-8DCA-405668055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895600" y="5768204"/>
            <a:ext cx="6400800" cy="0"/>
          </a:xfrm>
          <a:prstGeom prst="line">
            <a:avLst/>
          </a:prstGeom>
          <a:ln>
            <a:solidFill>
              <a:srgbClr val="3D54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5A0CE57-8DCC-AFF3-439B-252B17FF61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9980" y="3990487"/>
            <a:ext cx="9966960" cy="1560320"/>
          </a:xfrm>
        </p:spPr>
        <p:txBody>
          <a:bodyPr>
            <a:normAutofit fontScale="90000"/>
          </a:bodyPr>
          <a:lstStyle/>
          <a:p>
            <a:r>
              <a:rPr lang="en-US" sz="5800" b="1" dirty="0">
                <a:solidFill>
                  <a:schemeClr val="accent1">
                    <a:lumMod val="50000"/>
                  </a:schemeClr>
                </a:solidFill>
              </a:rPr>
              <a:t>EPICS Collaboration Meeting</a:t>
            </a:r>
            <a:br>
              <a:rPr lang="en-US" sz="58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5800" b="1" dirty="0">
                <a:solidFill>
                  <a:schemeClr val="accent1">
                    <a:lumMod val="50000"/>
                  </a:schemeClr>
                </a:solidFill>
              </a:rPr>
              <a:t>Welcome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561FA3-31CE-2F3A-371F-19CEF3AE7E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9530" y="5799489"/>
            <a:ext cx="8767860" cy="440822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rgbClr val="3D544E"/>
                </a:solidFill>
              </a:rPr>
              <a:t>September 17, 2024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917049-7879-ABA9-398C-FD3E50DFBD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011" r="30119"/>
          <a:stretch/>
        </p:blipFill>
        <p:spPr>
          <a:xfrm>
            <a:off x="243840" y="256540"/>
            <a:ext cx="11704320" cy="376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8969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A9D45-D58A-2610-B4EB-051B0F2BA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54023"/>
          </a:xfrm>
        </p:spPr>
        <p:txBody>
          <a:bodyPr/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Safety first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A4BBED-A225-F0B7-1EB8-2D0CE6DA6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99590"/>
            <a:ext cx="12161520" cy="1258884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D9CEC81-02F7-D7F9-FE26-935614D3D3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478262" y="2217210"/>
            <a:ext cx="2322493" cy="1609403"/>
          </a:xfrm>
          <a:prstGeom prst="rect">
            <a:avLst/>
          </a:prstGeom>
        </p:spPr>
      </p:pic>
      <p:pic>
        <p:nvPicPr>
          <p:cNvPr id="1026" name="Picture 2" descr="School Public Address Systems Are Critical During an Active Lethal Threat  Event - Campus Safety Magazine">
            <a:extLst>
              <a:ext uri="{FF2B5EF4-FFF2-40B4-BE49-F238E27FC236}">
                <a16:creationId xmlns:a16="http://schemas.microsoft.com/office/drawing/2014/main" id="{37C528ED-E18B-D0A2-C7F4-175F752CA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87" y="2126046"/>
            <a:ext cx="3399052" cy="2038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25ft Aluminum Flagpole - External Halyard - Commercial Grade-Commercial Flagpole-Liberty Flagpoles">
            <a:extLst>
              <a:ext uri="{FF2B5EF4-FFF2-40B4-BE49-F238E27FC236}">
                <a16:creationId xmlns:a16="http://schemas.microsoft.com/office/drawing/2014/main" id="{F28325AB-5C3E-A61E-655D-BB0741AEC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9978" y="603422"/>
            <a:ext cx="3682314" cy="4602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43758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MOUNTAIN DEW">
            <a:extLst>
              <a:ext uri="{FF2B5EF4-FFF2-40B4-BE49-F238E27FC236}">
                <a16:creationId xmlns:a16="http://schemas.microsoft.com/office/drawing/2014/main" id="{038BA617-C1F1-DE7F-43D1-DDCAE3D00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8630" y="3881689"/>
            <a:ext cx="1277141" cy="1277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CADCF2-6DDE-D273-1C56-4F8BA05312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3767" y="2844821"/>
            <a:ext cx="1755443" cy="16086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7A9D45-D58A-2610-B4EB-051B0F2BA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6345"/>
            <a:ext cx="10515600" cy="95402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Welcome to Tennessee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A4BBED-A225-F0B7-1EB8-2D0CE6DA62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609529"/>
            <a:ext cx="12161520" cy="1258884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F01DA1B-A03A-7F47-2992-91E8F368AE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202256" y="1090552"/>
            <a:ext cx="2137068" cy="16456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614FA8-3437-0B4B-8616-02EB68DF8F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257" y="4053593"/>
            <a:ext cx="1519976" cy="1541639"/>
          </a:xfrm>
          <a:prstGeom prst="rect">
            <a:avLst/>
          </a:prstGeom>
        </p:spPr>
      </p:pic>
      <p:pic>
        <p:nvPicPr>
          <p:cNvPr id="2050" name="Picture 2" descr="thumbnail image 1 of Moonpie 14411BX Single Decker Chocolate Pie - 2 Boxes of 12 Pies, 1 of 1">
            <a:extLst>
              <a:ext uri="{FF2B5EF4-FFF2-40B4-BE49-F238E27FC236}">
                <a16:creationId xmlns:a16="http://schemas.microsoft.com/office/drawing/2014/main" id="{9BB3A359-6366-9E10-4F62-DDEEE57EA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4348" y="2849154"/>
            <a:ext cx="2743884" cy="274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EC4616-C182-D823-6B77-2DFB1E6D20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30198" y="2759834"/>
            <a:ext cx="2482554" cy="1336419"/>
          </a:xfrm>
          <a:prstGeom prst="rect">
            <a:avLst/>
          </a:prstGeom>
        </p:spPr>
      </p:pic>
      <p:pic>
        <p:nvPicPr>
          <p:cNvPr id="1026" name="Picture 2" descr="Explore the Great Smoky Mountains National Park in Bryson City NC">
            <a:extLst>
              <a:ext uri="{FF2B5EF4-FFF2-40B4-BE49-F238E27FC236}">
                <a16:creationId xmlns:a16="http://schemas.microsoft.com/office/drawing/2014/main" id="{C724E043-4B34-DDC1-243B-A6DFEA7E7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533" y="1090551"/>
            <a:ext cx="2137068" cy="1669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ings to do in Nashville Music City - JWT Travel">
            <a:extLst>
              <a:ext uri="{FF2B5EF4-FFF2-40B4-BE49-F238E27FC236}">
                <a16:creationId xmlns:a16="http://schemas.microsoft.com/office/drawing/2014/main" id="{C0B4673A-D8B3-6BEC-FAE0-88D9E55BE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601" y="1095684"/>
            <a:ext cx="2621984" cy="1747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humbnail image 1 of Tennessee Whiskey Old No. 7 Edible Cake Topper Frosting Sheet fits 1/4 Sheet cake or larger, 1 of 1">
            <a:extLst>
              <a:ext uri="{FF2B5EF4-FFF2-40B4-BE49-F238E27FC236}">
                <a16:creationId xmlns:a16="http://schemas.microsoft.com/office/drawing/2014/main" id="{CA067E62-D094-51C0-3664-0662343FA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436" y="4072220"/>
            <a:ext cx="1524747" cy="152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ennessee Football Camps | at ...">
            <a:extLst>
              <a:ext uri="{FF2B5EF4-FFF2-40B4-BE49-F238E27FC236}">
                <a16:creationId xmlns:a16="http://schemas.microsoft.com/office/drawing/2014/main" id="{58006D40-95BE-8CC4-C444-C1DDDBCA2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56" y="2720079"/>
            <a:ext cx="3627942" cy="1333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Vanderbilt University Archives - JNS.org">
            <a:extLst>
              <a:ext uri="{FF2B5EF4-FFF2-40B4-BE49-F238E27FC236}">
                <a16:creationId xmlns:a16="http://schemas.microsoft.com/office/drawing/2014/main" id="{E764EF5C-81BB-ACEF-C1DA-4A4B3684D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223" y="1090550"/>
            <a:ext cx="2626354" cy="1747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79FB3F-8DE3-19AC-D23B-C93FEF468B7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215946" y="4079834"/>
            <a:ext cx="3617869" cy="1505034"/>
          </a:xfrm>
          <a:prstGeom prst="rect">
            <a:avLst/>
          </a:prstGeom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E890F274-2275-0241-61E1-1A0AF5129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671" y="4662356"/>
            <a:ext cx="1157382" cy="85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Oak Ridge National Laboratory | U.S. Fish &amp; Wildlife Service">
            <a:extLst>
              <a:ext uri="{FF2B5EF4-FFF2-40B4-BE49-F238E27FC236}">
                <a16:creationId xmlns:a16="http://schemas.microsoft.com/office/drawing/2014/main" id="{DD0B17B0-2886-F0B5-201E-CB913EADF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9207" y="1299737"/>
            <a:ext cx="2379997" cy="1224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2857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A4BBED-A225-F0B7-1EB8-2D0CE6DA6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99590"/>
            <a:ext cx="12161520" cy="1258884"/>
          </a:xfrm>
          <a:prstGeom prst="rect">
            <a:avLst/>
          </a:prstGeom>
        </p:spPr>
      </p:pic>
      <p:pic>
        <p:nvPicPr>
          <p:cNvPr id="3076" name="Picture 4" descr="The Secret City - The Atlantic">
            <a:extLst>
              <a:ext uri="{FF2B5EF4-FFF2-40B4-BE49-F238E27FC236}">
                <a16:creationId xmlns:a16="http://schemas.microsoft.com/office/drawing/2014/main" id="{006B7BCE-BA65-92EC-CD2D-661895380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959" y="2144359"/>
            <a:ext cx="4028528" cy="287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7AAB8B-E40A-8EFF-358F-AB05B14080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4574" y="1467398"/>
            <a:ext cx="2495207" cy="3865456"/>
          </a:xfrm>
          <a:prstGeom prst="rect">
            <a:avLst/>
          </a:prstGeom>
        </p:spPr>
      </p:pic>
      <p:pic>
        <p:nvPicPr>
          <p:cNvPr id="2050" name="Picture 2" descr="The Secret City - The Atlantic">
            <a:extLst>
              <a:ext uri="{FF2B5EF4-FFF2-40B4-BE49-F238E27FC236}">
                <a16:creationId xmlns:a16="http://schemas.microsoft.com/office/drawing/2014/main" id="{70ED2103-A01F-1921-C11F-54DA28DE7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82" y="2076791"/>
            <a:ext cx="4261515" cy="29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DC2F933B-EC10-7D87-B78F-6D3D0F6E7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3340"/>
            <a:ext cx="10515600" cy="1325563"/>
          </a:xfrm>
        </p:spPr>
        <p:txBody>
          <a:bodyPr/>
          <a:lstStyle/>
          <a:p>
            <a:r>
              <a:rPr lang="en-US" dirty="0"/>
              <a:t>Welcome to ORNL</a:t>
            </a:r>
          </a:p>
        </p:txBody>
      </p:sp>
    </p:spTree>
    <p:extLst>
      <p:ext uri="{BB962C8B-B14F-4D97-AF65-F5344CB8AC3E}">
        <p14:creationId xmlns:p14="http://schemas.microsoft.com/office/powerpoint/2010/main" val="25453204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A9D45-D58A-2610-B4EB-051B0F2BA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54023"/>
          </a:xfrm>
        </p:spPr>
        <p:txBody>
          <a:bodyPr/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Logistics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98A269-A220-A47D-0DD8-562915161D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5852"/>
            <a:ext cx="10515600" cy="3984159"/>
          </a:xfrm>
        </p:spPr>
        <p:txBody>
          <a:bodyPr>
            <a:noAutofit/>
          </a:bodyPr>
          <a:lstStyle/>
          <a:p>
            <a:r>
              <a:rPr lang="en-US" dirty="0"/>
              <a:t>Coffee, tea and light refreshments will be available for the morning and afternoon breaks</a:t>
            </a:r>
          </a:p>
          <a:p>
            <a:r>
              <a:rPr lang="en-US" dirty="0"/>
              <a:t>Lunch will be provided in the lobby area, different location Friday</a:t>
            </a:r>
          </a:p>
          <a:p>
            <a:r>
              <a:rPr lang="en-US" dirty="0"/>
              <a:t>We will have a group photo at the start of our morning break today</a:t>
            </a:r>
          </a:p>
          <a:p>
            <a:r>
              <a:rPr lang="en-US" dirty="0"/>
              <a:t>Please gather on the circular staircase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A4BBED-A225-F0B7-1EB8-2D0CE6DA6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99590"/>
            <a:ext cx="12161520" cy="1258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0563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A9D45-D58A-2610-B4EB-051B0F2BA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54023"/>
          </a:xfrm>
        </p:spPr>
        <p:txBody>
          <a:bodyPr/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About this meeting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98A269-A220-A47D-0DD8-562915161D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5852"/>
            <a:ext cx="10912888" cy="3984159"/>
          </a:xfrm>
        </p:spPr>
        <p:txBody>
          <a:bodyPr>
            <a:noAutofit/>
          </a:bodyPr>
          <a:lstStyle/>
          <a:p>
            <a:r>
              <a:rPr lang="en-US" dirty="0"/>
              <a:t>~150 registered participants</a:t>
            </a:r>
          </a:p>
          <a:p>
            <a:r>
              <a:rPr lang="en-US" dirty="0"/>
              <a:t>12 remote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A4BBED-A225-F0B7-1EB8-2D0CE6DA6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99590"/>
            <a:ext cx="12161520" cy="1258884"/>
          </a:xfrm>
          <a:prstGeom prst="rect">
            <a:avLst/>
          </a:prstGeom>
        </p:spPr>
      </p:pic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80F94BEE-20AE-7DD5-34B9-D04579B5C99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39233286"/>
              </p:ext>
            </p:extLst>
          </p:nvPr>
        </p:nvGraphicFramePr>
        <p:xfrm>
          <a:off x="4147034" y="1479171"/>
          <a:ext cx="6699593" cy="3870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68865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CEF6118E-44FB-4509-B4D9-129052E4C6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5DDE0D0D-F0E7-6F1A-0E69-23CBA2380B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948" r="1" b="30125"/>
          <a:stretch/>
        </p:blipFill>
        <p:spPr>
          <a:xfrm>
            <a:off x="198240" y="72450"/>
            <a:ext cx="6477135" cy="2496091"/>
          </a:xfrm>
          <a:prstGeom prst="rect">
            <a:avLst/>
          </a:prstGeom>
        </p:spPr>
      </p:pic>
      <p:pic>
        <p:nvPicPr>
          <p:cNvPr id="3074" name="Picture 2" descr="2024 Spring EPICS Collaboration Meeting (15-April 18, 2024): Overview ·  indico PAL (Indico)">
            <a:extLst>
              <a:ext uri="{FF2B5EF4-FFF2-40B4-BE49-F238E27FC236}">
                <a16:creationId xmlns:a16="http://schemas.microsoft.com/office/drawing/2014/main" id="{A700C5FC-CD04-6AE9-5A91-0462AAF907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3894"/>
          <a:stretch/>
        </p:blipFill>
        <p:spPr bwMode="auto">
          <a:xfrm>
            <a:off x="5853765" y="2568541"/>
            <a:ext cx="6290500" cy="3098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A4BBED-A225-F0B7-1EB8-2D0CE6DA6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609529"/>
            <a:ext cx="12161520" cy="1258884"/>
          </a:xfrm>
          <a:prstGeom prst="rect">
            <a:avLst/>
          </a:prstGeom>
        </p:spPr>
      </p:pic>
      <p:pic>
        <p:nvPicPr>
          <p:cNvPr id="3076" name="Picture 4" descr="EPICS Using the EPICS Logo">
            <a:extLst>
              <a:ext uri="{FF2B5EF4-FFF2-40B4-BE49-F238E27FC236}">
                <a16:creationId xmlns:a16="http://schemas.microsoft.com/office/drawing/2014/main" id="{E7369224-AD97-2527-8B36-CACB174FB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325" y="189435"/>
            <a:ext cx="2218884" cy="200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21D14402-C677-6A10-D042-2206FD7E5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792" y="4289460"/>
            <a:ext cx="2415209" cy="1274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unched Tape 9">
            <a:extLst>
              <a:ext uri="{FF2B5EF4-FFF2-40B4-BE49-F238E27FC236}">
                <a16:creationId xmlns:a16="http://schemas.microsoft.com/office/drawing/2014/main" id="{04CF2AC2-6654-340A-C146-526FE9460E89}"/>
              </a:ext>
            </a:extLst>
          </p:cNvPr>
          <p:cNvSpPr/>
          <p:nvPr/>
        </p:nvSpPr>
        <p:spPr>
          <a:xfrm>
            <a:off x="357003" y="2737906"/>
            <a:ext cx="4015409" cy="1346159"/>
          </a:xfrm>
          <a:prstGeom prst="flowChartPunchedTap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EPICS is 35</a:t>
            </a:r>
          </a:p>
        </p:txBody>
      </p:sp>
    </p:spTree>
    <p:extLst>
      <p:ext uri="{BB962C8B-B14F-4D97-AF65-F5344CB8AC3E}">
        <p14:creationId xmlns:p14="http://schemas.microsoft.com/office/powerpoint/2010/main" val="41949924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3975</TotalTime>
  <Words>172</Words>
  <Application>Microsoft Macintosh PowerPoint</Application>
  <PresentationFormat>Widescreen</PresentationFormat>
  <Paragraphs>23</Paragraphs>
  <Slides>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Aptos</vt:lpstr>
      <vt:lpstr>Arial</vt:lpstr>
      <vt:lpstr>Calibri</vt:lpstr>
      <vt:lpstr>Calibri Light</vt:lpstr>
      <vt:lpstr>Office Theme</vt:lpstr>
      <vt:lpstr>EPICS Collaboration Meeting Welcome</vt:lpstr>
      <vt:lpstr>Safety first</vt:lpstr>
      <vt:lpstr>Welcome to Tennessee</vt:lpstr>
      <vt:lpstr>Welcome to ORNL</vt:lpstr>
      <vt:lpstr>Logistics</vt:lpstr>
      <vt:lpstr>About this meeting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Report from EPICS Council</dc:title>
  <dc:creator>White, Karen S.</dc:creator>
  <cp:lastModifiedBy>White, Karen S.</cp:lastModifiedBy>
  <cp:revision>27</cp:revision>
  <dcterms:created xsi:type="dcterms:W3CDTF">2022-09-20T12:13:27Z</dcterms:created>
  <dcterms:modified xsi:type="dcterms:W3CDTF">2024-09-17T02:23:46Z</dcterms:modified>
</cp:coreProperties>
</file>