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3418" r:id="rId2"/>
    <p:sldId id="3346" r:id="rId3"/>
    <p:sldId id="3376" r:id="rId4"/>
    <p:sldId id="3403" r:id="rId5"/>
    <p:sldId id="3377" r:id="rId6"/>
    <p:sldId id="3389" r:id="rId7"/>
    <p:sldId id="3390" r:id="rId8"/>
    <p:sldId id="3402" r:id="rId9"/>
    <p:sldId id="3388" r:id="rId10"/>
    <p:sldId id="3383" r:id="rId11"/>
    <p:sldId id="3380" r:id="rId12"/>
    <p:sldId id="3386" r:id="rId13"/>
    <p:sldId id="3387" r:id="rId14"/>
    <p:sldId id="3378" r:id="rId15"/>
    <p:sldId id="3404" r:id="rId16"/>
    <p:sldId id="3385" r:id="rId17"/>
    <p:sldId id="3379" r:id="rId18"/>
    <p:sldId id="3414" r:id="rId19"/>
    <p:sldId id="3381" r:id="rId20"/>
    <p:sldId id="3413" r:id="rId21"/>
    <p:sldId id="3419" r:id="rId22"/>
    <p:sldId id="33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49F78-4882-3C4A-9A37-38A915695A51}" type="datetimeFigureOut">
              <a:rPr lang="en-US" smtClean="0"/>
              <a:t>12/10/24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AB4E4-F50F-DA43-AC6F-529601746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8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0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85AEF-B36C-E212-9B9D-4DFC3598E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EEABA-D020-85F9-4BC4-EBB4A6764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290DED-CBF5-569C-5566-F396B2484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000EF-C2CA-8633-C5BD-98A74DDC5B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FF095A-F86B-4B29-8A9F-DF3D3D1F3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3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  <a:prstGeom prst="rect">
            <a:avLst/>
          </a:prstGeo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0068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55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2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7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490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3752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86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637229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57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011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38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178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06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7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1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779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61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file:////var/folders/r4/1wl5ztvn4lg_n_p26yzf3wtc0000gn/T/com.microsoft.Word/WebArchiveCopyPasteTempFiles/page2image26667326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file:////var/folders/r4/1wl5ztvn4lg_n_p26yzf3wtc0000gn/T/com.microsoft.Word/WebArchiveCopyPasteTempFiles/page2image26667326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5" y="1388962"/>
            <a:ext cx="10866282" cy="535531"/>
          </a:xfrm>
        </p:spPr>
        <p:txBody>
          <a:bodyPr/>
          <a:lstStyle/>
          <a:p>
            <a:r>
              <a:rPr lang="en-US" dirty="0"/>
              <a:t>Overview of Reflectometry Detector Technologies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3222907"/>
            <a:ext cx="6508092" cy="202810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Anton Khaplanov</a:t>
            </a:r>
          </a:p>
          <a:p>
            <a:pPr>
              <a:spcBef>
                <a:spcPts val="0"/>
              </a:spcBef>
            </a:pPr>
            <a:r>
              <a:rPr lang="en-US" dirty="0"/>
              <a:t>Neutron Detectors Lead</a:t>
            </a:r>
          </a:p>
          <a:p>
            <a:r>
              <a:rPr lang="en-US" dirty="0"/>
              <a:t>QIKR Detector PDR </a:t>
            </a:r>
          </a:p>
          <a:p>
            <a:r>
              <a:rPr lang="en-US" dirty="0"/>
              <a:t>2024-12-16</a:t>
            </a:r>
          </a:p>
        </p:txBody>
      </p:sp>
    </p:spTree>
    <p:extLst>
      <p:ext uri="{BB962C8B-B14F-4D97-AF65-F5344CB8AC3E}">
        <p14:creationId xmlns:p14="http://schemas.microsoft.com/office/powerpoint/2010/main" val="45441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CD703-7029-D27A-C2E0-811DA412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A960-5F58-22EF-29E7-B03EB8F0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ZnS with Wavelength-Shifting </a:t>
            </a:r>
            <a:r>
              <a:rPr lang="en-US" dirty="0" err="1"/>
              <a:t>Fibres</a:t>
            </a:r>
            <a:r>
              <a:rPr lang="en-US" dirty="0"/>
              <a:t> – ISIS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B1DBF2-860D-6F2F-C266-2208BB7504C5}"/>
              </a:ext>
            </a:extLst>
          </p:cNvPr>
          <p:cNvSpPr txBox="1"/>
          <p:nvPr/>
        </p:nvSpPr>
        <p:spPr>
          <a:xfrm>
            <a:off x="1589283" y="6477306"/>
            <a:ext cx="48013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G. Mauri et al. Eur. Phys. J. Plus (2021) 136:286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A6EEF6-E143-A2F8-58F1-9D567E224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67" y="3014942"/>
            <a:ext cx="7772400" cy="3310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4544B-3402-6729-82BC-80975617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43" y="959815"/>
            <a:ext cx="7772400" cy="20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3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33C44-8932-D203-7E55-5ACD5E87F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C526-0A9A-CE88-57B2-DE9A2706F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ZnS with Wavelength-Shifting </a:t>
            </a:r>
            <a:r>
              <a:rPr lang="en-US" dirty="0" err="1"/>
              <a:t>Fibres</a:t>
            </a:r>
            <a:r>
              <a:rPr lang="en-US" dirty="0"/>
              <a:t> – ISIS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04B7B-76BC-92A7-8AA6-39000EBA6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87" y="1364729"/>
            <a:ext cx="4310153" cy="4334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C08C5-143C-57B8-1F16-BADEE958A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151" y="2027736"/>
            <a:ext cx="5646305" cy="34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00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C2A54D33-4257-BC28-A5F7-57B49C17F9EA}"/>
              </a:ext>
            </a:extLst>
          </p:cNvPr>
          <p:cNvSpPr/>
          <p:nvPr/>
        </p:nvSpPr>
        <p:spPr>
          <a:xfrm>
            <a:off x="3686435" y="2599339"/>
            <a:ext cx="1240162" cy="36539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2BDDD-AD06-19BF-9382-54017B87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in </a:t>
            </a:r>
            <a:r>
              <a:rPr lang="en-US" baseline="30000" dirty="0"/>
              <a:t>10</a:t>
            </a:r>
            <a:r>
              <a:rPr lang="en-US" dirty="0"/>
              <a:t>B Layers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1B4D14-725F-3C99-8C30-F1CF38D9938C}"/>
              </a:ext>
            </a:extLst>
          </p:cNvPr>
          <p:cNvSpPr/>
          <p:nvPr/>
        </p:nvSpPr>
        <p:spPr>
          <a:xfrm>
            <a:off x="1787612" y="2595691"/>
            <a:ext cx="1905000" cy="3657600"/>
          </a:xfrm>
          <a:prstGeom prst="rect">
            <a:avLst/>
          </a:prstGeom>
          <a:solidFill>
            <a:srgbClr val="44546A">
              <a:lumMod val="40000"/>
              <a:lumOff val="60000"/>
              <a:alpha val="7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83">
            <a:extLst>
              <a:ext uri="{FF2B5EF4-FFF2-40B4-BE49-F238E27FC236}">
                <a16:creationId xmlns:a16="http://schemas.microsoft.com/office/drawing/2014/main" id="{9D11708C-F52D-6A74-ACE4-690E22534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422" y="3781026"/>
            <a:ext cx="165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He</a:t>
            </a:r>
          </a:p>
        </p:txBody>
      </p:sp>
      <p:cxnSp>
        <p:nvCxnSpPr>
          <p:cNvPr id="36" name="Connecteur droit avec flèche 69">
            <a:extLst>
              <a:ext uri="{FF2B5EF4-FFF2-40B4-BE49-F238E27FC236}">
                <a16:creationId xmlns:a16="http://schemas.microsoft.com/office/drawing/2014/main" id="{31150381-3E5E-B47D-962C-466BEFAC332A}"/>
              </a:ext>
            </a:extLst>
          </p:cNvPr>
          <p:cNvCxnSpPr/>
          <p:nvPr/>
        </p:nvCxnSpPr>
        <p:spPr>
          <a:xfrm>
            <a:off x="1206587" y="4529266"/>
            <a:ext cx="3007504" cy="13758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41561457-D602-6FCE-764A-655CD42211BB}"/>
              </a:ext>
            </a:extLst>
          </p:cNvPr>
          <p:cNvSpPr/>
          <p:nvPr/>
        </p:nvSpPr>
        <p:spPr>
          <a:xfrm>
            <a:off x="734291" y="4388723"/>
            <a:ext cx="228600" cy="228600"/>
          </a:xfrm>
          <a:prstGeom prst="ellipse">
            <a:avLst/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13">
            <a:extLst>
              <a:ext uri="{FF2B5EF4-FFF2-40B4-BE49-F238E27FC236}">
                <a16:creationId xmlns:a16="http://schemas.microsoft.com/office/drawing/2014/main" id="{6D7F1F66-2191-00F7-209E-A59846BB6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91" y="3967291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72F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neutron</a:t>
            </a:r>
          </a:p>
        </p:txBody>
      </p:sp>
      <p:sp>
        <p:nvSpPr>
          <p:cNvPr id="39" name="Rectangle 83">
            <a:extLst>
              <a:ext uri="{FF2B5EF4-FFF2-40B4-BE49-F238E27FC236}">
                <a16:creationId xmlns:a16="http://schemas.microsoft.com/office/drawing/2014/main" id="{283CA9C5-EB1B-088B-65D6-4A10FA1CC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8105" y="2670932"/>
            <a:ext cx="2458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gas                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B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C</a:t>
            </a:r>
          </a:p>
        </p:txBody>
      </p:sp>
      <p:sp>
        <p:nvSpPr>
          <p:cNvPr id="40" name="Rectangle 83">
            <a:extLst>
              <a:ext uri="{FF2B5EF4-FFF2-40B4-BE49-F238E27FC236}">
                <a16:creationId xmlns:a16="http://schemas.microsoft.com/office/drawing/2014/main" id="{84A66C3D-24C1-50E7-4BD9-A7EBFB3B9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024" y="4416030"/>
            <a:ext cx="165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71F95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71F95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Li</a:t>
            </a:r>
          </a:p>
        </p:txBody>
      </p:sp>
      <p:cxnSp>
        <p:nvCxnSpPr>
          <p:cNvPr id="41" name="Connecteur droit avec flèche 33">
            <a:extLst>
              <a:ext uri="{FF2B5EF4-FFF2-40B4-BE49-F238E27FC236}">
                <a16:creationId xmlns:a16="http://schemas.microsoft.com/office/drawing/2014/main" id="{F5185FC4-9B61-ABCB-56F0-521A153E59E6}"/>
              </a:ext>
            </a:extLst>
          </p:cNvPr>
          <p:cNvCxnSpPr/>
          <p:nvPr/>
        </p:nvCxnSpPr>
        <p:spPr>
          <a:xfrm>
            <a:off x="4389775" y="4610758"/>
            <a:ext cx="345017" cy="279401"/>
          </a:xfrm>
          <a:prstGeom prst="straightConnector1">
            <a:avLst/>
          </a:prstGeom>
          <a:noFill/>
          <a:ln w="25400" cap="flat" cmpd="sng" algn="ctr">
            <a:solidFill>
              <a:srgbClr val="071F9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2" name="Connecteur droit avec flèche 35">
            <a:extLst>
              <a:ext uri="{FF2B5EF4-FFF2-40B4-BE49-F238E27FC236}">
                <a16:creationId xmlns:a16="http://schemas.microsoft.com/office/drawing/2014/main" id="{61587CB2-3C50-FC8A-2760-21FC4341C401}"/>
              </a:ext>
            </a:extLst>
          </p:cNvPr>
          <p:cNvCxnSpPr/>
          <p:nvPr/>
        </p:nvCxnSpPr>
        <p:spPr>
          <a:xfrm flipH="1" flipV="1">
            <a:off x="3646824" y="4068892"/>
            <a:ext cx="584200" cy="43814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Étoile à 5 branches 43">
            <a:extLst>
              <a:ext uri="{FF2B5EF4-FFF2-40B4-BE49-F238E27FC236}">
                <a16:creationId xmlns:a16="http://schemas.microsoft.com/office/drawing/2014/main" id="{5EEE037D-9DA8-29E3-5E15-7E5F363B2473}"/>
              </a:ext>
            </a:extLst>
          </p:cNvPr>
          <p:cNvSpPr/>
          <p:nvPr/>
        </p:nvSpPr>
        <p:spPr>
          <a:xfrm>
            <a:off x="4250604" y="4464179"/>
            <a:ext cx="144463" cy="144463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age 41" descr="boronreactvlast.PNG">
            <a:extLst>
              <a:ext uri="{FF2B5EF4-FFF2-40B4-BE49-F238E27FC236}">
                <a16:creationId xmlns:a16="http://schemas.microsoft.com/office/drawing/2014/main" id="{001B30E9-41B6-6C89-8335-28CBB61C74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767" y="1005387"/>
            <a:ext cx="7122795" cy="914400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</p:spPr>
      </p:pic>
      <p:cxnSp>
        <p:nvCxnSpPr>
          <p:cNvPr id="45" name="Connecteur droit avec flèche 70">
            <a:extLst>
              <a:ext uri="{FF2B5EF4-FFF2-40B4-BE49-F238E27FC236}">
                <a16:creationId xmlns:a16="http://schemas.microsoft.com/office/drawing/2014/main" id="{05F94DA9-A08A-AEAD-C1DD-6C8C1229B266}"/>
              </a:ext>
            </a:extLst>
          </p:cNvPr>
          <p:cNvCxnSpPr>
            <a:cxnSpLocks/>
          </p:cNvCxnSpPr>
          <p:nvPr/>
        </p:nvCxnSpPr>
        <p:spPr>
          <a:xfrm>
            <a:off x="3686435" y="2479087"/>
            <a:ext cx="1240162" cy="215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46" name="Rectangle 83">
            <a:extLst>
              <a:ext uri="{FF2B5EF4-FFF2-40B4-BE49-F238E27FC236}">
                <a16:creationId xmlns:a16="http://schemas.microsoft.com/office/drawing/2014/main" id="{91DFB3F3-6EC8-0592-731A-0BE932092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7415" y="2111358"/>
            <a:ext cx="165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venir Book"/>
              </a:rPr>
              <a:t>few um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2419AF7-08D4-AED4-1AD1-EF77D62A2DA2}"/>
              </a:ext>
            </a:extLst>
          </p:cNvPr>
          <p:cNvSpPr/>
          <p:nvPr/>
        </p:nvSpPr>
        <p:spPr>
          <a:xfrm>
            <a:off x="3610168" y="3010098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conversion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C9F5ED-5824-3B6E-C692-08E9937B9B65}"/>
              </a:ext>
            </a:extLst>
          </p:cNvPr>
          <p:cNvSpPr/>
          <p:nvPr/>
        </p:nvSpPr>
        <p:spPr>
          <a:xfrm>
            <a:off x="2065771" y="3005822"/>
            <a:ext cx="128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Avenir Book" charset="0"/>
                <a:cs typeface="Avenir Book" charset="0"/>
              </a:rPr>
              <a:t>detection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Ellipse 31">
            <a:extLst>
              <a:ext uri="{FF2B5EF4-FFF2-40B4-BE49-F238E27FC236}">
                <a16:creationId xmlns:a16="http://schemas.microsoft.com/office/drawing/2014/main" id="{80FC46CF-9234-4881-2367-017C36D4576A}"/>
              </a:ext>
            </a:extLst>
          </p:cNvPr>
          <p:cNvSpPr/>
          <p:nvPr/>
        </p:nvSpPr>
        <p:spPr>
          <a:xfrm>
            <a:off x="3446005" y="3680651"/>
            <a:ext cx="1727200" cy="17287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2" name="Ellipse 30">
            <a:extLst>
              <a:ext uri="{FF2B5EF4-FFF2-40B4-BE49-F238E27FC236}">
                <a16:creationId xmlns:a16="http://schemas.microsoft.com/office/drawing/2014/main" id="{0DF8FA21-2139-DD79-DC64-57742503D7B6}"/>
              </a:ext>
            </a:extLst>
          </p:cNvPr>
          <p:cNvSpPr/>
          <p:nvPr/>
        </p:nvSpPr>
        <p:spPr>
          <a:xfrm>
            <a:off x="3733343" y="3967987"/>
            <a:ext cx="1152525" cy="1144588"/>
          </a:xfrm>
          <a:prstGeom prst="ellipse">
            <a:avLst/>
          </a:prstGeom>
          <a:noFill/>
          <a:ln>
            <a:solidFill>
              <a:srgbClr val="071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26AE60D-09C7-297E-5AFC-4729EF464025}"/>
              </a:ext>
            </a:extLst>
          </p:cNvPr>
          <p:cNvGrpSpPr/>
          <p:nvPr/>
        </p:nvGrpSpPr>
        <p:grpSpPr>
          <a:xfrm>
            <a:off x="5277186" y="3528625"/>
            <a:ext cx="6932136" cy="3226175"/>
            <a:chOff x="5277186" y="3528625"/>
            <a:chExt cx="6932136" cy="322617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F8D013B-8ABB-8D3B-4F53-DE527BAE224E}"/>
                </a:ext>
              </a:extLst>
            </p:cNvPr>
            <p:cNvSpPr/>
            <p:nvPr/>
          </p:nvSpPr>
          <p:spPr>
            <a:xfrm rot="4765619">
              <a:off x="8841541" y="3368392"/>
              <a:ext cx="1240162" cy="53016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EDBE509-053F-12D2-C072-69B240C2FAF0}"/>
                </a:ext>
              </a:extLst>
            </p:cNvPr>
            <p:cNvSpPr/>
            <p:nvPr/>
          </p:nvSpPr>
          <p:spPr>
            <a:xfrm rot="4765619">
              <a:off x="8217593" y="1840843"/>
              <a:ext cx="1905000" cy="5280563"/>
            </a:xfrm>
            <a:prstGeom prst="rect">
              <a:avLst/>
            </a:prstGeom>
            <a:solidFill>
              <a:srgbClr val="44546A">
                <a:lumMod val="40000"/>
                <a:lumOff val="60000"/>
                <a:alpha val="71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3">
              <a:extLst>
                <a:ext uri="{FF2B5EF4-FFF2-40B4-BE49-F238E27FC236}">
                  <a16:creationId xmlns:a16="http://schemas.microsoft.com/office/drawing/2014/main" id="{83BC45E5-1413-CB84-3478-E0F68E199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6610" y="5126388"/>
              <a:ext cx="1655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He</a:t>
              </a:r>
            </a:p>
          </p:txBody>
        </p:sp>
        <p:cxnSp>
          <p:nvCxnSpPr>
            <p:cNvPr id="89" name="Connecteur droit avec flèche 69">
              <a:extLst>
                <a:ext uri="{FF2B5EF4-FFF2-40B4-BE49-F238E27FC236}">
                  <a16:creationId xmlns:a16="http://schemas.microsoft.com/office/drawing/2014/main" id="{1D4430DA-46BE-6CC1-701D-5693C76907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05786" y="5888386"/>
              <a:ext cx="1891493" cy="13528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808F1AB-27D2-4C85-75AF-58D0334C2557}"/>
                </a:ext>
              </a:extLst>
            </p:cNvPr>
            <p:cNvSpPr/>
            <p:nvPr/>
          </p:nvSpPr>
          <p:spPr>
            <a:xfrm>
              <a:off x="5277186" y="5787614"/>
              <a:ext cx="228600" cy="2286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83">
              <a:extLst>
                <a:ext uri="{FF2B5EF4-FFF2-40B4-BE49-F238E27FC236}">
                  <a16:creationId xmlns:a16="http://schemas.microsoft.com/office/drawing/2014/main" id="{4B31E370-7197-0AE0-84BC-C5F52093B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0755" y="5834032"/>
              <a:ext cx="1655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71F95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7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71F95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Li</a:t>
              </a:r>
            </a:p>
          </p:txBody>
        </p:sp>
        <p:cxnSp>
          <p:nvCxnSpPr>
            <p:cNvPr id="93" name="Connecteur droit avec flèche 33">
              <a:extLst>
                <a:ext uri="{FF2B5EF4-FFF2-40B4-BE49-F238E27FC236}">
                  <a16:creationId xmlns:a16="http://schemas.microsoft.com/office/drawing/2014/main" id="{3AC06A2B-A237-E7F6-E2D1-9F018804E7F1}"/>
                </a:ext>
              </a:extLst>
            </p:cNvPr>
            <p:cNvCxnSpPr/>
            <p:nvPr/>
          </p:nvCxnSpPr>
          <p:spPr>
            <a:xfrm>
              <a:off x="7572963" y="5956120"/>
              <a:ext cx="345017" cy="279401"/>
            </a:xfrm>
            <a:prstGeom prst="straightConnector1">
              <a:avLst/>
            </a:prstGeom>
            <a:noFill/>
            <a:ln w="25400" cap="flat" cmpd="sng" algn="ctr">
              <a:solidFill>
                <a:srgbClr val="071F9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4" name="Connecteur droit avec flèche 35">
              <a:extLst>
                <a:ext uri="{FF2B5EF4-FFF2-40B4-BE49-F238E27FC236}">
                  <a16:creationId xmlns:a16="http://schemas.microsoft.com/office/drawing/2014/main" id="{4669A6BC-F28A-BD3A-4194-157CBA7D0696}"/>
                </a:ext>
              </a:extLst>
            </p:cNvPr>
            <p:cNvCxnSpPr/>
            <p:nvPr/>
          </p:nvCxnSpPr>
          <p:spPr>
            <a:xfrm flipH="1" flipV="1">
              <a:off x="6830012" y="5414254"/>
              <a:ext cx="584200" cy="43814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5" name="Étoile à 5 branches 43">
              <a:extLst>
                <a:ext uri="{FF2B5EF4-FFF2-40B4-BE49-F238E27FC236}">
                  <a16:creationId xmlns:a16="http://schemas.microsoft.com/office/drawing/2014/main" id="{E03C067D-946D-A251-2ED1-012D67208777}"/>
                </a:ext>
              </a:extLst>
            </p:cNvPr>
            <p:cNvSpPr/>
            <p:nvPr/>
          </p:nvSpPr>
          <p:spPr>
            <a:xfrm>
              <a:off x="7433792" y="5809541"/>
              <a:ext cx="144463" cy="144463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Ellipse 31">
              <a:extLst>
                <a:ext uri="{FF2B5EF4-FFF2-40B4-BE49-F238E27FC236}">
                  <a16:creationId xmlns:a16="http://schemas.microsoft.com/office/drawing/2014/main" id="{6D6F778F-BEC7-E9A9-FA7F-C700DDC58959}"/>
                </a:ext>
              </a:extLst>
            </p:cNvPr>
            <p:cNvSpPr/>
            <p:nvPr/>
          </p:nvSpPr>
          <p:spPr>
            <a:xfrm>
              <a:off x="6629193" y="5026013"/>
              <a:ext cx="1727200" cy="1728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7" name="Ellipse 30">
              <a:extLst>
                <a:ext uri="{FF2B5EF4-FFF2-40B4-BE49-F238E27FC236}">
                  <a16:creationId xmlns:a16="http://schemas.microsoft.com/office/drawing/2014/main" id="{736201FF-97D3-B4B4-0067-24D98946ADCC}"/>
                </a:ext>
              </a:extLst>
            </p:cNvPr>
            <p:cNvSpPr/>
            <p:nvPr/>
          </p:nvSpPr>
          <p:spPr>
            <a:xfrm>
              <a:off x="6916531" y="5313349"/>
              <a:ext cx="1152525" cy="1144588"/>
            </a:xfrm>
            <a:prstGeom prst="ellipse">
              <a:avLst/>
            </a:prstGeom>
            <a:noFill/>
            <a:ln>
              <a:solidFill>
                <a:srgbClr val="071F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99" name="Rectangle 83">
              <a:extLst>
                <a:ext uri="{FF2B5EF4-FFF2-40B4-BE49-F238E27FC236}">
                  <a16:creationId xmlns:a16="http://schemas.microsoft.com/office/drawing/2014/main" id="{E50D06BB-C46B-AEC1-F597-6DE72C830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0613" y="5131874"/>
              <a:ext cx="1655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He</a:t>
              </a:r>
            </a:p>
          </p:txBody>
        </p:sp>
        <p:sp>
          <p:nvSpPr>
            <p:cNvPr id="100" name="Rectangle 83">
              <a:extLst>
                <a:ext uri="{FF2B5EF4-FFF2-40B4-BE49-F238E27FC236}">
                  <a16:creationId xmlns:a16="http://schemas.microsoft.com/office/drawing/2014/main" id="{88B98215-63F1-44DF-90CD-E58B88D21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22172" y="5828232"/>
              <a:ext cx="1655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71F95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7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71F95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Li</a:t>
              </a:r>
            </a:p>
          </p:txBody>
        </p:sp>
        <p:cxnSp>
          <p:nvCxnSpPr>
            <p:cNvPr id="101" name="Connecteur droit avec flèche 33">
              <a:extLst>
                <a:ext uri="{FF2B5EF4-FFF2-40B4-BE49-F238E27FC236}">
                  <a16:creationId xmlns:a16="http://schemas.microsoft.com/office/drawing/2014/main" id="{0F014956-F107-463B-E5BC-C5E76FE57578}"/>
                </a:ext>
              </a:extLst>
            </p:cNvPr>
            <p:cNvCxnSpPr/>
            <p:nvPr/>
          </p:nvCxnSpPr>
          <p:spPr>
            <a:xfrm>
              <a:off x="9358822" y="5941218"/>
              <a:ext cx="345017" cy="279401"/>
            </a:xfrm>
            <a:prstGeom prst="straightConnector1">
              <a:avLst/>
            </a:prstGeom>
            <a:noFill/>
            <a:ln w="25400" cap="flat" cmpd="sng" algn="ctr">
              <a:solidFill>
                <a:srgbClr val="071F9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2" name="Connecteur droit avec flèche 35">
              <a:extLst>
                <a:ext uri="{FF2B5EF4-FFF2-40B4-BE49-F238E27FC236}">
                  <a16:creationId xmlns:a16="http://schemas.microsoft.com/office/drawing/2014/main" id="{317C5040-2FD8-5FAA-AA63-592FD0488D95}"/>
                </a:ext>
              </a:extLst>
            </p:cNvPr>
            <p:cNvCxnSpPr/>
            <p:nvPr/>
          </p:nvCxnSpPr>
          <p:spPr>
            <a:xfrm flipH="1" flipV="1">
              <a:off x="8615871" y="5399352"/>
              <a:ext cx="584200" cy="43814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3" name="Étoile à 5 branches 43">
              <a:extLst>
                <a:ext uri="{FF2B5EF4-FFF2-40B4-BE49-F238E27FC236}">
                  <a16:creationId xmlns:a16="http://schemas.microsoft.com/office/drawing/2014/main" id="{6C4CB1FA-ED09-5677-0B5E-8C5C15D1C50D}"/>
                </a:ext>
              </a:extLst>
            </p:cNvPr>
            <p:cNvSpPr/>
            <p:nvPr/>
          </p:nvSpPr>
          <p:spPr>
            <a:xfrm>
              <a:off x="9219651" y="5794639"/>
              <a:ext cx="144463" cy="144463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Ellipse 31">
              <a:extLst>
                <a:ext uri="{FF2B5EF4-FFF2-40B4-BE49-F238E27FC236}">
                  <a16:creationId xmlns:a16="http://schemas.microsoft.com/office/drawing/2014/main" id="{50489A5C-9A9F-E5A4-3D11-45CA67D03DBA}"/>
                </a:ext>
              </a:extLst>
            </p:cNvPr>
            <p:cNvSpPr/>
            <p:nvPr/>
          </p:nvSpPr>
          <p:spPr>
            <a:xfrm>
              <a:off x="8415052" y="5011111"/>
              <a:ext cx="1727200" cy="1728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5" name="Ellipse 30">
              <a:extLst>
                <a:ext uri="{FF2B5EF4-FFF2-40B4-BE49-F238E27FC236}">
                  <a16:creationId xmlns:a16="http://schemas.microsoft.com/office/drawing/2014/main" id="{97786391-655D-732A-C7B3-91E7C8FD4C26}"/>
                </a:ext>
              </a:extLst>
            </p:cNvPr>
            <p:cNvSpPr/>
            <p:nvPr/>
          </p:nvSpPr>
          <p:spPr>
            <a:xfrm>
              <a:off x="8702390" y="5298447"/>
              <a:ext cx="1152525" cy="1144588"/>
            </a:xfrm>
            <a:prstGeom prst="ellipse">
              <a:avLst/>
            </a:prstGeom>
            <a:noFill/>
            <a:ln>
              <a:solidFill>
                <a:srgbClr val="071F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06" name="Rectangle 83">
              <a:extLst>
                <a:ext uri="{FF2B5EF4-FFF2-40B4-BE49-F238E27FC236}">
                  <a16:creationId xmlns:a16="http://schemas.microsoft.com/office/drawing/2014/main" id="{5DCDB5F1-38E2-975D-DA96-F1D5902D8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47212" y="5100701"/>
              <a:ext cx="1655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He</a:t>
              </a:r>
            </a:p>
          </p:txBody>
        </p:sp>
        <p:sp>
          <p:nvSpPr>
            <p:cNvPr id="107" name="Rectangle 83">
              <a:extLst>
                <a:ext uri="{FF2B5EF4-FFF2-40B4-BE49-F238E27FC236}">
                  <a16:creationId xmlns:a16="http://schemas.microsoft.com/office/drawing/2014/main" id="{9FB548FB-7ACB-F31E-0583-A9D523B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3560" y="5757314"/>
              <a:ext cx="165576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71F95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7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71F95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Li</a:t>
              </a:r>
            </a:p>
          </p:txBody>
        </p:sp>
        <p:cxnSp>
          <p:nvCxnSpPr>
            <p:cNvPr id="108" name="Connecteur droit avec flèche 33">
              <a:extLst>
                <a:ext uri="{FF2B5EF4-FFF2-40B4-BE49-F238E27FC236}">
                  <a16:creationId xmlns:a16="http://schemas.microsoft.com/office/drawing/2014/main" id="{A306AA22-BC46-E524-7CAD-B92495A1164E}"/>
                </a:ext>
              </a:extLst>
            </p:cNvPr>
            <p:cNvCxnSpPr/>
            <p:nvPr/>
          </p:nvCxnSpPr>
          <p:spPr>
            <a:xfrm>
              <a:off x="11123565" y="5930433"/>
              <a:ext cx="345017" cy="279401"/>
            </a:xfrm>
            <a:prstGeom prst="straightConnector1">
              <a:avLst/>
            </a:prstGeom>
            <a:noFill/>
            <a:ln w="25400" cap="flat" cmpd="sng" algn="ctr">
              <a:solidFill>
                <a:srgbClr val="071F9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9" name="Connecteur droit avec flèche 35">
              <a:extLst>
                <a:ext uri="{FF2B5EF4-FFF2-40B4-BE49-F238E27FC236}">
                  <a16:creationId xmlns:a16="http://schemas.microsoft.com/office/drawing/2014/main" id="{276B8CA7-F07F-8D25-B37A-4861521C15AB}"/>
                </a:ext>
              </a:extLst>
            </p:cNvPr>
            <p:cNvCxnSpPr/>
            <p:nvPr/>
          </p:nvCxnSpPr>
          <p:spPr>
            <a:xfrm flipH="1" flipV="1">
              <a:off x="10380614" y="5388567"/>
              <a:ext cx="584200" cy="438149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10" name="Étoile à 5 branches 43">
              <a:extLst>
                <a:ext uri="{FF2B5EF4-FFF2-40B4-BE49-F238E27FC236}">
                  <a16:creationId xmlns:a16="http://schemas.microsoft.com/office/drawing/2014/main" id="{0B9FE2B7-39C3-6F11-FFC7-EFF593AC26C2}"/>
                </a:ext>
              </a:extLst>
            </p:cNvPr>
            <p:cNvSpPr/>
            <p:nvPr/>
          </p:nvSpPr>
          <p:spPr>
            <a:xfrm>
              <a:off x="10984394" y="5783854"/>
              <a:ext cx="144463" cy="144463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Ellipse 31">
              <a:extLst>
                <a:ext uri="{FF2B5EF4-FFF2-40B4-BE49-F238E27FC236}">
                  <a16:creationId xmlns:a16="http://schemas.microsoft.com/office/drawing/2014/main" id="{6D1E48A9-0F7E-B4BC-221F-942352E3C72C}"/>
                </a:ext>
              </a:extLst>
            </p:cNvPr>
            <p:cNvSpPr/>
            <p:nvPr/>
          </p:nvSpPr>
          <p:spPr>
            <a:xfrm>
              <a:off x="10179795" y="5000326"/>
              <a:ext cx="1727200" cy="17287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12" name="Ellipse 30">
              <a:extLst>
                <a:ext uri="{FF2B5EF4-FFF2-40B4-BE49-F238E27FC236}">
                  <a16:creationId xmlns:a16="http://schemas.microsoft.com/office/drawing/2014/main" id="{08FAB38B-6463-98E5-E8B9-6B5C33CA4709}"/>
                </a:ext>
              </a:extLst>
            </p:cNvPr>
            <p:cNvSpPr/>
            <p:nvPr/>
          </p:nvSpPr>
          <p:spPr>
            <a:xfrm>
              <a:off x="10467133" y="5287662"/>
              <a:ext cx="1152525" cy="1144588"/>
            </a:xfrm>
            <a:prstGeom prst="ellipse">
              <a:avLst/>
            </a:prstGeom>
            <a:noFill/>
            <a:ln>
              <a:solidFill>
                <a:srgbClr val="071F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cxnSp>
          <p:nvCxnSpPr>
            <p:cNvPr id="113" name="Connecteur droit avec flèche 69">
              <a:extLst>
                <a:ext uri="{FF2B5EF4-FFF2-40B4-BE49-F238E27FC236}">
                  <a16:creationId xmlns:a16="http://schemas.microsoft.com/office/drawing/2014/main" id="{E958FB52-9C51-32C4-D467-C523D773A3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91812" y="5863630"/>
              <a:ext cx="5383601" cy="45048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dash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82618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B7DB-FBA2-E68B-4C8B-54C74937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Multi-Blade – Blade Angles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96963-A262-C1C9-A5DA-635EBF187A0F}"/>
              </a:ext>
            </a:extLst>
          </p:cNvPr>
          <p:cNvGrpSpPr/>
          <p:nvPr/>
        </p:nvGrpSpPr>
        <p:grpSpPr>
          <a:xfrm>
            <a:off x="524354" y="1833923"/>
            <a:ext cx="4495800" cy="3582010"/>
            <a:chOff x="7642126" y="98641"/>
            <a:chExt cx="4495800" cy="358201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93B748F-08E2-B4C8-BB71-D8E5243AE3A6}"/>
                </a:ext>
              </a:extLst>
            </p:cNvPr>
            <p:cNvSpPr/>
            <p:nvPr/>
          </p:nvSpPr>
          <p:spPr>
            <a:xfrm>
              <a:off x="10707855" y="3283456"/>
              <a:ext cx="228600" cy="228600"/>
            </a:xfrm>
            <a:prstGeom prst="ellipse">
              <a:avLst/>
            </a:prstGeom>
            <a:solidFill>
              <a:srgbClr val="0E3BCC"/>
            </a:solidFill>
            <a:ln>
              <a:noFill/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Rectangle 13">
              <a:extLst>
                <a:ext uri="{FF2B5EF4-FFF2-40B4-BE49-F238E27FC236}">
                  <a16:creationId xmlns:a16="http://schemas.microsoft.com/office/drawing/2014/main" id="{96D99577-34EE-905F-4884-774960FB3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0655" y="2862024"/>
              <a:ext cx="1143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72F2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/>
                  <a:ea typeface="+mn-ea"/>
                  <a:cs typeface="Avenir Book"/>
                </a:rPr>
                <a:t>neutron</a:t>
              </a:r>
            </a:p>
          </p:txBody>
        </p:sp>
        <p:pic>
          <p:nvPicPr>
            <p:cNvPr id="7" name="Picture 6" descr="effnagle.jpg">
              <a:extLst>
                <a:ext uri="{FF2B5EF4-FFF2-40B4-BE49-F238E27FC236}">
                  <a16:creationId xmlns:a16="http://schemas.microsoft.com/office/drawing/2014/main" id="{3319393D-53BF-214B-5525-589DE00CF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2126" y="161524"/>
              <a:ext cx="4495800" cy="351912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D15608-4B27-5863-FD01-12915F75FF2F}"/>
                </a:ext>
              </a:extLst>
            </p:cNvPr>
            <p:cNvSpPr/>
            <p:nvPr/>
          </p:nvSpPr>
          <p:spPr>
            <a:xfrm>
              <a:off x="10503546" y="2041158"/>
              <a:ext cx="1202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~5% @ 90˚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7A9FBE-5F48-FD30-B294-05A3308E09C5}"/>
                </a:ext>
              </a:extLst>
            </p:cNvPr>
            <p:cNvSpPr/>
            <p:nvPr/>
          </p:nvSpPr>
          <p:spPr>
            <a:xfrm>
              <a:off x="9394726" y="1304523"/>
              <a:ext cx="13195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~28% @ 10˚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3CB4DF-15CB-73BC-8842-38C98287D689}"/>
                </a:ext>
              </a:extLst>
            </p:cNvPr>
            <p:cNvSpPr/>
            <p:nvPr/>
          </p:nvSpPr>
          <p:spPr>
            <a:xfrm>
              <a:off x="8785730" y="466323"/>
              <a:ext cx="1128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~43% @ 5˚</a:t>
              </a:r>
            </a:p>
          </p:txBody>
        </p:sp>
        <p:cxnSp>
          <p:nvCxnSpPr>
            <p:cNvPr id="11" name="Connecteur droit avec flèche 45">
              <a:extLst>
                <a:ext uri="{FF2B5EF4-FFF2-40B4-BE49-F238E27FC236}">
                  <a16:creationId xmlns:a16="http://schemas.microsoft.com/office/drawing/2014/main" id="{C813D589-5D5A-E1AD-7A27-99BB727F34EA}"/>
                </a:ext>
              </a:extLst>
            </p:cNvPr>
            <p:cNvCxnSpPr>
              <a:cxnSpLocks/>
            </p:cNvCxnSpPr>
            <p:nvPr/>
          </p:nvCxnSpPr>
          <p:spPr>
            <a:xfrm>
              <a:off x="11136989" y="2421649"/>
              <a:ext cx="478797" cy="55282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45">
              <a:extLst>
                <a:ext uri="{FF2B5EF4-FFF2-40B4-BE49-F238E27FC236}">
                  <a16:creationId xmlns:a16="http://schemas.microsoft.com/office/drawing/2014/main" id="{6AC8471E-C2AA-57EE-0B69-C290D4213ADD}"/>
                </a:ext>
              </a:extLst>
            </p:cNvPr>
            <p:cNvCxnSpPr/>
            <p:nvPr/>
          </p:nvCxnSpPr>
          <p:spPr>
            <a:xfrm flipH="1">
              <a:off x="8708926" y="1609323"/>
              <a:ext cx="685800" cy="381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45">
              <a:extLst>
                <a:ext uri="{FF2B5EF4-FFF2-40B4-BE49-F238E27FC236}">
                  <a16:creationId xmlns:a16="http://schemas.microsoft.com/office/drawing/2014/main" id="{E28C4A7B-5230-6204-9115-D3291888EBF6}"/>
                </a:ext>
              </a:extLst>
            </p:cNvPr>
            <p:cNvCxnSpPr/>
            <p:nvPr/>
          </p:nvCxnSpPr>
          <p:spPr>
            <a:xfrm flipH="1">
              <a:off x="8480326" y="847323"/>
              <a:ext cx="609600" cy="381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748C29-FEC8-9768-E62E-E9F2DB411A6C}"/>
                </a:ext>
              </a:extLst>
            </p:cNvPr>
            <p:cNvSpPr/>
            <p:nvPr/>
          </p:nvSpPr>
          <p:spPr>
            <a:xfrm>
              <a:off x="10613927" y="466323"/>
              <a:ext cx="11015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(@ 2.5Å)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CF5704-2976-D36C-0633-693DF38640C4}"/>
                </a:ext>
              </a:extLst>
            </p:cNvPr>
            <p:cNvSpPr/>
            <p:nvPr/>
          </p:nvSpPr>
          <p:spPr>
            <a:xfrm>
              <a:off x="8424905" y="98641"/>
              <a:ext cx="3434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Arial" pitchFamily="34" charset="0"/>
                </a:rPr>
                <a:t>Single back-scattering layer.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39CC390-17FF-1D51-4613-B5CCCC25CA31}"/>
              </a:ext>
            </a:extLst>
          </p:cNvPr>
          <p:cNvSpPr txBox="1"/>
          <p:nvPr/>
        </p:nvSpPr>
        <p:spPr>
          <a:xfrm>
            <a:off x="1136342" y="1154097"/>
            <a:ext cx="298350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Efficiency at small angles</a:t>
            </a: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387F44C5-5B14-AA3C-44EA-3BD413EEF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910" y="2201605"/>
            <a:ext cx="7417090" cy="3820457"/>
          </a:xfrm>
          <a:prstGeom prst="rect">
            <a:avLst/>
          </a:prstGeom>
        </p:spPr>
      </p:pic>
      <p:sp>
        <p:nvSpPr>
          <p:cNvPr id="316" name="TextBox 315">
            <a:extLst>
              <a:ext uri="{FF2B5EF4-FFF2-40B4-BE49-F238E27FC236}">
                <a16:creationId xmlns:a16="http://schemas.microsoft.com/office/drawing/2014/main" id="{EE7E762C-28BD-2416-AFFA-2DC0F565BA07}"/>
              </a:ext>
            </a:extLst>
          </p:cNvPr>
          <p:cNvSpPr txBox="1"/>
          <p:nvPr/>
        </p:nvSpPr>
        <p:spPr>
          <a:xfrm>
            <a:off x="5276088" y="621434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Mauri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P03010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D6495047-8720-1DA5-03BA-4005B63524B8}"/>
              </a:ext>
            </a:extLst>
          </p:cNvPr>
          <p:cNvSpPr txBox="1"/>
          <p:nvPr/>
        </p:nvSpPr>
        <p:spPr>
          <a:xfrm>
            <a:off x="5276088" y="648866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Piscitelli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2018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P05009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DB36-E6E7-84A0-078B-C5C5283FA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E3F10-93EB-6272-72C7-53F83959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10</a:t>
            </a:r>
            <a:r>
              <a:rPr lang="en-US" dirty="0"/>
              <a:t>B Multi-Blade– ESS (PSI)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3715F-3037-7410-5AB6-D8613501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633" b="6251"/>
          <a:stretch/>
        </p:blipFill>
        <p:spPr>
          <a:xfrm>
            <a:off x="632297" y="1943565"/>
            <a:ext cx="3679915" cy="2970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024B5-A54E-3ADB-3F4A-423C3B7D6320}"/>
              </a:ext>
            </a:extLst>
          </p:cNvPr>
          <p:cNvSpPr txBox="1"/>
          <p:nvPr/>
        </p:nvSpPr>
        <p:spPr>
          <a:xfrm>
            <a:off x="5276088" y="621434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Mauri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P03010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F7277-F4EA-4C65-ED32-B4F83D5B060A}"/>
              </a:ext>
            </a:extLst>
          </p:cNvPr>
          <p:cNvSpPr txBox="1"/>
          <p:nvPr/>
        </p:nvSpPr>
        <p:spPr>
          <a:xfrm>
            <a:off x="5276088" y="648866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Piscitelli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2018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P05009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7D1C7-5954-7106-1C80-1F40E7F70C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4867" y="3292556"/>
            <a:ext cx="4077133" cy="2653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DBA76-3F34-77C6-22A6-24BC908592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271" y="3577081"/>
            <a:ext cx="3233840" cy="2060239"/>
          </a:xfrm>
          <a:prstGeom prst="rect">
            <a:avLst/>
          </a:prstGeom>
        </p:spPr>
      </p:pic>
      <p:pic>
        <p:nvPicPr>
          <p:cNvPr id="11" name="Picture 10" descr="IMG_6700.JPG">
            <a:extLst>
              <a:ext uri="{FF2B5EF4-FFF2-40B4-BE49-F238E27FC236}">
                <a16:creationId xmlns:a16="http://schemas.microsoft.com/office/drawing/2014/main" id="{605DCE75-2EE9-5BE4-FBD1-71BA8B0BC7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968" y="1105890"/>
            <a:ext cx="3243144" cy="2226575"/>
          </a:xfrm>
          <a:prstGeom prst="rect">
            <a:avLst/>
          </a:prstGeom>
        </p:spPr>
      </p:pic>
      <p:sp>
        <p:nvSpPr>
          <p:cNvPr id="12" name="Rectangle 83">
            <a:extLst>
              <a:ext uri="{FF2B5EF4-FFF2-40B4-BE49-F238E27FC236}">
                <a16:creationId xmlns:a16="http://schemas.microsoft.com/office/drawing/2014/main" id="{7D192B9C-7217-A1E9-5F5F-973A463AA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11" y="1634402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A cassette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front</a:t>
            </a:r>
          </a:p>
        </p:txBody>
      </p:sp>
      <p:sp>
        <p:nvSpPr>
          <p:cNvPr id="13" name="Rectangle 83">
            <a:extLst>
              <a:ext uri="{FF2B5EF4-FFF2-40B4-BE49-F238E27FC236}">
                <a16:creationId xmlns:a16="http://schemas.microsoft.com/office/drawing/2014/main" id="{5C2D3267-5D5D-6B0D-5CF3-4FC37A876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546" y="5079432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A cassette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back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483C9-8D2E-D764-0468-13D82044EB52}"/>
              </a:ext>
            </a:extLst>
          </p:cNvPr>
          <p:cNvSpPr txBox="1"/>
          <p:nvPr/>
        </p:nvSpPr>
        <p:spPr>
          <a:xfrm>
            <a:off x="809205" y="4836288"/>
            <a:ext cx="297786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Each cassette individually oriented at 5deg to beam. </a:t>
            </a:r>
          </a:p>
        </p:txBody>
      </p:sp>
    </p:spTree>
    <p:extLst>
      <p:ext uri="{BB962C8B-B14F-4D97-AF65-F5344CB8AC3E}">
        <p14:creationId xmlns:p14="http://schemas.microsoft.com/office/powerpoint/2010/main" val="483015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F5ACF-7923-DCF9-61B2-911468E06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37ACD-BFF5-682F-9E24-CFE358C4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Multi-Blade Boron 10 – ESS (PSI)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EC2AA-27A5-A57D-B98B-B603A0C80FF5}"/>
              </a:ext>
            </a:extLst>
          </p:cNvPr>
          <p:cNvSpPr txBox="1"/>
          <p:nvPr/>
        </p:nvSpPr>
        <p:spPr>
          <a:xfrm>
            <a:off x="5276088" y="621434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Mauri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P03010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5B4CF-0506-8C78-4328-6232CC983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979" y="1154888"/>
            <a:ext cx="9487576" cy="478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A1C23D-D45A-0BEA-46AE-099783043717}"/>
              </a:ext>
            </a:extLst>
          </p:cNvPr>
          <p:cNvSpPr txBox="1"/>
          <p:nvPr/>
        </p:nvSpPr>
        <p:spPr>
          <a:xfrm>
            <a:off x="5276088" y="648866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Piscitelli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2018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P05009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58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47FFE-3F71-8ABB-F366-39BFD16DA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697EF-247B-8948-A397-8E7E323E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Multi-Blade Boron 10 – ESS (PSI)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6ADA2-FD3C-0DAA-745B-CF7759D90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94" y="2050742"/>
            <a:ext cx="4735912" cy="3202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44D8E-C8E6-AE84-3340-D5F026F04B81}"/>
              </a:ext>
            </a:extLst>
          </p:cNvPr>
          <p:cNvSpPr txBox="1"/>
          <p:nvPr/>
        </p:nvSpPr>
        <p:spPr>
          <a:xfrm>
            <a:off x="4910328" y="6217596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G. Mauri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2020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P03010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CFFB-7493-7E5A-9733-82A5D2E5D46B}"/>
              </a:ext>
            </a:extLst>
          </p:cNvPr>
          <p:cNvSpPr txBox="1"/>
          <p:nvPr/>
        </p:nvSpPr>
        <p:spPr>
          <a:xfrm>
            <a:off x="5276088" y="648866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F. Piscitelli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et al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2018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JINST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P05009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34C9EA-1C4A-36CC-8EF6-46330ECD8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960" y="1260628"/>
            <a:ext cx="7136040" cy="476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16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BE37E-CF5A-667B-07EE-1034BCB12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4FDA-3E67-4751-4C95-E0FB54F3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Anger Camera – Potentially at SNS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F571B-0FBF-CAB7-ADAC-5D926BE8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875" y="3559653"/>
            <a:ext cx="3784600" cy="278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8DE5B-756D-F0CE-3AD2-B3185A4F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925" y="1216390"/>
            <a:ext cx="2689254" cy="1988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37AFC-0127-9D4A-2F11-B264AF3BA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41" y="1028485"/>
            <a:ext cx="3783925" cy="3267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FCD41-DB5B-5850-F4D1-E65C5C5344E9}"/>
              </a:ext>
            </a:extLst>
          </p:cNvPr>
          <p:cNvSpPr txBox="1"/>
          <p:nvPr/>
        </p:nvSpPr>
        <p:spPr>
          <a:xfrm>
            <a:off x="898216" y="4539632"/>
            <a:ext cx="566442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Anger Camera was also tested at ASTERIX.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reflection only – due to direct beam damage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SiPMs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431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40374-66A9-DD2B-A9E9-04DCB63B6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9523C-A6CC-B33F-16DF-9A30BDC7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Pixel Detector – SNS / UTK R&amp;D Project (inactive)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F887F3-5C79-D313-623E-8BBAFDB7D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671" y="1555750"/>
            <a:ext cx="1981200" cy="3949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BC2CC-ED86-C42C-56D8-6411BEAAE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517" y="1657350"/>
            <a:ext cx="3200400" cy="374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44CEA1-6647-7E84-BD6E-A6F3DFC11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39" y="1765300"/>
            <a:ext cx="3873500" cy="353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111DC7-AEE4-DBE3-0393-8509790586F4}"/>
              </a:ext>
            </a:extLst>
          </p:cNvPr>
          <p:cNvSpPr txBox="1"/>
          <p:nvPr/>
        </p:nvSpPr>
        <p:spPr>
          <a:xfrm>
            <a:off x="1416106" y="5567320"/>
            <a:ext cx="34179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SiPM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array with ASIC readout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92D9E-7F14-EB5D-55B5-3AE9ADC974C0}"/>
              </a:ext>
            </a:extLst>
          </p:cNvPr>
          <p:cNvSpPr txBox="1"/>
          <p:nvPr/>
        </p:nvSpPr>
        <p:spPr>
          <a:xfrm>
            <a:off x="7388028" y="5623965"/>
            <a:ext cx="26148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Scintillator pixel arrays</a:t>
            </a:r>
          </a:p>
        </p:txBody>
      </p:sp>
    </p:spTree>
    <p:extLst>
      <p:ext uri="{BB962C8B-B14F-4D97-AF65-F5344CB8AC3E}">
        <p14:creationId xmlns:p14="http://schemas.microsoft.com/office/powerpoint/2010/main" val="414067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46A18-3FB2-3279-8A08-7176BBED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D0E85-82D2-7FA7-F60F-3EB0AE72F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Pixel Detector – Rate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8E0E7-CA73-0283-2091-C65F74BFD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71" y="1447688"/>
            <a:ext cx="4102100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BB03D-E7BB-3D5D-6441-B5506CF61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571" y="1668331"/>
            <a:ext cx="6972300" cy="36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F4FC8-77BF-78C2-66A9-AC6702C2AC13}"/>
              </a:ext>
            </a:extLst>
          </p:cNvPr>
          <p:cNvSpPr txBox="1"/>
          <p:nvPr/>
        </p:nvSpPr>
        <p:spPr>
          <a:xfrm>
            <a:off x="1181437" y="5410312"/>
            <a:ext cx="67746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Rate up to 1.8 MHz has been measured with no saturation. </a:t>
            </a:r>
          </a:p>
        </p:txBody>
      </p:sp>
    </p:spTree>
    <p:extLst>
      <p:ext uri="{BB962C8B-B14F-4D97-AF65-F5344CB8AC3E}">
        <p14:creationId xmlns:p14="http://schemas.microsoft.com/office/powerpoint/2010/main" val="290293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9B6D-1042-4A0A-A362-F92AC2C2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Reflectometer Detector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12AF5C-C6DA-6588-190A-48172531E563}"/>
              </a:ext>
            </a:extLst>
          </p:cNvPr>
          <p:cNvSpPr txBox="1"/>
          <p:nvPr/>
        </p:nvSpPr>
        <p:spPr>
          <a:xfrm>
            <a:off x="596900" y="923259"/>
            <a:ext cx="9412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MWPC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8D5AAF-4A30-DC03-E65F-0CA59DA9B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68" y="1341630"/>
            <a:ext cx="1233932" cy="1284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FE752-2B7B-90B6-7BC4-D636B7AFD25D}"/>
              </a:ext>
            </a:extLst>
          </p:cNvPr>
          <p:cNvSpPr txBox="1"/>
          <p:nvPr/>
        </p:nvSpPr>
        <p:spPr>
          <a:xfrm>
            <a:off x="276734" y="2766607"/>
            <a:ext cx="1866900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LiqRef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MagRef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SupeADAM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SANS, diff.)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(BNL),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ILL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(Very) low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Thick window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BF0DD-7424-7DD7-95E6-CBD4351B4D17}"/>
              </a:ext>
            </a:extLst>
          </p:cNvPr>
          <p:cNvSpPr txBox="1"/>
          <p:nvPr/>
        </p:nvSpPr>
        <p:spPr>
          <a:xfrm>
            <a:off x="1861380" y="924275"/>
            <a:ext cx="13324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Multi-Tube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F9DF9-E370-5F86-23E5-CFC6D6FBC69D}"/>
              </a:ext>
            </a:extLst>
          </p:cNvPr>
          <p:cNvSpPr txBox="1"/>
          <p:nvPr/>
        </p:nvSpPr>
        <p:spPr>
          <a:xfrm>
            <a:off x="1860600" y="2779351"/>
            <a:ext cx="166638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FIGARO, D17, PLATYPUS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SANS, diff.)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097DE-2DE1-5922-0418-95419D08A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328" y="1302249"/>
            <a:ext cx="1081126" cy="1333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2F945-EC5A-CA01-4144-3394B40D85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517" y="1557760"/>
            <a:ext cx="1706381" cy="955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46EEC-D147-51EE-C4F9-3FEC1904EF6F}"/>
              </a:ext>
            </a:extLst>
          </p:cNvPr>
          <p:cNvSpPr txBox="1"/>
          <p:nvPr/>
        </p:nvSpPr>
        <p:spPr>
          <a:xfrm>
            <a:off x="3941001" y="924762"/>
            <a:ext cx="7409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WLSF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DC7109-B6C0-D697-6486-859ED95113F9}"/>
              </a:ext>
            </a:extLst>
          </p:cNvPr>
          <p:cNvSpPr txBox="1"/>
          <p:nvPr/>
        </p:nvSpPr>
        <p:spPr>
          <a:xfrm>
            <a:off x="3571530" y="2780844"/>
            <a:ext cx="1697918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diffraction)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ISIS, 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1C0C7C-83B8-0811-F0FB-BCB9C9219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972" y="1254596"/>
            <a:ext cx="1071752" cy="1429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342E6A-556D-391A-EADB-91CCC8CD4839}"/>
              </a:ext>
            </a:extLst>
          </p:cNvPr>
          <p:cNvSpPr txBox="1"/>
          <p:nvPr/>
        </p:nvSpPr>
        <p:spPr>
          <a:xfrm>
            <a:off x="5486317" y="924762"/>
            <a:ext cx="14318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Multi-Blade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686BD1-BA33-1E67-1673-E614DCF3860D}"/>
              </a:ext>
            </a:extLst>
          </p:cNvPr>
          <p:cNvSpPr txBox="1"/>
          <p:nvPr/>
        </p:nvSpPr>
        <p:spPr>
          <a:xfrm>
            <a:off x="5269448" y="2774406"/>
            <a:ext cx="182498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Planned: ESTIA, FREIA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Medium-high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~40%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ASIC readout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Uniformity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indoor, floor, computer&#10;&#10;Description automatically generated">
            <a:extLst>
              <a:ext uri="{FF2B5EF4-FFF2-40B4-BE49-F238E27FC236}">
                <a16:creationId xmlns:a16="http://schemas.microsoft.com/office/drawing/2014/main" id="{2369A5F0-543C-8CAC-43BB-C750B62018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0480" y="1557760"/>
            <a:ext cx="1420667" cy="877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1921BE-8E0F-9A23-C89A-1114248A7837}"/>
              </a:ext>
            </a:extLst>
          </p:cNvPr>
          <p:cNvSpPr txBox="1"/>
          <p:nvPr/>
        </p:nvSpPr>
        <p:spPr>
          <a:xfrm>
            <a:off x="7074396" y="2785816"/>
            <a:ext cx="1717954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(several diffractometers)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Medium-high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Sufficient resolution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Gamma sensitivity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Rate currently not enough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radiation hardness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1F356-32F5-0A27-3BF4-869F29ECBBD4}"/>
              </a:ext>
            </a:extLst>
          </p:cNvPr>
          <p:cNvSpPr txBox="1"/>
          <p:nvPr/>
        </p:nvSpPr>
        <p:spPr>
          <a:xfrm>
            <a:off x="8753526" y="2783830"/>
            <a:ext cx="1737423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SNS (pending R&amp;D)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Very high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Large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gamma sensitivity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Pixel gaps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7382E4-F56C-D2F4-D90E-B2661C248D2E}"/>
              </a:ext>
            </a:extLst>
          </p:cNvPr>
          <p:cNvSpPr txBox="1"/>
          <p:nvPr/>
        </p:nvSpPr>
        <p:spPr>
          <a:xfrm>
            <a:off x="10451444" y="2721978"/>
            <a:ext cx="1698599" cy="394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Imaging at LANL, PSI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(Tested in many instruments)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LoscoVision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ASI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Very high resolution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Flexible configuration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Likely several instruments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Improvements pending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22147B-E15D-3633-F5E2-7B0590A1AC20}"/>
              </a:ext>
            </a:extLst>
          </p:cNvPr>
          <p:cNvSpPr txBox="1"/>
          <p:nvPr/>
        </p:nvSpPr>
        <p:spPr>
          <a:xfrm>
            <a:off x="7317024" y="899725"/>
            <a:ext cx="14206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Anger Camera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597CC5-CE9E-9190-4996-53AD780942DD}"/>
              </a:ext>
            </a:extLst>
          </p:cNvPr>
          <p:cNvSpPr txBox="1"/>
          <p:nvPr/>
        </p:nvSpPr>
        <p:spPr>
          <a:xfrm>
            <a:off x="8742364" y="902704"/>
            <a:ext cx="16770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Pixel Camera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C0DFB4-6BCE-F14C-30A7-26E9AF00277D}"/>
              </a:ext>
            </a:extLst>
          </p:cNvPr>
          <p:cNvSpPr txBox="1"/>
          <p:nvPr/>
        </p:nvSpPr>
        <p:spPr>
          <a:xfrm>
            <a:off x="10522273" y="902704"/>
            <a:ext cx="13676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LumaCam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5" descr="page2image266673264">
            <a:extLst>
              <a:ext uri="{FF2B5EF4-FFF2-40B4-BE49-F238E27FC236}">
                <a16:creationId xmlns:a16="http://schemas.microsoft.com/office/drawing/2014/main" id="{9C6B9A07-744F-41DF-6B32-8BF2FCC51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3684" y="1341630"/>
            <a:ext cx="1420668" cy="12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maCAM System">
            <a:extLst>
              <a:ext uri="{FF2B5EF4-FFF2-40B4-BE49-F238E27FC236}">
                <a16:creationId xmlns:a16="http://schemas.microsoft.com/office/drawing/2014/main" id="{1EA9DE85-BB6C-EEA9-21AB-EC559FA50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550" y="1457324"/>
            <a:ext cx="2127250" cy="9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F105FDE-A26B-C9A9-C747-DF9D2DCBAF60}"/>
              </a:ext>
            </a:extLst>
          </p:cNvPr>
          <p:cNvCxnSpPr>
            <a:cxnSpLocks/>
          </p:cNvCxnSpPr>
          <p:nvPr/>
        </p:nvCxnSpPr>
        <p:spPr>
          <a:xfrm>
            <a:off x="1809750" y="93338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264EAAD-9C7A-E749-5211-9EA9545B9E4D}"/>
              </a:ext>
            </a:extLst>
          </p:cNvPr>
          <p:cNvCxnSpPr>
            <a:cxnSpLocks/>
          </p:cNvCxnSpPr>
          <p:nvPr/>
        </p:nvCxnSpPr>
        <p:spPr>
          <a:xfrm>
            <a:off x="3416300" y="9027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F71287D-CA94-360D-FB59-423FB73353EA}"/>
              </a:ext>
            </a:extLst>
          </p:cNvPr>
          <p:cNvCxnSpPr>
            <a:cxnSpLocks/>
          </p:cNvCxnSpPr>
          <p:nvPr/>
        </p:nvCxnSpPr>
        <p:spPr>
          <a:xfrm>
            <a:off x="5203890" y="89972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F34A64-4D95-793A-C11C-36D73D60BAF0}"/>
              </a:ext>
            </a:extLst>
          </p:cNvPr>
          <p:cNvCxnSpPr>
            <a:cxnSpLocks/>
          </p:cNvCxnSpPr>
          <p:nvPr/>
        </p:nvCxnSpPr>
        <p:spPr>
          <a:xfrm>
            <a:off x="6996257" y="8602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189F34B-A608-BBD5-3D05-AC624C01F3BC}"/>
              </a:ext>
            </a:extLst>
          </p:cNvPr>
          <p:cNvCxnSpPr>
            <a:cxnSpLocks/>
          </p:cNvCxnSpPr>
          <p:nvPr/>
        </p:nvCxnSpPr>
        <p:spPr>
          <a:xfrm>
            <a:off x="8693150" y="80795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CF9F9F-3641-F569-2FEB-D5E120C12C03}"/>
              </a:ext>
            </a:extLst>
          </p:cNvPr>
          <p:cNvCxnSpPr>
            <a:cxnSpLocks/>
          </p:cNvCxnSpPr>
          <p:nvPr/>
        </p:nvCxnSpPr>
        <p:spPr>
          <a:xfrm>
            <a:off x="10405002" y="8475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533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4ED4-C1DE-D2A4-4DC5-48E0A4DB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Pixel Detector – Reflectometry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038C1-3BFC-0013-AA9F-B07726437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343" y="1899418"/>
            <a:ext cx="3450681" cy="34210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68D006-A554-4A40-6C1D-CD01CF50E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45" y="2036928"/>
            <a:ext cx="5499212" cy="32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2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C3D09-B7D7-3EFE-00E6-46AB485A8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A635-B30F-290D-A604-AFEFD4A8D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Reflectometer Detector Options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279B9-B078-0813-8C1C-FF86D83542D2}"/>
              </a:ext>
            </a:extLst>
          </p:cNvPr>
          <p:cNvSpPr txBox="1"/>
          <p:nvPr/>
        </p:nvSpPr>
        <p:spPr>
          <a:xfrm>
            <a:off x="596900" y="923259"/>
            <a:ext cx="94128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MWPC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E1842-2890-8390-F148-2AA6B1F8F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68" y="1341630"/>
            <a:ext cx="1233932" cy="1284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6B77D-5595-07E6-FE16-CF1F2DC3EE94}"/>
              </a:ext>
            </a:extLst>
          </p:cNvPr>
          <p:cNvSpPr txBox="1"/>
          <p:nvPr/>
        </p:nvSpPr>
        <p:spPr>
          <a:xfrm>
            <a:off x="276734" y="2766607"/>
            <a:ext cx="1866900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LiqRef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MagRef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SupeADAM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SANS, diff.)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(BNL),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Denex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ILL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(Very) low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Thick window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321A60-0ADE-CAD5-F19D-22D47E6FB106}"/>
              </a:ext>
            </a:extLst>
          </p:cNvPr>
          <p:cNvSpPr txBox="1"/>
          <p:nvPr/>
        </p:nvSpPr>
        <p:spPr>
          <a:xfrm>
            <a:off x="1861380" y="924275"/>
            <a:ext cx="133241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Multi-Tube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B9872-9389-7429-14E5-320998F830BE}"/>
              </a:ext>
            </a:extLst>
          </p:cNvPr>
          <p:cNvSpPr txBox="1"/>
          <p:nvPr/>
        </p:nvSpPr>
        <p:spPr>
          <a:xfrm>
            <a:off x="1860600" y="2779351"/>
            <a:ext cx="166638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FIGARO, D17, PLATYPUS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SANS, diff.)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444380-4FFE-F4B9-A839-D58FD5669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328" y="1302249"/>
            <a:ext cx="1081126" cy="1333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F2458-351A-8BB0-D8D8-83D0FD596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517" y="1557760"/>
            <a:ext cx="1706381" cy="955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42D619-5A27-6163-480A-D533DCD53114}"/>
              </a:ext>
            </a:extLst>
          </p:cNvPr>
          <p:cNvSpPr txBox="1"/>
          <p:nvPr/>
        </p:nvSpPr>
        <p:spPr>
          <a:xfrm>
            <a:off x="3941001" y="924762"/>
            <a:ext cx="7409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WLSF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13E1B-22E4-F6BD-1B10-C746A93EB319}"/>
              </a:ext>
            </a:extLst>
          </p:cNvPr>
          <p:cNvSpPr txBox="1"/>
          <p:nvPr/>
        </p:nvSpPr>
        <p:spPr>
          <a:xfrm>
            <a:off x="3571530" y="2780844"/>
            <a:ext cx="1697918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(also on diffraction)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ISIS, 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A78D7E-8738-7D14-DDBB-D943D2913A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972" y="1254596"/>
            <a:ext cx="1071752" cy="1429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AEDD42-7D24-67D5-0120-473217D601B2}"/>
              </a:ext>
            </a:extLst>
          </p:cNvPr>
          <p:cNvSpPr txBox="1"/>
          <p:nvPr/>
        </p:nvSpPr>
        <p:spPr>
          <a:xfrm>
            <a:off x="5486317" y="924762"/>
            <a:ext cx="143180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Multi-Blade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30AD1-C60F-91BC-9AD1-28ABA8060B3C}"/>
              </a:ext>
            </a:extLst>
          </p:cNvPr>
          <p:cNvSpPr txBox="1"/>
          <p:nvPr/>
        </p:nvSpPr>
        <p:spPr>
          <a:xfrm>
            <a:off x="5269448" y="2774406"/>
            <a:ext cx="1824983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Planned: ESTIA, FREIA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Medium-high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gamma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Asymmetric pixels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~40% efficiency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ASIC readout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Uniformity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indoor, floor, computer&#10;&#10;Description automatically generated">
            <a:extLst>
              <a:ext uri="{FF2B5EF4-FFF2-40B4-BE49-F238E27FC236}">
                <a16:creationId xmlns:a16="http://schemas.microsoft.com/office/drawing/2014/main" id="{9B23106A-360C-7893-AF0F-532E0115FE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0480" y="1557760"/>
            <a:ext cx="1420667" cy="877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2AE5DC-F288-820C-4FD4-0DDF092DE5B2}"/>
              </a:ext>
            </a:extLst>
          </p:cNvPr>
          <p:cNvSpPr txBox="1"/>
          <p:nvPr/>
        </p:nvSpPr>
        <p:spPr>
          <a:xfrm>
            <a:off x="7074396" y="2785816"/>
            <a:ext cx="1717954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(several diffractometers)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Medium-high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Sufficient resolution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Arial" charset="0"/>
              </a:rPr>
              <a:t>Gamma sensitivity</a:t>
            </a: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Rate currently not enough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Low radiation hardness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18D5F0-4B05-7EDE-9988-3248F2127C2F}"/>
              </a:ext>
            </a:extLst>
          </p:cNvPr>
          <p:cNvSpPr txBox="1"/>
          <p:nvPr/>
        </p:nvSpPr>
        <p:spPr>
          <a:xfrm>
            <a:off x="8753526" y="2783830"/>
            <a:ext cx="1737423" cy="294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None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SNS (pending R&amp;D)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Very high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Large Pixels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gamma sensitivity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Pixel gaps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31AABA-EA97-6E01-42F4-696705E0E392}"/>
              </a:ext>
            </a:extLst>
          </p:cNvPr>
          <p:cNvSpPr txBox="1"/>
          <p:nvPr/>
        </p:nvSpPr>
        <p:spPr>
          <a:xfrm>
            <a:off x="10451444" y="2721978"/>
            <a:ext cx="1698599" cy="394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Ex. instruments: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Imaging at LANL, PSI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(Tested in many instruments)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Built by: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LoscoVision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ASI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Advantages: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High rate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Very high resolution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Flexible configuration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8FBB55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Likely several instruments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Limitations: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5A94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Improvements pending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B4D3D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Disadvantages: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767EAE-3656-EBA5-6A2A-18385D75FDDF}"/>
              </a:ext>
            </a:extLst>
          </p:cNvPr>
          <p:cNvSpPr txBox="1"/>
          <p:nvPr/>
        </p:nvSpPr>
        <p:spPr>
          <a:xfrm>
            <a:off x="7317024" y="899725"/>
            <a:ext cx="142066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Anger Camera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A740E0-9535-2AE6-9DA3-5C64DBFA5E2A}"/>
              </a:ext>
            </a:extLst>
          </p:cNvPr>
          <p:cNvSpPr txBox="1"/>
          <p:nvPr/>
        </p:nvSpPr>
        <p:spPr>
          <a:xfrm>
            <a:off x="8742364" y="902704"/>
            <a:ext cx="167706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Pixel Camera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562D5E-8573-C112-8191-15AA56758DB6}"/>
              </a:ext>
            </a:extLst>
          </p:cNvPr>
          <p:cNvSpPr txBox="1"/>
          <p:nvPr/>
        </p:nvSpPr>
        <p:spPr>
          <a:xfrm>
            <a:off x="10522273" y="902704"/>
            <a:ext cx="136768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LumaCam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7" name="Picture 5" descr="page2image266673264">
            <a:extLst>
              <a:ext uri="{FF2B5EF4-FFF2-40B4-BE49-F238E27FC236}">
                <a16:creationId xmlns:a16="http://schemas.microsoft.com/office/drawing/2014/main" id="{BC03AEDF-2C51-5FF3-D86E-EE80DA44C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3684" y="1341630"/>
            <a:ext cx="1420668" cy="12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umaCAM System">
            <a:extLst>
              <a:ext uri="{FF2B5EF4-FFF2-40B4-BE49-F238E27FC236}">
                <a16:creationId xmlns:a16="http://schemas.microsoft.com/office/drawing/2014/main" id="{E210479C-C8BF-8C16-3425-C983D976F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550" y="1457324"/>
            <a:ext cx="2127250" cy="9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1499DC1-FD63-F7A2-893B-86A052F9D347}"/>
              </a:ext>
            </a:extLst>
          </p:cNvPr>
          <p:cNvCxnSpPr>
            <a:cxnSpLocks/>
          </p:cNvCxnSpPr>
          <p:nvPr/>
        </p:nvCxnSpPr>
        <p:spPr>
          <a:xfrm>
            <a:off x="1809750" y="93338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874A5B5-FEDE-6442-D20A-3BF03F711204}"/>
              </a:ext>
            </a:extLst>
          </p:cNvPr>
          <p:cNvCxnSpPr>
            <a:cxnSpLocks/>
          </p:cNvCxnSpPr>
          <p:nvPr/>
        </p:nvCxnSpPr>
        <p:spPr>
          <a:xfrm>
            <a:off x="3416300" y="9027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A1C02E-7B32-CBC8-ECBE-4718F2FC17DD}"/>
              </a:ext>
            </a:extLst>
          </p:cNvPr>
          <p:cNvCxnSpPr>
            <a:cxnSpLocks/>
          </p:cNvCxnSpPr>
          <p:nvPr/>
        </p:nvCxnSpPr>
        <p:spPr>
          <a:xfrm>
            <a:off x="5203890" y="89972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6791251-C1BA-7E9E-D6A4-ED6DE834F1CE}"/>
              </a:ext>
            </a:extLst>
          </p:cNvPr>
          <p:cNvCxnSpPr>
            <a:cxnSpLocks/>
          </p:cNvCxnSpPr>
          <p:nvPr/>
        </p:nvCxnSpPr>
        <p:spPr>
          <a:xfrm>
            <a:off x="6996257" y="8602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2C0C03-CB2F-107A-3099-B319566FD5DE}"/>
              </a:ext>
            </a:extLst>
          </p:cNvPr>
          <p:cNvCxnSpPr>
            <a:cxnSpLocks/>
          </p:cNvCxnSpPr>
          <p:nvPr/>
        </p:nvCxnSpPr>
        <p:spPr>
          <a:xfrm>
            <a:off x="8693150" y="807955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71B547-352D-EAF5-AF55-7546682382D1}"/>
              </a:ext>
            </a:extLst>
          </p:cNvPr>
          <p:cNvCxnSpPr>
            <a:cxnSpLocks/>
          </p:cNvCxnSpPr>
          <p:nvPr/>
        </p:nvCxnSpPr>
        <p:spPr>
          <a:xfrm>
            <a:off x="10405002" y="847504"/>
            <a:ext cx="0" cy="5216323"/>
          </a:xfrm>
          <a:prstGeom prst="line">
            <a:avLst/>
          </a:prstGeom>
          <a:ln w="12700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831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DEA3A-7EB8-07A1-0DBE-4BA4C9A0A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F983-7E3D-0FDA-A350-B45AC0F21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LumaCam</a:t>
            </a:r>
            <a:r>
              <a:rPr lang="en-US" dirty="0"/>
              <a:t>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4EE4FB5-4D49-EB3B-089C-636B77E83EDE}"/>
              </a:ext>
            </a:extLst>
          </p:cNvPr>
          <p:cNvGraphicFramePr>
            <a:graphicFrameLocks noGrp="1"/>
          </p:cNvGraphicFramePr>
          <p:nvPr/>
        </p:nvGraphicFramePr>
        <p:xfrm>
          <a:off x="332233" y="813816"/>
          <a:ext cx="11430000" cy="5967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593">
                  <a:extLst>
                    <a:ext uri="{9D8B030D-6E8A-4147-A177-3AD203B41FA5}">
                      <a16:colId xmlns:a16="http://schemas.microsoft.com/office/drawing/2014/main" val="2994434405"/>
                    </a:ext>
                  </a:extLst>
                </a:gridCol>
                <a:gridCol w="1181436">
                  <a:extLst>
                    <a:ext uri="{9D8B030D-6E8A-4147-A177-3AD203B41FA5}">
                      <a16:colId xmlns:a16="http://schemas.microsoft.com/office/drawing/2014/main" val="216979505"/>
                    </a:ext>
                  </a:extLst>
                </a:gridCol>
                <a:gridCol w="1488935">
                  <a:extLst>
                    <a:ext uri="{9D8B030D-6E8A-4147-A177-3AD203B41FA5}">
                      <a16:colId xmlns:a16="http://schemas.microsoft.com/office/drawing/2014/main" val="3985482606"/>
                    </a:ext>
                  </a:extLst>
                </a:gridCol>
                <a:gridCol w="1370036">
                  <a:extLst>
                    <a:ext uri="{9D8B030D-6E8A-4147-A177-3AD203B41FA5}">
                      <a16:colId xmlns:a16="http://schemas.microsoft.com/office/drawing/2014/main" val="3896850526"/>
                    </a:ext>
                  </a:extLst>
                </a:gridCol>
                <a:gridCol w="1494545">
                  <a:extLst>
                    <a:ext uri="{9D8B030D-6E8A-4147-A177-3AD203B41FA5}">
                      <a16:colId xmlns:a16="http://schemas.microsoft.com/office/drawing/2014/main" val="4169425544"/>
                    </a:ext>
                  </a:extLst>
                </a:gridCol>
                <a:gridCol w="1362955">
                  <a:extLst>
                    <a:ext uri="{9D8B030D-6E8A-4147-A177-3AD203B41FA5}">
                      <a16:colId xmlns:a16="http://schemas.microsoft.com/office/drawing/2014/main" val="264581175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401178996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857649417"/>
                    </a:ext>
                  </a:extLst>
                </a:gridCol>
              </a:tblGrid>
              <a:tr h="6630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MWPC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Multi-Tube, Trench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WLSF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Multi-Blade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Anger 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SiPM</a:t>
                      </a:r>
                      <a:r>
                        <a:rPr lang="en-US" dirty="0"/>
                        <a:t> pixel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LumaCam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279144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Survive direct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(ageing)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(ageing)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781531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Measure direct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 (at low efficiency)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553729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  <a:p>
                      <a:pPr algn="ctr"/>
                      <a:r>
                        <a:rPr lang="en-US" dirty="0"/>
                        <a:t>(~90%)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(~90%)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Fine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(~60%)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(~45%)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(~70%)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(~60%)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(~60%)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545353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Gamma rejection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344584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Bespoke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Lab-made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Lab-made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Lab-made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Lab-made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Lab-made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Lab/small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106834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Replaceable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484357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Specific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Asymmetric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Asymmetric 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Inter-pixel gaps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031968"/>
                  </a:ext>
                </a:extLst>
              </a:tr>
              <a:tr h="663035">
                <a:tc>
                  <a:txBody>
                    <a:bodyPr/>
                    <a:lstStyle/>
                    <a:p>
                      <a:r>
                        <a:rPr lang="en-US" dirty="0"/>
                        <a:t>Potential for x10+ 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769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054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1C37D-B4DF-5FD7-7292-BC99C0061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F9D2E-E5FD-928F-5FA3-8D5558CF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Multi-Wire Proportional Counter – SNS (BNL), ILL, </a:t>
            </a:r>
            <a:r>
              <a:rPr lang="en-US" dirty="0" err="1"/>
              <a:t>Denex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16573-A320-F386-4792-63E50FF3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9" y="1293072"/>
            <a:ext cx="3121656" cy="4987636"/>
          </a:xfrm>
          <a:prstGeom prst="rect">
            <a:avLst/>
          </a:prstGeom>
        </p:spPr>
      </p:pic>
      <p:pic>
        <p:nvPicPr>
          <p:cNvPr id="5" name="Picture 9" descr="MWPC1.png">
            <a:extLst>
              <a:ext uri="{FF2B5EF4-FFF2-40B4-BE49-F238E27FC236}">
                <a16:creationId xmlns:a16="http://schemas.microsoft.com/office/drawing/2014/main" id="{A602C213-AC70-7E7F-CED5-C3CA3A2C3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3797" y="4357045"/>
            <a:ext cx="34337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7A3F3B6-7614-65E6-56F4-0AEDEBAB9F00}"/>
              </a:ext>
            </a:extLst>
          </p:cNvPr>
          <p:cNvGrpSpPr/>
          <p:nvPr/>
        </p:nvGrpSpPr>
        <p:grpSpPr>
          <a:xfrm>
            <a:off x="850747" y="820094"/>
            <a:ext cx="3443288" cy="3536951"/>
            <a:chOff x="3507930" y="3046729"/>
            <a:chExt cx="3443288" cy="3536951"/>
          </a:xfrm>
        </p:grpSpPr>
        <p:pic>
          <p:nvPicPr>
            <p:cNvPr id="4" name="Picture 8" descr="mwpc.gif">
              <a:extLst>
                <a:ext uri="{FF2B5EF4-FFF2-40B4-BE49-F238E27FC236}">
                  <a16:creationId xmlns:a16="http://schemas.microsoft.com/office/drawing/2014/main" id="{9916FA9F-3BA1-1DA4-82A7-360708FD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931" y="3118168"/>
              <a:ext cx="3419475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0">
              <a:extLst>
                <a:ext uri="{FF2B5EF4-FFF2-40B4-BE49-F238E27FC236}">
                  <a16:creationId xmlns:a16="http://schemas.microsoft.com/office/drawing/2014/main" id="{EC878F24-BB5A-1829-85A2-F1E2BDA46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931" y="5997893"/>
              <a:ext cx="936625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sv-SE" sz="1600" b="0" i="0" u="none" strike="noStrike" kern="1200" cap="none" spc="0" normalizeH="0" baseline="0" noProof="0">
                  <a:ln>
                    <a:noFill/>
                  </a:ln>
                  <a:solidFill>
                    <a:srgbClr val="387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Anodes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sv-SE" sz="1600" b="0" i="0" u="none" strike="noStrike" kern="1200" cap="none" spc="0" normalizeH="0" baseline="0" noProof="0">
                  <a:ln>
                    <a:noFill/>
                  </a:ln>
                  <a:solidFill>
                    <a:srgbClr val="387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wires</a:t>
              </a:r>
            </a:p>
          </p:txBody>
        </p:sp>
        <p:sp>
          <p:nvSpPr>
            <p:cNvPr id="8" name="Rectangle 60">
              <a:extLst>
                <a:ext uri="{FF2B5EF4-FFF2-40B4-BE49-F238E27FC236}">
                  <a16:creationId xmlns:a16="http://schemas.microsoft.com/office/drawing/2014/main" id="{B707C6C5-1FEB-7452-C936-2B188D129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2368" y="3046729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sv-SE" sz="1600" b="0" i="0" u="none" strike="noStrike" kern="1200" cap="none" spc="0" normalizeH="0" baseline="0" noProof="0">
                  <a:ln>
                    <a:noFill/>
                  </a:ln>
                  <a:solidFill>
                    <a:srgbClr val="387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Cathode</a:t>
              </a:r>
            </a:p>
          </p:txBody>
        </p:sp>
        <p:sp>
          <p:nvSpPr>
            <p:cNvPr id="9" name="Rectangle 60">
              <a:extLst>
                <a:ext uri="{FF2B5EF4-FFF2-40B4-BE49-F238E27FC236}">
                  <a16:creationId xmlns:a16="http://schemas.microsoft.com/office/drawing/2014/main" id="{E65FEFC7-831D-292B-06A8-414D979D3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930" y="5205730"/>
              <a:ext cx="9588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sv-SE" sz="1600" b="0" i="0" u="none" strike="noStrike" kern="1200" cap="none" spc="0" normalizeH="0" baseline="0" noProof="0">
                  <a:ln>
                    <a:noFill/>
                  </a:ln>
                  <a:solidFill>
                    <a:srgbClr val="387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Cathode</a:t>
              </a:r>
            </a:p>
          </p:txBody>
        </p:sp>
        <p:sp>
          <p:nvSpPr>
            <p:cNvPr id="10" name="Rectangle 60">
              <a:extLst>
                <a:ext uri="{FF2B5EF4-FFF2-40B4-BE49-F238E27FC236}">
                  <a16:creationId xmlns:a16="http://schemas.microsoft.com/office/drawing/2014/main" id="{1470DDF2-7DBA-F741-407C-84E738880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305" y="6142354"/>
              <a:ext cx="14684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sv-SE" sz="1600" b="0" i="0" u="none" strike="noStrike" kern="1200" cap="none" spc="0" normalizeH="0" baseline="0" noProof="0">
                  <a:ln>
                    <a:noFill/>
                  </a:ln>
                  <a:solidFill>
                    <a:srgbClr val="387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Electric field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5BD5F23-CE0A-5E62-671F-1790C6D47A08}"/>
              </a:ext>
            </a:extLst>
          </p:cNvPr>
          <p:cNvSpPr txBox="1"/>
          <p:nvPr/>
        </p:nvSpPr>
        <p:spPr>
          <a:xfrm>
            <a:off x="7468102" y="6457397"/>
            <a:ext cx="4786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R.B.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Boie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"/>
                <a:ea typeface="+mn-ea"/>
                <a:cs typeface="+mn-cs"/>
              </a:rPr>
              <a:t> et al. 1982 “Thermal neutron detector”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F3456D-C4E5-77B5-1498-EAA243925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4955" y="1326363"/>
            <a:ext cx="2713182" cy="30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7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B6F12-543C-8B3D-0E15-26F8C8E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54214-B655-D2BD-4D9D-AEB236BE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Multi-Wire Proportional Counter – SNS (BNL), ILL, </a:t>
            </a:r>
            <a:r>
              <a:rPr lang="en-US" dirty="0" err="1"/>
              <a:t>Denex</a:t>
            </a:r>
            <a:r>
              <a:rPr lang="en-US" dirty="0"/>
              <a:t> </a:t>
            </a:r>
          </a:p>
        </p:txBody>
      </p:sp>
      <p:pic>
        <p:nvPicPr>
          <p:cNvPr id="6" name="Picture 13" descr="100_0551.JPG">
            <a:extLst>
              <a:ext uri="{FF2B5EF4-FFF2-40B4-BE49-F238E27FC236}">
                <a16:creationId xmlns:a16="http://schemas.microsoft.com/office/drawing/2014/main" id="{DD8B9A34-12F6-2291-656F-7632C6A50C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4811" y="1673957"/>
            <a:ext cx="4935250" cy="328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69459C-2B52-77AA-2A85-8B3262A1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750" y="1673957"/>
            <a:ext cx="4082649" cy="32853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D74C4-DE70-F458-8533-004CFDD72F7C}"/>
              </a:ext>
            </a:extLst>
          </p:cNvPr>
          <p:cNvSpPr txBox="1"/>
          <p:nvPr/>
        </p:nvSpPr>
        <p:spPr>
          <a:xfrm>
            <a:off x="679731" y="1166129"/>
            <a:ext cx="20601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Some ILL MWPCs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46C50C-957D-B280-84BA-FA7193CE8CAD}"/>
              </a:ext>
            </a:extLst>
          </p:cNvPr>
          <p:cNvSpPr txBox="1"/>
          <p:nvPr/>
        </p:nvSpPr>
        <p:spPr>
          <a:xfrm>
            <a:off x="687823" y="5178903"/>
            <a:ext cx="23503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Classical x-y MWPC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4424B4-BB2E-9C34-20AF-BEC485F1778B}"/>
              </a:ext>
            </a:extLst>
          </p:cNvPr>
          <p:cNvSpPr txBox="1"/>
          <p:nvPr/>
        </p:nvSpPr>
        <p:spPr>
          <a:xfrm>
            <a:off x="6574811" y="5178903"/>
            <a:ext cx="47985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Hexagonal MWPC – avoids coincidence ambiguity… but not very practical. </a:t>
            </a:r>
          </a:p>
        </p:txBody>
      </p:sp>
    </p:spTree>
    <p:extLst>
      <p:ext uri="{BB962C8B-B14F-4D97-AF65-F5344CB8AC3E}">
        <p14:creationId xmlns:p14="http://schemas.microsoft.com/office/powerpoint/2010/main" val="2265238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07F6B-4954-98D4-8E89-2055B363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A576-7A5D-37F0-15AE-4BE5CD92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Multi-Tube Detector – ILL, ANSTO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5B32EE-54B0-3CF6-1FE9-81C37A1E624D}"/>
              </a:ext>
            </a:extLst>
          </p:cNvPr>
          <p:cNvSpPr txBox="1"/>
          <p:nvPr/>
        </p:nvSpPr>
        <p:spPr>
          <a:xfrm>
            <a:off x="1070203" y="5136983"/>
            <a:ext cx="445170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Straight Multi-Tube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SANS: D11,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Reflectometer: FIGARO, D17, PLATYPUS (ANSTO)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8AFC3A-98F1-0F63-C153-04A264031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23" t="2174" b="15583"/>
          <a:stretch/>
        </p:blipFill>
        <p:spPr>
          <a:xfrm>
            <a:off x="822043" y="1384918"/>
            <a:ext cx="5890909" cy="3619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028D14-124A-E281-41E4-B0AD6E52F489}"/>
              </a:ext>
            </a:extLst>
          </p:cNvPr>
          <p:cNvSpPr txBox="1"/>
          <p:nvPr/>
        </p:nvSpPr>
        <p:spPr>
          <a:xfrm>
            <a:off x="7663571" y="1708599"/>
            <a:ext cx="3291840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 tubes of various dimensions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 limited to cylinders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Charge division readout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Aluminium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body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Up to 40kHz per 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(continuous)</a:t>
            </a:r>
          </a:p>
        </p:txBody>
      </p:sp>
    </p:spTree>
    <p:extLst>
      <p:ext uri="{BB962C8B-B14F-4D97-AF65-F5344CB8AC3E}">
        <p14:creationId xmlns:p14="http://schemas.microsoft.com/office/powerpoint/2010/main" val="89344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386E5-ED65-D0D2-7528-7B037199A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E40A-ADC5-66F1-E6C7-FAB03AE3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Multi-Tube Detector – ILL, ANSTO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1F0B0-9820-4C48-5E89-E8D24889C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86" y="2056382"/>
            <a:ext cx="6792694" cy="3880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7DB191-6078-06A0-96E8-9E3C450084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402" b="16207"/>
          <a:stretch/>
        </p:blipFill>
        <p:spPr>
          <a:xfrm>
            <a:off x="998314" y="2160037"/>
            <a:ext cx="3545272" cy="33955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325535-3F01-5F8E-F3D2-37275C3ABC02}"/>
              </a:ext>
            </a:extLst>
          </p:cNvPr>
          <p:cNvSpPr txBox="1"/>
          <p:nvPr/>
        </p:nvSpPr>
        <p:spPr>
          <a:xfrm>
            <a:off x="8081033" y="6426714"/>
            <a:ext cx="390523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J. Marchal et al., JINST 23 53-67 (2021)</a:t>
            </a:r>
          </a:p>
        </p:txBody>
      </p:sp>
    </p:spTree>
    <p:extLst>
      <p:ext uri="{BB962C8B-B14F-4D97-AF65-F5344CB8AC3E}">
        <p14:creationId xmlns:p14="http://schemas.microsoft.com/office/powerpoint/2010/main" val="2852704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142D8-7AC4-7675-FA0A-56FDCD873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580" y="3048674"/>
            <a:ext cx="4208192" cy="3154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D1D3A1-EAA6-CA10-4121-CA3BEFC1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 Trench </a:t>
            </a:r>
            <a:r>
              <a:rPr lang="en-US" baseline="30000" dirty="0"/>
              <a:t>3</a:t>
            </a:r>
            <a:r>
              <a:rPr lang="en-US" dirty="0"/>
              <a:t>He Detector</a:t>
            </a:r>
          </a:p>
        </p:txBody>
      </p:sp>
      <p:pic>
        <p:nvPicPr>
          <p:cNvPr id="4098" name="Picture 2" descr="page12image61174784">
            <a:extLst>
              <a:ext uri="{FF2B5EF4-FFF2-40B4-BE49-F238E27FC236}">
                <a16:creationId xmlns:a16="http://schemas.microsoft.com/office/drawing/2014/main" id="{CDD09986-7C1B-3A28-B445-5459D6526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313" y="813816"/>
            <a:ext cx="2909454" cy="40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12image61175200">
            <a:extLst>
              <a:ext uri="{FF2B5EF4-FFF2-40B4-BE49-F238E27FC236}">
                <a16:creationId xmlns:a16="http://schemas.microsoft.com/office/drawing/2014/main" id="{FCDC6178-C4D5-6F4E-C1BC-49E1470E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45" y="1635991"/>
            <a:ext cx="5070764" cy="47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D16354-55E1-3281-EFA9-86549BAC7CFC}"/>
              </a:ext>
            </a:extLst>
          </p:cNvPr>
          <p:cNvSpPr txBox="1"/>
          <p:nvPr/>
        </p:nvSpPr>
        <p:spPr>
          <a:xfrm>
            <a:off x="8081033" y="6426714"/>
            <a:ext cx="383310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J. Marchal et al., JINST C12009 (2017)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75E35-20C5-EF34-9F78-D2CB5A55EDFD}"/>
              </a:ext>
            </a:extLst>
          </p:cNvPr>
          <p:cNvSpPr txBox="1"/>
          <p:nvPr/>
        </p:nvSpPr>
        <p:spPr>
          <a:xfrm>
            <a:off x="598811" y="1027688"/>
            <a:ext cx="42883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hybrid between tubes and MWPC.</a:t>
            </a:r>
          </a:p>
        </p:txBody>
      </p:sp>
    </p:spTree>
    <p:extLst>
      <p:ext uri="{BB962C8B-B14F-4D97-AF65-F5344CB8AC3E}">
        <p14:creationId xmlns:p14="http://schemas.microsoft.com/office/powerpoint/2010/main" val="1941792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147FE-1D53-43A7-A40C-65C15A42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Trench Detector for D20 at 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CA557-E4E8-DF46-E4F7-09459C06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62" y="1362604"/>
            <a:ext cx="7772400" cy="3744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45879E-DB34-5DA6-FEB1-D8975A73FC56}"/>
              </a:ext>
            </a:extLst>
          </p:cNvPr>
          <p:cNvSpPr txBox="1"/>
          <p:nvPr/>
        </p:nvSpPr>
        <p:spPr>
          <a:xfrm>
            <a:off x="719091" y="5324580"/>
            <a:ext cx="7132081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Trench detectors installed on D20, D16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XtremeD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Designed and used as a curved detector but can be flat too. </a:t>
            </a:r>
          </a:p>
        </p:txBody>
      </p:sp>
    </p:spTree>
    <p:extLst>
      <p:ext uri="{BB962C8B-B14F-4D97-AF65-F5344CB8AC3E}">
        <p14:creationId xmlns:p14="http://schemas.microsoft.com/office/powerpoint/2010/main" val="87916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5B1A7-C744-776C-CF61-A2BA2D859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27BBB-30D2-6835-C8A1-D0791FCE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ZnS with Wavelength-Shifting </a:t>
            </a:r>
            <a:r>
              <a:rPr lang="en-US" dirty="0" err="1"/>
              <a:t>Fibres</a:t>
            </a:r>
            <a:r>
              <a:rPr lang="en-US" dirty="0"/>
              <a:t> – ISIS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0BFBCB-EB43-930C-D9B5-C2116C3F4F44}"/>
              </a:ext>
            </a:extLst>
          </p:cNvPr>
          <p:cNvSpPr txBox="1"/>
          <p:nvPr/>
        </p:nvSpPr>
        <p:spPr>
          <a:xfrm>
            <a:off x="7264786" y="6412864"/>
            <a:ext cx="48013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G. Mauri et al. Eur. Phys. J. Plus (2021) 136:286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76E95-6D0F-8494-1D14-B10E98EF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62" y="3250985"/>
            <a:ext cx="3203790" cy="2391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5E335-E177-4AE5-2151-EDADA1745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74" y="1755030"/>
            <a:ext cx="3075752" cy="3562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0F453-113A-46F6-223F-841B1F52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3" y="1469637"/>
            <a:ext cx="3746500" cy="162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E7AF55-6508-5E1E-C609-B34B17E9E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927" y="1469637"/>
            <a:ext cx="4396170" cy="3562695"/>
          </a:xfrm>
          <a:prstGeom prst="rect">
            <a:avLst/>
          </a:prstGeom>
        </p:spPr>
      </p:pic>
      <p:pic>
        <p:nvPicPr>
          <p:cNvPr id="3073" name="Picture 1" descr="page12image61162096">
            <a:extLst>
              <a:ext uri="{FF2B5EF4-FFF2-40B4-BE49-F238E27FC236}">
                <a16:creationId xmlns:a16="http://schemas.microsoft.com/office/drawing/2014/main" id="{9B8B1751-F7EF-CBAF-BBE7-DAD43EEC6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83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6E72A7-6EAD-A25B-E5F1-3DD0E0DE1BE8}"/>
              </a:ext>
            </a:extLst>
          </p:cNvPr>
          <p:cNvSpPr txBox="1"/>
          <p:nvPr/>
        </p:nvSpPr>
        <p:spPr>
          <a:xfrm>
            <a:off x="635262" y="800094"/>
            <a:ext cx="307327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Also at J-PARC, SNS, JCNS</a:t>
            </a:r>
          </a:p>
        </p:txBody>
      </p:sp>
    </p:spTree>
    <p:extLst>
      <p:ext uri="{BB962C8B-B14F-4D97-AF65-F5344CB8AC3E}">
        <p14:creationId xmlns:p14="http://schemas.microsoft.com/office/powerpoint/2010/main" val="670160505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220A4B7DB446A3DFD60E906CC048" ma:contentTypeVersion="18" ma:contentTypeDescription="Create a new document." ma:contentTypeScope="" ma:versionID="018a9431ea1d734f3c46e3cca7034d17">
  <xsd:schema xmlns:xsd="http://www.w3.org/2001/XMLSchema" xmlns:xs="http://www.w3.org/2001/XMLSchema" xmlns:p="http://schemas.microsoft.com/office/2006/metadata/properties" xmlns:ns2="d3865356-02a6-4d33-a696-5decb45baae2" xmlns:ns3="e4a3cf16-f000-411a-8b9f-ac8de5bd4628" targetNamespace="http://schemas.microsoft.com/office/2006/metadata/properties" ma:root="true" ma:fieldsID="bbecc6482de62f8746c705728f367e4e" ns2:_="" ns3:_="">
    <xsd:import namespace="d3865356-02a6-4d33-a696-5decb45baae2"/>
    <xsd:import namespace="e4a3cf16-f000-411a-8b9f-ac8de5bd46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https_x003a__x002f__x002f_ornl_x002d_my_x002e_sharepoint_x002e_com_x002f__x003a_v_x003a__x002f_g_x002f_personal_x002f_b7t_ornl_gov_x002f_EaGP_x002d_VJDaylIkMiQwAane34Bk0oLub8WCBHtE_KXkLLUuw" minOccurs="0"/>
                <xsd:element ref="ns2:MediaServiceObjectDetectorVersions" minOccurs="0"/>
                <xsd:element ref="ns2:MediaServiceSearchProperties" minOccurs="0"/>
                <xsd:element ref="ns2: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865356-02a6-4d33-a696-5decb45baa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ttps_x003a__x002f__x002f_ornl_x002d_my_x002e_sharepoint_x002e_com_x002f__x003a_v_x003a__x002f_g_x002f_personal_x002f_b7t_ornl_gov_x002f_EaGP_x002d_VJDaylIkMiQwAane34Bk0oLub8WCBHtE_KXkLLUuw" ma:index="22" nillable="true" ma:displayName="https://ornl-my.sharepoint.com/:v:/g/personal/b7t_ornl_gov/EaGP-VJDaylIkMiQwAane34Bk0oLub8WCBHtE_KXkLLUuw" ma:format="Hyperlink" ma:internalName="https_x003a__x002f__x002f_ornl_x002d_my_x002e_sharepoint_x002e_com_x002f__x003a_v_x003a__x002f_g_x002f_personal_x002f_b7t_ornl_gov_x002f_EaGP_x002d_VJDaylIkMiQwAane34Bk0oLub8WCBHtE_KXkLLUu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ype" ma:index="25" nillable="true" ma:displayName="type" ma:description="type" ma:format="Dropdown" ma:internalName="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3cf16-f000-411a-8b9f-ac8de5bd462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2377ec8-f349-44bd-a667-3c7fff64c664}" ma:internalName="TaxCatchAll" ma:showField="CatchAllData" ma:web="e4a3cf16-f000-411a-8b9f-ac8de5bd46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 xmlns="d3865356-02a6-4d33-a696-5decb45baae2" xsi:nil="true"/>
    <lcf76f155ced4ddcb4097134ff3c332f xmlns="d3865356-02a6-4d33-a696-5decb45baae2">
      <Terms xmlns="http://schemas.microsoft.com/office/infopath/2007/PartnerControls"/>
    </lcf76f155ced4ddcb4097134ff3c332f>
    <https_x003a__x002f__x002f_ornl_x002d_my_x002e_sharepoint_x002e_com_x002f__x003a_v_x003a__x002f_g_x002f_personal_x002f_b7t_ornl_gov_x002f_EaGP_x002d_VJDaylIkMiQwAane34Bk0oLub8WCBHtE_KXkLLUuw xmlns="d3865356-02a6-4d33-a696-5decb45baae2">
      <Url xsi:nil="true"/>
      <Description xsi:nil="true"/>
    </https_x003a__x002f__x002f_ornl_x002d_my_x002e_sharepoint_x002e_com_x002f__x003a_v_x003a__x002f_g_x002f_personal_x002f_b7t_ornl_gov_x002f_EaGP_x002d_VJDaylIkMiQwAane34Bk0oLub8WCBHtE_KXkLLUuw>
    <TaxCatchAll xmlns="e4a3cf16-f000-411a-8b9f-ac8de5bd4628" xsi:nil="true"/>
  </documentManagement>
</p:properties>
</file>

<file path=customXml/itemProps1.xml><?xml version="1.0" encoding="utf-8"?>
<ds:datastoreItem xmlns:ds="http://schemas.openxmlformats.org/officeDocument/2006/customXml" ds:itemID="{479B7D93-92EB-4787-B82D-22F6EAAFB530}"/>
</file>

<file path=customXml/itemProps2.xml><?xml version="1.0" encoding="utf-8"?>
<ds:datastoreItem xmlns:ds="http://schemas.openxmlformats.org/officeDocument/2006/customXml" ds:itemID="{FD1134BB-68BD-4548-9FE3-737CEC1C37F2}"/>
</file>

<file path=customXml/itemProps3.xml><?xml version="1.0" encoding="utf-8"?>
<ds:datastoreItem xmlns:ds="http://schemas.openxmlformats.org/officeDocument/2006/customXml" ds:itemID="{4C2FE8EA-DFC7-415C-B6A8-EDC6F518E864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1118</Words>
  <Application>Microsoft Macintosh PowerPoint</Application>
  <PresentationFormat>Widescreen</PresentationFormat>
  <Paragraphs>415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Aptos</vt:lpstr>
      <vt:lpstr>Arial</vt:lpstr>
      <vt:lpstr>Arial Black</vt:lpstr>
      <vt:lpstr>Avenir Book</vt:lpstr>
      <vt:lpstr>Calibri</vt:lpstr>
      <vt:lpstr>Century Gothic</vt:lpstr>
      <vt:lpstr>Helvetica</vt:lpstr>
      <vt:lpstr>Times</vt:lpstr>
      <vt:lpstr>TimesNewRomanPS</vt:lpstr>
      <vt:lpstr>ORNL</vt:lpstr>
      <vt:lpstr>Overview of Reflectometry Detector Technologies</vt:lpstr>
      <vt:lpstr>Reflectometer Detector Options</vt:lpstr>
      <vt:lpstr>Multi-Wire Proportional Counter – SNS (BNL), ILL, Denex </vt:lpstr>
      <vt:lpstr>Multi-Wire Proportional Counter – SNS (BNL), ILL, Denex </vt:lpstr>
      <vt:lpstr>Multi-Tube Detector – ILL, ANSTO</vt:lpstr>
      <vt:lpstr>Multi-Tube Detector – ILL, ANSTO</vt:lpstr>
      <vt:lpstr>ILL Trench 3He Detector</vt:lpstr>
      <vt:lpstr>Trench Detector for D20 at ILL</vt:lpstr>
      <vt:lpstr>ZnS with Wavelength-Shifting Fibres – ISIS </vt:lpstr>
      <vt:lpstr>ZnS with Wavelength-Shifting Fibres – ISIS </vt:lpstr>
      <vt:lpstr>ZnS with Wavelength-Shifting Fibres – ISIS </vt:lpstr>
      <vt:lpstr>Detection in 10B Layers</vt:lpstr>
      <vt:lpstr>Multi-Blade – Blade Angles</vt:lpstr>
      <vt:lpstr>10B Multi-Blade– ESS (PSI)</vt:lpstr>
      <vt:lpstr>Multi-Blade Boron 10 – ESS (PSI)</vt:lpstr>
      <vt:lpstr>Multi-Blade Boron 10 – ESS (PSI)</vt:lpstr>
      <vt:lpstr>Anger Camera – Potentially at SNS</vt:lpstr>
      <vt:lpstr>SiPM Pixel Detector – SNS / UTK R&amp;D Project (inactive)</vt:lpstr>
      <vt:lpstr>SiPM Pixel Detector – Rate Performance</vt:lpstr>
      <vt:lpstr>SiPM Pixel Detector – Reflectometry Performance</vt:lpstr>
      <vt:lpstr>Reflectometer Detector Options</vt:lpstr>
      <vt:lpstr>Why LumaCam?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Khaplanov, Anton</dc:creator>
  <cp:lastModifiedBy>Khaplanov, Anton</cp:lastModifiedBy>
  <cp:revision>1</cp:revision>
  <dcterms:created xsi:type="dcterms:W3CDTF">2024-12-10T15:10:42Z</dcterms:created>
  <dcterms:modified xsi:type="dcterms:W3CDTF">2024-12-10T15:14:09Z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0x010100458C220A4B7DB446A3DFD60E906CC048</vt:lpwstr>
  </property>
</Properties>
</file>