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48"/>
  </p:notesMasterIdLst>
  <p:handoutMasterIdLst>
    <p:handoutMasterId r:id="rId49"/>
  </p:handoutMasterIdLst>
  <p:sldIdLst>
    <p:sldId id="256" r:id="rId5"/>
    <p:sldId id="3068" r:id="rId6"/>
    <p:sldId id="3090" r:id="rId7"/>
    <p:sldId id="546" r:id="rId8"/>
    <p:sldId id="544" r:id="rId9"/>
    <p:sldId id="284" r:id="rId10"/>
    <p:sldId id="3070" r:id="rId11"/>
    <p:sldId id="3091" r:id="rId12"/>
    <p:sldId id="271" r:id="rId13"/>
    <p:sldId id="3073" r:id="rId14"/>
    <p:sldId id="3092" r:id="rId15"/>
    <p:sldId id="3019" r:id="rId16"/>
    <p:sldId id="3043" r:id="rId17"/>
    <p:sldId id="3055" r:id="rId18"/>
    <p:sldId id="3093" r:id="rId19"/>
    <p:sldId id="358" r:id="rId20"/>
    <p:sldId id="2964" r:id="rId21"/>
    <p:sldId id="3064" r:id="rId22"/>
    <p:sldId id="3063" r:id="rId23"/>
    <p:sldId id="3094" r:id="rId24"/>
    <p:sldId id="3033" r:id="rId25"/>
    <p:sldId id="3080" r:id="rId26"/>
    <p:sldId id="3095" r:id="rId27"/>
    <p:sldId id="354" r:id="rId28"/>
    <p:sldId id="3097" r:id="rId29"/>
    <p:sldId id="3099" r:id="rId30"/>
    <p:sldId id="3100" r:id="rId31"/>
    <p:sldId id="3101" r:id="rId32"/>
    <p:sldId id="3347" r:id="rId33"/>
    <p:sldId id="3348" r:id="rId34"/>
    <p:sldId id="3349" r:id="rId35"/>
    <p:sldId id="3102" r:id="rId36"/>
    <p:sldId id="3098" r:id="rId37"/>
    <p:sldId id="3346" r:id="rId38"/>
    <p:sldId id="3081" r:id="rId39"/>
    <p:sldId id="3034" r:id="rId40"/>
    <p:sldId id="357" r:id="rId41"/>
    <p:sldId id="359" r:id="rId42"/>
    <p:sldId id="289" r:id="rId43"/>
    <p:sldId id="3023" r:id="rId44"/>
    <p:sldId id="360" r:id="rId45"/>
    <p:sldId id="361" r:id="rId46"/>
    <p:sldId id="362" r:id="rId47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184"/>
    <a:srgbClr val="9A9B9D"/>
    <a:srgbClr val="AEB0AF"/>
    <a:srgbClr val="CEC7C1"/>
    <a:srgbClr val="8C8D90"/>
    <a:srgbClr val="D25350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80CFBA-9488-49FC-8611-91FFF7A8B16E}" v="2" dt="2024-12-03T19:16:25.5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7440" autoAdjust="0"/>
  </p:normalViewPr>
  <p:slideViewPr>
    <p:cSldViewPr snapToGrid="0" showGuides="1">
      <p:cViewPr varScale="1">
        <p:scale>
          <a:sx n="162" d="100"/>
          <a:sy n="162" d="100"/>
        </p:scale>
        <p:origin x="100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12/9/2024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" y="8810627"/>
            <a:ext cx="3038475" cy="466726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12/9/2024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18" rIns="91436" bIns="4571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8"/>
            <a:ext cx="5607050" cy="3660774"/>
          </a:xfrm>
          <a:prstGeom prst="rect">
            <a:avLst/>
          </a:prstGeom>
        </p:spPr>
        <p:txBody>
          <a:bodyPr vert="horz" lIns="91436" tIns="45718" rIns="91436" bIns="45718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83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 picture on the left shows how neutron waves reflect from layers of different refractive index </a:t>
            </a:r>
            <a:r>
              <a:rPr lang="en-US" i="1" dirty="0" err="1"/>
              <a:t>n</a:t>
            </a:r>
            <a:r>
              <a:rPr lang="en-US" i="1" baseline="-25000" dirty="0" err="1"/>
              <a:t>l</a:t>
            </a:r>
            <a:r>
              <a:rPr lang="en-US" i="1" baseline="0" dirty="0"/>
              <a:t> </a:t>
            </a:r>
            <a:r>
              <a:rPr lang="en-US" i="0" baseline="0" dirty="0"/>
              <a:t>below the sample surface</a:t>
            </a:r>
          </a:p>
          <a:p>
            <a:pPr marL="171450" indent="-171450">
              <a:buFontTx/>
              <a:buChar char="-"/>
            </a:pPr>
            <a:r>
              <a:rPr lang="en-US" i="0" baseline="0" dirty="0"/>
              <a:t>Refractive index depends on the density of scatterers within a molar volume, e.g., monomer or crystal unit cell</a:t>
            </a:r>
          </a:p>
          <a:p>
            <a:pPr marL="171450" indent="-171450">
              <a:buFontTx/>
              <a:buChar char="-"/>
            </a:pPr>
            <a:r>
              <a:rPr lang="en-US" i="0" baseline="0" dirty="0"/>
              <a:t>The picture on the upper right shows the upper and lower QIKR end stations with cartoon men for 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226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be updated with TOCs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49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Decibumps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604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F095A-F86B-4B29-8A9F-DF3D3D1F3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805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6106" indent="-116106">
              <a:buFont typeface="Arial" panose="020B0604020202020204" pitchFamily="34" charset="0"/>
              <a:buChar char="•"/>
            </a:pPr>
            <a:endParaRPr lang="en-US" sz="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619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FF095A-F86B-4B29-8A9F-DF3D3D1F3E2A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6192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462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  <a:prstGeom prst="rect">
            <a:avLst/>
          </a:prstGeo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94" y="320040"/>
            <a:ext cx="11504904" cy="5355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2022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CB621B-4034-D20F-C895-E6AC422A0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885B3-91CE-4B48-A930-CDFAE592A2B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6FCF66-C575-1973-03D9-AE539AE43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C5EAD-C0A6-D918-4E1E-684EAA1F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B037-43AB-4383-934A-E185E22AF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90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78" y="320040"/>
            <a:ext cx="11425236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9072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11.bin"/><Relationship Id="rId3" Type="http://schemas.openxmlformats.org/officeDocument/2006/relationships/image" Target="../media/image28.emf"/><Relationship Id="rId7" Type="http://schemas.openxmlformats.org/officeDocument/2006/relationships/oleObject" Target="../embeddings/oleObject8.bin"/><Relationship Id="rId12" Type="http://schemas.openxmlformats.org/officeDocument/2006/relationships/image" Target="../media/image32.w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31.wmf"/><Relationship Id="rId4" Type="http://schemas.openxmlformats.org/officeDocument/2006/relationships/image" Target="../media/image21.e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33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file:////var/folders/r4/1wl5ztvn4lg_n_p26yzf3wtc0000gn/T/com.microsoft.Word/WebArchiveCopyPasteTempFiles/page2image266673264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85.wmf"/><Relationship Id="rId7" Type="http://schemas.openxmlformats.org/officeDocument/2006/relationships/image" Target="../media/image70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19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86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87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em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6.bin"/><Relationship Id="rId3" Type="http://schemas.openxmlformats.org/officeDocument/2006/relationships/image" Target="../media/image20.em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4.wmf"/><Relationship Id="rId4" Type="http://schemas.openxmlformats.org/officeDocument/2006/relationships/image" Target="../media/image21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QIKR Neutron Detection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736" y="3222907"/>
            <a:ext cx="7800864" cy="2028101"/>
          </a:xfrm>
        </p:spPr>
        <p:txBody>
          <a:bodyPr/>
          <a:lstStyle/>
          <a:p>
            <a:r>
              <a:rPr lang="en-US" dirty="0"/>
              <a:t>John F. Ankner</a:t>
            </a:r>
          </a:p>
          <a:p>
            <a:r>
              <a:rPr lang="en-US" dirty="0"/>
              <a:t>QIKR Instrument Scientist</a:t>
            </a:r>
          </a:p>
          <a:p>
            <a:r>
              <a:rPr lang="en-US" dirty="0"/>
              <a:t>QIKR Motion Preliminary Design Review</a:t>
            </a:r>
          </a:p>
          <a:p>
            <a:r>
              <a:rPr lang="en-US" dirty="0"/>
              <a:t>December 16, 2024</a:t>
            </a:r>
          </a:p>
        </p:txBody>
      </p:sp>
    </p:spTree>
    <p:extLst>
      <p:ext uri="{BB962C8B-B14F-4D97-AF65-F5344CB8AC3E}">
        <p14:creationId xmlns:p14="http://schemas.microsoft.com/office/powerpoint/2010/main" val="454417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00400"/>
            <a:ext cx="6443663" cy="344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092" y="320041"/>
            <a:ext cx="11501908" cy="535531"/>
          </a:xfrm>
        </p:spPr>
        <p:txBody>
          <a:bodyPr/>
          <a:lstStyle/>
          <a:p>
            <a:r>
              <a:rPr lang="en-US" dirty="0"/>
              <a:t>Single setting </a:t>
            </a:r>
            <a:r>
              <a:rPr lang="en-US" i="1" dirty="0"/>
              <a:t>Q</a:t>
            </a:r>
            <a:r>
              <a:rPr lang="en-US" dirty="0"/>
              <a:t> range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6291" y="1802724"/>
            <a:ext cx="18473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b="0" i="1" dirty="0">
              <a:latin typeface="Cambria Math"/>
            </a:endParaRPr>
          </a:p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8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8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64790" y="1105707"/>
            <a:ext cx="1659429" cy="1840504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>
                <a:latin typeface="+mj-lt"/>
              </a:rPr>
              <a:t>STS QIKR-L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i="1" dirty="0">
                <a:latin typeface="+mj-lt"/>
              </a:rPr>
              <a:t>L</a:t>
            </a:r>
            <a:r>
              <a:rPr lang="en-US" sz="2000" dirty="0">
                <a:latin typeface="+mj-lt"/>
              </a:rPr>
              <a:t> = 20.0 m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i="1" dirty="0">
                <a:latin typeface="+mj-lt"/>
              </a:rPr>
              <a:t>f</a:t>
            </a:r>
            <a:r>
              <a:rPr lang="en-US" sz="2000" dirty="0">
                <a:latin typeface="+mj-lt"/>
              </a:rPr>
              <a:t> = 7.5 Hz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l-GR" sz="2000" i="1" dirty="0">
                <a:latin typeface="+mj-lt"/>
              </a:rPr>
              <a:t>λ</a:t>
            </a:r>
            <a:r>
              <a:rPr lang="en-US" sz="2000" baseline="-25000" dirty="0">
                <a:latin typeface="+mj-lt"/>
              </a:rPr>
              <a:t>min</a:t>
            </a:r>
            <a:r>
              <a:rPr lang="en-US" sz="2000" dirty="0">
                <a:latin typeface="+mj-lt"/>
              </a:rPr>
              <a:t> = 2.5 Å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i="1" dirty="0">
                <a:latin typeface="+mj-lt"/>
              </a:rPr>
              <a:t>D</a:t>
            </a:r>
            <a:r>
              <a:rPr lang="en-US" sz="2000" dirty="0">
                <a:latin typeface="+mj-lt"/>
              </a:rPr>
              <a:t> = 11.5</a:t>
            </a:r>
            <a:endParaRPr lang="en-US" sz="2000" i="1" dirty="0">
              <a:latin typeface="+mj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8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8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8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158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158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158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158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9B805B-45D4-45CA-1665-1CE396FA24F1}"/>
              </a:ext>
            </a:extLst>
          </p:cNvPr>
          <p:cNvGrpSpPr/>
          <p:nvPr/>
        </p:nvGrpSpPr>
        <p:grpSpPr>
          <a:xfrm>
            <a:off x="409951" y="881190"/>
            <a:ext cx="4062331" cy="5170646"/>
            <a:chOff x="409951" y="881190"/>
            <a:chExt cx="4062331" cy="5170646"/>
          </a:xfrm>
        </p:grpSpPr>
        <p:sp>
          <p:nvSpPr>
            <p:cNvPr id="5" name="TextBox 4"/>
            <p:cNvSpPr txBox="1"/>
            <p:nvPr/>
          </p:nvSpPr>
          <p:spPr>
            <a:xfrm>
              <a:off x="409951" y="881190"/>
              <a:ext cx="4062331" cy="5170646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latin typeface="+mj-lt"/>
                </a:rPr>
                <a:t>Wavevector transfer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i="1" dirty="0">
                  <a:latin typeface="+mj-lt"/>
                </a:rPr>
                <a:t>Q</a:t>
              </a:r>
              <a:r>
                <a:rPr lang="en-US" sz="2000" dirty="0">
                  <a:latin typeface="+mj-lt"/>
                </a:rPr>
                <a:t> = 4</a:t>
              </a:r>
              <a:r>
                <a:rPr lang="el-GR" sz="2000" i="1" dirty="0">
                  <a:latin typeface="+mj-lt"/>
                </a:rPr>
                <a:t>π</a:t>
              </a:r>
              <a:r>
                <a:rPr lang="en-US" sz="2000" i="1" dirty="0">
                  <a:latin typeface="+mj-lt"/>
                </a:rPr>
                <a:t> </a:t>
              </a:r>
              <a:r>
                <a:rPr lang="en-US" sz="2000" dirty="0">
                  <a:latin typeface="+mj-lt"/>
                </a:rPr>
                <a:t>sin</a:t>
              </a:r>
              <a:r>
                <a:rPr lang="el-GR" sz="2000" i="1" dirty="0">
                  <a:latin typeface="+mj-lt"/>
                </a:rPr>
                <a:t>θ</a:t>
              </a:r>
              <a:r>
                <a:rPr lang="en-US" sz="2000" i="1" dirty="0">
                  <a:latin typeface="+mj-lt"/>
                </a:rPr>
                <a:t> / </a:t>
              </a:r>
              <a:r>
                <a:rPr lang="el-GR" sz="2000" i="1" dirty="0">
                  <a:latin typeface="+mj-lt"/>
                </a:rPr>
                <a:t>λ</a:t>
              </a:r>
              <a:endParaRPr lang="en-US" sz="2000" dirty="0">
                <a:latin typeface="+mj-lt"/>
              </a:endParaRPr>
            </a:p>
            <a:p>
              <a:pPr>
                <a:lnSpc>
                  <a:spcPct val="150000"/>
                </a:lnSpc>
              </a:pPr>
              <a:r>
                <a:rPr lang="en-US" sz="2000" dirty="0">
                  <a:latin typeface="+mj-lt"/>
                </a:rPr>
                <a:t>and wave-particle duality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i="1" dirty="0">
                  <a:latin typeface="+mj-lt"/>
                </a:rPr>
                <a:t>h</a:t>
              </a:r>
              <a:r>
                <a:rPr lang="en-US" sz="2000" baseline="30000" dirty="0">
                  <a:latin typeface="+mj-lt"/>
                </a:rPr>
                <a:t>2</a:t>
              </a:r>
              <a:r>
                <a:rPr lang="en-US" sz="2000" dirty="0">
                  <a:latin typeface="+mj-lt"/>
                </a:rPr>
                <a:t> / 2</a:t>
              </a:r>
              <a:r>
                <a:rPr lang="en-US" sz="2000" i="1" dirty="0">
                  <a:latin typeface="+mj-lt"/>
                </a:rPr>
                <a:t>m</a:t>
              </a:r>
              <a:r>
                <a:rPr lang="el-GR" sz="2000" i="1" dirty="0">
                  <a:latin typeface="+mj-lt"/>
                </a:rPr>
                <a:t>λ</a:t>
              </a:r>
              <a:r>
                <a:rPr lang="en-US" sz="2000" baseline="30000" dirty="0">
                  <a:latin typeface="+mj-lt"/>
                </a:rPr>
                <a:t>2</a:t>
              </a:r>
              <a:r>
                <a:rPr lang="en-US" sz="2000" dirty="0">
                  <a:latin typeface="+mj-lt"/>
                </a:rPr>
                <a:t> = </a:t>
              </a:r>
              <a:r>
                <a:rPr lang="en-US" sz="2000" i="1" dirty="0">
                  <a:latin typeface="+mj-lt"/>
                </a:rPr>
                <a:t>mv</a:t>
              </a:r>
              <a:r>
                <a:rPr lang="en-US" sz="2000" baseline="30000" dirty="0">
                  <a:latin typeface="+mj-lt"/>
                </a:rPr>
                <a:t>2</a:t>
              </a:r>
              <a:r>
                <a:rPr lang="en-US" sz="2000" dirty="0">
                  <a:latin typeface="+mj-lt"/>
                </a:rPr>
                <a:t> / 2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latin typeface="+mj-lt"/>
                </a:rPr>
                <a:t>determine </a:t>
              </a:r>
              <a:r>
                <a:rPr lang="en-US" sz="2000" i="1" dirty="0">
                  <a:latin typeface="+mj-lt"/>
                </a:rPr>
                <a:t>Q</a:t>
              </a:r>
              <a:r>
                <a:rPr lang="en-US" sz="2000" dirty="0">
                  <a:latin typeface="+mj-lt"/>
                </a:rPr>
                <a:t> dynamic range</a:t>
              </a:r>
            </a:p>
            <a:p>
              <a:pPr>
                <a:lnSpc>
                  <a:spcPct val="150000"/>
                </a:lnSpc>
              </a:pPr>
              <a:endParaRPr lang="en-US" sz="2000" dirty="0">
                <a:latin typeface="+mj-lt"/>
              </a:endParaRPr>
            </a:p>
            <a:p>
              <a:pPr>
                <a:lnSpc>
                  <a:spcPct val="150000"/>
                </a:lnSpc>
              </a:pPr>
              <a:endParaRPr lang="en-US" sz="2000" dirty="0">
                <a:latin typeface="+mj-lt"/>
              </a:endParaRPr>
            </a:p>
            <a:p>
              <a:pPr>
                <a:lnSpc>
                  <a:spcPct val="150000"/>
                </a:lnSpc>
              </a:pPr>
              <a:r>
                <a:rPr lang="en-US" sz="2000" dirty="0">
                  <a:latin typeface="+mj-lt"/>
                </a:rPr>
                <a:t>where</a:t>
              </a:r>
            </a:p>
            <a:p>
              <a:pPr>
                <a:lnSpc>
                  <a:spcPct val="150000"/>
                </a:lnSpc>
              </a:pPr>
              <a:r>
                <a:rPr lang="en-US" sz="2000" i="1" dirty="0">
                  <a:latin typeface="+mj-lt"/>
                </a:rPr>
                <a:t>h</a:t>
              </a:r>
              <a:r>
                <a:rPr lang="en-US" sz="2000" dirty="0">
                  <a:latin typeface="+mj-lt"/>
                </a:rPr>
                <a:t>/</a:t>
              </a:r>
              <a:r>
                <a:rPr lang="en-US" sz="2000" i="1" dirty="0">
                  <a:latin typeface="+mj-lt"/>
                </a:rPr>
                <a:t>m</a:t>
              </a:r>
              <a:r>
                <a:rPr lang="en-US" sz="2000" dirty="0">
                  <a:latin typeface="+mj-lt"/>
                </a:rPr>
                <a:t> = 3956.0 m-Hz-Å</a:t>
              </a:r>
            </a:p>
            <a:p>
              <a:r>
                <a:rPr lang="en-US" sz="2000" i="1" dirty="0">
                  <a:latin typeface="+mj-lt"/>
                </a:rPr>
                <a:t>L</a:t>
              </a:r>
              <a:r>
                <a:rPr lang="en-US" sz="2000" dirty="0">
                  <a:latin typeface="+mj-lt"/>
                </a:rPr>
                <a:t> = instrument length (m)</a:t>
              </a:r>
            </a:p>
            <a:p>
              <a:r>
                <a:rPr lang="en-US" sz="2000" i="1" dirty="0">
                  <a:latin typeface="+mj-lt"/>
                </a:rPr>
                <a:t>f</a:t>
              </a:r>
              <a:r>
                <a:rPr lang="en-US" sz="2000" dirty="0">
                  <a:latin typeface="+mj-lt"/>
                </a:rPr>
                <a:t> = repetition rate (Hz)</a:t>
              </a:r>
            </a:p>
            <a:p>
              <a:r>
                <a:rPr lang="el-GR" sz="2000" i="1" dirty="0">
                  <a:latin typeface="+mj-lt"/>
                </a:rPr>
                <a:t>λ</a:t>
              </a:r>
              <a:r>
                <a:rPr lang="en-US" sz="2000" baseline="-25000" dirty="0">
                  <a:latin typeface="+mj-lt"/>
                </a:rPr>
                <a:t>min</a:t>
              </a:r>
              <a:r>
                <a:rPr lang="en-US" sz="2000" dirty="0">
                  <a:latin typeface="+mj-lt"/>
                </a:rPr>
                <a:t> = minimum wavelength (Å)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B3344F1-20F4-3A7F-63E7-E33644998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7796" r="18416" b="2058"/>
            <a:stretch/>
          </p:blipFill>
          <p:spPr>
            <a:xfrm>
              <a:off x="541063" y="3429000"/>
              <a:ext cx="3800107" cy="743328"/>
            </a:xfrm>
            <a:prstGeom prst="rect">
              <a:avLst/>
            </a:prstGeom>
            <a:ln w="12700">
              <a:solidFill>
                <a:schemeClr val="tx2"/>
              </a:solidFill>
            </a:ln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C7EFB8F-CBCD-11E4-BE3D-4EB88433E61E}"/>
              </a:ext>
            </a:extLst>
          </p:cNvPr>
          <p:cNvGrpSpPr/>
          <p:nvPr/>
        </p:nvGrpSpPr>
        <p:grpSpPr>
          <a:xfrm>
            <a:off x="8001000" y="285219"/>
            <a:ext cx="4291464" cy="2913439"/>
            <a:chOff x="8001000" y="285219"/>
            <a:chExt cx="4291464" cy="291343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CD9DAFD-3262-4624-9F05-7AB470C607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1000" y="457200"/>
              <a:ext cx="4291464" cy="2741458"/>
              <a:chOff x="6576483" y="4261719"/>
              <a:chExt cx="3657600" cy="2336535"/>
            </a:xfrm>
          </p:grpSpPr>
          <p:pic>
            <p:nvPicPr>
              <p:cNvPr id="9223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6483" y="4261719"/>
                <a:ext cx="3657600" cy="23365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13" name="Object 12"/>
              <p:cNvGraphicFramePr>
                <a:graphicFrameLocks noChangeAspect="1"/>
              </p:cNvGraphicFramePr>
              <p:nvPr/>
            </p:nvGraphicFramePr>
            <p:xfrm>
              <a:off x="7693026" y="4833938"/>
              <a:ext cx="1003300" cy="241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2006280" imgH="482400" progId="Equation.3">
                      <p:embed/>
                    </p:oleObj>
                  </mc:Choice>
                  <mc:Fallback>
                    <p:oleObj name="Equation" r:id="rId5" imgW="2006280" imgH="482400" progId="Equation.3">
                      <p:embed/>
                      <p:pic>
                        <p:nvPicPr>
                          <p:cNvPr id="13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93026" y="4833938"/>
                            <a:ext cx="1003300" cy="2413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Object 14"/>
              <p:cNvGraphicFramePr>
                <a:graphicFrameLocks noChangeAspect="1"/>
              </p:cNvGraphicFramePr>
              <p:nvPr/>
            </p:nvGraphicFramePr>
            <p:xfrm>
              <a:off x="7340601" y="5734050"/>
              <a:ext cx="1054100" cy="241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2108160" imgH="482400" progId="Equation.3">
                      <p:embed/>
                    </p:oleObj>
                  </mc:Choice>
                  <mc:Fallback>
                    <p:oleObj name="Equation" r:id="rId7" imgW="2108160" imgH="482400" progId="Equation.3">
                      <p:embed/>
                      <p:pic>
                        <p:nvPicPr>
                          <p:cNvPr id="15" name="Object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340601" y="5734050"/>
                            <a:ext cx="1054100" cy="2413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16"/>
              <p:cNvGraphicFramePr>
                <a:graphicFrameLocks noChangeAspect="1"/>
              </p:cNvGraphicFramePr>
              <p:nvPr/>
            </p:nvGraphicFramePr>
            <p:xfrm>
              <a:off x="8636001" y="5599113"/>
              <a:ext cx="1098550" cy="241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2197080" imgH="482400" progId="Equation.3">
                      <p:embed/>
                    </p:oleObj>
                  </mc:Choice>
                  <mc:Fallback>
                    <p:oleObj name="Equation" r:id="rId9" imgW="2197080" imgH="482400" progId="Equation.3">
                      <p:embed/>
                      <p:pic>
                        <p:nvPicPr>
                          <p:cNvPr id="17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36001" y="5599113"/>
                            <a:ext cx="1098550" cy="2413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" name="Object 20"/>
              <p:cNvGraphicFramePr>
                <a:graphicFrameLocks noChangeAspect="1"/>
              </p:cNvGraphicFramePr>
              <p:nvPr/>
            </p:nvGraphicFramePr>
            <p:xfrm>
              <a:off x="7448551" y="5538788"/>
              <a:ext cx="692150" cy="1206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1384200" imgH="241200" progId="Equation.3">
                      <p:embed/>
                    </p:oleObj>
                  </mc:Choice>
                  <mc:Fallback>
                    <p:oleObj name="Equation" r:id="rId11" imgW="1384200" imgH="241200" progId="Equation.3">
                      <p:embed/>
                      <p:pic>
                        <p:nvPicPr>
                          <p:cNvPr id="21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448551" y="5538788"/>
                            <a:ext cx="692150" cy="1206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" name="Object 22"/>
              <p:cNvGraphicFramePr>
                <a:graphicFrameLocks noChangeAspect="1"/>
              </p:cNvGraphicFramePr>
              <p:nvPr/>
            </p:nvGraphicFramePr>
            <p:xfrm>
              <a:off x="7548563" y="5199063"/>
              <a:ext cx="635000" cy="1206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1269720" imgH="241200" progId="Equation.3">
                      <p:embed/>
                    </p:oleObj>
                  </mc:Choice>
                  <mc:Fallback>
                    <p:oleObj name="Equation" r:id="rId13" imgW="1269720" imgH="241200" progId="Equation.3">
                      <p:embed/>
                      <p:pic>
                        <p:nvPicPr>
                          <p:cNvPr id="23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48563" y="5199063"/>
                            <a:ext cx="635000" cy="1206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2868FF-B811-7B18-76A1-562CBD2D4514}"/>
                </a:ext>
              </a:extLst>
            </p:cNvPr>
            <p:cNvSpPr txBox="1"/>
            <p:nvPr/>
          </p:nvSpPr>
          <p:spPr>
            <a:xfrm>
              <a:off x="8919079" y="285219"/>
              <a:ext cx="2430474" cy="590931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Equivalent fit quality</a:t>
              </a:r>
            </a:p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to full </a:t>
              </a:r>
              <a:r>
                <a:rPr lang="en-US" i="1" dirty="0">
                  <a:latin typeface="+mn-lt"/>
                </a:rPr>
                <a:t>Q</a:t>
              </a:r>
              <a:r>
                <a:rPr lang="en-US" dirty="0">
                  <a:latin typeface="+mn-lt"/>
                </a:rPr>
                <a:t> range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334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C64F2-894C-4A5F-A4D4-AA4FB5AD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QIKR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B72A6-FEAA-79D5-32C5-B79437008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1992317"/>
            <a:ext cx="5431021" cy="2252546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Overview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Measuring reflectivity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b="1" dirty="0"/>
              <a:t>Bring source to sample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Define beam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Position sample and detector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Normalize to direct beam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Expected count rates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Revisit requirements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Mitigation strategies</a:t>
            </a:r>
          </a:p>
          <a:p>
            <a:pPr marL="400050" indent="-400050">
              <a:buFont typeface="+mj-lt"/>
              <a:buAutoNum type="arabicPeriod"/>
            </a:pPr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673597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AF21B-FF5A-4B53-8DF9-07D8B88B0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92" y="320041"/>
            <a:ext cx="11501908" cy="535531"/>
          </a:xfrm>
        </p:spPr>
        <p:txBody>
          <a:bodyPr/>
          <a:lstStyle/>
          <a:p>
            <a:r>
              <a:rPr lang="en-US" dirty="0"/>
              <a:t>Transport source to sample (QIKR-L)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1C056A5C-A1CD-46A3-8C68-9084394B16CA}"/>
              </a:ext>
            </a:extLst>
          </p:cNvPr>
          <p:cNvSpPr/>
          <p:nvPr/>
        </p:nvSpPr>
        <p:spPr>
          <a:xfrm>
            <a:off x="2028346" y="4263842"/>
            <a:ext cx="94079" cy="1371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B05D951-0268-445E-A024-939657039A06}"/>
              </a:ext>
            </a:extLst>
          </p:cNvPr>
          <p:cNvSpPr/>
          <p:nvPr/>
        </p:nvSpPr>
        <p:spPr>
          <a:xfrm rot="660000">
            <a:off x="5375999" y="4171609"/>
            <a:ext cx="36576" cy="914400"/>
          </a:xfrm>
          <a:prstGeom prst="rect">
            <a:avLst/>
          </a:prstGeom>
          <a:solidFill>
            <a:schemeClr val="bg2"/>
          </a:solidFill>
          <a:ln w="25400">
            <a:solidFill>
              <a:schemeClr val="accent4">
                <a:lumMod val="75000"/>
              </a:schemeClr>
            </a:solidFill>
            <a:prstDash val="sysDot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0169CE1-892A-4116-9702-0879DF3326CA}"/>
              </a:ext>
            </a:extLst>
          </p:cNvPr>
          <p:cNvSpPr txBox="1"/>
          <p:nvPr/>
        </p:nvSpPr>
        <p:spPr>
          <a:xfrm>
            <a:off x="509467" y="2038996"/>
            <a:ext cx="11079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>
                <a:latin typeface="+mn-lt"/>
              </a:rPr>
              <a:t>Vertical: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7D3196A-2B66-439C-8F00-D688D264BBE9}"/>
              </a:ext>
            </a:extLst>
          </p:cNvPr>
          <p:cNvSpPr txBox="1"/>
          <p:nvPr/>
        </p:nvSpPr>
        <p:spPr>
          <a:xfrm>
            <a:off x="391646" y="4619205"/>
            <a:ext cx="134363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>
                <a:latin typeface="+mn-lt"/>
              </a:rPr>
              <a:t>Horizontal: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711DC0EB-7DFC-4CB2-9747-A76B0E7D0B46}"/>
              </a:ext>
            </a:extLst>
          </p:cNvPr>
          <p:cNvSpPr txBox="1"/>
          <p:nvPr/>
        </p:nvSpPr>
        <p:spPr>
          <a:xfrm>
            <a:off x="4691452" y="3050169"/>
            <a:ext cx="1495922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Double disk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chopper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(8.0 m)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FE0EF1CB-CD67-40DC-B0A4-8B42FC1BFEAA}"/>
              </a:ext>
            </a:extLst>
          </p:cNvPr>
          <p:cNvSpPr txBox="1"/>
          <p:nvPr/>
        </p:nvSpPr>
        <p:spPr>
          <a:xfrm>
            <a:off x="1313923" y="3133314"/>
            <a:ext cx="96052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Source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81E4045-2D7E-4A5D-A721-D8CD36976E9C}"/>
              </a:ext>
            </a:extLst>
          </p:cNvPr>
          <p:cNvSpPr txBox="1"/>
          <p:nvPr/>
        </p:nvSpPr>
        <p:spPr>
          <a:xfrm>
            <a:off x="1861311" y="1019987"/>
            <a:ext cx="4346063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Diverging tapered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from 2.65 to 10 cm high over 11.13 m </a:t>
            </a:r>
            <a:endParaRPr lang="en-US" i="1" dirty="0">
              <a:latin typeface="+mn-lt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1BB3E3C-E940-48D6-9278-9963E3A1D53F}"/>
              </a:ext>
            </a:extLst>
          </p:cNvPr>
          <p:cNvSpPr txBox="1"/>
          <p:nvPr/>
        </p:nvSpPr>
        <p:spPr>
          <a:xfrm>
            <a:off x="6521131" y="1019987"/>
            <a:ext cx="383310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j-lt"/>
              </a:rPr>
              <a:t>Converging tapered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j-lt"/>
              </a:rPr>
              <a:t>from 10 to 2 cm high over 2.87 m</a:t>
            </a:r>
            <a:endParaRPr lang="en-US" i="1" dirty="0">
              <a:latin typeface="+mj-lt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BFBFAD1-0818-45E4-A686-98BAB3A33EAB}"/>
              </a:ext>
            </a:extLst>
          </p:cNvPr>
          <p:cNvSpPr txBox="1"/>
          <p:nvPr/>
        </p:nvSpPr>
        <p:spPr>
          <a:xfrm>
            <a:off x="2283682" y="2884015"/>
            <a:ext cx="965329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Guide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begins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(2.0 m)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EFF14E2-12AC-4453-B9BF-72DACDA8D5E9}"/>
              </a:ext>
            </a:extLst>
          </p:cNvPr>
          <p:cNvSpPr txBox="1"/>
          <p:nvPr/>
        </p:nvSpPr>
        <p:spPr>
          <a:xfrm>
            <a:off x="8309396" y="3516686"/>
            <a:ext cx="1095172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Guide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ends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(16.0 m)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AAAD35A0-05BF-4501-9C48-11886E9F0756}"/>
              </a:ext>
            </a:extLst>
          </p:cNvPr>
          <p:cNvSpPr txBox="1"/>
          <p:nvPr/>
        </p:nvSpPr>
        <p:spPr>
          <a:xfrm>
            <a:off x="6061938" y="5482604"/>
            <a:ext cx="238879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Straight 3 cm wide </a:t>
            </a:r>
            <a:endParaRPr lang="en-US" i="1" dirty="0">
              <a:latin typeface="+mn-lt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81469E7-2567-4C64-8CBA-328C1C8BBEBB}"/>
              </a:ext>
            </a:extLst>
          </p:cNvPr>
          <p:cNvGrpSpPr/>
          <p:nvPr/>
        </p:nvGrpSpPr>
        <p:grpSpPr>
          <a:xfrm>
            <a:off x="2532682" y="4267202"/>
            <a:ext cx="237744" cy="137160"/>
            <a:chOff x="2743200" y="5486400"/>
            <a:chExt cx="237744" cy="27432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7834FEFE-DEED-4E6F-AAC1-128E54995FD5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DAB990D-5B5F-47B8-A64C-67AAA645E7F1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4152437D-C419-4841-8D6A-8D49674A3C63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E18D034A-4E62-423B-8FD8-8E0D40E879EB}"/>
                </a:ext>
              </a:extLst>
            </p:cNvPr>
            <p:cNvCxnSpPr/>
            <p:nvPr/>
          </p:nvCxnSpPr>
          <p:spPr>
            <a:xfrm>
              <a:off x="2743200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40382E1-BD02-4351-8B25-2BB90AF27795}"/>
              </a:ext>
            </a:extLst>
          </p:cNvPr>
          <p:cNvGrpSpPr/>
          <p:nvPr/>
        </p:nvGrpSpPr>
        <p:grpSpPr>
          <a:xfrm rot="60000">
            <a:off x="2769401" y="4268825"/>
            <a:ext cx="237744" cy="137160"/>
            <a:chOff x="2743200" y="5486400"/>
            <a:chExt cx="237744" cy="274320"/>
          </a:xfrm>
        </p:grpSpPr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B0BD911-C26D-4E0A-B3B8-8FA7CE15B14C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303BB55-0265-4088-8543-187A34B39BC3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2C9D4DA-84F4-409C-9EE5-7B5869E8305B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8771587-6FF3-4B35-BE91-B06201621E2C}"/>
                </a:ext>
              </a:extLst>
            </p:cNvPr>
            <p:cNvCxnSpPr/>
            <p:nvPr/>
          </p:nvCxnSpPr>
          <p:spPr>
            <a:xfrm>
              <a:off x="2743200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880C6931-88CF-4D3B-AF0F-E63CBD00DAE8}"/>
              </a:ext>
            </a:extLst>
          </p:cNvPr>
          <p:cNvGrpSpPr/>
          <p:nvPr/>
        </p:nvGrpSpPr>
        <p:grpSpPr>
          <a:xfrm rot="120000">
            <a:off x="3006993" y="4274373"/>
            <a:ext cx="237744" cy="137160"/>
            <a:chOff x="2743200" y="5486400"/>
            <a:chExt cx="237744" cy="274320"/>
          </a:xfrm>
        </p:grpSpPr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95B1C4F5-49AD-4331-9A3D-31920BA24FA2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49FFD99-51D1-4CBC-AB09-6CFC2CFFB17D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CEAB94A-4DCF-44C7-81B9-B86C1D419E5E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EFC1961-D4F4-4BEA-9388-9488F13F71E8}"/>
                </a:ext>
              </a:extLst>
            </p:cNvPr>
            <p:cNvCxnSpPr/>
            <p:nvPr/>
          </p:nvCxnSpPr>
          <p:spPr>
            <a:xfrm>
              <a:off x="2743200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42B7F77F-A56F-4534-A277-CED33FD3F12F}"/>
              </a:ext>
            </a:extLst>
          </p:cNvPr>
          <p:cNvGrpSpPr/>
          <p:nvPr/>
        </p:nvGrpSpPr>
        <p:grpSpPr>
          <a:xfrm rot="180000">
            <a:off x="3244564" y="4287581"/>
            <a:ext cx="237745" cy="137160"/>
            <a:chOff x="2743199" y="5486400"/>
            <a:chExt cx="237745" cy="274320"/>
          </a:xfrm>
        </p:grpSpPr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A8317CA5-051B-4234-884F-6D90F6A49209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4EF9631B-81C3-452E-A8BF-C2AB9AD38603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BD7DA5D6-A5C5-4AB3-B1B0-92B55244B222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A43CB5D0-09F8-47BC-8600-3BB4347A0A29}"/>
                </a:ext>
              </a:extLst>
            </p:cNvPr>
            <p:cNvCxnSpPr/>
            <p:nvPr/>
          </p:nvCxnSpPr>
          <p:spPr>
            <a:xfrm>
              <a:off x="2743199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50CC0078-572D-4C38-824E-E05952A1E2DA}"/>
              </a:ext>
            </a:extLst>
          </p:cNvPr>
          <p:cNvGrpSpPr/>
          <p:nvPr/>
        </p:nvGrpSpPr>
        <p:grpSpPr>
          <a:xfrm rot="240000">
            <a:off x="3482108" y="4303193"/>
            <a:ext cx="237745" cy="137160"/>
            <a:chOff x="2743199" y="5486400"/>
            <a:chExt cx="237745" cy="274320"/>
          </a:xfrm>
        </p:grpSpPr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3BB3BDF6-BCC1-4279-98D5-123CB486C6D5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EAB214AF-B34E-44FB-8B54-76997932F6F7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63B3BA03-494B-486B-8CEC-50AE037CBFA0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883855CC-06DD-464E-A454-5E36AA3D86C1}"/>
                </a:ext>
              </a:extLst>
            </p:cNvPr>
            <p:cNvCxnSpPr/>
            <p:nvPr/>
          </p:nvCxnSpPr>
          <p:spPr>
            <a:xfrm>
              <a:off x="2743199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C4F7E96C-BD17-410D-93F7-2C13007A0F69}"/>
              </a:ext>
            </a:extLst>
          </p:cNvPr>
          <p:cNvGrpSpPr/>
          <p:nvPr/>
        </p:nvGrpSpPr>
        <p:grpSpPr>
          <a:xfrm rot="300000">
            <a:off x="3719611" y="4322347"/>
            <a:ext cx="237745" cy="137160"/>
            <a:chOff x="2743199" y="5486400"/>
            <a:chExt cx="237745" cy="274320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ADA46F9A-6637-4CE0-9AE5-922432F6498C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25BE67F3-9705-4A7A-9C8F-0460C6C2F24C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1EF9BD35-E08C-4D49-86A5-AC74F6A60926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163849A5-86FC-4881-A629-74D687707B9B}"/>
                </a:ext>
              </a:extLst>
            </p:cNvPr>
            <p:cNvCxnSpPr/>
            <p:nvPr/>
          </p:nvCxnSpPr>
          <p:spPr>
            <a:xfrm>
              <a:off x="2743199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17129C4B-D522-49AC-B2BE-F181258ED932}"/>
              </a:ext>
            </a:extLst>
          </p:cNvPr>
          <p:cNvGrpSpPr/>
          <p:nvPr/>
        </p:nvGrpSpPr>
        <p:grpSpPr>
          <a:xfrm rot="360000">
            <a:off x="3957970" y="4344114"/>
            <a:ext cx="237745" cy="137160"/>
            <a:chOff x="2743199" y="5486400"/>
            <a:chExt cx="237745" cy="274320"/>
          </a:xfrm>
        </p:grpSpPr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45791100-C009-4310-88EF-1A1640006C4B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873F8F2E-6389-49F1-AA39-55CDA80CB1B5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4F169C44-B06E-4395-8DB3-EBC32CCA41F6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7C85201D-1B8C-47D1-97D5-5436370D45F9}"/>
                </a:ext>
              </a:extLst>
            </p:cNvPr>
            <p:cNvCxnSpPr/>
            <p:nvPr/>
          </p:nvCxnSpPr>
          <p:spPr>
            <a:xfrm>
              <a:off x="2743199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8AF9331-3BEF-4E8D-88A4-7288012EC43C}"/>
              </a:ext>
            </a:extLst>
          </p:cNvPr>
          <p:cNvGrpSpPr/>
          <p:nvPr/>
        </p:nvGrpSpPr>
        <p:grpSpPr>
          <a:xfrm rot="420000">
            <a:off x="4195102" y="4372289"/>
            <a:ext cx="237745" cy="137160"/>
            <a:chOff x="2743199" y="5486400"/>
            <a:chExt cx="237745" cy="274320"/>
          </a:xfrm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221DBA6B-02AF-44FF-AF95-EF7D80A0DE14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5D6A3051-C1BE-4F17-A4DA-146CF09D5252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FE87030B-D290-4938-AD9D-4AAF4C167C6F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1510FBA2-86C9-4B34-9CBD-6C1B7D6E39EB}"/>
                </a:ext>
              </a:extLst>
            </p:cNvPr>
            <p:cNvCxnSpPr/>
            <p:nvPr/>
          </p:nvCxnSpPr>
          <p:spPr>
            <a:xfrm>
              <a:off x="2743199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8B5FCEB7-B17D-4F57-AC48-4A862990D374}"/>
              </a:ext>
            </a:extLst>
          </p:cNvPr>
          <p:cNvGrpSpPr/>
          <p:nvPr/>
        </p:nvGrpSpPr>
        <p:grpSpPr>
          <a:xfrm rot="480000">
            <a:off x="4430751" y="4402959"/>
            <a:ext cx="237745" cy="137160"/>
            <a:chOff x="2743199" y="5486400"/>
            <a:chExt cx="237745" cy="274320"/>
          </a:xfrm>
        </p:grpSpPr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14E8B6C5-7DD0-46CA-888F-71B2A7C7B816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304AD840-4D40-4142-9C9C-E341D6C723A1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59B01C82-A184-4D65-AFCD-C07A63B7625E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AE5CB316-B967-4247-92A9-3D7478AFA975}"/>
                </a:ext>
              </a:extLst>
            </p:cNvPr>
            <p:cNvCxnSpPr/>
            <p:nvPr/>
          </p:nvCxnSpPr>
          <p:spPr>
            <a:xfrm>
              <a:off x="2743199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3E18C836-6E11-4CCE-A77C-F3F406F5DA91}"/>
              </a:ext>
            </a:extLst>
          </p:cNvPr>
          <p:cNvGrpSpPr/>
          <p:nvPr/>
        </p:nvGrpSpPr>
        <p:grpSpPr>
          <a:xfrm rot="540000">
            <a:off x="4663767" y="4438681"/>
            <a:ext cx="237745" cy="137160"/>
            <a:chOff x="2743199" y="5486400"/>
            <a:chExt cx="237745" cy="274320"/>
          </a:xfrm>
        </p:grpSpPr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3BFA5F7B-AAD0-43B9-BFB4-944164EEFBAB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D69EE8F7-1254-49BC-A4A5-A9DEFD469802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F17EC4B1-E180-4775-BEA3-365FDEA4B449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6290C9E3-BBF9-4EEE-81B6-AB48238B45BF}"/>
                </a:ext>
              </a:extLst>
            </p:cNvPr>
            <p:cNvCxnSpPr/>
            <p:nvPr/>
          </p:nvCxnSpPr>
          <p:spPr>
            <a:xfrm>
              <a:off x="2743199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CCD924B9-DAB0-4EEF-9480-BA77778B407A}"/>
              </a:ext>
            </a:extLst>
          </p:cNvPr>
          <p:cNvGrpSpPr/>
          <p:nvPr/>
        </p:nvGrpSpPr>
        <p:grpSpPr>
          <a:xfrm rot="600000">
            <a:off x="4896802" y="4476786"/>
            <a:ext cx="237745" cy="137160"/>
            <a:chOff x="2743199" y="5486400"/>
            <a:chExt cx="237745" cy="274320"/>
          </a:xfrm>
        </p:grpSpPr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629C65E-A265-4318-AA56-6B16F530ACE2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083295F4-C7A9-419A-B9B2-3D944B4B1583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CD1CB2CF-5E37-418A-B6BE-5011B72C6FB3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9981D0EA-6385-4860-99CE-20BE994CD844}"/>
                </a:ext>
              </a:extLst>
            </p:cNvPr>
            <p:cNvCxnSpPr/>
            <p:nvPr/>
          </p:nvCxnSpPr>
          <p:spPr>
            <a:xfrm>
              <a:off x="2743199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A1B4F8B4-2476-443A-BF22-D51F310C9C0D}"/>
              </a:ext>
            </a:extLst>
          </p:cNvPr>
          <p:cNvGrpSpPr/>
          <p:nvPr/>
        </p:nvGrpSpPr>
        <p:grpSpPr>
          <a:xfrm rot="660000">
            <a:off x="5129475" y="4522246"/>
            <a:ext cx="237745" cy="137160"/>
            <a:chOff x="2743199" y="5486400"/>
            <a:chExt cx="237745" cy="274320"/>
          </a:xfrm>
        </p:grpSpPr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1DD9A47A-DBF5-4BEB-9E5C-9CCD74FC7110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FF0CF79C-DD7F-40B0-8060-96FE9589E16D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ECCA6934-7C13-426C-B54C-DFAA53FEC90C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5606EB17-6837-4CD2-99F6-D4B4F8EF00A4}"/>
                </a:ext>
              </a:extLst>
            </p:cNvPr>
            <p:cNvCxnSpPr/>
            <p:nvPr/>
          </p:nvCxnSpPr>
          <p:spPr>
            <a:xfrm>
              <a:off x="2743199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EE316775-670A-45F2-BE1F-24DDFE3811CB}"/>
              </a:ext>
            </a:extLst>
          </p:cNvPr>
          <p:cNvGrpSpPr/>
          <p:nvPr/>
        </p:nvGrpSpPr>
        <p:grpSpPr>
          <a:xfrm>
            <a:off x="5373351" y="4943834"/>
            <a:ext cx="4023360" cy="133734"/>
            <a:chOff x="6737376" y="4493130"/>
            <a:chExt cx="3997680" cy="133734"/>
          </a:xfrm>
        </p:grpSpPr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00F80A04-324B-4172-BE5E-A2F83C601D39}"/>
                </a:ext>
              </a:extLst>
            </p:cNvPr>
            <p:cNvCxnSpPr>
              <a:cxnSpLocks/>
            </p:cNvCxnSpPr>
            <p:nvPr/>
          </p:nvCxnSpPr>
          <p:spPr>
            <a:xfrm rot="660000">
              <a:off x="6766560" y="4493130"/>
              <a:ext cx="3968496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B2C4D14D-77AB-44EE-8E40-AC241E783B6C}"/>
                </a:ext>
              </a:extLst>
            </p:cNvPr>
            <p:cNvCxnSpPr>
              <a:cxnSpLocks/>
            </p:cNvCxnSpPr>
            <p:nvPr/>
          </p:nvCxnSpPr>
          <p:spPr>
            <a:xfrm rot="660000">
              <a:off x="6737376" y="4626864"/>
              <a:ext cx="3968496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1" name="TextBox 200">
            <a:extLst>
              <a:ext uri="{FF2B5EF4-FFF2-40B4-BE49-F238E27FC236}">
                <a16:creationId xmlns:a16="http://schemas.microsoft.com/office/drawing/2014/main" id="{2A5A6C06-58B4-4BB5-836D-1588213BD3C2}"/>
              </a:ext>
            </a:extLst>
          </p:cNvPr>
          <p:cNvSpPr txBox="1"/>
          <p:nvPr/>
        </p:nvSpPr>
        <p:spPr>
          <a:xfrm>
            <a:off x="2249031" y="4899882"/>
            <a:ext cx="2755883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Curved bender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3 channels, 3 cm wide </a:t>
            </a:r>
            <a:endParaRPr lang="en-US" i="1" dirty="0">
              <a:latin typeface="+mn-lt"/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08F564A0-3A31-41CF-8DE8-9BA31E0831BB}"/>
              </a:ext>
            </a:extLst>
          </p:cNvPr>
          <p:cNvSpPr>
            <a:spLocks noChangeAspect="1"/>
          </p:cNvSpPr>
          <p:nvPr/>
        </p:nvSpPr>
        <p:spPr>
          <a:xfrm>
            <a:off x="2080456" y="1780143"/>
            <a:ext cx="94079" cy="1371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42CA4D9-27A8-459C-B100-A1E11F2DBDBC}"/>
              </a:ext>
            </a:extLst>
          </p:cNvPr>
          <p:cNvCxnSpPr>
            <a:cxnSpLocks/>
          </p:cNvCxnSpPr>
          <p:nvPr/>
        </p:nvCxnSpPr>
        <p:spPr>
          <a:xfrm rot="480000">
            <a:off x="2584536" y="2048491"/>
            <a:ext cx="284378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B4674E56-7AFA-4108-8F35-1D9362404AF4}"/>
              </a:ext>
            </a:extLst>
          </p:cNvPr>
          <p:cNvCxnSpPr>
            <a:cxnSpLocks/>
          </p:cNvCxnSpPr>
          <p:nvPr/>
        </p:nvCxnSpPr>
        <p:spPr>
          <a:xfrm rot="720000">
            <a:off x="2544179" y="2277370"/>
            <a:ext cx="284378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Rectangle 204">
            <a:extLst>
              <a:ext uri="{FF2B5EF4-FFF2-40B4-BE49-F238E27FC236}">
                <a16:creationId xmlns:a16="http://schemas.microsoft.com/office/drawing/2014/main" id="{EB97241C-D64F-4B4B-B4BC-7055BE3C9E5A}"/>
              </a:ext>
            </a:extLst>
          </p:cNvPr>
          <p:cNvSpPr/>
          <p:nvPr/>
        </p:nvSpPr>
        <p:spPr>
          <a:xfrm rot="600000">
            <a:off x="5386392" y="1955471"/>
            <a:ext cx="36576" cy="914400"/>
          </a:xfrm>
          <a:prstGeom prst="rect">
            <a:avLst/>
          </a:prstGeom>
          <a:solidFill>
            <a:schemeClr val="bg2"/>
          </a:solidFill>
          <a:ln w="25400">
            <a:solidFill>
              <a:schemeClr val="accent4">
                <a:lumMod val="75000"/>
              </a:schemeClr>
            </a:solidFill>
            <a:prstDash val="sysDot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795E18BD-CA54-4FC0-AF76-E791515B899B}"/>
              </a:ext>
            </a:extLst>
          </p:cNvPr>
          <p:cNvCxnSpPr>
            <a:cxnSpLocks/>
          </p:cNvCxnSpPr>
          <p:nvPr/>
        </p:nvCxnSpPr>
        <p:spPr>
          <a:xfrm rot="480000">
            <a:off x="5440218" y="2421880"/>
            <a:ext cx="247802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4E4E1C00-24BB-4735-8C51-905B3F36D01D}"/>
              </a:ext>
            </a:extLst>
          </p:cNvPr>
          <p:cNvCxnSpPr>
            <a:cxnSpLocks/>
          </p:cNvCxnSpPr>
          <p:nvPr/>
        </p:nvCxnSpPr>
        <p:spPr>
          <a:xfrm rot="720000">
            <a:off x="5366852" y="2837958"/>
            <a:ext cx="247802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FBE5BE18-0FED-488E-A4C3-B0526344493E}"/>
              </a:ext>
            </a:extLst>
          </p:cNvPr>
          <p:cNvCxnSpPr>
            <a:cxnSpLocks/>
          </p:cNvCxnSpPr>
          <p:nvPr/>
        </p:nvCxnSpPr>
        <p:spPr>
          <a:xfrm rot="1080000">
            <a:off x="7860035" y="2823234"/>
            <a:ext cx="1490472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9913A70A-BF6D-4675-9429-B7FDDE434168}"/>
              </a:ext>
            </a:extLst>
          </p:cNvPr>
          <p:cNvCxnSpPr>
            <a:cxnSpLocks/>
          </p:cNvCxnSpPr>
          <p:nvPr/>
        </p:nvCxnSpPr>
        <p:spPr>
          <a:xfrm rot="120000">
            <a:off x="7807863" y="3119118"/>
            <a:ext cx="1490472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C8CE43BB-1A23-41E0-8B15-52BCA824A181}"/>
              </a:ext>
            </a:extLst>
          </p:cNvPr>
          <p:cNvGrpSpPr/>
          <p:nvPr/>
        </p:nvGrpSpPr>
        <p:grpSpPr>
          <a:xfrm rot="600000">
            <a:off x="9320169" y="2940698"/>
            <a:ext cx="27432" cy="325433"/>
            <a:chOff x="9753846" y="2325513"/>
            <a:chExt cx="27432" cy="325433"/>
          </a:xfrm>
        </p:grpSpPr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6427997E-3FD7-4A1D-A73B-D0F6AB8F04EF}"/>
                </a:ext>
              </a:extLst>
            </p:cNvPr>
            <p:cNvSpPr/>
            <p:nvPr/>
          </p:nvSpPr>
          <p:spPr>
            <a:xfrm>
              <a:off x="9753846" y="2325513"/>
              <a:ext cx="27432" cy="137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030CFF10-A74A-4F47-BCF0-4BF5748CFFD4}"/>
                </a:ext>
              </a:extLst>
            </p:cNvPr>
            <p:cNvSpPr/>
            <p:nvPr/>
          </p:nvSpPr>
          <p:spPr>
            <a:xfrm>
              <a:off x="9753846" y="2513786"/>
              <a:ext cx="27432" cy="137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8FD1E5BF-D33C-4264-B54E-E8AE9F531E50}"/>
              </a:ext>
            </a:extLst>
          </p:cNvPr>
          <p:cNvGrpSpPr/>
          <p:nvPr/>
        </p:nvGrpSpPr>
        <p:grpSpPr>
          <a:xfrm rot="600000">
            <a:off x="10169543" y="3090624"/>
            <a:ext cx="27432" cy="325433"/>
            <a:chOff x="9753846" y="2325513"/>
            <a:chExt cx="27432" cy="325433"/>
          </a:xfrm>
        </p:grpSpPr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02587A20-B897-4AF6-82CD-03FEDF77FEE3}"/>
                </a:ext>
              </a:extLst>
            </p:cNvPr>
            <p:cNvSpPr/>
            <p:nvPr/>
          </p:nvSpPr>
          <p:spPr>
            <a:xfrm>
              <a:off x="9753846" y="2325513"/>
              <a:ext cx="27432" cy="137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568924B6-9E26-421F-8B2C-6AEEBBE0457D}"/>
                </a:ext>
              </a:extLst>
            </p:cNvPr>
            <p:cNvSpPr/>
            <p:nvPr/>
          </p:nvSpPr>
          <p:spPr>
            <a:xfrm>
              <a:off x="9753846" y="2513786"/>
              <a:ext cx="27432" cy="137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99C9AB19-9F61-4591-9884-28F16DFE385D}"/>
              </a:ext>
            </a:extLst>
          </p:cNvPr>
          <p:cNvSpPr/>
          <p:nvPr/>
        </p:nvSpPr>
        <p:spPr>
          <a:xfrm>
            <a:off x="10285377" y="3321270"/>
            <a:ext cx="228600" cy="457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FE809197-C38C-4682-8B87-671C4C5E8A3E}"/>
              </a:ext>
            </a:extLst>
          </p:cNvPr>
          <p:cNvGrpSpPr/>
          <p:nvPr/>
        </p:nvGrpSpPr>
        <p:grpSpPr>
          <a:xfrm rot="660000">
            <a:off x="9370978" y="5214092"/>
            <a:ext cx="35173" cy="372734"/>
            <a:chOff x="9741910" y="2347496"/>
            <a:chExt cx="35173" cy="372734"/>
          </a:xfrm>
        </p:grpSpPr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513CC2C6-C236-444B-B7AC-E6012683BA84}"/>
                </a:ext>
              </a:extLst>
            </p:cNvPr>
            <p:cNvSpPr/>
            <p:nvPr/>
          </p:nvSpPr>
          <p:spPr>
            <a:xfrm>
              <a:off x="9749651" y="2347496"/>
              <a:ext cx="27432" cy="137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62E5329B-0B9A-4D7E-B48E-16D5DDB9EF1D}"/>
                </a:ext>
              </a:extLst>
            </p:cNvPr>
            <p:cNvSpPr/>
            <p:nvPr/>
          </p:nvSpPr>
          <p:spPr>
            <a:xfrm>
              <a:off x="9741910" y="2583070"/>
              <a:ext cx="27432" cy="137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49C0785E-BAAA-4172-98E2-B77D1DE0C5AB}"/>
              </a:ext>
            </a:extLst>
          </p:cNvPr>
          <p:cNvGrpSpPr/>
          <p:nvPr/>
        </p:nvGrpSpPr>
        <p:grpSpPr>
          <a:xfrm rot="660000">
            <a:off x="10230514" y="5377712"/>
            <a:ext cx="35173" cy="372734"/>
            <a:chOff x="9741910" y="2347496"/>
            <a:chExt cx="35173" cy="372734"/>
          </a:xfrm>
        </p:grpSpPr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8AF6950D-9110-45A1-87FC-30010E3C0EDC}"/>
                </a:ext>
              </a:extLst>
            </p:cNvPr>
            <p:cNvSpPr/>
            <p:nvPr/>
          </p:nvSpPr>
          <p:spPr>
            <a:xfrm>
              <a:off x="9749651" y="2347496"/>
              <a:ext cx="27432" cy="137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BF1C53E1-D0BB-4144-BFB6-A59CFC451011}"/>
                </a:ext>
              </a:extLst>
            </p:cNvPr>
            <p:cNvSpPr/>
            <p:nvPr/>
          </p:nvSpPr>
          <p:spPr>
            <a:xfrm>
              <a:off x="9741910" y="2583070"/>
              <a:ext cx="27432" cy="137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23" name="Rectangle 222">
            <a:extLst>
              <a:ext uri="{FF2B5EF4-FFF2-40B4-BE49-F238E27FC236}">
                <a16:creationId xmlns:a16="http://schemas.microsoft.com/office/drawing/2014/main" id="{57B0C1B5-9ECB-4804-BAE7-81E36E8C2C24}"/>
              </a:ext>
            </a:extLst>
          </p:cNvPr>
          <p:cNvSpPr/>
          <p:nvPr/>
        </p:nvSpPr>
        <p:spPr>
          <a:xfrm rot="660000">
            <a:off x="10285377" y="5492272"/>
            <a:ext cx="228600" cy="228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74385575-AF30-487C-BDB8-ABF8C2138878}"/>
              </a:ext>
            </a:extLst>
          </p:cNvPr>
          <p:cNvSpPr/>
          <p:nvPr/>
        </p:nvSpPr>
        <p:spPr>
          <a:xfrm rot="-600000">
            <a:off x="11199777" y="2900265"/>
            <a:ext cx="91440" cy="51090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AA56D735-3A63-4D16-9B01-C894A405B437}"/>
              </a:ext>
            </a:extLst>
          </p:cNvPr>
          <p:cNvSpPr/>
          <p:nvPr/>
        </p:nvSpPr>
        <p:spPr>
          <a:xfrm rot="660000">
            <a:off x="11199777" y="5542427"/>
            <a:ext cx="91440" cy="51090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F196583E-9DC3-4F34-B344-2916FDB13476}"/>
              </a:ext>
            </a:extLst>
          </p:cNvPr>
          <p:cNvSpPr txBox="1"/>
          <p:nvPr/>
        </p:nvSpPr>
        <p:spPr>
          <a:xfrm>
            <a:off x="9780240" y="4092381"/>
            <a:ext cx="1095172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Sample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Table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(18.0 m)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4D4B8A57-779F-460E-A506-F13E580EA7BE}"/>
              </a:ext>
            </a:extLst>
          </p:cNvPr>
          <p:cNvSpPr txBox="1"/>
          <p:nvPr/>
        </p:nvSpPr>
        <p:spPr>
          <a:xfrm>
            <a:off x="9384237" y="3472186"/>
            <a:ext cx="56137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Slits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B69D5501-E185-4D00-B926-9773D1B86CFC}"/>
              </a:ext>
            </a:extLst>
          </p:cNvPr>
          <p:cNvSpPr txBox="1"/>
          <p:nvPr/>
        </p:nvSpPr>
        <p:spPr>
          <a:xfrm>
            <a:off x="10818443" y="4227388"/>
            <a:ext cx="1183337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Detector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(20.0 m)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246872-CA15-873F-160D-E506BCEDAE41}"/>
              </a:ext>
            </a:extLst>
          </p:cNvPr>
          <p:cNvGrpSpPr/>
          <p:nvPr/>
        </p:nvGrpSpPr>
        <p:grpSpPr>
          <a:xfrm>
            <a:off x="2538439" y="2189191"/>
            <a:ext cx="2814606" cy="293833"/>
            <a:chOff x="7795621" y="2379831"/>
            <a:chExt cx="2814606" cy="293833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C5DBFF3-20FA-EDDB-4217-A8EC0614253A}"/>
                </a:ext>
              </a:extLst>
            </p:cNvPr>
            <p:cNvCxnSpPr>
              <a:cxnSpLocks/>
            </p:cNvCxnSpPr>
            <p:nvPr/>
          </p:nvCxnSpPr>
          <p:spPr>
            <a:xfrm rot="720000">
              <a:off x="7795621" y="2379831"/>
              <a:ext cx="2029968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0E15F20-937A-8F6C-92A9-330AE8C2C27E}"/>
                </a:ext>
              </a:extLst>
            </p:cNvPr>
            <p:cNvCxnSpPr>
              <a:cxnSpLocks/>
            </p:cNvCxnSpPr>
            <p:nvPr/>
          </p:nvCxnSpPr>
          <p:spPr>
            <a:xfrm rot="720000">
              <a:off x="9796411" y="2673664"/>
              <a:ext cx="813816" cy="0"/>
            </a:xfrm>
            <a:prstGeom prst="line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54CA220-3EC7-A808-491D-2DF2277F7BFD}"/>
              </a:ext>
            </a:extLst>
          </p:cNvPr>
          <p:cNvGrpSpPr/>
          <p:nvPr/>
        </p:nvGrpSpPr>
        <p:grpSpPr>
          <a:xfrm>
            <a:off x="2578609" y="1989804"/>
            <a:ext cx="2831942" cy="198485"/>
            <a:chOff x="7979388" y="2151796"/>
            <a:chExt cx="2831942" cy="1984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DC82C2D-4A25-ABB1-D0F8-6A9E87602C33}"/>
                </a:ext>
              </a:extLst>
            </p:cNvPr>
            <p:cNvCxnSpPr>
              <a:cxnSpLocks/>
            </p:cNvCxnSpPr>
            <p:nvPr/>
          </p:nvCxnSpPr>
          <p:spPr>
            <a:xfrm rot="480000">
              <a:off x="7979388" y="2151796"/>
              <a:ext cx="2029968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410B800-4DEA-00E3-28D7-26A3759EED89}"/>
                </a:ext>
              </a:extLst>
            </p:cNvPr>
            <p:cNvCxnSpPr>
              <a:cxnSpLocks/>
            </p:cNvCxnSpPr>
            <p:nvPr/>
          </p:nvCxnSpPr>
          <p:spPr>
            <a:xfrm rot="480000">
              <a:off x="9997514" y="2350281"/>
              <a:ext cx="813816" cy="0"/>
            </a:xfrm>
            <a:prstGeom prst="line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68CDF6-E820-8361-F2DC-FA743DB2C65B}"/>
              </a:ext>
            </a:extLst>
          </p:cNvPr>
          <p:cNvGrpSpPr/>
          <p:nvPr/>
        </p:nvGrpSpPr>
        <p:grpSpPr>
          <a:xfrm>
            <a:off x="5450985" y="2298250"/>
            <a:ext cx="2467011" cy="172437"/>
            <a:chOff x="5689265" y="1747215"/>
            <a:chExt cx="2467011" cy="17243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797B2C0-D531-DEE6-F0B2-07BDE73934CB}"/>
                </a:ext>
              </a:extLst>
            </p:cNvPr>
            <p:cNvCxnSpPr>
              <a:cxnSpLocks/>
            </p:cNvCxnSpPr>
            <p:nvPr/>
          </p:nvCxnSpPr>
          <p:spPr>
            <a:xfrm rot="480000">
              <a:off x="5689265" y="1747215"/>
              <a:ext cx="685800" cy="0"/>
            </a:xfrm>
            <a:prstGeom prst="line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5B482EF-5C02-5747-D5D6-6CC4E41EAEA5}"/>
                </a:ext>
              </a:extLst>
            </p:cNvPr>
            <p:cNvCxnSpPr>
              <a:cxnSpLocks/>
            </p:cNvCxnSpPr>
            <p:nvPr/>
          </p:nvCxnSpPr>
          <p:spPr>
            <a:xfrm rot="480000">
              <a:off x="6364052" y="1919652"/>
              <a:ext cx="1792224" cy="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EDBEA5-D0B1-01FF-5FFD-6DDF2166EBBB}"/>
              </a:ext>
            </a:extLst>
          </p:cNvPr>
          <p:cNvGrpSpPr/>
          <p:nvPr/>
        </p:nvGrpSpPr>
        <p:grpSpPr>
          <a:xfrm>
            <a:off x="5387965" y="2651784"/>
            <a:ext cx="2452116" cy="258540"/>
            <a:chOff x="5841665" y="1899615"/>
            <a:chExt cx="2452116" cy="25854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0AE595B-86CA-BB11-7C52-13D2F1A8C2B0}"/>
                </a:ext>
              </a:extLst>
            </p:cNvPr>
            <p:cNvCxnSpPr>
              <a:cxnSpLocks/>
            </p:cNvCxnSpPr>
            <p:nvPr/>
          </p:nvCxnSpPr>
          <p:spPr>
            <a:xfrm rot="720000">
              <a:off x="5841665" y="1899615"/>
              <a:ext cx="685800" cy="0"/>
            </a:xfrm>
            <a:prstGeom prst="line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13182BC-D1C8-9B47-5E04-BF8EEBDDAEDC}"/>
                </a:ext>
              </a:extLst>
            </p:cNvPr>
            <p:cNvCxnSpPr>
              <a:cxnSpLocks/>
            </p:cNvCxnSpPr>
            <p:nvPr/>
          </p:nvCxnSpPr>
          <p:spPr>
            <a:xfrm rot="720000">
              <a:off x="6501557" y="2158155"/>
              <a:ext cx="1792224" cy="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FE85115-422E-38EA-D099-4CB4B0B85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709" y="651724"/>
            <a:ext cx="1171575" cy="184785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B1304B9-B51E-8A75-1FFA-0C60F10E2B81}"/>
              </a:ext>
            </a:extLst>
          </p:cNvPr>
          <p:cNvCxnSpPr>
            <a:cxnSpLocks/>
            <a:stCxn id="226" idx="0"/>
            <a:endCxn id="216" idx="0"/>
          </p:cNvCxnSpPr>
          <p:nvPr/>
        </p:nvCxnSpPr>
        <p:spPr>
          <a:xfrm flipV="1">
            <a:off x="10327826" y="3321270"/>
            <a:ext cx="71851" cy="771111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E6140A9-900F-5469-BEE1-313710AC2FEA}"/>
              </a:ext>
            </a:extLst>
          </p:cNvPr>
          <p:cNvCxnSpPr>
            <a:cxnSpLocks/>
            <a:stCxn id="226" idx="2"/>
          </p:cNvCxnSpPr>
          <p:nvPr/>
        </p:nvCxnSpPr>
        <p:spPr>
          <a:xfrm>
            <a:off x="10327826" y="4932611"/>
            <a:ext cx="101501" cy="69577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3ACF2D4-B1F4-0C8E-1E9A-311C160F4C56}"/>
              </a:ext>
            </a:extLst>
          </p:cNvPr>
          <p:cNvGrpSpPr/>
          <p:nvPr/>
        </p:nvGrpSpPr>
        <p:grpSpPr>
          <a:xfrm>
            <a:off x="1425503" y="3420097"/>
            <a:ext cx="537112" cy="241422"/>
            <a:chOff x="5652144" y="592879"/>
            <a:chExt cx="537112" cy="24142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5F5C6D2-C2B5-4648-1DE6-3F92040FC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2144" y="592879"/>
              <a:ext cx="206672" cy="24142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D498066-0CB0-3431-D100-50D0944FDA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9452" y="691246"/>
              <a:ext cx="309804" cy="5414"/>
            </a:xfrm>
            <a:prstGeom prst="straightConnector1">
              <a:avLst/>
            </a:prstGeom>
            <a:ln w="28575">
              <a:solidFill>
                <a:schemeClr val="tx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3657A24-9CF2-6BDE-847A-768C95F9E673}"/>
              </a:ext>
            </a:extLst>
          </p:cNvPr>
          <p:cNvSpPr txBox="1"/>
          <p:nvPr/>
        </p:nvSpPr>
        <p:spPr>
          <a:xfrm>
            <a:off x="2945882" y="5835981"/>
            <a:ext cx="6631944" cy="646331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Neutron guide filters out unwanted neutrons,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+mn-lt"/>
              </a:rPr>
              <a:t>delivering wanted neutrons (3×2 cm</a:t>
            </a:r>
            <a:r>
              <a:rPr lang="en-US" sz="2000" baseline="30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) to the sample</a:t>
            </a:r>
          </a:p>
        </p:txBody>
      </p:sp>
    </p:spTree>
    <p:extLst>
      <p:ext uri="{BB962C8B-B14F-4D97-AF65-F5344CB8AC3E}">
        <p14:creationId xmlns:p14="http://schemas.microsoft.com/office/powerpoint/2010/main" val="3283540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D431DD-F89E-CC11-1DAC-B4C5D9C64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37" y="862011"/>
            <a:ext cx="2143125" cy="5133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DA136F-8DD2-52FB-CBC7-54578BC4B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587" y="862011"/>
            <a:ext cx="4924425" cy="5133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E5C504-81F4-7DD1-C769-1AA5765B0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512" y="890585"/>
            <a:ext cx="3076575" cy="5076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E59766-E40A-F842-ADFE-38B1C68525D5}"/>
              </a:ext>
            </a:extLst>
          </p:cNvPr>
          <p:cNvSpPr txBox="1">
            <a:spLocks/>
          </p:cNvSpPr>
          <p:nvPr/>
        </p:nvSpPr>
        <p:spPr>
          <a:xfrm>
            <a:off x="429768" y="274320"/>
            <a:ext cx="11425236" cy="53553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Guide views – looking upstream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28B3E4-2311-9F78-1685-E85E3B02379E}"/>
              </a:ext>
            </a:extLst>
          </p:cNvPr>
          <p:cNvGrpSpPr/>
          <p:nvPr/>
        </p:nvGrpSpPr>
        <p:grpSpPr>
          <a:xfrm>
            <a:off x="7629395" y="1160641"/>
            <a:ext cx="493785" cy="460969"/>
            <a:chOff x="5496531" y="645970"/>
            <a:chExt cx="493785" cy="460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70B7B0D-EBF7-4E1E-5C99-3B27ECB5A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83644" y="645970"/>
              <a:ext cx="206672" cy="241422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6C897CF-9B9B-90BE-6D35-6C313C0DC2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6531" y="887392"/>
              <a:ext cx="258949" cy="219547"/>
            </a:xfrm>
            <a:prstGeom prst="straightConnector1">
              <a:avLst/>
            </a:prstGeom>
            <a:ln w="28575">
              <a:solidFill>
                <a:schemeClr val="tx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9D0A1C-4868-FFAA-EF52-D1FBBA4B9CD9}"/>
              </a:ext>
            </a:extLst>
          </p:cNvPr>
          <p:cNvGrpSpPr/>
          <p:nvPr/>
        </p:nvGrpSpPr>
        <p:grpSpPr>
          <a:xfrm>
            <a:off x="11634539" y="3137732"/>
            <a:ext cx="311759" cy="241422"/>
            <a:chOff x="9096507" y="4668308"/>
            <a:chExt cx="311759" cy="2414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B154F01-E185-23DE-9852-C69F26223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01594" y="4668308"/>
              <a:ext cx="206672" cy="241422"/>
            </a:xfrm>
            <a:prstGeom prst="rect">
              <a:avLst/>
            </a:prstGeom>
          </p:spPr>
        </p:pic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4E6BD26C-A262-2BB0-997D-A05AD4B2CADE}"/>
                </a:ext>
              </a:extLst>
            </p:cNvPr>
            <p:cNvSpPr/>
            <p:nvPr/>
          </p:nvSpPr>
          <p:spPr>
            <a:xfrm>
              <a:off x="9096507" y="4718036"/>
              <a:ext cx="105087" cy="113343"/>
            </a:xfrm>
            <a:prstGeom prst="donu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A8FD38-1EDA-DB81-6BB6-01F389985F6C}"/>
              </a:ext>
            </a:extLst>
          </p:cNvPr>
          <p:cNvGrpSpPr/>
          <p:nvPr/>
        </p:nvGrpSpPr>
        <p:grpSpPr>
          <a:xfrm>
            <a:off x="2579018" y="2434726"/>
            <a:ext cx="311759" cy="241422"/>
            <a:chOff x="9096507" y="4668308"/>
            <a:chExt cx="311759" cy="24142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8AD9E75-FA74-DFB3-AB13-96AE05658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01594" y="4668308"/>
              <a:ext cx="206672" cy="241422"/>
            </a:xfrm>
            <a:prstGeom prst="rect">
              <a:avLst/>
            </a:prstGeom>
          </p:spPr>
        </p:pic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C3230541-5FBA-B4EB-54F0-B61657EA58F9}"/>
                </a:ext>
              </a:extLst>
            </p:cNvPr>
            <p:cNvSpPr/>
            <p:nvPr/>
          </p:nvSpPr>
          <p:spPr>
            <a:xfrm>
              <a:off x="9096507" y="4718036"/>
              <a:ext cx="105087" cy="113343"/>
            </a:xfrm>
            <a:prstGeom prst="donu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2365385-3749-7C2F-2BE0-AF376F31B5C8}"/>
              </a:ext>
            </a:extLst>
          </p:cNvPr>
          <p:cNvSpPr txBox="1"/>
          <p:nvPr/>
        </p:nvSpPr>
        <p:spPr>
          <a:xfrm>
            <a:off x="2668587" y="4272400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QIKR-U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424488-25D5-D0BC-8AC7-857520CF1038}"/>
              </a:ext>
            </a:extLst>
          </p:cNvPr>
          <p:cNvSpPr txBox="1"/>
          <p:nvPr/>
        </p:nvSpPr>
        <p:spPr>
          <a:xfrm>
            <a:off x="4882835" y="4438114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QIKR-L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2274BA-627E-8592-694C-EFDE9E0D11EB}"/>
              </a:ext>
            </a:extLst>
          </p:cNvPr>
          <p:cNvSpPr txBox="1"/>
          <p:nvPr/>
        </p:nvSpPr>
        <p:spPr>
          <a:xfrm>
            <a:off x="7087100" y="5654354"/>
            <a:ext cx="115127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Monolith</a:t>
            </a:r>
            <a:endParaRPr lang="en-US" sz="1600" dirty="0">
              <a:latin typeface="+mn-lt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9F87D65-14D4-02F0-6F75-368BCC947D0D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7253926" y="2484454"/>
            <a:ext cx="408813" cy="3169900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8555095-E135-2AB5-35EA-BA683A987776}"/>
              </a:ext>
            </a:extLst>
          </p:cNvPr>
          <p:cNvSpPr txBox="1"/>
          <p:nvPr/>
        </p:nvSpPr>
        <p:spPr>
          <a:xfrm>
            <a:off x="6446067" y="6098985"/>
            <a:ext cx="93487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Bunker</a:t>
            </a:r>
            <a:endParaRPr lang="en-US" sz="1600" dirty="0">
              <a:latin typeface="+mn-lt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CC23062-3B35-AABA-B527-6550F31F62F5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6331070" y="3258443"/>
            <a:ext cx="582433" cy="2840542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982132B-6A40-A254-4122-C1BA0B7853E6}"/>
              </a:ext>
            </a:extLst>
          </p:cNvPr>
          <p:cNvSpPr txBox="1"/>
          <p:nvPr/>
        </p:nvSpPr>
        <p:spPr>
          <a:xfrm>
            <a:off x="5414633" y="6264145"/>
            <a:ext cx="89800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Caves</a:t>
            </a:r>
            <a:endParaRPr lang="en-US" sz="1600" dirty="0">
              <a:latin typeface="+mn-lt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13D805-348E-C276-99F7-2C3ABEB7B8CB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4786401" y="4543720"/>
            <a:ext cx="1077234" cy="1720425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9E8332E-835C-300B-B43E-148900A429A3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3295754" y="4029959"/>
            <a:ext cx="2567881" cy="2234186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316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4A5FD14-F9B3-54BC-9F05-051595DBF78B}"/>
              </a:ext>
            </a:extLst>
          </p:cNvPr>
          <p:cNvGrpSpPr/>
          <p:nvPr/>
        </p:nvGrpSpPr>
        <p:grpSpPr>
          <a:xfrm>
            <a:off x="5293147" y="740003"/>
            <a:ext cx="5771422" cy="5828233"/>
            <a:chOff x="4572000" y="914400"/>
            <a:chExt cx="5771422" cy="5828233"/>
          </a:xfrm>
        </p:grpSpPr>
        <p:pic>
          <p:nvPicPr>
            <p:cNvPr id="5" name="Picture 4" descr="A picture containing screenshot, diagram, line, plot&#10;&#10;Description automatically generated">
              <a:extLst>
                <a:ext uri="{FF2B5EF4-FFF2-40B4-BE49-F238E27FC236}">
                  <a16:creationId xmlns:a16="http://schemas.microsoft.com/office/drawing/2014/main" id="{55DD33A2-4E01-3C25-22B5-FF90D95EE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091" t="22005" r="9791" b="19371"/>
            <a:stretch/>
          </p:blipFill>
          <p:spPr>
            <a:xfrm>
              <a:off x="7499810" y="914400"/>
              <a:ext cx="2841477" cy="2948299"/>
            </a:xfrm>
            <a:prstGeom prst="rect">
              <a:avLst/>
            </a:prstGeom>
          </p:spPr>
        </p:pic>
        <p:pic>
          <p:nvPicPr>
            <p:cNvPr id="7" name="Picture 6" descr="A picture containing screenshot, colorfulness, square, rectangle&#10;&#10;Description automatically generated">
              <a:extLst>
                <a:ext uri="{FF2B5EF4-FFF2-40B4-BE49-F238E27FC236}">
                  <a16:creationId xmlns:a16="http://schemas.microsoft.com/office/drawing/2014/main" id="{BDD6A4E1-CC3F-96E3-0401-97914AA9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275" t="22769" r="16608" b="17078"/>
            <a:stretch/>
          </p:blipFill>
          <p:spPr>
            <a:xfrm>
              <a:off x="4624152" y="944310"/>
              <a:ext cx="2841477" cy="3025211"/>
            </a:xfrm>
            <a:prstGeom prst="rect">
              <a:avLst/>
            </a:prstGeom>
          </p:spPr>
        </p:pic>
        <p:pic>
          <p:nvPicPr>
            <p:cNvPr id="9" name="Picture 8" descr="A picture containing screenshot, line, rectangle&#10;&#10;Description automatically generated">
              <a:extLst>
                <a:ext uri="{FF2B5EF4-FFF2-40B4-BE49-F238E27FC236}">
                  <a16:creationId xmlns:a16="http://schemas.microsoft.com/office/drawing/2014/main" id="{F7DE988F-0AD6-8C74-53ED-F3DFE81A4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065" t="27187" r="17048" b="13425"/>
            <a:stretch/>
          </p:blipFill>
          <p:spPr>
            <a:xfrm>
              <a:off x="4572000" y="3700329"/>
              <a:ext cx="2871387" cy="2986756"/>
            </a:xfrm>
            <a:prstGeom prst="rect">
              <a:avLst/>
            </a:prstGeom>
          </p:spPr>
        </p:pic>
        <p:pic>
          <p:nvPicPr>
            <p:cNvPr id="15" name="Picture 14" descr="A picture containing diagram, line, plot, slope&#10;&#10;Description automatically generated">
              <a:extLst>
                <a:ext uri="{FF2B5EF4-FFF2-40B4-BE49-F238E27FC236}">
                  <a16:creationId xmlns:a16="http://schemas.microsoft.com/office/drawing/2014/main" id="{F79D6E82-7105-AD99-368D-FE4EFBE139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322" t="29398" r="9791" b="12234"/>
            <a:stretch/>
          </p:blipFill>
          <p:spPr>
            <a:xfrm>
              <a:off x="7472035" y="3807152"/>
              <a:ext cx="2871387" cy="293548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BA65118-22D1-D01E-8AFB-B688DE1D1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 system provides multiple beams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3DFC8C-C2C6-E401-5FEA-F853081E3290}"/>
              </a:ext>
            </a:extLst>
          </p:cNvPr>
          <p:cNvSpPr txBox="1"/>
          <p:nvPr/>
        </p:nvSpPr>
        <p:spPr>
          <a:xfrm>
            <a:off x="428636" y="2096543"/>
            <a:ext cx="4642618" cy="26253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sz="2400" u="sng" dirty="0">
                <a:latin typeface="+mn-lt"/>
              </a:rPr>
              <a:t>Characteristics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+mn-lt"/>
              </a:rPr>
              <a:t>Three beams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+mn-lt"/>
              </a:rPr>
              <a:t>     …separated in space (</a:t>
            </a:r>
            <a:r>
              <a:rPr lang="en-US" sz="2000" i="1" dirty="0">
                <a:latin typeface="+mn-lt"/>
              </a:rPr>
              <a:t>y</a:t>
            </a:r>
            <a:r>
              <a:rPr lang="en-US" sz="2000" dirty="0">
                <a:latin typeface="+mn-lt"/>
              </a:rPr>
              <a:t>)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+mn-lt"/>
              </a:rPr>
              <a:t>     …and angle </a:t>
            </a:r>
            <a:r>
              <a:rPr lang="en-US" sz="2000" i="1" dirty="0" err="1">
                <a:latin typeface="+mn-lt"/>
              </a:rPr>
              <a:t>γ</a:t>
            </a:r>
            <a:r>
              <a:rPr lang="en-US" sz="2000" i="1" baseline="-25000" dirty="0" err="1">
                <a:latin typeface="+mn-lt"/>
              </a:rPr>
              <a:t>y</a:t>
            </a:r>
            <a:r>
              <a:rPr lang="en-US" sz="2000" i="1" dirty="0">
                <a:latin typeface="+mn-lt"/>
              </a:rPr>
              <a:t> 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+mn-lt"/>
              </a:rPr>
              <a:t>Select which to use in </a:t>
            </a:r>
            <a:r>
              <a:rPr lang="el-GR" sz="2000" i="1" dirty="0">
                <a:latin typeface="+mn-lt"/>
              </a:rPr>
              <a:t>θ</a:t>
            </a:r>
            <a:r>
              <a:rPr lang="en-US" sz="2000" i="1" dirty="0">
                <a:latin typeface="+mn-lt"/>
              </a:rPr>
              <a:t>-</a:t>
            </a:r>
            <a:r>
              <a:rPr lang="el-GR" sz="2000" i="1" dirty="0">
                <a:latin typeface="+mn-lt"/>
              </a:rPr>
              <a:t>θ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geometry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+mn-lt"/>
              </a:rPr>
              <a:t>to span needed </a:t>
            </a:r>
            <a:r>
              <a:rPr lang="en-US" sz="2000" i="1" dirty="0">
                <a:latin typeface="+mn-lt"/>
              </a:rPr>
              <a:t>Q</a:t>
            </a:r>
            <a:r>
              <a:rPr lang="en-US" sz="2000" dirty="0">
                <a:latin typeface="+mn-lt"/>
              </a:rPr>
              <a:t> range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000" i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07B731-BC4B-5A63-B211-C796D4C16FF1}"/>
              </a:ext>
            </a:extLst>
          </p:cNvPr>
          <p:cNvSpPr txBox="1"/>
          <p:nvPr/>
        </p:nvSpPr>
        <p:spPr>
          <a:xfrm>
            <a:off x="6626190" y="6554724"/>
            <a:ext cx="310533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(QIKR-L McStas simulation)</a:t>
            </a:r>
          </a:p>
        </p:txBody>
      </p:sp>
    </p:spTree>
    <p:extLst>
      <p:ext uri="{BB962C8B-B14F-4D97-AF65-F5344CB8AC3E}">
        <p14:creationId xmlns:p14="http://schemas.microsoft.com/office/powerpoint/2010/main" val="19531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C64F2-894C-4A5F-A4D4-AA4FB5AD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QIKR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B72A6-FEAA-79D5-32C5-B79437008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1992317"/>
            <a:ext cx="5431021" cy="2252546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Overview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Measuring reflectivity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Bring source to sample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b="1" dirty="0"/>
              <a:t>Define beam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Position sample and detector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Normalize to direct beam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Expected count rates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Revisit requirements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Mitigation strategies</a:t>
            </a:r>
          </a:p>
          <a:p>
            <a:pPr marL="400050" indent="-400050">
              <a:buFont typeface="+mj-lt"/>
              <a:buAutoNum type="arabicPeriod"/>
            </a:pPr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335937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B3D57-DD20-4AA3-9E54-92A71B3C1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Slits define resolution</a:t>
            </a:r>
            <a:br>
              <a:rPr lang="en-US" dirty="0"/>
            </a:br>
            <a:r>
              <a:rPr lang="en-US" dirty="0"/>
              <a:t>and footprint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BAB384-1633-45BD-AFDB-A81EDD9B34CD}"/>
              </a:ext>
            </a:extLst>
          </p:cNvPr>
          <p:cNvGrpSpPr/>
          <p:nvPr/>
        </p:nvGrpSpPr>
        <p:grpSpPr>
          <a:xfrm rot="20100000">
            <a:off x="3400288" y="2046385"/>
            <a:ext cx="0" cy="1027806"/>
            <a:chOff x="3334326" y="2630055"/>
            <a:chExt cx="0" cy="1526308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AF44B8C-B2E6-4558-A627-01DDE6988074}"/>
                </a:ext>
              </a:extLst>
            </p:cNvPr>
            <p:cNvCxnSpPr>
              <a:cxnSpLocks/>
            </p:cNvCxnSpPr>
            <p:nvPr/>
          </p:nvCxnSpPr>
          <p:spPr>
            <a:xfrm>
              <a:off x="3334326" y="2630055"/>
              <a:ext cx="0" cy="68580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947D39F-CB11-468F-B1A3-1FCCEF83095D}"/>
                </a:ext>
              </a:extLst>
            </p:cNvPr>
            <p:cNvCxnSpPr>
              <a:cxnSpLocks/>
            </p:cNvCxnSpPr>
            <p:nvPr/>
          </p:nvCxnSpPr>
          <p:spPr>
            <a:xfrm>
              <a:off x="3334326" y="3470563"/>
              <a:ext cx="0" cy="68580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52F70B-CFA8-4F16-9390-183C444CC0DE}"/>
              </a:ext>
            </a:extLst>
          </p:cNvPr>
          <p:cNvGrpSpPr/>
          <p:nvPr/>
        </p:nvGrpSpPr>
        <p:grpSpPr>
          <a:xfrm rot="20100000">
            <a:off x="7337712" y="33071"/>
            <a:ext cx="0" cy="1382330"/>
            <a:chOff x="9785926" y="2348345"/>
            <a:chExt cx="0" cy="205278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C03F7CC-00AF-4703-9D6A-E1B5E188E94C}"/>
                </a:ext>
              </a:extLst>
            </p:cNvPr>
            <p:cNvCxnSpPr>
              <a:cxnSpLocks/>
            </p:cNvCxnSpPr>
            <p:nvPr/>
          </p:nvCxnSpPr>
          <p:spPr>
            <a:xfrm>
              <a:off x="9785926" y="3715327"/>
              <a:ext cx="0" cy="68580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38758A4-A0FB-48EF-B05B-5CA1730B14E8}"/>
                </a:ext>
              </a:extLst>
            </p:cNvPr>
            <p:cNvCxnSpPr>
              <a:cxnSpLocks/>
            </p:cNvCxnSpPr>
            <p:nvPr/>
          </p:nvCxnSpPr>
          <p:spPr>
            <a:xfrm>
              <a:off x="9785926" y="2348345"/>
              <a:ext cx="0" cy="68580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18CEB2-0DE6-4493-A164-0BBA8FA45256}"/>
              </a:ext>
            </a:extLst>
          </p:cNvPr>
          <p:cNvCxnSpPr>
            <a:cxnSpLocks/>
          </p:cNvCxnSpPr>
          <p:nvPr/>
        </p:nvCxnSpPr>
        <p:spPr>
          <a:xfrm rot="20100000" flipH="1">
            <a:off x="3059498" y="1421280"/>
            <a:ext cx="4543636" cy="280662"/>
          </a:xfrm>
          <a:prstGeom prst="line">
            <a:avLst/>
          </a:prstGeom>
          <a:ln w="28575">
            <a:solidFill>
              <a:schemeClr val="accent2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5043C4-69DB-45C2-8881-D40BBE01B1A6}"/>
              </a:ext>
            </a:extLst>
          </p:cNvPr>
          <p:cNvCxnSpPr>
            <a:cxnSpLocks/>
          </p:cNvCxnSpPr>
          <p:nvPr/>
        </p:nvCxnSpPr>
        <p:spPr>
          <a:xfrm rot="20100000" flipH="1" flipV="1">
            <a:off x="3128313" y="1581683"/>
            <a:ext cx="4549854" cy="283045"/>
          </a:xfrm>
          <a:prstGeom prst="line">
            <a:avLst/>
          </a:prstGeom>
          <a:ln w="28575">
            <a:solidFill>
              <a:schemeClr val="accent2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B9F203-B8C0-4C5F-B54F-CFE509B4F254}"/>
              </a:ext>
            </a:extLst>
          </p:cNvPr>
          <p:cNvGrpSpPr/>
          <p:nvPr/>
        </p:nvGrpSpPr>
        <p:grpSpPr>
          <a:xfrm rot="20100000">
            <a:off x="3581176" y="2295816"/>
            <a:ext cx="4344467" cy="341631"/>
            <a:chOff x="1804046" y="3635938"/>
            <a:chExt cx="3100463" cy="50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A9E7FE-A89D-46A0-9E45-2DF7962023C8}"/>
                </a:ext>
              </a:extLst>
            </p:cNvPr>
            <p:cNvSpPr txBox="1"/>
            <p:nvPr/>
          </p:nvSpPr>
          <p:spPr>
            <a:xfrm>
              <a:off x="3218360" y="3635938"/>
              <a:ext cx="287371" cy="50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ud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C4311B5-BAF3-493F-82B2-CD454BFB3E96}"/>
                </a:ext>
              </a:extLst>
            </p:cNvPr>
            <p:cNvCxnSpPr>
              <a:cxnSpLocks/>
            </p:cNvCxnSpPr>
            <p:nvPr/>
          </p:nvCxnSpPr>
          <p:spPr>
            <a:xfrm>
              <a:off x="3519622" y="3889601"/>
              <a:ext cx="138488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165909C-F025-435C-9F80-2671DC7264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04046" y="3889601"/>
              <a:ext cx="141152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18CBFF-C94C-4E12-81D0-90886E3BF188}"/>
              </a:ext>
            </a:extLst>
          </p:cNvPr>
          <p:cNvGrpSpPr/>
          <p:nvPr/>
        </p:nvGrpSpPr>
        <p:grpSpPr>
          <a:xfrm rot="20100000">
            <a:off x="3446216" y="2189016"/>
            <a:ext cx="0" cy="697385"/>
            <a:chOff x="3006433" y="2867891"/>
            <a:chExt cx="0" cy="103562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DF22AFD-0E54-46CE-AA81-FB53C8543EC9}"/>
                </a:ext>
              </a:extLst>
            </p:cNvPr>
            <p:cNvCxnSpPr>
              <a:cxnSpLocks/>
            </p:cNvCxnSpPr>
            <p:nvPr/>
          </p:nvCxnSpPr>
          <p:spPr>
            <a:xfrm>
              <a:off x="3006433" y="2867891"/>
              <a:ext cx="0" cy="429491"/>
            </a:xfrm>
            <a:prstGeom prst="straightConnector1">
              <a:avLst/>
            </a:prstGeom>
            <a:ln w="12700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7A20B6D-5B22-40C6-A75A-C09B08B9CB5F}"/>
                </a:ext>
              </a:extLst>
            </p:cNvPr>
            <p:cNvCxnSpPr>
              <a:cxnSpLocks/>
            </p:cNvCxnSpPr>
            <p:nvPr/>
          </p:nvCxnSpPr>
          <p:spPr>
            <a:xfrm>
              <a:off x="3006433" y="3474027"/>
              <a:ext cx="0" cy="429491"/>
            </a:xfrm>
            <a:prstGeom prst="straightConnector1">
              <a:avLst/>
            </a:prstGeom>
            <a:ln w="12700">
              <a:solidFill>
                <a:schemeClr val="tx1"/>
              </a:solidFill>
              <a:miter lim="800000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FA496CD-2B5F-4821-AB7A-7F4DA9499F76}"/>
              </a:ext>
            </a:extLst>
          </p:cNvPr>
          <p:cNvCxnSpPr>
            <a:cxnSpLocks/>
          </p:cNvCxnSpPr>
          <p:nvPr/>
        </p:nvCxnSpPr>
        <p:spPr>
          <a:xfrm rot="20100000">
            <a:off x="7396690" y="139507"/>
            <a:ext cx="0" cy="289216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B6AD84-8A60-441F-9E7C-6C45ECACEE68}"/>
              </a:ext>
            </a:extLst>
          </p:cNvPr>
          <p:cNvCxnSpPr>
            <a:cxnSpLocks/>
          </p:cNvCxnSpPr>
          <p:nvPr/>
        </p:nvCxnSpPr>
        <p:spPr>
          <a:xfrm rot="20100000">
            <a:off x="7707140" y="819981"/>
            <a:ext cx="0" cy="289216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6E743AA-77D4-4E8F-9AE2-2E7D60236834}"/>
              </a:ext>
            </a:extLst>
          </p:cNvPr>
          <p:cNvSpPr txBox="1"/>
          <p:nvPr/>
        </p:nvSpPr>
        <p:spPr>
          <a:xfrm rot="20100000">
            <a:off x="7526761" y="412744"/>
            <a:ext cx="236616" cy="230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6DE812-CAB8-4283-B14D-72D66E9A0239}"/>
              </a:ext>
            </a:extLst>
          </p:cNvPr>
          <p:cNvSpPr txBox="1"/>
          <p:nvPr/>
        </p:nvSpPr>
        <p:spPr>
          <a:xfrm rot="20100000">
            <a:off x="3359244" y="2095212"/>
            <a:ext cx="236616" cy="230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24F57EEF-C562-40FF-9530-598DDD67A847}"/>
              </a:ext>
            </a:extLst>
          </p:cNvPr>
          <p:cNvSpPr/>
          <p:nvPr/>
        </p:nvSpPr>
        <p:spPr>
          <a:xfrm>
            <a:off x="836397" y="3326900"/>
            <a:ext cx="71686" cy="145107"/>
          </a:xfrm>
          <a:prstGeom prst="arc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4BD41DB-D77F-4BEE-BAE4-C3E141CB459F}"/>
              </a:ext>
            </a:extLst>
          </p:cNvPr>
          <p:cNvCxnSpPr>
            <a:cxnSpLocks/>
          </p:cNvCxnSpPr>
          <p:nvPr/>
        </p:nvCxnSpPr>
        <p:spPr>
          <a:xfrm flipV="1">
            <a:off x="1796066" y="3233825"/>
            <a:ext cx="451999" cy="176903"/>
          </a:xfrm>
          <a:prstGeom prst="line">
            <a:avLst/>
          </a:prstGeom>
          <a:ln w="28575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8893F2F-0B22-4D38-A0D9-17BDF93A86F2}"/>
              </a:ext>
            </a:extLst>
          </p:cNvPr>
          <p:cNvSpPr>
            <a:spLocks noChangeAspect="1"/>
          </p:cNvSpPr>
          <p:nvPr/>
        </p:nvSpPr>
        <p:spPr>
          <a:xfrm rot="20400000">
            <a:off x="1604132" y="3042692"/>
            <a:ext cx="54944" cy="5494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D29E09D-9A54-4A15-B5BA-1C11EBBB92C1}"/>
              </a:ext>
            </a:extLst>
          </p:cNvPr>
          <p:cNvCxnSpPr>
            <a:cxnSpLocks/>
          </p:cNvCxnSpPr>
          <p:nvPr/>
        </p:nvCxnSpPr>
        <p:spPr>
          <a:xfrm flipV="1">
            <a:off x="633680" y="2873081"/>
            <a:ext cx="1442192" cy="537647"/>
          </a:xfrm>
          <a:prstGeom prst="line">
            <a:avLst/>
          </a:prstGeom>
          <a:ln w="28575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4AB1371-126C-460D-8B04-12E2F2A6EBF2}"/>
              </a:ext>
            </a:extLst>
          </p:cNvPr>
          <p:cNvCxnSpPr/>
          <p:nvPr/>
        </p:nvCxnSpPr>
        <p:spPr>
          <a:xfrm>
            <a:off x="502940" y="3410728"/>
            <a:ext cx="1769030" cy="0"/>
          </a:xfrm>
          <a:prstGeom prst="line">
            <a:avLst/>
          </a:prstGeom>
          <a:ln w="63500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1EC652F-4FDC-439B-8B55-929C5041A4DD}"/>
              </a:ext>
            </a:extLst>
          </p:cNvPr>
          <p:cNvSpPr txBox="1"/>
          <p:nvPr/>
        </p:nvSpPr>
        <p:spPr>
          <a:xfrm>
            <a:off x="1038823" y="3391252"/>
            <a:ext cx="32573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11D5DB1-F00D-4218-B3D4-7FF63BA67876}"/>
              </a:ext>
            </a:extLst>
          </p:cNvPr>
          <p:cNvCxnSpPr>
            <a:cxnSpLocks/>
          </p:cNvCxnSpPr>
          <p:nvPr/>
        </p:nvCxnSpPr>
        <p:spPr>
          <a:xfrm>
            <a:off x="1289638" y="3541929"/>
            <a:ext cx="457867" cy="0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B7B1D6C-4042-45D3-BA8C-9F578C97B9B0}"/>
              </a:ext>
            </a:extLst>
          </p:cNvPr>
          <p:cNvCxnSpPr>
            <a:cxnSpLocks/>
          </p:cNvCxnSpPr>
          <p:nvPr/>
        </p:nvCxnSpPr>
        <p:spPr>
          <a:xfrm flipH="1">
            <a:off x="660650" y="3541929"/>
            <a:ext cx="457867" cy="0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465A4F9-383E-4661-9A73-6C7B4352A95E}"/>
              </a:ext>
            </a:extLst>
          </p:cNvPr>
          <p:cNvSpPr txBox="1"/>
          <p:nvPr/>
        </p:nvSpPr>
        <p:spPr>
          <a:xfrm>
            <a:off x="1988788" y="2855538"/>
            <a:ext cx="120417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1D50EA-B329-4EFC-8AA9-D9AEC746E06F}"/>
              </a:ext>
            </a:extLst>
          </p:cNvPr>
          <p:cNvSpPr txBox="1"/>
          <p:nvPr/>
        </p:nvSpPr>
        <p:spPr>
          <a:xfrm>
            <a:off x="1267090" y="3074742"/>
            <a:ext cx="34176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2D06F86-A265-474D-9C31-C6D8B5457C13}"/>
              </a:ext>
            </a:extLst>
          </p:cNvPr>
          <p:cNvCxnSpPr>
            <a:cxnSpLocks/>
          </p:cNvCxnSpPr>
          <p:nvPr/>
        </p:nvCxnSpPr>
        <p:spPr>
          <a:xfrm>
            <a:off x="1642713" y="3033962"/>
            <a:ext cx="164145" cy="357290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798420F-44E0-48CB-B30F-BFB270C3F251}"/>
              </a:ext>
            </a:extLst>
          </p:cNvPr>
          <p:cNvCxnSpPr>
            <a:cxnSpLocks/>
          </p:cNvCxnSpPr>
          <p:nvPr/>
        </p:nvCxnSpPr>
        <p:spPr>
          <a:xfrm flipV="1">
            <a:off x="1853147" y="3387639"/>
            <a:ext cx="1921428" cy="907270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377048D-4BF8-46C9-9E88-A8C79D60B286}"/>
              </a:ext>
            </a:extLst>
          </p:cNvPr>
          <p:cNvSpPr txBox="1"/>
          <p:nvPr/>
        </p:nvSpPr>
        <p:spPr>
          <a:xfrm rot="20100000">
            <a:off x="2605127" y="3410858"/>
            <a:ext cx="38504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ds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68BC8A0-2983-41FE-971A-E46D71BF4809}"/>
              </a:ext>
            </a:extLst>
          </p:cNvPr>
          <p:cNvSpPr txBox="1"/>
          <p:nvPr/>
        </p:nvSpPr>
        <p:spPr>
          <a:xfrm>
            <a:off x="458391" y="2360138"/>
            <a:ext cx="139012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(not to scale)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54D4CE-C4A2-4244-82FE-11896748BBFF}"/>
              </a:ext>
            </a:extLst>
          </p:cNvPr>
          <p:cNvSpPr txBox="1"/>
          <p:nvPr/>
        </p:nvSpPr>
        <p:spPr>
          <a:xfrm>
            <a:off x="2282770" y="4335947"/>
            <a:ext cx="4762842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+mn-lt"/>
              </a:rPr>
              <a:t>Which slit settings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000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en-US" sz="2000" dirty="0">
                <a:latin typeface="+mn-lt"/>
                <a:ea typeface="Cambria" panose="02040503050406030204" pitchFamily="18" charset="0"/>
              </a:rPr>
              <a:t> and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000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>
                <a:latin typeface="+mn-lt"/>
                <a:ea typeface="Cambria" panose="02040503050406030204" pitchFamily="18" charset="0"/>
              </a:rPr>
              <a:t>will</a:t>
            </a:r>
            <a:endParaRPr lang="en-US" sz="2000" dirty="0">
              <a:latin typeface="+mn-lt"/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+mn-lt"/>
              </a:rPr>
              <a:t>confine beam within footprint 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endParaRPr lang="en-US" sz="2000" dirty="0">
              <a:latin typeface="+mn-lt"/>
              <a:ea typeface="Cambria" panose="02040503050406030204" pitchFamily="18" charset="0"/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+mn-lt"/>
                <a:ea typeface="Cambria" panose="02040503050406030204" pitchFamily="18" charset="0"/>
              </a:rPr>
              <a:t>at incident angle </a:t>
            </a:r>
            <a:r>
              <a:rPr lang="el-GR" sz="2000" i="1" dirty="0">
                <a:latin typeface="Cambria" panose="02040503050406030204" pitchFamily="18" charset="0"/>
                <a:ea typeface="Cambria" panose="02040503050406030204" pitchFamily="18" charset="0"/>
              </a:rPr>
              <a:t>θ</a:t>
            </a:r>
            <a:r>
              <a:rPr lang="en-US" sz="2000" dirty="0">
                <a:latin typeface="+mn-lt"/>
                <a:ea typeface="Cambria" panose="02040503050406030204" pitchFamily="18" charset="0"/>
              </a:rPr>
              <a:t> with angular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+mn-lt"/>
                <a:ea typeface="Cambria" panose="02040503050406030204" pitchFamily="18" charset="0"/>
              </a:rPr>
              <a:t>divergence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l-GR" sz="2000" i="1" dirty="0">
                <a:latin typeface="Cambria" panose="02040503050406030204" pitchFamily="18" charset="0"/>
                <a:ea typeface="Cambria" panose="02040503050406030204" pitchFamily="18" charset="0"/>
              </a:rPr>
              <a:t>δθ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θ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2000" dirty="0">
                <a:latin typeface="+mn-lt"/>
                <a:ea typeface="Cambria" panose="02040503050406030204" pitchFamily="18" charset="0"/>
              </a:rPr>
              <a:t>?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+mn-lt"/>
              <a:ea typeface="Cambria" panose="02040503050406030204" pitchFamily="18" charset="0"/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+mn-lt"/>
                <a:ea typeface="Cambria" panose="02040503050406030204" pitchFamily="18" charset="0"/>
              </a:rPr>
              <a:t>What is the integrated acceptance?</a:t>
            </a:r>
            <a:endParaRPr lang="en-US" sz="2000" dirty="0">
              <a:latin typeface="+mn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966FD46-4BBA-4F10-942F-4D3FBC9483FA}"/>
              </a:ext>
            </a:extLst>
          </p:cNvPr>
          <p:cNvSpPr txBox="1"/>
          <p:nvPr/>
        </p:nvSpPr>
        <p:spPr>
          <a:xfrm>
            <a:off x="3031672" y="3255219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ABADC69-FF4F-4CF1-9ED7-94930FBFF2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72" r="25787" b="15883"/>
          <a:stretch/>
        </p:blipFill>
        <p:spPr>
          <a:xfrm>
            <a:off x="7067778" y="2532359"/>
            <a:ext cx="4476002" cy="66725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DA3B1BC-3DAD-440D-A41A-D30F9CB961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60" r="24780" b="19375"/>
          <a:stretch/>
        </p:blipFill>
        <p:spPr>
          <a:xfrm>
            <a:off x="6995516" y="3387134"/>
            <a:ext cx="4620527" cy="62665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1F10F66-8981-4F90-9888-9B69F247F7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66" r="42010" b="18518"/>
          <a:stretch/>
        </p:blipFill>
        <p:spPr>
          <a:xfrm>
            <a:off x="8541469" y="4192590"/>
            <a:ext cx="1528620" cy="62027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70BEE33-C835-4FC1-837F-A5AEFB47404F}"/>
              </a:ext>
            </a:extLst>
          </p:cNvPr>
          <p:cNvSpPr txBox="1"/>
          <p:nvPr/>
        </p:nvSpPr>
        <p:spPr>
          <a:xfrm>
            <a:off x="7063761" y="5066970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=&gt;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4F7F263-4FC8-4543-96A2-CE7F1E683D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81" r="36009" b="19256"/>
          <a:stretch/>
        </p:blipFill>
        <p:spPr>
          <a:xfrm>
            <a:off x="7993089" y="4961727"/>
            <a:ext cx="2625381" cy="65526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B60BDA2-5B91-4CB4-B247-B67C71FFFD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212" t="-4932" r="45518" b="22470"/>
          <a:stretch/>
        </p:blipFill>
        <p:spPr>
          <a:xfrm>
            <a:off x="8847412" y="5830532"/>
            <a:ext cx="916734" cy="61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24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>
            <a:extLst>
              <a:ext uri="{FF2B5EF4-FFF2-40B4-BE49-F238E27FC236}">
                <a16:creationId xmlns:a16="http://schemas.microsoft.com/office/drawing/2014/main" id="{AEE410AC-DD10-4804-9F44-E2BE887CE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44" y="275141"/>
            <a:ext cx="11427023" cy="539356"/>
          </a:xfrm>
        </p:spPr>
        <p:txBody>
          <a:bodyPr/>
          <a:lstStyle/>
          <a:p>
            <a:r>
              <a:rPr lang="en-US" dirty="0"/>
              <a:t>Incident Table – holds slits and optics</a:t>
            </a:r>
            <a:endParaRPr lang="en-US" b="1" dirty="0"/>
          </a:p>
        </p:txBody>
      </p:sp>
      <p:sp>
        <p:nvSpPr>
          <p:cNvPr id="86" name="Rectangle 1">
            <a:extLst>
              <a:ext uri="{FF2B5EF4-FFF2-40B4-BE49-F238E27FC236}">
                <a16:creationId xmlns:a16="http://schemas.microsoft.com/office/drawing/2014/main" id="{DDD84D05-4C8A-4AC7-9F16-8A3411E51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" y="-275905"/>
            <a:ext cx="65" cy="5535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126" eaLnBrk="0" hangingPunct="0"/>
            <a:endParaRPr lang="en-US" altLang="en-US" sz="1799">
              <a:latin typeface="Arial" panose="020B0604020202020204" pitchFamily="34" charset="0"/>
            </a:endParaRPr>
          </a:p>
          <a:p>
            <a:pPr defTabSz="914126" eaLnBrk="0" hangingPunct="0"/>
            <a:endParaRPr lang="en-US" altLang="en-US" sz="1799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B27D768-C6DF-5CAD-FCAD-4F299F8009B9}"/>
              </a:ext>
            </a:extLst>
          </p:cNvPr>
          <p:cNvGrpSpPr/>
          <p:nvPr/>
        </p:nvGrpSpPr>
        <p:grpSpPr>
          <a:xfrm>
            <a:off x="537497" y="1009609"/>
            <a:ext cx="11007950" cy="5559087"/>
            <a:chOff x="537497" y="1009609"/>
            <a:chExt cx="11007950" cy="555908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1D6835B-0B12-1F9D-01F1-CAEE9BB2BBF2}"/>
                </a:ext>
              </a:extLst>
            </p:cNvPr>
            <p:cNvSpPr txBox="1"/>
            <p:nvPr/>
          </p:nvSpPr>
          <p:spPr>
            <a:xfrm>
              <a:off x="604178" y="1024808"/>
              <a:ext cx="99278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u="sng" dirty="0">
                  <a:latin typeface="+mn-lt"/>
                </a:rPr>
                <a:t>Preliminary design of an incident table for QIKR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9723E32-5C36-A38E-95F0-F66083704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3522" y="1738758"/>
              <a:ext cx="4916412" cy="473596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29D0F7-5B93-AD86-6CDF-0BE3D67F6F27}"/>
                </a:ext>
              </a:extLst>
            </p:cNvPr>
            <p:cNvSpPr txBox="1"/>
            <p:nvPr/>
          </p:nvSpPr>
          <p:spPr>
            <a:xfrm>
              <a:off x="2593522" y="4690269"/>
              <a:ext cx="210025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Translating ball screw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enables an accurate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pivoting in the range ± 5°.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Short support for more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stability.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48E424E-3A17-EBD1-8895-E15265551AA9}"/>
                </a:ext>
              </a:extLst>
            </p:cNvPr>
            <p:cNvSpPr txBox="1"/>
            <p:nvPr/>
          </p:nvSpPr>
          <p:spPr>
            <a:xfrm>
              <a:off x="7526682" y="2237607"/>
              <a:ext cx="2324675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A rigid bearing ensures </a:t>
              </a:r>
            </a:p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precise alignment of the slits.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8040B76-36BB-6573-EC67-1D9E5DBF967B}"/>
                </a:ext>
              </a:extLst>
            </p:cNvPr>
            <p:cNvCxnSpPr>
              <a:cxnSpLocks/>
            </p:cNvCxnSpPr>
            <p:nvPr/>
          </p:nvCxnSpPr>
          <p:spPr>
            <a:xfrm>
              <a:off x="4542367" y="2736301"/>
              <a:ext cx="0" cy="1237870"/>
            </a:xfrm>
            <a:prstGeom prst="straightConnector1">
              <a:avLst/>
            </a:prstGeom>
            <a:ln w="28575">
              <a:solidFill>
                <a:srgbClr val="00B050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A2E1729-481A-78B6-217E-1134CB9AC6BA}"/>
                </a:ext>
              </a:extLst>
            </p:cNvPr>
            <p:cNvCxnSpPr>
              <a:cxnSpLocks/>
            </p:cNvCxnSpPr>
            <p:nvPr/>
          </p:nvCxnSpPr>
          <p:spPr>
            <a:xfrm>
              <a:off x="4166342" y="3896276"/>
              <a:ext cx="1164167" cy="249766"/>
            </a:xfrm>
            <a:prstGeom prst="straightConnector1">
              <a:avLst/>
            </a:prstGeom>
            <a:ln w="28575">
              <a:solidFill>
                <a:srgbClr val="00B050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22327B-51A9-4BC9-F56B-22009F81BCB9}"/>
                </a:ext>
              </a:extLst>
            </p:cNvPr>
            <p:cNvSpPr txBox="1"/>
            <p:nvPr/>
          </p:nvSpPr>
          <p:spPr>
            <a:xfrm>
              <a:off x="7526682" y="3118503"/>
              <a:ext cx="2874505" cy="75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A platform open to the sides, with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sufficient distance to the beam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line, offers flexible installation space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for future installations. 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E4CBA16-4DE4-741F-AEE9-5890870BC007}"/>
                </a:ext>
              </a:extLst>
            </p:cNvPr>
            <p:cNvCxnSpPr/>
            <p:nvPr/>
          </p:nvCxnSpPr>
          <p:spPr>
            <a:xfrm flipV="1">
              <a:off x="7467602" y="5583197"/>
              <a:ext cx="0" cy="639233"/>
            </a:xfrm>
            <a:prstGeom prst="straightConnector1">
              <a:avLst/>
            </a:prstGeom>
            <a:ln w="28575">
              <a:solidFill>
                <a:schemeClr val="accent1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FDECED7-D876-AD48-361D-847FA05AB0D4}"/>
                </a:ext>
              </a:extLst>
            </p:cNvPr>
            <p:cNvCxnSpPr/>
            <p:nvPr/>
          </p:nvCxnSpPr>
          <p:spPr>
            <a:xfrm flipV="1">
              <a:off x="5983889" y="5249018"/>
              <a:ext cx="0" cy="639233"/>
            </a:xfrm>
            <a:prstGeom prst="straightConnector1">
              <a:avLst/>
            </a:prstGeom>
            <a:ln w="28575">
              <a:solidFill>
                <a:schemeClr val="accent1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7991DBF-1E1B-53C8-FE53-AF8EE589B763}"/>
                </a:ext>
              </a:extLst>
            </p:cNvPr>
            <p:cNvCxnSpPr/>
            <p:nvPr/>
          </p:nvCxnSpPr>
          <p:spPr>
            <a:xfrm flipV="1">
              <a:off x="5983889" y="5929463"/>
              <a:ext cx="0" cy="639233"/>
            </a:xfrm>
            <a:prstGeom prst="straightConnector1">
              <a:avLst/>
            </a:prstGeom>
            <a:ln w="28575">
              <a:solidFill>
                <a:schemeClr val="accent1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4D9D0B6-C3D1-957A-2D48-0AF9F5F2FAEF}"/>
                </a:ext>
              </a:extLst>
            </p:cNvPr>
            <p:cNvCxnSpPr/>
            <p:nvPr/>
          </p:nvCxnSpPr>
          <p:spPr>
            <a:xfrm flipV="1">
              <a:off x="4351868" y="5583197"/>
              <a:ext cx="0" cy="639233"/>
            </a:xfrm>
            <a:prstGeom prst="straightConnector1">
              <a:avLst/>
            </a:prstGeom>
            <a:ln w="28575">
              <a:solidFill>
                <a:schemeClr val="accent1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88A6C1-E921-D5C2-E477-F2048B65B448}"/>
                </a:ext>
              </a:extLst>
            </p:cNvPr>
            <p:cNvSpPr txBox="1"/>
            <p:nvPr/>
          </p:nvSpPr>
          <p:spPr>
            <a:xfrm>
              <a:off x="7615910" y="5613599"/>
              <a:ext cx="159310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Adjustable machine feet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with vibration absorbing pads.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D01691-E24C-1CF5-F41A-8B3A667DB908}"/>
                </a:ext>
              </a:extLst>
            </p:cNvPr>
            <p:cNvSpPr txBox="1"/>
            <p:nvPr/>
          </p:nvSpPr>
          <p:spPr>
            <a:xfrm>
              <a:off x="537497" y="3432708"/>
              <a:ext cx="2074607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Manually adjustable slit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position with safety brake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in </a:t>
              </a:r>
              <a:r>
                <a:rPr lang="en-US" sz="1200" i="1" dirty="0">
                  <a:latin typeface="+mn-lt"/>
                </a:rPr>
                <a:t>z</a:t>
              </a:r>
              <a:r>
                <a:rPr lang="en-US" sz="1200" dirty="0">
                  <a:latin typeface="+mn-lt"/>
                </a:rPr>
                <a:t>-direction.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DA60B8D-5C65-0086-010D-9F1F5D4033A0}"/>
                </a:ext>
              </a:extLst>
            </p:cNvPr>
            <p:cNvCxnSpPr/>
            <p:nvPr/>
          </p:nvCxnSpPr>
          <p:spPr>
            <a:xfrm flipH="1">
              <a:off x="2777067" y="3850585"/>
              <a:ext cx="711200" cy="135466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523AD24-D7F5-9C07-630A-B0CF16BEFC4A}"/>
                </a:ext>
              </a:extLst>
            </p:cNvPr>
            <p:cNvCxnSpPr>
              <a:cxnSpLocks/>
            </p:cNvCxnSpPr>
            <p:nvPr/>
          </p:nvCxnSpPr>
          <p:spPr>
            <a:xfrm>
              <a:off x="2692400" y="3445405"/>
              <a:ext cx="0" cy="540646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0EBBA4D-A29A-8925-E47A-2D0625FEC8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32667" y="3371357"/>
              <a:ext cx="474008" cy="84746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5494C5B-E91E-9C79-2E79-7C5C2592D35A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5647267" y="3497068"/>
              <a:ext cx="1879415" cy="378565"/>
            </a:xfrm>
            <a:prstGeom prst="straightConnector1">
              <a:avLst/>
            </a:prstGeom>
            <a:ln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EF911D6-73BC-B879-9655-29B493AB3E05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6976534" y="2449973"/>
              <a:ext cx="550148" cy="668530"/>
            </a:xfrm>
            <a:prstGeom prst="straightConnector1">
              <a:avLst/>
            </a:prstGeom>
            <a:ln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FAB24C8-60B6-30F1-E850-9CCC0D1D1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1134" y="4106739"/>
              <a:ext cx="1333038" cy="1040342"/>
            </a:xfrm>
            <a:prstGeom prst="rect">
              <a:avLst/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C31AF5F-F70D-EDBF-A329-9E1B0926771A}"/>
                </a:ext>
              </a:extLst>
            </p:cNvPr>
            <p:cNvSpPr/>
            <p:nvPr/>
          </p:nvSpPr>
          <p:spPr>
            <a:xfrm rot="21203134">
              <a:off x="6533789" y="4476485"/>
              <a:ext cx="656167" cy="42756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E894F7F-AB81-E600-2020-CF8D1E1301EF}"/>
                </a:ext>
              </a:extLst>
            </p:cNvPr>
            <p:cNvCxnSpPr>
              <a:stCxn id="43" idx="6"/>
              <a:endCxn id="40" idx="1"/>
            </p:cNvCxnSpPr>
            <p:nvPr/>
          </p:nvCxnSpPr>
          <p:spPr>
            <a:xfrm flipV="1">
              <a:off x="7187772" y="4626910"/>
              <a:ext cx="543362" cy="255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2F399AB-506B-A742-E82D-C8EB52E88D52}"/>
                </a:ext>
              </a:extLst>
            </p:cNvPr>
            <p:cNvSpPr txBox="1"/>
            <p:nvPr/>
          </p:nvSpPr>
          <p:spPr>
            <a:xfrm>
              <a:off x="9000001" y="4412022"/>
              <a:ext cx="1289135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Adjustability in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the </a:t>
              </a:r>
              <a:r>
                <a:rPr lang="en-US" sz="1200" i="1" dirty="0" err="1">
                  <a:latin typeface="+mn-lt"/>
                </a:rPr>
                <a:t>xz</a:t>
              </a:r>
              <a:r>
                <a:rPr lang="en-US" sz="1200" dirty="0">
                  <a:latin typeface="+mn-lt"/>
                </a:rPr>
                <a:t> plane.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A410897-994B-FF05-35AE-59C331CDF078}"/>
                </a:ext>
              </a:extLst>
            </p:cNvPr>
            <p:cNvSpPr txBox="1"/>
            <p:nvPr/>
          </p:nvSpPr>
          <p:spPr>
            <a:xfrm>
              <a:off x="1574800" y="1705685"/>
              <a:ext cx="2900153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Hollow profiles together with energy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chain enable protected cable </a:t>
              </a:r>
            </a:p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installation.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D7DF391-5AB5-2515-0128-FE019A44E91E}"/>
                </a:ext>
              </a:extLst>
            </p:cNvPr>
            <p:cNvCxnSpPr>
              <a:stCxn id="49" idx="3"/>
            </p:cNvCxnSpPr>
            <p:nvPr/>
          </p:nvCxnSpPr>
          <p:spPr>
            <a:xfrm>
              <a:off x="4474953" y="2001151"/>
              <a:ext cx="576775" cy="173854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2677B50-814E-78FC-25F9-C5E1D72A553E}"/>
                </a:ext>
              </a:extLst>
            </p:cNvPr>
            <p:cNvCxnSpPr>
              <a:cxnSpLocks/>
            </p:cNvCxnSpPr>
            <p:nvPr/>
          </p:nvCxnSpPr>
          <p:spPr>
            <a:xfrm>
              <a:off x="4474953" y="2001150"/>
              <a:ext cx="273472" cy="594727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2E749E4-EB09-E0AE-5FC0-024A3CCAA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1353" y="1009609"/>
              <a:ext cx="1704094" cy="1793595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1B060C1-E0F3-A85E-1CB5-296A3ECFBD61}"/>
                </a:ext>
              </a:extLst>
            </p:cNvPr>
            <p:cNvSpPr txBox="1"/>
            <p:nvPr/>
          </p:nvSpPr>
          <p:spPr>
            <a:xfrm>
              <a:off x="7532922" y="1087386"/>
              <a:ext cx="20374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The axis of rotation ideally lies on the face and the symmetry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plane of the neutron guide.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E4C7307-AC52-43D3-19F2-DDB569397BED}"/>
                </a:ext>
              </a:extLst>
            </p:cNvPr>
            <p:cNvCxnSpPr>
              <a:cxnSpLocks/>
            </p:cNvCxnSpPr>
            <p:nvPr/>
          </p:nvCxnSpPr>
          <p:spPr>
            <a:xfrm>
              <a:off x="10213975" y="1673225"/>
              <a:ext cx="1160463" cy="668433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9F32649C-B76B-5675-396E-EE74C04D179C}"/>
                </a:ext>
              </a:extLst>
            </p:cNvPr>
            <p:cNvCxnSpPr>
              <a:cxnSpLocks/>
            </p:cNvCxnSpPr>
            <p:nvPr/>
          </p:nvCxnSpPr>
          <p:spPr>
            <a:xfrm>
              <a:off x="9253057" y="1549051"/>
              <a:ext cx="478172" cy="1241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7C2C79A-8B7F-7AF3-3560-DE52BAD92C4D}"/>
              </a:ext>
            </a:extLst>
          </p:cNvPr>
          <p:cNvSpPr txBox="1"/>
          <p:nvPr/>
        </p:nvSpPr>
        <p:spPr>
          <a:xfrm>
            <a:off x="8771112" y="6370729"/>
            <a:ext cx="288572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[courtesy Rudy Thermer]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B18A42-1D9D-46CB-9F03-4B5DDFABBB8B}"/>
              </a:ext>
            </a:extLst>
          </p:cNvPr>
          <p:cNvGrpSpPr/>
          <p:nvPr/>
        </p:nvGrpSpPr>
        <p:grpSpPr>
          <a:xfrm>
            <a:off x="8006313" y="2712851"/>
            <a:ext cx="557001" cy="241422"/>
            <a:chOff x="8229600" y="2712851"/>
            <a:chExt cx="557001" cy="2414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79C5F03-52D2-1EFC-B026-4AA270F1B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79929" y="2712851"/>
              <a:ext cx="206672" cy="241422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01C6C49-6119-8E6C-6022-D713F61A95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9600" y="2860713"/>
              <a:ext cx="313225" cy="89858"/>
            </a:xfrm>
            <a:prstGeom prst="straightConnector1">
              <a:avLst/>
            </a:prstGeom>
            <a:ln w="28575">
              <a:solidFill>
                <a:schemeClr val="tx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8418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50A73-BC7A-75F2-597F-7B6439BF8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Footprint calculator – maximum slits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950F4-47DB-6F63-6596-AC6FBF5B3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43000"/>
            <a:ext cx="82296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E3BE5E-CBF1-DD27-A276-07B6414775DE}"/>
              </a:ext>
            </a:extLst>
          </p:cNvPr>
          <p:cNvSpPr txBox="1"/>
          <p:nvPr/>
        </p:nvSpPr>
        <p:spPr>
          <a:xfrm>
            <a:off x="609754" y="2179868"/>
            <a:ext cx="2621230" cy="188667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>
                <a:latin typeface="+mn-lt"/>
              </a:rPr>
              <a:t>Resolution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0.02 &lt;</a:t>
            </a:r>
            <a:r>
              <a:rPr lang="en-US" sz="2000" i="1" dirty="0">
                <a:latin typeface="+mn-lt"/>
              </a:rPr>
              <a:t> </a:t>
            </a:r>
            <a:r>
              <a:rPr lang="el-GR" sz="2000" i="1" dirty="0">
                <a:latin typeface="+mn-lt"/>
              </a:rPr>
              <a:t>δθ</a:t>
            </a:r>
            <a:r>
              <a:rPr lang="en-US" sz="2000" i="1" dirty="0">
                <a:latin typeface="+mn-lt"/>
              </a:rPr>
              <a:t>/</a:t>
            </a:r>
            <a:r>
              <a:rPr lang="el-GR" sz="2000" i="1" dirty="0">
                <a:latin typeface="+mn-lt"/>
              </a:rPr>
              <a:t>θ</a:t>
            </a:r>
            <a:r>
              <a:rPr lang="en-US" sz="2000" dirty="0">
                <a:latin typeface="+mn-lt"/>
              </a:rPr>
              <a:t> &lt; 0.07</a:t>
            </a:r>
          </a:p>
          <a:p>
            <a:pPr algn="ctr">
              <a:lnSpc>
                <a:spcPct val="90000"/>
              </a:lnSpc>
            </a:pPr>
            <a:endParaRPr lang="en-US" sz="2000" i="1" dirty="0">
              <a:latin typeface="+mn-lt"/>
            </a:endParaRPr>
          </a:p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implies</a:t>
            </a:r>
          </a:p>
          <a:p>
            <a:pPr algn="ctr"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0.1 mm &lt; </a:t>
            </a:r>
            <a:r>
              <a:rPr lang="en-US" sz="2000" i="1" dirty="0">
                <a:latin typeface="+mn-lt"/>
              </a:rPr>
              <a:t>s</a:t>
            </a:r>
            <a:r>
              <a:rPr lang="en-US" sz="2000" dirty="0">
                <a:latin typeface="+mn-lt"/>
              </a:rPr>
              <a:t> &lt; 10 mm</a:t>
            </a:r>
          </a:p>
        </p:txBody>
      </p:sp>
    </p:spTree>
    <p:extLst>
      <p:ext uri="{BB962C8B-B14F-4D97-AF65-F5344CB8AC3E}">
        <p14:creationId xmlns:p14="http://schemas.microsoft.com/office/powerpoint/2010/main" val="691666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50A73-BC7A-75F2-597F-7B6439BF8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Footprint calculator – minimum slits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D71EE3-2472-0163-23FD-8EE505A85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43000"/>
            <a:ext cx="8229600" cy="518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537A09-761C-4C78-186D-0FEEF2A8E1FC}"/>
              </a:ext>
            </a:extLst>
          </p:cNvPr>
          <p:cNvSpPr txBox="1"/>
          <p:nvPr/>
        </p:nvSpPr>
        <p:spPr>
          <a:xfrm>
            <a:off x="316405" y="2179868"/>
            <a:ext cx="3207929" cy="2219069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en-US" sz="2400" u="sng" dirty="0">
                <a:latin typeface="+mn-lt"/>
              </a:rPr>
              <a:t>Beam Size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>
                <a:latin typeface="+mn-lt"/>
              </a:rPr>
              <a:t>and Footprint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Smallest: 0.1 mm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i="1" dirty="0">
                <a:latin typeface="+mn-lt"/>
              </a:rPr>
              <a:t>δ</a:t>
            </a:r>
            <a:r>
              <a:rPr lang="el-GR" sz="2000" i="1" dirty="0">
                <a:latin typeface="+mn-lt"/>
              </a:rPr>
              <a:t>θ</a:t>
            </a:r>
            <a:r>
              <a:rPr lang="en-US" sz="2000" i="1" dirty="0">
                <a:latin typeface="+mn-lt"/>
              </a:rPr>
              <a:t>/</a:t>
            </a:r>
            <a:r>
              <a:rPr lang="el-GR" sz="2000" i="1" dirty="0">
                <a:latin typeface="+mn-lt"/>
              </a:rPr>
              <a:t>θ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= 0.02 @ </a:t>
            </a:r>
            <a:r>
              <a:rPr lang="el-GR" sz="2000" i="1" dirty="0">
                <a:latin typeface="+mn-lt"/>
              </a:rPr>
              <a:t>θ</a:t>
            </a:r>
            <a:r>
              <a:rPr lang="en-US" sz="2000" dirty="0">
                <a:latin typeface="+mn-lt"/>
              </a:rPr>
              <a:t> = 0.5°</a:t>
            </a:r>
          </a:p>
          <a:p>
            <a:pPr>
              <a:lnSpc>
                <a:spcPct val="90000"/>
              </a:lnSpc>
            </a:pPr>
            <a:r>
              <a:rPr lang="en-US" sz="2000" i="1" dirty="0">
                <a:latin typeface="+mn-lt"/>
              </a:rPr>
              <a:t>          =&gt; δ</a:t>
            </a:r>
            <a:r>
              <a:rPr lang="el-GR" sz="2000" i="1" dirty="0">
                <a:latin typeface="+mn-lt"/>
              </a:rPr>
              <a:t>θ</a:t>
            </a:r>
            <a:r>
              <a:rPr lang="en-US" sz="2000" dirty="0">
                <a:latin typeface="+mn-lt"/>
              </a:rPr>
              <a:t> = 0.01°</a:t>
            </a:r>
          </a:p>
          <a:p>
            <a:pPr>
              <a:lnSpc>
                <a:spcPct val="90000"/>
              </a:lnSpc>
            </a:pPr>
            <a:endParaRPr lang="en-US" sz="2000" i="1" dirty="0">
              <a:latin typeface="+mn-lt"/>
            </a:endParaRPr>
          </a:p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[Req. S.04.08.04-R2]</a:t>
            </a:r>
          </a:p>
        </p:txBody>
      </p:sp>
    </p:spTree>
    <p:extLst>
      <p:ext uri="{BB962C8B-B14F-4D97-AF65-F5344CB8AC3E}">
        <p14:creationId xmlns:p14="http://schemas.microsoft.com/office/powerpoint/2010/main" val="3495001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C64F2-894C-4A5F-A4D4-AA4FB5AD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Detecting QIKR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B72A6-FEAA-79D5-32C5-B79437008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1992317"/>
            <a:ext cx="5431021" cy="2252546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Overview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Measuring reflectivity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Bring source to sample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Define beam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Position sample and detector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Normalize to direct beam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Expected count rates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Revisit requirements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Mitigation strategies</a:t>
            </a:r>
          </a:p>
          <a:p>
            <a:pPr marL="400050" indent="-400050">
              <a:buFont typeface="+mj-lt"/>
              <a:buAutoNum type="arabicPeriod"/>
            </a:pPr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853522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C64F2-894C-4A5F-A4D4-AA4FB5AD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QIKR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B72A6-FEAA-79D5-32C5-B79437008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1992317"/>
            <a:ext cx="5431021" cy="2252546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Overview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Measuring reflectivity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Bring source to sample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Define beam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b="1" dirty="0"/>
              <a:t>Position sample and detector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Normalize to direct beam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Expected count rates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Revisit requirements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Mitigation strategies</a:t>
            </a:r>
          </a:p>
          <a:p>
            <a:pPr marL="400050" indent="-400050">
              <a:buFont typeface="+mj-lt"/>
              <a:buAutoNum type="arabicPeriod"/>
            </a:pPr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93201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20712-50FA-21FC-C563-39A4EC8E2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Table and Detector Arm unit</a:t>
            </a:r>
          </a:p>
        </p:txBody>
      </p:sp>
      <p:sp>
        <p:nvSpPr>
          <p:cNvPr id="2100" name="TextBox 2099">
            <a:extLst>
              <a:ext uri="{FF2B5EF4-FFF2-40B4-BE49-F238E27FC236}">
                <a16:creationId xmlns:a16="http://schemas.microsoft.com/office/drawing/2014/main" id="{9113318A-658A-F5AE-24EC-45DEF17399C1}"/>
              </a:ext>
            </a:extLst>
          </p:cNvPr>
          <p:cNvSpPr txBox="1"/>
          <p:nvPr/>
        </p:nvSpPr>
        <p:spPr>
          <a:xfrm>
            <a:off x="10817613" y="4784232"/>
            <a:ext cx="1452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Available with different load capacities i.e., various spindle sizes, gear ratios and accuracies.</a:t>
            </a:r>
          </a:p>
        </p:txBody>
      </p:sp>
      <p:grpSp>
        <p:nvGrpSpPr>
          <p:cNvPr id="2146" name="Group 2145">
            <a:extLst>
              <a:ext uri="{FF2B5EF4-FFF2-40B4-BE49-F238E27FC236}">
                <a16:creationId xmlns:a16="http://schemas.microsoft.com/office/drawing/2014/main" id="{A46D888A-11FF-ECD9-0070-3F788194CF75}"/>
              </a:ext>
            </a:extLst>
          </p:cNvPr>
          <p:cNvGrpSpPr/>
          <p:nvPr/>
        </p:nvGrpSpPr>
        <p:grpSpPr>
          <a:xfrm>
            <a:off x="506984" y="1013322"/>
            <a:ext cx="11453534" cy="5669020"/>
            <a:chOff x="506984" y="1013322"/>
            <a:chExt cx="11453534" cy="566902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D430EA6-B7DF-2FA4-2CC9-4898B5611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726" y="1013322"/>
              <a:ext cx="6899358" cy="5036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442901-33B2-6ABB-3A30-C96CEE9792AF}"/>
                </a:ext>
              </a:extLst>
            </p:cNvPr>
            <p:cNvSpPr txBox="1"/>
            <p:nvPr/>
          </p:nvSpPr>
          <p:spPr>
            <a:xfrm>
              <a:off x="7013531" y="1401151"/>
              <a:ext cx="15838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b="0" i="0" dirty="0">
                  <a:effectLst/>
                  <a:latin typeface="+mj-lt"/>
                </a:rPr>
                <a:t>PI H-850 Hexapod</a:t>
              </a:r>
            </a:p>
            <a:p>
              <a:pPr algn="l"/>
              <a:r>
                <a:rPr lang="en-US" sz="1200" dirty="0">
                  <a:latin typeface="+mj-lt"/>
                </a:rPr>
                <a:t>Payload: </a:t>
              </a:r>
              <a:r>
                <a:rPr lang="en-US" sz="1200" b="0" i="0" dirty="0">
                  <a:effectLst/>
                  <a:latin typeface="+mj-lt"/>
                </a:rPr>
                <a:t>250 kg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7F2DBED-85F1-E10A-9B42-30FB0BE03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85355" y="1933870"/>
              <a:ext cx="804316" cy="101408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798C195-913D-8973-9DD3-83F71D545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68853" y="6141060"/>
              <a:ext cx="558683" cy="471238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ECD7C53-C97F-1CD3-5A1F-26C11AA55872}"/>
                </a:ext>
              </a:extLst>
            </p:cNvPr>
            <p:cNvGrpSpPr/>
            <p:nvPr/>
          </p:nvGrpSpPr>
          <p:grpSpPr>
            <a:xfrm>
              <a:off x="7944937" y="3182353"/>
              <a:ext cx="2519872" cy="2734402"/>
              <a:chOff x="5579541" y="4026818"/>
              <a:chExt cx="2287442" cy="2493385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9DE6DEC7-AF25-1B93-15C2-8256265C2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79541" y="4026818"/>
                <a:ext cx="2287442" cy="2493385"/>
              </a:xfrm>
              <a:prstGeom prst="rect">
                <a:avLst/>
              </a:prstGeom>
            </p:spPr>
          </p:pic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674CD51E-056E-826F-5C3E-28CCB12F44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409098" y="5287276"/>
                <a:ext cx="421562" cy="9744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4EED7403-5489-FA63-164C-4A70F73F48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26265" y="5187582"/>
                <a:ext cx="3256" cy="38372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3D34C1E-5525-F845-B3F7-79E4F08A76D2}"/>
                  </a:ext>
                </a:extLst>
              </p:cNvPr>
              <p:cNvSpPr txBox="1"/>
              <p:nvPr/>
            </p:nvSpPr>
            <p:spPr>
              <a:xfrm>
                <a:off x="6296663" y="5293307"/>
                <a:ext cx="421563" cy="340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b="1" dirty="0"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</a:t>
                </a:r>
                <a:r>
                  <a:rPr lang="en-US" sz="1200" b="1" baseline="-25000" dirty="0"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1200" b="1" baseline="-250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et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260E16-0DDA-E06F-B9F3-6DCE5430D617}"/>
                  </a:ext>
                </a:extLst>
              </p:cNvPr>
              <p:cNvSpPr txBox="1"/>
              <p:nvPr/>
            </p:nvSpPr>
            <p:spPr>
              <a:xfrm>
                <a:off x="7167554" y="4932365"/>
                <a:ext cx="439358" cy="340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b="1" dirty="0"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</a:t>
                </a:r>
                <a:r>
                  <a:rPr lang="en-US" sz="1200" b="1" baseline="-250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Lift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683C8F3-8633-D99B-8055-D9C6EB7BB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39087" y="3429000"/>
              <a:ext cx="924371" cy="1386556"/>
            </a:xfrm>
            <a:prstGeom prst="rect">
              <a:avLst/>
            </a:prstGeom>
          </p:spPr>
        </p:pic>
        <p:pic>
          <p:nvPicPr>
            <p:cNvPr id="2048" name="Picture 2047">
              <a:extLst>
                <a:ext uri="{FF2B5EF4-FFF2-40B4-BE49-F238E27FC236}">
                  <a16:creationId xmlns:a16="http://schemas.microsoft.com/office/drawing/2014/main" id="{56143F06-1F07-41FD-DD09-5DCAA9B1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6434" y="6049780"/>
              <a:ext cx="524104" cy="437739"/>
            </a:xfrm>
            <a:prstGeom prst="rect">
              <a:avLst/>
            </a:prstGeom>
          </p:spPr>
        </p:pic>
        <p:pic>
          <p:nvPicPr>
            <p:cNvPr id="2057" name="Picture 2056">
              <a:extLst>
                <a:ext uri="{FF2B5EF4-FFF2-40B4-BE49-F238E27FC236}">
                  <a16:creationId xmlns:a16="http://schemas.microsoft.com/office/drawing/2014/main" id="{F2172EA0-50C0-C8F5-3EB4-2D506D1CB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24008" y="1695617"/>
              <a:ext cx="688169" cy="1907065"/>
            </a:xfrm>
            <a:prstGeom prst="rect">
              <a:avLst/>
            </a:prstGeom>
          </p:spPr>
        </p:pic>
        <p:grpSp>
          <p:nvGrpSpPr>
            <p:cNvPr id="2071" name="Group 2070">
              <a:extLst>
                <a:ext uri="{FF2B5EF4-FFF2-40B4-BE49-F238E27FC236}">
                  <a16:creationId xmlns:a16="http://schemas.microsoft.com/office/drawing/2014/main" id="{8B832683-309D-3765-10A9-6016F8DD1E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6984" y="4641003"/>
              <a:ext cx="2590546" cy="1329709"/>
              <a:chOff x="813054" y="4350536"/>
              <a:chExt cx="2819081" cy="1447014"/>
            </a:xfrm>
          </p:grpSpPr>
          <p:pic>
            <p:nvPicPr>
              <p:cNvPr id="2058" name="Picture 2057">
                <a:extLst>
                  <a:ext uri="{FF2B5EF4-FFF2-40B4-BE49-F238E27FC236}">
                    <a16:creationId xmlns:a16="http://schemas.microsoft.com/office/drawing/2014/main" id="{4CA1748C-097F-A349-6C0E-516CAD0F0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1189" y="4380714"/>
                <a:ext cx="2376338" cy="1416836"/>
              </a:xfrm>
              <a:prstGeom prst="rect">
                <a:avLst/>
              </a:prstGeom>
            </p:spPr>
          </p:pic>
          <p:cxnSp>
            <p:nvCxnSpPr>
              <p:cNvPr id="2060" name="Straight Connector 2059">
                <a:extLst>
                  <a:ext uri="{FF2B5EF4-FFF2-40B4-BE49-F238E27FC236}">
                    <a16:creationId xmlns:a16="http://schemas.microsoft.com/office/drawing/2014/main" id="{79C9D7DC-6A63-990C-0D7F-E6B649EAD3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3150" y="4666204"/>
                <a:ext cx="2608985" cy="680856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2" name="Straight Connector 2061">
                <a:extLst>
                  <a:ext uri="{FF2B5EF4-FFF2-40B4-BE49-F238E27FC236}">
                    <a16:creationId xmlns:a16="http://schemas.microsoft.com/office/drawing/2014/main" id="{00A4BEA2-0D53-20AE-D2F6-FAC47132AF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7444" y="4666204"/>
                <a:ext cx="2354691" cy="872987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68" name="Arc 2067">
                <a:extLst>
                  <a:ext uri="{FF2B5EF4-FFF2-40B4-BE49-F238E27FC236}">
                    <a16:creationId xmlns:a16="http://schemas.microsoft.com/office/drawing/2014/main" id="{AED76DDD-18AD-1480-63D2-9BB5C4DBC0EA}"/>
                  </a:ext>
                </a:extLst>
              </p:cNvPr>
              <p:cNvSpPr/>
              <p:nvPr/>
            </p:nvSpPr>
            <p:spPr>
              <a:xfrm rot="10533876">
                <a:off x="863168" y="4350536"/>
                <a:ext cx="1182373" cy="1144649"/>
              </a:xfrm>
              <a:prstGeom prst="arc">
                <a:avLst>
                  <a:gd name="adj1" fmla="val 16784568"/>
                  <a:gd name="adj2" fmla="val 18963523"/>
                </a:avLst>
              </a:prstGeom>
              <a:ln>
                <a:headEnd type="triangle" w="sm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0" name="TextBox 2069">
                <a:extLst>
                  <a:ext uri="{FF2B5EF4-FFF2-40B4-BE49-F238E27FC236}">
                    <a16:creationId xmlns:a16="http://schemas.microsoft.com/office/drawing/2014/main" id="{3664A7F9-A256-15CF-5C01-A553159B7FCB}"/>
                  </a:ext>
                </a:extLst>
              </p:cNvPr>
              <p:cNvSpPr txBox="1"/>
              <p:nvPr/>
            </p:nvSpPr>
            <p:spPr>
              <a:xfrm>
                <a:off x="813054" y="5409839"/>
                <a:ext cx="418704" cy="258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200" dirty="0">
                    <a:latin typeface="+mn-lt"/>
                  </a:rPr>
                  <a:t>15°</a:t>
                </a:r>
              </a:p>
            </p:txBody>
          </p:sp>
        </p:grpSp>
        <p:sp>
          <p:nvSpPr>
            <p:cNvPr id="2073" name="TextBox 2072">
              <a:extLst>
                <a:ext uri="{FF2B5EF4-FFF2-40B4-BE49-F238E27FC236}">
                  <a16:creationId xmlns:a16="http://schemas.microsoft.com/office/drawing/2014/main" id="{E8B4E026-ECA9-660D-507F-F8E1D3D1BDE8}"/>
                </a:ext>
              </a:extLst>
            </p:cNvPr>
            <p:cNvSpPr txBox="1"/>
            <p:nvPr/>
          </p:nvSpPr>
          <p:spPr>
            <a:xfrm>
              <a:off x="7293015" y="5863727"/>
              <a:ext cx="87395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j-lt"/>
                </a:rPr>
                <a:t>Preloaded </a:t>
              </a:r>
              <a:br>
                <a:rPr lang="en-US" sz="1000" dirty="0">
                  <a:latin typeface="+mj-lt"/>
                </a:rPr>
              </a:br>
              <a:r>
                <a:rPr lang="en-US" sz="1000" dirty="0">
                  <a:latin typeface="+mj-lt"/>
                </a:rPr>
                <a:t>linear ball </a:t>
              </a:r>
              <a:br>
                <a:rPr lang="en-US" sz="1000" dirty="0">
                  <a:latin typeface="+mj-lt"/>
                </a:rPr>
              </a:br>
              <a:r>
                <a:rPr lang="en-US" sz="1000" dirty="0">
                  <a:latin typeface="+mj-lt"/>
                </a:rPr>
                <a:t>bushings</a:t>
              </a:r>
            </a:p>
          </p:txBody>
        </p:sp>
        <p:cxnSp>
          <p:nvCxnSpPr>
            <p:cNvPr id="2075" name="Straight Connector 2074">
              <a:extLst>
                <a:ext uri="{FF2B5EF4-FFF2-40B4-BE49-F238E27FC236}">
                  <a16:creationId xmlns:a16="http://schemas.microsoft.com/office/drawing/2014/main" id="{8FFB6414-A90B-1005-D6E5-CF2405804BD8}"/>
                </a:ext>
              </a:extLst>
            </p:cNvPr>
            <p:cNvCxnSpPr>
              <a:cxnSpLocks/>
              <a:stCxn id="52" idx="0"/>
            </p:cNvCxnSpPr>
            <p:nvPr/>
          </p:nvCxnSpPr>
          <p:spPr>
            <a:xfrm flipV="1">
              <a:off x="9248195" y="5383579"/>
              <a:ext cx="143455" cy="75748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78" name="Straight Connector 2077">
              <a:extLst>
                <a:ext uri="{FF2B5EF4-FFF2-40B4-BE49-F238E27FC236}">
                  <a16:creationId xmlns:a16="http://schemas.microsoft.com/office/drawing/2014/main" id="{EB763EE4-1D22-207D-7B54-D03C20E1ECC8}"/>
                </a:ext>
              </a:extLst>
            </p:cNvPr>
            <p:cNvCxnSpPr>
              <a:stCxn id="2048" idx="0"/>
            </p:cNvCxnSpPr>
            <p:nvPr/>
          </p:nvCxnSpPr>
          <p:spPr>
            <a:xfrm flipV="1">
              <a:off x="8568486" y="4655531"/>
              <a:ext cx="823164" cy="1394249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80" name="Straight Connector 2079">
              <a:extLst>
                <a:ext uri="{FF2B5EF4-FFF2-40B4-BE49-F238E27FC236}">
                  <a16:creationId xmlns:a16="http://schemas.microsoft.com/office/drawing/2014/main" id="{712ED431-A336-4AEA-5CD6-3FF761780735}"/>
                </a:ext>
              </a:extLst>
            </p:cNvPr>
            <p:cNvCxnSpPr>
              <a:stCxn id="2048" idx="0"/>
            </p:cNvCxnSpPr>
            <p:nvPr/>
          </p:nvCxnSpPr>
          <p:spPr>
            <a:xfrm flipV="1">
              <a:off x="8568486" y="5251450"/>
              <a:ext cx="0" cy="79833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92" name="TextBox 2091">
              <a:extLst>
                <a:ext uri="{FF2B5EF4-FFF2-40B4-BE49-F238E27FC236}">
                  <a16:creationId xmlns:a16="http://schemas.microsoft.com/office/drawing/2014/main" id="{53937BA4-6A3E-757A-CFDE-B3E8CF1AD651}"/>
                </a:ext>
              </a:extLst>
            </p:cNvPr>
            <p:cNvSpPr txBox="1"/>
            <p:nvPr/>
          </p:nvSpPr>
          <p:spPr>
            <a:xfrm>
              <a:off x="10847713" y="2970361"/>
              <a:ext cx="1112805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ZIMM Screw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Jack</a:t>
              </a:r>
            </a:p>
          </p:txBody>
        </p:sp>
        <p:sp>
          <p:nvSpPr>
            <p:cNvPr id="2093" name="TextBox 2092">
              <a:extLst>
                <a:ext uri="{FF2B5EF4-FFF2-40B4-BE49-F238E27FC236}">
                  <a16:creationId xmlns:a16="http://schemas.microsoft.com/office/drawing/2014/main" id="{8078569C-0E85-967F-6FDB-6D2969FCA4ED}"/>
                </a:ext>
              </a:extLst>
            </p:cNvPr>
            <p:cNvSpPr txBox="1"/>
            <p:nvPr/>
          </p:nvSpPr>
          <p:spPr>
            <a:xfrm>
              <a:off x="9645392" y="5972423"/>
              <a:ext cx="17941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With an ideal load-bearing arrangement in relation to the spindle lifting nut.</a:t>
              </a:r>
            </a:p>
          </p:txBody>
        </p:sp>
        <p:sp>
          <p:nvSpPr>
            <p:cNvPr id="2094" name="TextBox 2093">
              <a:extLst>
                <a:ext uri="{FF2B5EF4-FFF2-40B4-BE49-F238E27FC236}">
                  <a16:creationId xmlns:a16="http://schemas.microsoft.com/office/drawing/2014/main" id="{133390F9-2596-7FDC-E9A3-D9FF763192DF}"/>
                </a:ext>
              </a:extLst>
            </p:cNvPr>
            <p:cNvSpPr txBox="1"/>
            <p:nvPr/>
          </p:nvSpPr>
          <p:spPr>
            <a:xfrm>
              <a:off x="10379213" y="2115891"/>
              <a:ext cx="1467068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Increased stiffness</a:t>
              </a:r>
            </a:p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due to a free length </a:t>
              </a:r>
            </a:p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Reduction of 50%.</a:t>
              </a:r>
            </a:p>
          </p:txBody>
        </p:sp>
        <p:pic>
          <p:nvPicPr>
            <p:cNvPr id="2095" name="Picture 2094">
              <a:extLst>
                <a:ext uri="{FF2B5EF4-FFF2-40B4-BE49-F238E27FC236}">
                  <a16:creationId xmlns:a16="http://schemas.microsoft.com/office/drawing/2014/main" id="{7D3045EE-0040-5A83-02D5-947FBFBA8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53302" y="4072477"/>
              <a:ext cx="741425" cy="811965"/>
            </a:xfrm>
            <a:prstGeom prst="rect">
              <a:avLst/>
            </a:prstGeom>
          </p:spPr>
        </p:pic>
        <p:pic>
          <p:nvPicPr>
            <p:cNvPr id="2096" name="Picture 2095">
              <a:extLst>
                <a:ext uri="{FF2B5EF4-FFF2-40B4-BE49-F238E27FC236}">
                  <a16:creationId xmlns:a16="http://schemas.microsoft.com/office/drawing/2014/main" id="{8694DE53-EBF6-BE21-39C1-0158CB257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93872" y="5982196"/>
              <a:ext cx="1299585" cy="700146"/>
            </a:xfrm>
            <a:prstGeom prst="rect">
              <a:avLst/>
            </a:prstGeom>
          </p:spPr>
        </p:pic>
        <p:sp>
          <p:nvSpPr>
            <p:cNvPr id="2098" name="TextBox 2097">
              <a:extLst>
                <a:ext uri="{FF2B5EF4-FFF2-40B4-BE49-F238E27FC236}">
                  <a16:creationId xmlns:a16="http://schemas.microsoft.com/office/drawing/2014/main" id="{14F38658-CBE3-A435-E98F-B3669787D9A6}"/>
                </a:ext>
              </a:extLst>
            </p:cNvPr>
            <p:cNvSpPr txBox="1"/>
            <p:nvPr/>
          </p:nvSpPr>
          <p:spPr>
            <a:xfrm>
              <a:off x="513988" y="4057470"/>
              <a:ext cx="293651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j-lt"/>
                </a:rPr>
                <a:t>THK-TU-Series Slide table </a:t>
              </a:r>
            </a:p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j-lt"/>
                </a:rPr>
                <a:t>providing high load capacity </a:t>
              </a:r>
            </a:p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j-lt"/>
                </a:rPr>
                <a:t>and accuracy in a single </a:t>
              </a:r>
            </a:p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j-lt"/>
                </a:rPr>
                <a:t>Structure.</a:t>
              </a:r>
            </a:p>
          </p:txBody>
        </p:sp>
        <p:sp>
          <p:nvSpPr>
            <p:cNvPr id="2099" name="TextBox 2098">
              <a:extLst>
                <a:ext uri="{FF2B5EF4-FFF2-40B4-BE49-F238E27FC236}">
                  <a16:creationId xmlns:a16="http://schemas.microsoft.com/office/drawing/2014/main" id="{1B9751AF-C970-A37E-B6F6-7409013C136C}"/>
                </a:ext>
              </a:extLst>
            </p:cNvPr>
            <p:cNvSpPr txBox="1"/>
            <p:nvPr/>
          </p:nvSpPr>
          <p:spPr>
            <a:xfrm>
              <a:off x="3428852" y="1372479"/>
              <a:ext cx="2955017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The design employs well-developed standard components (increased reliability, reduced costs).</a:t>
              </a:r>
            </a:p>
          </p:txBody>
        </p:sp>
        <p:sp>
          <p:nvSpPr>
            <p:cNvPr id="2101" name="TextBox 2100">
              <a:extLst>
                <a:ext uri="{FF2B5EF4-FFF2-40B4-BE49-F238E27FC236}">
                  <a16:creationId xmlns:a16="http://schemas.microsoft.com/office/drawing/2014/main" id="{F957242F-FBC7-AD0D-476E-A3CF0FC31BE2}"/>
                </a:ext>
              </a:extLst>
            </p:cNvPr>
            <p:cNvSpPr txBox="1"/>
            <p:nvPr/>
          </p:nvSpPr>
          <p:spPr>
            <a:xfrm>
              <a:off x="1768886" y="6110923"/>
              <a:ext cx="1895071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Nadella GLK (NIRO)</a:t>
              </a:r>
              <a:br>
                <a:rPr lang="en-US" sz="1000" dirty="0">
                  <a:latin typeface="+mn-lt"/>
                </a:rPr>
              </a:br>
              <a:r>
                <a:rPr lang="en-US" sz="1000" dirty="0">
                  <a:latin typeface="+mn-lt"/>
                </a:rPr>
                <a:t>Spherical-plain bearing</a:t>
              </a:r>
              <a:br>
                <a:rPr lang="en-US" sz="1000" dirty="0">
                  <a:latin typeface="+mn-lt"/>
                </a:rPr>
              </a:br>
              <a:r>
                <a:rPr lang="en-US" sz="1000" dirty="0">
                  <a:latin typeface="+mn-lt"/>
                </a:rPr>
                <a:t>Radial clearance: 0 -10 µm!</a:t>
              </a:r>
            </a:p>
          </p:txBody>
        </p:sp>
        <p:cxnSp>
          <p:nvCxnSpPr>
            <p:cNvPr id="2103" name="Straight Connector 2102">
              <a:extLst>
                <a:ext uri="{FF2B5EF4-FFF2-40B4-BE49-F238E27FC236}">
                  <a16:creationId xmlns:a16="http://schemas.microsoft.com/office/drawing/2014/main" id="{C787659B-5403-943A-C2CF-2A85C3CEE26F}"/>
                </a:ext>
              </a:extLst>
            </p:cNvPr>
            <p:cNvCxnSpPr>
              <a:cxnSpLocks/>
              <a:stCxn id="62" idx="1"/>
            </p:cNvCxnSpPr>
            <p:nvPr/>
          </p:nvCxnSpPr>
          <p:spPr>
            <a:xfrm flipH="1">
              <a:off x="8397607" y="4122278"/>
              <a:ext cx="2441480" cy="20590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06" name="Straight Connector 2105">
              <a:extLst>
                <a:ext uri="{FF2B5EF4-FFF2-40B4-BE49-F238E27FC236}">
                  <a16:creationId xmlns:a16="http://schemas.microsoft.com/office/drawing/2014/main" id="{59B1DF19-7D22-6E0E-9764-90EB157A6F47}"/>
                </a:ext>
              </a:extLst>
            </p:cNvPr>
            <p:cNvCxnSpPr>
              <a:cxnSpLocks/>
              <a:stCxn id="62" idx="1"/>
            </p:cNvCxnSpPr>
            <p:nvPr/>
          </p:nvCxnSpPr>
          <p:spPr>
            <a:xfrm flipH="1">
              <a:off x="9675987" y="4122278"/>
              <a:ext cx="1163100" cy="52243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14" name="TextBox 2113">
              <a:extLst>
                <a:ext uri="{FF2B5EF4-FFF2-40B4-BE49-F238E27FC236}">
                  <a16:creationId xmlns:a16="http://schemas.microsoft.com/office/drawing/2014/main" id="{A2C36E5E-F4D8-267E-B3CD-F436BF0314F2}"/>
                </a:ext>
              </a:extLst>
            </p:cNvPr>
            <p:cNvSpPr txBox="1"/>
            <p:nvPr/>
          </p:nvSpPr>
          <p:spPr>
            <a:xfrm>
              <a:off x="3326612" y="4393951"/>
              <a:ext cx="1305165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Compensatory</a:t>
              </a:r>
              <a:br>
                <a:rPr lang="en-US" sz="1000" dirty="0">
                  <a:latin typeface="+mn-lt"/>
                </a:rPr>
              </a:br>
              <a:r>
                <a:rPr lang="en-US" sz="1000" dirty="0">
                  <a:latin typeface="+mn-lt"/>
                </a:rPr>
                <a:t>force transmitting </a:t>
              </a:r>
            </a:p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link.</a:t>
              </a:r>
            </a:p>
          </p:txBody>
        </p:sp>
        <p:cxnSp>
          <p:nvCxnSpPr>
            <p:cNvPr id="2116" name="Straight Connector 2115">
              <a:extLst>
                <a:ext uri="{FF2B5EF4-FFF2-40B4-BE49-F238E27FC236}">
                  <a16:creationId xmlns:a16="http://schemas.microsoft.com/office/drawing/2014/main" id="{17BF25E2-625A-3BDE-4C25-74112A34302F}"/>
                </a:ext>
              </a:extLst>
            </p:cNvPr>
            <p:cNvCxnSpPr/>
            <p:nvPr/>
          </p:nvCxnSpPr>
          <p:spPr>
            <a:xfrm flipV="1">
              <a:off x="3115091" y="5166931"/>
              <a:ext cx="1534394" cy="15279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17" name="TextBox 2116">
              <a:extLst>
                <a:ext uri="{FF2B5EF4-FFF2-40B4-BE49-F238E27FC236}">
                  <a16:creationId xmlns:a16="http://schemas.microsoft.com/office/drawing/2014/main" id="{542C253E-4563-70D9-4B35-5717F683E374}"/>
                </a:ext>
              </a:extLst>
            </p:cNvPr>
            <p:cNvSpPr txBox="1"/>
            <p:nvPr/>
          </p:nvSpPr>
          <p:spPr>
            <a:xfrm>
              <a:off x="7954309" y="2011149"/>
              <a:ext cx="146183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Hexapods offer six degrees of freedom of movement in the most compact space.</a:t>
              </a:r>
            </a:p>
          </p:txBody>
        </p:sp>
        <p:sp>
          <p:nvSpPr>
            <p:cNvPr id="2118" name="TextBox 2117">
              <a:extLst>
                <a:ext uri="{FF2B5EF4-FFF2-40B4-BE49-F238E27FC236}">
                  <a16:creationId xmlns:a16="http://schemas.microsoft.com/office/drawing/2014/main" id="{473E3FAE-4B5B-DCA3-15FF-EDAA5D839F04}"/>
                </a:ext>
              </a:extLst>
            </p:cNvPr>
            <p:cNvSpPr txBox="1"/>
            <p:nvPr/>
          </p:nvSpPr>
          <p:spPr>
            <a:xfrm>
              <a:off x="9484087" y="1270885"/>
              <a:ext cx="1207382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Robust guide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system </a:t>
              </a:r>
            </a:p>
          </p:txBody>
        </p:sp>
        <p:sp>
          <p:nvSpPr>
            <p:cNvPr id="2127" name="TextBox 2126">
              <a:extLst>
                <a:ext uri="{FF2B5EF4-FFF2-40B4-BE49-F238E27FC236}">
                  <a16:creationId xmlns:a16="http://schemas.microsoft.com/office/drawing/2014/main" id="{B88941A7-AFDA-4556-3179-FF8BFF196245}"/>
                </a:ext>
              </a:extLst>
            </p:cNvPr>
            <p:cNvSpPr txBox="1"/>
            <p:nvPr/>
          </p:nvSpPr>
          <p:spPr>
            <a:xfrm>
              <a:off x="10555621" y="1623450"/>
              <a:ext cx="7168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j-lt"/>
                  <a:ea typeface="Cambria Math" panose="02040503050406030204" pitchFamily="18" charset="0"/>
                </a:rPr>
                <a:t>∅ 60 mm</a:t>
              </a:r>
              <a:endParaRPr lang="en-US" sz="1000" dirty="0">
                <a:latin typeface="+mj-lt"/>
              </a:endParaRPr>
            </a:p>
          </p:txBody>
        </p:sp>
        <p:cxnSp>
          <p:nvCxnSpPr>
            <p:cNvPr id="2129" name="Straight Arrow Connector 2128">
              <a:extLst>
                <a:ext uri="{FF2B5EF4-FFF2-40B4-BE49-F238E27FC236}">
                  <a16:creationId xmlns:a16="http://schemas.microsoft.com/office/drawing/2014/main" id="{0ABB0082-0D96-8369-EE1A-5D802E8FB0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05023" y="1749776"/>
              <a:ext cx="370735" cy="49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33" name="Straight Connector 2132">
              <a:extLst>
                <a:ext uri="{FF2B5EF4-FFF2-40B4-BE49-F238E27FC236}">
                  <a16:creationId xmlns:a16="http://schemas.microsoft.com/office/drawing/2014/main" id="{D8284C17-090F-84EB-C40B-D6E79D5D3037}"/>
                </a:ext>
              </a:extLst>
            </p:cNvPr>
            <p:cNvCxnSpPr/>
            <p:nvPr/>
          </p:nvCxnSpPr>
          <p:spPr>
            <a:xfrm flipH="1" flipV="1">
              <a:off x="7799724" y="2851484"/>
              <a:ext cx="506709" cy="462988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34" name="TextBox 2133">
              <a:extLst>
                <a:ext uri="{FF2B5EF4-FFF2-40B4-BE49-F238E27FC236}">
                  <a16:creationId xmlns:a16="http://schemas.microsoft.com/office/drawing/2014/main" id="{A8FDCD1D-3455-9881-C9F2-4FA5CB4BFB4A}"/>
                </a:ext>
              </a:extLst>
            </p:cNvPr>
            <p:cNvSpPr txBox="1"/>
            <p:nvPr/>
          </p:nvSpPr>
          <p:spPr>
            <a:xfrm>
              <a:off x="506984" y="3740988"/>
              <a:ext cx="1300356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Yaw swivel unit</a:t>
              </a:r>
            </a:p>
          </p:txBody>
        </p:sp>
        <p:sp>
          <p:nvSpPr>
            <p:cNvPr id="2135" name="TextBox 2134">
              <a:extLst>
                <a:ext uri="{FF2B5EF4-FFF2-40B4-BE49-F238E27FC236}">
                  <a16:creationId xmlns:a16="http://schemas.microsoft.com/office/drawing/2014/main" id="{8FB296CD-B2DB-B5D3-5D5A-FCD931884FAB}"/>
                </a:ext>
              </a:extLst>
            </p:cNvPr>
            <p:cNvSpPr txBox="1"/>
            <p:nvPr/>
          </p:nvSpPr>
          <p:spPr>
            <a:xfrm>
              <a:off x="10063155" y="5156115"/>
              <a:ext cx="673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Spindle </a:t>
              </a:r>
              <a:br>
                <a:rPr lang="en-US" sz="1000" dirty="0">
                  <a:latin typeface="+mn-lt"/>
                </a:rPr>
              </a:br>
              <a:r>
                <a:rPr lang="en-US" sz="1000" dirty="0">
                  <a:latin typeface="+mn-lt"/>
                </a:rPr>
                <a:t>nut</a:t>
              </a:r>
            </a:p>
          </p:txBody>
        </p:sp>
        <p:cxnSp>
          <p:nvCxnSpPr>
            <p:cNvPr id="2137" name="Straight Connector 2136">
              <a:extLst>
                <a:ext uri="{FF2B5EF4-FFF2-40B4-BE49-F238E27FC236}">
                  <a16:creationId xmlns:a16="http://schemas.microsoft.com/office/drawing/2014/main" id="{B5C880B4-7941-3780-B4B1-3841CFCB71C1}"/>
                </a:ext>
              </a:extLst>
            </p:cNvPr>
            <p:cNvCxnSpPr>
              <a:cxnSpLocks/>
              <a:stCxn id="2135" idx="1"/>
            </p:cNvCxnSpPr>
            <p:nvPr/>
          </p:nvCxnSpPr>
          <p:spPr>
            <a:xfrm flipH="1" flipV="1">
              <a:off x="9710617" y="4975580"/>
              <a:ext cx="352538" cy="36520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41" name="TextBox 2140">
              <a:extLst>
                <a:ext uri="{FF2B5EF4-FFF2-40B4-BE49-F238E27FC236}">
                  <a16:creationId xmlns:a16="http://schemas.microsoft.com/office/drawing/2014/main" id="{BD37FE66-3EF5-FFBE-3193-172E75BE3471}"/>
                </a:ext>
              </a:extLst>
            </p:cNvPr>
            <p:cNvSpPr txBox="1"/>
            <p:nvPr/>
          </p:nvSpPr>
          <p:spPr>
            <a:xfrm>
              <a:off x="3113522" y="5453905"/>
              <a:ext cx="971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00" dirty="0">
                  <a:latin typeface="+mj-lt"/>
                </a:rPr>
                <a:t>THK </a:t>
              </a:r>
              <a:r>
                <a:rPr lang="en-US" sz="1000" i="0" dirty="0">
                  <a:solidFill>
                    <a:srgbClr val="000000"/>
                  </a:solidFill>
                  <a:effectLst/>
                  <a:latin typeface="+mj-lt"/>
                </a:rPr>
                <a:t>Curved </a:t>
              </a:r>
              <a:br>
                <a:rPr lang="en-US" sz="1000" i="0" dirty="0">
                  <a:solidFill>
                    <a:srgbClr val="000000"/>
                  </a:solidFill>
                  <a:effectLst/>
                  <a:latin typeface="+mj-lt"/>
                </a:rPr>
              </a:br>
              <a:r>
                <a:rPr lang="en-US" sz="1000" i="0" dirty="0">
                  <a:solidFill>
                    <a:srgbClr val="000000"/>
                  </a:solidFill>
                  <a:effectLst/>
                  <a:latin typeface="+mj-lt"/>
                </a:rPr>
                <a:t>linear </a:t>
              </a: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g</a:t>
              </a:r>
              <a:r>
                <a:rPr lang="en-US" sz="1000" i="0" dirty="0">
                  <a:solidFill>
                    <a:srgbClr val="000000"/>
                  </a:solidFill>
                  <a:effectLst/>
                  <a:latin typeface="+mj-lt"/>
                </a:rPr>
                <a:t>uides</a:t>
              </a:r>
            </a:p>
          </p:txBody>
        </p:sp>
        <p:cxnSp>
          <p:nvCxnSpPr>
            <p:cNvPr id="2143" name="Straight Connector 2142">
              <a:extLst>
                <a:ext uri="{FF2B5EF4-FFF2-40B4-BE49-F238E27FC236}">
                  <a16:creationId xmlns:a16="http://schemas.microsoft.com/office/drawing/2014/main" id="{0F9CB9CB-9784-4449-3638-6CE0FAC01C5D}"/>
                </a:ext>
              </a:extLst>
            </p:cNvPr>
            <p:cNvCxnSpPr/>
            <p:nvPr/>
          </p:nvCxnSpPr>
          <p:spPr>
            <a:xfrm flipH="1">
              <a:off x="1768886" y="4548739"/>
              <a:ext cx="684416" cy="61819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45" name="Straight Connector 2144">
              <a:extLst>
                <a:ext uri="{FF2B5EF4-FFF2-40B4-BE49-F238E27FC236}">
                  <a16:creationId xmlns:a16="http://schemas.microsoft.com/office/drawing/2014/main" id="{70000491-D41A-C1D8-0B7E-6AF4E9C4F880}"/>
                </a:ext>
              </a:extLst>
            </p:cNvPr>
            <p:cNvCxnSpPr/>
            <p:nvPr/>
          </p:nvCxnSpPr>
          <p:spPr>
            <a:xfrm flipH="1">
              <a:off x="2716421" y="5614432"/>
              <a:ext cx="381109" cy="3618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C0ACEF2-7437-DF84-0334-AD85E2DA4464}"/>
              </a:ext>
            </a:extLst>
          </p:cNvPr>
          <p:cNvSpPr txBox="1"/>
          <p:nvPr/>
        </p:nvSpPr>
        <p:spPr>
          <a:xfrm>
            <a:off x="4981240" y="6408937"/>
            <a:ext cx="288572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[courtesy Rudy Thermer]</a:t>
            </a:r>
          </a:p>
        </p:txBody>
      </p:sp>
    </p:spTree>
    <p:extLst>
      <p:ext uri="{BB962C8B-B14F-4D97-AF65-F5344CB8AC3E}">
        <p14:creationId xmlns:p14="http://schemas.microsoft.com/office/powerpoint/2010/main" val="3994299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20712-50FA-21FC-C563-39A4EC8E2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Table and Detector Arm unit</a:t>
            </a:r>
          </a:p>
        </p:txBody>
      </p:sp>
      <p:sp>
        <p:nvSpPr>
          <p:cNvPr id="2100" name="TextBox 2099">
            <a:extLst>
              <a:ext uri="{FF2B5EF4-FFF2-40B4-BE49-F238E27FC236}">
                <a16:creationId xmlns:a16="http://schemas.microsoft.com/office/drawing/2014/main" id="{9113318A-658A-F5AE-24EC-45DEF17399C1}"/>
              </a:ext>
            </a:extLst>
          </p:cNvPr>
          <p:cNvSpPr txBox="1"/>
          <p:nvPr/>
        </p:nvSpPr>
        <p:spPr>
          <a:xfrm>
            <a:off x="10817613" y="4784232"/>
            <a:ext cx="1452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Available with different load capacities i.e., various spindle sizes, gear ratios and accuracies.</a:t>
            </a:r>
          </a:p>
        </p:txBody>
      </p:sp>
      <p:grpSp>
        <p:nvGrpSpPr>
          <p:cNvPr id="2146" name="Group 2145">
            <a:extLst>
              <a:ext uri="{FF2B5EF4-FFF2-40B4-BE49-F238E27FC236}">
                <a16:creationId xmlns:a16="http://schemas.microsoft.com/office/drawing/2014/main" id="{A46D888A-11FF-ECD9-0070-3F788194CF75}"/>
              </a:ext>
            </a:extLst>
          </p:cNvPr>
          <p:cNvGrpSpPr/>
          <p:nvPr/>
        </p:nvGrpSpPr>
        <p:grpSpPr>
          <a:xfrm>
            <a:off x="506984" y="1013322"/>
            <a:ext cx="11453534" cy="5669020"/>
            <a:chOff x="506984" y="1013322"/>
            <a:chExt cx="11453534" cy="566902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D430EA6-B7DF-2FA4-2CC9-4898B5611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726" y="1013322"/>
              <a:ext cx="6899358" cy="5036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442901-33B2-6ABB-3A30-C96CEE9792AF}"/>
                </a:ext>
              </a:extLst>
            </p:cNvPr>
            <p:cNvSpPr txBox="1"/>
            <p:nvPr/>
          </p:nvSpPr>
          <p:spPr>
            <a:xfrm>
              <a:off x="7013531" y="1401151"/>
              <a:ext cx="15838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b="0" i="0" dirty="0">
                  <a:effectLst/>
                  <a:latin typeface="+mj-lt"/>
                </a:rPr>
                <a:t>PI H-850 Hexapod</a:t>
              </a:r>
            </a:p>
            <a:p>
              <a:pPr algn="l"/>
              <a:r>
                <a:rPr lang="en-US" sz="1200" dirty="0">
                  <a:latin typeface="+mj-lt"/>
                </a:rPr>
                <a:t>Payload: </a:t>
              </a:r>
              <a:r>
                <a:rPr lang="en-US" sz="1200" b="0" i="0" dirty="0">
                  <a:effectLst/>
                  <a:latin typeface="+mj-lt"/>
                </a:rPr>
                <a:t>250 kg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7F2DBED-85F1-E10A-9B42-30FB0BE03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85355" y="1933870"/>
              <a:ext cx="804316" cy="101408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798C195-913D-8973-9DD3-83F71D545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68853" y="6141060"/>
              <a:ext cx="558683" cy="471238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ECD7C53-C97F-1CD3-5A1F-26C11AA55872}"/>
                </a:ext>
              </a:extLst>
            </p:cNvPr>
            <p:cNvGrpSpPr/>
            <p:nvPr/>
          </p:nvGrpSpPr>
          <p:grpSpPr>
            <a:xfrm>
              <a:off x="7944937" y="3182353"/>
              <a:ext cx="2519872" cy="2734402"/>
              <a:chOff x="5579541" y="4026818"/>
              <a:chExt cx="2287442" cy="2493385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9DE6DEC7-AF25-1B93-15C2-8256265C2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79541" y="4026818"/>
                <a:ext cx="2287442" cy="2493385"/>
              </a:xfrm>
              <a:prstGeom prst="rect">
                <a:avLst/>
              </a:prstGeom>
            </p:spPr>
          </p:pic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674CD51E-056E-826F-5C3E-28CCB12F44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409098" y="5287276"/>
                <a:ext cx="421562" cy="9744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4EED7403-5489-FA63-164C-4A70F73F48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26265" y="5187582"/>
                <a:ext cx="3256" cy="38372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3D34C1E-5525-F845-B3F7-79E4F08A76D2}"/>
                  </a:ext>
                </a:extLst>
              </p:cNvPr>
              <p:cNvSpPr txBox="1"/>
              <p:nvPr/>
            </p:nvSpPr>
            <p:spPr>
              <a:xfrm>
                <a:off x="6296663" y="5293307"/>
                <a:ext cx="421563" cy="340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b="1" dirty="0"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</a:t>
                </a:r>
                <a:r>
                  <a:rPr lang="en-US" sz="1200" b="1" baseline="-25000" dirty="0"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1200" b="1" baseline="-250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et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260E16-0DDA-E06F-B9F3-6DCE5430D617}"/>
                  </a:ext>
                </a:extLst>
              </p:cNvPr>
              <p:cNvSpPr txBox="1"/>
              <p:nvPr/>
            </p:nvSpPr>
            <p:spPr>
              <a:xfrm>
                <a:off x="7167554" y="4932365"/>
                <a:ext cx="439358" cy="340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b="1" dirty="0"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</a:t>
                </a:r>
                <a:r>
                  <a:rPr lang="en-US" sz="1200" b="1" baseline="-250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Lift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683C8F3-8633-D99B-8055-D9C6EB7BB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39087" y="3429000"/>
              <a:ext cx="924371" cy="1386556"/>
            </a:xfrm>
            <a:prstGeom prst="rect">
              <a:avLst/>
            </a:prstGeom>
          </p:spPr>
        </p:pic>
        <p:pic>
          <p:nvPicPr>
            <p:cNvPr id="2048" name="Picture 2047">
              <a:extLst>
                <a:ext uri="{FF2B5EF4-FFF2-40B4-BE49-F238E27FC236}">
                  <a16:creationId xmlns:a16="http://schemas.microsoft.com/office/drawing/2014/main" id="{56143F06-1F07-41FD-DD09-5DCAA9B1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6434" y="6049780"/>
              <a:ext cx="524104" cy="437739"/>
            </a:xfrm>
            <a:prstGeom prst="rect">
              <a:avLst/>
            </a:prstGeom>
          </p:spPr>
        </p:pic>
        <p:pic>
          <p:nvPicPr>
            <p:cNvPr id="2057" name="Picture 2056">
              <a:extLst>
                <a:ext uri="{FF2B5EF4-FFF2-40B4-BE49-F238E27FC236}">
                  <a16:creationId xmlns:a16="http://schemas.microsoft.com/office/drawing/2014/main" id="{F2172EA0-50C0-C8F5-3EB4-2D506D1CB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24008" y="1695617"/>
              <a:ext cx="688169" cy="1907065"/>
            </a:xfrm>
            <a:prstGeom prst="rect">
              <a:avLst/>
            </a:prstGeom>
          </p:spPr>
        </p:pic>
        <p:grpSp>
          <p:nvGrpSpPr>
            <p:cNvPr id="2071" name="Group 2070">
              <a:extLst>
                <a:ext uri="{FF2B5EF4-FFF2-40B4-BE49-F238E27FC236}">
                  <a16:creationId xmlns:a16="http://schemas.microsoft.com/office/drawing/2014/main" id="{8B832683-309D-3765-10A9-6016F8DD1E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6984" y="4641003"/>
              <a:ext cx="2590546" cy="1329709"/>
              <a:chOff x="813054" y="4350536"/>
              <a:chExt cx="2819081" cy="1447014"/>
            </a:xfrm>
          </p:grpSpPr>
          <p:pic>
            <p:nvPicPr>
              <p:cNvPr id="2058" name="Picture 2057">
                <a:extLst>
                  <a:ext uri="{FF2B5EF4-FFF2-40B4-BE49-F238E27FC236}">
                    <a16:creationId xmlns:a16="http://schemas.microsoft.com/office/drawing/2014/main" id="{4CA1748C-097F-A349-6C0E-516CAD0F0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1189" y="4380714"/>
                <a:ext cx="2376338" cy="1416836"/>
              </a:xfrm>
              <a:prstGeom prst="rect">
                <a:avLst/>
              </a:prstGeom>
            </p:spPr>
          </p:pic>
          <p:cxnSp>
            <p:nvCxnSpPr>
              <p:cNvPr id="2060" name="Straight Connector 2059">
                <a:extLst>
                  <a:ext uri="{FF2B5EF4-FFF2-40B4-BE49-F238E27FC236}">
                    <a16:creationId xmlns:a16="http://schemas.microsoft.com/office/drawing/2014/main" id="{79C9D7DC-6A63-990C-0D7F-E6B649EAD3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3150" y="4666204"/>
                <a:ext cx="2608985" cy="680856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2" name="Straight Connector 2061">
                <a:extLst>
                  <a:ext uri="{FF2B5EF4-FFF2-40B4-BE49-F238E27FC236}">
                    <a16:creationId xmlns:a16="http://schemas.microsoft.com/office/drawing/2014/main" id="{00A4BEA2-0D53-20AE-D2F6-FAC47132AF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7444" y="4666204"/>
                <a:ext cx="2354691" cy="872987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68" name="Arc 2067">
                <a:extLst>
                  <a:ext uri="{FF2B5EF4-FFF2-40B4-BE49-F238E27FC236}">
                    <a16:creationId xmlns:a16="http://schemas.microsoft.com/office/drawing/2014/main" id="{AED76DDD-18AD-1480-63D2-9BB5C4DBC0EA}"/>
                  </a:ext>
                </a:extLst>
              </p:cNvPr>
              <p:cNvSpPr/>
              <p:nvPr/>
            </p:nvSpPr>
            <p:spPr>
              <a:xfrm rot="10533876">
                <a:off x="863168" y="4350536"/>
                <a:ext cx="1182373" cy="1144649"/>
              </a:xfrm>
              <a:prstGeom prst="arc">
                <a:avLst>
                  <a:gd name="adj1" fmla="val 16784568"/>
                  <a:gd name="adj2" fmla="val 18963523"/>
                </a:avLst>
              </a:prstGeom>
              <a:ln>
                <a:headEnd type="triangle" w="sm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0" name="TextBox 2069">
                <a:extLst>
                  <a:ext uri="{FF2B5EF4-FFF2-40B4-BE49-F238E27FC236}">
                    <a16:creationId xmlns:a16="http://schemas.microsoft.com/office/drawing/2014/main" id="{3664A7F9-A256-15CF-5C01-A553159B7FCB}"/>
                  </a:ext>
                </a:extLst>
              </p:cNvPr>
              <p:cNvSpPr txBox="1"/>
              <p:nvPr/>
            </p:nvSpPr>
            <p:spPr>
              <a:xfrm>
                <a:off x="813054" y="5409839"/>
                <a:ext cx="418704" cy="258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200" dirty="0">
                    <a:latin typeface="+mn-lt"/>
                  </a:rPr>
                  <a:t>15°</a:t>
                </a:r>
              </a:p>
            </p:txBody>
          </p:sp>
        </p:grpSp>
        <p:sp>
          <p:nvSpPr>
            <p:cNvPr id="2073" name="TextBox 2072">
              <a:extLst>
                <a:ext uri="{FF2B5EF4-FFF2-40B4-BE49-F238E27FC236}">
                  <a16:creationId xmlns:a16="http://schemas.microsoft.com/office/drawing/2014/main" id="{E8B4E026-ECA9-660D-507F-F8E1D3D1BDE8}"/>
                </a:ext>
              </a:extLst>
            </p:cNvPr>
            <p:cNvSpPr txBox="1"/>
            <p:nvPr/>
          </p:nvSpPr>
          <p:spPr>
            <a:xfrm>
              <a:off x="7293015" y="5863727"/>
              <a:ext cx="87395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j-lt"/>
                </a:rPr>
                <a:t>Preloaded </a:t>
              </a:r>
              <a:br>
                <a:rPr lang="en-US" sz="1000" dirty="0">
                  <a:latin typeface="+mj-lt"/>
                </a:rPr>
              </a:br>
              <a:r>
                <a:rPr lang="en-US" sz="1000" dirty="0">
                  <a:latin typeface="+mj-lt"/>
                </a:rPr>
                <a:t>linear ball </a:t>
              </a:r>
              <a:br>
                <a:rPr lang="en-US" sz="1000" dirty="0">
                  <a:latin typeface="+mj-lt"/>
                </a:rPr>
              </a:br>
              <a:r>
                <a:rPr lang="en-US" sz="1000" dirty="0">
                  <a:latin typeface="+mj-lt"/>
                </a:rPr>
                <a:t>bushings</a:t>
              </a:r>
            </a:p>
          </p:txBody>
        </p:sp>
        <p:cxnSp>
          <p:nvCxnSpPr>
            <p:cNvPr id="2075" name="Straight Connector 2074">
              <a:extLst>
                <a:ext uri="{FF2B5EF4-FFF2-40B4-BE49-F238E27FC236}">
                  <a16:creationId xmlns:a16="http://schemas.microsoft.com/office/drawing/2014/main" id="{8FFB6414-A90B-1005-D6E5-CF2405804BD8}"/>
                </a:ext>
              </a:extLst>
            </p:cNvPr>
            <p:cNvCxnSpPr>
              <a:cxnSpLocks/>
              <a:stCxn id="52" idx="0"/>
            </p:cNvCxnSpPr>
            <p:nvPr/>
          </p:nvCxnSpPr>
          <p:spPr>
            <a:xfrm flipV="1">
              <a:off x="9248195" y="5383579"/>
              <a:ext cx="143455" cy="75748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78" name="Straight Connector 2077">
              <a:extLst>
                <a:ext uri="{FF2B5EF4-FFF2-40B4-BE49-F238E27FC236}">
                  <a16:creationId xmlns:a16="http://schemas.microsoft.com/office/drawing/2014/main" id="{EB763EE4-1D22-207D-7B54-D03C20E1ECC8}"/>
                </a:ext>
              </a:extLst>
            </p:cNvPr>
            <p:cNvCxnSpPr>
              <a:stCxn id="2048" idx="0"/>
            </p:cNvCxnSpPr>
            <p:nvPr/>
          </p:nvCxnSpPr>
          <p:spPr>
            <a:xfrm flipV="1">
              <a:off x="8568486" y="4655531"/>
              <a:ext cx="823164" cy="1394249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80" name="Straight Connector 2079">
              <a:extLst>
                <a:ext uri="{FF2B5EF4-FFF2-40B4-BE49-F238E27FC236}">
                  <a16:creationId xmlns:a16="http://schemas.microsoft.com/office/drawing/2014/main" id="{712ED431-A336-4AEA-5CD6-3FF761780735}"/>
                </a:ext>
              </a:extLst>
            </p:cNvPr>
            <p:cNvCxnSpPr>
              <a:stCxn id="2048" idx="0"/>
            </p:cNvCxnSpPr>
            <p:nvPr/>
          </p:nvCxnSpPr>
          <p:spPr>
            <a:xfrm flipV="1">
              <a:off x="8568486" y="5251450"/>
              <a:ext cx="0" cy="79833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92" name="TextBox 2091">
              <a:extLst>
                <a:ext uri="{FF2B5EF4-FFF2-40B4-BE49-F238E27FC236}">
                  <a16:creationId xmlns:a16="http://schemas.microsoft.com/office/drawing/2014/main" id="{53937BA4-6A3E-757A-CFDE-B3E8CF1AD651}"/>
                </a:ext>
              </a:extLst>
            </p:cNvPr>
            <p:cNvSpPr txBox="1"/>
            <p:nvPr/>
          </p:nvSpPr>
          <p:spPr>
            <a:xfrm>
              <a:off x="10847713" y="2970361"/>
              <a:ext cx="1112805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ZIMM Screw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Jack</a:t>
              </a:r>
            </a:p>
          </p:txBody>
        </p:sp>
        <p:sp>
          <p:nvSpPr>
            <p:cNvPr id="2093" name="TextBox 2092">
              <a:extLst>
                <a:ext uri="{FF2B5EF4-FFF2-40B4-BE49-F238E27FC236}">
                  <a16:creationId xmlns:a16="http://schemas.microsoft.com/office/drawing/2014/main" id="{8078569C-0E85-967F-6FDB-6D2969FCA4ED}"/>
                </a:ext>
              </a:extLst>
            </p:cNvPr>
            <p:cNvSpPr txBox="1"/>
            <p:nvPr/>
          </p:nvSpPr>
          <p:spPr>
            <a:xfrm>
              <a:off x="9645392" y="5972423"/>
              <a:ext cx="17941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With an ideal load-bearing arrangement in relation to the spindle lifting nut.</a:t>
              </a:r>
            </a:p>
          </p:txBody>
        </p:sp>
        <p:sp>
          <p:nvSpPr>
            <p:cNvPr id="2094" name="TextBox 2093">
              <a:extLst>
                <a:ext uri="{FF2B5EF4-FFF2-40B4-BE49-F238E27FC236}">
                  <a16:creationId xmlns:a16="http://schemas.microsoft.com/office/drawing/2014/main" id="{133390F9-2596-7FDC-E9A3-D9FF763192DF}"/>
                </a:ext>
              </a:extLst>
            </p:cNvPr>
            <p:cNvSpPr txBox="1"/>
            <p:nvPr/>
          </p:nvSpPr>
          <p:spPr>
            <a:xfrm>
              <a:off x="10379213" y="2115891"/>
              <a:ext cx="1467068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Increased stiffness</a:t>
              </a:r>
            </a:p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due to a free length </a:t>
              </a:r>
            </a:p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Reduction of 50%.</a:t>
              </a:r>
            </a:p>
          </p:txBody>
        </p:sp>
        <p:pic>
          <p:nvPicPr>
            <p:cNvPr id="2095" name="Picture 2094">
              <a:extLst>
                <a:ext uri="{FF2B5EF4-FFF2-40B4-BE49-F238E27FC236}">
                  <a16:creationId xmlns:a16="http://schemas.microsoft.com/office/drawing/2014/main" id="{7D3045EE-0040-5A83-02D5-947FBFBA8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53302" y="4072477"/>
              <a:ext cx="741425" cy="811965"/>
            </a:xfrm>
            <a:prstGeom prst="rect">
              <a:avLst/>
            </a:prstGeom>
          </p:spPr>
        </p:pic>
        <p:pic>
          <p:nvPicPr>
            <p:cNvPr id="2096" name="Picture 2095">
              <a:extLst>
                <a:ext uri="{FF2B5EF4-FFF2-40B4-BE49-F238E27FC236}">
                  <a16:creationId xmlns:a16="http://schemas.microsoft.com/office/drawing/2014/main" id="{8694DE53-EBF6-BE21-39C1-0158CB257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93872" y="5982196"/>
              <a:ext cx="1299585" cy="700146"/>
            </a:xfrm>
            <a:prstGeom prst="rect">
              <a:avLst/>
            </a:prstGeom>
          </p:spPr>
        </p:pic>
        <p:sp>
          <p:nvSpPr>
            <p:cNvPr id="2098" name="TextBox 2097">
              <a:extLst>
                <a:ext uri="{FF2B5EF4-FFF2-40B4-BE49-F238E27FC236}">
                  <a16:creationId xmlns:a16="http://schemas.microsoft.com/office/drawing/2014/main" id="{14F38658-CBE3-A435-E98F-B3669787D9A6}"/>
                </a:ext>
              </a:extLst>
            </p:cNvPr>
            <p:cNvSpPr txBox="1"/>
            <p:nvPr/>
          </p:nvSpPr>
          <p:spPr>
            <a:xfrm>
              <a:off x="513988" y="4057470"/>
              <a:ext cx="293651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j-lt"/>
                </a:rPr>
                <a:t>THK-TU-Series Slide table </a:t>
              </a:r>
            </a:p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j-lt"/>
                </a:rPr>
                <a:t>providing high load capacity </a:t>
              </a:r>
            </a:p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j-lt"/>
                </a:rPr>
                <a:t>and accuracy in a single </a:t>
              </a:r>
            </a:p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j-lt"/>
                </a:rPr>
                <a:t>Structure.</a:t>
              </a:r>
            </a:p>
          </p:txBody>
        </p:sp>
        <p:sp>
          <p:nvSpPr>
            <p:cNvPr id="2099" name="TextBox 2098">
              <a:extLst>
                <a:ext uri="{FF2B5EF4-FFF2-40B4-BE49-F238E27FC236}">
                  <a16:creationId xmlns:a16="http://schemas.microsoft.com/office/drawing/2014/main" id="{1B9751AF-C970-A37E-B6F6-7409013C136C}"/>
                </a:ext>
              </a:extLst>
            </p:cNvPr>
            <p:cNvSpPr txBox="1"/>
            <p:nvPr/>
          </p:nvSpPr>
          <p:spPr>
            <a:xfrm>
              <a:off x="3428852" y="1372479"/>
              <a:ext cx="2955017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The design employs well-developed standard components (increased reliability, reduced costs).</a:t>
              </a:r>
            </a:p>
          </p:txBody>
        </p:sp>
        <p:sp>
          <p:nvSpPr>
            <p:cNvPr id="2101" name="TextBox 2100">
              <a:extLst>
                <a:ext uri="{FF2B5EF4-FFF2-40B4-BE49-F238E27FC236}">
                  <a16:creationId xmlns:a16="http://schemas.microsoft.com/office/drawing/2014/main" id="{F957242F-FBC7-AD0D-476E-A3CF0FC31BE2}"/>
                </a:ext>
              </a:extLst>
            </p:cNvPr>
            <p:cNvSpPr txBox="1"/>
            <p:nvPr/>
          </p:nvSpPr>
          <p:spPr>
            <a:xfrm>
              <a:off x="1768886" y="6110923"/>
              <a:ext cx="1895071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Nadella GLK (NIRO)</a:t>
              </a:r>
              <a:br>
                <a:rPr lang="en-US" sz="1000" dirty="0">
                  <a:latin typeface="+mn-lt"/>
                </a:rPr>
              </a:br>
              <a:r>
                <a:rPr lang="en-US" sz="1000" dirty="0">
                  <a:latin typeface="+mn-lt"/>
                </a:rPr>
                <a:t>Spherical-plain bearing</a:t>
              </a:r>
              <a:br>
                <a:rPr lang="en-US" sz="1000" dirty="0">
                  <a:latin typeface="+mn-lt"/>
                </a:rPr>
              </a:br>
              <a:r>
                <a:rPr lang="en-US" sz="1000" dirty="0">
                  <a:latin typeface="+mn-lt"/>
                </a:rPr>
                <a:t>Radial clearance: 0 -10 µm!</a:t>
              </a:r>
            </a:p>
          </p:txBody>
        </p:sp>
        <p:cxnSp>
          <p:nvCxnSpPr>
            <p:cNvPr id="2103" name="Straight Connector 2102">
              <a:extLst>
                <a:ext uri="{FF2B5EF4-FFF2-40B4-BE49-F238E27FC236}">
                  <a16:creationId xmlns:a16="http://schemas.microsoft.com/office/drawing/2014/main" id="{C787659B-5403-943A-C2CF-2A85C3CEE26F}"/>
                </a:ext>
              </a:extLst>
            </p:cNvPr>
            <p:cNvCxnSpPr>
              <a:cxnSpLocks/>
              <a:stCxn id="62" idx="1"/>
            </p:cNvCxnSpPr>
            <p:nvPr/>
          </p:nvCxnSpPr>
          <p:spPr>
            <a:xfrm flipH="1">
              <a:off x="8397607" y="4122278"/>
              <a:ext cx="2441480" cy="20590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06" name="Straight Connector 2105">
              <a:extLst>
                <a:ext uri="{FF2B5EF4-FFF2-40B4-BE49-F238E27FC236}">
                  <a16:creationId xmlns:a16="http://schemas.microsoft.com/office/drawing/2014/main" id="{59B1DF19-7D22-6E0E-9764-90EB157A6F47}"/>
                </a:ext>
              </a:extLst>
            </p:cNvPr>
            <p:cNvCxnSpPr>
              <a:cxnSpLocks/>
              <a:stCxn id="62" idx="1"/>
            </p:cNvCxnSpPr>
            <p:nvPr/>
          </p:nvCxnSpPr>
          <p:spPr>
            <a:xfrm flipH="1">
              <a:off x="9675987" y="4122278"/>
              <a:ext cx="1163100" cy="52243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14" name="TextBox 2113">
              <a:extLst>
                <a:ext uri="{FF2B5EF4-FFF2-40B4-BE49-F238E27FC236}">
                  <a16:creationId xmlns:a16="http://schemas.microsoft.com/office/drawing/2014/main" id="{A2C36E5E-F4D8-267E-B3CD-F436BF0314F2}"/>
                </a:ext>
              </a:extLst>
            </p:cNvPr>
            <p:cNvSpPr txBox="1"/>
            <p:nvPr/>
          </p:nvSpPr>
          <p:spPr>
            <a:xfrm>
              <a:off x="3326612" y="4393951"/>
              <a:ext cx="1305165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Compensatory</a:t>
              </a:r>
              <a:br>
                <a:rPr lang="en-US" sz="1000" dirty="0">
                  <a:latin typeface="+mn-lt"/>
                </a:rPr>
              </a:br>
              <a:r>
                <a:rPr lang="en-US" sz="1000" dirty="0">
                  <a:latin typeface="+mn-lt"/>
                </a:rPr>
                <a:t>force transmitting </a:t>
              </a:r>
            </a:p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link.</a:t>
              </a:r>
            </a:p>
          </p:txBody>
        </p:sp>
        <p:cxnSp>
          <p:nvCxnSpPr>
            <p:cNvPr id="2116" name="Straight Connector 2115">
              <a:extLst>
                <a:ext uri="{FF2B5EF4-FFF2-40B4-BE49-F238E27FC236}">
                  <a16:creationId xmlns:a16="http://schemas.microsoft.com/office/drawing/2014/main" id="{17BF25E2-625A-3BDE-4C25-74112A34302F}"/>
                </a:ext>
              </a:extLst>
            </p:cNvPr>
            <p:cNvCxnSpPr/>
            <p:nvPr/>
          </p:nvCxnSpPr>
          <p:spPr>
            <a:xfrm flipV="1">
              <a:off x="3115091" y="5166931"/>
              <a:ext cx="1534394" cy="15279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17" name="TextBox 2116">
              <a:extLst>
                <a:ext uri="{FF2B5EF4-FFF2-40B4-BE49-F238E27FC236}">
                  <a16:creationId xmlns:a16="http://schemas.microsoft.com/office/drawing/2014/main" id="{542C253E-4563-70D9-4B35-5717F683E374}"/>
                </a:ext>
              </a:extLst>
            </p:cNvPr>
            <p:cNvSpPr txBox="1"/>
            <p:nvPr/>
          </p:nvSpPr>
          <p:spPr>
            <a:xfrm>
              <a:off x="7954309" y="2011149"/>
              <a:ext cx="146183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Hexapods offer six degrees of freedom of movement in the most compact space.</a:t>
              </a:r>
            </a:p>
          </p:txBody>
        </p:sp>
        <p:sp>
          <p:nvSpPr>
            <p:cNvPr id="2118" name="TextBox 2117">
              <a:extLst>
                <a:ext uri="{FF2B5EF4-FFF2-40B4-BE49-F238E27FC236}">
                  <a16:creationId xmlns:a16="http://schemas.microsoft.com/office/drawing/2014/main" id="{473E3FAE-4B5B-DCA3-15FF-EDAA5D839F04}"/>
                </a:ext>
              </a:extLst>
            </p:cNvPr>
            <p:cNvSpPr txBox="1"/>
            <p:nvPr/>
          </p:nvSpPr>
          <p:spPr>
            <a:xfrm>
              <a:off x="9484087" y="1270885"/>
              <a:ext cx="1207382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Robust guide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system </a:t>
              </a:r>
            </a:p>
          </p:txBody>
        </p:sp>
        <p:sp>
          <p:nvSpPr>
            <p:cNvPr id="2127" name="TextBox 2126">
              <a:extLst>
                <a:ext uri="{FF2B5EF4-FFF2-40B4-BE49-F238E27FC236}">
                  <a16:creationId xmlns:a16="http://schemas.microsoft.com/office/drawing/2014/main" id="{B88941A7-AFDA-4556-3179-FF8BFF196245}"/>
                </a:ext>
              </a:extLst>
            </p:cNvPr>
            <p:cNvSpPr txBox="1"/>
            <p:nvPr/>
          </p:nvSpPr>
          <p:spPr>
            <a:xfrm>
              <a:off x="10555621" y="1623450"/>
              <a:ext cx="7168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j-lt"/>
                  <a:ea typeface="Cambria Math" panose="02040503050406030204" pitchFamily="18" charset="0"/>
                </a:rPr>
                <a:t>∅ 60 mm</a:t>
              </a:r>
              <a:endParaRPr lang="en-US" sz="1000" dirty="0">
                <a:latin typeface="+mj-lt"/>
              </a:endParaRPr>
            </a:p>
          </p:txBody>
        </p:sp>
        <p:cxnSp>
          <p:nvCxnSpPr>
            <p:cNvPr id="2129" name="Straight Arrow Connector 2128">
              <a:extLst>
                <a:ext uri="{FF2B5EF4-FFF2-40B4-BE49-F238E27FC236}">
                  <a16:creationId xmlns:a16="http://schemas.microsoft.com/office/drawing/2014/main" id="{0ABB0082-0D96-8369-EE1A-5D802E8FB0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05023" y="1749776"/>
              <a:ext cx="370735" cy="49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33" name="Straight Connector 2132">
              <a:extLst>
                <a:ext uri="{FF2B5EF4-FFF2-40B4-BE49-F238E27FC236}">
                  <a16:creationId xmlns:a16="http://schemas.microsoft.com/office/drawing/2014/main" id="{D8284C17-090F-84EB-C40B-D6E79D5D3037}"/>
                </a:ext>
              </a:extLst>
            </p:cNvPr>
            <p:cNvCxnSpPr/>
            <p:nvPr/>
          </p:nvCxnSpPr>
          <p:spPr>
            <a:xfrm flipH="1" flipV="1">
              <a:off x="7799724" y="2851484"/>
              <a:ext cx="506709" cy="462988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34" name="TextBox 2133">
              <a:extLst>
                <a:ext uri="{FF2B5EF4-FFF2-40B4-BE49-F238E27FC236}">
                  <a16:creationId xmlns:a16="http://schemas.microsoft.com/office/drawing/2014/main" id="{A8FDCD1D-3455-9881-C9F2-4FA5CB4BFB4A}"/>
                </a:ext>
              </a:extLst>
            </p:cNvPr>
            <p:cNvSpPr txBox="1"/>
            <p:nvPr/>
          </p:nvSpPr>
          <p:spPr>
            <a:xfrm>
              <a:off x="506984" y="3740988"/>
              <a:ext cx="1300356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Yaw swivel unit</a:t>
              </a:r>
            </a:p>
          </p:txBody>
        </p:sp>
        <p:sp>
          <p:nvSpPr>
            <p:cNvPr id="2135" name="TextBox 2134">
              <a:extLst>
                <a:ext uri="{FF2B5EF4-FFF2-40B4-BE49-F238E27FC236}">
                  <a16:creationId xmlns:a16="http://schemas.microsoft.com/office/drawing/2014/main" id="{8FB296CD-B2DB-B5D3-5D5A-FCD931884FAB}"/>
                </a:ext>
              </a:extLst>
            </p:cNvPr>
            <p:cNvSpPr txBox="1"/>
            <p:nvPr/>
          </p:nvSpPr>
          <p:spPr>
            <a:xfrm>
              <a:off x="10063155" y="5156115"/>
              <a:ext cx="673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Spindle </a:t>
              </a:r>
              <a:br>
                <a:rPr lang="en-US" sz="1000" dirty="0">
                  <a:latin typeface="+mn-lt"/>
                </a:rPr>
              </a:br>
              <a:r>
                <a:rPr lang="en-US" sz="1000" dirty="0">
                  <a:latin typeface="+mn-lt"/>
                </a:rPr>
                <a:t>nut</a:t>
              </a:r>
            </a:p>
          </p:txBody>
        </p:sp>
        <p:cxnSp>
          <p:nvCxnSpPr>
            <p:cNvPr id="2137" name="Straight Connector 2136">
              <a:extLst>
                <a:ext uri="{FF2B5EF4-FFF2-40B4-BE49-F238E27FC236}">
                  <a16:creationId xmlns:a16="http://schemas.microsoft.com/office/drawing/2014/main" id="{B5C880B4-7941-3780-B4B1-3841CFCB71C1}"/>
                </a:ext>
              </a:extLst>
            </p:cNvPr>
            <p:cNvCxnSpPr>
              <a:cxnSpLocks/>
              <a:stCxn id="2135" idx="1"/>
            </p:cNvCxnSpPr>
            <p:nvPr/>
          </p:nvCxnSpPr>
          <p:spPr>
            <a:xfrm flipH="1" flipV="1">
              <a:off x="9710617" y="4975580"/>
              <a:ext cx="352538" cy="36520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41" name="TextBox 2140">
              <a:extLst>
                <a:ext uri="{FF2B5EF4-FFF2-40B4-BE49-F238E27FC236}">
                  <a16:creationId xmlns:a16="http://schemas.microsoft.com/office/drawing/2014/main" id="{BD37FE66-3EF5-FFBE-3193-172E75BE3471}"/>
                </a:ext>
              </a:extLst>
            </p:cNvPr>
            <p:cNvSpPr txBox="1"/>
            <p:nvPr/>
          </p:nvSpPr>
          <p:spPr>
            <a:xfrm>
              <a:off x="3113522" y="5453905"/>
              <a:ext cx="971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00" dirty="0">
                  <a:latin typeface="+mj-lt"/>
                </a:rPr>
                <a:t>THK </a:t>
              </a:r>
              <a:r>
                <a:rPr lang="en-US" sz="1000" i="0" dirty="0">
                  <a:solidFill>
                    <a:srgbClr val="000000"/>
                  </a:solidFill>
                  <a:effectLst/>
                  <a:latin typeface="+mj-lt"/>
                </a:rPr>
                <a:t>Curved </a:t>
              </a:r>
              <a:br>
                <a:rPr lang="en-US" sz="1000" i="0" dirty="0">
                  <a:solidFill>
                    <a:srgbClr val="000000"/>
                  </a:solidFill>
                  <a:effectLst/>
                  <a:latin typeface="+mj-lt"/>
                </a:rPr>
              </a:br>
              <a:r>
                <a:rPr lang="en-US" sz="1000" i="0" dirty="0">
                  <a:solidFill>
                    <a:srgbClr val="000000"/>
                  </a:solidFill>
                  <a:effectLst/>
                  <a:latin typeface="+mj-lt"/>
                </a:rPr>
                <a:t>linear </a:t>
              </a: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g</a:t>
              </a:r>
              <a:r>
                <a:rPr lang="en-US" sz="1000" i="0" dirty="0">
                  <a:solidFill>
                    <a:srgbClr val="000000"/>
                  </a:solidFill>
                  <a:effectLst/>
                  <a:latin typeface="+mj-lt"/>
                </a:rPr>
                <a:t>uides</a:t>
              </a:r>
            </a:p>
          </p:txBody>
        </p:sp>
        <p:cxnSp>
          <p:nvCxnSpPr>
            <p:cNvPr id="2143" name="Straight Connector 2142">
              <a:extLst>
                <a:ext uri="{FF2B5EF4-FFF2-40B4-BE49-F238E27FC236}">
                  <a16:creationId xmlns:a16="http://schemas.microsoft.com/office/drawing/2014/main" id="{0F9CB9CB-9784-4449-3638-6CE0FAC01C5D}"/>
                </a:ext>
              </a:extLst>
            </p:cNvPr>
            <p:cNvCxnSpPr/>
            <p:nvPr/>
          </p:nvCxnSpPr>
          <p:spPr>
            <a:xfrm flipH="1">
              <a:off x="1768886" y="4548739"/>
              <a:ext cx="684416" cy="61819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45" name="Straight Connector 2144">
              <a:extLst>
                <a:ext uri="{FF2B5EF4-FFF2-40B4-BE49-F238E27FC236}">
                  <a16:creationId xmlns:a16="http://schemas.microsoft.com/office/drawing/2014/main" id="{70000491-D41A-C1D8-0B7E-6AF4E9C4F880}"/>
                </a:ext>
              </a:extLst>
            </p:cNvPr>
            <p:cNvCxnSpPr/>
            <p:nvPr/>
          </p:nvCxnSpPr>
          <p:spPr>
            <a:xfrm flipH="1">
              <a:off x="2716421" y="5614432"/>
              <a:ext cx="381109" cy="3618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C0ACEF2-7437-DF84-0334-AD85E2DA4464}"/>
              </a:ext>
            </a:extLst>
          </p:cNvPr>
          <p:cNvSpPr txBox="1"/>
          <p:nvPr/>
        </p:nvSpPr>
        <p:spPr>
          <a:xfrm>
            <a:off x="4981240" y="6408937"/>
            <a:ext cx="288572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[courtesy Rudy Thermer]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11E6E5-BA50-FCB6-2B50-84FC060DE1F5}"/>
              </a:ext>
            </a:extLst>
          </p:cNvPr>
          <p:cNvSpPr txBox="1"/>
          <p:nvPr/>
        </p:nvSpPr>
        <p:spPr>
          <a:xfrm>
            <a:off x="8221536" y="744344"/>
            <a:ext cx="3400290" cy="160967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>
                <a:latin typeface="+mn-lt"/>
              </a:rPr>
              <a:t>Positioning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Axes of ST and DA 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+mn-lt"/>
              </a:rPr>
              <a:t>     must coincide in beam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DA rotates about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+mn-lt"/>
              </a:rPr>
              <a:t>     sample </a:t>
            </a:r>
          </a:p>
        </p:txBody>
      </p:sp>
    </p:spTree>
    <p:extLst>
      <p:ext uri="{BB962C8B-B14F-4D97-AF65-F5344CB8AC3E}">
        <p14:creationId xmlns:p14="http://schemas.microsoft.com/office/powerpoint/2010/main" val="1652807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C64F2-894C-4A5F-A4D4-AA4FB5AD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QIKR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B72A6-FEAA-79D5-32C5-B79437008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1992317"/>
            <a:ext cx="5431021" cy="2252546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Overview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Measuring reflectivity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Bring source to sample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Define beam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Position sample and detector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b="1" dirty="0"/>
              <a:t>Normalize to direct beam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Expected count rates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Revisit requirements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Mitigation strategies</a:t>
            </a:r>
          </a:p>
          <a:p>
            <a:pPr marL="400050" indent="-400050">
              <a:buFont typeface="+mj-lt"/>
              <a:buAutoNum type="arabicPeriod"/>
            </a:pPr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677867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C385A-31B9-4472-80C9-1ED0C9053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10909"/>
          </a:xfrm>
        </p:spPr>
        <p:txBody>
          <a:bodyPr/>
          <a:lstStyle/>
          <a:p>
            <a:r>
              <a:rPr lang="en-US" dirty="0"/>
              <a:t>Measuring specular reflectivity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4BF2D2-CE2D-48DE-A547-C40FB90F26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5877" y="2257775"/>
                <a:ext cx="11369809" cy="404777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400" dirty="0">
                    <a:latin typeface="+mn-lt"/>
                  </a:rPr>
                  <a:t>Divide reflected by incident intensity</a:t>
                </a:r>
              </a:p>
              <a:p>
                <a:pPr marL="0" indent="0">
                  <a:buNone/>
                </a:pPr>
                <a:r>
                  <a:rPr lang="en-US" sz="2400" dirty="0"/>
                  <a:t>	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den>
                    </m:f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>
                    <a:latin typeface="+mn-lt"/>
                  </a:rPr>
                  <a:t>Carefully measure primary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sz="2400" dirty="0">
                    <a:latin typeface="+mn-lt"/>
                  </a:rPr>
                  <a:t>. Three options for measuring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sz="2400" dirty="0">
                    <a:latin typeface="+mn-lt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sz="2400" dirty="0">
                    <a:latin typeface="+mn-lt"/>
                  </a:rPr>
                  <a:t>	1.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400" dirty="0">
                    <a:latin typeface="+mn-lt"/>
                  </a:rPr>
                  <a:t> via series of attenuated incident apertures</a:t>
                </a:r>
              </a:p>
              <a:p>
                <a:pPr marL="0" indent="0">
                  <a:buNone/>
                </a:pPr>
                <a:r>
                  <a:rPr lang="en-US" sz="2400" dirty="0">
                    <a:latin typeface="+mn-lt"/>
                  </a:rPr>
                  <a:t>	2.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400" dirty="0">
                    <a:latin typeface="+mn-lt"/>
                  </a:rPr>
                  <a:t> via pixelated scan of incident aperture</a:t>
                </a:r>
              </a:p>
              <a:p>
                <a:pPr marL="0" indent="0">
                  <a:buNone/>
                </a:pPr>
                <a:r>
                  <a:rPr lang="en-US" sz="2400" dirty="0">
                    <a:latin typeface="+mn-lt"/>
                  </a:rPr>
                  <a:t>	3.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400" dirty="0">
                    <a:latin typeface="+mn-lt"/>
                  </a:rPr>
                  <a:t> via reflectivity of known reference sample</a:t>
                </a:r>
              </a:p>
              <a:p>
                <a:pPr marL="0" indent="0">
                  <a:buNone/>
                </a:pPr>
                <a:r>
                  <a:rPr lang="en-US" sz="240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O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known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O</m:t>
                            </m:r>
                          </m:sup>
                        </m:sSubSup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4BF2D2-CE2D-48DE-A547-C40FB90F26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5877" y="2257775"/>
                <a:ext cx="11369809" cy="4047778"/>
              </a:xfrm>
              <a:blipFill>
                <a:blip r:embed="rId2"/>
                <a:stretch>
                  <a:fillRect l="-858" t="-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113" descr="cid:F89B7CED-6509-49F3-8D3D-1F2F70E1D93A">
            <a:extLst>
              <a:ext uri="{FF2B5EF4-FFF2-40B4-BE49-F238E27FC236}">
                <a16:creationId xmlns:a16="http://schemas.microsoft.com/office/drawing/2014/main" id="{F6D8C5C5-7560-E2DA-6D22-24BC3635AD6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189" y="72287"/>
            <a:ext cx="3667992" cy="286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33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4B5581-EAC4-A042-5C52-084E380CB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685800"/>
            <a:ext cx="6246495" cy="481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C84D3D-62BB-7AFC-0414-F4ECC9700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Simulate QIKR direct-beam rates (</a:t>
            </a:r>
            <a:r>
              <a:rPr lang="en-US" i="1" dirty="0"/>
              <a:t>I</a:t>
            </a:r>
            <a:r>
              <a:rPr lang="en-US" baseline="-25000" dirty="0"/>
              <a:t>d</a:t>
            </a:r>
            <a:r>
              <a:rPr lang="en-US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902162-A9C8-B518-982A-9BD4AE38BF02}"/>
              </a:ext>
            </a:extLst>
          </p:cNvPr>
          <p:cNvSpPr txBox="1"/>
          <p:nvPr/>
        </p:nvSpPr>
        <p:spPr>
          <a:xfrm>
            <a:off x="486475" y="1821558"/>
            <a:ext cx="5132459" cy="309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>
                <a:latin typeface="+mn-lt"/>
              </a:rPr>
              <a:t>Maximal and typical beams were simulated using McStas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Large </a:t>
            </a:r>
            <a:r>
              <a:rPr lang="en-US" sz="2000" i="1" dirty="0">
                <a:latin typeface="+mn-lt"/>
              </a:rPr>
              <a:t>I</a:t>
            </a:r>
            <a:r>
              <a:rPr lang="en-US" sz="2000" baseline="-25000" dirty="0">
                <a:latin typeface="+mn-lt"/>
              </a:rPr>
              <a:t>d</a:t>
            </a:r>
            <a:r>
              <a:rPr lang="en-US" sz="2000" dirty="0">
                <a:latin typeface="+mn-lt"/>
              </a:rPr>
              <a:t> at short </a:t>
            </a:r>
            <a:r>
              <a:rPr lang="el-GR" sz="2000" i="1" dirty="0">
                <a:latin typeface="+mn-lt"/>
              </a:rPr>
              <a:t>λ</a:t>
            </a:r>
            <a:endParaRPr lang="en-US" sz="2000" i="1" dirty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Three-decade </a:t>
            </a:r>
            <a:r>
              <a:rPr lang="en-US" sz="2000" i="1" dirty="0">
                <a:latin typeface="+mn-lt"/>
              </a:rPr>
              <a:t>I</a:t>
            </a:r>
            <a:r>
              <a:rPr lang="en-US" sz="2000" baseline="-25000" dirty="0">
                <a:latin typeface="+mn-lt"/>
              </a:rPr>
              <a:t>d</a:t>
            </a:r>
            <a:r>
              <a:rPr lang="en-US" sz="2000" dirty="0">
                <a:latin typeface="+mn-lt"/>
              </a:rPr>
              <a:t> dynamic range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u="sng" dirty="0">
                <a:latin typeface="+mn-lt"/>
              </a:rPr>
              <a:t>To measure and use </a:t>
            </a:r>
            <a:r>
              <a:rPr lang="en-US" sz="2400" i="1" u="sng" dirty="0">
                <a:latin typeface="+mn-lt"/>
              </a:rPr>
              <a:t>I</a:t>
            </a:r>
            <a:r>
              <a:rPr lang="en-US" sz="2400" u="sng" baseline="-25000" dirty="0">
                <a:latin typeface="+mn-lt"/>
              </a:rPr>
              <a:t>d</a:t>
            </a:r>
            <a:r>
              <a:rPr lang="en-US" sz="2400" u="sng" dirty="0">
                <a:latin typeface="+mn-lt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Create tractable count rate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Even out counting statistics in </a:t>
            </a:r>
            <a:r>
              <a:rPr lang="el-GR" sz="2000" i="1" dirty="0">
                <a:latin typeface="+mn-lt"/>
              </a:rPr>
              <a:t>λ</a:t>
            </a:r>
            <a:endParaRPr lang="en-US" sz="2000" i="1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F0098D-8432-D70E-5F85-8DCBD5C80D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097" b="19921"/>
          <a:stretch/>
        </p:blipFill>
        <p:spPr>
          <a:xfrm>
            <a:off x="6142386" y="5580608"/>
            <a:ext cx="4997210" cy="802538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55291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72E8DC-9F3F-A621-95EE-84D7142D1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685800"/>
            <a:ext cx="7023735" cy="4949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96AD81-7FBA-FDFD-D040-25A131876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normalize to reflectivity standard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0CE974-9D6D-5F05-36A3-9237ABC11296}"/>
              </a:ext>
            </a:extLst>
          </p:cNvPr>
          <p:cNvSpPr txBox="1"/>
          <p:nvPr/>
        </p:nvSpPr>
        <p:spPr>
          <a:xfrm>
            <a:off x="486476" y="1371600"/>
            <a:ext cx="4773682" cy="1486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>
                <a:latin typeface="+mn-lt"/>
              </a:rPr>
              <a:t>Reflect from D</a:t>
            </a:r>
            <a:r>
              <a:rPr lang="en-US" sz="2400" u="sng" baseline="-25000" dirty="0">
                <a:latin typeface="+mn-lt"/>
              </a:rPr>
              <a:t>2</a:t>
            </a:r>
            <a:r>
              <a:rPr lang="en-US" sz="2400" u="sng" dirty="0">
                <a:latin typeface="+mn-lt"/>
              </a:rPr>
              <a:t>O and measure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Typical configuration’s rate reduced to ~</a:t>
            </a:r>
            <a:r>
              <a:rPr lang="en-US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20 kHz </a:t>
            </a:r>
            <a:endParaRPr lang="en-US" sz="2000" dirty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Dynamic range flattened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E3AE6F-1780-7E4F-32AB-267B01D2AA12}"/>
              </a:ext>
            </a:extLst>
          </p:cNvPr>
          <p:cNvSpPr txBox="1"/>
          <p:nvPr/>
        </p:nvSpPr>
        <p:spPr>
          <a:xfrm>
            <a:off x="10954161" y="0"/>
            <a:ext cx="1237839" cy="3416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</a:rPr>
              <a:t>Charge 1</a:t>
            </a:r>
          </a:p>
        </p:txBody>
      </p:sp>
    </p:spTree>
    <p:extLst>
      <p:ext uri="{BB962C8B-B14F-4D97-AF65-F5344CB8AC3E}">
        <p14:creationId xmlns:p14="http://schemas.microsoft.com/office/powerpoint/2010/main" val="1811248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3EC605-3F90-5124-CF3D-BB0C1D3A4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85800"/>
            <a:ext cx="7023735" cy="48177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96AD81-7FBA-FDFD-D040-25A131876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normalize to reflectivity standard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0CE974-9D6D-5F05-36A3-9237ABC11296}"/>
              </a:ext>
            </a:extLst>
          </p:cNvPr>
          <p:cNvSpPr txBox="1"/>
          <p:nvPr/>
        </p:nvSpPr>
        <p:spPr>
          <a:xfrm>
            <a:off x="486476" y="1371600"/>
            <a:ext cx="4773682" cy="2040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>
                <a:latin typeface="+mn-lt"/>
              </a:rPr>
              <a:t>Reflect from D</a:t>
            </a:r>
            <a:r>
              <a:rPr lang="en-US" sz="2400" u="sng" baseline="-25000" dirty="0">
                <a:latin typeface="+mn-lt"/>
              </a:rPr>
              <a:t>2</a:t>
            </a:r>
            <a:r>
              <a:rPr lang="en-US" sz="2400" u="sng" dirty="0">
                <a:latin typeface="+mn-lt"/>
              </a:rPr>
              <a:t>O and measure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Maximal configuration’s rate also reduced to &lt;~</a:t>
            </a:r>
            <a:r>
              <a:rPr lang="en-US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20 kHz – steeper incident angle lowers D</a:t>
            </a:r>
            <a:r>
              <a:rPr lang="en-US" sz="2000" kern="100" baseline="-250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 reflectivity</a:t>
            </a:r>
            <a:endParaRPr lang="en-US" sz="2000" dirty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Dynamic range flattened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3E83C5-2ABD-0A37-A7B7-9608F073508D}"/>
              </a:ext>
            </a:extLst>
          </p:cNvPr>
          <p:cNvSpPr txBox="1"/>
          <p:nvPr/>
        </p:nvSpPr>
        <p:spPr>
          <a:xfrm>
            <a:off x="10954161" y="0"/>
            <a:ext cx="1237839" cy="3416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</a:rPr>
              <a:t>Charge 1</a:t>
            </a:r>
          </a:p>
        </p:txBody>
      </p:sp>
    </p:spTree>
    <p:extLst>
      <p:ext uri="{BB962C8B-B14F-4D97-AF65-F5344CB8AC3E}">
        <p14:creationId xmlns:p14="http://schemas.microsoft.com/office/powerpoint/2010/main" val="3882287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3EC605-3F90-5124-CF3D-BB0C1D3A4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85800"/>
            <a:ext cx="7023735" cy="48177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96AD81-7FBA-FDFD-D040-25A131876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poor short-wavelength performance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0CE974-9D6D-5F05-36A3-9237ABC11296}"/>
              </a:ext>
            </a:extLst>
          </p:cNvPr>
          <p:cNvSpPr txBox="1"/>
          <p:nvPr/>
        </p:nvSpPr>
        <p:spPr>
          <a:xfrm>
            <a:off x="486476" y="1371600"/>
            <a:ext cx="4773682" cy="5106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>
                <a:latin typeface="+mn-lt"/>
              </a:rPr>
              <a:t>Reflect from D</a:t>
            </a:r>
            <a:r>
              <a:rPr lang="en-US" sz="2400" u="sng" baseline="-25000" dirty="0">
                <a:latin typeface="+mn-lt"/>
              </a:rPr>
              <a:t>2</a:t>
            </a:r>
            <a:r>
              <a:rPr lang="en-US" sz="2400" u="sng" dirty="0">
                <a:latin typeface="+mn-lt"/>
              </a:rPr>
              <a:t>O and measure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Maximal configuration’s rate also reduced to &lt;~</a:t>
            </a:r>
            <a:r>
              <a:rPr lang="en-US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20 kHz – steeper incident angle lowers D</a:t>
            </a:r>
            <a:r>
              <a:rPr lang="en-US" sz="2000" kern="100" baseline="-250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 reflectivity</a:t>
            </a:r>
            <a:endParaRPr lang="en-US" sz="2000" dirty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Dynamic range flattened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u="sng" dirty="0">
                <a:latin typeface="+mn-lt"/>
              </a:rPr>
              <a:t>Issue: D</a:t>
            </a:r>
            <a:r>
              <a:rPr lang="en-US" sz="2400" u="sng" baseline="-25000" dirty="0">
                <a:latin typeface="+mn-lt"/>
              </a:rPr>
              <a:t>2</a:t>
            </a:r>
            <a:r>
              <a:rPr lang="en-US" sz="2400" u="sng" dirty="0">
                <a:latin typeface="+mn-lt"/>
              </a:rPr>
              <a:t>O reflectivity too low at short </a:t>
            </a:r>
            <a:r>
              <a:rPr lang="el-GR" sz="2400" i="1" u="sng" dirty="0">
                <a:latin typeface="+mn-lt"/>
              </a:rPr>
              <a:t>λ</a:t>
            </a:r>
            <a:endParaRPr lang="en-US" sz="2400" i="1" u="sng" dirty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For </a:t>
            </a:r>
            <a:r>
              <a:rPr lang="en-US" sz="2000" i="1" dirty="0">
                <a:latin typeface="+mn-lt"/>
              </a:rPr>
              <a:t>λ</a:t>
            </a:r>
            <a:r>
              <a:rPr lang="en-US" sz="2000" dirty="0">
                <a:latin typeface="+mn-lt"/>
              </a:rPr>
              <a:t> &lt; 4 Å, </a:t>
            </a:r>
            <a:r>
              <a:rPr lang="en-US" sz="2000" i="1" dirty="0">
                <a:latin typeface="+mn-lt"/>
              </a:rPr>
              <a:t>R</a:t>
            </a:r>
            <a:r>
              <a:rPr lang="en-US" sz="2000" baseline="-25000" dirty="0">
                <a:latin typeface="+mn-lt"/>
              </a:rPr>
              <a:t>D2O</a:t>
            </a:r>
            <a:r>
              <a:rPr lang="en-US" sz="2000" dirty="0">
                <a:latin typeface="+mn-lt"/>
              </a:rPr>
              <a:t> small and difficult to measure, yielding low rate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Develop a different standard e.g., 20 Å Ni / SiO</a:t>
            </a:r>
            <a:r>
              <a:rPr lang="en-US" sz="2000" baseline="-25000" dirty="0">
                <a:latin typeface="+mn-lt"/>
              </a:rPr>
              <a:t>2</a:t>
            </a:r>
            <a:endParaRPr lang="en-US" sz="2000" dirty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i="1" dirty="0">
                <a:latin typeface="+mn-lt"/>
              </a:rPr>
              <a:t>Or </a:t>
            </a:r>
            <a:r>
              <a:rPr lang="en-US" sz="2000" dirty="0">
                <a:latin typeface="+mn-lt"/>
              </a:rPr>
              <a:t>measure short </a:t>
            </a:r>
            <a:r>
              <a:rPr lang="en-US" sz="2000" i="1" dirty="0">
                <a:latin typeface="+mn-lt"/>
              </a:rPr>
              <a:t>λ</a:t>
            </a:r>
            <a:r>
              <a:rPr lang="en-US" sz="2000" dirty="0">
                <a:latin typeface="+mn-lt"/>
              </a:rPr>
              <a:t> via attenuation and/or pixelation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344A309-B0E8-9EA0-D6FE-710421D6F624}"/>
              </a:ext>
            </a:extLst>
          </p:cNvPr>
          <p:cNvSpPr/>
          <p:nvPr/>
        </p:nvSpPr>
        <p:spPr>
          <a:xfrm>
            <a:off x="5975497" y="3728484"/>
            <a:ext cx="1282995" cy="1233376"/>
          </a:xfrm>
          <a:prstGeom prst="ellipse">
            <a:avLst/>
          </a:prstGeom>
          <a:noFill/>
          <a:ln w="47625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6043C1-DB28-A4DB-DAF7-3032738FB953}"/>
              </a:ext>
            </a:extLst>
          </p:cNvPr>
          <p:cNvCxnSpPr>
            <a:cxnSpLocks/>
          </p:cNvCxnSpPr>
          <p:nvPr/>
        </p:nvCxnSpPr>
        <p:spPr>
          <a:xfrm flipV="1">
            <a:off x="5199907" y="4769963"/>
            <a:ext cx="896093" cy="358218"/>
          </a:xfrm>
          <a:prstGeom prst="straightConnector1">
            <a:avLst/>
          </a:prstGeom>
          <a:ln w="3810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453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1C772-75C7-503A-97B9-2DDDD1D4A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reflected beam (</a:t>
            </a:r>
            <a:r>
              <a:rPr lang="en-US" i="1" dirty="0"/>
              <a:t>I</a:t>
            </a:r>
            <a:r>
              <a:rPr lang="en-US" baseline="-25000" dirty="0"/>
              <a:t>R</a:t>
            </a:r>
            <a:r>
              <a:rPr lang="en-US" dirty="0"/>
              <a:t>)?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6E91E-B253-5D19-A0A9-4B20F7410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088" y="1246097"/>
            <a:ext cx="7089628" cy="4818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4E3DB7-4B27-06AB-7FAB-241BE9B6A98C}"/>
              </a:ext>
            </a:extLst>
          </p:cNvPr>
          <p:cNvSpPr txBox="1"/>
          <p:nvPr/>
        </p:nvSpPr>
        <p:spPr>
          <a:xfrm>
            <a:off x="353044" y="1728725"/>
            <a:ext cx="4773682" cy="257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>
                <a:latin typeface="+mn-lt"/>
              </a:rPr>
              <a:t>Reflect from Ni / SiO</a:t>
            </a:r>
            <a:r>
              <a:rPr lang="en-US" sz="2400" u="sng" baseline="-25000" dirty="0">
                <a:latin typeface="+mn-lt"/>
              </a:rPr>
              <a:t>2</a:t>
            </a:r>
            <a:endParaRPr lang="en-US" sz="2400" u="sng" dirty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Maximal configuration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i="1" dirty="0">
                <a:latin typeface="+mn-lt"/>
              </a:rPr>
              <a:t>θ</a:t>
            </a:r>
            <a:r>
              <a:rPr lang="en-US" sz="2000" dirty="0">
                <a:latin typeface="+mn-lt"/>
              </a:rPr>
              <a:t> = 0.83°; </a:t>
            </a:r>
            <a:r>
              <a:rPr lang="el-GR" sz="2000" i="1" dirty="0">
                <a:latin typeface="+mn-lt"/>
              </a:rPr>
              <a:t>δ</a:t>
            </a:r>
            <a:r>
              <a:rPr lang="en-US" sz="2000" i="1" dirty="0">
                <a:latin typeface="+mn-lt"/>
              </a:rPr>
              <a:t>θ/θ</a:t>
            </a:r>
            <a:r>
              <a:rPr lang="en-US" sz="2000" dirty="0">
                <a:latin typeface="+mn-lt"/>
              </a:rPr>
              <a:t> = 0.07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i="1" dirty="0">
                <a:latin typeface="+mn-lt"/>
              </a:rPr>
              <a:t>I</a:t>
            </a:r>
            <a:r>
              <a:rPr lang="en-US" sz="2000" baseline="-25000" dirty="0">
                <a:latin typeface="+mn-lt"/>
              </a:rPr>
              <a:t>R</a:t>
            </a:r>
            <a:r>
              <a:rPr lang="en-US" sz="2000" dirty="0">
                <a:latin typeface="+mn-lt"/>
              </a:rPr>
              <a:t> &gt; 10</a:t>
            </a:r>
            <a:r>
              <a:rPr lang="en-US" sz="2000" baseline="30000" dirty="0">
                <a:latin typeface="+mn-lt"/>
              </a:rPr>
              <a:t>6</a:t>
            </a:r>
            <a:r>
              <a:rPr lang="en-US" sz="2000" dirty="0">
                <a:latin typeface="+mn-lt"/>
              </a:rPr>
              <a:t> n sec</a:t>
            </a:r>
            <a:r>
              <a:rPr lang="en-US" sz="2000" baseline="30000" dirty="0">
                <a:latin typeface="+mn-lt"/>
              </a:rPr>
              <a:t>-1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2000" i="1" baseline="30000" dirty="0">
              <a:latin typeface="+mn-lt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u="sng" dirty="0">
                <a:latin typeface="+mn-lt"/>
              </a:rPr>
              <a:t>What to do?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2000" baseline="30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378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C64F2-894C-4A5F-A4D4-AA4FB5AD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QIKR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B72A6-FEAA-79D5-32C5-B79437008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1992317"/>
            <a:ext cx="5431021" cy="2252546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b="1" dirty="0"/>
              <a:t>Overview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Measuring reflectivity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Bring source to sample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Define beam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Position sample and detector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Normalize to direct beam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Expected count rates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Revisit requirements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Mitigation strategies</a:t>
            </a:r>
          </a:p>
          <a:p>
            <a:pPr marL="400050" indent="-400050">
              <a:buFont typeface="+mj-lt"/>
              <a:buAutoNum type="arabicPeriod"/>
            </a:pPr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839547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1C772-75C7-503A-97B9-2DDDD1D4A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reflected beam (</a:t>
            </a:r>
            <a:r>
              <a:rPr lang="en-US" i="1" dirty="0"/>
              <a:t>I</a:t>
            </a:r>
            <a:r>
              <a:rPr lang="en-US" baseline="-25000" dirty="0"/>
              <a:t>R</a:t>
            </a:r>
            <a:r>
              <a:rPr lang="en-US" dirty="0"/>
              <a:t>)?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4E3DB7-4B27-06AB-7FAB-241BE9B6A98C}"/>
              </a:ext>
            </a:extLst>
          </p:cNvPr>
          <p:cNvSpPr txBox="1"/>
          <p:nvPr/>
        </p:nvSpPr>
        <p:spPr>
          <a:xfrm>
            <a:off x="353044" y="1728725"/>
            <a:ext cx="4773682" cy="363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>
                <a:latin typeface="+mn-lt"/>
              </a:rPr>
              <a:t>Reflect from Ni / SiO</a:t>
            </a:r>
            <a:r>
              <a:rPr lang="en-US" sz="2400" u="sng" baseline="-25000" dirty="0">
                <a:latin typeface="+mn-lt"/>
              </a:rPr>
              <a:t>2</a:t>
            </a:r>
            <a:endParaRPr lang="en-US" sz="2400" u="sng" dirty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Maximal configuration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i="1" dirty="0">
                <a:latin typeface="+mn-lt"/>
              </a:rPr>
              <a:t>θ</a:t>
            </a:r>
            <a:r>
              <a:rPr lang="en-US" sz="2000" dirty="0">
                <a:latin typeface="+mn-lt"/>
              </a:rPr>
              <a:t> = 0.83°; </a:t>
            </a:r>
            <a:r>
              <a:rPr lang="el-GR" sz="2000" i="1" dirty="0">
                <a:latin typeface="+mn-lt"/>
              </a:rPr>
              <a:t>δ</a:t>
            </a:r>
            <a:r>
              <a:rPr lang="en-US" sz="2000" i="1" dirty="0">
                <a:latin typeface="+mn-lt"/>
              </a:rPr>
              <a:t>θ/θ</a:t>
            </a:r>
            <a:r>
              <a:rPr lang="en-US" sz="2000" dirty="0">
                <a:latin typeface="+mn-lt"/>
              </a:rPr>
              <a:t> = 0.07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i="1" dirty="0">
                <a:latin typeface="+mn-lt"/>
              </a:rPr>
              <a:t>I</a:t>
            </a:r>
            <a:r>
              <a:rPr lang="en-US" sz="2000" baseline="-25000" dirty="0">
                <a:latin typeface="+mn-lt"/>
              </a:rPr>
              <a:t>R</a:t>
            </a:r>
            <a:r>
              <a:rPr lang="en-US" sz="2000" dirty="0">
                <a:latin typeface="+mn-lt"/>
              </a:rPr>
              <a:t> &gt; 10</a:t>
            </a:r>
            <a:r>
              <a:rPr lang="en-US" sz="2000" baseline="30000" dirty="0">
                <a:latin typeface="+mn-lt"/>
              </a:rPr>
              <a:t>6</a:t>
            </a:r>
            <a:r>
              <a:rPr lang="en-US" sz="2000" dirty="0">
                <a:latin typeface="+mn-lt"/>
              </a:rPr>
              <a:t> n sec</a:t>
            </a:r>
            <a:r>
              <a:rPr lang="en-US" sz="2000" baseline="30000" dirty="0">
                <a:latin typeface="+mn-lt"/>
              </a:rPr>
              <a:t>-1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2000" i="1" baseline="30000" dirty="0">
              <a:latin typeface="+mn-lt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u="sng" dirty="0">
                <a:latin typeface="+mn-lt"/>
              </a:rPr>
              <a:t>What to do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Use a steeper angle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i="1" dirty="0">
                <a:latin typeface="+mn-lt"/>
              </a:rPr>
              <a:t>θ</a:t>
            </a:r>
            <a:r>
              <a:rPr lang="en-US" sz="2000" dirty="0">
                <a:latin typeface="+mn-lt"/>
              </a:rPr>
              <a:t> = 2.5°; </a:t>
            </a:r>
            <a:r>
              <a:rPr lang="el-GR" sz="2000" i="1" dirty="0">
                <a:latin typeface="+mn-lt"/>
              </a:rPr>
              <a:t>δ</a:t>
            </a:r>
            <a:r>
              <a:rPr lang="en-US" sz="2000" i="1" dirty="0">
                <a:latin typeface="+mn-lt"/>
              </a:rPr>
              <a:t>θ/θ</a:t>
            </a:r>
            <a:r>
              <a:rPr lang="en-US" sz="2000" dirty="0">
                <a:latin typeface="+mn-lt"/>
              </a:rPr>
              <a:t> = 0.07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i="1" dirty="0">
                <a:latin typeface="+mn-lt"/>
              </a:rPr>
              <a:t>I</a:t>
            </a:r>
            <a:r>
              <a:rPr lang="en-US" sz="2000" baseline="-25000" dirty="0">
                <a:latin typeface="+mn-lt"/>
              </a:rPr>
              <a:t>R</a:t>
            </a:r>
            <a:r>
              <a:rPr lang="en-US" sz="2000" dirty="0">
                <a:latin typeface="+mn-lt"/>
              </a:rPr>
              <a:t> &lt; 10</a:t>
            </a:r>
            <a:r>
              <a:rPr lang="en-US" sz="2000" baseline="30000" dirty="0">
                <a:latin typeface="+mn-lt"/>
              </a:rPr>
              <a:t>5</a:t>
            </a:r>
            <a:r>
              <a:rPr lang="en-US" sz="2000" dirty="0">
                <a:latin typeface="+mn-lt"/>
              </a:rPr>
              <a:t> n sec</a:t>
            </a:r>
            <a:r>
              <a:rPr lang="en-US" sz="2000" baseline="30000" dirty="0">
                <a:latin typeface="+mn-lt"/>
              </a:rPr>
              <a:t>-1</a:t>
            </a:r>
            <a:endParaRPr lang="en-US" sz="2000" dirty="0">
              <a:latin typeface="+mn-lt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2000" baseline="300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47A8E1-C61D-13A0-5D72-089946192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632" y="1243584"/>
            <a:ext cx="7089628" cy="48188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DD218-D1D4-B99A-3A2E-9ACA751ABF9E}"/>
              </a:ext>
            </a:extLst>
          </p:cNvPr>
          <p:cNvSpPr txBox="1"/>
          <p:nvPr/>
        </p:nvSpPr>
        <p:spPr>
          <a:xfrm>
            <a:off x="10954161" y="0"/>
            <a:ext cx="1237839" cy="3416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</a:rPr>
              <a:t>Charge 1</a:t>
            </a:r>
          </a:p>
        </p:txBody>
      </p:sp>
    </p:spTree>
    <p:extLst>
      <p:ext uri="{BB962C8B-B14F-4D97-AF65-F5344CB8AC3E}">
        <p14:creationId xmlns:p14="http://schemas.microsoft.com/office/powerpoint/2010/main" val="1237009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1C772-75C7-503A-97B9-2DDDD1D4A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reflected beam (</a:t>
            </a:r>
            <a:r>
              <a:rPr lang="en-US" i="1" dirty="0"/>
              <a:t>I</a:t>
            </a:r>
            <a:r>
              <a:rPr lang="en-US" baseline="-25000" dirty="0"/>
              <a:t>R</a:t>
            </a:r>
            <a:r>
              <a:rPr lang="en-US" dirty="0"/>
              <a:t>)?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4E3DB7-4B27-06AB-7FAB-241BE9B6A98C}"/>
              </a:ext>
            </a:extLst>
          </p:cNvPr>
          <p:cNvSpPr txBox="1"/>
          <p:nvPr/>
        </p:nvSpPr>
        <p:spPr>
          <a:xfrm>
            <a:off x="353044" y="1728725"/>
            <a:ext cx="4773682" cy="434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>
                <a:latin typeface="+mn-lt"/>
              </a:rPr>
              <a:t>Reflect from Ni / SiO</a:t>
            </a:r>
            <a:r>
              <a:rPr lang="en-US" sz="2400" u="sng" baseline="-25000" dirty="0">
                <a:latin typeface="+mn-lt"/>
              </a:rPr>
              <a:t>2</a:t>
            </a:r>
            <a:endParaRPr lang="en-US" sz="2400" u="sng" dirty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Maximal configuration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i="1" dirty="0">
                <a:latin typeface="+mn-lt"/>
              </a:rPr>
              <a:t>θ</a:t>
            </a:r>
            <a:r>
              <a:rPr lang="en-US" sz="2000" dirty="0">
                <a:latin typeface="+mn-lt"/>
              </a:rPr>
              <a:t> = 0.83°; </a:t>
            </a:r>
            <a:r>
              <a:rPr lang="el-GR" sz="2000" i="1" dirty="0">
                <a:latin typeface="+mn-lt"/>
              </a:rPr>
              <a:t>δ</a:t>
            </a:r>
            <a:r>
              <a:rPr lang="en-US" sz="2000" i="1" dirty="0">
                <a:latin typeface="+mn-lt"/>
              </a:rPr>
              <a:t>θ/θ</a:t>
            </a:r>
            <a:r>
              <a:rPr lang="en-US" sz="2000" dirty="0">
                <a:latin typeface="+mn-lt"/>
              </a:rPr>
              <a:t> = 0.07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i="1" dirty="0">
                <a:latin typeface="+mn-lt"/>
              </a:rPr>
              <a:t>I</a:t>
            </a:r>
            <a:r>
              <a:rPr lang="en-US" sz="2000" baseline="-25000" dirty="0">
                <a:latin typeface="+mn-lt"/>
              </a:rPr>
              <a:t>R</a:t>
            </a:r>
            <a:r>
              <a:rPr lang="en-US" sz="2000" dirty="0">
                <a:latin typeface="+mn-lt"/>
              </a:rPr>
              <a:t> &gt; 10</a:t>
            </a:r>
            <a:r>
              <a:rPr lang="en-US" sz="2000" baseline="30000" dirty="0">
                <a:latin typeface="+mn-lt"/>
              </a:rPr>
              <a:t>6</a:t>
            </a:r>
            <a:r>
              <a:rPr lang="en-US" sz="2000" dirty="0">
                <a:latin typeface="+mn-lt"/>
              </a:rPr>
              <a:t> n sec</a:t>
            </a:r>
            <a:r>
              <a:rPr lang="en-US" sz="2000" baseline="30000" dirty="0">
                <a:latin typeface="+mn-lt"/>
              </a:rPr>
              <a:t>-1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2000" i="1" baseline="30000" dirty="0">
              <a:latin typeface="+mn-lt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u="sng" dirty="0">
                <a:latin typeface="+mn-lt"/>
              </a:rPr>
              <a:t>What to do if you must see </a:t>
            </a:r>
            <a:r>
              <a:rPr lang="en-US" sz="2400" i="1" u="sng" dirty="0">
                <a:latin typeface="+mn-lt"/>
              </a:rPr>
              <a:t>R</a:t>
            </a:r>
            <a:r>
              <a:rPr lang="en-US" sz="2400" u="sng" dirty="0">
                <a:latin typeface="+mn-lt"/>
              </a:rPr>
              <a:t>=1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Use a steeper angle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i="1" dirty="0">
                <a:latin typeface="+mn-lt"/>
              </a:rPr>
              <a:t>θ</a:t>
            </a:r>
            <a:r>
              <a:rPr lang="en-US" sz="2000" dirty="0">
                <a:latin typeface="+mn-lt"/>
              </a:rPr>
              <a:t> = 1.5°; </a:t>
            </a:r>
            <a:r>
              <a:rPr lang="el-GR" sz="2000" i="1" dirty="0">
                <a:latin typeface="+mn-lt"/>
              </a:rPr>
              <a:t>δ</a:t>
            </a:r>
            <a:r>
              <a:rPr lang="en-US" sz="2000" i="1" dirty="0">
                <a:latin typeface="+mn-lt"/>
              </a:rPr>
              <a:t>θ/θ</a:t>
            </a:r>
            <a:r>
              <a:rPr lang="en-US" sz="2000" dirty="0">
                <a:latin typeface="+mn-lt"/>
              </a:rPr>
              <a:t> = 0.07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i="1" dirty="0">
                <a:latin typeface="+mn-lt"/>
              </a:rPr>
              <a:t>I</a:t>
            </a:r>
            <a:r>
              <a:rPr lang="en-US" sz="2000" baseline="-25000" dirty="0">
                <a:latin typeface="+mn-lt"/>
              </a:rPr>
              <a:t>R</a:t>
            </a:r>
            <a:r>
              <a:rPr lang="en-US" sz="2000" dirty="0">
                <a:latin typeface="+mn-lt"/>
              </a:rPr>
              <a:t> &gt; 10</a:t>
            </a:r>
            <a:r>
              <a:rPr lang="en-US" sz="2000" baseline="30000" dirty="0">
                <a:latin typeface="+mn-lt"/>
              </a:rPr>
              <a:t>5</a:t>
            </a:r>
            <a:r>
              <a:rPr lang="en-US" sz="2000" dirty="0">
                <a:latin typeface="+mn-lt"/>
              </a:rPr>
              <a:t> n sec</a:t>
            </a:r>
            <a:r>
              <a:rPr lang="en-US" sz="2000" baseline="30000" dirty="0">
                <a:latin typeface="+mn-lt"/>
              </a:rPr>
              <a:t>-1</a:t>
            </a:r>
            <a:endParaRPr lang="en-US" sz="2000" dirty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Dead-time correct?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Attenuate?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2000" baseline="300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9ACB34-4D6F-9122-22F0-F14FF564F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632" y="1243584"/>
            <a:ext cx="7089628" cy="48188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6EED0D-B6C0-EB6D-FCC3-418B799CA499}"/>
              </a:ext>
            </a:extLst>
          </p:cNvPr>
          <p:cNvSpPr txBox="1"/>
          <p:nvPr/>
        </p:nvSpPr>
        <p:spPr>
          <a:xfrm>
            <a:off x="10954161" y="0"/>
            <a:ext cx="1237839" cy="3416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</a:rPr>
              <a:t>Charge 1</a:t>
            </a:r>
          </a:p>
        </p:txBody>
      </p:sp>
    </p:spTree>
    <p:extLst>
      <p:ext uri="{BB962C8B-B14F-4D97-AF65-F5344CB8AC3E}">
        <p14:creationId xmlns:p14="http://schemas.microsoft.com/office/powerpoint/2010/main" val="1013371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04795-E4EA-8083-01F5-6D092622C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attenuator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AAD304-D645-8B62-3949-65C172D84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693" y="-122051"/>
            <a:ext cx="65786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286869-088C-1033-AD20-861D50576381}"/>
              </a:ext>
            </a:extLst>
          </p:cNvPr>
          <p:cNvSpPr txBox="1"/>
          <p:nvPr/>
        </p:nvSpPr>
        <p:spPr>
          <a:xfrm>
            <a:off x="549046" y="1028604"/>
            <a:ext cx="4278045" cy="322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>
                <a:latin typeface="+mn-lt"/>
              </a:rPr>
              <a:t>“Achromatic” attenuators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Use e.g., polycarbonate 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+mn-lt"/>
              </a:rPr>
              <a:t>     (PC) or Plexiglas (PMMA)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Weakly </a:t>
            </a:r>
            <a:r>
              <a:rPr lang="el-GR" sz="2000" i="1" dirty="0">
                <a:latin typeface="+mn-lt"/>
              </a:rPr>
              <a:t>λ</a:t>
            </a:r>
            <a:r>
              <a:rPr lang="en-US" sz="2000" dirty="0">
                <a:latin typeface="+mn-lt"/>
              </a:rPr>
              <a:t> dependent – alters spectrum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Multiple measurements needed to correct spectral distortion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Thick attenuator behaves like a moderator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4355325-3243-4769-2423-039FB32DDC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1949027"/>
              </p:ext>
            </p:extLst>
          </p:nvPr>
        </p:nvGraphicFramePr>
        <p:xfrm>
          <a:off x="335247" y="4567044"/>
          <a:ext cx="63881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388100" imgH="1752600" progId="Equation.3">
                  <p:embed/>
                </p:oleObj>
              </mc:Choice>
              <mc:Fallback>
                <p:oleObj r:id="rId3" imgW="6388100" imgH="1752600" progId="Equation.3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264048A-BDAF-AE52-0231-DE40AC2FE5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47" y="4567044"/>
                        <a:ext cx="6388100" cy="17526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0527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C64F2-894C-4A5F-A4D4-AA4FB5AD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QIKR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B72A6-FEAA-79D5-32C5-B79437008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1992317"/>
            <a:ext cx="5431021" cy="2252546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Overview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Measuring reflectivity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Bring source to sample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Define beam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Position sample and detector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Normalize to direct beam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Expected count rates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Revisit requirements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Mitigation strategies</a:t>
            </a:r>
          </a:p>
          <a:p>
            <a:pPr marL="400050" indent="-400050">
              <a:buFont typeface="+mj-lt"/>
              <a:buAutoNum type="arabicPeriod"/>
            </a:pPr>
            <a:r>
              <a:rPr lang="en-US" b="1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27260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59B6D-1042-4A0A-A362-F92AC2C29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Reflectometer detector options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12AF5C-C6DA-6588-190A-48172531E563}"/>
              </a:ext>
            </a:extLst>
          </p:cNvPr>
          <p:cNvSpPr txBox="1"/>
          <p:nvPr/>
        </p:nvSpPr>
        <p:spPr>
          <a:xfrm>
            <a:off x="596900" y="923259"/>
            <a:ext cx="94128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MWPC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8D5AAF-4A30-DC03-E65F-0CA59DA9B5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68" y="1341630"/>
            <a:ext cx="1233932" cy="12842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DFE752-2B7B-90B6-7BC4-D636B7AFD25D}"/>
              </a:ext>
            </a:extLst>
          </p:cNvPr>
          <p:cNvSpPr txBox="1"/>
          <p:nvPr/>
        </p:nvSpPr>
        <p:spPr>
          <a:xfrm>
            <a:off x="276734" y="2766607"/>
            <a:ext cx="1866900" cy="311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Ex. instruments: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LiqRef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MagRef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SupeADAM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(also on SANS, diff.)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Built by: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(BNL),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Denex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ILL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High efficiency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Low gamma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Limitations: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(Very) low rate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Thick window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EBF0DD-7424-7DD7-95E6-CBD4351B4D17}"/>
              </a:ext>
            </a:extLst>
          </p:cNvPr>
          <p:cNvSpPr txBox="1"/>
          <p:nvPr/>
        </p:nvSpPr>
        <p:spPr>
          <a:xfrm>
            <a:off x="1861380" y="924275"/>
            <a:ext cx="133241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Multi-Tube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F9DF9-E370-5F86-23E5-CFC6D6FBC69D}"/>
              </a:ext>
            </a:extLst>
          </p:cNvPr>
          <p:cNvSpPr txBox="1"/>
          <p:nvPr/>
        </p:nvSpPr>
        <p:spPr>
          <a:xfrm>
            <a:off x="1860600" y="2779351"/>
            <a:ext cx="1666388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Ex. instruments: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FIGARO, D17, PLATYPUS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(also on SANS, diff.)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Built by: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High efficiency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Low gamma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Limitations: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Asymmetric pixels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Medium rate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C097DE-2DE1-5922-0418-95419D08A2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7328" y="1302249"/>
            <a:ext cx="1081126" cy="1333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92F945-EC5A-CA01-4144-3394B40D85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517" y="1557760"/>
            <a:ext cx="1706381" cy="9550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C46EEC-D147-51EE-C4F9-3FEC1904EF6F}"/>
              </a:ext>
            </a:extLst>
          </p:cNvPr>
          <p:cNvSpPr txBox="1"/>
          <p:nvPr/>
        </p:nvSpPr>
        <p:spPr>
          <a:xfrm>
            <a:off x="3941001" y="924762"/>
            <a:ext cx="74090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WLSF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DC7109-B6C0-D697-6486-859ED95113F9}"/>
              </a:ext>
            </a:extLst>
          </p:cNvPr>
          <p:cNvSpPr txBox="1"/>
          <p:nvPr/>
        </p:nvSpPr>
        <p:spPr>
          <a:xfrm>
            <a:off x="3571530" y="2780844"/>
            <a:ext cx="1697918" cy="311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Ex. instruments: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(also on diffraction)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Built by: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ISIS, SNS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High efficiency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Low gamma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Limitations: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Asymmetric pixels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Medium rate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1C0C7C-83B8-0811-F0FB-BCB9C92199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972" y="1254596"/>
            <a:ext cx="1071752" cy="14290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342E6A-556D-391A-EADB-91CCC8CD4839}"/>
              </a:ext>
            </a:extLst>
          </p:cNvPr>
          <p:cNvSpPr txBox="1"/>
          <p:nvPr/>
        </p:nvSpPr>
        <p:spPr>
          <a:xfrm>
            <a:off x="5486317" y="924762"/>
            <a:ext cx="143180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Multi-Blade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686BD1-BA33-1E67-1673-E614DCF3860D}"/>
              </a:ext>
            </a:extLst>
          </p:cNvPr>
          <p:cNvSpPr txBox="1"/>
          <p:nvPr/>
        </p:nvSpPr>
        <p:spPr>
          <a:xfrm>
            <a:off x="5269448" y="2774406"/>
            <a:ext cx="1824983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Ex. instruments: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None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Planned: ESTIA, FREIA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Built by: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Medium-high rate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Low gamma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Limitations: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Asymmetric pixels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~40% efficiency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ASIC readout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Uniformity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" name="Picture 17" descr="A picture containing indoor, floor, computer&#10;&#10;Description automatically generated">
            <a:extLst>
              <a:ext uri="{FF2B5EF4-FFF2-40B4-BE49-F238E27FC236}">
                <a16:creationId xmlns:a16="http://schemas.microsoft.com/office/drawing/2014/main" id="{2369A5F0-543C-8CAC-43BB-C750B62018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0480" y="1557760"/>
            <a:ext cx="1420667" cy="877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D1921BE-8E0F-9A23-C89A-1114248A7837}"/>
              </a:ext>
            </a:extLst>
          </p:cNvPr>
          <p:cNvSpPr txBox="1"/>
          <p:nvPr/>
        </p:nvSpPr>
        <p:spPr>
          <a:xfrm>
            <a:off x="7074396" y="2785816"/>
            <a:ext cx="1717954" cy="391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Ex. instruments: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None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(several diffractometers)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Built by: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Medium-high rate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Sufficient resolution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Limitations: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Gamma sensitivity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Rate currently not enough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Low radiation hardness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B1F356-32F5-0A27-3BF4-869F29ECBBD4}"/>
              </a:ext>
            </a:extLst>
          </p:cNvPr>
          <p:cNvSpPr txBox="1"/>
          <p:nvPr/>
        </p:nvSpPr>
        <p:spPr>
          <a:xfrm>
            <a:off x="8753526" y="2783830"/>
            <a:ext cx="1737423" cy="294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Ex. instruments: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None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Built by: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SNS (pending R&amp;D)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Very high rate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Limitations: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Large Pixels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High gamma sensitivity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Pixel gaps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7382E4-F56C-D2F4-D90E-B2661C248D2E}"/>
              </a:ext>
            </a:extLst>
          </p:cNvPr>
          <p:cNvSpPr txBox="1"/>
          <p:nvPr/>
        </p:nvSpPr>
        <p:spPr>
          <a:xfrm>
            <a:off x="10451444" y="2721978"/>
            <a:ext cx="1698599" cy="394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Ex. instruments: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Imaging at LANL, PSI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(Tested in many instruments)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Built by: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LoscoVision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/ ASI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High rate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Very high resolution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Flexible configuration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Likely several instruments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Limitations: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Improvements pending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Disadvantages: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22147B-E15D-3633-F5E2-7B0590A1AC20}"/>
              </a:ext>
            </a:extLst>
          </p:cNvPr>
          <p:cNvSpPr txBox="1"/>
          <p:nvPr/>
        </p:nvSpPr>
        <p:spPr>
          <a:xfrm>
            <a:off x="7317024" y="899725"/>
            <a:ext cx="142066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Anger Camera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597CC5-CE9E-9190-4996-53AD780942DD}"/>
              </a:ext>
            </a:extLst>
          </p:cNvPr>
          <p:cNvSpPr txBox="1"/>
          <p:nvPr/>
        </p:nvSpPr>
        <p:spPr>
          <a:xfrm>
            <a:off x="8742364" y="902704"/>
            <a:ext cx="167706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Pixel Camera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C0DFB4-6BCE-F14C-30A7-26E9AF00277D}"/>
              </a:ext>
            </a:extLst>
          </p:cNvPr>
          <p:cNvSpPr txBox="1"/>
          <p:nvPr/>
        </p:nvSpPr>
        <p:spPr>
          <a:xfrm>
            <a:off x="10522273" y="902704"/>
            <a:ext cx="136768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LumaCam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7" name="Picture 5" descr="page2image266673264">
            <a:extLst>
              <a:ext uri="{FF2B5EF4-FFF2-40B4-BE49-F238E27FC236}">
                <a16:creationId xmlns:a16="http://schemas.microsoft.com/office/drawing/2014/main" id="{9C6B9A07-744F-41DF-6B32-8BF2FCC51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r:link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3684" y="1341630"/>
            <a:ext cx="1420668" cy="126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umaCAM System">
            <a:extLst>
              <a:ext uri="{FF2B5EF4-FFF2-40B4-BE49-F238E27FC236}">
                <a16:creationId xmlns:a16="http://schemas.microsoft.com/office/drawing/2014/main" id="{1EA9DE85-BB6C-EEA9-21AB-EC559FA50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5550" y="1457324"/>
            <a:ext cx="2127250" cy="9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F105FDE-A26B-C9A9-C747-DF9D2DCBAF60}"/>
              </a:ext>
            </a:extLst>
          </p:cNvPr>
          <p:cNvCxnSpPr>
            <a:cxnSpLocks/>
          </p:cNvCxnSpPr>
          <p:nvPr/>
        </p:nvCxnSpPr>
        <p:spPr>
          <a:xfrm>
            <a:off x="1809750" y="933385"/>
            <a:ext cx="0" cy="5216323"/>
          </a:xfrm>
          <a:prstGeom prst="line">
            <a:avLst/>
          </a:prstGeom>
          <a:ln w="1270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264EAAD-9C7A-E749-5211-9EA9545B9E4D}"/>
              </a:ext>
            </a:extLst>
          </p:cNvPr>
          <p:cNvCxnSpPr>
            <a:cxnSpLocks/>
          </p:cNvCxnSpPr>
          <p:nvPr/>
        </p:nvCxnSpPr>
        <p:spPr>
          <a:xfrm>
            <a:off x="3416300" y="902704"/>
            <a:ext cx="0" cy="5216323"/>
          </a:xfrm>
          <a:prstGeom prst="line">
            <a:avLst/>
          </a:prstGeom>
          <a:ln w="1270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F71287D-CA94-360D-FB59-423FB73353EA}"/>
              </a:ext>
            </a:extLst>
          </p:cNvPr>
          <p:cNvCxnSpPr>
            <a:cxnSpLocks/>
          </p:cNvCxnSpPr>
          <p:nvPr/>
        </p:nvCxnSpPr>
        <p:spPr>
          <a:xfrm>
            <a:off x="5203890" y="899725"/>
            <a:ext cx="0" cy="5216323"/>
          </a:xfrm>
          <a:prstGeom prst="line">
            <a:avLst/>
          </a:prstGeom>
          <a:ln w="1270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CF34A64-4D95-793A-C11C-36D73D60BAF0}"/>
              </a:ext>
            </a:extLst>
          </p:cNvPr>
          <p:cNvCxnSpPr>
            <a:cxnSpLocks/>
          </p:cNvCxnSpPr>
          <p:nvPr/>
        </p:nvCxnSpPr>
        <p:spPr>
          <a:xfrm>
            <a:off x="6996257" y="860204"/>
            <a:ext cx="0" cy="5216323"/>
          </a:xfrm>
          <a:prstGeom prst="line">
            <a:avLst/>
          </a:prstGeom>
          <a:ln w="1270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189F34B-A608-BBD5-3D05-AC624C01F3BC}"/>
              </a:ext>
            </a:extLst>
          </p:cNvPr>
          <p:cNvCxnSpPr>
            <a:cxnSpLocks/>
          </p:cNvCxnSpPr>
          <p:nvPr/>
        </p:nvCxnSpPr>
        <p:spPr>
          <a:xfrm>
            <a:off x="8693150" y="807955"/>
            <a:ext cx="0" cy="5216323"/>
          </a:xfrm>
          <a:prstGeom prst="line">
            <a:avLst/>
          </a:prstGeom>
          <a:ln w="1270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BCF9F9F-3641-F569-2FEB-D5E120C12C03}"/>
              </a:ext>
            </a:extLst>
          </p:cNvPr>
          <p:cNvCxnSpPr>
            <a:cxnSpLocks/>
          </p:cNvCxnSpPr>
          <p:nvPr/>
        </p:nvCxnSpPr>
        <p:spPr>
          <a:xfrm>
            <a:off x="10405002" y="847504"/>
            <a:ext cx="0" cy="5216323"/>
          </a:xfrm>
          <a:prstGeom prst="line">
            <a:avLst/>
          </a:prstGeom>
          <a:ln w="1270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533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8CF15-1053-44C0-6315-5C7197547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A1C13-9BDF-3834-5581-D6C61BF21E81}"/>
              </a:ext>
            </a:extLst>
          </p:cNvPr>
          <p:cNvSpPr txBox="1"/>
          <p:nvPr/>
        </p:nvSpPr>
        <p:spPr>
          <a:xfrm>
            <a:off x="627070" y="1078441"/>
            <a:ext cx="10978119" cy="543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+mn-lt"/>
              </a:rPr>
              <a:t>The specifications for the QIKR detector have been derived from extrapolation of existing FTS-LR capabilities</a:t>
            </a:r>
          </a:p>
          <a:p>
            <a:pPr marL="342900" indent="-342900" algn="l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+mn-lt"/>
              </a:rPr>
              <a:t>No detector will be able to measure the anticipated direct beams </a:t>
            </a:r>
            <a:r>
              <a:rPr lang="en-US" sz="2400" i="1" dirty="0">
                <a:latin typeface="+mn-lt"/>
              </a:rPr>
              <a:t>directly</a:t>
            </a:r>
          </a:p>
          <a:p>
            <a:pPr marL="342900" indent="-342900" algn="l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+mn-lt"/>
              </a:rPr>
              <a:t>The expected instantaneous rate for reflectivity measurements suggests increasing specification </a:t>
            </a:r>
            <a:r>
              <a:rPr lang="en-US" sz="2400">
                <a:latin typeface="+mn-lt"/>
              </a:rPr>
              <a:t>S.04.08.05-R2 from </a:t>
            </a:r>
            <a:r>
              <a:rPr lang="en-US" sz="2400" dirty="0">
                <a:latin typeface="+mn-lt"/>
              </a:rPr>
              <a:t>2×10</a:t>
            </a:r>
            <a:r>
              <a:rPr lang="en-US" sz="2400" baseline="30000" dirty="0">
                <a:latin typeface="+mn-lt"/>
              </a:rPr>
              <a:t>4</a:t>
            </a:r>
            <a:r>
              <a:rPr lang="en-US" sz="2400" dirty="0">
                <a:latin typeface="+mn-lt"/>
              </a:rPr>
              <a:t> </a:t>
            </a:r>
            <a:r>
              <a:rPr lang="en-US" sz="2400">
                <a:latin typeface="+mn-lt"/>
              </a:rPr>
              <a:t>to 10</a:t>
            </a:r>
            <a:r>
              <a:rPr lang="en-US" sz="2400" baseline="30000">
                <a:latin typeface="+mn-lt"/>
              </a:rPr>
              <a:t>5</a:t>
            </a:r>
            <a:endParaRPr lang="en-US" sz="2400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+mn-lt"/>
              </a:rPr>
              <a:t>QIKR has been designed to enable three different mitigation strategies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+mn-lt"/>
              </a:rPr>
              <a:t>Attenuated direct beams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+mn-lt"/>
              </a:rPr>
              <a:t>Pixelated direct beams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+mn-lt"/>
              </a:rPr>
              <a:t>Normalization to reflectivity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+mn-lt"/>
              </a:rPr>
              <a:t>Dead-time correction will be applied as needed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+mn-lt"/>
              </a:rPr>
              <a:t>The appropriate strategy/strategies will be chosen based on detector capability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b="1" dirty="0">
                <a:latin typeface="+mn-lt"/>
              </a:rPr>
              <a:t>The better the detector, the easier the mitigation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A9A896-2BD9-B781-DF87-FF9B2D22BA4D}"/>
              </a:ext>
            </a:extLst>
          </p:cNvPr>
          <p:cNvSpPr txBox="1"/>
          <p:nvPr/>
        </p:nvSpPr>
        <p:spPr>
          <a:xfrm>
            <a:off x="10954161" y="0"/>
            <a:ext cx="1237839" cy="3416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</a:rPr>
              <a:t>Charge 1</a:t>
            </a:r>
          </a:p>
        </p:txBody>
      </p:sp>
    </p:spTree>
    <p:extLst>
      <p:ext uri="{BB962C8B-B14F-4D97-AF65-F5344CB8AC3E}">
        <p14:creationId xmlns:p14="http://schemas.microsoft.com/office/powerpoint/2010/main" val="3634673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62E98-04DB-4898-BCC9-84CD1FE3D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  <p:pic>
        <p:nvPicPr>
          <p:cNvPr id="8" name="Picture 7" descr="A close up of a tree&#10;&#10;Description automatically generated">
            <a:extLst>
              <a:ext uri="{FF2B5EF4-FFF2-40B4-BE49-F238E27FC236}">
                <a16:creationId xmlns:a16="http://schemas.microsoft.com/office/drawing/2014/main" id="{34758ACC-C7AA-4213-82EF-1B94BBE00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650004" y="813816"/>
            <a:ext cx="7319549" cy="5489662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9C7676-9910-ACB7-3F03-748AD2971394}"/>
              </a:ext>
            </a:extLst>
          </p:cNvPr>
          <p:cNvSpPr txBox="1"/>
          <p:nvPr/>
        </p:nvSpPr>
        <p:spPr>
          <a:xfrm>
            <a:off x="651435" y="2402541"/>
            <a:ext cx="2797561" cy="124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+mn-lt"/>
              </a:rPr>
              <a:t>Anton Khaplanov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+mn-lt"/>
              </a:rPr>
              <a:t>Danielle Wilson</a:t>
            </a:r>
          </a:p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Ryan Butz</a:t>
            </a:r>
          </a:p>
        </p:txBody>
      </p:sp>
    </p:spTree>
    <p:extLst>
      <p:ext uri="{BB962C8B-B14F-4D97-AF65-F5344CB8AC3E}">
        <p14:creationId xmlns:p14="http://schemas.microsoft.com/office/powerpoint/2010/main" val="38215757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EA7F5-498C-4E78-86BA-565A678BF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10909"/>
          </a:xfrm>
        </p:spPr>
        <p:txBody>
          <a:bodyPr/>
          <a:lstStyle/>
          <a:p>
            <a:r>
              <a:rPr lang="en-US" dirty="0"/>
              <a:t>Compile into table of direct beam “runs”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2AB5FB-C03D-462A-87B4-95FF810F1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53" y="1486279"/>
            <a:ext cx="11099616" cy="3586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06E76C-AAF8-44C2-B37C-AEFA4B5F5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661" y="1123950"/>
            <a:ext cx="5866679" cy="4610100"/>
          </a:xfrm>
          <a:prstGeom prst="rect">
            <a:avLst/>
          </a:prstGeom>
          <a:ln w="25400">
            <a:solidFill>
              <a:schemeClr val="accent4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382500-5344-4503-9A08-84BB557C16C7}"/>
              </a:ext>
            </a:extLst>
          </p:cNvPr>
          <p:cNvSpPr txBox="1"/>
          <p:nvPr/>
        </p:nvSpPr>
        <p:spPr>
          <a:xfrm>
            <a:off x="2298325" y="5964647"/>
            <a:ext cx="759534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Direct beams in counts/</a:t>
            </a:r>
            <a:r>
              <a:rPr lang="en-US" sz="2400" dirty="0" err="1"/>
              <a:t>mC</a:t>
            </a:r>
            <a:r>
              <a:rPr lang="en-US" sz="2400" dirty="0"/>
              <a:t> – no scale factors required</a:t>
            </a:r>
          </a:p>
        </p:txBody>
      </p:sp>
    </p:spTree>
    <p:extLst>
      <p:ext uri="{BB962C8B-B14F-4D97-AF65-F5344CB8AC3E}">
        <p14:creationId xmlns:p14="http://schemas.microsoft.com/office/powerpoint/2010/main" val="41832926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F7BD93-D0B0-4A72-904B-8F2433162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95" y="1022614"/>
            <a:ext cx="10568478" cy="5210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E9858A1-6CD0-419B-8C21-0AC7C8E589A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45877" y="320041"/>
                <a:ext cx="11422261" cy="616259"/>
              </a:xfrm>
            </p:spPr>
            <p:txBody>
              <a:bodyPr/>
              <a:lstStyle/>
              <a:p>
                <a:r>
                  <a:rPr lang="en-US" dirty="0"/>
                  <a:t>Et voil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à: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dirty="0"/>
                  <a:t>pecular reflectivity normalized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𝐤𝐧𝐨𝐰𝐧</m:t>
                        </m:r>
                      </m:sub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𝐃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𝐎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E9858A1-6CD0-419B-8C21-0AC7C8E589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45877" y="320041"/>
                <a:ext cx="11422261" cy="61625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07E5333-CAB0-4DF3-BCED-82B0A423A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005" y="1241876"/>
            <a:ext cx="5866679" cy="4991101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689578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F96E8-0175-D5A8-8399-C28226FA6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of QIKR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C065B88-221C-8C00-A9BA-549184064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259" y="934056"/>
            <a:ext cx="7134415" cy="375601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QIKR will sit at port ST02 and view the cylinder moderator</a:t>
            </a:r>
          </a:p>
          <a:p>
            <a:pPr algn="ctr">
              <a:spcBef>
                <a:spcPts val="1200"/>
              </a:spcBef>
            </a:pPr>
            <a:endParaRPr lang="en-US" sz="2400" dirty="0"/>
          </a:p>
          <a:p>
            <a:pPr marL="0" indent="0" algn="ctr">
              <a:buNone/>
            </a:pPr>
            <a:endParaRPr lang="en-US" sz="2000" dirty="0"/>
          </a:p>
          <a:p>
            <a:pPr algn="ctr"/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C3B6A3-112A-48ED-92AA-5F4FDA0AF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453" y="1698848"/>
            <a:ext cx="8066026" cy="43903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reflection stA="99000" endPos="0" dist="50800" dir="5400000" sy="-100000" algn="bl" rotWithShape="0"/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6749FB3-2CBB-E2EE-3183-AAABB5F58729}"/>
              </a:ext>
            </a:extLst>
          </p:cNvPr>
          <p:cNvSpPr txBox="1"/>
          <p:nvPr/>
        </p:nvSpPr>
        <p:spPr>
          <a:xfrm>
            <a:off x="2166453" y="4715004"/>
            <a:ext cx="2201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dirty="0">
                <a:solidFill>
                  <a:prstClr val="black"/>
                </a:solidFill>
                <a:latin typeface="Century Gothic" panose="020F0302020204030204"/>
              </a:rPr>
              <a:t>QIKR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Beamline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 ST02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FABC779-923F-74E8-3B37-353016706693}"/>
              </a:ext>
            </a:extLst>
          </p:cNvPr>
          <p:cNvSpPr txBox="1"/>
          <p:nvPr/>
        </p:nvSpPr>
        <p:spPr>
          <a:xfrm>
            <a:off x="3050206" y="6179624"/>
            <a:ext cx="629852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STS Beamlines in the South Instrument Hall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21FA202-4363-30DB-9FA1-7A96695E876C}"/>
              </a:ext>
            </a:extLst>
          </p:cNvPr>
          <p:cNvCxnSpPr>
            <a:cxnSpLocks/>
          </p:cNvCxnSpPr>
          <p:nvPr/>
        </p:nvCxnSpPr>
        <p:spPr>
          <a:xfrm flipV="1">
            <a:off x="3420611" y="3894034"/>
            <a:ext cx="573252" cy="820970"/>
          </a:xfrm>
          <a:prstGeom prst="straightConnector1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335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5D110E3-1914-4AF1-AA41-A411B78ED1B2}"/>
              </a:ext>
            </a:extLst>
          </p:cNvPr>
          <p:cNvGrpSpPr/>
          <p:nvPr/>
        </p:nvGrpSpPr>
        <p:grpSpPr>
          <a:xfrm>
            <a:off x="5399631" y="898911"/>
            <a:ext cx="6792369" cy="3361759"/>
            <a:chOff x="5399631" y="898911"/>
            <a:chExt cx="6792369" cy="336175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968A023-2485-0947-3768-639B9DD83F91}"/>
                </a:ext>
              </a:extLst>
            </p:cNvPr>
            <p:cNvGrpSpPr/>
            <p:nvPr/>
          </p:nvGrpSpPr>
          <p:grpSpPr>
            <a:xfrm>
              <a:off x="5399631" y="898911"/>
              <a:ext cx="6792369" cy="3361759"/>
              <a:chOff x="5399631" y="1359058"/>
              <a:chExt cx="6792369" cy="3361759"/>
            </a:xfrm>
          </p:grpSpPr>
          <p:pic>
            <p:nvPicPr>
              <p:cNvPr id="12" name="Picture 11" descr="A picture containing LEGO, toy&#10;&#10;Description automatically generated">
                <a:extLst>
                  <a:ext uri="{FF2B5EF4-FFF2-40B4-BE49-F238E27FC236}">
                    <a16:creationId xmlns:a16="http://schemas.microsoft.com/office/drawing/2014/main" id="{66098BFC-0D80-B360-F3F6-92DBCFDBCD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435" t="17144" r="1747" b="30062"/>
              <a:stretch/>
            </p:blipFill>
            <p:spPr>
              <a:xfrm>
                <a:off x="5399631" y="1420581"/>
                <a:ext cx="6149130" cy="2618032"/>
              </a:xfrm>
              <a:prstGeom prst="rect">
                <a:avLst/>
              </a:prstGeom>
            </p:spPr>
          </p:pic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41D2289B-542C-1D85-341E-1E40BC0F3433}"/>
                  </a:ext>
                </a:extLst>
              </p:cNvPr>
              <p:cNvGrpSpPr/>
              <p:nvPr/>
            </p:nvGrpSpPr>
            <p:grpSpPr>
              <a:xfrm>
                <a:off x="6265150" y="1359058"/>
                <a:ext cx="5926850" cy="3361759"/>
                <a:chOff x="6265150" y="1359058"/>
                <a:chExt cx="5926850" cy="3361759"/>
              </a:xfrm>
            </p:grpSpPr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5D0B0A20-065A-6EBB-7432-867BCC816BD3}"/>
                    </a:ext>
                  </a:extLst>
                </p:cNvPr>
                <p:cNvSpPr txBox="1"/>
                <p:nvPr/>
              </p:nvSpPr>
              <p:spPr>
                <a:xfrm>
                  <a:off x="11231481" y="1359058"/>
                  <a:ext cx="960519" cy="3416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dirty="0">
                      <a:latin typeface="+mn-lt"/>
                    </a:rPr>
                    <a:t>Source</a:t>
                  </a:r>
                </a:p>
              </p:txBody>
            </p: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9A20D150-F6AD-4E40-D7AF-3D1D3D8B0B25}"/>
                    </a:ext>
                  </a:extLst>
                </p:cNvPr>
                <p:cNvCxnSpPr>
                  <a:cxnSpLocks/>
                  <a:stCxn id="4" idx="2"/>
                  <a:endCxn id="16" idx="0"/>
                </p:cNvCxnSpPr>
                <p:nvPr/>
              </p:nvCxnSpPr>
              <p:spPr>
                <a:xfrm>
                  <a:off x="11711741" y="1700690"/>
                  <a:ext cx="283406" cy="629743"/>
                </a:xfrm>
                <a:prstGeom prst="straightConnector1">
                  <a:avLst/>
                </a:prstGeom>
                <a:ln w="19050">
                  <a:solidFill>
                    <a:schemeClr val="accent4">
                      <a:lumMod val="60000"/>
                      <a:lumOff val="40000"/>
                    </a:schemeClr>
                  </a:solidFill>
                  <a:miter lim="800000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D4D4225-2DBA-E538-E335-056175BDFE83}"/>
                    </a:ext>
                  </a:extLst>
                </p:cNvPr>
                <p:cNvSpPr txBox="1"/>
                <p:nvPr/>
              </p:nvSpPr>
              <p:spPr>
                <a:xfrm>
                  <a:off x="10267710" y="3889790"/>
                  <a:ext cx="934871" cy="3416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dirty="0">
                      <a:latin typeface="+mn-lt"/>
                    </a:rPr>
                    <a:t>Bunker</a:t>
                  </a:r>
                </a:p>
              </p:txBody>
            </p: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34C1EB40-FD35-EA84-80A3-DCE3808DB0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657177" y="2982594"/>
                  <a:ext cx="77968" cy="896840"/>
                </a:xfrm>
                <a:prstGeom prst="straightConnector1">
                  <a:avLst/>
                </a:prstGeom>
                <a:ln w="19050">
                  <a:solidFill>
                    <a:schemeClr val="accent4">
                      <a:lumMod val="60000"/>
                      <a:lumOff val="40000"/>
                    </a:schemeClr>
                  </a:solidFill>
                  <a:miter lim="800000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E527735-1352-2825-779C-69BB270E0D9A}"/>
                    </a:ext>
                  </a:extLst>
                </p:cNvPr>
                <p:cNvSpPr txBox="1"/>
                <p:nvPr/>
              </p:nvSpPr>
              <p:spPr>
                <a:xfrm>
                  <a:off x="8892560" y="3867629"/>
                  <a:ext cx="808235" cy="3416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dirty="0">
                      <a:latin typeface="+mn-lt"/>
                    </a:rPr>
                    <a:t>Cave</a:t>
                  </a:r>
                </a:p>
              </p:txBody>
            </p: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86B91FC7-0F7A-4542-9B7B-ED35E0A3D1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01508" y="3291572"/>
                  <a:ext cx="66667" cy="587862"/>
                </a:xfrm>
                <a:prstGeom prst="straightConnector1">
                  <a:avLst/>
                </a:prstGeom>
                <a:ln w="19050">
                  <a:solidFill>
                    <a:schemeClr val="accent4">
                      <a:lumMod val="60000"/>
                      <a:lumOff val="40000"/>
                    </a:schemeClr>
                  </a:solidFill>
                  <a:miter lim="800000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76ECC10-E276-5208-69E9-43CEC1EAEE10}"/>
                    </a:ext>
                  </a:extLst>
                </p:cNvPr>
                <p:cNvSpPr txBox="1"/>
                <p:nvPr/>
              </p:nvSpPr>
              <p:spPr>
                <a:xfrm>
                  <a:off x="6265150" y="4129886"/>
                  <a:ext cx="1008609" cy="5909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dirty="0">
                      <a:latin typeface="+mn-lt"/>
                    </a:rPr>
                    <a:t>Control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US" dirty="0">
                      <a:latin typeface="+mn-lt"/>
                    </a:rPr>
                    <a:t>Hutch</a:t>
                  </a: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B33F0CD5-CB79-D427-D661-2E078E4D74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83243" y="3577108"/>
                  <a:ext cx="66667" cy="587862"/>
                </a:xfrm>
                <a:prstGeom prst="straightConnector1">
                  <a:avLst/>
                </a:prstGeom>
                <a:ln w="19050">
                  <a:solidFill>
                    <a:schemeClr val="accent4">
                      <a:lumMod val="60000"/>
                      <a:lumOff val="40000"/>
                    </a:schemeClr>
                  </a:solidFill>
                  <a:miter lim="800000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BF22EF2-22F7-9B7D-0B84-CB3E5067B5BD}"/>
                </a:ext>
              </a:extLst>
            </p:cNvPr>
            <p:cNvGrpSpPr/>
            <p:nvPr/>
          </p:nvGrpSpPr>
          <p:grpSpPr>
            <a:xfrm>
              <a:off x="11668243" y="1870286"/>
              <a:ext cx="430240" cy="241422"/>
              <a:chOff x="11532863" y="3575038"/>
              <a:chExt cx="430240" cy="24142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7DCB00F-FC64-307A-FCF3-486E37361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756431" y="3575038"/>
                <a:ext cx="206672" cy="241422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678F3AE-A0D3-02B7-F6A4-C729EB08C0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532863" y="3740257"/>
                <a:ext cx="200391" cy="76203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27B6F52-B597-4944-BFD1-AA70B23D7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will make time-resolved reflectometry routine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BB5ECA-3369-4E5D-8DB1-83F0434DEB91}"/>
              </a:ext>
            </a:extLst>
          </p:cNvPr>
          <p:cNvSpPr txBox="1"/>
          <p:nvPr/>
        </p:nvSpPr>
        <p:spPr>
          <a:xfrm>
            <a:off x="429767" y="883324"/>
            <a:ext cx="53530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entury Gothic" panose="020B0502020202020204" pitchFamily="34" charset="0"/>
              </a:rPr>
              <a:t>STS flux and wavelength bandwidth will enable routine single-setting measurement of specular reflectivity in seconds to minutes, depending on the sample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D8D726-A9B6-4DD8-9639-9B6BF59BB3F7}"/>
              </a:ext>
            </a:extLst>
          </p:cNvPr>
          <p:cNvSpPr txBox="1"/>
          <p:nvPr/>
        </p:nvSpPr>
        <p:spPr>
          <a:xfrm>
            <a:off x="5775262" y="4775338"/>
            <a:ext cx="60411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entury Gothic" panose="020B0502020202020204" pitchFamily="34" charset="0"/>
              </a:rPr>
              <a:t>“Cinematic” data collection at one instrument setting and event-based data reduction will enable post-experiment tracking of structural evolution in time over a broad scientific landscape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BE4650-C2AF-45C5-B657-DF3368796C88}"/>
              </a:ext>
            </a:extLst>
          </p:cNvPr>
          <p:cNvGrpSpPr/>
          <p:nvPr/>
        </p:nvGrpSpPr>
        <p:grpSpPr>
          <a:xfrm>
            <a:off x="1519305" y="2235994"/>
            <a:ext cx="3467100" cy="3978846"/>
            <a:chOff x="405754" y="1088068"/>
            <a:chExt cx="3467100" cy="3978846"/>
          </a:xfrm>
        </p:grpSpPr>
        <p:pic>
          <p:nvPicPr>
            <p:cNvPr id="6" name="Picture 113" descr="cid:F89B7CED-6509-49F3-8D3D-1F2F70E1D93A">
              <a:extLst>
                <a:ext uri="{FF2B5EF4-FFF2-40B4-BE49-F238E27FC236}">
                  <a16:creationId xmlns:a16="http://schemas.microsoft.com/office/drawing/2014/main" id="{E339EAB8-7AAB-4C2E-82D5-A6D1101BEA6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754" y="1088068"/>
              <a:ext cx="3467100" cy="256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F78EF6BD-854F-4E63-BB25-F5ABDA6D6F8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58745" y="3844224"/>
            <a:ext cx="2361118" cy="12226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422360" imgH="736560" progId="Equation.3">
                    <p:embed/>
                  </p:oleObj>
                </mc:Choice>
                <mc:Fallback>
                  <p:oleObj name="Equation" r:id="rId6" imgW="1422360" imgH="736560" progId="Equation.3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F78EF6BD-854F-4E63-BB25-F5ABDA6D6F8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58745" y="3844224"/>
                          <a:ext cx="2361118" cy="12226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F130AF6-86CA-4000-85D1-546944E4046A}"/>
              </a:ext>
            </a:extLst>
          </p:cNvPr>
          <p:cNvSpPr txBox="1"/>
          <p:nvPr/>
        </p:nvSpPr>
        <p:spPr>
          <a:xfrm>
            <a:off x="2690901" y="6314189"/>
            <a:ext cx="3405099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[Density × Avogadro’s number / 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Molecular mass]</a:t>
            </a:r>
            <a:endParaRPr lang="en-US" sz="1600" i="1" dirty="0">
              <a:latin typeface="+mn-lt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2F08584-1DD0-4AA3-8397-2FFB93EA89E0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3495964" y="5974676"/>
            <a:ext cx="897487" cy="339513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BB225C2-C109-21EF-A6C1-1AC6C4195AA8}"/>
              </a:ext>
            </a:extLst>
          </p:cNvPr>
          <p:cNvSpPr txBox="1"/>
          <p:nvPr/>
        </p:nvSpPr>
        <p:spPr>
          <a:xfrm>
            <a:off x="11030688" y="3001493"/>
            <a:ext cx="115127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Monolith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A14A896-FEE5-886E-8941-2F474334F58B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11314963" y="2371750"/>
            <a:ext cx="291364" cy="629743"/>
          </a:xfrm>
          <a:prstGeom prst="straightConnector1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748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>
            <a:extLst>
              <a:ext uri="{FF2B5EF4-FFF2-40B4-BE49-F238E27FC236}">
                <a16:creationId xmlns:a16="http://schemas.microsoft.com/office/drawing/2014/main" id="{979AF437-A83D-5883-FF41-52FEE0303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62" y="1217574"/>
            <a:ext cx="6841810" cy="476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720712-50FA-21FC-C563-39A4EC8E2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QIKR-L instrument cave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610652-D104-326C-68F8-026A60417D9B}"/>
              </a:ext>
            </a:extLst>
          </p:cNvPr>
          <p:cNvGrpSpPr/>
          <p:nvPr/>
        </p:nvGrpSpPr>
        <p:grpSpPr>
          <a:xfrm>
            <a:off x="9922715" y="5018077"/>
            <a:ext cx="580731" cy="241422"/>
            <a:chOff x="11380108" y="1872095"/>
            <a:chExt cx="580731" cy="2414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8976CB-D9D6-3054-DB32-01ABE481D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54167" y="1872095"/>
              <a:ext cx="206672" cy="241422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47902E1-9DF4-2F68-6305-F2A488EA52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380108" y="1981008"/>
              <a:ext cx="370663" cy="0"/>
            </a:xfrm>
            <a:prstGeom prst="straightConnector1">
              <a:avLst/>
            </a:prstGeom>
            <a:ln w="28575">
              <a:solidFill>
                <a:schemeClr val="tx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D0FC1CC-9FC4-2E6A-ED7D-88A7BC915914}"/>
              </a:ext>
            </a:extLst>
          </p:cNvPr>
          <p:cNvSpPr txBox="1"/>
          <p:nvPr/>
        </p:nvSpPr>
        <p:spPr>
          <a:xfrm>
            <a:off x="4325105" y="5769255"/>
            <a:ext cx="170431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Detector Arm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CF4B4F-B5FA-3D91-855C-CBE09DFA8632}"/>
              </a:ext>
            </a:extLst>
          </p:cNvPr>
          <p:cNvSpPr txBox="1"/>
          <p:nvPr/>
        </p:nvSpPr>
        <p:spPr>
          <a:xfrm>
            <a:off x="7426824" y="6382705"/>
            <a:ext cx="177644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Incident 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6297C3-744D-2324-9A22-2BFE1DE47614}"/>
              </a:ext>
            </a:extLst>
          </p:cNvPr>
          <p:cNvSpPr txBox="1"/>
          <p:nvPr/>
        </p:nvSpPr>
        <p:spPr>
          <a:xfrm>
            <a:off x="9851591" y="3510647"/>
            <a:ext cx="88357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Guide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2A1E2F-41C5-6B0B-E84E-94ED6AAB982B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8917757" y="3852279"/>
            <a:ext cx="1375622" cy="1238195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E9D3F0A-BB1F-124C-5C4D-960D0AC04B4D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7960936" y="5259499"/>
            <a:ext cx="354112" cy="1123206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824EA2-9ACA-27A8-27A4-443D5F793E81}"/>
              </a:ext>
            </a:extLst>
          </p:cNvPr>
          <p:cNvCxnSpPr>
            <a:cxnSpLocks/>
          </p:cNvCxnSpPr>
          <p:nvPr/>
        </p:nvCxnSpPr>
        <p:spPr>
          <a:xfrm flipV="1">
            <a:off x="5135807" y="5259499"/>
            <a:ext cx="1321554" cy="481425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8DCC9C1-AB4C-9479-D661-90BBC1BA9E7C}"/>
              </a:ext>
            </a:extLst>
          </p:cNvPr>
          <p:cNvSpPr txBox="1"/>
          <p:nvPr/>
        </p:nvSpPr>
        <p:spPr>
          <a:xfrm>
            <a:off x="5898307" y="6134168"/>
            <a:ext cx="170110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Sample Table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6C65125-D9AD-7C59-2966-8C8955CAB3D4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6748861" y="5191432"/>
            <a:ext cx="482793" cy="942736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FAD6A45-0014-9A53-F4CF-7B0EF958AE75}"/>
              </a:ext>
            </a:extLst>
          </p:cNvPr>
          <p:cNvSpPr txBox="1"/>
          <p:nvPr/>
        </p:nvSpPr>
        <p:spPr>
          <a:xfrm>
            <a:off x="9326577" y="2664089"/>
            <a:ext cx="843500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Shield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Walls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8741F8E-F70F-DA3B-972D-B34E390F92B3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8441703" y="3255020"/>
            <a:ext cx="1306624" cy="1034176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50B9D99-26C7-E323-9B1C-CF9327B16EB3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7301060" y="2959555"/>
            <a:ext cx="2025517" cy="551092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F3380C1-D623-6996-79E8-4E1E9C6C0076}"/>
              </a:ext>
            </a:extLst>
          </p:cNvPr>
          <p:cNvSpPr txBox="1"/>
          <p:nvPr/>
        </p:nvSpPr>
        <p:spPr>
          <a:xfrm>
            <a:off x="2125732" y="5479470"/>
            <a:ext cx="188224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Cave Entrance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DB799ED-6E62-25A0-0A81-3FE1115AC235}"/>
              </a:ext>
            </a:extLst>
          </p:cNvPr>
          <p:cNvCxnSpPr>
            <a:cxnSpLocks/>
          </p:cNvCxnSpPr>
          <p:nvPr/>
        </p:nvCxnSpPr>
        <p:spPr>
          <a:xfrm flipV="1">
            <a:off x="2968978" y="4883085"/>
            <a:ext cx="305266" cy="634027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0E2B3C1-5F24-2F94-005D-5E5A7F600808}"/>
              </a:ext>
            </a:extLst>
          </p:cNvPr>
          <p:cNvSpPr txBox="1"/>
          <p:nvPr/>
        </p:nvSpPr>
        <p:spPr>
          <a:xfrm>
            <a:off x="9748327" y="6382705"/>
            <a:ext cx="222689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[Requirements A,B,F]</a:t>
            </a:r>
          </a:p>
        </p:txBody>
      </p:sp>
    </p:spTree>
    <p:extLst>
      <p:ext uri="{BB962C8B-B14F-4D97-AF65-F5344CB8AC3E}">
        <p14:creationId xmlns:p14="http://schemas.microsoft.com/office/powerpoint/2010/main" val="2930203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E817F-71DC-EE20-F5DA-2AB86F324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10909"/>
          </a:xfrm>
        </p:spPr>
        <p:txBody>
          <a:bodyPr/>
          <a:lstStyle/>
          <a:p>
            <a:r>
              <a:rPr lang="en-US" dirty="0"/>
              <a:t>Attenuated apertures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0CC03-AA3F-3257-9277-020620BB9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286" y="1390650"/>
            <a:ext cx="11369809" cy="404777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+mj-lt"/>
              </a:rPr>
              <a:t>Start with measurable spectrum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Place attenuator, re-measure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Repeat as needed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1EF2840-AA81-0B17-97D1-356CBF4FD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4187" y="-30277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5BD0E46-294A-09B6-8951-79D905D844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945" y="1715576"/>
          <a:ext cx="1485255" cy="666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90170" imgH="444307" progId="Equation.3">
                  <p:embed/>
                </p:oleObj>
              </mc:Choice>
              <mc:Fallback>
                <p:oleObj r:id="rId2" imgW="990170" imgH="444307" progId="Equation.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5BD0E46-294A-09B6-8951-79D905D844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45" y="1715576"/>
                        <a:ext cx="1485255" cy="6664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90E594D0-2216-B707-AB95-BD795E5BC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4048F63-5D21-E99A-D5EC-FFD97ACAC2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945" y="2596375"/>
          <a:ext cx="1675673" cy="666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117115" imgH="444307" progId="Equation.3">
                  <p:embed/>
                </p:oleObj>
              </mc:Choice>
              <mc:Fallback>
                <p:oleObj r:id="rId4" imgW="1117115" imgH="444307" progId="Equation.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4048F63-5D21-E99A-D5EC-FFD97ACAC2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45" y="2596375"/>
                        <a:ext cx="1675673" cy="6664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>
            <a:extLst>
              <a:ext uri="{FF2B5EF4-FFF2-40B4-BE49-F238E27FC236}">
                <a16:creationId xmlns:a16="http://schemas.microsoft.com/office/drawing/2014/main" id="{FF2511B9-C47E-1918-16BC-97A419C55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264048A-BDAF-AE52-0231-DE40AC2FE5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944" y="3648720"/>
          <a:ext cx="9582150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6388100" imgH="1752600" progId="Equation.3">
                  <p:embed/>
                </p:oleObj>
              </mc:Choice>
              <mc:Fallback>
                <p:oleObj r:id="rId6" imgW="6388100" imgH="1752600" progId="Equation.3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264048A-BDAF-AE52-0231-DE40AC2FE5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44" y="3648720"/>
                        <a:ext cx="9582150" cy="2628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8">
            <a:extLst>
              <a:ext uri="{FF2B5EF4-FFF2-40B4-BE49-F238E27FC236}">
                <a16:creationId xmlns:a16="http://schemas.microsoft.com/office/drawing/2014/main" id="{5E19E772-C471-5D8D-A059-3468CE111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01F9191-CB0F-B735-0C4F-045F9C8060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53659" y="-46712"/>
          <a:ext cx="5467094" cy="3738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0.0 Graph" r:id="rId8" imgW="6425280" imgH="4389120" progId="SigmaPlotGraphicObject.9">
                  <p:embed/>
                </p:oleObj>
              </mc:Choice>
              <mc:Fallback>
                <p:oleObj name="SPW 10.0 Graph" r:id="rId8" imgW="6425280" imgH="4389120" progId="SigmaPlotGraphicObject.9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01F9191-CB0F-B735-0C4F-045F9C8060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3659" y="-46712"/>
                        <a:ext cx="5467094" cy="37383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3493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1727B-B8AC-7DD3-1445-928DD38C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92" y="320041"/>
            <a:ext cx="11501908" cy="510909"/>
          </a:xfrm>
        </p:spPr>
        <p:txBody>
          <a:bodyPr/>
          <a:lstStyle/>
          <a:p>
            <a:r>
              <a:rPr lang="en-US" dirty="0"/>
              <a:t>In practice – constant </a:t>
            </a:r>
            <a:r>
              <a:rPr lang="el-GR" i="1" dirty="0">
                <a:latin typeface="+mj-lt"/>
                <a:cs typeface="Times New Roman" panose="02020603050405020304" pitchFamily="18" charset="0"/>
              </a:rPr>
              <a:t>θ</a:t>
            </a:r>
            <a:r>
              <a:rPr lang="en-US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= 0.6°</a:t>
            </a:r>
            <a:endParaRPr lang="en-US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8D22AE-79E6-8068-7D83-CC90C775DD6A}"/>
              </a:ext>
            </a:extLst>
          </p:cNvPr>
          <p:cNvSpPr txBox="1"/>
          <p:nvPr/>
        </p:nvSpPr>
        <p:spPr>
          <a:xfrm>
            <a:off x="475063" y="1376046"/>
            <a:ext cx="4854214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+mn-lt"/>
              </a:rPr>
              <a:t>Measure at reduced apertures 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latin typeface="+mn-lt"/>
              </a:rPr>
              <a:t>(&lt;1 kHz for Brookhaven </a:t>
            </a:r>
            <a:r>
              <a:rPr lang="en-US" sz="2400" baseline="30000" dirty="0">
                <a:latin typeface="+mn-lt"/>
              </a:rPr>
              <a:t>3</a:t>
            </a:r>
            <a:r>
              <a:rPr lang="en-US" sz="2400" dirty="0">
                <a:latin typeface="+mn-lt"/>
              </a:rPr>
              <a:t>He)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970D2-3203-165C-3677-9129C9629548}"/>
              </a:ext>
            </a:extLst>
          </p:cNvPr>
          <p:cNvSpPr txBox="1"/>
          <p:nvPr/>
        </p:nvSpPr>
        <p:spPr>
          <a:xfrm>
            <a:off x="217782" y="2787326"/>
            <a:ext cx="5368777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+mj-lt"/>
              </a:rPr>
              <a:t>Determine scale factors by a series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latin typeface="+mj-lt"/>
              </a:rPr>
              <a:t>of attenuated measurements</a:t>
            </a:r>
          </a:p>
          <a:p>
            <a:pPr algn="ctr">
              <a:lnSpc>
                <a:spcPct val="90000"/>
              </a:lnSpc>
            </a:pPr>
            <a:r>
              <a:rPr lang="en-US" sz="2400" i="1" dirty="0">
                <a:latin typeface="+mj-lt"/>
              </a:rPr>
              <a:t>F</a:t>
            </a:r>
            <a:r>
              <a:rPr lang="en-US" sz="2400" i="1" baseline="-25000" dirty="0">
                <a:latin typeface="+mj-lt"/>
              </a:rPr>
              <a:t>j</a:t>
            </a:r>
            <a:r>
              <a:rPr lang="en-US" sz="2400" dirty="0">
                <a:latin typeface="+mj-lt"/>
              </a:rPr>
              <a:t> = </a:t>
            </a:r>
            <a:r>
              <a:rPr lang="en-US" sz="2400" i="1" dirty="0" err="1">
                <a:latin typeface="+mj-lt"/>
              </a:rPr>
              <a:t>A</a:t>
            </a:r>
            <a:r>
              <a:rPr lang="en-US" sz="2400" i="1" baseline="-25000" dirty="0" err="1">
                <a:latin typeface="+mj-lt"/>
              </a:rPr>
              <a:t>j</a:t>
            </a:r>
            <a:r>
              <a:rPr lang="en-US" sz="2400" i="1" dirty="0">
                <a:latin typeface="+mj-lt"/>
              </a:rPr>
              <a:t> + </a:t>
            </a:r>
            <a:r>
              <a:rPr lang="en-US" sz="2400" i="1" dirty="0" err="1">
                <a:latin typeface="+mj-lt"/>
              </a:rPr>
              <a:t>B</a:t>
            </a:r>
            <a:r>
              <a:rPr lang="en-US" sz="2400" i="1" baseline="-25000" dirty="0" err="1">
                <a:latin typeface="+mj-lt"/>
              </a:rPr>
              <a:t>j</a:t>
            </a:r>
            <a:r>
              <a:rPr lang="en-US" sz="2400" i="1" baseline="-25000" dirty="0">
                <a:latin typeface="+mj-lt"/>
              </a:rPr>
              <a:t> </a:t>
            </a:r>
            <a:r>
              <a:rPr lang="en-US" sz="2400" i="1" dirty="0">
                <a:latin typeface="+mj-lt"/>
              </a:rPr>
              <a:t>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F24CF1-D30D-CF61-CE4C-BC4705C885A2}"/>
              </a:ext>
            </a:extLst>
          </p:cNvPr>
          <p:cNvSpPr txBox="1"/>
          <p:nvPr/>
        </p:nvSpPr>
        <p:spPr>
          <a:xfrm>
            <a:off x="806888" y="4227791"/>
            <a:ext cx="419057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+mn-lt"/>
              </a:rPr>
              <a:t>Apply factors to determine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latin typeface="+mn-lt"/>
              </a:rPr>
              <a:t>actual spectrum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365201-C2CA-999F-4247-CA157D4F3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189" y="320041"/>
            <a:ext cx="4760595" cy="586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188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8D22AE-79E6-8068-7D83-CC90C775DD6A}"/>
              </a:ext>
            </a:extLst>
          </p:cNvPr>
          <p:cNvSpPr txBox="1"/>
          <p:nvPr/>
        </p:nvSpPr>
        <p:spPr>
          <a:xfrm>
            <a:off x="475063" y="1376046"/>
            <a:ext cx="4854214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+mn-lt"/>
              </a:rPr>
              <a:t>Measure at reduced apertures 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latin typeface="+mn-lt"/>
              </a:rPr>
              <a:t>(&lt;1 kHz for Brookhaven </a:t>
            </a:r>
            <a:r>
              <a:rPr lang="en-US" sz="2400" baseline="30000" dirty="0">
                <a:latin typeface="+mn-lt"/>
              </a:rPr>
              <a:t>3</a:t>
            </a:r>
            <a:r>
              <a:rPr lang="en-US" sz="2400" dirty="0">
                <a:latin typeface="+mn-lt"/>
              </a:rPr>
              <a:t>He)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970D2-3203-165C-3677-9129C9629548}"/>
              </a:ext>
            </a:extLst>
          </p:cNvPr>
          <p:cNvSpPr txBox="1"/>
          <p:nvPr/>
        </p:nvSpPr>
        <p:spPr>
          <a:xfrm>
            <a:off x="217782" y="2787326"/>
            <a:ext cx="5368777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+mj-lt"/>
              </a:rPr>
              <a:t>Determine scale factors by a series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latin typeface="+mj-lt"/>
              </a:rPr>
              <a:t>of attenuated measurements</a:t>
            </a:r>
          </a:p>
          <a:p>
            <a:pPr algn="ctr">
              <a:lnSpc>
                <a:spcPct val="90000"/>
              </a:lnSpc>
            </a:pPr>
            <a:r>
              <a:rPr lang="en-US" sz="2400" i="1" dirty="0">
                <a:latin typeface="+mj-lt"/>
              </a:rPr>
              <a:t>F</a:t>
            </a:r>
            <a:r>
              <a:rPr lang="en-US" sz="2400" i="1" baseline="-25000" dirty="0">
                <a:latin typeface="+mj-lt"/>
              </a:rPr>
              <a:t>j</a:t>
            </a:r>
            <a:r>
              <a:rPr lang="en-US" sz="2400" dirty="0">
                <a:latin typeface="+mj-lt"/>
              </a:rPr>
              <a:t> = </a:t>
            </a:r>
            <a:r>
              <a:rPr lang="en-US" sz="2400" i="1" dirty="0" err="1">
                <a:latin typeface="+mj-lt"/>
              </a:rPr>
              <a:t>A</a:t>
            </a:r>
            <a:r>
              <a:rPr lang="en-US" sz="2400" i="1" baseline="-25000" dirty="0" err="1">
                <a:latin typeface="+mj-lt"/>
              </a:rPr>
              <a:t>j</a:t>
            </a:r>
            <a:r>
              <a:rPr lang="en-US" sz="2400" i="1" dirty="0">
                <a:latin typeface="+mj-lt"/>
              </a:rPr>
              <a:t> + </a:t>
            </a:r>
            <a:r>
              <a:rPr lang="en-US" sz="2400" i="1" dirty="0" err="1">
                <a:latin typeface="+mj-lt"/>
              </a:rPr>
              <a:t>B</a:t>
            </a:r>
            <a:r>
              <a:rPr lang="en-US" sz="2400" i="1" baseline="-25000" dirty="0" err="1">
                <a:latin typeface="+mj-lt"/>
              </a:rPr>
              <a:t>j</a:t>
            </a:r>
            <a:r>
              <a:rPr lang="en-US" sz="2400" i="1" baseline="-25000" dirty="0">
                <a:latin typeface="+mj-lt"/>
              </a:rPr>
              <a:t> </a:t>
            </a:r>
            <a:r>
              <a:rPr lang="en-US" sz="2400" i="1" dirty="0">
                <a:latin typeface="+mj-lt"/>
              </a:rPr>
              <a:t>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F24CF1-D30D-CF61-CE4C-BC4705C885A2}"/>
              </a:ext>
            </a:extLst>
          </p:cNvPr>
          <p:cNvSpPr txBox="1"/>
          <p:nvPr/>
        </p:nvSpPr>
        <p:spPr>
          <a:xfrm>
            <a:off x="806888" y="4227792"/>
            <a:ext cx="4190571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+mn-lt"/>
              </a:rPr>
              <a:t>Apply factors to determine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latin typeface="+mn-lt"/>
              </a:rPr>
              <a:t>actual spectrum – gets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latin typeface="+mn-lt"/>
              </a:rPr>
              <a:t>softer as slits open wider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667EEC-A7AA-EA26-1EF8-F161C9064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188" y="320040"/>
            <a:ext cx="4960620" cy="58473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31727B-B8AC-7DD3-1445-928DD38C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92" y="320041"/>
            <a:ext cx="11501908" cy="510909"/>
          </a:xfrm>
        </p:spPr>
        <p:txBody>
          <a:bodyPr/>
          <a:lstStyle/>
          <a:p>
            <a:r>
              <a:rPr lang="en-US" dirty="0"/>
              <a:t>In practice – constant 2.5 &lt; </a:t>
            </a:r>
            <a:r>
              <a:rPr lang="el-GR" i="1" dirty="0">
                <a:latin typeface="+mj-lt"/>
              </a:rPr>
              <a:t>λ</a:t>
            </a:r>
            <a:r>
              <a:rPr lang="en-US" dirty="0">
                <a:latin typeface="+mj-lt"/>
              </a:rPr>
              <a:t> &lt; 6 Å</a:t>
            </a:r>
          </a:p>
        </p:txBody>
      </p:sp>
    </p:spTree>
    <p:extLst>
      <p:ext uri="{BB962C8B-B14F-4D97-AF65-F5344CB8AC3E}">
        <p14:creationId xmlns:p14="http://schemas.microsoft.com/office/powerpoint/2010/main" val="3126680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B5CC1-17E0-40D5-A526-89126CBC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sampling of scientific communities served by QIKR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8A6D2-1203-4F06-A973-2A52F72B0166}"/>
              </a:ext>
            </a:extLst>
          </p:cNvPr>
          <p:cNvSpPr txBox="1"/>
          <p:nvPr/>
        </p:nvSpPr>
        <p:spPr>
          <a:xfrm>
            <a:off x="366185" y="1186494"/>
            <a:ext cx="381533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u="sng" dirty="0">
                <a:latin typeface="+mn-lt"/>
              </a:rPr>
              <a:t>Soft Matter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Polymer diffusion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Chemical transformation of reactive films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Hydrogels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Fouling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Structure-properties of films under shear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Synthetic membranes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Responsive films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Polymer brushes under shear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Surface modification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Reactions at oil/water interfaces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64B4E8-4B5E-4BBB-99E2-442C9E4E9FE3}"/>
              </a:ext>
            </a:extLst>
          </p:cNvPr>
          <p:cNvSpPr txBox="1"/>
          <p:nvPr/>
        </p:nvSpPr>
        <p:spPr>
          <a:xfrm>
            <a:off x="4209897" y="998962"/>
            <a:ext cx="3765373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u="sng" dirty="0">
                <a:latin typeface="+mn-lt"/>
              </a:rPr>
              <a:t>Energy Materials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Solid-electrolyte interphase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Organic photovoltaics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Ionic liquids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Corrosion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Mesoporous films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Conjugated polymer films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Metal-harvesting polymers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01D045-5817-45FB-8601-1F5153E7DA8A}"/>
              </a:ext>
            </a:extLst>
          </p:cNvPr>
          <p:cNvSpPr txBox="1"/>
          <p:nvPr/>
        </p:nvSpPr>
        <p:spPr>
          <a:xfrm>
            <a:off x="8010479" y="1186494"/>
            <a:ext cx="366458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u="sng" dirty="0">
                <a:latin typeface="+mn-lt"/>
              </a:rPr>
              <a:t>Biomaterials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Model membranes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Lipid flip-flop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Structure of transmembrane peptides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Biocompatible coatings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Surfactant and phospholipid monolayers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Drug delivery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Protein conformation to membranes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Influence of synthetic nanoparticles on membrane structure</a:t>
            </a:r>
          </a:p>
        </p:txBody>
      </p:sp>
      <p:pic>
        <p:nvPicPr>
          <p:cNvPr id="6" name="Picture 5" descr="A picture containing indoor, decorated, colorful&#10;&#10;Description automatically generated">
            <a:extLst>
              <a:ext uri="{FF2B5EF4-FFF2-40B4-BE49-F238E27FC236}">
                <a16:creationId xmlns:a16="http://schemas.microsoft.com/office/drawing/2014/main" id="{C5251FCA-AF82-4E32-A440-5BBE9A17C5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307" y="4317100"/>
            <a:ext cx="3706552" cy="18833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2FC60F-008B-4A65-95BE-6204CC007F09}"/>
              </a:ext>
            </a:extLst>
          </p:cNvPr>
          <p:cNvSpPr txBox="1"/>
          <p:nvPr/>
        </p:nvSpPr>
        <p:spPr>
          <a:xfrm>
            <a:off x="5134629" y="6297448"/>
            <a:ext cx="191590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[Courtesy R. Ashkar]</a:t>
            </a:r>
          </a:p>
        </p:txBody>
      </p:sp>
    </p:spTree>
    <p:extLst>
      <p:ext uri="{BB962C8B-B14F-4D97-AF65-F5344CB8AC3E}">
        <p14:creationId xmlns:p14="http://schemas.microsoft.com/office/powerpoint/2010/main" val="4093390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092" y="320041"/>
            <a:ext cx="11501908" cy="535531"/>
          </a:xfrm>
        </p:spPr>
        <p:txBody>
          <a:bodyPr/>
          <a:lstStyle/>
          <a:p>
            <a:r>
              <a:rPr lang="en-US" dirty="0"/>
              <a:t>Diverse environments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2301" y="4323664"/>
            <a:ext cx="3817190" cy="2208788"/>
            <a:chOff x="170090" y="1839425"/>
            <a:chExt cx="3817190" cy="2208788"/>
          </a:xfrm>
        </p:grpSpPr>
        <p:grpSp>
          <p:nvGrpSpPr>
            <p:cNvPr id="22" name="Group 21"/>
            <p:cNvGrpSpPr/>
            <p:nvPr/>
          </p:nvGrpSpPr>
          <p:grpSpPr>
            <a:xfrm>
              <a:off x="170090" y="2454920"/>
              <a:ext cx="3817190" cy="1593293"/>
              <a:chOff x="-85102" y="2072132"/>
              <a:chExt cx="3817190" cy="1593293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509823" y="3221665"/>
                <a:ext cx="786810" cy="74428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20999999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" name="Straight Arrow Connector 4"/>
              <p:cNvCxnSpPr/>
              <p:nvPr/>
            </p:nvCxnSpPr>
            <p:spPr>
              <a:xfrm>
                <a:off x="148816" y="2849530"/>
                <a:ext cx="18288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  <a:scene3d>
                <a:camera prst="orthographicFront">
                  <a:rot lat="0" lon="0" rev="201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/>
              <p:cNvCxnSpPr/>
              <p:nvPr/>
            </p:nvCxnSpPr>
            <p:spPr>
              <a:xfrm>
                <a:off x="1903288" y="3129495"/>
                <a:ext cx="18288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  <a:scene3d>
                <a:camera prst="orthographicFront">
                  <a:rot lat="0" lon="0" rev="3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-85102" y="3147216"/>
                <a:ext cx="3657600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prstDash val="dash"/>
              </a:ln>
              <a:scene3d>
                <a:camera prst="orthographicFront">
                  <a:rot lat="0" lon="0" rev="201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Circular Arrow 15"/>
              <p:cNvSpPr>
                <a:spLocks noChangeAspect="1"/>
              </p:cNvSpPr>
              <p:nvPr/>
            </p:nvSpPr>
            <p:spPr>
              <a:xfrm>
                <a:off x="1794164" y="2849530"/>
                <a:ext cx="183452" cy="183452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5254080"/>
                  <a:gd name="adj5" fmla="val 12500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Circular Arrow 16"/>
              <p:cNvSpPr>
                <a:spLocks noChangeAspect="1"/>
              </p:cNvSpPr>
              <p:nvPr/>
            </p:nvSpPr>
            <p:spPr>
              <a:xfrm>
                <a:off x="2931856" y="3341320"/>
                <a:ext cx="183452" cy="183452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5254080"/>
                  <a:gd name="adj5" fmla="val 12500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46156" y="2072132"/>
                <a:ext cx="10550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l-GR" sz="2000" i="1" dirty="0">
                    <a:latin typeface="+mn-lt"/>
                  </a:rPr>
                  <a:t>θ</a:t>
                </a:r>
                <a:r>
                  <a:rPr lang="en-US" sz="2000" baseline="-25000" dirty="0" err="1">
                    <a:latin typeface="+mn-lt"/>
                  </a:rPr>
                  <a:t>i</a:t>
                </a:r>
                <a:r>
                  <a:rPr lang="en-US" sz="2000" dirty="0">
                    <a:latin typeface="+mn-lt"/>
                  </a:rPr>
                  <a:t> fixed</a:t>
                </a:r>
                <a:endParaRPr lang="en-US" sz="2000" i="1" dirty="0">
                  <a:latin typeface="+mn-lt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923422" y="278797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l-GR" sz="2000" i="1" dirty="0">
                    <a:latin typeface="+mn-lt"/>
                  </a:rPr>
                  <a:t>θ</a:t>
                </a:r>
                <a:r>
                  <a:rPr lang="en-US" sz="2000" baseline="-25000" dirty="0">
                    <a:latin typeface="+mn-lt"/>
                  </a:rPr>
                  <a:t>s</a:t>
                </a:r>
                <a:endParaRPr lang="en-US" sz="2000" i="1" dirty="0">
                  <a:latin typeface="+mn-lt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037258" y="3296093"/>
                <a:ext cx="4700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l-GR" sz="2000" i="1" dirty="0">
                    <a:latin typeface="+mn-lt"/>
                  </a:rPr>
                  <a:t>θ</a:t>
                </a:r>
                <a:r>
                  <a:rPr lang="en-US" sz="2000" baseline="-25000" dirty="0">
                    <a:latin typeface="+mn-lt"/>
                  </a:rPr>
                  <a:t>d</a:t>
                </a:r>
                <a:endParaRPr lang="en-US" sz="2000" i="1" dirty="0">
                  <a:latin typeface="+mn-lt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94425" y="1839425"/>
              <a:ext cx="2406428" cy="75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l-GR" sz="2400" i="1" u="sng" dirty="0">
                  <a:latin typeface="+mn-lt"/>
                </a:rPr>
                <a:t>θ</a:t>
              </a:r>
              <a:r>
                <a:rPr lang="en-US" sz="2400" u="sng" dirty="0">
                  <a:latin typeface="+mn-lt"/>
                </a:rPr>
                <a:t>-2</a:t>
              </a:r>
              <a:r>
                <a:rPr lang="el-GR" sz="2400" i="1" u="sng" dirty="0">
                  <a:latin typeface="+mn-lt"/>
                </a:rPr>
                <a:t>θ</a:t>
              </a:r>
              <a:r>
                <a:rPr lang="en-US" sz="2400" i="1" u="sng" dirty="0">
                  <a:latin typeface="+mn-lt"/>
                </a:rPr>
                <a:t> </a:t>
              </a:r>
              <a:r>
                <a:rPr lang="en-US" sz="2400" u="sng" dirty="0">
                  <a:latin typeface="+mn-lt"/>
                </a:rPr>
                <a:t>geometry</a:t>
              </a:r>
            </a:p>
            <a:p>
              <a:pPr algn="ctr">
                <a:lnSpc>
                  <a:spcPct val="90000"/>
                </a:lnSpc>
              </a:pPr>
              <a:r>
                <a:rPr lang="en-US" sz="2400" i="1" dirty="0" err="1">
                  <a:latin typeface="+mn-lt"/>
                </a:rPr>
                <a:t>θ</a:t>
              </a:r>
              <a:r>
                <a:rPr lang="en-US" sz="2400" baseline="-25000" dirty="0" err="1">
                  <a:latin typeface="+mn-lt"/>
                </a:rPr>
                <a:t>d</a:t>
              </a:r>
              <a:r>
                <a:rPr lang="en-US" sz="2400" dirty="0">
                  <a:latin typeface="+mn-lt"/>
                </a:rPr>
                <a:t> = 2</a:t>
              </a:r>
              <a:r>
                <a:rPr lang="en-US" sz="2400" i="1" dirty="0">
                  <a:latin typeface="+mn-lt"/>
                </a:rPr>
                <a:t>θ</a:t>
              </a:r>
              <a:r>
                <a:rPr lang="en-US" sz="2400" baseline="-25000" dirty="0">
                  <a:latin typeface="+mn-lt"/>
                </a:rPr>
                <a:t>s</a:t>
              </a:r>
              <a:endParaRPr lang="en-US" sz="2400" i="1" dirty="0">
                <a:latin typeface="+mn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289949" y="82834"/>
            <a:ext cx="3709222" cy="3634006"/>
            <a:chOff x="7722849" y="2031334"/>
            <a:chExt cx="3709222" cy="3634006"/>
          </a:xfrm>
        </p:grpSpPr>
        <p:sp>
          <p:nvSpPr>
            <p:cNvPr id="41" name="Rectangle 40"/>
            <p:cNvSpPr/>
            <p:nvPr/>
          </p:nvSpPr>
          <p:spPr>
            <a:xfrm>
              <a:off x="9081483" y="2606858"/>
              <a:ext cx="786810" cy="14047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358792" y="3557180"/>
              <a:ext cx="2236511" cy="75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l-GR" sz="2400" i="1" u="sng" dirty="0">
                  <a:latin typeface="+mn-lt"/>
                </a:rPr>
                <a:t>θ</a:t>
              </a:r>
              <a:r>
                <a:rPr lang="en-US" sz="2400" u="sng" dirty="0">
                  <a:latin typeface="+mn-lt"/>
                </a:rPr>
                <a:t>-</a:t>
              </a:r>
              <a:r>
                <a:rPr lang="el-GR" sz="2400" i="1" u="sng" dirty="0">
                  <a:latin typeface="+mn-lt"/>
                </a:rPr>
                <a:t>θ</a:t>
              </a:r>
              <a:r>
                <a:rPr lang="en-US" sz="2400" i="1" u="sng" dirty="0">
                  <a:latin typeface="+mn-lt"/>
                </a:rPr>
                <a:t> </a:t>
              </a:r>
              <a:r>
                <a:rPr lang="en-US" sz="2400" u="sng" dirty="0">
                  <a:latin typeface="+mn-lt"/>
                </a:rPr>
                <a:t>geometry</a:t>
              </a:r>
            </a:p>
            <a:p>
              <a:pPr algn="ctr">
                <a:lnSpc>
                  <a:spcPct val="90000"/>
                </a:lnSpc>
              </a:pPr>
              <a:r>
                <a:rPr lang="en-US" sz="2400" i="1" dirty="0" err="1">
                  <a:latin typeface="+mn-lt"/>
                </a:rPr>
                <a:t>θ</a:t>
              </a:r>
              <a:r>
                <a:rPr lang="en-US" sz="2400" baseline="-25000" dirty="0" err="1">
                  <a:latin typeface="+mn-lt"/>
                </a:rPr>
                <a:t>d</a:t>
              </a:r>
              <a:r>
                <a:rPr lang="en-US" sz="2400" dirty="0">
                  <a:latin typeface="+mn-lt"/>
                </a:rPr>
                <a:t> = -</a:t>
              </a:r>
              <a:r>
                <a:rPr lang="en-US" sz="2400" i="1" dirty="0" err="1">
                  <a:latin typeface="+mn-lt"/>
                </a:rPr>
                <a:t>θ</a:t>
              </a:r>
              <a:r>
                <a:rPr lang="en-US" sz="2400" baseline="-25000" dirty="0" err="1">
                  <a:latin typeface="+mn-lt"/>
                </a:rPr>
                <a:t>i</a:t>
              </a:r>
              <a:endParaRPr lang="en-US" sz="2400" i="1" dirty="0">
                <a:latin typeface="+mn-lt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7722849" y="4767690"/>
              <a:ext cx="3709214" cy="897650"/>
              <a:chOff x="7722849" y="4767690"/>
              <a:chExt cx="3709214" cy="89765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9083856" y="5089429"/>
                <a:ext cx="786810" cy="74428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7722849" y="4855523"/>
                <a:ext cx="18288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  <a:scene3d>
                <a:camera prst="orthographicFront">
                  <a:rot lat="0" lon="0" rev="20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9477321" y="4837764"/>
                <a:ext cx="18288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  <a:scene3d>
                <a:camera prst="orthographicFront">
                  <a:rot lat="0" lon="0" rev="9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7722857" y="5121310"/>
                <a:ext cx="3657600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prstDash val="dash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8690026" y="5296008"/>
                <a:ext cx="15744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l-GR" sz="2000" i="1" dirty="0">
                    <a:latin typeface="+mn-lt"/>
                  </a:rPr>
                  <a:t>θ</a:t>
                </a:r>
                <a:r>
                  <a:rPr lang="en-US" sz="2000" baseline="-25000" dirty="0">
                    <a:latin typeface="+mn-lt"/>
                  </a:rPr>
                  <a:t>s </a:t>
                </a:r>
                <a:r>
                  <a:rPr lang="en-US" sz="2000" dirty="0">
                    <a:latin typeface="+mn-lt"/>
                  </a:rPr>
                  <a:t>= 0, fixed</a:t>
                </a:r>
                <a:endParaRPr lang="en-US" sz="2000" i="1" dirty="0">
                  <a:latin typeface="+mn-lt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0962062" y="4767690"/>
                <a:ext cx="4700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l-GR" sz="2000" i="1" dirty="0">
                    <a:latin typeface="+mn-lt"/>
                  </a:rPr>
                  <a:t>θ</a:t>
                </a:r>
                <a:r>
                  <a:rPr lang="en-US" sz="2000" baseline="-25000" dirty="0">
                    <a:latin typeface="+mn-lt"/>
                  </a:rPr>
                  <a:t>d</a:t>
                </a:r>
                <a:endParaRPr lang="en-US" sz="2000" i="1" dirty="0">
                  <a:latin typeface="+mn-lt"/>
                </a:endParaRPr>
              </a:p>
            </p:txBody>
          </p:sp>
          <p:sp>
            <p:nvSpPr>
              <p:cNvPr id="28" name="Circular Arrow 27"/>
              <p:cNvSpPr>
                <a:spLocks noChangeAspect="1"/>
              </p:cNvSpPr>
              <p:nvPr/>
            </p:nvSpPr>
            <p:spPr>
              <a:xfrm>
                <a:off x="10861011" y="4860630"/>
                <a:ext cx="183452" cy="183452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5254080"/>
                  <a:gd name="adj5" fmla="val 12500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753826" y="4767690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l-GR" sz="2000" i="1" dirty="0">
                    <a:latin typeface="+mn-lt"/>
                  </a:rPr>
                  <a:t>θ</a:t>
                </a:r>
                <a:r>
                  <a:rPr lang="en-US" sz="2000" baseline="-25000" dirty="0" err="1">
                    <a:latin typeface="+mn-lt"/>
                  </a:rPr>
                  <a:t>i</a:t>
                </a:r>
                <a:endParaRPr lang="en-US" sz="2000" i="1" dirty="0">
                  <a:latin typeface="+mn-lt"/>
                </a:endParaRPr>
              </a:p>
            </p:txBody>
          </p:sp>
          <p:sp>
            <p:nvSpPr>
              <p:cNvPr id="31" name="Circular Arrow 30"/>
              <p:cNvSpPr>
                <a:spLocks noChangeAspect="1"/>
              </p:cNvSpPr>
              <p:nvPr/>
            </p:nvSpPr>
            <p:spPr>
              <a:xfrm>
                <a:off x="8100096" y="4860630"/>
                <a:ext cx="183452" cy="183452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5254080"/>
                  <a:gd name="adj5" fmla="val 12500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7722857" y="2031334"/>
              <a:ext cx="3709214" cy="885958"/>
              <a:chOff x="7722849" y="4604863"/>
              <a:chExt cx="3709214" cy="885958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9083856" y="5089429"/>
                <a:ext cx="786810" cy="74428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>
                <a:off x="7722849" y="5397806"/>
                <a:ext cx="18288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  <a:scene3d>
                <a:camera prst="orthographicFront">
                  <a:rot lat="0" lon="0" rev="9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9477321" y="5422579"/>
                <a:ext cx="18288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  <a:scene3d>
                <a:camera prst="orthographicFront">
                  <a:rot lat="0" lon="0" rev="20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V="1">
                <a:off x="7722857" y="5121310"/>
                <a:ext cx="3657600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prstDash val="dash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8690026" y="4604863"/>
                <a:ext cx="15744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l-GR" sz="2000" i="1" dirty="0">
                    <a:latin typeface="+mn-lt"/>
                  </a:rPr>
                  <a:t>θ</a:t>
                </a:r>
                <a:r>
                  <a:rPr lang="en-US" sz="2000" baseline="-25000" dirty="0">
                    <a:latin typeface="+mn-lt"/>
                  </a:rPr>
                  <a:t>s </a:t>
                </a:r>
                <a:r>
                  <a:rPr lang="en-US" sz="2000" dirty="0">
                    <a:latin typeface="+mn-lt"/>
                  </a:rPr>
                  <a:t>= 0, fixed</a:t>
                </a:r>
                <a:endParaRPr lang="en-US" sz="2000" i="1" dirty="0">
                  <a:latin typeface="+mn-lt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962062" y="5121489"/>
                <a:ext cx="4700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l-GR" sz="2000" i="1" dirty="0">
                    <a:latin typeface="+mn-lt"/>
                  </a:rPr>
                  <a:t>θ</a:t>
                </a:r>
                <a:r>
                  <a:rPr lang="en-US" sz="2000" baseline="-25000" dirty="0">
                    <a:latin typeface="+mn-lt"/>
                  </a:rPr>
                  <a:t>d</a:t>
                </a:r>
                <a:endParaRPr lang="en-US" sz="2000" i="1" dirty="0">
                  <a:latin typeface="+mn-lt"/>
                </a:endParaRPr>
              </a:p>
            </p:txBody>
          </p:sp>
          <p:sp>
            <p:nvSpPr>
              <p:cNvPr id="38" name="Circular Arrow 37"/>
              <p:cNvSpPr>
                <a:spLocks noChangeAspect="1"/>
              </p:cNvSpPr>
              <p:nvPr/>
            </p:nvSpPr>
            <p:spPr>
              <a:xfrm>
                <a:off x="10861011" y="5214429"/>
                <a:ext cx="183452" cy="183452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5254080"/>
                  <a:gd name="adj5" fmla="val 12500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753826" y="5121489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l-GR" sz="2000" i="1" dirty="0">
                    <a:latin typeface="+mn-lt"/>
                  </a:rPr>
                  <a:t>θ</a:t>
                </a:r>
                <a:r>
                  <a:rPr lang="en-US" sz="2000" baseline="-25000" dirty="0" err="1">
                    <a:latin typeface="+mn-lt"/>
                  </a:rPr>
                  <a:t>i</a:t>
                </a:r>
                <a:endParaRPr lang="en-US" sz="2000" i="1" dirty="0">
                  <a:latin typeface="+mn-lt"/>
                </a:endParaRPr>
              </a:p>
            </p:txBody>
          </p:sp>
          <p:sp>
            <p:nvSpPr>
              <p:cNvPr id="40" name="Circular Arrow 39"/>
              <p:cNvSpPr>
                <a:spLocks noChangeAspect="1"/>
              </p:cNvSpPr>
              <p:nvPr/>
            </p:nvSpPr>
            <p:spPr>
              <a:xfrm>
                <a:off x="8100096" y="5214429"/>
                <a:ext cx="183452" cy="183452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5254080"/>
                  <a:gd name="adj5" fmla="val 12500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5FBFACF-72D7-400F-8178-21C4FCA72F1E}"/>
              </a:ext>
            </a:extLst>
          </p:cNvPr>
          <p:cNvGrpSpPr/>
          <p:nvPr/>
        </p:nvGrpSpPr>
        <p:grpSpPr>
          <a:xfrm>
            <a:off x="4811760" y="599281"/>
            <a:ext cx="3447951" cy="3724383"/>
            <a:chOff x="4372024" y="1017994"/>
            <a:chExt cx="3447951" cy="3724383"/>
          </a:xfrm>
        </p:grpSpPr>
        <p:pic>
          <p:nvPicPr>
            <p:cNvPr id="22530" name="Picture 2" descr="C:\Stuff\Mail\2013\dec13\RheometerPictures\DSCN1297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4822" y="1017994"/>
              <a:ext cx="2779776" cy="2084832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2024" y="3195796"/>
              <a:ext cx="3447951" cy="1546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" name="Picture 3" descr="C:\Stuff\Mail\2010\2009\jan09\sampleVV1F3463_Liquids_fx_.jpg">
            <a:extLst>
              <a:ext uri="{FF2B5EF4-FFF2-40B4-BE49-F238E27FC236}">
                <a16:creationId xmlns:a16="http://schemas.microsoft.com/office/drawing/2014/main" id="{98A2FAF8-9CED-4C88-9C2D-4967AFCCF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608" y="3891537"/>
            <a:ext cx="2256282" cy="274320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vuk\Dropbox (ORNL)\Camera Uploads\2014-06-04 14.22.43.jpg">
            <a:extLst>
              <a:ext uri="{FF2B5EF4-FFF2-40B4-BE49-F238E27FC236}">
                <a16:creationId xmlns:a16="http://schemas.microsoft.com/office/drawing/2014/main" id="{AA5A309D-9200-4611-A2D0-68EF30D29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86" y="1368270"/>
            <a:ext cx="1627216" cy="2442695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A9412F1-FF7D-42D4-BBBE-0B80A5C136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45" t="53661" r="4114" b="-254"/>
          <a:stretch/>
        </p:blipFill>
        <p:spPr>
          <a:xfrm>
            <a:off x="4624818" y="4614503"/>
            <a:ext cx="3967543" cy="1455659"/>
          </a:xfrm>
          <a:prstGeom prst="rect">
            <a:avLst/>
          </a:prstGeom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B97EB8A9-57A6-4B5E-AE47-CEDB5EDE2638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42" y="945952"/>
            <a:ext cx="3046984" cy="181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83" descr="2017-07-29 12.31.20.jpg">
            <a:extLst>
              <a:ext uri="{FF2B5EF4-FFF2-40B4-BE49-F238E27FC236}">
                <a16:creationId xmlns:a16="http://schemas.microsoft.com/office/drawing/2014/main" id="{0E8BA6DE-07D5-4866-A326-5D1B3C19F9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11761" r="12854" b="18078"/>
          <a:stretch/>
        </p:blipFill>
        <p:spPr>
          <a:xfrm>
            <a:off x="2428927" y="2907023"/>
            <a:ext cx="2023014" cy="1283396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18CD771-F352-D818-44CB-F3FE3EBDF2A5}"/>
              </a:ext>
            </a:extLst>
          </p:cNvPr>
          <p:cNvGrpSpPr/>
          <p:nvPr/>
        </p:nvGrpSpPr>
        <p:grpSpPr>
          <a:xfrm>
            <a:off x="4341926" y="6163120"/>
            <a:ext cx="4228219" cy="535531"/>
            <a:chOff x="4530703" y="6163120"/>
            <a:chExt cx="4228219" cy="5355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86E28E-A4C3-ABBA-E012-19A422A8A303}"/>
                </a:ext>
              </a:extLst>
            </p:cNvPr>
            <p:cNvSpPr txBox="1"/>
            <p:nvPr/>
          </p:nvSpPr>
          <p:spPr>
            <a:xfrm>
              <a:off x="5286497" y="6163120"/>
              <a:ext cx="3472425" cy="535531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3200" dirty="0">
                  <a:latin typeface="+mn-lt"/>
                </a:rPr>
                <a:t>Two end stations</a:t>
              </a: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1B8506D0-0A04-7D07-6BA1-6660E4B2B428}"/>
                </a:ext>
              </a:extLst>
            </p:cNvPr>
            <p:cNvSpPr/>
            <p:nvPr/>
          </p:nvSpPr>
          <p:spPr>
            <a:xfrm>
              <a:off x="4530703" y="6188569"/>
              <a:ext cx="647384" cy="484632"/>
            </a:xfrm>
            <a:prstGeom prst="rightArrow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0130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95AA3-E339-961C-7564-D2DFD7574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detector requirements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ADDC29-7067-AC39-9D25-864EB54223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06" t="8627" r="11588"/>
          <a:stretch/>
        </p:blipFill>
        <p:spPr>
          <a:xfrm>
            <a:off x="1320797" y="1434354"/>
            <a:ext cx="3765182" cy="48738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7EA597-C649-A54F-BA06-DA0412AA3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47" t="12476" r="16354" b="32200"/>
          <a:stretch/>
        </p:blipFill>
        <p:spPr>
          <a:xfrm>
            <a:off x="6442635" y="1274949"/>
            <a:ext cx="5483882" cy="47953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3D85A1-AECC-6FD1-DDD2-7DDC75FEB3D2}"/>
              </a:ext>
            </a:extLst>
          </p:cNvPr>
          <p:cNvSpPr txBox="1"/>
          <p:nvPr/>
        </p:nvSpPr>
        <p:spPr>
          <a:xfrm>
            <a:off x="10954161" y="0"/>
            <a:ext cx="1237839" cy="3416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</a:rPr>
              <a:t>Charge 1</a:t>
            </a:r>
          </a:p>
        </p:txBody>
      </p:sp>
    </p:spTree>
    <p:extLst>
      <p:ext uri="{BB962C8B-B14F-4D97-AF65-F5344CB8AC3E}">
        <p14:creationId xmlns:p14="http://schemas.microsoft.com/office/powerpoint/2010/main" val="2772121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C64F2-894C-4A5F-A4D4-AA4FB5AD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QIKR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B72A6-FEAA-79D5-32C5-B79437008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1992317"/>
            <a:ext cx="5431021" cy="2252546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Overview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b="1" dirty="0"/>
              <a:t>Measuring reflectivity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Bring source to sample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Define beam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Position sample and detector</a:t>
            </a:r>
          </a:p>
          <a:p>
            <a:pPr marL="744537" lvl="1" indent="-342900">
              <a:spcBef>
                <a:spcPts val="600"/>
              </a:spcBef>
              <a:buAutoNum type="alphaLcPeriod"/>
            </a:pPr>
            <a:r>
              <a:rPr lang="en-US" dirty="0"/>
              <a:t>Normalize to direct beam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Expected count rates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Revisit requirements</a:t>
            </a:r>
          </a:p>
          <a:p>
            <a:pPr marL="1143000" lvl="2" indent="-400050">
              <a:spcBef>
                <a:spcPts val="600"/>
              </a:spcBef>
              <a:buFont typeface="+mj-lt"/>
              <a:buAutoNum type="romanLcPeriod"/>
            </a:pPr>
            <a:r>
              <a:rPr lang="en-US" dirty="0"/>
              <a:t>Mitigation strategies</a:t>
            </a:r>
          </a:p>
          <a:p>
            <a:pPr marL="400050" indent="-400050">
              <a:buFont typeface="+mj-lt"/>
              <a:buAutoNum type="arabicPeriod"/>
            </a:pPr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044065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092" y="320041"/>
            <a:ext cx="11501908" cy="535531"/>
          </a:xfrm>
        </p:spPr>
        <p:txBody>
          <a:bodyPr/>
          <a:lstStyle/>
          <a:p>
            <a:r>
              <a:rPr lang="en-US" dirty="0"/>
              <a:t>Neutron reflectivity from </a:t>
            </a:r>
            <a:r>
              <a:rPr lang="en-US" dirty="0" err="1"/>
              <a:t>Ir</a:t>
            </a:r>
            <a:r>
              <a:rPr lang="en-US" dirty="0"/>
              <a:t>/Si standard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8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8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8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8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8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158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158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158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158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121" y="3200733"/>
            <a:ext cx="6443663" cy="344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9B1B639-92C7-5B0C-6E8C-BA43A338AAE1}"/>
              </a:ext>
            </a:extLst>
          </p:cNvPr>
          <p:cNvGrpSpPr/>
          <p:nvPr/>
        </p:nvGrpSpPr>
        <p:grpSpPr>
          <a:xfrm>
            <a:off x="436613" y="938849"/>
            <a:ext cx="6856412" cy="1828800"/>
            <a:chOff x="519367" y="1016539"/>
            <a:chExt cx="6856412" cy="1828800"/>
          </a:xfrm>
        </p:grpSpPr>
        <p:sp>
          <p:nvSpPr>
            <p:cNvPr id="3" name="TextBox 2"/>
            <p:cNvSpPr txBox="1"/>
            <p:nvPr/>
          </p:nvSpPr>
          <p:spPr>
            <a:xfrm>
              <a:off x="1416291" y="1802724"/>
              <a:ext cx="184731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en-US" b="0" i="1" dirty="0">
                <a:latin typeface="Cambria Math"/>
              </a:endParaRPr>
            </a:p>
            <a:p>
              <a:pPr algn="ctr">
                <a:lnSpc>
                  <a:spcPct val="90000"/>
                </a:lnSpc>
              </a:pPr>
              <a:endParaRPr lang="en-US" dirty="0"/>
            </a:p>
          </p:txBody>
        </p: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9BC9C5F1-D187-BF6B-0DC1-5A92F2895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367" y="1016539"/>
              <a:ext cx="6856412" cy="9144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lnSpc>
                  <a:spcPct val="90000"/>
                </a:lnSpc>
                <a:spcBef>
                  <a:spcPts val="1400"/>
                </a:spcBef>
                <a:buClr>
                  <a:srgbClr val="006C3A"/>
                </a:buClr>
                <a:buFont typeface="Arial" charset="0"/>
                <a:buChar char="•"/>
                <a:defRPr sz="28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sz="24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400" b="0">
                <a:latin typeface="Times New Roman" pitchFamily="18" charset="0"/>
              </a:endParaRPr>
            </a:p>
          </p:txBody>
        </p:sp>
        <p:sp>
          <p:nvSpPr>
            <p:cNvPr id="19" name="Rectangle 6">
              <a:extLst>
                <a:ext uri="{FF2B5EF4-FFF2-40B4-BE49-F238E27FC236}">
                  <a16:creationId xmlns:a16="http://schemas.microsoft.com/office/drawing/2014/main" id="{DF3B7684-05BE-39AB-F8AC-FF344E043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367" y="1930939"/>
              <a:ext cx="6856412" cy="9144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lnSpc>
                  <a:spcPct val="90000"/>
                </a:lnSpc>
                <a:spcBef>
                  <a:spcPts val="1400"/>
                </a:spcBef>
                <a:buClr>
                  <a:srgbClr val="006C3A"/>
                </a:buClr>
                <a:buFont typeface="Arial" charset="0"/>
                <a:buChar char="•"/>
                <a:defRPr sz="28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sz="24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 b="0">
                <a:latin typeface="Arial" charset="0"/>
              </a:endParaRPr>
            </a:p>
          </p:txBody>
        </p:sp>
        <p:sp>
          <p:nvSpPr>
            <p:cNvPr id="24" name="Text Box 7">
              <a:extLst>
                <a:ext uri="{FF2B5EF4-FFF2-40B4-BE49-F238E27FC236}">
                  <a16:creationId xmlns:a16="http://schemas.microsoft.com/office/drawing/2014/main" id="{F5072453-DD5E-9B2C-BC97-CD775C2665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9530" y="2111915"/>
              <a:ext cx="37306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400"/>
                </a:spcBef>
                <a:buClr>
                  <a:srgbClr val="006C3A"/>
                </a:buClr>
                <a:buFont typeface="Arial" charset="0"/>
                <a:buChar char="•"/>
                <a:defRPr sz="28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sz="24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b="0" i="1">
                  <a:latin typeface="Arial" charset="0"/>
                </a:rPr>
                <a:t>t</a:t>
              </a:r>
            </a:p>
          </p:txBody>
        </p:sp>
        <p:sp>
          <p:nvSpPr>
            <p:cNvPr id="25" name="Line 8">
              <a:extLst>
                <a:ext uri="{FF2B5EF4-FFF2-40B4-BE49-F238E27FC236}">
                  <a16:creationId xmlns:a16="http://schemas.microsoft.com/office/drawing/2014/main" id="{2447A841-2DBD-DF95-2AA0-BD963FBE63E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034423">
              <a:off x="2352930" y="662527"/>
              <a:ext cx="619125" cy="20383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9">
              <a:extLst>
                <a:ext uri="{FF2B5EF4-FFF2-40B4-BE49-F238E27FC236}">
                  <a16:creationId xmlns:a16="http://schemas.microsoft.com/office/drawing/2014/main" id="{8EC32142-9857-6707-B75B-50FB9AB2452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380000">
              <a:off x="4410330" y="660939"/>
              <a:ext cx="619125" cy="20383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0">
              <a:extLst>
                <a:ext uri="{FF2B5EF4-FFF2-40B4-BE49-F238E27FC236}">
                  <a16:creationId xmlns:a16="http://schemas.microsoft.com/office/drawing/2014/main" id="{2C207F43-0578-1AD0-AE31-0E2E16F2A9E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7760000">
              <a:off x="4415092" y="1081627"/>
              <a:ext cx="619125" cy="20383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 Box 11">
              <a:extLst>
                <a:ext uri="{FF2B5EF4-FFF2-40B4-BE49-F238E27FC236}">
                  <a16:creationId xmlns:a16="http://schemas.microsoft.com/office/drawing/2014/main" id="{3D508E60-08D9-97D5-CFC7-EFC2CCAC7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1980" y="1199102"/>
              <a:ext cx="37306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400"/>
                </a:spcBef>
                <a:buClr>
                  <a:srgbClr val="006C3A"/>
                </a:buClr>
                <a:buFont typeface="Arial" charset="0"/>
                <a:buChar char="•"/>
                <a:defRPr sz="28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sz="24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b="0" i="1">
                  <a:latin typeface="Arial" charset="0"/>
                </a:rPr>
                <a:t>r</a:t>
              </a:r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D4E0B538-0908-0F96-CCF6-13A2B2E50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328" y="1740439"/>
              <a:ext cx="68263" cy="195262"/>
            </a:xfrm>
            <a:custGeom>
              <a:avLst/>
              <a:gdLst>
                <a:gd name="T0" fmla="*/ 2147483647 w 43"/>
                <a:gd name="T1" fmla="*/ 0 h 123"/>
                <a:gd name="T2" fmla="*/ 2147483647 w 43"/>
                <a:gd name="T3" fmla="*/ 2147483647 h 123"/>
                <a:gd name="T4" fmla="*/ 2147483647 w 43"/>
                <a:gd name="T5" fmla="*/ 2147483647 h 123"/>
                <a:gd name="T6" fmla="*/ 0 60000 65536"/>
                <a:gd name="T7" fmla="*/ 0 60000 65536"/>
                <a:gd name="T8" fmla="*/ 0 60000 65536"/>
                <a:gd name="T9" fmla="*/ 0 w 43"/>
                <a:gd name="T10" fmla="*/ 0 h 123"/>
                <a:gd name="T11" fmla="*/ 43 w 43"/>
                <a:gd name="T12" fmla="*/ 123 h 1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" h="123">
                  <a:moveTo>
                    <a:pt x="37" y="0"/>
                  </a:moveTo>
                  <a:cubicBezTo>
                    <a:pt x="18" y="20"/>
                    <a:pt x="0" y="40"/>
                    <a:pt x="1" y="60"/>
                  </a:cubicBezTo>
                  <a:cubicBezTo>
                    <a:pt x="2" y="80"/>
                    <a:pt x="22" y="101"/>
                    <a:pt x="43" y="123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D105DC1D-D7D7-62D3-220D-99399B0BE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3217" y="1751551"/>
              <a:ext cx="92075" cy="171450"/>
            </a:xfrm>
            <a:custGeom>
              <a:avLst/>
              <a:gdLst>
                <a:gd name="T0" fmla="*/ 0 w 43"/>
                <a:gd name="T1" fmla="*/ 0 h 96"/>
                <a:gd name="T2" fmla="*/ 2147483647 w 43"/>
                <a:gd name="T3" fmla="*/ 2147483647 h 96"/>
                <a:gd name="T4" fmla="*/ 2147483647 w 43"/>
                <a:gd name="T5" fmla="*/ 2147483647 h 96"/>
                <a:gd name="T6" fmla="*/ 0 60000 65536"/>
                <a:gd name="T7" fmla="*/ 0 60000 65536"/>
                <a:gd name="T8" fmla="*/ 0 60000 65536"/>
                <a:gd name="T9" fmla="*/ 0 w 43"/>
                <a:gd name="T10" fmla="*/ 0 h 96"/>
                <a:gd name="T11" fmla="*/ 43 w 43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" h="96">
                  <a:moveTo>
                    <a:pt x="0" y="0"/>
                  </a:moveTo>
                  <a:cubicBezTo>
                    <a:pt x="20" y="17"/>
                    <a:pt x="41" y="35"/>
                    <a:pt x="42" y="51"/>
                  </a:cubicBezTo>
                  <a:cubicBezTo>
                    <a:pt x="43" y="67"/>
                    <a:pt x="24" y="81"/>
                    <a:pt x="6" y="96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 Box 14">
              <a:extLst>
                <a:ext uri="{FF2B5EF4-FFF2-40B4-BE49-F238E27FC236}">
                  <a16:creationId xmlns:a16="http://schemas.microsoft.com/office/drawing/2014/main" id="{1CBA657F-0500-F4EB-325B-77FF0A06DF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7867" y="1613440"/>
              <a:ext cx="46831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400"/>
                </a:spcBef>
                <a:buClr>
                  <a:srgbClr val="006C3A"/>
                </a:buClr>
                <a:buFont typeface="Arial" charset="0"/>
                <a:buChar char="•"/>
                <a:defRPr sz="28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sz="24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l-GR" altLang="en-US" sz="2000" b="0" i="1" dirty="0">
                  <a:latin typeface="Century Gothic" panose="020B0502020202020204" pitchFamily="34" charset="0"/>
                </a:rPr>
                <a:t>θ</a:t>
              </a:r>
              <a:endParaRPr lang="el-GR" altLang="en-US" sz="2000" b="0" i="1" dirty="0">
                <a:latin typeface="+mn-lt"/>
              </a:endParaRPr>
            </a:p>
          </p:txBody>
        </p:sp>
        <p:sp>
          <p:nvSpPr>
            <p:cNvPr id="32" name="Text Box 15">
              <a:extLst>
                <a:ext uri="{FF2B5EF4-FFF2-40B4-BE49-F238E27FC236}">
                  <a16:creationId xmlns:a16="http://schemas.microsoft.com/office/drawing/2014/main" id="{DC70C635-7A2F-8D3B-279E-2EDCCE587E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1930" y="1627727"/>
              <a:ext cx="44291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400"/>
                </a:spcBef>
                <a:buClr>
                  <a:srgbClr val="006C3A"/>
                </a:buClr>
                <a:buFont typeface="Arial" charset="0"/>
                <a:buChar char="•"/>
                <a:defRPr sz="28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sz="24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l-GR" altLang="en-US" sz="2000" b="0" i="1" dirty="0">
                  <a:latin typeface="Century Gothic" panose="020B0502020202020204" pitchFamily="34" charset="0"/>
                </a:rPr>
                <a:t>θ</a:t>
              </a:r>
              <a:endParaRPr lang="el-GR" altLang="en-US" sz="2000" b="0" i="1" dirty="0">
                <a:latin typeface="+mn-lt"/>
              </a:endParaRPr>
            </a:p>
          </p:txBody>
        </p:sp>
        <p:sp>
          <p:nvSpPr>
            <p:cNvPr id="33" name="Text Box 16">
              <a:extLst>
                <a:ext uri="{FF2B5EF4-FFF2-40B4-BE49-F238E27FC236}">
                  <a16:creationId xmlns:a16="http://schemas.microsoft.com/office/drawing/2014/main" id="{31A224AE-B2E9-0D88-B70F-808B38FF05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880" y="2229389"/>
              <a:ext cx="25685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400"/>
                </a:spcBef>
                <a:buClr>
                  <a:srgbClr val="006C3A"/>
                </a:buClr>
                <a:buFont typeface="Arial" charset="0"/>
                <a:buChar char="•"/>
                <a:defRPr sz="28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sz="24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0" i="1" dirty="0">
                  <a:latin typeface="+mn-lt"/>
                </a:rPr>
                <a:t>Q </a:t>
              </a:r>
              <a:r>
                <a:rPr lang="en-US" altLang="en-US" sz="2400" b="0" dirty="0">
                  <a:latin typeface="+mn-lt"/>
                </a:rPr>
                <a:t>= 4</a:t>
              </a:r>
              <a:r>
                <a:rPr lang="el-GR" altLang="en-US" sz="2400" b="0" i="1" dirty="0">
                  <a:latin typeface="+mn-lt"/>
                </a:rPr>
                <a:t>π</a:t>
              </a:r>
              <a:r>
                <a:rPr lang="en-US" altLang="en-US" sz="2400" b="0" dirty="0">
                  <a:latin typeface="+mn-lt"/>
                </a:rPr>
                <a:t> sin</a:t>
              </a:r>
              <a:r>
                <a:rPr lang="el-GR" altLang="en-US" sz="2400" b="0" i="1" dirty="0">
                  <a:latin typeface="Century Gothic" panose="020B0502020202020204" pitchFamily="34" charset="0"/>
                </a:rPr>
                <a:t>θ</a:t>
              </a:r>
              <a:r>
                <a:rPr lang="en-US" altLang="en-US" sz="2400" b="0" i="1" dirty="0">
                  <a:latin typeface="+mn-lt"/>
                </a:rPr>
                <a:t> / λ</a:t>
              </a:r>
              <a:endParaRPr lang="el-GR" altLang="en-US" sz="2400" b="0" i="1" dirty="0">
                <a:latin typeface="+mn-lt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19215EC-016C-CD8C-0811-541391A85A41}"/>
              </a:ext>
            </a:extLst>
          </p:cNvPr>
          <p:cNvSpPr txBox="1"/>
          <p:nvPr/>
        </p:nvSpPr>
        <p:spPr>
          <a:xfrm>
            <a:off x="436613" y="3016312"/>
            <a:ext cx="5227232" cy="3136243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+mn-lt"/>
              </a:rPr>
              <a:t>NR characterized by wavevector </a:t>
            </a:r>
            <a:r>
              <a:rPr lang="en-US" sz="2400" i="1" dirty="0">
                <a:latin typeface="+mn-lt"/>
              </a:rPr>
              <a:t>Q</a:t>
            </a:r>
            <a:r>
              <a:rPr lang="en-US" sz="2400" dirty="0">
                <a:latin typeface="+mn-lt"/>
              </a:rPr>
              <a:t>, a function of incident angle </a:t>
            </a:r>
            <a:r>
              <a:rPr lang="el-GR" sz="2400" i="1" dirty="0">
                <a:latin typeface="+mn-lt"/>
              </a:rPr>
              <a:t>θ</a:t>
            </a:r>
            <a:r>
              <a:rPr lang="en-US" sz="2400" dirty="0">
                <a:latin typeface="+mn-lt"/>
              </a:rPr>
              <a:t> and wavelength </a:t>
            </a:r>
            <a:r>
              <a:rPr lang="en-US" sz="2400" i="1" dirty="0">
                <a:latin typeface="+mn-lt"/>
              </a:rPr>
              <a:t>λ</a:t>
            </a:r>
          </a:p>
          <a:p>
            <a:pPr marL="342900" indent="-342900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No useful information below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i="1" dirty="0" err="1">
                <a:latin typeface="+mn-lt"/>
              </a:rPr>
              <a:t>Q</a:t>
            </a:r>
            <a:r>
              <a:rPr lang="en-US" sz="2000" baseline="-25000" dirty="0" err="1">
                <a:latin typeface="+mn-lt"/>
              </a:rPr>
              <a:t>min</a:t>
            </a:r>
            <a:r>
              <a:rPr lang="en-US" sz="2000" dirty="0">
                <a:latin typeface="+mn-lt"/>
              </a:rPr>
              <a:t> </a:t>
            </a:r>
            <a:endParaRPr lang="en-US" sz="2000" i="1" dirty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+mn-lt"/>
              </a:rPr>
              <a:t>Q</a:t>
            </a:r>
            <a:r>
              <a:rPr lang="en-US" sz="2000" baseline="-25000" dirty="0" err="1">
                <a:latin typeface="+mn-lt"/>
              </a:rPr>
              <a:t>max</a:t>
            </a:r>
            <a:r>
              <a:rPr lang="en-US" sz="2000" dirty="0">
                <a:latin typeface="+mn-lt"/>
              </a:rPr>
              <a:t> background limited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000" dirty="0">
                <a:latin typeface="+mn-lt"/>
              </a:rPr>
              <a:t>=&gt; 0.005 Å</a:t>
            </a:r>
            <a:r>
              <a:rPr lang="en-US" sz="2000" baseline="30000" dirty="0">
                <a:latin typeface="+mn-lt"/>
              </a:rPr>
              <a:t>-1</a:t>
            </a:r>
            <a:r>
              <a:rPr lang="en-US" sz="2000" dirty="0">
                <a:latin typeface="+mn-lt"/>
              </a:rPr>
              <a:t> &lt; </a:t>
            </a:r>
            <a:r>
              <a:rPr lang="en-US" sz="2000" i="1" dirty="0">
                <a:latin typeface="+mn-lt"/>
              </a:rPr>
              <a:t>Q </a:t>
            </a:r>
            <a:r>
              <a:rPr lang="en-US" sz="2000" dirty="0">
                <a:latin typeface="+mn-lt"/>
              </a:rPr>
              <a:t>&lt; 0.5 Å</a:t>
            </a:r>
            <a:r>
              <a:rPr lang="en-US" sz="2000" baseline="30000" dirty="0">
                <a:latin typeface="+mn-lt"/>
              </a:rPr>
              <a:t>-1</a:t>
            </a:r>
            <a:r>
              <a:rPr lang="en-US" sz="2000" dirty="0">
                <a:latin typeface="+mn-lt"/>
              </a:rPr>
              <a:t> </a:t>
            </a:r>
          </a:p>
          <a:p>
            <a:pPr algn="l">
              <a:lnSpc>
                <a:spcPct val="90000"/>
              </a:lnSpc>
            </a:pPr>
            <a:endParaRPr lang="en-US" sz="2000" i="1" dirty="0">
              <a:latin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603BA7A-2427-9DF7-7F65-15416752146E}"/>
              </a:ext>
            </a:extLst>
          </p:cNvPr>
          <p:cNvGrpSpPr/>
          <p:nvPr/>
        </p:nvGrpSpPr>
        <p:grpSpPr>
          <a:xfrm>
            <a:off x="8001000" y="457200"/>
            <a:ext cx="4291465" cy="2741458"/>
            <a:chOff x="8001000" y="457200"/>
            <a:chExt cx="4291465" cy="27414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9D837C2-1000-40C4-98D1-B84285CF01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1000" y="457200"/>
              <a:ext cx="4291465" cy="2741458"/>
              <a:chOff x="6576483" y="4261719"/>
              <a:chExt cx="3657600" cy="2336535"/>
            </a:xfrm>
          </p:grpSpPr>
          <p:pic>
            <p:nvPicPr>
              <p:cNvPr id="9223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6483" y="4261719"/>
                <a:ext cx="3657600" cy="23365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13" name="Object 12"/>
              <p:cNvGraphicFramePr>
                <a:graphicFrameLocks noChangeAspect="1"/>
              </p:cNvGraphicFramePr>
              <p:nvPr/>
            </p:nvGraphicFramePr>
            <p:xfrm>
              <a:off x="7689322" y="4834468"/>
              <a:ext cx="1009650" cy="241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2019300" imgH="482600" progId="Equation.3">
                      <p:embed/>
                    </p:oleObj>
                  </mc:Choice>
                  <mc:Fallback>
                    <p:oleObj name="Equation" r:id="rId5" imgW="2019300" imgH="482600" progId="Equation.3">
                      <p:embed/>
                      <p:pic>
                        <p:nvPicPr>
                          <p:cNvPr id="13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89322" y="4834468"/>
                            <a:ext cx="1009650" cy="2413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Object 14"/>
              <p:cNvGraphicFramePr>
                <a:graphicFrameLocks noChangeAspect="1"/>
              </p:cNvGraphicFramePr>
              <p:nvPr/>
            </p:nvGraphicFramePr>
            <p:xfrm>
              <a:off x="7333721" y="5733998"/>
              <a:ext cx="1066800" cy="241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2133600" imgH="482600" progId="Equation.3">
                      <p:embed/>
                    </p:oleObj>
                  </mc:Choice>
                  <mc:Fallback>
                    <p:oleObj name="Equation" r:id="rId7" imgW="2133600" imgH="482600" progId="Equation.3">
                      <p:embed/>
                      <p:pic>
                        <p:nvPicPr>
                          <p:cNvPr id="15" name="Object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333721" y="5733998"/>
                            <a:ext cx="1066800" cy="2413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16"/>
              <p:cNvGraphicFramePr>
                <a:graphicFrameLocks noChangeAspect="1"/>
              </p:cNvGraphicFramePr>
              <p:nvPr/>
            </p:nvGraphicFramePr>
            <p:xfrm>
              <a:off x="8629122" y="5598531"/>
              <a:ext cx="1111250" cy="241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2222500" imgH="482600" progId="Equation.3">
                      <p:embed/>
                    </p:oleObj>
                  </mc:Choice>
                  <mc:Fallback>
                    <p:oleObj name="Equation" r:id="rId9" imgW="2222500" imgH="482600" progId="Equation.3">
                      <p:embed/>
                      <p:pic>
                        <p:nvPicPr>
                          <p:cNvPr id="17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29122" y="5598531"/>
                            <a:ext cx="1111250" cy="2413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" name="Object 20"/>
              <p:cNvGraphicFramePr>
                <a:graphicFrameLocks noChangeAspect="1"/>
              </p:cNvGraphicFramePr>
              <p:nvPr/>
            </p:nvGraphicFramePr>
            <p:xfrm>
              <a:off x="7439819" y="5539264"/>
              <a:ext cx="711200" cy="1206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1422400" imgH="241300" progId="Equation.3">
                      <p:embed/>
                    </p:oleObj>
                  </mc:Choice>
                  <mc:Fallback>
                    <p:oleObj name="Equation" r:id="rId11" imgW="1422400" imgH="241300" progId="Equation.3">
                      <p:embed/>
                      <p:pic>
                        <p:nvPicPr>
                          <p:cNvPr id="21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439819" y="5539264"/>
                            <a:ext cx="711200" cy="1206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" name="Object 22"/>
              <p:cNvGraphicFramePr>
                <a:graphicFrameLocks noChangeAspect="1"/>
              </p:cNvGraphicFramePr>
              <p:nvPr/>
            </p:nvGraphicFramePr>
            <p:xfrm>
              <a:off x="7545388" y="5198533"/>
              <a:ext cx="641350" cy="1206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1282700" imgH="241300" progId="Equation.3">
                      <p:embed/>
                    </p:oleObj>
                  </mc:Choice>
                  <mc:Fallback>
                    <p:oleObj name="Equation" r:id="rId13" imgW="1282700" imgH="241300" progId="Equation.3">
                      <p:embed/>
                      <p:pic>
                        <p:nvPicPr>
                          <p:cNvPr id="23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45388" y="5198533"/>
                            <a:ext cx="641350" cy="1206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D01F8C7-6E30-9003-9E5B-E480B7C9EFAE}"/>
                </a:ext>
              </a:extLst>
            </p:cNvPr>
            <p:cNvSpPr txBox="1"/>
            <p:nvPr/>
          </p:nvSpPr>
          <p:spPr>
            <a:xfrm>
              <a:off x="9890313" y="501987"/>
              <a:ext cx="421910" cy="341632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Fit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4476437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_180808" id="{EF133236-4FD1-4E83-B0AC-464DEE56453C}" vid="{ECDBAF0C-67FD-47C6-9CC9-5310617ED09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3865356-02a6-4d33-a696-5decb45baae2">
      <Terms xmlns="http://schemas.microsoft.com/office/infopath/2007/PartnerControls"/>
    </lcf76f155ced4ddcb4097134ff3c332f>
    <TaxCatchAll xmlns="e4a3cf16-f000-411a-8b9f-ac8de5bd4628" xsi:nil="true"/>
    <https_x003a__x002f__x002f_ornl_x002d_my_x002e_sharepoint_x002e_com_x002f__x003a_v_x003a__x002f_g_x002f_personal_x002f_b7t_ornl_gov_x002f_EaGP_x002d_VJDaylIkMiQwAane34Bk0oLub8WCBHtE_KXkLLUuw xmlns="d3865356-02a6-4d33-a696-5decb45baae2">
      <Url xsi:nil="true"/>
      <Description xsi:nil="true"/>
    </https_x003a__x002f__x002f_ornl_x002d_my_x002e_sharepoint_x002e_com_x002f__x003a_v_x003a__x002f_g_x002f_personal_x002f_b7t_ornl_gov_x002f_EaGP_x002d_VJDaylIkMiQwAane34Bk0oLub8WCBHtE_KXkLLUuw>
    <type xmlns="d3865356-02a6-4d33-a696-5decb45baae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8C220A4B7DB446A3DFD60E906CC048" ma:contentTypeVersion="18" ma:contentTypeDescription="Create a new document." ma:contentTypeScope="" ma:versionID="018a9431ea1d734f3c46e3cca7034d17">
  <xsd:schema xmlns:xsd="http://www.w3.org/2001/XMLSchema" xmlns:xs="http://www.w3.org/2001/XMLSchema" xmlns:p="http://schemas.microsoft.com/office/2006/metadata/properties" xmlns:ns2="d3865356-02a6-4d33-a696-5decb45baae2" xmlns:ns3="e4a3cf16-f000-411a-8b9f-ac8de5bd4628" targetNamespace="http://schemas.microsoft.com/office/2006/metadata/properties" ma:root="true" ma:fieldsID="bbecc6482de62f8746c705728f367e4e" ns2:_="" ns3:_="">
    <xsd:import namespace="d3865356-02a6-4d33-a696-5decb45baae2"/>
    <xsd:import namespace="e4a3cf16-f000-411a-8b9f-ac8de5bd46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https_x003a__x002f__x002f_ornl_x002d_my_x002e_sharepoint_x002e_com_x002f__x003a_v_x003a__x002f_g_x002f_personal_x002f_b7t_ornl_gov_x002f_EaGP_x002d_VJDaylIkMiQwAane34Bk0oLub8WCBHtE_KXkLLUuw" minOccurs="0"/>
                <xsd:element ref="ns2:MediaServiceObjectDetectorVersions" minOccurs="0"/>
                <xsd:element ref="ns2:MediaServiceSearchProperties" minOccurs="0"/>
                <xsd:element ref="ns2: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865356-02a6-4d33-a696-5decb45baa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8ac8405-059b-47f8-b48a-bbaeae0205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https_x003a__x002f__x002f_ornl_x002d_my_x002e_sharepoint_x002e_com_x002f__x003a_v_x003a__x002f_g_x002f_personal_x002f_b7t_ornl_gov_x002f_EaGP_x002d_VJDaylIkMiQwAane34Bk0oLub8WCBHtE_KXkLLUuw" ma:index="22" nillable="true" ma:displayName="https://ornl-my.sharepoint.com/:v:/g/personal/b7t_ornl_gov/EaGP-VJDaylIkMiQwAane34Bk0oLub8WCBHtE_KXkLLUuw" ma:format="Hyperlink" ma:internalName="https_x003a__x002f__x002f_ornl_x002d_my_x002e_sharepoint_x002e_com_x002f__x003a_v_x003a__x002f_g_x002f_personal_x002f_b7t_ornl_gov_x002f_EaGP_x002d_VJDaylIkMiQwAane34Bk0oLub8WCBHtE_KXkLLUuw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ype" ma:index="25" nillable="true" ma:displayName="type" ma:description="type" ma:format="Dropdown" ma:internalName="typ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3cf16-f000-411a-8b9f-ac8de5bd462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2377ec8-f349-44bd-a667-3c7fff64c664}" ma:internalName="TaxCatchAll" ma:showField="CatchAllData" ma:web="e4a3cf16-f000-411a-8b9f-ac8de5bd46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A20C22-D077-412B-81BA-8B2541026FAD}">
  <ds:schemaRefs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e4a3cf16-f000-411a-8b9f-ac8de5bd4628"/>
    <ds:schemaRef ds:uri="http://purl.org/dc/terms/"/>
    <ds:schemaRef ds:uri="http://schemas.microsoft.com/office/infopath/2007/PartnerControls"/>
    <ds:schemaRef ds:uri="d3865356-02a6-4d33-a696-5decb45baae2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E4BE70-59E8-4714-A807-2BBA0EAEED0D}"/>
</file>

<file path=docProps/app.xml><?xml version="1.0" encoding="utf-8"?>
<Properties xmlns="http://schemas.openxmlformats.org/officeDocument/2006/extended-properties" xmlns:vt="http://schemas.openxmlformats.org/officeDocument/2006/docPropsVTypes">
  <Template>ORNL-template-16x9-180808</Template>
  <TotalTime>0</TotalTime>
  <Words>2343</Words>
  <Application>Microsoft Office PowerPoint</Application>
  <PresentationFormat>Widescreen</PresentationFormat>
  <Paragraphs>596</Paragraphs>
  <Slides>43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Aptos</vt:lpstr>
      <vt:lpstr>Arial</vt:lpstr>
      <vt:lpstr>Arial Black</vt:lpstr>
      <vt:lpstr>Calibri</vt:lpstr>
      <vt:lpstr>Cambria</vt:lpstr>
      <vt:lpstr>Cambria Math</vt:lpstr>
      <vt:lpstr>Century Gothic</vt:lpstr>
      <vt:lpstr>Times New Roman</vt:lpstr>
      <vt:lpstr>Wingdings</vt:lpstr>
      <vt:lpstr>ORNL</vt:lpstr>
      <vt:lpstr>Equation</vt:lpstr>
      <vt:lpstr>Equation.3</vt:lpstr>
      <vt:lpstr>SPW 10.0 Graph</vt:lpstr>
      <vt:lpstr>QIKR Neutron Detection</vt:lpstr>
      <vt:lpstr>Detecting QIKR</vt:lpstr>
      <vt:lpstr>Detecting QIKR</vt:lpstr>
      <vt:lpstr>QIKR will make time-resolved reflectometry routine</vt:lpstr>
      <vt:lpstr>A sampling of scientific communities served by QIKR</vt:lpstr>
      <vt:lpstr>Diverse environments</vt:lpstr>
      <vt:lpstr>QIKR detector requirements </vt:lpstr>
      <vt:lpstr>Detecting QIKR</vt:lpstr>
      <vt:lpstr>Neutron reflectivity from Ir/Si standard</vt:lpstr>
      <vt:lpstr>Single setting Q range</vt:lpstr>
      <vt:lpstr>Detecting QIKR</vt:lpstr>
      <vt:lpstr>Transport source to sample (QIKR-L)</vt:lpstr>
      <vt:lpstr>PowerPoint Presentation</vt:lpstr>
      <vt:lpstr>Guide system provides multiple beams</vt:lpstr>
      <vt:lpstr>Detecting QIKR</vt:lpstr>
      <vt:lpstr>Slits define resolution and footprint</vt:lpstr>
      <vt:lpstr>Incident Table – holds slits and optics</vt:lpstr>
      <vt:lpstr>Footprint calculator – maximum slits </vt:lpstr>
      <vt:lpstr>Footprint calculator – minimum slits</vt:lpstr>
      <vt:lpstr>Detecting QIKR</vt:lpstr>
      <vt:lpstr>Sample Table and Detector Arm unit</vt:lpstr>
      <vt:lpstr>Sample Table and Detector Arm unit</vt:lpstr>
      <vt:lpstr>Detecting QIKR</vt:lpstr>
      <vt:lpstr>Measuring specular reflectivity</vt:lpstr>
      <vt:lpstr>Simulate QIKR direct-beam rates (Id)</vt:lpstr>
      <vt:lpstr>Solution: normalize to reflectivity standard</vt:lpstr>
      <vt:lpstr>Solution: normalize to reflectivity standard</vt:lpstr>
      <vt:lpstr>Challenge: poor short-wavelength performance</vt:lpstr>
      <vt:lpstr>What about reflected beam (IR)?</vt:lpstr>
      <vt:lpstr>What about reflected beam (IR)?</vt:lpstr>
      <vt:lpstr>What about reflected beam (IR)?</vt:lpstr>
      <vt:lpstr>Effect of attenuator</vt:lpstr>
      <vt:lpstr>Detecting QIKR</vt:lpstr>
      <vt:lpstr>Reflectometer detector options</vt:lpstr>
      <vt:lpstr>Summary</vt:lpstr>
      <vt:lpstr>Thanks</vt:lpstr>
      <vt:lpstr>Compile into table of direct beam “runs”</vt:lpstr>
      <vt:lpstr>Et voilà: specular reflectivity normalized to R_known^(D_2 O) </vt:lpstr>
      <vt:lpstr>Location of QIKR</vt:lpstr>
      <vt:lpstr>QIKR-L instrument cave</vt:lpstr>
      <vt:lpstr>Attenuated apertures</vt:lpstr>
      <vt:lpstr>In practice – constant θ = 0.6°</vt:lpstr>
      <vt:lpstr>In practice – constant 2.5 &lt; λ &lt; 6 Å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subject/>
  <dc:creator/>
  <cp:keywords/>
  <dc:description/>
  <cp:lastModifiedBy/>
  <cp:revision>3</cp:revision>
  <dcterms:created xsi:type="dcterms:W3CDTF">2020-03-26T15:10:56Z</dcterms:created>
  <dcterms:modified xsi:type="dcterms:W3CDTF">2024-12-09T14:16:02Z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0x010100458C220A4B7DB446A3DFD60E906CC048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