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ctiveX/activeX1.xml" ContentType="application/vnd.ms-office.activeX+xml"/>
  <Override PartName="/ppt/activeX/activeX1.bin" ContentType="application/vnd.ms-office.activeX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1" r:id="rId4"/>
  </p:sldMasterIdLst>
  <p:notesMasterIdLst>
    <p:notesMasterId r:id="rId50"/>
  </p:notesMasterIdLst>
  <p:handoutMasterIdLst>
    <p:handoutMasterId r:id="rId51"/>
  </p:handoutMasterIdLst>
  <p:sldIdLst>
    <p:sldId id="2147469124" r:id="rId5"/>
    <p:sldId id="3025" r:id="rId6"/>
    <p:sldId id="3065" r:id="rId7"/>
    <p:sldId id="289" r:id="rId8"/>
    <p:sldId id="2147469213" r:id="rId9"/>
    <p:sldId id="3246" r:id="rId10"/>
    <p:sldId id="546" r:id="rId11"/>
    <p:sldId id="544" r:id="rId12"/>
    <p:sldId id="2147469214" r:id="rId13"/>
    <p:sldId id="284" r:id="rId14"/>
    <p:sldId id="3066" r:id="rId15"/>
    <p:sldId id="3043" r:id="rId16"/>
    <p:sldId id="291" r:id="rId17"/>
    <p:sldId id="2147469216" r:id="rId18"/>
    <p:sldId id="3019" r:id="rId19"/>
    <p:sldId id="3053" r:id="rId20"/>
    <p:sldId id="3067" r:id="rId21"/>
    <p:sldId id="2147469219" r:id="rId22"/>
    <p:sldId id="2147469218" r:id="rId23"/>
    <p:sldId id="358" r:id="rId24"/>
    <p:sldId id="3051" r:id="rId25"/>
    <p:sldId id="2147469220" r:id="rId26"/>
    <p:sldId id="2147469221" r:id="rId27"/>
    <p:sldId id="3068" r:id="rId28"/>
    <p:sldId id="266" r:id="rId29"/>
    <p:sldId id="3071" r:id="rId30"/>
    <p:sldId id="2147469222" r:id="rId31"/>
    <p:sldId id="3070" r:id="rId32"/>
    <p:sldId id="2147469223" r:id="rId33"/>
    <p:sldId id="3034" r:id="rId34"/>
    <p:sldId id="3064" r:id="rId35"/>
    <p:sldId id="3041" r:id="rId36"/>
    <p:sldId id="3042" r:id="rId37"/>
    <p:sldId id="549" r:id="rId38"/>
    <p:sldId id="2147469217" r:id="rId39"/>
    <p:sldId id="2964" r:id="rId40"/>
    <p:sldId id="3033" r:id="rId41"/>
    <p:sldId id="268" r:id="rId42"/>
    <p:sldId id="1277" r:id="rId43"/>
    <p:sldId id="306" r:id="rId44"/>
    <p:sldId id="303" r:id="rId45"/>
    <p:sldId id="305" r:id="rId46"/>
    <p:sldId id="298" r:id="rId47"/>
    <p:sldId id="297" r:id="rId48"/>
    <p:sldId id="2147469224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6094"/>
    <a:srgbClr val="ECECEC"/>
    <a:srgbClr val="30342E"/>
    <a:srgbClr val="1B4C67"/>
    <a:srgbClr val="25B1A6"/>
    <a:srgbClr val="00A77D"/>
    <a:srgbClr val="7EC297"/>
    <a:srgbClr val="6B6E6B"/>
    <a:srgbClr val="A2A6A3"/>
    <a:srgbClr val="79A7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96301"/>
  </p:normalViewPr>
  <p:slideViewPr>
    <p:cSldViewPr snapToGrid="0">
      <p:cViewPr varScale="1">
        <p:scale>
          <a:sx n="104" d="100"/>
          <a:sy n="104" d="100"/>
        </p:scale>
        <p:origin x="87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432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2F454D-A2FB-E28F-62C2-050A837E17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96BDF-7ADA-716C-F5CA-D157A094BB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14C3F-0AF5-DA4C-84F9-3990FF0B58A5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77AF2-C6EF-69B3-EBC0-F3BECE6632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AEBCA-6ABE-1DFD-7AA8-A3B2F1B63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AB913-EDAA-C746-870D-9B7877FA5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90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D4C33-E834-184F-A85B-4B1A7D742F82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A2CD3-FB95-D94F-9F04-F9F995EAB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3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6106" indent="-116106">
              <a:buFont typeface="Arial" panose="020B0604020202020204" pitchFamily="34" charset="0"/>
              <a:buChar char="•"/>
            </a:pPr>
            <a:endParaRPr lang="en-US" sz="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619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FF095A-F86B-4B29-8A9F-DF3D3D1F3E2A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pPr marL="0" marR="0" lvl="0" indent="0" algn="l" defTabSz="61923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341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67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The picture on the left shows how neutron waves reflect from layers of different refractive index </a:t>
            </a:r>
            <a:r>
              <a:rPr lang="en-US" i="1" dirty="0" err="1"/>
              <a:t>n</a:t>
            </a:r>
            <a:r>
              <a:rPr lang="en-US" i="1" baseline="-25000" dirty="0" err="1"/>
              <a:t>l</a:t>
            </a:r>
            <a:r>
              <a:rPr lang="en-US" i="1" baseline="0" dirty="0"/>
              <a:t> </a:t>
            </a:r>
            <a:r>
              <a:rPr lang="en-US" i="0" baseline="0" dirty="0"/>
              <a:t>below the sample surface</a:t>
            </a:r>
          </a:p>
          <a:p>
            <a:pPr marL="171450" indent="-171450">
              <a:buFontTx/>
              <a:buChar char="-"/>
            </a:pPr>
            <a:r>
              <a:rPr lang="en-US" i="0" baseline="0" dirty="0"/>
              <a:t>Refractive index depends on the density of scatterers within a molar volume, e.g., monomer or crystal unit cell</a:t>
            </a:r>
          </a:p>
          <a:p>
            <a:pPr marL="171450" indent="-171450">
              <a:buFontTx/>
              <a:buChar char="-"/>
            </a:pPr>
            <a:r>
              <a:rPr lang="en-US" i="0" baseline="0" dirty="0"/>
              <a:t>The picture on the upper right shows the upper and lower QIKR end stations with cartoon men for scale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226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be updated with TOCs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49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2734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187B8-31B5-4B79-B30F-BEC67F3EA88F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286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187B8-31B5-4B79-B30F-BEC67F3EA88F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466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187B8-31B5-4B79-B30F-BEC67F3EA88F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98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187B8-31B5-4B79-B30F-BEC67F3EA88F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58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erial view of a large building and a forest&#10;&#10;Description automatically generated with medium confidence">
            <a:extLst>
              <a:ext uri="{FF2B5EF4-FFF2-40B4-BE49-F238E27FC236}">
                <a16:creationId xmlns:a16="http://schemas.microsoft.com/office/drawing/2014/main" id="{E559AF45-6079-3532-636F-7DBFE742B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29307"/>
            <a:ext cx="5199385" cy="5199385"/>
          </a:xfrm>
          <a:prstGeom prst="rect">
            <a:avLst/>
          </a:prstGeom>
          <a:solidFill>
            <a:schemeClr val="bg1">
              <a:alpha val="8525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995" name="Group 1994">
            <a:extLst>
              <a:ext uri="{FF2B5EF4-FFF2-40B4-BE49-F238E27FC236}">
                <a16:creationId xmlns:a16="http://schemas.microsoft.com/office/drawing/2014/main" id="{1F4B6682-1CD5-4D07-BAEB-03195C2FB91D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1996" name="Picture 1995">
              <a:extLst>
                <a:ext uri="{FF2B5EF4-FFF2-40B4-BE49-F238E27FC236}">
                  <a16:creationId xmlns:a16="http://schemas.microsoft.com/office/drawing/2014/main" id="{E499D9F2-455D-24ED-C934-5DC3E3908E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1997" name="TextBox 1996">
              <a:extLst>
                <a:ext uri="{FF2B5EF4-FFF2-40B4-BE49-F238E27FC236}">
                  <a16:creationId xmlns:a16="http://schemas.microsoft.com/office/drawing/2014/main" id="{94A5DA57-E73A-E843-58FE-CFA5666E7A14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F7D2B16-8313-AE97-3812-FF883CBF7E0B}"/>
              </a:ext>
            </a:extLst>
          </p:cNvPr>
          <p:cNvGrpSpPr/>
          <p:nvPr userDrawn="1"/>
        </p:nvGrpSpPr>
        <p:grpSpPr>
          <a:xfrm>
            <a:off x="1199501" y="1119898"/>
            <a:ext cx="1876922" cy="494292"/>
            <a:chOff x="1199501" y="1119898"/>
            <a:chExt cx="1876922" cy="494292"/>
          </a:xfrm>
        </p:grpSpPr>
        <p:pic>
          <p:nvPicPr>
            <p:cNvPr id="6" name="Picture 5" descr="A green text on a black background&#10;&#10;Description automatically generated">
              <a:extLst>
                <a:ext uri="{FF2B5EF4-FFF2-40B4-BE49-F238E27FC236}">
                  <a16:creationId xmlns:a16="http://schemas.microsoft.com/office/drawing/2014/main" id="{21BECB62-5EAD-A7E7-5985-462E2CA744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 l="1" r="32977"/>
            <a:stretch/>
          </p:blipFill>
          <p:spPr>
            <a:xfrm>
              <a:off x="1199501" y="1119898"/>
              <a:ext cx="1822059" cy="494292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5BE9980-4CE8-0730-9B0A-D1E6B4C21D2B}"/>
                </a:ext>
              </a:extLst>
            </p:cNvPr>
            <p:cNvSpPr/>
            <p:nvPr userDrawn="1"/>
          </p:nvSpPr>
          <p:spPr>
            <a:xfrm>
              <a:off x="3058135" y="1150204"/>
              <a:ext cx="18288" cy="4297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SECOND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TARGET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0005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reeform 141">
            <a:extLst>
              <a:ext uri="{FF2B5EF4-FFF2-40B4-BE49-F238E27FC236}">
                <a16:creationId xmlns:a16="http://schemas.microsoft.com/office/drawing/2014/main" id="{C5299A65-0A0F-7322-3425-6AD66F71B8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6" name="Picture Placeholder 135">
            <a:extLst>
              <a:ext uri="{FF2B5EF4-FFF2-40B4-BE49-F238E27FC236}">
                <a16:creationId xmlns:a16="http://schemas.microsoft.com/office/drawing/2014/main" id="{5DC2D7C4-BFF1-5433-4DFD-06CB8AACA1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2225" y="0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7" name="Picture Placeholder 135">
            <a:extLst>
              <a:ext uri="{FF2B5EF4-FFF2-40B4-BE49-F238E27FC236}">
                <a16:creationId xmlns:a16="http://schemas.microsoft.com/office/drawing/2014/main" id="{859767F7-2911-36C4-18C3-120D9FA7D63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044833" y="0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8" name="Picture Placeholder 135">
            <a:extLst>
              <a:ext uri="{FF2B5EF4-FFF2-40B4-BE49-F238E27FC236}">
                <a16:creationId xmlns:a16="http://schemas.microsoft.com/office/drawing/2014/main" id="{FC9DC632-E163-36B5-D009-C524396761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2225" y="2353563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9" name="Picture Placeholder 135">
            <a:extLst>
              <a:ext uri="{FF2B5EF4-FFF2-40B4-BE49-F238E27FC236}">
                <a16:creationId xmlns:a16="http://schemas.microsoft.com/office/drawing/2014/main" id="{99255166-5F9E-0685-2DC9-C0962F7791A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044833" y="2353563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0" name="Picture Placeholder 135">
            <a:extLst>
              <a:ext uri="{FF2B5EF4-FFF2-40B4-BE49-F238E27FC236}">
                <a16:creationId xmlns:a16="http://schemas.microsoft.com/office/drawing/2014/main" id="{0FA78FC9-062C-7D60-CDA4-C25CE63F78E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42225" y="4706937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1" name="Picture Placeholder 135">
            <a:extLst>
              <a:ext uri="{FF2B5EF4-FFF2-40B4-BE49-F238E27FC236}">
                <a16:creationId xmlns:a16="http://schemas.microsoft.com/office/drawing/2014/main" id="{9521219C-7211-80DE-D33B-4B26EA6EE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044833" y="4706937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886397"/>
          </a:xfrm>
        </p:spPr>
        <p:txBody>
          <a:bodyPr anchor="t" anchorCtr="0"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60"/>
            <a:ext cx="6763894" cy="4354640"/>
          </a:xfrm>
        </p:spPr>
        <p:txBody>
          <a:bodyPr tIns="91440" anchor="t" anchorCtr="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r>
              <a:rPr lang="en-US" dirty="0"/>
              <a:t>Supporting point 1</a:t>
            </a:r>
          </a:p>
          <a:p>
            <a:r>
              <a:rPr lang="en-US" dirty="0"/>
              <a:t>Supporting point 2</a:t>
            </a:r>
          </a:p>
          <a:p>
            <a:r>
              <a:rPr lang="en-US" dirty="0"/>
              <a:t>Supporting point 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562B7F0-6B0A-3291-2731-E56176CBCD7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15FAE40-38E7-3230-4DA7-1EF255340D0B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502CB55-FDC0-FAA5-90A5-93F9634FD22C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7" name="Picture 6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F6E5A723-CB28-B30C-1DCE-184167CE58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4757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71230B-9536-B5A5-160D-DBECD2D26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157" y="2624569"/>
            <a:ext cx="11045686" cy="498598"/>
          </a:xfrm>
        </p:spPr>
        <p:txBody>
          <a:bodyPr anchor="t" anchorCtr="0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</a:t>
            </a:r>
          </a:p>
        </p:txBody>
      </p:sp>
      <p:sp>
        <p:nvSpPr>
          <p:cNvPr id="320" name="Text Placeholder 368">
            <a:extLst>
              <a:ext uri="{FF2B5EF4-FFF2-40B4-BE49-F238E27FC236}">
                <a16:creationId xmlns:a16="http://schemas.microsoft.com/office/drawing/2014/main" id="{EE706859-C661-2A5C-56D3-6BE7DBBC71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6069" y="3774422"/>
            <a:ext cx="11062774" cy="249299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One-sentence connected to the main takeaway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7D526D-05AB-C716-46F5-6CDC1D14E2ED}"/>
              </a:ext>
            </a:extLst>
          </p:cNvPr>
          <p:cNvSpPr/>
          <p:nvPr userDrawn="1"/>
        </p:nvSpPr>
        <p:spPr>
          <a:xfrm>
            <a:off x="5668818" y="3393042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E9C4470-2A01-419F-B4FE-A3EEE6A8C8FB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66D990B-3BFF-8EC6-D5E5-F49F99D6A846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8" name="Picture 7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20B1D8C6-D1AE-9259-CD6D-A09454280A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864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6029C52-FEBA-E897-C815-3A6283D168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E58D76D-9189-EF83-0A93-A6D4C7DFA833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A7E17CE-7C70-A2E7-3D94-B4D974F54657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7" name="Picture 6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32469CE9-627D-E3A8-7F97-666F2E2107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1886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4167105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05791-4F91-34B2-5F77-014A7A421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8E7B4-2380-B18C-C8C1-09BD437D6B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692" y="1825625"/>
            <a:ext cx="11315194" cy="406182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900239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4115577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51529"/>
            <a:ext cx="5528426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7905" y="2151529"/>
            <a:ext cx="5534113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C3355DA-324C-FAD8-4E0B-AEAD06F3F5FE}"/>
              </a:ext>
            </a:extLst>
          </p:cNvPr>
          <p:cNvSpPr/>
          <p:nvPr/>
        </p:nvSpPr>
        <p:spPr>
          <a:xfrm>
            <a:off x="314692" y="1636672"/>
            <a:ext cx="5533588" cy="433965"/>
          </a:xfrm>
          <a:custGeom>
            <a:avLst/>
            <a:gdLst>
              <a:gd name="connsiteX0" fmla="*/ 5357305 w 5357304"/>
              <a:gd name="connsiteY0" fmla="*/ 0 h 373951"/>
              <a:gd name="connsiteX1" fmla="*/ 5357305 w 5357304"/>
              <a:gd name="connsiteY1" fmla="*/ 373951 h 373951"/>
              <a:gd name="connsiteX2" fmla="*/ 5227765 w 5357304"/>
              <a:gd name="connsiteY2" fmla="*/ 373951 h 373951"/>
              <a:gd name="connsiteX3" fmla="*/ 2843848 w 5357304"/>
              <a:gd name="connsiteY3" fmla="*/ 373951 h 373951"/>
              <a:gd name="connsiteX4" fmla="*/ 0 w 5357304"/>
              <a:gd name="connsiteY4" fmla="*/ 373951 h 373951"/>
              <a:gd name="connsiteX5" fmla="*/ 0 w 5357304"/>
              <a:gd name="connsiteY5" fmla="*/ 0 h 373951"/>
              <a:gd name="connsiteX6" fmla="*/ 2843848 w 5357304"/>
              <a:gd name="connsiteY6" fmla="*/ 0 h 373951"/>
              <a:gd name="connsiteX7" fmla="*/ 5357305 w 5357304"/>
              <a:gd name="connsiteY7" fmla="*/ 0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57304" h="373951">
                <a:moveTo>
                  <a:pt x="5357305" y="0"/>
                </a:moveTo>
                <a:lnTo>
                  <a:pt x="5357305" y="373951"/>
                </a:lnTo>
                <a:lnTo>
                  <a:pt x="5227765" y="373951"/>
                </a:lnTo>
                <a:lnTo>
                  <a:pt x="2843848" y="373951"/>
                </a:lnTo>
                <a:lnTo>
                  <a:pt x="0" y="373951"/>
                </a:lnTo>
                <a:lnTo>
                  <a:pt x="0" y="0"/>
                </a:lnTo>
                <a:lnTo>
                  <a:pt x="2843848" y="0"/>
                </a:lnTo>
                <a:lnTo>
                  <a:pt x="5357305" y="0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8126676-7946-E0DD-5919-B78DBFBB13D6}"/>
              </a:ext>
            </a:extLst>
          </p:cNvPr>
          <p:cNvSpPr/>
          <p:nvPr/>
        </p:nvSpPr>
        <p:spPr>
          <a:xfrm>
            <a:off x="6238430" y="1636672"/>
            <a:ext cx="5533588" cy="433965"/>
          </a:xfrm>
          <a:custGeom>
            <a:avLst/>
            <a:gdLst>
              <a:gd name="connsiteX0" fmla="*/ 5357305 w 5357304"/>
              <a:gd name="connsiteY0" fmla="*/ 0 h 373951"/>
              <a:gd name="connsiteX1" fmla="*/ 5357305 w 5357304"/>
              <a:gd name="connsiteY1" fmla="*/ 373951 h 373951"/>
              <a:gd name="connsiteX2" fmla="*/ 5227764 w 5357304"/>
              <a:gd name="connsiteY2" fmla="*/ 373951 h 373951"/>
              <a:gd name="connsiteX3" fmla="*/ 2843848 w 5357304"/>
              <a:gd name="connsiteY3" fmla="*/ 373951 h 373951"/>
              <a:gd name="connsiteX4" fmla="*/ 0 w 5357304"/>
              <a:gd name="connsiteY4" fmla="*/ 373951 h 373951"/>
              <a:gd name="connsiteX5" fmla="*/ 0 w 5357304"/>
              <a:gd name="connsiteY5" fmla="*/ 0 h 373951"/>
              <a:gd name="connsiteX6" fmla="*/ 2843848 w 5357304"/>
              <a:gd name="connsiteY6" fmla="*/ 0 h 373951"/>
              <a:gd name="connsiteX7" fmla="*/ 5357305 w 5357304"/>
              <a:gd name="connsiteY7" fmla="*/ 0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57304" h="373951">
                <a:moveTo>
                  <a:pt x="5357305" y="0"/>
                </a:moveTo>
                <a:lnTo>
                  <a:pt x="5357305" y="373951"/>
                </a:lnTo>
                <a:lnTo>
                  <a:pt x="5227764" y="373951"/>
                </a:lnTo>
                <a:lnTo>
                  <a:pt x="2843848" y="373951"/>
                </a:lnTo>
                <a:lnTo>
                  <a:pt x="0" y="373951"/>
                </a:lnTo>
                <a:lnTo>
                  <a:pt x="0" y="0"/>
                </a:lnTo>
                <a:lnTo>
                  <a:pt x="2843848" y="0"/>
                </a:lnTo>
                <a:lnTo>
                  <a:pt x="5357305" y="0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5534113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214" name="Text Placeholder 212">
            <a:extLst>
              <a:ext uri="{FF2B5EF4-FFF2-40B4-BE49-F238E27FC236}">
                <a16:creationId xmlns:a16="http://schemas.microsoft.com/office/drawing/2014/main" id="{42664C13-6E3D-7C64-6F1D-E284E4609D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429" y="1636672"/>
            <a:ext cx="5534113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</p:spTree>
    <p:extLst>
      <p:ext uri="{BB962C8B-B14F-4D97-AF65-F5344CB8AC3E}">
        <p14:creationId xmlns:p14="http://schemas.microsoft.com/office/powerpoint/2010/main" val="2000835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>
            <a:extLst>
              <a:ext uri="{FF2B5EF4-FFF2-40B4-BE49-F238E27FC236}">
                <a16:creationId xmlns:a16="http://schemas.microsoft.com/office/drawing/2014/main" id="{31846654-6835-CFFC-15E4-5A6E77573C13}"/>
              </a:ext>
            </a:extLst>
          </p:cNvPr>
          <p:cNvSpPr/>
          <p:nvPr/>
        </p:nvSpPr>
        <p:spPr>
          <a:xfrm>
            <a:off x="314692" y="1636672"/>
            <a:ext cx="3665806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00" name="Freeform 1799">
            <a:extLst>
              <a:ext uri="{FF2B5EF4-FFF2-40B4-BE49-F238E27FC236}">
                <a16:creationId xmlns:a16="http://schemas.microsoft.com/office/drawing/2014/main" id="{2158B643-744C-E4DD-EB4D-DA7C87CCA463}"/>
              </a:ext>
            </a:extLst>
          </p:cNvPr>
          <p:cNvSpPr/>
          <p:nvPr/>
        </p:nvSpPr>
        <p:spPr>
          <a:xfrm>
            <a:off x="8139365" y="1636672"/>
            <a:ext cx="3665806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3646421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29" name="Text Placeholder 212">
            <a:extLst>
              <a:ext uri="{FF2B5EF4-FFF2-40B4-BE49-F238E27FC236}">
                <a16:creationId xmlns:a16="http://schemas.microsoft.com/office/drawing/2014/main" id="{853CBCD8-5D3A-0441-6161-5960D4DE25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1283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31" name="Text Placeholder 212">
            <a:extLst>
              <a:ext uri="{FF2B5EF4-FFF2-40B4-BE49-F238E27FC236}">
                <a16:creationId xmlns:a16="http://schemas.microsoft.com/office/drawing/2014/main" id="{C31F539B-83B4-84DA-2A7A-69A0245FA3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9995" y="1636713"/>
            <a:ext cx="3646421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365069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2191870"/>
            <a:ext cx="364642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2191870"/>
            <a:ext cx="364739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1401445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917575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92949F-6B3A-DF96-FFA6-C786A4A24DB6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7F45232-A8C3-7CED-6241-1193DB3A31B1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13" name="Picture 12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6C5687BD-B72F-4501-1C96-3F1A95838E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653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>
            <a:extLst>
              <a:ext uri="{FF2B5EF4-FFF2-40B4-BE49-F238E27FC236}">
                <a16:creationId xmlns:a16="http://schemas.microsoft.com/office/drawing/2014/main" id="{31846654-6835-CFFC-15E4-5A6E77573C13}"/>
              </a:ext>
            </a:extLst>
          </p:cNvPr>
          <p:cNvSpPr/>
          <p:nvPr/>
        </p:nvSpPr>
        <p:spPr>
          <a:xfrm>
            <a:off x="314692" y="1636672"/>
            <a:ext cx="275533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986" name="Freeform 985">
            <a:extLst>
              <a:ext uri="{FF2B5EF4-FFF2-40B4-BE49-F238E27FC236}">
                <a16:creationId xmlns:a16="http://schemas.microsoft.com/office/drawing/2014/main" id="{DD9191FA-8884-C2D5-4585-3E38817331A0}"/>
              </a:ext>
            </a:extLst>
          </p:cNvPr>
          <p:cNvSpPr/>
          <p:nvPr/>
        </p:nvSpPr>
        <p:spPr>
          <a:xfrm>
            <a:off x="3223131" y="1636672"/>
            <a:ext cx="2755330" cy="373951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00" name="Freeform 1799">
            <a:extLst>
              <a:ext uri="{FF2B5EF4-FFF2-40B4-BE49-F238E27FC236}">
                <a16:creationId xmlns:a16="http://schemas.microsoft.com/office/drawing/2014/main" id="{2158B643-744C-E4DD-EB4D-DA7C87CCA463}"/>
              </a:ext>
            </a:extLst>
          </p:cNvPr>
          <p:cNvSpPr/>
          <p:nvPr/>
        </p:nvSpPr>
        <p:spPr>
          <a:xfrm>
            <a:off x="6144761" y="1636672"/>
            <a:ext cx="274076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14" name="Freeform 2613">
            <a:extLst>
              <a:ext uri="{FF2B5EF4-FFF2-40B4-BE49-F238E27FC236}">
                <a16:creationId xmlns:a16="http://schemas.microsoft.com/office/drawing/2014/main" id="{2FDB1E58-ABCD-30F4-4DE0-D0A3D27B0B3B}"/>
              </a:ext>
            </a:extLst>
          </p:cNvPr>
          <p:cNvSpPr/>
          <p:nvPr/>
        </p:nvSpPr>
        <p:spPr>
          <a:xfrm>
            <a:off x="9070721" y="1636672"/>
            <a:ext cx="275533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0 w 2513520"/>
              <a:gd name="connsiteY1" fmla="*/ 0 h 373951"/>
              <a:gd name="connsiteX2" fmla="*/ 2513520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0" y="0"/>
                </a:lnTo>
                <a:lnTo>
                  <a:pt x="2513520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2" y="1636713"/>
            <a:ext cx="2740760" cy="433965"/>
          </a:xfrm>
        </p:spPr>
        <p:txBody>
          <a:bodyPr wrap="square" lIns="182880" tIns="91440" rIns="91440" bIns="91440">
            <a:sp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29" name="Text Placeholder 212">
            <a:extLst>
              <a:ext uri="{FF2B5EF4-FFF2-40B4-BE49-F238E27FC236}">
                <a16:creationId xmlns:a16="http://schemas.microsoft.com/office/drawing/2014/main" id="{853CBCD8-5D3A-0441-6161-5960D4DE25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770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31" name="Text Placeholder 212">
            <a:extLst>
              <a:ext uri="{FF2B5EF4-FFF2-40B4-BE49-F238E27FC236}">
                <a16:creationId xmlns:a16="http://schemas.microsoft.com/office/drawing/2014/main" id="{C31F539B-83B4-84DA-2A7A-69A0245FA3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44761" y="1636713"/>
            <a:ext cx="2740760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33" name="Text Placeholder 212">
            <a:extLst>
              <a:ext uri="{FF2B5EF4-FFF2-40B4-BE49-F238E27FC236}">
                <a16:creationId xmlns:a16="http://schemas.microsoft.com/office/drawing/2014/main" id="{13B81730-FDA6-818A-892D-1FB9DA8DCF2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69571" y="1636713"/>
            <a:ext cx="2740760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2743968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2191870"/>
            <a:ext cx="274076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2191870"/>
            <a:ext cx="2741489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2191870"/>
            <a:ext cx="2737553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498188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high angle view of a city&#10;&#10;Description automatically generated">
            <a:extLst>
              <a:ext uri="{FF2B5EF4-FFF2-40B4-BE49-F238E27FC236}">
                <a16:creationId xmlns:a16="http://schemas.microsoft.com/office/drawing/2014/main" id="{01F17512-BEEB-E940-3B9F-9FDBDB2121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43778"/>
            <a:ext cx="5199385" cy="5199385"/>
          </a:xfrm>
          <a:prstGeom prst="rect">
            <a:avLst/>
          </a:prstGeom>
          <a:solidFill>
            <a:schemeClr val="bg1">
              <a:alpha val="7432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995" name="Group 1994">
            <a:extLst>
              <a:ext uri="{FF2B5EF4-FFF2-40B4-BE49-F238E27FC236}">
                <a16:creationId xmlns:a16="http://schemas.microsoft.com/office/drawing/2014/main" id="{1F4B6682-1CD5-4D07-BAEB-03195C2FB91D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1996" name="Picture 1995">
              <a:extLst>
                <a:ext uri="{FF2B5EF4-FFF2-40B4-BE49-F238E27FC236}">
                  <a16:creationId xmlns:a16="http://schemas.microsoft.com/office/drawing/2014/main" id="{E499D9F2-455D-24ED-C934-5DC3E3908E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1997" name="TextBox 1996">
              <a:extLst>
                <a:ext uri="{FF2B5EF4-FFF2-40B4-BE49-F238E27FC236}">
                  <a16:creationId xmlns:a16="http://schemas.microsoft.com/office/drawing/2014/main" id="{94A5DA57-E73A-E843-58FE-CFA5666E7A14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6765A22-4E0B-881F-B674-164501D7BB6F}"/>
              </a:ext>
            </a:extLst>
          </p:cNvPr>
          <p:cNvGrpSpPr/>
          <p:nvPr userDrawn="1"/>
        </p:nvGrpSpPr>
        <p:grpSpPr>
          <a:xfrm>
            <a:off x="1199501" y="1119898"/>
            <a:ext cx="1876922" cy="494292"/>
            <a:chOff x="1199501" y="1119898"/>
            <a:chExt cx="1876922" cy="494292"/>
          </a:xfrm>
        </p:grpSpPr>
        <p:pic>
          <p:nvPicPr>
            <p:cNvPr id="5" name="Picture 4" descr="A green text on a black background&#10;&#10;Description automatically generated">
              <a:extLst>
                <a:ext uri="{FF2B5EF4-FFF2-40B4-BE49-F238E27FC236}">
                  <a16:creationId xmlns:a16="http://schemas.microsoft.com/office/drawing/2014/main" id="{14ADA5E2-9839-D50B-B99B-3DDA2A40EF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 l="1" r="32977"/>
            <a:stretch/>
          </p:blipFill>
          <p:spPr>
            <a:xfrm>
              <a:off x="1199501" y="1119898"/>
              <a:ext cx="1822059" cy="49429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7D47CC4-EA3D-8648-1C8A-DD133546B600}"/>
                </a:ext>
              </a:extLst>
            </p:cNvPr>
            <p:cNvSpPr/>
            <p:nvPr userDrawn="1"/>
          </p:nvSpPr>
          <p:spPr>
            <a:xfrm>
              <a:off x="3058135" y="1150204"/>
              <a:ext cx="18288" cy="4297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SECOND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TARGET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40199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upportin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0965" y="1776677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939E5704-91D7-1C33-1BB9-D89551BB48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0965" y="3929080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18357D60-C329-E014-7EC4-02AD7930A5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21865" y="1776677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360">
            <a:extLst>
              <a:ext uri="{FF2B5EF4-FFF2-40B4-BE49-F238E27FC236}">
                <a16:creationId xmlns:a16="http://schemas.microsoft.com/office/drawing/2014/main" id="{1823B7A0-FA70-81A4-C409-2C310328D2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21865" y="3929080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48F5D4-4948-A730-AC23-EF31274A0DE1}"/>
              </a:ext>
            </a:extLst>
          </p:cNvPr>
          <p:cNvSpPr/>
          <p:nvPr/>
        </p:nvSpPr>
        <p:spPr>
          <a:xfrm>
            <a:off x="1384410" y="1758337"/>
            <a:ext cx="2199902" cy="1873809"/>
          </a:xfrm>
          <a:prstGeom prst="rect">
            <a:avLst/>
          </a:prstGeom>
          <a:solidFill>
            <a:schemeClr val="tx2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84D16B10-4114-3D13-50FC-848A872439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4410" y="3911299"/>
            <a:ext cx="2192338" cy="1873250"/>
          </a:xfrm>
          <a:solidFill>
            <a:schemeClr val="accent5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69C9FFD-3BEB-F410-9877-CC941D3224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9527" y="1758896"/>
            <a:ext cx="2192338" cy="1873250"/>
          </a:xfrm>
          <a:solidFill>
            <a:schemeClr val="tx1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C39CDA33-6D16-DEAF-0280-749663549D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9527" y="3911299"/>
            <a:ext cx="2192338" cy="1873250"/>
          </a:xfrm>
          <a:solidFill>
            <a:schemeClr val="accent4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 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D367424-2836-F9CD-5A49-338976693C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4410" y="1758896"/>
            <a:ext cx="2192338" cy="1873250"/>
          </a:xfrm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</p:spTree>
    <p:extLst>
      <p:ext uri="{BB962C8B-B14F-4D97-AF65-F5344CB8AC3E}">
        <p14:creationId xmlns:p14="http://schemas.microsoft.com/office/powerpoint/2010/main" val="9506129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9145" y="2258209"/>
            <a:ext cx="12210290" cy="664797"/>
          </a:xfrm>
        </p:spPr>
        <p:txBody>
          <a:bodyPr anchor="t" anchorCtr="0">
            <a:noAutofit/>
          </a:bodyPr>
          <a:lstStyle>
            <a:lvl1pPr algn="ctr">
              <a:spcBef>
                <a:spcPts val="1200"/>
              </a:spcBef>
              <a:spcAft>
                <a:spcPts val="60"/>
              </a:spcAft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statement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922742"/>
            <a:ext cx="12192000" cy="397032"/>
          </a:xfrm>
        </p:spPr>
        <p:txBody>
          <a:bodyPr tIns="91440"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2200" b="1" spc="3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ONE SENTENCE SUBTITLE STATEMENT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5668818" y="3468601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56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B10DD8E-E016-58F8-208C-69AD92BED39D}"/>
              </a:ext>
            </a:extLst>
          </p:cNvPr>
          <p:cNvSpPr/>
          <p:nvPr userDrawn="1"/>
        </p:nvSpPr>
        <p:spPr>
          <a:xfrm>
            <a:off x="0" y="0"/>
            <a:ext cx="12192000" cy="2575976"/>
          </a:xfrm>
          <a:prstGeom prst="rect">
            <a:avLst/>
          </a:prstGeom>
          <a:gradFill>
            <a:gsLst>
              <a:gs pos="57000">
                <a:srgbClr val="FFFFFF">
                  <a:alpha val="62000"/>
                </a:srgbClr>
              </a:gs>
              <a:gs pos="15000">
                <a:schemeClr val="bg1">
                  <a:alpha val="915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658225E5-2430-3783-F06E-A0A40A656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E904804-90C2-92CD-EBBE-DEE84A1EF57E}"/>
              </a:ext>
            </a:extLst>
          </p:cNvPr>
          <p:cNvGrpSpPr/>
          <p:nvPr userDrawn="1"/>
        </p:nvGrpSpPr>
        <p:grpSpPr>
          <a:xfrm>
            <a:off x="2230425" y="1950223"/>
            <a:ext cx="7731150" cy="1180116"/>
            <a:chOff x="2419238" y="1689595"/>
            <a:chExt cx="7333183" cy="1119369"/>
          </a:xfrm>
        </p:grpSpPr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B35B19EB-28CC-5046-67D8-0AC0F092D8F9}"/>
                </a:ext>
              </a:extLst>
            </p:cNvPr>
            <p:cNvSpPr/>
            <p:nvPr userDrawn="1"/>
          </p:nvSpPr>
          <p:spPr>
            <a:xfrm>
              <a:off x="6151118" y="1690962"/>
              <a:ext cx="1113318" cy="1113317"/>
            </a:xfrm>
            <a:custGeom>
              <a:avLst/>
              <a:gdLst>
                <a:gd name="connsiteX0" fmla="*/ 0 w 543306"/>
                <a:gd name="connsiteY0" fmla="*/ 0 h 543305"/>
                <a:gd name="connsiteX1" fmla="*/ 543306 w 543306"/>
                <a:gd name="connsiteY1" fmla="*/ 0 h 543305"/>
                <a:gd name="connsiteX2" fmla="*/ 543306 w 543306"/>
                <a:gd name="connsiteY2" fmla="*/ 543306 h 543305"/>
                <a:gd name="connsiteX3" fmla="*/ 0 w 543306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9F8B7F74-14E3-0359-48F7-8887F481B3F3}"/>
                </a:ext>
              </a:extLst>
            </p:cNvPr>
            <p:cNvSpPr/>
            <p:nvPr userDrawn="1"/>
          </p:nvSpPr>
          <p:spPr>
            <a:xfrm>
              <a:off x="6531907" y="1870334"/>
              <a:ext cx="352119" cy="754014"/>
            </a:xfrm>
            <a:custGeom>
              <a:avLst/>
              <a:gdLst>
                <a:gd name="connsiteX0" fmla="*/ 136975 w 171836"/>
                <a:gd name="connsiteY0" fmla="*/ 62674 h 367963"/>
                <a:gd name="connsiteX1" fmla="*/ 167646 w 171836"/>
                <a:gd name="connsiteY1" fmla="*/ 62674 h 367963"/>
                <a:gd name="connsiteX2" fmla="*/ 171837 w 171836"/>
                <a:gd name="connsiteY2" fmla="*/ 58483 h 367963"/>
                <a:gd name="connsiteX3" fmla="*/ 171837 w 171836"/>
                <a:gd name="connsiteY3" fmla="*/ 3905 h 367963"/>
                <a:gd name="connsiteX4" fmla="*/ 168027 w 171836"/>
                <a:gd name="connsiteY4" fmla="*/ 0 h 367963"/>
                <a:gd name="connsiteX5" fmla="*/ 104305 w 171836"/>
                <a:gd name="connsiteY5" fmla="*/ 667 h 367963"/>
                <a:gd name="connsiteX6" fmla="*/ 53156 w 171836"/>
                <a:gd name="connsiteY6" fmla="*/ 26670 h 367963"/>
                <a:gd name="connsiteX7" fmla="*/ 38392 w 171836"/>
                <a:gd name="connsiteY7" fmla="*/ 72580 h 367963"/>
                <a:gd name="connsiteX8" fmla="*/ 38392 w 171836"/>
                <a:gd name="connsiteY8" fmla="*/ 113633 h 367963"/>
                <a:gd name="connsiteX9" fmla="*/ 32105 w 171836"/>
                <a:gd name="connsiteY9" fmla="*/ 120205 h 367963"/>
                <a:gd name="connsiteX10" fmla="*/ 4483 w 171836"/>
                <a:gd name="connsiteY10" fmla="*/ 120015 h 367963"/>
                <a:gd name="connsiteX11" fmla="*/ 6 w 171836"/>
                <a:gd name="connsiteY11" fmla="*/ 124492 h 367963"/>
                <a:gd name="connsiteX12" fmla="*/ 6 w 171836"/>
                <a:gd name="connsiteY12" fmla="*/ 178403 h 367963"/>
                <a:gd name="connsiteX13" fmla="*/ 4959 w 171836"/>
                <a:gd name="connsiteY13" fmla="*/ 183166 h 367963"/>
                <a:gd name="connsiteX14" fmla="*/ 31915 w 171836"/>
                <a:gd name="connsiteY14" fmla="*/ 182975 h 367963"/>
                <a:gd name="connsiteX15" fmla="*/ 38106 w 171836"/>
                <a:gd name="connsiteY15" fmla="*/ 189167 h 367963"/>
                <a:gd name="connsiteX16" fmla="*/ 38011 w 171836"/>
                <a:gd name="connsiteY16" fmla="*/ 275558 h 367963"/>
                <a:gd name="connsiteX17" fmla="*/ 37915 w 171836"/>
                <a:gd name="connsiteY17" fmla="*/ 360807 h 367963"/>
                <a:gd name="connsiteX18" fmla="*/ 44773 w 171836"/>
                <a:gd name="connsiteY18" fmla="*/ 367951 h 367963"/>
                <a:gd name="connsiteX19" fmla="*/ 107924 w 171836"/>
                <a:gd name="connsiteY19" fmla="*/ 367951 h 367963"/>
                <a:gd name="connsiteX20" fmla="*/ 115354 w 171836"/>
                <a:gd name="connsiteY20" fmla="*/ 360617 h 367963"/>
                <a:gd name="connsiteX21" fmla="*/ 115258 w 171836"/>
                <a:gd name="connsiteY21" fmla="*/ 191452 h 367963"/>
                <a:gd name="connsiteX22" fmla="*/ 123164 w 171836"/>
                <a:gd name="connsiteY22" fmla="*/ 183737 h 367963"/>
                <a:gd name="connsiteX23" fmla="*/ 159931 w 171836"/>
                <a:gd name="connsiteY23" fmla="*/ 183737 h 367963"/>
                <a:gd name="connsiteX24" fmla="*/ 165836 w 171836"/>
                <a:gd name="connsiteY24" fmla="*/ 178975 h 367963"/>
                <a:gd name="connsiteX25" fmla="*/ 170980 w 171836"/>
                <a:gd name="connsiteY25" fmla="*/ 124682 h 367963"/>
                <a:gd name="connsiteX26" fmla="*/ 165455 w 171836"/>
                <a:gd name="connsiteY26" fmla="*/ 118872 h 367963"/>
                <a:gd name="connsiteX27" fmla="*/ 118878 w 171836"/>
                <a:gd name="connsiteY27" fmla="*/ 118967 h 367963"/>
                <a:gd name="connsiteX28" fmla="*/ 114115 w 171836"/>
                <a:gd name="connsiteY28" fmla="*/ 115348 h 367963"/>
                <a:gd name="connsiteX29" fmla="*/ 114592 w 171836"/>
                <a:gd name="connsiteY29" fmla="*/ 82867 h 367963"/>
                <a:gd name="connsiteX30" fmla="*/ 137166 w 171836"/>
                <a:gd name="connsiteY30" fmla="*/ 62389 h 36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1836" h="367963">
                  <a:moveTo>
                    <a:pt x="136975" y="62674"/>
                  </a:moveTo>
                  <a:cubicBezTo>
                    <a:pt x="147167" y="62674"/>
                    <a:pt x="157454" y="62579"/>
                    <a:pt x="167646" y="62674"/>
                  </a:cubicBezTo>
                  <a:cubicBezTo>
                    <a:pt x="170789" y="62674"/>
                    <a:pt x="171837" y="61722"/>
                    <a:pt x="171837" y="58483"/>
                  </a:cubicBezTo>
                  <a:cubicBezTo>
                    <a:pt x="171742" y="40291"/>
                    <a:pt x="171742" y="22098"/>
                    <a:pt x="171837" y="3905"/>
                  </a:cubicBezTo>
                  <a:cubicBezTo>
                    <a:pt x="171837" y="1048"/>
                    <a:pt x="170980" y="0"/>
                    <a:pt x="168027" y="0"/>
                  </a:cubicBezTo>
                  <a:cubicBezTo>
                    <a:pt x="146786" y="190"/>
                    <a:pt x="125546" y="-286"/>
                    <a:pt x="104305" y="667"/>
                  </a:cubicBezTo>
                  <a:cubicBezTo>
                    <a:pt x="83635" y="1619"/>
                    <a:pt x="65729" y="9430"/>
                    <a:pt x="53156" y="26670"/>
                  </a:cubicBezTo>
                  <a:cubicBezTo>
                    <a:pt x="43154" y="40291"/>
                    <a:pt x="38677" y="55817"/>
                    <a:pt x="38392" y="72580"/>
                  </a:cubicBezTo>
                  <a:cubicBezTo>
                    <a:pt x="38106" y="86296"/>
                    <a:pt x="38106" y="100013"/>
                    <a:pt x="38392" y="113633"/>
                  </a:cubicBezTo>
                  <a:cubicBezTo>
                    <a:pt x="38487" y="118586"/>
                    <a:pt x="37439" y="120491"/>
                    <a:pt x="32105" y="120205"/>
                  </a:cubicBezTo>
                  <a:cubicBezTo>
                    <a:pt x="22961" y="119729"/>
                    <a:pt x="13722" y="120205"/>
                    <a:pt x="4483" y="120015"/>
                  </a:cubicBezTo>
                  <a:cubicBezTo>
                    <a:pt x="958" y="120015"/>
                    <a:pt x="-89" y="121063"/>
                    <a:pt x="6" y="124492"/>
                  </a:cubicBezTo>
                  <a:cubicBezTo>
                    <a:pt x="197" y="142494"/>
                    <a:pt x="197" y="160496"/>
                    <a:pt x="6" y="178403"/>
                  </a:cubicBezTo>
                  <a:cubicBezTo>
                    <a:pt x="6" y="182213"/>
                    <a:pt x="1339" y="183261"/>
                    <a:pt x="4959" y="183166"/>
                  </a:cubicBezTo>
                  <a:cubicBezTo>
                    <a:pt x="13913" y="182975"/>
                    <a:pt x="22961" y="183356"/>
                    <a:pt x="31915" y="182975"/>
                  </a:cubicBezTo>
                  <a:cubicBezTo>
                    <a:pt x="36772" y="182785"/>
                    <a:pt x="38106" y="184309"/>
                    <a:pt x="38106" y="189167"/>
                  </a:cubicBezTo>
                  <a:cubicBezTo>
                    <a:pt x="37915" y="217932"/>
                    <a:pt x="38011" y="246793"/>
                    <a:pt x="38011" y="275558"/>
                  </a:cubicBezTo>
                  <a:cubicBezTo>
                    <a:pt x="38011" y="304324"/>
                    <a:pt x="38106" y="332327"/>
                    <a:pt x="37915" y="360807"/>
                  </a:cubicBezTo>
                  <a:cubicBezTo>
                    <a:pt x="37915" y="366141"/>
                    <a:pt x="38868" y="368141"/>
                    <a:pt x="44773" y="367951"/>
                  </a:cubicBezTo>
                  <a:cubicBezTo>
                    <a:pt x="65824" y="367570"/>
                    <a:pt x="86874" y="367570"/>
                    <a:pt x="107924" y="367951"/>
                  </a:cubicBezTo>
                  <a:cubicBezTo>
                    <a:pt x="113830" y="368046"/>
                    <a:pt x="115354" y="366617"/>
                    <a:pt x="115354" y="360617"/>
                  </a:cubicBezTo>
                  <a:cubicBezTo>
                    <a:pt x="115068" y="304229"/>
                    <a:pt x="115163" y="247841"/>
                    <a:pt x="115258" y="191452"/>
                  </a:cubicBezTo>
                  <a:cubicBezTo>
                    <a:pt x="115258" y="182499"/>
                    <a:pt x="114401" y="183833"/>
                    <a:pt x="123164" y="183737"/>
                  </a:cubicBezTo>
                  <a:cubicBezTo>
                    <a:pt x="135451" y="183737"/>
                    <a:pt x="147643" y="183642"/>
                    <a:pt x="159931" y="183737"/>
                  </a:cubicBezTo>
                  <a:cubicBezTo>
                    <a:pt x="163646" y="183737"/>
                    <a:pt x="165455" y="182975"/>
                    <a:pt x="165836" y="178975"/>
                  </a:cubicBezTo>
                  <a:cubicBezTo>
                    <a:pt x="167360" y="160877"/>
                    <a:pt x="169075" y="142780"/>
                    <a:pt x="170980" y="124682"/>
                  </a:cubicBezTo>
                  <a:cubicBezTo>
                    <a:pt x="171456" y="119920"/>
                    <a:pt x="170027" y="118872"/>
                    <a:pt x="165455" y="118872"/>
                  </a:cubicBezTo>
                  <a:cubicBezTo>
                    <a:pt x="149930" y="119158"/>
                    <a:pt x="134404" y="118872"/>
                    <a:pt x="118878" y="118967"/>
                  </a:cubicBezTo>
                  <a:cubicBezTo>
                    <a:pt x="116306" y="118967"/>
                    <a:pt x="114020" y="119253"/>
                    <a:pt x="114115" y="115348"/>
                  </a:cubicBezTo>
                  <a:cubicBezTo>
                    <a:pt x="114401" y="104489"/>
                    <a:pt x="113830" y="93631"/>
                    <a:pt x="114592" y="82867"/>
                  </a:cubicBezTo>
                  <a:cubicBezTo>
                    <a:pt x="115449" y="69437"/>
                    <a:pt x="123545" y="62389"/>
                    <a:pt x="137166" y="6238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C1A6707B-2CA3-3F65-45C2-727FD45B5C49}"/>
                </a:ext>
              </a:extLst>
            </p:cNvPr>
            <p:cNvSpPr/>
            <p:nvPr userDrawn="1"/>
          </p:nvSpPr>
          <p:spPr>
            <a:xfrm>
              <a:off x="4907224" y="1690572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D4C61578-C993-8405-291A-DEF5EE57846B}"/>
                </a:ext>
              </a:extLst>
            </p:cNvPr>
            <p:cNvSpPr/>
            <p:nvPr userDrawn="1"/>
          </p:nvSpPr>
          <p:spPr>
            <a:xfrm>
              <a:off x="5613002" y="2009890"/>
              <a:ext cx="88611" cy="88611"/>
            </a:xfrm>
            <a:custGeom>
              <a:avLst/>
              <a:gdLst>
                <a:gd name="connsiteX0" fmla="*/ 21622 w 43243"/>
                <a:gd name="connsiteY0" fmla="*/ 0 h 43243"/>
                <a:gd name="connsiteX1" fmla="*/ 0 w 43243"/>
                <a:gd name="connsiteY1" fmla="*/ 21622 h 43243"/>
                <a:gd name="connsiteX2" fmla="*/ 21622 w 43243"/>
                <a:gd name="connsiteY2" fmla="*/ 43244 h 43243"/>
                <a:gd name="connsiteX3" fmla="*/ 43244 w 43243"/>
                <a:gd name="connsiteY3" fmla="*/ 21622 h 43243"/>
                <a:gd name="connsiteX4" fmla="*/ 21622 w 43243"/>
                <a:gd name="connsiteY4" fmla="*/ 0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3" h="43243">
                  <a:moveTo>
                    <a:pt x="21622" y="0"/>
                  </a:moveTo>
                  <a:cubicBezTo>
                    <a:pt x="9715" y="0"/>
                    <a:pt x="0" y="9716"/>
                    <a:pt x="0" y="21622"/>
                  </a:cubicBezTo>
                  <a:cubicBezTo>
                    <a:pt x="0" y="33528"/>
                    <a:pt x="9715" y="43244"/>
                    <a:pt x="21622" y="43244"/>
                  </a:cubicBezTo>
                  <a:cubicBezTo>
                    <a:pt x="33528" y="43244"/>
                    <a:pt x="43244" y="33528"/>
                    <a:pt x="43244" y="21622"/>
                  </a:cubicBezTo>
                  <a:cubicBezTo>
                    <a:pt x="43244" y="9716"/>
                    <a:pt x="33528" y="0"/>
                    <a:pt x="2162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4412687-F6B8-FF14-A681-2E7D9389F291}"/>
                </a:ext>
              </a:extLst>
            </p:cNvPr>
            <p:cNvSpPr/>
            <p:nvPr userDrawn="1"/>
          </p:nvSpPr>
          <p:spPr>
            <a:xfrm>
              <a:off x="5100064" y="1883412"/>
              <a:ext cx="727442" cy="727442"/>
            </a:xfrm>
            <a:custGeom>
              <a:avLst/>
              <a:gdLst>
                <a:gd name="connsiteX0" fmla="*/ 265462 w 354996"/>
                <a:gd name="connsiteY0" fmla="*/ 0 h 354996"/>
                <a:gd name="connsiteX1" fmla="*/ 89535 w 354996"/>
                <a:gd name="connsiteY1" fmla="*/ 0 h 354996"/>
                <a:gd name="connsiteX2" fmla="*/ 0 w 354996"/>
                <a:gd name="connsiteY2" fmla="*/ 89535 h 354996"/>
                <a:gd name="connsiteX3" fmla="*/ 0 w 354996"/>
                <a:gd name="connsiteY3" fmla="*/ 265462 h 354996"/>
                <a:gd name="connsiteX4" fmla="*/ 89535 w 354996"/>
                <a:gd name="connsiteY4" fmla="*/ 354997 h 354996"/>
                <a:gd name="connsiteX5" fmla="*/ 265462 w 354996"/>
                <a:gd name="connsiteY5" fmla="*/ 354997 h 354996"/>
                <a:gd name="connsiteX6" fmla="*/ 354997 w 354996"/>
                <a:gd name="connsiteY6" fmla="*/ 265462 h 354996"/>
                <a:gd name="connsiteX7" fmla="*/ 354997 w 354996"/>
                <a:gd name="connsiteY7" fmla="*/ 89535 h 354996"/>
                <a:gd name="connsiteX8" fmla="*/ 265462 w 354996"/>
                <a:gd name="connsiteY8" fmla="*/ 0 h 354996"/>
                <a:gd name="connsiteX9" fmla="*/ 316421 w 354996"/>
                <a:gd name="connsiteY9" fmla="*/ 265462 h 354996"/>
                <a:gd name="connsiteX10" fmla="*/ 265462 w 354996"/>
                <a:gd name="connsiteY10" fmla="*/ 316421 h 354996"/>
                <a:gd name="connsiteX11" fmla="*/ 89535 w 354996"/>
                <a:gd name="connsiteY11" fmla="*/ 316421 h 354996"/>
                <a:gd name="connsiteX12" fmla="*/ 38576 w 354996"/>
                <a:gd name="connsiteY12" fmla="*/ 265462 h 354996"/>
                <a:gd name="connsiteX13" fmla="*/ 38576 w 354996"/>
                <a:gd name="connsiteY13" fmla="*/ 89535 h 354996"/>
                <a:gd name="connsiteX14" fmla="*/ 89535 w 354996"/>
                <a:gd name="connsiteY14" fmla="*/ 38576 h 354996"/>
                <a:gd name="connsiteX15" fmla="*/ 265462 w 354996"/>
                <a:gd name="connsiteY15" fmla="*/ 38576 h 354996"/>
                <a:gd name="connsiteX16" fmla="*/ 316421 w 354996"/>
                <a:gd name="connsiteY16" fmla="*/ 89535 h 354996"/>
                <a:gd name="connsiteX17" fmla="*/ 316421 w 354996"/>
                <a:gd name="connsiteY17" fmla="*/ 265462 h 35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4996" h="354996">
                  <a:moveTo>
                    <a:pt x="265462" y="0"/>
                  </a:moveTo>
                  <a:lnTo>
                    <a:pt x="89535" y="0"/>
                  </a:lnTo>
                  <a:cubicBezTo>
                    <a:pt x="40196" y="0"/>
                    <a:pt x="0" y="40196"/>
                    <a:pt x="0" y="89535"/>
                  </a:cubicBezTo>
                  <a:lnTo>
                    <a:pt x="0" y="265462"/>
                  </a:lnTo>
                  <a:cubicBezTo>
                    <a:pt x="0" y="314896"/>
                    <a:pt x="40196" y="354997"/>
                    <a:pt x="89535" y="354997"/>
                  </a:cubicBezTo>
                  <a:lnTo>
                    <a:pt x="265462" y="354997"/>
                  </a:lnTo>
                  <a:cubicBezTo>
                    <a:pt x="314801" y="354997"/>
                    <a:pt x="354997" y="314801"/>
                    <a:pt x="354997" y="265462"/>
                  </a:cubicBezTo>
                  <a:lnTo>
                    <a:pt x="354997" y="89535"/>
                  </a:lnTo>
                  <a:cubicBezTo>
                    <a:pt x="354997" y="40196"/>
                    <a:pt x="314801" y="0"/>
                    <a:pt x="265462" y="0"/>
                  </a:cubicBezTo>
                  <a:close/>
                  <a:moveTo>
                    <a:pt x="316421" y="265462"/>
                  </a:moveTo>
                  <a:cubicBezTo>
                    <a:pt x="316421" y="293560"/>
                    <a:pt x="293561" y="316421"/>
                    <a:pt x="265462" y="316421"/>
                  </a:cubicBezTo>
                  <a:lnTo>
                    <a:pt x="89535" y="316421"/>
                  </a:lnTo>
                  <a:cubicBezTo>
                    <a:pt x="61436" y="316421"/>
                    <a:pt x="38576" y="293560"/>
                    <a:pt x="38576" y="265462"/>
                  </a:cubicBezTo>
                  <a:lnTo>
                    <a:pt x="38576" y="89535"/>
                  </a:lnTo>
                  <a:cubicBezTo>
                    <a:pt x="38576" y="61436"/>
                    <a:pt x="61436" y="38576"/>
                    <a:pt x="89535" y="38576"/>
                  </a:cubicBezTo>
                  <a:lnTo>
                    <a:pt x="265462" y="38576"/>
                  </a:lnTo>
                  <a:cubicBezTo>
                    <a:pt x="293561" y="38576"/>
                    <a:pt x="316421" y="61436"/>
                    <a:pt x="316421" y="89535"/>
                  </a:cubicBezTo>
                  <a:lnTo>
                    <a:pt x="316421" y="26546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611DCFC7-265A-A74C-9128-D2C19FEB1FE1}"/>
                </a:ext>
              </a:extLst>
            </p:cNvPr>
            <p:cNvSpPr/>
            <p:nvPr userDrawn="1"/>
          </p:nvSpPr>
          <p:spPr>
            <a:xfrm>
              <a:off x="5276508" y="2059857"/>
              <a:ext cx="374747" cy="374750"/>
            </a:xfrm>
            <a:custGeom>
              <a:avLst/>
              <a:gdLst>
                <a:gd name="connsiteX0" fmla="*/ 91440 w 182879"/>
                <a:gd name="connsiteY0" fmla="*/ 0 h 182880"/>
                <a:gd name="connsiteX1" fmla="*/ 0 w 182879"/>
                <a:gd name="connsiteY1" fmla="*/ 91440 h 182880"/>
                <a:gd name="connsiteX2" fmla="*/ 91440 w 182879"/>
                <a:gd name="connsiteY2" fmla="*/ 182880 h 182880"/>
                <a:gd name="connsiteX3" fmla="*/ 182880 w 182879"/>
                <a:gd name="connsiteY3" fmla="*/ 91440 h 182880"/>
                <a:gd name="connsiteX4" fmla="*/ 91440 w 182879"/>
                <a:gd name="connsiteY4" fmla="*/ 0 h 182880"/>
                <a:gd name="connsiteX5" fmla="*/ 91440 w 182879"/>
                <a:gd name="connsiteY5" fmla="*/ 144209 h 182880"/>
                <a:gd name="connsiteX6" fmla="*/ 38671 w 182879"/>
                <a:gd name="connsiteY6" fmla="*/ 91440 h 182880"/>
                <a:gd name="connsiteX7" fmla="*/ 91440 w 182879"/>
                <a:gd name="connsiteY7" fmla="*/ 38672 h 182880"/>
                <a:gd name="connsiteX8" fmla="*/ 144304 w 182879"/>
                <a:gd name="connsiteY8" fmla="*/ 91440 h 182880"/>
                <a:gd name="connsiteX9" fmla="*/ 91440 w 182879"/>
                <a:gd name="connsiteY9" fmla="*/ 144209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879" h="182880">
                  <a:moveTo>
                    <a:pt x="91440" y="0"/>
                  </a:moveTo>
                  <a:cubicBezTo>
                    <a:pt x="41053" y="0"/>
                    <a:pt x="0" y="41053"/>
                    <a:pt x="0" y="91440"/>
                  </a:cubicBezTo>
                  <a:cubicBezTo>
                    <a:pt x="0" y="141827"/>
                    <a:pt x="41053" y="182880"/>
                    <a:pt x="91440" y="182880"/>
                  </a:cubicBezTo>
                  <a:cubicBezTo>
                    <a:pt x="141827" y="182880"/>
                    <a:pt x="182880" y="141827"/>
                    <a:pt x="182880" y="91440"/>
                  </a:cubicBezTo>
                  <a:cubicBezTo>
                    <a:pt x="182880" y="41053"/>
                    <a:pt x="141922" y="0"/>
                    <a:pt x="91440" y="0"/>
                  </a:cubicBezTo>
                  <a:close/>
                  <a:moveTo>
                    <a:pt x="91440" y="144209"/>
                  </a:moveTo>
                  <a:cubicBezTo>
                    <a:pt x="62389" y="144209"/>
                    <a:pt x="38671" y="120491"/>
                    <a:pt x="38671" y="91440"/>
                  </a:cubicBezTo>
                  <a:cubicBezTo>
                    <a:pt x="38671" y="62389"/>
                    <a:pt x="62389" y="38672"/>
                    <a:pt x="91440" y="38672"/>
                  </a:cubicBezTo>
                  <a:cubicBezTo>
                    <a:pt x="120491" y="38672"/>
                    <a:pt x="144304" y="62389"/>
                    <a:pt x="144304" y="91440"/>
                  </a:cubicBezTo>
                  <a:cubicBezTo>
                    <a:pt x="144304" y="120491"/>
                    <a:pt x="120586" y="144209"/>
                    <a:pt x="91440" y="1442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CF71412B-57D0-8C3F-863B-747D72482FB6}"/>
                </a:ext>
              </a:extLst>
            </p:cNvPr>
            <p:cNvSpPr/>
            <p:nvPr userDrawn="1"/>
          </p:nvSpPr>
          <p:spPr>
            <a:xfrm>
              <a:off x="7395013" y="1695646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2E9776-B6B4-0737-83B3-225F4D4AE1BF}"/>
                </a:ext>
              </a:extLst>
            </p:cNvPr>
            <p:cNvSpPr/>
            <p:nvPr userDrawn="1"/>
          </p:nvSpPr>
          <p:spPr>
            <a:xfrm>
              <a:off x="7581999" y="1991739"/>
              <a:ext cx="739350" cy="521135"/>
            </a:xfrm>
            <a:custGeom>
              <a:avLst/>
              <a:gdLst>
                <a:gd name="connsiteX0" fmla="*/ 353282 w 360807"/>
                <a:gd name="connsiteY0" fmla="*/ 39719 h 254317"/>
                <a:gd name="connsiteX1" fmla="*/ 321373 w 360807"/>
                <a:gd name="connsiteY1" fmla="*/ 7620 h 254317"/>
                <a:gd name="connsiteX2" fmla="*/ 180404 w 360807"/>
                <a:gd name="connsiteY2" fmla="*/ 0 h 254317"/>
                <a:gd name="connsiteX3" fmla="*/ 39433 w 360807"/>
                <a:gd name="connsiteY3" fmla="*/ 7620 h 254317"/>
                <a:gd name="connsiteX4" fmla="*/ 7525 w 360807"/>
                <a:gd name="connsiteY4" fmla="*/ 39719 h 254317"/>
                <a:gd name="connsiteX5" fmla="*/ 0 w 360807"/>
                <a:gd name="connsiteY5" fmla="*/ 127159 h 254317"/>
                <a:gd name="connsiteX6" fmla="*/ 7525 w 360807"/>
                <a:gd name="connsiteY6" fmla="*/ 214598 h 254317"/>
                <a:gd name="connsiteX7" fmla="*/ 39433 w 360807"/>
                <a:gd name="connsiteY7" fmla="*/ 246697 h 254317"/>
                <a:gd name="connsiteX8" fmla="*/ 180404 w 360807"/>
                <a:gd name="connsiteY8" fmla="*/ 254317 h 254317"/>
                <a:gd name="connsiteX9" fmla="*/ 321373 w 360807"/>
                <a:gd name="connsiteY9" fmla="*/ 246697 h 254317"/>
                <a:gd name="connsiteX10" fmla="*/ 353282 w 360807"/>
                <a:gd name="connsiteY10" fmla="*/ 214598 h 254317"/>
                <a:gd name="connsiteX11" fmla="*/ 360807 w 360807"/>
                <a:gd name="connsiteY11" fmla="*/ 127159 h 254317"/>
                <a:gd name="connsiteX12" fmla="*/ 353282 w 360807"/>
                <a:gd name="connsiteY12" fmla="*/ 39719 h 254317"/>
                <a:gd name="connsiteX13" fmla="*/ 143542 w 360807"/>
                <a:gd name="connsiteY13" fmla="*/ 180784 h 254317"/>
                <a:gd name="connsiteX14" fmla="*/ 143542 w 360807"/>
                <a:gd name="connsiteY14" fmla="*/ 73533 h 254317"/>
                <a:gd name="connsiteX15" fmla="*/ 237839 w 360807"/>
                <a:gd name="connsiteY15" fmla="*/ 127159 h 254317"/>
                <a:gd name="connsiteX16" fmla="*/ 143542 w 360807"/>
                <a:gd name="connsiteY16" fmla="*/ 180784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0807" h="254317">
                  <a:moveTo>
                    <a:pt x="353282" y="39719"/>
                  </a:moveTo>
                  <a:cubicBezTo>
                    <a:pt x="349091" y="24098"/>
                    <a:pt x="336899" y="11811"/>
                    <a:pt x="321373" y="7620"/>
                  </a:cubicBezTo>
                  <a:cubicBezTo>
                    <a:pt x="293275" y="0"/>
                    <a:pt x="180404" y="0"/>
                    <a:pt x="180404" y="0"/>
                  </a:cubicBezTo>
                  <a:cubicBezTo>
                    <a:pt x="180404" y="0"/>
                    <a:pt x="67532" y="0"/>
                    <a:pt x="39433" y="7620"/>
                  </a:cubicBezTo>
                  <a:cubicBezTo>
                    <a:pt x="23908" y="11811"/>
                    <a:pt x="11716" y="24098"/>
                    <a:pt x="7525" y="39719"/>
                  </a:cubicBezTo>
                  <a:cubicBezTo>
                    <a:pt x="0" y="68008"/>
                    <a:pt x="0" y="127159"/>
                    <a:pt x="0" y="127159"/>
                  </a:cubicBezTo>
                  <a:cubicBezTo>
                    <a:pt x="0" y="127159"/>
                    <a:pt x="0" y="186214"/>
                    <a:pt x="7525" y="214598"/>
                  </a:cubicBezTo>
                  <a:cubicBezTo>
                    <a:pt x="11716" y="230219"/>
                    <a:pt x="23908" y="242506"/>
                    <a:pt x="39433" y="246697"/>
                  </a:cubicBezTo>
                  <a:cubicBezTo>
                    <a:pt x="67532" y="254317"/>
                    <a:pt x="180404" y="254317"/>
                    <a:pt x="180404" y="254317"/>
                  </a:cubicBezTo>
                  <a:cubicBezTo>
                    <a:pt x="180404" y="254317"/>
                    <a:pt x="293275" y="254317"/>
                    <a:pt x="321373" y="246697"/>
                  </a:cubicBezTo>
                  <a:cubicBezTo>
                    <a:pt x="336899" y="242506"/>
                    <a:pt x="349091" y="230219"/>
                    <a:pt x="353282" y="214598"/>
                  </a:cubicBezTo>
                  <a:cubicBezTo>
                    <a:pt x="360807" y="186309"/>
                    <a:pt x="360807" y="127159"/>
                    <a:pt x="360807" y="127159"/>
                  </a:cubicBezTo>
                  <a:cubicBezTo>
                    <a:pt x="360807" y="127159"/>
                    <a:pt x="360807" y="68104"/>
                    <a:pt x="353282" y="39719"/>
                  </a:cubicBezTo>
                  <a:close/>
                  <a:moveTo>
                    <a:pt x="143542" y="180784"/>
                  </a:moveTo>
                  <a:lnTo>
                    <a:pt x="143542" y="73533"/>
                  </a:lnTo>
                  <a:lnTo>
                    <a:pt x="237839" y="127159"/>
                  </a:lnTo>
                  <a:lnTo>
                    <a:pt x="143542" y="1807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46B36695-9D44-CF4A-14FC-6D97E6B5EEB6}"/>
                </a:ext>
              </a:extLst>
            </p:cNvPr>
            <p:cNvSpPr/>
            <p:nvPr userDrawn="1"/>
          </p:nvSpPr>
          <p:spPr>
            <a:xfrm>
              <a:off x="2419238" y="1689595"/>
              <a:ext cx="1113317" cy="1113317"/>
            </a:xfrm>
            <a:custGeom>
              <a:avLst/>
              <a:gdLst>
                <a:gd name="connsiteX0" fmla="*/ 0 w 543305"/>
                <a:gd name="connsiteY0" fmla="*/ 0 h 543305"/>
                <a:gd name="connsiteX1" fmla="*/ 543306 w 543305"/>
                <a:gd name="connsiteY1" fmla="*/ 0 h 543305"/>
                <a:gd name="connsiteX2" fmla="*/ 543306 w 543305"/>
                <a:gd name="connsiteY2" fmla="*/ 543306 h 543305"/>
                <a:gd name="connsiteX3" fmla="*/ 0 w 543305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E46E7525-5FF1-8346-5B8E-E85830C2BFE2}"/>
                </a:ext>
              </a:extLst>
            </p:cNvPr>
            <p:cNvSpPr/>
            <p:nvPr userDrawn="1"/>
          </p:nvSpPr>
          <p:spPr>
            <a:xfrm>
              <a:off x="2628279" y="2125633"/>
              <a:ext cx="149117" cy="479562"/>
            </a:xfrm>
            <a:custGeom>
              <a:avLst/>
              <a:gdLst>
                <a:gd name="connsiteX0" fmla="*/ 0 w 72770"/>
                <a:gd name="connsiteY0" fmla="*/ 0 h 234029"/>
                <a:gd name="connsiteX1" fmla="*/ 72771 w 72770"/>
                <a:gd name="connsiteY1" fmla="*/ 0 h 234029"/>
                <a:gd name="connsiteX2" fmla="*/ 72771 w 72770"/>
                <a:gd name="connsiteY2" fmla="*/ 234029 h 234029"/>
                <a:gd name="connsiteX3" fmla="*/ 0 w 72770"/>
                <a:gd name="connsiteY3" fmla="*/ 234029 h 2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770" h="234029">
                  <a:moveTo>
                    <a:pt x="0" y="0"/>
                  </a:moveTo>
                  <a:lnTo>
                    <a:pt x="72771" y="0"/>
                  </a:lnTo>
                  <a:lnTo>
                    <a:pt x="72771" y="234029"/>
                  </a:lnTo>
                  <a:lnTo>
                    <a:pt x="0" y="23402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E2643B9D-593C-28B6-33C7-94AC849E27E6}"/>
                </a:ext>
              </a:extLst>
            </p:cNvPr>
            <p:cNvSpPr/>
            <p:nvPr userDrawn="1"/>
          </p:nvSpPr>
          <p:spPr>
            <a:xfrm>
              <a:off x="2616371" y="1887316"/>
              <a:ext cx="172539" cy="172930"/>
            </a:xfrm>
            <a:custGeom>
              <a:avLst/>
              <a:gdLst>
                <a:gd name="connsiteX0" fmla="*/ 42100 w 84200"/>
                <a:gd name="connsiteY0" fmla="*/ 0 h 84391"/>
                <a:gd name="connsiteX1" fmla="*/ 0 w 84200"/>
                <a:gd name="connsiteY1" fmla="*/ 42196 h 84391"/>
                <a:gd name="connsiteX2" fmla="*/ 42100 w 84200"/>
                <a:gd name="connsiteY2" fmla="*/ 84392 h 84391"/>
                <a:gd name="connsiteX3" fmla="*/ 84201 w 84200"/>
                <a:gd name="connsiteY3" fmla="*/ 42196 h 84391"/>
                <a:gd name="connsiteX4" fmla="*/ 42100 w 84200"/>
                <a:gd name="connsiteY4" fmla="*/ 0 h 8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200" h="84391">
                  <a:moveTo>
                    <a:pt x="42100" y="0"/>
                  </a:moveTo>
                  <a:cubicBezTo>
                    <a:pt x="18764" y="0"/>
                    <a:pt x="0" y="18860"/>
                    <a:pt x="0" y="42196"/>
                  </a:cubicBezTo>
                  <a:cubicBezTo>
                    <a:pt x="0" y="65532"/>
                    <a:pt x="18859" y="84392"/>
                    <a:pt x="42100" y="84392"/>
                  </a:cubicBezTo>
                  <a:cubicBezTo>
                    <a:pt x="65342" y="84392"/>
                    <a:pt x="84201" y="65532"/>
                    <a:pt x="84201" y="42196"/>
                  </a:cubicBezTo>
                  <a:cubicBezTo>
                    <a:pt x="84201" y="18860"/>
                    <a:pt x="65342" y="0"/>
                    <a:pt x="4210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DA44CA4D-A7B1-8C2B-5E9A-F02818DF16DD}"/>
                </a:ext>
              </a:extLst>
            </p:cNvPr>
            <p:cNvSpPr/>
            <p:nvPr userDrawn="1"/>
          </p:nvSpPr>
          <p:spPr>
            <a:xfrm>
              <a:off x="2870888" y="2113727"/>
              <a:ext cx="464728" cy="491467"/>
            </a:xfrm>
            <a:custGeom>
              <a:avLst/>
              <a:gdLst>
                <a:gd name="connsiteX0" fmla="*/ 139446 w 226790"/>
                <a:gd name="connsiteY0" fmla="*/ 0 h 239839"/>
                <a:gd name="connsiteX1" fmla="*/ 70675 w 226790"/>
                <a:gd name="connsiteY1" fmla="*/ 37814 h 239839"/>
                <a:gd name="connsiteX2" fmla="*/ 69723 w 226790"/>
                <a:gd name="connsiteY2" fmla="*/ 37814 h 239839"/>
                <a:gd name="connsiteX3" fmla="*/ 69723 w 226790"/>
                <a:gd name="connsiteY3" fmla="*/ 5810 h 239839"/>
                <a:gd name="connsiteX4" fmla="*/ 0 w 226790"/>
                <a:gd name="connsiteY4" fmla="*/ 5810 h 239839"/>
                <a:gd name="connsiteX5" fmla="*/ 0 w 226790"/>
                <a:gd name="connsiteY5" fmla="*/ 239839 h 239839"/>
                <a:gd name="connsiteX6" fmla="*/ 72676 w 226790"/>
                <a:gd name="connsiteY6" fmla="*/ 239839 h 239839"/>
                <a:gd name="connsiteX7" fmla="*/ 72676 w 226790"/>
                <a:gd name="connsiteY7" fmla="*/ 124111 h 239839"/>
                <a:gd name="connsiteX8" fmla="*/ 116300 w 226790"/>
                <a:gd name="connsiteY8" fmla="*/ 64008 h 239839"/>
                <a:gd name="connsiteX9" fmla="*/ 154115 w 226790"/>
                <a:gd name="connsiteY9" fmla="*/ 126016 h 239839"/>
                <a:gd name="connsiteX10" fmla="*/ 154115 w 226790"/>
                <a:gd name="connsiteY10" fmla="*/ 239839 h 239839"/>
                <a:gd name="connsiteX11" fmla="*/ 226790 w 226790"/>
                <a:gd name="connsiteY11" fmla="*/ 239839 h 239839"/>
                <a:gd name="connsiteX12" fmla="*/ 226790 w 226790"/>
                <a:gd name="connsiteY12" fmla="*/ 111538 h 239839"/>
                <a:gd name="connsiteX13" fmla="*/ 139541 w 226790"/>
                <a:gd name="connsiteY13" fmla="*/ 95 h 23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6790" h="239839">
                  <a:moveTo>
                    <a:pt x="139446" y="0"/>
                  </a:moveTo>
                  <a:cubicBezTo>
                    <a:pt x="104108" y="0"/>
                    <a:pt x="80391" y="19431"/>
                    <a:pt x="70675" y="37814"/>
                  </a:cubicBezTo>
                  <a:lnTo>
                    <a:pt x="69723" y="37814"/>
                  </a:lnTo>
                  <a:lnTo>
                    <a:pt x="69723" y="5810"/>
                  </a:lnTo>
                  <a:lnTo>
                    <a:pt x="0" y="5810"/>
                  </a:lnTo>
                  <a:lnTo>
                    <a:pt x="0" y="239839"/>
                  </a:lnTo>
                  <a:lnTo>
                    <a:pt x="72676" y="239839"/>
                  </a:lnTo>
                  <a:lnTo>
                    <a:pt x="72676" y="124111"/>
                  </a:lnTo>
                  <a:cubicBezTo>
                    <a:pt x="72676" y="93631"/>
                    <a:pt x="78486" y="64008"/>
                    <a:pt x="116300" y="64008"/>
                  </a:cubicBezTo>
                  <a:cubicBezTo>
                    <a:pt x="154115" y="64008"/>
                    <a:pt x="154115" y="98869"/>
                    <a:pt x="154115" y="126016"/>
                  </a:cubicBezTo>
                  <a:lnTo>
                    <a:pt x="154115" y="239839"/>
                  </a:lnTo>
                  <a:lnTo>
                    <a:pt x="226790" y="239839"/>
                  </a:lnTo>
                  <a:lnTo>
                    <a:pt x="226790" y="111538"/>
                  </a:lnTo>
                  <a:cubicBezTo>
                    <a:pt x="226790" y="48577"/>
                    <a:pt x="213170" y="95"/>
                    <a:pt x="139541" y="9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7235AA9-6C56-4AF4-5D5D-249E43C4A4B9}"/>
                </a:ext>
              </a:extLst>
            </p:cNvPr>
            <p:cNvSpPr/>
            <p:nvPr userDrawn="1"/>
          </p:nvSpPr>
          <p:spPr>
            <a:xfrm>
              <a:off x="8639104" y="1690572"/>
              <a:ext cx="1113317" cy="1113318"/>
            </a:xfrm>
            <a:custGeom>
              <a:avLst/>
              <a:gdLst>
                <a:gd name="connsiteX0" fmla="*/ 0 w 543305"/>
                <a:gd name="connsiteY0" fmla="*/ 0 h 543306"/>
                <a:gd name="connsiteX1" fmla="*/ 543306 w 543305"/>
                <a:gd name="connsiteY1" fmla="*/ 0 h 543306"/>
                <a:gd name="connsiteX2" fmla="*/ 543306 w 543305"/>
                <a:gd name="connsiteY2" fmla="*/ 543306 h 543306"/>
                <a:gd name="connsiteX3" fmla="*/ 0 w 543305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9F594E5-39F7-5122-ACD7-B01BB6AD6085}"/>
                </a:ext>
              </a:extLst>
            </p:cNvPr>
            <p:cNvSpPr/>
            <p:nvPr userDrawn="1"/>
          </p:nvSpPr>
          <p:spPr>
            <a:xfrm>
              <a:off x="9250999" y="2079375"/>
              <a:ext cx="335713" cy="335714"/>
            </a:xfrm>
            <a:custGeom>
              <a:avLst/>
              <a:gdLst>
                <a:gd name="connsiteX0" fmla="*/ 81915 w 163830"/>
                <a:gd name="connsiteY0" fmla="*/ 0 h 163830"/>
                <a:gd name="connsiteX1" fmla="*/ 0 w 163830"/>
                <a:gd name="connsiteY1" fmla="*/ 81915 h 163830"/>
                <a:gd name="connsiteX2" fmla="*/ 81915 w 163830"/>
                <a:gd name="connsiteY2" fmla="*/ 163830 h 163830"/>
                <a:gd name="connsiteX3" fmla="*/ 163830 w 163830"/>
                <a:gd name="connsiteY3" fmla="*/ 81915 h 163830"/>
                <a:gd name="connsiteX4" fmla="*/ 81915 w 163830"/>
                <a:gd name="connsiteY4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30">
                  <a:moveTo>
                    <a:pt x="81915" y="0"/>
                  </a:moveTo>
                  <a:cubicBezTo>
                    <a:pt x="36672" y="0"/>
                    <a:pt x="0" y="36671"/>
                    <a:pt x="0" y="81915"/>
                  </a:cubicBezTo>
                  <a:cubicBezTo>
                    <a:pt x="0" y="127159"/>
                    <a:pt x="36672" y="163830"/>
                    <a:pt x="81915" y="163830"/>
                  </a:cubicBezTo>
                  <a:cubicBezTo>
                    <a:pt x="127159" y="163830"/>
                    <a:pt x="163830" y="127159"/>
                    <a:pt x="163830" y="81915"/>
                  </a:cubicBezTo>
                  <a:cubicBezTo>
                    <a:pt x="163830" y="36671"/>
                    <a:pt x="127159" y="0"/>
                    <a:pt x="8191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221A9C7-C6AD-0626-16DC-BE6C6F74C19B}"/>
                </a:ext>
              </a:extLst>
            </p:cNvPr>
            <p:cNvSpPr/>
            <p:nvPr userDrawn="1"/>
          </p:nvSpPr>
          <p:spPr>
            <a:xfrm>
              <a:off x="8804617" y="2079375"/>
              <a:ext cx="335713" cy="335711"/>
            </a:xfrm>
            <a:custGeom>
              <a:avLst/>
              <a:gdLst>
                <a:gd name="connsiteX0" fmla="*/ 163830 w 163830"/>
                <a:gd name="connsiteY0" fmla="*/ 81915 h 163829"/>
                <a:gd name="connsiteX1" fmla="*/ 81915 w 163830"/>
                <a:gd name="connsiteY1" fmla="*/ 163830 h 163829"/>
                <a:gd name="connsiteX2" fmla="*/ 1 w 163830"/>
                <a:gd name="connsiteY2" fmla="*/ 81915 h 163829"/>
                <a:gd name="connsiteX3" fmla="*/ 81915 w 163830"/>
                <a:gd name="connsiteY3" fmla="*/ 0 h 163829"/>
                <a:gd name="connsiteX4" fmla="*/ 163830 w 163830"/>
                <a:gd name="connsiteY4" fmla="*/ 81915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29">
                  <a:moveTo>
                    <a:pt x="163830" y="81915"/>
                  </a:moveTo>
                  <a:cubicBezTo>
                    <a:pt x="163830" y="127155"/>
                    <a:pt x="127156" y="163830"/>
                    <a:pt x="81915" y="163830"/>
                  </a:cubicBezTo>
                  <a:cubicBezTo>
                    <a:pt x="36675" y="163830"/>
                    <a:pt x="1" y="127155"/>
                    <a:pt x="1" y="81915"/>
                  </a:cubicBezTo>
                  <a:cubicBezTo>
                    <a:pt x="1" y="36675"/>
                    <a:pt x="36675" y="0"/>
                    <a:pt x="81915" y="0"/>
                  </a:cubicBezTo>
                  <a:cubicBezTo>
                    <a:pt x="127156" y="0"/>
                    <a:pt x="163830" y="36675"/>
                    <a:pt x="163830" y="8191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857E51B-0F39-5587-5067-B466AAFF56CC}"/>
                </a:ext>
              </a:extLst>
            </p:cNvPr>
            <p:cNvSpPr/>
            <p:nvPr userDrawn="1"/>
          </p:nvSpPr>
          <p:spPr>
            <a:xfrm>
              <a:off x="3663327" y="1692523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9A5378C-3AD2-2975-4FF4-12CED3D169DD}"/>
                </a:ext>
              </a:extLst>
            </p:cNvPr>
            <p:cNvSpPr/>
            <p:nvPr userDrawn="1"/>
          </p:nvSpPr>
          <p:spPr>
            <a:xfrm>
              <a:off x="3867878" y="1889462"/>
              <a:ext cx="703825" cy="719246"/>
            </a:xfrm>
            <a:custGeom>
              <a:avLst/>
              <a:gdLst>
                <a:gd name="connsiteX0" fmla="*/ 204406 w 343471"/>
                <a:gd name="connsiteY0" fmla="*/ 148685 h 350996"/>
                <a:gd name="connsiteX1" fmla="*/ 332327 w 343471"/>
                <a:gd name="connsiteY1" fmla="*/ 0 h 350996"/>
                <a:gd name="connsiteX2" fmla="*/ 302038 w 343471"/>
                <a:gd name="connsiteY2" fmla="*/ 0 h 350996"/>
                <a:gd name="connsiteX3" fmla="*/ 190976 w 343471"/>
                <a:gd name="connsiteY3" fmla="*/ 129064 h 350996"/>
                <a:gd name="connsiteX4" fmla="*/ 102298 w 343471"/>
                <a:gd name="connsiteY4" fmla="*/ 0 h 350996"/>
                <a:gd name="connsiteX5" fmla="*/ 0 w 343471"/>
                <a:gd name="connsiteY5" fmla="*/ 0 h 350996"/>
                <a:gd name="connsiteX6" fmla="*/ 134112 w 343471"/>
                <a:gd name="connsiteY6" fmla="*/ 195167 h 350996"/>
                <a:gd name="connsiteX7" fmla="*/ 0 w 343471"/>
                <a:gd name="connsiteY7" fmla="*/ 350996 h 350996"/>
                <a:gd name="connsiteX8" fmla="*/ 30289 w 343471"/>
                <a:gd name="connsiteY8" fmla="*/ 350996 h 350996"/>
                <a:gd name="connsiteX9" fmla="*/ 147542 w 343471"/>
                <a:gd name="connsiteY9" fmla="*/ 214694 h 350996"/>
                <a:gd name="connsiteX10" fmla="*/ 241173 w 343471"/>
                <a:gd name="connsiteY10" fmla="*/ 350996 h 350996"/>
                <a:gd name="connsiteX11" fmla="*/ 343471 w 343471"/>
                <a:gd name="connsiteY11" fmla="*/ 350996 h 350996"/>
                <a:gd name="connsiteX12" fmla="*/ 204406 w 343471"/>
                <a:gd name="connsiteY12" fmla="*/ 148590 h 350996"/>
                <a:gd name="connsiteX13" fmla="*/ 204406 w 343471"/>
                <a:gd name="connsiteY13" fmla="*/ 148590 h 350996"/>
                <a:gd name="connsiteX14" fmla="*/ 162973 w 343471"/>
                <a:gd name="connsiteY14" fmla="*/ 196882 h 350996"/>
                <a:gd name="connsiteX15" fmla="*/ 149352 w 343471"/>
                <a:gd name="connsiteY15" fmla="*/ 177451 h 350996"/>
                <a:gd name="connsiteX16" fmla="*/ 41243 w 343471"/>
                <a:gd name="connsiteY16" fmla="*/ 22765 h 350996"/>
                <a:gd name="connsiteX17" fmla="*/ 87821 w 343471"/>
                <a:gd name="connsiteY17" fmla="*/ 22765 h 350996"/>
                <a:gd name="connsiteX18" fmla="*/ 175070 w 343471"/>
                <a:gd name="connsiteY18" fmla="*/ 147542 h 350996"/>
                <a:gd name="connsiteX19" fmla="*/ 188690 w 343471"/>
                <a:gd name="connsiteY19" fmla="*/ 166973 h 350996"/>
                <a:gd name="connsiteX20" fmla="*/ 302133 w 343471"/>
                <a:gd name="connsiteY20" fmla="*/ 329184 h 350996"/>
                <a:gd name="connsiteX21" fmla="*/ 255556 w 343471"/>
                <a:gd name="connsiteY21" fmla="*/ 329184 h 350996"/>
                <a:gd name="connsiteX22" fmla="*/ 162973 w 343471"/>
                <a:gd name="connsiteY22" fmla="*/ 196787 h 350996"/>
                <a:gd name="connsiteX23" fmla="*/ 162973 w 343471"/>
                <a:gd name="connsiteY23" fmla="*/ 196787 h 35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3471" h="350996">
                  <a:moveTo>
                    <a:pt x="204406" y="148685"/>
                  </a:moveTo>
                  <a:lnTo>
                    <a:pt x="332327" y="0"/>
                  </a:lnTo>
                  <a:lnTo>
                    <a:pt x="302038" y="0"/>
                  </a:lnTo>
                  <a:lnTo>
                    <a:pt x="190976" y="129064"/>
                  </a:lnTo>
                  <a:lnTo>
                    <a:pt x="102298" y="0"/>
                  </a:lnTo>
                  <a:lnTo>
                    <a:pt x="0" y="0"/>
                  </a:lnTo>
                  <a:lnTo>
                    <a:pt x="134112" y="195167"/>
                  </a:lnTo>
                  <a:lnTo>
                    <a:pt x="0" y="350996"/>
                  </a:lnTo>
                  <a:lnTo>
                    <a:pt x="30289" y="350996"/>
                  </a:lnTo>
                  <a:lnTo>
                    <a:pt x="147542" y="214694"/>
                  </a:lnTo>
                  <a:lnTo>
                    <a:pt x="241173" y="350996"/>
                  </a:lnTo>
                  <a:lnTo>
                    <a:pt x="343471" y="350996"/>
                  </a:lnTo>
                  <a:lnTo>
                    <a:pt x="204406" y="148590"/>
                  </a:lnTo>
                  <a:lnTo>
                    <a:pt x="204406" y="148590"/>
                  </a:lnTo>
                  <a:close/>
                  <a:moveTo>
                    <a:pt x="162973" y="196882"/>
                  </a:moveTo>
                  <a:lnTo>
                    <a:pt x="149352" y="177451"/>
                  </a:lnTo>
                  <a:lnTo>
                    <a:pt x="41243" y="22765"/>
                  </a:lnTo>
                  <a:lnTo>
                    <a:pt x="87821" y="22765"/>
                  </a:lnTo>
                  <a:lnTo>
                    <a:pt x="175070" y="147542"/>
                  </a:lnTo>
                  <a:lnTo>
                    <a:pt x="188690" y="166973"/>
                  </a:lnTo>
                  <a:lnTo>
                    <a:pt x="302133" y="329184"/>
                  </a:lnTo>
                  <a:lnTo>
                    <a:pt x="255556" y="329184"/>
                  </a:lnTo>
                  <a:lnTo>
                    <a:pt x="162973" y="196787"/>
                  </a:lnTo>
                  <a:lnTo>
                    <a:pt x="162973" y="1967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48517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-3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285">
            <a:extLst>
              <a:ext uri="{FF2B5EF4-FFF2-40B4-BE49-F238E27FC236}">
                <a16:creationId xmlns:a16="http://schemas.microsoft.com/office/drawing/2014/main" id="{33C27B49-A27E-0D8E-47DA-07C46ED6F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886397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</a:t>
            </a:r>
            <a:br>
              <a:rPr lang="en-US" dirty="0"/>
            </a:br>
            <a:r>
              <a:rPr lang="en-US" dirty="0"/>
              <a:t>for the slide; no longer than two lines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3DBEFAA-B830-33A8-15F4-54C28334883F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AD78E5-8AB2-2A23-DCE7-0E7411B01C31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13" name="Picture 12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81798D36-9E4C-2CDB-BC61-1102E0778B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27932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g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AFC910-D2D4-C5E3-4A8E-DB371D1637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9371" y="-23484"/>
            <a:ext cx="6737350" cy="6865418"/>
          </a:xfrm>
          <a:custGeom>
            <a:avLst/>
            <a:gdLst>
              <a:gd name="connsiteX0" fmla="*/ 4765422 w 6737350"/>
              <a:gd name="connsiteY0" fmla="*/ 5955463 h 6865418"/>
              <a:gd name="connsiteX1" fmla="*/ 6080062 w 6737350"/>
              <a:gd name="connsiteY1" fmla="*/ 5955463 h 6865418"/>
              <a:gd name="connsiteX2" fmla="*/ 6604382 w 6737350"/>
              <a:gd name="connsiteY2" fmla="*/ 6863640 h 6865418"/>
              <a:gd name="connsiteX3" fmla="*/ 4240721 w 6737350"/>
              <a:gd name="connsiteY3" fmla="*/ 6864212 h 6865418"/>
              <a:gd name="connsiteX4" fmla="*/ 2712846 w 6737350"/>
              <a:gd name="connsiteY4" fmla="*/ 4762425 h 6865418"/>
              <a:gd name="connsiteX5" fmla="*/ 4027487 w 6737350"/>
              <a:gd name="connsiteY5" fmla="*/ 4762425 h 6865418"/>
              <a:gd name="connsiteX6" fmla="*/ 4684776 w 6737350"/>
              <a:gd name="connsiteY6" fmla="*/ 5900917 h 6865418"/>
              <a:gd name="connsiteX7" fmla="*/ 4128579 w 6737350"/>
              <a:gd name="connsiteY7" fmla="*/ 6864339 h 6865418"/>
              <a:gd name="connsiteX8" fmla="*/ 2612326 w 6737350"/>
              <a:gd name="connsiteY8" fmla="*/ 6865418 h 6865418"/>
              <a:gd name="connsiteX9" fmla="*/ 2055495 w 6737350"/>
              <a:gd name="connsiteY9" fmla="*/ 5900917 h 6865418"/>
              <a:gd name="connsiteX10" fmla="*/ 4765421 w 6737350"/>
              <a:gd name="connsiteY10" fmla="*/ 3584563 h 6865418"/>
              <a:gd name="connsiteX11" fmla="*/ 6080061 w 6737350"/>
              <a:gd name="connsiteY11" fmla="*/ 3584563 h 6865418"/>
              <a:gd name="connsiteX12" fmla="*/ 6737350 w 6737350"/>
              <a:gd name="connsiteY12" fmla="*/ 4723055 h 6865418"/>
              <a:gd name="connsiteX13" fmla="*/ 6080061 w 6737350"/>
              <a:gd name="connsiteY13" fmla="*/ 5861546 h 6865418"/>
              <a:gd name="connsiteX14" fmla="*/ 4765421 w 6737350"/>
              <a:gd name="connsiteY14" fmla="*/ 5861546 h 6865418"/>
              <a:gd name="connsiteX15" fmla="*/ 4108069 w 6737350"/>
              <a:gd name="connsiteY15" fmla="*/ 4723055 h 6865418"/>
              <a:gd name="connsiteX16" fmla="*/ 2712846 w 6737350"/>
              <a:gd name="connsiteY16" fmla="*/ 2395463 h 6865418"/>
              <a:gd name="connsiteX17" fmla="*/ 4027487 w 6737350"/>
              <a:gd name="connsiteY17" fmla="*/ 2395463 h 6865418"/>
              <a:gd name="connsiteX18" fmla="*/ 4684776 w 6737350"/>
              <a:gd name="connsiteY18" fmla="*/ 3533955 h 6865418"/>
              <a:gd name="connsiteX19" fmla="*/ 4027487 w 6737350"/>
              <a:gd name="connsiteY19" fmla="*/ 4672446 h 6865418"/>
              <a:gd name="connsiteX20" fmla="*/ 2712846 w 6737350"/>
              <a:gd name="connsiteY20" fmla="*/ 4672446 h 6865418"/>
              <a:gd name="connsiteX21" fmla="*/ 2055495 w 6737350"/>
              <a:gd name="connsiteY21" fmla="*/ 3533955 h 6865418"/>
              <a:gd name="connsiteX22" fmla="*/ 657289 w 6737350"/>
              <a:gd name="connsiteY22" fmla="*/ 1217538 h 6865418"/>
              <a:gd name="connsiteX23" fmla="*/ 1971929 w 6737350"/>
              <a:gd name="connsiteY23" fmla="*/ 1217538 h 6865418"/>
              <a:gd name="connsiteX24" fmla="*/ 2629281 w 6737350"/>
              <a:gd name="connsiteY24" fmla="*/ 2356092 h 6865418"/>
              <a:gd name="connsiteX25" fmla="*/ 1971929 w 6737350"/>
              <a:gd name="connsiteY25" fmla="*/ 3494584 h 6865418"/>
              <a:gd name="connsiteX26" fmla="*/ 657289 w 6737350"/>
              <a:gd name="connsiteY26" fmla="*/ 3494584 h 6865418"/>
              <a:gd name="connsiteX27" fmla="*/ 0 w 6737350"/>
              <a:gd name="connsiteY27" fmla="*/ 2356092 h 6865418"/>
              <a:gd name="connsiteX28" fmla="*/ 4765421 w 6737350"/>
              <a:gd name="connsiteY28" fmla="*/ 1217537 h 6865418"/>
              <a:gd name="connsiteX29" fmla="*/ 6080061 w 6737350"/>
              <a:gd name="connsiteY29" fmla="*/ 1217537 h 6865418"/>
              <a:gd name="connsiteX30" fmla="*/ 6737350 w 6737350"/>
              <a:gd name="connsiteY30" fmla="*/ 2356092 h 6865418"/>
              <a:gd name="connsiteX31" fmla="*/ 6080061 w 6737350"/>
              <a:gd name="connsiteY31" fmla="*/ 3494584 h 6865418"/>
              <a:gd name="connsiteX32" fmla="*/ 4765421 w 6737350"/>
              <a:gd name="connsiteY32" fmla="*/ 3494584 h 6865418"/>
              <a:gd name="connsiteX33" fmla="*/ 4108069 w 6737350"/>
              <a:gd name="connsiteY33" fmla="*/ 2356092 h 6865418"/>
              <a:gd name="connsiteX34" fmla="*/ 2712846 w 6737350"/>
              <a:gd name="connsiteY34" fmla="*/ 39549 h 6865418"/>
              <a:gd name="connsiteX35" fmla="*/ 4027487 w 6737350"/>
              <a:gd name="connsiteY35" fmla="*/ 39549 h 6865418"/>
              <a:gd name="connsiteX36" fmla="*/ 4684776 w 6737350"/>
              <a:gd name="connsiteY36" fmla="*/ 1178041 h 6865418"/>
              <a:gd name="connsiteX37" fmla="*/ 4027487 w 6737350"/>
              <a:gd name="connsiteY37" fmla="*/ 2316532 h 6865418"/>
              <a:gd name="connsiteX38" fmla="*/ 2712846 w 6737350"/>
              <a:gd name="connsiteY38" fmla="*/ 2316532 h 6865418"/>
              <a:gd name="connsiteX39" fmla="*/ 2055495 w 6737350"/>
              <a:gd name="connsiteY39" fmla="*/ 1178041 h 6865418"/>
              <a:gd name="connsiteX40" fmla="*/ 13492 w 6737350"/>
              <a:gd name="connsiteY40" fmla="*/ 0 h 6865418"/>
              <a:gd name="connsiteX41" fmla="*/ 2631396 w 6737350"/>
              <a:gd name="connsiteY41" fmla="*/ 13447 h 6865418"/>
              <a:gd name="connsiteX42" fmla="*/ 1973010 w 6737350"/>
              <a:gd name="connsiteY42" fmla="*/ 1137655 h 6865418"/>
              <a:gd name="connsiteX43" fmla="*/ 658369 w 6737350"/>
              <a:gd name="connsiteY43" fmla="*/ 1137655 h 68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737350" h="6865418">
                <a:moveTo>
                  <a:pt x="4765422" y="5955463"/>
                </a:moveTo>
                <a:lnTo>
                  <a:pt x="6080062" y="5955463"/>
                </a:lnTo>
                <a:lnTo>
                  <a:pt x="6604382" y="6863640"/>
                </a:lnTo>
                <a:lnTo>
                  <a:pt x="4240721" y="6864212"/>
                </a:lnTo>
                <a:close/>
                <a:moveTo>
                  <a:pt x="2712846" y="4762425"/>
                </a:moveTo>
                <a:lnTo>
                  <a:pt x="4027487" y="4762425"/>
                </a:lnTo>
                <a:lnTo>
                  <a:pt x="4684776" y="5900917"/>
                </a:lnTo>
                <a:lnTo>
                  <a:pt x="4128579" y="6864339"/>
                </a:lnTo>
                <a:lnTo>
                  <a:pt x="2612326" y="6865418"/>
                </a:lnTo>
                <a:lnTo>
                  <a:pt x="2055495" y="5900917"/>
                </a:lnTo>
                <a:close/>
                <a:moveTo>
                  <a:pt x="4765421" y="3584563"/>
                </a:moveTo>
                <a:lnTo>
                  <a:pt x="6080061" y="3584563"/>
                </a:lnTo>
                <a:lnTo>
                  <a:pt x="6737350" y="4723055"/>
                </a:lnTo>
                <a:lnTo>
                  <a:pt x="6080061" y="5861546"/>
                </a:lnTo>
                <a:lnTo>
                  <a:pt x="4765421" y="5861546"/>
                </a:lnTo>
                <a:lnTo>
                  <a:pt x="4108069" y="4723055"/>
                </a:lnTo>
                <a:close/>
                <a:moveTo>
                  <a:pt x="2712846" y="2395463"/>
                </a:moveTo>
                <a:lnTo>
                  <a:pt x="4027487" y="2395463"/>
                </a:lnTo>
                <a:lnTo>
                  <a:pt x="4684776" y="3533955"/>
                </a:lnTo>
                <a:lnTo>
                  <a:pt x="4027487" y="4672446"/>
                </a:lnTo>
                <a:lnTo>
                  <a:pt x="2712846" y="4672446"/>
                </a:lnTo>
                <a:lnTo>
                  <a:pt x="2055495" y="3533955"/>
                </a:lnTo>
                <a:close/>
                <a:moveTo>
                  <a:pt x="657289" y="1217538"/>
                </a:moveTo>
                <a:lnTo>
                  <a:pt x="1971929" y="1217538"/>
                </a:lnTo>
                <a:lnTo>
                  <a:pt x="2629281" y="2356092"/>
                </a:lnTo>
                <a:lnTo>
                  <a:pt x="1971929" y="3494584"/>
                </a:lnTo>
                <a:lnTo>
                  <a:pt x="657289" y="3494584"/>
                </a:lnTo>
                <a:lnTo>
                  <a:pt x="0" y="2356092"/>
                </a:lnTo>
                <a:close/>
                <a:moveTo>
                  <a:pt x="4765421" y="1217537"/>
                </a:moveTo>
                <a:lnTo>
                  <a:pt x="6080061" y="1217537"/>
                </a:lnTo>
                <a:lnTo>
                  <a:pt x="6737350" y="2356092"/>
                </a:lnTo>
                <a:lnTo>
                  <a:pt x="6080061" y="3494584"/>
                </a:lnTo>
                <a:lnTo>
                  <a:pt x="4765421" y="3494584"/>
                </a:lnTo>
                <a:lnTo>
                  <a:pt x="4108069" y="2356092"/>
                </a:lnTo>
                <a:close/>
                <a:moveTo>
                  <a:pt x="2712846" y="39549"/>
                </a:moveTo>
                <a:lnTo>
                  <a:pt x="4027487" y="39549"/>
                </a:lnTo>
                <a:lnTo>
                  <a:pt x="4684776" y="1178041"/>
                </a:lnTo>
                <a:lnTo>
                  <a:pt x="4027487" y="2316532"/>
                </a:lnTo>
                <a:lnTo>
                  <a:pt x="2712846" y="2316532"/>
                </a:lnTo>
                <a:lnTo>
                  <a:pt x="2055495" y="1178041"/>
                </a:lnTo>
                <a:close/>
                <a:moveTo>
                  <a:pt x="13492" y="0"/>
                </a:moveTo>
                <a:lnTo>
                  <a:pt x="2631396" y="13447"/>
                </a:lnTo>
                <a:lnTo>
                  <a:pt x="1973010" y="1137655"/>
                </a:lnTo>
                <a:lnTo>
                  <a:pt x="658369" y="11376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4412934" cy="1772793"/>
          </a:xfrm>
        </p:spPr>
        <p:txBody>
          <a:bodyPr anchor="t" anchorCtr="0">
            <a:noAutofit/>
          </a:bodyPr>
          <a:lstStyle/>
          <a:p>
            <a:r>
              <a:rPr lang="en-US" dirty="0"/>
              <a:t>One-sentence headline stating the main takeaway message </a:t>
            </a:r>
            <a:br>
              <a:rPr lang="en-US" dirty="0"/>
            </a:br>
            <a:r>
              <a:rPr lang="en-US" dirty="0"/>
              <a:t>for the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3" y="2514601"/>
            <a:ext cx="4412934" cy="3756990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Supporting point 1 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35542031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OR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85">
            <a:extLst>
              <a:ext uri="{FF2B5EF4-FFF2-40B4-BE49-F238E27FC236}">
                <a16:creationId xmlns:a16="http://schemas.microsoft.com/office/drawing/2014/main" id="{89B1F087-DF83-09A8-95A1-156B3E9031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E6F3ADE-A89C-6520-CF9E-35DBBF658006}"/>
              </a:ext>
            </a:extLst>
          </p:cNvPr>
          <p:cNvGrpSpPr/>
          <p:nvPr userDrawn="1"/>
        </p:nvGrpSpPr>
        <p:grpSpPr>
          <a:xfrm>
            <a:off x="4258364" y="5999147"/>
            <a:ext cx="3675272" cy="369332"/>
            <a:chOff x="2384568" y="6390825"/>
            <a:chExt cx="3439954" cy="345685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01B8E79D-B334-5A32-32FE-8CC93A632A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4FEE0D-24E7-9F86-60D8-E8982B5DB295}"/>
                </a:ext>
              </a:extLst>
            </p:cNvPr>
            <p:cNvSpPr txBox="1"/>
            <p:nvPr userDrawn="1"/>
          </p:nvSpPr>
          <p:spPr>
            <a:xfrm>
              <a:off x="3588247" y="6390825"/>
              <a:ext cx="2236275" cy="345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E44CF28-EFDD-9EBB-061A-0E99DB9ED4B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481752" y="2771864"/>
            <a:ext cx="4977507" cy="1314272"/>
            <a:chOff x="282815" y="6083056"/>
            <a:chExt cx="1263510" cy="33362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339129E-F6BB-DFD3-FC9E-D7620CF29C51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24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24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24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12" name="Picture 11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CECD16D6-B98E-E26C-9B9A-6BBA9E0E7A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41547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7687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985963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4628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CB621B-4034-D20F-C895-E6AC422A0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885B3-91CE-4B48-A930-CDFAE592A2B4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6FCF66-C575-1973-03D9-AE539AE43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AC5EAD-C0A6-D918-4E1E-684EAA1F6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CB037-43AB-4383-934A-E185E22AF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828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25B3089-0A48-0AC4-08EB-C9D35463AC28}"/>
              </a:ext>
            </a:extLst>
          </p:cNvPr>
          <p:cNvSpPr/>
          <p:nvPr userDrawn="1"/>
        </p:nvSpPr>
        <p:spPr>
          <a:xfrm>
            <a:off x="385763" y="6015038"/>
            <a:ext cx="6899620" cy="575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8CF54AA-7F0F-038A-AAAF-AD02F6AA5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96615 w 12192000"/>
              <a:gd name="connsiteY0" fmla="*/ 829307 h 6858000"/>
              <a:gd name="connsiteX1" fmla="*/ 896615 w 12192000"/>
              <a:gd name="connsiteY1" fmla="*/ 6028692 h 6858000"/>
              <a:gd name="connsiteX2" fmla="*/ 6096000 w 12192000"/>
              <a:gd name="connsiteY2" fmla="*/ 6028692 h 6858000"/>
              <a:gd name="connsiteX3" fmla="*/ 6096000 w 12192000"/>
              <a:gd name="connsiteY3" fmla="*/ 82930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896615" y="829307"/>
                </a:moveTo>
                <a:lnTo>
                  <a:pt x="896615" y="6028692"/>
                </a:lnTo>
                <a:lnTo>
                  <a:pt x="6096000" y="6028692"/>
                </a:lnTo>
                <a:lnTo>
                  <a:pt x="6096000" y="82930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B6A4265-6FDC-7301-BD87-6CE0C2335A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9"/>
            <a:ext cx="45180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3" name="Text Placeholder 1961">
            <a:extLst>
              <a:ext uri="{FF2B5EF4-FFF2-40B4-BE49-F238E27FC236}">
                <a16:creationId xmlns:a16="http://schemas.microsoft.com/office/drawing/2014/main" id="{1061D354-0A2B-B951-F1BE-22D610DF35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80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9E34D55-5962-D71E-5F14-F58404B73863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4967025-85C6-1E53-9051-CBBA63AE1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432B67B-E65C-8C4D-ECEE-0E0F031F2333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7" name="Text Placeholder 1963">
            <a:extLst>
              <a:ext uri="{FF2B5EF4-FFF2-40B4-BE49-F238E27FC236}">
                <a16:creationId xmlns:a16="http://schemas.microsoft.com/office/drawing/2014/main" id="{3B1CF4E8-BDC8-B225-DB1D-63D508EC38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67FCB669-B9C0-1E9C-516B-D8A804C4C3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A6F6DA4-481A-E606-D7BA-9C2165FE3E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8004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300" b="1" spc="3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17B51F-DF85-E9E0-712B-297B83E802F9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A50A58-0CD8-C605-A6F9-463F45206DB7}"/>
              </a:ext>
            </a:extLst>
          </p:cNvPr>
          <p:cNvGrpSpPr/>
          <p:nvPr userDrawn="1"/>
        </p:nvGrpSpPr>
        <p:grpSpPr>
          <a:xfrm>
            <a:off x="1199501" y="1119898"/>
            <a:ext cx="1876922" cy="494292"/>
            <a:chOff x="1199501" y="1119898"/>
            <a:chExt cx="1876922" cy="494292"/>
          </a:xfrm>
        </p:grpSpPr>
        <p:pic>
          <p:nvPicPr>
            <p:cNvPr id="4" name="Picture 3" descr="A green text on a black background&#10;&#10;Description automatically generated">
              <a:extLst>
                <a:ext uri="{FF2B5EF4-FFF2-40B4-BE49-F238E27FC236}">
                  <a16:creationId xmlns:a16="http://schemas.microsoft.com/office/drawing/2014/main" id="{DF1AF18E-6297-96B7-1775-A45FDB4F72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l="1" r="32977"/>
            <a:stretch/>
          </p:blipFill>
          <p:spPr>
            <a:xfrm>
              <a:off x="1199501" y="1119898"/>
              <a:ext cx="1822059" cy="49429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3494451-3E8B-D9F1-9179-B0DF086055E4}"/>
                </a:ext>
              </a:extLst>
            </p:cNvPr>
            <p:cNvSpPr/>
            <p:nvPr userDrawn="1"/>
          </p:nvSpPr>
          <p:spPr>
            <a:xfrm>
              <a:off x="3058135" y="1150204"/>
              <a:ext cx="18288" cy="4297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SECOND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TARGET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0304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25786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256032"/>
            <a:ext cx="11515053" cy="4847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224" y="1443386"/>
            <a:ext cx="11523520" cy="419541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336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85">
            <a:extLst>
              <a:ext uri="{FF2B5EF4-FFF2-40B4-BE49-F238E27FC236}">
                <a16:creationId xmlns:a16="http://schemas.microsoft.com/office/drawing/2014/main" id="{B10B79AB-DA35-C9D9-2529-6A8AA0E502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1566" r="18851"/>
          <a:stretch/>
        </p:blipFill>
        <p:spPr>
          <a:xfrm rot="10800000">
            <a:off x="-1" y="0"/>
            <a:ext cx="6045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45200" y="0"/>
            <a:ext cx="61468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D457CE1-09B4-F27E-C27F-4E07AB0882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08286" y="733038"/>
            <a:ext cx="1874859" cy="495042"/>
            <a:chOff x="282815" y="6083056"/>
            <a:chExt cx="1263510" cy="33362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12C64D7-B503-AB6C-4522-73C13D5E355A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6" name="Picture 5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FCEC8B0D-AA5A-86D1-4076-7125ED02B9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013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FE843FE-B2D6-28A8-6229-2F4F14E7EA05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5609063 w 12192000"/>
              <a:gd name="connsiteY5" fmla="*/ 1505414 h 6858000"/>
              <a:gd name="connsiteX6" fmla="*/ 5609063 w 12192000"/>
              <a:gd name="connsiteY6" fmla="*/ 5352586 h 6858000"/>
              <a:gd name="connsiteX7" fmla="*/ 11452302 w 12192000"/>
              <a:gd name="connsiteY7" fmla="*/ 5352586 h 6858000"/>
              <a:gd name="connsiteX8" fmla="*/ 11452302 w 12192000"/>
              <a:gd name="connsiteY8" fmla="*/ 1505414 h 6858000"/>
              <a:gd name="connsiteX9" fmla="*/ 5609063 w 12192000"/>
              <a:gd name="connsiteY9" fmla="*/ 15054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609063" y="1505414"/>
                </a:moveTo>
                <a:lnTo>
                  <a:pt x="5609063" y="5352586"/>
                </a:lnTo>
                <a:lnTo>
                  <a:pt x="11452302" y="5352586"/>
                </a:lnTo>
                <a:lnTo>
                  <a:pt x="11452302" y="1505414"/>
                </a:lnTo>
                <a:lnTo>
                  <a:pt x="5609063" y="150541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09063" y="1516565"/>
            <a:ext cx="5843239" cy="383602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B8F149-EAF3-7014-F7A1-E590DEFE56D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08286" y="733038"/>
            <a:ext cx="1874859" cy="495042"/>
            <a:chOff x="282815" y="6083056"/>
            <a:chExt cx="1263510" cy="33362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0A97EBC-2F35-BB23-66C0-926B9B8A6B57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7" name="Picture 6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2E48B2EA-4DA8-1466-7DCF-6D32C78C03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8814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0731A8F-A5F9-DD23-C897-CABCBA301C32}"/>
              </a:ext>
            </a:extLst>
          </p:cNvPr>
          <p:cNvSpPr/>
          <p:nvPr userDrawn="1"/>
        </p:nvSpPr>
        <p:spPr>
          <a:xfrm>
            <a:off x="0" y="2874040"/>
            <a:ext cx="12192000" cy="3983959"/>
          </a:xfrm>
          <a:custGeom>
            <a:avLst/>
            <a:gdLst>
              <a:gd name="connsiteX0" fmla="*/ 0 w 12192000"/>
              <a:gd name="connsiteY0" fmla="*/ 0 h 3728466"/>
              <a:gd name="connsiteX1" fmla="*/ 12192000 w 12192000"/>
              <a:gd name="connsiteY1" fmla="*/ 0 h 3728466"/>
              <a:gd name="connsiteX2" fmla="*/ 12192000 w 12192000"/>
              <a:gd name="connsiteY2" fmla="*/ 3728466 h 3728466"/>
              <a:gd name="connsiteX3" fmla="*/ 0 w 12192000"/>
              <a:gd name="connsiteY3" fmla="*/ 3728466 h 372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28466">
                <a:moveTo>
                  <a:pt x="0" y="0"/>
                </a:moveTo>
                <a:lnTo>
                  <a:pt x="12192000" y="0"/>
                </a:lnTo>
                <a:lnTo>
                  <a:pt x="12192000" y="3728466"/>
                </a:lnTo>
                <a:lnTo>
                  <a:pt x="0" y="3728466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61" name="Picture Placeholder 360">
            <a:extLst>
              <a:ext uri="{FF2B5EF4-FFF2-40B4-BE49-F238E27FC236}">
                <a16:creationId xmlns:a16="http://schemas.microsoft.com/office/drawing/2014/main" id="{BDA3E75D-82B9-D08B-2F03-A683518AC7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2896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2" name="Picture Placeholder 360">
            <a:extLst>
              <a:ext uri="{FF2B5EF4-FFF2-40B4-BE49-F238E27FC236}">
                <a16:creationId xmlns:a16="http://schemas.microsoft.com/office/drawing/2014/main" id="{B61B4DFE-D0E9-B57A-176A-09A1C664C9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9025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3" name="Picture Placeholder 360">
            <a:extLst>
              <a:ext uri="{FF2B5EF4-FFF2-40B4-BE49-F238E27FC236}">
                <a16:creationId xmlns:a16="http://schemas.microsoft.com/office/drawing/2014/main" id="{174E554B-4BD8-EF29-58CE-4FB93A18B3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8997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6634D6-1ACC-26AC-A117-291B7F184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/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B6D4833-11C2-F073-A788-EE5CF087546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87DB2D28-593F-795D-4528-4F36687F3F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30374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7376F770-679C-5A79-745B-C16311760F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516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BE984742-C45A-DB0D-15F8-E82D7B9C2F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83421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3A63230-8701-CDF1-6763-59AB8BC30691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D1EC518-48E2-EF98-26E4-1BFB1CB96585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5" name="Picture 4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FFA402AE-02CA-72B2-D8CE-3AD9157601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8199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C9F7CA-63AC-1736-17E3-F8C40F6055EC}"/>
              </a:ext>
            </a:extLst>
          </p:cNvPr>
          <p:cNvSpPr/>
          <p:nvPr userDrawn="1"/>
        </p:nvSpPr>
        <p:spPr>
          <a:xfrm>
            <a:off x="1963516" y="1371576"/>
            <a:ext cx="1743982" cy="1485470"/>
          </a:xfrm>
          <a:prstGeom prst="rect">
            <a:avLst/>
          </a:prstGeom>
          <a:solidFill>
            <a:schemeClr val="accent4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74D3E8-F858-C461-E97C-68927EB71CC6}"/>
              </a:ext>
            </a:extLst>
          </p:cNvPr>
          <p:cNvSpPr/>
          <p:nvPr userDrawn="1"/>
        </p:nvSpPr>
        <p:spPr>
          <a:xfrm>
            <a:off x="3707492" y="3038912"/>
            <a:ext cx="1743982" cy="1485470"/>
          </a:xfrm>
          <a:prstGeom prst="rect">
            <a:avLst/>
          </a:prstGeom>
          <a:solidFill>
            <a:schemeClr val="accent5"/>
          </a:solidFill>
          <a:ln w="4048" cap="flat">
            <a:noFill/>
            <a:prstDash val="solid"/>
            <a:miter/>
          </a:ln>
        </p:spPr>
        <p:txBody>
          <a:bodyPr lIns="164592" rtlCol="0" anchor="ctr">
            <a:noAutofit/>
          </a:bodyPr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E38164-6148-444B-7F01-D298BA0E2AB8}"/>
              </a:ext>
            </a:extLst>
          </p:cNvPr>
          <p:cNvSpPr/>
          <p:nvPr userDrawn="1"/>
        </p:nvSpPr>
        <p:spPr>
          <a:xfrm>
            <a:off x="5452154" y="4708229"/>
            <a:ext cx="1743982" cy="1485470"/>
          </a:xfrm>
          <a:prstGeom prst="rect">
            <a:avLst/>
          </a:prstGeom>
          <a:solidFill>
            <a:schemeClr val="bg2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Picture Placeholder 122">
            <a:extLst>
              <a:ext uri="{FF2B5EF4-FFF2-40B4-BE49-F238E27FC236}">
                <a16:creationId xmlns:a16="http://schemas.microsoft.com/office/drawing/2014/main" id="{87D78755-2DCD-D8CC-0E1B-26B8798C9E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07498" y="1371575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6CF92BF-DF64-B705-2535-AE3730B97B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62830" y="1371005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310FC7CC-84CC-43A4-5964-07BD10E7DE2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07492" y="3038912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AD641646-00A1-FBA9-C51B-B35A8988EB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51474" y="4708229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32" name="Picture Placeholder 122">
            <a:extLst>
              <a:ext uri="{FF2B5EF4-FFF2-40B4-BE49-F238E27FC236}">
                <a16:creationId xmlns:a16="http://schemas.microsoft.com/office/drawing/2014/main" id="{A646BC9C-4F8B-B5BA-4137-4E5CE8FA2E8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51474" y="3039053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22">
            <a:extLst>
              <a:ext uri="{FF2B5EF4-FFF2-40B4-BE49-F238E27FC236}">
                <a16:creationId xmlns:a16="http://schemas.microsoft.com/office/drawing/2014/main" id="{30C68DC1-70B2-C7B0-A2FE-80122E4F85A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96136" y="4707799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DDC82DE-8578-7019-ED8E-8B6DA77B44A6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271EB91-8B2C-BD81-EF8A-4D702365BC66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8" name="Picture 7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278565E6-96EC-077A-F58D-5E6AA015B2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3067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FCAA6D76-9D9F-EEEC-3A19-B8672A58A5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5400" y="-6350"/>
            <a:ext cx="4546600" cy="21558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1" name="Picture Placeholder 120">
            <a:extLst>
              <a:ext uri="{FF2B5EF4-FFF2-40B4-BE49-F238E27FC236}">
                <a16:creationId xmlns:a16="http://schemas.microsoft.com/office/drawing/2014/main" id="{374474B3-1A16-3799-2DA6-5E1F9B62F1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45400" y="2352675"/>
            <a:ext cx="4546600" cy="214947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0285EA67-185C-FA9B-F112-0DEA71BAF9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5400" y="4703763"/>
            <a:ext cx="4546600" cy="21542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1006475"/>
          </a:xfr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59"/>
            <a:ext cx="6763894" cy="432482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96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5F232B-0EDE-9AF7-8505-73A82A1D984A}"/>
              </a:ext>
            </a:extLst>
          </p:cNvPr>
          <p:cNvSpPr/>
          <p:nvPr userDrawn="1"/>
        </p:nvSpPr>
        <p:spPr>
          <a:xfrm>
            <a:off x="0" y="0"/>
            <a:ext cx="46788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3899310" cy="1900997"/>
          </a:xfrm>
        </p:spPr>
        <p:txBody>
          <a:bodyPr/>
          <a:lstStyle/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631247"/>
            <a:ext cx="3899310" cy="3511136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0400C1-7283-FABD-80B9-45AEE1D1F5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8363" y="0"/>
            <a:ext cx="7513637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B1756F-7705-D4FA-B9B5-1B64110BB69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00029" y="6395035"/>
            <a:ext cx="1260584" cy="331978"/>
            <a:chOff x="1199501" y="1119898"/>
            <a:chExt cx="1876922" cy="494292"/>
          </a:xfrm>
        </p:grpSpPr>
        <p:pic>
          <p:nvPicPr>
            <p:cNvPr id="8" name="Picture 7" descr="A green text on a black background&#10;&#10;Description automatically generated">
              <a:extLst>
                <a:ext uri="{FF2B5EF4-FFF2-40B4-BE49-F238E27FC236}">
                  <a16:creationId xmlns:a16="http://schemas.microsoft.com/office/drawing/2014/main" id="{85844783-A838-DC14-8961-805F289F57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l="1" r="32977"/>
            <a:stretch/>
          </p:blipFill>
          <p:spPr>
            <a:xfrm>
              <a:off x="1199501" y="1119898"/>
              <a:ext cx="1822059" cy="49429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D2AE0E8-BE7A-C9B6-A1B0-FDE758D40436}"/>
                </a:ext>
              </a:extLst>
            </p:cNvPr>
            <p:cNvSpPr/>
            <p:nvPr userDrawn="1"/>
          </p:nvSpPr>
          <p:spPr>
            <a:xfrm>
              <a:off x="3058135" y="1150204"/>
              <a:ext cx="18288" cy="4297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STATION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5376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F35F868-627A-BD1B-69F0-645D4B1F1F4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00029" y="6395035"/>
            <a:ext cx="1260584" cy="331978"/>
            <a:chOff x="1199501" y="1119898"/>
            <a:chExt cx="1876922" cy="494292"/>
          </a:xfrm>
        </p:grpSpPr>
        <p:pic>
          <p:nvPicPr>
            <p:cNvPr id="5" name="Picture 4" descr="A green text on a black background&#10;&#10;Description automatically generated">
              <a:extLst>
                <a:ext uri="{FF2B5EF4-FFF2-40B4-BE49-F238E27FC236}">
                  <a16:creationId xmlns:a16="http://schemas.microsoft.com/office/drawing/2014/main" id="{DB304DB6-749C-A010-7DDC-269798F893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/>
            <a:srcRect l="1" r="32977"/>
            <a:stretch/>
          </p:blipFill>
          <p:spPr>
            <a:xfrm>
              <a:off x="1199501" y="1119898"/>
              <a:ext cx="1822059" cy="49429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CDC9427-06F5-EF77-471D-ED5E52340277}"/>
                </a:ext>
              </a:extLst>
            </p:cNvPr>
            <p:cNvSpPr/>
            <p:nvPr userDrawn="1"/>
          </p:nvSpPr>
          <p:spPr>
            <a:xfrm>
              <a:off x="3058135" y="1150204"/>
              <a:ext cx="18288" cy="4297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STATION</a:t>
              </a: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4753CB-6476-BF2C-3CDC-FAB102C7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33DD6-9940-13F2-ECB0-187773310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692" y="1817556"/>
            <a:ext cx="11492432" cy="4020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25FC33D5-6A3D-626E-929B-EDEF84A7F09B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100" b="1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100"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ectangle 256">
            <a:extLst>
              <a:ext uri="{FF2B5EF4-FFF2-40B4-BE49-F238E27FC236}">
                <a16:creationId xmlns:a16="http://schemas.microsoft.com/office/drawing/2014/main" id="{DF5E4726-94A1-FED7-677B-96B37254660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7599464" y="6576851"/>
            <a:ext cx="3860800" cy="152400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621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1" r:id="rId2"/>
    <p:sldLayoutId id="2147483939" r:id="rId3"/>
    <p:sldLayoutId id="2147483896" r:id="rId4"/>
    <p:sldLayoutId id="2147483927" r:id="rId5"/>
    <p:sldLayoutId id="2147483928" r:id="rId6"/>
    <p:sldLayoutId id="2147483937" r:id="rId7"/>
    <p:sldLayoutId id="2147483897" r:id="rId8"/>
    <p:sldLayoutId id="2147483894" r:id="rId9"/>
    <p:sldLayoutId id="2147483827" r:id="rId10"/>
    <p:sldLayoutId id="2147483861" r:id="rId11"/>
    <p:sldLayoutId id="2147483934" r:id="rId12"/>
    <p:sldLayoutId id="2147483831" r:id="rId13"/>
    <p:sldLayoutId id="2147483832" r:id="rId14"/>
    <p:sldLayoutId id="2147483833" r:id="rId15"/>
    <p:sldLayoutId id="2147483834" r:id="rId16"/>
    <p:sldLayoutId id="2147483940" r:id="rId17"/>
    <p:sldLayoutId id="2147483905" r:id="rId18"/>
    <p:sldLayoutId id="2147483835" r:id="rId19"/>
    <p:sldLayoutId id="2147483938" r:id="rId20"/>
    <p:sldLayoutId id="2147483868" r:id="rId21"/>
    <p:sldLayoutId id="2147483930" r:id="rId22"/>
    <p:sldLayoutId id="2147483906" r:id="rId23"/>
    <p:sldLayoutId id="2147483829" r:id="rId24"/>
    <p:sldLayoutId id="2147483849" r:id="rId25"/>
    <p:sldLayoutId id="2147483944" r:id="rId26"/>
    <p:sldLayoutId id="2147483945" r:id="rId27"/>
    <p:sldLayoutId id="2147483946" r:id="rId28"/>
    <p:sldLayoutId id="2147483947" r:id="rId29"/>
    <p:sldLayoutId id="2147483948" r:id="rId30"/>
    <p:sldLayoutId id="2147483949" r:id="rId3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emf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4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14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64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4.png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4.png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1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0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6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93.png"/><Relationship Id="rId4" Type="http://schemas.openxmlformats.org/officeDocument/2006/relationships/image" Target="../media/image92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31.xml"/><Relationship Id="rId1" Type="http://schemas.openxmlformats.org/officeDocument/2006/relationships/control" Target="../activeX/activeX1.xml"/><Relationship Id="rId4" Type="http://schemas.openxmlformats.org/officeDocument/2006/relationships/image" Target="../media/image9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8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598DD-810A-F110-F871-1AF02502C0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QIKR Instrument Overview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AFCDB9B-C287-A332-BB52-25F17BA1A14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067783"/>
            <a:ext cx="4517136" cy="1074585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John F. Ankner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QIKR Instrument Scientist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QIKR Shielding Preliminary Design Review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March 3, 2025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962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092" y="320041"/>
            <a:ext cx="11501908" cy="535531"/>
          </a:xfrm>
        </p:spPr>
        <p:txBody>
          <a:bodyPr/>
          <a:lstStyle/>
          <a:p>
            <a:r>
              <a:rPr lang="en-US" dirty="0"/>
              <a:t>Diverse geometries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32301" y="4323664"/>
            <a:ext cx="3817190" cy="2208788"/>
            <a:chOff x="170090" y="1839425"/>
            <a:chExt cx="3817190" cy="2208788"/>
          </a:xfrm>
        </p:grpSpPr>
        <p:grpSp>
          <p:nvGrpSpPr>
            <p:cNvPr id="22" name="Group 21"/>
            <p:cNvGrpSpPr/>
            <p:nvPr/>
          </p:nvGrpSpPr>
          <p:grpSpPr>
            <a:xfrm>
              <a:off x="170090" y="2454920"/>
              <a:ext cx="3817190" cy="1593293"/>
              <a:chOff x="-85102" y="2072132"/>
              <a:chExt cx="3817190" cy="1593293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1509823" y="3221665"/>
                <a:ext cx="786810" cy="74428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20999999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" name="Straight Arrow Connector 4"/>
              <p:cNvCxnSpPr/>
              <p:nvPr/>
            </p:nvCxnSpPr>
            <p:spPr>
              <a:xfrm>
                <a:off x="148816" y="2849530"/>
                <a:ext cx="182880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  <a:scene3d>
                <a:camera prst="orthographicFront">
                  <a:rot lat="0" lon="0" rev="201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Arrow Connector 5"/>
              <p:cNvCxnSpPr/>
              <p:nvPr/>
            </p:nvCxnSpPr>
            <p:spPr>
              <a:xfrm>
                <a:off x="1903288" y="3129495"/>
                <a:ext cx="182880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  <a:scene3d>
                <a:camera prst="orthographicFront">
                  <a:rot lat="0" lon="0" rev="3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flipV="1">
                <a:off x="-85102" y="3147216"/>
                <a:ext cx="3657600" cy="0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  <a:prstDash val="dash"/>
              </a:ln>
              <a:scene3d>
                <a:camera prst="orthographicFront">
                  <a:rot lat="0" lon="0" rev="201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Circular Arrow 15"/>
              <p:cNvSpPr>
                <a:spLocks noChangeAspect="1"/>
              </p:cNvSpPr>
              <p:nvPr/>
            </p:nvSpPr>
            <p:spPr>
              <a:xfrm>
                <a:off x="1794164" y="2849530"/>
                <a:ext cx="183452" cy="183452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5254080"/>
                  <a:gd name="adj5" fmla="val 12500"/>
                </a:avLst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Circular Arrow 16"/>
              <p:cNvSpPr>
                <a:spLocks noChangeAspect="1"/>
              </p:cNvSpPr>
              <p:nvPr/>
            </p:nvSpPr>
            <p:spPr>
              <a:xfrm>
                <a:off x="2931856" y="3341320"/>
                <a:ext cx="183452" cy="183452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5254080"/>
                  <a:gd name="adj5" fmla="val 12500"/>
                </a:avLst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46156" y="2072132"/>
                <a:ext cx="10550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l-GR" sz="2000" i="1" dirty="0">
                    <a:latin typeface="+mn-lt"/>
                  </a:rPr>
                  <a:t>θ</a:t>
                </a:r>
                <a:r>
                  <a:rPr lang="en-US" sz="2000" baseline="-25000" dirty="0" err="1">
                    <a:latin typeface="+mn-lt"/>
                  </a:rPr>
                  <a:t>i</a:t>
                </a:r>
                <a:r>
                  <a:rPr lang="en-US" sz="2000" dirty="0">
                    <a:latin typeface="+mn-lt"/>
                  </a:rPr>
                  <a:t> fixed</a:t>
                </a:r>
                <a:endParaRPr lang="en-US" sz="2000" i="1" dirty="0">
                  <a:latin typeface="+mn-lt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923422" y="278797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l-GR" sz="2000" i="1" dirty="0">
                    <a:latin typeface="+mn-lt"/>
                  </a:rPr>
                  <a:t>θ</a:t>
                </a:r>
                <a:r>
                  <a:rPr lang="en-US" sz="2000" baseline="-25000" dirty="0">
                    <a:latin typeface="+mn-lt"/>
                  </a:rPr>
                  <a:t>s</a:t>
                </a:r>
                <a:endParaRPr lang="en-US" sz="2000" i="1" dirty="0">
                  <a:latin typeface="+mn-lt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037258" y="3296093"/>
                <a:ext cx="4700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l-GR" sz="2000" i="1" dirty="0">
                    <a:latin typeface="+mn-lt"/>
                  </a:rPr>
                  <a:t>θ</a:t>
                </a:r>
                <a:r>
                  <a:rPr lang="en-US" sz="2000" baseline="-25000" dirty="0">
                    <a:latin typeface="+mn-lt"/>
                  </a:rPr>
                  <a:t>d</a:t>
                </a:r>
                <a:endParaRPr lang="en-US" sz="2000" i="1" dirty="0">
                  <a:latin typeface="+mn-lt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94425" y="1839425"/>
              <a:ext cx="2406428" cy="7571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l-GR" sz="2400" i="1" u="sng" dirty="0">
                  <a:latin typeface="+mn-lt"/>
                </a:rPr>
                <a:t>θ</a:t>
              </a:r>
              <a:r>
                <a:rPr lang="en-US" sz="2400" u="sng" dirty="0">
                  <a:latin typeface="+mn-lt"/>
                </a:rPr>
                <a:t>-2</a:t>
              </a:r>
              <a:r>
                <a:rPr lang="el-GR" sz="2400" i="1" u="sng" dirty="0">
                  <a:latin typeface="+mn-lt"/>
                </a:rPr>
                <a:t>θ</a:t>
              </a:r>
              <a:r>
                <a:rPr lang="en-US" sz="2400" i="1" u="sng" dirty="0">
                  <a:latin typeface="+mn-lt"/>
                </a:rPr>
                <a:t> </a:t>
              </a:r>
              <a:r>
                <a:rPr lang="en-US" sz="2400" u="sng" dirty="0">
                  <a:latin typeface="+mn-lt"/>
                </a:rPr>
                <a:t>geometry</a:t>
              </a:r>
            </a:p>
            <a:p>
              <a:pPr algn="ctr">
                <a:lnSpc>
                  <a:spcPct val="90000"/>
                </a:lnSpc>
              </a:pPr>
              <a:r>
                <a:rPr lang="en-US" sz="2400" i="1" dirty="0" err="1">
                  <a:latin typeface="+mn-lt"/>
                </a:rPr>
                <a:t>θ</a:t>
              </a:r>
              <a:r>
                <a:rPr lang="en-US" sz="2400" baseline="-25000" dirty="0" err="1">
                  <a:latin typeface="+mn-lt"/>
                </a:rPr>
                <a:t>d</a:t>
              </a:r>
              <a:r>
                <a:rPr lang="en-US" sz="2400" dirty="0">
                  <a:latin typeface="+mn-lt"/>
                </a:rPr>
                <a:t> = 2</a:t>
              </a:r>
              <a:r>
                <a:rPr lang="en-US" sz="2400" i="1" dirty="0">
                  <a:latin typeface="+mn-lt"/>
                </a:rPr>
                <a:t>θ</a:t>
              </a:r>
              <a:r>
                <a:rPr lang="en-US" sz="2400" baseline="-25000" dirty="0">
                  <a:latin typeface="+mn-lt"/>
                </a:rPr>
                <a:t>s</a:t>
              </a:r>
              <a:endParaRPr lang="en-US" sz="2400" i="1" dirty="0">
                <a:latin typeface="+mn-lt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289949" y="82834"/>
            <a:ext cx="3709222" cy="3634006"/>
            <a:chOff x="7722849" y="2031334"/>
            <a:chExt cx="3709222" cy="3634006"/>
          </a:xfrm>
        </p:grpSpPr>
        <p:sp>
          <p:nvSpPr>
            <p:cNvPr id="41" name="Rectangle 40"/>
            <p:cNvSpPr/>
            <p:nvPr/>
          </p:nvSpPr>
          <p:spPr>
            <a:xfrm>
              <a:off x="9081483" y="2606858"/>
              <a:ext cx="786810" cy="14047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358792" y="3557180"/>
              <a:ext cx="2236511" cy="7571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l-GR" sz="2400" i="1" u="sng" dirty="0">
                  <a:latin typeface="+mn-lt"/>
                </a:rPr>
                <a:t>θ</a:t>
              </a:r>
              <a:r>
                <a:rPr lang="en-US" sz="2400" u="sng" dirty="0">
                  <a:latin typeface="+mn-lt"/>
                </a:rPr>
                <a:t>-</a:t>
              </a:r>
              <a:r>
                <a:rPr lang="el-GR" sz="2400" i="1" u="sng" dirty="0">
                  <a:latin typeface="+mn-lt"/>
                </a:rPr>
                <a:t>θ</a:t>
              </a:r>
              <a:r>
                <a:rPr lang="en-US" sz="2400" i="1" u="sng" dirty="0">
                  <a:latin typeface="+mn-lt"/>
                </a:rPr>
                <a:t> </a:t>
              </a:r>
              <a:r>
                <a:rPr lang="en-US" sz="2400" u="sng" dirty="0">
                  <a:latin typeface="+mn-lt"/>
                </a:rPr>
                <a:t>geometry</a:t>
              </a:r>
            </a:p>
            <a:p>
              <a:pPr algn="ctr">
                <a:lnSpc>
                  <a:spcPct val="90000"/>
                </a:lnSpc>
              </a:pPr>
              <a:r>
                <a:rPr lang="en-US" sz="2400" i="1" dirty="0" err="1">
                  <a:latin typeface="+mn-lt"/>
                </a:rPr>
                <a:t>θ</a:t>
              </a:r>
              <a:r>
                <a:rPr lang="en-US" sz="2400" baseline="-25000" dirty="0" err="1">
                  <a:latin typeface="+mn-lt"/>
                </a:rPr>
                <a:t>d</a:t>
              </a:r>
              <a:r>
                <a:rPr lang="en-US" sz="2400" dirty="0">
                  <a:latin typeface="+mn-lt"/>
                </a:rPr>
                <a:t> = -</a:t>
              </a:r>
              <a:r>
                <a:rPr lang="en-US" sz="2400" i="1" dirty="0" err="1">
                  <a:latin typeface="+mn-lt"/>
                </a:rPr>
                <a:t>θ</a:t>
              </a:r>
              <a:r>
                <a:rPr lang="en-US" sz="2400" baseline="-25000" dirty="0" err="1">
                  <a:latin typeface="+mn-lt"/>
                </a:rPr>
                <a:t>i</a:t>
              </a:r>
              <a:endParaRPr lang="en-US" sz="2400" i="1" dirty="0">
                <a:latin typeface="+mn-lt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7722849" y="4767690"/>
              <a:ext cx="3709214" cy="897650"/>
              <a:chOff x="7722849" y="4767690"/>
              <a:chExt cx="3709214" cy="897650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9083856" y="5089429"/>
                <a:ext cx="786810" cy="74428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>
                <a:off x="7722849" y="4855523"/>
                <a:ext cx="182880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  <a:scene3d>
                <a:camera prst="orthographicFront">
                  <a:rot lat="0" lon="0" rev="207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9477321" y="4837764"/>
                <a:ext cx="182880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  <a:scene3d>
                <a:camera prst="orthographicFront">
                  <a:rot lat="0" lon="0" rev="9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V="1">
                <a:off x="7722857" y="5121310"/>
                <a:ext cx="3657600" cy="0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  <a:prstDash val="dash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8690026" y="5296008"/>
                <a:ext cx="15744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l-GR" sz="2000" i="1" dirty="0">
                    <a:latin typeface="+mn-lt"/>
                  </a:rPr>
                  <a:t>θ</a:t>
                </a:r>
                <a:r>
                  <a:rPr lang="en-US" sz="2000" baseline="-25000" dirty="0">
                    <a:latin typeface="+mn-lt"/>
                  </a:rPr>
                  <a:t>s </a:t>
                </a:r>
                <a:r>
                  <a:rPr lang="en-US" sz="2000" dirty="0">
                    <a:latin typeface="+mn-lt"/>
                  </a:rPr>
                  <a:t>= 0, fixed</a:t>
                </a:r>
                <a:endParaRPr lang="en-US" sz="2000" i="1" dirty="0">
                  <a:latin typeface="+mn-lt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0962062" y="4767690"/>
                <a:ext cx="4700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l-GR" sz="2000" i="1" dirty="0">
                    <a:latin typeface="+mn-lt"/>
                  </a:rPr>
                  <a:t>θ</a:t>
                </a:r>
                <a:r>
                  <a:rPr lang="en-US" sz="2000" baseline="-25000" dirty="0">
                    <a:latin typeface="+mn-lt"/>
                  </a:rPr>
                  <a:t>d</a:t>
                </a:r>
                <a:endParaRPr lang="en-US" sz="2000" i="1" dirty="0">
                  <a:latin typeface="+mn-lt"/>
                </a:endParaRPr>
              </a:p>
            </p:txBody>
          </p:sp>
          <p:sp>
            <p:nvSpPr>
              <p:cNvPr id="28" name="Circular Arrow 27"/>
              <p:cNvSpPr>
                <a:spLocks noChangeAspect="1"/>
              </p:cNvSpPr>
              <p:nvPr/>
            </p:nvSpPr>
            <p:spPr>
              <a:xfrm>
                <a:off x="10861011" y="4860630"/>
                <a:ext cx="183452" cy="183452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5254080"/>
                  <a:gd name="adj5" fmla="val 12500"/>
                </a:avLst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7753826" y="4767690"/>
                <a:ext cx="38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l-GR" sz="2000" i="1" dirty="0">
                    <a:latin typeface="+mn-lt"/>
                  </a:rPr>
                  <a:t>θ</a:t>
                </a:r>
                <a:r>
                  <a:rPr lang="en-US" sz="2000" baseline="-25000" dirty="0" err="1">
                    <a:latin typeface="+mn-lt"/>
                  </a:rPr>
                  <a:t>i</a:t>
                </a:r>
                <a:endParaRPr lang="en-US" sz="2000" i="1" dirty="0">
                  <a:latin typeface="+mn-lt"/>
                </a:endParaRPr>
              </a:p>
            </p:txBody>
          </p:sp>
          <p:sp>
            <p:nvSpPr>
              <p:cNvPr id="31" name="Circular Arrow 30"/>
              <p:cNvSpPr>
                <a:spLocks noChangeAspect="1"/>
              </p:cNvSpPr>
              <p:nvPr/>
            </p:nvSpPr>
            <p:spPr>
              <a:xfrm>
                <a:off x="8100096" y="4860630"/>
                <a:ext cx="183452" cy="183452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5254080"/>
                  <a:gd name="adj5" fmla="val 12500"/>
                </a:avLst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7722857" y="2031334"/>
              <a:ext cx="3709214" cy="885958"/>
              <a:chOff x="7722849" y="4604863"/>
              <a:chExt cx="3709214" cy="885958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9083856" y="5089429"/>
                <a:ext cx="786810" cy="74428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3" name="Straight Arrow Connector 32"/>
              <p:cNvCxnSpPr/>
              <p:nvPr/>
            </p:nvCxnSpPr>
            <p:spPr>
              <a:xfrm>
                <a:off x="7722849" y="5397806"/>
                <a:ext cx="182880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  <a:scene3d>
                <a:camera prst="orthographicFront">
                  <a:rot lat="0" lon="0" rev="9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>
                <a:off x="9477321" y="5422579"/>
                <a:ext cx="182880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  <a:scene3d>
                <a:camera prst="orthographicFront">
                  <a:rot lat="0" lon="0" rev="207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V="1">
                <a:off x="7722857" y="5121310"/>
                <a:ext cx="3657600" cy="0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  <a:prstDash val="dash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/>
              <p:cNvSpPr txBox="1"/>
              <p:nvPr/>
            </p:nvSpPr>
            <p:spPr>
              <a:xfrm>
                <a:off x="8690026" y="4604863"/>
                <a:ext cx="15744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l-GR" sz="2000" i="1" dirty="0">
                    <a:latin typeface="+mn-lt"/>
                  </a:rPr>
                  <a:t>θ</a:t>
                </a:r>
                <a:r>
                  <a:rPr lang="en-US" sz="2000" baseline="-25000" dirty="0">
                    <a:latin typeface="+mn-lt"/>
                  </a:rPr>
                  <a:t>s </a:t>
                </a:r>
                <a:r>
                  <a:rPr lang="en-US" sz="2000" dirty="0">
                    <a:latin typeface="+mn-lt"/>
                  </a:rPr>
                  <a:t>= 0, fixed</a:t>
                </a:r>
                <a:endParaRPr lang="en-US" sz="2000" i="1" dirty="0">
                  <a:latin typeface="+mn-lt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0962062" y="5121489"/>
                <a:ext cx="4700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l-GR" sz="2000" i="1" dirty="0">
                    <a:latin typeface="+mn-lt"/>
                  </a:rPr>
                  <a:t>θ</a:t>
                </a:r>
                <a:r>
                  <a:rPr lang="en-US" sz="2000" baseline="-25000" dirty="0">
                    <a:latin typeface="+mn-lt"/>
                  </a:rPr>
                  <a:t>d</a:t>
                </a:r>
                <a:endParaRPr lang="en-US" sz="2000" i="1" dirty="0">
                  <a:latin typeface="+mn-lt"/>
                </a:endParaRPr>
              </a:p>
            </p:txBody>
          </p:sp>
          <p:sp>
            <p:nvSpPr>
              <p:cNvPr id="38" name="Circular Arrow 37"/>
              <p:cNvSpPr>
                <a:spLocks noChangeAspect="1"/>
              </p:cNvSpPr>
              <p:nvPr/>
            </p:nvSpPr>
            <p:spPr>
              <a:xfrm>
                <a:off x="10861011" y="5214429"/>
                <a:ext cx="183452" cy="183452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5254080"/>
                  <a:gd name="adj5" fmla="val 12500"/>
                </a:avLst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7753826" y="5121489"/>
                <a:ext cx="38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l-GR" sz="2000" i="1" dirty="0">
                    <a:latin typeface="+mn-lt"/>
                  </a:rPr>
                  <a:t>θ</a:t>
                </a:r>
                <a:r>
                  <a:rPr lang="en-US" sz="2000" baseline="-25000" dirty="0" err="1">
                    <a:latin typeface="+mn-lt"/>
                  </a:rPr>
                  <a:t>i</a:t>
                </a:r>
                <a:endParaRPr lang="en-US" sz="2000" i="1" dirty="0">
                  <a:latin typeface="+mn-lt"/>
                </a:endParaRPr>
              </a:p>
            </p:txBody>
          </p:sp>
          <p:sp>
            <p:nvSpPr>
              <p:cNvPr id="40" name="Circular Arrow 39"/>
              <p:cNvSpPr>
                <a:spLocks noChangeAspect="1"/>
              </p:cNvSpPr>
              <p:nvPr/>
            </p:nvSpPr>
            <p:spPr>
              <a:xfrm>
                <a:off x="8100096" y="5214429"/>
                <a:ext cx="183452" cy="183452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5254080"/>
                  <a:gd name="adj5" fmla="val 12500"/>
                </a:avLst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5FBFACF-72D7-400F-8178-21C4FCA72F1E}"/>
              </a:ext>
            </a:extLst>
          </p:cNvPr>
          <p:cNvGrpSpPr/>
          <p:nvPr/>
        </p:nvGrpSpPr>
        <p:grpSpPr>
          <a:xfrm>
            <a:off x="4811760" y="599281"/>
            <a:ext cx="3447951" cy="3724383"/>
            <a:chOff x="4372024" y="1017994"/>
            <a:chExt cx="3447951" cy="3724383"/>
          </a:xfrm>
        </p:grpSpPr>
        <p:pic>
          <p:nvPicPr>
            <p:cNvPr id="22530" name="Picture 2" descr="C:\Stuff\Mail\2013\dec13\RheometerPictures\DSCN1297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4822" y="1017994"/>
              <a:ext cx="2779776" cy="2084832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2024" y="3195796"/>
              <a:ext cx="3447951" cy="1546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3" name="Picture 3" descr="C:\Stuff\Mail\2010\2009\jan09\sampleVV1F3463_Liquids_fx_.jpg">
            <a:extLst>
              <a:ext uri="{FF2B5EF4-FFF2-40B4-BE49-F238E27FC236}">
                <a16:creationId xmlns:a16="http://schemas.microsoft.com/office/drawing/2014/main" id="{98A2FAF8-9CED-4C88-9C2D-4967AFCCF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608" y="3891537"/>
            <a:ext cx="2256282" cy="2743200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vuk\Dropbox (ORNL)\Camera Uploads\2014-06-04 14.22.43.jpg">
            <a:extLst>
              <a:ext uri="{FF2B5EF4-FFF2-40B4-BE49-F238E27FC236}">
                <a16:creationId xmlns:a16="http://schemas.microsoft.com/office/drawing/2014/main" id="{AA5A309D-9200-4611-A2D0-68EF30D29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86" y="1368270"/>
            <a:ext cx="1627216" cy="2442695"/>
          </a:xfrm>
          <a:prstGeom prst="rect">
            <a:avLst/>
          </a:prstGeom>
          <a:noFill/>
          <a:ln w="254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A9412F1-FF7D-42D4-BBBE-0B80A5C136D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345" t="53661" r="4114" b="-254"/>
          <a:stretch/>
        </p:blipFill>
        <p:spPr>
          <a:xfrm>
            <a:off x="4624818" y="4614503"/>
            <a:ext cx="3967543" cy="1455659"/>
          </a:xfrm>
          <a:prstGeom prst="rect">
            <a:avLst/>
          </a:prstGeom>
        </p:spPr>
      </p:pic>
      <p:pic>
        <p:nvPicPr>
          <p:cNvPr id="46" name="Picture 5">
            <a:extLst>
              <a:ext uri="{FF2B5EF4-FFF2-40B4-BE49-F238E27FC236}">
                <a16:creationId xmlns:a16="http://schemas.microsoft.com/office/drawing/2014/main" id="{B97EB8A9-57A6-4B5E-AE47-CEDB5EDE2638}"/>
              </a:ext>
            </a:extLst>
          </p:cNvPr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942" y="945952"/>
            <a:ext cx="3046984" cy="181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" name="Picture 83" descr="2017-07-29 12.31.20.jpg">
            <a:extLst>
              <a:ext uri="{FF2B5EF4-FFF2-40B4-BE49-F238E27FC236}">
                <a16:creationId xmlns:a16="http://schemas.microsoft.com/office/drawing/2014/main" id="{0E8BA6DE-07D5-4866-A326-5D1B3C19F98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3" t="11761" r="12854" b="18078"/>
          <a:stretch/>
        </p:blipFill>
        <p:spPr>
          <a:xfrm>
            <a:off x="2428927" y="2907023"/>
            <a:ext cx="2023014" cy="1283396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18CD771-F352-D818-44CB-F3FE3EBDF2A5}"/>
              </a:ext>
            </a:extLst>
          </p:cNvPr>
          <p:cNvGrpSpPr/>
          <p:nvPr/>
        </p:nvGrpSpPr>
        <p:grpSpPr>
          <a:xfrm>
            <a:off x="4341926" y="6163120"/>
            <a:ext cx="4228219" cy="535531"/>
            <a:chOff x="4530703" y="6163120"/>
            <a:chExt cx="4228219" cy="53553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986E28E-A4C3-ABBA-E012-19A422A8A303}"/>
                </a:ext>
              </a:extLst>
            </p:cNvPr>
            <p:cNvSpPr txBox="1"/>
            <p:nvPr/>
          </p:nvSpPr>
          <p:spPr>
            <a:xfrm>
              <a:off x="5286497" y="6163120"/>
              <a:ext cx="3472425" cy="535531"/>
            </a:xfrm>
            <a:prstGeom prst="rect">
              <a:avLst/>
            </a:prstGeom>
            <a:noFill/>
            <a:ln w="25400"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3200" dirty="0">
                  <a:latin typeface="+mn-lt"/>
                </a:rPr>
                <a:t>Two end stations</a:t>
              </a:r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1B8506D0-0A04-7D07-6BA1-6660E4B2B428}"/>
                </a:ext>
              </a:extLst>
            </p:cNvPr>
            <p:cNvSpPr/>
            <p:nvPr/>
          </p:nvSpPr>
          <p:spPr>
            <a:xfrm>
              <a:off x="4530703" y="6188569"/>
              <a:ext cx="647384" cy="484632"/>
            </a:xfrm>
            <a:prstGeom prst="rightArrow">
              <a:avLst/>
            </a:prstGeom>
            <a:solidFill>
              <a:schemeClr val="bg1"/>
            </a:solidFill>
            <a:ln w="25400">
              <a:solidFill>
                <a:schemeClr val="tx2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0130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27E3C-0E78-AF0A-A54F-BD7EF3012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58C50-2909-0420-02DF-022FA27E1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DDF17-7061-7A81-AF26-E78FA2974E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077777"/>
            <a:ext cx="5431021" cy="2252546"/>
          </a:xfrm>
        </p:spPr>
        <p:txBody>
          <a:bodyPr/>
          <a:lstStyle/>
          <a:p>
            <a:r>
              <a:rPr lang="en-US" dirty="0"/>
              <a:t>QIKR, Briefly</a:t>
            </a:r>
          </a:p>
          <a:p>
            <a:r>
              <a:rPr lang="en-US" dirty="0"/>
              <a:t>Unwanted Neutrons</a:t>
            </a:r>
          </a:p>
          <a:p>
            <a:pPr lvl="1"/>
            <a:r>
              <a:rPr lang="en-US" b="1" dirty="0"/>
              <a:t>Lost in monolith and bunker</a:t>
            </a:r>
          </a:p>
          <a:p>
            <a:pPr lvl="1"/>
            <a:r>
              <a:rPr lang="en-US" dirty="0"/>
              <a:t>Lost in instrument cave</a:t>
            </a:r>
          </a:p>
          <a:p>
            <a:r>
              <a:rPr lang="en-US" dirty="0"/>
              <a:t>Summary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264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D431DD-F89E-CC11-1DAC-B4C5D9C64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37" y="862011"/>
            <a:ext cx="2143125" cy="5133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DA136F-8DD2-52FB-CBC7-54578BC4B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587" y="862011"/>
            <a:ext cx="4924425" cy="5133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E5C504-81F4-7DD1-C769-1AA5765B0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8512" y="890585"/>
            <a:ext cx="3076575" cy="50768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E59766-E40A-F842-ADFE-38B1C68525D5}"/>
              </a:ext>
            </a:extLst>
          </p:cNvPr>
          <p:cNvSpPr txBox="1">
            <a:spLocks/>
          </p:cNvSpPr>
          <p:nvPr/>
        </p:nvSpPr>
        <p:spPr>
          <a:xfrm>
            <a:off x="429768" y="274320"/>
            <a:ext cx="11425236" cy="53553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/>
              <a:t>Guide views – looking upstream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428B3E4-2311-9F78-1685-E85E3B02379E}"/>
              </a:ext>
            </a:extLst>
          </p:cNvPr>
          <p:cNvGrpSpPr/>
          <p:nvPr/>
        </p:nvGrpSpPr>
        <p:grpSpPr>
          <a:xfrm>
            <a:off x="7629395" y="1160641"/>
            <a:ext cx="493785" cy="460969"/>
            <a:chOff x="5496531" y="645970"/>
            <a:chExt cx="493785" cy="4609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70B7B0D-EBF7-4E1E-5C99-3B27ECB5A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83644" y="645970"/>
              <a:ext cx="206672" cy="241422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96C897CF-9B9B-90BE-6D35-6C313C0DC2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96531" y="887392"/>
              <a:ext cx="258949" cy="219547"/>
            </a:xfrm>
            <a:prstGeom prst="straightConnector1">
              <a:avLst/>
            </a:prstGeom>
            <a:ln w="28575">
              <a:solidFill>
                <a:schemeClr val="tx2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19D0A1C-4868-FFAA-EF52-D1FBBA4B9CD9}"/>
              </a:ext>
            </a:extLst>
          </p:cNvPr>
          <p:cNvGrpSpPr/>
          <p:nvPr/>
        </p:nvGrpSpPr>
        <p:grpSpPr>
          <a:xfrm>
            <a:off x="11634539" y="3137732"/>
            <a:ext cx="311759" cy="241422"/>
            <a:chOff x="9096507" y="4668308"/>
            <a:chExt cx="311759" cy="24142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B154F01-E185-23DE-9852-C69F26223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01594" y="4668308"/>
              <a:ext cx="206672" cy="241422"/>
            </a:xfrm>
            <a:prstGeom prst="rect">
              <a:avLst/>
            </a:prstGeom>
          </p:spPr>
        </p:pic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4E6BD26C-A262-2BB0-997D-A05AD4B2CADE}"/>
                </a:ext>
              </a:extLst>
            </p:cNvPr>
            <p:cNvSpPr/>
            <p:nvPr/>
          </p:nvSpPr>
          <p:spPr>
            <a:xfrm>
              <a:off x="9096507" y="4718036"/>
              <a:ext cx="105087" cy="113343"/>
            </a:xfrm>
            <a:prstGeom prst="donu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AA8FD38-1EDA-DB81-6BB6-01F389985F6C}"/>
              </a:ext>
            </a:extLst>
          </p:cNvPr>
          <p:cNvGrpSpPr/>
          <p:nvPr/>
        </p:nvGrpSpPr>
        <p:grpSpPr>
          <a:xfrm>
            <a:off x="2579018" y="2434726"/>
            <a:ext cx="311759" cy="241422"/>
            <a:chOff x="9096507" y="4668308"/>
            <a:chExt cx="311759" cy="24142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8AD9E75-FA74-DFB3-AB13-96AE05658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01594" y="4668308"/>
              <a:ext cx="206672" cy="241422"/>
            </a:xfrm>
            <a:prstGeom prst="rect">
              <a:avLst/>
            </a:prstGeom>
          </p:spPr>
        </p:pic>
        <p:sp>
          <p:nvSpPr>
            <p:cNvPr id="16" name="Circle: Hollow 15">
              <a:extLst>
                <a:ext uri="{FF2B5EF4-FFF2-40B4-BE49-F238E27FC236}">
                  <a16:creationId xmlns:a16="http://schemas.microsoft.com/office/drawing/2014/main" id="{C3230541-5FBA-B4EB-54F0-B61657EA58F9}"/>
                </a:ext>
              </a:extLst>
            </p:cNvPr>
            <p:cNvSpPr/>
            <p:nvPr/>
          </p:nvSpPr>
          <p:spPr>
            <a:xfrm>
              <a:off x="9096507" y="4718036"/>
              <a:ext cx="105087" cy="113343"/>
            </a:xfrm>
            <a:prstGeom prst="donu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2365385-3749-7C2F-2BE0-AF376F31B5C8}"/>
              </a:ext>
            </a:extLst>
          </p:cNvPr>
          <p:cNvSpPr txBox="1"/>
          <p:nvPr/>
        </p:nvSpPr>
        <p:spPr>
          <a:xfrm>
            <a:off x="2778604" y="3002794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b="1" dirty="0">
                <a:latin typeface="+mn-lt"/>
              </a:rPr>
              <a:t>QIKR-U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424488-25D5-D0BC-8AC7-857520CF1038}"/>
              </a:ext>
            </a:extLst>
          </p:cNvPr>
          <p:cNvSpPr txBox="1"/>
          <p:nvPr/>
        </p:nvSpPr>
        <p:spPr>
          <a:xfrm>
            <a:off x="4882835" y="4438114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b="1" dirty="0">
                <a:latin typeface="+mn-lt"/>
              </a:rPr>
              <a:t>QIKR-L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2274BA-627E-8592-694C-EFDE9E0D11EB}"/>
              </a:ext>
            </a:extLst>
          </p:cNvPr>
          <p:cNvSpPr txBox="1"/>
          <p:nvPr/>
        </p:nvSpPr>
        <p:spPr>
          <a:xfrm>
            <a:off x="7087100" y="5654354"/>
            <a:ext cx="115127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Monolith</a:t>
            </a:r>
            <a:endParaRPr lang="en-US" sz="1600" dirty="0">
              <a:latin typeface="+mn-lt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9F87D65-14D4-02F0-6F75-368BCC947D0D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7253926" y="2484454"/>
            <a:ext cx="408813" cy="3169900"/>
          </a:xfrm>
          <a:prstGeom prst="straightConnector1">
            <a:avLst/>
          </a:prstGeom>
          <a:ln w="19050">
            <a:solidFill>
              <a:schemeClr val="accent4"/>
            </a:solidFill>
            <a:miter lim="800000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8555095-E135-2AB5-35EA-BA683A987776}"/>
              </a:ext>
            </a:extLst>
          </p:cNvPr>
          <p:cNvSpPr txBox="1"/>
          <p:nvPr/>
        </p:nvSpPr>
        <p:spPr>
          <a:xfrm>
            <a:off x="6446067" y="6098985"/>
            <a:ext cx="93487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Bunker</a:t>
            </a:r>
            <a:endParaRPr lang="en-US" sz="1600" dirty="0">
              <a:latin typeface="+mn-lt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CC23062-3B35-AABA-B527-6550F31F62F5}"/>
              </a:ext>
            </a:extLst>
          </p:cNvPr>
          <p:cNvCxnSpPr>
            <a:cxnSpLocks/>
            <a:stCxn id="22" idx="0"/>
          </p:cNvCxnSpPr>
          <p:nvPr/>
        </p:nvCxnSpPr>
        <p:spPr>
          <a:xfrm flipH="1" flipV="1">
            <a:off x="6331070" y="3258443"/>
            <a:ext cx="582433" cy="2840542"/>
          </a:xfrm>
          <a:prstGeom prst="straightConnector1">
            <a:avLst/>
          </a:prstGeom>
          <a:ln w="19050">
            <a:solidFill>
              <a:schemeClr val="accent4"/>
            </a:solidFill>
            <a:miter lim="800000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982132B-6A40-A254-4122-C1BA0B7853E6}"/>
              </a:ext>
            </a:extLst>
          </p:cNvPr>
          <p:cNvSpPr txBox="1"/>
          <p:nvPr/>
        </p:nvSpPr>
        <p:spPr>
          <a:xfrm>
            <a:off x="5414633" y="6264145"/>
            <a:ext cx="89800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Caves</a:t>
            </a:r>
            <a:endParaRPr lang="en-US" sz="1600" dirty="0">
              <a:latin typeface="+mn-lt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C13D805-348E-C276-99F7-2C3ABEB7B8CB}"/>
              </a:ext>
            </a:extLst>
          </p:cNvPr>
          <p:cNvCxnSpPr>
            <a:cxnSpLocks/>
            <a:stCxn id="27" idx="0"/>
          </p:cNvCxnSpPr>
          <p:nvPr/>
        </p:nvCxnSpPr>
        <p:spPr>
          <a:xfrm flipH="1" flipV="1">
            <a:off x="4689041" y="4724900"/>
            <a:ext cx="1174594" cy="1539245"/>
          </a:xfrm>
          <a:prstGeom prst="straightConnector1">
            <a:avLst/>
          </a:prstGeom>
          <a:ln w="19050">
            <a:solidFill>
              <a:schemeClr val="accent4"/>
            </a:solidFill>
            <a:miter lim="800000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9E8332E-835C-300B-B43E-148900A429A3}"/>
              </a:ext>
            </a:extLst>
          </p:cNvPr>
          <p:cNvCxnSpPr>
            <a:cxnSpLocks/>
            <a:stCxn id="27" idx="0"/>
          </p:cNvCxnSpPr>
          <p:nvPr/>
        </p:nvCxnSpPr>
        <p:spPr>
          <a:xfrm flipH="1" flipV="1">
            <a:off x="3295754" y="4029959"/>
            <a:ext cx="2567881" cy="2234186"/>
          </a:xfrm>
          <a:prstGeom prst="straightConnector1">
            <a:avLst/>
          </a:prstGeom>
          <a:ln w="19050">
            <a:solidFill>
              <a:schemeClr val="accent4"/>
            </a:solidFill>
            <a:miter lim="800000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7D340AD-A306-2A89-8615-184C19576A8A}"/>
              </a:ext>
            </a:extLst>
          </p:cNvPr>
          <p:cNvSpPr txBox="1"/>
          <p:nvPr/>
        </p:nvSpPr>
        <p:spPr>
          <a:xfrm>
            <a:off x="7462368" y="2434726"/>
            <a:ext cx="936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Begin</a:t>
            </a:r>
          </a:p>
          <a:p>
            <a:pPr algn="ctr"/>
            <a:r>
              <a:rPr lang="en-US" i="1" dirty="0"/>
              <a:t>L </a:t>
            </a:r>
            <a:r>
              <a:rPr lang="en-US" dirty="0"/>
              <a:t>= 2 m</a:t>
            </a:r>
            <a:endParaRPr lang="en-US" i="1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0D3F7F6-9F05-E472-E394-E61BFA6459B9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7593012" y="1860884"/>
            <a:ext cx="337593" cy="573842"/>
          </a:xfrm>
          <a:prstGeom prst="straightConnector1">
            <a:avLst/>
          </a:prstGeom>
          <a:ln w="19050">
            <a:solidFill>
              <a:schemeClr val="accent4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E41D104-79BD-3AE5-C376-11FDE9152137}"/>
              </a:ext>
            </a:extLst>
          </p:cNvPr>
          <p:cNvSpPr txBox="1"/>
          <p:nvPr/>
        </p:nvSpPr>
        <p:spPr>
          <a:xfrm>
            <a:off x="2550019" y="4827899"/>
            <a:ext cx="1066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End</a:t>
            </a:r>
          </a:p>
          <a:p>
            <a:pPr algn="ctr"/>
            <a:r>
              <a:rPr lang="en-US" i="1" dirty="0"/>
              <a:t>L </a:t>
            </a:r>
            <a:r>
              <a:rPr lang="en-US" dirty="0"/>
              <a:t>= 20 m</a:t>
            </a:r>
            <a:endParaRPr lang="en-US" i="1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B357C51-8040-842E-81AB-9BBFEDF5FD58}"/>
              </a:ext>
            </a:extLst>
          </p:cNvPr>
          <p:cNvCxnSpPr>
            <a:cxnSpLocks/>
          </p:cNvCxnSpPr>
          <p:nvPr/>
        </p:nvCxnSpPr>
        <p:spPr>
          <a:xfrm flipH="1" flipV="1">
            <a:off x="2890777" y="4069404"/>
            <a:ext cx="192401" cy="655496"/>
          </a:xfrm>
          <a:prstGeom prst="straightConnector1">
            <a:avLst/>
          </a:prstGeom>
          <a:ln w="19050">
            <a:solidFill>
              <a:schemeClr val="accent4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FB4DCE1A-74F7-C088-D4CD-34C7DFF88BAA}"/>
              </a:ext>
            </a:extLst>
          </p:cNvPr>
          <p:cNvSpPr txBox="1"/>
          <p:nvPr/>
        </p:nvSpPr>
        <p:spPr>
          <a:xfrm>
            <a:off x="4521561" y="1609915"/>
            <a:ext cx="1066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End</a:t>
            </a:r>
          </a:p>
          <a:p>
            <a:pPr algn="ctr"/>
            <a:r>
              <a:rPr lang="en-US" i="1" dirty="0"/>
              <a:t>L </a:t>
            </a:r>
            <a:r>
              <a:rPr lang="en-US" dirty="0"/>
              <a:t>= 16 m</a:t>
            </a:r>
            <a:endParaRPr lang="en-US" i="1" dirty="0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E6957F1-CFCA-1DFD-F83B-1739E88AA026}"/>
              </a:ext>
            </a:extLst>
          </p:cNvPr>
          <p:cNvCxnSpPr>
            <a:cxnSpLocks/>
          </p:cNvCxnSpPr>
          <p:nvPr/>
        </p:nvCxnSpPr>
        <p:spPr>
          <a:xfrm flipH="1">
            <a:off x="4873468" y="2282143"/>
            <a:ext cx="156701" cy="2174598"/>
          </a:xfrm>
          <a:prstGeom prst="straightConnector1">
            <a:avLst/>
          </a:prstGeom>
          <a:ln w="19050">
            <a:solidFill>
              <a:schemeClr val="accent4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BC47947-7184-A945-E8E0-303A27B1FCDE}"/>
              </a:ext>
            </a:extLst>
          </p:cNvPr>
          <p:cNvSpPr txBox="1"/>
          <p:nvPr/>
        </p:nvSpPr>
        <p:spPr>
          <a:xfrm>
            <a:off x="8431515" y="6051129"/>
            <a:ext cx="3071257" cy="646331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Guides taper, curve, and are angled up/down, left/right</a:t>
            </a:r>
          </a:p>
        </p:txBody>
      </p:sp>
    </p:spTree>
    <p:extLst>
      <p:ext uri="{BB962C8B-B14F-4D97-AF65-F5344CB8AC3E}">
        <p14:creationId xmlns:p14="http://schemas.microsoft.com/office/powerpoint/2010/main" val="3720316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535BE-1511-3CE4-8FF7-319179B08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QIKR Overview – Guide Path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B7ACFD-CE54-58DA-5843-AA4D51B7BC2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3892" y="1333500"/>
            <a:ext cx="4679320" cy="4569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ight Brace 5">
            <a:extLst>
              <a:ext uri="{FF2B5EF4-FFF2-40B4-BE49-F238E27FC236}">
                <a16:creationId xmlns:a16="http://schemas.microsoft.com/office/drawing/2014/main" id="{B675C870-5BD5-EB28-BBAB-B82189D4204F}"/>
              </a:ext>
            </a:extLst>
          </p:cNvPr>
          <p:cNvSpPr/>
          <p:nvPr/>
        </p:nvSpPr>
        <p:spPr>
          <a:xfrm rot="17431490">
            <a:off x="1085402" y="1181898"/>
            <a:ext cx="231056" cy="687132"/>
          </a:xfrm>
          <a:prstGeom prst="rightBrace">
            <a:avLst>
              <a:gd name="adj1" fmla="val 41724"/>
              <a:gd name="adj2" fmla="val 50000"/>
            </a:avLst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C2D4E889-C4D2-CFCF-5FF2-308BBC3BE79C}"/>
              </a:ext>
            </a:extLst>
          </p:cNvPr>
          <p:cNvSpPr/>
          <p:nvPr/>
        </p:nvSpPr>
        <p:spPr>
          <a:xfrm rot="19248299">
            <a:off x="3365864" y="2519887"/>
            <a:ext cx="231056" cy="1075739"/>
          </a:xfrm>
          <a:prstGeom prst="rightBrace">
            <a:avLst>
              <a:gd name="adj1" fmla="val 41724"/>
              <a:gd name="adj2" fmla="val 50000"/>
            </a:avLst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F71DD3B6-4E2B-481C-F6F9-CF73139F03B2}"/>
              </a:ext>
            </a:extLst>
          </p:cNvPr>
          <p:cNvSpPr/>
          <p:nvPr/>
        </p:nvSpPr>
        <p:spPr>
          <a:xfrm rot="18156658">
            <a:off x="2207082" y="1244662"/>
            <a:ext cx="231056" cy="1728798"/>
          </a:xfrm>
          <a:prstGeom prst="rightBrace">
            <a:avLst>
              <a:gd name="adj1" fmla="val 41724"/>
              <a:gd name="adj2" fmla="val 50000"/>
            </a:avLst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9A97CB-0ACA-37E7-AFF4-C672B579C6D0}"/>
              </a:ext>
            </a:extLst>
          </p:cNvPr>
          <p:cNvSpPr txBox="1"/>
          <p:nvPr/>
        </p:nvSpPr>
        <p:spPr>
          <a:xfrm>
            <a:off x="3497364" y="2511606"/>
            <a:ext cx="99285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  <a:latin typeface="+mn-lt"/>
              </a:rPr>
              <a:t>3-channel Ballistic </a:t>
            </a:r>
            <a:r>
              <a:rPr lang="en-US" sz="1200" dirty="0">
                <a:solidFill>
                  <a:srgbClr val="0000FF"/>
                </a:solidFill>
              </a:rPr>
              <a:t>B</a:t>
            </a:r>
            <a:r>
              <a:rPr lang="en-US" sz="1200" dirty="0">
                <a:solidFill>
                  <a:srgbClr val="0000FF"/>
                </a:solidFill>
                <a:latin typeface="+mn-lt"/>
              </a:rPr>
              <a:t>ender (BB)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D2E941-A106-EEC3-5729-7193EFE2F98E}"/>
              </a:ext>
            </a:extLst>
          </p:cNvPr>
          <p:cNvSpPr txBox="1"/>
          <p:nvPr/>
        </p:nvSpPr>
        <p:spPr>
          <a:xfrm>
            <a:off x="1200929" y="1172013"/>
            <a:ext cx="134256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  <a:latin typeface="+mn-lt"/>
              </a:rPr>
              <a:t>Tapered Guide (TG)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72ADEDA-29E1-3313-F4BF-F9ED5469B9F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70923" y="388287"/>
            <a:ext cx="3499516" cy="2648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10DCB2-A42F-40A0-7F7A-4EE6F4FA5662}"/>
              </a:ext>
            </a:extLst>
          </p:cNvPr>
          <p:cNvSpPr txBox="1"/>
          <p:nvPr/>
        </p:nvSpPr>
        <p:spPr>
          <a:xfrm>
            <a:off x="1356546" y="2781755"/>
            <a:ext cx="134256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QIKR-U guide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2C02C6-D507-A253-A7E3-E8479F4122FB}"/>
              </a:ext>
            </a:extLst>
          </p:cNvPr>
          <p:cNvSpPr txBox="1"/>
          <p:nvPr/>
        </p:nvSpPr>
        <p:spPr>
          <a:xfrm>
            <a:off x="4012166" y="4146047"/>
            <a:ext cx="134256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QIKR-L guide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F97D44-C03D-0F39-DC39-F17221B3A2CE}"/>
              </a:ext>
            </a:extLst>
          </p:cNvPr>
          <p:cNvSpPr txBox="1"/>
          <p:nvPr/>
        </p:nvSpPr>
        <p:spPr>
          <a:xfrm>
            <a:off x="7727498" y="336852"/>
            <a:ext cx="154900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  <a:latin typeface="+mn-lt"/>
              </a:rPr>
              <a:t>Gaps between Elements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2648D8-0A4B-3D0C-2981-8BFB88CAE230}"/>
              </a:ext>
            </a:extLst>
          </p:cNvPr>
          <p:cNvSpPr txBox="1"/>
          <p:nvPr/>
        </p:nvSpPr>
        <p:spPr>
          <a:xfrm>
            <a:off x="4800359" y="1529105"/>
            <a:ext cx="154900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  <a:latin typeface="+mn-lt"/>
              </a:rPr>
              <a:t>Ballistic Bender blades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FD3099-FC17-F28D-4243-FCF2E6DDA17B}"/>
              </a:ext>
            </a:extLst>
          </p:cNvPr>
          <p:cNvSpPr txBox="1"/>
          <p:nvPr/>
        </p:nvSpPr>
        <p:spPr>
          <a:xfrm>
            <a:off x="426445" y="3763667"/>
            <a:ext cx="1896165" cy="8402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View toward the moderator along the </a:t>
            </a:r>
            <a:r>
              <a:rPr lang="en-US" i="1" dirty="0">
                <a:latin typeface="+mn-lt"/>
              </a:rPr>
              <a:t>z</a:t>
            </a:r>
            <a:r>
              <a:rPr lang="en-US" dirty="0">
                <a:latin typeface="+mn-lt"/>
              </a:rPr>
              <a:t>-axis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8C3DB47-BDB4-CF9F-3E3E-50DE15958930}"/>
              </a:ext>
            </a:extLst>
          </p:cNvPr>
          <p:cNvCxnSpPr/>
          <p:nvPr/>
        </p:nvCxnSpPr>
        <p:spPr>
          <a:xfrm>
            <a:off x="6347549" y="1812445"/>
            <a:ext cx="590376" cy="540098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C4B8324-8AD5-4D17-8A26-E2818CF5AEAA}"/>
              </a:ext>
            </a:extLst>
          </p:cNvPr>
          <p:cNvCxnSpPr>
            <a:cxnSpLocks/>
          </p:cNvCxnSpPr>
          <p:nvPr/>
        </p:nvCxnSpPr>
        <p:spPr>
          <a:xfrm>
            <a:off x="8833607" y="910167"/>
            <a:ext cx="330345" cy="305164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A24FE8E-1A25-0901-B995-7058AC269762}"/>
              </a:ext>
            </a:extLst>
          </p:cNvPr>
          <p:cNvSpPr txBox="1">
            <a:spLocks/>
          </p:cNvSpPr>
          <p:nvPr/>
        </p:nvSpPr>
        <p:spPr bwMode="auto">
          <a:xfrm>
            <a:off x="5849259" y="3039413"/>
            <a:ext cx="6243814" cy="3680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Three sections in each guide path: Ballistic Bender (BB), Ballistic Guide (BG), and Tapered Guide (TG)</a:t>
            </a:r>
          </a:p>
          <a:p>
            <a:r>
              <a:rPr lang="en-US" sz="1600" dirty="0"/>
              <a:t>Each guide Element is straight, even in the BB section</a:t>
            </a:r>
          </a:p>
          <a:p>
            <a:r>
              <a:rPr lang="en-US" sz="1600" dirty="0"/>
              <a:t>In the BB section, each guide element is angled relative to its neighbor to approximate a 156-m radius circle</a:t>
            </a:r>
          </a:p>
          <a:p>
            <a:pPr lvl="1"/>
            <a:r>
              <a:rPr lang="en-US" sz="1400" dirty="0"/>
              <a:t>The initial 12 elements in each bender section are multichannel, the number of channels = 3</a:t>
            </a:r>
          </a:p>
          <a:p>
            <a:r>
              <a:rPr lang="en-US" sz="1600" dirty="0"/>
              <a:t>The upper guide initially angles up by 2.5° and rotated by 0.7° toward ST01</a:t>
            </a:r>
          </a:p>
          <a:p>
            <a:r>
              <a:rPr lang="en-US" sz="1600" dirty="0"/>
              <a:t>The lower guide angles down by 2.5° and rotated by 0.5° toward ST03</a:t>
            </a:r>
            <a:endParaRPr 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12D0B9-7154-8B96-195A-5F77D801204E}"/>
              </a:ext>
            </a:extLst>
          </p:cNvPr>
          <p:cNvSpPr txBox="1"/>
          <p:nvPr/>
        </p:nvSpPr>
        <p:spPr>
          <a:xfrm>
            <a:off x="6195664" y="922973"/>
            <a:ext cx="154900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  <a:latin typeface="+mn-lt"/>
              </a:rPr>
              <a:t>Guide Element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FD2C57A-5798-4FE3-3814-6B5465B63EE6}"/>
              </a:ext>
            </a:extLst>
          </p:cNvPr>
          <p:cNvCxnSpPr/>
          <p:nvPr/>
        </p:nvCxnSpPr>
        <p:spPr>
          <a:xfrm>
            <a:off x="6957820" y="1207147"/>
            <a:ext cx="590376" cy="540098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ight Brace 21">
            <a:extLst>
              <a:ext uri="{FF2B5EF4-FFF2-40B4-BE49-F238E27FC236}">
                <a16:creationId xmlns:a16="http://schemas.microsoft.com/office/drawing/2014/main" id="{4ED97904-F9A4-9DD2-C99B-9F7EBFA8B0AC}"/>
              </a:ext>
            </a:extLst>
          </p:cNvPr>
          <p:cNvSpPr/>
          <p:nvPr/>
        </p:nvSpPr>
        <p:spPr>
          <a:xfrm rot="8823676">
            <a:off x="3584562" y="4111037"/>
            <a:ext cx="231056" cy="980645"/>
          </a:xfrm>
          <a:prstGeom prst="rightBrace">
            <a:avLst>
              <a:gd name="adj1" fmla="val 41724"/>
              <a:gd name="adj2" fmla="val 50000"/>
            </a:avLst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F4C0EBDA-D831-716D-CC5E-28094A46F87F}"/>
              </a:ext>
            </a:extLst>
          </p:cNvPr>
          <p:cNvSpPr/>
          <p:nvPr/>
        </p:nvSpPr>
        <p:spPr>
          <a:xfrm rot="8068524">
            <a:off x="4167382" y="4936677"/>
            <a:ext cx="231056" cy="845064"/>
          </a:xfrm>
          <a:prstGeom prst="rightBrace">
            <a:avLst>
              <a:gd name="adj1" fmla="val 41724"/>
              <a:gd name="adj2" fmla="val 50000"/>
            </a:avLst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2C4694-F50D-E744-0AB4-3B917204601C}"/>
              </a:ext>
            </a:extLst>
          </p:cNvPr>
          <p:cNvSpPr txBox="1"/>
          <p:nvPr/>
        </p:nvSpPr>
        <p:spPr>
          <a:xfrm>
            <a:off x="3066036" y="5336834"/>
            <a:ext cx="121687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  <a:latin typeface="+mn-lt"/>
              </a:rPr>
              <a:t>Ballistic Guide (BG)</a:t>
            </a: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51C5372B-84AD-3287-121A-F46A1BC018B5}"/>
              </a:ext>
            </a:extLst>
          </p:cNvPr>
          <p:cNvSpPr/>
          <p:nvPr/>
        </p:nvSpPr>
        <p:spPr>
          <a:xfrm rot="7345079">
            <a:off x="4715924" y="5585461"/>
            <a:ext cx="203000" cy="412094"/>
          </a:xfrm>
          <a:prstGeom prst="rightBrace">
            <a:avLst>
              <a:gd name="adj1" fmla="val 41724"/>
              <a:gd name="adj2" fmla="val 50000"/>
            </a:avLst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AA447CC-EE58-E520-82C6-AB5966A26D72}"/>
              </a:ext>
            </a:extLst>
          </p:cNvPr>
          <p:cNvGrpSpPr/>
          <p:nvPr/>
        </p:nvGrpSpPr>
        <p:grpSpPr>
          <a:xfrm>
            <a:off x="3447354" y="3764594"/>
            <a:ext cx="311759" cy="241422"/>
            <a:chOff x="9096507" y="4668308"/>
            <a:chExt cx="311759" cy="241422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2E3CEB3-9BE9-27D2-68B1-762F8CC4F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01594" y="4668308"/>
              <a:ext cx="206672" cy="241422"/>
            </a:xfrm>
            <a:prstGeom prst="rect">
              <a:avLst/>
            </a:prstGeom>
          </p:spPr>
        </p:pic>
        <p:sp>
          <p:nvSpPr>
            <p:cNvPr id="31" name="Circle: Hollow 30">
              <a:extLst>
                <a:ext uri="{FF2B5EF4-FFF2-40B4-BE49-F238E27FC236}">
                  <a16:creationId xmlns:a16="http://schemas.microsoft.com/office/drawing/2014/main" id="{911F7A8E-3330-9DC1-08EC-25D7375DABBB}"/>
                </a:ext>
              </a:extLst>
            </p:cNvPr>
            <p:cNvSpPr/>
            <p:nvPr/>
          </p:nvSpPr>
          <p:spPr>
            <a:xfrm>
              <a:off x="9096507" y="4718036"/>
              <a:ext cx="105087" cy="113343"/>
            </a:xfrm>
            <a:prstGeom prst="donu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A099CB4-5D85-E04C-9020-689D11C95F9E}"/>
              </a:ext>
            </a:extLst>
          </p:cNvPr>
          <p:cNvSpPr txBox="1"/>
          <p:nvPr/>
        </p:nvSpPr>
        <p:spPr>
          <a:xfrm>
            <a:off x="2587074" y="4338344"/>
            <a:ext cx="99285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  <a:latin typeface="+mn-lt"/>
              </a:rPr>
              <a:t>3-channel Ballistic </a:t>
            </a:r>
            <a:r>
              <a:rPr lang="en-US" sz="1200" dirty="0">
                <a:solidFill>
                  <a:srgbClr val="0000FF"/>
                </a:solidFill>
              </a:rPr>
              <a:t>B</a:t>
            </a:r>
            <a:r>
              <a:rPr lang="en-US" sz="1200" dirty="0">
                <a:solidFill>
                  <a:srgbClr val="0000FF"/>
                </a:solidFill>
                <a:latin typeface="+mn-lt"/>
              </a:rPr>
              <a:t>ender (BB)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74E247A-2985-CED4-5BCE-A52D72464E47}"/>
              </a:ext>
            </a:extLst>
          </p:cNvPr>
          <p:cNvSpPr txBox="1"/>
          <p:nvPr/>
        </p:nvSpPr>
        <p:spPr>
          <a:xfrm>
            <a:off x="2317685" y="1639771"/>
            <a:ext cx="121687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  <a:latin typeface="+mn-lt"/>
              </a:rPr>
              <a:t>Ballistic Guide (BG)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2BEC35-A589-2944-3FE6-830862277CF8}"/>
              </a:ext>
            </a:extLst>
          </p:cNvPr>
          <p:cNvSpPr txBox="1"/>
          <p:nvPr/>
        </p:nvSpPr>
        <p:spPr>
          <a:xfrm>
            <a:off x="3611626" y="5907060"/>
            <a:ext cx="134256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  <a:latin typeface="+mn-lt"/>
              </a:rPr>
              <a:t>Tapered Guide (TG)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848EAAC-BE1D-E144-1D65-E1B9BD1F97A4}"/>
              </a:ext>
            </a:extLst>
          </p:cNvPr>
          <p:cNvGrpSpPr/>
          <p:nvPr/>
        </p:nvGrpSpPr>
        <p:grpSpPr>
          <a:xfrm>
            <a:off x="941559" y="2043583"/>
            <a:ext cx="621634" cy="471641"/>
            <a:chOff x="5368682" y="415751"/>
            <a:chExt cx="621634" cy="471641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6CE8202-8F8F-1A7C-7F51-C60FDEA86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83644" y="645970"/>
              <a:ext cx="206672" cy="241422"/>
            </a:xfrm>
            <a:prstGeom prst="rect">
              <a:avLst/>
            </a:prstGeom>
          </p:spPr>
        </p:pic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520AB398-0013-15A2-A54F-4E8E8CF813B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68682" y="415751"/>
              <a:ext cx="378976" cy="253015"/>
            </a:xfrm>
            <a:prstGeom prst="straightConnector1">
              <a:avLst/>
            </a:prstGeom>
            <a:ln w="28575">
              <a:solidFill>
                <a:schemeClr val="tx2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0C57D29-2BF9-B775-F15D-6A75A2F991AE}"/>
              </a:ext>
            </a:extLst>
          </p:cNvPr>
          <p:cNvGrpSpPr/>
          <p:nvPr/>
        </p:nvGrpSpPr>
        <p:grpSpPr>
          <a:xfrm>
            <a:off x="4656529" y="4807778"/>
            <a:ext cx="593093" cy="608730"/>
            <a:chOff x="5783644" y="645970"/>
            <a:chExt cx="593093" cy="60873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84FA997-CB84-B47C-0815-445490135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83644" y="645970"/>
              <a:ext cx="206672" cy="241422"/>
            </a:xfrm>
            <a:prstGeom prst="rect">
              <a:avLst/>
            </a:prstGeom>
          </p:spPr>
        </p:pic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0DE8800-18B4-DC6F-7743-9AF9561D1266}"/>
                </a:ext>
              </a:extLst>
            </p:cNvPr>
            <p:cNvCxnSpPr>
              <a:cxnSpLocks/>
            </p:cNvCxnSpPr>
            <p:nvPr/>
          </p:nvCxnSpPr>
          <p:spPr>
            <a:xfrm>
              <a:off x="6007248" y="864881"/>
              <a:ext cx="369489" cy="389819"/>
            </a:xfrm>
            <a:prstGeom prst="straightConnector1">
              <a:avLst/>
            </a:prstGeom>
            <a:ln w="28575">
              <a:solidFill>
                <a:schemeClr val="tx2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89431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C9C56-B62E-A9CB-F269-FA528B79D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 representation in MCNP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20EE9B-D4C8-5153-D2D8-F84CB41F4B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224591"/>
            <a:ext cx="8534137" cy="45934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812519-B868-CB78-B3B1-A36946B47B11}"/>
              </a:ext>
            </a:extLst>
          </p:cNvPr>
          <p:cNvSpPr txBox="1"/>
          <p:nvPr/>
        </p:nvSpPr>
        <p:spPr>
          <a:xfrm>
            <a:off x="336996" y="2505670"/>
            <a:ext cx="33206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Neutron guide transport calculated using a common STS source and dimensions and coordinates transferred from the engineering model (Creo-&gt;IGES) to both McStas and MCNP agreed within 15%</a:t>
            </a:r>
          </a:p>
        </p:txBody>
      </p:sp>
    </p:spTree>
    <p:extLst>
      <p:ext uri="{BB962C8B-B14F-4D97-AF65-F5344CB8AC3E}">
        <p14:creationId xmlns:p14="http://schemas.microsoft.com/office/powerpoint/2010/main" val="1769383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AF21B-FF5A-4B53-8DF9-07D8B88B0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92" y="320041"/>
            <a:ext cx="11501908" cy="535531"/>
          </a:xfrm>
        </p:spPr>
        <p:txBody>
          <a:bodyPr/>
          <a:lstStyle/>
          <a:p>
            <a:r>
              <a:rPr lang="en-US" dirty="0"/>
              <a:t>QIKR-L guide cartoon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1C056A5C-A1CD-46A3-8C68-9084394B16CA}"/>
              </a:ext>
            </a:extLst>
          </p:cNvPr>
          <p:cNvSpPr/>
          <p:nvPr/>
        </p:nvSpPr>
        <p:spPr>
          <a:xfrm>
            <a:off x="2028346" y="4263842"/>
            <a:ext cx="94079" cy="13716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2B05D951-0268-445E-A024-939657039A06}"/>
              </a:ext>
            </a:extLst>
          </p:cNvPr>
          <p:cNvSpPr/>
          <p:nvPr/>
        </p:nvSpPr>
        <p:spPr>
          <a:xfrm rot="660000">
            <a:off x="5375999" y="4171609"/>
            <a:ext cx="36576" cy="914400"/>
          </a:xfrm>
          <a:prstGeom prst="rect">
            <a:avLst/>
          </a:prstGeom>
          <a:solidFill>
            <a:schemeClr val="bg2"/>
          </a:solidFill>
          <a:ln w="25400">
            <a:solidFill>
              <a:schemeClr val="accent4">
                <a:lumMod val="75000"/>
              </a:schemeClr>
            </a:solidFill>
            <a:prstDash val="sysDot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F0169CE1-892A-4116-9702-0879DF3326CA}"/>
              </a:ext>
            </a:extLst>
          </p:cNvPr>
          <p:cNvSpPr txBox="1"/>
          <p:nvPr/>
        </p:nvSpPr>
        <p:spPr>
          <a:xfrm>
            <a:off x="509467" y="2038996"/>
            <a:ext cx="110799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u="sng" dirty="0">
                <a:latin typeface="+mn-lt"/>
              </a:rPr>
              <a:t>Vertical: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37D3196A-2B66-439C-8F00-D688D264BBE9}"/>
              </a:ext>
            </a:extLst>
          </p:cNvPr>
          <p:cNvSpPr txBox="1"/>
          <p:nvPr/>
        </p:nvSpPr>
        <p:spPr>
          <a:xfrm>
            <a:off x="391646" y="4619205"/>
            <a:ext cx="134363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u="sng" dirty="0">
                <a:latin typeface="+mn-lt"/>
              </a:rPr>
              <a:t>Horizontal: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711DC0EB-7DFC-4CB2-9747-A76B0E7D0B46}"/>
              </a:ext>
            </a:extLst>
          </p:cNvPr>
          <p:cNvSpPr txBox="1"/>
          <p:nvPr/>
        </p:nvSpPr>
        <p:spPr>
          <a:xfrm>
            <a:off x="4691452" y="3050169"/>
            <a:ext cx="1495922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Double disk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chopper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(8.0 m)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FE0EF1CB-CD67-40DC-B0A4-8B42FC1BFEAA}"/>
              </a:ext>
            </a:extLst>
          </p:cNvPr>
          <p:cNvSpPr txBox="1"/>
          <p:nvPr/>
        </p:nvSpPr>
        <p:spPr>
          <a:xfrm>
            <a:off x="1313923" y="3133314"/>
            <a:ext cx="96052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Source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681E4045-2D7E-4A5D-A721-D8CD36976E9C}"/>
              </a:ext>
            </a:extLst>
          </p:cNvPr>
          <p:cNvSpPr txBox="1"/>
          <p:nvPr/>
        </p:nvSpPr>
        <p:spPr>
          <a:xfrm>
            <a:off x="1861311" y="1019987"/>
            <a:ext cx="4346063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Diverging tapered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from 2.65 to 10 cm high over 11.13 m </a:t>
            </a:r>
            <a:endParaRPr lang="en-US" i="1" dirty="0">
              <a:latin typeface="+mn-lt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41BB3E3C-E940-48D6-9278-9963E3A1D53F}"/>
              </a:ext>
            </a:extLst>
          </p:cNvPr>
          <p:cNvSpPr txBox="1"/>
          <p:nvPr/>
        </p:nvSpPr>
        <p:spPr>
          <a:xfrm>
            <a:off x="6641357" y="1019987"/>
            <a:ext cx="3592650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Converging tapered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from 10 to 2 cm high over 2.87 m</a:t>
            </a:r>
            <a:endParaRPr lang="en-US" i="1" dirty="0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DBFBFAD1-0818-45E4-A686-98BAB3A33EAB}"/>
              </a:ext>
            </a:extLst>
          </p:cNvPr>
          <p:cNvSpPr txBox="1"/>
          <p:nvPr/>
        </p:nvSpPr>
        <p:spPr>
          <a:xfrm>
            <a:off x="2283682" y="2884015"/>
            <a:ext cx="965329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Guide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begins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(2.0 m)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1EFF14E2-12AC-4453-B9BF-72DACDA8D5E9}"/>
              </a:ext>
            </a:extLst>
          </p:cNvPr>
          <p:cNvSpPr txBox="1"/>
          <p:nvPr/>
        </p:nvSpPr>
        <p:spPr>
          <a:xfrm>
            <a:off x="8309396" y="3516686"/>
            <a:ext cx="1095172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Guide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ends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(16.0 m)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AAAD35A0-05BF-4501-9C48-11886E9F0756}"/>
              </a:ext>
            </a:extLst>
          </p:cNvPr>
          <p:cNvSpPr txBox="1"/>
          <p:nvPr/>
        </p:nvSpPr>
        <p:spPr>
          <a:xfrm>
            <a:off x="6061938" y="5482604"/>
            <a:ext cx="238879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Straight 3 cm wide </a:t>
            </a:r>
            <a:endParaRPr lang="en-US" i="1" dirty="0">
              <a:latin typeface="+mn-lt"/>
            </a:endParaRP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D81469E7-2567-4C64-8CBA-328C1C8BBEBB}"/>
              </a:ext>
            </a:extLst>
          </p:cNvPr>
          <p:cNvGrpSpPr/>
          <p:nvPr/>
        </p:nvGrpSpPr>
        <p:grpSpPr>
          <a:xfrm>
            <a:off x="2532682" y="4267202"/>
            <a:ext cx="237744" cy="137160"/>
            <a:chOff x="2743200" y="5486400"/>
            <a:chExt cx="237744" cy="274320"/>
          </a:xfrm>
        </p:grpSpPr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7834FEFE-DEED-4E6F-AAC1-128E54995FD5}"/>
                </a:ext>
              </a:extLst>
            </p:cNvPr>
            <p:cNvCxnSpPr/>
            <p:nvPr/>
          </p:nvCxnSpPr>
          <p:spPr>
            <a:xfrm>
              <a:off x="2743200" y="548640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DAB990D-5B5F-47B8-A64C-67AAA645E7F1}"/>
                </a:ext>
              </a:extLst>
            </p:cNvPr>
            <p:cNvCxnSpPr/>
            <p:nvPr/>
          </p:nvCxnSpPr>
          <p:spPr>
            <a:xfrm>
              <a:off x="2743200" y="566928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4152437D-C419-4841-8D6A-8D49674A3C63}"/>
                </a:ext>
              </a:extLst>
            </p:cNvPr>
            <p:cNvCxnSpPr/>
            <p:nvPr/>
          </p:nvCxnSpPr>
          <p:spPr>
            <a:xfrm>
              <a:off x="2743200" y="576072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E18D034A-4E62-423B-8FD8-8E0D40E879EB}"/>
                </a:ext>
              </a:extLst>
            </p:cNvPr>
            <p:cNvCxnSpPr/>
            <p:nvPr/>
          </p:nvCxnSpPr>
          <p:spPr>
            <a:xfrm>
              <a:off x="2743200" y="557784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E40382E1-BD02-4351-8B25-2BB90AF27795}"/>
              </a:ext>
            </a:extLst>
          </p:cNvPr>
          <p:cNvGrpSpPr/>
          <p:nvPr/>
        </p:nvGrpSpPr>
        <p:grpSpPr>
          <a:xfrm rot="60000">
            <a:off x="2769401" y="4268825"/>
            <a:ext cx="237744" cy="137160"/>
            <a:chOff x="2743200" y="5486400"/>
            <a:chExt cx="237744" cy="274320"/>
          </a:xfrm>
        </p:grpSpPr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2B0BD911-C26D-4E0A-B3B8-8FA7CE15B14C}"/>
                </a:ext>
              </a:extLst>
            </p:cNvPr>
            <p:cNvCxnSpPr/>
            <p:nvPr/>
          </p:nvCxnSpPr>
          <p:spPr>
            <a:xfrm>
              <a:off x="2743200" y="548640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E303BB55-0265-4088-8543-187A34B39BC3}"/>
                </a:ext>
              </a:extLst>
            </p:cNvPr>
            <p:cNvCxnSpPr/>
            <p:nvPr/>
          </p:nvCxnSpPr>
          <p:spPr>
            <a:xfrm>
              <a:off x="2743200" y="566928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2C9D4DA-84F4-409C-9EE5-7B5869E8305B}"/>
                </a:ext>
              </a:extLst>
            </p:cNvPr>
            <p:cNvCxnSpPr/>
            <p:nvPr/>
          </p:nvCxnSpPr>
          <p:spPr>
            <a:xfrm>
              <a:off x="2743200" y="576072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8771587-6FF3-4B35-BE91-B06201621E2C}"/>
                </a:ext>
              </a:extLst>
            </p:cNvPr>
            <p:cNvCxnSpPr/>
            <p:nvPr/>
          </p:nvCxnSpPr>
          <p:spPr>
            <a:xfrm>
              <a:off x="2743200" y="557784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880C6931-88CF-4D3B-AF0F-E63CBD00DAE8}"/>
              </a:ext>
            </a:extLst>
          </p:cNvPr>
          <p:cNvGrpSpPr/>
          <p:nvPr/>
        </p:nvGrpSpPr>
        <p:grpSpPr>
          <a:xfrm rot="120000">
            <a:off x="3006993" y="4274373"/>
            <a:ext cx="237744" cy="137160"/>
            <a:chOff x="2743200" y="5486400"/>
            <a:chExt cx="237744" cy="274320"/>
          </a:xfrm>
        </p:grpSpPr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95B1C4F5-49AD-4331-9A3D-31920BA24FA2}"/>
                </a:ext>
              </a:extLst>
            </p:cNvPr>
            <p:cNvCxnSpPr/>
            <p:nvPr/>
          </p:nvCxnSpPr>
          <p:spPr>
            <a:xfrm>
              <a:off x="2743200" y="548640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49FFD99-51D1-4CBC-AB09-6CFC2CFFB17D}"/>
                </a:ext>
              </a:extLst>
            </p:cNvPr>
            <p:cNvCxnSpPr/>
            <p:nvPr/>
          </p:nvCxnSpPr>
          <p:spPr>
            <a:xfrm>
              <a:off x="2743200" y="566928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DCEAB94A-4DCF-44C7-81B9-B86C1D419E5E}"/>
                </a:ext>
              </a:extLst>
            </p:cNvPr>
            <p:cNvCxnSpPr/>
            <p:nvPr/>
          </p:nvCxnSpPr>
          <p:spPr>
            <a:xfrm>
              <a:off x="2743200" y="576072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EFC1961-D4F4-4BEA-9388-9488F13F71E8}"/>
                </a:ext>
              </a:extLst>
            </p:cNvPr>
            <p:cNvCxnSpPr/>
            <p:nvPr/>
          </p:nvCxnSpPr>
          <p:spPr>
            <a:xfrm>
              <a:off x="2743200" y="557784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42B7F77F-A56F-4534-A277-CED33FD3F12F}"/>
              </a:ext>
            </a:extLst>
          </p:cNvPr>
          <p:cNvGrpSpPr/>
          <p:nvPr/>
        </p:nvGrpSpPr>
        <p:grpSpPr>
          <a:xfrm rot="180000">
            <a:off x="3244564" y="4287581"/>
            <a:ext cx="237745" cy="137160"/>
            <a:chOff x="2743199" y="5486400"/>
            <a:chExt cx="237745" cy="274320"/>
          </a:xfrm>
        </p:grpSpPr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A8317CA5-051B-4234-884F-6D90F6A49209}"/>
                </a:ext>
              </a:extLst>
            </p:cNvPr>
            <p:cNvCxnSpPr/>
            <p:nvPr/>
          </p:nvCxnSpPr>
          <p:spPr>
            <a:xfrm>
              <a:off x="2743200" y="548640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4EF9631B-81C3-452E-A8BF-C2AB9AD38603}"/>
                </a:ext>
              </a:extLst>
            </p:cNvPr>
            <p:cNvCxnSpPr/>
            <p:nvPr/>
          </p:nvCxnSpPr>
          <p:spPr>
            <a:xfrm>
              <a:off x="2743200" y="566928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BD7DA5D6-A5C5-4AB3-B1B0-92B55244B222}"/>
                </a:ext>
              </a:extLst>
            </p:cNvPr>
            <p:cNvCxnSpPr/>
            <p:nvPr/>
          </p:nvCxnSpPr>
          <p:spPr>
            <a:xfrm>
              <a:off x="2743200" y="576072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A43CB5D0-09F8-47BC-8600-3BB4347A0A29}"/>
                </a:ext>
              </a:extLst>
            </p:cNvPr>
            <p:cNvCxnSpPr/>
            <p:nvPr/>
          </p:nvCxnSpPr>
          <p:spPr>
            <a:xfrm>
              <a:off x="2743199" y="557784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50CC0078-572D-4C38-824E-E05952A1E2DA}"/>
              </a:ext>
            </a:extLst>
          </p:cNvPr>
          <p:cNvGrpSpPr/>
          <p:nvPr/>
        </p:nvGrpSpPr>
        <p:grpSpPr>
          <a:xfrm rot="240000">
            <a:off x="3482108" y="4303193"/>
            <a:ext cx="237745" cy="137160"/>
            <a:chOff x="2743199" y="5486400"/>
            <a:chExt cx="237745" cy="274320"/>
          </a:xfrm>
        </p:grpSpPr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3BB3BDF6-BCC1-4279-98D5-123CB486C6D5}"/>
                </a:ext>
              </a:extLst>
            </p:cNvPr>
            <p:cNvCxnSpPr/>
            <p:nvPr/>
          </p:nvCxnSpPr>
          <p:spPr>
            <a:xfrm>
              <a:off x="2743200" y="548640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EAB214AF-B34E-44FB-8B54-76997932F6F7}"/>
                </a:ext>
              </a:extLst>
            </p:cNvPr>
            <p:cNvCxnSpPr/>
            <p:nvPr/>
          </p:nvCxnSpPr>
          <p:spPr>
            <a:xfrm>
              <a:off x="2743200" y="566928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63B3BA03-494B-486B-8CEC-50AE037CBFA0}"/>
                </a:ext>
              </a:extLst>
            </p:cNvPr>
            <p:cNvCxnSpPr/>
            <p:nvPr/>
          </p:nvCxnSpPr>
          <p:spPr>
            <a:xfrm>
              <a:off x="2743200" y="576072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883855CC-06DD-464E-A454-5E36AA3D86C1}"/>
                </a:ext>
              </a:extLst>
            </p:cNvPr>
            <p:cNvCxnSpPr/>
            <p:nvPr/>
          </p:nvCxnSpPr>
          <p:spPr>
            <a:xfrm>
              <a:off x="2743199" y="557784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C4F7E96C-BD17-410D-93F7-2C13007A0F69}"/>
              </a:ext>
            </a:extLst>
          </p:cNvPr>
          <p:cNvGrpSpPr/>
          <p:nvPr/>
        </p:nvGrpSpPr>
        <p:grpSpPr>
          <a:xfrm rot="300000">
            <a:off x="3719611" y="4322347"/>
            <a:ext cx="237745" cy="137160"/>
            <a:chOff x="2743199" y="5486400"/>
            <a:chExt cx="237745" cy="274320"/>
          </a:xfrm>
        </p:grpSpPr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ADA46F9A-6637-4CE0-9AE5-922432F6498C}"/>
                </a:ext>
              </a:extLst>
            </p:cNvPr>
            <p:cNvCxnSpPr/>
            <p:nvPr/>
          </p:nvCxnSpPr>
          <p:spPr>
            <a:xfrm>
              <a:off x="2743200" y="548640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25BE67F3-9705-4A7A-9C8F-0460C6C2F24C}"/>
                </a:ext>
              </a:extLst>
            </p:cNvPr>
            <p:cNvCxnSpPr/>
            <p:nvPr/>
          </p:nvCxnSpPr>
          <p:spPr>
            <a:xfrm>
              <a:off x="2743200" y="566928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1EF9BD35-E08C-4D49-86A5-AC74F6A60926}"/>
                </a:ext>
              </a:extLst>
            </p:cNvPr>
            <p:cNvCxnSpPr/>
            <p:nvPr/>
          </p:nvCxnSpPr>
          <p:spPr>
            <a:xfrm>
              <a:off x="2743200" y="576072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163849A5-86FC-4881-A629-74D687707B9B}"/>
                </a:ext>
              </a:extLst>
            </p:cNvPr>
            <p:cNvCxnSpPr/>
            <p:nvPr/>
          </p:nvCxnSpPr>
          <p:spPr>
            <a:xfrm>
              <a:off x="2743199" y="557784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17129C4B-D522-49AC-B2BE-F181258ED932}"/>
              </a:ext>
            </a:extLst>
          </p:cNvPr>
          <p:cNvGrpSpPr/>
          <p:nvPr/>
        </p:nvGrpSpPr>
        <p:grpSpPr>
          <a:xfrm rot="360000">
            <a:off x="3957970" y="4344114"/>
            <a:ext cx="237745" cy="137160"/>
            <a:chOff x="2743199" y="5486400"/>
            <a:chExt cx="237745" cy="274320"/>
          </a:xfrm>
        </p:grpSpPr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45791100-C009-4310-88EF-1A1640006C4B}"/>
                </a:ext>
              </a:extLst>
            </p:cNvPr>
            <p:cNvCxnSpPr/>
            <p:nvPr/>
          </p:nvCxnSpPr>
          <p:spPr>
            <a:xfrm>
              <a:off x="2743200" y="548640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873F8F2E-6389-49F1-AA39-55CDA80CB1B5}"/>
                </a:ext>
              </a:extLst>
            </p:cNvPr>
            <p:cNvCxnSpPr/>
            <p:nvPr/>
          </p:nvCxnSpPr>
          <p:spPr>
            <a:xfrm>
              <a:off x="2743200" y="566928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4F169C44-B06E-4395-8DB3-EBC32CCA41F6}"/>
                </a:ext>
              </a:extLst>
            </p:cNvPr>
            <p:cNvCxnSpPr/>
            <p:nvPr/>
          </p:nvCxnSpPr>
          <p:spPr>
            <a:xfrm>
              <a:off x="2743200" y="576072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7C85201D-1B8C-47D1-97D5-5436370D45F9}"/>
                </a:ext>
              </a:extLst>
            </p:cNvPr>
            <p:cNvCxnSpPr/>
            <p:nvPr/>
          </p:nvCxnSpPr>
          <p:spPr>
            <a:xfrm>
              <a:off x="2743199" y="557784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48AF9331-3BEF-4E8D-88A4-7288012EC43C}"/>
              </a:ext>
            </a:extLst>
          </p:cNvPr>
          <p:cNvGrpSpPr/>
          <p:nvPr/>
        </p:nvGrpSpPr>
        <p:grpSpPr>
          <a:xfrm rot="420000">
            <a:off x="4195102" y="4372289"/>
            <a:ext cx="237745" cy="137160"/>
            <a:chOff x="2743199" y="5486400"/>
            <a:chExt cx="237745" cy="274320"/>
          </a:xfrm>
        </p:grpSpPr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221DBA6B-02AF-44FF-AF95-EF7D80A0DE14}"/>
                </a:ext>
              </a:extLst>
            </p:cNvPr>
            <p:cNvCxnSpPr/>
            <p:nvPr/>
          </p:nvCxnSpPr>
          <p:spPr>
            <a:xfrm>
              <a:off x="2743200" y="548640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5D6A3051-C1BE-4F17-A4DA-146CF09D5252}"/>
                </a:ext>
              </a:extLst>
            </p:cNvPr>
            <p:cNvCxnSpPr/>
            <p:nvPr/>
          </p:nvCxnSpPr>
          <p:spPr>
            <a:xfrm>
              <a:off x="2743200" y="566928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FE87030B-D290-4938-AD9D-4AAF4C167C6F}"/>
                </a:ext>
              </a:extLst>
            </p:cNvPr>
            <p:cNvCxnSpPr/>
            <p:nvPr/>
          </p:nvCxnSpPr>
          <p:spPr>
            <a:xfrm>
              <a:off x="2743200" y="576072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1510FBA2-86C9-4B34-9CBD-6C1B7D6E39EB}"/>
                </a:ext>
              </a:extLst>
            </p:cNvPr>
            <p:cNvCxnSpPr/>
            <p:nvPr/>
          </p:nvCxnSpPr>
          <p:spPr>
            <a:xfrm>
              <a:off x="2743199" y="557784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8B5FCEB7-B17D-4F57-AC48-4A862990D374}"/>
              </a:ext>
            </a:extLst>
          </p:cNvPr>
          <p:cNvGrpSpPr/>
          <p:nvPr/>
        </p:nvGrpSpPr>
        <p:grpSpPr>
          <a:xfrm rot="480000">
            <a:off x="4430751" y="4402959"/>
            <a:ext cx="237745" cy="137160"/>
            <a:chOff x="2743199" y="5486400"/>
            <a:chExt cx="237745" cy="274320"/>
          </a:xfrm>
        </p:grpSpPr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14E8B6C5-7DD0-46CA-888F-71B2A7C7B816}"/>
                </a:ext>
              </a:extLst>
            </p:cNvPr>
            <p:cNvCxnSpPr/>
            <p:nvPr/>
          </p:nvCxnSpPr>
          <p:spPr>
            <a:xfrm>
              <a:off x="2743200" y="548640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304AD840-4D40-4142-9C9C-E341D6C723A1}"/>
                </a:ext>
              </a:extLst>
            </p:cNvPr>
            <p:cNvCxnSpPr/>
            <p:nvPr/>
          </p:nvCxnSpPr>
          <p:spPr>
            <a:xfrm>
              <a:off x="2743200" y="566928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59B01C82-A184-4D65-AFCD-C07A63B7625E}"/>
                </a:ext>
              </a:extLst>
            </p:cNvPr>
            <p:cNvCxnSpPr/>
            <p:nvPr/>
          </p:nvCxnSpPr>
          <p:spPr>
            <a:xfrm>
              <a:off x="2743200" y="576072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AE5CB316-B967-4247-92A9-3D7478AFA975}"/>
                </a:ext>
              </a:extLst>
            </p:cNvPr>
            <p:cNvCxnSpPr/>
            <p:nvPr/>
          </p:nvCxnSpPr>
          <p:spPr>
            <a:xfrm>
              <a:off x="2743199" y="557784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3E18C836-6E11-4CCE-A77C-F3F406F5DA91}"/>
              </a:ext>
            </a:extLst>
          </p:cNvPr>
          <p:cNvGrpSpPr/>
          <p:nvPr/>
        </p:nvGrpSpPr>
        <p:grpSpPr>
          <a:xfrm rot="540000">
            <a:off x="4663767" y="4438681"/>
            <a:ext cx="237745" cy="137160"/>
            <a:chOff x="2743199" y="5486400"/>
            <a:chExt cx="237745" cy="274320"/>
          </a:xfrm>
        </p:grpSpPr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3BFA5F7B-AAD0-43B9-BFB4-944164EEFBAB}"/>
                </a:ext>
              </a:extLst>
            </p:cNvPr>
            <p:cNvCxnSpPr/>
            <p:nvPr/>
          </p:nvCxnSpPr>
          <p:spPr>
            <a:xfrm>
              <a:off x="2743200" y="548640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D69EE8F7-1254-49BC-A4A5-A9DEFD469802}"/>
                </a:ext>
              </a:extLst>
            </p:cNvPr>
            <p:cNvCxnSpPr/>
            <p:nvPr/>
          </p:nvCxnSpPr>
          <p:spPr>
            <a:xfrm>
              <a:off x="2743200" y="566928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F17EC4B1-E180-4775-BEA3-365FDEA4B449}"/>
                </a:ext>
              </a:extLst>
            </p:cNvPr>
            <p:cNvCxnSpPr/>
            <p:nvPr/>
          </p:nvCxnSpPr>
          <p:spPr>
            <a:xfrm>
              <a:off x="2743200" y="576072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6290C9E3-BBF9-4EEE-81B6-AB48238B45BF}"/>
                </a:ext>
              </a:extLst>
            </p:cNvPr>
            <p:cNvCxnSpPr/>
            <p:nvPr/>
          </p:nvCxnSpPr>
          <p:spPr>
            <a:xfrm>
              <a:off x="2743199" y="557784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CCD924B9-DAB0-4EEF-9480-BA77778B407A}"/>
              </a:ext>
            </a:extLst>
          </p:cNvPr>
          <p:cNvGrpSpPr/>
          <p:nvPr/>
        </p:nvGrpSpPr>
        <p:grpSpPr>
          <a:xfrm rot="600000">
            <a:off x="4896802" y="4476786"/>
            <a:ext cx="237745" cy="137160"/>
            <a:chOff x="2743199" y="5486400"/>
            <a:chExt cx="237745" cy="274320"/>
          </a:xfrm>
        </p:grpSpPr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E629C65E-A265-4318-AA56-6B16F530ACE2}"/>
                </a:ext>
              </a:extLst>
            </p:cNvPr>
            <p:cNvCxnSpPr/>
            <p:nvPr/>
          </p:nvCxnSpPr>
          <p:spPr>
            <a:xfrm>
              <a:off x="2743200" y="548640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083295F4-C7A9-419A-B9B2-3D944B4B1583}"/>
                </a:ext>
              </a:extLst>
            </p:cNvPr>
            <p:cNvCxnSpPr/>
            <p:nvPr/>
          </p:nvCxnSpPr>
          <p:spPr>
            <a:xfrm>
              <a:off x="2743200" y="566928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CD1CB2CF-5E37-418A-B6BE-5011B72C6FB3}"/>
                </a:ext>
              </a:extLst>
            </p:cNvPr>
            <p:cNvCxnSpPr/>
            <p:nvPr/>
          </p:nvCxnSpPr>
          <p:spPr>
            <a:xfrm>
              <a:off x="2743200" y="576072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9981D0EA-6385-4860-99CE-20BE994CD844}"/>
                </a:ext>
              </a:extLst>
            </p:cNvPr>
            <p:cNvCxnSpPr/>
            <p:nvPr/>
          </p:nvCxnSpPr>
          <p:spPr>
            <a:xfrm>
              <a:off x="2743199" y="557784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A1B4F8B4-2476-443A-BF22-D51F310C9C0D}"/>
              </a:ext>
            </a:extLst>
          </p:cNvPr>
          <p:cNvGrpSpPr/>
          <p:nvPr/>
        </p:nvGrpSpPr>
        <p:grpSpPr>
          <a:xfrm rot="660000">
            <a:off x="5129475" y="4522246"/>
            <a:ext cx="237745" cy="137160"/>
            <a:chOff x="2743199" y="5486400"/>
            <a:chExt cx="237745" cy="274320"/>
          </a:xfrm>
        </p:grpSpPr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1DD9A47A-DBF5-4BEB-9E5C-9CCD74FC7110}"/>
                </a:ext>
              </a:extLst>
            </p:cNvPr>
            <p:cNvCxnSpPr/>
            <p:nvPr/>
          </p:nvCxnSpPr>
          <p:spPr>
            <a:xfrm>
              <a:off x="2743200" y="548640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FF0CF79C-DD7F-40B0-8060-96FE9589E16D}"/>
                </a:ext>
              </a:extLst>
            </p:cNvPr>
            <p:cNvCxnSpPr/>
            <p:nvPr/>
          </p:nvCxnSpPr>
          <p:spPr>
            <a:xfrm>
              <a:off x="2743200" y="566928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ECCA6934-7C13-426C-B54C-DFAA53FEC90C}"/>
                </a:ext>
              </a:extLst>
            </p:cNvPr>
            <p:cNvCxnSpPr/>
            <p:nvPr/>
          </p:nvCxnSpPr>
          <p:spPr>
            <a:xfrm>
              <a:off x="2743200" y="576072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5606EB17-6837-4CD2-99F6-D4B4F8EF00A4}"/>
                </a:ext>
              </a:extLst>
            </p:cNvPr>
            <p:cNvCxnSpPr/>
            <p:nvPr/>
          </p:nvCxnSpPr>
          <p:spPr>
            <a:xfrm>
              <a:off x="2743199" y="5577840"/>
              <a:ext cx="237744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EE316775-670A-45F2-BE1F-24DDFE3811CB}"/>
              </a:ext>
            </a:extLst>
          </p:cNvPr>
          <p:cNvGrpSpPr/>
          <p:nvPr/>
        </p:nvGrpSpPr>
        <p:grpSpPr>
          <a:xfrm>
            <a:off x="5373351" y="4943834"/>
            <a:ext cx="4023360" cy="133734"/>
            <a:chOff x="6737376" y="4493130"/>
            <a:chExt cx="3997680" cy="133734"/>
          </a:xfrm>
        </p:grpSpPr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00F80A04-324B-4172-BE5E-A2F83C601D39}"/>
                </a:ext>
              </a:extLst>
            </p:cNvPr>
            <p:cNvCxnSpPr>
              <a:cxnSpLocks/>
            </p:cNvCxnSpPr>
            <p:nvPr/>
          </p:nvCxnSpPr>
          <p:spPr>
            <a:xfrm rot="660000">
              <a:off x="6766560" y="4493130"/>
              <a:ext cx="3968496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B2C4D14D-77AB-44EE-8E40-AC241E783B6C}"/>
                </a:ext>
              </a:extLst>
            </p:cNvPr>
            <p:cNvCxnSpPr>
              <a:cxnSpLocks/>
            </p:cNvCxnSpPr>
            <p:nvPr/>
          </p:nvCxnSpPr>
          <p:spPr>
            <a:xfrm rot="660000">
              <a:off x="6737376" y="4626864"/>
              <a:ext cx="3968496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1" name="TextBox 200">
            <a:extLst>
              <a:ext uri="{FF2B5EF4-FFF2-40B4-BE49-F238E27FC236}">
                <a16:creationId xmlns:a16="http://schemas.microsoft.com/office/drawing/2014/main" id="{2A5A6C06-58B4-4BB5-836D-1588213BD3C2}"/>
              </a:ext>
            </a:extLst>
          </p:cNvPr>
          <p:cNvSpPr txBox="1"/>
          <p:nvPr/>
        </p:nvSpPr>
        <p:spPr>
          <a:xfrm>
            <a:off x="2249031" y="4899882"/>
            <a:ext cx="2755883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Curved bender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3 channels, 3 cm wide </a:t>
            </a:r>
            <a:endParaRPr lang="en-US" i="1" dirty="0">
              <a:latin typeface="+mn-lt"/>
            </a:endParaRPr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08F564A0-3A31-41CF-8DE8-9BA31E0831BB}"/>
              </a:ext>
            </a:extLst>
          </p:cNvPr>
          <p:cNvSpPr>
            <a:spLocks noChangeAspect="1"/>
          </p:cNvSpPr>
          <p:nvPr/>
        </p:nvSpPr>
        <p:spPr>
          <a:xfrm>
            <a:off x="2080456" y="1780143"/>
            <a:ext cx="94079" cy="137160"/>
          </a:xfrm>
          <a:prstGeom prst="rect">
            <a:avLst/>
          </a:prstGeom>
          <a:solidFill>
            <a:srgbClr val="FFFF00"/>
          </a:solidFill>
          <a:ln>
            <a:solidFill>
              <a:srgbClr val="373A36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A42CA4D9-27A8-459C-B100-A1E11F2DBDBC}"/>
              </a:ext>
            </a:extLst>
          </p:cNvPr>
          <p:cNvCxnSpPr>
            <a:cxnSpLocks/>
          </p:cNvCxnSpPr>
          <p:nvPr/>
        </p:nvCxnSpPr>
        <p:spPr>
          <a:xfrm rot="480000">
            <a:off x="2584536" y="2048491"/>
            <a:ext cx="2843784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B4674E56-7AFA-4108-8F35-1D9362404AF4}"/>
              </a:ext>
            </a:extLst>
          </p:cNvPr>
          <p:cNvCxnSpPr>
            <a:cxnSpLocks/>
          </p:cNvCxnSpPr>
          <p:nvPr/>
        </p:nvCxnSpPr>
        <p:spPr>
          <a:xfrm rot="720000">
            <a:off x="2544179" y="2277370"/>
            <a:ext cx="2843784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Rectangle 204">
            <a:extLst>
              <a:ext uri="{FF2B5EF4-FFF2-40B4-BE49-F238E27FC236}">
                <a16:creationId xmlns:a16="http://schemas.microsoft.com/office/drawing/2014/main" id="{EB97241C-D64F-4B4B-B4BC-7055BE3C9E5A}"/>
              </a:ext>
            </a:extLst>
          </p:cNvPr>
          <p:cNvSpPr/>
          <p:nvPr/>
        </p:nvSpPr>
        <p:spPr>
          <a:xfrm rot="600000">
            <a:off x="5386392" y="1955471"/>
            <a:ext cx="36576" cy="914400"/>
          </a:xfrm>
          <a:prstGeom prst="rect">
            <a:avLst/>
          </a:prstGeom>
          <a:solidFill>
            <a:schemeClr val="bg2"/>
          </a:solidFill>
          <a:ln w="25400">
            <a:solidFill>
              <a:schemeClr val="accent4">
                <a:lumMod val="75000"/>
              </a:schemeClr>
            </a:solidFill>
            <a:prstDash val="sysDot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795E18BD-CA54-4FC0-AF76-E791515B899B}"/>
              </a:ext>
            </a:extLst>
          </p:cNvPr>
          <p:cNvCxnSpPr>
            <a:cxnSpLocks/>
          </p:cNvCxnSpPr>
          <p:nvPr/>
        </p:nvCxnSpPr>
        <p:spPr>
          <a:xfrm rot="480000">
            <a:off x="5440218" y="2421880"/>
            <a:ext cx="2478024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4E4E1C00-24BB-4735-8C51-905B3F36D01D}"/>
              </a:ext>
            </a:extLst>
          </p:cNvPr>
          <p:cNvCxnSpPr>
            <a:cxnSpLocks/>
          </p:cNvCxnSpPr>
          <p:nvPr/>
        </p:nvCxnSpPr>
        <p:spPr>
          <a:xfrm rot="720000">
            <a:off x="5366852" y="2837958"/>
            <a:ext cx="2478024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FBE5BE18-0FED-488E-A4C3-B0526344493E}"/>
              </a:ext>
            </a:extLst>
          </p:cNvPr>
          <p:cNvCxnSpPr>
            <a:cxnSpLocks/>
          </p:cNvCxnSpPr>
          <p:nvPr/>
        </p:nvCxnSpPr>
        <p:spPr>
          <a:xfrm rot="1080000">
            <a:off x="7860035" y="2823234"/>
            <a:ext cx="1490472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9913A70A-BF6D-4675-9429-B7FDDE434168}"/>
              </a:ext>
            </a:extLst>
          </p:cNvPr>
          <p:cNvCxnSpPr>
            <a:cxnSpLocks/>
          </p:cNvCxnSpPr>
          <p:nvPr/>
        </p:nvCxnSpPr>
        <p:spPr>
          <a:xfrm rot="120000">
            <a:off x="7807863" y="3119118"/>
            <a:ext cx="1490472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C8CE43BB-1A23-41E0-8B15-52BCA824A181}"/>
              </a:ext>
            </a:extLst>
          </p:cNvPr>
          <p:cNvGrpSpPr/>
          <p:nvPr/>
        </p:nvGrpSpPr>
        <p:grpSpPr>
          <a:xfrm rot="600000">
            <a:off x="9320169" y="2940698"/>
            <a:ext cx="27432" cy="325433"/>
            <a:chOff x="9753846" y="2325513"/>
            <a:chExt cx="27432" cy="325433"/>
          </a:xfrm>
        </p:grpSpPr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6427997E-3FD7-4A1D-A73B-D0F6AB8F04EF}"/>
                </a:ext>
              </a:extLst>
            </p:cNvPr>
            <p:cNvSpPr/>
            <p:nvPr/>
          </p:nvSpPr>
          <p:spPr>
            <a:xfrm>
              <a:off x="9753846" y="2325513"/>
              <a:ext cx="27432" cy="1371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030CFF10-A74A-4F47-BCF0-4BF5748CFFD4}"/>
                </a:ext>
              </a:extLst>
            </p:cNvPr>
            <p:cNvSpPr/>
            <p:nvPr/>
          </p:nvSpPr>
          <p:spPr>
            <a:xfrm>
              <a:off x="9753846" y="2513786"/>
              <a:ext cx="27432" cy="1371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8FD1E5BF-D33C-4264-B54E-E8AE9F531E50}"/>
              </a:ext>
            </a:extLst>
          </p:cNvPr>
          <p:cNvGrpSpPr/>
          <p:nvPr/>
        </p:nvGrpSpPr>
        <p:grpSpPr>
          <a:xfrm rot="600000">
            <a:off x="10169543" y="3090624"/>
            <a:ext cx="27432" cy="325433"/>
            <a:chOff x="9753846" y="2325513"/>
            <a:chExt cx="27432" cy="325433"/>
          </a:xfrm>
        </p:grpSpPr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02587A20-B897-4AF6-82CD-03FEDF77FEE3}"/>
                </a:ext>
              </a:extLst>
            </p:cNvPr>
            <p:cNvSpPr/>
            <p:nvPr/>
          </p:nvSpPr>
          <p:spPr>
            <a:xfrm>
              <a:off x="9753846" y="2325513"/>
              <a:ext cx="27432" cy="1371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568924B6-9E26-421F-8B2C-6AEEBBE0457D}"/>
                </a:ext>
              </a:extLst>
            </p:cNvPr>
            <p:cNvSpPr/>
            <p:nvPr/>
          </p:nvSpPr>
          <p:spPr>
            <a:xfrm>
              <a:off x="9753846" y="2513786"/>
              <a:ext cx="27432" cy="1371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16" name="Rectangle 215">
            <a:extLst>
              <a:ext uri="{FF2B5EF4-FFF2-40B4-BE49-F238E27FC236}">
                <a16:creationId xmlns:a16="http://schemas.microsoft.com/office/drawing/2014/main" id="{99C9AB19-9F61-4591-9884-28F16DFE385D}"/>
              </a:ext>
            </a:extLst>
          </p:cNvPr>
          <p:cNvSpPr/>
          <p:nvPr/>
        </p:nvSpPr>
        <p:spPr>
          <a:xfrm>
            <a:off x="10285377" y="3321270"/>
            <a:ext cx="228600" cy="4572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FE809197-C38C-4682-8B87-671C4C5E8A3E}"/>
              </a:ext>
            </a:extLst>
          </p:cNvPr>
          <p:cNvGrpSpPr/>
          <p:nvPr/>
        </p:nvGrpSpPr>
        <p:grpSpPr>
          <a:xfrm rot="660000">
            <a:off x="9370978" y="5214092"/>
            <a:ext cx="35173" cy="372734"/>
            <a:chOff x="9741910" y="2347496"/>
            <a:chExt cx="35173" cy="372734"/>
          </a:xfrm>
        </p:grpSpPr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513CC2C6-C236-444B-B7AC-E6012683BA84}"/>
                </a:ext>
              </a:extLst>
            </p:cNvPr>
            <p:cNvSpPr/>
            <p:nvPr/>
          </p:nvSpPr>
          <p:spPr>
            <a:xfrm>
              <a:off x="9749651" y="2347496"/>
              <a:ext cx="27432" cy="1371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62E5329B-0B9A-4D7E-B48E-16D5DDB9EF1D}"/>
                </a:ext>
              </a:extLst>
            </p:cNvPr>
            <p:cNvSpPr/>
            <p:nvPr/>
          </p:nvSpPr>
          <p:spPr>
            <a:xfrm>
              <a:off x="9741910" y="2583070"/>
              <a:ext cx="27432" cy="1371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49C0785E-BAAA-4172-98E2-B77D1DE0C5AB}"/>
              </a:ext>
            </a:extLst>
          </p:cNvPr>
          <p:cNvGrpSpPr/>
          <p:nvPr/>
        </p:nvGrpSpPr>
        <p:grpSpPr>
          <a:xfrm rot="660000">
            <a:off x="10230514" y="5377712"/>
            <a:ext cx="35173" cy="372734"/>
            <a:chOff x="9741910" y="2347496"/>
            <a:chExt cx="35173" cy="372734"/>
          </a:xfrm>
        </p:grpSpPr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8AF6950D-9110-45A1-87FC-30010E3C0EDC}"/>
                </a:ext>
              </a:extLst>
            </p:cNvPr>
            <p:cNvSpPr/>
            <p:nvPr/>
          </p:nvSpPr>
          <p:spPr>
            <a:xfrm>
              <a:off x="9749651" y="2347496"/>
              <a:ext cx="27432" cy="1371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BF1C53E1-D0BB-4144-BFB6-A59CFC451011}"/>
                </a:ext>
              </a:extLst>
            </p:cNvPr>
            <p:cNvSpPr/>
            <p:nvPr/>
          </p:nvSpPr>
          <p:spPr>
            <a:xfrm>
              <a:off x="9741910" y="2583070"/>
              <a:ext cx="27432" cy="1371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23" name="Rectangle 222">
            <a:extLst>
              <a:ext uri="{FF2B5EF4-FFF2-40B4-BE49-F238E27FC236}">
                <a16:creationId xmlns:a16="http://schemas.microsoft.com/office/drawing/2014/main" id="{57B0C1B5-9ECB-4804-BAE7-81E36E8C2C24}"/>
              </a:ext>
            </a:extLst>
          </p:cNvPr>
          <p:cNvSpPr/>
          <p:nvPr/>
        </p:nvSpPr>
        <p:spPr>
          <a:xfrm rot="660000">
            <a:off x="10285377" y="5492272"/>
            <a:ext cx="228600" cy="2286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74385575-AF30-487C-BDB8-ABF8C2138878}"/>
              </a:ext>
            </a:extLst>
          </p:cNvPr>
          <p:cNvSpPr/>
          <p:nvPr/>
        </p:nvSpPr>
        <p:spPr>
          <a:xfrm rot="-600000">
            <a:off x="11199777" y="2900265"/>
            <a:ext cx="91440" cy="51090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AA56D735-3A63-4D16-9B01-C894A405B437}"/>
              </a:ext>
            </a:extLst>
          </p:cNvPr>
          <p:cNvSpPr/>
          <p:nvPr/>
        </p:nvSpPr>
        <p:spPr>
          <a:xfrm rot="660000">
            <a:off x="11199777" y="5542427"/>
            <a:ext cx="91440" cy="51090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F196583E-9DC3-4F34-B344-2916FDB13476}"/>
              </a:ext>
            </a:extLst>
          </p:cNvPr>
          <p:cNvSpPr txBox="1"/>
          <p:nvPr/>
        </p:nvSpPr>
        <p:spPr>
          <a:xfrm>
            <a:off x="9780240" y="4092381"/>
            <a:ext cx="1095172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Sample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Table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(18.0 m)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4D4B8A57-779F-460E-A506-F13E580EA7BE}"/>
              </a:ext>
            </a:extLst>
          </p:cNvPr>
          <p:cNvSpPr txBox="1"/>
          <p:nvPr/>
        </p:nvSpPr>
        <p:spPr>
          <a:xfrm>
            <a:off x="9384237" y="3472186"/>
            <a:ext cx="56137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Slits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B69D5501-E185-4D00-B926-9773D1B86CFC}"/>
              </a:ext>
            </a:extLst>
          </p:cNvPr>
          <p:cNvSpPr txBox="1"/>
          <p:nvPr/>
        </p:nvSpPr>
        <p:spPr>
          <a:xfrm>
            <a:off x="10818443" y="4227388"/>
            <a:ext cx="1183337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Detector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(20.0 m)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C5DBFF3-20FA-EDDB-4217-A8EC0614253A}"/>
              </a:ext>
            </a:extLst>
          </p:cNvPr>
          <p:cNvCxnSpPr>
            <a:cxnSpLocks/>
          </p:cNvCxnSpPr>
          <p:nvPr/>
        </p:nvCxnSpPr>
        <p:spPr>
          <a:xfrm rot="720000">
            <a:off x="2538439" y="2189191"/>
            <a:ext cx="2029968" cy="0"/>
          </a:xfrm>
          <a:prstGeom prst="line">
            <a:avLst/>
          </a:prstGeom>
          <a:ln w="254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0E15F20-937A-8F6C-92A9-330AE8C2C27E}"/>
              </a:ext>
            </a:extLst>
          </p:cNvPr>
          <p:cNvCxnSpPr>
            <a:cxnSpLocks/>
          </p:cNvCxnSpPr>
          <p:nvPr/>
        </p:nvCxnSpPr>
        <p:spPr>
          <a:xfrm rot="720000">
            <a:off x="4539229" y="2483024"/>
            <a:ext cx="813816" cy="0"/>
          </a:xfrm>
          <a:prstGeom prst="line">
            <a:avLst/>
          </a:prstGeom>
          <a:ln w="25400">
            <a:solidFill>
              <a:srgbClr val="1A60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DC82C2D-4A25-ABB1-D0F8-6A9E87602C33}"/>
              </a:ext>
            </a:extLst>
          </p:cNvPr>
          <p:cNvCxnSpPr>
            <a:cxnSpLocks/>
          </p:cNvCxnSpPr>
          <p:nvPr/>
        </p:nvCxnSpPr>
        <p:spPr>
          <a:xfrm rot="480000">
            <a:off x="2578609" y="1989804"/>
            <a:ext cx="2029968" cy="0"/>
          </a:xfrm>
          <a:prstGeom prst="line">
            <a:avLst/>
          </a:prstGeom>
          <a:ln w="254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410B800-4DEA-00E3-28D7-26A3759EED89}"/>
              </a:ext>
            </a:extLst>
          </p:cNvPr>
          <p:cNvCxnSpPr>
            <a:cxnSpLocks/>
          </p:cNvCxnSpPr>
          <p:nvPr/>
        </p:nvCxnSpPr>
        <p:spPr>
          <a:xfrm rot="480000">
            <a:off x="4596735" y="2188289"/>
            <a:ext cx="813816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97B2C0-D531-DEE6-F0B2-07BDE73934CB}"/>
              </a:ext>
            </a:extLst>
          </p:cNvPr>
          <p:cNvCxnSpPr>
            <a:cxnSpLocks/>
          </p:cNvCxnSpPr>
          <p:nvPr/>
        </p:nvCxnSpPr>
        <p:spPr>
          <a:xfrm rot="480000">
            <a:off x="5450985" y="2298250"/>
            <a:ext cx="685800" cy="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B482EF-5C02-5747-D5D6-6CC4E41EAEA5}"/>
              </a:ext>
            </a:extLst>
          </p:cNvPr>
          <p:cNvCxnSpPr>
            <a:cxnSpLocks/>
          </p:cNvCxnSpPr>
          <p:nvPr/>
        </p:nvCxnSpPr>
        <p:spPr>
          <a:xfrm rot="480000">
            <a:off x="6125772" y="2470687"/>
            <a:ext cx="1792224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0AE595B-86CA-BB11-7C52-13D2F1A8C2B0}"/>
              </a:ext>
            </a:extLst>
          </p:cNvPr>
          <p:cNvCxnSpPr>
            <a:cxnSpLocks/>
          </p:cNvCxnSpPr>
          <p:nvPr/>
        </p:nvCxnSpPr>
        <p:spPr>
          <a:xfrm rot="720000">
            <a:off x="5387965" y="2651784"/>
            <a:ext cx="685800" cy="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13182BC-D1C8-9B47-5E04-BF8EEBDDAEDC}"/>
              </a:ext>
            </a:extLst>
          </p:cNvPr>
          <p:cNvCxnSpPr>
            <a:cxnSpLocks/>
          </p:cNvCxnSpPr>
          <p:nvPr/>
        </p:nvCxnSpPr>
        <p:spPr>
          <a:xfrm rot="720000">
            <a:off x="6047857" y="2910324"/>
            <a:ext cx="1792224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0FE85115-422E-38EA-D099-4CB4B0B85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9709" y="651724"/>
            <a:ext cx="1171575" cy="184785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B1304B9-B51E-8A75-1FFA-0C60F10E2B81}"/>
              </a:ext>
            </a:extLst>
          </p:cNvPr>
          <p:cNvCxnSpPr>
            <a:cxnSpLocks/>
            <a:stCxn id="226" idx="0"/>
            <a:endCxn id="216" idx="0"/>
          </p:cNvCxnSpPr>
          <p:nvPr/>
        </p:nvCxnSpPr>
        <p:spPr>
          <a:xfrm flipV="1">
            <a:off x="10327826" y="3321270"/>
            <a:ext cx="71851" cy="771111"/>
          </a:xfrm>
          <a:prstGeom prst="straightConnector1">
            <a:avLst/>
          </a:prstGeom>
          <a:ln w="28575">
            <a:solidFill>
              <a:srgbClr val="00BDB5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E6140A9-900F-5469-BEE1-313710AC2FEA}"/>
              </a:ext>
            </a:extLst>
          </p:cNvPr>
          <p:cNvCxnSpPr>
            <a:cxnSpLocks/>
            <a:stCxn id="226" idx="2"/>
          </p:cNvCxnSpPr>
          <p:nvPr/>
        </p:nvCxnSpPr>
        <p:spPr>
          <a:xfrm>
            <a:off x="10327826" y="4932611"/>
            <a:ext cx="101501" cy="695770"/>
          </a:xfrm>
          <a:prstGeom prst="straightConnector1">
            <a:avLst/>
          </a:prstGeom>
          <a:ln w="28575">
            <a:solidFill>
              <a:srgbClr val="00BDB5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F3ACF2D4-B1F4-0C8E-1E9A-311C160F4C56}"/>
              </a:ext>
            </a:extLst>
          </p:cNvPr>
          <p:cNvGrpSpPr/>
          <p:nvPr/>
        </p:nvGrpSpPr>
        <p:grpSpPr>
          <a:xfrm>
            <a:off x="1425503" y="3420097"/>
            <a:ext cx="537112" cy="241422"/>
            <a:chOff x="5652144" y="592879"/>
            <a:chExt cx="537112" cy="24142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5F5C6D2-C2B5-4648-1DE6-3F92040FC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2144" y="592879"/>
              <a:ext cx="206672" cy="241422"/>
            </a:xfrm>
            <a:prstGeom prst="rect">
              <a:avLst/>
            </a:prstGeom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D498066-0CB0-3431-D100-50D0944FDA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9452" y="691246"/>
              <a:ext cx="309804" cy="5414"/>
            </a:xfrm>
            <a:prstGeom prst="straightConnector1">
              <a:avLst/>
            </a:prstGeom>
            <a:ln w="28575">
              <a:solidFill>
                <a:schemeClr val="tx2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3657A24-9CF2-6BDE-847A-768C95F9E673}"/>
              </a:ext>
            </a:extLst>
          </p:cNvPr>
          <p:cNvSpPr txBox="1"/>
          <p:nvPr/>
        </p:nvSpPr>
        <p:spPr>
          <a:xfrm>
            <a:off x="2532682" y="6020775"/>
            <a:ext cx="7443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latin typeface="+mn-lt"/>
              </a:rPr>
              <a:t>The QIKR-L and QIKR-U guides have been optimized</a:t>
            </a:r>
          </a:p>
          <a:p>
            <a:pPr algn="ctr">
              <a:lnSpc>
                <a:spcPct val="90000"/>
              </a:lnSpc>
            </a:pPr>
            <a:r>
              <a:rPr lang="en-US" sz="2000" dirty="0">
                <a:latin typeface="+mn-lt"/>
              </a:rPr>
              <a:t>to fulfill requirements at minimal cost in supermirror coating</a:t>
            </a:r>
          </a:p>
        </p:txBody>
      </p:sp>
    </p:spTree>
    <p:extLst>
      <p:ext uri="{BB962C8B-B14F-4D97-AF65-F5344CB8AC3E}">
        <p14:creationId xmlns:p14="http://schemas.microsoft.com/office/powerpoint/2010/main" val="3283540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541737-8EF9-0E02-694E-AE64350E6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008" y="710914"/>
            <a:ext cx="5169218" cy="36133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3928F4-EDF1-CE72-CC0B-06A4061D2F87}"/>
              </a:ext>
            </a:extLst>
          </p:cNvPr>
          <p:cNvSpPr txBox="1">
            <a:spLocks/>
          </p:cNvSpPr>
          <p:nvPr/>
        </p:nvSpPr>
        <p:spPr>
          <a:xfrm>
            <a:off x="429768" y="274320"/>
            <a:ext cx="11425236" cy="53553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b="1" dirty="0">
                <a:latin typeface="+mn-lt"/>
              </a:rPr>
              <a:t>Neutrons lost in monolith and bunker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463AD59-346B-C43E-2980-87CEABAE0B27}"/>
              </a:ext>
            </a:extLst>
          </p:cNvPr>
          <p:cNvGrpSpPr/>
          <p:nvPr/>
        </p:nvGrpSpPr>
        <p:grpSpPr>
          <a:xfrm>
            <a:off x="247570" y="906825"/>
            <a:ext cx="6542352" cy="5133975"/>
            <a:chOff x="247570" y="1029535"/>
            <a:chExt cx="6542352" cy="51339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0AFE118-07F5-A43A-ACE4-B793B7F7698E}"/>
                </a:ext>
              </a:extLst>
            </p:cNvPr>
            <p:cNvGrpSpPr/>
            <p:nvPr/>
          </p:nvGrpSpPr>
          <p:grpSpPr>
            <a:xfrm>
              <a:off x="247570" y="1029535"/>
              <a:ext cx="5454593" cy="5133975"/>
              <a:chOff x="774036" y="1029535"/>
              <a:chExt cx="5454593" cy="5133975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5FDC96F5-C1F3-FF2B-0D9F-C47086C9EA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4036" y="1029535"/>
                <a:ext cx="4924425" cy="5133975"/>
              </a:xfrm>
              <a:prstGeom prst="rect">
                <a:avLst/>
              </a:prstGeom>
            </p:spPr>
          </p:pic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7E34D06E-5134-FC59-C516-7D88CA543990}"/>
                  </a:ext>
                </a:extLst>
              </p:cNvPr>
              <p:cNvGrpSpPr/>
              <p:nvPr/>
            </p:nvGrpSpPr>
            <p:grpSpPr>
              <a:xfrm>
                <a:off x="5734844" y="1328165"/>
                <a:ext cx="493785" cy="460969"/>
                <a:chOff x="5496531" y="645970"/>
                <a:chExt cx="493785" cy="460969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EFF7B4E4-7FF3-3548-8B30-84E44F7B2F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783644" y="645970"/>
                  <a:ext cx="206672" cy="241422"/>
                </a:xfrm>
                <a:prstGeom prst="rect">
                  <a:avLst/>
                </a:prstGeom>
              </p:spPr>
            </p:pic>
            <p:cxnSp>
              <p:nvCxnSpPr>
                <p:cNvPr id="7" name="Straight Arrow Connector 6">
                  <a:extLst>
                    <a:ext uri="{FF2B5EF4-FFF2-40B4-BE49-F238E27FC236}">
                      <a16:creationId xmlns:a16="http://schemas.microsoft.com/office/drawing/2014/main" id="{76D30712-4066-F4F7-51E5-923B80730B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496531" y="887392"/>
                  <a:ext cx="258949" cy="219547"/>
                </a:xfrm>
                <a:prstGeom prst="straightConnector1">
                  <a:avLst/>
                </a:prstGeom>
                <a:ln w="28575">
                  <a:solidFill>
                    <a:schemeClr val="tx2"/>
                  </a:solidFill>
                  <a:miter lim="800000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9471AF6-D92A-E957-5E39-2476EEAB31A5}"/>
                </a:ext>
              </a:extLst>
            </p:cNvPr>
            <p:cNvSpPr txBox="1"/>
            <p:nvPr/>
          </p:nvSpPr>
          <p:spPr>
            <a:xfrm>
              <a:off x="4875616" y="2031011"/>
              <a:ext cx="1914306" cy="2874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endParaRPr lang="en-US" b="1" u="sng" dirty="0">
                <a:latin typeface="+mn-lt"/>
              </a:endParaRPr>
            </a:p>
            <a:p>
              <a:pPr algn="r">
                <a:lnSpc>
                  <a:spcPct val="90000"/>
                </a:lnSpc>
              </a:pPr>
              <a:r>
                <a:rPr lang="en-US" b="1" u="sng" dirty="0">
                  <a:latin typeface="+mn-lt"/>
                </a:rPr>
                <a:t>Segment</a:t>
              </a:r>
            </a:p>
            <a:p>
              <a:pPr algn="r">
                <a:lnSpc>
                  <a:spcPct val="90000"/>
                </a:lnSpc>
                <a:spcBef>
                  <a:spcPts val="600"/>
                </a:spcBef>
              </a:pPr>
              <a:r>
                <a:rPr lang="en-US" b="1" dirty="0">
                  <a:latin typeface="+mn-lt"/>
                </a:rPr>
                <a:t>0 (entrance)</a:t>
              </a:r>
            </a:p>
            <a:p>
              <a:pPr algn="r">
                <a:lnSpc>
                  <a:spcPct val="90000"/>
                </a:lnSpc>
                <a:spcBef>
                  <a:spcPts val="600"/>
                </a:spcBef>
              </a:pPr>
              <a:r>
                <a:rPr lang="en-US" b="1" dirty="0">
                  <a:latin typeface="+mn-lt"/>
                </a:rPr>
                <a:t>1,2 (shield)</a:t>
              </a:r>
            </a:p>
            <a:p>
              <a:pPr algn="r">
                <a:lnSpc>
                  <a:spcPct val="90000"/>
                </a:lnSpc>
                <a:spcBef>
                  <a:spcPts val="600"/>
                </a:spcBef>
              </a:pPr>
              <a:r>
                <a:rPr lang="en-US" b="1" dirty="0">
                  <a:latin typeface="+mn-lt"/>
                </a:rPr>
                <a:t>3 (chopper)</a:t>
              </a:r>
            </a:p>
            <a:p>
              <a:pPr algn="r">
                <a:lnSpc>
                  <a:spcPct val="90000"/>
                </a:lnSpc>
                <a:spcBef>
                  <a:spcPts val="600"/>
                </a:spcBef>
              </a:pPr>
              <a:r>
                <a:rPr lang="en-US" b="1" dirty="0">
                  <a:latin typeface="+mn-lt"/>
                </a:rPr>
                <a:t>4 (shutter)</a:t>
              </a:r>
            </a:p>
            <a:p>
              <a:pPr algn="r">
                <a:lnSpc>
                  <a:spcPct val="90000"/>
                </a:lnSpc>
                <a:spcBef>
                  <a:spcPts val="600"/>
                </a:spcBef>
              </a:pPr>
              <a:r>
                <a:rPr lang="en-US" b="1" dirty="0">
                  <a:latin typeface="+mn-lt"/>
                </a:rPr>
                <a:t>5 (ballistic end)</a:t>
              </a:r>
            </a:p>
            <a:p>
              <a:pPr algn="r">
                <a:lnSpc>
                  <a:spcPct val="90000"/>
                </a:lnSpc>
                <a:spcBef>
                  <a:spcPts val="600"/>
                </a:spcBef>
              </a:pPr>
              <a:r>
                <a:rPr lang="en-US" b="1" dirty="0">
                  <a:latin typeface="+mn-lt"/>
                </a:rPr>
                <a:t>6 (exit)</a:t>
              </a:r>
            </a:p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endParaRPr lang="en-US" b="1" dirty="0">
                <a:latin typeface="+mn-lt"/>
              </a:endParaRP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55F2C8E-2A39-3294-179D-A5CEDC74FE71}"/>
              </a:ext>
            </a:extLst>
          </p:cNvPr>
          <p:cNvCxnSpPr>
            <a:cxnSpLocks/>
          </p:cNvCxnSpPr>
          <p:nvPr/>
        </p:nvCxnSpPr>
        <p:spPr>
          <a:xfrm flipH="1" flipV="1">
            <a:off x="5054930" y="1947854"/>
            <a:ext cx="282922" cy="490546"/>
          </a:xfrm>
          <a:prstGeom prst="straightConnector1">
            <a:avLst/>
          </a:prstGeom>
          <a:ln w="19050">
            <a:solidFill>
              <a:schemeClr val="accent4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85E072B-E982-8D5D-B9C2-B96F7FED4D84}"/>
              </a:ext>
            </a:extLst>
          </p:cNvPr>
          <p:cNvCxnSpPr>
            <a:cxnSpLocks/>
          </p:cNvCxnSpPr>
          <p:nvPr/>
        </p:nvCxnSpPr>
        <p:spPr>
          <a:xfrm flipH="1" flipV="1">
            <a:off x="4433455" y="2567771"/>
            <a:ext cx="1033872" cy="376032"/>
          </a:xfrm>
          <a:prstGeom prst="straightConnector1">
            <a:avLst/>
          </a:prstGeom>
          <a:ln w="19050">
            <a:solidFill>
              <a:schemeClr val="accent4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977EA29-11EE-7069-A192-7941D6BBA1DA}"/>
              </a:ext>
            </a:extLst>
          </p:cNvPr>
          <p:cNvCxnSpPr>
            <a:cxnSpLocks/>
          </p:cNvCxnSpPr>
          <p:nvPr/>
        </p:nvCxnSpPr>
        <p:spPr>
          <a:xfrm flipH="1" flipV="1">
            <a:off x="3974275" y="3078984"/>
            <a:ext cx="1363577" cy="179829"/>
          </a:xfrm>
          <a:prstGeom prst="straightConnector1">
            <a:avLst/>
          </a:prstGeom>
          <a:ln w="19050">
            <a:solidFill>
              <a:schemeClr val="accent4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E656BFF-4E25-E4C7-A56C-1B777C1C3FFD}"/>
              </a:ext>
            </a:extLst>
          </p:cNvPr>
          <p:cNvCxnSpPr>
            <a:cxnSpLocks/>
          </p:cNvCxnSpPr>
          <p:nvPr/>
        </p:nvCxnSpPr>
        <p:spPr>
          <a:xfrm flipH="1" flipV="1">
            <a:off x="3713018" y="3355787"/>
            <a:ext cx="1754309" cy="244675"/>
          </a:xfrm>
          <a:prstGeom prst="straightConnector1">
            <a:avLst/>
          </a:prstGeom>
          <a:ln w="19050">
            <a:solidFill>
              <a:schemeClr val="accent4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89F8DC1-68A3-2EDE-24C5-70800B0ADFAA}"/>
              </a:ext>
            </a:extLst>
          </p:cNvPr>
          <p:cNvCxnSpPr>
            <a:cxnSpLocks/>
          </p:cNvCxnSpPr>
          <p:nvPr/>
        </p:nvCxnSpPr>
        <p:spPr>
          <a:xfrm flipH="1">
            <a:off x="3115294" y="3938895"/>
            <a:ext cx="1809007" cy="26887"/>
          </a:xfrm>
          <a:prstGeom prst="straightConnector1">
            <a:avLst/>
          </a:prstGeom>
          <a:ln w="19050">
            <a:solidFill>
              <a:schemeClr val="accent4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0D3A443-2118-3CDD-2247-9E983BA2486A}"/>
              </a:ext>
            </a:extLst>
          </p:cNvPr>
          <p:cNvCxnSpPr>
            <a:cxnSpLocks/>
          </p:cNvCxnSpPr>
          <p:nvPr/>
        </p:nvCxnSpPr>
        <p:spPr>
          <a:xfrm flipH="1">
            <a:off x="2549236" y="4260289"/>
            <a:ext cx="3283533" cy="323718"/>
          </a:xfrm>
          <a:prstGeom prst="straightConnector1">
            <a:avLst/>
          </a:prstGeom>
          <a:ln w="19050">
            <a:solidFill>
              <a:schemeClr val="accent4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DC7876AE-9F32-9D5C-9545-CCA4533E7E2B}"/>
              </a:ext>
            </a:extLst>
          </p:cNvPr>
          <p:cNvSpPr txBox="1"/>
          <p:nvPr/>
        </p:nvSpPr>
        <p:spPr>
          <a:xfrm>
            <a:off x="6096001" y="4600706"/>
            <a:ext cx="5999226" cy="2046714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u="sng" dirty="0">
                <a:latin typeface="+mn-lt"/>
              </a:rPr>
              <a:t>A Tale of Loss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Bulk of fast neutrons shed in Ballistic Bender (BB – Segments 1-2)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Little loss in Ballistic Guide (BG – Segments 3-5)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Tapered Guide (TG) trims unwanted thermal and cold neutrons (Segment 6)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000" b="1" dirty="0">
                <a:latin typeface="+mn-lt"/>
              </a:rPr>
              <a:t>→ Shielding must mop up unused neutrons</a:t>
            </a:r>
            <a:r>
              <a:rPr lang="en-US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2064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2AE7F-38B4-95CC-FCDF-80CF107CE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465E5-4349-6951-9F51-201656FA5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CA460-2C41-5808-1F7F-ED32DC840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077777"/>
            <a:ext cx="5431021" cy="2252546"/>
          </a:xfrm>
        </p:spPr>
        <p:txBody>
          <a:bodyPr/>
          <a:lstStyle/>
          <a:p>
            <a:r>
              <a:rPr lang="en-US" dirty="0"/>
              <a:t>QIKR, Briefly</a:t>
            </a:r>
          </a:p>
          <a:p>
            <a:r>
              <a:rPr lang="en-US" dirty="0"/>
              <a:t>Unwanted Neutrons</a:t>
            </a:r>
          </a:p>
          <a:p>
            <a:pPr lvl="1"/>
            <a:r>
              <a:rPr lang="en-US" dirty="0"/>
              <a:t>Lost in monolith and bunker</a:t>
            </a:r>
          </a:p>
          <a:p>
            <a:pPr lvl="1"/>
            <a:r>
              <a:rPr lang="en-US" b="1" dirty="0"/>
              <a:t>Lost in instrument cave</a:t>
            </a:r>
          </a:p>
          <a:p>
            <a:r>
              <a:rPr lang="en-US" dirty="0"/>
              <a:t>Summary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982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4A5FD14-F9B3-54BC-9F05-051595DBF78B}"/>
              </a:ext>
            </a:extLst>
          </p:cNvPr>
          <p:cNvGrpSpPr/>
          <p:nvPr/>
        </p:nvGrpSpPr>
        <p:grpSpPr>
          <a:xfrm>
            <a:off x="6876404" y="809851"/>
            <a:ext cx="5044195" cy="5049224"/>
            <a:chOff x="4572000" y="914400"/>
            <a:chExt cx="5771422" cy="5828233"/>
          </a:xfrm>
        </p:grpSpPr>
        <p:pic>
          <p:nvPicPr>
            <p:cNvPr id="5" name="Picture 4" descr="A picture containing screenshot, diagram, line, plot&#10;&#10;Description automatically generated">
              <a:extLst>
                <a:ext uri="{FF2B5EF4-FFF2-40B4-BE49-F238E27FC236}">
                  <a16:creationId xmlns:a16="http://schemas.microsoft.com/office/drawing/2014/main" id="{55DD33A2-4E01-3C25-22B5-FF90D95EEE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091" t="22005" r="9791" b="19371"/>
            <a:stretch/>
          </p:blipFill>
          <p:spPr>
            <a:xfrm>
              <a:off x="7499810" y="914400"/>
              <a:ext cx="2841477" cy="2948299"/>
            </a:xfrm>
            <a:prstGeom prst="rect">
              <a:avLst/>
            </a:prstGeom>
          </p:spPr>
        </p:pic>
        <p:pic>
          <p:nvPicPr>
            <p:cNvPr id="7" name="Picture 6" descr="A picture containing screenshot, colorfulness, square, rectangle&#10;&#10;Description automatically generated">
              <a:extLst>
                <a:ext uri="{FF2B5EF4-FFF2-40B4-BE49-F238E27FC236}">
                  <a16:creationId xmlns:a16="http://schemas.microsoft.com/office/drawing/2014/main" id="{BDD6A4E1-CC3F-96E3-0401-97914AA9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275" t="22769" r="16608" b="17078"/>
            <a:stretch/>
          </p:blipFill>
          <p:spPr>
            <a:xfrm>
              <a:off x="4624152" y="944310"/>
              <a:ext cx="2841477" cy="3025211"/>
            </a:xfrm>
            <a:prstGeom prst="rect">
              <a:avLst/>
            </a:prstGeom>
          </p:spPr>
        </p:pic>
        <p:pic>
          <p:nvPicPr>
            <p:cNvPr id="9" name="Picture 8" descr="A picture containing screenshot, line, rectangle&#10;&#10;Description automatically generated">
              <a:extLst>
                <a:ext uri="{FF2B5EF4-FFF2-40B4-BE49-F238E27FC236}">
                  <a16:creationId xmlns:a16="http://schemas.microsoft.com/office/drawing/2014/main" id="{F7DE988F-0AD6-8C74-53ED-F3DFE81A4A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065" t="27187" r="17048" b="13425"/>
            <a:stretch/>
          </p:blipFill>
          <p:spPr>
            <a:xfrm>
              <a:off x="4572000" y="3700329"/>
              <a:ext cx="2871387" cy="2986756"/>
            </a:xfrm>
            <a:prstGeom prst="rect">
              <a:avLst/>
            </a:prstGeom>
          </p:spPr>
        </p:pic>
        <p:pic>
          <p:nvPicPr>
            <p:cNvPr id="15" name="Picture 14" descr="A picture containing diagram, line, plot, slope&#10;&#10;Description automatically generated">
              <a:extLst>
                <a:ext uri="{FF2B5EF4-FFF2-40B4-BE49-F238E27FC236}">
                  <a16:creationId xmlns:a16="http://schemas.microsoft.com/office/drawing/2014/main" id="{F79D6E82-7105-AD99-368D-FE4EFBE139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6322" t="29398" r="9791" b="12234"/>
            <a:stretch/>
          </p:blipFill>
          <p:spPr>
            <a:xfrm>
              <a:off x="7472035" y="3807152"/>
              <a:ext cx="2871387" cy="293548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BA65118-22D1-D01E-8AFB-B688DE1D1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 system provides multiple beams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3DFC8C-C2C6-E401-5FEA-F853081E3290}"/>
              </a:ext>
            </a:extLst>
          </p:cNvPr>
          <p:cNvSpPr txBox="1"/>
          <p:nvPr/>
        </p:nvSpPr>
        <p:spPr>
          <a:xfrm>
            <a:off x="650181" y="1114416"/>
            <a:ext cx="3809056" cy="2077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000" u="sng" dirty="0">
                <a:latin typeface="+mn-lt"/>
              </a:rPr>
              <a:t>Characteristics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+mn-lt"/>
              </a:rPr>
              <a:t>Three beams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+mn-lt"/>
              </a:rPr>
              <a:t>     …separated in space (</a:t>
            </a:r>
            <a:r>
              <a:rPr lang="en-US" i="1" dirty="0">
                <a:latin typeface="+mn-lt"/>
              </a:rPr>
              <a:t>y</a:t>
            </a:r>
            <a:r>
              <a:rPr lang="en-US" dirty="0">
                <a:latin typeface="+mn-lt"/>
              </a:rPr>
              <a:t>)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+mn-lt"/>
              </a:rPr>
              <a:t>     …and angle </a:t>
            </a:r>
            <a:r>
              <a:rPr lang="en-US" i="1" dirty="0" err="1">
                <a:latin typeface="+mn-lt"/>
              </a:rPr>
              <a:t>γ</a:t>
            </a:r>
            <a:r>
              <a:rPr lang="en-US" i="1" baseline="-25000" dirty="0" err="1">
                <a:latin typeface="+mn-lt"/>
              </a:rPr>
              <a:t>y</a:t>
            </a:r>
            <a:r>
              <a:rPr lang="en-US" i="1" dirty="0">
                <a:latin typeface="+mn-lt"/>
              </a:rPr>
              <a:t> 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+mn-lt"/>
              </a:rPr>
              <a:t>Select which to use in </a:t>
            </a:r>
            <a:r>
              <a:rPr lang="el-GR" i="1" dirty="0">
                <a:latin typeface="+mn-lt"/>
              </a:rPr>
              <a:t>θ</a:t>
            </a:r>
            <a:r>
              <a:rPr lang="en-US" i="1" dirty="0">
                <a:latin typeface="+mn-lt"/>
              </a:rPr>
              <a:t>-</a:t>
            </a:r>
            <a:r>
              <a:rPr lang="el-GR" i="1" dirty="0">
                <a:latin typeface="+mn-lt"/>
              </a:rPr>
              <a:t>θ</a:t>
            </a:r>
            <a:r>
              <a:rPr lang="en-US" i="1" dirty="0">
                <a:latin typeface="+mn-lt"/>
              </a:rPr>
              <a:t> </a:t>
            </a:r>
            <a:r>
              <a:rPr lang="en-US" dirty="0">
                <a:latin typeface="+mn-lt"/>
              </a:rPr>
              <a:t>geometry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+mn-lt"/>
              </a:rPr>
              <a:t>to span needed </a:t>
            </a:r>
            <a:r>
              <a:rPr lang="en-US" i="1" dirty="0">
                <a:latin typeface="+mn-lt"/>
              </a:rPr>
              <a:t>Q</a:t>
            </a:r>
            <a:r>
              <a:rPr lang="en-US" dirty="0">
                <a:latin typeface="+mn-lt"/>
              </a:rPr>
              <a:t> range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07B731-BC4B-5A63-B211-C796D4C16FF1}"/>
              </a:ext>
            </a:extLst>
          </p:cNvPr>
          <p:cNvSpPr txBox="1"/>
          <p:nvPr/>
        </p:nvSpPr>
        <p:spPr>
          <a:xfrm>
            <a:off x="8131193" y="5992386"/>
            <a:ext cx="310533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(QIKR-L McStas simulation)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F5D3D95-51AC-9421-35D1-C8CB065AC429}"/>
              </a:ext>
            </a:extLst>
          </p:cNvPr>
          <p:cNvCxnSpPr>
            <a:cxnSpLocks/>
          </p:cNvCxnSpPr>
          <p:nvPr/>
        </p:nvCxnSpPr>
        <p:spPr>
          <a:xfrm flipV="1">
            <a:off x="-763691" y="6557434"/>
            <a:ext cx="7151174" cy="7723"/>
          </a:xfrm>
          <a:prstGeom prst="line">
            <a:avLst/>
          </a:prstGeom>
          <a:ln w="381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32ED9637-873E-CA8A-4E4E-395BF79FBFA8}"/>
              </a:ext>
            </a:extLst>
          </p:cNvPr>
          <p:cNvSpPr/>
          <p:nvPr/>
        </p:nvSpPr>
        <p:spPr>
          <a:xfrm rot="20831962">
            <a:off x="1943442" y="5113945"/>
            <a:ext cx="152400" cy="144399"/>
          </a:xfrm>
          <a:prstGeom prst="rect">
            <a:avLst/>
          </a:prstGeom>
          <a:solidFill>
            <a:schemeClr val="bg2">
              <a:lumMod val="85000"/>
            </a:schemeClr>
          </a:solidFill>
          <a:ln w="19050">
            <a:solidFill>
              <a:schemeClr val="bg1">
                <a:lumMod val="85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19BF252-B92D-0CC5-7985-5FED6B5EE156}"/>
              </a:ext>
            </a:extLst>
          </p:cNvPr>
          <p:cNvSpPr/>
          <p:nvPr/>
        </p:nvSpPr>
        <p:spPr>
          <a:xfrm rot="20831962">
            <a:off x="2001202" y="5368164"/>
            <a:ext cx="152400" cy="144399"/>
          </a:xfrm>
          <a:prstGeom prst="rect">
            <a:avLst/>
          </a:prstGeom>
          <a:solidFill>
            <a:schemeClr val="bg2">
              <a:lumMod val="85000"/>
            </a:schemeClr>
          </a:solidFill>
          <a:ln w="19050">
            <a:solidFill>
              <a:schemeClr val="bg1">
                <a:lumMod val="85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7AF7B3E-0592-9EDC-B44D-32EF71DEDAE9}"/>
              </a:ext>
            </a:extLst>
          </p:cNvPr>
          <p:cNvSpPr/>
          <p:nvPr/>
        </p:nvSpPr>
        <p:spPr>
          <a:xfrm rot="20831962">
            <a:off x="1113588" y="5298439"/>
            <a:ext cx="152400" cy="144399"/>
          </a:xfrm>
          <a:prstGeom prst="rect">
            <a:avLst/>
          </a:prstGeom>
          <a:solidFill>
            <a:schemeClr val="bg2">
              <a:lumMod val="85000"/>
            </a:schemeClr>
          </a:solidFill>
          <a:ln w="19050">
            <a:solidFill>
              <a:schemeClr val="bg1">
                <a:lumMod val="85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4F7D970-6FEA-4840-C5DF-8A507EDEFA51}"/>
              </a:ext>
            </a:extLst>
          </p:cNvPr>
          <p:cNvSpPr/>
          <p:nvPr/>
        </p:nvSpPr>
        <p:spPr>
          <a:xfrm rot="20831962">
            <a:off x="1171348" y="5552658"/>
            <a:ext cx="152400" cy="144399"/>
          </a:xfrm>
          <a:prstGeom prst="rect">
            <a:avLst/>
          </a:prstGeom>
          <a:solidFill>
            <a:schemeClr val="bg2">
              <a:lumMod val="85000"/>
            </a:schemeClr>
          </a:solidFill>
          <a:ln w="19050">
            <a:solidFill>
              <a:schemeClr val="bg1">
                <a:lumMod val="85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DEF9DCB-6333-AAED-4294-F312BB2B6D08}"/>
              </a:ext>
            </a:extLst>
          </p:cNvPr>
          <p:cNvSpPr/>
          <p:nvPr/>
        </p:nvSpPr>
        <p:spPr>
          <a:xfrm rot="20831962">
            <a:off x="572546" y="5421367"/>
            <a:ext cx="152400" cy="144399"/>
          </a:xfrm>
          <a:prstGeom prst="rect">
            <a:avLst/>
          </a:prstGeom>
          <a:solidFill>
            <a:schemeClr val="bg2">
              <a:lumMod val="85000"/>
            </a:schemeClr>
          </a:solidFill>
          <a:ln w="19050">
            <a:solidFill>
              <a:schemeClr val="bg1">
                <a:lumMod val="85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31390E1-D912-E29A-CB66-7CD47B765B13}"/>
              </a:ext>
            </a:extLst>
          </p:cNvPr>
          <p:cNvSpPr/>
          <p:nvPr/>
        </p:nvSpPr>
        <p:spPr>
          <a:xfrm rot="20831962">
            <a:off x="630306" y="5675586"/>
            <a:ext cx="152400" cy="144399"/>
          </a:xfrm>
          <a:prstGeom prst="rect">
            <a:avLst/>
          </a:prstGeom>
          <a:solidFill>
            <a:schemeClr val="bg2">
              <a:lumMod val="85000"/>
            </a:schemeClr>
          </a:solidFill>
          <a:ln w="19050">
            <a:solidFill>
              <a:schemeClr val="bg1">
                <a:lumMod val="85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1AB8F29-1658-2997-7F22-6CD60AD47F7F}"/>
              </a:ext>
            </a:extLst>
          </p:cNvPr>
          <p:cNvCxnSpPr>
            <a:cxnSpLocks/>
          </p:cNvCxnSpPr>
          <p:nvPr/>
        </p:nvCxnSpPr>
        <p:spPr>
          <a:xfrm rot="21300000" flipH="1" flipV="1">
            <a:off x="481258" y="4891481"/>
            <a:ext cx="4068192" cy="1619"/>
          </a:xfrm>
          <a:prstGeom prst="line">
            <a:avLst/>
          </a:prstGeom>
          <a:ln w="28575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D6D36A4-F495-DB6C-5B6E-42056C1B02B0}"/>
              </a:ext>
            </a:extLst>
          </p:cNvPr>
          <p:cNvCxnSpPr>
            <a:cxnSpLocks/>
          </p:cNvCxnSpPr>
          <p:nvPr/>
        </p:nvCxnSpPr>
        <p:spPr>
          <a:xfrm rot="21300000" flipH="1" flipV="1">
            <a:off x="464835" y="4297171"/>
            <a:ext cx="4058667" cy="596646"/>
          </a:xfrm>
          <a:prstGeom prst="line">
            <a:avLst/>
          </a:prstGeom>
          <a:ln w="28575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69CDCE-CA26-3E2F-E46E-B1E7EE2CC33A}"/>
              </a:ext>
            </a:extLst>
          </p:cNvPr>
          <p:cNvCxnSpPr>
            <a:cxnSpLocks/>
          </p:cNvCxnSpPr>
          <p:nvPr/>
        </p:nvCxnSpPr>
        <p:spPr>
          <a:xfrm rot="21300000" flipH="1">
            <a:off x="535780" y="4890720"/>
            <a:ext cx="4039616" cy="595027"/>
          </a:xfrm>
          <a:prstGeom prst="line">
            <a:avLst/>
          </a:prstGeom>
          <a:ln w="28575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BC4E37CC-C231-BDE1-7E93-1E91B1D1D843}"/>
              </a:ext>
            </a:extLst>
          </p:cNvPr>
          <p:cNvSpPr/>
          <p:nvPr/>
        </p:nvSpPr>
        <p:spPr>
          <a:xfrm rot="178666">
            <a:off x="1905110" y="4360188"/>
            <a:ext cx="152400" cy="144399"/>
          </a:xfrm>
          <a:prstGeom prst="rect">
            <a:avLst/>
          </a:prstGeom>
          <a:solidFill>
            <a:schemeClr val="bg2">
              <a:lumMod val="85000"/>
            </a:schemeClr>
          </a:solidFill>
          <a:ln w="19050">
            <a:solidFill>
              <a:schemeClr val="bg1">
                <a:lumMod val="85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AA50F38-1BA5-07C1-8E4A-389707F2C40F}"/>
              </a:ext>
            </a:extLst>
          </p:cNvPr>
          <p:cNvSpPr/>
          <p:nvPr/>
        </p:nvSpPr>
        <p:spPr>
          <a:xfrm rot="178666">
            <a:off x="1891567" y="4620533"/>
            <a:ext cx="152400" cy="144399"/>
          </a:xfrm>
          <a:prstGeom prst="rect">
            <a:avLst/>
          </a:prstGeom>
          <a:solidFill>
            <a:schemeClr val="bg2">
              <a:lumMod val="85000"/>
            </a:schemeClr>
          </a:solidFill>
          <a:ln w="19050">
            <a:solidFill>
              <a:schemeClr val="bg1">
                <a:lumMod val="85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667033D-BCDE-0396-5C53-EFBD4909CC7F}"/>
              </a:ext>
            </a:extLst>
          </p:cNvPr>
          <p:cNvSpPr/>
          <p:nvPr/>
        </p:nvSpPr>
        <p:spPr>
          <a:xfrm rot="178666">
            <a:off x="1056357" y="4312078"/>
            <a:ext cx="152400" cy="144399"/>
          </a:xfrm>
          <a:prstGeom prst="rect">
            <a:avLst/>
          </a:prstGeom>
          <a:solidFill>
            <a:schemeClr val="bg2">
              <a:lumMod val="85000"/>
            </a:schemeClr>
          </a:solidFill>
          <a:ln w="19050">
            <a:solidFill>
              <a:schemeClr val="bg1">
                <a:lumMod val="85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F58D5D9-5C75-6E0C-3ABB-2EF8FB82C4ED}"/>
              </a:ext>
            </a:extLst>
          </p:cNvPr>
          <p:cNvSpPr/>
          <p:nvPr/>
        </p:nvSpPr>
        <p:spPr>
          <a:xfrm rot="178666">
            <a:off x="1042815" y="4572424"/>
            <a:ext cx="152400" cy="144399"/>
          </a:xfrm>
          <a:prstGeom prst="rect">
            <a:avLst/>
          </a:prstGeom>
          <a:solidFill>
            <a:schemeClr val="bg2">
              <a:lumMod val="85000"/>
            </a:schemeClr>
          </a:solidFill>
          <a:ln w="19050">
            <a:solidFill>
              <a:schemeClr val="bg1">
                <a:lumMod val="85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0C5F713-99CA-74CB-BF09-B5DAF464F140}"/>
              </a:ext>
            </a:extLst>
          </p:cNvPr>
          <p:cNvSpPr/>
          <p:nvPr/>
        </p:nvSpPr>
        <p:spPr>
          <a:xfrm rot="178666">
            <a:off x="502275" y="4283256"/>
            <a:ext cx="152400" cy="144399"/>
          </a:xfrm>
          <a:prstGeom prst="rect">
            <a:avLst/>
          </a:prstGeom>
          <a:solidFill>
            <a:schemeClr val="bg2">
              <a:lumMod val="85000"/>
            </a:schemeClr>
          </a:solidFill>
          <a:ln w="19050">
            <a:solidFill>
              <a:schemeClr val="bg1">
                <a:lumMod val="85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7C838D2-48DD-0B28-9708-5EC2C6923B6B}"/>
              </a:ext>
            </a:extLst>
          </p:cNvPr>
          <p:cNvSpPr/>
          <p:nvPr/>
        </p:nvSpPr>
        <p:spPr>
          <a:xfrm rot="178666">
            <a:off x="488732" y="4543601"/>
            <a:ext cx="152400" cy="144399"/>
          </a:xfrm>
          <a:prstGeom prst="rect">
            <a:avLst/>
          </a:prstGeom>
          <a:solidFill>
            <a:schemeClr val="bg2">
              <a:lumMod val="85000"/>
            </a:schemeClr>
          </a:solidFill>
          <a:ln w="19050">
            <a:solidFill>
              <a:schemeClr val="bg1">
                <a:lumMod val="85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5F690E0-5B33-7251-7969-178A0034B852}"/>
              </a:ext>
            </a:extLst>
          </p:cNvPr>
          <p:cNvSpPr/>
          <p:nvPr/>
        </p:nvSpPr>
        <p:spPr>
          <a:xfrm rot="21300000">
            <a:off x="1877283" y="4742369"/>
            <a:ext cx="152400" cy="144399"/>
          </a:xfrm>
          <a:prstGeom prst="rect">
            <a:avLst/>
          </a:prstGeom>
          <a:solidFill>
            <a:schemeClr val="bg2">
              <a:lumMod val="85000"/>
            </a:schemeClr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37A9A45-2396-FA94-3CD1-B42D55BFEF1F}"/>
              </a:ext>
            </a:extLst>
          </p:cNvPr>
          <p:cNvSpPr/>
          <p:nvPr/>
        </p:nvSpPr>
        <p:spPr>
          <a:xfrm rot="21300000">
            <a:off x="1900005" y="5002075"/>
            <a:ext cx="152400" cy="144399"/>
          </a:xfrm>
          <a:prstGeom prst="rect">
            <a:avLst/>
          </a:prstGeom>
          <a:solidFill>
            <a:schemeClr val="bg2">
              <a:lumMod val="85000"/>
            </a:schemeClr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059F88A-9332-D9BB-23A1-CAE753B4C85C}"/>
              </a:ext>
            </a:extLst>
          </p:cNvPr>
          <p:cNvSpPr/>
          <p:nvPr/>
        </p:nvSpPr>
        <p:spPr>
          <a:xfrm rot="21300000">
            <a:off x="1030068" y="4812523"/>
            <a:ext cx="152400" cy="144399"/>
          </a:xfrm>
          <a:prstGeom prst="rect">
            <a:avLst/>
          </a:prstGeom>
          <a:solidFill>
            <a:schemeClr val="bg2">
              <a:lumMod val="85000"/>
            </a:schemeClr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9B6DF2B-C69F-E2E8-B5E3-842C6F365B7F}"/>
              </a:ext>
            </a:extLst>
          </p:cNvPr>
          <p:cNvSpPr/>
          <p:nvPr/>
        </p:nvSpPr>
        <p:spPr>
          <a:xfrm rot="21300000">
            <a:off x="1052789" y="5072229"/>
            <a:ext cx="152400" cy="144399"/>
          </a:xfrm>
          <a:prstGeom prst="rect">
            <a:avLst/>
          </a:prstGeom>
          <a:solidFill>
            <a:schemeClr val="bg2">
              <a:lumMod val="85000"/>
            </a:schemeClr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F00D6F2-AC30-7F91-E8CA-1E82515CCE82}"/>
              </a:ext>
            </a:extLst>
          </p:cNvPr>
          <p:cNvSpPr/>
          <p:nvPr/>
        </p:nvSpPr>
        <p:spPr>
          <a:xfrm rot="21300000">
            <a:off x="477347" y="4860880"/>
            <a:ext cx="152400" cy="144399"/>
          </a:xfrm>
          <a:prstGeom prst="rect">
            <a:avLst/>
          </a:prstGeom>
          <a:solidFill>
            <a:schemeClr val="bg2">
              <a:lumMod val="85000"/>
            </a:schemeClr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B69983A-E902-F408-E872-5E32E52589B9}"/>
              </a:ext>
            </a:extLst>
          </p:cNvPr>
          <p:cNvSpPr/>
          <p:nvPr/>
        </p:nvSpPr>
        <p:spPr>
          <a:xfrm rot="21300000">
            <a:off x="500069" y="5120586"/>
            <a:ext cx="152400" cy="144399"/>
          </a:xfrm>
          <a:prstGeom prst="rect">
            <a:avLst/>
          </a:prstGeom>
          <a:solidFill>
            <a:schemeClr val="bg2">
              <a:lumMod val="85000"/>
            </a:schemeClr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85B0AA-7FFA-1283-6ED6-B4C908CCE2B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300000">
            <a:off x="2809124" y="4432899"/>
            <a:ext cx="1789272" cy="6996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03979D2-882A-0F73-AC81-3149B2CD3EBC}"/>
              </a:ext>
            </a:extLst>
          </p:cNvPr>
          <p:cNvSpPr/>
          <p:nvPr/>
        </p:nvSpPr>
        <p:spPr>
          <a:xfrm rot="21300000">
            <a:off x="4550339" y="4456088"/>
            <a:ext cx="1809919" cy="353085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4E972C-E8F6-A2CC-BECF-CC5C8B7A8BBD}"/>
              </a:ext>
            </a:extLst>
          </p:cNvPr>
          <p:cNvSpPr txBox="1"/>
          <p:nvPr/>
        </p:nvSpPr>
        <p:spPr>
          <a:xfrm rot="21300000">
            <a:off x="4595455" y="4547742"/>
            <a:ext cx="66810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  <a:latin typeface="+mn-lt"/>
              </a:rPr>
              <a:t>Guide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CAFE7DA-2798-BE7B-859E-8FBB36628C76}"/>
              </a:ext>
            </a:extLst>
          </p:cNvPr>
          <p:cNvSpPr txBox="1"/>
          <p:nvPr/>
        </p:nvSpPr>
        <p:spPr>
          <a:xfrm>
            <a:off x="2597722" y="5235509"/>
            <a:ext cx="321298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  <a:latin typeface="+mn-lt"/>
              </a:rPr>
              <a:t>Incident Table rotates to align with </a:t>
            </a:r>
            <a:r>
              <a:rPr lang="en-US" sz="1200" dirty="0">
                <a:solidFill>
                  <a:srgbClr val="0000FF"/>
                </a:solidFill>
              </a:rPr>
              <a:t>chosen </a:t>
            </a:r>
            <a:r>
              <a:rPr lang="en-US" sz="1200" dirty="0">
                <a:solidFill>
                  <a:srgbClr val="0000FF"/>
                </a:solidFill>
                <a:latin typeface="+mn-lt"/>
              </a:rPr>
              <a:t>beam exiting the guide.  </a:t>
            </a:r>
            <a:r>
              <a:rPr lang="en-US" sz="1200" dirty="0">
                <a:solidFill>
                  <a:srgbClr val="0000FF"/>
                </a:solidFill>
              </a:rPr>
              <a:t>S</a:t>
            </a:r>
            <a:r>
              <a:rPr lang="en-US" sz="1200" dirty="0">
                <a:solidFill>
                  <a:srgbClr val="0000FF"/>
                </a:solidFill>
                <a:latin typeface="+mn-lt"/>
              </a:rPr>
              <a:t>lits absorb the </a:t>
            </a:r>
            <a:r>
              <a:rPr lang="en-US" sz="1200" dirty="0">
                <a:solidFill>
                  <a:srgbClr val="0000FF"/>
                </a:solidFill>
              </a:rPr>
              <a:t>unused beams</a:t>
            </a:r>
            <a:r>
              <a:rPr lang="en-US" sz="1200" dirty="0">
                <a:solidFill>
                  <a:srgbClr val="0000FF"/>
                </a:solidFill>
                <a:latin typeface="+mn-lt"/>
              </a:rPr>
              <a:t> and shape the chosen </a:t>
            </a:r>
            <a:r>
              <a:rPr lang="en-US" sz="1200" dirty="0">
                <a:solidFill>
                  <a:srgbClr val="0000FF"/>
                </a:solidFill>
              </a:rPr>
              <a:t>beam.</a:t>
            </a:r>
            <a:endParaRPr lang="en-US" sz="1200" dirty="0">
              <a:solidFill>
                <a:srgbClr val="0000FF"/>
              </a:solidFill>
              <a:latin typeface="+mn-lt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7B03214-074A-A8C2-991E-0FCBCC4C5C4F}"/>
              </a:ext>
            </a:extLst>
          </p:cNvPr>
          <p:cNvCxnSpPr>
            <a:cxnSpLocks/>
          </p:cNvCxnSpPr>
          <p:nvPr/>
        </p:nvCxnSpPr>
        <p:spPr>
          <a:xfrm flipV="1">
            <a:off x="4072537" y="4806156"/>
            <a:ext cx="422180" cy="439180"/>
          </a:xfrm>
          <a:prstGeom prst="line">
            <a:avLst/>
          </a:prstGeom>
          <a:ln w="12700">
            <a:solidFill>
              <a:srgbClr val="0000FF"/>
            </a:solidFill>
            <a:miter lim="800000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65470037-35F2-A96F-0579-6AB8F55CE96E}"/>
              </a:ext>
            </a:extLst>
          </p:cNvPr>
          <p:cNvSpPr txBox="1"/>
          <p:nvPr/>
        </p:nvSpPr>
        <p:spPr>
          <a:xfrm>
            <a:off x="1387647" y="3719693"/>
            <a:ext cx="41710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  <a:latin typeface="+mn-lt"/>
              </a:rPr>
              <a:t>slits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87D6014-D67D-BDC2-8A76-EDCE1E9987F8}"/>
              </a:ext>
            </a:extLst>
          </p:cNvPr>
          <p:cNvCxnSpPr>
            <a:cxnSpLocks/>
            <a:stCxn id="48" idx="1"/>
          </p:cNvCxnSpPr>
          <p:nvPr/>
        </p:nvCxnSpPr>
        <p:spPr>
          <a:xfrm flipH="1">
            <a:off x="607695" y="3848959"/>
            <a:ext cx="779952" cy="373705"/>
          </a:xfrm>
          <a:prstGeom prst="line">
            <a:avLst/>
          </a:prstGeom>
          <a:ln w="12700">
            <a:solidFill>
              <a:srgbClr val="0000FF"/>
            </a:solidFill>
            <a:miter lim="800000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BE313D6-2D07-5460-A487-C010CDC30D87}"/>
              </a:ext>
            </a:extLst>
          </p:cNvPr>
          <p:cNvCxnSpPr>
            <a:cxnSpLocks/>
          </p:cNvCxnSpPr>
          <p:nvPr/>
        </p:nvCxnSpPr>
        <p:spPr>
          <a:xfrm>
            <a:off x="1746385" y="3892491"/>
            <a:ext cx="247865" cy="395927"/>
          </a:xfrm>
          <a:prstGeom prst="line">
            <a:avLst/>
          </a:prstGeom>
          <a:ln w="12700">
            <a:solidFill>
              <a:srgbClr val="0000FF"/>
            </a:solidFill>
            <a:miter lim="800000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23A15ECA-5BAA-D156-6607-FC526F54A3B5}"/>
              </a:ext>
            </a:extLst>
          </p:cNvPr>
          <p:cNvSpPr txBox="1"/>
          <p:nvPr/>
        </p:nvSpPr>
        <p:spPr>
          <a:xfrm>
            <a:off x="3474926" y="4036255"/>
            <a:ext cx="917239" cy="3416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QIKR-L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C1CAEEE-1DC9-9ED3-DDCC-7E4C3CAA829A}"/>
              </a:ext>
            </a:extLst>
          </p:cNvPr>
          <p:cNvCxnSpPr>
            <a:cxnSpLocks/>
          </p:cNvCxnSpPr>
          <p:nvPr/>
        </p:nvCxnSpPr>
        <p:spPr>
          <a:xfrm flipH="1">
            <a:off x="1244412" y="3995670"/>
            <a:ext cx="245636" cy="283725"/>
          </a:xfrm>
          <a:prstGeom prst="line">
            <a:avLst/>
          </a:prstGeom>
          <a:ln w="12700">
            <a:solidFill>
              <a:srgbClr val="0000FF"/>
            </a:solidFill>
            <a:miter lim="800000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126E663F-B895-AFC8-9164-031CA34969D4}"/>
              </a:ext>
            </a:extLst>
          </p:cNvPr>
          <p:cNvGrpSpPr/>
          <p:nvPr/>
        </p:nvGrpSpPr>
        <p:grpSpPr>
          <a:xfrm>
            <a:off x="5810703" y="4414138"/>
            <a:ext cx="547604" cy="241422"/>
            <a:chOff x="5442712" y="645970"/>
            <a:chExt cx="547604" cy="24142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1BD46C1-2A09-9114-AE52-08D72FFC5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83644" y="645970"/>
              <a:ext cx="206672" cy="241422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A937DEF-1C86-7666-31A0-45034AB3A1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2712" y="763981"/>
              <a:ext cx="312768" cy="36186"/>
            </a:xfrm>
            <a:prstGeom prst="straightConnector1">
              <a:avLst/>
            </a:prstGeom>
            <a:ln w="28575">
              <a:solidFill>
                <a:schemeClr val="tx2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532298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AC9D31-AEC5-F46F-148C-39607B316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QIKR end stations: beam selection and detector motion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9C2ACA9-1CC1-6A3B-DDDD-62D7006942A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55820" y="1401009"/>
            <a:ext cx="5481842" cy="458442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DC89715-84DF-29FC-9D56-755F96A1D0A8}"/>
              </a:ext>
            </a:extLst>
          </p:cNvPr>
          <p:cNvSpPr txBox="1"/>
          <p:nvPr/>
        </p:nvSpPr>
        <p:spPr>
          <a:xfrm>
            <a:off x="6242414" y="1159594"/>
            <a:ext cx="29212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+mn-lt"/>
              </a:rPr>
              <a:t>Upper </a:t>
            </a:r>
            <a:r>
              <a:rPr lang="en-US" sz="1600" b="1" dirty="0"/>
              <a:t>station</a:t>
            </a:r>
            <a:r>
              <a:rPr lang="en-US" sz="1600" b="1" dirty="0">
                <a:latin typeface="+mn-lt"/>
              </a:rPr>
              <a:t> (QIKR-U) </a:t>
            </a:r>
            <a:endParaRPr lang="en-US" sz="16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68B0FE-7330-0B47-8FAE-4D4F8ECE37C3}"/>
              </a:ext>
            </a:extLst>
          </p:cNvPr>
          <p:cNvSpPr txBox="1"/>
          <p:nvPr/>
        </p:nvSpPr>
        <p:spPr>
          <a:xfrm>
            <a:off x="7602323" y="5925282"/>
            <a:ext cx="28109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+mn-lt"/>
              </a:rPr>
              <a:t>Lower </a:t>
            </a:r>
            <a:r>
              <a:rPr lang="en-US" sz="1600" b="1" dirty="0"/>
              <a:t>station</a:t>
            </a:r>
            <a:r>
              <a:rPr lang="en-US" sz="1600" b="1" dirty="0">
                <a:latin typeface="+mn-lt"/>
              </a:rPr>
              <a:t> (QIKR-L) </a:t>
            </a:r>
            <a:endParaRPr lang="en-US" sz="1600" b="1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DFB922A-2699-7759-C2B9-C046599240E9}"/>
              </a:ext>
            </a:extLst>
          </p:cNvPr>
          <p:cNvCxnSpPr>
            <a:cxnSpLocks/>
          </p:cNvCxnSpPr>
          <p:nvPr/>
        </p:nvCxnSpPr>
        <p:spPr>
          <a:xfrm>
            <a:off x="7049833" y="4354687"/>
            <a:ext cx="1045843" cy="312634"/>
          </a:xfrm>
          <a:prstGeom prst="straightConnector1">
            <a:avLst/>
          </a:prstGeom>
          <a:ln w="12700">
            <a:solidFill>
              <a:schemeClr val="tx1"/>
            </a:solidFill>
            <a:miter lim="800000"/>
            <a:tailEnd type="triangle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702C612-52FC-1068-DEB6-BA0A3028B0CC}"/>
              </a:ext>
            </a:extLst>
          </p:cNvPr>
          <p:cNvSpPr txBox="1"/>
          <p:nvPr/>
        </p:nvSpPr>
        <p:spPr>
          <a:xfrm>
            <a:off x="9596481" y="2002672"/>
            <a:ext cx="219711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  <a:latin typeface="+mn-lt"/>
              </a:rPr>
              <a:t>Incident Table Assembly (upper and lower versions) </a:t>
            </a:r>
            <a:endParaRPr lang="en-US" sz="12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BCC9C60-61D1-F274-C766-A7A01BA63833}"/>
              </a:ext>
            </a:extLst>
          </p:cNvPr>
          <p:cNvCxnSpPr>
            <a:cxnSpLocks/>
          </p:cNvCxnSpPr>
          <p:nvPr/>
        </p:nvCxnSpPr>
        <p:spPr>
          <a:xfrm flipH="1">
            <a:off x="9196741" y="2126935"/>
            <a:ext cx="509069" cy="259661"/>
          </a:xfrm>
          <a:prstGeom prst="straightConnector1">
            <a:avLst/>
          </a:prstGeom>
          <a:ln w="12700">
            <a:solidFill>
              <a:schemeClr val="tx1"/>
            </a:solidFill>
            <a:miter lim="800000"/>
            <a:tailEnd type="triangle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C3EE6A1-35CF-B5CC-7743-36D00508F229}"/>
              </a:ext>
            </a:extLst>
          </p:cNvPr>
          <p:cNvCxnSpPr>
            <a:cxnSpLocks/>
          </p:cNvCxnSpPr>
          <p:nvPr/>
        </p:nvCxnSpPr>
        <p:spPr>
          <a:xfrm flipV="1">
            <a:off x="7013095" y="2887046"/>
            <a:ext cx="181092" cy="860738"/>
          </a:xfrm>
          <a:prstGeom prst="straightConnector1">
            <a:avLst/>
          </a:prstGeom>
          <a:ln w="12700">
            <a:solidFill>
              <a:schemeClr val="tx1"/>
            </a:solidFill>
            <a:miter lim="800000"/>
            <a:tailEnd type="triangle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77854C0-FB71-0E9F-B8C0-0562C1E54675}"/>
              </a:ext>
            </a:extLst>
          </p:cNvPr>
          <p:cNvSpPr txBox="1"/>
          <p:nvPr/>
        </p:nvSpPr>
        <p:spPr>
          <a:xfrm>
            <a:off x="6060568" y="3850550"/>
            <a:ext cx="206914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  <a:latin typeface="+mn-lt"/>
              </a:rPr>
              <a:t>Sample Table and </a:t>
            </a:r>
          </a:p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  <a:latin typeface="+mn-lt"/>
              </a:rPr>
              <a:t>Detector </a:t>
            </a:r>
            <a:r>
              <a:rPr lang="en-US" sz="1200" dirty="0">
                <a:solidFill>
                  <a:srgbClr val="0000FF"/>
                </a:solidFill>
              </a:rPr>
              <a:t>Arm</a:t>
            </a:r>
            <a:r>
              <a:rPr lang="en-US" sz="1200" dirty="0">
                <a:solidFill>
                  <a:srgbClr val="0000FF"/>
                </a:solidFill>
                <a:latin typeface="+mn-lt"/>
              </a:rPr>
              <a:t> Assembly</a:t>
            </a:r>
            <a:endParaRPr lang="en-US" sz="12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B814C62-EB90-6364-2E43-BB705ACEFA57}"/>
              </a:ext>
            </a:extLst>
          </p:cNvPr>
          <p:cNvCxnSpPr>
            <a:cxnSpLocks/>
          </p:cNvCxnSpPr>
          <p:nvPr/>
        </p:nvCxnSpPr>
        <p:spPr>
          <a:xfrm>
            <a:off x="10563732" y="2497729"/>
            <a:ext cx="425159" cy="1856958"/>
          </a:xfrm>
          <a:prstGeom prst="straightConnector1">
            <a:avLst/>
          </a:prstGeom>
          <a:ln w="12700">
            <a:solidFill>
              <a:schemeClr val="tx1"/>
            </a:solidFill>
            <a:miter lim="800000"/>
            <a:tailEnd type="triangle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208AB6E0-B1AB-3E27-89F8-B84F6936BCF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0000"/>
          </a:blip>
          <a:stretch>
            <a:fillRect/>
          </a:stretch>
        </p:blipFill>
        <p:spPr>
          <a:xfrm rot="900000">
            <a:off x="410022" y="2390034"/>
            <a:ext cx="3771900" cy="153352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36FE59F-1A4A-949A-38E7-F7BF5D94740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9076" y="2384404"/>
            <a:ext cx="4591050" cy="2419350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28C581B9-AE6D-2425-F9CD-8FA3F39D4155}"/>
              </a:ext>
            </a:extLst>
          </p:cNvPr>
          <p:cNvSpPr/>
          <p:nvPr/>
        </p:nvSpPr>
        <p:spPr>
          <a:xfrm>
            <a:off x="2798172" y="4660662"/>
            <a:ext cx="1943100" cy="24938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CA6A653-42AC-C25A-933E-E063FFE98861}"/>
              </a:ext>
            </a:extLst>
          </p:cNvPr>
          <p:cNvSpPr/>
          <p:nvPr/>
        </p:nvSpPr>
        <p:spPr>
          <a:xfrm>
            <a:off x="3139340" y="4534673"/>
            <a:ext cx="127000" cy="12598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1B0DB8E-28B5-F3D4-9654-38F19FBE92F0}"/>
              </a:ext>
            </a:extLst>
          </p:cNvPr>
          <p:cNvSpPr/>
          <p:nvPr/>
        </p:nvSpPr>
        <p:spPr>
          <a:xfrm>
            <a:off x="4270434" y="4534673"/>
            <a:ext cx="127000" cy="12598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9062971-414C-2780-1E61-16357C5DE84F}"/>
              </a:ext>
            </a:extLst>
          </p:cNvPr>
          <p:cNvCxnSpPr>
            <a:cxnSpLocks/>
          </p:cNvCxnSpPr>
          <p:nvPr/>
        </p:nvCxnSpPr>
        <p:spPr>
          <a:xfrm flipV="1">
            <a:off x="3629449" y="2402264"/>
            <a:ext cx="2124075" cy="465534"/>
          </a:xfrm>
          <a:prstGeom prst="line">
            <a:avLst/>
          </a:prstGeom>
          <a:ln w="6350">
            <a:solidFill>
              <a:srgbClr val="0000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835D5E9-8374-319D-7CEB-6E44E767A1A2}"/>
              </a:ext>
            </a:extLst>
          </p:cNvPr>
          <p:cNvCxnSpPr>
            <a:cxnSpLocks/>
          </p:cNvCxnSpPr>
          <p:nvPr/>
        </p:nvCxnSpPr>
        <p:spPr>
          <a:xfrm flipV="1">
            <a:off x="3629449" y="2408054"/>
            <a:ext cx="2102530" cy="164469"/>
          </a:xfrm>
          <a:prstGeom prst="line">
            <a:avLst/>
          </a:prstGeom>
          <a:ln w="6350">
            <a:solidFill>
              <a:srgbClr val="0000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E844CA2-5F43-426F-8B93-D25ACFBA3ED1}"/>
              </a:ext>
            </a:extLst>
          </p:cNvPr>
          <p:cNvCxnSpPr>
            <a:cxnSpLocks/>
          </p:cNvCxnSpPr>
          <p:nvPr/>
        </p:nvCxnSpPr>
        <p:spPr>
          <a:xfrm flipV="1">
            <a:off x="3648499" y="2411302"/>
            <a:ext cx="2105025" cy="742490"/>
          </a:xfrm>
          <a:prstGeom prst="line">
            <a:avLst/>
          </a:prstGeom>
          <a:ln w="6350">
            <a:solidFill>
              <a:srgbClr val="0000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01F99C84-76F6-7589-7A16-F0E1B486534D}"/>
              </a:ext>
            </a:extLst>
          </p:cNvPr>
          <p:cNvSpPr txBox="1"/>
          <p:nvPr/>
        </p:nvSpPr>
        <p:spPr>
          <a:xfrm>
            <a:off x="4108997" y="1596452"/>
            <a:ext cx="149212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latin typeface="+mn-lt"/>
              </a:rPr>
              <a:t>The 3 available beams for QIKR-L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D3DCE105-7F76-3ECF-7E03-8C3B39ED6133}"/>
              </a:ext>
            </a:extLst>
          </p:cNvPr>
          <p:cNvCxnSpPr>
            <a:cxnSpLocks/>
          </p:cNvCxnSpPr>
          <p:nvPr/>
        </p:nvCxnSpPr>
        <p:spPr>
          <a:xfrm>
            <a:off x="5040453" y="2023136"/>
            <a:ext cx="286960" cy="388166"/>
          </a:xfrm>
          <a:prstGeom prst="straightConnector1">
            <a:avLst/>
          </a:prstGeom>
          <a:ln w="635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5251780F-E64F-90B3-0F3E-89111977B063}"/>
              </a:ext>
            </a:extLst>
          </p:cNvPr>
          <p:cNvSpPr txBox="1"/>
          <p:nvPr/>
        </p:nvSpPr>
        <p:spPr>
          <a:xfrm>
            <a:off x="1737149" y="1596452"/>
            <a:ext cx="199970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latin typeface="+mn-lt"/>
              </a:rPr>
              <a:t>Sample positions needed for each beam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A1979DD1-4309-4191-5C88-FDC1D57FDFC7}"/>
              </a:ext>
            </a:extLst>
          </p:cNvPr>
          <p:cNvCxnSpPr>
            <a:cxnSpLocks/>
          </p:cNvCxnSpPr>
          <p:nvPr/>
        </p:nvCxnSpPr>
        <p:spPr>
          <a:xfrm>
            <a:off x="3265817" y="2028909"/>
            <a:ext cx="286960" cy="388166"/>
          </a:xfrm>
          <a:prstGeom prst="straightConnector1">
            <a:avLst/>
          </a:prstGeom>
          <a:ln w="635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D0826165-6F33-1AA7-2249-7C849AA01D64}"/>
              </a:ext>
            </a:extLst>
          </p:cNvPr>
          <p:cNvSpPr txBox="1"/>
          <p:nvPr/>
        </p:nvSpPr>
        <p:spPr>
          <a:xfrm>
            <a:off x="455747" y="2820321"/>
            <a:ext cx="7393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Detector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01CD05F-CC3A-984F-1AFD-156EB12F0AE3}"/>
              </a:ext>
            </a:extLst>
          </p:cNvPr>
          <p:cNvSpPr txBox="1"/>
          <p:nvPr/>
        </p:nvSpPr>
        <p:spPr>
          <a:xfrm>
            <a:off x="455747" y="3487070"/>
            <a:ext cx="10278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Detector Arm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B166779-CB65-BCCA-C43A-75276DCD50DB}"/>
              </a:ext>
            </a:extLst>
          </p:cNvPr>
          <p:cNvSpPr txBox="1"/>
          <p:nvPr/>
        </p:nvSpPr>
        <p:spPr>
          <a:xfrm>
            <a:off x="3201460" y="4291934"/>
            <a:ext cx="10294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Sample Table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B59D2F6-F961-D720-7D75-59D1C76563DD}"/>
              </a:ext>
            </a:extLst>
          </p:cNvPr>
          <p:cNvSpPr txBox="1"/>
          <p:nvPr/>
        </p:nvSpPr>
        <p:spPr>
          <a:xfrm>
            <a:off x="2798172" y="4682460"/>
            <a:ext cx="20056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Sample/ Detector Table Base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950668C-30C5-B2CB-5F1D-857393BEC14D}"/>
              </a:ext>
            </a:extLst>
          </p:cNvPr>
          <p:cNvSpPr txBox="1"/>
          <p:nvPr/>
        </p:nvSpPr>
        <p:spPr>
          <a:xfrm>
            <a:off x="4302018" y="3044027"/>
            <a:ext cx="931456" cy="263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latin typeface="+mn-lt"/>
              </a:rPr>
              <a:t>Hexapod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90051FF-BA16-FD1D-68B2-A968D268CBC1}"/>
              </a:ext>
            </a:extLst>
          </p:cNvPr>
          <p:cNvCxnSpPr>
            <a:cxnSpLocks/>
          </p:cNvCxnSpPr>
          <p:nvPr/>
        </p:nvCxnSpPr>
        <p:spPr>
          <a:xfrm flipH="1">
            <a:off x="3891834" y="3185151"/>
            <a:ext cx="442100" cy="248295"/>
          </a:xfrm>
          <a:prstGeom prst="straightConnector1">
            <a:avLst/>
          </a:prstGeom>
          <a:ln w="635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Picture 81">
            <a:extLst>
              <a:ext uri="{FF2B5EF4-FFF2-40B4-BE49-F238E27FC236}">
                <a16:creationId xmlns:a16="http://schemas.microsoft.com/office/drawing/2014/main" id="{7394B04F-27BE-F8D5-325F-8DE94D1B53C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0000"/>
          </a:blip>
          <a:stretch>
            <a:fillRect/>
          </a:stretch>
        </p:blipFill>
        <p:spPr>
          <a:xfrm rot="-900000">
            <a:off x="593356" y="3072992"/>
            <a:ext cx="3771900" cy="1533525"/>
          </a:xfrm>
          <a:prstGeom prst="rect">
            <a:avLst/>
          </a:prstGeom>
        </p:spPr>
      </p:pic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6C5AACCB-87F1-2A7E-077A-B1D1A2C48867}"/>
              </a:ext>
            </a:extLst>
          </p:cNvPr>
          <p:cNvSpPr txBox="1">
            <a:spLocks/>
          </p:cNvSpPr>
          <p:nvPr/>
        </p:nvSpPr>
        <p:spPr bwMode="auto">
          <a:xfrm>
            <a:off x="1953520" y="5372355"/>
            <a:ext cx="3351858" cy="722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latin typeface="+mn-lt"/>
              </a:rPr>
              <a:t>Detector Arm rotates about a horizontal </a:t>
            </a:r>
            <a:r>
              <a:rPr lang="en-US" sz="1400" i="1" dirty="0">
                <a:latin typeface="+mn-lt"/>
              </a:rPr>
              <a:t>x </a:t>
            </a:r>
            <a:r>
              <a:rPr lang="en-US" sz="1400" dirty="0">
                <a:latin typeface="+mn-lt"/>
              </a:rPr>
              <a:t>axis (out of the screen) passing through the sample center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9A1494C-917C-3546-BC06-70A53D327BE7}"/>
              </a:ext>
            </a:extLst>
          </p:cNvPr>
          <p:cNvSpPr txBox="1"/>
          <p:nvPr/>
        </p:nvSpPr>
        <p:spPr>
          <a:xfrm>
            <a:off x="8111048" y="1665834"/>
            <a:ext cx="138823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  <a:latin typeface="+mn-lt"/>
              </a:rPr>
              <a:t>Hexapod for </a:t>
            </a:r>
            <a:r>
              <a:rPr lang="en-US" sz="1200" dirty="0">
                <a:solidFill>
                  <a:srgbClr val="0000FF"/>
                </a:solidFill>
              </a:rPr>
              <a:t>tilt</a:t>
            </a:r>
            <a:r>
              <a:rPr lang="en-US" sz="1200" dirty="0">
                <a:solidFill>
                  <a:srgbClr val="0000FF"/>
                </a:solidFill>
                <a:latin typeface="+mn-lt"/>
              </a:rPr>
              <a:t>ing the sample</a:t>
            </a:r>
            <a:endParaRPr lang="en-US" sz="12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588993FF-D833-369F-5F6B-1FEE7DB9367C}"/>
              </a:ext>
            </a:extLst>
          </p:cNvPr>
          <p:cNvCxnSpPr>
            <a:cxnSpLocks/>
          </p:cNvCxnSpPr>
          <p:nvPr/>
        </p:nvCxnSpPr>
        <p:spPr>
          <a:xfrm flipH="1">
            <a:off x="8194223" y="2126935"/>
            <a:ext cx="172585" cy="347764"/>
          </a:xfrm>
          <a:prstGeom prst="straightConnector1">
            <a:avLst/>
          </a:prstGeom>
          <a:ln w="12700">
            <a:solidFill>
              <a:schemeClr val="tx1"/>
            </a:solidFill>
            <a:miter lim="800000"/>
            <a:tailEnd type="triangle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890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C64F2-894C-4A5F-A4D4-AA4FB5AD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B72A6-FEAA-79D5-32C5-B79437008A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077777"/>
            <a:ext cx="5431021" cy="2252546"/>
          </a:xfrm>
        </p:spPr>
        <p:txBody>
          <a:bodyPr/>
          <a:lstStyle/>
          <a:p>
            <a:r>
              <a:rPr lang="en-US" dirty="0"/>
              <a:t>QIKR, Briefly</a:t>
            </a:r>
          </a:p>
          <a:p>
            <a:r>
              <a:rPr lang="en-US" dirty="0"/>
              <a:t>Unwanted Neutrons</a:t>
            </a:r>
          </a:p>
          <a:p>
            <a:pPr lvl="1"/>
            <a:r>
              <a:rPr lang="en-US" dirty="0"/>
              <a:t>Lost in monolith and bunker</a:t>
            </a:r>
          </a:p>
          <a:p>
            <a:pPr lvl="1"/>
            <a:r>
              <a:rPr lang="en-US" dirty="0"/>
              <a:t>Lost in instrument cave</a:t>
            </a:r>
          </a:p>
          <a:p>
            <a:r>
              <a:rPr lang="en-US" dirty="0"/>
              <a:t>Summary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4100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B3D57-DD20-4AA3-9E54-92A71B3C1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Slits define angular resolution</a:t>
            </a:r>
            <a:br>
              <a:rPr lang="en-US" dirty="0"/>
            </a:br>
            <a:r>
              <a:rPr lang="en-US" dirty="0"/>
              <a:t>and beam footprint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7BAB384-1633-45BD-AFDB-A81EDD9B34CD}"/>
              </a:ext>
            </a:extLst>
          </p:cNvPr>
          <p:cNvGrpSpPr/>
          <p:nvPr/>
        </p:nvGrpSpPr>
        <p:grpSpPr>
          <a:xfrm rot="20100000">
            <a:off x="3400288" y="2046385"/>
            <a:ext cx="0" cy="1027806"/>
            <a:chOff x="3334326" y="2630055"/>
            <a:chExt cx="0" cy="1526308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EAF44B8C-B2E6-4558-A627-01DDE6988074}"/>
                </a:ext>
              </a:extLst>
            </p:cNvPr>
            <p:cNvCxnSpPr>
              <a:cxnSpLocks/>
            </p:cNvCxnSpPr>
            <p:nvPr/>
          </p:nvCxnSpPr>
          <p:spPr>
            <a:xfrm>
              <a:off x="3334326" y="2630055"/>
              <a:ext cx="0" cy="685800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947D39F-CB11-468F-B1A3-1FCCEF83095D}"/>
                </a:ext>
              </a:extLst>
            </p:cNvPr>
            <p:cNvCxnSpPr>
              <a:cxnSpLocks/>
            </p:cNvCxnSpPr>
            <p:nvPr/>
          </p:nvCxnSpPr>
          <p:spPr>
            <a:xfrm>
              <a:off x="3334326" y="3470563"/>
              <a:ext cx="0" cy="685800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052F70B-CFA8-4F16-9390-183C444CC0DE}"/>
              </a:ext>
            </a:extLst>
          </p:cNvPr>
          <p:cNvGrpSpPr/>
          <p:nvPr/>
        </p:nvGrpSpPr>
        <p:grpSpPr>
          <a:xfrm rot="20100000">
            <a:off x="7337712" y="33071"/>
            <a:ext cx="0" cy="1382330"/>
            <a:chOff x="9785926" y="2348345"/>
            <a:chExt cx="0" cy="2052782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C03F7CC-00AF-4703-9D6A-E1B5E188E94C}"/>
                </a:ext>
              </a:extLst>
            </p:cNvPr>
            <p:cNvCxnSpPr>
              <a:cxnSpLocks/>
            </p:cNvCxnSpPr>
            <p:nvPr/>
          </p:nvCxnSpPr>
          <p:spPr>
            <a:xfrm>
              <a:off x="9785926" y="3715327"/>
              <a:ext cx="0" cy="685800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38758A4-A0FB-48EF-B05B-5CA1730B14E8}"/>
                </a:ext>
              </a:extLst>
            </p:cNvPr>
            <p:cNvCxnSpPr>
              <a:cxnSpLocks/>
            </p:cNvCxnSpPr>
            <p:nvPr/>
          </p:nvCxnSpPr>
          <p:spPr>
            <a:xfrm>
              <a:off x="9785926" y="2348345"/>
              <a:ext cx="0" cy="685800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018CEB2-0DE6-4493-A164-0BBA8FA45256}"/>
              </a:ext>
            </a:extLst>
          </p:cNvPr>
          <p:cNvCxnSpPr>
            <a:cxnSpLocks/>
          </p:cNvCxnSpPr>
          <p:nvPr/>
        </p:nvCxnSpPr>
        <p:spPr>
          <a:xfrm rot="20100000" flipH="1">
            <a:off x="3059498" y="1421280"/>
            <a:ext cx="4543636" cy="280662"/>
          </a:xfrm>
          <a:prstGeom prst="line">
            <a:avLst/>
          </a:prstGeom>
          <a:ln w="28575">
            <a:solidFill>
              <a:schemeClr val="accent4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05043C4-69DB-45C2-8881-D40BBE01B1A6}"/>
              </a:ext>
            </a:extLst>
          </p:cNvPr>
          <p:cNvCxnSpPr>
            <a:cxnSpLocks/>
          </p:cNvCxnSpPr>
          <p:nvPr/>
        </p:nvCxnSpPr>
        <p:spPr>
          <a:xfrm rot="20100000" flipH="1" flipV="1">
            <a:off x="3128313" y="1581683"/>
            <a:ext cx="4549854" cy="283045"/>
          </a:xfrm>
          <a:prstGeom prst="line">
            <a:avLst/>
          </a:prstGeom>
          <a:ln w="28575">
            <a:solidFill>
              <a:schemeClr val="accent4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AB9F203-B8C0-4C5F-B54F-CFE509B4F254}"/>
              </a:ext>
            </a:extLst>
          </p:cNvPr>
          <p:cNvGrpSpPr/>
          <p:nvPr/>
        </p:nvGrpSpPr>
        <p:grpSpPr>
          <a:xfrm rot="20100000">
            <a:off x="3581176" y="2295816"/>
            <a:ext cx="4344467" cy="341631"/>
            <a:chOff x="1804046" y="3635938"/>
            <a:chExt cx="3100463" cy="50732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3A9E7FE-A89D-46A0-9E45-2DF7962023C8}"/>
                </a:ext>
              </a:extLst>
            </p:cNvPr>
            <p:cNvSpPr txBox="1"/>
            <p:nvPr/>
          </p:nvSpPr>
          <p:spPr>
            <a:xfrm>
              <a:off x="3218360" y="3635938"/>
              <a:ext cx="287371" cy="50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ud</a:t>
              </a:r>
              <a:endParaRPr 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C4311B5-BAF3-493F-82B2-CD454BFB3E96}"/>
                </a:ext>
              </a:extLst>
            </p:cNvPr>
            <p:cNvCxnSpPr>
              <a:cxnSpLocks/>
            </p:cNvCxnSpPr>
            <p:nvPr/>
          </p:nvCxnSpPr>
          <p:spPr>
            <a:xfrm>
              <a:off x="3519622" y="3889601"/>
              <a:ext cx="138488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165909C-F025-435C-9F80-2671DC7264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04046" y="3889601"/>
              <a:ext cx="1411521" cy="0"/>
            </a:xfrm>
            <a:prstGeom prst="straightConnector1">
              <a:avLst/>
            </a:prstGeom>
            <a:ln w="12700">
              <a:solidFill>
                <a:schemeClr val="tx1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18CBFF-C94C-4E12-81D0-90886E3BF188}"/>
              </a:ext>
            </a:extLst>
          </p:cNvPr>
          <p:cNvGrpSpPr/>
          <p:nvPr/>
        </p:nvGrpSpPr>
        <p:grpSpPr>
          <a:xfrm rot="20100000">
            <a:off x="3446216" y="2189016"/>
            <a:ext cx="0" cy="697385"/>
            <a:chOff x="3006433" y="2867891"/>
            <a:chExt cx="0" cy="1035627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DF22AFD-0E54-46CE-AA81-FB53C8543EC9}"/>
                </a:ext>
              </a:extLst>
            </p:cNvPr>
            <p:cNvCxnSpPr>
              <a:cxnSpLocks/>
            </p:cNvCxnSpPr>
            <p:nvPr/>
          </p:nvCxnSpPr>
          <p:spPr>
            <a:xfrm>
              <a:off x="3006433" y="2867891"/>
              <a:ext cx="0" cy="429491"/>
            </a:xfrm>
            <a:prstGeom prst="straightConnector1">
              <a:avLst/>
            </a:prstGeom>
            <a:ln w="12700">
              <a:solidFill>
                <a:schemeClr val="tx1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7A20B6D-5B22-40C6-A75A-C09B08B9CB5F}"/>
                </a:ext>
              </a:extLst>
            </p:cNvPr>
            <p:cNvCxnSpPr>
              <a:cxnSpLocks/>
            </p:cNvCxnSpPr>
            <p:nvPr/>
          </p:nvCxnSpPr>
          <p:spPr>
            <a:xfrm>
              <a:off x="3006433" y="3474027"/>
              <a:ext cx="0" cy="429491"/>
            </a:xfrm>
            <a:prstGeom prst="straightConnector1">
              <a:avLst/>
            </a:prstGeom>
            <a:ln w="12700">
              <a:solidFill>
                <a:schemeClr val="tx1"/>
              </a:solidFill>
              <a:miter lim="800000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FA496CD-2B5F-4821-AB7A-7F4DA9499F76}"/>
              </a:ext>
            </a:extLst>
          </p:cNvPr>
          <p:cNvCxnSpPr>
            <a:cxnSpLocks/>
          </p:cNvCxnSpPr>
          <p:nvPr/>
        </p:nvCxnSpPr>
        <p:spPr>
          <a:xfrm rot="20100000">
            <a:off x="7396690" y="139507"/>
            <a:ext cx="0" cy="289216"/>
          </a:xfrm>
          <a:prstGeom prst="straightConnector1">
            <a:avLst/>
          </a:prstGeom>
          <a:ln w="1270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DB6AD84-8A60-441F-9E7C-6C45ECACEE68}"/>
              </a:ext>
            </a:extLst>
          </p:cNvPr>
          <p:cNvCxnSpPr>
            <a:cxnSpLocks/>
          </p:cNvCxnSpPr>
          <p:nvPr/>
        </p:nvCxnSpPr>
        <p:spPr>
          <a:xfrm rot="20100000">
            <a:off x="7707140" y="819981"/>
            <a:ext cx="0" cy="289216"/>
          </a:xfrm>
          <a:prstGeom prst="straightConnector1">
            <a:avLst/>
          </a:prstGeom>
          <a:ln w="12700">
            <a:solidFill>
              <a:schemeClr val="tx1"/>
            </a:solidFill>
            <a:miter lim="800000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6E743AA-77D4-4E8F-9AE2-2E7D60236834}"/>
              </a:ext>
            </a:extLst>
          </p:cNvPr>
          <p:cNvSpPr txBox="1"/>
          <p:nvPr/>
        </p:nvSpPr>
        <p:spPr>
          <a:xfrm rot="20100000">
            <a:off x="7526761" y="412744"/>
            <a:ext cx="236616" cy="230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6DE812-CAB8-4283-B14D-72D66E9A0239}"/>
              </a:ext>
            </a:extLst>
          </p:cNvPr>
          <p:cNvSpPr txBox="1"/>
          <p:nvPr/>
        </p:nvSpPr>
        <p:spPr>
          <a:xfrm rot="20100000">
            <a:off x="3359244" y="2095212"/>
            <a:ext cx="236616" cy="230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24F57EEF-C562-40FF-9530-598DDD67A847}"/>
              </a:ext>
            </a:extLst>
          </p:cNvPr>
          <p:cNvSpPr/>
          <p:nvPr/>
        </p:nvSpPr>
        <p:spPr>
          <a:xfrm>
            <a:off x="836397" y="3326900"/>
            <a:ext cx="71686" cy="145107"/>
          </a:xfrm>
          <a:prstGeom prst="arc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4BD41DB-D77F-4BEE-BAE4-C3E141CB459F}"/>
              </a:ext>
            </a:extLst>
          </p:cNvPr>
          <p:cNvCxnSpPr>
            <a:cxnSpLocks/>
          </p:cNvCxnSpPr>
          <p:nvPr/>
        </p:nvCxnSpPr>
        <p:spPr>
          <a:xfrm flipV="1">
            <a:off x="1796066" y="3233825"/>
            <a:ext cx="451999" cy="176903"/>
          </a:xfrm>
          <a:prstGeom prst="line">
            <a:avLst/>
          </a:prstGeom>
          <a:ln w="28575">
            <a:solidFill>
              <a:schemeClr val="accent4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08893F2F-0B22-4D38-A0D9-17BDF93A86F2}"/>
              </a:ext>
            </a:extLst>
          </p:cNvPr>
          <p:cNvSpPr>
            <a:spLocks noChangeAspect="1"/>
          </p:cNvSpPr>
          <p:nvPr/>
        </p:nvSpPr>
        <p:spPr>
          <a:xfrm rot="20400000">
            <a:off x="1604132" y="3042692"/>
            <a:ext cx="54944" cy="5494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D29E09D-9A54-4A15-B5BA-1C11EBBB92C1}"/>
              </a:ext>
            </a:extLst>
          </p:cNvPr>
          <p:cNvCxnSpPr>
            <a:cxnSpLocks/>
          </p:cNvCxnSpPr>
          <p:nvPr/>
        </p:nvCxnSpPr>
        <p:spPr>
          <a:xfrm flipV="1">
            <a:off x="633680" y="2873081"/>
            <a:ext cx="1442192" cy="537647"/>
          </a:xfrm>
          <a:prstGeom prst="line">
            <a:avLst/>
          </a:prstGeom>
          <a:ln w="28575">
            <a:solidFill>
              <a:schemeClr val="accent4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4AB1371-126C-460D-8B04-12E2F2A6EBF2}"/>
              </a:ext>
            </a:extLst>
          </p:cNvPr>
          <p:cNvCxnSpPr/>
          <p:nvPr/>
        </p:nvCxnSpPr>
        <p:spPr>
          <a:xfrm>
            <a:off x="502940" y="3410728"/>
            <a:ext cx="1769030" cy="0"/>
          </a:xfrm>
          <a:prstGeom prst="line">
            <a:avLst/>
          </a:prstGeom>
          <a:ln w="63500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1EC652F-4FDC-439B-8B55-929C5041A4DD}"/>
              </a:ext>
            </a:extLst>
          </p:cNvPr>
          <p:cNvSpPr txBox="1"/>
          <p:nvPr/>
        </p:nvSpPr>
        <p:spPr>
          <a:xfrm>
            <a:off x="1038823" y="3391252"/>
            <a:ext cx="32573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11D5DB1-F00D-4218-B3D4-7FF63BA67876}"/>
              </a:ext>
            </a:extLst>
          </p:cNvPr>
          <p:cNvCxnSpPr>
            <a:cxnSpLocks/>
          </p:cNvCxnSpPr>
          <p:nvPr/>
        </p:nvCxnSpPr>
        <p:spPr>
          <a:xfrm>
            <a:off x="1289638" y="3541929"/>
            <a:ext cx="457867" cy="0"/>
          </a:xfrm>
          <a:prstGeom prst="straightConnector1">
            <a:avLst/>
          </a:prstGeom>
          <a:ln w="1270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B7B1D6C-4042-45D3-BA8C-9F578C97B9B0}"/>
              </a:ext>
            </a:extLst>
          </p:cNvPr>
          <p:cNvCxnSpPr>
            <a:cxnSpLocks/>
          </p:cNvCxnSpPr>
          <p:nvPr/>
        </p:nvCxnSpPr>
        <p:spPr>
          <a:xfrm flipH="1">
            <a:off x="660650" y="3541929"/>
            <a:ext cx="457867" cy="0"/>
          </a:xfrm>
          <a:prstGeom prst="straightConnector1">
            <a:avLst/>
          </a:prstGeom>
          <a:ln w="1270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465A4F9-383E-4661-9A73-6C7B4352A95E}"/>
              </a:ext>
            </a:extLst>
          </p:cNvPr>
          <p:cNvSpPr txBox="1"/>
          <p:nvPr/>
        </p:nvSpPr>
        <p:spPr>
          <a:xfrm>
            <a:off x="1988788" y="2855538"/>
            <a:ext cx="120417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sin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41D50EA-B329-4EFC-8AA9-D9AEC746E06F}"/>
              </a:ext>
            </a:extLst>
          </p:cNvPr>
          <p:cNvSpPr txBox="1"/>
          <p:nvPr/>
        </p:nvSpPr>
        <p:spPr>
          <a:xfrm>
            <a:off x="1267090" y="3074742"/>
            <a:ext cx="34176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2D06F86-A265-474D-9C31-C6D8B5457C13}"/>
              </a:ext>
            </a:extLst>
          </p:cNvPr>
          <p:cNvCxnSpPr>
            <a:cxnSpLocks/>
          </p:cNvCxnSpPr>
          <p:nvPr/>
        </p:nvCxnSpPr>
        <p:spPr>
          <a:xfrm>
            <a:off x="1642713" y="3033962"/>
            <a:ext cx="164145" cy="357290"/>
          </a:xfrm>
          <a:prstGeom prst="straightConnector1">
            <a:avLst/>
          </a:prstGeom>
          <a:ln w="12700">
            <a:solidFill>
              <a:schemeClr val="tx1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798420F-44E0-48CB-B30F-BFB270C3F251}"/>
              </a:ext>
            </a:extLst>
          </p:cNvPr>
          <p:cNvCxnSpPr>
            <a:cxnSpLocks/>
          </p:cNvCxnSpPr>
          <p:nvPr/>
        </p:nvCxnSpPr>
        <p:spPr>
          <a:xfrm flipV="1">
            <a:off x="1853147" y="3387639"/>
            <a:ext cx="1921428" cy="907270"/>
          </a:xfrm>
          <a:prstGeom prst="straightConnector1">
            <a:avLst/>
          </a:prstGeom>
          <a:ln w="12700">
            <a:solidFill>
              <a:schemeClr val="tx1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4377048D-4BF8-46C9-9E88-A8C79D60B286}"/>
              </a:ext>
            </a:extLst>
          </p:cNvPr>
          <p:cNvSpPr txBox="1"/>
          <p:nvPr/>
        </p:nvSpPr>
        <p:spPr>
          <a:xfrm rot="20100000">
            <a:off x="2605127" y="3410858"/>
            <a:ext cx="38504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ds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68BC8A0-2983-41FE-971A-E46D71BF4809}"/>
              </a:ext>
            </a:extLst>
          </p:cNvPr>
          <p:cNvSpPr txBox="1"/>
          <p:nvPr/>
        </p:nvSpPr>
        <p:spPr>
          <a:xfrm>
            <a:off x="458391" y="2360138"/>
            <a:ext cx="139012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(not to scale)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B54D4CE-C4A2-4244-82FE-11896748BBFF}"/>
              </a:ext>
            </a:extLst>
          </p:cNvPr>
          <p:cNvSpPr txBox="1"/>
          <p:nvPr/>
        </p:nvSpPr>
        <p:spPr>
          <a:xfrm>
            <a:off x="2214845" y="4432389"/>
            <a:ext cx="3735168" cy="2179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S</a:t>
            </a:r>
            <a:r>
              <a:rPr lang="en-US" dirty="0">
                <a:latin typeface="+mn-lt"/>
              </a:rPr>
              <a:t>lits 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u</a:t>
            </a:r>
            <a:r>
              <a:rPr lang="en-US" dirty="0">
                <a:latin typeface="+mn-lt"/>
                <a:ea typeface="Cambria" panose="02040503050406030204" pitchFamily="18" charset="0"/>
              </a:rPr>
              <a:t> and 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>
                <a:latin typeface="+mn-lt"/>
              </a:rPr>
              <a:t>confine beam within footprint 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F </a:t>
            </a:r>
            <a:r>
              <a:rPr lang="en-US" dirty="0">
                <a:latin typeface="+mn-lt"/>
                <a:ea typeface="Cambria" panose="02040503050406030204" pitchFamily="18" charset="0"/>
              </a:rPr>
              <a:t>at incident angle </a:t>
            </a:r>
            <a:r>
              <a:rPr lang="el-GR" i="1" dirty="0">
                <a:latin typeface="Cambria" panose="02040503050406030204" pitchFamily="18" charset="0"/>
                <a:ea typeface="Cambria" panose="02040503050406030204" pitchFamily="18" charset="0"/>
              </a:rPr>
              <a:t>θ</a:t>
            </a:r>
            <a:r>
              <a:rPr lang="en-US" dirty="0">
                <a:latin typeface="+mn-lt"/>
                <a:ea typeface="Cambria" panose="02040503050406030204" pitchFamily="18" charset="0"/>
              </a:rPr>
              <a:t> with angular divergence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l-GR" i="1" dirty="0">
                <a:latin typeface="Cambria" panose="02040503050406030204" pitchFamily="18" charset="0"/>
                <a:ea typeface="Cambria" panose="02040503050406030204" pitchFamily="18" charset="0"/>
              </a:rPr>
              <a:t>δθ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θ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dirty="0">
              <a:latin typeface="+mn-lt"/>
              <a:ea typeface="Cambria" panose="02040503050406030204" pitchFamily="18" charset="0"/>
            </a:endParaRP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latin typeface="+mn-lt"/>
                <a:ea typeface="Cambria" panose="02040503050406030204" pitchFamily="18" charset="0"/>
              </a:rPr>
              <a:t>→ All unwanted neutrons must be absorbed by shielding (slit blades and housings)</a:t>
            </a:r>
          </a:p>
          <a:p>
            <a:pPr algn="l"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+mn-lt"/>
              <a:ea typeface="Cambria" panose="020405030504060302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966FD46-4BBA-4F10-942F-4D3FBC9483FA}"/>
              </a:ext>
            </a:extLst>
          </p:cNvPr>
          <p:cNvSpPr txBox="1"/>
          <p:nvPr/>
        </p:nvSpPr>
        <p:spPr>
          <a:xfrm>
            <a:off x="3031672" y="3255219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86B86BD-4DC7-073D-743C-AFB4F97E3F1E}"/>
              </a:ext>
            </a:extLst>
          </p:cNvPr>
          <p:cNvGrpSpPr/>
          <p:nvPr/>
        </p:nvGrpSpPr>
        <p:grpSpPr>
          <a:xfrm>
            <a:off x="7067778" y="2166599"/>
            <a:ext cx="4670197" cy="3084630"/>
            <a:chOff x="7067778" y="2532359"/>
            <a:chExt cx="4670197" cy="3084630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ABADC69-FF4F-4CF1-9ED7-94930FBFF2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072" r="25787" b="15883"/>
            <a:stretch/>
          </p:blipFill>
          <p:spPr>
            <a:xfrm>
              <a:off x="7189710" y="2532359"/>
              <a:ext cx="4476002" cy="667251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3DA3B1BC-3DAD-440D-A41A-D30F9CB961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460" r="24780" b="19375"/>
            <a:stretch/>
          </p:blipFill>
          <p:spPr>
            <a:xfrm>
              <a:off x="7117448" y="3387134"/>
              <a:ext cx="4620527" cy="626651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B1F10F66-8981-4F90-9888-9B69F247F7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866" r="42010" b="18518"/>
            <a:stretch/>
          </p:blipFill>
          <p:spPr>
            <a:xfrm>
              <a:off x="8663401" y="4192590"/>
              <a:ext cx="1528620" cy="620273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70BEE33-C835-4FC1-837F-A5AEFB47404F}"/>
                </a:ext>
              </a:extLst>
            </p:cNvPr>
            <p:cNvSpPr txBox="1"/>
            <p:nvPr/>
          </p:nvSpPr>
          <p:spPr>
            <a:xfrm>
              <a:off x="7067778" y="4746336"/>
              <a:ext cx="4956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000" dirty="0">
                  <a:latin typeface="+mn-lt"/>
                </a:rPr>
                <a:t>=&gt;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C4F7F263-4FC8-4543-96A2-CE7F1E683D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4581" r="36009" b="19256"/>
            <a:stretch/>
          </p:blipFill>
          <p:spPr>
            <a:xfrm>
              <a:off x="8115021" y="4961727"/>
              <a:ext cx="2625381" cy="655262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470B7FA-1009-587C-9C74-C364F9308C2B}"/>
              </a:ext>
            </a:extLst>
          </p:cNvPr>
          <p:cNvSpPr txBox="1"/>
          <p:nvPr/>
        </p:nvSpPr>
        <p:spPr>
          <a:xfrm>
            <a:off x="7031647" y="5752802"/>
            <a:ext cx="4792128" cy="1015663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Useful data cannot be collected in the absence of collimating slits, so after commissioning they will remain in place</a:t>
            </a:r>
          </a:p>
        </p:txBody>
      </p:sp>
    </p:spTree>
    <p:extLst>
      <p:ext uri="{BB962C8B-B14F-4D97-AF65-F5344CB8AC3E}">
        <p14:creationId xmlns:p14="http://schemas.microsoft.com/office/powerpoint/2010/main" val="42456244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092" y="320041"/>
            <a:ext cx="11501908" cy="535531"/>
          </a:xfrm>
        </p:spPr>
        <p:txBody>
          <a:bodyPr/>
          <a:lstStyle/>
          <a:p>
            <a:r>
              <a:rPr lang="en-US" dirty="0"/>
              <a:t>Operate in </a:t>
            </a:r>
            <a:r>
              <a:rPr lang="el-GR" i="1" dirty="0"/>
              <a:t>θ</a:t>
            </a:r>
            <a:r>
              <a:rPr lang="en-US" i="1" dirty="0"/>
              <a:t>-</a:t>
            </a:r>
            <a:r>
              <a:rPr lang="en-US" dirty="0"/>
              <a:t>2</a:t>
            </a:r>
            <a:r>
              <a:rPr lang="el-GR" i="1" dirty="0"/>
              <a:t>θ</a:t>
            </a:r>
            <a:r>
              <a:rPr lang="en-US" i="1" dirty="0"/>
              <a:t> </a:t>
            </a:r>
            <a:r>
              <a:rPr lang="en-US" dirty="0"/>
              <a:t>and </a:t>
            </a:r>
            <a:r>
              <a:rPr lang="el-GR" i="1" dirty="0"/>
              <a:t>θ</a:t>
            </a:r>
            <a:r>
              <a:rPr lang="en-US" i="1" dirty="0"/>
              <a:t>-</a:t>
            </a:r>
            <a:r>
              <a:rPr lang="el-GR" i="1" dirty="0"/>
              <a:t>θ</a:t>
            </a:r>
            <a:r>
              <a:rPr lang="en-US" dirty="0"/>
              <a:t> geometries</a:t>
            </a:r>
            <a:r>
              <a:rPr lang="en-US" i="1" dirty="0"/>
              <a:t>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286492" y="3879637"/>
            <a:ext cx="786810" cy="7442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20999999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925485" y="3507502"/>
            <a:ext cx="182880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scene3d>
            <a:camera prst="orthographicFront">
              <a:rot lat="0" lon="0" rev="201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5679957" y="3787467"/>
            <a:ext cx="182880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scene3d>
            <a:camera prst="orthographicFront">
              <a:rot lat="0" lon="0" rev="3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691567" y="3805188"/>
            <a:ext cx="36576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  <a:scene3d>
            <a:camera prst="orthographicFront">
              <a:rot lat="0" lon="0" rev="201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ircular Arrow 15"/>
          <p:cNvSpPr>
            <a:spLocks noChangeAspect="1"/>
          </p:cNvSpPr>
          <p:nvPr/>
        </p:nvSpPr>
        <p:spPr>
          <a:xfrm>
            <a:off x="5570833" y="3507502"/>
            <a:ext cx="183452" cy="183452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5254080"/>
              <a:gd name="adj5" fmla="val 12500"/>
            </a:avLst>
          </a:prstGeom>
          <a:solidFill>
            <a:schemeClr val="bg1">
              <a:lumMod val="50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Circular Arrow 16"/>
          <p:cNvSpPr>
            <a:spLocks noChangeAspect="1"/>
          </p:cNvSpPr>
          <p:nvPr/>
        </p:nvSpPr>
        <p:spPr>
          <a:xfrm>
            <a:off x="6708525" y="3999292"/>
            <a:ext cx="183452" cy="183452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5254080"/>
              <a:gd name="adj5" fmla="val 12500"/>
            </a:avLst>
          </a:prstGeom>
          <a:solidFill>
            <a:schemeClr val="bg1">
              <a:lumMod val="50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22825" y="2730104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l-GR" sz="2000" i="1" dirty="0">
                <a:latin typeface="+mn-lt"/>
              </a:rPr>
              <a:t>θ</a:t>
            </a:r>
            <a:r>
              <a:rPr lang="en-US" sz="2000" baseline="-25000" dirty="0" err="1">
                <a:latin typeface="+mn-lt"/>
              </a:rPr>
              <a:t>i</a:t>
            </a:r>
            <a:r>
              <a:rPr lang="en-US" sz="2000" dirty="0">
                <a:latin typeface="+mn-lt"/>
              </a:rPr>
              <a:t> fixed</a:t>
            </a:r>
            <a:endParaRPr lang="en-US" sz="2000" i="1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00091" y="344594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l-GR" sz="2000" i="1" dirty="0">
                <a:latin typeface="+mn-lt"/>
              </a:rPr>
              <a:t>θ</a:t>
            </a:r>
            <a:r>
              <a:rPr lang="en-US" sz="2000" baseline="-25000" dirty="0">
                <a:latin typeface="+mn-lt"/>
              </a:rPr>
              <a:t>s</a:t>
            </a:r>
            <a:endParaRPr lang="en-US" sz="2000" i="1" dirty="0"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13927" y="3954065"/>
            <a:ext cx="470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l-GR" sz="2000" i="1" dirty="0">
                <a:latin typeface="+mn-lt"/>
              </a:rPr>
              <a:t>θ</a:t>
            </a:r>
            <a:r>
              <a:rPr lang="en-US" sz="2000" baseline="-25000" dirty="0">
                <a:latin typeface="+mn-lt"/>
              </a:rPr>
              <a:t>d</a:t>
            </a:r>
            <a:endParaRPr lang="en-US" sz="2000" i="1" dirty="0"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15902" y="2114609"/>
            <a:ext cx="2406428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l-GR" sz="2400" i="1" u="sng" dirty="0">
                <a:latin typeface="+mn-lt"/>
              </a:rPr>
              <a:t>θ</a:t>
            </a:r>
            <a:r>
              <a:rPr lang="en-US" sz="2400" u="sng" dirty="0">
                <a:latin typeface="+mn-lt"/>
              </a:rPr>
              <a:t>-2</a:t>
            </a:r>
            <a:r>
              <a:rPr lang="el-GR" sz="2400" i="1" u="sng" dirty="0">
                <a:latin typeface="+mn-lt"/>
              </a:rPr>
              <a:t>θ</a:t>
            </a:r>
            <a:r>
              <a:rPr lang="en-US" sz="2400" i="1" u="sng" dirty="0">
                <a:latin typeface="+mn-lt"/>
              </a:rPr>
              <a:t> </a:t>
            </a:r>
            <a:r>
              <a:rPr lang="en-US" sz="2400" u="sng" dirty="0">
                <a:latin typeface="+mn-lt"/>
              </a:rPr>
              <a:t>geometry</a:t>
            </a:r>
          </a:p>
          <a:p>
            <a:pPr algn="ctr">
              <a:lnSpc>
                <a:spcPct val="90000"/>
              </a:lnSpc>
            </a:pPr>
            <a:r>
              <a:rPr lang="en-US" sz="2400" i="1" dirty="0" err="1">
                <a:latin typeface="+mn-lt"/>
              </a:rPr>
              <a:t>θ</a:t>
            </a:r>
            <a:r>
              <a:rPr lang="en-US" sz="2400" baseline="-25000" dirty="0" err="1">
                <a:latin typeface="+mn-lt"/>
              </a:rPr>
              <a:t>d</a:t>
            </a:r>
            <a:r>
              <a:rPr lang="en-US" sz="2400" dirty="0">
                <a:latin typeface="+mn-lt"/>
              </a:rPr>
              <a:t> = 2</a:t>
            </a:r>
            <a:r>
              <a:rPr lang="en-US" sz="2400" i="1" dirty="0">
                <a:latin typeface="+mn-lt"/>
              </a:rPr>
              <a:t>θ</a:t>
            </a:r>
            <a:r>
              <a:rPr lang="en-US" sz="2400" baseline="-25000" dirty="0">
                <a:latin typeface="+mn-lt"/>
              </a:rPr>
              <a:t>s</a:t>
            </a:r>
            <a:endParaRPr lang="en-US" sz="2400" i="1" dirty="0">
              <a:latin typeface="+mn-lt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326835" y="1977524"/>
            <a:ext cx="786810" cy="140479"/>
          </a:xfrm>
          <a:prstGeom prst="rect">
            <a:avLst/>
          </a:prstGeom>
          <a:solidFill>
            <a:schemeClr val="accent3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604144" y="2927846"/>
            <a:ext cx="2236511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l-GR" sz="2400" i="1" u="sng" dirty="0">
                <a:latin typeface="+mn-lt"/>
              </a:rPr>
              <a:t>θ</a:t>
            </a:r>
            <a:r>
              <a:rPr lang="en-US" sz="2400" u="sng" dirty="0">
                <a:latin typeface="+mn-lt"/>
              </a:rPr>
              <a:t>-</a:t>
            </a:r>
            <a:r>
              <a:rPr lang="el-GR" sz="2400" i="1" u="sng" dirty="0">
                <a:latin typeface="+mn-lt"/>
              </a:rPr>
              <a:t>θ</a:t>
            </a:r>
            <a:r>
              <a:rPr lang="en-US" sz="2400" i="1" u="sng" dirty="0">
                <a:latin typeface="+mn-lt"/>
              </a:rPr>
              <a:t> </a:t>
            </a:r>
            <a:r>
              <a:rPr lang="en-US" sz="2400" u="sng" dirty="0">
                <a:latin typeface="+mn-lt"/>
              </a:rPr>
              <a:t>geometry</a:t>
            </a:r>
          </a:p>
          <a:p>
            <a:pPr algn="ctr">
              <a:lnSpc>
                <a:spcPct val="90000"/>
              </a:lnSpc>
            </a:pPr>
            <a:r>
              <a:rPr lang="en-US" sz="2400" i="1" dirty="0" err="1">
                <a:latin typeface="+mn-lt"/>
              </a:rPr>
              <a:t>θ</a:t>
            </a:r>
            <a:r>
              <a:rPr lang="en-US" sz="2400" baseline="-25000" dirty="0" err="1">
                <a:latin typeface="+mn-lt"/>
              </a:rPr>
              <a:t>d</a:t>
            </a:r>
            <a:r>
              <a:rPr lang="en-US" sz="2400" dirty="0">
                <a:latin typeface="+mn-lt"/>
              </a:rPr>
              <a:t> = -</a:t>
            </a:r>
            <a:r>
              <a:rPr lang="en-US" sz="2400" i="1" dirty="0" err="1">
                <a:latin typeface="+mn-lt"/>
              </a:rPr>
              <a:t>θ</a:t>
            </a:r>
            <a:r>
              <a:rPr lang="en-US" sz="2400" baseline="-25000" dirty="0" err="1">
                <a:latin typeface="+mn-lt"/>
              </a:rPr>
              <a:t>i</a:t>
            </a:r>
            <a:endParaRPr lang="en-US" sz="2400" i="1" dirty="0"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329208" y="4460095"/>
            <a:ext cx="786810" cy="744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968201" y="4226189"/>
            <a:ext cx="182880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scene3d>
            <a:camera prst="orthographicFront">
              <a:rot lat="0" lon="0" rev="207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9722673" y="4208430"/>
            <a:ext cx="182880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scene3d>
            <a:camera prst="orthographicFront">
              <a:rot lat="0" lon="0" rev="9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968209" y="4491976"/>
            <a:ext cx="36576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935378" y="4666674"/>
            <a:ext cx="15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l-GR" sz="2000" i="1" dirty="0">
                <a:latin typeface="+mn-lt"/>
              </a:rPr>
              <a:t>θ</a:t>
            </a:r>
            <a:r>
              <a:rPr lang="en-US" sz="2000" baseline="-25000" dirty="0">
                <a:latin typeface="+mn-lt"/>
              </a:rPr>
              <a:t>s </a:t>
            </a:r>
            <a:r>
              <a:rPr lang="en-US" sz="2000" dirty="0">
                <a:latin typeface="+mn-lt"/>
              </a:rPr>
              <a:t>= 0, fixed</a:t>
            </a:r>
            <a:endParaRPr lang="en-US" sz="2000" i="1" dirty="0"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207414" y="4138356"/>
            <a:ext cx="470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l-GR" sz="2000" i="1" dirty="0">
                <a:latin typeface="+mn-lt"/>
              </a:rPr>
              <a:t>θ</a:t>
            </a:r>
            <a:r>
              <a:rPr lang="en-US" sz="2000" baseline="-25000" dirty="0">
                <a:latin typeface="+mn-lt"/>
              </a:rPr>
              <a:t>d</a:t>
            </a:r>
            <a:endParaRPr lang="en-US" sz="2000" i="1" dirty="0">
              <a:latin typeface="+mn-lt"/>
            </a:endParaRPr>
          </a:p>
        </p:txBody>
      </p:sp>
      <p:sp>
        <p:nvSpPr>
          <p:cNvPr id="28" name="Circular Arrow 27"/>
          <p:cNvSpPr>
            <a:spLocks noChangeAspect="1"/>
          </p:cNvSpPr>
          <p:nvPr/>
        </p:nvSpPr>
        <p:spPr>
          <a:xfrm>
            <a:off x="11106363" y="4231296"/>
            <a:ext cx="183452" cy="183452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5254080"/>
              <a:gd name="adj5" fmla="val 12500"/>
            </a:avLst>
          </a:prstGeom>
          <a:solidFill>
            <a:schemeClr val="bg1">
              <a:lumMod val="50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999178" y="4138356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l-GR" sz="2000" i="1" dirty="0">
                <a:latin typeface="+mn-lt"/>
              </a:rPr>
              <a:t>θ</a:t>
            </a:r>
            <a:r>
              <a:rPr lang="en-US" sz="2000" baseline="-25000" dirty="0" err="1">
                <a:latin typeface="+mn-lt"/>
              </a:rPr>
              <a:t>i</a:t>
            </a:r>
            <a:endParaRPr lang="en-US" sz="2000" i="1" dirty="0">
              <a:latin typeface="+mn-lt"/>
            </a:endParaRPr>
          </a:p>
        </p:txBody>
      </p:sp>
      <p:sp>
        <p:nvSpPr>
          <p:cNvPr id="31" name="Circular Arrow 30"/>
          <p:cNvSpPr>
            <a:spLocks noChangeAspect="1"/>
          </p:cNvSpPr>
          <p:nvPr/>
        </p:nvSpPr>
        <p:spPr>
          <a:xfrm>
            <a:off x="8345448" y="4231296"/>
            <a:ext cx="183452" cy="183452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5254080"/>
              <a:gd name="adj5" fmla="val 12500"/>
            </a:avLst>
          </a:prstGeom>
          <a:solidFill>
            <a:schemeClr val="bg1">
              <a:lumMod val="50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7968209" y="1402000"/>
            <a:ext cx="3709214" cy="885958"/>
            <a:chOff x="7722849" y="4604863"/>
            <a:chExt cx="3709214" cy="885958"/>
          </a:xfrm>
        </p:grpSpPr>
        <p:sp>
          <p:nvSpPr>
            <p:cNvPr id="32" name="Rectangle 31"/>
            <p:cNvSpPr/>
            <p:nvPr/>
          </p:nvSpPr>
          <p:spPr>
            <a:xfrm>
              <a:off x="9083856" y="5089429"/>
              <a:ext cx="786810" cy="7442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7722849" y="5397806"/>
              <a:ext cx="18288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  <a:scene3d>
              <a:camera prst="orthographicFront">
                <a:rot lat="0" lon="0" rev="9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9477321" y="5422579"/>
              <a:ext cx="18288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  <a:scene3d>
              <a:camera prst="orthographicFront">
                <a:rot lat="0" lon="0" rev="207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7722857" y="5121310"/>
              <a:ext cx="3657600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8690026" y="4604863"/>
              <a:ext cx="15744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l-GR" sz="2000" i="1" dirty="0">
                  <a:latin typeface="+mn-lt"/>
                </a:rPr>
                <a:t>θ</a:t>
              </a:r>
              <a:r>
                <a:rPr lang="en-US" sz="2000" baseline="-25000" dirty="0">
                  <a:latin typeface="+mn-lt"/>
                </a:rPr>
                <a:t>s </a:t>
              </a:r>
              <a:r>
                <a:rPr lang="en-US" sz="2000" dirty="0">
                  <a:latin typeface="+mn-lt"/>
                </a:rPr>
                <a:t>= 0, fixed</a:t>
              </a:r>
              <a:endParaRPr lang="en-US" sz="2000" i="1" dirty="0">
                <a:latin typeface="+mn-lt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0962062" y="5121489"/>
              <a:ext cx="4700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l-GR" sz="2000" i="1" dirty="0">
                  <a:latin typeface="+mn-lt"/>
                </a:rPr>
                <a:t>θ</a:t>
              </a:r>
              <a:r>
                <a:rPr lang="en-US" sz="2000" baseline="-25000" dirty="0">
                  <a:latin typeface="+mn-lt"/>
                </a:rPr>
                <a:t>d</a:t>
              </a:r>
              <a:endParaRPr lang="en-US" sz="2000" i="1" dirty="0">
                <a:latin typeface="+mn-lt"/>
              </a:endParaRPr>
            </a:p>
          </p:txBody>
        </p:sp>
        <p:sp>
          <p:nvSpPr>
            <p:cNvPr id="38" name="Circular Arrow 37"/>
            <p:cNvSpPr>
              <a:spLocks noChangeAspect="1"/>
            </p:cNvSpPr>
            <p:nvPr/>
          </p:nvSpPr>
          <p:spPr>
            <a:xfrm>
              <a:off x="10861011" y="5214429"/>
              <a:ext cx="183452" cy="183452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5254080"/>
                <a:gd name="adj5" fmla="val 12500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753826" y="5121489"/>
              <a:ext cx="386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l-GR" sz="2000" i="1" dirty="0">
                  <a:latin typeface="+mn-lt"/>
                </a:rPr>
                <a:t>θ</a:t>
              </a:r>
              <a:r>
                <a:rPr lang="en-US" sz="2000" baseline="-25000" dirty="0" err="1">
                  <a:latin typeface="+mn-lt"/>
                </a:rPr>
                <a:t>i</a:t>
              </a:r>
              <a:endParaRPr lang="en-US" sz="2000" i="1" dirty="0">
                <a:latin typeface="+mn-lt"/>
              </a:endParaRPr>
            </a:p>
          </p:txBody>
        </p:sp>
        <p:sp>
          <p:nvSpPr>
            <p:cNvPr id="40" name="Circular Arrow 39"/>
            <p:cNvSpPr>
              <a:spLocks noChangeAspect="1"/>
            </p:cNvSpPr>
            <p:nvPr/>
          </p:nvSpPr>
          <p:spPr>
            <a:xfrm>
              <a:off x="8100096" y="5214429"/>
              <a:ext cx="183452" cy="183452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5254080"/>
                <a:gd name="adj5" fmla="val 12500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3C6F8C0-2D0C-107A-1E5A-68949090EC33}"/>
              </a:ext>
            </a:extLst>
          </p:cNvPr>
          <p:cNvSpPr txBox="1"/>
          <p:nvPr/>
        </p:nvSpPr>
        <p:spPr>
          <a:xfrm>
            <a:off x="625897" y="1497721"/>
            <a:ext cx="2900153" cy="3311676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l-GR" sz="2400" i="1" u="sng" dirty="0">
                <a:latin typeface="+mn-lt"/>
              </a:rPr>
              <a:t>θ</a:t>
            </a:r>
            <a:r>
              <a:rPr lang="en-US" sz="2400" u="sng" dirty="0">
                <a:latin typeface="+mn-lt"/>
              </a:rPr>
              <a:t>-2</a:t>
            </a:r>
            <a:r>
              <a:rPr lang="el-GR" sz="2400" i="1" u="sng" dirty="0">
                <a:latin typeface="+mn-lt"/>
              </a:rPr>
              <a:t>θ</a:t>
            </a:r>
            <a:r>
              <a:rPr lang="en-US" sz="2400" i="1" u="sng" dirty="0">
                <a:latin typeface="+mn-lt"/>
              </a:rPr>
              <a:t> </a:t>
            </a:r>
            <a:r>
              <a:rPr lang="en-US" sz="2400" u="sng" dirty="0">
                <a:latin typeface="+mn-lt"/>
              </a:rPr>
              <a:t>geometry </a:t>
            </a:r>
            <a:endParaRPr lang="en-US" sz="2400" dirty="0">
              <a:latin typeface="+mn-lt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Incident beam fixed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Sample moves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Detector moves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l-GR" sz="2400" i="1" u="sng" dirty="0">
                <a:latin typeface="+mn-lt"/>
              </a:rPr>
              <a:t>θ</a:t>
            </a:r>
            <a:r>
              <a:rPr lang="en-US" sz="2400" u="sng" dirty="0">
                <a:latin typeface="+mn-lt"/>
              </a:rPr>
              <a:t>-</a:t>
            </a:r>
            <a:r>
              <a:rPr lang="el-GR" sz="2400" i="1" u="sng" dirty="0">
                <a:latin typeface="+mn-lt"/>
              </a:rPr>
              <a:t>θ</a:t>
            </a:r>
            <a:r>
              <a:rPr lang="en-US" sz="2400" i="1" u="sng" dirty="0">
                <a:latin typeface="+mn-lt"/>
              </a:rPr>
              <a:t> </a:t>
            </a:r>
            <a:r>
              <a:rPr lang="en-US" sz="2400" u="sng" dirty="0">
                <a:latin typeface="+mn-lt"/>
              </a:rPr>
              <a:t>geometry </a:t>
            </a:r>
            <a:endParaRPr lang="en-US" sz="2400" dirty="0">
              <a:latin typeface="+mn-lt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Incident beam varies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Sample fixed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Detector </a:t>
            </a:r>
            <a:r>
              <a:rPr lang="en-US" sz="2000" dirty="0"/>
              <a:t>moves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365306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50A73-BC7A-75F2-597F-7B6439BF8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Footprint calculator – maximum slits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3950F4-47DB-6F63-6596-AC6FBF5B3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143000"/>
            <a:ext cx="8229600" cy="5181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E3BE5E-CBF1-DD27-A276-07B6414775DE}"/>
              </a:ext>
            </a:extLst>
          </p:cNvPr>
          <p:cNvSpPr txBox="1"/>
          <p:nvPr/>
        </p:nvSpPr>
        <p:spPr>
          <a:xfrm>
            <a:off x="166180" y="1931667"/>
            <a:ext cx="3373725" cy="2994666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u="sng" dirty="0">
                <a:latin typeface="+mn-lt"/>
              </a:rPr>
              <a:t>Resolution</a:t>
            </a:r>
          </a:p>
          <a:p>
            <a:pPr algn="ctr">
              <a:lnSpc>
                <a:spcPct val="90000"/>
              </a:lnSpc>
            </a:pPr>
            <a:r>
              <a:rPr lang="en-US" sz="2000" dirty="0">
                <a:latin typeface="+mn-lt"/>
              </a:rPr>
              <a:t>0.02 &lt;</a:t>
            </a:r>
            <a:r>
              <a:rPr lang="en-US" sz="2000" i="1" dirty="0">
                <a:latin typeface="+mn-lt"/>
              </a:rPr>
              <a:t> </a:t>
            </a:r>
            <a:r>
              <a:rPr lang="el-GR" sz="2000" i="1" dirty="0">
                <a:latin typeface="+mn-lt"/>
              </a:rPr>
              <a:t>δθ</a:t>
            </a:r>
            <a:r>
              <a:rPr lang="en-US" sz="2000" i="1" dirty="0">
                <a:latin typeface="+mn-lt"/>
              </a:rPr>
              <a:t>/</a:t>
            </a:r>
            <a:r>
              <a:rPr lang="el-GR" sz="2000" i="1" dirty="0">
                <a:latin typeface="+mn-lt"/>
              </a:rPr>
              <a:t>θ</a:t>
            </a:r>
            <a:r>
              <a:rPr lang="en-US" sz="2000" dirty="0">
                <a:latin typeface="+mn-lt"/>
              </a:rPr>
              <a:t> &lt; 0.07</a:t>
            </a:r>
          </a:p>
          <a:p>
            <a:pPr algn="ctr">
              <a:lnSpc>
                <a:spcPct val="90000"/>
              </a:lnSpc>
            </a:pPr>
            <a:endParaRPr lang="en-US" sz="2000" i="1" dirty="0">
              <a:latin typeface="+mn-lt"/>
            </a:endParaRPr>
          </a:p>
          <a:p>
            <a:pPr algn="ctr">
              <a:lnSpc>
                <a:spcPct val="90000"/>
              </a:lnSpc>
            </a:pPr>
            <a:r>
              <a:rPr lang="en-US" sz="2000" dirty="0">
                <a:latin typeface="+mn-lt"/>
              </a:rPr>
              <a:t>implies</a:t>
            </a:r>
          </a:p>
          <a:p>
            <a:pPr algn="ctr">
              <a:lnSpc>
                <a:spcPct val="90000"/>
              </a:lnSpc>
            </a:pPr>
            <a:endParaRPr lang="en-US" sz="2000" dirty="0">
              <a:latin typeface="+mn-lt"/>
            </a:endParaRPr>
          </a:p>
          <a:p>
            <a:pPr algn="ctr">
              <a:lnSpc>
                <a:spcPct val="90000"/>
              </a:lnSpc>
            </a:pPr>
            <a:r>
              <a:rPr lang="en-US" sz="2000" dirty="0">
                <a:latin typeface="+mn-lt"/>
              </a:rPr>
              <a:t>0.1 mm &lt; </a:t>
            </a:r>
            <a:r>
              <a:rPr lang="en-US" sz="2000" i="1" dirty="0">
                <a:latin typeface="+mn-lt"/>
              </a:rPr>
              <a:t>s</a:t>
            </a:r>
            <a:r>
              <a:rPr lang="en-US" sz="2000" dirty="0">
                <a:latin typeface="+mn-lt"/>
              </a:rPr>
              <a:t> &lt; 10 mm</a:t>
            </a:r>
          </a:p>
          <a:p>
            <a:pPr algn="ctr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→ </a:t>
            </a:r>
            <a:r>
              <a:rPr lang="en-US" sz="2000" dirty="0"/>
              <a:t>Maximum usable slit aperture is smaller than the fully open setting</a:t>
            </a:r>
          </a:p>
        </p:txBody>
      </p:sp>
    </p:spTree>
    <p:extLst>
      <p:ext uri="{BB962C8B-B14F-4D97-AF65-F5344CB8AC3E}">
        <p14:creationId xmlns:p14="http://schemas.microsoft.com/office/powerpoint/2010/main" val="3954487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3DF76-EB67-546B-EAEC-361644C81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sensitivity to unwanted neutrons (background)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CB17B-ED06-C821-389F-94A742E45D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Personnel safety is a necessary but not sufficient function of the shielding (the one investigated by neutronics analysis)</a:t>
            </a:r>
          </a:p>
          <a:p>
            <a:r>
              <a:rPr lang="en-US" dirty="0">
                <a:latin typeface="+mn-lt"/>
              </a:rPr>
              <a:t>Detector sensitivity to unwanted neutrons is the other function (</a:t>
            </a:r>
            <a:r>
              <a:rPr lang="en-US" b="1" u="sng" dirty="0">
                <a:latin typeface="+mn-lt"/>
              </a:rPr>
              <a:t>not</a:t>
            </a:r>
            <a:r>
              <a:rPr lang="en-US" dirty="0">
                <a:latin typeface="+mn-lt"/>
              </a:rPr>
              <a:t> investigated by current neutronics analysis)</a:t>
            </a:r>
          </a:p>
          <a:p>
            <a:r>
              <a:rPr lang="en-US" dirty="0">
                <a:latin typeface="+mn-lt"/>
              </a:rPr>
              <a:t>Experience with the BL4B detector at SNS shows that using B</a:t>
            </a:r>
            <a:r>
              <a:rPr lang="en-US" baseline="-25000" dirty="0">
                <a:latin typeface="+mn-lt"/>
              </a:rPr>
              <a:t>4</a:t>
            </a:r>
            <a:r>
              <a:rPr lang="en-US" dirty="0">
                <a:latin typeface="+mn-lt"/>
              </a:rPr>
              <a:t>C to block the detector’s view of concrete surfaces is effective at reducing detector background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1811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26DC9-B2DB-4793-9ABF-D7C6A4CDA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>
            <a:normAutofit/>
          </a:bodyPr>
          <a:lstStyle/>
          <a:p>
            <a:r>
              <a:rPr lang="en-US" b="0" kern="1200" dirty="0">
                <a:latin typeface="+mj-lt"/>
                <a:ea typeface="+mj-ea"/>
                <a:cs typeface="+mj-cs"/>
              </a:rPr>
              <a:t>Backdrop must be dark</a:t>
            </a:r>
          </a:p>
        </p:txBody>
      </p:sp>
      <p:pic>
        <p:nvPicPr>
          <p:cNvPr id="13" name="Picture 12" descr="A picture containing LEGO, toy&#10;&#10;AI-generated content may be incorrect.">
            <a:extLst>
              <a:ext uri="{FF2B5EF4-FFF2-40B4-BE49-F238E27FC236}">
                <a16:creationId xmlns:a16="http://schemas.microsoft.com/office/drawing/2014/main" id="{91A767CF-0DD5-2758-7769-75F45B2B0A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299" b="2"/>
          <a:stretch/>
        </p:blipFill>
        <p:spPr>
          <a:xfrm>
            <a:off x="898243" y="1057226"/>
            <a:ext cx="5071002" cy="311076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8D0993-F744-8AA8-3BE3-0CEA9F87E1A5}"/>
              </a:ext>
            </a:extLst>
          </p:cNvPr>
          <p:cNvSpPr txBox="1"/>
          <p:nvPr/>
        </p:nvSpPr>
        <p:spPr bwMode="auto">
          <a:xfrm>
            <a:off x="947025" y="5248534"/>
            <a:ext cx="10044439" cy="821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  <a:buClr>
                <a:schemeClr val="tx1"/>
              </a:buClr>
              <a:buSzPct val="90000"/>
            </a:pPr>
            <a:r>
              <a:rPr lang="en-US" sz="2400" b="0" kern="1200" baseline="0" dirty="0">
                <a:ea typeface="+mn-ea"/>
                <a:cs typeface="+mn-cs"/>
              </a:rPr>
              <a:t>The backdrop </a:t>
            </a:r>
            <a:r>
              <a:rPr lang="en-US" sz="2400" dirty="0"/>
              <a:t>of</a:t>
            </a:r>
            <a:r>
              <a:rPr lang="en-US" sz="2400" b="0" kern="1200" baseline="0" dirty="0">
                <a:ea typeface="+mn-ea"/>
                <a:cs typeface="+mn-cs"/>
              </a:rPr>
              <a:t> the sample, viewed by the detector, needs to be as dark as possible.  The placement of </a:t>
            </a:r>
            <a:r>
              <a:rPr lang="en-US" sz="2400" b="0" kern="1200" dirty="0">
                <a:ea typeface="+mn-ea"/>
                <a:cs typeface="+mn-cs"/>
              </a:rPr>
              <a:t>B</a:t>
            </a:r>
            <a:r>
              <a:rPr lang="en-US" sz="2400" b="0" kern="1200" baseline="-25000" dirty="0">
                <a:ea typeface="+mn-ea"/>
                <a:cs typeface="+mn-cs"/>
              </a:rPr>
              <a:t>4</a:t>
            </a:r>
            <a:r>
              <a:rPr lang="en-US" sz="2400" b="0" kern="1200" dirty="0">
                <a:ea typeface="+mn-ea"/>
                <a:cs typeface="+mn-cs"/>
              </a:rPr>
              <a:t>C shielding</a:t>
            </a:r>
            <a:r>
              <a:rPr lang="en-US" sz="2400" b="0" kern="1200" baseline="0" dirty="0">
                <a:ea typeface="+mn-ea"/>
                <a:cs typeface="+mn-cs"/>
              </a:rPr>
              <a:t> panels and </a:t>
            </a:r>
            <a:r>
              <a:rPr lang="en-US" sz="2400" dirty="0">
                <a:cs typeface="+mn-cs"/>
              </a:rPr>
              <a:t>additional wall-mounted shielding</a:t>
            </a:r>
            <a:r>
              <a:rPr lang="en-US" sz="2400" b="0" kern="1200" baseline="0" dirty="0">
                <a:ea typeface="+mn-ea"/>
                <a:cs typeface="+mn-cs"/>
              </a:rPr>
              <a:t> is dictated by this requirement.</a:t>
            </a:r>
          </a:p>
        </p:txBody>
      </p:sp>
      <p:pic>
        <p:nvPicPr>
          <p:cNvPr id="11" name="Picture 10" descr="A picture containing toy, LEGO&#10;&#10;AI-generated content may be incorrect.">
            <a:extLst>
              <a:ext uri="{FF2B5EF4-FFF2-40B4-BE49-F238E27FC236}">
                <a16:creationId xmlns:a16="http://schemas.microsoft.com/office/drawing/2014/main" id="{69A007AE-FC56-FDF6-63CE-6AEEE96474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75" r="-2" b="-2"/>
          <a:stretch/>
        </p:blipFill>
        <p:spPr>
          <a:xfrm>
            <a:off x="6531508" y="1198871"/>
            <a:ext cx="4610285" cy="2827471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F4B1E05-8DAF-8AAA-D232-27ED650BD45B}"/>
              </a:ext>
            </a:extLst>
          </p:cNvPr>
          <p:cNvSpPr txBox="1"/>
          <p:nvPr/>
        </p:nvSpPr>
        <p:spPr>
          <a:xfrm>
            <a:off x="2960697" y="4444026"/>
            <a:ext cx="94609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QIKR-U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1FA267-5D0F-E1B1-C106-69003282D9E6}"/>
              </a:ext>
            </a:extLst>
          </p:cNvPr>
          <p:cNvSpPr txBox="1"/>
          <p:nvPr/>
        </p:nvSpPr>
        <p:spPr>
          <a:xfrm>
            <a:off x="8377229" y="4440244"/>
            <a:ext cx="91884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QIKR-L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8439F8D-FACE-F4FD-AC09-9C5C7F7FF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04" y="2473716"/>
            <a:ext cx="206672" cy="241422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49B633E-EC9C-E7F1-9D25-275CAA7DBF2B}"/>
              </a:ext>
            </a:extLst>
          </p:cNvPr>
          <p:cNvCxnSpPr>
            <a:cxnSpLocks/>
          </p:cNvCxnSpPr>
          <p:nvPr/>
        </p:nvCxnSpPr>
        <p:spPr>
          <a:xfrm>
            <a:off x="518224" y="2576248"/>
            <a:ext cx="317373" cy="36358"/>
          </a:xfrm>
          <a:prstGeom prst="straightConnector1">
            <a:avLst/>
          </a:prstGeom>
          <a:ln w="28575">
            <a:solidFill>
              <a:schemeClr val="tx2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AD339C9-6A8B-EFF4-9706-101081076484}"/>
              </a:ext>
            </a:extLst>
          </p:cNvPr>
          <p:cNvGrpSpPr/>
          <p:nvPr/>
        </p:nvGrpSpPr>
        <p:grpSpPr>
          <a:xfrm>
            <a:off x="11204439" y="1919551"/>
            <a:ext cx="597396" cy="241422"/>
            <a:chOff x="6596462" y="815804"/>
            <a:chExt cx="597396" cy="24142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D6F50AE-7DD6-E8FF-2F73-4ACB956DF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87186" y="815804"/>
              <a:ext cx="206672" cy="241422"/>
            </a:xfrm>
            <a:prstGeom prst="rect">
              <a:avLst/>
            </a:prstGeom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830D155-615C-4E5A-1B5E-05589DD92E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96462" y="936515"/>
              <a:ext cx="389827" cy="83045"/>
            </a:xfrm>
            <a:prstGeom prst="straightConnector1">
              <a:avLst/>
            </a:prstGeom>
            <a:ln w="28575">
              <a:solidFill>
                <a:schemeClr val="tx2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A542E7A-C805-AC7C-B358-26F081FE89F0}"/>
              </a:ext>
            </a:extLst>
          </p:cNvPr>
          <p:cNvSpPr txBox="1"/>
          <p:nvPr/>
        </p:nvSpPr>
        <p:spPr>
          <a:xfrm>
            <a:off x="6866022" y="342625"/>
            <a:ext cx="3785936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+mn-lt"/>
              </a:rPr>
              <a:t>Every surface </a:t>
            </a:r>
            <a:r>
              <a:rPr lang="en-US" sz="1400" dirty="0"/>
              <a:t>painted</a:t>
            </a:r>
            <a:r>
              <a:rPr lang="en-US" sz="1400" dirty="0">
                <a:latin typeface="+mn-lt"/>
              </a:rPr>
              <a:t> by the magenta cones is visible to the detector and should be shield</a:t>
            </a:r>
            <a:r>
              <a:rPr lang="en-US" sz="1400" dirty="0"/>
              <a:t>ed from view</a:t>
            </a:r>
            <a:r>
              <a:rPr lang="en-US" sz="1400" dirty="0">
                <a:latin typeface="+mn-lt"/>
              </a:rPr>
              <a:t> using B</a:t>
            </a:r>
            <a:r>
              <a:rPr lang="en-US" sz="1400" baseline="-25000" dirty="0">
                <a:latin typeface="+mn-lt"/>
              </a:rPr>
              <a:t>4</a:t>
            </a:r>
            <a:r>
              <a:rPr lang="en-US" sz="1400" dirty="0">
                <a:latin typeface="+mn-lt"/>
              </a:rPr>
              <a:t>C (gold panels)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FBAE175-8DC6-C69A-48C5-AEDF8775F4BE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8758990" y="1016656"/>
            <a:ext cx="537080" cy="746527"/>
          </a:xfrm>
          <a:prstGeom prst="straightConnector1">
            <a:avLst/>
          </a:prstGeom>
          <a:ln w="28575">
            <a:solidFill>
              <a:schemeClr val="accent4"/>
            </a:solidFill>
            <a:miter lim="800000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697F157-7409-CB4D-E21B-9F6B7A224B2C}"/>
              </a:ext>
            </a:extLst>
          </p:cNvPr>
          <p:cNvCxnSpPr>
            <a:cxnSpLocks/>
          </p:cNvCxnSpPr>
          <p:nvPr/>
        </p:nvCxnSpPr>
        <p:spPr>
          <a:xfrm flipH="1">
            <a:off x="2537460" y="1041840"/>
            <a:ext cx="6114672" cy="990203"/>
          </a:xfrm>
          <a:prstGeom prst="straightConnector1">
            <a:avLst/>
          </a:prstGeom>
          <a:ln w="28575">
            <a:solidFill>
              <a:schemeClr val="accent4"/>
            </a:solidFill>
            <a:miter lim="800000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349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75C276A-EBBC-F3DE-A1AA-7EDA85CF4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1111" y="238507"/>
            <a:ext cx="4829175" cy="56292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0F4B53-9CAF-7B53-841A-7357B4CCF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assessment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571B87-C1BB-1248-0A0B-E319EE26ED6E}"/>
              </a:ext>
            </a:extLst>
          </p:cNvPr>
          <p:cNvSpPr txBox="1"/>
          <p:nvPr/>
        </p:nvSpPr>
        <p:spPr>
          <a:xfrm>
            <a:off x="501993" y="893281"/>
            <a:ext cx="5765006" cy="2982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u="sng" dirty="0">
                <a:latin typeface="+mn-lt"/>
              </a:rPr>
              <a:t>Detector: Timepix3-based scintillator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latin typeface="+mn-lt"/>
              </a:rPr>
              <a:t>Equivalent performance to conventional </a:t>
            </a:r>
            <a:r>
              <a:rPr lang="en-US" sz="2000" baseline="30000" dirty="0">
                <a:latin typeface="+mn-lt"/>
              </a:rPr>
              <a:t>3</a:t>
            </a:r>
            <a:r>
              <a:rPr lang="en-US" sz="2000" dirty="0">
                <a:latin typeface="+mn-lt"/>
              </a:rPr>
              <a:t>He detector</a:t>
            </a:r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+mn-lt"/>
              </a:rPr>
              <a:t>Greater (&gt;20×) count-rate capability</a:t>
            </a:r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+mn-lt"/>
              </a:rPr>
              <a:t>Modular design – replaceable components</a:t>
            </a:r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+mn-lt"/>
              </a:rPr>
              <a:t>Upgrade path to Timepix4</a:t>
            </a:r>
            <a:endParaRPr lang="en-US" sz="2000" dirty="0"/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2400" b="1" dirty="0">
                <a:latin typeface="+mj-lt"/>
              </a:rPr>
              <a:t>→ Measuring </a:t>
            </a:r>
            <a:r>
              <a:rPr lang="en-US" sz="2400" b="1" i="1" dirty="0">
                <a:latin typeface="+mj-lt"/>
              </a:rPr>
              <a:t>R</a:t>
            </a:r>
            <a:r>
              <a:rPr lang="en-US" sz="2400" b="1" dirty="0">
                <a:latin typeface="+mj-lt"/>
              </a:rPr>
              <a:t> down to 10</a:t>
            </a:r>
            <a:r>
              <a:rPr lang="en-US" sz="2400" b="1" baseline="30000" dirty="0">
                <a:latin typeface="+mj-lt"/>
              </a:rPr>
              <a:t>-7</a:t>
            </a:r>
            <a:r>
              <a:rPr lang="en-US" sz="2400" b="1" dirty="0">
                <a:latin typeface="+mj-lt"/>
              </a:rPr>
              <a:t> requires low background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DDD8097-556D-AFCD-C7B8-D1280701760D}"/>
              </a:ext>
            </a:extLst>
          </p:cNvPr>
          <p:cNvGrpSpPr/>
          <p:nvPr/>
        </p:nvGrpSpPr>
        <p:grpSpPr>
          <a:xfrm>
            <a:off x="709585" y="3821620"/>
            <a:ext cx="5432801" cy="2839148"/>
            <a:chOff x="1082137" y="3895819"/>
            <a:chExt cx="5432801" cy="2839148"/>
          </a:xfrm>
        </p:grpSpPr>
        <p:pic>
          <p:nvPicPr>
            <p:cNvPr id="6" name="Picture 2" descr="LumaCAM System">
              <a:extLst>
                <a:ext uri="{FF2B5EF4-FFF2-40B4-BE49-F238E27FC236}">
                  <a16:creationId xmlns:a16="http://schemas.microsoft.com/office/drawing/2014/main" id="{1F0FBC4B-8495-FA2E-92AD-F30F0D68B9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2137" y="3895819"/>
              <a:ext cx="5432801" cy="255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197D8DF-27D8-9143-E8B4-B0502B55C1D8}"/>
                </a:ext>
              </a:extLst>
            </p:cNvPr>
            <p:cNvGrpSpPr/>
            <p:nvPr/>
          </p:nvGrpSpPr>
          <p:grpSpPr>
            <a:xfrm>
              <a:off x="2987749" y="6198782"/>
              <a:ext cx="258944" cy="536185"/>
              <a:chOff x="11555849" y="1632804"/>
              <a:chExt cx="258944" cy="53618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BD7214D8-E85A-C89F-5D86-526D2C09C7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608121" y="1927567"/>
                <a:ext cx="206672" cy="241422"/>
              </a:xfrm>
              <a:prstGeom prst="rect">
                <a:avLst/>
              </a:prstGeom>
            </p:spPr>
          </p:pic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D3C92AA8-BD8A-3A9F-C8EF-D61B58416D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555849" y="1632804"/>
                <a:ext cx="104545" cy="310991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80467EE-9317-7FE8-5F8B-2B57925DEBEC}"/>
              </a:ext>
            </a:extLst>
          </p:cNvPr>
          <p:cNvSpPr txBox="1"/>
          <p:nvPr/>
        </p:nvSpPr>
        <p:spPr>
          <a:xfrm>
            <a:off x="4134420" y="5657969"/>
            <a:ext cx="4206601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 Ankner and Khaplanov (STS),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 Watkins and Loyd (NScD), and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 Long (LANL) data collected at 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 Lujan Center Asterix reflectometer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495E94F-4432-B99B-D8CA-6FFDC7A5FF5B}"/>
              </a:ext>
            </a:extLst>
          </p:cNvPr>
          <p:cNvCxnSpPr>
            <a:cxnSpLocks/>
          </p:cNvCxnSpPr>
          <p:nvPr/>
        </p:nvCxnSpPr>
        <p:spPr>
          <a:xfrm flipV="1">
            <a:off x="5992316" y="4949224"/>
            <a:ext cx="839137" cy="643458"/>
          </a:xfrm>
          <a:prstGeom prst="straightConnector1">
            <a:avLst/>
          </a:prstGeom>
          <a:ln w="19050">
            <a:solidFill>
              <a:schemeClr val="accent4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38774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49F0A-0A7D-587D-0441-3B8E2812A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Define beam – reject even more neutrons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308350-6CE4-3C6F-50C2-B92B902B4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60" y="1321380"/>
            <a:ext cx="5905500" cy="40147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419A99-6063-C1C5-C74B-F2B1533D12DC}"/>
              </a:ext>
            </a:extLst>
          </p:cNvPr>
          <p:cNvSpPr txBox="1"/>
          <p:nvPr/>
        </p:nvSpPr>
        <p:spPr>
          <a:xfrm>
            <a:off x="7629993" y="17088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endParaRPr lang="en-US" sz="2000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76D27E-1E33-E418-D4F6-8D0DAEF763FD}"/>
              </a:ext>
            </a:extLst>
          </p:cNvPr>
          <p:cNvSpPr txBox="1"/>
          <p:nvPr/>
        </p:nvSpPr>
        <p:spPr>
          <a:xfrm>
            <a:off x="808640" y="1062761"/>
            <a:ext cx="3796146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Beam-defining slits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Select a satellite beam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Collimate to define resolution and footprint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Reduce intensity &gt;67%</a:t>
            </a:r>
          </a:p>
          <a:p>
            <a:pPr>
              <a:spcBef>
                <a:spcPts val="600"/>
              </a:spcBef>
            </a:pPr>
            <a:r>
              <a:rPr lang="en-US" sz="2400" u="sng" dirty="0"/>
              <a:t>Sample reflectivity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Further reduction of intensity by factor of 10</a:t>
            </a:r>
            <a:r>
              <a:rPr lang="en-US" sz="2000" baseline="30000" dirty="0"/>
              <a:t>-7</a:t>
            </a:r>
            <a:r>
              <a:rPr lang="en-US" sz="2000" dirty="0"/>
              <a:t>-1 depending on </a:t>
            </a:r>
            <a:r>
              <a:rPr lang="el-GR" sz="2000" i="1" dirty="0">
                <a:latin typeface="Roboto" panose="02000000000000000000" pitchFamily="2" charset="0"/>
                <a:ea typeface="Roboto" panose="02000000000000000000" pitchFamily="2" charset="0"/>
              </a:rPr>
              <a:t>λ</a:t>
            </a:r>
            <a:endParaRPr lang="en-US" sz="2000" i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i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Bef>
                <a:spcPts val="600"/>
              </a:spcBef>
            </a:pPr>
            <a:r>
              <a:rPr lang="el-GR" sz="2000" b="1" i="1" dirty="0">
                <a:latin typeface="Roboto" panose="02000000000000000000" pitchFamily="2" charset="0"/>
                <a:ea typeface="Roboto" panose="02000000000000000000" pitchFamily="2" charset="0"/>
              </a:rPr>
              <a:t>→</a:t>
            </a:r>
            <a:r>
              <a:rPr lang="en-US" sz="2000" b="1" i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Shielding in cave must mop up unused thermal and cold neutrons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422834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1796C-46DF-4856-9DCF-ACD937DE3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a lot of neutrons to absorb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B86E25-5DF3-CB90-95FA-8873A78EE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8" y="1127374"/>
            <a:ext cx="5169218" cy="36133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03BE51-1CC1-D92A-4F1A-504034E6F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915" y="1127374"/>
            <a:ext cx="5314950" cy="36133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FDF488-EC6B-2899-954E-BC82890CA54A}"/>
              </a:ext>
            </a:extLst>
          </p:cNvPr>
          <p:cNvSpPr txBox="1"/>
          <p:nvPr/>
        </p:nvSpPr>
        <p:spPr>
          <a:xfrm>
            <a:off x="1130159" y="5058206"/>
            <a:ext cx="3768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Fast neutrons in the monolith and bunker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834691-DDB6-1EF5-3C3C-9CBD0654A818}"/>
              </a:ext>
            </a:extLst>
          </p:cNvPr>
          <p:cNvSpPr txBox="1"/>
          <p:nvPr/>
        </p:nvSpPr>
        <p:spPr>
          <a:xfrm>
            <a:off x="6679658" y="5058206"/>
            <a:ext cx="3853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Thermal and cold neutrons in the instrument cave</a:t>
            </a:r>
          </a:p>
        </p:txBody>
      </p:sp>
    </p:spTree>
    <p:extLst>
      <p:ext uri="{BB962C8B-B14F-4D97-AF65-F5344CB8AC3E}">
        <p14:creationId xmlns:p14="http://schemas.microsoft.com/office/powerpoint/2010/main" val="22075882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BD4F7-58C9-26DB-32C6-0494340B5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5E956-FA79-01C5-BB5E-B0EB1ACB1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07A10-049C-7664-057E-6B139273A2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077777"/>
            <a:ext cx="5431021" cy="2252546"/>
          </a:xfrm>
        </p:spPr>
        <p:txBody>
          <a:bodyPr/>
          <a:lstStyle/>
          <a:p>
            <a:r>
              <a:rPr lang="en-US" dirty="0"/>
              <a:t>QIKR, Briefly</a:t>
            </a:r>
          </a:p>
          <a:p>
            <a:r>
              <a:rPr lang="en-US" dirty="0"/>
              <a:t>Unwanted Neutrons</a:t>
            </a:r>
          </a:p>
          <a:p>
            <a:pPr lvl="1"/>
            <a:r>
              <a:rPr lang="en-US" dirty="0"/>
              <a:t>Lost in monolith and bunker</a:t>
            </a:r>
          </a:p>
          <a:p>
            <a:pPr lvl="1"/>
            <a:r>
              <a:rPr lang="en-US" dirty="0"/>
              <a:t>Lost in instrument cave</a:t>
            </a:r>
          </a:p>
          <a:p>
            <a:r>
              <a:rPr lang="en-US" b="1" dirty="0"/>
              <a:t>Summary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8928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37981-27D1-3300-19FC-3873319DF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BABC0F8-057C-5BC6-2A7A-7E23FFED1925}"/>
              </a:ext>
            </a:extLst>
          </p:cNvPr>
          <p:cNvSpPr/>
          <p:nvPr/>
        </p:nvSpPr>
        <p:spPr>
          <a:xfrm>
            <a:off x="342900" y="6343650"/>
            <a:ext cx="1352550" cy="51435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F8E8B0-4984-EC46-E514-AB5760C4E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67936-1051-5DDC-EA4A-6AF016BA5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545" y="880921"/>
            <a:ext cx="11430000" cy="5710379"/>
          </a:xfrm>
        </p:spPr>
        <p:txBody>
          <a:bodyPr/>
          <a:lstStyle/>
          <a:p>
            <a:r>
              <a:rPr lang="en-US" sz="2400" dirty="0">
                <a:latin typeface="+mn-lt"/>
              </a:rPr>
              <a:t>The curvature of the QIKR guides causes high energy neutrons to depart the guide and enter the </a:t>
            </a:r>
            <a:r>
              <a:rPr lang="en-US" sz="2400" dirty="0" err="1">
                <a:latin typeface="+mn-lt"/>
              </a:rPr>
              <a:t>bunker</a:t>
            </a:r>
            <a:r>
              <a:rPr lang="en-US" sz="2400" dirty="0" err="1"/>
              <a:t>→</a:t>
            </a:r>
            <a:r>
              <a:rPr lang="en-US" sz="2400" dirty="0" err="1">
                <a:latin typeface="+mn-lt"/>
              </a:rPr>
              <a:t>shielding</a:t>
            </a:r>
            <a:r>
              <a:rPr lang="en-US" sz="2400" dirty="0">
                <a:latin typeface="+mn-lt"/>
              </a:rPr>
              <a:t> is needed for biological safety and to prevent those neutrons from entering the cave &amp; creating excessive background</a:t>
            </a:r>
          </a:p>
          <a:p>
            <a:r>
              <a:rPr lang="en-US" sz="2400" dirty="0">
                <a:latin typeface="+mn-lt"/>
              </a:rPr>
              <a:t>The tapering at the end of the QIKR guide causes large neutron loss inside the </a:t>
            </a:r>
            <a:r>
              <a:rPr lang="en-US" sz="2400" dirty="0" err="1">
                <a:latin typeface="+mn-lt"/>
              </a:rPr>
              <a:t>cave→shielding</a:t>
            </a:r>
            <a:r>
              <a:rPr lang="en-US" sz="2400" dirty="0">
                <a:latin typeface="+mn-lt"/>
              </a:rPr>
              <a:t> needs to absorb those neutrons</a:t>
            </a:r>
          </a:p>
          <a:p>
            <a:r>
              <a:rPr lang="en-US" sz="2400" dirty="0">
                <a:latin typeface="+mn-lt"/>
              </a:rPr>
              <a:t>The tapered guide creates multiple beams exiting the </a:t>
            </a:r>
            <a:r>
              <a:rPr lang="en-US" sz="2400" dirty="0" err="1">
                <a:latin typeface="+mn-lt"/>
              </a:rPr>
              <a:t>guide→slits</a:t>
            </a:r>
            <a:r>
              <a:rPr lang="en-US" sz="2400" dirty="0">
                <a:latin typeface="+mn-lt"/>
              </a:rPr>
              <a:t> select the desired beam and shield (block) the rest</a:t>
            </a:r>
          </a:p>
          <a:p>
            <a:pPr lvl="1"/>
            <a:r>
              <a:rPr lang="en-US" sz="2000" dirty="0"/>
              <a:t>There is not a reasonable scenario where the slits would be removed before turning on the </a:t>
            </a:r>
            <a:r>
              <a:rPr lang="en-US" sz="2000" dirty="0" err="1"/>
              <a:t>beam</a:t>
            </a:r>
            <a:r>
              <a:rPr lang="en-US" sz="2000" dirty="0" err="1">
                <a:latin typeface="Century Gothic" panose="020B0502020202020204" pitchFamily="34" charset="0"/>
              </a:rPr>
              <a:t>→</a:t>
            </a:r>
            <a:r>
              <a:rPr lang="en-US" sz="2000" dirty="0" err="1"/>
              <a:t>no</a:t>
            </a:r>
            <a:r>
              <a:rPr lang="en-US" sz="2000" dirty="0"/>
              <a:t> useful data can be collected in that state</a:t>
            </a:r>
          </a:p>
          <a:p>
            <a:r>
              <a:rPr lang="en-US" sz="2400" dirty="0">
                <a:latin typeface="+mn-lt"/>
              </a:rPr>
              <a:t>Additional shielding is needed to minimize unwanted neutrons entering the detector</a:t>
            </a:r>
          </a:p>
          <a:p>
            <a:pPr lvl="1"/>
            <a:r>
              <a:rPr lang="en-US" sz="2000" dirty="0"/>
              <a:t>An effective solution on BL4B was to have the detector view panels of ZHIP mix (B</a:t>
            </a:r>
            <a:r>
              <a:rPr lang="en-US" sz="2000" baseline="-25000" dirty="0"/>
              <a:t>4</a:t>
            </a:r>
            <a:r>
              <a:rPr lang="en-US" sz="2000" dirty="0"/>
              <a:t>C) rather than concrete </a:t>
            </a:r>
            <a:r>
              <a:rPr lang="en-US" sz="2000" dirty="0" err="1"/>
              <a:t>surfaces</a:t>
            </a:r>
            <a:r>
              <a:rPr lang="en-US" sz="2000" dirty="0" err="1">
                <a:latin typeface="Century Gothic" panose="020B0502020202020204" pitchFamily="34" charset="0"/>
              </a:rPr>
              <a:t>→</a:t>
            </a:r>
            <a:r>
              <a:rPr lang="en-US" sz="2000" dirty="0" err="1"/>
              <a:t>the</a:t>
            </a:r>
            <a:r>
              <a:rPr lang="en-US" sz="2000" dirty="0"/>
              <a:t> same will be done on QIKR, though neutronic analysis to confirm its effectiveness has not yet been done</a:t>
            </a:r>
          </a:p>
        </p:txBody>
      </p:sp>
    </p:spTree>
    <p:extLst>
      <p:ext uri="{BB962C8B-B14F-4D97-AF65-F5344CB8AC3E}">
        <p14:creationId xmlns:p14="http://schemas.microsoft.com/office/powerpoint/2010/main" val="287456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C67EA-C5E6-F86D-9417-F97695C00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2AA38-6E28-3C9A-379E-3A7C303AA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2B8C2-DEDA-644E-B9EB-5B4F0FF044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077777"/>
            <a:ext cx="5431021" cy="2252546"/>
          </a:xfrm>
        </p:spPr>
        <p:txBody>
          <a:bodyPr/>
          <a:lstStyle/>
          <a:p>
            <a:r>
              <a:rPr lang="en-US" b="1" dirty="0"/>
              <a:t>QIKR, Briefly</a:t>
            </a:r>
          </a:p>
          <a:p>
            <a:r>
              <a:rPr lang="en-US" dirty="0"/>
              <a:t>Unwanted Neutrons</a:t>
            </a:r>
          </a:p>
          <a:p>
            <a:pPr lvl="1"/>
            <a:r>
              <a:rPr lang="en-US" dirty="0"/>
              <a:t>Lost in monolith and bunker</a:t>
            </a:r>
          </a:p>
          <a:p>
            <a:pPr lvl="1"/>
            <a:r>
              <a:rPr lang="en-US" dirty="0"/>
              <a:t>Lost in instrument cave</a:t>
            </a:r>
          </a:p>
          <a:p>
            <a:r>
              <a:rPr lang="en-US" dirty="0"/>
              <a:t>Summary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7174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62E98-04DB-4898-BCC9-84CD1FE3D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8AFF05-D713-4634-A44E-E8D035BC262F}"/>
              </a:ext>
            </a:extLst>
          </p:cNvPr>
          <p:cNvSpPr txBox="1"/>
          <p:nvPr/>
        </p:nvSpPr>
        <p:spPr>
          <a:xfrm>
            <a:off x="650048" y="2146022"/>
            <a:ext cx="2977097" cy="2846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2000" u="sng" dirty="0">
                <a:latin typeface="+mn-lt"/>
              </a:rPr>
              <a:t>ORNL STS Design Team</a:t>
            </a:r>
          </a:p>
          <a:p>
            <a:pPr marL="285750" indent="-28575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John Ankner</a:t>
            </a:r>
          </a:p>
          <a:p>
            <a:pPr marL="285750" indent="-28575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Danielle Wilson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Kursat Bekar</a:t>
            </a:r>
          </a:p>
          <a:p>
            <a:pPr marL="285750" indent="-28575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Ryan Butz</a:t>
            </a:r>
          </a:p>
          <a:p>
            <a:pPr marL="285750" indent="-28575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Joe Griffith</a:t>
            </a:r>
          </a:p>
          <a:p>
            <a:pPr marL="285750" indent="-28575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Rudy Thermer</a:t>
            </a:r>
          </a:p>
          <a:p>
            <a:pPr marL="285750" indent="-28575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Anton Khaplanov</a:t>
            </a:r>
          </a:p>
        </p:txBody>
      </p:sp>
      <p:pic>
        <p:nvPicPr>
          <p:cNvPr id="8" name="Picture 7" descr="A close up of a tree&#10;&#10;Description automatically generated">
            <a:extLst>
              <a:ext uri="{FF2B5EF4-FFF2-40B4-BE49-F238E27FC236}">
                <a16:creationId xmlns:a16="http://schemas.microsoft.com/office/drawing/2014/main" id="{34758ACC-C7AA-4213-82EF-1B94BBE00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650004" y="813816"/>
            <a:ext cx="7319549" cy="5489662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215757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50A73-BC7A-75F2-597F-7B6439BF8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Footprint calculator – maximum slits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3950F4-47DB-6F63-6596-AC6FBF5B3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143000"/>
            <a:ext cx="8229600" cy="5181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E3BE5E-CBF1-DD27-A276-07B6414775DE}"/>
              </a:ext>
            </a:extLst>
          </p:cNvPr>
          <p:cNvSpPr txBox="1"/>
          <p:nvPr/>
        </p:nvSpPr>
        <p:spPr>
          <a:xfrm>
            <a:off x="609755" y="2179868"/>
            <a:ext cx="2621230" cy="1886670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u="sng" dirty="0">
                <a:latin typeface="+mn-lt"/>
              </a:rPr>
              <a:t>Resolution</a:t>
            </a:r>
          </a:p>
          <a:p>
            <a:pPr algn="ctr">
              <a:lnSpc>
                <a:spcPct val="90000"/>
              </a:lnSpc>
            </a:pPr>
            <a:r>
              <a:rPr lang="en-US" sz="2000" dirty="0">
                <a:latin typeface="+mn-lt"/>
              </a:rPr>
              <a:t>0.02 &lt;</a:t>
            </a:r>
            <a:r>
              <a:rPr lang="en-US" sz="2000" i="1" dirty="0">
                <a:latin typeface="+mn-lt"/>
              </a:rPr>
              <a:t> </a:t>
            </a:r>
            <a:r>
              <a:rPr lang="el-GR" sz="2000" i="1" dirty="0">
                <a:latin typeface="+mn-lt"/>
              </a:rPr>
              <a:t>δθ</a:t>
            </a:r>
            <a:r>
              <a:rPr lang="en-US" sz="2000" i="1" dirty="0">
                <a:latin typeface="+mn-lt"/>
              </a:rPr>
              <a:t>/</a:t>
            </a:r>
            <a:r>
              <a:rPr lang="el-GR" sz="2000" i="1" dirty="0">
                <a:latin typeface="+mn-lt"/>
              </a:rPr>
              <a:t>θ</a:t>
            </a:r>
            <a:r>
              <a:rPr lang="en-US" sz="2000" dirty="0">
                <a:latin typeface="+mn-lt"/>
              </a:rPr>
              <a:t> &lt; 0.07</a:t>
            </a:r>
          </a:p>
          <a:p>
            <a:pPr algn="ctr">
              <a:lnSpc>
                <a:spcPct val="90000"/>
              </a:lnSpc>
            </a:pPr>
            <a:endParaRPr lang="en-US" sz="2000" i="1" dirty="0">
              <a:latin typeface="+mn-lt"/>
            </a:endParaRPr>
          </a:p>
          <a:p>
            <a:pPr algn="ctr">
              <a:lnSpc>
                <a:spcPct val="90000"/>
              </a:lnSpc>
            </a:pPr>
            <a:r>
              <a:rPr lang="en-US" sz="2000" dirty="0">
                <a:latin typeface="+mn-lt"/>
              </a:rPr>
              <a:t>implies</a:t>
            </a:r>
          </a:p>
          <a:p>
            <a:pPr algn="ctr">
              <a:lnSpc>
                <a:spcPct val="90000"/>
              </a:lnSpc>
            </a:pPr>
            <a:endParaRPr lang="en-US" sz="2000" dirty="0">
              <a:latin typeface="+mn-lt"/>
            </a:endParaRPr>
          </a:p>
          <a:p>
            <a:pPr algn="ctr">
              <a:lnSpc>
                <a:spcPct val="90000"/>
              </a:lnSpc>
            </a:pPr>
            <a:r>
              <a:rPr lang="en-US" sz="2000" dirty="0">
                <a:latin typeface="+mn-lt"/>
              </a:rPr>
              <a:t>0.1 mm &lt; </a:t>
            </a:r>
            <a:r>
              <a:rPr lang="en-US" sz="2000" i="1" dirty="0">
                <a:latin typeface="+mn-lt"/>
              </a:rPr>
              <a:t>s</a:t>
            </a:r>
            <a:r>
              <a:rPr lang="en-US" sz="2000" dirty="0">
                <a:latin typeface="+mn-lt"/>
              </a:rPr>
              <a:t> &lt; 10 mm</a:t>
            </a:r>
          </a:p>
        </p:txBody>
      </p:sp>
    </p:spTree>
    <p:extLst>
      <p:ext uri="{BB962C8B-B14F-4D97-AF65-F5344CB8AC3E}">
        <p14:creationId xmlns:p14="http://schemas.microsoft.com/office/powerpoint/2010/main" val="6916667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A7D1451A-7384-16D3-D9D4-4F200B078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95" y="693332"/>
            <a:ext cx="2252821" cy="39198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3855BA-17CB-D4C4-F768-832C536D3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In-bunker components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63F2D15-D9F6-4718-31C7-24E12A2C162F}"/>
              </a:ext>
            </a:extLst>
          </p:cNvPr>
          <p:cNvGrpSpPr/>
          <p:nvPr/>
        </p:nvGrpSpPr>
        <p:grpSpPr>
          <a:xfrm>
            <a:off x="11320862" y="1219440"/>
            <a:ext cx="597396" cy="241422"/>
            <a:chOff x="11360944" y="1872095"/>
            <a:chExt cx="597396" cy="24142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EF38A0E-7510-6D43-2BAD-CFF5CEAA7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51668" y="1872095"/>
              <a:ext cx="206672" cy="241422"/>
            </a:xfrm>
            <a:prstGeom prst="rect">
              <a:avLst/>
            </a:prstGeom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2CA824D-CC27-A407-B13E-72B28DF225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360944" y="1992806"/>
              <a:ext cx="389827" cy="83045"/>
            </a:xfrm>
            <a:prstGeom prst="straightConnector1">
              <a:avLst/>
            </a:prstGeom>
            <a:ln w="28575">
              <a:solidFill>
                <a:schemeClr val="tx2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Picture 16">
            <a:extLst>
              <a:ext uri="{FF2B5EF4-FFF2-40B4-BE49-F238E27FC236}">
                <a16:creationId xmlns:a16="http://schemas.microsoft.com/office/drawing/2014/main" id="{229B7C64-2AB5-5ECC-E043-D51473A15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274" y="71556"/>
            <a:ext cx="5032260" cy="368013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C3316E3-D016-35D7-5105-3E91AFE078C2}"/>
              </a:ext>
            </a:extLst>
          </p:cNvPr>
          <p:cNvSpPr txBox="1"/>
          <p:nvPr/>
        </p:nvSpPr>
        <p:spPr>
          <a:xfrm>
            <a:off x="8005545" y="998464"/>
            <a:ext cx="122501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b="1" dirty="0">
                <a:latin typeface="+mn-lt"/>
              </a:rPr>
              <a:t>QIKR-U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BFD5932-515D-0068-0466-FB4302D99D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7497" y="3632853"/>
            <a:ext cx="2027543" cy="2950827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F2E0C1D-3A4A-A18E-9322-BAD68B56A854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10760423" y="3064179"/>
            <a:ext cx="303121" cy="1040487"/>
          </a:xfrm>
          <a:prstGeom prst="straightConnector1">
            <a:avLst/>
          </a:prstGeom>
          <a:ln w="19050">
            <a:solidFill>
              <a:schemeClr val="accent4"/>
            </a:solidFill>
            <a:miter lim="800000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4608B8DD-25F8-3048-318D-8C1CB4807D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6611" y="4104666"/>
            <a:ext cx="4881201" cy="2656379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B49C247B-4421-09F7-68B1-6209D24142CA}"/>
              </a:ext>
            </a:extLst>
          </p:cNvPr>
          <p:cNvGrpSpPr/>
          <p:nvPr/>
        </p:nvGrpSpPr>
        <p:grpSpPr>
          <a:xfrm>
            <a:off x="8112548" y="5926143"/>
            <a:ext cx="545783" cy="241422"/>
            <a:chOff x="11415056" y="1872095"/>
            <a:chExt cx="545783" cy="241422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AA6A59B-AC95-DD83-EDFC-53AC4C363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54167" y="1872095"/>
              <a:ext cx="206672" cy="241422"/>
            </a:xfrm>
            <a:prstGeom prst="rect">
              <a:avLst/>
            </a:prstGeom>
          </p:spPr>
        </p:pic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F6908BB1-AA74-7EDE-9310-88A75AF2275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415056" y="1922000"/>
              <a:ext cx="335715" cy="47210"/>
            </a:xfrm>
            <a:prstGeom prst="straightConnector1">
              <a:avLst/>
            </a:prstGeom>
            <a:ln w="28575">
              <a:solidFill>
                <a:schemeClr val="tx2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6783726-49C7-D926-1203-ACC6129F8EED}"/>
              </a:ext>
            </a:extLst>
          </p:cNvPr>
          <p:cNvGrpSpPr/>
          <p:nvPr/>
        </p:nvGrpSpPr>
        <p:grpSpPr>
          <a:xfrm>
            <a:off x="9169854" y="4883941"/>
            <a:ext cx="311759" cy="241422"/>
            <a:chOff x="9096507" y="4668308"/>
            <a:chExt cx="311759" cy="241422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4CAF764-DC81-A560-AB35-0259808DF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01594" y="4668308"/>
              <a:ext cx="206672" cy="241422"/>
            </a:xfrm>
            <a:prstGeom prst="rect">
              <a:avLst/>
            </a:prstGeom>
          </p:spPr>
        </p:pic>
        <p:sp>
          <p:nvSpPr>
            <p:cNvPr id="47" name="Circle: Hollow 46">
              <a:extLst>
                <a:ext uri="{FF2B5EF4-FFF2-40B4-BE49-F238E27FC236}">
                  <a16:creationId xmlns:a16="http://schemas.microsoft.com/office/drawing/2014/main" id="{93BDB932-C1A9-56CD-51AB-54B3B50B0FD0}"/>
                </a:ext>
              </a:extLst>
            </p:cNvPr>
            <p:cNvSpPr/>
            <p:nvPr/>
          </p:nvSpPr>
          <p:spPr>
            <a:xfrm>
              <a:off x="9096507" y="4718036"/>
              <a:ext cx="105087" cy="113343"/>
            </a:xfrm>
            <a:prstGeom prst="donu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9C98480-C465-5162-4137-AD72DEAD3D66}"/>
              </a:ext>
            </a:extLst>
          </p:cNvPr>
          <p:cNvGrpSpPr/>
          <p:nvPr/>
        </p:nvGrpSpPr>
        <p:grpSpPr>
          <a:xfrm>
            <a:off x="1672083" y="954290"/>
            <a:ext cx="553465" cy="434599"/>
            <a:chOff x="11403978" y="1787190"/>
            <a:chExt cx="553465" cy="434599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59E9AC98-8A4E-4B0C-5BAB-2E317C0BD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50771" y="1787190"/>
              <a:ext cx="206672" cy="241422"/>
            </a:xfrm>
            <a:prstGeom prst="rect">
              <a:avLst/>
            </a:prstGeom>
          </p:spPr>
        </p:pic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3E3BA882-2241-3822-9CC7-3DEBFDFBE8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03978" y="1969210"/>
              <a:ext cx="346793" cy="252579"/>
            </a:xfrm>
            <a:prstGeom prst="straightConnector1">
              <a:avLst/>
            </a:prstGeom>
            <a:ln w="28575">
              <a:solidFill>
                <a:schemeClr val="tx2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53D0B8FE-7E95-4A10-5CFE-767E02CA01E8}"/>
              </a:ext>
            </a:extLst>
          </p:cNvPr>
          <p:cNvSpPr txBox="1"/>
          <p:nvPr/>
        </p:nvSpPr>
        <p:spPr>
          <a:xfrm>
            <a:off x="2365669" y="1075001"/>
            <a:ext cx="2327881" cy="1166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u="sng" dirty="0">
                <a:latin typeface="+mn-lt"/>
              </a:rPr>
              <a:t>Shutter assemblies</a:t>
            </a:r>
          </a:p>
          <a:p>
            <a:pPr marL="285750" indent="-285750" algn="l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B</a:t>
            </a:r>
            <a:r>
              <a:rPr lang="en-US" baseline="-25000" dirty="0">
                <a:latin typeface="+mn-lt"/>
              </a:rPr>
              <a:t>4</a:t>
            </a:r>
            <a:r>
              <a:rPr lang="en-US" dirty="0">
                <a:latin typeface="+mn-lt"/>
              </a:rPr>
              <a:t>C / W shutter</a:t>
            </a:r>
          </a:p>
          <a:p>
            <a:pPr marL="285750" indent="-285750" algn="l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Attenuator deck</a:t>
            </a:r>
          </a:p>
          <a:p>
            <a:pPr marL="285750" indent="-285750" algn="l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Beam monitor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7C178C4-FE7D-F412-4C78-CEDE724569D5}"/>
              </a:ext>
            </a:extLst>
          </p:cNvPr>
          <p:cNvCxnSpPr>
            <a:cxnSpLocks/>
          </p:cNvCxnSpPr>
          <p:nvPr/>
        </p:nvCxnSpPr>
        <p:spPr>
          <a:xfrm flipH="1">
            <a:off x="1067816" y="1558836"/>
            <a:ext cx="1360011" cy="151977"/>
          </a:xfrm>
          <a:prstGeom prst="straightConnector1">
            <a:avLst/>
          </a:prstGeom>
          <a:ln w="19050">
            <a:solidFill>
              <a:schemeClr val="accent4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A148BC0D-2777-BFEA-A265-9A782EE7BC8D}"/>
              </a:ext>
            </a:extLst>
          </p:cNvPr>
          <p:cNvCxnSpPr>
            <a:cxnSpLocks/>
          </p:cNvCxnSpPr>
          <p:nvPr/>
        </p:nvCxnSpPr>
        <p:spPr>
          <a:xfrm flipH="1">
            <a:off x="1156274" y="1807901"/>
            <a:ext cx="1189772" cy="266036"/>
          </a:xfrm>
          <a:prstGeom prst="straightConnector1">
            <a:avLst/>
          </a:prstGeom>
          <a:ln w="19050">
            <a:solidFill>
              <a:schemeClr val="accent4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37471D9B-54FE-1026-7C24-F775AD2EF61E}"/>
              </a:ext>
            </a:extLst>
          </p:cNvPr>
          <p:cNvCxnSpPr>
            <a:cxnSpLocks/>
          </p:cNvCxnSpPr>
          <p:nvPr/>
        </p:nvCxnSpPr>
        <p:spPr>
          <a:xfrm flipH="1">
            <a:off x="1034747" y="2058204"/>
            <a:ext cx="1372063" cy="266036"/>
          </a:xfrm>
          <a:prstGeom prst="straightConnector1">
            <a:avLst/>
          </a:prstGeom>
          <a:ln w="19050">
            <a:solidFill>
              <a:schemeClr val="accent4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C4B96CC8-A8F8-FC52-56E8-CB1A2455515B}"/>
              </a:ext>
            </a:extLst>
          </p:cNvPr>
          <p:cNvSpPr txBox="1"/>
          <p:nvPr/>
        </p:nvSpPr>
        <p:spPr>
          <a:xfrm>
            <a:off x="3639417" y="2911460"/>
            <a:ext cx="166423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Bunker inserts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40BD0128-3447-84D7-238C-96D3187682A5}"/>
              </a:ext>
            </a:extLst>
          </p:cNvPr>
          <p:cNvCxnSpPr>
            <a:cxnSpLocks/>
          </p:cNvCxnSpPr>
          <p:nvPr/>
        </p:nvCxnSpPr>
        <p:spPr>
          <a:xfrm flipH="1">
            <a:off x="4501934" y="2187296"/>
            <a:ext cx="1707619" cy="669803"/>
          </a:xfrm>
          <a:prstGeom prst="straightConnector1">
            <a:avLst/>
          </a:prstGeom>
          <a:ln w="19050">
            <a:solidFill>
              <a:schemeClr val="accent4"/>
            </a:solidFill>
            <a:miter lim="800000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Straight Arrow Connector 1028">
            <a:extLst>
              <a:ext uri="{FF2B5EF4-FFF2-40B4-BE49-F238E27FC236}">
                <a16:creationId xmlns:a16="http://schemas.microsoft.com/office/drawing/2014/main" id="{98CCD1BE-BFBD-AB7B-508F-9D11439638BE}"/>
              </a:ext>
            </a:extLst>
          </p:cNvPr>
          <p:cNvCxnSpPr>
            <a:cxnSpLocks/>
            <a:stCxn id="61" idx="2"/>
          </p:cNvCxnSpPr>
          <p:nvPr/>
        </p:nvCxnSpPr>
        <p:spPr>
          <a:xfrm>
            <a:off x="4471536" y="3253092"/>
            <a:ext cx="937206" cy="2095849"/>
          </a:xfrm>
          <a:prstGeom prst="straightConnector1">
            <a:avLst/>
          </a:prstGeom>
          <a:ln w="19050">
            <a:solidFill>
              <a:schemeClr val="accent4"/>
            </a:solidFill>
            <a:miter lim="800000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Straight Arrow Connector 1030">
            <a:extLst>
              <a:ext uri="{FF2B5EF4-FFF2-40B4-BE49-F238E27FC236}">
                <a16:creationId xmlns:a16="http://schemas.microsoft.com/office/drawing/2014/main" id="{1CBF220D-C33D-B704-9638-EF53DF881B66}"/>
              </a:ext>
            </a:extLst>
          </p:cNvPr>
          <p:cNvCxnSpPr>
            <a:cxnSpLocks/>
          </p:cNvCxnSpPr>
          <p:nvPr/>
        </p:nvCxnSpPr>
        <p:spPr>
          <a:xfrm flipH="1" flipV="1">
            <a:off x="4549183" y="1292705"/>
            <a:ext cx="2173041" cy="739734"/>
          </a:xfrm>
          <a:prstGeom prst="straightConnector1">
            <a:avLst/>
          </a:prstGeom>
          <a:ln w="19050">
            <a:solidFill>
              <a:schemeClr val="accent4"/>
            </a:solidFill>
            <a:miter lim="800000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69D4FD7-EC9F-4F93-8DFB-54B43C132E65}"/>
              </a:ext>
            </a:extLst>
          </p:cNvPr>
          <p:cNvSpPr txBox="1"/>
          <p:nvPr/>
        </p:nvSpPr>
        <p:spPr>
          <a:xfrm>
            <a:off x="10200968" y="2722547"/>
            <a:ext cx="172515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Monolith insert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6AFF111-FE8A-89FF-A1CF-1ADE8A6FB969}"/>
              </a:ext>
            </a:extLst>
          </p:cNvPr>
          <p:cNvCxnSpPr>
            <a:cxnSpLocks/>
          </p:cNvCxnSpPr>
          <p:nvPr/>
        </p:nvCxnSpPr>
        <p:spPr>
          <a:xfrm flipH="1" flipV="1">
            <a:off x="10246120" y="1594751"/>
            <a:ext cx="620909" cy="1185091"/>
          </a:xfrm>
          <a:prstGeom prst="straightConnector1">
            <a:avLst/>
          </a:prstGeom>
          <a:ln w="19050">
            <a:solidFill>
              <a:schemeClr val="accent4"/>
            </a:solidFill>
            <a:miter lim="800000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961AAB6-49A2-D5C1-6B5A-BCA4DE31844B}"/>
              </a:ext>
            </a:extLst>
          </p:cNvPr>
          <p:cNvSpPr txBox="1"/>
          <p:nvPr/>
        </p:nvSpPr>
        <p:spPr>
          <a:xfrm>
            <a:off x="2717757" y="6335176"/>
            <a:ext cx="165141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Tapered guide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3AC485A-E926-2D42-CC10-8C373E4B26D5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3543464" y="5414688"/>
            <a:ext cx="1005719" cy="920488"/>
          </a:xfrm>
          <a:prstGeom prst="straightConnector1">
            <a:avLst/>
          </a:prstGeom>
          <a:ln w="19050">
            <a:solidFill>
              <a:schemeClr val="accent4"/>
            </a:solidFill>
            <a:miter lim="800000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>
            <a:extLst>
              <a:ext uri="{FF2B5EF4-FFF2-40B4-BE49-F238E27FC236}">
                <a16:creationId xmlns:a16="http://schemas.microsoft.com/office/drawing/2014/main" id="{6728C943-900E-E26D-D3BD-0F5CA44CF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93" y="4735746"/>
            <a:ext cx="1585849" cy="138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D96B3C0-1D2D-1D60-D95C-6D348873CC2B}"/>
              </a:ext>
            </a:extLst>
          </p:cNvPr>
          <p:cNvSpPr txBox="1"/>
          <p:nvPr/>
        </p:nvSpPr>
        <p:spPr>
          <a:xfrm>
            <a:off x="303066" y="4380515"/>
            <a:ext cx="151996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IC</a:t>
            </a:r>
            <a:r>
              <a:rPr lang="en-US" dirty="0">
                <a:latin typeface="+mn-lt"/>
              </a:rPr>
              <a:t>S Switches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CE8D580-383B-74A6-AFEA-CA2B20892623}"/>
              </a:ext>
            </a:extLst>
          </p:cNvPr>
          <p:cNvCxnSpPr>
            <a:cxnSpLocks/>
            <a:stCxn id="34" idx="0"/>
          </p:cNvCxnSpPr>
          <p:nvPr/>
        </p:nvCxnSpPr>
        <p:spPr>
          <a:xfrm flipV="1">
            <a:off x="1063050" y="2492949"/>
            <a:ext cx="609033" cy="1887566"/>
          </a:xfrm>
          <a:prstGeom prst="straightConnector1">
            <a:avLst/>
          </a:prstGeom>
          <a:ln w="19050">
            <a:solidFill>
              <a:schemeClr val="accent4"/>
            </a:solidFill>
            <a:miter lim="800000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EB42A56-B8C3-E3D1-3709-2E8C2716BE63}"/>
              </a:ext>
            </a:extLst>
          </p:cNvPr>
          <p:cNvCxnSpPr>
            <a:cxnSpLocks/>
            <a:stCxn id="34" idx="0"/>
          </p:cNvCxnSpPr>
          <p:nvPr/>
        </p:nvCxnSpPr>
        <p:spPr>
          <a:xfrm flipH="1" flipV="1">
            <a:off x="769412" y="968290"/>
            <a:ext cx="293638" cy="3412225"/>
          </a:xfrm>
          <a:prstGeom prst="straightConnector1">
            <a:avLst/>
          </a:prstGeom>
          <a:ln w="19050">
            <a:solidFill>
              <a:schemeClr val="accent4"/>
            </a:solidFill>
            <a:miter lim="800000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143EC1EA-AB82-25AB-889F-1A1E703B77E5}"/>
              </a:ext>
            </a:extLst>
          </p:cNvPr>
          <p:cNvCxnSpPr>
            <a:cxnSpLocks/>
          </p:cNvCxnSpPr>
          <p:nvPr/>
        </p:nvCxnSpPr>
        <p:spPr>
          <a:xfrm>
            <a:off x="1156274" y="4691654"/>
            <a:ext cx="445420" cy="431384"/>
          </a:xfrm>
          <a:prstGeom prst="straightConnector1">
            <a:avLst/>
          </a:prstGeom>
          <a:ln w="19050">
            <a:solidFill>
              <a:schemeClr val="accent4"/>
            </a:solidFill>
            <a:miter lim="800000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6" name="TextBox 1035">
            <a:extLst>
              <a:ext uri="{FF2B5EF4-FFF2-40B4-BE49-F238E27FC236}">
                <a16:creationId xmlns:a16="http://schemas.microsoft.com/office/drawing/2014/main" id="{22CE6435-2563-F183-8CEE-EDCC760076C3}"/>
              </a:ext>
            </a:extLst>
          </p:cNvPr>
          <p:cNvSpPr txBox="1"/>
          <p:nvPr/>
        </p:nvSpPr>
        <p:spPr>
          <a:xfrm>
            <a:off x="8094970" y="3717369"/>
            <a:ext cx="1271502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Bandwidth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choppers</a:t>
            </a:r>
          </a:p>
        </p:txBody>
      </p: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5ABC2D8B-4722-86EE-3638-D4A436385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382" y="5476695"/>
            <a:ext cx="206672" cy="241422"/>
          </a:xfrm>
          <a:prstGeom prst="rect">
            <a:avLst/>
          </a:prstGeom>
        </p:spPr>
      </p:pic>
      <p:sp>
        <p:nvSpPr>
          <p:cNvPr id="1041" name="TextBox 1040">
            <a:extLst>
              <a:ext uri="{FF2B5EF4-FFF2-40B4-BE49-F238E27FC236}">
                <a16:creationId xmlns:a16="http://schemas.microsoft.com/office/drawing/2014/main" id="{18BCB2CE-6221-45EC-E674-5E3D97CAACDC}"/>
              </a:ext>
            </a:extLst>
          </p:cNvPr>
          <p:cNvSpPr txBox="1"/>
          <p:nvPr/>
        </p:nvSpPr>
        <p:spPr>
          <a:xfrm>
            <a:off x="916231" y="5426590"/>
            <a:ext cx="31931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chemeClr val="tx2"/>
                </a:solidFill>
                <a:latin typeface="+mn-lt"/>
              </a:rPr>
              <a:t>×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C00CCD1-AC9A-4194-B90C-569958873449}"/>
              </a:ext>
            </a:extLst>
          </p:cNvPr>
          <p:cNvCxnSpPr>
            <a:cxnSpLocks/>
          </p:cNvCxnSpPr>
          <p:nvPr/>
        </p:nvCxnSpPr>
        <p:spPr>
          <a:xfrm>
            <a:off x="7873772" y="1702443"/>
            <a:ext cx="754031" cy="1906111"/>
          </a:xfrm>
          <a:prstGeom prst="straightConnector1">
            <a:avLst/>
          </a:prstGeom>
          <a:ln w="19050">
            <a:solidFill>
              <a:schemeClr val="accent4"/>
            </a:solidFill>
            <a:miter lim="800000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899EF52-A03F-D0C1-FAF8-D60151E53129}"/>
              </a:ext>
            </a:extLst>
          </p:cNvPr>
          <p:cNvCxnSpPr>
            <a:cxnSpLocks/>
          </p:cNvCxnSpPr>
          <p:nvPr/>
        </p:nvCxnSpPr>
        <p:spPr>
          <a:xfrm>
            <a:off x="8424667" y="2117868"/>
            <a:ext cx="210068" cy="1490686"/>
          </a:xfrm>
          <a:prstGeom prst="straightConnector1">
            <a:avLst/>
          </a:prstGeom>
          <a:ln w="19050">
            <a:solidFill>
              <a:schemeClr val="accent4"/>
            </a:solidFill>
            <a:miter lim="800000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B20EB6C-9B3B-8279-AB22-D7E3926AF83E}"/>
              </a:ext>
            </a:extLst>
          </p:cNvPr>
          <p:cNvSpPr txBox="1"/>
          <p:nvPr/>
        </p:nvSpPr>
        <p:spPr>
          <a:xfrm>
            <a:off x="8513317" y="2486728"/>
            <a:ext cx="116249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b="1" dirty="0">
                <a:latin typeface="+mn-lt"/>
              </a:rPr>
              <a:t>QIKR-L</a:t>
            </a:r>
          </a:p>
        </p:txBody>
      </p:sp>
    </p:spTree>
    <p:extLst>
      <p:ext uri="{BB962C8B-B14F-4D97-AF65-F5344CB8AC3E}">
        <p14:creationId xmlns:p14="http://schemas.microsoft.com/office/powerpoint/2010/main" val="16011991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CC20D-E103-5FC2-BE74-CC579DF75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End-station caves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9C42D0-15E8-DC66-D047-DBCE6787B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8" y="1715220"/>
            <a:ext cx="5006866" cy="4241219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4B3062B5-9A23-62ED-AB15-A46580C99A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00" b="27066"/>
          <a:stretch/>
        </p:blipFill>
        <p:spPr>
          <a:xfrm>
            <a:off x="5998583" y="726013"/>
            <a:ext cx="6006175" cy="27723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9FFBDB-449B-B90F-582C-DF9458D9A669}"/>
              </a:ext>
            </a:extLst>
          </p:cNvPr>
          <p:cNvSpPr txBox="1"/>
          <p:nvPr/>
        </p:nvSpPr>
        <p:spPr>
          <a:xfrm>
            <a:off x="8397979" y="468219"/>
            <a:ext cx="120738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u="sng" dirty="0">
                <a:latin typeface="+mn-lt"/>
              </a:rPr>
              <a:t>Elevation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FAC8AC8-E42E-DEE4-E52D-A6DA2E20BFE6}"/>
              </a:ext>
            </a:extLst>
          </p:cNvPr>
          <p:cNvGrpSpPr/>
          <p:nvPr/>
        </p:nvGrpSpPr>
        <p:grpSpPr>
          <a:xfrm>
            <a:off x="5997866" y="4078427"/>
            <a:ext cx="6007608" cy="2630323"/>
            <a:chOff x="5997866" y="4013534"/>
            <a:chExt cx="6007608" cy="263032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B786A06-90E8-195B-CAD7-C0D9CE725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97866" y="4013534"/>
              <a:ext cx="6007608" cy="263032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5D211A3-CF27-81F7-B7F8-4C164151BBE0}"/>
                </a:ext>
              </a:extLst>
            </p:cNvPr>
            <p:cNvSpPr txBox="1"/>
            <p:nvPr/>
          </p:nvSpPr>
          <p:spPr>
            <a:xfrm>
              <a:off x="8668886" y="6302225"/>
              <a:ext cx="665567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u="sng" dirty="0">
                  <a:latin typeface="+mn-lt"/>
                </a:rPr>
                <a:t>Plan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E2398FC-022C-F60B-2377-C4172863DDFA}"/>
              </a:ext>
            </a:extLst>
          </p:cNvPr>
          <p:cNvSpPr txBox="1"/>
          <p:nvPr/>
        </p:nvSpPr>
        <p:spPr>
          <a:xfrm>
            <a:off x="2339128" y="1153779"/>
            <a:ext cx="118814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u="sng" dirty="0">
                <a:latin typeface="+mn-lt"/>
              </a:rPr>
              <a:t>Isometric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59829E0-EA02-943D-0384-FF92ECE9D94E}"/>
              </a:ext>
            </a:extLst>
          </p:cNvPr>
          <p:cNvGrpSpPr/>
          <p:nvPr/>
        </p:nvGrpSpPr>
        <p:grpSpPr>
          <a:xfrm>
            <a:off x="11631400" y="3678924"/>
            <a:ext cx="535663" cy="241422"/>
            <a:chOff x="11425176" y="1872095"/>
            <a:chExt cx="535663" cy="24142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37C2C64-90BB-4C96-E5DC-91096CBCE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54167" y="1872095"/>
              <a:ext cx="206672" cy="241422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98F34DB-D86A-497E-16A9-9F15172917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25176" y="1981008"/>
              <a:ext cx="325595" cy="0"/>
            </a:xfrm>
            <a:prstGeom prst="straightConnector1">
              <a:avLst/>
            </a:prstGeom>
            <a:ln w="28575">
              <a:solidFill>
                <a:schemeClr val="tx2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7D70D84-C90C-BE24-F382-E8DB0798216A}"/>
              </a:ext>
            </a:extLst>
          </p:cNvPr>
          <p:cNvGrpSpPr/>
          <p:nvPr/>
        </p:nvGrpSpPr>
        <p:grpSpPr>
          <a:xfrm>
            <a:off x="8182405" y="3478160"/>
            <a:ext cx="3953816" cy="602677"/>
            <a:chOff x="8182405" y="3324780"/>
            <a:chExt cx="3953816" cy="60267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A2756B8-7946-7A4F-AD03-FE7A2205E780}"/>
                </a:ext>
              </a:extLst>
            </p:cNvPr>
            <p:cNvGrpSpPr/>
            <p:nvPr/>
          </p:nvGrpSpPr>
          <p:grpSpPr>
            <a:xfrm>
              <a:off x="9226591" y="3324780"/>
              <a:ext cx="2901304" cy="341632"/>
              <a:chOff x="9226591" y="3383770"/>
              <a:chExt cx="2901304" cy="341632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89E1B330-388C-03E2-4E9F-681E08F9340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226591" y="3554586"/>
                <a:ext cx="2901304" cy="0"/>
              </a:xfrm>
              <a:prstGeom prst="straightConnector1">
                <a:avLst/>
              </a:prstGeom>
              <a:ln w="19050">
                <a:solidFill>
                  <a:schemeClr val="tx2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77F3844-E558-B92E-F28A-3CD1FB444719}"/>
                  </a:ext>
                </a:extLst>
              </p:cNvPr>
              <p:cNvSpPr txBox="1"/>
              <p:nvPr/>
            </p:nvSpPr>
            <p:spPr>
              <a:xfrm>
                <a:off x="10324733" y="3383770"/>
                <a:ext cx="721672" cy="3416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dirty="0">
                    <a:latin typeface="+mn-lt"/>
                  </a:rPr>
                  <a:t>20 m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855B59B-E299-D04A-8940-624392A5C69C}"/>
                </a:ext>
              </a:extLst>
            </p:cNvPr>
            <p:cNvGrpSpPr/>
            <p:nvPr/>
          </p:nvGrpSpPr>
          <p:grpSpPr>
            <a:xfrm>
              <a:off x="8182405" y="3585825"/>
              <a:ext cx="3953816" cy="341632"/>
              <a:chOff x="8182405" y="3585825"/>
              <a:chExt cx="3953816" cy="341632"/>
            </a:xfrm>
          </p:grpSpPr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A72174BE-D7D9-CC74-AF73-612A54EE01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182405" y="3756641"/>
                <a:ext cx="3953816" cy="0"/>
              </a:xfrm>
              <a:prstGeom prst="straightConnector1">
                <a:avLst/>
              </a:prstGeom>
              <a:ln w="19050">
                <a:solidFill>
                  <a:schemeClr val="tx2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84E6779-EC8D-F1D6-9B1A-1C1E487927B0}"/>
                  </a:ext>
                </a:extLst>
              </p:cNvPr>
              <p:cNvSpPr txBox="1"/>
              <p:nvPr/>
            </p:nvSpPr>
            <p:spPr>
              <a:xfrm>
                <a:off x="9628369" y="3585825"/>
                <a:ext cx="721672" cy="3416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dirty="0">
                    <a:latin typeface="+mn-lt"/>
                  </a:rPr>
                  <a:t>24 m</a:t>
                </a: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08173F6-C51F-8C4D-AC58-4B6AE872D1BD}"/>
              </a:ext>
            </a:extLst>
          </p:cNvPr>
          <p:cNvSpPr txBox="1"/>
          <p:nvPr/>
        </p:nvSpPr>
        <p:spPr>
          <a:xfrm>
            <a:off x="10954161" y="0"/>
            <a:ext cx="1237839" cy="341632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+mn-lt"/>
              </a:rPr>
              <a:t>Charge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0CF208-A1F1-764A-32E4-CC77F880085F}"/>
              </a:ext>
            </a:extLst>
          </p:cNvPr>
          <p:cNvSpPr txBox="1"/>
          <p:nvPr/>
        </p:nvSpPr>
        <p:spPr>
          <a:xfrm>
            <a:off x="4261087" y="5956439"/>
            <a:ext cx="93487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Bunker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4DAFF32-BDA7-1301-C750-BA120402D642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4728523" y="4846918"/>
            <a:ext cx="506865" cy="1109521"/>
          </a:xfrm>
          <a:prstGeom prst="straightConnector1">
            <a:avLst/>
          </a:prstGeom>
          <a:ln w="19050">
            <a:solidFill>
              <a:schemeClr val="accent4"/>
            </a:solidFill>
            <a:miter lim="800000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268274-4016-BBD1-73B1-498A8D373772}"/>
              </a:ext>
            </a:extLst>
          </p:cNvPr>
          <p:cNvCxnSpPr>
            <a:cxnSpLocks/>
            <a:stCxn id="37" idx="2"/>
          </p:cNvCxnSpPr>
          <p:nvPr/>
        </p:nvCxnSpPr>
        <p:spPr>
          <a:xfrm>
            <a:off x="7431520" y="4127774"/>
            <a:ext cx="1374985" cy="926511"/>
          </a:xfrm>
          <a:prstGeom prst="straightConnector1">
            <a:avLst/>
          </a:prstGeom>
          <a:ln w="19050">
            <a:solidFill>
              <a:schemeClr val="accent4"/>
            </a:solidFill>
            <a:miter lim="800000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B18BB1F-AD5C-95DA-AC3C-976F75660B35}"/>
              </a:ext>
            </a:extLst>
          </p:cNvPr>
          <p:cNvCxnSpPr>
            <a:cxnSpLocks/>
            <a:stCxn id="3" idx="0"/>
          </p:cNvCxnSpPr>
          <p:nvPr/>
        </p:nvCxnSpPr>
        <p:spPr>
          <a:xfrm>
            <a:off x="9001670" y="4078427"/>
            <a:ext cx="1110518" cy="1563361"/>
          </a:xfrm>
          <a:prstGeom prst="straightConnector1">
            <a:avLst/>
          </a:prstGeom>
          <a:ln w="19050">
            <a:solidFill>
              <a:schemeClr val="accent4"/>
            </a:solidFill>
            <a:miter lim="800000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E14FAAC-5F35-7145-7D98-0C7A46A8879E}"/>
              </a:ext>
            </a:extLst>
          </p:cNvPr>
          <p:cNvSpPr txBox="1"/>
          <p:nvPr/>
        </p:nvSpPr>
        <p:spPr>
          <a:xfrm>
            <a:off x="8064093" y="3447849"/>
            <a:ext cx="116249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b="1" dirty="0">
                <a:latin typeface="+mn-lt"/>
              </a:rPr>
              <a:t>QIKR-L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B942E37-7DAA-D307-F9C8-16B23618BB22}"/>
              </a:ext>
            </a:extLst>
          </p:cNvPr>
          <p:cNvSpPr txBox="1"/>
          <p:nvPr/>
        </p:nvSpPr>
        <p:spPr>
          <a:xfrm>
            <a:off x="6819012" y="3703042"/>
            <a:ext cx="122501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b="1" dirty="0">
                <a:latin typeface="+mn-lt"/>
              </a:rPr>
              <a:t>QIKR-U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E7E5A60-8280-BC3A-4FE4-BB1E5C0B7C46}"/>
              </a:ext>
            </a:extLst>
          </p:cNvPr>
          <p:cNvCxnSpPr>
            <a:cxnSpLocks/>
            <a:stCxn id="37" idx="0"/>
          </p:cNvCxnSpPr>
          <p:nvPr/>
        </p:nvCxnSpPr>
        <p:spPr>
          <a:xfrm flipV="1">
            <a:off x="7431520" y="2365818"/>
            <a:ext cx="1453148" cy="1337224"/>
          </a:xfrm>
          <a:prstGeom prst="straightConnector1">
            <a:avLst/>
          </a:prstGeom>
          <a:ln w="19050">
            <a:solidFill>
              <a:schemeClr val="accent4"/>
            </a:solidFill>
            <a:miter lim="800000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9AD915F-FFB3-0FD7-A0F4-544FD6F9A453}"/>
              </a:ext>
            </a:extLst>
          </p:cNvPr>
          <p:cNvCxnSpPr>
            <a:cxnSpLocks/>
          </p:cNvCxnSpPr>
          <p:nvPr/>
        </p:nvCxnSpPr>
        <p:spPr>
          <a:xfrm flipV="1">
            <a:off x="8645342" y="2778375"/>
            <a:ext cx="1168062" cy="646997"/>
          </a:xfrm>
          <a:prstGeom prst="straightConnector1">
            <a:avLst/>
          </a:prstGeom>
          <a:ln w="19050">
            <a:solidFill>
              <a:schemeClr val="accent4"/>
            </a:solidFill>
            <a:miter lim="800000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07943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9E496-B062-E24B-6EEF-15B4ADB0C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QIKR Caves &amp; User Hutches – plan view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1C3D40F-87F6-A3A2-85FC-8B8CE29C76BF}"/>
              </a:ext>
            </a:extLst>
          </p:cNvPr>
          <p:cNvGrpSpPr>
            <a:grpSpLocks/>
          </p:cNvGrpSpPr>
          <p:nvPr/>
        </p:nvGrpSpPr>
        <p:grpSpPr>
          <a:xfrm>
            <a:off x="270775" y="1274523"/>
            <a:ext cx="11752637" cy="4574849"/>
            <a:chOff x="270775" y="1147916"/>
            <a:chExt cx="11752637" cy="457484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363794A-6243-593E-A0E0-1453EC3C5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0775" y="1692041"/>
              <a:ext cx="11752637" cy="3578757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5926FEE-AA62-D922-AB11-CBA1F946366F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>
              <a:off x="1320628" y="1357941"/>
              <a:ext cx="455968" cy="114181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ECBF2D0-9927-301C-F2C5-A759799585D7}"/>
                </a:ext>
              </a:extLst>
            </p:cNvPr>
            <p:cNvSpPr txBox="1"/>
            <p:nvPr/>
          </p:nvSpPr>
          <p:spPr>
            <a:xfrm>
              <a:off x="1776596" y="1214825"/>
              <a:ext cx="1466602" cy="2862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400" dirty="0">
                  <a:latin typeface="+mn-lt"/>
                </a:rPr>
                <a:t>Bunker Wall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2E5C86D-EE77-8357-711B-43C748BE2FED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flipH="1">
              <a:off x="4224265" y="1291032"/>
              <a:ext cx="452635" cy="15833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4DE23D0-2AF8-34B6-EF69-D551A9F1B4ED}"/>
                </a:ext>
              </a:extLst>
            </p:cNvPr>
            <p:cNvSpPr txBox="1"/>
            <p:nvPr/>
          </p:nvSpPr>
          <p:spPr>
            <a:xfrm>
              <a:off x="4676900" y="1147916"/>
              <a:ext cx="2068284" cy="2862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400" dirty="0">
                  <a:latin typeface="+mn-lt"/>
                </a:rPr>
                <a:t>Lower Cave Monorail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D0B083E-9123-08EC-AD79-0516B5C573BF}"/>
                </a:ext>
              </a:extLst>
            </p:cNvPr>
            <p:cNvCxnSpPr>
              <a:cxnSpLocks/>
              <a:stCxn id="18" idx="1"/>
            </p:cNvCxnSpPr>
            <p:nvPr/>
          </p:nvCxnSpPr>
          <p:spPr>
            <a:xfrm flipH="1">
              <a:off x="4741957" y="1874073"/>
              <a:ext cx="455225" cy="11091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7F64322-C04F-3984-9BB0-34FC0DB0A039}"/>
                </a:ext>
              </a:extLst>
            </p:cNvPr>
            <p:cNvSpPr txBox="1"/>
            <p:nvPr/>
          </p:nvSpPr>
          <p:spPr>
            <a:xfrm>
              <a:off x="5197182" y="1634007"/>
              <a:ext cx="1337958" cy="4801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400" dirty="0">
                  <a:latin typeface="+mn-lt"/>
                </a:rPr>
                <a:t>Lower Cave Sample Rack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33D012D-7808-38CD-FE5A-779D17837E6E}"/>
                </a:ext>
              </a:extLst>
            </p:cNvPr>
            <p:cNvCxnSpPr>
              <a:cxnSpLocks/>
              <a:stCxn id="23" idx="3"/>
            </p:cNvCxnSpPr>
            <p:nvPr/>
          </p:nvCxnSpPr>
          <p:spPr>
            <a:xfrm flipV="1">
              <a:off x="2626107" y="3508801"/>
              <a:ext cx="352928" cy="15331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19AEA95-2B02-215A-44E2-DD11D3D39357}"/>
                </a:ext>
              </a:extLst>
            </p:cNvPr>
            <p:cNvSpPr txBox="1"/>
            <p:nvPr/>
          </p:nvSpPr>
          <p:spPr>
            <a:xfrm>
              <a:off x="557824" y="4898787"/>
              <a:ext cx="2068283" cy="2862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400" dirty="0">
                  <a:latin typeface="+mn-lt"/>
                </a:rPr>
                <a:t>Upper Cave Monorail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EFA6D2B-69B0-0E84-E3DC-BA9474888772}"/>
                </a:ext>
              </a:extLst>
            </p:cNvPr>
            <p:cNvCxnSpPr>
              <a:cxnSpLocks/>
              <a:stCxn id="29" idx="3"/>
            </p:cNvCxnSpPr>
            <p:nvPr/>
          </p:nvCxnSpPr>
          <p:spPr>
            <a:xfrm flipV="1">
              <a:off x="6370890" y="4064014"/>
              <a:ext cx="716844" cy="10107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CEF3721-6896-B550-D938-B6EFB5A572F9}"/>
                </a:ext>
              </a:extLst>
            </p:cNvPr>
            <p:cNvSpPr txBox="1"/>
            <p:nvPr/>
          </p:nvSpPr>
          <p:spPr>
            <a:xfrm>
              <a:off x="5032932" y="4834711"/>
              <a:ext cx="1337958" cy="4801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1400" dirty="0">
                  <a:latin typeface="+mn-lt"/>
                </a:rPr>
                <a:t>Upper Cave Sample Rack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ABDB7DDB-ED62-3949-CD2D-62A353EFD0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09069" y="2315288"/>
              <a:ext cx="386555" cy="65559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DA1AC4C-0B56-D5DE-A806-25BBD28CF944}"/>
                </a:ext>
              </a:extLst>
            </p:cNvPr>
            <p:cNvSpPr txBox="1"/>
            <p:nvPr/>
          </p:nvSpPr>
          <p:spPr>
            <a:xfrm>
              <a:off x="7926645" y="1835157"/>
              <a:ext cx="1337958" cy="4801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>
                  <a:latin typeface="+mn-lt"/>
                </a:rPr>
                <a:t>QIKR L</a:t>
              </a:r>
            </a:p>
            <a:p>
              <a:pPr algn="ctr">
                <a:lnSpc>
                  <a:spcPct val="90000"/>
                </a:lnSpc>
              </a:pPr>
              <a:r>
                <a:rPr lang="en-US" sz="1400" dirty="0">
                  <a:latin typeface="+mn-lt"/>
                </a:rPr>
                <a:t>Workstation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BD41C8C-D57B-4800-061D-BE10E9365358}"/>
                </a:ext>
              </a:extLst>
            </p:cNvPr>
            <p:cNvCxnSpPr>
              <a:cxnSpLocks/>
              <a:stCxn id="46" idx="3"/>
            </p:cNvCxnSpPr>
            <p:nvPr/>
          </p:nvCxnSpPr>
          <p:spPr>
            <a:xfrm flipV="1">
              <a:off x="4182092" y="3752603"/>
              <a:ext cx="403387" cy="18270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5CF6B80-0B61-CDA5-BD86-2D7A91BCB657}"/>
                </a:ext>
              </a:extLst>
            </p:cNvPr>
            <p:cNvSpPr txBox="1"/>
            <p:nvPr/>
          </p:nvSpPr>
          <p:spPr>
            <a:xfrm>
              <a:off x="1840676" y="5436533"/>
              <a:ext cx="2341416" cy="2862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400" dirty="0">
                  <a:latin typeface="+mn-lt"/>
                </a:rPr>
                <a:t>Upper Cave End Station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C330B73-8CED-5577-A6D3-3A3C56ADD7B6}"/>
                </a:ext>
              </a:extLst>
            </p:cNvPr>
            <p:cNvSpPr txBox="1"/>
            <p:nvPr/>
          </p:nvSpPr>
          <p:spPr>
            <a:xfrm>
              <a:off x="2859347" y="1694333"/>
              <a:ext cx="1265095" cy="4801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>
                  <a:latin typeface="+mn-lt"/>
                </a:rPr>
                <a:t>Lower Cave</a:t>
              </a:r>
            </a:p>
            <a:p>
              <a:pPr algn="ctr">
                <a:lnSpc>
                  <a:spcPct val="90000"/>
                </a:lnSpc>
              </a:pPr>
              <a:r>
                <a:rPr lang="en-US" sz="1400" dirty="0">
                  <a:latin typeface="+mn-lt"/>
                </a:rPr>
                <a:t>End Station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025C05B-CE36-9501-7D53-473B1C6C707D}"/>
                </a:ext>
              </a:extLst>
            </p:cNvPr>
            <p:cNvCxnSpPr>
              <a:cxnSpLocks/>
            </p:cNvCxnSpPr>
            <p:nvPr/>
          </p:nvCxnSpPr>
          <p:spPr>
            <a:xfrm>
              <a:off x="3301340" y="2174464"/>
              <a:ext cx="209798" cy="8042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BD2E5EAA-4A7A-5058-1FA1-936C9452A724}"/>
                </a:ext>
              </a:extLst>
            </p:cNvPr>
            <p:cNvCxnSpPr>
              <a:cxnSpLocks/>
              <a:stCxn id="66" idx="1"/>
            </p:cNvCxnSpPr>
            <p:nvPr/>
          </p:nvCxnSpPr>
          <p:spPr>
            <a:xfrm flipH="1">
              <a:off x="6370890" y="1372140"/>
              <a:ext cx="1334466" cy="159874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289792F-31CB-93D0-7136-FE9013D8A8D8}"/>
                </a:ext>
              </a:extLst>
            </p:cNvPr>
            <p:cNvSpPr txBox="1"/>
            <p:nvPr/>
          </p:nvSpPr>
          <p:spPr>
            <a:xfrm>
              <a:off x="7705356" y="1229024"/>
              <a:ext cx="2068284" cy="2862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400" dirty="0">
                  <a:latin typeface="+mn-lt"/>
                </a:rPr>
                <a:t>IPPS Enclosure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D8CC376-C576-55FA-CA9F-2A79484B3B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45153" y="2499756"/>
              <a:ext cx="386555" cy="65559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182EA00-2C6F-4978-9549-DFE45848DCDC}"/>
                </a:ext>
              </a:extLst>
            </p:cNvPr>
            <p:cNvSpPr txBox="1"/>
            <p:nvPr/>
          </p:nvSpPr>
          <p:spPr>
            <a:xfrm>
              <a:off x="10062729" y="2019625"/>
              <a:ext cx="1337958" cy="4801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>
                  <a:latin typeface="+mn-lt"/>
                </a:rPr>
                <a:t>QIKR U</a:t>
              </a:r>
            </a:p>
            <a:p>
              <a:pPr algn="ctr">
                <a:lnSpc>
                  <a:spcPct val="90000"/>
                </a:lnSpc>
              </a:pPr>
              <a:r>
                <a:rPr lang="en-US" sz="1400" dirty="0">
                  <a:latin typeface="+mn-lt"/>
                </a:rPr>
                <a:t>Workstation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DAB00A2-A64E-103A-5593-61C2735EBCE6}"/>
                </a:ext>
              </a:extLst>
            </p:cNvPr>
            <p:cNvGrpSpPr/>
            <p:nvPr/>
          </p:nvGrpSpPr>
          <p:grpSpPr>
            <a:xfrm>
              <a:off x="270775" y="3202271"/>
              <a:ext cx="537112" cy="241422"/>
              <a:chOff x="5652144" y="592879"/>
              <a:chExt cx="537112" cy="241422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30A9871-7411-F09E-948C-C4EAABC53D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52144" y="592879"/>
                <a:ext cx="206672" cy="241422"/>
              </a:xfrm>
              <a:prstGeom prst="rect">
                <a:avLst/>
              </a:prstGeom>
            </p:spPr>
          </p:pic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20B37A8E-1413-D0B1-4B12-CFC36B9D93E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79452" y="691246"/>
                <a:ext cx="309804" cy="5414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8905396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BA128-9D00-09A0-2A59-9AA245510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McStas Analysis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84822C-D111-C8AE-C562-301B6FD71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McStas can tell the neutrons leave the guide, but can’t tell where they go afterward… 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the shielding has to mop up those neutrons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MCNP analysis agrees with McStas to within 10% if the same source is used in each</a:t>
            </a:r>
          </a:p>
          <a:p>
            <a:pPr marL="684213" lvl="1" indent="-285750">
              <a:buFont typeface="Arial" panose="020B0604020202020204" pitchFamily="34" charset="0"/>
              <a:buChar char="•"/>
            </a:pPr>
            <a:r>
              <a:rPr lang="en-US" dirty="0"/>
              <a:t>Therefore MCNP reflects low-energy neutrons correctly</a:t>
            </a:r>
            <a:endParaRPr lang="en-US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McStas also matches Creo geometry</a:t>
            </a:r>
          </a:p>
        </p:txBody>
      </p:sp>
    </p:spTree>
    <p:extLst>
      <p:ext uri="{BB962C8B-B14F-4D97-AF65-F5344CB8AC3E}">
        <p14:creationId xmlns:p14="http://schemas.microsoft.com/office/powerpoint/2010/main" val="5787575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1">
            <a:extLst>
              <a:ext uri="{FF2B5EF4-FFF2-40B4-BE49-F238E27FC236}">
                <a16:creationId xmlns:a16="http://schemas.microsoft.com/office/drawing/2014/main" id="{AEE410AC-DD10-4804-9F44-E2BE887CE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244" y="275141"/>
            <a:ext cx="11427023" cy="539356"/>
          </a:xfrm>
        </p:spPr>
        <p:txBody>
          <a:bodyPr/>
          <a:lstStyle/>
          <a:p>
            <a:r>
              <a:rPr lang="en-US" dirty="0"/>
              <a:t>Incident Table – holds slits and optics</a:t>
            </a:r>
            <a:endParaRPr lang="en-US" b="1" dirty="0"/>
          </a:p>
        </p:txBody>
      </p:sp>
      <p:sp>
        <p:nvSpPr>
          <p:cNvPr id="86" name="Rectangle 1">
            <a:extLst>
              <a:ext uri="{FF2B5EF4-FFF2-40B4-BE49-F238E27FC236}">
                <a16:creationId xmlns:a16="http://schemas.microsoft.com/office/drawing/2014/main" id="{DDD84D05-4C8A-4AC7-9F16-8A3411E51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9" y="-275905"/>
            <a:ext cx="65" cy="55359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914126" eaLnBrk="0" hangingPunct="0"/>
            <a:endParaRPr lang="en-US" altLang="en-US" sz="1799">
              <a:latin typeface="Arial" panose="020B0604020202020204" pitchFamily="34" charset="0"/>
            </a:endParaRPr>
          </a:p>
          <a:p>
            <a:pPr defTabSz="914126" eaLnBrk="0" hangingPunct="0"/>
            <a:endParaRPr lang="en-US" altLang="en-US" sz="1799">
              <a:latin typeface="Arial" panose="020B0604020202020204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B27D768-C6DF-5CAD-FCAD-4F299F8009B9}"/>
              </a:ext>
            </a:extLst>
          </p:cNvPr>
          <p:cNvGrpSpPr/>
          <p:nvPr/>
        </p:nvGrpSpPr>
        <p:grpSpPr>
          <a:xfrm>
            <a:off x="537497" y="1009609"/>
            <a:ext cx="11007950" cy="5559087"/>
            <a:chOff x="537497" y="1009609"/>
            <a:chExt cx="11007950" cy="555908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1D6835B-0B12-1F9D-01F1-CAEE9BB2BBF2}"/>
                </a:ext>
              </a:extLst>
            </p:cNvPr>
            <p:cNvSpPr txBox="1"/>
            <p:nvPr/>
          </p:nvSpPr>
          <p:spPr>
            <a:xfrm>
              <a:off x="604178" y="1024808"/>
              <a:ext cx="992788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000" u="sng" dirty="0">
                  <a:latin typeface="+mn-lt"/>
                </a:rPr>
                <a:t>Preliminary design of an incident table for QIKR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9723E32-5C36-A38E-95F0-F66083704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93522" y="1738758"/>
              <a:ext cx="4916412" cy="473596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929D0F7-5B93-AD86-6CDF-0BE3D67F6F27}"/>
                </a:ext>
              </a:extLst>
            </p:cNvPr>
            <p:cNvSpPr txBox="1"/>
            <p:nvPr/>
          </p:nvSpPr>
          <p:spPr>
            <a:xfrm>
              <a:off x="2593522" y="4690269"/>
              <a:ext cx="210025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Translating ball screw </a:t>
              </a:r>
              <a:br>
                <a:rPr lang="en-US" sz="1200" dirty="0">
                  <a:latin typeface="+mn-lt"/>
                </a:rPr>
              </a:br>
              <a:r>
                <a:rPr lang="en-US" sz="1200" dirty="0">
                  <a:latin typeface="+mn-lt"/>
                </a:rPr>
                <a:t>enables an accurate</a:t>
              </a:r>
              <a:br>
                <a:rPr lang="en-US" sz="1200" dirty="0">
                  <a:latin typeface="+mn-lt"/>
                </a:rPr>
              </a:br>
              <a:r>
                <a:rPr lang="en-US" sz="1200" dirty="0">
                  <a:latin typeface="+mn-lt"/>
                </a:rPr>
                <a:t>pivoting in the range ± 5°.</a:t>
              </a:r>
              <a:br>
                <a:rPr lang="en-US" sz="1200" dirty="0">
                  <a:latin typeface="+mn-lt"/>
                </a:rPr>
              </a:br>
              <a:r>
                <a:rPr lang="en-US" sz="1200" dirty="0">
                  <a:latin typeface="+mn-lt"/>
                </a:rPr>
                <a:t>Short support for more </a:t>
              </a:r>
              <a:br>
                <a:rPr lang="en-US" sz="1200" dirty="0">
                  <a:latin typeface="+mn-lt"/>
                </a:rPr>
              </a:br>
              <a:r>
                <a:rPr lang="en-US" sz="1200" dirty="0">
                  <a:latin typeface="+mn-lt"/>
                </a:rPr>
                <a:t>stability.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48E424E-3A17-EBD1-8895-E15265551AA9}"/>
                </a:ext>
              </a:extLst>
            </p:cNvPr>
            <p:cNvSpPr txBox="1"/>
            <p:nvPr/>
          </p:nvSpPr>
          <p:spPr>
            <a:xfrm>
              <a:off x="7526682" y="2237607"/>
              <a:ext cx="2324675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A rigid bearing ensures </a:t>
              </a:r>
            </a:p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precise alignment of the slits.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8040B76-36BB-6573-EC67-1D9E5DBF967B}"/>
                </a:ext>
              </a:extLst>
            </p:cNvPr>
            <p:cNvCxnSpPr>
              <a:cxnSpLocks/>
            </p:cNvCxnSpPr>
            <p:nvPr/>
          </p:nvCxnSpPr>
          <p:spPr>
            <a:xfrm>
              <a:off x="4542367" y="2736301"/>
              <a:ext cx="0" cy="1237870"/>
            </a:xfrm>
            <a:prstGeom prst="straightConnector1">
              <a:avLst/>
            </a:prstGeom>
            <a:ln w="28575">
              <a:solidFill>
                <a:srgbClr val="00B050"/>
              </a:solidFill>
              <a:miter lim="800000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A2E1729-481A-78B6-217E-1134CB9AC6BA}"/>
                </a:ext>
              </a:extLst>
            </p:cNvPr>
            <p:cNvCxnSpPr>
              <a:cxnSpLocks/>
            </p:cNvCxnSpPr>
            <p:nvPr/>
          </p:nvCxnSpPr>
          <p:spPr>
            <a:xfrm>
              <a:off x="4166342" y="3896276"/>
              <a:ext cx="1164167" cy="249766"/>
            </a:xfrm>
            <a:prstGeom prst="straightConnector1">
              <a:avLst/>
            </a:prstGeom>
            <a:ln w="28575">
              <a:solidFill>
                <a:srgbClr val="00B050"/>
              </a:solidFill>
              <a:miter lim="800000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B22327B-51A9-4BC9-F56B-22009F81BCB9}"/>
                </a:ext>
              </a:extLst>
            </p:cNvPr>
            <p:cNvSpPr txBox="1"/>
            <p:nvPr/>
          </p:nvSpPr>
          <p:spPr>
            <a:xfrm>
              <a:off x="7526682" y="3118503"/>
              <a:ext cx="2874505" cy="7571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A platform open to the sides, with </a:t>
              </a:r>
              <a:br>
                <a:rPr lang="en-US" sz="1200" dirty="0">
                  <a:latin typeface="+mn-lt"/>
                </a:rPr>
              </a:br>
              <a:r>
                <a:rPr lang="en-US" sz="1200" dirty="0">
                  <a:latin typeface="+mn-lt"/>
                </a:rPr>
                <a:t>sufficient distance to the beam </a:t>
              </a:r>
              <a:br>
                <a:rPr lang="en-US" sz="1200" dirty="0">
                  <a:latin typeface="+mn-lt"/>
                </a:rPr>
              </a:br>
              <a:r>
                <a:rPr lang="en-US" sz="1200" dirty="0">
                  <a:latin typeface="+mn-lt"/>
                </a:rPr>
                <a:t>line, offers flexible installation space </a:t>
              </a:r>
              <a:br>
                <a:rPr lang="en-US" sz="1200" dirty="0">
                  <a:latin typeface="+mn-lt"/>
                </a:rPr>
              </a:br>
              <a:r>
                <a:rPr lang="en-US" sz="1200" dirty="0">
                  <a:latin typeface="+mn-lt"/>
                </a:rPr>
                <a:t>for future installations. 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E4CBA16-4DE4-741F-AEE9-5890870BC007}"/>
                </a:ext>
              </a:extLst>
            </p:cNvPr>
            <p:cNvCxnSpPr/>
            <p:nvPr/>
          </p:nvCxnSpPr>
          <p:spPr>
            <a:xfrm flipV="1">
              <a:off x="7467602" y="5583197"/>
              <a:ext cx="0" cy="639233"/>
            </a:xfrm>
            <a:prstGeom prst="straightConnector1">
              <a:avLst/>
            </a:prstGeom>
            <a:ln w="28575">
              <a:solidFill>
                <a:schemeClr val="accent1"/>
              </a:solidFill>
              <a:miter lim="800000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FDECED7-D876-AD48-361D-847FA05AB0D4}"/>
                </a:ext>
              </a:extLst>
            </p:cNvPr>
            <p:cNvCxnSpPr/>
            <p:nvPr/>
          </p:nvCxnSpPr>
          <p:spPr>
            <a:xfrm flipV="1">
              <a:off x="5983889" y="5249018"/>
              <a:ext cx="0" cy="639233"/>
            </a:xfrm>
            <a:prstGeom prst="straightConnector1">
              <a:avLst/>
            </a:prstGeom>
            <a:ln w="28575">
              <a:solidFill>
                <a:schemeClr val="accent1"/>
              </a:solidFill>
              <a:miter lim="800000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7991DBF-1E1B-53C8-FE53-AF8EE589B763}"/>
                </a:ext>
              </a:extLst>
            </p:cNvPr>
            <p:cNvCxnSpPr/>
            <p:nvPr/>
          </p:nvCxnSpPr>
          <p:spPr>
            <a:xfrm flipV="1">
              <a:off x="5983889" y="5929463"/>
              <a:ext cx="0" cy="639233"/>
            </a:xfrm>
            <a:prstGeom prst="straightConnector1">
              <a:avLst/>
            </a:prstGeom>
            <a:ln w="28575">
              <a:solidFill>
                <a:schemeClr val="accent1"/>
              </a:solidFill>
              <a:miter lim="800000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4D9D0B6-C3D1-957A-2D48-0AF9F5F2FAEF}"/>
                </a:ext>
              </a:extLst>
            </p:cNvPr>
            <p:cNvCxnSpPr/>
            <p:nvPr/>
          </p:nvCxnSpPr>
          <p:spPr>
            <a:xfrm flipV="1">
              <a:off x="4351868" y="5583197"/>
              <a:ext cx="0" cy="639233"/>
            </a:xfrm>
            <a:prstGeom prst="straightConnector1">
              <a:avLst/>
            </a:prstGeom>
            <a:ln w="28575">
              <a:solidFill>
                <a:schemeClr val="accent1"/>
              </a:solidFill>
              <a:miter lim="800000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A88A6C1-E921-D5C2-E477-F2048B65B448}"/>
                </a:ext>
              </a:extLst>
            </p:cNvPr>
            <p:cNvSpPr txBox="1"/>
            <p:nvPr/>
          </p:nvSpPr>
          <p:spPr>
            <a:xfrm>
              <a:off x="7615910" y="5613599"/>
              <a:ext cx="1593102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Adjustable machine feet</a:t>
              </a:r>
              <a:br>
                <a:rPr lang="en-US" sz="1200" dirty="0">
                  <a:latin typeface="+mn-lt"/>
                </a:rPr>
              </a:br>
              <a:r>
                <a:rPr lang="en-US" sz="1200" dirty="0">
                  <a:latin typeface="+mn-lt"/>
                </a:rPr>
                <a:t>with vibration absorbing pads.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4D01691-E24C-1CF5-F41A-8B3A667DB908}"/>
                </a:ext>
              </a:extLst>
            </p:cNvPr>
            <p:cNvSpPr txBox="1"/>
            <p:nvPr/>
          </p:nvSpPr>
          <p:spPr>
            <a:xfrm>
              <a:off x="537497" y="3432708"/>
              <a:ext cx="2074607" cy="590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Manually adjustable slit </a:t>
              </a:r>
              <a:br>
                <a:rPr lang="en-US" sz="1200" dirty="0">
                  <a:latin typeface="+mn-lt"/>
                </a:rPr>
              </a:br>
              <a:r>
                <a:rPr lang="en-US" sz="1200" dirty="0">
                  <a:latin typeface="+mn-lt"/>
                </a:rPr>
                <a:t>position with safety brake</a:t>
              </a:r>
              <a:br>
                <a:rPr lang="en-US" sz="1200" dirty="0">
                  <a:latin typeface="+mn-lt"/>
                </a:rPr>
              </a:br>
              <a:r>
                <a:rPr lang="en-US" sz="1200" dirty="0">
                  <a:latin typeface="+mn-lt"/>
                </a:rPr>
                <a:t>in </a:t>
              </a:r>
              <a:r>
                <a:rPr lang="en-US" sz="1200" i="1" dirty="0">
                  <a:latin typeface="+mn-lt"/>
                </a:rPr>
                <a:t>z</a:t>
              </a:r>
              <a:r>
                <a:rPr lang="en-US" sz="1200" dirty="0">
                  <a:latin typeface="+mn-lt"/>
                </a:rPr>
                <a:t>-direction.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DA60B8D-5C65-0086-010D-9F1F5D4033A0}"/>
                </a:ext>
              </a:extLst>
            </p:cNvPr>
            <p:cNvCxnSpPr/>
            <p:nvPr/>
          </p:nvCxnSpPr>
          <p:spPr>
            <a:xfrm flipH="1">
              <a:off x="2777067" y="3850585"/>
              <a:ext cx="711200" cy="135466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miter lim="800000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523AD24-D7F5-9C07-630A-B0CF16BEFC4A}"/>
                </a:ext>
              </a:extLst>
            </p:cNvPr>
            <p:cNvCxnSpPr>
              <a:cxnSpLocks/>
            </p:cNvCxnSpPr>
            <p:nvPr/>
          </p:nvCxnSpPr>
          <p:spPr>
            <a:xfrm>
              <a:off x="2692400" y="3445405"/>
              <a:ext cx="0" cy="540646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miter lim="800000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A0EBBA4D-A29A-8925-E47A-2D0625FEC87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32667" y="3371357"/>
              <a:ext cx="474008" cy="84746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miter lim="800000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D5494C5B-E91E-9C79-2E79-7C5C2592D35A}"/>
                </a:ext>
              </a:extLst>
            </p:cNvPr>
            <p:cNvCxnSpPr>
              <a:cxnSpLocks/>
              <a:stCxn id="12" idx="1"/>
            </p:cNvCxnSpPr>
            <p:nvPr/>
          </p:nvCxnSpPr>
          <p:spPr>
            <a:xfrm flipH="1">
              <a:off x="5647267" y="3497068"/>
              <a:ext cx="1879415" cy="378565"/>
            </a:xfrm>
            <a:prstGeom prst="straightConnector1">
              <a:avLst/>
            </a:prstGeom>
            <a:ln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CEF911D6-73BC-B879-9655-29B493AB3E05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6976534" y="2449973"/>
              <a:ext cx="550148" cy="668530"/>
            </a:xfrm>
            <a:prstGeom prst="straightConnector1">
              <a:avLst/>
            </a:prstGeom>
            <a:ln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FAB24C8-60B6-30F1-E850-9CCC0D1D1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31134" y="4106739"/>
              <a:ext cx="1333038" cy="1040342"/>
            </a:xfrm>
            <a:prstGeom prst="rect">
              <a:avLst/>
            </a:prstGeom>
          </p:spPr>
        </p:pic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C31AF5F-F70D-EDBF-A329-9E1B0926771A}"/>
                </a:ext>
              </a:extLst>
            </p:cNvPr>
            <p:cNvSpPr/>
            <p:nvPr/>
          </p:nvSpPr>
          <p:spPr>
            <a:xfrm rot="21203134">
              <a:off x="6533789" y="4476485"/>
              <a:ext cx="656167" cy="42756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E894F7F-AB81-E600-2020-CF8D1E1301EF}"/>
                </a:ext>
              </a:extLst>
            </p:cNvPr>
            <p:cNvCxnSpPr>
              <a:stCxn id="43" idx="6"/>
              <a:endCxn id="40" idx="1"/>
            </p:cNvCxnSpPr>
            <p:nvPr/>
          </p:nvCxnSpPr>
          <p:spPr>
            <a:xfrm flipV="1">
              <a:off x="7187772" y="4626910"/>
              <a:ext cx="543362" cy="255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2F399AB-506B-A742-E82D-C8EB52E88D52}"/>
                </a:ext>
              </a:extLst>
            </p:cNvPr>
            <p:cNvSpPr txBox="1"/>
            <p:nvPr/>
          </p:nvSpPr>
          <p:spPr>
            <a:xfrm>
              <a:off x="9000001" y="4412022"/>
              <a:ext cx="1289135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Adjustability in </a:t>
              </a:r>
              <a:br>
                <a:rPr lang="en-US" sz="1200" dirty="0">
                  <a:latin typeface="+mn-lt"/>
                </a:rPr>
              </a:br>
              <a:r>
                <a:rPr lang="en-US" sz="1200" dirty="0">
                  <a:latin typeface="+mn-lt"/>
                </a:rPr>
                <a:t>the </a:t>
              </a:r>
              <a:r>
                <a:rPr lang="en-US" sz="1200" i="1" dirty="0" err="1">
                  <a:latin typeface="+mn-lt"/>
                </a:rPr>
                <a:t>xz</a:t>
              </a:r>
              <a:r>
                <a:rPr lang="en-US" sz="1200" dirty="0">
                  <a:latin typeface="+mn-lt"/>
                </a:rPr>
                <a:t> plane.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A410897-994B-FF05-35AE-59C331CDF078}"/>
                </a:ext>
              </a:extLst>
            </p:cNvPr>
            <p:cNvSpPr txBox="1"/>
            <p:nvPr/>
          </p:nvSpPr>
          <p:spPr>
            <a:xfrm>
              <a:off x="1574800" y="1705685"/>
              <a:ext cx="2900153" cy="590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Hollow profiles together with energy </a:t>
              </a:r>
              <a:br>
                <a:rPr lang="en-US" sz="1200" dirty="0">
                  <a:latin typeface="+mn-lt"/>
                </a:rPr>
              </a:br>
              <a:r>
                <a:rPr lang="en-US" sz="1200" dirty="0">
                  <a:latin typeface="+mn-lt"/>
                </a:rPr>
                <a:t>chain enable protected cable </a:t>
              </a:r>
            </a:p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installation.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D7DF391-5AB5-2515-0128-FE019A44E91E}"/>
                </a:ext>
              </a:extLst>
            </p:cNvPr>
            <p:cNvCxnSpPr>
              <a:stCxn id="49" idx="3"/>
            </p:cNvCxnSpPr>
            <p:nvPr/>
          </p:nvCxnSpPr>
          <p:spPr>
            <a:xfrm>
              <a:off x="4474953" y="2001151"/>
              <a:ext cx="576775" cy="173854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2677B50-814E-78FC-25F9-C5E1D72A553E}"/>
                </a:ext>
              </a:extLst>
            </p:cNvPr>
            <p:cNvCxnSpPr>
              <a:cxnSpLocks/>
            </p:cNvCxnSpPr>
            <p:nvPr/>
          </p:nvCxnSpPr>
          <p:spPr>
            <a:xfrm>
              <a:off x="4474953" y="2001150"/>
              <a:ext cx="273472" cy="594727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52E749E4-EB09-E0AE-5FC0-024A3CCAA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41353" y="1009609"/>
              <a:ext cx="1704094" cy="1793595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1B060C1-E0F3-A85E-1CB5-296A3ECFBD61}"/>
                </a:ext>
              </a:extLst>
            </p:cNvPr>
            <p:cNvSpPr txBox="1"/>
            <p:nvPr/>
          </p:nvSpPr>
          <p:spPr>
            <a:xfrm>
              <a:off x="7532922" y="1087386"/>
              <a:ext cx="20374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The axis of rotation ideally lies on the face and the symmetry </a:t>
              </a:r>
              <a:br>
                <a:rPr lang="en-US" sz="1200" dirty="0">
                  <a:latin typeface="+mn-lt"/>
                </a:rPr>
              </a:br>
              <a:r>
                <a:rPr lang="en-US" sz="1200" dirty="0">
                  <a:latin typeface="+mn-lt"/>
                </a:rPr>
                <a:t>plane of the neutron guide.</a:t>
              </a: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E4C7307-AC52-43D3-19F2-DDB569397BED}"/>
                </a:ext>
              </a:extLst>
            </p:cNvPr>
            <p:cNvCxnSpPr>
              <a:cxnSpLocks/>
            </p:cNvCxnSpPr>
            <p:nvPr/>
          </p:nvCxnSpPr>
          <p:spPr>
            <a:xfrm>
              <a:off x="10213975" y="1673225"/>
              <a:ext cx="1160463" cy="668433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9F32649C-B76B-5675-396E-EE74C04D179C}"/>
                </a:ext>
              </a:extLst>
            </p:cNvPr>
            <p:cNvCxnSpPr>
              <a:cxnSpLocks/>
            </p:cNvCxnSpPr>
            <p:nvPr/>
          </p:nvCxnSpPr>
          <p:spPr>
            <a:xfrm>
              <a:off x="9253057" y="1549051"/>
              <a:ext cx="478172" cy="12417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7C2C79A-8B7F-7AF3-3560-DE52BAD92C4D}"/>
              </a:ext>
            </a:extLst>
          </p:cNvPr>
          <p:cNvSpPr txBox="1"/>
          <p:nvPr/>
        </p:nvSpPr>
        <p:spPr>
          <a:xfrm>
            <a:off x="8771112" y="6370729"/>
            <a:ext cx="288572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[courtesy Rudy Thermer]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BB18A42-1D9D-46CB-9F03-4B5DDFABBB8B}"/>
              </a:ext>
            </a:extLst>
          </p:cNvPr>
          <p:cNvGrpSpPr/>
          <p:nvPr/>
        </p:nvGrpSpPr>
        <p:grpSpPr>
          <a:xfrm>
            <a:off x="8006313" y="2712851"/>
            <a:ext cx="557001" cy="241422"/>
            <a:chOff x="8229600" y="2712851"/>
            <a:chExt cx="557001" cy="24142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79C5F03-52D2-1EFC-B026-4AA270F1B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79929" y="2712851"/>
              <a:ext cx="206672" cy="241422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01C6C49-6119-8E6C-6022-D713F61A95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9600" y="2860713"/>
              <a:ext cx="313225" cy="89858"/>
            </a:xfrm>
            <a:prstGeom prst="straightConnector1">
              <a:avLst/>
            </a:prstGeom>
            <a:ln w="28575">
              <a:solidFill>
                <a:schemeClr val="tx2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30668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20712-50FA-21FC-C563-39A4EC8E2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Table and Detector Arm unit</a:t>
            </a:r>
          </a:p>
        </p:txBody>
      </p:sp>
      <p:sp>
        <p:nvSpPr>
          <p:cNvPr id="2100" name="TextBox 2099">
            <a:extLst>
              <a:ext uri="{FF2B5EF4-FFF2-40B4-BE49-F238E27FC236}">
                <a16:creationId xmlns:a16="http://schemas.microsoft.com/office/drawing/2014/main" id="{9113318A-658A-F5AE-24EC-45DEF17399C1}"/>
              </a:ext>
            </a:extLst>
          </p:cNvPr>
          <p:cNvSpPr txBox="1"/>
          <p:nvPr/>
        </p:nvSpPr>
        <p:spPr>
          <a:xfrm>
            <a:off x="10817613" y="4784232"/>
            <a:ext cx="1452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Available with different load capacities i.e., various spindle sizes, gear ratios and accuracies.</a:t>
            </a:r>
          </a:p>
        </p:txBody>
      </p:sp>
      <p:grpSp>
        <p:nvGrpSpPr>
          <p:cNvPr id="2146" name="Group 2145">
            <a:extLst>
              <a:ext uri="{FF2B5EF4-FFF2-40B4-BE49-F238E27FC236}">
                <a16:creationId xmlns:a16="http://schemas.microsoft.com/office/drawing/2014/main" id="{A46D888A-11FF-ECD9-0070-3F788194CF75}"/>
              </a:ext>
            </a:extLst>
          </p:cNvPr>
          <p:cNvGrpSpPr/>
          <p:nvPr/>
        </p:nvGrpSpPr>
        <p:grpSpPr>
          <a:xfrm>
            <a:off x="506984" y="1013322"/>
            <a:ext cx="11453534" cy="5669020"/>
            <a:chOff x="506984" y="1013322"/>
            <a:chExt cx="11453534" cy="5669020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2D430EA6-B7DF-2FA4-2CC9-4898B56113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726" y="1013322"/>
              <a:ext cx="6899358" cy="5036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0442901-33B2-6ABB-3A30-C96CEE9792AF}"/>
                </a:ext>
              </a:extLst>
            </p:cNvPr>
            <p:cNvSpPr txBox="1"/>
            <p:nvPr/>
          </p:nvSpPr>
          <p:spPr>
            <a:xfrm>
              <a:off x="7013531" y="1401151"/>
              <a:ext cx="15838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b="0" i="0" dirty="0">
                  <a:effectLst/>
                  <a:latin typeface="+mj-lt"/>
                </a:rPr>
                <a:t>PI H-850 Hexapod</a:t>
              </a:r>
            </a:p>
            <a:p>
              <a:pPr algn="l"/>
              <a:r>
                <a:rPr lang="en-US" sz="1200" dirty="0">
                  <a:latin typeface="+mj-lt"/>
                </a:rPr>
                <a:t>Payload: </a:t>
              </a:r>
              <a:r>
                <a:rPr lang="en-US" sz="1200" b="0" i="0" dirty="0">
                  <a:effectLst/>
                  <a:latin typeface="+mj-lt"/>
                </a:rPr>
                <a:t>250 kg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7F2DBED-85F1-E10A-9B42-30FB0BE03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85355" y="1933870"/>
              <a:ext cx="804316" cy="1014084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F798C195-913D-8973-9DD3-83F71D545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68853" y="6141060"/>
              <a:ext cx="558683" cy="471238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ECD7C53-C97F-1CD3-5A1F-26C11AA55872}"/>
                </a:ext>
              </a:extLst>
            </p:cNvPr>
            <p:cNvGrpSpPr/>
            <p:nvPr/>
          </p:nvGrpSpPr>
          <p:grpSpPr>
            <a:xfrm>
              <a:off x="7944937" y="3182353"/>
              <a:ext cx="2519872" cy="2734402"/>
              <a:chOff x="5579541" y="4026818"/>
              <a:chExt cx="2287442" cy="2493385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9DE6DEC7-AF25-1B93-15C2-8256265C26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79541" y="4026818"/>
                <a:ext cx="2287442" cy="2493385"/>
              </a:xfrm>
              <a:prstGeom prst="rect">
                <a:avLst/>
              </a:prstGeom>
            </p:spPr>
          </p:pic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674CD51E-056E-826F-5C3E-28CCB12F44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409098" y="5287276"/>
                <a:ext cx="421562" cy="9744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4EED7403-5489-FA63-164C-4A70F73F48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26265" y="5187582"/>
                <a:ext cx="3256" cy="38372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73D34C1E-5525-F845-B3F7-79E4F08A76D2}"/>
                  </a:ext>
                </a:extLst>
              </p:cNvPr>
              <p:cNvSpPr txBox="1"/>
              <p:nvPr/>
            </p:nvSpPr>
            <p:spPr>
              <a:xfrm>
                <a:off x="6296663" y="5293307"/>
                <a:ext cx="421563" cy="3404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800" b="1" dirty="0">
                    <a:effectLst/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</a:t>
                </a:r>
                <a:r>
                  <a:rPr lang="en-US" sz="1200" b="1" baseline="-25000" dirty="0">
                    <a:effectLst/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</a:t>
                </a:r>
                <a:r>
                  <a:rPr lang="en-US" sz="1200" b="1" baseline="-25000" dirty="0"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et</a:t>
                </a:r>
                <a:endParaRPr lang="en-US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6260E16-0DDA-E06F-B9F3-6DCE5430D617}"/>
                  </a:ext>
                </a:extLst>
              </p:cNvPr>
              <p:cNvSpPr txBox="1"/>
              <p:nvPr/>
            </p:nvSpPr>
            <p:spPr>
              <a:xfrm>
                <a:off x="7167554" y="4932365"/>
                <a:ext cx="439358" cy="3404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800" b="1" dirty="0">
                    <a:effectLst/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</a:t>
                </a:r>
                <a:r>
                  <a:rPr lang="en-US" sz="1200" b="1" baseline="-25000" dirty="0"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Lift</a:t>
                </a:r>
                <a:endParaRPr lang="en-US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B683C8F3-8633-D99B-8055-D9C6EB7BB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39087" y="3429000"/>
              <a:ext cx="924371" cy="1386556"/>
            </a:xfrm>
            <a:prstGeom prst="rect">
              <a:avLst/>
            </a:prstGeom>
          </p:spPr>
        </p:pic>
        <p:pic>
          <p:nvPicPr>
            <p:cNvPr id="2048" name="Picture 2047">
              <a:extLst>
                <a:ext uri="{FF2B5EF4-FFF2-40B4-BE49-F238E27FC236}">
                  <a16:creationId xmlns:a16="http://schemas.microsoft.com/office/drawing/2014/main" id="{56143F06-1F07-41FD-DD09-5DCAA9B14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06434" y="6049780"/>
              <a:ext cx="524104" cy="437739"/>
            </a:xfrm>
            <a:prstGeom prst="rect">
              <a:avLst/>
            </a:prstGeom>
          </p:spPr>
        </p:pic>
        <p:pic>
          <p:nvPicPr>
            <p:cNvPr id="2057" name="Picture 2056">
              <a:extLst>
                <a:ext uri="{FF2B5EF4-FFF2-40B4-BE49-F238E27FC236}">
                  <a16:creationId xmlns:a16="http://schemas.microsoft.com/office/drawing/2014/main" id="{F2172EA0-50C0-C8F5-3EB4-2D506D1CB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24008" y="1695617"/>
              <a:ext cx="688169" cy="1907065"/>
            </a:xfrm>
            <a:prstGeom prst="rect">
              <a:avLst/>
            </a:prstGeom>
          </p:spPr>
        </p:pic>
        <p:grpSp>
          <p:nvGrpSpPr>
            <p:cNvPr id="2071" name="Group 2070">
              <a:extLst>
                <a:ext uri="{FF2B5EF4-FFF2-40B4-BE49-F238E27FC236}">
                  <a16:creationId xmlns:a16="http://schemas.microsoft.com/office/drawing/2014/main" id="{8B832683-309D-3765-10A9-6016F8DD1E8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06984" y="4641003"/>
              <a:ext cx="2590546" cy="1329709"/>
              <a:chOff x="813054" y="4350536"/>
              <a:chExt cx="2819081" cy="1447014"/>
            </a:xfrm>
          </p:grpSpPr>
          <p:pic>
            <p:nvPicPr>
              <p:cNvPr id="2058" name="Picture 2057">
                <a:extLst>
                  <a:ext uri="{FF2B5EF4-FFF2-40B4-BE49-F238E27FC236}">
                    <a16:creationId xmlns:a16="http://schemas.microsoft.com/office/drawing/2014/main" id="{4CA1748C-097F-A349-6C0E-516CAD0F02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1189" y="4380714"/>
                <a:ext cx="2376338" cy="1416836"/>
              </a:xfrm>
              <a:prstGeom prst="rect">
                <a:avLst/>
              </a:prstGeom>
            </p:spPr>
          </p:pic>
          <p:cxnSp>
            <p:nvCxnSpPr>
              <p:cNvPr id="2060" name="Straight Connector 2059">
                <a:extLst>
                  <a:ext uri="{FF2B5EF4-FFF2-40B4-BE49-F238E27FC236}">
                    <a16:creationId xmlns:a16="http://schemas.microsoft.com/office/drawing/2014/main" id="{79C9D7DC-6A63-990C-0D7F-E6B649EAD3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3150" y="4666204"/>
                <a:ext cx="2608985" cy="680856"/>
              </a:xfrm>
              <a:prstGeom prst="line">
                <a:avLst/>
              </a:prstGeom>
              <a:ln>
                <a:prstDash val="dash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62" name="Straight Connector 2061">
                <a:extLst>
                  <a:ext uri="{FF2B5EF4-FFF2-40B4-BE49-F238E27FC236}">
                    <a16:creationId xmlns:a16="http://schemas.microsoft.com/office/drawing/2014/main" id="{00A4BEA2-0D53-20AE-D2F6-FAC47132AF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77444" y="4666204"/>
                <a:ext cx="2354691" cy="872987"/>
              </a:xfrm>
              <a:prstGeom prst="line">
                <a:avLst/>
              </a:prstGeom>
              <a:ln>
                <a:prstDash val="dash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068" name="Arc 2067">
                <a:extLst>
                  <a:ext uri="{FF2B5EF4-FFF2-40B4-BE49-F238E27FC236}">
                    <a16:creationId xmlns:a16="http://schemas.microsoft.com/office/drawing/2014/main" id="{AED76DDD-18AD-1480-63D2-9BB5C4DBC0EA}"/>
                  </a:ext>
                </a:extLst>
              </p:cNvPr>
              <p:cNvSpPr/>
              <p:nvPr/>
            </p:nvSpPr>
            <p:spPr>
              <a:xfrm rot="10533876">
                <a:off x="863168" y="4350536"/>
                <a:ext cx="1182373" cy="1144649"/>
              </a:xfrm>
              <a:prstGeom prst="arc">
                <a:avLst>
                  <a:gd name="adj1" fmla="val 16784568"/>
                  <a:gd name="adj2" fmla="val 18963523"/>
                </a:avLst>
              </a:prstGeom>
              <a:ln>
                <a:headEnd type="triangle" w="sm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0" name="TextBox 2069">
                <a:extLst>
                  <a:ext uri="{FF2B5EF4-FFF2-40B4-BE49-F238E27FC236}">
                    <a16:creationId xmlns:a16="http://schemas.microsoft.com/office/drawing/2014/main" id="{3664A7F9-A256-15CF-5C01-A553159B7FCB}"/>
                  </a:ext>
                </a:extLst>
              </p:cNvPr>
              <p:cNvSpPr txBox="1"/>
              <p:nvPr/>
            </p:nvSpPr>
            <p:spPr>
              <a:xfrm>
                <a:off x="813054" y="5409839"/>
                <a:ext cx="418704" cy="2585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sz="1200" dirty="0">
                    <a:latin typeface="+mn-lt"/>
                  </a:rPr>
                  <a:t>15°</a:t>
                </a:r>
              </a:p>
            </p:txBody>
          </p:sp>
        </p:grpSp>
        <p:sp>
          <p:nvSpPr>
            <p:cNvPr id="2073" name="TextBox 2072">
              <a:extLst>
                <a:ext uri="{FF2B5EF4-FFF2-40B4-BE49-F238E27FC236}">
                  <a16:creationId xmlns:a16="http://schemas.microsoft.com/office/drawing/2014/main" id="{E8B4E026-ECA9-660D-507F-F8E1D3D1BDE8}"/>
                </a:ext>
              </a:extLst>
            </p:cNvPr>
            <p:cNvSpPr txBox="1"/>
            <p:nvPr/>
          </p:nvSpPr>
          <p:spPr>
            <a:xfrm>
              <a:off x="7293015" y="5863727"/>
              <a:ext cx="873957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000" dirty="0">
                  <a:latin typeface="+mj-lt"/>
                </a:rPr>
                <a:t>Preloaded </a:t>
              </a:r>
              <a:br>
                <a:rPr lang="en-US" sz="1000" dirty="0">
                  <a:latin typeface="+mj-lt"/>
                </a:rPr>
              </a:br>
              <a:r>
                <a:rPr lang="en-US" sz="1000" dirty="0">
                  <a:latin typeface="+mj-lt"/>
                </a:rPr>
                <a:t>linear ball </a:t>
              </a:r>
              <a:br>
                <a:rPr lang="en-US" sz="1000" dirty="0">
                  <a:latin typeface="+mj-lt"/>
                </a:rPr>
              </a:br>
              <a:r>
                <a:rPr lang="en-US" sz="1000" dirty="0">
                  <a:latin typeface="+mj-lt"/>
                </a:rPr>
                <a:t>bushings</a:t>
              </a:r>
            </a:p>
          </p:txBody>
        </p:sp>
        <p:cxnSp>
          <p:nvCxnSpPr>
            <p:cNvPr id="2075" name="Straight Connector 2074">
              <a:extLst>
                <a:ext uri="{FF2B5EF4-FFF2-40B4-BE49-F238E27FC236}">
                  <a16:creationId xmlns:a16="http://schemas.microsoft.com/office/drawing/2014/main" id="{8FFB6414-A90B-1005-D6E5-CF2405804BD8}"/>
                </a:ext>
              </a:extLst>
            </p:cNvPr>
            <p:cNvCxnSpPr>
              <a:cxnSpLocks/>
              <a:stCxn id="52" idx="0"/>
            </p:cNvCxnSpPr>
            <p:nvPr/>
          </p:nvCxnSpPr>
          <p:spPr>
            <a:xfrm flipV="1">
              <a:off x="9248195" y="5383579"/>
              <a:ext cx="143455" cy="757481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78" name="Straight Connector 2077">
              <a:extLst>
                <a:ext uri="{FF2B5EF4-FFF2-40B4-BE49-F238E27FC236}">
                  <a16:creationId xmlns:a16="http://schemas.microsoft.com/office/drawing/2014/main" id="{EB763EE4-1D22-207D-7B54-D03C20E1ECC8}"/>
                </a:ext>
              </a:extLst>
            </p:cNvPr>
            <p:cNvCxnSpPr>
              <a:stCxn id="2048" idx="0"/>
            </p:cNvCxnSpPr>
            <p:nvPr/>
          </p:nvCxnSpPr>
          <p:spPr>
            <a:xfrm flipV="1">
              <a:off x="8568486" y="4655531"/>
              <a:ext cx="823164" cy="1394249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80" name="Straight Connector 2079">
              <a:extLst>
                <a:ext uri="{FF2B5EF4-FFF2-40B4-BE49-F238E27FC236}">
                  <a16:creationId xmlns:a16="http://schemas.microsoft.com/office/drawing/2014/main" id="{712ED431-A336-4AEA-5CD6-3FF761780735}"/>
                </a:ext>
              </a:extLst>
            </p:cNvPr>
            <p:cNvCxnSpPr>
              <a:stCxn id="2048" idx="0"/>
            </p:cNvCxnSpPr>
            <p:nvPr/>
          </p:nvCxnSpPr>
          <p:spPr>
            <a:xfrm flipV="1">
              <a:off x="8568486" y="5251450"/>
              <a:ext cx="0" cy="79833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92" name="TextBox 2091">
              <a:extLst>
                <a:ext uri="{FF2B5EF4-FFF2-40B4-BE49-F238E27FC236}">
                  <a16:creationId xmlns:a16="http://schemas.microsoft.com/office/drawing/2014/main" id="{53937BA4-6A3E-757A-CFDE-B3E8CF1AD651}"/>
                </a:ext>
              </a:extLst>
            </p:cNvPr>
            <p:cNvSpPr txBox="1"/>
            <p:nvPr/>
          </p:nvSpPr>
          <p:spPr>
            <a:xfrm>
              <a:off x="10847713" y="2970361"/>
              <a:ext cx="1112805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ZIMM Screw </a:t>
              </a:r>
              <a:br>
                <a:rPr lang="en-US" sz="1200" dirty="0">
                  <a:latin typeface="+mn-lt"/>
                </a:rPr>
              </a:br>
              <a:r>
                <a:rPr lang="en-US" sz="1200" dirty="0">
                  <a:latin typeface="+mn-lt"/>
                </a:rPr>
                <a:t>Jack</a:t>
              </a:r>
            </a:p>
          </p:txBody>
        </p:sp>
        <p:sp>
          <p:nvSpPr>
            <p:cNvPr id="2093" name="TextBox 2092">
              <a:extLst>
                <a:ext uri="{FF2B5EF4-FFF2-40B4-BE49-F238E27FC236}">
                  <a16:creationId xmlns:a16="http://schemas.microsoft.com/office/drawing/2014/main" id="{8078569C-0E85-967F-6FDB-6D2969FCA4ED}"/>
                </a:ext>
              </a:extLst>
            </p:cNvPr>
            <p:cNvSpPr txBox="1"/>
            <p:nvPr/>
          </p:nvSpPr>
          <p:spPr>
            <a:xfrm>
              <a:off x="9645392" y="5972423"/>
              <a:ext cx="17941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000" dirty="0">
                  <a:latin typeface="+mn-lt"/>
                </a:rPr>
                <a:t>With an ideal load-bearing arrangement in relation to the spindle lifting nut.</a:t>
              </a:r>
            </a:p>
          </p:txBody>
        </p:sp>
        <p:sp>
          <p:nvSpPr>
            <p:cNvPr id="2094" name="TextBox 2093">
              <a:extLst>
                <a:ext uri="{FF2B5EF4-FFF2-40B4-BE49-F238E27FC236}">
                  <a16:creationId xmlns:a16="http://schemas.microsoft.com/office/drawing/2014/main" id="{133390F9-2596-7FDC-E9A3-D9FF763192DF}"/>
                </a:ext>
              </a:extLst>
            </p:cNvPr>
            <p:cNvSpPr txBox="1"/>
            <p:nvPr/>
          </p:nvSpPr>
          <p:spPr>
            <a:xfrm>
              <a:off x="10379213" y="2115891"/>
              <a:ext cx="1467068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000" dirty="0">
                  <a:latin typeface="+mn-lt"/>
                </a:rPr>
                <a:t>Increased stiffness</a:t>
              </a:r>
            </a:p>
            <a:p>
              <a:pPr algn="l">
                <a:lnSpc>
                  <a:spcPct val="90000"/>
                </a:lnSpc>
              </a:pPr>
              <a:r>
                <a:rPr lang="en-US" sz="1000" dirty="0">
                  <a:latin typeface="+mn-lt"/>
                </a:rPr>
                <a:t>due to a free length </a:t>
              </a:r>
            </a:p>
            <a:p>
              <a:pPr algn="l">
                <a:lnSpc>
                  <a:spcPct val="90000"/>
                </a:lnSpc>
              </a:pPr>
              <a:r>
                <a:rPr lang="en-US" sz="1000" dirty="0">
                  <a:latin typeface="+mn-lt"/>
                </a:rPr>
                <a:t>Reduction of 50%.</a:t>
              </a:r>
            </a:p>
          </p:txBody>
        </p:sp>
        <p:pic>
          <p:nvPicPr>
            <p:cNvPr id="2095" name="Picture 2094">
              <a:extLst>
                <a:ext uri="{FF2B5EF4-FFF2-40B4-BE49-F238E27FC236}">
                  <a16:creationId xmlns:a16="http://schemas.microsoft.com/office/drawing/2014/main" id="{7D3045EE-0040-5A83-02D5-947FBFBA8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53302" y="4072477"/>
              <a:ext cx="741425" cy="811965"/>
            </a:xfrm>
            <a:prstGeom prst="rect">
              <a:avLst/>
            </a:prstGeom>
          </p:spPr>
        </p:pic>
        <p:pic>
          <p:nvPicPr>
            <p:cNvPr id="2096" name="Picture 2095">
              <a:extLst>
                <a:ext uri="{FF2B5EF4-FFF2-40B4-BE49-F238E27FC236}">
                  <a16:creationId xmlns:a16="http://schemas.microsoft.com/office/drawing/2014/main" id="{8694DE53-EBF6-BE21-39C1-0158CB257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693872" y="5982196"/>
              <a:ext cx="1299585" cy="700146"/>
            </a:xfrm>
            <a:prstGeom prst="rect">
              <a:avLst/>
            </a:prstGeom>
          </p:spPr>
        </p:pic>
        <p:sp>
          <p:nvSpPr>
            <p:cNvPr id="2098" name="TextBox 2097">
              <a:extLst>
                <a:ext uri="{FF2B5EF4-FFF2-40B4-BE49-F238E27FC236}">
                  <a16:creationId xmlns:a16="http://schemas.microsoft.com/office/drawing/2014/main" id="{14F38658-CBE3-A435-E98F-B3669787D9A6}"/>
                </a:ext>
              </a:extLst>
            </p:cNvPr>
            <p:cNvSpPr txBox="1"/>
            <p:nvPr/>
          </p:nvSpPr>
          <p:spPr>
            <a:xfrm>
              <a:off x="513988" y="4057470"/>
              <a:ext cx="293651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000" dirty="0">
                  <a:latin typeface="+mj-lt"/>
                </a:rPr>
                <a:t>THK-TU-Series Slide table </a:t>
              </a:r>
            </a:p>
            <a:p>
              <a:pPr algn="l">
                <a:lnSpc>
                  <a:spcPct val="90000"/>
                </a:lnSpc>
              </a:pPr>
              <a:r>
                <a:rPr lang="en-US" sz="1000" dirty="0">
                  <a:latin typeface="+mj-lt"/>
                </a:rPr>
                <a:t>providing high load capacity </a:t>
              </a:r>
            </a:p>
            <a:p>
              <a:pPr algn="l">
                <a:lnSpc>
                  <a:spcPct val="90000"/>
                </a:lnSpc>
              </a:pPr>
              <a:r>
                <a:rPr lang="en-US" sz="1000" dirty="0">
                  <a:latin typeface="+mj-lt"/>
                </a:rPr>
                <a:t>and accuracy in a single </a:t>
              </a:r>
            </a:p>
            <a:p>
              <a:pPr algn="l">
                <a:lnSpc>
                  <a:spcPct val="90000"/>
                </a:lnSpc>
              </a:pPr>
              <a:r>
                <a:rPr lang="en-US" sz="1000" dirty="0">
                  <a:latin typeface="+mj-lt"/>
                </a:rPr>
                <a:t>Structure.</a:t>
              </a:r>
            </a:p>
          </p:txBody>
        </p:sp>
        <p:sp>
          <p:nvSpPr>
            <p:cNvPr id="2099" name="TextBox 2098">
              <a:extLst>
                <a:ext uri="{FF2B5EF4-FFF2-40B4-BE49-F238E27FC236}">
                  <a16:creationId xmlns:a16="http://schemas.microsoft.com/office/drawing/2014/main" id="{1B9751AF-C970-A37E-B6F6-7409013C136C}"/>
                </a:ext>
              </a:extLst>
            </p:cNvPr>
            <p:cNvSpPr txBox="1"/>
            <p:nvPr/>
          </p:nvSpPr>
          <p:spPr>
            <a:xfrm>
              <a:off x="3428852" y="1372479"/>
              <a:ext cx="2955017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The design employs well-developed standard components (increased reliability, reduced costs).</a:t>
              </a:r>
            </a:p>
          </p:txBody>
        </p:sp>
        <p:sp>
          <p:nvSpPr>
            <p:cNvPr id="2101" name="TextBox 2100">
              <a:extLst>
                <a:ext uri="{FF2B5EF4-FFF2-40B4-BE49-F238E27FC236}">
                  <a16:creationId xmlns:a16="http://schemas.microsoft.com/office/drawing/2014/main" id="{F957242F-FBC7-AD0D-476E-A3CF0FC31BE2}"/>
                </a:ext>
              </a:extLst>
            </p:cNvPr>
            <p:cNvSpPr txBox="1"/>
            <p:nvPr/>
          </p:nvSpPr>
          <p:spPr>
            <a:xfrm>
              <a:off x="1768886" y="6110923"/>
              <a:ext cx="1895071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000" dirty="0">
                  <a:latin typeface="+mn-lt"/>
                </a:rPr>
                <a:t>Nadella GLK (NIRO)</a:t>
              </a:r>
              <a:br>
                <a:rPr lang="en-US" sz="1000" dirty="0">
                  <a:latin typeface="+mn-lt"/>
                </a:rPr>
              </a:br>
              <a:r>
                <a:rPr lang="en-US" sz="1000" dirty="0">
                  <a:latin typeface="+mn-lt"/>
                </a:rPr>
                <a:t>Spherical-plain bearing</a:t>
              </a:r>
              <a:br>
                <a:rPr lang="en-US" sz="1000" dirty="0">
                  <a:latin typeface="+mn-lt"/>
                </a:rPr>
              </a:br>
              <a:r>
                <a:rPr lang="en-US" sz="1000" dirty="0">
                  <a:latin typeface="+mn-lt"/>
                </a:rPr>
                <a:t>Radial clearance: 0 -10 µm!</a:t>
              </a:r>
            </a:p>
          </p:txBody>
        </p:sp>
        <p:cxnSp>
          <p:nvCxnSpPr>
            <p:cNvPr id="2103" name="Straight Connector 2102">
              <a:extLst>
                <a:ext uri="{FF2B5EF4-FFF2-40B4-BE49-F238E27FC236}">
                  <a16:creationId xmlns:a16="http://schemas.microsoft.com/office/drawing/2014/main" id="{C787659B-5403-943A-C2CF-2A85C3CEE26F}"/>
                </a:ext>
              </a:extLst>
            </p:cNvPr>
            <p:cNvCxnSpPr>
              <a:cxnSpLocks/>
              <a:stCxn id="62" idx="1"/>
            </p:cNvCxnSpPr>
            <p:nvPr/>
          </p:nvCxnSpPr>
          <p:spPr>
            <a:xfrm flipH="1">
              <a:off x="8397607" y="4122278"/>
              <a:ext cx="2441480" cy="205902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06" name="Straight Connector 2105">
              <a:extLst>
                <a:ext uri="{FF2B5EF4-FFF2-40B4-BE49-F238E27FC236}">
                  <a16:creationId xmlns:a16="http://schemas.microsoft.com/office/drawing/2014/main" id="{59B1DF19-7D22-6E0E-9764-90EB157A6F47}"/>
                </a:ext>
              </a:extLst>
            </p:cNvPr>
            <p:cNvCxnSpPr>
              <a:cxnSpLocks/>
              <a:stCxn id="62" idx="1"/>
            </p:cNvCxnSpPr>
            <p:nvPr/>
          </p:nvCxnSpPr>
          <p:spPr>
            <a:xfrm flipH="1">
              <a:off x="9675987" y="4122278"/>
              <a:ext cx="1163100" cy="522433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14" name="TextBox 2113">
              <a:extLst>
                <a:ext uri="{FF2B5EF4-FFF2-40B4-BE49-F238E27FC236}">
                  <a16:creationId xmlns:a16="http://schemas.microsoft.com/office/drawing/2014/main" id="{A2C36E5E-F4D8-267E-B3CD-F436BF0314F2}"/>
                </a:ext>
              </a:extLst>
            </p:cNvPr>
            <p:cNvSpPr txBox="1"/>
            <p:nvPr/>
          </p:nvSpPr>
          <p:spPr>
            <a:xfrm>
              <a:off x="3326612" y="4393951"/>
              <a:ext cx="1305165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000" dirty="0">
                  <a:latin typeface="+mn-lt"/>
                </a:rPr>
                <a:t>Compensatory</a:t>
              </a:r>
              <a:br>
                <a:rPr lang="en-US" sz="1000" dirty="0">
                  <a:latin typeface="+mn-lt"/>
                </a:rPr>
              </a:br>
              <a:r>
                <a:rPr lang="en-US" sz="1000" dirty="0">
                  <a:latin typeface="+mn-lt"/>
                </a:rPr>
                <a:t>force transmitting </a:t>
              </a:r>
            </a:p>
            <a:p>
              <a:pPr algn="l">
                <a:lnSpc>
                  <a:spcPct val="90000"/>
                </a:lnSpc>
              </a:pPr>
              <a:r>
                <a:rPr lang="en-US" sz="1000" dirty="0">
                  <a:latin typeface="+mn-lt"/>
                </a:rPr>
                <a:t>link.</a:t>
              </a:r>
            </a:p>
          </p:txBody>
        </p:sp>
        <p:cxnSp>
          <p:nvCxnSpPr>
            <p:cNvPr id="2116" name="Straight Connector 2115">
              <a:extLst>
                <a:ext uri="{FF2B5EF4-FFF2-40B4-BE49-F238E27FC236}">
                  <a16:creationId xmlns:a16="http://schemas.microsoft.com/office/drawing/2014/main" id="{17BF25E2-625A-3BDE-4C25-74112A34302F}"/>
                </a:ext>
              </a:extLst>
            </p:cNvPr>
            <p:cNvCxnSpPr/>
            <p:nvPr/>
          </p:nvCxnSpPr>
          <p:spPr>
            <a:xfrm flipV="1">
              <a:off x="3115091" y="5166931"/>
              <a:ext cx="1534394" cy="152792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17" name="TextBox 2116">
              <a:extLst>
                <a:ext uri="{FF2B5EF4-FFF2-40B4-BE49-F238E27FC236}">
                  <a16:creationId xmlns:a16="http://schemas.microsoft.com/office/drawing/2014/main" id="{542C253E-4563-70D9-4B35-5717F683E374}"/>
                </a:ext>
              </a:extLst>
            </p:cNvPr>
            <p:cNvSpPr txBox="1"/>
            <p:nvPr/>
          </p:nvSpPr>
          <p:spPr>
            <a:xfrm>
              <a:off x="7954309" y="2011149"/>
              <a:ext cx="146183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000" dirty="0">
                  <a:latin typeface="+mn-lt"/>
                </a:rPr>
                <a:t>Hexapods offer six degrees of freedom of movement in the most compact space.</a:t>
              </a:r>
            </a:p>
          </p:txBody>
        </p:sp>
        <p:sp>
          <p:nvSpPr>
            <p:cNvPr id="2118" name="TextBox 2117">
              <a:extLst>
                <a:ext uri="{FF2B5EF4-FFF2-40B4-BE49-F238E27FC236}">
                  <a16:creationId xmlns:a16="http://schemas.microsoft.com/office/drawing/2014/main" id="{473E3FAE-4B5B-DCA3-15FF-EDAA5D839F04}"/>
                </a:ext>
              </a:extLst>
            </p:cNvPr>
            <p:cNvSpPr txBox="1"/>
            <p:nvPr/>
          </p:nvSpPr>
          <p:spPr>
            <a:xfrm>
              <a:off x="9484087" y="1270885"/>
              <a:ext cx="1207382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Robust guide </a:t>
              </a:r>
              <a:br>
                <a:rPr lang="en-US" sz="1200" dirty="0">
                  <a:latin typeface="+mn-lt"/>
                </a:rPr>
              </a:br>
              <a:r>
                <a:rPr lang="en-US" sz="1200" dirty="0">
                  <a:latin typeface="+mn-lt"/>
                </a:rPr>
                <a:t>system </a:t>
              </a:r>
            </a:p>
          </p:txBody>
        </p:sp>
        <p:sp>
          <p:nvSpPr>
            <p:cNvPr id="2127" name="TextBox 2126">
              <a:extLst>
                <a:ext uri="{FF2B5EF4-FFF2-40B4-BE49-F238E27FC236}">
                  <a16:creationId xmlns:a16="http://schemas.microsoft.com/office/drawing/2014/main" id="{B88941A7-AFDA-4556-3179-FF8BFF196245}"/>
                </a:ext>
              </a:extLst>
            </p:cNvPr>
            <p:cNvSpPr txBox="1"/>
            <p:nvPr/>
          </p:nvSpPr>
          <p:spPr>
            <a:xfrm>
              <a:off x="10555621" y="1623450"/>
              <a:ext cx="71686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000" dirty="0">
                  <a:latin typeface="+mj-lt"/>
                  <a:ea typeface="Cambria Math" panose="02040503050406030204" pitchFamily="18" charset="0"/>
                </a:rPr>
                <a:t>∅ 60 mm</a:t>
              </a:r>
              <a:endParaRPr lang="en-US" sz="1000" dirty="0">
                <a:latin typeface="+mj-lt"/>
              </a:endParaRPr>
            </a:p>
          </p:txBody>
        </p:sp>
        <p:cxnSp>
          <p:nvCxnSpPr>
            <p:cNvPr id="2129" name="Straight Arrow Connector 2128">
              <a:extLst>
                <a:ext uri="{FF2B5EF4-FFF2-40B4-BE49-F238E27FC236}">
                  <a16:creationId xmlns:a16="http://schemas.microsoft.com/office/drawing/2014/main" id="{0ABB0082-0D96-8369-EE1A-5D802E8FB0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05023" y="1749776"/>
              <a:ext cx="370735" cy="492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33" name="Straight Connector 2132">
              <a:extLst>
                <a:ext uri="{FF2B5EF4-FFF2-40B4-BE49-F238E27FC236}">
                  <a16:creationId xmlns:a16="http://schemas.microsoft.com/office/drawing/2014/main" id="{D8284C17-090F-84EB-C40B-D6E79D5D3037}"/>
                </a:ext>
              </a:extLst>
            </p:cNvPr>
            <p:cNvCxnSpPr/>
            <p:nvPr/>
          </p:nvCxnSpPr>
          <p:spPr>
            <a:xfrm flipH="1" flipV="1">
              <a:off x="7799724" y="2851484"/>
              <a:ext cx="506709" cy="462988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34" name="TextBox 2133">
              <a:extLst>
                <a:ext uri="{FF2B5EF4-FFF2-40B4-BE49-F238E27FC236}">
                  <a16:creationId xmlns:a16="http://schemas.microsoft.com/office/drawing/2014/main" id="{A8FDCD1D-3455-9881-C9F2-4FA5CB4BFB4A}"/>
                </a:ext>
              </a:extLst>
            </p:cNvPr>
            <p:cNvSpPr txBox="1"/>
            <p:nvPr/>
          </p:nvSpPr>
          <p:spPr>
            <a:xfrm>
              <a:off x="506984" y="3740988"/>
              <a:ext cx="1300356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Yaw swivel unit</a:t>
              </a:r>
            </a:p>
          </p:txBody>
        </p:sp>
        <p:sp>
          <p:nvSpPr>
            <p:cNvPr id="2135" name="TextBox 2134">
              <a:extLst>
                <a:ext uri="{FF2B5EF4-FFF2-40B4-BE49-F238E27FC236}">
                  <a16:creationId xmlns:a16="http://schemas.microsoft.com/office/drawing/2014/main" id="{8FB296CD-B2DB-B5D3-5D5A-FCD931884FAB}"/>
                </a:ext>
              </a:extLst>
            </p:cNvPr>
            <p:cNvSpPr txBox="1"/>
            <p:nvPr/>
          </p:nvSpPr>
          <p:spPr>
            <a:xfrm>
              <a:off x="10063155" y="5156115"/>
              <a:ext cx="6735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000" dirty="0">
                  <a:latin typeface="+mn-lt"/>
                </a:rPr>
                <a:t>Spindle </a:t>
              </a:r>
              <a:br>
                <a:rPr lang="en-US" sz="1000" dirty="0">
                  <a:latin typeface="+mn-lt"/>
                </a:rPr>
              </a:br>
              <a:r>
                <a:rPr lang="en-US" sz="1000" dirty="0">
                  <a:latin typeface="+mn-lt"/>
                </a:rPr>
                <a:t>nut</a:t>
              </a:r>
            </a:p>
          </p:txBody>
        </p:sp>
        <p:cxnSp>
          <p:nvCxnSpPr>
            <p:cNvPr id="2137" name="Straight Connector 2136">
              <a:extLst>
                <a:ext uri="{FF2B5EF4-FFF2-40B4-BE49-F238E27FC236}">
                  <a16:creationId xmlns:a16="http://schemas.microsoft.com/office/drawing/2014/main" id="{B5C880B4-7941-3780-B4B1-3841CFCB71C1}"/>
                </a:ext>
              </a:extLst>
            </p:cNvPr>
            <p:cNvCxnSpPr>
              <a:cxnSpLocks/>
              <a:stCxn id="2135" idx="1"/>
            </p:cNvCxnSpPr>
            <p:nvPr/>
          </p:nvCxnSpPr>
          <p:spPr>
            <a:xfrm flipH="1" flipV="1">
              <a:off x="9710617" y="4975580"/>
              <a:ext cx="352538" cy="365201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41" name="TextBox 2140">
              <a:extLst>
                <a:ext uri="{FF2B5EF4-FFF2-40B4-BE49-F238E27FC236}">
                  <a16:creationId xmlns:a16="http://schemas.microsoft.com/office/drawing/2014/main" id="{BD37FE66-3EF5-FFBE-3193-172E75BE3471}"/>
                </a:ext>
              </a:extLst>
            </p:cNvPr>
            <p:cNvSpPr txBox="1"/>
            <p:nvPr/>
          </p:nvSpPr>
          <p:spPr>
            <a:xfrm>
              <a:off x="3113522" y="5453905"/>
              <a:ext cx="971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000" dirty="0">
                  <a:latin typeface="+mj-lt"/>
                </a:rPr>
                <a:t>THK </a:t>
              </a:r>
              <a:r>
                <a:rPr lang="en-US" sz="1000" i="0" dirty="0">
                  <a:solidFill>
                    <a:srgbClr val="000000"/>
                  </a:solidFill>
                  <a:effectLst/>
                  <a:latin typeface="+mj-lt"/>
                </a:rPr>
                <a:t>Curved </a:t>
              </a:r>
              <a:br>
                <a:rPr lang="en-US" sz="1000" i="0" dirty="0">
                  <a:solidFill>
                    <a:srgbClr val="000000"/>
                  </a:solidFill>
                  <a:effectLst/>
                  <a:latin typeface="+mj-lt"/>
                </a:rPr>
              </a:br>
              <a:r>
                <a:rPr lang="en-US" sz="1000" i="0" dirty="0">
                  <a:solidFill>
                    <a:srgbClr val="000000"/>
                  </a:solidFill>
                  <a:effectLst/>
                  <a:latin typeface="+mj-lt"/>
                </a:rPr>
                <a:t>linear </a:t>
              </a:r>
              <a:r>
                <a:rPr lang="en-US" sz="1000" dirty="0">
                  <a:solidFill>
                    <a:srgbClr val="000000"/>
                  </a:solidFill>
                  <a:latin typeface="+mj-lt"/>
                </a:rPr>
                <a:t>g</a:t>
              </a:r>
              <a:r>
                <a:rPr lang="en-US" sz="1000" i="0" dirty="0">
                  <a:solidFill>
                    <a:srgbClr val="000000"/>
                  </a:solidFill>
                  <a:effectLst/>
                  <a:latin typeface="+mj-lt"/>
                </a:rPr>
                <a:t>uides</a:t>
              </a:r>
            </a:p>
          </p:txBody>
        </p:sp>
        <p:cxnSp>
          <p:nvCxnSpPr>
            <p:cNvPr id="2143" name="Straight Connector 2142">
              <a:extLst>
                <a:ext uri="{FF2B5EF4-FFF2-40B4-BE49-F238E27FC236}">
                  <a16:creationId xmlns:a16="http://schemas.microsoft.com/office/drawing/2014/main" id="{0F9CB9CB-9784-4449-3638-6CE0FAC01C5D}"/>
                </a:ext>
              </a:extLst>
            </p:cNvPr>
            <p:cNvCxnSpPr/>
            <p:nvPr/>
          </p:nvCxnSpPr>
          <p:spPr>
            <a:xfrm flipH="1">
              <a:off x="1768886" y="4548739"/>
              <a:ext cx="684416" cy="618192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45" name="Straight Connector 2144">
              <a:extLst>
                <a:ext uri="{FF2B5EF4-FFF2-40B4-BE49-F238E27FC236}">
                  <a16:creationId xmlns:a16="http://schemas.microsoft.com/office/drawing/2014/main" id="{70000491-D41A-C1D8-0B7E-6AF4E9C4F880}"/>
                </a:ext>
              </a:extLst>
            </p:cNvPr>
            <p:cNvCxnSpPr/>
            <p:nvPr/>
          </p:nvCxnSpPr>
          <p:spPr>
            <a:xfrm flipH="1">
              <a:off x="2716421" y="5614432"/>
              <a:ext cx="381109" cy="36183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C0ACEF2-7437-DF84-0334-AD85E2DA4464}"/>
              </a:ext>
            </a:extLst>
          </p:cNvPr>
          <p:cNvSpPr txBox="1"/>
          <p:nvPr/>
        </p:nvSpPr>
        <p:spPr>
          <a:xfrm>
            <a:off x="4981240" y="6408937"/>
            <a:ext cx="288572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[courtesy Rudy Thermer]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74423E-0361-2E62-1297-96D27DEE9B1C}"/>
              </a:ext>
            </a:extLst>
          </p:cNvPr>
          <p:cNvSpPr txBox="1"/>
          <p:nvPr/>
        </p:nvSpPr>
        <p:spPr>
          <a:xfrm>
            <a:off x="10954161" y="0"/>
            <a:ext cx="1237839" cy="341632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+mn-lt"/>
              </a:rPr>
              <a:t>Charge 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E7791B-BD02-9DDC-6BA7-95F769E13C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75326" y="3435909"/>
            <a:ext cx="206672" cy="241422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F3BE150-3A81-503C-9272-E04FF788E582}"/>
              </a:ext>
            </a:extLst>
          </p:cNvPr>
          <p:cNvCxnSpPr>
            <a:cxnSpLocks/>
          </p:cNvCxnSpPr>
          <p:nvPr/>
        </p:nvCxnSpPr>
        <p:spPr>
          <a:xfrm flipH="1" flipV="1">
            <a:off x="7284526" y="3435909"/>
            <a:ext cx="329377" cy="84509"/>
          </a:xfrm>
          <a:prstGeom prst="straightConnector1">
            <a:avLst/>
          </a:prstGeom>
          <a:ln w="28575">
            <a:solidFill>
              <a:schemeClr val="tx2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26996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/>
          </p:cNvSpPr>
          <p:nvPr>
            <p:ph type="title"/>
          </p:nvPr>
        </p:nvSpPr>
        <p:spPr>
          <a:xfrm>
            <a:off x="1635125" y="177801"/>
            <a:ext cx="8229600" cy="881063"/>
          </a:xfrm>
        </p:spPr>
        <p:txBody>
          <a:bodyPr/>
          <a:lstStyle/>
          <a:p>
            <a:r>
              <a:rPr lang="en-US" altLang="en-US">
                <a:ea typeface="ＭＳ Ｐゴシック" pitchFamily="34" charset="-128"/>
              </a:rPr>
              <a:t>Create a layer:</a:t>
            </a:r>
            <a:br>
              <a:rPr lang="en-US" altLang="en-US">
                <a:ea typeface="ＭＳ Ｐゴシック" pitchFamily="34" charset="-128"/>
              </a:rPr>
            </a:br>
            <a:r>
              <a:rPr lang="en-US" altLang="en-US">
                <a:ea typeface="ＭＳ Ｐゴシック" pitchFamily="34" charset="-128"/>
              </a:rPr>
              <a:t>Langmuir trough</a:t>
            </a:r>
          </a:p>
        </p:txBody>
      </p:sp>
      <p:pic>
        <p:nvPicPr>
          <p:cNvPr id="66562" name="Picture 2" descr="https://itn-snal.net/wp-content/uploads/sites/9/2014/10/ltr-2si-new.png">
            <a:extLst>
              <a:ext uri="{FF2B5EF4-FFF2-40B4-BE49-F238E27FC236}">
                <a16:creationId xmlns:a16="http://schemas.microsoft.com/office/drawing/2014/main" id="{9C71202D-A590-461A-9F3F-6C4C4BF87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48784"/>
            <a:ext cx="9144000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2" descr="http://websrv.mece.ualberta.ca/intranet/public.php/research_inventory/display_research_inventory_file/id/9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840" y="1302213"/>
            <a:ext cx="3251200" cy="2438400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3543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97544-A509-48C2-A89B-90F5B0458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670" y="4329321"/>
            <a:ext cx="2743200" cy="1645920"/>
          </a:xfrm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dirty="0">
                <a:latin typeface="+mj-lt"/>
              </a:rPr>
              <a:t>Biological Membrane Studies Conducted at Liquids Reflectometer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6B6173-C002-42AE-B0CF-3512253D84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337" y="730528"/>
            <a:ext cx="4114800" cy="2746629"/>
          </a:xfrm>
          <a:prstGeom prst="rect">
            <a:avLst/>
          </a:prstGeom>
        </p:spPr>
      </p:pic>
      <p:pic>
        <p:nvPicPr>
          <p:cNvPr id="6" name="Picture 5" descr="A picture containing indoor, table, large, kitchen&#10;&#10;Description automatically generated">
            <a:extLst>
              <a:ext uri="{FF2B5EF4-FFF2-40B4-BE49-F238E27FC236}">
                <a16:creationId xmlns:a16="http://schemas.microsoft.com/office/drawing/2014/main" id="{5CDC0636-A676-4FC3-AF82-EFA8484713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165" y="1058448"/>
            <a:ext cx="4142232" cy="208147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0FBB599-EE6A-4437-A30A-8C856B9640D0}"/>
              </a:ext>
            </a:extLst>
          </p:cNvPr>
          <p:cNvSpPr txBox="1"/>
          <p:nvPr/>
        </p:nvSpPr>
        <p:spPr>
          <a:xfrm>
            <a:off x="5829386" y="3467302"/>
            <a:ext cx="4838615" cy="2926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Lipid membranes form the boundary between cells and the outside world 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Membranes (e.g. analogues of lung cells) are spread on a water surface or a solid (e.g. silicon) support 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Viral proteins and potential drugs are introduced into the water below the film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Neutrons see the nano-scale rearrangements of the protein relative to the membrane under different conditions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These rearrangements reveal protein function</a:t>
            </a:r>
          </a:p>
        </p:txBody>
      </p:sp>
    </p:spTree>
    <p:extLst>
      <p:ext uri="{BB962C8B-B14F-4D97-AF65-F5344CB8AC3E}">
        <p14:creationId xmlns:p14="http://schemas.microsoft.com/office/powerpoint/2010/main" val="1391093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F96E8-0175-D5A8-8399-C28226FA6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 of QIKR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C065B88-221C-8C00-A9BA-549184064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2259" y="934056"/>
            <a:ext cx="7134415" cy="375601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>
                <a:latin typeface="+mn-lt"/>
              </a:rPr>
              <a:t>QIKR will sit at port ST02 and view the cylinder moderator</a:t>
            </a:r>
          </a:p>
          <a:p>
            <a:pPr algn="ctr">
              <a:spcBef>
                <a:spcPts val="1200"/>
              </a:spcBef>
            </a:pPr>
            <a:endParaRPr lang="en-US" sz="2400" dirty="0"/>
          </a:p>
          <a:p>
            <a:pPr marL="0" indent="0" algn="ctr">
              <a:buNone/>
            </a:pPr>
            <a:endParaRPr lang="en-US" sz="2000" dirty="0"/>
          </a:p>
          <a:p>
            <a:pPr algn="ctr"/>
            <a:endParaRPr lang="en-US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C3B6A3-112A-48ED-92AA-5F4FDA0AF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453" y="1698848"/>
            <a:ext cx="8066026" cy="43903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reflection stA="99000" endPos="0" dist="50800" dir="5400000" sy="-100000" algn="bl" rotWithShape="0"/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96749FB3-2CBB-E2EE-3183-AAABB5F58729}"/>
              </a:ext>
            </a:extLst>
          </p:cNvPr>
          <p:cNvSpPr txBox="1"/>
          <p:nvPr/>
        </p:nvSpPr>
        <p:spPr>
          <a:xfrm>
            <a:off x="2166453" y="4715004"/>
            <a:ext cx="22019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u="sng" dirty="0">
                <a:solidFill>
                  <a:prstClr val="black"/>
                </a:solidFill>
                <a:latin typeface="+mj-lt"/>
              </a:rPr>
              <a:t>QIKR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Beamline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ST02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FABC779-923F-74E8-3B37-353016706693}"/>
              </a:ext>
            </a:extLst>
          </p:cNvPr>
          <p:cNvSpPr txBox="1"/>
          <p:nvPr/>
        </p:nvSpPr>
        <p:spPr>
          <a:xfrm>
            <a:off x="3050206" y="6179624"/>
            <a:ext cx="629852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rPr>
              <a:t>STS Beamlines in the South Instrument Hall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21FA202-4363-30DB-9FA1-7A96695E876C}"/>
              </a:ext>
            </a:extLst>
          </p:cNvPr>
          <p:cNvCxnSpPr>
            <a:cxnSpLocks/>
          </p:cNvCxnSpPr>
          <p:nvPr/>
        </p:nvCxnSpPr>
        <p:spPr>
          <a:xfrm flipV="1">
            <a:off x="3420611" y="3894034"/>
            <a:ext cx="573252" cy="820970"/>
          </a:xfrm>
          <a:prstGeom prst="straightConnector1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  <a:miter lim="800000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79593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3433" y="236982"/>
            <a:ext cx="8636290" cy="514372"/>
          </a:xfrm>
        </p:spPr>
        <p:txBody>
          <a:bodyPr/>
          <a:lstStyle/>
          <a:p>
            <a:r>
              <a:rPr lang="en-US" dirty="0"/>
              <a:t>Prepare DPPC film and measure NR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4550" y="779279"/>
            <a:ext cx="4495800" cy="1371600"/>
          </a:xfrm>
        </p:spPr>
        <p:txBody>
          <a:bodyPr/>
          <a:lstStyle/>
          <a:p>
            <a:r>
              <a:rPr lang="en-US" dirty="0"/>
              <a:t>Dual barrier KSV NIMA frame assembly</a:t>
            </a:r>
          </a:p>
          <a:p>
            <a:r>
              <a:rPr lang="en-US" dirty="0"/>
              <a:t>Three trough sizes</a:t>
            </a:r>
          </a:p>
          <a:p>
            <a:endParaRPr lang="en-US" dirty="0"/>
          </a:p>
        </p:txBody>
      </p:sp>
      <p:pic>
        <p:nvPicPr>
          <p:cNvPr id="6" name="Picture 5" descr="IMG_318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43" y="884035"/>
            <a:ext cx="2945708" cy="1963358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1899557" y="3543907"/>
            <a:ext cx="4495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Hermetically sealed enclosure</a:t>
            </a:r>
          </a:p>
          <a:p>
            <a:pPr lvl="1"/>
            <a:r>
              <a:rPr lang="en-US" dirty="0"/>
              <a:t>Sapphire windows for beam transport</a:t>
            </a:r>
          </a:p>
          <a:p>
            <a:pPr lvl="1"/>
            <a:r>
              <a:rPr lang="en-US" dirty="0"/>
              <a:t>Large viewing area</a:t>
            </a:r>
          </a:p>
          <a:p>
            <a:r>
              <a:rPr lang="en-US" dirty="0"/>
              <a:t>Active vibration isolation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899557" y="2186993"/>
          <a:ext cx="5245100" cy="1320800"/>
        </p:xfrm>
        <a:graphic>
          <a:graphicData uri="http://schemas.openxmlformats.org/drawingml/2006/table">
            <a:tbl>
              <a:tblPr/>
              <a:tblGrid>
                <a:gridCol w="1028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07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Trough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Surface Area (cm</a:t>
                      </a:r>
                      <a:r>
                        <a:rPr lang="en-US" sz="1500" b="1" i="0" u="none" strike="noStrike" baseline="3000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2</a:t>
                      </a:r>
                      <a:r>
                        <a:rPr lang="en-US" sz="1500" b="1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Subphase Volume (mL)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Compression Ratio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Extra Small 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1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500" b="1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8.7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Small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98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57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500" b="1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5.2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Medium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1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273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176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5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10.8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Picture 8" descr="A picture containing indoor, kitchen, white, table&#10;&#10;Description automatically generated">
            <a:extLst>
              <a:ext uri="{FF2B5EF4-FFF2-40B4-BE49-F238E27FC236}">
                <a16:creationId xmlns:a16="http://schemas.microsoft.com/office/drawing/2014/main" id="{6559C888-040F-472D-B6A9-2A12850063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93151" y="3437274"/>
            <a:ext cx="3656492" cy="27420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715C00-65ED-4D20-8E95-2D8BA84DFD45}"/>
              </a:ext>
            </a:extLst>
          </p:cNvPr>
          <p:cNvSpPr txBox="1"/>
          <p:nvPr/>
        </p:nvSpPr>
        <p:spPr>
          <a:xfrm>
            <a:off x="1764550" y="5443051"/>
            <a:ext cx="582530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[Galuska L., </a:t>
            </a:r>
            <a:r>
              <a:rPr lang="en-US" sz="1400" dirty="0" err="1"/>
              <a:t>Muckley</a:t>
            </a:r>
            <a:r>
              <a:rPr lang="en-US" sz="1400" dirty="0"/>
              <a:t> E.S., Cao Z., </a:t>
            </a:r>
            <a:r>
              <a:rPr lang="en-US" sz="1400" dirty="0" err="1"/>
              <a:t>Ehlenberg</a:t>
            </a:r>
            <a:r>
              <a:rPr lang="en-US" sz="1400" dirty="0"/>
              <a:t> D., Qian Z., Zhang S., Rondeau-Gagne S., Phan M.D., Ankner J.F., Ivanov I., Gu X., "SMART transfer method to directly compare the mechanical response of water-supported and free-standing ultrathin polymeric films", Nature Communications </a:t>
            </a:r>
            <a:r>
              <a:rPr lang="en-US" sz="1400" u="sng" dirty="0"/>
              <a:t>12</a:t>
            </a:r>
            <a:r>
              <a:rPr lang="en-US" sz="1400" dirty="0"/>
              <a:t>, 2347 (2021)]</a:t>
            </a:r>
          </a:p>
        </p:txBody>
      </p:sp>
    </p:spTree>
    <p:extLst>
      <p:ext uri="{BB962C8B-B14F-4D97-AF65-F5344CB8AC3E}">
        <p14:creationId xmlns:p14="http://schemas.microsoft.com/office/powerpoint/2010/main" val="37679272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3433" y="236982"/>
            <a:ext cx="8636290" cy="523220"/>
          </a:xfrm>
        </p:spPr>
        <p:txBody>
          <a:bodyPr/>
          <a:lstStyle/>
          <a:p>
            <a:r>
              <a:rPr lang="en-US" dirty="0"/>
              <a:t>Langmuir film deposition 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600200" y="3581400"/>
            <a:ext cx="3581400" cy="1295400"/>
          </a:xfrm>
        </p:spPr>
        <p:txBody>
          <a:bodyPr/>
          <a:lstStyle/>
          <a:p>
            <a:r>
              <a:rPr lang="en-US" sz="1400" dirty="0"/>
              <a:t>KSV 2000 Dual-Barrier Trough</a:t>
            </a:r>
          </a:p>
          <a:p>
            <a:pPr marL="512763" lvl="1"/>
            <a:r>
              <a:rPr lang="en-US" sz="1200" dirty="0"/>
              <a:t>Large dipping well: 100 x 100 x 35 mm</a:t>
            </a:r>
            <a:r>
              <a:rPr lang="en-US" sz="1200" baseline="30000" dirty="0"/>
              <a:t>3</a:t>
            </a:r>
            <a:r>
              <a:rPr lang="en-US" sz="1200" dirty="0"/>
              <a:t> </a:t>
            </a:r>
          </a:p>
          <a:p>
            <a:pPr marL="512763" lvl="1"/>
            <a:r>
              <a:rPr lang="en-US" sz="1200" dirty="0"/>
              <a:t>Subphase temperature control</a:t>
            </a:r>
          </a:p>
          <a:p>
            <a:pPr marL="512763" lvl="1"/>
            <a:r>
              <a:rPr lang="en-US" sz="1200" dirty="0"/>
              <a:t>Total subphase volume: 1.2 L</a:t>
            </a:r>
          </a:p>
          <a:p>
            <a:pPr marL="512763" lvl="1"/>
            <a:r>
              <a:rPr lang="en-US" sz="1200" dirty="0"/>
              <a:t>Active vibration isolation</a:t>
            </a:r>
          </a:p>
        </p:txBody>
      </p:sp>
      <p:pic>
        <p:nvPicPr>
          <p:cNvPr id="6" name="Picture 5" descr="2017-07-29 12.44.5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1371600"/>
            <a:ext cx="3201127" cy="21336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953000" y="762000"/>
            <a:ext cx="3581400" cy="3048000"/>
            <a:chOff x="3200400" y="685800"/>
            <a:chExt cx="3581400" cy="304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l="19281" t="7491" r="15578" b="12501"/>
            <a:stretch/>
          </p:blipFill>
          <p:spPr>
            <a:xfrm>
              <a:off x="3962400" y="685800"/>
              <a:ext cx="2257687" cy="1559692"/>
            </a:xfrm>
            <a:prstGeom prst="rect">
              <a:avLst/>
            </a:prstGeom>
          </p:spPr>
        </p:pic>
        <p:sp>
          <p:nvSpPr>
            <p:cNvPr id="11" name="Content Placeholder 9"/>
            <p:cNvSpPr txBox="1">
              <a:spLocks/>
            </p:cNvSpPr>
            <p:nvPr/>
          </p:nvSpPr>
          <p:spPr bwMode="auto">
            <a:xfrm>
              <a:off x="3200400" y="2209800"/>
              <a:ext cx="3581400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230188" indent="-230188" algn="l" rtl="0" eaLnBrk="1" fontAlgn="base" hangingPunct="1">
                <a:lnSpc>
                  <a:spcPct val="90000"/>
                </a:lnSpc>
                <a:spcBef>
                  <a:spcPts val="14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25475" indent="-279400" algn="l" rtl="0" eaLnBrk="1" fontAlgn="base" hangingPunct="1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-230188" algn="l" rtl="0" eaLnBrk="1" fontAlgn="base" hangingPunct="1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144588" indent="-173038" algn="l" rtl="0" eaLnBrk="1" fontAlgn="base" hangingPunct="1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–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482725" indent="-222250" algn="l" rtl="0" eaLnBrk="1" fontAlgn="base" hangingPunct="1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/>
                <a:t>KSV NIMA micro BAM</a:t>
              </a:r>
            </a:p>
            <a:p>
              <a:pPr marL="515938" lvl="1" indent="-280988"/>
              <a:r>
                <a:rPr lang="en-US" sz="1200" dirty="0"/>
                <a:t>Fixed angle-of-incidence – 53</a:t>
              </a:r>
              <a:r>
                <a:rPr lang="en-US" sz="1200" baseline="30000" dirty="0"/>
                <a:t>o</a:t>
              </a:r>
            </a:p>
            <a:p>
              <a:pPr marL="512763" lvl="1"/>
              <a:r>
                <a:rPr lang="en-US" sz="1200" dirty="0"/>
                <a:t>Large fields of view – 3600μm x 4000μm</a:t>
              </a:r>
            </a:p>
            <a:p>
              <a:pPr marL="512763" lvl="1"/>
              <a:r>
                <a:rPr lang="en-US" sz="1200" dirty="0"/>
                <a:t>12 </a:t>
              </a:r>
              <a:r>
                <a:rPr lang="en-US" sz="1200" dirty="0" err="1"/>
                <a:t>μm</a:t>
              </a:r>
              <a:r>
                <a:rPr lang="en-US" sz="1200" dirty="0"/>
                <a:t> resolution</a:t>
              </a:r>
            </a:p>
            <a:p>
              <a:pPr marL="512763" lvl="1"/>
              <a:r>
                <a:rPr lang="en-US" sz="1200" dirty="0"/>
                <a:t>Still images as well as real-time video</a:t>
              </a:r>
            </a:p>
            <a:p>
              <a:pPr lvl="1"/>
              <a:endParaRPr lang="en-US" dirty="0"/>
            </a:p>
          </p:txBody>
        </p:sp>
      </p:grp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8251326" y="1385752"/>
            <a:ext cx="2438400" cy="2472493"/>
            <a:chOff x="6496049" y="1371600"/>
            <a:chExt cx="3047999" cy="309061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98202" y="1371600"/>
              <a:ext cx="2032000" cy="253047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496049" y="3962400"/>
              <a:ext cx="3047999" cy="499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l-GR" sz="1100" dirty="0"/>
                <a:t>μ</a:t>
              </a:r>
              <a:r>
                <a:rPr lang="en-US" sz="1100" dirty="0"/>
                <a:t>-BAM image of P3HT-b-PEOT on water subphase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32087" t="9727" r="25272" b="12932"/>
          <a:stretch/>
        </p:blipFill>
        <p:spPr>
          <a:xfrm>
            <a:off x="5684936" y="4664476"/>
            <a:ext cx="1477865" cy="1507724"/>
          </a:xfrm>
          <a:prstGeom prst="rect">
            <a:avLst/>
          </a:prstGeom>
        </p:spPr>
      </p:pic>
      <p:sp>
        <p:nvSpPr>
          <p:cNvPr id="13" name="Content Placeholder 9"/>
          <p:cNvSpPr txBox="1">
            <a:spLocks/>
          </p:cNvSpPr>
          <p:nvPr/>
        </p:nvSpPr>
        <p:spPr bwMode="auto">
          <a:xfrm>
            <a:off x="6934200" y="4343400"/>
            <a:ext cx="3581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KSV NIMA Surface Potential Meter (SPOT)</a:t>
            </a:r>
          </a:p>
          <a:p>
            <a:pPr marL="512763" lvl="1"/>
            <a:r>
              <a:rPr lang="el-GR" sz="1200" dirty="0"/>
              <a:t>μ</a:t>
            </a:r>
            <a:r>
              <a:rPr lang="el-GR" sz="1200" baseline="-25000" dirty="0"/>
              <a:t>n</a:t>
            </a:r>
            <a:r>
              <a:rPr lang="en-US" sz="1200" dirty="0"/>
              <a:t> = ΔV</a:t>
            </a:r>
            <a:r>
              <a:rPr lang="en-US" sz="8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1200" dirty="0"/>
              <a:t>ε</a:t>
            </a:r>
            <a:r>
              <a:rPr lang="en-US" sz="8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1200" dirty="0"/>
              <a:t>ε</a:t>
            </a:r>
            <a:r>
              <a:rPr lang="en-US" sz="1200" baseline="-25000" dirty="0"/>
              <a:t>0</a:t>
            </a:r>
            <a:r>
              <a:rPr lang="en-US" sz="8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1200" dirty="0">
                <a:sym typeface="Wingdings"/>
              </a:rPr>
              <a:t>A</a:t>
            </a:r>
          </a:p>
          <a:p>
            <a:pPr marL="512763" lvl="1"/>
            <a:r>
              <a:rPr lang="en-US" sz="1200" dirty="0"/>
              <a:t>Determine effective dipole moment</a:t>
            </a:r>
          </a:p>
          <a:p>
            <a:pPr marL="512763" lvl="1"/>
            <a:r>
              <a:rPr lang="en-US" sz="1200" dirty="0"/>
              <a:t>Determine molecular orientation</a:t>
            </a:r>
          </a:p>
          <a:p>
            <a:pPr marL="512763" lvl="1"/>
            <a:r>
              <a:rPr lang="en-US" sz="1200" dirty="0"/>
              <a:t>Monitor complex formation between monolayers, subphase species and </a:t>
            </a:r>
            <a:r>
              <a:rPr lang="en-US" sz="1200" dirty="0" err="1"/>
              <a:t>adsorbates</a:t>
            </a:r>
            <a:endParaRPr lang="en-US" sz="1200" dirty="0"/>
          </a:p>
          <a:p>
            <a:pPr lvl="1"/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676398" y="5029199"/>
            <a:ext cx="3921362" cy="1280451"/>
            <a:chOff x="152400" y="5029200"/>
            <a:chExt cx="3734631" cy="1219477"/>
          </a:xfrm>
        </p:grpSpPr>
        <p:pic>
          <p:nvPicPr>
            <p:cNvPr id="4" name="Picture 3" descr="2017-08-01 16.43.34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5029200"/>
              <a:ext cx="1829631" cy="1219477"/>
            </a:xfrm>
            <a:prstGeom prst="rect">
              <a:avLst/>
            </a:prstGeom>
          </p:spPr>
        </p:pic>
        <p:pic>
          <p:nvPicPr>
            <p:cNvPr id="8" name="Picture 7" descr="2017-08-01 16.47.44.jp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7400" y="5029200"/>
              <a:ext cx="1829631" cy="12194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37004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3433" y="236982"/>
            <a:ext cx="8636290" cy="523220"/>
          </a:xfrm>
        </p:spPr>
        <p:txBody>
          <a:bodyPr/>
          <a:lstStyle/>
          <a:p>
            <a:r>
              <a:rPr lang="en-US" dirty="0"/>
              <a:t>Rheology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8400" y="914400"/>
            <a:ext cx="4038600" cy="4953000"/>
          </a:xfrm>
        </p:spPr>
        <p:txBody>
          <a:bodyPr/>
          <a:lstStyle/>
          <a:p>
            <a:r>
              <a:rPr lang="en-US" sz="2000" dirty="0"/>
              <a:t>Anton </a:t>
            </a:r>
            <a:r>
              <a:rPr lang="en-US" sz="2000" dirty="0" err="1"/>
              <a:t>Paar</a:t>
            </a:r>
            <a:r>
              <a:rPr lang="en-US" sz="2000" dirty="0"/>
              <a:t> MCR 501</a:t>
            </a:r>
          </a:p>
          <a:p>
            <a:pPr marL="512763" lvl="1"/>
            <a:r>
              <a:rPr lang="en-US" dirty="0"/>
              <a:t>Measuring geometries</a:t>
            </a:r>
          </a:p>
          <a:p>
            <a:pPr marL="801688" lvl="2"/>
            <a:r>
              <a:rPr lang="en-US" dirty="0"/>
              <a:t>Cone-plate (Ti cone w/ single crystal Si base plate)</a:t>
            </a:r>
          </a:p>
          <a:p>
            <a:pPr marL="801688" lvl="2"/>
            <a:r>
              <a:rPr lang="en-US" dirty="0"/>
              <a:t>Plate-plate (Ti plate w/ single crystal Si base plate)</a:t>
            </a:r>
          </a:p>
          <a:p>
            <a:pPr marL="801688" lvl="2"/>
            <a:r>
              <a:rPr lang="en-US" dirty="0"/>
              <a:t>Cup and bob ( quartz  for </a:t>
            </a:r>
            <a:r>
              <a:rPr lang="en-US" dirty="0" err="1"/>
              <a:t>RheoSANS</a:t>
            </a:r>
            <a:r>
              <a:rPr lang="en-US" dirty="0"/>
              <a:t> and quartz and Al for bench top measurements)</a:t>
            </a:r>
          </a:p>
          <a:p>
            <a:pPr marL="512763" lvl="1"/>
            <a:r>
              <a:rPr lang="en-US" dirty="0"/>
              <a:t>Temperature control</a:t>
            </a:r>
          </a:p>
          <a:p>
            <a:pPr marL="801688" lvl="2"/>
            <a:r>
              <a:rPr lang="en-US" dirty="0"/>
              <a:t>Convection (-50 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r>
              <a:rPr lang="en-US" dirty="0"/>
              <a:t> to 200 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r>
              <a:rPr lang="en-US" dirty="0"/>
              <a:t>)</a:t>
            </a:r>
          </a:p>
          <a:p>
            <a:pPr marL="801688" lvl="2"/>
            <a:r>
              <a:rPr lang="en-US" dirty="0" err="1"/>
              <a:t>Peltier</a:t>
            </a:r>
            <a:r>
              <a:rPr lang="en-US" dirty="0"/>
              <a:t> (15 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r>
              <a:rPr lang="en-US" dirty="0"/>
              <a:t> to 80 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r>
              <a:rPr lang="en-US" dirty="0"/>
              <a:t>)</a:t>
            </a:r>
          </a:p>
          <a:p>
            <a:pPr marL="512763" lvl="1"/>
            <a:r>
              <a:rPr lang="en-US" dirty="0" err="1"/>
              <a:t>RheoSANS</a:t>
            </a:r>
            <a:endParaRPr lang="en-US" dirty="0"/>
          </a:p>
          <a:p>
            <a:pPr marL="801688" lvl="2"/>
            <a:r>
              <a:rPr lang="en-US" dirty="0"/>
              <a:t>Bin Wu from BSMD is actively developing a focus area in </a:t>
            </a:r>
            <a:r>
              <a:rPr lang="en-US" i="1" dirty="0"/>
              <a:t>in situ </a:t>
            </a:r>
            <a:r>
              <a:rPr lang="en-US" dirty="0"/>
              <a:t>rheological measurements in SANS</a:t>
            </a:r>
          </a:p>
          <a:p>
            <a:pPr marL="1031876" lvl="3"/>
            <a:r>
              <a:rPr lang="en-US" dirty="0"/>
              <a:t>GP-SANS (HFIR) and EQ-SANS (SNS)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19200"/>
            <a:ext cx="3251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1058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Multi-Environment Chamber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24000" y="4419600"/>
            <a:ext cx="5029200" cy="2514600"/>
          </a:xfrm>
        </p:spPr>
        <p:txBody>
          <a:bodyPr>
            <a:normAutofit/>
          </a:bodyPr>
          <a:lstStyle/>
          <a:p>
            <a:r>
              <a:rPr lang="en-US" dirty="0"/>
              <a:t>Chamber base pressure ≤ 10</a:t>
            </a:r>
            <a:r>
              <a:rPr lang="en-US" baseline="30000" dirty="0"/>
              <a:t>-9</a:t>
            </a:r>
            <a:r>
              <a:rPr lang="en-US" dirty="0"/>
              <a:t> </a:t>
            </a:r>
            <a:r>
              <a:rPr lang="en-US" dirty="0" err="1"/>
              <a:t>Torr</a:t>
            </a:r>
            <a:endParaRPr lang="en-US" dirty="0"/>
          </a:p>
          <a:p>
            <a:r>
              <a:rPr lang="en-US" dirty="0"/>
              <a:t>For surface adsorption studies, </a:t>
            </a:r>
            <a:r>
              <a:rPr lang="en-US" i="1" dirty="0"/>
              <a:t>absolute</a:t>
            </a:r>
            <a:r>
              <a:rPr lang="en-US" dirty="0"/>
              <a:t> gas pressures in the range 0.001 Torr to 1000 Torr.</a:t>
            </a:r>
          </a:p>
        </p:txBody>
      </p:sp>
      <p:pic>
        <p:nvPicPr>
          <p:cNvPr id="2" name="Picture 1" descr="2017-07-29 12.46.3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838200"/>
            <a:ext cx="5031486" cy="3353562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982968" y="2590800"/>
            <a:ext cx="368503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Radiant resistive heater</a:t>
            </a:r>
          </a:p>
          <a:p>
            <a:pPr lvl="1"/>
            <a:r>
              <a:rPr lang="en-US" dirty="0"/>
              <a:t>Sample temperatures to 600 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7460" y="3657600"/>
            <a:ext cx="4549140" cy="3200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304800"/>
            <a:ext cx="2613660" cy="221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547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Layer-by-Layer (LbL) growth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525" y="990601"/>
            <a:ext cx="2514600" cy="165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2180432" y="4953000"/>
            <a:ext cx="2720975" cy="1295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Char char="•"/>
            </a:pPr>
            <a:r>
              <a:rPr lang="en-US" altLang="ja-JP" dirty="0">
                <a:cs typeface="Arial" charset="0"/>
              </a:rPr>
              <a:t>Simple</a:t>
            </a:r>
          </a:p>
          <a:p>
            <a:pPr eaLnBrk="1" hangingPunct="1">
              <a:spcBef>
                <a:spcPct val="10000"/>
              </a:spcBef>
              <a:buFontTx/>
              <a:buChar char="•"/>
            </a:pPr>
            <a:r>
              <a:rPr lang="en-US" altLang="ja-JP" dirty="0"/>
              <a:t>V</a:t>
            </a:r>
            <a:r>
              <a:rPr lang="en-US" altLang="ja-JP" dirty="0">
                <a:cs typeface="Arial" charset="0"/>
              </a:rPr>
              <a:t>ersatile – vast inventory of polyelectrolytes</a:t>
            </a:r>
          </a:p>
          <a:p>
            <a:pPr eaLnBrk="1" hangingPunct="1">
              <a:spcBef>
                <a:spcPct val="10000"/>
              </a:spcBef>
              <a:buFontTx/>
              <a:buChar char="•"/>
            </a:pPr>
            <a:r>
              <a:rPr lang="en-US" altLang="ja-JP" dirty="0">
                <a:cs typeface="Arial" charset="0"/>
              </a:rPr>
              <a:t>Environmentally friendly – aqueous, room temperature</a:t>
            </a:r>
          </a:p>
          <a:p>
            <a:pPr eaLnBrk="1" hangingPunct="1">
              <a:spcBef>
                <a:spcPct val="10000"/>
              </a:spcBef>
              <a:buFontTx/>
              <a:buChar char="•"/>
            </a:pPr>
            <a:r>
              <a:rPr lang="en-US" altLang="ja-JP" dirty="0">
                <a:cs typeface="Arial" charset="0"/>
              </a:rPr>
              <a:t>No limitation on substrate shape or size</a:t>
            </a:r>
            <a:endParaRPr lang="en-US" altLang="en-US" dirty="0">
              <a:cs typeface="Arial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6087325" imgH="3734321"/>
        </mc:Choice>
        <mc:Fallback>
          <p:control r:id="rId1" imgW="6087325" imgH="3734321">
            <p:pic>
              <p:nvPicPr>
                <p:cNvPr id="3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28801" y="762000"/>
                  <a:ext cx="6088063" cy="3733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64205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13565-010E-C129-6016-D958E24D0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E0F50C-D49C-B6FA-DA10-F394996DF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596" y="2575686"/>
            <a:ext cx="31718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0280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D3CA13D-0624-0C3B-04CE-0F0CA7FE56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58781" y="1184260"/>
            <a:ext cx="9229636" cy="48289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FB17D7-D581-2479-062E-C3A5CB774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QIKR Instrument Sections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8E8325-DCFB-99AA-3291-844EF1DEEEB4}"/>
              </a:ext>
            </a:extLst>
          </p:cNvPr>
          <p:cNvSpPr txBox="1"/>
          <p:nvPr/>
        </p:nvSpPr>
        <p:spPr>
          <a:xfrm>
            <a:off x="3085365" y="2331072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QIKR-U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983FAA5-ACE7-79DA-0852-621CC7875DD0}"/>
              </a:ext>
            </a:extLst>
          </p:cNvPr>
          <p:cNvCxnSpPr>
            <a:cxnSpLocks/>
          </p:cNvCxnSpPr>
          <p:nvPr/>
        </p:nvCxnSpPr>
        <p:spPr>
          <a:xfrm>
            <a:off x="4737100" y="1552575"/>
            <a:ext cx="495300" cy="517525"/>
          </a:xfrm>
          <a:prstGeom prst="straightConnector1">
            <a:avLst/>
          </a:prstGeom>
          <a:ln>
            <a:tailEnd type="oval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B58A388-400E-211B-926A-BD74818A7A0B}"/>
              </a:ext>
            </a:extLst>
          </p:cNvPr>
          <p:cNvCxnSpPr>
            <a:cxnSpLocks/>
          </p:cNvCxnSpPr>
          <p:nvPr/>
        </p:nvCxnSpPr>
        <p:spPr>
          <a:xfrm>
            <a:off x="4039245" y="2617802"/>
            <a:ext cx="495300" cy="517525"/>
          </a:xfrm>
          <a:prstGeom prst="straightConnector1">
            <a:avLst/>
          </a:prstGeom>
          <a:ln>
            <a:tailEnd type="oval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51F2685-E273-C2BB-88F0-8CDD2B96EF53}"/>
              </a:ext>
            </a:extLst>
          </p:cNvPr>
          <p:cNvCxnSpPr>
            <a:cxnSpLocks/>
          </p:cNvCxnSpPr>
          <p:nvPr/>
        </p:nvCxnSpPr>
        <p:spPr>
          <a:xfrm>
            <a:off x="4417362" y="2239079"/>
            <a:ext cx="1727405" cy="1743261"/>
          </a:xfrm>
          <a:prstGeom prst="straightConnector1">
            <a:avLst/>
          </a:prstGeom>
          <a:ln>
            <a:tailEnd type="oval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17FCC71-6E73-E54D-8684-23D536F3CD08}"/>
              </a:ext>
            </a:extLst>
          </p:cNvPr>
          <p:cNvSpPr txBox="1"/>
          <p:nvPr/>
        </p:nvSpPr>
        <p:spPr>
          <a:xfrm>
            <a:off x="3463255" y="1903121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QIKR-L</a:t>
            </a: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31E42FD4-76D5-766D-B7B8-DC887EF5BC1C}"/>
              </a:ext>
            </a:extLst>
          </p:cNvPr>
          <p:cNvSpPr/>
          <p:nvPr/>
        </p:nvSpPr>
        <p:spPr>
          <a:xfrm rot="15237375">
            <a:off x="6496613" y="3610178"/>
            <a:ext cx="333286" cy="2952898"/>
          </a:xfrm>
          <a:prstGeom prst="leftBrace">
            <a:avLst>
              <a:gd name="adj1" fmla="val 21428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2DF9B85A-049A-2527-BD4D-B04EA82AD1E8}"/>
              </a:ext>
            </a:extLst>
          </p:cNvPr>
          <p:cNvSpPr/>
          <p:nvPr/>
        </p:nvSpPr>
        <p:spPr>
          <a:xfrm rot="14954021">
            <a:off x="8922685" y="4086173"/>
            <a:ext cx="333286" cy="1391958"/>
          </a:xfrm>
          <a:prstGeom prst="leftBrace">
            <a:avLst>
              <a:gd name="adj1" fmla="val 21428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B2C702-3A52-F114-DBA2-130807FD6202}"/>
              </a:ext>
            </a:extLst>
          </p:cNvPr>
          <p:cNvSpPr txBox="1"/>
          <p:nvPr/>
        </p:nvSpPr>
        <p:spPr>
          <a:xfrm>
            <a:off x="9089328" y="4901961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Bunker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6880A6-065E-6222-5876-662A2BDE8519}"/>
              </a:ext>
            </a:extLst>
          </p:cNvPr>
          <p:cNvSpPr txBox="1"/>
          <p:nvPr/>
        </p:nvSpPr>
        <p:spPr>
          <a:xfrm>
            <a:off x="6486668" y="5280000"/>
            <a:ext cx="69442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Cave</a:t>
            </a:r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F1164E19-06B4-0FDB-4D0B-60D56EEB21B2}"/>
              </a:ext>
            </a:extLst>
          </p:cNvPr>
          <p:cNvSpPr/>
          <p:nvPr/>
        </p:nvSpPr>
        <p:spPr>
          <a:xfrm rot="15237375">
            <a:off x="3884458" y="4732292"/>
            <a:ext cx="333286" cy="2243878"/>
          </a:xfrm>
          <a:prstGeom prst="leftBrace">
            <a:avLst>
              <a:gd name="adj1" fmla="val 21428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777FAC-4E4E-B99D-C0B0-365D9905E168}"/>
              </a:ext>
            </a:extLst>
          </p:cNvPr>
          <p:cNvSpPr txBox="1"/>
          <p:nvPr/>
        </p:nvSpPr>
        <p:spPr>
          <a:xfrm>
            <a:off x="3812048" y="5984146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Hutch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C27A58-6794-3A84-1E53-5422F558386C}"/>
              </a:ext>
            </a:extLst>
          </p:cNvPr>
          <p:cNvSpPr txBox="1"/>
          <p:nvPr/>
        </p:nvSpPr>
        <p:spPr>
          <a:xfrm>
            <a:off x="3992986" y="1322141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Lintel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574888-40B8-48DC-4D3E-DBE92BAD97D9}"/>
              </a:ext>
            </a:extLst>
          </p:cNvPr>
          <p:cNvSpPr txBox="1"/>
          <p:nvPr/>
        </p:nvSpPr>
        <p:spPr>
          <a:xfrm>
            <a:off x="10209369" y="2212325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ST02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C8FB0B7-5BB8-79A5-ACAC-4D1E173084F7}"/>
              </a:ext>
            </a:extLst>
          </p:cNvPr>
          <p:cNvGrpSpPr/>
          <p:nvPr/>
        </p:nvGrpSpPr>
        <p:grpSpPr>
          <a:xfrm>
            <a:off x="10833219" y="2869287"/>
            <a:ext cx="430240" cy="241422"/>
            <a:chOff x="11668243" y="1870286"/>
            <a:chExt cx="430240" cy="24142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8CD3479-26B5-0D14-D63E-66C5B315A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91811" y="1870286"/>
              <a:ext cx="206672" cy="241422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ABE100B-06E3-E39B-60B5-F0191615D7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68243" y="2035505"/>
              <a:ext cx="200391" cy="76203"/>
            </a:xfrm>
            <a:prstGeom prst="straightConnector1">
              <a:avLst/>
            </a:prstGeom>
            <a:ln w="28575">
              <a:solidFill>
                <a:schemeClr val="tx2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39266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5EA5B53-D370-D932-ED89-2C8EA0B51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122" y="1188257"/>
            <a:ext cx="9000768" cy="351325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FEA7FD-6AC9-59B4-AD9B-483E7EBA9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QIKR features two independent beamlines (schematic)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053EBAC-CE52-9429-F85E-E54DE2BC5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8289" y="5148481"/>
            <a:ext cx="8524433" cy="1148897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latin typeface="+mn-lt"/>
              </a:rPr>
              <a:t>The maintenance shield does </a:t>
            </a:r>
            <a:r>
              <a:rPr lang="en-US" sz="2000" u="sng" dirty="0">
                <a:latin typeface="+mn-lt"/>
              </a:rPr>
              <a:t>not</a:t>
            </a:r>
            <a:r>
              <a:rPr lang="en-US" sz="2000" dirty="0">
                <a:latin typeface="+mn-lt"/>
              </a:rPr>
              <a:t> perform a beam blocking function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latin typeface="+mn-lt"/>
              </a:rPr>
              <a:t>The End Stations consist of an Incident Table with Slits, a Sample Table, and a Detector Arm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BD706A-47C0-F741-528A-4DA4654D70AC}"/>
              </a:ext>
            </a:extLst>
          </p:cNvPr>
          <p:cNvSpPr txBox="1"/>
          <p:nvPr/>
        </p:nvSpPr>
        <p:spPr>
          <a:xfrm>
            <a:off x="1524914" y="1663023"/>
            <a:ext cx="487297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  <a:latin typeface="+mn-lt"/>
              </a:rPr>
              <a:t>As oriented in this view, QIKR-U occupies the back portion of the instrument wedge &amp; cave, and QIKR-L occupies the front </a:t>
            </a:r>
            <a:r>
              <a:rPr lang="en-US" sz="1200" dirty="0">
                <a:solidFill>
                  <a:srgbClr val="0000FF"/>
                </a:solidFill>
              </a:rPr>
              <a:t>portion</a:t>
            </a:r>
            <a:endParaRPr lang="en-US" sz="12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9D8EA9-4CB3-FC25-5718-7AF07D965F1F}"/>
              </a:ext>
            </a:extLst>
          </p:cNvPr>
          <p:cNvSpPr/>
          <p:nvPr/>
        </p:nvSpPr>
        <p:spPr>
          <a:xfrm>
            <a:off x="4838776" y="2613205"/>
            <a:ext cx="624689" cy="16817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C028F-0307-955B-7AAA-C7AAB6DFAA77}"/>
              </a:ext>
            </a:extLst>
          </p:cNvPr>
          <p:cNvSpPr/>
          <p:nvPr/>
        </p:nvSpPr>
        <p:spPr>
          <a:xfrm>
            <a:off x="5599513" y="3555416"/>
            <a:ext cx="624689" cy="16817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2449D6-51CE-E861-2A44-52C21B38CFBA}"/>
              </a:ext>
            </a:extLst>
          </p:cNvPr>
          <p:cNvSpPr txBox="1"/>
          <p:nvPr/>
        </p:nvSpPr>
        <p:spPr>
          <a:xfrm>
            <a:off x="1736702" y="2543577"/>
            <a:ext cx="948241" cy="369332"/>
          </a:xfrm>
          <a:prstGeom prst="rect">
            <a:avLst/>
          </a:prstGeom>
          <a:solidFill>
            <a:srgbClr val="4472C4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chemeClr val="bg1"/>
                </a:solidFill>
                <a:latin typeface="+mn-lt"/>
              </a:rPr>
              <a:t>QIKR-U End Station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41724E-2D19-C5F2-7D55-D08E6B75F749}"/>
              </a:ext>
            </a:extLst>
          </p:cNvPr>
          <p:cNvSpPr txBox="1"/>
          <p:nvPr/>
        </p:nvSpPr>
        <p:spPr>
          <a:xfrm>
            <a:off x="4107708" y="3824605"/>
            <a:ext cx="872494" cy="369332"/>
          </a:xfrm>
          <a:prstGeom prst="rect">
            <a:avLst/>
          </a:prstGeom>
          <a:solidFill>
            <a:srgbClr val="4472C4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chemeClr val="bg1"/>
                </a:solidFill>
                <a:latin typeface="+mn-lt"/>
              </a:rPr>
              <a:t>QIKR-L End Station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851E66-8165-F721-1881-C9DE12C7F8CA}"/>
              </a:ext>
            </a:extLst>
          </p:cNvPr>
          <p:cNvSpPr txBox="1"/>
          <p:nvPr/>
        </p:nvSpPr>
        <p:spPr>
          <a:xfrm>
            <a:off x="5103623" y="2534726"/>
            <a:ext cx="776175" cy="2862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latin typeface="+mn-lt"/>
              </a:rPr>
              <a:t>QIKR-U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FCF2C2-70B7-91E0-D9C4-61E38400DFC2}"/>
              </a:ext>
            </a:extLst>
          </p:cNvPr>
          <p:cNvSpPr txBox="1"/>
          <p:nvPr/>
        </p:nvSpPr>
        <p:spPr>
          <a:xfrm>
            <a:off x="5463465" y="3475002"/>
            <a:ext cx="755335" cy="2862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latin typeface="+mn-lt"/>
              </a:rPr>
              <a:t>QIKR-L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2EE011-D98E-2744-85AB-4BA3CB2E3524}"/>
              </a:ext>
            </a:extLst>
          </p:cNvPr>
          <p:cNvSpPr txBox="1"/>
          <p:nvPr/>
        </p:nvSpPr>
        <p:spPr>
          <a:xfrm>
            <a:off x="1807504" y="3218770"/>
            <a:ext cx="546945" cy="230832"/>
          </a:xfrm>
          <a:prstGeom prst="rect">
            <a:avLst/>
          </a:prstGeom>
          <a:solidFill>
            <a:srgbClr val="F2F2F2"/>
          </a:solidFill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00FF"/>
                </a:solidFill>
              </a:rPr>
              <a:t>QIKR-U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0C98C7-BDCE-5591-5CBD-5947C840F6EB}"/>
              </a:ext>
            </a:extLst>
          </p:cNvPr>
          <p:cNvSpPr txBox="1"/>
          <p:nvPr/>
        </p:nvSpPr>
        <p:spPr>
          <a:xfrm>
            <a:off x="10737470" y="2863281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ST02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75B137C-1C7F-19A9-8B7C-659021234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6049" y="3274781"/>
            <a:ext cx="206672" cy="241422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5197043-DBB3-149A-FB9D-26B8F8D762C0}"/>
              </a:ext>
            </a:extLst>
          </p:cNvPr>
          <p:cNvCxnSpPr>
            <a:cxnSpLocks/>
          </p:cNvCxnSpPr>
          <p:nvPr/>
        </p:nvCxnSpPr>
        <p:spPr>
          <a:xfrm flipH="1">
            <a:off x="10799219" y="3385316"/>
            <a:ext cx="344600" cy="0"/>
          </a:xfrm>
          <a:prstGeom prst="straightConnector1">
            <a:avLst/>
          </a:prstGeom>
          <a:ln w="28575">
            <a:solidFill>
              <a:schemeClr val="tx2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5602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B5D110E3-1914-4AF1-AA41-A411B78ED1B2}"/>
              </a:ext>
            </a:extLst>
          </p:cNvPr>
          <p:cNvGrpSpPr/>
          <p:nvPr/>
        </p:nvGrpSpPr>
        <p:grpSpPr>
          <a:xfrm>
            <a:off x="5399631" y="898911"/>
            <a:ext cx="6792369" cy="3361759"/>
            <a:chOff x="5399631" y="898911"/>
            <a:chExt cx="6792369" cy="336175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968A023-2485-0947-3768-639B9DD83F91}"/>
                </a:ext>
              </a:extLst>
            </p:cNvPr>
            <p:cNvGrpSpPr/>
            <p:nvPr/>
          </p:nvGrpSpPr>
          <p:grpSpPr>
            <a:xfrm>
              <a:off x="5399631" y="898911"/>
              <a:ext cx="6792369" cy="3361759"/>
              <a:chOff x="5399631" y="1359058"/>
              <a:chExt cx="6792369" cy="3361759"/>
            </a:xfrm>
          </p:grpSpPr>
          <p:pic>
            <p:nvPicPr>
              <p:cNvPr id="12" name="Picture 11" descr="A picture containing LEGO, toy&#10;&#10;Description automatically generated">
                <a:extLst>
                  <a:ext uri="{FF2B5EF4-FFF2-40B4-BE49-F238E27FC236}">
                    <a16:creationId xmlns:a16="http://schemas.microsoft.com/office/drawing/2014/main" id="{66098BFC-0D80-B360-F3F6-92DBCFDBCD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435" t="17144" r="1747" b="30062"/>
              <a:stretch/>
            </p:blipFill>
            <p:spPr>
              <a:xfrm>
                <a:off x="5399631" y="1420581"/>
                <a:ext cx="6149130" cy="2618032"/>
              </a:xfrm>
              <a:prstGeom prst="rect">
                <a:avLst/>
              </a:prstGeom>
            </p:spPr>
          </p:pic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41D2289B-542C-1D85-341E-1E40BC0F3433}"/>
                  </a:ext>
                </a:extLst>
              </p:cNvPr>
              <p:cNvGrpSpPr/>
              <p:nvPr/>
            </p:nvGrpSpPr>
            <p:grpSpPr>
              <a:xfrm>
                <a:off x="6265150" y="1359058"/>
                <a:ext cx="5926850" cy="3361759"/>
                <a:chOff x="6265150" y="1359058"/>
                <a:chExt cx="5926850" cy="3361759"/>
              </a:xfrm>
            </p:grpSpPr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5D0B0A20-065A-6EBB-7432-867BCC816BD3}"/>
                    </a:ext>
                  </a:extLst>
                </p:cNvPr>
                <p:cNvSpPr txBox="1"/>
                <p:nvPr/>
              </p:nvSpPr>
              <p:spPr>
                <a:xfrm>
                  <a:off x="11231481" y="1359058"/>
                  <a:ext cx="960519" cy="3416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r>
                    <a:rPr lang="en-US" dirty="0">
                      <a:latin typeface="+mn-lt"/>
                    </a:rPr>
                    <a:t>Source</a:t>
                  </a:r>
                </a:p>
              </p:txBody>
            </p:sp>
            <p:cxnSp>
              <p:nvCxnSpPr>
                <p:cNvPr id="9" name="Straight Arrow Connector 8">
                  <a:extLst>
                    <a:ext uri="{FF2B5EF4-FFF2-40B4-BE49-F238E27FC236}">
                      <a16:creationId xmlns:a16="http://schemas.microsoft.com/office/drawing/2014/main" id="{9A20D150-F6AD-4E40-D7AF-3D1D3D8B0B25}"/>
                    </a:ext>
                  </a:extLst>
                </p:cNvPr>
                <p:cNvCxnSpPr>
                  <a:cxnSpLocks/>
                  <a:stCxn id="4" idx="2"/>
                  <a:endCxn id="16" idx="0"/>
                </p:cNvCxnSpPr>
                <p:nvPr/>
              </p:nvCxnSpPr>
              <p:spPr>
                <a:xfrm>
                  <a:off x="11711741" y="1700690"/>
                  <a:ext cx="283406" cy="629743"/>
                </a:xfrm>
                <a:prstGeom prst="straightConnector1">
                  <a:avLst/>
                </a:prstGeom>
                <a:ln w="19050">
                  <a:solidFill>
                    <a:schemeClr val="accent4">
                      <a:lumMod val="60000"/>
                      <a:lumOff val="40000"/>
                    </a:schemeClr>
                  </a:solidFill>
                  <a:miter lim="800000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7D4D4225-2DBA-E538-E335-056175BDFE83}"/>
                    </a:ext>
                  </a:extLst>
                </p:cNvPr>
                <p:cNvSpPr txBox="1"/>
                <p:nvPr/>
              </p:nvSpPr>
              <p:spPr>
                <a:xfrm>
                  <a:off x="10267710" y="3889790"/>
                  <a:ext cx="934871" cy="3416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r>
                    <a:rPr lang="en-US" dirty="0">
                      <a:latin typeface="+mn-lt"/>
                    </a:rPr>
                    <a:t>Bunker</a:t>
                  </a:r>
                </a:p>
              </p:txBody>
            </p:sp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34C1EB40-FD35-EA84-80A3-DCE3808DB0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657177" y="2982594"/>
                  <a:ext cx="77968" cy="896840"/>
                </a:xfrm>
                <a:prstGeom prst="straightConnector1">
                  <a:avLst/>
                </a:prstGeom>
                <a:ln w="19050">
                  <a:solidFill>
                    <a:schemeClr val="accent4">
                      <a:lumMod val="60000"/>
                      <a:lumOff val="40000"/>
                    </a:schemeClr>
                  </a:solidFill>
                  <a:miter lim="800000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E527735-1352-2825-779C-69BB270E0D9A}"/>
                    </a:ext>
                  </a:extLst>
                </p:cNvPr>
                <p:cNvSpPr txBox="1"/>
                <p:nvPr/>
              </p:nvSpPr>
              <p:spPr>
                <a:xfrm>
                  <a:off x="8892560" y="3867629"/>
                  <a:ext cx="808235" cy="3416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r>
                    <a:rPr lang="en-US" dirty="0">
                      <a:latin typeface="+mn-lt"/>
                    </a:rPr>
                    <a:t>Cave</a:t>
                  </a:r>
                </a:p>
              </p:txBody>
            </p:sp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86B91FC7-0F7A-4542-9B7B-ED35E0A3D1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301508" y="3291572"/>
                  <a:ext cx="66667" cy="587862"/>
                </a:xfrm>
                <a:prstGeom prst="straightConnector1">
                  <a:avLst/>
                </a:prstGeom>
                <a:ln w="19050">
                  <a:solidFill>
                    <a:schemeClr val="accent4">
                      <a:lumMod val="60000"/>
                      <a:lumOff val="40000"/>
                    </a:schemeClr>
                  </a:solidFill>
                  <a:miter lim="800000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76ECC10-E276-5208-69E9-43CEC1EAEE10}"/>
                    </a:ext>
                  </a:extLst>
                </p:cNvPr>
                <p:cNvSpPr txBox="1"/>
                <p:nvPr/>
              </p:nvSpPr>
              <p:spPr>
                <a:xfrm>
                  <a:off x="6265150" y="4129886"/>
                  <a:ext cx="1008609" cy="5909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dirty="0">
                      <a:latin typeface="+mn-lt"/>
                    </a:rPr>
                    <a:t>Control</a:t>
                  </a:r>
                </a:p>
                <a:p>
                  <a:pPr algn="ctr">
                    <a:lnSpc>
                      <a:spcPct val="90000"/>
                    </a:lnSpc>
                  </a:pPr>
                  <a:r>
                    <a:rPr lang="en-US" dirty="0">
                      <a:latin typeface="+mn-lt"/>
                    </a:rPr>
                    <a:t>Hutch</a:t>
                  </a:r>
                </a:p>
              </p:txBody>
            </p: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B33F0CD5-CB79-D427-D661-2E078E4D74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783243" y="3577108"/>
                  <a:ext cx="66667" cy="587862"/>
                </a:xfrm>
                <a:prstGeom prst="straightConnector1">
                  <a:avLst/>
                </a:prstGeom>
                <a:ln w="19050">
                  <a:solidFill>
                    <a:schemeClr val="accent4">
                      <a:lumMod val="60000"/>
                      <a:lumOff val="40000"/>
                    </a:schemeClr>
                  </a:solidFill>
                  <a:miter lim="800000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BF22EF2-22F7-9B7D-0B84-CB3E5067B5BD}"/>
                </a:ext>
              </a:extLst>
            </p:cNvPr>
            <p:cNvGrpSpPr/>
            <p:nvPr/>
          </p:nvGrpSpPr>
          <p:grpSpPr>
            <a:xfrm>
              <a:off x="11668243" y="1870286"/>
              <a:ext cx="430240" cy="241422"/>
              <a:chOff x="11532863" y="3575038"/>
              <a:chExt cx="430240" cy="241422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B7DCB00F-FC64-307A-FCF3-486E373610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756431" y="3575038"/>
                <a:ext cx="206672" cy="241422"/>
              </a:xfrm>
              <a:prstGeom prst="rect">
                <a:avLst/>
              </a:prstGeom>
            </p:spPr>
          </p:pic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6678F3AE-A0D3-02B7-F6A4-C729EB08C0B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532863" y="3740257"/>
                <a:ext cx="200391" cy="76203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27B6F52-B597-4944-BFD1-AA70B23D7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QIKR will make time-resolved reflectometry routine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5BB5ECA-3369-4E5D-8DB1-83F0434DEB91}"/>
              </a:ext>
            </a:extLst>
          </p:cNvPr>
          <p:cNvSpPr txBox="1"/>
          <p:nvPr/>
        </p:nvSpPr>
        <p:spPr>
          <a:xfrm>
            <a:off x="429767" y="883324"/>
            <a:ext cx="5353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STS flux and wavelength bandwidth will enable routine single-setting measurement of specular reflectivity in seconds to minutes, depending on the sample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3D8D726-A9B6-4DD8-9639-9B6BF59BB3F7}"/>
              </a:ext>
            </a:extLst>
          </p:cNvPr>
          <p:cNvSpPr txBox="1"/>
          <p:nvPr/>
        </p:nvSpPr>
        <p:spPr>
          <a:xfrm>
            <a:off x="5775262" y="4775338"/>
            <a:ext cx="6041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“Cinematic” data collection at one instrument setting and event-based data reduction will enable post-experiment tracking of structural evolution in time over a broad scientific landscape 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BE4650-C2AF-45C5-B657-DF3368796C88}"/>
              </a:ext>
            </a:extLst>
          </p:cNvPr>
          <p:cNvGrpSpPr/>
          <p:nvPr/>
        </p:nvGrpSpPr>
        <p:grpSpPr>
          <a:xfrm>
            <a:off x="1519305" y="2235994"/>
            <a:ext cx="3467100" cy="3978846"/>
            <a:chOff x="405754" y="1088068"/>
            <a:chExt cx="3467100" cy="3978846"/>
          </a:xfrm>
        </p:grpSpPr>
        <p:pic>
          <p:nvPicPr>
            <p:cNvPr id="6" name="Picture 113" descr="cid:F89B7CED-6509-49F3-8D3D-1F2F70E1D93A">
              <a:extLst>
                <a:ext uri="{FF2B5EF4-FFF2-40B4-BE49-F238E27FC236}">
                  <a16:creationId xmlns:a16="http://schemas.microsoft.com/office/drawing/2014/main" id="{E339EAB8-7AAB-4C2E-82D5-A6D1101BEA6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754" y="1088068"/>
              <a:ext cx="3467100" cy="2560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id="{F78EF6BD-854F-4E63-BB25-F5ABDA6D6F8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58745" y="3844224"/>
            <a:ext cx="2361118" cy="12226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422360" imgH="736560" progId="Equation.3">
                    <p:embed/>
                  </p:oleObj>
                </mc:Choice>
                <mc:Fallback>
                  <p:oleObj name="Equation" r:id="rId6" imgW="1422360" imgH="736560" progId="Equation.3">
                    <p:embed/>
                    <p:pic>
                      <p:nvPicPr>
                        <p:cNvPr id="7" name="Object 6">
                          <a:extLst>
                            <a:ext uri="{FF2B5EF4-FFF2-40B4-BE49-F238E27FC236}">
                              <a16:creationId xmlns:a16="http://schemas.microsoft.com/office/drawing/2014/main" id="{F78EF6BD-854F-4E63-BB25-F5ABDA6D6F8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58745" y="3844224"/>
                          <a:ext cx="2361118" cy="122269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F130AF6-86CA-4000-85D1-546944E4046A}"/>
              </a:ext>
            </a:extLst>
          </p:cNvPr>
          <p:cNvSpPr txBox="1"/>
          <p:nvPr/>
        </p:nvSpPr>
        <p:spPr>
          <a:xfrm>
            <a:off x="2690901" y="6314189"/>
            <a:ext cx="3405099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latin typeface="+mn-lt"/>
              </a:rPr>
              <a:t>[Density × Avogadro’s number / </a:t>
            </a:r>
          </a:p>
          <a:p>
            <a:pPr algn="ctr">
              <a:lnSpc>
                <a:spcPct val="90000"/>
              </a:lnSpc>
            </a:pPr>
            <a:r>
              <a:rPr lang="en-US" sz="1600" dirty="0">
                <a:latin typeface="+mn-lt"/>
              </a:rPr>
              <a:t>Molecular mass]</a:t>
            </a:r>
            <a:endParaRPr lang="en-US" sz="1600" i="1" dirty="0">
              <a:latin typeface="+mn-lt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2F08584-1DD0-4AA3-8397-2FFB93EA89E0}"/>
              </a:ext>
            </a:extLst>
          </p:cNvPr>
          <p:cNvCxnSpPr>
            <a:cxnSpLocks/>
            <a:stCxn id="3" idx="0"/>
          </p:cNvCxnSpPr>
          <p:nvPr/>
        </p:nvCxnSpPr>
        <p:spPr>
          <a:xfrm flipH="1" flipV="1">
            <a:off x="3495964" y="5974676"/>
            <a:ext cx="897487" cy="339513"/>
          </a:xfrm>
          <a:prstGeom prst="straightConnector1">
            <a:avLst/>
          </a:prstGeom>
          <a:ln w="1270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BB225C2-C109-21EF-A6C1-1AC6C4195AA8}"/>
              </a:ext>
            </a:extLst>
          </p:cNvPr>
          <p:cNvSpPr txBox="1"/>
          <p:nvPr/>
        </p:nvSpPr>
        <p:spPr>
          <a:xfrm>
            <a:off x="11030688" y="3001493"/>
            <a:ext cx="115127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Monolith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A14A896-FEE5-886E-8941-2F474334F58B}"/>
              </a:ext>
            </a:extLst>
          </p:cNvPr>
          <p:cNvCxnSpPr>
            <a:cxnSpLocks/>
            <a:stCxn id="29" idx="0"/>
          </p:cNvCxnSpPr>
          <p:nvPr/>
        </p:nvCxnSpPr>
        <p:spPr>
          <a:xfrm flipH="1" flipV="1">
            <a:off x="11314963" y="2371750"/>
            <a:ext cx="291364" cy="629743"/>
          </a:xfrm>
          <a:prstGeom prst="straightConnector1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  <a:miter lim="800000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A70DD56-4746-48CA-D544-02EC4D4040E4}"/>
              </a:ext>
            </a:extLst>
          </p:cNvPr>
          <p:cNvSpPr txBox="1"/>
          <p:nvPr/>
        </p:nvSpPr>
        <p:spPr>
          <a:xfrm>
            <a:off x="625642" y="2522447"/>
            <a:ext cx="1003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Incident</a:t>
            </a:r>
          </a:p>
          <a:p>
            <a:pPr algn="ctr"/>
            <a:r>
              <a:rPr lang="en-US" dirty="0"/>
              <a:t>beam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4E7684-B9EF-55A3-8913-BE63698991F8}"/>
              </a:ext>
            </a:extLst>
          </p:cNvPr>
          <p:cNvSpPr txBox="1"/>
          <p:nvPr/>
        </p:nvSpPr>
        <p:spPr>
          <a:xfrm>
            <a:off x="4583334" y="1869702"/>
            <a:ext cx="1154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Reflected</a:t>
            </a:r>
          </a:p>
          <a:p>
            <a:pPr algn="ctr"/>
            <a:r>
              <a:rPr lang="en-US" dirty="0"/>
              <a:t>beam</a:t>
            </a:r>
          </a:p>
        </p:txBody>
      </p:sp>
    </p:spTree>
    <p:extLst>
      <p:ext uri="{BB962C8B-B14F-4D97-AF65-F5344CB8AC3E}">
        <p14:creationId xmlns:p14="http://schemas.microsoft.com/office/powerpoint/2010/main" val="128674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B5CC1-17E0-40D5-A526-89126CBC2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sampling of scientific communities served by QIKR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28A6D2-1203-4F06-A973-2A52F72B0166}"/>
              </a:ext>
            </a:extLst>
          </p:cNvPr>
          <p:cNvSpPr txBox="1"/>
          <p:nvPr/>
        </p:nvSpPr>
        <p:spPr>
          <a:xfrm>
            <a:off x="366185" y="1186494"/>
            <a:ext cx="381533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u="sng" dirty="0">
                <a:latin typeface="+mn-lt"/>
              </a:rPr>
              <a:t>Soft Matter</a:t>
            </a:r>
          </a:p>
          <a:p>
            <a:pPr marL="342900" indent="-3429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Polymer diffusion</a:t>
            </a:r>
          </a:p>
          <a:p>
            <a:pPr marL="342900" indent="-3429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Chemical transformation of reactive films</a:t>
            </a:r>
          </a:p>
          <a:p>
            <a:pPr marL="342900" indent="-3429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Hydrogels</a:t>
            </a:r>
          </a:p>
          <a:p>
            <a:pPr marL="342900" indent="-3429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Fouling</a:t>
            </a:r>
          </a:p>
          <a:p>
            <a:pPr marL="342900" indent="-3429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Structure-properties of films under shear</a:t>
            </a:r>
          </a:p>
          <a:p>
            <a:pPr marL="342900" indent="-3429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Synthetic membranes</a:t>
            </a:r>
          </a:p>
          <a:p>
            <a:pPr marL="342900" indent="-3429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Responsive films</a:t>
            </a:r>
          </a:p>
          <a:p>
            <a:pPr marL="342900" indent="-3429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Polymer brushes under shear</a:t>
            </a:r>
          </a:p>
          <a:p>
            <a:pPr marL="342900" indent="-3429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Surface modification</a:t>
            </a:r>
          </a:p>
          <a:p>
            <a:pPr marL="342900" indent="-3429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Reactions at oil/water interfaces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64B4E8-4B5E-4BBB-99E2-442C9E4E9FE3}"/>
              </a:ext>
            </a:extLst>
          </p:cNvPr>
          <p:cNvSpPr txBox="1"/>
          <p:nvPr/>
        </p:nvSpPr>
        <p:spPr>
          <a:xfrm>
            <a:off x="4209897" y="998962"/>
            <a:ext cx="3765373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u="sng" dirty="0">
                <a:latin typeface="+mn-lt"/>
              </a:rPr>
              <a:t>Energy Materials</a:t>
            </a:r>
          </a:p>
          <a:p>
            <a:pPr marL="285750" indent="-28575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Solid-electrolyte interphase</a:t>
            </a:r>
          </a:p>
          <a:p>
            <a:pPr marL="285750" indent="-28575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Organic photovoltaics</a:t>
            </a:r>
          </a:p>
          <a:p>
            <a:pPr marL="285750" indent="-28575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Ionic liquids</a:t>
            </a:r>
          </a:p>
          <a:p>
            <a:pPr marL="285750" indent="-28575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Corrosion</a:t>
            </a:r>
          </a:p>
          <a:p>
            <a:pPr marL="285750" indent="-28575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Mesoporous films</a:t>
            </a:r>
          </a:p>
          <a:p>
            <a:pPr marL="285750" indent="-28575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Conjugated polymer films</a:t>
            </a:r>
          </a:p>
          <a:p>
            <a:pPr marL="285750" indent="-28575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Metal-harvesting polymers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01D045-5817-45FB-8601-1F5153E7DA8A}"/>
              </a:ext>
            </a:extLst>
          </p:cNvPr>
          <p:cNvSpPr txBox="1"/>
          <p:nvPr/>
        </p:nvSpPr>
        <p:spPr>
          <a:xfrm>
            <a:off x="8010479" y="1186494"/>
            <a:ext cx="366458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u="sng" dirty="0">
                <a:latin typeface="+mn-lt"/>
              </a:rPr>
              <a:t>Biomaterials</a:t>
            </a:r>
          </a:p>
          <a:p>
            <a:pPr marL="342900" indent="-3429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Model membranes</a:t>
            </a:r>
          </a:p>
          <a:p>
            <a:pPr marL="342900" indent="-3429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Lipid flip-flop</a:t>
            </a:r>
          </a:p>
          <a:p>
            <a:pPr marL="342900" indent="-3429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Structure of transmembrane peptides</a:t>
            </a:r>
          </a:p>
          <a:p>
            <a:pPr marL="342900" indent="-3429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Biocompatible coatings</a:t>
            </a:r>
          </a:p>
          <a:p>
            <a:pPr marL="342900" indent="-3429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Surfactant and phospholipid monolayers</a:t>
            </a:r>
          </a:p>
          <a:p>
            <a:pPr marL="342900" indent="-3429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Drug delivery</a:t>
            </a:r>
          </a:p>
          <a:p>
            <a:pPr marL="342900" indent="-3429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Protein conformation to membranes</a:t>
            </a:r>
          </a:p>
          <a:p>
            <a:pPr marL="342900" indent="-3429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Influence of synthetic nanoparticles on membrane structure</a:t>
            </a:r>
          </a:p>
        </p:txBody>
      </p:sp>
      <p:pic>
        <p:nvPicPr>
          <p:cNvPr id="6" name="Picture 5" descr="A picture containing indoor, decorated, colorful&#10;&#10;Description automatically generated">
            <a:extLst>
              <a:ext uri="{FF2B5EF4-FFF2-40B4-BE49-F238E27FC236}">
                <a16:creationId xmlns:a16="http://schemas.microsoft.com/office/drawing/2014/main" id="{C5251FCA-AF82-4E32-A440-5BBE9A17C54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307" y="4317100"/>
            <a:ext cx="3706552" cy="188331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2FC60F-008B-4A65-95BE-6204CC007F09}"/>
              </a:ext>
            </a:extLst>
          </p:cNvPr>
          <p:cNvSpPr txBox="1"/>
          <p:nvPr/>
        </p:nvSpPr>
        <p:spPr>
          <a:xfrm>
            <a:off x="5134629" y="6297448"/>
            <a:ext cx="1915909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[Courtesy R. Ashkar]</a:t>
            </a:r>
          </a:p>
        </p:txBody>
      </p:sp>
    </p:spTree>
    <p:extLst>
      <p:ext uri="{BB962C8B-B14F-4D97-AF65-F5344CB8AC3E}">
        <p14:creationId xmlns:p14="http://schemas.microsoft.com/office/powerpoint/2010/main" val="4093390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99271-ABDD-1618-9F25-C4C4E7632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Nano-scale layers deposited on flat substrates</a:t>
            </a:r>
          </a:p>
        </p:txBody>
      </p:sp>
      <p:pic>
        <p:nvPicPr>
          <p:cNvPr id="6" name="Picture 5" descr="A picture containing indoor, kitchen, white, table&#10;&#10;Description automatically generated">
            <a:extLst>
              <a:ext uri="{FF2B5EF4-FFF2-40B4-BE49-F238E27FC236}">
                <a16:creationId xmlns:a16="http://schemas.microsoft.com/office/drawing/2014/main" id="{FD8E6DAE-6252-840B-1178-566EC9529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85401" y="1432983"/>
            <a:ext cx="3656492" cy="2742092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pic>
        <p:nvPicPr>
          <p:cNvPr id="12" name="Picture 2" descr="https://itn-snal.net/wp-content/uploads/sites/9/2014/10/ltr-2si-new.png">
            <a:extLst>
              <a:ext uri="{FF2B5EF4-FFF2-40B4-BE49-F238E27FC236}">
                <a16:creationId xmlns:a16="http://schemas.microsoft.com/office/drawing/2014/main" id="{08CFF6DA-ACB8-550C-D6BC-DE0F80A9A5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82" r="50000" b="9720"/>
          <a:stretch/>
        </p:blipFill>
        <p:spPr bwMode="auto">
          <a:xfrm>
            <a:off x="8915223" y="4975053"/>
            <a:ext cx="3156705" cy="15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D43E016-F4A9-0CE2-AB8D-047FFF68B63E}"/>
              </a:ext>
            </a:extLst>
          </p:cNvPr>
          <p:cNvGrpSpPr/>
          <p:nvPr/>
        </p:nvGrpSpPr>
        <p:grpSpPr>
          <a:xfrm>
            <a:off x="346941" y="3429000"/>
            <a:ext cx="3171825" cy="2731532"/>
            <a:chOff x="1570793" y="3926917"/>
            <a:chExt cx="3171825" cy="27315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9BCA37E-99AA-0189-242C-F3617867E0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0793" y="3926917"/>
              <a:ext cx="3171825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621151F-0763-75B5-E929-B538382FFB25}"/>
                </a:ext>
              </a:extLst>
            </p:cNvPr>
            <p:cNvSpPr txBox="1"/>
            <p:nvPr/>
          </p:nvSpPr>
          <p:spPr>
            <a:xfrm>
              <a:off x="2413553" y="6289117"/>
              <a:ext cx="1486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Spin Coating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E54E11C-1A73-52EC-6434-CB84D5A51662}"/>
              </a:ext>
            </a:extLst>
          </p:cNvPr>
          <p:cNvGrpSpPr/>
          <p:nvPr/>
        </p:nvGrpSpPr>
        <p:grpSpPr>
          <a:xfrm>
            <a:off x="961502" y="924683"/>
            <a:ext cx="2792448" cy="2277566"/>
            <a:chOff x="1760481" y="571858"/>
            <a:chExt cx="2792448" cy="2277566"/>
          </a:xfrm>
        </p:grpSpPr>
        <p:pic>
          <p:nvPicPr>
            <p:cNvPr id="5" name="Picture 7">
              <a:extLst>
                <a:ext uri="{FF2B5EF4-FFF2-40B4-BE49-F238E27FC236}">
                  <a16:creationId xmlns:a16="http://schemas.microsoft.com/office/drawing/2014/main" id="{AE6C4228-87D7-F9DA-5988-F98CB66B85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0481" y="1012473"/>
              <a:ext cx="2792448" cy="1836951"/>
            </a:xfrm>
            <a:prstGeom prst="rect">
              <a:avLst/>
            </a:prstGeom>
            <a:noFill/>
            <a:ln w="254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9E9423-0F43-331C-AAA2-C4186F5E2B74}"/>
                </a:ext>
              </a:extLst>
            </p:cNvPr>
            <p:cNvSpPr txBox="1"/>
            <p:nvPr/>
          </p:nvSpPr>
          <p:spPr>
            <a:xfrm>
              <a:off x="1923033" y="571858"/>
              <a:ext cx="24673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Layer-by-Layer Growth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2992108-4613-DD8F-ABCE-9B053D85E0B9}"/>
              </a:ext>
            </a:extLst>
          </p:cNvPr>
          <p:cNvGrpSpPr/>
          <p:nvPr/>
        </p:nvGrpSpPr>
        <p:grpSpPr>
          <a:xfrm>
            <a:off x="5130933" y="718277"/>
            <a:ext cx="2264317" cy="3876675"/>
            <a:chOff x="4668451" y="813816"/>
            <a:chExt cx="2264317" cy="387667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917578-080D-62A3-AC11-B217D1522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68451" y="1294015"/>
              <a:ext cx="2264317" cy="3396476"/>
            </a:xfrm>
            <a:prstGeom prst="rect">
              <a:avLst/>
            </a:prstGeom>
            <a:ln w="25400">
              <a:solidFill>
                <a:schemeClr val="tx2"/>
              </a:solidFill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68E8C70-32BB-A4A5-AB00-C0D7DEC6DEA7}"/>
                </a:ext>
              </a:extLst>
            </p:cNvPr>
            <p:cNvSpPr txBox="1"/>
            <p:nvPr/>
          </p:nvSpPr>
          <p:spPr>
            <a:xfrm>
              <a:off x="5153637" y="813816"/>
              <a:ext cx="12939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Rheometry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D451172-8DD1-43BB-FA15-5BFDC58159BD}"/>
              </a:ext>
            </a:extLst>
          </p:cNvPr>
          <p:cNvGrpSpPr/>
          <p:nvPr/>
        </p:nvGrpSpPr>
        <p:grpSpPr>
          <a:xfrm>
            <a:off x="6327252" y="4848317"/>
            <a:ext cx="2081019" cy="2009683"/>
            <a:chOff x="6327252" y="4848317"/>
            <a:chExt cx="2081019" cy="2009683"/>
          </a:xfrm>
        </p:grpSpPr>
        <p:pic>
          <p:nvPicPr>
            <p:cNvPr id="9" name="Picture 8" descr="2017-08-01 16.43.34.jpg">
              <a:extLst>
                <a:ext uri="{FF2B5EF4-FFF2-40B4-BE49-F238E27FC236}">
                  <a16:creationId xmlns:a16="http://schemas.microsoft.com/office/drawing/2014/main" id="{31A044DF-65FC-82E0-CA78-DF7872DE8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7206" y="4848317"/>
              <a:ext cx="1921112" cy="1280451"/>
            </a:xfrm>
            <a:prstGeom prst="rect">
              <a:avLst/>
            </a:prstGeom>
            <a:ln w="25400">
              <a:solidFill>
                <a:schemeClr val="tx2"/>
              </a:solidFill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CA9B461-F7D3-2D61-B3CF-EF85D92FF3FF}"/>
                </a:ext>
              </a:extLst>
            </p:cNvPr>
            <p:cNvSpPr txBox="1"/>
            <p:nvPr/>
          </p:nvSpPr>
          <p:spPr>
            <a:xfrm>
              <a:off x="6327252" y="6211669"/>
              <a:ext cx="20810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Langmuir-Blodgett</a:t>
              </a:r>
            </a:p>
            <a:p>
              <a:pPr algn="ctr"/>
              <a:r>
                <a:rPr lang="en-US" dirty="0"/>
                <a:t>deposition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6C4DDCC-5EB2-6408-1D8D-6223D0AB399C}"/>
              </a:ext>
            </a:extLst>
          </p:cNvPr>
          <p:cNvSpPr txBox="1"/>
          <p:nvPr/>
        </p:nvSpPr>
        <p:spPr>
          <a:xfrm>
            <a:off x="9727827" y="448339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Langmuir Films</a:t>
            </a:r>
          </a:p>
        </p:txBody>
      </p:sp>
      <p:pic>
        <p:nvPicPr>
          <p:cNvPr id="22" name="Picture 21" descr="2017-07-29 12.31.20.jpg">
            <a:extLst>
              <a:ext uri="{FF2B5EF4-FFF2-40B4-BE49-F238E27FC236}">
                <a16:creationId xmlns:a16="http://schemas.microsoft.com/office/drawing/2014/main" id="{8991E508-5172-9822-D39F-6856DE798F7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3" t="11761" r="12854" b="18078"/>
          <a:stretch/>
        </p:blipFill>
        <p:spPr>
          <a:xfrm>
            <a:off x="4072986" y="5402486"/>
            <a:ext cx="2023014" cy="1283396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C7B7B5F-F0CB-932C-7CCA-7940716FC5DA}"/>
              </a:ext>
            </a:extLst>
          </p:cNvPr>
          <p:cNvSpPr txBox="1"/>
          <p:nvPr/>
        </p:nvSpPr>
        <p:spPr>
          <a:xfrm>
            <a:off x="4130551" y="4950949"/>
            <a:ext cx="1907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Electrochemistry</a:t>
            </a:r>
          </a:p>
        </p:txBody>
      </p:sp>
    </p:spTree>
    <p:extLst>
      <p:ext uri="{BB962C8B-B14F-4D97-AF65-F5344CB8AC3E}">
        <p14:creationId xmlns:p14="http://schemas.microsoft.com/office/powerpoint/2010/main" val="4251069867"/>
      </p:ext>
    </p:extLst>
  </p:cSld>
  <p:clrMapOvr>
    <a:masterClrMapping/>
  </p:clrMapOvr>
</p:sld>
</file>

<file path=ppt/theme/theme1.xml><?xml version="1.0" encoding="utf-8"?>
<a:theme xmlns:a="http://schemas.openxmlformats.org/drawingml/2006/main" name="ORNL-Presentation-16x9-SNS">
  <a:themeElements>
    <a:clrScheme name="ORNL-OCT2024">
      <a:dk1>
        <a:srgbClr val="00454D"/>
      </a:dk1>
      <a:lt1>
        <a:srgbClr val="FFFFFF"/>
      </a:lt1>
      <a:dk2>
        <a:srgbClr val="00662C"/>
      </a:dk2>
      <a:lt2>
        <a:srgbClr val="DBDCDB"/>
      </a:lt2>
      <a:accent1>
        <a:srgbClr val="373A36"/>
      </a:accent1>
      <a:accent2>
        <a:srgbClr val="005776"/>
      </a:accent2>
      <a:accent3>
        <a:srgbClr val="006BA6"/>
      </a:accent3>
      <a:accent4>
        <a:srgbClr val="7DBA00"/>
      </a:accent4>
      <a:accent5>
        <a:srgbClr val="00BDB5"/>
      </a:accent5>
      <a:accent6>
        <a:srgbClr val="00B38F"/>
      </a:accent6>
      <a:hlink>
        <a:srgbClr val="00444D"/>
      </a:hlink>
      <a:folHlink>
        <a:srgbClr val="00662C"/>
      </a:folHlink>
    </a:clrScheme>
    <a:fontScheme name="ORNL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RNL">
      <a:srgbClr val="00662C"/>
    </a:custClr>
    <a:custClr name="ORNL">
      <a:srgbClr val="00454D"/>
    </a:custClr>
    <a:custClr name="ORNL">
      <a:srgbClr val="DBDCD8"/>
    </a:custClr>
    <a:custClr name="ORNL">
      <a:srgbClr val="373A36"/>
    </a:custClr>
    <a:custClr name="ORNL">
      <a:srgbClr val="FFFFFF"/>
    </a:custClr>
    <a:custClr name="ORNL">
      <a:srgbClr val="005776"/>
    </a:custClr>
    <a:custClr name="ORNL">
      <a:srgbClr val="006BA6"/>
    </a:custClr>
    <a:custClr name="ORNL">
      <a:srgbClr val="7DBA00"/>
    </a:custClr>
    <a:custClr name="ORNL">
      <a:srgbClr val="00BDB5"/>
    </a:custClr>
    <a:custClr name="ORNL">
      <a:srgbClr val="00B38F"/>
    </a:custClr>
    <a:custClr name="ORNL">
      <a:srgbClr val="00492E"/>
    </a:custClr>
    <a:custClr name="ORNL">
      <a:srgbClr val="00572E"/>
    </a:custClr>
    <a:custClr name="ORNL">
      <a:srgbClr val="28A351"/>
    </a:custClr>
    <a:custClr name="ORNL">
      <a:srgbClr val="53D170"/>
    </a:custClr>
    <a:custClr name="ORNL">
      <a:srgbClr val="8FEF9C"/>
    </a:custClr>
    <a:custClr name="ORNL">
      <a:srgbClr val="002837"/>
    </a:custClr>
    <a:custClr name="ORNL">
      <a:srgbClr val="003542"/>
    </a:custClr>
    <a:custClr name="ORNL">
      <a:srgbClr val="259194"/>
    </a:custClr>
    <a:custClr name="ORNL">
      <a:srgbClr val="50C9C2"/>
    </a:custClr>
    <a:custClr name="ORNL">
      <a:srgbClr val="8EEDE0"/>
    </a:custClr>
  </a:custClrLst>
  <a:extLst>
    <a:ext uri="{05A4C25C-085E-4340-85A3-A5531E510DB2}">
      <thm15:themeFamily xmlns:thm15="http://schemas.microsoft.com/office/thememl/2012/main" name="ORNL-Presentation-16x9-SNS" id="{6F4AF29C-6DC8-154A-AE41-3AA8D4DD5A60}" vid="{D19DEBF6-3229-8649-BEEB-7BE13016A9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8C220A4B7DB446A3DFD60E906CC048" ma:contentTypeVersion="18" ma:contentTypeDescription="Create a new document." ma:contentTypeScope="" ma:versionID="018a9431ea1d734f3c46e3cca7034d17">
  <xsd:schema xmlns:xsd="http://www.w3.org/2001/XMLSchema" xmlns:xs="http://www.w3.org/2001/XMLSchema" xmlns:p="http://schemas.microsoft.com/office/2006/metadata/properties" xmlns:ns2="d3865356-02a6-4d33-a696-5decb45baae2" xmlns:ns3="e4a3cf16-f000-411a-8b9f-ac8de5bd4628" targetNamespace="http://schemas.microsoft.com/office/2006/metadata/properties" ma:root="true" ma:fieldsID="bbecc6482de62f8746c705728f367e4e" ns2:_="" ns3:_="">
    <xsd:import namespace="d3865356-02a6-4d33-a696-5decb45baae2"/>
    <xsd:import namespace="e4a3cf16-f000-411a-8b9f-ac8de5bd46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https_x003a__x002f__x002f_ornl_x002d_my_x002e_sharepoint_x002e_com_x002f__x003a_v_x003a__x002f_g_x002f_personal_x002f_b7t_ornl_gov_x002f_EaGP_x002d_VJDaylIkMiQwAane34Bk0oLub8WCBHtE_KXkLLUuw" minOccurs="0"/>
                <xsd:element ref="ns2:MediaServiceObjectDetectorVersions" minOccurs="0"/>
                <xsd:element ref="ns2:MediaServiceSearchProperties" minOccurs="0"/>
                <xsd:element ref="ns2:typ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865356-02a6-4d33-a696-5decb45baa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8ac8405-059b-47f8-b48a-bbaeae0205a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https_x003a__x002f__x002f_ornl_x002d_my_x002e_sharepoint_x002e_com_x002f__x003a_v_x003a__x002f_g_x002f_personal_x002f_b7t_ornl_gov_x002f_EaGP_x002d_VJDaylIkMiQwAane34Bk0oLub8WCBHtE_KXkLLUuw" ma:index="22" nillable="true" ma:displayName="https://ornl-my.sharepoint.com/:v:/g/personal/b7t_ornl_gov/EaGP-VJDaylIkMiQwAane34Bk0oLub8WCBHtE_KXkLLUuw" ma:format="Hyperlink" ma:internalName="https_x003a__x002f__x002f_ornl_x002d_my_x002e_sharepoint_x002e_com_x002f__x003a_v_x003a__x002f_g_x002f_personal_x002f_b7t_ornl_gov_x002f_EaGP_x002d_VJDaylIkMiQwAane34Bk0oLub8WCBHtE_KXkLLUuw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type" ma:index="25" nillable="true" ma:displayName="type" ma:description="type" ma:format="Dropdown" ma:internalName="typ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a3cf16-f000-411a-8b9f-ac8de5bd462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92377ec8-f349-44bd-a667-3c7fff64c664}" ma:internalName="TaxCatchAll" ma:showField="CatchAllData" ma:web="e4a3cf16-f000-411a-8b9f-ac8de5bd46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4a3cf16-f000-411a-8b9f-ac8de5bd4628" xsi:nil="true"/>
    <lcf76f155ced4ddcb4097134ff3c332f xmlns="d3865356-02a6-4d33-a696-5decb45baae2">
      <Terms xmlns="http://schemas.microsoft.com/office/infopath/2007/PartnerControls"/>
    </lcf76f155ced4ddcb4097134ff3c332f>
    <type xmlns="d3865356-02a6-4d33-a696-5decb45baae2" xsi:nil="true"/>
    <https_x003a__x002f__x002f_ornl_x002d_my_x002e_sharepoint_x002e_com_x002f__x003a_v_x003a__x002f_g_x002f_personal_x002f_b7t_ornl_gov_x002f_EaGP_x002d_VJDaylIkMiQwAane34Bk0oLub8WCBHtE_KXkLLUuw xmlns="d3865356-02a6-4d33-a696-5decb45baae2">
      <Url xsi:nil="true"/>
      <Description xsi:nil="true"/>
    </https_x003a__x002f__x002f_ornl_x002d_my_x002e_sharepoint_x002e_com_x002f__x003a_v_x003a__x002f_g_x002f_personal_x002f_b7t_ornl_gov_x002f_EaGP_x002d_VJDaylIkMiQwAane34Bk0oLub8WCBHtE_KXkLLUuw>
  </documentManagement>
</p:properties>
</file>

<file path=customXml/itemProps1.xml><?xml version="1.0" encoding="utf-8"?>
<ds:datastoreItem xmlns:ds="http://schemas.openxmlformats.org/officeDocument/2006/customXml" ds:itemID="{14449F37-C667-4CFE-AC2C-36940FCA51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3865356-02a6-4d33-a696-5decb45baae2"/>
    <ds:schemaRef ds:uri="e4a3cf16-f000-411a-8b9f-ac8de5bd46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9F3DBF9-8A56-4645-A995-7B75741D720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A9D8C29-8E81-46A2-8FB8-EE2042827740}">
  <ds:schemaRefs>
    <ds:schemaRef ds:uri="http://purl.org/dc/terms/"/>
    <ds:schemaRef ds:uri="http://purl.org/dc/dcmitype/"/>
    <ds:schemaRef ds:uri="e4a3cf16-f000-411a-8b9f-ac8de5bd4628"/>
    <ds:schemaRef ds:uri="http://schemas.microsoft.com/office/2006/documentManagement/types"/>
    <ds:schemaRef ds:uri="http://purl.org/dc/elements/1.1/"/>
    <ds:schemaRef ds:uri="c0ae1526-a413-44b3-a9f1-197380d7ad63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schemas.microsoft.com/sharepoint/v3"/>
    <ds:schemaRef ds:uri="d3865356-02a6-4d33-a696-5decb45baae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ORNL-Presentation-16x9-SNS</Template>
  <TotalTime>4232</TotalTime>
  <Words>2612</Words>
  <Application>Microsoft Office PowerPoint</Application>
  <PresentationFormat>Widescreen</PresentationFormat>
  <Paragraphs>498</Paragraphs>
  <Slides>45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ＭＳ Ｐゴシック</vt:lpstr>
      <vt:lpstr>Arial</vt:lpstr>
      <vt:lpstr>Calibri</vt:lpstr>
      <vt:lpstr>Cambria</vt:lpstr>
      <vt:lpstr>Century Gothic</vt:lpstr>
      <vt:lpstr>Roboto</vt:lpstr>
      <vt:lpstr>Roboto Light</vt:lpstr>
      <vt:lpstr>Times New Roman</vt:lpstr>
      <vt:lpstr>Wingdings</vt:lpstr>
      <vt:lpstr>ORNL-Presentation-16x9-SNS</vt:lpstr>
      <vt:lpstr>Equation</vt:lpstr>
      <vt:lpstr>QIKR Instrument Overview</vt:lpstr>
      <vt:lpstr>Outline</vt:lpstr>
      <vt:lpstr>Outline</vt:lpstr>
      <vt:lpstr>Location of QIKR</vt:lpstr>
      <vt:lpstr>QIKR Instrument Sections</vt:lpstr>
      <vt:lpstr>QIKR features two independent beamlines (schematic)</vt:lpstr>
      <vt:lpstr>QIKR will make time-resolved reflectometry routine</vt:lpstr>
      <vt:lpstr>A sampling of scientific communities served by QIKR</vt:lpstr>
      <vt:lpstr>Nano-scale layers deposited on flat substrates</vt:lpstr>
      <vt:lpstr>Diverse geometries</vt:lpstr>
      <vt:lpstr>Outline</vt:lpstr>
      <vt:lpstr>PowerPoint Presentation</vt:lpstr>
      <vt:lpstr>QIKR Overview – Guide Path</vt:lpstr>
      <vt:lpstr>Guide representation in MCNP</vt:lpstr>
      <vt:lpstr>QIKR-L guide cartoon</vt:lpstr>
      <vt:lpstr>PowerPoint Presentation</vt:lpstr>
      <vt:lpstr>Outline</vt:lpstr>
      <vt:lpstr>Guide system provides multiple beams</vt:lpstr>
      <vt:lpstr>QIKR end stations: beam selection and detector motion</vt:lpstr>
      <vt:lpstr>Slits define angular resolution and beam footprint</vt:lpstr>
      <vt:lpstr>Operate in θ-2θ and θ-θ geometries </vt:lpstr>
      <vt:lpstr>Footprint calculator – maximum slits </vt:lpstr>
      <vt:lpstr>Detector sensitivity to unwanted neutrons (background)</vt:lpstr>
      <vt:lpstr>Backdrop must be dark</vt:lpstr>
      <vt:lpstr>Detector assessment</vt:lpstr>
      <vt:lpstr>Define beam – reject even more neutrons</vt:lpstr>
      <vt:lpstr>There are a lot of neutrons to absorb</vt:lpstr>
      <vt:lpstr>Outline</vt:lpstr>
      <vt:lpstr>Summary </vt:lpstr>
      <vt:lpstr>Thanks</vt:lpstr>
      <vt:lpstr>Footprint calculator – maximum slits </vt:lpstr>
      <vt:lpstr>In-bunker components</vt:lpstr>
      <vt:lpstr>End-station caves</vt:lpstr>
      <vt:lpstr>QIKR Caves &amp; User Hutches – plan view </vt:lpstr>
      <vt:lpstr>McStas Analysis</vt:lpstr>
      <vt:lpstr>Incident Table – holds slits and optics</vt:lpstr>
      <vt:lpstr>Sample Table and Detector Arm unit</vt:lpstr>
      <vt:lpstr>Create a layer: Langmuir trough</vt:lpstr>
      <vt:lpstr>Biological Membrane Studies Conducted at Liquids Reflectometer</vt:lpstr>
      <vt:lpstr>Prepare DPPC film and measure NR</vt:lpstr>
      <vt:lpstr>Langmuir film deposition </vt:lpstr>
      <vt:lpstr>Rheology</vt:lpstr>
      <vt:lpstr>Multi-Environment Chamber</vt:lpstr>
      <vt:lpstr>Layer-by-Layer (LbL) growth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Carlson, Noah</dc:creator>
  <cp:lastModifiedBy>Dix, Talia</cp:lastModifiedBy>
  <cp:revision>16</cp:revision>
  <dcterms:created xsi:type="dcterms:W3CDTF">2024-12-09T17:01:33Z</dcterms:created>
  <dcterms:modified xsi:type="dcterms:W3CDTF">2025-02-26T21:23:07Z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0x010100458C220A4B7DB446A3DFD60E906CC048</vt:lpwstr>
  </property>
  <property fmtid="{D5CDD505-2E9C-101B-9397-08002B2CF9AE}" pid="3" name="MediaServiceImageTags">
    <vt:lpwstr/>
  </property>
</Properties>
</file>