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4"/>
  </p:sldMasterIdLst>
  <p:notesMasterIdLst>
    <p:notesMasterId r:id="rId64"/>
  </p:notesMasterIdLst>
  <p:handoutMasterIdLst>
    <p:handoutMasterId r:id="rId65"/>
  </p:handoutMasterIdLst>
  <p:sldIdLst>
    <p:sldId id="2147469121" r:id="rId5"/>
    <p:sldId id="2147469217" r:id="rId6"/>
    <p:sldId id="2147469219" r:id="rId7"/>
    <p:sldId id="2147469215" r:id="rId8"/>
    <p:sldId id="2147469236" r:id="rId9"/>
    <p:sldId id="2147469235" r:id="rId10"/>
    <p:sldId id="2147469218" r:id="rId11"/>
    <p:sldId id="2147469220" r:id="rId12"/>
    <p:sldId id="2147469221" r:id="rId13"/>
    <p:sldId id="3345" r:id="rId14"/>
    <p:sldId id="3347" r:id="rId15"/>
    <p:sldId id="2147469222" r:id="rId16"/>
    <p:sldId id="2147469188" r:id="rId17"/>
    <p:sldId id="2147469153" r:id="rId18"/>
    <p:sldId id="2147469223" r:id="rId19"/>
    <p:sldId id="2147469249" r:id="rId20"/>
    <p:sldId id="2147469230" r:id="rId21"/>
    <p:sldId id="3258" r:id="rId22"/>
    <p:sldId id="2147469216" r:id="rId23"/>
    <p:sldId id="2147469242" r:id="rId24"/>
    <p:sldId id="3237" r:id="rId25"/>
    <p:sldId id="3400" r:id="rId26"/>
    <p:sldId id="2147469212" r:id="rId27"/>
    <p:sldId id="3378" r:id="rId28"/>
    <p:sldId id="2147469239" r:id="rId29"/>
    <p:sldId id="2147469243" r:id="rId30"/>
    <p:sldId id="2147469244" r:id="rId31"/>
    <p:sldId id="2147469245" r:id="rId32"/>
    <p:sldId id="2147469250" r:id="rId33"/>
    <p:sldId id="2147469187" r:id="rId34"/>
    <p:sldId id="2147469198" r:id="rId35"/>
    <p:sldId id="2147469199" r:id="rId36"/>
    <p:sldId id="2147469207" r:id="rId37"/>
    <p:sldId id="2147469189" r:id="rId38"/>
    <p:sldId id="2147469192" r:id="rId39"/>
    <p:sldId id="2147469191" r:id="rId40"/>
    <p:sldId id="2147469193" r:id="rId41"/>
    <p:sldId id="2147469194" r:id="rId42"/>
    <p:sldId id="2147469195" r:id="rId43"/>
    <p:sldId id="2147469196" r:id="rId44"/>
    <p:sldId id="2147469197" r:id="rId45"/>
    <p:sldId id="2147469200" r:id="rId46"/>
    <p:sldId id="2147469208" r:id="rId47"/>
    <p:sldId id="2147469203" r:id="rId48"/>
    <p:sldId id="2147469205" r:id="rId49"/>
    <p:sldId id="2147469210" r:id="rId50"/>
    <p:sldId id="2147469204" r:id="rId51"/>
    <p:sldId id="2147469172" r:id="rId52"/>
    <p:sldId id="2147469246" r:id="rId53"/>
    <p:sldId id="2147469247" r:id="rId54"/>
    <p:sldId id="2147469248" r:id="rId55"/>
    <p:sldId id="2147469206" r:id="rId56"/>
    <p:sldId id="2147469176" r:id="rId57"/>
    <p:sldId id="2147469177" r:id="rId58"/>
    <p:sldId id="2147469180" r:id="rId59"/>
    <p:sldId id="2147469181" r:id="rId60"/>
    <p:sldId id="2147469178" r:id="rId61"/>
    <p:sldId id="2147469211" r:id="rId62"/>
    <p:sldId id="2147469164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9D8E"/>
    <a:srgbClr val="3B618E"/>
    <a:srgbClr val="189E7F"/>
    <a:srgbClr val="000000"/>
    <a:srgbClr val="928E89"/>
    <a:srgbClr val="FFFFFF"/>
    <a:srgbClr val="0000FF"/>
    <a:srgbClr val="FF85FF"/>
    <a:srgbClr val="FFFF99"/>
    <a:srgbClr val="9F3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65" autoAdjust="0"/>
    <p:restoredTop sz="96301"/>
  </p:normalViewPr>
  <p:slideViewPr>
    <p:cSldViewPr snapToGrid="0">
      <p:cViewPr varScale="1">
        <p:scale>
          <a:sx n="104" d="100"/>
          <a:sy n="104" d="100"/>
        </p:scale>
        <p:origin x="13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432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F454D-A2FB-E28F-62C2-050A837E1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6BDF-7ADA-716C-F5CA-D157A094B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14C3F-0AF5-DA4C-84F9-3990FF0B58A5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7AF2-C6EF-69B3-EBC0-F3BECE663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AEBCA-6ABE-1DFD-7AA8-A3B2F1B63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B913-EDAA-C746-870D-9B7877FA5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D4C33-E834-184F-A85B-4B1A7D742F8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A2CD3-FB95-D94F-9F04-F9F995EAB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3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A5DF7-791B-5AC1-B4AB-9346CC416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5A6CAC-5982-BAC6-F3D4-A002EDA5C8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685CF3-2CB9-38CB-93B1-972A72BECC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E36C7B-06B0-5182-6D72-BC8E0050DC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89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A07C1-2E7F-4152-EFC6-367ABD102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CB7FB0-ACE9-2050-3BAF-35358BF444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03C63B-785D-EB5E-0A9F-B371DD2736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1E8E5-2B4B-3DB2-245D-E9ADB32949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67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igh angle view of a city&#10;&#10;Description automatically generated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7432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995" name="Group 1994">
            <a:extLst>
              <a:ext uri="{FF2B5EF4-FFF2-40B4-BE49-F238E27FC236}">
                <a16:creationId xmlns:a16="http://schemas.microsoft.com/office/drawing/2014/main" id="{1F4B6682-1CD5-4D07-BAEB-03195C2FB91D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1996" name="Picture 1995">
              <a:extLst>
                <a:ext uri="{FF2B5EF4-FFF2-40B4-BE49-F238E27FC236}">
                  <a16:creationId xmlns:a16="http://schemas.microsoft.com/office/drawing/2014/main" id="{E499D9F2-455D-24ED-C934-5DC3E3908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1997" name="TextBox 1996">
              <a:extLst>
                <a:ext uri="{FF2B5EF4-FFF2-40B4-BE49-F238E27FC236}">
                  <a16:creationId xmlns:a16="http://schemas.microsoft.com/office/drawing/2014/main" id="{94A5DA57-E73A-E843-58FE-CFA5666E7A14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31D47623-818A-705B-B821-F058B0BC95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5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68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/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59A002-CFDF-58EF-945F-28E943618A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76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reeform 141">
            <a:extLst>
              <a:ext uri="{FF2B5EF4-FFF2-40B4-BE49-F238E27FC236}">
                <a16:creationId xmlns:a16="http://schemas.microsoft.com/office/drawing/2014/main" id="{C5299A65-0A0F-7322-3425-6AD66F71B8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id="{5DC2D7C4-BFF1-5433-4DFD-06CB8AACA1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2225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7" name="Picture Placeholder 135">
            <a:extLst>
              <a:ext uri="{FF2B5EF4-FFF2-40B4-BE49-F238E27FC236}">
                <a16:creationId xmlns:a16="http://schemas.microsoft.com/office/drawing/2014/main" id="{859767F7-2911-36C4-18C3-120D9FA7D6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44833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8" name="Picture Placeholder 135">
            <a:extLst>
              <a:ext uri="{FF2B5EF4-FFF2-40B4-BE49-F238E27FC236}">
                <a16:creationId xmlns:a16="http://schemas.microsoft.com/office/drawing/2014/main" id="{FC9DC632-E163-36B5-D009-C524396761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2225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9" name="Picture Placeholder 135">
            <a:extLst>
              <a:ext uri="{FF2B5EF4-FFF2-40B4-BE49-F238E27FC236}">
                <a16:creationId xmlns:a16="http://schemas.microsoft.com/office/drawing/2014/main" id="{99255166-5F9E-0685-2DC9-C0962F7791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44833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0" name="Picture Placeholder 135">
            <a:extLst>
              <a:ext uri="{FF2B5EF4-FFF2-40B4-BE49-F238E27FC236}">
                <a16:creationId xmlns:a16="http://schemas.microsoft.com/office/drawing/2014/main" id="{0FA78FC9-062C-7D60-CDA4-C25CE63F78E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42225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1" name="Picture Placeholder 135">
            <a:extLst>
              <a:ext uri="{FF2B5EF4-FFF2-40B4-BE49-F238E27FC236}">
                <a16:creationId xmlns:a16="http://schemas.microsoft.com/office/drawing/2014/main" id="{9521219C-7211-80DE-D33B-4B26EA6EE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44833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886397"/>
          </a:xfrm>
        </p:spPr>
        <p:txBody>
          <a:bodyPr anchor="t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60"/>
            <a:ext cx="6763894" cy="4354640"/>
          </a:xfrm>
        </p:spPr>
        <p:txBody>
          <a:bodyPr tIns="91440" anchor="t" anchorCtr="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r>
              <a:rPr lang="en-US" dirty="0"/>
              <a:t>Supporting point 1</a:t>
            </a:r>
          </a:p>
          <a:p>
            <a:r>
              <a:rPr lang="en-US" dirty="0"/>
              <a:t>Supporting point 2</a:t>
            </a:r>
          </a:p>
          <a:p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62B7F0-6B0A-3291-2731-E56176CBCD7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EE7C435-1FA7-78B6-5FBF-709DE092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57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One-sentence connected to the main takeaway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4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029C52-FEBA-E897-C815-3A6283D168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841886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67105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315194" cy="406182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900239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15577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C3355DA-324C-FAD8-4E0B-AEAD06F3F5FE}"/>
              </a:ext>
            </a:extLst>
          </p:cNvPr>
          <p:cNvSpPr/>
          <p:nvPr/>
        </p:nvSpPr>
        <p:spPr>
          <a:xfrm>
            <a:off x="314692" y="1636672"/>
            <a:ext cx="5533588" cy="433965"/>
          </a:xfrm>
          <a:custGeom>
            <a:avLst/>
            <a:gdLst>
              <a:gd name="connsiteX0" fmla="*/ 5357305 w 5357304"/>
              <a:gd name="connsiteY0" fmla="*/ 0 h 373951"/>
              <a:gd name="connsiteX1" fmla="*/ 5357305 w 5357304"/>
              <a:gd name="connsiteY1" fmla="*/ 373951 h 373951"/>
              <a:gd name="connsiteX2" fmla="*/ 5227765 w 5357304"/>
              <a:gd name="connsiteY2" fmla="*/ 373951 h 373951"/>
              <a:gd name="connsiteX3" fmla="*/ 2843848 w 5357304"/>
              <a:gd name="connsiteY3" fmla="*/ 373951 h 373951"/>
              <a:gd name="connsiteX4" fmla="*/ 0 w 5357304"/>
              <a:gd name="connsiteY4" fmla="*/ 373951 h 373951"/>
              <a:gd name="connsiteX5" fmla="*/ 0 w 5357304"/>
              <a:gd name="connsiteY5" fmla="*/ 0 h 373951"/>
              <a:gd name="connsiteX6" fmla="*/ 2843848 w 5357304"/>
              <a:gd name="connsiteY6" fmla="*/ 0 h 373951"/>
              <a:gd name="connsiteX7" fmla="*/ 5357305 w 5357304"/>
              <a:gd name="connsiteY7" fmla="*/ 0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7304" h="373951">
                <a:moveTo>
                  <a:pt x="5357305" y="0"/>
                </a:moveTo>
                <a:lnTo>
                  <a:pt x="5357305" y="373951"/>
                </a:lnTo>
                <a:lnTo>
                  <a:pt x="5227765" y="373951"/>
                </a:lnTo>
                <a:lnTo>
                  <a:pt x="2843848" y="373951"/>
                </a:lnTo>
                <a:lnTo>
                  <a:pt x="0" y="373951"/>
                </a:lnTo>
                <a:lnTo>
                  <a:pt x="0" y="0"/>
                </a:lnTo>
                <a:lnTo>
                  <a:pt x="2843848" y="0"/>
                </a:lnTo>
                <a:lnTo>
                  <a:pt x="5357305" y="0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8126676-7946-E0DD-5919-B78DBFBB13D6}"/>
              </a:ext>
            </a:extLst>
          </p:cNvPr>
          <p:cNvSpPr/>
          <p:nvPr/>
        </p:nvSpPr>
        <p:spPr>
          <a:xfrm>
            <a:off x="6238430" y="1636672"/>
            <a:ext cx="5533588" cy="433965"/>
          </a:xfrm>
          <a:custGeom>
            <a:avLst/>
            <a:gdLst>
              <a:gd name="connsiteX0" fmla="*/ 5357305 w 5357304"/>
              <a:gd name="connsiteY0" fmla="*/ 0 h 373951"/>
              <a:gd name="connsiteX1" fmla="*/ 5357305 w 5357304"/>
              <a:gd name="connsiteY1" fmla="*/ 373951 h 373951"/>
              <a:gd name="connsiteX2" fmla="*/ 5227764 w 5357304"/>
              <a:gd name="connsiteY2" fmla="*/ 373951 h 373951"/>
              <a:gd name="connsiteX3" fmla="*/ 2843848 w 5357304"/>
              <a:gd name="connsiteY3" fmla="*/ 373951 h 373951"/>
              <a:gd name="connsiteX4" fmla="*/ 0 w 5357304"/>
              <a:gd name="connsiteY4" fmla="*/ 373951 h 373951"/>
              <a:gd name="connsiteX5" fmla="*/ 0 w 5357304"/>
              <a:gd name="connsiteY5" fmla="*/ 0 h 373951"/>
              <a:gd name="connsiteX6" fmla="*/ 2843848 w 5357304"/>
              <a:gd name="connsiteY6" fmla="*/ 0 h 373951"/>
              <a:gd name="connsiteX7" fmla="*/ 5357305 w 5357304"/>
              <a:gd name="connsiteY7" fmla="*/ 0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7304" h="373951">
                <a:moveTo>
                  <a:pt x="5357305" y="0"/>
                </a:moveTo>
                <a:lnTo>
                  <a:pt x="5357305" y="373951"/>
                </a:lnTo>
                <a:lnTo>
                  <a:pt x="5227764" y="373951"/>
                </a:lnTo>
                <a:lnTo>
                  <a:pt x="2843848" y="373951"/>
                </a:lnTo>
                <a:lnTo>
                  <a:pt x="0" y="373951"/>
                </a:lnTo>
                <a:lnTo>
                  <a:pt x="0" y="0"/>
                </a:lnTo>
                <a:lnTo>
                  <a:pt x="2843848" y="0"/>
                </a:lnTo>
                <a:lnTo>
                  <a:pt x="5357305" y="0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14" name="Text Placeholder 212">
            <a:extLst>
              <a:ext uri="{FF2B5EF4-FFF2-40B4-BE49-F238E27FC236}">
                <a16:creationId xmlns:a16="http://schemas.microsoft.com/office/drawing/2014/main" id="{42664C13-6E3D-7C64-6F1D-E284E4609D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2000835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31846654-6835-CFFC-15E4-5A6E77573C13}"/>
              </a:ext>
            </a:extLst>
          </p:cNvPr>
          <p:cNvSpPr/>
          <p:nvPr/>
        </p:nvSpPr>
        <p:spPr>
          <a:xfrm>
            <a:off x="314692" y="1636672"/>
            <a:ext cx="3665806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00" name="Freeform 1799">
            <a:extLst>
              <a:ext uri="{FF2B5EF4-FFF2-40B4-BE49-F238E27FC236}">
                <a16:creationId xmlns:a16="http://schemas.microsoft.com/office/drawing/2014/main" id="{2158B643-744C-E4DD-EB4D-DA7C87CCA463}"/>
              </a:ext>
            </a:extLst>
          </p:cNvPr>
          <p:cNvSpPr/>
          <p:nvPr/>
        </p:nvSpPr>
        <p:spPr>
          <a:xfrm>
            <a:off x="8139365" y="1636672"/>
            <a:ext cx="3665806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29" name="Text Placeholder 212">
            <a:extLst>
              <a:ext uri="{FF2B5EF4-FFF2-40B4-BE49-F238E27FC236}">
                <a16:creationId xmlns:a16="http://schemas.microsoft.com/office/drawing/2014/main" id="{853CBCD8-5D3A-0441-6161-5960D4DE2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1" name="Text Placeholder 212">
            <a:extLst>
              <a:ext uri="{FF2B5EF4-FFF2-40B4-BE49-F238E27FC236}">
                <a16:creationId xmlns:a16="http://schemas.microsoft.com/office/drawing/2014/main" id="{C31F539B-83B4-84DA-2A7A-69A0245FA3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1401445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E34D55-5962-D71E-5F14-F58404B73863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4967025-85C6-1E53-9051-CBBA63AE1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432B67B-E65C-8C4D-ECEE-0E0F031F2333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767997A1-375F-1726-DF9D-576251F05B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A6F6DA4-481A-E606-D7BA-9C2165FE3E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8004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300" b="1" spc="3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304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296653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31846654-6835-CFFC-15E4-5A6E77573C13}"/>
              </a:ext>
            </a:extLst>
          </p:cNvPr>
          <p:cNvSpPr/>
          <p:nvPr/>
        </p:nvSpPr>
        <p:spPr>
          <a:xfrm>
            <a:off x="314692" y="1636672"/>
            <a:ext cx="275533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986" name="Freeform 985">
            <a:extLst>
              <a:ext uri="{FF2B5EF4-FFF2-40B4-BE49-F238E27FC236}">
                <a16:creationId xmlns:a16="http://schemas.microsoft.com/office/drawing/2014/main" id="{DD9191FA-8884-C2D5-4585-3E38817331A0}"/>
              </a:ext>
            </a:extLst>
          </p:cNvPr>
          <p:cNvSpPr/>
          <p:nvPr/>
        </p:nvSpPr>
        <p:spPr>
          <a:xfrm>
            <a:off x="3223131" y="1636672"/>
            <a:ext cx="2755330" cy="373951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00" name="Freeform 1799">
            <a:extLst>
              <a:ext uri="{FF2B5EF4-FFF2-40B4-BE49-F238E27FC236}">
                <a16:creationId xmlns:a16="http://schemas.microsoft.com/office/drawing/2014/main" id="{2158B643-744C-E4DD-EB4D-DA7C87CCA463}"/>
              </a:ext>
            </a:extLst>
          </p:cNvPr>
          <p:cNvSpPr/>
          <p:nvPr/>
        </p:nvSpPr>
        <p:spPr>
          <a:xfrm>
            <a:off x="6144761" y="1636672"/>
            <a:ext cx="274076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14" name="Freeform 2613">
            <a:extLst>
              <a:ext uri="{FF2B5EF4-FFF2-40B4-BE49-F238E27FC236}">
                <a16:creationId xmlns:a16="http://schemas.microsoft.com/office/drawing/2014/main" id="{2FDB1E58-ABCD-30F4-4DE0-D0A3D27B0B3B}"/>
              </a:ext>
            </a:extLst>
          </p:cNvPr>
          <p:cNvSpPr/>
          <p:nvPr/>
        </p:nvSpPr>
        <p:spPr>
          <a:xfrm>
            <a:off x="9070721" y="1636672"/>
            <a:ext cx="275533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0 w 2513520"/>
              <a:gd name="connsiteY1" fmla="*/ 0 h 373951"/>
              <a:gd name="connsiteX2" fmla="*/ 2513520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0" y="0"/>
                </a:lnTo>
                <a:lnTo>
                  <a:pt x="2513520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29" name="Text Placeholder 212">
            <a:extLst>
              <a:ext uri="{FF2B5EF4-FFF2-40B4-BE49-F238E27FC236}">
                <a16:creationId xmlns:a16="http://schemas.microsoft.com/office/drawing/2014/main" id="{853CBCD8-5D3A-0441-6161-5960D4DE2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1" name="Text Placeholder 212">
            <a:extLst>
              <a:ext uri="{FF2B5EF4-FFF2-40B4-BE49-F238E27FC236}">
                <a16:creationId xmlns:a16="http://schemas.microsoft.com/office/drawing/2014/main" id="{C31F539B-83B4-84DA-2A7A-69A0245FA3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3" name="Text Placeholder 212">
            <a:extLst>
              <a:ext uri="{FF2B5EF4-FFF2-40B4-BE49-F238E27FC236}">
                <a16:creationId xmlns:a16="http://schemas.microsoft.com/office/drawing/2014/main" id="{13B81730-FDA6-818A-892D-1FB9DA8DCF2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4981882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upport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7667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2908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7667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2908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48F5D4-4948-A730-AC23-EF31274A0DE1}"/>
              </a:ext>
            </a:extLst>
          </p:cNvPr>
          <p:cNvSpPr/>
          <p:nvPr/>
        </p:nvSpPr>
        <p:spPr>
          <a:xfrm>
            <a:off x="1384410" y="1758337"/>
            <a:ext cx="2199902" cy="1873809"/>
          </a:xfrm>
          <a:prstGeom prst="rect">
            <a:avLst/>
          </a:prstGeom>
          <a:solidFill>
            <a:schemeClr val="tx2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5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tx1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D367424-2836-F9CD-5A49-338976693C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</p:spTree>
    <p:extLst>
      <p:ext uri="{BB962C8B-B14F-4D97-AF65-F5344CB8AC3E}">
        <p14:creationId xmlns:p14="http://schemas.microsoft.com/office/powerpoint/2010/main" val="9506129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9145" y="2258209"/>
            <a:ext cx="12210290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922742"/>
            <a:ext cx="12192000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ONE SENTENCE SUBTITLE STATEMENT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56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B10DD8E-E016-58F8-208C-69AD92BED39D}"/>
              </a:ext>
            </a:extLst>
          </p:cNvPr>
          <p:cNvSpPr/>
          <p:nvPr userDrawn="1"/>
        </p:nvSpPr>
        <p:spPr>
          <a:xfrm>
            <a:off x="0" y="0"/>
            <a:ext cx="12192000" cy="2575976"/>
          </a:xfrm>
          <a:prstGeom prst="rect">
            <a:avLst/>
          </a:prstGeom>
          <a:gradFill>
            <a:gsLst>
              <a:gs pos="57000">
                <a:srgbClr val="FFFFFF">
                  <a:alpha val="62000"/>
                </a:srgbClr>
              </a:gs>
              <a:gs pos="15000">
                <a:schemeClr val="bg1">
                  <a:alpha val="915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658225E5-2430-3783-F06E-A0A40A656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195022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48517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-3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652793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/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 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35542031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OR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E6F3ADE-A89C-6520-CF9E-35DBBF658006}"/>
              </a:ext>
            </a:extLst>
          </p:cNvPr>
          <p:cNvGrpSpPr/>
          <p:nvPr userDrawn="1"/>
        </p:nvGrpSpPr>
        <p:grpSpPr>
          <a:xfrm>
            <a:off x="4258364" y="5999147"/>
            <a:ext cx="3675272" cy="369332"/>
            <a:chOff x="2384568" y="6390825"/>
            <a:chExt cx="3439954" cy="34568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1B8E79D-B334-5A32-32FE-8CC93A632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4FEE0D-24E7-9F86-60D8-E8982B5DB295}"/>
                </a:ext>
              </a:extLst>
            </p:cNvPr>
            <p:cNvSpPr txBox="1"/>
            <p:nvPr userDrawn="1"/>
          </p:nvSpPr>
          <p:spPr>
            <a:xfrm>
              <a:off x="3588247" y="6390825"/>
              <a:ext cx="2236275" cy="34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37" name="Graphic 36">
            <a:extLst>
              <a:ext uri="{FF2B5EF4-FFF2-40B4-BE49-F238E27FC236}">
                <a16:creationId xmlns:a16="http://schemas.microsoft.com/office/drawing/2014/main" id="{5CAC3282-DC62-4A2A-767F-48373E113E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09255" y="2735048"/>
            <a:ext cx="5773490" cy="138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547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65568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91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1566" r="18851"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33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516565"/>
            <a:ext cx="5843239" cy="383602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1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285">
            <a:extLst>
              <a:ext uri="{FF2B5EF4-FFF2-40B4-BE49-F238E27FC236}">
                <a16:creationId xmlns:a16="http://schemas.microsoft.com/office/drawing/2014/main" id="{A95873F9-24C5-691B-E0D0-B31D39B7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6" y="2292076"/>
            <a:ext cx="103966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6" y="4019391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6" y="1880997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6" y="4371534"/>
            <a:ext cx="10396685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6" y="4881013"/>
            <a:ext cx="10396685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896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025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8997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/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39855A-2E65-D041-0145-9228A25DE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0374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83421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2068199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C9F7CA-63AC-1736-17E3-F8C40F6055EC}"/>
              </a:ext>
            </a:extLst>
          </p:cNvPr>
          <p:cNvSpPr/>
          <p:nvPr userDrawn="1"/>
        </p:nvSpPr>
        <p:spPr>
          <a:xfrm>
            <a:off x="1963516" y="1371576"/>
            <a:ext cx="1743982" cy="1485470"/>
          </a:xfrm>
          <a:prstGeom prst="rect">
            <a:avLst/>
          </a:prstGeom>
          <a:solidFill>
            <a:schemeClr val="accent4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74D3E8-F858-C461-E97C-68927EB71CC6}"/>
              </a:ext>
            </a:extLst>
          </p:cNvPr>
          <p:cNvSpPr/>
          <p:nvPr userDrawn="1"/>
        </p:nvSpPr>
        <p:spPr>
          <a:xfrm>
            <a:off x="3707492" y="3038912"/>
            <a:ext cx="1743982" cy="1485470"/>
          </a:xfrm>
          <a:prstGeom prst="rect">
            <a:avLst/>
          </a:prstGeom>
          <a:solidFill>
            <a:schemeClr val="accent5"/>
          </a:solidFill>
          <a:ln w="4048" cap="flat">
            <a:noFill/>
            <a:prstDash val="solid"/>
            <a:miter/>
          </a:ln>
        </p:spPr>
        <p:txBody>
          <a:bodyPr lIns="164592" rtlCol="0" anchor="ctr">
            <a:noAutofit/>
          </a:bodyPr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E38164-6148-444B-7F01-D298BA0E2AB8}"/>
              </a:ext>
            </a:extLst>
          </p:cNvPr>
          <p:cNvSpPr/>
          <p:nvPr userDrawn="1"/>
        </p:nvSpPr>
        <p:spPr>
          <a:xfrm>
            <a:off x="5452154" y="4708229"/>
            <a:ext cx="1743982" cy="1485470"/>
          </a:xfrm>
          <a:prstGeom prst="rect">
            <a:avLst/>
          </a:prstGeom>
          <a:solidFill>
            <a:schemeClr val="bg2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5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6CF92BF-DF64-B705-2535-AE3730B97B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1005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10FC7CC-84CC-43A4-5964-07BD10E7DE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38912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AD641646-00A1-FBA9-C51B-B35A8988EB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08229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3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9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067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15008AE-AF98-3C15-B8F6-60A18A5008F0}"/>
              </a:ext>
            </a:extLst>
          </p:cNvPr>
          <p:cNvGrpSpPr/>
          <p:nvPr userDrawn="1"/>
        </p:nvGrpSpPr>
        <p:grpSpPr>
          <a:xfrm>
            <a:off x="2203979" y="1585463"/>
            <a:ext cx="7815843" cy="4246358"/>
            <a:chOff x="780349" y="1433063"/>
            <a:chExt cx="7815843" cy="424635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7F43B96-1CD3-BB77-5F30-8B178FE868E5}"/>
                </a:ext>
              </a:extLst>
            </p:cNvPr>
            <p:cNvSpPr/>
            <p:nvPr userDrawn="1"/>
          </p:nvSpPr>
          <p:spPr>
            <a:xfrm>
              <a:off x="780349" y="1434305"/>
              <a:ext cx="2274349" cy="1959750"/>
            </a:xfrm>
            <a:prstGeom prst="rect">
              <a:avLst/>
            </a:prstGeom>
            <a:solidFill>
              <a:schemeClr val="accent6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760AC7-AF8F-5A64-B770-6C66D6024108}"/>
                </a:ext>
              </a:extLst>
            </p:cNvPr>
            <p:cNvSpPr/>
            <p:nvPr userDrawn="1"/>
          </p:nvSpPr>
          <p:spPr>
            <a:xfrm>
              <a:off x="780349" y="3719671"/>
              <a:ext cx="2274349" cy="1959750"/>
            </a:xfrm>
            <a:prstGeom prst="rect">
              <a:avLst/>
            </a:prstGeom>
            <a:solidFill>
              <a:schemeClr val="accent3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DBE7F3B-47B0-5A09-31F2-EFD376D51B9B}"/>
                </a:ext>
              </a:extLst>
            </p:cNvPr>
            <p:cNvSpPr/>
            <p:nvPr userDrawn="1"/>
          </p:nvSpPr>
          <p:spPr>
            <a:xfrm>
              <a:off x="3551096" y="1433063"/>
              <a:ext cx="2274349" cy="1959750"/>
            </a:xfrm>
            <a:prstGeom prst="rect">
              <a:avLst/>
            </a:prstGeom>
            <a:solidFill>
              <a:schemeClr val="tx2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E3299A0-BDBF-BE28-862B-C422B176BE66}"/>
                </a:ext>
              </a:extLst>
            </p:cNvPr>
            <p:cNvSpPr/>
            <p:nvPr userDrawn="1"/>
          </p:nvSpPr>
          <p:spPr>
            <a:xfrm>
              <a:off x="3551096" y="3718429"/>
              <a:ext cx="2274349" cy="1959750"/>
            </a:xfrm>
            <a:prstGeom prst="rect">
              <a:avLst/>
            </a:prstGeom>
            <a:solidFill>
              <a:schemeClr val="accent4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44CB34-5815-9A8C-3063-E7BF4F2B5C38}"/>
                </a:ext>
              </a:extLst>
            </p:cNvPr>
            <p:cNvSpPr/>
            <p:nvPr userDrawn="1"/>
          </p:nvSpPr>
          <p:spPr>
            <a:xfrm>
              <a:off x="6321843" y="1433063"/>
              <a:ext cx="2274349" cy="1959750"/>
            </a:xfrm>
            <a:prstGeom prst="rect">
              <a:avLst/>
            </a:prstGeom>
            <a:solidFill>
              <a:schemeClr val="accent1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731E52F-E701-6AAC-9BB9-51A5A8FB84A9}"/>
                </a:ext>
              </a:extLst>
            </p:cNvPr>
            <p:cNvSpPr/>
            <p:nvPr userDrawn="1"/>
          </p:nvSpPr>
          <p:spPr>
            <a:xfrm>
              <a:off x="6321843" y="3718429"/>
              <a:ext cx="2274349" cy="1959750"/>
            </a:xfrm>
            <a:prstGeom prst="rect">
              <a:avLst/>
            </a:prstGeom>
            <a:solidFill>
              <a:schemeClr val="accent5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</p:grp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36171ABC-66DF-F07C-D046-54184D515F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36835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2EB4EF4A-3E01-9D6A-F89D-A57C7AC8A6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8495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1C98F391-58FB-C7BD-2E51-C4161A820F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81709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BDF0FE2A-B105-04D8-2B46-0789A95633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36835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1569E2C5-E294-39CA-368B-18D97DE1FF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78495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C88C4F21-87EB-A333-00CB-B3AC5AA1D15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81709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1238178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15008AE-AF98-3C15-B8F6-60A18A5008F0}"/>
              </a:ext>
            </a:extLst>
          </p:cNvPr>
          <p:cNvGrpSpPr/>
          <p:nvPr userDrawn="1"/>
        </p:nvGrpSpPr>
        <p:grpSpPr>
          <a:xfrm>
            <a:off x="798513" y="1585463"/>
            <a:ext cx="10594975" cy="4267783"/>
            <a:chOff x="780349" y="1433063"/>
            <a:chExt cx="10594975" cy="426778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7F43B96-1CD3-BB77-5F30-8B178FE868E5}"/>
                </a:ext>
              </a:extLst>
            </p:cNvPr>
            <p:cNvSpPr/>
            <p:nvPr userDrawn="1"/>
          </p:nvSpPr>
          <p:spPr>
            <a:xfrm>
              <a:off x="780349" y="1434305"/>
              <a:ext cx="2274349" cy="1959750"/>
            </a:xfrm>
            <a:prstGeom prst="rect">
              <a:avLst/>
            </a:prstGeom>
            <a:solidFill>
              <a:schemeClr val="accent6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760AC7-AF8F-5A64-B770-6C66D6024108}"/>
                </a:ext>
              </a:extLst>
            </p:cNvPr>
            <p:cNvSpPr/>
            <p:nvPr userDrawn="1"/>
          </p:nvSpPr>
          <p:spPr>
            <a:xfrm>
              <a:off x="780349" y="3719671"/>
              <a:ext cx="2274349" cy="1959750"/>
            </a:xfrm>
            <a:prstGeom prst="rect">
              <a:avLst/>
            </a:prstGeom>
            <a:solidFill>
              <a:schemeClr val="accent3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DBE7F3B-47B0-5A09-31F2-EFD376D51B9B}"/>
                </a:ext>
              </a:extLst>
            </p:cNvPr>
            <p:cNvSpPr/>
            <p:nvPr userDrawn="1"/>
          </p:nvSpPr>
          <p:spPr>
            <a:xfrm>
              <a:off x="3551096" y="1433063"/>
              <a:ext cx="2274349" cy="1959750"/>
            </a:xfrm>
            <a:prstGeom prst="rect">
              <a:avLst/>
            </a:prstGeom>
            <a:solidFill>
              <a:schemeClr val="tx2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E3299A0-BDBF-BE28-862B-C422B176BE66}"/>
                </a:ext>
              </a:extLst>
            </p:cNvPr>
            <p:cNvSpPr/>
            <p:nvPr userDrawn="1"/>
          </p:nvSpPr>
          <p:spPr>
            <a:xfrm>
              <a:off x="3551096" y="3718429"/>
              <a:ext cx="2274349" cy="1959750"/>
            </a:xfrm>
            <a:prstGeom prst="rect">
              <a:avLst/>
            </a:prstGeom>
            <a:solidFill>
              <a:schemeClr val="accent4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44CB34-5815-9A8C-3063-E7BF4F2B5C38}"/>
                </a:ext>
              </a:extLst>
            </p:cNvPr>
            <p:cNvSpPr/>
            <p:nvPr userDrawn="1"/>
          </p:nvSpPr>
          <p:spPr>
            <a:xfrm>
              <a:off x="6321843" y="1433063"/>
              <a:ext cx="2274349" cy="1959750"/>
            </a:xfrm>
            <a:prstGeom prst="rect">
              <a:avLst/>
            </a:prstGeom>
            <a:solidFill>
              <a:schemeClr val="accent1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731E52F-E701-6AAC-9BB9-51A5A8FB84A9}"/>
                </a:ext>
              </a:extLst>
            </p:cNvPr>
            <p:cNvSpPr/>
            <p:nvPr userDrawn="1"/>
          </p:nvSpPr>
          <p:spPr>
            <a:xfrm>
              <a:off x="6321843" y="3718429"/>
              <a:ext cx="2274349" cy="1959750"/>
            </a:xfrm>
            <a:prstGeom prst="rect">
              <a:avLst/>
            </a:prstGeom>
            <a:solidFill>
              <a:schemeClr val="accent5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ECAE9AC-EFB1-7E73-0ED8-BC44CB185878}"/>
                </a:ext>
              </a:extLst>
            </p:cNvPr>
            <p:cNvSpPr/>
            <p:nvPr userDrawn="1"/>
          </p:nvSpPr>
          <p:spPr>
            <a:xfrm>
              <a:off x="9100975" y="1455730"/>
              <a:ext cx="2274349" cy="1959750"/>
            </a:xfrm>
            <a:prstGeom prst="rect">
              <a:avLst/>
            </a:prstGeom>
            <a:solidFill>
              <a:schemeClr val="accent2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412171C-E3F5-2AAE-0D75-3994A247F379}"/>
                </a:ext>
              </a:extLst>
            </p:cNvPr>
            <p:cNvSpPr/>
            <p:nvPr userDrawn="1"/>
          </p:nvSpPr>
          <p:spPr>
            <a:xfrm>
              <a:off x="9100975" y="3741096"/>
              <a:ext cx="2274349" cy="19597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36171ABC-66DF-F07C-D046-54184D515F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1369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2EB4EF4A-3E01-9D6A-F89D-A57C7AC8A6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73029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1C98F391-58FB-C7BD-2E51-C4161A820F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6243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74F0D0D5-B4D4-A3D0-7A1B-3972E6F815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7903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BDF0FE2A-B105-04D8-2B46-0789A95633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1369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1569E2C5-E294-39CA-368B-18D97DE1FF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73029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C88C4F21-87EB-A333-00CB-B3AC5AA1D15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76243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B8A8C8A9-B49C-84DB-6E38-A2E5467B001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17903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3373459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E8AFC4-0CE6-E93B-9E8C-DB368BD3C3DA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939" r:id="rId2"/>
    <p:sldLayoutId id="2147483896" r:id="rId3"/>
    <p:sldLayoutId id="2147483927" r:id="rId4"/>
    <p:sldLayoutId id="2147483941" r:id="rId5"/>
    <p:sldLayoutId id="2147483928" r:id="rId6"/>
    <p:sldLayoutId id="2147483937" r:id="rId7"/>
    <p:sldLayoutId id="2147483942" r:id="rId8"/>
    <p:sldLayoutId id="2147483943" r:id="rId9"/>
    <p:sldLayoutId id="2147483897" r:id="rId10"/>
    <p:sldLayoutId id="2147483894" r:id="rId11"/>
    <p:sldLayoutId id="2147483827" r:id="rId12"/>
    <p:sldLayoutId id="2147483861" r:id="rId13"/>
    <p:sldLayoutId id="2147483934" r:id="rId14"/>
    <p:sldLayoutId id="2147483831" r:id="rId15"/>
    <p:sldLayoutId id="2147483832" r:id="rId16"/>
    <p:sldLayoutId id="2147483833" r:id="rId17"/>
    <p:sldLayoutId id="2147483834" r:id="rId18"/>
    <p:sldLayoutId id="2147483940" r:id="rId19"/>
    <p:sldLayoutId id="2147483905" r:id="rId20"/>
    <p:sldLayoutId id="2147483835" r:id="rId21"/>
    <p:sldLayoutId id="2147483938" r:id="rId22"/>
    <p:sldLayoutId id="2147483868" r:id="rId23"/>
    <p:sldLayoutId id="2147483930" r:id="rId24"/>
    <p:sldLayoutId id="2147483906" r:id="rId25"/>
    <p:sldLayoutId id="2147483829" r:id="rId26"/>
    <p:sldLayoutId id="2147483849" r:id="rId27"/>
    <p:sldLayoutId id="2147483944" r:id="rId28"/>
    <p:sldLayoutId id="2147483945" r:id="rId2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3840813-7735-7870-4954-E123BBC358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QIKR Shielding PDR:</a:t>
            </a:r>
            <a:br>
              <a:rPr lang="en-US" dirty="0"/>
            </a:br>
            <a:r>
              <a:rPr lang="en-US" dirty="0"/>
              <a:t>Neutronics Analysis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800046-929C-AD52-FA6F-0FBD1EB39B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734974" cy="332399"/>
          </a:xfrm>
        </p:spPr>
        <p:txBody>
          <a:bodyPr/>
          <a:lstStyle/>
          <a:p>
            <a:r>
              <a:rPr lang="en-US" dirty="0"/>
              <a:t>Kursat Bekar, Neutronics Scientist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FD0E904-04A7-3517-9C7C-56A69D9D6CB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2008088"/>
            <a:ext cx="4517136" cy="246221"/>
          </a:xfrm>
        </p:spPr>
        <p:txBody>
          <a:bodyPr/>
          <a:lstStyle/>
          <a:p>
            <a:r>
              <a:rPr lang="en-US" dirty="0"/>
              <a:t>March 03, 2025</a:t>
            </a:r>
          </a:p>
        </p:txBody>
      </p:sp>
    </p:spTree>
    <p:extLst>
      <p:ext uri="{BB962C8B-B14F-4D97-AF65-F5344CB8AC3E}">
        <p14:creationId xmlns:p14="http://schemas.microsoft.com/office/powerpoint/2010/main" val="2798031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A0A42-64DD-5526-18E8-2896D867C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664A6D-5EB9-B72C-DA57-023CAAED3B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76" y="667135"/>
            <a:ext cx="6391357" cy="34401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82F641-3271-E118-1B35-D5251DDFD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QIKR Guide Design in MCNP model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CA8FF8A-5459-91C5-910F-AD28ABF59D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964936"/>
              </p:ext>
            </p:extLst>
          </p:nvPr>
        </p:nvGraphicFramePr>
        <p:xfrm>
          <a:off x="7445829" y="622204"/>
          <a:ext cx="4545494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3080">
                  <a:extLst>
                    <a:ext uri="{9D8B030D-6E8A-4147-A177-3AD203B41FA5}">
                      <a16:colId xmlns:a16="http://schemas.microsoft.com/office/drawing/2014/main" val="4234562121"/>
                    </a:ext>
                  </a:extLst>
                </a:gridCol>
                <a:gridCol w="1029263">
                  <a:extLst>
                    <a:ext uri="{9D8B030D-6E8A-4147-A177-3AD203B41FA5}">
                      <a16:colId xmlns:a16="http://schemas.microsoft.com/office/drawing/2014/main" val="4259521206"/>
                    </a:ext>
                  </a:extLst>
                </a:gridCol>
                <a:gridCol w="1163151">
                  <a:extLst>
                    <a:ext uri="{9D8B030D-6E8A-4147-A177-3AD203B41FA5}">
                      <a16:colId xmlns:a16="http://schemas.microsoft.com/office/drawing/2014/main" val="41888550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Guide segment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QIKR-L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QIKR-U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64340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BB (ballistic bender)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7335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BG (ballistic guides)</a:t>
                      </a:r>
                    </a:p>
                    <a:p>
                      <a:r>
                        <a:rPr lang="en-US" sz="1400" b="1" dirty="0"/>
                        <a:t>Float 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4969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TG (tapered guides)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16696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4831A69-F9F9-EDD7-FD53-2F24BE02A385}"/>
              </a:ext>
            </a:extLst>
          </p:cNvPr>
          <p:cNvSpPr txBox="1"/>
          <p:nvPr/>
        </p:nvSpPr>
        <p:spPr>
          <a:xfrm>
            <a:off x="7260210" y="255347"/>
            <a:ext cx="491673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b="1" dirty="0">
                <a:latin typeface="+mn-lt"/>
              </a:rPr>
              <a:t>Guide version: 5.0</a:t>
            </a:r>
            <a:r>
              <a:rPr lang="en-US" sz="1600" dirty="0">
                <a:latin typeface="+mn-lt"/>
              </a:rPr>
              <a:t>, provided by </a:t>
            </a:r>
            <a:r>
              <a:rPr lang="en-US" sz="1600" dirty="0" err="1">
                <a:latin typeface="+mn-lt"/>
              </a:rPr>
              <a:t>Ankner</a:t>
            </a:r>
            <a:r>
              <a:rPr lang="en-US" sz="1600" dirty="0">
                <a:latin typeface="+mn-lt"/>
              </a:rPr>
              <a:t> in May 2024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442862-3717-C158-09B9-798C8CB66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169" y="4470797"/>
            <a:ext cx="6574772" cy="19525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7F06AF-F566-4E8D-0165-29639C12D9A8}"/>
              </a:ext>
            </a:extLst>
          </p:cNvPr>
          <p:cNvSpPr txBox="1"/>
          <p:nvPr/>
        </p:nvSpPr>
        <p:spPr>
          <a:xfrm>
            <a:off x="7004960" y="6385364"/>
            <a:ext cx="4905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Projection of the QIKR beam paths in the horizontal plane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FFBC73-BAA6-D4C0-6ABC-6970DBD344C4}"/>
              </a:ext>
            </a:extLst>
          </p:cNvPr>
          <p:cNvSpPr txBox="1"/>
          <p:nvPr/>
        </p:nvSpPr>
        <p:spPr>
          <a:xfrm>
            <a:off x="6942339" y="2637630"/>
            <a:ext cx="526733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QIKR-L and QIKR-U are curved beamline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QIKR-L (lower guide): 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angled 2.5° downward from the horizontal and </a:t>
            </a: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total 2.95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° rotation from the QIKR-Z axis in the horizontal plane (only BB guide section)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QIKR-U (upper guide): 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angled 2.5° upward from the horizontal</a:t>
            </a: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total -2.773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° rotation from the QIKR-Z axis in the horizontal plane (only BB guide section)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F3FE23-B612-0DDE-96F8-9C9AD123AF53}"/>
              </a:ext>
            </a:extLst>
          </p:cNvPr>
          <p:cNvSpPr txBox="1"/>
          <p:nvPr/>
        </p:nvSpPr>
        <p:spPr>
          <a:xfrm>
            <a:off x="200676" y="4645136"/>
            <a:ext cx="46287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C1C1C"/>
                </a:solidFill>
                <a:ea typeface="Times New Roman" panose="02020603050405020304" pitchFamily="18" charset="0"/>
              </a:rPr>
              <a:t>A steel</a:t>
            </a:r>
            <a:r>
              <a:rPr lang="en-US" sz="1400" dirty="0">
                <a:solidFill>
                  <a:srgbClr val="1C1C1C"/>
                </a:solidFill>
                <a:effectLst/>
                <a:ea typeface="Times New Roman" panose="02020603050405020304" pitchFamily="18" charset="0"/>
              </a:rPr>
              <a:t> vacuum housing </a:t>
            </a:r>
            <a:r>
              <a:rPr lang="en-US" sz="1400" dirty="0">
                <a:solidFill>
                  <a:srgbClr val="1C1C1C"/>
                </a:solidFill>
                <a:ea typeface="Times New Roman" panose="02020603050405020304" pitchFamily="18" charset="0"/>
              </a:rPr>
              <a:t>(</a:t>
            </a:r>
            <a:r>
              <a:rPr lang="en-US" sz="1400" dirty="0">
                <a:solidFill>
                  <a:srgbClr val="1C1C1C"/>
                </a:solidFill>
                <a:effectLst/>
                <a:ea typeface="Times New Roman" panose="02020603050405020304" pitchFamily="18" charset="0"/>
              </a:rPr>
              <a:t>cross-sectional area of 15.24 cm by 20.339 cm) encloses each guide section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C1C1C"/>
                </a:solidFill>
                <a:effectLst/>
                <a:ea typeface="Times New Roman" panose="02020603050405020304" pitchFamily="18" charset="0"/>
              </a:rPr>
              <a:t>The space between the vacuum housing and the guide substrate is filled with a steel shield of varying thickness, leaving a 0.3 cm gap on each side</a:t>
            </a:r>
            <a:r>
              <a:rPr lang="en-US" sz="1400" dirty="0">
                <a:effectLst/>
              </a:rPr>
              <a:t> </a:t>
            </a: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CD5C55-2704-4DD9-1D02-93D38E95D9CB}"/>
              </a:ext>
            </a:extLst>
          </p:cNvPr>
          <p:cNvSpPr txBox="1"/>
          <p:nvPr/>
        </p:nvSpPr>
        <p:spPr>
          <a:xfrm>
            <a:off x="10306050" y="2345346"/>
            <a:ext cx="1128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# of elements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31F83ED4-D35A-E846-0DBB-EA9DF44CC87B}"/>
              </a:ext>
            </a:extLst>
          </p:cNvPr>
          <p:cNvSpPr/>
          <p:nvPr/>
        </p:nvSpPr>
        <p:spPr>
          <a:xfrm rot="5400000">
            <a:off x="10816962" y="1228085"/>
            <a:ext cx="155448" cy="2193273"/>
          </a:xfrm>
          <a:prstGeom prst="rightBrace">
            <a:avLst>
              <a:gd name="adj1" fmla="val 57352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A50335-4581-1501-02CC-D4A005224A7F}"/>
              </a:ext>
            </a:extLst>
          </p:cNvPr>
          <p:cNvSpPr txBox="1"/>
          <p:nvPr/>
        </p:nvSpPr>
        <p:spPr>
          <a:xfrm>
            <a:off x="4563482" y="3384936"/>
            <a:ext cx="2077374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Matches Creo and McStas models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7699FD4-D980-DBF3-149A-D67BBC3A47CE}"/>
              </a:ext>
            </a:extLst>
          </p:cNvPr>
          <p:cNvCxnSpPr>
            <a:cxnSpLocks/>
          </p:cNvCxnSpPr>
          <p:nvPr/>
        </p:nvCxnSpPr>
        <p:spPr>
          <a:xfrm flipV="1">
            <a:off x="6321004" y="2059536"/>
            <a:ext cx="1089350" cy="124939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F39101E-3CDA-3F0D-C6DA-C98310C75D3D}"/>
              </a:ext>
            </a:extLst>
          </p:cNvPr>
          <p:cNvCxnSpPr>
            <a:cxnSpLocks/>
          </p:cNvCxnSpPr>
          <p:nvPr/>
        </p:nvCxnSpPr>
        <p:spPr>
          <a:xfrm flipV="1">
            <a:off x="6626677" y="3006527"/>
            <a:ext cx="383394" cy="34040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C0B1517-EB1D-4318-47B7-814B46081E1E}"/>
              </a:ext>
            </a:extLst>
          </p:cNvPr>
          <p:cNvCxnSpPr>
            <a:cxnSpLocks/>
          </p:cNvCxnSpPr>
          <p:nvPr/>
        </p:nvCxnSpPr>
        <p:spPr>
          <a:xfrm flipH="1" flipV="1">
            <a:off x="4569436" y="2836227"/>
            <a:ext cx="260015" cy="47270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7E0453B-F737-F167-F442-8A236507F049}"/>
              </a:ext>
            </a:extLst>
          </p:cNvPr>
          <p:cNvCxnSpPr>
            <a:cxnSpLocks/>
          </p:cNvCxnSpPr>
          <p:nvPr/>
        </p:nvCxnSpPr>
        <p:spPr>
          <a:xfrm flipH="1" flipV="1">
            <a:off x="2731566" y="2391595"/>
            <a:ext cx="1789047" cy="955339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240117D-1957-B926-FB50-FACCEBC648E6}"/>
              </a:ext>
            </a:extLst>
          </p:cNvPr>
          <p:cNvCxnSpPr>
            <a:cxnSpLocks/>
          </p:cNvCxnSpPr>
          <p:nvPr/>
        </p:nvCxnSpPr>
        <p:spPr>
          <a:xfrm flipH="1">
            <a:off x="4035250" y="4217937"/>
            <a:ext cx="626549" cy="427199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E52BB6F-88E8-0173-8025-CA104722F98B}"/>
              </a:ext>
            </a:extLst>
          </p:cNvPr>
          <p:cNvCxnSpPr>
            <a:cxnSpLocks/>
          </p:cNvCxnSpPr>
          <p:nvPr/>
        </p:nvCxnSpPr>
        <p:spPr>
          <a:xfrm>
            <a:off x="5932418" y="4149208"/>
            <a:ext cx="209968" cy="397592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5064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213EB-CFAA-2979-81E7-E358F8A81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B1237-ED94-C087-6B72-D44AB3417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QIKR Guide Design for MCNP 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A482F1-57B8-A39F-E634-39313A639B36}"/>
              </a:ext>
            </a:extLst>
          </p:cNvPr>
          <p:cNvSpPr txBox="1"/>
          <p:nvPr/>
        </p:nvSpPr>
        <p:spPr>
          <a:xfrm>
            <a:off x="705679" y="942159"/>
            <a:ext cx="596669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Guide version: 5.0</a:t>
            </a:r>
            <a:r>
              <a:rPr lang="en-US" dirty="0">
                <a:latin typeface="+mn-lt"/>
              </a:rPr>
              <a:t>, provided by </a:t>
            </a:r>
            <a:r>
              <a:rPr lang="en-US" dirty="0" err="1">
                <a:latin typeface="+mn-lt"/>
              </a:rPr>
              <a:t>Ankner</a:t>
            </a:r>
            <a:r>
              <a:rPr lang="en-US" dirty="0">
                <a:latin typeface="+mn-lt"/>
              </a:rPr>
              <a:t> in May 2024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0CD5AE9-529C-AEAF-F633-21BE5105139C}"/>
              </a:ext>
            </a:extLst>
          </p:cNvPr>
          <p:cNvGraphicFramePr>
            <a:graphicFrameLocks noGrp="1"/>
          </p:cNvGraphicFramePr>
          <p:nvPr/>
        </p:nvGraphicFramePr>
        <p:xfrm>
          <a:off x="833121" y="1886372"/>
          <a:ext cx="5262879" cy="2123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73200">
                  <a:extLst>
                    <a:ext uri="{9D8B030D-6E8A-4147-A177-3AD203B41FA5}">
                      <a16:colId xmlns:a16="http://schemas.microsoft.com/office/drawing/2014/main" val="2269988693"/>
                    </a:ext>
                  </a:extLst>
                </a:gridCol>
                <a:gridCol w="873760">
                  <a:extLst>
                    <a:ext uri="{9D8B030D-6E8A-4147-A177-3AD203B41FA5}">
                      <a16:colId xmlns:a16="http://schemas.microsoft.com/office/drawing/2014/main" val="3635833554"/>
                    </a:ext>
                  </a:extLst>
                </a:gridCol>
                <a:gridCol w="1076960">
                  <a:extLst>
                    <a:ext uri="{9D8B030D-6E8A-4147-A177-3AD203B41FA5}">
                      <a16:colId xmlns:a16="http://schemas.microsoft.com/office/drawing/2014/main" val="142618950"/>
                    </a:ext>
                  </a:extLst>
                </a:gridCol>
                <a:gridCol w="883493">
                  <a:extLst>
                    <a:ext uri="{9D8B030D-6E8A-4147-A177-3AD203B41FA5}">
                      <a16:colId xmlns:a16="http://schemas.microsoft.com/office/drawing/2014/main" val="3763330399"/>
                    </a:ext>
                  </a:extLst>
                </a:gridCol>
                <a:gridCol w="955466">
                  <a:extLst>
                    <a:ext uri="{9D8B030D-6E8A-4147-A177-3AD203B41FA5}">
                      <a16:colId xmlns:a16="http://schemas.microsoft.com/office/drawing/2014/main" val="25562146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Guide 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Bottom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Left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093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BB1 - BB7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807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BB8 - BB13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967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BG1 - BG11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711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TG1 - TG6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271884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7A2B88E-4803-1039-0661-DA062FA2A6A0}"/>
              </a:ext>
            </a:extLst>
          </p:cNvPr>
          <p:cNvGraphicFramePr>
            <a:graphicFrameLocks noGrp="1"/>
          </p:cNvGraphicFramePr>
          <p:nvPr/>
        </p:nvGraphicFramePr>
        <p:xfrm>
          <a:off x="6672377" y="1886372"/>
          <a:ext cx="5262879" cy="2865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73200">
                  <a:extLst>
                    <a:ext uri="{9D8B030D-6E8A-4147-A177-3AD203B41FA5}">
                      <a16:colId xmlns:a16="http://schemas.microsoft.com/office/drawing/2014/main" val="2269988693"/>
                    </a:ext>
                  </a:extLst>
                </a:gridCol>
                <a:gridCol w="873760">
                  <a:extLst>
                    <a:ext uri="{9D8B030D-6E8A-4147-A177-3AD203B41FA5}">
                      <a16:colId xmlns:a16="http://schemas.microsoft.com/office/drawing/2014/main" val="3635833554"/>
                    </a:ext>
                  </a:extLst>
                </a:gridCol>
                <a:gridCol w="1076960">
                  <a:extLst>
                    <a:ext uri="{9D8B030D-6E8A-4147-A177-3AD203B41FA5}">
                      <a16:colId xmlns:a16="http://schemas.microsoft.com/office/drawing/2014/main" val="142618950"/>
                    </a:ext>
                  </a:extLst>
                </a:gridCol>
                <a:gridCol w="883493">
                  <a:extLst>
                    <a:ext uri="{9D8B030D-6E8A-4147-A177-3AD203B41FA5}">
                      <a16:colId xmlns:a16="http://schemas.microsoft.com/office/drawing/2014/main" val="3763330399"/>
                    </a:ext>
                  </a:extLst>
                </a:gridCol>
                <a:gridCol w="955466">
                  <a:extLst>
                    <a:ext uri="{9D8B030D-6E8A-4147-A177-3AD203B41FA5}">
                      <a16:colId xmlns:a16="http://schemas.microsoft.com/office/drawing/2014/main" val="25562146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Guide 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Bottom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Left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093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BB1 - BB7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807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BB8 - BB13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967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BG1 - BG3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711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BG4 - BG8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2718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BG9 - BG20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8059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TG1– TG6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029633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DFC9CE6-EE69-B615-879D-82B49B784406}"/>
              </a:ext>
            </a:extLst>
          </p:cNvPr>
          <p:cNvSpPr txBox="1"/>
          <p:nvPr/>
        </p:nvSpPr>
        <p:spPr>
          <a:xfrm>
            <a:off x="1798320" y="1463040"/>
            <a:ext cx="265008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QIKR-L mirror coatings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7BACED-B4C0-D0E3-BF0C-F077DC6B598F}"/>
              </a:ext>
            </a:extLst>
          </p:cNvPr>
          <p:cNvSpPr txBox="1"/>
          <p:nvPr/>
        </p:nvSpPr>
        <p:spPr>
          <a:xfrm>
            <a:off x="7778862" y="1430848"/>
            <a:ext cx="269657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QIKR-U mirror coatings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E01B3D-7895-F50F-64F4-A47912E6C1FA}"/>
              </a:ext>
            </a:extLst>
          </p:cNvPr>
          <p:cNvSpPr txBox="1"/>
          <p:nvPr/>
        </p:nvSpPr>
        <p:spPr>
          <a:xfrm>
            <a:off x="833121" y="4963616"/>
            <a:ext cx="1079282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dirty="0">
                <a:latin typeface="+mn-lt"/>
              </a:rPr>
              <a:t>These mirror configurations used in </a:t>
            </a:r>
            <a:r>
              <a:rPr lang="en-US" dirty="0" err="1">
                <a:latin typeface="+mn-lt"/>
              </a:rPr>
              <a:t>McStas</a:t>
            </a:r>
            <a:r>
              <a:rPr lang="en-US" dirty="0">
                <a:latin typeface="+mn-lt"/>
              </a:rPr>
              <a:t> model were also used in MCNP guide model (MCNP neutron mirror physics capability) to simulate the low-energetic neutron motion more realistically inside the guide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49E960-8FFC-2374-2015-4A9597686A6E}"/>
              </a:ext>
            </a:extLst>
          </p:cNvPr>
          <p:cNvSpPr txBox="1"/>
          <p:nvPr/>
        </p:nvSpPr>
        <p:spPr>
          <a:xfrm>
            <a:off x="1967593" y="5763986"/>
            <a:ext cx="761939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McStas</a:t>
            </a:r>
            <a:r>
              <a:rPr lang="en-US" dirty="0"/>
              <a:t> is a neutron ray-trace simulation package used for guide design</a:t>
            </a:r>
          </a:p>
        </p:txBody>
      </p:sp>
    </p:spTree>
    <p:extLst>
      <p:ext uri="{BB962C8B-B14F-4D97-AF65-F5344CB8AC3E}">
        <p14:creationId xmlns:p14="http://schemas.microsoft.com/office/powerpoint/2010/main" val="1297915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DB813-5583-FD55-A7BF-1AD5B6F1F1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8135" y="3711307"/>
            <a:ext cx="7238082" cy="30158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91E681-60E8-AD5B-03BA-D21568F1C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Agreement Between MCNP and McStas</a:t>
            </a:r>
          </a:p>
        </p:txBody>
      </p:sp>
      <p:pic>
        <p:nvPicPr>
          <p:cNvPr id="4" name="Picture 3" descr="Chart, line chart&#10;&#10;AI-generated content may be incorrect.">
            <a:extLst>
              <a:ext uri="{FF2B5EF4-FFF2-40B4-BE49-F238E27FC236}">
                <a16:creationId xmlns:a16="http://schemas.microsoft.com/office/drawing/2014/main" id="{B7617EB4-C0A3-A204-7814-90B63C83A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5" y="809851"/>
            <a:ext cx="7238082" cy="30158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A671CA-7B5A-4102-B0B9-4660766FE399}"/>
              </a:ext>
            </a:extLst>
          </p:cNvPr>
          <p:cNvSpPr txBox="1"/>
          <p:nvPr/>
        </p:nvSpPr>
        <p:spPr>
          <a:xfrm>
            <a:off x="7535964" y="1581818"/>
            <a:ext cx="4241495" cy="1754326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MCNP and McStas agree within 10% for reflected (ie, low energy) neutrons. Therefore, the MCNP model is correctly capturing the intended mirror surface performance.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8B56CB-6AB0-D8FB-2018-97E3C45394BC}"/>
              </a:ext>
            </a:extLst>
          </p:cNvPr>
          <p:cNvSpPr txBox="1"/>
          <p:nvPr/>
        </p:nvSpPr>
        <p:spPr>
          <a:xfrm>
            <a:off x="7535964" y="4771493"/>
            <a:ext cx="4109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same low-energetic instrument-specific source were used in both MCNP and </a:t>
            </a:r>
            <a:r>
              <a:rPr lang="en-US" dirty="0" err="1"/>
              <a:t>McStas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2680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F228B-B1B6-6C81-0136-683CEE7B8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18F43FE-E0D4-7ABD-38B0-4FA9E7F28C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Analysis for Monolith/Bunker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3110D0D-48BA-85E3-BEF6-631D188D07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734974" cy="332399"/>
          </a:xfrm>
        </p:spPr>
        <p:txBody>
          <a:bodyPr/>
          <a:lstStyle/>
          <a:p>
            <a:r>
              <a:rPr lang="en-US" dirty="0"/>
              <a:t>Kursat Bekar, Neutronics Scientist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646DAA-4265-CDBA-E9C4-AAD36984ED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2008088"/>
            <a:ext cx="4517136" cy="246221"/>
          </a:xfrm>
        </p:spPr>
        <p:txBody>
          <a:bodyPr/>
          <a:lstStyle/>
          <a:p>
            <a:r>
              <a:rPr lang="en-US" dirty="0"/>
              <a:t>March 03, 2025</a:t>
            </a:r>
          </a:p>
        </p:txBody>
      </p:sp>
    </p:spTree>
    <p:extLst>
      <p:ext uri="{BB962C8B-B14F-4D97-AF65-F5344CB8AC3E}">
        <p14:creationId xmlns:p14="http://schemas.microsoft.com/office/powerpoint/2010/main" val="1206788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237FB-F269-38CC-1AD4-6EEE4FE88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891CCB9-25A8-C6A9-1DE5-8E13B0DD3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605421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well QIKR curved guides reduce the high-energetic neutrons?</a:t>
            </a:r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7E567817-AB61-60CC-B152-F06C87954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21" y="970546"/>
            <a:ext cx="7620000" cy="508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99D74B-ECF5-0DCB-E312-923D29717372}"/>
              </a:ext>
            </a:extLst>
          </p:cNvPr>
          <p:cNvSpPr txBox="1"/>
          <p:nvPr/>
        </p:nvSpPr>
        <p:spPr>
          <a:xfrm>
            <a:off x="1159546" y="6050546"/>
            <a:ext cx="8702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High energetic neutron intensities at the end of guide sections for the cases with and without rotation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12D71E-EA6B-AFFF-D5A6-DAED1ADE3690}"/>
              </a:ext>
            </a:extLst>
          </p:cNvPr>
          <p:cNvSpPr txBox="1"/>
          <p:nvPr/>
        </p:nvSpPr>
        <p:spPr>
          <a:xfrm>
            <a:off x="8547150" y="1346514"/>
            <a:ext cx="3111450" cy="158812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  <a:sym typeface="Wingdings" pitchFamily="2" charset="2"/>
              </a:rPr>
              <a:t>QIKR guide design (</a:t>
            </a:r>
            <a:r>
              <a:rPr lang="en-US" dirty="0">
                <a:sym typeface="Wingdings" pitchFamily="2" charset="2"/>
              </a:rPr>
              <a:t>curved guide) </a:t>
            </a:r>
            <a:r>
              <a:rPr lang="en-US" dirty="0">
                <a:latin typeface="+mn-lt"/>
                <a:sym typeface="Wingdings" pitchFamily="2" charset="2"/>
              </a:rPr>
              <a:t>helps to reduce the high-energetic neutrons </a:t>
            </a:r>
            <a:r>
              <a:rPr lang="en-US" b="1" u="sng" dirty="0">
                <a:latin typeface="+mn-lt"/>
                <a:sym typeface="Wingdings" pitchFamily="2" charset="2"/>
              </a:rPr>
              <a:t>in the beam</a:t>
            </a:r>
            <a:r>
              <a:rPr lang="en-US" dirty="0">
                <a:latin typeface="+mn-lt"/>
                <a:sym typeface="Wingdings" pitchFamily="2" charset="2"/>
              </a:rPr>
              <a:t> by ~ 4 orders of magnitude at the shutter location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38198D-6DF9-4C17-2D48-EF6E7344C7B6}"/>
              </a:ext>
            </a:extLst>
          </p:cNvPr>
          <p:cNvSpPr txBox="1"/>
          <p:nvPr/>
        </p:nvSpPr>
        <p:spPr>
          <a:xfrm>
            <a:off x="6202371" y="1492708"/>
            <a:ext cx="119135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no rotation</a:t>
            </a:r>
          </a:p>
          <a:p>
            <a:r>
              <a:rPr lang="en-US" sz="1400" dirty="0"/>
              <a:t>with rotation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865685-FA7D-865E-3E18-C3EB6BC0632B}"/>
              </a:ext>
            </a:extLst>
          </p:cNvPr>
          <p:cNvSpPr/>
          <p:nvPr/>
        </p:nvSpPr>
        <p:spPr>
          <a:xfrm>
            <a:off x="6272613" y="1575967"/>
            <a:ext cx="1016950" cy="355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D0D485-4D5D-7994-544E-2E55D1A4A02F}"/>
              </a:ext>
            </a:extLst>
          </p:cNvPr>
          <p:cNvSpPr txBox="1"/>
          <p:nvPr/>
        </p:nvSpPr>
        <p:spPr>
          <a:xfrm>
            <a:off x="6005201" y="1464130"/>
            <a:ext cx="1388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Straight guides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FC395F-358A-8F9F-CE2D-282FD0CF31C2}"/>
              </a:ext>
            </a:extLst>
          </p:cNvPr>
          <p:cNvSpPr txBox="1"/>
          <p:nvPr/>
        </p:nvSpPr>
        <p:spPr>
          <a:xfrm>
            <a:off x="6074811" y="1648684"/>
            <a:ext cx="1321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Curved guides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1BB49C-18EB-FEFE-BAF7-04C2400AA63D}"/>
              </a:ext>
            </a:extLst>
          </p:cNvPr>
          <p:cNvSpPr txBox="1"/>
          <p:nvPr/>
        </p:nvSpPr>
        <p:spPr>
          <a:xfrm>
            <a:off x="5420685" y="3050552"/>
            <a:ext cx="9534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pPr algn="ctr"/>
            <a:r>
              <a:rPr lang="en-US" dirty="0"/>
              <a:t>Gap at Shutter location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15C8DDC-9D45-5528-FF8D-DD70A0F849BB}"/>
              </a:ext>
            </a:extLst>
          </p:cNvPr>
          <p:cNvCxnSpPr>
            <a:endCxn id="7" idx="1"/>
          </p:cNvCxnSpPr>
          <p:nvPr/>
        </p:nvCxnSpPr>
        <p:spPr>
          <a:xfrm>
            <a:off x="5067656" y="3419884"/>
            <a:ext cx="3530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28C007D-924C-35C3-7D2D-43F2CB6DF797}"/>
              </a:ext>
            </a:extLst>
          </p:cNvPr>
          <p:cNvCxnSpPr>
            <a:cxnSpLocks/>
          </p:cNvCxnSpPr>
          <p:nvPr/>
        </p:nvCxnSpPr>
        <p:spPr>
          <a:xfrm flipH="1">
            <a:off x="6272613" y="3419884"/>
            <a:ext cx="3530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52358D7-4948-E07B-A8AC-BBD124111E95}"/>
              </a:ext>
            </a:extLst>
          </p:cNvPr>
          <p:cNvSpPr txBox="1"/>
          <p:nvPr/>
        </p:nvSpPr>
        <p:spPr>
          <a:xfrm>
            <a:off x="8547150" y="3709157"/>
            <a:ext cx="33111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There are still some high energy neutrons entering the cave through the guide.  This is important for the beam stop design.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6E07C03-99CB-0F08-296C-1ADA80DC3520}"/>
              </a:ext>
            </a:extLst>
          </p:cNvPr>
          <p:cNvCxnSpPr>
            <a:cxnSpLocks/>
          </p:cNvCxnSpPr>
          <p:nvPr/>
        </p:nvCxnSpPr>
        <p:spPr>
          <a:xfrm flipH="1">
            <a:off x="8001000" y="4019550"/>
            <a:ext cx="488950" cy="552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01BAFC0-15D3-5DF9-63A7-5FCFF0A57E40}"/>
              </a:ext>
            </a:extLst>
          </p:cNvPr>
          <p:cNvSpPr txBox="1"/>
          <p:nvPr/>
        </p:nvSpPr>
        <p:spPr>
          <a:xfrm>
            <a:off x="3349094" y="6441773"/>
            <a:ext cx="771397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QIKR MCNP model was used with QIKR-SSW source for these simulations</a:t>
            </a:r>
          </a:p>
        </p:txBody>
      </p:sp>
    </p:spTree>
    <p:extLst>
      <p:ext uri="{BB962C8B-B14F-4D97-AF65-F5344CB8AC3E}">
        <p14:creationId xmlns:p14="http://schemas.microsoft.com/office/powerpoint/2010/main" val="3636714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4EA1B187-BBF7-2CFF-DCB4-2751FF491D56}"/>
              </a:ext>
            </a:extLst>
          </p:cNvPr>
          <p:cNvSpPr/>
          <p:nvPr/>
        </p:nvSpPr>
        <p:spPr>
          <a:xfrm>
            <a:off x="179462" y="6375163"/>
            <a:ext cx="1504059" cy="4332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877253-587C-5B9B-9331-67FEC748B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93" y="365125"/>
            <a:ext cx="11679218" cy="485971"/>
          </a:xfrm>
        </p:spPr>
        <p:txBody>
          <a:bodyPr/>
          <a:lstStyle/>
          <a:p>
            <a:r>
              <a:rPr lang="en-US" sz="2600" dirty="0"/>
              <a:t>Potential Streaming Paths: QIKR Monolith &amp; Optics Insert Gaps – Creo Models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771592-70AF-5DD6-A621-7FECA2CFA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5" y="1028700"/>
            <a:ext cx="6943725" cy="30281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252380-58E4-0A32-4CC8-598B70C8F636}"/>
              </a:ext>
            </a:extLst>
          </p:cNvPr>
          <p:cNvSpPr txBox="1"/>
          <p:nvPr/>
        </p:nvSpPr>
        <p:spPr>
          <a:xfrm>
            <a:off x="4433887" y="1066856"/>
            <a:ext cx="3084499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Long straight gaps, top/ bottom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3EF16FC-74CE-AE5C-48AE-EC7968F5F5E1}"/>
              </a:ext>
            </a:extLst>
          </p:cNvPr>
          <p:cNvCxnSpPr/>
          <p:nvPr/>
        </p:nvCxnSpPr>
        <p:spPr>
          <a:xfrm flipH="1">
            <a:off x="4135227" y="1474344"/>
            <a:ext cx="304800" cy="29527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7FD2B54-BFED-8ADB-A5D6-320DF25932F2}"/>
              </a:ext>
            </a:extLst>
          </p:cNvPr>
          <p:cNvCxnSpPr>
            <a:cxnSpLocks/>
          </p:cNvCxnSpPr>
          <p:nvPr/>
        </p:nvCxnSpPr>
        <p:spPr>
          <a:xfrm flipH="1">
            <a:off x="4433887" y="1494353"/>
            <a:ext cx="152400" cy="42074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849E04E-21ED-6782-0516-599E32AF78E9}"/>
              </a:ext>
            </a:extLst>
          </p:cNvPr>
          <p:cNvCxnSpPr>
            <a:cxnSpLocks/>
          </p:cNvCxnSpPr>
          <p:nvPr/>
        </p:nvCxnSpPr>
        <p:spPr>
          <a:xfrm flipH="1">
            <a:off x="2669379" y="1362075"/>
            <a:ext cx="1645445" cy="105060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69F2669-D98D-D7F7-EEAF-BC532D4AF1B4}"/>
              </a:ext>
            </a:extLst>
          </p:cNvPr>
          <p:cNvSpPr txBox="1"/>
          <p:nvPr/>
        </p:nvSpPr>
        <p:spPr>
          <a:xfrm>
            <a:off x="4510087" y="3581858"/>
            <a:ext cx="3084499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Long straight gaps, top/ bottom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EDE5C67-922F-D5C6-26F1-3BC736155B86}"/>
              </a:ext>
            </a:extLst>
          </p:cNvPr>
          <p:cNvCxnSpPr>
            <a:cxnSpLocks/>
          </p:cNvCxnSpPr>
          <p:nvPr/>
        </p:nvCxnSpPr>
        <p:spPr>
          <a:xfrm flipH="1" flipV="1">
            <a:off x="4545013" y="3233738"/>
            <a:ext cx="129380" cy="242413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D108164-0A9C-D801-7668-406B70C5FAA9}"/>
              </a:ext>
            </a:extLst>
          </p:cNvPr>
          <p:cNvCxnSpPr>
            <a:cxnSpLocks/>
          </p:cNvCxnSpPr>
          <p:nvPr/>
        </p:nvCxnSpPr>
        <p:spPr>
          <a:xfrm flipH="1" flipV="1">
            <a:off x="4162424" y="3105919"/>
            <a:ext cx="347663" cy="370232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7C9AB12-DB10-F7BB-DAAC-103B4AAB317E}"/>
              </a:ext>
            </a:extLst>
          </p:cNvPr>
          <p:cNvCxnSpPr>
            <a:cxnSpLocks/>
          </p:cNvCxnSpPr>
          <p:nvPr/>
        </p:nvCxnSpPr>
        <p:spPr>
          <a:xfrm flipH="1" flipV="1">
            <a:off x="2651125" y="2614613"/>
            <a:ext cx="1782762" cy="1052512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4BA9455-1A5E-6E6A-4E80-14BB08F77139}"/>
              </a:ext>
            </a:extLst>
          </p:cNvPr>
          <p:cNvSpPr txBox="1"/>
          <p:nvPr/>
        </p:nvSpPr>
        <p:spPr>
          <a:xfrm>
            <a:off x="8814011" y="1436188"/>
            <a:ext cx="238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Elevation (Side) View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82513E99-2EDE-A0BB-6419-65AD2A2E6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271" y="4824377"/>
            <a:ext cx="3768394" cy="147356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837A58E-0647-35CC-8C10-D4624774FD44}"/>
              </a:ext>
            </a:extLst>
          </p:cNvPr>
          <p:cNvCxnSpPr/>
          <p:nvPr/>
        </p:nvCxnSpPr>
        <p:spPr>
          <a:xfrm>
            <a:off x="4245294" y="4648249"/>
            <a:ext cx="0" cy="656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319D9213-AE4A-1F79-11E1-F3951EE29550}"/>
              </a:ext>
            </a:extLst>
          </p:cNvPr>
          <p:cNvCxnSpPr>
            <a:cxnSpLocks/>
          </p:cNvCxnSpPr>
          <p:nvPr/>
        </p:nvCxnSpPr>
        <p:spPr>
          <a:xfrm flipV="1">
            <a:off x="4245294" y="5363056"/>
            <a:ext cx="0" cy="656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74B08B8-309A-FE7E-0E78-AD49470BFFE2}"/>
              </a:ext>
            </a:extLst>
          </p:cNvPr>
          <p:cNvCxnSpPr/>
          <p:nvPr/>
        </p:nvCxnSpPr>
        <p:spPr>
          <a:xfrm>
            <a:off x="4639787" y="5113915"/>
            <a:ext cx="0" cy="656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B2BDC6BB-73A2-DAF5-845F-13420FA75F3B}"/>
              </a:ext>
            </a:extLst>
          </p:cNvPr>
          <p:cNvCxnSpPr>
            <a:cxnSpLocks/>
          </p:cNvCxnSpPr>
          <p:nvPr/>
        </p:nvCxnSpPr>
        <p:spPr>
          <a:xfrm flipV="1">
            <a:off x="4639787" y="5828722"/>
            <a:ext cx="0" cy="656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55E12064-B1E4-7483-AFD9-6A9FBEEEEAFC}"/>
              </a:ext>
            </a:extLst>
          </p:cNvPr>
          <p:cNvCxnSpPr/>
          <p:nvPr/>
        </p:nvCxnSpPr>
        <p:spPr>
          <a:xfrm>
            <a:off x="2747487" y="4526735"/>
            <a:ext cx="0" cy="656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C7A9EA87-EF00-A9D4-463B-DB620EC149C7}"/>
              </a:ext>
            </a:extLst>
          </p:cNvPr>
          <p:cNvCxnSpPr>
            <a:cxnSpLocks/>
          </p:cNvCxnSpPr>
          <p:nvPr/>
        </p:nvCxnSpPr>
        <p:spPr>
          <a:xfrm flipV="1">
            <a:off x="2747487" y="5233076"/>
            <a:ext cx="0" cy="656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295E8688-6918-F4EA-9B1D-156E885C0785}"/>
              </a:ext>
            </a:extLst>
          </p:cNvPr>
          <p:cNvCxnSpPr/>
          <p:nvPr/>
        </p:nvCxnSpPr>
        <p:spPr>
          <a:xfrm>
            <a:off x="2112487" y="5216769"/>
            <a:ext cx="0" cy="656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2B551E76-6A83-7FCC-EF45-0C5E9461C149}"/>
              </a:ext>
            </a:extLst>
          </p:cNvPr>
          <p:cNvCxnSpPr>
            <a:cxnSpLocks/>
          </p:cNvCxnSpPr>
          <p:nvPr/>
        </p:nvCxnSpPr>
        <p:spPr>
          <a:xfrm flipV="1">
            <a:off x="2112487" y="5923110"/>
            <a:ext cx="0" cy="656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BCC1A05D-29D0-8469-E4BB-07FE503E6718}"/>
              </a:ext>
            </a:extLst>
          </p:cNvPr>
          <p:cNvSpPr txBox="1"/>
          <p:nvPr/>
        </p:nvSpPr>
        <p:spPr>
          <a:xfrm>
            <a:off x="2477220" y="4261652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6mm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8258920-ADDF-23EA-99B6-FE39F1FE4670}"/>
              </a:ext>
            </a:extLst>
          </p:cNvPr>
          <p:cNvSpPr txBox="1"/>
          <p:nvPr/>
        </p:nvSpPr>
        <p:spPr>
          <a:xfrm>
            <a:off x="3987727" y="4363368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6mm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CC7CF89-B442-5F52-4E11-3E97ECC22EDB}"/>
              </a:ext>
            </a:extLst>
          </p:cNvPr>
          <p:cNvSpPr txBox="1"/>
          <p:nvPr/>
        </p:nvSpPr>
        <p:spPr>
          <a:xfrm>
            <a:off x="4369520" y="6440776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6mm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B0DC246-063C-CFDA-3CB7-7F3DA5A56500}"/>
              </a:ext>
            </a:extLst>
          </p:cNvPr>
          <p:cNvSpPr txBox="1"/>
          <p:nvPr/>
        </p:nvSpPr>
        <p:spPr>
          <a:xfrm>
            <a:off x="1842220" y="6551833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6mm</a:t>
            </a: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BCEFE4AB-01D7-6013-D22F-7324FA443F6D}"/>
              </a:ext>
            </a:extLst>
          </p:cNvPr>
          <p:cNvSpPr/>
          <p:nvPr/>
        </p:nvSpPr>
        <p:spPr>
          <a:xfrm>
            <a:off x="464886" y="2484967"/>
            <a:ext cx="1732214" cy="3009900"/>
          </a:xfrm>
          <a:custGeom>
            <a:avLst/>
            <a:gdLst>
              <a:gd name="connsiteX0" fmla="*/ 1732214 w 1732214"/>
              <a:gd name="connsiteY0" fmla="*/ 0 h 3009900"/>
              <a:gd name="connsiteX1" fmla="*/ 415647 w 1732214"/>
              <a:gd name="connsiteY1" fmla="*/ 1024466 h 3009900"/>
              <a:gd name="connsiteX2" fmla="*/ 30414 w 1732214"/>
              <a:gd name="connsiteY2" fmla="*/ 2116666 h 3009900"/>
              <a:gd name="connsiteX3" fmla="*/ 1088747 w 1732214"/>
              <a:gd name="connsiteY3" fmla="*/ 300990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2214" h="3009900">
                <a:moveTo>
                  <a:pt x="1732214" y="0"/>
                </a:moveTo>
                <a:cubicBezTo>
                  <a:pt x="1215747" y="335844"/>
                  <a:pt x="699280" y="671688"/>
                  <a:pt x="415647" y="1024466"/>
                </a:cubicBezTo>
                <a:cubicBezTo>
                  <a:pt x="132014" y="1377244"/>
                  <a:pt x="-81769" y="1785761"/>
                  <a:pt x="30414" y="2116666"/>
                </a:cubicBezTo>
                <a:cubicBezTo>
                  <a:pt x="142597" y="2447571"/>
                  <a:pt x="615672" y="2728735"/>
                  <a:pt x="1088747" y="3009900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2993704-EA0A-BEA9-8F56-4E89C87DDC39}"/>
              </a:ext>
            </a:extLst>
          </p:cNvPr>
          <p:cNvSpPr txBox="1"/>
          <p:nvPr/>
        </p:nvSpPr>
        <p:spPr>
          <a:xfrm>
            <a:off x="5636513" y="5435310"/>
            <a:ext cx="1212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Monolith insert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9180B52-D885-6842-BBB4-F02A0F590C43}"/>
              </a:ext>
            </a:extLst>
          </p:cNvPr>
          <p:cNvSpPr txBox="1"/>
          <p:nvPr/>
        </p:nvSpPr>
        <p:spPr>
          <a:xfrm>
            <a:off x="5615823" y="5956315"/>
            <a:ext cx="16546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Optics insert (QIKR-L)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AC27A54B-A23C-832A-C186-700D4CB34C48}"/>
              </a:ext>
            </a:extLst>
          </p:cNvPr>
          <p:cNvCxnSpPr>
            <a:cxnSpLocks/>
          </p:cNvCxnSpPr>
          <p:nvPr/>
        </p:nvCxnSpPr>
        <p:spPr>
          <a:xfrm flipH="1">
            <a:off x="5049776" y="5574486"/>
            <a:ext cx="612557" cy="24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88D2E1A4-6F2B-6C6D-5FF1-FCD25051031B}"/>
              </a:ext>
            </a:extLst>
          </p:cNvPr>
          <p:cNvSpPr txBox="1"/>
          <p:nvPr/>
        </p:nvSpPr>
        <p:spPr>
          <a:xfrm>
            <a:off x="5662333" y="4783256"/>
            <a:ext cx="1670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Optics insert (QIKR-U)</a:t>
            </a: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321AE67C-E630-FD81-EEFE-875742A066AF}"/>
              </a:ext>
            </a:extLst>
          </p:cNvPr>
          <p:cNvSpPr/>
          <p:nvPr/>
        </p:nvSpPr>
        <p:spPr>
          <a:xfrm>
            <a:off x="286293" y="2370523"/>
            <a:ext cx="563715" cy="20366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96506DB-6805-4D0D-4EC9-FF7D01E459AE}"/>
              </a:ext>
            </a:extLst>
          </p:cNvPr>
          <p:cNvSpPr txBox="1"/>
          <p:nvPr/>
        </p:nvSpPr>
        <p:spPr>
          <a:xfrm>
            <a:off x="117727" y="2119581"/>
            <a:ext cx="814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Neutrons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CA1DD716-63E7-2246-F6AE-95B2A7A37D28}"/>
              </a:ext>
            </a:extLst>
          </p:cNvPr>
          <p:cNvCxnSpPr>
            <a:cxnSpLocks/>
          </p:cNvCxnSpPr>
          <p:nvPr/>
        </p:nvCxnSpPr>
        <p:spPr>
          <a:xfrm flipH="1">
            <a:off x="5063316" y="4944341"/>
            <a:ext cx="612557" cy="24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78E75207-1AB2-B1CD-A8D3-9AE510DA54D5}"/>
              </a:ext>
            </a:extLst>
          </p:cNvPr>
          <p:cNvCxnSpPr>
            <a:cxnSpLocks/>
          </p:cNvCxnSpPr>
          <p:nvPr/>
        </p:nvCxnSpPr>
        <p:spPr>
          <a:xfrm flipH="1">
            <a:off x="5056841" y="6094815"/>
            <a:ext cx="612557" cy="24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0561A02E-5B48-B92F-CB4F-27877DAA4E80}"/>
              </a:ext>
            </a:extLst>
          </p:cNvPr>
          <p:cNvSpPr/>
          <p:nvPr/>
        </p:nvSpPr>
        <p:spPr>
          <a:xfrm>
            <a:off x="2215091" y="2308767"/>
            <a:ext cx="922866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2F358DA-79A2-D0D0-1A1F-CF3D27D187F7}"/>
              </a:ext>
            </a:extLst>
          </p:cNvPr>
          <p:cNvCxnSpPr>
            <a:cxnSpLocks/>
          </p:cNvCxnSpPr>
          <p:nvPr/>
        </p:nvCxnSpPr>
        <p:spPr>
          <a:xfrm flipH="1" flipV="1">
            <a:off x="4612480" y="2574505"/>
            <a:ext cx="242889" cy="90164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5A4F9EDD-8742-9A2B-F563-6C308BDF0171}"/>
              </a:ext>
            </a:extLst>
          </p:cNvPr>
          <p:cNvSpPr/>
          <p:nvPr/>
        </p:nvSpPr>
        <p:spPr>
          <a:xfrm>
            <a:off x="5520267" y="1642533"/>
            <a:ext cx="922866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1FDE6985-CBEE-1C4B-BC16-A11AC6C8C7CE}"/>
              </a:ext>
            </a:extLst>
          </p:cNvPr>
          <p:cNvSpPr/>
          <p:nvPr/>
        </p:nvSpPr>
        <p:spPr>
          <a:xfrm>
            <a:off x="6460067" y="1862667"/>
            <a:ext cx="3382433" cy="1684866"/>
          </a:xfrm>
          <a:custGeom>
            <a:avLst/>
            <a:gdLst>
              <a:gd name="connsiteX0" fmla="*/ 0 w 3382433"/>
              <a:gd name="connsiteY0" fmla="*/ 0 h 1532466"/>
              <a:gd name="connsiteX1" fmla="*/ 1663700 w 3382433"/>
              <a:gd name="connsiteY1" fmla="*/ 270933 h 1532466"/>
              <a:gd name="connsiteX2" fmla="*/ 2942166 w 3382433"/>
              <a:gd name="connsiteY2" fmla="*/ 770466 h 1532466"/>
              <a:gd name="connsiteX3" fmla="*/ 3382433 w 3382433"/>
              <a:gd name="connsiteY3" fmla="*/ 1532466 h 153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2433" h="1532466">
                <a:moveTo>
                  <a:pt x="0" y="0"/>
                </a:moveTo>
                <a:cubicBezTo>
                  <a:pt x="586669" y="71261"/>
                  <a:pt x="1173339" y="142522"/>
                  <a:pt x="1663700" y="270933"/>
                </a:cubicBezTo>
                <a:cubicBezTo>
                  <a:pt x="2154061" y="399344"/>
                  <a:pt x="2655711" y="560211"/>
                  <a:pt x="2942166" y="770466"/>
                </a:cubicBezTo>
                <a:cubicBezTo>
                  <a:pt x="3228621" y="980721"/>
                  <a:pt x="3305527" y="1256593"/>
                  <a:pt x="3382433" y="1532466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1DA2426-E900-B7C1-EE79-56987FEE5DB4}"/>
              </a:ext>
            </a:extLst>
          </p:cNvPr>
          <p:cNvCxnSpPr>
            <a:cxnSpLocks/>
          </p:cNvCxnSpPr>
          <p:nvPr/>
        </p:nvCxnSpPr>
        <p:spPr>
          <a:xfrm flipH="1">
            <a:off x="4614861" y="1494353"/>
            <a:ext cx="119064" cy="94948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8AC812E1-6439-4C94-D1DE-E7A89C2F38C1}"/>
              </a:ext>
            </a:extLst>
          </p:cNvPr>
          <p:cNvSpPr/>
          <p:nvPr/>
        </p:nvSpPr>
        <p:spPr>
          <a:xfrm>
            <a:off x="3834369" y="5301732"/>
            <a:ext cx="1512292" cy="457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8C8EDA-1F51-D445-57E0-E140D46889A3}"/>
              </a:ext>
            </a:extLst>
          </p:cNvPr>
          <p:cNvSpPr/>
          <p:nvPr/>
        </p:nvSpPr>
        <p:spPr>
          <a:xfrm>
            <a:off x="3834369" y="5746538"/>
            <a:ext cx="1512292" cy="457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F3A1EE2-FFD7-6B8E-A6BE-7959AC81BBE6}"/>
              </a:ext>
            </a:extLst>
          </p:cNvPr>
          <p:cNvSpPr/>
          <p:nvPr/>
        </p:nvSpPr>
        <p:spPr>
          <a:xfrm>
            <a:off x="1585877" y="5186106"/>
            <a:ext cx="1952525" cy="457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6A7536F-9CBE-48BE-8F06-8F5D2532ACD9}"/>
              </a:ext>
            </a:extLst>
          </p:cNvPr>
          <p:cNvSpPr/>
          <p:nvPr/>
        </p:nvSpPr>
        <p:spPr>
          <a:xfrm>
            <a:off x="1578677" y="5879290"/>
            <a:ext cx="1952525" cy="457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5304373-2E7F-11CC-8179-E45FFD54B3D0}"/>
              </a:ext>
            </a:extLst>
          </p:cNvPr>
          <p:cNvSpPr/>
          <p:nvPr/>
        </p:nvSpPr>
        <p:spPr>
          <a:xfrm rot="1281548">
            <a:off x="3519574" y="5248887"/>
            <a:ext cx="332150" cy="457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BD4DD6-6ABE-E172-CBFB-5362A4C7C176}"/>
              </a:ext>
            </a:extLst>
          </p:cNvPr>
          <p:cNvSpPr/>
          <p:nvPr/>
        </p:nvSpPr>
        <p:spPr>
          <a:xfrm rot="20329044">
            <a:off x="3517485" y="5811250"/>
            <a:ext cx="351259" cy="500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5E3822A-5893-BBB2-DBF6-5C756925F58D}"/>
              </a:ext>
            </a:extLst>
          </p:cNvPr>
          <p:cNvGrpSpPr/>
          <p:nvPr/>
        </p:nvGrpSpPr>
        <p:grpSpPr>
          <a:xfrm>
            <a:off x="8053614" y="2241643"/>
            <a:ext cx="3854450" cy="2755507"/>
            <a:chOff x="8111067" y="2982154"/>
            <a:chExt cx="3854450" cy="2755507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C1A61A7-C864-5B61-BCBA-718554C62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11067" y="3581858"/>
              <a:ext cx="3854450" cy="1561361"/>
            </a:xfrm>
            <a:prstGeom prst="rect">
              <a:avLst/>
            </a:prstGeom>
            <a:solidFill>
              <a:srgbClr val="3B618E"/>
            </a:solidFill>
            <a:ln w="38100">
              <a:solidFill>
                <a:srgbClr val="FF0000"/>
              </a:solidFill>
            </a:ln>
          </p:spPr>
        </p:pic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F3875B5E-93D9-C1C2-F4C0-7E8203F62925}"/>
                </a:ext>
              </a:extLst>
            </p:cNvPr>
            <p:cNvCxnSpPr/>
            <p:nvPr/>
          </p:nvCxnSpPr>
          <p:spPr>
            <a:xfrm>
              <a:off x="8796867" y="3348567"/>
              <a:ext cx="0" cy="6561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5E980CC6-38A7-3342-ACE1-18BAC3E083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8983" y="4077564"/>
              <a:ext cx="0" cy="6561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0EA2EFE6-FCF0-128D-7139-5240DC6281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79567" y="4665997"/>
              <a:ext cx="0" cy="6561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251EDB8-8999-72F0-51AA-B86CA6778B9D}"/>
                </a:ext>
              </a:extLst>
            </p:cNvPr>
            <p:cNvSpPr txBox="1"/>
            <p:nvPr/>
          </p:nvSpPr>
          <p:spPr>
            <a:xfrm>
              <a:off x="8541421" y="3061780"/>
              <a:ext cx="5405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</a:rPr>
                <a:t>6mm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382D724-DEBD-D48F-CD8B-A0113E541D36}"/>
                </a:ext>
              </a:extLst>
            </p:cNvPr>
            <p:cNvSpPr txBox="1"/>
            <p:nvPr/>
          </p:nvSpPr>
          <p:spPr>
            <a:xfrm>
              <a:off x="9841054" y="5322163"/>
              <a:ext cx="5405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</a:rPr>
                <a:t>6mm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BAB9F6F-D7DF-64F6-2AEE-5D79027E7E1E}"/>
                </a:ext>
              </a:extLst>
            </p:cNvPr>
            <p:cNvSpPr txBox="1"/>
            <p:nvPr/>
          </p:nvSpPr>
          <p:spPr>
            <a:xfrm>
              <a:off x="10580289" y="2982154"/>
              <a:ext cx="12121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Monolith insert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C2C46DD-6323-5E78-CD51-C34BEA1A830C}"/>
                </a:ext>
              </a:extLst>
            </p:cNvPr>
            <p:cNvSpPr txBox="1"/>
            <p:nvPr/>
          </p:nvSpPr>
          <p:spPr>
            <a:xfrm>
              <a:off x="10753326" y="5460662"/>
              <a:ext cx="1047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Optics insert</a:t>
              </a: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65387070-CFA0-84B5-F56C-EB02E5DD4D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76867" y="4854818"/>
              <a:ext cx="89633" cy="5931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3138710-AB30-C168-BF9E-07529EF89344}"/>
                </a:ext>
              </a:extLst>
            </p:cNvPr>
            <p:cNvSpPr/>
            <p:nvPr/>
          </p:nvSpPr>
          <p:spPr>
            <a:xfrm>
              <a:off x="8111067" y="4607849"/>
              <a:ext cx="3854444" cy="457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60B78EF-3B3E-030D-CA24-4D9379E08360}"/>
                </a:ext>
              </a:extLst>
            </p:cNvPr>
            <p:cNvSpPr/>
            <p:nvPr/>
          </p:nvSpPr>
          <p:spPr>
            <a:xfrm>
              <a:off x="8118598" y="4021504"/>
              <a:ext cx="3840480" cy="457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6C929B3-6AE4-91C8-BE54-D0655ACAF350}"/>
                </a:ext>
              </a:extLst>
            </p:cNvPr>
            <p:cNvCxnSpPr/>
            <p:nvPr/>
          </p:nvCxnSpPr>
          <p:spPr>
            <a:xfrm>
              <a:off x="10079567" y="3951190"/>
              <a:ext cx="0" cy="6561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079D09FC-853C-13A5-C76D-F77397B3ADC2}"/>
                </a:ext>
              </a:extLst>
            </p:cNvPr>
            <p:cNvCxnSpPr/>
            <p:nvPr/>
          </p:nvCxnSpPr>
          <p:spPr>
            <a:xfrm>
              <a:off x="11032067" y="3291035"/>
              <a:ext cx="249766" cy="10715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EA73381-4727-1668-A341-D18783F6A82E}"/>
              </a:ext>
            </a:extLst>
          </p:cNvPr>
          <p:cNvSpPr txBox="1"/>
          <p:nvPr/>
        </p:nvSpPr>
        <p:spPr>
          <a:xfrm>
            <a:off x="1662815" y="5361637"/>
            <a:ext cx="3394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Chicane anti-streaming block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EF7081-6456-6FF5-6D46-F4D41A1770C9}"/>
              </a:ext>
            </a:extLst>
          </p:cNvPr>
          <p:cNvSpPr txBox="1"/>
          <p:nvPr/>
        </p:nvSpPr>
        <p:spPr>
          <a:xfrm>
            <a:off x="5761067" y="2361298"/>
            <a:ext cx="1875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anti-streaming block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915F5C0-D19D-A417-72B5-5C7B5773C959}"/>
              </a:ext>
            </a:extLst>
          </p:cNvPr>
          <p:cNvGrpSpPr/>
          <p:nvPr/>
        </p:nvGrpSpPr>
        <p:grpSpPr>
          <a:xfrm>
            <a:off x="9332724" y="5272291"/>
            <a:ext cx="2561197" cy="1493861"/>
            <a:chOff x="9010057" y="5314592"/>
            <a:chExt cx="2020197" cy="149386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96C6C7B-3C80-B307-560A-2042B2CB34F8}"/>
                </a:ext>
              </a:extLst>
            </p:cNvPr>
            <p:cNvSpPr/>
            <p:nvPr/>
          </p:nvSpPr>
          <p:spPr>
            <a:xfrm>
              <a:off x="9010057" y="5314592"/>
              <a:ext cx="1927776" cy="1493861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D19E9AA-5BD4-BC00-1B01-BAF8261DA1C9}"/>
                </a:ext>
              </a:extLst>
            </p:cNvPr>
            <p:cNvGrpSpPr/>
            <p:nvPr/>
          </p:nvGrpSpPr>
          <p:grpSpPr>
            <a:xfrm>
              <a:off x="9156840" y="5430327"/>
              <a:ext cx="1597371" cy="1033840"/>
              <a:chOff x="8032159" y="5805392"/>
              <a:chExt cx="1597371" cy="103384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CAF9ECF-C3AF-17F8-6D04-437AFE4AE3D6}"/>
                  </a:ext>
                </a:extLst>
              </p:cNvPr>
              <p:cNvSpPr/>
              <p:nvPr/>
            </p:nvSpPr>
            <p:spPr>
              <a:xfrm>
                <a:off x="8032159" y="5805392"/>
                <a:ext cx="238248" cy="276999"/>
              </a:xfrm>
              <a:prstGeom prst="rect">
                <a:avLst/>
              </a:prstGeom>
              <a:solidFill>
                <a:srgbClr val="189E7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D19082-B3D8-3540-A47E-5FE26E31B393}"/>
                  </a:ext>
                </a:extLst>
              </p:cNvPr>
              <p:cNvSpPr txBox="1"/>
              <p:nvPr/>
            </p:nvSpPr>
            <p:spPr>
              <a:xfrm>
                <a:off x="8288146" y="5817815"/>
                <a:ext cx="118161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  Optics insert, steel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D435D27-F139-DC5F-EAD0-0D82F95F40C0}"/>
                  </a:ext>
                </a:extLst>
              </p:cNvPr>
              <p:cNvSpPr/>
              <p:nvPr/>
            </p:nvSpPr>
            <p:spPr>
              <a:xfrm>
                <a:off x="8032159" y="6139795"/>
                <a:ext cx="238248" cy="276999"/>
              </a:xfrm>
              <a:prstGeom prst="rect">
                <a:avLst/>
              </a:prstGeom>
              <a:solidFill>
                <a:srgbClr val="3B618E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28DF711-774E-5BE3-55B1-6B0220549E73}"/>
                  </a:ext>
                </a:extLst>
              </p:cNvPr>
              <p:cNvSpPr/>
              <p:nvPr/>
            </p:nvSpPr>
            <p:spPr>
              <a:xfrm>
                <a:off x="8032159" y="6500959"/>
                <a:ext cx="238248" cy="276999"/>
              </a:xfrm>
              <a:prstGeom prst="rect">
                <a:avLst/>
              </a:prstGeom>
              <a:solidFill>
                <a:srgbClr val="AD9D8E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A8C967E-0BE5-7065-4DAD-E3AF5EC4F9DD}"/>
                  </a:ext>
                </a:extLst>
              </p:cNvPr>
              <p:cNvSpPr txBox="1"/>
              <p:nvPr/>
            </p:nvSpPr>
            <p:spPr>
              <a:xfrm>
                <a:off x="8332049" y="6169210"/>
                <a:ext cx="12509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Monolith insert, steel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E65A4FB-324A-10A7-4E59-C7D11AAD29A9}"/>
                  </a:ext>
                </a:extLst>
              </p:cNvPr>
              <p:cNvSpPr txBox="1"/>
              <p:nvPr/>
            </p:nvSpPr>
            <p:spPr>
              <a:xfrm>
                <a:off x="8332049" y="6531455"/>
                <a:ext cx="129748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Monolith nozzle, steel</a:t>
                </a:r>
              </a:p>
            </p:txBody>
          </p:sp>
        </p:grp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506DD47-8DD6-3824-4351-17A874EB1760}"/>
                </a:ext>
              </a:extLst>
            </p:cNvPr>
            <p:cNvSpPr/>
            <p:nvPr/>
          </p:nvSpPr>
          <p:spPr>
            <a:xfrm>
              <a:off x="9156840" y="6493133"/>
              <a:ext cx="238248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BDB7397-F4EB-8CAE-D8B1-3760368EB349}"/>
                </a:ext>
              </a:extLst>
            </p:cNvPr>
            <p:cNvSpPr txBox="1"/>
            <p:nvPr/>
          </p:nvSpPr>
          <p:spPr>
            <a:xfrm>
              <a:off x="9442960" y="6493133"/>
              <a:ext cx="15872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Gap filled with He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1DB12052-BA12-BB6F-418A-5A0428C82B8E}"/>
              </a:ext>
            </a:extLst>
          </p:cNvPr>
          <p:cNvSpPr txBox="1"/>
          <p:nvPr/>
        </p:nvSpPr>
        <p:spPr>
          <a:xfrm>
            <a:off x="3048000" y="33586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0.04315</a:t>
            </a:r>
          </a:p>
        </p:txBody>
      </p:sp>
    </p:spTree>
    <p:extLst>
      <p:ext uri="{BB962C8B-B14F-4D97-AF65-F5344CB8AC3E}">
        <p14:creationId xmlns:p14="http://schemas.microsoft.com/office/powerpoint/2010/main" val="243889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85452-731A-C418-57C7-67244BEA3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49618-3E26-D068-F3EB-06C50E889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273" y="365125"/>
            <a:ext cx="11594851" cy="588909"/>
          </a:xfrm>
        </p:spPr>
        <p:txBody>
          <a:bodyPr/>
          <a:lstStyle/>
          <a:p>
            <a:r>
              <a:rPr lang="en-US" sz="2600" dirty="0"/>
              <a:t>Potential Streaming Paths: QIKR Monolith &amp; Optics Insert Gaps – Creo Models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3FFC32-8FF6-5D85-2DBB-244B82FD66B9}"/>
              </a:ext>
            </a:extLst>
          </p:cNvPr>
          <p:cNvSpPr txBox="1"/>
          <p:nvPr/>
        </p:nvSpPr>
        <p:spPr>
          <a:xfrm>
            <a:off x="5937077" y="946248"/>
            <a:ext cx="4956806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Long straight gaps between shelf and optical inserts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591B50C-A6F2-EA07-93EC-C5BAB12F9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33" y="1332655"/>
            <a:ext cx="4514357" cy="1968736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3CA0956-6A66-E05A-9948-7ABB8F55C88C}"/>
              </a:ext>
            </a:extLst>
          </p:cNvPr>
          <p:cNvCxnSpPr/>
          <p:nvPr/>
        </p:nvCxnSpPr>
        <p:spPr>
          <a:xfrm>
            <a:off x="2749760" y="1043246"/>
            <a:ext cx="0" cy="2086397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7D80A96-D879-E1FA-B8E3-4663C1094ECA}"/>
              </a:ext>
            </a:extLst>
          </p:cNvPr>
          <p:cNvCxnSpPr/>
          <p:nvPr/>
        </p:nvCxnSpPr>
        <p:spPr>
          <a:xfrm>
            <a:off x="3960284" y="1066930"/>
            <a:ext cx="0" cy="2086397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96E4D69-C6B3-F6EF-E038-A99313B14762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3968289" y="2995517"/>
            <a:ext cx="1527358" cy="1007391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950B62A-F003-873E-5A36-63215337D194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2800604" y="3075431"/>
            <a:ext cx="461171" cy="1026934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C6C415EB-CDF6-5833-3AB0-32EEC7FC9F27}"/>
              </a:ext>
            </a:extLst>
          </p:cNvPr>
          <p:cNvSpPr txBox="1"/>
          <p:nvPr/>
        </p:nvSpPr>
        <p:spPr>
          <a:xfrm>
            <a:off x="7301705" y="1350013"/>
            <a:ext cx="3812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MCNP Model Elevation (Side) View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581316F-8121-D144-CC87-3059CF0D5581}"/>
              </a:ext>
            </a:extLst>
          </p:cNvPr>
          <p:cNvSpPr txBox="1"/>
          <p:nvPr/>
        </p:nvSpPr>
        <p:spPr>
          <a:xfrm>
            <a:off x="14899" y="3465268"/>
            <a:ext cx="1916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Cut Views at the dashed lines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04D0947-DFBD-D5F2-5BE7-77FA9BAF9E6A}"/>
              </a:ext>
            </a:extLst>
          </p:cNvPr>
          <p:cNvGrpSpPr/>
          <p:nvPr/>
        </p:nvGrpSpPr>
        <p:grpSpPr>
          <a:xfrm>
            <a:off x="2419081" y="4102365"/>
            <a:ext cx="1685387" cy="2331662"/>
            <a:chOff x="1928995" y="4176890"/>
            <a:chExt cx="1685387" cy="233166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32FB880-9AF0-7846-0E74-C24B932E5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928995" y="4176890"/>
              <a:ext cx="1685387" cy="2331662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CF8B029-304C-476C-1C11-4F586A0472ED}"/>
                </a:ext>
              </a:extLst>
            </p:cNvPr>
            <p:cNvGrpSpPr/>
            <p:nvPr/>
          </p:nvGrpSpPr>
          <p:grpSpPr>
            <a:xfrm>
              <a:off x="2204389" y="4300881"/>
              <a:ext cx="540533" cy="1627590"/>
              <a:chOff x="4138882" y="4373773"/>
              <a:chExt cx="540533" cy="1627590"/>
            </a:xfrm>
          </p:grpSpPr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57E8CA39-E984-925D-DB97-33145345CA6D}"/>
                  </a:ext>
                </a:extLst>
              </p:cNvPr>
              <p:cNvCxnSpPr/>
              <p:nvPr/>
            </p:nvCxnSpPr>
            <p:spPr>
              <a:xfrm>
                <a:off x="4409148" y="4619404"/>
                <a:ext cx="0" cy="65616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8E3DBBE7-1944-BEEC-0577-9798DA04C2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09149" y="5345197"/>
                <a:ext cx="0" cy="65616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2B03249-63AA-AEEE-571D-7411ED94EA78}"/>
                  </a:ext>
                </a:extLst>
              </p:cNvPr>
              <p:cNvSpPr txBox="1"/>
              <p:nvPr/>
            </p:nvSpPr>
            <p:spPr>
              <a:xfrm>
                <a:off x="4138882" y="4373773"/>
                <a:ext cx="54053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000000"/>
                    </a:solidFill>
                  </a:rPr>
                  <a:t>6mm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9559950-1829-04A4-9CD8-C1804EBF09A7}"/>
                </a:ext>
              </a:extLst>
            </p:cNvPr>
            <p:cNvGrpSpPr/>
            <p:nvPr/>
          </p:nvGrpSpPr>
          <p:grpSpPr>
            <a:xfrm>
              <a:off x="2805881" y="4458510"/>
              <a:ext cx="540533" cy="1627590"/>
              <a:chOff x="4138882" y="4373773"/>
              <a:chExt cx="540533" cy="1627590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AA290660-BB16-0147-23D9-C59647CD7652}"/>
                  </a:ext>
                </a:extLst>
              </p:cNvPr>
              <p:cNvCxnSpPr/>
              <p:nvPr/>
            </p:nvCxnSpPr>
            <p:spPr>
              <a:xfrm>
                <a:off x="4409148" y="4619404"/>
                <a:ext cx="0" cy="65616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2A9034B5-281E-5871-CBF5-36719877538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09149" y="5345197"/>
                <a:ext cx="0" cy="65616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E178A28-5670-5440-7502-48E5381B7383}"/>
                  </a:ext>
                </a:extLst>
              </p:cNvPr>
              <p:cNvSpPr txBox="1"/>
              <p:nvPr/>
            </p:nvSpPr>
            <p:spPr>
              <a:xfrm>
                <a:off x="4138882" y="4373773"/>
                <a:ext cx="54053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000000"/>
                    </a:solidFill>
                  </a:rPr>
                  <a:t>6mm</a:t>
                </a: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D3F5985-62CA-CAF8-29D9-70896FCDB942}"/>
              </a:ext>
            </a:extLst>
          </p:cNvPr>
          <p:cNvSpPr txBox="1"/>
          <p:nvPr/>
        </p:nvSpPr>
        <p:spPr>
          <a:xfrm>
            <a:off x="5240867" y="2734556"/>
            <a:ext cx="1275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monolith insert </a:t>
            </a:r>
          </a:p>
          <a:p>
            <a:r>
              <a:rPr lang="en-US" sz="1200" dirty="0"/>
              <a:t>(shelf)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8D99C25-CE4C-D6F0-533D-76057BEF2747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3103123" y="2308568"/>
            <a:ext cx="2137744" cy="656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070A3C0-8EF3-48F3-DB02-5C5AAC21D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655" y="4479694"/>
            <a:ext cx="4826159" cy="195433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B7A384F-2453-0EC0-EE71-C81D442A50DA}"/>
              </a:ext>
            </a:extLst>
          </p:cNvPr>
          <p:cNvGrpSpPr/>
          <p:nvPr/>
        </p:nvGrpSpPr>
        <p:grpSpPr>
          <a:xfrm>
            <a:off x="4734192" y="4002908"/>
            <a:ext cx="1667220" cy="2431119"/>
            <a:chOff x="4468068" y="4001253"/>
            <a:chExt cx="1667220" cy="2431119"/>
          </a:xfrm>
        </p:grpSpPr>
        <p:pic>
          <p:nvPicPr>
            <p:cNvPr id="18" name="Picture 17" descr="A picture containing text, clock, sign, green&#10;&#10;AI-generated content may be incorrect.">
              <a:extLst>
                <a:ext uri="{FF2B5EF4-FFF2-40B4-BE49-F238E27FC236}">
                  <a16:creationId xmlns:a16="http://schemas.microsoft.com/office/drawing/2014/main" id="{B3D6CE24-5864-3A64-7911-4C6B95D02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68068" y="4100710"/>
              <a:ext cx="1667220" cy="2331662"/>
            </a:xfrm>
            <a:prstGeom prst="rect">
              <a:avLst/>
            </a:prstGeom>
          </p:spPr>
        </p:pic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2322AA7F-9355-0E8A-57E9-E58FEF0147E6}"/>
                </a:ext>
              </a:extLst>
            </p:cNvPr>
            <p:cNvGrpSpPr/>
            <p:nvPr/>
          </p:nvGrpSpPr>
          <p:grpSpPr>
            <a:xfrm>
              <a:off x="4569341" y="4211195"/>
              <a:ext cx="573958" cy="1769945"/>
              <a:chOff x="4942834" y="4096774"/>
              <a:chExt cx="540533" cy="1627590"/>
            </a:xfrm>
          </p:grpSpPr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ED75A781-FD95-1367-BEEF-BAF931195BC7}"/>
                  </a:ext>
                </a:extLst>
              </p:cNvPr>
              <p:cNvCxnSpPr/>
              <p:nvPr/>
            </p:nvCxnSpPr>
            <p:spPr>
              <a:xfrm>
                <a:off x="5213101" y="4361857"/>
                <a:ext cx="0" cy="65616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F9B3854E-54E1-9D1E-B8A6-746F6A15C4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13101" y="5068198"/>
                <a:ext cx="0" cy="65616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41BD31F-3133-4DA1-C817-98EDCBC5C098}"/>
                  </a:ext>
                </a:extLst>
              </p:cNvPr>
              <p:cNvSpPr txBox="1"/>
              <p:nvPr/>
            </p:nvSpPr>
            <p:spPr>
              <a:xfrm>
                <a:off x="4942834" y="4096774"/>
                <a:ext cx="54053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000000"/>
                    </a:solidFill>
                  </a:rPr>
                  <a:t>6mm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738502B-2A29-0C8D-99AB-95C27CADBBB7}"/>
                </a:ext>
              </a:extLst>
            </p:cNvPr>
            <p:cNvGrpSpPr/>
            <p:nvPr/>
          </p:nvGrpSpPr>
          <p:grpSpPr>
            <a:xfrm>
              <a:off x="4942544" y="4001253"/>
              <a:ext cx="573958" cy="1769945"/>
              <a:chOff x="4942834" y="4096774"/>
              <a:chExt cx="540533" cy="1627590"/>
            </a:xfrm>
          </p:grpSpPr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18CC70EC-E470-10ED-25C9-E960FD1B8E54}"/>
                  </a:ext>
                </a:extLst>
              </p:cNvPr>
              <p:cNvCxnSpPr/>
              <p:nvPr/>
            </p:nvCxnSpPr>
            <p:spPr>
              <a:xfrm>
                <a:off x="5213101" y="4361857"/>
                <a:ext cx="0" cy="65616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21069580-0C5F-25B3-4F13-94412FA9BE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13101" y="5068198"/>
                <a:ext cx="0" cy="65616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FC5BF6-9DF2-22D1-2832-C615FC6C4A96}"/>
                  </a:ext>
                </a:extLst>
              </p:cNvPr>
              <p:cNvSpPr txBox="1"/>
              <p:nvPr/>
            </p:nvSpPr>
            <p:spPr>
              <a:xfrm>
                <a:off x="4942834" y="4096774"/>
                <a:ext cx="54053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000000"/>
                    </a:solidFill>
                  </a:rPr>
                  <a:t>6mm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E2D6E01-9567-39C5-824D-F3167C525F4C}"/>
                </a:ext>
              </a:extLst>
            </p:cNvPr>
            <p:cNvGrpSpPr/>
            <p:nvPr/>
          </p:nvGrpSpPr>
          <p:grpSpPr>
            <a:xfrm>
              <a:off x="5362957" y="4187834"/>
              <a:ext cx="573958" cy="1769945"/>
              <a:chOff x="4942834" y="4096774"/>
              <a:chExt cx="540533" cy="1627590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95D6D32A-2918-D6A0-E0FE-15E586CD570A}"/>
                  </a:ext>
                </a:extLst>
              </p:cNvPr>
              <p:cNvCxnSpPr/>
              <p:nvPr/>
            </p:nvCxnSpPr>
            <p:spPr>
              <a:xfrm>
                <a:off x="5213101" y="4361857"/>
                <a:ext cx="0" cy="65616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E8FF56EB-9D28-2785-F098-EBA70E41DC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13101" y="5068198"/>
                <a:ext cx="0" cy="65616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2A8F9E2-5282-F88B-4771-AF43DB963ED6}"/>
                  </a:ext>
                </a:extLst>
              </p:cNvPr>
              <p:cNvSpPr txBox="1"/>
              <p:nvPr/>
            </p:nvSpPr>
            <p:spPr>
              <a:xfrm>
                <a:off x="4942834" y="4096774"/>
                <a:ext cx="54053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000000"/>
                    </a:solidFill>
                  </a:rPr>
                  <a:t>6mm</a:t>
                </a:r>
              </a:p>
            </p:txBody>
          </p:sp>
        </p:grp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B2E4B8BB-100D-F647-4837-D04D87C634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794757" y="1784557"/>
            <a:ext cx="4826159" cy="18298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4F6F2E8-D260-9A19-985B-531E53396CC0}"/>
              </a:ext>
            </a:extLst>
          </p:cNvPr>
          <p:cNvSpPr txBox="1"/>
          <p:nvPr/>
        </p:nvSpPr>
        <p:spPr>
          <a:xfrm>
            <a:off x="294081" y="864785"/>
            <a:ext cx="3762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Creo Model, elevation (side view)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8A2CE20-18B1-8EDA-8001-62B01E0ABD82}"/>
              </a:ext>
            </a:extLst>
          </p:cNvPr>
          <p:cNvSpPr txBox="1"/>
          <p:nvPr/>
        </p:nvSpPr>
        <p:spPr>
          <a:xfrm>
            <a:off x="6663332" y="3731377"/>
            <a:ext cx="4956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MCNP Model plan view  </a:t>
            </a:r>
          </a:p>
          <a:p>
            <a:r>
              <a:rPr lang="en-US" sz="1400" b="1" u="sng" dirty="0"/>
              <a:t>(cut-view at a location 2.5 cm above the moderator center)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A5ED9E0-C0FE-E14F-AEDB-7DDF1B77F8FA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6516772" y="2679993"/>
            <a:ext cx="1802089" cy="2853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2C212DF5-AF37-DD1F-40AB-7E94D780C6F8}"/>
              </a:ext>
            </a:extLst>
          </p:cNvPr>
          <p:cNvSpPr txBox="1"/>
          <p:nvPr/>
        </p:nvSpPr>
        <p:spPr>
          <a:xfrm>
            <a:off x="7746633" y="5206993"/>
            <a:ext cx="1879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He filled straight gap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3F8A08AC-D61A-3CC0-A902-0864DB359C15}"/>
              </a:ext>
            </a:extLst>
          </p:cNvPr>
          <p:cNvCxnSpPr/>
          <p:nvPr/>
        </p:nvCxnSpPr>
        <p:spPr>
          <a:xfrm>
            <a:off x="9450869" y="5159360"/>
            <a:ext cx="233238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97ABBFE-2106-1DB3-6FAE-87B8100A5FDB}"/>
              </a:ext>
            </a:extLst>
          </p:cNvPr>
          <p:cNvCxnSpPr/>
          <p:nvPr/>
        </p:nvCxnSpPr>
        <p:spPr>
          <a:xfrm>
            <a:off x="9450869" y="5555030"/>
            <a:ext cx="233238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9809E3F-FCC8-F322-372F-6F2162FE2FFB}"/>
              </a:ext>
            </a:extLst>
          </p:cNvPr>
          <p:cNvGrpSpPr/>
          <p:nvPr/>
        </p:nvGrpSpPr>
        <p:grpSpPr>
          <a:xfrm>
            <a:off x="39301" y="4808099"/>
            <a:ext cx="2561197" cy="1493861"/>
            <a:chOff x="9010057" y="5314592"/>
            <a:chExt cx="2020197" cy="149386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C254BD8-9D47-37EB-347B-D3C6D55B5544}"/>
                </a:ext>
              </a:extLst>
            </p:cNvPr>
            <p:cNvSpPr/>
            <p:nvPr/>
          </p:nvSpPr>
          <p:spPr>
            <a:xfrm>
              <a:off x="9010057" y="5314592"/>
              <a:ext cx="1927776" cy="1493861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3678013-01E0-C420-4A55-9C0662C631A5}"/>
                </a:ext>
              </a:extLst>
            </p:cNvPr>
            <p:cNvGrpSpPr/>
            <p:nvPr/>
          </p:nvGrpSpPr>
          <p:grpSpPr>
            <a:xfrm>
              <a:off x="9156840" y="5430327"/>
              <a:ext cx="1597371" cy="1033840"/>
              <a:chOff x="8032159" y="5805392"/>
              <a:chExt cx="1597371" cy="1033840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E4DF337-BF79-4F68-CE2A-693FF569A169}"/>
                  </a:ext>
                </a:extLst>
              </p:cNvPr>
              <p:cNvSpPr/>
              <p:nvPr/>
            </p:nvSpPr>
            <p:spPr>
              <a:xfrm>
                <a:off x="8032159" y="5805392"/>
                <a:ext cx="238248" cy="276999"/>
              </a:xfrm>
              <a:prstGeom prst="rect">
                <a:avLst/>
              </a:prstGeom>
              <a:solidFill>
                <a:srgbClr val="189E7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3F5E437-E71A-4324-4707-83C050F90C94}"/>
                  </a:ext>
                </a:extLst>
              </p:cNvPr>
              <p:cNvSpPr txBox="1"/>
              <p:nvPr/>
            </p:nvSpPr>
            <p:spPr>
              <a:xfrm>
                <a:off x="8288146" y="5817815"/>
                <a:ext cx="118161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  Optics insert, steel</a:t>
                </a: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F3DD9F4-84B7-DDFC-DFE0-CBDDB49A4EB7}"/>
                  </a:ext>
                </a:extLst>
              </p:cNvPr>
              <p:cNvSpPr/>
              <p:nvPr/>
            </p:nvSpPr>
            <p:spPr>
              <a:xfrm>
                <a:off x="8032159" y="6139795"/>
                <a:ext cx="238248" cy="276999"/>
              </a:xfrm>
              <a:prstGeom prst="rect">
                <a:avLst/>
              </a:prstGeom>
              <a:solidFill>
                <a:srgbClr val="3B618E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42C0337-CAF7-145F-6DF2-DBF5D1BCC13E}"/>
                  </a:ext>
                </a:extLst>
              </p:cNvPr>
              <p:cNvSpPr/>
              <p:nvPr/>
            </p:nvSpPr>
            <p:spPr>
              <a:xfrm>
                <a:off x="8032159" y="6500959"/>
                <a:ext cx="238248" cy="276999"/>
              </a:xfrm>
              <a:prstGeom prst="rect">
                <a:avLst/>
              </a:prstGeom>
              <a:solidFill>
                <a:srgbClr val="AD9D8E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2735C86-E00E-850D-2C49-B47C9C1F5DA8}"/>
                  </a:ext>
                </a:extLst>
              </p:cNvPr>
              <p:cNvSpPr txBox="1"/>
              <p:nvPr/>
            </p:nvSpPr>
            <p:spPr>
              <a:xfrm>
                <a:off x="8332049" y="6169210"/>
                <a:ext cx="12509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Monolith insert, steel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CDED20E-1BFA-CB02-F76C-6EF6CFBBD5AB}"/>
                  </a:ext>
                </a:extLst>
              </p:cNvPr>
              <p:cNvSpPr txBox="1"/>
              <p:nvPr/>
            </p:nvSpPr>
            <p:spPr>
              <a:xfrm>
                <a:off x="8332049" y="6531455"/>
                <a:ext cx="129748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Monolith nozzle, steel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4663C76-A1CB-A3A8-D72E-EE40D411F09C}"/>
                </a:ext>
              </a:extLst>
            </p:cNvPr>
            <p:cNvSpPr/>
            <p:nvPr/>
          </p:nvSpPr>
          <p:spPr>
            <a:xfrm>
              <a:off x="9156840" y="6493133"/>
              <a:ext cx="238248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E31D724-074D-892E-6484-0F52C3D42FCD}"/>
                </a:ext>
              </a:extLst>
            </p:cNvPr>
            <p:cNvSpPr txBox="1"/>
            <p:nvPr/>
          </p:nvSpPr>
          <p:spPr>
            <a:xfrm>
              <a:off x="9442960" y="6493133"/>
              <a:ext cx="15872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Gap filled with He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6014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5EB00-112C-0460-3A97-8A810CC43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01672-DE7F-263D-2BEB-260E543CA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621494" cy="588909"/>
          </a:xfrm>
        </p:spPr>
        <p:txBody>
          <a:bodyPr/>
          <a:lstStyle/>
          <a:p>
            <a:r>
              <a:rPr lang="en-US" sz="2600" dirty="0"/>
              <a:t>Potential Streaming Paths: QIKR Monolith &amp; Optics Insert Gaps – Creo Models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B8A8030-08AC-21F0-BDA5-3895E7D46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51" y="1864401"/>
            <a:ext cx="7094278" cy="156459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B19F5E0-2D67-B73A-C200-356D811D16BF}"/>
              </a:ext>
            </a:extLst>
          </p:cNvPr>
          <p:cNvSpPr txBox="1"/>
          <p:nvPr/>
        </p:nvSpPr>
        <p:spPr>
          <a:xfrm>
            <a:off x="4469977" y="1375260"/>
            <a:ext cx="3278462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Long straight gaps on insert sides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81401F3-FE73-CA33-A851-921BAD8AD7C2}"/>
              </a:ext>
            </a:extLst>
          </p:cNvPr>
          <p:cNvCxnSpPr>
            <a:cxnSpLocks/>
          </p:cNvCxnSpPr>
          <p:nvPr/>
        </p:nvCxnSpPr>
        <p:spPr>
          <a:xfrm flipH="1">
            <a:off x="4217987" y="1675739"/>
            <a:ext cx="273844" cy="593019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4AA5BD8-6B3F-7E0E-A96B-601EB2434DE9}"/>
              </a:ext>
            </a:extLst>
          </p:cNvPr>
          <p:cNvSpPr txBox="1"/>
          <p:nvPr/>
        </p:nvSpPr>
        <p:spPr>
          <a:xfrm>
            <a:off x="8727803" y="3195875"/>
            <a:ext cx="1835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Plan (Top) View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FDF80B1-E6D3-478E-33E2-98FC008D5789}"/>
              </a:ext>
            </a:extLst>
          </p:cNvPr>
          <p:cNvCxnSpPr>
            <a:cxnSpLocks/>
          </p:cNvCxnSpPr>
          <p:nvPr/>
        </p:nvCxnSpPr>
        <p:spPr>
          <a:xfrm flipH="1">
            <a:off x="4487069" y="1735851"/>
            <a:ext cx="101192" cy="605729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34F34D7-E1DD-1F51-166F-324963B6D55A}"/>
              </a:ext>
            </a:extLst>
          </p:cNvPr>
          <p:cNvCxnSpPr>
            <a:cxnSpLocks/>
          </p:cNvCxnSpPr>
          <p:nvPr/>
        </p:nvCxnSpPr>
        <p:spPr>
          <a:xfrm>
            <a:off x="4690810" y="1735851"/>
            <a:ext cx="119575" cy="1271923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5ED562E-DE21-425C-0741-A40DFC4B85FE}"/>
              </a:ext>
            </a:extLst>
          </p:cNvPr>
          <p:cNvCxnSpPr>
            <a:cxnSpLocks/>
          </p:cNvCxnSpPr>
          <p:nvPr/>
        </p:nvCxnSpPr>
        <p:spPr>
          <a:xfrm>
            <a:off x="4810385" y="1735851"/>
            <a:ext cx="269082" cy="1421358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DE0589B-9270-D5C3-22FC-C8A3D2EC9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55" y="4364567"/>
            <a:ext cx="3393991" cy="138482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F923D6-D5A4-5F05-3C25-1F7DB9C84C4C}"/>
              </a:ext>
            </a:extLst>
          </p:cNvPr>
          <p:cNvSpPr/>
          <p:nvPr/>
        </p:nvSpPr>
        <p:spPr>
          <a:xfrm>
            <a:off x="3132316" y="2155388"/>
            <a:ext cx="701501" cy="2893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AED8705-0B01-AB4B-E79E-5E3AE1859B84}"/>
              </a:ext>
            </a:extLst>
          </p:cNvPr>
          <p:cNvSpPr/>
          <p:nvPr/>
        </p:nvSpPr>
        <p:spPr>
          <a:xfrm>
            <a:off x="226188" y="2301240"/>
            <a:ext cx="2887852" cy="2702560"/>
          </a:xfrm>
          <a:custGeom>
            <a:avLst/>
            <a:gdLst>
              <a:gd name="connsiteX0" fmla="*/ 2887852 w 2887852"/>
              <a:gd name="connsiteY0" fmla="*/ 0 h 2702560"/>
              <a:gd name="connsiteX1" fmla="*/ 139572 w 2887852"/>
              <a:gd name="connsiteY1" fmla="*/ 2026920 h 2702560"/>
              <a:gd name="connsiteX2" fmla="*/ 652652 w 2887852"/>
              <a:gd name="connsiteY2" fmla="*/ 2702560 h 2702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7852" h="2702560">
                <a:moveTo>
                  <a:pt x="2887852" y="0"/>
                </a:moveTo>
                <a:cubicBezTo>
                  <a:pt x="1699978" y="788246"/>
                  <a:pt x="512105" y="1576493"/>
                  <a:pt x="139572" y="2026920"/>
                </a:cubicBezTo>
                <a:cubicBezTo>
                  <a:pt x="-232961" y="2477347"/>
                  <a:pt x="209845" y="2589953"/>
                  <a:pt x="652652" y="2702560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EEA6CB4-DCCC-E64B-7884-BA98313FA472}"/>
              </a:ext>
            </a:extLst>
          </p:cNvPr>
          <p:cNvCxnSpPr/>
          <p:nvPr/>
        </p:nvCxnSpPr>
        <p:spPr>
          <a:xfrm>
            <a:off x="1523207" y="4082235"/>
            <a:ext cx="0" cy="656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B12D509-DD4C-48A8-06B4-57B0B2551431}"/>
              </a:ext>
            </a:extLst>
          </p:cNvPr>
          <p:cNvCxnSpPr>
            <a:cxnSpLocks/>
          </p:cNvCxnSpPr>
          <p:nvPr/>
        </p:nvCxnSpPr>
        <p:spPr>
          <a:xfrm flipV="1">
            <a:off x="1523207" y="4788576"/>
            <a:ext cx="0" cy="656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A7AC807-BE39-5C31-B55D-80A40742E057}"/>
              </a:ext>
            </a:extLst>
          </p:cNvPr>
          <p:cNvSpPr txBox="1"/>
          <p:nvPr/>
        </p:nvSpPr>
        <p:spPr>
          <a:xfrm>
            <a:off x="1252940" y="3817152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6mm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FFB3635-53B1-063C-1E8C-D84CFD334F92}"/>
              </a:ext>
            </a:extLst>
          </p:cNvPr>
          <p:cNvCxnSpPr/>
          <p:nvPr/>
        </p:nvCxnSpPr>
        <p:spPr>
          <a:xfrm>
            <a:off x="3370829" y="4648838"/>
            <a:ext cx="0" cy="656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840E748-E953-BD88-FB8A-49DB3BE68125}"/>
              </a:ext>
            </a:extLst>
          </p:cNvPr>
          <p:cNvCxnSpPr>
            <a:cxnSpLocks/>
          </p:cNvCxnSpPr>
          <p:nvPr/>
        </p:nvCxnSpPr>
        <p:spPr>
          <a:xfrm flipV="1">
            <a:off x="3370829" y="5363645"/>
            <a:ext cx="0" cy="656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73CCF3B-BDD0-3EF4-FC45-CDBE589FE2F0}"/>
              </a:ext>
            </a:extLst>
          </p:cNvPr>
          <p:cNvSpPr txBox="1"/>
          <p:nvPr/>
        </p:nvSpPr>
        <p:spPr>
          <a:xfrm>
            <a:off x="3132316" y="6019811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6mm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4A1DD5-87B8-CE0F-AC75-A659789030A5}"/>
              </a:ext>
            </a:extLst>
          </p:cNvPr>
          <p:cNvSpPr/>
          <p:nvPr/>
        </p:nvSpPr>
        <p:spPr>
          <a:xfrm>
            <a:off x="5391562" y="2923930"/>
            <a:ext cx="701501" cy="2893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F7DE4C5-9CAB-C5D8-DB32-200030FBDFB2}"/>
              </a:ext>
            </a:extLst>
          </p:cNvPr>
          <p:cNvSpPr/>
          <p:nvPr/>
        </p:nvSpPr>
        <p:spPr>
          <a:xfrm>
            <a:off x="5675621" y="3237682"/>
            <a:ext cx="2326360" cy="1087077"/>
          </a:xfrm>
          <a:custGeom>
            <a:avLst/>
            <a:gdLst>
              <a:gd name="connsiteX0" fmla="*/ 61945 w 2326360"/>
              <a:gd name="connsiteY0" fmla="*/ 0 h 1087077"/>
              <a:gd name="connsiteX1" fmla="*/ 65869 w 2326360"/>
              <a:gd name="connsiteY1" fmla="*/ 333580 h 1087077"/>
              <a:gd name="connsiteX2" fmla="*/ 736952 w 2326360"/>
              <a:gd name="connsiteY2" fmla="*/ 439540 h 1087077"/>
              <a:gd name="connsiteX3" fmla="*/ 1721993 w 2326360"/>
              <a:gd name="connsiteY3" fmla="*/ 498407 h 1087077"/>
              <a:gd name="connsiteX4" fmla="*/ 2220400 w 2326360"/>
              <a:gd name="connsiteY4" fmla="*/ 682857 h 1087077"/>
              <a:gd name="connsiteX5" fmla="*/ 2326360 w 2326360"/>
              <a:gd name="connsiteY5" fmla="*/ 1087077 h 108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6360" h="1087077">
                <a:moveTo>
                  <a:pt x="61945" y="0"/>
                </a:moveTo>
                <a:cubicBezTo>
                  <a:pt x="7656" y="130161"/>
                  <a:pt x="-46632" y="260323"/>
                  <a:pt x="65869" y="333580"/>
                </a:cubicBezTo>
                <a:cubicBezTo>
                  <a:pt x="178370" y="406837"/>
                  <a:pt x="460931" y="412069"/>
                  <a:pt x="736952" y="439540"/>
                </a:cubicBezTo>
                <a:cubicBezTo>
                  <a:pt x="1012973" y="467011"/>
                  <a:pt x="1474752" y="457854"/>
                  <a:pt x="1721993" y="498407"/>
                </a:cubicBezTo>
                <a:cubicBezTo>
                  <a:pt x="1969234" y="538960"/>
                  <a:pt x="2119672" y="584745"/>
                  <a:pt x="2220400" y="682857"/>
                </a:cubicBezTo>
                <a:cubicBezTo>
                  <a:pt x="2321128" y="780969"/>
                  <a:pt x="2323744" y="934023"/>
                  <a:pt x="2326360" y="1087077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Arrow: Right 87">
            <a:extLst>
              <a:ext uri="{FF2B5EF4-FFF2-40B4-BE49-F238E27FC236}">
                <a16:creationId xmlns:a16="http://schemas.microsoft.com/office/drawing/2014/main" id="{41ECD656-40BE-87E2-1CD3-F69B922E92CD}"/>
              </a:ext>
            </a:extLst>
          </p:cNvPr>
          <p:cNvSpPr/>
          <p:nvPr/>
        </p:nvSpPr>
        <p:spPr>
          <a:xfrm>
            <a:off x="161999" y="2544786"/>
            <a:ext cx="563715" cy="20366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50CCEE-EBBF-5225-504C-50091E53EFBE}"/>
              </a:ext>
            </a:extLst>
          </p:cNvPr>
          <p:cNvSpPr txBox="1"/>
          <p:nvPr/>
        </p:nvSpPr>
        <p:spPr>
          <a:xfrm>
            <a:off x="-85907" y="2842778"/>
            <a:ext cx="814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Neutrons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05FBF9-BBDB-BE03-AB20-A3253193722F}"/>
              </a:ext>
            </a:extLst>
          </p:cNvPr>
          <p:cNvSpPr/>
          <p:nvPr/>
        </p:nvSpPr>
        <p:spPr>
          <a:xfrm>
            <a:off x="883820" y="4738830"/>
            <a:ext cx="3414025" cy="58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303288-3C2F-28E1-3F39-41A82E68661E}"/>
              </a:ext>
            </a:extLst>
          </p:cNvPr>
          <p:cNvSpPr/>
          <p:nvPr/>
        </p:nvSpPr>
        <p:spPr>
          <a:xfrm>
            <a:off x="893837" y="5321002"/>
            <a:ext cx="3414025" cy="58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4B35B88-39B2-8B0B-1501-CFC2C7703826}"/>
              </a:ext>
            </a:extLst>
          </p:cNvPr>
          <p:cNvGrpSpPr/>
          <p:nvPr/>
        </p:nvGrpSpPr>
        <p:grpSpPr>
          <a:xfrm>
            <a:off x="6869443" y="3955651"/>
            <a:ext cx="3559106" cy="2479850"/>
            <a:chOff x="6356149" y="3867327"/>
            <a:chExt cx="3559106" cy="247985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09C0A86-9104-5EA1-18DB-FC08C9CFC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6165" y="4328333"/>
              <a:ext cx="3549090" cy="1457296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B295CB4-0AE1-F315-8720-1EDA0A0E6251}"/>
                </a:ext>
              </a:extLst>
            </p:cNvPr>
            <p:cNvCxnSpPr/>
            <p:nvPr/>
          </p:nvCxnSpPr>
          <p:spPr>
            <a:xfrm>
              <a:off x="6675373" y="4132410"/>
              <a:ext cx="0" cy="6561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C47ED83C-56AB-3688-4118-D3373E871F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75373" y="4838751"/>
              <a:ext cx="0" cy="6561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0BFA424-2E0A-51AB-DF87-26B49337E4BE}"/>
                </a:ext>
              </a:extLst>
            </p:cNvPr>
            <p:cNvSpPr txBox="1"/>
            <p:nvPr/>
          </p:nvSpPr>
          <p:spPr>
            <a:xfrm>
              <a:off x="6405106" y="3867327"/>
              <a:ext cx="5405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</a:rPr>
                <a:t>6mm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6E1D0DC4-E649-3BDD-D869-A81951902602}"/>
                </a:ext>
              </a:extLst>
            </p:cNvPr>
            <p:cNvCxnSpPr/>
            <p:nvPr/>
          </p:nvCxnSpPr>
          <p:spPr>
            <a:xfrm>
              <a:off x="8625031" y="4699205"/>
              <a:ext cx="0" cy="6561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8E7ADA01-EAE8-2A07-1DBB-427BED813A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25031" y="5414012"/>
              <a:ext cx="0" cy="6561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685D4B1-7676-6BC1-4B9C-8F0C4732B798}"/>
                </a:ext>
              </a:extLst>
            </p:cNvPr>
            <p:cNvSpPr txBox="1"/>
            <p:nvPr/>
          </p:nvSpPr>
          <p:spPr>
            <a:xfrm>
              <a:off x="8386518" y="6070178"/>
              <a:ext cx="5405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</a:rPr>
                <a:t>6mm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FABC41C-70E6-8CB1-DB74-FF7259AEFFA9}"/>
                </a:ext>
              </a:extLst>
            </p:cNvPr>
            <p:cNvSpPr/>
            <p:nvPr/>
          </p:nvSpPr>
          <p:spPr>
            <a:xfrm>
              <a:off x="6366164" y="4780539"/>
              <a:ext cx="3549087" cy="6667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6E1D7CC-2A54-C43F-2E88-E92727C9B856}"/>
                </a:ext>
              </a:extLst>
            </p:cNvPr>
            <p:cNvSpPr/>
            <p:nvPr/>
          </p:nvSpPr>
          <p:spPr>
            <a:xfrm>
              <a:off x="6356149" y="5350108"/>
              <a:ext cx="3549087" cy="6667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7A75F0A-7093-39BD-69FE-8C7E9CAAD01F}"/>
              </a:ext>
            </a:extLst>
          </p:cNvPr>
          <p:cNvGrpSpPr/>
          <p:nvPr/>
        </p:nvGrpSpPr>
        <p:grpSpPr>
          <a:xfrm>
            <a:off x="9630803" y="1191126"/>
            <a:ext cx="2561197" cy="1493861"/>
            <a:chOff x="9010057" y="5314592"/>
            <a:chExt cx="2020197" cy="1493861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55604B2-C868-D07A-4464-E7C41D7FBBEB}"/>
                </a:ext>
              </a:extLst>
            </p:cNvPr>
            <p:cNvSpPr/>
            <p:nvPr/>
          </p:nvSpPr>
          <p:spPr>
            <a:xfrm>
              <a:off x="9010057" y="5314592"/>
              <a:ext cx="1927776" cy="1493861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BAA779D-D87F-C8E0-4BD5-AAD88145A023}"/>
                </a:ext>
              </a:extLst>
            </p:cNvPr>
            <p:cNvGrpSpPr/>
            <p:nvPr/>
          </p:nvGrpSpPr>
          <p:grpSpPr>
            <a:xfrm>
              <a:off x="9156840" y="5430327"/>
              <a:ext cx="1597371" cy="1033840"/>
              <a:chOff x="8032159" y="5805392"/>
              <a:chExt cx="1597371" cy="1033840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B08E0A34-42F9-5D36-DC46-F3392899C795}"/>
                  </a:ext>
                </a:extLst>
              </p:cNvPr>
              <p:cNvSpPr/>
              <p:nvPr/>
            </p:nvSpPr>
            <p:spPr>
              <a:xfrm>
                <a:off x="8032159" y="5805392"/>
                <a:ext cx="238248" cy="276999"/>
              </a:xfrm>
              <a:prstGeom prst="rect">
                <a:avLst/>
              </a:prstGeom>
              <a:solidFill>
                <a:srgbClr val="189E7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29DFD9B-1A1C-7F98-A3DC-B1C637E9C3D3}"/>
                  </a:ext>
                </a:extLst>
              </p:cNvPr>
              <p:cNvSpPr txBox="1"/>
              <p:nvPr/>
            </p:nvSpPr>
            <p:spPr>
              <a:xfrm>
                <a:off x="8288146" y="5817815"/>
                <a:ext cx="118161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  Optics insert, steel</a:t>
                </a: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65DAC36-F3C1-BAB7-6D86-61882110262B}"/>
                  </a:ext>
                </a:extLst>
              </p:cNvPr>
              <p:cNvSpPr/>
              <p:nvPr/>
            </p:nvSpPr>
            <p:spPr>
              <a:xfrm>
                <a:off x="8032159" y="6139795"/>
                <a:ext cx="238248" cy="276999"/>
              </a:xfrm>
              <a:prstGeom prst="rect">
                <a:avLst/>
              </a:prstGeom>
              <a:solidFill>
                <a:srgbClr val="3B618E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7B75FA80-F51C-AAB7-DD0B-1667455053A0}"/>
                  </a:ext>
                </a:extLst>
              </p:cNvPr>
              <p:cNvSpPr/>
              <p:nvPr/>
            </p:nvSpPr>
            <p:spPr>
              <a:xfrm>
                <a:off x="8032159" y="6500959"/>
                <a:ext cx="238248" cy="276999"/>
              </a:xfrm>
              <a:prstGeom prst="rect">
                <a:avLst/>
              </a:prstGeom>
              <a:solidFill>
                <a:srgbClr val="AD9D8E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DB0B848-2BB2-409F-8646-6E29DEA6ED60}"/>
                  </a:ext>
                </a:extLst>
              </p:cNvPr>
              <p:cNvSpPr txBox="1"/>
              <p:nvPr/>
            </p:nvSpPr>
            <p:spPr>
              <a:xfrm>
                <a:off x="8332049" y="6169210"/>
                <a:ext cx="12509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Monolith insert, steel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946689A-060F-F16C-5356-66BB3636C6CC}"/>
                  </a:ext>
                </a:extLst>
              </p:cNvPr>
              <p:cNvSpPr txBox="1"/>
              <p:nvPr/>
            </p:nvSpPr>
            <p:spPr>
              <a:xfrm>
                <a:off x="8332049" y="6531455"/>
                <a:ext cx="129748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Monolith nozzle, steel</a:t>
                </a:r>
              </a:p>
            </p:txBody>
          </p:sp>
        </p:grp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37B96DF-991C-BE82-2814-62DAA72AF379}"/>
                </a:ext>
              </a:extLst>
            </p:cNvPr>
            <p:cNvSpPr/>
            <p:nvPr/>
          </p:nvSpPr>
          <p:spPr>
            <a:xfrm>
              <a:off x="9156840" y="6493133"/>
              <a:ext cx="238248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073E6C9-DF33-7879-4919-A756B457A633}"/>
                </a:ext>
              </a:extLst>
            </p:cNvPr>
            <p:cNvSpPr txBox="1"/>
            <p:nvPr/>
          </p:nvSpPr>
          <p:spPr>
            <a:xfrm>
              <a:off x="9442960" y="6493133"/>
              <a:ext cx="15872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Gap filled with He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3663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4010BAE-3652-343E-62CB-6297D89DECDC}"/>
              </a:ext>
            </a:extLst>
          </p:cNvPr>
          <p:cNvSpPr txBox="1"/>
          <p:nvPr/>
        </p:nvSpPr>
        <p:spPr>
          <a:xfrm>
            <a:off x="321275" y="739288"/>
            <a:ext cx="346761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neutron dose rates (mrem/</a:t>
            </a:r>
            <a:r>
              <a:rPr lang="en-US" b="1" dirty="0" err="1">
                <a:latin typeface="+mn-lt"/>
              </a:rPr>
              <a:t>hr</a:t>
            </a:r>
            <a:r>
              <a:rPr lang="en-US" b="1" dirty="0">
                <a:latin typeface="+mn-lt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1F5AFA-2A1F-060F-DE3C-BEAC743327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9768" y="1584353"/>
            <a:ext cx="5425594" cy="52395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B2B5EE-6941-7D57-2848-E22D03C06928}"/>
              </a:ext>
            </a:extLst>
          </p:cNvPr>
          <p:cNvSpPr txBox="1"/>
          <p:nvPr/>
        </p:nvSpPr>
        <p:spPr>
          <a:xfrm>
            <a:off x="900536" y="1420159"/>
            <a:ext cx="501451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Only very high energetic neutrons ( E &gt; 10 MeV)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B60C6D-DFF3-933B-4B92-B5B397D401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16367" y="2247034"/>
            <a:ext cx="5575812" cy="39141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CBE6B4-7C52-C936-DBA3-56B6D1E4C848}"/>
              </a:ext>
            </a:extLst>
          </p:cNvPr>
          <p:cNvSpPr txBox="1"/>
          <p:nvPr/>
        </p:nvSpPr>
        <p:spPr>
          <a:xfrm>
            <a:off x="7726826" y="1927536"/>
            <a:ext cx="263886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neutrons ( E &gt; 10.67 eV)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7B9F5C-BBDB-A6B2-7F00-A63FBA9DE7CF}"/>
              </a:ext>
            </a:extLst>
          </p:cNvPr>
          <p:cNvSpPr txBox="1"/>
          <p:nvPr/>
        </p:nvSpPr>
        <p:spPr>
          <a:xfrm>
            <a:off x="2357611" y="6242048"/>
            <a:ext cx="798178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Neutron dose profiles </a:t>
            </a:r>
            <a:r>
              <a:rPr lang="en-US" b="1" dirty="0"/>
              <a:t>at the</a:t>
            </a:r>
            <a:r>
              <a:rPr lang="en-US" b="1" dirty="0">
                <a:latin typeface="+mn-lt"/>
              </a:rPr>
              <a:t> bunker wall (view from the bunker area)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E9E132-9B28-5B67-948E-AEB026D52EEA}"/>
              </a:ext>
            </a:extLst>
          </p:cNvPr>
          <p:cNvSpPr txBox="1"/>
          <p:nvPr/>
        </p:nvSpPr>
        <p:spPr>
          <a:xfrm>
            <a:off x="5915050" y="653786"/>
            <a:ext cx="6167661" cy="1311128"/>
          </a:xfrm>
          <a:prstGeom prst="rect">
            <a:avLst/>
          </a:prstGeom>
          <a:solidFill>
            <a:srgbClr val="FFFF00"/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+mn-lt"/>
              </a:rPr>
              <a:t>No line-of-sight neutrons are shown on bunker wall?? </a:t>
            </a:r>
          </a:p>
          <a:p>
            <a:pPr algn="l">
              <a:lnSpc>
                <a:spcPct val="90000"/>
              </a:lnSpc>
            </a:pPr>
            <a:r>
              <a:rPr lang="en-US" sz="1400" b="1" dirty="0"/>
              <a:t>      </a:t>
            </a:r>
            <a:r>
              <a:rPr lang="en-US" sz="1400" b="1" dirty="0">
                <a:latin typeface="+mn-lt"/>
              </a:rPr>
              <a:t>Thick steel shield </a:t>
            </a:r>
            <a:r>
              <a:rPr lang="en-US" sz="1400" b="1" dirty="0"/>
              <a:t>around</a:t>
            </a:r>
            <a:r>
              <a:rPr lang="en-US" sz="1400" b="1" dirty="0">
                <a:latin typeface="+mn-lt"/>
              </a:rPr>
              <a:t> guide reduces high-energetic neutrons</a:t>
            </a:r>
          </a:p>
          <a:p>
            <a:pPr algn="l">
              <a:lnSpc>
                <a:spcPct val="90000"/>
              </a:lnSpc>
            </a:pPr>
            <a:r>
              <a:rPr lang="en-US" sz="1400" b="1" dirty="0"/>
              <a:t>     </a:t>
            </a:r>
            <a:r>
              <a:rPr lang="en-US" sz="1400" b="1" dirty="0">
                <a:latin typeface="+mn-lt"/>
              </a:rPr>
              <a:t> (line-of-sight neutrons)  impact on </a:t>
            </a:r>
            <a:r>
              <a:rPr lang="en-US" sz="1400" b="1" dirty="0"/>
              <a:t>b</a:t>
            </a:r>
            <a:r>
              <a:rPr lang="en-US" sz="1400" b="1" dirty="0">
                <a:latin typeface="+mn-lt"/>
              </a:rPr>
              <a:t>unker wall significantly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+mn-lt"/>
              </a:rPr>
              <a:t>These are the HE neutrons which stream through gaps around/in monolith/optic inserts</a:t>
            </a:r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24C09947-9174-5D9D-3289-181CEC4CB9D7}"/>
              </a:ext>
            </a:extLst>
          </p:cNvPr>
          <p:cNvSpPr/>
          <p:nvPr/>
        </p:nvSpPr>
        <p:spPr>
          <a:xfrm>
            <a:off x="2109676" y="3543059"/>
            <a:ext cx="2873829" cy="712519"/>
          </a:xfrm>
          <a:prstGeom prst="donut">
            <a:avLst>
              <a:gd name="adj" fmla="val 5433"/>
            </a:avLst>
          </a:prstGeom>
          <a:solidFill>
            <a:srgbClr val="0000FF"/>
          </a:solidFill>
          <a:ln w="19050">
            <a:solidFill>
              <a:srgbClr val="0000FF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Donut 11">
            <a:extLst>
              <a:ext uri="{FF2B5EF4-FFF2-40B4-BE49-F238E27FC236}">
                <a16:creationId xmlns:a16="http://schemas.microsoft.com/office/drawing/2014/main" id="{A815CA5D-A3E2-5476-45FE-D7A9F761DF8C}"/>
              </a:ext>
            </a:extLst>
          </p:cNvPr>
          <p:cNvSpPr/>
          <p:nvPr/>
        </p:nvSpPr>
        <p:spPr>
          <a:xfrm>
            <a:off x="7251865" y="3751850"/>
            <a:ext cx="2873829" cy="503797"/>
          </a:xfrm>
          <a:prstGeom prst="donut">
            <a:avLst>
              <a:gd name="adj" fmla="val 5433"/>
            </a:avLst>
          </a:prstGeom>
          <a:solidFill>
            <a:srgbClr val="0000FF"/>
          </a:solidFill>
          <a:ln w="19050">
            <a:solidFill>
              <a:srgbClr val="0000FF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8FB9449-D7F4-21F1-3A73-903B7F9AB664}"/>
              </a:ext>
            </a:extLst>
          </p:cNvPr>
          <p:cNvCxnSpPr>
            <a:cxnSpLocks/>
          </p:cNvCxnSpPr>
          <p:nvPr/>
        </p:nvCxnSpPr>
        <p:spPr>
          <a:xfrm flipH="1">
            <a:off x="4203865" y="1964914"/>
            <a:ext cx="2662299" cy="1578145"/>
          </a:xfrm>
          <a:prstGeom prst="straightConnector1">
            <a:avLst/>
          </a:prstGeom>
          <a:ln w="50800">
            <a:solidFill>
              <a:srgbClr val="0000FF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921D4F0-8A0A-5137-50A5-B6480CE52F1D}"/>
              </a:ext>
            </a:extLst>
          </p:cNvPr>
          <p:cNvCxnSpPr>
            <a:cxnSpLocks/>
          </p:cNvCxnSpPr>
          <p:nvPr/>
        </p:nvCxnSpPr>
        <p:spPr>
          <a:xfrm>
            <a:off x="7535270" y="1964914"/>
            <a:ext cx="1109225" cy="1725801"/>
          </a:xfrm>
          <a:prstGeom prst="straightConnector1">
            <a:avLst/>
          </a:prstGeom>
          <a:ln w="50800">
            <a:solidFill>
              <a:srgbClr val="0000FF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1EDAF38-C057-EBB4-1E1B-3F7D46A61EF2}"/>
              </a:ext>
            </a:extLst>
          </p:cNvPr>
          <p:cNvSpPr txBox="1"/>
          <p:nvPr/>
        </p:nvSpPr>
        <p:spPr>
          <a:xfrm>
            <a:off x="10699750" y="3949700"/>
            <a:ext cx="1382961" cy="1754326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We should consider removing the inner cable channels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088B9CA-076F-E66A-EFB7-ECE8D5A841D7}"/>
              </a:ext>
            </a:extLst>
          </p:cNvPr>
          <p:cNvCxnSpPr>
            <a:cxnSpLocks/>
          </p:cNvCxnSpPr>
          <p:nvPr/>
        </p:nvCxnSpPr>
        <p:spPr>
          <a:xfrm flipH="1" flipV="1">
            <a:off x="8688779" y="3511669"/>
            <a:ext cx="2017321" cy="7439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BBA7DA4-44AD-5E1A-81DA-52F75CA497C4}"/>
              </a:ext>
            </a:extLst>
          </p:cNvPr>
          <p:cNvCxnSpPr>
            <a:cxnSpLocks/>
          </p:cNvCxnSpPr>
          <p:nvPr/>
        </p:nvCxnSpPr>
        <p:spPr>
          <a:xfrm flipH="1">
            <a:off x="8688779" y="4657689"/>
            <a:ext cx="1949966" cy="1633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03EB102-EEC5-63C7-CF0F-606698D27477}"/>
              </a:ext>
            </a:extLst>
          </p:cNvPr>
          <p:cNvSpPr txBox="1"/>
          <p:nvPr/>
        </p:nvSpPr>
        <p:spPr>
          <a:xfrm>
            <a:off x="10881405" y="2403898"/>
            <a:ext cx="1201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Cable channels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63DB667-2518-1FB5-E249-949A523D9903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10125694" y="2727064"/>
            <a:ext cx="755711" cy="3998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D2E6E18C-DF8F-29C5-E3C4-518F480AC6CC}"/>
              </a:ext>
            </a:extLst>
          </p:cNvPr>
          <p:cNvSpPr txBox="1">
            <a:spLocks/>
          </p:cNvSpPr>
          <p:nvPr/>
        </p:nvSpPr>
        <p:spPr>
          <a:xfrm>
            <a:off x="429768" y="274320"/>
            <a:ext cx="11534344" cy="53553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2D08F96-3907-5D96-480F-3AA691EC6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995" y="209090"/>
            <a:ext cx="11425237" cy="534987"/>
          </a:xfrm>
        </p:spPr>
        <p:txBody>
          <a:bodyPr/>
          <a:lstStyle/>
          <a:p>
            <a:r>
              <a:rPr lang="en-US" sz="2800" dirty="0"/>
              <a:t>Effects of Gaps in/around QIKR Monolith/Optic inserts on Bunker Wall</a:t>
            </a:r>
          </a:p>
        </p:txBody>
      </p:sp>
    </p:spTree>
    <p:extLst>
      <p:ext uri="{BB962C8B-B14F-4D97-AF65-F5344CB8AC3E}">
        <p14:creationId xmlns:p14="http://schemas.microsoft.com/office/powerpoint/2010/main" val="1173894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494CB-6645-C02E-79BA-2BFC7546A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/>
          <a:p>
            <a:r>
              <a:rPr lang="en-US" dirty="0"/>
              <a:t>Analysis for Bunker pass-thru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8624BB-6ED2-8DB6-A29F-56D195CC44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71815" y="850530"/>
            <a:ext cx="6223631" cy="53783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A2C411-4974-4548-699B-C5E9983B36ED}"/>
              </a:ext>
            </a:extLst>
          </p:cNvPr>
          <p:cNvSpPr txBox="1"/>
          <p:nvPr/>
        </p:nvSpPr>
        <p:spPr>
          <a:xfrm>
            <a:off x="619779" y="1479068"/>
            <a:ext cx="3152122" cy="1089529"/>
          </a:xfrm>
          <a:prstGeom prst="rect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Cable channels line up with the gaps in/around monolith/optic inserts (potential streaming paths) </a:t>
            </a:r>
            <a:endParaRPr lang="en-US" dirty="0">
              <a:latin typeface="+mn-lt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F56DCE9-F00B-D3A8-5DD5-F6838D8BA72C}"/>
              </a:ext>
            </a:extLst>
          </p:cNvPr>
          <p:cNvCxnSpPr>
            <a:cxnSpLocks/>
          </p:cNvCxnSpPr>
          <p:nvPr/>
        </p:nvCxnSpPr>
        <p:spPr>
          <a:xfrm>
            <a:off x="3771901" y="2237014"/>
            <a:ext cx="2457449" cy="372262"/>
          </a:xfrm>
          <a:prstGeom prst="straightConnector1">
            <a:avLst/>
          </a:prstGeom>
          <a:ln w="57150">
            <a:solidFill>
              <a:schemeClr val="tx2">
                <a:lumMod val="20000"/>
                <a:lumOff val="8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198AE0B-8238-4EF3-B743-9B9F4CB4BB6E}"/>
              </a:ext>
            </a:extLst>
          </p:cNvPr>
          <p:cNvCxnSpPr>
            <a:cxnSpLocks/>
          </p:cNvCxnSpPr>
          <p:nvPr/>
        </p:nvCxnSpPr>
        <p:spPr>
          <a:xfrm flipV="1">
            <a:off x="3771901" y="2098221"/>
            <a:ext cx="2457449" cy="131413"/>
          </a:xfrm>
          <a:prstGeom prst="straightConnector1">
            <a:avLst/>
          </a:prstGeom>
          <a:ln w="57150">
            <a:solidFill>
              <a:schemeClr val="tx2">
                <a:lumMod val="20000"/>
                <a:lumOff val="8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0917DF4-D986-3DEF-01C9-C20E26212B64}"/>
              </a:ext>
            </a:extLst>
          </p:cNvPr>
          <p:cNvCxnSpPr>
            <a:cxnSpLocks/>
          </p:cNvCxnSpPr>
          <p:nvPr/>
        </p:nvCxnSpPr>
        <p:spPr>
          <a:xfrm>
            <a:off x="3794230" y="2270313"/>
            <a:ext cx="2435120" cy="832116"/>
          </a:xfrm>
          <a:prstGeom prst="straightConnector1">
            <a:avLst/>
          </a:prstGeom>
          <a:ln w="57150">
            <a:solidFill>
              <a:schemeClr val="tx2">
                <a:lumMod val="20000"/>
                <a:lumOff val="8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8AB085A-D1D9-AF89-A89A-22136509E9C7}"/>
              </a:ext>
            </a:extLst>
          </p:cNvPr>
          <p:cNvCxnSpPr>
            <a:cxnSpLocks/>
          </p:cNvCxnSpPr>
          <p:nvPr/>
        </p:nvCxnSpPr>
        <p:spPr>
          <a:xfrm>
            <a:off x="3075215" y="2616656"/>
            <a:ext cx="3080656" cy="1988001"/>
          </a:xfrm>
          <a:prstGeom prst="straightConnector1">
            <a:avLst/>
          </a:prstGeom>
          <a:ln w="57150">
            <a:solidFill>
              <a:schemeClr val="tx2">
                <a:lumMod val="20000"/>
                <a:lumOff val="8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F963FBF-0B32-196D-DB94-977C98E8224B}"/>
              </a:ext>
            </a:extLst>
          </p:cNvPr>
          <p:cNvCxnSpPr>
            <a:cxnSpLocks/>
          </p:cNvCxnSpPr>
          <p:nvPr/>
        </p:nvCxnSpPr>
        <p:spPr>
          <a:xfrm>
            <a:off x="3075215" y="2609276"/>
            <a:ext cx="3020785" cy="1481031"/>
          </a:xfrm>
          <a:prstGeom prst="straightConnector1">
            <a:avLst/>
          </a:prstGeom>
          <a:ln w="57150">
            <a:solidFill>
              <a:schemeClr val="tx2">
                <a:lumMod val="20000"/>
                <a:lumOff val="8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B0D7FF4-998A-C59C-18E1-6A4AE3BC8316}"/>
              </a:ext>
            </a:extLst>
          </p:cNvPr>
          <p:cNvCxnSpPr>
            <a:cxnSpLocks/>
          </p:cNvCxnSpPr>
          <p:nvPr/>
        </p:nvCxnSpPr>
        <p:spPr>
          <a:xfrm>
            <a:off x="3097544" y="2649955"/>
            <a:ext cx="3131806" cy="2460888"/>
          </a:xfrm>
          <a:prstGeom prst="straightConnector1">
            <a:avLst/>
          </a:prstGeom>
          <a:ln w="57150">
            <a:solidFill>
              <a:schemeClr val="tx2">
                <a:lumMod val="20000"/>
                <a:lumOff val="8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53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5BEC3-2590-5605-27B0-062E762B6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6C7890-DFC3-4D15-89AF-24DED0E508A8}"/>
              </a:ext>
            </a:extLst>
          </p:cNvPr>
          <p:cNvSpPr/>
          <p:nvPr/>
        </p:nvSpPr>
        <p:spPr>
          <a:xfrm>
            <a:off x="177421" y="6359854"/>
            <a:ext cx="1569492" cy="457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69FA64-7BBB-8C3D-7893-BA314B89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9209EA0-8DDE-333F-EFBF-96FBE2228BE5}"/>
              </a:ext>
            </a:extLst>
          </p:cNvPr>
          <p:cNvSpPr txBox="1">
            <a:spLocks/>
          </p:cNvSpPr>
          <p:nvPr/>
        </p:nvSpPr>
        <p:spPr>
          <a:xfrm>
            <a:off x="584579" y="1012289"/>
            <a:ext cx="11430000" cy="55713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8925" indent="-288925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6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1031875" indent="-2889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4827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QIKR MCNP Model</a:t>
            </a:r>
          </a:p>
          <a:p>
            <a:r>
              <a:rPr lang="en-US" sz="2400" dirty="0"/>
              <a:t>QIKR MCNP Source Model</a:t>
            </a:r>
          </a:p>
          <a:p>
            <a:r>
              <a:rPr lang="en-US" sz="2400" dirty="0"/>
              <a:t>QIKR Analysis for Monolith and Bunker</a:t>
            </a:r>
          </a:p>
          <a:p>
            <a:r>
              <a:rPr lang="en-US" sz="2400" dirty="0"/>
              <a:t>QIKR Downstream Sources</a:t>
            </a:r>
          </a:p>
          <a:p>
            <a:r>
              <a:rPr lang="en-US" sz="2400" dirty="0"/>
              <a:t>QIKR Shutter Design and Analysis</a:t>
            </a:r>
          </a:p>
          <a:p>
            <a:r>
              <a:rPr lang="en-US" sz="2400" dirty="0"/>
              <a:t>QIKR Beam Stop Design and Analysis</a:t>
            </a:r>
          </a:p>
          <a:p>
            <a:r>
              <a:rPr lang="en-US" sz="2400" dirty="0"/>
              <a:t>QIKR Cave Shielding Design Analysis</a:t>
            </a:r>
          </a:p>
        </p:txBody>
      </p:sp>
    </p:spTree>
    <p:extLst>
      <p:ext uri="{BB962C8B-B14F-4D97-AF65-F5344CB8AC3E}">
        <p14:creationId xmlns:p14="http://schemas.microsoft.com/office/powerpoint/2010/main" val="3151620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70D40-6359-0D5C-DA38-4BDB2A075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57234-E2A3-84D6-4F5D-FBEF03C6D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/>
          <a:p>
            <a:r>
              <a:rPr lang="en-US" dirty="0"/>
              <a:t>Analysis for Bunker pass-thru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75F8B-1EAF-1DED-ED30-9E7D25D5A8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0910" y="2465419"/>
            <a:ext cx="4785577" cy="36456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94F54F-FD8B-D1E9-D3E4-09EF37F033AE}"/>
              </a:ext>
            </a:extLst>
          </p:cNvPr>
          <p:cNvSpPr txBox="1"/>
          <p:nvPr/>
        </p:nvSpPr>
        <p:spPr>
          <a:xfrm>
            <a:off x="204324" y="1064713"/>
            <a:ext cx="2122825" cy="845360"/>
          </a:xfrm>
          <a:prstGeom prst="rect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Gap under this plate extends almost all the way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326B079-F176-9C7C-1190-A73D0DFAE88A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1265737" y="1910073"/>
            <a:ext cx="2608216" cy="2090427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BD8D83A-1CB4-AEA6-7691-B2EE0500C3F4}"/>
              </a:ext>
            </a:extLst>
          </p:cNvPr>
          <p:cNvCxnSpPr>
            <a:cxnSpLocks/>
          </p:cNvCxnSpPr>
          <p:nvPr/>
        </p:nvCxnSpPr>
        <p:spPr>
          <a:xfrm flipV="1">
            <a:off x="3514358" y="3419449"/>
            <a:ext cx="971551" cy="11119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FD75F919-EF25-6DFC-F121-C5565AF8A4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0800000">
            <a:off x="8031311" y="988365"/>
            <a:ext cx="3402894" cy="3645665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2D03EE7-6245-8CE5-1901-A4864AFB1B33}"/>
              </a:ext>
            </a:extLst>
          </p:cNvPr>
          <p:cNvCxnSpPr>
            <a:cxnSpLocks/>
          </p:cNvCxnSpPr>
          <p:nvPr/>
        </p:nvCxnSpPr>
        <p:spPr>
          <a:xfrm flipV="1">
            <a:off x="10317847" y="2107123"/>
            <a:ext cx="0" cy="22671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Left Arrow 32">
            <a:extLst>
              <a:ext uri="{FF2B5EF4-FFF2-40B4-BE49-F238E27FC236}">
                <a16:creationId xmlns:a16="http://schemas.microsoft.com/office/drawing/2014/main" id="{A796012C-6278-BC75-2E01-DDF0B3A9F49C}"/>
              </a:ext>
            </a:extLst>
          </p:cNvPr>
          <p:cNvSpPr/>
          <p:nvPr/>
        </p:nvSpPr>
        <p:spPr>
          <a:xfrm flipH="1">
            <a:off x="2425732" y="1294805"/>
            <a:ext cx="530550" cy="323239"/>
          </a:xfrm>
          <a:prstGeom prst="leftArrow">
            <a:avLst>
              <a:gd name="adj1" fmla="val 43261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3B2621A-74E2-5A3E-118A-F124F29B5A7E}"/>
              </a:ext>
            </a:extLst>
          </p:cNvPr>
          <p:cNvSpPr txBox="1"/>
          <p:nvPr/>
        </p:nvSpPr>
        <p:spPr>
          <a:xfrm>
            <a:off x="3065566" y="777831"/>
            <a:ext cx="2242423" cy="1329292"/>
          </a:xfrm>
          <a:prstGeom prst="rect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Potential streaming path for the neutrons/photons from the bunker area to the cave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D3DAFE5-F204-8C87-8DA7-D827F365F530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1265737" y="1910073"/>
            <a:ext cx="8972277" cy="1902648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D20F80F-FAA9-0A1F-8797-07229F6C6EFF}"/>
              </a:ext>
            </a:extLst>
          </p:cNvPr>
          <p:cNvSpPr txBox="1"/>
          <p:nvPr/>
        </p:nvSpPr>
        <p:spPr>
          <a:xfrm>
            <a:off x="314102" y="6111084"/>
            <a:ext cx="5642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Cut-view through bunker pass-thru close just above the bottom gap</a:t>
            </a:r>
          </a:p>
        </p:txBody>
      </p:sp>
      <p:sp>
        <p:nvSpPr>
          <p:cNvPr id="43" name="Left Arrow 42">
            <a:extLst>
              <a:ext uri="{FF2B5EF4-FFF2-40B4-BE49-F238E27FC236}">
                <a16:creationId xmlns:a16="http://schemas.microsoft.com/office/drawing/2014/main" id="{9FEF859F-5E65-E9C4-6BAF-7BBB866B8EB7}"/>
              </a:ext>
            </a:extLst>
          </p:cNvPr>
          <p:cNvSpPr/>
          <p:nvPr/>
        </p:nvSpPr>
        <p:spPr>
          <a:xfrm flipH="1">
            <a:off x="5417273" y="1226332"/>
            <a:ext cx="530550" cy="323239"/>
          </a:xfrm>
          <a:prstGeom prst="leftArrow">
            <a:avLst>
              <a:gd name="adj1" fmla="val 43261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892A2B6-B65B-F4CE-1CD6-D0E6A7860C60}"/>
              </a:ext>
            </a:extLst>
          </p:cNvPr>
          <p:cNvSpPr txBox="1"/>
          <p:nvPr/>
        </p:nvSpPr>
        <p:spPr>
          <a:xfrm>
            <a:off x="6141057" y="753097"/>
            <a:ext cx="1279671" cy="1338828"/>
          </a:xfrm>
          <a:prstGeom prst="rect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  <a:sym typeface="Wingdings" pitchFamily="2" charset="2"/>
              </a:rPr>
              <a:t>could elevate dose rates inside the cave</a:t>
            </a:r>
            <a:endParaRPr lang="en-US" dirty="0">
              <a:latin typeface="+mn-l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A43A6CA-04F1-CA44-E8E4-4B7C03DFC6B7}"/>
              </a:ext>
            </a:extLst>
          </p:cNvPr>
          <p:cNvSpPr txBox="1"/>
          <p:nvPr/>
        </p:nvSpPr>
        <p:spPr>
          <a:xfrm>
            <a:off x="7994593" y="5294181"/>
            <a:ext cx="3993411" cy="1338828"/>
          </a:xfrm>
          <a:prstGeom prst="rect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In the actual design, this gap will be filled with regular density concrete (RDC).  The MCNP model includes this as well, though the effect of removing it was investigated.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5AB879B-DD2D-1D25-B9F3-7C9185F420C5}"/>
              </a:ext>
            </a:extLst>
          </p:cNvPr>
          <p:cNvSpPr txBox="1"/>
          <p:nvPr/>
        </p:nvSpPr>
        <p:spPr>
          <a:xfrm>
            <a:off x="7604036" y="4651766"/>
            <a:ext cx="47745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 Cut-view through bunker pass-thru close just above the</a:t>
            </a:r>
          </a:p>
          <a:p>
            <a:r>
              <a:rPr lang="en-US" sz="1400" b="1" dirty="0"/>
              <a:t> bottom gap (plan view)</a:t>
            </a:r>
          </a:p>
        </p:txBody>
      </p:sp>
    </p:spTree>
    <p:extLst>
      <p:ext uri="{BB962C8B-B14F-4D97-AF65-F5344CB8AC3E}">
        <p14:creationId xmlns:p14="http://schemas.microsoft.com/office/powerpoint/2010/main" val="431652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494CB-6645-C02E-79BA-2BFC7546A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/>
          <a:p>
            <a:r>
              <a:rPr lang="en-US" dirty="0"/>
              <a:t>Analysis for Bunker pass-thru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D5CA99-31F8-0127-82DB-650AF3B271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118" b="23703"/>
          <a:stretch/>
        </p:blipFill>
        <p:spPr>
          <a:xfrm>
            <a:off x="1368457" y="4114800"/>
            <a:ext cx="7879868" cy="19202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D1E267-D056-727C-6EE5-823D806C99DD}"/>
              </a:ext>
            </a:extLst>
          </p:cNvPr>
          <p:cNvSpPr txBox="1"/>
          <p:nvPr/>
        </p:nvSpPr>
        <p:spPr>
          <a:xfrm>
            <a:off x="9864458" y="1730943"/>
            <a:ext cx="1672253" cy="5909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bottom gap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without grout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0A918-66FA-0370-014E-F4DCADD6F217}"/>
              </a:ext>
            </a:extLst>
          </p:cNvPr>
          <p:cNvSpPr txBox="1"/>
          <p:nvPr/>
        </p:nvSpPr>
        <p:spPr>
          <a:xfrm>
            <a:off x="9986287" y="4494568"/>
            <a:ext cx="1550424" cy="5909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bottom gap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with grout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9A71F7-B17B-2A87-CC1A-74AF827972F5}"/>
              </a:ext>
            </a:extLst>
          </p:cNvPr>
          <p:cNvSpPr txBox="1"/>
          <p:nvPr/>
        </p:nvSpPr>
        <p:spPr>
          <a:xfrm>
            <a:off x="9074873" y="393909"/>
            <a:ext cx="2289409" cy="590931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elevated dose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rates inside the cave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76DCB1-DC44-2514-B1CC-D184FA15B8FA}"/>
              </a:ext>
            </a:extLst>
          </p:cNvPr>
          <p:cNvSpPr txBox="1"/>
          <p:nvPr/>
        </p:nvSpPr>
        <p:spPr>
          <a:xfrm>
            <a:off x="9733289" y="5864224"/>
            <a:ext cx="1962397" cy="341632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p</a:t>
            </a:r>
            <a:r>
              <a:rPr lang="en-US" dirty="0">
                <a:latin typeface="+mn-lt"/>
              </a:rPr>
              <a:t>roblem resolved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17525C-CB4B-8F14-82B9-4EABA118AC79}"/>
              </a:ext>
            </a:extLst>
          </p:cNvPr>
          <p:cNvSpPr txBox="1"/>
          <p:nvPr/>
        </p:nvSpPr>
        <p:spPr>
          <a:xfrm>
            <a:off x="321275" y="739288"/>
            <a:ext cx="6178294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neutron dose rates(mrem/h)</a:t>
            </a:r>
          </a:p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horizontal cut-view at the moderator elevation (plan view)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CCB5D8-AEF4-4B5A-FDB8-EA9E9900B1F5}"/>
              </a:ext>
            </a:extLst>
          </p:cNvPr>
          <p:cNvSpPr txBox="1"/>
          <p:nvPr/>
        </p:nvSpPr>
        <p:spPr>
          <a:xfrm>
            <a:off x="9526667" y="3053811"/>
            <a:ext cx="2375643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This matches reality and shows the pass-thru is not allowing significant radiation into the cave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C47B1F9-EFE6-421A-AB07-7CA407221BE6}"/>
              </a:ext>
            </a:extLst>
          </p:cNvPr>
          <p:cNvCxnSpPr>
            <a:cxnSpLocks/>
          </p:cNvCxnSpPr>
          <p:nvPr/>
        </p:nvCxnSpPr>
        <p:spPr>
          <a:xfrm flipH="1">
            <a:off x="8663563" y="4007918"/>
            <a:ext cx="1349528" cy="48338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Chart, surface chart&#10;&#10;AI-generated content may be incorrect.">
            <a:extLst>
              <a:ext uri="{FF2B5EF4-FFF2-40B4-BE49-F238E27FC236}">
                <a16:creationId xmlns:a16="http://schemas.microsoft.com/office/drawing/2014/main" id="{5B91E20A-120E-852B-D002-4F6CF5D403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757" b="19731"/>
          <a:stretch/>
        </p:blipFill>
        <p:spPr>
          <a:xfrm>
            <a:off x="1302473" y="1645920"/>
            <a:ext cx="7772400" cy="192024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0BA9ADD-D54E-0CB0-AD23-12337EE2AB68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8833757" y="984840"/>
            <a:ext cx="1385821" cy="1400004"/>
          </a:xfrm>
          <a:prstGeom prst="straightConnector1">
            <a:avLst/>
          </a:prstGeom>
          <a:ln w="25400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E951CF5-2B4E-24D7-7FD0-647615B1D26C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8696169" y="4878182"/>
            <a:ext cx="2018319" cy="986042"/>
          </a:xfrm>
          <a:prstGeom prst="straightConnector1">
            <a:avLst/>
          </a:prstGeom>
          <a:ln w="25400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025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494CB-6645-C02E-79BA-2BFC7546A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/>
          <a:p>
            <a:r>
              <a:rPr lang="en-US" dirty="0"/>
              <a:t>Analysis for Bunker Passthrough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D1E267-D056-727C-6EE5-823D806C99DD}"/>
              </a:ext>
            </a:extLst>
          </p:cNvPr>
          <p:cNvSpPr txBox="1"/>
          <p:nvPr/>
        </p:nvSpPr>
        <p:spPr>
          <a:xfrm>
            <a:off x="3012411" y="5472895"/>
            <a:ext cx="1330814" cy="3416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With grout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0A918-66FA-0370-014E-F4DCADD6F217}"/>
              </a:ext>
            </a:extLst>
          </p:cNvPr>
          <p:cNvSpPr txBox="1"/>
          <p:nvPr/>
        </p:nvSpPr>
        <p:spPr>
          <a:xfrm>
            <a:off x="8539843" y="5538750"/>
            <a:ext cx="1701107" cy="3416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Without grout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31A214-D493-6D60-C512-C47E2D4280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1275" y="1571167"/>
            <a:ext cx="5939225" cy="38344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010BAE-3652-343E-62CB-6297D89DECDC}"/>
              </a:ext>
            </a:extLst>
          </p:cNvPr>
          <p:cNvSpPr txBox="1"/>
          <p:nvPr/>
        </p:nvSpPr>
        <p:spPr>
          <a:xfrm>
            <a:off x="321275" y="739288"/>
            <a:ext cx="319029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neutron dose rates (mrem/h)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57B3DB-557F-9CEA-BF1A-6525BF9225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60500" y="1453507"/>
            <a:ext cx="5460834" cy="40697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758A78-1165-4FEA-AC2F-CB24D1F7CEA9}"/>
              </a:ext>
            </a:extLst>
          </p:cNvPr>
          <p:cNvSpPr txBox="1"/>
          <p:nvPr/>
        </p:nvSpPr>
        <p:spPr>
          <a:xfrm>
            <a:off x="1916423" y="6028265"/>
            <a:ext cx="955963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/>
              <a:t>V</a:t>
            </a:r>
            <a:r>
              <a:rPr lang="en-US" b="1" dirty="0">
                <a:latin typeface="+mn-lt"/>
              </a:rPr>
              <a:t>ertical cut-view at the exit face of the bunker pass-thru (view from inside the cave)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4E6A86F-4B9B-47C6-15AF-CD1FEC12C1AA}"/>
              </a:ext>
            </a:extLst>
          </p:cNvPr>
          <p:cNvCxnSpPr>
            <a:cxnSpLocks/>
          </p:cNvCxnSpPr>
          <p:nvPr/>
        </p:nvCxnSpPr>
        <p:spPr>
          <a:xfrm flipH="1">
            <a:off x="3606580" y="1629289"/>
            <a:ext cx="1799750" cy="159560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onut 7">
            <a:extLst>
              <a:ext uri="{FF2B5EF4-FFF2-40B4-BE49-F238E27FC236}">
                <a16:creationId xmlns:a16="http://schemas.microsoft.com/office/drawing/2014/main" id="{3D814E05-3435-7C47-1293-97E130807FEC}"/>
              </a:ext>
            </a:extLst>
          </p:cNvPr>
          <p:cNvSpPr/>
          <p:nvPr/>
        </p:nvSpPr>
        <p:spPr>
          <a:xfrm>
            <a:off x="7707086" y="2916889"/>
            <a:ext cx="1665515" cy="571500"/>
          </a:xfrm>
          <a:prstGeom prst="donut">
            <a:avLst>
              <a:gd name="adj" fmla="val 1996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55A2E7-B225-4B74-68B9-7E2B98B5A0FA}"/>
              </a:ext>
            </a:extLst>
          </p:cNvPr>
          <p:cNvSpPr txBox="1"/>
          <p:nvPr/>
        </p:nvSpPr>
        <p:spPr>
          <a:xfrm>
            <a:off x="7809359" y="296686"/>
            <a:ext cx="3599499" cy="954107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Neutron streaming through bottom gap elevates the neutron dose rate above 5 mrem/h at the upstream cave locations (QIKR-U cave)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8714B4-A38C-5996-FB32-53B996DC75EC}"/>
              </a:ext>
            </a:extLst>
          </p:cNvPr>
          <p:cNvSpPr txBox="1"/>
          <p:nvPr/>
        </p:nvSpPr>
        <p:spPr>
          <a:xfrm>
            <a:off x="3606580" y="675182"/>
            <a:ext cx="3599499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This matches reality and shows </a:t>
            </a:r>
            <a:r>
              <a:rPr lang="en-US" sz="1400" u="sng" dirty="0">
                <a:solidFill>
                  <a:srgbClr val="FF0000"/>
                </a:solidFill>
              </a:rPr>
              <a:t>the only significant radiation entering the cave </a:t>
            </a:r>
            <a:r>
              <a:rPr lang="en-US" sz="1400" dirty="0"/>
              <a:t>is through the guides themselves, not through the bunker wall or pass-thru</a:t>
            </a:r>
          </a:p>
        </p:txBody>
      </p:sp>
    </p:spTree>
    <p:extLst>
      <p:ext uri="{BB962C8B-B14F-4D97-AF65-F5344CB8AC3E}">
        <p14:creationId xmlns:p14="http://schemas.microsoft.com/office/powerpoint/2010/main" val="3166525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137F3-A183-2C4B-0D7F-2FF4857BA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F0BCA60-24A8-AF5F-5575-693AE07D23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QIKR Downstream Neutron Sources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67FE9D1-B5FA-3F17-ABB9-D2F87991FF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734974" cy="332399"/>
          </a:xfrm>
        </p:spPr>
        <p:txBody>
          <a:bodyPr/>
          <a:lstStyle/>
          <a:p>
            <a:r>
              <a:rPr lang="en-US" dirty="0"/>
              <a:t>Kursat Bekar, Neutronics Scientist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1A6922D-146D-F725-C8E9-0E5ED4578C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2008088"/>
            <a:ext cx="4517136" cy="246221"/>
          </a:xfrm>
        </p:spPr>
        <p:txBody>
          <a:bodyPr/>
          <a:lstStyle/>
          <a:p>
            <a:r>
              <a:rPr lang="en-US" dirty="0"/>
              <a:t>March 03, 2025</a:t>
            </a:r>
          </a:p>
        </p:txBody>
      </p:sp>
    </p:spTree>
    <p:extLst>
      <p:ext uri="{BB962C8B-B14F-4D97-AF65-F5344CB8AC3E}">
        <p14:creationId xmlns:p14="http://schemas.microsoft.com/office/powerpoint/2010/main" val="1048488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95C02-F76B-CFD0-070E-40C1D638D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57131-85DB-1962-9A55-5C2C413EC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QIKR-L and QIKR-U Downstream Neutron Sources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20330D-BBCE-24CF-CE7D-CF8FEC7C987C}"/>
              </a:ext>
            </a:extLst>
          </p:cNvPr>
          <p:cNvSpPr txBox="1"/>
          <p:nvPr/>
        </p:nvSpPr>
        <p:spPr>
          <a:xfrm>
            <a:off x="6727371" y="1092976"/>
            <a:ext cx="4702629" cy="183742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800" b="1" dirty="0">
                <a:latin typeface="+mn-lt"/>
                <a:sym typeface="Wingdings" pitchFamily="2" charset="2"/>
              </a:rPr>
              <a:t>Two new sources </a:t>
            </a:r>
            <a:r>
              <a:rPr lang="en-US" b="1" dirty="0">
                <a:sym typeface="Wingdings" pitchFamily="2" charset="2"/>
              </a:rPr>
              <a:t>were developed for downstream calculations to speed up the downstream calculations</a:t>
            </a:r>
          </a:p>
          <a:p>
            <a:pPr algn="l">
              <a:lnSpc>
                <a:spcPct val="90000"/>
              </a:lnSpc>
            </a:pPr>
            <a:endParaRPr lang="en-US" b="1" dirty="0">
              <a:sym typeface="Wingdings" pitchFamily="2" charset="2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ym typeface="Wingdings" pitchFamily="2" charset="2"/>
              </a:rPr>
              <a:t>beamline specific source for QIKR-U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b="1" dirty="0">
              <a:sym typeface="Wingdings" pitchFamily="2" charset="2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ym typeface="Wingdings" pitchFamily="2" charset="2"/>
              </a:rPr>
              <a:t>beamline specific source for QIKR-L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2C5F69-D628-25E8-F384-AB2BBABDA10E}"/>
              </a:ext>
            </a:extLst>
          </p:cNvPr>
          <p:cNvSpPr txBox="1"/>
          <p:nvPr/>
        </p:nvSpPr>
        <p:spPr>
          <a:xfrm>
            <a:off x="395641" y="1048921"/>
            <a:ext cx="5303029" cy="308392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800" b="1" dirty="0">
                <a:latin typeface="+mn-lt"/>
              </a:rPr>
              <a:t>Simulations with QIKR-SSW are timely calculations especially for downstream calculations</a:t>
            </a:r>
          </a:p>
          <a:p>
            <a:pPr algn="l">
              <a:lnSpc>
                <a:spcPct val="90000"/>
              </a:lnSpc>
            </a:pPr>
            <a:endParaRPr lang="en-US" b="1" dirty="0"/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Require QIKR MCNP full model even a calculation at the very downstream locations (e.g. beam stop design)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     </a:t>
            </a:r>
            <a:r>
              <a:rPr lang="en-US" b="1" dirty="0">
                <a:sym typeface="Wingdings" pitchFamily="2" charset="2"/>
              </a:rPr>
              <a:t> longer simulation time</a:t>
            </a:r>
            <a:endParaRPr lang="en-US" b="1" dirty="0"/>
          </a:p>
          <a:p>
            <a:pPr lvl="1">
              <a:lnSpc>
                <a:spcPct val="90000"/>
              </a:lnSpc>
            </a:pPr>
            <a:endParaRPr lang="en-US" b="1" dirty="0"/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Require detail optimization for variance reduction to improve the statistics in MCNP results </a:t>
            </a:r>
            <a:r>
              <a:rPr lang="en-US" b="1" dirty="0">
                <a:sym typeface="Wingdings" pitchFamily="2" charset="2"/>
              </a:rPr>
              <a:t> longer analyst time</a:t>
            </a:r>
            <a:endParaRPr lang="en-US" b="1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CCF406D0-B808-D075-E609-A552113237B8}"/>
              </a:ext>
            </a:extLst>
          </p:cNvPr>
          <p:cNvSpPr/>
          <p:nvPr/>
        </p:nvSpPr>
        <p:spPr>
          <a:xfrm>
            <a:off x="5845628" y="2593067"/>
            <a:ext cx="734785" cy="24492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A75480-847A-1EE3-9C0D-54FBCF3852BA}"/>
              </a:ext>
            </a:extLst>
          </p:cNvPr>
          <p:cNvSpPr txBox="1"/>
          <p:nvPr/>
        </p:nvSpPr>
        <p:spPr>
          <a:xfrm>
            <a:off x="6727371" y="3233911"/>
            <a:ext cx="4936667" cy="10895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800" b="1" dirty="0">
                <a:latin typeface="+mn-lt"/>
              </a:rPr>
              <a:t>Downstream sources were obtained by performing MCNP simulations with QIKR MCNP Full model with </a:t>
            </a:r>
            <a:r>
              <a:rPr lang="en-US" sz="1800" b="1" dirty="0"/>
              <a:t>QIKR-SSW neutron source</a:t>
            </a:r>
            <a:endParaRPr lang="en-US" sz="1800" b="1" dirty="0">
              <a:latin typeface="+mn-lt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09FD01C3-280A-F838-AA1E-A06B2E97F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2085963" y="4278510"/>
            <a:ext cx="2516633" cy="21027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96AC8E-1A72-F0AC-E612-8B851F84C5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V="1">
            <a:off x="8290254" y="4371914"/>
            <a:ext cx="2514579" cy="21027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3824C3-5D7F-5507-60A5-D033E1EDF626}"/>
              </a:ext>
            </a:extLst>
          </p:cNvPr>
          <p:cNvSpPr txBox="1"/>
          <p:nvPr/>
        </p:nvSpPr>
        <p:spPr>
          <a:xfrm>
            <a:off x="1668445" y="6411650"/>
            <a:ext cx="3614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cs typeface="Times New Roman" panose="02020603050405020304" pitchFamily="18" charset="0"/>
              </a:rPr>
              <a:t>QIKR-L source plane location</a:t>
            </a:r>
          </a:p>
          <a:p>
            <a:r>
              <a:rPr lang="en-US" sz="1400" b="1" dirty="0">
                <a:cs typeface="Times New Roman" panose="02020603050405020304" pitchFamily="18" charset="0"/>
              </a:rPr>
              <a:t>View along the QIKR-L beam elevation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77B91BE-64E9-6DB8-9C4B-82DDEBD0E6CB}"/>
              </a:ext>
            </a:extLst>
          </p:cNvPr>
          <p:cNvCxnSpPr>
            <a:cxnSpLocks/>
          </p:cNvCxnSpPr>
          <p:nvPr/>
        </p:nvCxnSpPr>
        <p:spPr>
          <a:xfrm flipV="1">
            <a:off x="1502567" y="5553122"/>
            <a:ext cx="1290544" cy="1201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48E5728-C658-A07D-D049-8BCFA97613AC}"/>
              </a:ext>
            </a:extLst>
          </p:cNvPr>
          <p:cNvSpPr txBox="1"/>
          <p:nvPr/>
        </p:nvSpPr>
        <p:spPr>
          <a:xfrm rot="21239359">
            <a:off x="86061" y="5447537"/>
            <a:ext cx="1981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Distance to moderator surface ~ 1130 cm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9DB7E0A-59C1-A9AC-E904-7BF843F5E36A}"/>
              </a:ext>
            </a:extLst>
          </p:cNvPr>
          <p:cNvCxnSpPr>
            <a:cxnSpLocks/>
          </p:cNvCxnSpPr>
          <p:nvPr/>
        </p:nvCxnSpPr>
        <p:spPr>
          <a:xfrm>
            <a:off x="7602611" y="5568674"/>
            <a:ext cx="835662" cy="55864"/>
          </a:xfrm>
          <a:prstGeom prst="straightConnector1">
            <a:avLst/>
          </a:prstGeom>
          <a:ln w="666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7C58B53-DA80-AE3E-5DA9-4DEB581426C5}"/>
              </a:ext>
            </a:extLst>
          </p:cNvPr>
          <p:cNvSpPr txBox="1"/>
          <p:nvPr/>
        </p:nvSpPr>
        <p:spPr>
          <a:xfrm rot="164647">
            <a:off x="6749638" y="5325971"/>
            <a:ext cx="1000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QIKR-U beam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42265F-AAA5-4B69-8BDC-764A9228F2F7}"/>
              </a:ext>
            </a:extLst>
          </p:cNvPr>
          <p:cNvSpPr txBox="1"/>
          <p:nvPr/>
        </p:nvSpPr>
        <p:spPr>
          <a:xfrm>
            <a:off x="7140278" y="4433125"/>
            <a:ext cx="1987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Location where source plane located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579E43C-CECE-B23C-F9A4-4D702D912CC4}"/>
              </a:ext>
            </a:extLst>
          </p:cNvPr>
          <p:cNvCxnSpPr>
            <a:cxnSpLocks/>
          </p:cNvCxnSpPr>
          <p:nvPr/>
        </p:nvCxnSpPr>
        <p:spPr>
          <a:xfrm>
            <a:off x="8546134" y="4759289"/>
            <a:ext cx="508568" cy="6671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0865398-09BF-6CA5-3FB7-5D441C90E356}"/>
              </a:ext>
            </a:extLst>
          </p:cNvPr>
          <p:cNvSpPr txBox="1"/>
          <p:nvPr/>
        </p:nvSpPr>
        <p:spPr>
          <a:xfrm>
            <a:off x="7140278" y="6411650"/>
            <a:ext cx="4413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cs typeface="Times New Roman" panose="02020603050405020304" pitchFamily="18" charset="0"/>
              </a:rPr>
              <a:t>QIKR-U source plane location</a:t>
            </a:r>
          </a:p>
          <a:p>
            <a:r>
              <a:rPr lang="en-US" sz="1400" b="1" dirty="0">
                <a:cs typeface="Times New Roman" panose="02020603050405020304" pitchFamily="18" charset="0"/>
              </a:rPr>
              <a:t>View along the QIKR-U beam elevation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DFD4087-6DFA-A235-D248-5018296C8804}"/>
              </a:ext>
            </a:extLst>
          </p:cNvPr>
          <p:cNvCxnSpPr>
            <a:cxnSpLocks/>
          </p:cNvCxnSpPr>
          <p:nvPr/>
        </p:nvCxnSpPr>
        <p:spPr>
          <a:xfrm rot="120000">
            <a:off x="2728687" y="4708613"/>
            <a:ext cx="101600" cy="919075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CBEBFCF-4016-737E-D99D-4A98325385DD}"/>
              </a:ext>
            </a:extLst>
          </p:cNvPr>
          <p:cNvCxnSpPr>
            <a:cxnSpLocks/>
          </p:cNvCxnSpPr>
          <p:nvPr/>
        </p:nvCxnSpPr>
        <p:spPr>
          <a:xfrm rot="-120000" flipH="1">
            <a:off x="9021142" y="5242596"/>
            <a:ext cx="57543" cy="90164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044F36F-CDC2-3767-D4BC-6CAE7E36F3DA}"/>
              </a:ext>
            </a:extLst>
          </p:cNvPr>
          <p:cNvSpPr txBox="1"/>
          <p:nvPr/>
        </p:nvSpPr>
        <p:spPr>
          <a:xfrm>
            <a:off x="433829" y="4237099"/>
            <a:ext cx="1987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Location where source plane located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216221D-BF2E-F978-6A2B-AB0FA160797A}"/>
              </a:ext>
            </a:extLst>
          </p:cNvPr>
          <p:cNvCxnSpPr>
            <a:cxnSpLocks/>
          </p:cNvCxnSpPr>
          <p:nvPr/>
        </p:nvCxnSpPr>
        <p:spPr>
          <a:xfrm>
            <a:off x="1720182" y="4622763"/>
            <a:ext cx="919769" cy="3226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08D06DE6-0A7B-8D96-2B26-F3E47C38D04D}"/>
              </a:ext>
            </a:extLst>
          </p:cNvPr>
          <p:cNvSpPr txBox="1"/>
          <p:nvPr/>
        </p:nvSpPr>
        <p:spPr>
          <a:xfrm rot="219802">
            <a:off x="6462676" y="5939089"/>
            <a:ext cx="1981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Distance to moderator surface ~ 1130 cm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FBD1B29-AAE2-43B1-574F-AF8D65104E18}"/>
              </a:ext>
            </a:extLst>
          </p:cNvPr>
          <p:cNvCxnSpPr>
            <a:cxnSpLocks/>
          </p:cNvCxnSpPr>
          <p:nvPr/>
        </p:nvCxnSpPr>
        <p:spPr>
          <a:xfrm>
            <a:off x="6736213" y="5922608"/>
            <a:ext cx="2269213" cy="1123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33BE89CE-BA1D-894C-4EDE-954C5AC03E29}"/>
              </a:ext>
            </a:extLst>
          </p:cNvPr>
          <p:cNvSpPr txBox="1"/>
          <p:nvPr/>
        </p:nvSpPr>
        <p:spPr>
          <a:xfrm rot="21421938">
            <a:off x="603134" y="4985123"/>
            <a:ext cx="1000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QIKR-L beam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5956564-40F6-499C-9226-6FE570ED0223}"/>
              </a:ext>
            </a:extLst>
          </p:cNvPr>
          <p:cNvCxnSpPr>
            <a:cxnSpLocks/>
          </p:cNvCxnSpPr>
          <p:nvPr/>
        </p:nvCxnSpPr>
        <p:spPr>
          <a:xfrm flipV="1">
            <a:off x="1344404" y="5221341"/>
            <a:ext cx="857528" cy="63809"/>
          </a:xfrm>
          <a:prstGeom prst="straightConnector1">
            <a:avLst/>
          </a:prstGeom>
          <a:ln w="666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4595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47CCA-5C18-18A4-E619-801AAF6AA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QIKR-L and QIKR-U Downstream Neutron Sources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E94C305-C4D4-C24D-BFF5-1D93916F47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306296"/>
              </p:ext>
            </p:extLst>
          </p:nvPr>
        </p:nvGraphicFramePr>
        <p:xfrm>
          <a:off x="96318" y="961732"/>
          <a:ext cx="11999364" cy="4124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9788">
                  <a:extLst>
                    <a:ext uri="{9D8B030D-6E8A-4147-A177-3AD203B41FA5}">
                      <a16:colId xmlns:a16="http://schemas.microsoft.com/office/drawing/2014/main" val="2882077644"/>
                    </a:ext>
                  </a:extLst>
                </a:gridCol>
                <a:gridCol w="3999788">
                  <a:extLst>
                    <a:ext uri="{9D8B030D-6E8A-4147-A177-3AD203B41FA5}">
                      <a16:colId xmlns:a16="http://schemas.microsoft.com/office/drawing/2014/main" val="813159894"/>
                    </a:ext>
                  </a:extLst>
                </a:gridCol>
                <a:gridCol w="3999788">
                  <a:extLst>
                    <a:ext uri="{9D8B030D-6E8A-4147-A177-3AD203B41FA5}">
                      <a16:colId xmlns:a16="http://schemas.microsoft.com/office/drawing/2014/main" val="21495766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QIKR-U downstream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QIKR-L downstream 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464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Distance to moderator surface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 1080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 1080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2590007"/>
                  </a:ext>
                </a:extLst>
              </a:tr>
              <a:tr h="396133">
                <a:tc>
                  <a:txBody>
                    <a:bodyPr/>
                    <a:lstStyle/>
                    <a:p>
                      <a:r>
                        <a:rPr lang="en-US" dirty="0"/>
                        <a:t>Source surface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+mn-lt"/>
                        </a:rPr>
                        <a:t>6.957 x 3 cm</a:t>
                      </a:r>
                      <a:r>
                        <a:rPr lang="en-US" sz="1800" b="1" baseline="30000" dirty="0">
                          <a:latin typeface="+mn-lt"/>
                        </a:rPr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+mn-lt"/>
                        </a:rPr>
                        <a:t>8.496 x 3 cm</a:t>
                      </a:r>
                      <a:r>
                        <a:rPr lang="en-US" sz="1800" b="1" baseline="30000" dirty="0">
                          <a:latin typeface="+mn-lt"/>
                        </a:rPr>
                        <a:t>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747562"/>
                  </a:ext>
                </a:extLst>
              </a:tr>
              <a:tr h="396133">
                <a:tc>
                  <a:txBody>
                    <a:bodyPr/>
                    <a:lstStyle/>
                    <a:p>
                      <a:r>
                        <a:rPr lang="en-US" dirty="0"/>
                        <a:t>Spatial distribution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Uniform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Uniform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229844"/>
                  </a:ext>
                </a:extLst>
              </a:tr>
              <a:tr h="396133">
                <a:tc>
                  <a:txBody>
                    <a:bodyPr/>
                    <a:lstStyle/>
                    <a:p>
                      <a:r>
                        <a:rPr lang="en-US" dirty="0"/>
                        <a:t>Angular distribution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 angular bins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+mn-lt"/>
                        </a:rPr>
                        <a:t>(0-0.25, 0.25-0.50, 0.50-1.0, 1.0-1.5, 1.5-2.0, &gt; 2.0)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 angular bins</a:t>
                      </a:r>
                    </a:p>
                    <a:p>
                      <a:r>
                        <a:rPr lang="en-US" sz="1800" b="1" dirty="0">
                          <a:latin typeface="+mn-lt"/>
                        </a:rPr>
                        <a:t>(0-0.25, 0.25-0.50, 0.50-1.0, 1.0-1.5, 1.5-2.0, &gt; 2.0)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9627593"/>
                  </a:ext>
                </a:extLst>
              </a:tr>
              <a:tr h="396133">
                <a:tc>
                  <a:txBody>
                    <a:bodyPr/>
                    <a:lstStyle/>
                    <a:p>
                      <a:r>
                        <a:rPr lang="en-US" dirty="0"/>
                        <a:t>Energy distribution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Each angular bin has its spectrum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Each angular bin has its spectrum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419258"/>
                  </a:ext>
                </a:extLst>
              </a:tr>
              <a:tr h="396133">
                <a:tc>
                  <a:txBody>
                    <a:bodyPr/>
                    <a:lstStyle/>
                    <a:p>
                      <a:r>
                        <a:rPr lang="en-US" dirty="0"/>
                        <a:t>Low-energetic portion (E &lt; 10.67 eV)</a:t>
                      </a:r>
                    </a:p>
                    <a:p>
                      <a:r>
                        <a:rPr lang="en-US" dirty="0"/>
                        <a:t>Neutron intensity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1.368 x 10</a:t>
                      </a:r>
                      <a:r>
                        <a:rPr lang="en-US" baseline="30000" dirty="0"/>
                        <a:t>10</a:t>
                      </a:r>
                      <a:r>
                        <a:rPr lang="en-US" baseline="0" dirty="0"/>
                        <a:t> n/s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1.367 x 10</a:t>
                      </a:r>
                      <a:r>
                        <a:rPr lang="en-US" baseline="30000" dirty="0"/>
                        <a:t>10</a:t>
                      </a:r>
                      <a:r>
                        <a:rPr lang="en-US" baseline="0" dirty="0"/>
                        <a:t> n/s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150778"/>
                  </a:ext>
                </a:extLst>
              </a:tr>
              <a:tr h="396133">
                <a:tc>
                  <a:txBody>
                    <a:bodyPr/>
                    <a:lstStyle/>
                    <a:p>
                      <a:r>
                        <a:rPr lang="en-US" dirty="0"/>
                        <a:t>High-energetic portion (E &gt; 10.57 eV)</a:t>
                      </a:r>
                    </a:p>
                    <a:p>
                      <a:r>
                        <a:rPr lang="en-US" dirty="0"/>
                        <a:t>Neutron intensity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 8.93 x 10</a:t>
                      </a:r>
                      <a:r>
                        <a:rPr lang="en-US" baseline="30000" dirty="0"/>
                        <a:t>3</a:t>
                      </a:r>
                      <a:r>
                        <a:rPr lang="en-US" baseline="0" dirty="0"/>
                        <a:t> n/s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~ 10.87 x 10</a:t>
                      </a:r>
                      <a:r>
                        <a:rPr lang="en-US" baseline="30000" dirty="0"/>
                        <a:t>3</a:t>
                      </a:r>
                      <a:r>
                        <a:rPr lang="en-US" baseline="0" dirty="0"/>
                        <a:t> n/s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13633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0963B75-38FA-01F7-7570-745470436F58}"/>
              </a:ext>
            </a:extLst>
          </p:cNvPr>
          <p:cNvSpPr txBox="1"/>
          <p:nvPr/>
        </p:nvSpPr>
        <p:spPr>
          <a:xfrm>
            <a:off x="635798" y="5462303"/>
            <a:ext cx="10920403" cy="8679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latin typeface="+mn-lt"/>
              </a:rPr>
              <a:t>These new sources were used in the analysis for QIKR </a:t>
            </a:r>
            <a:r>
              <a:rPr lang="en-US" sz="2800" i="1" u="sng" dirty="0">
                <a:latin typeface="+mn-lt"/>
              </a:rPr>
              <a:t>shutters</a:t>
            </a:r>
            <a:r>
              <a:rPr lang="en-US" sz="2800" dirty="0">
                <a:latin typeface="+mn-lt"/>
              </a:rPr>
              <a:t>, </a:t>
            </a:r>
            <a:r>
              <a:rPr lang="en-US" sz="2800" i="1" u="sng" dirty="0">
                <a:latin typeface="+mn-lt"/>
              </a:rPr>
              <a:t>beam stops</a:t>
            </a:r>
            <a:r>
              <a:rPr lang="en-US" sz="2800" dirty="0">
                <a:latin typeface="+mn-lt"/>
              </a:rPr>
              <a:t> and </a:t>
            </a:r>
            <a:r>
              <a:rPr lang="en-US" sz="2800" i="1" u="sng" dirty="0">
                <a:latin typeface="+mn-lt"/>
              </a:rPr>
              <a:t>cave shielding</a:t>
            </a:r>
            <a:r>
              <a:rPr lang="en-US" sz="2800" dirty="0">
                <a:latin typeface="+mn-lt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040485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F1DFA-460B-D51F-51AA-799EC9B10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5B013-D75B-52D1-1381-DA7E9D9A8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QIKR-L and QIKR-U Downstream Neutron Sources</a:t>
            </a:r>
            <a:endParaRPr lang="en-U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69A7ADC2-8AAB-488D-7A55-0CAA07A845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r="111"/>
          <a:stretch/>
        </p:blipFill>
        <p:spPr>
          <a:xfrm>
            <a:off x="429768" y="1114425"/>
            <a:ext cx="8206232" cy="5470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7A6369-E2F6-4956-2E0D-09BE2118ECBF}"/>
              </a:ext>
            </a:extLst>
          </p:cNvPr>
          <p:cNvSpPr txBox="1"/>
          <p:nvPr/>
        </p:nvSpPr>
        <p:spPr>
          <a:xfrm>
            <a:off x="8940800" y="1291770"/>
            <a:ext cx="3251200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Majority of </a:t>
            </a:r>
            <a:r>
              <a:rPr lang="en-US" u="sng" dirty="0">
                <a:highlight>
                  <a:srgbClr val="FFFF00"/>
                </a:highlight>
              </a:rPr>
              <a:t>low-energetic </a:t>
            </a:r>
            <a:r>
              <a:rPr lang="en-US" dirty="0">
                <a:highlight>
                  <a:srgbClr val="FFFF00"/>
                </a:highlight>
              </a:rPr>
              <a:t>neutrons are in  the first three angular bins:</a:t>
            </a:r>
          </a:p>
          <a:p>
            <a:r>
              <a:rPr lang="en-US" dirty="0">
                <a:highlight>
                  <a:srgbClr val="FFFF00"/>
                </a:highlight>
              </a:rPr>
              <a:t> 0.0—0.25,  0.25-0.50, and 0.5-1.0 degree bins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C87CFF3-5F95-B701-58A3-C2E4E49EF2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090519"/>
              </p:ext>
            </p:extLst>
          </p:nvPr>
        </p:nvGraphicFramePr>
        <p:xfrm>
          <a:off x="8563429" y="3539310"/>
          <a:ext cx="3439885" cy="27686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90171">
                  <a:extLst>
                    <a:ext uri="{9D8B030D-6E8A-4147-A177-3AD203B41FA5}">
                      <a16:colId xmlns:a16="http://schemas.microsoft.com/office/drawing/2014/main" val="754710880"/>
                    </a:ext>
                  </a:extLst>
                </a:gridCol>
                <a:gridCol w="1003379">
                  <a:extLst>
                    <a:ext uri="{9D8B030D-6E8A-4147-A177-3AD203B41FA5}">
                      <a16:colId xmlns:a16="http://schemas.microsoft.com/office/drawing/2014/main" val="1422525795"/>
                    </a:ext>
                  </a:extLst>
                </a:gridCol>
                <a:gridCol w="1246335">
                  <a:extLst>
                    <a:ext uri="{9D8B030D-6E8A-4147-A177-3AD203B41FA5}">
                      <a16:colId xmlns:a16="http://schemas.microsoft.com/office/drawing/2014/main" val="30318151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QIKR-L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QIKR-U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471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Angular bins</a:t>
                      </a:r>
                    </a:p>
                    <a:p>
                      <a:r>
                        <a:rPr lang="en-US" dirty="0"/>
                        <a:t>(degrees)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fraction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fraction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3244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0 – 0.25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0.354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0.356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02530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0.25-0.50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0.413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0.408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58987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0.50-1.00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0.223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0.229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6878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&gt; 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0.007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771418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11053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51F6C-6CE3-F555-047D-9461AE775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59947-53C4-9411-CB04-F749E8ABA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QIKR-L and QIKR-U Downstream Neutron Sources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9E0DEE-3D90-DECA-EEFB-CD6F6EE63A01}"/>
              </a:ext>
            </a:extLst>
          </p:cNvPr>
          <p:cNvSpPr txBox="1"/>
          <p:nvPr/>
        </p:nvSpPr>
        <p:spPr>
          <a:xfrm>
            <a:off x="8940800" y="1291770"/>
            <a:ext cx="3251200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Majority of </a:t>
            </a:r>
            <a:r>
              <a:rPr lang="en-US" u="sng" dirty="0">
                <a:highlight>
                  <a:srgbClr val="FFFF00"/>
                </a:highlight>
              </a:rPr>
              <a:t> high-energetic </a:t>
            </a:r>
            <a:r>
              <a:rPr lang="en-US" dirty="0">
                <a:highlight>
                  <a:srgbClr val="FFFF00"/>
                </a:highlight>
              </a:rPr>
              <a:t>neutrons are in the first three angular bins:</a:t>
            </a:r>
          </a:p>
          <a:p>
            <a:r>
              <a:rPr lang="en-US" dirty="0">
                <a:highlight>
                  <a:srgbClr val="FFFF00"/>
                </a:highlight>
              </a:rPr>
              <a:t> 0.0—0.25,  0.25-0.50, and 0.5-1.0 degree bins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A8C9B50-05DA-97E0-13A3-4E3A14F6E4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564657"/>
              </p:ext>
            </p:extLst>
          </p:nvPr>
        </p:nvGraphicFramePr>
        <p:xfrm>
          <a:off x="8563429" y="3539310"/>
          <a:ext cx="3439885" cy="27686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90171">
                  <a:extLst>
                    <a:ext uri="{9D8B030D-6E8A-4147-A177-3AD203B41FA5}">
                      <a16:colId xmlns:a16="http://schemas.microsoft.com/office/drawing/2014/main" val="754710880"/>
                    </a:ext>
                  </a:extLst>
                </a:gridCol>
                <a:gridCol w="1003379">
                  <a:extLst>
                    <a:ext uri="{9D8B030D-6E8A-4147-A177-3AD203B41FA5}">
                      <a16:colId xmlns:a16="http://schemas.microsoft.com/office/drawing/2014/main" val="1422525795"/>
                    </a:ext>
                  </a:extLst>
                </a:gridCol>
                <a:gridCol w="1246335">
                  <a:extLst>
                    <a:ext uri="{9D8B030D-6E8A-4147-A177-3AD203B41FA5}">
                      <a16:colId xmlns:a16="http://schemas.microsoft.com/office/drawing/2014/main" val="30318151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QIKR-L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QIKR-U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471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Angular bins</a:t>
                      </a:r>
                    </a:p>
                    <a:p>
                      <a:r>
                        <a:rPr lang="en-US" dirty="0"/>
                        <a:t>(degrees)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fraction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fraction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3244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0 – 0.25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0.195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0.340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02530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0.25-0.50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0.456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0.464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58987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0.50-1.00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0.192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0.068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6878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&gt; 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0.157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0.128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77141831"/>
                  </a:ext>
                </a:extLst>
              </a:tr>
            </a:tbl>
          </a:graphicData>
        </a:graphic>
      </p:graphicFrame>
      <p:pic>
        <p:nvPicPr>
          <p:cNvPr id="3" name="Picture 2" descr="Chart, histogram, box and whisker chart&#10;&#10;Description automatically generated">
            <a:extLst>
              <a:ext uri="{FF2B5EF4-FFF2-40B4-BE49-F238E27FC236}">
                <a16:creationId xmlns:a16="http://schemas.microsoft.com/office/drawing/2014/main" id="{8F96DE0C-24CC-4AF4-DC3B-DD674E3682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" y="940752"/>
            <a:ext cx="8051278" cy="536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46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F098C-C997-F41C-D769-27107F6D1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FF9DE-48B7-CBA5-74BD-907D01C0D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Downstream Neutron Source Verification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53B5AB-51B1-B0B9-D172-F774F906489F}"/>
              </a:ext>
            </a:extLst>
          </p:cNvPr>
          <p:cNvSpPr txBox="1"/>
          <p:nvPr/>
        </p:nvSpPr>
        <p:spPr>
          <a:xfrm>
            <a:off x="8563429" y="1233713"/>
            <a:ext cx="325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QIKR MCNP model were simulated for QIKR-L with both QIKR-SSW and QIKR-L downstream source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D2DB875E-F9AC-3A41-7FC5-A4444BF764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6" y="823621"/>
            <a:ext cx="8226433" cy="54842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38A8A2-264E-CA1D-4739-FB534415C845}"/>
              </a:ext>
            </a:extLst>
          </p:cNvPr>
          <p:cNvSpPr txBox="1"/>
          <p:nvPr/>
        </p:nvSpPr>
        <p:spPr>
          <a:xfrm>
            <a:off x="8563429" y="2675315"/>
            <a:ext cx="2844800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ea typeface="Times New Roman" panose="02020603050405020304" pitchFamily="18" charset="0"/>
              </a:rPr>
              <a:t>the difference is less than 1% at each guide section end and the sample location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0CB3D4-BCC3-A12F-E2EA-AB9427E89128}"/>
              </a:ext>
            </a:extLst>
          </p:cNvPr>
          <p:cNvSpPr txBox="1"/>
          <p:nvPr/>
        </p:nvSpPr>
        <p:spPr>
          <a:xfrm>
            <a:off x="8563428" y="4173564"/>
            <a:ext cx="3291575" cy="147732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ea typeface="Times New Roman" panose="02020603050405020304" pitchFamily="18" charset="0"/>
              </a:rPr>
              <a:t>QIKR downstream source reduce the overall simulation time by a –7 factors  while providing the accuracy with the same level of uncertainties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5805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E0214-CE76-E2F3-4015-08CE2042E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B7A19A0-1E24-AD88-18FF-9665BD84D4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QIKR Preliminary Shutter Designs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24DB4D-7AC0-8573-56A6-C11BEE1AB6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734974" cy="332399"/>
          </a:xfrm>
        </p:spPr>
        <p:txBody>
          <a:bodyPr/>
          <a:lstStyle/>
          <a:p>
            <a:r>
              <a:rPr lang="en-US" dirty="0"/>
              <a:t>Kursat Bekar, Neutronics Scientist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4116303-523D-A189-D219-8562AC0242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2008088"/>
            <a:ext cx="4517136" cy="246221"/>
          </a:xfrm>
        </p:spPr>
        <p:txBody>
          <a:bodyPr/>
          <a:lstStyle/>
          <a:p>
            <a:r>
              <a:rPr lang="en-US" dirty="0"/>
              <a:t>March 03, 2025</a:t>
            </a:r>
          </a:p>
        </p:txBody>
      </p:sp>
    </p:spTree>
    <p:extLst>
      <p:ext uri="{BB962C8B-B14F-4D97-AF65-F5344CB8AC3E}">
        <p14:creationId xmlns:p14="http://schemas.microsoft.com/office/powerpoint/2010/main" val="3894258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029A3-2693-1887-4C9F-3E01E89B6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QIKR Model – Creo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E13BD1-FBD9-F4A6-6599-04344A2F146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8925" y="1085262"/>
            <a:ext cx="9850575" cy="2754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16ED30-F345-F632-4A95-874D98E9F85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1471" y="3937634"/>
            <a:ext cx="9512614" cy="23192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D1290B-643C-ACC0-0A28-DEE201D1A21B}"/>
              </a:ext>
            </a:extLst>
          </p:cNvPr>
          <p:cNvSpPr txBox="1"/>
          <p:nvPr/>
        </p:nvSpPr>
        <p:spPr>
          <a:xfrm>
            <a:off x="7088505" y="1109091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Elevation View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B208FA-8A81-D206-623B-62F44AFC5317}"/>
              </a:ext>
            </a:extLst>
          </p:cNvPr>
          <p:cNvSpPr txBox="1"/>
          <p:nvPr/>
        </p:nvSpPr>
        <p:spPr>
          <a:xfrm>
            <a:off x="7141845" y="6072239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Plan View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60458B-19D9-0F7E-7F97-E02062AC0763}"/>
              </a:ext>
            </a:extLst>
          </p:cNvPr>
          <p:cNvSpPr txBox="1"/>
          <p:nvPr/>
        </p:nvSpPr>
        <p:spPr>
          <a:xfrm>
            <a:off x="9588711" y="5420101"/>
            <a:ext cx="745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QIKR-U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BC7245-F542-5F9C-16B6-A88931EB4EF8}"/>
              </a:ext>
            </a:extLst>
          </p:cNvPr>
          <p:cNvSpPr txBox="1"/>
          <p:nvPr/>
        </p:nvSpPr>
        <p:spPr>
          <a:xfrm>
            <a:off x="8156151" y="4577866"/>
            <a:ext cx="72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QIKR-L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FD6A44-4ECF-F5C5-F293-DC174C5E72A6}"/>
              </a:ext>
            </a:extLst>
          </p:cNvPr>
          <p:cNvSpPr txBox="1"/>
          <p:nvPr/>
        </p:nvSpPr>
        <p:spPr>
          <a:xfrm>
            <a:off x="2714625" y="4028452"/>
            <a:ext cx="82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Chopper locations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99DF492-050F-0DD2-87A0-002649609018}"/>
              </a:ext>
            </a:extLst>
          </p:cNvPr>
          <p:cNvCxnSpPr/>
          <p:nvPr/>
        </p:nvCxnSpPr>
        <p:spPr>
          <a:xfrm flipV="1">
            <a:off x="3476625" y="3000375"/>
            <a:ext cx="586740" cy="1104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11E21C6-477F-2A77-161E-600F4E25F2B9}"/>
              </a:ext>
            </a:extLst>
          </p:cNvPr>
          <p:cNvCxnSpPr>
            <a:cxnSpLocks/>
          </p:cNvCxnSpPr>
          <p:nvPr/>
        </p:nvCxnSpPr>
        <p:spPr>
          <a:xfrm flipV="1">
            <a:off x="3537585" y="2734788"/>
            <a:ext cx="844976" cy="13704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9989967-F2D5-617A-29A3-2777015D93C8}"/>
              </a:ext>
            </a:extLst>
          </p:cNvPr>
          <p:cNvCxnSpPr>
            <a:cxnSpLocks/>
          </p:cNvCxnSpPr>
          <p:nvPr/>
        </p:nvCxnSpPr>
        <p:spPr>
          <a:xfrm>
            <a:off x="3476625" y="4443284"/>
            <a:ext cx="586740" cy="594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056496B-5274-753D-83C3-E52954F71927}"/>
              </a:ext>
            </a:extLst>
          </p:cNvPr>
          <p:cNvCxnSpPr>
            <a:cxnSpLocks/>
          </p:cNvCxnSpPr>
          <p:nvPr/>
        </p:nvCxnSpPr>
        <p:spPr>
          <a:xfrm>
            <a:off x="3537585" y="4370862"/>
            <a:ext cx="844976" cy="775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3111A49-EE7B-C428-B835-9F2FD5016D15}"/>
              </a:ext>
            </a:extLst>
          </p:cNvPr>
          <p:cNvSpPr txBox="1"/>
          <p:nvPr/>
        </p:nvSpPr>
        <p:spPr>
          <a:xfrm>
            <a:off x="3244323" y="1057274"/>
            <a:ext cx="1965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/>
              <a:t>Bunker</a:t>
            </a:r>
            <a:br>
              <a:rPr lang="en-US" sz="1200" b="1" u="sng" dirty="0"/>
            </a:br>
            <a:r>
              <a:rPr lang="en-US" sz="1200" dirty="0"/>
              <a:t>(roof panels not shown)</a:t>
            </a:r>
            <a:endParaRPr lang="en-US" sz="1200" b="1" u="sng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7C9434-12FD-A57B-0DBA-3DC0FF71D7A3}"/>
              </a:ext>
            </a:extLst>
          </p:cNvPr>
          <p:cNvSpPr txBox="1"/>
          <p:nvPr/>
        </p:nvSpPr>
        <p:spPr>
          <a:xfrm>
            <a:off x="4798784" y="3963078"/>
            <a:ext cx="82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Bunker Wall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4AAE0C-996B-F440-660E-0CA829472F5B}"/>
              </a:ext>
            </a:extLst>
          </p:cNvPr>
          <p:cNvSpPr txBox="1"/>
          <p:nvPr/>
        </p:nvSpPr>
        <p:spPr>
          <a:xfrm>
            <a:off x="1785192" y="3565496"/>
            <a:ext cx="822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Monolith &amp; Optics Inserts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7071C50-E865-3660-A5BE-7AFF9DED0B16}"/>
              </a:ext>
            </a:extLst>
          </p:cNvPr>
          <p:cNvCxnSpPr>
            <a:cxnSpLocks/>
          </p:cNvCxnSpPr>
          <p:nvPr/>
        </p:nvCxnSpPr>
        <p:spPr>
          <a:xfrm flipV="1">
            <a:off x="2494750" y="2940439"/>
            <a:ext cx="370381" cy="6985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87EFEA4-4433-8166-9CA0-18BB7E8947E6}"/>
              </a:ext>
            </a:extLst>
          </p:cNvPr>
          <p:cNvCxnSpPr>
            <a:cxnSpLocks/>
          </p:cNvCxnSpPr>
          <p:nvPr/>
        </p:nvCxnSpPr>
        <p:spPr>
          <a:xfrm>
            <a:off x="2438457" y="4211344"/>
            <a:ext cx="439747" cy="8132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D87575C-1D5B-F8FF-3ECE-44F790C93D32}"/>
              </a:ext>
            </a:extLst>
          </p:cNvPr>
          <p:cNvSpPr txBox="1"/>
          <p:nvPr/>
        </p:nvSpPr>
        <p:spPr>
          <a:xfrm>
            <a:off x="239643" y="3197455"/>
            <a:ext cx="822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Target Vessel &amp; Shielding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9631487-AA7F-415E-D56B-B078B10B112F}"/>
              </a:ext>
            </a:extLst>
          </p:cNvPr>
          <p:cNvCxnSpPr>
            <a:cxnSpLocks/>
          </p:cNvCxnSpPr>
          <p:nvPr/>
        </p:nvCxnSpPr>
        <p:spPr>
          <a:xfrm flipV="1">
            <a:off x="1012769" y="2626645"/>
            <a:ext cx="596156" cy="564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D66F317-7EC1-4440-5163-2EF90D81A731}"/>
              </a:ext>
            </a:extLst>
          </p:cNvPr>
          <p:cNvCxnSpPr>
            <a:cxnSpLocks/>
          </p:cNvCxnSpPr>
          <p:nvPr/>
        </p:nvCxnSpPr>
        <p:spPr>
          <a:xfrm>
            <a:off x="1000787" y="3849850"/>
            <a:ext cx="501141" cy="6402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15A3984E-FE8B-ED3A-899C-81309ABDCDCE}"/>
              </a:ext>
            </a:extLst>
          </p:cNvPr>
          <p:cNvSpPr txBox="1"/>
          <p:nvPr/>
        </p:nvSpPr>
        <p:spPr>
          <a:xfrm>
            <a:off x="3840226" y="4027680"/>
            <a:ext cx="82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Shutter locations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AEACF81-E86A-A5D0-A27E-4911A39E7FE4}"/>
              </a:ext>
            </a:extLst>
          </p:cNvPr>
          <p:cNvCxnSpPr/>
          <p:nvPr/>
        </p:nvCxnSpPr>
        <p:spPr>
          <a:xfrm flipV="1">
            <a:off x="4519460" y="2999603"/>
            <a:ext cx="586740" cy="1104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C571BB6-8E87-F958-441F-942E8667A26B}"/>
              </a:ext>
            </a:extLst>
          </p:cNvPr>
          <p:cNvCxnSpPr>
            <a:cxnSpLocks/>
          </p:cNvCxnSpPr>
          <p:nvPr/>
        </p:nvCxnSpPr>
        <p:spPr>
          <a:xfrm flipV="1">
            <a:off x="4478618" y="2707536"/>
            <a:ext cx="589321" cy="13704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C40573E-4BE7-8B39-DE06-D837CF5613F1}"/>
              </a:ext>
            </a:extLst>
          </p:cNvPr>
          <p:cNvCxnSpPr>
            <a:cxnSpLocks/>
          </p:cNvCxnSpPr>
          <p:nvPr/>
        </p:nvCxnSpPr>
        <p:spPr>
          <a:xfrm>
            <a:off x="4591323" y="4443284"/>
            <a:ext cx="495027" cy="531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6E9BE28-FEF6-3FBA-25CE-5FEDD2CB839A}"/>
              </a:ext>
            </a:extLst>
          </p:cNvPr>
          <p:cNvCxnSpPr>
            <a:cxnSpLocks/>
          </p:cNvCxnSpPr>
          <p:nvPr/>
        </p:nvCxnSpPr>
        <p:spPr>
          <a:xfrm>
            <a:off x="4519460" y="4443284"/>
            <a:ext cx="566890" cy="763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F353E624-A580-7704-E483-D89B3D64ABF7}"/>
              </a:ext>
            </a:extLst>
          </p:cNvPr>
          <p:cNvSpPr txBox="1"/>
          <p:nvPr/>
        </p:nvSpPr>
        <p:spPr>
          <a:xfrm>
            <a:off x="3428746" y="1909497"/>
            <a:ext cx="1049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Upper Guide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9DFAB44-3D8A-825D-93EE-CD5E2305490A}"/>
              </a:ext>
            </a:extLst>
          </p:cNvPr>
          <p:cNvSpPr txBox="1"/>
          <p:nvPr/>
        </p:nvSpPr>
        <p:spPr>
          <a:xfrm>
            <a:off x="4018067" y="2213670"/>
            <a:ext cx="1049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Lower Guide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4984B6A-F743-EF4A-7859-C8BF6E16A7A8}"/>
              </a:ext>
            </a:extLst>
          </p:cNvPr>
          <p:cNvCxnSpPr>
            <a:cxnSpLocks/>
          </p:cNvCxnSpPr>
          <p:nvPr/>
        </p:nvCxnSpPr>
        <p:spPr>
          <a:xfrm>
            <a:off x="3714732" y="2242118"/>
            <a:ext cx="166336" cy="4202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3F86B35-97CA-C76E-1C1D-2A9BD8891DE8}"/>
              </a:ext>
            </a:extLst>
          </p:cNvPr>
          <p:cNvCxnSpPr>
            <a:cxnSpLocks/>
          </p:cNvCxnSpPr>
          <p:nvPr/>
        </p:nvCxnSpPr>
        <p:spPr>
          <a:xfrm>
            <a:off x="4517040" y="2478645"/>
            <a:ext cx="166336" cy="4202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6CA2EBCA-095F-BF1E-980C-6D4E5DE8FBA8}"/>
              </a:ext>
            </a:extLst>
          </p:cNvPr>
          <p:cNvCxnSpPr>
            <a:cxnSpLocks/>
          </p:cNvCxnSpPr>
          <p:nvPr/>
        </p:nvCxnSpPr>
        <p:spPr>
          <a:xfrm flipV="1">
            <a:off x="5163996" y="3197455"/>
            <a:ext cx="300093" cy="721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C2914F4-836C-042C-DA80-0D4C3C3ABD01}"/>
              </a:ext>
            </a:extLst>
          </p:cNvPr>
          <p:cNvCxnSpPr>
            <a:cxnSpLocks/>
          </p:cNvCxnSpPr>
          <p:nvPr/>
        </p:nvCxnSpPr>
        <p:spPr>
          <a:xfrm>
            <a:off x="5185959" y="4393873"/>
            <a:ext cx="278130" cy="3194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B23C0045-1F22-39DA-47FA-AAB41B2845DD}"/>
              </a:ext>
            </a:extLst>
          </p:cNvPr>
          <p:cNvSpPr txBox="1"/>
          <p:nvPr/>
        </p:nvSpPr>
        <p:spPr>
          <a:xfrm>
            <a:off x="5847543" y="3918793"/>
            <a:ext cx="822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Cave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57430780-AC5F-7745-15FB-DFA4EE8D1E27}"/>
              </a:ext>
            </a:extLst>
          </p:cNvPr>
          <p:cNvCxnSpPr>
            <a:cxnSpLocks/>
          </p:cNvCxnSpPr>
          <p:nvPr/>
        </p:nvCxnSpPr>
        <p:spPr>
          <a:xfrm flipV="1">
            <a:off x="6212755" y="3153170"/>
            <a:ext cx="300093" cy="721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7567756D-A74C-A87F-A9D6-09EB8AEA7237}"/>
              </a:ext>
            </a:extLst>
          </p:cNvPr>
          <p:cNvCxnSpPr>
            <a:cxnSpLocks/>
          </p:cNvCxnSpPr>
          <p:nvPr/>
        </p:nvCxnSpPr>
        <p:spPr>
          <a:xfrm>
            <a:off x="6291222" y="4176971"/>
            <a:ext cx="221626" cy="3123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7C32407F-579A-8F32-E254-4D89403A22A7}"/>
              </a:ext>
            </a:extLst>
          </p:cNvPr>
          <p:cNvSpPr txBox="1"/>
          <p:nvPr/>
        </p:nvSpPr>
        <p:spPr>
          <a:xfrm>
            <a:off x="1891468" y="776470"/>
            <a:ext cx="1049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Monolith Wall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169C928D-3692-7178-E87E-D82B257B6B64}"/>
              </a:ext>
            </a:extLst>
          </p:cNvPr>
          <p:cNvCxnSpPr>
            <a:cxnSpLocks/>
          </p:cNvCxnSpPr>
          <p:nvPr/>
        </p:nvCxnSpPr>
        <p:spPr>
          <a:xfrm>
            <a:off x="2608152" y="1179378"/>
            <a:ext cx="254925" cy="5287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42A8BBCD-26D4-511C-76C6-295B5BFC70FB}"/>
              </a:ext>
            </a:extLst>
          </p:cNvPr>
          <p:cNvSpPr txBox="1"/>
          <p:nvPr/>
        </p:nvSpPr>
        <p:spPr>
          <a:xfrm>
            <a:off x="2338141" y="5652598"/>
            <a:ext cx="1049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Monolith Wall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C3777D6D-C721-C64E-519D-2EDAD2E1860D}"/>
              </a:ext>
            </a:extLst>
          </p:cNvPr>
          <p:cNvCxnSpPr>
            <a:cxnSpLocks/>
          </p:cNvCxnSpPr>
          <p:nvPr/>
        </p:nvCxnSpPr>
        <p:spPr>
          <a:xfrm flipV="1">
            <a:off x="2730838" y="5236360"/>
            <a:ext cx="210502" cy="4183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E67FFF81-07B0-38A4-CCFB-6FCC62AEB677}"/>
              </a:ext>
            </a:extLst>
          </p:cNvPr>
          <p:cNvSpPr txBox="1"/>
          <p:nvPr/>
        </p:nvSpPr>
        <p:spPr>
          <a:xfrm>
            <a:off x="6929329" y="381056"/>
            <a:ext cx="3405099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/>
              <a:t>Guide Shielding not shown here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6C715A37-E8BC-4854-161F-F24B7C806318}"/>
              </a:ext>
            </a:extLst>
          </p:cNvPr>
          <p:cNvSpPr/>
          <p:nvPr/>
        </p:nvSpPr>
        <p:spPr>
          <a:xfrm rot="3766249">
            <a:off x="1906122" y="6038671"/>
            <a:ext cx="637440" cy="183090"/>
          </a:xfrm>
          <a:prstGeom prst="leftArrow">
            <a:avLst/>
          </a:prstGeom>
          <a:noFill/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2AA1EC-0BBA-B01B-60ED-F327081E3D16}"/>
              </a:ext>
            </a:extLst>
          </p:cNvPr>
          <p:cNvSpPr txBox="1"/>
          <p:nvPr/>
        </p:nvSpPr>
        <p:spPr>
          <a:xfrm>
            <a:off x="1997611" y="6407629"/>
            <a:ext cx="1049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Proton Beam</a:t>
            </a:r>
          </a:p>
        </p:txBody>
      </p:sp>
    </p:spTree>
    <p:extLst>
      <p:ext uri="{BB962C8B-B14F-4D97-AF65-F5344CB8AC3E}">
        <p14:creationId xmlns:p14="http://schemas.microsoft.com/office/powerpoint/2010/main" val="3676667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9A5AE-CFAF-5FFE-0CF9-C3E3055D6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QIKR Preliminary Shutter Designs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76140EB-8DF6-0393-BD23-94CCC0E85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429767" y="1351915"/>
            <a:ext cx="4971751" cy="41541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2A01E3-4EB9-5FB3-A213-9F7CF9731D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V="1">
            <a:off x="6367774" y="1351915"/>
            <a:ext cx="4967694" cy="41541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D8306C-8236-88E3-178D-8C724E59BD44}"/>
              </a:ext>
            </a:extLst>
          </p:cNvPr>
          <p:cNvSpPr txBox="1"/>
          <p:nvPr/>
        </p:nvSpPr>
        <p:spPr>
          <a:xfrm>
            <a:off x="1773164" y="5782145"/>
            <a:ext cx="3275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cs typeface="Times New Roman" panose="02020603050405020304" pitchFamily="18" charset="0"/>
              </a:rPr>
              <a:t>QIKR-L shutter location</a:t>
            </a:r>
          </a:p>
          <a:p>
            <a:r>
              <a:rPr lang="en-US" sz="1400" b="1" dirty="0">
                <a:cs typeface="Times New Roman" panose="02020603050405020304" pitchFamily="18" charset="0"/>
              </a:rPr>
              <a:t>View along the QIKR-L beam elevation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940B7C8-2862-DB9C-8473-B6E00D237C9B}"/>
              </a:ext>
            </a:extLst>
          </p:cNvPr>
          <p:cNvCxnSpPr>
            <a:cxnSpLocks/>
          </p:cNvCxnSpPr>
          <p:nvPr/>
        </p:nvCxnSpPr>
        <p:spPr>
          <a:xfrm>
            <a:off x="5994907" y="4164965"/>
            <a:ext cx="2158493" cy="988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8DB11A4-F3AB-9211-7E4A-72CD4F2F241B}"/>
              </a:ext>
            </a:extLst>
          </p:cNvPr>
          <p:cNvCxnSpPr>
            <a:cxnSpLocks/>
          </p:cNvCxnSpPr>
          <p:nvPr/>
        </p:nvCxnSpPr>
        <p:spPr>
          <a:xfrm flipV="1">
            <a:off x="429767" y="3462847"/>
            <a:ext cx="1906421" cy="1991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9739E94-03FD-B9A8-6FC8-AB9BBC64C7B0}"/>
              </a:ext>
            </a:extLst>
          </p:cNvPr>
          <p:cNvSpPr txBox="1"/>
          <p:nvPr/>
        </p:nvSpPr>
        <p:spPr>
          <a:xfrm rot="247679">
            <a:off x="5991648" y="4303506"/>
            <a:ext cx="1712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Distance to moderator</a:t>
            </a:r>
          </a:p>
          <a:p>
            <a:r>
              <a:rPr lang="en-US" sz="1200" dirty="0"/>
              <a:t>  surface ~ 1130 cm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DAA2D68-8F45-AA2F-7D7E-3CA13BAD633B}"/>
              </a:ext>
            </a:extLst>
          </p:cNvPr>
          <p:cNvCxnSpPr>
            <a:cxnSpLocks/>
          </p:cNvCxnSpPr>
          <p:nvPr/>
        </p:nvCxnSpPr>
        <p:spPr>
          <a:xfrm>
            <a:off x="1445881" y="1691643"/>
            <a:ext cx="907450" cy="14332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3FD3E10-63B5-D9BE-E011-406C6965E630}"/>
              </a:ext>
            </a:extLst>
          </p:cNvPr>
          <p:cNvCxnSpPr>
            <a:cxnSpLocks/>
          </p:cNvCxnSpPr>
          <p:nvPr/>
        </p:nvCxnSpPr>
        <p:spPr>
          <a:xfrm>
            <a:off x="5972047" y="3817600"/>
            <a:ext cx="1650898" cy="91440"/>
          </a:xfrm>
          <a:prstGeom prst="straightConnector1">
            <a:avLst/>
          </a:prstGeom>
          <a:ln w="666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33A93E2-8FC1-4673-462C-E119F8024297}"/>
              </a:ext>
            </a:extLst>
          </p:cNvPr>
          <p:cNvSpPr txBox="1"/>
          <p:nvPr/>
        </p:nvSpPr>
        <p:spPr>
          <a:xfrm rot="164647">
            <a:off x="6250466" y="3492341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QIKR-U beam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EC1F9CB-F1F5-78E1-6F57-28D46ED0FBBB}"/>
              </a:ext>
            </a:extLst>
          </p:cNvPr>
          <p:cNvCxnSpPr>
            <a:cxnSpLocks/>
          </p:cNvCxnSpPr>
          <p:nvPr/>
        </p:nvCxnSpPr>
        <p:spPr>
          <a:xfrm flipV="1">
            <a:off x="314197" y="3170555"/>
            <a:ext cx="1380946" cy="60980"/>
          </a:xfrm>
          <a:prstGeom prst="straightConnector1">
            <a:avLst/>
          </a:prstGeom>
          <a:ln w="666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9E7EEF1-A832-78A7-DB49-07A2FF77D179}"/>
              </a:ext>
            </a:extLst>
          </p:cNvPr>
          <p:cNvSpPr txBox="1"/>
          <p:nvPr/>
        </p:nvSpPr>
        <p:spPr>
          <a:xfrm rot="21390899">
            <a:off x="322435" y="2817269"/>
            <a:ext cx="1207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QIKR-L beam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943818-DA70-B669-4822-A7620E454162}"/>
              </a:ext>
            </a:extLst>
          </p:cNvPr>
          <p:cNvSpPr txBox="1"/>
          <p:nvPr/>
        </p:nvSpPr>
        <p:spPr>
          <a:xfrm>
            <a:off x="718580" y="1394626"/>
            <a:ext cx="1107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Shutter gap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290CF3-037A-A130-D543-47C5B6657534}"/>
              </a:ext>
            </a:extLst>
          </p:cNvPr>
          <p:cNvSpPr txBox="1"/>
          <p:nvPr/>
        </p:nvSpPr>
        <p:spPr>
          <a:xfrm>
            <a:off x="6537809" y="2436031"/>
            <a:ext cx="1107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Shutter gap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573B083-5B6C-4472-EEAD-288481EB6B5D}"/>
              </a:ext>
            </a:extLst>
          </p:cNvPr>
          <p:cNvCxnSpPr>
            <a:cxnSpLocks/>
          </p:cNvCxnSpPr>
          <p:nvPr/>
        </p:nvCxnSpPr>
        <p:spPr>
          <a:xfrm>
            <a:off x="7234490" y="2788676"/>
            <a:ext cx="1004704" cy="1092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E2764B5-6168-A098-0809-87C75BA08854}"/>
              </a:ext>
            </a:extLst>
          </p:cNvPr>
          <p:cNvSpPr txBox="1"/>
          <p:nvPr/>
        </p:nvSpPr>
        <p:spPr>
          <a:xfrm rot="21250036">
            <a:off x="41810" y="3730122"/>
            <a:ext cx="1712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Distance to moderator</a:t>
            </a:r>
          </a:p>
          <a:p>
            <a:r>
              <a:rPr lang="en-US" sz="1200" dirty="0"/>
              <a:t>  surface ~ 1130 cm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2F4C945-20F8-85D8-A307-EC2D5FCF59A1}"/>
              </a:ext>
            </a:extLst>
          </p:cNvPr>
          <p:cNvSpPr txBox="1"/>
          <p:nvPr/>
        </p:nvSpPr>
        <p:spPr>
          <a:xfrm>
            <a:off x="7814735" y="5795548"/>
            <a:ext cx="3275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cs typeface="Times New Roman" panose="02020603050405020304" pitchFamily="18" charset="0"/>
              </a:rPr>
              <a:t>QIKR-U shutter location</a:t>
            </a:r>
          </a:p>
          <a:p>
            <a:r>
              <a:rPr lang="en-US" sz="1400" b="1" dirty="0">
                <a:cs typeface="Times New Roman" panose="02020603050405020304" pitchFamily="18" charset="0"/>
              </a:rPr>
              <a:t>View along the QIKR-U beam elevation</a:t>
            </a:r>
          </a:p>
        </p:txBody>
      </p:sp>
    </p:spTree>
    <p:extLst>
      <p:ext uri="{BB962C8B-B14F-4D97-AF65-F5344CB8AC3E}">
        <p14:creationId xmlns:p14="http://schemas.microsoft.com/office/powerpoint/2010/main" val="42058469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9A62D-D639-F369-538B-882B2C7FB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Diagram&#10;&#10;AI-generated content may be incorrect.">
            <a:extLst>
              <a:ext uri="{FF2B5EF4-FFF2-40B4-BE49-F238E27FC236}">
                <a16:creationId xmlns:a16="http://schemas.microsoft.com/office/drawing/2014/main" id="{A50FD7CD-A850-CFF4-2225-257397898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711" y="4131748"/>
            <a:ext cx="6690764" cy="22980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18DB07-D0B1-F3D5-5512-0D4567507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QIKR Preliminary Shutter Designs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B4BF5E-E9DD-932A-E785-6715E5EA3937}"/>
              </a:ext>
            </a:extLst>
          </p:cNvPr>
          <p:cNvSpPr txBox="1"/>
          <p:nvPr/>
        </p:nvSpPr>
        <p:spPr>
          <a:xfrm>
            <a:off x="347487" y="1526556"/>
            <a:ext cx="11518008" cy="374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Shutter beam blocker consists of a B4C fron</a:t>
            </a:r>
            <a:r>
              <a:rPr lang="en-US" dirty="0"/>
              <a:t>t plate followed by a thick tungsten block (Note that shutter cross-sectional area is slightly larger than the beam path)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B4C plate </a:t>
            </a:r>
            <a:r>
              <a:rPr lang="en-US" dirty="0">
                <a:sym typeface="Wingdings" pitchFamily="2" charset="2"/>
              </a:rPr>
              <a:t> block low-energetic neutrons in the beam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sym typeface="Wingdings" pitchFamily="2" charset="2"/>
              </a:rPr>
              <a:t>W </a:t>
            </a:r>
            <a:r>
              <a:rPr lang="en-US" dirty="0">
                <a:sym typeface="Wingdings" pitchFamily="2" charset="2"/>
              </a:rPr>
              <a:t>plate  block photons as well as high-energetic neutrons in the beam</a:t>
            </a: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Tx/>
              <a:buChar char="-"/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In the optimization calculations: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Dynamic </a:t>
            </a:r>
            <a:r>
              <a:rPr lang="en-US" dirty="0"/>
              <a:t>s</a:t>
            </a:r>
            <a:r>
              <a:rPr lang="en-US" dirty="0">
                <a:latin typeface="+mn-lt"/>
              </a:rPr>
              <a:t>hutter gap (0.3 x 2 + L</a:t>
            </a:r>
            <a:r>
              <a:rPr lang="en-US" baseline="-25000" dirty="0">
                <a:latin typeface="+mn-lt"/>
              </a:rPr>
              <a:t>B4c</a:t>
            </a:r>
            <a:r>
              <a:rPr lang="en-US" dirty="0">
                <a:latin typeface="+mn-lt"/>
              </a:rPr>
              <a:t> + L</a:t>
            </a:r>
            <a:r>
              <a:rPr lang="en-US" baseline="-25000" dirty="0">
                <a:latin typeface="+mn-lt"/>
              </a:rPr>
              <a:t>W</a:t>
            </a:r>
            <a:r>
              <a:rPr lang="en-US" dirty="0">
                <a:latin typeface="+mn-lt"/>
              </a:rPr>
              <a:t>) </a:t>
            </a:r>
            <a:r>
              <a:rPr lang="en-US" dirty="0">
                <a:latin typeface="+mn-lt"/>
                <a:sym typeface="Wingdings" pitchFamily="2" charset="2"/>
              </a:rPr>
              <a:t>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>
                <a:latin typeface="+mn-lt"/>
              </a:rPr>
              <a:t>The lengths of the BG7 and BG8 guide sections are shortened depending on the increase in the shutter gap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Parameter space:</a:t>
            </a:r>
            <a:r>
              <a:rPr lang="en-US" dirty="0">
                <a:latin typeface="+mn-lt"/>
              </a:rPr>
              <a:t> L</a:t>
            </a:r>
            <a:r>
              <a:rPr lang="en-US" baseline="-25000" dirty="0">
                <a:latin typeface="+mn-lt"/>
              </a:rPr>
              <a:t>B4c</a:t>
            </a:r>
            <a:r>
              <a:rPr lang="en-US" dirty="0">
                <a:latin typeface="+mn-lt"/>
              </a:rPr>
              <a:t> = [ 0.0, 2.0]  and L</a:t>
            </a:r>
            <a:r>
              <a:rPr lang="en-US" baseline="-25000" dirty="0">
                <a:latin typeface="+mn-lt"/>
              </a:rPr>
              <a:t>W </a:t>
            </a:r>
            <a:r>
              <a:rPr lang="en-US" dirty="0">
                <a:latin typeface="+mn-lt"/>
              </a:rPr>
              <a:t> = [ 0.0, 10.0]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Objective              :</a:t>
            </a:r>
            <a:r>
              <a:rPr lang="en-US" dirty="0"/>
              <a:t> Total dose rate = 0.25 mrem/h at sample location</a:t>
            </a: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baseline="-25000" dirty="0">
              <a:latin typeface="+mn-lt"/>
            </a:endParaRP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.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C554DD-EE7B-D337-60CC-C2E6FA3B0455}"/>
              </a:ext>
            </a:extLst>
          </p:cNvPr>
          <p:cNvSpPr txBox="1"/>
          <p:nvPr/>
        </p:nvSpPr>
        <p:spPr>
          <a:xfrm>
            <a:off x="294644" y="878453"/>
            <a:ext cx="1162369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u="sng" dirty="0"/>
              <a:t>Design criterion: </a:t>
            </a:r>
            <a:r>
              <a:rPr lang="en-US" dirty="0"/>
              <a:t>Shutter beam blocker should reduce the total dose rates to 0.25 mrem/h at the sample location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4C8A120-E1C8-0B62-25C2-D991762F7FE7}"/>
              </a:ext>
            </a:extLst>
          </p:cNvPr>
          <p:cNvCxnSpPr>
            <a:cxnSpLocks/>
          </p:cNvCxnSpPr>
          <p:nvPr/>
        </p:nvCxnSpPr>
        <p:spPr>
          <a:xfrm flipV="1">
            <a:off x="4484914" y="6041572"/>
            <a:ext cx="0" cy="1741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600B28D-E680-733C-5427-B875CFF5819E}"/>
              </a:ext>
            </a:extLst>
          </p:cNvPr>
          <p:cNvCxnSpPr>
            <a:cxnSpLocks/>
          </p:cNvCxnSpPr>
          <p:nvPr/>
        </p:nvCxnSpPr>
        <p:spPr>
          <a:xfrm flipV="1">
            <a:off x="7097485" y="6063343"/>
            <a:ext cx="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291D0C3E-E8F3-4711-03EB-116B3AA9F29A}"/>
              </a:ext>
            </a:extLst>
          </p:cNvPr>
          <p:cNvSpPr txBox="1"/>
          <p:nvPr/>
        </p:nvSpPr>
        <p:spPr>
          <a:xfrm>
            <a:off x="3280966" y="6429791"/>
            <a:ext cx="5630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 schematic view of shutter beam blocker placed in the shutter gap</a:t>
            </a:r>
          </a:p>
        </p:txBody>
      </p:sp>
      <p:sp>
        <p:nvSpPr>
          <p:cNvPr id="50" name="Right Arrow 49">
            <a:extLst>
              <a:ext uri="{FF2B5EF4-FFF2-40B4-BE49-F238E27FC236}">
                <a16:creationId xmlns:a16="http://schemas.microsoft.com/office/drawing/2014/main" id="{ADF50184-8120-E088-1FCD-A53F9049DF0D}"/>
              </a:ext>
            </a:extLst>
          </p:cNvPr>
          <p:cNvSpPr/>
          <p:nvPr/>
        </p:nvSpPr>
        <p:spPr>
          <a:xfrm>
            <a:off x="1527612" y="5107597"/>
            <a:ext cx="1207099" cy="447693"/>
          </a:xfrm>
          <a:prstGeom prst="rightArrow">
            <a:avLst>
              <a:gd name="adj1" fmla="val 72371"/>
              <a:gd name="adj2" fmla="val 50000"/>
            </a:avLst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100" b="1" dirty="0">
                <a:solidFill>
                  <a:schemeClr val="tx1"/>
                </a:solidFill>
              </a:rPr>
              <a:t>neutron beam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963B7AF-9D45-FABF-A4F6-CA8BF2374296}"/>
              </a:ext>
            </a:extLst>
          </p:cNvPr>
          <p:cNvCxnSpPr>
            <a:cxnSpLocks/>
          </p:cNvCxnSpPr>
          <p:nvPr/>
        </p:nvCxnSpPr>
        <p:spPr>
          <a:xfrm flipV="1">
            <a:off x="9362899" y="5430499"/>
            <a:ext cx="1189377" cy="1"/>
          </a:xfrm>
          <a:prstGeom prst="line">
            <a:avLst/>
          </a:prstGeom>
          <a:ln w="412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D38EA924-5D40-8F0F-F773-81E38623F0F9}"/>
              </a:ext>
            </a:extLst>
          </p:cNvPr>
          <p:cNvSpPr/>
          <p:nvPr/>
        </p:nvSpPr>
        <p:spPr>
          <a:xfrm flipV="1">
            <a:off x="10805464" y="5261967"/>
            <a:ext cx="97971" cy="13895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40D0947-5DDB-0373-8A5D-5F62498EC6E6}"/>
              </a:ext>
            </a:extLst>
          </p:cNvPr>
          <p:cNvSpPr txBox="1"/>
          <p:nvPr/>
        </p:nvSpPr>
        <p:spPr>
          <a:xfrm>
            <a:off x="10489699" y="5425798"/>
            <a:ext cx="827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sample</a:t>
            </a:r>
          </a:p>
          <a:p>
            <a:r>
              <a:rPr lang="en-US" sz="1400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6049919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E09DA-D084-E5A7-B28E-7AC304EF0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E388C-C19F-B09E-96B4-A4DAA5B49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QIKR Preliminary Shutter Design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854EC0B-1CEA-EFB4-9E89-4E5C826462B3}"/>
              </a:ext>
            </a:extLst>
          </p:cNvPr>
          <p:cNvSpPr txBox="1"/>
          <p:nvPr/>
        </p:nvSpPr>
        <p:spPr>
          <a:xfrm>
            <a:off x="294644" y="878453"/>
            <a:ext cx="1162369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u="sng" dirty="0"/>
              <a:t>Design criterion: </a:t>
            </a:r>
            <a:r>
              <a:rPr lang="en-US" dirty="0"/>
              <a:t>Shutter beam blocker should reduce the </a:t>
            </a:r>
            <a:r>
              <a:rPr lang="en-US" u="sng" dirty="0"/>
              <a:t>total dose rates </a:t>
            </a:r>
            <a:r>
              <a:rPr lang="en-US" dirty="0"/>
              <a:t>to 0.25 mrem/h at the sample location</a:t>
            </a:r>
          </a:p>
        </p:txBody>
      </p:sp>
      <p:pic>
        <p:nvPicPr>
          <p:cNvPr id="5" name="Picture 4" descr="Chart, line chart&#10;&#10;AI-generated content may be incorrect.">
            <a:extLst>
              <a:ext uri="{FF2B5EF4-FFF2-40B4-BE49-F238E27FC236}">
                <a16:creationId xmlns:a16="http://schemas.microsoft.com/office/drawing/2014/main" id="{B6FE29D9-E013-1F6C-E223-76795E0C0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31" y="1643546"/>
            <a:ext cx="5162602" cy="38719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B4A6B0-C241-F5B1-90AC-01FC955770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70653" y="1703613"/>
            <a:ext cx="4967077" cy="37253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CD8C6E-B15C-4551-D3F6-830F46F12B2B}"/>
              </a:ext>
            </a:extLst>
          </p:cNvPr>
          <p:cNvSpPr txBox="1"/>
          <p:nvPr/>
        </p:nvSpPr>
        <p:spPr>
          <a:xfrm>
            <a:off x="991757" y="5410982"/>
            <a:ext cx="445666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QIKR-L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>
                <a:latin typeface="+mn-lt"/>
              </a:rPr>
              <a:t>L</a:t>
            </a:r>
            <a:r>
              <a:rPr lang="en-US" baseline="-25000" dirty="0">
                <a:latin typeface="+mn-lt"/>
              </a:rPr>
              <a:t>B4c</a:t>
            </a:r>
            <a:r>
              <a:rPr lang="en-US" dirty="0">
                <a:latin typeface="+mn-lt"/>
              </a:rPr>
              <a:t> = 1.0 cm and L</a:t>
            </a:r>
            <a:r>
              <a:rPr lang="en-US" baseline="-25000" dirty="0">
                <a:latin typeface="+mn-lt"/>
              </a:rPr>
              <a:t>W  </a:t>
            </a:r>
            <a:r>
              <a:rPr lang="en-US" dirty="0">
                <a:latin typeface="+mn-lt"/>
              </a:rPr>
              <a:t>= 6.52 cm</a:t>
            </a:r>
            <a:r>
              <a:rPr lang="en-US" dirty="0">
                <a:sym typeface="Wingdings" pitchFamily="2" charset="2"/>
              </a:rPr>
              <a:t>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C3C466-D3F1-3504-E4B2-EA2871BE1D46}"/>
              </a:ext>
            </a:extLst>
          </p:cNvPr>
          <p:cNvSpPr txBox="1"/>
          <p:nvPr/>
        </p:nvSpPr>
        <p:spPr>
          <a:xfrm>
            <a:off x="6977911" y="5425548"/>
            <a:ext cx="448231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QIKR-U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>
                <a:latin typeface="+mn-lt"/>
              </a:rPr>
              <a:t>L</a:t>
            </a:r>
            <a:r>
              <a:rPr lang="en-US" baseline="-25000" dirty="0">
                <a:latin typeface="+mn-lt"/>
              </a:rPr>
              <a:t>B4c</a:t>
            </a:r>
            <a:r>
              <a:rPr lang="en-US" dirty="0">
                <a:latin typeface="+mn-lt"/>
              </a:rPr>
              <a:t> = 1.0 cm and L</a:t>
            </a:r>
            <a:r>
              <a:rPr lang="en-US" baseline="-25000" dirty="0">
                <a:latin typeface="+mn-lt"/>
              </a:rPr>
              <a:t>W  </a:t>
            </a:r>
            <a:r>
              <a:rPr lang="en-US" dirty="0">
                <a:latin typeface="+mn-lt"/>
              </a:rPr>
              <a:t>= 8.11 cm</a:t>
            </a:r>
            <a:r>
              <a:rPr lang="en-US" dirty="0">
                <a:sym typeface="Wingdings" pitchFamily="2" charset="2"/>
              </a:rPr>
              <a:t>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02747E-E3CB-0422-425F-07612FB763A3}"/>
              </a:ext>
            </a:extLst>
          </p:cNvPr>
          <p:cNvSpPr txBox="1"/>
          <p:nvPr/>
        </p:nvSpPr>
        <p:spPr>
          <a:xfrm>
            <a:off x="533398" y="5780314"/>
            <a:ext cx="556260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Low-energetic neutron ratio (QIKR-U/QIKR-L)    ~ 1</a:t>
            </a:r>
          </a:p>
          <a:p>
            <a:r>
              <a:rPr lang="en-US" dirty="0"/>
              <a:t>High-energetic neutron ratio (QIKR-U/QIKR-L)  ~ 1.22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902EDF-C20A-35AA-5576-6CBE0B07AE3A}"/>
              </a:ext>
            </a:extLst>
          </p:cNvPr>
          <p:cNvSpPr txBox="1"/>
          <p:nvPr/>
        </p:nvSpPr>
        <p:spPr>
          <a:xfrm>
            <a:off x="6147131" y="5918813"/>
            <a:ext cx="5848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 Longer W blocker in QIKR-U compared to QIKR-L one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1FDA9-2658-3EE8-129A-5FA163D6F7EE}"/>
              </a:ext>
            </a:extLst>
          </p:cNvPr>
          <p:cNvSpPr txBox="1"/>
          <p:nvPr/>
        </p:nvSpPr>
        <p:spPr>
          <a:xfrm>
            <a:off x="7283205" y="6211669"/>
            <a:ext cx="408847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 Creo, 10cm of tungsten was used for both beamlines to be conservative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D9B3F4A-697D-82F5-ACB5-5FFAFF8A6A48}"/>
              </a:ext>
            </a:extLst>
          </p:cNvPr>
          <p:cNvCxnSpPr/>
          <p:nvPr/>
        </p:nvCxnSpPr>
        <p:spPr>
          <a:xfrm flipH="1">
            <a:off x="6660931" y="1158766"/>
            <a:ext cx="244366" cy="2443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8274667-A541-4772-2D18-11BBFFE647D7}"/>
              </a:ext>
            </a:extLst>
          </p:cNvPr>
          <p:cNvSpPr txBox="1"/>
          <p:nvPr/>
        </p:nvSpPr>
        <p:spPr>
          <a:xfrm>
            <a:off x="5289331" y="1398530"/>
            <a:ext cx="5884944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Total dose rates refer to neutron + photon, over entire range (0-1.3 GeV)</a:t>
            </a:r>
          </a:p>
        </p:txBody>
      </p:sp>
    </p:spTree>
    <p:extLst>
      <p:ext uri="{BB962C8B-B14F-4D97-AF65-F5344CB8AC3E}">
        <p14:creationId xmlns:p14="http://schemas.microsoft.com/office/powerpoint/2010/main" val="2993258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52956-187A-B986-BDFF-667D47C0D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1297C-41F3-132B-323E-EBB33E1D1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QIKR Preliminary Shutter 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2C9D55-6386-5937-9527-8473AC815A2D}"/>
              </a:ext>
            </a:extLst>
          </p:cNvPr>
          <p:cNvSpPr txBox="1"/>
          <p:nvPr/>
        </p:nvSpPr>
        <p:spPr>
          <a:xfrm>
            <a:off x="947057" y="1204249"/>
            <a:ext cx="10134600" cy="35394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1C1C1C"/>
                </a:solidFill>
                <a:effectLst/>
                <a:ea typeface="Times New Roman" panose="02020603050405020304" pitchFamily="18" charset="0"/>
              </a:rPr>
              <a:t>Why QIKR-U has </a:t>
            </a:r>
            <a:r>
              <a:rPr lang="en-US" sz="2800" u="sng" dirty="0">
                <a:solidFill>
                  <a:srgbClr val="1C1C1C"/>
                </a:solidFill>
                <a:ea typeface="Times New Roman" panose="02020603050405020304" pitchFamily="18" charset="0"/>
              </a:rPr>
              <a:t>larger high-energetic neutron intensity </a:t>
            </a:r>
            <a:r>
              <a:rPr lang="en-US" sz="2800" dirty="0">
                <a:solidFill>
                  <a:srgbClr val="1C1C1C"/>
                </a:solidFill>
                <a:ea typeface="Times New Roman" panose="02020603050405020304" pitchFamily="18" charset="0"/>
              </a:rPr>
              <a:t>compared to QIKR-L:</a:t>
            </a:r>
          </a:p>
          <a:p>
            <a:endParaRPr lang="en-US" sz="2800" dirty="0">
              <a:solidFill>
                <a:srgbClr val="1C1C1C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C1C1C"/>
                </a:solidFill>
                <a:ea typeface="Times New Roman" panose="02020603050405020304" pitchFamily="18" charset="0"/>
              </a:rPr>
              <a:t>T</a:t>
            </a:r>
            <a:r>
              <a:rPr lang="en-US" sz="2800" dirty="0">
                <a:solidFill>
                  <a:srgbClr val="1C1C1C"/>
                </a:solidFill>
                <a:effectLst/>
                <a:ea typeface="Times New Roman" panose="02020603050405020304" pitchFamily="18" charset="0"/>
              </a:rPr>
              <a:t>he different initial rotations of the beamlines with respect to the moderator  (0.75° for QIKR-L and 0.70° for QIKR-U)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1C1C1C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C1C1C"/>
                </a:solidFill>
                <a:ea typeface="Times New Roman" panose="02020603050405020304" pitchFamily="18" charset="0"/>
              </a:rPr>
              <a:t>T</a:t>
            </a:r>
            <a:r>
              <a:rPr lang="en-US" sz="2800" dirty="0">
                <a:solidFill>
                  <a:srgbClr val="1C1C1C"/>
                </a:solidFill>
                <a:effectLst/>
                <a:ea typeface="Times New Roman" panose="02020603050405020304" pitchFamily="18" charset="0"/>
              </a:rPr>
              <a:t>he total curvature of the beamlines, which is 2.95° for QIKR-L and 2.733° for QIKR-U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9756FE-FDC3-81CC-7AF4-E19B00D6BF2D}"/>
              </a:ext>
            </a:extLst>
          </p:cNvPr>
          <p:cNvSpPr txBox="1"/>
          <p:nvPr/>
        </p:nvSpPr>
        <p:spPr>
          <a:xfrm>
            <a:off x="947057" y="5399314"/>
            <a:ext cx="9943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Therefore, QIKR-U beam blocker is longer than the QIKR-L beam blocker</a:t>
            </a:r>
          </a:p>
        </p:txBody>
      </p:sp>
    </p:spTree>
    <p:extLst>
      <p:ext uri="{BB962C8B-B14F-4D97-AF65-F5344CB8AC3E}">
        <p14:creationId xmlns:p14="http://schemas.microsoft.com/office/powerpoint/2010/main" val="35041669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62478-28C8-D073-07D6-C6FD164E8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980EAAF-7741-BCCB-80C1-128508FB1B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QIKR Preliminary Beam Stop Designs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D293B34-8765-BF8F-5FCF-5B4A6DC126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734974" cy="332399"/>
          </a:xfrm>
        </p:spPr>
        <p:txBody>
          <a:bodyPr/>
          <a:lstStyle/>
          <a:p>
            <a:r>
              <a:rPr lang="en-US" dirty="0"/>
              <a:t>Kursat Bekar, Neutronics Scientist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7654CB7-458A-D9A6-BA3C-7C2FC8B566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2008088"/>
            <a:ext cx="4517136" cy="246221"/>
          </a:xfrm>
        </p:spPr>
        <p:txBody>
          <a:bodyPr/>
          <a:lstStyle/>
          <a:p>
            <a:r>
              <a:rPr lang="en-US" dirty="0"/>
              <a:t>March 03, 2025</a:t>
            </a:r>
          </a:p>
        </p:txBody>
      </p:sp>
    </p:spTree>
    <p:extLst>
      <p:ext uri="{BB962C8B-B14F-4D97-AF65-F5344CB8AC3E}">
        <p14:creationId xmlns:p14="http://schemas.microsoft.com/office/powerpoint/2010/main" val="17741105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A9EEE-67D8-7C6C-9121-D97526A59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screen shot of a diagram&#10;&#10;Description automatically generated">
            <a:extLst>
              <a:ext uri="{FF2B5EF4-FFF2-40B4-BE49-F238E27FC236}">
                <a16:creationId xmlns:a16="http://schemas.microsoft.com/office/drawing/2014/main" id="{74653B32-8657-5A62-0A5A-2236ED269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2002" y="834791"/>
            <a:ext cx="3040104" cy="32146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3409A-30A3-EC30-4320-A437A63D5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1" y="274320"/>
            <a:ext cx="11456996" cy="539496"/>
          </a:xfrm>
        </p:spPr>
        <p:txBody>
          <a:bodyPr/>
          <a:lstStyle/>
          <a:p>
            <a:r>
              <a:rPr lang="en-US" sz="2400" dirty="0"/>
              <a:t>QIKR Preliminary Beam Stop Designs: What drives the beam stop designs?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C9DC0D-2571-06F4-24E5-2CF639E38E3F}"/>
              </a:ext>
            </a:extLst>
          </p:cNvPr>
          <p:cNvSpPr txBox="1"/>
          <p:nvPr/>
        </p:nvSpPr>
        <p:spPr>
          <a:xfrm>
            <a:off x="222489" y="2094780"/>
            <a:ext cx="7968063" cy="8402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Dose contour maps obtained with </a:t>
            </a:r>
            <a:r>
              <a:rPr lang="en-US" b="1" dirty="0">
                <a:latin typeface="+mn-lt"/>
              </a:rPr>
              <a:t>white beam (no obstruction between guide exit and beam stop location)</a:t>
            </a:r>
            <a:r>
              <a:rPr lang="en-US" dirty="0">
                <a:latin typeface="+mn-lt"/>
              </a:rPr>
              <a:t> at the beam stop locations are used to estimate the height and width of the beam stop.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D996F32-B0DE-47B4-379D-15C2E3990A03}"/>
              </a:ext>
            </a:extLst>
          </p:cNvPr>
          <p:cNvGrpSpPr/>
          <p:nvPr/>
        </p:nvGrpSpPr>
        <p:grpSpPr>
          <a:xfrm>
            <a:off x="205897" y="3625162"/>
            <a:ext cx="8229600" cy="2377440"/>
            <a:chOff x="1554480" y="1828800"/>
            <a:chExt cx="8229600" cy="237744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462326D-794A-9E59-4213-11D4C501D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462" t="15623" r="6351" b="28997"/>
            <a:stretch/>
          </p:blipFill>
          <p:spPr>
            <a:xfrm flipH="1">
              <a:off x="1554480" y="1828800"/>
              <a:ext cx="8229600" cy="23774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D56A28-0AA9-5E60-E41F-12D396FE5D4E}"/>
                </a:ext>
              </a:extLst>
            </p:cNvPr>
            <p:cNvSpPr txBox="1"/>
            <p:nvPr/>
          </p:nvSpPr>
          <p:spPr>
            <a:xfrm>
              <a:off x="6096000" y="3600450"/>
              <a:ext cx="14327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QIKR-U cave</a:t>
              </a:r>
            </a:p>
          </p:txBody>
        </p:sp>
      </p:grpSp>
      <p:pic>
        <p:nvPicPr>
          <p:cNvPr id="14" name="Picture 13" descr="Chart, histogram&#10;&#10;Description automatically generated">
            <a:extLst>
              <a:ext uri="{FF2B5EF4-FFF2-40B4-BE49-F238E27FC236}">
                <a16:creationId xmlns:a16="http://schemas.microsoft.com/office/drawing/2014/main" id="{D0F350AB-93BC-E76F-4C2F-D481940C85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828" b="-7828"/>
          <a:stretch/>
        </p:blipFill>
        <p:spPr>
          <a:xfrm>
            <a:off x="8806006" y="4275777"/>
            <a:ext cx="2692096" cy="241856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0866B52-2D41-FE7F-FF2C-612F6729E960}"/>
              </a:ext>
            </a:extLst>
          </p:cNvPr>
          <p:cNvCxnSpPr>
            <a:cxnSpLocks/>
          </p:cNvCxnSpPr>
          <p:nvPr/>
        </p:nvCxnSpPr>
        <p:spPr>
          <a:xfrm>
            <a:off x="5608432" y="4160586"/>
            <a:ext cx="114300" cy="10515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Donut 16">
            <a:extLst>
              <a:ext uri="{FF2B5EF4-FFF2-40B4-BE49-F238E27FC236}">
                <a16:creationId xmlns:a16="http://schemas.microsoft.com/office/drawing/2014/main" id="{33C07D60-8B6B-DE42-BD51-3244E5A0569A}"/>
              </a:ext>
            </a:extLst>
          </p:cNvPr>
          <p:cNvSpPr/>
          <p:nvPr/>
        </p:nvSpPr>
        <p:spPr>
          <a:xfrm rot="21165608">
            <a:off x="5271296" y="3635301"/>
            <a:ext cx="797580" cy="1816892"/>
          </a:xfrm>
          <a:prstGeom prst="donut">
            <a:avLst>
              <a:gd name="adj" fmla="val 314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BFDCF19-9796-EDB8-2A24-14C3566E3B37}"/>
              </a:ext>
            </a:extLst>
          </p:cNvPr>
          <p:cNvCxnSpPr>
            <a:cxnSpLocks/>
          </p:cNvCxnSpPr>
          <p:nvPr/>
        </p:nvCxnSpPr>
        <p:spPr>
          <a:xfrm flipV="1">
            <a:off x="5722732" y="2898857"/>
            <a:ext cx="3671639" cy="14580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9CEADCA-01F6-E46D-643E-91339AE2B94E}"/>
              </a:ext>
            </a:extLst>
          </p:cNvPr>
          <p:cNvCxnSpPr>
            <a:cxnSpLocks/>
          </p:cNvCxnSpPr>
          <p:nvPr/>
        </p:nvCxnSpPr>
        <p:spPr>
          <a:xfrm>
            <a:off x="10466718" y="1395328"/>
            <a:ext cx="0" cy="2298959"/>
          </a:xfrm>
          <a:prstGeom prst="line">
            <a:avLst/>
          </a:prstGeom>
          <a:ln w="34925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B455214-FF7A-4A14-EA9C-5BB3B6F2C57D}"/>
              </a:ext>
            </a:extLst>
          </p:cNvPr>
          <p:cNvCxnSpPr>
            <a:cxnSpLocks/>
          </p:cNvCxnSpPr>
          <p:nvPr/>
        </p:nvCxnSpPr>
        <p:spPr>
          <a:xfrm flipH="1">
            <a:off x="10073230" y="3521268"/>
            <a:ext cx="393488" cy="10593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8845B3A-1540-F73D-0BEF-9C7EFE0EAE35}"/>
              </a:ext>
            </a:extLst>
          </p:cNvPr>
          <p:cNvSpPr txBox="1"/>
          <p:nvPr/>
        </p:nvSpPr>
        <p:spPr>
          <a:xfrm>
            <a:off x="2263495" y="6157137"/>
            <a:ext cx="4475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cs typeface="Times New Roman" panose="02020603050405020304" pitchFamily="18" charset="0"/>
              </a:rPr>
              <a:t> Neutron dose rate profiles</a:t>
            </a:r>
          </a:p>
          <a:p>
            <a:r>
              <a:rPr lang="en-US" b="1" dirty="0">
                <a:cs typeface="Times New Roman" panose="02020603050405020304" pitchFamily="18" charset="0"/>
              </a:rPr>
              <a:t> Vertical cut-view along the QIKR-U beam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A1E822-1474-B050-3E23-700FC1CBE693}"/>
              </a:ext>
            </a:extLst>
          </p:cNvPr>
          <p:cNvSpPr txBox="1"/>
          <p:nvPr/>
        </p:nvSpPr>
        <p:spPr>
          <a:xfrm>
            <a:off x="8177923" y="6203304"/>
            <a:ext cx="4091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cs typeface="Times New Roman" panose="02020603050405020304" pitchFamily="18" charset="0"/>
              </a:rPr>
              <a:t>Intensities of each beam components</a:t>
            </a:r>
          </a:p>
          <a:p>
            <a:r>
              <a:rPr lang="en-US" b="1" dirty="0">
                <a:cs typeface="Times New Roman" panose="02020603050405020304" pitchFamily="18" charset="0"/>
              </a:rPr>
              <a:t>at the specified location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4B3DF5-F22D-75B7-DF48-001F9BAD35E1}"/>
              </a:ext>
            </a:extLst>
          </p:cNvPr>
          <p:cNvSpPr txBox="1"/>
          <p:nvPr/>
        </p:nvSpPr>
        <p:spPr>
          <a:xfrm>
            <a:off x="8549797" y="3693960"/>
            <a:ext cx="3661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cs typeface="Times New Roman" panose="02020603050405020304" pitchFamily="18" charset="0"/>
              </a:rPr>
              <a:t>    Vertical cut-view perpendicular</a:t>
            </a:r>
          </a:p>
          <a:p>
            <a:r>
              <a:rPr lang="en-US" b="1" dirty="0">
                <a:cs typeface="Times New Roman" panose="02020603050405020304" pitchFamily="18" charset="0"/>
              </a:rPr>
              <a:t>    to the  center beam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8E630A-AFD6-F332-304C-96874E1371B9}"/>
              </a:ext>
            </a:extLst>
          </p:cNvPr>
          <p:cNvSpPr txBox="1"/>
          <p:nvPr/>
        </p:nvSpPr>
        <p:spPr>
          <a:xfrm>
            <a:off x="222489" y="870935"/>
            <a:ext cx="85998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</a:rPr>
              <a:t>QIKR guide design splits the neutron beam  in the central beam inclined by 2.5° from horizontal direction and two or more additional weaker beams diverging from the central beam in vertical direction</a:t>
            </a:r>
            <a:r>
              <a:rPr lang="en-US" dirty="0"/>
              <a:t> as depicted below figures.</a:t>
            </a:r>
            <a:endParaRPr lang="en-US" dirty="0">
              <a:effectLst/>
            </a:endParaRPr>
          </a:p>
          <a:p>
            <a:endParaRPr lang="en-US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0744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57E11-C41E-34E9-CD1F-66FF71C8A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E70A3-D117-96B8-3816-A84515DDC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QIKR Preliminary Beam Stop Designs</a:t>
            </a:r>
          </a:p>
        </p:txBody>
      </p:sp>
      <p:pic>
        <p:nvPicPr>
          <p:cNvPr id="5" name="Picture 4" descr="Diagram&#10;&#10;AI-generated content may be incorrect.">
            <a:extLst>
              <a:ext uri="{FF2B5EF4-FFF2-40B4-BE49-F238E27FC236}">
                <a16:creationId xmlns:a16="http://schemas.microsoft.com/office/drawing/2014/main" id="{2C3269A5-6F3C-260D-5C28-4E0869B66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1346" y="0"/>
            <a:ext cx="4080887" cy="4993962"/>
          </a:xfrm>
          <a:prstGeom prst="rect">
            <a:avLst/>
          </a:prstGeom>
        </p:spPr>
      </p:pic>
      <p:pic>
        <p:nvPicPr>
          <p:cNvPr id="6" name="Picture 5" descr="Diagram&#10;&#10;AI-generated content may be incorrect.">
            <a:extLst>
              <a:ext uri="{FF2B5EF4-FFF2-40B4-BE49-F238E27FC236}">
                <a16:creationId xmlns:a16="http://schemas.microsoft.com/office/drawing/2014/main" id="{FC69A241-EFCB-6C1A-F818-5711C46EB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391" y="2704472"/>
            <a:ext cx="7772400" cy="40092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DCA940-AE9E-DCB4-F9C4-0C9F5B654ACF}"/>
              </a:ext>
            </a:extLst>
          </p:cNvPr>
          <p:cNvSpPr txBox="1"/>
          <p:nvPr/>
        </p:nvSpPr>
        <p:spPr>
          <a:xfrm>
            <a:off x="8391064" y="5096664"/>
            <a:ext cx="3348994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Vertical cut-view at beam stop</a:t>
            </a:r>
          </a:p>
          <a:p>
            <a:pPr algn="l">
              <a:lnSpc>
                <a:spcPct val="90000"/>
              </a:lnSpc>
            </a:pPr>
            <a:r>
              <a:rPr lang="en-US" b="1" dirty="0"/>
              <a:t>centerline</a:t>
            </a:r>
            <a:endParaRPr lang="en-US" b="1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DCB3F1-A98B-CBE4-D428-2077F0C11E34}"/>
              </a:ext>
            </a:extLst>
          </p:cNvPr>
          <p:cNvSpPr txBox="1"/>
          <p:nvPr/>
        </p:nvSpPr>
        <p:spPr>
          <a:xfrm>
            <a:off x="1285364" y="6288214"/>
            <a:ext cx="632245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QIKR MCNP cave model</a:t>
            </a:r>
          </a:p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Horizontal cut-view at the moderator elevation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347E3A-16DE-18E0-DE0E-02255F52FC86}"/>
              </a:ext>
            </a:extLst>
          </p:cNvPr>
          <p:cNvSpPr txBox="1"/>
          <p:nvPr/>
        </p:nvSpPr>
        <p:spPr>
          <a:xfrm>
            <a:off x="97770" y="729614"/>
            <a:ext cx="7398843" cy="258532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Beam stops are placed 500 cm away from the guide exits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The same preliminary beam stop design was used for cave shielding</a:t>
            </a:r>
          </a:p>
          <a:p>
            <a:pPr algn="l">
              <a:lnSpc>
                <a:spcPct val="90000"/>
              </a:lnSpc>
            </a:pPr>
            <a:r>
              <a:rPr lang="en-US" dirty="0"/>
              <a:t>analysis for both </a:t>
            </a:r>
            <a:r>
              <a:rPr lang="en-US" dirty="0">
                <a:latin typeface="+mn-lt"/>
              </a:rPr>
              <a:t>QIKR-L and QIKR-U.</a:t>
            </a:r>
          </a:p>
          <a:p>
            <a:pPr algn="l">
              <a:lnSpc>
                <a:spcPct val="90000"/>
              </a:lnSpc>
            </a:pPr>
            <a:endParaRPr lang="en-US" dirty="0"/>
          </a:p>
          <a:p>
            <a:pPr algn="l">
              <a:lnSpc>
                <a:spcPct val="90000"/>
              </a:lnSpc>
            </a:pPr>
            <a:r>
              <a:rPr lang="en-US" b="1" u="sng" dirty="0">
                <a:latin typeface="+mn-lt"/>
              </a:rPr>
              <a:t>QIKR-L and QIKR-U downstream sources </a:t>
            </a:r>
            <a:r>
              <a:rPr lang="en-US" dirty="0">
                <a:latin typeface="+mn-lt"/>
              </a:rPr>
              <a:t>were used in the beam stop analysis</a:t>
            </a:r>
          </a:p>
          <a:p>
            <a:pPr algn="l">
              <a:lnSpc>
                <a:spcPct val="90000"/>
              </a:lnSpc>
            </a:pPr>
            <a:endParaRPr lang="en-US" dirty="0"/>
          </a:p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NO SLITS in the beam stop calculations 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(white beam, no obstruction in the beam)</a:t>
            </a:r>
          </a:p>
        </p:txBody>
      </p:sp>
    </p:spTree>
    <p:extLst>
      <p:ext uri="{BB962C8B-B14F-4D97-AF65-F5344CB8AC3E}">
        <p14:creationId xmlns:p14="http://schemas.microsoft.com/office/powerpoint/2010/main" val="9429905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27ED0-EB4B-0349-1E17-C5960C94B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QIKR Preliminary Beam Stop Designs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90F24EF-2B39-7883-C93A-329B79080D7D}"/>
              </a:ext>
            </a:extLst>
          </p:cNvPr>
          <p:cNvGrpSpPr/>
          <p:nvPr/>
        </p:nvGrpSpPr>
        <p:grpSpPr>
          <a:xfrm>
            <a:off x="696289" y="1051561"/>
            <a:ext cx="4586292" cy="4033018"/>
            <a:chOff x="6526825" y="1217132"/>
            <a:chExt cx="5839369" cy="553547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9BFCC26-8813-1D10-F779-65330583E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6526825" y="1217132"/>
              <a:ext cx="4685165" cy="480413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F0C3F74-74E2-BBCA-E5B1-04796134C0EA}"/>
                </a:ext>
              </a:extLst>
            </p:cNvPr>
            <p:cNvSpPr txBox="1"/>
            <p:nvPr/>
          </p:nvSpPr>
          <p:spPr>
            <a:xfrm>
              <a:off x="7141244" y="6093604"/>
              <a:ext cx="5224950" cy="658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 b="1" dirty="0">
                  <a:latin typeface="+mn-lt"/>
                </a:rPr>
                <a:t>Front view of QIKR-U beam stop</a:t>
              </a:r>
            </a:p>
            <a:p>
              <a:pPr algn="l">
                <a:lnSpc>
                  <a:spcPct val="90000"/>
                </a:lnSpc>
              </a:pPr>
              <a:r>
                <a:rPr lang="en-US" sz="1400" b="1" dirty="0">
                  <a:latin typeface="+mn-lt"/>
                </a:rPr>
                <a:t>(view from cave </a:t>
              </a:r>
              <a:r>
                <a:rPr lang="en-US" sz="1400" b="1" dirty="0"/>
                <a:t> </a:t>
              </a:r>
              <a:r>
                <a:rPr lang="en-US" sz="1400" b="1" dirty="0">
                  <a:latin typeface="+mn-lt"/>
                </a:rPr>
                <a:t>upstream)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36CFD8-7EA3-138D-27DC-71D29BB81E47}"/>
              </a:ext>
            </a:extLst>
          </p:cNvPr>
          <p:cNvGrpSpPr/>
          <p:nvPr/>
        </p:nvGrpSpPr>
        <p:grpSpPr>
          <a:xfrm>
            <a:off x="4679031" y="1174276"/>
            <a:ext cx="2613885" cy="3746390"/>
            <a:chOff x="434024" y="1393163"/>
            <a:chExt cx="4450755" cy="553815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EF494E2-A252-4887-926A-67C7FAF3433E}"/>
                </a:ext>
              </a:extLst>
            </p:cNvPr>
            <p:cNvGrpSpPr/>
            <p:nvPr/>
          </p:nvGrpSpPr>
          <p:grpSpPr>
            <a:xfrm>
              <a:off x="2674755" y="1393163"/>
              <a:ext cx="753946" cy="4707338"/>
              <a:chOff x="7358626" y="2323652"/>
              <a:chExt cx="739466" cy="4421393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674099E-AD56-A6FE-A050-6AA8A44629D4}"/>
                  </a:ext>
                </a:extLst>
              </p:cNvPr>
              <p:cNvSpPr/>
              <p:nvPr/>
            </p:nvSpPr>
            <p:spPr>
              <a:xfrm>
                <a:off x="7358627" y="2323652"/>
                <a:ext cx="739465" cy="4421393"/>
              </a:xfrm>
              <a:prstGeom prst="rect">
                <a:avLst/>
              </a:prstGeom>
              <a:solidFill>
                <a:srgbClr val="EFD597"/>
              </a:solidFill>
              <a:ln w="6350">
                <a:solidFill>
                  <a:schemeClr val="accent1">
                    <a:lumMod val="50000"/>
                  </a:schemeClr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44B73C4-52F1-5E74-CBAD-104BA8C02D8B}"/>
                  </a:ext>
                </a:extLst>
              </p:cNvPr>
              <p:cNvSpPr/>
              <p:nvPr/>
            </p:nvSpPr>
            <p:spPr>
              <a:xfrm>
                <a:off x="7358626" y="2607996"/>
                <a:ext cx="168165" cy="3888828"/>
              </a:xfrm>
              <a:prstGeom prst="rect">
                <a:avLst/>
              </a:prstGeom>
              <a:solidFill>
                <a:srgbClr val="708191"/>
              </a:solidFill>
              <a:ln w="6350">
                <a:solidFill>
                  <a:schemeClr val="accent1">
                    <a:lumMod val="50000"/>
                  </a:schemeClr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EAFDE03-8558-2FFC-5BAB-641D5144AB3A}"/>
                  </a:ext>
                </a:extLst>
              </p:cNvPr>
              <p:cNvSpPr/>
              <p:nvPr/>
            </p:nvSpPr>
            <p:spPr>
              <a:xfrm>
                <a:off x="7358626" y="2651834"/>
                <a:ext cx="73572" cy="3729376"/>
              </a:xfrm>
              <a:prstGeom prst="rect">
                <a:avLst/>
              </a:prstGeom>
              <a:solidFill>
                <a:srgbClr val="FF85FF"/>
              </a:solidFill>
              <a:ln w="6350">
                <a:solidFill>
                  <a:schemeClr val="accent1">
                    <a:lumMod val="50000"/>
                  </a:schemeClr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7C18C34-C5F2-F43A-9A6C-959603B7C423}"/>
                  </a:ext>
                </a:extLst>
              </p:cNvPr>
              <p:cNvSpPr/>
              <p:nvPr/>
            </p:nvSpPr>
            <p:spPr>
              <a:xfrm>
                <a:off x="7537653" y="4021287"/>
                <a:ext cx="505970" cy="804042"/>
              </a:xfrm>
              <a:prstGeom prst="rect">
                <a:avLst/>
              </a:prstGeom>
              <a:solidFill>
                <a:srgbClr val="708191"/>
              </a:solidFill>
              <a:ln w="6350">
                <a:solidFill>
                  <a:schemeClr val="accent1">
                    <a:lumMod val="50000"/>
                  </a:schemeClr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A1A8915-DDCE-4DDB-D649-2553CAC7C2E1}"/>
                </a:ext>
              </a:extLst>
            </p:cNvPr>
            <p:cNvSpPr txBox="1"/>
            <p:nvPr/>
          </p:nvSpPr>
          <p:spPr>
            <a:xfrm>
              <a:off x="1104411" y="6221560"/>
              <a:ext cx="3780368" cy="709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 b="1" dirty="0">
                  <a:latin typeface="+mn-lt"/>
                </a:rPr>
                <a:t>Vertical cut-view at the</a:t>
              </a:r>
            </a:p>
            <a:p>
              <a:pPr algn="l">
                <a:lnSpc>
                  <a:spcPct val="90000"/>
                </a:lnSpc>
              </a:pPr>
              <a:r>
                <a:rPr lang="en-US" sz="1400" b="1" dirty="0">
                  <a:latin typeface="+mn-lt"/>
                </a:rPr>
                <a:t>beam stop centerline</a:t>
              </a:r>
            </a:p>
          </p:txBody>
        </p:sp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6E425550-5F27-5659-5608-E2B3EACC8390}"/>
                </a:ext>
              </a:extLst>
            </p:cNvPr>
            <p:cNvSpPr/>
            <p:nvPr/>
          </p:nvSpPr>
          <p:spPr>
            <a:xfrm>
              <a:off x="434024" y="3297143"/>
              <a:ext cx="2055370" cy="661809"/>
            </a:xfrm>
            <a:prstGeom prst="rightArrow">
              <a:avLst>
                <a:gd name="adj1" fmla="val 72371"/>
                <a:gd name="adj2" fmla="val 50000"/>
              </a:avLst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100" b="1" dirty="0">
                  <a:solidFill>
                    <a:schemeClr val="tx1"/>
                  </a:solidFill>
                </a:rPr>
                <a:t>neutron beam</a:t>
              </a: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E9D13B0-255B-A545-6019-138EEE1FF23B}"/>
              </a:ext>
            </a:extLst>
          </p:cNvPr>
          <p:cNvCxnSpPr/>
          <p:nvPr/>
        </p:nvCxnSpPr>
        <p:spPr>
          <a:xfrm>
            <a:off x="2895599" y="1448200"/>
            <a:ext cx="0" cy="2906486"/>
          </a:xfrm>
          <a:prstGeom prst="line">
            <a:avLst/>
          </a:prstGeom>
          <a:ln w="1905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E740755-4666-9772-2966-A1005163E861}"/>
              </a:ext>
            </a:extLst>
          </p:cNvPr>
          <p:cNvSpPr txBox="1"/>
          <p:nvPr/>
        </p:nvSpPr>
        <p:spPr>
          <a:xfrm>
            <a:off x="8056707" y="1211659"/>
            <a:ext cx="3542520" cy="38318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u="sng" dirty="0">
                <a:latin typeface="+mn-lt"/>
              </a:rPr>
              <a:t>Beam stop dimensions:</a:t>
            </a:r>
          </a:p>
          <a:p>
            <a:pPr algn="l">
              <a:lnSpc>
                <a:spcPct val="90000"/>
              </a:lnSpc>
            </a:pPr>
            <a:endParaRPr lang="en-US" b="1" u="sng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0.5 cm thick B4C front-plate  (H=140cm, W=60 cm)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0.5 cm thick steel backing plate (H=145cm, W=65cm)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5 cm thick center steel core for HE neutrons  (H=20cm, W=20cm)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10 cm thick HDC enclosing above components (H=160 cm, W=125 cm)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DE3C8C-6856-96C6-A6C1-5F7F982F6211}"/>
              </a:ext>
            </a:extLst>
          </p:cNvPr>
          <p:cNvSpPr txBox="1"/>
          <p:nvPr/>
        </p:nvSpPr>
        <p:spPr>
          <a:xfrm>
            <a:off x="79473" y="5184676"/>
            <a:ext cx="11163478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Wide B4C front-plate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for low-energetic neutrons</a:t>
            </a:r>
          </a:p>
          <a:p>
            <a:r>
              <a:rPr lang="en-US" dirty="0"/>
              <a:t>Center steel core       </a:t>
            </a:r>
            <a:r>
              <a:rPr lang="en-US" dirty="0">
                <a:sym typeface="Wingdings" pitchFamily="2" charset="2"/>
              </a:rPr>
              <a:t> for photons and </a:t>
            </a:r>
            <a:r>
              <a:rPr lang="en-US" dirty="0"/>
              <a:t>high-energetic neutrons in the center beam component</a:t>
            </a:r>
          </a:p>
          <a:p>
            <a:r>
              <a:rPr lang="en-US" dirty="0"/>
              <a:t>HDC                             </a:t>
            </a:r>
            <a:r>
              <a:rPr lang="en-US" dirty="0">
                <a:sym typeface="Wingdings" pitchFamily="2" charset="2"/>
              </a:rPr>
              <a:t> for photons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727917-ED8E-0AB3-9BE2-D0B7C000F846}"/>
              </a:ext>
            </a:extLst>
          </p:cNvPr>
          <p:cNvSpPr txBox="1"/>
          <p:nvPr/>
        </p:nvSpPr>
        <p:spPr>
          <a:xfrm>
            <a:off x="0" y="6246239"/>
            <a:ext cx="1219199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Larger beam stop cross-sectional area also helps limit the dose rates under normal operation and accident conditions</a:t>
            </a:r>
          </a:p>
        </p:txBody>
      </p:sp>
    </p:spTree>
    <p:extLst>
      <p:ext uri="{BB962C8B-B14F-4D97-AF65-F5344CB8AC3E}">
        <p14:creationId xmlns:p14="http://schemas.microsoft.com/office/powerpoint/2010/main" val="41719109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2ABC7-FF1B-9A9A-02D9-E793A25A6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815E3-FCEB-AC53-D298-30C233BDB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QIKR Preliminary Beam Stop Designs: QIKR-U</a:t>
            </a:r>
          </a:p>
        </p:txBody>
      </p:sp>
      <p:pic>
        <p:nvPicPr>
          <p:cNvPr id="15" name="Picture 14" descr="Chart, line chart&#10;&#10;AI-generated content may be incorrect.">
            <a:extLst>
              <a:ext uri="{FF2B5EF4-FFF2-40B4-BE49-F238E27FC236}">
                <a16:creationId xmlns:a16="http://schemas.microsoft.com/office/drawing/2014/main" id="{A0F7891C-DCC6-33B8-4BAD-75E64E185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7" y="753727"/>
            <a:ext cx="7772400" cy="33380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873679-3420-CEF2-E0D9-B7C5D5F5FB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9767" y="3375089"/>
            <a:ext cx="7772399" cy="33380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4042696-402B-BF22-F89D-EC6AF0791720}"/>
              </a:ext>
            </a:extLst>
          </p:cNvPr>
          <p:cNvSpPr txBox="1"/>
          <p:nvPr/>
        </p:nvSpPr>
        <p:spPr>
          <a:xfrm>
            <a:off x="3180055" y="6399014"/>
            <a:ext cx="4418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cs typeface="Times New Roman" panose="02020603050405020304" pitchFamily="18" charset="0"/>
              </a:rPr>
              <a:t>Vertical cut-view along the QIKR-U beam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33AF16-279B-A5BD-63B8-206B97903217}"/>
              </a:ext>
            </a:extLst>
          </p:cNvPr>
          <p:cNvSpPr txBox="1"/>
          <p:nvPr/>
        </p:nvSpPr>
        <p:spPr>
          <a:xfrm>
            <a:off x="8202166" y="772553"/>
            <a:ext cx="396602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cs typeface="Times New Roman" panose="02020603050405020304" pitchFamily="18" charset="0"/>
              </a:rPr>
              <a:t>Total (neutron + photon)</a:t>
            </a:r>
          </a:p>
          <a:p>
            <a:r>
              <a:rPr lang="en-US" sz="2000" dirty="0">
                <a:cs typeface="Times New Roman" panose="02020603050405020304" pitchFamily="18" charset="0"/>
              </a:rPr>
              <a:t>dose rates outside the enclosure</a:t>
            </a:r>
          </a:p>
          <a:p>
            <a:r>
              <a:rPr 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when beam stop is not in the cave</a:t>
            </a:r>
            <a:endParaRPr lang="en-US" sz="2000" u="sng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5480CF-47FA-0441-486C-229A86928E08}"/>
              </a:ext>
            </a:extLst>
          </p:cNvPr>
          <p:cNvSpPr txBox="1"/>
          <p:nvPr/>
        </p:nvSpPr>
        <p:spPr>
          <a:xfrm>
            <a:off x="3003724" y="3468409"/>
            <a:ext cx="4594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cs typeface="Times New Roman" panose="02020603050405020304" pitchFamily="18" charset="0"/>
              </a:rPr>
              <a:t>Cut-view along the QIKR-U beam elevation</a:t>
            </a:r>
          </a:p>
        </p:txBody>
      </p:sp>
      <p:sp>
        <p:nvSpPr>
          <p:cNvPr id="25" name="Rectangular Callout 24">
            <a:extLst>
              <a:ext uri="{FF2B5EF4-FFF2-40B4-BE49-F238E27FC236}">
                <a16:creationId xmlns:a16="http://schemas.microsoft.com/office/drawing/2014/main" id="{D6110A0F-6D49-DE53-6667-CB9CB4FC04A0}"/>
              </a:ext>
            </a:extLst>
          </p:cNvPr>
          <p:cNvSpPr/>
          <p:nvPr/>
        </p:nvSpPr>
        <p:spPr>
          <a:xfrm>
            <a:off x="8833976" y="2694261"/>
            <a:ext cx="3015343" cy="958814"/>
          </a:xfrm>
          <a:prstGeom prst="wedgeRectCallout">
            <a:avLst>
              <a:gd name="adj1" fmla="val -85075"/>
              <a:gd name="adj2" fmla="val -53784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18.7 mrem/h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Outside the cave backwall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(30 cm from the wall)</a:t>
            </a:r>
          </a:p>
        </p:txBody>
      </p:sp>
      <p:sp>
        <p:nvSpPr>
          <p:cNvPr id="27" name="Rectangular Callout 26">
            <a:extLst>
              <a:ext uri="{FF2B5EF4-FFF2-40B4-BE49-F238E27FC236}">
                <a16:creationId xmlns:a16="http://schemas.microsoft.com/office/drawing/2014/main" id="{A0BEF154-81C7-D7D1-2D65-53DC28C86150}"/>
              </a:ext>
            </a:extLst>
          </p:cNvPr>
          <p:cNvSpPr/>
          <p:nvPr/>
        </p:nvSpPr>
        <p:spPr>
          <a:xfrm>
            <a:off x="8844424" y="2694261"/>
            <a:ext cx="3015343" cy="958814"/>
          </a:xfrm>
          <a:prstGeom prst="wedgeRectCallout">
            <a:avLst>
              <a:gd name="adj1" fmla="val -88685"/>
              <a:gd name="adj2" fmla="val 18387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18.7 mrem/h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Outside the enclosure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(30 cm from the wall)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6C981A-5C6F-71A3-5559-E4726FEA6B9F}"/>
              </a:ext>
            </a:extLst>
          </p:cNvPr>
          <p:cNvSpPr txBox="1"/>
          <p:nvPr/>
        </p:nvSpPr>
        <p:spPr>
          <a:xfrm>
            <a:off x="8697686" y="5088094"/>
            <a:ext cx="3015343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Note: Dose profiles obtained when only QIKR-U is active (shutter open)</a:t>
            </a:r>
          </a:p>
        </p:txBody>
      </p:sp>
    </p:spTree>
    <p:extLst>
      <p:ext uri="{BB962C8B-B14F-4D97-AF65-F5344CB8AC3E}">
        <p14:creationId xmlns:p14="http://schemas.microsoft.com/office/powerpoint/2010/main" val="1946700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E2089-0144-55BF-4043-D6DEB3AE9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81C7C-CACC-D84C-E2DB-E287F965E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QIKR Preliminary Beam Stop Designs: QIKR-U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12CDD8-F3B1-2383-0CF3-E0BEB009C7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9767" y="753727"/>
            <a:ext cx="7772399" cy="33380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10233C-95A3-CB28-868C-5B2301DF7C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9767" y="3375089"/>
            <a:ext cx="7772399" cy="33380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CEAE664-AA17-D10A-349E-E58A8D0EA6EC}"/>
              </a:ext>
            </a:extLst>
          </p:cNvPr>
          <p:cNvSpPr txBox="1"/>
          <p:nvPr/>
        </p:nvSpPr>
        <p:spPr>
          <a:xfrm>
            <a:off x="3180055" y="6399014"/>
            <a:ext cx="4418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cs typeface="Times New Roman" panose="02020603050405020304" pitchFamily="18" charset="0"/>
              </a:rPr>
              <a:t>Vertical cut-view along the QIKR-U beam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89A209-E25F-FA31-7337-64FCEED7CB3A}"/>
              </a:ext>
            </a:extLst>
          </p:cNvPr>
          <p:cNvSpPr txBox="1"/>
          <p:nvPr/>
        </p:nvSpPr>
        <p:spPr>
          <a:xfrm>
            <a:off x="8128360" y="729596"/>
            <a:ext cx="391849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cs typeface="Times New Roman" panose="02020603050405020304" pitchFamily="18" charset="0"/>
              </a:rPr>
              <a:t>Total (neutron + photon)</a:t>
            </a:r>
          </a:p>
          <a:p>
            <a:r>
              <a:rPr lang="en-US" sz="2000" dirty="0">
                <a:cs typeface="Times New Roman" panose="02020603050405020304" pitchFamily="18" charset="0"/>
              </a:rPr>
              <a:t>dose rates outside the enclosure</a:t>
            </a:r>
          </a:p>
          <a:p>
            <a:r>
              <a:rPr lang="en-US" sz="2000" dirty="0">
                <a:cs typeface="Times New Roman" panose="02020603050405020304" pitchFamily="18" charset="0"/>
              </a:rPr>
              <a:t>when beam stop is in the cave</a:t>
            </a:r>
            <a:endParaRPr lang="en-US" sz="2000" u="sng" dirty="0"/>
          </a:p>
          <a:p>
            <a:endParaRPr lang="en-US" b="1" dirty="0"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DDAE9F-950C-5C62-3F3D-92F72D868698}"/>
              </a:ext>
            </a:extLst>
          </p:cNvPr>
          <p:cNvSpPr txBox="1"/>
          <p:nvPr/>
        </p:nvSpPr>
        <p:spPr>
          <a:xfrm>
            <a:off x="3003724" y="3468409"/>
            <a:ext cx="4594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cs typeface="Times New Roman" panose="02020603050405020304" pitchFamily="18" charset="0"/>
              </a:rPr>
              <a:t>Cut-view along the QIKR-U beam elevation</a:t>
            </a:r>
          </a:p>
        </p:txBody>
      </p:sp>
      <p:sp>
        <p:nvSpPr>
          <p:cNvPr id="27" name="Rectangular Callout 26">
            <a:extLst>
              <a:ext uri="{FF2B5EF4-FFF2-40B4-BE49-F238E27FC236}">
                <a16:creationId xmlns:a16="http://schemas.microsoft.com/office/drawing/2014/main" id="{3B1C9F74-50F3-02C9-DA3B-A4D448A06F74}"/>
              </a:ext>
            </a:extLst>
          </p:cNvPr>
          <p:cNvSpPr/>
          <p:nvPr/>
        </p:nvSpPr>
        <p:spPr>
          <a:xfrm>
            <a:off x="8382977" y="3005600"/>
            <a:ext cx="3295979" cy="1102758"/>
          </a:xfrm>
          <a:prstGeom prst="wedgeRectCallout">
            <a:avLst>
              <a:gd name="adj1" fmla="val -3486"/>
              <a:gd name="adj2" fmla="val 45746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Dose rates are within the limit outside the enclosure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(30 cm from the wall)</a:t>
            </a:r>
          </a:p>
        </p:txBody>
      </p:sp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07C828B9-AB8B-695A-19DB-2A80C680F715}"/>
              </a:ext>
            </a:extLst>
          </p:cNvPr>
          <p:cNvSpPr/>
          <p:nvPr/>
        </p:nvSpPr>
        <p:spPr>
          <a:xfrm>
            <a:off x="8515020" y="5294537"/>
            <a:ext cx="3295979" cy="1102758"/>
          </a:xfrm>
          <a:prstGeom prst="wedgeRectCallout">
            <a:avLst>
              <a:gd name="adj1" fmla="val -3486"/>
              <a:gd name="adj2" fmla="val 45746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Details will be discussed in QIKR Cave Shielding Analysis</a:t>
            </a:r>
          </a:p>
        </p:txBody>
      </p:sp>
    </p:spTree>
    <p:extLst>
      <p:ext uri="{BB962C8B-B14F-4D97-AF65-F5344CB8AC3E}">
        <p14:creationId xmlns:p14="http://schemas.microsoft.com/office/powerpoint/2010/main" val="280439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D3D25-4C61-3F59-630C-BC9DFA099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B91BC-B9E9-BD05-6365-C1D7BDBFC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59164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QIKR MCNP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E24447-5F26-F5F1-8668-A8C4F5F8B993}"/>
              </a:ext>
            </a:extLst>
          </p:cNvPr>
          <p:cNvSpPr txBox="1"/>
          <p:nvPr/>
        </p:nvSpPr>
        <p:spPr>
          <a:xfrm>
            <a:off x="2272460" y="6231265"/>
            <a:ext cx="90185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portion of QIKR MCNP model including monolith/bunker up to QIKR instrument caves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6CBE87-072B-8929-03DC-CAA67FDD77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52" y="857013"/>
            <a:ext cx="10144803" cy="53742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12968D-3F2C-A95C-819E-4FA31C919E66}"/>
              </a:ext>
            </a:extLst>
          </p:cNvPr>
          <p:cNvSpPr txBox="1"/>
          <p:nvPr/>
        </p:nvSpPr>
        <p:spPr>
          <a:xfrm>
            <a:off x="314692" y="837488"/>
            <a:ext cx="10976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portion of QIKR MCNP model including monolith/bunker up to the QIKR instrument caves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1348CD-9B81-74DC-F7F4-F5B82C3002C2}"/>
              </a:ext>
            </a:extLst>
          </p:cNvPr>
          <p:cNvSpPr txBox="1"/>
          <p:nvPr/>
        </p:nvSpPr>
        <p:spPr>
          <a:xfrm>
            <a:off x="6530927" y="4899344"/>
            <a:ext cx="1570487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Matches Creo models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B68AE6-273E-C7E1-2D63-EA97ACDB1C00}"/>
              </a:ext>
            </a:extLst>
          </p:cNvPr>
          <p:cNvSpPr txBox="1"/>
          <p:nvPr/>
        </p:nvSpPr>
        <p:spPr>
          <a:xfrm>
            <a:off x="900945" y="5827330"/>
            <a:ext cx="485756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(a) Elevation view, cut at the center of the QIKR wedge</a:t>
            </a:r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154701-F261-8BED-7E92-F22EAE5A0E4B}"/>
              </a:ext>
            </a:extLst>
          </p:cNvPr>
          <p:cNvSpPr txBox="1"/>
          <p:nvPr/>
        </p:nvSpPr>
        <p:spPr>
          <a:xfrm>
            <a:off x="6590068" y="5811106"/>
            <a:ext cx="485756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(b) Plan view along the QIKR-U elevation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486331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D38A5-914D-1691-734F-C0AC36E06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AC1A-159F-1CD5-18D0-D7F2A0A62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QIKR Preliminary Beam Stop Designs: QIKR-L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EBA298-1E61-BB9A-664C-776CEF92E9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9767" y="753727"/>
            <a:ext cx="7772399" cy="33380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D4CE3A-4CE8-4EC5-F96E-2E76528056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5104" y="3569518"/>
            <a:ext cx="7397062" cy="31768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2EAEFD8-173A-D226-A59C-12D44D8742AA}"/>
              </a:ext>
            </a:extLst>
          </p:cNvPr>
          <p:cNvSpPr txBox="1"/>
          <p:nvPr/>
        </p:nvSpPr>
        <p:spPr>
          <a:xfrm>
            <a:off x="3180055" y="6399014"/>
            <a:ext cx="4418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cs typeface="Times New Roman" panose="02020603050405020304" pitchFamily="18" charset="0"/>
              </a:rPr>
              <a:t>Vertical cut-view along the QIKR-L beam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9E5F39-3852-25DD-DD8A-770CDE097793}"/>
              </a:ext>
            </a:extLst>
          </p:cNvPr>
          <p:cNvSpPr txBox="1"/>
          <p:nvPr/>
        </p:nvSpPr>
        <p:spPr>
          <a:xfrm>
            <a:off x="8026400" y="430561"/>
            <a:ext cx="40240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cs typeface="Times New Roman" panose="02020603050405020304" pitchFamily="18" charset="0"/>
              </a:rPr>
              <a:t>Total (neutron + photon)</a:t>
            </a:r>
          </a:p>
          <a:p>
            <a:r>
              <a:rPr lang="en-US" sz="2000" dirty="0">
                <a:cs typeface="Times New Roman" panose="02020603050405020304" pitchFamily="18" charset="0"/>
              </a:rPr>
              <a:t>dose rates outside the enclosure</a:t>
            </a:r>
          </a:p>
          <a:p>
            <a:r>
              <a:rPr 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when beam stop is not  in the cave</a:t>
            </a:r>
            <a:endParaRPr lang="en-US" sz="2000" u="sng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E8B075-CECF-60BF-D108-014A62F52870}"/>
              </a:ext>
            </a:extLst>
          </p:cNvPr>
          <p:cNvSpPr txBox="1"/>
          <p:nvPr/>
        </p:nvSpPr>
        <p:spPr>
          <a:xfrm>
            <a:off x="3003724" y="3468409"/>
            <a:ext cx="4594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cs typeface="Times New Roman" panose="02020603050405020304" pitchFamily="18" charset="0"/>
              </a:rPr>
              <a:t>Cut-view along the QIKR-L beam elevation</a:t>
            </a:r>
          </a:p>
        </p:txBody>
      </p:sp>
      <p:sp>
        <p:nvSpPr>
          <p:cNvPr id="25" name="Rectangular Callout 24">
            <a:extLst>
              <a:ext uri="{FF2B5EF4-FFF2-40B4-BE49-F238E27FC236}">
                <a16:creationId xmlns:a16="http://schemas.microsoft.com/office/drawing/2014/main" id="{6EF68885-81C0-02D6-31A6-2C8EEA0E3D60}"/>
              </a:ext>
            </a:extLst>
          </p:cNvPr>
          <p:cNvSpPr/>
          <p:nvPr/>
        </p:nvSpPr>
        <p:spPr>
          <a:xfrm>
            <a:off x="8844424" y="1615045"/>
            <a:ext cx="3015343" cy="958814"/>
          </a:xfrm>
          <a:prstGeom prst="wedgeRectCallout">
            <a:avLst>
              <a:gd name="adj1" fmla="val -131645"/>
              <a:gd name="adj2" fmla="val -24644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18.7 mrem/h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Outside the cave backwall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(30 cm from the wall)</a:t>
            </a:r>
          </a:p>
        </p:txBody>
      </p:sp>
      <p:sp>
        <p:nvSpPr>
          <p:cNvPr id="27" name="Rectangular Callout 26">
            <a:extLst>
              <a:ext uri="{FF2B5EF4-FFF2-40B4-BE49-F238E27FC236}">
                <a16:creationId xmlns:a16="http://schemas.microsoft.com/office/drawing/2014/main" id="{ABF55A02-A7BF-F9BF-B43D-70CA13350023}"/>
              </a:ext>
            </a:extLst>
          </p:cNvPr>
          <p:cNvSpPr/>
          <p:nvPr/>
        </p:nvSpPr>
        <p:spPr>
          <a:xfrm>
            <a:off x="8844424" y="1615045"/>
            <a:ext cx="3015343" cy="958814"/>
          </a:xfrm>
          <a:prstGeom prst="wedgeRectCallout">
            <a:avLst>
              <a:gd name="adj1" fmla="val -95183"/>
              <a:gd name="adj2" fmla="val 369316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176.1 mrem/h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Outside the enclosure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(30 cm from the wall)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34382B-9880-6AFF-CB8E-CD8CA6BAD940}"/>
              </a:ext>
            </a:extLst>
          </p:cNvPr>
          <p:cNvSpPr txBox="1"/>
          <p:nvPr/>
        </p:nvSpPr>
        <p:spPr>
          <a:xfrm>
            <a:off x="8577503" y="5660350"/>
            <a:ext cx="3015343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Note: Dose profiles obtained when only QIKR-L is active (shutter open)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A0BC8F-B466-0217-E15E-77D42B4DD83C}"/>
              </a:ext>
            </a:extLst>
          </p:cNvPr>
          <p:cNvSpPr txBox="1"/>
          <p:nvPr/>
        </p:nvSpPr>
        <p:spPr>
          <a:xfrm>
            <a:off x="8844424" y="4126766"/>
            <a:ext cx="3207951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back door of the QIKR-L cave is in the QIKR-L beam path, resulting in higher dose rates outside the enclosure</a:t>
            </a:r>
          </a:p>
        </p:txBody>
      </p:sp>
    </p:spTree>
    <p:extLst>
      <p:ext uri="{BB962C8B-B14F-4D97-AF65-F5344CB8AC3E}">
        <p14:creationId xmlns:p14="http://schemas.microsoft.com/office/powerpoint/2010/main" val="3956123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E0776-99EB-C236-CE37-CAA493120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FD9E2-8BFC-6545-0AA5-228332C23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QIKR Preliminary Beam Stop Designs: QIKR-L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D5DC080-8685-52C6-832F-3305653B45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9767" y="753727"/>
            <a:ext cx="7418833" cy="31861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70E45E-0A2F-2F96-8464-3581A7154F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9768" y="3578361"/>
            <a:ext cx="7299089" cy="31347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0A1FED9-F502-60E1-965A-B26D4750CDBD}"/>
              </a:ext>
            </a:extLst>
          </p:cNvPr>
          <p:cNvSpPr txBox="1"/>
          <p:nvPr/>
        </p:nvSpPr>
        <p:spPr>
          <a:xfrm>
            <a:off x="3180055" y="6399014"/>
            <a:ext cx="4418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cs typeface="Times New Roman" panose="02020603050405020304" pitchFamily="18" charset="0"/>
              </a:rPr>
              <a:t>Vertical cut-view along the QIKR-L beam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717E8F-C6E5-21ED-DF27-15D78C60965D}"/>
              </a:ext>
            </a:extLst>
          </p:cNvPr>
          <p:cNvSpPr txBox="1"/>
          <p:nvPr/>
        </p:nvSpPr>
        <p:spPr>
          <a:xfrm>
            <a:off x="7953829" y="753727"/>
            <a:ext cx="407488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cs typeface="Times New Roman" panose="02020603050405020304" pitchFamily="18" charset="0"/>
              </a:rPr>
              <a:t>Total (neutron + photon)</a:t>
            </a:r>
          </a:p>
          <a:p>
            <a:r>
              <a:rPr lang="en-US" sz="2000" dirty="0">
                <a:cs typeface="Times New Roman" panose="02020603050405020304" pitchFamily="18" charset="0"/>
              </a:rPr>
              <a:t>dose rates outside the enclosure</a:t>
            </a:r>
          </a:p>
          <a:p>
            <a:r>
              <a:rPr lang="en-US" sz="2000" dirty="0">
                <a:cs typeface="Times New Roman" panose="02020603050405020304" pitchFamily="18" charset="0"/>
              </a:rPr>
              <a:t>when beam stop is in the cave</a:t>
            </a:r>
            <a:endParaRPr lang="en-US" sz="2000" u="sng" dirty="0"/>
          </a:p>
          <a:p>
            <a:endParaRPr lang="en-US" b="1" dirty="0"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4FC38E-FCF5-1367-B31F-BC2886C18784}"/>
              </a:ext>
            </a:extLst>
          </p:cNvPr>
          <p:cNvSpPr txBox="1"/>
          <p:nvPr/>
        </p:nvSpPr>
        <p:spPr>
          <a:xfrm>
            <a:off x="3003724" y="3468409"/>
            <a:ext cx="4594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cs typeface="Times New Roman" panose="02020603050405020304" pitchFamily="18" charset="0"/>
              </a:rPr>
              <a:t>Cut-view along the QIKR-L beam elevation</a:t>
            </a:r>
          </a:p>
        </p:txBody>
      </p:sp>
      <p:sp>
        <p:nvSpPr>
          <p:cNvPr id="27" name="Rectangular Callout 26">
            <a:extLst>
              <a:ext uri="{FF2B5EF4-FFF2-40B4-BE49-F238E27FC236}">
                <a16:creationId xmlns:a16="http://schemas.microsoft.com/office/drawing/2014/main" id="{70039AAD-6993-B167-482C-9ABB846E1D40}"/>
              </a:ext>
            </a:extLst>
          </p:cNvPr>
          <p:cNvSpPr/>
          <p:nvPr/>
        </p:nvSpPr>
        <p:spPr>
          <a:xfrm>
            <a:off x="8297307" y="2326242"/>
            <a:ext cx="3295979" cy="1102758"/>
          </a:xfrm>
          <a:prstGeom prst="wedgeRectCallout">
            <a:avLst>
              <a:gd name="adj1" fmla="val -92660"/>
              <a:gd name="adj2" fmla="val 222443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Dose rates are within the limit outside the enclosure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(30 cm from the wall)</a:t>
            </a:r>
          </a:p>
        </p:txBody>
      </p:sp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5444DD50-0227-FCBE-E1E9-57692A685107}"/>
              </a:ext>
            </a:extLst>
          </p:cNvPr>
          <p:cNvSpPr/>
          <p:nvPr/>
        </p:nvSpPr>
        <p:spPr>
          <a:xfrm>
            <a:off x="8515020" y="5294537"/>
            <a:ext cx="3295979" cy="1102758"/>
          </a:xfrm>
          <a:prstGeom prst="wedgeRectCallout">
            <a:avLst>
              <a:gd name="adj1" fmla="val -3486"/>
              <a:gd name="adj2" fmla="val 45746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Details will be discussed in QIKR Cave Shielding Analysis</a:t>
            </a:r>
          </a:p>
        </p:txBody>
      </p:sp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6D048A9A-95E1-67C1-465A-69CEDF356139}"/>
              </a:ext>
            </a:extLst>
          </p:cNvPr>
          <p:cNvSpPr/>
          <p:nvPr/>
        </p:nvSpPr>
        <p:spPr>
          <a:xfrm>
            <a:off x="8297307" y="2326242"/>
            <a:ext cx="3295979" cy="1102758"/>
          </a:xfrm>
          <a:prstGeom prst="wedgeRectCallout">
            <a:avLst>
              <a:gd name="adj1" fmla="val -125357"/>
              <a:gd name="adj2" fmla="val -111209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Dose rates are within the limit outside the enclosure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(30 cm from the wall)</a:t>
            </a:r>
          </a:p>
        </p:txBody>
      </p:sp>
    </p:spTree>
    <p:extLst>
      <p:ext uri="{BB962C8B-B14F-4D97-AF65-F5344CB8AC3E}">
        <p14:creationId xmlns:p14="http://schemas.microsoft.com/office/powerpoint/2010/main" val="2396579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28577-1D86-7471-FCAE-B3CEE54D4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859B3EB-3C3B-CAF2-7117-5921E09967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QIKR Cave Shielding Analysis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D5688DA-927F-FD66-60E0-ACCE1AE57F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734974" cy="332399"/>
          </a:xfrm>
        </p:spPr>
        <p:txBody>
          <a:bodyPr/>
          <a:lstStyle/>
          <a:p>
            <a:r>
              <a:rPr lang="en-US" dirty="0"/>
              <a:t>Kursat Bekar, Neutronics Scientist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474C799-C9E4-7460-D62E-D808E72BD6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2008088"/>
            <a:ext cx="4517136" cy="246221"/>
          </a:xfrm>
        </p:spPr>
        <p:txBody>
          <a:bodyPr/>
          <a:lstStyle/>
          <a:p>
            <a:r>
              <a:rPr lang="en-US" dirty="0"/>
              <a:t>March 03, 2025</a:t>
            </a:r>
          </a:p>
        </p:txBody>
      </p:sp>
    </p:spTree>
    <p:extLst>
      <p:ext uri="{BB962C8B-B14F-4D97-AF65-F5344CB8AC3E}">
        <p14:creationId xmlns:p14="http://schemas.microsoft.com/office/powerpoint/2010/main" val="5299839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382B0-FD51-29E6-8105-7DA2782E1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A536E-31A0-12E6-ACE5-F7CD2E00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59164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QIKR Instrument Cave Shielding Analysis– Preliminary Design</a:t>
            </a:r>
          </a:p>
        </p:txBody>
      </p:sp>
      <p:pic>
        <p:nvPicPr>
          <p:cNvPr id="7" name="Picture 6" descr="Diagram&#10;&#10;AI-generated content may be incorrect.">
            <a:extLst>
              <a:ext uri="{FF2B5EF4-FFF2-40B4-BE49-F238E27FC236}">
                <a16:creationId xmlns:a16="http://schemas.microsoft.com/office/drawing/2014/main" id="{16526E38-E6B4-D6BD-8D46-E7CE3F9BF5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318"/>
          <a:stretch/>
        </p:blipFill>
        <p:spPr>
          <a:xfrm>
            <a:off x="5573485" y="880574"/>
            <a:ext cx="6128656" cy="29048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5EF84F-98BB-26FD-0B36-8A9E2C2625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0" b="170"/>
          <a:stretch/>
        </p:blipFill>
        <p:spPr>
          <a:xfrm>
            <a:off x="5468501" y="3735681"/>
            <a:ext cx="6233639" cy="29546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E75508-F661-51DA-3978-8387C5897E6C}"/>
              </a:ext>
            </a:extLst>
          </p:cNvPr>
          <p:cNvSpPr txBox="1"/>
          <p:nvPr/>
        </p:nvSpPr>
        <p:spPr>
          <a:xfrm>
            <a:off x="-276693" y="759517"/>
            <a:ext cx="75918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Acceptance Criteria for QIKR Shielding Design</a:t>
            </a:r>
          </a:p>
          <a:p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(</a:t>
            </a:r>
            <a:r>
              <a:rPr lang="en-US" sz="1800" kern="100" dirty="0">
                <a:solidFill>
                  <a:srgbClr val="1C1C1C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QIKR Cave Acceptable Dose Rates Design Criteria Document)</a:t>
            </a:r>
            <a:endParaRPr lang="en-US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EAA18A-3D01-FB3D-959D-F2950FB60782}"/>
              </a:ext>
            </a:extLst>
          </p:cNvPr>
          <p:cNvSpPr txBox="1"/>
          <p:nvPr/>
        </p:nvSpPr>
        <p:spPr>
          <a:xfrm>
            <a:off x="314692" y="1590187"/>
            <a:ext cx="48987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432FF"/>
                </a:solidFill>
              </a:rPr>
              <a:t>Normal operation:</a:t>
            </a:r>
          </a:p>
          <a:p>
            <a:endParaRPr lang="en-US" b="1" u="sng" dirty="0">
              <a:solidFill>
                <a:srgbClr val="0432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0.25 mrem/h at generally accessible areas outside the QIKR Instrument Caves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 mrem/h </a:t>
            </a:r>
            <a:r>
              <a:rPr lang="en-US" sz="1800" dirty="0">
                <a:solidFill>
                  <a:srgbClr val="1C1C1C"/>
                </a:solidFill>
                <a:effectLst/>
                <a:ea typeface="Times New Roman" panose="02020603050405020304" pitchFamily="18" charset="0"/>
              </a:rPr>
              <a:t>allowed in the areas between the outer wall of the QIKR instrument cave and the shielding of the adjacent beamlines</a:t>
            </a:r>
            <a:r>
              <a:rPr lang="en-US" dirty="0">
                <a:effectLst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 mrem/h in </a:t>
            </a:r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  <a:cs typeface="Arial" panose="020B0604020202020204" pitchFamily="34" charset="0"/>
              </a:rPr>
              <a:t>t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he user-accessible areas within the cave and 5 </a:t>
            </a:r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mrem/h at the sample location 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when the beam is inactive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Accident condition: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1C1C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</a:t>
            </a:r>
            <a:r>
              <a:rPr lang="en-US" sz="1800" dirty="0">
                <a:solidFill>
                  <a:srgbClr val="1C1C1C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ose rates will be documented to provide information for implementation of Instrument Personal Protection System </a:t>
            </a:r>
            <a:endParaRPr lang="en-US" sz="18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5DF550-1764-C103-B413-FD72B8D55B64}"/>
              </a:ext>
            </a:extLst>
          </p:cNvPr>
          <p:cNvSpPr/>
          <p:nvPr/>
        </p:nvSpPr>
        <p:spPr>
          <a:xfrm rot="16200000">
            <a:off x="10568872" y="2733612"/>
            <a:ext cx="1632856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FF0000"/>
                </a:solidFill>
              </a:rPr>
              <a:t>General accessible area </a:t>
            </a:r>
          </a:p>
          <a:p>
            <a:pPr algn="ctr"/>
            <a:r>
              <a:rPr lang="en-US" sz="1000" dirty="0">
                <a:solidFill>
                  <a:srgbClr val="FF0000"/>
                </a:solidFill>
              </a:rPr>
              <a:t>&lt; 0.25 mrem/h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C6B4FEB-6C9A-72F5-9580-34597412099C}"/>
              </a:ext>
            </a:extLst>
          </p:cNvPr>
          <p:cNvSpPr/>
          <p:nvPr/>
        </p:nvSpPr>
        <p:spPr>
          <a:xfrm>
            <a:off x="9873344" y="1654725"/>
            <a:ext cx="1632856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FF0000"/>
                </a:solidFill>
              </a:rPr>
              <a:t>General accessible area </a:t>
            </a:r>
          </a:p>
          <a:p>
            <a:pPr algn="ctr"/>
            <a:r>
              <a:rPr lang="en-US" sz="1000" dirty="0">
                <a:solidFill>
                  <a:srgbClr val="FF0000"/>
                </a:solidFill>
              </a:rPr>
              <a:t>&lt; 0.25 mrem/h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B409F3-5EAD-B356-DC18-2C4448F9AAD4}"/>
              </a:ext>
            </a:extLst>
          </p:cNvPr>
          <p:cNvSpPr txBox="1"/>
          <p:nvPr/>
        </p:nvSpPr>
        <p:spPr>
          <a:xfrm>
            <a:off x="5405968" y="3429000"/>
            <a:ext cx="960966" cy="461665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Above roof</a:t>
            </a:r>
            <a:br>
              <a:rPr lang="en-US" sz="1200" dirty="0">
                <a:solidFill>
                  <a:srgbClr val="FF0000"/>
                </a:solidFill>
              </a:rPr>
            </a:br>
            <a:r>
              <a:rPr lang="en-US" sz="1200" dirty="0">
                <a:solidFill>
                  <a:srgbClr val="FF0000"/>
                </a:solidFill>
              </a:rPr>
              <a:t>&lt; 2mrem/h</a:t>
            </a:r>
          </a:p>
        </p:txBody>
      </p:sp>
    </p:spTree>
    <p:extLst>
      <p:ext uri="{BB962C8B-B14F-4D97-AF65-F5344CB8AC3E}">
        <p14:creationId xmlns:p14="http://schemas.microsoft.com/office/powerpoint/2010/main" val="3907858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9DFFC-454D-C26E-E8F3-4570E0F63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QIKR Cave Shielding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7C61C7-2B02-4987-93A2-58DAB74F4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943" y="785843"/>
            <a:ext cx="8151224" cy="49393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812CCB-657A-2157-ABFB-F3BCBE978F35}"/>
              </a:ext>
            </a:extLst>
          </p:cNvPr>
          <p:cNvSpPr txBox="1"/>
          <p:nvPr/>
        </p:nvSpPr>
        <p:spPr>
          <a:xfrm>
            <a:off x="357316" y="785843"/>
            <a:ext cx="939628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All outside walls (side walls and back wall) of QIKR instrument cave enclosure are 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30 cm-thick high-density concrete(HDC) except the below wall sections: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C86809-7221-F08F-0D06-BB4C63B0CBFE}"/>
              </a:ext>
            </a:extLst>
          </p:cNvPr>
          <p:cNvSpPr txBox="1"/>
          <p:nvPr/>
        </p:nvSpPr>
        <p:spPr>
          <a:xfrm>
            <a:off x="6328228" y="5645815"/>
            <a:ext cx="632245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QIKR MCNP cave model</a:t>
            </a:r>
          </a:p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Horizontal cut-view at the moderator elevation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93632C-3E50-6658-19FB-87FE99423F2C}"/>
              </a:ext>
            </a:extLst>
          </p:cNvPr>
          <p:cNvSpPr txBox="1"/>
          <p:nvPr/>
        </p:nvSpPr>
        <p:spPr>
          <a:xfrm>
            <a:off x="429767" y="1584624"/>
            <a:ext cx="36632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+mn-lt"/>
              </a:rPr>
              <a:t>Regular density concrete (RDC) wall section between ST03 and QIKR-L cave: </a:t>
            </a:r>
            <a:r>
              <a:rPr lang="en-US" sz="1600" dirty="0">
                <a:latin typeface="+mn-lt"/>
              </a:rPr>
              <a:t>starting from ~21 m ending about ~25 m   (distances are measured from the moderator face)</a:t>
            </a:r>
          </a:p>
          <a:p>
            <a:pPr>
              <a:lnSpc>
                <a:spcPct val="90000"/>
              </a:lnSpc>
            </a:pPr>
            <a:endParaRPr lang="en-US" sz="1600" dirty="0">
              <a:latin typeface="+mn-lt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+mn-lt"/>
              </a:rPr>
              <a:t>RDC wall section between ST01 and QIKR-U cave: </a:t>
            </a:r>
            <a:r>
              <a:rPr lang="en-US" sz="1600" dirty="0">
                <a:latin typeface="+mn-lt"/>
              </a:rPr>
              <a:t>starting from ~25 m ending about ~ 30 m (distances are measured from the moderator face)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The wall separating QIKR-U and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</a:rPr>
              <a:t>      QIKR-L caves is 35 cm-thick HDC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5D0920-6B1A-C823-41BE-284C2DB86814}"/>
              </a:ext>
            </a:extLst>
          </p:cNvPr>
          <p:cNvSpPr txBox="1"/>
          <p:nvPr/>
        </p:nvSpPr>
        <p:spPr>
          <a:xfrm>
            <a:off x="357316" y="5078892"/>
            <a:ext cx="310025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Beam stops are always present in the MCNP 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351275-7593-FDD2-FA46-17CA82AB4704}"/>
              </a:ext>
            </a:extLst>
          </p:cNvPr>
          <p:cNvSpPr txBox="1"/>
          <p:nvPr/>
        </p:nvSpPr>
        <p:spPr>
          <a:xfrm>
            <a:off x="357316" y="5803171"/>
            <a:ext cx="5317770" cy="5909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u="sng" dirty="0">
                <a:solidFill>
                  <a:srgbClr val="FF0000"/>
                </a:solidFill>
                <a:latin typeface="+mn-lt"/>
              </a:rPr>
              <a:t>QIKR-L and QIKR-U downstream sources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were used in cave shielding analysis</a:t>
            </a:r>
          </a:p>
        </p:txBody>
      </p:sp>
    </p:spTree>
    <p:extLst>
      <p:ext uri="{BB962C8B-B14F-4D97-AF65-F5344CB8AC3E}">
        <p14:creationId xmlns:p14="http://schemas.microsoft.com/office/powerpoint/2010/main" val="24701345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F1E0D-6B1A-E453-3C62-FD8D30022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F0429-5F6B-7350-05CB-D5189BA5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QIKR Cave Shielding Analysis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188920-F7C4-8EBA-B1C5-185EF8F3B8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094" y="999063"/>
            <a:ext cx="8238828" cy="42689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121BA8-1335-882C-2D23-5DE91BD82356}"/>
              </a:ext>
            </a:extLst>
          </p:cNvPr>
          <p:cNvSpPr txBox="1"/>
          <p:nvPr/>
        </p:nvSpPr>
        <p:spPr>
          <a:xfrm>
            <a:off x="6349275" y="5453253"/>
            <a:ext cx="311246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QIKR MCNP cave model</a:t>
            </a:r>
          </a:p>
          <a:p>
            <a:pPr algn="l">
              <a:lnSpc>
                <a:spcPct val="90000"/>
              </a:lnSpc>
            </a:pPr>
            <a:r>
              <a:rPr lang="en-US" b="1" dirty="0"/>
              <a:t>V</a:t>
            </a:r>
            <a:r>
              <a:rPr lang="en-US" b="1" dirty="0">
                <a:latin typeface="+mn-lt"/>
              </a:rPr>
              <a:t>iew from above the roof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098B9D-2E7B-42EC-07CE-E083C833B562}"/>
              </a:ext>
            </a:extLst>
          </p:cNvPr>
          <p:cNvSpPr txBox="1"/>
          <p:nvPr/>
        </p:nvSpPr>
        <p:spPr>
          <a:xfrm>
            <a:off x="310750" y="1231475"/>
            <a:ext cx="3475344" cy="333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30 cm-thick HDC and RDC sections are used for each QIKR roof: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QIKR-U cave HDC-RDC transition line is ~ 25 m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</a:rPr>
              <a:t>              away from the moderator 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              sur</a:t>
            </a:r>
            <a:r>
              <a:rPr lang="en-US" sz="1600" dirty="0">
                <a:latin typeface="+mn-lt"/>
              </a:rPr>
              <a:t>face</a:t>
            </a:r>
          </a:p>
          <a:p>
            <a:pPr>
              <a:lnSpc>
                <a:spcPct val="90000"/>
              </a:lnSpc>
            </a:pPr>
            <a:endParaRPr lang="en-US" sz="1600" dirty="0">
              <a:latin typeface="+mn-lt"/>
            </a:endParaRP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QIKR-L cave HDC-RDC transition line is ~ 21 m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</a:rPr>
              <a:t>              away from the moderator 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              sur</a:t>
            </a:r>
            <a:r>
              <a:rPr lang="en-US" sz="1600" dirty="0">
                <a:latin typeface="+mn-lt"/>
              </a:rPr>
              <a:t>face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B638D6-8B3A-B0F6-B12B-75BF5EFDC27A}"/>
              </a:ext>
            </a:extLst>
          </p:cNvPr>
          <p:cNvSpPr txBox="1"/>
          <p:nvPr/>
        </p:nvSpPr>
        <p:spPr>
          <a:xfrm>
            <a:off x="8483284" y="248495"/>
            <a:ext cx="2365691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Same geometry and concrete types as is used in the Creo model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CCD428-E7F8-B463-A224-AADC36E8ABB5}"/>
              </a:ext>
            </a:extLst>
          </p:cNvPr>
          <p:cNvSpPr txBox="1"/>
          <p:nvPr/>
        </p:nvSpPr>
        <p:spPr>
          <a:xfrm>
            <a:off x="310750" y="5362902"/>
            <a:ext cx="5317770" cy="5909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u="sng" dirty="0">
                <a:solidFill>
                  <a:srgbClr val="FF0000"/>
                </a:solidFill>
                <a:latin typeface="+mn-lt"/>
              </a:rPr>
              <a:t>QIKR-L and QIKR-U downstream sources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were used in cave shielding analysis</a:t>
            </a:r>
          </a:p>
        </p:txBody>
      </p:sp>
    </p:spTree>
    <p:extLst>
      <p:ext uri="{BB962C8B-B14F-4D97-AF65-F5344CB8AC3E}">
        <p14:creationId xmlns:p14="http://schemas.microsoft.com/office/powerpoint/2010/main" val="16412769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FCD51-0E1E-8BC8-B264-A7D443C92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QIKR Cave Shielding Analysis: SLITS in the model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5A7271-4764-3204-7C29-489C8E45D2F9}"/>
              </a:ext>
            </a:extLst>
          </p:cNvPr>
          <p:cNvSpPr txBox="1"/>
          <p:nvPr/>
        </p:nvSpPr>
        <p:spPr>
          <a:xfrm>
            <a:off x="1116572" y="4942240"/>
            <a:ext cx="679783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0.5 cm thick B4C plates with center opening were used for SLITs</a:t>
            </a:r>
          </a:p>
          <a:p>
            <a:pPr algn="l">
              <a:lnSpc>
                <a:spcPct val="90000"/>
              </a:lnSpc>
            </a:pPr>
            <a:endParaRPr lang="en-US" b="1" dirty="0">
              <a:latin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433403-3465-0038-438D-A3F590A9DFE6}"/>
              </a:ext>
            </a:extLst>
          </p:cNvPr>
          <p:cNvSpPr txBox="1"/>
          <p:nvPr/>
        </p:nvSpPr>
        <p:spPr>
          <a:xfrm>
            <a:off x="9083840" y="1417227"/>
            <a:ext cx="2549096" cy="1505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Slit1:</a:t>
            </a:r>
            <a:r>
              <a:rPr lang="en-US" dirty="0">
                <a:latin typeface="+mn-lt"/>
              </a:rPr>
              <a:t> 16 x 21 x 0.5 cm</a:t>
            </a:r>
            <a:r>
              <a:rPr lang="en-US" baseline="30000" dirty="0">
                <a:latin typeface="+mn-lt"/>
              </a:rPr>
              <a:t>3</a:t>
            </a:r>
          </a:p>
          <a:p>
            <a:pPr algn="l">
              <a:lnSpc>
                <a:spcPct val="90000"/>
              </a:lnSpc>
            </a:pPr>
            <a:endParaRPr lang="en-US" baseline="30000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en-US" b="1" dirty="0">
                <a:latin typeface="+mn-lt"/>
              </a:rPr>
              <a:t>Slit2</a:t>
            </a:r>
            <a:r>
              <a:rPr lang="en-US" dirty="0">
                <a:latin typeface="+mn-lt"/>
              </a:rPr>
              <a:t>: 31 x 31 x 0.5 cm</a:t>
            </a:r>
            <a:r>
              <a:rPr lang="en-US" baseline="30000" dirty="0">
                <a:latin typeface="+mn-lt"/>
              </a:rPr>
              <a:t>3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en-US" b="1" dirty="0">
                <a:latin typeface="+mn-lt"/>
              </a:rPr>
              <a:t>Slit3:</a:t>
            </a:r>
            <a:r>
              <a:rPr lang="en-US" dirty="0">
                <a:latin typeface="+mn-lt"/>
              </a:rPr>
              <a:t> 31 x 31 x 0.5 cm</a:t>
            </a:r>
            <a:r>
              <a:rPr lang="en-US" baseline="30000" dirty="0">
                <a:latin typeface="+mn-lt"/>
              </a:rPr>
              <a:t>3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77F1AC-39E8-1B93-CA0A-5AE9408761B7}"/>
              </a:ext>
            </a:extLst>
          </p:cNvPr>
          <p:cNvSpPr txBox="1"/>
          <p:nvPr/>
        </p:nvSpPr>
        <p:spPr>
          <a:xfrm>
            <a:off x="9270132" y="884113"/>
            <a:ext cx="144783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u="sng" dirty="0">
                <a:latin typeface="+mn-lt"/>
              </a:rPr>
              <a:t>Dimensions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2CD7D1-3992-C610-8949-0ED14607D601}"/>
              </a:ext>
            </a:extLst>
          </p:cNvPr>
          <p:cNvSpPr txBox="1"/>
          <p:nvPr/>
        </p:nvSpPr>
        <p:spPr>
          <a:xfrm>
            <a:off x="9380396" y="2815678"/>
            <a:ext cx="185820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u="sng" dirty="0">
                <a:latin typeface="+mn-lt"/>
              </a:rPr>
              <a:t>Max. apertures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AFDE6C7-C297-D055-082D-9602AE28E25A}"/>
              </a:ext>
            </a:extLst>
          </p:cNvPr>
          <p:cNvSpPr txBox="1"/>
          <p:nvPr/>
        </p:nvSpPr>
        <p:spPr>
          <a:xfrm>
            <a:off x="9083840" y="3260545"/>
            <a:ext cx="1739579" cy="1505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Slit1:</a:t>
            </a:r>
            <a:r>
              <a:rPr lang="en-US" dirty="0">
                <a:latin typeface="+mn-lt"/>
              </a:rPr>
              <a:t> 3 x 3 cm</a:t>
            </a:r>
            <a:r>
              <a:rPr lang="en-US" baseline="30000" dirty="0">
                <a:latin typeface="+mn-lt"/>
              </a:rPr>
              <a:t>2</a:t>
            </a:r>
          </a:p>
          <a:p>
            <a:pPr algn="l">
              <a:lnSpc>
                <a:spcPct val="90000"/>
              </a:lnSpc>
            </a:pPr>
            <a:endParaRPr lang="en-US" baseline="30000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en-US" b="1" dirty="0">
                <a:latin typeface="+mn-lt"/>
              </a:rPr>
              <a:t>Slit2:</a:t>
            </a:r>
            <a:r>
              <a:rPr lang="en-US" dirty="0">
                <a:latin typeface="+mn-lt"/>
              </a:rPr>
              <a:t> 8 x 8 cm</a:t>
            </a:r>
            <a:r>
              <a:rPr lang="en-US" baseline="30000" dirty="0">
                <a:latin typeface="+mn-lt"/>
              </a:rPr>
              <a:t>2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en-US" b="1" dirty="0">
                <a:latin typeface="+mn-lt"/>
              </a:rPr>
              <a:t>Slit3:</a:t>
            </a:r>
            <a:r>
              <a:rPr lang="en-US" dirty="0">
                <a:latin typeface="+mn-lt"/>
              </a:rPr>
              <a:t> 8 x 8 cm</a:t>
            </a:r>
            <a:r>
              <a:rPr lang="en-US" baseline="30000" dirty="0">
                <a:latin typeface="+mn-lt"/>
              </a:rPr>
              <a:t>2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  <p:pic>
        <p:nvPicPr>
          <p:cNvPr id="37" name="Picture 36" descr="Diagram&#10;&#10;AI-generated content may be incorrect.">
            <a:extLst>
              <a:ext uri="{FF2B5EF4-FFF2-40B4-BE49-F238E27FC236}">
                <a16:creationId xmlns:a16="http://schemas.microsoft.com/office/drawing/2014/main" id="{B9D7B831-B45C-45B1-E351-52922D5C0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56" y="1152278"/>
            <a:ext cx="7252754" cy="37419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529A92-FD20-2CAF-E45F-8CC495F028F7}"/>
              </a:ext>
            </a:extLst>
          </p:cNvPr>
          <p:cNvSpPr txBox="1"/>
          <p:nvPr/>
        </p:nvSpPr>
        <p:spPr>
          <a:xfrm>
            <a:off x="9753600" y="4526741"/>
            <a:ext cx="2365691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Slit geometries and locations provided by John Ankner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C4E3CF-C99D-F7C7-DB2B-750AD40C4C2F}"/>
              </a:ext>
            </a:extLst>
          </p:cNvPr>
          <p:cNvSpPr txBox="1"/>
          <p:nvPr/>
        </p:nvSpPr>
        <p:spPr>
          <a:xfrm>
            <a:off x="2221942" y="5973887"/>
            <a:ext cx="9521711" cy="8402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For normal operation scenario, performing calculations with full aperture rather than using maximum opening is a conservative approach (max. </a:t>
            </a:r>
            <a:r>
              <a:rPr lang="en-US" dirty="0">
                <a:latin typeface="+mn-lt"/>
              </a:rPr>
              <a:t>opening in slits when operation normally is 0.9 x 2.5, 0.5 x 2.5, 0.2 x 2.5 </a:t>
            </a:r>
            <a:r>
              <a:rPr lang="en-US" sz="1800" dirty="0">
                <a:latin typeface="+mn-lt"/>
              </a:rPr>
              <a:t>cm</a:t>
            </a:r>
            <a:r>
              <a:rPr lang="en-US" sz="1800" baseline="30000" dirty="0">
                <a:latin typeface="+mn-lt"/>
              </a:rPr>
              <a:t>2</a:t>
            </a:r>
            <a:r>
              <a:rPr lang="en-US" sz="1800" dirty="0">
                <a:latin typeface="+mn-lt"/>
              </a:rPr>
              <a:t>)</a:t>
            </a:r>
            <a:r>
              <a:rPr lang="en-US" b="1" dirty="0"/>
              <a:t>                                            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051886-84AC-0B28-A886-368ED334F892}"/>
              </a:ext>
            </a:extLst>
          </p:cNvPr>
          <p:cNvSpPr txBox="1"/>
          <p:nvPr/>
        </p:nvSpPr>
        <p:spPr>
          <a:xfrm>
            <a:off x="160470" y="5435660"/>
            <a:ext cx="9593130" cy="3416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Accident</a:t>
            </a:r>
            <a:r>
              <a:rPr lang="en-US" dirty="0">
                <a:latin typeface="+mn-lt"/>
              </a:rPr>
              <a:t> </a:t>
            </a:r>
            <a:r>
              <a:rPr lang="en-US" b="1" dirty="0">
                <a:latin typeface="+mn-lt"/>
              </a:rPr>
              <a:t>condition, normal operation  </a:t>
            </a:r>
            <a:r>
              <a:rPr lang="en-US" b="1" dirty="0">
                <a:latin typeface="+mn-lt"/>
                <a:sym typeface="Wingdings" pitchFamily="2" charset="2"/>
              </a:rPr>
              <a:t> </a:t>
            </a:r>
            <a:r>
              <a:rPr lang="en-US" dirty="0">
                <a:latin typeface="+mn-lt"/>
              </a:rPr>
              <a:t>full apertures were set </a:t>
            </a:r>
            <a:r>
              <a:rPr lang="en-US" b="1" dirty="0">
                <a:latin typeface="+mn-lt"/>
              </a:rPr>
              <a:t>(3 x 3, 8 x 8 and 8 x 8 </a:t>
            </a:r>
            <a:r>
              <a:rPr lang="en-US" sz="1800" b="1" dirty="0">
                <a:latin typeface="+mn-lt"/>
              </a:rPr>
              <a:t>cm</a:t>
            </a:r>
            <a:r>
              <a:rPr lang="en-US" sz="1800" b="1" baseline="30000" dirty="0">
                <a:latin typeface="+mn-lt"/>
              </a:rPr>
              <a:t>2</a:t>
            </a:r>
            <a:r>
              <a:rPr lang="en-US" b="1" baseline="30000" dirty="0"/>
              <a:t>)</a:t>
            </a:r>
            <a:endParaRPr lang="en-US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35988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5AF59-77DA-0973-CCE3-720EF83FF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140B0-798B-959B-949F-7194393A2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QIKR Cave Shielding Analysis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DB38098-4389-D7D8-600D-309FA189820A}"/>
              </a:ext>
            </a:extLst>
          </p:cNvPr>
          <p:cNvSpPr txBox="1"/>
          <p:nvPr/>
        </p:nvSpPr>
        <p:spPr>
          <a:xfrm>
            <a:off x="250372" y="813816"/>
            <a:ext cx="11492432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No significant radiation coming through bunker pass-thru; therefore, cave analysis are carried out only with beam sources(see slide 23)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54C55A-58FF-1CB1-5291-C26EAAFBCDF9}"/>
              </a:ext>
            </a:extLst>
          </p:cNvPr>
          <p:cNvSpPr txBox="1"/>
          <p:nvPr/>
        </p:nvSpPr>
        <p:spPr>
          <a:xfrm>
            <a:off x="9724246" y="3818467"/>
            <a:ext cx="2135521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/>
              <a:t>Active = shutter open</a:t>
            </a:r>
          </a:p>
          <a:p>
            <a:r>
              <a:rPr lang="en-US" sz="1400" dirty="0"/>
              <a:t>Inactive = shutter closed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5DB133-E4FB-1A10-C539-B2CEB3A69F88}"/>
              </a:ext>
            </a:extLst>
          </p:cNvPr>
          <p:cNvSpPr txBox="1"/>
          <p:nvPr/>
        </p:nvSpPr>
        <p:spPr>
          <a:xfrm>
            <a:off x="224509" y="2463891"/>
            <a:ext cx="11492432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The analysis simulated different normal operating modes and potential accident conditions by performing a series of QIKR-L and QIKR-U calculations: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u="sng" dirty="0">
                <a:cs typeface="Arial" panose="020B0604020202020204" pitchFamily="34" charset="0"/>
              </a:rPr>
              <a:t>Normal operation </a:t>
            </a:r>
            <a:r>
              <a:rPr lang="en-US" sz="2000" dirty="0">
                <a:cs typeface="Arial" panose="020B0604020202020204" pitchFamily="34" charset="0"/>
              </a:rPr>
              <a:t>(white beam, water sample at the sample location)</a:t>
            </a:r>
            <a:r>
              <a:rPr lang="en-US" sz="2000" dirty="0">
                <a:effectLst/>
                <a:cs typeface="Arial" panose="020B0604020202020204" pitchFamily="34" charset="0"/>
              </a:rPr>
              <a:t> </a:t>
            </a:r>
          </a:p>
          <a:p>
            <a:pPr marL="800100" lvl="1" indent="-342900">
              <a:buFontTx/>
              <a:buChar char="-"/>
            </a:pPr>
            <a:r>
              <a:rPr lang="en-US" b="1" dirty="0">
                <a:effectLst/>
                <a:ea typeface="Times New Roman" panose="02020603050405020304" pitchFamily="18" charset="0"/>
              </a:rPr>
              <a:t>Both QIKR-L and QIKR-U are active</a:t>
            </a:r>
            <a:r>
              <a:rPr lang="en-US" dirty="0">
                <a:effectLst/>
              </a:rPr>
              <a:t> </a:t>
            </a:r>
            <a:r>
              <a:rPr lang="en-US" dirty="0">
                <a:effectLst/>
                <a:sym typeface="Wingdings" pitchFamily="2" charset="2"/>
              </a:rPr>
              <a:t> dose rates outside the cave enclosure</a:t>
            </a:r>
            <a:endParaRPr lang="en-US" dirty="0">
              <a:effectLst/>
            </a:endParaRPr>
          </a:p>
          <a:p>
            <a:pPr marL="800100" lvl="1" indent="-342900">
              <a:buFontTx/>
              <a:buChar char="-"/>
            </a:pPr>
            <a:r>
              <a:rPr lang="en-US" b="1" dirty="0">
                <a:effectLst/>
                <a:ea typeface="Times New Roman" panose="02020603050405020304" pitchFamily="18" charset="0"/>
              </a:rPr>
              <a:t>QIKR-L is active, QIKR-U is inactive</a:t>
            </a:r>
            <a:r>
              <a:rPr lang="en-US" dirty="0">
                <a:effectLst/>
              </a:rPr>
              <a:t> </a:t>
            </a:r>
            <a:r>
              <a:rPr lang="en-US" dirty="0">
                <a:effectLst/>
                <a:sym typeface="Wingdings" pitchFamily="2" charset="2"/>
              </a:rPr>
              <a:t> dose rates inside the QIKR-U cave</a:t>
            </a:r>
            <a:endParaRPr lang="en-US" dirty="0"/>
          </a:p>
          <a:p>
            <a:pPr marL="800100" lvl="1" indent="-342900">
              <a:buFontTx/>
              <a:buChar char="-"/>
            </a:pPr>
            <a:r>
              <a:rPr lang="en-US" b="1" dirty="0">
                <a:effectLst/>
                <a:ea typeface="Times New Roman" panose="02020603050405020304" pitchFamily="18" charset="0"/>
              </a:rPr>
              <a:t>QIKR-U is active, QIKR-L is inactive</a:t>
            </a:r>
            <a:r>
              <a:rPr lang="en-US" dirty="0">
                <a:effectLst/>
              </a:rPr>
              <a:t> </a:t>
            </a:r>
            <a:r>
              <a:rPr lang="en-US" dirty="0">
                <a:effectLst/>
                <a:sym typeface="Wingdings" pitchFamily="2" charset="2"/>
              </a:rPr>
              <a:t> dose rates inside the QIKR-L cave</a:t>
            </a:r>
            <a:endParaRPr lang="en-US" sz="2400" dirty="0">
              <a:cs typeface="Arial" panose="020B0604020202020204" pitchFamily="34" charset="0"/>
              <a:sym typeface="Wingdings" pitchFamily="2" charset="2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u="sng" dirty="0">
                <a:cs typeface="Arial" panose="020B0604020202020204" pitchFamily="34" charset="0"/>
                <a:sym typeface="Wingdings" pitchFamily="2" charset="2"/>
              </a:rPr>
              <a:t>Accident condition </a:t>
            </a:r>
            <a:r>
              <a:rPr lang="en-US" sz="2000" dirty="0">
                <a:cs typeface="Arial" panose="020B0604020202020204" pitchFamily="34" charset="0"/>
                <a:sym typeface="Wingdings" pitchFamily="2" charset="2"/>
              </a:rPr>
              <a:t>(white beam, steel sample at the sample location)</a:t>
            </a:r>
            <a:endParaRPr lang="en-US" sz="2400" dirty="0">
              <a:cs typeface="Arial" panose="020B0604020202020204" pitchFamily="34" charset="0"/>
              <a:sym typeface="Wingdings" pitchFamily="2" charset="2"/>
            </a:endParaRPr>
          </a:p>
          <a:p>
            <a:pPr marL="800100" lvl="1" indent="-342900">
              <a:buFontTx/>
              <a:buChar char="-"/>
            </a:pPr>
            <a:r>
              <a:rPr lang="en-US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Accident in QIKR-L cave while QIKR-U is active</a:t>
            </a:r>
            <a:r>
              <a:rPr lang="en-US" b="1" dirty="0">
                <a:effectLst/>
                <a:ea typeface="Times New Roman" panose="02020603050405020304" pitchFamily="18" charset="0"/>
                <a:cs typeface="Arial" panose="020B0604020202020204" pitchFamily="34" charset="0"/>
                <a:sym typeface="Wingdings" pitchFamily="2" charset="2"/>
              </a:rPr>
              <a:t>  </a:t>
            </a:r>
            <a:r>
              <a:rPr lang="en-US" dirty="0">
                <a:effectLst/>
                <a:cs typeface="Arial" panose="020B0604020202020204" pitchFamily="34" charset="0"/>
                <a:sym typeface="Wingdings" pitchFamily="2" charset="2"/>
              </a:rPr>
              <a:t>dose rates outside the cave enclosure</a:t>
            </a:r>
          </a:p>
          <a:p>
            <a:pPr marL="800100" lvl="1" indent="-342900">
              <a:buFontTx/>
              <a:buChar char="-"/>
            </a:pPr>
            <a:r>
              <a:rPr lang="en-US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Accident in QIKR-U cave while QIKR-L is active</a:t>
            </a:r>
            <a:r>
              <a:rPr lang="en-US" b="1" dirty="0">
                <a:ea typeface="Times New Roman" panose="02020603050405020304" pitchFamily="18" charset="0"/>
                <a:cs typeface="Arial" panose="020B0604020202020204" pitchFamily="34" charset="0"/>
                <a:sym typeface="Wingdings" pitchFamily="2" charset="2"/>
              </a:rPr>
              <a:t>  </a:t>
            </a:r>
            <a:r>
              <a:rPr lang="en-US" dirty="0">
                <a:effectLst/>
                <a:cs typeface="Arial" panose="020B0604020202020204" pitchFamily="34" charset="0"/>
                <a:sym typeface="Wingdings" pitchFamily="2" charset="2"/>
              </a:rPr>
              <a:t>dose rates outside the cave enclosure</a:t>
            </a:r>
          </a:p>
          <a:p>
            <a:pPr marL="800100" lvl="1" indent="-342900">
              <a:buFontTx/>
              <a:buChar char="-"/>
            </a:pPr>
            <a:r>
              <a:rPr lang="en-US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Accident in QIKR-L cave while QIKR-U inactive </a:t>
            </a:r>
            <a:r>
              <a:rPr lang="en-US" b="1" dirty="0">
                <a:effectLst/>
                <a:ea typeface="Times New Roman" panose="02020603050405020304" pitchFamily="18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dirty="0">
                <a:effectLst/>
                <a:cs typeface="Arial" panose="020B0604020202020204" pitchFamily="34" charset="0"/>
                <a:sym typeface="Wingdings" pitchFamily="2" charset="2"/>
              </a:rPr>
              <a:t>dose rates inside the QIKR-U cave</a:t>
            </a:r>
          </a:p>
          <a:p>
            <a:pPr marL="800100" lvl="1" indent="-342900">
              <a:buFontTx/>
              <a:buChar char="-"/>
            </a:pPr>
            <a:r>
              <a:rPr lang="en-US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Accident in QIKR-U cave while QIKR-L inactive</a:t>
            </a:r>
            <a:r>
              <a:rPr lang="en-US" dirty="0">
                <a:effectLst/>
                <a:cs typeface="Arial" panose="020B0604020202020204" pitchFamily="34" charset="0"/>
              </a:rPr>
              <a:t> </a:t>
            </a:r>
            <a:r>
              <a:rPr lang="en-US" dirty="0">
                <a:effectLst/>
                <a:cs typeface="Arial" panose="020B0604020202020204" pitchFamily="34" charset="0"/>
                <a:sym typeface="Wingdings" pitchFamily="2" charset="2"/>
              </a:rPr>
              <a:t> dose rates inside the QIKR-L cave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B7E834-C938-4F83-567B-0F8338EE39A4}"/>
              </a:ext>
            </a:extLst>
          </p:cNvPr>
          <p:cNvSpPr txBox="1"/>
          <p:nvPr/>
        </p:nvSpPr>
        <p:spPr>
          <a:xfrm>
            <a:off x="250372" y="1768810"/>
            <a:ext cx="1160939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Assumption: Negligible radiation into the cave from adjacent beamlines and shields</a:t>
            </a:r>
          </a:p>
        </p:txBody>
      </p:sp>
    </p:spTree>
    <p:extLst>
      <p:ext uri="{BB962C8B-B14F-4D97-AF65-F5344CB8AC3E}">
        <p14:creationId xmlns:p14="http://schemas.microsoft.com/office/powerpoint/2010/main" val="42787161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2686B-A787-F21B-B180-C5DC0DC13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16B199D-1D61-8F73-55E4-0F823BA4F2B8}"/>
              </a:ext>
            </a:extLst>
          </p:cNvPr>
          <p:cNvSpPr txBox="1"/>
          <p:nvPr/>
        </p:nvSpPr>
        <p:spPr>
          <a:xfrm>
            <a:off x="11700" y="828048"/>
            <a:ext cx="592464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432FF"/>
                </a:solidFill>
              </a:rPr>
              <a:t>Normal operation, </a:t>
            </a:r>
            <a:r>
              <a:rPr lang="en-US" dirty="0">
                <a:solidFill>
                  <a:srgbClr val="0432FF"/>
                </a:solidFill>
              </a:rPr>
              <a:t>QIKR-L and QIKR-U operate normally</a:t>
            </a:r>
          </a:p>
          <a:p>
            <a:r>
              <a:rPr lang="en-US" dirty="0"/>
              <a:t>- White beam  - </a:t>
            </a:r>
            <a:r>
              <a:rPr lang="en-US" b="1" dirty="0"/>
              <a:t>Water sample</a:t>
            </a:r>
            <a:r>
              <a:rPr lang="en-US" dirty="0"/>
              <a:t> - With Slits (full aperture)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82559-612A-C11E-AF9C-9EFBC6CB4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591649"/>
          </a:xfrm>
        </p:spPr>
        <p:txBody>
          <a:bodyPr/>
          <a:lstStyle/>
          <a:p>
            <a:r>
              <a:rPr lang="en-US" sz="2800" dirty="0"/>
              <a:t>QIKR Cave Shielding Analysis: Normal Operation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87DDA0-0B9F-052A-F214-8ACC068E86AD}"/>
              </a:ext>
            </a:extLst>
          </p:cNvPr>
          <p:cNvSpPr txBox="1"/>
          <p:nvPr/>
        </p:nvSpPr>
        <p:spPr>
          <a:xfrm>
            <a:off x="1591370" y="6276355"/>
            <a:ext cx="96353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Aft>
                <a:spcPts val="1000"/>
              </a:spcAft>
            </a:pPr>
            <a:r>
              <a:rPr lang="en-US" sz="1400" b="1" i="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Dose profiles calculated at 30 cm away from the cave outer walls when both beamlines are operating normally.</a:t>
            </a:r>
            <a:endParaRPr lang="en-US" sz="1400" i="1" dirty="0">
              <a:solidFill>
                <a:srgbClr val="1F497D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744467-4E1F-B101-FF8C-60009B765C93}"/>
              </a:ext>
            </a:extLst>
          </p:cNvPr>
          <p:cNvSpPr txBox="1"/>
          <p:nvPr/>
        </p:nvSpPr>
        <p:spPr>
          <a:xfrm>
            <a:off x="8365068" y="841696"/>
            <a:ext cx="366316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Red contour lines show the </a:t>
            </a:r>
          </a:p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0.25 mrem/h </a:t>
            </a:r>
            <a:r>
              <a:rPr lang="en-US" u="sng" dirty="0">
                <a:solidFill>
                  <a:srgbClr val="FF0000"/>
                </a:solidFill>
                <a:highlight>
                  <a:srgbClr val="FFFF00"/>
                </a:highlight>
              </a:rPr>
              <a:t>total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dose boundary</a:t>
            </a:r>
          </a:p>
        </p:txBody>
      </p:sp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AC3E07C-C91A-AF87-7DC9-47737697CA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01" r="232" b="1929"/>
          <a:stretch/>
        </p:blipFill>
        <p:spPr>
          <a:xfrm>
            <a:off x="76689" y="1640115"/>
            <a:ext cx="12043383" cy="453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593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A3494-F264-39E3-33F7-45E4429C5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0B89B56-8CF5-0AB7-E709-2724D652F9FE}"/>
              </a:ext>
            </a:extLst>
          </p:cNvPr>
          <p:cNvSpPr txBox="1"/>
          <p:nvPr/>
        </p:nvSpPr>
        <p:spPr>
          <a:xfrm>
            <a:off x="11700" y="828048"/>
            <a:ext cx="586658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432FF"/>
                </a:solidFill>
              </a:rPr>
              <a:t>Normal operation, </a:t>
            </a:r>
            <a:r>
              <a:rPr lang="en-US" dirty="0">
                <a:solidFill>
                  <a:srgbClr val="0432FF"/>
                </a:solidFill>
              </a:rPr>
              <a:t>QIKR-L and QIKR-U operate normally</a:t>
            </a:r>
          </a:p>
          <a:p>
            <a:r>
              <a:rPr lang="en-US" dirty="0"/>
              <a:t>- White beam  - </a:t>
            </a:r>
            <a:r>
              <a:rPr lang="en-US" b="1" dirty="0"/>
              <a:t>Water sample </a:t>
            </a:r>
            <a:r>
              <a:rPr lang="en-US" dirty="0"/>
              <a:t>- With Slits (full aperture)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3B0347-642D-681A-AD33-40ED370D9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591649"/>
          </a:xfrm>
        </p:spPr>
        <p:txBody>
          <a:bodyPr/>
          <a:lstStyle/>
          <a:p>
            <a:r>
              <a:rPr lang="en-US" sz="2800" dirty="0"/>
              <a:t>QIKR Cave Shielding Analysis: Normal Operation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05E68D14-6867-6762-E930-173BD45DEB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7657" y="1485922"/>
            <a:ext cx="10869013" cy="49344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734C5C-8632-E59D-1C70-93EEA8B64CE3}"/>
              </a:ext>
            </a:extLst>
          </p:cNvPr>
          <p:cNvSpPr txBox="1"/>
          <p:nvPr/>
        </p:nvSpPr>
        <p:spPr>
          <a:xfrm>
            <a:off x="1449363" y="6266440"/>
            <a:ext cx="97992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Aft>
                <a:spcPts val="1000"/>
              </a:spcAft>
            </a:pP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Dose profiles at  30 cm above the instrument caves roof (plan-view) when both beamlines are operating normally.</a:t>
            </a: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i="1" dirty="0">
              <a:solidFill>
                <a:srgbClr val="1F497D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071C67-67EE-CDA3-C0DE-8B49F1B1509D}"/>
              </a:ext>
            </a:extLst>
          </p:cNvPr>
          <p:cNvSpPr txBox="1"/>
          <p:nvPr/>
        </p:nvSpPr>
        <p:spPr>
          <a:xfrm>
            <a:off x="8365068" y="841696"/>
            <a:ext cx="366316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Red contour lines show the </a:t>
            </a:r>
          </a:p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0.25 mrem/h </a:t>
            </a:r>
            <a:r>
              <a:rPr lang="en-US" u="sng" dirty="0">
                <a:solidFill>
                  <a:srgbClr val="FF0000"/>
                </a:solidFill>
                <a:highlight>
                  <a:srgbClr val="FFFF00"/>
                </a:highlight>
              </a:rPr>
              <a:t>total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dose boundary</a:t>
            </a:r>
          </a:p>
        </p:txBody>
      </p:sp>
    </p:spTree>
    <p:extLst>
      <p:ext uri="{BB962C8B-B14F-4D97-AF65-F5344CB8AC3E}">
        <p14:creationId xmlns:p14="http://schemas.microsoft.com/office/powerpoint/2010/main" val="2026467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39E7F-D5C7-1010-7FBF-C3BC6E3F7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06AD0-6135-4FCC-292E-E7F7E2589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QIKR MCNP Source Model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29BA67-8F98-9AF9-A82D-41E6F22C6489}"/>
              </a:ext>
            </a:extLst>
          </p:cNvPr>
          <p:cNvSpPr txBox="1"/>
          <p:nvPr/>
        </p:nvSpPr>
        <p:spPr>
          <a:xfrm>
            <a:off x="429768" y="1166895"/>
            <a:ext cx="6088546" cy="516141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QIKR-SSW source</a:t>
            </a:r>
          </a:p>
          <a:p>
            <a:pPr algn="l">
              <a:lnSpc>
                <a:spcPct val="90000"/>
              </a:lnSpc>
            </a:pPr>
            <a:endParaRPr lang="en-US" sz="2000" b="1" dirty="0">
              <a:solidFill>
                <a:srgbClr val="FF0000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ea typeface="Times New Roman" panose="02020603050405020304" pitchFamily="18" charset="0"/>
              </a:rPr>
              <a:t>It utilizes the direct particle information for source neutron on the source plane (neutrons are stored with their exact position, direction and energy information while crossing the source plane)</a:t>
            </a:r>
            <a:r>
              <a:rPr lang="en-US" dirty="0">
                <a:effectLst/>
              </a:rPr>
              <a:t> </a:t>
            </a:r>
          </a:p>
          <a:p>
            <a:pPr>
              <a:lnSpc>
                <a:spcPct val="90000"/>
              </a:lnSpc>
            </a:pPr>
            <a:endParaRPr lang="en-US" dirty="0">
              <a:effectLst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ea typeface="Times New Roman" panose="02020603050405020304" pitchFamily="18" charset="0"/>
              </a:rPr>
              <a:t>It was generated by using MCNP’s surface crossing source capability:</a:t>
            </a:r>
          </a:p>
          <a:p>
            <a:pPr>
              <a:lnSpc>
                <a:spcPct val="90000"/>
              </a:lnSpc>
            </a:pPr>
            <a:r>
              <a:rPr lang="en-US" dirty="0">
                <a:ea typeface="Times New Roman" panose="02020603050405020304" pitchFamily="18" charset="0"/>
              </a:rPr>
              <a:t>      </a:t>
            </a:r>
          </a:p>
          <a:p>
            <a:pPr marL="742950" lvl="1" indent="-28575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dirty="0">
                <a:ea typeface="Times New Roman" panose="02020603050405020304" pitchFamily="18" charset="0"/>
              </a:rPr>
              <a:t>MCNP </a:t>
            </a:r>
            <a:r>
              <a:rPr lang="en-US" sz="1400" dirty="0">
                <a:effectLst/>
                <a:ea typeface="Times New Roman" panose="02020603050405020304" pitchFamily="18" charset="0"/>
              </a:rPr>
              <a:t>full model was simulated with a proton source (700 kW, 1.3 GeV proton beam, corresponds ~</a:t>
            </a:r>
            <a:r>
              <a:rPr lang="en-US" sz="1400" dirty="0">
                <a:ea typeface="Times New Roman" panose="02020603050405020304" pitchFamily="18" charset="0"/>
              </a:rPr>
              <a:t> </a:t>
            </a:r>
            <a:r>
              <a:rPr lang="en-US" sz="1400" dirty="0">
                <a:effectLst/>
                <a:ea typeface="Times New Roman" panose="02020603050405020304" pitchFamily="18" charset="0"/>
              </a:rPr>
              <a:t> 3.37 x 10</a:t>
            </a:r>
            <a:r>
              <a:rPr lang="en-US" sz="1400" baseline="30000" dirty="0">
                <a:effectLst/>
                <a:ea typeface="Times New Roman" panose="02020603050405020304" pitchFamily="18" charset="0"/>
              </a:rPr>
              <a:t>15</a:t>
            </a:r>
            <a:r>
              <a:rPr lang="en-US" sz="1400" dirty="0">
                <a:effectLst/>
                <a:ea typeface="Times New Roman" panose="02020603050405020304" pitchFamily="18" charset="0"/>
              </a:rPr>
              <a:t> p/s)</a:t>
            </a:r>
          </a:p>
          <a:p>
            <a:pPr lvl="1">
              <a:lnSpc>
                <a:spcPct val="90000"/>
              </a:lnSpc>
            </a:pPr>
            <a:endParaRPr lang="en-US" sz="1400" dirty="0">
              <a:effectLst/>
              <a:ea typeface="Times New Roman" panose="02020603050405020304" pitchFamily="18" charset="0"/>
            </a:endParaRPr>
          </a:p>
          <a:p>
            <a:pPr marL="742950" lvl="1" indent="-28575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dirty="0">
                <a:ea typeface="Times New Roman" panose="02020603050405020304" pitchFamily="18" charset="0"/>
              </a:rPr>
              <a:t>A rectangular source plane (28.5 x 13.5 cm</a:t>
            </a:r>
            <a:r>
              <a:rPr lang="en-US" sz="1400" baseline="30000" dirty="0">
                <a:ea typeface="Times New Roman" panose="02020603050405020304" pitchFamily="18" charset="0"/>
              </a:rPr>
              <a:t>2</a:t>
            </a:r>
            <a:r>
              <a:rPr lang="en-US" sz="1400" dirty="0">
                <a:ea typeface="Times New Roman" panose="02020603050405020304" pitchFamily="18" charset="0"/>
              </a:rPr>
              <a:t>) was located 100 cm away from the moderator surface</a:t>
            </a:r>
            <a:r>
              <a:rPr lang="en-US" sz="1400" dirty="0">
                <a:effectLst/>
                <a:ea typeface="Times New Roman" panose="02020603050405020304" pitchFamily="18" charset="0"/>
              </a:rPr>
              <a:t> </a:t>
            </a:r>
          </a:p>
          <a:p>
            <a:pPr lvl="1">
              <a:lnSpc>
                <a:spcPct val="90000"/>
              </a:lnSpc>
            </a:pPr>
            <a:endParaRPr lang="en-US" sz="1400" dirty="0">
              <a:effectLst/>
              <a:ea typeface="Times New Roman" panose="02020603050405020304" pitchFamily="18" charset="0"/>
            </a:endParaRPr>
          </a:p>
          <a:p>
            <a:pPr marL="742950" lvl="1" indent="-28575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dirty="0">
                <a:ea typeface="Times New Roman" panose="02020603050405020304" pitchFamily="18" charset="0"/>
              </a:rPr>
              <a:t>O</a:t>
            </a:r>
            <a:r>
              <a:rPr lang="en-US" sz="1400" dirty="0">
                <a:effectLst/>
                <a:ea typeface="Times New Roman" panose="02020603050405020304" pitchFamily="18" charset="0"/>
              </a:rPr>
              <a:t>nly forward-directed neutron tracks</a:t>
            </a:r>
            <a:r>
              <a:rPr lang="en-US" sz="1400" dirty="0">
                <a:effectLst/>
              </a:rPr>
              <a:t> </a:t>
            </a:r>
            <a:r>
              <a:rPr lang="en-US" sz="1400" dirty="0"/>
              <a:t>passing through the predefined rectangular surface area were stored </a:t>
            </a:r>
          </a:p>
          <a:p>
            <a:pPr lvl="1">
              <a:lnSpc>
                <a:spcPct val="90000"/>
              </a:lnSpc>
            </a:pPr>
            <a:endParaRPr lang="en-US" sz="1400" dirty="0"/>
          </a:p>
          <a:p>
            <a:pPr marL="742950" lvl="1" indent="-28575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dirty="0"/>
              <a:t>~ 54 million neutron tracks stored for 1 million proton, resulting in total 0.04315 n/s per source proton</a:t>
            </a:r>
          </a:p>
          <a:p>
            <a:pPr lvl="1">
              <a:lnSpc>
                <a:spcPct val="90000"/>
              </a:lnSpc>
            </a:pPr>
            <a:endParaRPr lang="en-US" sz="1400" dirty="0"/>
          </a:p>
          <a:p>
            <a:pPr marL="742950" lvl="1" indent="-28575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dirty="0">
                <a:effectLst/>
                <a:ea typeface="Times New Roman" panose="02020603050405020304" pitchFamily="18" charset="0"/>
              </a:rPr>
              <a:t>0.002384 n/s per source proton within 0° - 3° degree</a:t>
            </a:r>
            <a:r>
              <a:rPr lang="en-US" sz="1400" dirty="0">
                <a:effectLst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E05D74-682C-FD44-862A-C3205AE70E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71138" y="1020048"/>
            <a:ext cx="5070318" cy="35860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58DBE9-1053-ABFB-07E0-AFE65773BC22}"/>
              </a:ext>
            </a:extLst>
          </p:cNvPr>
          <p:cNvSpPr txBox="1"/>
          <p:nvPr/>
        </p:nvSpPr>
        <p:spPr>
          <a:xfrm>
            <a:off x="6571138" y="4413976"/>
            <a:ext cx="5070318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Illustration of the location of the source plane for QIKR-  </a:t>
            </a:r>
          </a:p>
          <a:p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SSW source generation (no shielding is shown, only</a:t>
            </a:r>
          </a:p>
          <a:p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target moderator assembly and beamlines)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220693-B5E8-B106-5477-C4F99DAF35D5}"/>
              </a:ext>
            </a:extLst>
          </p:cNvPr>
          <p:cNvSpPr txBox="1"/>
          <p:nvPr/>
        </p:nvSpPr>
        <p:spPr>
          <a:xfrm>
            <a:off x="6518314" y="5509684"/>
            <a:ext cx="5243918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454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QIKR-SSW source was developed when QIKR was on ST04. Since then, QIKR location has been changed twice; first moved to ST03, and now located on ST02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404FB9-9836-B6AA-76EA-C6C79D575EE4}"/>
              </a:ext>
            </a:extLst>
          </p:cNvPr>
          <p:cNvSpPr txBox="1"/>
          <p:nvPr/>
        </p:nvSpPr>
        <p:spPr>
          <a:xfrm>
            <a:off x="9780816" y="3957558"/>
            <a:ext cx="514350" cy="246221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ST11</a:t>
            </a:r>
          </a:p>
        </p:txBody>
      </p:sp>
    </p:spTree>
    <p:extLst>
      <p:ext uri="{BB962C8B-B14F-4D97-AF65-F5344CB8AC3E}">
        <p14:creationId xmlns:p14="http://schemas.microsoft.com/office/powerpoint/2010/main" val="32402790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2E75B-803B-5CB0-C259-8703532C0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DF4B566-0D8C-08C4-7F43-2810143C16F0}"/>
              </a:ext>
            </a:extLst>
          </p:cNvPr>
          <p:cNvSpPr txBox="1"/>
          <p:nvPr/>
        </p:nvSpPr>
        <p:spPr>
          <a:xfrm>
            <a:off x="11700" y="828048"/>
            <a:ext cx="1197529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432FF"/>
                </a:solidFill>
              </a:rPr>
              <a:t>Normal operation, </a:t>
            </a:r>
            <a:r>
              <a:rPr lang="en-US" b="1" dirty="0">
                <a:solidFill>
                  <a:schemeClr val="accent6"/>
                </a:solidFill>
              </a:rPr>
              <a:t>One beamline is active, the other is inactive (used to estimate the dose rates inside the caves)</a:t>
            </a:r>
            <a:endParaRPr lang="en-US" b="1" dirty="0">
              <a:solidFill>
                <a:srgbClr val="28A351"/>
              </a:solidFill>
            </a:endParaRPr>
          </a:p>
          <a:p>
            <a:r>
              <a:rPr lang="en-US" dirty="0"/>
              <a:t>- White beam  - </a:t>
            </a:r>
            <a:r>
              <a:rPr lang="en-US" b="1" dirty="0"/>
              <a:t>Water sample </a:t>
            </a:r>
            <a:r>
              <a:rPr lang="en-US" dirty="0"/>
              <a:t>- With Slits (full aperture)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DDD00B-7DDD-8CF8-69C3-D9C5764B5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591649"/>
          </a:xfrm>
        </p:spPr>
        <p:txBody>
          <a:bodyPr/>
          <a:lstStyle/>
          <a:p>
            <a:r>
              <a:rPr lang="en-US" sz="2800" dirty="0"/>
              <a:t>QIKR Cave Shielding Analysis: Normal Operation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9F4F48B-7277-C013-5157-C67DFD1F1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42" y="1501675"/>
            <a:ext cx="11975299" cy="4814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2CAE44-EB29-1B81-0E79-8C2F468EA353}"/>
              </a:ext>
            </a:extLst>
          </p:cNvPr>
          <p:cNvSpPr txBox="1"/>
          <p:nvPr/>
        </p:nvSpPr>
        <p:spPr>
          <a:xfrm>
            <a:off x="2743148" y="6343386"/>
            <a:ext cx="72922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Aft>
                <a:spcPts val="1000"/>
              </a:spcAft>
            </a:pPr>
            <a:r>
              <a:rPr lang="en-US" sz="1400" b="1" i="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Dose profiles when one beam is operating normally, and the other is inactive.</a:t>
            </a:r>
            <a:endParaRPr lang="en-US" sz="1400" i="1" dirty="0">
              <a:solidFill>
                <a:srgbClr val="1F497D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5191A2-F047-ABAA-6496-E484C255F5D6}"/>
              </a:ext>
            </a:extLst>
          </p:cNvPr>
          <p:cNvSpPr txBox="1"/>
          <p:nvPr/>
        </p:nvSpPr>
        <p:spPr>
          <a:xfrm>
            <a:off x="8323838" y="1290971"/>
            <a:ext cx="366316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Red contour lines show the </a:t>
            </a:r>
          </a:p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0.25 mrem/h </a:t>
            </a:r>
            <a:r>
              <a:rPr lang="en-US" u="sng" dirty="0">
                <a:solidFill>
                  <a:srgbClr val="FF0000"/>
                </a:solidFill>
                <a:highlight>
                  <a:srgbClr val="FFFF00"/>
                </a:highlight>
              </a:rPr>
              <a:t>total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dose boundary</a:t>
            </a:r>
          </a:p>
        </p:txBody>
      </p:sp>
    </p:spTree>
    <p:extLst>
      <p:ext uri="{BB962C8B-B14F-4D97-AF65-F5344CB8AC3E}">
        <p14:creationId xmlns:p14="http://schemas.microsoft.com/office/powerpoint/2010/main" val="40159190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5D2DF-3254-610A-7D1E-3E4BCEAFE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6639F77-4172-BBE2-6067-7EBE014D27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563" y="1563134"/>
            <a:ext cx="12055086" cy="48374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C42775-C339-2726-D1BB-228F40AB4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591649"/>
          </a:xfrm>
        </p:spPr>
        <p:txBody>
          <a:bodyPr/>
          <a:lstStyle/>
          <a:p>
            <a:r>
              <a:rPr lang="en-US" sz="2800" dirty="0"/>
              <a:t>QIKR Cave Shielding Analysis: Normal Operation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7F9794-45FB-BFD4-2BA4-A404D88D5BD5}"/>
              </a:ext>
            </a:extLst>
          </p:cNvPr>
          <p:cNvSpPr txBox="1"/>
          <p:nvPr/>
        </p:nvSpPr>
        <p:spPr>
          <a:xfrm>
            <a:off x="2743148" y="6343386"/>
            <a:ext cx="72922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Aft>
                <a:spcPts val="1000"/>
              </a:spcAft>
            </a:pPr>
            <a:r>
              <a:rPr lang="en-US" sz="1400" b="1" i="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Dose profiles when one beam is operating normally, and the other is inactive.</a:t>
            </a:r>
            <a:endParaRPr lang="en-US" sz="1400" i="1" dirty="0">
              <a:solidFill>
                <a:srgbClr val="1F497D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8ACF40-A570-8EB9-F5DA-33A70D67239B}"/>
              </a:ext>
            </a:extLst>
          </p:cNvPr>
          <p:cNvSpPr txBox="1"/>
          <p:nvPr/>
        </p:nvSpPr>
        <p:spPr>
          <a:xfrm>
            <a:off x="108351" y="787014"/>
            <a:ext cx="1197529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432FF"/>
                </a:solidFill>
              </a:rPr>
              <a:t>Normal operation, </a:t>
            </a:r>
            <a:r>
              <a:rPr lang="en-US" b="1" dirty="0">
                <a:solidFill>
                  <a:schemeClr val="accent6"/>
                </a:solidFill>
              </a:rPr>
              <a:t>One beamline is active, the other is inactive (used to estimate the dose rates inside the caves)</a:t>
            </a:r>
            <a:endParaRPr lang="en-US" b="1" dirty="0">
              <a:solidFill>
                <a:srgbClr val="28A351"/>
              </a:solidFill>
            </a:endParaRPr>
          </a:p>
          <a:p>
            <a:r>
              <a:rPr lang="en-US" dirty="0"/>
              <a:t>- White beam  - </a:t>
            </a:r>
            <a:r>
              <a:rPr lang="en-US" b="1" dirty="0"/>
              <a:t>Water sample </a:t>
            </a:r>
            <a:r>
              <a:rPr lang="en-US" dirty="0"/>
              <a:t>- With Slits (full aperture)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D491F5-EC4A-9A3D-87C1-E68521E85634}"/>
              </a:ext>
            </a:extLst>
          </p:cNvPr>
          <p:cNvSpPr txBox="1"/>
          <p:nvPr/>
        </p:nvSpPr>
        <p:spPr>
          <a:xfrm>
            <a:off x="8321525" y="1378663"/>
            <a:ext cx="366316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Red contour lines show the </a:t>
            </a:r>
          </a:p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0.25 mrem/h </a:t>
            </a:r>
            <a:r>
              <a:rPr lang="en-US" u="sng" dirty="0">
                <a:solidFill>
                  <a:srgbClr val="FF0000"/>
                </a:solidFill>
                <a:highlight>
                  <a:srgbClr val="FFFF00"/>
                </a:highlight>
              </a:rPr>
              <a:t>total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dose boundary</a:t>
            </a:r>
          </a:p>
        </p:txBody>
      </p:sp>
    </p:spTree>
    <p:extLst>
      <p:ext uri="{BB962C8B-B14F-4D97-AF65-F5344CB8AC3E}">
        <p14:creationId xmlns:p14="http://schemas.microsoft.com/office/powerpoint/2010/main" val="11198842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5BDF8-753C-04C4-BE9B-72785FA5C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8DCBC-740D-6A05-941E-8872C7AE0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Normal Operation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37D039B-C5FA-B1EC-2CC4-5FB92EDE77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581252"/>
              </p:ext>
            </p:extLst>
          </p:nvPr>
        </p:nvGraphicFramePr>
        <p:xfrm>
          <a:off x="2132859" y="1305270"/>
          <a:ext cx="8023816" cy="483832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088180">
                  <a:extLst>
                    <a:ext uri="{9D8B030D-6E8A-4147-A177-3AD203B41FA5}">
                      <a16:colId xmlns:a16="http://schemas.microsoft.com/office/drawing/2014/main" val="3076735703"/>
                    </a:ext>
                  </a:extLst>
                </a:gridCol>
                <a:gridCol w="2088180">
                  <a:extLst>
                    <a:ext uri="{9D8B030D-6E8A-4147-A177-3AD203B41FA5}">
                      <a16:colId xmlns:a16="http://schemas.microsoft.com/office/drawing/2014/main" val="1424693657"/>
                    </a:ext>
                  </a:extLst>
                </a:gridCol>
                <a:gridCol w="2037269">
                  <a:extLst>
                    <a:ext uri="{9D8B030D-6E8A-4147-A177-3AD203B41FA5}">
                      <a16:colId xmlns:a16="http://schemas.microsoft.com/office/drawing/2014/main" val="1965369278"/>
                    </a:ext>
                  </a:extLst>
                </a:gridCol>
                <a:gridCol w="1810187">
                  <a:extLst>
                    <a:ext uri="{9D8B030D-6E8A-4147-A177-3AD203B41FA5}">
                      <a16:colId xmlns:a16="http://schemas.microsoft.com/office/drawing/2014/main" val="233488479"/>
                    </a:ext>
                  </a:extLst>
                </a:gridCol>
              </a:tblGrid>
              <a:tr h="188595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normal operation (QIKR-L active and QIKR-U active)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474392"/>
                  </a:ext>
                </a:extLst>
              </a:tr>
              <a:tr h="1885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Cave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Location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maximum total dose rate (mrem/h)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60388153"/>
                  </a:ext>
                </a:extLst>
              </a:tr>
              <a:tr h="177800"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QIKR-L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Outer wall, ST03 side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Upstream (HDC)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0.72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61293648"/>
                  </a:ext>
                </a:extLst>
              </a:tr>
              <a:tr h="177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Downstream (RDC)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0.28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81561443"/>
                  </a:ext>
                </a:extLst>
              </a:tr>
              <a:tr h="177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Back Wall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&lt; 0.25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0263520"/>
                  </a:ext>
                </a:extLst>
              </a:tr>
              <a:tr h="1885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Roof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Upstream (HDC)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&lt; 0.25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57394562"/>
                  </a:ext>
                </a:extLst>
              </a:tr>
              <a:tr h="1885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Downstream (RDC)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0.43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06295229"/>
                  </a:ext>
                </a:extLst>
              </a:tr>
              <a:tr h="177800"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QIKR-U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Outer wall, ST01 side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Upstream (HDC)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0.64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62430765"/>
                  </a:ext>
                </a:extLst>
              </a:tr>
              <a:tr h="177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Downstream (RDC)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0.34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80505758"/>
                  </a:ext>
                </a:extLst>
              </a:tr>
              <a:tr h="1885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Back Wall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&lt; 0.25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65665648"/>
                  </a:ext>
                </a:extLst>
              </a:tr>
              <a:tr h="177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Roof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Upstream (HDC)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0.31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48972272"/>
                  </a:ext>
                </a:extLst>
              </a:tr>
              <a:tr h="1885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Downstream (RDC)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0.51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53370058"/>
                  </a:ext>
                </a:extLst>
              </a:tr>
              <a:tr h="188595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normal operation (only QIKR-U active)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62298"/>
                  </a:ext>
                </a:extLst>
              </a:tr>
              <a:tr h="188595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QIKR-L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in-beam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0.27 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33101819"/>
                  </a:ext>
                </a:extLst>
              </a:tr>
              <a:tr h="177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bisector wall (inside cave)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Upstream (HDC)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1.02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89064780"/>
                  </a:ext>
                </a:extLst>
              </a:tr>
              <a:tr h="1885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Downstream (RDC)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0.49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24896906"/>
                  </a:ext>
                </a:extLst>
              </a:tr>
              <a:tr h="188595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normal operation (only QIKR-L active)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818968"/>
                  </a:ext>
                </a:extLst>
              </a:tr>
              <a:tr h="188595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QIKR-U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in-beam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0.28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84836691"/>
                  </a:ext>
                </a:extLst>
              </a:tr>
              <a:tr h="177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bisector wall (inside cave)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Upstream (HDC)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0.71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77020942"/>
                  </a:ext>
                </a:extLst>
              </a:tr>
              <a:tr h="1885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Downstream (RDC)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0.29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9318961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0B8F7D5-FD5E-C131-4AFD-BADF6701F4FA}"/>
              </a:ext>
            </a:extLst>
          </p:cNvPr>
          <p:cNvSpPr txBox="1"/>
          <p:nvPr/>
        </p:nvSpPr>
        <p:spPr>
          <a:xfrm>
            <a:off x="729343" y="813816"/>
            <a:ext cx="889859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 significant elevated dose rates inside/outside the QIKR instrument cave enclosure</a:t>
            </a:r>
          </a:p>
        </p:txBody>
      </p:sp>
    </p:spTree>
    <p:extLst>
      <p:ext uri="{BB962C8B-B14F-4D97-AF65-F5344CB8AC3E}">
        <p14:creationId xmlns:p14="http://schemas.microsoft.com/office/powerpoint/2010/main" val="2203221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5D2A6-C294-8290-DAC5-735BBC68B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1502B-810D-61FA-F9D1-4E7DD5125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591649"/>
          </a:xfrm>
        </p:spPr>
        <p:txBody>
          <a:bodyPr/>
          <a:lstStyle/>
          <a:p>
            <a:r>
              <a:rPr lang="en-US" sz="2800" dirty="0"/>
              <a:t>QIKR Cave Shielding Analysis: Accident Conditions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F91C57-98E7-C363-3961-E8D604DC055C}"/>
              </a:ext>
            </a:extLst>
          </p:cNvPr>
          <p:cNvSpPr txBox="1"/>
          <p:nvPr/>
        </p:nvSpPr>
        <p:spPr>
          <a:xfrm>
            <a:off x="986122" y="6151739"/>
            <a:ext cx="110091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Aft>
                <a:spcPts val="1000"/>
              </a:spcAft>
            </a:pPr>
            <a:r>
              <a:rPr lang="en-US" sz="1400" b="1" i="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Dose profiles calculated at 30 cm away from the cave outer walls when QIKR-U is in accident and QIKR-L is operating normally.</a:t>
            </a:r>
            <a:endParaRPr lang="en-US" sz="1400" i="1" dirty="0">
              <a:solidFill>
                <a:srgbClr val="1F497D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3D1CDF-ACB7-1619-DB9F-DCFD831B33D5}"/>
              </a:ext>
            </a:extLst>
          </p:cNvPr>
          <p:cNvSpPr txBox="1"/>
          <p:nvPr/>
        </p:nvSpPr>
        <p:spPr>
          <a:xfrm>
            <a:off x="163773" y="841696"/>
            <a:ext cx="5340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Accident condition</a:t>
            </a:r>
          </a:p>
          <a:p>
            <a:r>
              <a:rPr lang="en-US" dirty="0"/>
              <a:t>White beam, </a:t>
            </a:r>
            <a:r>
              <a:rPr lang="en-US" b="1" dirty="0"/>
              <a:t>Steel sample</a:t>
            </a:r>
            <a:r>
              <a:rPr lang="en-US" dirty="0"/>
              <a:t>, With Slits (full aperture)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AD1384-47B6-607F-093B-21A981EE4CC3}"/>
              </a:ext>
            </a:extLst>
          </p:cNvPr>
          <p:cNvSpPr txBox="1"/>
          <p:nvPr/>
        </p:nvSpPr>
        <p:spPr>
          <a:xfrm>
            <a:off x="5472094" y="841696"/>
            <a:ext cx="3087705" cy="646331"/>
          </a:xfrm>
          <a:prstGeom prst="rect">
            <a:avLst/>
          </a:prstGeom>
          <a:solidFill>
            <a:srgbClr val="8EEDE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QIKR-U is in accident</a:t>
            </a:r>
          </a:p>
          <a:p>
            <a:r>
              <a:rPr lang="en-US" dirty="0"/>
              <a:t>QIKR-L is operating normally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B065194F-29E1-7D26-941A-C4002E4A72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5510" y="1625600"/>
            <a:ext cx="11582717" cy="4607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4FD27E-7B4F-8AE3-574A-DDDDA3E55B50}"/>
              </a:ext>
            </a:extLst>
          </p:cNvPr>
          <p:cNvSpPr txBox="1"/>
          <p:nvPr/>
        </p:nvSpPr>
        <p:spPr>
          <a:xfrm>
            <a:off x="8592457" y="855824"/>
            <a:ext cx="359954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Red contour lines show the </a:t>
            </a:r>
          </a:p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0.25 mrem/h </a:t>
            </a:r>
            <a:r>
              <a:rPr lang="en-US" u="sng" dirty="0">
                <a:solidFill>
                  <a:srgbClr val="FF0000"/>
                </a:solidFill>
                <a:highlight>
                  <a:srgbClr val="FFFF00"/>
                </a:highlight>
              </a:rPr>
              <a:t>total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dose boundary</a:t>
            </a:r>
          </a:p>
        </p:txBody>
      </p:sp>
    </p:spTree>
    <p:extLst>
      <p:ext uri="{BB962C8B-B14F-4D97-AF65-F5344CB8AC3E}">
        <p14:creationId xmlns:p14="http://schemas.microsoft.com/office/powerpoint/2010/main" val="15627363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AECDC-9EB6-32AA-5291-09425D796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079CE916-9E4E-95CE-68A7-1CD23D7AE5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6293" y="1462789"/>
            <a:ext cx="11022174" cy="48723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2E821E-C7A4-9763-9D4A-9EE40DC7B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591649"/>
          </a:xfrm>
        </p:spPr>
        <p:txBody>
          <a:bodyPr/>
          <a:lstStyle/>
          <a:p>
            <a:r>
              <a:rPr lang="en-US" sz="2800" dirty="0"/>
              <a:t>QIKR Cave Shielding Analysis: Accident Conditions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0AF412-BCD2-4EBD-02F7-555663426409}"/>
              </a:ext>
            </a:extLst>
          </p:cNvPr>
          <p:cNvSpPr txBox="1"/>
          <p:nvPr/>
        </p:nvSpPr>
        <p:spPr>
          <a:xfrm>
            <a:off x="314693" y="6215920"/>
            <a:ext cx="117135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Aft>
                <a:spcPts val="1000"/>
              </a:spcAft>
            </a:pPr>
            <a:r>
              <a:rPr lang="en-US" sz="1400" b="1" i="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Dose profiles at 30 cm above the QIKR instrument caves' roof (plan-view) when QIKR-U is in accident and QIKR-L is operating normally.</a:t>
            </a:r>
            <a:endParaRPr lang="en-US" sz="1400" i="1" dirty="0">
              <a:solidFill>
                <a:srgbClr val="1F497D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30025D-CFF9-E6AE-E5CC-EA7E8C055EA7}"/>
              </a:ext>
            </a:extLst>
          </p:cNvPr>
          <p:cNvSpPr txBox="1"/>
          <p:nvPr/>
        </p:nvSpPr>
        <p:spPr>
          <a:xfrm>
            <a:off x="5471556" y="816458"/>
            <a:ext cx="3087705" cy="646331"/>
          </a:xfrm>
          <a:prstGeom prst="rect">
            <a:avLst/>
          </a:prstGeom>
          <a:solidFill>
            <a:srgbClr val="8EEDE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QIKR-U is in accident</a:t>
            </a:r>
          </a:p>
          <a:p>
            <a:r>
              <a:rPr lang="en-US" dirty="0"/>
              <a:t>QIKR-L is operating normally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15DA7E-A93D-3711-3CDC-56C79AE37C38}"/>
              </a:ext>
            </a:extLst>
          </p:cNvPr>
          <p:cNvSpPr txBox="1"/>
          <p:nvPr/>
        </p:nvSpPr>
        <p:spPr>
          <a:xfrm>
            <a:off x="163773" y="841696"/>
            <a:ext cx="5340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Accident condition</a:t>
            </a:r>
          </a:p>
          <a:p>
            <a:r>
              <a:rPr lang="en-US" dirty="0"/>
              <a:t>White beam, </a:t>
            </a:r>
            <a:r>
              <a:rPr lang="en-US" b="1" dirty="0"/>
              <a:t>Steel sample</a:t>
            </a:r>
            <a:r>
              <a:rPr lang="en-US" dirty="0"/>
              <a:t>, With Slits (full aperture)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448E42-8A58-E5E7-4084-ECEFABC84AEB}"/>
              </a:ext>
            </a:extLst>
          </p:cNvPr>
          <p:cNvSpPr txBox="1"/>
          <p:nvPr/>
        </p:nvSpPr>
        <p:spPr>
          <a:xfrm>
            <a:off x="8581571" y="834052"/>
            <a:ext cx="359954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Red contour lines show the </a:t>
            </a:r>
          </a:p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0.25 mrem/h </a:t>
            </a:r>
            <a:r>
              <a:rPr lang="en-US" u="sng" dirty="0">
                <a:solidFill>
                  <a:srgbClr val="FF0000"/>
                </a:solidFill>
                <a:highlight>
                  <a:srgbClr val="FFFF00"/>
                </a:highlight>
              </a:rPr>
              <a:t>total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dose boundary</a:t>
            </a:r>
          </a:p>
        </p:txBody>
      </p:sp>
    </p:spTree>
    <p:extLst>
      <p:ext uri="{BB962C8B-B14F-4D97-AF65-F5344CB8AC3E}">
        <p14:creationId xmlns:p14="http://schemas.microsoft.com/office/powerpoint/2010/main" val="31703374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E5A88-7371-7630-8208-F7966A638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18204-3516-3FDC-EC11-FA294BE91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591649"/>
          </a:xfrm>
        </p:spPr>
        <p:txBody>
          <a:bodyPr/>
          <a:lstStyle/>
          <a:p>
            <a:r>
              <a:rPr lang="en-US" sz="2800" dirty="0"/>
              <a:t>QIKR Cave Shielding Analysis: Accident Conditions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13789F-58D0-6FD4-2E80-EC621BB5BF39}"/>
              </a:ext>
            </a:extLst>
          </p:cNvPr>
          <p:cNvSpPr txBox="1"/>
          <p:nvPr/>
        </p:nvSpPr>
        <p:spPr>
          <a:xfrm>
            <a:off x="986122" y="6151739"/>
            <a:ext cx="110091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Aft>
                <a:spcPts val="1000"/>
              </a:spcAft>
            </a:pPr>
            <a:r>
              <a:rPr lang="en-US" sz="1400" b="1" i="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Dose profiles calculated at 30 cm away from the cave outer walls when QIKR-L is in accident and QIKR-U is operating normally.</a:t>
            </a:r>
            <a:endParaRPr lang="en-US" sz="1400" i="1" dirty="0">
              <a:solidFill>
                <a:srgbClr val="1F497D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853B79-DDD4-F0A2-5618-275456B253AE}"/>
              </a:ext>
            </a:extLst>
          </p:cNvPr>
          <p:cNvSpPr txBox="1"/>
          <p:nvPr/>
        </p:nvSpPr>
        <p:spPr>
          <a:xfrm>
            <a:off x="5521368" y="820545"/>
            <a:ext cx="3113353" cy="646331"/>
          </a:xfrm>
          <a:prstGeom prst="rect">
            <a:avLst/>
          </a:prstGeom>
          <a:solidFill>
            <a:srgbClr val="8EEDE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QIKR-U is operating normally</a:t>
            </a:r>
          </a:p>
          <a:p>
            <a:r>
              <a:rPr lang="en-US" dirty="0"/>
              <a:t>QIKR-L is in accident</a:t>
            </a:r>
          </a:p>
        </p:txBody>
      </p:sp>
      <p:pic>
        <p:nvPicPr>
          <p:cNvPr id="4" name="Picture 3" descr="Chart&#10;&#10;Description automatically generated with low confidence">
            <a:extLst>
              <a:ext uri="{FF2B5EF4-FFF2-40B4-BE49-F238E27FC236}">
                <a16:creationId xmlns:a16="http://schemas.microsoft.com/office/drawing/2014/main" id="{4063BE52-AEFB-493E-A971-2BC772A907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14692" y="1599448"/>
            <a:ext cx="11734103" cy="47061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F6D1BE-9E00-F1C5-65E6-E3187EE339AB}"/>
              </a:ext>
            </a:extLst>
          </p:cNvPr>
          <p:cNvSpPr txBox="1"/>
          <p:nvPr/>
        </p:nvSpPr>
        <p:spPr>
          <a:xfrm>
            <a:off x="163773" y="841696"/>
            <a:ext cx="5340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Accident condition</a:t>
            </a:r>
          </a:p>
          <a:p>
            <a:r>
              <a:rPr lang="en-US" dirty="0"/>
              <a:t>White beam, </a:t>
            </a:r>
            <a:r>
              <a:rPr lang="en-US" b="1" dirty="0"/>
              <a:t>Steel sample</a:t>
            </a:r>
            <a:r>
              <a:rPr lang="en-US" dirty="0"/>
              <a:t>, With Slits (full aperture)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DFB1A4-C1E0-AEC4-BD49-EE7B44CF9E1F}"/>
              </a:ext>
            </a:extLst>
          </p:cNvPr>
          <p:cNvSpPr txBox="1"/>
          <p:nvPr/>
        </p:nvSpPr>
        <p:spPr>
          <a:xfrm>
            <a:off x="8592457" y="823166"/>
            <a:ext cx="359954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Red contour lines show the </a:t>
            </a:r>
          </a:p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0.25 mrem/h </a:t>
            </a:r>
            <a:r>
              <a:rPr lang="en-US" u="sng" dirty="0">
                <a:solidFill>
                  <a:srgbClr val="FF0000"/>
                </a:solidFill>
                <a:highlight>
                  <a:srgbClr val="FFFF00"/>
                </a:highlight>
              </a:rPr>
              <a:t>total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dose boundary</a:t>
            </a:r>
          </a:p>
        </p:txBody>
      </p:sp>
    </p:spTree>
    <p:extLst>
      <p:ext uri="{BB962C8B-B14F-4D97-AF65-F5344CB8AC3E}">
        <p14:creationId xmlns:p14="http://schemas.microsoft.com/office/powerpoint/2010/main" val="9157621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EB793-5519-CC66-964B-BAED6C052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5E8FD-85A5-D5F8-2AF3-AE6E91014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591649"/>
          </a:xfrm>
        </p:spPr>
        <p:txBody>
          <a:bodyPr/>
          <a:lstStyle/>
          <a:p>
            <a:r>
              <a:rPr lang="en-US" sz="2800" dirty="0"/>
              <a:t>QIKR Cave Shielding Analysis: Accident Conditions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0E0613-6E41-0163-60C5-E75C84DDA379}"/>
              </a:ext>
            </a:extLst>
          </p:cNvPr>
          <p:cNvSpPr txBox="1"/>
          <p:nvPr/>
        </p:nvSpPr>
        <p:spPr>
          <a:xfrm>
            <a:off x="314692" y="6230285"/>
            <a:ext cx="117135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Aft>
                <a:spcPts val="1000"/>
              </a:spcAft>
            </a:pPr>
            <a:r>
              <a:rPr lang="en-US" sz="1400" b="1" i="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Dose profiles at 30 cm above the QIKR instrument caves' roof (plan-view) when QIKR-L is in accident and QIKR-U is operating normally.</a:t>
            </a:r>
            <a:endParaRPr lang="en-US" sz="1400" i="1" dirty="0">
              <a:solidFill>
                <a:srgbClr val="1F497D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F328C321-9ECE-35D3-216D-83E595EC64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3774" y="1187194"/>
            <a:ext cx="11643350" cy="51204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8B48FC-74B2-64F6-9776-FB250F9420DE}"/>
              </a:ext>
            </a:extLst>
          </p:cNvPr>
          <p:cNvSpPr txBox="1"/>
          <p:nvPr/>
        </p:nvSpPr>
        <p:spPr>
          <a:xfrm>
            <a:off x="163773" y="841696"/>
            <a:ext cx="5340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Accident condition</a:t>
            </a:r>
          </a:p>
          <a:p>
            <a:r>
              <a:rPr lang="en-US" dirty="0"/>
              <a:t>White beam, </a:t>
            </a:r>
            <a:r>
              <a:rPr lang="en-US" b="1" dirty="0"/>
              <a:t>Steel sample</a:t>
            </a:r>
            <a:r>
              <a:rPr lang="en-US" dirty="0"/>
              <a:t>, With Slits (full aperture)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51EEC8-DB4C-F733-26FC-E15E375ED890}"/>
              </a:ext>
            </a:extLst>
          </p:cNvPr>
          <p:cNvSpPr txBox="1"/>
          <p:nvPr/>
        </p:nvSpPr>
        <p:spPr>
          <a:xfrm>
            <a:off x="5521368" y="820545"/>
            <a:ext cx="3113353" cy="646331"/>
          </a:xfrm>
          <a:prstGeom prst="rect">
            <a:avLst/>
          </a:prstGeom>
          <a:solidFill>
            <a:srgbClr val="8EEDE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QIKR-U is operating normally</a:t>
            </a:r>
          </a:p>
          <a:p>
            <a:r>
              <a:rPr lang="en-US" dirty="0"/>
              <a:t>QIKR-L is in accident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373E25-2692-D146-34B3-7F6FD698AC54}"/>
              </a:ext>
            </a:extLst>
          </p:cNvPr>
          <p:cNvSpPr txBox="1"/>
          <p:nvPr/>
        </p:nvSpPr>
        <p:spPr>
          <a:xfrm>
            <a:off x="8592457" y="855824"/>
            <a:ext cx="359954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Red contour lines show the </a:t>
            </a:r>
          </a:p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0.25 mrem/h </a:t>
            </a:r>
            <a:r>
              <a:rPr lang="en-US" u="sng" dirty="0">
                <a:solidFill>
                  <a:srgbClr val="FF0000"/>
                </a:solidFill>
                <a:highlight>
                  <a:srgbClr val="FFFF00"/>
                </a:highlight>
              </a:rPr>
              <a:t>total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dose boundary</a:t>
            </a:r>
          </a:p>
        </p:txBody>
      </p:sp>
    </p:spTree>
    <p:extLst>
      <p:ext uri="{BB962C8B-B14F-4D97-AF65-F5344CB8AC3E}">
        <p14:creationId xmlns:p14="http://schemas.microsoft.com/office/powerpoint/2010/main" val="26659275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4C083-90D6-D3D2-25FD-015800422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D4CB0-5588-8068-222E-CCEB198B0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591649"/>
          </a:xfrm>
        </p:spPr>
        <p:txBody>
          <a:bodyPr/>
          <a:lstStyle/>
          <a:p>
            <a:r>
              <a:rPr lang="en-US" sz="2800" dirty="0"/>
              <a:t>QIKR Cave Shielding Analysis: Accident Conditions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750F6E-3631-095F-90DD-383C50B21234}"/>
              </a:ext>
            </a:extLst>
          </p:cNvPr>
          <p:cNvSpPr txBox="1"/>
          <p:nvPr/>
        </p:nvSpPr>
        <p:spPr>
          <a:xfrm>
            <a:off x="1966667" y="6492875"/>
            <a:ext cx="76998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Aft>
                <a:spcPts val="1000"/>
              </a:spcAft>
            </a:pP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Dose profiles in the inactive beam cave when the other beamline is in accident.</a:t>
            </a: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i="1" dirty="0">
              <a:solidFill>
                <a:srgbClr val="1F497D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F60453D-47DF-4197-A13A-C67906426B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911" y="1646011"/>
            <a:ext cx="11837865" cy="48894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87D7B7-263C-81D3-4CBA-09D45A32628D}"/>
              </a:ext>
            </a:extLst>
          </p:cNvPr>
          <p:cNvSpPr txBox="1"/>
          <p:nvPr/>
        </p:nvSpPr>
        <p:spPr>
          <a:xfrm>
            <a:off x="163773" y="841696"/>
            <a:ext cx="5340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Accident condition</a:t>
            </a:r>
          </a:p>
          <a:p>
            <a:r>
              <a:rPr lang="en-US" dirty="0"/>
              <a:t>White beam, </a:t>
            </a:r>
            <a:r>
              <a:rPr lang="en-US" b="1" dirty="0"/>
              <a:t>Steel sample</a:t>
            </a:r>
            <a:r>
              <a:rPr lang="en-US" dirty="0"/>
              <a:t>, With Slits (full aperture)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442702-D381-0E24-FB6D-C8FD333F5091}"/>
              </a:ext>
            </a:extLst>
          </p:cNvPr>
          <p:cNvSpPr txBox="1"/>
          <p:nvPr/>
        </p:nvSpPr>
        <p:spPr>
          <a:xfrm>
            <a:off x="5521368" y="820545"/>
            <a:ext cx="3039615" cy="646331"/>
          </a:xfrm>
          <a:prstGeom prst="rect">
            <a:avLst/>
          </a:prstGeom>
          <a:solidFill>
            <a:srgbClr val="8EEDE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One beamline is in accident,</a:t>
            </a:r>
          </a:p>
          <a:p>
            <a:r>
              <a:rPr lang="en-US" dirty="0"/>
              <a:t>the other is inactive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3EA0A2-3C46-CFE7-A464-A71706847976}"/>
              </a:ext>
            </a:extLst>
          </p:cNvPr>
          <p:cNvSpPr txBox="1"/>
          <p:nvPr/>
        </p:nvSpPr>
        <p:spPr>
          <a:xfrm>
            <a:off x="8592457" y="855824"/>
            <a:ext cx="359954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Red contour lines show the </a:t>
            </a:r>
          </a:p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0.25 mrem/h </a:t>
            </a:r>
            <a:r>
              <a:rPr lang="en-US" u="sng" dirty="0">
                <a:solidFill>
                  <a:srgbClr val="FF0000"/>
                </a:solidFill>
                <a:highlight>
                  <a:srgbClr val="FFFF00"/>
                </a:highlight>
              </a:rPr>
              <a:t>total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dose boundary</a:t>
            </a:r>
          </a:p>
        </p:txBody>
      </p:sp>
    </p:spTree>
    <p:extLst>
      <p:ext uri="{BB962C8B-B14F-4D97-AF65-F5344CB8AC3E}">
        <p14:creationId xmlns:p14="http://schemas.microsoft.com/office/powerpoint/2010/main" val="17653779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275F5-9827-8703-82B4-FB41DA8E4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654051"/>
          </a:xfrm>
        </p:spPr>
        <p:txBody>
          <a:bodyPr/>
          <a:lstStyle/>
          <a:p>
            <a:r>
              <a:rPr lang="en-US" sz="3200" dirty="0"/>
              <a:t>Summary: Accident Conditions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9D54B5F-091E-9BE9-0348-8FA90767EB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477781"/>
              </p:ext>
            </p:extLst>
          </p:nvPr>
        </p:nvGraphicFramePr>
        <p:xfrm>
          <a:off x="3565071" y="1019176"/>
          <a:ext cx="7957457" cy="573024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994225">
                  <a:extLst>
                    <a:ext uri="{9D8B030D-6E8A-4147-A177-3AD203B41FA5}">
                      <a16:colId xmlns:a16="http://schemas.microsoft.com/office/drawing/2014/main" val="2761922657"/>
                    </a:ext>
                  </a:extLst>
                </a:gridCol>
                <a:gridCol w="1974782">
                  <a:extLst>
                    <a:ext uri="{9D8B030D-6E8A-4147-A177-3AD203B41FA5}">
                      <a16:colId xmlns:a16="http://schemas.microsoft.com/office/drawing/2014/main" val="4222705078"/>
                    </a:ext>
                  </a:extLst>
                </a:gridCol>
                <a:gridCol w="1994225">
                  <a:extLst>
                    <a:ext uri="{9D8B030D-6E8A-4147-A177-3AD203B41FA5}">
                      <a16:colId xmlns:a16="http://schemas.microsoft.com/office/drawing/2014/main" val="1639968137"/>
                    </a:ext>
                  </a:extLst>
                </a:gridCol>
                <a:gridCol w="1994225">
                  <a:extLst>
                    <a:ext uri="{9D8B030D-6E8A-4147-A177-3AD203B41FA5}">
                      <a16:colId xmlns:a16="http://schemas.microsoft.com/office/drawing/2014/main" val="1850944876"/>
                    </a:ext>
                  </a:extLst>
                </a:gridCol>
              </a:tblGrid>
              <a:tr h="155240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</a:rPr>
                        <a:t>accident condition (QIKR-L normal operating and QIKR-U accident)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2068925"/>
                  </a:ext>
                </a:extLst>
              </a:tr>
              <a:tr h="15524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</a:rPr>
                        <a:t>Cave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ctr"/>
                </a:tc>
                <a:tc rowSpan="2"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</a:rPr>
                        <a:t>Location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ctr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maximum total dose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extLst>
                  <a:ext uri="{0D108BD9-81ED-4DB2-BD59-A6C34878D82A}">
                    <a16:rowId xmlns:a16="http://schemas.microsoft.com/office/drawing/2014/main" val="1155374498"/>
                  </a:ext>
                </a:extLst>
              </a:tr>
              <a:tr h="1552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rate (mrem/h)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extLst>
                  <a:ext uri="{0D108BD9-81ED-4DB2-BD59-A6C34878D82A}">
                    <a16:rowId xmlns:a16="http://schemas.microsoft.com/office/drawing/2014/main" val="217357734"/>
                  </a:ext>
                </a:extLst>
              </a:tr>
              <a:tr h="145988"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</a:rPr>
                        <a:t>QIKR-L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ctr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Outer wall, ST03 side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Upstream (HDC)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0.72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extLst>
                  <a:ext uri="{0D108BD9-81ED-4DB2-BD59-A6C34878D82A}">
                    <a16:rowId xmlns:a16="http://schemas.microsoft.com/office/drawing/2014/main" val="2589087749"/>
                  </a:ext>
                </a:extLst>
              </a:tr>
              <a:tr h="1459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Downstream (RDC)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0.31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extLst>
                  <a:ext uri="{0D108BD9-81ED-4DB2-BD59-A6C34878D82A}">
                    <a16:rowId xmlns:a16="http://schemas.microsoft.com/office/drawing/2014/main" val="2598335107"/>
                  </a:ext>
                </a:extLst>
              </a:tr>
              <a:tr h="1459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Back Wall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&lt; 0.25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extLst>
                  <a:ext uri="{0D108BD9-81ED-4DB2-BD59-A6C34878D82A}">
                    <a16:rowId xmlns:a16="http://schemas.microsoft.com/office/drawing/2014/main" val="827049323"/>
                  </a:ext>
                </a:extLst>
              </a:tr>
              <a:tr h="1552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</a:rPr>
                        <a:t>Roof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Upstream (HDC)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&lt; 0.25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extLst>
                  <a:ext uri="{0D108BD9-81ED-4DB2-BD59-A6C34878D82A}">
                    <a16:rowId xmlns:a16="http://schemas.microsoft.com/office/drawing/2014/main" val="3252581073"/>
                  </a:ext>
                </a:extLst>
              </a:tr>
              <a:tr h="1552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Downstream (RDC)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0.43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extLst>
                  <a:ext uri="{0D108BD9-81ED-4DB2-BD59-A6C34878D82A}">
                    <a16:rowId xmlns:a16="http://schemas.microsoft.com/office/drawing/2014/main" val="3187146859"/>
                  </a:ext>
                </a:extLst>
              </a:tr>
              <a:tr h="145988"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QIKR-U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ctr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</a:rPr>
                        <a:t>Outer wall, ST01 side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Upstream (HDC)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1.79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extLst>
                  <a:ext uri="{0D108BD9-81ED-4DB2-BD59-A6C34878D82A}">
                    <a16:rowId xmlns:a16="http://schemas.microsoft.com/office/drawing/2014/main" val="2918524170"/>
                  </a:ext>
                </a:extLst>
              </a:tr>
              <a:tr h="1459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Downstream (RDC)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0.30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extLst>
                  <a:ext uri="{0D108BD9-81ED-4DB2-BD59-A6C34878D82A}">
                    <a16:rowId xmlns:a16="http://schemas.microsoft.com/office/drawing/2014/main" val="3990146349"/>
                  </a:ext>
                </a:extLst>
              </a:tr>
              <a:tr h="1552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Back Wall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&lt; 0.25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extLst>
                  <a:ext uri="{0D108BD9-81ED-4DB2-BD59-A6C34878D82A}">
                    <a16:rowId xmlns:a16="http://schemas.microsoft.com/office/drawing/2014/main" val="2995518419"/>
                  </a:ext>
                </a:extLst>
              </a:tr>
              <a:tr h="1459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</a:rPr>
                        <a:t>Roof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Upstream (HDC)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0.65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extLst>
                  <a:ext uri="{0D108BD9-81ED-4DB2-BD59-A6C34878D82A}">
                    <a16:rowId xmlns:a16="http://schemas.microsoft.com/office/drawing/2014/main" val="1548486548"/>
                  </a:ext>
                </a:extLst>
              </a:tr>
              <a:tr h="1552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Downstream (RDC)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0.88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extLst>
                  <a:ext uri="{0D108BD9-81ED-4DB2-BD59-A6C34878D82A}">
                    <a16:rowId xmlns:a16="http://schemas.microsoft.com/office/drawing/2014/main" val="4264186577"/>
                  </a:ext>
                </a:extLst>
              </a:tr>
              <a:tr h="155240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accident condition (QIKR-L accident and QIKR-U normal operating)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661744"/>
                  </a:ext>
                </a:extLst>
              </a:tr>
              <a:tr h="155240"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QIKR-L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ctr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</a:rPr>
                        <a:t>Outer wall, ST03 side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Upstream (HDC)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2.70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extLst>
                  <a:ext uri="{0D108BD9-81ED-4DB2-BD59-A6C34878D82A}">
                    <a16:rowId xmlns:a16="http://schemas.microsoft.com/office/drawing/2014/main" val="3115037049"/>
                  </a:ext>
                </a:extLst>
              </a:tr>
              <a:tr h="1459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Downstream (RDC)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&lt; 0.25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extLst>
                  <a:ext uri="{0D108BD9-81ED-4DB2-BD59-A6C34878D82A}">
                    <a16:rowId xmlns:a16="http://schemas.microsoft.com/office/drawing/2014/main" val="3373973578"/>
                  </a:ext>
                </a:extLst>
              </a:tr>
              <a:tr h="1459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</a:rPr>
                        <a:t>Back Wall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0.31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extLst>
                  <a:ext uri="{0D108BD9-81ED-4DB2-BD59-A6C34878D82A}">
                    <a16:rowId xmlns:a16="http://schemas.microsoft.com/office/drawing/2014/main" val="1500396606"/>
                  </a:ext>
                </a:extLst>
              </a:tr>
              <a:tr h="1459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Roof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</a:rPr>
                        <a:t>Upstream (HDC)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0.38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extLst>
                  <a:ext uri="{0D108BD9-81ED-4DB2-BD59-A6C34878D82A}">
                    <a16:rowId xmlns:a16="http://schemas.microsoft.com/office/drawing/2014/main" val="1960083618"/>
                  </a:ext>
                </a:extLst>
              </a:tr>
              <a:tr h="1552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</a:rPr>
                        <a:t>Downstream (RDC)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0.71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extLst>
                  <a:ext uri="{0D108BD9-81ED-4DB2-BD59-A6C34878D82A}">
                    <a16:rowId xmlns:a16="http://schemas.microsoft.com/office/drawing/2014/main" val="1274899628"/>
                  </a:ext>
                </a:extLst>
              </a:tr>
              <a:tr h="145988"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QIKR-U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ctr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Outer wall, ST01 side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</a:rPr>
                        <a:t>Upstream (HDC)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0.94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extLst>
                  <a:ext uri="{0D108BD9-81ED-4DB2-BD59-A6C34878D82A}">
                    <a16:rowId xmlns:a16="http://schemas.microsoft.com/office/drawing/2014/main" val="205137697"/>
                  </a:ext>
                </a:extLst>
              </a:tr>
              <a:tr h="1459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</a:rPr>
                        <a:t>Downstream (RDC)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0.34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extLst>
                  <a:ext uri="{0D108BD9-81ED-4DB2-BD59-A6C34878D82A}">
                    <a16:rowId xmlns:a16="http://schemas.microsoft.com/office/drawing/2014/main" val="2411034376"/>
                  </a:ext>
                </a:extLst>
              </a:tr>
              <a:tr h="1459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Back Wall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&lt; 0.25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extLst>
                  <a:ext uri="{0D108BD9-81ED-4DB2-BD59-A6C34878D82A}">
                    <a16:rowId xmlns:a16="http://schemas.microsoft.com/office/drawing/2014/main" val="694829322"/>
                  </a:ext>
                </a:extLst>
              </a:tr>
              <a:tr h="1552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Roof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</a:rPr>
                        <a:t>Upstream (HDC)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0.31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extLst>
                  <a:ext uri="{0D108BD9-81ED-4DB2-BD59-A6C34878D82A}">
                    <a16:rowId xmlns:a16="http://schemas.microsoft.com/office/drawing/2014/main" val="3422669575"/>
                  </a:ext>
                </a:extLst>
              </a:tr>
              <a:tr h="1552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Downstream (RDC)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</a:rPr>
                        <a:t>0.51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extLst>
                  <a:ext uri="{0D108BD9-81ED-4DB2-BD59-A6C34878D82A}">
                    <a16:rowId xmlns:a16="http://schemas.microsoft.com/office/drawing/2014/main" val="2145151723"/>
                  </a:ext>
                </a:extLst>
              </a:tr>
              <a:tr h="155240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</a:rPr>
                        <a:t>accident condition (QIKR-L inactive and QIKR-U accident)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7540795"/>
                  </a:ext>
                </a:extLst>
              </a:tr>
              <a:tr h="145988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QIKR-L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in beam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</a:rPr>
                        <a:t>0.28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extLst>
                  <a:ext uri="{0D108BD9-81ED-4DB2-BD59-A6C34878D82A}">
                    <a16:rowId xmlns:a16="http://schemas.microsoft.com/office/drawing/2014/main" val="4226361880"/>
                  </a:ext>
                </a:extLst>
              </a:tr>
              <a:tr h="1459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bisector wall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Upstream (HDC)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</a:rPr>
                        <a:t>1.01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extLst>
                  <a:ext uri="{0D108BD9-81ED-4DB2-BD59-A6C34878D82A}">
                    <a16:rowId xmlns:a16="http://schemas.microsoft.com/office/drawing/2014/main" val="3840543093"/>
                  </a:ext>
                </a:extLst>
              </a:tr>
              <a:tr h="1552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Downstream (HDC)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</a:rPr>
                        <a:t>2.76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extLst>
                  <a:ext uri="{0D108BD9-81ED-4DB2-BD59-A6C34878D82A}">
                    <a16:rowId xmlns:a16="http://schemas.microsoft.com/office/drawing/2014/main" val="1712144156"/>
                  </a:ext>
                </a:extLst>
              </a:tr>
              <a:tr h="155240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</a:rPr>
                        <a:t>accident condition (QIKR-L accident and QIKR-U inactive)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6941166"/>
                  </a:ext>
                </a:extLst>
              </a:tr>
              <a:tr h="145988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QIKR-U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in beam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</a:rPr>
                        <a:t>0.27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extLst>
                  <a:ext uri="{0D108BD9-81ED-4DB2-BD59-A6C34878D82A}">
                    <a16:rowId xmlns:a16="http://schemas.microsoft.com/office/drawing/2014/main" val="3727992013"/>
                  </a:ext>
                </a:extLst>
              </a:tr>
              <a:tr h="1459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bisector wall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Upstream (HDC)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</a:rPr>
                        <a:t>2.35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extLst>
                  <a:ext uri="{0D108BD9-81ED-4DB2-BD59-A6C34878D82A}">
                    <a16:rowId xmlns:a16="http://schemas.microsoft.com/office/drawing/2014/main" val="683630072"/>
                  </a:ext>
                </a:extLst>
              </a:tr>
              <a:tr h="1552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Downstream (HDC)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</a:rPr>
                        <a:t>0.35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19" marR="46319" marT="0" marB="0" anchor="b"/>
                </a:tc>
                <a:extLst>
                  <a:ext uri="{0D108BD9-81ED-4DB2-BD59-A6C34878D82A}">
                    <a16:rowId xmlns:a16="http://schemas.microsoft.com/office/drawing/2014/main" val="124913048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00AB752-5962-D84A-015F-2E866974F216}"/>
              </a:ext>
            </a:extLst>
          </p:cNvPr>
          <p:cNvSpPr txBox="1"/>
          <p:nvPr/>
        </p:nvSpPr>
        <p:spPr>
          <a:xfrm>
            <a:off x="195943" y="1019175"/>
            <a:ext cx="2743200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Some elevated dose rates above 2mrem/h inside/outside the QIKR instrument cave enclosure </a:t>
            </a:r>
            <a:r>
              <a:rPr lang="en-US" u="sng" dirty="0"/>
              <a:t>when one QIKR beam line  is in accident</a:t>
            </a:r>
            <a:r>
              <a:rPr lang="en-US" dirty="0"/>
              <a:t>… something to address?</a:t>
            </a:r>
            <a:endParaRPr lang="en-US" u="sng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8FA84C9-1EE4-59C4-14CD-E58F249AFBE9}"/>
              </a:ext>
            </a:extLst>
          </p:cNvPr>
          <p:cNvSpPr/>
          <p:nvPr/>
        </p:nvSpPr>
        <p:spPr>
          <a:xfrm>
            <a:off x="10295467" y="3488267"/>
            <a:ext cx="478366" cy="237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A85ACD2-056F-B0DE-1495-F7479C46461C}"/>
              </a:ext>
            </a:extLst>
          </p:cNvPr>
          <p:cNvSpPr/>
          <p:nvPr/>
        </p:nvSpPr>
        <p:spPr>
          <a:xfrm>
            <a:off x="10291233" y="5838824"/>
            <a:ext cx="478366" cy="237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AB71E10-024A-9715-2260-AC5DCB764773}"/>
              </a:ext>
            </a:extLst>
          </p:cNvPr>
          <p:cNvSpPr/>
          <p:nvPr/>
        </p:nvSpPr>
        <p:spPr>
          <a:xfrm>
            <a:off x="10291233" y="6374342"/>
            <a:ext cx="478366" cy="237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194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8E545-A49C-8F08-6846-E14134516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6FD77D0E-9599-4DC4-AFD4-7DDD02990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6054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Questions??</a:t>
            </a:r>
          </a:p>
        </p:txBody>
      </p:sp>
      <p:sp>
        <p:nvSpPr>
          <p:cNvPr id="13" name="Content Placeholder 16">
            <a:extLst>
              <a:ext uri="{FF2B5EF4-FFF2-40B4-BE49-F238E27FC236}">
                <a16:creationId xmlns:a16="http://schemas.microsoft.com/office/drawing/2014/main" id="{40774C5C-7D23-CD6A-CB98-042EDB9F4DE8}"/>
              </a:ext>
            </a:extLst>
          </p:cNvPr>
          <p:cNvSpPr txBox="1">
            <a:spLocks/>
          </p:cNvSpPr>
          <p:nvPr/>
        </p:nvSpPr>
        <p:spPr>
          <a:xfrm>
            <a:off x="182880" y="1143001"/>
            <a:ext cx="11277600" cy="47213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Tx/>
              <a:buChar char="-"/>
            </a:pP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420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912E7-B01E-B2F7-E143-E31D102C5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DD6D0-18A5-6C60-69DE-3BE4E6181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QIKR MCNP Source Model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EC188-309C-F684-1577-55003C16CE34}"/>
              </a:ext>
            </a:extLst>
          </p:cNvPr>
          <p:cNvSpPr txBox="1"/>
          <p:nvPr/>
        </p:nvSpPr>
        <p:spPr>
          <a:xfrm>
            <a:off x="6190595" y="6019168"/>
            <a:ext cx="58925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effectLst/>
                <a:ea typeface="Times New Roman" panose="02020603050405020304" pitchFamily="18" charset="0"/>
              </a:rPr>
              <a:t>Comparison of neutron energy spectra for QIKR-SSW and </a:t>
            </a:r>
            <a:r>
              <a:rPr lang="en-US" sz="1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generic</a:t>
            </a:r>
            <a:r>
              <a:rPr lang="en-US" sz="1200" b="1" dirty="0">
                <a:effectLst/>
                <a:ea typeface="Times New Roman" panose="02020603050405020304" pitchFamily="18" charset="0"/>
              </a:rPr>
              <a:t> neutron source </a:t>
            </a:r>
            <a:r>
              <a:rPr lang="en-US" sz="1200" dirty="0">
                <a:effectLst/>
              </a:rPr>
              <a:t> 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6B8647-B1EB-6772-B1E4-9DA383D65E69}"/>
              </a:ext>
            </a:extLst>
          </p:cNvPr>
          <p:cNvSpPr txBox="1"/>
          <p:nvPr/>
        </p:nvSpPr>
        <p:spPr>
          <a:xfrm>
            <a:off x="5447221" y="6308052"/>
            <a:ext cx="6098144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Generic</a:t>
            </a:r>
            <a:r>
              <a:rPr lang="en-US" sz="1600" dirty="0"/>
              <a:t> neutron plane source generated for STS </a:t>
            </a:r>
            <a:r>
              <a:rPr lang="en-US" sz="1600" dirty="0">
                <a:solidFill>
                  <a:srgbClr val="FF0000"/>
                </a:solidFill>
              </a:rPr>
              <a:t>shielding</a:t>
            </a:r>
            <a:r>
              <a:rPr lang="en-US" sz="1600" dirty="0"/>
              <a:t> studies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CA7395-7F7B-F699-1A32-8E46801B9F49}"/>
              </a:ext>
            </a:extLst>
          </p:cNvPr>
          <p:cNvGrpSpPr/>
          <p:nvPr/>
        </p:nvGrpSpPr>
        <p:grpSpPr>
          <a:xfrm>
            <a:off x="5078186" y="988355"/>
            <a:ext cx="6797967" cy="4808287"/>
            <a:chOff x="208008" y="1255361"/>
            <a:chExt cx="6708423" cy="50308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08F71BD-A169-545A-ADD4-4DBB5C4BA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08" y="1255361"/>
              <a:ext cx="6708423" cy="503081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2DE5DD9-1978-5416-43A9-9AE3CF8BB1EA}"/>
                </a:ext>
              </a:extLst>
            </p:cNvPr>
            <p:cNvSpPr txBox="1"/>
            <p:nvPr/>
          </p:nvSpPr>
          <p:spPr>
            <a:xfrm>
              <a:off x="5289865" y="1421134"/>
              <a:ext cx="88357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QIKR-SSW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Generic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50D1B4C-F427-D579-DBFC-92A043200EA1}"/>
              </a:ext>
            </a:extLst>
          </p:cNvPr>
          <p:cNvSpPr txBox="1"/>
          <p:nvPr/>
        </p:nvSpPr>
        <p:spPr>
          <a:xfrm>
            <a:off x="154237" y="1825513"/>
            <a:ext cx="5013493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</a:t>
            </a:r>
            <a:r>
              <a:rPr lang="en-US" sz="1600" dirty="0">
                <a:solidFill>
                  <a:srgbClr val="FF0000"/>
                </a:solidFill>
              </a:rPr>
              <a:t> generic</a:t>
            </a:r>
            <a:r>
              <a:rPr lang="en-US" sz="1600" dirty="0"/>
              <a:t> neutron plane source was developed for STS shielding studies (documented in: </a:t>
            </a:r>
            <a:r>
              <a:rPr lang="en-US" sz="1600" i="1" dirty="0">
                <a:effectLst/>
                <a:ea typeface="Times New Roman" panose="02020603050405020304" pitchFamily="18" charset="0"/>
              </a:rPr>
              <a:t>STS Project Generation of Beamline Sources – Preliminary Design</a:t>
            </a:r>
            <a:r>
              <a:rPr lang="en-US" sz="1600" i="1" dirty="0">
                <a:ea typeface="Times New Roman" panose="02020603050405020304" pitchFamily="18" charset="0"/>
              </a:rPr>
              <a:t>, 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S04030200-TRT10002</a:t>
            </a:r>
            <a:r>
              <a:rPr lang="en-US" sz="1600" dirty="0">
                <a:effectLst/>
              </a:rPr>
              <a:t> )</a:t>
            </a:r>
          </a:p>
          <a:p>
            <a:r>
              <a:rPr lang="en-US" sz="1400" dirty="0"/>
              <a:t>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Used in most STS </a:t>
            </a:r>
            <a:r>
              <a:rPr lang="en-US" sz="1400" dirty="0">
                <a:solidFill>
                  <a:srgbClr val="FF0000"/>
                </a:solidFill>
              </a:rPr>
              <a:t>shielding </a:t>
            </a:r>
            <a:r>
              <a:rPr lang="en-US" sz="1400" dirty="0"/>
              <a:t>studies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L</a:t>
            </a:r>
            <a:r>
              <a:rPr lang="en-US" sz="1400" dirty="0">
                <a:effectLst/>
              </a:rPr>
              <a:t>imited a</a:t>
            </a:r>
            <a:r>
              <a:rPr lang="en-US" sz="1400" dirty="0"/>
              <a:t>ngular resolution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Limited energy resolution at low energy</a:t>
            </a:r>
          </a:p>
          <a:p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D8CF97-30A2-71FB-4A10-DE6FCCBCD29B}"/>
              </a:ext>
            </a:extLst>
          </p:cNvPr>
          <p:cNvSpPr txBox="1"/>
          <p:nvPr/>
        </p:nvSpPr>
        <p:spPr>
          <a:xfrm>
            <a:off x="231355" y="809851"/>
            <a:ext cx="4936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Normalized energy spectra of QIKR-SSW source vs generic neutron plane source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454EFE-0E2B-3D32-2738-9525659F6B32}"/>
              </a:ext>
            </a:extLst>
          </p:cNvPr>
          <p:cNvSpPr txBox="1"/>
          <p:nvPr/>
        </p:nvSpPr>
        <p:spPr>
          <a:xfrm>
            <a:off x="154237" y="3987843"/>
            <a:ext cx="4549965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QIKR-SSW better represents the space- dependent energy and angular distributions of neutrons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4732D1-6C30-B136-C0A7-59EAA7C107E2}"/>
              </a:ext>
            </a:extLst>
          </p:cNvPr>
          <p:cNvSpPr txBox="1"/>
          <p:nvPr/>
        </p:nvSpPr>
        <p:spPr>
          <a:xfrm>
            <a:off x="151251" y="5181597"/>
            <a:ext cx="4624856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Differences in spectra at very high-energy range is mainly due to the locations of  the source planes (QIKR-SSW at ST04-Generic source at ST11 locations)</a:t>
            </a:r>
          </a:p>
        </p:txBody>
      </p:sp>
    </p:spTree>
    <p:extLst>
      <p:ext uri="{BB962C8B-B14F-4D97-AF65-F5344CB8AC3E}">
        <p14:creationId xmlns:p14="http://schemas.microsoft.com/office/powerpoint/2010/main" val="915828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9E33D-D3E4-9F94-4D01-773BC4758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QIKR Guides – Creo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9080F2-9E7C-4F9F-76B7-996C8D58F03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9028" y="1105126"/>
            <a:ext cx="4924425" cy="5133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166BFE-4407-8CAD-B6C0-588AADEF8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615" y="981300"/>
            <a:ext cx="3076575" cy="507682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1B8B705-0520-20BC-38C0-CDDA03B3A23C}"/>
              </a:ext>
            </a:extLst>
          </p:cNvPr>
          <p:cNvGrpSpPr/>
          <p:nvPr/>
        </p:nvGrpSpPr>
        <p:grpSpPr>
          <a:xfrm>
            <a:off x="5689836" y="1403756"/>
            <a:ext cx="493785" cy="460969"/>
            <a:chOff x="5496531" y="645970"/>
            <a:chExt cx="493785" cy="46096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5B67F13-5909-9FCE-A97C-EDBC66632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83644" y="645970"/>
              <a:ext cx="206672" cy="241422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96AF5EA-A461-EA7D-F630-8582F4A6D6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6531" y="887392"/>
              <a:ext cx="258949" cy="219547"/>
            </a:xfrm>
            <a:prstGeom prst="straightConnector1">
              <a:avLst/>
            </a:prstGeom>
            <a:ln w="28575">
              <a:solidFill>
                <a:schemeClr val="tx2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AB7275-CA74-EB46-7662-181C31C90466}"/>
              </a:ext>
            </a:extLst>
          </p:cNvPr>
          <p:cNvGrpSpPr/>
          <p:nvPr/>
        </p:nvGrpSpPr>
        <p:grpSpPr>
          <a:xfrm>
            <a:off x="8212513" y="3299714"/>
            <a:ext cx="311759" cy="241422"/>
            <a:chOff x="9096507" y="4668308"/>
            <a:chExt cx="311759" cy="24142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5622476-AA4C-0917-1D0B-0FAC129F1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01594" y="4668308"/>
              <a:ext cx="206672" cy="241422"/>
            </a:xfrm>
            <a:prstGeom prst="rect">
              <a:avLst/>
            </a:prstGeom>
          </p:spPr>
        </p:pic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A3199026-D174-ACCE-CF43-3683468DDE45}"/>
                </a:ext>
              </a:extLst>
            </p:cNvPr>
            <p:cNvSpPr/>
            <p:nvPr/>
          </p:nvSpPr>
          <p:spPr>
            <a:xfrm>
              <a:off x="9096507" y="4718036"/>
              <a:ext cx="105087" cy="113343"/>
            </a:xfrm>
            <a:prstGeom prst="donu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526D284-3C2A-F681-965C-8B24A52D3A82}"/>
              </a:ext>
            </a:extLst>
          </p:cNvPr>
          <p:cNvSpPr txBox="1"/>
          <p:nvPr/>
        </p:nvSpPr>
        <p:spPr>
          <a:xfrm>
            <a:off x="729028" y="4515515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b="1" dirty="0">
                <a:latin typeface="+mn-lt"/>
              </a:rPr>
              <a:t>QIKR-U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1633FF-E4EF-6A43-8662-90958A0114FE}"/>
              </a:ext>
            </a:extLst>
          </p:cNvPr>
          <p:cNvSpPr txBox="1"/>
          <p:nvPr/>
        </p:nvSpPr>
        <p:spPr>
          <a:xfrm>
            <a:off x="2943276" y="4681229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b="1" dirty="0">
                <a:latin typeface="+mn-lt"/>
              </a:rPr>
              <a:t>QIKR-L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F370C5B-A743-168B-50C5-D2C9A6DCBFE0}"/>
              </a:ext>
            </a:extLst>
          </p:cNvPr>
          <p:cNvCxnSpPr/>
          <p:nvPr/>
        </p:nvCxnSpPr>
        <p:spPr>
          <a:xfrm>
            <a:off x="5574049" y="2201311"/>
            <a:ext cx="0" cy="336430"/>
          </a:xfrm>
          <a:prstGeom prst="line">
            <a:avLst/>
          </a:prstGeom>
          <a:ln w="28575">
            <a:solidFill>
              <a:srgbClr val="0000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A9315BD-8940-BC41-7910-AA82D2E67F42}"/>
              </a:ext>
            </a:extLst>
          </p:cNvPr>
          <p:cNvSpPr txBox="1"/>
          <p:nvPr/>
        </p:nvSpPr>
        <p:spPr>
          <a:xfrm>
            <a:off x="5392171" y="2589901"/>
            <a:ext cx="115127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  <a:latin typeface="+mn-lt"/>
              </a:rPr>
              <a:t>Guide start: 2m from moderator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B2AEB4-AAF2-7175-9061-25B6DC3545D7}"/>
              </a:ext>
            </a:extLst>
          </p:cNvPr>
          <p:cNvSpPr txBox="1"/>
          <p:nvPr/>
        </p:nvSpPr>
        <p:spPr>
          <a:xfrm>
            <a:off x="9830498" y="3462785"/>
            <a:ext cx="1766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View looking straight toward moderator</a:t>
            </a:r>
          </a:p>
        </p:txBody>
      </p:sp>
    </p:spTree>
    <p:extLst>
      <p:ext uri="{BB962C8B-B14F-4D97-AF65-F5344CB8AC3E}">
        <p14:creationId xmlns:p14="http://schemas.microsoft.com/office/powerpoint/2010/main" val="418587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35E78-2E4D-2EEA-EBD4-0A8C6B280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QIKR Guides – Creo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6441EC-35BD-404E-48A8-2AE15813DA1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3892" y="1333500"/>
            <a:ext cx="4679320" cy="4569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ight Brace 3">
            <a:extLst>
              <a:ext uri="{FF2B5EF4-FFF2-40B4-BE49-F238E27FC236}">
                <a16:creationId xmlns:a16="http://schemas.microsoft.com/office/drawing/2014/main" id="{4DA80511-D178-618D-4868-986E2BC94144}"/>
              </a:ext>
            </a:extLst>
          </p:cNvPr>
          <p:cNvSpPr/>
          <p:nvPr/>
        </p:nvSpPr>
        <p:spPr>
          <a:xfrm rot="17431490">
            <a:off x="1085402" y="1181898"/>
            <a:ext cx="231056" cy="687132"/>
          </a:xfrm>
          <a:prstGeom prst="rightBrace">
            <a:avLst>
              <a:gd name="adj1" fmla="val 41724"/>
              <a:gd name="adj2" fmla="val 50000"/>
            </a:avLst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F4701099-FB8C-C7C8-43F0-DC13D62F8A4C}"/>
              </a:ext>
            </a:extLst>
          </p:cNvPr>
          <p:cNvSpPr/>
          <p:nvPr/>
        </p:nvSpPr>
        <p:spPr>
          <a:xfrm rot="19248299">
            <a:off x="3365864" y="2519887"/>
            <a:ext cx="231056" cy="1075739"/>
          </a:xfrm>
          <a:prstGeom prst="rightBrace">
            <a:avLst>
              <a:gd name="adj1" fmla="val 41724"/>
              <a:gd name="adj2" fmla="val 50000"/>
            </a:avLst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568A31DE-37CA-DEB9-17C9-2808531BB01D}"/>
              </a:ext>
            </a:extLst>
          </p:cNvPr>
          <p:cNvSpPr/>
          <p:nvPr/>
        </p:nvSpPr>
        <p:spPr>
          <a:xfrm rot="18156658">
            <a:off x="2207082" y="1244662"/>
            <a:ext cx="231056" cy="1728798"/>
          </a:xfrm>
          <a:prstGeom prst="rightBrace">
            <a:avLst>
              <a:gd name="adj1" fmla="val 41724"/>
              <a:gd name="adj2" fmla="val 50000"/>
            </a:avLst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1C0B99-A3B2-7A4D-7BC5-E7C9068982D4}"/>
              </a:ext>
            </a:extLst>
          </p:cNvPr>
          <p:cNvSpPr txBox="1"/>
          <p:nvPr/>
        </p:nvSpPr>
        <p:spPr>
          <a:xfrm>
            <a:off x="3576295" y="2604127"/>
            <a:ext cx="99285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  <a:latin typeface="+mn-lt"/>
              </a:rPr>
              <a:t>3-channel ballistic bender (BB)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DA4D5E-2784-3066-ED59-05FA1BFD30B4}"/>
              </a:ext>
            </a:extLst>
          </p:cNvPr>
          <p:cNvSpPr txBox="1"/>
          <p:nvPr/>
        </p:nvSpPr>
        <p:spPr>
          <a:xfrm>
            <a:off x="2350439" y="1766173"/>
            <a:ext cx="155003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  <a:latin typeface="+mn-lt"/>
              </a:rPr>
              <a:t>Ballistic guide (BG)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470E64-FB88-C948-9529-1E29FAD4D1CA}"/>
              </a:ext>
            </a:extLst>
          </p:cNvPr>
          <p:cNvSpPr txBox="1"/>
          <p:nvPr/>
        </p:nvSpPr>
        <p:spPr>
          <a:xfrm>
            <a:off x="1200929" y="1172013"/>
            <a:ext cx="154900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  <a:latin typeface="+mn-lt"/>
              </a:rPr>
              <a:t>Tapered guide (TG)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2DDF19-30F7-B612-5669-2D4FED877BA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70923" y="140637"/>
            <a:ext cx="3499516" cy="2648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BD817F-A635-C6B9-1AE1-A6E632865D56}"/>
              </a:ext>
            </a:extLst>
          </p:cNvPr>
          <p:cNvSpPr txBox="1"/>
          <p:nvPr/>
        </p:nvSpPr>
        <p:spPr>
          <a:xfrm>
            <a:off x="1086494" y="2611160"/>
            <a:ext cx="134256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Upper guide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9587E7-349E-02BA-FDE4-4B4D31D76BAC}"/>
              </a:ext>
            </a:extLst>
          </p:cNvPr>
          <p:cNvSpPr txBox="1"/>
          <p:nvPr/>
        </p:nvSpPr>
        <p:spPr>
          <a:xfrm>
            <a:off x="4168648" y="4305893"/>
            <a:ext cx="134256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Lower guide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F051E0-7B76-7410-DAED-300978343702}"/>
              </a:ext>
            </a:extLst>
          </p:cNvPr>
          <p:cNvSpPr txBox="1"/>
          <p:nvPr/>
        </p:nvSpPr>
        <p:spPr>
          <a:xfrm>
            <a:off x="7727498" y="89202"/>
            <a:ext cx="154900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  <a:latin typeface="+mn-lt"/>
              </a:rPr>
              <a:t>Gaps to accommodate components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AF6256-DF6F-B410-5713-F71D11E99E66}"/>
              </a:ext>
            </a:extLst>
          </p:cNvPr>
          <p:cNvSpPr txBox="1"/>
          <p:nvPr/>
        </p:nvSpPr>
        <p:spPr>
          <a:xfrm>
            <a:off x="4800359" y="1281455"/>
            <a:ext cx="154900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  <a:latin typeface="+mn-lt"/>
              </a:rPr>
              <a:t>Multichannel bender blades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4BE8FE-DE5F-6782-3DC6-CA2CA70A719B}"/>
              </a:ext>
            </a:extLst>
          </p:cNvPr>
          <p:cNvSpPr txBox="1"/>
          <p:nvPr/>
        </p:nvSpPr>
        <p:spPr>
          <a:xfrm>
            <a:off x="358703" y="3646960"/>
            <a:ext cx="1896165" cy="10895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View looking straight toward moderator  along the z-axis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D0F4282-79B7-4E45-F0E8-E1E06C699691}"/>
              </a:ext>
            </a:extLst>
          </p:cNvPr>
          <p:cNvCxnSpPr/>
          <p:nvPr/>
        </p:nvCxnSpPr>
        <p:spPr>
          <a:xfrm>
            <a:off x="6347549" y="1564795"/>
            <a:ext cx="590376" cy="540098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893B2D3-6A0A-5D99-9204-E30CDF95FD0A}"/>
              </a:ext>
            </a:extLst>
          </p:cNvPr>
          <p:cNvCxnSpPr>
            <a:cxnSpLocks/>
          </p:cNvCxnSpPr>
          <p:nvPr/>
        </p:nvCxnSpPr>
        <p:spPr>
          <a:xfrm>
            <a:off x="8769758" y="595584"/>
            <a:ext cx="330345" cy="305164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5A769DB-DEEB-6485-E038-632066C2889A}"/>
              </a:ext>
            </a:extLst>
          </p:cNvPr>
          <p:cNvSpPr txBox="1">
            <a:spLocks/>
          </p:cNvSpPr>
          <p:nvPr/>
        </p:nvSpPr>
        <p:spPr bwMode="auto">
          <a:xfrm>
            <a:off x="5580659" y="2648888"/>
            <a:ext cx="6512414" cy="4119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There are three main sections in each guide path: multi-channel ballistic bender (BB), ballistic guide (BG, and tapered guide (TG).  Guide height continually increases until the TG section when it decreases quickly.</a:t>
            </a:r>
          </a:p>
          <a:p>
            <a:r>
              <a:rPr lang="en-US" sz="1600" dirty="0"/>
              <a:t>Each guide element is straight, even in the bender section</a:t>
            </a:r>
          </a:p>
          <a:p>
            <a:r>
              <a:rPr lang="en-US" sz="1600" dirty="0"/>
              <a:t>In the bender section, each guide element is angled relative to its neighbor to approximate a 156m radius curve.  The guide elements are parallel to each other in the remaining sections</a:t>
            </a:r>
          </a:p>
          <a:p>
            <a:pPr lvl="1"/>
            <a:r>
              <a:rPr lang="en-US" sz="1400" dirty="0"/>
              <a:t>The elements in each bender section are multichannel (3 channels)</a:t>
            </a:r>
          </a:p>
          <a:p>
            <a:r>
              <a:rPr lang="en-US" sz="1600" dirty="0"/>
              <a:t>The upper guide angles up by 2.5° and is then rotated by 0.7° toward ST02</a:t>
            </a:r>
          </a:p>
          <a:p>
            <a:r>
              <a:rPr lang="en-US" sz="1600" dirty="0"/>
              <a:t>The lower guide angles down by 2.5° and is then rotated by 0.75° toward ST04</a:t>
            </a:r>
            <a:endParaRPr lang="en-US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8C3457-FB6E-D92F-A6A0-F9BD844D4992}"/>
              </a:ext>
            </a:extLst>
          </p:cNvPr>
          <p:cNvSpPr txBox="1"/>
          <p:nvPr/>
        </p:nvSpPr>
        <p:spPr>
          <a:xfrm>
            <a:off x="6195664" y="675323"/>
            <a:ext cx="154900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  <a:latin typeface="+mn-lt"/>
              </a:rPr>
              <a:t>Guide Element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F4AF81A-6A35-5D0A-C2C5-2CE592E28FBC}"/>
              </a:ext>
            </a:extLst>
          </p:cNvPr>
          <p:cNvCxnSpPr/>
          <p:nvPr/>
        </p:nvCxnSpPr>
        <p:spPr>
          <a:xfrm>
            <a:off x="6957820" y="959497"/>
            <a:ext cx="590376" cy="540098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ight Brace 20">
            <a:extLst>
              <a:ext uri="{FF2B5EF4-FFF2-40B4-BE49-F238E27FC236}">
                <a16:creationId xmlns:a16="http://schemas.microsoft.com/office/drawing/2014/main" id="{58679DE4-F311-E46E-51E1-7A237021BFCD}"/>
              </a:ext>
            </a:extLst>
          </p:cNvPr>
          <p:cNvSpPr/>
          <p:nvPr/>
        </p:nvSpPr>
        <p:spPr>
          <a:xfrm rot="8823676">
            <a:off x="3584562" y="4111037"/>
            <a:ext cx="231056" cy="980645"/>
          </a:xfrm>
          <a:prstGeom prst="rightBrace">
            <a:avLst>
              <a:gd name="adj1" fmla="val 41724"/>
              <a:gd name="adj2" fmla="val 50000"/>
            </a:avLst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AB67A5-90A6-E12D-EDD8-437430DDEE17}"/>
              </a:ext>
            </a:extLst>
          </p:cNvPr>
          <p:cNvSpPr txBox="1"/>
          <p:nvPr/>
        </p:nvSpPr>
        <p:spPr>
          <a:xfrm>
            <a:off x="2522311" y="4461698"/>
            <a:ext cx="99285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  <a:latin typeface="+mn-lt"/>
              </a:rPr>
              <a:t>3-channel ballistic bender (BB)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342EC93A-1332-5E63-0E70-7AB3724F62F6}"/>
              </a:ext>
            </a:extLst>
          </p:cNvPr>
          <p:cNvSpPr/>
          <p:nvPr/>
        </p:nvSpPr>
        <p:spPr>
          <a:xfrm rot="8068524">
            <a:off x="4167382" y="4936677"/>
            <a:ext cx="231056" cy="845064"/>
          </a:xfrm>
          <a:prstGeom prst="rightBrace">
            <a:avLst>
              <a:gd name="adj1" fmla="val 41724"/>
              <a:gd name="adj2" fmla="val 50000"/>
            </a:avLst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B55A2F-7E88-E5E0-4F34-AF12EC7AC152}"/>
              </a:ext>
            </a:extLst>
          </p:cNvPr>
          <p:cNvSpPr txBox="1"/>
          <p:nvPr/>
        </p:nvSpPr>
        <p:spPr>
          <a:xfrm>
            <a:off x="2749932" y="5336834"/>
            <a:ext cx="153297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  <a:latin typeface="+mn-lt"/>
              </a:rPr>
              <a:t>Ballistic guide (BG)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14A4A3D5-7A25-56F6-D950-CB75F10AF92E}"/>
              </a:ext>
            </a:extLst>
          </p:cNvPr>
          <p:cNvSpPr/>
          <p:nvPr/>
        </p:nvSpPr>
        <p:spPr>
          <a:xfrm rot="7345079">
            <a:off x="4715924" y="5585461"/>
            <a:ext cx="203000" cy="412094"/>
          </a:xfrm>
          <a:prstGeom prst="rightBrace">
            <a:avLst>
              <a:gd name="adj1" fmla="val 41724"/>
              <a:gd name="adj2" fmla="val 50000"/>
            </a:avLst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83DEFA-A568-E499-8A8C-E21AEA15ACAB}"/>
              </a:ext>
            </a:extLst>
          </p:cNvPr>
          <p:cNvSpPr txBox="1"/>
          <p:nvPr/>
        </p:nvSpPr>
        <p:spPr>
          <a:xfrm>
            <a:off x="3336524" y="5821594"/>
            <a:ext cx="150340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  <a:latin typeface="+mn-lt"/>
              </a:rPr>
              <a:t>Tapered guide (TG)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CB21B8F-9991-8348-809C-BE26813E2C12}"/>
              </a:ext>
            </a:extLst>
          </p:cNvPr>
          <p:cNvSpPr/>
          <p:nvPr/>
        </p:nvSpPr>
        <p:spPr>
          <a:xfrm>
            <a:off x="3515163" y="3769700"/>
            <a:ext cx="230360" cy="22381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FCA871-258F-C0B3-9FF2-C25EE00982AE}"/>
              </a:ext>
            </a:extLst>
          </p:cNvPr>
          <p:cNvSpPr txBox="1"/>
          <p:nvPr/>
        </p:nvSpPr>
        <p:spPr>
          <a:xfrm>
            <a:off x="3732717" y="3698362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ST02</a:t>
            </a:r>
          </a:p>
        </p:txBody>
      </p:sp>
    </p:spTree>
    <p:extLst>
      <p:ext uri="{BB962C8B-B14F-4D97-AF65-F5344CB8AC3E}">
        <p14:creationId xmlns:p14="http://schemas.microsoft.com/office/powerpoint/2010/main" val="2494259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4F42B-05F7-FA4F-FE85-CBF84B066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 Shielding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E6F29542-1202-225C-3E76-0DAA14FAE3D0}"/>
              </a:ext>
            </a:extLst>
          </p:cNvPr>
          <p:cNvSpPr txBox="1">
            <a:spLocks/>
          </p:cNvSpPr>
          <p:nvPr/>
        </p:nvSpPr>
        <p:spPr>
          <a:xfrm>
            <a:off x="6748455" y="2203058"/>
            <a:ext cx="4720331" cy="1393753"/>
          </a:xfrm>
          <a:prstGeom prst="rect">
            <a:avLst/>
          </a:prstGeom>
        </p:spPr>
        <p:txBody>
          <a:bodyPr/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       </a:t>
            </a:r>
            <a:r>
              <a:rPr lang="en-US" sz="1600" u="sng" dirty="0"/>
              <a:t>Guide Shielding</a:t>
            </a:r>
            <a:r>
              <a:rPr lang="en-US" sz="1600" dirty="0"/>
              <a:t>:</a:t>
            </a:r>
            <a:endParaRPr lang="en-US" sz="1600" b="1" dirty="0"/>
          </a:p>
          <a:p>
            <a:pPr lvl="1"/>
            <a:r>
              <a:rPr lang="en-US" sz="1400" u="sng" dirty="0"/>
              <a:t>Ex</a:t>
            </a:r>
            <a:r>
              <a:rPr lang="en-US" sz="1400" dirty="0"/>
              <a:t>terior surfaces conform to the interior of the vacuum housing (3mm clearance)</a:t>
            </a:r>
            <a:endParaRPr lang="en-US" sz="1600" dirty="0"/>
          </a:p>
          <a:p>
            <a:pPr lvl="1"/>
            <a:r>
              <a:rPr lang="en-US" sz="1400" u="sng" dirty="0"/>
              <a:t>In</a:t>
            </a:r>
            <a:r>
              <a:rPr lang="en-US" sz="1400" dirty="0"/>
              <a:t>terior surfaces conform to the contour of the guide elements (3mm clearance)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3FF8CA-591F-9D62-EA5D-BA2352D16D4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8275" y="2203058"/>
            <a:ext cx="5215255" cy="2334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E1860D5-284F-E16A-AC53-B4CA634BF40B}"/>
              </a:ext>
            </a:extLst>
          </p:cNvPr>
          <p:cNvCxnSpPr>
            <a:cxnSpLocks/>
          </p:cNvCxnSpPr>
          <p:nvPr/>
        </p:nvCxnSpPr>
        <p:spPr>
          <a:xfrm flipH="1">
            <a:off x="6253530" y="2502070"/>
            <a:ext cx="778144" cy="4391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6DA0426-E702-AD78-E16A-9C30AB1B6C95}"/>
              </a:ext>
            </a:extLst>
          </p:cNvPr>
          <p:cNvSpPr txBox="1"/>
          <p:nvPr/>
        </p:nvSpPr>
        <p:spPr>
          <a:xfrm>
            <a:off x="2213917" y="3667746"/>
            <a:ext cx="342914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u="sng" dirty="0">
                <a:latin typeface="+mn-lt"/>
              </a:rPr>
              <a:t>Plan View (Top), Cross-Section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1CA3D454-4B3C-87C4-1BE0-7A681B5A89D2}"/>
              </a:ext>
            </a:extLst>
          </p:cNvPr>
          <p:cNvSpPr txBox="1">
            <a:spLocks/>
          </p:cNvSpPr>
          <p:nvPr/>
        </p:nvSpPr>
        <p:spPr>
          <a:xfrm>
            <a:off x="3288150" y="1671210"/>
            <a:ext cx="1924317" cy="337561"/>
          </a:xfrm>
          <a:prstGeom prst="rect">
            <a:avLst/>
          </a:prstGeom>
        </p:spPr>
        <p:txBody>
          <a:bodyPr/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u="sng" dirty="0"/>
              <a:t>Vacuum Housing</a:t>
            </a:r>
            <a:endParaRPr lang="en-US" sz="1400" u="sng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48335BB-8F12-956A-FFCC-2DC7E3A22BE9}"/>
              </a:ext>
            </a:extLst>
          </p:cNvPr>
          <p:cNvCxnSpPr>
            <a:cxnSpLocks/>
          </p:cNvCxnSpPr>
          <p:nvPr/>
        </p:nvCxnSpPr>
        <p:spPr>
          <a:xfrm>
            <a:off x="4149058" y="2014295"/>
            <a:ext cx="101250" cy="7073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C2F1EC2-C1F5-83C8-1659-D280A25FA14D}"/>
              </a:ext>
            </a:extLst>
          </p:cNvPr>
          <p:cNvSpPr txBox="1"/>
          <p:nvPr/>
        </p:nvSpPr>
        <p:spPr>
          <a:xfrm>
            <a:off x="1038275" y="4990018"/>
            <a:ext cx="92095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Shielding thickness varies along the length of the guide for two reasons:</a:t>
            </a:r>
          </a:p>
          <a:p>
            <a:pPr marL="342900" indent="-342900">
              <a:buAutoNum type="arabicParenR"/>
            </a:pPr>
            <a:r>
              <a:rPr lang="en-US" dirty="0"/>
              <a:t>The guide curves within each ~3m long straight section of housing</a:t>
            </a:r>
          </a:p>
          <a:p>
            <a:pPr marL="342900" indent="-342900">
              <a:buAutoNum type="arabicParenR"/>
            </a:pPr>
            <a:r>
              <a:rPr lang="en-US" dirty="0"/>
              <a:t>The guide tapers (continually changes height) within each straight section of housing</a:t>
            </a:r>
          </a:p>
        </p:txBody>
      </p:sp>
    </p:spTree>
    <p:extLst>
      <p:ext uri="{BB962C8B-B14F-4D97-AF65-F5344CB8AC3E}">
        <p14:creationId xmlns:p14="http://schemas.microsoft.com/office/powerpoint/2010/main" val="2315417517"/>
      </p:ext>
    </p:extLst>
  </p:cSld>
  <p:clrMapOvr>
    <a:masterClrMapping/>
  </p:clrMapOvr>
</p:sld>
</file>

<file path=ppt/theme/theme1.xml><?xml version="1.0" encoding="utf-8"?>
<a:theme xmlns:a="http://schemas.openxmlformats.org/drawingml/2006/main" name="ORNL Presentation">
  <a:themeElements>
    <a:clrScheme name="ORNL-OCT2024">
      <a:dk1>
        <a:srgbClr val="00454D"/>
      </a:dk1>
      <a:lt1>
        <a:srgbClr val="FFFFFF"/>
      </a:lt1>
      <a:dk2>
        <a:srgbClr val="00662C"/>
      </a:dk2>
      <a:lt2>
        <a:srgbClr val="DBDCDB"/>
      </a:lt2>
      <a:accent1>
        <a:srgbClr val="373A36"/>
      </a:accent1>
      <a:accent2>
        <a:srgbClr val="005776"/>
      </a:accent2>
      <a:accent3>
        <a:srgbClr val="006BA6"/>
      </a:accent3>
      <a:accent4>
        <a:srgbClr val="7DBA00"/>
      </a:accent4>
      <a:accent5>
        <a:srgbClr val="00BDB5"/>
      </a:accent5>
      <a:accent6>
        <a:srgbClr val="00B38F"/>
      </a:accent6>
      <a:hlink>
        <a:srgbClr val="00444D"/>
      </a:hlink>
      <a:folHlink>
        <a:srgbClr val="00662C"/>
      </a:folHlink>
    </a:clrScheme>
    <a:fontScheme name="ORNL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">
      <a:srgbClr val="00662C"/>
    </a:custClr>
    <a:custClr name="ORNL">
      <a:srgbClr val="00454D"/>
    </a:custClr>
    <a:custClr name="ORNL">
      <a:srgbClr val="DBDCD8"/>
    </a:custClr>
    <a:custClr name="ORNL">
      <a:srgbClr val="373A36"/>
    </a:custClr>
    <a:custClr name="ORNL">
      <a:srgbClr val="FFFFFF"/>
    </a:custClr>
    <a:custClr name="ORNL">
      <a:srgbClr val="005776"/>
    </a:custClr>
    <a:custClr name="ORNL">
      <a:srgbClr val="006BA6"/>
    </a:custClr>
    <a:custClr name="ORNL">
      <a:srgbClr val="7DBA00"/>
    </a:custClr>
    <a:custClr name="ORNL">
      <a:srgbClr val="00BDB5"/>
    </a:custClr>
    <a:custClr name="ORNL">
      <a:srgbClr val="00B38F"/>
    </a:custClr>
    <a:custClr name="ORNL">
      <a:srgbClr val="00492E"/>
    </a:custClr>
    <a:custClr name="ORNL">
      <a:srgbClr val="00572E"/>
    </a:custClr>
    <a:custClr name="ORNL">
      <a:srgbClr val="28A351"/>
    </a:custClr>
    <a:custClr name="ORNL">
      <a:srgbClr val="53D170"/>
    </a:custClr>
    <a:custClr name="ORNL">
      <a:srgbClr val="8FEF9C"/>
    </a:custClr>
    <a:custClr name="ORNL">
      <a:srgbClr val="002837"/>
    </a:custClr>
    <a:custClr name="ORNL">
      <a:srgbClr val="003542"/>
    </a:custClr>
    <a:custClr name="ORNL">
      <a:srgbClr val="259194"/>
    </a:custClr>
    <a:custClr name="ORNL">
      <a:srgbClr val="50C9C2"/>
    </a:custClr>
    <a:custClr name="ORNL">
      <a:srgbClr val="8EEDE0"/>
    </a:custClr>
  </a:custClrLst>
  <a:extLst>
    <a:ext uri="{05A4C25C-085E-4340-85A3-A5531E510DB2}">
      <thm15:themeFamily xmlns:thm15="http://schemas.microsoft.com/office/thememl/2012/main" name="ORNL-Presentation-16x9-Template" id="{212E2FFC-9BA1-2C4E-A636-8C01E485DB51}" vid="{BB20B00B-A94C-8E47-8444-E1BBEE430D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ype xmlns="d3865356-02a6-4d33-a696-5decb45baae2" xsi:nil="true"/>
    <lcf76f155ced4ddcb4097134ff3c332f xmlns="d3865356-02a6-4d33-a696-5decb45baae2">
      <Terms xmlns="http://schemas.microsoft.com/office/infopath/2007/PartnerControls"/>
    </lcf76f155ced4ddcb4097134ff3c332f>
    <https_x003a__x002f__x002f_ornl_x002d_my_x002e_sharepoint_x002e_com_x002f__x003a_v_x003a__x002f_g_x002f_personal_x002f_b7t_ornl_gov_x002f_EaGP_x002d_VJDaylIkMiQwAane34Bk0oLub8WCBHtE_KXkLLUuw xmlns="d3865356-02a6-4d33-a696-5decb45baae2">
      <Url xsi:nil="true"/>
      <Description xsi:nil="true"/>
    </https_x003a__x002f__x002f_ornl_x002d_my_x002e_sharepoint_x002e_com_x002f__x003a_v_x003a__x002f_g_x002f_personal_x002f_b7t_ornl_gov_x002f_EaGP_x002d_VJDaylIkMiQwAane34Bk0oLub8WCBHtE_KXkLLUuw>
    <TaxCatchAll xmlns="e4a3cf16-f000-411a-8b9f-ac8de5bd462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8C220A4B7DB446A3DFD60E906CC048" ma:contentTypeVersion="18" ma:contentTypeDescription="Create a new document." ma:contentTypeScope="" ma:versionID="018a9431ea1d734f3c46e3cca7034d17">
  <xsd:schema xmlns:xsd="http://www.w3.org/2001/XMLSchema" xmlns:xs="http://www.w3.org/2001/XMLSchema" xmlns:p="http://schemas.microsoft.com/office/2006/metadata/properties" xmlns:ns2="d3865356-02a6-4d33-a696-5decb45baae2" xmlns:ns3="e4a3cf16-f000-411a-8b9f-ac8de5bd4628" targetNamespace="http://schemas.microsoft.com/office/2006/metadata/properties" ma:root="true" ma:fieldsID="bbecc6482de62f8746c705728f367e4e" ns2:_="" ns3:_="">
    <xsd:import namespace="d3865356-02a6-4d33-a696-5decb45baae2"/>
    <xsd:import namespace="e4a3cf16-f000-411a-8b9f-ac8de5bd46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https_x003a__x002f__x002f_ornl_x002d_my_x002e_sharepoint_x002e_com_x002f__x003a_v_x003a__x002f_g_x002f_personal_x002f_b7t_ornl_gov_x002f_EaGP_x002d_VJDaylIkMiQwAane34Bk0oLub8WCBHtE_KXkLLUuw" minOccurs="0"/>
                <xsd:element ref="ns2:MediaServiceObjectDetectorVersions" minOccurs="0"/>
                <xsd:element ref="ns2:MediaServiceSearchProperties" minOccurs="0"/>
                <xsd:element ref="ns2:typ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865356-02a6-4d33-a696-5decb45baa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8ac8405-059b-47f8-b48a-bbaeae0205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https_x003a__x002f__x002f_ornl_x002d_my_x002e_sharepoint_x002e_com_x002f__x003a_v_x003a__x002f_g_x002f_personal_x002f_b7t_ornl_gov_x002f_EaGP_x002d_VJDaylIkMiQwAane34Bk0oLub8WCBHtE_KXkLLUuw" ma:index="22" nillable="true" ma:displayName="https://ornl-my.sharepoint.com/:v:/g/personal/b7t_ornl_gov/EaGP-VJDaylIkMiQwAane34Bk0oLub8WCBHtE_KXkLLUuw" ma:format="Hyperlink" ma:internalName="https_x003a__x002f__x002f_ornl_x002d_my_x002e_sharepoint_x002e_com_x002f__x003a_v_x003a__x002f_g_x002f_personal_x002f_b7t_ornl_gov_x002f_EaGP_x002d_VJDaylIkMiQwAane34Bk0oLub8WCBHtE_KXkLLUuw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ype" ma:index="25" nillable="true" ma:displayName="type" ma:description="type" ma:format="Dropdown" ma:internalName="typ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a3cf16-f000-411a-8b9f-ac8de5bd462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2377ec8-f349-44bd-a667-3c7fff64c664}" ma:internalName="TaxCatchAll" ma:showField="CatchAllData" ma:web="e4a3cf16-f000-411a-8b9f-ac8de5bd46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1BDA23-27AA-47CF-8020-3689CD416252}">
  <ds:schemaRefs>
    <ds:schemaRef ds:uri="http://schemas.microsoft.com/office/2006/metadata/properties"/>
    <ds:schemaRef ds:uri="http://schemas.microsoft.com/office/infopath/2007/PartnerControls"/>
    <ds:schemaRef ds:uri="d3865356-02a6-4d33-a696-5decb45baae2"/>
    <ds:schemaRef ds:uri="e4a3cf16-f000-411a-8b9f-ac8de5bd4628"/>
  </ds:schemaRefs>
</ds:datastoreItem>
</file>

<file path=customXml/itemProps2.xml><?xml version="1.0" encoding="utf-8"?>
<ds:datastoreItem xmlns:ds="http://schemas.openxmlformats.org/officeDocument/2006/customXml" ds:itemID="{A48EFCC6-48F7-41AC-B305-F87A3CA7B5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865356-02a6-4d33-a696-5decb45baae2"/>
    <ds:schemaRef ds:uri="e4a3cf16-f000-411a-8b9f-ac8de5bd46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CC2C5EC-5DDA-4A2E-97D9-DEB69400528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ORNL-Presentation-16x9-Template</Template>
  <TotalTime>13891</TotalTime>
  <Words>5050</Words>
  <Application>Microsoft Office PowerPoint</Application>
  <PresentationFormat>Widescreen</PresentationFormat>
  <Paragraphs>837</Paragraphs>
  <Slides>59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9" baseType="lpstr">
      <vt:lpstr>Aptos</vt:lpstr>
      <vt:lpstr>Arial</vt:lpstr>
      <vt:lpstr>Calibri</vt:lpstr>
      <vt:lpstr>Century Gothic</vt:lpstr>
      <vt:lpstr>Helvetica Neue</vt:lpstr>
      <vt:lpstr>Roboto</vt:lpstr>
      <vt:lpstr>Roboto Light</vt:lpstr>
      <vt:lpstr>Times New Roman</vt:lpstr>
      <vt:lpstr>Wingdings</vt:lpstr>
      <vt:lpstr>ORNL Presentation</vt:lpstr>
      <vt:lpstr>QIKR Shielding PDR: Neutronics Analysis</vt:lpstr>
      <vt:lpstr>Outline</vt:lpstr>
      <vt:lpstr>QIKR Model – Creo</vt:lpstr>
      <vt:lpstr>QIKR MCNP Model</vt:lpstr>
      <vt:lpstr>QIKR MCNP Source Model</vt:lpstr>
      <vt:lpstr>QIKR MCNP Source Model</vt:lpstr>
      <vt:lpstr>QIKR Guides – Creo </vt:lpstr>
      <vt:lpstr>QIKR Guides – Creo</vt:lpstr>
      <vt:lpstr>Guide Shielding</vt:lpstr>
      <vt:lpstr>QIKR Guide Design in MCNP model</vt:lpstr>
      <vt:lpstr>QIKR Guide Design for MCNP model</vt:lpstr>
      <vt:lpstr>Agreement Between MCNP and McStas</vt:lpstr>
      <vt:lpstr>Analysis for Monolith/Bunker</vt:lpstr>
      <vt:lpstr>How well QIKR curved guides reduce the high-energetic neutrons?</vt:lpstr>
      <vt:lpstr>Potential Streaming Paths: QIKR Monolith &amp; Optics Insert Gaps – Creo Models</vt:lpstr>
      <vt:lpstr>Potential Streaming Paths: QIKR Monolith &amp; Optics Insert Gaps – Creo Models</vt:lpstr>
      <vt:lpstr>Potential Streaming Paths: QIKR Monolith &amp; Optics Insert Gaps – Creo Models</vt:lpstr>
      <vt:lpstr>Effects of Gaps in/around QIKR Monolith/Optic inserts on Bunker Wall</vt:lpstr>
      <vt:lpstr>Analysis for Bunker pass-thru</vt:lpstr>
      <vt:lpstr>Analysis for Bunker pass-thru</vt:lpstr>
      <vt:lpstr>Analysis for Bunker pass-thru</vt:lpstr>
      <vt:lpstr>Analysis for Bunker Passthrough</vt:lpstr>
      <vt:lpstr>QIKR Downstream Neutron Sources</vt:lpstr>
      <vt:lpstr>QIKR-L and QIKR-U Downstream Neutron Sources</vt:lpstr>
      <vt:lpstr>QIKR-L and QIKR-U Downstream Neutron Sources</vt:lpstr>
      <vt:lpstr>QIKR-L and QIKR-U Downstream Neutron Sources</vt:lpstr>
      <vt:lpstr>QIKR-L and QIKR-U Downstream Neutron Sources</vt:lpstr>
      <vt:lpstr>Downstream Neutron Source Verification</vt:lpstr>
      <vt:lpstr>QIKR Preliminary Shutter Designs</vt:lpstr>
      <vt:lpstr>QIKR Preliminary Shutter Designs</vt:lpstr>
      <vt:lpstr>QIKR Preliminary Shutter Designs</vt:lpstr>
      <vt:lpstr>QIKR Preliminary Shutter Design</vt:lpstr>
      <vt:lpstr>QIKR Preliminary Shutter Design</vt:lpstr>
      <vt:lpstr>QIKR Preliminary Beam Stop Designs</vt:lpstr>
      <vt:lpstr>QIKR Preliminary Beam Stop Designs: What drives the beam stop designs?</vt:lpstr>
      <vt:lpstr>QIKR Preliminary Beam Stop Designs</vt:lpstr>
      <vt:lpstr>QIKR Preliminary Beam Stop Designs</vt:lpstr>
      <vt:lpstr>QIKR Preliminary Beam Stop Designs: QIKR-U</vt:lpstr>
      <vt:lpstr>QIKR Preliminary Beam Stop Designs: QIKR-U</vt:lpstr>
      <vt:lpstr>QIKR Preliminary Beam Stop Designs: QIKR-L</vt:lpstr>
      <vt:lpstr>QIKR Preliminary Beam Stop Designs: QIKR-L</vt:lpstr>
      <vt:lpstr>QIKR Cave Shielding Analysis</vt:lpstr>
      <vt:lpstr>QIKR Instrument Cave Shielding Analysis– Preliminary Design</vt:lpstr>
      <vt:lpstr>QIKR Cave Shielding Analysis</vt:lpstr>
      <vt:lpstr>QIKR Cave Shielding Analysis</vt:lpstr>
      <vt:lpstr>QIKR Cave Shielding Analysis: SLITS in the model</vt:lpstr>
      <vt:lpstr>QIKR Cave Shielding Analysis</vt:lpstr>
      <vt:lpstr>QIKR Cave Shielding Analysis: Normal Operation</vt:lpstr>
      <vt:lpstr>QIKR Cave Shielding Analysis: Normal Operation</vt:lpstr>
      <vt:lpstr>QIKR Cave Shielding Analysis: Normal Operation</vt:lpstr>
      <vt:lpstr>QIKR Cave Shielding Analysis: Normal Operation</vt:lpstr>
      <vt:lpstr>Summary: Normal Operation</vt:lpstr>
      <vt:lpstr>QIKR Cave Shielding Analysis: Accident Conditions</vt:lpstr>
      <vt:lpstr>QIKR Cave Shielding Analysis: Accident Conditions</vt:lpstr>
      <vt:lpstr>QIKR Cave Shielding Analysis: Accident Conditions</vt:lpstr>
      <vt:lpstr>QIKR Cave Shielding Analysis: Accident Conditions</vt:lpstr>
      <vt:lpstr>QIKR Cave Shielding Analysis: Accident Conditions</vt:lpstr>
      <vt:lpstr>Summary: Accident Conditions</vt:lpstr>
      <vt:lpstr>Questions??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Wilson, Danielle</dc:creator>
  <cp:lastModifiedBy>Dix, Talia</cp:lastModifiedBy>
  <cp:revision>36</cp:revision>
  <dcterms:created xsi:type="dcterms:W3CDTF">2024-11-25T14:11:23Z</dcterms:created>
  <dcterms:modified xsi:type="dcterms:W3CDTF">2025-02-26T21:20:07Z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0x010100458C220A4B7DB446A3DFD60E906CC048</vt:lpwstr>
  </property>
</Properties>
</file>