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4"/>
  </p:sldMasterIdLst>
  <p:notesMasterIdLst>
    <p:notesMasterId r:id="rId30"/>
  </p:notesMasterIdLst>
  <p:handoutMasterIdLst>
    <p:handoutMasterId r:id="rId31"/>
  </p:handoutMasterIdLst>
  <p:sldIdLst>
    <p:sldId id="2147469224" r:id="rId5"/>
    <p:sldId id="2147469231" r:id="rId6"/>
    <p:sldId id="2147469237" r:id="rId7"/>
    <p:sldId id="2147469238" r:id="rId8"/>
    <p:sldId id="2147469233" r:id="rId9"/>
    <p:sldId id="3249" r:id="rId10"/>
    <p:sldId id="3254" r:id="rId11"/>
    <p:sldId id="3256" r:id="rId12"/>
    <p:sldId id="3255" r:id="rId13"/>
    <p:sldId id="3257" r:id="rId14"/>
    <p:sldId id="2147469239" r:id="rId15"/>
    <p:sldId id="2147469240" r:id="rId16"/>
    <p:sldId id="2147469241" r:id="rId17"/>
    <p:sldId id="2147469235" r:id="rId18"/>
    <p:sldId id="3368" r:id="rId19"/>
    <p:sldId id="3371" r:id="rId20"/>
    <p:sldId id="2147469232" r:id="rId21"/>
    <p:sldId id="3369" r:id="rId22"/>
    <p:sldId id="3372" r:id="rId23"/>
    <p:sldId id="2147469242" r:id="rId24"/>
    <p:sldId id="3311" r:id="rId25"/>
    <p:sldId id="2147469234" r:id="rId26"/>
    <p:sldId id="3401" r:id="rId27"/>
    <p:sldId id="3403" r:id="rId28"/>
    <p:sldId id="214746924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40FF"/>
    <a:srgbClr val="000000"/>
    <a:srgbClr val="928E89"/>
    <a:srgbClr val="FFFFFF"/>
    <a:srgbClr val="FF85FF"/>
    <a:srgbClr val="FFFF99"/>
    <a:srgbClr val="9F3434"/>
    <a:srgbClr val="7F9E19"/>
    <a:srgbClr val="71A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57" autoAdjust="0"/>
    <p:restoredTop sz="96291"/>
  </p:normalViewPr>
  <p:slideViewPr>
    <p:cSldViewPr snapToGrid="0">
      <p:cViewPr varScale="1">
        <p:scale>
          <a:sx n="108" d="100"/>
          <a:sy n="108" d="100"/>
        </p:scale>
        <p:origin x="1074" y="11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432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t>2/27/2025</a:t>
            </a:fld>
            <a:endParaRPr lang="en-US"/>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t>‹#›</a:t>
            </a:fld>
            <a:endParaRPr lang="en-US"/>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D4C33-E834-184F-A85B-4B1A7D742F82}"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A2CD3-FB95-D94F-9F04-F9F995EAB822}" type="slidenum">
              <a:rPr lang="en-US" smtClean="0"/>
              <a:t>‹#›</a:t>
            </a:fld>
            <a:endParaRPr lang="en-US"/>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A high angle view of a city&#10;&#10;Description automatically generated">
            <a:extLst>
              <a:ext uri="{FF2B5EF4-FFF2-40B4-BE49-F238E27FC236}">
                <a16:creationId xmlns:a16="http://schemas.microsoft.com/office/drawing/2014/main" id="{01F17512-BEEB-E940-3B9F-9FDBDB2121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743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Click to edit Master title style</a:t>
            </a:r>
            <a:endParaRPr lang="en-US" dirty="0"/>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1168862"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28108" y="1141396"/>
            <a:ext cx="1780479" cy="428014"/>
          </a:xfrm>
          <a:prstGeom prst="rect">
            <a:avLst/>
          </a:prstGeom>
        </p:spPr>
      </p:pic>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dirty="0"/>
              <a:t>One-sentence headline stating </a:t>
            </a:r>
            <a:br>
              <a:rPr lang="en-US" dirty="0"/>
            </a:br>
            <a:r>
              <a:rPr lang="en-US" dirty="0"/>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dirty="0"/>
              <a:t>One-sentence headline stating </a:t>
            </a:r>
            <a:br>
              <a:rPr lang="en-US" dirty="0"/>
            </a:br>
            <a:r>
              <a:rPr lang="en-US" dirty="0"/>
              <a:t>the main takeaway message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2000"/>
            </a:lvl1pPr>
          </a:lstStyle>
          <a:p>
            <a:r>
              <a:rPr lang="en-US" dirty="0"/>
              <a:t>Supporting point 1</a:t>
            </a:r>
            <a:br>
              <a:rPr lang="en-US" dirty="0"/>
            </a:br>
            <a:r>
              <a:rPr lang="en-US" dirty="0"/>
              <a:t>Supporting point 2</a:t>
            </a:r>
            <a:br>
              <a:rPr lang="en-US" dirty="0"/>
            </a:br>
            <a:r>
              <a:rPr lang="en-US" dirty="0"/>
              <a:t>Supporting point 3</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a:t>Click icon to add picture</a:t>
            </a:r>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Image series">
    <p:spTree>
      <p:nvGrpSpPr>
        <p:cNvPr id="1" name=""/>
        <p:cNvGrpSpPr/>
        <p:nvPr/>
      </p:nvGrpSpPr>
      <p:grpSpPr>
        <a:xfrm>
          <a:off x="0" y="0"/>
          <a:ext cx="0" cy="0"/>
          <a:chOff x="0" y="0"/>
          <a:chExt cx="0" cy="0"/>
        </a:xfrm>
      </p:grpSpPr>
      <p:sp>
        <p:nvSpPr>
          <p:cNvPr id="142" name="Freeform 141">
            <a:extLst>
              <a:ext uri="{FF2B5EF4-FFF2-40B4-BE49-F238E27FC236}">
                <a16:creationId xmlns:a16="http://schemas.microsoft.com/office/drawing/2014/main" id="{C5299A65-0A0F-7322-3425-6AD66F71B882}"/>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dirty="0"/>
          </a:p>
        </p:txBody>
      </p:sp>
      <p:sp>
        <p:nvSpPr>
          <p:cNvPr id="136" name="Picture Placeholder 135">
            <a:extLst>
              <a:ext uri="{FF2B5EF4-FFF2-40B4-BE49-F238E27FC236}">
                <a16:creationId xmlns:a16="http://schemas.microsoft.com/office/drawing/2014/main" id="{5DC2D7C4-BFF1-5433-4DFD-06CB8AACA1BC}"/>
              </a:ext>
            </a:extLst>
          </p:cNvPr>
          <p:cNvSpPr>
            <a:spLocks noGrp="1"/>
          </p:cNvSpPr>
          <p:nvPr>
            <p:ph type="pic" sz="quarter" idx="13"/>
          </p:nvPr>
        </p:nvSpPr>
        <p:spPr>
          <a:xfrm>
            <a:off x="7642225" y="0"/>
            <a:ext cx="2151063" cy="2151063"/>
          </a:xfrm>
          <a:solidFill>
            <a:schemeClr val="bg2"/>
          </a:solidFill>
        </p:spPr>
        <p:txBody>
          <a:bodyPr/>
          <a:lstStyle/>
          <a:p>
            <a:r>
              <a:rPr lang="en-US"/>
              <a:t>Click icon to add picture</a:t>
            </a:r>
          </a:p>
        </p:txBody>
      </p:sp>
      <p:sp>
        <p:nvSpPr>
          <p:cNvPr id="137" name="Picture Placeholder 135">
            <a:extLst>
              <a:ext uri="{FF2B5EF4-FFF2-40B4-BE49-F238E27FC236}">
                <a16:creationId xmlns:a16="http://schemas.microsoft.com/office/drawing/2014/main" id="{859767F7-2911-36C4-18C3-120D9FA7D632}"/>
              </a:ext>
            </a:extLst>
          </p:cNvPr>
          <p:cNvSpPr>
            <a:spLocks noGrp="1"/>
          </p:cNvSpPr>
          <p:nvPr>
            <p:ph type="pic" sz="quarter" idx="14"/>
          </p:nvPr>
        </p:nvSpPr>
        <p:spPr>
          <a:xfrm>
            <a:off x="10044833" y="0"/>
            <a:ext cx="2151063" cy="2151063"/>
          </a:xfrm>
          <a:solidFill>
            <a:schemeClr val="bg2"/>
          </a:solidFill>
        </p:spPr>
        <p:txBody>
          <a:bodyPr/>
          <a:lstStyle/>
          <a:p>
            <a:r>
              <a:rPr lang="en-US"/>
              <a:t>Click icon to add picture</a:t>
            </a:r>
          </a:p>
        </p:txBody>
      </p:sp>
      <p:sp>
        <p:nvSpPr>
          <p:cNvPr id="138" name="Picture Placeholder 135">
            <a:extLst>
              <a:ext uri="{FF2B5EF4-FFF2-40B4-BE49-F238E27FC236}">
                <a16:creationId xmlns:a16="http://schemas.microsoft.com/office/drawing/2014/main" id="{FC9DC632-E163-36B5-D009-C52439676110}"/>
              </a:ext>
            </a:extLst>
          </p:cNvPr>
          <p:cNvSpPr>
            <a:spLocks noGrp="1"/>
          </p:cNvSpPr>
          <p:nvPr>
            <p:ph type="pic" sz="quarter" idx="15"/>
          </p:nvPr>
        </p:nvSpPr>
        <p:spPr>
          <a:xfrm>
            <a:off x="7642225" y="2353563"/>
            <a:ext cx="2151063" cy="2151063"/>
          </a:xfrm>
          <a:solidFill>
            <a:schemeClr val="bg2"/>
          </a:solidFill>
        </p:spPr>
        <p:txBody>
          <a:bodyPr/>
          <a:lstStyle/>
          <a:p>
            <a:r>
              <a:rPr lang="en-US"/>
              <a:t>Click icon to add picture</a:t>
            </a:r>
          </a:p>
        </p:txBody>
      </p:sp>
      <p:sp>
        <p:nvSpPr>
          <p:cNvPr id="139" name="Picture Placeholder 135">
            <a:extLst>
              <a:ext uri="{FF2B5EF4-FFF2-40B4-BE49-F238E27FC236}">
                <a16:creationId xmlns:a16="http://schemas.microsoft.com/office/drawing/2014/main" id="{99255166-5F9E-0685-2DC9-C0962F7791A1}"/>
              </a:ext>
            </a:extLst>
          </p:cNvPr>
          <p:cNvSpPr>
            <a:spLocks noGrp="1"/>
          </p:cNvSpPr>
          <p:nvPr>
            <p:ph type="pic" sz="quarter" idx="16"/>
          </p:nvPr>
        </p:nvSpPr>
        <p:spPr>
          <a:xfrm>
            <a:off x="10044833" y="2353563"/>
            <a:ext cx="2151063" cy="2151063"/>
          </a:xfrm>
          <a:solidFill>
            <a:schemeClr val="bg2"/>
          </a:solidFill>
        </p:spPr>
        <p:txBody>
          <a:bodyPr/>
          <a:lstStyle/>
          <a:p>
            <a:r>
              <a:rPr lang="en-US"/>
              <a:t>Click icon to add picture</a:t>
            </a:r>
          </a:p>
        </p:txBody>
      </p:sp>
      <p:sp>
        <p:nvSpPr>
          <p:cNvPr id="140" name="Picture Placeholder 135">
            <a:extLst>
              <a:ext uri="{FF2B5EF4-FFF2-40B4-BE49-F238E27FC236}">
                <a16:creationId xmlns:a16="http://schemas.microsoft.com/office/drawing/2014/main" id="{0FA78FC9-062C-7D60-CDA4-C25CE63F78E4}"/>
              </a:ext>
            </a:extLst>
          </p:cNvPr>
          <p:cNvSpPr>
            <a:spLocks noGrp="1"/>
          </p:cNvSpPr>
          <p:nvPr>
            <p:ph type="pic" sz="quarter" idx="17"/>
          </p:nvPr>
        </p:nvSpPr>
        <p:spPr>
          <a:xfrm>
            <a:off x="7642225" y="4706937"/>
            <a:ext cx="2151063" cy="2151063"/>
          </a:xfrm>
          <a:solidFill>
            <a:schemeClr val="bg2"/>
          </a:solidFill>
        </p:spPr>
        <p:txBody>
          <a:bodyPr/>
          <a:lstStyle/>
          <a:p>
            <a:r>
              <a:rPr lang="en-US"/>
              <a:t>Click icon to add picture</a:t>
            </a:r>
          </a:p>
        </p:txBody>
      </p:sp>
      <p:sp>
        <p:nvSpPr>
          <p:cNvPr id="141" name="Picture Placeholder 135">
            <a:extLst>
              <a:ext uri="{FF2B5EF4-FFF2-40B4-BE49-F238E27FC236}">
                <a16:creationId xmlns:a16="http://schemas.microsoft.com/office/drawing/2014/main" id="{9521219C-7211-80DE-D33B-4B26EA6EEE98}"/>
              </a:ext>
            </a:extLst>
          </p:cNvPr>
          <p:cNvSpPr>
            <a:spLocks noGrp="1"/>
          </p:cNvSpPr>
          <p:nvPr>
            <p:ph type="pic" sz="quarter" idx="18"/>
          </p:nvPr>
        </p:nvSpPr>
        <p:spPr>
          <a:xfrm>
            <a:off x="10044833" y="4706937"/>
            <a:ext cx="2151063" cy="2151063"/>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886397"/>
          </a:xfrm>
        </p:spPr>
        <p:txBody>
          <a:bodyPr anchor="t" anchorCtr="0">
            <a:noAutofit/>
          </a:bodyPr>
          <a:lstStyle>
            <a:lvl1pPr>
              <a:defRPr b="1">
                <a:solidFill>
                  <a:schemeClr val="bg1"/>
                </a:solidFill>
              </a:defRPr>
            </a:lvl1pPr>
          </a:lstStyle>
          <a:p>
            <a:r>
              <a:rPr lang="en-US" dirty="0"/>
              <a:t>One-sentence headline stating </a:t>
            </a:r>
            <a:br>
              <a:rPr lang="en-US" dirty="0"/>
            </a:br>
            <a:r>
              <a:rPr lang="en-US" dirty="0"/>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60"/>
            <a:ext cx="6763894" cy="4354640"/>
          </a:xfrm>
        </p:spPr>
        <p:txBody>
          <a:bodyPr tIns="91440" anchor="t" anchorCtr="0">
            <a:noAutofit/>
          </a:bodyPr>
          <a:lstStyle>
            <a:lvl1pPr marL="0" indent="0">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2pPr>
            <a:lvl3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3pPr>
            <a:lvl4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4pPr>
            <a:lvl5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5pPr>
          </a:lstStyle>
          <a:p>
            <a:r>
              <a:rPr lang="en-US" dirty="0"/>
              <a:t>Supporting point 1</a:t>
            </a:r>
          </a:p>
          <a:p>
            <a:r>
              <a:rPr lang="en-US" dirty="0"/>
              <a:t>Supporting point 2</a:t>
            </a:r>
          </a:p>
          <a:p>
            <a:r>
              <a:rPr lang="en-US" dirty="0"/>
              <a:t>Supporting point 3</a:t>
            </a:r>
          </a:p>
        </p:txBody>
      </p:sp>
      <p:sp>
        <p:nvSpPr>
          <p:cNvPr id="4" name="Rectangle 6">
            <a:extLst>
              <a:ext uri="{FF2B5EF4-FFF2-40B4-BE49-F238E27FC236}">
                <a16:creationId xmlns:a16="http://schemas.microsoft.com/office/drawing/2014/main" id="{7562B7F0-6B0A-3291-2731-E56176CBCD7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AEE7C435-1FA7-78B6-5FBF-709DE092FE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894757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ey poi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One-sentence connected to the main takeaway</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 Gradie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5" name="Title 1">
            <a:extLst>
              <a:ext uri="{FF2B5EF4-FFF2-40B4-BE49-F238E27FC236}">
                <a16:creationId xmlns:a16="http://schemas.microsoft.com/office/drawing/2014/main" id="{96029C52-FEBA-E897-C815-3A6283D168D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841886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4167105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900239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4115577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10" name="Freeform 9">
            <a:extLst>
              <a:ext uri="{FF2B5EF4-FFF2-40B4-BE49-F238E27FC236}">
                <a16:creationId xmlns:a16="http://schemas.microsoft.com/office/drawing/2014/main" id="{6C3355DA-324C-FAD8-4E0B-AEAD06F3F5FE}"/>
              </a:ext>
            </a:extLst>
          </p:cNvPr>
          <p:cNvSpPr/>
          <p:nvPr/>
        </p:nvSpPr>
        <p:spPr>
          <a:xfrm>
            <a:off x="314692" y="1636672"/>
            <a:ext cx="5533588" cy="433965"/>
          </a:xfrm>
          <a:custGeom>
            <a:avLst/>
            <a:gdLst>
              <a:gd name="connsiteX0" fmla="*/ 5357305 w 5357304"/>
              <a:gd name="connsiteY0" fmla="*/ 0 h 373951"/>
              <a:gd name="connsiteX1" fmla="*/ 5357305 w 5357304"/>
              <a:gd name="connsiteY1" fmla="*/ 373951 h 373951"/>
              <a:gd name="connsiteX2" fmla="*/ 5227765 w 5357304"/>
              <a:gd name="connsiteY2" fmla="*/ 373951 h 373951"/>
              <a:gd name="connsiteX3" fmla="*/ 2843848 w 5357304"/>
              <a:gd name="connsiteY3" fmla="*/ 373951 h 373951"/>
              <a:gd name="connsiteX4" fmla="*/ 0 w 5357304"/>
              <a:gd name="connsiteY4" fmla="*/ 373951 h 373951"/>
              <a:gd name="connsiteX5" fmla="*/ 0 w 5357304"/>
              <a:gd name="connsiteY5" fmla="*/ 0 h 373951"/>
              <a:gd name="connsiteX6" fmla="*/ 2843848 w 5357304"/>
              <a:gd name="connsiteY6" fmla="*/ 0 h 373951"/>
              <a:gd name="connsiteX7" fmla="*/ 5357305 w 5357304"/>
              <a:gd name="connsiteY7" fmla="*/ 0 h 37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7304" h="373951">
                <a:moveTo>
                  <a:pt x="5357305" y="0"/>
                </a:moveTo>
                <a:lnTo>
                  <a:pt x="5357305" y="373951"/>
                </a:lnTo>
                <a:lnTo>
                  <a:pt x="5227765" y="373951"/>
                </a:lnTo>
                <a:lnTo>
                  <a:pt x="2843848" y="373951"/>
                </a:lnTo>
                <a:lnTo>
                  <a:pt x="0" y="373951"/>
                </a:lnTo>
                <a:lnTo>
                  <a:pt x="0" y="0"/>
                </a:lnTo>
                <a:lnTo>
                  <a:pt x="2843848" y="0"/>
                </a:lnTo>
                <a:lnTo>
                  <a:pt x="5357305" y="0"/>
                </a:lnTo>
                <a:close/>
              </a:path>
            </a:pathLst>
          </a:custGeom>
          <a:solidFill>
            <a:schemeClr val="tx2"/>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8126676-7946-E0DD-5919-B78DBFBB13D6}"/>
              </a:ext>
            </a:extLst>
          </p:cNvPr>
          <p:cNvSpPr/>
          <p:nvPr/>
        </p:nvSpPr>
        <p:spPr>
          <a:xfrm>
            <a:off x="6238430" y="1636672"/>
            <a:ext cx="5533588" cy="433965"/>
          </a:xfrm>
          <a:custGeom>
            <a:avLst/>
            <a:gdLst>
              <a:gd name="connsiteX0" fmla="*/ 5357305 w 5357304"/>
              <a:gd name="connsiteY0" fmla="*/ 0 h 373951"/>
              <a:gd name="connsiteX1" fmla="*/ 5357305 w 5357304"/>
              <a:gd name="connsiteY1" fmla="*/ 373951 h 373951"/>
              <a:gd name="connsiteX2" fmla="*/ 5227764 w 5357304"/>
              <a:gd name="connsiteY2" fmla="*/ 373951 h 373951"/>
              <a:gd name="connsiteX3" fmla="*/ 2843848 w 5357304"/>
              <a:gd name="connsiteY3" fmla="*/ 373951 h 373951"/>
              <a:gd name="connsiteX4" fmla="*/ 0 w 5357304"/>
              <a:gd name="connsiteY4" fmla="*/ 373951 h 373951"/>
              <a:gd name="connsiteX5" fmla="*/ 0 w 5357304"/>
              <a:gd name="connsiteY5" fmla="*/ 0 h 373951"/>
              <a:gd name="connsiteX6" fmla="*/ 2843848 w 5357304"/>
              <a:gd name="connsiteY6" fmla="*/ 0 h 373951"/>
              <a:gd name="connsiteX7" fmla="*/ 5357305 w 5357304"/>
              <a:gd name="connsiteY7" fmla="*/ 0 h 37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7304" h="373951">
                <a:moveTo>
                  <a:pt x="5357305" y="0"/>
                </a:moveTo>
                <a:lnTo>
                  <a:pt x="5357305" y="373951"/>
                </a:lnTo>
                <a:lnTo>
                  <a:pt x="5227764" y="373951"/>
                </a:lnTo>
                <a:lnTo>
                  <a:pt x="2843848" y="373951"/>
                </a:lnTo>
                <a:lnTo>
                  <a:pt x="0" y="373951"/>
                </a:lnTo>
                <a:lnTo>
                  <a:pt x="0" y="0"/>
                </a:lnTo>
                <a:lnTo>
                  <a:pt x="2843848" y="0"/>
                </a:lnTo>
                <a:lnTo>
                  <a:pt x="5357305" y="0"/>
                </a:lnTo>
                <a:close/>
              </a:path>
            </a:pathLst>
          </a:custGeom>
          <a:solidFill>
            <a:schemeClr val="tx2"/>
          </a:solidFill>
          <a:ln w="0" cap="flat">
            <a:noFill/>
            <a:prstDash val="solid"/>
            <a:miter/>
          </a:ln>
        </p:spPr>
        <p:txBody>
          <a:bodyPr rtlCol="0" anchor="ctr"/>
          <a:lstStyle/>
          <a:p>
            <a:endParaRPr lang="en-US"/>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1" y="1636713"/>
            <a:ext cx="5534113"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214" name="Text Placeholder 212">
            <a:extLst>
              <a:ext uri="{FF2B5EF4-FFF2-40B4-BE49-F238E27FC236}">
                <a16:creationId xmlns:a16="http://schemas.microsoft.com/office/drawing/2014/main" id="{42664C13-6E3D-7C64-6F1D-E284E4609D5E}"/>
              </a:ext>
            </a:extLst>
          </p:cNvPr>
          <p:cNvSpPr>
            <a:spLocks noGrp="1"/>
          </p:cNvSpPr>
          <p:nvPr>
            <p:ph type="body" sz="quarter" idx="14" hasCustomPrompt="1"/>
          </p:nvPr>
        </p:nvSpPr>
        <p:spPr>
          <a:xfrm>
            <a:off x="6238429" y="1636672"/>
            <a:ext cx="5534113"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Tree>
    <p:extLst>
      <p:ext uri="{BB962C8B-B14F-4D97-AF65-F5344CB8AC3E}">
        <p14:creationId xmlns:p14="http://schemas.microsoft.com/office/powerpoint/2010/main" val="2000835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column-bar">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31846654-6835-CFFC-15E4-5A6E77573C13}"/>
              </a:ext>
            </a:extLst>
          </p:cNvPr>
          <p:cNvSpPr/>
          <p:nvPr/>
        </p:nvSpPr>
        <p:spPr>
          <a:xfrm>
            <a:off x="314692" y="1636672"/>
            <a:ext cx="3665806"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a:p>
        </p:txBody>
      </p:sp>
      <p:sp>
        <p:nvSpPr>
          <p:cNvPr id="1800" name="Freeform 1799">
            <a:extLst>
              <a:ext uri="{FF2B5EF4-FFF2-40B4-BE49-F238E27FC236}">
                <a16:creationId xmlns:a16="http://schemas.microsoft.com/office/drawing/2014/main" id="{2158B643-744C-E4DD-EB4D-DA7C87CCA463}"/>
              </a:ext>
            </a:extLst>
          </p:cNvPr>
          <p:cNvSpPr/>
          <p:nvPr/>
        </p:nvSpPr>
        <p:spPr>
          <a:xfrm>
            <a:off x="8139365" y="1636672"/>
            <a:ext cx="3665806"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1" y="1636713"/>
            <a:ext cx="3646421"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29" name="Text Placeholder 212">
            <a:extLst>
              <a:ext uri="{FF2B5EF4-FFF2-40B4-BE49-F238E27FC236}">
                <a16:creationId xmlns:a16="http://schemas.microsoft.com/office/drawing/2014/main" id="{853CBCD8-5D3A-0441-6161-5960D4DE250A}"/>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31" name="Text Placeholder 212">
            <a:extLst>
              <a:ext uri="{FF2B5EF4-FFF2-40B4-BE49-F238E27FC236}">
                <a16:creationId xmlns:a16="http://schemas.microsoft.com/office/drawing/2014/main" id="{C31F539B-83B4-84DA-2A7A-69A0245FA308}"/>
              </a:ext>
            </a:extLst>
          </p:cNvPr>
          <p:cNvSpPr>
            <a:spLocks noGrp="1"/>
          </p:cNvSpPr>
          <p:nvPr>
            <p:ph type="body" sz="quarter" idx="17" hasCustomPrompt="1"/>
          </p:nvPr>
        </p:nvSpPr>
        <p:spPr>
          <a:xfrm>
            <a:off x="8159995" y="1636713"/>
            <a:ext cx="3646421"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1401445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Editab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Click to edit Master title style</a:t>
            </a:r>
            <a:endParaRPr lang="en-US" dirty="0"/>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grpSp>
        <p:nvGrpSpPr>
          <p:cNvPr id="47" name="Group 46">
            <a:extLst>
              <a:ext uri="{FF2B5EF4-FFF2-40B4-BE49-F238E27FC236}">
                <a16:creationId xmlns:a16="http://schemas.microsoft.com/office/drawing/2014/main" id="{B9E34D55-5962-D71E-5F14-F58404B73863}"/>
              </a:ext>
            </a:extLst>
          </p:cNvPr>
          <p:cNvGrpSpPr/>
          <p:nvPr userDrawn="1"/>
        </p:nvGrpSpPr>
        <p:grpSpPr>
          <a:xfrm>
            <a:off x="1168862" y="5406470"/>
            <a:ext cx="4834263" cy="369332"/>
            <a:chOff x="1168862" y="5508070"/>
            <a:chExt cx="4834263" cy="369332"/>
          </a:xfrm>
        </p:grpSpPr>
        <p:pic>
          <p:nvPicPr>
            <p:cNvPr id="48" name="Picture 47">
              <a:extLst>
                <a:ext uri="{FF2B5EF4-FFF2-40B4-BE49-F238E27FC236}">
                  <a16:creationId xmlns:a16="http://schemas.microsoft.com/office/drawing/2014/main" id="{D4967025-85C6-1E53-9051-CBBA63AE1D97}"/>
                </a:ext>
              </a:extLst>
            </p:cNvPr>
            <p:cNvPicPr>
              <a:picLocks noChangeAspect="1"/>
            </p:cNvPicPr>
            <p:nvPr userDrawn="1"/>
          </p:nvPicPr>
          <p:blipFill>
            <a:blip r:embed="rId2"/>
            <a:stretch>
              <a:fillRect/>
            </a:stretch>
          </p:blipFill>
          <p:spPr>
            <a:xfrm>
              <a:off x="1168862" y="5508070"/>
              <a:ext cx="1311127" cy="316213"/>
            </a:xfrm>
            <a:prstGeom prst="rect">
              <a:avLst/>
            </a:prstGeom>
          </p:spPr>
        </p:pic>
        <p:sp>
          <p:nvSpPr>
            <p:cNvPr id="49" name="TextBox 48">
              <a:extLst>
                <a:ext uri="{FF2B5EF4-FFF2-40B4-BE49-F238E27FC236}">
                  <a16:creationId xmlns:a16="http://schemas.microsoft.com/office/drawing/2014/main" id="{6432B67B-E65C-8C4D-ECEE-0E0F031F2333}"/>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Tree>
    <p:extLst>
      <p:ext uri="{BB962C8B-B14F-4D97-AF65-F5344CB8AC3E}">
        <p14:creationId xmlns:p14="http://schemas.microsoft.com/office/powerpoint/2010/main" val="3620304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column image">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 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3</a:t>
            </a:r>
          </a:p>
        </p:txBody>
      </p:sp>
    </p:spTree>
    <p:extLst>
      <p:ext uri="{BB962C8B-B14F-4D97-AF65-F5344CB8AC3E}">
        <p14:creationId xmlns:p14="http://schemas.microsoft.com/office/powerpoint/2010/main" val="296653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column-bar">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31846654-6835-CFFC-15E4-5A6E77573C13}"/>
              </a:ext>
            </a:extLst>
          </p:cNvPr>
          <p:cNvSpPr/>
          <p:nvPr/>
        </p:nvSpPr>
        <p:spPr>
          <a:xfrm>
            <a:off x="314692" y="1636672"/>
            <a:ext cx="2755330"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noAutofit/>
          </a:bodyPr>
          <a:lstStyle/>
          <a:p>
            <a:endParaRPr lang="en-US"/>
          </a:p>
        </p:txBody>
      </p:sp>
      <p:sp>
        <p:nvSpPr>
          <p:cNvPr id="986" name="Freeform 985">
            <a:extLst>
              <a:ext uri="{FF2B5EF4-FFF2-40B4-BE49-F238E27FC236}">
                <a16:creationId xmlns:a16="http://schemas.microsoft.com/office/drawing/2014/main" id="{DD9191FA-8884-C2D5-4585-3E38817331A0}"/>
              </a:ext>
            </a:extLst>
          </p:cNvPr>
          <p:cNvSpPr/>
          <p:nvPr/>
        </p:nvSpPr>
        <p:spPr>
          <a:xfrm>
            <a:off x="3223131" y="1636672"/>
            <a:ext cx="2755330" cy="373951"/>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accent1"/>
          </a:solidFill>
          <a:ln w="0" cap="flat">
            <a:noFill/>
            <a:prstDash val="solid"/>
            <a:miter/>
          </a:ln>
        </p:spPr>
        <p:txBody>
          <a:bodyPr rtlCol="0" anchor="ctr"/>
          <a:lstStyle/>
          <a:p>
            <a:endParaRPr lang="en-US"/>
          </a:p>
        </p:txBody>
      </p:sp>
      <p:sp>
        <p:nvSpPr>
          <p:cNvPr id="1800" name="Freeform 1799">
            <a:extLst>
              <a:ext uri="{FF2B5EF4-FFF2-40B4-BE49-F238E27FC236}">
                <a16:creationId xmlns:a16="http://schemas.microsoft.com/office/drawing/2014/main" id="{2158B643-744C-E4DD-EB4D-DA7C87CCA463}"/>
              </a:ext>
            </a:extLst>
          </p:cNvPr>
          <p:cNvSpPr/>
          <p:nvPr/>
        </p:nvSpPr>
        <p:spPr>
          <a:xfrm>
            <a:off x="6144761" y="1636672"/>
            <a:ext cx="2740760"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a:p>
        </p:txBody>
      </p:sp>
      <p:sp>
        <p:nvSpPr>
          <p:cNvPr id="2614" name="Freeform 2613">
            <a:extLst>
              <a:ext uri="{FF2B5EF4-FFF2-40B4-BE49-F238E27FC236}">
                <a16:creationId xmlns:a16="http://schemas.microsoft.com/office/drawing/2014/main" id="{2FDB1E58-ABCD-30F4-4DE0-D0A3D27B0B3B}"/>
              </a:ext>
            </a:extLst>
          </p:cNvPr>
          <p:cNvSpPr/>
          <p:nvPr/>
        </p:nvSpPr>
        <p:spPr>
          <a:xfrm>
            <a:off x="9070721" y="1636672"/>
            <a:ext cx="2755330" cy="433965"/>
          </a:xfrm>
          <a:custGeom>
            <a:avLst/>
            <a:gdLst>
              <a:gd name="connsiteX0" fmla="*/ 0 w 2513520"/>
              <a:gd name="connsiteY0" fmla="*/ 0 h 373951"/>
              <a:gd name="connsiteX1" fmla="*/ 2513520 w 2513520"/>
              <a:gd name="connsiteY1" fmla="*/ 0 h 373951"/>
              <a:gd name="connsiteX2" fmla="*/ 2513520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0" y="0"/>
                </a:lnTo>
                <a:lnTo>
                  <a:pt x="2513520" y="373952"/>
                </a:lnTo>
                <a:lnTo>
                  <a:pt x="0" y="373952"/>
                </a:lnTo>
                <a:close/>
              </a:path>
            </a:pathLst>
          </a:custGeom>
          <a:solidFill>
            <a:schemeClr val="tx2"/>
          </a:solidFill>
          <a:ln w="0" cap="flat">
            <a:noFill/>
            <a:prstDash val="solid"/>
            <a:miter/>
          </a:ln>
        </p:spPr>
        <p:txBody>
          <a:bodyPr rtlCol="0" anchor="ctr"/>
          <a:lstStyle/>
          <a:p>
            <a:endParaRPr lang="en-US"/>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2" y="1636713"/>
            <a:ext cx="2740760" cy="433965"/>
          </a:xfrm>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29" name="Text Placeholder 212">
            <a:extLst>
              <a:ext uri="{FF2B5EF4-FFF2-40B4-BE49-F238E27FC236}">
                <a16:creationId xmlns:a16="http://schemas.microsoft.com/office/drawing/2014/main" id="{853CBCD8-5D3A-0441-6161-5960D4DE250A}"/>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31" name="Text Placeholder 212">
            <a:extLst>
              <a:ext uri="{FF2B5EF4-FFF2-40B4-BE49-F238E27FC236}">
                <a16:creationId xmlns:a16="http://schemas.microsoft.com/office/drawing/2014/main" id="{C31F539B-83B4-84DA-2A7A-69A0245FA308}"/>
              </a:ext>
            </a:extLst>
          </p:cNvPr>
          <p:cNvSpPr>
            <a:spLocks noGrp="1"/>
          </p:cNvSpPr>
          <p:nvPr>
            <p:ph type="body" sz="quarter" idx="17" hasCustomPrompt="1"/>
          </p:nvPr>
        </p:nvSpPr>
        <p:spPr>
          <a:xfrm>
            <a:off x="6144761" y="1636713"/>
            <a:ext cx="2740760"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33" name="Text Placeholder 212">
            <a:extLst>
              <a:ext uri="{FF2B5EF4-FFF2-40B4-BE49-F238E27FC236}">
                <a16:creationId xmlns:a16="http://schemas.microsoft.com/office/drawing/2014/main" id="{13B81730-FDA6-818A-892D-1FB9DA8DCF2B}"/>
              </a:ext>
            </a:extLst>
          </p:cNvPr>
          <p:cNvSpPr>
            <a:spLocks noGrp="1"/>
          </p:cNvSpPr>
          <p:nvPr>
            <p:ph type="body" sz="quarter" idx="19" hasCustomPrompt="1"/>
          </p:nvPr>
        </p:nvSpPr>
        <p:spPr>
          <a:xfrm>
            <a:off x="9069571" y="1636713"/>
            <a:ext cx="2740760"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498188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Supporting point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76677"/>
            <a:ext cx="2194560" cy="1855469"/>
          </a:xfrm>
          <a:solidFill>
            <a:schemeClr val="bg2"/>
          </a:solidFill>
        </p:spPr>
        <p:txBody>
          <a:body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29080"/>
            <a:ext cx="2194560" cy="1855469"/>
          </a:xfrm>
          <a:solidFill>
            <a:schemeClr val="bg2"/>
          </a:solidFill>
        </p:spPr>
        <p:txBody>
          <a:body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76677"/>
            <a:ext cx="2194560" cy="1855469"/>
          </a:xfrm>
          <a:solidFill>
            <a:schemeClr val="bg2"/>
          </a:solidFill>
        </p:spPr>
        <p:txBody>
          <a:body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29080"/>
            <a:ext cx="2194560" cy="1855469"/>
          </a:xfrm>
          <a:solidFill>
            <a:schemeClr val="bg2"/>
          </a:solidFill>
        </p:spPr>
        <p:txBody>
          <a:bodyPr/>
          <a:lstStyle/>
          <a:p>
            <a:r>
              <a:rPr lang="en-US"/>
              <a:t>Click icon to add picture</a:t>
            </a:r>
            <a:endParaRPr lang="en-US" dirty="0"/>
          </a:p>
        </p:txBody>
      </p:sp>
      <p:sp>
        <p:nvSpPr>
          <p:cNvPr id="19" name="Rectangle 18">
            <a:extLst>
              <a:ext uri="{FF2B5EF4-FFF2-40B4-BE49-F238E27FC236}">
                <a16:creationId xmlns:a16="http://schemas.microsoft.com/office/drawing/2014/main" id="{AF48F5D4-4948-A730-AC23-EF31274A0DE1}"/>
              </a:ext>
            </a:extLst>
          </p:cNvPr>
          <p:cNvSpPr/>
          <p:nvPr/>
        </p:nvSpPr>
        <p:spPr>
          <a:xfrm>
            <a:off x="1384410" y="1758337"/>
            <a:ext cx="2199902" cy="1873809"/>
          </a:xfrm>
          <a:prstGeom prst="rect">
            <a:avLst/>
          </a:prstGeom>
          <a:solidFill>
            <a:schemeClr val="tx2"/>
          </a:solidFill>
          <a:ln w="4048" cap="flat">
            <a:noFill/>
            <a:prstDash val="solid"/>
            <a:miter/>
          </a:ln>
        </p:spPr>
        <p:txBody>
          <a:bodyPr lIns="164592" rtlCol="0" anchor="ctr"/>
          <a:lstStyle/>
          <a:p>
            <a:pPr marL="0" indent="0">
              <a:lnSpc>
                <a:spcPct val="90000"/>
              </a:lnSpc>
              <a:spcBef>
                <a:spcPts val="1200"/>
              </a:spcBef>
              <a:spcAft>
                <a:spcPts val="60"/>
              </a:spcAft>
              <a:buNone/>
            </a:pPr>
            <a:endParaRPr lang="en-US" dirty="0">
              <a:solidFill>
                <a:schemeClr val="bg1"/>
              </a:solidFill>
            </a:endParaRP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5"/>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2</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tx1"/>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3</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4</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23" name="Text Placeholder 22">
            <a:extLst>
              <a:ext uri="{FF2B5EF4-FFF2-40B4-BE49-F238E27FC236}">
                <a16:creationId xmlns:a16="http://schemas.microsoft.com/office/drawing/2014/main" id="{6D367424-2836-F9CD-5A49-338976693C37}"/>
              </a:ext>
            </a:extLst>
          </p:cNvPr>
          <p:cNvSpPr>
            <a:spLocks noGrp="1"/>
          </p:cNvSpPr>
          <p:nvPr>
            <p:ph type="body" sz="quarter" idx="16" hasCustomPrompt="1"/>
          </p:nvPr>
        </p:nvSpPr>
        <p:spPr>
          <a:xfrm>
            <a:off x="1384410" y="1758896"/>
            <a:ext cx="2192338" cy="1873250"/>
          </a:xfrm>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Tree>
    <p:extLst>
      <p:ext uri="{BB962C8B-B14F-4D97-AF65-F5344CB8AC3E}">
        <p14:creationId xmlns:p14="http://schemas.microsoft.com/office/powerpoint/2010/main" val="950612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mmary - Standard">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9145" y="2258209"/>
            <a:ext cx="12210290" cy="664797"/>
          </a:xfrm>
        </p:spPr>
        <p:txBody>
          <a:bodyPr anchor="t" anchorCtr="0">
            <a:noAutofit/>
          </a:bodyPr>
          <a:lstStyle>
            <a:lvl1pPr algn="ctr">
              <a:spcBef>
                <a:spcPts val="1200"/>
              </a:spcBef>
              <a:spcAft>
                <a:spcPts val="60"/>
              </a:spcAft>
              <a:defRPr sz="4800" b="1">
                <a:solidFill>
                  <a:schemeClr val="tx1"/>
                </a:solidFill>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0" y="2922742"/>
            <a:ext cx="12192000"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ONE SENTENCE SUBTITLE STATEMENT</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2956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mmary - Social">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1B10DD8E-E016-58F8-208C-69AD92BED39D}"/>
              </a:ext>
            </a:extLst>
          </p:cNvPr>
          <p:cNvSpPr/>
          <p:nvPr userDrawn="1"/>
        </p:nvSpPr>
        <p:spPr>
          <a:xfrm>
            <a:off x="0" y="0"/>
            <a:ext cx="12192000" cy="2575976"/>
          </a:xfrm>
          <a:prstGeom prst="rect">
            <a:avLst/>
          </a:prstGeom>
          <a:gradFill>
            <a:gsLst>
              <a:gs pos="57000">
                <a:srgbClr val="FFFFFF">
                  <a:alpha val="62000"/>
                </a:srgbClr>
              </a:gs>
              <a:gs pos="15000">
                <a:schemeClr val="bg1">
                  <a:alpha val="91598"/>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7">
            <a:extLst>
              <a:ext uri="{FF2B5EF4-FFF2-40B4-BE49-F238E27FC236}">
                <a16:creationId xmlns:a16="http://schemas.microsoft.com/office/drawing/2014/main" id="{658225E5-2430-3783-F06E-A0A40A65699C}"/>
              </a:ext>
            </a:extLst>
          </p:cNvPr>
          <p:cNvSpPr>
            <a:spLocks noGrp="1"/>
          </p:cNvSpPr>
          <p:nvPr>
            <p:ph type="title"/>
          </p:nvPr>
        </p:nvSpPr>
        <p:spPr>
          <a:xfrm>
            <a:off x="314692" y="365125"/>
            <a:ext cx="11492432" cy="886397"/>
          </a:xfrm>
        </p:spPr>
        <p:txBody>
          <a:bodyPr/>
          <a:lstStyle/>
          <a:p>
            <a:r>
              <a:rPr lang="en-US"/>
              <a:t>Click to edit Master title style</a:t>
            </a:r>
            <a:endParaRPr lang="en-US" dirty="0"/>
          </a:p>
        </p:txBody>
      </p:sp>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24851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mmary-3 key points">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 </a:t>
            </a:r>
            <a:br>
              <a:rPr lang="en-US" dirty="0"/>
            </a:br>
            <a:r>
              <a:rPr lang="en-US" dirty="0"/>
              <a:t>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3</a:t>
            </a:r>
          </a:p>
        </p:txBody>
      </p:sp>
    </p:spTree>
    <p:extLst>
      <p:ext uri="{BB962C8B-B14F-4D97-AF65-F5344CB8AC3E}">
        <p14:creationId xmlns:p14="http://schemas.microsoft.com/office/powerpoint/2010/main" val="652793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xagon custom">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dirty="0"/>
              <a:t>One-sentence headline stating the main takeaway message </a:t>
            </a:r>
            <a:br>
              <a:rPr lang="en-US" dirty="0"/>
            </a:br>
            <a:r>
              <a:rPr lang="en-US" dirty="0"/>
              <a:t>for the slide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2000"/>
            </a:lvl1pPr>
          </a:lstStyle>
          <a:p>
            <a:r>
              <a:rPr lang="en-US" dirty="0"/>
              <a:t>Supporting point 1 </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3554203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mmary - ORNL">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CE6F3ADE-A89C-6520-CF9E-35DBBF658006}"/>
              </a:ext>
            </a:extLst>
          </p:cNvPr>
          <p:cNvGrpSpPr/>
          <p:nvPr userDrawn="1"/>
        </p:nvGrpSpPr>
        <p:grpSpPr>
          <a:xfrm>
            <a:off x="4258364" y="5999147"/>
            <a:ext cx="3675272" cy="369332"/>
            <a:chOff x="2384568" y="6390825"/>
            <a:chExt cx="3439954" cy="345685"/>
          </a:xfrm>
        </p:grpSpPr>
        <p:pic>
          <p:nvPicPr>
            <p:cNvPr id="5" name="Graphic 4">
              <a:extLst>
                <a:ext uri="{FF2B5EF4-FFF2-40B4-BE49-F238E27FC236}">
                  <a16:creationId xmlns:a16="http://schemas.microsoft.com/office/drawing/2014/main" id="{01B8E79D-B334-5A32-32FE-8CC93A632A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6" name="TextBox 5">
              <a:extLst>
                <a:ext uri="{FF2B5EF4-FFF2-40B4-BE49-F238E27FC236}">
                  <a16:creationId xmlns:a16="http://schemas.microsoft.com/office/drawing/2014/main" id="{724FEE0D-24E7-9F86-60D8-E8982B5DB295}"/>
                </a:ext>
              </a:extLst>
            </p:cNvPr>
            <p:cNvSpPr txBox="1"/>
            <p:nvPr userDrawn="1"/>
          </p:nvSpPr>
          <p:spPr>
            <a:xfrm>
              <a:off x="3588247" y="6390825"/>
              <a:ext cx="2236275" cy="345685"/>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09255" y="2735048"/>
            <a:ext cx="5773490" cy="1387904"/>
          </a:xfrm>
          <a:prstGeom prst="rect">
            <a:avLst/>
          </a:prstGeom>
        </p:spPr>
      </p:pic>
    </p:spTree>
    <p:extLst>
      <p:ext uri="{BB962C8B-B14F-4D97-AF65-F5344CB8AC3E}">
        <p14:creationId xmlns:p14="http://schemas.microsoft.com/office/powerpoint/2010/main" val="17541547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2540916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ortrait">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a:srcRect l="31566" r="18851"/>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a:t>Click icon to add picture</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28070" y="783630"/>
            <a:ext cx="1780479" cy="428014"/>
          </a:xfrm>
          <a:prstGeom prst="rect">
            <a:avLst/>
          </a:prstGeom>
        </p:spPr>
      </p:pic>
    </p:spTree>
    <p:extLst>
      <p:ext uri="{BB962C8B-B14F-4D97-AF65-F5344CB8AC3E}">
        <p14:creationId xmlns:p14="http://schemas.microsoft.com/office/powerpoint/2010/main" val="3540133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Landscap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7FB722-2E40-971C-7B7A-5663B28FCDB7}"/>
              </a:ext>
            </a:extLst>
          </p:cNvPr>
          <p:cNvSpPr>
            <a:spLocks noGrp="1"/>
          </p:cNvSpPr>
          <p:nvPr>
            <p:ph type="ctrTitle"/>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516565"/>
            <a:ext cx="5843239" cy="3836021"/>
          </a:xfrm>
        </p:spPr>
        <p:txBody>
          <a:body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28070" y="783630"/>
            <a:ext cx="1780479" cy="428014"/>
          </a:xfrm>
          <a:prstGeom prst="rect">
            <a:avLst/>
          </a:prstGeom>
        </p:spPr>
      </p:pic>
    </p:spTree>
    <p:extLst>
      <p:ext uri="{BB962C8B-B14F-4D97-AF65-F5344CB8AC3E}">
        <p14:creationId xmlns:p14="http://schemas.microsoft.com/office/powerpoint/2010/main" val="3768814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Text 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28070" y="783630"/>
            <a:ext cx="1780479" cy="428014"/>
          </a:xfrm>
          <a:prstGeom prst="rect">
            <a:avLst/>
          </a:prstGeom>
        </p:spPr>
      </p:pic>
    </p:spTree>
    <p:extLst>
      <p:ext uri="{BB962C8B-B14F-4D97-AF65-F5344CB8AC3E}">
        <p14:creationId xmlns:p14="http://schemas.microsoft.com/office/powerpoint/2010/main" val="267694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Agend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with the main takeaway message </a:t>
            </a:r>
            <a:br>
              <a:rPr lang="en-US" dirty="0"/>
            </a:br>
            <a:r>
              <a:rPr lang="en-US" dirty="0"/>
              <a:t>for the slide; no longer than two lines</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Tree>
    <p:extLst>
      <p:ext uri="{BB962C8B-B14F-4D97-AF65-F5344CB8AC3E}">
        <p14:creationId xmlns:p14="http://schemas.microsoft.com/office/powerpoint/2010/main" val="2068199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5" name="Rectangle 4">
            <a:extLst>
              <a:ext uri="{FF2B5EF4-FFF2-40B4-BE49-F238E27FC236}">
                <a16:creationId xmlns:a16="http://schemas.microsoft.com/office/drawing/2014/main" id="{81C9F7CA-63AC-1736-17E3-F8C40F6055EC}"/>
              </a:ext>
            </a:extLst>
          </p:cNvPr>
          <p:cNvSpPr/>
          <p:nvPr userDrawn="1"/>
        </p:nvSpPr>
        <p:spPr>
          <a:xfrm>
            <a:off x="1963516" y="1371576"/>
            <a:ext cx="1743982" cy="1485470"/>
          </a:xfrm>
          <a:prstGeom prst="rect">
            <a:avLst/>
          </a:prstGeom>
          <a:solidFill>
            <a:schemeClr val="accent4"/>
          </a:solidFill>
          <a:ln w="4048" cap="flat">
            <a:noFill/>
            <a:prstDash val="solid"/>
            <a:miter/>
          </a:ln>
        </p:spPr>
        <p:txBody>
          <a:bodyPr lIns="164592" rtlCol="0" anchor="ctr"/>
          <a:lstStyle/>
          <a:p>
            <a:pPr marL="0" indent="0">
              <a:lnSpc>
                <a:spcPct val="90000"/>
              </a:lnSpc>
              <a:spcBef>
                <a:spcPts val="1200"/>
              </a:spcBef>
              <a:spcAft>
                <a:spcPts val="60"/>
              </a:spcAft>
              <a:buNone/>
            </a:pPr>
            <a:endParaRPr lang="en-US" b="1" dirty="0">
              <a:solidFill>
                <a:schemeClr val="bg1"/>
              </a:solidFill>
            </a:endParaRPr>
          </a:p>
        </p:txBody>
      </p:sp>
      <p:sp>
        <p:nvSpPr>
          <p:cNvPr id="7" name="Rectangle 6">
            <a:extLst>
              <a:ext uri="{FF2B5EF4-FFF2-40B4-BE49-F238E27FC236}">
                <a16:creationId xmlns:a16="http://schemas.microsoft.com/office/drawing/2014/main" id="{E874D3E8-F858-C461-E97C-68927EB71CC6}"/>
              </a:ext>
            </a:extLst>
          </p:cNvPr>
          <p:cNvSpPr/>
          <p:nvPr userDrawn="1"/>
        </p:nvSpPr>
        <p:spPr>
          <a:xfrm>
            <a:off x="3707492" y="3038912"/>
            <a:ext cx="1743982" cy="1485470"/>
          </a:xfrm>
          <a:prstGeom prst="rect">
            <a:avLst/>
          </a:prstGeom>
          <a:solidFill>
            <a:schemeClr val="accent5"/>
          </a:solidFill>
          <a:ln w="4048" cap="flat">
            <a:noFill/>
            <a:prstDash val="solid"/>
            <a:miter/>
          </a:ln>
        </p:spPr>
        <p:txBody>
          <a:bodyPr lIns="164592" rtlCol="0" anchor="ctr">
            <a:noAutofit/>
          </a:bodyPr>
          <a:lstStyle/>
          <a:p>
            <a:pPr marL="0" indent="0">
              <a:lnSpc>
                <a:spcPct val="90000"/>
              </a:lnSpc>
              <a:spcBef>
                <a:spcPts val="1200"/>
              </a:spcBef>
              <a:spcAft>
                <a:spcPts val="60"/>
              </a:spcAft>
              <a:buNone/>
            </a:pPr>
            <a:endParaRPr lang="en-US" dirty="0">
              <a:solidFill>
                <a:schemeClr val="bg1"/>
              </a:solidFill>
            </a:endParaRPr>
          </a:p>
        </p:txBody>
      </p:sp>
      <p:sp>
        <p:nvSpPr>
          <p:cNvPr id="11" name="Rectangle 10">
            <a:extLst>
              <a:ext uri="{FF2B5EF4-FFF2-40B4-BE49-F238E27FC236}">
                <a16:creationId xmlns:a16="http://schemas.microsoft.com/office/drawing/2014/main" id="{5AE38164-6148-444B-7F01-D298BA0E2AB8}"/>
              </a:ext>
            </a:extLst>
          </p:cNvPr>
          <p:cNvSpPr/>
          <p:nvPr userDrawn="1"/>
        </p:nvSpPr>
        <p:spPr>
          <a:xfrm>
            <a:off x="5452154" y="4708229"/>
            <a:ext cx="1743982" cy="1485470"/>
          </a:xfrm>
          <a:prstGeom prst="rect">
            <a:avLst/>
          </a:prstGeom>
          <a:solidFill>
            <a:schemeClr val="bg2"/>
          </a:solidFill>
          <a:ln w="4048" cap="flat">
            <a:noFill/>
            <a:prstDash val="solid"/>
            <a:miter/>
          </a:ln>
        </p:spPr>
        <p:txBody>
          <a:bodyPr lIns="164592" rtlCol="0" anchor="ctr"/>
          <a:lstStyle/>
          <a:p>
            <a:pPr marL="0" indent="0">
              <a:lnSpc>
                <a:spcPct val="90000"/>
              </a:lnSpc>
              <a:spcBef>
                <a:spcPts val="1200"/>
              </a:spcBef>
              <a:spcAft>
                <a:spcPts val="60"/>
              </a:spcAft>
              <a:buNone/>
            </a:pPr>
            <a:endParaRPr lang="en-US" dirty="0">
              <a:solidFill>
                <a:schemeClr val="bg1"/>
              </a:solidFill>
            </a:endParaRP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5"/>
            <a:ext cx="3075236" cy="1485329"/>
          </a:xfrm>
          <a:solidFill>
            <a:schemeClr val="bg2"/>
          </a:solidFill>
        </p:spPr>
        <p:txBody>
          <a:bodyPr/>
          <a:lstStyle/>
          <a:p>
            <a:r>
              <a:rPr lang="en-US"/>
              <a:t>Click icon to add picture</a:t>
            </a:r>
            <a:endParaRPr lang="en-US" dirty="0"/>
          </a:p>
        </p:txBody>
      </p:sp>
      <p:sp>
        <p:nvSpPr>
          <p:cNvPr id="22" name="Text Placeholder 21">
            <a:extLst>
              <a:ext uri="{FF2B5EF4-FFF2-40B4-BE49-F238E27FC236}">
                <a16:creationId xmlns:a16="http://schemas.microsoft.com/office/drawing/2014/main" id="{46CF92BF-DF64-B705-2535-AE3730B97BF6}"/>
              </a:ext>
            </a:extLst>
          </p:cNvPr>
          <p:cNvSpPr>
            <a:spLocks noGrp="1"/>
          </p:cNvSpPr>
          <p:nvPr>
            <p:ph type="body" sz="quarter" idx="20" hasCustomPrompt="1"/>
          </p:nvPr>
        </p:nvSpPr>
        <p:spPr>
          <a:xfrm>
            <a:off x="1962830" y="1371005"/>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3" name="Text Placeholder 21">
            <a:extLst>
              <a:ext uri="{FF2B5EF4-FFF2-40B4-BE49-F238E27FC236}">
                <a16:creationId xmlns:a16="http://schemas.microsoft.com/office/drawing/2014/main" id="{310FC7CC-84CC-43A4-5964-07BD10E7DE25}"/>
              </a:ext>
            </a:extLst>
          </p:cNvPr>
          <p:cNvSpPr>
            <a:spLocks noGrp="1"/>
          </p:cNvSpPr>
          <p:nvPr>
            <p:ph type="body" sz="quarter" idx="21" hasCustomPrompt="1"/>
          </p:nvPr>
        </p:nvSpPr>
        <p:spPr>
          <a:xfrm>
            <a:off x="3707492" y="3038912"/>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4" name="Text Placeholder 21">
            <a:extLst>
              <a:ext uri="{FF2B5EF4-FFF2-40B4-BE49-F238E27FC236}">
                <a16:creationId xmlns:a16="http://schemas.microsoft.com/office/drawing/2014/main" id="{AD641646-00A1-FBA9-C51B-B35A8988EB0A}"/>
              </a:ext>
            </a:extLst>
          </p:cNvPr>
          <p:cNvSpPr>
            <a:spLocks noGrp="1"/>
          </p:cNvSpPr>
          <p:nvPr>
            <p:ph type="body" sz="quarter" idx="22" hasCustomPrompt="1"/>
          </p:nvPr>
        </p:nvSpPr>
        <p:spPr>
          <a:xfrm>
            <a:off x="5451474" y="4708229"/>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3"/>
            <a:ext cx="3075236" cy="1485329"/>
          </a:xfrm>
          <a:solidFill>
            <a:schemeClr val="bg2"/>
          </a:solidFill>
        </p:spPr>
        <p:txBody>
          <a:body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9"/>
            <a:ext cx="3075236" cy="1485329"/>
          </a:xfrm>
          <a:solidFill>
            <a:schemeClr val="bg2"/>
          </a:solidFill>
        </p:spPr>
        <p:txBody>
          <a:bodyPr/>
          <a:lstStyle/>
          <a:p>
            <a:r>
              <a:rPr lang="en-US"/>
              <a:t>Click icon to add picture</a:t>
            </a:r>
            <a:endParaRPr lang="en-US" dirty="0"/>
          </a:p>
        </p:txBody>
      </p:sp>
    </p:spTree>
    <p:extLst>
      <p:ext uri="{BB962C8B-B14F-4D97-AF65-F5344CB8AC3E}">
        <p14:creationId xmlns:p14="http://schemas.microsoft.com/office/powerpoint/2010/main" val="1783067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grpSp>
        <p:nvGrpSpPr>
          <p:cNvPr id="16" name="Group 15">
            <a:extLst>
              <a:ext uri="{FF2B5EF4-FFF2-40B4-BE49-F238E27FC236}">
                <a16:creationId xmlns:a16="http://schemas.microsoft.com/office/drawing/2014/main" id="{515008AE-AF98-3C15-B8F6-60A18A5008F0}"/>
              </a:ext>
            </a:extLst>
          </p:cNvPr>
          <p:cNvGrpSpPr/>
          <p:nvPr userDrawn="1"/>
        </p:nvGrpSpPr>
        <p:grpSpPr>
          <a:xfrm>
            <a:off x="2203979" y="1585463"/>
            <a:ext cx="7815843" cy="4246358"/>
            <a:chOff x="780349" y="1433063"/>
            <a:chExt cx="7815843" cy="4246358"/>
          </a:xfrm>
        </p:grpSpPr>
        <p:sp>
          <p:nvSpPr>
            <p:cNvPr id="2" name="Rectangle 1">
              <a:extLst>
                <a:ext uri="{FF2B5EF4-FFF2-40B4-BE49-F238E27FC236}">
                  <a16:creationId xmlns:a16="http://schemas.microsoft.com/office/drawing/2014/main" id="{87F43B96-1CD3-BB77-5F30-8B178FE868E5}"/>
                </a:ext>
              </a:extLst>
            </p:cNvPr>
            <p:cNvSpPr/>
            <p:nvPr userDrawn="1"/>
          </p:nvSpPr>
          <p:spPr>
            <a:xfrm>
              <a:off x="780349" y="1434305"/>
              <a:ext cx="2274349" cy="1959750"/>
            </a:xfrm>
            <a:prstGeom prst="rect">
              <a:avLst/>
            </a:prstGeom>
            <a:solidFill>
              <a:schemeClr val="accent6"/>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panose="02000000000000000000" pitchFamily="2" charset="0"/>
                <a:ea typeface="Roboto" panose="02000000000000000000" pitchFamily="2" charset="0"/>
              </a:endParaRPr>
            </a:p>
          </p:txBody>
        </p:sp>
        <p:sp>
          <p:nvSpPr>
            <p:cNvPr id="6" name="Rectangle 5">
              <a:extLst>
                <a:ext uri="{FF2B5EF4-FFF2-40B4-BE49-F238E27FC236}">
                  <a16:creationId xmlns:a16="http://schemas.microsoft.com/office/drawing/2014/main" id="{61760AC7-AF8F-5A64-B770-6C66D6024108}"/>
                </a:ext>
              </a:extLst>
            </p:cNvPr>
            <p:cNvSpPr/>
            <p:nvPr userDrawn="1"/>
          </p:nvSpPr>
          <p:spPr>
            <a:xfrm>
              <a:off x="780349" y="3719671"/>
              <a:ext cx="2274349" cy="1959750"/>
            </a:xfrm>
            <a:prstGeom prst="rect">
              <a:avLst/>
            </a:prstGeom>
            <a:solidFill>
              <a:schemeClr val="accent3"/>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panose="02000000000000000000" pitchFamily="2" charset="0"/>
                <a:ea typeface="Roboto" panose="02000000000000000000" pitchFamily="2" charset="0"/>
              </a:endParaRPr>
            </a:p>
          </p:txBody>
        </p:sp>
        <p:sp>
          <p:nvSpPr>
            <p:cNvPr id="8" name="Rectangle 7">
              <a:extLst>
                <a:ext uri="{FF2B5EF4-FFF2-40B4-BE49-F238E27FC236}">
                  <a16:creationId xmlns:a16="http://schemas.microsoft.com/office/drawing/2014/main" id="{DDBE7F3B-47B0-5A09-31F2-EFD376D51B9B}"/>
                </a:ext>
              </a:extLst>
            </p:cNvPr>
            <p:cNvSpPr/>
            <p:nvPr userDrawn="1"/>
          </p:nvSpPr>
          <p:spPr>
            <a:xfrm>
              <a:off x="3551096" y="1433063"/>
              <a:ext cx="2274349" cy="1959750"/>
            </a:xfrm>
            <a:prstGeom prst="rect">
              <a:avLst/>
            </a:prstGeom>
            <a:solidFill>
              <a:schemeClr val="tx2"/>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a:ea typeface="Roboto"/>
                <a:cs typeface="Roboto"/>
              </a:endParaRPr>
            </a:p>
          </p:txBody>
        </p:sp>
        <p:sp>
          <p:nvSpPr>
            <p:cNvPr id="10" name="Rectangle 9">
              <a:extLst>
                <a:ext uri="{FF2B5EF4-FFF2-40B4-BE49-F238E27FC236}">
                  <a16:creationId xmlns:a16="http://schemas.microsoft.com/office/drawing/2014/main" id="{4E3299A0-BDBF-BE28-862B-C422B176BE66}"/>
                </a:ext>
              </a:extLst>
            </p:cNvPr>
            <p:cNvSpPr/>
            <p:nvPr userDrawn="1"/>
          </p:nvSpPr>
          <p:spPr>
            <a:xfrm>
              <a:off x="3551096" y="3718429"/>
              <a:ext cx="2274349" cy="1959750"/>
            </a:xfrm>
            <a:prstGeom prst="rect">
              <a:avLst/>
            </a:prstGeom>
            <a:solidFill>
              <a:schemeClr val="accent4"/>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a:ea typeface="Roboto"/>
                <a:cs typeface="Roboto"/>
              </a:endParaRPr>
            </a:p>
          </p:txBody>
        </p:sp>
        <p:sp>
          <p:nvSpPr>
            <p:cNvPr id="12" name="Rectangle 11">
              <a:extLst>
                <a:ext uri="{FF2B5EF4-FFF2-40B4-BE49-F238E27FC236}">
                  <a16:creationId xmlns:a16="http://schemas.microsoft.com/office/drawing/2014/main" id="{5B44CB34-5815-9A8C-3063-E7BF4F2B5C38}"/>
                </a:ext>
              </a:extLst>
            </p:cNvPr>
            <p:cNvSpPr/>
            <p:nvPr userDrawn="1"/>
          </p:nvSpPr>
          <p:spPr>
            <a:xfrm>
              <a:off x="6321843" y="1433063"/>
              <a:ext cx="2274349" cy="1959750"/>
            </a:xfrm>
            <a:prstGeom prst="rect">
              <a:avLst/>
            </a:prstGeom>
            <a:solidFill>
              <a:schemeClr val="accent1"/>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a:ea typeface="Roboto"/>
                <a:cs typeface="Roboto"/>
              </a:endParaRPr>
            </a:p>
          </p:txBody>
        </p:sp>
        <p:sp>
          <p:nvSpPr>
            <p:cNvPr id="13" name="Rectangle 12">
              <a:extLst>
                <a:ext uri="{FF2B5EF4-FFF2-40B4-BE49-F238E27FC236}">
                  <a16:creationId xmlns:a16="http://schemas.microsoft.com/office/drawing/2014/main" id="{1731E52F-E701-6AAC-9BB9-51A5A8FB84A9}"/>
                </a:ext>
              </a:extLst>
            </p:cNvPr>
            <p:cNvSpPr/>
            <p:nvPr userDrawn="1"/>
          </p:nvSpPr>
          <p:spPr>
            <a:xfrm>
              <a:off x="6321843" y="3718429"/>
              <a:ext cx="2274349" cy="1959750"/>
            </a:xfrm>
            <a:prstGeom prst="rect">
              <a:avLst/>
            </a:prstGeom>
            <a:solidFill>
              <a:schemeClr val="accent5"/>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kumimoji="0" lang="en-US"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Arial"/>
              </a:endParaRPr>
            </a:p>
          </p:txBody>
        </p:sp>
      </p:grpSp>
      <p:sp>
        <p:nvSpPr>
          <p:cNvPr id="18" name="Text Placeholder 21">
            <a:extLst>
              <a:ext uri="{FF2B5EF4-FFF2-40B4-BE49-F238E27FC236}">
                <a16:creationId xmlns:a16="http://schemas.microsoft.com/office/drawing/2014/main" id="{36171ABC-66DF-F07C-D046-54184D515FF7}"/>
              </a:ext>
            </a:extLst>
          </p:cNvPr>
          <p:cNvSpPr>
            <a:spLocks noGrp="1"/>
          </p:cNvSpPr>
          <p:nvPr>
            <p:ph type="body" sz="quarter" idx="20" hasCustomPrompt="1"/>
          </p:nvPr>
        </p:nvSpPr>
        <p:spPr>
          <a:xfrm>
            <a:off x="2236835" y="1608129"/>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9" name="Text Placeholder 21">
            <a:extLst>
              <a:ext uri="{FF2B5EF4-FFF2-40B4-BE49-F238E27FC236}">
                <a16:creationId xmlns:a16="http://schemas.microsoft.com/office/drawing/2014/main" id="{2EB4EF4A-3E01-9D6A-F89D-A57C7AC8A6CE}"/>
              </a:ext>
            </a:extLst>
          </p:cNvPr>
          <p:cNvSpPr>
            <a:spLocks noGrp="1"/>
          </p:cNvSpPr>
          <p:nvPr>
            <p:ph type="body" sz="quarter" idx="21" hasCustomPrompt="1"/>
          </p:nvPr>
        </p:nvSpPr>
        <p:spPr>
          <a:xfrm>
            <a:off x="4978495" y="1608129"/>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0" name="Text Placeholder 21">
            <a:extLst>
              <a:ext uri="{FF2B5EF4-FFF2-40B4-BE49-F238E27FC236}">
                <a16:creationId xmlns:a16="http://schemas.microsoft.com/office/drawing/2014/main" id="{1C98F391-58FB-C7BD-2E51-C4161A820F23}"/>
              </a:ext>
            </a:extLst>
          </p:cNvPr>
          <p:cNvSpPr>
            <a:spLocks noGrp="1"/>
          </p:cNvSpPr>
          <p:nvPr>
            <p:ph type="body" sz="quarter" idx="22" hasCustomPrompt="1"/>
          </p:nvPr>
        </p:nvSpPr>
        <p:spPr>
          <a:xfrm>
            <a:off x="7781709" y="1608129"/>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5" name="Text Placeholder 21">
            <a:extLst>
              <a:ext uri="{FF2B5EF4-FFF2-40B4-BE49-F238E27FC236}">
                <a16:creationId xmlns:a16="http://schemas.microsoft.com/office/drawing/2014/main" id="{BDF0FE2A-B105-04D8-2B46-0789A9563311}"/>
              </a:ext>
            </a:extLst>
          </p:cNvPr>
          <p:cNvSpPr>
            <a:spLocks noGrp="1"/>
          </p:cNvSpPr>
          <p:nvPr>
            <p:ph type="body" sz="quarter" idx="24" hasCustomPrompt="1"/>
          </p:nvPr>
        </p:nvSpPr>
        <p:spPr>
          <a:xfrm>
            <a:off x="2236835" y="3893496"/>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6" name="Text Placeholder 21">
            <a:extLst>
              <a:ext uri="{FF2B5EF4-FFF2-40B4-BE49-F238E27FC236}">
                <a16:creationId xmlns:a16="http://schemas.microsoft.com/office/drawing/2014/main" id="{1569E2C5-E294-39CA-368B-18D97DE1FFA4}"/>
              </a:ext>
            </a:extLst>
          </p:cNvPr>
          <p:cNvSpPr>
            <a:spLocks noGrp="1"/>
          </p:cNvSpPr>
          <p:nvPr>
            <p:ph type="body" sz="quarter" idx="25" hasCustomPrompt="1"/>
          </p:nvPr>
        </p:nvSpPr>
        <p:spPr>
          <a:xfrm>
            <a:off x="4978495" y="3893496"/>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7" name="Text Placeholder 21">
            <a:extLst>
              <a:ext uri="{FF2B5EF4-FFF2-40B4-BE49-F238E27FC236}">
                <a16:creationId xmlns:a16="http://schemas.microsoft.com/office/drawing/2014/main" id="{C88C4F21-87EB-A333-00CB-B3AC5AA1D158}"/>
              </a:ext>
            </a:extLst>
          </p:cNvPr>
          <p:cNvSpPr>
            <a:spLocks noGrp="1"/>
          </p:cNvSpPr>
          <p:nvPr>
            <p:ph type="body" sz="quarter" idx="26" hasCustomPrompt="1"/>
          </p:nvPr>
        </p:nvSpPr>
        <p:spPr>
          <a:xfrm>
            <a:off x="7781709" y="3893496"/>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Tree>
    <p:extLst>
      <p:ext uri="{BB962C8B-B14F-4D97-AF65-F5344CB8AC3E}">
        <p14:creationId xmlns:p14="http://schemas.microsoft.com/office/powerpoint/2010/main" val="1238178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grpSp>
        <p:nvGrpSpPr>
          <p:cNvPr id="16" name="Group 15">
            <a:extLst>
              <a:ext uri="{FF2B5EF4-FFF2-40B4-BE49-F238E27FC236}">
                <a16:creationId xmlns:a16="http://schemas.microsoft.com/office/drawing/2014/main" id="{515008AE-AF98-3C15-B8F6-60A18A5008F0}"/>
              </a:ext>
            </a:extLst>
          </p:cNvPr>
          <p:cNvGrpSpPr/>
          <p:nvPr userDrawn="1"/>
        </p:nvGrpSpPr>
        <p:grpSpPr>
          <a:xfrm>
            <a:off x="798513" y="1585463"/>
            <a:ext cx="10594975" cy="4267783"/>
            <a:chOff x="780349" y="1433063"/>
            <a:chExt cx="10594975" cy="4267783"/>
          </a:xfrm>
        </p:grpSpPr>
        <p:sp>
          <p:nvSpPr>
            <p:cNvPr id="2" name="Rectangle 1">
              <a:extLst>
                <a:ext uri="{FF2B5EF4-FFF2-40B4-BE49-F238E27FC236}">
                  <a16:creationId xmlns:a16="http://schemas.microsoft.com/office/drawing/2014/main" id="{87F43B96-1CD3-BB77-5F30-8B178FE868E5}"/>
                </a:ext>
              </a:extLst>
            </p:cNvPr>
            <p:cNvSpPr/>
            <p:nvPr userDrawn="1"/>
          </p:nvSpPr>
          <p:spPr>
            <a:xfrm>
              <a:off x="780349" y="1434305"/>
              <a:ext cx="2274349" cy="1959750"/>
            </a:xfrm>
            <a:prstGeom prst="rect">
              <a:avLst/>
            </a:prstGeom>
            <a:solidFill>
              <a:schemeClr val="accent6"/>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panose="02000000000000000000" pitchFamily="2" charset="0"/>
                <a:ea typeface="Roboto" panose="02000000000000000000" pitchFamily="2" charset="0"/>
              </a:endParaRPr>
            </a:p>
          </p:txBody>
        </p:sp>
        <p:sp>
          <p:nvSpPr>
            <p:cNvPr id="6" name="Rectangle 5">
              <a:extLst>
                <a:ext uri="{FF2B5EF4-FFF2-40B4-BE49-F238E27FC236}">
                  <a16:creationId xmlns:a16="http://schemas.microsoft.com/office/drawing/2014/main" id="{61760AC7-AF8F-5A64-B770-6C66D6024108}"/>
                </a:ext>
              </a:extLst>
            </p:cNvPr>
            <p:cNvSpPr/>
            <p:nvPr userDrawn="1"/>
          </p:nvSpPr>
          <p:spPr>
            <a:xfrm>
              <a:off x="780349" y="3719671"/>
              <a:ext cx="2274349" cy="1959750"/>
            </a:xfrm>
            <a:prstGeom prst="rect">
              <a:avLst/>
            </a:prstGeom>
            <a:solidFill>
              <a:schemeClr val="accent3"/>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panose="02000000000000000000" pitchFamily="2" charset="0"/>
                <a:ea typeface="Roboto" panose="02000000000000000000" pitchFamily="2" charset="0"/>
              </a:endParaRPr>
            </a:p>
          </p:txBody>
        </p:sp>
        <p:sp>
          <p:nvSpPr>
            <p:cNvPr id="8" name="Rectangle 7">
              <a:extLst>
                <a:ext uri="{FF2B5EF4-FFF2-40B4-BE49-F238E27FC236}">
                  <a16:creationId xmlns:a16="http://schemas.microsoft.com/office/drawing/2014/main" id="{DDBE7F3B-47B0-5A09-31F2-EFD376D51B9B}"/>
                </a:ext>
              </a:extLst>
            </p:cNvPr>
            <p:cNvSpPr/>
            <p:nvPr userDrawn="1"/>
          </p:nvSpPr>
          <p:spPr>
            <a:xfrm>
              <a:off x="3551096" y="1433063"/>
              <a:ext cx="2274349" cy="1959750"/>
            </a:xfrm>
            <a:prstGeom prst="rect">
              <a:avLst/>
            </a:prstGeom>
            <a:solidFill>
              <a:schemeClr val="tx2"/>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a:ea typeface="Roboto"/>
                <a:cs typeface="Roboto"/>
              </a:endParaRPr>
            </a:p>
          </p:txBody>
        </p:sp>
        <p:sp>
          <p:nvSpPr>
            <p:cNvPr id="10" name="Rectangle 9">
              <a:extLst>
                <a:ext uri="{FF2B5EF4-FFF2-40B4-BE49-F238E27FC236}">
                  <a16:creationId xmlns:a16="http://schemas.microsoft.com/office/drawing/2014/main" id="{4E3299A0-BDBF-BE28-862B-C422B176BE66}"/>
                </a:ext>
              </a:extLst>
            </p:cNvPr>
            <p:cNvSpPr/>
            <p:nvPr userDrawn="1"/>
          </p:nvSpPr>
          <p:spPr>
            <a:xfrm>
              <a:off x="3551096" y="3718429"/>
              <a:ext cx="2274349" cy="1959750"/>
            </a:xfrm>
            <a:prstGeom prst="rect">
              <a:avLst/>
            </a:prstGeom>
            <a:solidFill>
              <a:schemeClr val="accent4"/>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a:ea typeface="Roboto"/>
                <a:cs typeface="Roboto"/>
              </a:endParaRPr>
            </a:p>
          </p:txBody>
        </p:sp>
        <p:sp>
          <p:nvSpPr>
            <p:cNvPr id="12" name="Rectangle 11">
              <a:extLst>
                <a:ext uri="{FF2B5EF4-FFF2-40B4-BE49-F238E27FC236}">
                  <a16:creationId xmlns:a16="http://schemas.microsoft.com/office/drawing/2014/main" id="{5B44CB34-5815-9A8C-3063-E7BF4F2B5C38}"/>
                </a:ext>
              </a:extLst>
            </p:cNvPr>
            <p:cNvSpPr/>
            <p:nvPr userDrawn="1"/>
          </p:nvSpPr>
          <p:spPr>
            <a:xfrm>
              <a:off x="6321843" y="1433063"/>
              <a:ext cx="2274349" cy="1959750"/>
            </a:xfrm>
            <a:prstGeom prst="rect">
              <a:avLst/>
            </a:prstGeom>
            <a:solidFill>
              <a:schemeClr val="accent1"/>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a:ea typeface="Roboto"/>
                <a:cs typeface="Roboto"/>
              </a:endParaRPr>
            </a:p>
          </p:txBody>
        </p:sp>
        <p:sp>
          <p:nvSpPr>
            <p:cNvPr id="13" name="Rectangle 12">
              <a:extLst>
                <a:ext uri="{FF2B5EF4-FFF2-40B4-BE49-F238E27FC236}">
                  <a16:creationId xmlns:a16="http://schemas.microsoft.com/office/drawing/2014/main" id="{1731E52F-E701-6AAC-9BB9-51A5A8FB84A9}"/>
                </a:ext>
              </a:extLst>
            </p:cNvPr>
            <p:cNvSpPr/>
            <p:nvPr userDrawn="1"/>
          </p:nvSpPr>
          <p:spPr>
            <a:xfrm>
              <a:off x="6321843" y="3718429"/>
              <a:ext cx="2274349" cy="1959750"/>
            </a:xfrm>
            <a:prstGeom prst="rect">
              <a:avLst/>
            </a:prstGeom>
            <a:solidFill>
              <a:schemeClr val="accent5"/>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kumimoji="0" lang="en-US"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Arial"/>
              </a:endParaRPr>
            </a:p>
          </p:txBody>
        </p:sp>
        <p:sp>
          <p:nvSpPr>
            <p:cNvPr id="14" name="Rectangle 13">
              <a:extLst>
                <a:ext uri="{FF2B5EF4-FFF2-40B4-BE49-F238E27FC236}">
                  <a16:creationId xmlns:a16="http://schemas.microsoft.com/office/drawing/2014/main" id="{CECAE9AC-EFB1-7E73-0ED8-BC44CB185878}"/>
                </a:ext>
              </a:extLst>
            </p:cNvPr>
            <p:cNvSpPr/>
            <p:nvPr userDrawn="1"/>
          </p:nvSpPr>
          <p:spPr>
            <a:xfrm>
              <a:off x="9100975" y="1455730"/>
              <a:ext cx="2274349" cy="1959750"/>
            </a:xfrm>
            <a:prstGeom prst="rect">
              <a:avLst/>
            </a:prstGeom>
            <a:solidFill>
              <a:schemeClr val="accent2"/>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kumimoji="0" lang="en-US"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Arial"/>
              </a:endParaRPr>
            </a:p>
          </p:txBody>
        </p:sp>
        <p:sp>
          <p:nvSpPr>
            <p:cNvPr id="15" name="Rectangle 14">
              <a:extLst>
                <a:ext uri="{FF2B5EF4-FFF2-40B4-BE49-F238E27FC236}">
                  <a16:creationId xmlns:a16="http://schemas.microsoft.com/office/drawing/2014/main" id="{3412171C-E3F5-2AAE-0D75-3994A247F379}"/>
                </a:ext>
              </a:extLst>
            </p:cNvPr>
            <p:cNvSpPr/>
            <p:nvPr userDrawn="1"/>
          </p:nvSpPr>
          <p:spPr>
            <a:xfrm>
              <a:off x="9100975" y="3741096"/>
              <a:ext cx="2274349" cy="1959750"/>
            </a:xfrm>
            <a:prstGeom prst="rect">
              <a:avLst/>
            </a:prstGeom>
            <a:solidFill>
              <a:schemeClr val="accent6">
                <a:lumMod val="75000"/>
              </a:schemeClr>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kumimoji="0" lang="en-US" b="1" i="0" u="none" strike="noStrike" kern="1200" cap="none" spc="0" normalizeH="0" baseline="0" noProof="0" dirty="0">
                <a:ln>
                  <a:noFill/>
                </a:ln>
                <a:solidFill>
                  <a:schemeClr val="bg1"/>
                </a:solidFill>
                <a:effectLst/>
                <a:uLnTx/>
                <a:uFillTx/>
                <a:latin typeface="Roboto"/>
                <a:ea typeface="Roboto"/>
                <a:cs typeface="Roboto"/>
              </a:endParaRPr>
            </a:p>
          </p:txBody>
        </p:sp>
      </p:grpSp>
      <p:sp>
        <p:nvSpPr>
          <p:cNvPr id="18" name="Text Placeholder 21">
            <a:extLst>
              <a:ext uri="{FF2B5EF4-FFF2-40B4-BE49-F238E27FC236}">
                <a16:creationId xmlns:a16="http://schemas.microsoft.com/office/drawing/2014/main" id="{36171ABC-66DF-F07C-D046-54184D515FF7}"/>
              </a:ext>
            </a:extLst>
          </p:cNvPr>
          <p:cNvSpPr>
            <a:spLocks noGrp="1"/>
          </p:cNvSpPr>
          <p:nvPr>
            <p:ph type="body" sz="quarter" idx="20" hasCustomPrompt="1"/>
          </p:nvPr>
        </p:nvSpPr>
        <p:spPr>
          <a:xfrm>
            <a:off x="831369" y="1608129"/>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9" name="Text Placeholder 21">
            <a:extLst>
              <a:ext uri="{FF2B5EF4-FFF2-40B4-BE49-F238E27FC236}">
                <a16:creationId xmlns:a16="http://schemas.microsoft.com/office/drawing/2014/main" id="{2EB4EF4A-3E01-9D6A-F89D-A57C7AC8A6CE}"/>
              </a:ext>
            </a:extLst>
          </p:cNvPr>
          <p:cNvSpPr>
            <a:spLocks noGrp="1"/>
          </p:cNvSpPr>
          <p:nvPr>
            <p:ph type="body" sz="quarter" idx="21" hasCustomPrompt="1"/>
          </p:nvPr>
        </p:nvSpPr>
        <p:spPr>
          <a:xfrm>
            <a:off x="3573029" y="1608129"/>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0" name="Text Placeholder 21">
            <a:extLst>
              <a:ext uri="{FF2B5EF4-FFF2-40B4-BE49-F238E27FC236}">
                <a16:creationId xmlns:a16="http://schemas.microsoft.com/office/drawing/2014/main" id="{1C98F391-58FB-C7BD-2E51-C4161A820F23}"/>
              </a:ext>
            </a:extLst>
          </p:cNvPr>
          <p:cNvSpPr>
            <a:spLocks noGrp="1"/>
          </p:cNvSpPr>
          <p:nvPr>
            <p:ph type="body" sz="quarter" idx="22" hasCustomPrompt="1"/>
          </p:nvPr>
        </p:nvSpPr>
        <p:spPr>
          <a:xfrm>
            <a:off x="6376243" y="1608129"/>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1" name="Text Placeholder 21">
            <a:extLst>
              <a:ext uri="{FF2B5EF4-FFF2-40B4-BE49-F238E27FC236}">
                <a16:creationId xmlns:a16="http://schemas.microsoft.com/office/drawing/2014/main" id="{74F0D0D5-B4D4-A3D0-7A1B-3972E6F815B4}"/>
              </a:ext>
            </a:extLst>
          </p:cNvPr>
          <p:cNvSpPr>
            <a:spLocks noGrp="1"/>
          </p:cNvSpPr>
          <p:nvPr>
            <p:ph type="body" sz="quarter" idx="23" hasCustomPrompt="1"/>
          </p:nvPr>
        </p:nvSpPr>
        <p:spPr>
          <a:xfrm>
            <a:off x="9117903" y="1608129"/>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5" name="Text Placeholder 21">
            <a:extLst>
              <a:ext uri="{FF2B5EF4-FFF2-40B4-BE49-F238E27FC236}">
                <a16:creationId xmlns:a16="http://schemas.microsoft.com/office/drawing/2014/main" id="{BDF0FE2A-B105-04D8-2B46-0789A9563311}"/>
              </a:ext>
            </a:extLst>
          </p:cNvPr>
          <p:cNvSpPr>
            <a:spLocks noGrp="1"/>
          </p:cNvSpPr>
          <p:nvPr>
            <p:ph type="body" sz="quarter" idx="24" hasCustomPrompt="1"/>
          </p:nvPr>
        </p:nvSpPr>
        <p:spPr>
          <a:xfrm>
            <a:off x="831369" y="3893496"/>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6" name="Text Placeholder 21">
            <a:extLst>
              <a:ext uri="{FF2B5EF4-FFF2-40B4-BE49-F238E27FC236}">
                <a16:creationId xmlns:a16="http://schemas.microsoft.com/office/drawing/2014/main" id="{1569E2C5-E294-39CA-368B-18D97DE1FFA4}"/>
              </a:ext>
            </a:extLst>
          </p:cNvPr>
          <p:cNvSpPr>
            <a:spLocks noGrp="1"/>
          </p:cNvSpPr>
          <p:nvPr>
            <p:ph type="body" sz="quarter" idx="25" hasCustomPrompt="1"/>
          </p:nvPr>
        </p:nvSpPr>
        <p:spPr>
          <a:xfrm>
            <a:off x="3573029" y="3893496"/>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7" name="Text Placeholder 21">
            <a:extLst>
              <a:ext uri="{FF2B5EF4-FFF2-40B4-BE49-F238E27FC236}">
                <a16:creationId xmlns:a16="http://schemas.microsoft.com/office/drawing/2014/main" id="{C88C4F21-87EB-A333-00CB-B3AC5AA1D158}"/>
              </a:ext>
            </a:extLst>
          </p:cNvPr>
          <p:cNvSpPr>
            <a:spLocks noGrp="1"/>
          </p:cNvSpPr>
          <p:nvPr>
            <p:ph type="body" sz="quarter" idx="26" hasCustomPrompt="1"/>
          </p:nvPr>
        </p:nvSpPr>
        <p:spPr>
          <a:xfrm>
            <a:off x="6376243" y="3893496"/>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8" name="Text Placeholder 21">
            <a:extLst>
              <a:ext uri="{FF2B5EF4-FFF2-40B4-BE49-F238E27FC236}">
                <a16:creationId xmlns:a16="http://schemas.microsoft.com/office/drawing/2014/main" id="{B8A8C8A9-B49C-84DB-6E38-A2E5467B0014}"/>
              </a:ext>
            </a:extLst>
          </p:cNvPr>
          <p:cNvSpPr>
            <a:spLocks noGrp="1"/>
          </p:cNvSpPr>
          <p:nvPr>
            <p:ph type="body" sz="quarter" idx="27" hasCustomPrompt="1"/>
          </p:nvPr>
        </p:nvSpPr>
        <p:spPr>
          <a:xfrm>
            <a:off x="9117903" y="3893496"/>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Tree>
    <p:extLst>
      <p:ext uri="{BB962C8B-B14F-4D97-AF65-F5344CB8AC3E}">
        <p14:creationId xmlns:p14="http://schemas.microsoft.com/office/powerpoint/2010/main" val="3373459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2"/>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dirty="0">
              <a:solidFill>
                <a:schemeClr val="bg2"/>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Roboto" panose="02000000000000000000" pitchFamily="2" charset="0"/>
                <a:ea typeface="Roboto"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39" r:id="rId2"/>
    <p:sldLayoutId id="2147483896" r:id="rId3"/>
    <p:sldLayoutId id="2147483927" r:id="rId4"/>
    <p:sldLayoutId id="2147483941" r:id="rId5"/>
    <p:sldLayoutId id="2147483928" r:id="rId6"/>
    <p:sldLayoutId id="2147483937" r:id="rId7"/>
    <p:sldLayoutId id="2147483942" r:id="rId8"/>
    <p:sldLayoutId id="2147483943" r:id="rId9"/>
    <p:sldLayoutId id="2147483897" r:id="rId10"/>
    <p:sldLayoutId id="2147483894" r:id="rId11"/>
    <p:sldLayoutId id="2147483827" r:id="rId12"/>
    <p:sldLayoutId id="2147483861" r:id="rId13"/>
    <p:sldLayoutId id="2147483934" r:id="rId14"/>
    <p:sldLayoutId id="2147483831" r:id="rId15"/>
    <p:sldLayoutId id="2147483832" r:id="rId16"/>
    <p:sldLayoutId id="2147483833" r:id="rId17"/>
    <p:sldLayoutId id="2147483834" r:id="rId18"/>
    <p:sldLayoutId id="2147483940" r:id="rId19"/>
    <p:sldLayoutId id="2147483905" r:id="rId20"/>
    <p:sldLayoutId id="2147483835" r:id="rId21"/>
    <p:sldLayoutId id="2147483938" r:id="rId22"/>
    <p:sldLayoutId id="2147483868" r:id="rId23"/>
    <p:sldLayoutId id="2147483930" r:id="rId24"/>
    <p:sldLayoutId id="2147483906" r:id="rId25"/>
    <p:sldLayoutId id="2147483829" r:id="rId26"/>
    <p:sldLayoutId id="2147483849" r:id="rId27"/>
    <p:sldLayoutId id="2147483945" r:id="rId28"/>
  </p:sldLayoutIdLst>
  <p:hf hd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28.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8.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8.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8.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8.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DA96B5-6E6F-0776-1767-5630028CBA62}"/>
              </a:ext>
            </a:extLst>
          </p:cNvPr>
          <p:cNvSpPr>
            <a:spLocks noGrp="1"/>
          </p:cNvSpPr>
          <p:nvPr>
            <p:ph type="ctrTitle"/>
          </p:nvPr>
        </p:nvSpPr>
        <p:spPr/>
        <p:txBody>
          <a:bodyPr/>
          <a:lstStyle/>
          <a:p>
            <a:r>
              <a:rPr lang="en-US" dirty="0"/>
              <a:t>Lunch Talk:</a:t>
            </a:r>
            <a:br>
              <a:rPr lang="en-US" dirty="0"/>
            </a:br>
            <a:r>
              <a:rPr lang="en-US" dirty="0"/>
              <a:t>What-Ifs …</a:t>
            </a:r>
          </a:p>
        </p:txBody>
      </p:sp>
      <p:sp>
        <p:nvSpPr>
          <p:cNvPr id="5" name="Subtitle 4">
            <a:extLst>
              <a:ext uri="{FF2B5EF4-FFF2-40B4-BE49-F238E27FC236}">
                <a16:creationId xmlns:a16="http://schemas.microsoft.com/office/drawing/2014/main" id="{B6E07338-623E-A098-0561-8057D11ED83D}"/>
              </a:ext>
            </a:extLst>
          </p:cNvPr>
          <p:cNvSpPr>
            <a:spLocks noGrp="1"/>
          </p:cNvSpPr>
          <p:nvPr>
            <p:ph type="subTitle" idx="1"/>
          </p:nvPr>
        </p:nvSpPr>
        <p:spPr/>
        <p:txBody>
          <a:bodyPr/>
          <a:lstStyle/>
          <a:p>
            <a:endParaRPr lang="en-US"/>
          </a:p>
        </p:txBody>
      </p:sp>
      <p:sp>
        <p:nvSpPr>
          <p:cNvPr id="6" name="Text Placeholder 5">
            <a:extLst>
              <a:ext uri="{FF2B5EF4-FFF2-40B4-BE49-F238E27FC236}">
                <a16:creationId xmlns:a16="http://schemas.microsoft.com/office/drawing/2014/main" id="{E1F3F966-353C-C3F1-5A91-D1E2CEA017B0}"/>
              </a:ext>
            </a:extLst>
          </p:cNvPr>
          <p:cNvSpPr>
            <a:spLocks noGrp="1"/>
          </p:cNvSpPr>
          <p:nvPr>
            <p:ph type="body" sz="quarter" idx="14"/>
          </p:nvPr>
        </p:nvSpPr>
        <p:spPr/>
        <p:txBody>
          <a:bodyPr/>
          <a:lstStyle/>
          <a:p>
            <a:r>
              <a:rPr lang="en-US" dirty="0"/>
              <a:t>March 03, 2025</a:t>
            </a:r>
          </a:p>
        </p:txBody>
      </p:sp>
      <p:sp>
        <p:nvSpPr>
          <p:cNvPr id="7" name="Text Placeholder 6">
            <a:extLst>
              <a:ext uri="{FF2B5EF4-FFF2-40B4-BE49-F238E27FC236}">
                <a16:creationId xmlns:a16="http://schemas.microsoft.com/office/drawing/2014/main" id="{E5076AF0-C89E-91E8-9949-6D56351FD6D6}"/>
              </a:ext>
            </a:extLst>
          </p:cNvPr>
          <p:cNvSpPr>
            <a:spLocks noGrp="1"/>
          </p:cNvSpPr>
          <p:nvPr>
            <p:ph type="body" sz="quarter" idx="15"/>
          </p:nvPr>
        </p:nvSpPr>
        <p:spPr/>
        <p:txBody>
          <a:bodyPr/>
          <a:lstStyle/>
          <a:p>
            <a:r>
              <a:rPr lang="en-US" dirty="0"/>
              <a:t>Kursat Bekar, Senior R&amp;D Staff</a:t>
            </a:r>
          </a:p>
          <a:p>
            <a:endParaRPr lang="en-US" dirty="0"/>
          </a:p>
        </p:txBody>
      </p:sp>
    </p:spTree>
    <p:extLst>
      <p:ext uri="{BB962C8B-B14F-4D97-AF65-F5344CB8AC3E}">
        <p14:creationId xmlns:p14="http://schemas.microsoft.com/office/powerpoint/2010/main" val="1712330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328520-AEE6-F095-CBA5-5400AE3180E1}"/>
              </a:ext>
            </a:extLst>
          </p:cNvPr>
          <p:cNvPicPr>
            <a:picLocks noChangeAspect="1"/>
          </p:cNvPicPr>
          <p:nvPr/>
        </p:nvPicPr>
        <p:blipFill>
          <a:blip r:embed="rId2"/>
          <a:srcRect/>
          <a:stretch/>
        </p:blipFill>
        <p:spPr>
          <a:xfrm>
            <a:off x="2600778" y="1547145"/>
            <a:ext cx="5258481" cy="4844146"/>
          </a:xfrm>
          <a:prstGeom prst="rect">
            <a:avLst/>
          </a:prstGeom>
        </p:spPr>
      </p:pic>
      <p:sp>
        <p:nvSpPr>
          <p:cNvPr id="4" name="Rectangle 3">
            <a:extLst>
              <a:ext uri="{FF2B5EF4-FFF2-40B4-BE49-F238E27FC236}">
                <a16:creationId xmlns:a16="http://schemas.microsoft.com/office/drawing/2014/main" id="{64234BD5-9686-0F2A-9F2A-7A8B899C04EC}"/>
              </a:ext>
            </a:extLst>
          </p:cNvPr>
          <p:cNvSpPr/>
          <p:nvPr/>
        </p:nvSpPr>
        <p:spPr>
          <a:xfrm>
            <a:off x="6405880" y="6167120"/>
            <a:ext cx="1417320" cy="2241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E494CB-6645-C02E-79BA-2BFC7546AB8B}"/>
              </a:ext>
            </a:extLst>
          </p:cNvPr>
          <p:cNvSpPr>
            <a:spLocks noGrp="1"/>
          </p:cNvSpPr>
          <p:nvPr>
            <p:ph type="title"/>
          </p:nvPr>
        </p:nvSpPr>
        <p:spPr>
          <a:xfrm>
            <a:off x="429768" y="274320"/>
            <a:ext cx="11425236" cy="535531"/>
          </a:xfrm>
        </p:spPr>
        <p:txBody>
          <a:bodyPr/>
          <a:lstStyle/>
          <a:p>
            <a:r>
              <a:rPr lang="en-US" dirty="0"/>
              <a:t>Elevated dose rates inside the cave if there is no guide steel</a:t>
            </a:r>
          </a:p>
        </p:txBody>
      </p:sp>
      <p:sp>
        <p:nvSpPr>
          <p:cNvPr id="6" name="TextBox 5">
            <a:extLst>
              <a:ext uri="{FF2B5EF4-FFF2-40B4-BE49-F238E27FC236}">
                <a16:creationId xmlns:a16="http://schemas.microsoft.com/office/drawing/2014/main" id="{7DB3F37B-8427-3D8E-6BA8-94FDD620F2B0}"/>
              </a:ext>
            </a:extLst>
          </p:cNvPr>
          <p:cNvSpPr txBox="1"/>
          <p:nvPr/>
        </p:nvSpPr>
        <p:spPr>
          <a:xfrm>
            <a:off x="727023" y="956214"/>
            <a:ext cx="3190297" cy="341632"/>
          </a:xfrm>
          <a:prstGeom prst="rect">
            <a:avLst/>
          </a:prstGeom>
          <a:noFill/>
        </p:spPr>
        <p:txBody>
          <a:bodyPr wrap="none" rtlCol="0">
            <a:spAutoFit/>
          </a:bodyPr>
          <a:lstStyle/>
          <a:p>
            <a:pPr algn="l">
              <a:lnSpc>
                <a:spcPct val="90000"/>
              </a:lnSpc>
            </a:pPr>
            <a:r>
              <a:rPr lang="en-US" b="1" dirty="0">
                <a:latin typeface="+mn-lt"/>
              </a:rPr>
              <a:t>neutron dose rates (mrem/h)</a:t>
            </a:r>
          </a:p>
        </p:txBody>
      </p:sp>
      <p:sp>
        <p:nvSpPr>
          <p:cNvPr id="5" name="TextBox 4">
            <a:extLst>
              <a:ext uri="{FF2B5EF4-FFF2-40B4-BE49-F238E27FC236}">
                <a16:creationId xmlns:a16="http://schemas.microsoft.com/office/drawing/2014/main" id="{AC3B009B-75B2-0775-33F8-B44EA9256955}"/>
              </a:ext>
            </a:extLst>
          </p:cNvPr>
          <p:cNvSpPr txBox="1"/>
          <p:nvPr/>
        </p:nvSpPr>
        <p:spPr>
          <a:xfrm>
            <a:off x="2936240" y="6046614"/>
            <a:ext cx="5822341" cy="590931"/>
          </a:xfrm>
          <a:prstGeom prst="rect">
            <a:avLst/>
          </a:prstGeom>
          <a:noFill/>
        </p:spPr>
        <p:txBody>
          <a:bodyPr wrap="square">
            <a:spAutoFit/>
          </a:bodyPr>
          <a:lstStyle/>
          <a:p>
            <a:pPr algn="l">
              <a:lnSpc>
                <a:spcPct val="90000"/>
              </a:lnSpc>
            </a:pPr>
            <a:r>
              <a:rPr lang="en-US" b="1" dirty="0">
                <a:latin typeface="+mn-lt"/>
              </a:rPr>
              <a:t>vertical cut-view at the exit face of bunker pass-thru </a:t>
            </a:r>
          </a:p>
          <a:p>
            <a:pPr algn="l">
              <a:lnSpc>
                <a:spcPct val="90000"/>
              </a:lnSpc>
            </a:pPr>
            <a:r>
              <a:rPr lang="en-US" b="1" dirty="0">
                <a:latin typeface="+mn-lt"/>
              </a:rPr>
              <a:t>(view from inside the cave)</a:t>
            </a:r>
          </a:p>
        </p:txBody>
      </p:sp>
      <p:cxnSp>
        <p:nvCxnSpPr>
          <p:cNvPr id="8" name="Straight Arrow Connector 7">
            <a:extLst>
              <a:ext uri="{FF2B5EF4-FFF2-40B4-BE49-F238E27FC236}">
                <a16:creationId xmlns:a16="http://schemas.microsoft.com/office/drawing/2014/main" id="{FE43CFF6-D7FF-1C10-360A-4BD703D7EB99}"/>
              </a:ext>
            </a:extLst>
          </p:cNvPr>
          <p:cNvCxnSpPr/>
          <p:nvPr/>
        </p:nvCxnSpPr>
        <p:spPr>
          <a:xfrm flipV="1">
            <a:off x="2936240" y="3784600"/>
            <a:ext cx="1605280" cy="82296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33D95EC-B46C-16AC-5FF1-309AC6186D46}"/>
              </a:ext>
            </a:extLst>
          </p:cNvPr>
          <p:cNvSpPr txBox="1"/>
          <p:nvPr/>
        </p:nvSpPr>
        <p:spPr>
          <a:xfrm>
            <a:off x="1381338" y="4540015"/>
            <a:ext cx="1605281" cy="1477328"/>
          </a:xfrm>
          <a:prstGeom prst="rect">
            <a:avLst/>
          </a:prstGeom>
          <a:noFill/>
        </p:spPr>
        <p:txBody>
          <a:bodyPr wrap="square" rtlCol="0">
            <a:spAutoFit/>
          </a:bodyPr>
          <a:lstStyle/>
          <a:p>
            <a:r>
              <a:rPr lang="en-US" dirty="0"/>
              <a:t>This hot spot is caused by missing grout</a:t>
            </a:r>
          </a:p>
          <a:p>
            <a:r>
              <a:rPr lang="en-US" dirty="0"/>
              <a:t>under steel</a:t>
            </a:r>
          </a:p>
          <a:p>
            <a:r>
              <a:rPr lang="en-US" dirty="0"/>
              <a:t>base plate</a:t>
            </a:r>
          </a:p>
        </p:txBody>
      </p:sp>
      <p:sp>
        <p:nvSpPr>
          <p:cNvPr id="12" name="TextBox 11">
            <a:extLst>
              <a:ext uri="{FF2B5EF4-FFF2-40B4-BE49-F238E27FC236}">
                <a16:creationId xmlns:a16="http://schemas.microsoft.com/office/drawing/2014/main" id="{30DF0C20-30C9-424F-C144-9583DF4628B1}"/>
              </a:ext>
            </a:extLst>
          </p:cNvPr>
          <p:cNvSpPr txBox="1"/>
          <p:nvPr/>
        </p:nvSpPr>
        <p:spPr>
          <a:xfrm>
            <a:off x="4450080" y="1900440"/>
            <a:ext cx="906017" cy="369332"/>
          </a:xfrm>
          <a:prstGeom prst="rect">
            <a:avLst/>
          </a:prstGeom>
          <a:noFill/>
        </p:spPr>
        <p:txBody>
          <a:bodyPr wrap="none" rtlCol="0">
            <a:spAutoFit/>
          </a:bodyPr>
          <a:lstStyle/>
          <a:p>
            <a:r>
              <a:rPr lang="en-US" dirty="0"/>
              <a:t>QIKR-U</a:t>
            </a:r>
          </a:p>
        </p:txBody>
      </p:sp>
      <p:sp>
        <p:nvSpPr>
          <p:cNvPr id="13" name="TextBox 12">
            <a:extLst>
              <a:ext uri="{FF2B5EF4-FFF2-40B4-BE49-F238E27FC236}">
                <a16:creationId xmlns:a16="http://schemas.microsoft.com/office/drawing/2014/main" id="{A29FCC3F-9FD9-34B0-518C-67E043386CE5}"/>
              </a:ext>
            </a:extLst>
          </p:cNvPr>
          <p:cNvSpPr txBox="1"/>
          <p:nvPr/>
        </p:nvSpPr>
        <p:spPr>
          <a:xfrm>
            <a:off x="7589520" y="4867160"/>
            <a:ext cx="906017" cy="369332"/>
          </a:xfrm>
          <a:prstGeom prst="rect">
            <a:avLst/>
          </a:prstGeom>
          <a:noFill/>
        </p:spPr>
        <p:txBody>
          <a:bodyPr wrap="none" rtlCol="0">
            <a:spAutoFit/>
          </a:bodyPr>
          <a:lstStyle/>
          <a:p>
            <a:r>
              <a:rPr lang="en-US" dirty="0"/>
              <a:t>QIKR-L</a:t>
            </a:r>
          </a:p>
        </p:txBody>
      </p:sp>
      <p:sp>
        <p:nvSpPr>
          <p:cNvPr id="7" name="TextBox 6">
            <a:extLst>
              <a:ext uri="{FF2B5EF4-FFF2-40B4-BE49-F238E27FC236}">
                <a16:creationId xmlns:a16="http://schemas.microsoft.com/office/drawing/2014/main" id="{28FFF022-D07E-7F1C-4976-D417D2DD7489}"/>
              </a:ext>
            </a:extLst>
          </p:cNvPr>
          <p:cNvSpPr txBox="1"/>
          <p:nvPr/>
        </p:nvSpPr>
        <p:spPr>
          <a:xfrm>
            <a:off x="4032173" y="1240070"/>
            <a:ext cx="7976213" cy="341632"/>
          </a:xfrm>
          <a:prstGeom prst="rect">
            <a:avLst/>
          </a:prstGeom>
          <a:solidFill>
            <a:srgbClr val="FFFF00"/>
          </a:solidFill>
          <a:ln w="22225">
            <a:solidFill>
              <a:srgbClr val="0000FF"/>
            </a:solidFill>
          </a:ln>
        </p:spPr>
        <p:txBody>
          <a:bodyPr wrap="square" rtlCol="0">
            <a:spAutoFit/>
          </a:bodyPr>
          <a:lstStyle/>
          <a:p>
            <a:pPr algn="l">
              <a:lnSpc>
                <a:spcPct val="90000"/>
              </a:lnSpc>
            </a:pPr>
            <a:r>
              <a:rPr lang="en-US" b="1" dirty="0">
                <a:latin typeface="+mn-lt"/>
              </a:rPr>
              <a:t>Very high dose rates </a:t>
            </a:r>
            <a:r>
              <a:rPr lang="en-US" b="1" dirty="0">
                <a:latin typeface="+mn-lt"/>
                <a:sym typeface="Wingdings" pitchFamily="2" charset="2"/>
              </a:rPr>
              <a:t>inside the cave </a:t>
            </a:r>
            <a:r>
              <a:rPr lang="en-US" b="1" dirty="0">
                <a:solidFill>
                  <a:srgbClr val="FF0000"/>
                </a:solidFill>
                <a:latin typeface="+mn-lt"/>
                <a:sym typeface="Wingdings" pitchFamily="2" charset="2"/>
              </a:rPr>
              <a:t> no way to remove guide steel shield</a:t>
            </a:r>
            <a:endParaRPr lang="en-US" b="1" dirty="0">
              <a:solidFill>
                <a:srgbClr val="FF0000"/>
              </a:solidFill>
              <a:latin typeface="+mn-lt"/>
            </a:endParaRPr>
          </a:p>
        </p:txBody>
      </p:sp>
      <p:sp>
        <p:nvSpPr>
          <p:cNvPr id="10" name="TextBox 9">
            <a:extLst>
              <a:ext uri="{FF2B5EF4-FFF2-40B4-BE49-F238E27FC236}">
                <a16:creationId xmlns:a16="http://schemas.microsoft.com/office/drawing/2014/main" id="{4E9DC76A-D5B4-0ED4-6EC9-EC8B57B90A17}"/>
              </a:ext>
            </a:extLst>
          </p:cNvPr>
          <p:cNvSpPr txBox="1"/>
          <p:nvPr/>
        </p:nvSpPr>
        <p:spPr>
          <a:xfrm>
            <a:off x="317781" y="3585270"/>
            <a:ext cx="2282997" cy="369332"/>
          </a:xfrm>
          <a:prstGeom prst="rect">
            <a:avLst/>
          </a:prstGeom>
          <a:solidFill>
            <a:srgbClr val="FFFF00"/>
          </a:solidFill>
          <a:ln>
            <a:solidFill>
              <a:srgbClr val="000000"/>
            </a:solidFill>
          </a:ln>
          <a:effectLst>
            <a:outerShdw blurRad="50800" dist="38100" dir="2700000" algn="tl" rotWithShape="0">
              <a:prstClr val="black">
                <a:alpha val="40000"/>
              </a:prstClr>
            </a:outerShdw>
          </a:effectLst>
        </p:spPr>
        <p:txBody>
          <a:bodyPr wrap="none" rtlCol="0">
            <a:spAutoFit/>
          </a:bodyPr>
          <a:lstStyle/>
          <a:p>
            <a:r>
              <a:rPr lang="en-US" dirty="0"/>
              <a:t>Guide steel removed</a:t>
            </a:r>
          </a:p>
        </p:txBody>
      </p:sp>
      <p:cxnSp>
        <p:nvCxnSpPr>
          <p:cNvPr id="14" name="Straight Arrow Connector 13">
            <a:extLst>
              <a:ext uri="{FF2B5EF4-FFF2-40B4-BE49-F238E27FC236}">
                <a16:creationId xmlns:a16="http://schemas.microsoft.com/office/drawing/2014/main" id="{CBAB743E-49C5-BA5A-3195-AA1EC41EFC30}"/>
              </a:ext>
            </a:extLst>
          </p:cNvPr>
          <p:cNvCxnSpPr>
            <a:cxnSpLocks/>
            <a:stCxn id="7" idx="2"/>
          </p:cNvCxnSpPr>
          <p:nvPr/>
        </p:nvCxnSpPr>
        <p:spPr>
          <a:xfrm flipH="1">
            <a:off x="5585552" y="1581702"/>
            <a:ext cx="2434728" cy="1282684"/>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49B9FD0-D15F-687D-5F66-139E2FF04BDF}"/>
              </a:ext>
            </a:extLst>
          </p:cNvPr>
          <p:cNvSpPr txBox="1"/>
          <p:nvPr/>
        </p:nvSpPr>
        <p:spPr>
          <a:xfrm>
            <a:off x="7865191" y="2692048"/>
            <a:ext cx="3438115" cy="840230"/>
          </a:xfrm>
          <a:prstGeom prst="rect">
            <a:avLst/>
          </a:prstGeom>
          <a:solidFill>
            <a:srgbClr val="FFFF00"/>
          </a:solidFill>
          <a:ln w="22225">
            <a:solidFill>
              <a:srgbClr val="0000FF"/>
            </a:solidFill>
          </a:ln>
        </p:spPr>
        <p:txBody>
          <a:bodyPr wrap="square" rtlCol="0">
            <a:spAutoFit/>
          </a:bodyPr>
          <a:lstStyle/>
          <a:p>
            <a:pPr algn="l">
              <a:lnSpc>
                <a:spcPct val="90000"/>
              </a:lnSpc>
            </a:pPr>
            <a:r>
              <a:rPr lang="en-US" b="1" dirty="0">
                <a:solidFill>
                  <a:srgbClr val="FF0000"/>
                </a:solidFill>
                <a:latin typeface="+mn-lt"/>
              </a:rPr>
              <a:t>Maximum neutron dose rate at the upstream cave location ~ 80 mrem/h</a:t>
            </a:r>
          </a:p>
        </p:txBody>
      </p:sp>
    </p:spTree>
    <p:extLst>
      <p:ext uri="{BB962C8B-B14F-4D97-AF65-F5344CB8AC3E}">
        <p14:creationId xmlns:p14="http://schemas.microsoft.com/office/powerpoint/2010/main" val="1353404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410B8-6C80-DC81-F81F-97150EFD4CC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7CF3F39-3609-5E80-772C-1F0127FE92BA}"/>
              </a:ext>
            </a:extLst>
          </p:cNvPr>
          <p:cNvSpPr/>
          <p:nvPr/>
        </p:nvSpPr>
        <p:spPr>
          <a:xfrm>
            <a:off x="6405880" y="6167120"/>
            <a:ext cx="1417320" cy="2241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585B13-BC1C-85F1-50FB-503E48D58FC5}"/>
              </a:ext>
            </a:extLst>
          </p:cNvPr>
          <p:cNvSpPr>
            <a:spLocks noGrp="1"/>
          </p:cNvSpPr>
          <p:nvPr>
            <p:ph type="title"/>
          </p:nvPr>
        </p:nvSpPr>
        <p:spPr>
          <a:xfrm>
            <a:off x="429768" y="274320"/>
            <a:ext cx="11425236" cy="535531"/>
          </a:xfrm>
        </p:spPr>
        <p:txBody>
          <a:bodyPr/>
          <a:lstStyle/>
          <a:p>
            <a:r>
              <a:rPr lang="en-US" sz="2800" dirty="0"/>
              <a:t>Dose rates reduced significantly when we added back the guide shield</a:t>
            </a:r>
          </a:p>
        </p:txBody>
      </p:sp>
      <p:sp>
        <p:nvSpPr>
          <p:cNvPr id="6" name="TextBox 5">
            <a:extLst>
              <a:ext uri="{FF2B5EF4-FFF2-40B4-BE49-F238E27FC236}">
                <a16:creationId xmlns:a16="http://schemas.microsoft.com/office/drawing/2014/main" id="{083A3488-80B2-237D-3556-266C529498F9}"/>
              </a:ext>
            </a:extLst>
          </p:cNvPr>
          <p:cNvSpPr txBox="1"/>
          <p:nvPr/>
        </p:nvSpPr>
        <p:spPr>
          <a:xfrm>
            <a:off x="727023" y="956214"/>
            <a:ext cx="3190297" cy="341632"/>
          </a:xfrm>
          <a:prstGeom prst="rect">
            <a:avLst/>
          </a:prstGeom>
          <a:noFill/>
        </p:spPr>
        <p:txBody>
          <a:bodyPr wrap="none" rtlCol="0">
            <a:spAutoFit/>
          </a:bodyPr>
          <a:lstStyle/>
          <a:p>
            <a:pPr algn="l">
              <a:lnSpc>
                <a:spcPct val="90000"/>
              </a:lnSpc>
            </a:pPr>
            <a:r>
              <a:rPr lang="en-US" b="1" dirty="0">
                <a:latin typeface="+mn-lt"/>
              </a:rPr>
              <a:t>neutron dose rates (mrem/h)</a:t>
            </a:r>
          </a:p>
        </p:txBody>
      </p:sp>
      <p:sp>
        <p:nvSpPr>
          <p:cNvPr id="5" name="TextBox 4">
            <a:extLst>
              <a:ext uri="{FF2B5EF4-FFF2-40B4-BE49-F238E27FC236}">
                <a16:creationId xmlns:a16="http://schemas.microsoft.com/office/drawing/2014/main" id="{B98BE4EF-58CB-689D-E248-5E09BA957B91}"/>
              </a:ext>
            </a:extLst>
          </p:cNvPr>
          <p:cNvSpPr txBox="1"/>
          <p:nvPr/>
        </p:nvSpPr>
        <p:spPr>
          <a:xfrm>
            <a:off x="2322171" y="6288214"/>
            <a:ext cx="8562494" cy="341632"/>
          </a:xfrm>
          <a:prstGeom prst="rect">
            <a:avLst/>
          </a:prstGeom>
          <a:noFill/>
        </p:spPr>
        <p:txBody>
          <a:bodyPr wrap="square">
            <a:spAutoFit/>
          </a:bodyPr>
          <a:lstStyle/>
          <a:p>
            <a:pPr algn="l">
              <a:lnSpc>
                <a:spcPct val="90000"/>
              </a:lnSpc>
            </a:pPr>
            <a:r>
              <a:rPr lang="en-US" b="1" dirty="0">
                <a:latin typeface="+mn-lt"/>
              </a:rPr>
              <a:t>vertical cut-view at the exit face of bunker pass-thru (view from inside the cave)</a:t>
            </a:r>
          </a:p>
        </p:txBody>
      </p:sp>
      <p:cxnSp>
        <p:nvCxnSpPr>
          <p:cNvPr id="8" name="Straight Arrow Connector 7">
            <a:extLst>
              <a:ext uri="{FF2B5EF4-FFF2-40B4-BE49-F238E27FC236}">
                <a16:creationId xmlns:a16="http://schemas.microsoft.com/office/drawing/2014/main" id="{1AECE8F3-C0D0-029B-7310-6D406E1AAB7A}"/>
              </a:ext>
            </a:extLst>
          </p:cNvPr>
          <p:cNvCxnSpPr/>
          <p:nvPr/>
        </p:nvCxnSpPr>
        <p:spPr>
          <a:xfrm flipV="1">
            <a:off x="2936240" y="3784600"/>
            <a:ext cx="1605280" cy="82296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C426C8-1BA4-9AD8-E68E-94FDF41C2FE8}"/>
              </a:ext>
            </a:extLst>
          </p:cNvPr>
          <p:cNvSpPr txBox="1"/>
          <p:nvPr/>
        </p:nvSpPr>
        <p:spPr>
          <a:xfrm>
            <a:off x="4450080" y="1900440"/>
            <a:ext cx="906017" cy="369332"/>
          </a:xfrm>
          <a:prstGeom prst="rect">
            <a:avLst/>
          </a:prstGeom>
          <a:noFill/>
        </p:spPr>
        <p:txBody>
          <a:bodyPr wrap="none" rtlCol="0">
            <a:spAutoFit/>
          </a:bodyPr>
          <a:lstStyle/>
          <a:p>
            <a:r>
              <a:rPr lang="en-US" dirty="0"/>
              <a:t>QIKR-U</a:t>
            </a:r>
          </a:p>
        </p:txBody>
      </p:sp>
      <p:sp>
        <p:nvSpPr>
          <p:cNvPr id="10" name="TextBox 9">
            <a:extLst>
              <a:ext uri="{FF2B5EF4-FFF2-40B4-BE49-F238E27FC236}">
                <a16:creationId xmlns:a16="http://schemas.microsoft.com/office/drawing/2014/main" id="{08F9F57F-4F7A-C4D1-CC27-CA68DF23BFCC}"/>
              </a:ext>
            </a:extLst>
          </p:cNvPr>
          <p:cNvSpPr txBox="1"/>
          <p:nvPr/>
        </p:nvSpPr>
        <p:spPr>
          <a:xfrm>
            <a:off x="4612382" y="945151"/>
            <a:ext cx="2601994" cy="369332"/>
          </a:xfrm>
          <a:prstGeom prst="rect">
            <a:avLst/>
          </a:prstGeom>
          <a:solidFill>
            <a:srgbClr val="FFFF00"/>
          </a:solidFill>
          <a:ln>
            <a:solidFill>
              <a:srgbClr val="000000"/>
            </a:solidFill>
          </a:ln>
          <a:effectLst>
            <a:outerShdw blurRad="50800" dist="38100" dir="2700000" algn="tl" rotWithShape="0">
              <a:prstClr val="black">
                <a:alpha val="40000"/>
              </a:prstClr>
            </a:outerShdw>
          </a:effectLst>
        </p:spPr>
        <p:txBody>
          <a:bodyPr wrap="none" rtlCol="0">
            <a:spAutoFit/>
          </a:bodyPr>
          <a:lstStyle/>
          <a:p>
            <a:r>
              <a:rPr lang="en-US" dirty="0"/>
              <a:t>Guides with steel shield</a:t>
            </a:r>
          </a:p>
        </p:txBody>
      </p:sp>
      <p:pic>
        <p:nvPicPr>
          <p:cNvPr id="3" name="Picture 2">
            <a:extLst>
              <a:ext uri="{FF2B5EF4-FFF2-40B4-BE49-F238E27FC236}">
                <a16:creationId xmlns:a16="http://schemas.microsoft.com/office/drawing/2014/main" id="{00DD10B3-5916-B6D2-D26F-6034DCBA6A65}"/>
              </a:ext>
            </a:extLst>
          </p:cNvPr>
          <p:cNvPicPr>
            <a:picLocks noChangeAspect="1"/>
          </p:cNvPicPr>
          <p:nvPr/>
        </p:nvPicPr>
        <p:blipFill>
          <a:blip r:embed="rId2"/>
          <a:srcRect/>
          <a:stretch/>
        </p:blipFill>
        <p:spPr>
          <a:xfrm>
            <a:off x="727023" y="1467156"/>
            <a:ext cx="5460834" cy="4069765"/>
          </a:xfrm>
          <a:prstGeom prst="rect">
            <a:avLst/>
          </a:prstGeom>
        </p:spPr>
      </p:pic>
      <p:sp>
        <p:nvSpPr>
          <p:cNvPr id="11" name="TextBox 10">
            <a:extLst>
              <a:ext uri="{FF2B5EF4-FFF2-40B4-BE49-F238E27FC236}">
                <a16:creationId xmlns:a16="http://schemas.microsoft.com/office/drawing/2014/main" id="{62043CDF-1907-94A2-7F84-459002F8DDA4}"/>
              </a:ext>
            </a:extLst>
          </p:cNvPr>
          <p:cNvSpPr txBox="1"/>
          <p:nvPr/>
        </p:nvSpPr>
        <p:spPr>
          <a:xfrm>
            <a:off x="226350" y="4607560"/>
            <a:ext cx="1605281" cy="1477328"/>
          </a:xfrm>
          <a:prstGeom prst="rect">
            <a:avLst/>
          </a:prstGeom>
          <a:solidFill>
            <a:srgbClr val="FFFF00"/>
          </a:solidFill>
          <a:ln w="22225">
            <a:solidFill>
              <a:srgbClr val="0000FF"/>
            </a:solidFill>
          </a:ln>
        </p:spPr>
        <p:txBody>
          <a:bodyPr wrap="square" rtlCol="0">
            <a:spAutoFit/>
          </a:bodyPr>
          <a:lstStyle/>
          <a:p>
            <a:r>
              <a:rPr lang="en-US" dirty="0"/>
              <a:t>This hot spot is caused by missing grout</a:t>
            </a:r>
          </a:p>
          <a:p>
            <a:r>
              <a:rPr lang="en-US" dirty="0"/>
              <a:t>under steel</a:t>
            </a:r>
          </a:p>
          <a:p>
            <a:r>
              <a:rPr lang="en-US" dirty="0"/>
              <a:t>base plate</a:t>
            </a:r>
          </a:p>
        </p:txBody>
      </p:sp>
      <p:cxnSp>
        <p:nvCxnSpPr>
          <p:cNvPr id="15" name="Straight Arrow Connector 14">
            <a:extLst>
              <a:ext uri="{FF2B5EF4-FFF2-40B4-BE49-F238E27FC236}">
                <a16:creationId xmlns:a16="http://schemas.microsoft.com/office/drawing/2014/main" id="{2CFAFA59-B00F-43AB-C3B2-7B560C7E67AB}"/>
              </a:ext>
            </a:extLst>
          </p:cNvPr>
          <p:cNvCxnSpPr>
            <a:cxnSpLocks/>
          </p:cNvCxnSpPr>
          <p:nvPr/>
        </p:nvCxnSpPr>
        <p:spPr>
          <a:xfrm flipV="1">
            <a:off x="1002370" y="3260993"/>
            <a:ext cx="1828965" cy="134656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BE856D6-EC58-4F75-E0C1-7BF2DA89719E}"/>
              </a:ext>
            </a:extLst>
          </p:cNvPr>
          <p:cNvPicPr>
            <a:picLocks noChangeAspect="1"/>
          </p:cNvPicPr>
          <p:nvPr/>
        </p:nvPicPr>
        <p:blipFill>
          <a:blip r:embed="rId3"/>
          <a:srcRect l="948" r="9686"/>
          <a:stretch/>
        </p:blipFill>
        <p:spPr>
          <a:xfrm>
            <a:off x="6022050" y="1384577"/>
            <a:ext cx="5943600" cy="4293953"/>
          </a:xfrm>
          <a:prstGeom prst="rect">
            <a:avLst/>
          </a:prstGeom>
        </p:spPr>
      </p:pic>
      <p:sp>
        <p:nvSpPr>
          <p:cNvPr id="18" name="TextBox 17">
            <a:extLst>
              <a:ext uri="{FF2B5EF4-FFF2-40B4-BE49-F238E27FC236}">
                <a16:creationId xmlns:a16="http://schemas.microsoft.com/office/drawing/2014/main" id="{D57ED5E7-2E08-9D81-0997-EC9333CD052D}"/>
              </a:ext>
            </a:extLst>
          </p:cNvPr>
          <p:cNvSpPr txBox="1"/>
          <p:nvPr/>
        </p:nvSpPr>
        <p:spPr>
          <a:xfrm>
            <a:off x="5453349" y="4750339"/>
            <a:ext cx="3349452" cy="1477328"/>
          </a:xfrm>
          <a:prstGeom prst="rect">
            <a:avLst/>
          </a:prstGeom>
          <a:solidFill>
            <a:srgbClr val="FFFF00"/>
          </a:solidFill>
          <a:ln w="22225">
            <a:solidFill>
              <a:srgbClr val="0000FF"/>
            </a:solidFill>
          </a:ln>
        </p:spPr>
        <p:txBody>
          <a:bodyPr wrap="square" rtlCol="0">
            <a:spAutoFit/>
          </a:bodyPr>
          <a:lstStyle/>
          <a:p>
            <a:r>
              <a:rPr lang="en-US" sz="1800" dirty="0"/>
              <a:t>After adding grout </a:t>
            </a:r>
            <a:r>
              <a:rPr lang="en-US" sz="1800" u="sng" dirty="0">
                <a:solidFill>
                  <a:srgbClr val="FF0000"/>
                </a:solidFill>
                <a:sym typeface="Wingdings" pitchFamily="2" charset="2"/>
              </a:rPr>
              <a:t> </a:t>
            </a:r>
            <a:r>
              <a:rPr lang="en-US" sz="1800" u="sng" dirty="0">
                <a:solidFill>
                  <a:srgbClr val="FF0000"/>
                </a:solidFill>
              </a:rPr>
              <a:t>the only significant radiation entering the cave </a:t>
            </a:r>
            <a:r>
              <a:rPr lang="en-US" sz="1800" dirty="0"/>
              <a:t>is through the guides themselves, not through the bunker wall or pass-thru</a:t>
            </a:r>
            <a:endParaRPr lang="en-US" dirty="0"/>
          </a:p>
        </p:txBody>
      </p:sp>
      <p:cxnSp>
        <p:nvCxnSpPr>
          <p:cNvPr id="20" name="Straight Arrow Connector 19">
            <a:extLst>
              <a:ext uri="{FF2B5EF4-FFF2-40B4-BE49-F238E27FC236}">
                <a16:creationId xmlns:a16="http://schemas.microsoft.com/office/drawing/2014/main" id="{6E87A829-8B7E-2F27-36FE-B894716CF205}"/>
              </a:ext>
            </a:extLst>
          </p:cNvPr>
          <p:cNvCxnSpPr>
            <a:cxnSpLocks/>
          </p:cNvCxnSpPr>
          <p:nvPr/>
        </p:nvCxnSpPr>
        <p:spPr>
          <a:xfrm flipV="1">
            <a:off x="6938779" y="3381555"/>
            <a:ext cx="1828965" cy="134656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EA73BF4-AD03-E16B-AE9F-EAEC83720B9B}"/>
              </a:ext>
            </a:extLst>
          </p:cNvPr>
          <p:cNvSpPr txBox="1"/>
          <p:nvPr/>
        </p:nvSpPr>
        <p:spPr>
          <a:xfrm>
            <a:off x="2911275" y="5536921"/>
            <a:ext cx="1701107" cy="341632"/>
          </a:xfrm>
          <a:prstGeom prst="rect">
            <a:avLst/>
          </a:prstGeom>
          <a:solidFill>
            <a:srgbClr val="FFFF00"/>
          </a:solidFill>
          <a:ln>
            <a:solidFill>
              <a:schemeClr val="tx1"/>
            </a:solidFill>
          </a:ln>
        </p:spPr>
        <p:txBody>
          <a:bodyPr wrap="none" rtlCol="0">
            <a:spAutoFit/>
          </a:bodyPr>
          <a:lstStyle/>
          <a:p>
            <a:pPr algn="l">
              <a:lnSpc>
                <a:spcPct val="90000"/>
              </a:lnSpc>
            </a:pPr>
            <a:r>
              <a:rPr lang="en-US" dirty="0">
                <a:latin typeface="+mn-lt"/>
              </a:rPr>
              <a:t>Without grout</a:t>
            </a:r>
          </a:p>
        </p:txBody>
      </p:sp>
      <p:sp>
        <p:nvSpPr>
          <p:cNvPr id="22" name="TextBox 21">
            <a:extLst>
              <a:ext uri="{FF2B5EF4-FFF2-40B4-BE49-F238E27FC236}">
                <a16:creationId xmlns:a16="http://schemas.microsoft.com/office/drawing/2014/main" id="{FB5E01BE-1130-B1DD-3251-70BE30AAE2EB}"/>
              </a:ext>
            </a:extLst>
          </p:cNvPr>
          <p:cNvSpPr txBox="1"/>
          <p:nvPr/>
        </p:nvSpPr>
        <p:spPr>
          <a:xfrm>
            <a:off x="8993850" y="5547432"/>
            <a:ext cx="1247457" cy="341632"/>
          </a:xfrm>
          <a:prstGeom prst="rect">
            <a:avLst/>
          </a:prstGeom>
          <a:solidFill>
            <a:srgbClr val="FFFF00"/>
          </a:solidFill>
          <a:ln>
            <a:solidFill>
              <a:schemeClr val="tx1"/>
            </a:solidFill>
          </a:ln>
        </p:spPr>
        <p:txBody>
          <a:bodyPr wrap="none" rtlCol="0">
            <a:spAutoFit/>
          </a:bodyPr>
          <a:lstStyle/>
          <a:p>
            <a:pPr algn="l">
              <a:lnSpc>
                <a:spcPct val="90000"/>
              </a:lnSpc>
            </a:pPr>
            <a:r>
              <a:rPr lang="en-US" dirty="0">
                <a:latin typeface="+mn-lt"/>
              </a:rPr>
              <a:t>With grout</a:t>
            </a:r>
          </a:p>
        </p:txBody>
      </p:sp>
    </p:spTree>
    <p:extLst>
      <p:ext uri="{BB962C8B-B14F-4D97-AF65-F5344CB8AC3E}">
        <p14:creationId xmlns:p14="http://schemas.microsoft.com/office/powerpoint/2010/main" val="1154782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A2836-814A-11EF-48A1-DCD02B8AAF0B}"/>
            </a:ext>
          </a:extLst>
        </p:cNvPr>
        <p:cNvGrpSpPr/>
        <p:nvPr/>
      </p:nvGrpSpPr>
      <p:grpSpPr>
        <a:xfrm>
          <a:off x="0" y="0"/>
          <a:ext cx="0" cy="0"/>
          <a:chOff x="0" y="0"/>
          <a:chExt cx="0" cy="0"/>
        </a:xfrm>
      </p:grpSpPr>
      <p:pic>
        <p:nvPicPr>
          <p:cNvPr id="85" name="Picture 84" descr="A screenshot of a computer&#10;&#10;AI-generated content may be incorrect.">
            <a:extLst>
              <a:ext uri="{FF2B5EF4-FFF2-40B4-BE49-F238E27FC236}">
                <a16:creationId xmlns:a16="http://schemas.microsoft.com/office/drawing/2014/main" id="{C7ACB40D-C8DA-E9DE-2D08-05D8031F7234}"/>
              </a:ext>
            </a:extLst>
          </p:cNvPr>
          <p:cNvPicPr>
            <a:picLocks noChangeAspect="1"/>
          </p:cNvPicPr>
          <p:nvPr/>
        </p:nvPicPr>
        <p:blipFill>
          <a:blip r:embed="rId2"/>
          <a:stretch>
            <a:fillRect/>
          </a:stretch>
        </p:blipFill>
        <p:spPr>
          <a:xfrm>
            <a:off x="5373547" y="2582444"/>
            <a:ext cx="6701684" cy="2914478"/>
          </a:xfrm>
          <a:prstGeom prst="rect">
            <a:avLst/>
          </a:prstGeom>
        </p:spPr>
      </p:pic>
      <p:sp>
        <p:nvSpPr>
          <p:cNvPr id="8" name="Title 7">
            <a:extLst>
              <a:ext uri="{FF2B5EF4-FFF2-40B4-BE49-F238E27FC236}">
                <a16:creationId xmlns:a16="http://schemas.microsoft.com/office/drawing/2014/main" id="{B19700BC-886D-A784-35FA-E4DF043DE26F}"/>
              </a:ext>
            </a:extLst>
          </p:cNvPr>
          <p:cNvSpPr>
            <a:spLocks noGrp="1"/>
          </p:cNvSpPr>
          <p:nvPr>
            <p:ph type="title"/>
          </p:nvPr>
        </p:nvSpPr>
        <p:spPr>
          <a:xfrm>
            <a:off x="314692" y="365125"/>
            <a:ext cx="11492432" cy="571309"/>
          </a:xfrm>
        </p:spPr>
        <p:txBody>
          <a:bodyPr/>
          <a:lstStyle/>
          <a:p>
            <a:r>
              <a:rPr lang="en-US" sz="2800" dirty="0"/>
              <a:t>Identify streaming paths in/around the monolith and optic inserts </a:t>
            </a:r>
          </a:p>
        </p:txBody>
      </p:sp>
      <p:sp>
        <p:nvSpPr>
          <p:cNvPr id="20" name="TextBox 19">
            <a:extLst>
              <a:ext uri="{FF2B5EF4-FFF2-40B4-BE49-F238E27FC236}">
                <a16:creationId xmlns:a16="http://schemas.microsoft.com/office/drawing/2014/main" id="{23B7F8E7-22E1-45CB-0816-358E5401962E}"/>
              </a:ext>
            </a:extLst>
          </p:cNvPr>
          <p:cNvSpPr txBox="1"/>
          <p:nvPr/>
        </p:nvSpPr>
        <p:spPr>
          <a:xfrm>
            <a:off x="6014889" y="1497658"/>
            <a:ext cx="5792235" cy="590931"/>
          </a:xfrm>
          <a:prstGeom prst="rect">
            <a:avLst/>
          </a:prstGeom>
          <a:solidFill>
            <a:srgbClr val="FFFF00"/>
          </a:solidFill>
          <a:ln w="25400">
            <a:solidFill>
              <a:srgbClr val="0000FF"/>
            </a:solidFill>
          </a:ln>
        </p:spPr>
        <p:txBody>
          <a:bodyPr wrap="square">
            <a:spAutoFit/>
          </a:bodyPr>
          <a:lstStyle/>
          <a:p>
            <a:pPr algn="l">
              <a:lnSpc>
                <a:spcPct val="90000"/>
              </a:lnSpc>
            </a:pPr>
            <a:r>
              <a:rPr lang="en-US" sz="1800" b="1" dirty="0">
                <a:latin typeface="+mn-lt"/>
              </a:rPr>
              <a:t>This is the largest gap, neutrons streaming through this gap glow on the bunker wall</a:t>
            </a:r>
          </a:p>
        </p:txBody>
      </p:sp>
      <p:grpSp>
        <p:nvGrpSpPr>
          <p:cNvPr id="38" name="Group 37">
            <a:extLst>
              <a:ext uri="{FF2B5EF4-FFF2-40B4-BE49-F238E27FC236}">
                <a16:creationId xmlns:a16="http://schemas.microsoft.com/office/drawing/2014/main" id="{8E6C5CC9-2D15-41C9-9786-028C823F7511}"/>
              </a:ext>
            </a:extLst>
          </p:cNvPr>
          <p:cNvGrpSpPr/>
          <p:nvPr/>
        </p:nvGrpSpPr>
        <p:grpSpPr>
          <a:xfrm>
            <a:off x="220337" y="3814181"/>
            <a:ext cx="5411596" cy="2796846"/>
            <a:chOff x="225777" y="1259387"/>
            <a:chExt cx="5411596" cy="2796846"/>
          </a:xfrm>
        </p:grpSpPr>
        <p:pic>
          <p:nvPicPr>
            <p:cNvPr id="6" name="Picture 5">
              <a:extLst>
                <a:ext uri="{FF2B5EF4-FFF2-40B4-BE49-F238E27FC236}">
                  <a16:creationId xmlns:a16="http://schemas.microsoft.com/office/drawing/2014/main" id="{5E9CFC60-72D3-E088-967E-C6831EB8244B}"/>
                </a:ext>
              </a:extLst>
            </p:cNvPr>
            <p:cNvPicPr>
              <a:picLocks noChangeAspect="1"/>
            </p:cNvPicPr>
            <p:nvPr/>
          </p:nvPicPr>
          <p:blipFill rotWithShape="1">
            <a:blip r:embed="rId3"/>
            <a:srcRect/>
            <a:stretch/>
          </p:blipFill>
          <p:spPr>
            <a:xfrm>
              <a:off x="301025" y="1259387"/>
              <a:ext cx="4588676" cy="1961859"/>
            </a:xfrm>
            <a:prstGeom prst="rect">
              <a:avLst/>
            </a:prstGeom>
          </p:spPr>
        </p:pic>
        <p:sp>
          <p:nvSpPr>
            <p:cNvPr id="9" name="TextBox 8">
              <a:extLst>
                <a:ext uri="{FF2B5EF4-FFF2-40B4-BE49-F238E27FC236}">
                  <a16:creationId xmlns:a16="http://schemas.microsoft.com/office/drawing/2014/main" id="{851DD0CA-785C-8814-D5A8-DCDE81524C0A}"/>
                </a:ext>
              </a:extLst>
            </p:cNvPr>
            <p:cNvSpPr txBox="1"/>
            <p:nvPr/>
          </p:nvSpPr>
          <p:spPr>
            <a:xfrm>
              <a:off x="225777" y="3576102"/>
              <a:ext cx="5411596" cy="480131"/>
            </a:xfrm>
            <a:prstGeom prst="rect">
              <a:avLst/>
            </a:prstGeom>
            <a:solidFill>
              <a:schemeClr val="bg1"/>
            </a:solidFill>
            <a:ln>
              <a:solidFill>
                <a:srgbClr val="000000"/>
              </a:solidFill>
            </a:ln>
          </p:spPr>
          <p:txBody>
            <a:bodyPr wrap="square" rtlCol="0">
              <a:spAutoFit/>
            </a:bodyPr>
            <a:lstStyle>
              <a:defPPr>
                <a:defRPr lang="en-US"/>
              </a:defPPr>
              <a:lvl1pPr>
                <a:lnSpc>
                  <a:spcPct val="90000"/>
                </a:lnSpc>
              </a:lvl1pPr>
            </a:lstStyle>
            <a:p>
              <a:r>
                <a:rPr lang="en-US" sz="1400" b="1" dirty="0"/>
                <a:t>Plan-view, monolith and optic inserts</a:t>
              </a:r>
            </a:p>
            <a:p>
              <a:r>
                <a:rPr lang="en-US" sz="1400" b="1" dirty="0"/>
                <a:t>horizontal cut-view 2.5 cm above from  the moderator elevation</a:t>
              </a:r>
            </a:p>
          </p:txBody>
        </p:sp>
        <p:sp>
          <p:nvSpPr>
            <p:cNvPr id="11" name="TextBox 10">
              <a:extLst>
                <a:ext uri="{FF2B5EF4-FFF2-40B4-BE49-F238E27FC236}">
                  <a16:creationId xmlns:a16="http://schemas.microsoft.com/office/drawing/2014/main" id="{3E021E61-DB93-30CB-1A0B-DC6D6A3602AA}"/>
                </a:ext>
              </a:extLst>
            </p:cNvPr>
            <p:cNvSpPr txBox="1"/>
            <p:nvPr/>
          </p:nvSpPr>
          <p:spPr>
            <a:xfrm>
              <a:off x="1439694" y="1968279"/>
              <a:ext cx="1587294" cy="307777"/>
            </a:xfrm>
            <a:prstGeom prst="rect">
              <a:avLst/>
            </a:prstGeom>
            <a:noFill/>
          </p:spPr>
          <p:txBody>
            <a:bodyPr wrap="none" rtlCol="0">
              <a:spAutoFit/>
            </a:bodyPr>
            <a:lstStyle/>
            <a:p>
              <a:r>
                <a:rPr lang="en-US" sz="1400" dirty="0">
                  <a:solidFill>
                    <a:srgbClr val="FF0000"/>
                  </a:solidFill>
                </a:rPr>
                <a:t>Gap filled with He</a:t>
              </a:r>
            </a:p>
          </p:txBody>
        </p:sp>
        <p:sp>
          <p:nvSpPr>
            <p:cNvPr id="12" name="Donut 11">
              <a:extLst>
                <a:ext uri="{FF2B5EF4-FFF2-40B4-BE49-F238E27FC236}">
                  <a16:creationId xmlns:a16="http://schemas.microsoft.com/office/drawing/2014/main" id="{251BEB75-B924-2332-4CFA-1880A173532A}"/>
                </a:ext>
              </a:extLst>
            </p:cNvPr>
            <p:cNvSpPr/>
            <p:nvPr/>
          </p:nvSpPr>
          <p:spPr>
            <a:xfrm>
              <a:off x="637237" y="1577522"/>
              <a:ext cx="4588676" cy="1297880"/>
            </a:xfrm>
            <a:prstGeom prst="donut">
              <a:avLst>
                <a:gd name="adj" fmla="val 2093"/>
              </a:avLst>
            </a:prstGeom>
            <a:solidFill>
              <a:srgbClr val="0000FF"/>
            </a:solidFill>
            <a:ln w="19050">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39" name="Group 38">
            <a:extLst>
              <a:ext uri="{FF2B5EF4-FFF2-40B4-BE49-F238E27FC236}">
                <a16:creationId xmlns:a16="http://schemas.microsoft.com/office/drawing/2014/main" id="{E9FEDFFA-8568-99C8-4FC8-F6124469897C}"/>
              </a:ext>
            </a:extLst>
          </p:cNvPr>
          <p:cNvGrpSpPr/>
          <p:nvPr/>
        </p:nvGrpSpPr>
        <p:grpSpPr>
          <a:xfrm>
            <a:off x="220337" y="995848"/>
            <a:ext cx="2820318" cy="2331662"/>
            <a:chOff x="925417" y="4398967"/>
            <a:chExt cx="2820318" cy="2331662"/>
          </a:xfrm>
        </p:grpSpPr>
        <p:grpSp>
          <p:nvGrpSpPr>
            <p:cNvPr id="14" name="Group 13">
              <a:extLst>
                <a:ext uri="{FF2B5EF4-FFF2-40B4-BE49-F238E27FC236}">
                  <a16:creationId xmlns:a16="http://schemas.microsoft.com/office/drawing/2014/main" id="{CB12A35A-3638-1D2F-AB35-BF3694EB3CF6}"/>
                </a:ext>
              </a:extLst>
            </p:cNvPr>
            <p:cNvGrpSpPr/>
            <p:nvPr/>
          </p:nvGrpSpPr>
          <p:grpSpPr>
            <a:xfrm>
              <a:off x="1509467" y="4398967"/>
              <a:ext cx="1667220" cy="2331662"/>
              <a:chOff x="4468068" y="4100710"/>
              <a:chExt cx="1667220" cy="2331662"/>
            </a:xfrm>
          </p:grpSpPr>
          <p:pic>
            <p:nvPicPr>
              <p:cNvPr id="15" name="Picture 14" descr="A picture containing text, clock, sign, green&#10;&#10;AI-generated content may be incorrect.">
                <a:extLst>
                  <a:ext uri="{FF2B5EF4-FFF2-40B4-BE49-F238E27FC236}">
                    <a16:creationId xmlns:a16="http://schemas.microsoft.com/office/drawing/2014/main" id="{FB31EE9E-D780-E8F4-B4F7-FEB765B6A5E3}"/>
                  </a:ext>
                </a:extLst>
              </p:cNvPr>
              <p:cNvPicPr>
                <a:picLocks noChangeAspect="1"/>
              </p:cNvPicPr>
              <p:nvPr/>
            </p:nvPicPr>
            <p:blipFill>
              <a:blip r:embed="rId4"/>
              <a:stretch>
                <a:fillRect/>
              </a:stretch>
            </p:blipFill>
            <p:spPr>
              <a:xfrm>
                <a:off x="4468068" y="4100710"/>
                <a:ext cx="1667220" cy="2331662"/>
              </a:xfrm>
              <a:prstGeom prst="rect">
                <a:avLst/>
              </a:prstGeom>
            </p:spPr>
          </p:pic>
          <p:grpSp>
            <p:nvGrpSpPr>
              <p:cNvPr id="21" name="Group 20">
                <a:extLst>
                  <a:ext uri="{FF2B5EF4-FFF2-40B4-BE49-F238E27FC236}">
                    <a16:creationId xmlns:a16="http://schemas.microsoft.com/office/drawing/2014/main" id="{03F52FAA-81FA-ACAA-7A35-934D19FC86B7}"/>
                  </a:ext>
                </a:extLst>
              </p:cNvPr>
              <p:cNvGrpSpPr/>
              <p:nvPr/>
            </p:nvGrpSpPr>
            <p:grpSpPr>
              <a:xfrm>
                <a:off x="4533957" y="4499464"/>
                <a:ext cx="0" cy="1481677"/>
                <a:chOff x="5213101" y="4361857"/>
                <a:chExt cx="0" cy="1362507"/>
              </a:xfrm>
            </p:grpSpPr>
            <p:cxnSp>
              <p:nvCxnSpPr>
                <p:cNvPr id="33" name="Straight Arrow Connector 32">
                  <a:extLst>
                    <a:ext uri="{FF2B5EF4-FFF2-40B4-BE49-F238E27FC236}">
                      <a16:creationId xmlns:a16="http://schemas.microsoft.com/office/drawing/2014/main" id="{98F1AC23-4E6A-FA14-1EAC-B66E6CE0F0B4}"/>
                    </a:ext>
                  </a:extLst>
                </p:cNvPr>
                <p:cNvCxnSpPr/>
                <p:nvPr/>
              </p:nvCxnSpPr>
              <p:spPr>
                <a:xfrm>
                  <a:off x="5213101" y="4361857"/>
                  <a:ext cx="0" cy="656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55C27F0-6A34-326A-3A79-C0AF7BE37DFC}"/>
                    </a:ext>
                  </a:extLst>
                </p:cNvPr>
                <p:cNvCxnSpPr>
                  <a:cxnSpLocks/>
                </p:cNvCxnSpPr>
                <p:nvPr/>
              </p:nvCxnSpPr>
              <p:spPr>
                <a:xfrm flipV="1">
                  <a:off x="5213101" y="5068198"/>
                  <a:ext cx="0" cy="656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cxnSp>
          <p:nvCxnSpPr>
            <p:cNvPr id="37" name="Straight Connector 36">
              <a:extLst>
                <a:ext uri="{FF2B5EF4-FFF2-40B4-BE49-F238E27FC236}">
                  <a16:creationId xmlns:a16="http://schemas.microsoft.com/office/drawing/2014/main" id="{87DBF466-FC3D-DCE4-FCE2-64122037243E}"/>
                </a:ext>
              </a:extLst>
            </p:cNvPr>
            <p:cNvCxnSpPr/>
            <p:nvPr/>
          </p:nvCxnSpPr>
          <p:spPr>
            <a:xfrm>
              <a:off x="925417" y="5515070"/>
              <a:ext cx="2820318" cy="0"/>
            </a:xfrm>
            <a:prstGeom prst="line">
              <a:avLst/>
            </a:prstGeom>
            <a:ln w="3492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C9614064-66D8-3D08-307C-92F05E5BAEAB}"/>
              </a:ext>
            </a:extLst>
          </p:cNvPr>
          <p:cNvSpPr txBox="1"/>
          <p:nvPr/>
        </p:nvSpPr>
        <p:spPr>
          <a:xfrm>
            <a:off x="3106544" y="1691248"/>
            <a:ext cx="2332690" cy="646331"/>
          </a:xfrm>
          <a:prstGeom prst="rect">
            <a:avLst/>
          </a:prstGeom>
          <a:solidFill>
            <a:srgbClr val="FFFF00"/>
          </a:solidFill>
        </p:spPr>
        <p:txBody>
          <a:bodyPr wrap="none" rtlCol="0">
            <a:spAutoFit/>
          </a:bodyPr>
          <a:lstStyle/>
          <a:p>
            <a:r>
              <a:rPr lang="en-US" dirty="0"/>
              <a:t>Gap between upper</a:t>
            </a:r>
          </a:p>
          <a:p>
            <a:r>
              <a:rPr lang="en-US" dirty="0"/>
              <a:t>optic insert and shelf</a:t>
            </a:r>
          </a:p>
        </p:txBody>
      </p:sp>
      <p:cxnSp>
        <p:nvCxnSpPr>
          <p:cNvPr id="42" name="Straight Arrow Connector 41">
            <a:extLst>
              <a:ext uri="{FF2B5EF4-FFF2-40B4-BE49-F238E27FC236}">
                <a16:creationId xmlns:a16="http://schemas.microsoft.com/office/drawing/2014/main" id="{768B4E7C-BA7E-5BA8-1B2C-DC42ED328831}"/>
              </a:ext>
            </a:extLst>
          </p:cNvPr>
          <p:cNvCxnSpPr>
            <a:cxnSpLocks/>
            <a:stCxn id="40" idx="2"/>
          </p:cNvCxnSpPr>
          <p:nvPr/>
        </p:nvCxnSpPr>
        <p:spPr>
          <a:xfrm flipH="1">
            <a:off x="3338111" y="2337579"/>
            <a:ext cx="934778" cy="1661544"/>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30CEE45-9A25-7387-D1CB-97CA523FEACE}"/>
              </a:ext>
            </a:extLst>
          </p:cNvPr>
          <p:cNvSpPr txBox="1"/>
          <p:nvPr/>
        </p:nvSpPr>
        <p:spPr>
          <a:xfrm>
            <a:off x="2605039" y="1199532"/>
            <a:ext cx="1600118" cy="307777"/>
          </a:xfrm>
          <a:prstGeom prst="rect">
            <a:avLst/>
          </a:prstGeom>
          <a:noFill/>
          <a:ln w="19050">
            <a:solidFill>
              <a:srgbClr val="0000FF"/>
            </a:solidFill>
          </a:ln>
        </p:spPr>
        <p:txBody>
          <a:bodyPr wrap="none" rtlCol="0">
            <a:spAutoFit/>
          </a:bodyPr>
          <a:lstStyle/>
          <a:p>
            <a:r>
              <a:rPr lang="en-US" sz="1400" dirty="0"/>
              <a:t>Upper optic insert</a:t>
            </a:r>
          </a:p>
        </p:txBody>
      </p:sp>
      <p:cxnSp>
        <p:nvCxnSpPr>
          <p:cNvPr id="44" name="Straight Arrow Connector 43">
            <a:extLst>
              <a:ext uri="{FF2B5EF4-FFF2-40B4-BE49-F238E27FC236}">
                <a16:creationId xmlns:a16="http://schemas.microsoft.com/office/drawing/2014/main" id="{F0157C3D-9208-B71F-0C3E-B566737C68B3}"/>
              </a:ext>
            </a:extLst>
          </p:cNvPr>
          <p:cNvCxnSpPr>
            <a:cxnSpLocks/>
            <a:stCxn id="43" idx="1"/>
          </p:cNvCxnSpPr>
          <p:nvPr/>
        </p:nvCxnSpPr>
        <p:spPr>
          <a:xfrm flipH="1">
            <a:off x="1752248" y="1353421"/>
            <a:ext cx="852791" cy="342685"/>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D20A9AC-12E7-AAE7-30E3-5675967EDB2C}"/>
              </a:ext>
            </a:extLst>
          </p:cNvPr>
          <p:cNvSpPr txBox="1"/>
          <p:nvPr/>
        </p:nvSpPr>
        <p:spPr>
          <a:xfrm>
            <a:off x="1115479" y="3322856"/>
            <a:ext cx="1614545" cy="307777"/>
          </a:xfrm>
          <a:prstGeom prst="rect">
            <a:avLst/>
          </a:prstGeom>
          <a:noFill/>
          <a:ln w="19050">
            <a:solidFill>
              <a:srgbClr val="0000FF"/>
            </a:solidFill>
          </a:ln>
        </p:spPr>
        <p:txBody>
          <a:bodyPr wrap="none" rtlCol="0">
            <a:spAutoFit/>
          </a:bodyPr>
          <a:lstStyle/>
          <a:p>
            <a:r>
              <a:rPr lang="en-US" sz="1400" dirty="0"/>
              <a:t>Lower optic insert</a:t>
            </a:r>
          </a:p>
        </p:txBody>
      </p:sp>
      <p:cxnSp>
        <p:nvCxnSpPr>
          <p:cNvPr id="48" name="Straight Arrow Connector 47">
            <a:extLst>
              <a:ext uri="{FF2B5EF4-FFF2-40B4-BE49-F238E27FC236}">
                <a16:creationId xmlns:a16="http://schemas.microsoft.com/office/drawing/2014/main" id="{0A8B50C6-F245-6EF4-B25D-79D67E21DD5E}"/>
              </a:ext>
            </a:extLst>
          </p:cNvPr>
          <p:cNvCxnSpPr>
            <a:cxnSpLocks/>
            <a:stCxn id="47" idx="0"/>
          </p:cNvCxnSpPr>
          <p:nvPr/>
        </p:nvCxnSpPr>
        <p:spPr>
          <a:xfrm flipH="1" flipV="1">
            <a:off x="1503733" y="2876278"/>
            <a:ext cx="419019" cy="446578"/>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824AF06-0769-0598-BF42-E7AB1FA20FB4}"/>
              </a:ext>
            </a:extLst>
          </p:cNvPr>
          <p:cNvSpPr txBox="1"/>
          <p:nvPr/>
        </p:nvSpPr>
        <p:spPr>
          <a:xfrm>
            <a:off x="2406669" y="2406764"/>
            <a:ext cx="1249781" cy="738664"/>
          </a:xfrm>
          <a:prstGeom prst="rect">
            <a:avLst/>
          </a:prstGeom>
          <a:noFill/>
          <a:ln w="19050">
            <a:solidFill>
              <a:srgbClr val="0000FF"/>
            </a:solidFill>
          </a:ln>
        </p:spPr>
        <p:txBody>
          <a:bodyPr wrap="square" rtlCol="0">
            <a:spAutoFit/>
          </a:bodyPr>
          <a:lstStyle/>
          <a:p>
            <a:r>
              <a:rPr lang="en-US" sz="1400" dirty="0"/>
              <a:t>Anti streaming block</a:t>
            </a:r>
          </a:p>
        </p:txBody>
      </p:sp>
      <p:cxnSp>
        <p:nvCxnSpPr>
          <p:cNvPr id="52" name="Straight Arrow Connector 51">
            <a:extLst>
              <a:ext uri="{FF2B5EF4-FFF2-40B4-BE49-F238E27FC236}">
                <a16:creationId xmlns:a16="http://schemas.microsoft.com/office/drawing/2014/main" id="{06046756-2EFF-C5BC-BFE0-65F4FCF8597D}"/>
              </a:ext>
            </a:extLst>
          </p:cNvPr>
          <p:cNvCxnSpPr>
            <a:cxnSpLocks/>
            <a:stCxn id="51" idx="1"/>
          </p:cNvCxnSpPr>
          <p:nvPr/>
        </p:nvCxnSpPr>
        <p:spPr>
          <a:xfrm flipH="1" flipV="1">
            <a:off x="1807416" y="2406764"/>
            <a:ext cx="599253" cy="369332"/>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5CDA6591-84B9-C79C-7A6F-52E41968BE56}"/>
              </a:ext>
            </a:extLst>
          </p:cNvPr>
          <p:cNvSpPr txBox="1"/>
          <p:nvPr/>
        </p:nvSpPr>
        <p:spPr>
          <a:xfrm>
            <a:off x="122868" y="2454060"/>
            <a:ext cx="616581" cy="307777"/>
          </a:xfrm>
          <a:prstGeom prst="rect">
            <a:avLst/>
          </a:prstGeom>
          <a:noFill/>
          <a:ln w="19050">
            <a:solidFill>
              <a:srgbClr val="0000FF"/>
            </a:solidFill>
          </a:ln>
        </p:spPr>
        <p:txBody>
          <a:bodyPr wrap="square" rtlCol="0">
            <a:spAutoFit/>
          </a:bodyPr>
          <a:lstStyle/>
          <a:p>
            <a:r>
              <a:rPr lang="en-US" sz="1400" dirty="0"/>
              <a:t>shelf</a:t>
            </a:r>
          </a:p>
        </p:txBody>
      </p:sp>
      <p:cxnSp>
        <p:nvCxnSpPr>
          <p:cNvPr id="57" name="Straight Arrow Connector 56">
            <a:extLst>
              <a:ext uri="{FF2B5EF4-FFF2-40B4-BE49-F238E27FC236}">
                <a16:creationId xmlns:a16="http://schemas.microsoft.com/office/drawing/2014/main" id="{4A483B86-0CD1-5ED6-1E2B-87873BED732C}"/>
              </a:ext>
            </a:extLst>
          </p:cNvPr>
          <p:cNvCxnSpPr>
            <a:cxnSpLocks/>
            <a:stCxn id="56" idx="3"/>
          </p:cNvCxnSpPr>
          <p:nvPr/>
        </p:nvCxnSpPr>
        <p:spPr>
          <a:xfrm flipV="1">
            <a:off x="739449" y="2208341"/>
            <a:ext cx="483917" cy="399608"/>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99D5BCC0-D7A9-48FF-901C-BE2EEF6F79E3}"/>
              </a:ext>
            </a:extLst>
          </p:cNvPr>
          <p:cNvCxnSpPr>
            <a:cxnSpLocks/>
            <a:stCxn id="56" idx="3"/>
          </p:cNvCxnSpPr>
          <p:nvPr/>
        </p:nvCxnSpPr>
        <p:spPr>
          <a:xfrm flipV="1">
            <a:off x="739449" y="2196712"/>
            <a:ext cx="1276638" cy="411237"/>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4BABC55A-6476-295E-CAAF-38CC865DAA43}"/>
              </a:ext>
            </a:extLst>
          </p:cNvPr>
          <p:cNvCxnSpPr>
            <a:cxnSpLocks/>
          </p:cNvCxnSpPr>
          <p:nvPr/>
        </p:nvCxnSpPr>
        <p:spPr>
          <a:xfrm flipV="1">
            <a:off x="4597080" y="3999123"/>
            <a:ext cx="4029127" cy="521299"/>
          </a:xfrm>
          <a:prstGeom prst="straightConnector1">
            <a:avLst/>
          </a:prstGeom>
          <a:ln w="25400">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870E8B01-2A77-5BB2-66AA-83F005333D5B}"/>
              </a:ext>
            </a:extLst>
          </p:cNvPr>
          <p:cNvCxnSpPr>
            <a:cxnSpLocks/>
          </p:cNvCxnSpPr>
          <p:nvPr/>
        </p:nvCxnSpPr>
        <p:spPr>
          <a:xfrm flipV="1">
            <a:off x="4779544" y="4259772"/>
            <a:ext cx="3846663" cy="616596"/>
          </a:xfrm>
          <a:prstGeom prst="straightConnector1">
            <a:avLst/>
          </a:prstGeom>
          <a:ln w="25400">
            <a:solidFill>
              <a:srgbClr val="FF40FF"/>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60CCCDBD-5ED0-44F8-1609-99463F11D2F2}"/>
              </a:ext>
            </a:extLst>
          </p:cNvPr>
          <p:cNvSpPr txBox="1"/>
          <p:nvPr/>
        </p:nvSpPr>
        <p:spPr>
          <a:xfrm>
            <a:off x="6698976" y="2148462"/>
            <a:ext cx="4592924" cy="369332"/>
          </a:xfrm>
          <a:prstGeom prst="rect">
            <a:avLst/>
          </a:prstGeom>
          <a:solidFill>
            <a:schemeClr val="accent6">
              <a:lumMod val="20000"/>
              <a:lumOff val="80000"/>
            </a:schemeClr>
          </a:solidFill>
        </p:spPr>
        <p:txBody>
          <a:bodyPr wrap="none" rtlCol="0">
            <a:spAutoFit/>
          </a:bodyPr>
          <a:lstStyle/>
          <a:p>
            <a:r>
              <a:rPr lang="en-US" b="1" dirty="0"/>
              <a:t>high-energetic (HE) neutrons (E &gt; 10 MeV)</a:t>
            </a:r>
          </a:p>
        </p:txBody>
      </p:sp>
      <p:sp>
        <p:nvSpPr>
          <p:cNvPr id="81" name="TextBox 80">
            <a:extLst>
              <a:ext uri="{FF2B5EF4-FFF2-40B4-BE49-F238E27FC236}">
                <a16:creationId xmlns:a16="http://schemas.microsoft.com/office/drawing/2014/main" id="{45DFBBF8-BE94-3954-BC3D-16C832A6CE37}"/>
              </a:ext>
            </a:extLst>
          </p:cNvPr>
          <p:cNvSpPr txBox="1"/>
          <p:nvPr/>
        </p:nvSpPr>
        <p:spPr>
          <a:xfrm>
            <a:off x="6698976" y="5689050"/>
            <a:ext cx="5411596" cy="286232"/>
          </a:xfrm>
          <a:prstGeom prst="rect">
            <a:avLst/>
          </a:prstGeom>
          <a:solidFill>
            <a:schemeClr val="bg1"/>
          </a:solidFill>
          <a:ln>
            <a:solidFill>
              <a:srgbClr val="000000"/>
            </a:solidFill>
          </a:ln>
        </p:spPr>
        <p:txBody>
          <a:bodyPr wrap="square" rtlCol="0">
            <a:spAutoFit/>
          </a:bodyPr>
          <a:lstStyle>
            <a:defPPr>
              <a:defRPr lang="en-US"/>
            </a:defPPr>
            <a:lvl1pPr>
              <a:lnSpc>
                <a:spcPct val="90000"/>
              </a:lnSpc>
            </a:lvl1pPr>
          </a:lstStyle>
          <a:p>
            <a:r>
              <a:rPr lang="en-US" sz="1400" b="1" dirty="0"/>
              <a:t>horizontal cut-view 2.5 cm above from  the moderator elevation</a:t>
            </a:r>
          </a:p>
        </p:txBody>
      </p:sp>
      <p:sp>
        <p:nvSpPr>
          <p:cNvPr id="82" name="TextBox 81">
            <a:extLst>
              <a:ext uri="{FF2B5EF4-FFF2-40B4-BE49-F238E27FC236}">
                <a16:creationId xmlns:a16="http://schemas.microsoft.com/office/drawing/2014/main" id="{59878052-B7A9-0F0C-A62A-408B68905168}"/>
              </a:ext>
            </a:extLst>
          </p:cNvPr>
          <p:cNvSpPr txBox="1"/>
          <p:nvPr/>
        </p:nvSpPr>
        <p:spPr>
          <a:xfrm>
            <a:off x="6822945" y="3515727"/>
            <a:ext cx="1090363" cy="369332"/>
          </a:xfrm>
          <a:prstGeom prst="rect">
            <a:avLst/>
          </a:prstGeom>
          <a:noFill/>
          <a:ln>
            <a:noFill/>
          </a:ln>
        </p:spPr>
        <p:txBody>
          <a:bodyPr wrap="none" rtlCol="0">
            <a:spAutoFit/>
          </a:bodyPr>
          <a:lstStyle/>
          <a:p>
            <a:r>
              <a:rPr lang="en-US" dirty="0">
                <a:solidFill>
                  <a:srgbClr val="0000FF"/>
                </a:solidFill>
              </a:rPr>
              <a:t>monolith</a:t>
            </a:r>
          </a:p>
        </p:txBody>
      </p:sp>
      <p:sp>
        <p:nvSpPr>
          <p:cNvPr id="83" name="TextBox 82">
            <a:extLst>
              <a:ext uri="{FF2B5EF4-FFF2-40B4-BE49-F238E27FC236}">
                <a16:creationId xmlns:a16="http://schemas.microsoft.com/office/drawing/2014/main" id="{1C97C80E-46A1-0487-CB77-B3F931112B07}"/>
              </a:ext>
            </a:extLst>
          </p:cNvPr>
          <p:cNvSpPr txBox="1"/>
          <p:nvPr/>
        </p:nvSpPr>
        <p:spPr>
          <a:xfrm>
            <a:off x="11184009" y="3084528"/>
            <a:ext cx="899605" cy="646331"/>
          </a:xfrm>
          <a:prstGeom prst="rect">
            <a:avLst/>
          </a:prstGeom>
          <a:noFill/>
          <a:ln>
            <a:noFill/>
          </a:ln>
        </p:spPr>
        <p:txBody>
          <a:bodyPr wrap="none" rtlCol="0">
            <a:spAutoFit/>
          </a:bodyPr>
          <a:lstStyle/>
          <a:p>
            <a:r>
              <a:rPr lang="en-US" dirty="0">
                <a:solidFill>
                  <a:schemeClr val="bg1"/>
                </a:solidFill>
              </a:rPr>
              <a:t>Bunker</a:t>
            </a:r>
          </a:p>
          <a:p>
            <a:r>
              <a:rPr lang="en-US" dirty="0">
                <a:solidFill>
                  <a:schemeClr val="bg1"/>
                </a:solidFill>
              </a:rPr>
              <a:t>wall</a:t>
            </a:r>
          </a:p>
        </p:txBody>
      </p:sp>
      <p:sp>
        <p:nvSpPr>
          <p:cNvPr id="84" name="TextBox 83">
            <a:extLst>
              <a:ext uri="{FF2B5EF4-FFF2-40B4-BE49-F238E27FC236}">
                <a16:creationId xmlns:a16="http://schemas.microsoft.com/office/drawing/2014/main" id="{A808D282-04CC-874C-5CB2-2093610912EE}"/>
              </a:ext>
            </a:extLst>
          </p:cNvPr>
          <p:cNvSpPr txBox="1"/>
          <p:nvPr/>
        </p:nvSpPr>
        <p:spPr>
          <a:xfrm>
            <a:off x="4779544" y="763830"/>
            <a:ext cx="6786001" cy="646331"/>
          </a:xfrm>
          <a:prstGeom prst="rect">
            <a:avLst/>
          </a:prstGeom>
          <a:solidFill>
            <a:schemeClr val="accent6">
              <a:lumMod val="20000"/>
              <a:lumOff val="80000"/>
            </a:schemeClr>
          </a:solidFill>
          <a:ln w="22225">
            <a:solidFill>
              <a:srgbClr val="0000FF"/>
            </a:solidFill>
          </a:ln>
        </p:spPr>
        <p:txBody>
          <a:bodyPr wrap="square" rtlCol="0">
            <a:spAutoFit/>
          </a:bodyPr>
          <a:lstStyle/>
          <a:p>
            <a:r>
              <a:rPr lang="en-US" dirty="0"/>
              <a:t>Guides were removed from the MCNP model when identifying streaming paths and their impact</a:t>
            </a:r>
          </a:p>
        </p:txBody>
      </p:sp>
    </p:spTree>
    <p:extLst>
      <p:ext uri="{BB962C8B-B14F-4D97-AF65-F5344CB8AC3E}">
        <p14:creationId xmlns:p14="http://schemas.microsoft.com/office/powerpoint/2010/main" val="3636598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8A74F-5D97-C6CB-BF23-E6661FF96911}"/>
            </a:ext>
          </a:extLst>
        </p:cNvPr>
        <p:cNvGrpSpPr/>
        <p:nvPr/>
      </p:nvGrpSpPr>
      <p:grpSpPr>
        <a:xfrm>
          <a:off x="0" y="0"/>
          <a:ext cx="0" cy="0"/>
          <a:chOff x="0" y="0"/>
          <a:chExt cx="0" cy="0"/>
        </a:xfrm>
      </p:grpSpPr>
      <p:pic>
        <p:nvPicPr>
          <p:cNvPr id="18" name="Picture 17" descr="Chart&#10;&#10;AI-generated content may be incorrect.">
            <a:extLst>
              <a:ext uri="{FF2B5EF4-FFF2-40B4-BE49-F238E27FC236}">
                <a16:creationId xmlns:a16="http://schemas.microsoft.com/office/drawing/2014/main" id="{D968D364-F221-B4B6-A1C1-E61D8E37E17F}"/>
              </a:ext>
            </a:extLst>
          </p:cNvPr>
          <p:cNvPicPr>
            <a:picLocks noChangeAspect="1"/>
          </p:cNvPicPr>
          <p:nvPr/>
        </p:nvPicPr>
        <p:blipFill>
          <a:blip r:embed="rId2"/>
          <a:stretch>
            <a:fillRect/>
          </a:stretch>
        </p:blipFill>
        <p:spPr>
          <a:xfrm>
            <a:off x="178504" y="3327981"/>
            <a:ext cx="6968705" cy="3052017"/>
          </a:xfrm>
          <a:prstGeom prst="rect">
            <a:avLst/>
          </a:prstGeom>
        </p:spPr>
      </p:pic>
      <p:grpSp>
        <p:nvGrpSpPr>
          <p:cNvPr id="19" name="Group 18">
            <a:extLst>
              <a:ext uri="{FF2B5EF4-FFF2-40B4-BE49-F238E27FC236}">
                <a16:creationId xmlns:a16="http://schemas.microsoft.com/office/drawing/2014/main" id="{EEA239E6-7A7D-C30B-026F-0A3C9C1EC26D}"/>
              </a:ext>
            </a:extLst>
          </p:cNvPr>
          <p:cNvGrpSpPr/>
          <p:nvPr/>
        </p:nvGrpSpPr>
        <p:grpSpPr>
          <a:xfrm>
            <a:off x="7323258" y="2026295"/>
            <a:ext cx="4483866" cy="3678646"/>
            <a:chOff x="614190" y="1262003"/>
            <a:chExt cx="5995930" cy="5017003"/>
          </a:xfrm>
        </p:grpSpPr>
        <p:pic>
          <p:nvPicPr>
            <p:cNvPr id="16" name="Picture 15">
              <a:extLst>
                <a:ext uri="{FF2B5EF4-FFF2-40B4-BE49-F238E27FC236}">
                  <a16:creationId xmlns:a16="http://schemas.microsoft.com/office/drawing/2014/main" id="{56CD73C8-BC0E-9C2E-5FFB-09EE36525652}"/>
                </a:ext>
              </a:extLst>
            </p:cNvPr>
            <p:cNvPicPr>
              <a:picLocks noChangeAspect="1"/>
            </p:cNvPicPr>
            <p:nvPr/>
          </p:nvPicPr>
          <p:blipFill>
            <a:blip r:embed="rId3"/>
            <a:srcRect l="4773" r="4773"/>
            <a:stretch/>
          </p:blipFill>
          <p:spPr>
            <a:xfrm>
              <a:off x="614190" y="1262003"/>
              <a:ext cx="5995930" cy="5017003"/>
            </a:xfrm>
            <a:prstGeom prst="rect">
              <a:avLst/>
            </a:prstGeom>
          </p:spPr>
        </p:pic>
        <p:sp>
          <p:nvSpPr>
            <p:cNvPr id="2" name="Rectangle 1">
              <a:extLst>
                <a:ext uri="{FF2B5EF4-FFF2-40B4-BE49-F238E27FC236}">
                  <a16:creationId xmlns:a16="http://schemas.microsoft.com/office/drawing/2014/main" id="{E336373E-BCCA-F412-1AA6-24423398BD61}"/>
                </a:ext>
              </a:extLst>
            </p:cNvPr>
            <p:cNvSpPr/>
            <p:nvPr/>
          </p:nvSpPr>
          <p:spPr>
            <a:xfrm>
              <a:off x="738130" y="2925203"/>
              <a:ext cx="462709" cy="1485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7">
            <a:extLst>
              <a:ext uri="{FF2B5EF4-FFF2-40B4-BE49-F238E27FC236}">
                <a16:creationId xmlns:a16="http://schemas.microsoft.com/office/drawing/2014/main" id="{FA621054-86BF-B002-4FDE-B5835F3C6F0C}"/>
              </a:ext>
            </a:extLst>
          </p:cNvPr>
          <p:cNvSpPr>
            <a:spLocks noGrp="1"/>
          </p:cNvSpPr>
          <p:nvPr>
            <p:ph type="title"/>
          </p:nvPr>
        </p:nvSpPr>
        <p:spPr>
          <a:xfrm>
            <a:off x="178504" y="222009"/>
            <a:ext cx="11492432" cy="571309"/>
          </a:xfrm>
        </p:spPr>
        <p:txBody>
          <a:bodyPr/>
          <a:lstStyle/>
          <a:p>
            <a:r>
              <a:rPr lang="en-US" sz="2800" dirty="0"/>
              <a:t>Identify streaming paths in/around the monolith and optic inserts </a:t>
            </a:r>
          </a:p>
        </p:txBody>
      </p:sp>
      <p:sp>
        <p:nvSpPr>
          <p:cNvPr id="13" name="TextBox 12">
            <a:extLst>
              <a:ext uri="{FF2B5EF4-FFF2-40B4-BE49-F238E27FC236}">
                <a16:creationId xmlns:a16="http://schemas.microsoft.com/office/drawing/2014/main" id="{D2899DA1-7109-66D2-A39E-22A1E13DFE7D}"/>
              </a:ext>
            </a:extLst>
          </p:cNvPr>
          <p:cNvSpPr txBox="1"/>
          <p:nvPr/>
        </p:nvSpPr>
        <p:spPr>
          <a:xfrm>
            <a:off x="7434026" y="6334780"/>
            <a:ext cx="3163045" cy="523220"/>
          </a:xfrm>
          <a:prstGeom prst="rect">
            <a:avLst/>
          </a:prstGeom>
          <a:noFill/>
        </p:spPr>
        <p:txBody>
          <a:bodyPr wrap="none" rtlCol="0">
            <a:spAutoFit/>
          </a:bodyPr>
          <a:lstStyle/>
          <a:p>
            <a:r>
              <a:rPr lang="en-US" sz="1400" b="1" dirty="0"/>
              <a:t>Neutron dose profiles on bunker wall</a:t>
            </a:r>
          </a:p>
          <a:p>
            <a:r>
              <a:rPr lang="en-US" sz="1400" b="1" dirty="0"/>
              <a:t>(view from bunker area)</a:t>
            </a:r>
          </a:p>
        </p:txBody>
      </p:sp>
      <p:sp>
        <p:nvSpPr>
          <p:cNvPr id="17" name="Donut 16">
            <a:extLst>
              <a:ext uri="{FF2B5EF4-FFF2-40B4-BE49-F238E27FC236}">
                <a16:creationId xmlns:a16="http://schemas.microsoft.com/office/drawing/2014/main" id="{BEAEFACD-EFCC-B3D7-5B3B-EF71B8149665}"/>
              </a:ext>
            </a:extLst>
          </p:cNvPr>
          <p:cNvSpPr/>
          <p:nvPr/>
        </p:nvSpPr>
        <p:spPr>
          <a:xfrm>
            <a:off x="8299440" y="3429000"/>
            <a:ext cx="1648792" cy="702325"/>
          </a:xfrm>
          <a:prstGeom prst="donut">
            <a:avLst>
              <a:gd name="adj" fmla="val 5433"/>
            </a:avLst>
          </a:prstGeom>
          <a:solidFill>
            <a:srgbClr val="FF0000"/>
          </a:solidFill>
          <a:ln w="1905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5" name="TextBox 24">
            <a:extLst>
              <a:ext uri="{FF2B5EF4-FFF2-40B4-BE49-F238E27FC236}">
                <a16:creationId xmlns:a16="http://schemas.microsoft.com/office/drawing/2014/main" id="{681528C0-8E77-6F01-1452-B6D37496A75F}"/>
              </a:ext>
            </a:extLst>
          </p:cNvPr>
          <p:cNvSpPr txBox="1"/>
          <p:nvPr/>
        </p:nvSpPr>
        <p:spPr>
          <a:xfrm>
            <a:off x="7203006" y="1418760"/>
            <a:ext cx="4650632" cy="369332"/>
          </a:xfrm>
          <a:prstGeom prst="rect">
            <a:avLst/>
          </a:prstGeom>
          <a:solidFill>
            <a:schemeClr val="accent6">
              <a:lumMod val="20000"/>
              <a:lumOff val="80000"/>
            </a:schemeClr>
          </a:solidFill>
        </p:spPr>
        <p:txBody>
          <a:bodyPr wrap="none" rtlCol="0">
            <a:spAutoFit/>
          </a:bodyPr>
          <a:lstStyle/>
          <a:p>
            <a:r>
              <a:rPr lang="en-US" b="1" dirty="0"/>
              <a:t>high-energetic (HE) neutrons (E &gt; 10 MeV)</a:t>
            </a:r>
          </a:p>
        </p:txBody>
      </p:sp>
      <p:sp>
        <p:nvSpPr>
          <p:cNvPr id="23" name="TextBox 22">
            <a:extLst>
              <a:ext uri="{FF2B5EF4-FFF2-40B4-BE49-F238E27FC236}">
                <a16:creationId xmlns:a16="http://schemas.microsoft.com/office/drawing/2014/main" id="{51559385-8358-54AD-0DC6-EDC53D3BAA5F}"/>
              </a:ext>
            </a:extLst>
          </p:cNvPr>
          <p:cNvSpPr txBox="1"/>
          <p:nvPr/>
        </p:nvSpPr>
        <p:spPr>
          <a:xfrm>
            <a:off x="1112836" y="1418760"/>
            <a:ext cx="1512339" cy="840230"/>
          </a:xfrm>
          <a:prstGeom prst="rect">
            <a:avLst/>
          </a:prstGeom>
          <a:noFill/>
        </p:spPr>
        <p:txBody>
          <a:bodyPr wrap="square" rtlCol="0">
            <a:spAutoFit/>
          </a:bodyPr>
          <a:lstStyle/>
          <a:p>
            <a:pPr algn="l">
              <a:lnSpc>
                <a:spcPct val="90000"/>
              </a:lnSpc>
            </a:pPr>
            <a:r>
              <a:rPr lang="en-US" b="1" dirty="0">
                <a:latin typeface="+mn-lt"/>
              </a:rPr>
              <a:t>neutron dose rates (mrem/h)</a:t>
            </a:r>
          </a:p>
        </p:txBody>
      </p:sp>
      <p:sp>
        <p:nvSpPr>
          <p:cNvPr id="5" name="TextBox 4">
            <a:extLst>
              <a:ext uri="{FF2B5EF4-FFF2-40B4-BE49-F238E27FC236}">
                <a16:creationId xmlns:a16="http://schemas.microsoft.com/office/drawing/2014/main" id="{A64DA2F4-9DA7-0339-59A6-2DFE2FB5F24A}"/>
              </a:ext>
            </a:extLst>
          </p:cNvPr>
          <p:cNvSpPr txBox="1"/>
          <p:nvPr/>
        </p:nvSpPr>
        <p:spPr>
          <a:xfrm>
            <a:off x="1869006" y="2985369"/>
            <a:ext cx="4592924" cy="369332"/>
          </a:xfrm>
          <a:prstGeom prst="rect">
            <a:avLst/>
          </a:prstGeom>
          <a:solidFill>
            <a:schemeClr val="accent6">
              <a:lumMod val="20000"/>
              <a:lumOff val="80000"/>
            </a:schemeClr>
          </a:solidFill>
        </p:spPr>
        <p:txBody>
          <a:bodyPr wrap="none" rtlCol="0">
            <a:spAutoFit/>
          </a:bodyPr>
          <a:lstStyle/>
          <a:p>
            <a:r>
              <a:rPr lang="en-US" b="1" dirty="0"/>
              <a:t>high-energetic (HE) neutrons (E &gt; 10 MeV)</a:t>
            </a:r>
          </a:p>
        </p:txBody>
      </p:sp>
      <p:sp>
        <p:nvSpPr>
          <p:cNvPr id="7" name="TextBox 6">
            <a:extLst>
              <a:ext uri="{FF2B5EF4-FFF2-40B4-BE49-F238E27FC236}">
                <a16:creationId xmlns:a16="http://schemas.microsoft.com/office/drawing/2014/main" id="{13914099-B1A2-3F61-B3D5-9454161A442F}"/>
              </a:ext>
            </a:extLst>
          </p:cNvPr>
          <p:cNvSpPr txBox="1"/>
          <p:nvPr/>
        </p:nvSpPr>
        <p:spPr>
          <a:xfrm>
            <a:off x="1331738" y="6349759"/>
            <a:ext cx="5411596" cy="286232"/>
          </a:xfrm>
          <a:prstGeom prst="rect">
            <a:avLst/>
          </a:prstGeom>
          <a:solidFill>
            <a:schemeClr val="bg1"/>
          </a:solidFill>
          <a:ln>
            <a:solidFill>
              <a:srgbClr val="000000"/>
            </a:solidFill>
          </a:ln>
        </p:spPr>
        <p:txBody>
          <a:bodyPr wrap="square" rtlCol="0">
            <a:spAutoFit/>
          </a:bodyPr>
          <a:lstStyle>
            <a:defPPr>
              <a:defRPr lang="en-US"/>
            </a:defPPr>
            <a:lvl1pPr>
              <a:lnSpc>
                <a:spcPct val="90000"/>
              </a:lnSpc>
            </a:lvl1pPr>
          </a:lstStyle>
          <a:p>
            <a:r>
              <a:rPr lang="en-US" sz="1400" b="1" dirty="0"/>
              <a:t>horizontal cut-view 2.5 cm above from  the moderator elevation</a:t>
            </a:r>
          </a:p>
        </p:txBody>
      </p:sp>
      <p:sp>
        <p:nvSpPr>
          <p:cNvPr id="10" name="TextBox 9">
            <a:extLst>
              <a:ext uri="{FF2B5EF4-FFF2-40B4-BE49-F238E27FC236}">
                <a16:creationId xmlns:a16="http://schemas.microsoft.com/office/drawing/2014/main" id="{6689BFAC-F46C-B508-DEEA-619B23FBF0DD}"/>
              </a:ext>
            </a:extLst>
          </p:cNvPr>
          <p:cNvSpPr txBox="1"/>
          <p:nvPr/>
        </p:nvSpPr>
        <p:spPr>
          <a:xfrm>
            <a:off x="1846101" y="4348228"/>
            <a:ext cx="1090363" cy="369332"/>
          </a:xfrm>
          <a:prstGeom prst="rect">
            <a:avLst/>
          </a:prstGeom>
          <a:noFill/>
          <a:ln>
            <a:noFill/>
          </a:ln>
        </p:spPr>
        <p:txBody>
          <a:bodyPr wrap="none" rtlCol="0">
            <a:spAutoFit/>
          </a:bodyPr>
          <a:lstStyle/>
          <a:p>
            <a:r>
              <a:rPr lang="en-US" dirty="0">
                <a:solidFill>
                  <a:srgbClr val="0000FF"/>
                </a:solidFill>
              </a:rPr>
              <a:t>monolith</a:t>
            </a:r>
          </a:p>
        </p:txBody>
      </p:sp>
      <p:sp>
        <p:nvSpPr>
          <p:cNvPr id="14" name="TextBox 13">
            <a:extLst>
              <a:ext uri="{FF2B5EF4-FFF2-40B4-BE49-F238E27FC236}">
                <a16:creationId xmlns:a16="http://schemas.microsoft.com/office/drawing/2014/main" id="{3F4650BD-0870-D23B-DE0A-91281428243C}"/>
              </a:ext>
            </a:extLst>
          </p:cNvPr>
          <p:cNvSpPr txBox="1"/>
          <p:nvPr/>
        </p:nvSpPr>
        <p:spPr>
          <a:xfrm>
            <a:off x="6223890" y="3865618"/>
            <a:ext cx="899605" cy="646331"/>
          </a:xfrm>
          <a:prstGeom prst="rect">
            <a:avLst/>
          </a:prstGeom>
          <a:noFill/>
          <a:ln>
            <a:noFill/>
          </a:ln>
        </p:spPr>
        <p:txBody>
          <a:bodyPr wrap="none" rtlCol="0">
            <a:spAutoFit/>
          </a:bodyPr>
          <a:lstStyle/>
          <a:p>
            <a:r>
              <a:rPr lang="en-US" dirty="0">
                <a:solidFill>
                  <a:schemeClr val="bg1"/>
                </a:solidFill>
              </a:rPr>
              <a:t>Bunker</a:t>
            </a:r>
          </a:p>
          <a:p>
            <a:r>
              <a:rPr lang="en-US" dirty="0">
                <a:solidFill>
                  <a:schemeClr val="bg1"/>
                </a:solidFill>
              </a:rPr>
              <a:t>wall</a:t>
            </a:r>
          </a:p>
        </p:txBody>
      </p:sp>
      <p:sp>
        <p:nvSpPr>
          <p:cNvPr id="15" name="TextBox 14">
            <a:extLst>
              <a:ext uri="{FF2B5EF4-FFF2-40B4-BE49-F238E27FC236}">
                <a16:creationId xmlns:a16="http://schemas.microsoft.com/office/drawing/2014/main" id="{5648D67F-1638-9733-C495-D5E3F11F63EA}"/>
              </a:ext>
            </a:extLst>
          </p:cNvPr>
          <p:cNvSpPr txBox="1"/>
          <p:nvPr/>
        </p:nvSpPr>
        <p:spPr>
          <a:xfrm>
            <a:off x="4966143" y="652713"/>
            <a:ext cx="6786001" cy="646331"/>
          </a:xfrm>
          <a:prstGeom prst="rect">
            <a:avLst/>
          </a:prstGeom>
          <a:solidFill>
            <a:schemeClr val="accent6">
              <a:lumMod val="20000"/>
              <a:lumOff val="80000"/>
            </a:schemeClr>
          </a:solidFill>
          <a:ln w="22225">
            <a:solidFill>
              <a:srgbClr val="0000FF"/>
            </a:solidFill>
          </a:ln>
        </p:spPr>
        <p:txBody>
          <a:bodyPr wrap="square" rtlCol="0">
            <a:spAutoFit/>
          </a:bodyPr>
          <a:lstStyle/>
          <a:p>
            <a:r>
              <a:rPr lang="en-US" dirty="0"/>
              <a:t>Guides were removed from the MCNP model when identifying streaming paths and their impact</a:t>
            </a:r>
          </a:p>
        </p:txBody>
      </p:sp>
      <p:sp>
        <p:nvSpPr>
          <p:cNvPr id="21" name="Donut 20">
            <a:extLst>
              <a:ext uri="{FF2B5EF4-FFF2-40B4-BE49-F238E27FC236}">
                <a16:creationId xmlns:a16="http://schemas.microsoft.com/office/drawing/2014/main" id="{7846680E-B41E-B78F-90C7-959211FEA447}"/>
              </a:ext>
            </a:extLst>
          </p:cNvPr>
          <p:cNvSpPr/>
          <p:nvPr/>
        </p:nvSpPr>
        <p:spPr>
          <a:xfrm>
            <a:off x="9948232" y="3429000"/>
            <a:ext cx="1648792" cy="702325"/>
          </a:xfrm>
          <a:prstGeom prst="donut">
            <a:avLst>
              <a:gd name="adj" fmla="val 5433"/>
            </a:avLst>
          </a:prstGeom>
          <a:solidFill>
            <a:srgbClr val="FF0000"/>
          </a:solidFill>
          <a:ln w="1905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24" name="Straight Arrow Connector 23">
            <a:extLst>
              <a:ext uri="{FF2B5EF4-FFF2-40B4-BE49-F238E27FC236}">
                <a16:creationId xmlns:a16="http://schemas.microsoft.com/office/drawing/2014/main" id="{B2B01ABF-18A4-7A16-0303-B2615037A82D}"/>
              </a:ext>
            </a:extLst>
          </p:cNvPr>
          <p:cNvCxnSpPr>
            <a:endCxn id="17" idx="3"/>
          </p:cNvCxnSpPr>
          <p:nvPr/>
        </p:nvCxnSpPr>
        <p:spPr>
          <a:xfrm flipV="1">
            <a:off x="6223890" y="4028472"/>
            <a:ext cx="2317010" cy="6890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025BA05-2891-B407-541C-12411A91806C}"/>
              </a:ext>
            </a:extLst>
          </p:cNvPr>
          <p:cNvCxnSpPr>
            <a:cxnSpLocks/>
          </p:cNvCxnSpPr>
          <p:nvPr/>
        </p:nvCxnSpPr>
        <p:spPr>
          <a:xfrm flipV="1">
            <a:off x="6383996" y="4179639"/>
            <a:ext cx="3961903" cy="9672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8647421-A19E-5B7A-5B9F-442192C3ACE2}"/>
              </a:ext>
            </a:extLst>
          </p:cNvPr>
          <p:cNvSpPr txBox="1"/>
          <p:nvPr/>
        </p:nvSpPr>
        <p:spPr>
          <a:xfrm>
            <a:off x="8051595" y="4795366"/>
            <a:ext cx="3961902" cy="2031325"/>
          </a:xfrm>
          <a:prstGeom prst="rect">
            <a:avLst/>
          </a:prstGeom>
          <a:solidFill>
            <a:srgbClr val="FFFF00"/>
          </a:solidFill>
          <a:ln w="22225">
            <a:solidFill>
              <a:srgbClr val="0000FF"/>
            </a:solidFill>
          </a:ln>
        </p:spPr>
        <p:txBody>
          <a:bodyPr wrap="square" rtlCol="0">
            <a:spAutoFit/>
          </a:bodyPr>
          <a:lstStyle/>
          <a:p>
            <a:r>
              <a:rPr lang="en-US" u="sng" dirty="0"/>
              <a:t>Problem:</a:t>
            </a:r>
            <a:r>
              <a:rPr lang="en-US" dirty="0"/>
              <a:t> Hot spot coincides with a gap under steel base plate of QIKR-U bunker pass—thru </a:t>
            </a:r>
            <a:r>
              <a:rPr lang="en-US" dirty="0">
                <a:sym typeface="Wingdings" pitchFamily="2" charset="2"/>
              </a:rPr>
              <a:t></a:t>
            </a:r>
            <a:endParaRPr lang="en-US" dirty="0"/>
          </a:p>
          <a:p>
            <a:endParaRPr lang="en-US" dirty="0"/>
          </a:p>
          <a:p>
            <a:r>
              <a:rPr lang="en-US" dirty="0"/>
              <a:t>Filling this gap with grout </a:t>
            </a:r>
          </a:p>
          <a:p>
            <a:r>
              <a:rPr lang="en-US" dirty="0"/>
              <a:t>mitigate the potential issue in the cave area (see slide 11)</a:t>
            </a:r>
          </a:p>
        </p:txBody>
      </p:sp>
      <p:sp>
        <p:nvSpPr>
          <p:cNvPr id="32" name="TextBox 31">
            <a:extLst>
              <a:ext uri="{FF2B5EF4-FFF2-40B4-BE49-F238E27FC236}">
                <a16:creationId xmlns:a16="http://schemas.microsoft.com/office/drawing/2014/main" id="{AAEB086C-0194-5FDD-F36D-92BF69B67A4B}"/>
              </a:ext>
            </a:extLst>
          </p:cNvPr>
          <p:cNvSpPr txBox="1"/>
          <p:nvPr/>
        </p:nvSpPr>
        <p:spPr>
          <a:xfrm>
            <a:off x="2936464" y="1380808"/>
            <a:ext cx="3376089" cy="1477328"/>
          </a:xfrm>
          <a:prstGeom prst="rect">
            <a:avLst/>
          </a:prstGeom>
          <a:solidFill>
            <a:srgbClr val="FFFF00"/>
          </a:solidFill>
          <a:ln w="22225">
            <a:solidFill>
              <a:srgbClr val="0000FF"/>
            </a:solidFill>
          </a:ln>
        </p:spPr>
        <p:txBody>
          <a:bodyPr wrap="square" rtlCol="0">
            <a:spAutoFit/>
          </a:bodyPr>
          <a:lstStyle/>
          <a:p>
            <a:r>
              <a:rPr lang="en-US" u="sng" dirty="0"/>
              <a:t>Problem:</a:t>
            </a:r>
          </a:p>
          <a:p>
            <a:r>
              <a:rPr lang="en-US" dirty="0"/>
              <a:t>Inner cable cavities line up with one of the gap in/around optic insert </a:t>
            </a:r>
            <a:r>
              <a:rPr lang="en-US" dirty="0">
                <a:sym typeface="Wingdings" pitchFamily="2" charset="2"/>
              </a:rPr>
              <a:t> remove the cavities/reduce their size</a:t>
            </a:r>
            <a:endParaRPr lang="en-US" dirty="0"/>
          </a:p>
        </p:txBody>
      </p:sp>
      <p:cxnSp>
        <p:nvCxnSpPr>
          <p:cNvPr id="34" name="Straight Arrow Connector 33">
            <a:extLst>
              <a:ext uri="{FF2B5EF4-FFF2-40B4-BE49-F238E27FC236}">
                <a16:creationId xmlns:a16="http://schemas.microsoft.com/office/drawing/2014/main" id="{A5A64B25-7C45-4F94-1DE7-FBEC615EB1BB}"/>
              </a:ext>
            </a:extLst>
          </p:cNvPr>
          <p:cNvCxnSpPr>
            <a:cxnSpLocks/>
            <a:stCxn id="32" idx="3"/>
          </p:cNvCxnSpPr>
          <p:nvPr/>
        </p:nvCxnSpPr>
        <p:spPr>
          <a:xfrm>
            <a:off x="6312553" y="2119472"/>
            <a:ext cx="3635679" cy="741253"/>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C7250D0-8A19-9F54-8A39-6669607CAB01}"/>
              </a:ext>
            </a:extLst>
          </p:cNvPr>
          <p:cNvCxnSpPr>
            <a:cxnSpLocks/>
            <a:stCxn id="32" idx="3"/>
          </p:cNvCxnSpPr>
          <p:nvPr/>
        </p:nvCxnSpPr>
        <p:spPr>
          <a:xfrm>
            <a:off x="6312553" y="2119472"/>
            <a:ext cx="3635679" cy="121722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EF09DB6-D3BA-106C-4D34-D8A72237AC8F}"/>
              </a:ext>
            </a:extLst>
          </p:cNvPr>
          <p:cNvCxnSpPr>
            <a:cxnSpLocks/>
          </p:cNvCxnSpPr>
          <p:nvPr/>
        </p:nvCxnSpPr>
        <p:spPr>
          <a:xfrm>
            <a:off x="6312552" y="2094902"/>
            <a:ext cx="3635680" cy="416765"/>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303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18EE5-524B-672E-FE2E-F3CF525ACBD0}"/>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B4F64DC4-B0EF-45DD-BFC0-8191A352E1AE}"/>
              </a:ext>
            </a:extLst>
          </p:cNvPr>
          <p:cNvSpPr/>
          <p:nvPr/>
        </p:nvSpPr>
        <p:spPr>
          <a:xfrm>
            <a:off x="270788" y="6341933"/>
            <a:ext cx="1428505" cy="4120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1955BF80-347D-FAB3-B715-FB814F5B9BA8}"/>
              </a:ext>
            </a:extLst>
          </p:cNvPr>
          <p:cNvSpPr>
            <a:spLocks noGrp="1"/>
          </p:cNvSpPr>
          <p:nvPr>
            <p:ph type="title"/>
          </p:nvPr>
        </p:nvSpPr>
        <p:spPr/>
        <p:txBody>
          <a:bodyPr/>
          <a:lstStyle/>
          <a:p>
            <a:r>
              <a:rPr lang="en-US" dirty="0"/>
              <a:t>Optics Insert Anti-Streaming Block… Needed?</a:t>
            </a:r>
          </a:p>
        </p:txBody>
      </p:sp>
      <p:pic>
        <p:nvPicPr>
          <p:cNvPr id="9" name="Picture 8">
            <a:extLst>
              <a:ext uri="{FF2B5EF4-FFF2-40B4-BE49-F238E27FC236}">
                <a16:creationId xmlns:a16="http://schemas.microsoft.com/office/drawing/2014/main" id="{0E601AD0-4FB4-AF9D-1E0A-5F7631B12C6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63368" y="1244285"/>
            <a:ext cx="4089822" cy="251078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F71DCE77-B5B0-FA5E-5C66-B1C741C50858}"/>
              </a:ext>
            </a:extLst>
          </p:cNvPr>
          <p:cNvSpPr txBox="1"/>
          <p:nvPr/>
        </p:nvSpPr>
        <p:spPr>
          <a:xfrm>
            <a:off x="516267" y="1399311"/>
            <a:ext cx="650884" cy="590931"/>
          </a:xfrm>
          <a:prstGeom prst="rect">
            <a:avLst/>
          </a:prstGeom>
          <a:noFill/>
        </p:spPr>
        <p:txBody>
          <a:bodyPr wrap="square" rtlCol="0">
            <a:spAutoFit/>
          </a:bodyPr>
          <a:lstStyle/>
          <a:p>
            <a:pPr algn="l">
              <a:lnSpc>
                <a:spcPct val="90000"/>
              </a:lnSpc>
            </a:pPr>
            <a:r>
              <a:rPr lang="en-US" sz="1200" dirty="0">
                <a:solidFill>
                  <a:srgbClr val="0000FF"/>
                </a:solidFill>
                <a:latin typeface="+mn-lt"/>
              </a:rPr>
              <a:t>Upper optics insert</a:t>
            </a:r>
          </a:p>
        </p:txBody>
      </p:sp>
      <p:cxnSp>
        <p:nvCxnSpPr>
          <p:cNvPr id="11" name="Straight Connector 10">
            <a:extLst>
              <a:ext uri="{FF2B5EF4-FFF2-40B4-BE49-F238E27FC236}">
                <a16:creationId xmlns:a16="http://schemas.microsoft.com/office/drawing/2014/main" id="{C7617E03-673B-8E98-FC59-EFC2C13C5BD9}"/>
              </a:ext>
            </a:extLst>
          </p:cNvPr>
          <p:cNvCxnSpPr>
            <a:cxnSpLocks/>
          </p:cNvCxnSpPr>
          <p:nvPr/>
        </p:nvCxnSpPr>
        <p:spPr>
          <a:xfrm>
            <a:off x="1077935" y="1787437"/>
            <a:ext cx="222837" cy="457141"/>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8635DCB-385C-4EBD-C398-3DA3EF922517}"/>
              </a:ext>
            </a:extLst>
          </p:cNvPr>
          <p:cNvCxnSpPr>
            <a:cxnSpLocks/>
          </p:cNvCxnSpPr>
          <p:nvPr/>
        </p:nvCxnSpPr>
        <p:spPr>
          <a:xfrm>
            <a:off x="2043990" y="1604983"/>
            <a:ext cx="551868" cy="1112832"/>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666440A-C48A-4EA7-AC9E-E00E084FEF6B}"/>
              </a:ext>
            </a:extLst>
          </p:cNvPr>
          <p:cNvSpPr txBox="1"/>
          <p:nvPr/>
        </p:nvSpPr>
        <p:spPr>
          <a:xfrm>
            <a:off x="1487932" y="1217905"/>
            <a:ext cx="995567" cy="590931"/>
          </a:xfrm>
          <a:prstGeom prst="rect">
            <a:avLst/>
          </a:prstGeom>
          <a:noFill/>
        </p:spPr>
        <p:txBody>
          <a:bodyPr wrap="square" rtlCol="0">
            <a:spAutoFit/>
          </a:bodyPr>
          <a:lstStyle/>
          <a:p>
            <a:pPr algn="l">
              <a:lnSpc>
                <a:spcPct val="90000"/>
              </a:lnSpc>
            </a:pPr>
            <a:r>
              <a:rPr lang="en-US" sz="1200" dirty="0">
                <a:solidFill>
                  <a:srgbClr val="0000FF"/>
                </a:solidFill>
                <a:latin typeface="+mn-lt"/>
              </a:rPr>
              <a:t>Lower optics insert</a:t>
            </a:r>
          </a:p>
        </p:txBody>
      </p:sp>
      <p:sp>
        <p:nvSpPr>
          <p:cNvPr id="14" name="TextBox 13">
            <a:extLst>
              <a:ext uri="{FF2B5EF4-FFF2-40B4-BE49-F238E27FC236}">
                <a16:creationId xmlns:a16="http://schemas.microsoft.com/office/drawing/2014/main" id="{9CC952D9-90F8-E9A3-FC9E-21015467105F}"/>
              </a:ext>
            </a:extLst>
          </p:cNvPr>
          <p:cNvSpPr txBox="1"/>
          <p:nvPr/>
        </p:nvSpPr>
        <p:spPr>
          <a:xfrm>
            <a:off x="1839734" y="3384442"/>
            <a:ext cx="1087249" cy="590931"/>
          </a:xfrm>
          <a:prstGeom prst="rect">
            <a:avLst/>
          </a:prstGeom>
          <a:noFill/>
        </p:spPr>
        <p:txBody>
          <a:bodyPr wrap="square" rtlCol="0">
            <a:spAutoFit/>
          </a:bodyPr>
          <a:lstStyle/>
          <a:p>
            <a:pPr algn="l">
              <a:lnSpc>
                <a:spcPct val="90000"/>
              </a:lnSpc>
            </a:pPr>
            <a:r>
              <a:rPr lang="en-US" sz="1200" dirty="0">
                <a:solidFill>
                  <a:srgbClr val="0000FF"/>
                </a:solidFill>
                <a:latin typeface="+mn-lt"/>
              </a:rPr>
              <a:t>Anti-streaming block</a:t>
            </a:r>
          </a:p>
        </p:txBody>
      </p:sp>
      <p:cxnSp>
        <p:nvCxnSpPr>
          <p:cNvPr id="15" name="Straight Connector 14">
            <a:extLst>
              <a:ext uri="{FF2B5EF4-FFF2-40B4-BE49-F238E27FC236}">
                <a16:creationId xmlns:a16="http://schemas.microsoft.com/office/drawing/2014/main" id="{7D6179E0-9C38-8C44-D4EE-97A5DF25C4A1}"/>
              </a:ext>
            </a:extLst>
          </p:cNvPr>
          <p:cNvCxnSpPr>
            <a:cxnSpLocks/>
          </p:cNvCxnSpPr>
          <p:nvPr/>
        </p:nvCxnSpPr>
        <p:spPr>
          <a:xfrm>
            <a:off x="894626" y="2964318"/>
            <a:ext cx="945108" cy="605972"/>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B7FB6B54-3F57-3F2A-A0B8-46621474C9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23077" y="1107831"/>
            <a:ext cx="4174199" cy="2273494"/>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29CECB84-4623-13F5-B263-3F273658AE18}"/>
              </a:ext>
            </a:extLst>
          </p:cNvPr>
          <p:cNvSpPr txBox="1"/>
          <p:nvPr/>
        </p:nvSpPr>
        <p:spPr>
          <a:xfrm>
            <a:off x="8704158" y="2658599"/>
            <a:ext cx="1650131" cy="590931"/>
          </a:xfrm>
          <a:prstGeom prst="rect">
            <a:avLst/>
          </a:prstGeom>
          <a:noFill/>
        </p:spPr>
        <p:txBody>
          <a:bodyPr wrap="square" rtlCol="0">
            <a:spAutoFit/>
          </a:bodyPr>
          <a:lstStyle/>
          <a:p>
            <a:pPr algn="l">
              <a:lnSpc>
                <a:spcPct val="90000"/>
              </a:lnSpc>
            </a:pPr>
            <a:r>
              <a:rPr lang="en-US" sz="1200" dirty="0">
                <a:solidFill>
                  <a:srgbClr val="0000FF"/>
                </a:solidFill>
                <a:latin typeface="+mn-lt"/>
              </a:rPr>
              <a:t>Shelf to separate upper and lower optics inserts</a:t>
            </a:r>
          </a:p>
        </p:txBody>
      </p:sp>
      <p:cxnSp>
        <p:nvCxnSpPr>
          <p:cNvPr id="18" name="Straight Connector 17">
            <a:extLst>
              <a:ext uri="{FF2B5EF4-FFF2-40B4-BE49-F238E27FC236}">
                <a16:creationId xmlns:a16="http://schemas.microsoft.com/office/drawing/2014/main" id="{BD652CA2-9AE4-4EC5-DF93-E6068B4EE8D1}"/>
              </a:ext>
            </a:extLst>
          </p:cNvPr>
          <p:cNvCxnSpPr>
            <a:cxnSpLocks/>
          </p:cNvCxnSpPr>
          <p:nvPr/>
        </p:nvCxnSpPr>
        <p:spPr>
          <a:xfrm>
            <a:off x="8651977" y="1987309"/>
            <a:ext cx="445369" cy="539496"/>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AD442EC-0088-57D8-4687-D71EB1DF6EC2}"/>
              </a:ext>
            </a:extLst>
          </p:cNvPr>
          <p:cNvCxnSpPr>
            <a:cxnSpLocks/>
          </p:cNvCxnSpPr>
          <p:nvPr/>
        </p:nvCxnSpPr>
        <p:spPr>
          <a:xfrm>
            <a:off x="7001845" y="2521186"/>
            <a:ext cx="445369" cy="539496"/>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D296C0A-C665-8DCD-A764-B5AFC8A9D752}"/>
              </a:ext>
            </a:extLst>
          </p:cNvPr>
          <p:cNvSpPr txBox="1"/>
          <p:nvPr/>
        </p:nvSpPr>
        <p:spPr>
          <a:xfrm>
            <a:off x="7318680" y="3053779"/>
            <a:ext cx="1650131" cy="424732"/>
          </a:xfrm>
          <a:prstGeom prst="rect">
            <a:avLst/>
          </a:prstGeom>
          <a:noFill/>
        </p:spPr>
        <p:txBody>
          <a:bodyPr wrap="square" rtlCol="0">
            <a:spAutoFit/>
          </a:bodyPr>
          <a:lstStyle/>
          <a:p>
            <a:pPr algn="l">
              <a:lnSpc>
                <a:spcPct val="90000"/>
              </a:lnSpc>
            </a:pPr>
            <a:r>
              <a:rPr lang="en-US" sz="1200" dirty="0">
                <a:solidFill>
                  <a:srgbClr val="0000FF"/>
                </a:solidFill>
                <a:latin typeface="+mn-lt"/>
              </a:rPr>
              <a:t>Cutout for anti-streaming block</a:t>
            </a:r>
          </a:p>
        </p:txBody>
      </p:sp>
      <p:sp>
        <p:nvSpPr>
          <p:cNvPr id="21" name="TextBox 20">
            <a:extLst>
              <a:ext uri="{FF2B5EF4-FFF2-40B4-BE49-F238E27FC236}">
                <a16:creationId xmlns:a16="http://schemas.microsoft.com/office/drawing/2014/main" id="{B1C1AF06-41F2-F48F-B332-5AD51E2F64CC}"/>
              </a:ext>
            </a:extLst>
          </p:cNvPr>
          <p:cNvSpPr txBox="1"/>
          <p:nvPr/>
        </p:nvSpPr>
        <p:spPr>
          <a:xfrm>
            <a:off x="9708739" y="2237659"/>
            <a:ext cx="1974338" cy="258532"/>
          </a:xfrm>
          <a:prstGeom prst="rect">
            <a:avLst/>
          </a:prstGeom>
          <a:noFill/>
        </p:spPr>
        <p:txBody>
          <a:bodyPr wrap="square" rtlCol="0">
            <a:spAutoFit/>
          </a:bodyPr>
          <a:lstStyle/>
          <a:p>
            <a:pPr algn="l">
              <a:lnSpc>
                <a:spcPct val="90000"/>
              </a:lnSpc>
            </a:pPr>
            <a:r>
              <a:rPr lang="en-US" sz="1200" dirty="0">
                <a:solidFill>
                  <a:srgbClr val="0000FF"/>
                </a:solidFill>
                <a:latin typeface="+mn-lt"/>
              </a:rPr>
              <a:t>Very small chicane (9mm)</a:t>
            </a:r>
          </a:p>
        </p:txBody>
      </p:sp>
      <p:cxnSp>
        <p:nvCxnSpPr>
          <p:cNvPr id="22" name="Straight Connector 21">
            <a:extLst>
              <a:ext uri="{FF2B5EF4-FFF2-40B4-BE49-F238E27FC236}">
                <a16:creationId xmlns:a16="http://schemas.microsoft.com/office/drawing/2014/main" id="{EBBE408E-4281-B6F1-BC3F-E82BFFE49E06}"/>
              </a:ext>
            </a:extLst>
          </p:cNvPr>
          <p:cNvCxnSpPr>
            <a:cxnSpLocks/>
          </p:cNvCxnSpPr>
          <p:nvPr/>
        </p:nvCxnSpPr>
        <p:spPr>
          <a:xfrm>
            <a:off x="9306540" y="1781283"/>
            <a:ext cx="445369" cy="539496"/>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4C6C2EEE-B880-8641-C4D7-8778E47A7252}"/>
              </a:ext>
            </a:extLst>
          </p:cNvPr>
          <p:cNvSpPr txBox="1">
            <a:spLocks/>
          </p:cNvSpPr>
          <p:nvPr/>
        </p:nvSpPr>
        <p:spPr bwMode="auto">
          <a:xfrm>
            <a:off x="596522" y="4191941"/>
            <a:ext cx="11057551" cy="24864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The monolith insert has a center shelf to allow the lower and upper optics inserts to be separate from each other (the shelf provides a surface for the upper optics insert to roll along when being installed)</a:t>
            </a:r>
          </a:p>
          <a:p>
            <a:pPr lvl="1"/>
            <a:r>
              <a:rPr lang="en-US" sz="1400" dirty="0"/>
              <a:t>Combined optics inserts was originally thought to be too heavy for the bunker’s optics insert handler to manage (it has since been determined that the handler </a:t>
            </a:r>
            <a:r>
              <a:rPr lang="en-US" sz="1400" u="sng" dirty="0"/>
              <a:t>can</a:t>
            </a:r>
            <a:r>
              <a:rPr lang="en-US" sz="1400" dirty="0"/>
              <a:t> lift a combined optics insert)</a:t>
            </a:r>
          </a:p>
          <a:p>
            <a:r>
              <a:rPr lang="en-US" sz="1600" dirty="0"/>
              <a:t>There is only room for a very small chicane between the monolith shelf and optics insert… may not be enough to prevent streaming between the shelf and optics inserts? </a:t>
            </a:r>
          </a:p>
          <a:p>
            <a:r>
              <a:rPr lang="en-US" sz="1600" dirty="0"/>
              <a:t>The center shelf has a downstream cutout to allow for an anti-streaming block, but must leave some shelf material on the sides for the upper optics insert to roll on when being installed</a:t>
            </a:r>
          </a:p>
        </p:txBody>
      </p:sp>
      <p:cxnSp>
        <p:nvCxnSpPr>
          <p:cNvPr id="24" name="Straight Connector 23">
            <a:extLst>
              <a:ext uri="{FF2B5EF4-FFF2-40B4-BE49-F238E27FC236}">
                <a16:creationId xmlns:a16="http://schemas.microsoft.com/office/drawing/2014/main" id="{C28464EE-4971-4DC1-6526-E9572E3BE5C4}"/>
              </a:ext>
            </a:extLst>
          </p:cNvPr>
          <p:cNvCxnSpPr>
            <a:cxnSpLocks/>
          </p:cNvCxnSpPr>
          <p:nvPr/>
        </p:nvCxnSpPr>
        <p:spPr>
          <a:xfrm>
            <a:off x="6861203" y="1393741"/>
            <a:ext cx="268172" cy="499303"/>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04BD520-38AF-5918-C0FE-F6DB3175A1C3}"/>
              </a:ext>
            </a:extLst>
          </p:cNvPr>
          <p:cNvSpPr txBox="1"/>
          <p:nvPr/>
        </p:nvSpPr>
        <p:spPr>
          <a:xfrm>
            <a:off x="6305145" y="1006663"/>
            <a:ext cx="995567" cy="424732"/>
          </a:xfrm>
          <a:prstGeom prst="rect">
            <a:avLst/>
          </a:prstGeom>
          <a:noFill/>
        </p:spPr>
        <p:txBody>
          <a:bodyPr wrap="square" rtlCol="0">
            <a:spAutoFit/>
          </a:bodyPr>
          <a:lstStyle/>
          <a:p>
            <a:pPr algn="l">
              <a:lnSpc>
                <a:spcPct val="90000"/>
              </a:lnSpc>
            </a:pPr>
            <a:r>
              <a:rPr lang="en-US" sz="1200" dirty="0">
                <a:solidFill>
                  <a:srgbClr val="0000FF"/>
                </a:solidFill>
                <a:latin typeface="+mn-lt"/>
              </a:rPr>
              <a:t>Monolith Insert</a:t>
            </a:r>
          </a:p>
        </p:txBody>
      </p:sp>
    </p:spTree>
    <p:extLst>
      <p:ext uri="{BB962C8B-B14F-4D97-AF65-F5344CB8AC3E}">
        <p14:creationId xmlns:p14="http://schemas.microsoft.com/office/powerpoint/2010/main" val="1856241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23E56-D4C3-416D-8420-DD5B029202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B495EB-294B-F56A-1F32-969B7EA08DD6}"/>
              </a:ext>
            </a:extLst>
          </p:cNvPr>
          <p:cNvSpPr>
            <a:spLocks noGrp="1"/>
          </p:cNvSpPr>
          <p:nvPr>
            <p:ph type="title"/>
          </p:nvPr>
        </p:nvSpPr>
        <p:spPr/>
        <p:txBody>
          <a:bodyPr/>
          <a:lstStyle/>
          <a:p>
            <a:pPr algn="l">
              <a:lnSpc>
                <a:spcPct val="90000"/>
              </a:lnSpc>
            </a:pPr>
            <a:r>
              <a:rPr lang="en-US" b="1" dirty="0">
                <a:latin typeface="+mn-lt"/>
              </a:rPr>
              <a:t>What-if the anti-streaming block is removed?</a:t>
            </a:r>
          </a:p>
        </p:txBody>
      </p:sp>
      <p:sp>
        <p:nvSpPr>
          <p:cNvPr id="3" name="TextBox 2">
            <a:extLst>
              <a:ext uri="{FF2B5EF4-FFF2-40B4-BE49-F238E27FC236}">
                <a16:creationId xmlns:a16="http://schemas.microsoft.com/office/drawing/2014/main" id="{64303B3B-A4DA-CA7A-8C1D-AB02AD4824D0}"/>
              </a:ext>
            </a:extLst>
          </p:cNvPr>
          <p:cNvSpPr txBox="1"/>
          <p:nvPr/>
        </p:nvSpPr>
        <p:spPr>
          <a:xfrm>
            <a:off x="429768" y="799615"/>
            <a:ext cx="9727784" cy="341632"/>
          </a:xfrm>
          <a:prstGeom prst="rect">
            <a:avLst/>
          </a:prstGeom>
          <a:solidFill>
            <a:schemeClr val="accent6">
              <a:lumMod val="20000"/>
              <a:lumOff val="80000"/>
            </a:schemeClr>
          </a:solidFill>
        </p:spPr>
        <p:txBody>
          <a:bodyPr wrap="square" rtlCol="0">
            <a:spAutoFit/>
          </a:bodyPr>
          <a:lstStyle/>
          <a:p>
            <a:pPr algn="l">
              <a:lnSpc>
                <a:spcPct val="90000"/>
              </a:lnSpc>
            </a:pPr>
            <a:r>
              <a:rPr lang="en-US" dirty="0">
                <a:latin typeface="+mn-lt"/>
              </a:rPr>
              <a:t>Removing anti-streaming block </a:t>
            </a:r>
            <a:r>
              <a:rPr lang="en-US" dirty="0"/>
              <a:t>enlarge the gap width at the monolith insert exit face…</a:t>
            </a:r>
            <a:endParaRPr lang="en-US" b="1" dirty="0">
              <a:latin typeface="+mn-lt"/>
            </a:endParaRPr>
          </a:p>
        </p:txBody>
      </p:sp>
      <p:pic>
        <p:nvPicPr>
          <p:cNvPr id="5" name="Picture 4">
            <a:extLst>
              <a:ext uri="{FF2B5EF4-FFF2-40B4-BE49-F238E27FC236}">
                <a16:creationId xmlns:a16="http://schemas.microsoft.com/office/drawing/2014/main" id="{D538664A-6B17-568C-3AD6-ACEE0EB5CC6A}"/>
              </a:ext>
            </a:extLst>
          </p:cNvPr>
          <p:cNvPicPr>
            <a:picLocks noChangeAspect="1"/>
          </p:cNvPicPr>
          <p:nvPr/>
        </p:nvPicPr>
        <p:blipFill rotWithShape="1">
          <a:blip r:embed="rId2"/>
          <a:srcRect/>
          <a:stretch/>
        </p:blipFill>
        <p:spPr>
          <a:xfrm>
            <a:off x="452117" y="4154216"/>
            <a:ext cx="4588676" cy="1961859"/>
          </a:xfrm>
          <a:prstGeom prst="rect">
            <a:avLst/>
          </a:prstGeom>
        </p:spPr>
      </p:pic>
      <p:pic>
        <p:nvPicPr>
          <p:cNvPr id="9" name="Picture 8">
            <a:extLst>
              <a:ext uri="{FF2B5EF4-FFF2-40B4-BE49-F238E27FC236}">
                <a16:creationId xmlns:a16="http://schemas.microsoft.com/office/drawing/2014/main" id="{D66B45E5-F7A3-ABCA-0FAC-258AF24A5C95}"/>
              </a:ext>
            </a:extLst>
          </p:cNvPr>
          <p:cNvPicPr>
            <a:picLocks noChangeAspect="1"/>
          </p:cNvPicPr>
          <p:nvPr/>
        </p:nvPicPr>
        <p:blipFill>
          <a:blip r:embed="rId3"/>
          <a:srcRect/>
          <a:stretch/>
        </p:blipFill>
        <p:spPr>
          <a:xfrm>
            <a:off x="452117" y="1574566"/>
            <a:ext cx="4588676" cy="1739782"/>
          </a:xfrm>
          <a:prstGeom prst="rect">
            <a:avLst/>
          </a:prstGeom>
        </p:spPr>
      </p:pic>
      <p:cxnSp>
        <p:nvCxnSpPr>
          <p:cNvPr id="12" name="Straight Arrow Connector 11">
            <a:extLst>
              <a:ext uri="{FF2B5EF4-FFF2-40B4-BE49-F238E27FC236}">
                <a16:creationId xmlns:a16="http://schemas.microsoft.com/office/drawing/2014/main" id="{07F35E1D-FCFA-8D44-4216-784E7A2C623A}"/>
              </a:ext>
            </a:extLst>
          </p:cNvPr>
          <p:cNvCxnSpPr>
            <a:cxnSpLocks/>
            <a:stCxn id="16" idx="0"/>
          </p:cNvCxnSpPr>
          <p:nvPr/>
        </p:nvCxnSpPr>
        <p:spPr>
          <a:xfrm flipH="1" flipV="1">
            <a:off x="3899971" y="2473068"/>
            <a:ext cx="2007949" cy="1070585"/>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4E6BCBB-DE2F-6AB1-4A53-98985AFD5BFF}"/>
              </a:ext>
            </a:extLst>
          </p:cNvPr>
          <p:cNvCxnSpPr>
            <a:cxnSpLocks/>
            <a:stCxn id="16" idx="2"/>
          </p:cNvCxnSpPr>
          <p:nvPr/>
        </p:nvCxnSpPr>
        <p:spPr>
          <a:xfrm flipH="1">
            <a:off x="4010140" y="3885285"/>
            <a:ext cx="1897780" cy="1193491"/>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4A95CAF-4709-81C0-51CF-5B467462FA5B}"/>
              </a:ext>
            </a:extLst>
          </p:cNvPr>
          <p:cNvSpPr txBox="1"/>
          <p:nvPr/>
        </p:nvSpPr>
        <p:spPr>
          <a:xfrm>
            <a:off x="4664631" y="3543653"/>
            <a:ext cx="2486578" cy="341632"/>
          </a:xfrm>
          <a:prstGeom prst="rect">
            <a:avLst/>
          </a:prstGeom>
          <a:solidFill>
            <a:srgbClr val="FFFF00"/>
          </a:solidFill>
          <a:ln>
            <a:solidFill>
              <a:srgbClr val="000000"/>
            </a:solidFill>
          </a:ln>
        </p:spPr>
        <p:txBody>
          <a:bodyPr wrap="none" rtlCol="0">
            <a:spAutoFit/>
          </a:bodyPr>
          <a:lstStyle/>
          <a:p>
            <a:pPr algn="l">
              <a:lnSpc>
                <a:spcPct val="90000"/>
              </a:lnSpc>
            </a:pPr>
            <a:r>
              <a:rPr lang="en-US" dirty="0">
                <a:latin typeface="+mn-lt"/>
              </a:rPr>
              <a:t>Anti-streaming block</a:t>
            </a:r>
          </a:p>
        </p:txBody>
      </p:sp>
      <p:sp>
        <p:nvSpPr>
          <p:cNvPr id="20" name="TextBox 19">
            <a:extLst>
              <a:ext uri="{FF2B5EF4-FFF2-40B4-BE49-F238E27FC236}">
                <a16:creationId xmlns:a16="http://schemas.microsoft.com/office/drawing/2014/main" id="{7C178461-BA71-96CF-7731-4591C6031A06}"/>
              </a:ext>
            </a:extLst>
          </p:cNvPr>
          <p:cNvSpPr txBox="1"/>
          <p:nvPr/>
        </p:nvSpPr>
        <p:spPr>
          <a:xfrm>
            <a:off x="46947" y="6231276"/>
            <a:ext cx="5411596" cy="286232"/>
          </a:xfrm>
          <a:prstGeom prst="rect">
            <a:avLst/>
          </a:prstGeom>
          <a:solidFill>
            <a:schemeClr val="bg1"/>
          </a:solidFill>
          <a:ln>
            <a:solidFill>
              <a:srgbClr val="000000"/>
            </a:solidFill>
          </a:ln>
        </p:spPr>
        <p:txBody>
          <a:bodyPr wrap="square" rtlCol="0">
            <a:spAutoFit/>
          </a:bodyPr>
          <a:lstStyle>
            <a:defPPr>
              <a:defRPr lang="en-US"/>
            </a:defPPr>
            <a:lvl1pPr>
              <a:lnSpc>
                <a:spcPct val="90000"/>
              </a:lnSpc>
            </a:lvl1pPr>
          </a:lstStyle>
          <a:p>
            <a:r>
              <a:rPr lang="en-US" sz="1400" b="1" dirty="0"/>
              <a:t>horizontal cut-view 2.5 cm above from  the moderator elevation</a:t>
            </a:r>
          </a:p>
        </p:txBody>
      </p:sp>
      <p:sp>
        <p:nvSpPr>
          <p:cNvPr id="8" name="TextBox 7">
            <a:extLst>
              <a:ext uri="{FF2B5EF4-FFF2-40B4-BE49-F238E27FC236}">
                <a16:creationId xmlns:a16="http://schemas.microsoft.com/office/drawing/2014/main" id="{FF400A17-3C73-B028-C224-1346ACFB88D1}"/>
              </a:ext>
            </a:extLst>
          </p:cNvPr>
          <p:cNvSpPr txBox="1"/>
          <p:nvPr/>
        </p:nvSpPr>
        <p:spPr>
          <a:xfrm>
            <a:off x="1148095" y="3372502"/>
            <a:ext cx="3017173" cy="286232"/>
          </a:xfrm>
          <a:prstGeom prst="rect">
            <a:avLst/>
          </a:prstGeom>
          <a:solidFill>
            <a:schemeClr val="bg1"/>
          </a:solidFill>
          <a:ln>
            <a:solidFill>
              <a:srgbClr val="000000"/>
            </a:solidFill>
          </a:ln>
        </p:spPr>
        <p:txBody>
          <a:bodyPr wrap="none" rtlCol="0">
            <a:spAutoFit/>
          </a:bodyPr>
          <a:lstStyle>
            <a:defPPr>
              <a:defRPr lang="en-US"/>
            </a:defPPr>
            <a:lvl1pPr>
              <a:lnSpc>
                <a:spcPct val="90000"/>
              </a:lnSpc>
            </a:lvl1pPr>
          </a:lstStyle>
          <a:p>
            <a:r>
              <a:rPr lang="en-US" sz="1400" b="1" dirty="0"/>
              <a:t>vertical cut-view along QIKR Z-axis</a:t>
            </a:r>
          </a:p>
        </p:txBody>
      </p:sp>
      <p:pic>
        <p:nvPicPr>
          <p:cNvPr id="24" name="Picture 23">
            <a:extLst>
              <a:ext uri="{FF2B5EF4-FFF2-40B4-BE49-F238E27FC236}">
                <a16:creationId xmlns:a16="http://schemas.microsoft.com/office/drawing/2014/main" id="{E8178A21-17E2-AD55-CD5A-A912717A08D8}"/>
              </a:ext>
            </a:extLst>
          </p:cNvPr>
          <p:cNvPicPr>
            <a:picLocks noChangeAspect="1"/>
          </p:cNvPicPr>
          <p:nvPr/>
        </p:nvPicPr>
        <p:blipFill>
          <a:blip r:embed="rId4"/>
          <a:srcRect/>
          <a:stretch/>
        </p:blipFill>
        <p:spPr>
          <a:xfrm>
            <a:off x="6679828" y="4255287"/>
            <a:ext cx="4997261" cy="1838879"/>
          </a:xfrm>
          <a:prstGeom prst="rect">
            <a:avLst/>
          </a:prstGeom>
        </p:spPr>
      </p:pic>
      <p:pic>
        <p:nvPicPr>
          <p:cNvPr id="25" name="Picture 24">
            <a:extLst>
              <a:ext uri="{FF2B5EF4-FFF2-40B4-BE49-F238E27FC236}">
                <a16:creationId xmlns:a16="http://schemas.microsoft.com/office/drawing/2014/main" id="{32C5E589-563C-D231-C287-9FB94E8D954E}"/>
              </a:ext>
            </a:extLst>
          </p:cNvPr>
          <p:cNvPicPr>
            <a:picLocks noChangeAspect="1"/>
          </p:cNvPicPr>
          <p:nvPr/>
        </p:nvPicPr>
        <p:blipFill>
          <a:blip r:embed="rId5"/>
          <a:srcRect/>
          <a:stretch/>
        </p:blipFill>
        <p:spPr>
          <a:xfrm>
            <a:off x="6775533" y="1554563"/>
            <a:ext cx="4805849" cy="1933388"/>
          </a:xfrm>
          <a:prstGeom prst="rect">
            <a:avLst/>
          </a:prstGeom>
        </p:spPr>
      </p:pic>
      <p:sp>
        <p:nvSpPr>
          <p:cNvPr id="29" name="TextBox 28">
            <a:extLst>
              <a:ext uri="{FF2B5EF4-FFF2-40B4-BE49-F238E27FC236}">
                <a16:creationId xmlns:a16="http://schemas.microsoft.com/office/drawing/2014/main" id="{794E4A95-C6F0-3343-5423-BC01AB13F60F}"/>
              </a:ext>
            </a:extLst>
          </p:cNvPr>
          <p:cNvSpPr txBox="1"/>
          <p:nvPr/>
        </p:nvSpPr>
        <p:spPr>
          <a:xfrm>
            <a:off x="1437482" y="4924887"/>
            <a:ext cx="1587294" cy="307777"/>
          </a:xfrm>
          <a:prstGeom prst="rect">
            <a:avLst/>
          </a:prstGeom>
          <a:noFill/>
        </p:spPr>
        <p:txBody>
          <a:bodyPr wrap="none" rtlCol="0">
            <a:spAutoFit/>
          </a:bodyPr>
          <a:lstStyle/>
          <a:p>
            <a:r>
              <a:rPr lang="en-US" sz="1400" dirty="0">
                <a:solidFill>
                  <a:srgbClr val="FF0000"/>
                </a:solidFill>
              </a:rPr>
              <a:t>Gap filled with He</a:t>
            </a:r>
          </a:p>
        </p:txBody>
      </p:sp>
      <p:sp>
        <p:nvSpPr>
          <p:cNvPr id="30" name="TextBox 29">
            <a:extLst>
              <a:ext uri="{FF2B5EF4-FFF2-40B4-BE49-F238E27FC236}">
                <a16:creationId xmlns:a16="http://schemas.microsoft.com/office/drawing/2014/main" id="{7A33007C-A730-DA63-D96F-EA6DD6B31C90}"/>
              </a:ext>
            </a:extLst>
          </p:cNvPr>
          <p:cNvSpPr txBox="1"/>
          <p:nvPr/>
        </p:nvSpPr>
        <p:spPr>
          <a:xfrm>
            <a:off x="7878649" y="4957937"/>
            <a:ext cx="1587294" cy="307777"/>
          </a:xfrm>
          <a:prstGeom prst="rect">
            <a:avLst/>
          </a:prstGeom>
          <a:noFill/>
        </p:spPr>
        <p:txBody>
          <a:bodyPr wrap="none" rtlCol="0">
            <a:spAutoFit/>
          </a:bodyPr>
          <a:lstStyle/>
          <a:p>
            <a:r>
              <a:rPr lang="en-US" sz="1400" dirty="0">
                <a:solidFill>
                  <a:srgbClr val="FF0000"/>
                </a:solidFill>
              </a:rPr>
              <a:t>Gap filled with He</a:t>
            </a:r>
          </a:p>
        </p:txBody>
      </p:sp>
      <p:sp>
        <p:nvSpPr>
          <p:cNvPr id="31" name="Donut 30">
            <a:extLst>
              <a:ext uri="{FF2B5EF4-FFF2-40B4-BE49-F238E27FC236}">
                <a16:creationId xmlns:a16="http://schemas.microsoft.com/office/drawing/2014/main" id="{26564F70-6956-A489-98FD-F8814F548241}"/>
              </a:ext>
            </a:extLst>
          </p:cNvPr>
          <p:cNvSpPr/>
          <p:nvPr/>
        </p:nvSpPr>
        <p:spPr>
          <a:xfrm>
            <a:off x="3058240" y="4415981"/>
            <a:ext cx="2330714" cy="1325588"/>
          </a:xfrm>
          <a:prstGeom prst="donut">
            <a:avLst>
              <a:gd name="adj" fmla="val 5433"/>
            </a:avLst>
          </a:prstGeom>
          <a:solidFill>
            <a:srgbClr val="0000FF"/>
          </a:solidFill>
          <a:ln w="19050">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2" name="Donut 31">
            <a:extLst>
              <a:ext uri="{FF2B5EF4-FFF2-40B4-BE49-F238E27FC236}">
                <a16:creationId xmlns:a16="http://schemas.microsoft.com/office/drawing/2014/main" id="{A96AC4AB-BB60-FC87-05F5-0F02FC058C68}"/>
              </a:ext>
            </a:extLst>
          </p:cNvPr>
          <p:cNvSpPr/>
          <p:nvPr/>
        </p:nvSpPr>
        <p:spPr>
          <a:xfrm>
            <a:off x="9666525" y="4415981"/>
            <a:ext cx="2330714" cy="1325588"/>
          </a:xfrm>
          <a:prstGeom prst="donut">
            <a:avLst>
              <a:gd name="adj" fmla="val 5433"/>
            </a:avLst>
          </a:prstGeom>
          <a:solidFill>
            <a:srgbClr val="0000FF"/>
          </a:solidFill>
          <a:ln w="19050">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3" name="TextBox 32">
            <a:extLst>
              <a:ext uri="{FF2B5EF4-FFF2-40B4-BE49-F238E27FC236}">
                <a16:creationId xmlns:a16="http://schemas.microsoft.com/office/drawing/2014/main" id="{A585036D-3F09-A45E-3854-8A4D4714BAD5}"/>
              </a:ext>
            </a:extLst>
          </p:cNvPr>
          <p:cNvSpPr txBox="1"/>
          <p:nvPr/>
        </p:nvSpPr>
        <p:spPr>
          <a:xfrm>
            <a:off x="8474630" y="3647320"/>
            <a:ext cx="2659702" cy="341632"/>
          </a:xfrm>
          <a:prstGeom prst="rect">
            <a:avLst/>
          </a:prstGeom>
          <a:solidFill>
            <a:srgbClr val="FFFF00"/>
          </a:solidFill>
          <a:ln>
            <a:solidFill>
              <a:srgbClr val="000000"/>
            </a:solidFill>
          </a:ln>
        </p:spPr>
        <p:txBody>
          <a:bodyPr wrap="none" rtlCol="0">
            <a:spAutoFit/>
          </a:bodyPr>
          <a:lstStyle/>
          <a:p>
            <a:pPr algn="l">
              <a:lnSpc>
                <a:spcPct val="90000"/>
              </a:lnSpc>
            </a:pPr>
            <a:r>
              <a:rPr lang="en-US" dirty="0">
                <a:latin typeface="+mn-lt"/>
              </a:rPr>
              <a:t>NO </a:t>
            </a:r>
            <a:r>
              <a:rPr lang="en-US" dirty="0"/>
              <a:t>a</a:t>
            </a:r>
            <a:r>
              <a:rPr lang="en-US" dirty="0">
                <a:latin typeface="+mn-lt"/>
              </a:rPr>
              <a:t>nti-streaming block</a:t>
            </a:r>
          </a:p>
        </p:txBody>
      </p:sp>
      <p:sp>
        <p:nvSpPr>
          <p:cNvPr id="34" name="Donut 33">
            <a:extLst>
              <a:ext uri="{FF2B5EF4-FFF2-40B4-BE49-F238E27FC236}">
                <a16:creationId xmlns:a16="http://schemas.microsoft.com/office/drawing/2014/main" id="{9256A326-4434-DDFF-92DF-725BA5C973CA}"/>
              </a:ext>
            </a:extLst>
          </p:cNvPr>
          <p:cNvSpPr/>
          <p:nvPr/>
        </p:nvSpPr>
        <p:spPr>
          <a:xfrm>
            <a:off x="3085754" y="1804293"/>
            <a:ext cx="2330714" cy="1325588"/>
          </a:xfrm>
          <a:prstGeom prst="donut">
            <a:avLst>
              <a:gd name="adj" fmla="val 5433"/>
            </a:avLst>
          </a:prstGeom>
          <a:solidFill>
            <a:srgbClr val="0000FF"/>
          </a:solidFill>
          <a:ln w="19050">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5" name="Donut 34">
            <a:extLst>
              <a:ext uri="{FF2B5EF4-FFF2-40B4-BE49-F238E27FC236}">
                <a16:creationId xmlns:a16="http://schemas.microsoft.com/office/drawing/2014/main" id="{03D2075A-F800-80A3-D4A2-6DF0DDCC9758}"/>
              </a:ext>
            </a:extLst>
          </p:cNvPr>
          <p:cNvSpPr/>
          <p:nvPr/>
        </p:nvSpPr>
        <p:spPr>
          <a:xfrm>
            <a:off x="9578368" y="1912027"/>
            <a:ext cx="2330714" cy="1325588"/>
          </a:xfrm>
          <a:prstGeom prst="donut">
            <a:avLst>
              <a:gd name="adj" fmla="val 5433"/>
            </a:avLst>
          </a:prstGeom>
          <a:solidFill>
            <a:srgbClr val="0000FF"/>
          </a:solidFill>
          <a:ln w="19050">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36" name="Straight Arrow Connector 35">
            <a:extLst>
              <a:ext uri="{FF2B5EF4-FFF2-40B4-BE49-F238E27FC236}">
                <a16:creationId xmlns:a16="http://schemas.microsoft.com/office/drawing/2014/main" id="{7469213E-660F-AA1F-1B61-572310ABD632}"/>
              </a:ext>
            </a:extLst>
          </p:cNvPr>
          <p:cNvCxnSpPr>
            <a:cxnSpLocks/>
            <a:stCxn id="33" idx="0"/>
          </p:cNvCxnSpPr>
          <p:nvPr/>
        </p:nvCxnSpPr>
        <p:spPr>
          <a:xfrm flipV="1">
            <a:off x="9804481" y="2652129"/>
            <a:ext cx="826796" cy="995191"/>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B303790-CB57-4A9B-E454-901A0466C519}"/>
              </a:ext>
            </a:extLst>
          </p:cNvPr>
          <p:cNvCxnSpPr>
            <a:cxnSpLocks/>
          </p:cNvCxnSpPr>
          <p:nvPr/>
        </p:nvCxnSpPr>
        <p:spPr>
          <a:xfrm>
            <a:off x="9766759" y="3999155"/>
            <a:ext cx="976966" cy="958782"/>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57" name="Freeform 56">
            <a:extLst>
              <a:ext uri="{FF2B5EF4-FFF2-40B4-BE49-F238E27FC236}">
                <a16:creationId xmlns:a16="http://schemas.microsoft.com/office/drawing/2014/main" id="{DC68FBC6-AE65-09C2-9077-91AB875A45D1}"/>
              </a:ext>
            </a:extLst>
          </p:cNvPr>
          <p:cNvSpPr/>
          <p:nvPr/>
        </p:nvSpPr>
        <p:spPr>
          <a:xfrm>
            <a:off x="5388953" y="5232664"/>
            <a:ext cx="4277572" cy="1625336"/>
          </a:xfrm>
          <a:custGeom>
            <a:avLst/>
            <a:gdLst>
              <a:gd name="connsiteX0" fmla="*/ 0 w 4979624"/>
              <a:gd name="connsiteY0" fmla="*/ 0 h 1136156"/>
              <a:gd name="connsiteX1" fmla="*/ 1288973 w 4979624"/>
              <a:gd name="connsiteY1" fmla="*/ 1134738 h 1136156"/>
              <a:gd name="connsiteX2" fmla="*/ 4979624 w 4979624"/>
              <a:gd name="connsiteY2" fmla="*/ 187287 h 1136156"/>
            </a:gdLst>
            <a:ahLst/>
            <a:cxnLst>
              <a:cxn ang="0">
                <a:pos x="connsiteX0" y="connsiteY0"/>
              </a:cxn>
              <a:cxn ang="0">
                <a:pos x="connsiteX1" y="connsiteY1"/>
              </a:cxn>
              <a:cxn ang="0">
                <a:pos x="connsiteX2" y="connsiteY2"/>
              </a:cxn>
            </a:cxnLst>
            <a:rect l="l" t="t" r="r" b="b"/>
            <a:pathLst>
              <a:path w="4979624" h="1136156">
                <a:moveTo>
                  <a:pt x="0" y="0"/>
                </a:moveTo>
                <a:cubicBezTo>
                  <a:pt x="229518" y="551762"/>
                  <a:pt x="459036" y="1103524"/>
                  <a:pt x="1288973" y="1134738"/>
                </a:cubicBezTo>
                <a:cubicBezTo>
                  <a:pt x="2118910" y="1165952"/>
                  <a:pt x="3549267" y="676619"/>
                  <a:pt x="4979624" y="187287"/>
                </a:cubicBezTo>
              </a:path>
            </a:pathLst>
          </a:cu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Arrow Connector 58">
            <a:extLst>
              <a:ext uri="{FF2B5EF4-FFF2-40B4-BE49-F238E27FC236}">
                <a16:creationId xmlns:a16="http://schemas.microsoft.com/office/drawing/2014/main" id="{2BEAF4D4-F884-FBE1-D88E-8D33FC27D914}"/>
              </a:ext>
            </a:extLst>
          </p:cNvPr>
          <p:cNvCxnSpPr>
            <a:cxnSpLocks/>
          </p:cNvCxnSpPr>
          <p:nvPr/>
        </p:nvCxnSpPr>
        <p:spPr>
          <a:xfrm flipV="1">
            <a:off x="9603780" y="5078775"/>
            <a:ext cx="1127180" cy="459665"/>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D5AF8CC-E3CC-C2D4-E055-C12CF9ABF6E3}"/>
              </a:ext>
            </a:extLst>
          </p:cNvPr>
          <p:cNvSpPr txBox="1"/>
          <p:nvPr/>
        </p:nvSpPr>
        <p:spPr>
          <a:xfrm rot="20202946">
            <a:off x="6658844" y="6129435"/>
            <a:ext cx="1584088" cy="369332"/>
          </a:xfrm>
          <a:prstGeom prst="rect">
            <a:avLst/>
          </a:prstGeom>
          <a:solidFill>
            <a:srgbClr val="FFFF00"/>
          </a:solidFill>
          <a:ln>
            <a:noFill/>
          </a:ln>
        </p:spPr>
        <p:txBody>
          <a:bodyPr wrap="none" rtlCol="0">
            <a:spAutoFit/>
          </a:bodyPr>
          <a:lstStyle/>
          <a:p>
            <a:r>
              <a:rPr lang="en-US" dirty="0">
                <a:solidFill>
                  <a:srgbClr val="FF0000"/>
                </a:solidFill>
              </a:rPr>
              <a:t>Enlarged gap </a:t>
            </a:r>
          </a:p>
        </p:txBody>
      </p:sp>
    </p:spTree>
    <p:extLst>
      <p:ext uri="{BB962C8B-B14F-4D97-AF65-F5344CB8AC3E}">
        <p14:creationId xmlns:p14="http://schemas.microsoft.com/office/powerpoint/2010/main" val="3127581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25E95-8E17-7373-5A26-1670CE7D40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FAE006-9A35-06D4-937C-C4A711786C8F}"/>
              </a:ext>
            </a:extLst>
          </p:cNvPr>
          <p:cNvSpPr>
            <a:spLocks noGrp="1"/>
          </p:cNvSpPr>
          <p:nvPr>
            <p:ph type="title"/>
          </p:nvPr>
        </p:nvSpPr>
        <p:spPr/>
        <p:txBody>
          <a:bodyPr/>
          <a:lstStyle/>
          <a:p>
            <a:r>
              <a:rPr lang="en-US" sz="3200" dirty="0">
                <a:latin typeface="+mn-lt"/>
              </a:rPr>
              <a:t>What-if anti-streaming block is removed</a:t>
            </a:r>
          </a:p>
        </p:txBody>
      </p:sp>
      <p:sp>
        <p:nvSpPr>
          <p:cNvPr id="20" name="TextBox 19">
            <a:extLst>
              <a:ext uri="{FF2B5EF4-FFF2-40B4-BE49-F238E27FC236}">
                <a16:creationId xmlns:a16="http://schemas.microsoft.com/office/drawing/2014/main" id="{E7CB33B9-E20C-42DE-6F5C-2D561DC966D5}"/>
              </a:ext>
            </a:extLst>
          </p:cNvPr>
          <p:cNvSpPr txBox="1"/>
          <p:nvPr/>
        </p:nvSpPr>
        <p:spPr>
          <a:xfrm>
            <a:off x="8152766" y="6440564"/>
            <a:ext cx="3238387" cy="286232"/>
          </a:xfrm>
          <a:prstGeom prst="rect">
            <a:avLst/>
          </a:prstGeom>
          <a:noFill/>
        </p:spPr>
        <p:txBody>
          <a:bodyPr wrap="none" rtlCol="0">
            <a:spAutoFit/>
          </a:bodyPr>
          <a:lstStyle/>
          <a:p>
            <a:pPr algn="l">
              <a:lnSpc>
                <a:spcPct val="90000"/>
              </a:lnSpc>
            </a:pPr>
            <a:r>
              <a:rPr lang="en-US" sz="1400" b="1" dirty="0">
                <a:latin typeface="+mn-lt"/>
              </a:rPr>
              <a:t>Vertical cut-view along QIKR-Z axis</a:t>
            </a:r>
          </a:p>
        </p:txBody>
      </p:sp>
      <p:pic>
        <p:nvPicPr>
          <p:cNvPr id="10" name="Picture 9">
            <a:extLst>
              <a:ext uri="{FF2B5EF4-FFF2-40B4-BE49-F238E27FC236}">
                <a16:creationId xmlns:a16="http://schemas.microsoft.com/office/drawing/2014/main" id="{A82CF979-9D72-363C-4096-F50B6710F9A4}"/>
              </a:ext>
            </a:extLst>
          </p:cNvPr>
          <p:cNvPicPr>
            <a:picLocks noChangeAspect="1"/>
          </p:cNvPicPr>
          <p:nvPr/>
        </p:nvPicPr>
        <p:blipFill>
          <a:blip r:embed="rId2"/>
          <a:srcRect l="19110" t="36972" r="-731" b="2389"/>
          <a:stretch/>
        </p:blipFill>
        <p:spPr>
          <a:xfrm>
            <a:off x="6641999" y="4371143"/>
            <a:ext cx="5333269" cy="1919977"/>
          </a:xfrm>
          <a:prstGeom prst="rect">
            <a:avLst/>
          </a:prstGeom>
        </p:spPr>
      </p:pic>
      <p:grpSp>
        <p:nvGrpSpPr>
          <p:cNvPr id="21" name="Group 20">
            <a:extLst>
              <a:ext uri="{FF2B5EF4-FFF2-40B4-BE49-F238E27FC236}">
                <a16:creationId xmlns:a16="http://schemas.microsoft.com/office/drawing/2014/main" id="{077B86CD-6252-1FFE-903D-C5E22C4E8B31}"/>
              </a:ext>
            </a:extLst>
          </p:cNvPr>
          <p:cNvGrpSpPr/>
          <p:nvPr/>
        </p:nvGrpSpPr>
        <p:grpSpPr>
          <a:xfrm>
            <a:off x="17825" y="1001869"/>
            <a:ext cx="6569747" cy="3511391"/>
            <a:chOff x="46894" y="1082643"/>
            <a:chExt cx="6569747" cy="3511391"/>
          </a:xfrm>
        </p:grpSpPr>
        <p:pic>
          <p:nvPicPr>
            <p:cNvPr id="6" name="Picture 5" descr="A diagram of a nuclear explosion&#10;&#10;Description automatically generated">
              <a:extLst>
                <a:ext uri="{FF2B5EF4-FFF2-40B4-BE49-F238E27FC236}">
                  <a16:creationId xmlns:a16="http://schemas.microsoft.com/office/drawing/2014/main" id="{933A285D-5B13-97C5-7CF0-4979DF6F3E6E}"/>
                </a:ext>
              </a:extLst>
            </p:cNvPr>
            <p:cNvPicPr>
              <a:picLocks noChangeAspect="1"/>
            </p:cNvPicPr>
            <p:nvPr/>
          </p:nvPicPr>
          <p:blipFill>
            <a:blip r:embed="rId3"/>
            <a:srcRect l="12076" r="-1852"/>
            <a:stretch/>
          </p:blipFill>
          <p:spPr>
            <a:xfrm>
              <a:off x="174471" y="1082643"/>
              <a:ext cx="6442170" cy="3511391"/>
            </a:xfrm>
            <a:prstGeom prst="rect">
              <a:avLst/>
            </a:prstGeom>
          </p:spPr>
        </p:pic>
        <p:sp>
          <p:nvSpPr>
            <p:cNvPr id="3" name="Rectangle 2">
              <a:extLst>
                <a:ext uri="{FF2B5EF4-FFF2-40B4-BE49-F238E27FC236}">
                  <a16:creationId xmlns:a16="http://schemas.microsoft.com/office/drawing/2014/main" id="{FA4BCF3E-E449-F406-71CD-931048D2B5D0}"/>
                </a:ext>
              </a:extLst>
            </p:cNvPr>
            <p:cNvSpPr/>
            <p:nvPr/>
          </p:nvSpPr>
          <p:spPr>
            <a:xfrm>
              <a:off x="174471" y="1235390"/>
              <a:ext cx="2446603" cy="2976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1C61F2C-44D7-765D-C3AD-0052D6E69530}"/>
                </a:ext>
              </a:extLst>
            </p:cNvPr>
            <p:cNvSpPr/>
            <p:nvPr/>
          </p:nvSpPr>
          <p:spPr>
            <a:xfrm>
              <a:off x="46894" y="3293311"/>
              <a:ext cx="878524" cy="9359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21C6CDC9-64EE-846C-CBF7-9C11D5BE6470}"/>
              </a:ext>
            </a:extLst>
          </p:cNvPr>
          <p:cNvSpPr txBox="1"/>
          <p:nvPr/>
        </p:nvSpPr>
        <p:spPr>
          <a:xfrm>
            <a:off x="2445353" y="1190049"/>
            <a:ext cx="2199641" cy="286232"/>
          </a:xfrm>
          <a:prstGeom prst="rect">
            <a:avLst/>
          </a:prstGeom>
          <a:noFill/>
        </p:spPr>
        <p:txBody>
          <a:bodyPr wrap="none" rtlCol="0">
            <a:spAutoFit/>
          </a:bodyPr>
          <a:lstStyle/>
          <a:p>
            <a:pPr algn="l">
              <a:lnSpc>
                <a:spcPct val="90000"/>
              </a:lnSpc>
            </a:pPr>
            <a:r>
              <a:rPr lang="en-US" sz="1400" u="sng" dirty="0">
                <a:solidFill>
                  <a:srgbClr val="FF0000"/>
                </a:solidFill>
                <a:latin typeface="+mn-lt"/>
              </a:rPr>
              <a:t>with anti-streaming block</a:t>
            </a:r>
          </a:p>
        </p:txBody>
      </p:sp>
      <p:grpSp>
        <p:nvGrpSpPr>
          <p:cNvPr id="25" name="Group 24">
            <a:extLst>
              <a:ext uri="{FF2B5EF4-FFF2-40B4-BE49-F238E27FC236}">
                <a16:creationId xmlns:a16="http://schemas.microsoft.com/office/drawing/2014/main" id="{F1372CDC-0689-E041-DCD4-24625855D12E}"/>
              </a:ext>
            </a:extLst>
          </p:cNvPr>
          <p:cNvGrpSpPr/>
          <p:nvPr/>
        </p:nvGrpSpPr>
        <p:grpSpPr>
          <a:xfrm>
            <a:off x="5938091" y="837745"/>
            <a:ext cx="6118581" cy="3511391"/>
            <a:chOff x="5938091" y="837745"/>
            <a:chExt cx="6118581" cy="3511391"/>
          </a:xfrm>
        </p:grpSpPr>
        <p:grpSp>
          <p:nvGrpSpPr>
            <p:cNvPr id="23" name="Group 22">
              <a:extLst>
                <a:ext uri="{FF2B5EF4-FFF2-40B4-BE49-F238E27FC236}">
                  <a16:creationId xmlns:a16="http://schemas.microsoft.com/office/drawing/2014/main" id="{6E83CA37-7C03-8693-DA9A-034C0DA7098E}"/>
                </a:ext>
              </a:extLst>
            </p:cNvPr>
            <p:cNvGrpSpPr/>
            <p:nvPr/>
          </p:nvGrpSpPr>
          <p:grpSpPr>
            <a:xfrm>
              <a:off x="5938091" y="837745"/>
              <a:ext cx="6118581" cy="3511391"/>
              <a:chOff x="6832403" y="1519036"/>
              <a:chExt cx="5057119" cy="2377440"/>
            </a:xfrm>
          </p:grpSpPr>
          <p:pic>
            <p:nvPicPr>
              <p:cNvPr id="8" name="Picture 7">
                <a:extLst>
                  <a:ext uri="{FF2B5EF4-FFF2-40B4-BE49-F238E27FC236}">
                    <a16:creationId xmlns:a16="http://schemas.microsoft.com/office/drawing/2014/main" id="{B12B8A42-054F-0111-EA7C-C0912AA3439E}"/>
                  </a:ext>
                </a:extLst>
              </p:cNvPr>
              <p:cNvPicPr>
                <a:picLocks noChangeAspect="1"/>
              </p:cNvPicPr>
              <p:nvPr/>
            </p:nvPicPr>
            <p:blipFill>
              <a:blip r:embed="rId4"/>
              <a:srcRect l="7916" t="14996" r="-2553" b="-2584"/>
              <a:stretch/>
            </p:blipFill>
            <p:spPr>
              <a:xfrm>
                <a:off x="6860322" y="1519036"/>
                <a:ext cx="5029200" cy="2377440"/>
              </a:xfrm>
              <a:prstGeom prst="rect">
                <a:avLst/>
              </a:prstGeom>
            </p:spPr>
          </p:pic>
          <p:sp>
            <p:nvSpPr>
              <p:cNvPr id="9" name="Rectangle 8">
                <a:extLst>
                  <a:ext uri="{FF2B5EF4-FFF2-40B4-BE49-F238E27FC236}">
                    <a16:creationId xmlns:a16="http://schemas.microsoft.com/office/drawing/2014/main" id="{DFE258C9-0C09-4564-6E57-5D474EF3EBD8}"/>
                  </a:ext>
                </a:extLst>
              </p:cNvPr>
              <p:cNvSpPr/>
              <p:nvPr/>
            </p:nvSpPr>
            <p:spPr>
              <a:xfrm>
                <a:off x="6832403" y="2873589"/>
                <a:ext cx="620984" cy="9359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533AFEBF-3C7F-012F-B39F-6158FEC0EFFA}"/>
                </a:ext>
              </a:extLst>
            </p:cNvPr>
            <p:cNvSpPr/>
            <p:nvPr/>
          </p:nvSpPr>
          <p:spPr>
            <a:xfrm>
              <a:off x="8887523" y="1128708"/>
              <a:ext cx="1164766" cy="5530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12A75531-B31E-6678-8164-6A2D231BC7EC}"/>
              </a:ext>
            </a:extLst>
          </p:cNvPr>
          <p:cNvSpPr txBox="1"/>
          <p:nvPr/>
        </p:nvSpPr>
        <p:spPr>
          <a:xfrm>
            <a:off x="8282913" y="986727"/>
            <a:ext cx="2064989" cy="286232"/>
          </a:xfrm>
          <a:prstGeom prst="rect">
            <a:avLst/>
          </a:prstGeom>
          <a:noFill/>
        </p:spPr>
        <p:txBody>
          <a:bodyPr wrap="none" rtlCol="0">
            <a:spAutoFit/>
          </a:bodyPr>
          <a:lstStyle/>
          <a:p>
            <a:pPr algn="l">
              <a:lnSpc>
                <a:spcPct val="90000"/>
              </a:lnSpc>
            </a:pPr>
            <a:r>
              <a:rPr lang="en-US" sz="1400" u="sng" dirty="0">
                <a:solidFill>
                  <a:srgbClr val="FF0000"/>
                </a:solidFill>
                <a:latin typeface="+mn-lt"/>
              </a:rPr>
              <a:t>no anti-streaming block</a:t>
            </a:r>
          </a:p>
        </p:txBody>
      </p:sp>
      <p:sp>
        <p:nvSpPr>
          <p:cNvPr id="11" name="TextBox 10">
            <a:extLst>
              <a:ext uri="{FF2B5EF4-FFF2-40B4-BE49-F238E27FC236}">
                <a16:creationId xmlns:a16="http://schemas.microsoft.com/office/drawing/2014/main" id="{3FF6FFCF-C6A9-6F4D-6DA6-0B468C6EDEC3}"/>
              </a:ext>
            </a:extLst>
          </p:cNvPr>
          <p:cNvSpPr txBox="1"/>
          <p:nvPr/>
        </p:nvSpPr>
        <p:spPr>
          <a:xfrm>
            <a:off x="7719269" y="3788495"/>
            <a:ext cx="3910045" cy="286232"/>
          </a:xfrm>
          <a:prstGeom prst="rect">
            <a:avLst/>
          </a:prstGeom>
          <a:noFill/>
        </p:spPr>
        <p:txBody>
          <a:bodyPr wrap="none" rtlCol="0">
            <a:spAutoFit/>
          </a:bodyPr>
          <a:lstStyle/>
          <a:p>
            <a:pPr algn="l">
              <a:lnSpc>
                <a:spcPct val="90000"/>
              </a:lnSpc>
            </a:pPr>
            <a:r>
              <a:rPr lang="en-US" sz="1400" b="1" dirty="0">
                <a:latin typeface="+mn-lt"/>
              </a:rPr>
              <a:t>Horizontal cut-view at moderator elevation</a:t>
            </a:r>
          </a:p>
        </p:txBody>
      </p:sp>
      <p:sp>
        <p:nvSpPr>
          <p:cNvPr id="14" name="TextBox 13">
            <a:extLst>
              <a:ext uri="{FF2B5EF4-FFF2-40B4-BE49-F238E27FC236}">
                <a16:creationId xmlns:a16="http://schemas.microsoft.com/office/drawing/2014/main" id="{29C1D491-6BD6-B793-E4A5-59539301684F}"/>
              </a:ext>
            </a:extLst>
          </p:cNvPr>
          <p:cNvSpPr txBox="1"/>
          <p:nvPr/>
        </p:nvSpPr>
        <p:spPr>
          <a:xfrm>
            <a:off x="1698342" y="3847896"/>
            <a:ext cx="3947154" cy="300568"/>
          </a:xfrm>
          <a:prstGeom prst="rect">
            <a:avLst/>
          </a:prstGeom>
          <a:noFill/>
        </p:spPr>
        <p:txBody>
          <a:bodyPr wrap="none" rtlCol="0">
            <a:spAutoFit/>
          </a:bodyPr>
          <a:lstStyle/>
          <a:p>
            <a:pPr algn="l">
              <a:lnSpc>
                <a:spcPct val="90000"/>
              </a:lnSpc>
            </a:pPr>
            <a:r>
              <a:rPr lang="en-US" sz="1400" b="1" dirty="0">
                <a:latin typeface="+mn-lt"/>
              </a:rPr>
              <a:t>Horizontal cut-view at moderator elevation</a:t>
            </a:r>
          </a:p>
        </p:txBody>
      </p:sp>
      <p:sp>
        <p:nvSpPr>
          <p:cNvPr id="27" name="TextBox 26">
            <a:extLst>
              <a:ext uri="{FF2B5EF4-FFF2-40B4-BE49-F238E27FC236}">
                <a16:creationId xmlns:a16="http://schemas.microsoft.com/office/drawing/2014/main" id="{6728DE14-C3B9-05AF-2C93-078C3A98CAA1}"/>
              </a:ext>
            </a:extLst>
          </p:cNvPr>
          <p:cNvSpPr txBox="1"/>
          <p:nvPr/>
        </p:nvSpPr>
        <p:spPr>
          <a:xfrm>
            <a:off x="8641796" y="4267280"/>
            <a:ext cx="2064989" cy="286232"/>
          </a:xfrm>
          <a:prstGeom prst="rect">
            <a:avLst/>
          </a:prstGeom>
          <a:noFill/>
        </p:spPr>
        <p:txBody>
          <a:bodyPr wrap="none" rtlCol="0">
            <a:spAutoFit/>
          </a:bodyPr>
          <a:lstStyle/>
          <a:p>
            <a:pPr algn="l">
              <a:lnSpc>
                <a:spcPct val="90000"/>
              </a:lnSpc>
            </a:pPr>
            <a:r>
              <a:rPr lang="en-US" sz="1400" u="sng" dirty="0">
                <a:solidFill>
                  <a:srgbClr val="FF0000"/>
                </a:solidFill>
                <a:latin typeface="+mn-lt"/>
              </a:rPr>
              <a:t>no anti-streaming block</a:t>
            </a:r>
          </a:p>
        </p:txBody>
      </p:sp>
      <p:sp>
        <p:nvSpPr>
          <p:cNvPr id="28" name="TextBox 27">
            <a:extLst>
              <a:ext uri="{FF2B5EF4-FFF2-40B4-BE49-F238E27FC236}">
                <a16:creationId xmlns:a16="http://schemas.microsoft.com/office/drawing/2014/main" id="{36A50743-A18B-A36D-B522-465D83EA9DD2}"/>
              </a:ext>
            </a:extLst>
          </p:cNvPr>
          <p:cNvSpPr txBox="1"/>
          <p:nvPr/>
        </p:nvSpPr>
        <p:spPr>
          <a:xfrm>
            <a:off x="1023926" y="4548693"/>
            <a:ext cx="5243743" cy="646331"/>
          </a:xfrm>
          <a:prstGeom prst="rect">
            <a:avLst/>
          </a:prstGeom>
          <a:solidFill>
            <a:srgbClr val="FFFF00"/>
          </a:solidFill>
          <a:ln w="31750">
            <a:solidFill>
              <a:srgbClr val="0000FF"/>
            </a:solidFill>
          </a:ln>
        </p:spPr>
        <p:txBody>
          <a:bodyPr wrap="none" rtlCol="0">
            <a:spAutoFit/>
          </a:bodyPr>
          <a:lstStyle/>
          <a:p>
            <a:r>
              <a:rPr lang="en-US" dirty="0"/>
              <a:t>No anti-streaming block </a:t>
            </a:r>
            <a:r>
              <a:rPr lang="en-US" dirty="0">
                <a:sym typeface="Wingdings" pitchFamily="2" charset="2"/>
              </a:rPr>
              <a:t> strong streaming</a:t>
            </a:r>
          </a:p>
          <a:p>
            <a:r>
              <a:rPr lang="en-US" dirty="0">
                <a:sym typeface="Wingdings" pitchFamily="2" charset="2"/>
              </a:rPr>
              <a:t>through the gaps between shelf and optic inserts</a:t>
            </a:r>
            <a:endParaRPr lang="en-US" dirty="0"/>
          </a:p>
        </p:txBody>
      </p:sp>
      <p:cxnSp>
        <p:nvCxnSpPr>
          <p:cNvPr id="30" name="Straight Arrow Connector 29">
            <a:extLst>
              <a:ext uri="{FF2B5EF4-FFF2-40B4-BE49-F238E27FC236}">
                <a16:creationId xmlns:a16="http://schemas.microsoft.com/office/drawing/2014/main" id="{34A1FEFB-7834-EA8F-1E21-C1A4C418F510}"/>
              </a:ext>
            </a:extLst>
          </p:cNvPr>
          <p:cNvCxnSpPr>
            <a:cxnSpLocks/>
            <a:stCxn id="28" idx="0"/>
          </p:cNvCxnSpPr>
          <p:nvPr/>
        </p:nvCxnSpPr>
        <p:spPr>
          <a:xfrm flipV="1">
            <a:off x="3645798" y="2677099"/>
            <a:ext cx="6001736" cy="1871594"/>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7795614-03ED-E7B0-6834-2BB4C458C275}"/>
              </a:ext>
            </a:extLst>
          </p:cNvPr>
          <p:cNvCxnSpPr>
            <a:cxnSpLocks/>
            <a:stCxn id="28" idx="3"/>
          </p:cNvCxnSpPr>
          <p:nvPr/>
        </p:nvCxnSpPr>
        <p:spPr>
          <a:xfrm>
            <a:off x="6267669" y="4871859"/>
            <a:ext cx="2810230" cy="752797"/>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D405DC3-F2EC-D306-A321-6DB8106C4615}"/>
              </a:ext>
            </a:extLst>
          </p:cNvPr>
          <p:cNvSpPr txBox="1"/>
          <p:nvPr/>
        </p:nvSpPr>
        <p:spPr>
          <a:xfrm>
            <a:off x="1023926" y="5519451"/>
            <a:ext cx="5522666" cy="369332"/>
          </a:xfrm>
          <a:prstGeom prst="rect">
            <a:avLst/>
          </a:prstGeom>
          <a:solidFill>
            <a:srgbClr val="FFFF00"/>
          </a:solidFill>
          <a:ln w="22225">
            <a:solidFill>
              <a:srgbClr val="0000FF"/>
            </a:solidFill>
          </a:ln>
        </p:spPr>
        <p:txBody>
          <a:bodyPr wrap="none" rtlCol="0">
            <a:spAutoFit/>
          </a:bodyPr>
          <a:lstStyle/>
          <a:p>
            <a:r>
              <a:rPr lang="en-US" dirty="0">
                <a:solidFill>
                  <a:srgbClr val="FF0000"/>
                </a:solidFill>
              </a:rPr>
              <a:t>anti-streaming block is needed, keep it in the design </a:t>
            </a:r>
          </a:p>
        </p:txBody>
      </p:sp>
    </p:spTree>
    <p:extLst>
      <p:ext uri="{BB962C8B-B14F-4D97-AF65-F5344CB8AC3E}">
        <p14:creationId xmlns:p14="http://schemas.microsoft.com/office/powerpoint/2010/main" val="535523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A037B-A42A-D42D-14CF-65A52F3F18F2}"/>
              </a:ext>
            </a:extLst>
          </p:cNvPr>
          <p:cNvSpPr>
            <a:spLocks noGrp="1"/>
          </p:cNvSpPr>
          <p:nvPr>
            <p:ph type="title"/>
          </p:nvPr>
        </p:nvSpPr>
        <p:spPr/>
        <p:txBody>
          <a:bodyPr/>
          <a:lstStyle/>
          <a:p>
            <a:r>
              <a:rPr lang="en-US" dirty="0"/>
              <a:t>Guide Taper Within the Optics Insert… Insert Should Follow?</a:t>
            </a:r>
          </a:p>
        </p:txBody>
      </p:sp>
      <p:pic>
        <p:nvPicPr>
          <p:cNvPr id="4" name="Picture 3">
            <a:extLst>
              <a:ext uri="{FF2B5EF4-FFF2-40B4-BE49-F238E27FC236}">
                <a16:creationId xmlns:a16="http://schemas.microsoft.com/office/drawing/2014/main" id="{D0072134-10BD-2852-4FDB-BE454F10452D}"/>
              </a:ext>
            </a:extLst>
          </p:cNvPr>
          <p:cNvPicPr>
            <a:picLocks noChangeAspect="1"/>
          </p:cNvPicPr>
          <p:nvPr/>
        </p:nvPicPr>
        <p:blipFill>
          <a:blip r:embed="rId2"/>
          <a:stretch>
            <a:fillRect/>
          </a:stretch>
        </p:blipFill>
        <p:spPr>
          <a:xfrm>
            <a:off x="259014" y="1527251"/>
            <a:ext cx="10170901" cy="3042342"/>
          </a:xfrm>
          <a:prstGeom prst="rect">
            <a:avLst/>
          </a:prstGeom>
        </p:spPr>
      </p:pic>
      <p:sp>
        <p:nvSpPr>
          <p:cNvPr id="5" name="Content Placeholder 2">
            <a:extLst>
              <a:ext uri="{FF2B5EF4-FFF2-40B4-BE49-F238E27FC236}">
                <a16:creationId xmlns:a16="http://schemas.microsoft.com/office/drawing/2014/main" id="{5E062598-17FD-BC0D-40B2-E70AEDD88FC1}"/>
              </a:ext>
            </a:extLst>
          </p:cNvPr>
          <p:cNvSpPr txBox="1">
            <a:spLocks/>
          </p:cNvSpPr>
          <p:nvPr/>
        </p:nvSpPr>
        <p:spPr bwMode="auto">
          <a:xfrm>
            <a:off x="567224" y="4890497"/>
            <a:ext cx="11057551" cy="16931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The height of each QIKR guide continually increases as it progresses through the optics inserts</a:t>
            </a:r>
          </a:p>
          <a:p>
            <a:r>
              <a:rPr lang="en-US" sz="1600" dirty="0"/>
              <a:t>Is the height change large enough to need the optics insert channels to taper along with the guides, or can the channels be machined with uniform height (still would maintain the 2.5 incline)</a:t>
            </a:r>
          </a:p>
          <a:p>
            <a:pPr lvl="1"/>
            <a:r>
              <a:rPr lang="en-US" sz="1200" dirty="0"/>
              <a:t>Removing the height taper in the optics inserts could simplify machining</a:t>
            </a:r>
            <a:endParaRPr lang="en-US" sz="1000" dirty="0"/>
          </a:p>
        </p:txBody>
      </p:sp>
      <p:sp>
        <p:nvSpPr>
          <p:cNvPr id="6" name="TextBox 5">
            <a:extLst>
              <a:ext uri="{FF2B5EF4-FFF2-40B4-BE49-F238E27FC236}">
                <a16:creationId xmlns:a16="http://schemas.microsoft.com/office/drawing/2014/main" id="{ACCC1EA5-773F-ED4F-60C0-ACBAB85EDE6A}"/>
              </a:ext>
            </a:extLst>
          </p:cNvPr>
          <p:cNvSpPr txBox="1"/>
          <p:nvPr/>
        </p:nvSpPr>
        <p:spPr>
          <a:xfrm>
            <a:off x="6914905" y="996814"/>
            <a:ext cx="4921540" cy="369332"/>
          </a:xfrm>
          <a:prstGeom prst="rect">
            <a:avLst/>
          </a:prstGeom>
          <a:noFill/>
        </p:spPr>
        <p:txBody>
          <a:bodyPr wrap="none" rtlCol="0">
            <a:spAutoFit/>
          </a:bodyPr>
          <a:lstStyle/>
          <a:p>
            <a:r>
              <a:rPr lang="en-US" dirty="0"/>
              <a:t>88.2mm upper exit, 93.9mm lower exit heights</a:t>
            </a:r>
          </a:p>
        </p:txBody>
      </p:sp>
      <p:sp>
        <p:nvSpPr>
          <p:cNvPr id="7" name="TextBox 6">
            <a:extLst>
              <a:ext uri="{FF2B5EF4-FFF2-40B4-BE49-F238E27FC236}">
                <a16:creationId xmlns:a16="http://schemas.microsoft.com/office/drawing/2014/main" id="{B7BE7ED0-1C30-A0B4-31D5-4FC51CCF37CF}"/>
              </a:ext>
            </a:extLst>
          </p:cNvPr>
          <p:cNvSpPr txBox="1"/>
          <p:nvPr/>
        </p:nvSpPr>
        <p:spPr>
          <a:xfrm>
            <a:off x="1039328" y="970956"/>
            <a:ext cx="4196983" cy="369332"/>
          </a:xfrm>
          <a:prstGeom prst="rect">
            <a:avLst/>
          </a:prstGeom>
          <a:noFill/>
        </p:spPr>
        <p:txBody>
          <a:bodyPr wrap="none" rtlCol="0">
            <a:spAutoFit/>
          </a:bodyPr>
          <a:lstStyle/>
          <a:p>
            <a:r>
              <a:rPr lang="en-US" dirty="0"/>
              <a:t>72.4mm upper &amp; lower, entrance height</a:t>
            </a:r>
          </a:p>
        </p:txBody>
      </p:sp>
      <p:cxnSp>
        <p:nvCxnSpPr>
          <p:cNvPr id="9" name="Straight Arrow Connector 8">
            <a:extLst>
              <a:ext uri="{FF2B5EF4-FFF2-40B4-BE49-F238E27FC236}">
                <a16:creationId xmlns:a16="http://schemas.microsoft.com/office/drawing/2014/main" id="{85DD972E-5515-11DA-2578-CC73C739892B}"/>
              </a:ext>
            </a:extLst>
          </p:cNvPr>
          <p:cNvCxnSpPr/>
          <p:nvPr/>
        </p:nvCxnSpPr>
        <p:spPr>
          <a:xfrm flipH="1">
            <a:off x="784893" y="1397109"/>
            <a:ext cx="482709" cy="1185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A337500-9EDB-5DEC-685C-2876F6200732}"/>
              </a:ext>
            </a:extLst>
          </p:cNvPr>
          <p:cNvCxnSpPr>
            <a:cxnSpLocks/>
          </p:cNvCxnSpPr>
          <p:nvPr/>
        </p:nvCxnSpPr>
        <p:spPr>
          <a:xfrm flipH="1">
            <a:off x="797973" y="1397109"/>
            <a:ext cx="610909" cy="1715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96A4123-D928-BCE2-5BEC-7E46C23C0934}"/>
              </a:ext>
            </a:extLst>
          </p:cNvPr>
          <p:cNvCxnSpPr>
            <a:cxnSpLocks/>
          </p:cNvCxnSpPr>
          <p:nvPr/>
        </p:nvCxnSpPr>
        <p:spPr>
          <a:xfrm>
            <a:off x="9339569" y="1397109"/>
            <a:ext cx="918979" cy="757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4AF2651-0F4D-0683-A392-DFE42DC34760}"/>
              </a:ext>
            </a:extLst>
          </p:cNvPr>
          <p:cNvCxnSpPr>
            <a:cxnSpLocks/>
          </p:cNvCxnSpPr>
          <p:nvPr/>
        </p:nvCxnSpPr>
        <p:spPr>
          <a:xfrm>
            <a:off x="9140076" y="1444203"/>
            <a:ext cx="1109641" cy="2047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987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86623-A90B-29B4-0014-0C483E67A3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7C74B0-8C70-1920-111A-9DD512A5E3DF}"/>
              </a:ext>
            </a:extLst>
          </p:cNvPr>
          <p:cNvSpPr>
            <a:spLocks noGrp="1"/>
          </p:cNvSpPr>
          <p:nvPr>
            <p:ph type="title"/>
          </p:nvPr>
        </p:nvSpPr>
        <p:spPr>
          <a:xfrm>
            <a:off x="383382" y="181112"/>
            <a:ext cx="11425236" cy="613545"/>
          </a:xfrm>
        </p:spPr>
        <p:txBody>
          <a:bodyPr/>
          <a:lstStyle/>
          <a:p>
            <a:r>
              <a:rPr lang="en-US" sz="2800" dirty="0">
                <a:latin typeface="+mn-lt"/>
              </a:rPr>
              <a:t>What-if the height taper in the optics inserts is removed</a:t>
            </a:r>
          </a:p>
        </p:txBody>
      </p:sp>
      <p:pic>
        <p:nvPicPr>
          <p:cNvPr id="5" name="Picture 4">
            <a:extLst>
              <a:ext uri="{FF2B5EF4-FFF2-40B4-BE49-F238E27FC236}">
                <a16:creationId xmlns:a16="http://schemas.microsoft.com/office/drawing/2014/main" id="{11AC817F-5654-119C-1C87-53DAC358F354}"/>
              </a:ext>
            </a:extLst>
          </p:cNvPr>
          <p:cNvPicPr>
            <a:picLocks noChangeAspect="1"/>
          </p:cNvPicPr>
          <p:nvPr/>
        </p:nvPicPr>
        <p:blipFill>
          <a:blip r:embed="rId2"/>
          <a:srcRect l="7091" t="1380" r="4827" b="8619"/>
          <a:stretch/>
        </p:blipFill>
        <p:spPr>
          <a:xfrm>
            <a:off x="9914" y="2007503"/>
            <a:ext cx="5584450" cy="2842993"/>
          </a:xfrm>
          <a:prstGeom prst="rect">
            <a:avLst/>
          </a:prstGeom>
        </p:spPr>
      </p:pic>
      <p:sp>
        <p:nvSpPr>
          <p:cNvPr id="9" name="TextBox 8">
            <a:extLst>
              <a:ext uri="{FF2B5EF4-FFF2-40B4-BE49-F238E27FC236}">
                <a16:creationId xmlns:a16="http://schemas.microsoft.com/office/drawing/2014/main" id="{C7ED86A8-7932-C211-5A96-EA34D7606FE3}"/>
              </a:ext>
            </a:extLst>
          </p:cNvPr>
          <p:cNvSpPr txBox="1"/>
          <p:nvPr/>
        </p:nvSpPr>
        <p:spPr>
          <a:xfrm>
            <a:off x="383382" y="918933"/>
            <a:ext cx="7967246" cy="840230"/>
          </a:xfrm>
          <a:prstGeom prst="rect">
            <a:avLst/>
          </a:prstGeom>
          <a:solidFill>
            <a:srgbClr val="FFFF00"/>
          </a:solidFill>
        </p:spPr>
        <p:txBody>
          <a:bodyPr wrap="none" rtlCol="0">
            <a:spAutoFit/>
          </a:bodyPr>
          <a:lstStyle/>
          <a:p>
            <a:pPr algn="l">
              <a:lnSpc>
                <a:spcPct val="90000"/>
              </a:lnSpc>
            </a:pPr>
            <a:r>
              <a:rPr lang="en-US" b="1" dirty="0">
                <a:latin typeface="+mn-lt"/>
              </a:rPr>
              <a:t>Question: Can we use </a:t>
            </a:r>
            <a:r>
              <a:rPr lang="en-US" b="1" dirty="0"/>
              <a:t>variable gap between optic inserts and guide?</a:t>
            </a:r>
          </a:p>
          <a:p>
            <a:pPr algn="l">
              <a:lnSpc>
                <a:spcPct val="90000"/>
              </a:lnSpc>
            </a:pPr>
            <a:endParaRPr lang="en-US" b="1" dirty="0"/>
          </a:p>
          <a:p>
            <a:pPr algn="l">
              <a:lnSpc>
                <a:spcPct val="90000"/>
              </a:lnSpc>
            </a:pPr>
            <a:r>
              <a:rPr lang="en-US" dirty="0">
                <a:latin typeface="+mn-lt"/>
              </a:rPr>
              <a:t>Evaluate the impact of variable gap between guide housing and optic inserts</a:t>
            </a:r>
          </a:p>
        </p:txBody>
      </p:sp>
      <p:pic>
        <p:nvPicPr>
          <p:cNvPr id="8" name="Picture 7" descr="Graphical user interface, website&#10;&#10;AI-generated content may be incorrect.">
            <a:extLst>
              <a:ext uri="{FF2B5EF4-FFF2-40B4-BE49-F238E27FC236}">
                <a16:creationId xmlns:a16="http://schemas.microsoft.com/office/drawing/2014/main" id="{17B1FD1A-418A-20D1-1AE8-823AD0F4C031}"/>
              </a:ext>
            </a:extLst>
          </p:cNvPr>
          <p:cNvPicPr>
            <a:picLocks noChangeAspect="1"/>
          </p:cNvPicPr>
          <p:nvPr/>
        </p:nvPicPr>
        <p:blipFill>
          <a:blip r:embed="rId3"/>
          <a:srcRect l="3413" t="1665" r="1153" b="1390"/>
          <a:stretch/>
        </p:blipFill>
        <p:spPr>
          <a:xfrm>
            <a:off x="5335005" y="1828018"/>
            <a:ext cx="6856995" cy="2721030"/>
          </a:xfrm>
          <a:prstGeom prst="rect">
            <a:avLst/>
          </a:prstGeom>
        </p:spPr>
      </p:pic>
    </p:spTree>
    <p:extLst>
      <p:ext uri="{BB962C8B-B14F-4D97-AF65-F5344CB8AC3E}">
        <p14:creationId xmlns:p14="http://schemas.microsoft.com/office/powerpoint/2010/main" val="1430189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83E64-D0ED-075D-20BD-5B605F42CEE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7CE8658-E7C6-452C-DA53-FDD949244133}"/>
              </a:ext>
            </a:extLst>
          </p:cNvPr>
          <p:cNvPicPr>
            <a:picLocks noChangeAspect="1"/>
          </p:cNvPicPr>
          <p:nvPr/>
        </p:nvPicPr>
        <p:blipFill>
          <a:blip r:embed="rId2"/>
          <a:srcRect/>
          <a:stretch/>
        </p:blipFill>
        <p:spPr>
          <a:xfrm>
            <a:off x="479445" y="1394056"/>
            <a:ext cx="5791200" cy="2788128"/>
          </a:xfrm>
          <a:prstGeom prst="rect">
            <a:avLst/>
          </a:prstGeom>
        </p:spPr>
      </p:pic>
      <p:pic>
        <p:nvPicPr>
          <p:cNvPr id="7" name="Picture 6">
            <a:extLst>
              <a:ext uri="{FF2B5EF4-FFF2-40B4-BE49-F238E27FC236}">
                <a16:creationId xmlns:a16="http://schemas.microsoft.com/office/drawing/2014/main" id="{B8290EDD-2D8A-D88C-09FD-A77B677EE8A5}"/>
              </a:ext>
            </a:extLst>
          </p:cNvPr>
          <p:cNvPicPr>
            <a:picLocks noChangeAspect="1"/>
          </p:cNvPicPr>
          <p:nvPr/>
        </p:nvPicPr>
        <p:blipFill>
          <a:blip r:embed="rId3"/>
          <a:srcRect/>
          <a:stretch/>
        </p:blipFill>
        <p:spPr>
          <a:xfrm>
            <a:off x="6501138" y="1650714"/>
            <a:ext cx="5226273" cy="2590658"/>
          </a:xfrm>
          <a:prstGeom prst="rect">
            <a:avLst/>
          </a:prstGeom>
        </p:spPr>
      </p:pic>
      <p:pic>
        <p:nvPicPr>
          <p:cNvPr id="3" name="Picture 2">
            <a:extLst>
              <a:ext uri="{FF2B5EF4-FFF2-40B4-BE49-F238E27FC236}">
                <a16:creationId xmlns:a16="http://schemas.microsoft.com/office/drawing/2014/main" id="{462A4E49-1EF8-5CF0-D5A6-424DA349E780}"/>
              </a:ext>
            </a:extLst>
          </p:cNvPr>
          <p:cNvPicPr>
            <a:picLocks noChangeAspect="1"/>
          </p:cNvPicPr>
          <p:nvPr/>
        </p:nvPicPr>
        <p:blipFill>
          <a:blip r:embed="rId4"/>
          <a:srcRect/>
          <a:stretch/>
        </p:blipFill>
        <p:spPr>
          <a:xfrm>
            <a:off x="621897" y="3736365"/>
            <a:ext cx="5751648" cy="2788128"/>
          </a:xfrm>
          <a:prstGeom prst="rect">
            <a:avLst/>
          </a:prstGeom>
        </p:spPr>
      </p:pic>
      <p:pic>
        <p:nvPicPr>
          <p:cNvPr id="4" name="Picture 3">
            <a:extLst>
              <a:ext uri="{FF2B5EF4-FFF2-40B4-BE49-F238E27FC236}">
                <a16:creationId xmlns:a16="http://schemas.microsoft.com/office/drawing/2014/main" id="{C863CF40-72D8-B1E6-504C-F6B260B15B28}"/>
              </a:ext>
            </a:extLst>
          </p:cNvPr>
          <p:cNvPicPr>
            <a:picLocks noChangeAspect="1"/>
          </p:cNvPicPr>
          <p:nvPr/>
        </p:nvPicPr>
        <p:blipFill>
          <a:blip r:embed="rId5"/>
          <a:srcRect/>
          <a:stretch/>
        </p:blipFill>
        <p:spPr>
          <a:xfrm>
            <a:off x="6675347" y="3993023"/>
            <a:ext cx="5179657" cy="2651144"/>
          </a:xfrm>
          <a:prstGeom prst="rect">
            <a:avLst/>
          </a:prstGeom>
        </p:spPr>
      </p:pic>
      <p:sp>
        <p:nvSpPr>
          <p:cNvPr id="8" name="TextBox 7">
            <a:extLst>
              <a:ext uri="{FF2B5EF4-FFF2-40B4-BE49-F238E27FC236}">
                <a16:creationId xmlns:a16="http://schemas.microsoft.com/office/drawing/2014/main" id="{DD83A67F-6871-57BE-ADF7-CBE527893820}"/>
              </a:ext>
            </a:extLst>
          </p:cNvPr>
          <p:cNvSpPr txBox="1"/>
          <p:nvPr/>
        </p:nvSpPr>
        <p:spPr>
          <a:xfrm>
            <a:off x="8633111" y="1144074"/>
            <a:ext cx="1664238" cy="341632"/>
          </a:xfrm>
          <a:prstGeom prst="rect">
            <a:avLst/>
          </a:prstGeom>
          <a:noFill/>
        </p:spPr>
        <p:txBody>
          <a:bodyPr wrap="none" rtlCol="0">
            <a:spAutoFit/>
          </a:bodyPr>
          <a:lstStyle/>
          <a:p>
            <a:pPr algn="l">
              <a:lnSpc>
                <a:spcPct val="90000"/>
              </a:lnSpc>
            </a:pPr>
            <a:r>
              <a:rPr lang="en-US" dirty="0">
                <a:latin typeface="+mn-lt"/>
              </a:rPr>
              <a:t>Variable gap</a:t>
            </a:r>
          </a:p>
        </p:txBody>
      </p:sp>
      <p:sp>
        <p:nvSpPr>
          <p:cNvPr id="11" name="Title 10">
            <a:extLst>
              <a:ext uri="{FF2B5EF4-FFF2-40B4-BE49-F238E27FC236}">
                <a16:creationId xmlns:a16="http://schemas.microsoft.com/office/drawing/2014/main" id="{94E0B297-B951-D553-67B9-0478C0B97964}"/>
              </a:ext>
            </a:extLst>
          </p:cNvPr>
          <p:cNvSpPr>
            <a:spLocks noGrp="1"/>
          </p:cNvSpPr>
          <p:nvPr>
            <p:ph type="title"/>
          </p:nvPr>
        </p:nvSpPr>
        <p:spPr>
          <a:xfrm>
            <a:off x="429768" y="111316"/>
            <a:ext cx="11425236" cy="725139"/>
          </a:xfrm>
        </p:spPr>
        <p:txBody>
          <a:bodyPr/>
          <a:lstStyle/>
          <a:p>
            <a:r>
              <a:rPr lang="en-US" sz="3200" dirty="0">
                <a:latin typeface="+mn-lt"/>
              </a:rPr>
              <a:t>What-if the height taper in the optics inserts is removed</a:t>
            </a:r>
            <a:endParaRPr lang="en-US" dirty="0"/>
          </a:p>
        </p:txBody>
      </p:sp>
      <p:sp>
        <p:nvSpPr>
          <p:cNvPr id="2" name="TextBox 1">
            <a:extLst>
              <a:ext uri="{FF2B5EF4-FFF2-40B4-BE49-F238E27FC236}">
                <a16:creationId xmlns:a16="http://schemas.microsoft.com/office/drawing/2014/main" id="{8C974887-4ED4-0598-5F8E-B1CDF6EAF2C1}"/>
              </a:ext>
            </a:extLst>
          </p:cNvPr>
          <p:cNvSpPr txBox="1"/>
          <p:nvPr/>
        </p:nvSpPr>
        <p:spPr>
          <a:xfrm>
            <a:off x="1981822" y="3532893"/>
            <a:ext cx="3945311" cy="307777"/>
          </a:xfrm>
          <a:prstGeom prst="rect">
            <a:avLst/>
          </a:prstGeom>
          <a:solidFill>
            <a:schemeClr val="bg1"/>
          </a:solidFill>
        </p:spPr>
        <p:txBody>
          <a:bodyPr wrap="none" rtlCol="0">
            <a:spAutoFit/>
          </a:bodyPr>
          <a:lstStyle/>
          <a:p>
            <a:r>
              <a:rPr lang="en-US" sz="1400" b="1" dirty="0"/>
              <a:t>Horizontal cut-view at the moderator elevation</a:t>
            </a:r>
          </a:p>
        </p:txBody>
      </p:sp>
      <p:sp>
        <p:nvSpPr>
          <p:cNvPr id="9" name="TextBox 8">
            <a:extLst>
              <a:ext uri="{FF2B5EF4-FFF2-40B4-BE49-F238E27FC236}">
                <a16:creationId xmlns:a16="http://schemas.microsoft.com/office/drawing/2014/main" id="{22E2FC92-F4FF-C95E-8C9A-D830CF7AE4B0}"/>
              </a:ext>
            </a:extLst>
          </p:cNvPr>
          <p:cNvSpPr txBox="1"/>
          <p:nvPr/>
        </p:nvSpPr>
        <p:spPr>
          <a:xfrm>
            <a:off x="7336106" y="3736365"/>
            <a:ext cx="3945311" cy="307777"/>
          </a:xfrm>
          <a:prstGeom prst="rect">
            <a:avLst/>
          </a:prstGeom>
          <a:solidFill>
            <a:schemeClr val="bg1"/>
          </a:solidFill>
        </p:spPr>
        <p:txBody>
          <a:bodyPr wrap="none" rtlCol="0">
            <a:spAutoFit/>
          </a:bodyPr>
          <a:lstStyle/>
          <a:p>
            <a:r>
              <a:rPr lang="en-US" sz="1400" b="1" dirty="0"/>
              <a:t>Horizontal cut-view at the moderator elevation</a:t>
            </a:r>
          </a:p>
        </p:txBody>
      </p:sp>
      <p:sp>
        <p:nvSpPr>
          <p:cNvPr id="10" name="TextBox 9">
            <a:extLst>
              <a:ext uri="{FF2B5EF4-FFF2-40B4-BE49-F238E27FC236}">
                <a16:creationId xmlns:a16="http://schemas.microsoft.com/office/drawing/2014/main" id="{56D52DAB-E7AD-FBCB-415E-9F50B2BFEFC0}"/>
              </a:ext>
            </a:extLst>
          </p:cNvPr>
          <p:cNvSpPr txBox="1"/>
          <p:nvPr/>
        </p:nvSpPr>
        <p:spPr>
          <a:xfrm>
            <a:off x="1981822" y="6238400"/>
            <a:ext cx="3055645" cy="307777"/>
          </a:xfrm>
          <a:prstGeom prst="rect">
            <a:avLst/>
          </a:prstGeom>
          <a:solidFill>
            <a:schemeClr val="bg1"/>
          </a:solidFill>
        </p:spPr>
        <p:txBody>
          <a:bodyPr wrap="none" rtlCol="0">
            <a:spAutoFit/>
          </a:bodyPr>
          <a:lstStyle/>
          <a:p>
            <a:r>
              <a:rPr lang="en-US" sz="1400" b="1" dirty="0"/>
              <a:t>Vertical cut-view at the QIKR-Z axis</a:t>
            </a:r>
          </a:p>
        </p:txBody>
      </p:sp>
      <p:sp>
        <p:nvSpPr>
          <p:cNvPr id="12" name="TextBox 11">
            <a:extLst>
              <a:ext uri="{FF2B5EF4-FFF2-40B4-BE49-F238E27FC236}">
                <a16:creationId xmlns:a16="http://schemas.microsoft.com/office/drawing/2014/main" id="{44359A68-BF68-0ACB-177D-A56DBCCDA8AC}"/>
              </a:ext>
            </a:extLst>
          </p:cNvPr>
          <p:cNvSpPr txBox="1"/>
          <p:nvPr/>
        </p:nvSpPr>
        <p:spPr>
          <a:xfrm>
            <a:off x="7780938" y="6336390"/>
            <a:ext cx="3055645" cy="307777"/>
          </a:xfrm>
          <a:prstGeom prst="rect">
            <a:avLst/>
          </a:prstGeom>
          <a:solidFill>
            <a:schemeClr val="bg1"/>
          </a:solidFill>
        </p:spPr>
        <p:txBody>
          <a:bodyPr wrap="none" rtlCol="0">
            <a:spAutoFit/>
          </a:bodyPr>
          <a:lstStyle/>
          <a:p>
            <a:r>
              <a:rPr lang="en-US" sz="1400" b="1" dirty="0"/>
              <a:t>Vertical cut-view at the QIKR-Z axis</a:t>
            </a:r>
          </a:p>
        </p:txBody>
      </p:sp>
      <p:sp>
        <p:nvSpPr>
          <p:cNvPr id="14" name="Rectangle 13">
            <a:extLst>
              <a:ext uri="{FF2B5EF4-FFF2-40B4-BE49-F238E27FC236}">
                <a16:creationId xmlns:a16="http://schemas.microsoft.com/office/drawing/2014/main" id="{A9BB42B2-DC31-C0CC-0B28-0E2E06DA8E29}"/>
              </a:ext>
            </a:extLst>
          </p:cNvPr>
          <p:cNvSpPr/>
          <p:nvPr/>
        </p:nvSpPr>
        <p:spPr>
          <a:xfrm>
            <a:off x="337458" y="1166472"/>
            <a:ext cx="6036088" cy="547769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817F69B-B93F-B651-AE14-339A4A017225}"/>
              </a:ext>
            </a:extLst>
          </p:cNvPr>
          <p:cNvSpPr/>
          <p:nvPr/>
        </p:nvSpPr>
        <p:spPr>
          <a:xfrm>
            <a:off x="6515997" y="1166472"/>
            <a:ext cx="5566772" cy="547769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 name="Rectangle 12">
            <a:extLst>
              <a:ext uri="{FF2B5EF4-FFF2-40B4-BE49-F238E27FC236}">
                <a16:creationId xmlns:a16="http://schemas.microsoft.com/office/drawing/2014/main" id="{F92CDD3E-DC5A-85DE-A22A-48EFEC4CCECA}"/>
              </a:ext>
            </a:extLst>
          </p:cNvPr>
          <p:cNvSpPr/>
          <p:nvPr/>
        </p:nvSpPr>
        <p:spPr>
          <a:xfrm>
            <a:off x="2123135" y="1508104"/>
            <a:ext cx="2280113" cy="2775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B78986D-D39C-6700-2C3E-F163E5163190}"/>
              </a:ext>
            </a:extLst>
          </p:cNvPr>
          <p:cNvSpPr/>
          <p:nvPr/>
        </p:nvSpPr>
        <p:spPr>
          <a:xfrm>
            <a:off x="2357664" y="3854576"/>
            <a:ext cx="2280113" cy="2775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15A3564-4CC8-EEC9-2CED-8270438D04DC}"/>
              </a:ext>
            </a:extLst>
          </p:cNvPr>
          <p:cNvSpPr/>
          <p:nvPr/>
        </p:nvSpPr>
        <p:spPr>
          <a:xfrm>
            <a:off x="8017236" y="1720515"/>
            <a:ext cx="2280113" cy="2775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4DAEF9A-4779-61DC-31D0-DBB16402AA5D}"/>
              </a:ext>
            </a:extLst>
          </p:cNvPr>
          <p:cNvSpPr/>
          <p:nvPr/>
        </p:nvSpPr>
        <p:spPr>
          <a:xfrm>
            <a:off x="8272116" y="4019720"/>
            <a:ext cx="2280113" cy="2775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4541492-81FA-E9D3-85D5-AB5F438E0FCA}"/>
              </a:ext>
            </a:extLst>
          </p:cNvPr>
          <p:cNvSpPr txBox="1"/>
          <p:nvPr/>
        </p:nvSpPr>
        <p:spPr>
          <a:xfrm>
            <a:off x="2312226" y="1152566"/>
            <a:ext cx="2797561" cy="341632"/>
          </a:xfrm>
          <a:prstGeom prst="rect">
            <a:avLst/>
          </a:prstGeom>
          <a:noFill/>
        </p:spPr>
        <p:txBody>
          <a:bodyPr wrap="none" rtlCol="0">
            <a:spAutoFit/>
          </a:bodyPr>
          <a:lstStyle/>
          <a:p>
            <a:pPr algn="l">
              <a:lnSpc>
                <a:spcPct val="90000"/>
              </a:lnSpc>
            </a:pPr>
            <a:r>
              <a:rPr lang="en-US" dirty="0">
                <a:latin typeface="+mn-lt"/>
              </a:rPr>
              <a:t>Uniform 3mm-thick gap</a:t>
            </a:r>
          </a:p>
        </p:txBody>
      </p:sp>
      <p:sp>
        <p:nvSpPr>
          <p:cNvPr id="19" name="Donut 18">
            <a:extLst>
              <a:ext uri="{FF2B5EF4-FFF2-40B4-BE49-F238E27FC236}">
                <a16:creationId xmlns:a16="http://schemas.microsoft.com/office/drawing/2014/main" id="{81F2661A-4C6A-944A-36E1-A0A2BC9F6C26}"/>
              </a:ext>
            </a:extLst>
          </p:cNvPr>
          <p:cNvSpPr/>
          <p:nvPr/>
        </p:nvSpPr>
        <p:spPr>
          <a:xfrm>
            <a:off x="10162571" y="5207285"/>
            <a:ext cx="833377" cy="484243"/>
          </a:xfrm>
          <a:prstGeom prst="donut">
            <a:avLst>
              <a:gd name="adj" fmla="val 1900"/>
            </a:avLst>
          </a:prstGeom>
          <a:solidFill>
            <a:srgbClr val="0000FF"/>
          </a:solidFill>
          <a:ln w="1905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0" name="TextBox 19">
            <a:extLst>
              <a:ext uri="{FF2B5EF4-FFF2-40B4-BE49-F238E27FC236}">
                <a16:creationId xmlns:a16="http://schemas.microsoft.com/office/drawing/2014/main" id="{5FFDD89A-4269-C814-81F2-7881AFD64278}"/>
              </a:ext>
            </a:extLst>
          </p:cNvPr>
          <p:cNvSpPr txBox="1"/>
          <p:nvPr/>
        </p:nvSpPr>
        <p:spPr>
          <a:xfrm rot="18893610">
            <a:off x="5757963" y="3348227"/>
            <a:ext cx="6798656" cy="369332"/>
          </a:xfrm>
          <a:prstGeom prst="rect">
            <a:avLst/>
          </a:prstGeom>
          <a:solidFill>
            <a:srgbClr val="FFFF00"/>
          </a:solidFill>
        </p:spPr>
        <p:txBody>
          <a:bodyPr wrap="none" rtlCol="0">
            <a:spAutoFit/>
          </a:bodyPr>
          <a:lstStyle/>
          <a:p>
            <a:r>
              <a:rPr lang="en-US" dirty="0"/>
              <a:t>Slightly elevated dose rates in cave (through inner cable cavities)</a:t>
            </a:r>
          </a:p>
        </p:txBody>
      </p:sp>
    </p:spTree>
    <p:extLst>
      <p:ext uri="{BB962C8B-B14F-4D97-AF65-F5344CB8AC3E}">
        <p14:creationId xmlns:p14="http://schemas.microsoft.com/office/powerpoint/2010/main" val="290113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756C28F-F3B0-6BB6-2037-678017DD59EA}"/>
              </a:ext>
            </a:extLst>
          </p:cNvPr>
          <p:cNvSpPr/>
          <p:nvPr/>
        </p:nvSpPr>
        <p:spPr>
          <a:xfrm>
            <a:off x="270788" y="6341933"/>
            <a:ext cx="1428505" cy="4120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A35CEE59-9F39-180A-05C2-9E2292F827D0}"/>
              </a:ext>
            </a:extLst>
          </p:cNvPr>
          <p:cNvSpPr>
            <a:spLocks noGrp="1"/>
          </p:cNvSpPr>
          <p:nvPr>
            <p:ph type="title"/>
          </p:nvPr>
        </p:nvSpPr>
        <p:spPr>
          <a:xfrm>
            <a:off x="314692" y="365125"/>
            <a:ext cx="11492432" cy="571309"/>
          </a:xfrm>
        </p:spPr>
        <p:txBody>
          <a:bodyPr/>
          <a:lstStyle/>
          <a:p>
            <a:r>
              <a:rPr lang="en-US" dirty="0"/>
              <a:t>Neutronic analysis to support QIKR needs </a:t>
            </a:r>
          </a:p>
        </p:txBody>
      </p:sp>
      <p:sp>
        <p:nvSpPr>
          <p:cNvPr id="23" name="Content Placeholder 2">
            <a:extLst>
              <a:ext uri="{FF2B5EF4-FFF2-40B4-BE49-F238E27FC236}">
                <a16:creationId xmlns:a16="http://schemas.microsoft.com/office/drawing/2014/main" id="{557982AD-9EA5-F0FE-A502-87137710792B}"/>
              </a:ext>
            </a:extLst>
          </p:cNvPr>
          <p:cNvSpPr txBox="1">
            <a:spLocks/>
          </p:cNvSpPr>
          <p:nvPr/>
        </p:nvSpPr>
        <p:spPr bwMode="auto">
          <a:xfrm>
            <a:off x="291349" y="1242423"/>
            <a:ext cx="4731033" cy="44447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latin typeface="+mn-lt"/>
              </a:rPr>
              <a:t>A snapshot of dose profiles on bunker wall </a:t>
            </a:r>
          </a:p>
          <a:p>
            <a:r>
              <a:rPr lang="en-US" sz="1800" dirty="0">
                <a:latin typeface="+mn-lt"/>
              </a:rPr>
              <a:t>Where are the high-energetic neutrons (line-of-sight neutrons)?</a:t>
            </a:r>
          </a:p>
          <a:p>
            <a:r>
              <a:rPr lang="en-US" sz="1800" dirty="0">
                <a:latin typeface="+mn-lt"/>
              </a:rPr>
              <a:t>Identify the potential streaming paths in monolith area</a:t>
            </a:r>
          </a:p>
          <a:p>
            <a:r>
              <a:rPr lang="en-US" sz="1800" dirty="0">
                <a:latin typeface="+mn-lt"/>
              </a:rPr>
              <a:t>What-if anti-streaming block is removed</a:t>
            </a:r>
          </a:p>
          <a:p>
            <a:r>
              <a:rPr lang="en-US" sz="1800" dirty="0">
                <a:latin typeface="+mn-lt"/>
              </a:rPr>
              <a:t>What-if the height taper in the optics inserts is removed</a:t>
            </a:r>
          </a:p>
          <a:p>
            <a:r>
              <a:rPr lang="en-US" sz="1800" dirty="0">
                <a:latin typeface="+mn-lt"/>
              </a:rPr>
              <a:t>What-if upstream steel insert placed into upstream cavity and chicane removed</a:t>
            </a:r>
          </a:p>
          <a:p>
            <a:pPr lvl="1"/>
            <a:endParaRPr lang="en-US" sz="1200" dirty="0"/>
          </a:p>
        </p:txBody>
      </p:sp>
      <p:pic>
        <p:nvPicPr>
          <p:cNvPr id="2" name="Picture 1" descr="A picture containing LEGO, toy&#10;&#10;AI-generated content may be incorrect.">
            <a:extLst>
              <a:ext uri="{FF2B5EF4-FFF2-40B4-BE49-F238E27FC236}">
                <a16:creationId xmlns:a16="http://schemas.microsoft.com/office/drawing/2014/main" id="{F037033B-BBBE-E17C-DA64-EE5BE55AA712}"/>
              </a:ext>
            </a:extLst>
          </p:cNvPr>
          <p:cNvPicPr>
            <a:picLocks noChangeAspect="1"/>
          </p:cNvPicPr>
          <p:nvPr/>
        </p:nvPicPr>
        <p:blipFill>
          <a:blip r:embed="rId2"/>
          <a:stretch>
            <a:fillRect/>
          </a:stretch>
        </p:blipFill>
        <p:spPr>
          <a:xfrm>
            <a:off x="5182199" y="1170792"/>
            <a:ext cx="6695109" cy="4260523"/>
          </a:xfrm>
          <a:prstGeom prst="rect">
            <a:avLst/>
          </a:prstGeom>
        </p:spPr>
      </p:pic>
      <p:sp>
        <p:nvSpPr>
          <p:cNvPr id="3" name="TextBox 2">
            <a:extLst>
              <a:ext uri="{FF2B5EF4-FFF2-40B4-BE49-F238E27FC236}">
                <a16:creationId xmlns:a16="http://schemas.microsoft.com/office/drawing/2014/main" id="{1E7A03E2-19C8-289C-FADA-B46D358E8868}"/>
              </a:ext>
            </a:extLst>
          </p:cNvPr>
          <p:cNvSpPr txBox="1"/>
          <p:nvPr/>
        </p:nvSpPr>
        <p:spPr>
          <a:xfrm>
            <a:off x="6510968" y="3198167"/>
            <a:ext cx="800219" cy="461665"/>
          </a:xfrm>
          <a:prstGeom prst="rect">
            <a:avLst/>
          </a:prstGeom>
          <a:noFill/>
          <a:ln>
            <a:solidFill>
              <a:srgbClr val="0000FF"/>
            </a:solidFill>
          </a:ln>
        </p:spPr>
        <p:txBody>
          <a:bodyPr wrap="none" rtlCol="0">
            <a:spAutoFit/>
          </a:bodyPr>
          <a:lstStyle/>
          <a:p>
            <a:r>
              <a:rPr lang="en-US" sz="1200" dirty="0">
                <a:solidFill>
                  <a:srgbClr val="0000FF"/>
                </a:solidFill>
              </a:rPr>
              <a:t>Monolith</a:t>
            </a:r>
          </a:p>
          <a:p>
            <a:r>
              <a:rPr lang="en-US" sz="1200" dirty="0">
                <a:solidFill>
                  <a:srgbClr val="0000FF"/>
                </a:solidFill>
              </a:rPr>
              <a:t>shielding</a:t>
            </a:r>
          </a:p>
        </p:txBody>
      </p:sp>
      <p:sp>
        <p:nvSpPr>
          <p:cNvPr id="4" name="TextBox 3">
            <a:extLst>
              <a:ext uri="{FF2B5EF4-FFF2-40B4-BE49-F238E27FC236}">
                <a16:creationId xmlns:a16="http://schemas.microsoft.com/office/drawing/2014/main" id="{BDDB63F8-F246-C4D7-5836-867C61657E9E}"/>
              </a:ext>
            </a:extLst>
          </p:cNvPr>
          <p:cNvSpPr txBox="1"/>
          <p:nvPr/>
        </p:nvSpPr>
        <p:spPr>
          <a:xfrm>
            <a:off x="9770124" y="1802187"/>
            <a:ext cx="973343" cy="276999"/>
          </a:xfrm>
          <a:prstGeom prst="rect">
            <a:avLst/>
          </a:prstGeom>
          <a:noFill/>
          <a:ln>
            <a:solidFill>
              <a:srgbClr val="0000FF"/>
            </a:solidFill>
          </a:ln>
        </p:spPr>
        <p:txBody>
          <a:bodyPr wrap="none" rtlCol="0">
            <a:spAutoFit/>
          </a:bodyPr>
          <a:lstStyle/>
          <a:p>
            <a:r>
              <a:rPr lang="en-US" sz="1200" dirty="0">
                <a:solidFill>
                  <a:srgbClr val="0000FF"/>
                </a:solidFill>
              </a:rPr>
              <a:t>Bunker wall</a:t>
            </a:r>
          </a:p>
        </p:txBody>
      </p:sp>
      <p:sp>
        <p:nvSpPr>
          <p:cNvPr id="5" name="TextBox 4">
            <a:extLst>
              <a:ext uri="{FF2B5EF4-FFF2-40B4-BE49-F238E27FC236}">
                <a16:creationId xmlns:a16="http://schemas.microsoft.com/office/drawing/2014/main" id="{CA09439C-B483-1732-5F6E-CA786569B20C}"/>
              </a:ext>
            </a:extLst>
          </p:cNvPr>
          <p:cNvSpPr txBox="1"/>
          <p:nvPr/>
        </p:nvSpPr>
        <p:spPr>
          <a:xfrm>
            <a:off x="7776704" y="4485304"/>
            <a:ext cx="800219" cy="461665"/>
          </a:xfrm>
          <a:prstGeom prst="rect">
            <a:avLst/>
          </a:prstGeom>
          <a:noFill/>
          <a:ln>
            <a:solidFill>
              <a:srgbClr val="0000FF"/>
            </a:solidFill>
          </a:ln>
        </p:spPr>
        <p:txBody>
          <a:bodyPr wrap="none" rtlCol="0">
            <a:spAutoFit/>
          </a:bodyPr>
          <a:lstStyle/>
          <a:p>
            <a:r>
              <a:rPr lang="en-US" sz="1200" dirty="0">
                <a:solidFill>
                  <a:srgbClr val="0000FF"/>
                </a:solidFill>
              </a:rPr>
              <a:t>Monolith</a:t>
            </a:r>
          </a:p>
          <a:p>
            <a:r>
              <a:rPr lang="en-US" sz="1200" dirty="0">
                <a:solidFill>
                  <a:srgbClr val="0000FF"/>
                </a:solidFill>
              </a:rPr>
              <a:t>insert</a:t>
            </a:r>
          </a:p>
        </p:txBody>
      </p:sp>
      <p:sp>
        <p:nvSpPr>
          <p:cNvPr id="6" name="TextBox 5">
            <a:extLst>
              <a:ext uri="{FF2B5EF4-FFF2-40B4-BE49-F238E27FC236}">
                <a16:creationId xmlns:a16="http://schemas.microsoft.com/office/drawing/2014/main" id="{5450C92B-BB23-EA27-BAB0-E63D821D2023}"/>
              </a:ext>
            </a:extLst>
          </p:cNvPr>
          <p:cNvSpPr txBox="1"/>
          <p:nvPr/>
        </p:nvSpPr>
        <p:spPr>
          <a:xfrm>
            <a:off x="9152240" y="4023639"/>
            <a:ext cx="1343638" cy="461665"/>
          </a:xfrm>
          <a:prstGeom prst="rect">
            <a:avLst/>
          </a:prstGeom>
          <a:noFill/>
          <a:ln>
            <a:solidFill>
              <a:srgbClr val="0000FF"/>
            </a:solidFill>
          </a:ln>
        </p:spPr>
        <p:txBody>
          <a:bodyPr wrap="none" rtlCol="0">
            <a:spAutoFit/>
          </a:bodyPr>
          <a:lstStyle/>
          <a:p>
            <a:r>
              <a:rPr lang="en-US" sz="1200" dirty="0">
                <a:solidFill>
                  <a:srgbClr val="0000FF"/>
                </a:solidFill>
              </a:rPr>
              <a:t>Bunker pass-thru</a:t>
            </a:r>
          </a:p>
          <a:p>
            <a:r>
              <a:rPr lang="en-US" sz="1200" dirty="0">
                <a:solidFill>
                  <a:srgbClr val="0000FF"/>
                </a:solidFill>
              </a:rPr>
              <a:t>and shielding</a:t>
            </a:r>
          </a:p>
        </p:txBody>
      </p:sp>
      <p:cxnSp>
        <p:nvCxnSpPr>
          <p:cNvPr id="26" name="Straight Connector 25">
            <a:extLst>
              <a:ext uri="{FF2B5EF4-FFF2-40B4-BE49-F238E27FC236}">
                <a16:creationId xmlns:a16="http://schemas.microsoft.com/office/drawing/2014/main" id="{27FDC95D-A301-CB0A-5536-8D6F6DB8B26A}"/>
              </a:ext>
            </a:extLst>
          </p:cNvPr>
          <p:cNvCxnSpPr>
            <a:stCxn id="6" idx="0"/>
          </p:cNvCxnSpPr>
          <p:nvPr/>
        </p:nvCxnSpPr>
        <p:spPr>
          <a:xfrm flipV="1">
            <a:off x="9824059" y="3247232"/>
            <a:ext cx="212307" cy="776407"/>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03DB971-34A6-A9F3-2245-0584D82E7FC3}"/>
              </a:ext>
            </a:extLst>
          </p:cNvPr>
          <p:cNvCxnSpPr>
            <a:cxnSpLocks/>
            <a:stCxn id="5" idx="1"/>
          </p:cNvCxnSpPr>
          <p:nvPr/>
        </p:nvCxnSpPr>
        <p:spPr>
          <a:xfrm flipH="1" flipV="1">
            <a:off x="6898552" y="4250946"/>
            <a:ext cx="878152" cy="465191"/>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30" name="Donut 29">
            <a:extLst>
              <a:ext uri="{FF2B5EF4-FFF2-40B4-BE49-F238E27FC236}">
                <a16:creationId xmlns:a16="http://schemas.microsoft.com/office/drawing/2014/main" id="{232E1A6B-7104-E32B-8CA3-8DAD49CF5266}"/>
              </a:ext>
            </a:extLst>
          </p:cNvPr>
          <p:cNvSpPr/>
          <p:nvPr/>
        </p:nvSpPr>
        <p:spPr>
          <a:xfrm>
            <a:off x="5991307" y="2866867"/>
            <a:ext cx="1894902" cy="2313543"/>
          </a:xfrm>
          <a:prstGeom prst="donut">
            <a:avLst>
              <a:gd name="adj" fmla="val 215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extBox 31">
            <a:extLst>
              <a:ext uri="{FF2B5EF4-FFF2-40B4-BE49-F238E27FC236}">
                <a16:creationId xmlns:a16="http://schemas.microsoft.com/office/drawing/2014/main" id="{9E3DCF4F-3D6C-3B6E-77D0-4339C26F5231}"/>
              </a:ext>
            </a:extLst>
          </p:cNvPr>
          <p:cNvSpPr txBox="1"/>
          <p:nvPr/>
        </p:nvSpPr>
        <p:spPr>
          <a:xfrm>
            <a:off x="5043734" y="5687207"/>
            <a:ext cx="6877478" cy="646331"/>
          </a:xfrm>
          <a:prstGeom prst="rect">
            <a:avLst/>
          </a:prstGeom>
          <a:solidFill>
            <a:srgbClr val="FFFF00"/>
          </a:solidFill>
          <a:ln>
            <a:solidFill>
              <a:srgbClr val="0000FF"/>
            </a:solidFill>
          </a:ln>
        </p:spPr>
        <p:txBody>
          <a:bodyPr wrap="square" rtlCol="0">
            <a:spAutoFit/>
          </a:bodyPr>
          <a:lstStyle/>
          <a:p>
            <a:r>
              <a:rPr lang="en-US" dirty="0"/>
              <a:t>The gaps in/around the monolith and optical inserts are potential neutron streaming paths (especially high energetic neutrons)</a:t>
            </a:r>
          </a:p>
        </p:txBody>
      </p:sp>
      <p:cxnSp>
        <p:nvCxnSpPr>
          <p:cNvPr id="33" name="Straight Connector 32">
            <a:extLst>
              <a:ext uri="{FF2B5EF4-FFF2-40B4-BE49-F238E27FC236}">
                <a16:creationId xmlns:a16="http://schemas.microsoft.com/office/drawing/2014/main" id="{121D7F2C-F76A-3C25-149C-E715982412FC}"/>
              </a:ext>
            </a:extLst>
          </p:cNvPr>
          <p:cNvCxnSpPr>
            <a:cxnSpLocks/>
            <a:stCxn id="32" idx="0"/>
          </p:cNvCxnSpPr>
          <p:nvPr/>
        </p:nvCxnSpPr>
        <p:spPr>
          <a:xfrm flipH="1" flipV="1">
            <a:off x="7311187" y="5084941"/>
            <a:ext cx="1171286" cy="60226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0927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6A816-36D8-481A-42EC-3D26F5155E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118684-5095-B1C5-A7A7-9FF2ACF80791}"/>
              </a:ext>
            </a:extLst>
          </p:cNvPr>
          <p:cNvSpPr>
            <a:spLocks noGrp="1"/>
          </p:cNvSpPr>
          <p:nvPr>
            <p:ph type="title"/>
          </p:nvPr>
        </p:nvSpPr>
        <p:spPr>
          <a:xfrm>
            <a:off x="336996" y="47396"/>
            <a:ext cx="11425236" cy="978729"/>
          </a:xfrm>
        </p:spPr>
        <p:txBody>
          <a:bodyPr/>
          <a:lstStyle/>
          <a:p>
            <a:r>
              <a:rPr lang="en-US" sz="3200" dirty="0">
                <a:latin typeface="+mn-lt"/>
              </a:rPr>
              <a:t>What-if the height taper in the optics inserts is removed</a:t>
            </a:r>
            <a:endParaRPr lang="en-US" dirty="0"/>
          </a:p>
        </p:txBody>
      </p:sp>
      <p:sp>
        <p:nvSpPr>
          <p:cNvPr id="8" name="TextBox 7">
            <a:extLst>
              <a:ext uri="{FF2B5EF4-FFF2-40B4-BE49-F238E27FC236}">
                <a16:creationId xmlns:a16="http://schemas.microsoft.com/office/drawing/2014/main" id="{64B96553-CAB2-D8DF-C5C3-740051DB269F}"/>
              </a:ext>
            </a:extLst>
          </p:cNvPr>
          <p:cNvSpPr txBox="1"/>
          <p:nvPr/>
        </p:nvSpPr>
        <p:spPr>
          <a:xfrm>
            <a:off x="429768" y="809851"/>
            <a:ext cx="2220480" cy="590931"/>
          </a:xfrm>
          <a:prstGeom prst="rect">
            <a:avLst/>
          </a:prstGeom>
          <a:noFill/>
        </p:spPr>
        <p:txBody>
          <a:bodyPr wrap="none" rtlCol="0">
            <a:spAutoFit/>
          </a:bodyPr>
          <a:lstStyle/>
          <a:p>
            <a:pPr algn="l">
              <a:lnSpc>
                <a:spcPct val="90000"/>
              </a:lnSpc>
            </a:pPr>
            <a:r>
              <a:rPr lang="en-US" b="1" dirty="0">
                <a:latin typeface="+mn-lt"/>
              </a:rPr>
              <a:t>Neutron dose rate</a:t>
            </a:r>
          </a:p>
          <a:p>
            <a:pPr algn="l">
              <a:lnSpc>
                <a:spcPct val="90000"/>
              </a:lnSpc>
            </a:pPr>
            <a:r>
              <a:rPr lang="en-US" b="1" dirty="0">
                <a:latin typeface="+mn-lt"/>
              </a:rPr>
              <a:t>(mrem/</a:t>
            </a:r>
            <a:r>
              <a:rPr lang="en-US" b="1" dirty="0" err="1">
                <a:latin typeface="+mn-lt"/>
              </a:rPr>
              <a:t>hr</a:t>
            </a:r>
            <a:r>
              <a:rPr lang="en-US" b="1" dirty="0">
                <a:latin typeface="+mn-lt"/>
              </a:rPr>
              <a:t>)</a:t>
            </a:r>
          </a:p>
        </p:txBody>
      </p:sp>
      <p:sp>
        <p:nvSpPr>
          <p:cNvPr id="10" name="TextBox 9">
            <a:extLst>
              <a:ext uri="{FF2B5EF4-FFF2-40B4-BE49-F238E27FC236}">
                <a16:creationId xmlns:a16="http://schemas.microsoft.com/office/drawing/2014/main" id="{18449EA5-15A8-22B5-B874-1CA9197EE196}"/>
              </a:ext>
            </a:extLst>
          </p:cNvPr>
          <p:cNvSpPr txBox="1"/>
          <p:nvPr/>
        </p:nvSpPr>
        <p:spPr>
          <a:xfrm>
            <a:off x="3061061" y="6468972"/>
            <a:ext cx="6670416" cy="341632"/>
          </a:xfrm>
          <a:prstGeom prst="rect">
            <a:avLst/>
          </a:prstGeom>
          <a:noFill/>
        </p:spPr>
        <p:txBody>
          <a:bodyPr wrap="none" rtlCol="0">
            <a:spAutoFit/>
          </a:bodyPr>
          <a:lstStyle/>
          <a:p>
            <a:pPr algn="l">
              <a:lnSpc>
                <a:spcPct val="90000"/>
              </a:lnSpc>
            </a:pPr>
            <a:r>
              <a:rPr lang="en-US" b="1" dirty="0">
                <a:latin typeface="+mn-lt"/>
              </a:rPr>
              <a:t>Vertical cut-view at monolith exit face (view from bunker area)</a:t>
            </a:r>
          </a:p>
        </p:txBody>
      </p:sp>
      <p:pic>
        <p:nvPicPr>
          <p:cNvPr id="5" name="Picture 4">
            <a:extLst>
              <a:ext uri="{FF2B5EF4-FFF2-40B4-BE49-F238E27FC236}">
                <a16:creationId xmlns:a16="http://schemas.microsoft.com/office/drawing/2014/main" id="{EDF4FAB0-A48F-11D1-6021-E5A639AE7660}"/>
              </a:ext>
            </a:extLst>
          </p:cNvPr>
          <p:cNvPicPr>
            <a:picLocks noChangeAspect="1"/>
          </p:cNvPicPr>
          <p:nvPr/>
        </p:nvPicPr>
        <p:blipFill>
          <a:blip r:embed="rId2"/>
          <a:srcRect/>
          <a:stretch/>
        </p:blipFill>
        <p:spPr>
          <a:xfrm>
            <a:off x="926450" y="1688627"/>
            <a:ext cx="4754888" cy="4380597"/>
          </a:xfrm>
          <a:prstGeom prst="rect">
            <a:avLst/>
          </a:prstGeom>
        </p:spPr>
      </p:pic>
      <p:pic>
        <p:nvPicPr>
          <p:cNvPr id="9" name="Picture 8">
            <a:extLst>
              <a:ext uri="{FF2B5EF4-FFF2-40B4-BE49-F238E27FC236}">
                <a16:creationId xmlns:a16="http://schemas.microsoft.com/office/drawing/2014/main" id="{C8A601F3-D2DA-0DB9-9AB2-9B4AF82533A2}"/>
              </a:ext>
            </a:extLst>
          </p:cNvPr>
          <p:cNvPicPr>
            <a:picLocks noChangeAspect="1"/>
          </p:cNvPicPr>
          <p:nvPr/>
        </p:nvPicPr>
        <p:blipFill>
          <a:blip r:embed="rId3"/>
          <a:srcRect/>
          <a:stretch/>
        </p:blipFill>
        <p:spPr>
          <a:xfrm>
            <a:off x="5817723" y="1793371"/>
            <a:ext cx="4978837" cy="4067922"/>
          </a:xfrm>
          <a:prstGeom prst="rect">
            <a:avLst/>
          </a:prstGeom>
        </p:spPr>
      </p:pic>
      <p:sp>
        <p:nvSpPr>
          <p:cNvPr id="12" name="TextBox 11">
            <a:extLst>
              <a:ext uri="{FF2B5EF4-FFF2-40B4-BE49-F238E27FC236}">
                <a16:creationId xmlns:a16="http://schemas.microsoft.com/office/drawing/2014/main" id="{DE5ADF93-C13B-F126-1EEE-70672B933FB2}"/>
              </a:ext>
            </a:extLst>
          </p:cNvPr>
          <p:cNvSpPr txBox="1"/>
          <p:nvPr/>
        </p:nvSpPr>
        <p:spPr>
          <a:xfrm>
            <a:off x="2714652" y="6017389"/>
            <a:ext cx="1624163" cy="286232"/>
          </a:xfrm>
          <a:prstGeom prst="rect">
            <a:avLst/>
          </a:prstGeom>
          <a:noFill/>
        </p:spPr>
        <p:txBody>
          <a:bodyPr wrap="none" rtlCol="0">
            <a:spAutoFit/>
          </a:bodyPr>
          <a:lstStyle/>
          <a:p>
            <a:pPr algn="l">
              <a:lnSpc>
                <a:spcPct val="90000"/>
              </a:lnSpc>
            </a:pPr>
            <a:r>
              <a:rPr lang="en-US" sz="1400" b="1" dirty="0">
                <a:latin typeface="+mn-lt"/>
              </a:rPr>
              <a:t>3mm uniform gap</a:t>
            </a:r>
          </a:p>
        </p:txBody>
      </p:sp>
      <p:sp>
        <p:nvSpPr>
          <p:cNvPr id="14" name="TextBox 13">
            <a:extLst>
              <a:ext uri="{FF2B5EF4-FFF2-40B4-BE49-F238E27FC236}">
                <a16:creationId xmlns:a16="http://schemas.microsoft.com/office/drawing/2014/main" id="{983B5A15-08E8-6DBC-F887-1D8AEE219CA4}"/>
              </a:ext>
            </a:extLst>
          </p:cNvPr>
          <p:cNvSpPr txBox="1"/>
          <p:nvPr/>
        </p:nvSpPr>
        <p:spPr>
          <a:xfrm>
            <a:off x="8307141" y="5924553"/>
            <a:ext cx="1173719" cy="286232"/>
          </a:xfrm>
          <a:prstGeom prst="rect">
            <a:avLst/>
          </a:prstGeom>
          <a:noFill/>
        </p:spPr>
        <p:txBody>
          <a:bodyPr wrap="none" rtlCol="0">
            <a:spAutoFit/>
          </a:bodyPr>
          <a:lstStyle/>
          <a:p>
            <a:pPr algn="l">
              <a:lnSpc>
                <a:spcPct val="90000"/>
              </a:lnSpc>
            </a:pPr>
            <a:r>
              <a:rPr lang="en-US" sz="1400" b="1" dirty="0">
                <a:latin typeface="+mn-lt"/>
              </a:rPr>
              <a:t>variable gap</a:t>
            </a:r>
          </a:p>
        </p:txBody>
      </p:sp>
      <p:sp>
        <p:nvSpPr>
          <p:cNvPr id="4" name="TextBox 3">
            <a:extLst>
              <a:ext uri="{FF2B5EF4-FFF2-40B4-BE49-F238E27FC236}">
                <a16:creationId xmlns:a16="http://schemas.microsoft.com/office/drawing/2014/main" id="{D1EC3D6F-CBC2-A600-91D5-2A942B8D5271}"/>
              </a:ext>
            </a:extLst>
          </p:cNvPr>
          <p:cNvSpPr txBox="1"/>
          <p:nvPr/>
        </p:nvSpPr>
        <p:spPr>
          <a:xfrm>
            <a:off x="1783307" y="1283651"/>
            <a:ext cx="2555508" cy="341632"/>
          </a:xfrm>
          <a:prstGeom prst="rect">
            <a:avLst/>
          </a:prstGeom>
          <a:noFill/>
        </p:spPr>
        <p:txBody>
          <a:bodyPr wrap="none" rtlCol="0">
            <a:spAutoFit/>
          </a:bodyPr>
          <a:lstStyle/>
          <a:p>
            <a:pPr algn="l">
              <a:lnSpc>
                <a:spcPct val="90000"/>
              </a:lnSpc>
            </a:pPr>
            <a:r>
              <a:rPr lang="en-US" dirty="0">
                <a:latin typeface="+mn-lt"/>
              </a:rPr>
              <a:t>HE neutrons ( &gt; 1 MeV)</a:t>
            </a:r>
          </a:p>
        </p:txBody>
      </p:sp>
      <p:sp>
        <p:nvSpPr>
          <p:cNvPr id="6" name="TextBox 5">
            <a:extLst>
              <a:ext uri="{FF2B5EF4-FFF2-40B4-BE49-F238E27FC236}">
                <a16:creationId xmlns:a16="http://schemas.microsoft.com/office/drawing/2014/main" id="{3E1F287E-488A-5497-6E38-8599891399DB}"/>
              </a:ext>
            </a:extLst>
          </p:cNvPr>
          <p:cNvSpPr txBox="1"/>
          <p:nvPr/>
        </p:nvSpPr>
        <p:spPr>
          <a:xfrm>
            <a:off x="7524688" y="1451739"/>
            <a:ext cx="2555508" cy="341632"/>
          </a:xfrm>
          <a:prstGeom prst="rect">
            <a:avLst/>
          </a:prstGeom>
          <a:noFill/>
        </p:spPr>
        <p:txBody>
          <a:bodyPr wrap="none" rtlCol="0">
            <a:spAutoFit/>
          </a:bodyPr>
          <a:lstStyle/>
          <a:p>
            <a:pPr algn="l">
              <a:lnSpc>
                <a:spcPct val="90000"/>
              </a:lnSpc>
            </a:pPr>
            <a:r>
              <a:rPr lang="en-US" dirty="0">
                <a:latin typeface="+mn-lt"/>
              </a:rPr>
              <a:t>HE neutrons ( &gt; 1 MeV)</a:t>
            </a:r>
          </a:p>
        </p:txBody>
      </p:sp>
      <p:pic>
        <p:nvPicPr>
          <p:cNvPr id="11" name="Picture 10" descr="A picture containing blue, cash machine, bright, painted&#10;&#10;AI-generated content may be incorrect.">
            <a:extLst>
              <a:ext uri="{FF2B5EF4-FFF2-40B4-BE49-F238E27FC236}">
                <a16:creationId xmlns:a16="http://schemas.microsoft.com/office/drawing/2014/main" id="{874A2FC3-A20F-138D-4B67-EF5B7CAE48D5}"/>
              </a:ext>
            </a:extLst>
          </p:cNvPr>
          <p:cNvPicPr>
            <a:picLocks noChangeAspect="1"/>
          </p:cNvPicPr>
          <p:nvPr/>
        </p:nvPicPr>
        <p:blipFill>
          <a:blip r:embed="rId4"/>
          <a:stretch>
            <a:fillRect/>
          </a:stretch>
        </p:blipFill>
        <p:spPr>
          <a:xfrm flipH="1">
            <a:off x="1918586" y="1679179"/>
            <a:ext cx="3061420" cy="3901207"/>
          </a:xfrm>
          <a:prstGeom prst="rect">
            <a:avLst/>
          </a:prstGeom>
        </p:spPr>
      </p:pic>
      <p:pic>
        <p:nvPicPr>
          <p:cNvPr id="15" name="Picture 14" descr="A picture containing text, indoor, blue, cash machine&#10;&#10;AI-generated content may be incorrect.">
            <a:extLst>
              <a:ext uri="{FF2B5EF4-FFF2-40B4-BE49-F238E27FC236}">
                <a16:creationId xmlns:a16="http://schemas.microsoft.com/office/drawing/2014/main" id="{6A4D7A47-2F39-7474-658D-D8C09D3611D9}"/>
              </a:ext>
            </a:extLst>
          </p:cNvPr>
          <p:cNvPicPr>
            <a:picLocks noChangeAspect="1"/>
          </p:cNvPicPr>
          <p:nvPr/>
        </p:nvPicPr>
        <p:blipFill>
          <a:blip r:embed="rId5"/>
          <a:stretch>
            <a:fillRect/>
          </a:stretch>
        </p:blipFill>
        <p:spPr>
          <a:xfrm flipH="1">
            <a:off x="7088596" y="1793372"/>
            <a:ext cx="3274603" cy="3612890"/>
          </a:xfrm>
          <a:prstGeom prst="rect">
            <a:avLst/>
          </a:prstGeom>
        </p:spPr>
      </p:pic>
    </p:spTree>
    <p:extLst>
      <p:ext uri="{BB962C8B-B14F-4D97-AF65-F5344CB8AC3E}">
        <p14:creationId xmlns:p14="http://schemas.microsoft.com/office/powerpoint/2010/main" val="1085892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494CB-6645-C02E-79BA-2BFC7546AB8B}"/>
              </a:ext>
            </a:extLst>
          </p:cNvPr>
          <p:cNvSpPr>
            <a:spLocks noGrp="1"/>
          </p:cNvSpPr>
          <p:nvPr>
            <p:ph type="title"/>
          </p:nvPr>
        </p:nvSpPr>
        <p:spPr>
          <a:xfrm>
            <a:off x="336996" y="47396"/>
            <a:ext cx="11425236" cy="978729"/>
          </a:xfrm>
        </p:spPr>
        <p:txBody>
          <a:bodyPr/>
          <a:lstStyle/>
          <a:p>
            <a:r>
              <a:rPr lang="en-US" sz="3200" dirty="0">
                <a:latin typeface="+mn-lt"/>
              </a:rPr>
              <a:t>What-if the height taper in the optics inserts is removed</a:t>
            </a:r>
            <a:endParaRPr lang="en-US" dirty="0"/>
          </a:p>
        </p:txBody>
      </p:sp>
      <p:sp>
        <p:nvSpPr>
          <p:cNvPr id="8" name="TextBox 7">
            <a:extLst>
              <a:ext uri="{FF2B5EF4-FFF2-40B4-BE49-F238E27FC236}">
                <a16:creationId xmlns:a16="http://schemas.microsoft.com/office/drawing/2014/main" id="{AF579726-9E98-77A8-8AB3-D96BBF4891A1}"/>
              </a:ext>
            </a:extLst>
          </p:cNvPr>
          <p:cNvSpPr txBox="1"/>
          <p:nvPr/>
        </p:nvSpPr>
        <p:spPr>
          <a:xfrm>
            <a:off x="429768" y="809851"/>
            <a:ext cx="2220480" cy="590931"/>
          </a:xfrm>
          <a:prstGeom prst="rect">
            <a:avLst/>
          </a:prstGeom>
          <a:noFill/>
        </p:spPr>
        <p:txBody>
          <a:bodyPr wrap="none" rtlCol="0">
            <a:spAutoFit/>
          </a:bodyPr>
          <a:lstStyle/>
          <a:p>
            <a:pPr algn="l">
              <a:lnSpc>
                <a:spcPct val="90000"/>
              </a:lnSpc>
            </a:pPr>
            <a:r>
              <a:rPr lang="en-US" b="1" dirty="0">
                <a:latin typeface="+mn-lt"/>
              </a:rPr>
              <a:t>Neutron dose rate</a:t>
            </a:r>
          </a:p>
          <a:p>
            <a:pPr algn="l">
              <a:lnSpc>
                <a:spcPct val="90000"/>
              </a:lnSpc>
            </a:pPr>
            <a:r>
              <a:rPr lang="en-US" b="1" dirty="0">
                <a:latin typeface="+mn-lt"/>
              </a:rPr>
              <a:t>(mrem/</a:t>
            </a:r>
            <a:r>
              <a:rPr lang="en-US" b="1" dirty="0" err="1">
                <a:latin typeface="+mn-lt"/>
              </a:rPr>
              <a:t>hr</a:t>
            </a:r>
            <a:r>
              <a:rPr lang="en-US" b="1" dirty="0">
                <a:latin typeface="+mn-lt"/>
              </a:rPr>
              <a:t>)</a:t>
            </a:r>
          </a:p>
        </p:txBody>
      </p:sp>
      <p:sp>
        <p:nvSpPr>
          <p:cNvPr id="10" name="TextBox 9">
            <a:extLst>
              <a:ext uri="{FF2B5EF4-FFF2-40B4-BE49-F238E27FC236}">
                <a16:creationId xmlns:a16="http://schemas.microsoft.com/office/drawing/2014/main" id="{65D451A8-5397-F3DB-CEB5-741B36050ACA}"/>
              </a:ext>
            </a:extLst>
          </p:cNvPr>
          <p:cNvSpPr txBox="1"/>
          <p:nvPr/>
        </p:nvSpPr>
        <p:spPr>
          <a:xfrm>
            <a:off x="2650248" y="6075655"/>
            <a:ext cx="6920484" cy="341632"/>
          </a:xfrm>
          <a:prstGeom prst="rect">
            <a:avLst/>
          </a:prstGeom>
          <a:noFill/>
        </p:spPr>
        <p:txBody>
          <a:bodyPr wrap="none" rtlCol="0">
            <a:spAutoFit/>
          </a:bodyPr>
          <a:lstStyle/>
          <a:p>
            <a:pPr algn="l">
              <a:lnSpc>
                <a:spcPct val="90000"/>
              </a:lnSpc>
            </a:pPr>
            <a:r>
              <a:rPr lang="en-US" b="1" dirty="0">
                <a:latin typeface="+mn-lt"/>
              </a:rPr>
              <a:t>Vertical cut-view at the bunker wall (view from the monolith)</a:t>
            </a:r>
          </a:p>
        </p:txBody>
      </p:sp>
      <p:pic>
        <p:nvPicPr>
          <p:cNvPr id="5" name="Picture 4">
            <a:extLst>
              <a:ext uri="{FF2B5EF4-FFF2-40B4-BE49-F238E27FC236}">
                <a16:creationId xmlns:a16="http://schemas.microsoft.com/office/drawing/2014/main" id="{C646F348-A3FF-EE66-16B9-A9E149C938C3}"/>
              </a:ext>
            </a:extLst>
          </p:cNvPr>
          <p:cNvPicPr>
            <a:picLocks noChangeAspect="1"/>
          </p:cNvPicPr>
          <p:nvPr/>
        </p:nvPicPr>
        <p:blipFill>
          <a:blip r:embed="rId2"/>
          <a:srcRect/>
          <a:stretch/>
        </p:blipFill>
        <p:spPr>
          <a:xfrm>
            <a:off x="668980" y="1688628"/>
            <a:ext cx="4784162" cy="3933160"/>
          </a:xfrm>
          <a:prstGeom prst="rect">
            <a:avLst/>
          </a:prstGeom>
        </p:spPr>
      </p:pic>
      <p:pic>
        <p:nvPicPr>
          <p:cNvPr id="9" name="Picture 8">
            <a:extLst>
              <a:ext uri="{FF2B5EF4-FFF2-40B4-BE49-F238E27FC236}">
                <a16:creationId xmlns:a16="http://schemas.microsoft.com/office/drawing/2014/main" id="{CD41BCAF-E3F0-46B3-DE7C-44DF5156D7BD}"/>
              </a:ext>
            </a:extLst>
          </p:cNvPr>
          <p:cNvPicPr>
            <a:picLocks noChangeAspect="1"/>
          </p:cNvPicPr>
          <p:nvPr/>
        </p:nvPicPr>
        <p:blipFill>
          <a:blip r:embed="rId3"/>
          <a:srcRect/>
          <a:stretch/>
        </p:blipFill>
        <p:spPr>
          <a:xfrm>
            <a:off x="6281027" y="1776192"/>
            <a:ext cx="5042830" cy="4067922"/>
          </a:xfrm>
          <a:prstGeom prst="rect">
            <a:avLst/>
          </a:prstGeom>
        </p:spPr>
      </p:pic>
      <p:sp>
        <p:nvSpPr>
          <p:cNvPr id="12" name="TextBox 11">
            <a:extLst>
              <a:ext uri="{FF2B5EF4-FFF2-40B4-BE49-F238E27FC236}">
                <a16:creationId xmlns:a16="http://schemas.microsoft.com/office/drawing/2014/main" id="{30875722-04D6-8266-18B1-606F5CB59CC1}"/>
              </a:ext>
            </a:extLst>
          </p:cNvPr>
          <p:cNvSpPr txBox="1"/>
          <p:nvPr/>
        </p:nvSpPr>
        <p:spPr>
          <a:xfrm>
            <a:off x="2455721" y="5643936"/>
            <a:ext cx="1624163" cy="286232"/>
          </a:xfrm>
          <a:prstGeom prst="rect">
            <a:avLst/>
          </a:prstGeom>
          <a:noFill/>
        </p:spPr>
        <p:txBody>
          <a:bodyPr wrap="none" rtlCol="0">
            <a:spAutoFit/>
          </a:bodyPr>
          <a:lstStyle/>
          <a:p>
            <a:pPr algn="l">
              <a:lnSpc>
                <a:spcPct val="90000"/>
              </a:lnSpc>
            </a:pPr>
            <a:r>
              <a:rPr lang="en-US" sz="1400" b="1" dirty="0">
                <a:latin typeface="+mn-lt"/>
              </a:rPr>
              <a:t>3mm uniform gap</a:t>
            </a:r>
          </a:p>
        </p:txBody>
      </p:sp>
      <p:sp>
        <p:nvSpPr>
          <p:cNvPr id="14" name="TextBox 13">
            <a:extLst>
              <a:ext uri="{FF2B5EF4-FFF2-40B4-BE49-F238E27FC236}">
                <a16:creationId xmlns:a16="http://schemas.microsoft.com/office/drawing/2014/main" id="{74F5A158-2285-D59A-8F6C-39E8C09D1A44}"/>
              </a:ext>
            </a:extLst>
          </p:cNvPr>
          <p:cNvSpPr txBox="1"/>
          <p:nvPr/>
        </p:nvSpPr>
        <p:spPr>
          <a:xfrm>
            <a:off x="8215583" y="5500820"/>
            <a:ext cx="1173719" cy="286232"/>
          </a:xfrm>
          <a:prstGeom prst="rect">
            <a:avLst/>
          </a:prstGeom>
          <a:noFill/>
        </p:spPr>
        <p:txBody>
          <a:bodyPr wrap="none" rtlCol="0">
            <a:spAutoFit/>
          </a:bodyPr>
          <a:lstStyle/>
          <a:p>
            <a:pPr algn="l">
              <a:lnSpc>
                <a:spcPct val="90000"/>
              </a:lnSpc>
            </a:pPr>
            <a:r>
              <a:rPr lang="en-US" sz="1400" b="1" dirty="0">
                <a:latin typeface="+mn-lt"/>
              </a:rPr>
              <a:t>variable gap</a:t>
            </a:r>
          </a:p>
        </p:txBody>
      </p:sp>
      <p:sp>
        <p:nvSpPr>
          <p:cNvPr id="3" name="TextBox 2">
            <a:extLst>
              <a:ext uri="{FF2B5EF4-FFF2-40B4-BE49-F238E27FC236}">
                <a16:creationId xmlns:a16="http://schemas.microsoft.com/office/drawing/2014/main" id="{F777C9B1-B77A-DE3A-CDA3-DEF6591B860A}"/>
              </a:ext>
            </a:extLst>
          </p:cNvPr>
          <p:cNvSpPr txBox="1"/>
          <p:nvPr/>
        </p:nvSpPr>
        <p:spPr>
          <a:xfrm>
            <a:off x="5638801" y="730381"/>
            <a:ext cx="5976316" cy="646331"/>
          </a:xfrm>
          <a:prstGeom prst="rect">
            <a:avLst/>
          </a:prstGeom>
          <a:solidFill>
            <a:srgbClr val="FFFF00"/>
          </a:solidFill>
        </p:spPr>
        <p:txBody>
          <a:bodyPr wrap="none" rtlCol="0">
            <a:spAutoFit/>
          </a:bodyPr>
          <a:lstStyle/>
          <a:p>
            <a:r>
              <a:rPr lang="en-US" dirty="0"/>
              <a:t>Variable gap inside monolith increases the dose rates</a:t>
            </a:r>
          </a:p>
          <a:p>
            <a:r>
              <a:rPr lang="en-US" dirty="0"/>
              <a:t>on bunker wall surface (bunker pass-thru upstream face)</a:t>
            </a:r>
          </a:p>
        </p:txBody>
      </p:sp>
      <p:sp>
        <p:nvSpPr>
          <p:cNvPr id="4" name="TextBox 3">
            <a:extLst>
              <a:ext uri="{FF2B5EF4-FFF2-40B4-BE49-F238E27FC236}">
                <a16:creationId xmlns:a16="http://schemas.microsoft.com/office/drawing/2014/main" id="{B9E92D6F-1AB2-A598-461F-0ABF6619D383}"/>
              </a:ext>
            </a:extLst>
          </p:cNvPr>
          <p:cNvSpPr txBox="1"/>
          <p:nvPr/>
        </p:nvSpPr>
        <p:spPr>
          <a:xfrm>
            <a:off x="1783307" y="1283651"/>
            <a:ext cx="2555508" cy="341632"/>
          </a:xfrm>
          <a:prstGeom prst="rect">
            <a:avLst/>
          </a:prstGeom>
          <a:noFill/>
        </p:spPr>
        <p:txBody>
          <a:bodyPr wrap="none" rtlCol="0">
            <a:spAutoFit/>
          </a:bodyPr>
          <a:lstStyle/>
          <a:p>
            <a:pPr algn="l">
              <a:lnSpc>
                <a:spcPct val="90000"/>
              </a:lnSpc>
            </a:pPr>
            <a:r>
              <a:rPr lang="en-US" dirty="0">
                <a:latin typeface="+mn-lt"/>
              </a:rPr>
              <a:t>HE neutrons ( &gt; 1 MeV)</a:t>
            </a:r>
          </a:p>
        </p:txBody>
      </p:sp>
      <p:sp>
        <p:nvSpPr>
          <p:cNvPr id="6" name="TextBox 5">
            <a:extLst>
              <a:ext uri="{FF2B5EF4-FFF2-40B4-BE49-F238E27FC236}">
                <a16:creationId xmlns:a16="http://schemas.microsoft.com/office/drawing/2014/main" id="{9F59E6BB-4305-18AA-9AD3-E9FC974F8A58}"/>
              </a:ext>
            </a:extLst>
          </p:cNvPr>
          <p:cNvSpPr txBox="1"/>
          <p:nvPr/>
        </p:nvSpPr>
        <p:spPr>
          <a:xfrm>
            <a:off x="7524688" y="1451739"/>
            <a:ext cx="2555508" cy="341632"/>
          </a:xfrm>
          <a:prstGeom prst="rect">
            <a:avLst/>
          </a:prstGeom>
          <a:noFill/>
        </p:spPr>
        <p:txBody>
          <a:bodyPr wrap="none" rtlCol="0">
            <a:spAutoFit/>
          </a:bodyPr>
          <a:lstStyle/>
          <a:p>
            <a:pPr algn="l">
              <a:lnSpc>
                <a:spcPct val="90000"/>
              </a:lnSpc>
            </a:pPr>
            <a:r>
              <a:rPr lang="en-US" dirty="0">
                <a:latin typeface="+mn-lt"/>
              </a:rPr>
              <a:t>HE neutrons ( &gt; 1 MeV)</a:t>
            </a:r>
          </a:p>
        </p:txBody>
      </p:sp>
    </p:spTree>
    <p:extLst>
      <p:ext uri="{BB962C8B-B14F-4D97-AF65-F5344CB8AC3E}">
        <p14:creationId xmlns:p14="http://schemas.microsoft.com/office/powerpoint/2010/main" val="3804188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90B16-8D9F-444C-EE35-3DE563EDC297}"/>
              </a:ext>
            </a:extLst>
          </p:cNvPr>
          <p:cNvSpPr>
            <a:spLocks noGrp="1"/>
          </p:cNvSpPr>
          <p:nvPr>
            <p:ph type="title"/>
          </p:nvPr>
        </p:nvSpPr>
        <p:spPr/>
        <p:txBody>
          <a:bodyPr/>
          <a:lstStyle/>
          <a:p>
            <a:r>
              <a:rPr lang="en-US" dirty="0"/>
              <a:t>Removing Monolith Insert Chicane, Adding Steel Upstream</a:t>
            </a:r>
          </a:p>
        </p:txBody>
      </p:sp>
      <p:pic>
        <p:nvPicPr>
          <p:cNvPr id="4" name="Picture 3">
            <a:extLst>
              <a:ext uri="{FF2B5EF4-FFF2-40B4-BE49-F238E27FC236}">
                <a16:creationId xmlns:a16="http://schemas.microsoft.com/office/drawing/2014/main" id="{2AFCA28F-BC52-D77D-E2E4-4ADF6C9AA775}"/>
              </a:ext>
            </a:extLst>
          </p:cNvPr>
          <p:cNvPicPr>
            <a:picLocks noChangeAspect="1"/>
          </p:cNvPicPr>
          <p:nvPr/>
        </p:nvPicPr>
        <p:blipFill>
          <a:blip r:embed="rId2"/>
          <a:stretch>
            <a:fillRect/>
          </a:stretch>
        </p:blipFill>
        <p:spPr>
          <a:xfrm>
            <a:off x="993541" y="1173480"/>
            <a:ext cx="7464024" cy="3590290"/>
          </a:xfrm>
          <a:prstGeom prst="rect">
            <a:avLst/>
          </a:prstGeom>
        </p:spPr>
      </p:pic>
      <p:sp>
        <p:nvSpPr>
          <p:cNvPr id="5" name="TextBox 4">
            <a:extLst>
              <a:ext uri="{FF2B5EF4-FFF2-40B4-BE49-F238E27FC236}">
                <a16:creationId xmlns:a16="http://schemas.microsoft.com/office/drawing/2014/main" id="{A9B253D3-F63E-982F-091B-568079E09F83}"/>
              </a:ext>
            </a:extLst>
          </p:cNvPr>
          <p:cNvSpPr txBox="1"/>
          <p:nvPr/>
        </p:nvSpPr>
        <p:spPr>
          <a:xfrm>
            <a:off x="8816340" y="1313399"/>
            <a:ext cx="3068319" cy="2585323"/>
          </a:xfrm>
          <a:prstGeom prst="rect">
            <a:avLst/>
          </a:prstGeom>
          <a:noFill/>
        </p:spPr>
        <p:txBody>
          <a:bodyPr wrap="square" rtlCol="0">
            <a:spAutoFit/>
          </a:bodyPr>
          <a:lstStyle/>
          <a:p>
            <a:r>
              <a:rPr lang="en-US" dirty="0"/>
              <a:t>There is empty space between the monolith insert upstream window and the moderator… would filling this space with steel be more effective than the small monolith insert chicane at preventing neutron streaming?</a:t>
            </a:r>
          </a:p>
        </p:txBody>
      </p:sp>
      <p:cxnSp>
        <p:nvCxnSpPr>
          <p:cNvPr id="7" name="Straight Connector 6">
            <a:extLst>
              <a:ext uri="{FF2B5EF4-FFF2-40B4-BE49-F238E27FC236}">
                <a16:creationId xmlns:a16="http://schemas.microsoft.com/office/drawing/2014/main" id="{7427C98B-2B8C-1673-5894-B5EA0006E854}"/>
              </a:ext>
            </a:extLst>
          </p:cNvPr>
          <p:cNvCxnSpPr>
            <a:cxnSpLocks/>
          </p:cNvCxnSpPr>
          <p:nvPr/>
        </p:nvCxnSpPr>
        <p:spPr>
          <a:xfrm>
            <a:off x="1841500" y="2103438"/>
            <a:ext cx="1152525" cy="2254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F023EBA-C59D-3BD5-8EEC-CB7FD07C328A}"/>
              </a:ext>
            </a:extLst>
          </p:cNvPr>
          <p:cNvCxnSpPr>
            <a:cxnSpLocks/>
          </p:cNvCxnSpPr>
          <p:nvPr/>
        </p:nvCxnSpPr>
        <p:spPr>
          <a:xfrm flipV="1">
            <a:off x="2994025" y="2255838"/>
            <a:ext cx="0" cy="730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5305E5E-A400-DBAC-5B68-1BA0BAAE68B3}"/>
              </a:ext>
            </a:extLst>
          </p:cNvPr>
          <p:cNvCxnSpPr>
            <a:cxnSpLocks/>
          </p:cNvCxnSpPr>
          <p:nvPr/>
        </p:nvCxnSpPr>
        <p:spPr>
          <a:xfrm flipH="1" flipV="1">
            <a:off x="2994025" y="2255838"/>
            <a:ext cx="455137" cy="928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B4EA24A-CFB2-255C-FA61-570809E70610}"/>
              </a:ext>
            </a:extLst>
          </p:cNvPr>
          <p:cNvCxnSpPr>
            <a:cxnSpLocks/>
          </p:cNvCxnSpPr>
          <p:nvPr/>
        </p:nvCxnSpPr>
        <p:spPr>
          <a:xfrm>
            <a:off x="3431540" y="2187575"/>
            <a:ext cx="10160" cy="1635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F350D3F-F105-49F1-1505-275B1955541B}"/>
              </a:ext>
            </a:extLst>
          </p:cNvPr>
          <p:cNvCxnSpPr>
            <a:cxnSpLocks/>
          </p:cNvCxnSpPr>
          <p:nvPr/>
        </p:nvCxnSpPr>
        <p:spPr>
          <a:xfrm>
            <a:off x="3420427" y="2187575"/>
            <a:ext cx="165736" cy="285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2A3079B-11CD-3DE9-3B1B-E7DB604F8731}"/>
              </a:ext>
            </a:extLst>
          </p:cNvPr>
          <p:cNvCxnSpPr>
            <a:cxnSpLocks/>
          </p:cNvCxnSpPr>
          <p:nvPr/>
        </p:nvCxnSpPr>
        <p:spPr>
          <a:xfrm>
            <a:off x="3584576" y="2210593"/>
            <a:ext cx="34924" cy="7580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50E052C-383F-0901-82D1-7D6D5F0ACB37}"/>
              </a:ext>
            </a:extLst>
          </p:cNvPr>
          <p:cNvCxnSpPr>
            <a:cxnSpLocks/>
          </p:cNvCxnSpPr>
          <p:nvPr/>
        </p:nvCxnSpPr>
        <p:spPr>
          <a:xfrm>
            <a:off x="3487738" y="2943225"/>
            <a:ext cx="142875" cy="25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74345E8-C4A7-E1C4-409A-284A15DF5ADD}"/>
              </a:ext>
            </a:extLst>
          </p:cNvPr>
          <p:cNvCxnSpPr>
            <a:cxnSpLocks/>
          </p:cNvCxnSpPr>
          <p:nvPr/>
        </p:nvCxnSpPr>
        <p:spPr>
          <a:xfrm>
            <a:off x="3476626" y="2805205"/>
            <a:ext cx="11113" cy="1634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9306B2-F766-F67A-FF66-FF4A7F54E1D0}"/>
              </a:ext>
            </a:extLst>
          </p:cNvPr>
          <p:cNvCxnSpPr>
            <a:cxnSpLocks/>
          </p:cNvCxnSpPr>
          <p:nvPr/>
        </p:nvCxnSpPr>
        <p:spPr>
          <a:xfrm flipH="1" flipV="1">
            <a:off x="3021489" y="2712336"/>
            <a:ext cx="455137" cy="928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8107739-9C0C-8761-F212-F66B92AB04B5}"/>
              </a:ext>
            </a:extLst>
          </p:cNvPr>
          <p:cNvCxnSpPr>
            <a:cxnSpLocks/>
          </p:cNvCxnSpPr>
          <p:nvPr/>
        </p:nvCxnSpPr>
        <p:spPr>
          <a:xfrm flipV="1">
            <a:off x="3021489" y="2639311"/>
            <a:ext cx="0" cy="730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EECAED6-4AEF-F749-468C-200F2CCCC72C}"/>
              </a:ext>
            </a:extLst>
          </p:cNvPr>
          <p:cNvCxnSpPr>
            <a:cxnSpLocks/>
          </p:cNvCxnSpPr>
          <p:nvPr/>
        </p:nvCxnSpPr>
        <p:spPr>
          <a:xfrm>
            <a:off x="1868964" y="2413886"/>
            <a:ext cx="1152525" cy="2254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5B9505D-5128-0852-08C2-EDF754A2FE7E}"/>
              </a:ext>
            </a:extLst>
          </p:cNvPr>
          <p:cNvCxnSpPr>
            <a:cxnSpLocks/>
          </p:cNvCxnSpPr>
          <p:nvPr/>
        </p:nvCxnSpPr>
        <p:spPr>
          <a:xfrm>
            <a:off x="1857851" y="2091531"/>
            <a:ext cx="11112" cy="3223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80A91B92-F005-6E6C-5377-AB016D781FAA}"/>
              </a:ext>
            </a:extLst>
          </p:cNvPr>
          <p:cNvSpPr/>
          <p:nvPr/>
        </p:nvSpPr>
        <p:spPr>
          <a:xfrm>
            <a:off x="2605844" y="983679"/>
            <a:ext cx="6188273" cy="1206172"/>
          </a:xfrm>
          <a:custGeom>
            <a:avLst/>
            <a:gdLst>
              <a:gd name="connsiteX0" fmla="*/ 6239897 w 6239897"/>
              <a:gd name="connsiteY0" fmla="*/ 440901 h 1206172"/>
              <a:gd name="connsiteX1" fmla="*/ 2374300 w 6239897"/>
              <a:gd name="connsiteY1" fmla="*/ 32757 h 1206172"/>
              <a:gd name="connsiteX2" fmla="*/ 0 w 6239897"/>
              <a:gd name="connsiteY2" fmla="*/ 1206172 h 1206172"/>
            </a:gdLst>
            <a:ahLst/>
            <a:cxnLst>
              <a:cxn ang="0">
                <a:pos x="connsiteX0" y="connsiteY0"/>
              </a:cxn>
              <a:cxn ang="0">
                <a:pos x="connsiteX1" y="connsiteY1"/>
              </a:cxn>
              <a:cxn ang="0">
                <a:pos x="connsiteX2" y="connsiteY2"/>
              </a:cxn>
            </a:cxnLst>
            <a:rect l="l" t="t" r="r" b="b"/>
            <a:pathLst>
              <a:path w="6239897" h="1206172">
                <a:moveTo>
                  <a:pt x="6239897" y="440901"/>
                </a:moveTo>
                <a:cubicBezTo>
                  <a:pt x="4827090" y="173056"/>
                  <a:pt x="3414283" y="-94788"/>
                  <a:pt x="2374300" y="32757"/>
                </a:cubicBezTo>
                <a:cubicBezTo>
                  <a:pt x="1334317" y="160302"/>
                  <a:pt x="667158" y="683237"/>
                  <a:pt x="0" y="1206172"/>
                </a:cubicBezTo>
              </a:path>
            </a:pathLst>
          </a:custGeom>
          <a:noFill/>
          <a:ln>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DDBE0327-981A-5F6A-F493-5BD2D7BCE952}"/>
              </a:ext>
            </a:extLst>
          </p:cNvPr>
          <p:cNvPicPr>
            <a:picLocks noChangeAspect="1"/>
          </p:cNvPicPr>
          <p:nvPr/>
        </p:nvPicPr>
        <p:blipFill>
          <a:blip r:embed="rId3"/>
          <a:stretch>
            <a:fillRect/>
          </a:stretch>
        </p:blipFill>
        <p:spPr>
          <a:xfrm>
            <a:off x="5890916" y="5257431"/>
            <a:ext cx="3768394" cy="1473564"/>
          </a:xfrm>
          <a:prstGeom prst="rect">
            <a:avLst/>
          </a:prstGeom>
          <a:ln w="38100">
            <a:solidFill>
              <a:srgbClr val="FF0000"/>
            </a:solidFill>
          </a:ln>
        </p:spPr>
      </p:pic>
      <p:cxnSp>
        <p:nvCxnSpPr>
          <p:cNvPr id="40" name="Straight Connector 39">
            <a:extLst>
              <a:ext uri="{FF2B5EF4-FFF2-40B4-BE49-F238E27FC236}">
                <a16:creationId xmlns:a16="http://schemas.microsoft.com/office/drawing/2014/main" id="{04C3724B-B858-4605-4F98-67C0F0D33A77}"/>
              </a:ext>
            </a:extLst>
          </p:cNvPr>
          <p:cNvCxnSpPr>
            <a:cxnSpLocks/>
          </p:cNvCxnSpPr>
          <p:nvPr/>
        </p:nvCxnSpPr>
        <p:spPr>
          <a:xfrm>
            <a:off x="4166871" y="2579780"/>
            <a:ext cx="570231" cy="1126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2FDF69-C551-C4FE-C6FF-5E2D939D9CA2}"/>
              </a:ext>
            </a:extLst>
          </p:cNvPr>
          <p:cNvCxnSpPr>
            <a:cxnSpLocks/>
          </p:cNvCxnSpPr>
          <p:nvPr/>
        </p:nvCxnSpPr>
        <p:spPr>
          <a:xfrm>
            <a:off x="4182586" y="2830605"/>
            <a:ext cx="570231" cy="1126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89B1142-403D-6710-A495-0ED64624DEAE}"/>
              </a:ext>
            </a:extLst>
          </p:cNvPr>
          <p:cNvCxnSpPr>
            <a:cxnSpLocks/>
          </p:cNvCxnSpPr>
          <p:nvPr/>
        </p:nvCxnSpPr>
        <p:spPr>
          <a:xfrm>
            <a:off x="4737102" y="2692400"/>
            <a:ext cx="0" cy="2508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8E60114-2885-149C-30BF-400E9A02DC4C}"/>
              </a:ext>
            </a:extLst>
          </p:cNvPr>
          <p:cNvCxnSpPr>
            <a:cxnSpLocks/>
          </p:cNvCxnSpPr>
          <p:nvPr/>
        </p:nvCxnSpPr>
        <p:spPr>
          <a:xfrm>
            <a:off x="4182588" y="2579780"/>
            <a:ext cx="0" cy="2508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Freeform: Shape 45">
            <a:extLst>
              <a:ext uri="{FF2B5EF4-FFF2-40B4-BE49-F238E27FC236}">
                <a16:creationId xmlns:a16="http://schemas.microsoft.com/office/drawing/2014/main" id="{4D3C358A-36AB-B674-CD7B-7C413AFCA4AF}"/>
              </a:ext>
            </a:extLst>
          </p:cNvPr>
          <p:cNvSpPr/>
          <p:nvPr/>
        </p:nvSpPr>
        <p:spPr>
          <a:xfrm>
            <a:off x="4358501" y="2900680"/>
            <a:ext cx="1506683" cy="3032760"/>
          </a:xfrm>
          <a:custGeom>
            <a:avLst/>
            <a:gdLst>
              <a:gd name="connsiteX0" fmla="*/ 25538 w 1356498"/>
              <a:gd name="connsiteY0" fmla="*/ 0 h 3291840"/>
              <a:gd name="connsiteX1" fmla="*/ 177938 w 1356498"/>
              <a:gd name="connsiteY1" fmla="*/ 2641600 h 3291840"/>
              <a:gd name="connsiteX2" fmla="*/ 1356498 w 1356498"/>
              <a:gd name="connsiteY2" fmla="*/ 3291840 h 3291840"/>
            </a:gdLst>
            <a:ahLst/>
            <a:cxnLst>
              <a:cxn ang="0">
                <a:pos x="connsiteX0" y="connsiteY0"/>
              </a:cxn>
              <a:cxn ang="0">
                <a:pos x="connsiteX1" y="connsiteY1"/>
              </a:cxn>
              <a:cxn ang="0">
                <a:pos x="connsiteX2" y="connsiteY2"/>
              </a:cxn>
            </a:cxnLst>
            <a:rect l="l" t="t" r="r" b="b"/>
            <a:pathLst>
              <a:path w="1356498" h="3291840">
                <a:moveTo>
                  <a:pt x="25538" y="0"/>
                </a:moveTo>
                <a:cubicBezTo>
                  <a:pt x="-9176" y="1046480"/>
                  <a:pt x="-43889" y="2092960"/>
                  <a:pt x="177938" y="2641600"/>
                </a:cubicBezTo>
                <a:cubicBezTo>
                  <a:pt x="399765" y="3190240"/>
                  <a:pt x="878131" y="3241040"/>
                  <a:pt x="1356498" y="3291840"/>
                </a:cubicBezTo>
              </a:path>
            </a:pathLst>
          </a:custGeom>
          <a:noFill/>
          <a:ln>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6ABAE322-1AFF-5296-CDA9-3481E45F58BF}"/>
              </a:ext>
            </a:extLst>
          </p:cNvPr>
          <p:cNvCxnSpPr>
            <a:cxnSpLocks/>
          </p:cNvCxnSpPr>
          <p:nvPr/>
        </p:nvCxnSpPr>
        <p:spPr>
          <a:xfrm>
            <a:off x="7736047" y="5144012"/>
            <a:ext cx="0" cy="5225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8312EF7-8E72-578D-143C-92E4868DDC84}"/>
              </a:ext>
            </a:extLst>
          </p:cNvPr>
          <p:cNvCxnSpPr>
            <a:cxnSpLocks/>
          </p:cNvCxnSpPr>
          <p:nvPr/>
        </p:nvCxnSpPr>
        <p:spPr>
          <a:xfrm flipV="1">
            <a:off x="7731919" y="5755575"/>
            <a:ext cx="0" cy="656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53E9A972-91DD-E1ED-AD30-03039673A101}"/>
              </a:ext>
            </a:extLst>
          </p:cNvPr>
          <p:cNvSpPr txBox="1"/>
          <p:nvPr/>
        </p:nvSpPr>
        <p:spPr>
          <a:xfrm>
            <a:off x="7504846" y="4907851"/>
            <a:ext cx="1116011" cy="276999"/>
          </a:xfrm>
          <a:prstGeom prst="rect">
            <a:avLst/>
          </a:prstGeom>
          <a:noFill/>
        </p:spPr>
        <p:txBody>
          <a:bodyPr wrap="none" rtlCol="0">
            <a:spAutoFit/>
          </a:bodyPr>
          <a:lstStyle/>
          <a:p>
            <a:r>
              <a:rPr lang="en-US" sz="1200" b="1" dirty="0">
                <a:solidFill>
                  <a:srgbClr val="000000"/>
                </a:solidFill>
              </a:rPr>
              <a:t>9mm chicane</a:t>
            </a:r>
          </a:p>
        </p:txBody>
      </p:sp>
      <p:cxnSp>
        <p:nvCxnSpPr>
          <p:cNvPr id="52" name="Straight Connector 51">
            <a:extLst>
              <a:ext uri="{FF2B5EF4-FFF2-40B4-BE49-F238E27FC236}">
                <a16:creationId xmlns:a16="http://schemas.microsoft.com/office/drawing/2014/main" id="{6368EBDE-56E7-3CD3-EB4E-D507D5A4542C}"/>
              </a:ext>
            </a:extLst>
          </p:cNvPr>
          <p:cNvCxnSpPr/>
          <p:nvPr/>
        </p:nvCxnSpPr>
        <p:spPr>
          <a:xfrm>
            <a:off x="7428669" y="5744793"/>
            <a:ext cx="66715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778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rawing of a circular structure&#10;&#10;Description automatically generated">
            <a:extLst>
              <a:ext uri="{FF2B5EF4-FFF2-40B4-BE49-F238E27FC236}">
                <a16:creationId xmlns:a16="http://schemas.microsoft.com/office/drawing/2014/main" id="{8C70EDE0-F702-9C4F-C4AE-962D261CAA3F}"/>
              </a:ext>
            </a:extLst>
          </p:cNvPr>
          <p:cNvPicPr>
            <a:picLocks noChangeAspect="1"/>
          </p:cNvPicPr>
          <p:nvPr/>
        </p:nvPicPr>
        <p:blipFill>
          <a:blip r:embed="rId2"/>
          <a:stretch>
            <a:fillRect/>
          </a:stretch>
        </p:blipFill>
        <p:spPr>
          <a:xfrm rot="19072357">
            <a:off x="1207447" y="1185516"/>
            <a:ext cx="5501464" cy="4395067"/>
          </a:xfrm>
          <a:prstGeom prst="rect">
            <a:avLst/>
          </a:prstGeom>
        </p:spPr>
      </p:pic>
      <p:sp>
        <p:nvSpPr>
          <p:cNvPr id="2" name="Title 1">
            <a:extLst>
              <a:ext uri="{FF2B5EF4-FFF2-40B4-BE49-F238E27FC236}">
                <a16:creationId xmlns:a16="http://schemas.microsoft.com/office/drawing/2014/main" id="{42E494CB-6645-C02E-79BA-2BFC7546AB8B}"/>
              </a:ext>
            </a:extLst>
          </p:cNvPr>
          <p:cNvSpPr>
            <a:spLocks noGrp="1"/>
          </p:cNvSpPr>
          <p:nvPr>
            <p:ph type="title"/>
          </p:nvPr>
        </p:nvSpPr>
        <p:spPr>
          <a:xfrm>
            <a:off x="429768" y="274320"/>
            <a:ext cx="11425236" cy="535531"/>
          </a:xfrm>
        </p:spPr>
        <p:txBody>
          <a:bodyPr/>
          <a:lstStyle/>
          <a:p>
            <a:r>
              <a:rPr lang="en-US" sz="3200" dirty="0">
                <a:latin typeface="+mn-lt"/>
              </a:rPr>
              <a:t>What-if upstream steel insert placed into upstream cavity</a:t>
            </a:r>
          </a:p>
        </p:txBody>
      </p:sp>
      <p:sp>
        <p:nvSpPr>
          <p:cNvPr id="10" name="TextBox 9">
            <a:extLst>
              <a:ext uri="{FF2B5EF4-FFF2-40B4-BE49-F238E27FC236}">
                <a16:creationId xmlns:a16="http://schemas.microsoft.com/office/drawing/2014/main" id="{D0FAE768-1629-E06A-34B6-736CA45535EF}"/>
              </a:ext>
            </a:extLst>
          </p:cNvPr>
          <p:cNvSpPr txBox="1"/>
          <p:nvPr/>
        </p:nvSpPr>
        <p:spPr>
          <a:xfrm>
            <a:off x="6331225" y="3383049"/>
            <a:ext cx="713657" cy="341632"/>
          </a:xfrm>
          <a:prstGeom prst="rect">
            <a:avLst/>
          </a:prstGeom>
          <a:noFill/>
        </p:spPr>
        <p:txBody>
          <a:bodyPr wrap="none" rtlCol="0">
            <a:spAutoFit/>
          </a:bodyPr>
          <a:lstStyle/>
          <a:p>
            <a:pPr algn="l">
              <a:lnSpc>
                <a:spcPct val="90000"/>
              </a:lnSpc>
            </a:pPr>
            <a:r>
              <a:rPr lang="en-US" dirty="0">
                <a:latin typeface="+mn-lt"/>
              </a:rPr>
              <a:t>QIKR</a:t>
            </a:r>
          </a:p>
        </p:txBody>
      </p:sp>
      <p:sp>
        <p:nvSpPr>
          <p:cNvPr id="12" name="TextBox 11">
            <a:extLst>
              <a:ext uri="{FF2B5EF4-FFF2-40B4-BE49-F238E27FC236}">
                <a16:creationId xmlns:a16="http://schemas.microsoft.com/office/drawing/2014/main" id="{E74653BF-6711-46A9-4017-B3652C6B559C}"/>
              </a:ext>
            </a:extLst>
          </p:cNvPr>
          <p:cNvSpPr txBox="1"/>
          <p:nvPr/>
        </p:nvSpPr>
        <p:spPr>
          <a:xfrm>
            <a:off x="5834268" y="2164184"/>
            <a:ext cx="731290" cy="341632"/>
          </a:xfrm>
          <a:prstGeom prst="rect">
            <a:avLst/>
          </a:prstGeom>
          <a:noFill/>
        </p:spPr>
        <p:txBody>
          <a:bodyPr wrap="none" rtlCol="0">
            <a:spAutoFit/>
          </a:bodyPr>
          <a:lstStyle/>
          <a:p>
            <a:pPr algn="l">
              <a:lnSpc>
                <a:spcPct val="90000"/>
              </a:lnSpc>
            </a:pPr>
            <a:r>
              <a:rPr lang="en-US" dirty="0">
                <a:latin typeface="+mn-lt"/>
              </a:rPr>
              <a:t>ST-03</a:t>
            </a:r>
          </a:p>
        </p:txBody>
      </p:sp>
      <p:sp>
        <p:nvSpPr>
          <p:cNvPr id="14" name="TextBox 13">
            <a:extLst>
              <a:ext uri="{FF2B5EF4-FFF2-40B4-BE49-F238E27FC236}">
                <a16:creationId xmlns:a16="http://schemas.microsoft.com/office/drawing/2014/main" id="{D3FEB8EE-CCF3-84A8-007C-7772451D78F1}"/>
              </a:ext>
            </a:extLst>
          </p:cNvPr>
          <p:cNvSpPr txBox="1"/>
          <p:nvPr/>
        </p:nvSpPr>
        <p:spPr>
          <a:xfrm>
            <a:off x="4870176" y="1228595"/>
            <a:ext cx="731290" cy="341632"/>
          </a:xfrm>
          <a:prstGeom prst="rect">
            <a:avLst/>
          </a:prstGeom>
          <a:noFill/>
        </p:spPr>
        <p:txBody>
          <a:bodyPr wrap="none" rtlCol="0">
            <a:spAutoFit/>
          </a:bodyPr>
          <a:lstStyle/>
          <a:p>
            <a:pPr algn="l">
              <a:lnSpc>
                <a:spcPct val="90000"/>
              </a:lnSpc>
            </a:pPr>
            <a:r>
              <a:rPr lang="en-US" dirty="0">
                <a:latin typeface="+mn-lt"/>
              </a:rPr>
              <a:t>ST-04</a:t>
            </a:r>
          </a:p>
        </p:txBody>
      </p:sp>
      <p:sp>
        <p:nvSpPr>
          <p:cNvPr id="18" name="TextBox 17">
            <a:extLst>
              <a:ext uri="{FF2B5EF4-FFF2-40B4-BE49-F238E27FC236}">
                <a16:creationId xmlns:a16="http://schemas.microsoft.com/office/drawing/2014/main" id="{D707A39D-AD3E-1D1A-D3DB-00A3050AD501}"/>
              </a:ext>
            </a:extLst>
          </p:cNvPr>
          <p:cNvSpPr txBox="1"/>
          <p:nvPr/>
        </p:nvSpPr>
        <p:spPr>
          <a:xfrm>
            <a:off x="6086063" y="4431098"/>
            <a:ext cx="731290" cy="341632"/>
          </a:xfrm>
          <a:prstGeom prst="rect">
            <a:avLst/>
          </a:prstGeom>
          <a:noFill/>
        </p:spPr>
        <p:txBody>
          <a:bodyPr wrap="none" rtlCol="0">
            <a:spAutoFit/>
          </a:bodyPr>
          <a:lstStyle/>
          <a:p>
            <a:pPr algn="l">
              <a:lnSpc>
                <a:spcPct val="90000"/>
              </a:lnSpc>
            </a:pPr>
            <a:r>
              <a:rPr lang="en-US" dirty="0">
                <a:latin typeface="+mn-lt"/>
              </a:rPr>
              <a:t>ST-01</a:t>
            </a:r>
          </a:p>
        </p:txBody>
      </p:sp>
      <p:sp>
        <p:nvSpPr>
          <p:cNvPr id="21" name="TextBox 20">
            <a:extLst>
              <a:ext uri="{FF2B5EF4-FFF2-40B4-BE49-F238E27FC236}">
                <a16:creationId xmlns:a16="http://schemas.microsoft.com/office/drawing/2014/main" id="{79D7F10A-E7B0-BF27-CD67-5C4B96180687}"/>
              </a:ext>
            </a:extLst>
          </p:cNvPr>
          <p:cNvSpPr txBox="1"/>
          <p:nvPr/>
        </p:nvSpPr>
        <p:spPr>
          <a:xfrm>
            <a:off x="7760328" y="1187736"/>
            <a:ext cx="3806687" cy="2336024"/>
          </a:xfrm>
          <a:prstGeom prst="rect">
            <a:avLst/>
          </a:prstGeom>
          <a:solidFill>
            <a:srgbClr val="FFFF00"/>
          </a:solidFill>
        </p:spPr>
        <p:txBody>
          <a:bodyPr wrap="square" rtlCol="0">
            <a:spAutoFit/>
          </a:bodyPr>
          <a:lstStyle/>
          <a:p>
            <a:pPr algn="l">
              <a:lnSpc>
                <a:spcPct val="90000"/>
              </a:lnSpc>
            </a:pPr>
            <a:r>
              <a:rPr lang="en-US" dirty="0">
                <a:latin typeface="+mn-lt"/>
              </a:rPr>
              <a:t>In QIKR monolith design, shaded area depicted in the figure was empty space</a:t>
            </a:r>
          </a:p>
          <a:p>
            <a:pPr algn="l">
              <a:lnSpc>
                <a:spcPct val="90000"/>
              </a:lnSpc>
            </a:pPr>
            <a:endParaRPr lang="en-US" dirty="0"/>
          </a:p>
          <a:p>
            <a:pPr algn="l">
              <a:lnSpc>
                <a:spcPct val="90000"/>
              </a:lnSpc>
            </a:pPr>
            <a:r>
              <a:rPr lang="en-US" dirty="0">
                <a:latin typeface="+mn-lt"/>
              </a:rPr>
              <a:t>Filling this gap with steel (named upstream steel insert, USI) will reduce </a:t>
            </a:r>
            <a:r>
              <a:rPr lang="en-US" dirty="0"/>
              <a:t>the</a:t>
            </a:r>
            <a:r>
              <a:rPr lang="en-US" dirty="0">
                <a:latin typeface="+mn-lt"/>
              </a:rPr>
              <a:t> high-energetic  neutrons streaming through gaps around/in monolith/optic inserts</a:t>
            </a:r>
          </a:p>
        </p:txBody>
      </p:sp>
    </p:spTree>
    <p:extLst>
      <p:ext uri="{BB962C8B-B14F-4D97-AF65-F5344CB8AC3E}">
        <p14:creationId xmlns:p14="http://schemas.microsoft.com/office/powerpoint/2010/main" val="16862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494CB-6645-C02E-79BA-2BFC7546AB8B}"/>
              </a:ext>
            </a:extLst>
          </p:cNvPr>
          <p:cNvSpPr>
            <a:spLocks noGrp="1"/>
          </p:cNvSpPr>
          <p:nvPr>
            <p:ph type="title"/>
          </p:nvPr>
        </p:nvSpPr>
        <p:spPr>
          <a:xfrm>
            <a:off x="429768" y="274320"/>
            <a:ext cx="11425236" cy="535531"/>
          </a:xfrm>
        </p:spPr>
        <p:txBody>
          <a:bodyPr/>
          <a:lstStyle/>
          <a:p>
            <a:r>
              <a:rPr lang="en-US" dirty="0"/>
              <a:t>Assess the impact on USI on dose rates</a:t>
            </a:r>
          </a:p>
        </p:txBody>
      </p:sp>
      <p:sp>
        <p:nvSpPr>
          <p:cNvPr id="8" name="TextBox 7">
            <a:extLst>
              <a:ext uri="{FF2B5EF4-FFF2-40B4-BE49-F238E27FC236}">
                <a16:creationId xmlns:a16="http://schemas.microsoft.com/office/drawing/2014/main" id="{AF579726-9E98-77A8-8AB3-D96BBF4891A1}"/>
              </a:ext>
            </a:extLst>
          </p:cNvPr>
          <p:cNvSpPr txBox="1"/>
          <p:nvPr/>
        </p:nvSpPr>
        <p:spPr>
          <a:xfrm>
            <a:off x="429768" y="809851"/>
            <a:ext cx="2220480" cy="590931"/>
          </a:xfrm>
          <a:prstGeom prst="rect">
            <a:avLst/>
          </a:prstGeom>
          <a:noFill/>
        </p:spPr>
        <p:txBody>
          <a:bodyPr wrap="none" rtlCol="0">
            <a:spAutoFit/>
          </a:bodyPr>
          <a:lstStyle/>
          <a:p>
            <a:pPr algn="l">
              <a:lnSpc>
                <a:spcPct val="90000"/>
              </a:lnSpc>
            </a:pPr>
            <a:r>
              <a:rPr lang="en-US" b="1" dirty="0">
                <a:latin typeface="+mn-lt"/>
              </a:rPr>
              <a:t>Neutron dose rate</a:t>
            </a:r>
          </a:p>
          <a:p>
            <a:pPr algn="l">
              <a:lnSpc>
                <a:spcPct val="90000"/>
              </a:lnSpc>
            </a:pPr>
            <a:r>
              <a:rPr lang="en-US" b="1" dirty="0">
                <a:latin typeface="+mn-lt"/>
              </a:rPr>
              <a:t>(mrem/</a:t>
            </a:r>
            <a:r>
              <a:rPr lang="en-US" b="1" dirty="0" err="1">
                <a:latin typeface="+mn-lt"/>
              </a:rPr>
              <a:t>hr</a:t>
            </a:r>
            <a:r>
              <a:rPr lang="en-US" b="1" dirty="0">
                <a:latin typeface="+mn-lt"/>
              </a:rPr>
              <a:t>)</a:t>
            </a:r>
          </a:p>
        </p:txBody>
      </p:sp>
      <p:pic>
        <p:nvPicPr>
          <p:cNvPr id="6" name="Picture 5">
            <a:extLst>
              <a:ext uri="{FF2B5EF4-FFF2-40B4-BE49-F238E27FC236}">
                <a16:creationId xmlns:a16="http://schemas.microsoft.com/office/drawing/2014/main" id="{C4B118F5-658E-79E6-CE1B-EC938E11ACB3}"/>
              </a:ext>
            </a:extLst>
          </p:cNvPr>
          <p:cNvPicPr>
            <a:picLocks noChangeAspect="1"/>
          </p:cNvPicPr>
          <p:nvPr/>
        </p:nvPicPr>
        <p:blipFill>
          <a:blip r:embed="rId2"/>
          <a:srcRect/>
          <a:stretch/>
        </p:blipFill>
        <p:spPr>
          <a:xfrm>
            <a:off x="4181491" y="1603467"/>
            <a:ext cx="4517668" cy="3157134"/>
          </a:xfrm>
          <a:prstGeom prst="rect">
            <a:avLst/>
          </a:prstGeom>
        </p:spPr>
      </p:pic>
      <p:sp>
        <p:nvSpPr>
          <p:cNvPr id="7" name="TextBox 6">
            <a:extLst>
              <a:ext uri="{FF2B5EF4-FFF2-40B4-BE49-F238E27FC236}">
                <a16:creationId xmlns:a16="http://schemas.microsoft.com/office/drawing/2014/main" id="{23F9B363-E7EA-BF98-5513-698694230FA0}"/>
              </a:ext>
            </a:extLst>
          </p:cNvPr>
          <p:cNvSpPr txBox="1"/>
          <p:nvPr/>
        </p:nvSpPr>
        <p:spPr>
          <a:xfrm>
            <a:off x="1690778" y="1317235"/>
            <a:ext cx="2265364" cy="286232"/>
          </a:xfrm>
          <a:prstGeom prst="rect">
            <a:avLst/>
          </a:prstGeom>
          <a:noFill/>
        </p:spPr>
        <p:txBody>
          <a:bodyPr wrap="none" rtlCol="0">
            <a:spAutoFit/>
          </a:bodyPr>
          <a:lstStyle/>
          <a:p>
            <a:pPr algn="l">
              <a:lnSpc>
                <a:spcPct val="90000"/>
              </a:lnSpc>
            </a:pPr>
            <a:r>
              <a:rPr lang="en-US" sz="1400" b="1" dirty="0">
                <a:latin typeface="+mn-lt"/>
              </a:rPr>
              <a:t>No upstream steel insert</a:t>
            </a:r>
          </a:p>
        </p:txBody>
      </p:sp>
      <p:sp>
        <p:nvSpPr>
          <p:cNvPr id="11" name="TextBox 10">
            <a:extLst>
              <a:ext uri="{FF2B5EF4-FFF2-40B4-BE49-F238E27FC236}">
                <a16:creationId xmlns:a16="http://schemas.microsoft.com/office/drawing/2014/main" id="{B3C0FC8C-B66C-79B3-6A6D-2AE519F3B352}"/>
              </a:ext>
            </a:extLst>
          </p:cNvPr>
          <p:cNvSpPr txBox="1"/>
          <p:nvPr/>
        </p:nvSpPr>
        <p:spPr>
          <a:xfrm>
            <a:off x="8924508" y="1317235"/>
            <a:ext cx="3196709" cy="286232"/>
          </a:xfrm>
          <a:prstGeom prst="rect">
            <a:avLst/>
          </a:prstGeom>
          <a:noFill/>
        </p:spPr>
        <p:txBody>
          <a:bodyPr wrap="none" rtlCol="0">
            <a:spAutoFit/>
          </a:bodyPr>
          <a:lstStyle/>
          <a:p>
            <a:pPr algn="l">
              <a:lnSpc>
                <a:spcPct val="90000"/>
              </a:lnSpc>
            </a:pPr>
            <a:r>
              <a:rPr lang="en-US" sz="1400" b="1" dirty="0">
                <a:latin typeface="+mn-lt"/>
              </a:rPr>
              <a:t>Upstream steel insert, with chicane</a:t>
            </a:r>
          </a:p>
        </p:txBody>
      </p:sp>
      <p:sp>
        <p:nvSpPr>
          <p:cNvPr id="13" name="TextBox 12">
            <a:extLst>
              <a:ext uri="{FF2B5EF4-FFF2-40B4-BE49-F238E27FC236}">
                <a16:creationId xmlns:a16="http://schemas.microsoft.com/office/drawing/2014/main" id="{C37732D6-6914-3F8E-1697-B999B49A071F}"/>
              </a:ext>
            </a:extLst>
          </p:cNvPr>
          <p:cNvSpPr txBox="1"/>
          <p:nvPr/>
        </p:nvSpPr>
        <p:spPr>
          <a:xfrm>
            <a:off x="5467229" y="1341717"/>
            <a:ext cx="3119765" cy="286232"/>
          </a:xfrm>
          <a:prstGeom prst="rect">
            <a:avLst/>
          </a:prstGeom>
          <a:noFill/>
        </p:spPr>
        <p:txBody>
          <a:bodyPr wrap="none" rtlCol="0">
            <a:spAutoFit/>
          </a:bodyPr>
          <a:lstStyle/>
          <a:p>
            <a:pPr algn="l">
              <a:lnSpc>
                <a:spcPct val="90000"/>
              </a:lnSpc>
            </a:pPr>
            <a:r>
              <a:rPr lang="en-US" sz="1400" b="1" dirty="0">
                <a:latin typeface="+mn-lt"/>
              </a:rPr>
              <a:t>Upstream steel insert,  no chicane</a:t>
            </a:r>
          </a:p>
        </p:txBody>
      </p:sp>
      <p:pic>
        <p:nvPicPr>
          <p:cNvPr id="4" name="Picture 3">
            <a:extLst>
              <a:ext uri="{FF2B5EF4-FFF2-40B4-BE49-F238E27FC236}">
                <a16:creationId xmlns:a16="http://schemas.microsoft.com/office/drawing/2014/main" id="{EE3E38BD-19B4-5235-0F07-1E1303F406AB}"/>
              </a:ext>
            </a:extLst>
          </p:cNvPr>
          <p:cNvPicPr>
            <a:picLocks noChangeAspect="1"/>
          </p:cNvPicPr>
          <p:nvPr/>
        </p:nvPicPr>
        <p:blipFill>
          <a:blip r:embed="rId3"/>
          <a:srcRect/>
          <a:stretch/>
        </p:blipFill>
        <p:spPr>
          <a:xfrm>
            <a:off x="7963061" y="1627949"/>
            <a:ext cx="4228939" cy="3132652"/>
          </a:xfrm>
          <a:prstGeom prst="rect">
            <a:avLst/>
          </a:prstGeom>
        </p:spPr>
      </p:pic>
      <p:sp>
        <p:nvSpPr>
          <p:cNvPr id="15" name="TextBox 14">
            <a:extLst>
              <a:ext uri="{FF2B5EF4-FFF2-40B4-BE49-F238E27FC236}">
                <a16:creationId xmlns:a16="http://schemas.microsoft.com/office/drawing/2014/main" id="{7D6AE241-19DA-B4B3-45F8-C7D1B3EF8AE0}"/>
              </a:ext>
            </a:extLst>
          </p:cNvPr>
          <p:cNvSpPr txBox="1"/>
          <p:nvPr/>
        </p:nvSpPr>
        <p:spPr>
          <a:xfrm>
            <a:off x="8502869" y="5535701"/>
            <a:ext cx="3689130" cy="840230"/>
          </a:xfrm>
          <a:prstGeom prst="rect">
            <a:avLst/>
          </a:prstGeom>
          <a:noFill/>
        </p:spPr>
        <p:txBody>
          <a:bodyPr wrap="square" rtlCol="0">
            <a:spAutoFit/>
          </a:bodyPr>
          <a:lstStyle/>
          <a:p>
            <a:pPr algn="l">
              <a:lnSpc>
                <a:spcPct val="90000"/>
              </a:lnSpc>
            </a:pPr>
            <a:r>
              <a:rPr lang="en-US" b="1" dirty="0">
                <a:latin typeface="+mn-lt"/>
              </a:rPr>
              <a:t>Upstream steel insert with chicane is </a:t>
            </a:r>
            <a:r>
              <a:rPr lang="en-US" b="1" dirty="0" err="1">
                <a:latin typeface="+mn-lt"/>
              </a:rPr>
              <a:t>neutronically</a:t>
            </a:r>
            <a:r>
              <a:rPr lang="en-US" b="1" dirty="0">
                <a:latin typeface="+mn-lt"/>
              </a:rPr>
              <a:t> best (better shielding performance)</a:t>
            </a:r>
          </a:p>
        </p:txBody>
      </p:sp>
      <p:sp>
        <p:nvSpPr>
          <p:cNvPr id="16" name="TextBox 15">
            <a:extLst>
              <a:ext uri="{FF2B5EF4-FFF2-40B4-BE49-F238E27FC236}">
                <a16:creationId xmlns:a16="http://schemas.microsoft.com/office/drawing/2014/main" id="{EF84ABC5-DF38-FC23-8EEC-821058052A13}"/>
              </a:ext>
            </a:extLst>
          </p:cNvPr>
          <p:cNvSpPr txBox="1"/>
          <p:nvPr/>
        </p:nvSpPr>
        <p:spPr>
          <a:xfrm>
            <a:off x="4001123" y="5380697"/>
            <a:ext cx="3984808" cy="1338828"/>
          </a:xfrm>
          <a:prstGeom prst="rect">
            <a:avLst/>
          </a:prstGeom>
          <a:noFill/>
        </p:spPr>
        <p:txBody>
          <a:bodyPr wrap="square" rtlCol="0">
            <a:spAutoFit/>
          </a:bodyPr>
          <a:lstStyle/>
          <a:p>
            <a:pPr algn="l">
              <a:lnSpc>
                <a:spcPct val="90000"/>
              </a:lnSpc>
            </a:pPr>
            <a:r>
              <a:rPr lang="en-US" b="1" dirty="0">
                <a:solidFill>
                  <a:srgbClr val="FF0000"/>
                </a:solidFill>
                <a:latin typeface="+mn-lt"/>
              </a:rPr>
              <a:t>Removing chicane will introduce straight streaming pathways along the monolith insert!</a:t>
            </a:r>
          </a:p>
          <a:p>
            <a:pPr algn="l">
              <a:lnSpc>
                <a:spcPct val="90000"/>
              </a:lnSpc>
            </a:pPr>
            <a:r>
              <a:rPr lang="en-US" b="1" dirty="0">
                <a:solidFill>
                  <a:srgbClr val="FF0000"/>
                </a:solidFill>
                <a:latin typeface="+mn-lt"/>
              </a:rPr>
              <a:t>Therefore, relatively higher dose rates on the bunker wall face</a:t>
            </a:r>
          </a:p>
        </p:txBody>
      </p:sp>
      <p:sp>
        <p:nvSpPr>
          <p:cNvPr id="17" name="TextBox 16">
            <a:extLst>
              <a:ext uri="{FF2B5EF4-FFF2-40B4-BE49-F238E27FC236}">
                <a16:creationId xmlns:a16="http://schemas.microsoft.com/office/drawing/2014/main" id="{06A21079-2398-134F-D8B6-E153A837A953}"/>
              </a:ext>
            </a:extLst>
          </p:cNvPr>
          <p:cNvSpPr txBox="1"/>
          <p:nvPr/>
        </p:nvSpPr>
        <p:spPr>
          <a:xfrm>
            <a:off x="2823460" y="4851535"/>
            <a:ext cx="6920484" cy="341632"/>
          </a:xfrm>
          <a:prstGeom prst="rect">
            <a:avLst/>
          </a:prstGeom>
          <a:noFill/>
        </p:spPr>
        <p:txBody>
          <a:bodyPr wrap="none" rtlCol="0">
            <a:spAutoFit/>
          </a:bodyPr>
          <a:lstStyle/>
          <a:p>
            <a:pPr algn="l">
              <a:lnSpc>
                <a:spcPct val="90000"/>
              </a:lnSpc>
            </a:pPr>
            <a:r>
              <a:rPr lang="en-US" b="1" dirty="0">
                <a:latin typeface="+mn-lt"/>
              </a:rPr>
              <a:t>Vertical cut-view at the bunker wall (view from the monolith)</a:t>
            </a:r>
          </a:p>
        </p:txBody>
      </p:sp>
      <p:cxnSp>
        <p:nvCxnSpPr>
          <p:cNvPr id="19" name="Straight Arrow Connector 18">
            <a:extLst>
              <a:ext uri="{FF2B5EF4-FFF2-40B4-BE49-F238E27FC236}">
                <a16:creationId xmlns:a16="http://schemas.microsoft.com/office/drawing/2014/main" id="{66BD4053-9B8D-C5BB-B885-9A7285E3E963}"/>
              </a:ext>
            </a:extLst>
          </p:cNvPr>
          <p:cNvCxnSpPr/>
          <p:nvPr/>
        </p:nvCxnSpPr>
        <p:spPr>
          <a:xfrm flipV="1">
            <a:off x="5549462" y="3079531"/>
            <a:ext cx="683172" cy="2150520"/>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DDBB039-40F9-B6C5-25B9-0FAA4994A3D9}"/>
              </a:ext>
            </a:extLst>
          </p:cNvPr>
          <p:cNvCxnSpPr>
            <a:cxnSpLocks/>
          </p:cNvCxnSpPr>
          <p:nvPr/>
        </p:nvCxnSpPr>
        <p:spPr>
          <a:xfrm flipV="1">
            <a:off x="6322897" y="2995448"/>
            <a:ext cx="855669" cy="2259085"/>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DCC2A77-2A69-D4EB-0781-F8C557A7F10C}"/>
              </a:ext>
            </a:extLst>
          </p:cNvPr>
          <p:cNvPicPr>
            <a:picLocks noChangeAspect="1"/>
          </p:cNvPicPr>
          <p:nvPr/>
        </p:nvPicPr>
        <p:blipFill>
          <a:blip r:embed="rId4"/>
          <a:srcRect/>
          <a:stretch/>
        </p:blipFill>
        <p:spPr>
          <a:xfrm>
            <a:off x="564903" y="1682497"/>
            <a:ext cx="3736643" cy="3071973"/>
          </a:xfrm>
          <a:prstGeom prst="rect">
            <a:avLst/>
          </a:prstGeom>
        </p:spPr>
      </p:pic>
      <p:sp>
        <p:nvSpPr>
          <p:cNvPr id="10" name="TextBox 9">
            <a:extLst>
              <a:ext uri="{FF2B5EF4-FFF2-40B4-BE49-F238E27FC236}">
                <a16:creationId xmlns:a16="http://schemas.microsoft.com/office/drawing/2014/main" id="{DAA0F0CC-43CA-B8F8-74A1-BDE3E72E6380}"/>
              </a:ext>
            </a:extLst>
          </p:cNvPr>
          <p:cNvSpPr txBox="1"/>
          <p:nvPr/>
        </p:nvSpPr>
        <p:spPr>
          <a:xfrm>
            <a:off x="4426862" y="909151"/>
            <a:ext cx="2926438" cy="341632"/>
          </a:xfrm>
          <a:prstGeom prst="rect">
            <a:avLst/>
          </a:prstGeom>
          <a:noFill/>
        </p:spPr>
        <p:txBody>
          <a:bodyPr wrap="square">
            <a:spAutoFit/>
          </a:bodyPr>
          <a:lstStyle/>
          <a:p>
            <a:pPr algn="l">
              <a:lnSpc>
                <a:spcPct val="90000"/>
              </a:lnSpc>
            </a:pPr>
            <a:r>
              <a:rPr lang="en-US" b="1" dirty="0">
                <a:latin typeface="+mn-lt"/>
              </a:rPr>
              <a:t>HE neutrons ( &gt; 1 MeV)</a:t>
            </a:r>
          </a:p>
        </p:txBody>
      </p:sp>
    </p:spTree>
    <p:extLst>
      <p:ext uri="{BB962C8B-B14F-4D97-AF65-F5344CB8AC3E}">
        <p14:creationId xmlns:p14="http://schemas.microsoft.com/office/powerpoint/2010/main" val="3014627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D11B9-320E-A3C9-96BF-2B1BE4F5AD07}"/>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4056574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1582B-7942-2770-1E5A-124F21CAE2E1}"/>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FD840C22-DCAC-F6E6-1F55-AC5502789478}"/>
              </a:ext>
            </a:extLst>
          </p:cNvPr>
          <p:cNvSpPr/>
          <p:nvPr/>
        </p:nvSpPr>
        <p:spPr>
          <a:xfrm>
            <a:off x="270788" y="6341933"/>
            <a:ext cx="1428505" cy="4120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00EE7A3-6BE1-A1CF-BE9A-B87E21108B78}"/>
              </a:ext>
            </a:extLst>
          </p:cNvPr>
          <p:cNvSpPr>
            <a:spLocks noGrp="1"/>
          </p:cNvSpPr>
          <p:nvPr>
            <p:ph type="title"/>
          </p:nvPr>
        </p:nvSpPr>
        <p:spPr>
          <a:xfrm>
            <a:off x="314692" y="365125"/>
            <a:ext cx="11492432" cy="571309"/>
          </a:xfrm>
        </p:spPr>
        <p:txBody>
          <a:bodyPr/>
          <a:lstStyle/>
          <a:p>
            <a:r>
              <a:rPr lang="en-US" sz="3200" dirty="0"/>
              <a:t>A snapshot of dose profiles on bunker wall</a:t>
            </a:r>
          </a:p>
        </p:txBody>
      </p:sp>
      <p:pic>
        <p:nvPicPr>
          <p:cNvPr id="11" name="Picture 10" descr="A picture containing text, gallery&#10;&#10;AI-generated content may be incorrect.">
            <a:extLst>
              <a:ext uri="{FF2B5EF4-FFF2-40B4-BE49-F238E27FC236}">
                <a16:creationId xmlns:a16="http://schemas.microsoft.com/office/drawing/2014/main" id="{CEB8F95A-DE35-5C5F-0B70-64DB8CBCEF3F}"/>
              </a:ext>
            </a:extLst>
          </p:cNvPr>
          <p:cNvPicPr>
            <a:picLocks noChangeAspect="1"/>
          </p:cNvPicPr>
          <p:nvPr/>
        </p:nvPicPr>
        <p:blipFill>
          <a:blip r:embed="rId2"/>
          <a:stretch>
            <a:fillRect/>
          </a:stretch>
        </p:blipFill>
        <p:spPr>
          <a:xfrm>
            <a:off x="314690" y="1823638"/>
            <a:ext cx="3893751" cy="3210724"/>
          </a:xfrm>
          <a:prstGeom prst="rect">
            <a:avLst/>
          </a:prstGeom>
        </p:spPr>
      </p:pic>
      <p:sp>
        <p:nvSpPr>
          <p:cNvPr id="12" name="TextBox 11">
            <a:extLst>
              <a:ext uri="{FF2B5EF4-FFF2-40B4-BE49-F238E27FC236}">
                <a16:creationId xmlns:a16="http://schemas.microsoft.com/office/drawing/2014/main" id="{36BA2F1B-86C8-ADE8-8519-EF37B44FD539}"/>
              </a:ext>
            </a:extLst>
          </p:cNvPr>
          <p:cNvSpPr txBox="1"/>
          <p:nvPr/>
        </p:nvSpPr>
        <p:spPr>
          <a:xfrm>
            <a:off x="758589" y="5127299"/>
            <a:ext cx="3005951" cy="523220"/>
          </a:xfrm>
          <a:prstGeom prst="rect">
            <a:avLst/>
          </a:prstGeom>
          <a:noFill/>
        </p:spPr>
        <p:txBody>
          <a:bodyPr wrap="none" rtlCol="0">
            <a:spAutoFit/>
          </a:bodyPr>
          <a:lstStyle/>
          <a:p>
            <a:r>
              <a:rPr lang="en-US" sz="1400" b="1" dirty="0"/>
              <a:t>Bunker pass-thru and  its shielding</a:t>
            </a:r>
          </a:p>
          <a:p>
            <a:r>
              <a:rPr lang="en-US" sz="1400" b="1" dirty="0"/>
              <a:t>(view from bunker area)</a:t>
            </a:r>
          </a:p>
        </p:txBody>
      </p:sp>
      <p:sp>
        <p:nvSpPr>
          <p:cNvPr id="18" name="TextBox 17">
            <a:extLst>
              <a:ext uri="{FF2B5EF4-FFF2-40B4-BE49-F238E27FC236}">
                <a16:creationId xmlns:a16="http://schemas.microsoft.com/office/drawing/2014/main" id="{1EBF5F2A-DBE2-2B4D-3D5C-E289EB2479A3}"/>
              </a:ext>
            </a:extLst>
          </p:cNvPr>
          <p:cNvSpPr txBox="1"/>
          <p:nvPr/>
        </p:nvSpPr>
        <p:spPr>
          <a:xfrm>
            <a:off x="6218246" y="6196429"/>
            <a:ext cx="5781308" cy="341632"/>
          </a:xfrm>
          <a:prstGeom prst="rect">
            <a:avLst/>
          </a:prstGeom>
          <a:solidFill>
            <a:srgbClr val="FFFF00"/>
          </a:solidFill>
          <a:ln w="25400">
            <a:solidFill>
              <a:srgbClr val="0000FF"/>
            </a:solidFill>
          </a:ln>
        </p:spPr>
        <p:txBody>
          <a:bodyPr wrap="square" rtlCol="0">
            <a:spAutoFit/>
          </a:bodyPr>
          <a:lstStyle/>
          <a:p>
            <a:pPr algn="l">
              <a:lnSpc>
                <a:spcPct val="90000"/>
              </a:lnSpc>
            </a:pPr>
            <a:r>
              <a:rPr lang="en-US" b="1" dirty="0">
                <a:latin typeface="+mn-lt"/>
              </a:rPr>
              <a:t>No line-of-sight neutrons are shown on bunker wall?? </a:t>
            </a:r>
            <a:endParaRPr lang="en-US" dirty="0">
              <a:latin typeface="+mn-lt"/>
            </a:endParaRPr>
          </a:p>
        </p:txBody>
      </p:sp>
      <p:sp>
        <p:nvSpPr>
          <p:cNvPr id="20" name="TextBox 19">
            <a:extLst>
              <a:ext uri="{FF2B5EF4-FFF2-40B4-BE49-F238E27FC236}">
                <a16:creationId xmlns:a16="http://schemas.microsoft.com/office/drawing/2014/main" id="{AEB19BA3-9AAA-6464-47BD-CE1F4DABD071}"/>
              </a:ext>
            </a:extLst>
          </p:cNvPr>
          <p:cNvSpPr txBox="1"/>
          <p:nvPr/>
        </p:nvSpPr>
        <p:spPr>
          <a:xfrm>
            <a:off x="988712" y="999288"/>
            <a:ext cx="6097836" cy="590931"/>
          </a:xfrm>
          <a:prstGeom prst="rect">
            <a:avLst/>
          </a:prstGeom>
          <a:solidFill>
            <a:srgbClr val="FFFF00"/>
          </a:solidFill>
          <a:ln w="22225">
            <a:solidFill>
              <a:srgbClr val="0000FF"/>
            </a:solidFill>
          </a:ln>
        </p:spPr>
        <p:txBody>
          <a:bodyPr wrap="square">
            <a:spAutoFit/>
          </a:bodyPr>
          <a:lstStyle/>
          <a:p>
            <a:pPr algn="l">
              <a:lnSpc>
                <a:spcPct val="90000"/>
              </a:lnSpc>
            </a:pPr>
            <a:r>
              <a:rPr lang="en-US" sz="1800" b="1" dirty="0">
                <a:latin typeface="+mn-lt"/>
              </a:rPr>
              <a:t>A simple deterministic calculation provides an insight about the </a:t>
            </a:r>
            <a:r>
              <a:rPr lang="en-US" b="1" dirty="0"/>
              <a:t>potential streaming paths for HE neutrons</a:t>
            </a:r>
          </a:p>
        </p:txBody>
      </p:sp>
      <p:pic>
        <p:nvPicPr>
          <p:cNvPr id="22" name="Picture 21" descr="Diagram, schematic&#10;&#10;AI-generated content may be incorrect.">
            <a:extLst>
              <a:ext uri="{FF2B5EF4-FFF2-40B4-BE49-F238E27FC236}">
                <a16:creationId xmlns:a16="http://schemas.microsoft.com/office/drawing/2014/main" id="{60543AE3-643A-2546-31BE-E1511EFE8733}"/>
              </a:ext>
            </a:extLst>
          </p:cNvPr>
          <p:cNvPicPr>
            <a:picLocks noChangeAspect="1"/>
          </p:cNvPicPr>
          <p:nvPr/>
        </p:nvPicPr>
        <p:blipFill>
          <a:blip r:embed="rId3"/>
          <a:stretch>
            <a:fillRect/>
          </a:stretch>
        </p:blipFill>
        <p:spPr>
          <a:xfrm>
            <a:off x="6651833" y="1590014"/>
            <a:ext cx="5347721" cy="3969947"/>
          </a:xfrm>
          <a:prstGeom prst="rect">
            <a:avLst/>
          </a:prstGeom>
        </p:spPr>
      </p:pic>
      <p:sp>
        <p:nvSpPr>
          <p:cNvPr id="24" name="TextBox 23">
            <a:extLst>
              <a:ext uri="{FF2B5EF4-FFF2-40B4-BE49-F238E27FC236}">
                <a16:creationId xmlns:a16="http://schemas.microsoft.com/office/drawing/2014/main" id="{7C0FF511-FB05-D57C-894F-836B95D9DCF3}"/>
              </a:ext>
            </a:extLst>
          </p:cNvPr>
          <p:cNvSpPr txBox="1"/>
          <p:nvPr/>
        </p:nvSpPr>
        <p:spPr>
          <a:xfrm>
            <a:off x="8166969" y="5388909"/>
            <a:ext cx="3163045" cy="523220"/>
          </a:xfrm>
          <a:prstGeom prst="rect">
            <a:avLst/>
          </a:prstGeom>
          <a:noFill/>
        </p:spPr>
        <p:txBody>
          <a:bodyPr wrap="none" rtlCol="0">
            <a:spAutoFit/>
          </a:bodyPr>
          <a:lstStyle/>
          <a:p>
            <a:r>
              <a:rPr lang="en-US" sz="1400" b="1" dirty="0"/>
              <a:t>Neutron dose profiles on bunker wall</a:t>
            </a:r>
          </a:p>
          <a:p>
            <a:r>
              <a:rPr lang="en-US" sz="1400" b="1" dirty="0"/>
              <a:t>         (view from bunker area)</a:t>
            </a:r>
          </a:p>
        </p:txBody>
      </p:sp>
      <p:sp>
        <p:nvSpPr>
          <p:cNvPr id="26" name="TextBox 25">
            <a:extLst>
              <a:ext uri="{FF2B5EF4-FFF2-40B4-BE49-F238E27FC236}">
                <a16:creationId xmlns:a16="http://schemas.microsoft.com/office/drawing/2014/main" id="{F4ACB3F8-E457-1872-D57E-38ED44D41051}"/>
              </a:ext>
            </a:extLst>
          </p:cNvPr>
          <p:cNvSpPr txBox="1"/>
          <p:nvPr/>
        </p:nvSpPr>
        <p:spPr>
          <a:xfrm>
            <a:off x="8439480" y="945871"/>
            <a:ext cx="2618024" cy="646331"/>
          </a:xfrm>
          <a:prstGeom prst="rect">
            <a:avLst/>
          </a:prstGeom>
          <a:noFill/>
        </p:spPr>
        <p:txBody>
          <a:bodyPr wrap="none" rtlCol="0">
            <a:spAutoFit/>
          </a:bodyPr>
          <a:lstStyle/>
          <a:p>
            <a:r>
              <a:rPr lang="en-US" b="1" dirty="0" err="1"/>
              <a:t>Denovo</a:t>
            </a:r>
            <a:r>
              <a:rPr lang="en-US" b="1" dirty="0"/>
              <a:t> calculation</a:t>
            </a:r>
          </a:p>
          <a:p>
            <a:r>
              <a:rPr lang="en-US" b="1" dirty="0"/>
              <a:t>(deterministic solution)</a:t>
            </a:r>
          </a:p>
        </p:txBody>
      </p:sp>
      <p:sp>
        <p:nvSpPr>
          <p:cNvPr id="28" name="Donut 27">
            <a:extLst>
              <a:ext uri="{FF2B5EF4-FFF2-40B4-BE49-F238E27FC236}">
                <a16:creationId xmlns:a16="http://schemas.microsoft.com/office/drawing/2014/main" id="{DC86C230-6397-F1F9-2B3A-D862B47B0237}"/>
              </a:ext>
            </a:extLst>
          </p:cNvPr>
          <p:cNvSpPr/>
          <p:nvPr/>
        </p:nvSpPr>
        <p:spPr>
          <a:xfrm>
            <a:off x="8923662" y="2236345"/>
            <a:ext cx="1399143" cy="2496796"/>
          </a:xfrm>
          <a:prstGeom prst="donut">
            <a:avLst>
              <a:gd name="adj" fmla="val 1020"/>
            </a:avLst>
          </a:prstGeom>
          <a:solidFill>
            <a:srgbClr val="0000FF"/>
          </a:solidFill>
          <a:ln w="19050">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30" name="Straight Connector 29">
            <a:extLst>
              <a:ext uri="{FF2B5EF4-FFF2-40B4-BE49-F238E27FC236}">
                <a16:creationId xmlns:a16="http://schemas.microsoft.com/office/drawing/2014/main" id="{FDB3EEED-C4C1-40F2-1B0C-1C4ACE7F6A23}"/>
              </a:ext>
            </a:extLst>
          </p:cNvPr>
          <p:cNvCxnSpPr>
            <a:cxnSpLocks/>
            <a:endCxn id="28" idx="2"/>
          </p:cNvCxnSpPr>
          <p:nvPr/>
        </p:nvCxnSpPr>
        <p:spPr>
          <a:xfrm flipV="1">
            <a:off x="6791750" y="3484743"/>
            <a:ext cx="2131912" cy="349127"/>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BDC39D5-AE39-BD1B-FAF6-C7568DAB4B98}"/>
              </a:ext>
            </a:extLst>
          </p:cNvPr>
          <p:cNvSpPr txBox="1"/>
          <p:nvPr/>
        </p:nvSpPr>
        <p:spPr>
          <a:xfrm>
            <a:off x="2896375" y="3579665"/>
            <a:ext cx="3895375" cy="590931"/>
          </a:xfrm>
          <a:prstGeom prst="rect">
            <a:avLst/>
          </a:prstGeom>
          <a:solidFill>
            <a:srgbClr val="FFFF00"/>
          </a:solidFill>
          <a:ln w="25400">
            <a:solidFill>
              <a:srgbClr val="0000FF"/>
            </a:solidFill>
          </a:ln>
        </p:spPr>
        <p:txBody>
          <a:bodyPr wrap="square" rtlCol="0">
            <a:spAutoFit/>
          </a:bodyPr>
          <a:lstStyle/>
          <a:p>
            <a:pPr algn="l">
              <a:lnSpc>
                <a:spcPct val="90000"/>
              </a:lnSpc>
            </a:pPr>
            <a:r>
              <a:rPr lang="en-US" b="1" dirty="0">
                <a:latin typeface="+mn-lt"/>
              </a:rPr>
              <a:t>Neutrons passing through </a:t>
            </a:r>
            <a:r>
              <a:rPr lang="en-US" b="1" dirty="0"/>
              <a:t>gaps glow on the bunker wall surface </a:t>
            </a:r>
            <a:endParaRPr lang="en-US" dirty="0">
              <a:latin typeface="+mn-lt"/>
            </a:endParaRPr>
          </a:p>
        </p:txBody>
      </p:sp>
      <p:sp>
        <p:nvSpPr>
          <p:cNvPr id="33" name="TextBox 32">
            <a:extLst>
              <a:ext uri="{FF2B5EF4-FFF2-40B4-BE49-F238E27FC236}">
                <a16:creationId xmlns:a16="http://schemas.microsoft.com/office/drawing/2014/main" id="{5522E598-621B-9BD0-1267-4E7A05C47E51}"/>
              </a:ext>
            </a:extLst>
          </p:cNvPr>
          <p:cNvSpPr txBox="1"/>
          <p:nvPr/>
        </p:nvSpPr>
        <p:spPr>
          <a:xfrm>
            <a:off x="2896375" y="4470281"/>
            <a:ext cx="3895375" cy="590931"/>
          </a:xfrm>
          <a:prstGeom prst="rect">
            <a:avLst/>
          </a:prstGeom>
          <a:solidFill>
            <a:srgbClr val="FFFF00"/>
          </a:solidFill>
          <a:ln w="25400">
            <a:solidFill>
              <a:srgbClr val="0000FF"/>
            </a:solidFill>
          </a:ln>
        </p:spPr>
        <p:txBody>
          <a:bodyPr wrap="square" rtlCol="0">
            <a:spAutoFit/>
          </a:bodyPr>
          <a:lstStyle/>
          <a:p>
            <a:pPr algn="l">
              <a:lnSpc>
                <a:spcPct val="90000"/>
              </a:lnSpc>
            </a:pPr>
            <a:r>
              <a:rPr lang="en-US" b="1" dirty="0">
                <a:latin typeface="+mn-lt"/>
              </a:rPr>
              <a:t>No mirror physics in </a:t>
            </a:r>
            <a:r>
              <a:rPr lang="en-US" b="1" dirty="0" err="1">
                <a:latin typeface="+mn-lt"/>
              </a:rPr>
              <a:t>Denovo</a:t>
            </a:r>
            <a:r>
              <a:rPr lang="en-US" b="1" dirty="0">
                <a:latin typeface="+mn-lt"/>
              </a:rPr>
              <a:t> </a:t>
            </a:r>
            <a:r>
              <a:rPr lang="en-US" b="1" dirty="0">
                <a:latin typeface="+mn-lt"/>
                <a:sym typeface="Wingdings" pitchFamily="2" charset="2"/>
              </a:rPr>
              <a:t></a:t>
            </a:r>
          </a:p>
          <a:p>
            <a:pPr algn="l">
              <a:lnSpc>
                <a:spcPct val="90000"/>
              </a:lnSpc>
            </a:pPr>
            <a:r>
              <a:rPr lang="en-US" b="1" dirty="0">
                <a:sym typeface="Wingdings" pitchFamily="2" charset="2"/>
              </a:rPr>
              <a:t>no reflected neutrons in guide </a:t>
            </a:r>
            <a:endParaRPr lang="en-US" dirty="0">
              <a:latin typeface="+mn-lt"/>
            </a:endParaRPr>
          </a:p>
        </p:txBody>
      </p:sp>
      <p:cxnSp>
        <p:nvCxnSpPr>
          <p:cNvPr id="35" name="Straight Connector 34">
            <a:extLst>
              <a:ext uri="{FF2B5EF4-FFF2-40B4-BE49-F238E27FC236}">
                <a16:creationId xmlns:a16="http://schemas.microsoft.com/office/drawing/2014/main" id="{6A906C7E-2B80-AEB1-A853-828F0F8A9A8C}"/>
              </a:ext>
            </a:extLst>
          </p:cNvPr>
          <p:cNvCxnSpPr>
            <a:cxnSpLocks/>
          </p:cNvCxnSpPr>
          <p:nvPr/>
        </p:nvCxnSpPr>
        <p:spPr>
          <a:xfrm flipV="1">
            <a:off x="6791750" y="4373696"/>
            <a:ext cx="2021744" cy="3920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4161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4EE1B-0451-3407-BC1E-46572C05D9A5}"/>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A9557F47-5FB1-8B05-D00E-B80C39DF0717}"/>
              </a:ext>
            </a:extLst>
          </p:cNvPr>
          <p:cNvGrpSpPr/>
          <p:nvPr/>
        </p:nvGrpSpPr>
        <p:grpSpPr>
          <a:xfrm>
            <a:off x="614191" y="1276483"/>
            <a:ext cx="5995930" cy="5017003"/>
            <a:chOff x="614190" y="1262003"/>
            <a:chExt cx="5995930" cy="5017003"/>
          </a:xfrm>
        </p:grpSpPr>
        <p:pic>
          <p:nvPicPr>
            <p:cNvPr id="16" name="Picture 15">
              <a:extLst>
                <a:ext uri="{FF2B5EF4-FFF2-40B4-BE49-F238E27FC236}">
                  <a16:creationId xmlns:a16="http://schemas.microsoft.com/office/drawing/2014/main" id="{95A53B8E-C4E3-1352-CC31-8C0601BF6465}"/>
                </a:ext>
              </a:extLst>
            </p:cNvPr>
            <p:cNvPicPr>
              <a:picLocks noChangeAspect="1"/>
            </p:cNvPicPr>
            <p:nvPr/>
          </p:nvPicPr>
          <p:blipFill>
            <a:blip r:embed="rId2"/>
            <a:srcRect l="1327" r="18316" b="4218"/>
            <a:stretch/>
          </p:blipFill>
          <p:spPr>
            <a:xfrm>
              <a:off x="614190" y="1262003"/>
              <a:ext cx="5995930" cy="5017003"/>
            </a:xfrm>
            <a:prstGeom prst="rect">
              <a:avLst/>
            </a:prstGeom>
          </p:spPr>
        </p:pic>
        <p:sp>
          <p:nvSpPr>
            <p:cNvPr id="2" name="Rectangle 1">
              <a:extLst>
                <a:ext uri="{FF2B5EF4-FFF2-40B4-BE49-F238E27FC236}">
                  <a16:creationId xmlns:a16="http://schemas.microsoft.com/office/drawing/2014/main" id="{E85DDB56-9E47-3332-A1E4-353AA2D30B51}"/>
                </a:ext>
              </a:extLst>
            </p:cNvPr>
            <p:cNvSpPr/>
            <p:nvPr/>
          </p:nvSpPr>
          <p:spPr>
            <a:xfrm>
              <a:off x="738130" y="2925203"/>
              <a:ext cx="462709" cy="1485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59B4D1E6-1004-B98E-F153-FF5A6BE8CC0D}"/>
              </a:ext>
            </a:extLst>
          </p:cNvPr>
          <p:cNvSpPr/>
          <p:nvPr/>
        </p:nvSpPr>
        <p:spPr>
          <a:xfrm>
            <a:off x="270788" y="6341933"/>
            <a:ext cx="1428505" cy="4120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0B03732D-5350-C348-508A-9921932D6F6A}"/>
              </a:ext>
            </a:extLst>
          </p:cNvPr>
          <p:cNvSpPr>
            <a:spLocks noGrp="1"/>
          </p:cNvSpPr>
          <p:nvPr>
            <p:ph type="title"/>
          </p:nvPr>
        </p:nvSpPr>
        <p:spPr>
          <a:xfrm>
            <a:off x="314692" y="365125"/>
            <a:ext cx="11492432" cy="571309"/>
          </a:xfrm>
        </p:spPr>
        <p:txBody>
          <a:bodyPr/>
          <a:lstStyle/>
          <a:p>
            <a:r>
              <a:rPr lang="en-US" sz="3200" dirty="0"/>
              <a:t>A snapshot of dose profiles on bunker wall</a:t>
            </a:r>
          </a:p>
        </p:txBody>
      </p:sp>
      <p:sp>
        <p:nvSpPr>
          <p:cNvPr id="13" name="TextBox 12">
            <a:extLst>
              <a:ext uri="{FF2B5EF4-FFF2-40B4-BE49-F238E27FC236}">
                <a16:creationId xmlns:a16="http://schemas.microsoft.com/office/drawing/2014/main" id="{1002E824-C1EB-4FD2-7C07-385669E36D02}"/>
              </a:ext>
            </a:extLst>
          </p:cNvPr>
          <p:cNvSpPr txBox="1"/>
          <p:nvPr/>
        </p:nvSpPr>
        <p:spPr>
          <a:xfrm>
            <a:off x="2586604" y="6299268"/>
            <a:ext cx="3163045" cy="523220"/>
          </a:xfrm>
          <a:prstGeom prst="rect">
            <a:avLst/>
          </a:prstGeom>
          <a:noFill/>
        </p:spPr>
        <p:txBody>
          <a:bodyPr wrap="none" rtlCol="0">
            <a:spAutoFit/>
          </a:bodyPr>
          <a:lstStyle/>
          <a:p>
            <a:r>
              <a:rPr lang="en-US" sz="1400" b="1" dirty="0"/>
              <a:t>Neutron dose profiles on bunker wall</a:t>
            </a:r>
          </a:p>
          <a:p>
            <a:r>
              <a:rPr lang="en-US" sz="1400" b="1" dirty="0"/>
              <a:t>(view from bunker area)</a:t>
            </a:r>
          </a:p>
        </p:txBody>
      </p:sp>
      <p:sp>
        <p:nvSpPr>
          <p:cNvPr id="17" name="Donut 16">
            <a:extLst>
              <a:ext uri="{FF2B5EF4-FFF2-40B4-BE49-F238E27FC236}">
                <a16:creationId xmlns:a16="http://schemas.microsoft.com/office/drawing/2014/main" id="{BD4C39A8-A322-04F2-FE72-8353223E24A5}"/>
              </a:ext>
            </a:extLst>
          </p:cNvPr>
          <p:cNvSpPr/>
          <p:nvPr/>
        </p:nvSpPr>
        <p:spPr>
          <a:xfrm>
            <a:off x="2350330" y="3266707"/>
            <a:ext cx="3389458" cy="699365"/>
          </a:xfrm>
          <a:prstGeom prst="donut">
            <a:avLst>
              <a:gd name="adj" fmla="val 5433"/>
            </a:avLst>
          </a:prstGeom>
          <a:solidFill>
            <a:srgbClr val="0000FF"/>
          </a:solidFill>
          <a:ln w="19050">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8" name="TextBox 17">
            <a:extLst>
              <a:ext uri="{FF2B5EF4-FFF2-40B4-BE49-F238E27FC236}">
                <a16:creationId xmlns:a16="http://schemas.microsoft.com/office/drawing/2014/main" id="{6C253D29-AAC3-BD5D-9392-9FF639A02C22}"/>
              </a:ext>
            </a:extLst>
          </p:cNvPr>
          <p:cNvSpPr txBox="1"/>
          <p:nvPr/>
        </p:nvSpPr>
        <p:spPr>
          <a:xfrm>
            <a:off x="6753449" y="3953558"/>
            <a:ext cx="5166802" cy="1338828"/>
          </a:xfrm>
          <a:prstGeom prst="rect">
            <a:avLst/>
          </a:prstGeom>
          <a:solidFill>
            <a:srgbClr val="FFFF00"/>
          </a:solidFill>
          <a:ln w="25400">
            <a:solidFill>
              <a:srgbClr val="0000FF"/>
            </a:solidFill>
          </a:ln>
        </p:spPr>
        <p:txBody>
          <a:bodyPr wrap="square" rtlCol="0">
            <a:spAutoFit/>
          </a:bodyPr>
          <a:lstStyle/>
          <a:p>
            <a:pPr algn="l">
              <a:lnSpc>
                <a:spcPct val="90000"/>
              </a:lnSpc>
            </a:pPr>
            <a:r>
              <a:rPr lang="en-US" b="1" dirty="0">
                <a:latin typeface="+mn-lt"/>
              </a:rPr>
              <a:t>No line-of-sight neutrons are shown on bunker wall?? </a:t>
            </a:r>
          </a:p>
          <a:p>
            <a:pPr algn="l">
              <a:lnSpc>
                <a:spcPct val="90000"/>
              </a:lnSpc>
            </a:pPr>
            <a:endParaRPr lang="en-US" b="1" dirty="0"/>
          </a:p>
          <a:p>
            <a:pPr algn="l">
              <a:lnSpc>
                <a:spcPct val="90000"/>
              </a:lnSpc>
            </a:pPr>
            <a:r>
              <a:rPr lang="en-US" b="1" dirty="0"/>
              <a:t>Guide steel shield eliminates the line-of-sight </a:t>
            </a:r>
          </a:p>
          <a:p>
            <a:pPr algn="l">
              <a:lnSpc>
                <a:spcPct val="90000"/>
              </a:lnSpc>
            </a:pPr>
            <a:r>
              <a:rPr lang="en-US" b="1" dirty="0"/>
              <a:t>n</a:t>
            </a:r>
            <a:r>
              <a:rPr lang="en-US" b="1" dirty="0">
                <a:latin typeface="+mn-lt"/>
              </a:rPr>
              <a:t>eutrons </a:t>
            </a:r>
            <a:r>
              <a:rPr lang="en-US" b="1" dirty="0">
                <a:latin typeface="+mn-lt"/>
                <a:sym typeface="Wingdings" pitchFamily="2" charset="2"/>
              </a:rPr>
              <a:t></a:t>
            </a:r>
            <a:endParaRPr lang="en-US" dirty="0">
              <a:latin typeface="+mn-lt"/>
            </a:endParaRPr>
          </a:p>
        </p:txBody>
      </p:sp>
      <p:sp>
        <p:nvSpPr>
          <p:cNvPr id="20" name="TextBox 19">
            <a:extLst>
              <a:ext uri="{FF2B5EF4-FFF2-40B4-BE49-F238E27FC236}">
                <a16:creationId xmlns:a16="http://schemas.microsoft.com/office/drawing/2014/main" id="{1E46F8A9-B0FD-2198-4ABF-ADEA7CE87F58}"/>
              </a:ext>
            </a:extLst>
          </p:cNvPr>
          <p:cNvSpPr txBox="1"/>
          <p:nvPr/>
        </p:nvSpPr>
        <p:spPr>
          <a:xfrm>
            <a:off x="6699574" y="2143994"/>
            <a:ext cx="5220677" cy="590931"/>
          </a:xfrm>
          <a:prstGeom prst="rect">
            <a:avLst/>
          </a:prstGeom>
          <a:solidFill>
            <a:srgbClr val="FFFF00"/>
          </a:solidFill>
          <a:ln w="25400">
            <a:solidFill>
              <a:srgbClr val="0000FF"/>
            </a:solidFill>
          </a:ln>
        </p:spPr>
        <p:txBody>
          <a:bodyPr wrap="square">
            <a:spAutoFit/>
          </a:bodyPr>
          <a:lstStyle/>
          <a:p>
            <a:pPr algn="l">
              <a:lnSpc>
                <a:spcPct val="90000"/>
              </a:lnSpc>
            </a:pPr>
            <a:r>
              <a:rPr lang="en-US" sz="1800" b="1" dirty="0">
                <a:latin typeface="+mn-lt"/>
              </a:rPr>
              <a:t>These are the HE neutrons which stream</a:t>
            </a:r>
          </a:p>
          <a:p>
            <a:pPr algn="l">
              <a:lnSpc>
                <a:spcPct val="90000"/>
              </a:lnSpc>
            </a:pPr>
            <a:r>
              <a:rPr lang="en-US" sz="1800" b="1" dirty="0">
                <a:latin typeface="+mn-lt"/>
              </a:rPr>
              <a:t> through gaps around/in monolith/optic inserts</a:t>
            </a:r>
          </a:p>
        </p:txBody>
      </p:sp>
      <p:sp>
        <p:nvSpPr>
          <p:cNvPr id="25" name="TextBox 24">
            <a:extLst>
              <a:ext uri="{FF2B5EF4-FFF2-40B4-BE49-F238E27FC236}">
                <a16:creationId xmlns:a16="http://schemas.microsoft.com/office/drawing/2014/main" id="{05EAE940-4BD7-BB79-8B88-3CB40DCE8EBA}"/>
              </a:ext>
            </a:extLst>
          </p:cNvPr>
          <p:cNvSpPr txBox="1"/>
          <p:nvPr/>
        </p:nvSpPr>
        <p:spPr>
          <a:xfrm>
            <a:off x="2498068" y="892671"/>
            <a:ext cx="7329251" cy="369332"/>
          </a:xfrm>
          <a:prstGeom prst="rect">
            <a:avLst/>
          </a:prstGeom>
          <a:solidFill>
            <a:schemeClr val="accent6">
              <a:lumMod val="20000"/>
              <a:lumOff val="80000"/>
            </a:schemeClr>
          </a:solidFill>
        </p:spPr>
        <p:txBody>
          <a:bodyPr wrap="none" rtlCol="0">
            <a:spAutoFit/>
          </a:bodyPr>
          <a:lstStyle/>
          <a:p>
            <a:r>
              <a:rPr lang="en-US" b="1" dirty="0"/>
              <a:t>MCNP simulation -- only high-energetic (HE) neutrons (E &gt; 10.67 eV)</a:t>
            </a:r>
          </a:p>
        </p:txBody>
      </p:sp>
      <p:sp>
        <p:nvSpPr>
          <p:cNvPr id="3" name="Donut 2">
            <a:extLst>
              <a:ext uri="{FF2B5EF4-FFF2-40B4-BE49-F238E27FC236}">
                <a16:creationId xmlns:a16="http://schemas.microsoft.com/office/drawing/2014/main" id="{DD159FE2-DF22-E284-F955-8E3DE1F1DEB2}"/>
              </a:ext>
            </a:extLst>
          </p:cNvPr>
          <p:cNvSpPr/>
          <p:nvPr/>
        </p:nvSpPr>
        <p:spPr>
          <a:xfrm rot="16200000">
            <a:off x="3006230" y="2400129"/>
            <a:ext cx="1506421" cy="294568"/>
          </a:xfrm>
          <a:prstGeom prst="donut">
            <a:avLst>
              <a:gd name="adj" fmla="val 5433"/>
            </a:avLst>
          </a:prstGeom>
          <a:solidFill>
            <a:srgbClr val="0000FF"/>
          </a:solidFill>
          <a:ln w="19050">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Donut 3">
            <a:extLst>
              <a:ext uri="{FF2B5EF4-FFF2-40B4-BE49-F238E27FC236}">
                <a16:creationId xmlns:a16="http://schemas.microsoft.com/office/drawing/2014/main" id="{9F90F214-A4C8-14A6-D328-A512E8896CED}"/>
              </a:ext>
            </a:extLst>
          </p:cNvPr>
          <p:cNvSpPr/>
          <p:nvPr/>
        </p:nvSpPr>
        <p:spPr>
          <a:xfrm rot="16200000">
            <a:off x="3008098" y="4538081"/>
            <a:ext cx="1506421" cy="294568"/>
          </a:xfrm>
          <a:prstGeom prst="donut">
            <a:avLst>
              <a:gd name="adj" fmla="val 5433"/>
            </a:avLst>
          </a:prstGeom>
          <a:solidFill>
            <a:srgbClr val="0000FF"/>
          </a:solidFill>
          <a:ln w="19050">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5" name="Straight Connector 4">
            <a:extLst>
              <a:ext uri="{FF2B5EF4-FFF2-40B4-BE49-F238E27FC236}">
                <a16:creationId xmlns:a16="http://schemas.microsoft.com/office/drawing/2014/main" id="{1682ABF5-6D19-4FE5-FD68-592892802E2C}"/>
              </a:ext>
            </a:extLst>
          </p:cNvPr>
          <p:cNvCxnSpPr>
            <a:cxnSpLocks/>
            <a:endCxn id="20" idx="1"/>
          </p:cNvCxnSpPr>
          <p:nvPr/>
        </p:nvCxnSpPr>
        <p:spPr>
          <a:xfrm flipV="1">
            <a:off x="3906725" y="2439460"/>
            <a:ext cx="2792849" cy="1079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7ED3AC5-600D-A22A-0749-A080231BB02B}"/>
              </a:ext>
            </a:extLst>
          </p:cNvPr>
          <p:cNvCxnSpPr>
            <a:cxnSpLocks/>
            <a:stCxn id="17" idx="7"/>
          </p:cNvCxnSpPr>
          <p:nvPr/>
        </p:nvCxnSpPr>
        <p:spPr>
          <a:xfrm flipV="1">
            <a:off x="5243413" y="2567675"/>
            <a:ext cx="1455501" cy="80145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2D12236-0CFD-183B-0422-E320E39889E4}"/>
              </a:ext>
            </a:extLst>
          </p:cNvPr>
          <p:cNvCxnSpPr>
            <a:cxnSpLocks/>
          </p:cNvCxnSpPr>
          <p:nvPr/>
        </p:nvCxnSpPr>
        <p:spPr>
          <a:xfrm flipV="1">
            <a:off x="3996179" y="2720075"/>
            <a:ext cx="2855135" cy="228158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CB93D2C-5E89-EE4C-98A2-5D3392C4D067}"/>
              </a:ext>
            </a:extLst>
          </p:cNvPr>
          <p:cNvSpPr txBox="1"/>
          <p:nvPr/>
        </p:nvSpPr>
        <p:spPr>
          <a:xfrm>
            <a:off x="372998" y="1147799"/>
            <a:ext cx="1512339" cy="840230"/>
          </a:xfrm>
          <a:prstGeom prst="rect">
            <a:avLst/>
          </a:prstGeom>
          <a:noFill/>
        </p:spPr>
        <p:txBody>
          <a:bodyPr wrap="square" rtlCol="0">
            <a:spAutoFit/>
          </a:bodyPr>
          <a:lstStyle/>
          <a:p>
            <a:pPr algn="l">
              <a:lnSpc>
                <a:spcPct val="90000"/>
              </a:lnSpc>
            </a:pPr>
            <a:r>
              <a:rPr lang="en-US" b="1" dirty="0">
                <a:latin typeface="+mn-lt"/>
              </a:rPr>
              <a:t>neutron dose rates (mrem/h)</a:t>
            </a:r>
          </a:p>
        </p:txBody>
      </p:sp>
    </p:spTree>
    <p:extLst>
      <p:ext uri="{BB962C8B-B14F-4D97-AF65-F5344CB8AC3E}">
        <p14:creationId xmlns:p14="http://schemas.microsoft.com/office/powerpoint/2010/main" val="2495787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DAA0651-5963-B899-8B42-B18889BB5A72}"/>
              </a:ext>
            </a:extLst>
          </p:cNvPr>
          <p:cNvPicPr>
            <a:picLocks noChangeAspect="1"/>
          </p:cNvPicPr>
          <p:nvPr/>
        </p:nvPicPr>
        <p:blipFill>
          <a:blip r:embed="rId2"/>
          <a:stretch>
            <a:fillRect/>
          </a:stretch>
        </p:blipFill>
        <p:spPr>
          <a:xfrm>
            <a:off x="6092076" y="5213768"/>
            <a:ext cx="4476707" cy="922891"/>
          </a:xfrm>
          <a:prstGeom prst="rect">
            <a:avLst/>
          </a:prstGeom>
        </p:spPr>
      </p:pic>
      <p:sp>
        <p:nvSpPr>
          <p:cNvPr id="2" name="Title 1">
            <a:extLst>
              <a:ext uri="{FF2B5EF4-FFF2-40B4-BE49-F238E27FC236}">
                <a16:creationId xmlns:a16="http://schemas.microsoft.com/office/drawing/2014/main" id="{25AF5981-0076-1B12-1E89-C1E23788EF11}"/>
              </a:ext>
            </a:extLst>
          </p:cNvPr>
          <p:cNvSpPr>
            <a:spLocks noGrp="1"/>
          </p:cNvSpPr>
          <p:nvPr>
            <p:ph type="title"/>
          </p:nvPr>
        </p:nvSpPr>
        <p:spPr/>
        <p:txBody>
          <a:bodyPr/>
          <a:lstStyle/>
          <a:p>
            <a:r>
              <a:rPr lang="en-US" dirty="0"/>
              <a:t>Steel Shielding Around In-Bunker Guides… Needed to Eliminate High Energy Line-of-Sight Neutrons?</a:t>
            </a:r>
          </a:p>
        </p:txBody>
      </p:sp>
      <p:sp>
        <p:nvSpPr>
          <p:cNvPr id="3" name="Content Placeholder 6">
            <a:extLst>
              <a:ext uri="{FF2B5EF4-FFF2-40B4-BE49-F238E27FC236}">
                <a16:creationId xmlns:a16="http://schemas.microsoft.com/office/drawing/2014/main" id="{ADC99DA1-85A7-0796-9227-776F6CF55DCC}"/>
              </a:ext>
            </a:extLst>
          </p:cNvPr>
          <p:cNvSpPr txBox="1">
            <a:spLocks/>
          </p:cNvSpPr>
          <p:nvPr/>
        </p:nvSpPr>
        <p:spPr>
          <a:xfrm>
            <a:off x="6199577" y="1536696"/>
            <a:ext cx="2480213" cy="341176"/>
          </a:xfrm>
          <a:prstGeom prst="rect">
            <a:avLst/>
          </a:prstGeom>
        </p:spPr>
        <p:txBody>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u="sng" dirty="0"/>
              <a:t>Guide Shielding </a:t>
            </a:r>
            <a:r>
              <a:rPr lang="en-US" sz="1600" dirty="0"/>
              <a:t>(Steel)</a:t>
            </a:r>
            <a:endParaRPr lang="en-US" sz="1400" dirty="0"/>
          </a:p>
        </p:txBody>
      </p:sp>
      <p:pic>
        <p:nvPicPr>
          <p:cNvPr id="4" name="Picture 3">
            <a:extLst>
              <a:ext uri="{FF2B5EF4-FFF2-40B4-BE49-F238E27FC236}">
                <a16:creationId xmlns:a16="http://schemas.microsoft.com/office/drawing/2014/main" id="{DB714706-37A0-C566-8A57-7001FD71F1C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82107" y="1910957"/>
            <a:ext cx="5215255" cy="2334810"/>
          </a:xfrm>
          <a:prstGeom prst="rect">
            <a:avLst/>
          </a:prstGeom>
          <a:ln>
            <a:noFill/>
          </a:ln>
          <a:effectLst>
            <a:outerShdw blurRad="292100" dist="139700" dir="2700000" algn="tl" rotWithShape="0">
              <a:srgbClr val="333333">
                <a:alpha val="65000"/>
              </a:srgbClr>
            </a:outerShdw>
          </a:effectLst>
        </p:spPr>
      </p:pic>
      <p:cxnSp>
        <p:nvCxnSpPr>
          <p:cNvPr id="5" name="Straight Arrow Connector 4">
            <a:extLst>
              <a:ext uri="{FF2B5EF4-FFF2-40B4-BE49-F238E27FC236}">
                <a16:creationId xmlns:a16="http://schemas.microsoft.com/office/drawing/2014/main" id="{B6465454-F05C-68E7-3DB3-41863430EF2D}"/>
              </a:ext>
            </a:extLst>
          </p:cNvPr>
          <p:cNvCxnSpPr>
            <a:cxnSpLocks/>
            <a:stCxn id="3" idx="1"/>
          </p:cNvCxnSpPr>
          <p:nvPr/>
        </p:nvCxnSpPr>
        <p:spPr>
          <a:xfrm flipH="1">
            <a:off x="5597362" y="1707284"/>
            <a:ext cx="602215" cy="9418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Content Placeholder 6">
            <a:extLst>
              <a:ext uri="{FF2B5EF4-FFF2-40B4-BE49-F238E27FC236}">
                <a16:creationId xmlns:a16="http://schemas.microsoft.com/office/drawing/2014/main" id="{39CCE5B6-2E1F-31BB-BD0A-A0235806D4E3}"/>
              </a:ext>
            </a:extLst>
          </p:cNvPr>
          <p:cNvSpPr txBox="1">
            <a:spLocks/>
          </p:cNvSpPr>
          <p:nvPr/>
        </p:nvSpPr>
        <p:spPr>
          <a:xfrm>
            <a:off x="2631982" y="1379109"/>
            <a:ext cx="1924317" cy="337561"/>
          </a:xfrm>
          <a:prstGeom prst="rect">
            <a:avLst/>
          </a:prstGeom>
        </p:spPr>
        <p:txBody>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u="sng" dirty="0"/>
              <a:t>Vacuum Housing</a:t>
            </a:r>
            <a:endParaRPr lang="en-US" sz="1400" u="sng" dirty="0"/>
          </a:p>
        </p:txBody>
      </p:sp>
      <p:cxnSp>
        <p:nvCxnSpPr>
          <p:cNvPr id="7" name="Straight Arrow Connector 6">
            <a:extLst>
              <a:ext uri="{FF2B5EF4-FFF2-40B4-BE49-F238E27FC236}">
                <a16:creationId xmlns:a16="http://schemas.microsoft.com/office/drawing/2014/main" id="{B22A40D4-D9BA-9A1A-006D-4BCD7A131C42}"/>
              </a:ext>
            </a:extLst>
          </p:cNvPr>
          <p:cNvCxnSpPr>
            <a:cxnSpLocks/>
          </p:cNvCxnSpPr>
          <p:nvPr/>
        </p:nvCxnSpPr>
        <p:spPr>
          <a:xfrm>
            <a:off x="3492890" y="1722194"/>
            <a:ext cx="101250" cy="7073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8955C30-F4EB-8241-7F29-1B8BF0500BED}"/>
              </a:ext>
            </a:extLst>
          </p:cNvPr>
          <p:cNvCxnSpPr/>
          <p:nvPr/>
        </p:nvCxnSpPr>
        <p:spPr>
          <a:xfrm>
            <a:off x="6092076" y="5160502"/>
            <a:ext cx="4476707" cy="0"/>
          </a:xfrm>
          <a:prstGeom prst="line">
            <a:avLst/>
          </a:prstGeom>
          <a:ln w="57150">
            <a:solidFill>
              <a:srgbClr val="928E8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BF04EA-030F-A5F5-05EF-297C100846C2}"/>
              </a:ext>
            </a:extLst>
          </p:cNvPr>
          <p:cNvCxnSpPr/>
          <p:nvPr/>
        </p:nvCxnSpPr>
        <p:spPr>
          <a:xfrm>
            <a:off x="6096000" y="6184134"/>
            <a:ext cx="4476707" cy="0"/>
          </a:xfrm>
          <a:prstGeom prst="line">
            <a:avLst/>
          </a:prstGeom>
          <a:ln w="57150">
            <a:solidFill>
              <a:srgbClr val="928E89"/>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E612E77-DAE0-28EB-8955-EF0D9F6E9CF6}"/>
              </a:ext>
            </a:extLst>
          </p:cNvPr>
          <p:cNvCxnSpPr/>
          <p:nvPr/>
        </p:nvCxnSpPr>
        <p:spPr>
          <a:xfrm flipH="1">
            <a:off x="10611161" y="5849034"/>
            <a:ext cx="55245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686B1A5-84C9-2CEB-F960-15C972C096B2}"/>
              </a:ext>
            </a:extLst>
          </p:cNvPr>
          <p:cNvCxnSpPr/>
          <p:nvPr/>
        </p:nvCxnSpPr>
        <p:spPr>
          <a:xfrm flipH="1">
            <a:off x="5495207" y="5849034"/>
            <a:ext cx="5524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E6E23FD-C795-F788-B32E-2B1FEA13D22D}"/>
              </a:ext>
            </a:extLst>
          </p:cNvPr>
          <p:cNvCxnSpPr>
            <a:cxnSpLocks/>
          </p:cNvCxnSpPr>
          <p:nvPr/>
        </p:nvCxnSpPr>
        <p:spPr>
          <a:xfrm flipH="1" flipV="1">
            <a:off x="5557603" y="5213768"/>
            <a:ext cx="512263" cy="15663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FBFBD1-5564-9F27-6611-8010C2DBBEBF}"/>
              </a:ext>
            </a:extLst>
          </p:cNvPr>
          <p:cNvCxnSpPr/>
          <p:nvPr/>
        </p:nvCxnSpPr>
        <p:spPr>
          <a:xfrm>
            <a:off x="6069866" y="5849034"/>
            <a:ext cx="4541295"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BDB1FA5-BEAE-F91B-F916-AD76B214B190}"/>
              </a:ext>
            </a:extLst>
          </p:cNvPr>
          <p:cNvSpPr txBox="1"/>
          <p:nvPr/>
        </p:nvSpPr>
        <p:spPr>
          <a:xfrm>
            <a:off x="10568783" y="5511412"/>
            <a:ext cx="814647" cy="276999"/>
          </a:xfrm>
          <a:prstGeom prst="rect">
            <a:avLst/>
          </a:prstGeom>
          <a:noFill/>
        </p:spPr>
        <p:txBody>
          <a:bodyPr wrap="none" rtlCol="0">
            <a:spAutoFit/>
          </a:bodyPr>
          <a:lstStyle/>
          <a:p>
            <a:r>
              <a:rPr lang="en-US" sz="1200" dirty="0">
                <a:solidFill>
                  <a:srgbClr val="FF0000"/>
                </a:solidFill>
              </a:rPr>
              <a:t>Neutrons</a:t>
            </a:r>
          </a:p>
        </p:txBody>
      </p:sp>
      <p:sp>
        <p:nvSpPr>
          <p:cNvPr id="29" name="TextBox 28">
            <a:extLst>
              <a:ext uri="{FF2B5EF4-FFF2-40B4-BE49-F238E27FC236}">
                <a16:creationId xmlns:a16="http://schemas.microsoft.com/office/drawing/2014/main" id="{291780EC-1057-7461-AC10-E38B5430C3D8}"/>
              </a:ext>
            </a:extLst>
          </p:cNvPr>
          <p:cNvSpPr txBox="1"/>
          <p:nvPr/>
        </p:nvSpPr>
        <p:spPr>
          <a:xfrm>
            <a:off x="5139643" y="4731058"/>
            <a:ext cx="830677" cy="461665"/>
          </a:xfrm>
          <a:prstGeom prst="rect">
            <a:avLst/>
          </a:prstGeom>
          <a:noFill/>
        </p:spPr>
        <p:txBody>
          <a:bodyPr wrap="none" rtlCol="0">
            <a:spAutoFit/>
          </a:bodyPr>
          <a:lstStyle/>
          <a:p>
            <a:r>
              <a:rPr lang="en-US" sz="1200" dirty="0">
                <a:solidFill>
                  <a:srgbClr val="FF0000"/>
                </a:solidFill>
              </a:rPr>
              <a:t>Reflected</a:t>
            </a:r>
            <a:br>
              <a:rPr lang="en-US" sz="1200" dirty="0">
                <a:solidFill>
                  <a:srgbClr val="FF0000"/>
                </a:solidFill>
              </a:rPr>
            </a:br>
            <a:r>
              <a:rPr lang="en-US" sz="1200" dirty="0">
                <a:solidFill>
                  <a:srgbClr val="FF0000"/>
                </a:solidFill>
              </a:rPr>
              <a:t>Neutrons</a:t>
            </a:r>
          </a:p>
        </p:txBody>
      </p:sp>
      <p:sp>
        <p:nvSpPr>
          <p:cNvPr id="30" name="TextBox 29">
            <a:extLst>
              <a:ext uri="{FF2B5EF4-FFF2-40B4-BE49-F238E27FC236}">
                <a16:creationId xmlns:a16="http://schemas.microsoft.com/office/drawing/2014/main" id="{EFFD8E82-86A6-2545-658B-D1CF750A250F}"/>
              </a:ext>
            </a:extLst>
          </p:cNvPr>
          <p:cNvSpPr txBox="1"/>
          <p:nvPr/>
        </p:nvSpPr>
        <p:spPr>
          <a:xfrm>
            <a:off x="4616903" y="5557578"/>
            <a:ext cx="1045479" cy="461665"/>
          </a:xfrm>
          <a:prstGeom prst="rect">
            <a:avLst/>
          </a:prstGeom>
          <a:noFill/>
        </p:spPr>
        <p:txBody>
          <a:bodyPr wrap="none" rtlCol="0">
            <a:spAutoFit/>
          </a:bodyPr>
          <a:lstStyle/>
          <a:p>
            <a:r>
              <a:rPr lang="en-US" sz="1200" dirty="0">
                <a:solidFill>
                  <a:srgbClr val="FF0000"/>
                </a:solidFill>
              </a:rPr>
              <a:t>Line-of-Sight</a:t>
            </a:r>
            <a:br>
              <a:rPr lang="en-US" sz="1200" dirty="0">
                <a:solidFill>
                  <a:srgbClr val="FF0000"/>
                </a:solidFill>
              </a:rPr>
            </a:br>
            <a:r>
              <a:rPr lang="en-US" sz="1200" dirty="0">
                <a:solidFill>
                  <a:srgbClr val="FF0000"/>
                </a:solidFill>
              </a:rPr>
              <a:t>Neutrons</a:t>
            </a:r>
          </a:p>
        </p:txBody>
      </p:sp>
      <p:sp>
        <p:nvSpPr>
          <p:cNvPr id="31" name="Content Placeholder 6">
            <a:extLst>
              <a:ext uri="{FF2B5EF4-FFF2-40B4-BE49-F238E27FC236}">
                <a16:creationId xmlns:a16="http://schemas.microsoft.com/office/drawing/2014/main" id="{4840B1B4-87F9-702A-BCFA-8EF974484253}"/>
              </a:ext>
            </a:extLst>
          </p:cNvPr>
          <p:cNvSpPr txBox="1">
            <a:spLocks/>
          </p:cNvSpPr>
          <p:nvPr/>
        </p:nvSpPr>
        <p:spPr>
          <a:xfrm>
            <a:off x="9183354" y="4633276"/>
            <a:ext cx="1870614" cy="341176"/>
          </a:xfrm>
          <a:prstGeom prst="rect">
            <a:avLst/>
          </a:prstGeom>
        </p:spPr>
        <p:txBody>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Guide Shielding (Steel)</a:t>
            </a:r>
            <a:endParaRPr lang="en-US" sz="1100" dirty="0"/>
          </a:p>
        </p:txBody>
      </p:sp>
      <p:cxnSp>
        <p:nvCxnSpPr>
          <p:cNvPr id="32" name="Straight Arrow Connector 31">
            <a:extLst>
              <a:ext uri="{FF2B5EF4-FFF2-40B4-BE49-F238E27FC236}">
                <a16:creationId xmlns:a16="http://schemas.microsoft.com/office/drawing/2014/main" id="{E0F7EB93-1107-FEB7-343F-D97740ED7509}"/>
              </a:ext>
            </a:extLst>
          </p:cNvPr>
          <p:cNvCxnSpPr>
            <a:cxnSpLocks/>
          </p:cNvCxnSpPr>
          <p:nvPr/>
        </p:nvCxnSpPr>
        <p:spPr>
          <a:xfrm flipH="1">
            <a:off x="9646807" y="4931202"/>
            <a:ext cx="350626" cy="4391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Content Placeholder 6">
            <a:extLst>
              <a:ext uri="{FF2B5EF4-FFF2-40B4-BE49-F238E27FC236}">
                <a16:creationId xmlns:a16="http://schemas.microsoft.com/office/drawing/2014/main" id="{A17B8105-9BDE-BBBC-AFD4-5FE7D06E7E6B}"/>
              </a:ext>
            </a:extLst>
          </p:cNvPr>
          <p:cNvSpPr txBox="1">
            <a:spLocks/>
          </p:cNvSpPr>
          <p:nvPr/>
        </p:nvSpPr>
        <p:spPr>
          <a:xfrm>
            <a:off x="9968327" y="6374193"/>
            <a:ext cx="1570893" cy="249942"/>
          </a:xfrm>
          <a:prstGeom prst="rect">
            <a:avLst/>
          </a:prstGeom>
        </p:spPr>
        <p:txBody>
          <a:bodyPr/>
          <a:lstStyle>
            <a:defPPr>
              <a:defRPr lang="en-US"/>
            </a:defPPr>
            <a:lvl1pPr indent="0" fontAlgn="base">
              <a:lnSpc>
                <a:spcPct val="90000"/>
              </a:lnSpc>
              <a:spcBef>
                <a:spcPts val="1400"/>
              </a:spcBef>
              <a:spcAft>
                <a:spcPct val="0"/>
              </a:spcAft>
              <a:buClr>
                <a:schemeClr val="tx1"/>
              </a:buClr>
              <a:buSzPct val="90000"/>
              <a:buFont typeface="Century Gothic" panose="020B0502020202020204" pitchFamily="34" charset="0"/>
              <a:buNone/>
              <a:defRPr sz="1200">
                <a:latin typeface="Century Gothic" panose="020B0502020202020204" pitchFamily="34" charset="0"/>
              </a:defRPr>
            </a:lvl1pPr>
            <a:lvl2pPr marL="688975" indent="-285750" fontAlgn="base">
              <a:lnSpc>
                <a:spcPct val="90000"/>
              </a:lnSpc>
              <a:spcBef>
                <a:spcPts val="800"/>
              </a:spcBef>
              <a:spcAft>
                <a:spcPct val="0"/>
              </a:spcAft>
              <a:buClr>
                <a:schemeClr val="tx1"/>
              </a:buClr>
              <a:buSzPct val="90000"/>
              <a:buFont typeface="Century Gothic" panose="020B0502020202020204" pitchFamily="34" charset="0"/>
              <a:buChar char="–"/>
              <a:defRPr sz="2400">
                <a:latin typeface="Century Gothic" panose="020B0502020202020204" pitchFamily="34" charset="0"/>
              </a:defRPr>
            </a:lvl2pPr>
            <a:lvl3pPr marL="1030288" indent="-285750" fontAlgn="base">
              <a:lnSpc>
                <a:spcPct val="90000"/>
              </a:lnSpc>
              <a:spcBef>
                <a:spcPts val="800"/>
              </a:spcBef>
              <a:spcAft>
                <a:spcPct val="0"/>
              </a:spcAft>
              <a:buClr>
                <a:schemeClr val="tx1"/>
              </a:buClr>
              <a:buSzPct val="90000"/>
              <a:buFont typeface="Century Gothic" panose="020B0502020202020204" pitchFamily="34" charset="0"/>
              <a:buChar char="•"/>
              <a:defRPr sz="2000">
                <a:latin typeface="Century Gothic" panose="020B0502020202020204" pitchFamily="34" charset="0"/>
              </a:defRPr>
            </a:lvl3pPr>
            <a:lvl4pPr marL="1144588" indent="-173038" fontAlgn="base">
              <a:lnSpc>
                <a:spcPct val="90000"/>
              </a:lnSpc>
              <a:spcBef>
                <a:spcPts val="800"/>
              </a:spcBef>
              <a:spcAft>
                <a:spcPct val="0"/>
              </a:spcAft>
              <a:buClr>
                <a:schemeClr val="tx1"/>
              </a:buClr>
              <a:buFont typeface="Arial" charset="0"/>
              <a:buChar char="–"/>
              <a:defRPr>
                <a:latin typeface="Century Gothic" panose="020B0502020202020204" pitchFamily="34" charset="0"/>
              </a:defRPr>
            </a:lvl4pPr>
            <a:lvl5pPr marL="1482725" indent="-222250" fontAlgn="base">
              <a:lnSpc>
                <a:spcPct val="90000"/>
              </a:lnSpc>
              <a:spcBef>
                <a:spcPts val="600"/>
              </a:spcBef>
              <a:spcAft>
                <a:spcPct val="0"/>
              </a:spcAft>
              <a:buClr>
                <a:schemeClr val="tx1"/>
              </a:buClr>
              <a:buFont typeface="Arial" charset="0"/>
              <a:buChar char="»"/>
              <a:defRPr>
                <a:latin typeface="Century Gothic" panose="020B0502020202020204"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Vacuum Housing</a:t>
            </a:r>
          </a:p>
        </p:txBody>
      </p:sp>
      <p:cxnSp>
        <p:nvCxnSpPr>
          <p:cNvPr id="35" name="Straight Arrow Connector 34">
            <a:extLst>
              <a:ext uri="{FF2B5EF4-FFF2-40B4-BE49-F238E27FC236}">
                <a16:creationId xmlns:a16="http://schemas.microsoft.com/office/drawing/2014/main" id="{9F810CE3-E84A-0814-A548-043BBA4C12E6}"/>
              </a:ext>
            </a:extLst>
          </p:cNvPr>
          <p:cNvCxnSpPr>
            <a:cxnSpLocks/>
          </p:cNvCxnSpPr>
          <p:nvPr/>
        </p:nvCxnSpPr>
        <p:spPr>
          <a:xfrm flipH="1" flipV="1">
            <a:off x="9646807" y="6192175"/>
            <a:ext cx="299720" cy="2795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Content Placeholder 6">
            <a:extLst>
              <a:ext uri="{FF2B5EF4-FFF2-40B4-BE49-F238E27FC236}">
                <a16:creationId xmlns:a16="http://schemas.microsoft.com/office/drawing/2014/main" id="{1200D903-434E-EC0C-7863-A96D4B76951E}"/>
              </a:ext>
            </a:extLst>
          </p:cNvPr>
          <p:cNvSpPr txBox="1">
            <a:spLocks/>
          </p:cNvSpPr>
          <p:nvPr/>
        </p:nvSpPr>
        <p:spPr>
          <a:xfrm>
            <a:off x="7197319" y="4773805"/>
            <a:ext cx="1298314" cy="244661"/>
          </a:xfrm>
          <a:prstGeom prst="rect">
            <a:avLst/>
          </a:prstGeom>
        </p:spPr>
        <p:txBody>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Curved Guide</a:t>
            </a:r>
            <a:endParaRPr lang="en-US" sz="1100" dirty="0"/>
          </a:p>
        </p:txBody>
      </p:sp>
      <p:cxnSp>
        <p:nvCxnSpPr>
          <p:cNvPr id="38" name="Straight Arrow Connector 37">
            <a:extLst>
              <a:ext uri="{FF2B5EF4-FFF2-40B4-BE49-F238E27FC236}">
                <a16:creationId xmlns:a16="http://schemas.microsoft.com/office/drawing/2014/main" id="{ED63FEAA-B151-5DC2-773F-8497F09F989D}"/>
              </a:ext>
            </a:extLst>
          </p:cNvPr>
          <p:cNvCxnSpPr>
            <a:cxnSpLocks/>
          </p:cNvCxnSpPr>
          <p:nvPr/>
        </p:nvCxnSpPr>
        <p:spPr>
          <a:xfrm flipH="1">
            <a:off x="7420025" y="5027146"/>
            <a:ext cx="350626" cy="4391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Content Placeholder 2">
            <a:extLst>
              <a:ext uri="{FF2B5EF4-FFF2-40B4-BE49-F238E27FC236}">
                <a16:creationId xmlns:a16="http://schemas.microsoft.com/office/drawing/2014/main" id="{CE3C7967-EE06-0CFD-DE41-AB812BEFF5BB}"/>
              </a:ext>
            </a:extLst>
          </p:cNvPr>
          <p:cNvSpPr txBox="1">
            <a:spLocks/>
          </p:cNvSpPr>
          <p:nvPr/>
        </p:nvSpPr>
        <p:spPr bwMode="auto">
          <a:xfrm>
            <a:off x="6436746" y="2460738"/>
            <a:ext cx="5493215" cy="16931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Guide Shielding certainly helps block line-of-sight neutrons, but it would save cost to eliminate that quantity of steel…</a:t>
            </a:r>
          </a:p>
          <a:p>
            <a:r>
              <a:rPr lang="en-US" sz="1600" dirty="0"/>
              <a:t>Would the bunker wall alone be sufficient to stop the line-of-sight neutrons?  </a:t>
            </a:r>
            <a:endParaRPr lang="en-US" sz="1000" dirty="0"/>
          </a:p>
        </p:txBody>
      </p:sp>
      <p:sp>
        <p:nvSpPr>
          <p:cNvPr id="41" name="TextBox 40">
            <a:extLst>
              <a:ext uri="{FF2B5EF4-FFF2-40B4-BE49-F238E27FC236}">
                <a16:creationId xmlns:a16="http://schemas.microsoft.com/office/drawing/2014/main" id="{DA6069A3-6259-E29E-17A3-8F4A3A7CC511}"/>
              </a:ext>
            </a:extLst>
          </p:cNvPr>
          <p:cNvSpPr txBox="1"/>
          <p:nvPr/>
        </p:nvSpPr>
        <p:spPr>
          <a:xfrm>
            <a:off x="1660241" y="4172441"/>
            <a:ext cx="981359" cy="276999"/>
          </a:xfrm>
          <a:prstGeom prst="rect">
            <a:avLst/>
          </a:prstGeom>
          <a:noFill/>
        </p:spPr>
        <p:txBody>
          <a:bodyPr wrap="none" rtlCol="0">
            <a:spAutoFit/>
          </a:bodyPr>
          <a:lstStyle/>
          <a:p>
            <a:r>
              <a:rPr lang="en-US" sz="1200" b="1" dirty="0"/>
              <a:t>Creo Model</a:t>
            </a:r>
          </a:p>
        </p:txBody>
      </p:sp>
      <p:sp>
        <p:nvSpPr>
          <p:cNvPr id="42" name="TextBox 41">
            <a:extLst>
              <a:ext uri="{FF2B5EF4-FFF2-40B4-BE49-F238E27FC236}">
                <a16:creationId xmlns:a16="http://schemas.microsoft.com/office/drawing/2014/main" id="{EB94FC58-6318-A0D0-F827-D5DA4B733149}"/>
              </a:ext>
            </a:extLst>
          </p:cNvPr>
          <p:cNvSpPr txBox="1"/>
          <p:nvPr/>
        </p:nvSpPr>
        <p:spPr>
          <a:xfrm>
            <a:off x="7358688" y="6306681"/>
            <a:ext cx="907621" cy="276999"/>
          </a:xfrm>
          <a:prstGeom prst="rect">
            <a:avLst/>
          </a:prstGeom>
          <a:noFill/>
        </p:spPr>
        <p:txBody>
          <a:bodyPr wrap="none" rtlCol="0">
            <a:spAutoFit/>
          </a:bodyPr>
          <a:lstStyle/>
          <a:p>
            <a:r>
              <a:rPr lang="en-US" sz="1200" b="1" dirty="0"/>
              <a:t>Schematic</a:t>
            </a:r>
          </a:p>
        </p:txBody>
      </p:sp>
    </p:spTree>
    <p:extLst>
      <p:ext uri="{BB962C8B-B14F-4D97-AF65-F5344CB8AC3E}">
        <p14:creationId xmlns:p14="http://schemas.microsoft.com/office/powerpoint/2010/main" val="3418711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494CB-6645-C02E-79BA-2BFC7546AB8B}"/>
              </a:ext>
            </a:extLst>
          </p:cNvPr>
          <p:cNvSpPr>
            <a:spLocks noGrp="1"/>
          </p:cNvSpPr>
          <p:nvPr>
            <p:ph type="title"/>
          </p:nvPr>
        </p:nvSpPr>
        <p:spPr>
          <a:xfrm>
            <a:off x="429768" y="274320"/>
            <a:ext cx="11425236" cy="535531"/>
          </a:xfrm>
        </p:spPr>
        <p:txBody>
          <a:bodyPr/>
          <a:lstStyle/>
          <a:p>
            <a:r>
              <a:rPr lang="en-US" sz="2800" dirty="0"/>
              <a:t>Line-of-sight neutrons appear when we remove the guide steel shield</a:t>
            </a:r>
          </a:p>
        </p:txBody>
      </p:sp>
      <p:sp>
        <p:nvSpPr>
          <p:cNvPr id="10" name="TextBox 9">
            <a:extLst>
              <a:ext uri="{FF2B5EF4-FFF2-40B4-BE49-F238E27FC236}">
                <a16:creationId xmlns:a16="http://schemas.microsoft.com/office/drawing/2014/main" id="{64010BAE-3652-343E-62CB-6297D89DECDC}"/>
              </a:ext>
            </a:extLst>
          </p:cNvPr>
          <p:cNvSpPr txBox="1"/>
          <p:nvPr/>
        </p:nvSpPr>
        <p:spPr>
          <a:xfrm>
            <a:off x="366481" y="970887"/>
            <a:ext cx="10437769" cy="341632"/>
          </a:xfrm>
          <a:prstGeom prst="rect">
            <a:avLst/>
          </a:prstGeom>
          <a:noFill/>
        </p:spPr>
        <p:txBody>
          <a:bodyPr wrap="square" rtlCol="0">
            <a:spAutoFit/>
          </a:bodyPr>
          <a:lstStyle/>
          <a:p>
            <a:pPr algn="l">
              <a:lnSpc>
                <a:spcPct val="90000"/>
              </a:lnSpc>
            </a:pPr>
            <a:r>
              <a:rPr lang="en-US" b="1" dirty="0">
                <a:latin typeface="+mn-lt"/>
              </a:rPr>
              <a:t>Repeat calculation by removing steel shield from each guide section (filled with air)</a:t>
            </a:r>
          </a:p>
        </p:txBody>
      </p:sp>
      <p:pic>
        <p:nvPicPr>
          <p:cNvPr id="5" name="Picture 4">
            <a:extLst>
              <a:ext uri="{FF2B5EF4-FFF2-40B4-BE49-F238E27FC236}">
                <a16:creationId xmlns:a16="http://schemas.microsoft.com/office/drawing/2014/main" id="{C7B60C6D-DFF3-933B-4B92-B5B397D401EF}"/>
              </a:ext>
            </a:extLst>
          </p:cNvPr>
          <p:cNvPicPr>
            <a:picLocks noChangeAspect="1"/>
          </p:cNvPicPr>
          <p:nvPr/>
        </p:nvPicPr>
        <p:blipFill>
          <a:blip r:embed="rId2"/>
          <a:srcRect/>
          <a:stretch/>
        </p:blipFill>
        <p:spPr>
          <a:xfrm>
            <a:off x="6728719" y="2708606"/>
            <a:ext cx="4461398" cy="4037279"/>
          </a:xfrm>
          <a:prstGeom prst="rect">
            <a:avLst/>
          </a:prstGeom>
        </p:spPr>
      </p:pic>
      <p:sp>
        <p:nvSpPr>
          <p:cNvPr id="6" name="TextBox 5">
            <a:extLst>
              <a:ext uri="{FF2B5EF4-FFF2-40B4-BE49-F238E27FC236}">
                <a16:creationId xmlns:a16="http://schemas.microsoft.com/office/drawing/2014/main" id="{91CBE6B4-7C52-C936-DBA3-56B6D1E4C848}"/>
              </a:ext>
            </a:extLst>
          </p:cNvPr>
          <p:cNvSpPr txBox="1"/>
          <p:nvPr/>
        </p:nvSpPr>
        <p:spPr>
          <a:xfrm>
            <a:off x="7614034" y="2438856"/>
            <a:ext cx="2930610" cy="341632"/>
          </a:xfrm>
          <a:prstGeom prst="rect">
            <a:avLst/>
          </a:prstGeom>
          <a:noFill/>
        </p:spPr>
        <p:txBody>
          <a:bodyPr wrap="none" rtlCol="0">
            <a:spAutoFit/>
          </a:bodyPr>
          <a:lstStyle/>
          <a:p>
            <a:pPr algn="l">
              <a:lnSpc>
                <a:spcPct val="90000"/>
              </a:lnSpc>
            </a:pPr>
            <a:r>
              <a:rPr lang="en-US" dirty="0">
                <a:latin typeface="+mn-lt"/>
              </a:rPr>
              <a:t>All neutrons ( &gt; 10.67 eV)</a:t>
            </a:r>
          </a:p>
        </p:txBody>
      </p:sp>
      <p:pic>
        <p:nvPicPr>
          <p:cNvPr id="9" name="Picture 8">
            <a:extLst>
              <a:ext uri="{FF2B5EF4-FFF2-40B4-BE49-F238E27FC236}">
                <a16:creationId xmlns:a16="http://schemas.microsoft.com/office/drawing/2014/main" id="{93328520-AEE6-F095-CBA5-5400AE3180E1}"/>
              </a:ext>
            </a:extLst>
          </p:cNvPr>
          <p:cNvPicPr>
            <a:picLocks noChangeAspect="1"/>
          </p:cNvPicPr>
          <p:nvPr/>
        </p:nvPicPr>
        <p:blipFill>
          <a:blip r:embed="rId3"/>
          <a:srcRect/>
          <a:stretch/>
        </p:blipFill>
        <p:spPr>
          <a:xfrm>
            <a:off x="797333" y="2609672"/>
            <a:ext cx="4387048" cy="3974008"/>
          </a:xfrm>
          <a:prstGeom prst="rect">
            <a:avLst/>
          </a:prstGeom>
        </p:spPr>
      </p:pic>
      <p:sp>
        <p:nvSpPr>
          <p:cNvPr id="11" name="TextBox 10">
            <a:extLst>
              <a:ext uri="{FF2B5EF4-FFF2-40B4-BE49-F238E27FC236}">
                <a16:creationId xmlns:a16="http://schemas.microsoft.com/office/drawing/2014/main" id="{1AA759F0-F730-7150-B379-C690491B151E}"/>
              </a:ext>
            </a:extLst>
          </p:cNvPr>
          <p:cNvSpPr txBox="1"/>
          <p:nvPr/>
        </p:nvSpPr>
        <p:spPr>
          <a:xfrm>
            <a:off x="691077" y="2309163"/>
            <a:ext cx="4894289" cy="341632"/>
          </a:xfrm>
          <a:prstGeom prst="rect">
            <a:avLst/>
          </a:prstGeom>
          <a:noFill/>
        </p:spPr>
        <p:txBody>
          <a:bodyPr wrap="none" rtlCol="0">
            <a:spAutoFit/>
          </a:bodyPr>
          <a:lstStyle/>
          <a:p>
            <a:pPr algn="l">
              <a:lnSpc>
                <a:spcPct val="90000"/>
              </a:lnSpc>
            </a:pPr>
            <a:r>
              <a:rPr lang="en-US" dirty="0">
                <a:latin typeface="+mn-lt"/>
              </a:rPr>
              <a:t>Very high energetic neutrons ( &gt; 100 MeV)</a:t>
            </a:r>
          </a:p>
        </p:txBody>
      </p:sp>
      <p:sp>
        <p:nvSpPr>
          <p:cNvPr id="3" name="Donut 2">
            <a:extLst>
              <a:ext uri="{FF2B5EF4-FFF2-40B4-BE49-F238E27FC236}">
                <a16:creationId xmlns:a16="http://schemas.microsoft.com/office/drawing/2014/main" id="{F9407FFE-354F-52D5-A1EF-FC613B77AD52}"/>
              </a:ext>
            </a:extLst>
          </p:cNvPr>
          <p:cNvSpPr/>
          <p:nvPr/>
        </p:nvSpPr>
        <p:spPr>
          <a:xfrm>
            <a:off x="2990857" y="3206338"/>
            <a:ext cx="896768" cy="794691"/>
          </a:xfrm>
          <a:prstGeom prst="donut">
            <a:avLst>
              <a:gd name="adj" fmla="val 5433"/>
            </a:avLst>
          </a:prstGeom>
          <a:solidFill>
            <a:srgbClr val="0000FF"/>
          </a:solidFill>
          <a:ln w="19050">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Donut 3">
            <a:extLst>
              <a:ext uri="{FF2B5EF4-FFF2-40B4-BE49-F238E27FC236}">
                <a16:creationId xmlns:a16="http://schemas.microsoft.com/office/drawing/2014/main" id="{3CBBE796-89C3-6B5A-A211-E438F200212F}"/>
              </a:ext>
            </a:extLst>
          </p:cNvPr>
          <p:cNvSpPr/>
          <p:nvPr/>
        </p:nvSpPr>
        <p:spPr>
          <a:xfrm>
            <a:off x="2395111" y="4783653"/>
            <a:ext cx="896768" cy="794691"/>
          </a:xfrm>
          <a:prstGeom prst="donut">
            <a:avLst>
              <a:gd name="adj" fmla="val 5433"/>
            </a:avLst>
          </a:prstGeom>
          <a:solidFill>
            <a:srgbClr val="0000FF"/>
          </a:solidFill>
          <a:ln w="19050">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Donut 6">
            <a:extLst>
              <a:ext uri="{FF2B5EF4-FFF2-40B4-BE49-F238E27FC236}">
                <a16:creationId xmlns:a16="http://schemas.microsoft.com/office/drawing/2014/main" id="{8B9F736C-2444-B167-D106-98B4E6CF0123}"/>
              </a:ext>
            </a:extLst>
          </p:cNvPr>
          <p:cNvSpPr/>
          <p:nvPr/>
        </p:nvSpPr>
        <p:spPr>
          <a:xfrm>
            <a:off x="8855288" y="3388265"/>
            <a:ext cx="896768" cy="794691"/>
          </a:xfrm>
          <a:prstGeom prst="donut">
            <a:avLst>
              <a:gd name="adj" fmla="val 5433"/>
            </a:avLst>
          </a:prstGeom>
          <a:solidFill>
            <a:srgbClr val="0000FF"/>
          </a:solidFill>
          <a:ln w="19050">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 name="Donut 7">
            <a:extLst>
              <a:ext uri="{FF2B5EF4-FFF2-40B4-BE49-F238E27FC236}">
                <a16:creationId xmlns:a16="http://schemas.microsoft.com/office/drawing/2014/main" id="{2F7A810D-C3EC-78FA-E97E-BD9C461904FA}"/>
              </a:ext>
            </a:extLst>
          </p:cNvPr>
          <p:cNvSpPr/>
          <p:nvPr/>
        </p:nvSpPr>
        <p:spPr>
          <a:xfrm>
            <a:off x="8361817" y="4906327"/>
            <a:ext cx="896768" cy="794691"/>
          </a:xfrm>
          <a:prstGeom prst="donut">
            <a:avLst>
              <a:gd name="adj" fmla="val 5433"/>
            </a:avLst>
          </a:prstGeom>
          <a:solidFill>
            <a:srgbClr val="0000FF"/>
          </a:solidFill>
          <a:ln w="19050">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TextBox 11">
            <a:extLst>
              <a:ext uri="{FF2B5EF4-FFF2-40B4-BE49-F238E27FC236}">
                <a16:creationId xmlns:a16="http://schemas.microsoft.com/office/drawing/2014/main" id="{9FC715DD-03A7-C4F0-3FAD-BE676DD54D6B}"/>
              </a:ext>
            </a:extLst>
          </p:cNvPr>
          <p:cNvSpPr txBox="1"/>
          <p:nvPr/>
        </p:nvSpPr>
        <p:spPr>
          <a:xfrm>
            <a:off x="5184381" y="4441371"/>
            <a:ext cx="2544286" cy="341632"/>
          </a:xfrm>
          <a:prstGeom prst="rect">
            <a:avLst/>
          </a:prstGeom>
          <a:noFill/>
        </p:spPr>
        <p:txBody>
          <a:bodyPr wrap="none" rtlCol="0">
            <a:spAutoFit/>
          </a:bodyPr>
          <a:lstStyle/>
          <a:p>
            <a:pPr algn="l">
              <a:lnSpc>
                <a:spcPct val="90000"/>
              </a:lnSpc>
            </a:pPr>
            <a:r>
              <a:rPr lang="en-US" b="1" dirty="0">
                <a:solidFill>
                  <a:srgbClr val="0000FF"/>
                </a:solidFill>
                <a:latin typeface="+mn-lt"/>
              </a:rPr>
              <a:t>Line-of-sight neutrons</a:t>
            </a:r>
          </a:p>
        </p:txBody>
      </p:sp>
      <p:cxnSp>
        <p:nvCxnSpPr>
          <p:cNvPr id="14" name="Straight Arrow Connector 13">
            <a:extLst>
              <a:ext uri="{FF2B5EF4-FFF2-40B4-BE49-F238E27FC236}">
                <a16:creationId xmlns:a16="http://schemas.microsoft.com/office/drawing/2014/main" id="{59715081-915F-6C26-D6EA-A909DBFF185F}"/>
              </a:ext>
            </a:extLst>
          </p:cNvPr>
          <p:cNvCxnSpPr/>
          <p:nvPr/>
        </p:nvCxnSpPr>
        <p:spPr>
          <a:xfrm flipH="1" flipV="1">
            <a:off x="3887625" y="3879038"/>
            <a:ext cx="1697741" cy="529136"/>
          </a:xfrm>
          <a:prstGeom prst="straightConnector1">
            <a:avLst/>
          </a:prstGeom>
          <a:ln w="28575">
            <a:solidFill>
              <a:srgbClr val="0000FF"/>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AC6A9CB-B300-A826-8928-F2304335AE9F}"/>
              </a:ext>
            </a:extLst>
          </p:cNvPr>
          <p:cNvCxnSpPr>
            <a:cxnSpLocks/>
          </p:cNvCxnSpPr>
          <p:nvPr/>
        </p:nvCxnSpPr>
        <p:spPr>
          <a:xfrm flipH="1">
            <a:off x="3325745" y="4824214"/>
            <a:ext cx="2113154" cy="347668"/>
          </a:xfrm>
          <a:prstGeom prst="straightConnector1">
            <a:avLst/>
          </a:prstGeom>
          <a:ln w="28575">
            <a:solidFill>
              <a:srgbClr val="0000FF"/>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D073B05-F06E-7391-C49B-EDC5D7EC44D0}"/>
              </a:ext>
            </a:extLst>
          </p:cNvPr>
          <p:cNvCxnSpPr>
            <a:cxnSpLocks/>
          </p:cNvCxnSpPr>
          <p:nvPr/>
        </p:nvCxnSpPr>
        <p:spPr>
          <a:xfrm flipV="1">
            <a:off x="6911480" y="3845841"/>
            <a:ext cx="1898721" cy="554319"/>
          </a:xfrm>
          <a:prstGeom prst="straightConnector1">
            <a:avLst/>
          </a:prstGeom>
          <a:ln w="28575">
            <a:solidFill>
              <a:srgbClr val="0000FF"/>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1AB5085-1DF0-3B69-9E59-A65C17C6B3D7}"/>
              </a:ext>
            </a:extLst>
          </p:cNvPr>
          <p:cNvCxnSpPr>
            <a:cxnSpLocks/>
          </p:cNvCxnSpPr>
          <p:nvPr/>
        </p:nvCxnSpPr>
        <p:spPr>
          <a:xfrm>
            <a:off x="6728719" y="4824214"/>
            <a:ext cx="1545954" cy="356784"/>
          </a:xfrm>
          <a:prstGeom prst="straightConnector1">
            <a:avLst/>
          </a:prstGeom>
          <a:ln w="28575">
            <a:solidFill>
              <a:srgbClr val="0000FF"/>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71C26C-F701-ADD7-42E7-0B93759286B9}"/>
              </a:ext>
            </a:extLst>
          </p:cNvPr>
          <p:cNvSpPr txBox="1"/>
          <p:nvPr/>
        </p:nvSpPr>
        <p:spPr>
          <a:xfrm>
            <a:off x="5184381" y="2117813"/>
            <a:ext cx="2282997" cy="369332"/>
          </a:xfrm>
          <a:prstGeom prst="rect">
            <a:avLst/>
          </a:prstGeom>
          <a:solidFill>
            <a:srgbClr val="FFFF00"/>
          </a:solidFill>
          <a:ln>
            <a:solidFill>
              <a:srgbClr val="000000"/>
            </a:solidFill>
          </a:ln>
          <a:effectLst>
            <a:outerShdw blurRad="50800" dist="38100" dir="2700000" algn="tl" rotWithShape="0">
              <a:prstClr val="black">
                <a:alpha val="40000"/>
              </a:prstClr>
            </a:outerShdw>
          </a:effectLst>
        </p:spPr>
        <p:txBody>
          <a:bodyPr wrap="none" rtlCol="0">
            <a:spAutoFit/>
          </a:bodyPr>
          <a:lstStyle/>
          <a:p>
            <a:r>
              <a:rPr lang="en-US" dirty="0"/>
              <a:t>Guide steel removed</a:t>
            </a:r>
          </a:p>
        </p:txBody>
      </p:sp>
      <p:sp>
        <p:nvSpPr>
          <p:cNvPr id="18" name="TextBox 17">
            <a:extLst>
              <a:ext uri="{FF2B5EF4-FFF2-40B4-BE49-F238E27FC236}">
                <a16:creationId xmlns:a16="http://schemas.microsoft.com/office/drawing/2014/main" id="{63B4FF8C-7677-4337-07FA-2C55D2DADE52}"/>
              </a:ext>
            </a:extLst>
          </p:cNvPr>
          <p:cNvSpPr txBox="1"/>
          <p:nvPr/>
        </p:nvSpPr>
        <p:spPr>
          <a:xfrm>
            <a:off x="9944305" y="4811666"/>
            <a:ext cx="1367682" cy="369332"/>
          </a:xfrm>
          <a:prstGeom prst="rect">
            <a:avLst/>
          </a:prstGeom>
          <a:noFill/>
        </p:spPr>
        <p:txBody>
          <a:bodyPr wrap="none" rtlCol="0">
            <a:spAutoFit/>
          </a:bodyPr>
          <a:lstStyle/>
          <a:p>
            <a:r>
              <a:rPr lang="en-US" dirty="0">
                <a:solidFill>
                  <a:srgbClr val="0000FF"/>
                </a:solidFill>
              </a:rPr>
              <a:t>Bunker wall</a:t>
            </a:r>
          </a:p>
        </p:txBody>
      </p:sp>
      <p:sp>
        <p:nvSpPr>
          <p:cNvPr id="21" name="TextBox 20">
            <a:extLst>
              <a:ext uri="{FF2B5EF4-FFF2-40B4-BE49-F238E27FC236}">
                <a16:creationId xmlns:a16="http://schemas.microsoft.com/office/drawing/2014/main" id="{73BC4E5A-F782-9339-CD38-A3BE52C49432}"/>
              </a:ext>
            </a:extLst>
          </p:cNvPr>
          <p:cNvSpPr txBox="1"/>
          <p:nvPr/>
        </p:nvSpPr>
        <p:spPr>
          <a:xfrm>
            <a:off x="1446519" y="3816611"/>
            <a:ext cx="1367682" cy="369332"/>
          </a:xfrm>
          <a:prstGeom prst="rect">
            <a:avLst/>
          </a:prstGeom>
          <a:noFill/>
        </p:spPr>
        <p:txBody>
          <a:bodyPr wrap="none" rtlCol="0">
            <a:spAutoFit/>
          </a:bodyPr>
          <a:lstStyle/>
          <a:p>
            <a:r>
              <a:rPr lang="en-US" dirty="0">
                <a:solidFill>
                  <a:srgbClr val="0000FF"/>
                </a:solidFill>
              </a:rPr>
              <a:t>Bunker wall</a:t>
            </a:r>
          </a:p>
        </p:txBody>
      </p:sp>
      <p:sp>
        <p:nvSpPr>
          <p:cNvPr id="22" name="TextBox 21">
            <a:extLst>
              <a:ext uri="{FF2B5EF4-FFF2-40B4-BE49-F238E27FC236}">
                <a16:creationId xmlns:a16="http://schemas.microsoft.com/office/drawing/2014/main" id="{7002662A-000F-1170-806A-E38AB6E4EF48}"/>
              </a:ext>
            </a:extLst>
          </p:cNvPr>
          <p:cNvSpPr txBox="1"/>
          <p:nvPr/>
        </p:nvSpPr>
        <p:spPr>
          <a:xfrm>
            <a:off x="366481" y="1930327"/>
            <a:ext cx="3190297" cy="341632"/>
          </a:xfrm>
          <a:prstGeom prst="rect">
            <a:avLst/>
          </a:prstGeom>
          <a:noFill/>
        </p:spPr>
        <p:txBody>
          <a:bodyPr wrap="none" rtlCol="0">
            <a:spAutoFit/>
          </a:bodyPr>
          <a:lstStyle/>
          <a:p>
            <a:pPr algn="l">
              <a:lnSpc>
                <a:spcPct val="90000"/>
              </a:lnSpc>
            </a:pPr>
            <a:r>
              <a:rPr lang="en-US" b="1" dirty="0">
                <a:latin typeface="+mn-lt"/>
              </a:rPr>
              <a:t>neutron dose rates (mrem/h)</a:t>
            </a:r>
          </a:p>
        </p:txBody>
      </p:sp>
    </p:spTree>
    <p:extLst>
      <p:ext uri="{BB962C8B-B14F-4D97-AF65-F5344CB8AC3E}">
        <p14:creationId xmlns:p14="http://schemas.microsoft.com/office/powerpoint/2010/main" val="3293941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494CB-6645-C02E-79BA-2BFC7546AB8B}"/>
              </a:ext>
            </a:extLst>
          </p:cNvPr>
          <p:cNvSpPr>
            <a:spLocks noGrp="1"/>
          </p:cNvSpPr>
          <p:nvPr>
            <p:ph type="title"/>
          </p:nvPr>
        </p:nvSpPr>
        <p:spPr>
          <a:xfrm>
            <a:off x="429768" y="274320"/>
            <a:ext cx="11425236" cy="535531"/>
          </a:xfrm>
        </p:spPr>
        <p:txBody>
          <a:bodyPr/>
          <a:lstStyle/>
          <a:p>
            <a:r>
              <a:rPr lang="en-US" sz="2800" dirty="0"/>
              <a:t>Line-of-sight neutrons appear when we remove the guide steel shield</a:t>
            </a:r>
          </a:p>
        </p:txBody>
      </p:sp>
      <p:pic>
        <p:nvPicPr>
          <p:cNvPr id="9" name="Picture 8">
            <a:extLst>
              <a:ext uri="{FF2B5EF4-FFF2-40B4-BE49-F238E27FC236}">
                <a16:creationId xmlns:a16="http://schemas.microsoft.com/office/drawing/2014/main" id="{93328520-AEE6-F095-CBA5-5400AE3180E1}"/>
              </a:ext>
            </a:extLst>
          </p:cNvPr>
          <p:cNvPicPr>
            <a:picLocks noChangeAspect="1"/>
          </p:cNvPicPr>
          <p:nvPr/>
        </p:nvPicPr>
        <p:blipFill>
          <a:blip r:embed="rId2"/>
          <a:srcRect/>
          <a:stretch/>
        </p:blipFill>
        <p:spPr>
          <a:xfrm>
            <a:off x="511036" y="1592674"/>
            <a:ext cx="10905523" cy="4047344"/>
          </a:xfrm>
          <a:prstGeom prst="rect">
            <a:avLst/>
          </a:prstGeom>
        </p:spPr>
      </p:pic>
      <p:sp>
        <p:nvSpPr>
          <p:cNvPr id="3" name="TextBox 2">
            <a:extLst>
              <a:ext uri="{FF2B5EF4-FFF2-40B4-BE49-F238E27FC236}">
                <a16:creationId xmlns:a16="http://schemas.microsoft.com/office/drawing/2014/main" id="{B0E8F2CE-41DC-C789-855D-1BB3136E449A}"/>
              </a:ext>
            </a:extLst>
          </p:cNvPr>
          <p:cNvSpPr txBox="1"/>
          <p:nvPr/>
        </p:nvSpPr>
        <p:spPr>
          <a:xfrm>
            <a:off x="3384677" y="915139"/>
            <a:ext cx="6030818" cy="341632"/>
          </a:xfrm>
          <a:prstGeom prst="rect">
            <a:avLst/>
          </a:prstGeom>
          <a:solidFill>
            <a:schemeClr val="accent6">
              <a:lumMod val="20000"/>
              <a:lumOff val="80000"/>
            </a:schemeClr>
          </a:solidFill>
          <a:ln>
            <a:solidFill>
              <a:srgbClr val="0000FF"/>
            </a:solidFill>
          </a:ln>
        </p:spPr>
        <p:txBody>
          <a:bodyPr wrap="none" rtlCol="0">
            <a:spAutoFit/>
          </a:bodyPr>
          <a:lstStyle/>
          <a:p>
            <a:pPr algn="l">
              <a:lnSpc>
                <a:spcPct val="90000"/>
              </a:lnSpc>
            </a:pPr>
            <a:r>
              <a:rPr lang="en-US" b="1" dirty="0">
                <a:latin typeface="+mn-lt"/>
              </a:rPr>
              <a:t>Line-of-sight neutrons, QIKR-L guide without steel shield</a:t>
            </a:r>
          </a:p>
        </p:txBody>
      </p:sp>
      <p:sp>
        <p:nvSpPr>
          <p:cNvPr id="5" name="TextBox 4">
            <a:extLst>
              <a:ext uri="{FF2B5EF4-FFF2-40B4-BE49-F238E27FC236}">
                <a16:creationId xmlns:a16="http://schemas.microsoft.com/office/drawing/2014/main" id="{E94E63B9-8282-8384-C082-FA14530FF42D}"/>
              </a:ext>
            </a:extLst>
          </p:cNvPr>
          <p:cNvSpPr txBox="1"/>
          <p:nvPr/>
        </p:nvSpPr>
        <p:spPr>
          <a:xfrm>
            <a:off x="3167750" y="5851260"/>
            <a:ext cx="7342342" cy="341632"/>
          </a:xfrm>
          <a:prstGeom prst="rect">
            <a:avLst/>
          </a:prstGeom>
          <a:noFill/>
        </p:spPr>
        <p:txBody>
          <a:bodyPr wrap="square">
            <a:spAutoFit/>
          </a:bodyPr>
          <a:lstStyle/>
          <a:p>
            <a:pPr algn="l">
              <a:lnSpc>
                <a:spcPct val="90000"/>
              </a:lnSpc>
            </a:pPr>
            <a:r>
              <a:rPr lang="en-US" b="1" dirty="0">
                <a:latin typeface="+mn-lt"/>
              </a:rPr>
              <a:t>Horizontal cut-view along the QIKR-L guide elevation (plan-view)</a:t>
            </a:r>
          </a:p>
        </p:txBody>
      </p:sp>
      <p:sp>
        <p:nvSpPr>
          <p:cNvPr id="6" name="TextBox 5">
            <a:extLst>
              <a:ext uri="{FF2B5EF4-FFF2-40B4-BE49-F238E27FC236}">
                <a16:creationId xmlns:a16="http://schemas.microsoft.com/office/drawing/2014/main" id="{135B7805-8FE6-39AB-B0F8-A11187D59624}"/>
              </a:ext>
            </a:extLst>
          </p:cNvPr>
          <p:cNvSpPr txBox="1"/>
          <p:nvPr/>
        </p:nvSpPr>
        <p:spPr>
          <a:xfrm>
            <a:off x="1888622" y="4230693"/>
            <a:ext cx="3866438" cy="646331"/>
          </a:xfrm>
          <a:prstGeom prst="rect">
            <a:avLst/>
          </a:prstGeom>
          <a:solidFill>
            <a:srgbClr val="FFFF00"/>
          </a:solidFill>
          <a:ln w="22225">
            <a:solidFill>
              <a:srgbClr val="0000FF"/>
            </a:solidFill>
          </a:ln>
        </p:spPr>
        <p:txBody>
          <a:bodyPr wrap="square" rtlCol="0">
            <a:spAutoFit/>
          </a:bodyPr>
          <a:lstStyle/>
          <a:p>
            <a:r>
              <a:rPr lang="en-US" dirty="0"/>
              <a:t>HE neutrons (line-of-sight neutrons)</a:t>
            </a:r>
          </a:p>
          <a:p>
            <a:r>
              <a:rPr lang="en-US" dirty="0"/>
              <a:t>departing from the beam</a:t>
            </a:r>
          </a:p>
        </p:txBody>
      </p:sp>
      <p:sp>
        <p:nvSpPr>
          <p:cNvPr id="7" name="Donut 6">
            <a:extLst>
              <a:ext uri="{FF2B5EF4-FFF2-40B4-BE49-F238E27FC236}">
                <a16:creationId xmlns:a16="http://schemas.microsoft.com/office/drawing/2014/main" id="{C82D99B1-21BF-3D5F-1FDD-A4233CBF0E12}"/>
              </a:ext>
            </a:extLst>
          </p:cNvPr>
          <p:cNvSpPr/>
          <p:nvPr/>
        </p:nvSpPr>
        <p:spPr>
          <a:xfrm>
            <a:off x="5508434" y="2930487"/>
            <a:ext cx="4814371" cy="1087840"/>
          </a:xfrm>
          <a:prstGeom prst="donut">
            <a:avLst>
              <a:gd name="adj" fmla="val 0"/>
            </a:avLst>
          </a:prstGeom>
          <a:solidFill>
            <a:srgbClr val="0000FF"/>
          </a:solidFill>
          <a:ln w="19050">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8" name="Straight Arrow Connector 7">
            <a:extLst>
              <a:ext uri="{FF2B5EF4-FFF2-40B4-BE49-F238E27FC236}">
                <a16:creationId xmlns:a16="http://schemas.microsoft.com/office/drawing/2014/main" id="{4D261790-4C6C-26EB-59D6-7C6B01DD204F}"/>
              </a:ext>
            </a:extLst>
          </p:cNvPr>
          <p:cNvCxnSpPr>
            <a:cxnSpLocks/>
          </p:cNvCxnSpPr>
          <p:nvPr/>
        </p:nvCxnSpPr>
        <p:spPr>
          <a:xfrm flipV="1">
            <a:off x="5755060" y="4018327"/>
            <a:ext cx="2033865" cy="535531"/>
          </a:xfrm>
          <a:prstGeom prst="straightConnector1">
            <a:avLst/>
          </a:prstGeom>
          <a:ln w="28575">
            <a:solidFill>
              <a:srgbClr val="0000FF"/>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EE547D8-9EC5-F579-DCB3-2AA9F747C99B}"/>
              </a:ext>
            </a:extLst>
          </p:cNvPr>
          <p:cNvSpPr txBox="1"/>
          <p:nvPr/>
        </p:nvSpPr>
        <p:spPr>
          <a:xfrm>
            <a:off x="5755060" y="1548949"/>
            <a:ext cx="2282997" cy="369332"/>
          </a:xfrm>
          <a:prstGeom prst="rect">
            <a:avLst/>
          </a:prstGeom>
          <a:solidFill>
            <a:srgbClr val="FFFF00"/>
          </a:solidFill>
          <a:ln>
            <a:solidFill>
              <a:srgbClr val="000000"/>
            </a:solidFill>
          </a:ln>
          <a:effectLst>
            <a:outerShdw blurRad="50800" dist="38100" dir="2700000" algn="tl" rotWithShape="0">
              <a:prstClr val="black">
                <a:alpha val="40000"/>
              </a:prstClr>
            </a:outerShdw>
          </a:effectLst>
        </p:spPr>
        <p:txBody>
          <a:bodyPr wrap="none" rtlCol="0">
            <a:spAutoFit/>
          </a:bodyPr>
          <a:lstStyle/>
          <a:p>
            <a:r>
              <a:rPr lang="en-US" dirty="0"/>
              <a:t>Guide steel removed</a:t>
            </a:r>
          </a:p>
        </p:txBody>
      </p:sp>
      <p:sp>
        <p:nvSpPr>
          <p:cNvPr id="14" name="TextBox 13">
            <a:extLst>
              <a:ext uri="{FF2B5EF4-FFF2-40B4-BE49-F238E27FC236}">
                <a16:creationId xmlns:a16="http://schemas.microsoft.com/office/drawing/2014/main" id="{7278C1B7-FD28-90F3-CE36-F0B3F5222131}"/>
              </a:ext>
            </a:extLst>
          </p:cNvPr>
          <p:cNvSpPr txBox="1"/>
          <p:nvPr/>
        </p:nvSpPr>
        <p:spPr>
          <a:xfrm>
            <a:off x="9415495" y="4184526"/>
            <a:ext cx="1367682" cy="369332"/>
          </a:xfrm>
          <a:prstGeom prst="rect">
            <a:avLst/>
          </a:prstGeom>
          <a:noFill/>
        </p:spPr>
        <p:txBody>
          <a:bodyPr wrap="none" rtlCol="0">
            <a:spAutoFit/>
          </a:bodyPr>
          <a:lstStyle/>
          <a:p>
            <a:r>
              <a:rPr lang="en-US" dirty="0">
                <a:solidFill>
                  <a:schemeClr val="bg1"/>
                </a:solidFill>
              </a:rPr>
              <a:t>Bunker wall</a:t>
            </a:r>
          </a:p>
        </p:txBody>
      </p:sp>
      <p:sp>
        <p:nvSpPr>
          <p:cNvPr id="15" name="TextBox 14">
            <a:extLst>
              <a:ext uri="{FF2B5EF4-FFF2-40B4-BE49-F238E27FC236}">
                <a16:creationId xmlns:a16="http://schemas.microsoft.com/office/drawing/2014/main" id="{55116F77-3E82-4409-78B9-F4226B6B3BC9}"/>
              </a:ext>
            </a:extLst>
          </p:cNvPr>
          <p:cNvSpPr txBox="1"/>
          <p:nvPr/>
        </p:nvSpPr>
        <p:spPr>
          <a:xfrm>
            <a:off x="2847606" y="3396480"/>
            <a:ext cx="1725152" cy="369332"/>
          </a:xfrm>
          <a:prstGeom prst="rect">
            <a:avLst/>
          </a:prstGeom>
          <a:noFill/>
        </p:spPr>
        <p:txBody>
          <a:bodyPr wrap="none" rtlCol="0">
            <a:spAutoFit/>
          </a:bodyPr>
          <a:lstStyle/>
          <a:p>
            <a:r>
              <a:rPr lang="en-US" dirty="0">
                <a:solidFill>
                  <a:schemeClr val="bg1"/>
                </a:solidFill>
              </a:rPr>
              <a:t>Monolith insert</a:t>
            </a:r>
          </a:p>
        </p:txBody>
      </p:sp>
      <p:sp>
        <p:nvSpPr>
          <p:cNvPr id="16" name="TextBox 15">
            <a:extLst>
              <a:ext uri="{FF2B5EF4-FFF2-40B4-BE49-F238E27FC236}">
                <a16:creationId xmlns:a16="http://schemas.microsoft.com/office/drawing/2014/main" id="{5B56FAF4-8650-CEEF-51F9-8C25C60FB4F6}"/>
              </a:ext>
            </a:extLst>
          </p:cNvPr>
          <p:cNvSpPr txBox="1"/>
          <p:nvPr/>
        </p:nvSpPr>
        <p:spPr>
          <a:xfrm>
            <a:off x="354225" y="1576649"/>
            <a:ext cx="3190297" cy="341632"/>
          </a:xfrm>
          <a:prstGeom prst="rect">
            <a:avLst/>
          </a:prstGeom>
          <a:noFill/>
        </p:spPr>
        <p:txBody>
          <a:bodyPr wrap="none" rtlCol="0">
            <a:spAutoFit/>
          </a:bodyPr>
          <a:lstStyle/>
          <a:p>
            <a:pPr algn="l">
              <a:lnSpc>
                <a:spcPct val="90000"/>
              </a:lnSpc>
            </a:pPr>
            <a:r>
              <a:rPr lang="en-US" b="1" dirty="0">
                <a:latin typeface="+mn-lt"/>
              </a:rPr>
              <a:t>neutron dose rates (mrem/h)</a:t>
            </a:r>
          </a:p>
        </p:txBody>
      </p:sp>
    </p:spTree>
    <p:extLst>
      <p:ext uri="{BB962C8B-B14F-4D97-AF65-F5344CB8AC3E}">
        <p14:creationId xmlns:p14="http://schemas.microsoft.com/office/powerpoint/2010/main" val="212034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494CB-6645-C02E-79BA-2BFC7546AB8B}"/>
              </a:ext>
            </a:extLst>
          </p:cNvPr>
          <p:cNvSpPr>
            <a:spLocks noGrp="1"/>
          </p:cNvSpPr>
          <p:nvPr>
            <p:ph type="title"/>
          </p:nvPr>
        </p:nvSpPr>
        <p:spPr>
          <a:xfrm>
            <a:off x="429768" y="274320"/>
            <a:ext cx="11425236" cy="535531"/>
          </a:xfrm>
        </p:spPr>
        <p:txBody>
          <a:bodyPr/>
          <a:lstStyle/>
          <a:p>
            <a:r>
              <a:rPr lang="en-US" sz="2800" dirty="0"/>
              <a:t>Line-of-sight neutrons appear when we remove the guide steel shield</a:t>
            </a:r>
          </a:p>
        </p:txBody>
      </p:sp>
      <p:pic>
        <p:nvPicPr>
          <p:cNvPr id="9" name="Picture 8">
            <a:extLst>
              <a:ext uri="{FF2B5EF4-FFF2-40B4-BE49-F238E27FC236}">
                <a16:creationId xmlns:a16="http://schemas.microsoft.com/office/drawing/2014/main" id="{93328520-AEE6-F095-CBA5-5400AE3180E1}"/>
              </a:ext>
            </a:extLst>
          </p:cNvPr>
          <p:cNvPicPr>
            <a:picLocks noChangeAspect="1"/>
          </p:cNvPicPr>
          <p:nvPr/>
        </p:nvPicPr>
        <p:blipFill>
          <a:blip r:embed="rId2"/>
          <a:srcRect/>
          <a:stretch/>
        </p:blipFill>
        <p:spPr>
          <a:xfrm>
            <a:off x="1046480" y="1094342"/>
            <a:ext cx="4649781" cy="5027576"/>
          </a:xfrm>
          <a:prstGeom prst="rect">
            <a:avLst/>
          </a:prstGeom>
        </p:spPr>
      </p:pic>
      <p:pic>
        <p:nvPicPr>
          <p:cNvPr id="4" name="Picture 3">
            <a:extLst>
              <a:ext uri="{FF2B5EF4-FFF2-40B4-BE49-F238E27FC236}">
                <a16:creationId xmlns:a16="http://schemas.microsoft.com/office/drawing/2014/main" id="{8B798B9E-B1DD-F44C-3777-01447C0FD492}"/>
              </a:ext>
            </a:extLst>
          </p:cNvPr>
          <p:cNvPicPr>
            <a:picLocks noChangeAspect="1"/>
          </p:cNvPicPr>
          <p:nvPr/>
        </p:nvPicPr>
        <p:blipFill>
          <a:blip r:embed="rId3"/>
          <a:srcRect/>
          <a:stretch/>
        </p:blipFill>
        <p:spPr>
          <a:xfrm>
            <a:off x="7060428" y="925697"/>
            <a:ext cx="3262377" cy="5218683"/>
          </a:xfrm>
          <a:prstGeom prst="rect">
            <a:avLst/>
          </a:prstGeom>
        </p:spPr>
      </p:pic>
      <p:sp>
        <p:nvSpPr>
          <p:cNvPr id="3" name="TextBox 2">
            <a:extLst>
              <a:ext uri="{FF2B5EF4-FFF2-40B4-BE49-F238E27FC236}">
                <a16:creationId xmlns:a16="http://schemas.microsoft.com/office/drawing/2014/main" id="{E71A1E23-BFB2-1AF1-4A81-264AB876526D}"/>
              </a:ext>
            </a:extLst>
          </p:cNvPr>
          <p:cNvSpPr txBox="1"/>
          <p:nvPr/>
        </p:nvSpPr>
        <p:spPr>
          <a:xfrm>
            <a:off x="9941634" y="1410930"/>
            <a:ext cx="1367682" cy="369332"/>
          </a:xfrm>
          <a:prstGeom prst="rect">
            <a:avLst/>
          </a:prstGeom>
          <a:noFill/>
        </p:spPr>
        <p:txBody>
          <a:bodyPr wrap="none" rtlCol="0">
            <a:spAutoFit/>
          </a:bodyPr>
          <a:lstStyle/>
          <a:p>
            <a:r>
              <a:rPr lang="en-US" dirty="0">
                <a:solidFill>
                  <a:srgbClr val="0000FF"/>
                </a:solidFill>
              </a:rPr>
              <a:t>Bunker wall</a:t>
            </a:r>
          </a:p>
        </p:txBody>
      </p:sp>
      <p:cxnSp>
        <p:nvCxnSpPr>
          <p:cNvPr id="6" name="Straight Arrow Connector 5">
            <a:extLst>
              <a:ext uri="{FF2B5EF4-FFF2-40B4-BE49-F238E27FC236}">
                <a16:creationId xmlns:a16="http://schemas.microsoft.com/office/drawing/2014/main" id="{B26B70A8-25BB-2960-BCCF-37FB7B6F0790}"/>
              </a:ext>
            </a:extLst>
          </p:cNvPr>
          <p:cNvCxnSpPr>
            <a:cxnSpLocks/>
          </p:cNvCxnSpPr>
          <p:nvPr/>
        </p:nvCxnSpPr>
        <p:spPr>
          <a:xfrm flipH="1">
            <a:off x="9555725" y="1618244"/>
            <a:ext cx="386080" cy="18822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188A623-22ED-882C-DDC2-9F6C8AF78247}"/>
              </a:ext>
            </a:extLst>
          </p:cNvPr>
          <p:cNvSpPr txBox="1"/>
          <p:nvPr/>
        </p:nvSpPr>
        <p:spPr>
          <a:xfrm>
            <a:off x="2646680" y="909676"/>
            <a:ext cx="1361440" cy="369332"/>
          </a:xfrm>
          <a:prstGeom prst="rect">
            <a:avLst/>
          </a:prstGeom>
          <a:noFill/>
        </p:spPr>
        <p:txBody>
          <a:bodyPr wrap="square" rtlCol="0">
            <a:spAutoFit/>
          </a:bodyPr>
          <a:lstStyle/>
          <a:p>
            <a:r>
              <a:rPr lang="en-US" dirty="0">
                <a:solidFill>
                  <a:srgbClr val="0000FF"/>
                </a:solidFill>
              </a:rPr>
              <a:t>Bunker wall</a:t>
            </a:r>
          </a:p>
        </p:txBody>
      </p:sp>
      <p:cxnSp>
        <p:nvCxnSpPr>
          <p:cNvPr id="8" name="Straight Arrow Connector 7">
            <a:extLst>
              <a:ext uri="{FF2B5EF4-FFF2-40B4-BE49-F238E27FC236}">
                <a16:creationId xmlns:a16="http://schemas.microsoft.com/office/drawing/2014/main" id="{6FE1062E-E3CE-BE25-EDD9-87B1C6FEC3F1}"/>
              </a:ext>
            </a:extLst>
          </p:cNvPr>
          <p:cNvCxnSpPr>
            <a:cxnSpLocks/>
          </p:cNvCxnSpPr>
          <p:nvPr/>
        </p:nvCxnSpPr>
        <p:spPr>
          <a:xfrm>
            <a:off x="3921760" y="1203960"/>
            <a:ext cx="286683" cy="576302"/>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2BD0006-C7C4-CAB1-A4B4-A3B02FB13789}"/>
              </a:ext>
            </a:extLst>
          </p:cNvPr>
          <p:cNvSpPr txBox="1"/>
          <p:nvPr/>
        </p:nvSpPr>
        <p:spPr>
          <a:xfrm>
            <a:off x="4208443" y="4605050"/>
            <a:ext cx="3230492" cy="646331"/>
          </a:xfrm>
          <a:prstGeom prst="rect">
            <a:avLst/>
          </a:prstGeom>
          <a:solidFill>
            <a:schemeClr val="accent6">
              <a:lumMod val="20000"/>
              <a:lumOff val="80000"/>
            </a:schemeClr>
          </a:solidFill>
          <a:ln w="22225">
            <a:solidFill>
              <a:srgbClr val="0000FF"/>
            </a:solidFill>
          </a:ln>
        </p:spPr>
        <p:txBody>
          <a:bodyPr wrap="square" rtlCol="0">
            <a:spAutoFit/>
          </a:bodyPr>
          <a:lstStyle/>
          <a:p>
            <a:r>
              <a:rPr lang="en-US" dirty="0"/>
              <a:t>Another view of line-of-sight neutrons shown for QIKR-U</a:t>
            </a:r>
          </a:p>
        </p:txBody>
      </p:sp>
      <p:sp>
        <p:nvSpPr>
          <p:cNvPr id="11" name="TextBox 10">
            <a:extLst>
              <a:ext uri="{FF2B5EF4-FFF2-40B4-BE49-F238E27FC236}">
                <a16:creationId xmlns:a16="http://schemas.microsoft.com/office/drawing/2014/main" id="{1A6985D8-1306-1A30-B695-EC77D6C75A6F}"/>
              </a:ext>
            </a:extLst>
          </p:cNvPr>
          <p:cNvSpPr txBox="1"/>
          <p:nvPr/>
        </p:nvSpPr>
        <p:spPr>
          <a:xfrm>
            <a:off x="3178075" y="6253998"/>
            <a:ext cx="5822706" cy="590931"/>
          </a:xfrm>
          <a:prstGeom prst="rect">
            <a:avLst/>
          </a:prstGeom>
          <a:noFill/>
        </p:spPr>
        <p:txBody>
          <a:bodyPr wrap="square">
            <a:spAutoFit/>
          </a:bodyPr>
          <a:lstStyle/>
          <a:p>
            <a:pPr algn="l">
              <a:lnSpc>
                <a:spcPct val="90000"/>
              </a:lnSpc>
            </a:pPr>
            <a:r>
              <a:rPr lang="en-US" b="1" dirty="0">
                <a:latin typeface="+mn-lt"/>
              </a:rPr>
              <a:t>Neutron dose profiles at the end of each guide section</a:t>
            </a:r>
          </a:p>
          <a:p>
            <a:pPr algn="l">
              <a:lnSpc>
                <a:spcPct val="90000"/>
              </a:lnSpc>
            </a:pPr>
            <a:r>
              <a:rPr lang="en-US" b="1" dirty="0"/>
              <a:t>(v</a:t>
            </a:r>
            <a:r>
              <a:rPr lang="en-US" b="1" dirty="0">
                <a:latin typeface="+mn-lt"/>
              </a:rPr>
              <a:t>ertical cut-views perpendicular to the beam)</a:t>
            </a:r>
          </a:p>
        </p:txBody>
      </p:sp>
      <p:sp>
        <p:nvSpPr>
          <p:cNvPr id="12" name="TextBox 11">
            <a:extLst>
              <a:ext uri="{FF2B5EF4-FFF2-40B4-BE49-F238E27FC236}">
                <a16:creationId xmlns:a16="http://schemas.microsoft.com/office/drawing/2014/main" id="{8F9C5EAF-35ED-6082-A91F-2CF7A6109315}"/>
              </a:ext>
            </a:extLst>
          </p:cNvPr>
          <p:cNvSpPr txBox="1"/>
          <p:nvPr/>
        </p:nvSpPr>
        <p:spPr>
          <a:xfrm>
            <a:off x="5048018" y="3059668"/>
            <a:ext cx="2282997" cy="369332"/>
          </a:xfrm>
          <a:prstGeom prst="rect">
            <a:avLst/>
          </a:prstGeom>
          <a:solidFill>
            <a:srgbClr val="FFFF00"/>
          </a:solidFill>
          <a:ln>
            <a:solidFill>
              <a:srgbClr val="000000"/>
            </a:solidFill>
          </a:ln>
          <a:effectLst>
            <a:outerShdw blurRad="50800" dist="38100" dir="2700000" algn="tl" rotWithShape="0">
              <a:prstClr val="black">
                <a:alpha val="40000"/>
              </a:prstClr>
            </a:outerShdw>
          </a:effectLst>
        </p:spPr>
        <p:txBody>
          <a:bodyPr wrap="none" rtlCol="0">
            <a:spAutoFit/>
          </a:bodyPr>
          <a:lstStyle/>
          <a:p>
            <a:r>
              <a:rPr lang="en-US" dirty="0"/>
              <a:t>Guide steel removed</a:t>
            </a:r>
          </a:p>
        </p:txBody>
      </p:sp>
      <p:sp>
        <p:nvSpPr>
          <p:cNvPr id="14" name="TextBox 13">
            <a:extLst>
              <a:ext uri="{FF2B5EF4-FFF2-40B4-BE49-F238E27FC236}">
                <a16:creationId xmlns:a16="http://schemas.microsoft.com/office/drawing/2014/main" id="{8D54D3C8-B686-6BA4-26A2-BACC625C8356}"/>
              </a:ext>
            </a:extLst>
          </p:cNvPr>
          <p:cNvSpPr txBox="1"/>
          <p:nvPr/>
        </p:nvSpPr>
        <p:spPr>
          <a:xfrm>
            <a:off x="230789" y="1221866"/>
            <a:ext cx="2203153" cy="590931"/>
          </a:xfrm>
          <a:prstGeom prst="rect">
            <a:avLst/>
          </a:prstGeom>
          <a:solidFill>
            <a:schemeClr val="bg1"/>
          </a:solidFill>
        </p:spPr>
        <p:txBody>
          <a:bodyPr wrap="square" rtlCol="0">
            <a:spAutoFit/>
          </a:bodyPr>
          <a:lstStyle/>
          <a:p>
            <a:pPr algn="l">
              <a:lnSpc>
                <a:spcPct val="90000"/>
              </a:lnSpc>
            </a:pPr>
            <a:r>
              <a:rPr lang="en-US" b="1" dirty="0">
                <a:latin typeface="+mn-lt"/>
              </a:rPr>
              <a:t>neutron dose rates (mrem/h)</a:t>
            </a:r>
          </a:p>
        </p:txBody>
      </p:sp>
    </p:spTree>
    <p:extLst>
      <p:ext uri="{BB962C8B-B14F-4D97-AF65-F5344CB8AC3E}">
        <p14:creationId xmlns:p14="http://schemas.microsoft.com/office/powerpoint/2010/main" val="4110860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328520-AEE6-F095-CBA5-5400AE3180E1}"/>
              </a:ext>
            </a:extLst>
          </p:cNvPr>
          <p:cNvPicPr>
            <a:picLocks noChangeAspect="1"/>
          </p:cNvPicPr>
          <p:nvPr/>
        </p:nvPicPr>
        <p:blipFill>
          <a:blip r:embed="rId2"/>
          <a:srcRect t="11326" r="3937" b="1845"/>
          <a:stretch/>
        </p:blipFill>
        <p:spPr>
          <a:xfrm>
            <a:off x="6088295" y="822960"/>
            <a:ext cx="5486400" cy="4206240"/>
          </a:xfrm>
          <a:prstGeom prst="rect">
            <a:avLst/>
          </a:prstGeom>
        </p:spPr>
      </p:pic>
      <p:sp>
        <p:nvSpPr>
          <p:cNvPr id="2" name="Title 1">
            <a:extLst>
              <a:ext uri="{FF2B5EF4-FFF2-40B4-BE49-F238E27FC236}">
                <a16:creationId xmlns:a16="http://schemas.microsoft.com/office/drawing/2014/main" id="{42E494CB-6645-C02E-79BA-2BFC7546AB8B}"/>
              </a:ext>
            </a:extLst>
          </p:cNvPr>
          <p:cNvSpPr>
            <a:spLocks noGrp="1"/>
          </p:cNvSpPr>
          <p:nvPr>
            <p:ph type="title"/>
          </p:nvPr>
        </p:nvSpPr>
        <p:spPr>
          <a:xfrm>
            <a:off x="247147" y="186524"/>
            <a:ext cx="11425236" cy="535531"/>
          </a:xfrm>
        </p:spPr>
        <p:txBody>
          <a:bodyPr/>
          <a:lstStyle/>
          <a:p>
            <a:r>
              <a:rPr lang="en-US" sz="2800" dirty="0"/>
              <a:t>Line-of-sight neutrons appear when we remove the guide steel shield</a:t>
            </a:r>
          </a:p>
        </p:txBody>
      </p:sp>
      <p:pic>
        <p:nvPicPr>
          <p:cNvPr id="4" name="Picture 3">
            <a:extLst>
              <a:ext uri="{FF2B5EF4-FFF2-40B4-BE49-F238E27FC236}">
                <a16:creationId xmlns:a16="http://schemas.microsoft.com/office/drawing/2014/main" id="{A53F8C65-30AC-842F-BA94-CC5108F3FC16}"/>
              </a:ext>
            </a:extLst>
          </p:cNvPr>
          <p:cNvPicPr>
            <a:picLocks noChangeAspect="1"/>
          </p:cNvPicPr>
          <p:nvPr/>
        </p:nvPicPr>
        <p:blipFill>
          <a:blip r:embed="rId3"/>
          <a:srcRect/>
          <a:stretch/>
        </p:blipFill>
        <p:spPr>
          <a:xfrm>
            <a:off x="120022" y="2292832"/>
            <a:ext cx="5711212" cy="3755317"/>
          </a:xfrm>
          <a:prstGeom prst="rect">
            <a:avLst/>
          </a:prstGeom>
        </p:spPr>
      </p:pic>
      <p:sp>
        <p:nvSpPr>
          <p:cNvPr id="5" name="TextBox 4">
            <a:extLst>
              <a:ext uri="{FF2B5EF4-FFF2-40B4-BE49-F238E27FC236}">
                <a16:creationId xmlns:a16="http://schemas.microsoft.com/office/drawing/2014/main" id="{4EFE2942-ADE7-84EF-015F-03DF479CF16A}"/>
              </a:ext>
            </a:extLst>
          </p:cNvPr>
          <p:cNvSpPr txBox="1"/>
          <p:nvPr/>
        </p:nvSpPr>
        <p:spPr>
          <a:xfrm>
            <a:off x="5036978" y="5877333"/>
            <a:ext cx="6970426" cy="341632"/>
          </a:xfrm>
          <a:prstGeom prst="rect">
            <a:avLst/>
          </a:prstGeom>
          <a:solidFill>
            <a:srgbClr val="FFFF00"/>
          </a:solidFill>
          <a:ln w="22225">
            <a:solidFill>
              <a:srgbClr val="0000FF"/>
            </a:solidFill>
          </a:ln>
        </p:spPr>
        <p:txBody>
          <a:bodyPr wrap="square" rtlCol="0">
            <a:spAutoFit/>
          </a:bodyPr>
          <a:lstStyle/>
          <a:p>
            <a:pPr algn="l">
              <a:lnSpc>
                <a:spcPct val="90000"/>
              </a:lnSpc>
            </a:pPr>
            <a:r>
              <a:rPr lang="en-US" dirty="0">
                <a:latin typeface="+mn-lt"/>
              </a:rPr>
              <a:t>Hot spots are ~ 15-20 cm away from the beam openings</a:t>
            </a:r>
          </a:p>
        </p:txBody>
      </p:sp>
      <p:sp>
        <p:nvSpPr>
          <p:cNvPr id="10" name="TextBox 9">
            <a:extLst>
              <a:ext uri="{FF2B5EF4-FFF2-40B4-BE49-F238E27FC236}">
                <a16:creationId xmlns:a16="http://schemas.microsoft.com/office/drawing/2014/main" id="{757B4BDA-6409-CA56-ABB4-59707725FA94}"/>
              </a:ext>
            </a:extLst>
          </p:cNvPr>
          <p:cNvSpPr txBox="1"/>
          <p:nvPr/>
        </p:nvSpPr>
        <p:spPr>
          <a:xfrm>
            <a:off x="594426" y="5953583"/>
            <a:ext cx="4442552" cy="590931"/>
          </a:xfrm>
          <a:prstGeom prst="rect">
            <a:avLst/>
          </a:prstGeom>
          <a:noFill/>
        </p:spPr>
        <p:txBody>
          <a:bodyPr wrap="square">
            <a:spAutoFit/>
          </a:bodyPr>
          <a:lstStyle/>
          <a:p>
            <a:pPr algn="l">
              <a:lnSpc>
                <a:spcPct val="90000"/>
              </a:lnSpc>
            </a:pPr>
            <a:r>
              <a:rPr lang="en-US" b="1" dirty="0">
                <a:latin typeface="+mn-lt"/>
              </a:rPr>
              <a:t>vertical cut-view at bunker wall (QIKR-L) </a:t>
            </a:r>
          </a:p>
          <a:p>
            <a:pPr algn="l">
              <a:lnSpc>
                <a:spcPct val="90000"/>
              </a:lnSpc>
            </a:pPr>
            <a:r>
              <a:rPr lang="en-US" b="1" dirty="0">
                <a:latin typeface="+mn-lt"/>
              </a:rPr>
              <a:t>(view from bunker area)</a:t>
            </a:r>
          </a:p>
        </p:txBody>
      </p:sp>
      <p:sp>
        <p:nvSpPr>
          <p:cNvPr id="12" name="Title 1">
            <a:extLst>
              <a:ext uri="{FF2B5EF4-FFF2-40B4-BE49-F238E27FC236}">
                <a16:creationId xmlns:a16="http://schemas.microsoft.com/office/drawing/2014/main" id="{69CA3AEF-76C1-ABCF-2D44-8835DD886E0D}"/>
              </a:ext>
            </a:extLst>
          </p:cNvPr>
          <p:cNvSpPr txBox="1">
            <a:spLocks/>
          </p:cNvSpPr>
          <p:nvPr/>
        </p:nvSpPr>
        <p:spPr>
          <a:xfrm>
            <a:off x="582168" y="426720"/>
            <a:ext cx="11425236" cy="535531"/>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baseline="0">
                <a:solidFill>
                  <a:schemeClr val="tx1"/>
                </a:solidFill>
                <a:latin typeface="Roboto" panose="02000000000000000000" pitchFamily="2" charset="0"/>
                <a:ea typeface="Roboto" panose="02000000000000000000" pitchFamily="2" charset="0"/>
                <a:cs typeface="+mj-cs"/>
              </a:defRPr>
            </a:lvl1pPr>
          </a:lstStyle>
          <a:p>
            <a:endParaRPr lang="en-US" sz="2800" dirty="0"/>
          </a:p>
        </p:txBody>
      </p:sp>
      <p:cxnSp>
        <p:nvCxnSpPr>
          <p:cNvPr id="13" name="Straight Arrow Connector 12">
            <a:extLst>
              <a:ext uri="{FF2B5EF4-FFF2-40B4-BE49-F238E27FC236}">
                <a16:creationId xmlns:a16="http://schemas.microsoft.com/office/drawing/2014/main" id="{2D8A42E9-74E0-CA94-B993-1F3BDF8DF30B}"/>
              </a:ext>
            </a:extLst>
          </p:cNvPr>
          <p:cNvCxnSpPr>
            <a:cxnSpLocks/>
            <a:stCxn id="5" idx="0"/>
          </p:cNvCxnSpPr>
          <p:nvPr/>
        </p:nvCxnSpPr>
        <p:spPr>
          <a:xfrm flipH="1" flipV="1">
            <a:off x="4421859" y="4891489"/>
            <a:ext cx="4100332" cy="98584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B64088E-9A93-3DB0-25DA-B74F6A80D582}"/>
              </a:ext>
            </a:extLst>
          </p:cNvPr>
          <p:cNvCxnSpPr>
            <a:cxnSpLocks/>
            <a:stCxn id="5" idx="0"/>
          </p:cNvCxnSpPr>
          <p:nvPr/>
        </p:nvCxnSpPr>
        <p:spPr>
          <a:xfrm flipV="1">
            <a:off x="8522191" y="4395124"/>
            <a:ext cx="615119" cy="148220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C98E632-4F53-90C0-1FB5-8D4BEB328898}"/>
              </a:ext>
            </a:extLst>
          </p:cNvPr>
          <p:cNvSpPr txBox="1"/>
          <p:nvPr/>
        </p:nvSpPr>
        <p:spPr>
          <a:xfrm>
            <a:off x="2138862" y="1296386"/>
            <a:ext cx="2282997" cy="369332"/>
          </a:xfrm>
          <a:prstGeom prst="rect">
            <a:avLst/>
          </a:prstGeom>
          <a:solidFill>
            <a:srgbClr val="FFFF00"/>
          </a:solidFill>
          <a:ln>
            <a:solidFill>
              <a:srgbClr val="000000"/>
            </a:solidFill>
          </a:ln>
          <a:effectLst>
            <a:outerShdw blurRad="50800" dist="38100" dir="2700000" algn="tl" rotWithShape="0">
              <a:prstClr val="black">
                <a:alpha val="40000"/>
              </a:prstClr>
            </a:outerShdw>
          </a:effectLst>
        </p:spPr>
        <p:txBody>
          <a:bodyPr wrap="none" rtlCol="0">
            <a:spAutoFit/>
          </a:bodyPr>
          <a:lstStyle/>
          <a:p>
            <a:r>
              <a:rPr lang="en-US" dirty="0"/>
              <a:t>Guide steel removed</a:t>
            </a:r>
          </a:p>
        </p:txBody>
      </p:sp>
      <p:sp>
        <p:nvSpPr>
          <p:cNvPr id="21" name="TextBox 20">
            <a:extLst>
              <a:ext uri="{FF2B5EF4-FFF2-40B4-BE49-F238E27FC236}">
                <a16:creationId xmlns:a16="http://schemas.microsoft.com/office/drawing/2014/main" id="{CA2DA749-1B5E-DDA4-07EB-811B37263257}"/>
              </a:ext>
            </a:extLst>
          </p:cNvPr>
          <p:cNvSpPr txBox="1"/>
          <p:nvPr/>
        </p:nvSpPr>
        <p:spPr>
          <a:xfrm>
            <a:off x="582168" y="1829037"/>
            <a:ext cx="3190297" cy="341632"/>
          </a:xfrm>
          <a:prstGeom prst="rect">
            <a:avLst/>
          </a:prstGeom>
          <a:noFill/>
        </p:spPr>
        <p:txBody>
          <a:bodyPr wrap="none" rtlCol="0">
            <a:spAutoFit/>
          </a:bodyPr>
          <a:lstStyle/>
          <a:p>
            <a:pPr algn="l">
              <a:lnSpc>
                <a:spcPct val="90000"/>
              </a:lnSpc>
            </a:pPr>
            <a:r>
              <a:rPr lang="en-US" b="1" dirty="0">
                <a:latin typeface="+mn-lt"/>
              </a:rPr>
              <a:t>neutron dose rates (mrem/h)</a:t>
            </a:r>
          </a:p>
        </p:txBody>
      </p:sp>
      <p:sp>
        <p:nvSpPr>
          <p:cNvPr id="22" name="TextBox 21">
            <a:extLst>
              <a:ext uri="{FF2B5EF4-FFF2-40B4-BE49-F238E27FC236}">
                <a16:creationId xmlns:a16="http://schemas.microsoft.com/office/drawing/2014/main" id="{27095153-EF33-4B36-3ABF-73D8C87E98B9}"/>
              </a:ext>
            </a:extLst>
          </p:cNvPr>
          <p:cNvSpPr txBox="1"/>
          <p:nvPr/>
        </p:nvSpPr>
        <p:spPr>
          <a:xfrm>
            <a:off x="7862601" y="1494902"/>
            <a:ext cx="3467616" cy="341632"/>
          </a:xfrm>
          <a:prstGeom prst="rect">
            <a:avLst/>
          </a:prstGeom>
          <a:noFill/>
        </p:spPr>
        <p:txBody>
          <a:bodyPr wrap="none" rtlCol="0">
            <a:spAutoFit/>
          </a:bodyPr>
          <a:lstStyle/>
          <a:p>
            <a:pPr algn="l">
              <a:lnSpc>
                <a:spcPct val="90000"/>
              </a:lnSpc>
            </a:pPr>
            <a:r>
              <a:rPr lang="en-US" b="1" dirty="0">
                <a:latin typeface="+mn-lt"/>
              </a:rPr>
              <a:t>neutron dose rates (mrem/</a:t>
            </a:r>
            <a:r>
              <a:rPr lang="en-US" b="1" dirty="0" err="1">
                <a:latin typeface="+mn-lt"/>
              </a:rPr>
              <a:t>hr</a:t>
            </a:r>
            <a:r>
              <a:rPr lang="en-US" b="1" dirty="0">
                <a:latin typeface="+mn-lt"/>
              </a:rPr>
              <a:t>)</a:t>
            </a:r>
          </a:p>
        </p:txBody>
      </p:sp>
      <p:sp>
        <p:nvSpPr>
          <p:cNvPr id="25" name="TextBox 24">
            <a:extLst>
              <a:ext uri="{FF2B5EF4-FFF2-40B4-BE49-F238E27FC236}">
                <a16:creationId xmlns:a16="http://schemas.microsoft.com/office/drawing/2014/main" id="{D0E83954-0161-73BA-D679-E8021C27BE53}"/>
              </a:ext>
            </a:extLst>
          </p:cNvPr>
          <p:cNvSpPr txBox="1"/>
          <p:nvPr/>
        </p:nvSpPr>
        <p:spPr>
          <a:xfrm>
            <a:off x="4924540" y="6382511"/>
            <a:ext cx="7267460" cy="341632"/>
          </a:xfrm>
          <a:prstGeom prst="rect">
            <a:avLst/>
          </a:prstGeom>
          <a:solidFill>
            <a:srgbClr val="FFFF00"/>
          </a:solidFill>
          <a:ln w="22225">
            <a:solidFill>
              <a:srgbClr val="0000FF"/>
            </a:solidFill>
          </a:ln>
        </p:spPr>
        <p:txBody>
          <a:bodyPr wrap="square" rtlCol="0">
            <a:spAutoFit/>
          </a:bodyPr>
          <a:lstStyle/>
          <a:p>
            <a:pPr algn="l">
              <a:lnSpc>
                <a:spcPct val="90000"/>
              </a:lnSpc>
            </a:pPr>
            <a:r>
              <a:rPr lang="en-US" b="1" dirty="0">
                <a:solidFill>
                  <a:srgbClr val="FF0000"/>
                </a:solidFill>
                <a:latin typeface="+mn-lt"/>
              </a:rPr>
              <a:t>Very high dose rates on bunker wall </a:t>
            </a:r>
            <a:r>
              <a:rPr lang="en-US" b="1" dirty="0">
                <a:solidFill>
                  <a:srgbClr val="FF0000"/>
                </a:solidFill>
                <a:latin typeface="+mn-lt"/>
                <a:sym typeface="Wingdings" pitchFamily="2" charset="2"/>
              </a:rPr>
              <a:t> how about inside the cave?</a:t>
            </a:r>
            <a:endParaRPr lang="en-US" b="1" dirty="0">
              <a:solidFill>
                <a:srgbClr val="FF0000"/>
              </a:solidFill>
              <a:latin typeface="+mn-lt"/>
            </a:endParaRPr>
          </a:p>
        </p:txBody>
      </p:sp>
      <p:sp>
        <p:nvSpPr>
          <p:cNvPr id="11" name="TextBox 10">
            <a:extLst>
              <a:ext uri="{FF2B5EF4-FFF2-40B4-BE49-F238E27FC236}">
                <a16:creationId xmlns:a16="http://schemas.microsoft.com/office/drawing/2014/main" id="{35830CA5-FB40-B53F-392F-C33D435C964D}"/>
              </a:ext>
            </a:extLst>
          </p:cNvPr>
          <p:cNvSpPr txBox="1"/>
          <p:nvPr/>
        </p:nvSpPr>
        <p:spPr>
          <a:xfrm>
            <a:off x="7340297" y="5029200"/>
            <a:ext cx="4731681" cy="590931"/>
          </a:xfrm>
          <a:prstGeom prst="rect">
            <a:avLst/>
          </a:prstGeom>
          <a:noFill/>
        </p:spPr>
        <p:txBody>
          <a:bodyPr wrap="square">
            <a:spAutoFit/>
          </a:bodyPr>
          <a:lstStyle/>
          <a:p>
            <a:pPr algn="l">
              <a:lnSpc>
                <a:spcPct val="90000"/>
              </a:lnSpc>
            </a:pPr>
            <a:r>
              <a:rPr lang="en-US" b="1" dirty="0">
                <a:latin typeface="+mn-lt"/>
              </a:rPr>
              <a:t>vertical cut-view at bunker wall (QIKR-U) </a:t>
            </a:r>
          </a:p>
          <a:p>
            <a:pPr algn="l">
              <a:lnSpc>
                <a:spcPct val="90000"/>
              </a:lnSpc>
            </a:pPr>
            <a:r>
              <a:rPr lang="en-US" b="1" dirty="0">
                <a:latin typeface="+mn-lt"/>
              </a:rPr>
              <a:t>(view from bunker area)</a:t>
            </a:r>
          </a:p>
        </p:txBody>
      </p:sp>
    </p:spTree>
    <p:extLst>
      <p:ext uri="{BB962C8B-B14F-4D97-AF65-F5344CB8AC3E}">
        <p14:creationId xmlns:p14="http://schemas.microsoft.com/office/powerpoint/2010/main" val="1959303579"/>
      </p:ext>
    </p:extLst>
  </p:cSld>
  <p:clrMapOvr>
    <a:masterClrMapping/>
  </p:clrMapOvr>
</p:sld>
</file>

<file path=ppt/theme/theme1.xml><?xml version="1.0" encoding="utf-8"?>
<a:theme xmlns:a="http://schemas.openxmlformats.org/drawingml/2006/main" name="ORNL Presentation">
  <a:themeElements>
    <a:clrScheme name="ORNL-OCT2024">
      <a:dk1>
        <a:srgbClr val="00454D"/>
      </a:dk1>
      <a:lt1>
        <a:srgbClr val="FFFFFF"/>
      </a:lt1>
      <a:dk2>
        <a:srgbClr val="00662C"/>
      </a:dk2>
      <a:lt2>
        <a:srgbClr val="DBDCDB"/>
      </a:lt2>
      <a:accent1>
        <a:srgbClr val="373A36"/>
      </a:accent1>
      <a:accent2>
        <a:srgbClr val="005776"/>
      </a:accent2>
      <a:accent3>
        <a:srgbClr val="006BA6"/>
      </a:accent3>
      <a:accent4>
        <a:srgbClr val="7DBA00"/>
      </a:accent4>
      <a:accent5>
        <a:srgbClr val="00BDB5"/>
      </a:accent5>
      <a:accent6>
        <a:srgbClr val="00B38F"/>
      </a:accent6>
      <a:hlink>
        <a:srgbClr val="00444D"/>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a:srgbClr val="00662C"/>
    </a:custClr>
    <a:custClr name="ORNL">
      <a:srgbClr val="00454D"/>
    </a:custClr>
    <a:custClr name="ORNL">
      <a:srgbClr val="DBDCD8"/>
    </a:custClr>
    <a:custClr name="ORNL">
      <a:srgbClr val="373A36"/>
    </a:custClr>
    <a:custClr name="ORNL">
      <a:srgbClr val="FFFFFF"/>
    </a:custClr>
    <a:custClr name="ORNL">
      <a:srgbClr val="005776"/>
    </a:custClr>
    <a:custClr name="ORNL">
      <a:srgbClr val="006BA6"/>
    </a:custClr>
    <a:custClr name="ORNL">
      <a:srgbClr val="7DBA00"/>
    </a:custClr>
    <a:custClr name="ORNL">
      <a:srgbClr val="00BDB5"/>
    </a:custClr>
    <a:custClr name="ORNL">
      <a:srgbClr val="00B38F"/>
    </a:custClr>
    <a:custClr name="ORNL">
      <a:srgbClr val="00492E"/>
    </a:custClr>
    <a:custClr name="ORNL">
      <a:srgbClr val="00572E"/>
    </a:custClr>
    <a:custClr name="ORNL">
      <a:srgbClr val="28A351"/>
    </a:custClr>
    <a:custClr name="ORNL">
      <a:srgbClr val="53D170"/>
    </a:custClr>
    <a:custClr name="ORNL">
      <a:srgbClr val="8FEF9C"/>
    </a:custClr>
    <a:custClr name="ORNL">
      <a:srgbClr val="002837"/>
    </a:custClr>
    <a:custClr name="ORNL">
      <a:srgbClr val="003542"/>
    </a:custClr>
    <a:custClr name="ORNL">
      <a:srgbClr val="259194"/>
    </a:custClr>
    <a:custClr name="ORNL">
      <a:srgbClr val="50C9C2"/>
    </a:custClr>
    <a:custClr name="ORNL">
      <a:srgbClr val="8EEDE0"/>
    </a:custClr>
  </a:custClrLst>
  <a:extLst>
    <a:ext uri="{05A4C25C-085E-4340-85A3-A5531E510DB2}">
      <thm15:themeFamily xmlns:thm15="http://schemas.microsoft.com/office/thememl/2012/main" name="ORNL-Presentation-16x9-Template" id="{212E2FFC-9BA1-2C4E-A636-8C01E485DB51}" vid="{BB20B00B-A94C-8E47-8444-E1BBEE430D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ype xmlns="d3865356-02a6-4d33-a696-5decb45baae2" xsi:nil="true"/>
    <lcf76f155ced4ddcb4097134ff3c332f xmlns="d3865356-02a6-4d33-a696-5decb45baae2">
      <Terms xmlns="http://schemas.microsoft.com/office/infopath/2007/PartnerControls"/>
    </lcf76f155ced4ddcb4097134ff3c332f>
    <https_x003a__x002f__x002f_ornl_x002d_my_x002e_sharepoint_x002e_com_x002f__x003a_v_x003a__x002f_g_x002f_personal_x002f_b7t_ornl_gov_x002f_EaGP_x002d_VJDaylIkMiQwAane34Bk0oLub8WCBHtE_KXkLLUuw xmlns="d3865356-02a6-4d33-a696-5decb45baae2">
      <Url xsi:nil="true"/>
      <Description xsi:nil="true"/>
    </https_x003a__x002f__x002f_ornl_x002d_my_x002e_sharepoint_x002e_com_x002f__x003a_v_x003a__x002f_g_x002f_personal_x002f_b7t_ornl_gov_x002f_EaGP_x002d_VJDaylIkMiQwAane34Bk0oLub8WCBHtE_KXkLLUuw>
    <TaxCatchAll xmlns="e4a3cf16-f000-411a-8b9f-ac8de5bd462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58C220A4B7DB446A3DFD60E906CC048" ma:contentTypeVersion="18" ma:contentTypeDescription="Create a new document." ma:contentTypeScope="" ma:versionID="018a9431ea1d734f3c46e3cca7034d17">
  <xsd:schema xmlns:xsd="http://www.w3.org/2001/XMLSchema" xmlns:xs="http://www.w3.org/2001/XMLSchema" xmlns:p="http://schemas.microsoft.com/office/2006/metadata/properties" xmlns:ns2="d3865356-02a6-4d33-a696-5decb45baae2" xmlns:ns3="e4a3cf16-f000-411a-8b9f-ac8de5bd4628" targetNamespace="http://schemas.microsoft.com/office/2006/metadata/properties" ma:root="true" ma:fieldsID="bbecc6482de62f8746c705728f367e4e" ns2:_="" ns3:_="">
    <xsd:import namespace="d3865356-02a6-4d33-a696-5decb45baae2"/>
    <xsd:import namespace="e4a3cf16-f000-411a-8b9f-ac8de5bd462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https_x003a__x002f__x002f_ornl_x002d_my_x002e_sharepoint_x002e_com_x002f__x003a_v_x003a__x002f_g_x002f_personal_x002f_b7t_ornl_gov_x002f_EaGP_x002d_VJDaylIkMiQwAane34Bk0oLub8WCBHtE_KXkLLUuw" minOccurs="0"/>
                <xsd:element ref="ns2:MediaServiceObjectDetectorVersions" minOccurs="0"/>
                <xsd:element ref="ns2:MediaServiceSearchProperties" minOccurs="0"/>
                <xsd:element ref="ns2: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865356-02a6-4d33-a696-5decb45baa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8ac8405-059b-47f8-b48a-bbaeae0205a4" ma:termSetId="09814cd3-568e-fe90-9814-8d621ff8fb84" ma:anchorId="fba54fb3-c3e1-fe81-a776-ca4b69148c4d" ma:open="true" ma:isKeyword="false">
      <xsd:complexType>
        <xsd:sequence>
          <xsd:element ref="pc:Terms" minOccurs="0" maxOccurs="1"/>
        </xsd:sequence>
      </xsd:complexType>
    </xsd:element>
    <xsd:element name="https_x003a__x002f__x002f_ornl_x002d_my_x002e_sharepoint_x002e_com_x002f__x003a_v_x003a__x002f_g_x002f_personal_x002f_b7t_ornl_gov_x002f_EaGP_x002d_VJDaylIkMiQwAane34Bk0oLub8WCBHtE_KXkLLUuw" ma:index="22" nillable="true" ma:displayName="https://ornl-my.sharepoint.com/:v:/g/personal/b7t_ornl_gov/EaGP-VJDaylIkMiQwAane34Bk0oLub8WCBHtE_KXkLLUuw" ma:format="Hyperlink" ma:internalName="https_x003a__x002f__x002f_ornl_x002d_my_x002e_sharepoint_x002e_com_x002f__x003a_v_x003a__x002f_g_x002f_personal_x002f_b7t_ornl_gov_x002f_EaGP_x002d_VJDaylIkMiQwAane34Bk0oLub8WCBHtE_KXkLLUuw">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type" ma:index="25" nillable="true" ma:displayName="type" ma:description="type" ma:format="Dropdown" ma:internalName="typ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a3cf16-f000-411a-8b9f-ac8de5bd462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2377ec8-f349-44bd-a667-3c7fff64c664}" ma:internalName="TaxCatchAll" ma:showField="CatchAllData" ma:web="e4a3cf16-f000-411a-8b9f-ac8de5bd46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2C3176-EC55-4796-9CA1-2C0D2FA49616}">
  <ds:schemaRefs>
    <ds:schemaRef ds:uri="http://schemas.microsoft.com/office/2006/metadata/properties"/>
    <ds:schemaRef ds:uri="http://schemas.microsoft.com/office/infopath/2007/PartnerControls"/>
    <ds:schemaRef ds:uri="d3865356-02a6-4d33-a696-5decb45baae2"/>
    <ds:schemaRef ds:uri="e4a3cf16-f000-411a-8b9f-ac8de5bd4628"/>
  </ds:schemaRefs>
</ds:datastoreItem>
</file>

<file path=customXml/itemProps2.xml><?xml version="1.0" encoding="utf-8"?>
<ds:datastoreItem xmlns:ds="http://schemas.openxmlformats.org/officeDocument/2006/customXml" ds:itemID="{E80D6609-791B-4578-89EF-07F675AD0A62}">
  <ds:schemaRefs>
    <ds:schemaRef ds:uri="http://schemas.microsoft.com/sharepoint/v3/contenttype/forms"/>
  </ds:schemaRefs>
</ds:datastoreItem>
</file>

<file path=customXml/itemProps3.xml><?xml version="1.0" encoding="utf-8"?>
<ds:datastoreItem xmlns:ds="http://schemas.openxmlformats.org/officeDocument/2006/customXml" ds:itemID="{9E9CD87B-1BE1-4673-9424-B0DB8A9792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865356-02a6-4d33-a696-5decb45baae2"/>
    <ds:schemaRef ds:uri="e4a3cf16-f000-411a-8b9f-ac8de5bd46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ORNL-Presentation-16x9-Template</Template>
  <TotalTime>12476</TotalTime>
  <Words>1739</Words>
  <Application>Microsoft Office PowerPoint</Application>
  <PresentationFormat>Widescreen</PresentationFormat>
  <Paragraphs>237</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Roboto</vt:lpstr>
      <vt:lpstr>Roboto Light</vt:lpstr>
      <vt:lpstr>Wingdings</vt:lpstr>
      <vt:lpstr>ORNL Presentation</vt:lpstr>
      <vt:lpstr>Lunch Talk: What-Ifs …</vt:lpstr>
      <vt:lpstr>Neutronic analysis to support QIKR needs </vt:lpstr>
      <vt:lpstr>A snapshot of dose profiles on bunker wall</vt:lpstr>
      <vt:lpstr>A snapshot of dose profiles on bunker wall</vt:lpstr>
      <vt:lpstr>Steel Shielding Around In-Bunker Guides… Needed to Eliminate High Energy Line-of-Sight Neutrons?</vt:lpstr>
      <vt:lpstr>Line-of-sight neutrons appear when we remove the guide steel shield</vt:lpstr>
      <vt:lpstr>Line-of-sight neutrons appear when we remove the guide steel shield</vt:lpstr>
      <vt:lpstr>Line-of-sight neutrons appear when we remove the guide steel shield</vt:lpstr>
      <vt:lpstr>Line-of-sight neutrons appear when we remove the guide steel shield</vt:lpstr>
      <vt:lpstr>Elevated dose rates inside the cave if there is no guide steel</vt:lpstr>
      <vt:lpstr>Dose rates reduced significantly when we added back the guide shield</vt:lpstr>
      <vt:lpstr>Identify streaming paths in/around the monolith and optic inserts </vt:lpstr>
      <vt:lpstr>Identify streaming paths in/around the monolith and optic inserts </vt:lpstr>
      <vt:lpstr>Optics Insert Anti-Streaming Block… Needed?</vt:lpstr>
      <vt:lpstr>What-if the anti-streaming block is removed?</vt:lpstr>
      <vt:lpstr>What-if anti-streaming block is removed</vt:lpstr>
      <vt:lpstr>Guide Taper Within the Optics Insert… Insert Should Follow?</vt:lpstr>
      <vt:lpstr>What-if the height taper in the optics inserts is removed</vt:lpstr>
      <vt:lpstr>What-if the height taper in the optics inserts is removed</vt:lpstr>
      <vt:lpstr>What-if the height taper in the optics inserts is removed</vt:lpstr>
      <vt:lpstr>What-if the height taper in the optics inserts is removed</vt:lpstr>
      <vt:lpstr>Removing Monolith Insert Chicane, Adding Steel Upstream</vt:lpstr>
      <vt:lpstr>What-if upstream steel insert placed into upstream cavity</vt:lpstr>
      <vt:lpstr>Assess the impact on USI on dose rates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Wilson, Danielle</dc:creator>
  <cp:lastModifiedBy>Dix, Talia</cp:lastModifiedBy>
  <cp:revision>24</cp:revision>
  <dcterms:created xsi:type="dcterms:W3CDTF">2024-11-25T14:11:23Z</dcterms:created>
  <dcterms:modified xsi:type="dcterms:W3CDTF">2025-02-27T21:16:57Z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0x010100458C220A4B7DB446A3DFD60E906CC048</vt:lpwstr>
  </property>
</Properties>
</file>