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4"/>
  </p:sldMasterIdLst>
  <p:notesMasterIdLst>
    <p:notesMasterId r:id="rId12"/>
  </p:notesMasterIdLst>
  <p:handoutMasterIdLst>
    <p:handoutMasterId r:id="rId13"/>
  </p:handoutMasterIdLst>
  <p:sldIdLst>
    <p:sldId id="2147469124" r:id="rId5"/>
    <p:sldId id="258" r:id="rId6"/>
    <p:sldId id="2697" r:id="rId7"/>
    <p:sldId id="2741" r:id="rId8"/>
    <p:sldId id="2744" r:id="rId9"/>
    <p:sldId id="2742" r:id="rId10"/>
    <p:sldId id="27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30342E"/>
    <a:srgbClr val="1B4C67"/>
    <a:srgbClr val="1A6094"/>
    <a:srgbClr val="25B1A6"/>
    <a:srgbClr val="00A77D"/>
    <a:srgbClr val="7EC297"/>
    <a:srgbClr val="6B6E6B"/>
    <a:srgbClr val="A2A6A3"/>
    <a:srgbClr val="79A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054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 view of a large building and a forest&#10;&#10;Description automatically generated with medium confidence">
            <a:extLst>
              <a:ext uri="{FF2B5EF4-FFF2-40B4-BE49-F238E27FC236}">
                <a16:creationId xmlns:a16="http://schemas.microsoft.com/office/drawing/2014/main" id="{E559AF45-6079-3532-636F-7DBFE742B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29307"/>
            <a:ext cx="5199385" cy="5199385"/>
          </a:xfrm>
          <a:prstGeom prst="rect">
            <a:avLst/>
          </a:prstGeom>
          <a:solidFill>
            <a:schemeClr val="bg1">
              <a:alpha val="852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7D2B16-8313-AE97-3812-FF883CBF7E0B}"/>
              </a:ext>
            </a:extLst>
          </p:cNvPr>
          <p:cNvGrpSpPr/>
          <p:nvPr userDrawn="1"/>
        </p:nvGrpSpPr>
        <p:grpSpPr>
          <a:xfrm>
            <a:off x="1199501" y="1119898"/>
            <a:ext cx="1876922" cy="494292"/>
            <a:chOff x="1199501" y="1119898"/>
            <a:chExt cx="1876922" cy="494292"/>
          </a:xfrm>
        </p:grpSpPr>
        <p:pic>
          <p:nvPicPr>
            <p:cNvPr id="6" name="Picture 5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21BECB62-5EAD-A7E7-5985-462E2CA74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BE9980-4CE8-0730-9B0A-D1E6B4C21D2B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00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>
            <a:extLst>
              <a:ext uri="{FF2B5EF4-FFF2-40B4-BE49-F238E27FC236}">
                <a16:creationId xmlns:a16="http://schemas.microsoft.com/office/drawing/2014/main" id="{C5299A65-0A0F-7322-3425-6AD66F71B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DC2D7C4-BFF1-5433-4DFD-06CB8AACA1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225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7" name="Picture Placeholder 135">
            <a:extLst>
              <a:ext uri="{FF2B5EF4-FFF2-40B4-BE49-F238E27FC236}">
                <a16:creationId xmlns:a16="http://schemas.microsoft.com/office/drawing/2014/main" id="{859767F7-2911-36C4-18C3-120D9FA7D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44833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8" name="Picture Placeholder 135">
            <a:extLst>
              <a:ext uri="{FF2B5EF4-FFF2-40B4-BE49-F238E27FC236}">
                <a16:creationId xmlns:a16="http://schemas.microsoft.com/office/drawing/2014/main" id="{FC9DC632-E163-36B5-D009-C524396761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225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9" name="Picture Placeholder 135">
            <a:extLst>
              <a:ext uri="{FF2B5EF4-FFF2-40B4-BE49-F238E27FC236}">
                <a16:creationId xmlns:a16="http://schemas.microsoft.com/office/drawing/2014/main" id="{99255166-5F9E-0685-2DC9-C0962F779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4833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0" name="Picture Placeholder 135">
            <a:extLst>
              <a:ext uri="{FF2B5EF4-FFF2-40B4-BE49-F238E27FC236}">
                <a16:creationId xmlns:a16="http://schemas.microsoft.com/office/drawing/2014/main" id="{0FA78FC9-062C-7D60-CDA4-C25CE63F78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25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1" name="Picture Placeholder 135">
            <a:extLst>
              <a:ext uri="{FF2B5EF4-FFF2-40B4-BE49-F238E27FC236}">
                <a16:creationId xmlns:a16="http://schemas.microsoft.com/office/drawing/2014/main" id="{9521219C-7211-80DE-D33B-4B26EA6EE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44833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886397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60"/>
            <a:ext cx="6763894" cy="4354640"/>
          </a:xfrm>
        </p:spPr>
        <p:txBody>
          <a:bodyPr tIns="9144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r>
              <a:rPr lang="en-US" dirty="0"/>
              <a:t>Supporting point 1</a:t>
            </a:r>
          </a:p>
          <a:p>
            <a:r>
              <a:rPr lang="en-US" dirty="0"/>
              <a:t>Supporting point 2</a:t>
            </a:r>
          </a:p>
          <a:p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2B7F0-6B0A-3291-2731-E56176CBCD7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FAE40-38E7-3230-4DA7-1EF255340D0B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02CB55-FDC0-FAA5-90A5-93F9634FD22C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7" name="Picture 6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6E5A723-CB28-B30C-1DCE-184167CE5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75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One-sentence connected to the main takeaway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9C4470-2A01-419F-B4FE-A3EEE6A8C8FB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6D990B-3BFF-8EC6-D5E5-F49F99D6A846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8" name="Picture 7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0B1D8C6-D1AE-9259-CD6D-A09454280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029C52-FEBA-E897-C815-3A6283D16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58D76D-9189-EF83-0A93-A6D4C7DFA833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7E17CE-7C70-A2E7-3D94-B4D974F54657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7" name="Picture 6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32469CE9-627D-E3A8-7F97-666F2E210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88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6710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3355DA-324C-FAD8-4E0B-AEAD06F3F5FE}"/>
              </a:ext>
            </a:extLst>
          </p:cNvPr>
          <p:cNvSpPr/>
          <p:nvPr/>
        </p:nvSpPr>
        <p:spPr>
          <a:xfrm>
            <a:off x="314692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5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5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8126676-7946-E0DD-5919-B78DBFBB13D6}"/>
              </a:ext>
            </a:extLst>
          </p:cNvPr>
          <p:cNvSpPr/>
          <p:nvPr/>
        </p:nvSpPr>
        <p:spPr>
          <a:xfrm>
            <a:off x="6238430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4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4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14" name="Text Placeholder 212">
            <a:extLst>
              <a:ext uri="{FF2B5EF4-FFF2-40B4-BE49-F238E27FC236}">
                <a16:creationId xmlns:a16="http://schemas.microsoft.com/office/drawing/2014/main" id="{42664C13-6E3D-7C64-6F1D-E284E4609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8139365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92949F-6B3A-DF96-FFA6-C786A4A24DB6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F45232-A8C3-7CED-6241-1193DB3A31B1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13" name="Picture 12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C5687BD-B72F-4501-1C96-3F1A95838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86" name="Freeform 985">
            <a:extLst>
              <a:ext uri="{FF2B5EF4-FFF2-40B4-BE49-F238E27FC236}">
                <a16:creationId xmlns:a16="http://schemas.microsoft.com/office/drawing/2014/main" id="{DD9191FA-8884-C2D5-4585-3E38817331A0}"/>
              </a:ext>
            </a:extLst>
          </p:cNvPr>
          <p:cNvSpPr/>
          <p:nvPr/>
        </p:nvSpPr>
        <p:spPr>
          <a:xfrm>
            <a:off x="3223131" y="1636672"/>
            <a:ext cx="2755330" cy="373951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6144761" y="1636672"/>
            <a:ext cx="274076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4" name="Freeform 2613">
            <a:extLst>
              <a:ext uri="{FF2B5EF4-FFF2-40B4-BE49-F238E27FC236}">
                <a16:creationId xmlns:a16="http://schemas.microsoft.com/office/drawing/2014/main" id="{2FDB1E58-ABCD-30F4-4DE0-D0A3D27B0B3B}"/>
              </a:ext>
            </a:extLst>
          </p:cNvPr>
          <p:cNvSpPr/>
          <p:nvPr/>
        </p:nvSpPr>
        <p:spPr>
          <a:xfrm>
            <a:off x="9070721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0 w 2513520"/>
              <a:gd name="connsiteY1" fmla="*/ 0 h 373951"/>
              <a:gd name="connsiteX2" fmla="*/ 2513520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0" y="0"/>
                </a:lnTo>
                <a:lnTo>
                  <a:pt x="2513520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3" name="Text Placeholder 212">
            <a:extLst>
              <a:ext uri="{FF2B5EF4-FFF2-40B4-BE49-F238E27FC236}">
                <a16:creationId xmlns:a16="http://schemas.microsoft.com/office/drawing/2014/main" id="{13B81730-FDA6-818A-892D-1FB9DA8DCF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743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765A22-4E0B-881F-B674-164501D7BB6F}"/>
              </a:ext>
            </a:extLst>
          </p:cNvPr>
          <p:cNvGrpSpPr/>
          <p:nvPr userDrawn="1"/>
        </p:nvGrpSpPr>
        <p:grpSpPr>
          <a:xfrm>
            <a:off x="1199501" y="1119898"/>
            <a:ext cx="1876922" cy="494292"/>
            <a:chOff x="1199501" y="1119898"/>
            <a:chExt cx="1876922" cy="494292"/>
          </a:xfrm>
        </p:grpSpPr>
        <p:pic>
          <p:nvPicPr>
            <p:cNvPr id="5" name="Picture 4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14ADA5E2-9839-D50B-B99B-3DDA2A40E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D47CC4-EA3D-8648-1C8A-DD133546B600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019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8F5D4-4948-A730-AC23-EF31274A0DE1}"/>
              </a:ext>
            </a:extLst>
          </p:cNvPr>
          <p:cNvSpPr/>
          <p:nvPr/>
        </p:nvSpPr>
        <p:spPr>
          <a:xfrm>
            <a:off x="1384410" y="1758337"/>
            <a:ext cx="2199902" cy="1873809"/>
          </a:xfrm>
          <a:prstGeom prst="rect">
            <a:avLst/>
          </a:prstGeom>
          <a:solidFill>
            <a:schemeClr val="tx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5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tx1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367424-2836-F9CD-5A49-338976693C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95061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145" y="2258209"/>
            <a:ext cx="12210290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2742"/>
            <a:ext cx="12192000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SENTENCE SUBTITLE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58225E5-2430-3783-F06E-A0A40A6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DBEFAA-B830-33A8-15F4-54C28334883F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AD78E5-8AB2-2A23-DCE7-0E7411B01C31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13" name="Picture 12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81798D36-9E4C-2CDB-BC61-1102E0778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 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OR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F3ADE-A89C-6520-CF9E-35DBBF658006}"/>
              </a:ext>
            </a:extLst>
          </p:cNvPr>
          <p:cNvGrpSpPr/>
          <p:nvPr userDrawn="1"/>
        </p:nvGrpSpPr>
        <p:grpSpPr>
          <a:xfrm>
            <a:off x="4258364" y="5999147"/>
            <a:ext cx="3675272" cy="369332"/>
            <a:chOff x="2384568" y="6390825"/>
            <a:chExt cx="3439954" cy="34568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B8E79D-B334-5A32-32FE-8CC93A632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FEE0D-24E7-9F86-60D8-E8982B5DB295}"/>
                </a:ext>
              </a:extLst>
            </p:cNvPr>
            <p:cNvSpPr txBox="1"/>
            <p:nvPr userDrawn="1"/>
          </p:nvSpPr>
          <p:spPr>
            <a:xfrm>
              <a:off x="3588247" y="6390825"/>
              <a:ext cx="2236275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44CF28-EFDD-9EBB-061A-0E99DB9ED4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1752" y="2771864"/>
            <a:ext cx="4977507" cy="1314272"/>
            <a:chOff x="282815" y="6083056"/>
            <a:chExt cx="1263510" cy="3336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9129E-F6BB-DFD3-FC9E-D7620CF29C51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24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24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12" name="Picture 11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CECD16D6-B98E-E26C-9B9A-6BBA9E0E7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479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E34D55-5962-D71E-5F14-F58404B73863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67025-85C6-1E53-9051-CBBA63AE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2B67B-E65C-8C4D-ECEE-0E0F031F2333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A50A58-0CD8-C605-A6F9-463F45206DB7}"/>
              </a:ext>
            </a:extLst>
          </p:cNvPr>
          <p:cNvGrpSpPr/>
          <p:nvPr userDrawn="1"/>
        </p:nvGrpSpPr>
        <p:grpSpPr>
          <a:xfrm>
            <a:off x="1199501" y="1119898"/>
            <a:ext cx="1876922" cy="494292"/>
            <a:chOff x="1199501" y="1119898"/>
            <a:chExt cx="1876922" cy="494292"/>
          </a:xfrm>
        </p:grpSpPr>
        <p:pic>
          <p:nvPicPr>
            <p:cNvPr id="4" name="Picture 3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DF1AF18E-6297-96B7-1775-A45FDB4F72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494451-3E8B-D9F1-9179-B0DF086055E4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95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566" r="18851"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457CE1-09B4-F27E-C27F-4E07AB0882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8286" y="733038"/>
            <a:ext cx="1874859" cy="495042"/>
            <a:chOff x="282815" y="6083056"/>
            <a:chExt cx="1263510" cy="3336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2C64D7-B503-AB6C-4522-73C13D5E355A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6" name="Picture 5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CEC8B0D-AA5A-86D1-4076-7125ED02B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516565"/>
            <a:ext cx="5843239" cy="38360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B8F149-EAF3-7014-F7A1-E590DEFE56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8286" y="733038"/>
            <a:ext cx="1874859" cy="495042"/>
            <a:chOff x="282815" y="6083056"/>
            <a:chExt cx="1263510" cy="3336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7EBC-2F35-BB23-66C0-926B9B8A6B57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9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7" name="Picture 6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E48B2EA-4DA8-1466-7DCF-6D32C78C0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A63230-8701-CDF1-6763-59AB8BC30691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D1EC518-48E2-EF98-26E4-1BFB1CB96585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5" name="Picture 4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FA402AE-02CA-72B2-D8CE-3AD915760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9F7CA-63AC-1736-17E3-F8C40F6055EC}"/>
              </a:ext>
            </a:extLst>
          </p:cNvPr>
          <p:cNvSpPr/>
          <p:nvPr userDrawn="1"/>
        </p:nvSpPr>
        <p:spPr>
          <a:xfrm>
            <a:off x="1963516" y="1371576"/>
            <a:ext cx="1743982" cy="1485470"/>
          </a:xfrm>
          <a:prstGeom prst="rect">
            <a:avLst/>
          </a:prstGeom>
          <a:solidFill>
            <a:schemeClr val="accent4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4D3E8-F858-C461-E97C-68927EB71CC6}"/>
              </a:ext>
            </a:extLst>
          </p:cNvPr>
          <p:cNvSpPr/>
          <p:nvPr userDrawn="1"/>
        </p:nvSpPr>
        <p:spPr>
          <a:xfrm>
            <a:off x="3707492" y="3038912"/>
            <a:ext cx="1743982" cy="1485470"/>
          </a:xfrm>
          <a:prstGeom prst="rect">
            <a:avLst/>
          </a:prstGeom>
          <a:solidFill>
            <a:schemeClr val="accent5"/>
          </a:solidFill>
          <a:ln w="4048" cap="flat">
            <a:noFill/>
            <a:prstDash val="solid"/>
            <a:miter/>
          </a:ln>
        </p:spPr>
        <p:txBody>
          <a:bodyPr lIns="164592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38164-6148-444B-7F01-D298BA0E2AB8}"/>
              </a:ext>
            </a:extLst>
          </p:cNvPr>
          <p:cNvSpPr/>
          <p:nvPr userDrawn="1"/>
        </p:nvSpPr>
        <p:spPr>
          <a:xfrm>
            <a:off x="5452154" y="4708229"/>
            <a:ext cx="1743982" cy="1485470"/>
          </a:xfrm>
          <a:prstGeom prst="rect">
            <a:avLst/>
          </a:prstGeom>
          <a:solidFill>
            <a:schemeClr val="bg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5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6CF92BF-DF64-B705-2535-AE3730B97B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1005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0FC7CC-84CC-43A4-5964-07BD10E7DE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38912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D641646-00A1-FBA9-C51B-B35A8988E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08229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3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9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DC82DE-8578-7019-ED8E-8B6DA77B44A6}"/>
              </a:ext>
            </a:extLst>
          </p:cNvPr>
          <p:cNvGrpSpPr/>
          <p:nvPr userDrawn="1"/>
        </p:nvGrpSpPr>
        <p:grpSpPr>
          <a:xfrm>
            <a:off x="282815" y="6416676"/>
            <a:ext cx="1263510" cy="333620"/>
            <a:chOff x="282815" y="6083056"/>
            <a:chExt cx="1263510" cy="3336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71EB91-8B2C-BD81-EF8A-4D702365BC66}"/>
                </a:ext>
              </a:extLst>
            </p:cNvPr>
            <p:cNvSpPr/>
            <p:nvPr userDrawn="1"/>
          </p:nvSpPr>
          <p:spPr>
            <a:xfrm>
              <a:off x="1534042" y="6105545"/>
              <a:ext cx="12283" cy="28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1"/>
                  </a:solidFill>
                </a:rPr>
                <a:t>  STATION</a:t>
              </a:r>
            </a:p>
          </p:txBody>
        </p:sp>
        <p:pic>
          <p:nvPicPr>
            <p:cNvPr id="8" name="Picture 7" descr="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78565E6-96EC-077A-F58D-5E6AA015B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32479"/>
            <a:stretch/>
          </p:blipFill>
          <p:spPr>
            <a:xfrm>
              <a:off x="282815" y="6083056"/>
              <a:ext cx="1238944" cy="33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B1756F-7705-D4FA-B9B5-1B64110BB69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0029" y="6395035"/>
            <a:ext cx="1260584" cy="331978"/>
            <a:chOff x="1199501" y="1119898"/>
            <a:chExt cx="1876922" cy="494292"/>
          </a:xfrm>
        </p:grpSpPr>
        <p:pic>
          <p:nvPicPr>
            <p:cNvPr id="8" name="Picture 7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85844783-A838-DC14-8961-805F289F5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2AE0E8-BE7A-C9B6-A1B0-FDE758D40436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35F868-627A-BD1B-69F0-645D4B1F1F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0029" y="6395035"/>
            <a:ext cx="1260584" cy="331978"/>
            <a:chOff x="1199501" y="1119898"/>
            <a:chExt cx="1876922" cy="494292"/>
          </a:xfrm>
        </p:grpSpPr>
        <p:pic>
          <p:nvPicPr>
            <p:cNvPr id="5" name="Picture 4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DB304DB6-749C-A010-7DDC-269798F89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rcRect l="1" r="32977"/>
            <a:stretch/>
          </p:blipFill>
          <p:spPr>
            <a:xfrm>
              <a:off x="1199501" y="1119898"/>
              <a:ext cx="1822059" cy="49429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DC9427-06F5-EF77-471D-ED5E52340277}"/>
                </a:ext>
              </a:extLst>
            </p:cNvPr>
            <p:cNvSpPr/>
            <p:nvPr userDrawn="1"/>
          </p:nvSpPr>
          <p:spPr>
            <a:xfrm>
              <a:off x="3058135" y="1150204"/>
              <a:ext cx="18288" cy="4297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SECOND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TARGET</a:t>
              </a:r>
            </a:p>
            <a:p>
              <a:pPr algn="l"/>
              <a:r>
                <a:rPr lang="en-US" sz="600" b="0" dirty="0">
                  <a:solidFill>
                    <a:schemeClr val="bg2">
                      <a:lumMod val="50000"/>
                    </a:schemeClr>
                  </a:solidFill>
                </a:rPr>
                <a:t>  STATION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1" r:id="rId2"/>
    <p:sldLayoutId id="2147483939" r:id="rId3"/>
    <p:sldLayoutId id="2147483896" r:id="rId4"/>
    <p:sldLayoutId id="2147483927" r:id="rId5"/>
    <p:sldLayoutId id="2147483928" r:id="rId6"/>
    <p:sldLayoutId id="2147483937" r:id="rId7"/>
    <p:sldLayoutId id="2147483897" r:id="rId8"/>
    <p:sldLayoutId id="2147483894" r:id="rId9"/>
    <p:sldLayoutId id="2147483827" r:id="rId10"/>
    <p:sldLayoutId id="2147483861" r:id="rId11"/>
    <p:sldLayoutId id="2147483934" r:id="rId12"/>
    <p:sldLayoutId id="2147483831" r:id="rId13"/>
    <p:sldLayoutId id="2147483832" r:id="rId14"/>
    <p:sldLayoutId id="2147483833" r:id="rId15"/>
    <p:sldLayoutId id="2147483834" r:id="rId16"/>
    <p:sldLayoutId id="2147483940" r:id="rId17"/>
    <p:sldLayoutId id="2147483905" r:id="rId18"/>
    <p:sldLayoutId id="2147483835" r:id="rId19"/>
    <p:sldLayoutId id="2147483938" r:id="rId20"/>
    <p:sldLayoutId id="2147483868" r:id="rId21"/>
    <p:sldLayoutId id="2147483930" r:id="rId22"/>
    <p:sldLayoutId id="2147483906" r:id="rId23"/>
    <p:sldLayoutId id="2147483829" r:id="rId24"/>
    <p:sldLayoutId id="2147483849" r:id="rId25"/>
    <p:sldLayoutId id="214748394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98DD-810A-F110-F871-1AF02502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8"/>
            <a:ext cx="4517136" cy="1326379"/>
          </a:xfrm>
        </p:spPr>
        <p:txBody>
          <a:bodyPr/>
          <a:lstStyle/>
          <a:p>
            <a:r>
              <a:rPr lang="en-US" sz="2800" dirty="0"/>
              <a:t>STS QIKR Shielding Preliminary Design Review</a:t>
            </a:r>
            <a:br>
              <a:rPr lang="en-US" sz="2800" dirty="0"/>
            </a:br>
            <a:r>
              <a:rPr lang="en-US" sz="2800" dirty="0"/>
              <a:t>Welcome &amp;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697CA-EF33-FE0A-1738-F115A73075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Van Graves</a:t>
            </a:r>
          </a:p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FCDB9B-C287-A332-BB52-25F17BA1A1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March 3, 2025</a:t>
            </a:r>
          </a:p>
        </p:txBody>
      </p:sp>
    </p:spTree>
    <p:extLst>
      <p:ext uri="{BB962C8B-B14F-4D97-AF65-F5344CB8AC3E}">
        <p14:creationId xmlns:p14="http://schemas.microsoft.com/office/powerpoint/2010/main" val="286296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AA9C-73D2-07C2-EF35-CF870B65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EBCE-EC80-F2FA-B862-AFAFE5AC1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30876"/>
            <a:ext cx="5647945" cy="5760869"/>
          </a:xfrm>
        </p:spPr>
        <p:txBody>
          <a:bodyPr/>
          <a:lstStyle/>
          <a:p>
            <a:r>
              <a:rPr lang="en-US" sz="2000" dirty="0"/>
              <a:t>Preliminary design review of the Quite Intense Kinetics Reflectometer (QIKR) shielding components and structures</a:t>
            </a:r>
          </a:p>
          <a:p>
            <a:r>
              <a:rPr lang="en-US" sz="2000" dirty="0"/>
              <a:t>QIKR is unique among the initial STS instruments in that it has two beam paths from the same source moderator</a:t>
            </a:r>
          </a:p>
          <a:p>
            <a:pPr lvl="1"/>
            <a:r>
              <a:rPr lang="en-US" sz="1600" dirty="0"/>
              <a:t>These paths are separated both vertically and horizontally</a:t>
            </a:r>
          </a:p>
          <a:p>
            <a:pPr lvl="1"/>
            <a:r>
              <a:rPr lang="en-US" sz="1600" dirty="0"/>
              <a:t>The instrument has two independent end stations within a single cave with an interior dividing wall</a:t>
            </a:r>
          </a:p>
          <a:p>
            <a:pPr lvl="1"/>
            <a:r>
              <a:rPr lang="en-US" sz="1600" dirty="0"/>
              <a:t>Two of the beam ports on the north side of the facility will also be capable of supporting two instruments, but they will be horizontally separated only, not vertically</a:t>
            </a:r>
          </a:p>
          <a:p>
            <a:r>
              <a:rPr lang="en-US" sz="2000" dirty="0"/>
              <a:t>This is a neutronics-heavy review, but the operation and design of the instrument will be described as they are relevant to the shielding design</a:t>
            </a:r>
          </a:p>
        </p:txBody>
      </p:sp>
      <p:pic>
        <p:nvPicPr>
          <p:cNvPr id="6" name="Picture 5" descr="A picture containing LEGO, toy&#10;&#10;AI-generated content may be incorrect.">
            <a:extLst>
              <a:ext uri="{FF2B5EF4-FFF2-40B4-BE49-F238E27FC236}">
                <a16:creationId xmlns:a16="http://schemas.microsoft.com/office/drawing/2014/main" id="{A8506EFD-5AAB-41A0-C375-82E820FBF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66" y="1756064"/>
            <a:ext cx="5956933" cy="29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ap, indoor&#10;&#10;Description automatically generated">
            <a:extLst>
              <a:ext uri="{FF2B5EF4-FFF2-40B4-BE49-F238E27FC236}">
                <a16:creationId xmlns:a16="http://schemas.microsoft.com/office/drawing/2014/main" id="{6F345FE3-A92D-7DF8-9976-46C80F21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34375"/>
            <a:ext cx="11146971" cy="5831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F3802-D532-489B-9506-13BC3368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STS Instrument Suite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CD3A0A-1697-47B0-020F-55C6111D232D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360573" y="4461536"/>
            <a:ext cx="367248" cy="1832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C7C359-296C-6E15-3BBC-57F7A04652BF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850521" y="5753353"/>
            <a:ext cx="56828" cy="540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E62A74-51EC-B6D8-E1AF-52ED34B4FC22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61833" y="5753353"/>
            <a:ext cx="98025" cy="540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008B70-813C-579E-C9E0-F6A7BDFE6305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5498396" y="5855368"/>
            <a:ext cx="47068" cy="438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C57206-8692-D9A7-3758-2BFF9170A7C0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6345660" y="5855368"/>
            <a:ext cx="104913" cy="438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7BB3A7-2CC6-EA83-6CE4-CACCB15144A1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7297148" y="5753353"/>
            <a:ext cx="220852" cy="540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64C66C-7184-EABB-5DAE-E90943E1B53B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545341" y="5698671"/>
            <a:ext cx="243134" cy="595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1753CB-65A2-B87A-B67F-D2BF55008B89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8545341" y="4414157"/>
            <a:ext cx="1833394" cy="187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A518F3-A441-C556-2647-E8AD15A5CBB1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062266" y="4657917"/>
            <a:ext cx="360572" cy="163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25037D-40B4-49E7-0A33-824DB5DD8321}"/>
              </a:ext>
            </a:extLst>
          </p:cNvPr>
          <p:cNvSpPr txBox="1"/>
          <p:nvPr/>
        </p:nvSpPr>
        <p:spPr>
          <a:xfrm>
            <a:off x="1993325" y="6293737"/>
            <a:ext cx="734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ST01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EXPANSE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BFD05-40F3-A83D-2DAA-71F4FCF01137}"/>
              </a:ext>
            </a:extLst>
          </p:cNvPr>
          <p:cNvSpPr txBox="1"/>
          <p:nvPr/>
        </p:nvSpPr>
        <p:spPr>
          <a:xfrm>
            <a:off x="2821655" y="6293737"/>
            <a:ext cx="4812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ST02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QIKR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2AFB8E-DBCC-0467-22F9-BDD0583C5DB7}"/>
              </a:ext>
            </a:extLst>
          </p:cNvPr>
          <p:cNvSpPr txBox="1"/>
          <p:nvPr/>
        </p:nvSpPr>
        <p:spPr>
          <a:xfrm>
            <a:off x="3532966" y="6293737"/>
            <a:ext cx="635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ST03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CUPI2D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E19A79-AF59-9AA7-C762-B5AA2735E4B5}"/>
              </a:ext>
            </a:extLst>
          </p:cNvPr>
          <p:cNvSpPr txBox="1"/>
          <p:nvPr/>
        </p:nvSpPr>
        <p:spPr>
          <a:xfrm>
            <a:off x="4215424" y="6293737"/>
            <a:ext cx="6928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ST04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BWAVES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11BA0C-1753-D6B4-6AFA-060DCB4F4953}"/>
              </a:ext>
            </a:extLst>
          </p:cNvPr>
          <p:cNvSpPr txBox="1"/>
          <p:nvPr/>
        </p:nvSpPr>
        <p:spPr>
          <a:xfrm>
            <a:off x="5212099" y="6293737"/>
            <a:ext cx="572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ST05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CHESS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20547E-22E5-EA2C-4874-5980D3349E62}"/>
              </a:ext>
            </a:extLst>
          </p:cNvPr>
          <p:cNvSpPr txBox="1"/>
          <p:nvPr/>
        </p:nvSpPr>
        <p:spPr>
          <a:xfrm>
            <a:off x="6169887" y="6293737"/>
            <a:ext cx="561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ST06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Future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85D7BC-529A-B9EA-60AD-05DE67936C28}"/>
              </a:ext>
            </a:extLst>
          </p:cNvPr>
          <p:cNvSpPr txBox="1"/>
          <p:nvPr/>
        </p:nvSpPr>
        <p:spPr>
          <a:xfrm>
            <a:off x="7247733" y="6293737"/>
            <a:ext cx="5405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ST07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VERDI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E2A898-B2FE-9C40-4606-A1A14FAA933B}"/>
              </a:ext>
            </a:extLst>
          </p:cNvPr>
          <p:cNvSpPr txBox="1"/>
          <p:nvPr/>
        </p:nvSpPr>
        <p:spPr>
          <a:xfrm>
            <a:off x="8437257" y="6293737"/>
            <a:ext cx="7024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ST08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PIONEER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7A6A67-621B-DC8D-5BF0-8647068E1AB2}"/>
              </a:ext>
            </a:extLst>
          </p:cNvPr>
          <p:cNvSpPr txBox="1"/>
          <p:nvPr/>
        </p:nvSpPr>
        <p:spPr>
          <a:xfrm>
            <a:off x="10003472" y="6293737"/>
            <a:ext cx="7505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ST09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latin typeface="+mn-lt"/>
              </a:rPr>
              <a:t>CENTAUR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6B6ECB-D8D4-F575-EFF8-E51526FDAF04}"/>
              </a:ext>
            </a:extLst>
          </p:cNvPr>
          <p:cNvSpPr/>
          <p:nvPr/>
        </p:nvSpPr>
        <p:spPr>
          <a:xfrm>
            <a:off x="5181618" y="1688591"/>
            <a:ext cx="774173" cy="774173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68F64-A819-4CAA-487D-65F58182DDDE}"/>
              </a:ext>
            </a:extLst>
          </p:cNvPr>
          <p:cNvSpPr txBox="1"/>
          <p:nvPr/>
        </p:nvSpPr>
        <p:spPr>
          <a:xfrm>
            <a:off x="6302382" y="1173065"/>
            <a:ext cx="1396536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Monolith Region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DF69A8-0D8A-190B-51AF-ED36300D7F2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5775158" y="1302331"/>
            <a:ext cx="527224" cy="430216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6C1EB2-C300-ADCC-EE81-70A3B9E67698}"/>
              </a:ext>
            </a:extLst>
          </p:cNvPr>
          <p:cNvSpPr txBox="1"/>
          <p:nvPr/>
        </p:nvSpPr>
        <p:spPr>
          <a:xfrm>
            <a:off x="1153283" y="4657917"/>
            <a:ext cx="973343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South Hall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(ST01-ST09)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BBB65-6959-A3F8-08F3-CEA4F6E3AAB4}"/>
              </a:ext>
            </a:extLst>
          </p:cNvPr>
          <p:cNvSpPr txBox="1"/>
          <p:nvPr/>
        </p:nvSpPr>
        <p:spPr>
          <a:xfrm>
            <a:off x="2929196" y="2508410"/>
            <a:ext cx="978153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Target Bay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47DBE-4D81-26EC-B258-41DFD3F7E410}"/>
              </a:ext>
            </a:extLst>
          </p:cNvPr>
          <p:cNvSpPr txBox="1"/>
          <p:nvPr/>
        </p:nvSpPr>
        <p:spPr>
          <a:xfrm>
            <a:off x="1157839" y="783339"/>
            <a:ext cx="973344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North Hall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(ST10-ST18)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8F680B-FA37-2C47-5191-A9A2BBEE491C}"/>
              </a:ext>
            </a:extLst>
          </p:cNvPr>
          <p:cNvCxnSpPr/>
          <p:nvPr/>
        </p:nvCxnSpPr>
        <p:spPr>
          <a:xfrm>
            <a:off x="2727821" y="2062555"/>
            <a:ext cx="2180421" cy="0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17F9D4-994F-7E3A-3074-6992CFB65BE2}"/>
              </a:ext>
            </a:extLst>
          </p:cNvPr>
          <p:cNvSpPr txBox="1"/>
          <p:nvPr/>
        </p:nvSpPr>
        <p:spPr>
          <a:xfrm>
            <a:off x="2737082" y="1782702"/>
            <a:ext cx="1152880" cy="25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Proton Beam</a:t>
            </a:r>
          </a:p>
        </p:txBody>
      </p:sp>
    </p:spTree>
    <p:extLst>
      <p:ext uri="{BB962C8B-B14F-4D97-AF65-F5344CB8AC3E}">
        <p14:creationId xmlns:p14="http://schemas.microsoft.com/office/powerpoint/2010/main" val="76086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B26A8-508C-64C9-EA9A-904DEE3B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74834-CA8B-C709-1F32-DF7CF232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81" y="584999"/>
            <a:ext cx="5774776" cy="58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B5E9-284E-E7C1-DB33-24FF19A9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1401-3114-E4FE-8E65-50062B85C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00030"/>
            <a:ext cx="4467294" cy="4601483"/>
          </a:xfrm>
        </p:spPr>
        <p:txBody>
          <a:bodyPr/>
          <a:lstStyle/>
          <a:p>
            <a:r>
              <a:rPr lang="en-US" sz="1800" dirty="0"/>
              <a:t>Requirements Documents</a:t>
            </a:r>
          </a:p>
          <a:p>
            <a:r>
              <a:rPr lang="en-US" sz="1800" dirty="0"/>
              <a:t>Radiation Policy and QIKR Cave Acceptable Dose Rates</a:t>
            </a:r>
          </a:p>
          <a:p>
            <a:r>
              <a:rPr lang="en-US" sz="1800" dirty="0"/>
              <a:t>Configuration and Quality Level Documents</a:t>
            </a:r>
          </a:p>
          <a:p>
            <a:r>
              <a:rPr lang="en-US" sz="1800" dirty="0"/>
              <a:t>Interface Documents and Drawings</a:t>
            </a:r>
          </a:p>
          <a:p>
            <a:r>
              <a:rPr lang="en-US" sz="1800" dirty="0"/>
              <a:t>Design, Analyses &amp; Calculations (DAC) info is contained within the presentation material</a:t>
            </a:r>
          </a:p>
          <a:p>
            <a:r>
              <a:rPr lang="en-US" sz="1800" dirty="0"/>
              <a:t>Many are released, others are still draft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869BA-5785-AB71-2636-3BF2FA8F2D53}"/>
              </a:ext>
            </a:extLst>
          </p:cNvPr>
          <p:cNvSpPr txBox="1"/>
          <p:nvPr/>
        </p:nvSpPr>
        <p:spPr>
          <a:xfrm>
            <a:off x="1971675" y="6365081"/>
            <a:ext cx="79175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Note: for PDRs, STS does not require DACs (including Neutronics) be formal, signed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27290-8B11-3D8C-9559-472039CC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49" y="806521"/>
            <a:ext cx="7034196" cy="47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F82E-E8C7-77BC-D632-D34FF073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0ACE-FE3E-AFB7-6162-CA77CB54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74652"/>
            <a:ext cx="11430000" cy="512064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scope of the shielding included in this design review clearly defined? (Wilson presentation 1)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shielding requirements adequately defined? </a:t>
            </a:r>
            <a:r>
              <a:rPr lang="en-US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(Ankner, Wilson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Bekar 1)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analyzed design of QIKR caves shielding adequately meet the radiation protection requirements and the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Target Station (STS) Project Radiation Safety Policy and Plan? (Bekar 1)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 radiation source terms against which QIKR shielding must provide protection been adequately defined? (Bekar 1)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shielding calculations explained and documented in materials available to safety reviewers? (Bekar 1 &amp; 2)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committee feel the design changes implemented or proposed in some of the shielding components should be further evaluated during final design? (Bekar 2 &amp; Wilson 2)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Deliverables: close-out presentation with comments and recommendations followed by a written report within 2 weeks.</a:t>
            </a:r>
          </a:p>
        </p:txBody>
      </p:sp>
    </p:spTree>
    <p:extLst>
      <p:ext uri="{BB962C8B-B14F-4D97-AF65-F5344CB8AC3E}">
        <p14:creationId xmlns:p14="http://schemas.microsoft.com/office/powerpoint/2010/main" val="132017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11FE-9FB0-9F9A-30D4-75EC5ACC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ADBF0-F1C3-2C7E-5B8F-C8A2D697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76" y="618966"/>
            <a:ext cx="7752918" cy="56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5148"/>
      </p:ext>
    </p:extLst>
  </p:cSld>
  <p:clrMapOvr>
    <a:masterClrMapping/>
  </p:clrMapOvr>
</p:sld>
</file>

<file path=ppt/theme/theme1.xml><?xml version="1.0" encoding="utf-8"?>
<a:theme xmlns:a="http://schemas.openxmlformats.org/drawingml/2006/main" name="ORNL-Presentation-16x9-SNS">
  <a:themeElements>
    <a:clrScheme name="ORNL-OCT2024">
      <a:dk1>
        <a:srgbClr val="00454D"/>
      </a:dk1>
      <a:lt1>
        <a:srgbClr val="FFFFFF"/>
      </a:lt1>
      <a:dk2>
        <a:srgbClr val="00662C"/>
      </a:dk2>
      <a:lt2>
        <a:srgbClr val="DBDCDB"/>
      </a:lt2>
      <a:accent1>
        <a:srgbClr val="373A36"/>
      </a:accent1>
      <a:accent2>
        <a:srgbClr val="005776"/>
      </a:accent2>
      <a:accent3>
        <a:srgbClr val="006BA6"/>
      </a:accent3>
      <a:accent4>
        <a:srgbClr val="7DBA00"/>
      </a:accent4>
      <a:accent5>
        <a:srgbClr val="00BDB5"/>
      </a:accent5>
      <a:accent6>
        <a:srgbClr val="00B38F"/>
      </a:accent6>
      <a:hlink>
        <a:srgbClr val="00444D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">
      <a:srgbClr val="00662C"/>
    </a:custClr>
    <a:custClr name="ORNL">
      <a:srgbClr val="00454D"/>
    </a:custClr>
    <a:custClr name="ORNL">
      <a:srgbClr val="DBDCD8"/>
    </a:custClr>
    <a:custClr name="ORNL">
      <a:srgbClr val="373A36"/>
    </a:custClr>
    <a:custClr name="ORNL">
      <a:srgbClr val="FFFFFF"/>
    </a:custClr>
    <a:custClr name="ORNL">
      <a:srgbClr val="005776"/>
    </a:custClr>
    <a:custClr name="ORNL">
      <a:srgbClr val="006BA6"/>
    </a:custClr>
    <a:custClr name="ORNL">
      <a:srgbClr val="7DBA00"/>
    </a:custClr>
    <a:custClr name="ORNL">
      <a:srgbClr val="00BDB5"/>
    </a:custClr>
    <a:custClr name="ORNL">
      <a:srgbClr val="00B38F"/>
    </a:custClr>
    <a:custClr name="ORNL">
      <a:srgbClr val="00492E"/>
    </a:custClr>
    <a:custClr name="ORNL">
      <a:srgbClr val="00572E"/>
    </a:custClr>
    <a:custClr name="ORNL">
      <a:srgbClr val="28A351"/>
    </a:custClr>
    <a:custClr name="ORNL">
      <a:srgbClr val="53D170"/>
    </a:custClr>
    <a:custClr name="ORNL">
      <a:srgbClr val="8FEF9C"/>
    </a:custClr>
    <a:custClr name="ORNL">
      <a:srgbClr val="002837"/>
    </a:custClr>
    <a:custClr name="ORNL">
      <a:srgbClr val="003542"/>
    </a:custClr>
    <a:custClr name="ORNL">
      <a:srgbClr val="259194"/>
    </a:custClr>
    <a:custClr name="ORNL">
      <a:srgbClr val="50C9C2"/>
    </a:custClr>
    <a:custClr name="ORNL">
      <a:srgbClr val="8EEDE0"/>
    </a:custClr>
  </a:custClrLst>
  <a:extLst>
    <a:ext uri="{05A4C25C-085E-4340-85A3-A5531E510DB2}">
      <thm15:themeFamily xmlns:thm15="http://schemas.microsoft.com/office/thememl/2012/main" name="ORNL-Presentation-16x9-SNS" id="{6F4AF29C-6DC8-154A-AE41-3AA8D4DD5A60}" vid="{D19DEBF6-3229-8649-BEEB-7BE13016A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220A4B7DB446A3DFD60E906CC048" ma:contentTypeVersion="18" ma:contentTypeDescription="Create a new document." ma:contentTypeScope="" ma:versionID="018a9431ea1d734f3c46e3cca7034d17">
  <xsd:schema xmlns:xsd="http://www.w3.org/2001/XMLSchema" xmlns:xs="http://www.w3.org/2001/XMLSchema" xmlns:p="http://schemas.microsoft.com/office/2006/metadata/properties" xmlns:ns2="d3865356-02a6-4d33-a696-5decb45baae2" xmlns:ns3="e4a3cf16-f000-411a-8b9f-ac8de5bd4628" targetNamespace="http://schemas.microsoft.com/office/2006/metadata/properties" ma:root="true" ma:fieldsID="bbecc6482de62f8746c705728f367e4e" ns2:_="" ns3:_="">
    <xsd:import namespace="d3865356-02a6-4d33-a696-5decb45baae2"/>
    <xsd:import namespace="e4a3cf16-f000-411a-8b9f-ac8de5bd4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https_x003a__x002f__x002f_ornl_x002d_my_x002e_sharepoint_x002e_com_x002f__x003a_v_x003a__x002f_g_x002f_personal_x002f_b7t_ornl_gov_x002f_EaGP_x002d_VJDaylIkMiQwAane34Bk0oLub8WCBHtE_KXkLLUuw" minOccurs="0"/>
                <xsd:element ref="ns2:MediaServiceObjectDetectorVersions" minOccurs="0"/>
                <xsd:element ref="ns2:MediaServiceSearchProperties" minOccurs="0"/>
                <xsd:element ref="ns2: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65356-02a6-4d33-a696-5decb45ba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ttps_x003a__x002f__x002f_ornl_x002d_my_x002e_sharepoint_x002e_com_x002f__x003a_v_x003a__x002f_g_x002f_personal_x002f_b7t_ornl_gov_x002f_EaGP_x002d_VJDaylIkMiQwAane34Bk0oLub8WCBHtE_KXkLLUuw" ma:index="22" nillable="true" ma:displayName="https://ornl-my.sharepoint.com/:v:/g/personal/b7t_ornl_gov/EaGP-VJDaylIkMiQwAane34Bk0oLub8WCBHtE_KXkLLUuw" ma:format="Hyperlink" ma:internalName="https_x003a__x002f__x002f_ornl_x002d_my_x002e_sharepoint_x002e_com_x002f__x003a_v_x003a__x002f_g_x002f_personal_x002f_b7t_ornl_gov_x002f_EaGP_x002d_VJDaylIkMiQwAane34Bk0oLub8WCBHtE_KXkLLUu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ype" ma:index="25" nillable="true" ma:displayName="type" ma:description="type" ma:format="Dropdown" ma:internalName="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cf16-f000-411a-8b9f-ac8de5bd4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377ec8-f349-44bd-a667-3c7fff64c664}" ma:internalName="TaxCatchAll" ma:showField="CatchAllData" ma:web="e4a3cf16-f000-411a-8b9f-ac8de5bd4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a3cf16-f000-411a-8b9f-ac8de5bd4628" xsi:nil="true"/>
    <lcf76f155ced4ddcb4097134ff3c332f xmlns="d3865356-02a6-4d33-a696-5decb45baae2">
      <Terms xmlns="http://schemas.microsoft.com/office/infopath/2007/PartnerControls"/>
    </lcf76f155ced4ddcb4097134ff3c332f>
    <type xmlns="d3865356-02a6-4d33-a696-5decb45baae2" xsi:nil="true"/>
    <https_x003a__x002f__x002f_ornl_x002d_my_x002e_sharepoint_x002e_com_x002f__x003a_v_x003a__x002f_g_x002f_personal_x002f_b7t_ornl_gov_x002f_EaGP_x002d_VJDaylIkMiQwAane34Bk0oLub8WCBHtE_KXkLLUuw xmlns="d3865356-02a6-4d33-a696-5decb45baae2">
      <Url xsi:nil="true"/>
      <Description xsi:nil="true"/>
    </https_x003a__x002f__x002f_ornl_x002d_my_x002e_sharepoint_x002e_com_x002f__x003a_v_x003a__x002f_g_x002f_personal_x002f_b7t_ornl_gov_x002f_EaGP_x002d_VJDaylIkMiQwAane34Bk0oLub8WCBHtE_KXkLLUuw>
  </documentManagement>
</p:properties>
</file>

<file path=customXml/itemProps1.xml><?xml version="1.0" encoding="utf-8"?>
<ds:datastoreItem xmlns:ds="http://schemas.openxmlformats.org/officeDocument/2006/customXml" ds:itemID="{3BE2BD37-47F9-4564-BE1D-935030AA2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865356-02a6-4d33-a696-5decb45baae2"/>
    <ds:schemaRef ds:uri="e4a3cf16-f000-411a-8b9f-ac8de5bd4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70899C-0EFE-43C5-A03B-6472EDC949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4E8234-1862-4FDB-887F-D5040C8CCC55}">
  <ds:schemaRefs>
    <ds:schemaRef ds:uri="http://schemas.microsoft.com/office/2006/metadata/properties"/>
    <ds:schemaRef ds:uri="http://schemas.microsoft.com/office/infopath/2007/PartnerControls"/>
    <ds:schemaRef ds:uri="c0ae1526-a413-44b3-a9f1-197380d7ad63"/>
    <ds:schemaRef ds:uri="http://schemas.microsoft.com/sharepoint/v3"/>
    <ds:schemaRef ds:uri="e4a3cf16-f000-411a-8b9f-ac8de5bd4628"/>
    <ds:schemaRef ds:uri="d3865356-02a6-4d33-a696-5decb45baa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ORNL-Presentation-16x9-SNS</Template>
  <TotalTime>332</TotalTime>
  <Words>396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Roboto</vt:lpstr>
      <vt:lpstr>Roboto Light</vt:lpstr>
      <vt:lpstr>ORNL-Presentation-16x9-SNS</vt:lpstr>
      <vt:lpstr>STS QIKR Shielding Preliminary Design Review Welcome &amp; Introduction</vt:lpstr>
      <vt:lpstr>Why are we here?</vt:lpstr>
      <vt:lpstr>STS Instrument Suite</vt:lpstr>
      <vt:lpstr>Participants</vt:lpstr>
      <vt:lpstr>Supporting Documents</vt:lpstr>
      <vt:lpstr>Review Charges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Carlson, Noah</dc:creator>
  <cp:lastModifiedBy>Dix, Talia</cp:lastModifiedBy>
  <cp:revision>15</cp:revision>
  <dcterms:created xsi:type="dcterms:W3CDTF">2024-12-09T17:01:33Z</dcterms:created>
  <dcterms:modified xsi:type="dcterms:W3CDTF">2025-03-03T12:45:05Z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0x010100458C220A4B7DB446A3DFD60E906CC048</vt:lpwstr>
  </property>
  <property fmtid="{D5CDD505-2E9C-101B-9397-08002B2CF9AE}" pid="3" name="MediaServiceImageTags">
    <vt:lpwstr/>
  </property>
</Properties>
</file>