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4"/>
  </p:sldMasterIdLst>
  <p:notesMasterIdLst>
    <p:notesMasterId r:id="rId56"/>
  </p:notesMasterIdLst>
  <p:handoutMasterIdLst>
    <p:handoutMasterId r:id="rId57"/>
  </p:handoutMasterIdLst>
  <p:sldIdLst>
    <p:sldId id="2147469121" r:id="rId5"/>
    <p:sldId id="2147469122" r:id="rId6"/>
    <p:sldId id="2147469123" r:id="rId7"/>
    <p:sldId id="3230" r:id="rId8"/>
    <p:sldId id="3345" r:id="rId9"/>
    <p:sldId id="2147469147" r:id="rId10"/>
    <p:sldId id="2697" r:id="rId11"/>
    <p:sldId id="2147469213" r:id="rId12"/>
    <p:sldId id="3246" r:id="rId13"/>
    <p:sldId id="3284" r:id="rId14"/>
    <p:sldId id="2147469212" r:id="rId15"/>
    <p:sldId id="3334" r:id="rId16"/>
    <p:sldId id="2147469210" r:id="rId17"/>
    <p:sldId id="2147469211" r:id="rId18"/>
    <p:sldId id="2147469214" r:id="rId19"/>
    <p:sldId id="2147469222" r:id="rId20"/>
    <p:sldId id="2147469124" r:id="rId21"/>
    <p:sldId id="2147469231" r:id="rId22"/>
    <p:sldId id="2147469232" r:id="rId23"/>
    <p:sldId id="2147469233" r:id="rId24"/>
    <p:sldId id="2147469236" r:id="rId25"/>
    <p:sldId id="2147469237" r:id="rId26"/>
    <p:sldId id="2147469225" r:id="rId27"/>
    <p:sldId id="2147469234" r:id="rId28"/>
    <p:sldId id="2147469235" r:id="rId29"/>
    <p:sldId id="2147469238" r:id="rId30"/>
    <p:sldId id="2147469239" r:id="rId31"/>
    <p:sldId id="2147469254" r:id="rId32"/>
    <p:sldId id="2147469255" r:id="rId33"/>
    <p:sldId id="2147469256" r:id="rId34"/>
    <p:sldId id="2147469241" r:id="rId35"/>
    <p:sldId id="2147469242" r:id="rId36"/>
    <p:sldId id="2147469243" r:id="rId37"/>
    <p:sldId id="2147469240" r:id="rId38"/>
    <p:sldId id="2147469248" r:id="rId39"/>
    <p:sldId id="2147469244" r:id="rId40"/>
    <p:sldId id="2147469245" r:id="rId41"/>
    <p:sldId id="2147469246" r:id="rId42"/>
    <p:sldId id="2147469258" r:id="rId43"/>
    <p:sldId id="2147469265" r:id="rId44"/>
    <p:sldId id="2147469206" r:id="rId45"/>
    <p:sldId id="2147469267" r:id="rId46"/>
    <p:sldId id="2147469268" r:id="rId47"/>
    <p:sldId id="2147469249" r:id="rId48"/>
    <p:sldId id="2147469260" r:id="rId49"/>
    <p:sldId id="2147469266" r:id="rId50"/>
    <p:sldId id="2147469261" r:id="rId51"/>
    <p:sldId id="2147469262" r:id="rId52"/>
    <p:sldId id="2147469263" r:id="rId53"/>
    <p:sldId id="2147469247" r:id="rId54"/>
    <p:sldId id="341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a:srgbClr val="00FF00"/>
    <a:srgbClr val="FF00FF"/>
    <a:srgbClr val="FFFF00"/>
    <a:srgbClr val="30342E"/>
    <a:srgbClr val="FFFF99"/>
    <a:srgbClr val="FFFFFF"/>
    <a:srgbClr val="9F3434"/>
    <a:srgbClr val="7F9E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93337C-0CFD-0D1E-E36F-406A297084B8}" v="1" dt="2025-02-28T20:28:02.273"/>
    <p1510:client id="{86AAF52E-D768-BE1F-A7D2-D342F4F6694B}" v="9" dt="2025-02-28T20:20:12.120"/>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91"/>
  </p:normalViewPr>
  <p:slideViewPr>
    <p:cSldViewPr snapToGrid="0">
      <p:cViewPr varScale="1">
        <p:scale>
          <a:sx n="112" d="100"/>
          <a:sy n="112" d="100"/>
        </p:scale>
        <p:origin x="552" y="9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Danielle" userId="e48fdc7b-4946-41ea-b036-15366698514b" providerId="ADAL" clId="{CA75C44D-282A-46D3-A56A-EB104146EFC5}"/>
    <pc:docChg chg="modSld">
      <pc:chgData name="Wilson, Danielle" userId="e48fdc7b-4946-41ea-b036-15366698514b" providerId="ADAL" clId="{CA75C44D-282A-46D3-A56A-EB104146EFC5}" dt="2025-02-28T20:11:01.243" v="280" actId="20577"/>
      <pc:docMkLst>
        <pc:docMk/>
      </pc:docMkLst>
      <pc:sldChg chg="modSp mod">
        <pc:chgData name="Wilson, Danielle" userId="e48fdc7b-4946-41ea-b036-15366698514b" providerId="ADAL" clId="{CA75C44D-282A-46D3-A56A-EB104146EFC5}" dt="2025-02-28T20:11:01.243" v="280" actId="20577"/>
        <pc:sldMkLst>
          <pc:docMk/>
          <pc:sldMk cId="1276566558" sldId="2147469147"/>
        </pc:sldMkLst>
        <pc:spChg chg="mod">
          <ac:chgData name="Wilson, Danielle" userId="e48fdc7b-4946-41ea-b036-15366698514b" providerId="ADAL" clId="{CA75C44D-282A-46D3-A56A-EB104146EFC5}" dt="2025-02-28T20:11:01.243" v="280" actId="20577"/>
          <ac:spMkLst>
            <pc:docMk/>
            <pc:sldMk cId="1276566558" sldId="2147469147"/>
            <ac:spMk id="5" creationId="{8783DDDD-EBCF-E10C-2A0B-9D4271D2A909}"/>
          </ac:spMkLst>
        </pc:spChg>
      </pc:sldChg>
      <pc:sldChg chg="modSp mod">
        <pc:chgData name="Wilson, Danielle" userId="e48fdc7b-4946-41ea-b036-15366698514b" providerId="ADAL" clId="{CA75C44D-282A-46D3-A56A-EB104146EFC5}" dt="2025-02-26T20:12:41.610" v="1" actId="20577"/>
        <pc:sldMkLst>
          <pc:docMk/>
          <pc:sldMk cId="3573376698" sldId="2147469211"/>
        </pc:sldMkLst>
        <pc:spChg chg="mod">
          <ac:chgData name="Wilson, Danielle" userId="e48fdc7b-4946-41ea-b036-15366698514b" providerId="ADAL" clId="{CA75C44D-282A-46D3-A56A-EB104146EFC5}" dt="2025-02-26T20:12:41.610" v="1" actId="20577"/>
          <ac:spMkLst>
            <pc:docMk/>
            <pc:sldMk cId="3573376698" sldId="2147469211"/>
            <ac:spMk id="2" creationId="{0E464C36-245F-B7D1-86AD-2334ADAE7935}"/>
          </ac:spMkLst>
        </pc:spChg>
      </pc:sldChg>
      <pc:sldChg chg="modSp mod">
        <pc:chgData name="Wilson, Danielle" userId="e48fdc7b-4946-41ea-b036-15366698514b" providerId="ADAL" clId="{CA75C44D-282A-46D3-A56A-EB104146EFC5}" dt="2025-02-26T20:16:50.895" v="25" actId="14100"/>
        <pc:sldMkLst>
          <pc:docMk/>
          <pc:sldMk cId="3893575486" sldId="2147469246"/>
        </pc:sldMkLst>
        <pc:spChg chg="mod">
          <ac:chgData name="Wilson, Danielle" userId="e48fdc7b-4946-41ea-b036-15366698514b" providerId="ADAL" clId="{CA75C44D-282A-46D3-A56A-EB104146EFC5}" dt="2025-02-26T20:16:50.895" v="25" actId="14100"/>
          <ac:spMkLst>
            <pc:docMk/>
            <pc:sldMk cId="3893575486" sldId="2147469246"/>
            <ac:spMk id="5" creationId="{1D0A0B2F-7576-1FDB-FF89-4A7FD33DAED7}"/>
          </ac:spMkLst>
        </pc:spChg>
      </pc:sldChg>
      <pc:sldChg chg="addSp modSp mod">
        <pc:chgData name="Wilson, Danielle" userId="e48fdc7b-4946-41ea-b036-15366698514b" providerId="ADAL" clId="{CA75C44D-282A-46D3-A56A-EB104146EFC5}" dt="2025-02-26T20:21:29.654" v="208" actId="1035"/>
        <pc:sldMkLst>
          <pc:docMk/>
          <pc:sldMk cId="1223425553" sldId="2147469247"/>
        </pc:sldMkLst>
        <pc:spChg chg="add mod">
          <ac:chgData name="Wilson, Danielle" userId="e48fdc7b-4946-41ea-b036-15366698514b" providerId="ADAL" clId="{CA75C44D-282A-46D3-A56A-EB104146EFC5}" dt="2025-02-26T20:20:22.509" v="145" actId="1076"/>
          <ac:spMkLst>
            <pc:docMk/>
            <pc:sldMk cId="1223425553" sldId="2147469247"/>
            <ac:spMk id="6" creationId="{FF2A9F51-9FA7-7D48-6688-3E4164B1BC88}"/>
          </ac:spMkLst>
        </pc:spChg>
        <pc:spChg chg="add mod">
          <ac:chgData name="Wilson, Danielle" userId="e48fdc7b-4946-41ea-b036-15366698514b" providerId="ADAL" clId="{CA75C44D-282A-46D3-A56A-EB104146EFC5}" dt="2025-02-26T20:20:26.652" v="151" actId="20577"/>
          <ac:spMkLst>
            <pc:docMk/>
            <pc:sldMk cId="1223425553" sldId="2147469247"/>
            <ac:spMk id="8" creationId="{E3A54E03-0D11-2730-11DB-0103D038ED60}"/>
          </ac:spMkLst>
        </pc:spChg>
        <pc:spChg chg="mod">
          <ac:chgData name="Wilson, Danielle" userId="e48fdc7b-4946-41ea-b036-15366698514b" providerId="ADAL" clId="{CA75C44D-282A-46D3-A56A-EB104146EFC5}" dt="2025-02-26T20:21:29.654" v="208" actId="1035"/>
          <ac:spMkLst>
            <pc:docMk/>
            <pc:sldMk cId="1223425553" sldId="2147469247"/>
            <ac:spMk id="9" creationId="{C489E987-DE3B-7295-8C3D-82C2EE09AFBF}"/>
          </ac:spMkLst>
        </pc:spChg>
        <pc:picChg chg="mod">
          <ac:chgData name="Wilson, Danielle" userId="e48fdc7b-4946-41ea-b036-15366698514b" providerId="ADAL" clId="{CA75C44D-282A-46D3-A56A-EB104146EFC5}" dt="2025-02-26T20:19:37.786" v="104" actId="1076"/>
          <ac:picMkLst>
            <pc:docMk/>
            <pc:sldMk cId="1223425553" sldId="2147469247"/>
            <ac:picMk id="4" creationId="{C5530822-60C3-0EC9-BF90-3B5E70069251}"/>
          </ac:picMkLst>
        </pc:picChg>
        <pc:cxnChg chg="mod">
          <ac:chgData name="Wilson, Danielle" userId="e48fdc7b-4946-41ea-b036-15366698514b" providerId="ADAL" clId="{CA75C44D-282A-46D3-A56A-EB104146EFC5}" dt="2025-02-26T20:19:43.372" v="105" actId="14100"/>
          <ac:cxnSpMkLst>
            <pc:docMk/>
            <pc:sldMk cId="1223425553" sldId="2147469247"/>
            <ac:cxnSpMk id="11" creationId="{0B25BCB5-B6B1-60E8-2AAB-2817B7D89030}"/>
          </ac:cxnSpMkLst>
        </pc:cxnChg>
      </pc:sldChg>
      <pc:sldChg chg="modSp mod">
        <pc:chgData name="Wilson, Danielle" userId="e48fdc7b-4946-41ea-b036-15366698514b" providerId="ADAL" clId="{CA75C44D-282A-46D3-A56A-EB104146EFC5}" dt="2025-02-26T20:12:53.273" v="3" actId="20577"/>
        <pc:sldMkLst>
          <pc:docMk/>
          <pc:sldMk cId="1698693419" sldId="2147469263"/>
        </pc:sldMkLst>
        <pc:spChg chg="mod">
          <ac:chgData name="Wilson, Danielle" userId="e48fdc7b-4946-41ea-b036-15366698514b" providerId="ADAL" clId="{CA75C44D-282A-46D3-A56A-EB104146EFC5}" dt="2025-02-26T20:12:53.273" v="3" actId="20577"/>
          <ac:spMkLst>
            <pc:docMk/>
            <pc:sldMk cId="1698693419" sldId="2147469263"/>
            <ac:spMk id="2" creationId="{355D2CF7-0F15-7F75-F217-89348351D288}"/>
          </ac:spMkLst>
        </pc:spChg>
      </pc:sldChg>
      <pc:sldChg chg="modSp mod">
        <pc:chgData name="Wilson, Danielle" userId="e48fdc7b-4946-41ea-b036-15366698514b" providerId="ADAL" clId="{CA75C44D-282A-46D3-A56A-EB104146EFC5}" dt="2025-02-26T20:17:43.550" v="75" actId="20577"/>
        <pc:sldMkLst>
          <pc:docMk/>
          <pc:sldMk cId="3506119412" sldId="2147469267"/>
        </pc:sldMkLst>
        <pc:spChg chg="mod">
          <ac:chgData name="Wilson, Danielle" userId="e48fdc7b-4946-41ea-b036-15366698514b" providerId="ADAL" clId="{CA75C44D-282A-46D3-A56A-EB104146EFC5}" dt="2025-02-26T20:17:43.550" v="75" actId="20577"/>
          <ac:spMkLst>
            <pc:docMk/>
            <pc:sldMk cId="3506119412" sldId="2147469267"/>
            <ac:spMk id="18" creationId="{A973D78E-B243-FBB5-6DCA-B0F7C0B31E99}"/>
          </ac:spMkLst>
        </pc:spChg>
        <pc:cxnChg chg="mod">
          <ac:chgData name="Wilson, Danielle" userId="e48fdc7b-4946-41ea-b036-15366698514b" providerId="ADAL" clId="{CA75C44D-282A-46D3-A56A-EB104146EFC5}" dt="2025-02-26T20:17:36.199" v="42" actId="20577"/>
          <ac:cxnSpMkLst>
            <pc:docMk/>
            <pc:sldMk cId="3506119412" sldId="2147469267"/>
            <ac:cxnSpMk id="20" creationId="{5648DC92-E4C6-9B45-B47D-29C38B508E97}"/>
          </ac:cxnSpMkLst>
        </pc:cxnChg>
      </pc:sldChg>
    </pc:docChg>
  </pc:docChgLst>
  <pc:docChgLst>
    <pc:chgData name="Wilson, Danielle" userId="e48fdc7b-4946-41ea-b036-15366698514b" providerId="ADAL" clId="{8A0A77B9-3A73-4AF5-BF1C-B28EA326201C}"/>
    <pc:docChg chg="undo custSel addSld delSld modSld">
      <pc:chgData name="Wilson, Danielle" userId="e48fdc7b-4946-41ea-b036-15366698514b" providerId="ADAL" clId="{8A0A77B9-3A73-4AF5-BF1C-B28EA326201C}" dt="2025-02-25T21:29:51.665" v="3529" actId="20577"/>
      <pc:docMkLst>
        <pc:docMk/>
      </pc:docMkLst>
      <pc:sldChg chg="del">
        <pc:chgData name="Wilson, Danielle" userId="e48fdc7b-4946-41ea-b036-15366698514b" providerId="ADAL" clId="{8A0A77B9-3A73-4AF5-BF1C-B28EA326201C}" dt="2025-02-22T20:05:43.015" v="2111" actId="47"/>
        <pc:sldMkLst>
          <pc:docMk/>
          <pc:sldMk cId="638520162" sldId="3335"/>
        </pc:sldMkLst>
      </pc:sldChg>
      <pc:sldChg chg="modSp mod">
        <pc:chgData name="Wilson, Danielle" userId="e48fdc7b-4946-41ea-b036-15366698514b" providerId="ADAL" clId="{8A0A77B9-3A73-4AF5-BF1C-B28EA326201C}" dt="2025-02-25T21:29:51.665" v="3529" actId="20577"/>
        <pc:sldMkLst>
          <pc:docMk/>
          <pc:sldMk cId="504809710" sldId="3345"/>
        </pc:sldMkLst>
        <pc:spChg chg="mod">
          <ac:chgData name="Wilson, Danielle" userId="e48fdc7b-4946-41ea-b036-15366698514b" providerId="ADAL" clId="{8A0A77B9-3A73-4AF5-BF1C-B28EA326201C}" dt="2025-02-25T21:29:51.665" v="3529" actId="20577"/>
          <ac:spMkLst>
            <pc:docMk/>
            <pc:sldMk cId="504809710" sldId="3345"/>
            <ac:spMk id="5" creationId="{11C503E8-886C-AF95-53B6-AE738627C93F}"/>
          </ac:spMkLst>
        </pc:spChg>
      </pc:sldChg>
      <pc:sldChg chg="del">
        <pc:chgData name="Wilson, Danielle" userId="e48fdc7b-4946-41ea-b036-15366698514b" providerId="ADAL" clId="{8A0A77B9-3A73-4AF5-BF1C-B28EA326201C}" dt="2025-02-22T20:05:43.015" v="2111" actId="47"/>
        <pc:sldMkLst>
          <pc:docMk/>
          <pc:sldMk cId="2038470785" sldId="3363"/>
        </pc:sldMkLst>
      </pc:sldChg>
      <pc:sldChg chg="del">
        <pc:chgData name="Wilson, Danielle" userId="e48fdc7b-4946-41ea-b036-15366698514b" providerId="ADAL" clId="{8A0A77B9-3A73-4AF5-BF1C-B28EA326201C}" dt="2025-02-22T20:05:43.015" v="2111" actId="47"/>
        <pc:sldMkLst>
          <pc:docMk/>
          <pc:sldMk cId="4218898976" sldId="3364"/>
        </pc:sldMkLst>
      </pc:sldChg>
      <pc:sldChg chg="del">
        <pc:chgData name="Wilson, Danielle" userId="e48fdc7b-4946-41ea-b036-15366698514b" providerId="ADAL" clId="{8A0A77B9-3A73-4AF5-BF1C-B28EA326201C}" dt="2025-02-22T20:05:43.015" v="2111" actId="47"/>
        <pc:sldMkLst>
          <pc:docMk/>
          <pc:sldMk cId="488405850" sldId="3365"/>
        </pc:sldMkLst>
      </pc:sldChg>
      <pc:sldChg chg="del">
        <pc:chgData name="Wilson, Danielle" userId="e48fdc7b-4946-41ea-b036-15366698514b" providerId="ADAL" clId="{8A0A77B9-3A73-4AF5-BF1C-B28EA326201C}" dt="2025-02-22T20:05:43.015" v="2111" actId="47"/>
        <pc:sldMkLst>
          <pc:docMk/>
          <pc:sldMk cId="2801935466" sldId="3411"/>
        </pc:sldMkLst>
      </pc:sldChg>
      <pc:sldChg chg="add">
        <pc:chgData name="Wilson, Danielle" userId="e48fdc7b-4946-41ea-b036-15366698514b" providerId="ADAL" clId="{8A0A77B9-3A73-4AF5-BF1C-B28EA326201C}" dt="2025-02-22T20:05:35.598" v="2110"/>
        <pc:sldMkLst>
          <pc:docMk/>
          <pc:sldMk cId="1789013369" sldId="3415"/>
        </pc:sldMkLst>
      </pc:sldChg>
      <pc:sldChg chg="del">
        <pc:chgData name="Wilson, Danielle" userId="e48fdc7b-4946-41ea-b036-15366698514b" providerId="ADAL" clId="{8A0A77B9-3A73-4AF5-BF1C-B28EA326201C}" dt="2025-02-22T20:05:43.015" v="2111" actId="47"/>
        <pc:sldMkLst>
          <pc:docMk/>
          <pc:sldMk cId="140386521" sldId="2147469125"/>
        </pc:sldMkLst>
      </pc:sldChg>
      <pc:sldChg chg="del">
        <pc:chgData name="Wilson, Danielle" userId="e48fdc7b-4946-41ea-b036-15366698514b" providerId="ADAL" clId="{8A0A77B9-3A73-4AF5-BF1C-B28EA326201C}" dt="2025-02-22T20:05:43.015" v="2111" actId="47"/>
        <pc:sldMkLst>
          <pc:docMk/>
          <pc:sldMk cId="3051000226" sldId="2147469144"/>
        </pc:sldMkLst>
      </pc:sldChg>
      <pc:sldChg chg="modSp mod">
        <pc:chgData name="Wilson, Danielle" userId="e48fdc7b-4946-41ea-b036-15366698514b" providerId="ADAL" clId="{8A0A77B9-3A73-4AF5-BF1C-B28EA326201C}" dt="2025-02-25T21:29:10.011" v="3512" actId="13926"/>
        <pc:sldMkLst>
          <pc:docMk/>
          <pc:sldMk cId="1276566558" sldId="2147469147"/>
        </pc:sldMkLst>
        <pc:spChg chg="mod">
          <ac:chgData name="Wilson, Danielle" userId="e48fdc7b-4946-41ea-b036-15366698514b" providerId="ADAL" clId="{8A0A77B9-3A73-4AF5-BF1C-B28EA326201C}" dt="2025-02-25T21:29:10.011" v="3512" actId="13926"/>
          <ac:spMkLst>
            <pc:docMk/>
            <pc:sldMk cId="1276566558" sldId="2147469147"/>
            <ac:spMk id="5" creationId="{8783DDDD-EBCF-E10C-2A0B-9D4271D2A909}"/>
          </ac:spMkLst>
        </pc:spChg>
      </pc:sldChg>
      <pc:sldChg chg="del">
        <pc:chgData name="Wilson, Danielle" userId="e48fdc7b-4946-41ea-b036-15366698514b" providerId="ADAL" clId="{8A0A77B9-3A73-4AF5-BF1C-B28EA326201C}" dt="2025-02-22T20:05:43.015" v="2111" actId="47"/>
        <pc:sldMkLst>
          <pc:docMk/>
          <pc:sldMk cId="2193051889" sldId="2147469148"/>
        </pc:sldMkLst>
      </pc:sldChg>
      <pc:sldChg chg="del">
        <pc:chgData name="Wilson, Danielle" userId="e48fdc7b-4946-41ea-b036-15366698514b" providerId="ADAL" clId="{8A0A77B9-3A73-4AF5-BF1C-B28EA326201C}" dt="2025-02-22T20:05:43.015" v="2111" actId="47"/>
        <pc:sldMkLst>
          <pc:docMk/>
          <pc:sldMk cId="672154982" sldId="2147469149"/>
        </pc:sldMkLst>
      </pc:sldChg>
      <pc:sldChg chg="del">
        <pc:chgData name="Wilson, Danielle" userId="e48fdc7b-4946-41ea-b036-15366698514b" providerId="ADAL" clId="{8A0A77B9-3A73-4AF5-BF1C-B28EA326201C}" dt="2025-02-22T20:05:43.015" v="2111" actId="47"/>
        <pc:sldMkLst>
          <pc:docMk/>
          <pc:sldMk cId="3884633388" sldId="2147469150"/>
        </pc:sldMkLst>
      </pc:sldChg>
      <pc:sldChg chg="del">
        <pc:chgData name="Wilson, Danielle" userId="e48fdc7b-4946-41ea-b036-15366698514b" providerId="ADAL" clId="{8A0A77B9-3A73-4AF5-BF1C-B28EA326201C}" dt="2025-02-22T20:05:43.015" v="2111" actId="47"/>
        <pc:sldMkLst>
          <pc:docMk/>
          <pc:sldMk cId="1143968671" sldId="2147469155"/>
        </pc:sldMkLst>
      </pc:sldChg>
      <pc:sldChg chg="del">
        <pc:chgData name="Wilson, Danielle" userId="e48fdc7b-4946-41ea-b036-15366698514b" providerId="ADAL" clId="{8A0A77B9-3A73-4AF5-BF1C-B28EA326201C}" dt="2025-02-22T20:05:43.015" v="2111" actId="47"/>
        <pc:sldMkLst>
          <pc:docMk/>
          <pc:sldMk cId="3803542368" sldId="2147469156"/>
        </pc:sldMkLst>
      </pc:sldChg>
      <pc:sldChg chg="del">
        <pc:chgData name="Wilson, Danielle" userId="e48fdc7b-4946-41ea-b036-15366698514b" providerId="ADAL" clId="{8A0A77B9-3A73-4AF5-BF1C-B28EA326201C}" dt="2025-02-22T20:05:43.015" v="2111" actId="47"/>
        <pc:sldMkLst>
          <pc:docMk/>
          <pc:sldMk cId="2622664109" sldId="2147469159"/>
        </pc:sldMkLst>
      </pc:sldChg>
      <pc:sldChg chg="del">
        <pc:chgData name="Wilson, Danielle" userId="e48fdc7b-4946-41ea-b036-15366698514b" providerId="ADAL" clId="{8A0A77B9-3A73-4AF5-BF1C-B28EA326201C}" dt="2025-02-22T20:05:43.015" v="2111" actId="47"/>
        <pc:sldMkLst>
          <pc:docMk/>
          <pc:sldMk cId="3166963925" sldId="2147469160"/>
        </pc:sldMkLst>
      </pc:sldChg>
      <pc:sldChg chg="del">
        <pc:chgData name="Wilson, Danielle" userId="e48fdc7b-4946-41ea-b036-15366698514b" providerId="ADAL" clId="{8A0A77B9-3A73-4AF5-BF1C-B28EA326201C}" dt="2025-02-22T20:05:43.015" v="2111" actId="47"/>
        <pc:sldMkLst>
          <pc:docMk/>
          <pc:sldMk cId="1478971606" sldId="2147469161"/>
        </pc:sldMkLst>
      </pc:sldChg>
      <pc:sldChg chg="del">
        <pc:chgData name="Wilson, Danielle" userId="e48fdc7b-4946-41ea-b036-15366698514b" providerId="ADAL" clId="{8A0A77B9-3A73-4AF5-BF1C-B28EA326201C}" dt="2025-02-22T20:05:43.015" v="2111" actId="47"/>
        <pc:sldMkLst>
          <pc:docMk/>
          <pc:sldMk cId="3614723827" sldId="2147469162"/>
        </pc:sldMkLst>
      </pc:sldChg>
      <pc:sldChg chg="del">
        <pc:chgData name="Wilson, Danielle" userId="e48fdc7b-4946-41ea-b036-15366698514b" providerId="ADAL" clId="{8A0A77B9-3A73-4AF5-BF1C-B28EA326201C}" dt="2025-02-22T20:05:43.015" v="2111" actId="47"/>
        <pc:sldMkLst>
          <pc:docMk/>
          <pc:sldMk cId="511495916" sldId="2147469163"/>
        </pc:sldMkLst>
      </pc:sldChg>
      <pc:sldChg chg="del">
        <pc:chgData name="Wilson, Danielle" userId="e48fdc7b-4946-41ea-b036-15366698514b" providerId="ADAL" clId="{8A0A77B9-3A73-4AF5-BF1C-B28EA326201C}" dt="2025-02-22T20:05:43.015" v="2111" actId="47"/>
        <pc:sldMkLst>
          <pc:docMk/>
          <pc:sldMk cId="1434835815" sldId="2147469164"/>
        </pc:sldMkLst>
      </pc:sldChg>
      <pc:sldChg chg="del">
        <pc:chgData name="Wilson, Danielle" userId="e48fdc7b-4946-41ea-b036-15366698514b" providerId="ADAL" clId="{8A0A77B9-3A73-4AF5-BF1C-B28EA326201C}" dt="2025-02-22T20:05:43.015" v="2111" actId="47"/>
        <pc:sldMkLst>
          <pc:docMk/>
          <pc:sldMk cId="977904048" sldId="2147469165"/>
        </pc:sldMkLst>
      </pc:sldChg>
      <pc:sldChg chg="del">
        <pc:chgData name="Wilson, Danielle" userId="e48fdc7b-4946-41ea-b036-15366698514b" providerId="ADAL" clId="{8A0A77B9-3A73-4AF5-BF1C-B28EA326201C}" dt="2025-02-22T20:05:43.015" v="2111" actId="47"/>
        <pc:sldMkLst>
          <pc:docMk/>
          <pc:sldMk cId="3640776642" sldId="2147469166"/>
        </pc:sldMkLst>
      </pc:sldChg>
      <pc:sldChg chg="del">
        <pc:chgData name="Wilson, Danielle" userId="e48fdc7b-4946-41ea-b036-15366698514b" providerId="ADAL" clId="{8A0A77B9-3A73-4AF5-BF1C-B28EA326201C}" dt="2025-02-22T20:05:43.015" v="2111" actId="47"/>
        <pc:sldMkLst>
          <pc:docMk/>
          <pc:sldMk cId="4201575721" sldId="2147469167"/>
        </pc:sldMkLst>
      </pc:sldChg>
      <pc:sldChg chg="del">
        <pc:chgData name="Wilson, Danielle" userId="e48fdc7b-4946-41ea-b036-15366698514b" providerId="ADAL" clId="{8A0A77B9-3A73-4AF5-BF1C-B28EA326201C}" dt="2025-02-22T20:05:43.015" v="2111" actId="47"/>
        <pc:sldMkLst>
          <pc:docMk/>
          <pc:sldMk cId="4088824726" sldId="2147469168"/>
        </pc:sldMkLst>
      </pc:sldChg>
      <pc:sldChg chg="del">
        <pc:chgData name="Wilson, Danielle" userId="e48fdc7b-4946-41ea-b036-15366698514b" providerId="ADAL" clId="{8A0A77B9-3A73-4AF5-BF1C-B28EA326201C}" dt="2025-02-22T20:05:43.015" v="2111" actId="47"/>
        <pc:sldMkLst>
          <pc:docMk/>
          <pc:sldMk cId="2237018349" sldId="2147469171"/>
        </pc:sldMkLst>
      </pc:sldChg>
      <pc:sldChg chg="del">
        <pc:chgData name="Wilson, Danielle" userId="e48fdc7b-4946-41ea-b036-15366698514b" providerId="ADAL" clId="{8A0A77B9-3A73-4AF5-BF1C-B28EA326201C}" dt="2025-02-22T20:05:43.015" v="2111" actId="47"/>
        <pc:sldMkLst>
          <pc:docMk/>
          <pc:sldMk cId="1020040374" sldId="2147469174"/>
        </pc:sldMkLst>
      </pc:sldChg>
      <pc:sldChg chg="del">
        <pc:chgData name="Wilson, Danielle" userId="e48fdc7b-4946-41ea-b036-15366698514b" providerId="ADAL" clId="{8A0A77B9-3A73-4AF5-BF1C-B28EA326201C}" dt="2025-02-22T20:05:43.015" v="2111" actId="47"/>
        <pc:sldMkLst>
          <pc:docMk/>
          <pc:sldMk cId="2984360931" sldId="2147469175"/>
        </pc:sldMkLst>
      </pc:sldChg>
      <pc:sldChg chg="del">
        <pc:chgData name="Wilson, Danielle" userId="e48fdc7b-4946-41ea-b036-15366698514b" providerId="ADAL" clId="{8A0A77B9-3A73-4AF5-BF1C-B28EA326201C}" dt="2025-02-22T20:05:43.015" v="2111" actId="47"/>
        <pc:sldMkLst>
          <pc:docMk/>
          <pc:sldMk cId="783257964" sldId="2147469177"/>
        </pc:sldMkLst>
      </pc:sldChg>
      <pc:sldChg chg="del">
        <pc:chgData name="Wilson, Danielle" userId="e48fdc7b-4946-41ea-b036-15366698514b" providerId="ADAL" clId="{8A0A77B9-3A73-4AF5-BF1C-B28EA326201C}" dt="2025-02-22T20:05:43.015" v="2111" actId="47"/>
        <pc:sldMkLst>
          <pc:docMk/>
          <pc:sldMk cId="2615407640" sldId="2147469178"/>
        </pc:sldMkLst>
      </pc:sldChg>
      <pc:sldChg chg="del">
        <pc:chgData name="Wilson, Danielle" userId="e48fdc7b-4946-41ea-b036-15366698514b" providerId="ADAL" clId="{8A0A77B9-3A73-4AF5-BF1C-B28EA326201C}" dt="2025-02-22T20:05:43.015" v="2111" actId="47"/>
        <pc:sldMkLst>
          <pc:docMk/>
          <pc:sldMk cId="227083188" sldId="2147469179"/>
        </pc:sldMkLst>
      </pc:sldChg>
      <pc:sldChg chg="del">
        <pc:chgData name="Wilson, Danielle" userId="e48fdc7b-4946-41ea-b036-15366698514b" providerId="ADAL" clId="{8A0A77B9-3A73-4AF5-BF1C-B28EA326201C}" dt="2025-02-22T20:05:43.015" v="2111" actId="47"/>
        <pc:sldMkLst>
          <pc:docMk/>
          <pc:sldMk cId="2262971959" sldId="2147469180"/>
        </pc:sldMkLst>
      </pc:sldChg>
      <pc:sldChg chg="del">
        <pc:chgData name="Wilson, Danielle" userId="e48fdc7b-4946-41ea-b036-15366698514b" providerId="ADAL" clId="{8A0A77B9-3A73-4AF5-BF1C-B28EA326201C}" dt="2025-02-22T20:05:43.015" v="2111" actId="47"/>
        <pc:sldMkLst>
          <pc:docMk/>
          <pc:sldMk cId="1629589769" sldId="2147469184"/>
        </pc:sldMkLst>
      </pc:sldChg>
      <pc:sldChg chg="del">
        <pc:chgData name="Wilson, Danielle" userId="e48fdc7b-4946-41ea-b036-15366698514b" providerId="ADAL" clId="{8A0A77B9-3A73-4AF5-BF1C-B28EA326201C}" dt="2025-02-22T20:05:43.015" v="2111" actId="47"/>
        <pc:sldMkLst>
          <pc:docMk/>
          <pc:sldMk cId="3372256736" sldId="2147469185"/>
        </pc:sldMkLst>
      </pc:sldChg>
      <pc:sldChg chg="del">
        <pc:chgData name="Wilson, Danielle" userId="e48fdc7b-4946-41ea-b036-15366698514b" providerId="ADAL" clId="{8A0A77B9-3A73-4AF5-BF1C-B28EA326201C}" dt="2025-02-22T20:05:43.015" v="2111" actId="47"/>
        <pc:sldMkLst>
          <pc:docMk/>
          <pc:sldMk cId="1512039044" sldId="2147469186"/>
        </pc:sldMkLst>
      </pc:sldChg>
      <pc:sldChg chg="del">
        <pc:chgData name="Wilson, Danielle" userId="e48fdc7b-4946-41ea-b036-15366698514b" providerId="ADAL" clId="{8A0A77B9-3A73-4AF5-BF1C-B28EA326201C}" dt="2025-02-22T20:05:43.015" v="2111" actId="47"/>
        <pc:sldMkLst>
          <pc:docMk/>
          <pc:sldMk cId="921644881" sldId="2147469188"/>
        </pc:sldMkLst>
      </pc:sldChg>
      <pc:sldChg chg="del">
        <pc:chgData name="Wilson, Danielle" userId="e48fdc7b-4946-41ea-b036-15366698514b" providerId="ADAL" clId="{8A0A77B9-3A73-4AF5-BF1C-B28EA326201C}" dt="2025-02-22T20:05:43.015" v="2111" actId="47"/>
        <pc:sldMkLst>
          <pc:docMk/>
          <pc:sldMk cId="2803424431" sldId="2147469189"/>
        </pc:sldMkLst>
      </pc:sldChg>
      <pc:sldChg chg="del">
        <pc:chgData name="Wilson, Danielle" userId="e48fdc7b-4946-41ea-b036-15366698514b" providerId="ADAL" clId="{8A0A77B9-3A73-4AF5-BF1C-B28EA326201C}" dt="2025-02-22T20:05:43.015" v="2111" actId="47"/>
        <pc:sldMkLst>
          <pc:docMk/>
          <pc:sldMk cId="3799649213" sldId="2147469190"/>
        </pc:sldMkLst>
      </pc:sldChg>
      <pc:sldChg chg="del">
        <pc:chgData name="Wilson, Danielle" userId="e48fdc7b-4946-41ea-b036-15366698514b" providerId="ADAL" clId="{8A0A77B9-3A73-4AF5-BF1C-B28EA326201C}" dt="2025-02-22T20:05:43.015" v="2111" actId="47"/>
        <pc:sldMkLst>
          <pc:docMk/>
          <pc:sldMk cId="1451374323" sldId="2147469191"/>
        </pc:sldMkLst>
      </pc:sldChg>
      <pc:sldChg chg="del">
        <pc:chgData name="Wilson, Danielle" userId="e48fdc7b-4946-41ea-b036-15366698514b" providerId="ADAL" clId="{8A0A77B9-3A73-4AF5-BF1C-B28EA326201C}" dt="2025-02-22T20:05:43.015" v="2111" actId="47"/>
        <pc:sldMkLst>
          <pc:docMk/>
          <pc:sldMk cId="3123304570" sldId="2147469192"/>
        </pc:sldMkLst>
      </pc:sldChg>
      <pc:sldChg chg="del">
        <pc:chgData name="Wilson, Danielle" userId="e48fdc7b-4946-41ea-b036-15366698514b" providerId="ADAL" clId="{8A0A77B9-3A73-4AF5-BF1C-B28EA326201C}" dt="2025-02-22T20:05:43.015" v="2111" actId="47"/>
        <pc:sldMkLst>
          <pc:docMk/>
          <pc:sldMk cId="3808950851" sldId="2147469193"/>
        </pc:sldMkLst>
      </pc:sldChg>
      <pc:sldChg chg="del">
        <pc:chgData name="Wilson, Danielle" userId="e48fdc7b-4946-41ea-b036-15366698514b" providerId="ADAL" clId="{8A0A77B9-3A73-4AF5-BF1C-B28EA326201C}" dt="2025-02-22T20:05:43.015" v="2111" actId="47"/>
        <pc:sldMkLst>
          <pc:docMk/>
          <pc:sldMk cId="2921563536" sldId="2147469194"/>
        </pc:sldMkLst>
      </pc:sldChg>
      <pc:sldChg chg="del">
        <pc:chgData name="Wilson, Danielle" userId="e48fdc7b-4946-41ea-b036-15366698514b" providerId="ADAL" clId="{8A0A77B9-3A73-4AF5-BF1C-B28EA326201C}" dt="2025-02-22T20:05:43.015" v="2111" actId="47"/>
        <pc:sldMkLst>
          <pc:docMk/>
          <pc:sldMk cId="3576971290" sldId="2147469195"/>
        </pc:sldMkLst>
      </pc:sldChg>
      <pc:sldChg chg="del">
        <pc:chgData name="Wilson, Danielle" userId="e48fdc7b-4946-41ea-b036-15366698514b" providerId="ADAL" clId="{8A0A77B9-3A73-4AF5-BF1C-B28EA326201C}" dt="2025-02-22T20:05:43.015" v="2111" actId="47"/>
        <pc:sldMkLst>
          <pc:docMk/>
          <pc:sldMk cId="1096970710" sldId="2147469196"/>
        </pc:sldMkLst>
      </pc:sldChg>
      <pc:sldChg chg="del">
        <pc:chgData name="Wilson, Danielle" userId="e48fdc7b-4946-41ea-b036-15366698514b" providerId="ADAL" clId="{8A0A77B9-3A73-4AF5-BF1C-B28EA326201C}" dt="2025-02-22T20:05:43.015" v="2111" actId="47"/>
        <pc:sldMkLst>
          <pc:docMk/>
          <pc:sldMk cId="2742837880" sldId="2147469197"/>
        </pc:sldMkLst>
      </pc:sldChg>
      <pc:sldChg chg="del">
        <pc:chgData name="Wilson, Danielle" userId="e48fdc7b-4946-41ea-b036-15366698514b" providerId="ADAL" clId="{8A0A77B9-3A73-4AF5-BF1C-B28EA326201C}" dt="2025-02-22T20:05:43.015" v="2111" actId="47"/>
        <pc:sldMkLst>
          <pc:docMk/>
          <pc:sldMk cId="3380085999" sldId="2147469198"/>
        </pc:sldMkLst>
      </pc:sldChg>
      <pc:sldChg chg="del">
        <pc:chgData name="Wilson, Danielle" userId="e48fdc7b-4946-41ea-b036-15366698514b" providerId="ADAL" clId="{8A0A77B9-3A73-4AF5-BF1C-B28EA326201C}" dt="2025-02-22T20:05:43.015" v="2111" actId="47"/>
        <pc:sldMkLst>
          <pc:docMk/>
          <pc:sldMk cId="3373408478" sldId="2147469199"/>
        </pc:sldMkLst>
      </pc:sldChg>
      <pc:sldChg chg="del">
        <pc:chgData name="Wilson, Danielle" userId="e48fdc7b-4946-41ea-b036-15366698514b" providerId="ADAL" clId="{8A0A77B9-3A73-4AF5-BF1C-B28EA326201C}" dt="2025-02-22T20:05:43.015" v="2111" actId="47"/>
        <pc:sldMkLst>
          <pc:docMk/>
          <pc:sldMk cId="278197664" sldId="2147469200"/>
        </pc:sldMkLst>
      </pc:sldChg>
      <pc:sldChg chg="del">
        <pc:chgData name="Wilson, Danielle" userId="e48fdc7b-4946-41ea-b036-15366698514b" providerId="ADAL" clId="{8A0A77B9-3A73-4AF5-BF1C-B28EA326201C}" dt="2025-02-22T20:05:43.015" v="2111" actId="47"/>
        <pc:sldMkLst>
          <pc:docMk/>
          <pc:sldMk cId="4180882154" sldId="2147469201"/>
        </pc:sldMkLst>
      </pc:sldChg>
      <pc:sldChg chg="del">
        <pc:chgData name="Wilson, Danielle" userId="e48fdc7b-4946-41ea-b036-15366698514b" providerId="ADAL" clId="{8A0A77B9-3A73-4AF5-BF1C-B28EA326201C}" dt="2025-02-22T20:05:43.015" v="2111" actId="47"/>
        <pc:sldMkLst>
          <pc:docMk/>
          <pc:sldMk cId="1135645454" sldId="2147469202"/>
        </pc:sldMkLst>
      </pc:sldChg>
      <pc:sldChg chg="del">
        <pc:chgData name="Wilson, Danielle" userId="e48fdc7b-4946-41ea-b036-15366698514b" providerId="ADAL" clId="{8A0A77B9-3A73-4AF5-BF1C-B28EA326201C}" dt="2025-02-22T20:05:43.015" v="2111" actId="47"/>
        <pc:sldMkLst>
          <pc:docMk/>
          <pc:sldMk cId="3940456645" sldId="2147469203"/>
        </pc:sldMkLst>
      </pc:sldChg>
      <pc:sldChg chg="del">
        <pc:chgData name="Wilson, Danielle" userId="e48fdc7b-4946-41ea-b036-15366698514b" providerId="ADAL" clId="{8A0A77B9-3A73-4AF5-BF1C-B28EA326201C}" dt="2025-02-22T20:05:43.015" v="2111" actId="47"/>
        <pc:sldMkLst>
          <pc:docMk/>
          <pc:sldMk cId="254147935" sldId="2147469204"/>
        </pc:sldMkLst>
      </pc:sldChg>
      <pc:sldChg chg="del">
        <pc:chgData name="Wilson, Danielle" userId="e48fdc7b-4946-41ea-b036-15366698514b" providerId="ADAL" clId="{8A0A77B9-3A73-4AF5-BF1C-B28EA326201C}" dt="2025-02-22T20:05:43.015" v="2111" actId="47"/>
        <pc:sldMkLst>
          <pc:docMk/>
          <pc:sldMk cId="2724989306" sldId="2147469205"/>
        </pc:sldMkLst>
      </pc:sldChg>
      <pc:sldChg chg="addSp modSp add mod">
        <pc:chgData name="Wilson, Danielle" userId="e48fdc7b-4946-41ea-b036-15366698514b" providerId="ADAL" clId="{8A0A77B9-3A73-4AF5-BF1C-B28EA326201C}" dt="2025-02-23T15:46:54.184" v="3025" actId="108"/>
        <pc:sldMkLst>
          <pc:docMk/>
          <pc:sldMk cId="220322192" sldId="2147469206"/>
        </pc:sldMkLst>
        <pc:spChg chg="mod">
          <ac:chgData name="Wilson, Danielle" userId="e48fdc7b-4946-41ea-b036-15366698514b" providerId="ADAL" clId="{8A0A77B9-3A73-4AF5-BF1C-B28EA326201C}" dt="2025-02-23T15:25:27.901" v="2199" actId="21"/>
          <ac:spMkLst>
            <pc:docMk/>
            <pc:sldMk cId="220322192" sldId="2147469206"/>
            <ac:spMk id="2" creationId="{6538DCBC-740D-6A05-941E-8872C7AE0664}"/>
          </ac:spMkLst>
        </pc:spChg>
        <pc:spChg chg="add mod">
          <ac:chgData name="Wilson, Danielle" userId="e48fdc7b-4946-41ea-b036-15366698514b" providerId="ADAL" clId="{8A0A77B9-3A73-4AF5-BF1C-B28EA326201C}" dt="2025-02-23T15:29:55.796" v="2502" actId="20577"/>
          <ac:spMkLst>
            <pc:docMk/>
            <pc:sldMk cId="220322192" sldId="2147469206"/>
            <ac:spMk id="3" creationId="{03F4BB19-D353-60E5-B717-789A533B97D5}"/>
          </ac:spMkLst>
        </pc:spChg>
        <pc:spChg chg="add mod">
          <ac:chgData name="Wilson, Danielle" userId="e48fdc7b-4946-41ea-b036-15366698514b" providerId="ADAL" clId="{8A0A77B9-3A73-4AF5-BF1C-B28EA326201C}" dt="2025-02-23T15:27:01.429" v="2416" actId="1076"/>
          <ac:spMkLst>
            <pc:docMk/>
            <pc:sldMk cId="220322192" sldId="2147469206"/>
            <ac:spMk id="4" creationId="{B4A8468D-B259-6EF9-9799-D99B90E3F1C3}"/>
          </ac:spMkLst>
        </pc:spChg>
        <pc:spChg chg="mod">
          <ac:chgData name="Wilson, Danielle" userId="e48fdc7b-4946-41ea-b036-15366698514b" providerId="ADAL" clId="{8A0A77B9-3A73-4AF5-BF1C-B28EA326201C}" dt="2025-02-23T15:46:54.184" v="3025" actId="108"/>
          <ac:spMkLst>
            <pc:docMk/>
            <pc:sldMk cId="220322192" sldId="2147469206"/>
            <ac:spMk id="12" creationId="{C0B8F7D5-FD5E-C131-4AFD-BADF6701F4FA}"/>
          </ac:spMkLst>
        </pc:spChg>
        <pc:graphicFrameChg chg="mod">
          <ac:chgData name="Wilson, Danielle" userId="e48fdc7b-4946-41ea-b036-15366698514b" providerId="ADAL" clId="{8A0A77B9-3A73-4AF5-BF1C-B28EA326201C}" dt="2025-02-23T15:24:54.459" v="2169" actId="1076"/>
          <ac:graphicFrameMkLst>
            <pc:docMk/>
            <pc:sldMk cId="220322192" sldId="2147469206"/>
            <ac:graphicFrameMk id="9" creationId="{E37D039B-C5FA-B1EC-2CC4-5FB92EDE775F}"/>
          </ac:graphicFrameMkLst>
        </pc:graphicFrameChg>
      </pc:sldChg>
      <pc:sldChg chg="del">
        <pc:chgData name="Wilson, Danielle" userId="e48fdc7b-4946-41ea-b036-15366698514b" providerId="ADAL" clId="{8A0A77B9-3A73-4AF5-BF1C-B28EA326201C}" dt="2025-02-22T20:05:43.015" v="2111" actId="47"/>
        <pc:sldMkLst>
          <pc:docMk/>
          <pc:sldMk cId="2808462143" sldId="2147469206"/>
        </pc:sldMkLst>
      </pc:sldChg>
      <pc:sldChg chg="del">
        <pc:chgData name="Wilson, Danielle" userId="e48fdc7b-4946-41ea-b036-15366698514b" providerId="ADAL" clId="{8A0A77B9-3A73-4AF5-BF1C-B28EA326201C}" dt="2025-02-22T20:05:43.015" v="2111" actId="47"/>
        <pc:sldMkLst>
          <pc:docMk/>
          <pc:sldMk cId="4017261308" sldId="2147469207"/>
        </pc:sldMkLst>
      </pc:sldChg>
      <pc:sldChg chg="del">
        <pc:chgData name="Wilson, Danielle" userId="e48fdc7b-4946-41ea-b036-15366698514b" providerId="ADAL" clId="{8A0A77B9-3A73-4AF5-BF1C-B28EA326201C}" dt="2025-02-22T20:05:43.015" v="2111" actId="47"/>
        <pc:sldMkLst>
          <pc:docMk/>
          <pc:sldMk cId="2169954541" sldId="2147469208"/>
        </pc:sldMkLst>
      </pc:sldChg>
      <pc:sldChg chg="del">
        <pc:chgData name="Wilson, Danielle" userId="e48fdc7b-4946-41ea-b036-15366698514b" providerId="ADAL" clId="{8A0A77B9-3A73-4AF5-BF1C-B28EA326201C}" dt="2025-02-22T20:05:43.015" v="2111" actId="47"/>
        <pc:sldMkLst>
          <pc:docMk/>
          <pc:sldMk cId="690481428" sldId="2147469215"/>
        </pc:sldMkLst>
      </pc:sldChg>
      <pc:sldChg chg="del">
        <pc:chgData name="Wilson, Danielle" userId="e48fdc7b-4946-41ea-b036-15366698514b" providerId="ADAL" clId="{8A0A77B9-3A73-4AF5-BF1C-B28EA326201C}" dt="2025-02-22T20:05:43.015" v="2111" actId="47"/>
        <pc:sldMkLst>
          <pc:docMk/>
          <pc:sldMk cId="1094050195" sldId="2147469216"/>
        </pc:sldMkLst>
      </pc:sldChg>
      <pc:sldChg chg="del">
        <pc:chgData name="Wilson, Danielle" userId="e48fdc7b-4946-41ea-b036-15366698514b" providerId="ADAL" clId="{8A0A77B9-3A73-4AF5-BF1C-B28EA326201C}" dt="2025-02-22T20:05:43.015" v="2111" actId="47"/>
        <pc:sldMkLst>
          <pc:docMk/>
          <pc:sldMk cId="3968093011" sldId="2147469217"/>
        </pc:sldMkLst>
      </pc:sldChg>
      <pc:sldChg chg="del">
        <pc:chgData name="Wilson, Danielle" userId="e48fdc7b-4946-41ea-b036-15366698514b" providerId="ADAL" clId="{8A0A77B9-3A73-4AF5-BF1C-B28EA326201C}" dt="2025-02-22T20:05:43.015" v="2111" actId="47"/>
        <pc:sldMkLst>
          <pc:docMk/>
          <pc:sldMk cId="343681580" sldId="2147469218"/>
        </pc:sldMkLst>
      </pc:sldChg>
      <pc:sldChg chg="del">
        <pc:chgData name="Wilson, Danielle" userId="e48fdc7b-4946-41ea-b036-15366698514b" providerId="ADAL" clId="{8A0A77B9-3A73-4AF5-BF1C-B28EA326201C}" dt="2025-02-22T20:05:43.015" v="2111" actId="47"/>
        <pc:sldMkLst>
          <pc:docMk/>
          <pc:sldMk cId="1322388987" sldId="2147469221"/>
        </pc:sldMkLst>
      </pc:sldChg>
      <pc:sldChg chg="del">
        <pc:chgData name="Wilson, Danielle" userId="e48fdc7b-4946-41ea-b036-15366698514b" providerId="ADAL" clId="{8A0A77B9-3A73-4AF5-BF1C-B28EA326201C}" dt="2025-02-22T20:05:43.015" v="2111" actId="47"/>
        <pc:sldMkLst>
          <pc:docMk/>
          <pc:sldMk cId="21541554" sldId="2147469223"/>
        </pc:sldMkLst>
      </pc:sldChg>
      <pc:sldChg chg="del">
        <pc:chgData name="Wilson, Danielle" userId="e48fdc7b-4946-41ea-b036-15366698514b" providerId="ADAL" clId="{8A0A77B9-3A73-4AF5-BF1C-B28EA326201C}" dt="2025-02-22T20:05:43.015" v="2111" actId="47"/>
        <pc:sldMkLst>
          <pc:docMk/>
          <pc:sldMk cId="2141825874" sldId="2147469224"/>
        </pc:sldMkLst>
      </pc:sldChg>
      <pc:sldChg chg="addSp modSp mod">
        <pc:chgData name="Wilson, Danielle" userId="e48fdc7b-4946-41ea-b036-15366698514b" providerId="ADAL" clId="{8A0A77B9-3A73-4AF5-BF1C-B28EA326201C}" dt="2025-02-24T13:51:04.434" v="3277" actId="1076"/>
        <pc:sldMkLst>
          <pc:docMk/>
          <pc:sldMk cId="2812801312" sldId="2147469244"/>
        </pc:sldMkLst>
        <pc:spChg chg="add mod">
          <ac:chgData name="Wilson, Danielle" userId="e48fdc7b-4946-41ea-b036-15366698514b" providerId="ADAL" clId="{8A0A77B9-3A73-4AF5-BF1C-B28EA326201C}" dt="2025-02-24T13:51:04.434" v="3277" actId="1076"/>
          <ac:spMkLst>
            <pc:docMk/>
            <pc:sldMk cId="2812801312" sldId="2147469244"/>
            <ac:spMk id="5" creationId="{BAF52467-1D47-F5C6-9AC2-51654E594A52}"/>
          </ac:spMkLst>
        </pc:spChg>
        <pc:spChg chg="add mod">
          <ac:chgData name="Wilson, Danielle" userId="e48fdc7b-4946-41ea-b036-15366698514b" providerId="ADAL" clId="{8A0A77B9-3A73-4AF5-BF1C-B28EA326201C}" dt="2025-02-24T13:51:04.434" v="3277" actId="1076"/>
          <ac:spMkLst>
            <pc:docMk/>
            <pc:sldMk cId="2812801312" sldId="2147469244"/>
            <ac:spMk id="6" creationId="{5B5982CF-C725-8650-AE08-41F4699A4C7F}"/>
          </ac:spMkLst>
        </pc:spChg>
      </pc:sldChg>
      <pc:sldChg chg="addSp delSp modSp mod">
        <pc:chgData name="Wilson, Danielle" userId="e48fdc7b-4946-41ea-b036-15366698514b" providerId="ADAL" clId="{8A0A77B9-3A73-4AF5-BF1C-B28EA326201C}" dt="2025-02-24T17:13:08.623" v="3343" actId="14100"/>
        <pc:sldMkLst>
          <pc:docMk/>
          <pc:sldMk cId="750781748" sldId="2147469245"/>
        </pc:sldMkLst>
        <pc:spChg chg="mod">
          <ac:chgData name="Wilson, Danielle" userId="e48fdc7b-4946-41ea-b036-15366698514b" providerId="ADAL" clId="{8A0A77B9-3A73-4AF5-BF1C-B28EA326201C}" dt="2025-02-24T13:56:54.497" v="3316" actId="20577"/>
          <ac:spMkLst>
            <pc:docMk/>
            <pc:sldMk cId="750781748" sldId="2147469245"/>
            <ac:spMk id="52" creationId="{D412375A-2CC8-ED31-5462-336F484C229D}"/>
          </ac:spMkLst>
        </pc:spChg>
        <pc:picChg chg="add mod ord">
          <ac:chgData name="Wilson, Danielle" userId="e48fdc7b-4946-41ea-b036-15366698514b" providerId="ADAL" clId="{8A0A77B9-3A73-4AF5-BF1C-B28EA326201C}" dt="2025-02-24T17:12:39.773" v="3339" actId="1076"/>
          <ac:picMkLst>
            <pc:docMk/>
            <pc:sldMk cId="750781748" sldId="2147469245"/>
            <ac:picMk id="10" creationId="{493F26B2-4945-1113-EA39-6E3C2D21C320}"/>
          </ac:picMkLst>
        </pc:picChg>
        <pc:cxnChg chg="mod">
          <ac:chgData name="Wilson, Danielle" userId="e48fdc7b-4946-41ea-b036-15366698514b" providerId="ADAL" clId="{8A0A77B9-3A73-4AF5-BF1C-B28EA326201C}" dt="2025-02-24T17:13:08.623" v="3343" actId="14100"/>
          <ac:cxnSpMkLst>
            <pc:docMk/>
            <pc:sldMk cId="750781748" sldId="2147469245"/>
            <ac:cxnSpMk id="11" creationId="{E5870B43-F4E6-FB42-59CC-84B8777B49DE}"/>
          </ac:cxnSpMkLst>
        </pc:cxnChg>
        <pc:cxnChg chg="mod">
          <ac:chgData name="Wilson, Danielle" userId="e48fdc7b-4946-41ea-b036-15366698514b" providerId="ADAL" clId="{8A0A77B9-3A73-4AF5-BF1C-B28EA326201C}" dt="2025-02-24T17:12:23.950" v="3324" actId="14100"/>
          <ac:cxnSpMkLst>
            <pc:docMk/>
            <pc:sldMk cId="750781748" sldId="2147469245"/>
            <ac:cxnSpMk id="12" creationId="{57CE18A6-CAB2-B1B5-04AF-79CBB1797EAC}"/>
          </ac:cxnSpMkLst>
        </pc:cxnChg>
        <pc:cxnChg chg="mod">
          <ac:chgData name="Wilson, Danielle" userId="e48fdc7b-4946-41ea-b036-15366698514b" providerId="ADAL" clId="{8A0A77B9-3A73-4AF5-BF1C-B28EA326201C}" dt="2025-02-24T17:12:39.095" v="3338" actId="14100"/>
          <ac:cxnSpMkLst>
            <pc:docMk/>
            <pc:sldMk cId="750781748" sldId="2147469245"/>
            <ac:cxnSpMk id="44" creationId="{50A16C27-DC3B-4025-862F-783393D4C4DD}"/>
          </ac:cxnSpMkLst>
        </pc:cxnChg>
        <pc:cxnChg chg="mod">
          <ac:chgData name="Wilson, Danielle" userId="e48fdc7b-4946-41ea-b036-15366698514b" providerId="ADAL" clId="{8A0A77B9-3A73-4AF5-BF1C-B28EA326201C}" dt="2025-02-24T17:12:32.406" v="3337" actId="1035"/>
          <ac:cxnSpMkLst>
            <pc:docMk/>
            <pc:sldMk cId="750781748" sldId="2147469245"/>
            <ac:cxnSpMk id="46" creationId="{F5EE9837-7CD1-B8E8-D9BB-355A6C8955EE}"/>
          </ac:cxnSpMkLst>
        </pc:cxnChg>
      </pc:sldChg>
      <pc:sldChg chg="modSp mod">
        <pc:chgData name="Wilson, Danielle" userId="e48fdc7b-4946-41ea-b036-15366698514b" providerId="ADAL" clId="{8A0A77B9-3A73-4AF5-BF1C-B28EA326201C}" dt="2025-02-24T20:16:16.084" v="3385" actId="1076"/>
        <pc:sldMkLst>
          <pc:docMk/>
          <pc:sldMk cId="3893575486" sldId="2147469246"/>
        </pc:sldMkLst>
        <pc:spChg chg="mod">
          <ac:chgData name="Wilson, Danielle" userId="e48fdc7b-4946-41ea-b036-15366698514b" providerId="ADAL" clId="{8A0A77B9-3A73-4AF5-BF1C-B28EA326201C}" dt="2025-02-24T20:16:16.084" v="3385" actId="1076"/>
          <ac:spMkLst>
            <pc:docMk/>
            <pc:sldMk cId="3893575486" sldId="2147469246"/>
            <ac:spMk id="5" creationId="{1D0A0B2F-7576-1FDB-FF89-4A7FD33DAED7}"/>
          </ac:spMkLst>
        </pc:spChg>
      </pc:sldChg>
      <pc:sldChg chg="addSp delSp modSp mod">
        <pc:chgData name="Wilson, Danielle" userId="e48fdc7b-4946-41ea-b036-15366698514b" providerId="ADAL" clId="{8A0A77B9-3A73-4AF5-BF1C-B28EA326201C}" dt="2025-02-22T20:02:29.269" v="2109" actId="20577"/>
        <pc:sldMkLst>
          <pc:docMk/>
          <pc:sldMk cId="1223425553" sldId="2147469247"/>
        </pc:sldMkLst>
        <pc:spChg chg="mod">
          <ac:chgData name="Wilson, Danielle" userId="e48fdc7b-4946-41ea-b036-15366698514b" providerId="ADAL" clId="{8A0A77B9-3A73-4AF5-BF1C-B28EA326201C}" dt="2025-02-22T17:52:59.544" v="107" actId="20577"/>
          <ac:spMkLst>
            <pc:docMk/>
            <pc:sldMk cId="1223425553" sldId="2147469247"/>
            <ac:spMk id="3" creationId="{E8D2FFBE-C232-0246-B0CE-9DC9EBD27A80}"/>
          </ac:spMkLst>
        </pc:spChg>
        <pc:spChg chg="add mod ord">
          <ac:chgData name="Wilson, Danielle" userId="e48fdc7b-4946-41ea-b036-15366698514b" providerId="ADAL" clId="{8A0A77B9-3A73-4AF5-BF1C-B28EA326201C}" dt="2025-02-22T20:02:29.269" v="2109" actId="20577"/>
          <ac:spMkLst>
            <pc:docMk/>
            <pc:sldMk cId="1223425553" sldId="2147469247"/>
            <ac:spMk id="5" creationId="{B0D001D8-344F-0BDB-5A9A-89BBA8964C2C}"/>
          </ac:spMkLst>
        </pc:spChg>
        <pc:spChg chg="add mod">
          <ac:chgData name="Wilson, Danielle" userId="e48fdc7b-4946-41ea-b036-15366698514b" providerId="ADAL" clId="{8A0A77B9-3A73-4AF5-BF1C-B28EA326201C}" dt="2025-02-22T18:48:46.155" v="622" actId="20577"/>
          <ac:spMkLst>
            <pc:docMk/>
            <pc:sldMk cId="1223425553" sldId="2147469247"/>
            <ac:spMk id="9" creationId="{C489E987-DE3B-7295-8C3D-82C2EE09AFBF}"/>
          </ac:spMkLst>
        </pc:spChg>
        <pc:picChg chg="add mod ord">
          <ac:chgData name="Wilson, Danielle" userId="e48fdc7b-4946-41ea-b036-15366698514b" providerId="ADAL" clId="{8A0A77B9-3A73-4AF5-BF1C-B28EA326201C}" dt="2025-02-22T18:07:10.507" v="143" actId="1076"/>
          <ac:picMkLst>
            <pc:docMk/>
            <pc:sldMk cId="1223425553" sldId="2147469247"/>
            <ac:picMk id="4" creationId="{C5530822-60C3-0EC9-BF90-3B5E70069251}"/>
          </ac:picMkLst>
        </pc:picChg>
        <pc:picChg chg="add mod">
          <ac:chgData name="Wilson, Danielle" userId="e48fdc7b-4946-41ea-b036-15366698514b" providerId="ADAL" clId="{8A0A77B9-3A73-4AF5-BF1C-B28EA326201C}" dt="2025-02-22T18:07:04.834" v="140" actId="1076"/>
          <ac:picMkLst>
            <pc:docMk/>
            <pc:sldMk cId="1223425553" sldId="2147469247"/>
            <ac:picMk id="7" creationId="{EB7ED360-02DF-9C78-C1AD-0F33BBD68C5A}"/>
          </ac:picMkLst>
        </pc:picChg>
        <pc:cxnChg chg="add mod">
          <ac:chgData name="Wilson, Danielle" userId="e48fdc7b-4946-41ea-b036-15366698514b" providerId="ADAL" clId="{8A0A77B9-3A73-4AF5-BF1C-B28EA326201C}" dt="2025-02-22T20:02:29.269" v="2109" actId="20577"/>
          <ac:cxnSpMkLst>
            <pc:docMk/>
            <pc:sldMk cId="1223425553" sldId="2147469247"/>
            <ac:cxnSpMk id="11" creationId="{0B25BCB5-B6B1-60E8-2AAB-2817B7D89030}"/>
          </ac:cxnSpMkLst>
        </pc:cxnChg>
        <pc:cxnChg chg="add mod">
          <ac:chgData name="Wilson, Danielle" userId="e48fdc7b-4946-41ea-b036-15366698514b" providerId="ADAL" clId="{8A0A77B9-3A73-4AF5-BF1C-B28EA326201C}" dt="2025-02-22T20:02:29.269" v="2109" actId="20577"/>
          <ac:cxnSpMkLst>
            <pc:docMk/>
            <pc:sldMk cId="1223425553" sldId="2147469247"/>
            <ac:cxnSpMk id="12" creationId="{85B1A36B-5E11-93FC-1F48-EB6B6EEB27F2}"/>
          </ac:cxnSpMkLst>
        </pc:cxnChg>
      </pc:sldChg>
      <pc:sldChg chg="del">
        <pc:chgData name="Wilson, Danielle" userId="e48fdc7b-4946-41ea-b036-15366698514b" providerId="ADAL" clId="{8A0A77B9-3A73-4AF5-BF1C-B28EA326201C}" dt="2025-02-22T20:05:43.015" v="2111" actId="47"/>
        <pc:sldMkLst>
          <pc:docMk/>
          <pc:sldMk cId="2796719734" sldId="2147469250"/>
        </pc:sldMkLst>
      </pc:sldChg>
      <pc:sldChg chg="del">
        <pc:chgData name="Wilson, Danielle" userId="e48fdc7b-4946-41ea-b036-15366698514b" providerId="ADAL" clId="{8A0A77B9-3A73-4AF5-BF1C-B28EA326201C}" dt="2025-02-22T20:05:43.015" v="2111" actId="47"/>
        <pc:sldMkLst>
          <pc:docMk/>
          <pc:sldMk cId="2408497050" sldId="2147469251"/>
        </pc:sldMkLst>
      </pc:sldChg>
      <pc:sldChg chg="del">
        <pc:chgData name="Wilson, Danielle" userId="e48fdc7b-4946-41ea-b036-15366698514b" providerId="ADAL" clId="{8A0A77B9-3A73-4AF5-BF1C-B28EA326201C}" dt="2025-02-22T20:05:43.015" v="2111" actId="47"/>
        <pc:sldMkLst>
          <pc:docMk/>
          <pc:sldMk cId="622777853" sldId="2147469252"/>
        </pc:sldMkLst>
      </pc:sldChg>
      <pc:sldChg chg="del">
        <pc:chgData name="Wilson, Danielle" userId="e48fdc7b-4946-41ea-b036-15366698514b" providerId="ADAL" clId="{8A0A77B9-3A73-4AF5-BF1C-B28EA326201C}" dt="2025-02-22T20:05:43.015" v="2111" actId="47"/>
        <pc:sldMkLst>
          <pc:docMk/>
          <pc:sldMk cId="3402230115" sldId="2147469253"/>
        </pc:sldMkLst>
      </pc:sldChg>
      <pc:sldChg chg="del">
        <pc:chgData name="Wilson, Danielle" userId="e48fdc7b-4946-41ea-b036-15366698514b" providerId="ADAL" clId="{8A0A77B9-3A73-4AF5-BF1C-B28EA326201C}" dt="2025-02-22T20:05:43.015" v="2111" actId="47"/>
        <pc:sldMkLst>
          <pc:docMk/>
          <pc:sldMk cId="3268195984" sldId="2147469257"/>
        </pc:sldMkLst>
      </pc:sldChg>
      <pc:sldChg chg="addSp delSp modSp mod">
        <pc:chgData name="Wilson, Danielle" userId="e48fdc7b-4946-41ea-b036-15366698514b" providerId="ADAL" clId="{8A0A77B9-3A73-4AF5-BF1C-B28EA326201C}" dt="2025-02-22T18:41:19.543" v="493" actId="14100"/>
        <pc:sldMkLst>
          <pc:docMk/>
          <pc:sldMk cId="963078805" sldId="2147469260"/>
        </pc:sldMkLst>
        <pc:spChg chg="mod">
          <ac:chgData name="Wilson, Danielle" userId="e48fdc7b-4946-41ea-b036-15366698514b" providerId="ADAL" clId="{8A0A77B9-3A73-4AF5-BF1C-B28EA326201C}" dt="2025-02-22T18:41:19.543" v="493" actId="14100"/>
          <ac:spMkLst>
            <pc:docMk/>
            <pc:sldMk cId="963078805" sldId="2147469260"/>
            <ac:spMk id="3" creationId="{ADF40332-2F67-ED56-F72A-59BA605EB0C1}"/>
          </ac:spMkLst>
        </pc:spChg>
        <pc:spChg chg="mod">
          <ac:chgData name="Wilson, Danielle" userId="e48fdc7b-4946-41ea-b036-15366698514b" providerId="ADAL" clId="{8A0A77B9-3A73-4AF5-BF1C-B28EA326201C}" dt="2025-02-22T16:54:25.443" v="25" actId="1037"/>
          <ac:spMkLst>
            <pc:docMk/>
            <pc:sldMk cId="963078805" sldId="2147469260"/>
            <ac:spMk id="5" creationId="{27A13000-1C38-28FD-D411-D77150D2D857}"/>
          </ac:spMkLst>
        </pc:spChg>
        <pc:spChg chg="add mod">
          <ac:chgData name="Wilson, Danielle" userId="e48fdc7b-4946-41ea-b036-15366698514b" providerId="ADAL" clId="{8A0A77B9-3A73-4AF5-BF1C-B28EA326201C}" dt="2025-02-22T18:26:49.123" v="445" actId="1076"/>
          <ac:spMkLst>
            <pc:docMk/>
            <pc:sldMk cId="963078805" sldId="2147469260"/>
            <ac:spMk id="12" creationId="{C3AB1871-0731-93B4-DDCA-D72C5F7765B4}"/>
          </ac:spMkLst>
        </pc:spChg>
        <pc:spChg chg="add mod">
          <ac:chgData name="Wilson, Danielle" userId="e48fdc7b-4946-41ea-b036-15366698514b" providerId="ADAL" clId="{8A0A77B9-3A73-4AF5-BF1C-B28EA326201C}" dt="2025-02-22T18:38:30.255" v="490" actId="20577"/>
          <ac:spMkLst>
            <pc:docMk/>
            <pc:sldMk cId="963078805" sldId="2147469260"/>
            <ac:spMk id="18" creationId="{B43E5677-03E2-EB0A-0540-927D9E66BBC4}"/>
          </ac:spMkLst>
        </pc:spChg>
        <pc:spChg chg="add mod">
          <ac:chgData name="Wilson, Danielle" userId="e48fdc7b-4946-41ea-b036-15366698514b" providerId="ADAL" clId="{8A0A77B9-3A73-4AF5-BF1C-B28EA326201C}" dt="2025-02-22T18:34:28.495" v="485" actId="20577"/>
          <ac:spMkLst>
            <pc:docMk/>
            <pc:sldMk cId="963078805" sldId="2147469260"/>
            <ac:spMk id="19" creationId="{24A28EDA-C874-8412-68EE-ADC8DC58860C}"/>
          </ac:spMkLst>
        </pc:spChg>
        <pc:picChg chg="add mod ord">
          <ac:chgData name="Wilson, Danielle" userId="e48fdc7b-4946-41ea-b036-15366698514b" providerId="ADAL" clId="{8A0A77B9-3A73-4AF5-BF1C-B28EA326201C}" dt="2025-02-22T17:01:43.930" v="31" actId="167"/>
          <ac:picMkLst>
            <pc:docMk/>
            <pc:sldMk cId="963078805" sldId="2147469260"/>
            <ac:picMk id="8" creationId="{72D7B4DC-321B-0B4E-8033-38D0CEFFA782}"/>
          </ac:picMkLst>
        </pc:picChg>
      </pc:sldChg>
      <pc:sldChg chg="modSp mod">
        <pc:chgData name="Wilson, Danielle" userId="e48fdc7b-4946-41ea-b036-15366698514b" providerId="ADAL" clId="{8A0A77B9-3A73-4AF5-BF1C-B28EA326201C}" dt="2025-02-22T18:45:22.989" v="583" actId="14861"/>
        <pc:sldMkLst>
          <pc:docMk/>
          <pc:sldMk cId="4000038508" sldId="2147469261"/>
        </pc:sldMkLst>
        <pc:spChg chg="mod">
          <ac:chgData name="Wilson, Danielle" userId="e48fdc7b-4946-41ea-b036-15366698514b" providerId="ADAL" clId="{8A0A77B9-3A73-4AF5-BF1C-B28EA326201C}" dt="2025-02-22T18:10:18.657" v="262" actId="20577"/>
          <ac:spMkLst>
            <pc:docMk/>
            <pc:sldMk cId="4000038508" sldId="2147469261"/>
            <ac:spMk id="2" creationId="{69176AB3-865E-07A0-04D8-7587CBF92A2C}"/>
          </ac:spMkLst>
        </pc:spChg>
        <pc:spChg chg="mod">
          <ac:chgData name="Wilson, Danielle" userId="e48fdc7b-4946-41ea-b036-15366698514b" providerId="ADAL" clId="{8A0A77B9-3A73-4AF5-BF1C-B28EA326201C}" dt="2025-02-22T18:42:24.360" v="524" actId="1076"/>
          <ac:spMkLst>
            <pc:docMk/>
            <pc:sldMk cId="4000038508" sldId="2147469261"/>
            <ac:spMk id="12" creationId="{805FE341-1F50-A8AF-7A96-BE4711BF7D72}"/>
          </ac:spMkLst>
        </pc:spChg>
        <pc:spChg chg="mod">
          <ac:chgData name="Wilson, Danielle" userId="e48fdc7b-4946-41ea-b036-15366698514b" providerId="ADAL" clId="{8A0A77B9-3A73-4AF5-BF1C-B28EA326201C}" dt="2025-02-22T18:44:57.518" v="579" actId="14861"/>
          <ac:spMkLst>
            <pc:docMk/>
            <pc:sldMk cId="4000038508" sldId="2147469261"/>
            <ac:spMk id="13" creationId="{B63F9F0B-4C1B-766A-55CC-A6486B054EB8}"/>
          </ac:spMkLst>
        </pc:spChg>
        <pc:spChg chg="mod">
          <ac:chgData name="Wilson, Danielle" userId="e48fdc7b-4946-41ea-b036-15366698514b" providerId="ADAL" clId="{8A0A77B9-3A73-4AF5-BF1C-B28EA326201C}" dt="2025-02-22T18:45:22.989" v="583" actId="14861"/>
          <ac:spMkLst>
            <pc:docMk/>
            <pc:sldMk cId="4000038508" sldId="2147469261"/>
            <ac:spMk id="16" creationId="{AA084ACD-8711-D1FB-C03C-F905C46E32C4}"/>
          </ac:spMkLst>
        </pc:spChg>
        <pc:spChg chg="mod">
          <ac:chgData name="Wilson, Danielle" userId="e48fdc7b-4946-41ea-b036-15366698514b" providerId="ADAL" clId="{8A0A77B9-3A73-4AF5-BF1C-B28EA326201C}" dt="2025-02-22T18:45:18.290" v="582" actId="14861"/>
          <ac:spMkLst>
            <pc:docMk/>
            <pc:sldMk cId="4000038508" sldId="2147469261"/>
            <ac:spMk id="18" creationId="{69AA4F34-7A9C-9DE6-8CE7-C9AF4AF106D4}"/>
          </ac:spMkLst>
        </pc:spChg>
        <pc:spChg chg="mod">
          <ac:chgData name="Wilson, Danielle" userId="e48fdc7b-4946-41ea-b036-15366698514b" providerId="ADAL" clId="{8A0A77B9-3A73-4AF5-BF1C-B28EA326201C}" dt="2025-02-22T18:45:18.290" v="582" actId="14861"/>
          <ac:spMkLst>
            <pc:docMk/>
            <pc:sldMk cId="4000038508" sldId="2147469261"/>
            <ac:spMk id="24" creationId="{BF3025A5-D6C8-A5F8-5546-8593C749F03E}"/>
          </ac:spMkLst>
        </pc:spChg>
        <pc:spChg chg="mod">
          <ac:chgData name="Wilson, Danielle" userId="e48fdc7b-4946-41ea-b036-15366698514b" providerId="ADAL" clId="{8A0A77B9-3A73-4AF5-BF1C-B28EA326201C}" dt="2025-02-22T18:45:18.290" v="582" actId="14861"/>
          <ac:spMkLst>
            <pc:docMk/>
            <pc:sldMk cId="4000038508" sldId="2147469261"/>
            <ac:spMk id="28" creationId="{32A7D4A3-1B73-22E4-62C8-EE3C61982638}"/>
          </ac:spMkLst>
        </pc:spChg>
        <pc:spChg chg="mod">
          <ac:chgData name="Wilson, Danielle" userId="e48fdc7b-4946-41ea-b036-15366698514b" providerId="ADAL" clId="{8A0A77B9-3A73-4AF5-BF1C-B28EA326201C}" dt="2025-02-22T18:45:18.290" v="582" actId="14861"/>
          <ac:spMkLst>
            <pc:docMk/>
            <pc:sldMk cId="4000038508" sldId="2147469261"/>
            <ac:spMk id="31" creationId="{EAE1F0A4-2B33-70F7-CCA2-D39BA45E376E}"/>
          </ac:spMkLst>
        </pc:spChg>
        <pc:spChg chg="mod">
          <ac:chgData name="Wilson, Danielle" userId="e48fdc7b-4946-41ea-b036-15366698514b" providerId="ADAL" clId="{8A0A77B9-3A73-4AF5-BF1C-B28EA326201C}" dt="2025-02-22T18:45:18.290" v="582" actId="14861"/>
          <ac:spMkLst>
            <pc:docMk/>
            <pc:sldMk cId="4000038508" sldId="2147469261"/>
            <ac:spMk id="34" creationId="{EC356504-B127-FDB1-6917-BA5E3A76F6B0}"/>
          </ac:spMkLst>
        </pc:spChg>
        <pc:spChg chg="mod">
          <ac:chgData name="Wilson, Danielle" userId="e48fdc7b-4946-41ea-b036-15366698514b" providerId="ADAL" clId="{8A0A77B9-3A73-4AF5-BF1C-B28EA326201C}" dt="2025-02-22T18:45:18.290" v="582" actId="14861"/>
          <ac:spMkLst>
            <pc:docMk/>
            <pc:sldMk cId="4000038508" sldId="2147469261"/>
            <ac:spMk id="37" creationId="{427641F8-A8A4-B42C-F2D4-6187AA9C6692}"/>
          </ac:spMkLst>
        </pc:spChg>
        <pc:picChg chg="mod">
          <ac:chgData name="Wilson, Danielle" userId="e48fdc7b-4946-41ea-b036-15366698514b" providerId="ADAL" clId="{8A0A77B9-3A73-4AF5-BF1C-B28EA326201C}" dt="2025-02-22T18:13:48.340" v="353" actId="1076"/>
          <ac:picMkLst>
            <pc:docMk/>
            <pc:sldMk cId="4000038508" sldId="2147469261"/>
            <ac:picMk id="9" creationId="{BD9AEA69-EF8F-D8F2-286B-ABD1FD7DB017}"/>
          </ac:picMkLst>
        </pc:picChg>
        <pc:cxnChg chg="mod">
          <ac:chgData name="Wilson, Danielle" userId="e48fdc7b-4946-41ea-b036-15366698514b" providerId="ADAL" clId="{8A0A77B9-3A73-4AF5-BF1C-B28EA326201C}" dt="2025-02-22T18:43:11.739" v="564" actId="14100"/>
          <ac:cxnSpMkLst>
            <pc:docMk/>
            <pc:sldMk cId="4000038508" sldId="2147469261"/>
            <ac:cxnSpMk id="15" creationId="{21E463B5-A2C3-1D4C-B7C8-2175CDBC2B9F}"/>
          </ac:cxnSpMkLst>
        </pc:cxnChg>
      </pc:sldChg>
      <pc:sldChg chg="modSp mod">
        <pc:chgData name="Wilson, Danielle" userId="e48fdc7b-4946-41ea-b036-15366698514b" providerId="ADAL" clId="{8A0A77B9-3A73-4AF5-BF1C-B28EA326201C}" dt="2025-02-22T18:49:02.613" v="623" actId="14100"/>
        <pc:sldMkLst>
          <pc:docMk/>
          <pc:sldMk cId="2353053318" sldId="2147469262"/>
        </pc:sldMkLst>
        <pc:spChg chg="mod">
          <ac:chgData name="Wilson, Danielle" userId="e48fdc7b-4946-41ea-b036-15366698514b" providerId="ADAL" clId="{8A0A77B9-3A73-4AF5-BF1C-B28EA326201C}" dt="2025-02-22T18:10:14.681" v="261" actId="20577"/>
          <ac:spMkLst>
            <pc:docMk/>
            <pc:sldMk cId="2353053318" sldId="2147469262"/>
            <ac:spMk id="2" creationId="{E5D1F90A-0B47-B5C8-D451-1297AA00BBEF}"/>
          </ac:spMkLst>
        </pc:spChg>
        <pc:spChg chg="mod">
          <ac:chgData name="Wilson, Danielle" userId="e48fdc7b-4946-41ea-b036-15366698514b" providerId="ADAL" clId="{8A0A77B9-3A73-4AF5-BF1C-B28EA326201C}" dt="2025-02-22T18:44:36.760" v="576" actId="20577"/>
          <ac:spMkLst>
            <pc:docMk/>
            <pc:sldMk cId="2353053318" sldId="2147469262"/>
            <ac:spMk id="10" creationId="{081EFD3D-183A-0ADA-DCD3-456297EAD00D}"/>
          </ac:spMkLst>
        </pc:spChg>
        <pc:spChg chg="mod">
          <ac:chgData name="Wilson, Danielle" userId="e48fdc7b-4946-41ea-b036-15366698514b" providerId="ADAL" clId="{8A0A77B9-3A73-4AF5-BF1C-B28EA326201C}" dt="2025-02-22T18:44:45.513" v="577" actId="108"/>
          <ac:spMkLst>
            <pc:docMk/>
            <pc:sldMk cId="2353053318" sldId="2147469262"/>
            <ac:spMk id="11" creationId="{B0AC65F4-031A-6043-E0BA-474BDC66DD27}"/>
          </ac:spMkLst>
        </pc:spChg>
        <pc:spChg chg="mod">
          <ac:chgData name="Wilson, Danielle" userId="e48fdc7b-4946-41ea-b036-15366698514b" providerId="ADAL" clId="{8A0A77B9-3A73-4AF5-BF1C-B28EA326201C}" dt="2025-02-22T18:43:47.489" v="569" actId="14861"/>
          <ac:spMkLst>
            <pc:docMk/>
            <pc:sldMk cId="2353053318" sldId="2147469262"/>
            <ac:spMk id="14" creationId="{83B3E243-DC2E-03ED-A3F9-76D7FA854497}"/>
          </ac:spMkLst>
        </pc:spChg>
        <pc:spChg chg="mod">
          <ac:chgData name="Wilson, Danielle" userId="e48fdc7b-4946-41ea-b036-15366698514b" providerId="ADAL" clId="{8A0A77B9-3A73-4AF5-BF1C-B28EA326201C}" dt="2025-02-22T18:43:51.810" v="570" actId="108"/>
          <ac:spMkLst>
            <pc:docMk/>
            <pc:sldMk cId="2353053318" sldId="2147469262"/>
            <ac:spMk id="17" creationId="{66DC4E3C-6D58-1A7B-ABE6-1C9DD670C40D}"/>
          </ac:spMkLst>
        </pc:spChg>
        <pc:spChg chg="mod">
          <ac:chgData name="Wilson, Danielle" userId="e48fdc7b-4946-41ea-b036-15366698514b" providerId="ADAL" clId="{8A0A77B9-3A73-4AF5-BF1C-B28EA326201C}" dt="2025-02-22T18:44:04.657" v="572" actId="108"/>
          <ac:spMkLst>
            <pc:docMk/>
            <pc:sldMk cId="2353053318" sldId="2147469262"/>
            <ac:spMk id="21" creationId="{F409B229-C9D2-0692-2B07-C19E0A9252AD}"/>
          </ac:spMkLst>
        </pc:spChg>
        <pc:spChg chg="mod">
          <ac:chgData name="Wilson, Danielle" userId="e48fdc7b-4946-41ea-b036-15366698514b" providerId="ADAL" clId="{8A0A77B9-3A73-4AF5-BF1C-B28EA326201C}" dt="2025-02-22T18:43:55.524" v="571" actId="108"/>
          <ac:spMkLst>
            <pc:docMk/>
            <pc:sldMk cId="2353053318" sldId="2147469262"/>
            <ac:spMk id="36" creationId="{D3E2AEBF-4B30-09F0-2A1B-CE79C5C9DA93}"/>
          </ac:spMkLst>
        </pc:spChg>
        <pc:cxnChg chg="mod">
          <ac:chgData name="Wilson, Danielle" userId="e48fdc7b-4946-41ea-b036-15366698514b" providerId="ADAL" clId="{8A0A77B9-3A73-4AF5-BF1C-B28EA326201C}" dt="2025-02-22T18:49:02.613" v="623" actId="14100"/>
          <ac:cxnSpMkLst>
            <pc:docMk/>
            <pc:sldMk cId="2353053318" sldId="2147469262"/>
            <ac:cxnSpMk id="15" creationId="{B90D500E-735B-B3AA-16A6-42C07D9231C5}"/>
          </ac:cxnSpMkLst>
        </pc:cxnChg>
      </pc:sldChg>
      <pc:sldChg chg="delSp del mod">
        <pc:chgData name="Wilson, Danielle" userId="e48fdc7b-4946-41ea-b036-15366698514b" providerId="ADAL" clId="{8A0A77B9-3A73-4AF5-BF1C-B28EA326201C}" dt="2025-02-22T18:09:25.651" v="259" actId="2696"/>
        <pc:sldMkLst>
          <pc:docMk/>
          <pc:sldMk cId="114244604" sldId="2147469264"/>
        </pc:sldMkLst>
      </pc:sldChg>
      <pc:sldChg chg="modSp mod">
        <pc:chgData name="Wilson, Danielle" userId="e48fdc7b-4946-41ea-b036-15366698514b" providerId="ADAL" clId="{8A0A77B9-3A73-4AF5-BF1C-B28EA326201C}" dt="2025-02-22T20:06:39.497" v="2117" actId="207"/>
        <pc:sldMkLst>
          <pc:docMk/>
          <pc:sldMk cId="2719672068" sldId="2147469265"/>
        </pc:sldMkLst>
        <pc:spChg chg="mod">
          <ac:chgData name="Wilson, Danielle" userId="e48fdc7b-4946-41ea-b036-15366698514b" providerId="ADAL" clId="{8A0A77B9-3A73-4AF5-BF1C-B28EA326201C}" dt="2025-02-22T20:06:39.497" v="2117" actId="207"/>
          <ac:spMkLst>
            <pc:docMk/>
            <pc:sldMk cId="2719672068" sldId="2147469265"/>
            <ac:spMk id="155" creationId="{5627CA8E-1386-5036-BD80-5C30DD280C27}"/>
          </ac:spMkLst>
        </pc:spChg>
        <pc:cxnChg chg="mod">
          <ac:chgData name="Wilson, Danielle" userId="e48fdc7b-4946-41ea-b036-15366698514b" providerId="ADAL" clId="{8A0A77B9-3A73-4AF5-BF1C-B28EA326201C}" dt="2025-02-22T20:06:12.841" v="2115" actId="14100"/>
          <ac:cxnSpMkLst>
            <pc:docMk/>
            <pc:sldMk cId="2719672068" sldId="2147469265"/>
            <ac:cxnSpMk id="156" creationId="{4A0F50F6-8681-439A-E5A4-B28DC6D0BB10}"/>
          </ac:cxnSpMkLst>
        </pc:cxnChg>
      </pc:sldChg>
      <pc:sldChg chg="addSp delSp modSp new mod">
        <pc:chgData name="Wilson, Danielle" userId="e48fdc7b-4946-41ea-b036-15366698514b" providerId="ADAL" clId="{8A0A77B9-3A73-4AF5-BF1C-B28EA326201C}" dt="2025-02-23T15:06:35.270" v="2118" actId="113"/>
        <pc:sldMkLst>
          <pc:docMk/>
          <pc:sldMk cId="2688741193" sldId="2147469266"/>
        </pc:sldMkLst>
        <pc:spChg chg="add mod">
          <ac:chgData name="Wilson, Danielle" userId="e48fdc7b-4946-41ea-b036-15366698514b" providerId="ADAL" clId="{8A0A77B9-3A73-4AF5-BF1C-B28EA326201C}" dt="2025-02-22T19:52:51.033" v="1443" actId="6549"/>
          <ac:spMkLst>
            <pc:docMk/>
            <pc:sldMk cId="2688741193" sldId="2147469266"/>
            <ac:spMk id="3" creationId="{B24A5854-DC1A-47FE-A1C5-DAE88B579706}"/>
          </ac:spMkLst>
        </pc:spChg>
        <pc:spChg chg="add mod">
          <ac:chgData name="Wilson, Danielle" userId="e48fdc7b-4946-41ea-b036-15366698514b" providerId="ADAL" clId="{8A0A77B9-3A73-4AF5-BF1C-B28EA326201C}" dt="2025-02-22T19:15:22.932" v="804" actId="14100"/>
          <ac:spMkLst>
            <pc:docMk/>
            <pc:sldMk cId="2688741193" sldId="2147469266"/>
            <ac:spMk id="32" creationId="{F785AB00-07A8-688A-41C2-63237E83814B}"/>
          </ac:spMkLst>
        </pc:spChg>
        <pc:spChg chg="add mod">
          <ac:chgData name="Wilson, Danielle" userId="e48fdc7b-4946-41ea-b036-15366698514b" providerId="ADAL" clId="{8A0A77B9-3A73-4AF5-BF1C-B28EA326201C}" dt="2025-02-22T19:16:48.236" v="910" actId="20577"/>
          <ac:spMkLst>
            <pc:docMk/>
            <pc:sldMk cId="2688741193" sldId="2147469266"/>
            <ac:spMk id="35" creationId="{E59E52D7-91D6-38C4-6CA3-96A617DBA79E}"/>
          </ac:spMkLst>
        </pc:spChg>
        <pc:spChg chg="add mod">
          <ac:chgData name="Wilson, Danielle" userId="e48fdc7b-4946-41ea-b036-15366698514b" providerId="ADAL" clId="{8A0A77B9-3A73-4AF5-BF1C-B28EA326201C}" dt="2025-02-22T19:55:52.038" v="1583" actId="20577"/>
          <ac:spMkLst>
            <pc:docMk/>
            <pc:sldMk cId="2688741193" sldId="2147469266"/>
            <ac:spMk id="37" creationId="{91EB75DF-538F-9CAA-3FB5-4C6D03026DEB}"/>
          </ac:spMkLst>
        </pc:spChg>
        <pc:spChg chg="add mod">
          <ac:chgData name="Wilson, Danielle" userId="e48fdc7b-4946-41ea-b036-15366698514b" providerId="ADAL" clId="{8A0A77B9-3A73-4AF5-BF1C-B28EA326201C}" dt="2025-02-22T19:16:03.678" v="866" actId="14100"/>
          <ac:spMkLst>
            <pc:docMk/>
            <pc:sldMk cId="2688741193" sldId="2147469266"/>
            <ac:spMk id="39" creationId="{364C8D53-E8EC-3F77-2AB2-D5B47363848A}"/>
          </ac:spMkLst>
        </pc:spChg>
        <pc:spChg chg="add mod">
          <ac:chgData name="Wilson, Danielle" userId="e48fdc7b-4946-41ea-b036-15366698514b" providerId="ADAL" clId="{8A0A77B9-3A73-4AF5-BF1C-B28EA326201C}" dt="2025-02-22T19:31:46.925" v="974" actId="20577"/>
          <ac:spMkLst>
            <pc:docMk/>
            <pc:sldMk cId="2688741193" sldId="2147469266"/>
            <ac:spMk id="41" creationId="{96D2E261-8BAE-3545-98D7-CB5E3DA21C32}"/>
          </ac:spMkLst>
        </pc:spChg>
        <pc:spChg chg="add mod">
          <ac:chgData name="Wilson, Danielle" userId="e48fdc7b-4946-41ea-b036-15366698514b" providerId="ADAL" clId="{8A0A77B9-3A73-4AF5-BF1C-B28EA326201C}" dt="2025-02-22T19:18:02.642" v="953" actId="20577"/>
          <ac:spMkLst>
            <pc:docMk/>
            <pc:sldMk cId="2688741193" sldId="2147469266"/>
            <ac:spMk id="43" creationId="{04564683-5073-0276-BCC4-DA2CD440084C}"/>
          </ac:spMkLst>
        </pc:spChg>
        <pc:spChg chg="add mod">
          <ac:chgData name="Wilson, Danielle" userId="e48fdc7b-4946-41ea-b036-15366698514b" providerId="ADAL" clId="{8A0A77B9-3A73-4AF5-BF1C-B28EA326201C}" dt="2025-02-22T19:32:05.065" v="979" actId="208"/>
          <ac:spMkLst>
            <pc:docMk/>
            <pc:sldMk cId="2688741193" sldId="2147469266"/>
            <ac:spMk id="46" creationId="{65135929-0C49-3214-82DA-8AE1C8147637}"/>
          </ac:spMkLst>
        </pc:spChg>
        <pc:spChg chg="add mod">
          <ac:chgData name="Wilson, Danielle" userId="e48fdc7b-4946-41ea-b036-15366698514b" providerId="ADAL" clId="{8A0A77B9-3A73-4AF5-BF1C-B28EA326201C}" dt="2025-02-22T19:32:27.503" v="1018" actId="14100"/>
          <ac:spMkLst>
            <pc:docMk/>
            <pc:sldMk cId="2688741193" sldId="2147469266"/>
            <ac:spMk id="47" creationId="{CC393ECF-424F-D45C-BBE4-405F71DBFB25}"/>
          </ac:spMkLst>
        </pc:spChg>
        <pc:spChg chg="add mod">
          <ac:chgData name="Wilson, Danielle" userId="e48fdc7b-4946-41ea-b036-15366698514b" providerId="ADAL" clId="{8A0A77B9-3A73-4AF5-BF1C-B28EA326201C}" dt="2025-02-22T20:00:00.412" v="2101" actId="1037"/>
          <ac:spMkLst>
            <pc:docMk/>
            <pc:sldMk cId="2688741193" sldId="2147469266"/>
            <ac:spMk id="56" creationId="{9D721973-FBE4-5D2D-A2A6-20D97B61A614}"/>
          </ac:spMkLst>
        </pc:spChg>
        <pc:spChg chg="add mod">
          <ac:chgData name="Wilson, Danielle" userId="e48fdc7b-4946-41ea-b036-15366698514b" providerId="ADAL" clId="{8A0A77B9-3A73-4AF5-BF1C-B28EA326201C}" dt="2025-02-22T20:00:00.412" v="2101" actId="1037"/>
          <ac:spMkLst>
            <pc:docMk/>
            <pc:sldMk cId="2688741193" sldId="2147469266"/>
            <ac:spMk id="59" creationId="{F0D64F64-CDE6-AA40-68FC-6532D33BD2E5}"/>
          </ac:spMkLst>
        </pc:spChg>
        <pc:spChg chg="add mod">
          <ac:chgData name="Wilson, Danielle" userId="e48fdc7b-4946-41ea-b036-15366698514b" providerId="ADAL" clId="{8A0A77B9-3A73-4AF5-BF1C-B28EA326201C}" dt="2025-02-23T15:06:35.270" v="2118" actId="113"/>
          <ac:spMkLst>
            <pc:docMk/>
            <pc:sldMk cId="2688741193" sldId="2147469266"/>
            <ac:spMk id="71" creationId="{009D9C99-D0F3-FDDB-EC1B-308DDB82873D}"/>
          </ac:spMkLst>
        </pc:spChg>
        <pc:picChg chg="add mod">
          <ac:chgData name="Wilson, Danielle" userId="e48fdc7b-4946-41ea-b036-15366698514b" providerId="ADAL" clId="{8A0A77B9-3A73-4AF5-BF1C-B28EA326201C}" dt="2025-02-22T20:00:00.412" v="2101" actId="1037"/>
          <ac:picMkLst>
            <pc:docMk/>
            <pc:sldMk cId="2688741193" sldId="2147469266"/>
            <ac:picMk id="53" creationId="{C36817D8-345F-084B-0F2F-8E81C57A11A9}"/>
          </ac:picMkLst>
        </pc:picChg>
        <pc:picChg chg="add mod ord">
          <ac:chgData name="Wilson, Danielle" userId="e48fdc7b-4946-41ea-b036-15366698514b" providerId="ADAL" clId="{8A0A77B9-3A73-4AF5-BF1C-B28EA326201C}" dt="2025-02-22T19:39:02.831" v="1035" actId="167"/>
          <ac:picMkLst>
            <pc:docMk/>
            <pc:sldMk cId="2688741193" sldId="2147469266"/>
            <ac:picMk id="55" creationId="{55EC7788-DC32-988D-C1E8-BE84248E282C}"/>
          </ac:picMkLst>
        </pc:picChg>
        <pc:picChg chg="add mod">
          <ac:chgData name="Wilson, Danielle" userId="e48fdc7b-4946-41ea-b036-15366698514b" providerId="ADAL" clId="{8A0A77B9-3A73-4AF5-BF1C-B28EA326201C}" dt="2025-02-22T20:00:00.412" v="2101" actId="1037"/>
          <ac:picMkLst>
            <pc:docMk/>
            <pc:sldMk cId="2688741193" sldId="2147469266"/>
            <ac:picMk id="58" creationId="{0F7EE7A0-8140-CE3E-D850-7A5AD424E325}"/>
          </ac:picMkLst>
        </pc:picChg>
        <pc:cxnChg chg="add mod">
          <ac:chgData name="Wilson, Danielle" userId="e48fdc7b-4946-41ea-b036-15366698514b" providerId="ADAL" clId="{8A0A77B9-3A73-4AF5-BF1C-B28EA326201C}" dt="2025-02-22T19:07:54.863" v="648" actId="14100"/>
          <ac:cxnSpMkLst>
            <pc:docMk/>
            <pc:sldMk cId="2688741193" sldId="2147469266"/>
            <ac:cxnSpMk id="7" creationId="{BD077BE4-1906-8792-12D2-B0CA70D9E810}"/>
          </ac:cxnSpMkLst>
        </pc:cxnChg>
        <pc:cxnChg chg="add mod">
          <ac:chgData name="Wilson, Danielle" userId="e48fdc7b-4946-41ea-b036-15366698514b" providerId="ADAL" clId="{8A0A77B9-3A73-4AF5-BF1C-B28EA326201C}" dt="2025-02-22T19:08:04.149" v="649" actId="14100"/>
          <ac:cxnSpMkLst>
            <pc:docMk/>
            <pc:sldMk cId="2688741193" sldId="2147469266"/>
            <ac:cxnSpMk id="10" creationId="{BB27433A-0F10-877D-1DBA-4644D5D6A229}"/>
          </ac:cxnSpMkLst>
        </pc:cxnChg>
        <pc:cxnChg chg="add mod">
          <ac:chgData name="Wilson, Danielle" userId="e48fdc7b-4946-41ea-b036-15366698514b" providerId="ADAL" clId="{8A0A77B9-3A73-4AF5-BF1C-B28EA326201C}" dt="2025-02-22T19:08:17.547" v="652" actId="14100"/>
          <ac:cxnSpMkLst>
            <pc:docMk/>
            <pc:sldMk cId="2688741193" sldId="2147469266"/>
            <ac:cxnSpMk id="14" creationId="{C984BA91-DEC0-9957-1909-CCC182E9B8DF}"/>
          </ac:cxnSpMkLst>
        </pc:cxnChg>
        <pc:cxnChg chg="add mod">
          <ac:chgData name="Wilson, Danielle" userId="e48fdc7b-4946-41ea-b036-15366698514b" providerId="ADAL" clId="{8A0A77B9-3A73-4AF5-BF1C-B28EA326201C}" dt="2025-02-22T19:08:57.648" v="661" actId="14100"/>
          <ac:cxnSpMkLst>
            <pc:docMk/>
            <pc:sldMk cId="2688741193" sldId="2147469266"/>
            <ac:cxnSpMk id="16" creationId="{D446EA0A-3531-6E9D-5FF0-0467C6844369}"/>
          </ac:cxnSpMkLst>
        </pc:cxnChg>
        <pc:cxnChg chg="add mod">
          <ac:chgData name="Wilson, Danielle" userId="e48fdc7b-4946-41ea-b036-15366698514b" providerId="ADAL" clId="{8A0A77B9-3A73-4AF5-BF1C-B28EA326201C}" dt="2025-02-22T19:10:36.380" v="696" actId="1036"/>
          <ac:cxnSpMkLst>
            <pc:docMk/>
            <pc:sldMk cId="2688741193" sldId="2147469266"/>
            <ac:cxnSpMk id="31" creationId="{A4DDBF4A-C497-7BB8-9993-94479EF90E4B}"/>
          </ac:cxnSpMkLst>
        </pc:cxnChg>
        <pc:cxnChg chg="add mod">
          <ac:chgData name="Wilson, Danielle" userId="e48fdc7b-4946-41ea-b036-15366698514b" providerId="ADAL" clId="{8A0A77B9-3A73-4AF5-BF1C-B28EA326201C}" dt="2025-02-22T19:12:44.308" v="699" actId="14100"/>
          <ac:cxnSpMkLst>
            <pc:docMk/>
            <pc:sldMk cId="2688741193" sldId="2147469266"/>
            <ac:cxnSpMk id="33" creationId="{074C160B-A79A-0C0D-38B1-5787FD3A19F5}"/>
          </ac:cxnSpMkLst>
        </pc:cxnChg>
        <pc:cxnChg chg="add mod">
          <ac:chgData name="Wilson, Danielle" userId="e48fdc7b-4946-41ea-b036-15366698514b" providerId="ADAL" clId="{8A0A77B9-3A73-4AF5-BF1C-B28EA326201C}" dt="2025-02-22T19:13:19.860" v="715" actId="1076"/>
          <ac:cxnSpMkLst>
            <pc:docMk/>
            <pc:sldMk cId="2688741193" sldId="2147469266"/>
            <ac:cxnSpMk id="36" creationId="{F64DF804-ECBB-4BFB-E614-FA19ED4530AF}"/>
          </ac:cxnSpMkLst>
        </pc:cxnChg>
        <pc:cxnChg chg="add mod">
          <ac:chgData name="Wilson, Danielle" userId="e48fdc7b-4946-41ea-b036-15366698514b" providerId="ADAL" clId="{8A0A77B9-3A73-4AF5-BF1C-B28EA326201C}" dt="2025-02-22T19:14:34.548" v="748" actId="1076"/>
          <ac:cxnSpMkLst>
            <pc:docMk/>
            <pc:sldMk cId="2688741193" sldId="2147469266"/>
            <ac:cxnSpMk id="38" creationId="{425B4EA8-9C7E-7654-EC20-249093C8D299}"/>
          </ac:cxnSpMkLst>
        </pc:cxnChg>
        <pc:cxnChg chg="add mod">
          <ac:chgData name="Wilson, Danielle" userId="e48fdc7b-4946-41ea-b036-15366698514b" providerId="ADAL" clId="{8A0A77B9-3A73-4AF5-BF1C-B28EA326201C}" dt="2025-02-22T19:15:38.481" v="806" actId="1076"/>
          <ac:cxnSpMkLst>
            <pc:docMk/>
            <pc:sldMk cId="2688741193" sldId="2147469266"/>
            <ac:cxnSpMk id="40" creationId="{DEAFFF49-1BA1-793F-284C-06A759863A28}"/>
          </ac:cxnSpMkLst>
        </pc:cxnChg>
        <pc:cxnChg chg="add mod">
          <ac:chgData name="Wilson, Danielle" userId="e48fdc7b-4946-41ea-b036-15366698514b" providerId="ADAL" clId="{8A0A77B9-3A73-4AF5-BF1C-B28EA326201C}" dt="2025-02-22T19:16:13.509" v="868" actId="1076"/>
          <ac:cxnSpMkLst>
            <pc:docMk/>
            <pc:sldMk cId="2688741193" sldId="2147469266"/>
            <ac:cxnSpMk id="42" creationId="{15CDBE16-A2E1-991A-7A6C-D22075C83914}"/>
          </ac:cxnSpMkLst>
        </pc:cxnChg>
        <pc:cxnChg chg="add mod">
          <ac:chgData name="Wilson, Danielle" userId="e48fdc7b-4946-41ea-b036-15366698514b" providerId="ADAL" clId="{8A0A77B9-3A73-4AF5-BF1C-B28EA326201C}" dt="2025-02-22T19:18:08.986" v="955" actId="14100"/>
          <ac:cxnSpMkLst>
            <pc:docMk/>
            <pc:sldMk cId="2688741193" sldId="2147469266"/>
            <ac:cxnSpMk id="44" creationId="{7F32599E-300A-48CE-415A-234275F0D084}"/>
          </ac:cxnSpMkLst>
        </pc:cxnChg>
        <pc:cxnChg chg="add mod">
          <ac:chgData name="Wilson, Danielle" userId="e48fdc7b-4946-41ea-b036-15366698514b" providerId="ADAL" clId="{8A0A77B9-3A73-4AF5-BF1C-B28EA326201C}" dt="2025-02-22T20:00:00.412" v="2101" actId="1037"/>
          <ac:cxnSpMkLst>
            <pc:docMk/>
            <pc:sldMk cId="2688741193" sldId="2147469266"/>
            <ac:cxnSpMk id="60" creationId="{D488CA71-2E67-FE2B-F628-4E71CBB9BEB3}"/>
          </ac:cxnSpMkLst>
        </pc:cxnChg>
        <pc:cxnChg chg="add mod">
          <ac:chgData name="Wilson, Danielle" userId="e48fdc7b-4946-41ea-b036-15366698514b" providerId="ADAL" clId="{8A0A77B9-3A73-4AF5-BF1C-B28EA326201C}" dt="2025-02-22T20:00:00.412" v="2101" actId="1037"/>
          <ac:cxnSpMkLst>
            <pc:docMk/>
            <pc:sldMk cId="2688741193" sldId="2147469266"/>
            <ac:cxnSpMk id="62" creationId="{1D375A22-ED86-47EF-4618-04FF7F5679B3}"/>
          </ac:cxnSpMkLst>
        </pc:cxnChg>
        <pc:cxnChg chg="add mod">
          <ac:chgData name="Wilson, Danielle" userId="e48fdc7b-4946-41ea-b036-15366698514b" providerId="ADAL" clId="{8A0A77B9-3A73-4AF5-BF1C-B28EA326201C}" dt="2025-02-22T20:00:00.412" v="2101" actId="1037"/>
          <ac:cxnSpMkLst>
            <pc:docMk/>
            <pc:sldMk cId="2688741193" sldId="2147469266"/>
            <ac:cxnSpMk id="64" creationId="{9C7DA684-8270-ACC7-C053-E0816BDD9BFC}"/>
          </ac:cxnSpMkLst>
        </pc:cxnChg>
        <pc:cxnChg chg="add mod">
          <ac:chgData name="Wilson, Danielle" userId="e48fdc7b-4946-41ea-b036-15366698514b" providerId="ADAL" clId="{8A0A77B9-3A73-4AF5-BF1C-B28EA326201C}" dt="2025-02-22T20:00:00.412" v="2101" actId="1037"/>
          <ac:cxnSpMkLst>
            <pc:docMk/>
            <pc:sldMk cId="2688741193" sldId="2147469266"/>
            <ac:cxnSpMk id="67" creationId="{20318C82-F1EA-8215-84EE-84AD015E08AE}"/>
          </ac:cxnSpMkLst>
        </pc:cxnChg>
        <pc:cxnChg chg="add mod">
          <ac:chgData name="Wilson, Danielle" userId="e48fdc7b-4946-41ea-b036-15366698514b" providerId="ADAL" clId="{8A0A77B9-3A73-4AF5-BF1C-B28EA326201C}" dt="2025-02-22T20:00:00.412" v="2101" actId="1037"/>
          <ac:cxnSpMkLst>
            <pc:docMk/>
            <pc:sldMk cId="2688741193" sldId="2147469266"/>
            <ac:cxnSpMk id="69" creationId="{8574B55C-08E5-8EAF-A985-D57A9E87F26F}"/>
          </ac:cxnSpMkLst>
        </pc:cxnChg>
      </pc:sldChg>
      <pc:sldChg chg="addSp delSp modSp add mod">
        <pc:chgData name="Wilson, Danielle" userId="e48fdc7b-4946-41ea-b036-15366698514b" providerId="ADAL" clId="{8A0A77B9-3A73-4AF5-BF1C-B28EA326201C}" dt="2025-02-23T16:09:35.611" v="3215" actId="20577"/>
        <pc:sldMkLst>
          <pc:docMk/>
          <pc:sldMk cId="3506119412" sldId="2147469267"/>
        </pc:sldMkLst>
        <pc:spChg chg="mod">
          <ac:chgData name="Wilson, Danielle" userId="e48fdc7b-4946-41ea-b036-15366698514b" providerId="ADAL" clId="{8A0A77B9-3A73-4AF5-BF1C-B28EA326201C}" dt="2025-02-23T16:09:35.611" v="3215" actId="20577"/>
          <ac:spMkLst>
            <pc:docMk/>
            <pc:sldMk cId="3506119412" sldId="2147469267"/>
            <ac:spMk id="5" creationId="{B00AB752-5962-D84A-015F-2E866974F216}"/>
          </ac:spMkLst>
        </pc:spChg>
        <pc:spChg chg="add mod">
          <ac:chgData name="Wilson, Danielle" userId="e48fdc7b-4946-41ea-b036-15366698514b" providerId="ADAL" clId="{8A0A77B9-3A73-4AF5-BF1C-B28EA326201C}" dt="2025-02-23T15:30:37.839" v="2506" actId="1076"/>
          <ac:spMkLst>
            <pc:docMk/>
            <pc:sldMk cId="3506119412" sldId="2147469267"/>
            <ac:spMk id="12" creationId="{78FA84C9-1EE4-59C4-14CD-E58F249AFBE9}"/>
          </ac:spMkLst>
        </pc:spChg>
        <pc:spChg chg="add mod">
          <ac:chgData name="Wilson, Danielle" userId="e48fdc7b-4946-41ea-b036-15366698514b" providerId="ADAL" clId="{8A0A77B9-3A73-4AF5-BF1C-B28EA326201C}" dt="2025-02-23T15:30:37.839" v="2506" actId="1076"/>
          <ac:spMkLst>
            <pc:docMk/>
            <pc:sldMk cId="3506119412" sldId="2147469267"/>
            <ac:spMk id="13" creationId="{BA85ACD2-056F-B0DE-1495-F7479C46461C}"/>
          </ac:spMkLst>
        </pc:spChg>
        <pc:spChg chg="add mod">
          <ac:chgData name="Wilson, Danielle" userId="e48fdc7b-4946-41ea-b036-15366698514b" providerId="ADAL" clId="{8A0A77B9-3A73-4AF5-BF1C-B28EA326201C}" dt="2025-02-23T15:30:37.839" v="2506" actId="1076"/>
          <ac:spMkLst>
            <pc:docMk/>
            <pc:sldMk cId="3506119412" sldId="2147469267"/>
            <ac:spMk id="14" creationId="{2AB71E10-024A-9715-2260-AC5DCB764773}"/>
          </ac:spMkLst>
        </pc:spChg>
        <pc:spChg chg="add mod">
          <ac:chgData name="Wilson, Danielle" userId="e48fdc7b-4946-41ea-b036-15366698514b" providerId="ADAL" clId="{8A0A77B9-3A73-4AF5-BF1C-B28EA326201C}" dt="2025-02-23T15:30:37.839" v="2506" actId="1076"/>
          <ac:spMkLst>
            <pc:docMk/>
            <pc:sldMk cId="3506119412" sldId="2147469267"/>
            <ac:spMk id="15" creationId="{550B7DFA-4FC8-D376-AFD3-0528815A5FF4}"/>
          </ac:spMkLst>
        </pc:spChg>
        <pc:spChg chg="add mod">
          <ac:chgData name="Wilson, Danielle" userId="e48fdc7b-4946-41ea-b036-15366698514b" providerId="ADAL" clId="{8A0A77B9-3A73-4AF5-BF1C-B28EA326201C}" dt="2025-02-23T15:30:37.839" v="2506" actId="1076"/>
          <ac:spMkLst>
            <pc:docMk/>
            <pc:sldMk cId="3506119412" sldId="2147469267"/>
            <ac:spMk id="16" creationId="{76AD7C39-5F90-20AC-9391-FAE94549F151}"/>
          </ac:spMkLst>
        </pc:spChg>
        <pc:spChg chg="add mod">
          <ac:chgData name="Wilson, Danielle" userId="e48fdc7b-4946-41ea-b036-15366698514b" providerId="ADAL" clId="{8A0A77B9-3A73-4AF5-BF1C-B28EA326201C}" dt="2025-02-23T15:30:37.839" v="2506" actId="1076"/>
          <ac:spMkLst>
            <pc:docMk/>
            <pc:sldMk cId="3506119412" sldId="2147469267"/>
            <ac:spMk id="17" creationId="{144E4C62-A2A4-9D60-842F-C8531CACAF1F}"/>
          </ac:spMkLst>
        </pc:spChg>
        <pc:spChg chg="add mod">
          <ac:chgData name="Wilson, Danielle" userId="e48fdc7b-4946-41ea-b036-15366698514b" providerId="ADAL" clId="{8A0A77B9-3A73-4AF5-BF1C-B28EA326201C}" dt="2025-02-23T15:37:34.636" v="2897" actId="20577"/>
          <ac:spMkLst>
            <pc:docMk/>
            <pc:sldMk cId="3506119412" sldId="2147469267"/>
            <ac:spMk id="18" creationId="{A973D78E-B243-FBB5-6DCA-B0F7C0B31E99}"/>
          </ac:spMkLst>
        </pc:spChg>
        <pc:spChg chg="add mod">
          <ac:chgData name="Wilson, Danielle" userId="e48fdc7b-4946-41ea-b036-15366698514b" providerId="ADAL" clId="{8A0A77B9-3A73-4AF5-BF1C-B28EA326201C}" dt="2025-02-23T15:38:15.574" v="2990" actId="1076"/>
          <ac:spMkLst>
            <pc:docMk/>
            <pc:sldMk cId="3506119412" sldId="2147469267"/>
            <ac:spMk id="23" creationId="{A44B0488-6E9F-A787-EA65-BEC035D939C9}"/>
          </ac:spMkLst>
        </pc:spChg>
        <pc:graphicFrameChg chg="add mod">
          <ac:chgData name="Wilson, Danielle" userId="e48fdc7b-4946-41ea-b036-15366698514b" providerId="ADAL" clId="{8A0A77B9-3A73-4AF5-BF1C-B28EA326201C}" dt="2025-02-23T15:30:37.839" v="2506" actId="1076"/>
          <ac:graphicFrameMkLst>
            <pc:docMk/>
            <pc:sldMk cId="3506119412" sldId="2147469267"/>
            <ac:graphicFrameMk id="11" creationId="{39D54B5F-091E-9BE9-0348-8FA90767EB75}"/>
          </ac:graphicFrameMkLst>
        </pc:graphicFrameChg>
        <pc:cxnChg chg="add mod">
          <ac:chgData name="Wilson, Danielle" userId="e48fdc7b-4946-41ea-b036-15366698514b" providerId="ADAL" clId="{8A0A77B9-3A73-4AF5-BF1C-B28EA326201C}" dt="2025-02-23T15:37:43.428" v="2900" actId="14100"/>
          <ac:cxnSpMkLst>
            <pc:docMk/>
            <pc:sldMk cId="3506119412" sldId="2147469267"/>
            <ac:cxnSpMk id="20" creationId="{5648DC92-E4C6-9B45-B47D-29C38B508E97}"/>
          </ac:cxnSpMkLst>
        </pc:cxnChg>
        <pc:cxnChg chg="add mod">
          <ac:chgData name="Wilson, Danielle" userId="e48fdc7b-4946-41ea-b036-15366698514b" providerId="ADAL" clId="{8A0A77B9-3A73-4AF5-BF1C-B28EA326201C}" dt="2025-02-23T15:38:22.229" v="2993" actId="14100"/>
          <ac:cxnSpMkLst>
            <pc:docMk/>
            <pc:sldMk cId="3506119412" sldId="2147469267"/>
            <ac:cxnSpMk id="24" creationId="{81313734-A9F7-3D05-0788-9195EC2257CD}"/>
          </ac:cxnSpMkLst>
        </pc:cxnChg>
        <pc:cxnChg chg="add mod">
          <ac:chgData name="Wilson, Danielle" userId="e48fdc7b-4946-41ea-b036-15366698514b" providerId="ADAL" clId="{8A0A77B9-3A73-4AF5-BF1C-B28EA326201C}" dt="2025-02-23T16:09:32.611" v="3192" actId="20577"/>
          <ac:cxnSpMkLst>
            <pc:docMk/>
            <pc:sldMk cId="3506119412" sldId="2147469267"/>
            <ac:cxnSpMk id="27" creationId="{40C68A87-D23B-B233-7EF8-018F4B020FEA}"/>
          </ac:cxnSpMkLst>
        </pc:cxnChg>
      </pc:sldChg>
      <pc:sldChg chg="addSp delSp modSp new mod">
        <pc:chgData name="Wilson, Danielle" userId="e48fdc7b-4946-41ea-b036-15366698514b" providerId="ADAL" clId="{8A0A77B9-3A73-4AF5-BF1C-B28EA326201C}" dt="2025-02-23T16:07:43.044" v="3120" actId="1035"/>
        <pc:sldMkLst>
          <pc:docMk/>
          <pc:sldMk cId="3708120946" sldId="2147469268"/>
        </pc:sldMkLst>
        <pc:spChg chg="add mod">
          <ac:chgData name="Wilson, Danielle" userId="e48fdc7b-4946-41ea-b036-15366698514b" providerId="ADAL" clId="{8A0A77B9-3A73-4AF5-BF1C-B28EA326201C}" dt="2025-02-23T16:07:43.044" v="3120" actId="1035"/>
          <ac:spMkLst>
            <pc:docMk/>
            <pc:sldMk cId="3708120946" sldId="2147469268"/>
            <ac:spMk id="6" creationId="{93475FF1-9ECA-FAB5-D1BF-E4D0988090D8}"/>
          </ac:spMkLst>
        </pc:spChg>
        <pc:spChg chg="add mod">
          <ac:chgData name="Wilson, Danielle" userId="e48fdc7b-4946-41ea-b036-15366698514b" providerId="ADAL" clId="{8A0A77B9-3A73-4AF5-BF1C-B28EA326201C}" dt="2025-02-23T16:05:56.824" v="3047"/>
          <ac:spMkLst>
            <pc:docMk/>
            <pc:sldMk cId="3708120946" sldId="2147469268"/>
            <ac:spMk id="10" creationId="{F0F7FDA6-C061-3331-5DEE-81D5FD4CDB83}"/>
          </ac:spMkLst>
        </pc:spChg>
        <pc:spChg chg="add mod">
          <ac:chgData name="Wilson, Danielle" userId="e48fdc7b-4946-41ea-b036-15366698514b" providerId="ADAL" clId="{8A0A77B9-3A73-4AF5-BF1C-B28EA326201C}" dt="2025-02-23T16:07:43.044" v="3120" actId="1035"/>
          <ac:spMkLst>
            <pc:docMk/>
            <pc:sldMk cId="3708120946" sldId="2147469268"/>
            <ac:spMk id="11" creationId="{71CC871E-5B86-BB8B-E148-CD0D7CD00472}"/>
          </ac:spMkLst>
        </pc:spChg>
        <pc:spChg chg="add mod">
          <ac:chgData name="Wilson, Danielle" userId="e48fdc7b-4946-41ea-b036-15366698514b" providerId="ADAL" clId="{8A0A77B9-3A73-4AF5-BF1C-B28EA326201C}" dt="2025-02-23T16:07:43.044" v="3120" actId="1035"/>
          <ac:spMkLst>
            <pc:docMk/>
            <pc:sldMk cId="3708120946" sldId="2147469268"/>
            <ac:spMk id="12" creationId="{4CB79C10-E454-A2AB-C6C6-D8B357CCE55C}"/>
          </ac:spMkLst>
        </pc:spChg>
        <pc:picChg chg="add mod">
          <ac:chgData name="Wilson, Danielle" userId="e48fdc7b-4946-41ea-b036-15366698514b" providerId="ADAL" clId="{8A0A77B9-3A73-4AF5-BF1C-B28EA326201C}" dt="2025-02-23T16:07:43.044" v="3120" actId="1035"/>
          <ac:picMkLst>
            <pc:docMk/>
            <pc:sldMk cId="3708120946" sldId="2147469268"/>
            <ac:picMk id="5" creationId="{9AEC2311-0E48-466F-A635-9F7888C1F256}"/>
          </ac:picMkLst>
        </pc:picChg>
        <pc:picChg chg="add mod">
          <ac:chgData name="Wilson, Danielle" userId="e48fdc7b-4946-41ea-b036-15366698514b" providerId="ADAL" clId="{8A0A77B9-3A73-4AF5-BF1C-B28EA326201C}" dt="2025-02-23T16:07:43.044" v="3120" actId="1035"/>
          <ac:picMkLst>
            <pc:docMk/>
            <pc:sldMk cId="3708120946" sldId="2147469268"/>
            <ac:picMk id="9" creationId="{4C7FFA2A-4A92-3130-9504-A1E46B9944A9}"/>
          </ac:picMkLst>
        </pc:picChg>
      </pc:sldChg>
      <pc:sldChg chg="addSp modSp new del mod">
        <pc:chgData name="Wilson, Danielle" userId="e48fdc7b-4946-41ea-b036-15366698514b" providerId="ADAL" clId="{8A0A77B9-3A73-4AF5-BF1C-B28EA326201C}" dt="2025-02-24T20:15:52.582" v="3344" actId="2696"/>
        <pc:sldMkLst>
          <pc:docMk/>
          <pc:sldMk cId="1131032060" sldId="2147469269"/>
        </pc:sldMkLst>
      </pc:sldChg>
    </pc:docChg>
  </pc:docChgLst>
  <pc:docChgLst>
    <pc:chgData name="Wilson, Danielle" userId="S::wzo@ornl.gov::e48fdc7b-4946-41ea-b036-15366698514b" providerId="AD" clId="Web-{86AAF52E-D768-BE1F-A7D2-D342F4F6694B}"/>
    <pc:docChg chg="modSld">
      <pc:chgData name="Wilson, Danielle" userId="S::wzo@ornl.gov::e48fdc7b-4946-41ea-b036-15366698514b" providerId="AD" clId="Web-{86AAF52E-D768-BE1F-A7D2-D342F4F6694B}" dt="2025-02-28T20:20:12.120" v="8" actId="20577"/>
      <pc:docMkLst>
        <pc:docMk/>
      </pc:docMkLst>
      <pc:sldChg chg="modSp">
        <pc:chgData name="Wilson, Danielle" userId="S::wzo@ornl.gov::e48fdc7b-4946-41ea-b036-15366698514b" providerId="AD" clId="Web-{86AAF52E-D768-BE1F-A7D2-D342F4F6694B}" dt="2025-02-28T20:20:12.120" v="8" actId="20577"/>
        <pc:sldMkLst>
          <pc:docMk/>
          <pc:sldMk cId="1276566558" sldId="2147469147"/>
        </pc:sldMkLst>
        <pc:spChg chg="mod">
          <ac:chgData name="Wilson, Danielle" userId="S::wzo@ornl.gov::e48fdc7b-4946-41ea-b036-15366698514b" providerId="AD" clId="Web-{86AAF52E-D768-BE1F-A7D2-D342F4F6694B}" dt="2025-02-28T20:20:12.120" v="8" actId="20577"/>
          <ac:spMkLst>
            <pc:docMk/>
            <pc:sldMk cId="1276566558" sldId="2147469147"/>
            <ac:spMk id="5" creationId="{8783DDDD-EBCF-E10C-2A0B-9D4271D2A909}"/>
          </ac:spMkLst>
        </pc:spChg>
      </pc:sldChg>
    </pc:docChg>
  </pc:docChgLst>
  <pc:docChgLst>
    <pc:chgData name="Wilson, Danielle" userId="S::wzo@ornl.gov::e48fdc7b-4946-41ea-b036-15366698514b" providerId="AD" clId="Web-{5693337C-0CFD-0D1E-E36F-406A297084B8}"/>
    <pc:docChg chg="modSld">
      <pc:chgData name="Wilson, Danielle" userId="S::wzo@ornl.gov::e48fdc7b-4946-41ea-b036-15366698514b" providerId="AD" clId="Web-{5693337C-0CFD-0D1E-E36F-406A297084B8}" dt="2025-02-28T20:28:02.273" v="0" actId="20577"/>
      <pc:docMkLst>
        <pc:docMk/>
      </pc:docMkLst>
      <pc:sldChg chg="modSp">
        <pc:chgData name="Wilson, Danielle" userId="S::wzo@ornl.gov::e48fdc7b-4946-41ea-b036-15366698514b" providerId="AD" clId="Web-{5693337C-0CFD-0D1E-E36F-406A297084B8}" dt="2025-02-28T20:28:02.273" v="0" actId="20577"/>
        <pc:sldMkLst>
          <pc:docMk/>
          <pc:sldMk cId="504809710" sldId="3345"/>
        </pc:sldMkLst>
        <pc:spChg chg="mod">
          <ac:chgData name="Wilson, Danielle" userId="S::wzo@ornl.gov::e48fdc7b-4946-41ea-b036-15366698514b" providerId="AD" clId="Web-{5693337C-0CFD-0D1E-E36F-406A297084B8}" dt="2025-02-28T20:28:02.273" v="0" actId="20577"/>
          <ac:spMkLst>
            <pc:docMk/>
            <pc:sldMk cId="504809710" sldId="3345"/>
            <ac:spMk id="5" creationId="{11C503E8-886C-AF95-53B6-AE738627C93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2/28/2025</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a:p>
        </p:txBody>
      </p:sp>
    </p:spTree>
    <p:extLst>
      <p:ext uri="{BB962C8B-B14F-4D97-AF65-F5344CB8AC3E}">
        <p14:creationId xmlns:p14="http://schemas.microsoft.com/office/powerpoint/2010/main" val="3369592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8B35-AD8F-4078-8C2B-225A071EB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FF387-757D-ADB5-BBAA-7E66182F6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84FA9-B4AB-D657-757F-8DC460E776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8E1858-B73B-6910-11E5-690E889CA485}"/>
              </a:ext>
            </a:extLst>
          </p:cNvPr>
          <p:cNvSpPr>
            <a:spLocks noGrp="1"/>
          </p:cNvSpPr>
          <p:nvPr>
            <p:ph type="sldNum" sz="quarter" idx="5"/>
          </p:nvPr>
        </p:nvSpPr>
        <p:spPr/>
        <p:txBody>
          <a:bodyPr/>
          <a:lstStyle/>
          <a:p>
            <a:fld id="{DBFF095A-F86B-4B29-8A9F-DF3D3D1F3E2A}" type="slidenum">
              <a:rPr lang="en-US" smtClean="0"/>
              <a:pPr/>
              <a:t>6</a:t>
            </a:fld>
            <a:endParaRPr lang="en-US"/>
          </a:p>
        </p:txBody>
      </p:sp>
    </p:spTree>
    <p:extLst>
      <p:ext uri="{BB962C8B-B14F-4D97-AF65-F5344CB8AC3E}">
        <p14:creationId xmlns:p14="http://schemas.microsoft.com/office/powerpoint/2010/main" val="112078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a:p>
        </p:txBody>
      </p:sp>
    </p:spTree>
    <p:extLst>
      <p:ext uri="{BB962C8B-B14F-4D97-AF65-F5344CB8AC3E}">
        <p14:creationId xmlns:p14="http://schemas.microsoft.com/office/powerpoint/2010/main" val="278067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743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28108" y="1141396"/>
            <a:ext cx="1780479" cy="428014"/>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AEE7C435-1FA7-78B6-5FBF-709DE092FE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894757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841886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67105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90023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15577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10" name="Freeform 9">
            <a:extLst>
              <a:ext uri="{FF2B5EF4-FFF2-40B4-BE49-F238E27FC236}">
                <a16:creationId xmlns:a16="http://schemas.microsoft.com/office/drawing/2014/main" id="{6C3355DA-324C-FAD8-4E0B-AEAD06F3F5FE}"/>
              </a:ext>
            </a:extLst>
          </p:cNvPr>
          <p:cNvSpPr/>
          <p:nvPr/>
        </p:nvSpPr>
        <p:spPr>
          <a:xfrm>
            <a:off x="314692" y="1636672"/>
            <a:ext cx="5533588" cy="433965"/>
          </a:xfrm>
          <a:custGeom>
            <a:avLst/>
            <a:gdLst>
              <a:gd name="connsiteX0" fmla="*/ 5357305 w 5357304"/>
              <a:gd name="connsiteY0" fmla="*/ 0 h 373951"/>
              <a:gd name="connsiteX1" fmla="*/ 5357305 w 5357304"/>
              <a:gd name="connsiteY1" fmla="*/ 373951 h 373951"/>
              <a:gd name="connsiteX2" fmla="*/ 5227765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5"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8126676-7946-E0DD-5919-B78DBFBB13D6}"/>
              </a:ext>
            </a:extLst>
          </p:cNvPr>
          <p:cNvSpPr/>
          <p:nvPr/>
        </p:nvSpPr>
        <p:spPr>
          <a:xfrm>
            <a:off x="6238430" y="1636672"/>
            <a:ext cx="5533588" cy="433965"/>
          </a:xfrm>
          <a:custGeom>
            <a:avLst/>
            <a:gdLst>
              <a:gd name="connsiteX0" fmla="*/ 5357305 w 5357304"/>
              <a:gd name="connsiteY0" fmla="*/ 0 h 373951"/>
              <a:gd name="connsiteX1" fmla="*/ 5357305 w 5357304"/>
              <a:gd name="connsiteY1" fmla="*/ 373951 h 373951"/>
              <a:gd name="connsiteX2" fmla="*/ 5227764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4"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14" name="Text Placeholder 212">
            <a:extLst>
              <a:ext uri="{FF2B5EF4-FFF2-40B4-BE49-F238E27FC236}">
                <a16:creationId xmlns:a16="http://schemas.microsoft.com/office/drawing/2014/main" id="{42664C13-6E3D-7C64-6F1D-E284E4609D5E}"/>
              </a:ext>
            </a:extLst>
          </p:cNvPr>
          <p:cNvSpPr>
            <a:spLocks noGrp="1"/>
          </p:cNvSpPr>
          <p:nvPr>
            <p:ph type="body" sz="quarter" idx="14" hasCustomPrompt="1"/>
          </p:nvPr>
        </p:nvSpPr>
        <p:spPr>
          <a:xfrm>
            <a:off x="6238429" y="1636672"/>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2000835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8139365"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8159995"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140144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Tree>
    <p:extLst>
      <p:ext uri="{BB962C8B-B14F-4D97-AF65-F5344CB8AC3E}">
        <p14:creationId xmlns:p14="http://schemas.microsoft.com/office/powerpoint/2010/main" val="3620304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spTree>
    <p:extLst>
      <p:ext uri="{BB962C8B-B14F-4D97-AF65-F5344CB8AC3E}">
        <p14:creationId xmlns:p14="http://schemas.microsoft.com/office/powerpoint/2010/main" val="296653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275533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noAutofit/>
          </a:bodyPr>
          <a:lstStyle/>
          <a:p>
            <a:endParaRPr lang="en-US"/>
          </a:p>
        </p:txBody>
      </p:sp>
      <p:sp>
        <p:nvSpPr>
          <p:cNvPr id="986" name="Freeform 985">
            <a:extLst>
              <a:ext uri="{FF2B5EF4-FFF2-40B4-BE49-F238E27FC236}">
                <a16:creationId xmlns:a16="http://schemas.microsoft.com/office/drawing/2014/main" id="{DD9191FA-8884-C2D5-4585-3E38817331A0}"/>
              </a:ext>
            </a:extLst>
          </p:cNvPr>
          <p:cNvSpPr/>
          <p:nvPr/>
        </p:nvSpPr>
        <p:spPr>
          <a:xfrm>
            <a:off x="3223131" y="1636672"/>
            <a:ext cx="2755330" cy="373951"/>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accent1"/>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6144761" y="1636672"/>
            <a:ext cx="274076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614" name="Freeform 2613">
            <a:extLst>
              <a:ext uri="{FF2B5EF4-FFF2-40B4-BE49-F238E27FC236}">
                <a16:creationId xmlns:a16="http://schemas.microsoft.com/office/drawing/2014/main" id="{2FDB1E58-ABCD-30F4-4DE0-D0A3D27B0B3B}"/>
              </a:ext>
            </a:extLst>
          </p:cNvPr>
          <p:cNvSpPr/>
          <p:nvPr/>
        </p:nvSpPr>
        <p:spPr>
          <a:xfrm>
            <a:off x="9070721" y="1636672"/>
            <a:ext cx="2755330" cy="433965"/>
          </a:xfrm>
          <a:custGeom>
            <a:avLst/>
            <a:gdLst>
              <a:gd name="connsiteX0" fmla="*/ 0 w 2513520"/>
              <a:gd name="connsiteY0" fmla="*/ 0 h 373951"/>
              <a:gd name="connsiteX1" fmla="*/ 2513520 w 2513520"/>
              <a:gd name="connsiteY1" fmla="*/ 0 h 373951"/>
              <a:gd name="connsiteX2" fmla="*/ 2513520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0" y="0"/>
                </a:lnTo>
                <a:lnTo>
                  <a:pt x="2513520"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2" y="1636713"/>
            <a:ext cx="2740760" cy="433965"/>
          </a:xfrm>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614476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3" name="Text Placeholder 212">
            <a:extLst>
              <a:ext uri="{FF2B5EF4-FFF2-40B4-BE49-F238E27FC236}">
                <a16:creationId xmlns:a16="http://schemas.microsoft.com/office/drawing/2014/main" id="{13B81730-FDA6-818A-892D-1FB9DA8DCF2B}"/>
              </a:ext>
            </a:extLst>
          </p:cNvPr>
          <p:cNvSpPr>
            <a:spLocks noGrp="1"/>
          </p:cNvSpPr>
          <p:nvPr>
            <p:ph type="body" sz="quarter" idx="19" hasCustomPrompt="1"/>
          </p:nvPr>
        </p:nvSpPr>
        <p:spPr>
          <a:xfrm>
            <a:off x="906957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498188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76677"/>
            <a:ext cx="2194560" cy="1855469"/>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9080"/>
            <a:ext cx="2194560" cy="1855469"/>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76677"/>
            <a:ext cx="2194560" cy="1855469"/>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9080"/>
            <a:ext cx="2194560" cy="1855469"/>
          </a:xfrm>
          <a:solidFill>
            <a:schemeClr val="bg2"/>
          </a:solidFill>
        </p:spPr>
        <p:txBody>
          <a:bodyPr/>
          <a:lstStyle/>
          <a:p>
            <a:r>
              <a:rPr lang="en-US"/>
              <a:t>Click icon to add picture</a:t>
            </a:r>
            <a:endParaRPr lang="en-US" dirty="0"/>
          </a:p>
        </p:txBody>
      </p:sp>
      <p:sp>
        <p:nvSpPr>
          <p:cNvPr id="19" name="Rectangle 18">
            <a:extLst>
              <a:ext uri="{FF2B5EF4-FFF2-40B4-BE49-F238E27FC236}">
                <a16:creationId xmlns:a16="http://schemas.microsoft.com/office/drawing/2014/main" id="{AF48F5D4-4948-A730-AC23-EF31274A0DE1}"/>
              </a:ext>
            </a:extLst>
          </p:cNvPr>
          <p:cNvSpPr/>
          <p:nvPr/>
        </p:nvSpPr>
        <p:spPr>
          <a:xfrm>
            <a:off x="1384410" y="1758337"/>
            <a:ext cx="2199902" cy="1873809"/>
          </a:xfrm>
          <a:prstGeom prst="rect">
            <a:avLst/>
          </a:prstGeom>
          <a:solidFill>
            <a:schemeClr val="tx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23" name="Text Placeholder 22">
            <a:extLst>
              <a:ext uri="{FF2B5EF4-FFF2-40B4-BE49-F238E27FC236}">
                <a16:creationId xmlns:a16="http://schemas.microsoft.com/office/drawing/2014/main" id="{6D367424-2836-F9CD-5A49-338976693C37}"/>
              </a:ext>
            </a:extLst>
          </p:cNvPr>
          <p:cNvSpPr>
            <a:spLocks noGrp="1"/>
          </p:cNvSpPr>
          <p:nvPr>
            <p:ph type="body" sz="quarter" idx="16" hasCustomPrompt="1"/>
          </p:nvPr>
        </p:nvSpPr>
        <p:spPr>
          <a:xfrm>
            <a:off x="1384410" y="1758896"/>
            <a:ext cx="2192338" cy="1873250"/>
          </a:xfrm>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950612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56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24851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spTree>
    <p:extLst>
      <p:ext uri="{BB962C8B-B14F-4D97-AF65-F5344CB8AC3E}">
        <p14:creationId xmlns:p14="http://schemas.microsoft.com/office/powerpoint/2010/main" val="652793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554203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9255" y="2735048"/>
            <a:ext cx="5773490" cy="1387904"/>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a:prstGeom prst="rect">
            <a:avLst/>
          </a:prstGeo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02286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a:prstGeom prst="rect">
            <a:avLst/>
          </a:prstGeom>
        </p:spPr>
        <p:txBody>
          <a:bodyPr/>
          <a:lstStyle>
            <a:lvl1pPr>
              <a:defRPr sz="2400" b="0">
                <a:solidFill>
                  <a:schemeClr val="tx1"/>
                </a:solidFill>
                <a:latin typeface="Century Gothic" panose="020B0502020202020204" pitchFamily="34" charset="0"/>
              </a:defRPr>
            </a:lvl1pPr>
          </a:lstStyle>
          <a:p>
            <a:r>
              <a:rPr lang="en-US"/>
              <a:t>Click to edit Master title style</a:t>
            </a:r>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3879992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a:srcRect l="31566" r="18851"/>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354013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516565"/>
            <a:ext cx="5843239" cy="3836021"/>
          </a:xfrm>
        </p:spPr>
        <p:txBody>
          <a:body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376881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26769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Tree>
    <p:extLst>
      <p:ext uri="{BB962C8B-B14F-4D97-AF65-F5344CB8AC3E}">
        <p14:creationId xmlns:p14="http://schemas.microsoft.com/office/powerpoint/2010/main" val="206819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Rectangle 4">
            <a:extLst>
              <a:ext uri="{FF2B5EF4-FFF2-40B4-BE49-F238E27FC236}">
                <a16:creationId xmlns:a16="http://schemas.microsoft.com/office/drawing/2014/main" id="{81C9F7CA-63AC-1736-17E3-F8C40F6055EC}"/>
              </a:ext>
            </a:extLst>
          </p:cNvPr>
          <p:cNvSpPr/>
          <p:nvPr userDrawn="1"/>
        </p:nvSpPr>
        <p:spPr>
          <a:xfrm>
            <a:off x="1963516" y="1371576"/>
            <a:ext cx="1743982" cy="1485470"/>
          </a:xfrm>
          <a:prstGeom prst="rect">
            <a:avLst/>
          </a:prstGeom>
          <a:solidFill>
            <a:schemeClr val="accent4"/>
          </a:solidFill>
          <a:ln w="4048" cap="flat">
            <a:noFill/>
            <a:prstDash val="solid"/>
            <a:miter/>
          </a:ln>
        </p:spPr>
        <p:txBody>
          <a:bodyPr lIns="164592" rtlCol="0" anchor="ctr"/>
          <a:lstStyle/>
          <a:p>
            <a:pPr marL="0" indent="0">
              <a:lnSpc>
                <a:spcPct val="90000"/>
              </a:lnSpc>
              <a:spcBef>
                <a:spcPts val="1200"/>
              </a:spcBef>
              <a:spcAft>
                <a:spcPts val="60"/>
              </a:spcAft>
              <a:buNone/>
            </a:pPr>
            <a:endParaRPr lang="en-US" b="1" dirty="0">
              <a:solidFill>
                <a:schemeClr val="bg1"/>
              </a:solidFill>
            </a:endParaRPr>
          </a:p>
        </p:txBody>
      </p:sp>
      <p:sp>
        <p:nvSpPr>
          <p:cNvPr id="7" name="Rectangle 6">
            <a:extLst>
              <a:ext uri="{FF2B5EF4-FFF2-40B4-BE49-F238E27FC236}">
                <a16:creationId xmlns:a16="http://schemas.microsoft.com/office/drawing/2014/main" id="{E874D3E8-F858-C461-E97C-68927EB71CC6}"/>
              </a:ext>
            </a:extLst>
          </p:cNvPr>
          <p:cNvSpPr/>
          <p:nvPr userDrawn="1"/>
        </p:nvSpPr>
        <p:spPr>
          <a:xfrm>
            <a:off x="3707492" y="3038912"/>
            <a:ext cx="1743982" cy="1485470"/>
          </a:xfrm>
          <a:prstGeom prst="rect">
            <a:avLst/>
          </a:prstGeom>
          <a:solidFill>
            <a:schemeClr val="accent5"/>
          </a:solidFill>
          <a:ln w="4048" cap="flat">
            <a:noFill/>
            <a:prstDash val="solid"/>
            <a:miter/>
          </a:ln>
        </p:spPr>
        <p:txBody>
          <a:bodyPr lIns="164592" rtlCol="0" anchor="ctr">
            <a:noAutofit/>
          </a:bodyPr>
          <a:lstStyle/>
          <a:p>
            <a:pPr marL="0" indent="0">
              <a:lnSpc>
                <a:spcPct val="90000"/>
              </a:lnSpc>
              <a:spcBef>
                <a:spcPts val="1200"/>
              </a:spcBef>
              <a:spcAft>
                <a:spcPts val="60"/>
              </a:spcAft>
              <a:buNone/>
            </a:pPr>
            <a:endParaRPr lang="en-US" dirty="0">
              <a:solidFill>
                <a:schemeClr val="bg1"/>
              </a:solidFill>
            </a:endParaRPr>
          </a:p>
        </p:txBody>
      </p:sp>
      <p:sp>
        <p:nvSpPr>
          <p:cNvPr id="11" name="Rectangle 10">
            <a:extLst>
              <a:ext uri="{FF2B5EF4-FFF2-40B4-BE49-F238E27FC236}">
                <a16:creationId xmlns:a16="http://schemas.microsoft.com/office/drawing/2014/main" id="{5AE38164-6148-444B-7F01-D298BA0E2AB8}"/>
              </a:ext>
            </a:extLst>
          </p:cNvPr>
          <p:cNvSpPr/>
          <p:nvPr userDrawn="1"/>
        </p:nvSpPr>
        <p:spPr>
          <a:xfrm>
            <a:off x="5452154" y="4708229"/>
            <a:ext cx="1743982" cy="1485470"/>
          </a:xfrm>
          <a:prstGeom prst="rect">
            <a:avLst/>
          </a:prstGeom>
          <a:solidFill>
            <a:schemeClr val="bg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endParaRPr lang="en-US" dirty="0"/>
          </a:p>
        </p:txBody>
      </p:sp>
      <p:sp>
        <p:nvSpPr>
          <p:cNvPr id="22" name="Text Placeholder 21">
            <a:extLst>
              <a:ext uri="{FF2B5EF4-FFF2-40B4-BE49-F238E27FC236}">
                <a16:creationId xmlns:a16="http://schemas.microsoft.com/office/drawing/2014/main" id="{46CF92BF-DF64-B705-2535-AE3730B97BF6}"/>
              </a:ext>
            </a:extLst>
          </p:cNvPr>
          <p:cNvSpPr>
            <a:spLocks noGrp="1"/>
          </p:cNvSpPr>
          <p:nvPr>
            <p:ph type="body" sz="quarter" idx="20" hasCustomPrompt="1"/>
          </p:nvPr>
        </p:nvSpPr>
        <p:spPr>
          <a:xfrm>
            <a:off x="1962830" y="1371005"/>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310FC7CC-84CC-43A4-5964-07BD10E7DE25}"/>
              </a:ext>
            </a:extLst>
          </p:cNvPr>
          <p:cNvSpPr>
            <a:spLocks noGrp="1"/>
          </p:cNvSpPr>
          <p:nvPr>
            <p:ph type="body" sz="quarter" idx="21" hasCustomPrompt="1"/>
          </p:nvPr>
        </p:nvSpPr>
        <p:spPr>
          <a:xfrm>
            <a:off x="3707492" y="3038912"/>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AD641646-00A1-FBA9-C51B-B35A8988EB0A}"/>
              </a:ext>
            </a:extLst>
          </p:cNvPr>
          <p:cNvSpPr>
            <a:spLocks noGrp="1"/>
          </p:cNvSpPr>
          <p:nvPr>
            <p:ph type="body" sz="quarter" idx="22" hasCustomPrompt="1"/>
          </p:nvPr>
        </p:nvSpPr>
        <p:spPr>
          <a:xfrm>
            <a:off x="5451474" y="4708229"/>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78306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grpSp>
        <p:nvGrpSpPr>
          <p:cNvPr id="16" name="Group 15">
            <a:extLst>
              <a:ext uri="{FF2B5EF4-FFF2-40B4-BE49-F238E27FC236}">
                <a16:creationId xmlns:a16="http://schemas.microsoft.com/office/drawing/2014/main" id="{515008AE-AF98-3C15-B8F6-60A18A5008F0}"/>
              </a:ext>
            </a:extLst>
          </p:cNvPr>
          <p:cNvGrpSpPr/>
          <p:nvPr userDrawn="1"/>
        </p:nvGrpSpPr>
        <p:grpSpPr>
          <a:xfrm>
            <a:off x="2203979" y="1585463"/>
            <a:ext cx="7815843" cy="4246358"/>
            <a:chOff x="780349" y="1433063"/>
            <a:chExt cx="7815843" cy="4246358"/>
          </a:xfrm>
        </p:grpSpPr>
        <p:sp>
          <p:nvSpPr>
            <p:cNvPr id="2" name="Rectangle 1">
              <a:extLst>
                <a:ext uri="{FF2B5EF4-FFF2-40B4-BE49-F238E27FC236}">
                  <a16:creationId xmlns:a16="http://schemas.microsoft.com/office/drawing/2014/main" id="{87F43B96-1CD3-BB77-5F30-8B178FE868E5}"/>
                </a:ext>
              </a:extLst>
            </p:cNvPr>
            <p:cNvSpPr/>
            <p:nvPr userDrawn="1"/>
          </p:nvSpPr>
          <p:spPr>
            <a:xfrm>
              <a:off x="780349" y="1434305"/>
              <a:ext cx="2274349" cy="1959750"/>
            </a:xfrm>
            <a:prstGeom prst="rect">
              <a:avLst/>
            </a:prstGeom>
            <a:solidFill>
              <a:schemeClr val="accent6"/>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61760AC7-AF8F-5A64-B770-6C66D6024108}"/>
                </a:ext>
              </a:extLst>
            </p:cNvPr>
            <p:cNvSpPr/>
            <p:nvPr userDrawn="1"/>
          </p:nvSpPr>
          <p:spPr>
            <a:xfrm>
              <a:off x="780349" y="3719671"/>
              <a:ext cx="2274349" cy="1959750"/>
            </a:xfrm>
            <a:prstGeom prst="rect">
              <a:avLst/>
            </a:prstGeom>
            <a:solidFill>
              <a:schemeClr val="accent3"/>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8" name="Rectangle 7">
              <a:extLst>
                <a:ext uri="{FF2B5EF4-FFF2-40B4-BE49-F238E27FC236}">
                  <a16:creationId xmlns:a16="http://schemas.microsoft.com/office/drawing/2014/main" id="{DDBE7F3B-47B0-5A09-31F2-EFD376D51B9B}"/>
                </a:ext>
              </a:extLst>
            </p:cNvPr>
            <p:cNvSpPr/>
            <p:nvPr userDrawn="1"/>
          </p:nvSpPr>
          <p:spPr>
            <a:xfrm>
              <a:off x="3551096" y="1433063"/>
              <a:ext cx="2274349" cy="1959750"/>
            </a:xfrm>
            <a:prstGeom prst="rect">
              <a:avLst/>
            </a:prstGeom>
            <a:solidFill>
              <a:schemeClr val="tx2"/>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0" name="Rectangle 9">
              <a:extLst>
                <a:ext uri="{FF2B5EF4-FFF2-40B4-BE49-F238E27FC236}">
                  <a16:creationId xmlns:a16="http://schemas.microsoft.com/office/drawing/2014/main" id="{4E3299A0-BDBF-BE28-862B-C422B176BE66}"/>
                </a:ext>
              </a:extLst>
            </p:cNvPr>
            <p:cNvSpPr/>
            <p:nvPr userDrawn="1"/>
          </p:nvSpPr>
          <p:spPr>
            <a:xfrm>
              <a:off x="3551096" y="3718429"/>
              <a:ext cx="2274349" cy="1959750"/>
            </a:xfrm>
            <a:prstGeom prst="rect">
              <a:avLst/>
            </a:prstGeom>
            <a:solidFill>
              <a:schemeClr val="accent4"/>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2" name="Rectangle 11">
              <a:extLst>
                <a:ext uri="{FF2B5EF4-FFF2-40B4-BE49-F238E27FC236}">
                  <a16:creationId xmlns:a16="http://schemas.microsoft.com/office/drawing/2014/main" id="{5B44CB34-5815-9A8C-3063-E7BF4F2B5C38}"/>
                </a:ext>
              </a:extLst>
            </p:cNvPr>
            <p:cNvSpPr/>
            <p:nvPr userDrawn="1"/>
          </p:nvSpPr>
          <p:spPr>
            <a:xfrm>
              <a:off x="6321843" y="1433063"/>
              <a:ext cx="2274349" cy="1959750"/>
            </a:xfrm>
            <a:prstGeom prst="rect">
              <a:avLst/>
            </a:prstGeom>
            <a:solidFill>
              <a:schemeClr val="accent1"/>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3" name="Rectangle 12">
              <a:extLst>
                <a:ext uri="{FF2B5EF4-FFF2-40B4-BE49-F238E27FC236}">
                  <a16:creationId xmlns:a16="http://schemas.microsoft.com/office/drawing/2014/main" id="{1731E52F-E701-6AAC-9BB9-51A5A8FB84A9}"/>
                </a:ext>
              </a:extLst>
            </p:cNvPr>
            <p:cNvSpPr/>
            <p:nvPr userDrawn="1"/>
          </p:nvSpPr>
          <p:spPr>
            <a:xfrm>
              <a:off x="6321843" y="3718429"/>
              <a:ext cx="2274349" cy="1959750"/>
            </a:xfrm>
            <a:prstGeom prst="rect">
              <a:avLst/>
            </a:prstGeom>
            <a:solidFill>
              <a:schemeClr val="accent5"/>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endParaRPr>
            </a:p>
          </p:txBody>
        </p:sp>
      </p:grpSp>
      <p:sp>
        <p:nvSpPr>
          <p:cNvPr id="18" name="Text Placeholder 21">
            <a:extLst>
              <a:ext uri="{FF2B5EF4-FFF2-40B4-BE49-F238E27FC236}">
                <a16:creationId xmlns:a16="http://schemas.microsoft.com/office/drawing/2014/main" id="{36171ABC-66DF-F07C-D046-54184D515FF7}"/>
              </a:ext>
            </a:extLst>
          </p:cNvPr>
          <p:cNvSpPr>
            <a:spLocks noGrp="1"/>
          </p:cNvSpPr>
          <p:nvPr>
            <p:ph type="body" sz="quarter" idx="20" hasCustomPrompt="1"/>
          </p:nvPr>
        </p:nvSpPr>
        <p:spPr>
          <a:xfrm>
            <a:off x="2236835"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9" name="Text Placeholder 21">
            <a:extLst>
              <a:ext uri="{FF2B5EF4-FFF2-40B4-BE49-F238E27FC236}">
                <a16:creationId xmlns:a16="http://schemas.microsoft.com/office/drawing/2014/main" id="{2EB4EF4A-3E01-9D6A-F89D-A57C7AC8A6CE}"/>
              </a:ext>
            </a:extLst>
          </p:cNvPr>
          <p:cNvSpPr>
            <a:spLocks noGrp="1"/>
          </p:cNvSpPr>
          <p:nvPr>
            <p:ph type="body" sz="quarter" idx="21" hasCustomPrompt="1"/>
          </p:nvPr>
        </p:nvSpPr>
        <p:spPr>
          <a:xfrm>
            <a:off x="4978495"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0" name="Text Placeholder 21">
            <a:extLst>
              <a:ext uri="{FF2B5EF4-FFF2-40B4-BE49-F238E27FC236}">
                <a16:creationId xmlns:a16="http://schemas.microsoft.com/office/drawing/2014/main" id="{1C98F391-58FB-C7BD-2E51-C4161A820F23}"/>
              </a:ext>
            </a:extLst>
          </p:cNvPr>
          <p:cNvSpPr>
            <a:spLocks noGrp="1"/>
          </p:cNvSpPr>
          <p:nvPr>
            <p:ph type="body" sz="quarter" idx="22" hasCustomPrompt="1"/>
          </p:nvPr>
        </p:nvSpPr>
        <p:spPr>
          <a:xfrm>
            <a:off x="7781709"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5" name="Text Placeholder 21">
            <a:extLst>
              <a:ext uri="{FF2B5EF4-FFF2-40B4-BE49-F238E27FC236}">
                <a16:creationId xmlns:a16="http://schemas.microsoft.com/office/drawing/2014/main" id="{BDF0FE2A-B105-04D8-2B46-0789A9563311}"/>
              </a:ext>
            </a:extLst>
          </p:cNvPr>
          <p:cNvSpPr>
            <a:spLocks noGrp="1"/>
          </p:cNvSpPr>
          <p:nvPr>
            <p:ph type="body" sz="quarter" idx="24" hasCustomPrompt="1"/>
          </p:nvPr>
        </p:nvSpPr>
        <p:spPr>
          <a:xfrm>
            <a:off x="2236835"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6" name="Text Placeholder 21">
            <a:extLst>
              <a:ext uri="{FF2B5EF4-FFF2-40B4-BE49-F238E27FC236}">
                <a16:creationId xmlns:a16="http://schemas.microsoft.com/office/drawing/2014/main" id="{1569E2C5-E294-39CA-368B-18D97DE1FFA4}"/>
              </a:ext>
            </a:extLst>
          </p:cNvPr>
          <p:cNvSpPr>
            <a:spLocks noGrp="1"/>
          </p:cNvSpPr>
          <p:nvPr>
            <p:ph type="body" sz="quarter" idx="25" hasCustomPrompt="1"/>
          </p:nvPr>
        </p:nvSpPr>
        <p:spPr>
          <a:xfrm>
            <a:off x="4978495"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7" name="Text Placeholder 21">
            <a:extLst>
              <a:ext uri="{FF2B5EF4-FFF2-40B4-BE49-F238E27FC236}">
                <a16:creationId xmlns:a16="http://schemas.microsoft.com/office/drawing/2014/main" id="{C88C4F21-87EB-A333-00CB-B3AC5AA1D158}"/>
              </a:ext>
            </a:extLst>
          </p:cNvPr>
          <p:cNvSpPr>
            <a:spLocks noGrp="1"/>
          </p:cNvSpPr>
          <p:nvPr>
            <p:ph type="body" sz="quarter" idx="26" hasCustomPrompt="1"/>
          </p:nvPr>
        </p:nvSpPr>
        <p:spPr>
          <a:xfrm>
            <a:off x="7781709"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123817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grpSp>
        <p:nvGrpSpPr>
          <p:cNvPr id="16" name="Group 15">
            <a:extLst>
              <a:ext uri="{FF2B5EF4-FFF2-40B4-BE49-F238E27FC236}">
                <a16:creationId xmlns:a16="http://schemas.microsoft.com/office/drawing/2014/main" id="{515008AE-AF98-3C15-B8F6-60A18A5008F0}"/>
              </a:ext>
            </a:extLst>
          </p:cNvPr>
          <p:cNvGrpSpPr/>
          <p:nvPr userDrawn="1"/>
        </p:nvGrpSpPr>
        <p:grpSpPr>
          <a:xfrm>
            <a:off x="798513" y="1585463"/>
            <a:ext cx="10594975" cy="4267783"/>
            <a:chOff x="780349" y="1433063"/>
            <a:chExt cx="10594975" cy="4267783"/>
          </a:xfrm>
        </p:grpSpPr>
        <p:sp>
          <p:nvSpPr>
            <p:cNvPr id="2" name="Rectangle 1">
              <a:extLst>
                <a:ext uri="{FF2B5EF4-FFF2-40B4-BE49-F238E27FC236}">
                  <a16:creationId xmlns:a16="http://schemas.microsoft.com/office/drawing/2014/main" id="{87F43B96-1CD3-BB77-5F30-8B178FE868E5}"/>
                </a:ext>
              </a:extLst>
            </p:cNvPr>
            <p:cNvSpPr/>
            <p:nvPr userDrawn="1"/>
          </p:nvSpPr>
          <p:spPr>
            <a:xfrm>
              <a:off x="780349" y="1434305"/>
              <a:ext cx="2274349" cy="1959750"/>
            </a:xfrm>
            <a:prstGeom prst="rect">
              <a:avLst/>
            </a:prstGeom>
            <a:solidFill>
              <a:schemeClr val="accent6"/>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61760AC7-AF8F-5A64-B770-6C66D6024108}"/>
                </a:ext>
              </a:extLst>
            </p:cNvPr>
            <p:cNvSpPr/>
            <p:nvPr userDrawn="1"/>
          </p:nvSpPr>
          <p:spPr>
            <a:xfrm>
              <a:off x="780349" y="3719671"/>
              <a:ext cx="2274349" cy="1959750"/>
            </a:xfrm>
            <a:prstGeom prst="rect">
              <a:avLst/>
            </a:prstGeom>
            <a:solidFill>
              <a:schemeClr val="accent3"/>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8" name="Rectangle 7">
              <a:extLst>
                <a:ext uri="{FF2B5EF4-FFF2-40B4-BE49-F238E27FC236}">
                  <a16:creationId xmlns:a16="http://schemas.microsoft.com/office/drawing/2014/main" id="{DDBE7F3B-47B0-5A09-31F2-EFD376D51B9B}"/>
                </a:ext>
              </a:extLst>
            </p:cNvPr>
            <p:cNvSpPr/>
            <p:nvPr userDrawn="1"/>
          </p:nvSpPr>
          <p:spPr>
            <a:xfrm>
              <a:off x="3551096" y="1433063"/>
              <a:ext cx="2274349" cy="1959750"/>
            </a:xfrm>
            <a:prstGeom prst="rect">
              <a:avLst/>
            </a:prstGeom>
            <a:solidFill>
              <a:schemeClr val="tx2"/>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0" name="Rectangle 9">
              <a:extLst>
                <a:ext uri="{FF2B5EF4-FFF2-40B4-BE49-F238E27FC236}">
                  <a16:creationId xmlns:a16="http://schemas.microsoft.com/office/drawing/2014/main" id="{4E3299A0-BDBF-BE28-862B-C422B176BE66}"/>
                </a:ext>
              </a:extLst>
            </p:cNvPr>
            <p:cNvSpPr/>
            <p:nvPr userDrawn="1"/>
          </p:nvSpPr>
          <p:spPr>
            <a:xfrm>
              <a:off x="3551096" y="3718429"/>
              <a:ext cx="2274349" cy="1959750"/>
            </a:xfrm>
            <a:prstGeom prst="rect">
              <a:avLst/>
            </a:prstGeom>
            <a:solidFill>
              <a:schemeClr val="accent4"/>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2" name="Rectangle 11">
              <a:extLst>
                <a:ext uri="{FF2B5EF4-FFF2-40B4-BE49-F238E27FC236}">
                  <a16:creationId xmlns:a16="http://schemas.microsoft.com/office/drawing/2014/main" id="{5B44CB34-5815-9A8C-3063-E7BF4F2B5C38}"/>
                </a:ext>
              </a:extLst>
            </p:cNvPr>
            <p:cNvSpPr/>
            <p:nvPr userDrawn="1"/>
          </p:nvSpPr>
          <p:spPr>
            <a:xfrm>
              <a:off x="6321843" y="1433063"/>
              <a:ext cx="2274349" cy="1959750"/>
            </a:xfrm>
            <a:prstGeom prst="rect">
              <a:avLst/>
            </a:prstGeom>
            <a:solidFill>
              <a:schemeClr val="accent1"/>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3" name="Rectangle 12">
              <a:extLst>
                <a:ext uri="{FF2B5EF4-FFF2-40B4-BE49-F238E27FC236}">
                  <a16:creationId xmlns:a16="http://schemas.microsoft.com/office/drawing/2014/main" id="{1731E52F-E701-6AAC-9BB9-51A5A8FB84A9}"/>
                </a:ext>
              </a:extLst>
            </p:cNvPr>
            <p:cNvSpPr/>
            <p:nvPr userDrawn="1"/>
          </p:nvSpPr>
          <p:spPr>
            <a:xfrm>
              <a:off x="6321843" y="3718429"/>
              <a:ext cx="2274349" cy="1959750"/>
            </a:xfrm>
            <a:prstGeom prst="rect">
              <a:avLst/>
            </a:prstGeom>
            <a:solidFill>
              <a:schemeClr val="accent5"/>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endParaRPr>
            </a:p>
          </p:txBody>
        </p:sp>
        <p:sp>
          <p:nvSpPr>
            <p:cNvPr id="14" name="Rectangle 13">
              <a:extLst>
                <a:ext uri="{FF2B5EF4-FFF2-40B4-BE49-F238E27FC236}">
                  <a16:creationId xmlns:a16="http://schemas.microsoft.com/office/drawing/2014/main" id="{CECAE9AC-EFB1-7E73-0ED8-BC44CB185878}"/>
                </a:ext>
              </a:extLst>
            </p:cNvPr>
            <p:cNvSpPr/>
            <p:nvPr userDrawn="1"/>
          </p:nvSpPr>
          <p:spPr>
            <a:xfrm>
              <a:off x="9100975" y="1455730"/>
              <a:ext cx="2274349" cy="1959750"/>
            </a:xfrm>
            <a:prstGeom prst="rect">
              <a:avLst/>
            </a:prstGeom>
            <a:solidFill>
              <a:schemeClr val="accent2"/>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endParaRPr>
            </a:p>
          </p:txBody>
        </p:sp>
        <p:sp>
          <p:nvSpPr>
            <p:cNvPr id="15" name="Rectangle 14">
              <a:extLst>
                <a:ext uri="{FF2B5EF4-FFF2-40B4-BE49-F238E27FC236}">
                  <a16:creationId xmlns:a16="http://schemas.microsoft.com/office/drawing/2014/main" id="{3412171C-E3F5-2AAE-0D75-3994A247F379}"/>
                </a:ext>
              </a:extLst>
            </p:cNvPr>
            <p:cNvSpPr/>
            <p:nvPr userDrawn="1"/>
          </p:nvSpPr>
          <p:spPr>
            <a:xfrm>
              <a:off x="9100975" y="3741096"/>
              <a:ext cx="2274349" cy="1959750"/>
            </a:xfrm>
            <a:prstGeom prst="rect">
              <a:avLst/>
            </a:prstGeom>
            <a:solidFill>
              <a:schemeClr val="accent6">
                <a:lumMod val="75000"/>
              </a:schemeClr>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a:ea typeface="Roboto"/>
                <a:cs typeface="Roboto"/>
              </a:endParaRPr>
            </a:p>
          </p:txBody>
        </p:sp>
      </p:grpSp>
      <p:sp>
        <p:nvSpPr>
          <p:cNvPr id="18" name="Text Placeholder 21">
            <a:extLst>
              <a:ext uri="{FF2B5EF4-FFF2-40B4-BE49-F238E27FC236}">
                <a16:creationId xmlns:a16="http://schemas.microsoft.com/office/drawing/2014/main" id="{36171ABC-66DF-F07C-D046-54184D515FF7}"/>
              </a:ext>
            </a:extLst>
          </p:cNvPr>
          <p:cNvSpPr>
            <a:spLocks noGrp="1"/>
          </p:cNvSpPr>
          <p:nvPr>
            <p:ph type="body" sz="quarter" idx="20" hasCustomPrompt="1"/>
          </p:nvPr>
        </p:nvSpPr>
        <p:spPr>
          <a:xfrm>
            <a:off x="831369"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9" name="Text Placeholder 21">
            <a:extLst>
              <a:ext uri="{FF2B5EF4-FFF2-40B4-BE49-F238E27FC236}">
                <a16:creationId xmlns:a16="http://schemas.microsoft.com/office/drawing/2014/main" id="{2EB4EF4A-3E01-9D6A-F89D-A57C7AC8A6CE}"/>
              </a:ext>
            </a:extLst>
          </p:cNvPr>
          <p:cNvSpPr>
            <a:spLocks noGrp="1"/>
          </p:cNvSpPr>
          <p:nvPr>
            <p:ph type="body" sz="quarter" idx="21" hasCustomPrompt="1"/>
          </p:nvPr>
        </p:nvSpPr>
        <p:spPr>
          <a:xfrm>
            <a:off x="3573029"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0" name="Text Placeholder 21">
            <a:extLst>
              <a:ext uri="{FF2B5EF4-FFF2-40B4-BE49-F238E27FC236}">
                <a16:creationId xmlns:a16="http://schemas.microsoft.com/office/drawing/2014/main" id="{1C98F391-58FB-C7BD-2E51-C4161A820F23}"/>
              </a:ext>
            </a:extLst>
          </p:cNvPr>
          <p:cNvSpPr>
            <a:spLocks noGrp="1"/>
          </p:cNvSpPr>
          <p:nvPr>
            <p:ph type="body" sz="quarter" idx="22" hasCustomPrompt="1"/>
          </p:nvPr>
        </p:nvSpPr>
        <p:spPr>
          <a:xfrm>
            <a:off x="6376243"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1" name="Text Placeholder 21">
            <a:extLst>
              <a:ext uri="{FF2B5EF4-FFF2-40B4-BE49-F238E27FC236}">
                <a16:creationId xmlns:a16="http://schemas.microsoft.com/office/drawing/2014/main" id="{74F0D0D5-B4D4-A3D0-7A1B-3972E6F815B4}"/>
              </a:ext>
            </a:extLst>
          </p:cNvPr>
          <p:cNvSpPr>
            <a:spLocks noGrp="1"/>
          </p:cNvSpPr>
          <p:nvPr>
            <p:ph type="body" sz="quarter" idx="23" hasCustomPrompt="1"/>
          </p:nvPr>
        </p:nvSpPr>
        <p:spPr>
          <a:xfrm>
            <a:off x="9117903"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5" name="Text Placeholder 21">
            <a:extLst>
              <a:ext uri="{FF2B5EF4-FFF2-40B4-BE49-F238E27FC236}">
                <a16:creationId xmlns:a16="http://schemas.microsoft.com/office/drawing/2014/main" id="{BDF0FE2A-B105-04D8-2B46-0789A9563311}"/>
              </a:ext>
            </a:extLst>
          </p:cNvPr>
          <p:cNvSpPr>
            <a:spLocks noGrp="1"/>
          </p:cNvSpPr>
          <p:nvPr>
            <p:ph type="body" sz="quarter" idx="24" hasCustomPrompt="1"/>
          </p:nvPr>
        </p:nvSpPr>
        <p:spPr>
          <a:xfrm>
            <a:off x="831369"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6" name="Text Placeholder 21">
            <a:extLst>
              <a:ext uri="{FF2B5EF4-FFF2-40B4-BE49-F238E27FC236}">
                <a16:creationId xmlns:a16="http://schemas.microsoft.com/office/drawing/2014/main" id="{1569E2C5-E294-39CA-368B-18D97DE1FFA4}"/>
              </a:ext>
            </a:extLst>
          </p:cNvPr>
          <p:cNvSpPr>
            <a:spLocks noGrp="1"/>
          </p:cNvSpPr>
          <p:nvPr>
            <p:ph type="body" sz="quarter" idx="25" hasCustomPrompt="1"/>
          </p:nvPr>
        </p:nvSpPr>
        <p:spPr>
          <a:xfrm>
            <a:off x="3573029"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7" name="Text Placeholder 21">
            <a:extLst>
              <a:ext uri="{FF2B5EF4-FFF2-40B4-BE49-F238E27FC236}">
                <a16:creationId xmlns:a16="http://schemas.microsoft.com/office/drawing/2014/main" id="{C88C4F21-87EB-A333-00CB-B3AC5AA1D158}"/>
              </a:ext>
            </a:extLst>
          </p:cNvPr>
          <p:cNvSpPr>
            <a:spLocks noGrp="1"/>
          </p:cNvSpPr>
          <p:nvPr>
            <p:ph type="body" sz="quarter" idx="26" hasCustomPrompt="1"/>
          </p:nvPr>
        </p:nvSpPr>
        <p:spPr>
          <a:xfrm>
            <a:off x="6376243"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8" name="Text Placeholder 21">
            <a:extLst>
              <a:ext uri="{FF2B5EF4-FFF2-40B4-BE49-F238E27FC236}">
                <a16:creationId xmlns:a16="http://schemas.microsoft.com/office/drawing/2014/main" id="{B8A8C8A9-B49C-84DB-6E38-A2E5467B0014}"/>
              </a:ext>
            </a:extLst>
          </p:cNvPr>
          <p:cNvSpPr>
            <a:spLocks noGrp="1"/>
          </p:cNvSpPr>
          <p:nvPr>
            <p:ph type="body" sz="quarter" idx="27" hasCustomPrompt="1"/>
          </p:nvPr>
        </p:nvSpPr>
        <p:spPr>
          <a:xfrm>
            <a:off x="9117903"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337345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39" r:id="rId2"/>
    <p:sldLayoutId id="2147483896" r:id="rId3"/>
    <p:sldLayoutId id="2147483927" r:id="rId4"/>
    <p:sldLayoutId id="2147483941" r:id="rId5"/>
    <p:sldLayoutId id="2147483928" r:id="rId6"/>
    <p:sldLayoutId id="2147483937" r:id="rId7"/>
    <p:sldLayoutId id="2147483942" r:id="rId8"/>
    <p:sldLayoutId id="2147483943" r:id="rId9"/>
    <p:sldLayoutId id="2147483897" r:id="rId10"/>
    <p:sldLayoutId id="2147483894" r:id="rId11"/>
    <p:sldLayoutId id="2147483827" r:id="rId12"/>
    <p:sldLayoutId id="2147483861" r:id="rId13"/>
    <p:sldLayoutId id="2147483934" r:id="rId14"/>
    <p:sldLayoutId id="2147483831" r:id="rId15"/>
    <p:sldLayoutId id="2147483832" r:id="rId16"/>
    <p:sldLayoutId id="2147483833" r:id="rId17"/>
    <p:sldLayoutId id="2147483834" r:id="rId18"/>
    <p:sldLayoutId id="2147483940" r:id="rId19"/>
    <p:sldLayoutId id="2147483905" r:id="rId20"/>
    <p:sldLayoutId id="2147483835" r:id="rId21"/>
    <p:sldLayoutId id="2147483938" r:id="rId22"/>
    <p:sldLayoutId id="2147483868" r:id="rId23"/>
    <p:sldLayoutId id="2147483930" r:id="rId24"/>
    <p:sldLayoutId id="2147483906" r:id="rId25"/>
    <p:sldLayoutId id="2147483829" r:id="rId26"/>
    <p:sldLayoutId id="2147483849" r:id="rId27"/>
    <p:sldLayoutId id="2147483944" r:id="rId28"/>
    <p:sldLayoutId id="2147483946" r:id="rId29"/>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840813-7735-7870-4954-E123BBC3581B}"/>
              </a:ext>
            </a:extLst>
          </p:cNvPr>
          <p:cNvSpPr>
            <a:spLocks noGrp="1"/>
          </p:cNvSpPr>
          <p:nvPr>
            <p:ph type="ctrTitle"/>
          </p:nvPr>
        </p:nvSpPr>
        <p:spPr/>
        <p:txBody>
          <a:bodyPr/>
          <a:lstStyle/>
          <a:p>
            <a:r>
              <a:rPr lang="en-US" dirty="0"/>
              <a:t>QIKR Shielding PDR:</a:t>
            </a:r>
            <a:br>
              <a:rPr lang="en-US" dirty="0"/>
            </a:br>
            <a:r>
              <a:rPr lang="en-US" dirty="0"/>
              <a:t>Mechanical Overview</a:t>
            </a:r>
          </a:p>
        </p:txBody>
      </p:sp>
      <p:sp>
        <p:nvSpPr>
          <p:cNvPr id="10" name="Text Placeholder 9">
            <a:extLst>
              <a:ext uri="{FF2B5EF4-FFF2-40B4-BE49-F238E27FC236}">
                <a16:creationId xmlns:a16="http://schemas.microsoft.com/office/drawing/2014/main" id="{8B800046-929C-AD52-FA6F-0FBD1EB39B4B}"/>
              </a:ext>
            </a:extLst>
          </p:cNvPr>
          <p:cNvSpPr>
            <a:spLocks noGrp="1"/>
          </p:cNvSpPr>
          <p:nvPr>
            <p:ph type="body" sz="quarter" idx="15"/>
          </p:nvPr>
        </p:nvSpPr>
        <p:spPr/>
        <p:txBody>
          <a:bodyPr/>
          <a:lstStyle/>
          <a:p>
            <a:r>
              <a:rPr lang="en-US" dirty="0"/>
              <a:t>D. Wilson, Lead Engineer</a:t>
            </a:r>
          </a:p>
        </p:txBody>
      </p:sp>
      <p:sp>
        <p:nvSpPr>
          <p:cNvPr id="11" name="Text Placeholder 10">
            <a:extLst>
              <a:ext uri="{FF2B5EF4-FFF2-40B4-BE49-F238E27FC236}">
                <a16:creationId xmlns:a16="http://schemas.microsoft.com/office/drawing/2014/main" id="{8FD0E904-04A7-3517-9C7C-56A69D9D6CB5}"/>
              </a:ext>
            </a:extLst>
          </p:cNvPr>
          <p:cNvSpPr>
            <a:spLocks noGrp="1"/>
          </p:cNvSpPr>
          <p:nvPr>
            <p:ph type="body" sz="quarter" idx="17"/>
          </p:nvPr>
        </p:nvSpPr>
        <p:spPr/>
        <p:txBody>
          <a:bodyPr/>
          <a:lstStyle/>
          <a:p>
            <a:r>
              <a:rPr lang="en-US" dirty="0"/>
              <a:t>March 03, 2025</a:t>
            </a:r>
          </a:p>
        </p:txBody>
      </p:sp>
    </p:spTree>
    <p:extLst>
      <p:ext uri="{BB962C8B-B14F-4D97-AF65-F5344CB8AC3E}">
        <p14:creationId xmlns:p14="http://schemas.microsoft.com/office/powerpoint/2010/main" val="279803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746C969-B24C-FD6E-BD10-FFA6DC7D182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78947" y="1461638"/>
            <a:ext cx="10024507" cy="4683382"/>
          </a:xfrm>
          <a:prstGeom prst="rect">
            <a:avLst/>
          </a:prstGeom>
        </p:spPr>
      </p:pic>
      <p:grpSp>
        <p:nvGrpSpPr>
          <p:cNvPr id="10" name="Group 9">
            <a:extLst>
              <a:ext uri="{FF2B5EF4-FFF2-40B4-BE49-F238E27FC236}">
                <a16:creationId xmlns:a16="http://schemas.microsoft.com/office/drawing/2014/main" id="{47DBD8EE-946B-9CE3-181C-867154D82C92}"/>
              </a:ext>
            </a:extLst>
          </p:cNvPr>
          <p:cNvGrpSpPr/>
          <p:nvPr/>
        </p:nvGrpSpPr>
        <p:grpSpPr>
          <a:xfrm rot="163080">
            <a:off x="11074807" y="4102966"/>
            <a:ext cx="972018" cy="424732"/>
            <a:chOff x="10275211" y="4532099"/>
            <a:chExt cx="972018" cy="424732"/>
          </a:xfrm>
        </p:grpSpPr>
        <p:sp>
          <p:nvSpPr>
            <p:cNvPr id="23" name="Arrow: Right 22">
              <a:extLst>
                <a:ext uri="{FF2B5EF4-FFF2-40B4-BE49-F238E27FC236}">
                  <a16:creationId xmlns:a16="http://schemas.microsoft.com/office/drawing/2014/main" id="{3F38D1E5-FB39-AF05-A17A-2D21E2782BED}"/>
                </a:ext>
              </a:extLst>
            </p:cNvPr>
            <p:cNvSpPr/>
            <p:nvPr/>
          </p:nvSpPr>
          <p:spPr>
            <a:xfrm rot="11063047">
              <a:off x="10275211" y="4532099"/>
              <a:ext cx="880844" cy="424732"/>
            </a:xfrm>
            <a:prstGeom prst="rightArrow">
              <a:avLst/>
            </a:prstGeom>
            <a:solidFill>
              <a:srgbClr val="FF00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700">
                <a:solidFill>
                  <a:schemeClr val="tx1"/>
                </a:solidFill>
              </a:endParaRPr>
            </a:p>
          </p:txBody>
        </p:sp>
        <p:sp>
          <p:nvSpPr>
            <p:cNvPr id="24" name="TextBox 23">
              <a:extLst>
                <a:ext uri="{FF2B5EF4-FFF2-40B4-BE49-F238E27FC236}">
                  <a16:creationId xmlns:a16="http://schemas.microsoft.com/office/drawing/2014/main" id="{3BF34FFE-F49A-F984-8329-B0A51D3B8793}"/>
                </a:ext>
              </a:extLst>
            </p:cNvPr>
            <p:cNvSpPr txBox="1"/>
            <p:nvPr/>
          </p:nvSpPr>
          <p:spPr>
            <a:xfrm rot="277660">
              <a:off x="10293122" y="4601348"/>
              <a:ext cx="954107" cy="286232"/>
            </a:xfrm>
            <a:prstGeom prst="rect">
              <a:avLst/>
            </a:prstGeom>
            <a:noFill/>
          </p:spPr>
          <p:txBody>
            <a:bodyPr wrap="none" rtlCol="0">
              <a:spAutoFit/>
            </a:bodyPr>
            <a:lstStyle/>
            <a:p>
              <a:pPr algn="l">
                <a:lnSpc>
                  <a:spcPct val="90000"/>
                </a:lnSpc>
              </a:pPr>
              <a:r>
                <a:rPr lang="en-US" sz="1400" dirty="0">
                  <a:latin typeface="+mn-lt"/>
                </a:rPr>
                <a:t>Neutrons</a:t>
              </a:r>
            </a:p>
          </p:txBody>
        </p:sp>
      </p:grpSp>
      <p:sp>
        <p:nvSpPr>
          <p:cNvPr id="2" name="Title 1">
            <a:extLst>
              <a:ext uri="{FF2B5EF4-FFF2-40B4-BE49-F238E27FC236}">
                <a16:creationId xmlns:a16="http://schemas.microsoft.com/office/drawing/2014/main" id="{B9FEA7FD-6AC9-59B4-AD9B-483E7EBA9C7F}"/>
              </a:ext>
            </a:extLst>
          </p:cNvPr>
          <p:cNvSpPr>
            <a:spLocks noGrp="1"/>
          </p:cNvSpPr>
          <p:nvPr>
            <p:ph type="title"/>
          </p:nvPr>
        </p:nvSpPr>
        <p:spPr/>
        <p:txBody>
          <a:bodyPr/>
          <a:lstStyle/>
          <a:p>
            <a:r>
              <a:rPr lang="en-US" dirty="0"/>
              <a:t>QIKR –3D Model View</a:t>
            </a:r>
          </a:p>
        </p:txBody>
      </p:sp>
      <p:sp>
        <p:nvSpPr>
          <p:cNvPr id="5" name="TextBox 4">
            <a:extLst>
              <a:ext uri="{FF2B5EF4-FFF2-40B4-BE49-F238E27FC236}">
                <a16:creationId xmlns:a16="http://schemas.microsoft.com/office/drawing/2014/main" id="{0CF97D1B-0C68-B8ED-B89F-3A4357D44F24}"/>
              </a:ext>
            </a:extLst>
          </p:cNvPr>
          <p:cNvSpPr txBox="1"/>
          <p:nvPr/>
        </p:nvSpPr>
        <p:spPr>
          <a:xfrm>
            <a:off x="7813694" y="956261"/>
            <a:ext cx="1683474" cy="258532"/>
          </a:xfrm>
          <a:prstGeom prst="rect">
            <a:avLst/>
          </a:prstGeom>
          <a:noFill/>
        </p:spPr>
        <p:txBody>
          <a:bodyPr wrap="square" rtlCol="0">
            <a:spAutoFit/>
          </a:bodyPr>
          <a:lstStyle/>
          <a:p>
            <a:pPr algn="l">
              <a:lnSpc>
                <a:spcPct val="90000"/>
              </a:lnSpc>
            </a:pPr>
            <a:r>
              <a:rPr lang="en-US" sz="1200" dirty="0">
                <a:solidFill>
                  <a:srgbClr val="0000FF"/>
                </a:solidFill>
                <a:latin typeface="+mn-lt"/>
              </a:rPr>
              <a:t>Maintenance Shield</a:t>
            </a:r>
          </a:p>
        </p:txBody>
      </p:sp>
      <p:cxnSp>
        <p:nvCxnSpPr>
          <p:cNvPr id="7" name="Straight Arrow Connector 6">
            <a:extLst>
              <a:ext uri="{FF2B5EF4-FFF2-40B4-BE49-F238E27FC236}">
                <a16:creationId xmlns:a16="http://schemas.microsoft.com/office/drawing/2014/main" id="{F23AFE02-19D8-D9FC-557C-3C08E250A413}"/>
              </a:ext>
            </a:extLst>
          </p:cNvPr>
          <p:cNvCxnSpPr>
            <a:cxnSpLocks/>
            <a:stCxn id="5" idx="2"/>
          </p:cNvCxnSpPr>
          <p:nvPr/>
        </p:nvCxnSpPr>
        <p:spPr>
          <a:xfrm>
            <a:off x="8655431" y="1214793"/>
            <a:ext cx="576732" cy="1189100"/>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9960F9-8977-6986-6D27-0358A7787F16}"/>
              </a:ext>
            </a:extLst>
          </p:cNvPr>
          <p:cNvSpPr txBox="1"/>
          <p:nvPr/>
        </p:nvSpPr>
        <p:spPr>
          <a:xfrm>
            <a:off x="7686237" y="1733349"/>
            <a:ext cx="883858" cy="258532"/>
          </a:xfrm>
          <a:prstGeom prst="rect">
            <a:avLst/>
          </a:prstGeom>
          <a:solidFill>
            <a:srgbClr val="FFFF00"/>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90000"/>
              </a:lnSpc>
              <a:defRPr sz="1200">
                <a:solidFill>
                  <a:srgbClr val="0000FF"/>
                </a:solidFill>
              </a:defRPr>
            </a:lvl1pPr>
          </a:lstStyle>
          <a:p>
            <a:r>
              <a:rPr lang="en-US" dirty="0"/>
              <a:t>Shutters</a:t>
            </a:r>
          </a:p>
        </p:txBody>
      </p:sp>
      <p:cxnSp>
        <p:nvCxnSpPr>
          <p:cNvPr id="9" name="Straight Arrow Connector 8">
            <a:extLst>
              <a:ext uri="{FF2B5EF4-FFF2-40B4-BE49-F238E27FC236}">
                <a16:creationId xmlns:a16="http://schemas.microsoft.com/office/drawing/2014/main" id="{B19DF1CC-CA63-2266-BB5F-327238C7007C}"/>
              </a:ext>
            </a:extLst>
          </p:cNvPr>
          <p:cNvCxnSpPr>
            <a:cxnSpLocks/>
          </p:cNvCxnSpPr>
          <p:nvPr/>
        </p:nvCxnSpPr>
        <p:spPr>
          <a:xfrm flipH="1">
            <a:off x="7237187" y="2017977"/>
            <a:ext cx="734526" cy="1007018"/>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892CBD-09F6-F389-9FF2-9C6C3C0AF251}"/>
              </a:ext>
            </a:extLst>
          </p:cNvPr>
          <p:cNvCxnSpPr>
            <a:cxnSpLocks/>
          </p:cNvCxnSpPr>
          <p:nvPr/>
        </p:nvCxnSpPr>
        <p:spPr>
          <a:xfrm flipH="1">
            <a:off x="7023105" y="2016027"/>
            <a:ext cx="1019914" cy="1787302"/>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C387AC3-3303-A3C2-FB7B-36DB8F265F4F}"/>
              </a:ext>
            </a:extLst>
          </p:cNvPr>
          <p:cNvSpPr txBox="1"/>
          <p:nvPr/>
        </p:nvSpPr>
        <p:spPr>
          <a:xfrm>
            <a:off x="4041131" y="5125213"/>
            <a:ext cx="1383511" cy="923330"/>
          </a:xfrm>
          <a:prstGeom prst="rect">
            <a:avLst/>
          </a:prstGeom>
          <a:noFill/>
        </p:spPr>
        <p:txBody>
          <a:bodyPr wrap="square" rtlCol="0">
            <a:spAutoFit/>
          </a:bodyPr>
          <a:lstStyle/>
          <a:p>
            <a:pPr algn="ctr">
              <a:lnSpc>
                <a:spcPct val="90000"/>
              </a:lnSpc>
            </a:pPr>
            <a:r>
              <a:rPr lang="en-US" sz="1200">
                <a:solidFill>
                  <a:srgbClr val="0000FF"/>
                </a:solidFill>
                <a:latin typeface="+mn-lt"/>
              </a:rPr>
              <a:t>Incident Table with Slits &amp; Frame Overlap Mirror</a:t>
            </a:r>
            <a:br>
              <a:rPr lang="en-US" sz="1200">
                <a:latin typeface="+mn-lt"/>
              </a:rPr>
            </a:br>
            <a:endParaRPr lang="en-US" sz="1200">
              <a:solidFill>
                <a:srgbClr val="FF0000"/>
              </a:solidFill>
              <a:latin typeface="+mn-lt"/>
            </a:endParaRPr>
          </a:p>
        </p:txBody>
      </p:sp>
      <p:cxnSp>
        <p:nvCxnSpPr>
          <p:cNvPr id="15" name="Straight Arrow Connector 14">
            <a:extLst>
              <a:ext uri="{FF2B5EF4-FFF2-40B4-BE49-F238E27FC236}">
                <a16:creationId xmlns:a16="http://schemas.microsoft.com/office/drawing/2014/main" id="{7C4E0AF8-FAEE-C0F5-E24B-F19949BCBF48}"/>
              </a:ext>
            </a:extLst>
          </p:cNvPr>
          <p:cNvCxnSpPr>
            <a:cxnSpLocks/>
          </p:cNvCxnSpPr>
          <p:nvPr/>
        </p:nvCxnSpPr>
        <p:spPr>
          <a:xfrm flipH="1" flipV="1">
            <a:off x="4634218" y="4234952"/>
            <a:ext cx="85288" cy="742918"/>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8AEC37A-25C3-D8C9-BFFA-5B637F32C975}"/>
              </a:ext>
            </a:extLst>
          </p:cNvPr>
          <p:cNvCxnSpPr>
            <a:cxnSpLocks/>
          </p:cNvCxnSpPr>
          <p:nvPr/>
        </p:nvCxnSpPr>
        <p:spPr>
          <a:xfrm flipV="1">
            <a:off x="3284799" y="4234952"/>
            <a:ext cx="368949" cy="787723"/>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8273577-04C1-DD65-191A-AD966BEF5238}"/>
              </a:ext>
            </a:extLst>
          </p:cNvPr>
          <p:cNvSpPr txBox="1"/>
          <p:nvPr/>
        </p:nvSpPr>
        <p:spPr>
          <a:xfrm>
            <a:off x="1753925" y="5167213"/>
            <a:ext cx="2069311" cy="590931"/>
          </a:xfrm>
          <a:prstGeom prst="rect">
            <a:avLst/>
          </a:prstGeom>
          <a:noFill/>
        </p:spPr>
        <p:txBody>
          <a:bodyPr wrap="square" rtlCol="0">
            <a:spAutoFit/>
          </a:bodyPr>
          <a:lstStyle/>
          <a:p>
            <a:pPr algn="ctr">
              <a:lnSpc>
                <a:spcPct val="90000"/>
              </a:lnSpc>
            </a:pPr>
            <a:r>
              <a:rPr lang="en-US" sz="1200" dirty="0">
                <a:solidFill>
                  <a:srgbClr val="0000FF"/>
                </a:solidFill>
                <a:latin typeface="+mn-lt"/>
              </a:rPr>
              <a:t>Sample and Detector Tables, Sample Changer</a:t>
            </a:r>
            <a:br>
              <a:rPr lang="en-US" sz="1200" dirty="0">
                <a:solidFill>
                  <a:srgbClr val="0000FF"/>
                </a:solidFill>
                <a:latin typeface="+mn-lt"/>
              </a:rPr>
            </a:br>
            <a:endParaRPr lang="en-US" sz="1200" dirty="0">
              <a:solidFill>
                <a:srgbClr val="FF0000"/>
              </a:solidFill>
              <a:latin typeface="+mn-lt"/>
            </a:endParaRPr>
          </a:p>
        </p:txBody>
      </p:sp>
      <p:sp>
        <p:nvSpPr>
          <p:cNvPr id="4" name="TextBox 3">
            <a:extLst>
              <a:ext uri="{FF2B5EF4-FFF2-40B4-BE49-F238E27FC236}">
                <a16:creationId xmlns:a16="http://schemas.microsoft.com/office/drawing/2014/main" id="{917E7F4A-44D4-3C03-4C81-8DF5B2B175BE}"/>
              </a:ext>
            </a:extLst>
          </p:cNvPr>
          <p:cNvSpPr txBox="1"/>
          <p:nvPr/>
        </p:nvSpPr>
        <p:spPr>
          <a:xfrm>
            <a:off x="1282468" y="1031034"/>
            <a:ext cx="776175" cy="286232"/>
          </a:xfrm>
          <a:prstGeom prst="rect">
            <a:avLst/>
          </a:prstGeom>
          <a:noFill/>
        </p:spPr>
        <p:txBody>
          <a:bodyPr wrap="none" rtlCol="0">
            <a:spAutoFit/>
          </a:bodyPr>
          <a:lstStyle/>
          <a:p>
            <a:pPr algn="l">
              <a:lnSpc>
                <a:spcPct val="90000"/>
              </a:lnSpc>
            </a:pPr>
            <a:r>
              <a:rPr lang="en-US" sz="1400" b="1" u="sng" dirty="0">
                <a:solidFill>
                  <a:srgbClr val="0000FF"/>
                </a:solidFill>
                <a:latin typeface="+mn-lt"/>
              </a:rPr>
              <a:t>QIKR-U</a:t>
            </a:r>
          </a:p>
        </p:txBody>
      </p:sp>
      <p:cxnSp>
        <p:nvCxnSpPr>
          <p:cNvPr id="12" name="Straight Arrow Connector 11">
            <a:extLst>
              <a:ext uri="{FF2B5EF4-FFF2-40B4-BE49-F238E27FC236}">
                <a16:creationId xmlns:a16="http://schemas.microsoft.com/office/drawing/2014/main" id="{7B0E9E37-B20C-EAEF-7A04-26BC14218296}"/>
              </a:ext>
            </a:extLst>
          </p:cNvPr>
          <p:cNvCxnSpPr>
            <a:cxnSpLocks/>
          </p:cNvCxnSpPr>
          <p:nvPr/>
        </p:nvCxnSpPr>
        <p:spPr>
          <a:xfrm>
            <a:off x="1951469" y="1362709"/>
            <a:ext cx="455618" cy="937466"/>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180425-CCE8-2BA3-7572-04902AB0CD83}"/>
              </a:ext>
            </a:extLst>
          </p:cNvPr>
          <p:cNvSpPr txBox="1"/>
          <p:nvPr/>
        </p:nvSpPr>
        <p:spPr>
          <a:xfrm>
            <a:off x="1223607" y="4777143"/>
            <a:ext cx="755335" cy="286232"/>
          </a:xfrm>
          <a:prstGeom prst="rect">
            <a:avLst/>
          </a:prstGeom>
          <a:noFill/>
        </p:spPr>
        <p:txBody>
          <a:bodyPr wrap="none" rtlCol="0">
            <a:spAutoFit/>
          </a:bodyPr>
          <a:lstStyle/>
          <a:p>
            <a:pPr algn="l">
              <a:lnSpc>
                <a:spcPct val="90000"/>
              </a:lnSpc>
            </a:pPr>
            <a:r>
              <a:rPr lang="en-US" sz="1400" b="1" u="sng" dirty="0">
                <a:solidFill>
                  <a:srgbClr val="0000FF"/>
                </a:solidFill>
                <a:latin typeface="+mn-lt"/>
              </a:rPr>
              <a:t>QIKR-L</a:t>
            </a:r>
          </a:p>
        </p:txBody>
      </p:sp>
      <p:cxnSp>
        <p:nvCxnSpPr>
          <p:cNvPr id="17" name="Straight Arrow Connector 16">
            <a:extLst>
              <a:ext uri="{FF2B5EF4-FFF2-40B4-BE49-F238E27FC236}">
                <a16:creationId xmlns:a16="http://schemas.microsoft.com/office/drawing/2014/main" id="{94E2C809-588C-433D-E417-86D00CE456A0}"/>
              </a:ext>
            </a:extLst>
          </p:cNvPr>
          <p:cNvCxnSpPr>
            <a:cxnSpLocks/>
          </p:cNvCxnSpPr>
          <p:nvPr/>
        </p:nvCxnSpPr>
        <p:spPr>
          <a:xfrm flipV="1">
            <a:off x="2031842" y="4080159"/>
            <a:ext cx="1244396" cy="709466"/>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A46D900-173A-4479-D5CD-4F28DC0B8716}"/>
              </a:ext>
            </a:extLst>
          </p:cNvPr>
          <p:cNvSpPr txBox="1"/>
          <p:nvPr/>
        </p:nvSpPr>
        <p:spPr>
          <a:xfrm>
            <a:off x="2522675" y="762717"/>
            <a:ext cx="2397170" cy="590931"/>
          </a:xfrm>
          <a:prstGeom prst="rect">
            <a:avLst/>
          </a:prstGeom>
          <a:solidFill>
            <a:srgbClr val="FFFF00"/>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90000"/>
              </a:lnSpc>
              <a:defRPr sz="1200">
                <a:solidFill>
                  <a:srgbClr val="0000FF"/>
                </a:solidFill>
              </a:defRPr>
            </a:lvl1pPr>
          </a:lstStyle>
          <a:p>
            <a:r>
              <a:rPr lang="en-US" dirty="0"/>
              <a:t>Once in the cave the two beam paths are shielded from each other by a central cave wall</a:t>
            </a:r>
          </a:p>
        </p:txBody>
      </p:sp>
      <p:cxnSp>
        <p:nvCxnSpPr>
          <p:cNvPr id="18" name="Straight Arrow Connector 17">
            <a:extLst>
              <a:ext uri="{FF2B5EF4-FFF2-40B4-BE49-F238E27FC236}">
                <a16:creationId xmlns:a16="http://schemas.microsoft.com/office/drawing/2014/main" id="{FECF2015-1A9C-A6DB-BA4F-ED35B3ADDA6F}"/>
              </a:ext>
            </a:extLst>
          </p:cNvPr>
          <p:cNvCxnSpPr>
            <a:cxnSpLocks/>
          </p:cNvCxnSpPr>
          <p:nvPr/>
        </p:nvCxnSpPr>
        <p:spPr>
          <a:xfrm flipH="1">
            <a:off x="2965524" y="1389645"/>
            <a:ext cx="277060" cy="908669"/>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878E576-3993-B5CC-0A69-7F7057010C9F}"/>
              </a:ext>
            </a:extLst>
          </p:cNvPr>
          <p:cNvCxnSpPr>
            <a:cxnSpLocks/>
          </p:cNvCxnSpPr>
          <p:nvPr/>
        </p:nvCxnSpPr>
        <p:spPr>
          <a:xfrm>
            <a:off x="3436864" y="1362709"/>
            <a:ext cx="446922" cy="2284368"/>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Left Brace 26">
            <a:extLst>
              <a:ext uri="{FF2B5EF4-FFF2-40B4-BE49-F238E27FC236}">
                <a16:creationId xmlns:a16="http://schemas.microsoft.com/office/drawing/2014/main" id="{6084FC68-C59F-DD1D-1104-0BC2A9AFCB7E}"/>
              </a:ext>
            </a:extLst>
          </p:cNvPr>
          <p:cNvSpPr/>
          <p:nvPr/>
        </p:nvSpPr>
        <p:spPr>
          <a:xfrm rot="16200000">
            <a:off x="3477670" y="4226040"/>
            <a:ext cx="262455" cy="3443681"/>
          </a:xfrm>
          <a:prstGeom prst="leftBrace">
            <a:avLst>
              <a:gd name="adj1" fmla="val 39379"/>
              <a:gd name="adj2" fmla="val 50000"/>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60C78E16-4F24-03AB-35E8-556BDF3FBE65}"/>
              </a:ext>
            </a:extLst>
          </p:cNvPr>
          <p:cNvSpPr txBox="1"/>
          <p:nvPr/>
        </p:nvSpPr>
        <p:spPr>
          <a:xfrm>
            <a:off x="2917141" y="6146412"/>
            <a:ext cx="1383511" cy="258532"/>
          </a:xfrm>
          <a:prstGeom prst="rect">
            <a:avLst/>
          </a:prstGeom>
          <a:noFill/>
        </p:spPr>
        <p:txBody>
          <a:bodyPr wrap="square" rtlCol="0">
            <a:spAutoFit/>
          </a:bodyPr>
          <a:lstStyle/>
          <a:p>
            <a:pPr algn="ctr">
              <a:lnSpc>
                <a:spcPct val="90000"/>
              </a:lnSpc>
            </a:pPr>
            <a:r>
              <a:rPr lang="en-US" sz="1200">
                <a:solidFill>
                  <a:srgbClr val="0000FF"/>
                </a:solidFill>
                <a:latin typeface="+mn-lt"/>
              </a:rPr>
              <a:t>End Station</a:t>
            </a:r>
            <a:endParaRPr lang="en-US" sz="1200">
              <a:solidFill>
                <a:srgbClr val="FF0000"/>
              </a:solidFill>
              <a:latin typeface="+mn-lt"/>
            </a:endParaRPr>
          </a:p>
        </p:txBody>
      </p:sp>
      <p:sp>
        <p:nvSpPr>
          <p:cNvPr id="3" name="TextBox 2">
            <a:extLst>
              <a:ext uri="{FF2B5EF4-FFF2-40B4-BE49-F238E27FC236}">
                <a16:creationId xmlns:a16="http://schemas.microsoft.com/office/drawing/2014/main" id="{3880EC39-9BDA-DAD7-DD75-5690BAB37F6E}"/>
              </a:ext>
            </a:extLst>
          </p:cNvPr>
          <p:cNvSpPr txBox="1"/>
          <p:nvPr/>
        </p:nvSpPr>
        <p:spPr>
          <a:xfrm>
            <a:off x="297545" y="2218532"/>
            <a:ext cx="633126" cy="424732"/>
          </a:xfrm>
          <a:prstGeom prst="rect">
            <a:avLst/>
          </a:prstGeom>
          <a:solidFill>
            <a:srgbClr val="FFFF00"/>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90000"/>
              </a:lnSpc>
              <a:defRPr sz="1200">
                <a:solidFill>
                  <a:srgbClr val="0000FF"/>
                </a:solidFill>
              </a:defRPr>
            </a:lvl1pPr>
          </a:lstStyle>
          <a:p>
            <a:r>
              <a:rPr lang="en-US" dirty="0"/>
              <a:t>Beam stops</a:t>
            </a:r>
          </a:p>
        </p:txBody>
      </p:sp>
      <p:cxnSp>
        <p:nvCxnSpPr>
          <p:cNvPr id="6" name="Straight Arrow Connector 5">
            <a:extLst>
              <a:ext uri="{FF2B5EF4-FFF2-40B4-BE49-F238E27FC236}">
                <a16:creationId xmlns:a16="http://schemas.microsoft.com/office/drawing/2014/main" id="{DDF2F839-4938-4AE5-99F4-A231EBAEC348}"/>
              </a:ext>
            </a:extLst>
          </p:cNvPr>
          <p:cNvCxnSpPr>
            <a:cxnSpLocks/>
          </p:cNvCxnSpPr>
          <p:nvPr/>
        </p:nvCxnSpPr>
        <p:spPr>
          <a:xfrm>
            <a:off x="897142" y="2409689"/>
            <a:ext cx="624380" cy="305568"/>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DCC8438-F0CF-90CF-2837-33535A171C16}"/>
              </a:ext>
            </a:extLst>
          </p:cNvPr>
          <p:cNvCxnSpPr>
            <a:cxnSpLocks/>
          </p:cNvCxnSpPr>
          <p:nvPr/>
        </p:nvCxnSpPr>
        <p:spPr>
          <a:xfrm>
            <a:off x="875127" y="2481682"/>
            <a:ext cx="1903901" cy="1485415"/>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D0D8D95-1A28-8EBC-A277-A63D2A431DEA}"/>
              </a:ext>
            </a:extLst>
          </p:cNvPr>
          <p:cNvCxnSpPr>
            <a:cxnSpLocks/>
          </p:cNvCxnSpPr>
          <p:nvPr/>
        </p:nvCxnSpPr>
        <p:spPr>
          <a:xfrm flipV="1">
            <a:off x="897142" y="3412241"/>
            <a:ext cx="730582" cy="550565"/>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9BB65EC-CD0C-26CE-0EE9-325F23EB990B}"/>
              </a:ext>
            </a:extLst>
          </p:cNvPr>
          <p:cNvSpPr txBox="1"/>
          <p:nvPr/>
        </p:nvSpPr>
        <p:spPr>
          <a:xfrm>
            <a:off x="5915335" y="857785"/>
            <a:ext cx="1429645" cy="424732"/>
          </a:xfrm>
          <a:prstGeom prst="rect">
            <a:avLst/>
          </a:prstGeom>
          <a:solidFill>
            <a:srgbClr val="FFFF00"/>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90000"/>
              </a:lnSpc>
              <a:defRPr sz="1200">
                <a:solidFill>
                  <a:srgbClr val="0000FF"/>
                </a:solidFill>
              </a:defRPr>
            </a:lvl1pPr>
          </a:lstStyle>
          <a:p>
            <a:r>
              <a:rPr lang="en-US" dirty="0"/>
              <a:t>Bunker wall pass-thrus &amp; shielding</a:t>
            </a:r>
          </a:p>
        </p:txBody>
      </p:sp>
      <p:cxnSp>
        <p:nvCxnSpPr>
          <p:cNvPr id="39" name="Straight Arrow Connector 38">
            <a:extLst>
              <a:ext uri="{FF2B5EF4-FFF2-40B4-BE49-F238E27FC236}">
                <a16:creationId xmlns:a16="http://schemas.microsoft.com/office/drawing/2014/main" id="{3ABF7323-694C-C2B1-B655-C5616219C9C6}"/>
              </a:ext>
            </a:extLst>
          </p:cNvPr>
          <p:cNvCxnSpPr>
            <a:cxnSpLocks/>
          </p:cNvCxnSpPr>
          <p:nvPr/>
        </p:nvCxnSpPr>
        <p:spPr>
          <a:xfrm flipH="1">
            <a:off x="6448999" y="1282517"/>
            <a:ext cx="70730" cy="1941872"/>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D8C9536-3FF5-8E58-0ECF-B182F3E4D02A}"/>
              </a:ext>
            </a:extLst>
          </p:cNvPr>
          <p:cNvCxnSpPr>
            <a:cxnSpLocks/>
          </p:cNvCxnSpPr>
          <p:nvPr/>
        </p:nvCxnSpPr>
        <p:spPr>
          <a:xfrm flipH="1">
            <a:off x="6147788" y="1282517"/>
            <a:ext cx="371941" cy="2605440"/>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58B9A28-ABEE-15EC-823B-8A423A4D042E}"/>
              </a:ext>
            </a:extLst>
          </p:cNvPr>
          <p:cNvSpPr txBox="1"/>
          <p:nvPr/>
        </p:nvSpPr>
        <p:spPr>
          <a:xfrm>
            <a:off x="6874348" y="5741683"/>
            <a:ext cx="1333533" cy="590931"/>
          </a:xfrm>
          <a:prstGeom prst="rect">
            <a:avLst/>
          </a:prstGeom>
          <a:solidFill>
            <a:srgbClr val="FFFF00"/>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nSpc>
                <a:spcPct val="90000"/>
              </a:lnSpc>
              <a:defRPr sz="1200">
                <a:solidFill>
                  <a:srgbClr val="0000FF"/>
                </a:solidFill>
              </a:defRPr>
            </a:lvl1pPr>
          </a:lstStyle>
          <a:p>
            <a:pPr algn="ctr"/>
            <a:r>
              <a:rPr lang="en-US" dirty="0"/>
              <a:t>Shielded guides (both in-bunker and in-cave)</a:t>
            </a:r>
          </a:p>
        </p:txBody>
      </p:sp>
      <p:cxnSp>
        <p:nvCxnSpPr>
          <p:cNvPr id="48" name="Straight Arrow Connector 47">
            <a:extLst>
              <a:ext uri="{FF2B5EF4-FFF2-40B4-BE49-F238E27FC236}">
                <a16:creationId xmlns:a16="http://schemas.microsoft.com/office/drawing/2014/main" id="{4C64A4C0-BCC2-3B99-011E-4CEF3A69C901}"/>
              </a:ext>
            </a:extLst>
          </p:cNvPr>
          <p:cNvCxnSpPr>
            <a:cxnSpLocks/>
          </p:cNvCxnSpPr>
          <p:nvPr/>
        </p:nvCxnSpPr>
        <p:spPr>
          <a:xfrm flipV="1">
            <a:off x="7390368" y="4112820"/>
            <a:ext cx="423326" cy="1580044"/>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483C9D6-1594-5F5D-4834-07C5D553AC58}"/>
              </a:ext>
            </a:extLst>
          </p:cNvPr>
          <p:cNvCxnSpPr>
            <a:cxnSpLocks/>
          </p:cNvCxnSpPr>
          <p:nvPr/>
        </p:nvCxnSpPr>
        <p:spPr>
          <a:xfrm flipV="1">
            <a:off x="7341842" y="3567696"/>
            <a:ext cx="184750" cy="2125168"/>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71ACFAC-F5EE-28CB-74DB-68559EE87C22}"/>
              </a:ext>
            </a:extLst>
          </p:cNvPr>
          <p:cNvSpPr txBox="1"/>
          <p:nvPr/>
        </p:nvSpPr>
        <p:spPr>
          <a:xfrm>
            <a:off x="10838599" y="2843657"/>
            <a:ext cx="1216304" cy="258532"/>
          </a:xfrm>
          <a:prstGeom prst="rect">
            <a:avLst/>
          </a:prstGeom>
          <a:solidFill>
            <a:srgbClr val="FFFF00"/>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l">
              <a:lnSpc>
                <a:spcPct val="90000"/>
              </a:lnSpc>
            </a:pPr>
            <a:r>
              <a:rPr lang="en-US" sz="1200" dirty="0">
                <a:solidFill>
                  <a:srgbClr val="0000FF"/>
                </a:solidFill>
                <a:latin typeface="+mn-lt"/>
              </a:rPr>
              <a:t>Monolith Insert</a:t>
            </a:r>
          </a:p>
        </p:txBody>
      </p:sp>
      <p:cxnSp>
        <p:nvCxnSpPr>
          <p:cNvPr id="29" name="Straight Arrow Connector 28">
            <a:extLst>
              <a:ext uri="{FF2B5EF4-FFF2-40B4-BE49-F238E27FC236}">
                <a16:creationId xmlns:a16="http://schemas.microsoft.com/office/drawing/2014/main" id="{B164D426-CA89-3339-5138-F5D6F7A2A32A}"/>
              </a:ext>
            </a:extLst>
          </p:cNvPr>
          <p:cNvCxnSpPr>
            <a:cxnSpLocks/>
            <a:stCxn id="19" idx="2"/>
          </p:cNvCxnSpPr>
          <p:nvPr/>
        </p:nvCxnSpPr>
        <p:spPr>
          <a:xfrm flipH="1">
            <a:off x="10665355" y="3102189"/>
            <a:ext cx="781396" cy="977970"/>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C7F629F-25BC-7D2B-8513-F6CF9CFFBF5A}"/>
              </a:ext>
            </a:extLst>
          </p:cNvPr>
          <p:cNvSpPr txBox="1"/>
          <p:nvPr/>
        </p:nvSpPr>
        <p:spPr>
          <a:xfrm>
            <a:off x="137097" y="3843961"/>
            <a:ext cx="954021" cy="590931"/>
          </a:xfrm>
          <a:prstGeom prst="rect">
            <a:avLst/>
          </a:prstGeom>
          <a:solidFill>
            <a:srgbClr val="FFFF00"/>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90000"/>
              </a:lnSpc>
              <a:defRPr sz="1200">
                <a:solidFill>
                  <a:srgbClr val="0000FF"/>
                </a:solidFill>
              </a:defRPr>
            </a:lvl1pPr>
          </a:lstStyle>
          <a:p>
            <a:r>
              <a:rPr lang="en-US" dirty="0"/>
              <a:t>Raised QIKR-U cave floor</a:t>
            </a:r>
          </a:p>
        </p:txBody>
      </p:sp>
    </p:spTree>
    <p:extLst>
      <p:ext uri="{BB962C8B-B14F-4D97-AF65-F5344CB8AC3E}">
        <p14:creationId xmlns:p14="http://schemas.microsoft.com/office/powerpoint/2010/main" val="950731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84390D1-5C99-1A3A-ED56-5FF331F21F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1735" y="878066"/>
            <a:ext cx="5016733" cy="5705614"/>
          </a:xfrm>
          <a:prstGeom prst="rect">
            <a:avLst/>
          </a:prstGeom>
        </p:spPr>
      </p:pic>
      <p:sp>
        <p:nvSpPr>
          <p:cNvPr id="2" name="Title 1">
            <a:extLst>
              <a:ext uri="{FF2B5EF4-FFF2-40B4-BE49-F238E27FC236}">
                <a16:creationId xmlns:a16="http://schemas.microsoft.com/office/drawing/2014/main" id="{6C689C98-797C-1A6E-1798-E9AECD401D1F}"/>
              </a:ext>
            </a:extLst>
          </p:cNvPr>
          <p:cNvSpPr>
            <a:spLocks noGrp="1"/>
          </p:cNvSpPr>
          <p:nvPr>
            <p:ph type="title"/>
          </p:nvPr>
        </p:nvSpPr>
        <p:spPr/>
        <p:txBody>
          <a:bodyPr/>
          <a:lstStyle/>
          <a:p>
            <a:r>
              <a:rPr lang="en-US"/>
              <a:t>Installation of Components</a:t>
            </a:r>
          </a:p>
        </p:txBody>
      </p:sp>
      <p:sp>
        <p:nvSpPr>
          <p:cNvPr id="8" name="TextBox 7">
            <a:extLst>
              <a:ext uri="{FF2B5EF4-FFF2-40B4-BE49-F238E27FC236}">
                <a16:creationId xmlns:a16="http://schemas.microsoft.com/office/drawing/2014/main" id="{17278414-C182-87E2-3E13-9E7C444FE637}"/>
              </a:ext>
            </a:extLst>
          </p:cNvPr>
          <p:cNvSpPr txBox="1"/>
          <p:nvPr/>
        </p:nvSpPr>
        <p:spPr>
          <a:xfrm>
            <a:off x="787232" y="1680108"/>
            <a:ext cx="2030366" cy="757130"/>
          </a:xfrm>
          <a:prstGeom prst="rect">
            <a:avLst/>
          </a:prstGeom>
          <a:noFill/>
        </p:spPr>
        <p:txBody>
          <a:bodyPr wrap="square" rtlCol="0">
            <a:spAutoFit/>
          </a:bodyPr>
          <a:lstStyle/>
          <a:p>
            <a:pPr algn="l">
              <a:lnSpc>
                <a:spcPct val="90000"/>
              </a:lnSpc>
            </a:pPr>
            <a:r>
              <a:rPr lang="en-US" sz="1200">
                <a:solidFill>
                  <a:srgbClr val="0000FF"/>
                </a:solidFill>
                <a:latin typeface="+mn-lt"/>
              </a:rPr>
              <a:t>2-ton monorail in each cave for component installation, &amp; sample environment changes</a:t>
            </a:r>
          </a:p>
        </p:txBody>
      </p:sp>
      <p:cxnSp>
        <p:nvCxnSpPr>
          <p:cNvPr id="9" name="Straight Arrow Connector 8">
            <a:extLst>
              <a:ext uri="{FF2B5EF4-FFF2-40B4-BE49-F238E27FC236}">
                <a16:creationId xmlns:a16="http://schemas.microsoft.com/office/drawing/2014/main" id="{84F16FCE-F644-CC32-521C-4F5299EC288B}"/>
              </a:ext>
            </a:extLst>
          </p:cNvPr>
          <p:cNvCxnSpPr>
            <a:cxnSpLocks/>
            <a:stCxn id="8" idx="2"/>
          </p:cNvCxnSpPr>
          <p:nvPr/>
        </p:nvCxnSpPr>
        <p:spPr>
          <a:xfrm>
            <a:off x="1802415" y="2437238"/>
            <a:ext cx="771227" cy="699578"/>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DB2613-C606-23EB-530E-347E538D0F63}"/>
              </a:ext>
            </a:extLst>
          </p:cNvPr>
          <p:cNvCxnSpPr>
            <a:cxnSpLocks/>
          </p:cNvCxnSpPr>
          <p:nvPr/>
        </p:nvCxnSpPr>
        <p:spPr>
          <a:xfrm>
            <a:off x="2028636" y="2437238"/>
            <a:ext cx="1612743" cy="699578"/>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Content Placeholder 4">
            <a:extLst>
              <a:ext uri="{FF2B5EF4-FFF2-40B4-BE49-F238E27FC236}">
                <a16:creationId xmlns:a16="http://schemas.microsoft.com/office/drawing/2014/main" id="{773BABDC-55CA-8E22-C946-0BA3C6D6696F}"/>
              </a:ext>
            </a:extLst>
          </p:cNvPr>
          <p:cNvSpPr>
            <a:spLocks noGrp="1"/>
          </p:cNvSpPr>
          <p:nvPr>
            <p:ph idx="1"/>
          </p:nvPr>
        </p:nvSpPr>
        <p:spPr>
          <a:xfrm>
            <a:off x="6239015" y="1207937"/>
            <a:ext cx="5165753" cy="4408348"/>
          </a:xfrm>
        </p:spPr>
        <p:txBody>
          <a:bodyPr/>
          <a:lstStyle/>
          <a:p>
            <a:r>
              <a:rPr lang="en-US" sz="2000"/>
              <a:t>All QIKR in-bunker components will be installed by removing the bunker roof panels and using the 50-ton high bay gantry crane</a:t>
            </a:r>
          </a:p>
          <a:p>
            <a:r>
              <a:rPr lang="en-US" sz="2000"/>
              <a:t>Most QIKR in-cave components will be installed by bringing the components into each cave on a cart, then carrying them to their final location with a 2-ton monorail hoist</a:t>
            </a:r>
          </a:p>
          <a:p>
            <a:r>
              <a:rPr lang="en-US" sz="2000"/>
              <a:t>The monorail will also be used during operations to swap sample environments and to service end station components</a:t>
            </a:r>
          </a:p>
        </p:txBody>
      </p:sp>
      <p:sp>
        <p:nvSpPr>
          <p:cNvPr id="15" name="TextBox 14">
            <a:extLst>
              <a:ext uri="{FF2B5EF4-FFF2-40B4-BE49-F238E27FC236}">
                <a16:creationId xmlns:a16="http://schemas.microsoft.com/office/drawing/2014/main" id="{9DAE030A-F315-2FF4-6913-F3677EB56EE3}"/>
              </a:ext>
            </a:extLst>
          </p:cNvPr>
          <p:cNvSpPr txBox="1"/>
          <p:nvPr/>
        </p:nvSpPr>
        <p:spPr>
          <a:xfrm>
            <a:off x="3700998" y="5108604"/>
            <a:ext cx="2141777" cy="757130"/>
          </a:xfrm>
          <a:prstGeom prst="rect">
            <a:avLst/>
          </a:prstGeom>
          <a:noFill/>
        </p:spPr>
        <p:txBody>
          <a:bodyPr wrap="square" rtlCol="0">
            <a:spAutoFit/>
          </a:bodyPr>
          <a:lstStyle/>
          <a:p>
            <a:pPr algn="l">
              <a:lnSpc>
                <a:spcPct val="90000"/>
              </a:lnSpc>
            </a:pPr>
            <a:r>
              <a:rPr lang="en-US" sz="1200" dirty="0">
                <a:solidFill>
                  <a:srgbClr val="0000FF"/>
                </a:solidFill>
                <a:latin typeface="+mn-lt"/>
              </a:rPr>
              <a:t>Beam stops are hinged and swing out of the way to allow user or component access when needed</a:t>
            </a:r>
          </a:p>
        </p:txBody>
      </p:sp>
      <p:cxnSp>
        <p:nvCxnSpPr>
          <p:cNvPr id="16" name="Straight Arrow Connector 15">
            <a:extLst>
              <a:ext uri="{FF2B5EF4-FFF2-40B4-BE49-F238E27FC236}">
                <a16:creationId xmlns:a16="http://schemas.microsoft.com/office/drawing/2014/main" id="{7C588573-8E20-81B3-4E5F-EB46C4D1FCA4}"/>
              </a:ext>
            </a:extLst>
          </p:cNvPr>
          <p:cNvCxnSpPr>
            <a:cxnSpLocks/>
          </p:cNvCxnSpPr>
          <p:nvPr/>
        </p:nvCxnSpPr>
        <p:spPr>
          <a:xfrm flipH="1" flipV="1">
            <a:off x="3566766" y="4366109"/>
            <a:ext cx="580187" cy="688171"/>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6119EE-7E55-4B40-82D6-7F3700EC24A9}"/>
              </a:ext>
            </a:extLst>
          </p:cNvPr>
          <p:cNvCxnSpPr>
            <a:cxnSpLocks/>
          </p:cNvCxnSpPr>
          <p:nvPr/>
        </p:nvCxnSpPr>
        <p:spPr>
          <a:xfrm flipH="1" flipV="1">
            <a:off x="2362141" y="4420433"/>
            <a:ext cx="1620229" cy="688171"/>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391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0428F1-C1BB-4173-F70C-35F5222D83C8}"/>
              </a:ext>
            </a:extLst>
          </p:cNvPr>
          <p:cNvSpPr/>
          <p:nvPr/>
        </p:nvSpPr>
        <p:spPr>
          <a:xfrm>
            <a:off x="316195" y="6426202"/>
            <a:ext cx="1284006" cy="294524"/>
          </a:xfrm>
          <a:prstGeom prst="rect">
            <a:avLst/>
          </a:prstGeom>
          <a:solidFill>
            <a:schemeClr val="bg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AFDD4C2D-83F9-CCFC-D600-F5C971941546}"/>
              </a:ext>
            </a:extLst>
          </p:cNvPr>
          <p:cNvSpPr>
            <a:spLocks noGrp="1"/>
          </p:cNvSpPr>
          <p:nvPr>
            <p:ph type="title"/>
          </p:nvPr>
        </p:nvSpPr>
        <p:spPr/>
        <p:txBody>
          <a:bodyPr/>
          <a:lstStyle/>
          <a:p>
            <a:r>
              <a:rPr lang="en-US" dirty="0"/>
              <a:t>Need for a QIKR-L Pit</a:t>
            </a:r>
          </a:p>
        </p:txBody>
      </p:sp>
      <p:pic>
        <p:nvPicPr>
          <p:cNvPr id="5" name="Picture 4">
            <a:extLst>
              <a:ext uri="{FF2B5EF4-FFF2-40B4-BE49-F238E27FC236}">
                <a16:creationId xmlns:a16="http://schemas.microsoft.com/office/drawing/2014/main" id="{19AA3313-264A-E6E0-954B-DD4FEE8E90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4471" y="1088186"/>
            <a:ext cx="4635230" cy="3272612"/>
          </a:xfrm>
          <a:prstGeom prst="rect">
            <a:avLst/>
          </a:prstGeom>
        </p:spPr>
      </p:pic>
      <p:sp>
        <p:nvSpPr>
          <p:cNvPr id="8" name="Content Placeholder 4">
            <a:extLst>
              <a:ext uri="{FF2B5EF4-FFF2-40B4-BE49-F238E27FC236}">
                <a16:creationId xmlns:a16="http://schemas.microsoft.com/office/drawing/2014/main" id="{9E9C27AA-9691-3D13-8E0B-56065030DF93}"/>
              </a:ext>
            </a:extLst>
          </p:cNvPr>
          <p:cNvSpPr>
            <a:spLocks noGrp="1"/>
          </p:cNvSpPr>
          <p:nvPr>
            <p:ph idx="1"/>
          </p:nvPr>
        </p:nvSpPr>
        <p:spPr>
          <a:xfrm>
            <a:off x="1079501" y="4673270"/>
            <a:ext cx="10602466" cy="2047456"/>
          </a:xfrm>
        </p:spPr>
        <p:txBody>
          <a:bodyPr/>
          <a:lstStyle/>
          <a:p>
            <a:r>
              <a:rPr lang="en-US" sz="2000" dirty="0"/>
              <a:t>QIKR-L requires a pit for the end station because of the downward sloping beam</a:t>
            </a:r>
          </a:p>
          <a:p>
            <a:r>
              <a:rPr lang="en-US" sz="2000" dirty="0"/>
              <a:t>The pit is two-level to allow a reasonable height for the user to stand &amp; to wheel in equipment carts</a:t>
            </a:r>
          </a:p>
          <a:p>
            <a:r>
              <a:rPr lang="en-US" sz="2000" dirty="0"/>
              <a:t>The end station pit is combined with a cable channel to route motion cables into the upper cave (QIKR-U), then out to the control racks through the QIKR-U roof</a:t>
            </a:r>
          </a:p>
        </p:txBody>
      </p:sp>
      <p:grpSp>
        <p:nvGrpSpPr>
          <p:cNvPr id="10" name="Group 9">
            <a:extLst>
              <a:ext uri="{FF2B5EF4-FFF2-40B4-BE49-F238E27FC236}">
                <a16:creationId xmlns:a16="http://schemas.microsoft.com/office/drawing/2014/main" id="{5808EB3C-8BC2-CD8A-49F4-FF3C19F92938}"/>
              </a:ext>
            </a:extLst>
          </p:cNvPr>
          <p:cNvGrpSpPr/>
          <p:nvPr/>
        </p:nvGrpSpPr>
        <p:grpSpPr>
          <a:xfrm>
            <a:off x="5747892" y="1088186"/>
            <a:ext cx="6111875" cy="3012326"/>
            <a:chOff x="5747892" y="1088186"/>
            <a:chExt cx="6111875" cy="3012326"/>
          </a:xfrm>
        </p:grpSpPr>
        <p:pic>
          <p:nvPicPr>
            <p:cNvPr id="7" name="Picture 6">
              <a:extLst>
                <a:ext uri="{FF2B5EF4-FFF2-40B4-BE49-F238E27FC236}">
                  <a16:creationId xmlns:a16="http://schemas.microsoft.com/office/drawing/2014/main" id="{9E0AB422-425A-43A0-ED23-14BE2658DFA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47892" y="1088186"/>
              <a:ext cx="5997575" cy="3012326"/>
            </a:xfrm>
            <a:prstGeom prst="rect">
              <a:avLst/>
            </a:prstGeom>
          </p:spPr>
        </p:pic>
        <p:sp>
          <p:nvSpPr>
            <p:cNvPr id="9" name="Rectangle 8">
              <a:extLst>
                <a:ext uri="{FF2B5EF4-FFF2-40B4-BE49-F238E27FC236}">
                  <a16:creationId xmlns:a16="http://schemas.microsoft.com/office/drawing/2014/main" id="{CF0C57B1-EF8B-9AC2-6CE2-DF2063DC99AE}"/>
                </a:ext>
              </a:extLst>
            </p:cNvPr>
            <p:cNvSpPr/>
            <p:nvPr/>
          </p:nvSpPr>
          <p:spPr>
            <a:xfrm>
              <a:off x="10833100" y="3708400"/>
              <a:ext cx="1026667" cy="392112"/>
            </a:xfrm>
            <a:prstGeom prst="rect">
              <a:avLst/>
            </a:prstGeom>
            <a:solidFill>
              <a:schemeClr val="bg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grpSp>
      <p:sp>
        <p:nvSpPr>
          <p:cNvPr id="11" name="TextBox 10">
            <a:extLst>
              <a:ext uri="{FF2B5EF4-FFF2-40B4-BE49-F238E27FC236}">
                <a16:creationId xmlns:a16="http://schemas.microsoft.com/office/drawing/2014/main" id="{529B9481-8E3B-7196-E49D-3F8AADACAC02}"/>
              </a:ext>
            </a:extLst>
          </p:cNvPr>
          <p:cNvSpPr txBox="1"/>
          <p:nvPr/>
        </p:nvSpPr>
        <p:spPr>
          <a:xfrm>
            <a:off x="6692899" y="377745"/>
            <a:ext cx="1857376" cy="424732"/>
          </a:xfrm>
          <a:prstGeom prst="rect">
            <a:avLst/>
          </a:prstGeom>
          <a:noFill/>
        </p:spPr>
        <p:txBody>
          <a:bodyPr wrap="square" rtlCol="0">
            <a:spAutoFit/>
          </a:bodyPr>
          <a:lstStyle/>
          <a:p>
            <a:pPr algn="l">
              <a:lnSpc>
                <a:spcPct val="90000"/>
              </a:lnSpc>
            </a:pPr>
            <a:r>
              <a:rPr lang="en-US" sz="1200" dirty="0">
                <a:solidFill>
                  <a:srgbClr val="0000FF"/>
                </a:solidFill>
                <a:latin typeface="+mn-lt"/>
              </a:rPr>
              <a:t>Cable Channel from QIKR-U into QIKR-L</a:t>
            </a:r>
          </a:p>
        </p:txBody>
      </p:sp>
      <p:cxnSp>
        <p:nvCxnSpPr>
          <p:cNvPr id="12" name="Straight Arrow Connector 11">
            <a:extLst>
              <a:ext uri="{FF2B5EF4-FFF2-40B4-BE49-F238E27FC236}">
                <a16:creationId xmlns:a16="http://schemas.microsoft.com/office/drawing/2014/main" id="{317D9D2B-52AC-28F8-46D1-8CD2383BD69F}"/>
              </a:ext>
            </a:extLst>
          </p:cNvPr>
          <p:cNvCxnSpPr>
            <a:cxnSpLocks/>
            <a:stCxn id="11" idx="2"/>
          </p:cNvCxnSpPr>
          <p:nvPr/>
        </p:nvCxnSpPr>
        <p:spPr>
          <a:xfrm>
            <a:off x="7621587" y="802477"/>
            <a:ext cx="1273598" cy="1001995"/>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A1B684D-FE8E-2FA2-799D-56A751AA7257}"/>
              </a:ext>
            </a:extLst>
          </p:cNvPr>
          <p:cNvSpPr txBox="1"/>
          <p:nvPr/>
        </p:nvSpPr>
        <p:spPr>
          <a:xfrm>
            <a:off x="8747831" y="213875"/>
            <a:ext cx="2549240" cy="590931"/>
          </a:xfrm>
          <a:prstGeom prst="rect">
            <a:avLst/>
          </a:prstGeom>
          <a:noFill/>
        </p:spPr>
        <p:txBody>
          <a:bodyPr wrap="square" rtlCol="0">
            <a:spAutoFit/>
          </a:bodyPr>
          <a:lstStyle/>
          <a:p>
            <a:pPr algn="l">
              <a:lnSpc>
                <a:spcPct val="90000"/>
              </a:lnSpc>
            </a:pPr>
            <a:r>
              <a:rPr lang="en-US" sz="1200">
                <a:solidFill>
                  <a:srgbClr val="0000FF"/>
                </a:solidFill>
                <a:latin typeface="+mn-lt"/>
              </a:rPr>
              <a:t>End station pit, allows room for a grout plate and 2” of grout for end station installation</a:t>
            </a:r>
          </a:p>
        </p:txBody>
      </p:sp>
      <p:cxnSp>
        <p:nvCxnSpPr>
          <p:cNvPr id="15" name="Straight Arrow Connector 14">
            <a:extLst>
              <a:ext uri="{FF2B5EF4-FFF2-40B4-BE49-F238E27FC236}">
                <a16:creationId xmlns:a16="http://schemas.microsoft.com/office/drawing/2014/main" id="{AC6DF624-BC8C-1892-643B-C5844E03B629}"/>
              </a:ext>
            </a:extLst>
          </p:cNvPr>
          <p:cNvCxnSpPr>
            <a:cxnSpLocks/>
            <a:stCxn id="14" idx="2"/>
          </p:cNvCxnSpPr>
          <p:nvPr/>
        </p:nvCxnSpPr>
        <p:spPr>
          <a:xfrm>
            <a:off x="10022451" y="804806"/>
            <a:ext cx="251849" cy="1327918"/>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0D894F9-25E4-615F-84B9-7CA388719321}"/>
              </a:ext>
            </a:extLst>
          </p:cNvPr>
          <p:cNvSpPr txBox="1"/>
          <p:nvPr/>
        </p:nvSpPr>
        <p:spPr>
          <a:xfrm>
            <a:off x="8628372" y="3828656"/>
            <a:ext cx="1406511" cy="424732"/>
          </a:xfrm>
          <a:prstGeom prst="rect">
            <a:avLst/>
          </a:prstGeom>
          <a:noFill/>
        </p:spPr>
        <p:txBody>
          <a:bodyPr wrap="square" rtlCol="0">
            <a:spAutoFit/>
          </a:bodyPr>
          <a:lstStyle/>
          <a:p>
            <a:pPr algn="l">
              <a:lnSpc>
                <a:spcPct val="90000"/>
              </a:lnSpc>
            </a:pPr>
            <a:r>
              <a:rPr lang="en-US" sz="1200">
                <a:solidFill>
                  <a:srgbClr val="0000FF"/>
                </a:solidFill>
                <a:latin typeface="+mn-lt"/>
              </a:rPr>
              <a:t>Ramp for user and cart access</a:t>
            </a:r>
          </a:p>
        </p:txBody>
      </p:sp>
      <p:cxnSp>
        <p:nvCxnSpPr>
          <p:cNvPr id="19" name="Straight Arrow Connector 18">
            <a:extLst>
              <a:ext uri="{FF2B5EF4-FFF2-40B4-BE49-F238E27FC236}">
                <a16:creationId xmlns:a16="http://schemas.microsoft.com/office/drawing/2014/main" id="{E369DDD9-E61F-EDB5-F9C5-8D53D62B860C}"/>
              </a:ext>
            </a:extLst>
          </p:cNvPr>
          <p:cNvCxnSpPr>
            <a:cxnSpLocks/>
          </p:cNvCxnSpPr>
          <p:nvPr/>
        </p:nvCxnSpPr>
        <p:spPr>
          <a:xfrm flipH="1" flipV="1">
            <a:off x="7878890" y="2984500"/>
            <a:ext cx="1016295" cy="810260"/>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7F9C670-7AAD-5B8D-3CCE-5EF989996984}"/>
              </a:ext>
            </a:extLst>
          </p:cNvPr>
          <p:cNvCxnSpPr>
            <a:cxnSpLocks/>
          </p:cNvCxnSpPr>
          <p:nvPr/>
        </p:nvCxnSpPr>
        <p:spPr>
          <a:xfrm>
            <a:off x="11469327" y="2060575"/>
            <a:ext cx="525017" cy="476250"/>
          </a:xfrm>
          <a:prstGeom prst="lin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DE90D5-A6CB-0615-1A7C-EFDB658B15AA}"/>
              </a:ext>
            </a:extLst>
          </p:cNvPr>
          <p:cNvCxnSpPr>
            <a:cxnSpLocks/>
          </p:cNvCxnSpPr>
          <p:nvPr/>
        </p:nvCxnSpPr>
        <p:spPr>
          <a:xfrm>
            <a:off x="11334750" y="2132724"/>
            <a:ext cx="122385" cy="103302"/>
          </a:xfrm>
          <a:prstGeom prst="line">
            <a:avLst/>
          </a:prstGeom>
          <a:ln w="28575">
            <a:solidFill>
              <a:schemeClr val="tx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FAC114A-107D-6231-8630-9CAEDD5EDB1C}"/>
              </a:ext>
            </a:extLst>
          </p:cNvPr>
          <p:cNvCxnSpPr/>
          <p:nvPr/>
        </p:nvCxnSpPr>
        <p:spPr>
          <a:xfrm>
            <a:off x="11903075" y="2060575"/>
            <a:ext cx="0" cy="368033"/>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1FFBDE-B1DE-4683-9B05-771443B44793}"/>
              </a:ext>
            </a:extLst>
          </p:cNvPr>
          <p:cNvCxnSpPr>
            <a:cxnSpLocks/>
          </p:cNvCxnSpPr>
          <p:nvPr/>
        </p:nvCxnSpPr>
        <p:spPr>
          <a:xfrm flipV="1">
            <a:off x="11903075" y="2663825"/>
            <a:ext cx="0" cy="368033"/>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DAC8471-D7D3-7981-C88B-F8AF91150FD2}"/>
              </a:ext>
            </a:extLst>
          </p:cNvPr>
          <p:cNvSpPr txBox="1"/>
          <p:nvPr/>
        </p:nvSpPr>
        <p:spPr>
          <a:xfrm>
            <a:off x="10643177" y="3105871"/>
            <a:ext cx="1406511" cy="757130"/>
          </a:xfrm>
          <a:prstGeom prst="rect">
            <a:avLst/>
          </a:prstGeom>
          <a:noFill/>
        </p:spPr>
        <p:txBody>
          <a:bodyPr wrap="square" rtlCol="0">
            <a:spAutoFit/>
          </a:bodyPr>
          <a:lstStyle/>
          <a:p>
            <a:pPr algn="l">
              <a:lnSpc>
                <a:spcPct val="90000"/>
              </a:lnSpc>
            </a:pPr>
            <a:r>
              <a:rPr lang="en-US" sz="1200">
                <a:solidFill>
                  <a:srgbClr val="0000FF"/>
                </a:solidFill>
                <a:latin typeface="+mn-lt"/>
              </a:rPr>
              <a:t>User will need to step up 6” to access the incident table</a:t>
            </a:r>
          </a:p>
        </p:txBody>
      </p:sp>
      <p:cxnSp>
        <p:nvCxnSpPr>
          <p:cNvPr id="34" name="Straight Connector 33">
            <a:extLst>
              <a:ext uri="{FF2B5EF4-FFF2-40B4-BE49-F238E27FC236}">
                <a16:creationId xmlns:a16="http://schemas.microsoft.com/office/drawing/2014/main" id="{EE7C1571-C682-8797-FECD-F8DF07369E7C}"/>
              </a:ext>
            </a:extLst>
          </p:cNvPr>
          <p:cNvCxnSpPr>
            <a:cxnSpLocks/>
          </p:cNvCxnSpPr>
          <p:nvPr/>
        </p:nvCxnSpPr>
        <p:spPr>
          <a:xfrm>
            <a:off x="11457135" y="2236026"/>
            <a:ext cx="525017" cy="476250"/>
          </a:xfrm>
          <a:prstGeom prst="lin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409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5D8D903-560A-0EFE-0102-E47030F79F3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55588" y="1424551"/>
            <a:ext cx="8210739" cy="5108727"/>
          </a:xfrm>
          <a:prstGeom prst="rect">
            <a:avLst/>
          </a:prstGeom>
        </p:spPr>
      </p:pic>
      <p:sp>
        <p:nvSpPr>
          <p:cNvPr id="2" name="Title 1">
            <a:extLst>
              <a:ext uri="{FF2B5EF4-FFF2-40B4-BE49-F238E27FC236}">
                <a16:creationId xmlns:a16="http://schemas.microsoft.com/office/drawing/2014/main" id="{4836F3F0-3BB1-465C-0A97-D055CF506395}"/>
              </a:ext>
            </a:extLst>
          </p:cNvPr>
          <p:cNvSpPr>
            <a:spLocks noGrp="1"/>
          </p:cNvSpPr>
          <p:nvPr>
            <p:ph type="title"/>
          </p:nvPr>
        </p:nvSpPr>
        <p:spPr/>
        <p:txBody>
          <a:bodyPr/>
          <a:lstStyle/>
          <a:p>
            <a:r>
              <a:rPr lang="en-US" dirty="0"/>
              <a:t>Component Details – QIKR-L Shown (QIKR-U is Similar)</a:t>
            </a:r>
          </a:p>
        </p:txBody>
      </p:sp>
      <p:sp>
        <p:nvSpPr>
          <p:cNvPr id="5" name="TextBox 4">
            <a:extLst>
              <a:ext uri="{FF2B5EF4-FFF2-40B4-BE49-F238E27FC236}">
                <a16:creationId xmlns:a16="http://schemas.microsoft.com/office/drawing/2014/main" id="{1B41691C-AB1D-68DE-849A-499CBCF5749A}"/>
              </a:ext>
            </a:extLst>
          </p:cNvPr>
          <p:cNvSpPr txBox="1"/>
          <p:nvPr/>
        </p:nvSpPr>
        <p:spPr>
          <a:xfrm>
            <a:off x="5403401" y="885648"/>
            <a:ext cx="1848974" cy="369332"/>
          </a:xfrm>
          <a:prstGeom prst="rect">
            <a:avLst/>
          </a:prstGeom>
          <a:noFill/>
        </p:spPr>
        <p:txBody>
          <a:bodyPr wrap="square" rtlCol="0">
            <a:spAutoFit/>
          </a:bodyPr>
          <a:lstStyle/>
          <a:p>
            <a:r>
              <a:rPr lang="en-US" dirty="0"/>
              <a:t>Cave Roof (HD)</a:t>
            </a:r>
          </a:p>
        </p:txBody>
      </p:sp>
      <p:cxnSp>
        <p:nvCxnSpPr>
          <p:cNvPr id="6" name="Straight Arrow Connector 5">
            <a:extLst>
              <a:ext uri="{FF2B5EF4-FFF2-40B4-BE49-F238E27FC236}">
                <a16:creationId xmlns:a16="http://schemas.microsoft.com/office/drawing/2014/main" id="{9C679B4E-3027-CDCF-23B5-CFE3465EC388}"/>
              </a:ext>
            </a:extLst>
          </p:cNvPr>
          <p:cNvCxnSpPr>
            <a:cxnSpLocks/>
          </p:cNvCxnSpPr>
          <p:nvPr/>
        </p:nvCxnSpPr>
        <p:spPr>
          <a:xfrm>
            <a:off x="6288798" y="1255573"/>
            <a:ext cx="282918" cy="701629"/>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2E8D404-ECF7-9CBA-F6FE-0009F905726F}"/>
              </a:ext>
            </a:extLst>
          </p:cNvPr>
          <p:cNvSpPr txBox="1"/>
          <p:nvPr/>
        </p:nvSpPr>
        <p:spPr>
          <a:xfrm>
            <a:off x="7573405" y="864337"/>
            <a:ext cx="2598788" cy="369332"/>
          </a:xfrm>
          <a:prstGeom prst="rect">
            <a:avLst/>
          </a:prstGeom>
          <a:noFill/>
        </p:spPr>
        <p:txBody>
          <a:bodyPr wrap="none" rtlCol="0">
            <a:spAutoFit/>
          </a:bodyPr>
          <a:lstStyle/>
          <a:p>
            <a:r>
              <a:rPr lang="en-US" dirty="0"/>
              <a:t>Background Shield Wall</a:t>
            </a:r>
          </a:p>
        </p:txBody>
      </p:sp>
      <p:cxnSp>
        <p:nvCxnSpPr>
          <p:cNvPr id="8" name="Straight Arrow Connector 7">
            <a:extLst>
              <a:ext uri="{FF2B5EF4-FFF2-40B4-BE49-F238E27FC236}">
                <a16:creationId xmlns:a16="http://schemas.microsoft.com/office/drawing/2014/main" id="{73055A1B-CBB0-BA9C-315E-47F070067C88}"/>
              </a:ext>
            </a:extLst>
          </p:cNvPr>
          <p:cNvCxnSpPr>
            <a:cxnSpLocks/>
          </p:cNvCxnSpPr>
          <p:nvPr/>
        </p:nvCxnSpPr>
        <p:spPr>
          <a:xfrm flipH="1">
            <a:off x="7785219" y="1255573"/>
            <a:ext cx="423780" cy="1214377"/>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37D638-CEF9-E384-CFDA-766FE436BDC1}"/>
              </a:ext>
            </a:extLst>
          </p:cNvPr>
          <p:cNvSpPr txBox="1"/>
          <p:nvPr/>
        </p:nvSpPr>
        <p:spPr>
          <a:xfrm>
            <a:off x="137624" y="2718327"/>
            <a:ext cx="1639902" cy="646331"/>
          </a:xfrm>
          <a:prstGeom prst="rect">
            <a:avLst/>
          </a:prstGeom>
          <a:noFill/>
        </p:spPr>
        <p:txBody>
          <a:bodyPr wrap="square" rtlCol="0">
            <a:spAutoFit/>
          </a:bodyPr>
          <a:lstStyle/>
          <a:p>
            <a:pPr algn="ctr"/>
            <a:r>
              <a:rPr lang="en-US" dirty="0"/>
              <a:t>Exterior Cave Walls (HD)</a:t>
            </a:r>
          </a:p>
        </p:txBody>
      </p:sp>
      <p:cxnSp>
        <p:nvCxnSpPr>
          <p:cNvPr id="10" name="Straight Arrow Connector 9">
            <a:extLst>
              <a:ext uri="{FF2B5EF4-FFF2-40B4-BE49-F238E27FC236}">
                <a16:creationId xmlns:a16="http://schemas.microsoft.com/office/drawing/2014/main" id="{01C9062C-9980-03B2-317A-062067DFD3FF}"/>
              </a:ext>
            </a:extLst>
          </p:cNvPr>
          <p:cNvCxnSpPr>
            <a:cxnSpLocks/>
          </p:cNvCxnSpPr>
          <p:nvPr/>
        </p:nvCxnSpPr>
        <p:spPr>
          <a:xfrm>
            <a:off x="1478422" y="3364658"/>
            <a:ext cx="774235" cy="690680"/>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01EDD0C-D1FC-8443-D52C-375E70C57858}"/>
              </a:ext>
            </a:extLst>
          </p:cNvPr>
          <p:cNvSpPr txBox="1"/>
          <p:nvPr/>
        </p:nvSpPr>
        <p:spPr>
          <a:xfrm>
            <a:off x="9723566" y="5371684"/>
            <a:ext cx="2396810" cy="369332"/>
          </a:xfrm>
          <a:prstGeom prst="rect">
            <a:avLst/>
          </a:prstGeom>
          <a:noFill/>
        </p:spPr>
        <p:txBody>
          <a:bodyPr wrap="none" rtlCol="0">
            <a:spAutoFit/>
          </a:bodyPr>
          <a:lstStyle/>
          <a:p>
            <a:r>
              <a:rPr lang="en-US" dirty="0"/>
              <a:t>Bunker Wall Shielding</a:t>
            </a:r>
          </a:p>
        </p:txBody>
      </p:sp>
      <p:cxnSp>
        <p:nvCxnSpPr>
          <p:cNvPr id="12" name="Straight Arrow Connector 11">
            <a:extLst>
              <a:ext uri="{FF2B5EF4-FFF2-40B4-BE49-F238E27FC236}">
                <a16:creationId xmlns:a16="http://schemas.microsoft.com/office/drawing/2014/main" id="{0EDC46C6-CE97-035A-60BD-046A59300D44}"/>
              </a:ext>
            </a:extLst>
          </p:cNvPr>
          <p:cNvCxnSpPr>
            <a:cxnSpLocks/>
          </p:cNvCxnSpPr>
          <p:nvPr/>
        </p:nvCxnSpPr>
        <p:spPr>
          <a:xfrm flipH="1" flipV="1">
            <a:off x="9104689" y="3982340"/>
            <a:ext cx="976113" cy="1389344"/>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BD41689-3A60-E2BD-7A51-2A810449961C}"/>
              </a:ext>
            </a:extLst>
          </p:cNvPr>
          <p:cNvSpPr txBox="1"/>
          <p:nvPr/>
        </p:nvSpPr>
        <p:spPr>
          <a:xfrm>
            <a:off x="7997109" y="5962298"/>
            <a:ext cx="1980603" cy="646331"/>
          </a:xfrm>
          <a:prstGeom prst="rect">
            <a:avLst/>
          </a:prstGeom>
          <a:noFill/>
        </p:spPr>
        <p:txBody>
          <a:bodyPr wrap="square" rtlCol="0">
            <a:spAutoFit/>
          </a:bodyPr>
          <a:lstStyle/>
          <a:p>
            <a:pPr algn="ctr"/>
            <a:r>
              <a:rPr lang="en-US" dirty="0"/>
              <a:t>Guide with Steel Shielding</a:t>
            </a:r>
          </a:p>
        </p:txBody>
      </p:sp>
      <p:cxnSp>
        <p:nvCxnSpPr>
          <p:cNvPr id="14" name="Straight Arrow Connector 13">
            <a:extLst>
              <a:ext uri="{FF2B5EF4-FFF2-40B4-BE49-F238E27FC236}">
                <a16:creationId xmlns:a16="http://schemas.microsoft.com/office/drawing/2014/main" id="{18A2D4BF-9C7C-F1FD-ED20-602D873C944E}"/>
              </a:ext>
            </a:extLst>
          </p:cNvPr>
          <p:cNvCxnSpPr>
            <a:cxnSpLocks/>
          </p:cNvCxnSpPr>
          <p:nvPr/>
        </p:nvCxnSpPr>
        <p:spPr>
          <a:xfrm flipH="1" flipV="1">
            <a:off x="8308102" y="4055338"/>
            <a:ext cx="679308" cy="1906960"/>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0C1BF16-6968-B793-71D2-36E0A17C0EC2}"/>
              </a:ext>
            </a:extLst>
          </p:cNvPr>
          <p:cNvSpPr txBox="1"/>
          <p:nvPr/>
        </p:nvSpPr>
        <p:spPr>
          <a:xfrm>
            <a:off x="77802" y="934452"/>
            <a:ext cx="1848974" cy="923330"/>
          </a:xfrm>
          <a:prstGeom prst="rect">
            <a:avLst/>
          </a:prstGeom>
          <a:noFill/>
        </p:spPr>
        <p:txBody>
          <a:bodyPr wrap="square" rtlCol="0">
            <a:spAutoFit/>
          </a:bodyPr>
          <a:lstStyle/>
          <a:p>
            <a:pPr algn="ctr"/>
            <a:r>
              <a:rPr lang="en-US" dirty="0"/>
              <a:t>Dividing Wall Between QIKR-U and QIKR-L</a:t>
            </a:r>
          </a:p>
        </p:txBody>
      </p:sp>
      <p:cxnSp>
        <p:nvCxnSpPr>
          <p:cNvPr id="16" name="Straight Arrow Connector 15">
            <a:extLst>
              <a:ext uri="{FF2B5EF4-FFF2-40B4-BE49-F238E27FC236}">
                <a16:creationId xmlns:a16="http://schemas.microsoft.com/office/drawing/2014/main" id="{B134D922-FE18-208F-921A-0E3C083E46B6}"/>
              </a:ext>
            </a:extLst>
          </p:cNvPr>
          <p:cNvCxnSpPr>
            <a:cxnSpLocks/>
          </p:cNvCxnSpPr>
          <p:nvPr/>
        </p:nvCxnSpPr>
        <p:spPr>
          <a:xfrm>
            <a:off x="1514744" y="1876217"/>
            <a:ext cx="2189126" cy="1488441"/>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6FF04C5-DD5E-72CA-66F5-9E03CDAEAD55}"/>
              </a:ext>
            </a:extLst>
          </p:cNvPr>
          <p:cNvSpPr txBox="1"/>
          <p:nvPr/>
        </p:nvSpPr>
        <p:spPr>
          <a:xfrm>
            <a:off x="2698214" y="900625"/>
            <a:ext cx="1848974" cy="369332"/>
          </a:xfrm>
          <a:prstGeom prst="rect">
            <a:avLst/>
          </a:prstGeom>
          <a:noFill/>
        </p:spPr>
        <p:txBody>
          <a:bodyPr wrap="square" rtlCol="0">
            <a:spAutoFit/>
          </a:bodyPr>
          <a:lstStyle/>
          <a:p>
            <a:r>
              <a:rPr lang="en-US" dirty="0"/>
              <a:t>Cave Roof (RW)</a:t>
            </a:r>
          </a:p>
        </p:txBody>
      </p:sp>
      <p:cxnSp>
        <p:nvCxnSpPr>
          <p:cNvPr id="18" name="Straight Arrow Connector 17">
            <a:extLst>
              <a:ext uri="{FF2B5EF4-FFF2-40B4-BE49-F238E27FC236}">
                <a16:creationId xmlns:a16="http://schemas.microsoft.com/office/drawing/2014/main" id="{0C2A6631-4482-3A72-0E3F-1EE303271A98}"/>
              </a:ext>
            </a:extLst>
          </p:cNvPr>
          <p:cNvCxnSpPr>
            <a:cxnSpLocks/>
          </p:cNvCxnSpPr>
          <p:nvPr/>
        </p:nvCxnSpPr>
        <p:spPr>
          <a:xfrm>
            <a:off x="3428349" y="1284431"/>
            <a:ext cx="436135" cy="1331769"/>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149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4C36-245F-B7D1-86AD-2334ADAE7935}"/>
              </a:ext>
            </a:extLst>
          </p:cNvPr>
          <p:cNvSpPr>
            <a:spLocks noGrp="1"/>
          </p:cNvSpPr>
          <p:nvPr>
            <p:ph type="title"/>
          </p:nvPr>
        </p:nvSpPr>
        <p:spPr/>
        <p:txBody>
          <a:bodyPr/>
          <a:lstStyle/>
          <a:p>
            <a:r>
              <a:rPr lang="en-US" dirty="0"/>
              <a:t>Component Details – QIKR-L Shown (QIKR-U Similar)</a:t>
            </a:r>
          </a:p>
        </p:txBody>
      </p:sp>
      <p:pic>
        <p:nvPicPr>
          <p:cNvPr id="7" name="Picture 6">
            <a:extLst>
              <a:ext uri="{FF2B5EF4-FFF2-40B4-BE49-F238E27FC236}">
                <a16:creationId xmlns:a16="http://schemas.microsoft.com/office/drawing/2014/main" id="{A283701E-8566-DCA8-D0AA-72BE5858C734}"/>
              </a:ext>
            </a:extLst>
          </p:cNvPr>
          <p:cNvPicPr>
            <a:picLocks noChangeAspect="1"/>
          </p:cNvPicPr>
          <p:nvPr/>
        </p:nvPicPr>
        <p:blipFill>
          <a:blip r:embed="rId2"/>
          <a:stretch>
            <a:fillRect/>
          </a:stretch>
        </p:blipFill>
        <p:spPr>
          <a:xfrm>
            <a:off x="595624" y="1996689"/>
            <a:ext cx="11410950" cy="3924300"/>
          </a:xfrm>
          <a:prstGeom prst="rect">
            <a:avLst/>
          </a:prstGeom>
        </p:spPr>
      </p:pic>
      <p:sp>
        <p:nvSpPr>
          <p:cNvPr id="8" name="TextBox 7">
            <a:extLst>
              <a:ext uri="{FF2B5EF4-FFF2-40B4-BE49-F238E27FC236}">
                <a16:creationId xmlns:a16="http://schemas.microsoft.com/office/drawing/2014/main" id="{2300D16D-0F56-37DF-A2ED-29CCEB2403C4}"/>
              </a:ext>
            </a:extLst>
          </p:cNvPr>
          <p:cNvSpPr txBox="1"/>
          <p:nvPr/>
        </p:nvSpPr>
        <p:spPr>
          <a:xfrm>
            <a:off x="5443730" y="1293349"/>
            <a:ext cx="6152646" cy="369332"/>
          </a:xfrm>
          <a:prstGeom prst="rect">
            <a:avLst/>
          </a:prstGeom>
          <a:noFill/>
        </p:spPr>
        <p:txBody>
          <a:bodyPr wrap="none" rtlCol="0">
            <a:spAutoFit/>
          </a:bodyPr>
          <a:lstStyle/>
          <a:p>
            <a:r>
              <a:rPr lang="en-US" dirty="0"/>
              <a:t>Guide narrows, steel shielding increases to fill in the space</a:t>
            </a:r>
          </a:p>
        </p:txBody>
      </p:sp>
      <p:cxnSp>
        <p:nvCxnSpPr>
          <p:cNvPr id="9" name="Straight Arrow Connector 8">
            <a:extLst>
              <a:ext uri="{FF2B5EF4-FFF2-40B4-BE49-F238E27FC236}">
                <a16:creationId xmlns:a16="http://schemas.microsoft.com/office/drawing/2014/main" id="{23BDB402-BA8C-B236-679A-4BA1F48C4DA8}"/>
              </a:ext>
            </a:extLst>
          </p:cNvPr>
          <p:cNvCxnSpPr>
            <a:cxnSpLocks/>
          </p:cNvCxnSpPr>
          <p:nvPr/>
        </p:nvCxnSpPr>
        <p:spPr>
          <a:xfrm>
            <a:off x="6469166" y="1662681"/>
            <a:ext cx="365756" cy="1239667"/>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A0768BD-7D0F-FB53-6C1D-6643567628C3}"/>
              </a:ext>
            </a:extLst>
          </p:cNvPr>
          <p:cNvSpPr txBox="1"/>
          <p:nvPr/>
        </p:nvSpPr>
        <p:spPr>
          <a:xfrm>
            <a:off x="2178675" y="1293349"/>
            <a:ext cx="2297424" cy="369332"/>
          </a:xfrm>
          <a:prstGeom prst="rect">
            <a:avLst/>
          </a:prstGeom>
          <a:noFill/>
        </p:spPr>
        <p:txBody>
          <a:bodyPr wrap="none" rtlCol="0">
            <a:spAutoFit/>
          </a:bodyPr>
          <a:lstStyle/>
          <a:p>
            <a:r>
              <a:rPr lang="en-US" dirty="0"/>
              <a:t>Steel guide shielding</a:t>
            </a:r>
          </a:p>
        </p:txBody>
      </p:sp>
      <p:cxnSp>
        <p:nvCxnSpPr>
          <p:cNvPr id="11" name="Straight Arrow Connector 10">
            <a:extLst>
              <a:ext uri="{FF2B5EF4-FFF2-40B4-BE49-F238E27FC236}">
                <a16:creationId xmlns:a16="http://schemas.microsoft.com/office/drawing/2014/main" id="{DD7C3CA6-40E0-8AB7-D2FD-75A706CC9413}"/>
              </a:ext>
            </a:extLst>
          </p:cNvPr>
          <p:cNvCxnSpPr>
            <a:cxnSpLocks/>
          </p:cNvCxnSpPr>
          <p:nvPr/>
        </p:nvCxnSpPr>
        <p:spPr>
          <a:xfrm>
            <a:off x="2954447" y="1743342"/>
            <a:ext cx="496873" cy="1846165"/>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37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26A591-CFA0-A5F5-54CB-481BCF88115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11850" y="1655064"/>
            <a:ext cx="10551207" cy="4608303"/>
          </a:xfrm>
          <a:prstGeom prst="rect">
            <a:avLst/>
          </a:prstGeom>
        </p:spPr>
      </p:pic>
      <p:cxnSp>
        <p:nvCxnSpPr>
          <p:cNvPr id="5" name="Straight Arrow Connector 4">
            <a:extLst>
              <a:ext uri="{FF2B5EF4-FFF2-40B4-BE49-F238E27FC236}">
                <a16:creationId xmlns:a16="http://schemas.microsoft.com/office/drawing/2014/main" id="{8C2EE9E3-D10A-980C-568F-C709261C5937}"/>
              </a:ext>
            </a:extLst>
          </p:cNvPr>
          <p:cNvCxnSpPr>
            <a:cxnSpLocks/>
          </p:cNvCxnSpPr>
          <p:nvPr/>
        </p:nvCxnSpPr>
        <p:spPr>
          <a:xfrm>
            <a:off x="4546363" y="2880654"/>
            <a:ext cx="302542" cy="461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DCCAD3-C76A-824F-E4FC-A403EAF57452}"/>
              </a:ext>
            </a:extLst>
          </p:cNvPr>
          <p:cNvSpPr txBox="1"/>
          <p:nvPr/>
        </p:nvSpPr>
        <p:spPr>
          <a:xfrm>
            <a:off x="5490179" y="1196974"/>
            <a:ext cx="1624753" cy="523220"/>
          </a:xfrm>
          <a:prstGeom prst="rect">
            <a:avLst/>
          </a:prstGeom>
          <a:noFill/>
          <a:ln>
            <a:noFill/>
          </a:ln>
          <a:effectLst/>
        </p:spPr>
        <p:txBody>
          <a:bodyPr wrap="square" rtlCol="0">
            <a:spAutoFit/>
          </a:bodyPr>
          <a:lstStyle>
            <a:defPPr>
              <a:defRPr lang="en-US"/>
            </a:defPPr>
            <a:lvl1pPr algn="ctr">
              <a:defRPr sz="1400"/>
            </a:lvl1pPr>
          </a:lstStyle>
          <a:p>
            <a:r>
              <a:rPr lang="en-US" dirty="0"/>
              <a:t>Slits</a:t>
            </a:r>
            <a:br>
              <a:rPr lang="en-US" dirty="0"/>
            </a:br>
            <a:r>
              <a:rPr lang="en-US" dirty="0"/>
              <a:t>(Locked in place)</a:t>
            </a:r>
          </a:p>
        </p:txBody>
      </p:sp>
      <p:cxnSp>
        <p:nvCxnSpPr>
          <p:cNvPr id="7" name="Straight Arrow Connector 6">
            <a:extLst>
              <a:ext uri="{FF2B5EF4-FFF2-40B4-BE49-F238E27FC236}">
                <a16:creationId xmlns:a16="http://schemas.microsoft.com/office/drawing/2014/main" id="{1417E388-BBC8-8BAF-7A9B-93EA1D7967B4}"/>
              </a:ext>
            </a:extLst>
          </p:cNvPr>
          <p:cNvCxnSpPr>
            <a:cxnSpLocks/>
          </p:cNvCxnSpPr>
          <p:nvPr/>
        </p:nvCxnSpPr>
        <p:spPr>
          <a:xfrm>
            <a:off x="6649745" y="1755954"/>
            <a:ext cx="930374" cy="911340"/>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09A07F4-1D1E-6543-C5BB-E27B93F7516A}"/>
              </a:ext>
            </a:extLst>
          </p:cNvPr>
          <p:cNvCxnSpPr>
            <a:cxnSpLocks/>
          </p:cNvCxnSpPr>
          <p:nvPr/>
        </p:nvCxnSpPr>
        <p:spPr>
          <a:xfrm>
            <a:off x="6448425" y="1755954"/>
            <a:ext cx="226492" cy="1177227"/>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285CF2A-C55A-E55F-F568-DD4C23A40F0E}"/>
              </a:ext>
            </a:extLst>
          </p:cNvPr>
          <p:cNvCxnSpPr>
            <a:cxnSpLocks/>
          </p:cNvCxnSpPr>
          <p:nvPr/>
        </p:nvCxnSpPr>
        <p:spPr>
          <a:xfrm flipH="1">
            <a:off x="5725682" y="1755954"/>
            <a:ext cx="454485" cy="1483908"/>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96AA5EF-F517-F460-4522-417C97DDCEDA}"/>
              </a:ext>
            </a:extLst>
          </p:cNvPr>
          <p:cNvCxnSpPr>
            <a:cxnSpLocks/>
          </p:cNvCxnSpPr>
          <p:nvPr/>
        </p:nvCxnSpPr>
        <p:spPr>
          <a:xfrm>
            <a:off x="9926252" y="1942404"/>
            <a:ext cx="116938" cy="308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5AB7BB-6953-579E-B16B-7E45D4751A7A}"/>
              </a:ext>
            </a:extLst>
          </p:cNvPr>
          <p:cNvSpPr txBox="1"/>
          <p:nvPr/>
        </p:nvSpPr>
        <p:spPr>
          <a:xfrm>
            <a:off x="9314826" y="1432413"/>
            <a:ext cx="999528" cy="523220"/>
          </a:xfrm>
          <a:prstGeom prst="rect">
            <a:avLst/>
          </a:prstGeom>
          <a:noFill/>
        </p:spPr>
        <p:txBody>
          <a:bodyPr wrap="square" rtlCol="0">
            <a:spAutoFit/>
          </a:bodyPr>
          <a:lstStyle>
            <a:defPPr>
              <a:defRPr lang="en-US"/>
            </a:defPPr>
            <a:lvl1pPr algn="ctr">
              <a:defRPr sz="1400"/>
            </a:lvl1pPr>
          </a:lstStyle>
          <a:p>
            <a:r>
              <a:rPr lang="en-US" dirty="0"/>
              <a:t>Guide &amp; Housing</a:t>
            </a:r>
          </a:p>
        </p:txBody>
      </p:sp>
      <p:sp>
        <p:nvSpPr>
          <p:cNvPr id="12" name="TextBox 11">
            <a:extLst>
              <a:ext uri="{FF2B5EF4-FFF2-40B4-BE49-F238E27FC236}">
                <a16:creationId xmlns:a16="http://schemas.microsoft.com/office/drawing/2014/main" id="{4ECB70F3-22B5-4F58-BA26-A8F423EA4613}"/>
              </a:ext>
            </a:extLst>
          </p:cNvPr>
          <p:cNvSpPr txBox="1"/>
          <p:nvPr/>
        </p:nvSpPr>
        <p:spPr>
          <a:xfrm>
            <a:off x="6836005" y="5694045"/>
            <a:ext cx="1313180" cy="307777"/>
          </a:xfrm>
          <a:prstGeom prst="rect">
            <a:avLst/>
          </a:prstGeom>
          <a:noFill/>
          <a:ln>
            <a:noFill/>
          </a:ln>
          <a:effectLst/>
        </p:spPr>
        <p:txBody>
          <a:bodyPr wrap="none" rtlCol="0">
            <a:spAutoFit/>
          </a:bodyPr>
          <a:lstStyle>
            <a:defPPr>
              <a:defRPr lang="en-US"/>
            </a:defPPr>
            <a:lvl1pPr>
              <a:defRPr sz="1400"/>
            </a:lvl1pPr>
          </a:lstStyle>
          <a:p>
            <a:r>
              <a:rPr lang="en-US" dirty="0"/>
              <a:t>Incident Table</a:t>
            </a:r>
          </a:p>
        </p:txBody>
      </p:sp>
      <p:cxnSp>
        <p:nvCxnSpPr>
          <p:cNvPr id="13" name="Straight Arrow Connector 12">
            <a:extLst>
              <a:ext uri="{FF2B5EF4-FFF2-40B4-BE49-F238E27FC236}">
                <a16:creationId xmlns:a16="http://schemas.microsoft.com/office/drawing/2014/main" id="{375AC5D1-C08B-85C2-8D44-E40A17A6C212}"/>
              </a:ext>
            </a:extLst>
          </p:cNvPr>
          <p:cNvCxnSpPr>
            <a:cxnSpLocks/>
          </p:cNvCxnSpPr>
          <p:nvPr/>
        </p:nvCxnSpPr>
        <p:spPr>
          <a:xfrm flipV="1">
            <a:off x="7621609" y="4991750"/>
            <a:ext cx="103789" cy="702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A87B4E3-6819-5332-305C-32653441D4F1}"/>
              </a:ext>
            </a:extLst>
          </p:cNvPr>
          <p:cNvSpPr txBox="1"/>
          <p:nvPr/>
        </p:nvSpPr>
        <p:spPr>
          <a:xfrm>
            <a:off x="2260740" y="6280348"/>
            <a:ext cx="1273105" cy="307777"/>
          </a:xfrm>
          <a:prstGeom prst="rect">
            <a:avLst/>
          </a:prstGeom>
          <a:noFill/>
          <a:ln>
            <a:noFill/>
          </a:ln>
          <a:effectLst/>
        </p:spPr>
        <p:txBody>
          <a:bodyPr wrap="none" rtlCol="0">
            <a:spAutoFit/>
          </a:bodyPr>
          <a:lstStyle>
            <a:defPPr>
              <a:defRPr lang="en-US"/>
            </a:defPPr>
            <a:lvl1pPr>
              <a:defRPr sz="1400"/>
            </a:lvl1pPr>
          </a:lstStyle>
          <a:p>
            <a:r>
              <a:rPr lang="en-US" dirty="0"/>
              <a:t>Sample Table</a:t>
            </a:r>
          </a:p>
        </p:txBody>
      </p:sp>
      <p:cxnSp>
        <p:nvCxnSpPr>
          <p:cNvPr id="15" name="Straight Arrow Connector 14">
            <a:extLst>
              <a:ext uri="{FF2B5EF4-FFF2-40B4-BE49-F238E27FC236}">
                <a16:creationId xmlns:a16="http://schemas.microsoft.com/office/drawing/2014/main" id="{0F0300D5-5485-098A-B886-1680DDDE558D}"/>
              </a:ext>
            </a:extLst>
          </p:cNvPr>
          <p:cNvCxnSpPr>
            <a:cxnSpLocks/>
            <a:stCxn id="14" idx="0"/>
          </p:cNvCxnSpPr>
          <p:nvPr/>
        </p:nvCxnSpPr>
        <p:spPr>
          <a:xfrm flipV="1">
            <a:off x="2897293" y="5791586"/>
            <a:ext cx="828629" cy="488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B7A8DF0-8A30-98B8-ED01-017450D592CF}"/>
              </a:ext>
            </a:extLst>
          </p:cNvPr>
          <p:cNvSpPr txBox="1"/>
          <p:nvPr/>
        </p:nvSpPr>
        <p:spPr>
          <a:xfrm>
            <a:off x="3276119" y="3487099"/>
            <a:ext cx="899605" cy="307777"/>
          </a:xfrm>
          <a:prstGeom prst="rect">
            <a:avLst/>
          </a:prstGeom>
          <a:noFill/>
          <a:ln>
            <a:noFill/>
          </a:ln>
          <a:effectLst/>
        </p:spPr>
        <p:txBody>
          <a:bodyPr wrap="none" rtlCol="0">
            <a:spAutoFit/>
          </a:bodyPr>
          <a:lstStyle>
            <a:defPPr>
              <a:defRPr lang="en-US"/>
            </a:defPPr>
            <a:lvl1pPr>
              <a:defRPr sz="1400"/>
            </a:lvl1pPr>
          </a:lstStyle>
          <a:p>
            <a:r>
              <a:rPr lang="en-US" dirty="0"/>
              <a:t>Hexapod</a:t>
            </a:r>
          </a:p>
        </p:txBody>
      </p:sp>
      <p:cxnSp>
        <p:nvCxnSpPr>
          <p:cNvPr id="17" name="Straight Arrow Connector 16">
            <a:extLst>
              <a:ext uri="{FF2B5EF4-FFF2-40B4-BE49-F238E27FC236}">
                <a16:creationId xmlns:a16="http://schemas.microsoft.com/office/drawing/2014/main" id="{4A77E6E7-FD7B-5E62-FBBA-13C8A035AFE1}"/>
              </a:ext>
            </a:extLst>
          </p:cNvPr>
          <p:cNvCxnSpPr>
            <a:cxnSpLocks/>
            <a:stCxn id="16" idx="3"/>
          </p:cNvCxnSpPr>
          <p:nvPr/>
        </p:nvCxnSpPr>
        <p:spPr>
          <a:xfrm>
            <a:off x="4175724" y="3640988"/>
            <a:ext cx="601675" cy="153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6C18D9B-0344-D244-683F-3DEAC242FA0A}"/>
              </a:ext>
            </a:extLst>
          </p:cNvPr>
          <p:cNvSpPr txBox="1"/>
          <p:nvPr/>
        </p:nvSpPr>
        <p:spPr>
          <a:xfrm>
            <a:off x="6972805" y="1161214"/>
            <a:ext cx="1821857" cy="523220"/>
          </a:xfrm>
          <a:prstGeom prst="rect">
            <a:avLst/>
          </a:prstGeom>
          <a:noFill/>
          <a:ln>
            <a:noFill/>
          </a:ln>
          <a:effectLst/>
        </p:spPr>
        <p:txBody>
          <a:bodyPr wrap="square" rtlCol="0">
            <a:spAutoFit/>
          </a:bodyPr>
          <a:lstStyle>
            <a:defPPr>
              <a:defRPr lang="en-US"/>
            </a:defPPr>
            <a:lvl1pPr algn="ctr">
              <a:defRPr sz="1400"/>
            </a:lvl1pPr>
          </a:lstStyle>
          <a:p>
            <a:r>
              <a:rPr lang="en-US" dirty="0"/>
              <a:t>Configuration controlled hood</a:t>
            </a:r>
          </a:p>
        </p:txBody>
      </p:sp>
      <p:cxnSp>
        <p:nvCxnSpPr>
          <p:cNvPr id="19" name="Straight Arrow Connector 18">
            <a:extLst>
              <a:ext uri="{FF2B5EF4-FFF2-40B4-BE49-F238E27FC236}">
                <a16:creationId xmlns:a16="http://schemas.microsoft.com/office/drawing/2014/main" id="{6DD010F1-8253-365F-FF56-B79B3D9B9004}"/>
              </a:ext>
            </a:extLst>
          </p:cNvPr>
          <p:cNvCxnSpPr>
            <a:cxnSpLocks/>
          </p:cNvCxnSpPr>
          <p:nvPr/>
        </p:nvCxnSpPr>
        <p:spPr>
          <a:xfrm>
            <a:off x="7867828" y="1672174"/>
            <a:ext cx="281357" cy="916894"/>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62E60D8-1844-302B-13BD-7809225FE1E7}"/>
              </a:ext>
            </a:extLst>
          </p:cNvPr>
          <p:cNvSpPr txBox="1"/>
          <p:nvPr/>
        </p:nvSpPr>
        <p:spPr>
          <a:xfrm>
            <a:off x="1310966" y="5111090"/>
            <a:ext cx="1247457" cy="307777"/>
          </a:xfrm>
          <a:prstGeom prst="rect">
            <a:avLst/>
          </a:prstGeom>
          <a:noFill/>
          <a:ln>
            <a:noFill/>
          </a:ln>
          <a:effectLst/>
        </p:spPr>
        <p:txBody>
          <a:bodyPr wrap="none" rtlCol="0">
            <a:spAutoFit/>
          </a:bodyPr>
          <a:lstStyle>
            <a:defPPr>
              <a:defRPr lang="en-US"/>
            </a:defPPr>
            <a:lvl1pPr>
              <a:defRPr sz="1400"/>
            </a:lvl1pPr>
          </a:lstStyle>
          <a:p>
            <a:r>
              <a:rPr lang="en-US" dirty="0"/>
              <a:t>Detector Arm</a:t>
            </a:r>
          </a:p>
        </p:txBody>
      </p:sp>
      <p:cxnSp>
        <p:nvCxnSpPr>
          <p:cNvPr id="21" name="Straight Arrow Connector 20">
            <a:extLst>
              <a:ext uri="{FF2B5EF4-FFF2-40B4-BE49-F238E27FC236}">
                <a16:creationId xmlns:a16="http://schemas.microsoft.com/office/drawing/2014/main" id="{E461157D-47CD-1210-6E86-3651284725AE}"/>
              </a:ext>
            </a:extLst>
          </p:cNvPr>
          <p:cNvCxnSpPr>
            <a:cxnSpLocks/>
            <a:stCxn id="20" idx="0"/>
          </p:cNvCxnSpPr>
          <p:nvPr/>
        </p:nvCxnSpPr>
        <p:spPr>
          <a:xfrm flipV="1">
            <a:off x="1934695" y="4615975"/>
            <a:ext cx="326045" cy="495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9C309B5-314B-BB70-F700-EA694FC1E1B9}"/>
              </a:ext>
            </a:extLst>
          </p:cNvPr>
          <p:cNvSpPr txBox="1"/>
          <p:nvPr/>
        </p:nvSpPr>
        <p:spPr>
          <a:xfrm>
            <a:off x="3178351" y="2449247"/>
            <a:ext cx="1734770" cy="523220"/>
          </a:xfrm>
          <a:prstGeom prst="rect">
            <a:avLst/>
          </a:prstGeom>
          <a:noFill/>
          <a:ln>
            <a:noFill/>
          </a:ln>
          <a:effectLst/>
        </p:spPr>
        <p:txBody>
          <a:bodyPr wrap="none" rtlCol="0">
            <a:spAutoFit/>
          </a:bodyPr>
          <a:lstStyle>
            <a:defPPr>
              <a:defRPr lang="en-US"/>
            </a:defPPr>
            <a:lvl1pPr>
              <a:defRPr sz="1400"/>
            </a:lvl1pPr>
          </a:lstStyle>
          <a:p>
            <a:pPr algn="ctr"/>
            <a:r>
              <a:rPr lang="en-US" dirty="0"/>
              <a:t>Location of Sample</a:t>
            </a:r>
            <a:br>
              <a:rPr lang="en-US" dirty="0"/>
            </a:br>
            <a:r>
              <a:rPr lang="en-US" dirty="0"/>
              <a:t>(not shown)</a:t>
            </a:r>
          </a:p>
        </p:txBody>
      </p:sp>
      <p:sp>
        <p:nvSpPr>
          <p:cNvPr id="34" name="Title 1">
            <a:extLst>
              <a:ext uri="{FF2B5EF4-FFF2-40B4-BE49-F238E27FC236}">
                <a16:creationId xmlns:a16="http://schemas.microsoft.com/office/drawing/2014/main" id="{CC62C5FD-D807-4CC1-3059-5939CCD819C9}"/>
              </a:ext>
            </a:extLst>
          </p:cNvPr>
          <p:cNvSpPr>
            <a:spLocks noGrp="1"/>
          </p:cNvSpPr>
          <p:nvPr>
            <p:ph type="title"/>
          </p:nvPr>
        </p:nvSpPr>
        <p:spPr>
          <a:xfrm>
            <a:off x="429767" y="274320"/>
            <a:ext cx="11430000" cy="539496"/>
          </a:xfrm>
        </p:spPr>
        <p:txBody>
          <a:bodyPr/>
          <a:lstStyle/>
          <a:p>
            <a:r>
              <a:rPr lang="en-US" dirty="0"/>
              <a:t>Component Details – QIKR-L Shown (QIKR-U is Similar)</a:t>
            </a:r>
          </a:p>
        </p:txBody>
      </p:sp>
    </p:spTree>
    <p:extLst>
      <p:ext uri="{BB962C8B-B14F-4D97-AF65-F5344CB8AC3E}">
        <p14:creationId xmlns:p14="http://schemas.microsoft.com/office/powerpoint/2010/main" val="2938343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54011-0FC6-C188-AF94-F2C93A1B3202}"/>
            </a:ext>
          </a:extLst>
        </p:cNvPr>
        <p:cNvGrpSpPr/>
        <p:nvPr/>
      </p:nvGrpSpPr>
      <p:grpSpPr>
        <a:xfrm>
          <a:off x="0" y="0"/>
          <a:ext cx="0" cy="0"/>
          <a:chOff x="0" y="0"/>
          <a:chExt cx="0" cy="0"/>
        </a:xfrm>
      </p:grpSpPr>
      <p:sp>
        <p:nvSpPr>
          <p:cNvPr id="34" name="Title 1">
            <a:extLst>
              <a:ext uri="{FF2B5EF4-FFF2-40B4-BE49-F238E27FC236}">
                <a16:creationId xmlns:a16="http://schemas.microsoft.com/office/drawing/2014/main" id="{8E529934-2806-BFAC-AB33-54FE11ECC91F}"/>
              </a:ext>
            </a:extLst>
          </p:cNvPr>
          <p:cNvSpPr>
            <a:spLocks noGrp="1"/>
          </p:cNvSpPr>
          <p:nvPr>
            <p:ph type="title"/>
          </p:nvPr>
        </p:nvSpPr>
        <p:spPr>
          <a:xfrm>
            <a:off x="429767" y="274320"/>
            <a:ext cx="11430000" cy="539496"/>
          </a:xfrm>
        </p:spPr>
        <p:txBody>
          <a:bodyPr/>
          <a:lstStyle/>
          <a:p>
            <a:r>
              <a:rPr lang="en-US" dirty="0"/>
              <a:t>QIKR Shielding Requirements (</a:t>
            </a:r>
            <a:r>
              <a:rPr lang="en-US" b="1" dirty="0"/>
              <a:t>S04080100-SRD10000-R02)</a:t>
            </a:r>
            <a:endParaRPr lang="en-US" dirty="0"/>
          </a:p>
        </p:txBody>
      </p:sp>
      <p:pic>
        <p:nvPicPr>
          <p:cNvPr id="8" name="Picture 7">
            <a:extLst>
              <a:ext uri="{FF2B5EF4-FFF2-40B4-BE49-F238E27FC236}">
                <a16:creationId xmlns:a16="http://schemas.microsoft.com/office/drawing/2014/main" id="{DBB3AA04-B9B3-17C2-5166-76516918A756}"/>
              </a:ext>
            </a:extLst>
          </p:cNvPr>
          <p:cNvPicPr>
            <a:picLocks noChangeAspect="1"/>
          </p:cNvPicPr>
          <p:nvPr/>
        </p:nvPicPr>
        <p:blipFill>
          <a:blip r:embed="rId2"/>
          <a:stretch>
            <a:fillRect/>
          </a:stretch>
        </p:blipFill>
        <p:spPr>
          <a:xfrm>
            <a:off x="1171575" y="928687"/>
            <a:ext cx="9848850" cy="5000625"/>
          </a:xfrm>
          <a:prstGeom prst="rect">
            <a:avLst/>
          </a:prstGeom>
        </p:spPr>
      </p:pic>
    </p:spTree>
    <p:extLst>
      <p:ext uri="{BB962C8B-B14F-4D97-AF65-F5344CB8AC3E}">
        <p14:creationId xmlns:p14="http://schemas.microsoft.com/office/powerpoint/2010/main" val="3135213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6595ED-18F9-DD78-691C-E7FB76E50F1B}"/>
              </a:ext>
            </a:extLst>
          </p:cNvPr>
          <p:cNvSpPr>
            <a:spLocks noGrp="1"/>
          </p:cNvSpPr>
          <p:nvPr>
            <p:ph type="title"/>
          </p:nvPr>
        </p:nvSpPr>
        <p:spPr/>
        <p:txBody>
          <a:bodyPr/>
          <a:lstStyle/>
          <a:p>
            <a:r>
              <a:rPr lang="en-US" dirty="0"/>
              <a:t>Monolith Shielding</a:t>
            </a:r>
          </a:p>
        </p:txBody>
      </p:sp>
    </p:spTree>
    <p:extLst>
      <p:ext uri="{BB962C8B-B14F-4D97-AF65-F5344CB8AC3E}">
        <p14:creationId xmlns:p14="http://schemas.microsoft.com/office/powerpoint/2010/main" val="351616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6FDB4-182A-3BC2-1C97-F9075C5A9EF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C833793-302E-0869-5F94-4736EAEB9FFB}"/>
              </a:ext>
            </a:extLst>
          </p:cNvPr>
          <p:cNvSpPr txBox="1">
            <a:spLocks/>
          </p:cNvSpPr>
          <p:nvPr/>
        </p:nvSpPr>
        <p:spPr>
          <a:xfrm>
            <a:off x="429767" y="261360"/>
            <a:ext cx="11430000" cy="45890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Monolith and Optics Inserts</a:t>
            </a:r>
          </a:p>
        </p:txBody>
      </p:sp>
      <p:pic>
        <p:nvPicPr>
          <p:cNvPr id="3" name="Picture 2">
            <a:extLst>
              <a:ext uri="{FF2B5EF4-FFF2-40B4-BE49-F238E27FC236}">
                <a16:creationId xmlns:a16="http://schemas.microsoft.com/office/drawing/2014/main" id="{13FE8E50-A595-C405-66DA-75CA82D8A65D}"/>
              </a:ext>
            </a:extLst>
          </p:cNvPr>
          <p:cNvPicPr>
            <a:picLocks noChangeAspect="1"/>
          </p:cNvPicPr>
          <p:nvPr/>
        </p:nvPicPr>
        <p:blipFill>
          <a:blip r:embed="rId2"/>
          <a:stretch>
            <a:fillRect/>
          </a:stretch>
        </p:blipFill>
        <p:spPr>
          <a:xfrm>
            <a:off x="1796922" y="2439987"/>
            <a:ext cx="10296525" cy="4314825"/>
          </a:xfrm>
          <a:prstGeom prst="rect">
            <a:avLst/>
          </a:prstGeom>
        </p:spPr>
      </p:pic>
      <p:sp>
        <p:nvSpPr>
          <p:cNvPr id="4" name="TextBox 3">
            <a:extLst>
              <a:ext uri="{FF2B5EF4-FFF2-40B4-BE49-F238E27FC236}">
                <a16:creationId xmlns:a16="http://schemas.microsoft.com/office/drawing/2014/main" id="{2FB752D7-44D2-16EB-3C00-C2F0B36503C5}"/>
              </a:ext>
            </a:extLst>
          </p:cNvPr>
          <p:cNvSpPr txBox="1"/>
          <p:nvPr/>
        </p:nvSpPr>
        <p:spPr>
          <a:xfrm>
            <a:off x="416510" y="712451"/>
            <a:ext cx="2068195" cy="286232"/>
          </a:xfrm>
          <a:prstGeom prst="rect">
            <a:avLst/>
          </a:prstGeom>
          <a:noFill/>
        </p:spPr>
        <p:txBody>
          <a:bodyPr wrap="none" rtlCol="0">
            <a:spAutoFit/>
          </a:bodyPr>
          <a:lstStyle/>
          <a:p>
            <a:pPr algn="l">
              <a:lnSpc>
                <a:spcPct val="90000"/>
              </a:lnSpc>
            </a:pPr>
            <a:r>
              <a:rPr lang="en-US" sz="1400" dirty="0">
                <a:solidFill>
                  <a:srgbClr val="0000FF"/>
                </a:solidFill>
                <a:latin typeface="+mn-lt"/>
              </a:rPr>
              <a:t>Credit: Cameron Hart</a:t>
            </a:r>
          </a:p>
        </p:txBody>
      </p:sp>
      <p:sp>
        <p:nvSpPr>
          <p:cNvPr id="5" name="TextBox 4">
            <a:extLst>
              <a:ext uri="{FF2B5EF4-FFF2-40B4-BE49-F238E27FC236}">
                <a16:creationId xmlns:a16="http://schemas.microsoft.com/office/drawing/2014/main" id="{6B33981C-24BA-F895-E8DB-4727D325E6FF}"/>
              </a:ext>
            </a:extLst>
          </p:cNvPr>
          <p:cNvSpPr txBox="1"/>
          <p:nvPr/>
        </p:nvSpPr>
        <p:spPr>
          <a:xfrm>
            <a:off x="7357754" y="6375223"/>
            <a:ext cx="3052691" cy="258532"/>
          </a:xfrm>
          <a:prstGeom prst="rect">
            <a:avLst/>
          </a:prstGeom>
          <a:noFill/>
        </p:spPr>
        <p:txBody>
          <a:bodyPr wrap="square" rtlCol="0">
            <a:spAutoFit/>
          </a:bodyPr>
          <a:lstStyle/>
          <a:p>
            <a:pPr algn="ctr">
              <a:lnSpc>
                <a:spcPct val="90000"/>
              </a:lnSpc>
            </a:pPr>
            <a:r>
              <a:rPr lang="en-US" sz="1200" dirty="0">
                <a:latin typeface="+mn-lt"/>
              </a:rPr>
              <a:t>QIKR Monolith Insert Assembly</a:t>
            </a:r>
          </a:p>
        </p:txBody>
      </p:sp>
      <p:sp>
        <p:nvSpPr>
          <p:cNvPr id="6" name="TextBox 5">
            <a:extLst>
              <a:ext uri="{FF2B5EF4-FFF2-40B4-BE49-F238E27FC236}">
                <a16:creationId xmlns:a16="http://schemas.microsoft.com/office/drawing/2014/main" id="{65686628-E16A-59DE-0CB9-15EBC93E587F}"/>
              </a:ext>
            </a:extLst>
          </p:cNvPr>
          <p:cNvSpPr txBox="1"/>
          <p:nvPr/>
        </p:nvSpPr>
        <p:spPr>
          <a:xfrm>
            <a:off x="1501407" y="3967958"/>
            <a:ext cx="957313" cy="286232"/>
          </a:xfrm>
          <a:prstGeom prst="rect">
            <a:avLst/>
          </a:prstGeom>
          <a:noFill/>
        </p:spPr>
        <p:txBody>
          <a:bodyPr wrap="square" rtlCol="0">
            <a:spAutoFit/>
          </a:bodyPr>
          <a:lstStyle/>
          <a:p>
            <a:pPr algn="ctr">
              <a:lnSpc>
                <a:spcPct val="90000"/>
              </a:lnSpc>
            </a:pPr>
            <a:r>
              <a:rPr lang="en-US" sz="1400" dirty="0">
                <a:solidFill>
                  <a:srgbClr val="0000FF"/>
                </a:solidFill>
                <a:latin typeface="+mn-lt"/>
              </a:rPr>
              <a:t>Window</a:t>
            </a:r>
          </a:p>
        </p:txBody>
      </p:sp>
      <p:sp>
        <p:nvSpPr>
          <p:cNvPr id="8" name="TextBox 7">
            <a:extLst>
              <a:ext uri="{FF2B5EF4-FFF2-40B4-BE49-F238E27FC236}">
                <a16:creationId xmlns:a16="http://schemas.microsoft.com/office/drawing/2014/main" id="{329FA07F-0D29-E29A-9EDD-3DACFA376E4D}"/>
              </a:ext>
            </a:extLst>
          </p:cNvPr>
          <p:cNvSpPr txBox="1"/>
          <p:nvPr/>
        </p:nvSpPr>
        <p:spPr>
          <a:xfrm>
            <a:off x="4639621" y="3336088"/>
            <a:ext cx="1549788" cy="286232"/>
          </a:xfrm>
          <a:prstGeom prst="rect">
            <a:avLst/>
          </a:prstGeom>
          <a:noFill/>
        </p:spPr>
        <p:txBody>
          <a:bodyPr wrap="square" rtlCol="0">
            <a:spAutoFit/>
          </a:bodyPr>
          <a:lstStyle/>
          <a:p>
            <a:pPr algn="ctr">
              <a:lnSpc>
                <a:spcPct val="90000"/>
              </a:lnSpc>
            </a:pPr>
            <a:r>
              <a:rPr lang="en-US" sz="1400" dirty="0">
                <a:solidFill>
                  <a:srgbClr val="0000FF"/>
                </a:solidFill>
                <a:latin typeface="+mn-lt"/>
              </a:rPr>
              <a:t>Optics Modules</a:t>
            </a:r>
          </a:p>
        </p:txBody>
      </p:sp>
      <p:sp>
        <p:nvSpPr>
          <p:cNvPr id="9" name="TextBox 8">
            <a:extLst>
              <a:ext uri="{FF2B5EF4-FFF2-40B4-BE49-F238E27FC236}">
                <a16:creationId xmlns:a16="http://schemas.microsoft.com/office/drawing/2014/main" id="{ABA0D358-C32C-742B-1D04-828AAFF0BDA2}"/>
              </a:ext>
            </a:extLst>
          </p:cNvPr>
          <p:cNvSpPr txBox="1"/>
          <p:nvPr/>
        </p:nvSpPr>
        <p:spPr>
          <a:xfrm>
            <a:off x="6945184" y="2790508"/>
            <a:ext cx="1549788" cy="286232"/>
          </a:xfrm>
          <a:prstGeom prst="rect">
            <a:avLst/>
          </a:prstGeom>
          <a:noFill/>
        </p:spPr>
        <p:txBody>
          <a:bodyPr wrap="square" rtlCol="0">
            <a:spAutoFit/>
          </a:bodyPr>
          <a:lstStyle/>
          <a:p>
            <a:pPr algn="ctr">
              <a:lnSpc>
                <a:spcPct val="90000"/>
              </a:lnSpc>
            </a:pPr>
            <a:r>
              <a:rPr lang="en-US" sz="1400" dirty="0">
                <a:solidFill>
                  <a:srgbClr val="0000FF"/>
                </a:solidFill>
                <a:latin typeface="+mn-lt"/>
              </a:rPr>
              <a:t>Monolith Insert</a:t>
            </a:r>
          </a:p>
        </p:txBody>
      </p:sp>
      <p:sp>
        <p:nvSpPr>
          <p:cNvPr id="10" name="TextBox 9">
            <a:extLst>
              <a:ext uri="{FF2B5EF4-FFF2-40B4-BE49-F238E27FC236}">
                <a16:creationId xmlns:a16="http://schemas.microsoft.com/office/drawing/2014/main" id="{FAD7D537-588C-AC5F-7D90-E327B956C216}"/>
              </a:ext>
            </a:extLst>
          </p:cNvPr>
          <p:cNvSpPr txBox="1"/>
          <p:nvPr/>
        </p:nvSpPr>
        <p:spPr>
          <a:xfrm>
            <a:off x="9279004" y="2259702"/>
            <a:ext cx="1699547" cy="286232"/>
          </a:xfrm>
          <a:prstGeom prst="rect">
            <a:avLst/>
          </a:prstGeom>
          <a:noFill/>
        </p:spPr>
        <p:txBody>
          <a:bodyPr wrap="square" rtlCol="0">
            <a:spAutoFit/>
          </a:bodyPr>
          <a:lstStyle/>
          <a:p>
            <a:pPr algn="ctr">
              <a:lnSpc>
                <a:spcPct val="90000"/>
              </a:lnSpc>
            </a:pPr>
            <a:r>
              <a:rPr lang="en-US" sz="1400" dirty="0">
                <a:solidFill>
                  <a:srgbClr val="0000FF"/>
                </a:solidFill>
                <a:latin typeface="+mn-lt"/>
              </a:rPr>
              <a:t>Nozzle Extension</a:t>
            </a:r>
          </a:p>
        </p:txBody>
      </p:sp>
      <p:sp>
        <p:nvSpPr>
          <p:cNvPr id="11" name="TextBox 10">
            <a:extLst>
              <a:ext uri="{FF2B5EF4-FFF2-40B4-BE49-F238E27FC236}">
                <a16:creationId xmlns:a16="http://schemas.microsoft.com/office/drawing/2014/main" id="{C10A0AF9-196B-D0DD-F604-0B42B0F7C3F5}"/>
              </a:ext>
            </a:extLst>
          </p:cNvPr>
          <p:cNvSpPr txBox="1"/>
          <p:nvPr/>
        </p:nvSpPr>
        <p:spPr>
          <a:xfrm>
            <a:off x="2628465" y="3799897"/>
            <a:ext cx="1549788" cy="286232"/>
          </a:xfrm>
          <a:prstGeom prst="rect">
            <a:avLst/>
          </a:prstGeom>
          <a:noFill/>
        </p:spPr>
        <p:txBody>
          <a:bodyPr wrap="square" rtlCol="0">
            <a:spAutoFit/>
          </a:bodyPr>
          <a:lstStyle/>
          <a:p>
            <a:pPr algn="ctr">
              <a:lnSpc>
                <a:spcPct val="90000"/>
              </a:lnSpc>
            </a:pPr>
            <a:r>
              <a:rPr lang="en-US" sz="1400" dirty="0">
                <a:solidFill>
                  <a:srgbClr val="0000FF"/>
                </a:solidFill>
                <a:latin typeface="+mn-lt"/>
              </a:rPr>
              <a:t>Guide Glass</a:t>
            </a:r>
          </a:p>
        </p:txBody>
      </p:sp>
      <p:sp>
        <p:nvSpPr>
          <p:cNvPr id="12" name="Arrow: Right 11">
            <a:extLst>
              <a:ext uri="{FF2B5EF4-FFF2-40B4-BE49-F238E27FC236}">
                <a16:creationId xmlns:a16="http://schemas.microsoft.com/office/drawing/2014/main" id="{B072EFAC-3F3A-2893-FB6C-699C42DAA226}"/>
              </a:ext>
            </a:extLst>
          </p:cNvPr>
          <p:cNvSpPr/>
          <p:nvPr/>
        </p:nvSpPr>
        <p:spPr>
          <a:xfrm rot="10222993" flipV="1">
            <a:off x="9902505" y="4696921"/>
            <a:ext cx="868414" cy="253234"/>
          </a:xfrm>
          <a:prstGeom prst="rightArrow">
            <a:avLst>
              <a:gd name="adj1" fmla="val 39271"/>
              <a:gd name="adj2" fmla="val 94704"/>
            </a:avLst>
          </a:prstGeom>
          <a:solidFill>
            <a:srgbClr val="FF00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TextBox 12">
            <a:extLst>
              <a:ext uri="{FF2B5EF4-FFF2-40B4-BE49-F238E27FC236}">
                <a16:creationId xmlns:a16="http://schemas.microsoft.com/office/drawing/2014/main" id="{FF3D7773-7F94-4E23-ADA3-0B967A9C14FF}"/>
              </a:ext>
            </a:extLst>
          </p:cNvPr>
          <p:cNvSpPr txBox="1"/>
          <p:nvPr/>
        </p:nvSpPr>
        <p:spPr>
          <a:xfrm>
            <a:off x="10128778" y="4386619"/>
            <a:ext cx="954107" cy="286232"/>
          </a:xfrm>
          <a:prstGeom prst="rect">
            <a:avLst/>
          </a:prstGeom>
          <a:noFill/>
        </p:spPr>
        <p:txBody>
          <a:bodyPr wrap="none" rtlCol="0">
            <a:spAutoFit/>
          </a:bodyPr>
          <a:lstStyle/>
          <a:p>
            <a:pPr algn="l">
              <a:lnSpc>
                <a:spcPct val="90000"/>
              </a:lnSpc>
            </a:pPr>
            <a:r>
              <a:rPr lang="en-US" sz="1400" dirty="0">
                <a:latin typeface="+mn-lt"/>
              </a:rPr>
              <a:t>Neutrons</a:t>
            </a:r>
          </a:p>
        </p:txBody>
      </p:sp>
      <p:sp>
        <p:nvSpPr>
          <p:cNvPr id="14" name="Content Placeholder 2">
            <a:extLst>
              <a:ext uri="{FF2B5EF4-FFF2-40B4-BE49-F238E27FC236}">
                <a16:creationId xmlns:a16="http://schemas.microsoft.com/office/drawing/2014/main" id="{B677F32B-4C2E-B1BB-67AC-69BB1E6DA24E}"/>
              </a:ext>
            </a:extLst>
          </p:cNvPr>
          <p:cNvSpPr txBox="1">
            <a:spLocks/>
          </p:cNvSpPr>
          <p:nvPr/>
        </p:nvSpPr>
        <p:spPr bwMode="auto">
          <a:xfrm>
            <a:off x="429768" y="1134092"/>
            <a:ext cx="6967786" cy="20272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Both upper and lower beam paths will be contained together within the monolith section.  They will be installed (and can be removed) using a bunker-designed handler. </a:t>
            </a:r>
          </a:p>
          <a:p>
            <a:r>
              <a:rPr lang="en-US" sz="1600" dirty="0"/>
              <a:t>The monolith section consists of:</a:t>
            </a:r>
            <a:endParaRPr lang="en-US" sz="1200" dirty="0"/>
          </a:p>
          <a:p>
            <a:pPr lvl="1"/>
            <a:r>
              <a:rPr lang="en-US" sz="1400" dirty="0"/>
              <a:t>One Nozzle Extension (provided by Target, vacuum env)</a:t>
            </a:r>
          </a:p>
          <a:p>
            <a:pPr lvl="1"/>
            <a:r>
              <a:rPr lang="en-US" sz="1400" dirty="0"/>
              <a:t>One Monolith Insert, 1x (Bunker-designed, QIKR-owned, helium env)</a:t>
            </a:r>
          </a:p>
          <a:p>
            <a:pPr lvl="1"/>
            <a:r>
              <a:rPr lang="en-US" sz="1400" dirty="0"/>
              <a:t>Two Optics inserts (QIKR-designed &amp; owned, helium env)</a:t>
            </a:r>
          </a:p>
        </p:txBody>
      </p:sp>
      <p:sp>
        <p:nvSpPr>
          <p:cNvPr id="15" name="Content Placeholder 2">
            <a:extLst>
              <a:ext uri="{FF2B5EF4-FFF2-40B4-BE49-F238E27FC236}">
                <a16:creationId xmlns:a16="http://schemas.microsoft.com/office/drawing/2014/main" id="{AAA9F9C6-45F6-6988-109E-BDAD4574657C}"/>
              </a:ext>
            </a:extLst>
          </p:cNvPr>
          <p:cNvSpPr txBox="1">
            <a:spLocks/>
          </p:cNvSpPr>
          <p:nvPr/>
        </p:nvSpPr>
        <p:spPr bwMode="auto">
          <a:xfrm>
            <a:off x="429768" y="5538021"/>
            <a:ext cx="3846957" cy="7694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Monolith insert will be removable, even after Operations begin</a:t>
            </a:r>
            <a:endParaRPr lang="en-US" sz="1400" dirty="0"/>
          </a:p>
        </p:txBody>
      </p:sp>
      <p:pic>
        <p:nvPicPr>
          <p:cNvPr id="19" name="Picture 18">
            <a:extLst>
              <a:ext uri="{FF2B5EF4-FFF2-40B4-BE49-F238E27FC236}">
                <a16:creationId xmlns:a16="http://schemas.microsoft.com/office/drawing/2014/main" id="{D58DB485-AFDF-A3CB-E899-FE0ACF3023FE}"/>
              </a:ext>
            </a:extLst>
          </p:cNvPr>
          <p:cNvPicPr>
            <a:picLocks noChangeAspect="1"/>
          </p:cNvPicPr>
          <p:nvPr/>
        </p:nvPicPr>
        <p:blipFill>
          <a:blip r:embed="rId3"/>
          <a:stretch>
            <a:fillRect/>
          </a:stretch>
        </p:blipFill>
        <p:spPr>
          <a:xfrm>
            <a:off x="7631653" y="26188"/>
            <a:ext cx="2857040" cy="1809936"/>
          </a:xfrm>
          <a:prstGeom prst="rect">
            <a:avLst/>
          </a:prstGeom>
        </p:spPr>
      </p:pic>
      <p:sp>
        <p:nvSpPr>
          <p:cNvPr id="23" name="Freeform: Shape 22">
            <a:extLst>
              <a:ext uri="{FF2B5EF4-FFF2-40B4-BE49-F238E27FC236}">
                <a16:creationId xmlns:a16="http://schemas.microsoft.com/office/drawing/2014/main" id="{DC935011-FE87-4899-9649-365BEDF01BA3}"/>
              </a:ext>
            </a:extLst>
          </p:cNvPr>
          <p:cNvSpPr/>
          <p:nvPr/>
        </p:nvSpPr>
        <p:spPr>
          <a:xfrm>
            <a:off x="10588239" y="957129"/>
            <a:ext cx="1339784" cy="1435693"/>
          </a:xfrm>
          <a:custGeom>
            <a:avLst/>
            <a:gdLst>
              <a:gd name="connsiteX0" fmla="*/ 0 w 1339784"/>
              <a:gd name="connsiteY0" fmla="*/ 0 h 1435693"/>
              <a:gd name="connsiteX1" fmla="*/ 1256232 w 1339784"/>
              <a:gd name="connsiteY1" fmla="*/ 564022 h 1435693"/>
              <a:gd name="connsiteX2" fmla="*/ 1119499 w 1339784"/>
              <a:gd name="connsiteY2" fmla="*/ 1435693 h 1435693"/>
            </a:gdLst>
            <a:ahLst/>
            <a:cxnLst>
              <a:cxn ang="0">
                <a:pos x="connsiteX0" y="connsiteY0"/>
              </a:cxn>
              <a:cxn ang="0">
                <a:pos x="connsiteX1" y="connsiteY1"/>
              </a:cxn>
              <a:cxn ang="0">
                <a:pos x="connsiteX2" y="connsiteY2"/>
              </a:cxn>
            </a:cxnLst>
            <a:rect l="l" t="t" r="r" b="b"/>
            <a:pathLst>
              <a:path w="1339784" h="1435693">
                <a:moveTo>
                  <a:pt x="0" y="0"/>
                </a:moveTo>
                <a:cubicBezTo>
                  <a:pt x="534824" y="162370"/>
                  <a:pt x="1069649" y="324740"/>
                  <a:pt x="1256232" y="564022"/>
                </a:cubicBezTo>
                <a:cubicBezTo>
                  <a:pt x="1442815" y="803304"/>
                  <a:pt x="1281157" y="1119498"/>
                  <a:pt x="1119499" y="1435693"/>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88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DFC71-61E7-FE2C-DF08-A67366675B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10228" y="1201396"/>
            <a:ext cx="4375433" cy="271231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6509125-79CD-B5A9-FBE9-BD54D5D26F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00800" y="1058521"/>
            <a:ext cx="4174199" cy="2273494"/>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EF5BDF87-C2A3-7297-B934-328598866B55}"/>
              </a:ext>
            </a:extLst>
          </p:cNvPr>
          <p:cNvSpPr txBox="1">
            <a:spLocks/>
          </p:cNvSpPr>
          <p:nvPr/>
        </p:nvSpPr>
        <p:spPr bwMode="auto">
          <a:xfrm>
            <a:off x="2077814" y="4145921"/>
            <a:ext cx="8645972" cy="21858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The monolith insert has two windows to isolate the guide environment (helium) from either the target environment (vacuum) or the bunker environment (air)</a:t>
            </a:r>
          </a:p>
          <a:p>
            <a:r>
              <a:rPr lang="en-US" sz="1600" dirty="0"/>
              <a:t>The monolith insert has a center shelf to allow the lower and upper optics inserts to be separate from each other</a:t>
            </a:r>
          </a:p>
          <a:p>
            <a:pPr lvl="1"/>
            <a:r>
              <a:rPr lang="en-US" sz="1400" dirty="0"/>
              <a:t>It was originally though that combined optics inserts would be too heavy for the bunker’s insert handler to manage</a:t>
            </a:r>
          </a:p>
          <a:p>
            <a:r>
              <a:rPr lang="en-US" sz="1600" dirty="0"/>
              <a:t>The center shelf has a downstream cutout to allow for an anti-streaming block</a:t>
            </a:r>
          </a:p>
        </p:txBody>
      </p:sp>
      <p:sp>
        <p:nvSpPr>
          <p:cNvPr id="6" name="TextBox 5">
            <a:extLst>
              <a:ext uri="{FF2B5EF4-FFF2-40B4-BE49-F238E27FC236}">
                <a16:creationId xmlns:a16="http://schemas.microsoft.com/office/drawing/2014/main" id="{C16D9312-4C3C-FD54-98CB-C90BA5BB939F}"/>
              </a:ext>
            </a:extLst>
          </p:cNvPr>
          <p:cNvSpPr txBox="1"/>
          <p:nvPr/>
        </p:nvSpPr>
        <p:spPr>
          <a:xfrm>
            <a:off x="9475068" y="2382436"/>
            <a:ext cx="1650131" cy="590931"/>
          </a:xfrm>
          <a:prstGeom prst="rect">
            <a:avLst/>
          </a:prstGeom>
          <a:noFill/>
        </p:spPr>
        <p:txBody>
          <a:bodyPr wrap="square" rtlCol="0">
            <a:spAutoFit/>
          </a:bodyPr>
          <a:lstStyle/>
          <a:p>
            <a:pPr algn="l">
              <a:lnSpc>
                <a:spcPct val="90000"/>
              </a:lnSpc>
            </a:pPr>
            <a:r>
              <a:rPr lang="en-US" sz="1200" dirty="0">
                <a:solidFill>
                  <a:srgbClr val="0000FF"/>
                </a:solidFill>
                <a:latin typeface="+mn-lt"/>
              </a:rPr>
              <a:t>Shelf to separate upper and lower optics inserts</a:t>
            </a:r>
          </a:p>
        </p:txBody>
      </p:sp>
      <p:cxnSp>
        <p:nvCxnSpPr>
          <p:cNvPr id="7" name="Straight Connector 6">
            <a:extLst>
              <a:ext uri="{FF2B5EF4-FFF2-40B4-BE49-F238E27FC236}">
                <a16:creationId xmlns:a16="http://schemas.microsoft.com/office/drawing/2014/main" id="{1845C30B-93E1-0E1C-F6F1-5B5713AF3121}"/>
              </a:ext>
            </a:extLst>
          </p:cNvPr>
          <p:cNvCxnSpPr>
            <a:cxnSpLocks/>
          </p:cNvCxnSpPr>
          <p:nvPr/>
        </p:nvCxnSpPr>
        <p:spPr>
          <a:xfrm>
            <a:off x="9029700" y="1937999"/>
            <a:ext cx="445369" cy="539496"/>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B15A1D-1567-B8F8-7226-44FAFB535675}"/>
              </a:ext>
            </a:extLst>
          </p:cNvPr>
          <p:cNvSpPr txBox="1"/>
          <p:nvPr/>
        </p:nvSpPr>
        <p:spPr>
          <a:xfrm>
            <a:off x="7824936" y="2916313"/>
            <a:ext cx="1650131" cy="424732"/>
          </a:xfrm>
          <a:prstGeom prst="rect">
            <a:avLst/>
          </a:prstGeom>
          <a:noFill/>
        </p:spPr>
        <p:txBody>
          <a:bodyPr wrap="square" rtlCol="0">
            <a:spAutoFit/>
          </a:bodyPr>
          <a:lstStyle/>
          <a:p>
            <a:pPr algn="l">
              <a:lnSpc>
                <a:spcPct val="90000"/>
              </a:lnSpc>
            </a:pPr>
            <a:r>
              <a:rPr lang="en-US" sz="1200" dirty="0">
                <a:solidFill>
                  <a:srgbClr val="0000FF"/>
                </a:solidFill>
                <a:latin typeface="+mn-lt"/>
              </a:rPr>
              <a:t>Cutout for anti-streaming block</a:t>
            </a:r>
          </a:p>
        </p:txBody>
      </p:sp>
      <p:cxnSp>
        <p:nvCxnSpPr>
          <p:cNvPr id="9" name="Straight Connector 8">
            <a:extLst>
              <a:ext uri="{FF2B5EF4-FFF2-40B4-BE49-F238E27FC236}">
                <a16:creationId xmlns:a16="http://schemas.microsoft.com/office/drawing/2014/main" id="{49810EA0-A96A-7D9E-AD45-6ECDA54FA2AF}"/>
              </a:ext>
            </a:extLst>
          </p:cNvPr>
          <p:cNvCxnSpPr>
            <a:cxnSpLocks/>
          </p:cNvCxnSpPr>
          <p:nvPr/>
        </p:nvCxnSpPr>
        <p:spPr>
          <a:xfrm>
            <a:off x="7379568" y="2471876"/>
            <a:ext cx="445369" cy="539496"/>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89FD239-A8CA-29C4-8814-48C324C4A9DB}"/>
              </a:ext>
            </a:extLst>
          </p:cNvPr>
          <p:cNvSpPr txBox="1"/>
          <p:nvPr/>
        </p:nvSpPr>
        <p:spPr>
          <a:xfrm>
            <a:off x="416510" y="712451"/>
            <a:ext cx="2068195" cy="286232"/>
          </a:xfrm>
          <a:prstGeom prst="rect">
            <a:avLst/>
          </a:prstGeom>
          <a:noFill/>
        </p:spPr>
        <p:txBody>
          <a:bodyPr wrap="none" rtlCol="0">
            <a:spAutoFit/>
          </a:bodyPr>
          <a:lstStyle/>
          <a:p>
            <a:pPr algn="l">
              <a:lnSpc>
                <a:spcPct val="90000"/>
              </a:lnSpc>
            </a:pPr>
            <a:r>
              <a:rPr lang="en-US" sz="1400" dirty="0">
                <a:solidFill>
                  <a:srgbClr val="0000FF"/>
                </a:solidFill>
                <a:latin typeface="+mn-lt"/>
              </a:rPr>
              <a:t>Credit: Cameron Hart</a:t>
            </a:r>
          </a:p>
        </p:txBody>
      </p:sp>
      <p:sp>
        <p:nvSpPr>
          <p:cNvPr id="11" name="TextBox 10">
            <a:extLst>
              <a:ext uri="{FF2B5EF4-FFF2-40B4-BE49-F238E27FC236}">
                <a16:creationId xmlns:a16="http://schemas.microsoft.com/office/drawing/2014/main" id="{BD5619C9-E465-760E-39E3-9FB6DCFFE796}"/>
              </a:ext>
            </a:extLst>
          </p:cNvPr>
          <p:cNvSpPr txBox="1"/>
          <p:nvPr/>
        </p:nvSpPr>
        <p:spPr>
          <a:xfrm>
            <a:off x="10679832" y="1725402"/>
            <a:ext cx="1099930" cy="590931"/>
          </a:xfrm>
          <a:prstGeom prst="rect">
            <a:avLst/>
          </a:prstGeom>
          <a:noFill/>
        </p:spPr>
        <p:txBody>
          <a:bodyPr wrap="square" rtlCol="0">
            <a:spAutoFit/>
          </a:bodyPr>
          <a:lstStyle/>
          <a:p>
            <a:pPr algn="l">
              <a:lnSpc>
                <a:spcPct val="90000"/>
              </a:lnSpc>
            </a:pPr>
            <a:r>
              <a:rPr lang="en-US" sz="1200" dirty="0">
                <a:solidFill>
                  <a:srgbClr val="0000FF"/>
                </a:solidFill>
                <a:latin typeface="+mn-lt"/>
              </a:rPr>
              <a:t>Upstream window</a:t>
            </a:r>
            <a:br>
              <a:rPr lang="en-US" sz="1200" dirty="0">
                <a:solidFill>
                  <a:srgbClr val="0000FF"/>
                </a:solidFill>
                <a:latin typeface="+mn-lt"/>
              </a:rPr>
            </a:br>
            <a:r>
              <a:rPr lang="en-US" sz="1200" dirty="0">
                <a:solidFill>
                  <a:srgbClr val="0000FF"/>
                </a:solidFill>
                <a:latin typeface="+mn-lt"/>
              </a:rPr>
              <a:t>(aluminum)</a:t>
            </a:r>
          </a:p>
        </p:txBody>
      </p:sp>
      <p:cxnSp>
        <p:nvCxnSpPr>
          <p:cNvPr id="12" name="Straight Connector 11">
            <a:extLst>
              <a:ext uri="{FF2B5EF4-FFF2-40B4-BE49-F238E27FC236}">
                <a16:creationId xmlns:a16="http://schemas.microsoft.com/office/drawing/2014/main" id="{8F6BD024-204E-2E16-570E-0C943CBEDE5E}"/>
              </a:ext>
            </a:extLst>
          </p:cNvPr>
          <p:cNvCxnSpPr>
            <a:cxnSpLocks/>
          </p:cNvCxnSpPr>
          <p:nvPr/>
        </p:nvCxnSpPr>
        <p:spPr>
          <a:xfrm>
            <a:off x="10453837" y="1584970"/>
            <a:ext cx="225995" cy="280864"/>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8D9572-7E00-1EF6-88A8-60BFF22E62C6}"/>
              </a:ext>
            </a:extLst>
          </p:cNvPr>
          <p:cNvSpPr txBox="1"/>
          <p:nvPr/>
        </p:nvSpPr>
        <p:spPr>
          <a:xfrm>
            <a:off x="5003214" y="2868375"/>
            <a:ext cx="1129831" cy="590931"/>
          </a:xfrm>
          <a:prstGeom prst="rect">
            <a:avLst/>
          </a:prstGeom>
          <a:noFill/>
        </p:spPr>
        <p:txBody>
          <a:bodyPr wrap="square" rtlCol="0">
            <a:spAutoFit/>
          </a:bodyPr>
          <a:lstStyle/>
          <a:p>
            <a:pPr algn="r">
              <a:lnSpc>
                <a:spcPct val="90000"/>
              </a:lnSpc>
            </a:pPr>
            <a:r>
              <a:rPr lang="en-US" sz="1200" dirty="0">
                <a:solidFill>
                  <a:srgbClr val="0000FF"/>
                </a:solidFill>
                <a:latin typeface="+mn-lt"/>
              </a:rPr>
              <a:t>Downstream window</a:t>
            </a:r>
          </a:p>
          <a:p>
            <a:pPr algn="r">
              <a:lnSpc>
                <a:spcPct val="90000"/>
              </a:lnSpc>
            </a:pPr>
            <a:r>
              <a:rPr lang="en-US" sz="1200" dirty="0">
                <a:solidFill>
                  <a:srgbClr val="0000FF"/>
                </a:solidFill>
                <a:latin typeface="+mn-lt"/>
              </a:rPr>
              <a:t>(aluminum)</a:t>
            </a:r>
          </a:p>
        </p:txBody>
      </p:sp>
      <p:cxnSp>
        <p:nvCxnSpPr>
          <p:cNvPr id="14" name="Straight Connector 13">
            <a:extLst>
              <a:ext uri="{FF2B5EF4-FFF2-40B4-BE49-F238E27FC236}">
                <a16:creationId xmlns:a16="http://schemas.microsoft.com/office/drawing/2014/main" id="{9991043C-2A3B-F31D-DB72-CBDB9199E9B0}"/>
              </a:ext>
            </a:extLst>
          </p:cNvPr>
          <p:cNvCxnSpPr>
            <a:cxnSpLocks/>
          </p:cNvCxnSpPr>
          <p:nvPr/>
        </p:nvCxnSpPr>
        <p:spPr>
          <a:xfrm flipH="1">
            <a:off x="6125699" y="2677901"/>
            <a:ext cx="481899" cy="333471"/>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D0E7F569-887E-01D6-18DD-99C27DCA2C7E}"/>
              </a:ext>
            </a:extLst>
          </p:cNvPr>
          <p:cNvSpPr txBox="1">
            <a:spLocks/>
          </p:cNvSpPr>
          <p:nvPr/>
        </p:nvSpPr>
        <p:spPr>
          <a:xfrm>
            <a:off x="429767" y="261360"/>
            <a:ext cx="11430000" cy="45890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Monolith Insert</a:t>
            </a:r>
          </a:p>
        </p:txBody>
      </p:sp>
      <p:sp>
        <p:nvSpPr>
          <p:cNvPr id="17" name="TextBox 16">
            <a:extLst>
              <a:ext uri="{FF2B5EF4-FFF2-40B4-BE49-F238E27FC236}">
                <a16:creationId xmlns:a16="http://schemas.microsoft.com/office/drawing/2014/main" id="{D676F061-DBB1-1ECC-A0DA-0B72F1D5F482}"/>
              </a:ext>
            </a:extLst>
          </p:cNvPr>
          <p:cNvSpPr txBox="1"/>
          <p:nvPr/>
        </p:nvSpPr>
        <p:spPr>
          <a:xfrm>
            <a:off x="7602253" y="603988"/>
            <a:ext cx="1650131" cy="424732"/>
          </a:xfrm>
          <a:prstGeom prst="rect">
            <a:avLst/>
          </a:prstGeom>
          <a:noFill/>
        </p:spPr>
        <p:txBody>
          <a:bodyPr wrap="square" rtlCol="0">
            <a:spAutoFit/>
          </a:bodyPr>
          <a:lstStyle/>
          <a:p>
            <a:pPr algn="l">
              <a:lnSpc>
                <a:spcPct val="90000"/>
              </a:lnSpc>
            </a:pPr>
            <a:r>
              <a:rPr lang="en-US" sz="1200" dirty="0">
                <a:solidFill>
                  <a:srgbClr val="0000FF"/>
                </a:solidFill>
                <a:latin typeface="+mn-lt"/>
              </a:rPr>
              <a:t>Small upstream anti-streaming chicane</a:t>
            </a:r>
          </a:p>
        </p:txBody>
      </p:sp>
      <p:cxnSp>
        <p:nvCxnSpPr>
          <p:cNvPr id="18" name="Straight Connector 17">
            <a:extLst>
              <a:ext uri="{FF2B5EF4-FFF2-40B4-BE49-F238E27FC236}">
                <a16:creationId xmlns:a16="http://schemas.microsoft.com/office/drawing/2014/main" id="{811EC1F4-F8FD-E9BA-AB45-4EBF1DF8B3C4}"/>
              </a:ext>
            </a:extLst>
          </p:cNvPr>
          <p:cNvCxnSpPr>
            <a:cxnSpLocks/>
          </p:cNvCxnSpPr>
          <p:nvPr/>
        </p:nvCxnSpPr>
        <p:spPr>
          <a:xfrm>
            <a:off x="9059094" y="880582"/>
            <a:ext cx="480194" cy="749705"/>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513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C3D36-DC86-4DCE-5C21-379DF1C0AD93}"/>
              </a:ext>
            </a:extLst>
          </p:cNvPr>
          <p:cNvSpPr/>
          <p:nvPr/>
        </p:nvSpPr>
        <p:spPr>
          <a:xfrm>
            <a:off x="137454" y="6286500"/>
            <a:ext cx="1526246" cy="520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820C3D5D-DAF7-C19D-F69D-011F14C74694}"/>
              </a:ext>
            </a:extLst>
          </p:cNvPr>
          <p:cNvSpPr>
            <a:spLocks noGrp="1"/>
          </p:cNvSpPr>
          <p:nvPr>
            <p:ph type="title"/>
          </p:nvPr>
        </p:nvSpPr>
        <p:spPr/>
        <p:txBody>
          <a:bodyPr/>
          <a:lstStyle/>
          <a:p>
            <a:r>
              <a:rPr lang="en-US" dirty="0"/>
              <a:t>Outline</a:t>
            </a:r>
          </a:p>
        </p:txBody>
      </p:sp>
      <p:sp>
        <p:nvSpPr>
          <p:cNvPr id="16" name="Content Placeholder 15">
            <a:extLst>
              <a:ext uri="{FF2B5EF4-FFF2-40B4-BE49-F238E27FC236}">
                <a16:creationId xmlns:a16="http://schemas.microsoft.com/office/drawing/2014/main" id="{16DBBCF6-84BA-F8DD-4166-83C00498340E}"/>
              </a:ext>
            </a:extLst>
          </p:cNvPr>
          <p:cNvSpPr>
            <a:spLocks noGrp="1"/>
          </p:cNvSpPr>
          <p:nvPr>
            <p:ph idx="1"/>
          </p:nvPr>
        </p:nvSpPr>
        <p:spPr>
          <a:xfrm>
            <a:off x="314692" y="1146267"/>
            <a:ext cx="11315194" cy="5346607"/>
          </a:xfrm>
        </p:spPr>
        <p:txBody>
          <a:bodyPr/>
          <a:lstStyle/>
          <a:p>
            <a:pPr marL="285750" indent="-285750">
              <a:buFont typeface="Arial" panose="020B0604020202020204" pitchFamily="34" charset="0"/>
              <a:buChar char="•"/>
            </a:pPr>
            <a:r>
              <a:rPr lang="en-US" sz="2400" dirty="0"/>
              <a:t>QIKR Overview</a:t>
            </a:r>
          </a:p>
          <a:p>
            <a:pPr marL="971550" lvl="1" indent="-285750"/>
            <a:r>
              <a:rPr lang="en-US" sz="2000" dirty="0"/>
              <a:t>Review Scope</a:t>
            </a:r>
          </a:p>
          <a:p>
            <a:pPr marL="971550" lvl="1" indent="-285750"/>
            <a:r>
              <a:rPr lang="en-US" sz="2000" dirty="0"/>
              <a:t>Documentation</a:t>
            </a:r>
          </a:p>
          <a:p>
            <a:pPr marL="971550" lvl="1" indent="-285750"/>
            <a:r>
              <a:rPr lang="en-US" sz="2000" dirty="0"/>
              <a:t>High level QIKR description</a:t>
            </a:r>
          </a:p>
          <a:p>
            <a:pPr lvl="1" indent="0">
              <a:buNone/>
            </a:pPr>
            <a:endParaRPr lang="en-US" sz="2000" dirty="0"/>
          </a:p>
          <a:p>
            <a:pPr marL="342900" indent="-342900">
              <a:buFont typeface="Arial" panose="020B0604020202020204" pitchFamily="34" charset="0"/>
              <a:buChar char="•"/>
            </a:pPr>
            <a:r>
              <a:rPr lang="en-US" sz="2400" dirty="0"/>
              <a:t>Shielding Components</a:t>
            </a:r>
          </a:p>
          <a:p>
            <a:pPr marL="971550" lvl="1" indent="-285750"/>
            <a:r>
              <a:rPr lang="en-US" sz="2000" dirty="0"/>
              <a:t>Monolith Shielding</a:t>
            </a:r>
          </a:p>
          <a:p>
            <a:pPr marL="971550" lvl="1" indent="-285750"/>
            <a:r>
              <a:rPr lang="en-US" sz="2000" dirty="0"/>
              <a:t>Optics Insert</a:t>
            </a:r>
          </a:p>
          <a:p>
            <a:pPr marL="971550" lvl="1" indent="-285750"/>
            <a:r>
              <a:rPr lang="en-US" sz="2000" dirty="0"/>
              <a:t>Guide Shielding</a:t>
            </a:r>
          </a:p>
          <a:p>
            <a:pPr marL="971550" lvl="1" indent="-285750"/>
            <a:r>
              <a:rPr lang="en-US" sz="2000" dirty="0"/>
              <a:t>Shutter</a:t>
            </a:r>
          </a:p>
          <a:p>
            <a:pPr marL="971550" lvl="1" indent="-285750"/>
            <a:r>
              <a:rPr lang="en-US" sz="2000" dirty="0"/>
              <a:t>Bunker Wall and Wall Insert Shielding</a:t>
            </a:r>
          </a:p>
          <a:p>
            <a:pPr marL="971550" lvl="1" indent="-285750"/>
            <a:r>
              <a:rPr lang="en-US" sz="2000" dirty="0"/>
              <a:t>Cave</a:t>
            </a:r>
          </a:p>
          <a:p>
            <a:pPr marL="971550" lvl="1" indent="-285750"/>
            <a:r>
              <a:rPr lang="en-US" sz="2000" dirty="0"/>
              <a:t>Beam Stop</a:t>
            </a:r>
          </a:p>
        </p:txBody>
      </p:sp>
      <p:pic>
        <p:nvPicPr>
          <p:cNvPr id="2" name="Picture 1">
            <a:extLst>
              <a:ext uri="{FF2B5EF4-FFF2-40B4-BE49-F238E27FC236}">
                <a16:creationId xmlns:a16="http://schemas.microsoft.com/office/drawing/2014/main" id="{9B3A4D2C-D7D4-2C07-3AC0-B69F942245B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82559" y="1631761"/>
            <a:ext cx="6147327" cy="3098501"/>
          </a:xfrm>
          <a:prstGeom prst="rect">
            <a:avLst/>
          </a:prstGeom>
        </p:spPr>
      </p:pic>
    </p:spTree>
    <p:extLst>
      <p:ext uri="{BB962C8B-B14F-4D97-AF65-F5344CB8AC3E}">
        <p14:creationId xmlns:p14="http://schemas.microsoft.com/office/powerpoint/2010/main" val="1707627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DC10AF-3A09-6811-8BB5-458A1656939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1946" y="1102995"/>
            <a:ext cx="4089822" cy="251078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2DB5C9C-A860-C920-A517-8EA29DE5091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5588" y="3756066"/>
            <a:ext cx="3643803" cy="254428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E195AD6-F1FA-0873-2BE6-2E26DB13735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70218" y="1217946"/>
            <a:ext cx="4517346" cy="2510788"/>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110F539C-64A3-C807-66E6-FD53AC02A1CC}"/>
              </a:ext>
            </a:extLst>
          </p:cNvPr>
          <p:cNvSpPr txBox="1">
            <a:spLocks/>
          </p:cNvSpPr>
          <p:nvPr/>
        </p:nvSpPr>
        <p:spPr bwMode="auto">
          <a:xfrm>
            <a:off x="4867275" y="3685603"/>
            <a:ext cx="7251227" cy="30580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Each insert consists of four pieces: a floor, a roof, and two side walls Material = anti-corrosion coated steel, custom fabricated</a:t>
            </a:r>
          </a:p>
          <a:p>
            <a:pPr lvl="1"/>
            <a:r>
              <a:rPr lang="en-US" sz="1400" dirty="0"/>
              <a:t>Pieces generally mate to each other along a </a:t>
            </a:r>
            <a:r>
              <a:rPr lang="en-US" sz="1400" u="sng" dirty="0"/>
              <a:t>+</a:t>
            </a:r>
            <a:r>
              <a:rPr lang="en-US" sz="1400" dirty="0"/>
              <a:t>2.5° ramped surface except in areas where monolith insert contact pads are located</a:t>
            </a:r>
          </a:p>
          <a:p>
            <a:pPr lvl="1"/>
            <a:r>
              <a:rPr lang="en-US" sz="1400" dirty="0"/>
              <a:t>Pieces could be split up along the z-</a:t>
            </a:r>
            <a:r>
              <a:rPr lang="en-US" sz="1400" dirty="0" err="1"/>
              <a:t>dir</a:t>
            </a:r>
            <a:r>
              <a:rPr lang="en-US" sz="1400" dirty="0"/>
              <a:t> to aid in fabrication, but ORNL manufacturing confirms they can handle 3.25m as a single length</a:t>
            </a:r>
          </a:p>
          <a:p>
            <a:r>
              <a:rPr lang="en-US" sz="1600" dirty="0"/>
              <a:t>The anti-streaming block compensates for having very limited space for chicane features between the monolith and optics inserts</a:t>
            </a:r>
            <a:endParaRPr lang="en-US" sz="1400" dirty="0"/>
          </a:p>
          <a:p>
            <a:r>
              <a:rPr lang="en-US" sz="1600" dirty="0"/>
              <a:t>Guide routing is constrained by available width for the optics inserts… guides cannot curve or angle in a way that causes them to be outside the optics insert boundaries</a:t>
            </a:r>
          </a:p>
        </p:txBody>
      </p:sp>
      <p:sp>
        <p:nvSpPr>
          <p:cNvPr id="7" name="TextBox 6">
            <a:extLst>
              <a:ext uri="{FF2B5EF4-FFF2-40B4-BE49-F238E27FC236}">
                <a16:creationId xmlns:a16="http://schemas.microsoft.com/office/drawing/2014/main" id="{CA36C8D5-D3B4-2DBF-70D5-A9A51DA28F59}"/>
              </a:ext>
            </a:extLst>
          </p:cNvPr>
          <p:cNvSpPr txBox="1"/>
          <p:nvPr/>
        </p:nvSpPr>
        <p:spPr>
          <a:xfrm>
            <a:off x="1070467" y="4124002"/>
            <a:ext cx="1377457" cy="424732"/>
          </a:xfrm>
          <a:prstGeom prst="rect">
            <a:avLst/>
          </a:prstGeom>
          <a:noFill/>
        </p:spPr>
        <p:txBody>
          <a:bodyPr wrap="square" rtlCol="0">
            <a:spAutoFit/>
          </a:bodyPr>
          <a:lstStyle/>
          <a:p>
            <a:pPr algn="l">
              <a:lnSpc>
                <a:spcPct val="90000"/>
              </a:lnSpc>
            </a:pPr>
            <a:r>
              <a:rPr lang="en-US" sz="1200" dirty="0">
                <a:solidFill>
                  <a:srgbClr val="0000FF"/>
                </a:solidFill>
                <a:latin typeface="+mn-lt"/>
              </a:rPr>
              <a:t>Guide support surfaces</a:t>
            </a:r>
          </a:p>
        </p:txBody>
      </p:sp>
      <p:cxnSp>
        <p:nvCxnSpPr>
          <p:cNvPr id="8" name="Straight Connector 7">
            <a:extLst>
              <a:ext uri="{FF2B5EF4-FFF2-40B4-BE49-F238E27FC236}">
                <a16:creationId xmlns:a16="http://schemas.microsoft.com/office/drawing/2014/main" id="{B312B237-88E4-9AE3-AE1D-1F85ACECF3BF}"/>
              </a:ext>
            </a:extLst>
          </p:cNvPr>
          <p:cNvCxnSpPr>
            <a:cxnSpLocks/>
          </p:cNvCxnSpPr>
          <p:nvPr/>
        </p:nvCxnSpPr>
        <p:spPr>
          <a:xfrm>
            <a:off x="1636755" y="4548734"/>
            <a:ext cx="344445" cy="71974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5A3F80-920C-BA0B-FA7B-E13881AE728C}"/>
              </a:ext>
            </a:extLst>
          </p:cNvPr>
          <p:cNvCxnSpPr>
            <a:cxnSpLocks/>
          </p:cNvCxnSpPr>
          <p:nvPr/>
        </p:nvCxnSpPr>
        <p:spPr>
          <a:xfrm>
            <a:off x="1759195" y="4556800"/>
            <a:ext cx="788293" cy="102485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5EF334F-3FA8-0035-80E4-64136C53ACA8}"/>
              </a:ext>
            </a:extLst>
          </p:cNvPr>
          <p:cNvSpPr txBox="1"/>
          <p:nvPr/>
        </p:nvSpPr>
        <p:spPr>
          <a:xfrm>
            <a:off x="423270" y="1370309"/>
            <a:ext cx="1087249" cy="258532"/>
          </a:xfrm>
          <a:prstGeom prst="rect">
            <a:avLst/>
          </a:prstGeom>
          <a:noFill/>
        </p:spPr>
        <p:txBody>
          <a:bodyPr wrap="square" rtlCol="0">
            <a:spAutoFit/>
          </a:bodyPr>
          <a:lstStyle/>
          <a:p>
            <a:pPr algn="l">
              <a:lnSpc>
                <a:spcPct val="90000"/>
              </a:lnSpc>
            </a:pPr>
            <a:r>
              <a:rPr lang="en-US" sz="1200" dirty="0">
                <a:solidFill>
                  <a:srgbClr val="0000FF"/>
                </a:solidFill>
                <a:latin typeface="+mn-lt"/>
              </a:rPr>
              <a:t>Upper insert</a:t>
            </a:r>
          </a:p>
        </p:txBody>
      </p:sp>
      <p:cxnSp>
        <p:nvCxnSpPr>
          <p:cNvPr id="11" name="Straight Connector 10">
            <a:extLst>
              <a:ext uri="{FF2B5EF4-FFF2-40B4-BE49-F238E27FC236}">
                <a16:creationId xmlns:a16="http://schemas.microsoft.com/office/drawing/2014/main" id="{1956378A-4F01-9DF3-BE29-A27FA02E13CD}"/>
              </a:ext>
            </a:extLst>
          </p:cNvPr>
          <p:cNvCxnSpPr>
            <a:cxnSpLocks/>
          </p:cNvCxnSpPr>
          <p:nvPr/>
        </p:nvCxnSpPr>
        <p:spPr>
          <a:xfrm>
            <a:off x="1186513" y="1646147"/>
            <a:ext cx="222837" cy="457141"/>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7B4E19-6167-23E4-F097-53FEEF1B0F49}"/>
              </a:ext>
            </a:extLst>
          </p:cNvPr>
          <p:cNvCxnSpPr>
            <a:cxnSpLocks/>
          </p:cNvCxnSpPr>
          <p:nvPr/>
        </p:nvCxnSpPr>
        <p:spPr>
          <a:xfrm>
            <a:off x="2152568" y="1463693"/>
            <a:ext cx="551868" cy="1112832"/>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8ECB2AE-0376-C769-BE57-1BABFD0A926B}"/>
              </a:ext>
            </a:extLst>
          </p:cNvPr>
          <p:cNvSpPr txBox="1"/>
          <p:nvPr/>
        </p:nvSpPr>
        <p:spPr>
          <a:xfrm>
            <a:off x="1553102" y="1217946"/>
            <a:ext cx="1377457" cy="258532"/>
          </a:xfrm>
          <a:prstGeom prst="rect">
            <a:avLst/>
          </a:prstGeom>
          <a:noFill/>
        </p:spPr>
        <p:txBody>
          <a:bodyPr wrap="square" rtlCol="0">
            <a:spAutoFit/>
          </a:bodyPr>
          <a:lstStyle/>
          <a:p>
            <a:pPr algn="l">
              <a:lnSpc>
                <a:spcPct val="90000"/>
              </a:lnSpc>
            </a:pPr>
            <a:r>
              <a:rPr lang="en-US" sz="1200" dirty="0">
                <a:solidFill>
                  <a:srgbClr val="0000FF"/>
                </a:solidFill>
                <a:latin typeface="+mn-lt"/>
              </a:rPr>
              <a:t>Lower insert</a:t>
            </a:r>
          </a:p>
        </p:txBody>
      </p:sp>
      <p:sp>
        <p:nvSpPr>
          <p:cNvPr id="14" name="TextBox 13">
            <a:extLst>
              <a:ext uri="{FF2B5EF4-FFF2-40B4-BE49-F238E27FC236}">
                <a16:creationId xmlns:a16="http://schemas.microsoft.com/office/drawing/2014/main" id="{80D47653-C6B9-A3BA-DF08-3F16F0343404}"/>
              </a:ext>
            </a:extLst>
          </p:cNvPr>
          <p:cNvSpPr txBox="1"/>
          <p:nvPr/>
        </p:nvSpPr>
        <p:spPr>
          <a:xfrm>
            <a:off x="1948312" y="3243152"/>
            <a:ext cx="1087249" cy="590931"/>
          </a:xfrm>
          <a:prstGeom prst="rect">
            <a:avLst/>
          </a:prstGeom>
          <a:noFill/>
        </p:spPr>
        <p:txBody>
          <a:bodyPr wrap="square" rtlCol="0">
            <a:spAutoFit/>
          </a:bodyPr>
          <a:lstStyle/>
          <a:p>
            <a:pPr algn="l">
              <a:lnSpc>
                <a:spcPct val="90000"/>
              </a:lnSpc>
            </a:pPr>
            <a:r>
              <a:rPr lang="en-US" sz="1200" dirty="0">
                <a:solidFill>
                  <a:srgbClr val="0000FF"/>
                </a:solidFill>
                <a:latin typeface="+mn-lt"/>
              </a:rPr>
              <a:t>Anti-streaming block</a:t>
            </a:r>
          </a:p>
        </p:txBody>
      </p:sp>
      <p:cxnSp>
        <p:nvCxnSpPr>
          <p:cNvPr id="15" name="Straight Connector 14">
            <a:extLst>
              <a:ext uri="{FF2B5EF4-FFF2-40B4-BE49-F238E27FC236}">
                <a16:creationId xmlns:a16="http://schemas.microsoft.com/office/drawing/2014/main" id="{A5A3AAF6-A6E3-0A49-D20C-C5AF10AEB30F}"/>
              </a:ext>
            </a:extLst>
          </p:cNvPr>
          <p:cNvCxnSpPr>
            <a:cxnSpLocks/>
          </p:cNvCxnSpPr>
          <p:nvPr/>
        </p:nvCxnSpPr>
        <p:spPr>
          <a:xfrm>
            <a:off x="1003204" y="2823028"/>
            <a:ext cx="945108" cy="605972"/>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309CB0F-6635-E64C-9AEC-555D2C8969E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69939" y="429843"/>
            <a:ext cx="1467531" cy="2298922"/>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FD8FD982-E6B9-0C9D-D89B-C88FE2866A9C}"/>
              </a:ext>
            </a:extLst>
          </p:cNvPr>
          <p:cNvSpPr txBox="1"/>
          <p:nvPr/>
        </p:nvSpPr>
        <p:spPr>
          <a:xfrm>
            <a:off x="10169939" y="2771931"/>
            <a:ext cx="1467532" cy="258532"/>
          </a:xfrm>
          <a:prstGeom prst="rect">
            <a:avLst/>
          </a:prstGeom>
          <a:noFill/>
        </p:spPr>
        <p:txBody>
          <a:bodyPr wrap="square" rtlCol="0">
            <a:spAutoFit/>
          </a:bodyPr>
          <a:lstStyle/>
          <a:p>
            <a:pPr algn="l">
              <a:lnSpc>
                <a:spcPct val="90000"/>
              </a:lnSpc>
            </a:pPr>
            <a:r>
              <a:rPr lang="en-US" sz="1200" dirty="0">
                <a:latin typeface="+mn-lt"/>
              </a:rPr>
              <a:t>Downstream end</a:t>
            </a:r>
          </a:p>
        </p:txBody>
      </p:sp>
      <p:cxnSp>
        <p:nvCxnSpPr>
          <p:cNvPr id="18" name="Straight Connector 17">
            <a:extLst>
              <a:ext uri="{FF2B5EF4-FFF2-40B4-BE49-F238E27FC236}">
                <a16:creationId xmlns:a16="http://schemas.microsoft.com/office/drawing/2014/main" id="{CCAEA88E-7111-0EFB-FE0E-325D8A3AD108}"/>
              </a:ext>
            </a:extLst>
          </p:cNvPr>
          <p:cNvCxnSpPr/>
          <p:nvPr/>
        </p:nvCxnSpPr>
        <p:spPr>
          <a:xfrm flipV="1">
            <a:off x="10351294" y="323850"/>
            <a:ext cx="0" cy="218235"/>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D3C5C9-9734-C4A1-8632-10DFD310A1FC}"/>
              </a:ext>
            </a:extLst>
          </p:cNvPr>
          <p:cNvCxnSpPr/>
          <p:nvPr/>
        </p:nvCxnSpPr>
        <p:spPr>
          <a:xfrm flipV="1">
            <a:off x="10444162" y="323106"/>
            <a:ext cx="0" cy="218235"/>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B5FFF0-78C2-33B2-9FBE-75301AA2CE9D}"/>
              </a:ext>
            </a:extLst>
          </p:cNvPr>
          <p:cNvSpPr txBox="1"/>
          <p:nvPr/>
        </p:nvSpPr>
        <p:spPr>
          <a:xfrm>
            <a:off x="9585317" y="310509"/>
            <a:ext cx="566181" cy="230832"/>
          </a:xfrm>
          <a:prstGeom prst="rect">
            <a:avLst/>
          </a:prstGeom>
          <a:noFill/>
        </p:spPr>
        <p:txBody>
          <a:bodyPr wrap="none" rtlCol="0">
            <a:spAutoFit/>
          </a:bodyPr>
          <a:lstStyle/>
          <a:p>
            <a:pPr algn="l">
              <a:lnSpc>
                <a:spcPct val="90000"/>
              </a:lnSpc>
            </a:pPr>
            <a:r>
              <a:rPr lang="en-US" sz="1000" dirty="0">
                <a:latin typeface="+mn-lt"/>
              </a:rPr>
              <a:t>31mm</a:t>
            </a:r>
          </a:p>
        </p:txBody>
      </p:sp>
      <p:sp>
        <p:nvSpPr>
          <p:cNvPr id="21" name="TextBox 20">
            <a:extLst>
              <a:ext uri="{FF2B5EF4-FFF2-40B4-BE49-F238E27FC236}">
                <a16:creationId xmlns:a16="http://schemas.microsoft.com/office/drawing/2014/main" id="{6368F139-0794-A6A1-0910-F0489EC2FA92}"/>
              </a:ext>
            </a:extLst>
          </p:cNvPr>
          <p:cNvSpPr txBox="1"/>
          <p:nvPr/>
        </p:nvSpPr>
        <p:spPr>
          <a:xfrm>
            <a:off x="4131871" y="2671173"/>
            <a:ext cx="1087249" cy="757130"/>
          </a:xfrm>
          <a:prstGeom prst="rect">
            <a:avLst/>
          </a:prstGeom>
          <a:noFill/>
        </p:spPr>
        <p:txBody>
          <a:bodyPr wrap="square" rtlCol="0">
            <a:spAutoFit/>
          </a:bodyPr>
          <a:lstStyle/>
          <a:p>
            <a:pPr algn="ctr">
              <a:lnSpc>
                <a:spcPct val="90000"/>
              </a:lnSpc>
            </a:pPr>
            <a:r>
              <a:rPr lang="en-US" sz="1200" dirty="0">
                <a:solidFill>
                  <a:srgbClr val="0000FF"/>
                </a:solidFill>
                <a:latin typeface="+mn-lt"/>
              </a:rPr>
              <a:t>Monolith insert contact pads</a:t>
            </a:r>
          </a:p>
        </p:txBody>
      </p:sp>
      <p:cxnSp>
        <p:nvCxnSpPr>
          <p:cNvPr id="22" name="Straight Connector 21">
            <a:extLst>
              <a:ext uri="{FF2B5EF4-FFF2-40B4-BE49-F238E27FC236}">
                <a16:creationId xmlns:a16="http://schemas.microsoft.com/office/drawing/2014/main" id="{419D5AE4-66ED-4285-8487-A4676F77DF67}"/>
              </a:ext>
            </a:extLst>
          </p:cNvPr>
          <p:cNvCxnSpPr>
            <a:cxnSpLocks/>
          </p:cNvCxnSpPr>
          <p:nvPr/>
        </p:nvCxnSpPr>
        <p:spPr>
          <a:xfrm>
            <a:off x="3716339" y="2417945"/>
            <a:ext cx="463504" cy="405083"/>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8265DC-971E-DAA2-5910-2D0942828FCB}"/>
              </a:ext>
            </a:extLst>
          </p:cNvPr>
          <p:cNvCxnSpPr>
            <a:cxnSpLocks/>
          </p:cNvCxnSpPr>
          <p:nvPr/>
        </p:nvCxnSpPr>
        <p:spPr>
          <a:xfrm flipH="1">
            <a:off x="5035967" y="2266090"/>
            <a:ext cx="262235" cy="505841"/>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2B2C79-23B6-8FC1-3A67-643BAAE2C7CF}"/>
              </a:ext>
            </a:extLst>
          </p:cNvPr>
          <p:cNvSpPr txBox="1"/>
          <p:nvPr/>
        </p:nvSpPr>
        <p:spPr>
          <a:xfrm>
            <a:off x="11446523" y="1838377"/>
            <a:ext cx="671979" cy="230832"/>
          </a:xfrm>
          <a:prstGeom prst="rect">
            <a:avLst/>
          </a:prstGeom>
          <a:noFill/>
        </p:spPr>
        <p:txBody>
          <a:bodyPr wrap="none" rtlCol="0">
            <a:spAutoFit/>
          </a:bodyPr>
          <a:lstStyle/>
          <a:p>
            <a:pPr algn="l">
              <a:lnSpc>
                <a:spcPct val="90000"/>
              </a:lnSpc>
            </a:pPr>
            <a:r>
              <a:rPr lang="en-US" sz="1000" dirty="0">
                <a:latin typeface="+mn-lt"/>
              </a:rPr>
              <a:t>64.4mm</a:t>
            </a:r>
          </a:p>
        </p:txBody>
      </p:sp>
      <p:cxnSp>
        <p:nvCxnSpPr>
          <p:cNvPr id="25" name="Straight Connector 24">
            <a:extLst>
              <a:ext uri="{FF2B5EF4-FFF2-40B4-BE49-F238E27FC236}">
                <a16:creationId xmlns:a16="http://schemas.microsoft.com/office/drawing/2014/main" id="{107C01DA-4E66-F190-8240-E1E2820AB929}"/>
              </a:ext>
            </a:extLst>
          </p:cNvPr>
          <p:cNvCxnSpPr/>
          <p:nvPr/>
        </p:nvCxnSpPr>
        <p:spPr>
          <a:xfrm flipV="1">
            <a:off x="11258799" y="1963826"/>
            <a:ext cx="0" cy="218235"/>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7D5667-E0B9-0D80-A620-EA472D26617F}"/>
              </a:ext>
            </a:extLst>
          </p:cNvPr>
          <p:cNvCxnSpPr>
            <a:cxnSpLocks/>
          </p:cNvCxnSpPr>
          <p:nvPr/>
        </p:nvCxnSpPr>
        <p:spPr>
          <a:xfrm rot="16200000" flipV="1">
            <a:off x="11531872" y="1961919"/>
            <a:ext cx="0" cy="218235"/>
          </a:xfrm>
          <a:prstGeom prst="line">
            <a:avLst/>
          </a:prstGeom>
          <a:ln w="12700">
            <a:solidFill>
              <a:schemeClr val="tx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423E69-0707-11CB-EDF7-EDE3119F8923}"/>
              </a:ext>
            </a:extLst>
          </p:cNvPr>
          <p:cNvCxnSpPr>
            <a:cxnSpLocks/>
          </p:cNvCxnSpPr>
          <p:nvPr/>
        </p:nvCxnSpPr>
        <p:spPr>
          <a:xfrm rot="16200000" flipV="1">
            <a:off x="11149681" y="1960092"/>
            <a:ext cx="0" cy="218235"/>
          </a:xfrm>
          <a:prstGeom prst="line">
            <a:avLst/>
          </a:prstGeom>
          <a:ln w="12700">
            <a:solidFill>
              <a:schemeClr val="tx1"/>
            </a:solidFill>
            <a:miter lim="8000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65AAA8B-3845-6832-2BBC-60C2755D2DFD}"/>
              </a:ext>
            </a:extLst>
          </p:cNvPr>
          <p:cNvCxnSpPr/>
          <p:nvPr/>
        </p:nvCxnSpPr>
        <p:spPr>
          <a:xfrm flipV="1">
            <a:off x="11423107" y="1963826"/>
            <a:ext cx="0" cy="218235"/>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CA6E02E-9EDA-DAD2-3D82-F8A3F1D97A4B}"/>
              </a:ext>
            </a:extLst>
          </p:cNvPr>
          <p:cNvSpPr txBox="1"/>
          <p:nvPr/>
        </p:nvSpPr>
        <p:spPr>
          <a:xfrm>
            <a:off x="6946082" y="975678"/>
            <a:ext cx="2143091" cy="590931"/>
          </a:xfrm>
          <a:prstGeom prst="rect">
            <a:avLst/>
          </a:prstGeom>
          <a:noFill/>
        </p:spPr>
        <p:txBody>
          <a:bodyPr wrap="square" rtlCol="0">
            <a:spAutoFit/>
          </a:bodyPr>
          <a:lstStyle/>
          <a:p>
            <a:pPr algn="ctr">
              <a:lnSpc>
                <a:spcPct val="90000"/>
              </a:lnSpc>
            </a:pPr>
            <a:r>
              <a:rPr lang="en-US" sz="1200" dirty="0">
                <a:solidFill>
                  <a:srgbClr val="0000FF"/>
                </a:solidFill>
                <a:latin typeface="+mn-lt"/>
              </a:rPr>
              <a:t>Rectangular outer geometry, inner geometry tailored to the guide</a:t>
            </a:r>
          </a:p>
        </p:txBody>
      </p:sp>
      <p:sp>
        <p:nvSpPr>
          <p:cNvPr id="30" name="TextBox 29">
            <a:extLst>
              <a:ext uri="{FF2B5EF4-FFF2-40B4-BE49-F238E27FC236}">
                <a16:creationId xmlns:a16="http://schemas.microsoft.com/office/drawing/2014/main" id="{01413D23-528A-44BB-7062-A4F7C595C48F}"/>
              </a:ext>
            </a:extLst>
          </p:cNvPr>
          <p:cNvSpPr txBox="1"/>
          <p:nvPr/>
        </p:nvSpPr>
        <p:spPr>
          <a:xfrm>
            <a:off x="416510" y="712451"/>
            <a:ext cx="2068195" cy="286232"/>
          </a:xfrm>
          <a:prstGeom prst="rect">
            <a:avLst/>
          </a:prstGeom>
          <a:noFill/>
        </p:spPr>
        <p:txBody>
          <a:bodyPr wrap="none" rtlCol="0">
            <a:spAutoFit/>
          </a:bodyPr>
          <a:lstStyle/>
          <a:p>
            <a:pPr algn="l">
              <a:lnSpc>
                <a:spcPct val="90000"/>
              </a:lnSpc>
            </a:pPr>
            <a:r>
              <a:rPr lang="en-US" sz="1400" dirty="0">
                <a:solidFill>
                  <a:srgbClr val="0000FF"/>
                </a:solidFill>
                <a:latin typeface="+mn-lt"/>
              </a:rPr>
              <a:t>Credit: Cameron Hart</a:t>
            </a:r>
          </a:p>
        </p:txBody>
      </p:sp>
      <p:sp>
        <p:nvSpPr>
          <p:cNvPr id="31" name="Title 1">
            <a:extLst>
              <a:ext uri="{FF2B5EF4-FFF2-40B4-BE49-F238E27FC236}">
                <a16:creationId xmlns:a16="http://schemas.microsoft.com/office/drawing/2014/main" id="{8FC574F4-DB79-1809-0678-B3F45F227F9B}"/>
              </a:ext>
            </a:extLst>
          </p:cNvPr>
          <p:cNvSpPr txBox="1">
            <a:spLocks/>
          </p:cNvSpPr>
          <p:nvPr/>
        </p:nvSpPr>
        <p:spPr>
          <a:xfrm>
            <a:off x="429767" y="261360"/>
            <a:ext cx="11430000" cy="45890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Optics Inserts</a:t>
            </a:r>
          </a:p>
        </p:txBody>
      </p:sp>
      <p:cxnSp>
        <p:nvCxnSpPr>
          <p:cNvPr id="32" name="Straight Connector 31">
            <a:extLst>
              <a:ext uri="{FF2B5EF4-FFF2-40B4-BE49-F238E27FC236}">
                <a16:creationId xmlns:a16="http://schemas.microsoft.com/office/drawing/2014/main" id="{744CABB2-AC4D-6622-3220-9C0DCD477FF6}"/>
              </a:ext>
            </a:extLst>
          </p:cNvPr>
          <p:cNvCxnSpPr>
            <a:cxnSpLocks/>
          </p:cNvCxnSpPr>
          <p:nvPr/>
        </p:nvCxnSpPr>
        <p:spPr>
          <a:xfrm rot="16200000" flipV="1">
            <a:off x="10552929" y="321943"/>
            <a:ext cx="0" cy="218235"/>
          </a:xfrm>
          <a:prstGeom prst="line">
            <a:avLst/>
          </a:prstGeom>
          <a:ln w="12700">
            <a:solidFill>
              <a:schemeClr val="tx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94C5EE-EED3-DAB1-37AD-338B721F1818}"/>
              </a:ext>
            </a:extLst>
          </p:cNvPr>
          <p:cNvCxnSpPr>
            <a:cxnSpLocks/>
          </p:cNvCxnSpPr>
          <p:nvPr/>
        </p:nvCxnSpPr>
        <p:spPr>
          <a:xfrm rot="16200000" flipV="1">
            <a:off x="10242176" y="320116"/>
            <a:ext cx="0" cy="218235"/>
          </a:xfrm>
          <a:prstGeom prst="line">
            <a:avLst/>
          </a:prstGeom>
          <a:ln w="12700">
            <a:solidFill>
              <a:schemeClr val="tx1"/>
            </a:solidFill>
            <a:miter lim="8000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7AAEB51-DFB3-E1FA-DD3C-76B1EC26525F}"/>
              </a:ext>
            </a:extLst>
          </p:cNvPr>
          <p:cNvSpPr txBox="1"/>
          <p:nvPr/>
        </p:nvSpPr>
        <p:spPr>
          <a:xfrm>
            <a:off x="3843953" y="647106"/>
            <a:ext cx="1650131" cy="424732"/>
          </a:xfrm>
          <a:prstGeom prst="rect">
            <a:avLst/>
          </a:prstGeom>
          <a:noFill/>
        </p:spPr>
        <p:txBody>
          <a:bodyPr wrap="square" rtlCol="0">
            <a:spAutoFit/>
          </a:bodyPr>
          <a:lstStyle/>
          <a:p>
            <a:pPr algn="l">
              <a:lnSpc>
                <a:spcPct val="90000"/>
              </a:lnSpc>
            </a:pPr>
            <a:r>
              <a:rPr lang="en-US" sz="1200" dirty="0">
                <a:solidFill>
                  <a:srgbClr val="0000FF"/>
                </a:solidFill>
                <a:latin typeface="+mn-lt"/>
              </a:rPr>
              <a:t>Small upstream anti-streaming chicane</a:t>
            </a:r>
          </a:p>
        </p:txBody>
      </p:sp>
      <p:cxnSp>
        <p:nvCxnSpPr>
          <p:cNvPr id="35" name="Straight Connector 34">
            <a:extLst>
              <a:ext uri="{FF2B5EF4-FFF2-40B4-BE49-F238E27FC236}">
                <a16:creationId xmlns:a16="http://schemas.microsoft.com/office/drawing/2014/main" id="{8CE30157-3BA5-3BD8-F081-F27DE53C9F42}"/>
              </a:ext>
            </a:extLst>
          </p:cNvPr>
          <p:cNvCxnSpPr>
            <a:cxnSpLocks/>
          </p:cNvCxnSpPr>
          <p:nvPr/>
        </p:nvCxnSpPr>
        <p:spPr>
          <a:xfrm flipH="1">
            <a:off x="3905728" y="1047484"/>
            <a:ext cx="601899" cy="916342"/>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FA2617-16BB-D053-14CA-799C79697684}"/>
              </a:ext>
            </a:extLst>
          </p:cNvPr>
          <p:cNvCxnSpPr>
            <a:cxnSpLocks/>
          </p:cNvCxnSpPr>
          <p:nvPr/>
        </p:nvCxnSpPr>
        <p:spPr>
          <a:xfrm flipH="1">
            <a:off x="3905728" y="1071838"/>
            <a:ext cx="583458" cy="1031450"/>
          </a:xfrm>
          <a:prstGeom prst="line">
            <a:avLst/>
          </a:prstGeom>
          <a:ln w="28575">
            <a:solidFill>
              <a:srgbClr val="0000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949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AF6A4-381C-A4D0-F8EA-83464F8A88F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D6365D7-2604-E27B-2608-E348B6792A56}"/>
              </a:ext>
            </a:extLst>
          </p:cNvPr>
          <p:cNvSpPr txBox="1">
            <a:spLocks/>
          </p:cNvSpPr>
          <p:nvPr/>
        </p:nvSpPr>
        <p:spPr>
          <a:xfrm>
            <a:off x="429767" y="261360"/>
            <a:ext cx="11430000" cy="539496"/>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Monolith/ Optics Insert Assembly</a:t>
            </a:r>
          </a:p>
        </p:txBody>
      </p:sp>
      <p:pic>
        <p:nvPicPr>
          <p:cNvPr id="3" name="Picture 2">
            <a:extLst>
              <a:ext uri="{FF2B5EF4-FFF2-40B4-BE49-F238E27FC236}">
                <a16:creationId xmlns:a16="http://schemas.microsoft.com/office/drawing/2014/main" id="{434E7174-88BB-B7AF-246D-5061E0E0955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0527" y="2010893"/>
            <a:ext cx="10160000" cy="3217213"/>
          </a:xfrm>
          <a:prstGeom prst="rect">
            <a:avLst/>
          </a:prstGeom>
          <a:effectLst>
            <a:outerShdw blurRad="292100" dist="139700" dir="2700000" algn="tl" rotWithShape="0">
              <a:prstClr val="black">
                <a:alpha val="65000"/>
              </a:prstClr>
            </a:outerShdw>
          </a:effectLst>
        </p:spPr>
      </p:pic>
      <p:sp>
        <p:nvSpPr>
          <p:cNvPr id="5" name="TextBox 4">
            <a:extLst>
              <a:ext uri="{FF2B5EF4-FFF2-40B4-BE49-F238E27FC236}">
                <a16:creationId xmlns:a16="http://schemas.microsoft.com/office/drawing/2014/main" id="{FF0FDE10-E814-3F7B-64B8-B2238AB84112}"/>
              </a:ext>
            </a:extLst>
          </p:cNvPr>
          <p:cNvSpPr txBox="1"/>
          <p:nvPr/>
        </p:nvSpPr>
        <p:spPr>
          <a:xfrm>
            <a:off x="1819825" y="1540735"/>
            <a:ext cx="2286677" cy="646331"/>
          </a:xfrm>
          <a:prstGeom prst="rect">
            <a:avLst/>
          </a:prstGeom>
          <a:noFill/>
        </p:spPr>
        <p:txBody>
          <a:bodyPr wrap="square" rtlCol="0">
            <a:spAutoFit/>
          </a:bodyPr>
          <a:lstStyle/>
          <a:p>
            <a:pPr algn="ctr"/>
            <a:r>
              <a:rPr lang="en-US" sz="1200" dirty="0">
                <a:solidFill>
                  <a:srgbClr val="0000FF"/>
                </a:solidFill>
              </a:rPr>
              <a:t>Anti-streaming block, provides more of a chicane than the 9mm step upstream</a:t>
            </a:r>
          </a:p>
        </p:txBody>
      </p:sp>
      <p:cxnSp>
        <p:nvCxnSpPr>
          <p:cNvPr id="6" name="Straight Arrow Connector 5">
            <a:extLst>
              <a:ext uri="{FF2B5EF4-FFF2-40B4-BE49-F238E27FC236}">
                <a16:creationId xmlns:a16="http://schemas.microsoft.com/office/drawing/2014/main" id="{D690FF06-01BF-067C-ECC1-F4009A67227E}"/>
              </a:ext>
            </a:extLst>
          </p:cNvPr>
          <p:cNvCxnSpPr>
            <a:cxnSpLocks/>
          </p:cNvCxnSpPr>
          <p:nvPr/>
        </p:nvCxnSpPr>
        <p:spPr>
          <a:xfrm flipH="1">
            <a:off x="1931627" y="2160851"/>
            <a:ext cx="432558" cy="1458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A49B34-85EF-8033-C0AC-BC44899A8CBE}"/>
              </a:ext>
            </a:extLst>
          </p:cNvPr>
          <p:cNvSpPr txBox="1"/>
          <p:nvPr/>
        </p:nvSpPr>
        <p:spPr>
          <a:xfrm>
            <a:off x="6082957" y="1910068"/>
            <a:ext cx="1495922" cy="276999"/>
          </a:xfrm>
          <a:prstGeom prst="rect">
            <a:avLst/>
          </a:prstGeom>
          <a:noFill/>
        </p:spPr>
        <p:txBody>
          <a:bodyPr wrap="none" rtlCol="0">
            <a:spAutoFit/>
          </a:bodyPr>
          <a:lstStyle/>
          <a:p>
            <a:pPr algn="ctr"/>
            <a:r>
              <a:rPr lang="en-US" sz="1200" dirty="0">
                <a:solidFill>
                  <a:srgbClr val="0000FF"/>
                </a:solidFill>
              </a:rPr>
              <a:t>Upper Optics Insert</a:t>
            </a:r>
          </a:p>
        </p:txBody>
      </p:sp>
      <p:cxnSp>
        <p:nvCxnSpPr>
          <p:cNvPr id="10" name="Straight Arrow Connector 9">
            <a:extLst>
              <a:ext uri="{FF2B5EF4-FFF2-40B4-BE49-F238E27FC236}">
                <a16:creationId xmlns:a16="http://schemas.microsoft.com/office/drawing/2014/main" id="{DE9DB39D-FD71-B5CE-BF7C-8B24E59CA187}"/>
              </a:ext>
            </a:extLst>
          </p:cNvPr>
          <p:cNvCxnSpPr>
            <a:cxnSpLocks/>
          </p:cNvCxnSpPr>
          <p:nvPr/>
        </p:nvCxnSpPr>
        <p:spPr>
          <a:xfrm flipH="1">
            <a:off x="5942674" y="2072567"/>
            <a:ext cx="183093" cy="830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F22378-ACAA-E2A4-439D-18E41CAEB0A0}"/>
              </a:ext>
            </a:extLst>
          </p:cNvPr>
          <p:cNvSpPr txBox="1"/>
          <p:nvPr/>
        </p:nvSpPr>
        <p:spPr>
          <a:xfrm>
            <a:off x="2932493" y="4955039"/>
            <a:ext cx="1510350" cy="276999"/>
          </a:xfrm>
          <a:prstGeom prst="rect">
            <a:avLst/>
          </a:prstGeom>
          <a:noFill/>
        </p:spPr>
        <p:txBody>
          <a:bodyPr wrap="none" rtlCol="0">
            <a:spAutoFit/>
          </a:bodyPr>
          <a:lstStyle/>
          <a:p>
            <a:pPr algn="ctr"/>
            <a:r>
              <a:rPr lang="en-US" sz="1200" dirty="0">
                <a:solidFill>
                  <a:srgbClr val="0000FF"/>
                </a:solidFill>
              </a:rPr>
              <a:t>Lower Optics Insert</a:t>
            </a:r>
          </a:p>
        </p:txBody>
      </p:sp>
      <p:cxnSp>
        <p:nvCxnSpPr>
          <p:cNvPr id="13" name="Straight Arrow Connector 12">
            <a:extLst>
              <a:ext uri="{FF2B5EF4-FFF2-40B4-BE49-F238E27FC236}">
                <a16:creationId xmlns:a16="http://schemas.microsoft.com/office/drawing/2014/main" id="{CB5F3A89-BEB2-A4D6-4010-0428C8583199}"/>
              </a:ext>
            </a:extLst>
          </p:cNvPr>
          <p:cNvCxnSpPr>
            <a:cxnSpLocks/>
          </p:cNvCxnSpPr>
          <p:nvPr/>
        </p:nvCxnSpPr>
        <p:spPr>
          <a:xfrm flipV="1">
            <a:off x="4442843" y="4448175"/>
            <a:ext cx="435184" cy="645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4F2DEC1-4188-1A3E-E1D0-B71A7E84D3E8}"/>
              </a:ext>
            </a:extLst>
          </p:cNvPr>
          <p:cNvSpPr txBox="1"/>
          <p:nvPr/>
        </p:nvSpPr>
        <p:spPr>
          <a:xfrm>
            <a:off x="8590401" y="1633069"/>
            <a:ext cx="1935951" cy="461665"/>
          </a:xfrm>
          <a:prstGeom prst="rect">
            <a:avLst/>
          </a:prstGeom>
          <a:noFill/>
        </p:spPr>
        <p:txBody>
          <a:bodyPr wrap="square" rtlCol="0">
            <a:spAutoFit/>
          </a:bodyPr>
          <a:lstStyle/>
          <a:p>
            <a:pPr algn="ctr"/>
            <a:r>
              <a:rPr lang="en-US" sz="1200" dirty="0">
                <a:solidFill>
                  <a:srgbClr val="0000FF"/>
                </a:solidFill>
              </a:rPr>
              <a:t>Thin sections</a:t>
            </a:r>
            <a:br>
              <a:rPr lang="en-US" sz="1200" dirty="0">
                <a:solidFill>
                  <a:srgbClr val="0000FF"/>
                </a:solidFill>
              </a:rPr>
            </a:br>
            <a:r>
              <a:rPr lang="en-US" sz="1200" dirty="0">
                <a:solidFill>
                  <a:srgbClr val="0000FF"/>
                </a:solidFill>
              </a:rPr>
              <a:t>(difficult to manufacture)</a:t>
            </a:r>
          </a:p>
        </p:txBody>
      </p:sp>
      <p:cxnSp>
        <p:nvCxnSpPr>
          <p:cNvPr id="17" name="Straight Arrow Connector 16">
            <a:extLst>
              <a:ext uri="{FF2B5EF4-FFF2-40B4-BE49-F238E27FC236}">
                <a16:creationId xmlns:a16="http://schemas.microsoft.com/office/drawing/2014/main" id="{98DF81DB-2B39-5772-F28E-6EA7EEA040D9}"/>
              </a:ext>
            </a:extLst>
          </p:cNvPr>
          <p:cNvCxnSpPr>
            <a:cxnSpLocks/>
          </p:cNvCxnSpPr>
          <p:nvPr/>
        </p:nvCxnSpPr>
        <p:spPr>
          <a:xfrm flipH="1">
            <a:off x="8732477" y="2187067"/>
            <a:ext cx="565150" cy="992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57EDB3A-9861-49C7-A4CE-3A389DC05C42}"/>
              </a:ext>
            </a:extLst>
          </p:cNvPr>
          <p:cNvCxnSpPr>
            <a:cxnSpLocks/>
          </p:cNvCxnSpPr>
          <p:nvPr/>
        </p:nvCxnSpPr>
        <p:spPr>
          <a:xfrm>
            <a:off x="9297627" y="2195559"/>
            <a:ext cx="904875" cy="1333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5AAFE86-0535-2316-791D-EF8D74137788}"/>
              </a:ext>
            </a:extLst>
          </p:cNvPr>
          <p:cNvCxnSpPr>
            <a:cxnSpLocks/>
          </p:cNvCxnSpPr>
          <p:nvPr/>
        </p:nvCxnSpPr>
        <p:spPr>
          <a:xfrm>
            <a:off x="9297627" y="2198169"/>
            <a:ext cx="561975" cy="1573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7FD314E-43A5-B5A2-F237-F836BB47A28A}"/>
              </a:ext>
            </a:extLst>
          </p:cNvPr>
          <p:cNvSpPr txBox="1"/>
          <p:nvPr/>
        </p:nvSpPr>
        <p:spPr>
          <a:xfrm>
            <a:off x="9297627" y="4821303"/>
            <a:ext cx="2409558" cy="954107"/>
          </a:xfrm>
          <a:prstGeom prst="rect">
            <a:avLst/>
          </a:prstGeom>
          <a:noFill/>
        </p:spPr>
        <p:txBody>
          <a:bodyPr wrap="square" rtlCol="0">
            <a:spAutoFit/>
          </a:bodyPr>
          <a:lstStyle/>
          <a:p>
            <a:r>
              <a:rPr lang="en-US" sz="1400" dirty="0">
                <a:solidFill>
                  <a:srgbClr val="0000FF"/>
                </a:solidFill>
              </a:rPr>
              <a:t>The anti-streaming chicane</a:t>
            </a:r>
          </a:p>
          <a:p>
            <a:pPr marL="285750" indent="-285750">
              <a:buFont typeface="Arial" panose="020B0604020202020204" pitchFamily="34" charset="0"/>
              <a:buChar char="•"/>
            </a:pPr>
            <a:r>
              <a:rPr lang="en-US" sz="1400" dirty="0">
                <a:solidFill>
                  <a:srgbClr val="0000FF"/>
                </a:solidFill>
              </a:rPr>
              <a:t>9mm step each side</a:t>
            </a:r>
          </a:p>
          <a:p>
            <a:pPr marL="285750" indent="-285750">
              <a:buFont typeface="Arial" panose="020B0604020202020204" pitchFamily="34" charset="0"/>
              <a:buChar char="•"/>
            </a:pPr>
            <a:r>
              <a:rPr lang="en-US" sz="1400" dirty="0">
                <a:solidFill>
                  <a:srgbClr val="0000FF"/>
                </a:solidFill>
              </a:rPr>
              <a:t>6mm gaps b/w optics &amp; monolith inserts</a:t>
            </a:r>
          </a:p>
        </p:txBody>
      </p:sp>
      <p:cxnSp>
        <p:nvCxnSpPr>
          <p:cNvPr id="29" name="Straight Arrow Connector 28">
            <a:extLst>
              <a:ext uri="{FF2B5EF4-FFF2-40B4-BE49-F238E27FC236}">
                <a16:creationId xmlns:a16="http://schemas.microsoft.com/office/drawing/2014/main" id="{A974DDB8-7CBE-B58C-0DEE-859B2A86EE21}"/>
              </a:ext>
            </a:extLst>
          </p:cNvPr>
          <p:cNvCxnSpPr>
            <a:cxnSpLocks/>
          </p:cNvCxnSpPr>
          <p:nvPr/>
        </p:nvCxnSpPr>
        <p:spPr>
          <a:xfrm flipH="1" flipV="1">
            <a:off x="8599399" y="3566454"/>
            <a:ext cx="862670" cy="1241593"/>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B16D0B4-D363-B2B2-B932-ACF528C62667}"/>
              </a:ext>
            </a:extLst>
          </p:cNvPr>
          <p:cNvCxnSpPr>
            <a:cxnSpLocks/>
          </p:cNvCxnSpPr>
          <p:nvPr/>
        </p:nvCxnSpPr>
        <p:spPr>
          <a:xfrm flipH="1" flipV="1">
            <a:off x="8531979" y="3785156"/>
            <a:ext cx="860898" cy="998789"/>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605B50-A022-CD2F-88E1-F388917135E1}"/>
              </a:ext>
            </a:extLst>
          </p:cNvPr>
          <p:cNvSpPr txBox="1"/>
          <p:nvPr/>
        </p:nvSpPr>
        <p:spPr>
          <a:xfrm>
            <a:off x="4652513" y="1580497"/>
            <a:ext cx="1046574" cy="461665"/>
          </a:xfrm>
          <a:prstGeom prst="rect">
            <a:avLst/>
          </a:prstGeom>
          <a:noFill/>
        </p:spPr>
        <p:txBody>
          <a:bodyPr wrap="square" rtlCol="0">
            <a:spAutoFit/>
          </a:bodyPr>
          <a:lstStyle/>
          <a:p>
            <a:pPr algn="ctr"/>
            <a:r>
              <a:rPr lang="en-US" sz="1200" dirty="0">
                <a:solidFill>
                  <a:srgbClr val="0000FF"/>
                </a:solidFill>
              </a:rPr>
              <a:t>Monolith Insert</a:t>
            </a:r>
          </a:p>
        </p:txBody>
      </p:sp>
      <p:cxnSp>
        <p:nvCxnSpPr>
          <p:cNvPr id="8" name="Straight Arrow Connector 7">
            <a:extLst>
              <a:ext uri="{FF2B5EF4-FFF2-40B4-BE49-F238E27FC236}">
                <a16:creationId xmlns:a16="http://schemas.microsoft.com/office/drawing/2014/main" id="{6CA45F7A-F44E-D876-B8EB-70EDBA309AF2}"/>
              </a:ext>
            </a:extLst>
          </p:cNvPr>
          <p:cNvCxnSpPr>
            <a:cxnSpLocks/>
          </p:cNvCxnSpPr>
          <p:nvPr/>
        </p:nvCxnSpPr>
        <p:spPr>
          <a:xfrm flipH="1">
            <a:off x="4616779" y="1855003"/>
            <a:ext cx="221081" cy="694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65608D-27D7-674F-DC0C-281BB5D2E4A2}"/>
              </a:ext>
            </a:extLst>
          </p:cNvPr>
          <p:cNvSpPr txBox="1"/>
          <p:nvPr/>
        </p:nvSpPr>
        <p:spPr>
          <a:xfrm>
            <a:off x="6500972" y="5006667"/>
            <a:ext cx="1046574" cy="461665"/>
          </a:xfrm>
          <a:prstGeom prst="rect">
            <a:avLst/>
          </a:prstGeom>
          <a:noFill/>
        </p:spPr>
        <p:txBody>
          <a:bodyPr wrap="square" rtlCol="0">
            <a:spAutoFit/>
          </a:bodyPr>
          <a:lstStyle/>
          <a:p>
            <a:pPr algn="ctr"/>
            <a:r>
              <a:rPr lang="en-US" sz="1200" dirty="0">
                <a:solidFill>
                  <a:srgbClr val="0000FF"/>
                </a:solidFill>
              </a:rPr>
              <a:t>Monolith Insert Shelf</a:t>
            </a:r>
          </a:p>
        </p:txBody>
      </p:sp>
      <p:cxnSp>
        <p:nvCxnSpPr>
          <p:cNvPr id="14" name="Straight Arrow Connector 13">
            <a:extLst>
              <a:ext uri="{FF2B5EF4-FFF2-40B4-BE49-F238E27FC236}">
                <a16:creationId xmlns:a16="http://schemas.microsoft.com/office/drawing/2014/main" id="{69B001E8-A7A7-4345-246C-1BFB34CC6440}"/>
              </a:ext>
            </a:extLst>
          </p:cNvPr>
          <p:cNvCxnSpPr>
            <a:cxnSpLocks/>
          </p:cNvCxnSpPr>
          <p:nvPr/>
        </p:nvCxnSpPr>
        <p:spPr>
          <a:xfrm flipH="1" flipV="1">
            <a:off x="6125767" y="3619499"/>
            <a:ext cx="510775" cy="1501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DBB10D1-2678-4D6D-A4BC-2F0EE64C9F04}"/>
              </a:ext>
            </a:extLst>
          </p:cNvPr>
          <p:cNvSpPr txBox="1"/>
          <p:nvPr/>
        </p:nvSpPr>
        <p:spPr>
          <a:xfrm>
            <a:off x="4056661" y="5944848"/>
            <a:ext cx="2383986" cy="369332"/>
          </a:xfrm>
          <a:prstGeom prst="rect">
            <a:avLst/>
          </a:prstGeom>
          <a:noFill/>
        </p:spPr>
        <p:txBody>
          <a:bodyPr wrap="none" rtlCol="0">
            <a:spAutoFit/>
          </a:bodyPr>
          <a:lstStyle/>
          <a:p>
            <a:r>
              <a:rPr lang="en-US" b="1" u="sng" dirty="0"/>
              <a:t>Elevation (Side) View</a:t>
            </a:r>
          </a:p>
        </p:txBody>
      </p:sp>
      <p:sp>
        <p:nvSpPr>
          <p:cNvPr id="18" name="Arrow: Right 17">
            <a:extLst>
              <a:ext uri="{FF2B5EF4-FFF2-40B4-BE49-F238E27FC236}">
                <a16:creationId xmlns:a16="http://schemas.microsoft.com/office/drawing/2014/main" id="{3FF17A5D-80BA-E210-70B8-B526C3819FEA}"/>
              </a:ext>
            </a:extLst>
          </p:cNvPr>
          <p:cNvSpPr/>
          <p:nvPr/>
        </p:nvSpPr>
        <p:spPr>
          <a:xfrm rot="10800000" flipV="1">
            <a:off x="10947872" y="3501847"/>
            <a:ext cx="868414" cy="253234"/>
          </a:xfrm>
          <a:prstGeom prst="rightArrow">
            <a:avLst>
              <a:gd name="adj1" fmla="val 39271"/>
              <a:gd name="adj2" fmla="val 94704"/>
            </a:avLst>
          </a:prstGeom>
          <a:solidFill>
            <a:srgbClr val="FF00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 name="TextBox 19">
            <a:extLst>
              <a:ext uri="{FF2B5EF4-FFF2-40B4-BE49-F238E27FC236}">
                <a16:creationId xmlns:a16="http://schemas.microsoft.com/office/drawing/2014/main" id="{0866495E-8BD2-3ABB-AFEE-612B78107CFE}"/>
              </a:ext>
            </a:extLst>
          </p:cNvPr>
          <p:cNvSpPr txBox="1"/>
          <p:nvPr/>
        </p:nvSpPr>
        <p:spPr>
          <a:xfrm>
            <a:off x="10947872" y="3241193"/>
            <a:ext cx="954107" cy="286232"/>
          </a:xfrm>
          <a:prstGeom prst="rect">
            <a:avLst/>
          </a:prstGeom>
          <a:noFill/>
        </p:spPr>
        <p:txBody>
          <a:bodyPr wrap="none" rtlCol="0">
            <a:spAutoFit/>
          </a:bodyPr>
          <a:lstStyle/>
          <a:p>
            <a:pPr algn="l">
              <a:lnSpc>
                <a:spcPct val="90000"/>
              </a:lnSpc>
            </a:pPr>
            <a:r>
              <a:rPr lang="en-US" sz="1400" dirty="0">
                <a:latin typeface="+mn-lt"/>
              </a:rPr>
              <a:t>Neutrons</a:t>
            </a:r>
          </a:p>
        </p:txBody>
      </p:sp>
    </p:spTree>
    <p:extLst>
      <p:ext uri="{BB962C8B-B14F-4D97-AF65-F5344CB8AC3E}">
        <p14:creationId xmlns:p14="http://schemas.microsoft.com/office/powerpoint/2010/main" val="2950662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4AFCE-2C72-C05E-8005-1CCF10DA0D0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8297" y="1240684"/>
            <a:ext cx="3110302" cy="4686300"/>
          </a:xfrm>
          <a:prstGeom prst="rect">
            <a:avLst/>
          </a:prstGeom>
          <a:effectLst>
            <a:outerShdw blurRad="292100" dist="139700" dir="2700000" algn="tl" rotWithShape="0">
              <a:prstClr val="black">
                <a:alpha val="65000"/>
              </a:prstClr>
            </a:outerShdw>
          </a:effectLst>
        </p:spPr>
      </p:pic>
      <p:cxnSp>
        <p:nvCxnSpPr>
          <p:cNvPr id="4" name="Straight Connector 3">
            <a:extLst>
              <a:ext uri="{FF2B5EF4-FFF2-40B4-BE49-F238E27FC236}">
                <a16:creationId xmlns:a16="http://schemas.microsoft.com/office/drawing/2014/main" id="{9F31D050-4C86-0508-79AE-CE1E244BDCD4}"/>
              </a:ext>
            </a:extLst>
          </p:cNvPr>
          <p:cNvCxnSpPr/>
          <p:nvPr/>
        </p:nvCxnSpPr>
        <p:spPr>
          <a:xfrm>
            <a:off x="1166412" y="2251817"/>
            <a:ext cx="0" cy="2676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92FE2C-9996-50FD-3E1F-252CC4FD9F7A}"/>
              </a:ext>
            </a:extLst>
          </p:cNvPr>
          <p:cNvCxnSpPr/>
          <p:nvPr/>
        </p:nvCxnSpPr>
        <p:spPr>
          <a:xfrm>
            <a:off x="2614212" y="2251817"/>
            <a:ext cx="0" cy="2676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29FB6E-492A-A87E-BDB7-0C7018FB2DD7}"/>
              </a:ext>
            </a:extLst>
          </p:cNvPr>
          <p:cNvCxnSpPr>
            <a:cxnSpLocks/>
          </p:cNvCxnSpPr>
          <p:nvPr/>
        </p:nvCxnSpPr>
        <p:spPr>
          <a:xfrm>
            <a:off x="1442637" y="3461492"/>
            <a:ext cx="0" cy="26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839212-D2A7-6030-565F-6FB06E8C503C}"/>
              </a:ext>
            </a:extLst>
          </p:cNvPr>
          <p:cNvCxnSpPr>
            <a:cxnSpLocks/>
          </p:cNvCxnSpPr>
          <p:nvPr/>
        </p:nvCxnSpPr>
        <p:spPr>
          <a:xfrm>
            <a:off x="2311317" y="3461492"/>
            <a:ext cx="0" cy="26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30E962-AD5D-2F41-2004-52AFCBAA7838}"/>
              </a:ext>
            </a:extLst>
          </p:cNvPr>
          <p:cNvCxnSpPr>
            <a:cxnSpLocks/>
          </p:cNvCxnSpPr>
          <p:nvPr/>
        </p:nvCxnSpPr>
        <p:spPr>
          <a:xfrm>
            <a:off x="2315762" y="3461492"/>
            <a:ext cx="285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3D5943-FA97-0F0C-6280-84B0C0B45D1B}"/>
              </a:ext>
            </a:extLst>
          </p:cNvPr>
          <p:cNvCxnSpPr>
            <a:cxnSpLocks/>
          </p:cNvCxnSpPr>
          <p:nvPr/>
        </p:nvCxnSpPr>
        <p:spPr>
          <a:xfrm>
            <a:off x="2315762" y="3728192"/>
            <a:ext cx="285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E4B3B53-FC84-2620-0799-951733EA022D}"/>
              </a:ext>
            </a:extLst>
          </p:cNvPr>
          <p:cNvCxnSpPr>
            <a:cxnSpLocks/>
          </p:cNvCxnSpPr>
          <p:nvPr/>
        </p:nvCxnSpPr>
        <p:spPr>
          <a:xfrm>
            <a:off x="1166412" y="3461492"/>
            <a:ext cx="285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2F0362-7D59-8B65-DADA-5DE0556A1995}"/>
              </a:ext>
            </a:extLst>
          </p:cNvPr>
          <p:cNvCxnSpPr>
            <a:cxnSpLocks/>
          </p:cNvCxnSpPr>
          <p:nvPr/>
        </p:nvCxnSpPr>
        <p:spPr>
          <a:xfrm>
            <a:off x="1166412" y="3728192"/>
            <a:ext cx="285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A340E5C-0F76-EA83-677D-90D3531C5FCC}"/>
              </a:ext>
            </a:extLst>
          </p:cNvPr>
          <p:cNvSpPr txBox="1"/>
          <p:nvPr/>
        </p:nvSpPr>
        <p:spPr>
          <a:xfrm>
            <a:off x="3613111" y="774623"/>
            <a:ext cx="1939592" cy="523220"/>
          </a:xfrm>
          <a:prstGeom prst="rect">
            <a:avLst/>
          </a:prstGeom>
          <a:noFill/>
        </p:spPr>
        <p:txBody>
          <a:bodyPr wrap="square" rtlCol="0">
            <a:spAutoFit/>
          </a:bodyPr>
          <a:lstStyle>
            <a:defPPr>
              <a:defRPr lang="en-US"/>
            </a:defPPr>
            <a:lvl1pPr>
              <a:defRPr sz="1400">
                <a:solidFill>
                  <a:srgbClr val="0000FF"/>
                </a:solidFill>
              </a:defRPr>
            </a:lvl1pPr>
          </a:lstStyle>
          <a:p>
            <a:r>
              <a:rPr lang="en-US" dirty="0"/>
              <a:t>6mm gaps (</a:t>
            </a:r>
            <a:r>
              <a:rPr lang="en-US" dirty="0">
                <a:solidFill>
                  <a:srgbClr val="FF0000"/>
                </a:solidFill>
              </a:rPr>
              <a:t>red</a:t>
            </a:r>
            <a:r>
              <a:rPr lang="en-US" dirty="0"/>
              <a:t>) allow neutron streaming</a:t>
            </a:r>
          </a:p>
        </p:txBody>
      </p:sp>
      <p:cxnSp>
        <p:nvCxnSpPr>
          <p:cNvPr id="13" name="Straight Arrow Connector 12">
            <a:extLst>
              <a:ext uri="{FF2B5EF4-FFF2-40B4-BE49-F238E27FC236}">
                <a16:creationId xmlns:a16="http://schemas.microsoft.com/office/drawing/2014/main" id="{40A96180-5524-D31C-1B83-30448A781CD3}"/>
              </a:ext>
            </a:extLst>
          </p:cNvPr>
          <p:cNvCxnSpPr>
            <a:cxnSpLocks/>
            <a:stCxn id="12" idx="1"/>
          </p:cNvCxnSpPr>
          <p:nvPr/>
        </p:nvCxnSpPr>
        <p:spPr>
          <a:xfrm flipH="1">
            <a:off x="2626913" y="1036233"/>
            <a:ext cx="986198" cy="1462982"/>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45D9A9A-1B3B-B52C-886A-B40005A8A15D}"/>
              </a:ext>
            </a:extLst>
          </p:cNvPr>
          <p:cNvSpPr txBox="1">
            <a:spLocks/>
          </p:cNvSpPr>
          <p:nvPr/>
        </p:nvSpPr>
        <p:spPr>
          <a:xfrm>
            <a:off x="429767" y="261360"/>
            <a:ext cx="11430000" cy="539496"/>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Monolith/ Optics Insert Streaming Paths</a:t>
            </a:r>
          </a:p>
        </p:txBody>
      </p:sp>
      <p:pic>
        <p:nvPicPr>
          <p:cNvPr id="16" name="Picture 15">
            <a:extLst>
              <a:ext uri="{FF2B5EF4-FFF2-40B4-BE49-F238E27FC236}">
                <a16:creationId xmlns:a16="http://schemas.microsoft.com/office/drawing/2014/main" id="{26C8274D-9B14-CC18-9E3B-9579B29C7C0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03110" y="147192"/>
            <a:ext cx="2720967" cy="3109075"/>
          </a:xfrm>
          <a:prstGeom prst="rect">
            <a:avLst/>
          </a:prstGeom>
          <a:effectLst>
            <a:outerShdw blurRad="292100" dist="139700" dir="2700000" algn="tl" rotWithShape="0">
              <a:prstClr val="black">
                <a:alpha val="65000"/>
              </a:prstClr>
            </a:outerShdw>
          </a:effectLst>
        </p:spPr>
      </p:pic>
      <p:pic>
        <p:nvPicPr>
          <p:cNvPr id="19" name="Picture 18">
            <a:extLst>
              <a:ext uri="{FF2B5EF4-FFF2-40B4-BE49-F238E27FC236}">
                <a16:creationId xmlns:a16="http://schemas.microsoft.com/office/drawing/2014/main" id="{986DA081-EF2B-4F40-6A34-44AC8EAA7B3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452075" y="4928342"/>
            <a:ext cx="5318940" cy="1873313"/>
          </a:xfrm>
          <a:prstGeom prst="rect">
            <a:avLst/>
          </a:prstGeom>
          <a:effectLst>
            <a:outerShdw blurRad="292100" dist="139700" dir="2700000" algn="tl" rotWithShape="0">
              <a:prstClr val="black">
                <a:alpha val="65000"/>
              </a:prstClr>
            </a:outerShdw>
          </a:effectLst>
        </p:spPr>
      </p:pic>
      <p:pic>
        <p:nvPicPr>
          <p:cNvPr id="21" name="Picture 20">
            <a:extLst>
              <a:ext uri="{FF2B5EF4-FFF2-40B4-BE49-F238E27FC236}">
                <a16:creationId xmlns:a16="http://schemas.microsoft.com/office/drawing/2014/main" id="{CAC24826-63C1-AB1D-A655-25E2A6142FC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4299" y="1695298"/>
            <a:ext cx="4136568" cy="2516789"/>
          </a:xfrm>
          <a:prstGeom prst="rect">
            <a:avLst/>
          </a:prstGeom>
          <a:effectLst>
            <a:outerShdw blurRad="292100" dist="139700" dir="2700000" algn="tl" rotWithShape="0">
              <a:prstClr val="black">
                <a:alpha val="65000"/>
              </a:prstClr>
            </a:outerShdw>
          </a:effectLst>
        </p:spPr>
      </p:pic>
      <p:sp>
        <p:nvSpPr>
          <p:cNvPr id="23" name="Rectangle 22">
            <a:extLst>
              <a:ext uri="{FF2B5EF4-FFF2-40B4-BE49-F238E27FC236}">
                <a16:creationId xmlns:a16="http://schemas.microsoft.com/office/drawing/2014/main" id="{9532C0E5-A12A-5B6B-18DA-E600EA5BF4E8}"/>
              </a:ext>
            </a:extLst>
          </p:cNvPr>
          <p:cNvSpPr/>
          <p:nvPr/>
        </p:nvSpPr>
        <p:spPr>
          <a:xfrm>
            <a:off x="8072438" y="4928342"/>
            <a:ext cx="1063016" cy="643516"/>
          </a:xfrm>
          <a:prstGeom prst="rect">
            <a:avLst/>
          </a:pr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71D12CF9-E120-F0EF-6007-0119BB7E43E0}"/>
              </a:ext>
            </a:extLst>
          </p:cNvPr>
          <p:cNvCxnSpPr>
            <a:cxnSpLocks/>
          </p:cNvCxnSpPr>
          <p:nvPr/>
        </p:nvCxnSpPr>
        <p:spPr>
          <a:xfrm flipH="1" flipV="1">
            <a:off x="4584299" y="4222915"/>
            <a:ext cx="3488139" cy="134894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6A2771B-3FD8-EBE5-33B4-1F07E6073494}"/>
              </a:ext>
            </a:extLst>
          </p:cNvPr>
          <p:cNvCxnSpPr>
            <a:cxnSpLocks/>
          </p:cNvCxnSpPr>
          <p:nvPr/>
        </p:nvCxnSpPr>
        <p:spPr>
          <a:xfrm flipH="1" flipV="1">
            <a:off x="8720867" y="4212087"/>
            <a:ext cx="417762" cy="732078"/>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58055B-02E5-1EC9-B5E6-BBD94A2D0BF7}"/>
              </a:ext>
            </a:extLst>
          </p:cNvPr>
          <p:cNvCxnSpPr>
            <a:cxnSpLocks/>
          </p:cNvCxnSpPr>
          <p:nvPr/>
        </p:nvCxnSpPr>
        <p:spPr>
          <a:xfrm>
            <a:off x="4118524" y="2694300"/>
            <a:ext cx="294267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28137EA-A033-B6A2-6886-107184FFA494}"/>
              </a:ext>
            </a:extLst>
          </p:cNvPr>
          <p:cNvCxnSpPr>
            <a:cxnSpLocks/>
          </p:cNvCxnSpPr>
          <p:nvPr/>
        </p:nvCxnSpPr>
        <p:spPr>
          <a:xfrm>
            <a:off x="4118524" y="2794313"/>
            <a:ext cx="29490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A62EBC6-5399-5A18-DD69-F6CAFFB12DA0}"/>
              </a:ext>
            </a:extLst>
          </p:cNvPr>
          <p:cNvCxnSpPr/>
          <p:nvPr/>
        </p:nvCxnSpPr>
        <p:spPr>
          <a:xfrm>
            <a:off x="4252913" y="2474913"/>
            <a:ext cx="0" cy="219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5DB095D-0462-2896-ADCF-4996B0FB1CC2}"/>
              </a:ext>
            </a:extLst>
          </p:cNvPr>
          <p:cNvCxnSpPr>
            <a:cxnSpLocks/>
          </p:cNvCxnSpPr>
          <p:nvPr/>
        </p:nvCxnSpPr>
        <p:spPr>
          <a:xfrm flipH="1" flipV="1">
            <a:off x="4252913" y="2794313"/>
            <a:ext cx="0" cy="219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C88C0EF-B10D-AD85-B77A-4443122B42AC}"/>
              </a:ext>
            </a:extLst>
          </p:cNvPr>
          <p:cNvSpPr txBox="1"/>
          <p:nvPr/>
        </p:nvSpPr>
        <p:spPr>
          <a:xfrm>
            <a:off x="3952375" y="2167135"/>
            <a:ext cx="619223" cy="307777"/>
          </a:xfrm>
          <a:prstGeom prst="rect">
            <a:avLst/>
          </a:prstGeom>
          <a:noFill/>
        </p:spPr>
        <p:txBody>
          <a:bodyPr wrap="square" rtlCol="0">
            <a:spAutoFit/>
          </a:bodyPr>
          <a:lstStyle>
            <a:defPPr>
              <a:defRPr lang="en-US"/>
            </a:defPPr>
            <a:lvl1pPr>
              <a:defRPr sz="1400">
                <a:solidFill>
                  <a:srgbClr val="0000FF"/>
                </a:solidFill>
              </a:defRPr>
            </a:lvl1pPr>
          </a:lstStyle>
          <a:p>
            <a:r>
              <a:rPr lang="en-US" dirty="0"/>
              <a:t>6mm</a:t>
            </a:r>
          </a:p>
        </p:txBody>
      </p:sp>
      <p:cxnSp>
        <p:nvCxnSpPr>
          <p:cNvPr id="44" name="Straight Connector 43">
            <a:extLst>
              <a:ext uri="{FF2B5EF4-FFF2-40B4-BE49-F238E27FC236}">
                <a16:creationId xmlns:a16="http://schemas.microsoft.com/office/drawing/2014/main" id="{86F1233F-96F3-7315-FF32-AD40B13F74AC}"/>
              </a:ext>
            </a:extLst>
          </p:cNvPr>
          <p:cNvCxnSpPr>
            <a:cxnSpLocks/>
          </p:cNvCxnSpPr>
          <p:nvPr/>
        </p:nvCxnSpPr>
        <p:spPr>
          <a:xfrm>
            <a:off x="7080062" y="3580590"/>
            <a:ext cx="209727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08E1F9A-80D5-BD9E-0CCC-348A353A0C4C}"/>
              </a:ext>
            </a:extLst>
          </p:cNvPr>
          <p:cNvCxnSpPr>
            <a:cxnSpLocks/>
          </p:cNvCxnSpPr>
          <p:nvPr/>
        </p:nvCxnSpPr>
        <p:spPr>
          <a:xfrm>
            <a:off x="7080062" y="3680603"/>
            <a:ext cx="209727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BDF0039-032B-C5C4-01AF-09B33993BEE7}"/>
              </a:ext>
            </a:extLst>
          </p:cNvPr>
          <p:cNvCxnSpPr>
            <a:cxnSpLocks/>
          </p:cNvCxnSpPr>
          <p:nvPr/>
        </p:nvCxnSpPr>
        <p:spPr>
          <a:xfrm>
            <a:off x="7414404" y="3314028"/>
            <a:ext cx="0" cy="269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B1EA07D-0CF8-BF04-FC2B-57FBF3630A77}"/>
              </a:ext>
            </a:extLst>
          </p:cNvPr>
          <p:cNvCxnSpPr>
            <a:cxnSpLocks/>
          </p:cNvCxnSpPr>
          <p:nvPr/>
        </p:nvCxnSpPr>
        <p:spPr>
          <a:xfrm flipH="1" flipV="1">
            <a:off x="9049601" y="3680603"/>
            <a:ext cx="0" cy="219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6C7BBF0-3AE0-C6D7-9205-52A13A8BB47E}"/>
              </a:ext>
            </a:extLst>
          </p:cNvPr>
          <p:cNvSpPr txBox="1"/>
          <p:nvPr/>
        </p:nvSpPr>
        <p:spPr>
          <a:xfrm>
            <a:off x="7148415" y="3044069"/>
            <a:ext cx="1070189" cy="307777"/>
          </a:xfrm>
          <a:prstGeom prst="rect">
            <a:avLst/>
          </a:prstGeom>
          <a:noFill/>
        </p:spPr>
        <p:txBody>
          <a:bodyPr wrap="square" rtlCol="0">
            <a:spAutoFit/>
          </a:bodyPr>
          <a:lstStyle>
            <a:defPPr>
              <a:defRPr lang="en-US"/>
            </a:defPPr>
            <a:lvl1pPr>
              <a:defRPr sz="1400">
                <a:solidFill>
                  <a:srgbClr val="0000FF"/>
                </a:solidFill>
              </a:defRPr>
            </a:lvl1pPr>
          </a:lstStyle>
          <a:p>
            <a:r>
              <a:rPr lang="en-US" b="1" dirty="0"/>
              <a:t>50.45mm</a:t>
            </a:r>
          </a:p>
        </p:txBody>
      </p:sp>
      <p:cxnSp>
        <p:nvCxnSpPr>
          <p:cNvPr id="52" name="Straight Connector 51">
            <a:extLst>
              <a:ext uri="{FF2B5EF4-FFF2-40B4-BE49-F238E27FC236}">
                <a16:creationId xmlns:a16="http://schemas.microsoft.com/office/drawing/2014/main" id="{1D2FDD33-50C2-2791-5EA9-BB10F7CCC6C9}"/>
              </a:ext>
            </a:extLst>
          </p:cNvPr>
          <p:cNvCxnSpPr/>
          <p:nvPr/>
        </p:nvCxnSpPr>
        <p:spPr>
          <a:xfrm>
            <a:off x="7118206" y="2794313"/>
            <a:ext cx="552594"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67113AC-8487-0BF7-7240-283965746ABD}"/>
              </a:ext>
            </a:extLst>
          </p:cNvPr>
          <p:cNvCxnSpPr>
            <a:cxnSpLocks/>
          </p:cNvCxnSpPr>
          <p:nvPr/>
        </p:nvCxnSpPr>
        <p:spPr>
          <a:xfrm flipV="1">
            <a:off x="7414404" y="2794313"/>
            <a:ext cx="0" cy="269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407740-EAFE-8B1B-A675-4614A27F4C92}"/>
              </a:ext>
            </a:extLst>
          </p:cNvPr>
          <p:cNvCxnSpPr/>
          <p:nvPr/>
        </p:nvCxnSpPr>
        <p:spPr>
          <a:xfrm>
            <a:off x="9054013" y="3350376"/>
            <a:ext cx="0" cy="219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B08EE64-88FC-4870-6C59-58A9EC89614B}"/>
              </a:ext>
            </a:extLst>
          </p:cNvPr>
          <p:cNvSpPr txBox="1"/>
          <p:nvPr/>
        </p:nvSpPr>
        <p:spPr>
          <a:xfrm>
            <a:off x="9058275" y="3296598"/>
            <a:ext cx="619223" cy="307777"/>
          </a:xfrm>
          <a:prstGeom prst="rect">
            <a:avLst/>
          </a:prstGeom>
          <a:noFill/>
        </p:spPr>
        <p:txBody>
          <a:bodyPr wrap="square" rtlCol="0">
            <a:spAutoFit/>
          </a:bodyPr>
          <a:lstStyle>
            <a:defPPr>
              <a:defRPr lang="en-US"/>
            </a:defPPr>
            <a:lvl1pPr>
              <a:defRPr sz="1400">
                <a:solidFill>
                  <a:srgbClr val="0000FF"/>
                </a:solidFill>
              </a:defRPr>
            </a:lvl1pPr>
          </a:lstStyle>
          <a:p>
            <a:r>
              <a:rPr lang="en-US" dirty="0"/>
              <a:t>6mm</a:t>
            </a:r>
          </a:p>
        </p:txBody>
      </p:sp>
      <p:sp>
        <p:nvSpPr>
          <p:cNvPr id="58" name="TextBox 57">
            <a:extLst>
              <a:ext uri="{FF2B5EF4-FFF2-40B4-BE49-F238E27FC236}">
                <a16:creationId xmlns:a16="http://schemas.microsoft.com/office/drawing/2014/main" id="{BCD8BE5F-345D-2686-86C0-E3E66B0B45E6}"/>
              </a:ext>
            </a:extLst>
          </p:cNvPr>
          <p:cNvSpPr txBox="1"/>
          <p:nvPr/>
        </p:nvSpPr>
        <p:spPr>
          <a:xfrm>
            <a:off x="3686442" y="5065877"/>
            <a:ext cx="2409558" cy="738664"/>
          </a:xfrm>
          <a:prstGeom prst="rect">
            <a:avLst/>
          </a:prstGeom>
          <a:noFill/>
        </p:spPr>
        <p:txBody>
          <a:bodyPr wrap="square" rtlCol="0">
            <a:spAutoFit/>
          </a:bodyPr>
          <a:lstStyle/>
          <a:p>
            <a:r>
              <a:rPr lang="en-US" sz="1400" dirty="0">
                <a:solidFill>
                  <a:srgbClr val="000000"/>
                </a:solidFill>
              </a:rPr>
              <a:t>The 6mm gaps along the insert sides are long and have only a single chicane</a:t>
            </a:r>
          </a:p>
        </p:txBody>
      </p:sp>
      <p:cxnSp>
        <p:nvCxnSpPr>
          <p:cNvPr id="60" name="Straight Arrow Connector 59">
            <a:extLst>
              <a:ext uri="{FF2B5EF4-FFF2-40B4-BE49-F238E27FC236}">
                <a16:creationId xmlns:a16="http://schemas.microsoft.com/office/drawing/2014/main" id="{2ED51B4D-D5BE-0906-D5CD-C9D6C89F6160}"/>
              </a:ext>
            </a:extLst>
          </p:cNvPr>
          <p:cNvCxnSpPr>
            <a:cxnSpLocks/>
          </p:cNvCxnSpPr>
          <p:nvPr/>
        </p:nvCxnSpPr>
        <p:spPr>
          <a:xfrm>
            <a:off x="5515862" y="1027726"/>
            <a:ext cx="660184" cy="1613775"/>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4C69FD3-03FF-EEF4-8E72-B80E37CAB82F}"/>
              </a:ext>
            </a:extLst>
          </p:cNvPr>
          <p:cNvCxnSpPr>
            <a:cxnSpLocks/>
          </p:cNvCxnSpPr>
          <p:nvPr/>
        </p:nvCxnSpPr>
        <p:spPr>
          <a:xfrm>
            <a:off x="4584299" y="2744614"/>
            <a:ext cx="24769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CAB63F-1B91-D004-16CF-ACA76F48D8A4}"/>
              </a:ext>
            </a:extLst>
          </p:cNvPr>
          <p:cNvCxnSpPr>
            <a:cxnSpLocks/>
          </p:cNvCxnSpPr>
          <p:nvPr/>
        </p:nvCxnSpPr>
        <p:spPr>
          <a:xfrm>
            <a:off x="7077681" y="3630600"/>
            <a:ext cx="164318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5F33B9B-2FD3-0D06-1AF7-330780E0F098}"/>
              </a:ext>
            </a:extLst>
          </p:cNvPr>
          <p:cNvCxnSpPr>
            <a:cxnSpLocks/>
          </p:cNvCxnSpPr>
          <p:nvPr/>
        </p:nvCxnSpPr>
        <p:spPr>
          <a:xfrm>
            <a:off x="6461601" y="5211372"/>
            <a:ext cx="2225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36FABD5-0BC8-092B-8F8B-32CCB5883A28}"/>
              </a:ext>
            </a:extLst>
          </p:cNvPr>
          <p:cNvCxnSpPr>
            <a:cxnSpLocks/>
          </p:cNvCxnSpPr>
          <p:nvPr/>
        </p:nvCxnSpPr>
        <p:spPr>
          <a:xfrm>
            <a:off x="8686801" y="5435209"/>
            <a:ext cx="25384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50BC02A-743C-976F-525A-1B7E158787DF}"/>
              </a:ext>
            </a:extLst>
          </p:cNvPr>
          <p:cNvCxnSpPr>
            <a:cxnSpLocks/>
          </p:cNvCxnSpPr>
          <p:nvPr/>
        </p:nvCxnSpPr>
        <p:spPr>
          <a:xfrm flipV="1">
            <a:off x="10403311" y="1564491"/>
            <a:ext cx="790575" cy="422200"/>
          </a:xfrm>
          <a:prstGeom prst="line">
            <a:avLst/>
          </a:prstGeom>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D25F7B8-7F5C-55CE-2952-FB0F5844CB02}"/>
              </a:ext>
            </a:extLst>
          </p:cNvPr>
          <p:cNvCxnSpPr>
            <a:cxnSpLocks/>
          </p:cNvCxnSpPr>
          <p:nvPr/>
        </p:nvCxnSpPr>
        <p:spPr>
          <a:xfrm flipV="1">
            <a:off x="11317605" y="2581415"/>
            <a:ext cx="790575" cy="422200"/>
          </a:xfrm>
          <a:prstGeom prst="line">
            <a:avLst/>
          </a:prstGeom>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383EF4-D645-EFDD-18CA-8848A63E2B59}"/>
              </a:ext>
            </a:extLst>
          </p:cNvPr>
          <p:cNvCxnSpPr/>
          <p:nvPr/>
        </p:nvCxnSpPr>
        <p:spPr>
          <a:xfrm>
            <a:off x="11193886" y="1564491"/>
            <a:ext cx="914294" cy="1020115"/>
          </a:xfrm>
          <a:prstGeom prst="line">
            <a:avLst/>
          </a:prstGeom>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5EE07A7-CD0C-3AE2-C844-FBA017322807}"/>
              </a:ext>
            </a:extLst>
          </p:cNvPr>
          <p:cNvCxnSpPr/>
          <p:nvPr/>
        </p:nvCxnSpPr>
        <p:spPr>
          <a:xfrm>
            <a:off x="10403311" y="1983500"/>
            <a:ext cx="914294" cy="1020115"/>
          </a:xfrm>
          <a:prstGeom prst="line">
            <a:avLst/>
          </a:prstGeom>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7" name="Freeform: Shape 86">
            <a:extLst>
              <a:ext uri="{FF2B5EF4-FFF2-40B4-BE49-F238E27FC236}">
                <a16:creationId xmlns:a16="http://schemas.microsoft.com/office/drawing/2014/main" id="{5608ECB8-136F-8547-B1FB-9421B9EA5168}"/>
              </a:ext>
            </a:extLst>
          </p:cNvPr>
          <p:cNvSpPr/>
          <p:nvPr/>
        </p:nvSpPr>
        <p:spPr>
          <a:xfrm>
            <a:off x="10512907" y="3204673"/>
            <a:ext cx="884183" cy="1905712"/>
          </a:xfrm>
          <a:custGeom>
            <a:avLst/>
            <a:gdLst>
              <a:gd name="connsiteX0" fmla="*/ 776087 w 884183"/>
              <a:gd name="connsiteY0" fmla="*/ 0 h 1905712"/>
              <a:gd name="connsiteX1" fmla="*/ 818816 w 884183"/>
              <a:gd name="connsiteY1" fmla="*/ 914400 h 1905712"/>
              <a:gd name="connsiteX2" fmla="*/ 6966 w 884183"/>
              <a:gd name="connsiteY2" fmla="*/ 888763 h 1905712"/>
              <a:gd name="connsiteX3" fmla="*/ 494076 w 884183"/>
              <a:gd name="connsiteY3" fmla="*/ 1905712 h 1905712"/>
            </a:gdLst>
            <a:ahLst/>
            <a:cxnLst>
              <a:cxn ang="0">
                <a:pos x="connsiteX0" y="connsiteY0"/>
              </a:cxn>
              <a:cxn ang="0">
                <a:pos x="connsiteX1" y="connsiteY1"/>
              </a:cxn>
              <a:cxn ang="0">
                <a:pos x="connsiteX2" y="connsiteY2"/>
              </a:cxn>
              <a:cxn ang="0">
                <a:pos x="connsiteX3" y="connsiteY3"/>
              </a:cxn>
            </a:cxnLst>
            <a:rect l="l" t="t" r="r" b="b"/>
            <a:pathLst>
              <a:path w="884183" h="1905712">
                <a:moveTo>
                  <a:pt x="776087" y="0"/>
                </a:moveTo>
                <a:cubicBezTo>
                  <a:pt x="861545" y="383136"/>
                  <a:pt x="947003" y="766273"/>
                  <a:pt x="818816" y="914400"/>
                </a:cubicBezTo>
                <a:cubicBezTo>
                  <a:pt x="690629" y="1062527"/>
                  <a:pt x="61089" y="723544"/>
                  <a:pt x="6966" y="888763"/>
                </a:cubicBezTo>
                <a:cubicBezTo>
                  <a:pt x="-47157" y="1053982"/>
                  <a:pt x="223459" y="1479847"/>
                  <a:pt x="494076" y="1905712"/>
                </a:cubicBezTo>
              </a:path>
            </a:pathLst>
          </a:custGeom>
          <a:noFill/>
          <a:ln>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144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1D843-414B-AA2F-3250-A71DED1C559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07EFF6-30CA-396D-58A4-58BBDE9CC408}"/>
              </a:ext>
            </a:extLst>
          </p:cNvPr>
          <p:cNvSpPr/>
          <p:nvPr/>
        </p:nvSpPr>
        <p:spPr>
          <a:xfrm>
            <a:off x="222191" y="6349525"/>
            <a:ext cx="1469876" cy="458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2334962-C768-9FB5-CF5D-A3F51BBE0A85}"/>
              </a:ext>
            </a:extLst>
          </p:cNvPr>
          <p:cNvSpPr txBox="1">
            <a:spLocks/>
          </p:cNvSpPr>
          <p:nvPr/>
        </p:nvSpPr>
        <p:spPr>
          <a:xfrm>
            <a:off x="429767" y="261360"/>
            <a:ext cx="11430000" cy="45890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Monolith Shielding</a:t>
            </a:r>
          </a:p>
        </p:txBody>
      </p:sp>
      <p:pic>
        <p:nvPicPr>
          <p:cNvPr id="20" name="Picture 19">
            <a:extLst>
              <a:ext uri="{FF2B5EF4-FFF2-40B4-BE49-F238E27FC236}">
                <a16:creationId xmlns:a16="http://schemas.microsoft.com/office/drawing/2014/main" id="{79D414EA-6D77-B40D-73B5-E75B7ED7B5C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4243" y="1583968"/>
            <a:ext cx="4409051" cy="4123954"/>
          </a:xfrm>
          <a:prstGeom prst="rect">
            <a:avLst/>
          </a:prstGeom>
          <a:effectLst>
            <a:outerShdw blurRad="292100" dist="139700" dir="2700000" algn="tl" rotWithShape="0">
              <a:prstClr val="black">
                <a:alpha val="65000"/>
              </a:prstClr>
            </a:outerShdw>
          </a:effectLst>
        </p:spPr>
      </p:pic>
      <p:sp>
        <p:nvSpPr>
          <p:cNvPr id="21" name="TextBox 20">
            <a:extLst>
              <a:ext uri="{FF2B5EF4-FFF2-40B4-BE49-F238E27FC236}">
                <a16:creationId xmlns:a16="http://schemas.microsoft.com/office/drawing/2014/main" id="{FBDB8B38-DCE0-606C-B774-C1A5A696E522}"/>
              </a:ext>
            </a:extLst>
          </p:cNvPr>
          <p:cNvSpPr txBox="1"/>
          <p:nvPr/>
        </p:nvSpPr>
        <p:spPr>
          <a:xfrm>
            <a:off x="4326026" y="1583968"/>
            <a:ext cx="1726251" cy="523220"/>
          </a:xfrm>
          <a:prstGeom prst="rect">
            <a:avLst/>
          </a:prstGeom>
          <a:noFill/>
        </p:spPr>
        <p:txBody>
          <a:bodyPr wrap="square" rtlCol="0">
            <a:spAutoFit/>
          </a:bodyPr>
          <a:lstStyle/>
          <a:p>
            <a:pPr algn="ctr"/>
            <a:r>
              <a:rPr lang="en-US" sz="1400" dirty="0"/>
              <a:t>QIKR’s segment of the monolith wall</a:t>
            </a:r>
          </a:p>
        </p:txBody>
      </p:sp>
      <p:cxnSp>
        <p:nvCxnSpPr>
          <p:cNvPr id="25" name="Straight Arrow Connector 24">
            <a:extLst>
              <a:ext uri="{FF2B5EF4-FFF2-40B4-BE49-F238E27FC236}">
                <a16:creationId xmlns:a16="http://schemas.microsoft.com/office/drawing/2014/main" id="{324F0D88-3D81-0126-E899-EBC6E21FF53C}"/>
              </a:ext>
            </a:extLst>
          </p:cNvPr>
          <p:cNvCxnSpPr>
            <a:cxnSpLocks/>
          </p:cNvCxnSpPr>
          <p:nvPr/>
        </p:nvCxnSpPr>
        <p:spPr>
          <a:xfrm flipH="1">
            <a:off x="3787641" y="1845542"/>
            <a:ext cx="619100" cy="490391"/>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5279F18-FB8E-852B-2ADB-0117FD42F645}"/>
              </a:ext>
            </a:extLst>
          </p:cNvPr>
          <p:cNvSpPr txBox="1"/>
          <p:nvPr/>
        </p:nvSpPr>
        <p:spPr>
          <a:xfrm>
            <a:off x="4541174" y="3744613"/>
            <a:ext cx="1474438" cy="523220"/>
          </a:xfrm>
          <a:prstGeom prst="rect">
            <a:avLst/>
          </a:prstGeom>
          <a:noFill/>
        </p:spPr>
        <p:txBody>
          <a:bodyPr wrap="square" rtlCol="0">
            <a:spAutoFit/>
          </a:bodyPr>
          <a:lstStyle/>
          <a:p>
            <a:pPr algn="ctr"/>
            <a:r>
              <a:rPr lang="en-US" sz="1400" dirty="0"/>
              <a:t>QIKR monolith &amp; optics inserts</a:t>
            </a:r>
          </a:p>
        </p:txBody>
      </p:sp>
      <p:cxnSp>
        <p:nvCxnSpPr>
          <p:cNvPr id="32" name="Straight Arrow Connector 31">
            <a:extLst>
              <a:ext uri="{FF2B5EF4-FFF2-40B4-BE49-F238E27FC236}">
                <a16:creationId xmlns:a16="http://schemas.microsoft.com/office/drawing/2014/main" id="{EC441265-F6CF-250B-6A63-55F789AF6305}"/>
              </a:ext>
            </a:extLst>
          </p:cNvPr>
          <p:cNvCxnSpPr>
            <a:cxnSpLocks/>
          </p:cNvCxnSpPr>
          <p:nvPr/>
        </p:nvCxnSpPr>
        <p:spPr>
          <a:xfrm flipH="1">
            <a:off x="3953996" y="4057235"/>
            <a:ext cx="619100" cy="490391"/>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4D14788-7A24-2357-49D9-DCB4AEA765A4}"/>
              </a:ext>
            </a:extLst>
          </p:cNvPr>
          <p:cNvSpPr txBox="1"/>
          <p:nvPr/>
        </p:nvSpPr>
        <p:spPr>
          <a:xfrm>
            <a:off x="5043294" y="4570357"/>
            <a:ext cx="1155395" cy="523220"/>
          </a:xfrm>
          <a:prstGeom prst="rect">
            <a:avLst/>
          </a:prstGeom>
          <a:noFill/>
        </p:spPr>
        <p:txBody>
          <a:bodyPr wrap="square" rtlCol="0">
            <a:spAutoFit/>
          </a:bodyPr>
          <a:lstStyle/>
          <a:p>
            <a:pPr algn="ctr"/>
            <a:r>
              <a:rPr lang="en-US" sz="1400" dirty="0"/>
              <a:t>QIKR-U guide glass</a:t>
            </a:r>
          </a:p>
        </p:txBody>
      </p:sp>
      <p:sp>
        <p:nvSpPr>
          <p:cNvPr id="34" name="TextBox 33">
            <a:extLst>
              <a:ext uri="{FF2B5EF4-FFF2-40B4-BE49-F238E27FC236}">
                <a16:creationId xmlns:a16="http://schemas.microsoft.com/office/drawing/2014/main" id="{A2088254-B501-2806-407E-F5A945ADDB01}"/>
              </a:ext>
            </a:extLst>
          </p:cNvPr>
          <p:cNvSpPr txBox="1"/>
          <p:nvPr/>
        </p:nvSpPr>
        <p:spPr>
          <a:xfrm>
            <a:off x="4700695" y="5382038"/>
            <a:ext cx="1155395" cy="523220"/>
          </a:xfrm>
          <a:prstGeom prst="rect">
            <a:avLst/>
          </a:prstGeom>
          <a:noFill/>
        </p:spPr>
        <p:txBody>
          <a:bodyPr wrap="square" rtlCol="0">
            <a:spAutoFit/>
          </a:bodyPr>
          <a:lstStyle/>
          <a:p>
            <a:pPr algn="ctr"/>
            <a:r>
              <a:rPr lang="en-US" sz="1400" dirty="0"/>
              <a:t>QIKR-L guide glass</a:t>
            </a:r>
          </a:p>
        </p:txBody>
      </p:sp>
      <p:sp>
        <p:nvSpPr>
          <p:cNvPr id="35" name="TextBox 34">
            <a:extLst>
              <a:ext uri="{FF2B5EF4-FFF2-40B4-BE49-F238E27FC236}">
                <a16:creationId xmlns:a16="http://schemas.microsoft.com/office/drawing/2014/main" id="{07787CF3-E54D-4370-069F-C0DEC15EEDE2}"/>
              </a:ext>
            </a:extLst>
          </p:cNvPr>
          <p:cNvSpPr txBox="1"/>
          <p:nvPr/>
        </p:nvSpPr>
        <p:spPr>
          <a:xfrm>
            <a:off x="899163" y="5839690"/>
            <a:ext cx="1726251" cy="738664"/>
          </a:xfrm>
          <a:prstGeom prst="rect">
            <a:avLst/>
          </a:prstGeom>
          <a:noFill/>
        </p:spPr>
        <p:txBody>
          <a:bodyPr wrap="square" rtlCol="0">
            <a:spAutoFit/>
          </a:bodyPr>
          <a:lstStyle/>
          <a:p>
            <a:pPr algn="ctr"/>
            <a:r>
              <a:rPr lang="en-US" sz="1400" dirty="0"/>
              <a:t>Target’s Core Vessel, Belt Line, and Shielding</a:t>
            </a:r>
          </a:p>
        </p:txBody>
      </p:sp>
      <p:cxnSp>
        <p:nvCxnSpPr>
          <p:cNvPr id="36" name="Straight Arrow Connector 35">
            <a:extLst>
              <a:ext uri="{FF2B5EF4-FFF2-40B4-BE49-F238E27FC236}">
                <a16:creationId xmlns:a16="http://schemas.microsoft.com/office/drawing/2014/main" id="{338D094C-261F-B91D-9EDF-EA2D71EAE309}"/>
              </a:ext>
            </a:extLst>
          </p:cNvPr>
          <p:cNvCxnSpPr>
            <a:cxnSpLocks/>
          </p:cNvCxnSpPr>
          <p:nvPr/>
        </p:nvCxnSpPr>
        <p:spPr>
          <a:xfrm flipV="1">
            <a:off x="1830654" y="5247429"/>
            <a:ext cx="230737" cy="592261"/>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E3D907BB-1492-EC19-AAE3-CECA970018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78217" y="2090737"/>
            <a:ext cx="4781550" cy="2676525"/>
          </a:xfrm>
          <a:prstGeom prst="rect">
            <a:avLst/>
          </a:prstGeom>
          <a:effectLst>
            <a:outerShdw blurRad="292100" dist="139700" dir="2700000" algn="tl" rotWithShape="0">
              <a:prstClr val="black">
                <a:alpha val="65000"/>
              </a:prstClr>
            </a:outerShdw>
          </a:effectLst>
        </p:spPr>
      </p:pic>
      <p:sp>
        <p:nvSpPr>
          <p:cNvPr id="46" name="TextBox 45">
            <a:extLst>
              <a:ext uri="{FF2B5EF4-FFF2-40B4-BE49-F238E27FC236}">
                <a16:creationId xmlns:a16="http://schemas.microsoft.com/office/drawing/2014/main" id="{AD012847-C61C-82F2-72F9-CED1F8C3F84F}"/>
              </a:ext>
            </a:extLst>
          </p:cNvPr>
          <p:cNvSpPr txBox="1"/>
          <p:nvPr/>
        </p:nvSpPr>
        <p:spPr>
          <a:xfrm>
            <a:off x="6999436" y="5184702"/>
            <a:ext cx="1726251" cy="523220"/>
          </a:xfrm>
          <a:prstGeom prst="rect">
            <a:avLst/>
          </a:prstGeom>
          <a:noFill/>
        </p:spPr>
        <p:txBody>
          <a:bodyPr wrap="square" rtlCol="0">
            <a:spAutoFit/>
          </a:bodyPr>
          <a:lstStyle/>
          <a:p>
            <a:pPr algn="ctr"/>
            <a:r>
              <a:rPr lang="en-US" sz="1400" dirty="0"/>
              <a:t>ST02 moderator location</a:t>
            </a:r>
          </a:p>
        </p:txBody>
      </p:sp>
      <p:cxnSp>
        <p:nvCxnSpPr>
          <p:cNvPr id="47" name="Straight Arrow Connector 46">
            <a:extLst>
              <a:ext uri="{FF2B5EF4-FFF2-40B4-BE49-F238E27FC236}">
                <a16:creationId xmlns:a16="http://schemas.microsoft.com/office/drawing/2014/main" id="{C1458B85-2515-6CEF-EDB5-0EB847E802BA}"/>
              </a:ext>
            </a:extLst>
          </p:cNvPr>
          <p:cNvCxnSpPr>
            <a:cxnSpLocks/>
          </p:cNvCxnSpPr>
          <p:nvPr/>
        </p:nvCxnSpPr>
        <p:spPr>
          <a:xfrm flipV="1">
            <a:off x="7812232" y="3555362"/>
            <a:ext cx="769600" cy="1597895"/>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06F14C0-98DF-0809-3088-C98E631BA772}"/>
              </a:ext>
            </a:extLst>
          </p:cNvPr>
          <p:cNvSpPr txBox="1"/>
          <p:nvPr/>
        </p:nvSpPr>
        <p:spPr>
          <a:xfrm>
            <a:off x="6949107" y="1223549"/>
            <a:ext cx="812796" cy="523220"/>
          </a:xfrm>
          <a:prstGeom prst="rect">
            <a:avLst/>
          </a:prstGeom>
          <a:noFill/>
        </p:spPr>
        <p:txBody>
          <a:bodyPr wrap="square" rtlCol="0">
            <a:spAutoFit/>
          </a:bodyPr>
          <a:lstStyle/>
          <a:p>
            <a:pPr algn="ctr"/>
            <a:r>
              <a:rPr lang="en-US" sz="1400" dirty="0"/>
              <a:t>Core Vessel</a:t>
            </a:r>
          </a:p>
        </p:txBody>
      </p:sp>
      <p:cxnSp>
        <p:nvCxnSpPr>
          <p:cNvPr id="50" name="Straight Arrow Connector 49">
            <a:extLst>
              <a:ext uri="{FF2B5EF4-FFF2-40B4-BE49-F238E27FC236}">
                <a16:creationId xmlns:a16="http://schemas.microsoft.com/office/drawing/2014/main" id="{6FB8FCB0-DE00-7DE7-04C4-D3B80227E7B3}"/>
              </a:ext>
            </a:extLst>
          </p:cNvPr>
          <p:cNvCxnSpPr>
            <a:cxnSpLocks/>
          </p:cNvCxnSpPr>
          <p:nvPr/>
        </p:nvCxnSpPr>
        <p:spPr>
          <a:xfrm>
            <a:off x="7693069" y="1746769"/>
            <a:ext cx="503963" cy="920019"/>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2AE9645-A128-0D1F-4FFE-485A6221D135}"/>
              </a:ext>
            </a:extLst>
          </p:cNvPr>
          <p:cNvSpPr txBox="1"/>
          <p:nvPr/>
        </p:nvSpPr>
        <p:spPr>
          <a:xfrm>
            <a:off x="8332597" y="1190232"/>
            <a:ext cx="1197817" cy="523220"/>
          </a:xfrm>
          <a:prstGeom prst="rect">
            <a:avLst/>
          </a:prstGeom>
          <a:noFill/>
        </p:spPr>
        <p:txBody>
          <a:bodyPr wrap="square" rtlCol="0">
            <a:spAutoFit/>
          </a:bodyPr>
          <a:lstStyle/>
          <a:p>
            <a:pPr algn="ctr"/>
            <a:r>
              <a:rPr lang="en-US" sz="1400" dirty="0"/>
              <a:t>Core Vessel</a:t>
            </a:r>
            <a:br>
              <a:rPr lang="en-US" sz="1400" dirty="0"/>
            </a:br>
            <a:r>
              <a:rPr lang="en-US" sz="1400" dirty="0"/>
              <a:t>Shielding</a:t>
            </a:r>
          </a:p>
        </p:txBody>
      </p:sp>
      <p:cxnSp>
        <p:nvCxnSpPr>
          <p:cNvPr id="54" name="Straight Arrow Connector 53">
            <a:extLst>
              <a:ext uri="{FF2B5EF4-FFF2-40B4-BE49-F238E27FC236}">
                <a16:creationId xmlns:a16="http://schemas.microsoft.com/office/drawing/2014/main" id="{071FBE6A-5FD6-8688-3C8E-4EA05DEED0E9}"/>
              </a:ext>
            </a:extLst>
          </p:cNvPr>
          <p:cNvCxnSpPr>
            <a:cxnSpLocks/>
          </p:cNvCxnSpPr>
          <p:nvPr/>
        </p:nvCxnSpPr>
        <p:spPr>
          <a:xfrm>
            <a:off x="9076560" y="1713452"/>
            <a:ext cx="503963" cy="920019"/>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AF77FE3-ED5D-C67A-8AC9-635CCFA22872}"/>
              </a:ext>
            </a:extLst>
          </p:cNvPr>
          <p:cNvSpPr txBox="1"/>
          <p:nvPr/>
        </p:nvSpPr>
        <p:spPr>
          <a:xfrm>
            <a:off x="8931505" y="5277022"/>
            <a:ext cx="1197817" cy="307777"/>
          </a:xfrm>
          <a:prstGeom prst="rect">
            <a:avLst/>
          </a:prstGeom>
          <a:noFill/>
        </p:spPr>
        <p:txBody>
          <a:bodyPr wrap="square" rtlCol="0">
            <a:spAutoFit/>
          </a:bodyPr>
          <a:lstStyle/>
          <a:p>
            <a:pPr algn="ctr"/>
            <a:r>
              <a:rPr lang="en-US" sz="1400" dirty="0"/>
              <a:t>Beltline</a:t>
            </a:r>
          </a:p>
        </p:txBody>
      </p:sp>
      <p:cxnSp>
        <p:nvCxnSpPr>
          <p:cNvPr id="57" name="Straight Arrow Connector 56">
            <a:extLst>
              <a:ext uri="{FF2B5EF4-FFF2-40B4-BE49-F238E27FC236}">
                <a16:creationId xmlns:a16="http://schemas.microsoft.com/office/drawing/2014/main" id="{ECC1C34B-CF47-AF73-36B5-B487FA776BDF}"/>
              </a:ext>
            </a:extLst>
          </p:cNvPr>
          <p:cNvCxnSpPr>
            <a:cxnSpLocks/>
          </p:cNvCxnSpPr>
          <p:nvPr/>
        </p:nvCxnSpPr>
        <p:spPr>
          <a:xfrm flipH="1" flipV="1">
            <a:off x="9180037" y="3899330"/>
            <a:ext cx="288955" cy="1389476"/>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066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0128E1-3498-1974-D8BD-042AB1A669C0}"/>
              </a:ext>
            </a:extLst>
          </p:cNvPr>
          <p:cNvSpPr txBox="1">
            <a:spLocks/>
          </p:cNvSpPr>
          <p:nvPr/>
        </p:nvSpPr>
        <p:spPr>
          <a:xfrm>
            <a:off x="429767" y="261360"/>
            <a:ext cx="11430000" cy="45890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Monolith Shielding – Upstream Empty Space (Vacuum)</a:t>
            </a:r>
          </a:p>
        </p:txBody>
      </p:sp>
      <p:pic>
        <p:nvPicPr>
          <p:cNvPr id="8" name="Picture 7">
            <a:extLst>
              <a:ext uri="{FF2B5EF4-FFF2-40B4-BE49-F238E27FC236}">
                <a16:creationId xmlns:a16="http://schemas.microsoft.com/office/drawing/2014/main" id="{E9ED61F5-8A9E-023F-0B21-DF3157654D7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3744" y="1204957"/>
            <a:ext cx="10620708" cy="4831354"/>
          </a:xfrm>
          <a:prstGeom prst="rect">
            <a:avLst/>
          </a:prstGeom>
          <a:effectLst>
            <a:outerShdw blurRad="292100" dist="139700" dir="2700000" algn="tl" rotWithShape="0">
              <a:prstClr val="black">
                <a:alpha val="65000"/>
              </a:prstClr>
            </a:outerShdw>
          </a:effectLst>
        </p:spPr>
      </p:pic>
      <p:sp>
        <p:nvSpPr>
          <p:cNvPr id="9" name="Rectangle 8">
            <a:extLst>
              <a:ext uri="{FF2B5EF4-FFF2-40B4-BE49-F238E27FC236}">
                <a16:creationId xmlns:a16="http://schemas.microsoft.com/office/drawing/2014/main" id="{A03534A9-E2FB-D553-84DF-3AD530B52C09}"/>
              </a:ext>
            </a:extLst>
          </p:cNvPr>
          <p:cNvSpPr/>
          <p:nvPr/>
        </p:nvSpPr>
        <p:spPr>
          <a:xfrm>
            <a:off x="222191" y="6349525"/>
            <a:ext cx="1469876" cy="458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CA5B10E-BBF5-E9D6-372C-79AC75212762}"/>
              </a:ext>
            </a:extLst>
          </p:cNvPr>
          <p:cNvCxnSpPr/>
          <p:nvPr/>
        </p:nvCxnSpPr>
        <p:spPr>
          <a:xfrm>
            <a:off x="1328738" y="1907380"/>
            <a:ext cx="1878806" cy="4333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36891A-4E92-C5A4-796A-DC670F2916EB}"/>
              </a:ext>
            </a:extLst>
          </p:cNvPr>
          <p:cNvCxnSpPr/>
          <p:nvPr/>
        </p:nvCxnSpPr>
        <p:spPr>
          <a:xfrm>
            <a:off x="1328738" y="2409824"/>
            <a:ext cx="1878806" cy="4333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43D5B6-7941-8802-ADDB-8B19CBE8BC90}"/>
              </a:ext>
            </a:extLst>
          </p:cNvPr>
          <p:cNvCxnSpPr>
            <a:cxnSpLocks/>
          </p:cNvCxnSpPr>
          <p:nvPr/>
        </p:nvCxnSpPr>
        <p:spPr>
          <a:xfrm flipV="1">
            <a:off x="1338262" y="1907380"/>
            <a:ext cx="0" cy="5024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899495-6D17-A490-A049-767D0481E5D3}"/>
              </a:ext>
            </a:extLst>
          </p:cNvPr>
          <p:cNvCxnSpPr>
            <a:cxnSpLocks/>
          </p:cNvCxnSpPr>
          <p:nvPr/>
        </p:nvCxnSpPr>
        <p:spPr>
          <a:xfrm>
            <a:off x="3224211" y="2215605"/>
            <a:ext cx="0" cy="1346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4AB2E5-0578-7AD8-4829-6CBE9ED208B3}"/>
              </a:ext>
            </a:extLst>
          </p:cNvPr>
          <p:cNvCxnSpPr>
            <a:cxnSpLocks/>
          </p:cNvCxnSpPr>
          <p:nvPr/>
        </p:nvCxnSpPr>
        <p:spPr>
          <a:xfrm>
            <a:off x="3224211" y="2843211"/>
            <a:ext cx="0" cy="1547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B3CEF1-4128-1730-1194-2FD8DAAF647F}"/>
              </a:ext>
            </a:extLst>
          </p:cNvPr>
          <p:cNvCxnSpPr>
            <a:cxnSpLocks/>
          </p:cNvCxnSpPr>
          <p:nvPr/>
        </p:nvCxnSpPr>
        <p:spPr>
          <a:xfrm>
            <a:off x="3224211" y="2997991"/>
            <a:ext cx="752477" cy="1771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E1A1F25-8C48-A97D-0948-1031F7095181}"/>
              </a:ext>
            </a:extLst>
          </p:cNvPr>
          <p:cNvCxnSpPr>
            <a:cxnSpLocks/>
          </p:cNvCxnSpPr>
          <p:nvPr/>
        </p:nvCxnSpPr>
        <p:spPr>
          <a:xfrm flipV="1">
            <a:off x="3976688" y="3163263"/>
            <a:ext cx="0" cy="2619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338A34B-EFA4-A8DA-9240-5E921B4AA2A6}"/>
              </a:ext>
            </a:extLst>
          </p:cNvPr>
          <p:cNvCxnSpPr>
            <a:cxnSpLocks/>
          </p:cNvCxnSpPr>
          <p:nvPr/>
        </p:nvCxnSpPr>
        <p:spPr>
          <a:xfrm flipH="1" flipV="1">
            <a:off x="3976688" y="3425200"/>
            <a:ext cx="259556" cy="657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857B9B-3C5B-D49D-082F-83D304ECAA34}"/>
              </a:ext>
            </a:extLst>
          </p:cNvPr>
          <p:cNvCxnSpPr>
            <a:cxnSpLocks/>
          </p:cNvCxnSpPr>
          <p:nvPr/>
        </p:nvCxnSpPr>
        <p:spPr>
          <a:xfrm>
            <a:off x="4219575" y="2158602"/>
            <a:ext cx="0" cy="133231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DCF1C31-BCDA-1EF8-48EE-F731530A3815}"/>
              </a:ext>
            </a:extLst>
          </p:cNvPr>
          <p:cNvCxnSpPr>
            <a:cxnSpLocks/>
          </p:cNvCxnSpPr>
          <p:nvPr/>
        </p:nvCxnSpPr>
        <p:spPr>
          <a:xfrm flipH="1" flipV="1">
            <a:off x="3976688" y="2123927"/>
            <a:ext cx="226219" cy="488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3E053E-9FEF-3C72-74C9-3C1C3E8CB7AE}"/>
              </a:ext>
            </a:extLst>
          </p:cNvPr>
          <p:cNvCxnSpPr>
            <a:cxnSpLocks/>
          </p:cNvCxnSpPr>
          <p:nvPr/>
        </p:nvCxnSpPr>
        <p:spPr>
          <a:xfrm flipV="1">
            <a:off x="3979070" y="2123927"/>
            <a:ext cx="0" cy="2619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25483D0-C71F-11F8-037D-9913D2AE91DA}"/>
              </a:ext>
            </a:extLst>
          </p:cNvPr>
          <p:cNvCxnSpPr>
            <a:cxnSpLocks/>
          </p:cNvCxnSpPr>
          <p:nvPr/>
        </p:nvCxnSpPr>
        <p:spPr>
          <a:xfrm>
            <a:off x="3209925" y="2208690"/>
            <a:ext cx="766763" cy="1771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BA52EFF-5101-0828-AA0F-45A2E4FE8AC6}"/>
              </a:ext>
            </a:extLst>
          </p:cNvPr>
          <p:cNvSpPr txBox="1"/>
          <p:nvPr/>
        </p:nvSpPr>
        <p:spPr>
          <a:xfrm>
            <a:off x="429767" y="4267200"/>
            <a:ext cx="3076574" cy="923330"/>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square" rtlCol="0">
            <a:spAutoFit/>
          </a:bodyPr>
          <a:lstStyle/>
          <a:p>
            <a:r>
              <a:rPr lang="en-US" dirty="0"/>
              <a:t>Empty space (vacuum) upstream of the monolith insert window. No shielding.</a:t>
            </a:r>
          </a:p>
        </p:txBody>
      </p:sp>
      <p:cxnSp>
        <p:nvCxnSpPr>
          <p:cNvPr id="42" name="Straight Arrow Connector 41">
            <a:extLst>
              <a:ext uri="{FF2B5EF4-FFF2-40B4-BE49-F238E27FC236}">
                <a16:creationId xmlns:a16="http://schemas.microsoft.com/office/drawing/2014/main" id="{27DBF322-8815-184D-8C1B-8A0BCC67CF2C}"/>
              </a:ext>
            </a:extLst>
          </p:cNvPr>
          <p:cNvCxnSpPr>
            <a:cxnSpLocks/>
          </p:cNvCxnSpPr>
          <p:nvPr/>
        </p:nvCxnSpPr>
        <p:spPr>
          <a:xfrm flipV="1">
            <a:off x="2305050" y="2843211"/>
            <a:ext cx="590550" cy="1423989"/>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644B5EC-F0A0-611A-4928-3AC00236B39A}"/>
              </a:ext>
            </a:extLst>
          </p:cNvPr>
          <p:cNvGrpSpPr/>
          <p:nvPr/>
        </p:nvGrpSpPr>
        <p:grpSpPr>
          <a:xfrm rot="11834466" flipV="1">
            <a:off x="229031" y="1805845"/>
            <a:ext cx="972018" cy="424732"/>
            <a:chOff x="10275211" y="4532099"/>
            <a:chExt cx="972018" cy="424732"/>
          </a:xfrm>
        </p:grpSpPr>
        <p:sp>
          <p:nvSpPr>
            <p:cNvPr id="46" name="Arrow: Right 45">
              <a:extLst>
                <a:ext uri="{FF2B5EF4-FFF2-40B4-BE49-F238E27FC236}">
                  <a16:creationId xmlns:a16="http://schemas.microsoft.com/office/drawing/2014/main" id="{C773D50B-9F69-DBC6-E149-B6C49BCA3CC9}"/>
                </a:ext>
              </a:extLst>
            </p:cNvPr>
            <p:cNvSpPr/>
            <p:nvPr/>
          </p:nvSpPr>
          <p:spPr>
            <a:xfrm rot="11063047">
              <a:off x="10275211" y="4532099"/>
              <a:ext cx="880844" cy="424732"/>
            </a:xfrm>
            <a:prstGeom prst="rightArrow">
              <a:avLst/>
            </a:prstGeom>
            <a:solidFill>
              <a:srgbClr val="FF00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700">
                <a:solidFill>
                  <a:schemeClr val="tx1"/>
                </a:solidFill>
              </a:endParaRPr>
            </a:p>
          </p:txBody>
        </p:sp>
        <p:sp>
          <p:nvSpPr>
            <p:cNvPr id="47" name="TextBox 46">
              <a:extLst>
                <a:ext uri="{FF2B5EF4-FFF2-40B4-BE49-F238E27FC236}">
                  <a16:creationId xmlns:a16="http://schemas.microsoft.com/office/drawing/2014/main" id="{3732FF58-2E39-3A68-FD8A-0D40C88C7BEE}"/>
                </a:ext>
              </a:extLst>
            </p:cNvPr>
            <p:cNvSpPr txBox="1"/>
            <p:nvPr/>
          </p:nvSpPr>
          <p:spPr>
            <a:xfrm rot="267219" flipH="1">
              <a:off x="10293122" y="4601348"/>
              <a:ext cx="954107" cy="286232"/>
            </a:xfrm>
            <a:prstGeom prst="rect">
              <a:avLst/>
            </a:prstGeom>
            <a:noFill/>
          </p:spPr>
          <p:txBody>
            <a:bodyPr wrap="square" rtlCol="0">
              <a:spAutoFit/>
            </a:bodyPr>
            <a:lstStyle/>
            <a:p>
              <a:pPr algn="l">
                <a:lnSpc>
                  <a:spcPct val="90000"/>
                </a:lnSpc>
              </a:pPr>
              <a:r>
                <a:rPr lang="en-US" sz="1400" dirty="0">
                  <a:latin typeface="+mn-lt"/>
                </a:rPr>
                <a:t>Neutrons</a:t>
              </a:r>
            </a:p>
          </p:txBody>
        </p:sp>
      </p:grpSp>
    </p:spTree>
    <p:extLst>
      <p:ext uri="{BB962C8B-B14F-4D97-AF65-F5344CB8AC3E}">
        <p14:creationId xmlns:p14="http://schemas.microsoft.com/office/powerpoint/2010/main" val="2474889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CD58C-CC5F-0C18-C49C-FE2BC36534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E6125-DAAD-F4D7-DB15-9C9C1901FD01}"/>
              </a:ext>
            </a:extLst>
          </p:cNvPr>
          <p:cNvSpPr>
            <a:spLocks noGrp="1"/>
          </p:cNvSpPr>
          <p:nvPr>
            <p:ph type="title"/>
          </p:nvPr>
        </p:nvSpPr>
        <p:spPr/>
        <p:txBody>
          <a:bodyPr/>
          <a:lstStyle/>
          <a:p>
            <a:r>
              <a:rPr lang="en-US" dirty="0"/>
              <a:t>Guide Shielding</a:t>
            </a:r>
          </a:p>
        </p:txBody>
      </p:sp>
    </p:spTree>
    <p:extLst>
      <p:ext uri="{BB962C8B-B14F-4D97-AF65-F5344CB8AC3E}">
        <p14:creationId xmlns:p14="http://schemas.microsoft.com/office/powerpoint/2010/main" val="1129961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BA42E-CA0B-9956-37D8-654EA7B5E0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3A6C4E2-6D3D-41FC-318F-B1A44EE9CB64}"/>
              </a:ext>
            </a:extLst>
          </p:cNvPr>
          <p:cNvSpPr/>
          <p:nvPr/>
        </p:nvSpPr>
        <p:spPr>
          <a:xfrm>
            <a:off x="222191" y="6349525"/>
            <a:ext cx="1469876" cy="458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CC4CCBA-26D2-A1C8-0143-F2C41776B160}"/>
              </a:ext>
            </a:extLst>
          </p:cNvPr>
          <p:cNvSpPr txBox="1">
            <a:spLocks/>
          </p:cNvSpPr>
          <p:nvPr/>
        </p:nvSpPr>
        <p:spPr>
          <a:xfrm>
            <a:off x="429767" y="261360"/>
            <a:ext cx="11430000" cy="45890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Guide Shielding</a:t>
            </a:r>
          </a:p>
        </p:txBody>
      </p:sp>
      <p:pic>
        <p:nvPicPr>
          <p:cNvPr id="4" name="Picture 3">
            <a:extLst>
              <a:ext uri="{FF2B5EF4-FFF2-40B4-BE49-F238E27FC236}">
                <a16:creationId xmlns:a16="http://schemas.microsoft.com/office/drawing/2014/main" id="{D07EC81D-B635-D442-C068-248D44B17D2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1725" y="927770"/>
            <a:ext cx="8031603" cy="4395317"/>
          </a:xfrm>
          <a:prstGeom prst="rect">
            <a:avLst/>
          </a:prstGeom>
          <a:effectLst>
            <a:outerShdw blurRad="292100" dist="139700" dir="2700000" algn="tl" rotWithShape="0">
              <a:prstClr val="black">
                <a:alpha val="65000"/>
              </a:prstClr>
            </a:outerShdw>
          </a:effectLst>
        </p:spPr>
      </p:pic>
      <p:sp>
        <p:nvSpPr>
          <p:cNvPr id="5" name="Content Placeholder 4">
            <a:extLst>
              <a:ext uri="{FF2B5EF4-FFF2-40B4-BE49-F238E27FC236}">
                <a16:creationId xmlns:a16="http://schemas.microsoft.com/office/drawing/2014/main" id="{AF555DCD-2894-CDCA-9AD9-DA79D296B415}"/>
              </a:ext>
            </a:extLst>
          </p:cNvPr>
          <p:cNvSpPr txBox="1">
            <a:spLocks/>
          </p:cNvSpPr>
          <p:nvPr/>
        </p:nvSpPr>
        <p:spPr>
          <a:xfrm>
            <a:off x="7979341" y="2773135"/>
            <a:ext cx="3900934" cy="3576390"/>
          </a:xfrm>
          <a:prstGeom prst="rect">
            <a:avLst/>
          </a:prstGeom>
        </p:spPr>
        <p:txBody>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QIKR guides are enclosed in two-layer housings from the bunker start to the guide ends</a:t>
            </a:r>
          </a:p>
          <a:p>
            <a:r>
              <a:rPr lang="en-US" sz="2000" dirty="0"/>
              <a:t>Vacuum environment inside the housings</a:t>
            </a:r>
          </a:p>
          <a:p>
            <a:r>
              <a:rPr lang="en-US" sz="2000" dirty="0"/>
              <a:t>The outer housing layer (steel) provides the vacuum boundary</a:t>
            </a:r>
          </a:p>
          <a:p>
            <a:r>
              <a:rPr lang="en-US" sz="2000" dirty="0"/>
              <a:t>The inner housing layer is steel and provides shielding around the guide glass… 3mm gaps surrounding each layer</a:t>
            </a:r>
          </a:p>
        </p:txBody>
      </p:sp>
      <p:sp>
        <p:nvSpPr>
          <p:cNvPr id="6" name="TextBox 5">
            <a:extLst>
              <a:ext uri="{FF2B5EF4-FFF2-40B4-BE49-F238E27FC236}">
                <a16:creationId xmlns:a16="http://schemas.microsoft.com/office/drawing/2014/main" id="{8DCAE96A-915C-57CD-79A7-53705E699C78}"/>
              </a:ext>
            </a:extLst>
          </p:cNvPr>
          <p:cNvSpPr txBox="1"/>
          <p:nvPr/>
        </p:nvSpPr>
        <p:spPr>
          <a:xfrm>
            <a:off x="2757952" y="997057"/>
            <a:ext cx="1289914" cy="738664"/>
          </a:xfrm>
          <a:prstGeom prst="rect">
            <a:avLst/>
          </a:prstGeom>
          <a:noFill/>
        </p:spPr>
        <p:txBody>
          <a:bodyPr wrap="square" rtlCol="0">
            <a:spAutoFit/>
          </a:bodyPr>
          <a:lstStyle/>
          <a:p>
            <a:pPr algn="ctr"/>
            <a:r>
              <a:rPr lang="en-US" sz="1400" dirty="0">
                <a:solidFill>
                  <a:srgbClr val="0000FF"/>
                </a:solidFill>
              </a:rPr>
              <a:t>Shielded Guide Housings</a:t>
            </a:r>
          </a:p>
        </p:txBody>
      </p:sp>
      <p:cxnSp>
        <p:nvCxnSpPr>
          <p:cNvPr id="8" name="Straight Arrow Connector 7">
            <a:extLst>
              <a:ext uri="{FF2B5EF4-FFF2-40B4-BE49-F238E27FC236}">
                <a16:creationId xmlns:a16="http://schemas.microsoft.com/office/drawing/2014/main" id="{529C5806-72F6-828E-65AD-3E2401A7C595}"/>
              </a:ext>
            </a:extLst>
          </p:cNvPr>
          <p:cNvCxnSpPr>
            <a:cxnSpLocks/>
          </p:cNvCxnSpPr>
          <p:nvPr/>
        </p:nvCxnSpPr>
        <p:spPr>
          <a:xfrm>
            <a:off x="3351638" y="1735721"/>
            <a:ext cx="102543" cy="449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D839F1B-D014-30A8-2386-58755A46351F}"/>
              </a:ext>
            </a:extLst>
          </p:cNvPr>
          <p:cNvCxnSpPr>
            <a:cxnSpLocks/>
          </p:cNvCxnSpPr>
          <p:nvPr/>
        </p:nvCxnSpPr>
        <p:spPr>
          <a:xfrm>
            <a:off x="3454181" y="1735721"/>
            <a:ext cx="406400" cy="1078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038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59736-EAD6-78A0-AF01-F0EFA05DE94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89CEE0F-CF1C-AEB9-C004-5D467CBB4282}"/>
              </a:ext>
            </a:extLst>
          </p:cNvPr>
          <p:cNvSpPr txBox="1">
            <a:spLocks/>
          </p:cNvSpPr>
          <p:nvPr/>
        </p:nvSpPr>
        <p:spPr>
          <a:xfrm>
            <a:off x="429767" y="261360"/>
            <a:ext cx="11430000" cy="43750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Guide Shielding</a:t>
            </a:r>
          </a:p>
        </p:txBody>
      </p:sp>
      <p:pic>
        <p:nvPicPr>
          <p:cNvPr id="3" name="Picture 2">
            <a:extLst>
              <a:ext uri="{FF2B5EF4-FFF2-40B4-BE49-F238E27FC236}">
                <a16:creationId xmlns:a16="http://schemas.microsoft.com/office/drawing/2014/main" id="{389FEBC2-9FF2-5A5A-9065-6A9D3931B3D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06179" y="1397553"/>
            <a:ext cx="10172563" cy="1175349"/>
          </a:xfrm>
          <a:prstGeom prst="rect">
            <a:avLst/>
          </a:prstGeom>
          <a:effectLst>
            <a:outerShdw blurRad="292100" dist="139700" dir="2700000" algn="tl" rotWithShape="0">
              <a:prstClr val="black">
                <a:alpha val="65000"/>
              </a:prstClr>
            </a:outerShdw>
          </a:effectLst>
        </p:spPr>
      </p:pic>
      <p:sp>
        <p:nvSpPr>
          <p:cNvPr id="4" name="TextBox 3">
            <a:extLst>
              <a:ext uri="{FF2B5EF4-FFF2-40B4-BE49-F238E27FC236}">
                <a16:creationId xmlns:a16="http://schemas.microsoft.com/office/drawing/2014/main" id="{34814235-DDCF-BE58-443C-1166487DD8F2}"/>
              </a:ext>
            </a:extLst>
          </p:cNvPr>
          <p:cNvSpPr txBox="1"/>
          <p:nvPr/>
        </p:nvSpPr>
        <p:spPr>
          <a:xfrm>
            <a:off x="910800" y="863543"/>
            <a:ext cx="10535256" cy="369332"/>
          </a:xfrm>
          <a:prstGeom prst="rect">
            <a:avLst/>
          </a:prstGeom>
          <a:noFill/>
        </p:spPr>
        <p:txBody>
          <a:bodyPr wrap="none" rtlCol="0">
            <a:spAutoFit/>
          </a:bodyPr>
          <a:lstStyle/>
          <a:p>
            <a:r>
              <a:rPr lang="en-US" b="1" u="sng" dirty="0">
                <a:solidFill>
                  <a:srgbClr val="FF0000"/>
                </a:solidFill>
              </a:rPr>
              <a:t>Horizontal</a:t>
            </a:r>
            <a:r>
              <a:rPr lang="en-US" sz="1400" dirty="0"/>
              <a:t> cross-section of an in-bunker guide housing, shows change in shielding layer thickness due to guide curving/angling</a:t>
            </a:r>
          </a:p>
        </p:txBody>
      </p:sp>
      <p:sp>
        <p:nvSpPr>
          <p:cNvPr id="5" name="TextBox 4">
            <a:extLst>
              <a:ext uri="{FF2B5EF4-FFF2-40B4-BE49-F238E27FC236}">
                <a16:creationId xmlns:a16="http://schemas.microsoft.com/office/drawing/2014/main" id="{0D18762E-F65E-CA47-9001-B624B38A7EAE}"/>
              </a:ext>
            </a:extLst>
          </p:cNvPr>
          <p:cNvSpPr txBox="1"/>
          <p:nvPr/>
        </p:nvSpPr>
        <p:spPr>
          <a:xfrm>
            <a:off x="2128369" y="2643939"/>
            <a:ext cx="2356735" cy="738664"/>
          </a:xfrm>
          <a:prstGeom prst="rect">
            <a:avLst/>
          </a:prstGeom>
          <a:noFill/>
        </p:spPr>
        <p:txBody>
          <a:bodyPr wrap="none" rtlCol="0">
            <a:spAutoFit/>
          </a:bodyPr>
          <a:lstStyle/>
          <a:p>
            <a:pPr algn="ctr"/>
            <a:r>
              <a:rPr lang="en-US" sz="1400" dirty="0">
                <a:solidFill>
                  <a:srgbClr val="0000FF"/>
                </a:solidFill>
              </a:rPr>
              <a:t>Guide Glass</a:t>
            </a:r>
            <a:br>
              <a:rPr lang="en-US" sz="1400" dirty="0">
                <a:solidFill>
                  <a:srgbClr val="0000FF"/>
                </a:solidFill>
              </a:rPr>
            </a:br>
            <a:r>
              <a:rPr lang="en-US" sz="1400" dirty="0">
                <a:solidFill>
                  <a:srgbClr val="0000FF"/>
                </a:solidFill>
              </a:rPr>
              <a:t>(float glass in the bunker,</a:t>
            </a:r>
            <a:br>
              <a:rPr lang="en-US" sz="1400" dirty="0">
                <a:solidFill>
                  <a:srgbClr val="0000FF"/>
                </a:solidFill>
              </a:rPr>
            </a:br>
            <a:r>
              <a:rPr lang="en-US" sz="1400" dirty="0" err="1">
                <a:solidFill>
                  <a:srgbClr val="0000FF"/>
                </a:solidFill>
              </a:rPr>
              <a:t>borofloat</a:t>
            </a:r>
            <a:r>
              <a:rPr lang="en-US" sz="1400" dirty="0">
                <a:solidFill>
                  <a:srgbClr val="0000FF"/>
                </a:solidFill>
              </a:rPr>
              <a:t> glass in the cave)</a:t>
            </a:r>
          </a:p>
        </p:txBody>
      </p:sp>
      <p:cxnSp>
        <p:nvCxnSpPr>
          <p:cNvPr id="6" name="Straight Arrow Connector 5">
            <a:extLst>
              <a:ext uri="{FF2B5EF4-FFF2-40B4-BE49-F238E27FC236}">
                <a16:creationId xmlns:a16="http://schemas.microsoft.com/office/drawing/2014/main" id="{5CDAF1D9-6243-1F3F-C7D6-F9012D3BAF66}"/>
              </a:ext>
            </a:extLst>
          </p:cNvPr>
          <p:cNvCxnSpPr>
            <a:cxnSpLocks/>
          </p:cNvCxnSpPr>
          <p:nvPr/>
        </p:nvCxnSpPr>
        <p:spPr>
          <a:xfrm flipH="1" flipV="1">
            <a:off x="2917518" y="2089120"/>
            <a:ext cx="146979" cy="503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1EF0D33-996B-327D-FA3B-2208D650349A}"/>
              </a:ext>
            </a:extLst>
          </p:cNvPr>
          <p:cNvSpPr txBox="1"/>
          <p:nvPr/>
        </p:nvSpPr>
        <p:spPr>
          <a:xfrm>
            <a:off x="5888297" y="2777103"/>
            <a:ext cx="1837362" cy="307777"/>
          </a:xfrm>
          <a:prstGeom prst="rect">
            <a:avLst/>
          </a:prstGeom>
          <a:noFill/>
        </p:spPr>
        <p:txBody>
          <a:bodyPr wrap="none" rtlCol="0">
            <a:spAutoFit/>
          </a:bodyPr>
          <a:lstStyle/>
          <a:p>
            <a:pPr algn="ctr"/>
            <a:r>
              <a:rPr lang="en-US" sz="1400" dirty="0">
                <a:solidFill>
                  <a:srgbClr val="0000FF"/>
                </a:solidFill>
              </a:rPr>
              <a:t>Steel Shielding Layer</a:t>
            </a:r>
          </a:p>
        </p:txBody>
      </p:sp>
      <p:cxnSp>
        <p:nvCxnSpPr>
          <p:cNvPr id="11" name="Straight Arrow Connector 10">
            <a:extLst>
              <a:ext uri="{FF2B5EF4-FFF2-40B4-BE49-F238E27FC236}">
                <a16:creationId xmlns:a16="http://schemas.microsoft.com/office/drawing/2014/main" id="{E450713A-CB79-F488-9B84-307780368338}"/>
              </a:ext>
            </a:extLst>
          </p:cNvPr>
          <p:cNvCxnSpPr>
            <a:cxnSpLocks/>
          </p:cNvCxnSpPr>
          <p:nvPr/>
        </p:nvCxnSpPr>
        <p:spPr>
          <a:xfrm flipH="1" flipV="1">
            <a:off x="6417759" y="2222284"/>
            <a:ext cx="146979" cy="503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8D31B3A-2AF4-8625-DCB9-5DE8CF78CBCF}"/>
              </a:ext>
            </a:extLst>
          </p:cNvPr>
          <p:cNvSpPr txBox="1"/>
          <p:nvPr/>
        </p:nvSpPr>
        <p:spPr>
          <a:xfrm>
            <a:off x="9423037" y="2905780"/>
            <a:ext cx="1428597" cy="523220"/>
          </a:xfrm>
          <a:prstGeom prst="rect">
            <a:avLst/>
          </a:prstGeom>
          <a:noFill/>
        </p:spPr>
        <p:txBody>
          <a:bodyPr wrap="none" rtlCol="0">
            <a:spAutoFit/>
          </a:bodyPr>
          <a:lstStyle/>
          <a:p>
            <a:pPr algn="ctr"/>
            <a:r>
              <a:rPr lang="en-US" sz="1400" dirty="0">
                <a:solidFill>
                  <a:srgbClr val="0000FF"/>
                </a:solidFill>
              </a:rPr>
              <a:t>Stainless Steel</a:t>
            </a:r>
            <a:br>
              <a:rPr lang="en-US" sz="1400" dirty="0">
                <a:solidFill>
                  <a:srgbClr val="0000FF"/>
                </a:solidFill>
              </a:rPr>
            </a:br>
            <a:r>
              <a:rPr lang="en-US" sz="1400" dirty="0">
                <a:solidFill>
                  <a:srgbClr val="0000FF"/>
                </a:solidFill>
              </a:rPr>
              <a:t>Vacuum Jacket</a:t>
            </a:r>
          </a:p>
        </p:txBody>
      </p:sp>
      <p:cxnSp>
        <p:nvCxnSpPr>
          <p:cNvPr id="13" name="Straight Arrow Connector 12">
            <a:extLst>
              <a:ext uri="{FF2B5EF4-FFF2-40B4-BE49-F238E27FC236}">
                <a16:creationId xmlns:a16="http://schemas.microsoft.com/office/drawing/2014/main" id="{2039BC75-E184-3B2D-ABA5-DFF19888F769}"/>
              </a:ext>
            </a:extLst>
          </p:cNvPr>
          <p:cNvCxnSpPr>
            <a:cxnSpLocks/>
          </p:cNvCxnSpPr>
          <p:nvPr/>
        </p:nvCxnSpPr>
        <p:spPr>
          <a:xfrm flipH="1" flipV="1">
            <a:off x="9748112" y="2350961"/>
            <a:ext cx="146979" cy="503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90CF9DF-0FA5-992F-3BF4-72E923CBA0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6353" y="4720924"/>
            <a:ext cx="10266587" cy="1436036"/>
          </a:xfrm>
          <a:prstGeom prst="rect">
            <a:avLst/>
          </a:prstGeom>
          <a:effectLst>
            <a:outerShdw blurRad="292100" dist="139700" dir="2700000" algn="tl" rotWithShape="0">
              <a:prstClr val="black">
                <a:alpha val="65000"/>
              </a:prstClr>
            </a:outerShdw>
          </a:effectLst>
        </p:spPr>
      </p:pic>
      <p:sp>
        <p:nvSpPr>
          <p:cNvPr id="17" name="TextBox 16">
            <a:extLst>
              <a:ext uri="{FF2B5EF4-FFF2-40B4-BE49-F238E27FC236}">
                <a16:creationId xmlns:a16="http://schemas.microsoft.com/office/drawing/2014/main" id="{40CB5535-ABA8-6959-84BF-298834F955DE}"/>
              </a:ext>
            </a:extLst>
          </p:cNvPr>
          <p:cNvSpPr txBox="1"/>
          <p:nvPr/>
        </p:nvSpPr>
        <p:spPr>
          <a:xfrm>
            <a:off x="949786" y="4273152"/>
            <a:ext cx="10381368" cy="369332"/>
          </a:xfrm>
          <a:prstGeom prst="rect">
            <a:avLst/>
          </a:prstGeom>
          <a:noFill/>
        </p:spPr>
        <p:txBody>
          <a:bodyPr wrap="none" rtlCol="0">
            <a:spAutoFit/>
          </a:bodyPr>
          <a:lstStyle/>
          <a:p>
            <a:r>
              <a:rPr lang="en-US" b="1" u="sng" dirty="0">
                <a:solidFill>
                  <a:srgbClr val="FF0000"/>
                </a:solidFill>
              </a:rPr>
              <a:t>Vertical</a:t>
            </a:r>
            <a:r>
              <a:rPr lang="en-US" sz="1400" dirty="0"/>
              <a:t> cross-section of the last in-cave guide housing (QIKR-U), shows change in shielding layer thickness due to guide taper</a:t>
            </a:r>
          </a:p>
        </p:txBody>
      </p:sp>
      <p:cxnSp>
        <p:nvCxnSpPr>
          <p:cNvPr id="19" name="Straight Connector 18">
            <a:extLst>
              <a:ext uri="{FF2B5EF4-FFF2-40B4-BE49-F238E27FC236}">
                <a16:creationId xmlns:a16="http://schemas.microsoft.com/office/drawing/2014/main" id="{99C634E9-4BFB-3F93-6780-05E194384807}"/>
              </a:ext>
            </a:extLst>
          </p:cNvPr>
          <p:cNvCxnSpPr/>
          <p:nvPr/>
        </p:nvCxnSpPr>
        <p:spPr>
          <a:xfrm>
            <a:off x="222068" y="3549658"/>
            <a:ext cx="11747863"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632CAEA-375F-9413-8358-34B10F095304}"/>
              </a:ext>
            </a:extLst>
          </p:cNvPr>
          <p:cNvSpPr txBox="1"/>
          <p:nvPr/>
        </p:nvSpPr>
        <p:spPr>
          <a:xfrm>
            <a:off x="5337868" y="1326516"/>
            <a:ext cx="1261884" cy="276999"/>
          </a:xfrm>
          <a:prstGeom prst="rect">
            <a:avLst/>
          </a:prstGeom>
          <a:noFill/>
        </p:spPr>
        <p:txBody>
          <a:bodyPr wrap="none" rtlCol="0">
            <a:spAutoFit/>
          </a:bodyPr>
          <a:lstStyle/>
          <a:p>
            <a:r>
              <a:rPr lang="en-US" sz="1200" b="1" u="sng" dirty="0">
                <a:solidFill>
                  <a:srgbClr val="000000"/>
                </a:solidFill>
              </a:rPr>
              <a:t>Plan (Top) view</a:t>
            </a:r>
          </a:p>
        </p:txBody>
      </p:sp>
      <p:sp>
        <p:nvSpPr>
          <p:cNvPr id="8" name="TextBox 7">
            <a:extLst>
              <a:ext uri="{FF2B5EF4-FFF2-40B4-BE49-F238E27FC236}">
                <a16:creationId xmlns:a16="http://schemas.microsoft.com/office/drawing/2014/main" id="{F7A77DFD-5CD5-137C-F26A-AF647DDC3619}"/>
              </a:ext>
            </a:extLst>
          </p:cNvPr>
          <p:cNvSpPr txBox="1"/>
          <p:nvPr/>
        </p:nvSpPr>
        <p:spPr>
          <a:xfrm>
            <a:off x="5213322" y="6165606"/>
            <a:ext cx="1625766" cy="276999"/>
          </a:xfrm>
          <a:prstGeom prst="rect">
            <a:avLst/>
          </a:prstGeom>
          <a:noFill/>
        </p:spPr>
        <p:txBody>
          <a:bodyPr wrap="none" rtlCol="0">
            <a:spAutoFit/>
          </a:bodyPr>
          <a:lstStyle/>
          <a:p>
            <a:r>
              <a:rPr lang="en-US" sz="1200" b="1" u="sng" dirty="0">
                <a:solidFill>
                  <a:srgbClr val="000000"/>
                </a:solidFill>
              </a:rPr>
              <a:t>Elevation (Side) view</a:t>
            </a:r>
          </a:p>
        </p:txBody>
      </p:sp>
      <p:cxnSp>
        <p:nvCxnSpPr>
          <p:cNvPr id="9" name="Straight Arrow Connector 8">
            <a:extLst>
              <a:ext uri="{FF2B5EF4-FFF2-40B4-BE49-F238E27FC236}">
                <a16:creationId xmlns:a16="http://schemas.microsoft.com/office/drawing/2014/main" id="{0D98CFDE-F602-551F-B7C7-738A5FE3B3C4}"/>
              </a:ext>
            </a:extLst>
          </p:cNvPr>
          <p:cNvCxnSpPr>
            <a:cxnSpLocks/>
          </p:cNvCxnSpPr>
          <p:nvPr/>
        </p:nvCxnSpPr>
        <p:spPr>
          <a:xfrm flipV="1">
            <a:off x="6689725" y="1801750"/>
            <a:ext cx="340657" cy="935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697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1C141-6DC7-12E3-C36E-E308A56EB2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DAF0D6-4BD0-84F0-091C-C532E789BADF}"/>
              </a:ext>
            </a:extLst>
          </p:cNvPr>
          <p:cNvSpPr>
            <a:spLocks noGrp="1"/>
          </p:cNvSpPr>
          <p:nvPr>
            <p:ph type="title"/>
          </p:nvPr>
        </p:nvSpPr>
        <p:spPr/>
        <p:txBody>
          <a:bodyPr/>
          <a:lstStyle/>
          <a:p>
            <a:r>
              <a:rPr lang="en-US" dirty="0"/>
              <a:t>Shutter</a:t>
            </a:r>
          </a:p>
        </p:txBody>
      </p:sp>
    </p:spTree>
    <p:extLst>
      <p:ext uri="{BB962C8B-B14F-4D97-AF65-F5344CB8AC3E}">
        <p14:creationId xmlns:p14="http://schemas.microsoft.com/office/powerpoint/2010/main" val="3409234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B2827-6B26-5666-EB75-8A4614957B5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5BA6B711-3E64-2214-F66E-1DC7E46B42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20702" y="1362154"/>
            <a:ext cx="3268919" cy="4886246"/>
          </a:xfrm>
          <a:prstGeom prst="rect">
            <a:avLst/>
          </a:prstGeom>
        </p:spPr>
      </p:pic>
      <p:sp>
        <p:nvSpPr>
          <p:cNvPr id="3" name="Content Placeholder 3">
            <a:extLst>
              <a:ext uri="{FF2B5EF4-FFF2-40B4-BE49-F238E27FC236}">
                <a16:creationId xmlns:a16="http://schemas.microsoft.com/office/drawing/2014/main" id="{50EAE655-D656-A3EA-253F-0BB3BEAACFD7}"/>
              </a:ext>
            </a:extLst>
          </p:cNvPr>
          <p:cNvSpPr txBox="1">
            <a:spLocks/>
          </p:cNvSpPr>
          <p:nvPr/>
        </p:nvSpPr>
        <p:spPr>
          <a:xfrm>
            <a:off x="4681001" y="2330010"/>
            <a:ext cx="7197054" cy="3070665"/>
          </a:xfrm>
          <a:prstGeom prst="rect">
            <a:avLst/>
          </a:prstGeom>
        </p:spPr>
        <p:txBody>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Shutter blocks the neutron beam to allow personnel access to the cave… there is one shutter per beamline (two total)</a:t>
            </a:r>
          </a:p>
          <a:p>
            <a:r>
              <a:rPr lang="en-US" sz="2000" dirty="0">
                <a:latin typeface="+mn-lt"/>
              </a:rPr>
              <a:t>The QIKR shutter follows the standard design for failsafe operation, support structure, and control &amp; PPS switches</a:t>
            </a:r>
          </a:p>
          <a:p>
            <a:pPr lvl="1"/>
            <a:r>
              <a:rPr lang="en-US" sz="1600" dirty="0"/>
              <a:t>The beam blocker will drop into position to block the beam if there is a loss of power or compressed air</a:t>
            </a:r>
          </a:p>
          <a:p>
            <a:r>
              <a:rPr lang="en-US" dirty="0"/>
              <a:t>The composition of the beam blocker is 10cm of tungsten (upstream) followed by 1cm of boron carbide</a:t>
            </a:r>
          </a:p>
        </p:txBody>
      </p:sp>
      <p:sp>
        <p:nvSpPr>
          <p:cNvPr id="5" name="TextBox 4">
            <a:extLst>
              <a:ext uri="{FF2B5EF4-FFF2-40B4-BE49-F238E27FC236}">
                <a16:creationId xmlns:a16="http://schemas.microsoft.com/office/drawing/2014/main" id="{AB763479-F969-9E9F-95AC-CBC4FA440419}"/>
              </a:ext>
            </a:extLst>
          </p:cNvPr>
          <p:cNvSpPr txBox="1"/>
          <p:nvPr/>
        </p:nvSpPr>
        <p:spPr>
          <a:xfrm>
            <a:off x="1403433" y="917137"/>
            <a:ext cx="1657349" cy="424732"/>
          </a:xfrm>
          <a:prstGeom prst="rect">
            <a:avLst/>
          </a:prstGeom>
          <a:noFill/>
        </p:spPr>
        <p:txBody>
          <a:bodyPr wrap="square" rtlCol="0">
            <a:spAutoFit/>
          </a:bodyPr>
          <a:lstStyle/>
          <a:p>
            <a:pPr algn="ctr">
              <a:lnSpc>
                <a:spcPct val="90000"/>
              </a:lnSpc>
            </a:pPr>
            <a:r>
              <a:rPr lang="en-US" sz="1200" dirty="0">
                <a:solidFill>
                  <a:srgbClr val="0000FF"/>
                </a:solidFill>
                <a:latin typeface="+mn-lt"/>
              </a:rPr>
              <a:t>Upper beamline (QIKR-U) Shutter</a:t>
            </a:r>
          </a:p>
        </p:txBody>
      </p:sp>
      <p:sp>
        <p:nvSpPr>
          <p:cNvPr id="6" name="TextBox 5">
            <a:extLst>
              <a:ext uri="{FF2B5EF4-FFF2-40B4-BE49-F238E27FC236}">
                <a16:creationId xmlns:a16="http://schemas.microsoft.com/office/drawing/2014/main" id="{33333BD3-0D10-54EC-95E6-6F3F11C0DDB6}"/>
              </a:ext>
            </a:extLst>
          </p:cNvPr>
          <p:cNvSpPr txBox="1"/>
          <p:nvPr/>
        </p:nvSpPr>
        <p:spPr>
          <a:xfrm>
            <a:off x="2798307" y="2624129"/>
            <a:ext cx="1657349" cy="424732"/>
          </a:xfrm>
          <a:prstGeom prst="rect">
            <a:avLst/>
          </a:prstGeom>
          <a:noFill/>
        </p:spPr>
        <p:txBody>
          <a:bodyPr wrap="square" rtlCol="0">
            <a:spAutoFit/>
          </a:bodyPr>
          <a:lstStyle/>
          <a:p>
            <a:pPr algn="ctr">
              <a:lnSpc>
                <a:spcPct val="90000"/>
              </a:lnSpc>
            </a:pPr>
            <a:r>
              <a:rPr lang="en-US" sz="1200" dirty="0">
                <a:solidFill>
                  <a:srgbClr val="0000FF"/>
                </a:solidFill>
                <a:latin typeface="+mn-lt"/>
              </a:rPr>
              <a:t>Lower beamline (QIKR-</a:t>
            </a:r>
            <a:r>
              <a:rPr lang="en-US" sz="1200" dirty="0">
                <a:solidFill>
                  <a:srgbClr val="0000FF"/>
                </a:solidFill>
              </a:rPr>
              <a:t>L</a:t>
            </a:r>
            <a:r>
              <a:rPr lang="en-US" sz="1200" dirty="0">
                <a:solidFill>
                  <a:srgbClr val="0000FF"/>
                </a:solidFill>
                <a:latin typeface="+mn-lt"/>
              </a:rPr>
              <a:t>) Shutter</a:t>
            </a:r>
          </a:p>
        </p:txBody>
      </p:sp>
      <p:sp>
        <p:nvSpPr>
          <p:cNvPr id="7" name="TextBox 6">
            <a:extLst>
              <a:ext uri="{FF2B5EF4-FFF2-40B4-BE49-F238E27FC236}">
                <a16:creationId xmlns:a16="http://schemas.microsoft.com/office/drawing/2014/main" id="{2DF88B4F-7381-1FE4-6BAA-7CA6FD97747B}"/>
              </a:ext>
            </a:extLst>
          </p:cNvPr>
          <p:cNvSpPr txBox="1"/>
          <p:nvPr/>
        </p:nvSpPr>
        <p:spPr>
          <a:xfrm>
            <a:off x="773945" y="2275685"/>
            <a:ext cx="938011" cy="424732"/>
          </a:xfrm>
          <a:prstGeom prst="rect">
            <a:avLst/>
          </a:prstGeom>
          <a:noFill/>
        </p:spPr>
        <p:txBody>
          <a:bodyPr wrap="square" rtlCol="0">
            <a:spAutoFit/>
          </a:bodyPr>
          <a:lstStyle/>
          <a:p>
            <a:pPr algn="ctr">
              <a:lnSpc>
                <a:spcPct val="90000"/>
              </a:lnSpc>
            </a:pPr>
            <a:r>
              <a:rPr lang="en-US" sz="1200" dirty="0">
                <a:solidFill>
                  <a:srgbClr val="0000FF"/>
                </a:solidFill>
                <a:latin typeface="+mn-lt"/>
              </a:rPr>
              <a:t>Beam Blocker</a:t>
            </a:r>
          </a:p>
        </p:txBody>
      </p:sp>
      <p:cxnSp>
        <p:nvCxnSpPr>
          <p:cNvPr id="8" name="Straight Arrow Connector 7">
            <a:extLst>
              <a:ext uri="{FF2B5EF4-FFF2-40B4-BE49-F238E27FC236}">
                <a16:creationId xmlns:a16="http://schemas.microsoft.com/office/drawing/2014/main" id="{22C37F48-2842-4F9B-B0A1-A3661E3F9F5D}"/>
              </a:ext>
            </a:extLst>
          </p:cNvPr>
          <p:cNvCxnSpPr>
            <a:cxnSpLocks/>
          </p:cNvCxnSpPr>
          <p:nvPr/>
        </p:nvCxnSpPr>
        <p:spPr>
          <a:xfrm>
            <a:off x="1650303" y="2559517"/>
            <a:ext cx="553147" cy="387767"/>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69FA6B2-565F-1007-B7B8-0E511A0A883D}"/>
              </a:ext>
            </a:extLst>
          </p:cNvPr>
          <p:cNvSpPr txBox="1"/>
          <p:nvPr/>
        </p:nvSpPr>
        <p:spPr>
          <a:xfrm>
            <a:off x="313945" y="2906724"/>
            <a:ext cx="1336358" cy="590931"/>
          </a:xfrm>
          <a:prstGeom prst="rect">
            <a:avLst/>
          </a:prstGeom>
          <a:noFill/>
        </p:spPr>
        <p:txBody>
          <a:bodyPr wrap="square" rtlCol="0">
            <a:spAutoFit/>
          </a:bodyPr>
          <a:lstStyle/>
          <a:p>
            <a:pPr algn="ctr">
              <a:lnSpc>
                <a:spcPct val="90000"/>
              </a:lnSpc>
            </a:pPr>
            <a:r>
              <a:rPr lang="en-US" sz="1200" dirty="0">
                <a:solidFill>
                  <a:srgbClr val="0000FF"/>
                </a:solidFill>
                <a:latin typeface="+mn-lt"/>
              </a:rPr>
              <a:t>Beam Open</a:t>
            </a:r>
            <a:br>
              <a:rPr lang="en-US" sz="1200" dirty="0">
                <a:solidFill>
                  <a:srgbClr val="0000FF"/>
                </a:solidFill>
                <a:latin typeface="+mn-lt"/>
              </a:rPr>
            </a:br>
            <a:r>
              <a:rPr lang="en-US" sz="1200" dirty="0">
                <a:solidFill>
                  <a:srgbClr val="0000FF"/>
                </a:solidFill>
                <a:latin typeface="+mn-lt"/>
              </a:rPr>
              <a:t>(with optional attenuation)</a:t>
            </a:r>
          </a:p>
        </p:txBody>
      </p:sp>
      <p:cxnSp>
        <p:nvCxnSpPr>
          <p:cNvPr id="10" name="Straight Arrow Connector 9">
            <a:extLst>
              <a:ext uri="{FF2B5EF4-FFF2-40B4-BE49-F238E27FC236}">
                <a16:creationId xmlns:a16="http://schemas.microsoft.com/office/drawing/2014/main" id="{9DCBE5F5-9784-4FC2-8CFF-BA5BB38A8144}"/>
              </a:ext>
            </a:extLst>
          </p:cNvPr>
          <p:cNvCxnSpPr>
            <a:cxnSpLocks/>
          </p:cNvCxnSpPr>
          <p:nvPr/>
        </p:nvCxnSpPr>
        <p:spPr>
          <a:xfrm>
            <a:off x="1599074" y="3148862"/>
            <a:ext cx="633033" cy="135522"/>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82CF8-1B65-BADE-4488-74EE99E68F66}"/>
              </a:ext>
            </a:extLst>
          </p:cNvPr>
          <p:cNvSpPr txBox="1"/>
          <p:nvPr/>
        </p:nvSpPr>
        <p:spPr>
          <a:xfrm>
            <a:off x="320639" y="3730298"/>
            <a:ext cx="1336358" cy="258532"/>
          </a:xfrm>
          <a:prstGeom prst="rect">
            <a:avLst/>
          </a:prstGeom>
          <a:noFill/>
        </p:spPr>
        <p:txBody>
          <a:bodyPr wrap="square" rtlCol="0">
            <a:spAutoFit/>
          </a:bodyPr>
          <a:lstStyle/>
          <a:p>
            <a:pPr algn="ctr">
              <a:lnSpc>
                <a:spcPct val="90000"/>
              </a:lnSpc>
            </a:pPr>
            <a:r>
              <a:rPr lang="en-US" sz="1200" dirty="0">
                <a:solidFill>
                  <a:srgbClr val="0000FF"/>
                </a:solidFill>
                <a:latin typeface="+mn-lt"/>
              </a:rPr>
              <a:t>Beam Monitor</a:t>
            </a:r>
          </a:p>
        </p:txBody>
      </p:sp>
      <p:cxnSp>
        <p:nvCxnSpPr>
          <p:cNvPr id="12" name="Straight Arrow Connector 11">
            <a:extLst>
              <a:ext uri="{FF2B5EF4-FFF2-40B4-BE49-F238E27FC236}">
                <a16:creationId xmlns:a16="http://schemas.microsoft.com/office/drawing/2014/main" id="{CDE1F13E-F881-E064-2A0F-D1D796A72B1C}"/>
              </a:ext>
            </a:extLst>
          </p:cNvPr>
          <p:cNvCxnSpPr>
            <a:cxnSpLocks/>
          </p:cNvCxnSpPr>
          <p:nvPr/>
        </p:nvCxnSpPr>
        <p:spPr>
          <a:xfrm flipV="1">
            <a:off x="1599074" y="3634233"/>
            <a:ext cx="604376" cy="192131"/>
          </a:xfrm>
          <a:prstGeom prst="straightConnector1">
            <a:avLst/>
          </a:prstGeom>
          <a:ln w="12700">
            <a:solidFill>
              <a:schemeClr val="tx1"/>
            </a:solidFill>
            <a:miter lim="800000"/>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2CC2F45-1DF1-1C98-A827-7164C9A82817}"/>
              </a:ext>
            </a:extLst>
          </p:cNvPr>
          <p:cNvSpPr txBox="1"/>
          <p:nvPr/>
        </p:nvSpPr>
        <p:spPr>
          <a:xfrm>
            <a:off x="2636381" y="1470561"/>
            <a:ext cx="1981199" cy="480131"/>
          </a:xfrm>
          <a:prstGeom prst="rect">
            <a:avLst/>
          </a:prstGeom>
          <a:noFill/>
        </p:spPr>
        <p:txBody>
          <a:bodyPr wrap="square" rtlCol="0">
            <a:spAutoFit/>
          </a:bodyPr>
          <a:lstStyle/>
          <a:p>
            <a:pPr algn="ctr">
              <a:lnSpc>
                <a:spcPct val="90000"/>
              </a:lnSpc>
            </a:pPr>
            <a:r>
              <a:rPr lang="en-US" sz="1400" b="1">
                <a:latin typeface="+mn-lt"/>
              </a:rPr>
              <a:t>Downstream side (looking upstream)</a:t>
            </a:r>
          </a:p>
        </p:txBody>
      </p:sp>
      <p:sp>
        <p:nvSpPr>
          <p:cNvPr id="14" name="TextBox 13">
            <a:extLst>
              <a:ext uri="{FF2B5EF4-FFF2-40B4-BE49-F238E27FC236}">
                <a16:creationId xmlns:a16="http://schemas.microsoft.com/office/drawing/2014/main" id="{87F3B1F0-237C-13D1-24F4-7927AF3E3B3D}"/>
              </a:ext>
            </a:extLst>
          </p:cNvPr>
          <p:cNvSpPr txBox="1"/>
          <p:nvPr/>
        </p:nvSpPr>
        <p:spPr>
          <a:xfrm>
            <a:off x="1778734" y="6488528"/>
            <a:ext cx="2263761" cy="258532"/>
          </a:xfrm>
          <a:prstGeom prst="rect">
            <a:avLst/>
          </a:prstGeom>
          <a:noFill/>
        </p:spPr>
        <p:txBody>
          <a:bodyPr wrap="none" rtlCol="0">
            <a:spAutoFit/>
          </a:bodyPr>
          <a:lstStyle/>
          <a:p>
            <a:pPr algn="l">
              <a:lnSpc>
                <a:spcPct val="90000"/>
              </a:lnSpc>
            </a:pPr>
            <a:r>
              <a:rPr lang="en-US" sz="1200" dirty="0">
                <a:solidFill>
                  <a:srgbClr val="0000FF"/>
                </a:solidFill>
                <a:latin typeface="+mn-lt"/>
              </a:rPr>
              <a:t>Design credit: Rudy Thermer</a:t>
            </a:r>
          </a:p>
        </p:txBody>
      </p:sp>
      <p:sp>
        <p:nvSpPr>
          <p:cNvPr id="15" name="Title 1">
            <a:extLst>
              <a:ext uri="{FF2B5EF4-FFF2-40B4-BE49-F238E27FC236}">
                <a16:creationId xmlns:a16="http://schemas.microsoft.com/office/drawing/2014/main" id="{98AF2CBA-1384-C599-BB34-111FFF3AA8EC}"/>
              </a:ext>
            </a:extLst>
          </p:cNvPr>
          <p:cNvSpPr txBox="1">
            <a:spLocks/>
          </p:cNvSpPr>
          <p:nvPr/>
        </p:nvSpPr>
        <p:spPr>
          <a:xfrm>
            <a:off x="429767" y="261360"/>
            <a:ext cx="11430000" cy="539496"/>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Shutter – Description</a:t>
            </a:r>
          </a:p>
        </p:txBody>
      </p:sp>
      <p:sp>
        <p:nvSpPr>
          <p:cNvPr id="2" name="TextBox 1">
            <a:extLst>
              <a:ext uri="{FF2B5EF4-FFF2-40B4-BE49-F238E27FC236}">
                <a16:creationId xmlns:a16="http://schemas.microsoft.com/office/drawing/2014/main" id="{BA364BF3-787B-2376-5A19-0DBB9145B8BA}"/>
              </a:ext>
            </a:extLst>
          </p:cNvPr>
          <p:cNvSpPr txBox="1"/>
          <p:nvPr/>
        </p:nvSpPr>
        <p:spPr>
          <a:xfrm>
            <a:off x="5514628" y="5424903"/>
            <a:ext cx="5529799" cy="923330"/>
          </a:xfrm>
          <a:prstGeom prst="rect">
            <a:avLst/>
          </a:prstGeom>
          <a:solidFill>
            <a:schemeClr val="tx1">
              <a:lumMod val="10000"/>
              <a:lumOff val="90000"/>
            </a:schemeClr>
          </a:solidFill>
          <a:ln>
            <a:solidFill>
              <a:srgbClr val="000000"/>
            </a:solidFill>
          </a:ln>
          <a:effectLst>
            <a:outerShdw blurRad="50800" dist="38100" dir="2700000" algn="tl" rotWithShape="0">
              <a:prstClr val="black">
                <a:alpha val="40000"/>
              </a:prstClr>
            </a:outerShdw>
          </a:effectLst>
        </p:spPr>
        <p:txBody>
          <a:bodyPr wrap="square" rtlCol="0">
            <a:spAutoFit/>
          </a:bodyPr>
          <a:lstStyle/>
          <a:p>
            <a:r>
              <a:rPr lang="en-US" dirty="0"/>
              <a:t>The 10cm tungsten thickness is more conservative than required by neutronic analysis… 8.11cm is sufficient for QIKR-U, 6.52cm is sufficient for QIKR-L</a:t>
            </a:r>
          </a:p>
        </p:txBody>
      </p:sp>
    </p:spTree>
    <p:extLst>
      <p:ext uri="{BB962C8B-B14F-4D97-AF65-F5344CB8AC3E}">
        <p14:creationId xmlns:p14="http://schemas.microsoft.com/office/powerpoint/2010/main" val="521942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6595ED-18F9-DD78-691C-E7FB76E50F1B}"/>
              </a:ext>
            </a:extLst>
          </p:cNvPr>
          <p:cNvSpPr>
            <a:spLocks noGrp="1"/>
          </p:cNvSpPr>
          <p:nvPr>
            <p:ph type="title"/>
          </p:nvPr>
        </p:nvSpPr>
        <p:spPr/>
        <p:txBody>
          <a:bodyPr/>
          <a:lstStyle/>
          <a:p>
            <a:r>
              <a:rPr lang="en-US" dirty="0"/>
              <a:t>QIKR Overview</a:t>
            </a:r>
          </a:p>
        </p:txBody>
      </p:sp>
    </p:spTree>
    <p:extLst>
      <p:ext uri="{BB962C8B-B14F-4D97-AF65-F5344CB8AC3E}">
        <p14:creationId xmlns:p14="http://schemas.microsoft.com/office/powerpoint/2010/main" val="441929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A0604-9484-6C96-ACA9-9195D680B26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7A8C345-43F7-C01A-AA1B-230A6FCAC97D}"/>
              </a:ext>
            </a:extLst>
          </p:cNvPr>
          <p:cNvSpPr txBox="1">
            <a:spLocks/>
          </p:cNvSpPr>
          <p:nvPr/>
        </p:nvSpPr>
        <p:spPr>
          <a:xfrm>
            <a:off x="429767" y="261360"/>
            <a:ext cx="11430000" cy="539496"/>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Shutter – Beam Blocker</a:t>
            </a:r>
          </a:p>
        </p:txBody>
      </p:sp>
      <p:pic>
        <p:nvPicPr>
          <p:cNvPr id="4" name="Picture 3">
            <a:extLst>
              <a:ext uri="{FF2B5EF4-FFF2-40B4-BE49-F238E27FC236}">
                <a16:creationId xmlns:a16="http://schemas.microsoft.com/office/drawing/2014/main" id="{C4F4F5E3-97E0-F4AF-0E87-273010E9D646}"/>
              </a:ext>
            </a:extLst>
          </p:cNvPr>
          <p:cNvPicPr>
            <a:picLocks noChangeAspect="1"/>
          </p:cNvPicPr>
          <p:nvPr/>
        </p:nvPicPr>
        <p:blipFill>
          <a:blip r:embed="rId2"/>
          <a:stretch>
            <a:fillRect/>
          </a:stretch>
        </p:blipFill>
        <p:spPr>
          <a:xfrm>
            <a:off x="9338657" y="3225500"/>
            <a:ext cx="1659779" cy="3449334"/>
          </a:xfrm>
          <a:prstGeom prst="rect">
            <a:avLst/>
          </a:prstGeom>
        </p:spPr>
      </p:pic>
      <p:pic>
        <p:nvPicPr>
          <p:cNvPr id="8" name="Picture 7">
            <a:extLst>
              <a:ext uri="{FF2B5EF4-FFF2-40B4-BE49-F238E27FC236}">
                <a16:creationId xmlns:a16="http://schemas.microsoft.com/office/drawing/2014/main" id="{1755BBF5-2DE8-B844-B2F7-8185B7A6DF2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8857" y="886474"/>
            <a:ext cx="5791200" cy="3527827"/>
          </a:xfrm>
          <a:prstGeom prst="rect">
            <a:avLst/>
          </a:prstGeom>
        </p:spPr>
      </p:pic>
      <p:sp>
        <p:nvSpPr>
          <p:cNvPr id="9" name="TextBox 8">
            <a:extLst>
              <a:ext uri="{FF2B5EF4-FFF2-40B4-BE49-F238E27FC236}">
                <a16:creationId xmlns:a16="http://schemas.microsoft.com/office/drawing/2014/main" id="{33882633-D50A-ACCE-EE76-F40E8ED439FB}"/>
              </a:ext>
            </a:extLst>
          </p:cNvPr>
          <p:cNvSpPr txBox="1"/>
          <p:nvPr/>
        </p:nvSpPr>
        <p:spPr>
          <a:xfrm>
            <a:off x="150708" y="1492366"/>
            <a:ext cx="1048420" cy="757130"/>
          </a:xfrm>
          <a:prstGeom prst="rect">
            <a:avLst/>
          </a:prstGeom>
          <a:noFill/>
        </p:spPr>
        <p:txBody>
          <a:bodyPr wrap="square" rtlCol="0">
            <a:spAutoFit/>
          </a:bodyPr>
          <a:lstStyle/>
          <a:p>
            <a:pPr algn="ctr">
              <a:lnSpc>
                <a:spcPct val="90000"/>
              </a:lnSpc>
            </a:pPr>
            <a:r>
              <a:rPr lang="en-US" sz="1200" dirty="0">
                <a:solidFill>
                  <a:srgbClr val="0000FF"/>
                </a:solidFill>
                <a:latin typeface="+mn-lt"/>
              </a:rPr>
              <a:t>12-gauge aluminum sheet metal</a:t>
            </a:r>
            <a:br>
              <a:rPr lang="en-US" sz="1200" dirty="0">
                <a:solidFill>
                  <a:srgbClr val="0000FF"/>
                </a:solidFill>
                <a:latin typeface="+mn-lt"/>
              </a:rPr>
            </a:br>
            <a:r>
              <a:rPr lang="en-US" sz="1200" dirty="0">
                <a:solidFill>
                  <a:srgbClr val="0000FF"/>
                </a:solidFill>
                <a:latin typeface="+mn-lt"/>
              </a:rPr>
              <a:t>(2 places)</a:t>
            </a:r>
          </a:p>
        </p:txBody>
      </p:sp>
      <p:cxnSp>
        <p:nvCxnSpPr>
          <p:cNvPr id="10" name="Straight Arrow Connector 9">
            <a:extLst>
              <a:ext uri="{FF2B5EF4-FFF2-40B4-BE49-F238E27FC236}">
                <a16:creationId xmlns:a16="http://schemas.microsoft.com/office/drawing/2014/main" id="{7FB4364C-C18B-7BF3-38C7-5B62FC2CC404}"/>
              </a:ext>
            </a:extLst>
          </p:cNvPr>
          <p:cNvCxnSpPr>
            <a:cxnSpLocks/>
          </p:cNvCxnSpPr>
          <p:nvPr/>
        </p:nvCxnSpPr>
        <p:spPr>
          <a:xfrm>
            <a:off x="960332" y="2226172"/>
            <a:ext cx="214400" cy="278903"/>
          </a:xfrm>
          <a:prstGeom prst="straightConnector1">
            <a:avLst/>
          </a:prstGeom>
          <a:ln w="12700">
            <a:solidFill>
              <a:schemeClr val="tx1"/>
            </a:solidFill>
            <a:miter lim="800000"/>
            <a:tailEnd type="triangle"/>
          </a:ln>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1026758-C57C-FE05-BFA6-D2A2C90F8D30}"/>
              </a:ext>
            </a:extLst>
          </p:cNvPr>
          <p:cNvSpPr txBox="1"/>
          <p:nvPr/>
        </p:nvSpPr>
        <p:spPr>
          <a:xfrm>
            <a:off x="1214173" y="1777247"/>
            <a:ext cx="1199479" cy="258532"/>
          </a:xfrm>
          <a:prstGeom prst="rect">
            <a:avLst/>
          </a:prstGeom>
          <a:noFill/>
        </p:spPr>
        <p:txBody>
          <a:bodyPr wrap="square" rtlCol="0">
            <a:spAutoFit/>
          </a:bodyPr>
          <a:lstStyle/>
          <a:p>
            <a:pPr algn="ctr">
              <a:lnSpc>
                <a:spcPct val="90000"/>
              </a:lnSpc>
            </a:pPr>
            <a:r>
              <a:rPr lang="en-US" sz="1200" dirty="0">
                <a:solidFill>
                  <a:srgbClr val="0000FF"/>
                </a:solidFill>
                <a:latin typeface="+mn-lt"/>
              </a:rPr>
              <a:t>1cm thick B</a:t>
            </a:r>
            <a:r>
              <a:rPr lang="en-US" sz="1200" baseline="-25000" dirty="0">
                <a:solidFill>
                  <a:srgbClr val="0000FF"/>
                </a:solidFill>
                <a:latin typeface="+mn-lt"/>
              </a:rPr>
              <a:t>4</a:t>
            </a:r>
            <a:r>
              <a:rPr lang="en-US" sz="1200" dirty="0">
                <a:solidFill>
                  <a:srgbClr val="0000FF"/>
                </a:solidFill>
                <a:latin typeface="+mn-lt"/>
              </a:rPr>
              <a:t>C</a:t>
            </a:r>
          </a:p>
        </p:txBody>
      </p:sp>
      <p:cxnSp>
        <p:nvCxnSpPr>
          <p:cNvPr id="15" name="Straight Arrow Connector 14">
            <a:extLst>
              <a:ext uri="{FF2B5EF4-FFF2-40B4-BE49-F238E27FC236}">
                <a16:creationId xmlns:a16="http://schemas.microsoft.com/office/drawing/2014/main" id="{0462A575-2832-A641-499E-A3B818806341}"/>
              </a:ext>
            </a:extLst>
          </p:cNvPr>
          <p:cNvCxnSpPr>
            <a:cxnSpLocks/>
          </p:cNvCxnSpPr>
          <p:nvPr/>
        </p:nvCxnSpPr>
        <p:spPr>
          <a:xfrm>
            <a:off x="1595314" y="2035779"/>
            <a:ext cx="374668" cy="535971"/>
          </a:xfrm>
          <a:prstGeom prst="straightConnector1">
            <a:avLst/>
          </a:prstGeom>
          <a:ln w="12700">
            <a:solidFill>
              <a:schemeClr val="tx1"/>
            </a:solidFill>
            <a:miter lim="800000"/>
            <a:tailEnd type="triangle"/>
          </a:ln>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6A5CF0E-3CBC-8C04-229B-A9198C9C1B60}"/>
              </a:ext>
            </a:extLst>
          </p:cNvPr>
          <p:cNvSpPr txBox="1"/>
          <p:nvPr/>
        </p:nvSpPr>
        <p:spPr>
          <a:xfrm>
            <a:off x="3079936" y="3981995"/>
            <a:ext cx="1492386" cy="590931"/>
          </a:xfrm>
          <a:prstGeom prst="rect">
            <a:avLst/>
          </a:prstGeom>
          <a:noFill/>
        </p:spPr>
        <p:txBody>
          <a:bodyPr wrap="square" rtlCol="0">
            <a:spAutoFit/>
          </a:bodyPr>
          <a:lstStyle/>
          <a:p>
            <a:pPr algn="ctr">
              <a:lnSpc>
                <a:spcPct val="90000"/>
              </a:lnSpc>
            </a:pPr>
            <a:r>
              <a:rPr lang="en-US" sz="1200" dirty="0">
                <a:solidFill>
                  <a:srgbClr val="0000FF"/>
                </a:solidFill>
                <a:latin typeface="+mn-lt"/>
              </a:rPr>
              <a:t>Setscrew holes to help secure the tungsten, if needed</a:t>
            </a:r>
          </a:p>
        </p:txBody>
      </p:sp>
      <p:cxnSp>
        <p:nvCxnSpPr>
          <p:cNvPr id="18" name="Straight Arrow Connector 17">
            <a:extLst>
              <a:ext uri="{FF2B5EF4-FFF2-40B4-BE49-F238E27FC236}">
                <a16:creationId xmlns:a16="http://schemas.microsoft.com/office/drawing/2014/main" id="{F86C87AE-FEE3-3BBA-78C0-B6319D3E9B7C}"/>
              </a:ext>
            </a:extLst>
          </p:cNvPr>
          <p:cNvCxnSpPr>
            <a:cxnSpLocks/>
          </p:cNvCxnSpPr>
          <p:nvPr/>
        </p:nvCxnSpPr>
        <p:spPr>
          <a:xfrm flipH="1" flipV="1">
            <a:off x="3682001" y="3009718"/>
            <a:ext cx="144128" cy="947541"/>
          </a:xfrm>
          <a:prstGeom prst="straightConnector1">
            <a:avLst/>
          </a:prstGeom>
          <a:ln w="12700">
            <a:solidFill>
              <a:schemeClr val="tx1"/>
            </a:solidFill>
            <a:miter lim="800000"/>
            <a:tailEnd type="triangle"/>
          </a:ln>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94064A1-DCBB-9B40-B04A-98C9D0B9E5C2}"/>
              </a:ext>
            </a:extLst>
          </p:cNvPr>
          <p:cNvSpPr txBox="1"/>
          <p:nvPr/>
        </p:nvSpPr>
        <p:spPr>
          <a:xfrm>
            <a:off x="3682001" y="1248852"/>
            <a:ext cx="1199479" cy="424732"/>
          </a:xfrm>
          <a:prstGeom prst="rect">
            <a:avLst/>
          </a:prstGeom>
          <a:noFill/>
        </p:spPr>
        <p:txBody>
          <a:bodyPr wrap="square" rtlCol="0">
            <a:spAutoFit/>
          </a:bodyPr>
          <a:lstStyle/>
          <a:p>
            <a:pPr algn="ctr">
              <a:lnSpc>
                <a:spcPct val="90000"/>
              </a:lnSpc>
            </a:pPr>
            <a:r>
              <a:rPr lang="en-US" sz="1200" dirty="0">
                <a:solidFill>
                  <a:srgbClr val="0000FF"/>
                </a:solidFill>
                <a:latin typeface="+mn-lt"/>
              </a:rPr>
              <a:t>10cm thick tungsten</a:t>
            </a:r>
          </a:p>
        </p:txBody>
      </p:sp>
      <p:cxnSp>
        <p:nvCxnSpPr>
          <p:cNvPr id="21" name="Straight Arrow Connector 20">
            <a:extLst>
              <a:ext uri="{FF2B5EF4-FFF2-40B4-BE49-F238E27FC236}">
                <a16:creationId xmlns:a16="http://schemas.microsoft.com/office/drawing/2014/main" id="{A01D373F-BD94-2215-A199-880A5F1FE638}"/>
              </a:ext>
            </a:extLst>
          </p:cNvPr>
          <p:cNvCxnSpPr>
            <a:cxnSpLocks/>
          </p:cNvCxnSpPr>
          <p:nvPr/>
        </p:nvCxnSpPr>
        <p:spPr>
          <a:xfrm>
            <a:off x="4313944" y="1671394"/>
            <a:ext cx="374668" cy="535971"/>
          </a:xfrm>
          <a:prstGeom prst="straightConnector1">
            <a:avLst/>
          </a:prstGeom>
          <a:ln w="12700">
            <a:solidFill>
              <a:schemeClr val="tx1"/>
            </a:solidFill>
            <a:miter lim="800000"/>
            <a:tailEnd type="triangle"/>
          </a:ln>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3F0C07C-7C3C-59B7-8EB6-67E06E1C6CE4}"/>
              </a:ext>
            </a:extLst>
          </p:cNvPr>
          <p:cNvSpPr txBox="1"/>
          <p:nvPr/>
        </p:nvSpPr>
        <p:spPr>
          <a:xfrm>
            <a:off x="4084664" y="3340532"/>
            <a:ext cx="1492386" cy="424732"/>
          </a:xfrm>
          <a:prstGeom prst="rect">
            <a:avLst/>
          </a:prstGeom>
          <a:noFill/>
        </p:spPr>
        <p:txBody>
          <a:bodyPr wrap="square" rtlCol="0">
            <a:spAutoFit/>
          </a:bodyPr>
          <a:lstStyle/>
          <a:p>
            <a:pPr algn="ctr">
              <a:lnSpc>
                <a:spcPct val="90000"/>
              </a:lnSpc>
            </a:pPr>
            <a:r>
              <a:rPr lang="en-US" sz="1200" dirty="0">
                <a:solidFill>
                  <a:srgbClr val="0000FF"/>
                </a:solidFill>
                <a:latin typeface="+mn-lt"/>
              </a:rPr>
              <a:t>Machined aluminum housing</a:t>
            </a:r>
          </a:p>
        </p:txBody>
      </p:sp>
      <p:cxnSp>
        <p:nvCxnSpPr>
          <p:cNvPr id="23" name="Straight Arrow Connector 22">
            <a:extLst>
              <a:ext uri="{FF2B5EF4-FFF2-40B4-BE49-F238E27FC236}">
                <a16:creationId xmlns:a16="http://schemas.microsoft.com/office/drawing/2014/main" id="{131F4474-9071-A2FD-68FE-440E42D36AF4}"/>
              </a:ext>
            </a:extLst>
          </p:cNvPr>
          <p:cNvCxnSpPr>
            <a:cxnSpLocks/>
          </p:cNvCxnSpPr>
          <p:nvPr/>
        </p:nvCxnSpPr>
        <p:spPr>
          <a:xfrm flipH="1" flipV="1">
            <a:off x="3977545" y="2970878"/>
            <a:ext cx="371525" cy="496402"/>
          </a:xfrm>
          <a:prstGeom prst="straightConnector1">
            <a:avLst/>
          </a:prstGeom>
          <a:ln w="12700">
            <a:solidFill>
              <a:schemeClr val="tx1"/>
            </a:solidFill>
            <a:miter lim="800000"/>
            <a:tailEnd type="triangle"/>
          </a:ln>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DDFAD96-4F8D-48BA-44C5-F91098B2973B}"/>
              </a:ext>
            </a:extLst>
          </p:cNvPr>
          <p:cNvSpPr txBox="1"/>
          <p:nvPr/>
        </p:nvSpPr>
        <p:spPr>
          <a:xfrm>
            <a:off x="780690" y="4703369"/>
            <a:ext cx="1697229" cy="424732"/>
          </a:xfrm>
          <a:prstGeom prst="rect">
            <a:avLst/>
          </a:prstGeom>
          <a:noFill/>
        </p:spPr>
        <p:txBody>
          <a:bodyPr wrap="square" rtlCol="0">
            <a:spAutoFit/>
          </a:bodyPr>
          <a:lstStyle/>
          <a:p>
            <a:pPr algn="ctr">
              <a:lnSpc>
                <a:spcPct val="90000"/>
              </a:lnSpc>
            </a:pPr>
            <a:r>
              <a:rPr lang="en-US" sz="1200" dirty="0">
                <a:solidFill>
                  <a:srgbClr val="0000FF"/>
                </a:solidFill>
                <a:latin typeface="+mn-lt"/>
              </a:rPr>
              <a:t>Machined aluminum carrier plate</a:t>
            </a:r>
          </a:p>
        </p:txBody>
      </p:sp>
      <p:cxnSp>
        <p:nvCxnSpPr>
          <p:cNvPr id="26" name="Straight Arrow Connector 25">
            <a:extLst>
              <a:ext uri="{FF2B5EF4-FFF2-40B4-BE49-F238E27FC236}">
                <a16:creationId xmlns:a16="http://schemas.microsoft.com/office/drawing/2014/main" id="{A9C1D7A8-B74A-68E7-384B-314B6C5617BD}"/>
              </a:ext>
            </a:extLst>
          </p:cNvPr>
          <p:cNvCxnSpPr>
            <a:cxnSpLocks/>
          </p:cNvCxnSpPr>
          <p:nvPr/>
        </p:nvCxnSpPr>
        <p:spPr>
          <a:xfrm flipV="1">
            <a:off x="2430384" y="4288420"/>
            <a:ext cx="285724" cy="414949"/>
          </a:xfrm>
          <a:prstGeom prst="straightConnector1">
            <a:avLst/>
          </a:prstGeom>
          <a:ln w="12700">
            <a:solidFill>
              <a:schemeClr val="tx1"/>
            </a:solidFill>
            <a:miter lim="800000"/>
            <a:tailEnd type="triangle"/>
          </a:ln>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515BC82-9D6A-49F6-138B-46E5BAFBC06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62177" y="3924060"/>
            <a:ext cx="2034447" cy="2663840"/>
          </a:xfrm>
          <a:prstGeom prst="rect">
            <a:avLst/>
          </a:prstGeom>
        </p:spPr>
      </p:pic>
      <p:sp>
        <p:nvSpPr>
          <p:cNvPr id="19" name="TextBox 18">
            <a:extLst>
              <a:ext uri="{FF2B5EF4-FFF2-40B4-BE49-F238E27FC236}">
                <a16:creationId xmlns:a16="http://schemas.microsoft.com/office/drawing/2014/main" id="{B2BC1F21-20A6-9C64-D575-258FB4C3BA6F}"/>
              </a:ext>
            </a:extLst>
          </p:cNvPr>
          <p:cNvSpPr txBox="1"/>
          <p:nvPr/>
        </p:nvSpPr>
        <p:spPr>
          <a:xfrm>
            <a:off x="3058384" y="5246037"/>
            <a:ext cx="1487366" cy="424732"/>
          </a:xfrm>
          <a:prstGeom prst="rect">
            <a:avLst/>
          </a:prstGeom>
          <a:noFill/>
        </p:spPr>
        <p:txBody>
          <a:bodyPr wrap="square" rtlCol="0">
            <a:spAutoFit/>
          </a:bodyPr>
          <a:lstStyle/>
          <a:p>
            <a:pPr algn="ctr">
              <a:lnSpc>
                <a:spcPct val="90000"/>
              </a:lnSpc>
            </a:pPr>
            <a:r>
              <a:rPr lang="en-US" sz="1200" dirty="0">
                <a:solidFill>
                  <a:srgbClr val="0000FF"/>
                </a:solidFill>
              </a:rPr>
              <a:t>M6 shoulder screws (2x)</a:t>
            </a:r>
            <a:endParaRPr lang="en-US" sz="1200" dirty="0">
              <a:solidFill>
                <a:srgbClr val="0000FF"/>
              </a:solidFill>
              <a:latin typeface="+mn-lt"/>
            </a:endParaRPr>
          </a:p>
        </p:txBody>
      </p:sp>
      <p:cxnSp>
        <p:nvCxnSpPr>
          <p:cNvPr id="24" name="Straight Arrow Connector 23">
            <a:extLst>
              <a:ext uri="{FF2B5EF4-FFF2-40B4-BE49-F238E27FC236}">
                <a16:creationId xmlns:a16="http://schemas.microsoft.com/office/drawing/2014/main" id="{CA1CEB5B-2AA9-592E-CD4E-88F41B99F49F}"/>
              </a:ext>
            </a:extLst>
          </p:cNvPr>
          <p:cNvCxnSpPr>
            <a:cxnSpLocks/>
          </p:cNvCxnSpPr>
          <p:nvPr/>
        </p:nvCxnSpPr>
        <p:spPr>
          <a:xfrm flipV="1">
            <a:off x="4309249" y="5027330"/>
            <a:ext cx="752928" cy="404882"/>
          </a:xfrm>
          <a:prstGeom prst="straightConnector1">
            <a:avLst/>
          </a:prstGeom>
          <a:ln w="12700">
            <a:solidFill>
              <a:schemeClr val="tx1"/>
            </a:solidFill>
            <a:miter lim="800000"/>
            <a:tailEnd type="triangle"/>
          </a:ln>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16973D6-599E-9C7F-3D42-4BE19707DA45}"/>
              </a:ext>
            </a:extLst>
          </p:cNvPr>
          <p:cNvSpPr txBox="1"/>
          <p:nvPr/>
        </p:nvSpPr>
        <p:spPr>
          <a:xfrm>
            <a:off x="3182499" y="5986510"/>
            <a:ext cx="1487366" cy="424732"/>
          </a:xfrm>
          <a:prstGeom prst="rect">
            <a:avLst/>
          </a:prstGeom>
          <a:noFill/>
        </p:spPr>
        <p:txBody>
          <a:bodyPr wrap="square" rtlCol="0">
            <a:spAutoFit/>
          </a:bodyPr>
          <a:lstStyle/>
          <a:p>
            <a:pPr algn="ctr">
              <a:lnSpc>
                <a:spcPct val="90000"/>
              </a:lnSpc>
            </a:pPr>
            <a:r>
              <a:rPr lang="en-US" sz="1200" dirty="0">
                <a:solidFill>
                  <a:srgbClr val="0000FF"/>
                </a:solidFill>
              </a:rPr>
              <a:t>M6 socket cap screws (6x)</a:t>
            </a:r>
            <a:endParaRPr lang="en-US" sz="1200" dirty="0">
              <a:solidFill>
                <a:srgbClr val="0000FF"/>
              </a:solidFill>
              <a:latin typeface="+mn-lt"/>
            </a:endParaRPr>
          </a:p>
        </p:txBody>
      </p:sp>
      <p:cxnSp>
        <p:nvCxnSpPr>
          <p:cNvPr id="29" name="Straight Arrow Connector 28">
            <a:extLst>
              <a:ext uri="{FF2B5EF4-FFF2-40B4-BE49-F238E27FC236}">
                <a16:creationId xmlns:a16="http://schemas.microsoft.com/office/drawing/2014/main" id="{971A0146-4434-F10F-A0BD-C98C91FDE025}"/>
              </a:ext>
            </a:extLst>
          </p:cNvPr>
          <p:cNvCxnSpPr>
            <a:cxnSpLocks/>
          </p:cNvCxnSpPr>
          <p:nvPr/>
        </p:nvCxnSpPr>
        <p:spPr>
          <a:xfrm flipV="1">
            <a:off x="4495710" y="5776016"/>
            <a:ext cx="752928" cy="404882"/>
          </a:xfrm>
          <a:prstGeom prst="straightConnector1">
            <a:avLst/>
          </a:prstGeom>
          <a:ln w="12700">
            <a:solidFill>
              <a:schemeClr val="tx1"/>
            </a:solidFill>
            <a:miter lim="800000"/>
            <a:tailEnd type="triangle"/>
          </a:ln>
          <a:effectLst/>
        </p:spPr>
        <p:style>
          <a:lnRef idx="1">
            <a:schemeClr val="accent1"/>
          </a:lnRef>
          <a:fillRef idx="0">
            <a:schemeClr val="accent1"/>
          </a:fillRef>
          <a:effectRef idx="0">
            <a:schemeClr val="accent1"/>
          </a:effectRef>
          <a:fontRef idx="minor">
            <a:schemeClr val="tx1"/>
          </a:fontRef>
        </p:style>
      </p:cxnSp>
      <p:sp>
        <p:nvSpPr>
          <p:cNvPr id="37" name="Content Placeholder 3">
            <a:extLst>
              <a:ext uri="{FF2B5EF4-FFF2-40B4-BE49-F238E27FC236}">
                <a16:creationId xmlns:a16="http://schemas.microsoft.com/office/drawing/2014/main" id="{939014A0-6E91-1F3B-1AB0-58D441A5D79F}"/>
              </a:ext>
            </a:extLst>
          </p:cNvPr>
          <p:cNvSpPr txBox="1">
            <a:spLocks/>
          </p:cNvSpPr>
          <p:nvPr/>
        </p:nvSpPr>
        <p:spPr>
          <a:xfrm>
            <a:off x="6563169" y="298528"/>
            <a:ext cx="5492795" cy="2541405"/>
          </a:xfrm>
          <a:prstGeom prst="rect">
            <a:avLst/>
          </a:prstGeom>
        </p:spPr>
        <p:txBody>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Beam blocker is 10cm of tungsten followed by 1cm B</a:t>
            </a:r>
            <a:r>
              <a:rPr lang="en-US" sz="1400" baseline="-25000" dirty="0"/>
              <a:t>4</a:t>
            </a:r>
            <a:r>
              <a:rPr lang="en-US" sz="1400" dirty="0"/>
              <a:t>C</a:t>
            </a:r>
          </a:p>
          <a:p>
            <a:pPr lvl="1"/>
            <a:r>
              <a:rPr lang="en-US" sz="1200" dirty="0"/>
              <a:t>Produces &lt;.25mrem/h dose rate from the blocked beam at the sample location</a:t>
            </a:r>
          </a:p>
          <a:p>
            <a:r>
              <a:rPr lang="en-US" sz="1400" dirty="0">
                <a:latin typeface="+mn-lt"/>
              </a:rPr>
              <a:t>The tungsten and B</a:t>
            </a:r>
            <a:r>
              <a:rPr lang="en-US" sz="1400" baseline="-25000" dirty="0">
                <a:latin typeface="+mn-lt"/>
              </a:rPr>
              <a:t>4</a:t>
            </a:r>
            <a:r>
              <a:rPr lang="en-US" sz="1400" dirty="0">
                <a:latin typeface="+mn-lt"/>
              </a:rPr>
              <a:t>C are placed in a housing and secured with aluminum sheet metal end caps and (if needed) setscrews</a:t>
            </a:r>
          </a:p>
          <a:p>
            <a:r>
              <a:rPr lang="en-US" sz="1400" dirty="0">
                <a:latin typeface="+mn-lt"/>
              </a:rPr>
              <a:t>The housing is attached to the shutter carrier plate by two brackets &amp; M6 screws</a:t>
            </a:r>
          </a:p>
          <a:p>
            <a:pPr lvl="1"/>
            <a:r>
              <a:rPr lang="en-US" sz="1200" dirty="0">
                <a:latin typeface="+mn-lt"/>
              </a:rPr>
              <a:t>Top bracket is attached to carrier plate by shoulder screws to provide good vertical location</a:t>
            </a:r>
          </a:p>
          <a:p>
            <a:pPr lvl="1"/>
            <a:r>
              <a:rPr lang="en-US" sz="1200" dirty="0">
                <a:latin typeface="+mn-lt"/>
              </a:rPr>
              <a:t>Side bracket and housing are attached by socket cap screws</a:t>
            </a:r>
          </a:p>
        </p:txBody>
      </p:sp>
      <p:sp>
        <p:nvSpPr>
          <p:cNvPr id="38" name="TextBox 37">
            <a:extLst>
              <a:ext uri="{FF2B5EF4-FFF2-40B4-BE49-F238E27FC236}">
                <a16:creationId xmlns:a16="http://schemas.microsoft.com/office/drawing/2014/main" id="{02966273-2381-6550-6CFD-F25C79CE547F}"/>
              </a:ext>
            </a:extLst>
          </p:cNvPr>
          <p:cNvSpPr txBox="1"/>
          <p:nvPr/>
        </p:nvSpPr>
        <p:spPr>
          <a:xfrm>
            <a:off x="7011833" y="3485306"/>
            <a:ext cx="2357621" cy="590931"/>
          </a:xfrm>
          <a:prstGeom prst="rect">
            <a:avLst/>
          </a:prstGeom>
          <a:noFill/>
        </p:spPr>
        <p:txBody>
          <a:bodyPr wrap="square" rtlCol="0">
            <a:spAutoFit/>
          </a:bodyPr>
          <a:lstStyle/>
          <a:p>
            <a:pPr algn="ctr">
              <a:lnSpc>
                <a:spcPct val="90000"/>
              </a:lnSpc>
            </a:pPr>
            <a:r>
              <a:rPr lang="en-US" sz="1200" dirty="0">
                <a:solidFill>
                  <a:srgbClr val="0000FF"/>
                </a:solidFill>
                <a:latin typeface="+mn-lt"/>
              </a:rPr>
              <a:t>Blocker can removed/ replaced/adjusted while installe</a:t>
            </a:r>
            <a:r>
              <a:rPr lang="en-US" sz="1200" dirty="0">
                <a:solidFill>
                  <a:srgbClr val="0000FF"/>
                </a:solidFill>
              </a:rPr>
              <a:t>d in the beamline</a:t>
            </a:r>
            <a:endParaRPr lang="en-US" sz="1200" dirty="0">
              <a:solidFill>
                <a:srgbClr val="0000FF"/>
              </a:solidFill>
              <a:latin typeface="+mn-lt"/>
            </a:endParaRPr>
          </a:p>
        </p:txBody>
      </p:sp>
      <p:cxnSp>
        <p:nvCxnSpPr>
          <p:cNvPr id="39" name="Straight Arrow Connector 38">
            <a:extLst>
              <a:ext uri="{FF2B5EF4-FFF2-40B4-BE49-F238E27FC236}">
                <a16:creationId xmlns:a16="http://schemas.microsoft.com/office/drawing/2014/main" id="{C590DD79-5B2F-C87B-E043-0891DA9F8AC7}"/>
              </a:ext>
            </a:extLst>
          </p:cNvPr>
          <p:cNvCxnSpPr>
            <a:cxnSpLocks/>
          </p:cNvCxnSpPr>
          <p:nvPr/>
        </p:nvCxnSpPr>
        <p:spPr>
          <a:xfrm>
            <a:off x="9115112" y="3751602"/>
            <a:ext cx="871745" cy="218209"/>
          </a:xfrm>
          <a:prstGeom prst="straightConnector1">
            <a:avLst/>
          </a:prstGeom>
          <a:ln w="12700">
            <a:solidFill>
              <a:schemeClr val="tx1"/>
            </a:solidFill>
            <a:miter lim="800000"/>
            <a:tailEnd type="triangle"/>
          </a:ln>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89AB2D9-580A-78C3-2613-C6254E1B61E1}"/>
              </a:ext>
            </a:extLst>
          </p:cNvPr>
          <p:cNvSpPr txBox="1"/>
          <p:nvPr/>
        </p:nvSpPr>
        <p:spPr>
          <a:xfrm>
            <a:off x="121336" y="3994774"/>
            <a:ext cx="1314695" cy="424732"/>
          </a:xfrm>
          <a:prstGeom prst="rect">
            <a:avLst/>
          </a:prstGeom>
          <a:noFill/>
        </p:spPr>
        <p:txBody>
          <a:bodyPr wrap="square" rtlCol="0">
            <a:spAutoFit/>
          </a:bodyPr>
          <a:lstStyle/>
          <a:p>
            <a:pPr algn="ctr">
              <a:lnSpc>
                <a:spcPct val="90000"/>
              </a:lnSpc>
            </a:pPr>
            <a:r>
              <a:rPr lang="en-US" sz="1200" dirty="0">
                <a:solidFill>
                  <a:srgbClr val="0000FF"/>
                </a:solidFill>
                <a:latin typeface="+mn-lt"/>
              </a:rPr>
              <a:t>M3 flat head screws (8x)</a:t>
            </a:r>
          </a:p>
        </p:txBody>
      </p:sp>
      <p:cxnSp>
        <p:nvCxnSpPr>
          <p:cNvPr id="42" name="Straight Arrow Connector 41">
            <a:extLst>
              <a:ext uri="{FF2B5EF4-FFF2-40B4-BE49-F238E27FC236}">
                <a16:creationId xmlns:a16="http://schemas.microsoft.com/office/drawing/2014/main" id="{8B017501-8B5D-2B92-DF81-B1DB735BCFCF}"/>
              </a:ext>
            </a:extLst>
          </p:cNvPr>
          <p:cNvCxnSpPr>
            <a:cxnSpLocks/>
          </p:cNvCxnSpPr>
          <p:nvPr/>
        </p:nvCxnSpPr>
        <p:spPr>
          <a:xfrm flipV="1">
            <a:off x="637828" y="3590925"/>
            <a:ext cx="322504" cy="394600"/>
          </a:xfrm>
          <a:prstGeom prst="straightConnector1">
            <a:avLst/>
          </a:prstGeom>
          <a:ln w="12700">
            <a:solidFill>
              <a:schemeClr val="tx1"/>
            </a:solidFill>
            <a:miter lim="800000"/>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289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8FCC0-DE4B-2A22-D4EE-7FB99B8023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1877C3-74C7-DA0A-4A2B-B0C80894E1FF}"/>
              </a:ext>
            </a:extLst>
          </p:cNvPr>
          <p:cNvSpPr>
            <a:spLocks noGrp="1"/>
          </p:cNvSpPr>
          <p:nvPr>
            <p:ph type="title"/>
          </p:nvPr>
        </p:nvSpPr>
        <p:spPr/>
        <p:txBody>
          <a:bodyPr/>
          <a:lstStyle/>
          <a:p>
            <a:r>
              <a:rPr lang="en-US" dirty="0"/>
              <a:t>Bunker Wall and Feed-Through Shielding</a:t>
            </a:r>
          </a:p>
        </p:txBody>
      </p:sp>
    </p:spTree>
    <p:extLst>
      <p:ext uri="{BB962C8B-B14F-4D97-AF65-F5344CB8AC3E}">
        <p14:creationId xmlns:p14="http://schemas.microsoft.com/office/powerpoint/2010/main" val="2745259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601C93-DA88-CC8C-7325-6AD75001A2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1149" y="1836822"/>
            <a:ext cx="7452671" cy="4304999"/>
          </a:xfrm>
          <a:prstGeom prst="rect">
            <a:avLst/>
          </a:prstGeom>
        </p:spPr>
      </p:pic>
      <p:sp>
        <p:nvSpPr>
          <p:cNvPr id="3" name="Title 1">
            <a:extLst>
              <a:ext uri="{FF2B5EF4-FFF2-40B4-BE49-F238E27FC236}">
                <a16:creationId xmlns:a16="http://schemas.microsoft.com/office/drawing/2014/main" id="{A1AEBAC2-BC53-C674-A99D-2A434EF15D55}"/>
              </a:ext>
            </a:extLst>
          </p:cNvPr>
          <p:cNvSpPr txBox="1">
            <a:spLocks/>
          </p:cNvSpPr>
          <p:nvPr/>
        </p:nvSpPr>
        <p:spPr>
          <a:xfrm>
            <a:off x="429767" y="261360"/>
            <a:ext cx="11430000" cy="43750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Bunker Wall &amp; Feed-Throughs</a:t>
            </a:r>
          </a:p>
        </p:txBody>
      </p:sp>
      <p:sp>
        <p:nvSpPr>
          <p:cNvPr id="4" name="Content Placeholder 6">
            <a:extLst>
              <a:ext uri="{FF2B5EF4-FFF2-40B4-BE49-F238E27FC236}">
                <a16:creationId xmlns:a16="http://schemas.microsoft.com/office/drawing/2014/main" id="{3520EEC2-70EF-9E61-FEBE-778B3058DE71}"/>
              </a:ext>
            </a:extLst>
          </p:cNvPr>
          <p:cNvSpPr txBox="1">
            <a:spLocks/>
          </p:cNvSpPr>
          <p:nvPr/>
        </p:nvSpPr>
        <p:spPr>
          <a:xfrm>
            <a:off x="8065541" y="569260"/>
            <a:ext cx="4000501" cy="5933139"/>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The bunker wall contains feed-through openings to allow the guide to pass from the bunker into the cave</a:t>
            </a:r>
          </a:p>
          <a:p>
            <a:r>
              <a:rPr lang="en-US" sz="2000" dirty="0"/>
              <a:t>On either side of the feed-through, there are chicaned channels to allow cables to pass between the bunker &amp; cave (needed for shutter and chopper power &amp; signals)</a:t>
            </a:r>
          </a:p>
          <a:p>
            <a:r>
              <a:rPr lang="en-US" sz="2000" dirty="0"/>
              <a:t>Steel shielding is placed between the guide housing and walls of the feed-throughs</a:t>
            </a:r>
          </a:p>
          <a:p>
            <a:r>
              <a:rPr lang="en-US" sz="2000" dirty="0"/>
              <a:t>Both the steel shielding and cable channels are chicaned to minimize neutron streaming</a:t>
            </a:r>
          </a:p>
        </p:txBody>
      </p:sp>
      <p:sp>
        <p:nvSpPr>
          <p:cNvPr id="6" name="TextBox 5">
            <a:extLst>
              <a:ext uri="{FF2B5EF4-FFF2-40B4-BE49-F238E27FC236}">
                <a16:creationId xmlns:a16="http://schemas.microsoft.com/office/drawing/2014/main" id="{62AA354E-9C75-DC53-318B-B4CBD4527953}"/>
              </a:ext>
            </a:extLst>
          </p:cNvPr>
          <p:cNvSpPr txBox="1"/>
          <p:nvPr/>
        </p:nvSpPr>
        <p:spPr>
          <a:xfrm>
            <a:off x="3159882" y="1055572"/>
            <a:ext cx="1290886" cy="424732"/>
          </a:xfrm>
          <a:prstGeom prst="rect">
            <a:avLst/>
          </a:prstGeom>
          <a:noFill/>
        </p:spPr>
        <p:txBody>
          <a:bodyPr wrap="square" rtlCol="0">
            <a:spAutoFit/>
          </a:bodyPr>
          <a:lstStyle/>
          <a:p>
            <a:pPr>
              <a:lnSpc>
                <a:spcPct val="90000"/>
              </a:lnSpc>
            </a:pPr>
            <a:r>
              <a:rPr lang="en-US" sz="1200" dirty="0">
                <a:solidFill>
                  <a:srgbClr val="0000FF"/>
                </a:solidFill>
                <a:latin typeface="+mn-lt"/>
              </a:rPr>
              <a:t>Bunker wall feed-throughs</a:t>
            </a:r>
          </a:p>
        </p:txBody>
      </p:sp>
      <p:cxnSp>
        <p:nvCxnSpPr>
          <p:cNvPr id="7" name="Straight Connector 6">
            <a:extLst>
              <a:ext uri="{FF2B5EF4-FFF2-40B4-BE49-F238E27FC236}">
                <a16:creationId xmlns:a16="http://schemas.microsoft.com/office/drawing/2014/main" id="{50BF2800-997C-694A-D0F4-B53A15966356}"/>
              </a:ext>
            </a:extLst>
          </p:cNvPr>
          <p:cNvCxnSpPr>
            <a:cxnSpLocks/>
            <a:stCxn id="6" idx="1"/>
          </p:cNvCxnSpPr>
          <p:nvPr/>
        </p:nvCxnSpPr>
        <p:spPr>
          <a:xfrm flipH="1">
            <a:off x="2741536" y="1267938"/>
            <a:ext cx="418346" cy="1155057"/>
          </a:xfrm>
          <a:prstGeom prst="line">
            <a:avLst/>
          </a:prstGeom>
          <a:ln w="28575">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08A1DF-2B24-BA26-D76D-933C63742E8B}"/>
              </a:ext>
            </a:extLst>
          </p:cNvPr>
          <p:cNvCxnSpPr>
            <a:cxnSpLocks/>
            <a:stCxn id="6" idx="1"/>
          </p:cNvCxnSpPr>
          <p:nvPr/>
        </p:nvCxnSpPr>
        <p:spPr>
          <a:xfrm flipH="1">
            <a:off x="1813013" y="1267938"/>
            <a:ext cx="1346869" cy="2197539"/>
          </a:xfrm>
          <a:prstGeom prst="line">
            <a:avLst/>
          </a:prstGeom>
          <a:ln w="28575">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7BCA015-7799-16D1-FABC-82E846B9CCEF}"/>
              </a:ext>
            </a:extLst>
          </p:cNvPr>
          <p:cNvSpPr txBox="1"/>
          <p:nvPr/>
        </p:nvSpPr>
        <p:spPr>
          <a:xfrm>
            <a:off x="3962154" y="2217542"/>
            <a:ext cx="1290886" cy="258532"/>
          </a:xfrm>
          <a:prstGeom prst="rect">
            <a:avLst/>
          </a:prstGeom>
          <a:noFill/>
        </p:spPr>
        <p:txBody>
          <a:bodyPr wrap="square" rtlCol="0">
            <a:spAutoFit/>
          </a:bodyPr>
          <a:lstStyle/>
          <a:p>
            <a:pPr>
              <a:lnSpc>
                <a:spcPct val="90000"/>
              </a:lnSpc>
            </a:pPr>
            <a:r>
              <a:rPr lang="en-US" sz="1200" dirty="0">
                <a:solidFill>
                  <a:srgbClr val="0000FF"/>
                </a:solidFill>
                <a:latin typeface="+mn-lt"/>
              </a:rPr>
              <a:t>Cable channels</a:t>
            </a:r>
          </a:p>
        </p:txBody>
      </p:sp>
      <p:cxnSp>
        <p:nvCxnSpPr>
          <p:cNvPr id="12" name="Straight Connector 11">
            <a:extLst>
              <a:ext uri="{FF2B5EF4-FFF2-40B4-BE49-F238E27FC236}">
                <a16:creationId xmlns:a16="http://schemas.microsoft.com/office/drawing/2014/main" id="{DD26A832-2A8B-8E5A-4463-B84E2A3FC04C}"/>
              </a:ext>
            </a:extLst>
          </p:cNvPr>
          <p:cNvCxnSpPr>
            <a:cxnSpLocks/>
          </p:cNvCxnSpPr>
          <p:nvPr/>
        </p:nvCxnSpPr>
        <p:spPr>
          <a:xfrm flipV="1">
            <a:off x="3365104" y="2429908"/>
            <a:ext cx="597050" cy="451086"/>
          </a:xfrm>
          <a:prstGeom prst="line">
            <a:avLst/>
          </a:prstGeom>
          <a:ln w="28575">
            <a:headEnd type="triangle" w="med" len="med"/>
            <a:tailEnd type="none" w="med" len="med"/>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4640F2E-3F52-A61D-A528-966D72AABAFD}"/>
              </a:ext>
            </a:extLst>
          </p:cNvPr>
          <p:cNvCxnSpPr>
            <a:cxnSpLocks/>
          </p:cNvCxnSpPr>
          <p:nvPr/>
        </p:nvCxnSpPr>
        <p:spPr>
          <a:xfrm flipV="1">
            <a:off x="2772614" y="2381346"/>
            <a:ext cx="1117481" cy="475447"/>
          </a:xfrm>
          <a:prstGeom prst="line">
            <a:avLst/>
          </a:prstGeom>
          <a:ln w="28575">
            <a:headEnd type="triangle" w="med" len="med"/>
            <a:tailEnd type="none" w="med" len="med"/>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410826-16E9-0C11-72F0-2F33B494EA7C}"/>
              </a:ext>
            </a:extLst>
          </p:cNvPr>
          <p:cNvSpPr txBox="1"/>
          <p:nvPr/>
        </p:nvSpPr>
        <p:spPr>
          <a:xfrm>
            <a:off x="3587961" y="3886624"/>
            <a:ext cx="1290886" cy="258532"/>
          </a:xfrm>
          <a:prstGeom prst="rect">
            <a:avLst/>
          </a:prstGeom>
          <a:noFill/>
        </p:spPr>
        <p:txBody>
          <a:bodyPr wrap="square" rtlCol="0">
            <a:spAutoFit/>
          </a:bodyPr>
          <a:lstStyle/>
          <a:p>
            <a:pPr>
              <a:lnSpc>
                <a:spcPct val="90000"/>
              </a:lnSpc>
            </a:pPr>
            <a:r>
              <a:rPr lang="en-US" sz="1200" dirty="0">
                <a:solidFill>
                  <a:srgbClr val="0000FF"/>
                </a:solidFill>
                <a:latin typeface="+mn-lt"/>
              </a:rPr>
              <a:t>Steel shielding</a:t>
            </a:r>
          </a:p>
        </p:txBody>
      </p:sp>
      <p:cxnSp>
        <p:nvCxnSpPr>
          <p:cNvPr id="19" name="Straight Connector 18">
            <a:extLst>
              <a:ext uri="{FF2B5EF4-FFF2-40B4-BE49-F238E27FC236}">
                <a16:creationId xmlns:a16="http://schemas.microsoft.com/office/drawing/2014/main" id="{4F9DFE85-DDDB-75C6-77D4-018D8F47E032}"/>
              </a:ext>
            </a:extLst>
          </p:cNvPr>
          <p:cNvCxnSpPr>
            <a:cxnSpLocks/>
            <a:endCxn id="18" idx="1"/>
          </p:cNvCxnSpPr>
          <p:nvPr/>
        </p:nvCxnSpPr>
        <p:spPr>
          <a:xfrm>
            <a:off x="2619684" y="3724009"/>
            <a:ext cx="968277" cy="291881"/>
          </a:xfrm>
          <a:prstGeom prst="line">
            <a:avLst/>
          </a:prstGeom>
          <a:ln w="28575">
            <a:headEnd type="triangle" w="med" len="med"/>
            <a:tailEnd type="none" w="med" len="med"/>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EDC5049-D1BD-31E5-1700-8A12E94A5095}"/>
              </a:ext>
            </a:extLst>
          </p:cNvPr>
          <p:cNvCxnSpPr>
            <a:cxnSpLocks/>
          </p:cNvCxnSpPr>
          <p:nvPr/>
        </p:nvCxnSpPr>
        <p:spPr>
          <a:xfrm>
            <a:off x="2838896" y="3093360"/>
            <a:ext cx="851209" cy="793264"/>
          </a:xfrm>
          <a:prstGeom prst="line">
            <a:avLst/>
          </a:prstGeom>
          <a:ln w="28575">
            <a:headEnd type="triangle" w="med" len="med"/>
            <a:tailEnd type="none" w="med" len="med"/>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E8D1B5C-0FE3-948F-BED6-8B0C01DE3CAB}"/>
              </a:ext>
            </a:extLst>
          </p:cNvPr>
          <p:cNvCxnSpPr>
            <a:cxnSpLocks/>
          </p:cNvCxnSpPr>
          <p:nvPr/>
        </p:nvCxnSpPr>
        <p:spPr>
          <a:xfrm flipV="1">
            <a:off x="332233" y="1417823"/>
            <a:ext cx="0" cy="1546789"/>
          </a:xfrm>
          <a:prstGeom prst="straightConnector1">
            <a:avLst/>
          </a:prstGeom>
          <a:ln>
            <a:solidFill>
              <a:srgbClr val="0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6A0AF48-484C-24C9-DA37-0B3C86C32573}"/>
              </a:ext>
            </a:extLst>
          </p:cNvPr>
          <p:cNvCxnSpPr/>
          <p:nvPr/>
        </p:nvCxnSpPr>
        <p:spPr>
          <a:xfrm>
            <a:off x="256374" y="2964612"/>
            <a:ext cx="244775" cy="128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38DF5BE-158E-C0CE-A8CC-1E426CED9635}"/>
              </a:ext>
            </a:extLst>
          </p:cNvPr>
          <p:cNvCxnSpPr>
            <a:cxnSpLocks/>
          </p:cNvCxnSpPr>
          <p:nvPr/>
        </p:nvCxnSpPr>
        <p:spPr>
          <a:xfrm flipV="1">
            <a:off x="332233" y="1258126"/>
            <a:ext cx="0" cy="1546789"/>
          </a:xfrm>
          <a:prstGeom prst="straightConnector1">
            <a:avLst/>
          </a:prstGeom>
          <a:ln>
            <a:solidFill>
              <a:srgbClr val="0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509DFAF-8CFC-1695-807C-A76E0EF962E3}"/>
              </a:ext>
            </a:extLst>
          </p:cNvPr>
          <p:cNvSpPr txBox="1"/>
          <p:nvPr/>
        </p:nvSpPr>
        <p:spPr>
          <a:xfrm flipH="1">
            <a:off x="377723" y="767552"/>
            <a:ext cx="2576927" cy="1015663"/>
          </a:xfrm>
          <a:prstGeom prst="rect">
            <a:avLst/>
          </a:prstGeom>
          <a:noFill/>
        </p:spPr>
        <p:txBody>
          <a:bodyPr wrap="square" rtlCol="0">
            <a:spAutoFit/>
          </a:bodyPr>
          <a:lstStyle/>
          <a:p>
            <a:r>
              <a:rPr lang="en-US" sz="1200" dirty="0">
                <a:solidFill>
                  <a:srgbClr val="000000"/>
                </a:solidFill>
              </a:rPr>
              <a:t>Bunker Wall = 203.2cm thick HDC</a:t>
            </a:r>
          </a:p>
          <a:p>
            <a:r>
              <a:rPr lang="en-US" sz="1200" dirty="0">
                <a:solidFill>
                  <a:srgbClr val="000000"/>
                </a:solidFill>
              </a:rPr>
              <a:t>353.8cm above the cylindrical moderator center (RWC above that)</a:t>
            </a:r>
            <a:br>
              <a:rPr lang="en-US" sz="1200" dirty="0">
                <a:solidFill>
                  <a:srgbClr val="000000"/>
                </a:solidFill>
              </a:rPr>
            </a:br>
            <a:r>
              <a:rPr lang="en-US" sz="1200" dirty="0">
                <a:solidFill>
                  <a:srgbClr val="000000"/>
                </a:solidFill>
              </a:rPr>
              <a:t>--HDC = High Density Concrete</a:t>
            </a:r>
            <a:br>
              <a:rPr lang="en-US" sz="1200" dirty="0">
                <a:solidFill>
                  <a:srgbClr val="000000"/>
                </a:solidFill>
              </a:rPr>
            </a:br>
            <a:r>
              <a:rPr lang="en-US" sz="1200" dirty="0">
                <a:solidFill>
                  <a:srgbClr val="000000"/>
                </a:solidFill>
              </a:rPr>
              <a:t>--RWC = Regular Weight Concrete</a:t>
            </a:r>
          </a:p>
        </p:txBody>
      </p:sp>
    </p:spTree>
    <p:extLst>
      <p:ext uri="{BB962C8B-B14F-4D97-AF65-F5344CB8AC3E}">
        <p14:creationId xmlns:p14="http://schemas.microsoft.com/office/powerpoint/2010/main" val="4177439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B0840-0A2D-ABF2-7276-A3C975E69E00}"/>
            </a:ext>
          </a:extLst>
        </p:cNvPr>
        <p:cNvGrpSpPr/>
        <p:nvPr/>
      </p:nvGrpSpPr>
      <p:grpSpPr>
        <a:xfrm>
          <a:off x="0" y="0"/>
          <a:ext cx="0" cy="0"/>
          <a:chOff x="0" y="0"/>
          <a:chExt cx="0" cy="0"/>
        </a:xfrm>
      </p:grpSpPr>
      <p:sp>
        <p:nvSpPr>
          <p:cNvPr id="40" name="Title 1">
            <a:extLst>
              <a:ext uri="{FF2B5EF4-FFF2-40B4-BE49-F238E27FC236}">
                <a16:creationId xmlns:a16="http://schemas.microsoft.com/office/drawing/2014/main" id="{D7E516ED-167F-E5B5-EF7F-EDDAF1E63EC5}"/>
              </a:ext>
            </a:extLst>
          </p:cNvPr>
          <p:cNvSpPr txBox="1">
            <a:spLocks/>
          </p:cNvSpPr>
          <p:nvPr/>
        </p:nvSpPr>
        <p:spPr>
          <a:xfrm>
            <a:off x="429767" y="261360"/>
            <a:ext cx="11430000" cy="43750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Feed-Through Shielding &amp; Optics</a:t>
            </a:r>
          </a:p>
        </p:txBody>
      </p:sp>
      <p:pic>
        <p:nvPicPr>
          <p:cNvPr id="2" name="Picture 1">
            <a:extLst>
              <a:ext uri="{FF2B5EF4-FFF2-40B4-BE49-F238E27FC236}">
                <a16:creationId xmlns:a16="http://schemas.microsoft.com/office/drawing/2014/main" id="{C51F14CD-4DB5-DF56-A3AB-34A737A4CB7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14562" y="620619"/>
            <a:ext cx="4215020" cy="375826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82C3B4F-3C72-EFFF-DB5E-B891EBD6555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3582" y="1851800"/>
            <a:ext cx="4242249" cy="3711353"/>
          </a:xfrm>
          <a:prstGeom prst="rect">
            <a:avLst/>
          </a:prstGeom>
          <a:ln>
            <a:noFill/>
          </a:ln>
          <a:effectLst>
            <a:outerShdw blurRad="292100" dist="139700" dir="2700000" algn="tl" rotWithShape="0">
              <a:srgbClr val="333333">
                <a:alpha val="65000"/>
              </a:srgbClr>
            </a:outerShdw>
          </a:effectLst>
        </p:spPr>
      </p:pic>
      <p:cxnSp>
        <p:nvCxnSpPr>
          <p:cNvPr id="6" name="Straight Connector 5">
            <a:extLst>
              <a:ext uri="{FF2B5EF4-FFF2-40B4-BE49-F238E27FC236}">
                <a16:creationId xmlns:a16="http://schemas.microsoft.com/office/drawing/2014/main" id="{1B59DE31-4A4C-D85A-D39A-E2C3B6492A51}"/>
              </a:ext>
            </a:extLst>
          </p:cNvPr>
          <p:cNvCxnSpPr>
            <a:cxnSpLocks/>
          </p:cNvCxnSpPr>
          <p:nvPr/>
        </p:nvCxnSpPr>
        <p:spPr>
          <a:xfrm flipV="1">
            <a:off x="2943904" y="1533709"/>
            <a:ext cx="80375" cy="689100"/>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087BD61-444B-DF62-4905-7EEE9CFBB855}"/>
              </a:ext>
            </a:extLst>
          </p:cNvPr>
          <p:cNvCxnSpPr>
            <a:cxnSpLocks/>
          </p:cNvCxnSpPr>
          <p:nvPr/>
        </p:nvCxnSpPr>
        <p:spPr>
          <a:xfrm flipH="1" flipV="1">
            <a:off x="3024279" y="1533709"/>
            <a:ext cx="143582" cy="1551761"/>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25B571D-75B8-8C98-6346-C1A55611F3B4}"/>
              </a:ext>
            </a:extLst>
          </p:cNvPr>
          <p:cNvSpPr txBox="1"/>
          <p:nvPr/>
        </p:nvSpPr>
        <p:spPr>
          <a:xfrm>
            <a:off x="4803632" y="2810856"/>
            <a:ext cx="865606" cy="424732"/>
          </a:xfrm>
          <a:prstGeom prst="rect">
            <a:avLst/>
          </a:prstGeom>
          <a:noFill/>
        </p:spPr>
        <p:txBody>
          <a:bodyPr wrap="square" rtlCol="0">
            <a:spAutoFit/>
          </a:bodyPr>
          <a:lstStyle/>
          <a:p>
            <a:pPr>
              <a:lnSpc>
                <a:spcPct val="90000"/>
              </a:lnSpc>
            </a:pPr>
            <a:r>
              <a:rPr lang="en-US" sz="1200" dirty="0">
                <a:solidFill>
                  <a:srgbClr val="0000FF"/>
                </a:solidFill>
                <a:latin typeface="+mn-lt"/>
              </a:rPr>
              <a:t>Sled / Shielding</a:t>
            </a:r>
          </a:p>
        </p:txBody>
      </p:sp>
      <p:cxnSp>
        <p:nvCxnSpPr>
          <p:cNvPr id="11" name="Straight Connector 10">
            <a:extLst>
              <a:ext uri="{FF2B5EF4-FFF2-40B4-BE49-F238E27FC236}">
                <a16:creationId xmlns:a16="http://schemas.microsoft.com/office/drawing/2014/main" id="{47FF91BC-BE85-E94C-FDBF-DA1FB8512215}"/>
              </a:ext>
            </a:extLst>
          </p:cNvPr>
          <p:cNvCxnSpPr>
            <a:cxnSpLocks/>
            <a:endCxn id="10" idx="1"/>
          </p:cNvCxnSpPr>
          <p:nvPr/>
        </p:nvCxnSpPr>
        <p:spPr>
          <a:xfrm flipV="1">
            <a:off x="4463099" y="3023222"/>
            <a:ext cx="340533" cy="264028"/>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8B1DB3-7AED-ADB3-9E4B-C2A67ABB7A4B}"/>
              </a:ext>
            </a:extLst>
          </p:cNvPr>
          <p:cNvCxnSpPr>
            <a:cxnSpLocks/>
          </p:cNvCxnSpPr>
          <p:nvPr/>
        </p:nvCxnSpPr>
        <p:spPr>
          <a:xfrm>
            <a:off x="2973192" y="5401156"/>
            <a:ext cx="923868" cy="343308"/>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843FA95-BC7D-7400-AE31-FA6B071C715A}"/>
              </a:ext>
            </a:extLst>
          </p:cNvPr>
          <p:cNvCxnSpPr>
            <a:cxnSpLocks/>
          </p:cNvCxnSpPr>
          <p:nvPr/>
        </p:nvCxnSpPr>
        <p:spPr>
          <a:xfrm>
            <a:off x="3550567" y="5246094"/>
            <a:ext cx="400112" cy="486718"/>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9BB947A-BB88-18FC-9BE9-87F7A94C470A}"/>
              </a:ext>
            </a:extLst>
          </p:cNvPr>
          <p:cNvSpPr txBox="1"/>
          <p:nvPr/>
        </p:nvSpPr>
        <p:spPr>
          <a:xfrm>
            <a:off x="3208847" y="5775519"/>
            <a:ext cx="2027588" cy="424732"/>
          </a:xfrm>
          <a:prstGeom prst="rect">
            <a:avLst/>
          </a:prstGeom>
          <a:noFill/>
        </p:spPr>
        <p:txBody>
          <a:bodyPr wrap="square" rtlCol="0">
            <a:spAutoFit/>
          </a:bodyPr>
          <a:lstStyle/>
          <a:p>
            <a:pPr>
              <a:lnSpc>
                <a:spcPct val="90000"/>
              </a:lnSpc>
            </a:pPr>
            <a:r>
              <a:rPr lang="en-US" sz="1200" dirty="0">
                <a:solidFill>
                  <a:srgbClr val="0000FF"/>
                </a:solidFill>
                <a:latin typeface="+mn-lt"/>
              </a:rPr>
              <a:t>Rails and pillow blocks</a:t>
            </a:r>
            <a:br>
              <a:rPr lang="en-US" sz="1200" dirty="0">
                <a:solidFill>
                  <a:srgbClr val="0000FF"/>
                </a:solidFill>
                <a:latin typeface="+mn-lt"/>
              </a:rPr>
            </a:br>
            <a:r>
              <a:rPr lang="en-US" sz="1200" dirty="0">
                <a:solidFill>
                  <a:srgbClr val="0000FF"/>
                </a:solidFill>
                <a:latin typeface="+mn-lt"/>
              </a:rPr>
              <a:t>(old design, see next slide)</a:t>
            </a:r>
          </a:p>
        </p:txBody>
      </p:sp>
      <p:cxnSp>
        <p:nvCxnSpPr>
          <p:cNvPr id="15" name="Straight Connector 14">
            <a:extLst>
              <a:ext uri="{FF2B5EF4-FFF2-40B4-BE49-F238E27FC236}">
                <a16:creationId xmlns:a16="http://schemas.microsoft.com/office/drawing/2014/main" id="{3EF5546C-A27C-DD65-FFA3-59391D425CCB}"/>
              </a:ext>
            </a:extLst>
          </p:cNvPr>
          <p:cNvCxnSpPr>
            <a:cxnSpLocks/>
          </p:cNvCxnSpPr>
          <p:nvPr/>
        </p:nvCxnSpPr>
        <p:spPr>
          <a:xfrm flipH="1" flipV="1">
            <a:off x="3024279" y="1533709"/>
            <a:ext cx="479423" cy="2064070"/>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BDCD191-47DF-BAE2-CF99-60A6F94D4AD5}"/>
              </a:ext>
            </a:extLst>
          </p:cNvPr>
          <p:cNvSpPr txBox="1"/>
          <p:nvPr/>
        </p:nvSpPr>
        <p:spPr>
          <a:xfrm>
            <a:off x="6984073" y="65202"/>
            <a:ext cx="1921379" cy="424732"/>
          </a:xfrm>
          <a:prstGeom prst="rect">
            <a:avLst/>
          </a:prstGeom>
          <a:noFill/>
        </p:spPr>
        <p:txBody>
          <a:bodyPr wrap="square" rtlCol="0">
            <a:spAutoFit/>
          </a:bodyPr>
          <a:lstStyle/>
          <a:p>
            <a:pPr>
              <a:lnSpc>
                <a:spcPct val="90000"/>
              </a:lnSpc>
            </a:pPr>
            <a:r>
              <a:rPr lang="en-US" sz="1200" dirty="0">
                <a:solidFill>
                  <a:srgbClr val="0000FF"/>
                </a:solidFill>
                <a:latin typeface="+mn-lt"/>
              </a:rPr>
              <a:t>Steel </a:t>
            </a:r>
            <a:r>
              <a:rPr lang="en-US" sz="1200" dirty="0">
                <a:solidFill>
                  <a:srgbClr val="0000FF"/>
                </a:solidFill>
              </a:rPr>
              <a:t>bands serve as</a:t>
            </a:r>
            <a:br>
              <a:rPr lang="en-US" sz="1200" dirty="0">
                <a:solidFill>
                  <a:srgbClr val="0000FF"/>
                </a:solidFill>
              </a:rPr>
            </a:br>
            <a:r>
              <a:rPr lang="en-US" sz="1200" dirty="0">
                <a:solidFill>
                  <a:srgbClr val="0000FF"/>
                </a:solidFill>
                <a:latin typeface="+mn-lt"/>
              </a:rPr>
              <a:t>anti-streaming features</a:t>
            </a:r>
          </a:p>
        </p:txBody>
      </p:sp>
      <p:cxnSp>
        <p:nvCxnSpPr>
          <p:cNvPr id="19" name="Straight Connector 18">
            <a:extLst>
              <a:ext uri="{FF2B5EF4-FFF2-40B4-BE49-F238E27FC236}">
                <a16:creationId xmlns:a16="http://schemas.microsoft.com/office/drawing/2014/main" id="{BDE1BA51-30A2-BF78-1BD5-575772536A76}"/>
              </a:ext>
            </a:extLst>
          </p:cNvPr>
          <p:cNvCxnSpPr>
            <a:cxnSpLocks/>
          </p:cNvCxnSpPr>
          <p:nvPr/>
        </p:nvCxnSpPr>
        <p:spPr>
          <a:xfrm flipH="1" flipV="1">
            <a:off x="8653431" y="441410"/>
            <a:ext cx="167520" cy="669407"/>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43AA6C-AF18-CB8D-191F-DCF6F0902C87}"/>
              </a:ext>
            </a:extLst>
          </p:cNvPr>
          <p:cNvCxnSpPr>
            <a:cxnSpLocks/>
          </p:cNvCxnSpPr>
          <p:nvPr/>
        </p:nvCxnSpPr>
        <p:spPr>
          <a:xfrm flipH="1" flipV="1">
            <a:off x="8653431" y="441410"/>
            <a:ext cx="781549" cy="961755"/>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Content Placeholder 6">
            <a:extLst>
              <a:ext uri="{FF2B5EF4-FFF2-40B4-BE49-F238E27FC236}">
                <a16:creationId xmlns:a16="http://schemas.microsoft.com/office/drawing/2014/main" id="{174F2288-48F0-3AA0-0752-2BF63457AF36}"/>
              </a:ext>
            </a:extLst>
          </p:cNvPr>
          <p:cNvSpPr txBox="1">
            <a:spLocks/>
          </p:cNvSpPr>
          <p:nvPr/>
        </p:nvSpPr>
        <p:spPr>
          <a:xfrm>
            <a:off x="5500157" y="4741430"/>
            <a:ext cx="6526526" cy="1972061"/>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t>Steel bands encircling the housings serve as anti-streaming features</a:t>
            </a:r>
          </a:p>
          <a:p>
            <a:r>
              <a:rPr lang="en-US" sz="1400" dirty="0"/>
              <a:t>Exterior of the shielding is rectangular, interior is contoured to fit the guide path</a:t>
            </a:r>
          </a:p>
          <a:p>
            <a:r>
              <a:rPr lang="en-US" sz="1400" dirty="0"/>
              <a:t>Mounting base plate is leveled with a regular weight concrete (RWC) grout layer (not shown) underneath</a:t>
            </a:r>
          </a:p>
          <a:p>
            <a:r>
              <a:rPr lang="en-US" sz="1400" dirty="0"/>
              <a:t>Housing and shielding assembly is slid into the bunker feed-through opening on rails attached to the mounting base plate</a:t>
            </a:r>
          </a:p>
        </p:txBody>
      </p:sp>
      <p:sp>
        <p:nvSpPr>
          <p:cNvPr id="27" name="TextBox 26">
            <a:extLst>
              <a:ext uri="{FF2B5EF4-FFF2-40B4-BE49-F238E27FC236}">
                <a16:creationId xmlns:a16="http://schemas.microsoft.com/office/drawing/2014/main" id="{24FA8457-D475-CC03-9EBE-8096AECA61C2}"/>
              </a:ext>
            </a:extLst>
          </p:cNvPr>
          <p:cNvSpPr txBox="1"/>
          <p:nvPr/>
        </p:nvSpPr>
        <p:spPr>
          <a:xfrm>
            <a:off x="10143648" y="476212"/>
            <a:ext cx="1439818" cy="313932"/>
          </a:xfrm>
          <a:prstGeom prst="rect">
            <a:avLst/>
          </a:prstGeom>
          <a:noFill/>
        </p:spPr>
        <p:txBody>
          <a:bodyPr wrap="none" rtlCol="0">
            <a:spAutoFit/>
          </a:bodyPr>
          <a:lstStyle/>
          <a:p>
            <a:pPr algn="l">
              <a:lnSpc>
                <a:spcPct val="90000"/>
              </a:lnSpc>
            </a:pPr>
            <a:r>
              <a:rPr lang="en-US" sz="1600" b="1" dirty="0">
                <a:latin typeface="+mn-lt"/>
              </a:rPr>
              <a:t>Upper beam</a:t>
            </a:r>
          </a:p>
        </p:txBody>
      </p:sp>
      <p:sp>
        <p:nvSpPr>
          <p:cNvPr id="28" name="TextBox 27">
            <a:extLst>
              <a:ext uri="{FF2B5EF4-FFF2-40B4-BE49-F238E27FC236}">
                <a16:creationId xmlns:a16="http://schemas.microsoft.com/office/drawing/2014/main" id="{98B71338-F43B-55D8-7701-47AB8E1ACDFE}"/>
              </a:ext>
            </a:extLst>
          </p:cNvPr>
          <p:cNvSpPr txBox="1"/>
          <p:nvPr/>
        </p:nvSpPr>
        <p:spPr>
          <a:xfrm>
            <a:off x="10113495" y="4145476"/>
            <a:ext cx="1420582" cy="313932"/>
          </a:xfrm>
          <a:prstGeom prst="rect">
            <a:avLst/>
          </a:prstGeom>
          <a:noFill/>
        </p:spPr>
        <p:txBody>
          <a:bodyPr wrap="none" rtlCol="0">
            <a:spAutoFit/>
          </a:bodyPr>
          <a:lstStyle/>
          <a:p>
            <a:pPr algn="l">
              <a:lnSpc>
                <a:spcPct val="90000"/>
              </a:lnSpc>
            </a:pPr>
            <a:r>
              <a:rPr lang="en-US" sz="1600" b="1" dirty="0">
                <a:latin typeface="+mn-lt"/>
              </a:rPr>
              <a:t>Lower beam</a:t>
            </a:r>
          </a:p>
        </p:txBody>
      </p:sp>
      <p:sp>
        <p:nvSpPr>
          <p:cNvPr id="29" name="TextBox 28">
            <a:extLst>
              <a:ext uri="{FF2B5EF4-FFF2-40B4-BE49-F238E27FC236}">
                <a16:creationId xmlns:a16="http://schemas.microsoft.com/office/drawing/2014/main" id="{2542B732-A8B1-3D80-498E-48F667E91A31}"/>
              </a:ext>
            </a:extLst>
          </p:cNvPr>
          <p:cNvSpPr txBox="1"/>
          <p:nvPr/>
        </p:nvSpPr>
        <p:spPr>
          <a:xfrm>
            <a:off x="937918" y="1490861"/>
            <a:ext cx="1439818" cy="313932"/>
          </a:xfrm>
          <a:prstGeom prst="rect">
            <a:avLst/>
          </a:prstGeom>
          <a:noFill/>
        </p:spPr>
        <p:txBody>
          <a:bodyPr wrap="none" rtlCol="0">
            <a:spAutoFit/>
          </a:bodyPr>
          <a:lstStyle/>
          <a:p>
            <a:pPr algn="l">
              <a:lnSpc>
                <a:spcPct val="90000"/>
              </a:lnSpc>
            </a:pPr>
            <a:r>
              <a:rPr lang="en-US" sz="1600" b="1" dirty="0">
                <a:latin typeface="+mn-lt"/>
              </a:rPr>
              <a:t>Upper beam</a:t>
            </a:r>
          </a:p>
        </p:txBody>
      </p:sp>
      <p:sp>
        <p:nvSpPr>
          <p:cNvPr id="30" name="TextBox 29">
            <a:extLst>
              <a:ext uri="{FF2B5EF4-FFF2-40B4-BE49-F238E27FC236}">
                <a16:creationId xmlns:a16="http://schemas.microsoft.com/office/drawing/2014/main" id="{A0B6DA71-3579-05D6-F32A-DBBA703F3C73}"/>
              </a:ext>
            </a:extLst>
          </p:cNvPr>
          <p:cNvSpPr txBox="1"/>
          <p:nvPr/>
        </p:nvSpPr>
        <p:spPr>
          <a:xfrm>
            <a:off x="618284" y="5405773"/>
            <a:ext cx="1420582" cy="313932"/>
          </a:xfrm>
          <a:prstGeom prst="rect">
            <a:avLst/>
          </a:prstGeom>
          <a:noFill/>
        </p:spPr>
        <p:txBody>
          <a:bodyPr wrap="none" rtlCol="0">
            <a:spAutoFit/>
          </a:bodyPr>
          <a:lstStyle/>
          <a:p>
            <a:pPr algn="l">
              <a:lnSpc>
                <a:spcPct val="90000"/>
              </a:lnSpc>
            </a:pPr>
            <a:r>
              <a:rPr lang="en-US" sz="1600" b="1" dirty="0">
                <a:latin typeface="+mn-lt"/>
              </a:rPr>
              <a:t>Lower beam</a:t>
            </a:r>
          </a:p>
        </p:txBody>
      </p:sp>
      <p:sp>
        <p:nvSpPr>
          <p:cNvPr id="31" name="TextBox 30">
            <a:extLst>
              <a:ext uri="{FF2B5EF4-FFF2-40B4-BE49-F238E27FC236}">
                <a16:creationId xmlns:a16="http://schemas.microsoft.com/office/drawing/2014/main" id="{03C3EB79-9FB8-2E68-9E53-AF78B5ECB6D7}"/>
              </a:ext>
            </a:extLst>
          </p:cNvPr>
          <p:cNvSpPr txBox="1"/>
          <p:nvPr/>
        </p:nvSpPr>
        <p:spPr>
          <a:xfrm>
            <a:off x="6708631" y="967209"/>
            <a:ext cx="1290886" cy="258532"/>
          </a:xfrm>
          <a:prstGeom prst="rect">
            <a:avLst/>
          </a:prstGeom>
          <a:noFill/>
        </p:spPr>
        <p:txBody>
          <a:bodyPr wrap="square" rtlCol="0">
            <a:spAutoFit/>
          </a:bodyPr>
          <a:lstStyle/>
          <a:p>
            <a:pPr>
              <a:lnSpc>
                <a:spcPct val="90000"/>
              </a:lnSpc>
            </a:pPr>
            <a:r>
              <a:rPr lang="en-US" sz="1200" dirty="0">
                <a:solidFill>
                  <a:srgbClr val="0000FF"/>
                </a:solidFill>
                <a:latin typeface="+mn-lt"/>
              </a:rPr>
              <a:t>Shielding</a:t>
            </a:r>
          </a:p>
        </p:txBody>
      </p:sp>
      <p:cxnSp>
        <p:nvCxnSpPr>
          <p:cNvPr id="32" name="Straight Connector 31">
            <a:extLst>
              <a:ext uri="{FF2B5EF4-FFF2-40B4-BE49-F238E27FC236}">
                <a16:creationId xmlns:a16="http://schemas.microsoft.com/office/drawing/2014/main" id="{39ACC5C4-EB84-30D8-186E-48A4C16D5363}"/>
              </a:ext>
            </a:extLst>
          </p:cNvPr>
          <p:cNvCxnSpPr>
            <a:cxnSpLocks/>
          </p:cNvCxnSpPr>
          <p:nvPr/>
        </p:nvCxnSpPr>
        <p:spPr>
          <a:xfrm flipH="1" flipV="1">
            <a:off x="7580730" y="1085863"/>
            <a:ext cx="891582" cy="447430"/>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B8D5487-AA12-811E-A801-7F28F14B8843}"/>
              </a:ext>
            </a:extLst>
          </p:cNvPr>
          <p:cNvSpPr txBox="1"/>
          <p:nvPr/>
        </p:nvSpPr>
        <p:spPr>
          <a:xfrm>
            <a:off x="2681793" y="1130867"/>
            <a:ext cx="1781306" cy="424732"/>
          </a:xfrm>
          <a:prstGeom prst="rect">
            <a:avLst/>
          </a:prstGeom>
          <a:noFill/>
        </p:spPr>
        <p:txBody>
          <a:bodyPr wrap="square" rtlCol="0">
            <a:spAutoFit/>
          </a:bodyPr>
          <a:lstStyle/>
          <a:p>
            <a:pPr>
              <a:lnSpc>
                <a:spcPct val="90000"/>
              </a:lnSpc>
            </a:pPr>
            <a:r>
              <a:rPr lang="en-US" sz="1200" dirty="0">
                <a:solidFill>
                  <a:srgbClr val="0000FF"/>
                </a:solidFill>
                <a:latin typeface="+mn-lt"/>
              </a:rPr>
              <a:t>Shielding (A36 Steel, Corrosion coated)</a:t>
            </a:r>
          </a:p>
        </p:txBody>
      </p:sp>
      <p:sp>
        <p:nvSpPr>
          <p:cNvPr id="35" name="TextBox 34">
            <a:extLst>
              <a:ext uri="{FF2B5EF4-FFF2-40B4-BE49-F238E27FC236}">
                <a16:creationId xmlns:a16="http://schemas.microsoft.com/office/drawing/2014/main" id="{BAC44640-B93C-0A7F-7EAB-A1902110B498}"/>
              </a:ext>
            </a:extLst>
          </p:cNvPr>
          <p:cNvSpPr txBox="1"/>
          <p:nvPr/>
        </p:nvSpPr>
        <p:spPr>
          <a:xfrm>
            <a:off x="429768" y="729840"/>
            <a:ext cx="1487908" cy="286232"/>
          </a:xfrm>
          <a:prstGeom prst="rect">
            <a:avLst/>
          </a:prstGeom>
          <a:noFill/>
        </p:spPr>
        <p:txBody>
          <a:bodyPr wrap="none" rtlCol="0">
            <a:spAutoFit/>
          </a:bodyPr>
          <a:lstStyle/>
          <a:p>
            <a:pPr algn="l">
              <a:lnSpc>
                <a:spcPct val="90000"/>
              </a:lnSpc>
            </a:pPr>
            <a:r>
              <a:rPr lang="en-US" sz="1400" dirty="0">
                <a:solidFill>
                  <a:srgbClr val="0000FF"/>
                </a:solidFill>
                <a:latin typeface="+mn-lt"/>
              </a:rPr>
              <a:t>Credit: Art Diaz</a:t>
            </a:r>
          </a:p>
        </p:txBody>
      </p:sp>
      <p:sp>
        <p:nvSpPr>
          <p:cNvPr id="3" name="TextBox 2">
            <a:extLst>
              <a:ext uri="{FF2B5EF4-FFF2-40B4-BE49-F238E27FC236}">
                <a16:creationId xmlns:a16="http://schemas.microsoft.com/office/drawing/2014/main" id="{48DBC288-723F-5948-2916-F8795F3CA855}"/>
              </a:ext>
            </a:extLst>
          </p:cNvPr>
          <p:cNvSpPr txBox="1"/>
          <p:nvPr/>
        </p:nvSpPr>
        <p:spPr>
          <a:xfrm>
            <a:off x="4940217" y="3828285"/>
            <a:ext cx="1921379" cy="590931"/>
          </a:xfrm>
          <a:prstGeom prst="rect">
            <a:avLst/>
          </a:prstGeom>
          <a:noFill/>
        </p:spPr>
        <p:txBody>
          <a:bodyPr wrap="square" rtlCol="0">
            <a:spAutoFit/>
          </a:bodyPr>
          <a:lstStyle/>
          <a:p>
            <a:pPr>
              <a:lnSpc>
                <a:spcPct val="90000"/>
              </a:lnSpc>
            </a:pPr>
            <a:r>
              <a:rPr lang="en-US" sz="1200" dirty="0">
                <a:solidFill>
                  <a:srgbClr val="0000FF"/>
                </a:solidFill>
                <a:latin typeface="+mn-lt"/>
              </a:rPr>
              <a:t>Leveled mountin</a:t>
            </a:r>
            <a:r>
              <a:rPr lang="en-US" sz="1200" dirty="0">
                <a:solidFill>
                  <a:srgbClr val="0000FF"/>
                </a:solidFill>
              </a:rPr>
              <a:t>g plate (yellow) with grout layer (not shown) beneath</a:t>
            </a:r>
            <a:endParaRPr lang="en-US" sz="1200" dirty="0">
              <a:solidFill>
                <a:srgbClr val="0000FF"/>
              </a:solidFill>
              <a:latin typeface="+mn-lt"/>
            </a:endParaRPr>
          </a:p>
        </p:txBody>
      </p:sp>
      <p:cxnSp>
        <p:nvCxnSpPr>
          <p:cNvPr id="37" name="Straight Connector 36">
            <a:extLst>
              <a:ext uri="{FF2B5EF4-FFF2-40B4-BE49-F238E27FC236}">
                <a16:creationId xmlns:a16="http://schemas.microsoft.com/office/drawing/2014/main" id="{A9473532-D0D1-9F21-8748-8B9645FBA05B}"/>
              </a:ext>
            </a:extLst>
          </p:cNvPr>
          <p:cNvCxnSpPr>
            <a:cxnSpLocks/>
          </p:cNvCxnSpPr>
          <p:nvPr/>
        </p:nvCxnSpPr>
        <p:spPr>
          <a:xfrm flipH="1">
            <a:off x="6768737" y="3921585"/>
            <a:ext cx="1024079" cy="299426"/>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2826CC-5F50-776A-3005-16E69F83FF5A}"/>
              </a:ext>
            </a:extLst>
          </p:cNvPr>
          <p:cNvSpPr txBox="1"/>
          <p:nvPr/>
        </p:nvSpPr>
        <p:spPr>
          <a:xfrm>
            <a:off x="264776" y="2493242"/>
            <a:ext cx="848931" cy="424732"/>
          </a:xfrm>
          <a:prstGeom prst="rect">
            <a:avLst/>
          </a:prstGeom>
          <a:noFill/>
        </p:spPr>
        <p:txBody>
          <a:bodyPr wrap="square" rtlCol="0">
            <a:spAutoFit/>
          </a:bodyPr>
          <a:lstStyle/>
          <a:p>
            <a:pPr>
              <a:lnSpc>
                <a:spcPct val="90000"/>
              </a:lnSpc>
            </a:pPr>
            <a:r>
              <a:rPr lang="en-US" sz="1200" dirty="0">
                <a:solidFill>
                  <a:srgbClr val="0000FF"/>
                </a:solidFill>
                <a:latin typeface="+mn-lt"/>
              </a:rPr>
              <a:t>Shielding chicanes</a:t>
            </a:r>
          </a:p>
        </p:txBody>
      </p:sp>
      <p:cxnSp>
        <p:nvCxnSpPr>
          <p:cNvPr id="41" name="Straight Connector 40">
            <a:extLst>
              <a:ext uri="{FF2B5EF4-FFF2-40B4-BE49-F238E27FC236}">
                <a16:creationId xmlns:a16="http://schemas.microsoft.com/office/drawing/2014/main" id="{8C32D7EC-7293-6A8B-9FC4-F7745568EB40}"/>
              </a:ext>
            </a:extLst>
          </p:cNvPr>
          <p:cNvCxnSpPr>
            <a:cxnSpLocks/>
            <a:stCxn id="39" idx="3"/>
          </p:cNvCxnSpPr>
          <p:nvPr/>
        </p:nvCxnSpPr>
        <p:spPr>
          <a:xfrm flipV="1">
            <a:off x="1113707" y="2680184"/>
            <a:ext cx="1230252" cy="25424"/>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F7F37E9-7538-7717-B232-81B58A613EAF}"/>
              </a:ext>
            </a:extLst>
          </p:cNvPr>
          <p:cNvCxnSpPr>
            <a:cxnSpLocks/>
          </p:cNvCxnSpPr>
          <p:nvPr/>
        </p:nvCxnSpPr>
        <p:spPr>
          <a:xfrm>
            <a:off x="1164203" y="2752615"/>
            <a:ext cx="1425476" cy="434048"/>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92C6A5-813C-62C3-D799-92DDC7761D58}"/>
              </a:ext>
            </a:extLst>
          </p:cNvPr>
          <p:cNvCxnSpPr>
            <a:cxnSpLocks/>
          </p:cNvCxnSpPr>
          <p:nvPr/>
        </p:nvCxnSpPr>
        <p:spPr>
          <a:xfrm>
            <a:off x="1129396" y="2810856"/>
            <a:ext cx="181110" cy="953757"/>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A31DA99-330F-ED05-2ACC-280C7C81252C}"/>
              </a:ext>
            </a:extLst>
          </p:cNvPr>
          <p:cNvCxnSpPr>
            <a:cxnSpLocks/>
          </p:cNvCxnSpPr>
          <p:nvPr/>
        </p:nvCxnSpPr>
        <p:spPr>
          <a:xfrm flipH="1" flipV="1">
            <a:off x="3976828" y="3707476"/>
            <a:ext cx="894934" cy="509588"/>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697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2FB58E90-38D6-2616-C1F7-DE4A0CE29C37}"/>
              </a:ext>
            </a:extLst>
          </p:cNvPr>
          <p:cNvCxnSpPr>
            <a:cxnSpLocks/>
          </p:cNvCxnSpPr>
          <p:nvPr/>
        </p:nvCxnSpPr>
        <p:spPr>
          <a:xfrm>
            <a:off x="5986547" y="949725"/>
            <a:ext cx="0" cy="5245976"/>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D8F5C16E-7327-F1A0-FC08-8AF25D7ADFB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58863" y="2951381"/>
            <a:ext cx="1679306" cy="1025899"/>
          </a:xfrm>
          <a:prstGeom prst="rect">
            <a:avLst/>
          </a:prstGeom>
          <a:ln w="28575">
            <a:solidFill>
              <a:srgbClr val="FF0000"/>
            </a:solid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FE63FEF6-4FD1-4CA5-1FDC-46A838F83A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2518" y="1310639"/>
            <a:ext cx="3832145" cy="2530683"/>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2B2359D-1AD8-959B-E9E4-423B047F57D2}"/>
              </a:ext>
            </a:extLst>
          </p:cNvPr>
          <p:cNvSpPr/>
          <p:nvPr/>
        </p:nvSpPr>
        <p:spPr>
          <a:xfrm>
            <a:off x="332233" y="6390640"/>
            <a:ext cx="1821687" cy="447040"/>
          </a:xfrm>
          <a:prstGeom prst="rect">
            <a:avLst/>
          </a:prstGeom>
          <a:solidFill>
            <a:schemeClr val="bg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4" name="Picture 3">
            <a:extLst>
              <a:ext uri="{FF2B5EF4-FFF2-40B4-BE49-F238E27FC236}">
                <a16:creationId xmlns:a16="http://schemas.microsoft.com/office/drawing/2014/main" id="{C6298A07-860E-7BFB-9E04-9C68EF894B3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79923" y="1310640"/>
            <a:ext cx="3865358" cy="253068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1407918-C5C8-2FFC-2FC5-B822C2343742}"/>
              </a:ext>
            </a:extLst>
          </p:cNvPr>
          <p:cNvSpPr txBox="1"/>
          <p:nvPr/>
        </p:nvSpPr>
        <p:spPr>
          <a:xfrm>
            <a:off x="114261" y="3862824"/>
            <a:ext cx="4278735" cy="341632"/>
          </a:xfrm>
          <a:prstGeom prst="rect">
            <a:avLst/>
          </a:prstGeom>
          <a:noFill/>
        </p:spPr>
        <p:txBody>
          <a:bodyPr wrap="none" rtlCol="0">
            <a:spAutoFit/>
          </a:bodyPr>
          <a:lstStyle/>
          <a:p>
            <a:pPr algn="l">
              <a:lnSpc>
                <a:spcPct val="90000"/>
              </a:lnSpc>
            </a:pPr>
            <a:r>
              <a:rPr lang="en-US" dirty="0">
                <a:latin typeface="+mn-lt"/>
              </a:rPr>
              <a:t>Original (pillow block bearings and rails)</a:t>
            </a:r>
          </a:p>
        </p:txBody>
      </p:sp>
      <p:sp>
        <p:nvSpPr>
          <p:cNvPr id="8" name="TextBox 7">
            <a:extLst>
              <a:ext uri="{FF2B5EF4-FFF2-40B4-BE49-F238E27FC236}">
                <a16:creationId xmlns:a16="http://schemas.microsoft.com/office/drawing/2014/main" id="{F1F01642-B213-ACD5-D02D-49058D65CC89}"/>
              </a:ext>
            </a:extLst>
          </p:cNvPr>
          <p:cNvSpPr txBox="1"/>
          <p:nvPr/>
        </p:nvSpPr>
        <p:spPr>
          <a:xfrm>
            <a:off x="9129975" y="3862824"/>
            <a:ext cx="949299" cy="341632"/>
          </a:xfrm>
          <a:prstGeom prst="rect">
            <a:avLst/>
          </a:prstGeom>
          <a:noFill/>
        </p:spPr>
        <p:txBody>
          <a:bodyPr wrap="none" rtlCol="0">
            <a:spAutoFit/>
          </a:bodyPr>
          <a:lstStyle/>
          <a:p>
            <a:pPr algn="l">
              <a:lnSpc>
                <a:spcPct val="90000"/>
              </a:lnSpc>
            </a:pPr>
            <a:r>
              <a:rPr lang="en-US" dirty="0">
                <a:latin typeface="+mn-lt"/>
              </a:rPr>
              <a:t>Hilman</a:t>
            </a:r>
          </a:p>
        </p:txBody>
      </p:sp>
      <p:pic>
        <p:nvPicPr>
          <p:cNvPr id="11" name="Picture 10">
            <a:extLst>
              <a:ext uri="{FF2B5EF4-FFF2-40B4-BE49-F238E27FC236}">
                <a16:creationId xmlns:a16="http://schemas.microsoft.com/office/drawing/2014/main" id="{F6836EA1-262D-4AEF-DFA7-4CCEF87784F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4685" y="4202236"/>
            <a:ext cx="3346056" cy="255793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D159DC6-5AFE-7BC7-841F-56CD02E18C3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83753" y="4202236"/>
            <a:ext cx="3457697" cy="2530683"/>
          </a:xfrm>
          <a:prstGeom prst="rect">
            <a:avLst/>
          </a:prstGeom>
          <a:ln>
            <a:noFill/>
          </a:ln>
          <a:effectLst>
            <a:outerShdw blurRad="292100" dist="139700" dir="2700000" algn="tl" rotWithShape="0">
              <a:srgbClr val="333333">
                <a:alpha val="65000"/>
              </a:srgbClr>
            </a:outerShdw>
          </a:effectLst>
        </p:spPr>
      </p:pic>
      <p:sp>
        <p:nvSpPr>
          <p:cNvPr id="14" name="Title 1">
            <a:extLst>
              <a:ext uri="{FF2B5EF4-FFF2-40B4-BE49-F238E27FC236}">
                <a16:creationId xmlns:a16="http://schemas.microsoft.com/office/drawing/2014/main" id="{986C6961-E23D-2623-0326-8332D017A01D}"/>
              </a:ext>
            </a:extLst>
          </p:cNvPr>
          <p:cNvSpPr txBox="1">
            <a:spLocks/>
          </p:cNvSpPr>
          <p:nvPr/>
        </p:nvSpPr>
        <p:spPr>
          <a:xfrm>
            <a:off x="429767" y="261360"/>
            <a:ext cx="11430000" cy="43750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Change in Feed-Through Rollers </a:t>
            </a:r>
          </a:p>
        </p:txBody>
      </p:sp>
      <p:sp>
        <p:nvSpPr>
          <p:cNvPr id="2" name="Content Placeholder 6">
            <a:extLst>
              <a:ext uri="{FF2B5EF4-FFF2-40B4-BE49-F238E27FC236}">
                <a16:creationId xmlns:a16="http://schemas.microsoft.com/office/drawing/2014/main" id="{53C72091-430C-1BA6-CD18-672E7F338AA9}"/>
              </a:ext>
            </a:extLst>
          </p:cNvPr>
          <p:cNvSpPr txBox="1">
            <a:spLocks/>
          </p:cNvSpPr>
          <p:nvPr/>
        </p:nvSpPr>
        <p:spPr>
          <a:xfrm>
            <a:off x="4228394" y="5476662"/>
            <a:ext cx="3550358" cy="1213893"/>
          </a:xfrm>
          <a:prstGeom prst="rect">
            <a:avLst/>
          </a:prstGeom>
          <a:solidFill>
            <a:schemeClr val="bg1"/>
          </a:solidFill>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Benefits of Hilman rollers:</a:t>
            </a:r>
          </a:p>
          <a:p>
            <a:pPr lvl="1"/>
            <a:r>
              <a:rPr lang="en-US" sz="1400" dirty="0"/>
              <a:t>allow for easier rail alignment</a:t>
            </a:r>
          </a:p>
          <a:p>
            <a:pPr lvl="1"/>
            <a:r>
              <a:rPr lang="en-US" sz="1400" dirty="0"/>
              <a:t>Less empty space, better anti-streaming</a:t>
            </a:r>
          </a:p>
        </p:txBody>
      </p:sp>
      <p:sp>
        <p:nvSpPr>
          <p:cNvPr id="15" name="Oval 14">
            <a:extLst>
              <a:ext uri="{FF2B5EF4-FFF2-40B4-BE49-F238E27FC236}">
                <a16:creationId xmlns:a16="http://schemas.microsoft.com/office/drawing/2014/main" id="{E8C2CE89-565C-3B7C-7973-ADF2AC2EFC05}"/>
              </a:ext>
            </a:extLst>
          </p:cNvPr>
          <p:cNvSpPr/>
          <p:nvPr/>
        </p:nvSpPr>
        <p:spPr>
          <a:xfrm rot="936185">
            <a:off x="1322118" y="5157697"/>
            <a:ext cx="1242094" cy="5181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B08C180-61B5-4C54-C4BC-D04BDDAB44EB}"/>
              </a:ext>
            </a:extLst>
          </p:cNvPr>
          <p:cNvSpPr/>
          <p:nvPr/>
        </p:nvSpPr>
        <p:spPr>
          <a:xfrm rot="936185">
            <a:off x="360778" y="4861730"/>
            <a:ext cx="703591" cy="5181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A5AEE54-3300-3C80-25EE-6F33733ED4A1}"/>
              </a:ext>
            </a:extLst>
          </p:cNvPr>
          <p:cNvSpPr/>
          <p:nvPr/>
        </p:nvSpPr>
        <p:spPr>
          <a:xfrm rot="936185">
            <a:off x="8041484" y="4939257"/>
            <a:ext cx="1242094" cy="5181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590D406-7CDA-81E1-965B-1159E8661C43}"/>
              </a:ext>
            </a:extLst>
          </p:cNvPr>
          <p:cNvCxnSpPr>
            <a:cxnSpLocks/>
            <a:endCxn id="20" idx="1"/>
          </p:cNvCxnSpPr>
          <p:nvPr/>
        </p:nvCxnSpPr>
        <p:spPr>
          <a:xfrm flipV="1">
            <a:off x="2212601" y="4419456"/>
            <a:ext cx="2187736" cy="997321"/>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5BDDAC-D00A-545B-8E0B-F752D46A07B9}"/>
              </a:ext>
            </a:extLst>
          </p:cNvPr>
          <p:cNvSpPr txBox="1"/>
          <p:nvPr/>
        </p:nvSpPr>
        <p:spPr>
          <a:xfrm>
            <a:off x="4400337" y="4207090"/>
            <a:ext cx="1289263" cy="424732"/>
          </a:xfrm>
          <a:prstGeom prst="rect">
            <a:avLst/>
          </a:prstGeom>
          <a:noFill/>
        </p:spPr>
        <p:txBody>
          <a:bodyPr wrap="square" rtlCol="0">
            <a:spAutoFit/>
          </a:bodyPr>
          <a:lstStyle/>
          <a:p>
            <a:pPr>
              <a:lnSpc>
                <a:spcPct val="90000"/>
              </a:lnSpc>
            </a:pPr>
            <a:r>
              <a:rPr lang="en-US" sz="1200" dirty="0">
                <a:solidFill>
                  <a:srgbClr val="0000FF"/>
                </a:solidFill>
                <a:latin typeface="+mn-lt"/>
              </a:rPr>
              <a:t>Empty space  (non-shielded)</a:t>
            </a:r>
          </a:p>
        </p:txBody>
      </p:sp>
      <p:cxnSp>
        <p:nvCxnSpPr>
          <p:cNvPr id="22" name="Straight Connector 21">
            <a:extLst>
              <a:ext uri="{FF2B5EF4-FFF2-40B4-BE49-F238E27FC236}">
                <a16:creationId xmlns:a16="http://schemas.microsoft.com/office/drawing/2014/main" id="{9DC7BC68-38E8-0265-F900-BE5FCB468015}"/>
              </a:ext>
            </a:extLst>
          </p:cNvPr>
          <p:cNvCxnSpPr>
            <a:cxnSpLocks/>
            <a:endCxn id="20" idx="1"/>
          </p:cNvCxnSpPr>
          <p:nvPr/>
        </p:nvCxnSpPr>
        <p:spPr>
          <a:xfrm flipV="1">
            <a:off x="752564" y="4419456"/>
            <a:ext cx="3647773" cy="611681"/>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4334381-E47A-8E29-E337-E9BBAC3DF3FF}"/>
              </a:ext>
            </a:extLst>
          </p:cNvPr>
          <p:cNvSpPr txBox="1"/>
          <p:nvPr/>
        </p:nvSpPr>
        <p:spPr>
          <a:xfrm>
            <a:off x="6495316" y="4685743"/>
            <a:ext cx="1289263" cy="258532"/>
          </a:xfrm>
          <a:prstGeom prst="rect">
            <a:avLst/>
          </a:prstGeom>
          <a:noFill/>
        </p:spPr>
        <p:txBody>
          <a:bodyPr wrap="square" rtlCol="0">
            <a:spAutoFit/>
          </a:bodyPr>
          <a:lstStyle/>
          <a:p>
            <a:pPr>
              <a:lnSpc>
                <a:spcPct val="90000"/>
              </a:lnSpc>
            </a:pPr>
            <a:r>
              <a:rPr lang="en-US" sz="1200" dirty="0">
                <a:solidFill>
                  <a:srgbClr val="0000FF"/>
                </a:solidFill>
                <a:latin typeface="+mn-lt"/>
              </a:rPr>
              <a:t>Shielded space</a:t>
            </a:r>
          </a:p>
        </p:txBody>
      </p:sp>
      <p:cxnSp>
        <p:nvCxnSpPr>
          <p:cNvPr id="30" name="Straight Connector 29">
            <a:extLst>
              <a:ext uri="{FF2B5EF4-FFF2-40B4-BE49-F238E27FC236}">
                <a16:creationId xmlns:a16="http://schemas.microsoft.com/office/drawing/2014/main" id="{63835E3A-058A-C20B-7C93-51F4C498AF4A}"/>
              </a:ext>
            </a:extLst>
          </p:cNvPr>
          <p:cNvCxnSpPr>
            <a:cxnSpLocks/>
          </p:cNvCxnSpPr>
          <p:nvPr/>
        </p:nvCxnSpPr>
        <p:spPr>
          <a:xfrm flipH="1" flipV="1">
            <a:off x="7697496" y="4892603"/>
            <a:ext cx="863434" cy="305734"/>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2DC045-2372-32B2-78A7-16244D9462E4}"/>
              </a:ext>
            </a:extLst>
          </p:cNvPr>
          <p:cNvCxnSpPr>
            <a:cxnSpLocks/>
            <a:endCxn id="33" idx="1"/>
          </p:cNvCxnSpPr>
          <p:nvPr/>
        </p:nvCxnSpPr>
        <p:spPr>
          <a:xfrm flipV="1">
            <a:off x="3022600" y="1566528"/>
            <a:ext cx="1377737" cy="1244317"/>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EE79645-7EC3-EF1F-4FE9-0C953F4F3C94}"/>
              </a:ext>
            </a:extLst>
          </p:cNvPr>
          <p:cNvSpPr txBox="1"/>
          <p:nvPr/>
        </p:nvSpPr>
        <p:spPr>
          <a:xfrm>
            <a:off x="4400337" y="1271062"/>
            <a:ext cx="1622029" cy="590931"/>
          </a:xfrm>
          <a:prstGeom prst="rect">
            <a:avLst/>
          </a:prstGeom>
          <a:noFill/>
        </p:spPr>
        <p:txBody>
          <a:bodyPr wrap="square" rtlCol="0">
            <a:spAutoFit/>
          </a:bodyPr>
          <a:lstStyle/>
          <a:p>
            <a:pPr>
              <a:lnSpc>
                <a:spcPct val="90000"/>
              </a:lnSpc>
            </a:pPr>
            <a:r>
              <a:rPr lang="en-US" sz="1200" dirty="0">
                <a:solidFill>
                  <a:srgbClr val="0000FF"/>
                </a:solidFill>
                <a:latin typeface="+mn-lt"/>
              </a:rPr>
              <a:t>Rails on both sides need good alignment to each other</a:t>
            </a:r>
          </a:p>
        </p:txBody>
      </p:sp>
      <p:cxnSp>
        <p:nvCxnSpPr>
          <p:cNvPr id="34" name="Straight Connector 33">
            <a:extLst>
              <a:ext uri="{FF2B5EF4-FFF2-40B4-BE49-F238E27FC236}">
                <a16:creationId xmlns:a16="http://schemas.microsoft.com/office/drawing/2014/main" id="{AAFA35D1-E260-33D8-F86F-D8DB49861E19}"/>
              </a:ext>
            </a:extLst>
          </p:cNvPr>
          <p:cNvCxnSpPr>
            <a:cxnSpLocks/>
            <a:endCxn id="33" idx="1"/>
          </p:cNvCxnSpPr>
          <p:nvPr/>
        </p:nvCxnSpPr>
        <p:spPr>
          <a:xfrm flipV="1">
            <a:off x="1473200" y="1566528"/>
            <a:ext cx="2927137" cy="1265818"/>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FDA0E7-3B7C-3B47-A6E6-9CD4A3603FF4}"/>
              </a:ext>
            </a:extLst>
          </p:cNvPr>
          <p:cNvCxnSpPr>
            <a:cxnSpLocks/>
          </p:cNvCxnSpPr>
          <p:nvPr/>
        </p:nvCxnSpPr>
        <p:spPr>
          <a:xfrm flipH="1" flipV="1">
            <a:off x="7682290" y="1799059"/>
            <a:ext cx="980241" cy="1283741"/>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D07D17E-9498-EE77-2F7F-42650131380E}"/>
              </a:ext>
            </a:extLst>
          </p:cNvPr>
          <p:cNvSpPr txBox="1"/>
          <p:nvPr/>
        </p:nvSpPr>
        <p:spPr>
          <a:xfrm>
            <a:off x="6162550" y="1262968"/>
            <a:ext cx="1622029" cy="1255728"/>
          </a:xfrm>
          <a:prstGeom prst="rect">
            <a:avLst/>
          </a:prstGeom>
          <a:noFill/>
        </p:spPr>
        <p:txBody>
          <a:bodyPr wrap="square" rtlCol="0">
            <a:spAutoFit/>
          </a:bodyPr>
          <a:lstStyle/>
          <a:p>
            <a:pPr>
              <a:lnSpc>
                <a:spcPct val="90000"/>
              </a:lnSpc>
            </a:pPr>
            <a:r>
              <a:rPr lang="en-US" sz="1200" dirty="0">
                <a:solidFill>
                  <a:srgbClr val="0000FF"/>
                </a:solidFill>
                <a:latin typeface="+mn-lt"/>
              </a:rPr>
              <a:t>Only one side of the Hilman roller system provides lateral motion constraint… the two rails do not need to be tightly aligned to each other</a:t>
            </a:r>
          </a:p>
        </p:txBody>
      </p:sp>
      <p:cxnSp>
        <p:nvCxnSpPr>
          <p:cNvPr id="42" name="Straight Connector 41">
            <a:extLst>
              <a:ext uri="{FF2B5EF4-FFF2-40B4-BE49-F238E27FC236}">
                <a16:creationId xmlns:a16="http://schemas.microsoft.com/office/drawing/2014/main" id="{C8E8C486-C894-398B-F90E-AF97E7CD8D46}"/>
              </a:ext>
            </a:extLst>
          </p:cNvPr>
          <p:cNvCxnSpPr>
            <a:cxnSpLocks/>
          </p:cNvCxnSpPr>
          <p:nvPr/>
        </p:nvCxnSpPr>
        <p:spPr>
          <a:xfrm flipH="1" flipV="1">
            <a:off x="7682290" y="1799059"/>
            <a:ext cx="3036510" cy="1255728"/>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054240C-A810-F6EB-B40C-052AFEF275B2}"/>
              </a:ext>
            </a:extLst>
          </p:cNvPr>
          <p:cNvSpPr txBox="1"/>
          <p:nvPr/>
        </p:nvSpPr>
        <p:spPr>
          <a:xfrm>
            <a:off x="8924071" y="4390277"/>
            <a:ext cx="1637528" cy="424732"/>
          </a:xfrm>
          <a:prstGeom prst="rect">
            <a:avLst/>
          </a:prstGeom>
          <a:noFill/>
        </p:spPr>
        <p:txBody>
          <a:bodyPr wrap="square" rtlCol="0">
            <a:spAutoFit/>
          </a:bodyPr>
          <a:lstStyle/>
          <a:p>
            <a:pPr>
              <a:lnSpc>
                <a:spcPct val="90000"/>
              </a:lnSpc>
            </a:pPr>
            <a:r>
              <a:rPr lang="en-US" sz="1200" dirty="0">
                <a:solidFill>
                  <a:srgbClr val="0000FF"/>
                </a:solidFill>
                <a:latin typeface="+mn-lt"/>
              </a:rPr>
              <a:t>Alignment rollers on</a:t>
            </a:r>
            <a:br>
              <a:rPr lang="en-US" sz="1200" dirty="0">
                <a:solidFill>
                  <a:srgbClr val="0000FF"/>
                </a:solidFill>
                <a:latin typeface="+mn-lt"/>
              </a:rPr>
            </a:br>
            <a:r>
              <a:rPr lang="en-US" sz="1200" dirty="0">
                <a:solidFill>
                  <a:srgbClr val="0000FF"/>
                </a:solidFill>
                <a:latin typeface="+mn-lt"/>
              </a:rPr>
              <a:t>one side only</a:t>
            </a:r>
          </a:p>
        </p:txBody>
      </p:sp>
      <p:cxnSp>
        <p:nvCxnSpPr>
          <p:cNvPr id="45" name="Straight Connector 44">
            <a:extLst>
              <a:ext uri="{FF2B5EF4-FFF2-40B4-BE49-F238E27FC236}">
                <a16:creationId xmlns:a16="http://schemas.microsoft.com/office/drawing/2014/main" id="{82F9C901-ED42-6FB8-0D39-19541AAFC0B8}"/>
              </a:ext>
            </a:extLst>
          </p:cNvPr>
          <p:cNvCxnSpPr>
            <a:cxnSpLocks/>
          </p:cNvCxnSpPr>
          <p:nvPr/>
        </p:nvCxnSpPr>
        <p:spPr>
          <a:xfrm flipH="1" flipV="1">
            <a:off x="9979399" y="4776654"/>
            <a:ext cx="396501" cy="1056700"/>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8EB3466-6BFA-626C-570C-A39C1B0E2F1F}"/>
              </a:ext>
            </a:extLst>
          </p:cNvPr>
          <p:cNvSpPr txBox="1"/>
          <p:nvPr/>
        </p:nvSpPr>
        <p:spPr>
          <a:xfrm>
            <a:off x="1387044" y="863231"/>
            <a:ext cx="1770036" cy="369332"/>
          </a:xfrm>
          <a:prstGeom prst="rect">
            <a:avLst/>
          </a:prstGeom>
          <a:noFill/>
        </p:spPr>
        <p:txBody>
          <a:bodyPr wrap="none" rtlCol="0">
            <a:spAutoFit/>
          </a:bodyPr>
          <a:lstStyle/>
          <a:p>
            <a:r>
              <a:rPr lang="en-US" b="1" u="sng" dirty="0">
                <a:solidFill>
                  <a:srgbClr val="000000"/>
                </a:solidFill>
              </a:rPr>
              <a:t>Original Design</a:t>
            </a:r>
          </a:p>
        </p:txBody>
      </p:sp>
      <p:sp>
        <p:nvSpPr>
          <p:cNvPr id="50" name="TextBox 49">
            <a:extLst>
              <a:ext uri="{FF2B5EF4-FFF2-40B4-BE49-F238E27FC236}">
                <a16:creationId xmlns:a16="http://schemas.microsoft.com/office/drawing/2014/main" id="{BB3A4C9A-77C1-09D5-171F-8FB8E4D6323D}"/>
              </a:ext>
            </a:extLst>
          </p:cNvPr>
          <p:cNvSpPr txBox="1"/>
          <p:nvPr/>
        </p:nvSpPr>
        <p:spPr>
          <a:xfrm>
            <a:off x="8198742" y="863231"/>
            <a:ext cx="2922595" cy="369332"/>
          </a:xfrm>
          <a:prstGeom prst="rect">
            <a:avLst/>
          </a:prstGeom>
          <a:noFill/>
        </p:spPr>
        <p:txBody>
          <a:bodyPr wrap="none" rtlCol="0">
            <a:spAutoFit/>
          </a:bodyPr>
          <a:lstStyle/>
          <a:p>
            <a:pPr algn="ctr"/>
            <a:r>
              <a:rPr lang="en-US" b="1" u="sng" dirty="0">
                <a:solidFill>
                  <a:srgbClr val="000000"/>
                </a:solidFill>
              </a:rPr>
              <a:t>Neutronic Analysis Design</a:t>
            </a:r>
          </a:p>
        </p:txBody>
      </p:sp>
      <p:sp>
        <p:nvSpPr>
          <p:cNvPr id="53" name="Rectangle 52">
            <a:extLst>
              <a:ext uri="{FF2B5EF4-FFF2-40B4-BE49-F238E27FC236}">
                <a16:creationId xmlns:a16="http://schemas.microsoft.com/office/drawing/2014/main" id="{41914DF7-A8AE-554B-BEBC-20384F41A418}"/>
              </a:ext>
            </a:extLst>
          </p:cNvPr>
          <p:cNvSpPr/>
          <p:nvPr/>
        </p:nvSpPr>
        <p:spPr>
          <a:xfrm>
            <a:off x="8227779" y="2681288"/>
            <a:ext cx="911338" cy="6558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E7A2834C-BF98-5E53-06D8-F2170D8321A0}"/>
              </a:ext>
            </a:extLst>
          </p:cNvPr>
          <p:cNvCxnSpPr>
            <a:cxnSpLocks/>
          </p:cNvCxnSpPr>
          <p:nvPr/>
        </p:nvCxnSpPr>
        <p:spPr>
          <a:xfrm flipH="1">
            <a:off x="5872328" y="2681288"/>
            <a:ext cx="2326414" cy="2509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F3EFDC4-3043-FAF5-6760-59C370887ACB}"/>
              </a:ext>
            </a:extLst>
          </p:cNvPr>
          <p:cNvCxnSpPr>
            <a:cxnSpLocks/>
          </p:cNvCxnSpPr>
          <p:nvPr/>
        </p:nvCxnSpPr>
        <p:spPr>
          <a:xfrm flipH="1">
            <a:off x="7558330" y="3352570"/>
            <a:ext cx="1580787" cy="6456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72443DD-FF71-E5EF-79C3-A25F7DBC3F82}"/>
              </a:ext>
            </a:extLst>
          </p:cNvPr>
          <p:cNvCxnSpPr>
            <a:cxnSpLocks/>
          </p:cNvCxnSpPr>
          <p:nvPr/>
        </p:nvCxnSpPr>
        <p:spPr>
          <a:xfrm>
            <a:off x="6103215" y="3181303"/>
            <a:ext cx="735058" cy="278630"/>
          </a:xfrm>
          <a:prstGeom prst="line">
            <a:avLst/>
          </a:prstGeom>
          <a:ln w="28575">
            <a:solidFill>
              <a:srgbClr val="0000F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EF4197C-5258-FBFE-A219-C8D9FCE7135E}"/>
              </a:ext>
            </a:extLst>
          </p:cNvPr>
          <p:cNvSpPr txBox="1"/>
          <p:nvPr/>
        </p:nvSpPr>
        <p:spPr>
          <a:xfrm>
            <a:off x="4513251" y="2266954"/>
            <a:ext cx="1622029" cy="923330"/>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square" rtlCol="0">
            <a:spAutoFit/>
          </a:bodyPr>
          <a:lstStyle/>
          <a:p>
            <a:pPr>
              <a:lnSpc>
                <a:spcPct val="90000"/>
              </a:lnSpc>
            </a:pPr>
            <a:r>
              <a:rPr lang="en-US" sz="1200" dirty="0">
                <a:solidFill>
                  <a:srgbClr val="0000FF"/>
                </a:solidFill>
                <a:latin typeface="+mn-lt"/>
              </a:rPr>
              <a:t>There are gaps, but </a:t>
            </a:r>
            <a:r>
              <a:rPr lang="en-US" sz="1200" dirty="0">
                <a:solidFill>
                  <a:srgbClr val="0000FF"/>
                </a:solidFill>
              </a:rPr>
              <a:t>no </a:t>
            </a:r>
            <a:r>
              <a:rPr lang="en-US" sz="1200" dirty="0">
                <a:solidFill>
                  <a:srgbClr val="0000FF"/>
                </a:solidFill>
                <a:latin typeface="+mn-lt"/>
              </a:rPr>
              <a:t>unobstructed streaming paths except at the Hilman roller corners (white)</a:t>
            </a:r>
          </a:p>
        </p:txBody>
      </p:sp>
    </p:spTree>
    <p:extLst>
      <p:ext uri="{BB962C8B-B14F-4D97-AF65-F5344CB8AC3E}">
        <p14:creationId xmlns:p14="http://schemas.microsoft.com/office/powerpoint/2010/main" val="2411561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DAD89-CCE0-A7B9-35F6-F63BF8659E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E25F06-4565-F121-C121-7FA31A8A16FF}"/>
              </a:ext>
            </a:extLst>
          </p:cNvPr>
          <p:cNvSpPr>
            <a:spLocks noGrp="1"/>
          </p:cNvSpPr>
          <p:nvPr>
            <p:ph type="title"/>
          </p:nvPr>
        </p:nvSpPr>
        <p:spPr/>
        <p:txBody>
          <a:bodyPr/>
          <a:lstStyle/>
          <a:p>
            <a:r>
              <a:rPr lang="en-US" dirty="0"/>
              <a:t>Cave</a:t>
            </a:r>
          </a:p>
        </p:txBody>
      </p:sp>
    </p:spTree>
    <p:extLst>
      <p:ext uri="{BB962C8B-B14F-4D97-AF65-F5344CB8AC3E}">
        <p14:creationId xmlns:p14="http://schemas.microsoft.com/office/powerpoint/2010/main" val="2159796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767FC-0371-E159-7E99-7B3A19ED883A}"/>
            </a:ext>
          </a:extLst>
        </p:cNvPr>
        <p:cNvGrpSpPr/>
        <p:nvPr/>
      </p:nvGrpSpPr>
      <p:grpSpPr>
        <a:xfrm>
          <a:off x="0" y="0"/>
          <a:ext cx="0" cy="0"/>
          <a:chOff x="0" y="0"/>
          <a:chExt cx="0" cy="0"/>
        </a:xfrm>
      </p:grpSpPr>
      <p:pic>
        <p:nvPicPr>
          <p:cNvPr id="50" name="Picture 49">
            <a:extLst>
              <a:ext uri="{FF2B5EF4-FFF2-40B4-BE49-F238E27FC236}">
                <a16:creationId xmlns:a16="http://schemas.microsoft.com/office/drawing/2014/main" id="{B2B88F3F-ABF0-C8BA-6656-E7D2424136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067175" y="480111"/>
            <a:ext cx="8020050" cy="6206515"/>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90B338BC-DDA2-74A6-D43A-B7FDF9093D22}"/>
              </a:ext>
            </a:extLst>
          </p:cNvPr>
          <p:cNvSpPr txBox="1">
            <a:spLocks/>
          </p:cNvSpPr>
          <p:nvPr/>
        </p:nvSpPr>
        <p:spPr>
          <a:xfrm>
            <a:off x="429767" y="261360"/>
            <a:ext cx="11430000" cy="43750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Cave – Exterior</a:t>
            </a:r>
          </a:p>
        </p:txBody>
      </p:sp>
      <p:sp>
        <p:nvSpPr>
          <p:cNvPr id="9" name="TextBox 8">
            <a:extLst>
              <a:ext uri="{FF2B5EF4-FFF2-40B4-BE49-F238E27FC236}">
                <a16:creationId xmlns:a16="http://schemas.microsoft.com/office/drawing/2014/main" id="{CBB07749-26C9-AE0E-227F-9D50B1D99184}"/>
              </a:ext>
            </a:extLst>
          </p:cNvPr>
          <p:cNvSpPr txBox="1"/>
          <p:nvPr/>
        </p:nvSpPr>
        <p:spPr>
          <a:xfrm>
            <a:off x="4200525" y="3236648"/>
            <a:ext cx="946093" cy="369332"/>
          </a:xfrm>
          <a:prstGeom prst="rect">
            <a:avLst/>
          </a:prstGeom>
          <a:noFill/>
        </p:spPr>
        <p:txBody>
          <a:bodyPr wrap="none" rtlCol="0">
            <a:spAutoFit/>
          </a:bodyPr>
          <a:lstStyle/>
          <a:p>
            <a:r>
              <a:rPr lang="en-US" b="1" u="sng" dirty="0"/>
              <a:t>QIKR-U</a:t>
            </a:r>
          </a:p>
        </p:txBody>
      </p:sp>
      <p:sp>
        <p:nvSpPr>
          <p:cNvPr id="10" name="TextBox 9">
            <a:extLst>
              <a:ext uri="{FF2B5EF4-FFF2-40B4-BE49-F238E27FC236}">
                <a16:creationId xmlns:a16="http://schemas.microsoft.com/office/drawing/2014/main" id="{4E37FD5C-529F-5F3F-19D8-5316CF83B80F}"/>
              </a:ext>
            </a:extLst>
          </p:cNvPr>
          <p:cNvSpPr txBox="1"/>
          <p:nvPr/>
        </p:nvSpPr>
        <p:spPr>
          <a:xfrm>
            <a:off x="8572500" y="5711178"/>
            <a:ext cx="918841" cy="369332"/>
          </a:xfrm>
          <a:prstGeom prst="rect">
            <a:avLst/>
          </a:prstGeom>
          <a:noFill/>
        </p:spPr>
        <p:txBody>
          <a:bodyPr wrap="none" rtlCol="0">
            <a:spAutoFit/>
          </a:bodyPr>
          <a:lstStyle/>
          <a:p>
            <a:r>
              <a:rPr lang="en-US" b="1" u="sng" dirty="0"/>
              <a:t>QIKR-L</a:t>
            </a:r>
          </a:p>
        </p:txBody>
      </p:sp>
      <p:sp>
        <p:nvSpPr>
          <p:cNvPr id="12" name="TextBox 11">
            <a:extLst>
              <a:ext uri="{FF2B5EF4-FFF2-40B4-BE49-F238E27FC236}">
                <a16:creationId xmlns:a16="http://schemas.microsoft.com/office/drawing/2014/main" id="{E8518FF7-48AF-2793-8C03-3D0A4A14904F}"/>
              </a:ext>
            </a:extLst>
          </p:cNvPr>
          <p:cNvSpPr txBox="1"/>
          <p:nvPr/>
        </p:nvSpPr>
        <p:spPr>
          <a:xfrm>
            <a:off x="6383560" y="3966913"/>
            <a:ext cx="709509" cy="258532"/>
          </a:xfrm>
          <a:prstGeom prst="rect">
            <a:avLst/>
          </a:prstGeom>
          <a:noFill/>
        </p:spPr>
        <p:txBody>
          <a:bodyPr wrap="square" rtlCol="0">
            <a:spAutoFit/>
          </a:bodyPr>
          <a:lstStyle/>
          <a:p>
            <a:pPr algn="ctr">
              <a:lnSpc>
                <a:spcPct val="90000"/>
              </a:lnSpc>
            </a:pPr>
            <a:r>
              <a:rPr lang="en-US" sz="1200" dirty="0">
                <a:solidFill>
                  <a:srgbClr val="0000FF"/>
                </a:solidFill>
                <a:latin typeface="+mn-lt"/>
              </a:rPr>
              <a:t>HDC</a:t>
            </a:r>
          </a:p>
        </p:txBody>
      </p:sp>
      <p:sp>
        <p:nvSpPr>
          <p:cNvPr id="17" name="TextBox 16">
            <a:extLst>
              <a:ext uri="{FF2B5EF4-FFF2-40B4-BE49-F238E27FC236}">
                <a16:creationId xmlns:a16="http://schemas.microsoft.com/office/drawing/2014/main" id="{1C15B677-1CD4-1474-0C1D-E375A3071423}"/>
              </a:ext>
            </a:extLst>
          </p:cNvPr>
          <p:cNvSpPr txBox="1"/>
          <p:nvPr/>
        </p:nvSpPr>
        <p:spPr>
          <a:xfrm>
            <a:off x="8419779" y="4379587"/>
            <a:ext cx="709509" cy="258532"/>
          </a:xfrm>
          <a:prstGeom prst="rect">
            <a:avLst/>
          </a:prstGeom>
          <a:noFill/>
        </p:spPr>
        <p:txBody>
          <a:bodyPr wrap="square" rtlCol="0">
            <a:spAutoFit/>
          </a:bodyPr>
          <a:lstStyle/>
          <a:p>
            <a:pPr algn="ctr">
              <a:lnSpc>
                <a:spcPct val="90000"/>
              </a:lnSpc>
            </a:pPr>
            <a:r>
              <a:rPr lang="en-US" sz="1200" dirty="0">
                <a:solidFill>
                  <a:srgbClr val="0000FF"/>
                </a:solidFill>
                <a:latin typeface="+mn-lt"/>
              </a:rPr>
              <a:t>RWC</a:t>
            </a:r>
          </a:p>
        </p:txBody>
      </p:sp>
      <p:sp>
        <p:nvSpPr>
          <p:cNvPr id="18" name="TextBox 17">
            <a:extLst>
              <a:ext uri="{FF2B5EF4-FFF2-40B4-BE49-F238E27FC236}">
                <a16:creationId xmlns:a16="http://schemas.microsoft.com/office/drawing/2014/main" id="{3C201535-B0AA-3685-8828-3575C0965742}"/>
              </a:ext>
            </a:extLst>
          </p:cNvPr>
          <p:cNvSpPr txBox="1"/>
          <p:nvPr/>
        </p:nvSpPr>
        <p:spPr>
          <a:xfrm>
            <a:off x="5287517" y="4054397"/>
            <a:ext cx="709509" cy="258532"/>
          </a:xfrm>
          <a:prstGeom prst="rect">
            <a:avLst/>
          </a:prstGeom>
          <a:noFill/>
        </p:spPr>
        <p:txBody>
          <a:bodyPr wrap="square" rtlCol="0">
            <a:spAutoFit/>
          </a:bodyPr>
          <a:lstStyle/>
          <a:p>
            <a:pPr algn="ctr">
              <a:lnSpc>
                <a:spcPct val="90000"/>
              </a:lnSpc>
            </a:pPr>
            <a:r>
              <a:rPr lang="en-US" sz="1200" dirty="0">
                <a:solidFill>
                  <a:srgbClr val="0000FF"/>
                </a:solidFill>
                <a:latin typeface="+mn-lt"/>
              </a:rPr>
              <a:t>HDC</a:t>
            </a:r>
          </a:p>
        </p:txBody>
      </p:sp>
      <p:sp>
        <p:nvSpPr>
          <p:cNvPr id="19" name="TextBox 18">
            <a:extLst>
              <a:ext uri="{FF2B5EF4-FFF2-40B4-BE49-F238E27FC236}">
                <a16:creationId xmlns:a16="http://schemas.microsoft.com/office/drawing/2014/main" id="{7F09F2A3-17A5-B9B1-28D7-D4F6C6680D82}"/>
              </a:ext>
            </a:extLst>
          </p:cNvPr>
          <p:cNvSpPr txBox="1"/>
          <p:nvPr/>
        </p:nvSpPr>
        <p:spPr>
          <a:xfrm>
            <a:off x="7494416" y="3925131"/>
            <a:ext cx="709509" cy="258532"/>
          </a:xfrm>
          <a:prstGeom prst="rect">
            <a:avLst/>
          </a:prstGeom>
          <a:noFill/>
        </p:spPr>
        <p:txBody>
          <a:bodyPr wrap="square" rtlCol="0">
            <a:spAutoFit/>
          </a:bodyPr>
          <a:lstStyle/>
          <a:p>
            <a:pPr algn="ctr">
              <a:lnSpc>
                <a:spcPct val="90000"/>
              </a:lnSpc>
            </a:pPr>
            <a:r>
              <a:rPr lang="en-US" sz="1200" dirty="0">
                <a:solidFill>
                  <a:srgbClr val="0000FF"/>
                </a:solidFill>
                <a:latin typeface="+mn-lt"/>
              </a:rPr>
              <a:t>HDC</a:t>
            </a:r>
          </a:p>
        </p:txBody>
      </p:sp>
      <p:sp>
        <p:nvSpPr>
          <p:cNvPr id="20" name="TextBox 19">
            <a:extLst>
              <a:ext uri="{FF2B5EF4-FFF2-40B4-BE49-F238E27FC236}">
                <a16:creationId xmlns:a16="http://schemas.microsoft.com/office/drawing/2014/main" id="{7B644A01-39A6-F624-407B-BEC9635F43C1}"/>
              </a:ext>
            </a:extLst>
          </p:cNvPr>
          <p:cNvSpPr txBox="1"/>
          <p:nvPr/>
        </p:nvSpPr>
        <p:spPr>
          <a:xfrm>
            <a:off x="9821667" y="4013906"/>
            <a:ext cx="709509" cy="258532"/>
          </a:xfrm>
          <a:prstGeom prst="rect">
            <a:avLst/>
          </a:prstGeom>
          <a:noFill/>
        </p:spPr>
        <p:txBody>
          <a:bodyPr wrap="square" rtlCol="0">
            <a:spAutoFit/>
          </a:bodyPr>
          <a:lstStyle/>
          <a:p>
            <a:pPr algn="ctr">
              <a:lnSpc>
                <a:spcPct val="90000"/>
              </a:lnSpc>
            </a:pPr>
            <a:r>
              <a:rPr lang="en-US" sz="1200" dirty="0">
                <a:solidFill>
                  <a:srgbClr val="0000FF"/>
                </a:solidFill>
                <a:latin typeface="+mn-lt"/>
              </a:rPr>
              <a:t>HDC</a:t>
            </a:r>
          </a:p>
        </p:txBody>
      </p:sp>
      <p:sp>
        <p:nvSpPr>
          <p:cNvPr id="21" name="Content Placeholder 6">
            <a:extLst>
              <a:ext uri="{FF2B5EF4-FFF2-40B4-BE49-F238E27FC236}">
                <a16:creationId xmlns:a16="http://schemas.microsoft.com/office/drawing/2014/main" id="{60456F4F-7C7D-82F4-438D-2D7A3DBB4E35}"/>
              </a:ext>
            </a:extLst>
          </p:cNvPr>
          <p:cNvSpPr txBox="1">
            <a:spLocks/>
          </p:cNvSpPr>
          <p:nvPr/>
        </p:nvSpPr>
        <p:spPr>
          <a:xfrm>
            <a:off x="215687" y="1125236"/>
            <a:ext cx="4289294" cy="1978320"/>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Cave dimensions and materials match those used in the neutronics analysis </a:t>
            </a:r>
          </a:p>
          <a:p>
            <a:r>
              <a:rPr lang="en-US" sz="1800" dirty="0"/>
              <a:t>Cave doors (not shown) are 70mm thick steel, PPS interlocked</a:t>
            </a:r>
          </a:p>
        </p:txBody>
      </p:sp>
      <p:cxnSp>
        <p:nvCxnSpPr>
          <p:cNvPr id="24" name="Straight Connector 23">
            <a:extLst>
              <a:ext uri="{FF2B5EF4-FFF2-40B4-BE49-F238E27FC236}">
                <a16:creationId xmlns:a16="http://schemas.microsoft.com/office/drawing/2014/main" id="{1D965FEB-A71F-50D8-D9FC-3AC25B794F6E}"/>
              </a:ext>
            </a:extLst>
          </p:cNvPr>
          <p:cNvCxnSpPr>
            <a:cxnSpLocks/>
          </p:cNvCxnSpPr>
          <p:nvPr/>
        </p:nvCxnSpPr>
        <p:spPr>
          <a:xfrm flipH="1" flipV="1">
            <a:off x="6536531" y="2528888"/>
            <a:ext cx="330994" cy="1666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FAA50E-1FEB-8A58-779B-84B8BB336E09}"/>
              </a:ext>
            </a:extLst>
          </p:cNvPr>
          <p:cNvCxnSpPr>
            <a:cxnSpLocks/>
          </p:cNvCxnSpPr>
          <p:nvPr/>
        </p:nvCxnSpPr>
        <p:spPr>
          <a:xfrm flipH="1" flipV="1">
            <a:off x="4881562" y="2859882"/>
            <a:ext cx="330994" cy="1666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D7FDDCD-C82C-C5C2-C090-33D4907FDA29}"/>
              </a:ext>
            </a:extLst>
          </p:cNvPr>
          <p:cNvCxnSpPr/>
          <p:nvPr/>
        </p:nvCxnSpPr>
        <p:spPr>
          <a:xfrm flipV="1">
            <a:off x="5036344" y="2612232"/>
            <a:ext cx="1645444" cy="316706"/>
          </a:xfrm>
          <a:prstGeom prst="straightConnector1">
            <a:avLst/>
          </a:prstGeom>
          <a:ln>
            <a:solidFill>
              <a:srgbClr val="00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FD4D0D-2EA6-A406-22C1-8773FEE71A19}"/>
              </a:ext>
            </a:extLst>
          </p:cNvPr>
          <p:cNvCxnSpPr>
            <a:cxnSpLocks/>
          </p:cNvCxnSpPr>
          <p:nvPr/>
        </p:nvCxnSpPr>
        <p:spPr>
          <a:xfrm flipH="1" flipV="1">
            <a:off x="9273777" y="3038333"/>
            <a:ext cx="330994" cy="1666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1086519-4232-CBEB-AA20-E8A6B94C773C}"/>
              </a:ext>
            </a:extLst>
          </p:cNvPr>
          <p:cNvCxnSpPr>
            <a:cxnSpLocks/>
          </p:cNvCxnSpPr>
          <p:nvPr/>
        </p:nvCxnSpPr>
        <p:spPr>
          <a:xfrm flipH="1" flipV="1">
            <a:off x="8202166" y="3388376"/>
            <a:ext cx="330994" cy="1666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5561CD3-0A1E-FD92-F9AB-07A058B2DEEA}"/>
              </a:ext>
            </a:extLst>
          </p:cNvPr>
          <p:cNvCxnSpPr>
            <a:cxnSpLocks/>
          </p:cNvCxnSpPr>
          <p:nvPr/>
        </p:nvCxnSpPr>
        <p:spPr>
          <a:xfrm flipV="1">
            <a:off x="8419779" y="3121677"/>
            <a:ext cx="1040927" cy="360779"/>
          </a:xfrm>
          <a:prstGeom prst="straightConnector1">
            <a:avLst/>
          </a:prstGeom>
          <a:ln>
            <a:solidFill>
              <a:srgbClr val="00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FA820E1-0CF0-FC3F-4D59-77668B92102C}"/>
              </a:ext>
            </a:extLst>
          </p:cNvPr>
          <p:cNvCxnSpPr>
            <a:cxnSpLocks/>
          </p:cNvCxnSpPr>
          <p:nvPr/>
        </p:nvCxnSpPr>
        <p:spPr>
          <a:xfrm flipV="1">
            <a:off x="6698140" y="2257805"/>
            <a:ext cx="1822606" cy="349189"/>
          </a:xfrm>
          <a:prstGeom prst="straightConnector1">
            <a:avLst/>
          </a:prstGeom>
          <a:ln>
            <a:solidFill>
              <a:srgbClr val="0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CBFB9C4-BB49-153F-EC84-F3C9FE38F2DB}"/>
              </a:ext>
            </a:extLst>
          </p:cNvPr>
          <p:cNvCxnSpPr/>
          <p:nvPr/>
        </p:nvCxnSpPr>
        <p:spPr>
          <a:xfrm flipV="1">
            <a:off x="6702028" y="2290288"/>
            <a:ext cx="1645444" cy="316706"/>
          </a:xfrm>
          <a:prstGeom prst="straightConnector1">
            <a:avLst/>
          </a:prstGeom>
          <a:ln>
            <a:solidFill>
              <a:srgbClr val="0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7BAAD04-5772-1143-8302-144C7D359AC4}"/>
              </a:ext>
            </a:extLst>
          </p:cNvPr>
          <p:cNvGrpSpPr/>
          <p:nvPr/>
        </p:nvGrpSpPr>
        <p:grpSpPr>
          <a:xfrm rot="21395509">
            <a:off x="9403729" y="2750535"/>
            <a:ext cx="1230769" cy="349189"/>
            <a:chOff x="9767927" y="2689144"/>
            <a:chExt cx="1822606" cy="349189"/>
          </a:xfrm>
        </p:grpSpPr>
        <p:cxnSp>
          <p:nvCxnSpPr>
            <p:cNvPr id="42" name="Straight Arrow Connector 41">
              <a:extLst>
                <a:ext uri="{FF2B5EF4-FFF2-40B4-BE49-F238E27FC236}">
                  <a16:creationId xmlns:a16="http://schemas.microsoft.com/office/drawing/2014/main" id="{44884390-6A48-F9BA-0226-6C29BC630D8C}"/>
                </a:ext>
              </a:extLst>
            </p:cNvPr>
            <p:cNvCxnSpPr>
              <a:cxnSpLocks/>
            </p:cNvCxnSpPr>
            <p:nvPr/>
          </p:nvCxnSpPr>
          <p:spPr>
            <a:xfrm flipV="1">
              <a:off x="9767927" y="2689144"/>
              <a:ext cx="1822606" cy="349189"/>
            </a:xfrm>
            <a:prstGeom prst="straightConnector1">
              <a:avLst/>
            </a:prstGeom>
            <a:ln>
              <a:solidFill>
                <a:srgbClr val="0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17FA574-C414-7AD8-AAEC-20541A23DCE6}"/>
                </a:ext>
              </a:extLst>
            </p:cNvPr>
            <p:cNvCxnSpPr/>
            <p:nvPr/>
          </p:nvCxnSpPr>
          <p:spPr>
            <a:xfrm flipV="1">
              <a:off x="9771815" y="2721627"/>
              <a:ext cx="1645444" cy="316706"/>
            </a:xfrm>
            <a:prstGeom prst="straightConnector1">
              <a:avLst/>
            </a:prstGeom>
            <a:ln>
              <a:solidFill>
                <a:srgbClr val="0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77EC9A03-0C70-F47B-1C84-AEAAEDF935B3}"/>
              </a:ext>
            </a:extLst>
          </p:cNvPr>
          <p:cNvSpPr txBox="1"/>
          <p:nvPr/>
        </p:nvSpPr>
        <p:spPr>
          <a:xfrm>
            <a:off x="5489413" y="2448468"/>
            <a:ext cx="739305" cy="307777"/>
          </a:xfrm>
          <a:prstGeom prst="rect">
            <a:avLst/>
          </a:prstGeom>
          <a:noFill/>
        </p:spPr>
        <p:txBody>
          <a:bodyPr wrap="none" rtlCol="0">
            <a:spAutoFit/>
          </a:bodyPr>
          <a:lstStyle/>
          <a:p>
            <a:r>
              <a:rPr lang="en-US" sz="1400" dirty="0">
                <a:solidFill>
                  <a:srgbClr val="000000"/>
                </a:solidFill>
              </a:rPr>
              <a:t>600cm</a:t>
            </a:r>
          </a:p>
        </p:txBody>
      </p:sp>
      <p:sp>
        <p:nvSpPr>
          <p:cNvPr id="46" name="TextBox 45">
            <a:extLst>
              <a:ext uri="{FF2B5EF4-FFF2-40B4-BE49-F238E27FC236}">
                <a16:creationId xmlns:a16="http://schemas.microsoft.com/office/drawing/2014/main" id="{5BEA8F80-1319-CBA6-CDE0-78D2BE454783}"/>
              </a:ext>
            </a:extLst>
          </p:cNvPr>
          <p:cNvSpPr txBox="1"/>
          <p:nvPr/>
        </p:nvSpPr>
        <p:spPr>
          <a:xfrm>
            <a:off x="6867525" y="1880481"/>
            <a:ext cx="1067680" cy="523220"/>
          </a:xfrm>
          <a:prstGeom prst="rect">
            <a:avLst/>
          </a:prstGeom>
          <a:noFill/>
        </p:spPr>
        <p:txBody>
          <a:bodyPr wrap="square" rtlCol="0">
            <a:spAutoFit/>
          </a:bodyPr>
          <a:lstStyle/>
          <a:p>
            <a:r>
              <a:rPr lang="en-US" sz="1400" dirty="0">
                <a:solidFill>
                  <a:srgbClr val="000000"/>
                </a:solidFill>
              </a:rPr>
              <a:t>2500cm to moderator</a:t>
            </a:r>
          </a:p>
        </p:txBody>
      </p:sp>
      <p:sp>
        <p:nvSpPr>
          <p:cNvPr id="47" name="TextBox 46">
            <a:extLst>
              <a:ext uri="{FF2B5EF4-FFF2-40B4-BE49-F238E27FC236}">
                <a16:creationId xmlns:a16="http://schemas.microsoft.com/office/drawing/2014/main" id="{4C381CE8-BCD4-CEF3-5880-C40D3293E108}"/>
              </a:ext>
            </a:extLst>
          </p:cNvPr>
          <p:cNvSpPr txBox="1"/>
          <p:nvPr/>
        </p:nvSpPr>
        <p:spPr>
          <a:xfrm>
            <a:off x="9815670" y="2948628"/>
            <a:ext cx="1067680" cy="523220"/>
          </a:xfrm>
          <a:prstGeom prst="rect">
            <a:avLst/>
          </a:prstGeom>
          <a:noFill/>
        </p:spPr>
        <p:txBody>
          <a:bodyPr wrap="square" rtlCol="0">
            <a:spAutoFit/>
          </a:bodyPr>
          <a:lstStyle/>
          <a:p>
            <a:r>
              <a:rPr lang="en-US" sz="1400" dirty="0">
                <a:solidFill>
                  <a:srgbClr val="000000"/>
                </a:solidFill>
              </a:rPr>
              <a:t>2100cm to moderator</a:t>
            </a:r>
          </a:p>
        </p:txBody>
      </p:sp>
      <p:sp>
        <p:nvSpPr>
          <p:cNvPr id="48" name="TextBox 47">
            <a:extLst>
              <a:ext uri="{FF2B5EF4-FFF2-40B4-BE49-F238E27FC236}">
                <a16:creationId xmlns:a16="http://schemas.microsoft.com/office/drawing/2014/main" id="{59863652-CD35-0099-E0F3-2A272CE9B830}"/>
              </a:ext>
            </a:extLst>
          </p:cNvPr>
          <p:cNvSpPr txBox="1"/>
          <p:nvPr/>
        </p:nvSpPr>
        <p:spPr>
          <a:xfrm>
            <a:off x="8534472" y="3388376"/>
            <a:ext cx="739305" cy="307777"/>
          </a:xfrm>
          <a:prstGeom prst="rect">
            <a:avLst/>
          </a:prstGeom>
          <a:noFill/>
        </p:spPr>
        <p:txBody>
          <a:bodyPr wrap="none" rtlCol="0">
            <a:spAutoFit/>
          </a:bodyPr>
          <a:lstStyle/>
          <a:p>
            <a:r>
              <a:rPr lang="en-US" sz="1400" dirty="0">
                <a:solidFill>
                  <a:srgbClr val="000000"/>
                </a:solidFill>
              </a:rPr>
              <a:t>400cm</a:t>
            </a:r>
          </a:p>
        </p:txBody>
      </p:sp>
      <p:sp>
        <p:nvSpPr>
          <p:cNvPr id="5" name="Freeform: Shape 4">
            <a:extLst>
              <a:ext uri="{FF2B5EF4-FFF2-40B4-BE49-F238E27FC236}">
                <a16:creationId xmlns:a16="http://schemas.microsoft.com/office/drawing/2014/main" id="{BAF52467-1D47-F5C6-9AC2-51654E594A52}"/>
              </a:ext>
            </a:extLst>
          </p:cNvPr>
          <p:cNvSpPr/>
          <p:nvPr/>
        </p:nvSpPr>
        <p:spPr>
          <a:xfrm>
            <a:off x="4841129" y="3898738"/>
            <a:ext cx="401652" cy="283281"/>
          </a:xfrm>
          <a:custGeom>
            <a:avLst/>
            <a:gdLst>
              <a:gd name="connsiteX0" fmla="*/ 0 w 401652"/>
              <a:gd name="connsiteY0" fmla="*/ 283281 h 283281"/>
              <a:gd name="connsiteX1" fmla="*/ 170916 w 401652"/>
              <a:gd name="connsiteY1" fmla="*/ 18361 h 283281"/>
              <a:gd name="connsiteX2" fmla="*/ 401652 w 401652"/>
              <a:gd name="connsiteY2" fmla="*/ 43998 h 283281"/>
            </a:gdLst>
            <a:ahLst/>
            <a:cxnLst>
              <a:cxn ang="0">
                <a:pos x="connsiteX0" y="connsiteY0"/>
              </a:cxn>
              <a:cxn ang="0">
                <a:pos x="connsiteX1" y="connsiteY1"/>
              </a:cxn>
              <a:cxn ang="0">
                <a:pos x="connsiteX2" y="connsiteY2"/>
              </a:cxn>
            </a:cxnLst>
            <a:rect l="l" t="t" r="r" b="b"/>
            <a:pathLst>
              <a:path w="401652" h="283281">
                <a:moveTo>
                  <a:pt x="0" y="283281"/>
                </a:moveTo>
                <a:cubicBezTo>
                  <a:pt x="51987" y="170761"/>
                  <a:pt x="103974" y="58241"/>
                  <a:pt x="170916" y="18361"/>
                </a:cubicBezTo>
                <a:cubicBezTo>
                  <a:pt x="237858" y="-21520"/>
                  <a:pt x="319755" y="11239"/>
                  <a:pt x="401652" y="43998"/>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5982CF-C725-8650-AE08-41F4699A4C7F}"/>
              </a:ext>
            </a:extLst>
          </p:cNvPr>
          <p:cNvSpPr txBox="1"/>
          <p:nvPr/>
        </p:nvSpPr>
        <p:spPr>
          <a:xfrm>
            <a:off x="4394741" y="4163903"/>
            <a:ext cx="892776" cy="424732"/>
          </a:xfrm>
          <a:prstGeom prst="rect">
            <a:avLst/>
          </a:prstGeom>
          <a:noFill/>
        </p:spPr>
        <p:txBody>
          <a:bodyPr wrap="square" rtlCol="0">
            <a:spAutoFit/>
          </a:bodyPr>
          <a:lstStyle/>
          <a:p>
            <a:pPr algn="ctr">
              <a:lnSpc>
                <a:spcPct val="90000"/>
              </a:lnSpc>
            </a:pPr>
            <a:r>
              <a:rPr lang="en-US" sz="1200" dirty="0">
                <a:solidFill>
                  <a:srgbClr val="0000FF"/>
                </a:solidFill>
                <a:latin typeface="+mn-lt"/>
              </a:rPr>
              <a:t>RWC</a:t>
            </a:r>
            <a:br>
              <a:rPr lang="en-US" sz="1200" dirty="0">
                <a:solidFill>
                  <a:srgbClr val="0000FF"/>
                </a:solidFill>
              </a:rPr>
            </a:br>
            <a:r>
              <a:rPr lang="en-US" sz="1200" dirty="0">
                <a:solidFill>
                  <a:srgbClr val="0000FF"/>
                </a:solidFill>
              </a:rPr>
              <a:t>ST01-side</a:t>
            </a:r>
            <a:endParaRPr lang="en-US" sz="1200" dirty="0">
              <a:solidFill>
                <a:srgbClr val="0000FF"/>
              </a:solidFill>
              <a:latin typeface="+mn-lt"/>
            </a:endParaRPr>
          </a:p>
        </p:txBody>
      </p:sp>
    </p:spTree>
    <p:extLst>
      <p:ext uri="{BB962C8B-B14F-4D97-AF65-F5344CB8AC3E}">
        <p14:creationId xmlns:p14="http://schemas.microsoft.com/office/powerpoint/2010/main" val="2812801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811D3-5C41-6D07-E414-FE6DC414AFC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93F26B2-4945-1113-EA39-6E3C2D21C32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3883" y="3950246"/>
            <a:ext cx="7303788" cy="2254742"/>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B0792E4A-3A0B-1B88-F957-9C547DFC030E}"/>
              </a:ext>
            </a:extLst>
          </p:cNvPr>
          <p:cNvSpPr txBox="1">
            <a:spLocks/>
          </p:cNvSpPr>
          <p:nvPr/>
        </p:nvSpPr>
        <p:spPr>
          <a:xfrm>
            <a:off x="429767" y="261360"/>
            <a:ext cx="11430000" cy="43750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Cave – Interior</a:t>
            </a:r>
          </a:p>
        </p:txBody>
      </p:sp>
      <p:pic>
        <p:nvPicPr>
          <p:cNvPr id="4" name="Picture 3">
            <a:extLst>
              <a:ext uri="{FF2B5EF4-FFF2-40B4-BE49-F238E27FC236}">
                <a16:creationId xmlns:a16="http://schemas.microsoft.com/office/drawing/2014/main" id="{BD5E79C7-DA49-A83C-5B47-614F92ABF509}"/>
              </a:ext>
            </a:extLst>
          </p:cNvPr>
          <p:cNvPicPr>
            <a:picLocks noChangeAspect="1"/>
          </p:cNvPicPr>
          <p:nvPr/>
        </p:nvPicPr>
        <p:blipFill>
          <a:blip r:embed="rId3">
            <a:clrChange>
              <a:clrFrom>
                <a:srgbClr val="FFFFFF"/>
              </a:clrFrom>
              <a:clrTo>
                <a:srgbClr val="FFFFFF">
                  <a:alpha val="0"/>
                </a:srgbClr>
              </a:clrTo>
            </a:clrChange>
          </a:blip>
          <a:srcRect l="21262" r="4476"/>
          <a:stretch/>
        </p:blipFill>
        <p:spPr>
          <a:xfrm>
            <a:off x="522471" y="1048316"/>
            <a:ext cx="7315200" cy="275442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01A97B4-0344-35A6-C3CC-6FFDD8CC9EC8}"/>
              </a:ext>
            </a:extLst>
          </p:cNvPr>
          <p:cNvSpPr txBox="1"/>
          <p:nvPr/>
        </p:nvSpPr>
        <p:spPr>
          <a:xfrm>
            <a:off x="3907656" y="1072145"/>
            <a:ext cx="1704313" cy="369332"/>
          </a:xfrm>
          <a:prstGeom prst="rect">
            <a:avLst/>
          </a:prstGeom>
          <a:noFill/>
        </p:spPr>
        <p:txBody>
          <a:bodyPr wrap="square" rtlCol="0">
            <a:spAutoFit/>
          </a:bodyPr>
          <a:lstStyle/>
          <a:p>
            <a:r>
              <a:rPr lang="en-US" b="1" u="sng" dirty="0"/>
              <a:t>Elevation View</a:t>
            </a:r>
          </a:p>
        </p:txBody>
      </p:sp>
      <p:sp>
        <p:nvSpPr>
          <p:cNvPr id="7" name="TextBox 6">
            <a:extLst>
              <a:ext uri="{FF2B5EF4-FFF2-40B4-BE49-F238E27FC236}">
                <a16:creationId xmlns:a16="http://schemas.microsoft.com/office/drawing/2014/main" id="{8AEC6EFC-2391-C169-05B0-0C6206978675}"/>
              </a:ext>
            </a:extLst>
          </p:cNvPr>
          <p:cNvSpPr txBox="1"/>
          <p:nvPr/>
        </p:nvSpPr>
        <p:spPr>
          <a:xfrm>
            <a:off x="3960996" y="6035293"/>
            <a:ext cx="1212191" cy="369332"/>
          </a:xfrm>
          <a:prstGeom prst="rect">
            <a:avLst/>
          </a:prstGeom>
          <a:noFill/>
        </p:spPr>
        <p:txBody>
          <a:bodyPr wrap="square" rtlCol="0">
            <a:spAutoFit/>
          </a:bodyPr>
          <a:lstStyle/>
          <a:p>
            <a:r>
              <a:rPr lang="en-US" b="1" u="sng" dirty="0"/>
              <a:t>Plan View</a:t>
            </a:r>
          </a:p>
        </p:txBody>
      </p:sp>
      <p:sp>
        <p:nvSpPr>
          <p:cNvPr id="8" name="TextBox 7">
            <a:extLst>
              <a:ext uri="{FF2B5EF4-FFF2-40B4-BE49-F238E27FC236}">
                <a16:creationId xmlns:a16="http://schemas.microsoft.com/office/drawing/2014/main" id="{65D00B6E-0B1D-98F5-1694-B03C15D0EE47}"/>
              </a:ext>
            </a:extLst>
          </p:cNvPr>
          <p:cNvSpPr txBox="1"/>
          <p:nvPr/>
        </p:nvSpPr>
        <p:spPr>
          <a:xfrm>
            <a:off x="6407862" y="5383155"/>
            <a:ext cx="745717" cy="307777"/>
          </a:xfrm>
          <a:prstGeom prst="rect">
            <a:avLst/>
          </a:prstGeom>
          <a:noFill/>
        </p:spPr>
        <p:txBody>
          <a:bodyPr wrap="square" rtlCol="0">
            <a:spAutoFit/>
          </a:bodyPr>
          <a:lstStyle/>
          <a:p>
            <a:r>
              <a:rPr lang="en-US" sz="1400" dirty="0"/>
              <a:t>QIKR-U</a:t>
            </a:r>
          </a:p>
        </p:txBody>
      </p:sp>
      <p:sp>
        <p:nvSpPr>
          <p:cNvPr id="9" name="TextBox 8">
            <a:extLst>
              <a:ext uri="{FF2B5EF4-FFF2-40B4-BE49-F238E27FC236}">
                <a16:creationId xmlns:a16="http://schemas.microsoft.com/office/drawing/2014/main" id="{F347E8D7-2B1F-59EB-1B8F-A3E406109F4B}"/>
              </a:ext>
            </a:extLst>
          </p:cNvPr>
          <p:cNvSpPr txBox="1"/>
          <p:nvPr/>
        </p:nvSpPr>
        <p:spPr>
          <a:xfrm>
            <a:off x="4975302" y="4540920"/>
            <a:ext cx="724878" cy="307777"/>
          </a:xfrm>
          <a:prstGeom prst="rect">
            <a:avLst/>
          </a:prstGeom>
          <a:noFill/>
        </p:spPr>
        <p:txBody>
          <a:bodyPr wrap="square" rtlCol="0">
            <a:spAutoFit/>
          </a:bodyPr>
          <a:lstStyle/>
          <a:p>
            <a:r>
              <a:rPr lang="en-US" sz="1400" dirty="0"/>
              <a:t>QIKR-L</a:t>
            </a:r>
          </a:p>
        </p:txBody>
      </p:sp>
      <p:sp>
        <p:nvSpPr>
          <p:cNvPr id="16" name="TextBox 15">
            <a:extLst>
              <a:ext uri="{FF2B5EF4-FFF2-40B4-BE49-F238E27FC236}">
                <a16:creationId xmlns:a16="http://schemas.microsoft.com/office/drawing/2014/main" id="{57420689-DF73-D3B2-91D7-36C9660FC817}"/>
              </a:ext>
            </a:extLst>
          </p:cNvPr>
          <p:cNvSpPr txBox="1"/>
          <p:nvPr/>
        </p:nvSpPr>
        <p:spPr>
          <a:xfrm>
            <a:off x="1617935" y="3926132"/>
            <a:ext cx="822960" cy="461665"/>
          </a:xfrm>
          <a:prstGeom prst="rect">
            <a:avLst/>
          </a:prstGeom>
          <a:noFill/>
        </p:spPr>
        <p:txBody>
          <a:bodyPr wrap="square" rtlCol="0">
            <a:spAutoFit/>
          </a:bodyPr>
          <a:lstStyle/>
          <a:p>
            <a:pPr algn="ctr"/>
            <a:r>
              <a:rPr lang="en-US" sz="1200" dirty="0"/>
              <a:t>Bunker Wall</a:t>
            </a:r>
          </a:p>
        </p:txBody>
      </p:sp>
      <p:sp>
        <p:nvSpPr>
          <p:cNvPr id="23" name="TextBox 22">
            <a:extLst>
              <a:ext uri="{FF2B5EF4-FFF2-40B4-BE49-F238E27FC236}">
                <a16:creationId xmlns:a16="http://schemas.microsoft.com/office/drawing/2014/main" id="{AA798A9C-2EE8-3F52-B544-94EA8ED61CB4}"/>
              </a:ext>
            </a:extLst>
          </p:cNvPr>
          <p:cNvSpPr txBox="1"/>
          <p:nvPr/>
        </p:nvSpPr>
        <p:spPr>
          <a:xfrm>
            <a:off x="659377" y="3990734"/>
            <a:ext cx="822960" cy="461665"/>
          </a:xfrm>
          <a:prstGeom prst="rect">
            <a:avLst/>
          </a:prstGeom>
          <a:noFill/>
        </p:spPr>
        <p:txBody>
          <a:bodyPr wrap="square" rtlCol="0">
            <a:spAutoFit/>
          </a:bodyPr>
          <a:lstStyle/>
          <a:p>
            <a:pPr algn="ctr"/>
            <a:r>
              <a:rPr lang="en-US" sz="1200" dirty="0"/>
              <a:t>Shutter locations</a:t>
            </a:r>
          </a:p>
        </p:txBody>
      </p:sp>
      <p:cxnSp>
        <p:nvCxnSpPr>
          <p:cNvPr id="24" name="Straight Arrow Connector 23">
            <a:extLst>
              <a:ext uri="{FF2B5EF4-FFF2-40B4-BE49-F238E27FC236}">
                <a16:creationId xmlns:a16="http://schemas.microsoft.com/office/drawing/2014/main" id="{76F4F0F1-B438-CDA7-6379-A9AB29FC137C}"/>
              </a:ext>
            </a:extLst>
          </p:cNvPr>
          <p:cNvCxnSpPr>
            <a:cxnSpLocks/>
          </p:cNvCxnSpPr>
          <p:nvPr/>
        </p:nvCxnSpPr>
        <p:spPr>
          <a:xfrm flipV="1">
            <a:off x="1338611" y="2962657"/>
            <a:ext cx="586740" cy="1104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DF1A8DF-7412-40A3-75B5-D011B873CF06}"/>
              </a:ext>
            </a:extLst>
          </p:cNvPr>
          <p:cNvCxnSpPr>
            <a:cxnSpLocks/>
          </p:cNvCxnSpPr>
          <p:nvPr/>
        </p:nvCxnSpPr>
        <p:spPr>
          <a:xfrm flipV="1">
            <a:off x="1297769" y="2670590"/>
            <a:ext cx="589321" cy="1370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1DA4EB5-20B7-D9C7-98DA-B23A647C816F}"/>
              </a:ext>
            </a:extLst>
          </p:cNvPr>
          <p:cNvCxnSpPr>
            <a:cxnSpLocks/>
          </p:cNvCxnSpPr>
          <p:nvPr/>
        </p:nvCxnSpPr>
        <p:spPr>
          <a:xfrm>
            <a:off x="1410474" y="4406338"/>
            <a:ext cx="495027" cy="531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26B9CF4-C37E-2365-3CBE-1E1E257E082C}"/>
              </a:ext>
            </a:extLst>
          </p:cNvPr>
          <p:cNvCxnSpPr>
            <a:cxnSpLocks/>
          </p:cNvCxnSpPr>
          <p:nvPr/>
        </p:nvCxnSpPr>
        <p:spPr>
          <a:xfrm>
            <a:off x="1338611" y="4406338"/>
            <a:ext cx="566890" cy="763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08B1377-DD89-B0FE-8929-D25F0F3CE0DA}"/>
              </a:ext>
            </a:extLst>
          </p:cNvPr>
          <p:cNvSpPr txBox="1"/>
          <p:nvPr/>
        </p:nvSpPr>
        <p:spPr>
          <a:xfrm>
            <a:off x="247897" y="1872551"/>
            <a:ext cx="1049872" cy="276999"/>
          </a:xfrm>
          <a:prstGeom prst="rect">
            <a:avLst/>
          </a:prstGeom>
          <a:noFill/>
        </p:spPr>
        <p:txBody>
          <a:bodyPr wrap="square" rtlCol="0">
            <a:spAutoFit/>
          </a:bodyPr>
          <a:lstStyle/>
          <a:p>
            <a:pPr algn="ctr"/>
            <a:r>
              <a:rPr lang="en-US" sz="1200" dirty="0"/>
              <a:t>Upper Guide</a:t>
            </a:r>
          </a:p>
        </p:txBody>
      </p:sp>
      <p:sp>
        <p:nvSpPr>
          <p:cNvPr id="29" name="TextBox 28">
            <a:extLst>
              <a:ext uri="{FF2B5EF4-FFF2-40B4-BE49-F238E27FC236}">
                <a16:creationId xmlns:a16="http://schemas.microsoft.com/office/drawing/2014/main" id="{F706760F-121F-2BC8-7A9A-4B67B28E99B8}"/>
              </a:ext>
            </a:extLst>
          </p:cNvPr>
          <p:cNvSpPr txBox="1"/>
          <p:nvPr/>
        </p:nvSpPr>
        <p:spPr>
          <a:xfrm>
            <a:off x="837218" y="2176724"/>
            <a:ext cx="1049872" cy="276999"/>
          </a:xfrm>
          <a:prstGeom prst="rect">
            <a:avLst/>
          </a:prstGeom>
          <a:noFill/>
        </p:spPr>
        <p:txBody>
          <a:bodyPr wrap="square" rtlCol="0">
            <a:spAutoFit/>
          </a:bodyPr>
          <a:lstStyle/>
          <a:p>
            <a:pPr algn="ctr"/>
            <a:r>
              <a:rPr lang="en-US" sz="1200" dirty="0"/>
              <a:t>Lower Guide</a:t>
            </a:r>
          </a:p>
        </p:txBody>
      </p:sp>
      <p:cxnSp>
        <p:nvCxnSpPr>
          <p:cNvPr id="30" name="Straight Arrow Connector 29">
            <a:extLst>
              <a:ext uri="{FF2B5EF4-FFF2-40B4-BE49-F238E27FC236}">
                <a16:creationId xmlns:a16="http://schemas.microsoft.com/office/drawing/2014/main" id="{6069845A-067A-1BDC-A798-9C90E087A70B}"/>
              </a:ext>
            </a:extLst>
          </p:cNvPr>
          <p:cNvCxnSpPr>
            <a:cxnSpLocks/>
          </p:cNvCxnSpPr>
          <p:nvPr/>
        </p:nvCxnSpPr>
        <p:spPr>
          <a:xfrm>
            <a:off x="533883" y="2205172"/>
            <a:ext cx="166336" cy="420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94D000C-1360-A07C-BD44-353912848B46}"/>
              </a:ext>
            </a:extLst>
          </p:cNvPr>
          <p:cNvCxnSpPr>
            <a:cxnSpLocks/>
          </p:cNvCxnSpPr>
          <p:nvPr/>
        </p:nvCxnSpPr>
        <p:spPr>
          <a:xfrm>
            <a:off x="1336191" y="2441699"/>
            <a:ext cx="166336" cy="420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439126C-6429-3315-C428-7F349DE45054}"/>
              </a:ext>
            </a:extLst>
          </p:cNvPr>
          <p:cNvCxnSpPr>
            <a:cxnSpLocks/>
          </p:cNvCxnSpPr>
          <p:nvPr/>
        </p:nvCxnSpPr>
        <p:spPr>
          <a:xfrm flipV="1">
            <a:off x="1983147" y="3160509"/>
            <a:ext cx="300093" cy="7213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0D850EE-6EFC-20B1-7D18-35A265BF6174}"/>
              </a:ext>
            </a:extLst>
          </p:cNvPr>
          <p:cNvCxnSpPr>
            <a:cxnSpLocks/>
          </p:cNvCxnSpPr>
          <p:nvPr/>
        </p:nvCxnSpPr>
        <p:spPr>
          <a:xfrm>
            <a:off x="2005110" y="4356927"/>
            <a:ext cx="278130" cy="319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AA3C59A-BBCA-F7A7-1249-744747D9036F}"/>
              </a:ext>
            </a:extLst>
          </p:cNvPr>
          <p:cNvSpPr txBox="1"/>
          <p:nvPr/>
        </p:nvSpPr>
        <p:spPr>
          <a:xfrm>
            <a:off x="2825157" y="950703"/>
            <a:ext cx="586740" cy="276999"/>
          </a:xfrm>
          <a:prstGeom prst="rect">
            <a:avLst/>
          </a:prstGeom>
          <a:noFill/>
        </p:spPr>
        <p:txBody>
          <a:bodyPr wrap="square" rtlCol="0">
            <a:spAutoFit/>
          </a:bodyPr>
          <a:lstStyle/>
          <a:p>
            <a:pPr algn="ctr"/>
            <a:r>
              <a:rPr lang="en-US" sz="1200" dirty="0"/>
              <a:t>Cave</a:t>
            </a:r>
          </a:p>
        </p:txBody>
      </p:sp>
      <p:cxnSp>
        <p:nvCxnSpPr>
          <p:cNvPr id="35" name="Straight Arrow Connector 34">
            <a:extLst>
              <a:ext uri="{FF2B5EF4-FFF2-40B4-BE49-F238E27FC236}">
                <a16:creationId xmlns:a16="http://schemas.microsoft.com/office/drawing/2014/main" id="{022816F8-A8AB-4591-561A-D074916BAC76}"/>
              </a:ext>
            </a:extLst>
          </p:cNvPr>
          <p:cNvCxnSpPr>
            <a:cxnSpLocks/>
          </p:cNvCxnSpPr>
          <p:nvPr/>
        </p:nvCxnSpPr>
        <p:spPr>
          <a:xfrm>
            <a:off x="3167598" y="1206459"/>
            <a:ext cx="206458" cy="469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22EB103-6EDE-5BED-D7DC-5183E90E01E1}"/>
              </a:ext>
            </a:extLst>
          </p:cNvPr>
          <p:cNvCxnSpPr>
            <a:cxnSpLocks/>
          </p:cNvCxnSpPr>
          <p:nvPr/>
        </p:nvCxnSpPr>
        <p:spPr>
          <a:xfrm flipV="1">
            <a:off x="2733763" y="5537043"/>
            <a:ext cx="238037" cy="455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Content Placeholder 6">
            <a:extLst>
              <a:ext uri="{FF2B5EF4-FFF2-40B4-BE49-F238E27FC236}">
                <a16:creationId xmlns:a16="http://schemas.microsoft.com/office/drawing/2014/main" id="{D412375A-2CC8-ED31-5462-336F484C229D}"/>
              </a:ext>
            </a:extLst>
          </p:cNvPr>
          <p:cNvSpPr txBox="1">
            <a:spLocks/>
          </p:cNvSpPr>
          <p:nvPr/>
        </p:nvSpPr>
        <p:spPr>
          <a:xfrm>
            <a:off x="7974670" y="90126"/>
            <a:ext cx="4086653" cy="6665322"/>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Center wall is 350mm thick HDC</a:t>
            </a:r>
          </a:p>
          <a:p>
            <a:r>
              <a:rPr lang="en-US" sz="1600" dirty="0"/>
              <a:t>Outer walls are 300mm thick HDC or RWC (see previous slide)</a:t>
            </a:r>
          </a:p>
          <a:p>
            <a:r>
              <a:rPr lang="en-US" sz="1600" dirty="0"/>
              <a:t>QIKR-U has an elevated floor to hold the guide supports and end station equipment</a:t>
            </a:r>
          </a:p>
          <a:p>
            <a:pPr lvl="1"/>
            <a:r>
              <a:rPr lang="en-US" sz="1200" dirty="0"/>
              <a:t>User will stand on the elevated floor to access the QIKR-U sample environments and end station</a:t>
            </a:r>
          </a:p>
          <a:p>
            <a:r>
              <a:rPr lang="en-US" sz="1600" dirty="0"/>
              <a:t>Space beneath the QIKR-U floor is accessible to QIKR-L for sample environment equipment (called the QIKR-L “cubby”)</a:t>
            </a:r>
          </a:p>
          <a:p>
            <a:r>
              <a:rPr lang="en-US" sz="1600" dirty="0"/>
              <a:t>Space beneath the QIKR-U on the downstream end is used for QIKR-U sample environment equipment</a:t>
            </a:r>
          </a:p>
          <a:p>
            <a:pPr lvl="1"/>
            <a:r>
              <a:rPr lang="en-US" sz="1200" dirty="0"/>
              <a:t>Also used to route cables from both the QIKR-U and QIKR-L end stations</a:t>
            </a:r>
          </a:p>
          <a:p>
            <a:r>
              <a:rPr lang="en-US" sz="1600" dirty="0"/>
              <a:t>Personnel access to the guides upstream of both end stations is blocked by a movable but locked &amp; configuration-controlled wall</a:t>
            </a:r>
          </a:p>
          <a:p>
            <a:pPr lvl="1"/>
            <a:r>
              <a:rPr lang="en-US" sz="1200" dirty="0">
                <a:solidFill>
                  <a:srgbClr val="FF0000"/>
                </a:solidFill>
              </a:rPr>
              <a:t>These walls were </a:t>
            </a:r>
            <a:r>
              <a:rPr lang="en-US" sz="1200" u="sng" dirty="0">
                <a:solidFill>
                  <a:srgbClr val="FF0000"/>
                </a:solidFill>
              </a:rPr>
              <a:t>not</a:t>
            </a:r>
            <a:r>
              <a:rPr lang="en-US" sz="1200" dirty="0">
                <a:solidFill>
                  <a:srgbClr val="FF0000"/>
                </a:solidFill>
              </a:rPr>
              <a:t> part of the neutronics analysis… they play no role in radiation shielding except to create personnel-inaccessible areas where dose rates are allowed to be unlimited</a:t>
            </a:r>
          </a:p>
        </p:txBody>
      </p:sp>
      <p:cxnSp>
        <p:nvCxnSpPr>
          <p:cNvPr id="11" name="Straight Connector 10">
            <a:extLst>
              <a:ext uri="{FF2B5EF4-FFF2-40B4-BE49-F238E27FC236}">
                <a16:creationId xmlns:a16="http://schemas.microsoft.com/office/drawing/2014/main" id="{E5870B43-F4E6-FB42-59CC-84B8777B49DE}"/>
              </a:ext>
            </a:extLst>
          </p:cNvPr>
          <p:cNvCxnSpPr>
            <a:cxnSpLocks/>
          </p:cNvCxnSpPr>
          <p:nvPr/>
        </p:nvCxnSpPr>
        <p:spPr>
          <a:xfrm>
            <a:off x="3242454" y="4610100"/>
            <a:ext cx="0" cy="467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CE18A6-CAB2-B1B5-04AF-79CBB1797EAC}"/>
              </a:ext>
            </a:extLst>
          </p:cNvPr>
          <p:cNvCxnSpPr>
            <a:cxnSpLocks/>
          </p:cNvCxnSpPr>
          <p:nvPr/>
        </p:nvCxnSpPr>
        <p:spPr>
          <a:xfrm>
            <a:off x="3167598" y="4629150"/>
            <a:ext cx="0" cy="448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41C017-98BE-5CD8-CA6E-F73F7C105513}"/>
              </a:ext>
            </a:extLst>
          </p:cNvPr>
          <p:cNvCxnSpPr>
            <a:cxnSpLocks/>
          </p:cNvCxnSpPr>
          <p:nvPr/>
        </p:nvCxnSpPr>
        <p:spPr>
          <a:xfrm flipV="1">
            <a:off x="3143927" y="2011050"/>
            <a:ext cx="0" cy="132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B42832-18C5-76DD-6E6E-514CF642CF85}"/>
              </a:ext>
            </a:extLst>
          </p:cNvPr>
          <p:cNvCxnSpPr>
            <a:cxnSpLocks/>
          </p:cNvCxnSpPr>
          <p:nvPr/>
        </p:nvCxnSpPr>
        <p:spPr>
          <a:xfrm flipH="1" flipV="1">
            <a:off x="3240073" y="2011050"/>
            <a:ext cx="13501" cy="1322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95FB696-1BB3-0650-0CB8-8F3436B0F974}"/>
              </a:ext>
            </a:extLst>
          </p:cNvPr>
          <p:cNvCxnSpPr/>
          <p:nvPr/>
        </p:nvCxnSpPr>
        <p:spPr>
          <a:xfrm>
            <a:off x="3143927" y="2004554"/>
            <a:ext cx="961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0A16C27-DC3B-4025-862F-783393D4C4DD}"/>
              </a:ext>
            </a:extLst>
          </p:cNvPr>
          <p:cNvCxnSpPr>
            <a:cxnSpLocks/>
          </p:cNvCxnSpPr>
          <p:nvPr/>
        </p:nvCxnSpPr>
        <p:spPr>
          <a:xfrm flipH="1">
            <a:off x="4369594" y="5148264"/>
            <a:ext cx="64294" cy="566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5EE9837-7CD1-B8E8-D9BB-355A6C8955EE}"/>
              </a:ext>
            </a:extLst>
          </p:cNvPr>
          <p:cNvCxnSpPr>
            <a:cxnSpLocks/>
          </p:cNvCxnSpPr>
          <p:nvPr/>
        </p:nvCxnSpPr>
        <p:spPr>
          <a:xfrm flipH="1">
            <a:off x="4293394" y="5171534"/>
            <a:ext cx="59531" cy="522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E6E274-3E66-3C91-B912-F6C3F8F3E21A}"/>
              </a:ext>
            </a:extLst>
          </p:cNvPr>
          <p:cNvCxnSpPr>
            <a:cxnSpLocks/>
          </p:cNvCxnSpPr>
          <p:nvPr/>
        </p:nvCxnSpPr>
        <p:spPr>
          <a:xfrm flipV="1">
            <a:off x="4293394" y="1719262"/>
            <a:ext cx="0" cy="1166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018F701-B855-BB71-2E48-5EB152F36AEC}"/>
              </a:ext>
            </a:extLst>
          </p:cNvPr>
          <p:cNvCxnSpPr>
            <a:cxnSpLocks/>
          </p:cNvCxnSpPr>
          <p:nvPr/>
        </p:nvCxnSpPr>
        <p:spPr>
          <a:xfrm flipV="1">
            <a:off x="4433888" y="1719262"/>
            <a:ext cx="0" cy="1166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8BD46B9-5503-56BC-6B25-80E21786F9CD}"/>
              </a:ext>
            </a:extLst>
          </p:cNvPr>
          <p:cNvCxnSpPr/>
          <p:nvPr/>
        </p:nvCxnSpPr>
        <p:spPr>
          <a:xfrm flipH="1">
            <a:off x="4293394" y="1719262"/>
            <a:ext cx="1404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C5B2E7-A246-B605-63D3-B5A4D440FA12}"/>
              </a:ext>
            </a:extLst>
          </p:cNvPr>
          <p:cNvCxnSpPr/>
          <p:nvPr/>
        </p:nvCxnSpPr>
        <p:spPr>
          <a:xfrm>
            <a:off x="4293394" y="2886074"/>
            <a:ext cx="140494" cy="0"/>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B1ABEAF-1084-B42D-7C71-61ABBF10145E}"/>
              </a:ext>
            </a:extLst>
          </p:cNvPr>
          <p:cNvSpPr txBox="1"/>
          <p:nvPr/>
        </p:nvSpPr>
        <p:spPr>
          <a:xfrm>
            <a:off x="3517658" y="3810244"/>
            <a:ext cx="1399346" cy="461665"/>
          </a:xfrm>
          <a:prstGeom prst="rect">
            <a:avLst/>
          </a:prstGeom>
          <a:noFill/>
        </p:spPr>
        <p:txBody>
          <a:bodyPr wrap="square" rtlCol="0">
            <a:spAutoFit/>
          </a:bodyPr>
          <a:lstStyle/>
          <a:p>
            <a:pPr algn="ctr"/>
            <a:r>
              <a:rPr lang="en-US" sz="1200" dirty="0"/>
              <a:t>Configuration-controlled walls</a:t>
            </a:r>
          </a:p>
        </p:txBody>
      </p:sp>
      <p:cxnSp>
        <p:nvCxnSpPr>
          <p:cNvPr id="69" name="Straight Arrow Connector 68">
            <a:extLst>
              <a:ext uri="{FF2B5EF4-FFF2-40B4-BE49-F238E27FC236}">
                <a16:creationId xmlns:a16="http://schemas.microsoft.com/office/drawing/2014/main" id="{8937224E-0BF1-376B-4EB1-5FA488D05523}"/>
              </a:ext>
            </a:extLst>
          </p:cNvPr>
          <p:cNvCxnSpPr>
            <a:cxnSpLocks/>
          </p:cNvCxnSpPr>
          <p:nvPr/>
        </p:nvCxnSpPr>
        <p:spPr>
          <a:xfrm flipH="1" flipV="1">
            <a:off x="3251751" y="3272149"/>
            <a:ext cx="427961" cy="565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ABF02D4-375A-E561-0354-24AA7E2253B5}"/>
              </a:ext>
            </a:extLst>
          </p:cNvPr>
          <p:cNvCxnSpPr>
            <a:cxnSpLocks/>
          </p:cNvCxnSpPr>
          <p:nvPr/>
        </p:nvCxnSpPr>
        <p:spPr>
          <a:xfrm flipV="1">
            <a:off x="4101314" y="2881676"/>
            <a:ext cx="243256" cy="939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5E62F73-9DEF-3364-010C-692140FAC15F}"/>
              </a:ext>
            </a:extLst>
          </p:cNvPr>
          <p:cNvCxnSpPr>
            <a:cxnSpLocks/>
          </p:cNvCxnSpPr>
          <p:nvPr/>
        </p:nvCxnSpPr>
        <p:spPr>
          <a:xfrm flipH="1">
            <a:off x="3253574" y="4248358"/>
            <a:ext cx="387372" cy="446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FB2C44C-BB44-ACAB-01CD-EB192E2B8A1B}"/>
              </a:ext>
            </a:extLst>
          </p:cNvPr>
          <p:cNvCxnSpPr>
            <a:cxnSpLocks/>
          </p:cNvCxnSpPr>
          <p:nvPr/>
        </p:nvCxnSpPr>
        <p:spPr>
          <a:xfrm>
            <a:off x="4010732" y="4263650"/>
            <a:ext cx="376430" cy="863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10594BA-730D-ADEA-CFA8-DE45A260F279}"/>
              </a:ext>
            </a:extLst>
          </p:cNvPr>
          <p:cNvSpPr txBox="1"/>
          <p:nvPr/>
        </p:nvSpPr>
        <p:spPr>
          <a:xfrm>
            <a:off x="2371894" y="5989333"/>
            <a:ext cx="586740" cy="276999"/>
          </a:xfrm>
          <a:prstGeom prst="rect">
            <a:avLst/>
          </a:prstGeom>
          <a:noFill/>
        </p:spPr>
        <p:txBody>
          <a:bodyPr wrap="square" rtlCol="0">
            <a:spAutoFit/>
          </a:bodyPr>
          <a:lstStyle/>
          <a:p>
            <a:pPr algn="ctr"/>
            <a:r>
              <a:rPr lang="en-US" sz="1200" dirty="0"/>
              <a:t>Cave</a:t>
            </a:r>
          </a:p>
        </p:txBody>
      </p:sp>
      <p:sp>
        <p:nvSpPr>
          <p:cNvPr id="81" name="TextBox 80">
            <a:extLst>
              <a:ext uri="{FF2B5EF4-FFF2-40B4-BE49-F238E27FC236}">
                <a16:creationId xmlns:a16="http://schemas.microsoft.com/office/drawing/2014/main" id="{76A39190-2C90-98D8-A96C-C0DC13568288}"/>
              </a:ext>
            </a:extLst>
          </p:cNvPr>
          <p:cNvSpPr txBox="1"/>
          <p:nvPr/>
        </p:nvSpPr>
        <p:spPr>
          <a:xfrm>
            <a:off x="5935093" y="579149"/>
            <a:ext cx="1094916" cy="461665"/>
          </a:xfrm>
          <a:prstGeom prst="rect">
            <a:avLst/>
          </a:prstGeom>
          <a:noFill/>
        </p:spPr>
        <p:txBody>
          <a:bodyPr wrap="square" rtlCol="0">
            <a:spAutoFit/>
          </a:bodyPr>
          <a:lstStyle/>
          <a:p>
            <a:pPr algn="ctr"/>
            <a:r>
              <a:rPr lang="en-US" sz="1200" dirty="0"/>
              <a:t>Elevated QIKR-U floor</a:t>
            </a:r>
          </a:p>
        </p:txBody>
      </p:sp>
      <p:cxnSp>
        <p:nvCxnSpPr>
          <p:cNvPr id="82" name="Straight Arrow Connector 81">
            <a:extLst>
              <a:ext uri="{FF2B5EF4-FFF2-40B4-BE49-F238E27FC236}">
                <a16:creationId xmlns:a16="http://schemas.microsoft.com/office/drawing/2014/main" id="{58C97219-F187-2CAD-A01B-494157CF596B}"/>
              </a:ext>
            </a:extLst>
          </p:cNvPr>
          <p:cNvCxnSpPr>
            <a:cxnSpLocks/>
          </p:cNvCxnSpPr>
          <p:nvPr/>
        </p:nvCxnSpPr>
        <p:spPr>
          <a:xfrm flipH="1">
            <a:off x="5502634" y="1013496"/>
            <a:ext cx="547312" cy="1949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E91505F-BE5D-88BD-D03E-E27741AB9752}"/>
              </a:ext>
            </a:extLst>
          </p:cNvPr>
          <p:cNvSpPr txBox="1"/>
          <p:nvPr/>
        </p:nvSpPr>
        <p:spPr>
          <a:xfrm>
            <a:off x="5567297" y="6246421"/>
            <a:ext cx="1094916" cy="461665"/>
          </a:xfrm>
          <a:prstGeom prst="rect">
            <a:avLst/>
          </a:prstGeom>
          <a:noFill/>
        </p:spPr>
        <p:txBody>
          <a:bodyPr wrap="square" rtlCol="0">
            <a:spAutoFit/>
          </a:bodyPr>
          <a:lstStyle/>
          <a:p>
            <a:pPr algn="ctr"/>
            <a:r>
              <a:rPr lang="en-US" sz="1200" dirty="0"/>
              <a:t>Elevated QIKR-U floor</a:t>
            </a:r>
          </a:p>
        </p:txBody>
      </p:sp>
      <p:cxnSp>
        <p:nvCxnSpPr>
          <p:cNvPr id="85" name="Straight Arrow Connector 84">
            <a:extLst>
              <a:ext uri="{FF2B5EF4-FFF2-40B4-BE49-F238E27FC236}">
                <a16:creationId xmlns:a16="http://schemas.microsoft.com/office/drawing/2014/main" id="{F2DF82A4-A263-1F12-ACA6-A3FDCF848585}"/>
              </a:ext>
            </a:extLst>
          </p:cNvPr>
          <p:cNvCxnSpPr>
            <a:cxnSpLocks/>
          </p:cNvCxnSpPr>
          <p:nvPr/>
        </p:nvCxnSpPr>
        <p:spPr>
          <a:xfrm flipH="1" flipV="1">
            <a:off x="5310186" y="5537043"/>
            <a:ext cx="463097" cy="746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781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A8BA3-F7F8-E606-0C53-F21BDEF367F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9DD4B93-1FA6-AF33-C58C-AA741DA4D14B}"/>
              </a:ext>
            </a:extLst>
          </p:cNvPr>
          <p:cNvSpPr txBox="1">
            <a:spLocks/>
          </p:cNvSpPr>
          <p:nvPr/>
        </p:nvSpPr>
        <p:spPr>
          <a:xfrm>
            <a:off x="429767" y="261360"/>
            <a:ext cx="11430000" cy="43750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Cave – Cubby spaces</a:t>
            </a:r>
          </a:p>
        </p:txBody>
      </p:sp>
      <p:pic>
        <p:nvPicPr>
          <p:cNvPr id="4" name="Picture 3">
            <a:extLst>
              <a:ext uri="{FF2B5EF4-FFF2-40B4-BE49-F238E27FC236}">
                <a16:creationId xmlns:a16="http://schemas.microsoft.com/office/drawing/2014/main" id="{C7C451D2-3599-6030-35D2-1D0101A10BB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217541" y="480112"/>
            <a:ext cx="5544692" cy="5420927"/>
          </a:xfrm>
          <a:prstGeom prst="rect">
            <a:avLst/>
          </a:prstGeom>
          <a:ln>
            <a:noFill/>
          </a:ln>
          <a:effectLst>
            <a:outerShdw blurRad="292100" dist="139700" dir="2700000" algn="tl" rotWithShape="0">
              <a:srgbClr val="333333">
                <a:alpha val="65000"/>
              </a:srgbClr>
            </a:outerShdw>
          </a:effectLst>
        </p:spPr>
      </p:pic>
      <p:sp>
        <p:nvSpPr>
          <p:cNvPr id="5" name="Content Placeholder 6">
            <a:extLst>
              <a:ext uri="{FF2B5EF4-FFF2-40B4-BE49-F238E27FC236}">
                <a16:creationId xmlns:a16="http://schemas.microsoft.com/office/drawing/2014/main" id="{1D0A0B2F-7576-1FDB-FF89-4A7FD33DAED7}"/>
              </a:ext>
            </a:extLst>
          </p:cNvPr>
          <p:cNvSpPr txBox="1">
            <a:spLocks/>
          </p:cNvSpPr>
          <p:nvPr/>
        </p:nvSpPr>
        <p:spPr>
          <a:xfrm>
            <a:off x="344042" y="2045190"/>
            <a:ext cx="5218558" cy="3560082"/>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Cubby spaces are both ~4ft in height</a:t>
            </a:r>
          </a:p>
          <a:p>
            <a:r>
              <a:rPr lang="en-US" sz="2000" dirty="0"/>
              <a:t>Space beneath the QIKR-U floor on the upstream end is accessible to QIKR-L for sample environment equipment (called the QIKR-L “cubby”)</a:t>
            </a:r>
          </a:p>
          <a:p>
            <a:r>
              <a:rPr lang="en-US" sz="2000" dirty="0"/>
              <a:t>Space beneath the QIKR-U on the downstream end is used for QIKR-U sample environment equipment</a:t>
            </a:r>
          </a:p>
          <a:p>
            <a:pPr lvl="1"/>
            <a:r>
              <a:rPr lang="en-US" sz="1600" dirty="0"/>
              <a:t>Also used to route cables from both the QIKR-U and QIKR-L end stations</a:t>
            </a:r>
          </a:p>
        </p:txBody>
      </p:sp>
      <p:sp>
        <p:nvSpPr>
          <p:cNvPr id="6" name="TextBox 5">
            <a:extLst>
              <a:ext uri="{FF2B5EF4-FFF2-40B4-BE49-F238E27FC236}">
                <a16:creationId xmlns:a16="http://schemas.microsoft.com/office/drawing/2014/main" id="{D7271413-BD2F-9895-B61A-02EE92C9C867}"/>
              </a:ext>
            </a:extLst>
          </p:cNvPr>
          <p:cNvSpPr txBox="1"/>
          <p:nvPr/>
        </p:nvSpPr>
        <p:spPr>
          <a:xfrm>
            <a:off x="6811393" y="4900311"/>
            <a:ext cx="1275332" cy="461665"/>
          </a:xfrm>
          <a:prstGeom prst="rect">
            <a:avLst/>
          </a:prstGeom>
          <a:noFill/>
        </p:spPr>
        <p:txBody>
          <a:bodyPr wrap="square" rtlCol="0">
            <a:spAutoFit/>
          </a:bodyPr>
          <a:lstStyle/>
          <a:p>
            <a:pPr algn="ctr"/>
            <a:r>
              <a:rPr lang="en-US" sz="1200" dirty="0"/>
              <a:t>QIKR-U</a:t>
            </a:r>
            <a:br>
              <a:rPr lang="en-US" sz="1200" dirty="0"/>
            </a:br>
            <a:r>
              <a:rPr lang="en-US" sz="1200" dirty="0"/>
              <a:t>“cubby” space</a:t>
            </a:r>
          </a:p>
        </p:txBody>
      </p:sp>
      <p:cxnSp>
        <p:nvCxnSpPr>
          <p:cNvPr id="7" name="Straight Arrow Connector 6">
            <a:extLst>
              <a:ext uri="{FF2B5EF4-FFF2-40B4-BE49-F238E27FC236}">
                <a16:creationId xmlns:a16="http://schemas.microsoft.com/office/drawing/2014/main" id="{3B0F9FCA-E8CF-0213-F130-5B46C2906318}"/>
              </a:ext>
            </a:extLst>
          </p:cNvPr>
          <p:cNvCxnSpPr>
            <a:cxnSpLocks/>
          </p:cNvCxnSpPr>
          <p:nvPr/>
        </p:nvCxnSpPr>
        <p:spPr>
          <a:xfrm flipV="1">
            <a:off x="7674010" y="3914775"/>
            <a:ext cx="736565" cy="985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BF889C8-E87F-A8E2-F191-4A08A5BE7DE2}"/>
              </a:ext>
            </a:extLst>
          </p:cNvPr>
          <p:cNvSpPr txBox="1"/>
          <p:nvPr/>
        </p:nvSpPr>
        <p:spPr>
          <a:xfrm>
            <a:off x="8741666" y="5901039"/>
            <a:ext cx="1275332" cy="461665"/>
          </a:xfrm>
          <a:prstGeom prst="rect">
            <a:avLst/>
          </a:prstGeom>
          <a:noFill/>
        </p:spPr>
        <p:txBody>
          <a:bodyPr wrap="square" rtlCol="0">
            <a:spAutoFit/>
          </a:bodyPr>
          <a:lstStyle/>
          <a:p>
            <a:pPr algn="ctr"/>
            <a:r>
              <a:rPr lang="en-US" sz="1200" dirty="0"/>
              <a:t>QIKR-L</a:t>
            </a:r>
            <a:br>
              <a:rPr lang="en-US" sz="1200" dirty="0"/>
            </a:br>
            <a:r>
              <a:rPr lang="en-US" sz="1200" dirty="0"/>
              <a:t>“cubby” space</a:t>
            </a:r>
          </a:p>
        </p:txBody>
      </p:sp>
      <p:cxnSp>
        <p:nvCxnSpPr>
          <p:cNvPr id="12" name="Straight Arrow Connector 11">
            <a:extLst>
              <a:ext uri="{FF2B5EF4-FFF2-40B4-BE49-F238E27FC236}">
                <a16:creationId xmlns:a16="http://schemas.microsoft.com/office/drawing/2014/main" id="{35973A07-AC26-93E8-681E-8610DD69980F}"/>
              </a:ext>
            </a:extLst>
          </p:cNvPr>
          <p:cNvCxnSpPr>
            <a:cxnSpLocks/>
          </p:cNvCxnSpPr>
          <p:nvPr/>
        </p:nvCxnSpPr>
        <p:spPr>
          <a:xfrm flipV="1">
            <a:off x="9604283" y="5039328"/>
            <a:ext cx="622265" cy="861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575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41FE4-60F7-E639-1E77-5616449965E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EFC99D7-238F-9E99-BF2D-AAF47532A5AE}"/>
              </a:ext>
            </a:extLst>
          </p:cNvPr>
          <p:cNvSpPr txBox="1">
            <a:spLocks/>
          </p:cNvSpPr>
          <p:nvPr/>
        </p:nvSpPr>
        <p:spPr>
          <a:xfrm>
            <a:off x="429767" y="261360"/>
            <a:ext cx="11430000" cy="37681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Discussion of Allowable Dose Rates in the Cave</a:t>
            </a:r>
          </a:p>
        </p:txBody>
      </p:sp>
      <p:pic>
        <p:nvPicPr>
          <p:cNvPr id="4" name="Picture 3">
            <a:extLst>
              <a:ext uri="{FF2B5EF4-FFF2-40B4-BE49-F238E27FC236}">
                <a16:creationId xmlns:a16="http://schemas.microsoft.com/office/drawing/2014/main" id="{9020B969-7149-FBBB-6EEE-5895409B1C22}"/>
              </a:ext>
            </a:extLst>
          </p:cNvPr>
          <p:cNvPicPr>
            <a:picLocks noChangeAspect="1"/>
          </p:cNvPicPr>
          <p:nvPr/>
        </p:nvPicPr>
        <p:blipFill>
          <a:blip r:embed="rId2"/>
          <a:stretch>
            <a:fillRect/>
          </a:stretch>
        </p:blipFill>
        <p:spPr>
          <a:xfrm>
            <a:off x="219075" y="926354"/>
            <a:ext cx="4540979" cy="5741145"/>
          </a:xfrm>
          <a:prstGeom prst="rect">
            <a:avLst/>
          </a:prstGeom>
          <a:ln>
            <a:solidFill>
              <a:srgbClr val="000000"/>
            </a:solidFill>
          </a:ln>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EAF6FBF4-C647-BCB9-628E-EE10E0C18583}"/>
              </a:ext>
            </a:extLst>
          </p:cNvPr>
          <p:cNvSpPr txBox="1">
            <a:spLocks/>
          </p:cNvSpPr>
          <p:nvPr/>
        </p:nvSpPr>
        <p:spPr>
          <a:xfrm>
            <a:off x="5286375" y="828674"/>
            <a:ext cx="6317835" cy="59245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S04080400-DCD10000-R00 describes the reasonable normal operating and accident scenarios to be evaluated for the QIKR cave</a:t>
            </a:r>
          </a:p>
          <a:p>
            <a:r>
              <a:rPr lang="en-US" sz="1800" dirty="0"/>
              <a:t>Normal operating scenario:</a:t>
            </a:r>
          </a:p>
          <a:p>
            <a:pPr lvl="1"/>
            <a:r>
              <a:rPr lang="en-US" sz="1400" dirty="0"/>
              <a:t>Slits present and open to the max values used in an experiment</a:t>
            </a:r>
          </a:p>
          <a:p>
            <a:pPr lvl="1"/>
            <a:r>
              <a:rPr lang="en-US" sz="1400" dirty="0"/>
              <a:t>Water sample present at the sample location</a:t>
            </a:r>
          </a:p>
          <a:p>
            <a:r>
              <a:rPr lang="en-US" sz="1800" dirty="0"/>
              <a:t>Accident scenarios:</a:t>
            </a:r>
          </a:p>
          <a:p>
            <a:pPr lvl="1"/>
            <a:r>
              <a:rPr lang="en-US" sz="1400" dirty="0"/>
              <a:t>Slits present and open to their max widths &amp; heights</a:t>
            </a:r>
          </a:p>
          <a:p>
            <a:pPr lvl="1"/>
            <a:r>
              <a:rPr lang="en-US" sz="1400" dirty="0"/>
              <a:t>Water sample present at the sample location</a:t>
            </a:r>
          </a:p>
          <a:p>
            <a:pPr lvl="1"/>
            <a:r>
              <a:rPr lang="en-US" sz="1400" dirty="0"/>
              <a:t>Stainless steel sample present at the sample location</a:t>
            </a:r>
          </a:p>
          <a:p>
            <a:r>
              <a:rPr lang="en-US" sz="1800" dirty="0"/>
              <a:t>Acceptable max dose rates in the cave during both operating and accident scenarios:</a:t>
            </a:r>
          </a:p>
          <a:p>
            <a:pPr lvl="1"/>
            <a:r>
              <a:rPr lang="en-US" sz="1400" dirty="0"/>
              <a:t>No limit inside the cave in areas where personnel cannot access</a:t>
            </a:r>
          </a:p>
          <a:p>
            <a:pPr lvl="1"/>
            <a:r>
              <a:rPr lang="en-US" sz="1400" dirty="0"/>
              <a:t>2mrem/h in personnel-occupied spaces inside the cave</a:t>
            </a:r>
          </a:p>
          <a:p>
            <a:pPr lvl="1"/>
            <a:r>
              <a:rPr lang="en-US" sz="1400" dirty="0"/>
              <a:t>Up to 5rem/h at the sample location within a 30cm radius of the sample </a:t>
            </a:r>
          </a:p>
          <a:p>
            <a:pPr lvl="1"/>
            <a:r>
              <a:rPr lang="en-US" sz="1400" dirty="0"/>
              <a:t>Up to 2mrem/h outside the cave with no need for signage where personnel access is limited</a:t>
            </a:r>
          </a:p>
          <a:p>
            <a:pPr lvl="1"/>
            <a:r>
              <a:rPr lang="en-US" sz="1400" dirty="0"/>
              <a:t>Up to 5rem/h outside the cave with radiation area signage in place</a:t>
            </a:r>
          </a:p>
          <a:p>
            <a:pPr lvl="1"/>
            <a:endParaRPr lang="en-US" sz="1400" dirty="0"/>
          </a:p>
        </p:txBody>
      </p:sp>
    </p:spTree>
    <p:extLst>
      <p:ext uri="{BB962C8B-B14F-4D97-AF65-F5344CB8AC3E}">
        <p14:creationId xmlns:p14="http://schemas.microsoft.com/office/powerpoint/2010/main" val="3813634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68B64A-2CEA-E4BF-16AC-F39E04714FC0}"/>
              </a:ext>
            </a:extLst>
          </p:cNvPr>
          <p:cNvSpPr>
            <a:spLocks noGrp="1"/>
          </p:cNvSpPr>
          <p:nvPr>
            <p:ph type="body" idx="1"/>
          </p:nvPr>
        </p:nvSpPr>
        <p:spPr/>
        <p:txBody>
          <a:bodyPr/>
          <a:lstStyle/>
          <a:p>
            <a:r>
              <a:rPr lang="en-US"/>
              <a:t>Included</a:t>
            </a:r>
          </a:p>
        </p:txBody>
      </p:sp>
      <p:sp>
        <p:nvSpPr>
          <p:cNvPr id="5" name="Content Placeholder 4">
            <a:extLst>
              <a:ext uri="{FF2B5EF4-FFF2-40B4-BE49-F238E27FC236}">
                <a16:creationId xmlns:a16="http://schemas.microsoft.com/office/drawing/2014/main" id="{414B643A-AC6F-B5E1-C519-18495D0BD333}"/>
              </a:ext>
            </a:extLst>
          </p:cNvPr>
          <p:cNvSpPr>
            <a:spLocks noGrp="1"/>
          </p:cNvSpPr>
          <p:nvPr>
            <p:ph sz="half" idx="2"/>
          </p:nvPr>
        </p:nvSpPr>
        <p:spPr>
          <a:xfrm>
            <a:off x="312234" y="1527047"/>
            <a:ext cx="5783766" cy="5189947"/>
          </a:xfrm>
        </p:spPr>
        <p:txBody>
          <a:bodyPr/>
          <a:lstStyle/>
          <a:p>
            <a:pPr marL="287020" indent="-287020"/>
            <a:r>
              <a:rPr lang="en-US" sz="2000" dirty="0"/>
              <a:t>Description of model used in Neutronics Analysis (safety shielding components only)</a:t>
            </a:r>
          </a:p>
          <a:p>
            <a:pPr marL="744220" lvl="1" indent="-287020"/>
            <a:r>
              <a:rPr lang="en-US" sz="1800" dirty="0"/>
              <a:t>Monolith &amp; guide shielding (Overview)</a:t>
            </a:r>
          </a:p>
          <a:p>
            <a:pPr marL="744220" lvl="1" indent="-287020"/>
            <a:r>
              <a:rPr lang="en-US" sz="1800" dirty="0"/>
              <a:t>Shutter beam blocker thickness</a:t>
            </a:r>
          </a:p>
          <a:p>
            <a:pPr marL="744220" lvl="1" indent="-287020"/>
            <a:r>
              <a:rPr lang="en-US" sz="1800" dirty="0"/>
              <a:t>Bunker wall shielding (Overview)</a:t>
            </a:r>
          </a:p>
          <a:p>
            <a:pPr marL="744220" lvl="1" indent="-287020"/>
            <a:r>
              <a:rPr lang="en-US" sz="1800" dirty="0"/>
              <a:t>QIKR cave (shielding functionality only, no discussion of structural design)</a:t>
            </a:r>
          </a:p>
          <a:p>
            <a:pPr marL="744220" lvl="1" indent="-287020"/>
            <a:r>
              <a:rPr lang="en-US" sz="1800" dirty="0"/>
              <a:t>In-cave beam stop</a:t>
            </a:r>
          </a:p>
          <a:p>
            <a:pPr marL="287020" indent="-287020"/>
            <a:r>
              <a:rPr lang="en-US" sz="2000" dirty="0"/>
              <a:t>Neutronic Analysis Results</a:t>
            </a:r>
          </a:p>
          <a:p>
            <a:pPr marL="287020" indent="-287020"/>
            <a:r>
              <a:rPr lang="en-US" sz="2000" dirty="0"/>
              <a:t>Discussion of current state of design (design evolution beyond what was analyzed)</a:t>
            </a:r>
          </a:p>
          <a:p>
            <a:pPr marL="744220" lvl="1" indent="-287020"/>
            <a:r>
              <a:rPr lang="en-US" sz="1800" dirty="0"/>
              <a:t>Changes to monolith shielding, shutter, bunker wall, cave</a:t>
            </a:r>
          </a:p>
          <a:p>
            <a:pPr marL="744220" lvl="1" indent="-287020"/>
            <a:r>
              <a:rPr lang="en-US" sz="1800" dirty="0"/>
              <a:t>Background Reduction Shield Wall</a:t>
            </a:r>
          </a:p>
        </p:txBody>
      </p:sp>
      <p:sp>
        <p:nvSpPr>
          <p:cNvPr id="6" name="Text Placeholder 5">
            <a:extLst>
              <a:ext uri="{FF2B5EF4-FFF2-40B4-BE49-F238E27FC236}">
                <a16:creationId xmlns:a16="http://schemas.microsoft.com/office/drawing/2014/main" id="{020BF691-FA31-10D5-614B-C59709440FB3}"/>
              </a:ext>
            </a:extLst>
          </p:cNvPr>
          <p:cNvSpPr>
            <a:spLocks noGrp="1"/>
          </p:cNvSpPr>
          <p:nvPr>
            <p:ph type="body" sz="quarter" idx="3"/>
          </p:nvPr>
        </p:nvSpPr>
        <p:spPr/>
        <p:txBody>
          <a:bodyPr/>
          <a:lstStyle/>
          <a:p>
            <a:r>
              <a:rPr lang="en-US" u="sng"/>
              <a:t>Not</a:t>
            </a:r>
            <a:r>
              <a:rPr lang="en-US"/>
              <a:t> Included</a:t>
            </a:r>
          </a:p>
        </p:txBody>
      </p:sp>
      <p:sp>
        <p:nvSpPr>
          <p:cNvPr id="7" name="Content Placeholder 6">
            <a:extLst>
              <a:ext uri="{FF2B5EF4-FFF2-40B4-BE49-F238E27FC236}">
                <a16:creationId xmlns:a16="http://schemas.microsoft.com/office/drawing/2014/main" id="{B4F07C73-F40E-AB54-CB04-A19ED7DAE19C}"/>
              </a:ext>
            </a:extLst>
          </p:cNvPr>
          <p:cNvSpPr>
            <a:spLocks noGrp="1"/>
          </p:cNvSpPr>
          <p:nvPr>
            <p:ph sz="quarter" idx="4"/>
          </p:nvPr>
        </p:nvSpPr>
        <p:spPr>
          <a:xfrm>
            <a:off x="6351411" y="1527047"/>
            <a:ext cx="5785575" cy="5104572"/>
          </a:xfrm>
        </p:spPr>
        <p:txBody>
          <a:bodyPr/>
          <a:lstStyle/>
          <a:p>
            <a:pPr marL="287020" indent="-287020"/>
            <a:endParaRPr lang="en-US" sz="2000" dirty="0"/>
          </a:p>
          <a:p>
            <a:pPr marL="287020" indent="-287020"/>
            <a:r>
              <a:rPr lang="en-US" sz="2000" dirty="0"/>
              <a:t>Details of the monolith wall shielding (installation, cost, etc.)… this is part of Target design reviews</a:t>
            </a:r>
          </a:p>
          <a:p>
            <a:pPr marL="287020" indent="-287020"/>
            <a:r>
              <a:rPr lang="en-US" sz="2000" dirty="0"/>
              <a:t>Details of the monolith optics &amp; guide shielding… this will be part of the QIKR Optics FDR</a:t>
            </a:r>
          </a:p>
          <a:p>
            <a:pPr marL="287020" indent="-287020"/>
            <a:r>
              <a:rPr lang="en-US" sz="2000" dirty="0"/>
              <a:t>Details of the bunker wall shielding… this will be part of the Bunker Shielding PDR</a:t>
            </a:r>
          </a:p>
          <a:p>
            <a:pPr marL="287020" indent="-287020"/>
            <a:r>
              <a:rPr lang="en-US" sz="2000" dirty="0"/>
              <a:t>Cave structural analysis will be done at FDR &amp; will not be discussed at PDR</a:t>
            </a:r>
          </a:p>
        </p:txBody>
      </p:sp>
      <p:sp>
        <p:nvSpPr>
          <p:cNvPr id="2" name="Title 1">
            <a:extLst>
              <a:ext uri="{FF2B5EF4-FFF2-40B4-BE49-F238E27FC236}">
                <a16:creationId xmlns:a16="http://schemas.microsoft.com/office/drawing/2014/main" id="{E988A0FF-19C5-9BD8-1CB7-4277DBFC6E78}"/>
              </a:ext>
            </a:extLst>
          </p:cNvPr>
          <p:cNvSpPr>
            <a:spLocks noGrp="1"/>
          </p:cNvSpPr>
          <p:nvPr>
            <p:ph type="title"/>
          </p:nvPr>
        </p:nvSpPr>
        <p:spPr/>
        <p:txBody>
          <a:bodyPr/>
          <a:lstStyle/>
          <a:p>
            <a:r>
              <a:rPr lang="en-US"/>
              <a:t>Review Scope</a:t>
            </a:r>
          </a:p>
        </p:txBody>
      </p:sp>
    </p:spTree>
    <p:extLst>
      <p:ext uri="{BB962C8B-B14F-4D97-AF65-F5344CB8AC3E}">
        <p14:creationId xmlns:p14="http://schemas.microsoft.com/office/powerpoint/2010/main" val="2168325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05EDDE-2E28-7633-3DD6-883FF9984116}"/>
              </a:ext>
            </a:extLst>
          </p:cNvPr>
          <p:cNvSpPr txBox="1">
            <a:spLocks/>
          </p:cNvSpPr>
          <p:nvPr/>
        </p:nvSpPr>
        <p:spPr>
          <a:xfrm>
            <a:off x="429767" y="261360"/>
            <a:ext cx="11430000" cy="37681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Discussion of Allowable Dose Rates In &amp; Above the Cave</a:t>
            </a:r>
          </a:p>
        </p:txBody>
      </p:sp>
      <p:pic>
        <p:nvPicPr>
          <p:cNvPr id="9" name="Picture 8">
            <a:extLst>
              <a:ext uri="{FF2B5EF4-FFF2-40B4-BE49-F238E27FC236}">
                <a16:creationId xmlns:a16="http://schemas.microsoft.com/office/drawing/2014/main" id="{05C4B9A3-F548-046F-0EC7-3B2BA49A757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9767" y="1750464"/>
            <a:ext cx="11268075" cy="4320967"/>
          </a:xfrm>
          <a:prstGeom prst="rect">
            <a:avLst/>
          </a:prstGeom>
          <a:ln>
            <a:noFill/>
          </a:ln>
          <a:effectLst>
            <a:outerShdw blurRad="292100" dist="139700" dir="2700000" algn="tl" rotWithShape="0">
              <a:srgbClr val="333333">
                <a:alpha val="65000"/>
              </a:srgbClr>
            </a:outerShdw>
          </a:effectLst>
        </p:spPr>
      </p:pic>
      <p:cxnSp>
        <p:nvCxnSpPr>
          <p:cNvPr id="11" name="Straight Connector 10">
            <a:extLst>
              <a:ext uri="{FF2B5EF4-FFF2-40B4-BE49-F238E27FC236}">
                <a16:creationId xmlns:a16="http://schemas.microsoft.com/office/drawing/2014/main" id="{F0499EEA-2BB5-8C24-3FEA-81B36FF609AE}"/>
              </a:ext>
            </a:extLst>
          </p:cNvPr>
          <p:cNvCxnSpPr>
            <a:cxnSpLocks/>
          </p:cNvCxnSpPr>
          <p:nvPr/>
        </p:nvCxnSpPr>
        <p:spPr>
          <a:xfrm flipV="1">
            <a:off x="1114425" y="1712364"/>
            <a:ext cx="7229475" cy="859386"/>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FF37F5-DAAD-0272-D8A2-6693DD14F5C8}"/>
              </a:ext>
            </a:extLst>
          </p:cNvPr>
          <p:cNvCxnSpPr>
            <a:cxnSpLocks/>
          </p:cNvCxnSpPr>
          <p:nvPr/>
        </p:nvCxnSpPr>
        <p:spPr>
          <a:xfrm>
            <a:off x="1104900" y="4857750"/>
            <a:ext cx="10583417" cy="1251781"/>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0EAF40-FDB8-E5F9-6A8F-08D1CEAF416D}"/>
              </a:ext>
            </a:extLst>
          </p:cNvPr>
          <p:cNvCxnSpPr>
            <a:cxnSpLocks/>
          </p:cNvCxnSpPr>
          <p:nvPr/>
        </p:nvCxnSpPr>
        <p:spPr>
          <a:xfrm flipV="1">
            <a:off x="2522220" y="2030730"/>
            <a:ext cx="5585460" cy="67818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A7780-81FB-E9A8-47A2-AA8898B4D578}"/>
              </a:ext>
            </a:extLst>
          </p:cNvPr>
          <p:cNvCxnSpPr>
            <a:cxnSpLocks/>
          </p:cNvCxnSpPr>
          <p:nvPr/>
        </p:nvCxnSpPr>
        <p:spPr>
          <a:xfrm>
            <a:off x="2541270" y="2680811"/>
            <a:ext cx="18574" cy="614839"/>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28E64B4-9662-BA52-56F9-AF58EC21CE64}"/>
              </a:ext>
            </a:extLst>
          </p:cNvPr>
          <p:cNvCxnSpPr>
            <a:cxnSpLocks/>
          </p:cNvCxnSpPr>
          <p:nvPr/>
        </p:nvCxnSpPr>
        <p:spPr>
          <a:xfrm>
            <a:off x="2559844" y="3404711"/>
            <a:ext cx="0" cy="281464"/>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35596E-FE46-D0D6-2806-3397A321321F}"/>
              </a:ext>
            </a:extLst>
          </p:cNvPr>
          <p:cNvCxnSpPr>
            <a:cxnSpLocks/>
          </p:cNvCxnSpPr>
          <p:nvPr/>
        </p:nvCxnSpPr>
        <p:spPr>
          <a:xfrm>
            <a:off x="2578894" y="3642129"/>
            <a:ext cx="2111027"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B9AEDF8-5CB3-6DDC-15B2-DACBF5E2AAEF}"/>
              </a:ext>
            </a:extLst>
          </p:cNvPr>
          <p:cNvCxnSpPr>
            <a:cxnSpLocks/>
          </p:cNvCxnSpPr>
          <p:nvPr/>
        </p:nvCxnSpPr>
        <p:spPr>
          <a:xfrm flipV="1">
            <a:off x="4664869" y="3545443"/>
            <a:ext cx="431006" cy="96686"/>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2C10D3A-54F5-FACC-E063-38BA6F5B02C5}"/>
              </a:ext>
            </a:extLst>
          </p:cNvPr>
          <p:cNvCxnSpPr>
            <a:cxnSpLocks/>
          </p:cNvCxnSpPr>
          <p:nvPr/>
        </p:nvCxnSpPr>
        <p:spPr>
          <a:xfrm>
            <a:off x="5095875" y="3545443"/>
            <a:ext cx="304085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64FA967-7039-A126-B709-7535B7C67BF7}"/>
              </a:ext>
            </a:extLst>
          </p:cNvPr>
          <p:cNvCxnSpPr>
            <a:cxnSpLocks/>
          </p:cNvCxnSpPr>
          <p:nvPr/>
        </p:nvCxnSpPr>
        <p:spPr>
          <a:xfrm>
            <a:off x="8107680" y="1992630"/>
            <a:ext cx="19049" cy="1552813"/>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96AB411-23A1-1903-6DC4-C96E30F57AEB}"/>
              </a:ext>
            </a:extLst>
          </p:cNvPr>
          <p:cNvCxnSpPr>
            <a:cxnSpLocks/>
          </p:cNvCxnSpPr>
          <p:nvPr/>
        </p:nvCxnSpPr>
        <p:spPr>
          <a:xfrm>
            <a:off x="5162550" y="3857625"/>
            <a:ext cx="6311900"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FD6C356-28F8-2E11-5DBC-B12ABE5ADD47}"/>
              </a:ext>
            </a:extLst>
          </p:cNvPr>
          <p:cNvCxnSpPr>
            <a:cxnSpLocks/>
          </p:cNvCxnSpPr>
          <p:nvPr/>
        </p:nvCxnSpPr>
        <p:spPr>
          <a:xfrm flipV="1">
            <a:off x="5074444" y="3857625"/>
            <a:ext cx="119062" cy="2286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3E24CF9-768B-A4D0-9A02-D2D755688DC1}"/>
              </a:ext>
            </a:extLst>
          </p:cNvPr>
          <p:cNvCxnSpPr>
            <a:cxnSpLocks/>
          </p:cNvCxnSpPr>
          <p:nvPr/>
        </p:nvCxnSpPr>
        <p:spPr>
          <a:xfrm flipV="1">
            <a:off x="5074444" y="3857624"/>
            <a:ext cx="21431" cy="457201"/>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E7E4787-F5AA-0A6A-EEEA-3B42697EDB6C}"/>
              </a:ext>
            </a:extLst>
          </p:cNvPr>
          <p:cNvCxnSpPr>
            <a:cxnSpLocks/>
          </p:cNvCxnSpPr>
          <p:nvPr/>
        </p:nvCxnSpPr>
        <p:spPr>
          <a:xfrm flipV="1">
            <a:off x="5048250" y="4430568"/>
            <a:ext cx="26194" cy="621492"/>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04E2535-228F-61E5-9492-AAEB68A1A901}"/>
              </a:ext>
            </a:extLst>
          </p:cNvPr>
          <p:cNvCxnSpPr>
            <a:cxnSpLocks/>
          </p:cNvCxnSpPr>
          <p:nvPr/>
        </p:nvCxnSpPr>
        <p:spPr>
          <a:xfrm>
            <a:off x="5048250" y="5007769"/>
            <a:ext cx="6426200" cy="78196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020DA04-D98F-D2FD-50C4-84E6370C509D}"/>
              </a:ext>
            </a:extLst>
          </p:cNvPr>
          <p:cNvCxnSpPr>
            <a:cxnSpLocks/>
          </p:cNvCxnSpPr>
          <p:nvPr/>
        </p:nvCxnSpPr>
        <p:spPr>
          <a:xfrm flipV="1">
            <a:off x="11437144" y="3857624"/>
            <a:ext cx="0" cy="193210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3B0E960-8807-229D-C8C0-BE6C5923D3A7}"/>
              </a:ext>
            </a:extLst>
          </p:cNvPr>
          <p:cNvCxnSpPr>
            <a:cxnSpLocks/>
          </p:cNvCxnSpPr>
          <p:nvPr/>
        </p:nvCxnSpPr>
        <p:spPr>
          <a:xfrm>
            <a:off x="8396288" y="1750464"/>
            <a:ext cx="0" cy="1794979"/>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5EAFB7C-6AEA-2254-F284-F290AB80B636}"/>
              </a:ext>
            </a:extLst>
          </p:cNvPr>
          <p:cNvCxnSpPr>
            <a:cxnSpLocks/>
          </p:cNvCxnSpPr>
          <p:nvPr/>
        </p:nvCxnSpPr>
        <p:spPr>
          <a:xfrm>
            <a:off x="11726417" y="3593786"/>
            <a:ext cx="0" cy="2515745"/>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E25026E-C5C6-05DE-3DFA-31A6F1CE9379}"/>
              </a:ext>
            </a:extLst>
          </p:cNvPr>
          <p:cNvCxnSpPr>
            <a:cxnSpLocks/>
          </p:cNvCxnSpPr>
          <p:nvPr/>
        </p:nvCxnSpPr>
        <p:spPr>
          <a:xfrm flipH="1">
            <a:off x="8369300" y="3555561"/>
            <a:ext cx="3375025" cy="8995"/>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96A04B5-096A-427C-C2BD-FD384FF17617}"/>
              </a:ext>
            </a:extLst>
          </p:cNvPr>
          <p:cNvCxnSpPr>
            <a:cxnSpLocks/>
          </p:cNvCxnSpPr>
          <p:nvPr/>
        </p:nvCxnSpPr>
        <p:spPr>
          <a:xfrm flipV="1">
            <a:off x="1265634" y="2747478"/>
            <a:ext cx="1110854" cy="133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368001B-63AB-2D63-296E-F00BDED86CB4}"/>
              </a:ext>
            </a:extLst>
          </p:cNvPr>
          <p:cNvCxnSpPr>
            <a:cxnSpLocks/>
          </p:cNvCxnSpPr>
          <p:nvPr/>
        </p:nvCxnSpPr>
        <p:spPr>
          <a:xfrm>
            <a:off x="1265634" y="3642129"/>
            <a:ext cx="111085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7C162BD-638C-2E82-0F31-B02E8E2CACF8}"/>
              </a:ext>
            </a:extLst>
          </p:cNvPr>
          <p:cNvCxnSpPr>
            <a:cxnSpLocks/>
          </p:cNvCxnSpPr>
          <p:nvPr/>
        </p:nvCxnSpPr>
        <p:spPr>
          <a:xfrm>
            <a:off x="1294211" y="2880590"/>
            <a:ext cx="0" cy="48173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7461F8C-39C5-C278-2022-0F0E2B9CFC00}"/>
              </a:ext>
            </a:extLst>
          </p:cNvPr>
          <p:cNvCxnSpPr>
            <a:cxnSpLocks/>
          </p:cNvCxnSpPr>
          <p:nvPr/>
        </p:nvCxnSpPr>
        <p:spPr>
          <a:xfrm>
            <a:off x="1294211" y="3447327"/>
            <a:ext cx="0" cy="19480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C65BFDB-72C2-0B57-285F-DFFE050F77B5}"/>
              </a:ext>
            </a:extLst>
          </p:cNvPr>
          <p:cNvCxnSpPr>
            <a:cxnSpLocks/>
          </p:cNvCxnSpPr>
          <p:nvPr/>
        </p:nvCxnSpPr>
        <p:spPr>
          <a:xfrm>
            <a:off x="2341961" y="2747478"/>
            <a:ext cx="0" cy="5481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A844AC-4102-E6C7-BF67-1CF518D34724}"/>
              </a:ext>
            </a:extLst>
          </p:cNvPr>
          <p:cNvCxnSpPr>
            <a:cxnSpLocks/>
          </p:cNvCxnSpPr>
          <p:nvPr/>
        </p:nvCxnSpPr>
        <p:spPr>
          <a:xfrm>
            <a:off x="2341961" y="3390415"/>
            <a:ext cx="0" cy="25171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44358F5-7FD4-B2AD-DE81-0E55000B34BC}"/>
              </a:ext>
            </a:extLst>
          </p:cNvPr>
          <p:cNvCxnSpPr>
            <a:cxnSpLocks/>
          </p:cNvCxnSpPr>
          <p:nvPr/>
        </p:nvCxnSpPr>
        <p:spPr>
          <a:xfrm flipH="1">
            <a:off x="4838700" y="4405313"/>
            <a:ext cx="21431" cy="6238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5E573C9-FD97-18BA-91F5-3EE51BEAB306}"/>
              </a:ext>
            </a:extLst>
          </p:cNvPr>
          <p:cNvCxnSpPr>
            <a:cxnSpLocks/>
          </p:cNvCxnSpPr>
          <p:nvPr/>
        </p:nvCxnSpPr>
        <p:spPr>
          <a:xfrm flipH="1">
            <a:off x="4874220" y="3892627"/>
            <a:ext cx="12304" cy="4038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1BAFA04-904A-7308-EAF1-81748034B156}"/>
              </a:ext>
            </a:extLst>
          </p:cNvPr>
          <p:cNvCxnSpPr>
            <a:cxnSpLocks/>
          </p:cNvCxnSpPr>
          <p:nvPr/>
        </p:nvCxnSpPr>
        <p:spPr>
          <a:xfrm flipH="1">
            <a:off x="4729162" y="3924530"/>
            <a:ext cx="185937" cy="477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60F4A65-C571-8FF1-28CD-1457099953F6}"/>
              </a:ext>
            </a:extLst>
          </p:cNvPr>
          <p:cNvCxnSpPr>
            <a:cxnSpLocks/>
          </p:cNvCxnSpPr>
          <p:nvPr/>
        </p:nvCxnSpPr>
        <p:spPr>
          <a:xfrm flipH="1">
            <a:off x="1263774" y="3962630"/>
            <a:ext cx="3484141" cy="33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AE44E23-33F6-8AB8-0B01-425899E25ADF}"/>
              </a:ext>
            </a:extLst>
          </p:cNvPr>
          <p:cNvCxnSpPr>
            <a:cxnSpLocks/>
          </p:cNvCxnSpPr>
          <p:nvPr/>
        </p:nvCxnSpPr>
        <p:spPr>
          <a:xfrm flipH="1" flipV="1">
            <a:off x="1263774" y="4548910"/>
            <a:ext cx="3558356" cy="4304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51B784A-399D-80F3-92F3-9587CC14051E}"/>
              </a:ext>
            </a:extLst>
          </p:cNvPr>
          <p:cNvCxnSpPr>
            <a:cxnSpLocks/>
          </p:cNvCxnSpPr>
          <p:nvPr/>
        </p:nvCxnSpPr>
        <p:spPr>
          <a:xfrm flipV="1">
            <a:off x="1294211" y="3926436"/>
            <a:ext cx="0" cy="1280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7775D92-9610-7597-94C0-30F91FDD29C1}"/>
              </a:ext>
            </a:extLst>
          </p:cNvPr>
          <p:cNvCxnSpPr>
            <a:cxnSpLocks/>
          </p:cNvCxnSpPr>
          <p:nvPr/>
        </p:nvCxnSpPr>
        <p:spPr>
          <a:xfrm flipV="1">
            <a:off x="1294211" y="4126461"/>
            <a:ext cx="0" cy="4224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CF477B99-28CB-854C-F2FD-CB25A20DCDDF}"/>
              </a:ext>
            </a:extLst>
          </p:cNvPr>
          <p:cNvSpPr txBox="1"/>
          <p:nvPr/>
        </p:nvSpPr>
        <p:spPr>
          <a:xfrm>
            <a:off x="1821061" y="5505341"/>
            <a:ext cx="2452916" cy="523220"/>
          </a:xfrm>
          <a:prstGeom prst="rect">
            <a:avLst/>
          </a:prstGeom>
          <a:noFill/>
        </p:spPr>
        <p:txBody>
          <a:bodyPr wrap="none" rtlCol="0">
            <a:spAutoFit/>
          </a:bodyPr>
          <a:lstStyle/>
          <a:p>
            <a:r>
              <a:rPr lang="en-US" sz="1400" dirty="0"/>
              <a:t>Personnel-inaccessible (red)</a:t>
            </a:r>
          </a:p>
          <a:p>
            <a:r>
              <a:rPr lang="en-US" sz="1400" dirty="0"/>
              <a:t>No dose rate limits</a:t>
            </a:r>
          </a:p>
        </p:txBody>
      </p:sp>
      <p:cxnSp>
        <p:nvCxnSpPr>
          <p:cNvPr id="127" name="Straight Arrow Connector 126">
            <a:extLst>
              <a:ext uri="{FF2B5EF4-FFF2-40B4-BE49-F238E27FC236}">
                <a16:creationId xmlns:a16="http://schemas.microsoft.com/office/drawing/2014/main" id="{8B0AE7A6-FD12-D7CB-6317-63D604BF6F3D}"/>
              </a:ext>
            </a:extLst>
          </p:cNvPr>
          <p:cNvCxnSpPr/>
          <p:nvPr/>
        </p:nvCxnSpPr>
        <p:spPr>
          <a:xfrm flipH="1" flipV="1">
            <a:off x="1657884" y="3479214"/>
            <a:ext cx="410198" cy="1919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F64353ED-D4BF-B467-3ED7-144B120283BF}"/>
              </a:ext>
            </a:extLst>
          </p:cNvPr>
          <p:cNvCxnSpPr>
            <a:cxnSpLocks/>
          </p:cNvCxnSpPr>
          <p:nvPr/>
        </p:nvCxnSpPr>
        <p:spPr>
          <a:xfrm flipH="1" flipV="1">
            <a:off x="2117812" y="4337685"/>
            <a:ext cx="53138" cy="1019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01AD917A-C94C-145E-7DD3-9D1FA5B6C906}"/>
              </a:ext>
            </a:extLst>
          </p:cNvPr>
          <p:cNvSpPr txBox="1"/>
          <p:nvPr/>
        </p:nvSpPr>
        <p:spPr>
          <a:xfrm>
            <a:off x="1062037" y="1592747"/>
            <a:ext cx="1128835" cy="307777"/>
          </a:xfrm>
          <a:prstGeom prst="rect">
            <a:avLst/>
          </a:prstGeom>
          <a:noFill/>
        </p:spPr>
        <p:txBody>
          <a:bodyPr wrap="none" rtlCol="0">
            <a:spAutoFit/>
          </a:bodyPr>
          <a:lstStyle/>
          <a:p>
            <a:r>
              <a:rPr lang="en-US" sz="1400" dirty="0"/>
              <a:t>Locked wall</a:t>
            </a:r>
          </a:p>
        </p:txBody>
      </p:sp>
      <p:cxnSp>
        <p:nvCxnSpPr>
          <p:cNvPr id="132" name="Straight Arrow Connector 131">
            <a:extLst>
              <a:ext uri="{FF2B5EF4-FFF2-40B4-BE49-F238E27FC236}">
                <a16:creationId xmlns:a16="http://schemas.microsoft.com/office/drawing/2014/main" id="{2AA241B6-CAC5-8537-2301-7AC480775F9E}"/>
              </a:ext>
            </a:extLst>
          </p:cNvPr>
          <p:cNvCxnSpPr>
            <a:cxnSpLocks/>
          </p:cNvCxnSpPr>
          <p:nvPr/>
        </p:nvCxnSpPr>
        <p:spPr>
          <a:xfrm>
            <a:off x="2135190" y="1938164"/>
            <a:ext cx="311102" cy="746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DDEBDAAF-116E-E231-14BC-C9F7AD8EA6DA}"/>
              </a:ext>
            </a:extLst>
          </p:cNvPr>
          <p:cNvSpPr txBox="1"/>
          <p:nvPr/>
        </p:nvSpPr>
        <p:spPr>
          <a:xfrm>
            <a:off x="5022847" y="5841757"/>
            <a:ext cx="1128835" cy="307777"/>
          </a:xfrm>
          <a:prstGeom prst="rect">
            <a:avLst/>
          </a:prstGeom>
          <a:noFill/>
        </p:spPr>
        <p:txBody>
          <a:bodyPr wrap="none" rtlCol="0">
            <a:spAutoFit/>
          </a:bodyPr>
          <a:lstStyle/>
          <a:p>
            <a:r>
              <a:rPr lang="en-US" sz="1400" dirty="0"/>
              <a:t>Locked wall</a:t>
            </a:r>
          </a:p>
        </p:txBody>
      </p:sp>
      <p:cxnSp>
        <p:nvCxnSpPr>
          <p:cNvPr id="137" name="Straight Arrow Connector 136">
            <a:extLst>
              <a:ext uri="{FF2B5EF4-FFF2-40B4-BE49-F238E27FC236}">
                <a16:creationId xmlns:a16="http://schemas.microsoft.com/office/drawing/2014/main" id="{21B2790B-61C8-49E1-AD67-869FD478446F}"/>
              </a:ext>
            </a:extLst>
          </p:cNvPr>
          <p:cNvCxnSpPr>
            <a:cxnSpLocks/>
          </p:cNvCxnSpPr>
          <p:nvPr/>
        </p:nvCxnSpPr>
        <p:spPr>
          <a:xfrm flipH="1" flipV="1">
            <a:off x="4976364" y="5029200"/>
            <a:ext cx="433649" cy="824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4DBB01DF-E95E-ACDA-A377-95F313DB0946}"/>
              </a:ext>
            </a:extLst>
          </p:cNvPr>
          <p:cNvSpPr txBox="1"/>
          <p:nvPr/>
        </p:nvSpPr>
        <p:spPr>
          <a:xfrm>
            <a:off x="4026125" y="2507138"/>
            <a:ext cx="3905236" cy="1169551"/>
          </a:xfrm>
          <a:prstGeom prst="rect">
            <a:avLst/>
          </a:prstGeom>
          <a:noFill/>
        </p:spPr>
        <p:txBody>
          <a:bodyPr wrap="none" rtlCol="0">
            <a:spAutoFit/>
          </a:bodyPr>
          <a:lstStyle/>
          <a:p>
            <a:r>
              <a:rPr lang="en-US" sz="1400" dirty="0"/>
              <a:t>User &amp; staff accessible (blue)</a:t>
            </a:r>
          </a:p>
          <a:p>
            <a:r>
              <a:rPr lang="en-US" sz="1400" dirty="0"/>
              <a:t>Dose rate max = </a:t>
            </a:r>
          </a:p>
          <a:p>
            <a:r>
              <a:rPr lang="en-US" sz="1400" dirty="0"/>
              <a:t>   -- 2mrem/h generally</a:t>
            </a:r>
          </a:p>
          <a:p>
            <a:r>
              <a:rPr lang="en-US" sz="1400" dirty="0"/>
              <a:t>   -- 5mrem/h inside 30cm radius of the sample</a:t>
            </a:r>
          </a:p>
          <a:p>
            <a:endParaRPr lang="en-US" sz="1400" dirty="0"/>
          </a:p>
        </p:txBody>
      </p:sp>
      <p:cxnSp>
        <p:nvCxnSpPr>
          <p:cNvPr id="140" name="Straight Arrow Connector 139">
            <a:extLst>
              <a:ext uri="{FF2B5EF4-FFF2-40B4-BE49-F238E27FC236}">
                <a16:creationId xmlns:a16="http://schemas.microsoft.com/office/drawing/2014/main" id="{16D51174-6A30-516A-BAE5-1DF2277AE7B3}"/>
              </a:ext>
            </a:extLst>
          </p:cNvPr>
          <p:cNvCxnSpPr>
            <a:cxnSpLocks/>
          </p:cNvCxnSpPr>
          <p:nvPr/>
        </p:nvCxnSpPr>
        <p:spPr>
          <a:xfrm flipH="1">
            <a:off x="3459765" y="2962100"/>
            <a:ext cx="543260" cy="421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DFC64F40-6252-5ECC-7233-63953654B7E3}"/>
              </a:ext>
            </a:extLst>
          </p:cNvPr>
          <p:cNvCxnSpPr>
            <a:cxnSpLocks/>
          </p:cNvCxnSpPr>
          <p:nvPr/>
        </p:nvCxnSpPr>
        <p:spPr>
          <a:xfrm>
            <a:off x="7851661" y="3395098"/>
            <a:ext cx="466839" cy="878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AD0CDB2D-E305-C1DA-75AE-2F46C9A4B86A}"/>
              </a:ext>
            </a:extLst>
          </p:cNvPr>
          <p:cNvSpPr txBox="1"/>
          <p:nvPr/>
        </p:nvSpPr>
        <p:spPr>
          <a:xfrm>
            <a:off x="2996495" y="810799"/>
            <a:ext cx="3720890" cy="954107"/>
          </a:xfrm>
          <a:prstGeom prst="rect">
            <a:avLst/>
          </a:prstGeom>
          <a:noFill/>
        </p:spPr>
        <p:txBody>
          <a:bodyPr wrap="none" rtlCol="0">
            <a:spAutoFit/>
          </a:bodyPr>
          <a:lstStyle/>
          <a:p>
            <a:r>
              <a:rPr lang="en-US" sz="1400" dirty="0"/>
              <a:t>Inaccessible or staff-only access (magenta)</a:t>
            </a:r>
          </a:p>
          <a:p>
            <a:r>
              <a:rPr lang="en-US" sz="1400" dirty="0"/>
              <a:t>Dose rate max = </a:t>
            </a:r>
          </a:p>
          <a:p>
            <a:r>
              <a:rPr lang="en-US" sz="1400" dirty="0"/>
              <a:t>   -- 2mrem/h without need for action</a:t>
            </a:r>
          </a:p>
          <a:p>
            <a:r>
              <a:rPr lang="en-US" sz="1400" dirty="0"/>
              <a:t>   -- 5mrem/h with radiation area markings</a:t>
            </a:r>
          </a:p>
        </p:txBody>
      </p:sp>
      <p:cxnSp>
        <p:nvCxnSpPr>
          <p:cNvPr id="145" name="Straight Arrow Connector 144">
            <a:extLst>
              <a:ext uri="{FF2B5EF4-FFF2-40B4-BE49-F238E27FC236}">
                <a16:creationId xmlns:a16="http://schemas.microsoft.com/office/drawing/2014/main" id="{22139F6F-77C9-0C5F-D33F-10211F2EB508}"/>
              </a:ext>
            </a:extLst>
          </p:cNvPr>
          <p:cNvCxnSpPr>
            <a:cxnSpLocks/>
          </p:cNvCxnSpPr>
          <p:nvPr/>
        </p:nvCxnSpPr>
        <p:spPr>
          <a:xfrm>
            <a:off x="6614504" y="1178872"/>
            <a:ext cx="462571" cy="581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B50532F7-5BBC-6A68-10D4-5B4CFCA9639E}"/>
              </a:ext>
            </a:extLst>
          </p:cNvPr>
          <p:cNvSpPr txBox="1"/>
          <p:nvPr/>
        </p:nvSpPr>
        <p:spPr>
          <a:xfrm>
            <a:off x="9102353" y="2142057"/>
            <a:ext cx="2585964" cy="523220"/>
          </a:xfrm>
          <a:prstGeom prst="rect">
            <a:avLst/>
          </a:prstGeom>
          <a:noFill/>
        </p:spPr>
        <p:txBody>
          <a:bodyPr wrap="none" rtlCol="0">
            <a:spAutoFit/>
          </a:bodyPr>
          <a:lstStyle/>
          <a:p>
            <a:r>
              <a:rPr lang="en-US" sz="1400" dirty="0"/>
              <a:t>Generally-inaccessible (green)</a:t>
            </a:r>
          </a:p>
          <a:p>
            <a:r>
              <a:rPr lang="en-US" sz="1400" dirty="0"/>
              <a:t>Dose rate max = 0.25mrem/h</a:t>
            </a:r>
          </a:p>
        </p:txBody>
      </p:sp>
      <p:cxnSp>
        <p:nvCxnSpPr>
          <p:cNvPr id="151" name="Straight Arrow Connector 150">
            <a:extLst>
              <a:ext uri="{FF2B5EF4-FFF2-40B4-BE49-F238E27FC236}">
                <a16:creationId xmlns:a16="http://schemas.microsoft.com/office/drawing/2014/main" id="{584F9854-A766-1364-3F2B-27B1249BB562}"/>
              </a:ext>
            </a:extLst>
          </p:cNvPr>
          <p:cNvCxnSpPr>
            <a:cxnSpLocks/>
          </p:cNvCxnSpPr>
          <p:nvPr/>
        </p:nvCxnSpPr>
        <p:spPr>
          <a:xfrm flipH="1">
            <a:off x="8474077" y="2367114"/>
            <a:ext cx="623514" cy="298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74E4A932-82F3-BE1C-2EB9-8968C96D234B}"/>
              </a:ext>
            </a:extLst>
          </p:cNvPr>
          <p:cNvCxnSpPr>
            <a:cxnSpLocks/>
          </p:cNvCxnSpPr>
          <p:nvPr/>
        </p:nvCxnSpPr>
        <p:spPr>
          <a:xfrm flipH="1">
            <a:off x="9055870" y="2647001"/>
            <a:ext cx="329665" cy="830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5627CA8E-1386-5036-BD80-5C30DD280C27}"/>
              </a:ext>
            </a:extLst>
          </p:cNvPr>
          <p:cNvSpPr txBox="1"/>
          <p:nvPr/>
        </p:nvSpPr>
        <p:spPr>
          <a:xfrm>
            <a:off x="8556154" y="864020"/>
            <a:ext cx="3164649" cy="369332"/>
          </a:xfrm>
          <a:prstGeom prst="rect">
            <a:avLst/>
          </a:prstGeom>
          <a:solidFill>
            <a:srgbClr val="FF00FF"/>
          </a:solidFill>
          <a:ln>
            <a:solidFill>
              <a:srgbClr val="000000"/>
            </a:solidFill>
          </a:ln>
          <a:effectLst>
            <a:outerShdw blurRad="50800" dist="38100" dir="2700000" algn="tl" rotWithShape="0">
              <a:prstClr val="black">
                <a:alpha val="40000"/>
              </a:prstClr>
            </a:outerShdw>
          </a:effectLst>
        </p:spPr>
        <p:txBody>
          <a:bodyPr wrap="none" rtlCol="0">
            <a:spAutoFit/>
          </a:bodyPr>
          <a:lstStyle/>
          <a:p>
            <a:r>
              <a:rPr lang="en-US" dirty="0">
                <a:solidFill>
                  <a:schemeClr val="bg1"/>
                </a:solidFill>
              </a:rPr>
              <a:t>Cave roof = staff-only access</a:t>
            </a:r>
          </a:p>
        </p:txBody>
      </p:sp>
      <p:cxnSp>
        <p:nvCxnSpPr>
          <p:cNvPr id="156" name="Straight Arrow Connector 155">
            <a:extLst>
              <a:ext uri="{FF2B5EF4-FFF2-40B4-BE49-F238E27FC236}">
                <a16:creationId xmlns:a16="http://schemas.microsoft.com/office/drawing/2014/main" id="{4A0F50F6-8681-439A-E5A4-B28DC6D0BB10}"/>
              </a:ext>
            </a:extLst>
          </p:cNvPr>
          <p:cNvCxnSpPr>
            <a:cxnSpLocks/>
            <a:endCxn id="155" idx="1"/>
          </p:cNvCxnSpPr>
          <p:nvPr/>
        </p:nvCxnSpPr>
        <p:spPr>
          <a:xfrm flipV="1">
            <a:off x="6614504" y="1048686"/>
            <a:ext cx="1941650" cy="130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672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5BDF8-753C-04C4-BE9B-72785FA5CE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8DCBC-740D-6A05-941E-8872C7AE0664}"/>
              </a:ext>
            </a:extLst>
          </p:cNvPr>
          <p:cNvSpPr>
            <a:spLocks noGrp="1"/>
          </p:cNvSpPr>
          <p:nvPr>
            <p:ph type="title"/>
          </p:nvPr>
        </p:nvSpPr>
        <p:spPr/>
        <p:txBody>
          <a:bodyPr/>
          <a:lstStyle/>
          <a:p>
            <a:r>
              <a:rPr lang="en-US" dirty="0"/>
              <a:t>Summary: Normal Operation</a:t>
            </a:r>
          </a:p>
        </p:txBody>
      </p:sp>
      <p:graphicFrame>
        <p:nvGraphicFramePr>
          <p:cNvPr id="9" name="Table 8">
            <a:extLst>
              <a:ext uri="{FF2B5EF4-FFF2-40B4-BE49-F238E27FC236}">
                <a16:creationId xmlns:a16="http://schemas.microsoft.com/office/drawing/2014/main" id="{E37D039B-C5FA-B1EC-2CC4-5FB92EDE775F}"/>
              </a:ext>
            </a:extLst>
          </p:cNvPr>
          <p:cNvGraphicFramePr>
            <a:graphicFrameLocks noGrp="1"/>
          </p:cNvGraphicFramePr>
          <p:nvPr>
            <p:extLst>
              <p:ext uri="{D42A27DB-BD31-4B8C-83A1-F6EECF244321}">
                <p14:modId xmlns:p14="http://schemas.microsoft.com/office/powerpoint/2010/main" val="2027178682"/>
              </p:ext>
            </p:extLst>
          </p:nvPr>
        </p:nvGraphicFramePr>
        <p:xfrm>
          <a:off x="2081584" y="1305270"/>
          <a:ext cx="8023816" cy="4838328"/>
        </p:xfrm>
        <a:graphic>
          <a:graphicData uri="http://schemas.openxmlformats.org/drawingml/2006/table">
            <a:tbl>
              <a:tblPr firstRow="1" firstCol="1" bandRow="1">
                <a:tableStyleId>{21E4AEA4-8DFA-4A89-87EB-49C32662AFE0}</a:tableStyleId>
              </a:tblPr>
              <a:tblGrid>
                <a:gridCol w="2088180">
                  <a:extLst>
                    <a:ext uri="{9D8B030D-6E8A-4147-A177-3AD203B41FA5}">
                      <a16:colId xmlns:a16="http://schemas.microsoft.com/office/drawing/2014/main" val="3076735703"/>
                    </a:ext>
                  </a:extLst>
                </a:gridCol>
                <a:gridCol w="2088180">
                  <a:extLst>
                    <a:ext uri="{9D8B030D-6E8A-4147-A177-3AD203B41FA5}">
                      <a16:colId xmlns:a16="http://schemas.microsoft.com/office/drawing/2014/main" val="1424693657"/>
                    </a:ext>
                  </a:extLst>
                </a:gridCol>
                <a:gridCol w="2037269">
                  <a:extLst>
                    <a:ext uri="{9D8B030D-6E8A-4147-A177-3AD203B41FA5}">
                      <a16:colId xmlns:a16="http://schemas.microsoft.com/office/drawing/2014/main" val="1965369278"/>
                    </a:ext>
                  </a:extLst>
                </a:gridCol>
                <a:gridCol w="1810187">
                  <a:extLst>
                    <a:ext uri="{9D8B030D-6E8A-4147-A177-3AD203B41FA5}">
                      <a16:colId xmlns:a16="http://schemas.microsoft.com/office/drawing/2014/main" val="233488479"/>
                    </a:ext>
                  </a:extLst>
                </a:gridCol>
              </a:tblGrid>
              <a:tr h="188595">
                <a:tc gridSpan="4">
                  <a:txBody>
                    <a:bodyPr/>
                    <a:lstStyle/>
                    <a:p>
                      <a:pPr marL="0" marR="0" algn="ctr">
                        <a:lnSpc>
                          <a:spcPct val="115000"/>
                        </a:lnSpc>
                      </a:pPr>
                      <a:r>
                        <a:rPr lang="en-US" sz="1400" dirty="0">
                          <a:effectLst/>
                        </a:rPr>
                        <a:t>normal operation (QIKR-L active and QIKR-U active)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8474392"/>
                  </a:ext>
                </a:extLst>
              </a:tr>
              <a:tr h="188595">
                <a:tc>
                  <a:txBody>
                    <a:bodyPr/>
                    <a:lstStyle/>
                    <a:p>
                      <a:pPr marL="0" marR="0" algn="ctr">
                        <a:lnSpc>
                          <a:spcPct val="115000"/>
                        </a:lnSpc>
                      </a:pPr>
                      <a:r>
                        <a:rPr lang="en-US" sz="1400" dirty="0">
                          <a:effectLst/>
                        </a:rPr>
                        <a:t>Cave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gridSpan="2">
                  <a:txBody>
                    <a:bodyPr/>
                    <a:lstStyle/>
                    <a:p>
                      <a:pPr marL="0" marR="0" algn="ctr">
                        <a:lnSpc>
                          <a:spcPct val="115000"/>
                        </a:lnSpc>
                      </a:pPr>
                      <a:r>
                        <a:rPr lang="en-US" sz="1400" dirty="0">
                          <a:effectLst/>
                        </a:rPr>
                        <a:t>Location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lnSpc>
                          <a:spcPct val="115000"/>
                        </a:lnSpc>
                      </a:pPr>
                      <a:r>
                        <a:rPr lang="en-US" sz="1400">
                          <a:effectLst/>
                        </a:rPr>
                        <a:t>maximum total dose rate (mrem/h)</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260388153"/>
                  </a:ext>
                </a:extLst>
              </a:tr>
              <a:tr h="177800">
                <a:tc rowSpan="5">
                  <a:txBody>
                    <a:bodyPr/>
                    <a:lstStyle/>
                    <a:p>
                      <a:pPr marL="0" marR="0" algn="ctr">
                        <a:lnSpc>
                          <a:spcPct val="115000"/>
                        </a:lnSpc>
                      </a:pPr>
                      <a:r>
                        <a:rPr lang="en-US" sz="1400" dirty="0">
                          <a:effectLst/>
                        </a:rPr>
                        <a:t>QIKR-L</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0" marR="0">
                        <a:lnSpc>
                          <a:spcPct val="115000"/>
                        </a:lnSpc>
                      </a:pPr>
                      <a:r>
                        <a:rPr lang="en-US" sz="1400" dirty="0">
                          <a:effectLst/>
                        </a:rPr>
                        <a:t>Outer wall, ST03 side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pPr>
                      <a:r>
                        <a:rPr lang="en-US" sz="1400">
                          <a:effectLst/>
                        </a:rPr>
                        <a:t>Upstream (HDC)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0.72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261293648"/>
                  </a:ext>
                </a:extLst>
              </a:tr>
              <a:tr h="177800">
                <a:tc vMerge="1">
                  <a:txBody>
                    <a:bodyPr/>
                    <a:lstStyle/>
                    <a:p>
                      <a:endParaRPr lang="en-US"/>
                    </a:p>
                  </a:txBody>
                  <a:tcPr/>
                </a:tc>
                <a:tc vMerge="1">
                  <a:txBody>
                    <a:bodyPr/>
                    <a:lstStyle/>
                    <a:p>
                      <a:endParaRPr lang="en-US"/>
                    </a:p>
                  </a:txBody>
                  <a:tcPr/>
                </a:tc>
                <a:tc>
                  <a:txBody>
                    <a:bodyPr/>
                    <a:lstStyle/>
                    <a:p>
                      <a:pPr marL="0" marR="0">
                        <a:lnSpc>
                          <a:spcPct val="115000"/>
                        </a:lnSpc>
                      </a:pPr>
                      <a:r>
                        <a:rPr lang="en-US" sz="1400">
                          <a:effectLst/>
                        </a:rPr>
                        <a:t>Downstream (RDC)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0.28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581561443"/>
                  </a:ext>
                </a:extLst>
              </a:tr>
              <a:tr h="177800">
                <a:tc vMerge="1">
                  <a:txBody>
                    <a:bodyPr/>
                    <a:lstStyle/>
                    <a:p>
                      <a:endParaRPr lang="en-US"/>
                    </a:p>
                  </a:txBody>
                  <a:tcPr/>
                </a:tc>
                <a:tc>
                  <a:txBody>
                    <a:bodyPr/>
                    <a:lstStyle/>
                    <a:p>
                      <a:pPr marL="0" marR="0">
                        <a:lnSpc>
                          <a:spcPct val="115000"/>
                        </a:lnSpc>
                      </a:pPr>
                      <a:r>
                        <a:rPr lang="en-US" sz="1400" dirty="0">
                          <a:effectLst/>
                        </a:rPr>
                        <a:t>Back Wall</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pPr>
                      <a:r>
                        <a:rPr lang="en-US" sz="1400">
                          <a:effectLst/>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&lt; 0.25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00263520"/>
                  </a:ext>
                </a:extLst>
              </a:tr>
              <a:tr h="188595">
                <a:tc vMerge="1">
                  <a:txBody>
                    <a:bodyPr/>
                    <a:lstStyle/>
                    <a:p>
                      <a:endParaRPr lang="en-US"/>
                    </a:p>
                  </a:txBody>
                  <a:tcPr/>
                </a:tc>
                <a:tc rowSpan="2">
                  <a:txBody>
                    <a:bodyPr/>
                    <a:lstStyle/>
                    <a:p>
                      <a:pPr marL="0" marR="0">
                        <a:lnSpc>
                          <a:spcPct val="115000"/>
                        </a:lnSpc>
                      </a:pPr>
                      <a:r>
                        <a:rPr lang="en-US" sz="1400" dirty="0">
                          <a:effectLst/>
                        </a:rPr>
                        <a:t>Roof</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pPr>
                      <a:r>
                        <a:rPr lang="en-US" sz="1400">
                          <a:effectLst/>
                        </a:rPr>
                        <a:t>Upstream (HDC)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&lt; 0.25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57394562"/>
                  </a:ext>
                </a:extLst>
              </a:tr>
              <a:tr h="188595">
                <a:tc vMerge="1">
                  <a:txBody>
                    <a:bodyPr/>
                    <a:lstStyle/>
                    <a:p>
                      <a:endParaRPr lang="en-US"/>
                    </a:p>
                  </a:txBody>
                  <a:tcPr/>
                </a:tc>
                <a:tc vMerge="1">
                  <a:txBody>
                    <a:bodyPr/>
                    <a:lstStyle/>
                    <a:p>
                      <a:endParaRPr lang="en-US"/>
                    </a:p>
                  </a:txBody>
                  <a:tcPr/>
                </a:tc>
                <a:tc>
                  <a:txBody>
                    <a:bodyPr/>
                    <a:lstStyle/>
                    <a:p>
                      <a:pPr marL="0" marR="0">
                        <a:lnSpc>
                          <a:spcPct val="115000"/>
                        </a:lnSpc>
                      </a:pPr>
                      <a:r>
                        <a:rPr lang="en-US" sz="1400">
                          <a:effectLst/>
                        </a:rPr>
                        <a:t>Downstream (RDC)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0.43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06295229"/>
                  </a:ext>
                </a:extLst>
              </a:tr>
              <a:tr h="177800">
                <a:tc rowSpan="5">
                  <a:txBody>
                    <a:bodyPr/>
                    <a:lstStyle/>
                    <a:p>
                      <a:pPr marL="0" marR="0" algn="ctr">
                        <a:lnSpc>
                          <a:spcPct val="115000"/>
                        </a:lnSpc>
                      </a:pPr>
                      <a:r>
                        <a:rPr lang="en-US" sz="1400" dirty="0">
                          <a:effectLst/>
                        </a:rPr>
                        <a:t>QIKR-U</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0" marR="0">
                        <a:lnSpc>
                          <a:spcPct val="115000"/>
                        </a:lnSpc>
                      </a:pPr>
                      <a:r>
                        <a:rPr lang="en-US" sz="1400" dirty="0">
                          <a:effectLst/>
                        </a:rPr>
                        <a:t>Outer wall, ST01 side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pPr>
                      <a:r>
                        <a:rPr lang="en-US" sz="1400">
                          <a:effectLst/>
                        </a:rPr>
                        <a:t>Upstream (HDC)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0.64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962430765"/>
                  </a:ext>
                </a:extLst>
              </a:tr>
              <a:tr h="177800">
                <a:tc vMerge="1">
                  <a:txBody>
                    <a:bodyPr/>
                    <a:lstStyle/>
                    <a:p>
                      <a:endParaRPr lang="en-US"/>
                    </a:p>
                  </a:txBody>
                  <a:tcPr/>
                </a:tc>
                <a:tc vMerge="1">
                  <a:txBody>
                    <a:bodyPr/>
                    <a:lstStyle/>
                    <a:p>
                      <a:endParaRPr lang="en-US"/>
                    </a:p>
                  </a:txBody>
                  <a:tcPr/>
                </a:tc>
                <a:tc>
                  <a:txBody>
                    <a:bodyPr/>
                    <a:lstStyle/>
                    <a:p>
                      <a:pPr marL="0" marR="0">
                        <a:lnSpc>
                          <a:spcPct val="115000"/>
                        </a:lnSpc>
                      </a:pPr>
                      <a:r>
                        <a:rPr lang="en-US" sz="1400" dirty="0">
                          <a:effectLst/>
                        </a:rPr>
                        <a:t>Downstream (RDC)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0.34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180505758"/>
                  </a:ext>
                </a:extLst>
              </a:tr>
              <a:tr h="188595">
                <a:tc vMerge="1">
                  <a:txBody>
                    <a:bodyPr/>
                    <a:lstStyle/>
                    <a:p>
                      <a:endParaRPr lang="en-US"/>
                    </a:p>
                  </a:txBody>
                  <a:tcPr/>
                </a:tc>
                <a:tc>
                  <a:txBody>
                    <a:bodyPr/>
                    <a:lstStyle/>
                    <a:p>
                      <a:pPr marL="0" marR="0">
                        <a:lnSpc>
                          <a:spcPct val="115000"/>
                        </a:lnSpc>
                      </a:pPr>
                      <a:r>
                        <a:rPr lang="en-US" sz="1400">
                          <a:effectLst/>
                        </a:rPr>
                        <a:t>Back Wall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pPr>
                      <a:r>
                        <a:rPr lang="en-US" sz="1400" dirty="0">
                          <a:effectLst/>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&lt; 0.25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065665648"/>
                  </a:ext>
                </a:extLst>
              </a:tr>
              <a:tr h="177800">
                <a:tc vMerge="1">
                  <a:txBody>
                    <a:bodyPr/>
                    <a:lstStyle/>
                    <a:p>
                      <a:endParaRPr lang="en-US"/>
                    </a:p>
                  </a:txBody>
                  <a:tcPr/>
                </a:tc>
                <a:tc rowSpan="2">
                  <a:txBody>
                    <a:bodyPr/>
                    <a:lstStyle/>
                    <a:p>
                      <a:pPr marL="0" marR="0">
                        <a:lnSpc>
                          <a:spcPct val="115000"/>
                        </a:lnSpc>
                      </a:pPr>
                      <a:r>
                        <a:rPr lang="en-US" sz="1400">
                          <a:effectLst/>
                        </a:rPr>
                        <a:t>Roof</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pPr>
                      <a:r>
                        <a:rPr lang="en-US" sz="1400" dirty="0">
                          <a:effectLst/>
                        </a:rPr>
                        <a:t>Upstream (HDC)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0.31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748972272"/>
                  </a:ext>
                </a:extLst>
              </a:tr>
              <a:tr h="188595">
                <a:tc vMerge="1">
                  <a:txBody>
                    <a:bodyPr/>
                    <a:lstStyle/>
                    <a:p>
                      <a:endParaRPr lang="en-US"/>
                    </a:p>
                  </a:txBody>
                  <a:tcPr/>
                </a:tc>
                <a:tc vMerge="1">
                  <a:txBody>
                    <a:bodyPr/>
                    <a:lstStyle/>
                    <a:p>
                      <a:endParaRPr lang="en-US"/>
                    </a:p>
                  </a:txBody>
                  <a:tcPr/>
                </a:tc>
                <a:tc>
                  <a:txBody>
                    <a:bodyPr/>
                    <a:lstStyle/>
                    <a:p>
                      <a:pPr marL="0" marR="0">
                        <a:lnSpc>
                          <a:spcPct val="115000"/>
                        </a:lnSpc>
                      </a:pPr>
                      <a:r>
                        <a:rPr lang="en-US" sz="1400" dirty="0">
                          <a:effectLst/>
                        </a:rPr>
                        <a:t>Downstream (RDC)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0.51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53370058"/>
                  </a:ext>
                </a:extLst>
              </a:tr>
              <a:tr h="188595">
                <a:tc gridSpan="4">
                  <a:txBody>
                    <a:bodyPr/>
                    <a:lstStyle/>
                    <a:p>
                      <a:pPr marL="0" marR="0" algn="ctr">
                        <a:lnSpc>
                          <a:spcPct val="115000"/>
                        </a:lnSpc>
                      </a:pPr>
                      <a:r>
                        <a:rPr lang="en-US" sz="1400" dirty="0">
                          <a:effectLst/>
                        </a:rPr>
                        <a:t>normal operation (only QIKR-U active)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1662298"/>
                  </a:ext>
                </a:extLst>
              </a:tr>
              <a:tr h="188595">
                <a:tc rowSpan="3">
                  <a:txBody>
                    <a:bodyPr/>
                    <a:lstStyle/>
                    <a:p>
                      <a:pPr marL="0" marR="0" algn="ctr">
                        <a:lnSpc>
                          <a:spcPct val="115000"/>
                        </a:lnSpc>
                      </a:pPr>
                      <a:r>
                        <a:rPr lang="en-US" sz="1400" dirty="0">
                          <a:effectLst/>
                        </a:rPr>
                        <a:t>QIKR-L</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pPr>
                      <a:r>
                        <a:rPr lang="en-US" sz="1400">
                          <a:effectLst/>
                        </a:rPr>
                        <a:t>in-beam</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pPr>
                      <a:r>
                        <a:rPr lang="en-US" sz="1400" dirty="0">
                          <a:effectLst/>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0.27 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33101819"/>
                  </a:ext>
                </a:extLst>
              </a:tr>
              <a:tr h="177800">
                <a:tc vMerge="1">
                  <a:txBody>
                    <a:bodyPr/>
                    <a:lstStyle/>
                    <a:p>
                      <a:endParaRPr lang="en-US"/>
                    </a:p>
                  </a:txBody>
                  <a:tcPr/>
                </a:tc>
                <a:tc rowSpan="2">
                  <a:txBody>
                    <a:bodyPr/>
                    <a:lstStyle/>
                    <a:p>
                      <a:pPr marL="0" marR="0">
                        <a:lnSpc>
                          <a:spcPct val="115000"/>
                        </a:lnSpc>
                      </a:pPr>
                      <a:r>
                        <a:rPr lang="en-US" sz="1400">
                          <a:effectLst/>
                        </a:rPr>
                        <a:t>bisector wall (inside cave)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pPr>
                      <a:r>
                        <a:rPr lang="en-US" sz="1400" dirty="0">
                          <a:effectLst/>
                        </a:rPr>
                        <a:t>Upstream (HDC)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a:effectLst/>
                        </a:rPr>
                        <a:t>1.02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89064780"/>
                  </a:ext>
                </a:extLst>
              </a:tr>
              <a:tr h="188595">
                <a:tc vMerge="1">
                  <a:txBody>
                    <a:bodyPr/>
                    <a:lstStyle/>
                    <a:p>
                      <a:endParaRPr lang="en-US"/>
                    </a:p>
                  </a:txBody>
                  <a:tcPr/>
                </a:tc>
                <a:tc vMerge="1">
                  <a:txBody>
                    <a:bodyPr/>
                    <a:lstStyle/>
                    <a:p>
                      <a:endParaRPr lang="en-US"/>
                    </a:p>
                  </a:txBody>
                  <a:tcPr/>
                </a:tc>
                <a:tc>
                  <a:txBody>
                    <a:bodyPr/>
                    <a:lstStyle/>
                    <a:p>
                      <a:pPr marL="0" marR="0">
                        <a:lnSpc>
                          <a:spcPct val="115000"/>
                        </a:lnSpc>
                      </a:pPr>
                      <a:r>
                        <a:rPr lang="en-US" sz="1400" dirty="0">
                          <a:effectLst/>
                        </a:rPr>
                        <a:t>Downstream (RDC)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dirty="0">
                          <a:effectLst/>
                        </a:rPr>
                        <a:t>0.49</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924896906"/>
                  </a:ext>
                </a:extLst>
              </a:tr>
              <a:tr h="188595">
                <a:tc gridSpan="4">
                  <a:txBody>
                    <a:bodyPr/>
                    <a:lstStyle/>
                    <a:p>
                      <a:pPr marL="0" marR="0" algn="ctr">
                        <a:lnSpc>
                          <a:spcPct val="115000"/>
                        </a:lnSpc>
                      </a:pPr>
                      <a:r>
                        <a:rPr lang="en-US" sz="1400" dirty="0">
                          <a:effectLst/>
                        </a:rPr>
                        <a:t>normal operation (only QIKR-L active)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7818968"/>
                  </a:ext>
                </a:extLst>
              </a:tr>
              <a:tr h="188595">
                <a:tc rowSpan="3">
                  <a:txBody>
                    <a:bodyPr/>
                    <a:lstStyle/>
                    <a:p>
                      <a:pPr marL="0" marR="0" algn="ctr">
                        <a:lnSpc>
                          <a:spcPct val="115000"/>
                        </a:lnSpc>
                      </a:pPr>
                      <a:r>
                        <a:rPr lang="en-US" sz="1400" dirty="0">
                          <a:effectLst/>
                        </a:rPr>
                        <a:t>QIKR-U</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pPr>
                      <a:r>
                        <a:rPr lang="en-US" sz="1400">
                          <a:effectLst/>
                        </a:rPr>
                        <a:t>in-beam</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15000"/>
                        </a:lnSpc>
                      </a:pPr>
                      <a:r>
                        <a:rPr lang="en-US" sz="1400" dirty="0">
                          <a:effectLst/>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dirty="0">
                          <a:effectLst/>
                        </a:rPr>
                        <a:t>0.28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484836691"/>
                  </a:ext>
                </a:extLst>
              </a:tr>
              <a:tr h="177800">
                <a:tc vMerge="1">
                  <a:txBody>
                    <a:bodyPr/>
                    <a:lstStyle/>
                    <a:p>
                      <a:endParaRPr lang="en-US"/>
                    </a:p>
                  </a:txBody>
                  <a:tcPr/>
                </a:tc>
                <a:tc rowSpan="2">
                  <a:txBody>
                    <a:bodyPr/>
                    <a:lstStyle/>
                    <a:p>
                      <a:pPr marL="0" marR="0">
                        <a:lnSpc>
                          <a:spcPct val="115000"/>
                        </a:lnSpc>
                      </a:pPr>
                      <a:r>
                        <a:rPr lang="en-US" sz="1400">
                          <a:effectLst/>
                        </a:rPr>
                        <a:t>bisector wall (inside cave)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pPr>
                      <a:r>
                        <a:rPr lang="en-US" sz="1400">
                          <a:effectLst/>
                        </a:rPr>
                        <a:t>Upstream (HDC)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dirty="0">
                          <a:effectLst/>
                        </a:rPr>
                        <a:t>0.71</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277020942"/>
                  </a:ext>
                </a:extLst>
              </a:tr>
              <a:tr h="188595">
                <a:tc vMerge="1">
                  <a:txBody>
                    <a:bodyPr/>
                    <a:lstStyle/>
                    <a:p>
                      <a:endParaRPr lang="en-US"/>
                    </a:p>
                  </a:txBody>
                  <a:tcPr/>
                </a:tc>
                <a:tc vMerge="1">
                  <a:txBody>
                    <a:bodyPr/>
                    <a:lstStyle/>
                    <a:p>
                      <a:endParaRPr lang="en-US"/>
                    </a:p>
                  </a:txBody>
                  <a:tcPr/>
                </a:tc>
                <a:tc>
                  <a:txBody>
                    <a:bodyPr/>
                    <a:lstStyle/>
                    <a:p>
                      <a:pPr marL="0" marR="0">
                        <a:lnSpc>
                          <a:spcPct val="115000"/>
                        </a:lnSpc>
                      </a:pPr>
                      <a:r>
                        <a:rPr lang="en-US" sz="1400">
                          <a:effectLst/>
                        </a:rPr>
                        <a:t>Downstream (RDC)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15000"/>
                        </a:lnSpc>
                      </a:pPr>
                      <a:r>
                        <a:rPr lang="en-US" sz="1400" dirty="0">
                          <a:effectLst/>
                        </a:rPr>
                        <a:t>0.29</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393189617"/>
                  </a:ext>
                </a:extLst>
              </a:tr>
            </a:tbl>
          </a:graphicData>
        </a:graphic>
      </p:graphicFrame>
      <p:sp>
        <p:nvSpPr>
          <p:cNvPr id="12" name="TextBox 11">
            <a:extLst>
              <a:ext uri="{FF2B5EF4-FFF2-40B4-BE49-F238E27FC236}">
                <a16:creationId xmlns:a16="http://schemas.microsoft.com/office/drawing/2014/main" id="{C0B8F7D5-FD5E-C131-4AFD-BADF6701F4FA}"/>
              </a:ext>
            </a:extLst>
          </p:cNvPr>
          <p:cNvSpPr txBox="1"/>
          <p:nvPr/>
        </p:nvSpPr>
        <p:spPr>
          <a:xfrm>
            <a:off x="1644197" y="813816"/>
            <a:ext cx="8898590" cy="369332"/>
          </a:xfrm>
          <a:prstGeom prst="rect">
            <a:avLst/>
          </a:prstGeom>
          <a:solidFill>
            <a:srgbClr val="FFFF00"/>
          </a:solidFill>
          <a:ln>
            <a:solidFill>
              <a:srgbClr val="000000"/>
            </a:solidFill>
          </a:ln>
          <a:effectLst>
            <a:outerShdw blurRad="50800" dist="38100" dir="2700000" algn="tl" rotWithShape="0">
              <a:prstClr val="black">
                <a:alpha val="40000"/>
              </a:prstClr>
            </a:outerShdw>
          </a:effectLst>
        </p:spPr>
        <p:txBody>
          <a:bodyPr wrap="square" rtlCol="0">
            <a:spAutoFit/>
          </a:bodyPr>
          <a:lstStyle>
            <a:defPPr>
              <a:defRPr lang="en-US"/>
            </a:defPPr>
            <a:lvl1pPr>
              <a:defRPr/>
            </a:lvl1pPr>
          </a:lstStyle>
          <a:p>
            <a:r>
              <a:rPr lang="en-US" dirty="0"/>
              <a:t>No significant elevated dose rates inside/outside the QIKR instrument cave enclosure</a:t>
            </a:r>
          </a:p>
        </p:txBody>
      </p:sp>
      <p:sp>
        <p:nvSpPr>
          <p:cNvPr id="3" name="TextBox 2">
            <a:extLst>
              <a:ext uri="{FF2B5EF4-FFF2-40B4-BE49-F238E27FC236}">
                <a16:creationId xmlns:a16="http://schemas.microsoft.com/office/drawing/2014/main" id="{03F4BB19-D353-60E5-B717-789A533B97D5}"/>
              </a:ext>
            </a:extLst>
          </p:cNvPr>
          <p:cNvSpPr txBox="1"/>
          <p:nvPr/>
        </p:nvSpPr>
        <p:spPr>
          <a:xfrm>
            <a:off x="1984050" y="6143598"/>
            <a:ext cx="2864887" cy="276999"/>
          </a:xfrm>
          <a:prstGeom prst="rect">
            <a:avLst/>
          </a:prstGeom>
          <a:noFill/>
        </p:spPr>
        <p:txBody>
          <a:bodyPr wrap="none" rtlCol="0">
            <a:spAutoFit/>
          </a:bodyPr>
          <a:lstStyle/>
          <a:p>
            <a:r>
              <a:rPr lang="en-US" sz="1200" dirty="0">
                <a:solidFill>
                  <a:srgbClr val="0000FF"/>
                </a:solidFill>
              </a:rPr>
              <a:t>Data table from Kursat </a:t>
            </a:r>
            <a:r>
              <a:rPr lang="en-US" sz="1200" dirty="0" err="1">
                <a:solidFill>
                  <a:srgbClr val="0000FF"/>
                </a:solidFill>
              </a:rPr>
              <a:t>Bekar’s</a:t>
            </a:r>
            <a:r>
              <a:rPr lang="en-US" sz="1200" dirty="0">
                <a:solidFill>
                  <a:srgbClr val="0000FF"/>
                </a:solidFill>
              </a:rPr>
              <a:t> analysis</a:t>
            </a:r>
          </a:p>
        </p:txBody>
      </p:sp>
      <p:sp>
        <p:nvSpPr>
          <p:cNvPr id="4" name="TextBox 3">
            <a:extLst>
              <a:ext uri="{FF2B5EF4-FFF2-40B4-BE49-F238E27FC236}">
                <a16:creationId xmlns:a16="http://schemas.microsoft.com/office/drawing/2014/main" id="{B4A8468D-B259-6EF9-9799-D99B90E3F1C3}"/>
              </a:ext>
            </a:extLst>
          </p:cNvPr>
          <p:cNvSpPr txBox="1"/>
          <p:nvPr/>
        </p:nvSpPr>
        <p:spPr>
          <a:xfrm>
            <a:off x="99071" y="2554883"/>
            <a:ext cx="1933746" cy="1169551"/>
          </a:xfrm>
          <a:prstGeom prst="rect">
            <a:avLst/>
          </a:prstGeom>
          <a:noFill/>
        </p:spPr>
        <p:txBody>
          <a:bodyPr wrap="square" rtlCol="0">
            <a:spAutoFit/>
          </a:bodyPr>
          <a:lstStyle/>
          <a:p>
            <a:r>
              <a:rPr lang="en-US" sz="1400" dirty="0"/>
              <a:t>The normal operating scenarios here use slits at max aperture… more conservative than required</a:t>
            </a:r>
          </a:p>
        </p:txBody>
      </p:sp>
    </p:spTree>
    <p:extLst>
      <p:ext uri="{BB962C8B-B14F-4D97-AF65-F5344CB8AC3E}">
        <p14:creationId xmlns:p14="http://schemas.microsoft.com/office/powerpoint/2010/main" val="220322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75F5-9827-8703-82B4-FB41DA8E4E54}"/>
              </a:ext>
            </a:extLst>
          </p:cNvPr>
          <p:cNvSpPr>
            <a:spLocks noGrp="1"/>
          </p:cNvSpPr>
          <p:nvPr>
            <p:ph type="title"/>
          </p:nvPr>
        </p:nvSpPr>
        <p:spPr>
          <a:xfrm>
            <a:off x="314692" y="365125"/>
            <a:ext cx="11492432" cy="654051"/>
          </a:xfrm>
        </p:spPr>
        <p:txBody>
          <a:bodyPr/>
          <a:lstStyle/>
          <a:p>
            <a:r>
              <a:rPr lang="en-US" sz="3200" dirty="0"/>
              <a:t>Summary: Accident Conditions</a:t>
            </a:r>
            <a:endParaRPr lang="en-US" dirty="0"/>
          </a:p>
        </p:txBody>
      </p:sp>
      <p:sp>
        <p:nvSpPr>
          <p:cNvPr id="5" name="TextBox 4">
            <a:extLst>
              <a:ext uri="{FF2B5EF4-FFF2-40B4-BE49-F238E27FC236}">
                <a16:creationId xmlns:a16="http://schemas.microsoft.com/office/drawing/2014/main" id="{B00AB752-5962-D84A-015F-2E866974F216}"/>
              </a:ext>
            </a:extLst>
          </p:cNvPr>
          <p:cNvSpPr txBox="1"/>
          <p:nvPr/>
        </p:nvSpPr>
        <p:spPr>
          <a:xfrm>
            <a:off x="8492756" y="3769036"/>
            <a:ext cx="3471356" cy="1754326"/>
          </a:xfrm>
          <a:prstGeom prst="rect">
            <a:avLst/>
          </a:prstGeom>
          <a:solidFill>
            <a:srgbClr val="FFFF00"/>
          </a:solidFill>
          <a:ln>
            <a:solidFill>
              <a:srgbClr val="000000"/>
            </a:solidFill>
          </a:ln>
          <a:effectLst>
            <a:outerShdw blurRad="50800" dist="38100" dir="2700000" algn="tl" rotWithShape="0">
              <a:prstClr val="black">
                <a:alpha val="40000"/>
              </a:prstClr>
            </a:outerShdw>
          </a:effectLst>
        </p:spPr>
        <p:txBody>
          <a:bodyPr wrap="square" rtlCol="0">
            <a:spAutoFit/>
          </a:bodyPr>
          <a:lstStyle/>
          <a:p>
            <a:r>
              <a:rPr lang="en-US" dirty="0"/>
              <a:t>This dose rate is in a personnel- occupied section of the QIKR-L cave &amp; is above the allowed max of 2mrem/h, but is located high on the wall where users would not be (see next slide)</a:t>
            </a:r>
            <a:endParaRPr lang="en-US" u="sng" dirty="0"/>
          </a:p>
        </p:txBody>
      </p:sp>
      <p:graphicFrame>
        <p:nvGraphicFramePr>
          <p:cNvPr id="11" name="Table 10">
            <a:extLst>
              <a:ext uri="{FF2B5EF4-FFF2-40B4-BE49-F238E27FC236}">
                <a16:creationId xmlns:a16="http://schemas.microsoft.com/office/drawing/2014/main" id="{39D54B5F-091E-9BE9-0348-8FA90767EB75}"/>
              </a:ext>
            </a:extLst>
          </p:cNvPr>
          <p:cNvGraphicFramePr>
            <a:graphicFrameLocks noGrp="1"/>
          </p:cNvGraphicFramePr>
          <p:nvPr>
            <p:extLst>
              <p:ext uri="{D42A27DB-BD31-4B8C-83A1-F6EECF244321}">
                <p14:modId xmlns:p14="http://schemas.microsoft.com/office/powerpoint/2010/main" val="487852410"/>
              </p:ext>
            </p:extLst>
          </p:nvPr>
        </p:nvGraphicFramePr>
        <p:xfrm>
          <a:off x="314692" y="1019176"/>
          <a:ext cx="7957457" cy="5730240"/>
        </p:xfrm>
        <a:graphic>
          <a:graphicData uri="http://schemas.openxmlformats.org/drawingml/2006/table">
            <a:tbl>
              <a:tblPr firstRow="1" firstCol="1" bandRow="1">
                <a:tableStyleId>{21E4AEA4-8DFA-4A89-87EB-49C32662AFE0}</a:tableStyleId>
              </a:tblPr>
              <a:tblGrid>
                <a:gridCol w="1994225">
                  <a:extLst>
                    <a:ext uri="{9D8B030D-6E8A-4147-A177-3AD203B41FA5}">
                      <a16:colId xmlns:a16="http://schemas.microsoft.com/office/drawing/2014/main" val="2761922657"/>
                    </a:ext>
                  </a:extLst>
                </a:gridCol>
                <a:gridCol w="1974782">
                  <a:extLst>
                    <a:ext uri="{9D8B030D-6E8A-4147-A177-3AD203B41FA5}">
                      <a16:colId xmlns:a16="http://schemas.microsoft.com/office/drawing/2014/main" val="4222705078"/>
                    </a:ext>
                  </a:extLst>
                </a:gridCol>
                <a:gridCol w="1994225">
                  <a:extLst>
                    <a:ext uri="{9D8B030D-6E8A-4147-A177-3AD203B41FA5}">
                      <a16:colId xmlns:a16="http://schemas.microsoft.com/office/drawing/2014/main" val="1639968137"/>
                    </a:ext>
                  </a:extLst>
                </a:gridCol>
                <a:gridCol w="1994225">
                  <a:extLst>
                    <a:ext uri="{9D8B030D-6E8A-4147-A177-3AD203B41FA5}">
                      <a16:colId xmlns:a16="http://schemas.microsoft.com/office/drawing/2014/main" val="1850944876"/>
                    </a:ext>
                  </a:extLst>
                </a:gridCol>
              </a:tblGrid>
              <a:tr h="155240">
                <a:tc gridSpan="4">
                  <a:txBody>
                    <a:bodyPr/>
                    <a:lstStyle/>
                    <a:p>
                      <a:pPr marL="0" marR="0" algn="ctr">
                        <a:lnSpc>
                          <a:spcPct val="115000"/>
                        </a:lnSpc>
                      </a:pPr>
                      <a:r>
                        <a:rPr lang="en-US" sz="1100" dirty="0">
                          <a:effectLst/>
                        </a:rPr>
                        <a:t>accident condition (QIKR-L normal operating and QIKR-U accident)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32068925"/>
                  </a:ext>
                </a:extLst>
              </a:tr>
              <a:tr h="155240">
                <a:tc rowSpan="2">
                  <a:txBody>
                    <a:bodyPr/>
                    <a:lstStyle/>
                    <a:p>
                      <a:pPr marL="0" marR="0" algn="ctr">
                        <a:lnSpc>
                          <a:spcPct val="115000"/>
                        </a:lnSpc>
                      </a:pPr>
                      <a:r>
                        <a:rPr lang="en-US" sz="1100" dirty="0">
                          <a:effectLst/>
                        </a:rPr>
                        <a:t>Cave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rowSpan="2" gridSpan="2">
                  <a:txBody>
                    <a:bodyPr/>
                    <a:lstStyle/>
                    <a:p>
                      <a:pPr marL="0" marR="0" algn="ctr">
                        <a:lnSpc>
                          <a:spcPct val="115000"/>
                        </a:lnSpc>
                      </a:pPr>
                      <a:r>
                        <a:rPr lang="en-US" sz="1100" dirty="0">
                          <a:effectLst/>
                        </a:rPr>
                        <a:t>Location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rowSpan="2" hMerge="1">
                  <a:txBody>
                    <a:bodyPr/>
                    <a:lstStyle/>
                    <a:p>
                      <a:endParaRPr lang="en-US"/>
                    </a:p>
                  </a:txBody>
                  <a:tcPr/>
                </a:tc>
                <a:tc>
                  <a:txBody>
                    <a:bodyPr/>
                    <a:lstStyle/>
                    <a:p>
                      <a:pPr marL="0" marR="0" algn="ctr">
                        <a:lnSpc>
                          <a:spcPct val="115000"/>
                        </a:lnSpc>
                      </a:pPr>
                      <a:r>
                        <a:rPr lang="en-US" sz="1100">
                          <a:effectLst/>
                        </a:rPr>
                        <a:t>maximum total dose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1155374498"/>
                  </a:ext>
                </a:extLst>
              </a:tr>
              <a:tr h="155240">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pPr>
                      <a:r>
                        <a:rPr lang="en-US" sz="1100">
                          <a:effectLst/>
                        </a:rPr>
                        <a:t>rate (mrem/h)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217357734"/>
                  </a:ext>
                </a:extLst>
              </a:tr>
              <a:tr h="145988">
                <a:tc rowSpan="5">
                  <a:txBody>
                    <a:bodyPr/>
                    <a:lstStyle/>
                    <a:p>
                      <a:pPr marL="0" marR="0" algn="ctr">
                        <a:lnSpc>
                          <a:spcPct val="115000"/>
                        </a:lnSpc>
                      </a:pPr>
                      <a:r>
                        <a:rPr lang="en-US" sz="1100" dirty="0">
                          <a:effectLst/>
                        </a:rPr>
                        <a:t>QIKR-L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rowSpan="2">
                  <a:txBody>
                    <a:bodyPr/>
                    <a:lstStyle/>
                    <a:p>
                      <a:pPr marL="0" marR="0">
                        <a:lnSpc>
                          <a:spcPct val="115000"/>
                        </a:lnSpc>
                      </a:pPr>
                      <a:r>
                        <a:rPr lang="en-US" sz="1100">
                          <a:effectLst/>
                        </a:rPr>
                        <a:t>Outer wall, ST03 side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a:effectLst/>
                        </a:rPr>
                        <a:t>Upstream (HDC)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0.72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2589087749"/>
                  </a:ext>
                </a:extLst>
              </a:tr>
              <a:tr h="145988">
                <a:tc vMerge="1">
                  <a:txBody>
                    <a:bodyPr/>
                    <a:lstStyle/>
                    <a:p>
                      <a:endParaRPr lang="en-US"/>
                    </a:p>
                  </a:txBody>
                  <a:tcPr/>
                </a:tc>
                <a:tc vMerge="1">
                  <a:txBody>
                    <a:bodyPr/>
                    <a:lstStyle/>
                    <a:p>
                      <a:endParaRPr lang="en-US"/>
                    </a:p>
                  </a:txBody>
                  <a:tcPr/>
                </a:tc>
                <a:tc>
                  <a:txBody>
                    <a:bodyPr/>
                    <a:lstStyle/>
                    <a:p>
                      <a:pPr marL="0" marR="0">
                        <a:lnSpc>
                          <a:spcPct val="115000"/>
                        </a:lnSpc>
                      </a:pPr>
                      <a:r>
                        <a:rPr lang="en-US" sz="1100">
                          <a:effectLst/>
                        </a:rPr>
                        <a:t>Downstream (RDC)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0.31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2598335107"/>
                  </a:ext>
                </a:extLst>
              </a:tr>
              <a:tr h="145988">
                <a:tc vMerge="1">
                  <a:txBody>
                    <a:bodyPr/>
                    <a:lstStyle/>
                    <a:p>
                      <a:endParaRPr lang="en-US"/>
                    </a:p>
                  </a:txBody>
                  <a:tcPr/>
                </a:tc>
                <a:tc>
                  <a:txBody>
                    <a:bodyPr/>
                    <a:lstStyle/>
                    <a:p>
                      <a:pPr marL="0" marR="0">
                        <a:lnSpc>
                          <a:spcPct val="115000"/>
                        </a:lnSpc>
                      </a:pPr>
                      <a:r>
                        <a:rPr lang="en-US" sz="1100">
                          <a:effectLst/>
                        </a:rPr>
                        <a:t>Back Wall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nSpc>
                          <a:spcPct val="115000"/>
                        </a:lnSpc>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nSpc>
                          <a:spcPct val="115000"/>
                        </a:lnSpc>
                      </a:pPr>
                      <a:r>
                        <a:rPr lang="en-US" sz="1100">
                          <a:effectLst/>
                        </a:rPr>
                        <a:t>&lt; 0.25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827049323"/>
                  </a:ext>
                </a:extLst>
              </a:tr>
              <a:tr h="155240">
                <a:tc vMerge="1">
                  <a:txBody>
                    <a:bodyPr/>
                    <a:lstStyle/>
                    <a:p>
                      <a:endParaRPr lang="en-US"/>
                    </a:p>
                  </a:txBody>
                  <a:tcPr/>
                </a:tc>
                <a:tc rowSpan="2">
                  <a:txBody>
                    <a:bodyPr/>
                    <a:lstStyle/>
                    <a:p>
                      <a:pPr marL="0" marR="0">
                        <a:lnSpc>
                          <a:spcPct val="115000"/>
                        </a:lnSpc>
                      </a:pPr>
                      <a:r>
                        <a:rPr lang="en-US" sz="1100" dirty="0">
                          <a:effectLst/>
                        </a:rPr>
                        <a:t>Roof</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a:effectLst/>
                        </a:rPr>
                        <a:t>Upstream (HDC)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&lt; 0.25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3252581073"/>
                  </a:ext>
                </a:extLst>
              </a:tr>
              <a:tr h="155240">
                <a:tc vMerge="1">
                  <a:txBody>
                    <a:bodyPr/>
                    <a:lstStyle/>
                    <a:p>
                      <a:endParaRPr lang="en-US"/>
                    </a:p>
                  </a:txBody>
                  <a:tcPr/>
                </a:tc>
                <a:tc vMerge="1">
                  <a:txBody>
                    <a:bodyPr/>
                    <a:lstStyle/>
                    <a:p>
                      <a:endParaRPr lang="en-US"/>
                    </a:p>
                  </a:txBody>
                  <a:tcPr/>
                </a:tc>
                <a:tc>
                  <a:txBody>
                    <a:bodyPr/>
                    <a:lstStyle/>
                    <a:p>
                      <a:pPr marL="0" marR="0">
                        <a:lnSpc>
                          <a:spcPct val="115000"/>
                        </a:lnSpc>
                      </a:pPr>
                      <a:r>
                        <a:rPr lang="en-US" sz="1100">
                          <a:effectLst/>
                        </a:rPr>
                        <a:t>Downstream (RDC)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0.43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3187146859"/>
                  </a:ext>
                </a:extLst>
              </a:tr>
              <a:tr h="145988">
                <a:tc rowSpan="5">
                  <a:txBody>
                    <a:bodyPr/>
                    <a:lstStyle/>
                    <a:p>
                      <a:pPr marL="0" marR="0" algn="ctr">
                        <a:lnSpc>
                          <a:spcPct val="115000"/>
                        </a:lnSpc>
                      </a:pPr>
                      <a:r>
                        <a:rPr lang="en-US" sz="1100">
                          <a:effectLst/>
                        </a:rPr>
                        <a:t>QIKR-U</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rowSpan="2">
                  <a:txBody>
                    <a:bodyPr/>
                    <a:lstStyle/>
                    <a:p>
                      <a:pPr marL="0" marR="0">
                        <a:lnSpc>
                          <a:spcPct val="115000"/>
                        </a:lnSpc>
                      </a:pPr>
                      <a:r>
                        <a:rPr lang="en-US" sz="1100" dirty="0">
                          <a:effectLst/>
                        </a:rPr>
                        <a:t>Outer wall, ST01 side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a:effectLst/>
                        </a:rPr>
                        <a:t>Upstream (HDC)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1.79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2918524170"/>
                  </a:ext>
                </a:extLst>
              </a:tr>
              <a:tr h="145988">
                <a:tc vMerge="1">
                  <a:txBody>
                    <a:bodyPr/>
                    <a:lstStyle/>
                    <a:p>
                      <a:endParaRPr lang="en-US"/>
                    </a:p>
                  </a:txBody>
                  <a:tcPr/>
                </a:tc>
                <a:tc vMerge="1">
                  <a:txBody>
                    <a:bodyPr/>
                    <a:lstStyle/>
                    <a:p>
                      <a:endParaRPr lang="en-US"/>
                    </a:p>
                  </a:txBody>
                  <a:tcPr/>
                </a:tc>
                <a:tc>
                  <a:txBody>
                    <a:bodyPr/>
                    <a:lstStyle/>
                    <a:p>
                      <a:pPr marL="0" marR="0">
                        <a:lnSpc>
                          <a:spcPct val="115000"/>
                        </a:lnSpc>
                      </a:pPr>
                      <a:r>
                        <a:rPr lang="en-US" sz="1100">
                          <a:effectLst/>
                        </a:rPr>
                        <a:t>Downstream (RDC)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0.30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3990146349"/>
                  </a:ext>
                </a:extLst>
              </a:tr>
              <a:tr h="155240">
                <a:tc vMerge="1">
                  <a:txBody>
                    <a:bodyPr/>
                    <a:lstStyle/>
                    <a:p>
                      <a:endParaRPr lang="en-US"/>
                    </a:p>
                  </a:txBody>
                  <a:tcPr/>
                </a:tc>
                <a:tc>
                  <a:txBody>
                    <a:bodyPr/>
                    <a:lstStyle/>
                    <a:p>
                      <a:pPr marL="0" marR="0">
                        <a:lnSpc>
                          <a:spcPct val="115000"/>
                        </a:lnSpc>
                      </a:pPr>
                      <a:r>
                        <a:rPr lang="en-US" sz="1100">
                          <a:effectLst/>
                        </a:rPr>
                        <a:t>Back Wall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nSpc>
                          <a:spcPct val="115000"/>
                        </a:lnSpc>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&lt; 0.25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2995518419"/>
                  </a:ext>
                </a:extLst>
              </a:tr>
              <a:tr h="145988">
                <a:tc vMerge="1">
                  <a:txBody>
                    <a:bodyPr/>
                    <a:lstStyle/>
                    <a:p>
                      <a:endParaRPr lang="en-US"/>
                    </a:p>
                  </a:txBody>
                  <a:tcPr/>
                </a:tc>
                <a:tc rowSpan="2">
                  <a:txBody>
                    <a:bodyPr/>
                    <a:lstStyle/>
                    <a:p>
                      <a:pPr marL="0" marR="0">
                        <a:lnSpc>
                          <a:spcPct val="115000"/>
                        </a:lnSpc>
                      </a:pPr>
                      <a:r>
                        <a:rPr lang="en-US" sz="1100" dirty="0">
                          <a:effectLst/>
                        </a:rPr>
                        <a:t>Roof</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a:effectLst/>
                        </a:rPr>
                        <a:t>Upstream (HDC)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0.65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1548486548"/>
                  </a:ext>
                </a:extLst>
              </a:tr>
              <a:tr h="155240">
                <a:tc vMerge="1">
                  <a:txBody>
                    <a:bodyPr/>
                    <a:lstStyle/>
                    <a:p>
                      <a:endParaRPr lang="en-US"/>
                    </a:p>
                  </a:txBody>
                  <a:tcPr/>
                </a:tc>
                <a:tc vMerge="1">
                  <a:txBody>
                    <a:bodyPr/>
                    <a:lstStyle/>
                    <a:p>
                      <a:endParaRPr lang="en-US"/>
                    </a:p>
                  </a:txBody>
                  <a:tcPr/>
                </a:tc>
                <a:tc>
                  <a:txBody>
                    <a:bodyPr/>
                    <a:lstStyle/>
                    <a:p>
                      <a:pPr marL="0" marR="0">
                        <a:lnSpc>
                          <a:spcPct val="115000"/>
                        </a:lnSpc>
                      </a:pPr>
                      <a:r>
                        <a:rPr lang="en-US" sz="1100">
                          <a:effectLst/>
                        </a:rPr>
                        <a:t>Downstream (RDC)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0.88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4264186577"/>
                  </a:ext>
                </a:extLst>
              </a:tr>
              <a:tr h="155240">
                <a:tc gridSpan="4">
                  <a:txBody>
                    <a:bodyPr/>
                    <a:lstStyle/>
                    <a:p>
                      <a:pPr marL="0" marR="0" algn="ctr">
                        <a:lnSpc>
                          <a:spcPct val="115000"/>
                        </a:lnSpc>
                      </a:pPr>
                      <a:r>
                        <a:rPr lang="en-US" sz="1100" dirty="0">
                          <a:effectLst/>
                        </a:rPr>
                        <a:t>accident condition (QIKR-L accident and QIKR-U normal operating)</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1661744"/>
                  </a:ext>
                </a:extLst>
              </a:tr>
              <a:tr h="155240">
                <a:tc rowSpan="5">
                  <a:txBody>
                    <a:bodyPr/>
                    <a:lstStyle/>
                    <a:p>
                      <a:pPr marL="0" marR="0" algn="ctr">
                        <a:lnSpc>
                          <a:spcPct val="115000"/>
                        </a:lnSpc>
                      </a:pPr>
                      <a:r>
                        <a:rPr lang="en-US" sz="1100">
                          <a:effectLst/>
                        </a:rPr>
                        <a:t>QIKR-L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rowSpan="2">
                  <a:txBody>
                    <a:bodyPr/>
                    <a:lstStyle/>
                    <a:p>
                      <a:pPr marL="0" marR="0">
                        <a:lnSpc>
                          <a:spcPct val="115000"/>
                        </a:lnSpc>
                      </a:pPr>
                      <a:r>
                        <a:rPr lang="en-US" sz="1100" dirty="0">
                          <a:effectLst/>
                        </a:rPr>
                        <a:t>Outer wall, ST03 side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a:effectLst/>
                        </a:rPr>
                        <a:t>Upstream (HDC)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2.70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3115037049"/>
                  </a:ext>
                </a:extLst>
              </a:tr>
              <a:tr h="145988">
                <a:tc vMerge="1">
                  <a:txBody>
                    <a:bodyPr/>
                    <a:lstStyle/>
                    <a:p>
                      <a:endParaRPr lang="en-US"/>
                    </a:p>
                  </a:txBody>
                  <a:tcPr/>
                </a:tc>
                <a:tc vMerge="1">
                  <a:txBody>
                    <a:bodyPr/>
                    <a:lstStyle/>
                    <a:p>
                      <a:endParaRPr lang="en-US"/>
                    </a:p>
                  </a:txBody>
                  <a:tcPr/>
                </a:tc>
                <a:tc>
                  <a:txBody>
                    <a:bodyPr/>
                    <a:lstStyle/>
                    <a:p>
                      <a:pPr marL="0" marR="0">
                        <a:lnSpc>
                          <a:spcPct val="115000"/>
                        </a:lnSpc>
                      </a:pPr>
                      <a:r>
                        <a:rPr lang="en-US" sz="1100">
                          <a:effectLst/>
                        </a:rPr>
                        <a:t>Downstream (RDC)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&lt; 0.25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3373973578"/>
                  </a:ext>
                </a:extLst>
              </a:tr>
              <a:tr h="145988">
                <a:tc vMerge="1">
                  <a:txBody>
                    <a:bodyPr/>
                    <a:lstStyle/>
                    <a:p>
                      <a:endParaRPr lang="en-US"/>
                    </a:p>
                  </a:txBody>
                  <a:tcPr/>
                </a:tc>
                <a:tc>
                  <a:txBody>
                    <a:bodyPr/>
                    <a:lstStyle/>
                    <a:p>
                      <a:pPr marL="0" marR="0">
                        <a:lnSpc>
                          <a:spcPct val="115000"/>
                        </a:lnSpc>
                      </a:pPr>
                      <a:r>
                        <a:rPr lang="en-US" sz="1100" dirty="0">
                          <a:effectLst/>
                        </a:rPr>
                        <a:t>Back Wall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nSpc>
                          <a:spcPct val="115000"/>
                        </a:lnSpc>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0.31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1500396606"/>
                  </a:ext>
                </a:extLst>
              </a:tr>
              <a:tr h="145988">
                <a:tc vMerge="1">
                  <a:txBody>
                    <a:bodyPr/>
                    <a:lstStyle/>
                    <a:p>
                      <a:endParaRPr lang="en-US"/>
                    </a:p>
                  </a:txBody>
                  <a:tcPr/>
                </a:tc>
                <a:tc rowSpan="2">
                  <a:txBody>
                    <a:bodyPr/>
                    <a:lstStyle/>
                    <a:p>
                      <a:pPr marL="0" marR="0">
                        <a:lnSpc>
                          <a:spcPct val="115000"/>
                        </a:lnSpc>
                      </a:pPr>
                      <a:r>
                        <a:rPr lang="en-US" sz="1100">
                          <a:effectLst/>
                        </a:rPr>
                        <a:t>Roof</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dirty="0">
                          <a:effectLst/>
                        </a:rPr>
                        <a:t>Upstream (HDC)</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0.38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1960083618"/>
                  </a:ext>
                </a:extLst>
              </a:tr>
              <a:tr h="155240">
                <a:tc vMerge="1">
                  <a:txBody>
                    <a:bodyPr/>
                    <a:lstStyle/>
                    <a:p>
                      <a:endParaRPr lang="en-US"/>
                    </a:p>
                  </a:txBody>
                  <a:tcPr/>
                </a:tc>
                <a:tc vMerge="1">
                  <a:txBody>
                    <a:bodyPr/>
                    <a:lstStyle/>
                    <a:p>
                      <a:endParaRPr lang="en-US"/>
                    </a:p>
                  </a:txBody>
                  <a:tcPr/>
                </a:tc>
                <a:tc>
                  <a:txBody>
                    <a:bodyPr/>
                    <a:lstStyle/>
                    <a:p>
                      <a:pPr marL="0" marR="0">
                        <a:lnSpc>
                          <a:spcPct val="115000"/>
                        </a:lnSpc>
                      </a:pPr>
                      <a:r>
                        <a:rPr lang="en-US" sz="1100" dirty="0">
                          <a:effectLst/>
                        </a:rPr>
                        <a:t>Downstream (RDC)</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0.71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1274899628"/>
                  </a:ext>
                </a:extLst>
              </a:tr>
              <a:tr h="145988">
                <a:tc rowSpan="5">
                  <a:txBody>
                    <a:bodyPr/>
                    <a:lstStyle/>
                    <a:p>
                      <a:pPr marL="0" marR="0" algn="ctr">
                        <a:lnSpc>
                          <a:spcPct val="115000"/>
                        </a:lnSpc>
                      </a:pPr>
                      <a:r>
                        <a:rPr lang="en-US" sz="1100">
                          <a:effectLst/>
                        </a:rPr>
                        <a:t>QIKR-U</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rowSpan="2">
                  <a:txBody>
                    <a:bodyPr/>
                    <a:lstStyle/>
                    <a:p>
                      <a:pPr marL="0" marR="0">
                        <a:lnSpc>
                          <a:spcPct val="115000"/>
                        </a:lnSpc>
                      </a:pPr>
                      <a:r>
                        <a:rPr lang="en-US" sz="1100">
                          <a:effectLst/>
                        </a:rPr>
                        <a:t>Outer wall, ST01 side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dirty="0">
                          <a:effectLst/>
                        </a:rPr>
                        <a:t>Upstream (HDC)</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0.94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205137697"/>
                  </a:ext>
                </a:extLst>
              </a:tr>
              <a:tr h="145988">
                <a:tc vMerge="1">
                  <a:txBody>
                    <a:bodyPr/>
                    <a:lstStyle/>
                    <a:p>
                      <a:endParaRPr lang="en-US"/>
                    </a:p>
                  </a:txBody>
                  <a:tcPr/>
                </a:tc>
                <a:tc vMerge="1">
                  <a:txBody>
                    <a:bodyPr/>
                    <a:lstStyle/>
                    <a:p>
                      <a:endParaRPr lang="en-US"/>
                    </a:p>
                  </a:txBody>
                  <a:tcPr/>
                </a:tc>
                <a:tc>
                  <a:txBody>
                    <a:bodyPr/>
                    <a:lstStyle/>
                    <a:p>
                      <a:pPr marL="0" marR="0">
                        <a:lnSpc>
                          <a:spcPct val="115000"/>
                        </a:lnSpc>
                      </a:pPr>
                      <a:r>
                        <a:rPr lang="en-US" sz="1100" dirty="0">
                          <a:effectLst/>
                        </a:rPr>
                        <a:t>Downstream (RDC)</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0.34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2411034376"/>
                  </a:ext>
                </a:extLst>
              </a:tr>
              <a:tr h="145988">
                <a:tc vMerge="1">
                  <a:txBody>
                    <a:bodyPr/>
                    <a:lstStyle/>
                    <a:p>
                      <a:endParaRPr lang="en-US"/>
                    </a:p>
                  </a:txBody>
                  <a:tcPr/>
                </a:tc>
                <a:tc>
                  <a:txBody>
                    <a:bodyPr/>
                    <a:lstStyle/>
                    <a:p>
                      <a:pPr marL="0" marR="0">
                        <a:lnSpc>
                          <a:spcPct val="115000"/>
                        </a:lnSpc>
                      </a:pPr>
                      <a:r>
                        <a:rPr lang="en-US" sz="1100">
                          <a:effectLst/>
                        </a:rPr>
                        <a:t>Back Wall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nSpc>
                          <a:spcPct val="115000"/>
                        </a:lnSpc>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&lt; 0.25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694829322"/>
                  </a:ext>
                </a:extLst>
              </a:tr>
              <a:tr h="155240">
                <a:tc vMerge="1">
                  <a:txBody>
                    <a:bodyPr/>
                    <a:lstStyle/>
                    <a:p>
                      <a:endParaRPr lang="en-US"/>
                    </a:p>
                  </a:txBody>
                  <a:tcPr/>
                </a:tc>
                <a:tc rowSpan="2">
                  <a:txBody>
                    <a:bodyPr/>
                    <a:lstStyle/>
                    <a:p>
                      <a:pPr marL="0" marR="0">
                        <a:lnSpc>
                          <a:spcPct val="115000"/>
                        </a:lnSpc>
                      </a:pPr>
                      <a:r>
                        <a:rPr lang="en-US" sz="1100">
                          <a:effectLst/>
                        </a:rPr>
                        <a:t>Roof</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dirty="0">
                          <a:effectLst/>
                        </a:rPr>
                        <a:t>Upstream (HDC)</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a:effectLst/>
                        </a:rPr>
                        <a:t>0.31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3422669575"/>
                  </a:ext>
                </a:extLst>
              </a:tr>
              <a:tr h="155240">
                <a:tc vMerge="1">
                  <a:txBody>
                    <a:bodyPr/>
                    <a:lstStyle/>
                    <a:p>
                      <a:endParaRPr lang="en-US"/>
                    </a:p>
                  </a:txBody>
                  <a:tcPr/>
                </a:tc>
                <a:tc vMerge="1">
                  <a:txBody>
                    <a:bodyPr/>
                    <a:lstStyle/>
                    <a:p>
                      <a:endParaRPr lang="en-US"/>
                    </a:p>
                  </a:txBody>
                  <a:tcPr/>
                </a:tc>
                <a:tc>
                  <a:txBody>
                    <a:bodyPr/>
                    <a:lstStyle/>
                    <a:p>
                      <a:pPr marL="0" marR="0">
                        <a:lnSpc>
                          <a:spcPct val="115000"/>
                        </a:lnSpc>
                      </a:pPr>
                      <a:r>
                        <a:rPr lang="en-US" sz="1100">
                          <a:effectLst/>
                        </a:rPr>
                        <a:t>Downstream (RDC)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dirty="0">
                          <a:effectLst/>
                        </a:rPr>
                        <a:t>0.51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2145151723"/>
                  </a:ext>
                </a:extLst>
              </a:tr>
              <a:tr h="155240">
                <a:tc gridSpan="4">
                  <a:txBody>
                    <a:bodyPr/>
                    <a:lstStyle/>
                    <a:p>
                      <a:pPr marL="0" marR="0" algn="ctr">
                        <a:lnSpc>
                          <a:spcPct val="115000"/>
                        </a:lnSpc>
                      </a:pPr>
                      <a:r>
                        <a:rPr lang="en-US" sz="1100" dirty="0">
                          <a:effectLst/>
                        </a:rPr>
                        <a:t>accident condition (QIKR-L inactive and QIKR-U accident)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540795"/>
                  </a:ext>
                </a:extLst>
              </a:tr>
              <a:tr h="145988">
                <a:tc rowSpan="3">
                  <a:txBody>
                    <a:bodyPr/>
                    <a:lstStyle/>
                    <a:p>
                      <a:pPr marL="0" marR="0" algn="ctr">
                        <a:lnSpc>
                          <a:spcPct val="115000"/>
                        </a:lnSpc>
                      </a:pPr>
                      <a:r>
                        <a:rPr lang="en-US" sz="1100">
                          <a:effectLst/>
                        </a:rPr>
                        <a:t>QIKR-L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a:effectLst/>
                        </a:rPr>
                        <a:t>in beam</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nSpc>
                          <a:spcPct val="115000"/>
                        </a:lnSpc>
                      </a:pPr>
                      <a:r>
                        <a:rPr lang="en-US" sz="11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dirty="0">
                          <a:effectLst/>
                        </a:rPr>
                        <a:t>0.28</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4226361880"/>
                  </a:ext>
                </a:extLst>
              </a:tr>
              <a:tr h="145988">
                <a:tc vMerge="1">
                  <a:txBody>
                    <a:bodyPr/>
                    <a:lstStyle/>
                    <a:p>
                      <a:endParaRPr lang="en-US"/>
                    </a:p>
                  </a:txBody>
                  <a:tcPr/>
                </a:tc>
                <a:tc rowSpan="2">
                  <a:txBody>
                    <a:bodyPr/>
                    <a:lstStyle/>
                    <a:p>
                      <a:pPr marL="0" marR="0">
                        <a:lnSpc>
                          <a:spcPct val="115000"/>
                        </a:lnSpc>
                      </a:pPr>
                      <a:r>
                        <a:rPr lang="en-US" sz="1100">
                          <a:effectLst/>
                        </a:rPr>
                        <a:t>bisector wall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a:effectLst/>
                        </a:rPr>
                        <a:t>Upstream (HDC)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dirty="0">
                          <a:effectLst/>
                        </a:rPr>
                        <a:t>1.01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3840543093"/>
                  </a:ext>
                </a:extLst>
              </a:tr>
              <a:tr h="155240">
                <a:tc vMerge="1">
                  <a:txBody>
                    <a:bodyPr/>
                    <a:lstStyle/>
                    <a:p>
                      <a:endParaRPr lang="en-US"/>
                    </a:p>
                  </a:txBody>
                  <a:tcPr/>
                </a:tc>
                <a:tc vMerge="1">
                  <a:txBody>
                    <a:bodyPr/>
                    <a:lstStyle/>
                    <a:p>
                      <a:endParaRPr lang="en-US"/>
                    </a:p>
                  </a:txBody>
                  <a:tcPr/>
                </a:tc>
                <a:tc>
                  <a:txBody>
                    <a:bodyPr/>
                    <a:lstStyle/>
                    <a:p>
                      <a:pPr marL="0" marR="0">
                        <a:lnSpc>
                          <a:spcPct val="115000"/>
                        </a:lnSpc>
                      </a:pPr>
                      <a:r>
                        <a:rPr lang="en-US" sz="1100">
                          <a:effectLst/>
                        </a:rPr>
                        <a:t>Downstream (HDC)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dirty="0">
                          <a:effectLst/>
                        </a:rPr>
                        <a:t>2.76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1712144156"/>
                  </a:ext>
                </a:extLst>
              </a:tr>
              <a:tr h="155240">
                <a:tc gridSpan="4">
                  <a:txBody>
                    <a:bodyPr/>
                    <a:lstStyle/>
                    <a:p>
                      <a:pPr marL="0" marR="0" algn="ctr">
                        <a:lnSpc>
                          <a:spcPct val="115000"/>
                        </a:lnSpc>
                      </a:pPr>
                      <a:r>
                        <a:rPr lang="en-US" sz="1100" dirty="0">
                          <a:effectLst/>
                        </a:rPr>
                        <a:t>accident condition (QIKR-L accident and QIKR-U inactive)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66941166"/>
                  </a:ext>
                </a:extLst>
              </a:tr>
              <a:tr h="145988">
                <a:tc rowSpan="3">
                  <a:txBody>
                    <a:bodyPr/>
                    <a:lstStyle/>
                    <a:p>
                      <a:pPr marL="0" marR="0" algn="ctr">
                        <a:lnSpc>
                          <a:spcPct val="115000"/>
                        </a:lnSpc>
                      </a:pPr>
                      <a:r>
                        <a:rPr lang="en-US" sz="1100">
                          <a:effectLst/>
                        </a:rPr>
                        <a:t>QIKR-U</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a:effectLst/>
                        </a:rPr>
                        <a:t>in beam</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nSpc>
                          <a:spcPct val="115000"/>
                        </a:lnSpc>
                      </a:pPr>
                      <a:r>
                        <a:rPr lang="en-US" sz="11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dirty="0">
                          <a:effectLst/>
                        </a:rPr>
                        <a:t>0.27</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3727992013"/>
                  </a:ext>
                </a:extLst>
              </a:tr>
              <a:tr h="145988">
                <a:tc vMerge="1">
                  <a:txBody>
                    <a:bodyPr/>
                    <a:lstStyle/>
                    <a:p>
                      <a:endParaRPr lang="en-US"/>
                    </a:p>
                  </a:txBody>
                  <a:tcPr/>
                </a:tc>
                <a:tc rowSpan="2">
                  <a:txBody>
                    <a:bodyPr/>
                    <a:lstStyle/>
                    <a:p>
                      <a:pPr marL="0" marR="0">
                        <a:lnSpc>
                          <a:spcPct val="115000"/>
                        </a:lnSpc>
                      </a:pPr>
                      <a:r>
                        <a:rPr lang="en-US" sz="1100">
                          <a:effectLst/>
                        </a:rPr>
                        <a:t>bisector wall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ctr"/>
                </a:tc>
                <a:tc>
                  <a:txBody>
                    <a:bodyPr/>
                    <a:lstStyle/>
                    <a:p>
                      <a:pPr marL="0" marR="0">
                        <a:lnSpc>
                          <a:spcPct val="115000"/>
                        </a:lnSpc>
                      </a:pPr>
                      <a:r>
                        <a:rPr lang="en-US" sz="1100">
                          <a:effectLst/>
                        </a:rPr>
                        <a:t>Upstream (HDC)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dirty="0">
                          <a:effectLst/>
                        </a:rPr>
                        <a:t>2.35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683630072"/>
                  </a:ext>
                </a:extLst>
              </a:tr>
              <a:tr h="155240">
                <a:tc vMerge="1">
                  <a:txBody>
                    <a:bodyPr/>
                    <a:lstStyle/>
                    <a:p>
                      <a:endParaRPr lang="en-US"/>
                    </a:p>
                  </a:txBody>
                  <a:tcPr/>
                </a:tc>
                <a:tc vMerge="1">
                  <a:txBody>
                    <a:bodyPr/>
                    <a:lstStyle/>
                    <a:p>
                      <a:endParaRPr lang="en-US"/>
                    </a:p>
                  </a:txBody>
                  <a:tcPr/>
                </a:tc>
                <a:tc>
                  <a:txBody>
                    <a:bodyPr/>
                    <a:lstStyle/>
                    <a:p>
                      <a:pPr marL="0" marR="0">
                        <a:lnSpc>
                          <a:spcPct val="115000"/>
                        </a:lnSpc>
                      </a:pPr>
                      <a:r>
                        <a:rPr lang="en-US" sz="1100">
                          <a:effectLst/>
                        </a:rPr>
                        <a:t>Downstream (HDC)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tc>
                  <a:txBody>
                    <a:bodyPr/>
                    <a:lstStyle/>
                    <a:p>
                      <a:pPr marL="0" marR="0" algn="ctr">
                        <a:lnSpc>
                          <a:spcPct val="115000"/>
                        </a:lnSpc>
                      </a:pPr>
                      <a:r>
                        <a:rPr lang="en-US" sz="1100" dirty="0">
                          <a:effectLst/>
                        </a:rPr>
                        <a:t>0.35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319" marR="46319" marT="0" marB="0" anchor="b"/>
                </a:tc>
                <a:extLst>
                  <a:ext uri="{0D108BD9-81ED-4DB2-BD59-A6C34878D82A}">
                    <a16:rowId xmlns:a16="http://schemas.microsoft.com/office/drawing/2014/main" val="1249130480"/>
                  </a:ext>
                </a:extLst>
              </a:tr>
            </a:tbl>
          </a:graphicData>
        </a:graphic>
      </p:graphicFrame>
      <p:sp>
        <p:nvSpPr>
          <p:cNvPr id="12" name="Oval 11">
            <a:extLst>
              <a:ext uri="{FF2B5EF4-FFF2-40B4-BE49-F238E27FC236}">
                <a16:creationId xmlns:a16="http://schemas.microsoft.com/office/drawing/2014/main" id="{78FA84C9-1EE4-59C4-14CD-E58F249AFBE9}"/>
              </a:ext>
            </a:extLst>
          </p:cNvPr>
          <p:cNvSpPr/>
          <p:nvPr/>
        </p:nvSpPr>
        <p:spPr>
          <a:xfrm>
            <a:off x="7045088" y="3488267"/>
            <a:ext cx="478366" cy="23706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85ACD2-056F-B0DE-1495-F7479C46461C}"/>
              </a:ext>
            </a:extLst>
          </p:cNvPr>
          <p:cNvSpPr/>
          <p:nvPr/>
        </p:nvSpPr>
        <p:spPr>
          <a:xfrm>
            <a:off x="7040854" y="5838824"/>
            <a:ext cx="478366" cy="23706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AB71E10-024A-9715-2260-AC5DCB764773}"/>
              </a:ext>
            </a:extLst>
          </p:cNvPr>
          <p:cNvSpPr/>
          <p:nvPr/>
        </p:nvSpPr>
        <p:spPr>
          <a:xfrm>
            <a:off x="7040854" y="6374342"/>
            <a:ext cx="478366" cy="23706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50B7DFA-4FC8-D376-AFD3-0528815A5FF4}"/>
              </a:ext>
            </a:extLst>
          </p:cNvPr>
          <p:cNvSpPr txBox="1"/>
          <p:nvPr/>
        </p:nvSpPr>
        <p:spPr>
          <a:xfrm>
            <a:off x="5498269" y="755933"/>
            <a:ext cx="2864887" cy="276999"/>
          </a:xfrm>
          <a:prstGeom prst="rect">
            <a:avLst/>
          </a:prstGeom>
          <a:noFill/>
        </p:spPr>
        <p:txBody>
          <a:bodyPr wrap="none" rtlCol="0">
            <a:spAutoFit/>
          </a:bodyPr>
          <a:lstStyle/>
          <a:p>
            <a:r>
              <a:rPr lang="en-US" sz="1200" dirty="0">
                <a:solidFill>
                  <a:srgbClr val="0000FF"/>
                </a:solidFill>
              </a:rPr>
              <a:t>Data table from Kursat </a:t>
            </a:r>
            <a:r>
              <a:rPr lang="en-US" sz="1200" dirty="0" err="1">
                <a:solidFill>
                  <a:srgbClr val="0000FF"/>
                </a:solidFill>
              </a:rPr>
              <a:t>Bekar’s</a:t>
            </a:r>
            <a:r>
              <a:rPr lang="en-US" sz="1200" dirty="0">
                <a:solidFill>
                  <a:srgbClr val="0000FF"/>
                </a:solidFill>
              </a:rPr>
              <a:t> analysis</a:t>
            </a:r>
          </a:p>
        </p:txBody>
      </p:sp>
      <p:sp>
        <p:nvSpPr>
          <p:cNvPr id="16" name="TextBox 15">
            <a:extLst>
              <a:ext uri="{FF2B5EF4-FFF2-40B4-BE49-F238E27FC236}">
                <a16:creationId xmlns:a16="http://schemas.microsoft.com/office/drawing/2014/main" id="{76AD7C39-5F90-20AC-9391-FAE94549F151}"/>
              </a:ext>
            </a:extLst>
          </p:cNvPr>
          <p:cNvSpPr txBox="1"/>
          <p:nvPr/>
        </p:nvSpPr>
        <p:spPr>
          <a:xfrm>
            <a:off x="979498" y="2034837"/>
            <a:ext cx="663964" cy="276999"/>
          </a:xfrm>
          <a:prstGeom prst="rect">
            <a:avLst/>
          </a:prstGeom>
          <a:noFill/>
        </p:spPr>
        <p:txBody>
          <a:bodyPr wrap="none" rtlCol="0">
            <a:spAutoFit/>
          </a:bodyPr>
          <a:lstStyle/>
          <a:p>
            <a:pPr algn="ctr"/>
            <a:r>
              <a:rPr lang="en-US" sz="1200" dirty="0">
                <a:solidFill>
                  <a:schemeClr val="bg1"/>
                </a:solidFill>
              </a:rPr>
              <a:t>normal</a:t>
            </a:r>
          </a:p>
        </p:txBody>
      </p:sp>
      <p:sp>
        <p:nvSpPr>
          <p:cNvPr id="17" name="TextBox 16">
            <a:extLst>
              <a:ext uri="{FF2B5EF4-FFF2-40B4-BE49-F238E27FC236}">
                <a16:creationId xmlns:a16="http://schemas.microsoft.com/office/drawing/2014/main" id="{144E4C62-A2A4-9D60-842F-C8531CACAF1F}"/>
              </a:ext>
            </a:extLst>
          </p:cNvPr>
          <p:cNvSpPr txBox="1"/>
          <p:nvPr/>
        </p:nvSpPr>
        <p:spPr>
          <a:xfrm>
            <a:off x="927401" y="2944251"/>
            <a:ext cx="768160" cy="276999"/>
          </a:xfrm>
          <a:prstGeom prst="rect">
            <a:avLst/>
          </a:prstGeom>
          <a:noFill/>
        </p:spPr>
        <p:txBody>
          <a:bodyPr wrap="none" rtlCol="0">
            <a:spAutoFit/>
          </a:bodyPr>
          <a:lstStyle/>
          <a:p>
            <a:pPr algn="ctr"/>
            <a:r>
              <a:rPr lang="en-US" sz="1200" dirty="0">
                <a:solidFill>
                  <a:schemeClr val="bg1"/>
                </a:solidFill>
              </a:rPr>
              <a:t>accident</a:t>
            </a:r>
          </a:p>
        </p:txBody>
      </p:sp>
      <p:sp>
        <p:nvSpPr>
          <p:cNvPr id="18" name="TextBox 17">
            <a:extLst>
              <a:ext uri="{FF2B5EF4-FFF2-40B4-BE49-F238E27FC236}">
                <a16:creationId xmlns:a16="http://schemas.microsoft.com/office/drawing/2014/main" id="{A973D78E-B243-FBB5-6DCA-B0F7C0B31E99}"/>
              </a:ext>
            </a:extLst>
          </p:cNvPr>
          <p:cNvSpPr txBox="1"/>
          <p:nvPr/>
        </p:nvSpPr>
        <p:spPr>
          <a:xfrm>
            <a:off x="8553146" y="1836255"/>
            <a:ext cx="3253978" cy="1384995"/>
          </a:xfrm>
          <a:prstGeom prst="rect">
            <a:avLst/>
          </a:prstGeom>
          <a:noFill/>
        </p:spPr>
        <p:txBody>
          <a:bodyPr wrap="square" rtlCol="0">
            <a:spAutoFit/>
          </a:bodyPr>
          <a:lstStyle/>
          <a:p>
            <a:r>
              <a:rPr lang="en-US" sz="1400" dirty="0"/>
              <a:t>This area outside the cave may need radiation area markings, depending on which beamline is on ST03.  Currently, this area is blocked by CUPI</a:t>
            </a:r>
            <a:r>
              <a:rPr lang="en-US" sz="1400" baseline="30000" dirty="0"/>
              <a:t>2</a:t>
            </a:r>
            <a:r>
              <a:rPr lang="en-US" sz="1400" dirty="0"/>
              <a:t>D &amp; is inaccessible to personnel.  Is it a concern for beamline cross-talk?</a:t>
            </a:r>
          </a:p>
        </p:txBody>
      </p:sp>
      <p:cxnSp>
        <p:nvCxnSpPr>
          <p:cNvPr id="20" name="Straight Arrow Connector 19">
            <a:extLst>
              <a:ext uri="{FF2B5EF4-FFF2-40B4-BE49-F238E27FC236}">
                <a16:creationId xmlns:a16="http://schemas.microsoft.com/office/drawing/2014/main" id="{5648DC92-E4C6-9B45-B47D-29C38B508E97}"/>
              </a:ext>
            </a:extLst>
          </p:cNvPr>
          <p:cNvCxnSpPr>
            <a:cxnSpLocks/>
            <a:stCxn id="18" idx="1"/>
          </p:cNvCxnSpPr>
          <p:nvPr/>
        </p:nvCxnSpPr>
        <p:spPr>
          <a:xfrm flipH="1">
            <a:off x="7596554" y="2528753"/>
            <a:ext cx="956592" cy="1092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44B0488-6E9F-A787-EA65-BEC035D939C9}"/>
              </a:ext>
            </a:extLst>
          </p:cNvPr>
          <p:cNvSpPr txBox="1"/>
          <p:nvPr/>
        </p:nvSpPr>
        <p:spPr>
          <a:xfrm>
            <a:off x="8492756" y="5838824"/>
            <a:ext cx="3253978" cy="738664"/>
          </a:xfrm>
          <a:prstGeom prst="rect">
            <a:avLst/>
          </a:prstGeom>
          <a:noFill/>
        </p:spPr>
        <p:txBody>
          <a:bodyPr wrap="square" rtlCol="0">
            <a:spAutoFit/>
          </a:bodyPr>
          <a:lstStyle/>
          <a:p>
            <a:r>
              <a:rPr lang="en-US" sz="1400" dirty="0"/>
              <a:t>This dose rate is in an area inaccessible to personnel while either beamline is operating.</a:t>
            </a:r>
          </a:p>
        </p:txBody>
      </p:sp>
      <p:cxnSp>
        <p:nvCxnSpPr>
          <p:cNvPr id="24" name="Straight Arrow Connector 23">
            <a:extLst>
              <a:ext uri="{FF2B5EF4-FFF2-40B4-BE49-F238E27FC236}">
                <a16:creationId xmlns:a16="http://schemas.microsoft.com/office/drawing/2014/main" id="{81313734-A9F7-3D05-0788-9195EC2257CD}"/>
              </a:ext>
            </a:extLst>
          </p:cNvPr>
          <p:cNvCxnSpPr>
            <a:cxnSpLocks/>
            <a:stCxn id="23" idx="1"/>
          </p:cNvCxnSpPr>
          <p:nvPr/>
        </p:nvCxnSpPr>
        <p:spPr>
          <a:xfrm flipH="1">
            <a:off x="7568765" y="6208156"/>
            <a:ext cx="923991" cy="284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0C68A87-D23B-B233-7EF8-018F4B020FEA}"/>
              </a:ext>
            </a:extLst>
          </p:cNvPr>
          <p:cNvCxnSpPr>
            <a:cxnSpLocks/>
            <a:stCxn id="5" idx="1"/>
          </p:cNvCxnSpPr>
          <p:nvPr/>
        </p:nvCxnSpPr>
        <p:spPr>
          <a:xfrm flipH="1">
            <a:off x="7519220" y="4646199"/>
            <a:ext cx="973536" cy="1192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119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C2311-0E48-466F-A635-9F7888C1F256}"/>
              </a:ext>
            </a:extLst>
          </p:cNvPr>
          <p:cNvPicPr>
            <a:picLocks noChangeAspect="1"/>
          </p:cNvPicPr>
          <p:nvPr/>
        </p:nvPicPr>
        <p:blipFill>
          <a:blip r:embed="rId2"/>
          <a:stretch>
            <a:fillRect/>
          </a:stretch>
        </p:blipFill>
        <p:spPr>
          <a:xfrm>
            <a:off x="681660" y="1476953"/>
            <a:ext cx="5833440" cy="4705214"/>
          </a:xfrm>
          <a:prstGeom prst="rect">
            <a:avLst/>
          </a:prstGeom>
        </p:spPr>
      </p:pic>
      <p:sp>
        <p:nvSpPr>
          <p:cNvPr id="6" name="TextBox 5">
            <a:extLst>
              <a:ext uri="{FF2B5EF4-FFF2-40B4-BE49-F238E27FC236}">
                <a16:creationId xmlns:a16="http://schemas.microsoft.com/office/drawing/2014/main" id="{93475FF1-9ECA-FAB5-D1BF-E4D0988090D8}"/>
              </a:ext>
            </a:extLst>
          </p:cNvPr>
          <p:cNvSpPr txBox="1"/>
          <p:nvPr/>
        </p:nvSpPr>
        <p:spPr>
          <a:xfrm>
            <a:off x="602419" y="1199954"/>
            <a:ext cx="2597186" cy="276999"/>
          </a:xfrm>
          <a:prstGeom prst="rect">
            <a:avLst/>
          </a:prstGeom>
          <a:noFill/>
        </p:spPr>
        <p:txBody>
          <a:bodyPr wrap="none" rtlCol="0">
            <a:spAutoFit/>
          </a:bodyPr>
          <a:lstStyle/>
          <a:p>
            <a:r>
              <a:rPr lang="en-US" sz="1200" dirty="0">
                <a:solidFill>
                  <a:srgbClr val="0000FF"/>
                </a:solidFill>
              </a:rPr>
              <a:t>Figure from Kursat </a:t>
            </a:r>
            <a:r>
              <a:rPr lang="en-US" sz="1200" dirty="0" err="1">
                <a:solidFill>
                  <a:srgbClr val="0000FF"/>
                </a:solidFill>
              </a:rPr>
              <a:t>Bekar’s</a:t>
            </a:r>
            <a:r>
              <a:rPr lang="en-US" sz="1200" dirty="0">
                <a:solidFill>
                  <a:srgbClr val="0000FF"/>
                </a:solidFill>
              </a:rPr>
              <a:t> analysis</a:t>
            </a:r>
          </a:p>
        </p:txBody>
      </p:sp>
      <p:pic>
        <p:nvPicPr>
          <p:cNvPr id="9" name="Picture 8">
            <a:extLst>
              <a:ext uri="{FF2B5EF4-FFF2-40B4-BE49-F238E27FC236}">
                <a16:creationId xmlns:a16="http://schemas.microsoft.com/office/drawing/2014/main" id="{4C7FFA2A-4A92-3130-9504-A1E46B9944A9}"/>
              </a:ext>
            </a:extLst>
          </p:cNvPr>
          <p:cNvPicPr>
            <a:picLocks noChangeAspect="1"/>
          </p:cNvPicPr>
          <p:nvPr/>
        </p:nvPicPr>
        <p:blipFill>
          <a:blip r:embed="rId3"/>
          <a:stretch>
            <a:fillRect/>
          </a:stretch>
        </p:blipFill>
        <p:spPr>
          <a:xfrm>
            <a:off x="6806499" y="1199954"/>
            <a:ext cx="5000625" cy="5229225"/>
          </a:xfrm>
          <a:prstGeom prst="rect">
            <a:avLst/>
          </a:prstGeom>
        </p:spPr>
      </p:pic>
      <p:sp>
        <p:nvSpPr>
          <p:cNvPr id="10" name="Title 1">
            <a:extLst>
              <a:ext uri="{FF2B5EF4-FFF2-40B4-BE49-F238E27FC236}">
                <a16:creationId xmlns:a16="http://schemas.microsoft.com/office/drawing/2014/main" id="{F0F7FDA6-C061-3331-5DEE-81D5FD4CDB83}"/>
              </a:ext>
            </a:extLst>
          </p:cNvPr>
          <p:cNvSpPr txBox="1">
            <a:spLocks/>
          </p:cNvSpPr>
          <p:nvPr/>
        </p:nvSpPr>
        <p:spPr>
          <a:xfrm>
            <a:off x="429767" y="261360"/>
            <a:ext cx="11430000" cy="37681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Discussion of Allowable Dose Rates In &amp; Above the Cave</a:t>
            </a:r>
          </a:p>
        </p:txBody>
      </p:sp>
      <p:sp>
        <p:nvSpPr>
          <p:cNvPr id="11" name="Freeform: Shape 10">
            <a:extLst>
              <a:ext uri="{FF2B5EF4-FFF2-40B4-BE49-F238E27FC236}">
                <a16:creationId xmlns:a16="http://schemas.microsoft.com/office/drawing/2014/main" id="{71CC871E-5B86-BB8B-E148-CD0D7CD00472}"/>
              </a:ext>
            </a:extLst>
          </p:cNvPr>
          <p:cNvSpPr/>
          <p:nvPr/>
        </p:nvSpPr>
        <p:spPr>
          <a:xfrm>
            <a:off x="3409950" y="1484128"/>
            <a:ext cx="6115050" cy="2211572"/>
          </a:xfrm>
          <a:custGeom>
            <a:avLst/>
            <a:gdLst>
              <a:gd name="connsiteX0" fmla="*/ 0 w 6115050"/>
              <a:gd name="connsiteY0" fmla="*/ 2211572 h 2211572"/>
              <a:gd name="connsiteX1" fmla="*/ 1514475 w 6115050"/>
              <a:gd name="connsiteY1" fmla="*/ 535172 h 2211572"/>
              <a:gd name="connsiteX2" fmla="*/ 3228975 w 6115050"/>
              <a:gd name="connsiteY2" fmla="*/ 1772 h 2211572"/>
              <a:gd name="connsiteX3" fmla="*/ 6115050 w 6115050"/>
              <a:gd name="connsiteY3" fmla="*/ 668522 h 2211572"/>
            </a:gdLst>
            <a:ahLst/>
            <a:cxnLst>
              <a:cxn ang="0">
                <a:pos x="connsiteX0" y="connsiteY0"/>
              </a:cxn>
              <a:cxn ang="0">
                <a:pos x="connsiteX1" y="connsiteY1"/>
              </a:cxn>
              <a:cxn ang="0">
                <a:pos x="connsiteX2" y="connsiteY2"/>
              </a:cxn>
              <a:cxn ang="0">
                <a:pos x="connsiteX3" y="connsiteY3"/>
              </a:cxn>
            </a:cxnLst>
            <a:rect l="l" t="t" r="r" b="b"/>
            <a:pathLst>
              <a:path w="6115050" h="2211572">
                <a:moveTo>
                  <a:pt x="0" y="2211572"/>
                </a:moveTo>
                <a:cubicBezTo>
                  <a:pt x="488156" y="1557522"/>
                  <a:pt x="976313" y="903472"/>
                  <a:pt x="1514475" y="535172"/>
                </a:cubicBezTo>
                <a:cubicBezTo>
                  <a:pt x="2052638" y="166872"/>
                  <a:pt x="2462212" y="-20453"/>
                  <a:pt x="3228975" y="1772"/>
                </a:cubicBezTo>
                <a:cubicBezTo>
                  <a:pt x="3995738" y="23997"/>
                  <a:pt x="5055394" y="346259"/>
                  <a:pt x="6115050" y="668522"/>
                </a:cubicBezTo>
              </a:path>
            </a:pathLst>
          </a:custGeom>
          <a:noFill/>
          <a:ln w="38100">
            <a:solidFill>
              <a:srgbClr val="92D05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CB79C10-E454-A2AB-C6C6-D8B357CCE55C}"/>
              </a:ext>
            </a:extLst>
          </p:cNvPr>
          <p:cNvSpPr txBox="1"/>
          <p:nvPr/>
        </p:nvSpPr>
        <p:spPr>
          <a:xfrm>
            <a:off x="7991373" y="2650087"/>
            <a:ext cx="2144994" cy="523220"/>
          </a:xfrm>
          <a:prstGeom prst="rect">
            <a:avLst/>
          </a:prstGeom>
          <a:noFill/>
        </p:spPr>
        <p:txBody>
          <a:bodyPr wrap="square" rtlCol="0">
            <a:spAutoFit/>
          </a:bodyPr>
          <a:lstStyle/>
          <a:p>
            <a:r>
              <a:rPr lang="en-US" sz="1400" dirty="0">
                <a:solidFill>
                  <a:schemeClr val="bg1"/>
                </a:solidFill>
              </a:rPr>
              <a:t>Location of 2.76mrem/h dose rate in QIKR-L</a:t>
            </a:r>
          </a:p>
        </p:txBody>
      </p:sp>
    </p:spTree>
    <p:extLst>
      <p:ext uri="{BB962C8B-B14F-4D97-AF65-F5344CB8AC3E}">
        <p14:creationId xmlns:p14="http://schemas.microsoft.com/office/powerpoint/2010/main" val="3708120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C57A3-92EB-256B-E8EF-25745840E2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4474E6-543D-1A93-F589-3C95D4AD81FC}"/>
              </a:ext>
            </a:extLst>
          </p:cNvPr>
          <p:cNvSpPr>
            <a:spLocks noGrp="1"/>
          </p:cNvSpPr>
          <p:nvPr>
            <p:ph type="title"/>
          </p:nvPr>
        </p:nvSpPr>
        <p:spPr/>
        <p:txBody>
          <a:bodyPr/>
          <a:lstStyle/>
          <a:p>
            <a:r>
              <a:rPr lang="en-US" dirty="0"/>
              <a:t>Beam Stop</a:t>
            </a:r>
          </a:p>
        </p:txBody>
      </p:sp>
    </p:spTree>
    <p:extLst>
      <p:ext uri="{BB962C8B-B14F-4D97-AF65-F5344CB8AC3E}">
        <p14:creationId xmlns:p14="http://schemas.microsoft.com/office/powerpoint/2010/main" val="30047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40470-AA63-3FA0-3CA3-12FBE87E6F2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2D7B4DC-321B-0B4E-8033-38D0CEFFA782}"/>
              </a:ext>
            </a:extLst>
          </p:cNvPr>
          <p:cNvPicPr>
            <a:picLocks noChangeAspect="1"/>
          </p:cNvPicPr>
          <p:nvPr/>
        </p:nvPicPr>
        <p:blipFill>
          <a:blip r:embed="rId2"/>
          <a:stretch>
            <a:fillRect/>
          </a:stretch>
        </p:blipFill>
        <p:spPr>
          <a:xfrm>
            <a:off x="478934" y="933450"/>
            <a:ext cx="4744805" cy="4991100"/>
          </a:xfrm>
          <a:prstGeom prst="rect">
            <a:avLst/>
          </a:prstGeom>
        </p:spPr>
      </p:pic>
      <p:sp>
        <p:nvSpPr>
          <p:cNvPr id="3" name="Title 1">
            <a:extLst>
              <a:ext uri="{FF2B5EF4-FFF2-40B4-BE49-F238E27FC236}">
                <a16:creationId xmlns:a16="http://schemas.microsoft.com/office/drawing/2014/main" id="{ADF40332-2F67-ED56-F72A-59BA605EB0C1}"/>
              </a:ext>
            </a:extLst>
          </p:cNvPr>
          <p:cNvSpPr txBox="1">
            <a:spLocks/>
          </p:cNvSpPr>
          <p:nvPr/>
        </p:nvSpPr>
        <p:spPr>
          <a:xfrm>
            <a:off x="429767" y="261360"/>
            <a:ext cx="11430000" cy="47740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Beam Stops – Overview</a:t>
            </a:r>
          </a:p>
        </p:txBody>
      </p:sp>
      <p:sp>
        <p:nvSpPr>
          <p:cNvPr id="5" name="TextBox 4">
            <a:extLst>
              <a:ext uri="{FF2B5EF4-FFF2-40B4-BE49-F238E27FC236}">
                <a16:creationId xmlns:a16="http://schemas.microsoft.com/office/drawing/2014/main" id="{27A13000-1C38-28FD-D411-D77150D2D857}"/>
              </a:ext>
            </a:extLst>
          </p:cNvPr>
          <p:cNvSpPr txBox="1"/>
          <p:nvPr/>
        </p:nvSpPr>
        <p:spPr>
          <a:xfrm>
            <a:off x="852441" y="1266825"/>
            <a:ext cx="906017" cy="369332"/>
          </a:xfrm>
          <a:prstGeom prst="rect">
            <a:avLst/>
          </a:prstGeom>
          <a:noFill/>
        </p:spPr>
        <p:txBody>
          <a:bodyPr wrap="none" rtlCol="0">
            <a:spAutoFit/>
          </a:bodyPr>
          <a:lstStyle/>
          <a:p>
            <a:r>
              <a:rPr lang="en-US" dirty="0">
                <a:solidFill>
                  <a:schemeClr val="bg1"/>
                </a:solidFill>
              </a:rPr>
              <a:t>QIKR-U</a:t>
            </a:r>
          </a:p>
        </p:txBody>
      </p:sp>
      <p:pic>
        <p:nvPicPr>
          <p:cNvPr id="9" name="Picture 8">
            <a:extLst>
              <a:ext uri="{FF2B5EF4-FFF2-40B4-BE49-F238E27FC236}">
                <a16:creationId xmlns:a16="http://schemas.microsoft.com/office/drawing/2014/main" id="{19B5885C-52A2-A4EF-2DE8-984BBC349700}"/>
              </a:ext>
            </a:extLst>
          </p:cNvPr>
          <p:cNvPicPr>
            <a:picLocks noChangeAspect="1"/>
          </p:cNvPicPr>
          <p:nvPr/>
        </p:nvPicPr>
        <p:blipFill>
          <a:blip r:embed="rId3"/>
          <a:stretch>
            <a:fillRect/>
          </a:stretch>
        </p:blipFill>
        <p:spPr>
          <a:xfrm>
            <a:off x="6096000" y="66675"/>
            <a:ext cx="5213796" cy="4376399"/>
          </a:xfrm>
          <a:prstGeom prst="rect">
            <a:avLst/>
          </a:prstGeom>
        </p:spPr>
      </p:pic>
      <p:sp>
        <p:nvSpPr>
          <p:cNvPr id="10" name="TextBox 9">
            <a:extLst>
              <a:ext uri="{FF2B5EF4-FFF2-40B4-BE49-F238E27FC236}">
                <a16:creationId xmlns:a16="http://schemas.microsoft.com/office/drawing/2014/main" id="{E5CD7314-FD4F-8FE2-415B-1709A9A32FB4}"/>
              </a:ext>
            </a:extLst>
          </p:cNvPr>
          <p:cNvSpPr txBox="1"/>
          <p:nvPr/>
        </p:nvSpPr>
        <p:spPr>
          <a:xfrm>
            <a:off x="6438900" y="262631"/>
            <a:ext cx="880369" cy="369332"/>
          </a:xfrm>
          <a:prstGeom prst="rect">
            <a:avLst/>
          </a:prstGeom>
          <a:noFill/>
        </p:spPr>
        <p:txBody>
          <a:bodyPr wrap="none" rtlCol="0">
            <a:spAutoFit/>
          </a:bodyPr>
          <a:lstStyle/>
          <a:p>
            <a:r>
              <a:rPr lang="en-US" dirty="0">
                <a:solidFill>
                  <a:schemeClr val="bg1"/>
                </a:solidFill>
              </a:rPr>
              <a:t>QIKR-L</a:t>
            </a:r>
          </a:p>
        </p:txBody>
      </p:sp>
      <p:sp>
        <p:nvSpPr>
          <p:cNvPr id="11" name="TextBox 10">
            <a:extLst>
              <a:ext uri="{FF2B5EF4-FFF2-40B4-BE49-F238E27FC236}">
                <a16:creationId xmlns:a16="http://schemas.microsoft.com/office/drawing/2014/main" id="{687CF1AB-C89E-C0DA-22B3-27351B99B04C}"/>
              </a:ext>
            </a:extLst>
          </p:cNvPr>
          <p:cNvSpPr txBox="1"/>
          <p:nvPr/>
        </p:nvSpPr>
        <p:spPr>
          <a:xfrm>
            <a:off x="5726901" y="4637759"/>
            <a:ext cx="6132866" cy="2153566"/>
          </a:xfrm>
          <a:prstGeom prst="rect">
            <a:avLst/>
          </a:prstGeom>
        </p:spPr>
        <p:txBody>
          <a:bodyPr/>
          <a:lstStyle>
            <a:defPPr>
              <a:defRPr lang="en-US"/>
            </a:defPPr>
            <a:lvl1pPr marL="228600" indent="-228600">
              <a:lnSpc>
                <a:spcPct val="90000"/>
              </a:lnSpc>
              <a:spcBef>
                <a:spcPts val="1000"/>
              </a:spcBef>
              <a:spcAft>
                <a:spcPts val="60"/>
              </a:spcAft>
              <a:buFont typeface="Arial" panose="020B0604020202020204" pitchFamily="34" charset="0"/>
              <a:buChar char="•"/>
              <a:defRPr sz="1600">
                <a:latin typeface="Roboto" panose="02000000000000000000" pitchFamily="2" charset="0"/>
                <a:ea typeface="Roboto" panose="02000000000000000000" pitchFamily="2" charset="0"/>
              </a:defRPr>
            </a:lvl1pPr>
            <a:lvl2pPr marL="685800" indent="-228600">
              <a:lnSpc>
                <a:spcPct val="90000"/>
              </a:lnSpc>
              <a:spcBef>
                <a:spcPts val="1000"/>
              </a:spcBef>
              <a:spcAft>
                <a:spcPts val="60"/>
              </a:spcAft>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lnSpc>
                <a:spcPct val="90000"/>
              </a:lnSpc>
              <a:spcBef>
                <a:spcPts val="1000"/>
              </a:spcBef>
              <a:spcAft>
                <a:spcPts val="60"/>
              </a:spcAft>
              <a:buFont typeface="Arial" panose="020B0604020202020204" pitchFamily="34" charset="0"/>
              <a:buChar char="•"/>
              <a:defRPr sz="1600">
                <a:latin typeface="Roboto" panose="02000000000000000000" pitchFamily="2" charset="0"/>
                <a:ea typeface="Roboto" panose="02000000000000000000" pitchFamily="2" charset="0"/>
              </a:defRPr>
            </a:lvl3pPr>
            <a:lvl4pPr marL="1600200" indent="-228600">
              <a:lnSpc>
                <a:spcPct val="90000"/>
              </a:lnSpc>
              <a:spcBef>
                <a:spcPts val="1000"/>
              </a:spcBef>
              <a:spcAft>
                <a:spcPts val="60"/>
              </a:spcAft>
              <a:buFont typeface="Arial" panose="020B0604020202020204" pitchFamily="34" charset="0"/>
              <a:buChar char="•"/>
              <a:defRPr sz="1600">
                <a:latin typeface="Roboto" panose="02000000000000000000" pitchFamily="2" charset="0"/>
                <a:ea typeface="Roboto" panose="02000000000000000000" pitchFamily="2" charset="0"/>
              </a:defRPr>
            </a:lvl4pPr>
            <a:lvl5pPr marL="2057400" indent="-228600">
              <a:lnSpc>
                <a:spcPct val="90000"/>
              </a:lnSpc>
              <a:spcBef>
                <a:spcPts val="1000"/>
              </a:spcBef>
              <a:spcAft>
                <a:spcPts val="60"/>
              </a:spcAft>
              <a:buFont typeface="Arial" panose="020B0604020202020204" pitchFamily="34" charset="0"/>
              <a:buChar char="•"/>
              <a:defRPr sz="1600">
                <a:latin typeface="Roboto" panose="02000000000000000000" pitchFamily="2" charset="0"/>
                <a:ea typeface="Roboto" panose="020000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Both QIKR-L and QIKR-U beam stops are hinged to allow easier access to the back side of the end stations when needed (expected to be infrequent)</a:t>
            </a:r>
          </a:p>
          <a:p>
            <a:r>
              <a:rPr lang="en-US" sz="1800" dirty="0"/>
              <a:t>Beam stops are manually moved and manually latched in the “open” and “closed” positions</a:t>
            </a:r>
          </a:p>
          <a:p>
            <a:pPr lvl="1"/>
            <a:r>
              <a:rPr lang="en-US" sz="1600" dirty="0"/>
              <a:t>“closed” position is for “beam on” condition &amp; is indicated to IPPS via magnetic sensor (two sensors for redundancy)</a:t>
            </a:r>
          </a:p>
          <a:p>
            <a:endParaRPr lang="en-US" sz="1800" dirty="0">
              <a:solidFill>
                <a:srgbClr val="FF0000"/>
              </a:solidFill>
            </a:endParaRPr>
          </a:p>
        </p:txBody>
      </p:sp>
      <p:sp>
        <p:nvSpPr>
          <p:cNvPr id="12" name="TextBox 11">
            <a:extLst>
              <a:ext uri="{FF2B5EF4-FFF2-40B4-BE49-F238E27FC236}">
                <a16:creationId xmlns:a16="http://schemas.microsoft.com/office/drawing/2014/main" id="{C3AB1871-0731-93B4-DDCA-D72C5F7765B4}"/>
              </a:ext>
            </a:extLst>
          </p:cNvPr>
          <p:cNvSpPr txBox="1"/>
          <p:nvPr/>
        </p:nvSpPr>
        <p:spPr>
          <a:xfrm>
            <a:off x="4296328" y="1110954"/>
            <a:ext cx="2499402" cy="92333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en-US" dirty="0"/>
              <a:t>Hinge weight capacity:</a:t>
            </a:r>
            <a:br>
              <a:rPr lang="en-US" dirty="0"/>
            </a:br>
            <a:r>
              <a:rPr lang="en-US" dirty="0"/>
              <a:t>8000lbs axial</a:t>
            </a:r>
          </a:p>
          <a:p>
            <a:r>
              <a:rPr lang="en-US" dirty="0"/>
              <a:t>3500lbs radial</a:t>
            </a:r>
          </a:p>
        </p:txBody>
      </p:sp>
      <p:sp>
        <p:nvSpPr>
          <p:cNvPr id="18" name="TextBox 17">
            <a:extLst>
              <a:ext uri="{FF2B5EF4-FFF2-40B4-BE49-F238E27FC236}">
                <a16:creationId xmlns:a16="http://schemas.microsoft.com/office/drawing/2014/main" id="{B43E5677-03E2-EB0A-0540-927D9E66BBC4}"/>
              </a:ext>
            </a:extLst>
          </p:cNvPr>
          <p:cNvSpPr txBox="1"/>
          <p:nvPr/>
        </p:nvSpPr>
        <p:spPr>
          <a:xfrm>
            <a:off x="158739" y="4944844"/>
            <a:ext cx="2087431"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en-US" dirty="0"/>
              <a:t>Beam stop weight:</a:t>
            </a:r>
            <a:br>
              <a:rPr lang="en-US" dirty="0"/>
            </a:br>
            <a:r>
              <a:rPr lang="en-US" dirty="0"/>
              <a:t>2860lbs</a:t>
            </a:r>
          </a:p>
        </p:txBody>
      </p:sp>
      <p:sp>
        <p:nvSpPr>
          <p:cNvPr id="19" name="TextBox 18">
            <a:extLst>
              <a:ext uri="{FF2B5EF4-FFF2-40B4-BE49-F238E27FC236}">
                <a16:creationId xmlns:a16="http://schemas.microsoft.com/office/drawing/2014/main" id="{24A28EDA-C874-8412-68EE-ADC8DC58860C}"/>
              </a:ext>
            </a:extLst>
          </p:cNvPr>
          <p:cNvSpPr txBox="1"/>
          <p:nvPr/>
        </p:nvSpPr>
        <p:spPr>
          <a:xfrm>
            <a:off x="9890975" y="207942"/>
            <a:ext cx="2087431"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en-US" dirty="0"/>
              <a:t>Beam stop weight:</a:t>
            </a:r>
            <a:br>
              <a:rPr lang="en-US" dirty="0"/>
            </a:br>
            <a:r>
              <a:rPr lang="en-US" dirty="0"/>
              <a:t>1970lbs</a:t>
            </a:r>
          </a:p>
        </p:txBody>
      </p:sp>
    </p:spTree>
    <p:extLst>
      <p:ext uri="{BB962C8B-B14F-4D97-AF65-F5344CB8AC3E}">
        <p14:creationId xmlns:p14="http://schemas.microsoft.com/office/powerpoint/2010/main" val="963078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55EC7788-DC32-988D-C1E8-BE84248E282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910055" y="553877"/>
            <a:ext cx="2608147" cy="6073560"/>
          </a:xfrm>
          <a:prstGeom prst="rect">
            <a:avLst/>
          </a:prstGeom>
        </p:spPr>
      </p:pic>
      <p:sp>
        <p:nvSpPr>
          <p:cNvPr id="3" name="Title 1">
            <a:extLst>
              <a:ext uri="{FF2B5EF4-FFF2-40B4-BE49-F238E27FC236}">
                <a16:creationId xmlns:a16="http://schemas.microsoft.com/office/drawing/2014/main" id="{B24A5854-DC1A-47FE-A1C5-DAE88B579706}"/>
              </a:ext>
            </a:extLst>
          </p:cNvPr>
          <p:cNvSpPr txBox="1">
            <a:spLocks/>
          </p:cNvSpPr>
          <p:nvPr/>
        </p:nvSpPr>
        <p:spPr>
          <a:xfrm>
            <a:off x="429767" y="261360"/>
            <a:ext cx="11430000" cy="47740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Beam Stop – Construction</a:t>
            </a:r>
          </a:p>
        </p:txBody>
      </p:sp>
      <p:cxnSp>
        <p:nvCxnSpPr>
          <p:cNvPr id="7" name="Straight Connector 6">
            <a:extLst>
              <a:ext uri="{FF2B5EF4-FFF2-40B4-BE49-F238E27FC236}">
                <a16:creationId xmlns:a16="http://schemas.microsoft.com/office/drawing/2014/main" id="{BD077BE4-1906-8792-12D2-B0CA70D9E810}"/>
              </a:ext>
            </a:extLst>
          </p:cNvPr>
          <p:cNvCxnSpPr>
            <a:cxnSpLocks/>
          </p:cNvCxnSpPr>
          <p:nvPr/>
        </p:nvCxnSpPr>
        <p:spPr>
          <a:xfrm flipV="1">
            <a:off x="9163121" y="2033588"/>
            <a:ext cx="0" cy="1285875"/>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B27433A-0F10-877D-1DBA-4644D5D6A229}"/>
              </a:ext>
            </a:extLst>
          </p:cNvPr>
          <p:cNvCxnSpPr>
            <a:cxnSpLocks/>
          </p:cNvCxnSpPr>
          <p:nvPr/>
        </p:nvCxnSpPr>
        <p:spPr>
          <a:xfrm flipV="1">
            <a:off x="9163121" y="3905250"/>
            <a:ext cx="0" cy="976313"/>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84BA91-DEC0-9957-1909-CCC182E9B8DF}"/>
              </a:ext>
            </a:extLst>
          </p:cNvPr>
          <p:cNvCxnSpPr>
            <a:cxnSpLocks/>
          </p:cNvCxnSpPr>
          <p:nvPr/>
        </p:nvCxnSpPr>
        <p:spPr>
          <a:xfrm flipV="1">
            <a:off x="8086796" y="4841081"/>
            <a:ext cx="0" cy="726282"/>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46EA0A-3531-6E9D-5FF0-0467C6844369}"/>
              </a:ext>
            </a:extLst>
          </p:cNvPr>
          <p:cNvCxnSpPr>
            <a:cxnSpLocks/>
          </p:cNvCxnSpPr>
          <p:nvPr/>
        </p:nvCxnSpPr>
        <p:spPr>
          <a:xfrm flipV="1">
            <a:off x="9203602" y="5686425"/>
            <a:ext cx="0" cy="807244"/>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4DDBF4A-C497-7BB8-9993-94479EF90E4B}"/>
              </a:ext>
            </a:extLst>
          </p:cNvPr>
          <p:cNvCxnSpPr>
            <a:cxnSpLocks/>
          </p:cNvCxnSpPr>
          <p:nvPr/>
        </p:nvCxnSpPr>
        <p:spPr>
          <a:xfrm flipV="1">
            <a:off x="10379939" y="5212555"/>
            <a:ext cx="0" cy="807244"/>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785AB00-07A8-688A-41C2-63237E83814B}"/>
              </a:ext>
            </a:extLst>
          </p:cNvPr>
          <p:cNvSpPr txBox="1"/>
          <p:nvPr/>
        </p:nvSpPr>
        <p:spPr>
          <a:xfrm>
            <a:off x="10192931" y="312238"/>
            <a:ext cx="1209830" cy="461665"/>
          </a:xfrm>
          <a:prstGeom prst="rect">
            <a:avLst/>
          </a:prstGeom>
          <a:noFill/>
        </p:spPr>
        <p:txBody>
          <a:bodyPr wrap="square" rtlCol="0">
            <a:spAutoFit/>
          </a:bodyPr>
          <a:lstStyle/>
          <a:p>
            <a:pPr algn="ctr"/>
            <a:r>
              <a:rPr lang="en-US" sz="1200" dirty="0">
                <a:solidFill>
                  <a:srgbClr val="0000FF"/>
                </a:solidFill>
              </a:rPr>
              <a:t>HD Concrete</a:t>
            </a:r>
            <a:br>
              <a:rPr lang="en-US" sz="1200" dirty="0">
                <a:solidFill>
                  <a:srgbClr val="0000FF"/>
                </a:solidFill>
              </a:rPr>
            </a:br>
            <a:r>
              <a:rPr lang="en-US" sz="1200" dirty="0">
                <a:solidFill>
                  <a:srgbClr val="0000FF"/>
                </a:solidFill>
              </a:rPr>
              <a:t>100mm thick</a:t>
            </a:r>
          </a:p>
        </p:txBody>
      </p:sp>
      <p:cxnSp>
        <p:nvCxnSpPr>
          <p:cNvPr id="33" name="Straight Arrow Connector 32">
            <a:extLst>
              <a:ext uri="{FF2B5EF4-FFF2-40B4-BE49-F238E27FC236}">
                <a16:creationId xmlns:a16="http://schemas.microsoft.com/office/drawing/2014/main" id="{074C160B-A79A-0C0D-38B1-5787FD3A19F5}"/>
              </a:ext>
            </a:extLst>
          </p:cNvPr>
          <p:cNvCxnSpPr>
            <a:cxnSpLocks/>
          </p:cNvCxnSpPr>
          <p:nvPr/>
        </p:nvCxnSpPr>
        <p:spPr>
          <a:xfrm flipH="1">
            <a:off x="9759297" y="474737"/>
            <a:ext cx="476444" cy="587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59E52D7-91D6-38C4-6CA3-96A617DBA79E}"/>
              </a:ext>
            </a:extLst>
          </p:cNvPr>
          <p:cNvSpPr txBox="1"/>
          <p:nvPr/>
        </p:nvSpPr>
        <p:spPr>
          <a:xfrm>
            <a:off x="10540637" y="1634368"/>
            <a:ext cx="1209830" cy="646331"/>
          </a:xfrm>
          <a:prstGeom prst="rect">
            <a:avLst/>
          </a:prstGeom>
          <a:noFill/>
        </p:spPr>
        <p:txBody>
          <a:bodyPr wrap="square" rtlCol="0">
            <a:spAutoFit/>
          </a:bodyPr>
          <a:lstStyle/>
          <a:p>
            <a:pPr algn="ctr"/>
            <a:r>
              <a:rPr lang="en-US" sz="1200" dirty="0">
                <a:solidFill>
                  <a:srgbClr val="0000FF"/>
                </a:solidFill>
              </a:rPr>
              <a:t>Steel rebar</a:t>
            </a:r>
            <a:br>
              <a:rPr lang="en-US" sz="1200" dirty="0">
                <a:solidFill>
                  <a:srgbClr val="0000FF"/>
                </a:solidFill>
              </a:rPr>
            </a:br>
            <a:r>
              <a:rPr lang="en-US" sz="1200" dirty="0">
                <a:solidFill>
                  <a:srgbClr val="0000FF"/>
                </a:solidFill>
              </a:rPr>
              <a:t>.375” diameter</a:t>
            </a:r>
          </a:p>
          <a:p>
            <a:pPr algn="ctr"/>
            <a:r>
              <a:rPr lang="en-US" sz="1200" dirty="0">
                <a:solidFill>
                  <a:srgbClr val="0000FF"/>
                </a:solidFill>
              </a:rPr>
              <a:t> ~12” spacing</a:t>
            </a:r>
          </a:p>
        </p:txBody>
      </p:sp>
      <p:cxnSp>
        <p:nvCxnSpPr>
          <p:cNvPr id="36" name="Straight Arrow Connector 35">
            <a:extLst>
              <a:ext uri="{FF2B5EF4-FFF2-40B4-BE49-F238E27FC236}">
                <a16:creationId xmlns:a16="http://schemas.microsoft.com/office/drawing/2014/main" id="{F64DF804-ECBB-4BFB-E614-FA19ED4530AF}"/>
              </a:ext>
            </a:extLst>
          </p:cNvPr>
          <p:cNvCxnSpPr>
            <a:cxnSpLocks/>
          </p:cNvCxnSpPr>
          <p:nvPr/>
        </p:nvCxnSpPr>
        <p:spPr>
          <a:xfrm flipH="1">
            <a:off x="10107003" y="1796867"/>
            <a:ext cx="476444" cy="587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1EB75DF-538F-9CAA-3FB5-4C6D03026DEB}"/>
              </a:ext>
            </a:extLst>
          </p:cNvPr>
          <p:cNvSpPr txBox="1"/>
          <p:nvPr/>
        </p:nvSpPr>
        <p:spPr>
          <a:xfrm>
            <a:off x="10305698" y="2903964"/>
            <a:ext cx="1812059" cy="830997"/>
          </a:xfrm>
          <a:prstGeom prst="rect">
            <a:avLst/>
          </a:prstGeom>
          <a:noFill/>
        </p:spPr>
        <p:txBody>
          <a:bodyPr wrap="square" rtlCol="0">
            <a:spAutoFit/>
          </a:bodyPr>
          <a:lstStyle/>
          <a:p>
            <a:pPr algn="ctr"/>
            <a:r>
              <a:rPr lang="en-US" sz="1200" dirty="0">
                <a:solidFill>
                  <a:srgbClr val="0000FF"/>
                </a:solidFill>
              </a:rPr>
              <a:t>3 B</a:t>
            </a:r>
            <a:r>
              <a:rPr lang="en-US" sz="1200" baseline="-25000" dirty="0">
                <a:solidFill>
                  <a:srgbClr val="0000FF"/>
                </a:solidFill>
              </a:rPr>
              <a:t>4</a:t>
            </a:r>
            <a:r>
              <a:rPr lang="en-US" sz="1200" dirty="0">
                <a:solidFill>
                  <a:srgbClr val="0000FF"/>
                </a:solidFill>
              </a:rPr>
              <a:t>C Panels, 5mm thick, with 2mm thick</a:t>
            </a:r>
            <a:br>
              <a:rPr lang="en-US" sz="1200" dirty="0">
                <a:solidFill>
                  <a:srgbClr val="0000FF"/>
                </a:solidFill>
              </a:rPr>
            </a:br>
            <a:r>
              <a:rPr lang="en-US" sz="1200" dirty="0">
                <a:solidFill>
                  <a:srgbClr val="0000FF"/>
                </a:solidFill>
              </a:rPr>
              <a:t>aluminum backing</a:t>
            </a:r>
          </a:p>
          <a:p>
            <a:pPr algn="ctr"/>
            <a:r>
              <a:rPr lang="en-US" sz="1200" dirty="0">
                <a:solidFill>
                  <a:srgbClr val="0000FF"/>
                </a:solidFill>
              </a:rPr>
              <a:t>H=1450mm, W=600mm</a:t>
            </a:r>
          </a:p>
        </p:txBody>
      </p:sp>
      <p:cxnSp>
        <p:nvCxnSpPr>
          <p:cNvPr id="38" name="Straight Arrow Connector 37">
            <a:extLst>
              <a:ext uri="{FF2B5EF4-FFF2-40B4-BE49-F238E27FC236}">
                <a16:creationId xmlns:a16="http://schemas.microsoft.com/office/drawing/2014/main" id="{425B4EA8-9C7E-7654-EC20-249093C8D299}"/>
              </a:ext>
            </a:extLst>
          </p:cNvPr>
          <p:cNvCxnSpPr>
            <a:cxnSpLocks/>
          </p:cNvCxnSpPr>
          <p:nvPr/>
        </p:nvCxnSpPr>
        <p:spPr>
          <a:xfrm flipH="1">
            <a:off x="9946305" y="3073694"/>
            <a:ext cx="476444" cy="587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64C8D53-E8EC-3F77-2AB2-D5B47363848A}"/>
              </a:ext>
            </a:extLst>
          </p:cNvPr>
          <p:cNvSpPr txBox="1"/>
          <p:nvPr/>
        </p:nvSpPr>
        <p:spPr>
          <a:xfrm>
            <a:off x="10493294" y="4014731"/>
            <a:ext cx="1479363" cy="646331"/>
          </a:xfrm>
          <a:prstGeom prst="rect">
            <a:avLst/>
          </a:prstGeom>
          <a:noFill/>
        </p:spPr>
        <p:txBody>
          <a:bodyPr wrap="square" rtlCol="0">
            <a:spAutoFit/>
          </a:bodyPr>
          <a:lstStyle/>
          <a:p>
            <a:pPr algn="ctr"/>
            <a:r>
              <a:rPr lang="en-US" sz="1200" dirty="0">
                <a:solidFill>
                  <a:srgbClr val="0000FF"/>
                </a:solidFill>
              </a:rPr>
              <a:t>Screwed-together steel frame with Nelson studs</a:t>
            </a:r>
          </a:p>
        </p:txBody>
      </p:sp>
      <p:cxnSp>
        <p:nvCxnSpPr>
          <p:cNvPr id="40" name="Straight Arrow Connector 39">
            <a:extLst>
              <a:ext uri="{FF2B5EF4-FFF2-40B4-BE49-F238E27FC236}">
                <a16:creationId xmlns:a16="http://schemas.microsoft.com/office/drawing/2014/main" id="{DEAFFF49-1BA1-793F-284C-06A759863A28}"/>
              </a:ext>
            </a:extLst>
          </p:cNvPr>
          <p:cNvCxnSpPr>
            <a:cxnSpLocks/>
          </p:cNvCxnSpPr>
          <p:nvPr/>
        </p:nvCxnSpPr>
        <p:spPr>
          <a:xfrm flipH="1">
            <a:off x="10059661" y="4177230"/>
            <a:ext cx="476444" cy="587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6D2E261-8BAE-3545-98D7-CB5E3DA21C32}"/>
              </a:ext>
            </a:extLst>
          </p:cNvPr>
          <p:cNvSpPr txBox="1"/>
          <p:nvPr/>
        </p:nvSpPr>
        <p:spPr>
          <a:xfrm>
            <a:off x="10625030" y="5098612"/>
            <a:ext cx="1479363" cy="461665"/>
          </a:xfrm>
          <a:prstGeom prst="rect">
            <a:avLst/>
          </a:prstGeom>
          <a:noFill/>
        </p:spPr>
        <p:txBody>
          <a:bodyPr wrap="square" rtlCol="0">
            <a:spAutoFit/>
          </a:bodyPr>
          <a:lstStyle/>
          <a:p>
            <a:pPr algn="ctr"/>
            <a:r>
              <a:rPr lang="en-US" sz="1200" dirty="0">
                <a:solidFill>
                  <a:srgbClr val="0000FF"/>
                </a:solidFill>
              </a:rPr>
              <a:t>Aluminum face plate, ~3mm thick</a:t>
            </a:r>
          </a:p>
        </p:txBody>
      </p:sp>
      <p:cxnSp>
        <p:nvCxnSpPr>
          <p:cNvPr id="42" name="Straight Arrow Connector 41">
            <a:extLst>
              <a:ext uri="{FF2B5EF4-FFF2-40B4-BE49-F238E27FC236}">
                <a16:creationId xmlns:a16="http://schemas.microsoft.com/office/drawing/2014/main" id="{15CDBE16-A2E1-991A-7A6C-D22075C83914}"/>
              </a:ext>
            </a:extLst>
          </p:cNvPr>
          <p:cNvCxnSpPr>
            <a:cxnSpLocks/>
          </p:cNvCxnSpPr>
          <p:nvPr/>
        </p:nvCxnSpPr>
        <p:spPr>
          <a:xfrm flipH="1">
            <a:off x="10191397" y="5261111"/>
            <a:ext cx="476444" cy="587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4564683-5073-0276-BCC4-DA2CD440084C}"/>
              </a:ext>
            </a:extLst>
          </p:cNvPr>
          <p:cNvSpPr txBox="1"/>
          <p:nvPr/>
        </p:nvSpPr>
        <p:spPr>
          <a:xfrm>
            <a:off x="6736473" y="2384209"/>
            <a:ext cx="1425636" cy="646331"/>
          </a:xfrm>
          <a:prstGeom prst="rect">
            <a:avLst/>
          </a:prstGeom>
          <a:noFill/>
        </p:spPr>
        <p:txBody>
          <a:bodyPr wrap="square" rtlCol="0">
            <a:spAutoFit/>
          </a:bodyPr>
          <a:lstStyle/>
          <a:p>
            <a:pPr algn="ctr"/>
            <a:r>
              <a:rPr lang="en-US" sz="1200" dirty="0">
                <a:solidFill>
                  <a:srgbClr val="0000FF"/>
                </a:solidFill>
              </a:rPr>
              <a:t>Steel block</a:t>
            </a:r>
            <a:br>
              <a:rPr lang="en-US" sz="1200" dirty="0">
                <a:solidFill>
                  <a:srgbClr val="0000FF"/>
                </a:solidFill>
              </a:rPr>
            </a:br>
            <a:r>
              <a:rPr lang="en-US" sz="1200" dirty="0">
                <a:solidFill>
                  <a:srgbClr val="0000FF"/>
                </a:solidFill>
              </a:rPr>
              <a:t>200mm square</a:t>
            </a:r>
            <a:br>
              <a:rPr lang="en-US" sz="1200" dirty="0">
                <a:solidFill>
                  <a:srgbClr val="0000FF"/>
                </a:solidFill>
              </a:rPr>
            </a:br>
            <a:r>
              <a:rPr lang="en-US" sz="1200" dirty="0">
                <a:solidFill>
                  <a:srgbClr val="0000FF"/>
                </a:solidFill>
              </a:rPr>
              <a:t>50mm thick</a:t>
            </a:r>
          </a:p>
        </p:txBody>
      </p:sp>
      <p:cxnSp>
        <p:nvCxnSpPr>
          <p:cNvPr id="44" name="Straight Arrow Connector 43">
            <a:extLst>
              <a:ext uri="{FF2B5EF4-FFF2-40B4-BE49-F238E27FC236}">
                <a16:creationId xmlns:a16="http://schemas.microsoft.com/office/drawing/2014/main" id="{7F32599E-300A-48CE-415A-234275F0D084}"/>
              </a:ext>
            </a:extLst>
          </p:cNvPr>
          <p:cNvCxnSpPr>
            <a:cxnSpLocks/>
          </p:cNvCxnSpPr>
          <p:nvPr/>
        </p:nvCxnSpPr>
        <p:spPr>
          <a:xfrm>
            <a:off x="8106442" y="2695552"/>
            <a:ext cx="882133" cy="658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Left Brace 45">
            <a:extLst>
              <a:ext uri="{FF2B5EF4-FFF2-40B4-BE49-F238E27FC236}">
                <a16:creationId xmlns:a16="http://schemas.microsoft.com/office/drawing/2014/main" id="{65135929-0C49-3214-82DA-8AE1C8147637}"/>
              </a:ext>
            </a:extLst>
          </p:cNvPr>
          <p:cNvSpPr/>
          <p:nvPr/>
        </p:nvSpPr>
        <p:spPr>
          <a:xfrm>
            <a:off x="7533684" y="4689094"/>
            <a:ext cx="251921" cy="997331"/>
          </a:xfrm>
          <a:prstGeom prst="leftBrace">
            <a:avLst>
              <a:gd name="adj1" fmla="val 55825"/>
              <a:gd name="adj2" fmla="val 50000"/>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CC393ECF-424F-D45C-BBE4-405F71DBFB25}"/>
              </a:ext>
            </a:extLst>
          </p:cNvPr>
          <p:cNvSpPr txBox="1"/>
          <p:nvPr/>
        </p:nvSpPr>
        <p:spPr>
          <a:xfrm>
            <a:off x="6054322" y="4981722"/>
            <a:ext cx="1521041" cy="461665"/>
          </a:xfrm>
          <a:prstGeom prst="rect">
            <a:avLst/>
          </a:prstGeom>
          <a:noFill/>
        </p:spPr>
        <p:txBody>
          <a:bodyPr wrap="square" rtlCol="0">
            <a:spAutoFit/>
          </a:bodyPr>
          <a:lstStyle/>
          <a:p>
            <a:pPr algn="ctr"/>
            <a:r>
              <a:rPr lang="en-US" sz="1200" dirty="0">
                <a:solidFill>
                  <a:srgbClr val="0000FF"/>
                </a:solidFill>
              </a:rPr>
              <a:t>Creates a can for containing the HDC</a:t>
            </a:r>
          </a:p>
        </p:txBody>
      </p:sp>
      <p:pic>
        <p:nvPicPr>
          <p:cNvPr id="53" name="Picture 52">
            <a:extLst>
              <a:ext uri="{FF2B5EF4-FFF2-40B4-BE49-F238E27FC236}">
                <a16:creationId xmlns:a16="http://schemas.microsoft.com/office/drawing/2014/main" id="{C36817D8-345F-084B-0F2F-8E81C57A11A9}"/>
              </a:ext>
            </a:extLst>
          </p:cNvPr>
          <p:cNvPicPr>
            <a:picLocks noChangeAspect="1"/>
          </p:cNvPicPr>
          <p:nvPr/>
        </p:nvPicPr>
        <p:blipFill>
          <a:blip r:embed="rId3"/>
          <a:stretch>
            <a:fillRect/>
          </a:stretch>
        </p:blipFill>
        <p:spPr>
          <a:xfrm>
            <a:off x="4694652" y="1000847"/>
            <a:ext cx="1885950" cy="1400175"/>
          </a:xfrm>
          <a:prstGeom prst="rect">
            <a:avLst/>
          </a:prstGeom>
        </p:spPr>
      </p:pic>
      <p:sp>
        <p:nvSpPr>
          <p:cNvPr id="56" name="TextBox 55">
            <a:extLst>
              <a:ext uri="{FF2B5EF4-FFF2-40B4-BE49-F238E27FC236}">
                <a16:creationId xmlns:a16="http://schemas.microsoft.com/office/drawing/2014/main" id="{9D721973-FBE4-5D2D-A2A6-20D97B61A614}"/>
              </a:ext>
            </a:extLst>
          </p:cNvPr>
          <p:cNvSpPr txBox="1"/>
          <p:nvPr/>
        </p:nvSpPr>
        <p:spPr>
          <a:xfrm>
            <a:off x="3150044" y="1155344"/>
            <a:ext cx="1479363" cy="646331"/>
          </a:xfrm>
          <a:prstGeom prst="rect">
            <a:avLst/>
          </a:prstGeom>
          <a:noFill/>
        </p:spPr>
        <p:txBody>
          <a:bodyPr wrap="square" rtlCol="0">
            <a:spAutoFit/>
          </a:bodyPr>
          <a:lstStyle/>
          <a:p>
            <a:pPr algn="ctr"/>
            <a:r>
              <a:rPr lang="en-US" sz="1200" dirty="0">
                <a:solidFill>
                  <a:srgbClr val="0000FF"/>
                </a:solidFill>
              </a:rPr>
              <a:t>Screwed-together steel frame construction</a:t>
            </a:r>
          </a:p>
        </p:txBody>
      </p:sp>
      <p:pic>
        <p:nvPicPr>
          <p:cNvPr id="58" name="Picture 57">
            <a:extLst>
              <a:ext uri="{FF2B5EF4-FFF2-40B4-BE49-F238E27FC236}">
                <a16:creationId xmlns:a16="http://schemas.microsoft.com/office/drawing/2014/main" id="{0F7EE7A0-8140-CE3E-D850-7A5AD424E32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53836" y="2786854"/>
            <a:ext cx="2466975" cy="1114425"/>
          </a:xfrm>
          <a:prstGeom prst="rect">
            <a:avLst/>
          </a:prstGeom>
        </p:spPr>
      </p:pic>
      <p:sp>
        <p:nvSpPr>
          <p:cNvPr id="59" name="TextBox 58">
            <a:extLst>
              <a:ext uri="{FF2B5EF4-FFF2-40B4-BE49-F238E27FC236}">
                <a16:creationId xmlns:a16="http://schemas.microsoft.com/office/drawing/2014/main" id="{F0D64F64-CDE6-AA40-68FC-6532D33BD2E5}"/>
              </a:ext>
            </a:extLst>
          </p:cNvPr>
          <p:cNvSpPr txBox="1"/>
          <p:nvPr/>
        </p:nvSpPr>
        <p:spPr>
          <a:xfrm>
            <a:off x="4867831" y="3971591"/>
            <a:ext cx="1479363" cy="830997"/>
          </a:xfrm>
          <a:prstGeom prst="rect">
            <a:avLst/>
          </a:prstGeom>
          <a:noFill/>
        </p:spPr>
        <p:txBody>
          <a:bodyPr wrap="square" rtlCol="0">
            <a:spAutoFit/>
          </a:bodyPr>
          <a:lstStyle/>
          <a:p>
            <a:pPr algn="ctr"/>
            <a:r>
              <a:rPr lang="en-US" sz="1200" dirty="0">
                <a:solidFill>
                  <a:srgbClr val="0000FF"/>
                </a:solidFill>
              </a:rPr>
              <a:t>Aluminum face plate is screwed to the steel frame in multiple locations</a:t>
            </a:r>
          </a:p>
        </p:txBody>
      </p:sp>
      <p:cxnSp>
        <p:nvCxnSpPr>
          <p:cNvPr id="60" name="Straight Arrow Connector 59">
            <a:extLst>
              <a:ext uri="{FF2B5EF4-FFF2-40B4-BE49-F238E27FC236}">
                <a16:creationId xmlns:a16="http://schemas.microsoft.com/office/drawing/2014/main" id="{D488CA71-2E67-FE2B-F628-4E71CBB9BEB3}"/>
              </a:ext>
            </a:extLst>
          </p:cNvPr>
          <p:cNvCxnSpPr>
            <a:cxnSpLocks/>
          </p:cNvCxnSpPr>
          <p:nvPr/>
        </p:nvCxnSpPr>
        <p:spPr>
          <a:xfrm>
            <a:off x="4460934" y="1503196"/>
            <a:ext cx="1112354" cy="420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D375A22-ED86-47EF-4618-04FF7F5679B3}"/>
              </a:ext>
            </a:extLst>
          </p:cNvPr>
          <p:cNvCxnSpPr>
            <a:cxnSpLocks/>
          </p:cNvCxnSpPr>
          <p:nvPr/>
        </p:nvCxnSpPr>
        <p:spPr>
          <a:xfrm flipH="1" flipV="1">
            <a:off x="4694652" y="3042545"/>
            <a:ext cx="424278" cy="794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C7DA684-8270-ACC7-C053-E0816BDD9BFC}"/>
              </a:ext>
            </a:extLst>
          </p:cNvPr>
          <p:cNvCxnSpPr>
            <a:cxnSpLocks/>
          </p:cNvCxnSpPr>
          <p:nvPr/>
        </p:nvCxnSpPr>
        <p:spPr>
          <a:xfrm flipV="1">
            <a:off x="5358213" y="3690030"/>
            <a:ext cx="129110" cy="281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0318C82-F1EA-8215-84EE-84AD015E08AE}"/>
              </a:ext>
            </a:extLst>
          </p:cNvPr>
          <p:cNvCxnSpPr>
            <a:cxnSpLocks/>
          </p:cNvCxnSpPr>
          <p:nvPr/>
        </p:nvCxnSpPr>
        <p:spPr>
          <a:xfrm flipV="1">
            <a:off x="6149995" y="3520847"/>
            <a:ext cx="383271" cy="493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574B55C-08E5-8EAF-A985-D57A9E87F26F}"/>
              </a:ext>
            </a:extLst>
          </p:cNvPr>
          <p:cNvCxnSpPr>
            <a:cxnSpLocks/>
          </p:cNvCxnSpPr>
          <p:nvPr/>
        </p:nvCxnSpPr>
        <p:spPr>
          <a:xfrm flipH="1" flipV="1">
            <a:off x="5823562" y="3767789"/>
            <a:ext cx="7909" cy="203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09D9C99-D0F3-FDDB-EC1B-308DDB82873D}"/>
              </a:ext>
            </a:extLst>
          </p:cNvPr>
          <p:cNvSpPr txBox="1"/>
          <p:nvPr/>
        </p:nvSpPr>
        <p:spPr>
          <a:xfrm>
            <a:off x="132217" y="2004156"/>
            <a:ext cx="3536145" cy="4267322"/>
          </a:xfrm>
          <a:prstGeom prst="rect">
            <a:avLst/>
          </a:prstGeom>
        </p:spPr>
        <p:txBody>
          <a:bodyPr/>
          <a:lstStyle>
            <a:defPPr>
              <a:defRPr lang="en-US"/>
            </a:defPPr>
            <a:lvl1pPr marL="228600" indent="-228600">
              <a:lnSpc>
                <a:spcPct val="90000"/>
              </a:lnSpc>
              <a:spcBef>
                <a:spcPts val="1000"/>
              </a:spcBef>
              <a:spcAft>
                <a:spcPts val="60"/>
              </a:spcAft>
              <a:buFont typeface="Arial" panose="020B0604020202020204" pitchFamily="34" charset="0"/>
              <a:buChar char="•"/>
              <a:defRPr sz="1600">
                <a:latin typeface="Roboto" panose="02000000000000000000" pitchFamily="2" charset="0"/>
                <a:ea typeface="Roboto" panose="02000000000000000000" pitchFamily="2" charset="0"/>
              </a:defRPr>
            </a:lvl1pPr>
            <a:lvl2pPr marL="685800" indent="-228600">
              <a:lnSpc>
                <a:spcPct val="90000"/>
              </a:lnSpc>
              <a:spcBef>
                <a:spcPts val="1000"/>
              </a:spcBef>
              <a:spcAft>
                <a:spcPts val="60"/>
              </a:spcAft>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lnSpc>
                <a:spcPct val="90000"/>
              </a:lnSpc>
              <a:spcBef>
                <a:spcPts val="1000"/>
              </a:spcBef>
              <a:spcAft>
                <a:spcPts val="60"/>
              </a:spcAft>
              <a:buFont typeface="Arial" panose="020B0604020202020204" pitchFamily="34" charset="0"/>
              <a:buChar char="•"/>
              <a:defRPr sz="1600">
                <a:latin typeface="Roboto" panose="02000000000000000000" pitchFamily="2" charset="0"/>
                <a:ea typeface="Roboto" panose="02000000000000000000" pitchFamily="2" charset="0"/>
              </a:defRPr>
            </a:lvl3pPr>
            <a:lvl4pPr marL="1600200" indent="-228600">
              <a:lnSpc>
                <a:spcPct val="90000"/>
              </a:lnSpc>
              <a:spcBef>
                <a:spcPts val="1000"/>
              </a:spcBef>
              <a:spcAft>
                <a:spcPts val="60"/>
              </a:spcAft>
              <a:buFont typeface="Arial" panose="020B0604020202020204" pitchFamily="34" charset="0"/>
              <a:buChar char="•"/>
              <a:defRPr sz="1600">
                <a:latin typeface="Roboto" panose="02000000000000000000" pitchFamily="2" charset="0"/>
                <a:ea typeface="Roboto" panose="02000000000000000000" pitchFamily="2" charset="0"/>
              </a:defRPr>
            </a:lvl4pPr>
            <a:lvl5pPr marL="2057400" indent="-228600">
              <a:lnSpc>
                <a:spcPct val="90000"/>
              </a:lnSpc>
              <a:spcBef>
                <a:spcPts val="1000"/>
              </a:spcBef>
              <a:spcAft>
                <a:spcPts val="60"/>
              </a:spcAft>
              <a:buFont typeface="Arial" panose="020B0604020202020204" pitchFamily="34" charset="0"/>
              <a:buChar char="•"/>
              <a:defRPr sz="1600">
                <a:latin typeface="Roboto" panose="02000000000000000000" pitchFamily="2" charset="0"/>
                <a:ea typeface="Roboto" panose="020000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Neutronics analysis model for the beam stop has the same B4C, HDC, and steel block thicknesses &amp; </a:t>
            </a:r>
            <a:r>
              <a:rPr lang="en-US" dirty="0" err="1"/>
              <a:t>HxW</a:t>
            </a:r>
            <a:r>
              <a:rPr lang="en-US" dirty="0"/>
              <a:t> dimensions</a:t>
            </a:r>
          </a:p>
          <a:p>
            <a:r>
              <a:rPr lang="en-US" dirty="0"/>
              <a:t>Steel frame, Nelson studs, aluminum face plate, and reinforcing steel rods (rebar) are </a:t>
            </a:r>
            <a:r>
              <a:rPr lang="en-US" b="1" dirty="0"/>
              <a:t>departures from the MCNP model</a:t>
            </a:r>
          </a:p>
          <a:p>
            <a:pPr lvl="1"/>
            <a:r>
              <a:rPr lang="en-US" sz="1400" dirty="0"/>
              <a:t>Changed made to make the beam stop manufacturable</a:t>
            </a:r>
          </a:p>
          <a:p>
            <a:r>
              <a:rPr lang="en-US" dirty="0"/>
              <a:t>Because of concerns the HDC concrete may crack when suspended from one side by the hinges, beam stop construction may change to only B</a:t>
            </a:r>
            <a:r>
              <a:rPr lang="en-US" baseline="-25000" dirty="0"/>
              <a:t>4</a:t>
            </a:r>
            <a:r>
              <a:rPr lang="en-US" dirty="0"/>
              <a:t>C + steel</a:t>
            </a:r>
          </a:p>
          <a:p>
            <a:pPr lvl="1"/>
            <a:r>
              <a:rPr lang="en-US" sz="1400" dirty="0">
                <a:solidFill>
                  <a:srgbClr val="FF0000"/>
                </a:solidFill>
              </a:rPr>
              <a:t>Will need re-evaluation by neutronics at FD</a:t>
            </a:r>
          </a:p>
        </p:txBody>
      </p:sp>
    </p:spTree>
    <p:extLst>
      <p:ext uri="{BB962C8B-B14F-4D97-AF65-F5344CB8AC3E}">
        <p14:creationId xmlns:p14="http://schemas.microsoft.com/office/powerpoint/2010/main" val="2688741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D7DB3-ABF0-F8B7-9FE9-344389BD0F1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24CDE2-E80D-CAAE-9EA5-86C968BCA7E8}"/>
              </a:ext>
            </a:extLst>
          </p:cNvPr>
          <p:cNvSpPr/>
          <p:nvPr/>
        </p:nvSpPr>
        <p:spPr>
          <a:xfrm>
            <a:off x="172594" y="6357366"/>
            <a:ext cx="1580006" cy="424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76AB3-865E-07A0-04D8-7587CBF92A2C}"/>
              </a:ext>
            </a:extLst>
          </p:cNvPr>
          <p:cNvSpPr>
            <a:spLocks noGrp="1"/>
          </p:cNvSpPr>
          <p:nvPr>
            <p:ph type="title"/>
          </p:nvPr>
        </p:nvSpPr>
        <p:spPr/>
        <p:txBody>
          <a:bodyPr/>
          <a:lstStyle/>
          <a:p>
            <a:r>
              <a:rPr lang="en-US" dirty="0"/>
              <a:t>Beam Stop – QIKR-L</a:t>
            </a:r>
          </a:p>
        </p:txBody>
      </p:sp>
      <p:pic>
        <p:nvPicPr>
          <p:cNvPr id="9" name="Picture 8">
            <a:extLst>
              <a:ext uri="{FF2B5EF4-FFF2-40B4-BE49-F238E27FC236}">
                <a16:creationId xmlns:a16="http://schemas.microsoft.com/office/drawing/2014/main" id="{BD9AEA69-EF8F-D8F2-286B-ABD1FD7DB017}"/>
              </a:ext>
            </a:extLst>
          </p:cNvPr>
          <p:cNvPicPr>
            <a:picLocks noChangeAspect="1"/>
          </p:cNvPicPr>
          <p:nvPr/>
        </p:nvPicPr>
        <p:blipFill>
          <a:blip r:embed="rId2"/>
          <a:stretch>
            <a:fillRect/>
          </a:stretch>
        </p:blipFill>
        <p:spPr>
          <a:xfrm>
            <a:off x="403077" y="759002"/>
            <a:ext cx="4661273" cy="3066013"/>
          </a:xfrm>
          <a:prstGeom prst="rect">
            <a:avLst/>
          </a:prstGeom>
        </p:spPr>
      </p:pic>
      <p:pic>
        <p:nvPicPr>
          <p:cNvPr id="11" name="Picture 10">
            <a:extLst>
              <a:ext uri="{FF2B5EF4-FFF2-40B4-BE49-F238E27FC236}">
                <a16:creationId xmlns:a16="http://schemas.microsoft.com/office/drawing/2014/main" id="{B0DFD3DD-E362-B855-E229-309EED2928F1}"/>
              </a:ext>
            </a:extLst>
          </p:cNvPr>
          <p:cNvPicPr>
            <a:picLocks noChangeAspect="1"/>
          </p:cNvPicPr>
          <p:nvPr/>
        </p:nvPicPr>
        <p:blipFill>
          <a:blip r:embed="rId3"/>
          <a:stretch>
            <a:fillRect/>
          </a:stretch>
        </p:blipFill>
        <p:spPr>
          <a:xfrm>
            <a:off x="6096000" y="1200891"/>
            <a:ext cx="6012082" cy="5058242"/>
          </a:xfrm>
          <a:prstGeom prst="rect">
            <a:avLst/>
          </a:prstGeom>
          <a:ln>
            <a:solidFill>
              <a:schemeClr val="accent1">
                <a:lumMod val="50000"/>
              </a:schemeClr>
            </a:solidFill>
          </a:ln>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805FE341-1F50-A8AF-7A96-BE4711BF7D72}"/>
              </a:ext>
            </a:extLst>
          </p:cNvPr>
          <p:cNvSpPr>
            <a:spLocks noGrp="1"/>
          </p:cNvSpPr>
          <p:nvPr>
            <p:ph idx="1"/>
          </p:nvPr>
        </p:nvSpPr>
        <p:spPr>
          <a:xfrm>
            <a:off x="336603" y="4309697"/>
            <a:ext cx="5292696" cy="1837320"/>
          </a:xfrm>
        </p:spPr>
        <p:txBody>
          <a:bodyPr/>
          <a:lstStyle/>
          <a:p>
            <a:r>
              <a:rPr lang="en-US" sz="1800" dirty="0"/>
              <a:t>Beam stop is hinged to swing up against the cave wall when needed.</a:t>
            </a:r>
          </a:p>
          <a:p>
            <a:r>
              <a:rPr lang="en-US" sz="1800" dirty="0"/>
              <a:t>Steel frame contains lift attachments on the top, Nelson studs along the inside surfaces, and attachments for a latching rod and a magnetic sensor on the bottom</a:t>
            </a:r>
            <a:endParaRPr lang="en-US" sz="1400" dirty="0"/>
          </a:p>
        </p:txBody>
      </p:sp>
      <p:sp>
        <p:nvSpPr>
          <p:cNvPr id="13" name="TextBox 12">
            <a:extLst>
              <a:ext uri="{FF2B5EF4-FFF2-40B4-BE49-F238E27FC236}">
                <a16:creationId xmlns:a16="http://schemas.microsoft.com/office/drawing/2014/main" id="{B63F9F0B-4C1B-766A-55CC-A6486B054EB8}"/>
              </a:ext>
            </a:extLst>
          </p:cNvPr>
          <p:cNvSpPr txBox="1"/>
          <p:nvPr/>
        </p:nvSpPr>
        <p:spPr>
          <a:xfrm>
            <a:off x="6208269" y="254498"/>
            <a:ext cx="2679358" cy="5232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a:lvl1pPr>
          </a:lstStyle>
          <a:p>
            <a:r>
              <a:rPr lang="en-US" dirty="0"/>
              <a:t>Hinges, Brookfield W125HD-RH (same as used for cave door)</a:t>
            </a:r>
          </a:p>
        </p:txBody>
      </p:sp>
      <p:cxnSp>
        <p:nvCxnSpPr>
          <p:cNvPr id="15" name="Straight Arrow Connector 14">
            <a:extLst>
              <a:ext uri="{FF2B5EF4-FFF2-40B4-BE49-F238E27FC236}">
                <a16:creationId xmlns:a16="http://schemas.microsoft.com/office/drawing/2014/main" id="{21E463B5-A2C3-1D4C-B7C8-2175CDBC2B9F}"/>
              </a:ext>
            </a:extLst>
          </p:cNvPr>
          <p:cNvCxnSpPr>
            <a:cxnSpLocks/>
          </p:cNvCxnSpPr>
          <p:nvPr/>
        </p:nvCxnSpPr>
        <p:spPr>
          <a:xfrm>
            <a:off x="8271374" y="822801"/>
            <a:ext cx="701710" cy="988907"/>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A084ACD-8711-D1FB-C03C-F905C46E32C4}"/>
              </a:ext>
            </a:extLst>
          </p:cNvPr>
          <p:cNvSpPr txBox="1"/>
          <p:nvPr/>
        </p:nvSpPr>
        <p:spPr>
          <a:xfrm>
            <a:off x="9536451" y="714129"/>
            <a:ext cx="1099981" cy="307777"/>
          </a:xfrm>
          <a:prstGeom prst="rect">
            <a:avLst/>
          </a:prstGeom>
          <a:solidFill>
            <a:schemeClr val="bg1"/>
          </a:solidFill>
          <a:ln>
            <a:solidFill>
              <a:schemeClr val="bg2">
                <a:lumMod val="10000"/>
              </a:schemeClr>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a:lvl1pPr>
          </a:lstStyle>
          <a:p>
            <a:r>
              <a:rPr lang="en-US" dirty="0"/>
              <a:t>Steel frame</a:t>
            </a:r>
          </a:p>
        </p:txBody>
      </p:sp>
      <p:sp>
        <p:nvSpPr>
          <p:cNvPr id="18" name="TextBox 17">
            <a:extLst>
              <a:ext uri="{FF2B5EF4-FFF2-40B4-BE49-F238E27FC236}">
                <a16:creationId xmlns:a16="http://schemas.microsoft.com/office/drawing/2014/main" id="{69AA4F34-7A9C-9DE6-8CE7-C9AF4AF106D4}"/>
              </a:ext>
            </a:extLst>
          </p:cNvPr>
          <p:cNvSpPr txBox="1"/>
          <p:nvPr/>
        </p:nvSpPr>
        <p:spPr>
          <a:xfrm>
            <a:off x="10740754" y="4739204"/>
            <a:ext cx="1367328" cy="523220"/>
          </a:xfrm>
          <a:prstGeom prst="rect">
            <a:avLst/>
          </a:prstGeom>
          <a:solidFill>
            <a:schemeClr val="bg1"/>
          </a:solidFill>
          <a:ln>
            <a:solidFill>
              <a:schemeClr val="bg2">
                <a:lumMod val="10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dirty="0"/>
              <a:t>Aluminum sheet face</a:t>
            </a:r>
          </a:p>
        </p:txBody>
      </p:sp>
      <p:cxnSp>
        <p:nvCxnSpPr>
          <p:cNvPr id="19" name="Straight Arrow Connector 18">
            <a:extLst>
              <a:ext uri="{FF2B5EF4-FFF2-40B4-BE49-F238E27FC236}">
                <a16:creationId xmlns:a16="http://schemas.microsoft.com/office/drawing/2014/main" id="{DA270D6F-7277-C1EF-4304-20EDC0D16EBF}"/>
              </a:ext>
            </a:extLst>
          </p:cNvPr>
          <p:cNvCxnSpPr>
            <a:cxnSpLocks/>
          </p:cNvCxnSpPr>
          <p:nvPr/>
        </p:nvCxnSpPr>
        <p:spPr>
          <a:xfrm flipH="1">
            <a:off x="9458286" y="1063236"/>
            <a:ext cx="241974" cy="682690"/>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61E770E-35E4-8F29-2955-5F1EC45E3CA1}"/>
              </a:ext>
            </a:extLst>
          </p:cNvPr>
          <p:cNvCxnSpPr>
            <a:cxnSpLocks/>
          </p:cNvCxnSpPr>
          <p:nvPr/>
        </p:nvCxnSpPr>
        <p:spPr>
          <a:xfrm flipH="1" flipV="1">
            <a:off x="10629658" y="4187489"/>
            <a:ext cx="625153" cy="551715"/>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F3025A5-D6C8-A5F8-5546-8593C749F03E}"/>
              </a:ext>
            </a:extLst>
          </p:cNvPr>
          <p:cNvSpPr txBox="1"/>
          <p:nvPr/>
        </p:nvSpPr>
        <p:spPr>
          <a:xfrm>
            <a:off x="8554340" y="5291419"/>
            <a:ext cx="1367328" cy="307777"/>
          </a:xfrm>
          <a:prstGeom prst="rect">
            <a:avLst/>
          </a:prstGeom>
          <a:solidFill>
            <a:schemeClr val="bg1"/>
          </a:solidFill>
          <a:ln>
            <a:solidFill>
              <a:schemeClr val="bg2">
                <a:lumMod val="10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dirty="0"/>
              <a:t>B4C panels</a:t>
            </a:r>
          </a:p>
        </p:txBody>
      </p:sp>
      <p:cxnSp>
        <p:nvCxnSpPr>
          <p:cNvPr id="25" name="Straight Arrow Connector 24">
            <a:extLst>
              <a:ext uri="{FF2B5EF4-FFF2-40B4-BE49-F238E27FC236}">
                <a16:creationId xmlns:a16="http://schemas.microsoft.com/office/drawing/2014/main" id="{04C24ABB-18D6-B093-A97C-72C3B38C77F4}"/>
              </a:ext>
            </a:extLst>
          </p:cNvPr>
          <p:cNvCxnSpPr>
            <a:cxnSpLocks/>
          </p:cNvCxnSpPr>
          <p:nvPr/>
        </p:nvCxnSpPr>
        <p:spPr>
          <a:xfrm flipV="1">
            <a:off x="9238004" y="4187489"/>
            <a:ext cx="596894" cy="1103930"/>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2A7D4A3-1B73-22E4-62C8-EE3C61982638}"/>
              </a:ext>
            </a:extLst>
          </p:cNvPr>
          <p:cNvSpPr txBox="1"/>
          <p:nvPr/>
        </p:nvSpPr>
        <p:spPr>
          <a:xfrm>
            <a:off x="7187012" y="2467856"/>
            <a:ext cx="1367328" cy="307777"/>
          </a:xfrm>
          <a:prstGeom prst="rect">
            <a:avLst/>
          </a:prstGeom>
          <a:solidFill>
            <a:schemeClr val="bg1"/>
          </a:solidFill>
          <a:ln>
            <a:solidFill>
              <a:schemeClr val="bg2">
                <a:lumMod val="10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dirty="0"/>
              <a:t>Steel block</a:t>
            </a:r>
          </a:p>
        </p:txBody>
      </p:sp>
      <p:cxnSp>
        <p:nvCxnSpPr>
          <p:cNvPr id="29" name="Straight Arrow Connector 28">
            <a:extLst>
              <a:ext uri="{FF2B5EF4-FFF2-40B4-BE49-F238E27FC236}">
                <a16:creationId xmlns:a16="http://schemas.microsoft.com/office/drawing/2014/main" id="{7C516D8F-E7AB-7D07-1FE7-9BB823ED877D}"/>
              </a:ext>
            </a:extLst>
          </p:cNvPr>
          <p:cNvCxnSpPr>
            <a:cxnSpLocks/>
          </p:cNvCxnSpPr>
          <p:nvPr/>
        </p:nvCxnSpPr>
        <p:spPr>
          <a:xfrm>
            <a:off x="8554340" y="2672127"/>
            <a:ext cx="1280558" cy="552136"/>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AE1F0A4-2B33-70F7-CCA2-D39BA45E376E}"/>
              </a:ext>
            </a:extLst>
          </p:cNvPr>
          <p:cNvSpPr txBox="1"/>
          <p:nvPr/>
        </p:nvSpPr>
        <p:spPr>
          <a:xfrm>
            <a:off x="7065462" y="3532568"/>
            <a:ext cx="1367328" cy="307777"/>
          </a:xfrm>
          <a:prstGeom prst="rect">
            <a:avLst/>
          </a:prstGeom>
          <a:solidFill>
            <a:schemeClr val="bg1"/>
          </a:solidFill>
          <a:ln>
            <a:solidFill>
              <a:schemeClr val="bg2">
                <a:lumMod val="10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dirty="0"/>
              <a:t>HD Concrete</a:t>
            </a:r>
          </a:p>
        </p:txBody>
      </p:sp>
      <p:cxnSp>
        <p:nvCxnSpPr>
          <p:cNvPr id="32" name="Straight Arrow Connector 31">
            <a:extLst>
              <a:ext uri="{FF2B5EF4-FFF2-40B4-BE49-F238E27FC236}">
                <a16:creationId xmlns:a16="http://schemas.microsoft.com/office/drawing/2014/main" id="{9839A180-B76A-9951-FD0E-CFDF06927594}"/>
              </a:ext>
            </a:extLst>
          </p:cNvPr>
          <p:cNvCxnSpPr>
            <a:cxnSpLocks/>
          </p:cNvCxnSpPr>
          <p:nvPr/>
        </p:nvCxnSpPr>
        <p:spPr>
          <a:xfrm>
            <a:off x="8495829" y="3730012"/>
            <a:ext cx="962457" cy="0"/>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C356504-B127-FDB1-6917-BA5E3A76F6B0}"/>
              </a:ext>
            </a:extLst>
          </p:cNvPr>
          <p:cNvSpPr txBox="1"/>
          <p:nvPr/>
        </p:nvSpPr>
        <p:spPr>
          <a:xfrm>
            <a:off x="7065462" y="5156834"/>
            <a:ext cx="933402" cy="307777"/>
          </a:xfrm>
          <a:prstGeom prst="rect">
            <a:avLst/>
          </a:prstGeom>
          <a:solidFill>
            <a:schemeClr val="bg1"/>
          </a:solidFill>
          <a:ln>
            <a:solidFill>
              <a:schemeClr val="bg2">
                <a:lumMod val="10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dirty="0"/>
              <a:t>Rebar</a:t>
            </a:r>
          </a:p>
        </p:txBody>
      </p:sp>
      <p:cxnSp>
        <p:nvCxnSpPr>
          <p:cNvPr id="35" name="Straight Arrow Connector 34">
            <a:extLst>
              <a:ext uri="{FF2B5EF4-FFF2-40B4-BE49-F238E27FC236}">
                <a16:creationId xmlns:a16="http://schemas.microsoft.com/office/drawing/2014/main" id="{7C1E6414-DA36-F26F-7EB7-8135740671AA}"/>
              </a:ext>
            </a:extLst>
          </p:cNvPr>
          <p:cNvCxnSpPr>
            <a:cxnSpLocks/>
            <a:stCxn id="34" idx="3"/>
          </p:cNvCxnSpPr>
          <p:nvPr/>
        </p:nvCxnSpPr>
        <p:spPr>
          <a:xfrm flipV="1">
            <a:off x="7998864" y="3911381"/>
            <a:ext cx="1537587" cy="1399342"/>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27641F8-A8A4-B42C-F2D4-6187AA9C6692}"/>
              </a:ext>
            </a:extLst>
          </p:cNvPr>
          <p:cNvSpPr txBox="1"/>
          <p:nvPr/>
        </p:nvSpPr>
        <p:spPr>
          <a:xfrm>
            <a:off x="6885421" y="1487867"/>
            <a:ext cx="1036530" cy="523220"/>
          </a:xfrm>
          <a:prstGeom prst="rect">
            <a:avLst/>
          </a:prstGeom>
          <a:solidFill>
            <a:schemeClr val="bg1"/>
          </a:solidFill>
          <a:ln>
            <a:solidFill>
              <a:schemeClr val="bg2">
                <a:lumMod val="10000"/>
              </a:schemeClr>
            </a:solidFill>
          </a:ln>
          <a:effectLst>
            <a:outerShdw blurRad="50800" dist="38100" dir="2700000" algn="tl" rotWithShape="0">
              <a:prstClr val="black">
                <a:alpha val="40000"/>
              </a:prstClr>
            </a:outerShdw>
          </a:effectLst>
        </p:spPr>
        <p:txBody>
          <a:bodyPr wrap="square" rtlCol="0">
            <a:spAutoFit/>
          </a:bodyPr>
          <a:lstStyle/>
          <a:p>
            <a:pPr algn="ctr"/>
            <a:r>
              <a:rPr lang="en-US" sz="1400" dirty="0"/>
              <a:t>Nelson studs</a:t>
            </a:r>
          </a:p>
        </p:txBody>
      </p:sp>
      <p:cxnSp>
        <p:nvCxnSpPr>
          <p:cNvPr id="38" name="Straight Arrow Connector 37">
            <a:extLst>
              <a:ext uri="{FF2B5EF4-FFF2-40B4-BE49-F238E27FC236}">
                <a16:creationId xmlns:a16="http://schemas.microsoft.com/office/drawing/2014/main" id="{6AB0F2E3-E9F5-3FA0-E89B-B8B76E9C629E}"/>
              </a:ext>
            </a:extLst>
          </p:cNvPr>
          <p:cNvCxnSpPr>
            <a:cxnSpLocks/>
          </p:cNvCxnSpPr>
          <p:nvPr/>
        </p:nvCxnSpPr>
        <p:spPr>
          <a:xfrm>
            <a:off x="7951264" y="1772780"/>
            <a:ext cx="1352016" cy="804812"/>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038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143DF-85E3-20DF-7B08-1492783564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1F90A-0B47-B5C8-D451-1297AA00BBEF}"/>
              </a:ext>
            </a:extLst>
          </p:cNvPr>
          <p:cNvSpPr>
            <a:spLocks noGrp="1"/>
          </p:cNvSpPr>
          <p:nvPr>
            <p:ph type="title"/>
          </p:nvPr>
        </p:nvSpPr>
        <p:spPr/>
        <p:txBody>
          <a:bodyPr/>
          <a:lstStyle/>
          <a:p>
            <a:r>
              <a:rPr lang="en-US" dirty="0"/>
              <a:t>Beam Stop – QIKR-L</a:t>
            </a:r>
          </a:p>
        </p:txBody>
      </p:sp>
      <p:pic>
        <p:nvPicPr>
          <p:cNvPr id="5" name="Picture 4">
            <a:extLst>
              <a:ext uri="{FF2B5EF4-FFF2-40B4-BE49-F238E27FC236}">
                <a16:creationId xmlns:a16="http://schemas.microsoft.com/office/drawing/2014/main" id="{C24C4AB7-4B7D-9F0B-AFC8-C7C658EE5983}"/>
              </a:ext>
            </a:extLst>
          </p:cNvPr>
          <p:cNvPicPr>
            <a:picLocks noChangeAspect="1"/>
          </p:cNvPicPr>
          <p:nvPr/>
        </p:nvPicPr>
        <p:blipFill>
          <a:blip r:embed="rId2"/>
          <a:stretch>
            <a:fillRect/>
          </a:stretch>
        </p:blipFill>
        <p:spPr>
          <a:xfrm>
            <a:off x="169793" y="813816"/>
            <a:ext cx="4798474" cy="5879211"/>
          </a:xfrm>
          <a:prstGeom prst="rect">
            <a:avLst/>
          </a:prstGeom>
          <a:ln>
            <a:solidFill>
              <a:schemeClr val="accent1">
                <a:lumMod val="50000"/>
              </a:schemeClr>
            </a:solidFill>
          </a:ln>
          <a:effectLst>
            <a:outerShdw blurRad="50800" dist="38100" dir="2700000" algn="tl" rotWithShape="0">
              <a:prstClr val="black">
                <a:alpha val="40000"/>
              </a:prstClr>
            </a:outerShdw>
          </a:effectLst>
        </p:spPr>
      </p:pic>
      <p:sp>
        <p:nvSpPr>
          <p:cNvPr id="10" name="Content Placeholder 2">
            <a:extLst>
              <a:ext uri="{FF2B5EF4-FFF2-40B4-BE49-F238E27FC236}">
                <a16:creationId xmlns:a16="http://schemas.microsoft.com/office/drawing/2014/main" id="{081EFD3D-183A-0ADA-DCD3-456297EAD00D}"/>
              </a:ext>
            </a:extLst>
          </p:cNvPr>
          <p:cNvSpPr>
            <a:spLocks noGrp="1"/>
          </p:cNvSpPr>
          <p:nvPr>
            <p:ph idx="1"/>
          </p:nvPr>
        </p:nvSpPr>
        <p:spPr>
          <a:xfrm>
            <a:off x="6318131" y="3985483"/>
            <a:ext cx="5675964" cy="2872517"/>
          </a:xfrm>
        </p:spPr>
        <p:txBody>
          <a:bodyPr vert="horz" lIns="0" tIns="0" rIns="0" bIns="0" rtlCol="0">
            <a:noAutofit/>
          </a:bodyPr>
          <a:lstStyle/>
          <a:p>
            <a:r>
              <a:rPr lang="en-US" sz="1600" dirty="0"/>
              <a:t>Two latching/stop blocks that stop the beam stop in the correct position (open or closed) and provide a means of latching the beam stop in place</a:t>
            </a:r>
          </a:p>
          <a:p>
            <a:r>
              <a:rPr lang="en-US" sz="1600" dirty="0"/>
              <a:t>In the closed position, there are two magnetic PPS sensors on the bottom edge, one on the back, one in the front.</a:t>
            </a:r>
          </a:p>
          <a:p>
            <a:pPr lvl="1"/>
            <a:r>
              <a:rPr lang="en-US" sz="1400" dirty="0"/>
              <a:t>The non-wired halves of the sensors are attached on adjustable brackets on the beam stop steel frame</a:t>
            </a:r>
          </a:p>
          <a:p>
            <a:pPr lvl="1"/>
            <a:r>
              <a:rPr lang="en-US" sz="1400" dirty="0"/>
              <a:t>The wired halves are attached to an aluminum sheet metal box, the cables run along the floor to the center cave wall</a:t>
            </a:r>
          </a:p>
        </p:txBody>
      </p:sp>
      <p:sp>
        <p:nvSpPr>
          <p:cNvPr id="11" name="TextBox 10">
            <a:extLst>
              <a:ext uri="{FF2B5EF4-FFF2-40B4-BE49-F238E27FC236}">
                <a16:creationId xmlns:a16="http://schemas.microsoft.com/office/drawing/2014/main" id="{B0AC65F4-031A-6043-E0BA-474BDC66DD27}"/>
              </a:ext>
            </a:extLst>
          </p:cNvPr>
          <p:cNvSpPr txBox="1"/>
          <p:nvPr/>
        </p:nvSpPr>
        <p:spPr>
          <a:xfrm>
            <a:off x="1476037" y="6314710"/>
            <a:ext cx="1496450" cy="30777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a:lvl1pPr>
          </a:lstStyle>
          <a:p>
            <a:r>
              <a:rPr lang="en-US" dirty="0"/>
              <a:t>Cable cover</a:t>
            </a:r>
          </a:p>
        </p:txBody>
      </p:sp>
      <p:cxnSp>
        <p:nvCxnSpPr>
          <p:cNvPr id="12" name="Straight Arrow Connector 11">
            <a:extLst>
              <a:ext uri="{FF2B5EF4-FFF2-40B4-BE49-F238E27FC236}">
                <a16:creationId xmlns:a16="http://schemas.microsoft.com/office/drawing/2014/main" id="{CF186597-11AB-F201-221B-158741290834}"/>
              </a:ext>
            </a:extLst>
          </p:cNvPr>
          <p:cNvCxnSpPr>
            <a:cxnSpLocks/>
          </p:cNvCxnSpPr>
          <p:nvPr/>
        </p:nvCxnSpPr>
        <p:spPr>
          <a:xfrm flipV="1">
            <a:off x="2274701" y="6044184"/>
            <a:ext cx="390751" cy="276212"/>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B3E243-DC2E-03ED-A3F9-76D7FA854497}"/>
              </a:ext>
            </a:extLst>
          </p:cNvPr>
          <p:cNvSpPr txBox="1"/>
          <p:nvPr/>
        </p:nvSpPr>
        <p:spPr>
          <a:xfrm>
            <a:off x="346543" y="3384089"/>
            <a:ext cx="1399154" cy="738664"/>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1400" dirty="0"/>
              <a:t>Non-wired magnetic sensor half</a:t>
            </a:r>
          </a:p>
        </p:txBody>
      </p:sp>
      <p:cxnSp>
        <p:nvCxnSpPr>
          <p:cNvPr id="15" name="Straight Arrow Connector 14">
            <a:extLst>
              <a:ext uri="{FF2B5EF4-FFF2-40B4-BE49-F238E27FC236}">
                <a16:creationId xmlns:a16="http://schemas.microsoft.com/office/drawing/2014/main" id="{B90D500E-735B-B3AA-16A6-42C07D9231C5}"/>
              </a:ext>
            </a:extLst>
          </p:cNvPr>
          <p:cNvCxnSpPr>
            <a:cxnSpLocks/>
            <a:stCxn id="14" idx="3"/>
          </p:cNvCxnSpPr>
          <p:nvPr/>
        </p:nvCxnSpPr>
        <p:spPr>
          <a:xfrm>
            <a:off x="1745697" y="3753421"/>
            <a:ext cx="2091365" cy="1886803"/>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6DC4E3C-6D58-1A7B-ABE6-1C9DD670C40D}"/>
              </a:ext>
            </a:extLst>
          </p:cNvPr>
          <p:cNvSpPr txBox="1"/>
          <p:nvPr/>
        </p:nvSpPr>
        <p:spPr>
          <a:xfrm>
            <a:off x="5228241" y="813816"/>
            <a:ext cx="1184940" cy="30777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a:lvl1pPr>
          </a:lstStyle>
          <a:p>
            <a:r>
              <a:rPr lang="en-US" dirty="0"/>
              <a:t>Latching rod</a:t>
            </a:r>
          </a:p>
        </p:txBody>
      </p:sp>
      <p:cxnSp>
        <p:nvCxnSpPr>
          <p:cNvPr id="18" name="Straight Arrow Connector 17">
            <a:extLst>
              <a:ext uri="{FF2B5EF4-FFF2-40B4-BE49-F238E27FC236}">
                <a16:creationId xmlns:a16="http://schemas.microsoft.com/office/drawing/2014/main" id="{3F800A59-8E92-0D7F-34A7-F8D28B9FEB8F}"/>
              </a:ext>
            </a:extLst>
          </p:cNvPr>
          <p:cNvCxnSpPr>
            <a:cxnSpLocks/>
            <a:stCxn id="17" idx="1"/>
          </p:cNvCxnSpPr>
          <p:nvPr/>
        </p:nvCxnSpPr>
        <p:spPr>
          <a:xfrm flipH="1">
            <a:off x="4076344" y="967705"/>
            <a:ext cx="1151897" cy="1040557"/>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409B229-C9D2-0692-2B07-C19E0A9252AD}"/>
              </a:ext>
            </a:extLst>
          </p:cNvPr>
          <p:cNvSpPr txBox="1"/>
          <p:nvPr/>
        </p:nvSpPr>
        <p:spPr>
          <a:xfrm>
            <a:off x="4587682" y="5890295"/>
            <a:ext cx="1786415" cy="738664"/>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a:lvl1pPr>
          </a:lstStyle>
          <a:p>
            <a:r>
              <a:rPr lang="en-US" dirty="0"/>
              <a:t>Sheet metal box with wired sensor half</a:t>
            </a:r>
          </a:p>
        </p:txBody>
      </p:sp>
      <p:cxnSp>
        <p:nvCxnSpPr>
          <p:cNvPr id="22" name="Straight Arrow Connector 21">
            <a:extLst>
              <a:ext uri="{FF2B5EF4-FFF2-40B4-BE49-F238E27FC236}">
                <a16:creationId xmlns:a16="http://schemas.microsoft.com/office/drawing/2014/main" id="{654DBC66-9776-C9B4-3382-8DB875671D31}"/>
              </a:ext>
            </a:extLst>
          </p:cNvPr>
          <p:cNvCxnSpPr>
            <a:cxnSpLocks/>
          </p:cNvCxnSpPr>
          <p:nvPr/>
        </p:nvCxnSpPr>
        <p:spPr>
          <a:xfrm flipH="1" flipV="1">
            <a:off x="3714750" y="6044184"/>
            <a:ext cx="810599" cy="270526"/>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40FCC7D9-CBC1-8BD4-3752-5F0E7EB42777}"/>
              </a:ext>
            </a:extLst>
          </p:cNvPr>
          <p:cNvPicPr>
            <a:picLocks noChangeAspect="1"/>
          </p:cNvPicPr>
          <p:nvPr/>
        </p:nvPicPr>
        <p:blipFill>
          <a:blip r:embed="rId3"/>
          <a:stretch>
            <a:fillRect/>
          </a:stretch>
        </p:blipFill>
        <p:spPr>
          <a:xfrm>
            <a:off x="5153960" y="1455899"/>
            <a:ext cx="6981353" cy="2338387"/>
          </a:xfrm>
          <a:prstGeom prst="rect">
            <a:avLst/>
          </a:prstGeom>
          <a:ln>
            <a:solidFill>
              <a:schemeClr val="accent1">
                <a:lumMod val="50000"/>
              </a:schemeClr>
            </a:solidFill>
          </a:ln>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D3E2AEBF-4B30-09F0-2A1B-CE79C5C9DA93}"/>
              </a:ext>
            </a:extLst>
          </p:cNvPr>
          <p:cNvSpPr txBox="1"/>
          <p:nvPr/>
        </p:nvSpPr>
        <p:spPr>
          <a:xfrm>
            <a:off x="7169260" y="1941142"/>
            <a:ext cx="1296541" cy="5232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a:lvl1pPr>
          </a:lstStyle>
          <a:p>
            <a:r>
              <a:rPr lang="en-US" dirty="0"/>
              <a:t>Latching/stop blocks</a:t>
            </a:r>
          </a:p>
        </p:txBody>
      </p:sp>
      <p:cxnSp>
        <p:nvCxnSpPr>
          <p:cNvPr id="37" name="Straight Arrow Connector 36">
            <a:extLst>
              <a:ext uri="{FF2B5EF4-FFF2-40B4-BE49-F238E27FC236}">
                <a16:creationId xmlns:a16="http://schemas.microsoft.com/office/drawing/2014/main" id="{23D2A852-2908-D628-03DC-76C48BDF9940}"/>
              </a:ext>
            </a:extLst>
          </p:cNvPr>
          <p:cNvCxnSpPr>
            <a:cxnSpLocks/>
            <a:stCxn id="36" idx="1"/>
          </p:cNvCxnSpPr>
          <p:nvPr/>
        </p:nvCxnSpPr>
        <p:spPr>
          <a:xfrm flipH="1">
            <a:off x="6096000" y="2202752"/>
            <a:ext cx="1073260" cy="595916"/>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609A99B-AC8A-AFA3-79A7-56E230C37C50}"/>
              </a:ext>
            </a:extLst>
          </p:cNvPr>
          <p:cNvCxnSpPr>
            <a:cxnSpLocks/>
          </p:cNvCxnSpPr>
          <p:nvPr/>
        </p:nvCxnSpPr>
        <p:spPr>
          <a:xfrm>
            <a:off x="8465801" y="2202752"/>
            <a:ext cx="2535574" cy="1026223"/>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053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346EB-3C2F-61E7-6466-AB7D5A6C3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5D2CF7-0F15-7F75-F217-89348351D288}"/>
              </a:ext>
            </a:extLst>
          </p:cNvPr>
          <p:cNvSpPr>
            <a:spLocks noGrp="1"/>
          </p:cNvSpPr>
          <p:nvPr>
            <p:ph type="title"/>
          </p:nvPr>
        </p:nvSpPr>
        <p:spPr/>
        <p:txBody>
          <a:bodyPr/>
          <a:lstStyle/>
          <a:p>
            <a:r>
              <a:rPr lang="en-US" dirty="0"/>
              <a:t>Beam Stops – QIKR-L</a:t>
            </a:r>
          </a:p>
        </p:txBody>
      </p:sp>
      <p:pic>
        <p:nvPicPr>
          <p:cNvPr id="6" name="Picture 5">
            <a:extLst>
              <a:ext uri="{FF2B5EF4-FFF2-40B4-BE49-F238E27FC236}">
                <a16:creationId xmlns:a16="http://schemas.microsoft.com/office/drawing/2014/main" id="{E50EDFDA-910A-8FB4-7EED-8704F9437464}"/>
              </a:ext>
            </a:extLst>
          </p:cNvPr>
          <p:cNvPicPr>
            <a:picLocks noChangeAspect="1"/>
          </p:cNvPicPr>
          <p:nvPr/>
        </p:nvPicPr>
        <p:blipFill>
          <a:blip r:embed="rId2"/>
          <a:stretch>
            <a:fillRect/>
          </a:stretch>
        </p:blipFill>
        <p:spPr>
          <a:xfrm>
            <a:off x="104450" y="1042202"/>
            <a:ext cx="7937959" cy="4982174"/>
          </a:xfrm>
          <a:prstGeom prst="rect">
            <a:avLst/>
          </a:prstGeom>
        </p:spPr>
      </p:pic>
      <p:pic>
        <p:nvPicPr>
          <p:cNvPr id="7" name="Picture 6">
            <a:extLst>
              <a:ext uri="{FF2B5EF4-FFF2-40B4-BE49-F238E27FC236}">
                <a16:creationId xmlns:a16="http://schemas.microsoft.com/office/drawing/2014/main" id="{E06CC58C-4CBF-3D11-EAAA-8A0019C48FBD}"/>
              </a:ext>
            </a:extLst>
          </p:cNvPr>
          <p:cNvPicPr>
            <a:picLocks noChangeAspect="1"/>
          </p:cNvPicPr>
          <p:nvPr/>
        </p:nvPicPr>
        <p:blipFill>
          <a:blip r:embed="rId3"/>
          <a:stretch>
            <a:fillRect/>
          </a:stretch>
        </p:blipFill>
        <p:spPr>
          <a:xfrm>
            <a:off x="8367726" y="2169866"/>
            <a:ext cx="3688940" cy="2743200"/>
          </a:xfrm>
          <a:prstGeom prst="rect">
            <a:avLst/>
          </a:prstGeom>
          <a:ln>
            <a:solidFill>
              <a:schemeClr val="bg2">
                <a:lumMod val="10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89E4AD10-55F8-6517-7155-C40062269D29}"/>
              </a:ext>
            </a:extLst>
          </p:cNvPr>
          <p:cNvSpPr txBox="1"/>
          <p:nvPr/>
        </p:nvSpPr>
        <p:spPr>
          <a:xfrm>
            <a:off x="429767" y="3838210"/>
            <a:ext cx="667075" cy="523220"/>
          </a:xfrm>
          <a:prstGeom prst="rect">
            <a:avLst/>
          </a:prstGeom>
          <a:noFill/>
          <a:ln>
            <a:noFill/>
          </a:ln>
        </p:spPr>
        <p:txBody>
          <a:bodyPr wrap="square" rtlCol="0">
            <a:spAutoFit/>
          </a:bodyPr>
          <a:lstStyle>
            <a:defPPr>
              <a:defRPr lang="en-US"/>
            </a:defPPr>
            <a:lvl1pPr algn="ctr">
              <a:defRPr sz="1400">
                <a:solidFill>
                  <a:srgbClr val="FFFF00"/>
                </a:solidFill>
              </a:defRPr>
            </a:lvl1pPr>
          </a:lstStyle>
          <a:p>
            <a:r>
              <a:rPr lang="en-US" b="1" dirty="0"/>
              <a:t>Cable cover</a:t>
            </a:r>
          </a:p>
        </p:txBody>
      </p:sp>
      <p:sp>
        <p:nvSpPr>
          <p:cNvPr id="9" name="TextBox 8">
            <a:extLst>
              <a:ext uri="{FF2B5EF4-FFF2-40B4-BE49-F238E27FC236}">
                <a16:creationId xmlns:a16="http://schemas.microsoft.com/office/drawing/2014/main" id="{92A18247-01AC-59E8-F7FC-70398E89F15C}"/>
              </a:ext>
            </a:extLst>
          </p:cNvPr>
          <p:cNvSpPr txBox="1"/>
          <p:nvPr/>
        </p:nvSpPr>
        <p:spPr>
          <a:xfrm>
            <a:off x="605348" y="1418046"/>
            <a:ext cx="1023427" cy="523220"/>
          </a:xfrm>
          <a:prstGeom prst="rect">
            <a:avLst/>
          </a:prstGeom>
          <a:solidFill>
            <a:schemeClr val="bg1"/>
          </a:solidFill>
          <a:ln>
            <a:solidFill>
              <a:schemeClr val="bg2">
                <a:lumMod val="10000"/>
              </a:schemeClr>
            </a:solidFill>
          </a:ln>
        </p:spPr>
        <p:txBody>
          <a:bodyPr wrap="square" rtlCol="0">
            <a:spAutoFit/>
          </a:bodyPr>
          <a:lstStyle/>
          <a:p>
            <a:pPr algn="ctr"/>
            <a:r>
              <a:rPr lang="en-US" sz="1400" dirty="0"/>
              <a:t>Magnetic sensor</a:t>
            </a:r>
          </a:p>
        </p:txBody>
      </p:sp>
      <p:sp>
        <p:nvSpPr>
          <p:cNvPr id="10" name="TextBox 9">
            <a:extLst>
              <a:ext uri="{FF2B5EF4-FFF2-40B4-BE49-F238E27FC236}">
                <a16:creationId xmlns:a16="http://schemas.microsoft.com/office/drawing/2014/main" id="{9734890F-DEF7-36E8-45DC-9913148B3B1C}"/>
              </a:ext>
            </a:extLst>
          </p:cNvPr>
          <p:cNvSpPr txBox="1"/>
          <p:nvPr/>
        </p:nvSpPr>
        <p:spPr>
          <a:xfrm>
            <a:off x="9207382" y="5021810"/>
            <a:ext cx="1229710" cy="523220"/>
          </a:xfrm>
          <a:prstGeom prst="rect">
            <a:avLst/>
          </a:prstGeom>
          <a:solidFill>
            <a:schemeClr val="bg1"/>
          </a:solidFill>
          <a:ln>
            <a:solidFill>
              <a:schemeClr val="bg2">
                <a:lumMod val="10000"/>
              </a:schemeClr>
            </a:solidFill>
          </a:ln>
        </p:spPr>
        <p:txBody>
          <a:bodyPr wrap="square" rtlCol="0">
            <a:spAutoFit/>
          </a:bodyPr>
          <a:lstStyle>
            <a:defPPr>
              <a:defRPr lang="en-US"/>
            </a:defPPr>
            <a:lvl1pPr algn="ctr">
              <a:defRPr sz="1400"/>
            </a:lvl1pPr>
          </a:lstStyle>
          <a:p>
            <a:r>
              <a:rPr lang="en-US" dirty="0"/>
              <a:t>Latching rod, top portion</a:t>
            </a:r>
          </a:p>
        </p:txBody>
      </p:sp>
      <p:sp>
        <p:nvSpPr>
          <p:cNvPr id="12" name="TextBox 11">
            <a:extLst>
              <a:ext uri="{FF2B5EF4-FFF2-40B4-BE49-F238E27FC236}">
                <a16:creationId xmlns:a16="http://schemas.microsoft.com/office/drawing/2014/main" id="{FE8F7940-BD7D-6A65-0470-7A2568136445}"/>
              </a:ext>
            </a:extLst>
          </p:cNvPr>
          <p:cNvSpPr txBox="1"/>
          <p:nvPr/>
        </p:nvSpPr>
        <p:spPr>
          <a:xfrm>
            <a:off x="4449620" y="4644584"/>
            <a:ext cx="1296541" cy="523220"/>
          </a:xfrm>
          <a:prstGeom prst="rect">
            <a:avLst/>
          </a:prstGeom>
          <a:noFill/>
          <a:ln>
            <a:noFill/>
          </a:ln>
        </p:spPr>
        <p:txBody>
          <a:bodyPr wrap="square" rtlCol="0">
            <a:spAutoFit/>
          </a:bodyPr>
          <a:lstStyle/>
          <a:p>
            <a:pPr algn="ctr"/>
            <a:r>
              <a:rPr lang="en-US" sz="1400" dirty="0">
                <a:solidFill>
                  <a:srgbClr val="FFFF00"/>
                </a:solidFill>
              </a:rPr>
              <a:t>Latching/stop block</a:t>
            </a:r>
          </a:p>
        </p:txBody>
      </p:sp>
      <p:cxnSp>
        <p:nvCxnSpPr>
          <p:cNvPr id="13" name="Straight Arrow Connector 12">
            <a:extLst>
              <a:ext uri="{FF2B5EF4-FFF2-40B4-BE49-F238E27FC236}">
                <a16:creationId xmlns:a16="http://schemas.microsoft.com/office/drawing/2014/main" id="{D0009F19-8E4B-B984-FF3F-5C540528C3F8}"/>
              </a:ext>
            </a:extLst>
          </p:cNvPr>
          <p:cNvCxnSpPr>
            <a:cxnSpLocks/>
          </p:cNvCxnSpPr>
          <p:nvPr/>
        </p:nvCxnSpPr>
        <p:spPr>
          <a:xfrm>
            <a:off x="1695450" y="1733550"/>
            <a:ext cx="1104900" cy="428625"/>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F9A5DCB-07AC-4B25-3066-2B1961723091}"/>
              </a:ext>
            </a:extLst>
          </p:cNvPr>
          <p:cNvCxnSpPr>
            <a:cxnSpLocks/>
          </p:cNvCxnSpPr>
          <p:nvPr/>
        </p:nvCxnSpPr>
        <p:spPr>
          <a:xfrm>
            <a:off x="1628775" y="1941266"/>
            <a:ext cx="1171575" cy="897184"/>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BE6BA8C-B164-99E4-E922-7CA7D31A45A6}"/>
              </a:ext>
            </a:extLst>
          </p:cNvPr>
          <p:cNvSpPr txBox="1"/>
          <p:nvPr/>
        </p:nvSpPr>
        <p:spPr>
          <a:xfrm>
            <a:off x="5097890" y="1712706"/>
            <a:ext cx="1398160" cy="523220"/>
          </a:xfrm>
          <a:prstGeom prst="rect">
            <a:avLst/>
          </a:prstGeom>
          <a:solidFill>
            <a:schemeClr val="bg1"/>
          </a:solidFill>
          <a:ln>
            <a:solidFill>
              <a:schemeClr val="bg2">
                <a:lumMod val="10000"/>
              </a:schemeClr>
            </a:solidFill>
          </a:ln>
        </p:spPr>
        <p:txBody>
          <a:bodyPr wrap="square" rtlCol="0">
            <a:spAutoFit/>
          </a:bodyPr>
          <a:lstStyle>
            <a:defPPr>
              <a:defRPr lang="en-US"/>
            </a:defPPr>
            <a:lvl1pPr algn="ctr">
              <a:defRPr sz="1400"/>
            </a:lvl1pPr>
          </a:lstStyle>
          <a:p>
            <a:r>
              <a:rPr lang="en-US" dirty="0"/>
              <a:t>Latching rod, bottom portion</a:t>
            </a:r>
          </a:p>
        </p:txBody>
      </p:sp>
      <p:cxnSp>
        <p:nvCxnSpPr>
          <p:cNvPr id="21" name="Straight Arrow Connector 20">
            <a:extLst>
              <a:ext uri="{FF2B5EF4-FFF2-40B4-BE49-F238E27FC236}">
                <a16:creationId xmlns:a16="http://schemas.microsoft.com/office/drawing/2014/main" id="{1B1DE500-27F3-B047-821F-C9ED2892F00C}"/>
              </a:ext>
            </a:extLst>
          </p:cNvPr>
          <p:cNvCxnSpPr>
            <a:cxnSpLocks/>
          </p:cNvCxnSpPr>
          <p:nvPr/>
        </p:nvCxnSpPr>
        <p:spPr>
          <a:xfrm flipH="1">
            <a:off x="4143375" y="2002236"/>
            <a:ext cx="954515" cy="462076"/>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3AB4531-65AB-FFD1-EE17-DB745F53CCF8}"/>
              </a:ext>
            </a:extLst>
          </p:cNvPr>
          <p:cNvSpPr txBox="1"/>
          <p:nvPr/>
        </p:nvSpPr>
        <p:spPr>
          <a:xfrm>
            <a:off x="4697840" y="3378545"/>
            <a:ext cx="1398160" cy="307777"/>
          </a:xfrm>
          <a:prstGeom prst="rect">
            <a:avLst/>
          </a:prstGeom>
          <a:solidFill>
            <a:schemeClr val="bg1"/>
          </a:solidFill>
          <a:ln>
            <a:solidFill>
              <a:schemeClr val="bg2">
                <a:lumMod val="10000"/>
              </a:schemeClr>
            </a:solidFill>
          </a:ln>
        </p:spPr>
        <p:txBody>
          <a:bodyPr wrap="square" rtlCol="0">
            <a:spAutoFit/>
          </a:bodyPr>
          <a:lstStyle>
            <a:defPPr>
              <a:defRPr lang="en-US"/>
            </a:defPPr>
            <a:lvl1pPr algn="ctr">
              <a:defRPr sz="1400"/>
            </a:lvl1pPr>
          </a:lstStyle>
          <a:p>
            <a:r>
              <a:rPr lang="en-US" dirty="0"/>
              <a:t>Chamfer ramp</a:t>
            </a:r>
          </a:p>
        </p:txBody>
      </p:sp>
      <p:cxnSp>
        <p:nvCxnSpPr>
          <p:cNvPr id="24" name="Straight Arrow Connector 23">
            <a:extLst>
              <a:ext uri="{FF2B5EF4-FFF2-40B4-BE49-F238E27FC236}">
                <a16:creationId xmlns:a16="http://schemas.microsoft.com/office/drawing/2014/main" id="{74AC59B5-58FE-8387-9CF8-A72F6E476DDC}"/>
              </a:ext>
            </a:extLst>
          </p:cNvPr>
          <p:cNvCxnSpPr>
            <a:cxnSpLocks/>
          </p:cNvCxnSpPr>
          <p:nvPr/>
        </p:nvCxnSpPr>
        <p:spPr>
          <a:xfrm flipH="1" flipV="1">
            <a:off x="3857625" y="3181350"/>
            <a:ext cx="840215" cy="359390"/>
          </a:xfrm>
          <a:prstGeom prst="straightConnector1">
            <a:avLst/>
          </a:prstGeom>
          <a:ln>
            <a:solidFill>
              <a:schemeClr val="bg2">
                <a:lumMod val="1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69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E3C7C9-EDDB-B7AE-4B15-D00EA38FEA0C}"/>
              </a:ext>
            </a:extLst>
          </p:cNvPr>
          <p:cNvSpPr/>
          <p:nvPr/>
        </p:nvSpPr>
        <p:spPr>
          <a:xfrm>
            <a:off x="145279" y="6358071"/>
            <a:ext cx="1555334" cy="4187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9AB89A2-DE34-1138-B7D5-4D12497F56BA}"/>
              </a:ext>
            </a:extLst>
          </p:cNvPr>
          <p:cNvSpPr>
            <a:spLocks noGrp="1"/>
          </p:cNvSpPr>
          <p:nvPr>
            <p:ph type="title"/>
          </p:nvPr>
        </p:nvSpPr>
        <p:spPr/>
        <p:txBody>
          <a:bodyPr/>
          <a:lstStyle/>
          <a:p>
            <a:r>
              <a:rPr lang="en-US" dirty="0"/>
              <a:t>Requirements, CQLD, Interface, FMEA Documents</a:t>
            </a:r>
          </a:p>
        </p:txBody>
      </p:sp>
      <p:sp>
        <p:nvSpPr>
          <p:cNvPr id="5" name="Content Placeholder 4">
            <a:extLst>
              <a:ext uri="{FF2B5EF4-FFF2-40B4-BE49-F238E27FC236}">
                <a16:creationId xmlns:a16="http://schemas.microsoft.com/office/drawing/2014/main" id="{11C503E8-886C-AF95-53B6-AE738627C93F}"/>
              </a:ext>
            </a:extLst>
          </p:cNvPr>
          <p:cNvSpPr>
            <a:spLocks noGrp="1"/>
          </p:cNvSpPr>
          <p:nvPr>
            <p:ph idx="1"/>
          </p:nvPr>
        </p:nvSpPr>
        <p:spPr>
          <a:xfrm>
            <a:off x="448055" y="980150"/>
            <a:ext cx="11430000" cy="5591563"/>
          </a:xfrm>
        </p:spPr>
        <p:txBody>
          <a:bodyPr vert="horz" lIns="0" tIns="0" rIns="0" bIns="0" rtlCol="0" anchor="t">
            <a:noAutofit/>
          </a:bodyPr>
          <a:lstStyle/>
          <a:p>
            <a:r>
              <a:rPr lang="en-US" sz="2000" b="1" dirty="0"/>
              <a:t>Requirements Documents</a:t>
            </a:r>
            <a:r>
              <a:rPr lang="en-US" sz="2000" dirty="0"/>
              <a:t>:</a:t>
            </a:r>
          </a:p>
          <a:p>
            <a:pPr lvl="1"/>
            <a:r>
              <a:rPr lang="en-US" dirty="0"/>
              <a:t>QIKR Instrument Requirements: 		</a:t>
            </a:r>
            <a:r>
              <a:rPr lang="en-US" b="1" u="sng" dirty="0"/>
              <a:t>S04080100-SRD10000-R02</a:t>
            </a:r>
            <a:r>
              <a:rPr lang="en-US" dirty="0"/>
              <a:t>	(not released)</a:t>
            </a:r>
          </a:p>
          <a:p>
            <a:pPr lvl="2"/>
            <a:r>
              <a:rPr lang="en-US" dirty="0"/>
              <a:t>The latest revision (R02) has not been released yet, awaiting optics alignment updates</a:t>
            </a:r>
          </a:p>
          <a:p>
            <a:r>
              <a:rPr lang="en-US" sz="2000" b="1" dirty="0"/>
              <a:t>CQLD Biological Radiation Shielding</a:t>
            </a:r>
            <a:r>
              <a:rPr lang="en-US" sz="2000" dirty="0"/>
              <a:t>: </a:t>
            </a:r>
          </a:p>
          <a:p>
            <a:pPr lvl="1"/>
            <a:r>
              <a:rPr lang="en-US" dirty="0"/>
              <a:t>Quality Level 2, Configuration Level 2: 		</a:t>
            </a:r>
            <a:r>
              <a:rPr lang="en-US" b="1" u="sng" dirty="0"/>
              <a:t>S04080400-QAI10000-R00</a:t>
            </a:r>
            <a:r>
              <a:rPr lang="en-US" b="1" dirty="0"/>
              <a:t>	</a:t>
            </a:r>
            <a:r>
              <a:rPr lang="en-US" dirty="0"/>
              <a:t>(released)</a:t>
            </a:r>
          </a:p>
          <a:p>
            <a:pPr lvl="2"/>
            <a:r>
              <a:rPr lang="en-US" dirty="0"/>
              <a:t>Quality Level 2 is because of radiation safety impact of shielding failure, Configuration Level 2 is because radiation shielding is defined as a Configuration Item which requires a Level 2 rating</a:t>
            </a:r>
          </a:p>
          <a:p>
            <a:r>
              <a:rPr lang="en-US" sz="2000" b="1" dirty="0"/>
              <a:t>CQLD Non-Safety Related Shielding</a:t>
            </a:r>
            <a:r>
              <a:rPr lang="en-US" sz="2000" dirty="0"/>
              <a:t>: </a:t>
            </a:r>
          </a:p>
          <a:p>
            <a:pPr lvl="1"/>
            <a:r>
              <a:rPr lang="en-US" dirty="0"/>
              <a:t>Quality Level 3, Configuration Level 3: 		</a:t>
            </a:r>
            <a:r>
              <a:rPr lang="en-US" b="1" u="sng" dirty="0"/>
              <a:t>S04080400-QAI10001-R00</a:t>
            </a:r>
            <a:r>
              <a:rPr lang="en-US" b="1" dirty="0"/>
              <a:t>	</a:t>
            </a:r>
            <a:r>
              <a:rPr lang="en-US" dirty="0"/>
              <a:t>(released)</a:t>
            </a:r>
          </a:p>
          <a:p>
            <a:r>
              <a:rPr lang="en-US" sz="2000" b="1" dirty="0"/>
              <a:t>Interface Documents</a:t>
            </a:r>
            <a:r>
              <a:rPr lang="en-US" sz="2000" dirty="0"/>
              <a:t>:</a:t>
            </a:r>
          </a:p>
          <a:p>
            <a:pPr lvl="1"/>
            <a:r>
              <a:rPr lang="en-US" dirty="0"/>
              <a:t>Interface CF to Bunker wall feedthrough:	</a:t>
            </a:r>
            <a:r>
              <a:rPr lang="en-US" b="1" u="sng" dirty="0"/>
              <a:t>S01020500-IST10023-R00</a:t>
            </a:r>
            <a:r>
              <a:rPr lang="en-US" dirty="0"/>
              <a:t>	(not released)</a:t>
            </a:r>
          </a:p>
          <a:p>
            <a:pPr lvl="1"/>
            <a:r>
              <a:rPr lang="en-US" sz="1800" dirty="0"/>
              <a:t>Interface to CF (pits in the cave):		</a:t>
            </a:r>
            <a:r>
              <a:rPr lang="en-US" sz="1800" b="1" u="sng" dirty="0"/>
              <a:t>S04010100-C8U-8800-A10000 r5</a:t>
            </a:r>
            <a:r>
              <a:rPr lang="en-US" sz="1800" dirty="0"/>
              <a:t> 	(updates not released)</a:t>
            </a:r>
            <a:r>
              <a:rPr lang="en-US" dirty="0"/>
              <a:t> </a:t>
            </a:r>
          </a:p>
          <a:p>
            <a:r>
              <a:rPr lang="en-US" sz="2000" b="1" dirty="0">
                <a:latin typeface="Century Gothic"/>
              </a:rPr>
              <a:t>FMEA for Shielding:	</a:t>
            </a:r>
            <a:r>
              <a:rPr lang="en-US" sz="2000" b="1" dirty="0">
                <a:latin typeface="+mn-lt"/>
              </a:rPr>
              <a:t>			</a:t>
            </a:r>
            <a:r>
              <a:rPr lang="en-US" sz="1800" b="1" u="sng" dirty="0">
                <a:latin typeface="+mn-lt"/>
              </a:rPr>
              <a:t>S04080400-FMA10000-R00</a:t>
            </a:r>
            <a:r>
              <a:rPr lang="en-US" sz="1800" b="1" dirty="0">
                <a:latin typeface="+mn-lt"/>
              </a:rPr>
              <a:t>	</a:t>
            </a:r>
            <a:r>
              <a:rPr lang="en-US" sz="1800" dirty="0">
                <a:latin typeface="+mn-lt"/>
              </a:rPr>
              <a:t>(not released)</a:t>
            </a:r>
            <a:endParaRPr lang="en-US" sz="2000" dirty="0">
              <a:latin typeface="+mn-lt"/>
            </a:endParaRPr>
          </a:p>
        </p:txBody>
      </p:sp>
    </p:spTree>
    <p:extLst>
      <p:ext uri="{BB962C8B-B14F-4D97-AF65-F5344CB8AC3E}">
        <p14:creationId xmlns:p14="http://schemas.microsoft.com/office/powerpoint/2010/main" val="504809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701DB-FCB2-2E17-C1BD-F5C3F684834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8D2FFBE-C232-0246-B0CE-9DC9EBD27A80}"/>
              </a:ext>
            </a:extLst>
          </p:cNvPr>
          <p:cNvSpPr txBox="1">
            <a:spLocks/>
          </p:cNvSpPr>
          <p:nvPr/>
        </p:nvSpPr>
        <p:spPr>
          <a:xfrm>
            <a:off x="429767" y="261360"/>
            <a:ext cx="11430000" cy="43750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r>
              <a:rPr lang="en-US" dirty="0"/>
              <a:t>Beam Stop – QIKR-U Safety</a:t>
            </a:r>
          </a:p>
        </p:txBody>
      </p:sp>
      <p:pic>
        <p:nvPicPr>
          <p:cNvPr id="7" name="Picture 6">
            <a:extLst>
              <a:ext uri="{FF2B5EF4-FFF2-40B4-BE49-F238E27FC236}">
                <a16:creationId xmlns:a16="http://schemas.microsoft.com/office/drawing/2014/main" id="{EB7ED360-02DF-9C78-C1AD-0F33BBD68C5A}"/>
              </a:ext>
            </a:extLst>
          </p:cNvPr>
          <p:cNvPicPr>
            <a:picLocks noChangeAspect="1"/>
          </p:cNvPicPr>
          <p:nvPr/>
        </p:nvPicPr>
        <p:blipFill>
          <a:blip r:embed="rId2"/>
          <a:stretch>
            <a:fillRect/>
          </a:stretch>
        </p:blipFill>
        <p:spPr>
          <a:xfrm>
            <a:off x="241600" y="744556"/>
            <a:ext cx="4514850" cy="5242545"/>
          </a:xfrm>
          <a:prstGeom prst="rect">
            <a:avLst/>
          </a:prstGeom>
        </p:spPr>
      </p:pic>
      <p:pic>
        <p:nvPicPr>
          <p:cNvPr id="4" name="Picture 3">
            <a:extLst>
              <a:ext uri="{FF2B5EF4-FFF2-40B4-BE49-F238E27FC236}">
                <a16:creationId xmlns:a16="http://schemas.microsoft.com/office/drawing/2014/main" id="{C5530822-60C3-0EC9-BF90-3B5E70069251}"/>
              </a:ext>
            </a:extLst>
          </p:cNvPr>
          <p:cNvPicPr>
            <a:picLocks noChangeAspect="1"/>
          </p:cNvPicPr>
          <p:nvPr/>
        </p:nvPicPr>
        <p:blipFill>
          <a:blip r:embed="rId3"/>
          <a:stretch>
            <a:fillRect/>
          </a:stretch>
        </p:blipFill>
        <p:spPr>
          <a:xfrm>
            <a:off x="4270460" y="2974666"/>
            <a:ext cx="3165092" cy="3675591"/>
          </a:xfrm>
          <a:prstGeom prst="rect">
            <a:avLst/>
          </a:prstGeom>
          <a:ln>
            <a:solidFill>
              <a:schemeClr val="accent1"/>
            </a:solidFill>
          </a:ln>
          <a:effectLst>
            <a:outerShdw blurRad="50800" dist="38100" dir="2700000" algn="tl" rotWithShape="0">
              <a:prstClr val="black">
                <a:alpha val="40000"/>
              </a:prstClr>
            </a:outerShdw>
          </a:effectLst>
        </p:spPr>
      </p:pic>
      <p:sp>
        <p:nvSpPr>
          <p:cNvPr id="9" name="Content Placeholder 2">
            <a:extLst>
              <a:ext uri="{FF2B5EF4-FFF2-40B4-BE49-F238E27FC236}">
                <a16:creationId xmlns:a16="http://schemas.microsoft.com/office/drawing/2014/main" id="{C489E987-DE3B-7295-8C3D-82C2EE09AFBF}"/>
              </a:ext>
            </a:extLst>
          </p:cNvPr>
          <p:cNvSpPr txBox="1">
            <a:spLocks/>
          </p:cNvSpPr>
          <p:nvPr/>
        </p:nvSpPr>
        <p:spPr>
          <a:xfrm>
            <a:off x="7922060" y="329687"/>
            <a:ext cx="4028340" cy="621998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upper beamline version is the same as the lower except mirrored and taller, with the stops shifted inboard</a:t>
            </a:r>
          </a:p>
          <a:p>
            <a:pPr lvl="1"/>
            <a:r>
              <a:rPr lang="en-US" sz="1600" dirty="0"/>
              <a:t>Inward shift of the stops is because of the length of the upper floor relative to the length of the beam stop</a:t>
            </a:r>
          </a:p>
          <a:p>
            <a:pPr lvl="1"/>
            <a:r>
              <a:rPr lang="en-US" sz="1600" dirty="0"/>
              <a:t>Additional vertical length is because of the upward angle of the beam that shifts the beam stop upward away from the floor</a:t>
            </a:r>
          </a:p>
          <a:p>
            <a:r>
              <a:rPr lang="en-US" sz="2000" dirty="0"/>
              <a:t>The sensor is shifted inboard as well here, but could actually be shifted outward to the free end of the beam stop</a:t>
            </a:r>
          </a:p>
          <a:p>
            <a:r>
              <a:rPr lang="en-US" sz="2000" dirty="0"/>
              <a:t>The section of railing behind the beam stop would be lifted and rotated out when the beam stop is swung open… can be rotated back into place once the beam stop is open (railing = 37lbs)</a:t>
            </a:r>
            <a:endParaRPr lang="en-US" sz="1800" dirty="0"/>
          </a:p>
        </p:txBody>
      </p:sp>
      <p:sp>
        <p:nvSpPr>
          <p:cNvPr id="5" name="TextBox 4">
            <a:extLst>
              <a:ext uri="{FF2B5EF4-FFF2-40B4-BE49-F238E27FC236}">
                <a16:creationId xmlns:a16="http://schemas.microsoft.com/office/drawing/2014/main" id="{B0D001D8-344F-0BDB-5A9A-89BBA8964C2C}"/>
              </a:ext>
            </a:extLst>
          </p:cNvPr>
          <p:cNvSpPr txBox="1"/>
          <p:nvPr/>
        </p:nvSpPr>
        <p:spPr>
          <a:xfrm>
            <a:off x="4968846" y="2231848"/>
            <a:ext cx="1968809" cy="307777"/>
          </a:xfrm>
          <a:prstGeom prst="rect">
            <a:avLst/>
          </a:prstGeom>
          <a:noFill/>
        </p:spPr>
        <p:txBody>
          <a:bodyPr wrap="none" rtlCol="0">
            <a:spAutoFit/>
          </a:bodyPr>
          <a:lstStyle/>
          <a:p>
            <a:r>
              <a:rPr lang="en-US" sz="1400" b="1" dirty="0">
                <a:solidFill>
                  <a:srgbClr val="0000FF"/>
                </a:solidFill>
              </a:rPr>
              <a:t>Railing weight = 37lbs</a:t>
            </a:r>
          </a:p>
        </p:txBody>
      </p:sp>
      <p:cxnSp>
        <p:nvCxnSpPr>
          <p:cNvPr id="11" name="Straight Arrow Connector 10">
            <a:extLst>
              <a:ext uri="{FF2B5EF4-FFF2-40B4-BE49-F238E27FC236}">
                <a16:creationId xmlns:a16="http://schemas.microsoft.com/office/drawing/2014/main" id="{0B25BCB5-B6B1-60E8-2AAB-2817B7D89030}"/>
              </a:ext>
            </a:extLst>
          </p:cNvPr>
          <p:cNvCxnSpPr>
            <a:cxnSpLocks/>
            <a:stCxn id="5" idx="2"/>
          </p:cNvCxnSpPr>
          <p:nvPr/>
        </p:nvCxnSpPr>
        <p:spPr>
          <a:xfrm>
            <a:off x="5953251" y="2539625"/>
            <a:ext cx="286481" cy="256272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B1A36B-5E11-93FC-1F48-EB6B6EEB27F2}"/>
              </a:ext>
            </a:extLst>
          </p:cNvPr>
          <p:cNvCxnSpPr>
            <a:cxnSpLocks/>
            <a:stCxn id="5" idx="1"/>
          </p:cNvCxnSpPr>
          <p:nvPr/>
        </p:nvCxnSpPr>
        <p:spPr>
          <a:xfrm flipH="1">
            <a:off x="2999574" y="2385737"/>
            <a:ext cx="1969272" cy="117785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F2A9F51-9FA7-7D48-6688-3E4164B1BC88}"/>
              </a:ext>
            </a:extLst>
          </p:cNvPr>
          <p:cNvSpPr txBox="1"/>
          <p:nvPr/>
        </p:nvSpPr>
        <p:spPr>
          <a:xfrm>
            <a:off x="2872649" y="2231848"/>
            <a:ext cx="900377"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dirty="0"/>
              <a:t>Railing closed</a:t>
            </a:r>
          </a:p>
        </p:txBody>
      </p:sp>
      <p:sp>
        <p:nvSpPr>
          <p:cNvPr id="8" name="TextBox 7">
            <a:extLst>
              <a:ext uri="{FF2B5EF4-FFF2-40B4-BE49-F238E27FC236}">
                <a16:creationId xmlns:a16="http://schemas.microsoft.com/office/drawing/2014/main" id="{E3A54E03-0D11-2730-11DB-0103D038ED60}"/>
              </a:ext>
            </a:extLst>
          </p:cNvPr>
          <p:cNvSpPr txBox="1"/>
          <p:nvPr/>
        </p:nvSpPr>
        <p:spPr>
          <a:xfrm>
            <a:off x="6377146" y="3820988"/>
            <a:ext cx="900377" cy="6463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r>
              <a:rPr lang="en-US" dirty="0"/>
              <a:t>Railing open</a:t>
            </a:r>
          </a:p>
        </p:txBody>
      </p:sp>
    </p:spTree>
    <p:extLst>
      <p:ext uri="{BB962C8B-B14F-4D97-AF65-F5344CB8AC3E}">
        <p14:creationId xmlns:p14="http://schemas.microsoft.com/office/powerpoint/2010/main" val="1223425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D839-ECAE-2B2B-8CDF-1C09ADDBEF18}"/>
              </a:ext>
            </a:extLst>
          </p:cNvPr>
          <p:cNvSpPr>
            <a:spLocks noGrp="1"/>
          </p:cNvSpPr>
          <p:nvPr>
            <p:ph type="title"/>
          </p:nvPr>
        </p:nvSpPr>
        <p:spPr/>
        <p:txBody>
          <a:bodyPr/>
          <a:lstStyle/>
          <a:p>
            <a:r>
              <a:rPr lang="en-US"/>
              <a:t>Questions?</a:t>
            </a:r>
          </a:p>
        </p:txBody>
      </p:sp>
      <p:pic>
        <p:nvPicPr>
          <p:cNvPr id="4" name="Content Placeholder 10">
            <a:extLst>
              <a:ext uri="{FF2B5EF4-FFF2-40B4-BE49-F238E27FC236}">
                <a16:creationId xmlns:a16="http://schemas.microsoft.com/office/drawing/2014/main" id="{B790E73A-E24C-FCB2-32BA-E4099B851B53}"/>
              </a:ext>
            </a:extLst>
          </p:cNvPr>
          <p:cNvPicPr>
            <a:picLocks noGrp="1" noChangeAspect="1"/>
          </p:cNvPicPr>
          <p:nvPr>
            <p:ph idx="1"/>
          </p:nvPr>
        </p:nvPicPr>
        <p:blipFill>
          <a:blip r:embed="rId2"/>
          <a:stretch>
            <a:fillRect/>
          </a:stretch>
        </p:blipFill>
        <p:spPr>
          <a:xfrm>
            <a:off x="4894380" y="1662564"/>
            <a:ext cx="2586923" cy="4048125"/>
          </a:xfrm>
        </p:spPr>
      </p:pic>
    </p:spTree>
    <p:extLst>
      <p:ext uri="{BB962C8B-B14F-4D97-AF65-F5344CB8AC3E}">
        <p14:creationId xmlns:p14="http://schemas.microsoft.com/office/powerpoint/2010/main" val="178901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ABD2E-94D9-BEF8-FC05-7D49E8F1A4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6AB41D-9904-CA00-4273-4EBD8C5049A2}"/>
              </a:ext>
            </a:extLst>
          </p:cNvPr>
          <p:cNvSpPr/>
          <p:nvPr/>
        </p:nvSpPr>
        <p:spPr>
          <a:xfrm>
            <a:off x="145279" y="6358071"/>
            <a:ext cx="1555334" cy="4187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631BA3-1B84-71C3-3B0A-3E7950A3515E}"/>
              </a:ext>
            </a:extLst>
          </p:cNvPr>
          <p:cNvSpPr>
            <a:spLocks noGrp="1"/>
          </p:cNvSpPr>
          <p:nvPr>
            <p:ph type="title"/>
          </p:nvPr>
        </p:nvSpPr>
        <p:spPr/>
        <p:txBody>
          <a:bodyPr/>
          <a:lstStyle/>
          <a:p>
            <a:r>
              <a:rPr lang="en-US" dirty="0"/>
              <a:t>Requirements, CQLD, Interface, FMEA Documents</a:t>
            </a:r>
          </a:p>
        </p:txBody>
      </p:sp>
      <p:sp>
        <p:nvSpPr>
          <p:cNvPr id="5" name="Content Placeholder 4">
            <a:extLst>
              <a:ext uri="{FF2B5EF4-FFF2-40B4-BE49-F238E27FC236}">
                <a16:creationId xmlns:a16="http://schemas.microsoft.com/office/drawing/2014/main" id="{8783DDDD-EBCF-E10C-2A0B-9D4271D2A909}"/>
              </a:ext>
            </a:extLst>
          </p:cNvPr>
          <p:cNvSpPr>
            <a:spLocks noGrp="1"/>
          </p:cNvSpPr>
          <p:nvPr>
            <p:ph idx="1"/>
          </p:nvPr>
        </p:nvSpPr>
        <p:spPr>
          <a:xfrm>
            <a:off x="448055" y="980150"/>
            <a:ext cx="11430000" cy="5591563"/>
          </a:xfrm>
        </p:spPr>
        <p:txBody>
          <a:bodyPr vert="horz" lIns="0" tIns="0" rIns="0" bIns="0" rtlCol="0" anchor="t">
            <a:noAutofit/>
          </a:bodyPr>
          <a:lstStyle/>
          <a:p>
            <a:r>
              <a:rPr lang="en-US" sz="2000" b="1" dirty="0"/>
              <a:t>Neutronics Analysis</a:t>
            </a:r>
            <a:r>
              <a:rPr lang="en-US" sz="2000" dirty="0"/>
              <a:t>:</a:t>
            </a:r>
          </a:p>
          <a:p>
            <a:pPr marL="687070" lvl="1"/>
            <a:r>
              <a:rPr lang="en-US" dirty="0"/>
              <a:t>Bunker Wall, in-Bunker Guide Shielding, </a:t>
            </a:r>
            <a:br>
              <a:rPr lang="en-US" dirty="0"/>
            </a:br>
            <a:r>
              <a:rPr lang="en-US" dirty="0"/>
              <a:t>Shutter Beam Blocker, Monolith Wall</a:t>
            </a:r>
            <a:br>
              <a:rPr lang="en-US" dirty="0"/>
            </a:br>
            <a:r>
              <a:rPr lang="en-US" dirty="0"/>
              <a:t>Shielding:						</a:t>
            </a:r>
            <a:r>
              <a:rPr lang="en-US" b="1" u="sng" dirty="0"/>
              <a:t>TBD</a:t>
            </a:r>
            <a:r>
              <a:rPr lang="en-US" b="1" dirty="0"/>
              <a:t>			</a:t>
            </a:r>
            <a:r>
              <a:rPr lang="en-US" dirty="0"/>
              <a:t>(</a:t>
            </a:r>
            <a:r>
              <a:rPr lang="en-US" dirty="0">
                <a:solidFill>
                  <a:srgbClr val="000000"/>
                </a:solidFill>
              </a:rPr>
              <a:t>WIP</a:t>
            </a:r>
            <a:r>
              <a:rPr lang="en-US" dirty="0"/>
              <a:t>)</a:t>
            </a:r>
            <a:br>
              <a:rPr lang="en-US" dirty="0"/>
            </a:br>
            <a:endParaRPr lang="en-US" dirty="0"/>
          </a:p>
          <a:p>
            <a:pPr marL="687070" lvl="1"/>
            <a:r>
              <a:rPr lang="en-US" dirty="0"/>
              <a:t>Cave, Beam Stop, In-Cave Guide Shielding:		</a:t>
            </a:r>
            <a:r>
              <a:rPr lang="en-US" b="1" u="sng" dirty="0"/>
              <a:t>TBD</a:t>
            </a:r>
            <a:r>
              <a:rPr lang="en-US" b="1" dirty="0"/>
              <a:t>		</a:t>
            </a:r>
            <a:r>
              <a:rPr lang="en-US" dirty="0"/>
              <a:t>	(</a:t>
            </a:r>
            <a:r>
              <a:rPr lang="en-US" dirty="0">
                <a:solidFill>
                  <a:srgbClr val="000000"/>
                </a:solidFill>
              </a:rPr>
              <a:t>WIP</a:t>
            </a:r>
            <a:r>
              <a:rPr lang="en-US" dirty="0"/>
              <a:t>)</a:t>
            </a:r>
          </a:p>
          <a:p>
            <a:pPr lvl="2"/>
            <a:r>
              <a:rPr lang="en-US" dirty="0">
                <a:ea typeface="Roboto"/>
                <a:cs typeface="Arial"/>
              </a:rPr>
              <a:t>Cave analysis includes operating and accident scenarios using input conditions</a:t>
            </a:r>
            <a:br>
              <a:rPr lang="en-US" dirty="0"/>
            </a:br>
            <a:r>
              <a:rPr lang="en-US" dirty="0">
                <a:ea typeface="Roboto"/>
                <a:cs typeface="Arial"/>
              </a:rPr>
              <a:t>from analyses done for the upstream areas of QIKR (monolith, bunker, etc.)</a:t>
            </a:r>
          </a:p>
          <a:p>
            <a:pPr lvl="2"/>
            <a:r>
              <a:rPr lang="en-US" b="1" dirty="0">
                <a:solidFill>
                  <a:srgbClr val="0000FF"/>
                </a:solidFill>
                <a:ea typeface="Roboto"/>
                <a:cs typeface="Arial"/>
              </a:rPr>
              <a:t>The data from this document &amp; the one above is presented in this PDR in the Neutronics slides</a:t>
            </a:r>
          </a:p>
          <a:p>
            <a:r>
              <a:rPr lang="en-US" sz="2000" b="1" dirty="0"/>
              <a:t>QIKR Cave Acceptable Dose Rates:	</a:t>
            </a:r>
            <a:r>
              <a:rPr lang="en-US" sz="1800" b="1" u="sng" dirty="0">
                <a:latin typeface="+mn-lt"/>
                <a:ea typeface="Roboto" panose="02000000000000000000" pitchFamily="2" charset="0"/>
                <a:cs typeface="Arial" panose="020B0604020202020204" pitchFamily="34" charset="0"/>
              </a:rPr>
              <a:t>S04080400-DCD10000-R00</a:t>
            </a:r>
            <a:r>
              <a:rPr lang="en-US" sz="2000" dirty="0"/>
              <a:t>	</a:t>
            </a:r>
            <a:r>
              <a:rPr lang="en-US" sz="1800" dirty="0">
                <a:latin typeface="+mn-lt"/>
                <a:ea typeface="Roboto" panose="02000000000000000000" pitchFamily="2" charset="0"/>
                <a:cs typeface="Arial" panose="020B0604020202020204" pitchFamily="34" charset="0"/>
              </a:rPr>
              <a:t>(</a:t>
            </a:r>
            <a:r>
              <a:rPr lang="en-US" sz="1800" dirty="0">
                <a:solidFill>
                  <a:srgbClr val="000000"/>
                </a:solidFill>
                <a:latin typeface="+mn-lt"/>
                <a:ea typeface="Roboto" panose="02000000000000000000" pitchFamily="2" charset="0"/>
                <a:cs typeface="Arial" panose="020B0604020202020204" pitchFamily="34" charset="0"/>
              </a:rPr>
              <a:t>released</a:t>
            </a:r>
            <a:r>
              <a:rPr lang="en-US" sz="1800" dirty="0">
                <a:latin typeface="+mn-lt"/>
                <a:ea typeface="Roboto" panose="02000000000000000000" pitchFamily="2" charset="0"/>
                <a:cs typeface="Arial" panose="020B0604020202020204" pitchFamily="34" charset="0"/>
              </a:rPr>
              <a:t>)</a:t>
            </a:r>
          </a:p>
          <a:p>
            <a:pPr marL="687070" lvl="1"/>
            <a:r>
              <a:rPr lang="en-US" dirty="0"/>
              <a:t>This also defines the approved normal use and accident case scenarios</a:t>
            </a:r>
          </a:p>
        </p:txBody>
      </p:sp>
    </p:spTree>
    <p:extLst>
      <p:ext uri="{BB962C8B-B14F-4D97-AF65-F5344CB8AC3E}">
        <p14:creationId xmlns:p14="http://schemas.microsoft.com/office/powerpoint/2010/main" val="1276566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ap, indoor&#10;&#10;Description automatically generated">
            <a:extLst>
              <a:ext uri="{FF2B5EF4-FFF2-40B4-BE49-F238E27FC236}">
                <a16:creationId xmlns:a16="http://schemas.microsoft.com/office/drawing/2014/main" id="{6F345FE3-A92D-7DF8-9976-46C80F21FE2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400" y="634375"/>
            <a:ext cx="11146971" cy="5831117"/>
          </a:xfrm>
          <a:prstGeom prst="rect">
            <a:avLst/>
          </a:prstGeom>
        </p:spPr>
      </p:pic>
      <p:sp>
        <p:nvSpPr>
          <p:cNvPr id="2" name="Title 1">
            <a:extLst>
              <a:ext uri="{FF2B5EF4-FFF2-40B4-BE49-F238E27FC236}">
                <a16:creationId xmlns:a16="http://schemas.microsoft.com/office/drawing/2014/main" id="{1C4F3802-D532-489B-9506-13BC33689E97}"/>
              </a:ext>
            </a:extLst>
          </p:cNvPr>
          <p:cNvSpPr>
            <a:spLocks noGrp="1"/>
          </p:cNvSpPr>
          <p:nvPr>
            <p:ph type="title"/>
          </p:nvPr>
        </p:nvSpPr>
        <p:spPr/>
        <p:txBody>
          <a:bodyPr/>
          <a:lstStyle/>
          <a:p>
            <a:r>
              <a:rPr lang="en-US" dirty="0"/>
              <a:t>STS Instrument Suite</a:t>
            </a:r>
          </a:p>
        </p:txBody>
      </p:sp>
      <p:cxnSp>
        <p:nvCxnSpPr>
          <p:cNvPr id="22" name="Straight Arrow Connector 21">
            <a:extLst>
              <a:ext uri="{FF2B5EF4-FFF2-40B4-BE49-F238E27FC236}">
                <a16:creationId xmlns:a16="http://schemas.microsoft.com/office/drawing/2014/main" id="{E4CD3A0A-1697-47B0-020F-55C6111D232D}"/>
              </a:ext>
            </a:extLst>
          </p:cNvPr>
          <p:cNvCxnSpPr>
            <a:cxnSpLocks/>
            <a:stCxn id="32" idx="0"/>
          </p:cNvCxnSpPr>
          <p:nvPr/>
        </p:nvCxnSpPr>
        <p:spPr>
          <a:xfrm flipV="1">
            <a:off x="2360573" y="4461536"/>
            <a:ext cx="367248" cy="18322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B0C7C359-296C-6E15-3BBC-57F7A04652BF}"/>
              </a:ext>
            </a:extLst>
          </p:cNvPr>
          <p:cNvCxnSpPr>
            <a:cxnSpLocks/>
            <a:stCxn id="34" idx="0"/>
          </p:cNvCxnSpPr>
          <p:nvPr/>
        </p:nvCxnSpPr>
        <p:spPr>
          <a:xfrm flipV="1">
            <a:off x="3850521" y="5753353"/>
            <a:ext cx="56828" cy="54038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CAE62A74-51EC-B6D8-E1AF-52ED34B4FC22}"/>
              </a:ext>
            </a:extLst>
          </p:cNvPr>
          <p:cNvCxnSpPr>
            <a:cxnSpLocks/>
            <a:stCxn id="35" idx="0"/>
          </p:cNvCxnSpPr>
          <p:nvPr/>
        </p:nvCxnSpPr>
        <p:spPr>
          <a:xfrm flipV="1">
            <a:off x="4561833" y="5753353"/>
            <a:ext cx="98025" cy="54038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B4008B70-813C-579E-C9E0-F6A7BDFE6305}"/>
              </a:ext>
            </a:extLst>
          </p:cNvPr>
          <p:cNvCxnSpPr>
            <a:cxnSpLocks/>
            <a:stCxn id="36" idx="0"/>
          </p:cNvCxnSpPr>
          <p:nvPr/>
        </p:nvCxnSpPr>
        <p:spPr>
          <a:xfrm flipV="1">
            <a:off x="5498396" y="5855368"/>
            <a:ext cx="47068" cy="438369"/>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9CC57206-8692-D9A7-3758-2BFF9170A7C0}"/>
              </a:ext>
            </a:extLst>
          </p:cNvPr>
          <p:cNvCxnSpPr>
            <a:cxnSpLocks/>
            <a:stCxn id="37" idx="0"/>
          </p:cNvCxnSpPr>
          <p:nvPr/>
        </p:nvCxnSpPr>
        <p:spPr>
          <a:xfrm flipH="1" flipV="1">
            <a:off x="6345660" y="5855368"/>
            <a:ext cx="104913" cy="438369"/>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87BB3A7-2CC6-EA83-6CE4-CACCB15144A1}"/>
              </a:ext>
            </a:extLst>
          </p:cNvPr>
          <p:cNvCxnSpPr>
            <a:cxnSpLocks/>
            <a:stCxn id="38" idx="0"/>
          </p:cNvCxnSpPr>
          <p:nvPr/>
        </p:nvCxnSpPr>
        <p:spPr>
          <a:xfrm flipH="1" flipV="1">
            <a:off x="7297148" y="5753353"/>
            <a:ext cx="220852" cy="54038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7D64C66C-7184-EABB-5DAE-E90943E1B53B}"/>
              </a:ext>
            </a:extLst>
          </p:cNvPr>
          <p:cNvCxnSpPr>
            <a:cxnSpLocks/>
            <a:stCxn id="39" idx="0"/>
          </p:cNvCxnSpPr>
          <p:nvPr/>
        </p:nvCxnSpPr>
        <p:spPr>
          <a:xfrm flipH="1" flipV="1">
            <a:off x="8545341" y="5698671"/>
            <a:ext cx="243134" cy="59506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781753CB-65A2-B87A-B67F-D2BF55008B89}"/>
              </a:ext>
            </a:extLst>
          </p:cNvPr>
          <p:cNvCxnSpPr>
            <a:cxnSpLocks/>
            <a:stCxn id="42" idx="0"/>
          </p:cNvCxnSpPr>
          <p:nvPr/>
        </p:nvCxnSpPr>
        <p:spPr>
          <a:xfrm flipH="1" flipV="1">
            <a:off x="8545341" y="4414157"/>
            <a:ext cx="1833394" cy="18795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A6A518F3-A441-C556-2647-E8AD15A5CBB1}"/>
              </a:ext>
            </a:extLst>
          </p:cNvPr>
          <p:cNvCxnSpPr>
            <a:cxnSpLocks/>
            <a:stCxn id="33" idx="0"/>
          </p:cNvCxnSpPr>
          <p:nvPr/>
        </p:nvCxnSpPr>
        <p:spPr>
          <a:xfrm flipV="1">
            <a:off x="3062266" y="4657917"/>
            <a:ext cx="360572" cy="1635820"/>
          </a:xfrm>
          <a:prstGeom prst="straightConnector1">
            <a:avLst/>
          </a:prstGeom>
          <a:ln>
            <a:tailEnd type="triangle"/>
          </a:ln>
          <a:effectLst>
            <a:glow rad="101600">
              <a:srgbClr val="FFFF00">
                <a:alpha val="60000"/>
              </a:srgbClr>
            </a:glow>
          </a:effectLst>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B825037D-40B4-49E7-0A33-824DB5DD8321}"/>
              </a:ext>
            </a:extLst>
          </p:cNvPr>
          <p:cNvSpPr txBox="1"/>
          <p:nvPr/>
        </p:nvSpPr>
        <p:spPr>
          <a:xfrm>
            <a:off x="1993325" y="6293737"/>
            <a:ext cx="734496"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ST01</a:t>
            </a:r>
          </a:p>
          <a:p>
            <a:pPr algn="ctr">
              <a:lnSpc>
                <a:spcPct val="90000"/>
              </a:lnSpc>
            </a:pPr>
            <a:r>
              <a:rPr lang="en-US" sz="1000" b="1" dirty="0">
                <a:latin typeface="+mn-lt"/>
              </a:rPr>
              <a:t>EXPANSE</a:t>
            </a:r>
          </a:p>
        </p:txBody>
      </p:sp>
      <p:sp>
        <p:nvSpPr>
          <p:cNvPr id="33" name="TextBox 32">
            <a:extLst>
              <a:ext uri="{FF2B5EF4-FFF2-40B4-BE49-F238E27FC236}">
                <a16:creationId xmlns:a16="http://schemas.microsoft.com/office/drawing/2014/main" id="{E23BFD05-40F3-A83D-2DAA-71F4FCF01137}"/>
              </a:ext>
            </a:extLst>
          </p:cNvPr>
          <p:cNvSpPr txBox="1"/>
          <p:nvPr/>
        </p:nvSpPr>
        <p:spPr>
          <a:xfrm>
            <a:off x="2821655" y="6293737"/>
            <a:ext cx="481222" cy="369332"/>
          </a:xfrm>
          <a:prstGeom prst="rect">
            <a:avLst/>
          </a:prstGeom>
          <a:solidFill>
            <a:srgbClr val="FFFF00"/>
          </a:solidFill>
          <a:ln>
            <a:solidFill>
              <a:schemeClr val="tx1"/>
            </a:solidFill>
          </a:ln>
        </p:spPr>
        <p:txBody>
          <a:bodyPr wrap="none" rtlCol="0">
            <a:spAutoFit/>
          </a:bodyPr>
          <a:lstStyle/>
          <a:p>
            <a:pPr algn="ctr">
              <a:lnSpc>
                <a:spcPct val="90000"/>
              </a:lnSpc>
            </a:pPr>
            <a:r>
              <a:rPr lang="en-US" sz="1000" b="1" dirty="0">
                <a:latin typeface="+mn-lt"/>
              </a:rPr>
              <a:t>ST02</a:t>
            </a:r>
          </a:p>
          <a:p>
            <a:pPr algn="ctr">
              <a:lnSpc>
                <a:spcPct val="90000"/>
              </a:lnSpc>
            </a:pPr>
            <a:r>
              <a:rPr lang="en-US" sz="1000" b="1" dirty="0">
                <a:latin typeface="+mn-lt"/>
              </a:rPr>
              <a:t>QIKR</a:t>
            </a:r>
          </a:p>
        </p:txBody>
      </p:sp>
      <p:sp>
        <p:nvSpPr>
          <p:cNvPr id="34" name="TextBox 33">
            <a:extLst>
              <a:ext uri="{FF2B5EF4-FFF2-40B4-BE49-F238E27FC236}">
                <a16:creationId xmlns:a16="http://schemas.microsoft.com/office/drawing/2014/main" id="{2D2AFB8E-DBCC-0467-22F9-BDD0583C5DB7}"/>
              </a:ext>
            </a:extLst>
          </p:cNvPr>
          <p:cNvSpPr txBox="1"/>
          <p:nvPr/>
        </p:nvSpPr>
        <p:spPr>
          <a:xfrm>
            <a:off x="3532966" y="6293737"/>
            <a:ext cx="635110"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ST03</a:t>
            </a:r>
          </a:p>
          <a:p>
            <a:pPr algn="ctr">
              <a:lnSpc>
                <a:spcPct val="90000"/>
              </a:lnSpc>
            </a:pPr>
            <a:r>
              <a:rPr lang="en-US" sz="1000" b="1" dirty="0">
                <a:latin typeface="+mn-lt"/>
              </a:rPr>
              <a:t>CUPI2D</a:t>
            </a:r>
          </a:p>
        </p:txBody>
      </p:sp>
      <p:sp>
        <p:nvSpPr>
          <p:cNvPr id="35" name="TextBox 34">
            <a:extLst>
              <a:ext uri="{FF2B5EF4-FFF2-40B4-BE49-F238E27FC236}">
                <a16:creationId xmlns:a16="http://schemas.microsoft.com/office/drawing/2014/main" id="{5EE19A79-AF59-9AA7-C762-B5AA2735E4B5}"/>
              </a:ext>
            </a:extLst>
          </p:cNvPr>
          <p:cNvSpPr txBox="1"/>
          <p:nvPr/>
        </p:nvSpPr>
        <p:spPr>
          <a:xfrm>
            <a:off x="4215424" y="6293737"/>
            <a:ext cx="692818"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ST04</a:t>
            </a:r>
          </a:p>
          <a:p>
            <a:pPr algn="ctr">
              <a:lnSpc>
                <a:spcPct val="90000"/>
              </a:lnSpc>
            </a:pPr>
            <a:r>
              <a:rPr lang="en-US" sz="1000" b="1" dirty="0">
                <a:latin typeface="+mn-lt"/>
              </a:rPr>
              <a:t>BWAVES</a:t>
            </a:r>
          </a:p>
        </p:txBody>
      </p:sp>
      <p:sp>
        <p:nvSpPr>
          <p:cNvPr id="36" name="TextBox 35">
            <a:extLst>
              <a:ext uri="{FF2B5EF4-FFF2-40B4-BE49-F238E27FC236}">
                <a16:creationId xmlns:a16="http://schemas.microsoft.com/office/drawing/2014/main" id="{9511BA0C-1753-D6B4-6AFA-060DCB4F4953}"/>
              </a:ext>
            </a:extLst>
          </p:cNvPr>
          <p:cNvSpPr txBox="1"/>
          <p:nvPr/>
        </p:nvSpPr>
        <p:spPr>
          <a:xfrm>
            <a:off x="5212099" y="6293737"/>
            <a:ext cx="572594"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ST05</a:t>
            </a:r>
          </a:p>
          <a:p>
            <a:pPr algn="ctr">
              <a:lnSpc>
                <a:spcPct val="90000"/>
              </a:lnSpc>
            </a:pPr>
            <a:r>
              <a:rPr lang="en-US" sz="1000" b="1" dirty="0">
                <a:latin typeface="+mn-lt"/>
              </a:rPr>
              <a:t>CHESS</a:t>
            </a:r>
          </a:p>
        </p:txBody>
      </p:sp>
      <p:sp>
        <p:nvSpPr>
          <p:cNvPr id="37" name="TextBox 36">
            <a:extLst>
              <a:ext uri="{FF2B5EF4-FFF2-40B4-BE49-F238E27FC236}">
                <a16:creationId xmlns:a16="http://schemas.microsoft.com/office/drawing/2014/main" id="{5320547E-22E5-EA2C-4874-5980D3349E62}"/>
              </a:ext>
            </a:extLst>
          </p:cNvPr>
          <p:cNvSpPr txBox="1"/>
          <p:nvPr/>
        </p:nvSpPr>
        <p:spPr>
          <a:xfrm>
            <a:off x="6169887" y="6293737"/>
            <a:ext cx="561372"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ST06</a:t>
            </a:r>
          </a:p>
          <a:p>
            <a:pPr algn="ctr">
              <a:lnSpc>
                <a:spcPct val="90000"/>
              </a:lnSpc>
            </a:pPr>
            <a:r>
              <a:rPr lang="en-US" sz="1000" b="1" dirty="0">
                <a:latin typeface="+mn-lt"/>
              </a:rPr>
              <a:t>Future</a:t>
            </a:r>
          </a:p>
        </p:txBody>
      </p:sp>
      <p:sp>
        <p:nvSpPr>
          <p:cNvPr id="38" name="TextBox 37">
            <a:extLst>
              <a:ext uri="{FF2B5EF4-FFF2-40B4-BE49-F238E27FC236}">
                <a16:creationId xmlns:a16="http://schemas.microsoft.com/office/drawing/2014/main" id="{2985D7BC-529A-B9EA-60AD-05DE67936C28}"/>
              </a:ext>
            </a:extLst>
          </p:cNvPr>
          <p:cNvSpPr txBox="1"/>
          <p:nvPr/>
        </p:nvSpPr>
        <p:spPr>
          <a:xfrm>
            <a:off x="7247733" y="6293737"/>
            <a:ext cx="540534"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ST07</a:t>
            </a:r>
          </a:p>
          <a:p>
            <a:pPr algn="ctr">
              <a:lnSpc>
                <a:spcPct val="90000"/>
              </a:lnSpc>
            </a:pPr>
            <a:r>
              <a:rPr lang="en-US" sz="1000" b="1" dirty="0">
                <a:latin typeface="+mn-lt"/>
              </a:rPr>
              <a:t>VERDI</a:t>
            </a:r>
          </a:p>
        </p:txBody>
      </p:sp>
      <p:sp>
        <p:nvSpPr>
          <p:cNvPr id="39" name="TextBox 38">
            <a:extLst>
              <a:ext uri="{FF2B5EF4-FFF2-40B4-BE49-F238E27FC236}">
                <a16:creationId xmlns:a16="http://schemas.microsoft.com/office/drawing/2014/main" id="{62E2A898-B2FE-9C40-4606-A1A14FAA933B}"/>
              </a:ext>
            </a:extLst>
          </p:cNvPr>
          <p:cNvSpPr txBox="1"/>
          <p:nvPr/>
        </p:nvSpPr>
        <p:spPr>
          <a:xfrm>
            <a:off x="8437257" y="6293737"/>
            <a:ext cx="702436"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ST08</a:t>
            </a:r>
          </a:p>
          <a:p>
            <a:pPr algn="ctr">
              <a:lnSpc>
                <a:spcPct val="90000"/>
              </a:lnSpc>
            </a:pPr>
            <a:r>
              <a:rPr lang="en-US" sz="1000" b="1" dirty="0">
                <a:latin typeface="+mn-lt"/>
              </a:rPr>
              <a:t>PIONEER</a:t>
            </a:r>
          </a:p>
        </p:txBody>
      </p:sp>
      <p:sp>
        <p:nvSpPr>
          <p:cNvPr id="42" name="TextBox 41">
            <a:extLst>
              <a:ext uri="{FF2B5EF4-FFF2-40B4-BE49-F238E27FC236}">
                <a16:creationId xmlns:a16="http://schemas.microsoft.com/office/drawing/2014/main" id="{E27A6A67-621B-DC8D-5BF0-8647068E1AB2}"/>
              </a:ext>
            </a:extLst>
          </p:cNvPr>
          <p:cNvSpPr txBox="1"/>
          <p:nvPr/>
        </p:nvSpPr>
        <p:spPr>
          <a:xfrm>
            <a:off x="10003472" y="6293737"/>
            <a:ext cx="750526"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ST09</a:t>
            </a:r>
          </a:p>
          <a:p>
            <a:pPr algn="ctr">
              <a:lnSpc>
                <a:spcPct val="90000"/>
              </a:lnSpc>
            </a:pPr>
            <a:r>
              <a:rPr lang="en-US" sz="1000" b="1" dirty="0">
                <a:latin typeface="+mn-lt"/>
              </a:rPr>
              <a:t>CENTAUR</a:t>
            </a:r>
          </a:p>
        </p:txBody>
      </p:sp>
      <p:sp>
        <p:nvSpPr>
          <p:cNvPr id="3" name="Oval 2">
            <a:extLst>
              <a:ext uri="{FF2B5EF4-FFF2-40B4-BE49-F238E27FC236}">
                <a16:creationId xmlns:a16="http://schemas.microsoft.com/office/drawing/2014/main" id="{116B6ECB-D8D4-F575-EFF8-E51526FDAF04}"/>
              </a:ext>
            </a:extLst>
          </p:cNvPr>
          <p:cNvSpPr/>
          <p:nvPr/>
        </p:nvSpPr>
        <p:spPr>
          <a:xfrm>
            <a:off x="5181618" y="1688591"/>
            <a:ext cx="774173" cy="774173"/>
          </a:xfrm>
          <a:prstGeom prst="ellipse">
            <a:avLst/>
          </a:prstGeom>
          <a:no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extBox 3">
            <a:extLst>
              <a:ext uri="{FF2B5EF4-FFF2-40B4-BE49-F238E27FC236}">
                <a16:creationId xmlns:a16="http://schemas.microsoft.com/office/drawing/2014/main" id="{F5268F64-A819-4CAA-487D-65F58182DDDE}"/>
              </a:ext>
            </a:extLst>
          </p:cNvPr>
          <p:cNvSpPr txBox="1"/>
          <p:nvPr/>
        </p:nvSpPr>
        <p:spPr>
          <a:xfrm>
            <a:off x="6302382" y="1173065"/>
            <a:ext cx="1396536" cy="258532"/>
          </a:xfrm>
          <a:prstGeom prst="rect">
            <a:avLst/>
          </a:prstGeom>
          <a:solidFill>
            <a:schemeClr val="bg1"/>
          </a:solidFill>
          <a:ln>
            <a:solidFill>
              <a:schemeClr val="tx1"/>
            </a:solidFill>
          </a:ln>
        </p:spPr>
        <p:txBody>
          <a:bodyPr wrap="none" rtlCol="0">
            <a:spAutoFit/>
          </a:bodyPr>
          <a:lstStyle/>
          <a:p>
            <a:pPr algn="ctr">
              <a:lnSpc>
                <a:spcPct val="90000"/>
              </a:lnSpc>
            </a:pPr>
            <a:r>
              <a:rPr lang="en-US" sz="1200" dirty="0">
                <a:latin typeface="+mn-lt"/>
              </a:rPr>
              <a:t>Monolith Region</a:t>
            </a:r>
          </a:p>
        </p:txBody>
      </p:sp>
      <p:cxnSp>
        <p:nvCxnSpPr>
          <p:cNvPr id="6" name="Straight Arrow Connector 5">
            <a:extLst>
              <a:ext uri="{FF2B5EF4-FFF2-40B4-BE49-F238E27FC236}">
                <a16:creationId xmlns:a16="http://schemas.microsoft.com/office/drawing/2014/main" id="{4ADF69A8-0D8A-190B-51AF-ED36300D7F2F}"/>
              </a:ext>
            </a:extLst>
          </p:cNvPr>
          <p:cNvCxnSpPr>
            <a:cxnSpLocks/>
            <a:stCxn id="4" idx="1"/>
          </p:cNvCxnSpPr>
          <p:nvPr/>
        </p:nvCxnSpPr>
        <p:spPr>
          <a:xfrm flipH="1">
            <a:off x="5775158" y="1302331"/>
            <a:ext cx="527224" cy="430216"/>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06C1EB2-C300-ADCC-EE81-70A3B9E67698}"/>
              </a:ext>
            </a:extLst>
          </p:cNvPr>
          <p:cNvSpPr txBox="1"/>
          <p:nvPr/>
        </p:nvSpPr>
        <p:spPr>
          <a:xfrm>
            <a:off x="1153283" y="4657917"/>
            <a:ext cx="973343" cy="424732"/>
          </a:xfrm>
          <a:prstGeom prst="rect">
            <a:avLst/>
          </a:prstGeom>
          <a:solidFill>
            <a:schemeClr val="bg1"/>
          </a:solidFill>
          <a:ln>
            <a:solidFill>
              <a:schemeClr val="tx1"/>
            </a:solidFill>
          </a:ln>
        </p:spPr>
        <p:txBody>
          <a:bodyPr wrap="none" rtlCol="0">
            <a:spAutoFit/>
          </a:bodyPr>
          <a:lstStyle/>
          <a:p>
            <a:pPr algn="ctr">
              <a:lnSpc>
                <a:spcPct val="90000"/>
              </a:lnSpc>
            </a:pPr>
            <a:r>
              <a:rPr lang="en-US" sz="1200" dirty="0">
                <a:latin typeface="+mn-lt"/>
              </a:rPr>
              <a:t>South Hall</a:t>
            </a:r>
          </a:p>
          <a:p>
            <a:pPr algn="ctr">
              <a:lnSpc>
                <a:spcPct val="90000"/>
              </a:lnSpc>
            </a:pPr>
            <a:r>
              <a:rPr lang="en-US" sz="1200" dirty="0">
                <a:latin typeface="+mn-lt"/>
              </a:rPr>
              <a:t>(ST01-ST09)</a:t>
            </a:r>
          </a:p>
        </p:txBody>
      </p:sp>
      <p:sp>
        <p:nvSpPr>
          <p:cNvPr id="9" name="TextBox 8">
            <a:extLst>
              <a:ext uri="{FF2B5EF4-FFF2-40B4-BE49-F238E27FC236}">
                <a16:creationId xmlns:a16="http://schemas.microsoft.com/office/drawing/2014/main" id="{1CABBB65-6959-A3F8-08F3-CEA4F6E3AAB4}"/>
              </a:ext>
            </a:extLst>
          </p:cNvPr>
          <p:cNvSpPr txBox="1"/>
          <p:nvPr/>
        </p:nvSpPr>
        <p:spPr>
          <a:xfrm>
            <a:off x="2929196" y="2508410"/>
            <a:ext cx="978153" cy="258532"/>
          </a:xfrm>
          <a:prstGeom prst="rect">
            <a:avLst/>
          </a:prstGeom>
          <a:solidFill>
            <a:schemeClr val="bg1"/>
          </a:solidFill>
          <a:ln>
            <a:solidFill>
              <a:schemeClr val="tx1"/>
            </a:solidFill>
          </a:ln>
        </p:spPr>
        <p:txBody>
          <a:bodyPr wrap="none" rtlCol="0">
            <a:spAutoFit/>
          </a:bodyPr>
          <a:lstStyle/>
          <a:p>
            <a:pPr algn="ctr">
              <a:lnSpc>
                <a:spcPct val="90000"/>
              </a:lnSpc>
            </a:pPr>
            <a:r>
              <a:rPr lang="en-US" sz="1200" dirty="0">
                <a:latin typeface="+mn-lt"/>
              </a:rPr>
              <a:t>Target Bay</a:t>
            </a:r>
          </a:p>
        </p:txBody>
      </p:sp>
      <p:sp>
        <p:nvSpPr>
          <p:cNvPr id="10" name="TextBox 9">
            <a:extLst>
              <a:ext uri="{FF2B5EF4-FFF2-40B4-BE49-F238E27FC236}">
                <a16:creationId xmlns:a16="http://schemas.microsoft.com/office/drawing/2014/main" id="{B2E47DBE-4D81-26EC-B258-41DFD3F7E410}"/>
              </a:ext>
            </a:extLst>
          </p:cNvPr>
          <p:cNvSpPr txBox="1"/>
          <p:nvPr/>
        </p:nvSpPr>
        <p:spPr>
          <a:xfrm>
            <a:off x="1157839" y="783339"/>
            <a:ext cx="973344" cy="424732"/>
          </a:xfrm>
          <a:prstGeom prst="rect">
            <a:avLst/>
          </a:prstGeom>
          <a:solidFill>
            <a:schemeClr val="bg1"/>
          </a:solidFill>
          <a:ln>
            <a:solidFill>
              <a:schemeClr val="tx1"/>
            </a:solidFill>
          </a:ln>
        </p:spPr>
        <p:txBody>
          <a:bodyPr wrap="none" rtlCol="0">
            <a:spAutoFit/>
          </a:bodyPr>
          <a:lstStyle/>
          <a:p>
            <a:pPr algn="ctr">
              <a:lnSpc>
                <a:spcPct val="90000"/>
              </a:lnSpc>
            </a:pPr>
            <a:r>
              <a:rPr lang="en-US" sz="1200" dirty="0">
                <a:latin typeface="+mn-lt"/>
              </a:rPr>
              <a:t>North Hall</a:t>
            </a:r>
          </a:p>
          <a:p>
            <a:pPr algn="ctr">
              <a:lnSpc>
                <a:spcPct val="90000"/>
              </a:lnSpc>
            </a:pPr>
            <a:r>
              <a:rPr lang="en-US" sz="1200" dirty="0"/>
              <a:t>(ST10-ST18)</a:t>
            </a:r>
            <a:endParaRPr lang="en-US" sz="1200" dirty="0">
              <a:latin typeface="+mn-lt"/>
            </a:endParaRPr>
          </a:p>
        </p:txBody>
      </p:sp>
      <p:cxnSp>
        <p:nvCxnSpPr>
          <p:cNvPr id="12" name="Straight Arrow Connector 11">
            <a:extLst>
              <a:ext uri="{FF2B5EF4-FFF2-40B4-BE49-F238E27FC236}">
                <a16:creationId xmlns:a16="http://schemas.microsoft.com/office/drawing/2014/main" id="{7A8F680B-FA37-2C47-5191-A9A2BBEE491C}"/>
              </a:ext>
            </a:extLst>
          </p:cNvPr>
          <p:cNvCxnSpPr/>
          <p:nvPr/>
        </p:nvCxnSpPr>
        <p:spPr>
          <a:xfrm>
            <a:off x="2727821" y="2062555"/>
            <a:ext cx="2180421" cy="0"/>
          </a:xfrm>
          <a:prstGeom prst="straightConnector1">
            <a:avLst/>
          </a:prstGeom>
          <a:ln w="28575">
            <a:solidFill>
              <a:srgbClr val="C0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F17F9D4-994F-7E3A-3074-6992CFB65BE2}"/>
              </a:ext>
            </a:extLst>
          </p:cNvPr>
          <p:cNvSpPr txBox="1"/>
          <p:nvPr/>
        </p:nvSpPr>
        <p:spPr>
          <a:xfrm>
            <a:off x="2737082" y="1782702"/>
            <a:ext cx="1152880" cy="258532"/>
          </a:xfrm>
          <a:prstGeom prst="rect">
            <a:avLst/>
          </a:prstGeom>
          <a:solidFill>
            <a:schemeClr val="bg1"/>
          </a:solidFill>
          <a:ln>
            <a:noFill/>
          </a:ln>
        </p:spPr>
        <p:txBody>
          <a:bodyPr wrap="none" rtlCol="0">
            <a:spAutoFit/>
          </a:bodyPr>
          <a:lstStyle/>
          <a:p>
            <a:pPr algn="ctr">
              <a:lnSpc>
                <a:spcPct val="90000"/>
              </a:lnSpc>
            </a:pPr>
            <a:r>
              <a:rPr lang="en-US" sz="1200" dirty="0">
                <a:solidFill>
                  <a:srgbClr val="C00000"/>
                </a:solidFill>
                <a:latin typeface="+mn-lt"/>
              </a:rPr>
              <a:t>Proton Beam</a:t>
            </a:r>
          </a:p>
        </p:txBody>
      </p:sp>
      <p:sp>
        <p:nvSpPr>
          <p:cNvPr id="5" name="Freeform: Shape 4">
            <a:extLst>
              <a:ext uri="{FF2B5EF4-FFF2-40B4-BE49-F238E27FC236}">
                <a16:creationId xmlns:a16="http://schemas.microsoft.com/office/drawing/2014/main" id="{65BA0C2A-B246-9DB3-C524-C433933B57F4}"/>
              </a:ext>
            </a:extLst>
          </p:cNvPr>
          <p:cNvSpPr/>
          <p:nvPr/>
        </p:nvSpPr>
        <p:spPr>
          <a:xfrm>
            <a:off x="3232150" y="2749550"/>
            <a:ext cx="1746250" cy="1663700"/>
          </a:xfrm>
          <a:custGeom>
            <a:avLst/>
            <a:gdLst>
              <a:gd name="connsiteX0" fmla="*/ 1558925 w 1746250"/>
              <a:gd name="connsiteY0" fmla="*/ 0 h 1663700"/>
              <a:gd name="connsiteX1" fmla="*/ 0 w 1746250"/>
              <a:gd name="connsiteY1" fmla="*/ 1400175 h 1663700"/>
              <a:gd name="connsiteX2" fmla="*/ 234950 w 1746250"/>
              <a:gd name="connsiteY2" fmla="*/ 1663700 h 1663700"/>
              <a:gd name="connsiteX3" fmla="*/ 292100 w 1746250"/>
              <a:gd name="connsiteY3" fmla="*/ 1616075 h 1663700"/>
              <a:gd name="connsiteX4" fmla="*/ 314325 w 1746250"/>
              <a:gd name="connsiteY4" fmla="*/ 1631950 h 1663700"/>
              <a:gd name="connsiteX5" fmla="*/ 415925 w 1746250"/>
              <a:gd name="connsiteY5" fmla="*/ 1546225 h 1663700"/>
              <a:gd name="connsiteX6" fmla="*/ 441325 w 1746250"/>
              <a:gd name="connsiteY6" fmla="*/ 1590675 h 1663700"/>
              <a:gd name="connsiteX7" fmla="*/ 650875 w 1746250"/>
              <a:gd name="connsiteY7" fmla="*/ 1403350 h 1663700"/>
              <a:gd name="connsiteX8" fmla="*/ 619125 w 1746250"/>
              <a:gd name="connsiteY8" fmla="*/ 1358900 h 1663700"/>
              <a:gd name="connsiteX9" fmla="*/ 930275 w 1746250"/>
              <a:gd name="connsiteY9" fmla="*/ 1076325 h 1663700"/>
              <a:gd name="connsiteX10" fmla="*/ 889000 w 1746250"/>
              <a:gd name="connsiteY10" fmla="*/ 1028700 h 1663700"/>
              <a:gd name="connsiteX11" fmla="*/ 1009650 w 1746250"/>
              <a:gd name="connsiteY11" fmla="*/ 885825 h 1663700"/>
              <a:gd name="connsiteX12" fmla="*/ 1025525 w 1746250"/>
              <a:gd name="connsiteY12" fmla="*/ 908050 h 1663700"/>
              <a:gd name="connsiteX13" fmla="*/ 1114425 w 1746250"/>
              <a:gd name="connsiteY13" fmla="*/ 796925 h 1663700"/>
              <a:gd name="connsiteX14" fmla="*/ 1104900 w 1746250"/>
              <a:gd name="connsiteY14" fmla="*/ 781050 h 1663700"/>
              <a:gd name="connsiteX15" fmla="*/ 1130300 w 1746250"/>
              <a:gd name="connsiteY15" fmla="*/ 755650 h 1663700"/>
              <a:gd name="connsiteX16" fmla="*/ 1266825 w 1746250"/>
              <a:gd name="connsiteY16" fmla="*/ 863600 h 1663700"/>
              <a:gd name="connsiteX17" fmla="*/ 1746250 w 1746250"/>
              <a:gd name="connsiteY17" fmla="*/ 168275 h 1663700"/>
              <a:gd name="connsiteX18" fmla="*/ 1558925 w 1746250"/>
              <a:gd name="connsiteY18"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6250" h="1663700">
                <a:moveTo>
                  <a:pt x="1558925" y="0"/>
                </a:moveTo>
                <a:lnTo>
                  <a:pt x="0" y="1400175"/>
                </a:lnTo>
                <a:lnTo>
                  <a:pt x="234950" y="1663700"/>
                </a:lnTo>
                <a:lnTo>
                  <a:pt x="292100" y="1616075"/>
                </a:lnTo>
                <a:lnTo>
                  <a:pt x="314325" y="1631950"/>
                </a:lnTo>
                <a:lnTo>
                  <a:pt x="415925" y="1546225"/>
                </a:lnTo>
                <a:lnTo>
                  <a:pt x="441325" y="1590675"/>
                </a:lnTo>
                <a:lnTo>
                  <a:pt x="650875" y="1403350"/>
                </a:lnTo>
                <a:lnTo>
                  <a:pt x="619125" y="1358900"/>
                </a:lnTo>
                <a:lnTo>
                  <a:pt x="930275" y="1076325"/>
                </a:lnTo>
                <a:lnTo>
                  <a:pt x="889000" y="1028700"/>
                </a:lnTo>
                <a:lnTo>
                  <a:pt x="1009650" y="885825"/>
                </a:lnTo>
                <a:lnTo>
                  <a:pt x="1025525" y="908050"/>
                </a:lnTo>
                <a:lnTo>
                  <a:pt x="1114425" y="796925"/>
                </a:lnTo>
                <a:lnTo>
                  <a:pt x="1104900" y="781050"/>
                </a:lnTo>
                <a:lnTo>
                  <a:pt x="1130300" y="755650"/>
                </a:lnTo>
                <a:lnTo>
                  <a:pt x="1266825" y="863600"/>
                </a:lnTo>
                <a:lnTo>
                  <a:pt x="1746250" y="168275"/>
                </a:lnTo>
                <a:lnTo>
                  <a:pt x="1558925" y="0"/>
                </a:lnTo>
                <a:close/>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863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D3CA13D-0624-0C3B-04CE-0F0CA7FE56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58781" y="1184260"/>
            <a:ext cx="9229636" cy="4828907"/>
          </a:xfrm>
          <a:prstGeom prst="rect">
            <a:avLst/>
          </a:prstGeom>
        </p:spPr>
      </p:pic>
      <p:sp>
        <p:nvSpPr>
          <p:cNvPr id="2" name="Title 1">
            <a:extLst>
              <a:ext uri="{FF2B5EF4-FFF2-40B4-BE49-F238E27FC236}">
                <a16:creationId xmlns:a16="http://schemas.microsoft.com/office/drawing/2014/main" id="{3DFB17D7-D581-2479-062E-C3A5CB774E6A}"/>
              </a:ext>
            </a:extLst>
          </p:cNvPr>
          <p:cNvSpPr>
            <a:spLocks noGrp="1"/>
          </p:cNvSpPr>
          <p:nvPr>
            <p:ph type="title"/>
          </p:nvPr>
        </p:nvSpPr>
        <p:spPr/>
        <p:txBody>
          <a:bodyPr/>
          <a:lstStyle/>
          <a:p>
            <a:r>
              <a:rPr lang="en-US" dirty="0"/>
              <a:t>QIKR Instrument Sections</a:t>
            </a:r>
          </a:p>
        </p:txBody>
      </p:sp>
      <p:sp>
        <p:nvSpPr>
          <p:cNvPr id="5" name="TextBox 4">
            <a:extLst>
              <a:ext uri="{FF2B5EF4-FFF2-40B4-BE49-F238E27FC236}">
                <a16:creationId xmlns:a16="http://schemas.microsoft.com/office/drawing/2014/main" id="{9A8E8325-DCFB-99AA-3291-844EF1DEEEB4}"/>
              </a:ext>
            </a:extLst>
          </p:cNvPr>
          <p:cNvSpPr txBox="1"/>
          <p:nvPr/>
        </p:nvSpPr>
        <p:spPr>
          <a:xfrm>
            <a:off x="3161122" y="2364603"/>
            <a:ext cx="907621" cy="369332"/>
          </a:xfrm>
          <a:prstGeom prst="rect">
            <a:avLst/>
          </a:prstGeom>
          <a:noFill/>
        </p:spPr>
        <p:txBody>
          <a:bodyPr wrap="none" rtlCol="0">
            <a:spAutoFit/>
          </a:bodyPr>
          <a:lstStyle/>
          <a:p>
            <a:r>
              <a:rPr lang="en-US" dirty="0"/>
              <a:t>QIKR-U</a:t>
            </a:r>
          </a:p>
        </p:txBody>
      </p:sp>
      <p:cxnSp>
        <p:nvCxnSpPr>
          <p:cNvPr id="7" name="Straight Arrow Connector 6">
            <a:extLst>
              <a:ext uri="{FF2B5EF4-FFF2-40B4-BE49-F238E27FC236}">
                <a16:creationId xmlns:a16="http://schemas.microsoft.com/office/drawing/2014/main" id="{6983FAA5-ACE7-79DA-0852-621CC7875DD0}"/>
              </a:ext>
            </a:extLst>
          </p:cNvPr>
          <p:cNvCxnSpPr>
            <a:cxnSpLocks/>
          </p:cNvCxnSpPr>
          <p:nvPr/>
        </p:nvCxnSpPr>
        <p:spPr>
          <a:xfrm>
            <a:off x="4737100" y="1552575"/>
            <a:ext cx="495300" cy="517525"/>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B58A388-400E-211B-926A-BD74818A7A0B}"/>
              </a:ext>
            </a:extLst>
          </p:cNvPr>
          <p:cNvCxnSpPr>
            <a:cxnSpLocks/>
          </p:cNvCxnSpPr>
          <p:nvPr/>
        </p:nvCxnSpPr>
        <p:spPr>
          <a:xfrm>
            <a:off x="4039245" y="2617802"/>
            <a:ext cx="495300" cy="517525"/>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51F2685-E273-C2BB-88F0-8CDD2B96EF53}"/>
              </a:ext>
            </a:extLst>
          </p:cNvPr>
          <p:cNvCxnSpPr>
            <a:cxnSpLocks/>
          </p:cNvCxnSpPr>
          <p:nvPr/>
        </p:nvCxnSpPr>
        <p:spPr>
          <a:xfrm>
            <a:off x="4417362" y="2239079"/>
            <a:ext cx="1727405" cy="1743261"/>
          </a:xfrm>
          <a:prstGeom prst="straightConnector1">
            <a:avLst/>
          </a:prstGeom>
          <a:ln>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17FCC71-6E73-E54D-8684-23D536F3CD08}"/>
              </a:ext>
            </a:extLst>
          </p:cNvPr>
          <p:cNvSpPr txBox="1"/>
          <p:nvPr/>
        </p:nvSpPr>
        <p:spPr>
          <a:xfrm>
            <a:off x="3516153" y="1960628"/>
            <a:ext cx="880369" cy="369332"/>
          </a:xfrm>
          <a:prstGeom prst="rect">
            <a:avLst/>
          </a:prstGeom>
          <a:noFill/>
        </p:spPr>
        <p:txBody>
          <a:bodyPr wrap="none" rtlCol="0">
            <a:spAutoFit/>
          </a:bodyPr>
          <a:lstStyle/>
          <a:p>
            <a:r>
              <a:rPr lang="en-US" dirty="0"/>
              <a:t>QIKR-L</a:t>
            </a:r>
          </a:p>
        </p:txBody>
      </p:sp>
      <p:sp>
        <p:nvSpPr>
          <p:cNvPr id="16" name="Left Brace 15">
            <a:extLst>
              <a:ext uri="{FF2B5EF4-FFF2-40B4-BE49-F238E27FC236}">
                <a16:creationId xmlns:a16="http://schemas.microsoft.com/office/drawing/2014/main" id="{31E42FD4-76D5-766D-B7B8-DC887EF5BC1C}"/>
              </a:ext>
            </a:extLst>
          </p:cNvPr>
          <p:cNvSpPr/>
          <p:nvPr/>
        </p:nvSpPr>
        <p:spPr>
          <a:xfrm rot="15237375">
            <a:off x="6496613" y="3610178"/>
            <a:ext cx="333286" cy="2952898"/>
          </a:xfrm>
          <a:prstGeom prst="leftBrace">
            <a:avLst>
              <a:gd name="adj1" fmla="val 2142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2DF9B85A-049A-2527-BD4D-B04EA82AD1E8}"/>
              </a:ext>
            </a:extLst>
          </p:cNvPr>
          <p:cNvSpPr/>
          <p:nvPr/>
        </p:nvSpPr>
        <p:spPr>
          <a:xfrm rot="14954021">
            <a:off x="8922685" y="4086173"/>
            <a:ext cx="333286" cy="1391958"/>
          </a:xfrm>
          <a:prstGeom prst="leftBrace">
            <a:avLst>
              <a:gd name="adj1" fmla="val 2142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B2B2C702-3A52-F114-DBA2-130807FD6202}"/>
              </a:ext>
            </a:extLst>
          </p:cNvPr>
          <p:cNvSpPr txBox="1"/>
          <p:nvPr/>
        </p:nvSpPr>
        <p:spPr>
          <a:xfrm>
            <a:off x="9089328" y="4901961"/>
            <a:ext cx="899605" cy="369332"/>
          </a:xfrm>
          <a:prstGeom prst="rect">
            <a:avLst/>
          </a:prstGeom>
          <a:noFill/>
        </p:spPr>
        <p:txBody>
          <a:bodyPr wrap="none" rtlCol="0">
            <a:spAutoFit/>
          </a:bodyPr>
          <a:lstStyle/>
          <a:p>
            <a:r>
              <a:rPr lang="en-US" dirty="0"/>
              <a:t>Bunker</a:t>
            </a:r>
          </a:p>
        </p:txBody>
      </p:sp>
      <p:sp>
        <p:nvSpPr>
          <p:cNvPr id="19" name="TextBox 18">
            <a:extLst>
              <a:ext uri="{FF2B5EF4-FFF2-40B4-BE49-F238E27FC236}">
                <a16:creationId xmlns:a16="http://schemas.microsoft.com/office/drawing/2014/main" id="{C76880A6-065E-6222-5876-662A2BDE8519}"/>
              </a:ext>
            </a:extLst>
          </p:cNvPr>
          <p:cNvSpPr txBox="1"/>
          <p:nvPr/>
        </p:nvSpPr>
        <p:spPr>
          <a:xfrm>
            <a:off x="6486668" y="5280000"/>
            <a:ext cx="694421" cy="369332"/>
          </a:xfrm>
          <a:prstGeom prst="rect">
            <a:avLst/>
          </a:prstGeom>
          <a:solidFill>
            <a:schemeClr val="tx2">
              <a:lumMod val="60000"/>
              <a:lumOff val="40000"/>
            </a:schemeClr>
          </a:solidFill>
          <a:ln>
            <a:solidFill>
              <a:schemeClr val="accent1"/>
            </a:solidFill>
          </a:ln>
          <a:effectLst>
            <a:outerShdw blurRad="50800" dist="38100" dir="2700000" algn="tl" rotWithShape="0">
              <a:prstClr val="black">
                <a:alpha val="40000"/>
              </a:prstClr>
            </a:outerShdw>
          </a:effectLst>
        </p:spPr>
        <p:txBody>
          <a:bodyPr wrap="none" rtlCol="0">
            <a:spAutoFit/>
          </a:bodyPr>
          <a:lstStyle/>
          <a:p>
            <a:r>
              <a:rPr lang="en-US" dirty="0"/>
              <a:t>Cave</a:t>
            </a:r>
          </a:p>
        </p:txBody>
      </p:sp>
      <p:sp>
        <p:nvSpPr>
          <p:cNvPr id="20" name="Left Brace 19">
            <a:extLst>
              <a:ext uri="{FF2B5EF4-FFF2-40B4-BE49-F238E27FC236}">
                <a16:creationId xmlns:a16="http://schemas.microsoft.com/office/drawing/2014/main" id="{F1164E19-06B4-0FDB-4D0B-60D56EEB21B2}"/>
              </a:ext>
            </a:extLst>
          </p:cNvPr>
          <p:cNvSpPr/>
          <p:nvPr/>
        </p:nvSpPr>
        <p:spPr>
          <a:xfrm rot="15237375">
            <a:off x="3884458" y="4732292"/>
            <a:ext cx="333286" cy="2243878"/>
          </a:xfrm>
          <a:prstGeom prst="leftBrace">
            <a:avLst>
              <a:gd name="adj1" fmla="val 2142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F1777FAC-4E4E-B99D-C0B0-365D9905E168}"/>
              </a:ext>
            </a:extLst>
          </p:cNvPr>
          <p:cNvSpPr txBox="1"/>
          <p:nvPr/>
        </p:nvSpPr>
        <p:spPr>
          <a:xfrm>
            <a:off x="3812048" y="5984146"/>
            <a:ext cx="798617" cy="369332"/>
          </a:xfrm>
          <a:prstGeom prst="rect">
            <a:avLst/>
          </a:prstGeom>
          <a:noFill/>
        </p:spPr>
        <p:txBody>
          <a:bodyPr wrap="none" rtlCol="0">
            <a:spAutoFit/>
          </a:bodyPr>
          <a:lstStyle/>
          <a:p>
            <a:r>
              <a:rPr lang="en-US" dirty="0"/>
              <a:t>Hutch</a:t>
            </a:r>
          </a:p>
        </p:txBody>
      </p:sp>
      <p:sp>
        <p:nvSpPr>
          <p:cNvPr id="22" name="TextBox 21">
            <a:extLst>
              <a:ext uri="{FF2B5EF4-FFF2-40B4-BE49-F238E27FC236}">
                <a16:creationId xmlns:a16="http://schemas.microsoft.com/office/drawing/2014/main" id="{8CC27A58-6794-3A84-1E53-5422F558386C}"/>
              </a:ext>
            </a:extLst>
          </p:cNvPr>
          <p:cNvSpPr txBox="1"/>
          <p:nvPr/>
        </p:nvSpPr>
        <p:spPr>
          <a:xfrm>
            <a:off x="3992986" y="1322141"/>
            <a:ext cx="744114" cy="369332"/>
          </a:xfrm>
          <a:prstGeom prst="rect">
            <a:avLst/>
          </a:prstGeom>
          <a:noFill/>
        </p:spPr>
        <p:txBody>
          <a:bodyPr wrap="none" rtlCol="0">
            <a:spAutoFit/>
          </a:bodyPr>
          <a:lstStyle/>
          <a:p>
            <a:r>
              <a:rPr lang="en-US" dirty="0"/>
              <a:t>Lintel</a:t>
            </a:r>
          </a:p>
        </p:txBody>
      </p:sp>
      <p:sp>
        <p:nvSpPr>
          <p:cNvPr id="23" name="TextBox 22">
            <a:extLst>
              <a:ext uri="{FF2B5EF4-FFF2-40B4-BE49-F238E27FC236}">
                <a16:creationId xmlns:a16="http://schemas.microsoft.com/office/drawing/2014/main" id="{3C574888-40B8-48DC-4D3E-DBE92BAD97D9}"/>
              </a:ext>
            </a:extLst>
          </p:cNvPr>
          <p:cNvSpPr txBox="1"/>
          <p:nvPr/>
        </p:nvSpPr>
        <p:spPr>
          <a:xfrm>
            <a:off x="10588417" y="2842681"/>
            <a:ext cx="718466" cy="369332"/>
          </a:xfrm>
          <a:prstGeom prst="rect">
            <a:avLst/>
          </a:prstGeom>
          <a:noFill/>
        </p:spPr>
        <p:txBody>
          <a:bodyPr wrap="none" rtlCol="0">
            <a:spAutoFit/>
          </a:bodyPr>
          <a:lstStyle/>
          <a:p>
            <a:r>
              <a:rPr lang="en-US" dirty="0"/>
              <a:t>ST02</a:t>
            </a:r>
          </a:p>
        </p:txBody>
      </p:sp>
    </p:spTree>
    <p:extLst>
      <p:ext uri="{BB962C8B-B14F-4D97-AF65-F5344CB8AC3E}">
        <p14:creationId xmlns:p14="http://schemas.microsoft.com/office/powerpoint/2010/main" val="4239266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5EA5B53-D370-D932-ED89-2C8EA0B5167B}"/>
              </a:ext>
            </a:extLst>
          </p:cNvPr>
          <p:cNvPicPr>
            <a:picLocks noChangeAspect="1"/>
          </p:cNvPicPr>
          <p:nvPr/>
        </p:nvPicPr>
        <p:blipFill>
          <a:blip r:embed="rId3"/>
          <a:stretch>
            <a:fillRect/>
          </a:stretch>
        </p:blipFill>
        <p:spPr>
          <a:xfrm>
            <a:off x="1420122" y="1188257"/>
            <a:ext cx="9000768" cy="3513253"/>
          </a:xfrm>
          <a:prstGeom prst="rect">
            <a:avLst/>
          </a:prstGeom>
          <a:noFill/>
          <a:ln>
            <a:solidFill>
              <a:schemeClr val="accent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B9FEA7FD-6AC9-59B4-AD9B-483E7EBA9C7F}"/>
              </a:ext>
            </a:extLst>
          </p:cNvPr>
          <p:cNvSpPr>
            <a:spLocks noGrp="1"/>
          </p:cNvSpPr>
          <p:nvPr>
            <p:ph type="title"/>
          </p:nvPr>
        </p:nvSpPr>
        <p:spPr/>
        <p:txBody>
          <a:bodyPr/>
          <a:lstStyle/>
          <a:p>
            <a:r>
              <a:rPr lang="en-US"/>
              <a:t>QIKR – Schematic View</a:t>
            </a:r>
          </a:p>
        </p:txBody>
      </p:sp>
      <p:sp>
        <p:nvSpPr>
          <p:cNvPr id="5" name="Content Placeholder 4">
            <a:extLst>
              <a:ext uri="{FF2B5EF4-FFF2-40B4-BE49-F238E27FC236}">
                <a16:creationId xmlns:a16="http://schemas.microsoft.com/office/drawing/2014/main" id="{2053EBAC-CE52-9429-F85E-E54DE2BC585D}"/>
              </a:ext>
            </a:extLst>
          </p:cNvPr>
          <p:cNvSpPr>
            <a:spLocks noGrp="1"/>
          </p:cNvSpPr>
          <p:nvPr>
            <p:ph idx="1"/>
          </p:nvPr>
        </p:nvSpPr>
        <p:spPr>
          <a:xfrm>
            <a:off x="1524913" y="4939860"/>
            <a:ext cx="8829295" cy="1397566"/>
          </a:xfrm>
        </p:spPr>
        <p:txBody>
          <a:bodyPr/>
          <a:lstStyle/>
          <a:p>
            <a:r>
              <a:rPr lang="en-US" sz="2000" dirty="0"/>
              <a:t>The maintenance shield does </a:t>
            </a:r>
            <a:r>
              <a:rPr lang="en-US" sz="2000" u="sng" dirty="0"/>
              <a:t>not</a:t>
            </a:r>
            <a:r>
              <a:rPr lang="en-US" sz="2000" dirty="0"/>
              <a:t> perform a beam blocking function</a:t>
            </a:r>
          </a:p>
          <a:p>
            <a:r>
              <a:rPr lang="en-US" sz="2000" dirty="0"/>
              <a:t>The End Station consists of the Incident Table with Slits and Frame Overlap Mirror, the Sample Table, the Detector Table, and the Sample Changer</a:t>
            </a:r>
          </a:p>
        </p:txBody>
      </p:sp>
      <p:sp>
        <p:nvSpPr>
          <p:cNvPr id="7" name="TextBox 6">
            <a:extLst>
              <a:ext uri="{FF2B5EF4-FFF2-40B4-BE49-F238E27FC236}">
                <a16:creationId xmlns:a16="http://schemas.microsoft.com/office/drawing/2014/main" id="{43BD706A-47C0-F741-528A-4DA4654D70AC}"/>
              </a:ext>
            </a:extLst>
          </p:cNvPr>
          <p:cNvSpPr txBox="1"/>
          <p:nvPr/>
        </p:nvSpPr>
        <p:spPr>
          <a:xfrm>
            <a:off x="2004060" y="1663023"/>
            <a:ext cx="4393823" cy="424732"/>
          </a:xfrm>
          <a:prstGeom prst="rect">
            <a:avLst/>
          </a:prstGeom>
          <a:noFill/>
        </p:spPr>
        <p:txBody>
          <a:bodyPr wrap="square" rtlCol="0">
            <a:spAutoFit/>
          </a:bodyPr>
          <a:lstStyle/>
          <a:p>
            <a:pPr algn="l">
              <a:lnSpc>
                <a:spcPct val="90000"/>
              </a:lnSpc>
            </a:pPr>
            <a:r>
              <a:rPr lang="en-US" sz="1200" dirty="0">
                <a:solidFill>
                  <a:srgbClr val="0000FF"/>
                </a:solidFill>
                <a:latin typeface="+mn-lt"/>
              </a:rPr>
              <a:t>As oriented in this view, QIKR-U occupies the back half of the instrument wedge &amp; cave, and QIKR-L occupies the front half</a:t>
            </a:r>
          </a:p>
        </p:txBody>
      </p:sp>
      <p:sp>
        <p:nvSpPr>
          <p:cNvPr id="9" name="Rectangle 8">
            <a:extLst>
              <a:ext uri="{FF2B5EF4-FFF2-40B4-BE49-F238E27FC236}">
                <a16:creationId xmlns:a16="http://schemas.microsoft.com/office/drawing/2014/main" id="{6D9D8EA9-4CB3-FC25-5718-7AF07D965F1F}"/>
              </a:ext>
            </a:extLst>
          </p:cNvPr>
          <p:cNvSpPr/>
          <p:nvPr/>
        </p:nvSpPr>
        <p:spPr>
          <a:xfrm>
            <a:off x="4838776" y="2613205"/>
            <a:ext cx="624689" cy="168173"/>
          </a:xfrm>
          <a:prstGeom prst="rect">
            <a:avLst/>
          </a:prstGeom>
          <a:solidFill>
            <a:schemeClr val="bg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0" name="Rectangle 9">
            <a:extLst>
              <a:ext uri="{FF2B5EF4-FFF2-40B4-BE49-F238E27FC236}">
                <a16:creationId xmlns:a16="http://schemas.microsoft.com/office/drawing/2014/main" id="{971C028F-0307-955B-7AAA-C7AAB6DFAA77}"/>
              </a:ext>
            </a:extLst>
          </p:cNvPr>
          <p:cNvSpPr/>
          <p:nvPr/>
        </p:nvSpPr>
        <p:spPr>
          <a:xfrm>
            <a:off x="5599513" y="3555416"/>
            <a:ext cx="624689" cy="168173"/>
          </a:xfrm>
          <a:prstGeom prst="rect">
            <a:avLst/>
          </a:prstGeom>
          <a:solidFill>
            <a:schemeClr val="bg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3" name="TextBox 2">
            <a:extLst>
              <a:ext uri="{FF2B5EF4-FFF2-40B4-BE49-F238E27FC236}">
                <a16:creationId xmlns:a16="http://schemas.microsoft.com/office/drawing/2014/main" id="{232449D6-51CE-E861-2A44-52C21B38CFBA}"/>
              </a:ext>
            </a:extLst>
          </p:cNvPr>
          <p:cNvSpPr txBox="1"/>
          <p:nvPr/>
        </p:nvSpPr>
        <p:spPr>
          <a:xfrm>
            <a:off x="1707088" y="2512625"/>
            <a:ext cx="948241" cy="369332"/>
          </a:xfrm>
          <a:prstGeom prst="rect">
            <a:avLst/>
          </a:prstGeom>
          <a:solidFill>
            <a:srgbClr val="4472C4"/>
          </a:solidFill>
        </p:spPr>
        <p:txBody>
          <a:bodyPr wrap="square" rtlCol="0">
            <a:spAutoFit/>
          </a:bodyPr>
          <a:lstStyle/>
          <a:p>
            <a:pPr algn="ctr">
              <a:lnSpc>
                <a:spcPct val="90000"/>
              </a:lnSpc>
            </a:pPr>
            <a:r>
              <a:rPr lang="en-US" sz="1000" dirty="0">
                <a:solidFill>
                  <a:schemeClr val="bg1"/>
                </a:solidFill>
                <a:latin typeface="+mn-lt"/>
              </a:rPr>
              <a:t>QIKR-U End Station</a:t>
            </a:r>
          </a:p>
        </p:txBody>
      </p:sp>
      <p:sp>
        <p:nvSpPr>
          <p:cNvPr id="6" name="TextBox 5">
            <a:extLst>
              <a:ext uri="{FF2B5EF4-FFF2-40B4-BE49-F238E27FC236}">
                <a16:creationId xmlns:a16="http://schemas.microsoft.com/office/drawing/2014/main" id="{CA41724E-2D19-C5F2-7D55-D08E6B75F749}"/>
              </a:ext>
            </a:extLst>
          </p:cNvPr>
          <p:cNvSpPr txBox="1"/>
          <p:nvPr/>
        </p:nvSpPr>
        <p:spPr>
          <a:xfrm>
            <a:off x="4107708" y="3805213"/>
            <a:ext cx="872494" cy="369332"/>
          </a:xfrm>
          <a:prstGeom prst="rect">
            <a:avLst/>
          </a:prstGeom>
          <a:solidFill>
            <a:srgbClr val="4472C4"/>
          </a:solidFill>
        </p:spPr>
        <p:txBody>
          <a:bodyPr wrap="square" rtlCol="0">
            <a:spAutoFit/>
          </a:bodyPr>
          <a:lstStyle/>
          <a:p>
            <a:pPr algn="ctr">
              <a:lnSpc>
                <a:spcPct val="90000"/>
              </a:lnSpc>
            </a:pPr>
            <a:r>
              <a:rPr lang="en-US" sz="1000" dirty="0">
                <a:solidFill>
                  <a:schemeClr val="bg1"/>
                </a:solidFill>
                <a:latin typeface="+mn-lt"/>
              </a:rPr>
              <a:t>QIKR-L End Station</a:t>
            </a:r>
          </a:p>
        </p:txBody>
      </p:sp>
      <p:sp>
        <p:nvSpPr>
          <p:cNvPr id="8" name="TextBox 7">
            <a:extLst>
              <a:ext uri="{FF2B5EF4-FFF2-40B4-BE49-F238E27FC236}">
                <a16:creationId xmlns:a16="http://schemas.microsoft.com/office/drawing/2014/main" id="{98851E66-8165-F721-1881-C9DE12C7F8CA}"/>
              </a:ext>
            </a:extLst>
          </p:cNvPr>
          <p:cNvSpPr txBox="1"/>
          <p:nvPr/>
        </p:nvSpPr>
        <p:spPr>
          <a:xfrm>
            <a:off x="5103623" y="2534726"/>
            <a:ext cx="776175" cy="286232"/>
          </a:xfrm>
          <a:prstGeom prst="rect">
            <a:avLst/>
          </a:prstGeom>
          <a:solidFill>
            <a:schemeClr val="bg1"/>
          </a:solidFill>
        </p:spPr>
        <p:txBody>
          <a:bodyPr wrap="none" rtlCol="0">
            <a:spAutoFit/>
          </a:bodyPr>
          <a:lstStyle/>
          <a:p>
            <a:pPr algn="l">
              <a:lnSpc>
                <a:spcPct val="90000"/>
              </a:lnSpc>
            </a:pPr>
            <a:r>
              <a:rPr lang="en-US" sz="1400" b="1" dirty="0">
                <a:latin typeface="+mn-lt"/>
              </a:rPr>
              <a:t>QIKR-U</a:t>
            </a:r>
          </a:p>
        </p:txBody>
      </p:sp>
      <p:sp>
        <p:nvSpPr>
          <p:cNvPr id="11" name="TextBox 10">
            <a:extLst>
              <a:ext uri="{FF2B5EF4-FFF2-40B4-BE49-F238E27FC236}">
                <a16:creationId xmlns:a16="http://schemas.microsoft.com/office/drawing/2014/main" id="{2DFCF2C2-70B7-91E0-D9C4-61E38400DFC2}"/>
              </a:ext>
            </a:extLst>
          </p:cNvPr>
          <p:cNvSpPr txBox="1"/>
          <p:nvPr/>
        </p:nvSpPr>
        <p:spPr>
          <a:xfrm>
            <a:off x="5463465" y="3475002"/>
            <a:ext cx="755335" cy="286232"/>
          </a:xfrm>
          <a:prstGeom prst="rect">
            <a:avLst/>
          </a:prstGeom>
          <a:solidFill>
            <a:schemeClr val="bg1"/>
          </a:solidFill>
        </p:spPr>
        <p:txBody>
          <a:bodyPr wrap="none" rtlCol="0">
            <a:spAutoFit/>
          </a:bodyPr>
          <a:lstStyle/>
          <a:p>
            <a:pPr algn="l">
              <a:lnSpc>
                <a:spcPct val="90000"/>
              </a:lnSpc>
            </a:pPr>
            <a:r>
              <a:rPr lang="en-US" sz="1400" b="1" dirty="0">
                <a:latin typeface="+mn-lt"/>
              </a:rPr>
              <a:t>QIKR-L</a:t>
            </a:r>
          </a:p>
        </p:txBody>
      </p:sp>
      <p:grpSp>
        <p:nvGrpSpPr>
          <p:cNvPr id="12" name="Group 11">
            <a:extLst>
              <a:ext uri="{FF2B5EF4-FFF2-40B4-BE49-F238E27FC236}">
                <a16:creationId xmlns:a16="http://schemas.microsoft.com/office/drawing/2014/main" id="{457D6C18-2095-1418-E745-16F72BE60456}"/>
              </a:ext>
            </a:extLst>
          </p:cNvPr>
          <p:cNvGrpSpPr/>
          <p:nvPr/>
        </p:nvGrpSpPr>
        <p:grpSpPr>
          <a:xfrm rot="21330692">
            <a:off x="10509688" y="3190447"/>
            <a:ext cx="972018" cy="424732"/>
            <a:chOff x="10275211" y="4532099"/>
            <a:chExt cx="972018" cy="424732"/>
          </a:xfrm>
        </p:grpSpPr>
        <p:sp>
          <p:nvSpPr>
            <p:cNvPr id="14" name="Arrow: Right 13">
              <a:extLst>
                <a:ext uri="{FF2B5EF4-FFF2-40B4-BE49-F238E27FC236}">
                  <a16:creationId xmlns:a16="http://schemas.microsoft.com/office/drawing/2014/main" id="{385A86EB-9901-E617-8026-6989A9A559B6}"/>
                </a:ext>
              </a:extLst>
            </p:cNvPr>
            <p:cNvSpPr/>
            <p:nvPr/>
          </p:nvSpPr>
          <p:spPr>
            <a:xfrm rot="11063047">
              <a:off x="10275211" y="4532099"/>
              <a:ext cx="880844" cy="424732"/>
            </a:xfrm>
            <a:prstGeom prst="rightArrow">
              <a:avLst/>
            </a:prstGeom>
            <a:solidFill>
              <a:srgbClr val="FF00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700">
                <a:solidFill>
                  <a:schemeClr val="tx1"/>
                </a:solidFill>
              </a:endParaRPr>
            </a:p>
          </p:txBody>
        </p:sp>
        <p:sp>
          <p:nvSpPr>
            <p:cNvPr id="15" name="TextBox 14">
              <a:extLst>
                <a:ext uri="{FF2B5EF4-FFF2-40B4-BE49-F238E27FC236}">
                  <a16:creationId xmlns:a16="http://schemas.microsoft.com/office/drawing/2014/main" id="{96CA46D0-978F-5440-8ABE-B640A5CE2781}"/>
                </a:ext>
              </a:extLst>
            </p:cNvPr>
            <p:cNvSpPr txBox="1"/>
            <p:nvPr/>
          </p:nvSpPr>
          <p:spPr>
            <a:xfrm rot="277660">
              <a:off x="10293122" y="4601348"/>
              <a:ext cx="954107" cy="286232"/>
            </a:xfrm>
            <a:prstGeom prst="rect">
              <a:avLst/>
            </a:prstGeom>
            <a:noFill/>
          </p:spPr>
          <p:txBody>
            <a:bodyPr wrap="none" rtlCol="0">
              <a:spAutoFit/>
            </a:bodyPr>
            <a:lstStyle/>
            <a:p>
              <a:pPr algn="l">
                <a:lnSpc>
                  <a:spcPct val="90000"/>
                </a:lnSpc>
              </a:pPr>
              <a:r>
                <a:rPr lang="en-US" sz="1400" dirty="0">
                  <a:latin typeface="+mn-lt"/>
                </a:rPr>
                <a:t>Neutrons</a:t>
              </a:r>
            </a:p>
          </p:txBody>
        </p:sp>
      </p:grpSp>
      <p:sp>
        <p:nvSpPr>
          <p:cNvPr id="16" name="TextBox 15">
            <a:extLst>
              <a:ext uri="{FF2B5EF4-FFF2-40B4-BE49-F238E27FC236}">
                <a16:creationId xmlns:a16="http://schemas.microsoft.com/office/drawing/2014/main" id="{D90C98C7-BDCE-5591-5CBD-5947C840F6EB}"/>
              </a:ext>
            </a:extLst>
          </p:cNvPr>
          <p:cNvSpPr txBox="1"/>
          <p:nvPr/>
        </p:nvSpPr>
        <p:spPr>
          <a:xfrm>
            <a:off x="11382721" y="3210826"/>
            <a:ext cx="718466" cy="369332"/>
          </a:xfrm>
          <a:prstGeom prst="rect">
            <a:avLst/>
          </a:prstGeom>
          <a:noFill/>
        </p:spPr>
        <p:txBody>
          <a:bodyPr wrap="none" rtlCol="0">
            <a:spAutoFit/>
          </a:bodyPr>
          <a:lstStyle/>
          <a:p>
            <a:r>
              <a:rPr lang="en-US" dirty="0"/>
              <a:t>ST02</a:t>
            </a:r>
          </a:p>
        </p:txBody>
      </p:sp>
    </p:spTree>
    <p:extLst>
      <p:ext uri="{BB962C8B-B14F-4D97-AF65-F5344CB8AC3E}">
        <p14:creationId xmlns:p14="http://schemas.microsoft.com/office/powerpoint/2010/main" val="4145602108"/>
      </p:ext>
    </p:extLst>
  </p:cSld>
  <p:clrMapOvr>
    <a:masterClrMapping/>
  </p:clrMapOvr>
</p:sld>
</file>

<file path=ppt/theme/theme1.xml><?xml version="1.0" encoding="utf-8"?>
<a:theme xmlns:a="http://schemas.openxmlformats.org/drawingml/2006/main" name="ORNL Presentation">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Template" id="{212E2FFC-9BA1-2C4E-A636-8C01E485DB51}" vid="{BB20B00B-A94C-8E47-8444-E1BBEE430D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ype xmlns="d3865356-02a6-4d33-a696-5decb45baae2" xsi:nil="true"/>
    <lcf76f155ced4ddcb4097134ff3c332f xmlns="d3865356-02a6-4d33-a696-5decb45baae2">
      <Terms xmlns="http://schemas.microsoft.com/office/infopath/2007/PartnerControls"/>
    </lcf76f155ced4ddcb4097134ff3c332f>
    <https_x003a__x002f__x002f_ornl_x002d_my_x002e_sharepoint_x002e_com_x002f__x003a_v_x003a__x002f_g_x002f_personal_x002f_b7t_ornl_gov_x002f_EaGP_x002d_VJDaylIkMiQwAane34Bk0oLub8WCBHtE_KXkLLUuw xmlns="d3865356-02a6-4d33-a696-5decb45baae2">
      <Url xsi:nil="true"/>
      <Description xsi:nil="true"/>
    </https_x003a__x002f__x002f_ornl_x002d_my_x002e_sharepoint_x002e_com_x002f__x003a_v_x003a__x002f_g_x002f_personal_x002f_b7t_ornl_gov_x002f_EaGP_x002d_VJDaylIkMiQwAane34Bk0oLub8WCBHtE_KXkLLUuw>
    <TaxCatchAll xmlns="e4a3cf16-f000-411a-8b9f-ac8de5bd462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8C220A4B7DB446A3DFD60E906CC048" ma:contentTypeVersion="18" ma:contentTypeDescription="Create a new document." ma:contentTypeScope="" ma:versionID="018a9431ea1d734f3c46e3cca7034d17">
  <xsd:schema xmlns:xsd="http://www.w3.org/2001/XMLSchema" xmlns:xs="http://www.w3.org/2001/XMLSchema" xmlns:p="http://schemas.microsoft.com/office/2006/metadata/properties" xmlns:ns2="d3865356-02a6-4d33-a696-5decb45baae2" xmlns:ns3="e4a3cf16-f000-411a-8b9f-ac8de5bd4628" targetNamespace="http://schemas.microsoft.com/office/2006/metadata/properties" ma:root="true" ma:fieldsID="bbecc6482de62f8746c705728f367e4e" ns2:_="" ns3:_="">
    <xsd:import namespace="d3865356-02a6-4d33-a696-5decb45baae2"/>
    <xsd:import namespace="e4a3cf16-f000-411a-8b9f-ac8de5bd46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https_x003a__x002f__x002f_ornl_x002d_my_x002e_sharepoint_x002e_com_x002f__x003a_v_x003a__x002f_g_x002f_personal_x002f_b7t_ornl_gov_x002f_EaGP_x002d_VJDaylIkMiQwAane34Bk0oLub8WCBHtE_KXkLLUuw" minOccurs="0"/>
                <xsd:element ref="ns2:MediaServiceObjectDetectorVersions" minOccurs="0"/>
                <xsd:element ref="ns2:MediaServiceSearchProperties" minOccurs="0"/>
                <xsd:element ref="ns2: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65356-02a6-4d33-a696-5decb45baa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8ac8405-059b-47f8-b48a-bbaeae0205a4" ma:termSetId="09814cd3-568e-fe90-9814-8d621ff8fb84" ma:anchorId="fba54fb3-c3e1-fe81-a776-ca4b69148c4d" ma:open="true" ma:isKeyword="false">
      <xsd:complexType>
        <xsd:sequence>
          <xsd:element ref="pc:Terms" minOccurs="0" maxOccurs="1"/>
        </xsd:sequence>
      </xsd:complexType>
    </xsd:element>
    <xsd:element name="https_x003a__x002f__x002f_ornl_x002d_my_x002e_sharepoint_x002e_com_x002f__x003a_v_x003a__x002f_g_x002f_personal_x002f_b7t_ornl_gov_x002f_EaGP_x002d_VJDaylIkMiQwAane34Bk0oLub8WCBHtE_KXkLLUuw" ma:index="22" nillable="true" ma:displayName="https://ornl-my.sharepoint.com/:v:/g/personal/b7t_ornl_gov/EaGP-VJDaylIkMiQwAane34Bk0oLub8WCBHtE_KXkLLUuw" ma:format="Hyperlink" ma:internalName="https_x003a__x002f__x002f_ornl_x002d_my_x002e_sharepoint_x002e_com_x002f__x003a_v_x003a__x002f_g_x002f_personal_x002f_b7t_ornl_gov_x002f_EaGP_x002d_VJDaylIkMiQwAane34Bk0oLub8WCBHtE_KXkLLUuw">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type" ma:index="25" nillable="true" ma:displayName="type" ma:description="type" ma:format="Dropdown" ma:internalNam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a3cf16-f000-411a-8b9f-ac8de5bd462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2377ec8-f349-44bd-a667-3c7fff64c664}" ma:internalName="TaxCatchAll" ma:showField="CatchAllData" ma:web="e4a3cf16-f000-411a-8b9f-ac8de5bd46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67CD3D-9081-440D-A66B-F9E2E3409855}">
  <ds:schemaRefs>
    <ds:schemaRef ds:uri="http://schemas.microsoft.com/office/2006/documentManagement/types"/>
    <ds:schemaRef ds:uri="http://www.w3.org/XML/1998/namespace"/>
    <ds:schemaRef ds:uri="http://schemas.microsoft.com/office/2006/metadata/properties"/>
    <ds:schemaRef ds:uri="d3865356-02a6-4d33-a696-5decb45baae2"/>
    <ds:schemaRef ds:uri="http://purl.org/dc/elements/1.1/"/>
    <ds:schemaRef ds:uri="http://schemas.microsoft.com/office/infopath/2007/PartnerControls"/>
    <ds:schemaRef ds:uri="http://schemas.openxmlformats.org/package/2006/metadata/core-properties"/>
    <ds:schemaRef ds:uri="e4a3cf16-f000-411a-8b9f-ac8de5bd4628"/>
    <ds:schemaRef ds:uri="http://purl.org/dc/dcmitype/"/>
    <ds:schemaRef ds:uri="http://purl.org/dc/terms/"/>
  </ds:schemaRefs>
</ds:datastoreItem>
</file>

<file path=customXml/itemProps2.xml><?xml version="1.0" encoding="utf-8"?>
<ds:datastoreItem xmlns:ds="http://schemas.openxmlformats.org/officeDocument/2006/customXml" ds:itemID="{63EC84CE-2854-4A4D-AC4A-1B5508E66C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865356-02a6-4d33-a696-5decb45baae2"/>
    <ds:schemaRef ds:uri="e4a3cf16-f000-411a-8b9f-ac8de5bd46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75F0EE-290B-48F7-A31A-25CBBC52D6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ORNL-Presentation-16x9-Template</Template>
  <TotalTime>21440</TotalTime>
  <Words>4024</Words>
  <Application>Microsoft Office PowerPoint</Application>
  <PresentationFormat>Widescreen</PresentationFormat>
  <Paragraphs>609</Paragraphs>
  <Slides>51</Slides>
  <Notes>3</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ORNL Presentation</vt:lpstr>
      <vt:lpstr>QIKR Shielding PDR: Mechanical Overview</vt:lpstr>
      <vt:lpstr>Outline</vt:lpstr>
      <vt:lpstr>QIKR Overview</vt:lpstr>
      <vt:lpstr>Review Scope</vt:lpstr>
      <vt:lpstr>Requirements, CQLD, Interface, FMEA Documents</vt:lpstr>
      <vt:lpstr>Requirements, CQLD, Interface, FMEA Documents</vt:lpstr>
      <vt:lpstr>STS Instrument Suite</vt:lpstr>
      <vt:lpstr>QIKR Instrument Sections</vt:lpstr>
      <vt:lpstr>QIKR – Schematic View</vt:lpstr>
      <vt:lpstr>QIKR –3D Model View</vt:lpstr>
      <vt:lpstr>Installation of Components</vt:lpstr>
      <vt:lpstr>Need for a QIKR-L Pit</vt:lpstr>
      <vt:lpstr>Component Details – QIKR-L Shown (QIKR-U is Similar)</vt:lpstr>
      <vt:lpstr>Component Details – QIKR-L Shown (QIKR-U Similar)</vt:lpstr>
      <vt:lpstr>Component Details – QIKR-L Shown (QIKR-U is Similar)</vt:lpstr>
      <vt:lpstr>QIKR Shielding Requirements (S04080100-SRD10000-R02)</vt:lpstr>
      <vt:lpstr>Monolith Shielding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Guide Shielding</vt:lpstr>
      <vt:lpstr>PowerPoint Presentation</vt:lpstr>
      <vt:lpstr>PowerPoint Presentation</vt:lpstr>
      <vt:lpstr>Shutter</vt:lpstr>
      <vt:lpstr>PowerPoint Presentation</vt:lpstr>
      <vt:lpstr>PowerPoint Presentation</vt:lpstr>
      <vt:lpstr>Bunker Wall and Feed-Through Shielding</vt:lpstr>
      <vt:lpstr>PowerPoint Presentation</vt:lpstr>
      <vt:lpstr>PowerPoint Presentation</vt:lpstr>
      <vt:lpstr>PowerPoint Presentation</vt:lpstr>
      <vt:lpstr>Cave</vt:lpstr>
      <vt:lpstr>PowerPoint Presentation</vt:lpstr>
      <vt:lpstr>PowerPoint Presentation</vt:lpstr>
      <vt:lpstr>PowerPoint Presentation</vt:lpstr>
      <vt:lpstr>PowerPoint Presentation</vt:lpstr>
      <vt:lpstr>PowerPoint Presentation</vt:lpstr>
      <vt:lpstr>Summary: Normal Operation</vt:lpstr>
      <vt:lpstr>Summary: Accident Conditions</vt:lpstr>
      <vt:lpstr>PowerPoint Presentation</vt:lpstr>
      <vt:lpstr>Beam Stop</vt:lpstr>
      <vt:lpstr>PowerPoint Presentation</vt:lpstr>
      <vt:lpstr>PowerPoint Presentation</vt:lpstr>
      <vt:lpstr>Beam Stop – QIKR-L</vt:lpstr>
      <vt:lpstr>Beam Stop – QIKR-L</vt:lpstr>
      <vt:lpstr>Beam Stops – QIKR-L</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Wilson, Danielle</dc:creator>
  <cp:lastModifiedBy>Wilson, Danielle</cp:lastModifiedBy>
  <cp:revision>9</cp:revision>
  <dcterms:created xsi:type="dcterms:W3CDTF">2024-11-25T14:11:23Z</dcterms:created>
  <dcterms:modified xsi:type="dcterms:W3CDTF">2025-02-28T20:28:04Z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0x010100458C220A4B7DB446A3DFD60E906CC048</vt:lpwstr>
  </property>
  <property fmtid="{D5CDD505-2E9C-101B-9397-08002B2CF9AE}" pid="3" name="MediaServiceImageTags">
    <vt:lpwstr/>
  </property>
</Properties>
</file>