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notesSlides/notesSlide8.xml" ContentType="application/vnd.openxmlformats-officedocument.presentationml.notesSlide+xml"/>
  <Override PartName="/ppt/notesSlides/notesSlide10.xml" ContentType="application/vnd.openxmlformats-officedocument.presentationml.notesSlid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63.jpg" ContentType="image/jpg"/>
  <Override PartName="/ppt/media/image66.jpg" ContentType="image/jpg"/>
  <Override PartName="/ppt/media/image69.jpg" ContentType="image/jpg"/>
  <Override PartName="/ppt/media/image99.jpg" ContentType="image/jpg"/>
  <Override PartName="/ppt/media/image100.jpg" ContentType="image/jpg"/>
  <Override PartName="/ppt/media/image103.jpg" ContentType="image/jpg"/>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 id="2147483963" r:id="rId2"/>
  </p:sldMasterIdLst>
  <p:notesMasterIdLst>
    <p:notesMasterId r:id="rId64"/>
  </p:notesMasterIdLst>
  <p:handoutMasterIdLst>
    <p:handoutMasterId r:id="rId65"/>
  </p:handoutMasterIdLst>
  <p:sldIdLst>
    <p:sldId id="2147469190" r:id="rId3"/>
    <p:sldId id="2147469214" r:id="rId4"/>
    <p:sldId id="334" r:id="rId5"/>
    <p:sldId id="336" r:id="rId6"/>
    <p:sldId id="2147469133" r:id="rId7"/>
    <p:sldId id="2147469124" r:id="rId8"/>
    <p:sldId id="2147469129" r:id="rId9"/>
    <p:sldId id="335" r:id="rId10"/>
    <p:sldId id="2147469134" r:id="rId11"/>
    <p:sldId id="256" r:id="rId12"/>
    <p:sldId id="2147469021" r:id="rId13"/>
    <p:sldId id="2147469042" r:id="rId14"/>
    <p:sldId id="2147469193" r:id="rId15"/>
    <p:sldId id="2147469123" r:id="rId16"/>
    <p:sldId id="2147469146" r:id="rId17"/>
    <p:sldId id="2147469147" r:id="rId18"/>
    <p:sldId id="2147469137" r:id="rId19"/>
    <p:sldId id="2147469141" r:id="rId20"/>
    <p:sldId id="291" r:id="rId21"/>
    <p:sldId id="288" r:id="rId22"/>
    <p:sldId id="2147469148" r:id="rId23"/>
    <p:sldId id="2691" r:id="rId24"/>
    <p:sldId id="2699" r:id="rId25"/>
    <p:sldId id="2147469225" r:id="rId26"/>
    <p:sldId id="2147469210" r:id="rId27"/>
    <p:sldId id="2147469181" r:id="rId28"/>
    <p:sldId id="2147469128" r:id="rId29"/>
    <p:sldId id="2147469131" r:id="rId30"/>
    <p:sldId id="2147469132" r:id="rId31"/>
    <p:sldId id="2147469172" r:id="rId32"/>
    <p:sldId id="2147469182" r:id="rId33"/>
    <p:sldId id="2147469174" r:id="rId34"/>
    <p:sldId id="2147469186" r:id="rId35"/>
    <p:sldId id="2147469175" r:id="rId36"/>
    <p:sldId id="2147469211" r:id="rId37"/>
    <p:sldId id="257" r:id="rId38"/>
    <p:sldId id="258" r:id="rId39"/>
    <p:sldId id="259" r:id="rId40"/>
    <p:sldId id="260" r:id="rId41"/>
    <p:sldId id="2147469212" r:id="rId42"/>
    <p:sldId id="2147469183" r:id="rId43"/>
    <p:sldId id="2147469179" r:id="rId44"/>
    <p:sldId id="2147469178" r:id="rId45"/>
    <p:sldId id="2147469213" r:id="rId46"/>
    <p:sldId id="2147469187" r:id="rId47"/>
    <p:sldId id="2992" r:id="rId48"/>
    <p:sldId id="261" r:id="rId49"/>
    <p:sldId id="265" r:id="rId50"/>
    <p:sldId id="2147469192" r:id="rId51"/>
    <p:sldId id="4841" r:id="rId52"/>
    <p:sldId id="294" r:id="rId53"/>
    <p:sldId id="2147469168" r:id="rId54"/>
    <p:sldId id="2147469167" r:id="rId55"/>
    <p:sldId id="2147469215" r:id="rId56"/>
    <p:sldId id="2147469216" r:id="rId57"/>
    <p:sldId id="2147469217" r:id="rId58"/>
    <p:sldId id="2147469219" r:id="rId59"/>
    <p:sldId id="2147469136" r:id="rId60"/>
    <p:sldId id="272" r:id="rId61"/>
    <p:sldId id="2147469220" r:id="rId62"/>
    <p:sldId id="2147469191"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CECEC"/>
    <a:srgbClr val="30342E"/>
    <a:srgbClr val="1B4C67"/>
    <a:srgbClr val="1A6094"/>
    <a:srgbClr val="25B1A6"/>
    <a:srgbClr val="00A77D"/>
    <a:srgbClr val="7EC297"/>
    <a:srgbClr val="6B6E6B"/>
    <a:srgbClr val="A2A6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28" autoAdjust="0"/>
    <p:restoredTop sz="95636" autoAdjust="0"/>
  </p:normalViewPr>
  <p:slideViewPr>
    <p:cSldViewPr snapToGrid="0">
      <p:cViewPr varScale="1">
        <p:scale>
          <a:sx n="106" d="100"/>
          <a:sy n="106" d="100"/>
        </p:scale>
        <p:origin x="456" y="76"/>
      </p:cViewPr>
      <p:guideLst/>
    </p:cSldViewPr>
  </p:slideViewPr>
  <p:outlineViewPr>
    <p:cViewPr>
      <p:scale>
        <a:sx n="33" d="100"/>
        <a:sy n="33" d="100"/>
      </p:scale>
      <p:origin x="0" y="-9356"/>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4328"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customXml" Target="../customXml/item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t>4/17/2025</a:t>
            </a:fld>
            <a:endParaRPr lang="en-US" dirty="0"/>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t>‹#›</a:t>
            </a:fld>
            <a:endParaRPr lang="en-US" dirty="0"/>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D4C33-E834-184F-A85B-4B1A7D742F82}" type="datetimeFigureOut">
              <a:rPr lang="en-US" smtClean="0"/>
              <a:t>4/17/2025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A2CD3-FB95-D94F-9F04-F9F995EAB822}" type="slidenum">
              <a:rPr lang="en-US" smtClean="0"/>
              <a:t>‹#›</a:t>
            </a:fld>
            <a:endParaRPr lang="en-US" dirty="0"/>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B8BF8-7E82-378D-89C2-E97FE4C548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06C29-F3D3-E604-D9D5-5D657C31BB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A0943D-A8F7-8D32-D9F7-64DC6F595872}"/>
              </a:ext>
            </a:extLst>
          </p:cNvPr>
          <p:cNvSpPr>
            <a:spLocks noGrp="1"/>
          </p:cNvSpPr>
          <p:nvPr>
            <p:ph type="body" idx="1"/>
          </p:nvPr>
        </p:nvSpPr>
        <p:spPr/>
        <p:txBody>
          <a:bodyPr/>
          <a:lstStyle/>
          <a:p>
            <a:pPr lvl="1"/>
            <a:endParaRPr lang="en-US" dirty="0">
              <a:latin typeface="+mn-lt"/>
            </a:endParaRPr>
          </a:p>
          <a:p>
            <a:endParaRPr lang="en-US" dirty="0"/>
          </a:p>
        </p:txBody>
      </p:sp>
      <p:sp>
        <p:nvSpPr>
          <p:cNvPr id="4" name="Slide Number Placeholder 3">
            <a:extLst>
              <a:ext uri="{FF2B5EF4-FFF2-40B4-BE49-F238E27FC236}">
                <a16:creationId xmlns:a16="http://schemas.microsoft.com/office/drawing/2014/main" id="{DFBE4532-18ED-8E6E-335E-460E9BDD5225}"/>
              </a:ext>
            </a:extLst>
          </p:cNvPr>
          <p:cNvSpPr>
            <a:spLocks noGrp="1"/>
          </p:cNvSpPr>
          <p:nvPr>
            <p:ph type="sldNum" sz="quarter" idx="10"/>
          </p:nvPr>
        </p:nvSpPr>
        <p:spPr/>
        <p:txBody>
          <a:bodyPr/>
          <a:lstStyle/>
          <a:p>
            <a:fld id="{08DD60BB-18C1-4E98-B9DC-57A3F950B793}" type="slidenum">
              <a:rPr lang="en-US" smtClean="0"/>
              <a:t>2</a:t>
            </a:fld>
            <a:endParaRPr lang="en-US" dirty="0"/>
          </a:p>
        </p:txBody>
      </p:sp>
    </p:spTree>
    <p:extLst>
      <p:ext uri="{BB962C8B-B14F-4D97-AF65-F5344CB8AC3E}">
        <p14:creationId xmlns:p14="http://schemas.microsoft.com/office/powerpoint/2010/main" val="2055878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CC5E6-D28D-8848-D03E-CD8B5CF609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D8C907-8678-9EE5-4F28-281B2151D1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62A491-D7E6-E4CD-C196-F5B045A08486}"/>
              </a:ext>
            </a:extLst>
          </p:cNvPr>
          <p:cNvSpPr>
            <a:spLocks noGrp="1"/>
          </p:cNvSpPr>
          <p:nvPr>
            <p:ph type="body" idx="1"/>
          </p:nvPr>
        </p:nvSpPr>
        <p:spPr/>
        <p:txBody>
          <a:bodyPr/>
          <a:lstStyle/>
          <a:p>
            <a:pPr marL="171450" indent="-171450">
              <a:buFontTx/>
              <a:buChar char="-"/>
            </a:pPr>
            <a:r>
              <a:rPr lang="en-US" dirty="0"/>
              <a:t>A cost savings in shielding is to use less HD concrete in the bunker wall and roof.</a:t>
            </a:r>
          </a:p>
          <a:p>
            <a:pPr marL="171450" indent="-171450">
              <a:buFontTx/>
              <a:buChar char="-"/>
            </a:pPr>
            <a:r>
              <a:rPr lang="en-US" dirty="0"/>
              <a:t>These results show that HD concrete in the bunker wall is only needed ~3.5 m above the neutron beamlines.</a:t>
            </a:r>
          </a:p>
        </p:txBody>
      </p:sp>
      <p:sp>
        <p:nvSpPr>
          <p:cNvPr id="4" name="Slide Number Placeholder 3">
            <a:extLst>
              <a:ext uri="{FF2B5EF4-FFF2-40B4-BE49-F238E27FC236}">
                <a16:creationId xmlns:a16="http://schemas.microsoft.com/office/drawing/2014/main" id="{BAF6F233-568C-FF9A-22A6-33D794E95E20}"/>
              </a:ext>
            </a:extLst>
          </p:cNvPr>
          <p:cNvSpPr>
            <a:spLocks noGrp="1"/>
          </p:cNvSpPr>
          <p:nvPr>
            <p:ph type="sldNum" sz="quarter" idx="5"/>
          </p:nvPr>
        </p:nvSpPr>
        <p:spPr/>
        <p:txBody>
          <a:bodyPr/>
          <a:lstStyle/>
          <a:p>
            <a:fld id="{39D2D1F9-AE87-4B50-9B04-32A98DDAE86E}" type="slidenum">
              <a:rPr lang="en-US" smtClean="0"/>
              <a:t>53</a:t>
            </a:fld>
            <a:endParaRPr lang="en-US" dirty="0"/>
          </a:p>
        </p:txBody>
      </p:sp>
    </p:spTree>
    <p:extLst>
      <p:ext uri="{BB962C8B-B14F-4D97-AF65-F5344CB8AC3E}">
        <p14:creationId xmlns:p14="http://schemas.microsoft.com/office/powerpoint/2010/main" val="2938818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57</a:t>
            </a:fld>
            <a:endParaRPr lang="en-US" dirty="0"/>
          </a:p>
        </p:txBody>
      </p:sp>
    </p:spTree>
    <p:extLst>
      <p:ext uri="{BB962C8B-B14F-4D97-AF65-F5344CB8AC3E}">
        <p14:creationId xmlns:p14="http://schemas.microsoft.com/office/powerpoint/2010/main" val="3766469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59</a:t>
            </a:fld>
            <a:endParaRPr lang="en-US" dirty="0"/>
          </a:p>
        </p:txBody>
      </p:sp>
    </p:spTree>
    <p:extLst>
      <p:ext uri="{BB962C8B-B14F-4D97-AF65-F5344CB8AC3E}">
        <p14:creationId xmlns:p14="http://schemas.microsoft.com/office/powerpoint/2010/main" val="3098617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9067B-8E02-09E3-516E-89B5CFE3AD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68DDA4-FE32-5054-F371-2526057C6E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DCC36A-8E4F-F5CA-D469-89BBF065D1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AF53FA-B02A-1D1F-E2D5-2E5749AFCF19}"/>
              </a:ext>
            </a:extLst>
          </p:cNvPr>
          <p:cNvSpPr>
            <a:spLocks noGrp="1"/>
          </p:cNvSpPr>
          <p:nvPr>
            <p:ph type="sldNum" sz="quarter" idx="5"/>
          </p:nvPr>
        </p:nvSpPr>
        <p:spPr/>
        <p:txBody>
          <a:bodyPr/>
          <a:lstStyle/>
          <a:p>
            <a:fld id="{DBFF095A-F86B-4B29-8A9F-DF3D3D1F3E2A}" type="slidenum">
              <a:rPr lang="en-US" smtClean="0"/>
              <a:pPr/>
              <a:t>60</a:t>
            </a:fld>
            <a:endParaRPr lang="en-US" dirty="0"/>
          </a:p>
        </p:txBody>
      </p:sp>
    </p:spTree>
    <p:extLst>
      <p:ext uri="{BB962C8B-B14F-4D97-AF65-F5344CB8AC3E}">
        <p14:creationId xmlns:p14="http://schemas.microsoft.com/office/powerpoint/2010/main" val="270913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latin typeface="+mn-lt"/>
            </a:endParaRPr>
          </a:p>
          <a:p>
            <a:endParaRPr lang="en-US" dirty="0"/>
          </a:p>
        </p:txBody>
      </p:sp>
      <p:sp>
        <p:nvSpPr>
          <p:cNvPr id="4" name="Slide Number Placeholder 3"/>
          <p:cNvSpPr>
            <a:spLocks noGrp="1"/>
          </p:cNvSpPr>
          <p:nvPr>
            <p:ph type="sldNum" sz="quarter" idx="10"/>
          </p:nvPr>
        </p:nvSpPr>
        <p:spPr/>
        <p:txBody>
          <a:bodyPr/>
          <a:lstStyle/>
          <a:p>
            <a:fld id="{08DD60BB-18C1-4E98-B9DC-57A3F950B793}" type="slidenum">
              <a:rPr lang="en-US" smtClean="0"/>
              <a:t>3</a:t>
            </a:fld>
            <a:endParaRPr lang="en-US" dirty="0"/>
          </a:p>
        </p:txBody>
      </p:sp>
    </p:spTree>
    <p:extLst>
      <p:ext uri="{BB962C8B-B14F-4D97-AF65-F5344CB8AC3E}">
        <p14:creationId xmlns:p14="http://schemas.microsoft.com/office/powerpoint/2010/main" val="3397336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neutronics tools include</a:t>
            </a:r>
          </a:p>
          <a:p>
            <a:pPr lvl="1"/>
            <a:r>
              <a:rPr lang="en-US" dirty="0"/>
              <a:t>Radiation transport code </a:t>
            </a:r>
            <a:r>
              <a:rPr lang="en-US" sz="2000" dirty="0">
                <a:latin typeface="+mn-lt"/>
              </a:rPr>
              <a:t>MCNPX 2.6, 2.7 with enhancements (most work to date),</a:t>
            </a:r>
          </a:p>
          <a:p>
            <a:pPr lvl="1"/>
            <a:r>
              <a:rPr lang="en-US" sz="2000" dirty="0">
                <a:latin typeface="+mn-lt"/>
              </a:rPr>
              <a:t>Transmutation code CINDER 90</a:t>
            </a:r>
          </a:p>
          <a:p>
            <a:pPr lvl="1"/>
            <a:r>
              <a:rPr lang="en-US" sz="2000" dirty="0">
                <a:latin typeface="+mn-lt"/>
              </a:rPr>
              <a:t>and Activation scripts</a:t>
            </a:r>
          </a:p>
          <a:p>
            <a:endParaRPr lang="en-US" dirty="0"/>
          </a:p>
          <a:p>
            <a:r>
              <a:rPr lang="en-US" dirty="0"/>
              <a:t>Recently added new tools include: </a:t>
            </a:r>
          </a:p>
          <a:p>
            <a:pPr lvl="1"/>
            <a:r>
              <a:rPr lang="en-US" sz="2000" dirty="0">
                <a:latin typeface="+mn-lt"/>
              </a:rPr>
              <a:t>MCNP 6.1, 6.2</a:t>
            </a:r>
          </a:p>
          <a:p>
            <a:pPr lvl="1"/>
            <a:r>
              <a:rPr lang="en-GB" sz="2000" b="1" dirty="0">
                <a:latin typeface="+mn-lt"/>
              </a:rPr>
              <a:t>DAGMC: D</a:t>
            </a:r>
            <a:r>
              <a:rPr lang="en-GB" sz="2000" dirty="0">
                <a:latin typeface="+mn-lt"/>
              </a:rPr>
              <a:t>irect </a:t>
            </a:r>
            <a:r>
              <a:rPr lang="en-GB" sz="2000" b="1" dirty="0">
                <a:latin typeface="+mn-lt"/>
              </a:rPr>
              <a:t>A</a:t>
            </a:r>
            <a:r>
              <a:rPr lang="en-GB" sz="2000" dirty="0">
                <a:latin typeface="+mn-lt"/>
              </a:rPr>
              <a:t>ccelerated </a:t>
            </a:r>
            <a:r>
              <a:rPr lang="en-GB" sz="2000" b="1" dirty="0">
                <a:latin typeface="+mn-lt"/>
              </a:rPr>
              <a:t>G</a:t>
            </a:r>
            <a:r>
              <a:rPr lang="en-GB" sz="2000" dirty="0">
                <a:latin typeface="+mn-lt"/>
              </a:rPr>
              <a:t>eometry </a:t>
            </a:r>
            <a:r>
              <a:rPr lang="en-GB" sz="2000" b="1" dirty="0">
                <a:latin typeface="+mn-lt"/>
              </a:rPr>
              <a:t>M</a:t>
            </a:r>
            <a:r>
              <a:rPr lang="en-GB" sz="2000" dirty="0">
                <a:latin typeface="+mn-lt"/>
              </a:rPr>
              <a:t>onte </a:t>
            </a:r>
            <a:r>
              <a:rPr lang="en-GB" sz="2000" b="1" dirty="0">
                <a:latin typeface="+mn-lt"/>
              </a:rPr>
              <a:t>C</a:t>
            </a:r>
            <a:r>
              <a:rPr lang="en-GB" sz="2000" dirty="0">
                <a:latin typeface="+mn-lt"/>
              </a:rPr>
              <a:t>arlo toolkit</a:t>
            </a:r>
            <a:r>
              <a:rPr lang="en-US" sz="2000" dirty="0">
                <a:latin typeface="+mn-lt"/>
              </a:rPr>
              <a:t> implemented in MCNP 6.1 and MCNP 6.2</a:t>
            </a:r>
          </a:p>
          <a:p>
            <a:pPr lvl="1"/>
            <a:r>
              <a:rPr lang="en-US" sz="2000" dirty="0">
                <a:latin typeface="+mn-lt"/>
              </a:rPr>
              <a:t>CINDER 2008, a modern version of CINDER 90</a:t>
            </a:r>
          </a:p>
          <a:p>
            <a:pPr lvl="1"/>
            <a:r>
              <a:rPr lang="en-US" sz="2000" dirty="0">
                <a:latin typeface="+mn-lt"/>
              </a:rPr>
              <a:t>ADVANTG code used for weight window generation, for advance variance reduction in MCNP</a:t>
            </a:r>
          </a:p>
          <a:p>
            <a:pPr lvl="1"/>
            <a:r>
              <a:rPr lang="en-US" sz="2000" dirty="0">
                <a:latin typeface="+mn-lt"/>
              </a:rPr>
              <a:t>and Space Claim and  Cubit, which are used for DAGMC model preparation</a:t>
            </a:r>
            <a:endParaRPr lang="en-US" dirty="0"/>
          </a:p>
        </p:txBody>
      </p:sp>
      <p:sp>
        <p:nvSpPr>
          <p:cNvPr id="4" name="Slide Number Placeholder 3"/>
          <p:cNvSpPr>
            <a:spLocks noGrp="1"/>
          </p:cNvSpPr>
          <p:nvPr>
            <p:ph type="sldNum" sz="quarter" idx="5"/>
          </p:nvPr>
        </p:nvSpPr>
        <p:spPr/>
        <p:txBody>
          <a:bodyPr/>
          <a:lstStyle/>
          <a:p>
            <a:fld id="{54E672D7-8E2D-4611-973D-F4591A707C34}" type="slidenum">
              <a:rPr lang="en-US" smtClean="0"/>
              <a:t>4</a:t>
            </a:fld>
            <a:endParaRPr lang="en-US" dirty="0"/>
          </a:p>
        </p:txBody>
      </p:sp>
    </p:spTree>
    <p:extLst>
      <p:ext uri="{BB962C8B-B14F-4D97-AF65-F5344CB8AC3E}">
        <p14:creationId xmlns:p14="http://schemas.microsoft.com/office/powerpoint/2010/main" val="2842485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672D7-8E2D-4611-973D-F4591A707C34}" type="slidenum">
              <a:rPr lang="en-US" smtClean="0"/>
              <a:t>8</a:t>
            </a:fld>
            <a:endParaRPr lang="en-US" dirty="0"/>
          </a:p>
        </p:txBody>
      </p:sp>
    </p:spTree>
    <p:extLst>
      <p:ext uri="{BB962C8B-B14F-4D97-AF65-F5344CB8AC3E}">
        <p14:creationId xmlns:p14="http://schemas.microsoft.com/office/powerpoint/2010/main" val="2647583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12</a:t>
            </a:fld>
            <a:endParaRPr lang="en-US" dirty="0"/>
          </a:p>
        </p:txBody>
      </p:sp>
    </p:spTree>
    <p:extLst>
      <p:ext uri="{BB962C8B-B14F-4D97-AF65-F5344CB8AC3E}">
        <p14:creationId xmlns:p14="http://schemas.microsoft.com/office/powerpoint/2010/main" val="3197656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25</a:t>
            </a:fld>
            <a:endParaRPr lang="en-US" dirty="0"/>
          </a:p>
        </p:txBody>
      </p:sp>
    </p:spTree>
    <p:extLst>
      <p:ext uri="{BB962C8B-B14F-4D97-AF65-F5344CB8AC3E}">
        <p14:creationId xmlns:p14="http://schemas.microsoft.com/office/powerpoint/2010/main" val="3555453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D43CF-D962-92BD-A29C-A32113DFDE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C369B-F254-DFC8-4EAD-F54B1E1D3A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3195E7-0E28-16D0-6AC1-615F2117BF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Differences between the results with the different beam footprints were small in general.  The maximum energy deposition increased to 0.08 J/cc/pulse with beam profile 4 (90 cm</a:t>
            </a:r>
            <a:r>
              <a:rPr lang="en-US" baseline="30000" dirty="0"/>
              <a:t>2</a:t>
            </a:r>
            <a:r>
              <a:rPr lang="en-US" dirty="0"/>
              <a:t> with nominal offset) compared to beam profile 1 (60 cm</a:t>
            </a:r>
            <a:r>
              <a:rPr lang="en-US" baseline="30000" dirty="0"/>
              <a:t>2</a:t>
            </a:r>
            <a:r>
              <a:rPr lang="en-US" dirty="0"/>
              <a:t> in center). The profile with 90 cm</a:t>
            </a:r>
            <a:r>
              <a:rPr lang="en-US" baseline="30000" dirty="0"/>
              <a:t>2</a:t>
            </a:r>
            <a:r>
              <a:rPr lang="en-US" dirty="0"/>
              <a:t> has a smaller footprint on the PBW than the 60 cm</a:t>
            </a:r>
            <a:r>
              <a:rPr lang="en-US" baseline="30000" dirty="0"/>
              <a:t>2</a:t>
            </a:r>
            <a:r>
              <a:rPr lang="en-US" dirty="0"/>
              <a:t> profile.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Pictures on this slide are for beam profile 1. In this analysis, the opening for the proton beam is relatively small/narrow. I believe it was decided to increase this opening. This is expected to decrease the maximal value of the energy deposition.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DPA was only evaluated for beam profile 1 (60 cm</a:t>
            </a:r>
            <a:r>
              <a:rPr lang="en-US" baseline="30000" dirty="0"/>
              <a:t>2</a:t>
            </a:r>
            <a:r>
              <a:rPr lang="en-US" dirty="0"/>
              <a:t> in center), as </a:t>
            </a:r>
            <a:r>
              <a:rPr lang="en-US" dirty="0">
                <a:latin typeface="+mn-lt"/>
              </a:rPr>
              <a:t>the margin is very large, thus no problem expected for the other beam profiles.</a:t>
            </a:r>
            <a:endParaRPr lang="en-US" dirty="0"/>
          </a:p>
        </p:txBody>
      </p:sp>
      <p:sp>
        <p:nvSpPr>
          <p:cNvPr id="4" name="Slide Number Placeholder 3">
            <a:extLst>
              <a:ext uri="{FF2B5EF4-FFF2-40B4-BE49-F238E27FC236}">
                <a16:creationId xmlns:a16="http://schemas.microsoft.com/office/drawing/2014/main" id="{FB2DF405-68BD-C43F-F661-A08CAEF19BD9}"/>
              </a:ext>
            </a:extLst>
          </p:cNvPr>
          <p:cNvSpPr>
            <a:spLocks noGrp="1"/>
          </p:cNvSpPr>
          <p:nvPr>
            <p:ph type="sldNum" sz="quarter" idx="5"/>
          </p:nvPr>
        </p:nvSpPr>
        <p:spPr/>
        <p:txBody>
          <a:bodyPr/>
          <a:lstStyle/>
          <a:p>
            <a:fld id="{CEEA2CD3-FB95-D94F-9F04-F9F995EAB822}" type="slidenum">
              <a:rPr lang="en-US" smtClean="0"/>
              <a:t>33</a:t>
            </a:fld>
            <a:endParaRPr lang="en-US" dirty="0"/>
          </a:p>
        </p:txBody>
      </p:sp>
    </p:spTree>
    <p:extLst>
      <p:ext uri="{BB962C8B-B14F-4D97-AF65-F5344CB8AC3E}">
        <p14:creationId xmlns:p14="http://schemas.microsoft.com/office/powerpoint/2010/main" val="2582678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Conceptual design of the monolith was for 0.25 mrem/h on the surface. With bunker added allowable dose rate on the surface of the monolith may be increased and the monolith design may be changed and made less expensive. Possibilities are replacing HD with normal concrete and reduce the amount of steel shielding. </a:t>
            </a:r>
          </a:p>
        </p:txBody>
      </p:sp>
      <p:sp>
        <p:nvSpPr>
          <p:cNvPr id="4" name="Slide Number Placehold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BFF095A-F86B-4B29-8A9F-DF3D3D1F3E2A}" type="slidenum">
              <a:rPr kumimoji="0" lang="en-US" sz="1200" b="0" i="0" u="none" strike="noStrike" kern="1200" cap="none" spc="0" normalizeH="0" baseline="0" noProof="0" smtClean="0">
                <a:ln>
                  <a:noFill/>
                </a:ln>
                <a:solidFill>
                  <a:prstClr val="black"/>
                </a:solidFill>
                <a:effectLst/>
                <a:uLnTx/>
                <a:uFillTx/>
                <a:latin typeface="Century Gothic" panose="020F0302020204030204"/>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endParaRPr>
          </a:p>
        </p:txBody>
      </p:sp>
    </p:spTree>
    <p:extLst>
      <p:ext uri="{BB962C8B-B14F-4D97-AF65-F5344CB8AC3E}">
        <p14:creationId xmlns:p14="http://schemas.microsoft.com/office/powerpoint/2010/main" val="1954442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gaps (nominal size) contribute ~0.008 mrem/h out of 0.176 mrem/h</a:t>
            </a:r>
          </a:p>
        </p:txBody>
      </p:sp>
      <p:sp>
        <p:nvSpPr>
          <p:cNvPr id="4" name="Slide Number Placeholder 3"/>
          <p:cNvSpPr>
            <a:spLocks noGrp="1"/>
          </p:cNvSpPr>
          <p:nvPr>
            <p:ph type="sldNum" sz="quarter" idx="5"/>
          </p:nvPr>
        </p:nvSpPr>
        <p:spPr/>
        <p:txBody>
          <a:bodyPr/>
          <a:lstStyle/>
          <a:p>
            <a:fld id="{DBFF095A-F86B-4B29-8A9F-DF3D3D1F3E2A}" type="slidenum">
              <a:rPr lang="en-US" smtClean="0"/>
              <a:pPr/>
              <a:t>52</a:t>
            </a:fld>
            <a:endParaRPr lang="en-US" dirty="0"/>
          </a:p>
        </p:txBody>
      </p:sp>
    </p:spTree>
    <p:extLst>
      <p:ext uri="{BB962C8B-B14F-4D97-AF65-F5344CB8AC3E}">
        <p14:creationId xmlns:p14="http://schemas.microsoft.com/office/powerpoint/2010/main" val="7472214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7.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7.sv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A high angle view of a city&#10;&#10;Description automatically generated">
            <a:extLst>
              <a:ext uri="{FF2B5EF4-FFF2-40B4-BE49-F238E27FC236}">
                <a16:creationId xmlns:a16="http://schemas.microsoft.com/office/drawing/2014/main" id="{01F17512-BEEB-E940-3B9F-9FDBDB2121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6308582"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1168862"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28108" y="1141396"/>
            <a:ext cx="1780479" cy="428014"/>
          </a:xfrm>
          <a:prstGeom prst="rect">
            <a:avLst/>
          </a:prstGeom>
        </p:spPr>
      </p:pic>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4-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dirty="0"/>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5" name="Text Placeholder 21">
            <a:extLst>
              <a:ext uri="{FF2B5EF4-FFF2-40B4-BE49-F238E27FC236}">
                <a16:creationId xmlns:a16="http://schemas.microsoft.com/office/drawing/2014/main" id="{7CBB80AF-E7F0-19C3-A1C2-581346E629FA}"/>
              </a:ext>
            </a:extLst>
          </p:cNvPr>
          <p:cNvSpPr>
            <a:spLocks noGrp="1"/>
          </p:cNvSpPr>
          <p:nvPr>
            <p:ph type="body" sz="quarter" idx="20" hasCustomPrompt="1"/>
          </p:nvPr>
        </p:nvSpPr>
        <p:spPr>
          <a:xfrm>
            <a:off x="831369" y="1608129"/>
            <a:ext cx="2224560" cy="1937083"/>
          </a:xfrm>
          <a:solidFill>
            <a:schemeClr val="accent6"/>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7" name="Text Placeholder 21">
            <a:extLst>
              <a:ext uri="{FF2B5EF4-FFF2-40B4-BE49-F238E27FC236}">
                <a16:creationId xmlns:a16="http://schemas.microsoft.com/office/drawing/2014/main" id="{54C80E78-2562-B8ED-171A-55592F6B54EB}"/>
              </a:ext>
            </a:extLst>
          </p:cNvPr>
          <p:cNvSpPr>
            <a:spLocks noGrp="1"/>
          </p:cNvSpPr>
          <p:nvPr>
            <p:ph type="body" sz="quarter" idx="21" hasCustomPrompt="1"/>
          </p:nvPr>
        </p:nvSpPr>
        <p:spPr>
          <a:xfrm>
            <a:off x="3573029" y="1608129"/>
            <a:ext cx="2224560" cy="1937083"/>
          </a:xfrm>
          <a:solidFill>
            <a:schemeClr val="tx2"/>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1" name="Text Placeholder 21">
            <a:extLst>
              <a:ext uri="{FF2B5EF4-FFF2-40B4-BE49-F238E27FC236}">
                <a16:creationId xmlns:a16="http://schemas.microsoft.com/office/drawing/2014/main" id="{34A84B6E-E447-9286-A517-CD3DFC474897}"/>
              </a:ext>
            </a:extLst>
          </p:cNvPr>
          <p:cNvSpPr>
            <a:spLocks noGrp="1"/>
          </p:cNvSpPr>
          <p:nvPr>
            <p:ph type="body" sz="quarter" idx="22" hasCustomPrompt="1"/>
          </p:nvPr>
        </p:nvSpPr>
        <p:spPr>
          <a:xfrm>
            <a:off x="6376243" y="1608129"/>
            <a:ext cx="2224560" cy="1937083"/>
          </a:xfrm>
          <a:solidFill>
            <a:schemeClr val="accent1"/>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7" name="Text Placeholder 21">
            <a:extLst>
              <a:ext uri="{FF2B5EF4-FFF2-40B4-BE49-F238E27FC236}">
                <a16:creationId xmlns:a16="http://schemas.microsoft.com/office/drawing/2014/main" id="{F8BDDCA9-952A-F2A8-8772-1C0FCFEA8798}"/>
              </a:ext>
            </a:extLst>
          </p:cNvPr>
          <p:cNvSpPr>
            <a:spLocks noGrp="1"/>
          </p:cNvSpPr>
          <p:nvPr>
            <p:ph type="body" sz="quarter" idx="23" hasCustomPrompt="1"/>
          </p:nvPr>
        </p:nvSpPr>
        <p:spPr>
          <a:xfrm>
            <a:off x="9117903" y="1608129"/>
            <a:ext cx="2224560" cy="1937083"/>
          </a:xfrm>
          <a:solidFill>
            <a:schemeClr val="accent2"/>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2" name="Text Placeholder 21">
            <a:extLst>
              <a:ext uri="{FF2B5EF4-FFF2-40B4-BE49-F238E27FC236}">
                <a16:creationId xmlns:a16="http://schemas.microsoft.com/office/drawing/2014/main" id="{636877D5-72C7-4D85-028F-092E70AE0E90}"/>
              </a:ext>
            </a:extLst>
          </p:cNvPr>
          <p:cNvSpPr>
            <a:spLocks noGrp="1"/>
          </p:cNvSpPr>
          <p:nvPr>
            <p:ph type="body" sz="quarter" idx="24" hasCustomPrompt="1"/>
          </p:nvPr>
        </p:nvSpPr>
        <p:spPr>
          <a:xfrm>
            <a:off x="831369" y="3893496"/>
            <a:ext cx="2224560" cy="1937083"/>
          </a:xfrm>
          <a:solidFill>
            <a:schemeClr val="accent3"/>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3" name="Text Placeholder 21">
            <a:extLst>
              <a:ext uri="{FF2B5EF4-FFF2-40B4-BE49-F238E27FC236}">
                <a16:creationId xmlns:a16="http://schemas.microsoft.com/office/drawing/2014/main" id="{2ADB2E29-7156-045C-5AF7-96DCA2797AA9}"/>
              </a:ext>
            </a:extLst>
          </p:cNvPr>
          <p:cNvSpPr>
            <a:spLocks noGrp="1"/>
          </p:cNvSpPr>
          <p:nvPr>
            <p:ph type="body" sz="quarter" idx="25" hasCustomPrompt="1"/>
          </p:nvPr>
        </p:nvSpPr>
        <p:spPr>
          <a:xfrm>
            <a:off x="3573029" y="3893496"/>
            <a:ext cx="2224560" cy="1937083"/>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4" name="Text Placeholder 21">
            <a:extLst>
              <a:ext uri="{FF2B5EF4-FFF2-40B4-BE49-F238E27FC236}">
                <a16:creationId xmlns:a16="http://schemas.microsoft.com/office/drawing/2014/main" id="{4444F986-C72B-21EC-6CCC-E370D9F24CE2}"/>
              </a:ext>
            </a:extLst>
          </p:cNvPr>
          <p:cNvSpPr>
            <a:spLocks noGrp="1"/>
          </p:cNvSpPr>
          <p:nvPr>
            <p:ph type="body" sz="quarter" idx="26" hasCustomPrompt="1"/>
          </p:nvPr>
        </p:nvSpPr>
        <p:spPr>
          <a:xfrm>
            <a:off x="6376243" y="3893496"/>
            <a:ext cx="2224560" cy="1937083"/>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9" name="Text Placeholder 21">
            <a:extLst>
              <a:ext uri="{FF2B5EF4-FFF2-40B4-BE49-F238E27FC236}">
                <a16:creationId xmlns:a16="http://schemas.microsoft.com/office/drawing/2014/main" id="{80C5ECF3-1A9B-DC38-32B9-FB4AE1989447}"/>
              </a:ext>
            </a:extLst>
          </p:cNvPr>
          <p:cNvSpPr>
            <a:spLocks noGrp="1"/>
          </p:cNvSpPr>
          <p:nvPr>
            <p:ph type="body" sz="quarter" idx="27" hasCustomPrompt="1"/>
          </p:nvPr>
        </p:nvSpPr>
        <p:spPr>
          <a:xfrm>
            <a:off x="9117903" y="3893496"/>
            <a:ext cx="2224560" cy="1937083"/>
          </a:xfrm>
          <a:solidFill>
            <a:schemeClr val="accent6">
              <a:lumMod val="75000"/>
            </a:schemeClr>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Tree>
    <p:extLst>
      <p:ext uri="{BB962C8B-B14F-4D97-AF65-F5344CB8AC3E}">
        <p14:creationId xmlns:p14="http://schemas.microsoft.com/office/powerpoint/2010/main" val="2646812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SmartArt">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dirty="0"/>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11" name="SmartArt Placeholder 10">
            <a:extLst>
              <a:ext uri="{FF2B5EF4-FFF2-40B4-BE49-F238E27FC236}">
                <a16:creationId xmlns:a16="http://schemas.microsoft.com/office/drawing/2014/main" id="{DE9FF4CE-1AF4-3143-A6DB-00045458C34C}"/>
              </a:ext>
            </a:extLst>
          </p:cNvPr>
          <p:cNvSpPr>
            <a:spLocks noGrp="1"/>
          </p:cNvSpPr>
          <p:nvPr>
            <p:ph type="dgm" sz="quarter" idx="10"/>
          </p:nvPr>
        </p:nvSpPr>
        <p:spPr>
          <a:xfrm>
            <a:off x="314691" y="1735015"/>
            <a:ext cx="11492431" cy="4407877"/>
          </a:xfrm>
        </p:spPr>
        <p:txBody>
          <a:bodyPr/>
          <a:lstStyle/>
          <a:p>
            <a:r>
              <a:rPr lang="en-US" dirty="0"/>
              <a:t>Click icon to add SmartArt graphic</a:t>
            </a:r>
          </a:p>
        </p:txBody>
      </p:sp>
    </p:spTree>
    <p:extLst>
      <p:ext uri="{BB962C8B-B14F-4D97-AF65-F5344CB8AC3E}">
        <p14:creationId xmlns:p14="http://schemas.microsoft.com/office/powerpoint/2010/main" val="1307013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dirty="0"/>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dirty="0"/>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dirty="0"/>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dirty="0"/>
              <a:t>One-sentence headline stating </a:t>
            </a:r>
            <a:br>
              <a:rPr lang="en-US" dirty="0"/>
            </a:br>
            <a:r>
              <a:rPr lang="en-US" dirty="0"/>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dirty="0"/>
              <a:t>One-sentence headline stating </a:t>
            </a:r>
            <a:br>
              <a:rPr lang="en-US" dirty="0"/>
            </a:br>
            <a:r>
              <a:rPr lang="en-US" dirty="0"/>
              <a:t>the main takeaway message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2000"/>
            </a:lvl1pPr>
          </a:lstStyle>
          <a:p>
            <a:r>
              <a:rPr lang="en-US" dirty="0"/>
              <a:t>Supporting point 1</a:t>
            </a:r>
            <a:br>
              <a:rPr lang="en-US" dirty="0"/>
            </a:br>
            <a:r>
              <a:rPr lang="en-US" dirty="0"/>
              <a:t>Supporting point 2</a:t>
            </a:r>
            <a:br>
              <a:rPr lang="en-US" dirty="0"/>
            </a:br>
            <a:r>
              <a:rPr lang="en-US" dirty="0"/>
              <a:t>Supporting point 3</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dirty="0"/>
              <a:t>Click icon to add picture</a:t>
            </a:r>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Image series">
    <p:spTree>
      <p:nvGrpSpPr>
        <p:cNvPr id="1" name=""/>
        <p:cNvGrpSpPr/>
        <p:nvPr/>
      </p:nvGrpSpPr>
      <p:grpSpPr>
        <a:xfrm>
          <a:off x="0" y="0"/>
          <a:ext cx="0" cy="0"/>
          <a:chOff x="0" y="0"/>
          <a:chExt cx="0" cy="0"/>
        </a:xfrm>
      </p:grpSpPr>
      <p:sp>
        <p:nvSpPr>
          <p:cNvPr id="142" name="Freeform 141">
            <a:extLst>
              <a:ext uri="{FF2B5EF4-FFF2-40B4-BE49-F238E27FC236}">
                <a16:creationId xmlns:a16="http://schemas.microsoft.com/office/drawing/2014/main" id="{C5299A65-0A0F-7322-3425-6AD66F71B882}"/>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dirty="0"/>
          </a:p>
        </p:txBody>
      </p:sp>
      <p:sp>
        <p:nvSpPr>
          <p:cNvPr id="136" name="Picture Placeholder 135">
            <a:extLst>
              <a:ext uri="{FF2B5EF4-FFF2-40B4-BE49-F238E27FC236}">
                <a16:creationId xmlns:a16="http://schemas.microsoft.com/office/drawing/2014/main" id="{5DC2D7C4-BFF1-5433-4DFD-06CB8AACA1BC}"/>
              </a:ext>
            </a:extLst>
          </p:cNvPr>
          <p:cNvSpPr>
            <a:spLocks noGrp="1"/>
          </p:cNvSpPr>
          <p:nvPr>
            <p:ph type="pic" sz="quarter" idx="13"/>
          </p:nvPr>
        </p:nvSpPr>
        <p:spPr>
          <a:xfrm>
            <a:off x="7642225" y="0"/>
            <a:ext cx="2151063" cy="2151063"/>
          </a:xfrm>
          <a:solidFill>
            <a:schemeClr val="bg2"/>
          </a:solidFill>
        </p:spPr>
        <p:txBody>
          <a:bodyPr/>
          <a:lstStyle/>
          <a:p>
            <a:r>
              <a:rPr lang="en-US" dirty="0"/>
              <a:t>Click icon to add picture</a:t>
            </a:r>
          </a:p>
        </p:txBody>
      </p:sp>
      <p:sp>
        <p:nvSpPr>
          <p:cNvPr id="137" name="Picture Placeholder 135">
            <a:extLst>
              <a:ext uri="{FF2B5EF4-FFF2-40B4-BE49-F238E27FC236}">
                <a16:creationId xmlns:a16="http://schemas.microsoft.com/office/drawing/2014/main" id="{859767F7-2911-36C4-18C3-120D9FA7D632}"/>
              </a:ext>
            </a:extLst>
          </p:cNvPr>
          <p:cNvSpPr>
            <a:spLocks noGrp="1"/>
          </p:cNvSpPr>
          <p:nvPr>
            <p:ph type="pic" sz="quarter" idx="14"/>
          </p:nvPr>
        </p:nvSpPr>
        <p:spPr>
          <a:xfrm>
            <a:off x="10044833" y="0"/>
            <a:ext cx="2151063" cy="2151063"/>
          </a:xfrm>
          <a:solidFill>
            <a:schemeClr val="bg2"/>
          </a:solidFill>
        </p:spPr>
        <p:txBody>
          <a:bodyPr/>
          <a:lstStyle/>
          <a:p>
            <a:r>
              <a:rPr lang="en-US" dirty="0"/>
              <a:t>Click icon to add picture</a:t>
            </a:r>
          </a:p>
        </p:txBody>
      </p:sp>
      <p:sp>
        <p:nvSpPr>
          <p:cNvPr id="138" name="Picture Placeholder 135">
            <a:extLst>
              <a:ext uri="{FF2B5EF4-FFF2-40B4-BE49-F238E27FC236}">
                <a16:creationId xmlns:a16="http://schemas.microsoft.com/office/drawing/2014/main" id="{FC9DC632-E163-36B5-D009-C52439676110}"/>
              </a:ext>
            </a:extLst>
          </p:cNvPr>
          <p:cNvSpPr>
            <a:spLocks noGrp="1"/>
          </p:cNvSpPr>
          <p:nvPr>
            <p:ph type="pic" sz="quarter" idx="15"/>
          </p:nvPr>
        </p:nvSpPr>
        <p:spPr>
          <a:xfrm>
            <a:off x="7642225" y="2353563"/>
            <a:ext cx="2151063" cy="2151063"/>
          </a:xfrm>
          <a:solidFill>
            <a:schemeClr val="bg2"/>
          </a:solidFill>
        </p:spPr>
        <p:txBody>
          <a:bodyPr/>
          <a:lstStyle/>
          <a:p>
            <a:r>
              <a:rPr lang="en-US" dirty="0"/>
              <a:t>Click icon to add picture</a:t>
            </a:r>
          </a:p>
        </p:txBody>
      </p:sp>
      <p:sp>
        <p:nvSpPr>
          <p:cNvPr id="139" name="Picture Placeholder 135">
            <a:extLst>
              <a:ext uri="{FF2B5EF4-FFF2-40B4-BE49-F238E27FC236}">
                <a16:creationId xmlns:a16="http://schemas.microsoft.com/office/drawing/2014/main" id="{99255166-5F9E-0685-2DC9-C0962F7791A1}"/>
              </a:ext>
            </a:extLst>
          </p:cNvPr>
          <p:cNvSpPr>
            <a:spLocks noGrp="1"/>
          </p:cNvSpPr>
          <p:nvPr>
            <p:ph type="pic" sz="quarter" idx="16"/>
          </p:nvPr>
        </p:nvSpPr>
        <p:spPr>
          <a:xfrm>
            <a:off x="10044833" y="2353563"/>
            <a:ext cx="2151063" cy="2151063"/>
          </a:xfrm>
          <a:solidFill>
            <a:schemeClr val="bg2"/>
          </a:solidFill>
        </p:spPr>
        <p:txBody>
          <a:bodyPr/>
          <a:lstStyle/>
          <a:p>
            <a:r>
              <a:rPr lang="en-US" dirty="0"/>
              <a:t>Click icon to add picture</a:t>
            </a:r>
          </a:p>
        </p:txBody>
      </p:sp>
      <p:sp>
        <p:nvSpPr>
          <p:cNvPr id="140" name="Picture Placeholder 135">
            <a:extLst>
              <a:ext uri="{FF2B5EF4-FFF2-40B4-BE49-F238E27FC236}">
                <a16:creationId xmlns:a16="http://schemas.microsoft.com/office/drawing/2014/main" id="{0FA78FC9-062C-7D60-CDA4-C25CE63F78E4}"/>
              </a:ext>
            </a:extLst>
          </p:cNvPr>
          <p:cNvSpPr>
            <a:spLocks noGrp="1"/>
          </p:cNvSpPr>
          <p:nvPr>
            <p:ph type="pic" sz="quarter" idx="17"/>
          </p:nvPr>
        </p:nvSpPr>
        <p:spPr>
          <a:xfrm>
            <a:off x="7642225" y="4706937"/>
            <a:ext cx="2151063" cy="2151063"/>
          </a:xfrm>
          <a:solidFill>
            <a:schemeClr val="bg2"/>
          </a:solidFill>
        </p:spPr>
        <p:txBody>
          <a:bodyPr/>
          <a:lstStyle/>
          <a:p>
            <a:r>
              <a:rPr lang="en-US" dirty="0"/>
              <a:t>Click icon to add picture</a:t>
            </a:r>
          </a:p>
        </p:txBody>
      </p:sp>
      <p:sp>
        <p:nvSpPr>
          <p:cNvPr id="141" name="Picture Placeholder 135">
            <a:extLst>
              <a:ext uri="{FF2B5EF4-FFF2-40B4-BE49-F238E27FC236}">
                <a16:creationId xmlns:a16="http://schemas.microsoft.com/office/drawing/2014/main" id="{9521219C-7211-80DE-D33B-4B26EA6EEE98}"/>
              </a:ext>
            </a:extLst>
          </p:cNvPr>
          <p:cNvSpPr>
            <a:spLocks noGrp="1"/>
          </p:cNvSpPr>
          <p:nvPr>
            <p:ph type="pic" sz="quarter" idx="18"/>
          </p:nvPr>
        </p:nvSpPr>
        <p:spPr>
          <a:xfrm>
            <a:off x="10044833" y="4706937"/>
            <a:ext cx="2151063" cy="2151063"/>
          </a:xfrm>
          <a:solidFill>
            <a:schemeClr val="bg2"/>
          </a:solidFill>
        </p:spPr>
        <p:txBody>
          <a:bodyPr/>
          <a:lstStyle/>
          <a:p>
            <a:r>
              <a:rPr lang="en-US" dirty="0"/>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886397"/>
          </a:xfrm>
        </p:spPr>
        <p:txBody>
          <a:bodyPr anchor="t" anchorCtr="0">
            <a:noAutofit/>
          </a:bodyPr>
          <a:lstStyle>
            <a:lvl1pPr>
              <a:defRPr b="1">
                <a:solidFill>
                  <a:schemeClr val="bg1"/>
                </a:solidFill>
              </a:defRPr>
            </a:lvl1pPr>
          </a:lstStyle>
          <a:p>
            <a:r>
              <a:rPr lang="en-US" dirty="0"/>
              <a:t>One-sentence headline stating </a:t>
            </a:r>
            <a:br>
              <a:rPr lang="en-US" dirty="0"/>
            </a:br>
            <a:r>
              <a:rPr lang="en-US" dirty="0"/>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60"/>
            <a:ext cx="6763894" cy="4354640"/>
          </a:xfrm>
        </p:spPr>
        <p:txBody>
          <a:bodyPr tIns="91440" anchor="t" anchorCtr="0">
            <a:noAutofit/>
          </a:bodyPr>
          <a:lstStyle>
            <a:lvl1pPr marL="0" indent="0">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2pPr>
            <a:lvl3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3pPr>
            <a:lvl4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4pPr>
            <a:lvl5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5pPr>
          </a:lstStyle>
          <a:p>
            <a:r>
              <a:rPr lang="en-US" dirty="0"/>
              <a:t>Supporting point 1</a:t>
            </a:r>
          </a:p>
          <a:p>
            <a:r>
              <a:rPr lang="en-US" dirty="0"/>
              <a:t>Supporting point 2</a:t>
            </a:r>
          </a:p>
          <a:p>
            <a:r>
              <a:rPr lang="en-US" dirty="0"/>
              <a:t>Supporting point 3</a:t>
            </a:r>
          </a:p>
        </p:txBody>
      </p:sp>
      <p:sp>
        <p:nvSpPr>
          <p:cNvPr id="4" name="Rectangle 6">
            <a:extLst>
              <a:ext uri="{FF2B5EF4-FFF2-40B4-BE49-F238E27FC236}">
                <a16:creationId xmlns:a16="http://schemas.microsoft.com/office/drawing/2014/main" id="{7562B7F0-6B0A-3291-2731-E56176CBCD7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AEE7C435-1FA7-78B6-5FBF-709DE092FE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894757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ey poi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One-sentence connected to the main takeaway</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 Gradie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5" name="Title 1">
            <a:extLst>
              <a:ext uri="{FF2B5EF4-FFF2-40B4-BE49-F238E27FC236}">
                <a16:creationId xmlns:a16="http://schemas.microsoft.com/office/drawing/2014/main" id="{96029C52-FEBA-E897-C815-3A6283D168D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841886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4167105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spcBef>
                <a:spcPts val="1200"/>
              </a:spcBef>
              <a:buNone/>
              <a:defRPr sz="1800"/>
            </a:lvl1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900239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Supporting point 1</a:t>
            </a:r>
            <a:br>
              <a:rPr lang="en-US" dirty="0"/>
            </a:br>
            <a:r>
              <a:rPr lang="en-US" dirty="0"/>
              <a:t>Supporting point 2</a:t>
            </a:r>
            <a:br>
              <a:rPr lang="en-US" dirty="0"/>
            </a:br>
            <a:r>
              <a:rPr lang="en-US" dirty="0"/>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Supporting point 1</a:t>
            </a:r>
            <a:br>
              <a:rPr lang="en-US" dirty="0"/>
            </a:br>
            <a:r>
              <a:rPr lang="en-US" dirty="0"/>
              <a:t>Supporting point 2</a:t>
            </a:r>
            <a:br>
              <a:rPr lang="en-US" dirty="0"/>
            </a:br>
            <a:r>
              <a:rPr lang="en-US" dirty="0"/>
              <a:t>Supporting point 3</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4115577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Editab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67963"/>
            <a:ext cx="155448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dirty="0"/>
              <a:t>Click icon to add picture</a:t>
            </a:r>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1" y="2254309"/>
            <a:ext cx="42462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grpSp>
        <p:nvGrpSpPr>
          <p:cNvPr id="47" name="Group 46">
            <a:extLst>
              <a:ext uri="{FF2B5EF4-FFF2-40B4-BE49-F238E27FC236}">
                <a16:creationId xmlns:a16="http://schemas.microsoft.com/office/drawing/2014/main" id="{B9E34D55-5962-D71E-5F14-F58404B73863}"/>
              </a:ext>
            </a:extLst>
          </p:cNvPr>
          <p:cNvGrpSpPr/>
          <p:nvPr userDrawn="1"/>
        </p:nvGrpSpPr>
        <p:grpSpPr>
          <a:xfrm>
            <a:off x="1168862" y="5406470"/>
            <a:ext cx="4834263" cy="369332"/>
            <a:chOff x="1168862" y="5508070"/>
            <a:chExt cx="4834263" cy="369332"/>
          </a:xfrm>
        </p:grpSpPr>
        <p:pic>
          <p:nvPicPr>
            <p:cNvPr id="48" name="Picture 47">
              <a:extLst>
                <a:ext uri="{FF2B5EF4-FFF2-40B4-BE49-F238E27FC236}">
                  <a16:creationId xmlns:a16="http://schemas.microsoft.com/office/drawing/2014/main" id="{D4967025-85C6-1E53-9051-CBBA63AE1D97}"/>
                </a:ext>
              </a:extLst>
            </p:cNvPr>
            <p:cNvPicPr>
              <a:picLocks noChangeAspect="1"/>
            </p:cNvPicPr>
            <p:nvPr userDrawn="1"/>
          </p:nvPicPr>
          <p:blipFill>
            <a:blip r:embed="rId2"/>
            <a:stretch>
              <a:fillRect/>
            </a:stretch>
          </p:blipFill>
          <p:spPr>
            <a:xfrm>
              <a:off x="1168862" y="5508070"/>
              <a:ext cx="1311127" cy="316213"/>
            </a:xfrm>
            <a:prstGeom prst="rect">
              <a:avLst/>
            </a:prstGeom>
          </p:spPr>
        </p:pic>
        <p:sp>
          <p:nvSpPr>
            <p:cNvPr id="49" name="TextBox 48">
              <a:extLst>
                <a:ext uri="{FF2B5EF4-FFF2-40B4-BE49-F238E27FC236}">
                  <a16:creationId xmlns:a16="http://schemas.microsoft.com/office/drawing/2014/main" id="{6432B67B-E65C-8C4D-ECEE-0E0F031F2333}"/>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Tree>
    <p:extLst>
      <p:ext uri="{BB962C8B-B14F-4D97-AF65-F5344CB8AC3E}">
        <p14:creationId xmlns:p14="http://schemas.microsoft.com/office/powerpoint/2010/main" val="3620304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Tree>
    <p:extLst>
      <p:ext uri="{BB962C8B-B14F-4D97-AF65-F5344CB8AC3E}">
        <p14:creationId xmlns:p14="http://schemas.microsoft.com/office/powerpoint/2010/main" val="2000835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Tree>
    <p:extLst>
      <p:ext uri="{BB962C8B-B14F-4D97-AF65-F5344CB8AC3E}">
        <p14:creationId xmlns:p14="http://schemas.microsoft.com/office/powerpoint/2010/main" val="1401445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column image">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 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dirty="0"/>
              <a:t>Click icon to add picture</a:t>
            </a:r>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dirty="0"/>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dirty="0"/>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3</a:t>
            </a:r>
          </a:p>
        </p:txBody>
      </p:sp>
    </p:spTree>
    <p:extLst>
      <p:ext uri="{BB962C8B-B14F-4D97-AF65-F5344CB8AC3E}">
        <p14:creationId xmlns:p14="http://schemas.microsoft.com/office/powerpoint/2010/main" val="29665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Tree>
    <p:extLst>
      <p:ext uri="{BB962C8B-B14F-4D97-AF65-F5344CB8AC3E}">
        <p14:creationId xmlns:p14="http://schemas.microsoft.com/office/powerpoint/2010/main" val="498188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Supporting point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67787"/>
            <a:ext cx="2194560" cy="1855469"/>
          </a:xfrm>
          <a:solidFill>
            <a:schemeClr val="bg2"/>
          </a:solidFill>
        </p:spPr>
        <p:txBody>
          <a:bodyPr/>
          <a:lstStyle/>
          <a:p>
            <a:r>
              <a:rPr lang="en-US" dirty="0"/>
              <a:t>Click icon to add picture</a:t>
            </a:r>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20190"/>
            <a:ext cx="2194560" cy="1855469"/>
          </a:xfrm>
          <a:solidFill>
            <a:schemeClr val="bg2"/>
          </a:solidFill>
        </p:spPr>
        <p:txBody>
          <a:bodyPr/>
          <a:lstStyle/>
          <a:p>
            <a:r>
              <a:rPr lang="en-US" dirty="0"/>
              <a:t>Click icon to add picture</a:t>
            </a:r>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67787"/>
            <a:ext cx="2194560" cy="1855469"/>
          </a:xfrm>
          <a:solidFill>
            <a:schemeClr val="bg2"/>
          </a:solidFill>
        </p:spPr>
        <p:txBody>
          <a:bodyPr/>
          <a:lstStyle/>
          <a:p>
            <a:r>
              <a:rPr lang="en-US" dirty="0"/>
              <a:t>Click icon to add picture</a:t>
            </a:r>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20190"/>
            <a:ext cx="2194560" cy="1855469"/>
          </a:xfrm>
          <a:solidFill>
            <a:schemeClr val="bg2"/>
          </a:solidFill>
        </p:spPr>
        <p:txBody>
          <a:bodyPr/>
          <a:lstStyle/>
          <a:p>
            <a:r>
              <a:rPr lang="en-US" dirty="0"/>
              <a:t>Click icon to add picture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5"/>
          </a:solidFill>
        </p:spPr>
        <p:txBody>
          <a:bodyPr lIns="182880" tIns="182880" rIns="182880"/>
          <a:lstStyle>
            <a:lvl1pPr marL="0" indent="0">
              <a:buNone/>
              <a:defRPr sz="20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2</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tx1"/>
          </a:solidFill>
        </p:spPr>
        <p:txBody>
          <a:bodyPr lIns="182880" tIns="182880" rIns="182880"/>
          <a:lstStyle>
            <a:lvl1pPr marL="0" indent="0">
              <a:buNone/>
              <a:defRPr sz="2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3</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20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4</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2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Tree>
    <p:extLst>
      <p:ext uri="{BB962C8B-B14F-4D97-AF65-F5344CB8AC3E}">
        <p14:creationId xmlns:p14="http://schemas.microsoft.com/office/powerpoint/2010/main" val="2664967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Supporting point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p>
            <a:r>
              <a:rPr lang="en-US" dirty="0"/>
              <a:t>Click icon to add picture</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buNone/>
              <a:defRPr sz="1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p>
            <a:r>
              <a:rPr lang="en-US" dirty="0"/>
              <a:t>Click icon to add picture</a:t>
            </a:r>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buNone/>
              <a:defRPr sz="16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p>
            <a:r>
              <a:rPr lang="en-US" dirty="0"/>
              <a:t>Click icon to add picture</a:t>
            </a:r>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buNone/>
              <a:defRPr sz="1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p>
            <a:r>
              <a:rPr lang="en-US" dirty="0"/>
              <a:t>Click icon to add picture</a:t>
            </a:r>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buNone/>
              <a:defRPr sz="16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p>
            <a:r>
              <a:rPr lang="en-US" dirty="0"/>
              <a:t>Click icon to add picture</a:t>
            </a:r>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buNone/>
              <a:defRPr sz="16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p>
            <a:r>
              <a:rPr lang="en-US" dirty="0"/>
              <a:t>Click icon to add picture</a:t>
            </a:r>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buNone/>
              <a:defRPr sz="1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Tree>
    <p:extLst>
      <p:ext uri="{BB962C8B-B14F-4D97-AF65-F5344CB8AC3E}">
        <p14:creationId xmlns:p14="http://schemas.microsoft.com/office/powerpoint/2010/main" val="1858181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ortrait-14 position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p>
            <a:r>
              <a:rPr lang="en-US" dirty="0"/>
              <a:t>Click icon to add picture</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p>
            <a:r>
              <a:rPr lang="en-US" dirty="0"/>
              <a:t>Click icon to add picture</a:t>
            </a:r>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p>
            <a:r>
              <a:rPr lang="en-US" dirty="0"/>
              <a:t>Click icon to add picture</a:t>
            </a:r>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p>
            <a:r>
              <a:rPr lang="en-US" dirty="0"/>
              <a:t>Click icon to add picture</a:t>
            </a:r>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p>
            <a:r>
              <a:rPr lang="en-US" dirty="0"/>
              <a:t>Click icon to add picture</a:t>
            </a:r>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p>
            <a:r>
              <a:rPr lang="en-US" dirty="0"/>
              <a:t>Click icon to add picture</a:t>
            </a:r>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p>
            <a:r>
              <a:rPr lang="en-US" dirty="0"/>
              <a:t>Click icon to add picture</a:t>
            </a:r>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p>
            <a:r>
              <a:rPr lang="en-US" dirty="0"/>
              <a:t>Click icon to add picture</a:t>
            </a:r>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p>
            <a:r>
              <a:rPr lang="en-US" dirty="0"/>
              <a:t>Click icon to add picture</a:t>
            </a:r>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p>
            <a:r>
              <a:rPr lang="en-US" dirty="0"/>
              <a:t>Click icon to add picture</a:t>
            </a:r>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p>
            <a:r>
              <a:rPr lang="en-US" dirty="0"/>
              <a:t>Click icon to add picture</a:t>
            </a:r>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p>
            <a:r>
              <a:rPr lang="en-US" dirty="0"/>
              <a:t>Click icon to add picture</a:t>
            </a:r>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p>
            <a:r>
              <a:rPr lang="en-US" dirty="0"/>
              <a:t>Click icon to add picture</a:t>
            </a:r>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p>
            <a:r>
              <a:rPr lang="en-US" dirty="0"/>
              <a:t>Click icon to add picture</a:t>
            </a:r>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ortrait-10 position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p>
            <a:r>
              <a:rPr lang="en-US" dirty="0"/>
              <a:t>Click icon to add picture</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p>
            <a:r>
              <a:rPr lang="en-US" dirty="0"/>
              <a:t>Click icon to add picture</a:t>
            </a:r>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p>
            <a:r>
              <a:rPr lang="en-US" dirty="0"/>
              <a:t>Click icon to add picture</a:t>
            </a:r>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p>
            <a:r>
              <a:rPr lang="en-US" dirty="0"/>
              <a:t>Click icon to add picture</a:t>
            </a:r>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p>
            <a:r>
              <a:rPr lang="en-US" dirty="0"/>
              <a:t>Click icon to add picture</a:t>
            </a:r>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p>
            <a:r>
              <a:rPr lang="en-US" dirty="0"/>
              <a:t>Click icon to add picture</a:t>
            </a:r>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p>
            <a:r>
              <a:rPr lang="en-US" dirty="0"/>
              <a:t>Click icon to add picture</a:t>
            </a:r>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p>
            <a:r>
              <a:rPr lang="en-US" dirty="0"/>
              <a:t>Click icon to add picture</a:t>
            </a:r>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p>
            <a:r>
              <a:rPr lang="en-US" dirty="0"/>
              <a:t>Click icon to add picture</a:t>
            </a:r>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p>
            <a:r>
              <a:rPr lang="en-US" dirty="0"/>
              <a:t>Click icon to add picture</a:t>
            </a:r>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ortrait-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4" name="SmartArt Placeholder 3">
            <a:extLst>
              <a:ext uri="{FF2B5EF4-FFF2-40B4-BE49-F238E27FC236}">
                <a16:creationId xmlns:a16="http://schemas.microsoft.com/office/drawing/2014/main" id="{41F9B8EB-EA8B-7B42-D70A-72CFAD42EB27}"/>
              </a:ext>
            </a:extLst>
          </p:cNvPr>
          <p:cNvSpPr>
            <a:spLocks noGrp="1"/>
          </p:cNvSpPr>
          <p:nvPr>
            <p:ph type="dgm" sz="quarter" idx="10"/>
          </p:nvPr>
        </p:nvSpPr>
        <p:spPr>
          <a:xfrm>
            <a:off x="314691" y="1430338"/>
            <a:ext cx="11493133" cy="4852987"/>
          </a:xfrm>
        </p:spPr>
        <p:txBody>
          <a:bodyPr/>
          <a:lstStyle/>
          <a:p>
            <a:r>
              <a:rPr lang="en-US" dirty="0"/>
              <a:t>Click icon to add SmartArt graphic</a:t>
            </a:r>
          </a:p>
        </p:txBody>
      </p:sp>
    </p:spTree>
    <p:extLst>
      <p:ext uri="{BB962C8B-B14F-4D97-AF65-F5344CB8AC3E}">
        <p14:creationId xmlns:p14="http://schemas.microsoft.com/office/powerpoint/2010/main" val="20635676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ummary - Standard">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9145" y="2258209"/>
            <a:ext cx="12210290" cy="664797"/>
          </a:xfrm>
        </p:spPr>
        <p:txBody>
          <a:bodyPr anchor="t" anchorCtr="0">
            <a:noAutofit/>
          </a:bodyPr>
          <a:lstStyle>
            <a:lvl1pPr algn="ctr">
              <a:spcBef>
                <a:spcPts val="1200"/>
              </a:spcBef>
              <a:spcAft>
                <a:spcPts val="60"/>
              </a:spcAft>
              <a:defRPr sz="4800" b="1">
                <a:solidFill>
                  <a:schemeClr val="tx1"/>
                </a:solidFill>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0" y="2922742"/>
            <a:ext cx="12192000"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ONE SENTENCE SUBTITLE STATEMENT</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2956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ortrait">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dirty="0"/>
              <a:t>Click icon to add picture</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28070" y="783630"/>
            <a:ext cx="1780479" cy="428014"/>
          </a:xfrm>
          <a:prstGeom prst="rect">
            <a:avLst/>
          </a:prstGeom>
        </p:spPr>
      </p:pic>
    </p:spTree>
    <p:extLst>
      <p:ext uri="{BB962C8B-B14F-4D97-AF65-F5344CB8AC3E}">
        <p14:creationId xmlns:p14="http://schemas.microsoft.com/office/powerpoint/2010/main" val="3540133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mmary - Social">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1B10DD8E-E016-58F8-208C-69AD92BED39D}"/>
              </a:ext>
            </a:extLst>
          </p:cNvPr>
          <p:cNvSpPr/>
          <p:nvPr userDrawn="1"/>
        </p:nvSpPr>
        <p:spPr>
          <a:xfrm>
            <a:off x="0" y="0"/>
            <a:ext cx="12192000" cy="2575976"/>
          </a:xfrm>
          <a:prstGeom prst="rect">
            <a:avLst/>
          </a:prstGeom>
          <a:gradFill>
            <a:gsLst>
              <a:gs pos="57000">
                <a:srgbClr val="FFFFFF">
                  <a:alpha val="62000"/>
                </a:srgbClr>
              </a:gs>
              <a:gs pos="15000">
                <a:schemeClr val="bg1">
                  <a:alpha val="91598"/>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7">
            <a:extLst>
              <a:ext uri="{FF2B5EF4-FFF2-40B4-BE49-F238E27FC236}">
                <a16:creationId xmlns:a16="http://schemas.microsoft.com/office/drawing/2014/main" id="{658225E5-2430-3783-F06E-A0A40A65699C}"/>
              </a:ext>
            </a:extLst>
          </p:cNvPr>
          <p:cNvSpPr>
            <a:spLocks noGrp="1"/>
          </p:cNvSpPr>
          <p:nvPr>
            <p:ph type="title"/>
          </p:nvPr>
        </p:nvSpPr>
        <p:spPr>
          <a:xfrm>
            <a:off x="314692" y="365125"/>
            <a:ext cx="11492432" cy="886397"/>
          </a:xfrm>
        </p:spPr>
        <p:txBody>
          <a:bodyPr/>
          <a:lstStyle/>
          <a:p>
            <a:r>
              <a:rPr lang="en-US"/>
              <a:t>Click to edit Master title style</a:t>
            </a:r>
            <a:endParaRPr lang="en-US" dirty="0"/>
          </a:p>
        </p:txBody>
      </p:sp>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24851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mmary-3 key points">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 </a:t>
            </a:r>
            <a:br>
              <a:rPr lang="en-US" dirty="0"/>
            </a:br>
            <a:r>
              <a:rPr lang="en-US" dirty="0"/>
              <a:t>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dirty="0"/>
              <a:t>Click icon to add picture</a:t>
            </a:r>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dirty="0"/>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dirty="0"/>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3</a:t>
            </a:r>
          </a:p>
        </p:txBody>
      </p:sp>
    </p:spTree>
    <p:extLst>
      <p:ext uri="{BB962C8B-B14F-4D97-AF65-F5344CB8AC3E}">
        <p14:creationId xmlns:p14="http://schemas.microsoft.com/office/powerpoint/2010/main" val="652793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xagon custom">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dirty="0"/>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dirty="0"/>
              <a:t>One-sentence headline stating the main takeaway message </a:t>
            </a:r>
            <a:br>
              <a:rPr lang="en-US" dirty="0"/>
            </a:br>
            <a:r>
              <a:rPr lang="en-US" dirty="0"/>
              <a:t>for the slide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2000"/>
            </a:lvl1pPr>
          </a:lstStyle>
          <a:p>
            <a:r>
              <a:rPr lang="en-US" dirty="0"/>
              <a:t>Supporting point 1 </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3554203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ummary - ORNL">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CE6F3ADE-A89C-6520-CF9E-35DBBF658006}"/>
              </a:ext>
            </a:extLst>
          </p:cNvPr>
          <p:cNvGrpSpPr/>
          <p:nvPr userDrawn="1"/>
        </p:nvGrpSpPr>
        <p:grpSpPr>
          <a:xfrm>
            <a:off x="4258364" y="5999147"/>
            <a:ext cx="3675272" cy="369332"/>
            <a:chOff x="2384568" y="6390825"/>
            <a:chExt cx="3439954" cy="345685"/>
          </a:xfrm>
        </p:grpSpPr>
        <p:pic>
          <p:nvPicPr>
            <p:cNvPr id="5" name="Graphic 4">
              <a:extLst>
                <a:ext uri="{FF2B5EF4-FFF2-40B4-BE49-F238E27FC236}">
                  <a16:creationId xmlns:a16="http://schemas.microsoft.com/office/drawing/2014/main" id="{01B8E79D-B334-5A32-32FE-8CC93A632A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6" name="TextBox 5">
              <a:extLst>
                <a:ext uri="{FF2B5EF4-FFF2-40B4-BE49-F238E27FC236}">
                  <a16:creationId xmlns:a16="http://schemas.microsoft.com/office/drawing/2014/main" id="{724FEE0D-24E7-9F86-60D8-E8982B5DB295}"/>
                </a:ext>
              </a:extLst>
            </p:cNvPr>
            <p:cNvSpPr txBox="1"/>
            <p:nvPr userDrawn="1"/>
          </p:nvSpPr>
          <p:spPr>
            <a:xfrm>
              <a:off x="3588247" y="6390825"/>
              <a:ext cx="2236275" cy="345685"/>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09255" y="2735048"/>
            <a:ext cx="5773490" cy="1387904"/>
          </a:xfrm>
          <a:prstGeom prst="rect">
            <a:avLst/>
          </a:prstGeom>
        </p:spPr>
      </p:pic>
    </p:spTree>
    <p:extLst>
      <p:ext uri="{BB962C8B-B14F-4D97-AF65-F5344CB8AC3E}">
        <p14:creationId xmlns:p14="http://schemas.microsoft.com/office/powerpoint/2010/main" val="17541547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712168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DF61E-DA3A-634F-A341-57E2F51043C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4E798DA-24A5-8B4C-B573-AD492A48A1D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1CF49A-32DC-4A49-A6A3-5C0A6D0D9B8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144FDD0-6AD9-CA47-A932-34A31D5D734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C68F47-A5E4-7142-86D3-6704587A00E9}"/>
              </a:ext>
            </a:extLst>
          </p:cNvPr>
          <p:cNvSpPr>
            <a:spLocks noGrp="1"/>
          </p:cNvSpPr>
          <p:nvPr>
            <p:ph type="sldNum" sz="quarter" idx="12"/>
          </p:nvPr>
        </p:nvSpPr>
        <p:spPr/>
        <p:txBody>
          <a:bodyPr/>
          <a:lstStyle/>
          <a:p>
            <a:fld id="{DFFE8B3B-9DB5-2B44-A7E1-3277EA2D3A18}" type="slidenum">
              <a:rPr lang="en-US" smtClean="0"/>
              <a:t>‹#›</a:t>
            </a:fld>
            <a:endParaRPr lang="en-US" dirty="0"/>
          </a:p>
        </p:txBody>
      </p:sp>
    </p:spTree>
    <p:extLst>
      <p:ext uri="{BB962C8B-B14F-4D97-AF65-F5344CB8AC3E}">
        <p14:creationId xmlns:p14="http://schemas.microsoft.com/office/powerpoint/2010/main" val="3994118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a:prstGeom prst="rect">
            <a:avLst/>
          </a:prstGeo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8062262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42253798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7327712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a:prstGeom prst="rect">
            <a:avLst/>
          </a:prstGeo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816480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Landscap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p>
            <a:r>
              <a:rPr lang="en-US" dirty="0"/>
              <a:t>Click icon to add picture</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28070" y="783630"/>
            <a:ext cx="1780479" cy="428014"/>
          </a:xfrm>
          <a:prstGeom prst="rect">
            <a:avLst/>
          </a:prstGeom>
        </p:spPr>
      </p:pic>
    </p:spTree>
    <p:extLst>
      <p:ext uri="{BB962C8B-B14F-4D97-AF65-F5344CB8AC3E}">
        <p14:creationId xmlns:p14="http://schemas.microsoft.com/office/powerpoint/2010/main" val="3768814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6C04E-ECB0-DF4C-AB3D-0DDEEA83A0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862CCC-4598-0B44-A04F-D751A3D8E3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9E28A6-82B3-2D40-A028-59ABB0D2DA78}"/>
              </a:ext>
            </a:extLst>
          </p:cNvPr>
          <p:cNvSpPr>
            <a:spLocks noGrp="1"/>
          </p:cNvSpPr>
          <p:nvPr>
            <p:ph type="dt" sz="half" idx="10"/>
          </p:nvPr>
        </p:nvSpPr>
        <p:spPr/>
        <p:txBody>
          <a:bodyPr/>
          <a:lstStyle/>
          <a:p>
            <a:fld id="{29F5C31C-80C0-B44A-BA99-DCF2B759DD7A}" type="datetimeFigureOut">
              <a:rPr lang="en-US" smtClean="0"/>
              <a:t>4/17/2025</a:t>
            </a:fld>
            <a:endParaRPr lang="en-US" dirty="0"/>
          </a:p>
        </p:txBody>
      </p:sp>
      <p:sp>
        <p:nvSpPr>
          <p:cNvPr id="5" name="Footer Placeholder 4">
            <a:extLst>
              <a:ext uri="{FF2B5EF4-FFF2-40B4-BE49-F238E27FC236}">
                <a16:creationId xmlns:a16="http://schemas.microsoft.com/office/drawing/2014/main" id="{2EF1844F-B7AF-2C41-9198-B9BF305E49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38CE8B-ECB4-0C44-83EB-82053C86ED2B}"/>
              </a:ext>
            </a:extLst>
          </p:cNvPr>
          <p:cNvSpPr>
            <a:spLocks noGrp="1"/>
          </p:cNvSpPr>
          <p:nvPr>
            <p:ph type="sldNum" sz="quarter" idx="12"/>
          </p:nvPr>
        </p:nvSpPr>
        <p:spPr/>
        <p:txBody>
          <a:bodyPr/>
          <a:lstStyle/>
          <a:p>
            <a:fld id="{DFFE8B3B-9DB5-2B44-A7E1-3277EA2D3A18}" type="slidenum">
              <a:rPr lang="en-US" smtClean="0"/>
              <a:t>‹#›</a:t>
            </a:fld>
            <a:endParaRPr lang="en-US" dirty="0"/>
          </a:p>
        </p:txBody>
      </p:sp>
    </p:spTree>
    <p:extLst>
      <p:ext uri="{BB962C8B-B14F-4D97-AF65-F5344CB8AC3E}">
        <p14:creationId xmlns:p14="http://schemas.microsoft.com/office/powerpoint/2010/main" val="418730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a:prstGeom prst="rect">
            <a:avLst/>
          </a:prstGeo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164926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95059-9F92-78FC-E4D0-BFA71D60E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DF4574-88F7-CE09-E7C4-E61AB969DD92}"/>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B797EFB-7A4C-107F-09BC-A000075E1B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69A593-9C37-644D-EF97-331C7AACE8DC}"/>
              </a:ext>
            </a:extLst>
          </p:cNvPr>
          <p:cNvSpPr>
            <a:spLocks noGrp="1"/>
          </p:cNvSpPr>
          <p:nvPr>
            <p:ph type="dt" sz="half" idx="10"/>
          </p:nvPr>
        </p:nvSpPr>
        <p:spPr/>
        <p:txBody>
          <a:bodyPr/>
          <a:lstStyle/>
          <a:p>
            <a:fld id="{1278400A-A71B-4C0F-B08B-08D106FE8401}" type="datetimeFigureOut">
              <a:rPr lang="en-US" smtClean="0"/>
              <a:t>4/17/2025</a:t>
            </a:fld>
            <a:endParaRPr lang="en-US" dirty="0"/>
          </a:p>
        </p:txBody>
      </p:sp>
      <p:sp>
        <p:nvSpPr>
          <p:cNvPr id="6" name="Footer Placeholder 5">
            <a:extLst>
              <a:ext uri="{FF2B5EF4-FFF2-40B4-BE49-F238E27FC236}">
                <a16:creationId xmlns:a16="http://schemas.microsoft.com/office/drawing/2014/main" id="{92186737-59D3-6364-0E4C-CBC670C06C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5EF0B96-831D-BCCF-126E-46EFCEFF08D6}"/>
              </a:ext>
            </a:extLst>
          </p:cNvPr>
          <p:cNvSpPr>
            <a:spLocks noGrp="1"/>
          </p:cNvSpPr>
          <p:nvPr>
            <p:ph type="sldNum" sz="quarter" idx="12"/>
          </p:nvPr>
        </p:nvSpPr>
        <p:spPr/>
        <p:txBody>
          <a:bodyPr/>
          <a:lstStyle/>
          <a:p>
            <a:fld id="{4EA68D2B-A479-44D0-AE66-04098E5814B1}" type="slidenum">
              <a:rPr lang="en-US" smtClean="0"/>
              <a:t>‹#›</a:t>
            </a:fld>
            <a:endParaRPr lang="en-US" dirty="0"/>
          </a:p>
        </p:txBody>
      </p:sp>
    </p:spTree>
    <p:extLst>
      <p:ext uri="{BB962C8B-B14F-4D97-AF65-F5344CB8AC3E}">
        <p14:creationId xmlns:p14="http://schemas.microsoft.com/office/powerpoint/2010/main" val="20726049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454D"/>
                </a:solidFill>
                <a:latin typeface="Roboto"/>
                <a:cs typeface="Roboto"/>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4/17/2025</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385603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 Standard">
    <p:spTree>
      <p:nvGrpSpPr>
        <p:cNvPr id="1" name=""/>
        <p:cNvGrpSpPr/>
        <p:nvPr/>
      </p:nvGrpSpPr>
      <p:grpSpPr>
        <a:xfrm>
          <a:off x="0" y="0"/>
          <a:ext cx="0" cy="0"/>
          <a:chOff x="0" y="0"/>
          <a:chExt cx="0" cy="0"/>
        </a:xfrm>
      </p:grpSpPr>
      <p:pic>
        <p:nvPicPr>
          <p:cNvPr id="7" name="Picture 6" descr="Aerial view of a large building and a forest&#10;&#10;Description automatically generated with medium confidence">
            <a:extLst>
              <a:ext uri="{FF2B5EF4-FFF2-40B4-BE49-F238E27FC236}">
                <a16:creationId xmlns:a16="http://schemas.microsoft.com/office/drawing/2014/main" id="{E559AF45-6079-3532-636F-7DBFE742BAC2}"/>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29307"/>
            <a:ext cx="6460918" cy="5199385"/>
          </a:xfrm>
          <a:prstGeom prst="rect">
            <a:avLst/>
          </a:prstGeom>
          <a:solidFill>
            <a:schemeClr val="bg1">
              <a:alpha val="8525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Click to edit Master title style</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168862" y="3758193"/>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56166" y="3569363"/>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1168862"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grpSp>
        <p:nvGrpSpPr>
          <p:cNvPr id="5" name="Group 4">
            <a:extLst>
              <a:ext uri="{FF2B5EF4-FFF2-40B4-BE49-F238E27FC236}">
                <a16:creationId xmlns:a16="http://schemas.microsoft.com/office/drawing/2014/main" id="{9F7D2B16-8313-AE97-3812-FF883CBF7E0B}"/>
              </a:ext>
            </a:extLst>
          </p:cNvPr>
          <p:cNvGrpSpPr/>
          <p:nvPr userDrawn="1"/>
        </p:nvGrpSpPr>
        <p:grpSpPr>
          <a:xfrm>
            <a:off x="1199501" y="1119898"/>
            <a:ext cx="1876922" cy="494292"/>
            <a:chOff x="1199501" y="1119898"/>
            <a:chExt cx="1876922" cy="494292"/>
          </a:xfrm>
        </p:grpSpPr>
        <p:pic>
          <p:nvPicPr>
            <p:cNvPr id="6" name="Picture 5" descr="A green text on a black background&#10;&#10;Description automatically generated">
              <a:extLst>
                <a:ext uri="{FF2B5EF4-FFF2-40B4-BE49-F238E27FC236}">
                  <a16:creationId xmlns:a16="http://schemas.microsoft.com/office/drawing/2014/main" id="{21BECB62-5EAD-A7E7-5985-462E2CA74453}"/>
                </a:ext>
              </a:extLst>
            </p:cNvPr>
            <p:cNvPicPr>
              <a:picLocks noChangeAspect="1"/>
            </p:cNvPicPr>
            <p:nvPr userDrawn="1"/>
          </p:nvPicPr>
          <p:blipFill>
            <a:blip r:embed="rId4"/>
            <a:srcRect l="1" r="32977"/>
            <a:stretch/>
          </p:blipFill>
          <p:spPr>
            <a:xfrm>
              <a:off x="1199501" y="1119898"/>
              <a:ext cx="1822059" cy="494292"/>
            </a:xfrm>
            <a:prstGeom prst="rect">
              <a:avLst/>
            </a:prstGeom>
          </p:spPr>
        </p:pic>
        <p:sp>
          <p:nvSpPr>
            <p:cNvPr id="2" name="Rectangle 1">
              <a:extLst>
                <a:ext uri="{FF2B5EF4-FFF2-40B4-BE49-F238E27FC236}">
                  <a16:creationId xmlns:a16="http://schemas.microsoft.com/office/drawing/2014/main" id="{45BE9980-4CE8-0730-9B0A-D1E6B4C21D2B}"/>
                </a:ext>
              </a:extLst>
            </p:cNvPr>
            <p:cNvSpPr/>
            <p:nvPr userDrawn="1"/>
          </p:nvSpPr>
          <p:spPr>
            <a:xfrm>
              <a:off x="3058135" y="1150204"/>
              <a:ext cx="18288" cy="42976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950" b="0" dirty="0">
                  <a:solidFill>
                    <a:schemeClr val="bg2">
                      <a:lumMod val="50000"/>
                    </a:schemeClr>
                  </a:solidFill>
                </a:rPr>
                <a:t>  SECOND</a:t>
              </a:r>
            </a:p>
            <a:p>
              <a:pPr algn="l"/>
              <a:r>
                <a:rPr lang="en-US" sz="950" b="0" dirty="0">
                  <a:solidFill>
                    <a:schemeClr val="bg2">
                      <a:lumMod val="50000"/>
                    </a:schemeClr>
                  </a:solidFill>
                </a:rPr>
                <a:t>  TARGET</a:t>
              </a:r>
            </a:p>
            <a:p>
              <a:pPr algn="l"/>
              <a:r>
                <a:rPr lang="en-US" sz="950" b="0" dirty="0">
                  <a:solidFill>
                    <a:schemeClr val="bg2">
                      <a:lumMod val="50000"/>
                    </a:schemeClr>
                  </a:solidFill>
                </a:rPr>
                <a:t>  STATION</a:t>
              </a:r>
            </a:p>
          </p:txBody>
        </p:sp>
      </p:grpSp>
    </p:spTree>
    <p:extLst>
      <p:ext uri="{BB962C8B-B14F-4D97-AF65-F5344CB8AC3E}">
        <p14:creationId xmlns:p14="http://schemas.microsoft.com/office/powerpoint/2010/main" val="11976404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 Standard">
    <p:spTree>
      <p:nvGrpSpPr>
        <p:cNvPr id="1" name=""/>
        <p:cNvGrpSpPr/>
        <p:nvPr/>
      </p:nvGrpSpPr>
      <p:grpSpPr>
        <a:xfrm>
          <a:off x="0" y="0"/>
          <a:ext cx="0" cy="0"/>
          <a:chOff x="0" y="0"/>
          <a:chExt cx="0" cy="0"/>
        </a:xfrm>
      </p:grpSpPr>
      <p:pic>
        <p:nvPicPr>
          <p:cNvPr id="2" name="Picture 1" descr="A high angle view of a city&#10;&#10;Description automatically generated">
            <a:extLst>
              <a:ext uri="{FF2B5EF4-FFF2-40B4-BE49-F238E27FC236}">
                <a16:creationId xmlns:a16="http://schemas.microsoft.com/office/drawing/2014/main" id="{01F17512-BEEB-E940-3B9F-9FDBDB2121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743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Click to edit Master title style</a:t>
            </a:r>
            <a:endParaRPr lang="en-US" dirty="0"/>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1168862"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grpSp>
        <p:nvGrpSpPr>
          <p:cNvPr id="4" name="Group 3">
            <a:extLst>
              <a:ext uri="{FF2B5EF4-FFF2-40B4-BE49-F238E27FC236}">
                <a16:creationId xmlns:a16="http://schemas.microsoft.com/office/drawing/2014/main" id="{46765A22-4E0B-881F-B674-164501D7BB6F}"/>
              </a:ext>
            </a:extLst>
          </p:cNvPr>
          <p:cNvGrpSpPr/>
          <p:nvPr userDrawn="1"/>
        </p:nvGrpSpPr>
        <p:grpSpPr>
          <a:xfrm>
            <a:off x="1199501" y="1119898"/>
            <a:ext cx="1876922" cy="494292"/>
            <a:chOff x="1199501" y="1119898"/>
            <a:chExt cx="1876922" cy="494292"/>
          </a:xfrm>
        </p:grpSpPr>
        <p:pic>
          <p:nvPicPr>
            <p:cNvPr id="5" name="Picture 4" descr="A green text on a black background&#10;&#10;Description automatically generated">
              <a:extLst>
                <a:ext uri="{FF2B5EF4-FFF2-40B4-BE49-F238E27FC236}">
                  <a16:creationId xmlns:a16="http://schemas.microsoft.com/office/drawing/2014/main" id="{14ADA5E2-9839-D50B-B99B-3DDA2A40EFC3}"/>
                </a:ext>
              </a:extLst>
            </p:cNvPr>
            <p:cNvPicPr>
              <a:picLocks noChangeAspect="1"/>
            </p:cNvPicPr>
            <p:nvPr userDrawn="1"/>
          </p:nvPicPr>
          <p:blipFill>
            <a:blip r:embed="rId4"/>
            <a:srcRect l="1" r="32977"/>
            <a:stretch/>
          </p:blipFill>
          <p:spPr>
            <a:xfrm>
              <a:off x="1199501" y="1119898"/>
              <a:ext cx="1822059" cy="494292"/>
            </a:xfrm>
            <a:prstGeom prst="rect">
              <a:avLst/>
            </a:prstGeom>
          </p:spPr>
        </p:pic>
        <p:sp>
          <p:nvSpPr>
            <p:cNvPr id="7" name="Rectangle 6">
              <a:extLst>
                <a:ext uri="{FF2B5EF4-FFF2-40B4-BE49-F238E27FC236}">
                  <a16:creationId xmlns:a16="http://schemas.microsoft.com/office/drawing/2014/main" id="{47D47CC4-EA3D-8648-1C8A-DD133546B600}"/>
                </a:ext>
              </a:extLst>
            </p:cNvPr>
            <p:cNvSpPr/>
            <p:nvPr userDrawn="1"/>
          </p:nvSpPr>
          <p:spPr>
            <a:xfrm>
              <a:off x="3058135" y="1150204"/>
              <a:ext cx="18288" cy="42976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950" b="0" dirty="0">
                  <a:solidFill>
                    <a:schemeClr val="bg2">
                      <a:lumMod val="50000"/>
                    </a:schemeClr>
                  </a:solidFill>
                </a:rPr>
                <a:t>  SECOND</a:t>
              </a:r>
            </a:p>
            <a:p>
              <a:pPr algn="l"/>
              <a:r>
                <a:rPr lang="en-US" sz="950" b="0" dirty="0">
                  <a:solidFill>
                    <a:schemeClr val="bg2">
                      <a:lumMod val="50000"/>
                    </a:schemeClr>
                  </a:solidFill>
                </a:rPr>
                <a:t>  TARGET</a:t>
              </a:r>
            </a:p>
            <a:p>
              <a:pPr algn="l"/>
              <a:r>
                <a:rPr lang="en-US" sz="950" b="0" dirty="0">
                  <a:solidFill>
                    <a:schemeClr val="bg2">
                      <a:lumMod val="50000"/>
                    </a:schemeClr>
                  </a:solidFill>
                </a:rPr>
                <a:t>  STATION</a:t>
              </a:r>
            </a:p>
          </p:txBody>
        </p:sp>
      </p:grpSp>
    </p:spTree>
    <p:extLst>
      <p:ext uri="{BB962C8B-B14F-4D97-AF65-F5344CB8AC3E}">
        <p14:creationId xmlns:p14="http://schemas.microsoft.com/office/powerpoint/2010/main" val="36380922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Editab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dirty="0"/>
              <a:t>Click icon to add picture</a:t>
            </a:r>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Click to edit Master title style</a:t>
            </a:r>
            <a:endParaRPr lang="en-US" dirty="0"/>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grpSp>
        <p:nvGrpSpPr>
          <p:cNvPr id="47" name="Group 46">
            <a:extLst>
              <a:ext uri="{FF2B5EF4-FFF2-40B4-BE49-F238E27FC236}">
                <a16:creationId xmlns:a16="http://schemas.microsoft.com/office/drawing/2014/main" id="{B9E34D55-5962-D71E-5F14-F58404B73863}"/>
              </a:ext>
            </a:extLst>
          </p:cNvPr>
          <p:cNvGrpSpPr/>
          <p:nvPr userDrawn="1"/>
        </p:nvGrpSpPr>
        <p:grpSpPr>
          <a:xfrm>
            <a:off x="1168862" y="5406470"/>
            <a:ext cx="4834263" cy="369332"/>
            <a:chOff x="1168862" y="5508070"/>
            <a:chExt cx="4834263" cy="369332"/>
          </a:xfrm>
        </p:grpSpPr>
        <p:pic>
          <p:nvPicPr>
            <p:cNvPr id="48" name="Picture 47">
              <a:extLst>
                <a:ext uri="{FF2B5EF4-FFF2-40B4-BE49-F238E27FC236}">
                  <a16:creationId xmlns:a16="http://schemas.microsoft.com/office/drawing/2014/main" id="{D4967025-85C6-1E53-9051-CBBA63AE1D97}"/>
                </a:ext>
              </a:extLst>
            </p:cNvPr>
            <p:cNvPicPr>
              <a:picLocks noChangeAspect="1"/>
            </p:cNvPicPr>
            <p:nvPr userDrawn="1"/>
          </p:nvPicPr>
          <p:blipFill>
            <a:blip r:embed="rId2"/>
            <a:stretch>
              <a:fillRect/>
            </a:stretch>
          </p:blipFill>
          <p:spPr>
            <a:xfrm>
              <a:off x="1168862" y="5508070"/>
              <a:ext cx="1311127" cy="316213"/>
            </a:xfrm>
            <a:prstGeom prst="rect">
              <a:avLst/>
            </a:prstGeom>
          </p:spPr>
        </p:pic>
        <p:sp>
          <p:nvSpPr>
            <p:cNvPr id="49" name="TextBox 48">
              <a:extLst>
                <a:ext uri="{FF2B5EF4-FFF2-40B4-BE49-F238E27FC236}">
                  <a16:creationId xmlns:a16="http://schemas.microsoft.com/office/drawing/2014/main" id="{6432B67B-E65C-8C4D-ECEE-0E0F031F2333}"/>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endParaRPr>
          </a:p>
        </p:txBody>
      </p:sp>
      <p:grpSp>
        <p:nvGrpSpPr>
          <p:cNvPr id="2" name="Group 1">
            <a:extLst>
              <a:ext uri="{FF2B5EF4-FFF2-40B4-BE49-F238E27FC236}">
                <a16:creationId xmlns:a16="http://schemas.microsoft.com/office/drawing/2014/main" id="{19A50A58-0CD8-C605-A6F9-463F45206DB7}"/>
              </a:ext>
            </a:extLst>
          </p:cNvPr>
          <p:cNvGrpSpPr/>
          <p:nvPr userDrawn="1"/>
        </p:nvGrpSpPr>
        <p:grpSpPr>
          <a:xfrm>
            <a:off x="1199501" y="1119898"/>
            <a:ext cx="1876922" cy="494292"/>
            <a:chOff x="1199501" y="1119898"/>
            <a:chExt cx="1876922" cy="494292"/>
          </a:xfrm>
        </p:grpSpPr>
        <p:pic>
          <p:nvPicPr>
            <p:cNvPr id="4" name="Picture 3" descr="A green text on a black background&#10;&#10;Description automatically generated">
              <a:extLst>
                <a:ext uri="{FF2B5EF4-FFF2-40B4-BE49-F238E27FC236}">
                  <a16:creationId xmlns:a16="http://schemas.microsoft.com/office/drawing/2014/main" id="{DF1AF18E-6297-96B7-1775-A45FDB4F7262}"/>
                </a:ext>
              </a:extLst>
            </p:cNvPr>
            <p:cNvPicPr>
              <a:picLocks noChangeAspect="1"/>
            </p:cNvPicPr>
            <p:nvPr userDrawn="1"/>
          </p:nvPicPr>
          <p:blipFill>
            <a:blip r:embed="rId3"/>
            <a:srcRect l="1" r="32977"/>
            <a:stretch/>
          </p:blipFill>
          <p:spPr>
            <a:xfrm>
              <a:off x="1199501" y="1119898"/>
              <a:ext cx="1822059" cy="494292"/>
            </a:xfrm>
            <a:prstGeom prst="rect">
              <a:avLst/>
            </a:prstGeom>
          </p:spPr>
        </p:pic>
        <p:sp>
          <p:nvSpPr>
            <p:cNvPr id="5" name="Rectangle 4">
              <a:extLst>
                <a:ext uri="{FF2B5EF4-FFF2-40B4-BE49-F238E27FC236}">
                  <a16:creationId xmlns:a16="http://schemas.microsoft.com/office/drawing/2014/main" id="{23494451-3E8B-D9F1-9179-B0DF086055E4}"/>
                </a:ext>
              </a:extLst>
            </p:cNvPr>
            <p:cNvSpPr/>
            <p:nvPr userDrawn="1"/>
          </p:nvSpPr>
          <p:spPr>
            <a:xfrm>
              <a:off x="3058135" y="1150204"/>
              <a:ext cx="18288" cy="42976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950" b="0" dirty="0">
                  <a:solidFill>
                    <a:schemeClr val="bg2">
                      <a:lumMod val="50000"/>
                    </a:schemeClr>
                  </a:solidFill>
                </a:rPr>
                <a:t>  SECOND</a:t>
              </a:r>
            </a:p>
            <a:p>
              <a:pPr algn="l"/>
              <a:r>
                <a:rPr lang="en-US" sz="950" b="0" dirty="0">
                  <a:solidFill>
                    <a:schemeClr val="bg2">
                      <a:lumMod val="50000"/>
                    </a:schemeClr>
                  </a:solidFill>
                </a:rPr>
                <a:t>  TARGET</a:t>
              </a:r>
            </a:p>
            <a:p>
              <a:pPr algn="l"/>
              <a:r>
                <a:rPr lang="en-US" sz="950" b="0" dirty="0">
                  <a:solidFill>
                    <a:schemeClr val="bg2">
                      <a:lumMod val="50000"/>
                    </a:schemeClr>
                  </a:solidFill>
                </a:rPr>
                <a:t>  STATION</a:t>
              </a:r>
            </a:p>
          </p:txBody>
        </p:sp>
      </p:grpSp>
    </p:spTree>
    <p:extLst>
      <p:ext uri="{BB962C8B-B14F-4D97-AF65-F5344CB8AC3E}">
        <p14:creationId xmlns:p14="http://schemas.microsoft.com/office/powerpoint/2010/main" val="71069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Portrait">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a:srcRect l="31566" r="18851"/>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dirty="0"/>
              <a:t>Click icon to add picture</a:t>
            </a:r>
          </a:p>
        </p:txBody>
      </p:sp>
      <p:grpSp>
        <p:nvGrpSpPr>
          <p:cNvPr id="4" name="Group 3">
            <a:extLst>
              <a:ext uri="{FF2B5EF4-FFF2-40B4-BE49-F238E27FC236}">
                <a16:creationId xmlns:a16="http://schemas.microsoft.com/office/drawing/2014/main" id="{ED457CE1-09B4-F27E-C27F-4E07AB088288}"/>
              </a:ext>
            </a:extLst>
          </p:cNvPr>
          <p:cNvGrpSpPr>
            <a:grpSpLocks noChangeAspect="1"/>
          </p:cNvGrpSpPr>
          <p:nvPr userDrawn="1"/>
        </p:nvGrpSpPr>
        <p:grpSpPr>
          <a:xfrm>
            <a:off x="908286" y="733038"/>
            <a:ext cx="1874859" cy="495042"/>
            <a:chOff x="282815" y="6083056"/>
            <a:chExt cx="1263510" cy="333620"/>
          </a:xfrm>
        </p:grpSpPr>
        <p:sp>
          <p:nvSpPr>
            <p:cNvPr id="5" name="Rectangle 4">
              <a:extLst>
                <a:ext uri="{FF2B5EF4-FFF2-40B4-BE49-F238E27FC236}">
                  <a16:creationId xmlns:a16="http://schemas.microsoft.com/office/drawing/2014/main" id="{912C64D7-B503-AB6C-4522-73C13D5E355A}"/>
                </a:ext>
              </a:extLst>
            </p:cNvPr>
            <p:cNvSpPr/>
            <p:nvPr userDrawn="1"/>
          </p:nvSpPr>
          <p:spPr>
            <a:xfrm>
              <a:off x="1534042" y="6105545"/>
              <a:ext cx="12283" cy="288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900" b="0" dirty="0">
                  <a:solidFill>
                    <a:schemeClr val="bg1"/>
                  </a:solidFill>
                </a:rPr>
                <a:t>  SECOND</a:t>
              </a:r>
            </a:p>
            <a:p>
              <a:pPr algn="l"/>
              <a:r>
                <a:rPr lang="en-US" sz="900" b="0" dirty="0">
                  <a:solidFill>
                    <a:schemeClr val="bg1"/>
                  </a:solidFill>
                </a:rPr>
                <a:t>  TARGET</a:t>
              </a:r>
            </a:p>
            <a:p>
              <a:pPr algn="l"/>
              <a:r>
                <a:rPr lang="en-US" sz="900" b="0" dirty="0">
                  <a:solidFill>
                    <a:schemeClr val="bg1"/>
                  </a:solidFill>
                </a:rPr>
                <a:t>  STATION</a:t>
              </a:r>
            </a:p>
          </p:txBody>
        </p:sp>
        <p:pic>
          <p:nvPicPr>
            <p:cNvPr id="6" name="Picture 5" descr="White text on a black background&#10;&#10;Description automatically generated">
              <a:extLst>
                <a:ext uri="{FF2B5EF4-FFF2-40B4-BE49-F238E27FC236}">
                  <a16:creationId xmlns:a16="http://schemas.microsoft.com/office/drawing/2014/main" id="{FCEC8B0D-AA5A-86D1-4076-7125ED02B97B}"/>
                </a:ext>
              </a:extLst>
            </p:cNvPr>
            <p:cNvPicPr>
              <a:picLocks noChangeAspect="1"/>
            </p:cNvPicPr>
            <p:nvPr userDrawn="1"/>
          </p:nvPicPr>
          <p:blipFill>
            <a:blip r:embed="rId5"/>
            <a:srcRect r="32479"/>
            <a:stretch/>
          </p:blipFill>
          <p:spPr>
            <a:xfrm>
              <a:off x="282815" y="6083056"/>
              <a:ext cx="1238944" cy="333620"/>
            </a:xfrm>
            <a:prstGeom prst="rect">
              <a:avLst/>
            </a:prstGeom>
          </p:spPr>
        </p:pic>
      </p:grpSp>
    </p:spTree>
    <p:extLst>
      <p:ext uri="{BB962C8B-B14F-4D97-AF65-F5344CB8AC3E}">
        <p14:creationId xmlns:p14="http://schemas.microsoft.com/office/powerpoint/2010/main" val="2351520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Landscap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27FB722-2E40-971C-7B7A-5663B28FCDB7}"/>
              </a:ext>
            </a:extLst>
          </p:cNvPr>
          <p:cNvSpPr>
            <a:spLocks noGrp="1"/>
          </p:cNvSpPr>
          <p:nvPr>
            <p:ph type="ctrTitle"/>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516565"/>
            <a:ext cx="5843239" cy="3836021"/>
          </a:xfrm>
        </p:spPr>
        <p:txBody>
          <a:bodyPr/>
          <a:lstStyle/>
          <a:p>
            <a:r>
              <a:rPr lang="en-US" dirty="0"/>
              <a:t>Click icon to add picture</a:t>
            </a:r>
          </a:p>
        </p:txBody>
      </p:sp>
      <p:grpSp>
        <p:nvGrpSpPr>
          <p:cNvPr id="4" name="Group 3">
            <a:extLst>
              <a:ext uri="{FF2B5EF4-FFF2-40B4-BE49-F238E27FC236}">
                <a16:creationId xmlns:a16="http://schemas.microsoft.com/office/drawing/2014/main" id="{80B8F149-EAF3-7014-F7A1-E590DEFE56DC}"/>
              </a:ext>
            </a:extLst>
          </p:cNvPr>
          <p:cNvGrpSpPr>
            <a:grpSpLocks noChangeAspect="1"/>
          </p:cNvGrpSpPr>
          <p:nvPr userDrawn="1"/>
        </p:nvGrpSpPr>
        <p:grpSpPr>
          <a:xfrm>
            <a:off x="908286" y="733038"/>
            <a:ext cx="1874859" cy="495042"/>
            <a:chOff x="282815" y="6083056"/>
            <a:chExt cx="1263510" cy="333620"/>
          </a:xfrm>
        </p:grpSpPr>
        <p:sp>
          <p:nvSpPr>
            <p:cNvPr id="6" name="Rectangle 5">
              <a:extLst>
                <a:ext uri="{FF2B5EF4-FFF2-40B4-BE49-F238E27FC236}">
                  <a16:creationId xmlns:a16="http://schemas.microsoft.com/office/drawing/2014/main" id="{A0A97EBC-2F35-BB23-66C0-926B9B8A6B57}"/>
                </a:ext>
              </a:extLst>
            </p:cNvPr>
            <p:cNvSpPr/>
            <p:nvPr userDrawn="1"/>
          </p:nvSpPr>
          <p:spPr>
            <a:xfrm>
              <a:off x="1534042" y="6105545"/>
              <a:ext cx="12283" cy="288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900" b="0" dirty="0">
                  <a:solidFill>
                    <a:schemeClr val="bg1"/>
                  </a:solidFill>
                </a:rPr>
                <a:t>  SECOND</a:t>
              </a:r>
            </a:p>
            <a:p>
              <a:pPr algn="l"/>
              <a:r>
                <a:rPr lang="en-US" sz="900" b="0" dirty="0">
                  <a:solidFill>
                    <a:schemeClr val="bg1"/>
                  </a:solidFill>
                </a:rPr>
                <a:t>  TARGET</a:t>
              </a:r>
            </a:p>
            <a:p>
              <a:pPr algn="l"/>
              <a:r>
                <a:rPr lang="en-US" sz="900" b="0" dirty="0">
                  <a:solidFill>
                    <a:schemeClr val="bg1"/>
                  </a:solidFill>
                </a:rPr>
                <a:t>  STATION</a:t>
              </a:r>
            </a:p>
          </p:txBody>
        </p:sp>
        <p:pic>
          <p:nvPicPr>
            <p:cNvPr id="7" name="Picture 6" descr="White text on a black background&#10;&#10;Description automatically generated">
              <a:extLst>
                <a:ext uri="{FF2B5EF4-FFF2-40B4-BE49-F238E27FC236}">
                  <a16:creationId xmlns:a16="http://schemas.microsoft.com/office/drawing/2014/main" id="{2E48B2EA-4DA8-1466-7DCF-6D32C78C0351}"/>
                </a:ext>
              </a:extLst>
            </p:cNvPr>
            <p:cNvPicPr>
              <a:picLocks noChangeAspect="1"/>
            </p:cNvPicPr>
            <p:nvPr userDrawn="1"/>
          </p:nvPicPr>
          <p:blipFill>
            <a:blip r:embed="rId5"/>
            <a:srcRect r="32479"/>
            <a:stretch/>
          </p:blipFill>
          <p:spPr>
            <a:xfrm>
              <a:off x="282815" y="6083056"/>
              <a:ext cx="1238944" cy="333620"/>
            </a:xfrm>
            <a:prstGeom prst="rect">
              <a:avLst/>
            </a:prstGeom>
          </p:spPr>
        </p:pic>
      </p:grpSp>
    </p:spTree>
    <p:extLst>
      <p:ext uri="{BB962C8B-B14F-4D97-AF65-F5344CB8AC3E}">
        <p14:creationId xmlns:p14="http://schemas.microsoft.com/office/powerpoint/2010/main" val="8886302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Agend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dirty="0"/>
              <a:t>Click icon to add picture</a:t>
            </a:r>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dirty="0"/>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dirty="0"/>
              <a:t>Click icon to add picture</a:t>
            </a:r>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with the main takeaway message </a:t>
            </a:r>
            <a:br>
              <a:rPr lang="en-US" dirty="0"/>
            </a:br>
            <a:r>
              <a:rPr lang="en-US" dirty="0"/>
              <a:t>for the slide; no longer than two lines</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grpSp>
        <p:nvGrpSpPr>
          <p:cNvPr id="6" name="Group 5">
            <a:extLst>
              <a:ext uri="{FF2B5EF4-FFF2-40B4-BE49-F238E27FC236}">
                <a16:creationId xmlns:a16="http://schemas.microsoft.com/office/drawing/2014/main" id="{13A63230-8701-CDF1-6763-59AB8BC30691}"/>
              </a:ext>
            </a:extLst>
          </p:cNvPr>
          <p:cNvGrpSpPr/>
          <p:nvPr userDrawn="1"/>
        </p:nvGrpSpPr>
        <p:grpSpPr>
          <a:xfrm>
            <a:off x="282815" y="6416676"/>
            <a:ext cx="1263510" cy="333620"/>
            <a:chOff x="282815" y="6083056"/>
            <a:chExt cx="1263510" cy="333620"/>
          </a:xfrm>
        </p:grpSpPr>
        <p:sp>
          <p:nvSpPr>
            <p:cNvPr id="2" name="Rectangle 1">
              <a:extLst>
                <a:ext uri="{FF2B5EF4-FFF2-40B4-BE49-F238E27FC236}">
                  <a16:creationId xmlns:a16="http://schemas.microsoft.com/office/drawing/2014/main" id="{1D1EC518-48E2-EF98-26E4-1BFB1CB96585}"/>
                </a:ext>
              </a:extLst>
            </p:cNvPr>
            <p:cNvSpPr/>
            <p:nvPr userDrawn="1"/>
          </p:nvSpPr>
          <p:spPr>
            <a:xfrm>
              <a:off x="1534042" y="6105545"/>
              <a:ext cx="12283" cy="288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600" b="0" dirty="0">
                  <a:solidFill>
                    <a:schemeClr val="bg1"/>
                  </a:solidFill>
                </a:rPr>
                <a:t>  SECOND</a:t>
              </a:r>
            </a:p>
            <a:p>
              <a:pPr algn="l"/>
              <a:r>
                <a:rPr lang="en-US" sz="600" b="0" dirty="0">
                  <a:solidFill>
                    <a:schemeClr val="bg1"/>
                  </a:solidFill>
                </a:rPr>
                <a:t>  TARGET</a:t>
              </a:r>
            </a:p>
            <a:p>
              <a:pPr algn="l"/>
              <a:r>
                <a:rPr lang="en-US" sz="600" b="0" dirty="0">
                  <a:solidFill>
                    <a:schemeClr val="bg1"/>
                  </a:solidFill>
                </a:rPr>
                <a:t>  STATION</a:t>
              </a:r>
            </a:p>
          </p:txBody>
        </p:sp>
        <p:pic>
          <p:nvPicPr>
            <p:cNvPr id="5" name="Picture 4" descr="White text on a black background&#10;&#10;Description automatically generated">
              <a:extLst>
                <a:ext uri="{FF2B5EF4-FFF2-40B4-BE49-F238E27FC236}">
                  <a16:creationId xmlns:a16="http://schemas.microsoft.com/office/drawing/2014/main" id="{FFA402AE-02CA-72B2-D8CE-3AD915760151}"/>
                </a:ext>
              </a:extLst>
            </p:cNvPr>
            <p:cNvPicPr>
              <a:picLocks noChangeAspect="1"/>
            </p:cNvPicPr>
            <p:nvPr userDrawn="1"/>
          </p:nvPicPr>
          <p:blipFill>
            <a:blip r:embed="rId2"/>
            <a:srcRect r="32479"/>
            <a:stretch/>
          </p:blipFill>
          <p:spPr>
            <a:xfrm>
              <a:off x="282815" y="6083056"/>
              <a:ext cx="1238944" cy="333620"/>
            </a:xfrm>
            <a:prstGeom prst="rect">
              <a:avLst/>
            </a:prstGeom>
          </p:spPr>
        </p:pic>
      </p:grpSp>
    </p:spTree>
    <p:extLst>
      <p:ext uri="{BB962C8B-B14F-4D97-AF65-F5344CB8AC3E}">
        <p14:creationId xmlns:p14="http://schemas.microsoft.com/office/powerpoint/2010/main" val="3307669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Text 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Best Title Option for Longer Presentation Titles (Text Size no larger than 32 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28070" y="783630"/>
            <a:ext cx="1780479" cy="428014"/>
          </a:xfrm>
          <a:prstGeom prst="rect">
            <a:avLst/>
          </a:prstGeom>
        </p:spPr>
      </p:pic>
    </p:spTree>
    <p:extLst>
      <p:ext uri="{BB962C8B-B14F-4D97-AF65-F5344CB8AC3E}">
        <p14:creationId xmlns:p14="http://schemas.microsoft.com/office/powerpoint/2010/main" val="2676942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dirty="0"/>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5" name="Rectangle 4">
            <a:extLst>
              <a:ext uri="{FF2B5EF4-FFF2-40B4-BE49-F238E27FC236}">
                <a16:creationId xmlns:a16="http://schemas.microsoft.com/office/drawing/2014/main" id="{81C9F7CA-63AC-1736-17E3-F8C40F6055EC}"/>
              </a:ext>
            </a:extLst>
          </p:cNvPr>
          <p:cNvSpPr/>
          <p:nvPr userDrawn="1"/>
        </p:nvSpPr>
        <p:spPr>
          <a:xfrm>
            <a:off x="1963516" y="1371576"/>
            <a:ext cx="1743982" cy="1485470"/>
          </a:xfrm>
          <a:prstGeom prst="rect">
            <a:avLst/>
          </a:prstGeom>
          <a:solidFill>
            <a:schemeClr val="accent4"/>
          </a:solidFill>
          <a:ln w="4048" cap="flat">
            <a:noFill/>
            <a:prstDash val="solid"/>
            <a:miter/>
          </a:ln>
        </p:spPr>
        <p:txBody>
          <a:bodyPr lIns="164592" rtlCol="0" anchor="ctr"/>
          <a:lstStyle/>
          <a:p>
            <a:pPr marL="0" indent="0">
              <a:lnSpc>
                <a:spcPct val="90000"/>
              </a:lnSpc>
              <a:spcBef>
                <a:spcPts val="1200"/>
              </a:spcBef>
              <a:spcAft>
                <a:spcPts val="60"/>
              </a:spcAft>
              <a:buNone/>
            </a:pPr>
            <a:endParaRPr lang="en-US" b="1" dirty="0">
              <a:solidFill>
                <a:schemeClr val="bg1"/>
              </a:solidFill>
            </a:endParaRPr>
          </a:p>
        </p:txBody>
      </p:sp>
      <p:sp>
        <p:nvSpPr>
          <p:cNvPr id="7" name="Rectangle 6">
            <a:extLst>
              <a:ext uri="{FF2B5EF4-FFF2-40B4-BE49-F238E27FC236}">
                <a16:creationId xmlns:a16="http://schemas.microsoft.com/office/drawing/2014/main" id="{E874D3E8-F858-C461-E97C-68927EB71CC6}"/>
              </a:ext>
            </a:extLst>
          </p:cNvPr>
          <p:cNvSpPr/>
          <p:nvPr userDrawn="1"/>
        </p:nvSpPr>
        <p:spPr>
          <a:xfrm>
            <a:off x="3707492" y="3038912"/>
            <a:ext cx="1743982" cy="1485470"/>
          </a:xfrm>
          <a:prstGeom prst="rect">
            <a:avLst/>
          </a:prstGeom>
          <a:solidFill>
            <a:schemeClr val="accent5"/>
          </a:solidFill>
          <a:ln w="4048" cap="flat">
            <a:noFill/>
            <a:prstDash val="solid"/>
            <a:miter/>
          </a:ln>
        </p:spPr>
        <p:txBody>
          <a:bodyPr lIns="164592" rtlCol="0" anchor="ctr">
            <a:noAutofit/>
          </a:bodyPr>
          <a:lstStyle/>
          <a:p>
            <a:pPr marL="0" indent="0">
              <a:lnSpc>
                <a:spcPct val="90000"/>
              </a:lnSpc>
              <a:spcBef>
                <a:spcPts val="1200"/>
              </a:spcBef>
              <a:spcAft>
                <a:spcPts val="60"/>
              </a:spcAft>
              <a:buNone/>
            </a:pPr>
            <a:endParaRPr lang="en-US" dirty="0">
              <a:solidFill>
                <a:schemeClr val="bg1"/>
              </a:solidFill>
            </a:endParaRPr>
          </a:p>
        </p:txBody>
      </p:sp>
      <p:sp>
        <p:nvSpPr>
          <p:cNvPr id="11" name="Rectangle 10">
            <a:extLst>
              <a:ext uri="{FF2B5EF4-FFF2-40B4-BE49-F238E27FC236}">
                <a16:creationId xmlns:a16="http://schemas.microsoft.com/office/drawing/2014/main" id="{5AE38164-6148-444B-7F01-D298BA0E2AB8}"/>
              </a:ext>
            </a:extLst>
          </p:cNvPr>
          <p:cNvSpPr/>
          <p:nvPr userDrawn="1"/>
        </p:nvSpPr>
        <p:spPr>
          <a:xfrm>
            <a:off x="5452154" y="4708229"/>
            <a:ext cx="1743982" cy="1485470"/>
          </a:xfrm>
          <a:prstGeom prst="rect">
            <a:avLst/>
          </a:prstGeom>
          <a:solidFill>
            <a:schemeClr val="bg2"/>
          </a:solidFill>
          <a:ln w="4048" cap="flat">
            <a:noFill/>
            <a:prstDash val="solid"/>
            <a:miter/>
          </a:ln>
        </p:spPr>
        <p:txBody>
          <a:bodyPr lIns="164592" rtlCol="0" anchor="ctr"/>
          <a:lstStyle/>
          <a:p>
            <a:pPr marL="0" indent="0">
              <a:lnSpc>
                <a:spcPct val="90000"/>
              </a:lnSpc>
              <a:spcBef>
                <a:spcPts val="1200"/>
              </a:spcBef>
              <a:spcAft>
                <a:spcPts val="60"/>
              </a:spcAft>
              <a:buNone/>
            </a:pPr>
            <a:endParaRPr lang="en-US" dirty="0">
              <a:solidFill>
                <a:schemeClr val="bg1"/>
              </a:solidFill>
            </a:endParaRP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5"/>
            <a:ext cx="3075236" cy="1485329"/>
          </a:xfrm>
          <a:solidFill>
            <a:schemeClr val="bg2"/>
          </a:solidFill>
        </p:spPr>
        <p:txBody>
          <a:bodyPr/>
          <a:lstStyle/>
          <a:p>
            <a:r>
              <a:rPr lang="en-US" dirty="0"/>
              <a:t>Click icon to add picture</a:t>
            </a:r>
          </a:p>
        </p:txBody>
      </p:sp>
      <p:sp>
        <p:nvSpPr>
          <p:cNvPr id="22" name="Text Placeholder 21">
            <a:extLst>
              <a:ext uri="{FF2B5EF4-FFF2-40B4-BE49-F238E27FC236}">
                <a16:creationId xmlns:a16="http://schemas.microsoft.com/office/drawing/2014/main" id="{46CF92BF-DF64-B705-2535-AE3730B97BF6}"/>
              </a:ext>
            </a:extLst>
          </p:cNvPr>
          <p:cNvSpPr>
            <a:spLocks noGrp="1"/>
          </p:cNvSpPr>
          <p:nvPr>
            <p:ph type="body" sz="quarter" idx="20" hasCustomPrompt="1"/>
          </p:nvPr>
        </p:nvSpPr>
        <p:spPr>
          <a:xfrm>
            <a:off x="1962830" y="1371005"/>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3" name="Text Placeholder 21">
            <a:extLst>
              <a:ext uri="{FF2B5EF4-FFF2-40B4-BE49-F238E27FC236}">
                <a16:creationId xmlns:a16="http://schemas.microsoft.com/office/drawing/2014/main" id="{310FC7CC-84CC-43A4-5964-07BD10E7DE25}"/>
              </a:ext>
            </a:extLst>
          </p:cNvPr>
          <p:cNvSpPr>
            <a:spLocks noGrp="1"/>
          </p:cNvSpPr>
          <p:nvPr>
            <p:ph type="body" sz="quarter" idx="21" hasCustomPrompt="1"/>
          </p:nvPr>
        </p:nvSpPr>
        <p:spPr>
          <a:xfrm>
            <a:off x="3707492" y="3038912"/>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4" name="Text Placeholder 21">
            <a:extLst>
              <a:ext uri="{FF2B5EF4-FFF2-40B4-BE49-F238E27FC236}">
                <a16:creationId xmlns:a16="http://schemas.microsoft.com/office/drawing/2014/main" id="{AD641646-00A1-FBA9-C51B-B35A8988EB0A}"/>
              </a:ext>
            </a:extLst>
          </p:cNvPr>
          <p:cNvSpPr>
            <a:spLocks noGrp="1"/>
          </p:cNvSpPr>
          <p:nvPr>
            <p:ph type="body" sz="quarter" idx="22" hasCustomPrompt="1"/>
          </p:nvPr>
        </p:nvSpPr>
        <p:spPr>
          <a:xfrm>
            <a:off x="5451474" y="4708229"/>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3"/>
            <a:ext cx="3075236" cy="1485329"/>
          </a:xfrm>
          <a:solidFill>
            <a:schemeClr val="bg2"/>
          </a:solidFill>
        </p:spPr>
        <p:txBody>
          <a:bodyPr/>
          <a:lstStyle/>
          <a:p>
            <a:r>
              <a:rPr lang="en-US" dirty="0"/>
              <a:t>Click icon to add picture</a:t>
            </a:r>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9"/>
            <a:ext cx="3075236" cy="1485329"/>
          </a:xfrm>
          <a:solidFill>
            <a:schemeClr val="bg2"/>
          </a:solidFill>
        </p:spPr>
        <p:txBody>
          <a:bodyPr/>
          <a:lstStyle/>
          <a:p>
            <a:r>
              <a:rPr lang="en-US" dirty="0"/>
              <a:t>Click icon to add picture</a:t>
            </a:r>
          </a:p>
        </p:txBody>
      </p:sp>
      <p:grpSp>
        <p:nvGrpSpPr>
          <p:cNvPr id="3" name="Group 2">
            <a:extLst>
              <a:ext uri="{FF2B5EF4-FFF2-40B4-BE49-F238E27FC236}">
                <a16:creationId xmlns:a16="http://schemas.microsoft.com/office/drawing/2014/main" id="{1DDC82DE-8578-7019-ED8E-8B6DA77B44A6}"/>
              </a:ext>
            </a:extLst>
          </p:cNvPr>
          <p:cNvGrpSpPr/>
          <p:nvPr userDrawn="1"/>
        </p:nvGrpSpPr>
        <p:grpSpPr>
          <a:xfrm>
            <a:off x="282815" y="6416676"/>
            <a:ext cx="1263510" cy="333620"/>
            <a:chOff x="282815" y="6083056"/>
            <a:chExt cx="1263510" cy="333620"/>
          </a:xfrm>
        </p:grpSpPr>
        <p:sp>
          <p:nvSpPr>
            <p:cNvPr id="6" name="Rectangle 5">
              <a:extLst>
                <a:ext uri="{FF2B5EF4-FFF2-40B4-BE49-F238E27FC236}">
                  <a16:creationId xmlns:a16="http://schemas.microsoft.com/office/drawing/2014/main" id="{D271EB91-8B2C-BD81-EF8A-4D702365BC66}"/>
                </a:ext>
              </a:extLst>
            </p:cNvPr>
            <p:cNvSpPr/>
            <p:nvPr userDrawn="1"/>
          </p:nvSpPr>
          <p:spPr>
            <a:xfrm>
              <a:off x="1534042" y="6105545"/>
              <a:ext cx="12283" cy="288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600" b="0" dirty="0">
                  <a:solidFill>
                    <a:schemeClr val="bg1"/>
                  </a:solidFill>
                </a:rPr>
                <a:t>  SECOND</a:t>
              </a:r>
            </a:p>
            <a:p>
              <a:pPr algn="l"/>
              <a:r>
                <a:rPr lang="en-US" sz="600" b="0" dirty="0">
                  <a:solidFill>
                    <a:schemeClr val="bg1"/>
                  </a:solidFill>
                </a:rPr>
                <a:t>  TARGET</a:t>
              </a:r>
            </a:p>
            <a:p>
              <a:pPr algn="l"/>
              <a:r>
                <a:rPr lang="en-US" sz="600" b="0" dirty="0">
                  <a:solidFill>
                    <a:schemeClr val="bg1"/>
                  </a:solidFill>
                </a:rPr>
                <a:t>  STATION</a:t>
              </a:r>
            </a:p>
          </p:txBody>
        </p:sp>
        <p:pic>
          <p:nvPicPr>
            <p:cNvPr id="8" name="Picture 7" descr="White text on a black background&#10;&#10;Description automatically generated">
              <a:extLst>
                <a:ext uri="{FF2B5EF4-FFF2-40B4-BE49-F238E27FC236}">
                  <a16:creationId xmlns:a16="http://schemas.microsoft.com/office/drawing/2014/main" id="{278565E6-96EC-077A-F58D-5E6AA015B2FF}"/>
                </a:ext>
              </a:extLst>
            </p:cNvPr>
            <p:cNvPicPr>
              <a:picLocks noChangeAspect="1"/>
            </p:cNvPicPr>
            <p:nvPr userDrawn="1"/>
          </p:nvPicPr>
          <p:blipFill>
            <a:blip r:embed="rId2"/>
            <a:srcRect r="32479"/>
            <a:stretch/>
          </p:blipFill>
          <p:spPr>
            <a:xfrm>
              <a:off x="282815" y="6083056"/>
              <a:ext cx="1238944" cy="333620"/>
            </a:xfrm>
            <a:prstGeom prst="rect">
              <a:avLst/>
            </a:prstGeom>
          </p:spPr>
        </p:pic>
      </p:grpSp>
    </p:spTree>
    <p:extLst>
      <p:ext uri="{BB962C8B-B14F-4D97-AF65-F5344CB8AC3E}">
        <p14:creationId xmlns:p14="http://schemas.microsoft.com/office/powerpoint/2010/main" val="41150432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dirty="0"/>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dirty="0"/>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dirty="0"/>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dirty="0"/>
              <a:t>One-sentence headline stating </a:t>
            </a:r>
            <a:br>
              <a:rPr lang="en-US" dirty="0"/>
            </a:br>
            <a:r>
              <a:rPr lang="en-US" dirty="0"/>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7789711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dirty="0"/>
              <a:t>One-sentence headline stating </a:t>
            </a:r>
            <a:br>
              <a:rPr lang="en-US" dirty="0"/>
            </a:br>
            <a:r>
              <a:rPr lang="en-US" dirty="0"/>
              <a:t>the main takeaway message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2000"/>
            </a:lvl1pPr>
          </a:lstStyle>
          <a:p>
            <a:r>
              <a:rPr lang="en-US" dirty="0"/>
              <a:t>Supporting point 1</a:t>
            </a:r>
            <a:br>
              <a:rPr lang="en-US" dirty="0"/>
            </a:br>
            <a:r>
              <a:rPr lang="en-US" dirty="0"/>
              <a:t>Supporting point 2</a:t>
            </a:r>
            <a:br>
              <a:rPr lang="en-US" dirty="0"/>
            </a:br>
            <a:r>
              <a:rPr lang="en-US" dirty="0"/>
              <a:t>Supporting point 3</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dirty="0"/>
              <a:t>Click icon to add picture</a:t>
            </a:r>
          </a:p>
        </p:txBody>
      </p:sp>
      <p:grpSp>
        <p:nvGrpSpPr>
          <p:cNvPr id="4" name="Group 3">
            <a:extLst>
              <a:ext uri="{FF2B5EF4-FFF2-40B4-BE49-F238E27FC236}">
                <a16:creationId xmlns:a16="http://schemas.microsoft.com/office/drawing/2014/main" id="{B1B1756F-7705-D4FA-B9B5-1B64110BB69A}"/>
              </a:ext>
            </a:extLst>
          </p:cNvPr>
          <p:cNvGrpSpPr>
            <a:grpSpLocks noChangeAspect="1"/>
          </p:cNvGrpSpPr>
          <p:nvPr userDrawn="1"/>
        </p:nvGrpSpPr>
        <p:grpSpPr>
          <a:xfrm>
            <a:off x="300029" y="6395035"/>
            <a:ext cx="1260584" cy="331978"/>
            <a:chOff x="1199501" y="1119898"/>
            <a:chExt cx="1876922" cy="494292"/>
          </a:xfrm>
        </p:grpSpPr>
        <p:pic>
          <p:nvPicPr>
            <p:cNvPr id="8" name="Picture 7" descr="A green text on a black background&#10;&#10;Description automatically generated">
              <a:extLst>
                <a:ext uri="{FF2B5EF4-FFF2-40B4-BE49-F238E27FC236}">
                  <a16:creationId xmlns:a16="http://schemas.microsoft.com/office/drawing/2014/main" id="{85844783-A838-DC14-8961-805F289F5724}"/>
                </a:ext>
              </a:extLst>
            </p:cNvPr>
            <p:cNvPicPr>
              <a:picLocks noChangeAspect="1"/>
            </p:cNvPicPr>
            <p:nvPr userDrawn="1"/>
          </p:nvPicPr>
          <p:blipFill>
            <a:blip r:embed="rId2"/>
            <a:srcRect l="1" r="32977"/>
            <a:stretch/>
          </p:blipFill>
          <p:spPr>
            <a:xfrm>
              <a:off x="1199501" y="1119898"/>
              <a:ext cx="1822059" cy="494292"/>
            </a:xfrm>
            <a:prstGeom prst="rect">
              <a:avLst/>
            </a:prstGeom>
          </p:spPr>
        </p:pic>
        <p:sp>
          <p:nvSpPr>
            <p:cNvPr id="9" name="Rectangle 8">
              <a:extLst>
                <a:ext uri="{FF2B5EF4-FFF2-40B4-BE49-F238E27FC236}">
                  <a16:creationId xmlns:a16="http://schemas.microsoft.com/office/drawing/2014/main" id="{0D2AE0E8-BE7A-C9B6-A1B0-FDE758D40436}"/>
                </a:ext>
              </a:extLst>
            </p:cNvPr>
            <p:cNvSpPr/>
            <p:nvPr userDrawn="1"/>
          </p:nvSpPr>
          <p:spPr>
            <a:xfrm>
              <a:off x="3058135" y="1150204"/>
              <a:ext cx="18288" cy="42976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600" b="0" dirty="0">
                  <a:solidFill>
                    <a:schemeClr val="bg2">
                      <a:lumMod val="50000"/>
                    </a:schemeClr>
                  </a:solidFill>
                </a:rPr>
                <a:t>  SECOND</a:t>
              </a:r>
            </a:p>
            <a:p>
              <a:pPr algn="l"/>
              <a:r>
                <a:rPr lang="en-US" sz="600" b="0" dirty="0">
                  <a:solidFill>
                    <a:schemeClr val="bg2">
                      <a:lumMod val="50000"/>
                    </a:schemeClr>
                  </a:solidFill>
                </a:rPr>
                <a:t>  TARGET</a:t>
              </a:r>
            </a:p>
            <a:p>
              <a:pPr algn="l"/>
              <a:r>
                <a:rPr lang="en-US" sz="600" b="0" dirty="0">
                  <a:solidFill>
                    <a:schemeClr val="bg2">
                      <a:lumMod val="50000"/>
                    </a:schemeClr>
                  </a:solidFill>
                </a:rPr>
                <a:t>  STATION</a:t>
              </a:r>
            </a:p>
          </p:txBody>
        </p:sp>
      </p:grpSp>
    </p:spTree>
    <p:extLst>
      <p:ext uri="{BB962C8B-B14F-4D97-AF65-F5344CB8AC3E}">
        <p14:creationId xmlns:p14="http://schemas.microsoft.com/office/powerpoint/2010/main" val="40217626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Image series">
    <p:spTree>
      <p:nvGrpSpPr>
        <p:cNvPr id="1" name=""/>
        <p:cNvGrpSpPr/>
        <p:nvPr/>
      </p:nvGrpSpPr>
      <p:grpSpPr>
        <a:xfrm>
          <a:off x="0" y="0"/>
          <a:ext cx="0" cy="0"/>
          <a:chOff x="0" y="0"/>
          <a:chExt cx="0" cy="0"/>
        </a:xfrm>
      </p:grpSpPr>
      <p:sp>
        <p:nvSpPr>
          <p:cNvPr id="142" name="Freeform 141">
            <a:extLst>
              <a:ext uri="{FF2B5EF4-FFF2-40B4-BE49-F238E27FC236}">
                <a16:creationId xmlns:a16="http://schemas.microsoft.com/office/drawing/2014/main" id="{C5299A65-0A0F-7322-3425-6AD66F71B882}"/>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dirty="0"/>
          </a:p>
        </p:txBody>
      </p:sp>
      <p:sp>
        <p:nvSpPr>
          <p:cNvPr id="136" name="Picture Placeholder 135">
            <a:extLst>
              <a:ext uri="{FF2B5EF4-FFF2-40B4-BE49-F238E27FC236}">
                <a16:creationId xmlns:a16="http://schemas.microsoft.com/office/drawing/2014/main" id="{5DC2D7C4-BFF1-5433-4DFD-06CB8AACA1BC}"/>
              </a:ext>
            </a:extLst>
          </p:cNvPr>
          <p:cNvSpPr>
            <a:spLocks noGrp="1"/>
          </p:cNvSpPr>
          <p:nvPr>
            <p:ph type="pic" sz="quarter" idx="13"/>
          </p:nvPr>
        </p:nvSpPr>
        <p:spPr>
          <a:xfrm>
            <a:off x="7642225" y="0"/>
            <a:ext cx="2151063" cy="2151063"/>
          </a:xfrm>
          <a:solidFill>
            <a:schemeClr val="bg2"/>
          </a:solidFill>
        </p:spPr>
        <p:txBody>
          <a:bodyPr/>
          <a:lstStyle/>
          <a:p>
            <a:r>
              <a:rPr lang="en-US" dirty="0"/>
              <a:t>Click icon to add picture</a:t>
            </a:r>
          </a:p>
        </p:txBody>
      </p:sp>
      <p:sp>
        <p:nvSpPr>
          <p:cNvPr id="137" name="Picture Placeholder 135">
            <a:extLst>
              <a:ext uri="{FF2B5EF4-FFF2-40B4-BE49-F238E27FC236}">
                <a16:creationId xmlns:a16="http://schemas.microsoft.com/office/drawing/2014/main" id="{859767F7-2911-36C4-18C3-120D9FA7D632}"/>
              </a:ext>
            </a:extLst>
          </p:cNvPr>
          <p:cNvSpPr>
            <a:spLocks noGrp="1"/>
          </p:cNvSpPr>
          <p:nvPr>
            <p:ph type="pic" sz="quarter" idx="14"/>
          </p:nvPr>
        </p:nvSpPr>
        <p:spPr>
          <a:xfrm>
            <a:off x="10044833" y="0"/>
            <a:ext cx="2151063" cy="2151063"/>
          </a:xfrm>
          <a:solidFill>
            <a:schemeClr val="bg2"/>
          </a:solidFill>
        </p:spPr>
        <p:txBody>
          <a:bodyPr/>
          <a:lstStyle/>
          <a:p>
            <a:r>
              <a:rPr lang="en-US" dirty="0"/>
              <a:t>Click icon to add picture</a:t>
            </a:r>
          </a:p>
        </p:txBody>
      </p:sp>
      <p:sp>
        <p:nvSpPr>
          <p:cNvPr id="138" name="Picture Placeholder 135">
            <a:extLst>
              <a:ext uri="{FF2B5EF4-FFF2-40B4-BE49-F238E27FC236}">
                <a16:creationId xmlns:a16="http://schemas.microsoft.com/office/drawing/2014/main" id="{FC9DC632-E163-36B5-D009-C52439676110}"/>
              </a:ext>
            </a:extLst>
          </p:cNvPr>
          <p:cNvSpPr>
            <a:spLocks noGrp="1"/>
          </p:cNvSpPr>
          <p:nvPr>
            <p:ph type="pic" sz="quarter" idx="15"/>
          </p:nvPr>
        </p:nvSpPr>
        <p:spPr>
          <a:xfrm>
            <a:off x="7642225" y="2353563"/>
            <a:ext cx="2151063" cy="2151063"/>
          </a:xfrm>
          <a:solidFill>
            <a:schemeClr val="bg2"/>
          </a:solidFill>
        </p:spPr>
        <p:txBody>
          <a:bodyPr/>
          <a:lstStyle/>
          <a:p>
            <a:r>
              <a:rPr lang="en-US" dirty="0"/>
              <a:t>Click icon to add picture</a:t>
            </a:r>
          </a:p>
        </p:txBody>
      </p:sp>
      <p:sp>
        <p:nvSpPr>
          <p:cNvPr id="139" name="Picture Placeholder 135">
            <a:extLst>
              <a:ext uri="{FF2B5EF4-FFF2-40B4-BE49-F238E27FC236}">
                <a16:creationId xmlns:a16="http://schemas.microsoft.com/office/drawing/2014/main" id="{99255166-5F9E-0685-2DC9-C0962F7791A1}"/>
              </a:ext>
            </a:extLst>
          </p:cNvPr>
          <p:cNvSpPr>
            <a:spLocks noGrp="1"/>
          </p:cNvSpPr>
          <p:nvPr>
            <p:ph type="pic" sz="quarter" idx="16"/>
          </p:nvPr>
        </p:nvSpPr>
        <p:spPr>
          <a:xfrm>
            <a:off x="10044833" y="2353563"/>
            <a:ext cx="2151063" cy="2151063"/>
          </a:xfrm>
          <a:solidFill>
            <a:schemeClr val="bg2"/>
          </a:solidFill>
        </p:spPr>
        <p:txBody>
          <a:bodyPr/>
          <a:lstStyle/>
          <a:p>
            <a:r>
              <a:rPr lang="en-US" dirty="0"/>
              <a:t>Click icon to add picture</a:t>
            </a:r>
          </a:p>
        </p:txBody>
      </p:sp>
      <p:sp>
        <p:nvSpPr>
          <p:cNvPr id="140" name="Picture Placeholder 135">
            <a:extLst>
              <a:ext uri="{FF2B5EF4-FFF2-40B4-BE49-F238E27FC236}">
                <a16:creationId xmlns:a16="http://schemas.microsoft.com/office/drawing/2014/main" id="{0FA78FC9-062C-7D60-CDA4-C25CE63F78E4}"/>
              </a:ext>
            </a:extLst>
          </p:cNvPr>
          <p:cNvSpPr>
            <a:spLocks noGrp="1"/>
          </p:cNvSpPr>
          <p:nvPr>
            <p:ph type="pic" sz="quarter" idx="17"/>
          </p:nvPr>
        </p:nvSpPr>
        <p:spPr>
          <a:xfrm>
            <a:off x="7642225" y="4706937"/>
            <a:ext cx="2151063" cy="2151063"/>
          </a:xfrm>
          <a:solidFill>
            <a:schemeClr val="bg2"/>
          </a:solidFill>
        </p:spPr>
        <p:txBody>
          <a:bodyPr/>
          <a:lstStyle/>
          <a:p>
            <a:r>
              <a:rPr lang="en-US" dirty="0"/>
              <a:t>Click icon to add picture</a:t>
            </a:r>
          </a:p>
        </p:txBody>
      </p:sp>
      <p:sp>
        <p:nvSpPr>
          <p:cNvPr id="141" name="Picture Placeholder 135">
            <a:extLst>
              <a:ext uri="{FF2B5EF4-FFF2-40B4-BE49-F238E27FC236}">
                <a16:creationId xmlns:a16="http://schemas.microsoft.com/office/drawing/2014/main" id="{9521219C-7211-80DE-D33B-4B26EA6EEE98}"/>
              </a:ext>
            </a:extLst>
          </p:cNvPr>
          <p:cNvSpPr>
            <a:spLocks noGrp="1"/>
          </p:cNvSpPr>
          <p:nvPr>
            <p:ph type="pic" sz="quarter" idx="18"/>
          </p:nvPr>
        </p:nvSpPr>
        <p:spPr>
          <a:xfrm>
            <a:off x="10044833" y="4706937"/>
            <a:ext cx="2151063" cy="2151063"/>
          </a:xfrm>
          <a:solidFill>
            <a:schemeClr val="bg2"/>
          </a:solidFill>
        </p:spPr>
        <p:txBody>
          <a:bodyPr/>
          <a:lstStyle/>
          <a:p>
            <a:r>
              <a:rPr lang="en-US" dirty="0"/>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886397"/>
          </a:xfrm>
        </p:spPr>
        <p:txBody>
          <a:bodyPr anchor="t" anchorCtr="0">
            <a:noAutofit/>
          </a:bodyPr>
          <a:lstStyle>
            <a:lvl1pPr>
              <a:defRPr b="1">
                <a:solidFill>
                  <a:schemeClr val="bg1"/>
                </a:solidFill>
              </a:defRPr>
            </a:lvl1pPr>
          </a:lstStyle>
          <a:p>
            <a:r>
              <a:rPr lang="en-US" dirty="0"/>
              <a:t>One-sentence headline stating </a:t>
            </a:r>
            <a:br>
              <a:rPr lang="en-US" dirty="0"/>
            </a:br>
            <a:r>
              <a:rPr lang="en-US" dirty="0"/>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60"/>
            <a:ext cx="6763894" cy="4354640"/>
          </a:xfrm>
        </p:spPr>
        <p:txBody>
          <a:bodyPr tIns="91440" anchor="t" anchorCtr="0">
            <a:noAutofit/>
          </a:bodyPr>
          <a:lstStyle>
            <a:lvl1pPr marL="0" indent="0">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2pPr>
            <a:lvl3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3pPr>
            <a:lvl4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4pPr>
            <a:lvl5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5pPr>
          </a:lstStyle>
          <a:p>
            <a:r>
              <a:rPr lang="en-US" dirty="0"/>
              <a:t>Supporting point 1</a:t>
            </a:r>
          </a:p>
          <a:p>
            <a:r>
              <a:rPr lang="en-US" dirty="0"/>
              <a:t>Supporting point 2</a:t>
            </a:r>
          </a:p>
          <a:p>
            <a:r>
              <a:rPr lang="en-US" dirty="0"/>
              <a:t>Supporting point 3</a:t>
            </a:r>
          </a:p>
        </p:txBody>
      </p:sp>
      <p:sp>
        <p:nvSpPr>
          <p:cNvPr id="4" name="Rectangle 6">
            <a:extLst>
              <a:ext uri="{FF2B5EF4-FFF2-40B4-BE49-F238E27FC236}">
                <a16:creationId xmlns:a16="http://schemas.microsoft.com/office/drawing/2014/main" id="{7562B7F0-6B0A-3291-2731-E56176CBCD7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grpSp>
        <p:nvGrpSpPr>
          <p:cNvPr id="3" name="Group 2">
            <a:extLst>
              <a:ext uri="{FF2B5EF4-FFF2-40B4-BE49-F238E27FC236}">
                <a16:creationId xmlns:a16="http://schemas.microsoft.com/office/drawing/2014/main" id="{115FAE40-38E7-3230-4DA7-1EF255340D0B}"/>
              </a:ext>
            </a:extLst>
          </p:cNvPr>
          <p:cNvGrpSpPr/>
          <p:nvPr userDrawn="1"/>
        </p:nvGrpSpPr>
        <p:grpSpPr>
          <a:xfrm>
            <a:off x="282815" y="6416676"/>
            <a:ext cx="1263510" cy="333620"/>
            <a:chOff x="282815" y="6083056"/>
            <a:chExt cx="1263510" cy="333620"/>
          </a:xfrm>
        </p:grpSpPr>
        <p:sp>
          <p:nvSpPr>
            <p:cNvPr id="6" name="Rectangle 5">
              <a:extLst>
                <a:ext uri="{FF2B5EF4-FFF2-40B4-BE49-F238E27FC236}">
                  <a16:creationId xmlns:a16="http://schemas.microsoft.com/office/drawing/2014/main" id="{6502CB55-FDC0-FAA5-90A5-93F9634FD22C}"/>
                </a:ext>
              </a:extLst>
            </p:cNvPr>
            <p:cNvSpPr/>
            <p:nvPr userDrawn="1"/>
          </p:nvSpPr>
          <p:spPr>
            <a:xfrm>
              <a:off x="1534042" y="6105545"/>
              <a:ext cx="12283" cy="288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600" b="0" dirty="0">
                  <a:solidFill>
                    <a:schemeClr val="bg1"/>
                  </a:solidFill>
                </a:rPr>
                <a:t>  SECOND</a:t>
              </a:r>
            </a:p>
            <a:p>
              <a:pPr algn="l"/>
              <a:r>
                <a:rPr lang="en-US" sz="600" b="0" dirty="0">
                  <a:solidFill>
                    <a:schemeClr val="bg1"/>
                  </a:solidFill>
                </a:rPr>
                <a:t>  TARGET</a:t>
              </a:r>
            </a:p>
            <a:p>
              <a:pPr algn="l"/>
              <a:r>
                <a:rPr lang="en-US" sz="600" b="0" dirty="0">
                  <a:solidFill>
                    <a:schemeClr val="bg1"/>
                  </a:solidFill>
                </a:rPr>
                <a:t>  STATION</a:t>
              </a:r>
            </a:p>
          </p:txBody>
        </p:sp>
        <p:pic>
          <p:nvPicPr>
            <p:cNvPr id="7" name="Picture 6" descr="White text on a black background&#10;&#10;Description automatically generated">
              <a:extLst>
                <a:ext uri="{FF2B5EF4-FFF2-40B4-BE49-F238E27FC236}">
                  <a16:creationId xmlns:a16="http://schemas.microsoft.com/office/drawing/2014/main" id="{F6E5A723-CB28-B30C-1DCE-184167CE5852}"/>
                </a:ext>
              </a:extLst>
            </p:cNvPr>
            <p:cNvPicPr>
              <a:picLocks noChangeAspect="1"/>
            </p:cNvPicPr>
            <p:nvPr userDrawn="1"/>
          </p:nvPicPr>
          <p:blipFill>
            <a:blip r:embed="rId2"/>
            <a:srcRect r="32479"/>
            <a:stretch/>
          </p:blipFill>
          <p:spPr>
            <a:xfrm>
              <a:off x="282815" y="6083056"/>
              <a:ext cx="1238944" cy="333620"/>
            </a:xfrm>
            <a:prstGeom prst="rect">
              <a:avLst/>
            </a:prstGeom>
          </p:spPr>
        </p:pic>
      </p:grpSp>
    </p:spTree>
    <p:extLst>
      <p:ext uri="{BB962C8B-B14F-4D97-AF65-F5344CB8AC3E}">
        <p14:creationId xmlns:p14="http://schemas.microsoft.com/office/powerpoint/2010/main" val="20846295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ey poi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One-sentence connected to the main takeaway</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grpSp>
        <p:nvGrpSpPr>
          <p:cNvPr id="4" name="Group 3">
            <a:extLst>
              <a:ext uri="{FF2B5EF4-FFF2-40B4-BE49-F238E27FC236}">
                <a16:creationId xmlns:a16="http://schemas.microsoft.com/office/drawing/2014/main" id="{FE9C4470-2A01-419F-B4FE-A3EEE6A8C8FB}"/>
              </a:ext>
            </a:extLst>
          </p:cNvPr>
          <p:cNvGrpSpPr/>
          <p:nvPr userDrawn="1"/>
        </p:nvGrpSpPr>
        <p:grpSpPr>
          <a:xfrm>
            <a:off x="282815" y="6416676"/>
            <a:ext cx="1263510" cy="333620"/>
            <a:chOff x="282815" y="6083056"/>
            <a:chExt cx="1263510" cy="333620"/>
          </a:xfrm>
        </p:grpSpPr>
        <p:sp>
          <p:nvSpPr>
            <p:cNvPr id="7" name="Rectangle 6">
              <a:extLst>
                <a:ext uri="{FF2B5EF4-FFF2-40B4-BE49-F238E27FC236}">
                  <a16:creationId xmlns:a16="http://schemas.microsoft.com/office/drawing/2014/main" id="{B66D990B-3BFF-8EC6-D5E5-F49F99D6A846}"/>
                </a:ext>
              </a:extLst>
            </p:cNvPr>
            <p:cNvSpPr/>
            <p:nvPr userDrawn="1"/>
          </p:nvSpPr>
          <p:spPr>
            <a:xfrm>
              <a:off x="1534042" y="6105545"/>
              <a:ext cx="12283" cy="288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600" b="0" dirty="0">
                  <a:solidFill>
                    <a:schemeClr val="bg1"/>
                  </a:solidFill>
                </a:rPr>
                <a:t>  SECOND</a:t>
              </a:r>
            </a:p>
            <a:p>
              <a:pPr algn="l"/>
              <a:r>
                <a:rPr lang="en-US" sz="600" b="0" dirty="0">
                  <a:solidFill>
                    <a:schemeClr val="bg1"/>
                  </a:solidFill>
                </a:rPr>
                <a:t>  TARGET</a:t>
              </a:r>
            </a:p>
            <a:p>
              <a:pPr algn="l"/>
              <a:r>
                <a:rPr lang="en-US" sz="600" b="0" dirty="0">
                  <a:solidFill>
                    <a:schemeClr val="bg1"/>
                  </a:solidFill>
                </a:rPr>
                <a:t>  STATION</a:t>
              </a:r>
            </a:p>
          </p:txBody>
        </p:sp>
        <p:pic>
          <p:nvPicPr>
            <p:cNvPr id="8" name="Picture 7" descr="White text on a black background&#10;&#10;Description automatically generated">
              <a:extLst>
                <a:ext uri="{FF2B5EF4-FFF2-40B4-BE49-F238E27FC236}">
                  <a16:creationId xmlns:a16="http://schemas.microsoft.com/office/drawing/2014/main" id="{20B1D8C6-D1AE-9259-CD6D-A09454280A97}"/>
                </a:ext>
              </a:extLst>
            </p:cNvPr>
            <p:cNvPicPr>
              <a:picLocks noChangeAspect="1"/>
            </p:cNvPicPr>
            <p:nvPr userDrawn="1"/>
          </p:nvPicPr>
          <p:blipFill>
            <a:blip r:embed="rId3"/>
            <a:srcRect r="32479"/>
            <a:stretch/>
          </p:blipFill>
          <p:spPr>
            <a:xfrm>
              <a:off x="282815" y="6083056"/>
              <a:ext cx="1238944" cy="333620"/>
            </a:xfrm>
            <a:prstGeom prst="rect">
              <a:avLst/>
            </a:prstGeom>
          </p:spPr>
        </p:pic>
      </p:grpSp>
    </p:spTree>
    <p:extLst>
      <p:ext uri="{BB962C8B-B14F-4D97-AF65-F5344CB8AC3E}">
        <p14:creationId xmlns:p14="http://schemas.microsoft.com/office/powerpoint/2010/main" val="33131821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 Gradie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5" name="Title 1">
            <a:extLst>
              <a:ext uri="{FF2B5EF4-FFF2-40B4-BE49-F238E27FC236}">
                <a16:creationId xmlns:a16="http://schemas.microsoft.com/office/drawing/2014/main" id="{96029C52-FEBA-E897-C815-3A6283D168D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 for the slide; no longer than two lines </a:t>
            </a:r>
          </a:p>
        </p:txBody>
      </p:sp>
      <p:grpSp>
        <p:nvGrpSpPr>
          <p:cNvPr id="3" name="Group 2">
            <a:extLst>
              <a:ext uri="{FF2B5EF4-FFF2-40B4-BE49-F238E27FC236}">
                <a16:creationId xmlns:a16="http://schemas.microsoft.com/office/drawing/2014/main" id="{7E58D76D-9189-EF83-0A93-A6D4C7DFA833}"/>
              </a:ext>
            </a:extLst>
          </p:cNvPr>
          <p:cNvGrpSpPr/>
          <p:nvPr userDrawn="1"/>
        </p:nvGrpSpPr>
        <p:grpSpPr>
          <a:xfrm>
            <a:off x="282815" y="6416676"/>
            <a:ext cx="1263510" cy="333620"/>
            <a:chOff x="282815" y="6083056"/>
            <a:chExt cx="1263510" cy="333620"/>
          </a:xfrm>
        </p:grpSpPr>
        <p:sp>
          <p:nvSpPr>
            <p:cNvPr id="4" name="Rectangle 3">
              <a:extLst>
                <a:ext uri="{FF2B5EF4-FFF2-40B4-BE49-F238E27FC236}">
                  <a16:creationId xmlns:a16="http://schemas.microsoft.com/office/drawing/2014/main" id="{FA7E17CE-7C70-A2E7-3D94-B4D974F54657}"/>
                </a:ext>
              </a:extLst>
            </p:cNvPr>
            <p:cNvSpPr/>
            <p:nvPr userDrawn="1"/>
          </p:nvSpPr>
          <p:spPr>
            <a:xfrm>
              <a:off x="1534042" y="6105545"/>
              <a:ext cx="12283" cy="288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600" b="0" dirty="0">
                  <a:solidFill>
                    <a:schemeClr val="bg1"/>
                  </a:solidFill>
                </a:rPr>
                <a:t>  SECOND</a:t>
              </a:r>
            </a:p>
            <a:p>
              <a:pPr algn="l"/>
              <a:r>
                <a:rPr lang="en-US" sz="600" b="0" dirty="0">
                  <a:solidFill>
                    <a:schemeClr val="bg1"/>
                  </a:solidFill>
                </a:rPr>
                <a:t>  TARGET</a:t>
              </a:r>
            </a:p>
            <a:p>
              <a:pPr algn="l"/>
              <a:r>
                <a:rPr lang="en-US" sz="600" b="0" dirty="0">
                  <a:solidFill>
                    <a:schemeClr val="bg1"/>
                  </a:solidFill>
                </a:rPr>
                <a:t>  STATION</a:t>
              </a:r>
            </a:p>
          </p:txBody>
        </p:sp>
        <p:pic>
          <p:nvPicPr>
            <p:cNvPr id="7" name="Picture 6" descr="White text on a black background&#10;&#10;Description automatically generated">
              <a:extLst>
                <a:ext uri="{FF2B5EF4-FFF2-40B4-BE49-F238E27FC236}">
                  <a16:creationId xmlns:a16="http://schemas.microsoft.com/office/drawing/2014/main" id="{32469CE9-627D-E3A8-7F97-666F2E210750}"/>
                </a:ext>
              </a:extLst>
            </p:cNvPr>
            <p:cNvPicPr>
              <a:picLocks noChangeAspect="1"/>
            </p:cNvPicPr>
            <p:nvPr userDrawn="1"/>
          </p:nvPicPr>
          <p:blipFill>
            <a:blip r:embed="rId3"/>
            <a:srcRect r="32479"/>
            <a:stretch/>
          </p:blipFill>
          <p:spPr>
            <a:xfrm>
              <a:off x="282815" y="6083056"/>
              <a:ext cx="1238944" cy="333620"/>
            </a:xfrm>
            <a:prstGeom prst="rect">
              <a:avLst/>
            </a:prstGeom>
          </p:spPr>
        </p:pic>
      </p:grpSp>
    </p:spTree>
    <p:extLst>
      <p:ext uri="{BB962C8B-B14F-4D97-AF65-F5344CB8AC3E}">
        <p14:creationId xmlns:p14="http://schemas.microsoft.com/office/powerpoint/2010/main" val="38925456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36748378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15522834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465972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10" name="Freeform 9">
            <a:extLst>
              <a:ext uri="{FF2B5EF4-FFF2-40B4-BE49-F238E27FC236}">
                <a16:creationId xmlns:a16="http://schemas.microsoft.com/office/drawing/2014/main" id="{6C3355DA-324C-FAD8-4E0B-AEAD06F3F5FE}"/>
              </a:ext>
            </a:extLst>
          </p:cNvPr>
          <p:cNvSpPr/>
          <p:nvPr/>
        </p:nvSpPr>
        <p:spPr>
          <a:xfrm>
            <a:off x="314692" y="1636672"/>
            <a:ext cx="5533588" cy="433965"/>
          </a:xfrm>
          <a:custGeom>
            <a:avLst/>
            <a:gdLst>
              <a:gd name="connsiteX0" fmla="*/ 5357305 w 5357304"/>
              <a:gd name="connsiteY0" fmla="*/ 0 h 373951"/>
              <a:gd name="connsiteX1" fmla="*/ 5357305 w 5357304"/>
              <a:gd name="connsiteY1" fmla="*/ 373951 h 373951"/>
              <a:gd name="connsiteX2" fmla="*/ 5227765 w 5357304"/>
              <a:gd name="connsiteY2" fmla="*/ 373951 h 373951"/>
              <a:gd name="connsiteX3" fmla="*/ 2843848 w 5357304"/>
              <a:gd name="connsiteY3" fmla="*/ 373951 h 373951"/>
              <a:gd name="connsiteX4" fmla="*/ 0 w 5357304"/>
              <a:gd name="connsiteY4" fmla="*/ 373951 h 373951"/>
              <a:gd name="connsiteX5" fmla="*/ 0 w 5357304"/>
              <a:gd name="connsiteY5" fmla="*/ 0 h 373951"/>
              <a:gd name="connsiteX6" fmla="*/ 2843848 w 5357304"/>
              <a:gd name="connsiteY6" fmla="*/ 0 h 373951"/>
              <a:gd name="connsiteX7" fmla="*/ 5357305 w 5357304"/>
              <a:gd name="connsiteY7" fmla="*/ 0 h 37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7304" h="373951">
                <a:moveTo>
                  <a:pt x="5357305" y="0"/>
                </a:moveTo>
                <a:lnTo>
                  <a:pt x="5357305" y="373951"/>
                </a:lnTo>
                <a:lnTo>
                  <a:pt x="5227765" y="373951"/>
                </a:lnTo>
                <a:lnTo>
                  <a:pt x="2843848" y="373951"/>
                </a:lnTo>
                <a:lnTo>
                  <a:pt x="0" y="373951"/>
                </a:lnTo>
                <a:lnTo>
                  <a:pt x="0" y="0"/>
                </a:lnTo>
                <a:lnTo>
                  <a:pt x="2843848" y="0"/>
                </a:lnTo>
                <a:lnTo>
                  <a:pt x="5357305" y="0"/>
                </a:lnTo>
                <a:close/>
              </a:path>
            </a:pathLst>
          </a:custGeom>
          <a:solidFill>
            <a:schemeClr val="tx2"/>
          </a:solidFill>
          <a:ln w="0"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B8126676-7946-E0DD-5919-B78DBFBB13D6}"/>
              </a:ext>
            </a:extLst>
          </p:cNvPr>
          <p:cNvSpPr/>
          <p:nvPr/>
        </p:nvSpPr>
        <p:spPr>
          <a:xfrm>
            <a:off x="6238430" y="1636672"/>
            <a:ext cx="5533588" cy="433965"/>
          </a:xfrm>
          <a:custGeom>
            <a:avLst/>
            <a:gdLst>
              <a:gd name="connsiteX0" fmla="*/ 5357305 w 5357304"/>
              <a:gd name="connsiteY0" fmla="*/ 0 h 373951"/>
              <a:gd name="connsiteX1" fmla="*/ 5357305 w 5357304"/>
              <a:gd name="connsiteY1" fmla="*/ 373951 h 373951"/>
              <a:gd name="connsiteX2" fmla="*/ 5227764 w 5357304"/>
              <a:gd name="connsiteY2" fmla="*/ 373951 h 373951"/>
              <a:gd name="connsiteX3" fmla="*/ 2843848 w 5357304"/>
              <a:gd name="connsiteY3" fmla="*/ 373951 h 373951"/>
              <a:gd name="connsiteX4" fmla="*/ 0 w 5357304"/>
              <a:gd name="connsiteY4" fmla="*/ 373951 h 373951"/>
              <a:gd name="connsiteX5" fmla="*/ 0 w 5357304"/>
              <a:gd name="connsiteY5" fmla="*/ 0 h 373951"/>
              <a:gd name="connsiteX6" fmla="*/ 2843848 w 5357304"/>
              <a:gd name="connsiteY6" fmla="*/ 0 h 373951"/>
              <a:gd name="connsiteX7" fmla="*/ 5357305 w 5357304"/>
              <a:gd name="connsiteY7" fmla="*/ 0 h 37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7304" h="373951">
                <a:moveTo>
                  <a:pt x="5357305" y="0"/>
                </a:moveTo>
                <a:lnTo>
                  <a:pt x="5357305" y="373951"/>
                </a:lnTo>
                <a:lnTo>
                  <a:pt x="5227764" y="373951"/>
                </a:lnTo>
                <a:lnTo>
                  <a:pt x="2843848" y="373951"/>
                </a:lnTo>
                <a:lnTo>
                  <a:pt x="0" y="373951"/>
                </a:lnTo>
                <a:lnTo>
                  <a:pt x="0" y="0"/>
                </a:lnTo>
                <a:lnTo>
                  <a:pt x="2843848" y="0"/>
                </a:lnTo>
                <a:lnTo>
                  <a:pt x="5357305" y="0"/>
                </a:lnTo>
                <a:close/>
              </a:path>
            </a:pathLst>
          </a:custGeom>
          <a:solidFill>
            <a:schemeClr val="tx2"/>
          </a:solidFill>
          <a:ln w="0" cap="flat">
            <a:noFill/>
            <a:prstDash val="solid"/>
            <a:miter/>
          </a:ln>
        </p:spPr>
        <p:txBody>
          <a:bodyPr rtlCol="0" anchor="ctr"/>
          <a:lstStyle/>
          <a:p>
            <a:endParaRPr lang="en-US" dirty="0"/>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1" y="1636713"/>
            <a:ext cx="5534113"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214" name="Text Placeholder 212">
            <a:extLst>
              <a:ext uri="{FF2B5EF4-FFF2-40B4-BE49-F238E27FC236}">
                <a16:creationId xmlns:a16="http://schemas.microsoft.com/office/drawing/2014/main" id="{42664C13-6E3D-7C64-6F1D-E284E4609D5E}"/>
              </a:ext>
            </a:extLst>
          </p:cNvPr>
          <p:cNvSpPr>
            <a:spLocks noGrp="1"/>
          </p:cNvSpPr>
          <p:nvPr>
            <p:ph type="body" sz="quarter" idx="14" hasCustomPrompt="1"/>
          </p:nvPr>
        </p:nvSpPr>
        <p:spPr>
          <a:xfrm>
            <a:off x="6238429" y="1636672"/>
            <a:ext cx="5534113"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Tree>
    <p:extLst>
      <p:ext uri="{BB962C8B-B14F-4D97-AF65-F5344CB8AC3E}">
        <p14:creationId xmlns:p14="http://schemas.microsoft.com/office/powerpoint/2010/main" val="1070590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Agend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dirty="0"/>
              <a:t>Click icon to add picture</a:t>
            </a:r>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dirty="0"/>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dirty="0"/>
              <a:t>Click icon to add picture</a:t>
            </a:r>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with the main takeaway message </a:t>
            </a:r>
            <a:br>
              <a:rPr lang="en-US" dirty="0"/>
            </a:br>
            <a:r>
              <a:rPr lang="en-US" dirty="0"/>
              <a:t>for the slide; no longer than two lines</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Tree>
    <p:extLst>
      <p:ext uri="{BB962C8B-B14F-4D97-AF65-F5344CB8AC3E}">
        <p14:creationId xmlns:p14="http://schemas.microsoft.com/office/powerpoint/2010/main" val="20681992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column-bar">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31846654-6835-CFFC-15E4-5A6E77573C13}"/>
              </a:ext>
            </a:extLst>
          </p:cNvPr>
          <p:cNvSpPr/>
          <p:nvPr/>
        </p:nvSpPr>
        <p:spPr>
          <a:xfrm>
            <a:off x="314692" y="1636672"/>
            <a:ext cx="3665806"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dirty="0"/>
          </a:p>
        </p:txBody>
      </p:sp>
      <p:sp>
        <p:nvSpPr>
          <p:cNvPr id="1800" name="Freeform 1799">
            <a:extLst>
              <a:ext uri="{FF2B5EF4-FFF2-40B4-BE49-F238E27FC236}">
                <a16:creationId xmlns:a16="http://schemas.microsoft.com/office/drawing/2014/main" id="{2158B643-744C-E4DD-EB4D-DA7C87CCA463}"/>
              </a:ext>
            </a:extLst>
          </p:cNvPr>
          <p:cNvSpPr/>
          <p:nvPr/>
        </p:nvSpPr>
        <p:spPr>
          <a:xfrm>
            <a:off x="8139365" y="1636672"/>
            <a:ext cx="3665806"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dirty="0"/>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1" y="1636713"/>
            <a:ext cx="3646421"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29" name="Text Placeholder 212">
            <a:extLst>
              <a:ext uri="{FF2B5EF4-FFF2-40B4-BE49-F238E27FC236}">
                <a16:creationId xmlns:a16="http://schemas.microsoft.com/office/drawing/2014/main" id="{853CBCD8-5D3A-0441-6161-5960D4DE250A}"/>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31" name="Text Placeholder 212">
            <a:extLst>
              <a:ext uri="{FF2B5EF4-FFF2-40B4-BE49-F238E27FC236}">
                <a16:creationId xmlns:a16="http://schemas.microsoft.com/office/drawing/2014/main" id="{C31F539B-83B4-84DA-2A7A-69A0245FA308}"/>
              </a:ext>
            </a:extLst>
          </p:cNvPr>
          <p:cNvSpPr>
            <a:spLocks noGrp="1"/>
          </p:cNvSpPr>
          <p:nvPr>
            <p:ph type="body" sz="quarter" idx="17" hasCustomPrompt="1"/>
          </p:nvPr>
        </p:nvSpPr>
        <p:spPr>
          <a:xfrm>
            <a:off x="8159995" y="1636713"/>
            <a:ext cx="3646421"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41730913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column image">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 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dirty="0"/>
              <a:t>Click icon to add picture</a:t>
            </a:r>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dirty="0"/>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dirty="0"/>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3</a:t>
            </a:r>
          </a:p>
        </p:txBody>
      </p:sp>
      <p:grpSp>
        <p:nvGrpSpPr>
          <p:cNvPr id="3" name="Group 2">
            <a:extLst>
              <a:ext uri="{FF2B5EF4-FFF2-40B4-BE49-F238E27FC236}">
                <a16:creationId xmlns:a16="http://schemas.microsoft.com/office/drawing/2014/main" id="{4492949F-6B3A-DF96-FFA6-C786A4A24DB6}"/>
              </a:ext>
            </a:extLst>
          </p:cNvPr>
          <p:cNvGrpSpPr/>
          <p:nvPr userDrawn="1"/>
        </p:nvGrpSpPr>
        <p:grpSpPr>
          <a:xfrm>
            <a:off x="282815" y="6416676"/>
            <a:ext cx="1263510" cy="333620"/>
            <a:chOff x="282815" y="6083056"/>
            <a:chExt cx="1263510" cy="333620"/>
          </a:xfrm>
        </p:grpSpPr>
        <p:sp>
          <p:nvSpPr>
            <p:cNvPr id="12" name="Rectangle 11">
              <a:extLst>
                <a:ext uri="{FF2B5EF4-FFF2-40B4-BE49-F238E27FC236}">
                  <a16:creationId xmlns:a16="http://schemas.microsoft.com/office/drawing/2014/main" id="{A7F45232-A8C3-7CED-6241-1193DB3A31B1}"/>
                </a:ext>
              </a:extLst>
            </p:cNvPr>
            <p:cNvSpPr/>
            <p:nvPr userDrawn="1"/>
          </p:nvSpPr>
          <p:spPr>
            <a:xfrm>
              <a:off x="1534042" y="6105545"/>
              <a:ext cx="12283" cy="288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600" b="0" dirty="0">
                  <a:solidFill>
                    <a:schemeClr val="bg1"/>
                  </a:solidFill>
                </a:rPr>
                <a:t>  SECOND</a:t>
              </a:r>
            </a:p>
            <a:p>
              <a:pPr algn="l"/>
              <a:r>
                <a:rPr lang="en-US" sz="600" b="0" dirty="0">
                  <a:solidFill>
                    <a:schemeClr val="bg1"/>
                  </a:solidFill>
                </a:rPr>
                <a:t>  TARGET</a:t>
              </a:r>
            </a:p>
            <a:p>
              <a:pPr algn="l"/>
              <a:r>
                <a:rPr lang="en-US" sz="600" b="0" dirty="0">
                  <a:solidFill>
                    <a:schemeClr val="bg1"/>
                  </a:solidFill>
                </a:rPr>
                <a:t>  STATION</a:t>
              </a:r>
            </a:p>
          </p:txBody>
        </p:sp>
        <p:pic>
          <p:nvPicPr>
            <p:cNvPr id="13" name="Picture 12" descr="White text on a black background&#10;&#10;Description automatically generated">
              <a:extLst>
                <a:ext uri="{FF2B5EF4-FFF2-40B4-BE49-F238E27FC236}">
                  <a16:creationId xmlns:a16="http://schemas.microsoft.com/office/drawing/2014/main" id="{6C5687BD-B72F-4501-1C96-3F1A95838E94}"/>
                </a:ext>
              </a:extLst>
            </p:cNvPr>
            <p:cNvPicPr>
              <a:picLocks noChangeAspect="1"/>
            </p:cNvPicPr>
            <p:nvPr userDrawn="1"/>
          </p:nvPicPr>
          <p:blipFill>
            <a:blip r:embed="rId2"/>
            <a:srcRect r="32479"/>
            <a:stretch/>
          </p:blipFill>
          <p:spPr>
            <a:xfrm>
              <a:off x="282815" y="6083056"/>
              <a:ext cx="1238944" cy="333620"/>
            </a:xfrm>
            <a:prstGeom prst="rect">
              <a:avLst/>
            </a:prstGeom>
          </p:spPr>
        </p:pic>
      </p:grpSp>
    </p:spTree>
    <p:extLst>
      <p:ext uri="{BB962C8B-B14F-4D97-AF65-F5344CB8AC3E}">
        <p14:creationId xmlns:p14="http://schemas.microsoft.com/office/powerpoint/2010/main" val="23169279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column-bar">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31846654-6835-CFFC-15E4-5A6E77573C13}"/>
              </a:ext>
            </a:extLst>
          </p:cNvPr>
          <p:cNvSpPr/>
          <p:nvPr/>
        </p:nvSpPr>
        <p:spPr>
          <a:xfrm>
            <a:off x="314692" y="1636672"/>
            <a:ext cx="2755330"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noAutofit/>
          </a:bodyPr>
          <a:lstStyle/>
          <a:p>
            <a:endParaRPr lang="en-US" dirty="0"/>
          </a:p>
        </p:txBody>
      </p:sp>
      <p:sp>
        <p:nvSpPr>
          <p:cNvPr id="986" name="Freeform 985">
            <a:extLst>
              <a:ext uri="{FF2B5EF4-FFF2-40B4-BE49-F238E27FC236}">
                <a16:creationId xmlns:a16="http://schemas.microsoft.com/office/drawing/2014/main" id="{DD9191FA-8884-C2D5-4585-3E38817331A0}"/>
              </a:ext>
            </a:extLst>
          </p:cNvPr>
          <p:cNvSpPr/>
          <p:nvPr/>
        </p:nvSpPr>
        <p:spPr>
          <a:xfrm>
            <a:off x="3223131" y="1636672"/>
            <a:ext cx="2755330" cy="373951"/>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accent1"/>
          </a:solidFill>
          <a:ln w="0" cap="flat">
            <a:noFill/>
            <a:prstDash val="solid"/>
            <a:miter/>
          </a:ln>
        </p:spPr>
        <p:txBody>
          <a:bodyPr rtlCol="0" anchor="ctr"/>
          <a:lstStyle/>
          <a:p>
            <a:endParaRPr lang="en-US" dirty="0"/>
          </a:p>
        </p:txBody>
      </p:sp>
      <p:sp>
        <p:nvSpPr>
          <p:cNvPr id="1800" name="Freeform 1799">
            <a:extLst>
              <a:ext uri="{FF2B5EF4-FFF2-40B4-BE49-F238E27FC236}">
                <a16:creationId xmlns:a16="http://schemas.microsoft.com/office/drawing/2014/main" id="{2158B643-744C-E4DD-EB4D-DA7C87CCA463}"/>
              </a:ext>
            </a:extLst>
          </p:cNvPr>
          <p:cNvSpPr/>
          <p:nvPr/>
        </p:nvSpPr>
        <p:spPr>
          <a:xfrm>
            <a:off x="6144761" y="1636672"/>
            <a:ext cx="2740760"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dirty="0"/>
          </a:p>
        </p:txBody>
      </p:sp>
      <p:sp>
        <p:nvSpPr>
          <p:cNvPr id="2614" name="Freeform 2613">
            <a:extLst>
              <a:ext uri="{FF2B5EF4-FFF2-40B4-BE49-F238E27FC236}">
                <a16:creationId xmlns:a16="http://schemas.microsoft.com/office/drawing/2014/main" id="{2FDB1E58-ABCD-30F4-4DE0-D0A3D27B0B3B}"/>
              </a:ext>
            </a:extLst>
          </p:cNvPr>
          <p:cNvSpPr/>
          <p:nvPr/>
        </p:nvSpPr>
        <p:spPr>
          <a:xfrm>
            <a:off x="9070721" y="1636672"/>
            <a:ext cx="2755330" cy="433965"/>
          </a:xfrm>
          <a:custGeom>
            <a:avLst/>
            <a:gdLst>
              <a:gd name="connsiteX0" fmla="*/ 0 w 2513520"/>
              <a:gd name="connsiteY0" fmla="*/ 0 h 373951"/>
              <a:gd name="connsiteX1" fmla="*/ 2513520 w 2513520"/>
              <a:gd name="connsiteY1" fmla="*/ 0 h 373951"/>
              <a:gd name="connsiteX2" fmla="*/ 2513520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0" y="0"/>
                </a:lnTo>
                <a:lnTo>
                  <a:pt x="2513520" y="373952"/>
                </a:lnTo>
                <a:lnTo>
                  <a:pt x="0" y="373952"/>
                </a:lnTo>
                <a:close/>
              </a:path>
            </a:pathLst>
          </a:custGeom>
          <a:solidFill>
            <a:schemeClr val="tx2"/>
          </a:solidFill>
          <a:ln w="0" cap="flat">
            <a:noFill/>
            <a:prstDash val="solid"/>
            <a:miter/>
          </a:ln>
        </p:spPr>
        <p:txBody>
          <a:bodyPr rtlCol="0" anchor="ctr"/>
          <a:lstStyle/>
          <a:p>
            <a:endParaRPr lang="en-US" dirty="0"/>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2" y="1636713"/>
            <a:ext cx="2740760" cy="433965"/>
          </a:xfrm>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29" name="Text Placeholder 212">
            <a:extLst>
              <a:ext uri="{FF2B5EF4-FFF2-40B4-BE49-F238E27FC236}">
                <a16:creationId xmlns:a16="http://schemas.microsoft.com/office/drawing/2014/main" id="{853CBCD8-5D3A-0441-6161-5960D4DE250A}"/>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31" name="Text Placeholder 212">
            <a:extLst>
              <a:ext uri="{FF2B5EF4-FFF2-40B4-BE49-F238E27FC236}">
                <a16:creationId xmlns:a16="http://schemas.microsoft.com/office/drawing/2014/main" id="{C31F539B-83B4-84DA-2A7A-69A0245FA308}"/>
              </a:ext>
            </a:extLst>
          </p:cNvPr>
          <p:cNvSpPr>
            <a:spLocks noGrp="1"/>
          </p:cNvSpPr>
          <p:nvPr>
            <p:ph type="body" sz="quarter" idx="17" hasCustomPrompt="1"/>
          </p:nvPr>
        </p:nvSpPr>
        <p:spPr>
          <a:xfrm>
            <a:off x="6144761" y="1636713"/>
            <a:ext cx="2740760"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33" name="Text Placeholder 212">
            <a:extLst>
              <a:ext uri="{FF2B5EF4-FFF2-40B4-BE49-F238E27FC236}">
                <a16:creationId xmlns:a16="http://schemas.microsoft.com/office/drawing/2014/main" id="{13B81730-FDA6-818A-892D-1FB9DA8DCF2B}"/>
              </a:ext>
            </a:extLst>
          </p:cNvPr>
          <p:cNvSpPr>
            <a:spLocks noGrp="1"/>
          </p:cNvSpPr>
          <p:nvPr>
            <p:ph type="body" sz="quarter" idx="19" hasCustomPrompt="1"/>
          </p:nvPr>
        </p:nvSpPr>
        <p:spPr>
          <a:xfrm>
            <a:off x="9069571" y="1636713"/>
            <a:ext cx="2740760"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40762421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Supporting point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76677"/>
            <a:ext cx="2194560" cy="1855469"/>
          </a:xfrm>
          <a:solidFill>
            <a:schemeClr val="bg2"/>
          </a:solidFill>
        </p:spPr>
        <p:txBody>
          <a:bodyPr/>
          <a:lstStyle/>
          <a:p>
            <a:r>
              <a:rPr lang="en-US" dirty="0"/>
              <a:t>Click icon to add picture</a:t>
            </a:r>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29080"/>
            <a:ext cx="2194560" cy="1855469"/>
          </a:xfrm>
          <a:solidFill>
            <a:schemeClr val="bg2"/>
          </a:solidFill>
        </p:spPr>
        <p:txBody>
          <a:bodyPr/>
          <a:lstStyle/>
          <a:p>
            <a:r>
              <a:rPr lang="en-US" dirty="0"/>
              <a:t>Click icon to add picture</a:t>
            </a:r>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76677"/>
            <a:ext cx="2194560" cy="1855469"/>
          </a:xfrm>
          <a:solidFill>
            <a:schemeClr val="bg2"/>
          </a:solidFill>
        </p:spPr>
        <p:txBody>
          <a:bodyPr/>
          <a:lstStyle/>
          <a:p>
            <a:r>
              <a:rPr lang="en-US" dirty="0"/>
              <a:t>Click icon to add picture</a:t>
            </a:r>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29080"/>
            <a:ext cx="2194560" cy="1855469"/>
          </a:xfrm>
          <a:solidFill>
            <a:schemeClr val="bg2"/>
          </a:solidFill>
        </p:spPr>
        <p:txBody>
          <a:bodyPr/>
          <a:lstStyle/>
          <a:p>
            <a:r>
              <a:rPr lang="en-US" dirty="0"/>
              <a:t>Click icon to add picture</a:t>
            </a:r>
          </a:p>
        </p:txBody>
      </p:sp>
      <p:sp>
        <p:nvSpPr>
          <p:cNvPr id="19" name="Rectangle 18">
            <a:extLst>
              <a:ext uri="{FF2B5EF4-FFF2-40B4-BE49-F238E27FC236}">
                <a16:creationId xmlns:a16="http://schemas.microsoft.com/office/drawing/2014/main" id="{AF48F5D4-4948-A730-AC23-EF31274A0DE1}"/>
              </a:ext>
            </a:extLst>
          </p:cNvPr>
          <p:cNvSpPr/>
          <p:nvPr/>
        </p:nvSpPr>
        <p:spPr>
          <a:xfrm>
            <a:off x="1384410" y="1758337"/>
            <a:ext cx="2199902" cy="1873809"/>
          </a:xfrm>
          <a:prstGeom prst="rect">
            <a:avLst/>
          </a:prstGeom>
          <a:solidFill>
            <a:schemeClr val="tx2"/>
          </a:solidFill>
          <a:ln w="4048" cap="flat">
            <a:noFill/>
            <a:prstDash val="solid"/>
            <a:miter/>
          </a:ln>
        </p:spPr>
        <p:txBody>
          <a:bodyPr lIns="164592" rtlCol="0" anchor="ctr"/>
          <a:lstStyle/>
          <a:p>
            <a:pPr marL="0" indent="0">
              <a:lnSpc>
                <a:spcPct val="90000"/>
              </a:lnSpc>
              <a:spcBef>
                <a:spcPts val="1200"/>
              </a:spcBef>
              <a:spcAft>
                <a:spcPts val="60"/>
              </a:spcAft>
              <a:buNone/>
            </a:pPr>
            <a:endParaRPr lang="en-US" dirty="0">
              <a:solidFill>
                <a:schemeClr val="bg1"/>
              </a:solidFill>
            </a:endParaRP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5"/>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2</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tx1"/>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3</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4</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23" name="Text Placeholder 22">
            <a:extLst>
              <a:ext uri="{FF2B5EF4-FFF2-40B4-BE49-F238E27FC236}">
                <a16:creationId xmlns:a16="http://schemas.microsoft.com/office/drawing/2014/main" id="{6D367424-2836-F9CD-5A49-338976693C37}"/>
              </a:ext>
            </a:extLst>
          </p:cNvPr>
          <p:cNvSpPr>
            <a:spLocks noGrp="1"/>
          </p:cNvSpPr>
          <p:nvPr>
            <p:ph type="body" sz="quarter" idx="16" hasCustomPrompt="1"/>
          </p:nvPr>
        </p:nvSpPr>
        <p:spPr>
          <a:xfrm>
            <a:off x="1384410" y="1758896"/>
            <a:ext cx="2192338" cy="1873250"/>
          </a:xfrm>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Tree>
    <p:extLst>
      <p:ext uri="{BB962C8B-B14F-4D97-AF65-F5344CB8AC3E}">
        <p14:creationId xmlns:p14="http://schemas.microsoft.com/office/powerpoint/2010/main" val="14452244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ummary - Standard">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9145" y="2258209"/>
            <a:ext cx="12210290" cy="664797"/>
          </a:xfrm>
        </p:spPr>
        <p:txBody>
          <a:bodyPr anchor="t" anchorCtr="0">
            <a:noAutofit/>
          </a:bodyPr>
          <a:lstStyle>
            <a:lvl1pPr algn="ctr">
              <a:spcBef>
                <a:spcPts val="1200"/>
              </a:spcBef>
              <a:spcAft>
                <a:spcPts val="60"/>
              </a:spcAft>
              <a:defRPr sz="4800" b="1">
                <a:solidFill>
                  <a:schemeClr val="tx1"/>
                </a:solidFill>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0" y="2922742"/>
            <a:ext cx="12192000"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ONE SENTENCE SUBTITLE STATEMENT</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78537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ummary - Social">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1B10DD8E-E016-58F8-208C-69AD92BED39D}"/>
              </a:ext>
            </a:extLst>
          </p:cNvPr>
          <p:cNvSpPr/>
          <p:nvPr userDrawn="1"/>
        </p:nvSpPr>
        <p:spPr>
          <a:xfrm>
            <a:off x="0" y="0"/>
            <a:ext cx="12192000" cy="2575976"/>
          </a:xfrm>
          <a:prstGeom prst="rect">
            <a:avLst/>
          </a:prstGeom>
          <a:gradFill>
            <a:gsLst>
              <a:gs pos="57000">
                <a:srgbClr val="FFFFFF">
                  <a:alpha val="62000"/>
                </a:srgbClr>
              </a:gs>
              <a:gs pos="15000">
                <a:schemeClr val="bg1">
                  <a:alpha val="91598"/>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7">
            <a:extLst>
              <a:ext uri="{FF2B5EF4-FFF2-40B4-BE49-F238E27FC236}">
                <a16:creationId xmlns:a16="http://schemas.microsoft.com/office/drawing/2014/main" id="{658225E5-2430-3783-F06E-A0A40A65699C}"/>
              </a:ext>
            </a:extLst>
          </p:cNvPr>
          <p:cNvSpPr>
            <a:spLocks noGrp="1"/>
          </p:cNvSpPr>
          <p:nvPr>
            <p:ph type="title"/>
          </p:nvPr>
        </p:nvSpPr>
        <p:spPr>
          <a:xfrm>
            <a:off x="314692" y="365125"/>
            <a:ext cx="11492432" cy="886397"/>
          </a:xfrm>
        </p:spPr>
        <p:txBody>
          <a:bodyPr/>
          <a:lstStyle/>
          <a:p>
            <a:r>
              <a:rPr lang="en-US"/>
              <a:t>Click to edit Master title style</a:t>
            </a:r>
            <a:endParaRPr lang="en-US" dirty="0"/>
          </a:p>
        </p:txBody>
      </p:sp>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5641865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ummary-3 key points">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 </a:t>
            </a:r>
            <a:br>
              <a:rPr lang="en-US" dirty="0"/>
            </a:br>
            <a:r>
              <a:rPr lang="en-US" dirty="0"/>
              <a:t>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dirty="0"/>
              <a:t>Click icon to add picture</a:t>
            </a:r>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dirty="0"/>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dirty="0"/>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3</a:t>
            </a:r>
          </a:p>
        </p:txBody>
      </p:sp>
      <p:grpSp>
        <p:nvGrpSpPr>
          <p:cNvPr id="3" name="Group 2">
            <a:extLst>
              <a:ext uri="{FF2B5EF4-FFF2-40B4-BE49-F238E27FC236}">
                <a16:creationId xmlns:a16="http://schemas.microsoft.com/office/drawing/2014/main" id="{C3DBEFAA-B830-33A8-15F4-54C28334883F}"/>
              </a:ext>
            </a:extLst>
          </p:cNvPr>
          <p:cNvGrpSpPr/>
          <p:nvPr userDrawn="1"/>
        </p:nvGrpSpPr>
        <p:grpSpPr>
          <a:xfrm>
            <a:off x="282815" y="6416676"/>
            <a:ext cx="1263510" cy="333620"/>
            <a:chOff x="282815" y="6083056"/>
            <a:chExt cx="1263510" cy="333620"/>
          </a:xfrm>
        </p:grpSpPr>
        <p:sp>
          <p:nvSpPr>
            <p:cNvPr id="12" name="Rectangle 11">
              <a:extLst>
                <a:ext uri="{FF2B5EF4-FFF2-40B4-BE49-F238E27FC236}">
                  <a16:creationId xmlns:a16="http://schemas.microsoft.com/office/drawing/2014/main" id="{02AD78E5-8AB2-2A23-DCE7-0E7411B01C31}"/>
                </a:ext>
              </a:extLst>
            </p:cNvPr>
            <p:cNvSpPr/>
            <p:nvPr userDrawn="1"/>
          </p:nvSpPr>
          <p:spPr>
            <a:xfrm>
              <a:off x="1534042" y="6105545"/>
              <a:ext cx="12283" cy="288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600" b="0" dirty="0">
                  <a:solidFill>
                    <a:schemeClr val="bg1"/>
                  </a:solidFill>
                </a:rPr>
                <a:t>  SECOND</a:t>
              </a:r>
            </a:p>
            <a:p>
              <a:pPr algn="l"/>
              <a:r>
                <a:rPr lang="en-US" sz="600" b="0" dirty="0">
                  <a:solidFill>
                    <a:schemeClr val="bg1"/>
                  </a:solidFill>
                </a:rPr>
                <a:t>  TARGET</a:t>
              </a:r>
            </a:p>
            <a:p>
              <a:pPr algn="l"/>
              <a:r>
                <a:rPr lang="en-US" sz="600" b="0" dirty="0">
                  <a:solidFill>
                    <a:schemeClr val="bg1"/>
                  </a:solidFill>
                </a:rPr>
                <a:t>  STATION</a:t>
              </a:r>
            </a:p>
          </p:txBody>
        </p:sp>
        <p:pic>
          <p:nvPicPr>
            <p:cNvPr id="13" name="Picture 12" descr="White text on a black background&#10;&#10;Description automatically generated">
              <a:extLst>
                <a:ext uri="{FF2B5EF4-FFF2-40B4-BE49-F238E27FC236}">
                  <a16:creationId xmlns:a16="http://schemas.microsoft.com/office/drawing/2014/main" id="{81798D36-9E4C-2CDB-BC61-1102E0778BCB}"/>
                </a:ext>
              </a:extLst>
            </p:cNvPr>
            <p:cNvPicPr>
              <a:picLocks noChangeAspect="1"/>
            </p:cNvPicPr>
            <p:nvPr userDrawn="1"/>
          </p:nvPicPr>
          <p:blipFill>
            <a:blip r:embed="rId3"/>
            <a:srcRect r="32479"/>
            <a:stretch/>
          </p:blipFill>
          <p:spPr>
            <a:xfrm>
              <a:off x="282815" y="6083056"/>
              <a:ext cx="1238944" cy="333620"/>
            </a:xfrm>
            <a:prstGeom prst="rect">
              <a:avLst/>
            </a:prstGeom>
          </p:spPr>
        </p:pic>
      </p:grpSp>
    </p:spTree>
    <p:extLst>
      <p:ext uri="{BB962C8B-B14F-4D97-AF65-F5344CB8AC3E}">
        <p14:creationId xmlns:p14="http://schemas.microsoft.com/office/powerpoint/2010/main" val="39971719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xagon custom">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dirty="0"/>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dirty="0"/>
              <a:t>One-sentence headline stating the main takeaway message </a:t>
            </a:r>
            <a:br>
              <a:rPr lang="en-US" dirty="0"/>
            </a:br>
            <a:r>
              <a:rPr lang="en-US" dirty="0"/>
              <a:t>for the slide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2000"/>
            </a:lvl1pPr>
          </a:lstStyle>
          <a:p>
            <a:r>
              <a:rPr lang="en-US" dirty="0"/>
              <a:t>Supporting point 1 </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27063622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ummary - ORNL">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CE6F3ADE-A89C-6520-CF9E-35DBBF658006}"/>
              </a:ext>
            </a:extLst>
          </p:cNvPr>
          <p:cNvGrpSpPr/>
          <p:nvPr userDrawn="1"/>
        </p:nvGrpSpPr>
        <p:grpSpPr>
          <a:xfrm>
            <a:off x="4258364" y="5999147"/>
            <a:ext cx="3675272" cy="369332"/>
            <a:chOff x="2384568" y="6390825"/>
            <a:chExt cx="3439954" cy="345685"/>
          </a:xfrm>
        </p:grpSpPr>
        <p:pic>
          <p:nvPicPr>
            <p:cNvPr id="5" name="Graphic 4">
              <a:extLst>
                <a:ext uri="{FF2B5EF4-FFF2-40B4-BE49-F238E27FC236}">
                  <a16:creationId xmlns:a16="http://schemas.microsoft.com/office/drawing/2014/main" id="{01B8E79D-B334-5A32-32FE-8CC93A632A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6" name="TextBox 5">
              <a:extLst>
                <a:ext uri="{FF2B5EF4-FFF2-40B4-BE49-F238E27FC236}">
                  <a16:creationId xmlns:a16="http://schemas.microsoft.com/office/drawing/2014/main" id="{724FEE0D-24E7-9F86-60D8-E8982B5DB295}"/>
                </a:ext>
              </a:extLst>
            </p:cNvPr>
            <p:cNvSpPr txBox="1"/>
            <p:nvPr userDrawn="1"/>
          </p:nvSpPr>
          <p:spPr>
            <a:xfrm>
              <a:off x="3588247" y="6390825"/>
              <a:ext cx="2236275" cy="345685"/>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grpSp>
        <p:nvGrpSpPr>
          <p:cNvPr id="10" name="Group 9">
            <a:extLst>
              <a:ext uri="{FF2B5EF4-FFF2-40B4-BE49-F238E27FC236}">
                <a16:creationId xmlns:a16="http://schemas.microsoft.com/office/drawing/2014/main" id="{FE44CF28-EFDD-9EBB-061A-0E99DB9ED4BE}"/>
              </a:ext>
            </a:extLst>
          </p:cNvPr>
          <p:cNvGrpSpPr>
            <a:grpSpLocks noChangeAspect="1"/>
          </p:cNvGrpSpPr>
          <p:nvPr userDrawn="1"/>
        </p:nvGrpSpPr>
        <p:grpSpPr>
          <a:xfrm>
            <a:off x="2481752" y="2771864"/>
            <a:ext cx="4977507" cy="1314272"/>
            <a:chOff x="282815" y="6083056"/>
            <a:chExt cx="1263510" cy="333620"/>
          </a:xfrm>
        </p:grpSpPr>
        <p:sp>
          <p:nvSpPr>
            <p:cNvPr id="11" name="Rectangle 10">
              <a:extLst>
                <a:ext uri="{FF2B5EF4-FFF2-40B4-BE49-F238E27FC236}">
                  <a16:creationId xmlns:a16="http://schemas.microsoft.com/office/drawing/2014/main" id="{5339129E-F6BB-DFD3-FC9E-D7620CF29C51}"/>
                </a:ext>
              </a:extLst>
            </p:cNvPr>
            <p:cNvSpPr/>
            <p:nvPr userDrawn="1"/>
          </p:nvSpPr>
          <p:spPr>
            <a:xfrm>
              <a:off x="1534042" y="6105545"/>
              <a:ext cx="12283" cy="288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2400" b="0" dirty="0">
                  <a:solidFill>
                    <a:schemeClr val="bg1"/>
                  </a:solidFill>
                </a:rPr>
                <a:t>  SECOND</a:t>
              </a:r>
            </a:p>
            <a:p>
              <a:pPr algn="l"/>
              <a:r>
                <a:rPr lang="en-US" sz="2400" b="0" dirty="0">
                  <a:solidFill>
                    <a:schemeClr val="bg1"/>
                  </a:solidFill>
                </a:rPr>
                <a:t>  TARGET</a:t>
              </a:r>
            </a:p>
            <a:p>
              <a:pPr algn="l"/>
              <a:r>
                <a:rPr lang="en-US" sz="2400" b="0" dirty="0">
                  <a:solidFill>
                    <a:schemeClr val="bg1"/>
                  </a:solidFill>
                </a:rPr>
                <a:t>  STATION</a:t>
              </a:r>
            </a:p>
          </p:txBody>
        </p:sp>
        <p:pic>
          <p:nvPicPr>
            <p:cNvPr id="12" name="Picture 11" descr="White text on a black background&#10;&#10;Description automatically generated">
              <a:extLst>
                <a:ext uri="{FF2B5EF4-FFF2-40B4-BE49-F238E27FC236}">
                  <a16:creationId xmlns:a16="http://schemas.microsoft.com/office/drawing/2014/main" id="{CECD16D6-B98E-E26C-9B9A-6BBA9E0E7A03}"/>
                </a:ext>
              </a:extLst>
            </p:cNvPr>
            <p:cNvPicPr>
              <a:picLocks noChangeAspect="1"/>
            </p:cNvPicPr>
            <p:nvPr userDrawn="1"/>
          </p:nvPicPr>
          <p:blipFill>
            <a:blip r:embed="rId5"/>
            <a:srcRect r="32479"/>
            <a:stretch/>
          </p:blipFill>
          <p:spPr>
            <a:xfrm>
              <a:off x="282815" y="6083056"/>
              <a:ext cx="1238944" cy="333620"/>
            </a:xfrm>
            <a:prstGeom prst="rect">
              <a:avLst/>
            </a:prstGeom>
          </p:spPr>
        </p:pic>
      </p:grpSp>
    </p:spTree>
    <p:extLst>
      <p:ext uri="{BB962C8B-B14F-4D97-AF65-F5344CB8AC3E}">
        <p14:creationId xmlns:p14="http://schemas.microsoft.com/office/powerpoint/2010/main" val="473077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Agenda-SmartArt">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with the main takeaway message </a:t>
            </a:r>
            <a:br>
              <a:rPr lang="en-US" dirty="0"/>
            </a:br>
            <a:r>
              <a:rPr lang="en-US" dirty="0"/>
              <a:t>for the slide; no longer than two lines</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5" name="SmartArt Placeholder 4">
            <a:extLst>
              <a:ext uri="{FF2B5EF4-FFF2-40B4-BE49-F238E27FC236}">
                <a16:creationId xmlns:a16="http://schemas.microsoft.com/office/drawing/2014/main" id="{6B6A6669-2B8D-5075-F3AA-557D6B4A0025}"/>
              </a:ext>
            </a:extLst>
          </p:cNvPr>
          <p:cNvSpPr>
            <a:spLocks noGrp="1"/>
          </p:cNvSpPr>
          <p:nvPr>
            <p:ph type="dgm" sz="quarter" idx="10"/>
          </p:nvPr>
        </p:nvSpPr>
        <p:spPr>
          <a:xfrm>
            <a:off x="314325" y="1444752"/>
            <a:ext cx="11493500" cy="3465386"/>
          </a:xfrm>
        </p:spPr>
        <p:txBody>
          <a:bodyPr/>
          <a:lstStyle/>
          <a:p>
            <a:r>
              <a:rPr lang="en-US" dirty="0"/>
              <a:t>Click icon to add SmartArt graphic</a:t>
            </a:r>
          </a:p>
        </p:txBody>
      </p:sp>
    </p:spTree>
    <p:extLst>
      <p:ext uri="{BB962C8B-B14F-4D97-AF65-F5344CB8AC3E}">
        <p14:creationId xmlns:p14="http://schemas.microsoft.com/office/powerpoint/2010/main" val="1604131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dirty="0"/>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5"/>
            <a:ext cx="3075236" cy="1485329"/>
          </a:xfrm>
          <a:solidFill>
            <a:schemeClr val="bg2"/>
          </a:solidFill>
        </p:spPr>
        <p:txBody>
          <a:bodyPr/>
          <a:lstStyle/>
          <a:p>
            <a:r>
              <a:rPr lang="en-US" dirty="0"/>
              <a:t>Click icon to add picture</a:t>
            </a:r>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3"/>
            <a:ext cx="3075236" cy="1485329"/>
          </a:xfrm>
          <a:solidFill>
            <a:schemeClr val="bg2"/>
          </a:solidFill>
        </p:spPr>
        <p:txBody>
          <a:bodyPr/>
          <a:lstStyle/>
          <a:p>
            <a:r>
              <a:rPr lang="en-US" dirty="0"/>
              <a:t>Click icon to add picture</a:t>
            </a:r>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9"/>
            <a:ext cx="3075236" cy="1485329"/>
          </a:xfrm>
          <a:solidFill>
            <a:schemeClr val="bg2"/>
          </a:solidFill>
        </p:spPr>
        <p:txBody>
          <a:bodyPr/>
          <a:lstStyle/>
          <a:p>
            <a:r>
              <a:rPr lang="en-US" dirty="0"/>
              <a:t>Click icon to add picture</a:t>
            </a:r>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1005"/>
            <a:ext cx="1744662" cy="1485900"/>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38912"/>
            <a:ext cx="1744662" cy="1485900"/>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08229"/>
            <a:ext cx="1744662" cy="1485900"/>
          </a:xfrm>
          <a:solidFill>
            <a:schemeClr val="bg2"/>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Tree>
    <p:extLst>
      <p:ext uri="{BB962C8B-B14F-4D97-AF65-F5344CB8AC3E}">
        <p14:creationId xmlns:p14="http://schemas.microsoft.com/office/powerpoint/2010/main" val="1783067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dirty="0"/>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5" name="Text Placeholder 21">
            <a:extLst>
              <a:ext uri="{FF2B5EF4-FFF2-40B4-BE49-F238E27FC236}">
                <a16:creationId xmlns:a16="http://schemas.microsoft.com/office/drawing/2014/main" id="{819AA943-F9C0-62F6-AD0F-1C796C343A84}"/>
              </a:ext>
            </a:extLst>
          </p:cNvPr>
          <p:cNvSpPr>
            <a:spLocks noGrp="1"/>
          </p:cNvSpPr>
          <p:nvPr>
            <p:ph type="body" sz="quarter" idx="20" hasCustomPrompt="1"/>
          </p:nvPr>
        </p:nvSpPr>
        <p:spPr>
          <a:xfrm>
            <a:off x="2236835" y="1608129"/>
            <a:ext cx="2224560" cy="1937083"/>
          </a:xfrm>
          <a:solidFill>
            <a:schemeClr val="accent6"/>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7" name="Text Placeholder 21">
            <a:extLst>
              <a:ext uri="{FF2B5EF4-FFF2-40B4-BE49-F238E27FC236}">
                <a16:creationId xmlns:a16="http://schemas.microsoft.com/office/drawing/2014/main" id="{C12024F7-BA41-30D2-A938-2201148CA3EF}"/>
              </a:ext>
            </a:extLst>
          </p:cNvPr>
          <p:cNvSpPr>
            <a:spLocks noGrp="1"/>
          </p:cNvSpPr>
          <p:nvPr>
            <p:ph type="body" sz="quarter" idx="21" hasCustomPrompt="1"/>
          </p:nvPr>
        </p:nvSpPr>
        <p:spPr>
          <a:xfrm>
            <a:off x="4978495" y="1608129"/>
            <a:ext cx="2224560" cy="1937083"/>
          </a:xfrm>
          <a:solidFill>
            <a:schemeClr val="tx2"/>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1" name="Text Placeholder 21">
            <a:extLst>
              <a:ext uri="{FF2B5EF4-FFF2-40B4-BE49-F238E27FC236}">
                <a16:creationId xmlns:a16="http://schemas.microsoft.com/office/drawing/2014/main" id="{FD026B5B-98A9-8710-531C-FA344F78CBBE}"/>
              </a:ext>
            </a:extLst>
          </p:cNvPr>
          <p:cNvSpPr>
            <a:spLocks noGrp="1"/>
          </p:cNvSpPr>
          <p:nvPr>
            <p:ph type="body" sz="quarter" idx="22" hasCustomPrompt="1"/>
          </p:nvPr>
        </p:nvSpPr>
        <p:spPr>
          <a:xfrm>
            <a:off x="7781709" y="1608129"/>
            <a:ext cx="2224560" cy="1937083"/>
          </a:xfrm>
          <a:solidFill>
            <a:schemeClr val="accent2"/>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4" name="Text Placeholder 21">
            <a:extLst>
              <a:ext uri="{FF2B5EF4-FFF2-40B4-BE49-F238E27FC236}">
                <a16:creationId xmlns:a16="http://schemas.microsoft.com/office/drawing/2014/main" id="{7B8AD8E0-B5B6-0AAA-CA65-C316CF6FDCF5}"/>
              </a:ext>
            </a:extLst>
          </p:cNvPr>
          <p:cNvSpPr>
            <a:spLocks noGrp="1"/>
          </p:cNvSpPr>
          <p:nvPr>
            <p:ph type="body" sz="quarter" idx="24" hasCustomPrompt="1"/>
          </p:nvPr>
        </p:nvSpPr>
        <p:spPr>
          <a:xfrm>
            <a:off x="2236835" y="3893496"/>
            <a:ext cx="2224560" cy="1937083"/>
          </a:xfrm>
          <a:solidFill>
            <a:schemeClr val="accent3"/>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5" name="Text Placeholder 21">
            <a:extLst>
              <a:ext uri="{FF2B5EF4-FFF2-40B4-BE49-F238E27FC236}">
                <a16:creationId xmlns:a16="http://schemas.microsoft.com/office/drawing/2014/main" id="{23864C2B-0584-AB93-B844-771C2C9B8A84}"/>
              </a:ext>
            </a:extLst>
          </p:cNvPr>
          <p:cNvSpPr>
            <a:spLocks noGrp="1"/>
          </p:cNvSpPr>
          <p:nvPr>
            <p:ph type="body" sz="quarter" idx="25" hasCustomPrompt="1"/>
          </p:nvPr>
        </p:nvSpPr>
        <p:spPr>
          <a:xfrm>
            <a:off x="4978495" y="3893496"/>
            <a:ext cx="2224560" cy="1937083"/>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7" name="Text Placeholder 21">
            <a:extLst>
              <a:ext uri="{FF2B5EF4-FFF2-40B4-BE49-F238E27FC236}">
                <a16:creationId xmlns:a16="http://schemas.microsoft.com/office/drawing/2014/main" id="{A576DEBE-70E8-51FB-0278-32F5D3BBBEBF}"/>
              </a:ext>
            </a:extLst>
          </p:cNvPr>
          <p:cNvSpPr>
            <a:spLocks noGrp="1"/>
          </p:cNvSpPr>
          <p:nvPr>
            <p:ph type="body" sz="quarter" idx="26" hasCustomPrompt="1"/>
          </p:nvPr>
        </p:nvSpPr>
        <p:spPr>
          <a:xfrm>
            <a:off x="7781709" y="3893496"/>
            <a:ext cx="2224560" cy="1937083"/>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Tree>
    <p:extLst>
      <p:ext uri="{BB962C8B-B14F-4D97-AF65-F5344CB8AC3E}">
        <p14:creationId xmlns:p14="http://schemas.microsoft.com/office/powerpoint/2010/main" val="12381782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sv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theme" Target="../theme/theme2.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2"/>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dirty="0">
              <a:solidFill>
                <a:schemeClr val="bg2"/>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Roboto" panose="02000000000000000000" pitchFamily="2" charset="0"/>
                <a:ea typeface="Roboto"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45">
            <a:extLst>
              <a:ext uri="{96DAC541-7B7A-43D3-8B79-37D633B846F1}">
                <asvg:svgBlip xmlns:asvg="http://schemas.microsoft.com/office/drawing/2016/SVG/main" r:embed="rId46"/>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39" r:id="rId2"/>
    <p:sldLayoutId id="2147483896" r:id="rId3"/>
    <p:sldLayoutId id="2147483927" r:id="rId4"/>
    <p:sldLayoutId id="2147483941" r:id="rId5"/>
    <p:sldLayoutId id="2147483928" r:id="rId6"/>
    <p:sldLayoutId id="2147483952" r:id="rId7"/>
    <p:sldLayoutId id="2147483937" r:id="rId8"/>
    <p:sldLayoutId id="2147483942" r:id="rId9"/>
    <p:sldLayoutId id="2147483945" r:id="rId10"/>
    <p:sldLayoutId id="2147483944" r:id="rId11"/>
    <p:sldLayoutId id="2147483897" r:id="rId12"/>
    <p:sldLayoutId id="2147483894" r:id="rId13"/>
    <p:sldLayoutId id="2147483827" r:id="rId14"/>
    <p:sldLayoutId id="2147483861" r:id="rId15"/>
    <p:sldLayoutId id="2147483934" r:id="rId16"/>
    <p:sldLayoutId id="2147483831" r:id="rId17"/>
    <p:sldLayoutId id="2147483832" r:id="rId18"/>
    <p:sldLayoutId id="2147483833" r:id="rId19"/>
    <p:sldLayoutId id="2147483834" r:id="rId20"/>
    <p:sldLayoutId id="2147483940" r:id="rId21"/>
    <p:sldLayoutId id="2147483905" r:id="rId22"/>
    <p:sldLayoutId id="2147483835" r:id="rId23"/>
    <p:sldLayoutId id="2147483947" r:id="rId24"/>
    <p:sldLayoutId id="2147483948" r:id="rId25"/>
    <p:sldLayoutId id="2147483949" r:id="rId26"/>
    <p:sldLayoutId id="2147483951" r:id="rId27"/>
    <p:sldLayoutId id="2147483950" r:id="rId28"/>
    <p:sldLayoutId id="2147483868" r:id="rId29"/>
    <p:sldLayoutId id="2147483930" r:id="rId30"/>
    <p:sldLayoutId id="2147483906" r:id="rId31"/>
    <p:sldLayoutId id="2147483829" r:id="rId32"/>
    <p:sldLayoutId id="2147483849" r:id="rId33"/>
    <p:sldLayoutId id="2147483953" r:id="rId34"/>
    <p:sldLayoutId id="2147483955" r:id="rId35"/>
    <p:sldLayoutId id="2147483956" r:id="rId36"/>
    <p:sldLayoutId id="2147483957" r:id="rId37"/>
    <p:sldLayoutId id="2147483958" r:id="rId38"/>
    <p:sldLayoutId id="2147483959" r:id="rId39"/>
    <p:sldLayoutId id="2147483962" r:id="rId40"/>
    <p:sldLayoutId id="2147483989" r:id="rId41"/>
    <p:sldLayoutId id="2147483991" r:id="rId42"/>
    <p:sldLayoutId id="2147483992" r:id="rId43"/>
  </p:sldLayoutIdLst>
  <p:hf hd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35F868-627A-BD1B-69F0-645D4B1F1F4A}"/>
              </a:ext>
            </a:extLst>
          </p:cNvPr>
          <p:cNvGrpSpPr>
            <a:grpSpLocks noChangeAspect="1"/>
          </p:cNvGrpSpPr>
          <p:nvPr userDrawn="1"/>
        </p:nvGrpSpPr>
        <p:grpSpPr>
          <a:xfrm>
            <a:off x="300029" y="6395035"/>
            <a:ext cx="1260584" cy="331978"/>
            <a:chOff x="1199501" y="1119898"/>
            <a:chExt cx="1876922" cy="494292"/>
          </a:xfrm>
        </p:grpSpPr>
        <p:pic>
          <p:nvPicPr>
            <p:cNvPr id="5" name="Picture 4" descr="A green text on a black background&#10;&#10;Description automatically generated">
              <a:extLst>
                <a:ext uri="{FF2B5EF4-FFF2-40B4-BE49-F238E27FC236}">
                  <a16:creationId xmlns:a16="http://schemas.microsoft.com/office/drawing/2014/main" id="{DB304DB6-749C-A010-7DDC-269798F89387}"/>
                </a:ext>
              </a:extLst>
            </p:cNvPr>
            <p:cNvPicPr>
              <a:picLocks noChangeAspect="1"/>
            </p:cNvPicPr>
            <p:nvPr userDrawn="1"/>
          </p:nvPicPr>
          <p:blipFill>
            <a:blip r:embed="rId27"/>
            <a:srcRect l="1" r="32977"/>
            <a:stretch/>
          </p:blipFill>
          <p:spPr>
            <a:xfrm>
              <a:off x="1199501" y="1119898"/>
              <a:ext cx="1822059" cy="494292"/>
            </a:xfrm>
            <a:prstGeom prst="rect">
              <a:avLst/>
            </a:prstGeom>
          </p:spPr>
        </p:pic>
        <p:sp>
          <p:nvSpPr>
            <p:cNvPr id="6" name="Rectangle 5">
              <a:extLst>
                <a:ext uri="{FF2B5EF4-FFF2-40B4-BE49-F238E27FC236}">
                  <a16:creationId xmlns:a16="http://schemas.microsoft.com/office/drawing/2014/main" id="{7CDC9427-06F5-EF77-471D-ED5E52340277}"/>
                </a:ext>
              </a:extLst>
            </p:cNvPr>
            <p:cNvSpPr/>
            <p:nvPr userDrawn="1"/>
          </p:nvSpPr>
          <p:spPr>
            <a:xfrm>
              <a:off x="3058135" y="1150204"/>
              <a:ext cx="18288" cy="429768"/>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l"/>
              <a:r>
                <a:rPr lang="en-US" sz="600" b="0" dirty="0">
                  <a:solidFill>
                    <a:schemeClr val="bg2">
                      <a:lumMod val="50000"/>
                    </a:schemeClr>
                  </a:solidFill>
                </a:rPr>
                <a:t>  SECOND</a:t>
              </a:r>
            </a:p>
            <a:p>
              <a:pPr algn="l"/>
              <a:r>
                <a:rPr lang="en-US" sz="600" b="0" dirty="0">
                  <a:solidFill>
                    <a:schemeClr val="bg2">
                      <a:lumMod val="50000"/>
                    </a:schemeClr>
                  </a:solidFill>
                </a:rPr>
                <a:t>  TARGET</a:t>
              </a:r>
            </a:p>
            <a:p>
              <a:pPr algn="l"/>
              <a:r>
                <a:rPr lang="en-US" sz="600" b="0" dirty="0">
                  <a:solidFill>
                    <a:schemeClr val="bg2">
                      <a:lumMod val="50000"/>
                    </a:schemeClr>
                  </a:solidFill>
                </a:rPr>
                <a:t>  STATION</a:t>
              </a:r>
            </a:p>
          </p:txBody>
        </p:sp>
      </p:grpSp>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2"/>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dirty="0">
              <a:solidFill>
                <a:schemeClr val="bg2"/>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Roboto" panose="02000000000000000000" pitchFamily="2" charset="0"/>
                <a:ea typeface="Roboto" panose="02000000000000000000" pitchFamily="2" charset="0"/>
                <a:cs typeface="Arial" pitchFamily="34" charset="0"/>
              </a:rPr>
              <a:t> </a:t>
            </a:r>
          </a:p>
        </p:txBody>
      </p:sp>
    </p:spTree>
    <p:extLst>
      <p:ext uri="{BB962C8B-B14F-4D97-AF65-F5344CB8AC3E}">
        <p14:creationId xmlns:p14="http://schemas.microsoft.com/office/powerpoint/2010/main" val="3334329987"/>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3981" r:id="rId18"/>
    <p:sldLayoutId id="2147483982" r:id="rId19"/>
    <p:sldLayoutId id="2147483983" r:id="rId20"/>
    <p:sldLayoutId id="2147483984" r:id="rId21"/>
    <p:sldLayoutId id="2147483985" r:id="rId22"/>
    <p:sldLayoutId id="2147483986" r:id="rId23"/>
    <p:sldLayoutId id="2147483987" r:id="rId24"/>
    <p:sldLayoutId id="2147483988" r:id="rId25"/>
  </p:sldLayoutIdLst>
  <p:hf hd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0.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4.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3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jpg"/><Relationship Id="rId12"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slideLayout" Target="../slideLayouts/slideLayout43.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jpg"/><Relationship Id="rId4" Type="http://schemas.openxmlformats.org/officeDocument/2006/relationships/image" Target="../media/image63.jpg"/><Relationship Id="rId9"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1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5.pn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34.xml"/><Relationship Id="rId5" Type="http://schemas.openxmlformats.org/officeDocument/2006/relationships/image" Target="../media/image91.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4.xml"/><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png"/><Relationship Id="rId1" Type="http://schemas.openxmlformats.org/officeDocument/2006/relationships/slideLayout" Target="../slideLayouts/slideLayout35.xml"/><Relationship Id="rId5" Type="http://schemas.openxmlformats.org/officeDocument/2006/relationships/image" Target="../media/image101.png"/><Relationship Id="rId4" Type="http://schemas.openxmlformats.org/officeDocument/2006/relationships/image" Target="../media/image100.jpg"/></Relationships>
</file>

<file path=ppt/slides/_rels/slide3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4.xml"/><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34.xml"/><Relationship Id="rId5" Type="http://schemas.openxmlformats.org/officeDocument/2006/relationships/image" Target="../media/image113.png"/><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7.xml"/><Relationship Id="rId4" Type="http://schemas.openxmlformats.org/officeDocument/2006/relationships/image" Target="../media/image116.png"/></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2.xml"/><Relationship Id="rId4" Type="http://schemas.openxmlformats.org/officeDocument/2006/relationships/image" Target="../media/image127.png"/></Relationships>
</file>

<file path=ppt/slides/_rels/slide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2.xml"/><Relationship Id="rId4" Type="http://schemas.openxmlformats.org/officeDocument/2006/relationships/image" Target="../media/image1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8" Type="http://schemas.openxmlformats.org/officeDocument/2006/relationships/image" Target="../media/image650.png"/><Relationship Id="rId3" Type="http://schemas.openxmlformats.org/officeDocument/2006/relationships/image" Target="../media/image130.png"/><Relationship Id="rId7" Type="http://schemas.openxmlformats.org/officeDocument/2006/relationships/image" Target="../media/image640.png"/><Relationship Id="rId2" Type="http://schemas.openxmlformats.org/officeDocument/2006/relationships/image" Target="../media/image590.png"/><Relationship Id="rId1" Type="http://schemas.openxmlformats.org/officeDocument/2006/relationships/slideLayout" Target="../slideLayouts/slideLayout34.xml"/><Relationship Id="rId6" Type="http://schemas.openxmlformats.org/officeDocument/2006/relationships/image" Target="../media/image133.png"/><Relationship Id="rId5" Type="http://schemas.openxmlformats.org/officeDocument/2006/relationships/image" Target="../media/image132.png"/><Relationship Id="rId10" Type="http://schemas.openxmlformats.org/officeDocument/2006/relationships/image" Target="../media/image134.png"/><Relationship Id="rId4" Type="http://schemas.openxmlformats.org/officeDocument/2006/relationships/image" Target="../media/image131.png"/><Relationship Id="rId9" Type="http://schemas.openxmlformats.org/officeDocument/2006/relationships/image" Target="../media/image660.png"/></Relationships>
</file>

<file path=ppt/slides/_rels/slide5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138.png"/></Relationships>
</file>

<file path=ppt/slides/_rels/slide5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7.xml"/><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6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5.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56A2D-2CBE-98A5-88E7-623E8D96D02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D27FD31-B913-3B85-5D24-5CF2AA559271}"/>
              </a:ext>
            </a:extLst>
          </p:cNvPr>
          <p:cNvSpPr>
            <a:spLocks noGrp="1"/>
          </p:cNvSpPr>
          <p:nvPr>
            <p:ph type="ctrTitle"/>
          </p:nvPr>
        </p:nvSpPr>
        <p:spPr>
          <a:xfrm>
            <a:off x="1203009" y="1679265"/>
            <a:ext cx="5728490" cy="997196"/>
          </a:xfrm>
        </p:spPr>
        <p:txBody>
          <a:bodyPr/>
          <a:lstStyle/>
          <a:p>
            <a:r>
              <a:rPr lang="en-US" sz="2800" dirty="0"/>
              <a:t>Vessel Systems and Target Station Shielding Neutronics Analysis</a:t>
            </a:r>
            <a:endParaRPr lang="en-US" dirty="0"/>
          </a:p>
        </p:txBody>
      </p:sp>
      <p:sp>
        <p:nvSpPr>
          <p:cNvPr id="8" name="Subtitle 7">
            <a:extLst>
              <a:ext uri="{FF2B5EF4-FFF2-40B4-BE49-F238E27FC236}">
                <a16:creationId xmlns:a16="http://schemas.microsoft.com/office/drawing/2014/main" id="{6100BDDF-07C1-51C7-85FF-68C9684A67EA}"/>
              </a:ext>
            </a:extLst>
          </p:cNvPr>
          <p:cNvSpPr>
            <a:spLocks noGrp="1"/>
          </p:cNvSpPr>
          <p:nvPr>
            <p:ph type="subTitle" idx="1"/>
          </p:nvPr>
        </p:nvSpPr>
        <p:spPr>
          <a:xfrm>
            <a:off x="1203007" y="2721398"/>
            <a:ext cx="4517136" cy="193899"/>
          </a:xfrm>
        </p:spPr>
        <p:txBody>
          <a:bodyPr/>
          <a:lstStyle/>
          <a:p>
            <a:pPr>
              <a:spcBef>
                <a:spcPts val="0"/>
              </a:spcBef>
            </a:pPr>
            <a:r>
              <a:rPr lang="en-US" sz="1800" b="0" dirty="0"/>
              <a:t>Presented by </a:t>
            </a:r>
          </a:p>
          <a:p>
            <a:pPr>
              <a:spcBef>
                <a:spcPts val="0"/>
              </a:spcBef>
            </a:pPr>
            <a:r>
              <a:rPr lang="en-US" sz="1800" dirty="0"/>
              <a:t>Igor Remec</a:t>
            </a:r>
          </a:p>
          <a:p>
            <a:pPr>
              <a:spcBef>
                <a:spcPts val="0"/>
              </a:spcBef>
            </a:pPr>
            <a:r>
              <a:rPr lang="en-US" b="0" dirty="0"/>
              <a:t>STS Neutronics Group Leader</a:t>
            </a:r>
          </a:p>
        </p:txBody>
      </p:sp>
      <p:sp>
        <p:nvSpPr>
          <p:cNvPr id="9" name="Text Placeholder 8">
            <a:extLst>
              <a:ext uri="{FF2B5EF4-FFF2-40B4-BE49-F238E27FC236}">
                <a16:creationId xmlns:a16="http://schemas.microsoft.com/office/drawing/2014/main" id="{807C7834-1B70-AD2C-5C16-4D922ED172D8}"/>
              </a:ext>
            </a:extLst>
          </p:cNvPr>
          <p:cNvSpPr>
            <a:spLocks noGrp="1"/>
          </p:cNvSpPr>
          <p:nvPr>
            <p:ph type="body" sz="quarter" idx="14"/>
          </p:nvPr>
        </p:nvSpPr>
        <p:spPr>
          <a:xfrm>
            <a:off x="1203007" y="5072788"/>
            <a:ext cx="4029009" cy="174319"/>
          </a:xfrm>
        </p:spPr>
        <p:txBody>
          <a:bodyPr/>
          <a:lstStyle/>
          <a:p>
            <a:r>
              <a:rPr lang="en-US" sz="1200" dirty="0"/>
              <a:t>Oak Ridge National Laboratory, Oak Ridge, TN, April 21-22nd, 2025 </a:t>
            </a:r>
          </a:p>
          <a:p>
            <a:endParaRPr lang="en-US" sz="1200" dirty="0"/>
          </a:p>
        </p:txBody>
      </p:sp>
      <p:sp>
        <p:nvSpPr>
          <p:cNvPr id="10" name="Text Placeholder 9">
            <a:extLst>
              <a:ext uri="{FF2B5EF4-FFF2-40B4-BE49-F238E27FC236}">
                <a16:creationId xmlns:a16="http://schemas.microsoft.com/office/drawing/2014/main" id="{09F88FB3-9D68-7424-08EB-DF762E6C11AE}"/>
              </a:ext>
            </a:extLst>
          </p:cNvPr>
          <p:cNvSpPr>
            <a:spLocks noGrp="1"/>
          </p:cNvSpPr>
          <p:nvPr>
            <p:ph type="body" sz="quarter" idx="15"/>
          </p:nvPr>
        </p:nvSpPr>
        <p:spPr>
          <a:xfrm>
            <a:off x="1165849" y="4416494"/>
            <a:ext cx="5802809" cy="656294"/>
          </a:xfrm>
        </p:spPr>
        <p:txBody>
          <a:bodyPr/>
          <a:lstStyle/>
          <a:p>
            <a:r>
              <a:rPr lang="en-US" sz="2000" b="1" dirty="0"/>
              <a:t>Preliminary Design Review of the Second Target Station Vessel Systems and Target Station Shielding </a:t>
            </a:r>
          </a:p>
        </p:txBody>
      </p:sp>
      <p:sp>
        <p:nvSpPr>
          <p:cNvPr id="11" name="Text Placeholder 10">
            <a:extLst>
              <a:ext uri="{FF2B5EF4-FFF2-40B4-BE49-F238E27FC236}">
                <a16:creationId xmlns:a16="http://schemas.microsoft.com/office/drawing/2014/main" id="{85D16030-541B-195F-810C-AE30F0E78216}"/>
              </a:ext>
            </a:extLst>
          </p:cNvPr>
          <p:cNvSpPr>
            <a:spLocks noGrp="1"/>
          </p:cNvSpPr>
          <p:nvPr>
            <p:ph type="body" sz="quarter" idx="17"/>
          </p:nvPr>
        </p:nvSpPr>
        <p:spPr>
          <a:xfrm>
            <a:off x="1203007" y="3810111"/>
            <a:ext cx="4517136" cy="246221"/>
          </a:xfrm>
        </p:spPr>
        <p:txBody>
          <a:bodyPr/>
          <a:lstStyle/>
          <a:p>
            <a:r>
              <a:rPr lang="en-US" sz="1400" dirty="0">
                <a:latin typeface="Helvetica Neue" panose="02000503000000020004" pitchFamily="2" charset="0"/>
                <a:ea typeface="Helvetica Neue" panose="02000503000000020004" pitchFamily="2" charset="0"/>
                <a:cs typeface="Helvetica Neue" panose="02000503000000020004" pitchFamily="2" charset="0"/>
              </a:rPr>
              <a:t>Analyses by Lukas Zavorka, Thomas Miller, Kristel Ghoos, Tucker McClanahan, Kumar Mohindroo</a:t>
            </a:r>
          </a:p>
        </p:txBody>
      </p:sp>
    </p:spTree>
    <p:extLst>
      <p:ext uri="{BB962C8B-B14F-4D97-AF65-F5344CB8AC3E}">
        <p14:creationId xmlns:p14="http://schemas.microsoft.com/office/powerpoint/2010/main" val="2676710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1A0A379C-30AC-3A41-AC77-13E7241B97EB}"/>
              </a:ext>
            </a:extLst>
          </p:cNvPr>
          <p:cNvPicPr>
            <a:picLocks noChangeAspect="1"/>
          </p:cNvPicPr>
          <p:nvPr/>
        </p:nvPicPr>
        <p:blipFill rotWithShape="1">
          <a:blip r:embed="rId2"/>
          <a:srcRect l="4459" t="37419" r="2315" b="2562"/>
          <a:stretch/>
        </p:blipFill>
        <p:spPr>
          <a:xfrm>
            <a:off x="6637390" y="261104"/>
            <a:ext cx="4474936" cy="3192052"/>
          </a:xfrm>
          <a:prstGeom prst="rect">
            <a:avLst/>
          </a:prstGeom>
        </p:spPr>
      </p:pic>
      <p:sp>
        <p:nvSpPr>
          <p:cNvPr id="8" name="TextBox 7">
            <a:extLst>
              <a:ext uri="{FF2B5EF4-FFF2-40B4-BE49-F238E27FC236}">
                <a16:creationId xmlns:a16="http://schemas.microsoft.com/office/drawing/2014/main" id="{965F3F49-33FB-D344-BE93-21A716528D89}"/>
              </a:ext>
            </a:extLst>
          </p:cNvPr>
          <p:cNvSpPr txBox="1"/>
          <p:nvPr/>
        </p:nvSpPr>
        <p:spPr>
          <a:xfrm>
            <a:off x="0" y="184370"/>
            <a:ext cx="6599112" cy="584775"/>
          </a:xfrm>
          <a:prstGeom prst="rect">
            <a:avLst/>
          </a:prstGeom>
          <a:noFill/>
        </p:spPr>
        <p:txBody>
          <a:bodyPr wrap="square" rtlCol="0">
            <a:spAutoFit/>
          </a:bodyPr>
          <a:lstStyle/>
          <a:p>
            <a:r>
              <a:rPr lang="en-US" sz="3200" b="1" dirty="0">
                <a:latin typeface="Helvetica Neue" panose="02000503000000020004" pitchFamily="2" charset="0"/>
                <a:ea typeface="Helvetica Neue" panose="02000503000000020004" pitchFamily="2" charset="0"/>
                <a:cs typeface="Helvetica Neue" panose="02000503000000020004" pitchFamily="2" charset="0"/>
              </a:rPr>
              <a:t>Core Vessel  UM Model for MCNP</a:t>
            </a:r>
          </a:p>
        </p:txBody>
      </p:sp>
      <p:sp>
        <p:nvSpPr>
          <p:cNvPr id="9" name="TextBox 8">
            <a:extLst>
              <a:ext uri="{FF2B5EF4-FFF2-40B4-BE49-F238E27FC236}">
                <a16:creationId xmlns:a16="http://schemas.microsoft.com/office/drawing/2014/main" id="{6AEA59AA-11DF-DB41-B773-26EC1E9D3708}"/>
              </a:ext>
            </a:extLst>
          </p:cNvPr>
          <p:cNvSpPr txBox="1"/>
          <p:nvPr/>
        </p:nvSpPr>
        <p:spPr>
          <a:xfrm>
            <a:off x="6637390" y="3626276"/>
            <a:ext cx="2514601" cy="400110"/>
          </a:xfrm>
          <a:prstGeom prst="rect">
            <a:avLst/>
          </a:prstGeom>
          <a:noFill/>
        </p:spPr>
        <p:txBody>
          <a:bodyPr wrap="square" rtlCol="0">
            <a:spAutoFit/>
          </a:bodyPr>
          <a:lstStyle/>
          <a:p>
            <a:r>
              <a:rPr lang="en-US" sz="2000" b="1" dirty="0">
                <a:latin typeface="Helvetica Neue" panose="02000503000000020004" pitchFamily="2" charset="0"/>
                <a:ea typeface="Helvetica Neue" panose="02000503000000020004" pitchFamily="2" charset="0"/>
                <a:cs typeface="Helvetica Neue" panose="02000503000000020004" pitchFamily="2" charset="0"/>
              </a:rPr>
              <a:t>CV belt line</a:t>
            </a:r>
          </a:p>
        </p:txBody>
      </p:sp>
      <p:pic>
        <p:nvPicPr>
          <p:cNvPr id="4" name="Picture 3">
            <a:extLst>
              <a:ext uri="{FF2B5EF4-FFF2-40B4-BE49-F238E27FC236}">
                <a16:creationId xmlns:a16="http://schemas.microsoft.com/office/drawing/2014/main" id="{F53B2919-0284-1847-A196-A0B32753B86E}"/>
              </a:ext>
            </a:extLst>
          </p:cNvPr>
          <p:cNvPicPr>
            <a:picLocks noChangeAspect="1"/>
          </p:cNvPicPr>
          <p:nvPr/>
        </p:nvPicPr>
        <p:blipFill>
          <a:blip r:embed="rId3"/>
          <a:stretch>
            <a:fillRect/>
          </a:stretch>
        </p:blipFill>
        <p:spPr>
          <a:xfrm>
            <a:off x="6637390" y="4153803"/>
            <a:ext cx="4474936" cy="2614161"/>
          </a:xfrm>
          <a:prstGeom prst="rect">
            <a:avLst/>
          </a:prstGeom>
        </p:spPr>
      </p:pic>
      <p:pic>
        <p:nvPicPr>
          <p:cNvPr id="11" name="Picture 10">
            <a:extLst>
              <a:ext uri="{FF2B5EF4-FFF2-40B4-BE49-F238E27FC236}">
                <a16:creationId xmlns:a16="http://schemas.microsoft.com/office/drawing/2014/main" id="{896869BD-478D-4248-99A4-03E57701C0B2}"/>
              </a:ext>
            </a:extLst>
          </p:cNvPr>
          <p:cNvPicPr>
            <a:picLocks noChangeAspect="1"/>
          </p:cNvPicPr>
          <p:nvPr/>
        </p:nvPicPr>
        <p:blipFill>
          <a:blip r:embed="rId4"/>
          <a:stretch>
            <a:fillRect/>
          </a:stretch>
        </p:blipFill>
        <p:spPr>
          <a:xfrm>
            <a:off x="1069692" y="722769"/>
            <a:ext cx="3902229" cy="5691187"/>
          </a:xfrm>
          <a:prstGeom prst="rect">
            <a:avLst/>
          </a:prstGeom>
        </p:spPr>
      </p:pic>
      <p:cxnSp>
        <p:nvCxnSpPr>
          <p:cNvPr id="13" name="Straight Arrow Connector 12">
            <a:extLst>
              <a:ext uri="{FF2B5EF4-FFF2-40B4-BE49-F238E27FC236}">
                <a16:creationId xmlns:a16="http://schemas.microsoft.com/office/drawing/2014/main" id="{60A06E48-1EB1-7340-ABF0-C581933963B0}"/>
              </a:ext>
            </a:extLst>
          </p:cNvPr>
          <p:cNvCxnSpPr/>
          <p:nvPr/>
        </p:nvCxnSpPr>
        <p:spPr>
          <a:xfrm>
            <a:off x="1723587" y="6612661"/>
            <a:ext cx="2632841" cy="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4FCF7A2-C4BE-924C-9F3E-4D509B7F46F8}"/>
              </a:ext>
            </a:extLst>
          </p:cNvPr>
          <p:cNvCxnSpPr>
            <a:cxnSpLocks/>
          </p:cNvCxnSpPr>
          <p:nvPr/>
        </p:nvCxnSpPr>
        <p:spPr>
          <a:xfrm>
            <a:off x="4849235" y="1397975"/>
            <a:ext cx="0" cy="4601877"/>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2048085-9DA8-8045-9513-C5956EE1895A}"/>
              </a:ext>
            </a:extLst>
          </p:cNvPr>
          <p:cNvSpPr txBox="1"/>
          <p:nvPr/>
        </p:nvSpPr>
        <p:spPr>
          <a:xfrm>
            <a:off x="2690366" y="6213901"/>
            <a:ext cx="2514601" cy="400110"/>
          </a:xfrm>
          <a:prstGeom prst="rect">
            <a:avLst/>
          </a:prstGeom>
          <a:noFill/>
        </p:spPr>
        <p:txBody>
          <a:bodyPr wrap="square" rtlCol="0">
            <a:spAutoFit/>
          </a:bodyPr>
          <a:lstStyle/>
          <a:p>
            <a:r>
              <a:rPr lang="en-US" sz="2000" b="1" dirty="0">
                <a:latin typeface="Helvetica Neue" panose="02000503000000020004" pitchFamily="2" charset="0"/>
                <a:ea typeface="Helvetica Neue" panose="02000503000000020004" pitchFamily="2" charset="0"/>
                <a:cs typeface="Helvetica Neue" panose="02000503000000020004" pitchFamily="2" charset="0"/>
              </a:rPr>
              <a:t>3.5 m</a:t>
            </a:r>
          </a:p>
        </p:txBody>
      </p:sp>
      <p:sp>
        <p:nvSpPr>
          <p:cNvPr id="18" name="TextBox 17">
            <a:extLst>
              <a:ext uri="{FF2B5EF4-FFF2-40B4-BE49-F238E27FC236}">
                <a16:creationId xmlns:a16="http://schemas.microsoft.com/office/drawing/2014/main" id="{F69DBCF9-A011-1C4D-A58B-AE9CCDED5416}"/>
              </a:ext>
            </a:extLst>
          </p:cNvPr>
          <p:cNvSpPr txBox="1"/>
          <p:nvPr/>
        </p:nvSpPr>
        <p:spPr>
          <a:xfrm>
            <a:off x="4849235" y="3514711"/>
            <a:ext cx="2514601" cy="400110"/>
          </a:xfrm>
          <a:prstGeom prst="rect">
            <a:avLst/>
          </a:prstGeom>
          <a:noFill/>
        </p:spPr>
        <p:txBody>
          <a:bodyPr wrap="square" rtlCol="0">
            <a:spAutoFit/>
          </a:bodyPr>
          <a:lstStyle/>
          <a:p>
            <a:r>
              <a:rPr lang="en-US" sz="2000" b="1" dirty="0">
                <a:latin typeface="Helvetica Neue" panose="02000503000000020004" pitchFamily="2" charset="0"/>
                <a:ea typeface="Helvetica Neue" panose="02000503000000020004" pitchFamily="2" charset="0"/>
                <a:cs typeface="Helvetica Neue" panose="02000503000000020004" pitchFamily="2" charset="0"/>
              </a:rPr>
              <a:t>6 m</a:t>
            </a:r>
          </a:p>
        </p:txBody>
      </p:sp>
      <p:sp>
        <p:nvSpPr>
          <p:cNvPr id="2" name="Right Arrow 1">
            <a:extLst>
              <a:ext uri="{FF2B5EF4-FFF2-40B4-BE49-F238E27FC236}">
                <a16:creationId xmlns:a16="http://schemas.microsoft.com/office/drawing/2014/main" id="{B6B8DAFC-6980-3493-B86B-41AC1B378EFD}"/>
              </a:ext>
            </a:extLst>
          </p:cNvPr>
          <p:cNvSpPr/>
          <p:nvPr/>
        </p:nvSpPr>
        <p:spPr>
          <a:xfrm rot="20123211">
            <a:off x="779773" y="5049651"/>
            <a:ext cx="1166054" cy="3717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BBA1ADF-F314-AFF7-4C03-991802D97390}"/>
              </a:ext>
            </a:extLst>
          </p:cNvPr>
          <p:cNvSpPr txBox="1"/>
          <p:nvPr/>
        </p:nvSpPr>
        <p:spPr>
          <a:xfrm rot="20123211">
            <a:off x="718836" y="5102658"/>
            <a:ext cx="1280000" cy="253916"/>
          </a:xfrm>
          <a:prstGeom prst="rect">
            <a:avLst/>
          </a:prstGeom>
          <a:noFill/>
        </p:spPr>
        <p:txBody>
          <a:bodyPr wrap="square" rtlCol="0">
            <a:spAutoFit/>
          </a:bodyPr>
          <a:lstStyle/>
          <a:p>
            <a:r>
              <a:rPr lang="en-US" sz="1050" dirty="0">
                <a:solidFill>
                  <a:schemeClr val="bg1"/>
                </a:solidFill>
                <a:latin typeface="+mj-lt"/>
                <a:ea typeface="Helvetica Neue" panose="02000503000000020004" pitchFamily="2" charset="0"/>
                <a:cs typeface="Helvetica Neue" panose="02000503000000020004" pitchFamily="2" charset="0"/>
              </a:rPr>
              <a:t>1.3 GeV protons</a:t>
            </a:r>
          </a:p>
        </p:txBody>
      </p:sp>
    </p:spTree>
    <p:extLst>
      <p:ext uri="{BB962C8B-B14F-4D97-AF65-F5344CB8AC3E}">
        <p14:creationId xmlns:p14="http://schemas.microsoft.com/office/powerpoint/2010/main" val="2959702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3267E3-31DB-DCE6-AABD-D8FF4E431D9D}"/>
              </a:ext>
            </a:extLst>
          </p:cNvPr>
          <p:cNvPicPr>
            <a:picLocks noChangeAspect="1"/>
          </p:cNvPicPr>
          <p:nvPr/>
        </p:nvPicPr>
        <p:blipFill>
          <a:blip r:embed="rId2"/>
          <a:stretch>
            <a:fillRect/>
          </a:stretch>
        </p:blipFill>
        <p:spPr>
          <a:xfrm>
            <a:off x="4586262" y="3660991"/>
            <a:ext cx="3444058" cy="3197377"/>
          </a:xfrm>
          <a:prstGeom prst="rect">
            <a:avLst/>
          </a:prstGeom>
        </p:spPr>
      </p:pic>
      <p:pic>
        <p:nvPicPr>
          <p:cNvPr id="9" name="Picture 8">
            <a:extLst>
              <a:ext uri="{FF2B5EF4-FFF2-40B4-BE49-F238E27FC236}">
                <a16:creationId xmlns:a16="http://schemas.microsoft.com/office/drawing/2014/main" id="{58EEB854-1AF5-3295-E146-9A2F11DDE740}"/>
              </a:ext>
            </a:extLst>
          </p:cNvPr>
          <p:cNvPicPr>
            <a:picLocks noChangeAspect="1"/>
          </p:cNvPicPr>
          <p:nvPr/>
        </p:nvPicPr>
        <p:blipFill rotWithShape="1">
          <a:blip r:embed="rId3"/>
          <a:srcRect b="4296"/>
          <a:stretch/>
        </p:blipFill>
        <p:spPr>
          <a:xfrm>
            <a:off x="227050" y="1625836"/>
            <a:ext cx="5024124" cy="3838316"/>
          </a:xfrm>
          <a:prstGeom prst="rect">
            <a:avLst/>
          </a:prstGeom>
        </p:spPr>
      </p:pic>
      <p:pic>
        <p:nvPicPr>
          <p:cNvPr id="11" name="Picture 10">
            <a:extLst>
              <a:ext uri="{FF2B5EF4-FFF2-40B4-BE49-F238E27FC236}">
                <a16:creationId xmlns:a16="http://schemas.microsoft.com/office/drawing/2014/main" id="{4DD40C78-E209-2FCB-AAD7-FDE356C345CB}"/>
              </a:ext>
            </a:extLst>
          </p:cNvPr>
          <p:cNvPicPr>
            <a:picLocks noChangeAspect="1"/>
          </p:cNvPicPr>
          <p:nvPr/>
        </p:nvPicPr>
        <p:blipFill rotWithShape="1">
          <a:blip r:embed="rId4"/>
          <a:srcRect l="4883" t="3063" r="5933"/>
          <a:stretch/>
        </p:blipFill>
        <p:spPr>
          <a:xfrm>
            <a:off x="7937822" y="867211"/>
            <a:ext cx="4098203" cy="5254604"/>
          </a:xfrm>
          <a:prstGeom prst="rect">
            <a:avLst/>
          </a:prstGeom>
        </p:spPr>
      </p:pic>
      <p:cxnSp>
        <p:nvCxnSpPr>
          <p:cNvPr id="13" name="Straight Arrow Connector 12">
            <a:extLst>
              <a:ext uri="{FF2B5EF4-FFF2-40B4-BE49-F238E27FC236}">
                <a16:creationId xmlns:a16="http://schemas.microsoft.com/office/drawing/2014/main" id="{ADFA4EB4-497E-AB3F-1965-FD7E6D2362D4}"/>
              </a:ext>
            </a:extLst>
          </p:cNvPr>
          <p:cNvCxnSpPr>
            <a:cxnSpLocks/>
          </p:cNvCxnSpPr>
          <p:nvPr/>
        </p:nvCxnSpPr>
        <p:spPr>
          <a:xfrm flipH="1">
            <a:off x="1055691" y="5331662"/>
            <a:ext cx="4195483" cy="787757"/>
          </a:xfrm>
          <a:prstGeom prst="straightConnector1">
            <a:avLst/>
          </a:prstGeom>
          <a:ln w="28575">
            <a:solidFill>
              <a:schemeClr val="tx1">
                <a:lumMod val="50000"/>
                <a:lumOff val="50000"/>
              </a:schemeClr>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9AB9D15-5714-E882-AC04-A4703D51B0D6}"/>
              </a:ext>
            </a:extLst>
          </p:cNvPr>
          <p:cNvCxnSpPr>
            <a:cxnSpLocks/>
          </p:cNvCxnSpPr>
          <p:nvPr/>
        </p:nvCxnSpPr>
        <p:spPr>
          <a:xfrm>
            <a:off x="5329016" y="1982935"/>
            <a:ext cx="0" cy="3276745"/>
          </a:xfrm>
          <a:prstGeom prst="straightConnector1">
            <a:avLst/>
          </a:prstGeom>
          <a:ln w="28575">
            <a:solidFill>
              <a:schemeClr val="tx1">
                <a:lumMod val="50000"/>
                <a:lumOff val="50000"/>
              </a:schemeClr>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F114C7A-2DBA-C3F0-023F-9A689C26FF78}"/>
              </a:ext>
            </a:extLst>
          </p:cNvPr>
          <p:cNvSpPr txBox="1"/>
          <p:nvPr/>
        </p:nvSpPr>
        <p:spPr>
          <a:xfrm rot="20956994">
            <a:off x="2983289" y="5392297"/>
            <a:ext cx="585417" cy="341632"/>
          </a:xfrm>
          <a:prstGeom prst="rect">
            <a:avLst/>
          </a:prstGeom>
          <a:noFill/>
        </p:spPr>
        <p:txBody>
          <a:bodyPr wrap="none" rtlCol="0">
            <a:spAutoFit/>
          </a:bodyPr>
          <a:lstStyle/>
          <a:p>
            <a:pPr algn="l">
              <a:lnSpc>
                <a:spcPct val="90000"/>
              </a:lnSpc>
            </a:pPr>
            <a:r>
              <a:rPr lang="en-US" b="1"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9 m</a:t>
            </a:r>
          </a:p>
        </p:txBody>
      </p:sp>
      <p:sp>
        <p:nvSpPr>
          <p:cNvPr id="22" name="TextBox 21">
            <a:extLst>
              <a:ext uri="{FF2B5EF4-FFF2-40B4-BE49-F238E27FC236}">
                <a16:creationId xmlns:a16="http://schemas.microsoft.com/office/drawing/2014/main" id="{1D6B7275-23A6-E5FC-6312-9192B7AE6AAD}"/>
              </a:ext>
            </a:extLst>
          </p:cNvPr>
          <p:cNvSpPr txBox="1"/>
          <p:nvPr/>
        </p:nvSpPr>
        <p:spPr>
          <a:xfrm rot="16200000">
            <a:off x="4876582" y="3554900"/>
            <a:ext cx="593432" cy="341632"/>
          </a:xfrm>
          <a:prstGeom prst="rect">
            <a:avLst/>
          </a:prstGeom>
          <a:noFill/>
        </p:spPr>
        <p:txBody>
          <a:bodyPr wrap="none" rtlCol="0">
            <a:spAutoFit/>
          </a:bodyPr>
          <a:lstStyle/>
          <a:p>
            <a:pPr algn="l">
              <a:lnSpc>
                <a:spcPct val="90000"/>
              </a:lnSpc>
            </a:pPr>
            <a:r>
              <a:rPr lang="en-US" b="1"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6 m</a:t>
            </a:r>
          </a:p>
        </p:txBody>
      </p:sp>
      <p:sp>
        <p:nvSpPr>
          <p:cNvPr id="2" name="Title 1">
            <a:extLst>
              <a:ext uri="{FF2B5EF4-FFF2-40B4-BE49-F238E27FC236}">
                <a16:creationId xmlns:a16="http://schemas.microsoft.com/office/drawing/2014/main" id="{05C5C938-A8D4-FA91-18F8-EBC7101151F6}"/>
              </a:ext>
            </a:extLst>
          </p:cNvPr>
          <p:cNvSpPr>
            <a:spLocks noGrp="1"/>
          </p:cNvSpPr>
          <p:nvPr>
            <p:ph type="title"/>
          </p:nvPr>
        </p:nvSpPr>
        <p:spPr>
          <a:xfrm>
            <a:off x="319990" y="301516"/>
            <a:ext cx="11430000" cy="539496"/>
          </a:xfrm>
        </p:spPr>
        <p:txBody>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Large Geometry </a:t>
            </a:r>
            <a:r>
              <a:rPr lang="en-US" dirty="0">
                <a:latin typeface="Helvetica Neue" panose="02000503000000020004" pitchFamily="2" charset="0"/>
                <a:ea typeface="Helvetica Neue" panose="02000503000000020004" pitchFamily="2" charset="0"/>
                <a:cs typeface="Helvetica Neue" panose="02000503000000020004" pitchFamily="2" charset="0"/>
              </a:rPr>
              <a:t>M</a:t>
            </a:r>
            <a:r>
              <a:rPr lang="en-US" b="1" dirty="0">
                <a:latin typeface="Helvetica Neue" panose="02000503000000020004" pitchFamily="2" charset="0"/>
                <a:ea typeface="Helvetica Neue" panose="02000503000000020004" pitchFamily="2" charset="0"/>
                <a:cs typeface="Helvetica Neue" panose="02000503000000020004" pitchFamily="2" charset="0"/>
              </a:rPr>
              <a:t>odels</a:t>
            </a:r>
            <a:r>
              <a:rPr lang="en-US" dirty="0">
                <a:latin typeface="Helvetica Neue" panose="02000503000000020004" pitchFamily="2" charset="0"/>
                <a:ea typeface="Helvetica Neue" panose="02000503000000020004" pitchFamily="2" charset="0"/>
                <a:cs typeface="Helvetica Neue" panose="02000503000000020004" pitchFamily="2" charset="0"/>
              </a:rPr>
              <a:t> with UMG Require Large Computer Resources</a:t>
            </a:r>
            <a:r>
              <a:rPr lang="en-US" b="1" dirty="0">
                <a:latin typeface="Helvetica Neue" panose="02000503000000020004" pitchFamily="2" charset="0"/>
                <a:ea typeface="Helvetica Neue" panose="02000503000000020004" pitchFamily="2" charset="0"/>
                <a:cs typeface="Helvetica Neue" panose="02000503000000020004" pitchFamily="2" charset="0"/>
              </a:rPr>
              <a:t> </a:t>
            </a:r>
          </a:p>
        </p:txBody>
      </p:sp>
    </p:spTree>
    <p:extLst>
      <p:ext uri="{BB962C8B-B14F-4D97-AF65-F5344CB8AC3E}">
        <p14:creationId xmlns:p14="http://schemas.microsoft.com/office/powerpoint/2010/main" val="1314795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AE5EB0-712A-7BCA-8D06-F965FD3723F5}"/>
              </a:ext>
            </a:extLst>
          </p:cNvPr>
          <p:cNvPicPr>
            <a:picLocks noChangeAspect="1"/>
          </p:cNvPicPr>
          <p:nvPr/>
        </p:nvPicPr>
        <p:blipFill>
          <a:blip r:embed="rId3"/>
          <a:stretch>
            <a:fillRect/>
          </a:stretch>
        </p:blipFill>
        <p:spPr>
          <a:xfrm>
            <a:off x="976256" y="1034699"/>
            <a:ext cx="5467350" cy="5610225"/>
          </a:xfrm>
          <a:prstGeom prst="rect">
            <a:avLst/>
          </a:prstGeom>
        </p:spPr>
      </p:pic>
      <p:pic>
        <p:nvPicPr>
          <p:cNvPr id="7" name="Picture 6">
            <a:extLst>
              <a:ext uri="{FF2B5EF4-FFF2-40B4-BE49-F238E27FC236}">
                <a16:creationId xmlns:a16="http://schemas.microsoft.com/office/drawing/2014/main" id="{B653D683-275D-9707-DAEA-BFB3B57D27D5}"/>
              </a:ext>
            </a:extLst>
          </p:cNvPr>
          <p:cNvPicPr>
            <a:picLocks noChangeAspect="1"/>
          </p:cNvPicPr>
          <p:nvPr/>
        </p:nvPicPr>
        <p:blipFill>
          <a:blip r:embed="rId4"/>
          <a:stretch>
            <a:fillRect/>
          </a:stretch>
        </p:blipFill>
        <p:spPr>
          <a:xfrm>
            <a:off x="7424045" y="902370"/>
            <a:ext cx="4243864" cy="4750594"/>
          </a:xfrm>
          <a:prstGeom prst="rect">
            <a:avLst/>
          </a:prstGeom>
        </p:spPr>
      </p:pic>
      <p:sp>
        <p:nvSpPr>
          <p:cNvPr id="39" name="object 2">
            <a:extLst>
              <a:ext uri="{FF2B5EF4-FFF2-40B4-BE49-F238E27FC236}">
                <a16:creationId xmlns:a16="http://schemas.microsoft.com/office/drawing/2014/main" id="{867EF881-F9DC-2680-3009-6179C52F9716}"/>
              </a:ext>
            </a:extLst>
          </p:cNvPr>
          <p:cNvSpPr txBox="1">
            <a:spLocks/>
          </p:cNvSpPr>
          <p:nvPr/>
        </p:nvSpPr>
        <p:spPr>
          <a:xfrm>
            <a:off x="410436" y="30178"/>
            <a:ext cx="9834231" cy="874598"/>
          </a:xfrm>
          <a:prstGeom prst="rect">
            <a:avLst/>
          </a:prstGeom>
          <a:solidFill>
            <a:schemeClr val="bg1"/>
          </a:solidFill>
        </p:spPr>
        <p:txBody>
          <a:bodyPr vert="horz" wrap="square" lIns="0" tIns="12700" rIns="0" bIns="0" rtlCol="0">
            <a:spAutoFit/>
          </a:bodyPr>
          <a:lstStyle>
            <a:lvl1pPr algn="l" rtl="0" eaLnBrk="1" fontAlgn="base" hangingPunct="1">
              <a:lnSpc>
                <a:spcPct val="90000"/>
              </a:lnSpc>
              <a:spcBef>
                <a:spcPct val="0"/>
              </a:spcBef>
              <a:spcAft>
                <a:spcPct val="0"/>
              </a:spcAft>
              <a:defRPr sz="3200" b="1" i="0" kern="1200">
                <a:solidFill>
                  <a:schemeClr val="tx1"/>
                </a:solidFill>
                <a:latin typeface="Arial"/>
                <a:ea typeface="+mj-ea"/>
                <a:cs typeface="Arial"/>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marL="12700">
              <a:lnSpc>
                <a:spcPct val="100000"/>
              </a:lnSpc>
              <a:spcBef>
                <a:spcPts val="100"/>
              </a:spcBef>
            </a:pPr>
            <a:r>
              <a:rPr lang="en-US" sz="2800" spc="-50" dirty="0"/>
              <a:t>Hybrid CGS and UMG Models Used to Avoid Excessive Computing Requirements (Memory and CPU Time)</a:t>
            </a:r>
            <a:endParaRPr lang="en-US" sz="2800" spc="-75" dirty="0"/>
          </a:p>
        </p:txBody>
      </p:sp>
      <p:sp>
        <p:nvSpPr>
          <p:cNvPr id="8" name="TextBox 7">
            <a:extLst>
              <a:ext uri="{FF2B5EF4-FFF2-40B4-BE49-F238E27FC236}">
                <a16:creationId xmlns:a16="http://schemas.microsoft.com/office/drawing/2014/main" id="{3241A90C-1D77-AE4C-DAF9-CCCEC75E4EB7}"/>
              </a:ext>
            </a:extLst>
          </p:cNvPr>
          <p:cNvSpPr txBox="1"/>
          <p:nvPr/>
        </p:nvSpPr>
        <p:spPr>
          <a:xfrm>
            <a:off x="6770419" y="5649084"/>
            <a:ext cx="5123518" cy="1089529"/>
          </a:xfrm>
          <a:prstGeom prst="rect">
            <a:avLst/>
          </a:prstGeom>
          <a:noFill/>
        </p:spPr>
        <p:txBody>
          <a:bodyPr wrap="none" rtlCol="0">
            <a:spAutoFit/>
          </a:bodyPr>
          <a:lstStyle/>
          <a:p>
            <a:pPr algn="l">
              <a:lnSpc>
                <a:spcPct val="90000"/>
              </a:lnSpc>
            </a:pPr>
            <a:r>
              <a:rPr lang="en-US" dirty="0">
                <a:latin typeface="+mn-lt"/>
              </a:rPr>
              <a:t>Potential advantages over full UM:</a:t>
            </a:r>
          </a:p>
          <a:p>
            <a:pPr marL="285750" indent="-285750" algn="l">
              <a:lnSpc>
                <a:spcPct val="90000"/>
              </a:lnSpc>
              <a:buFont typeface="Arial" panose="020B0604020202020204" pitchFamily="34" charset="0"/>
              <a:buChar char="•"/>
            </a:pPr>
            <a:r>
              <a:rPr lang="en-US" dirty="0">
                <a:latin typeface="+mn-lt"/>
              </a:rPr>
              <a:t>Reduced computer memory requirement</a:t>
            </a:r>
          </a:p>
          <a:p>
            <a:pPr marL="285750" indent="-285750" algn="l">
              <a:lnSpc>
                <a:spcPct val="90000"/>
              </a:lnSpc>
              <a:buFont typeface="Arial" panose="020B0604020202020204" pitchFamily="34" charset="0"/>
              <a:buChar char="•"/>
            </a:pPr>
            <a:r>
              <a:rPr lang="en-US" dirty="0">
                <a:latin typeface="+mn-lt"/>
              </a:rPr>
              <a:t>Reduced MCNP running time</a:t>
            </a:r>
          </a:p>
          <a:p>
            <a:pPr marL="285750" indent="-285750" algn="l">
              <a:lnSpc>
                <a:spcPct val="90000"/>
              </a:lnSpc>
              <a:buFont typeface="Arial" panose="020B0604020202020204" pitchFamily="34" charset="0"/>
              <a:buChar char="•"/>
            </a:pPr>
            <a:r>
              <a:rPr lang="en-US" dirty="0">
                <a:latin typeface="+mn-lt"/>
              </a:rPr>
              <a:t>Changing just UM part of the model</a:t>
            </a:r>
          </a:p>
        </p:txBody>
      </p:sp>
    </p:spTree>
    <p:extLst>
      <p:ext uri="{BB962C8B-B14F-4D97-AF65-F5344CB8AC3E}">
        <p14:creationId xmlns:p14="http://schemas.microsoft.com/office/powerpoint/2010/main" val="4217804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FDD89-3F03-C92F-D53B-442DEEA1A33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F4A2698-F9C6-E0AD-DA5E-5E5340F1C686}"/>
              </a:ext>
            </a:extLst>
          </p:cNvPr>
          <p:cNvSpPr>
            <a:spLocks noGrp="1"/>
          </p:cNvSpPr>
          <p:nvPr>
            <p:ph type="title"/>
          </p:nvPr>
        </p:nvSpPr>
        <p:spPr/>
        <p:txBody>
          <a:bodyPr/>
          <a:lstStyle/>
          <a:p>
            <a:r>
              <a:rPr lang="en-US" dirty="0"/>
              <a:t>Core Vessel and CV Shielding Energy deposition, Radiation Damage</a:t>
            </a:r>
          </a:p>
        </p:txBody>
      </p:sp>
      <p:pic>
        <p:nvPicPr>
          <p:cNvPr id="3" name="Picture 2">
            <a:extLst>
              <a:ext uri="{FF2B5EF4-FFF2-40B4-BE49-F238E27FC236}">
                <a16:creationId xmlns:a16="http://schemas.microsoft.com/office/drawing/2014/main" id="{D481132B-055A-B1F3-5C3C-66EE531E69D3}"/>
              </a:ext>
            </a:extLst>
          </p:cNvPr>
          <p:cNvPicPr>
            <a:picLocks noChangeAspect="1"/>
          </p:cNvPicPr>
          <p:nvPr/>
        </p:nvPicPr>
        <p:blipFill>
          <a:blip r:embed="rId2"/>
          <a:stretch>
            <a:fillRect/>
          </a:stretch>
        </p:blipFill>
        <p:spPr>
          <a:xfrm>
            <a:off x="3874689" y="2213058"/>
            <a:ext cx="4442621" cy="4600161"/>
          </a:xfrm>
          <a:prstGeom prst="rect">
            <a:avLst/>
          </a:prstGeom>
        </p:spPr>
      </p:pic>
    </p:spTree>
    <p:extLst>
      <p:ext uri="{BB962C8B-B14F-4D97-AF65-F5344CB8AC3E}">
        <p14:creationId xmlns:p14="http://schemas.microsoft.com/office/powerpoint/2010/main" val="273208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8FAB1B-BB56-132F-B235-B81DE024DB65}"/>
              </a:ext>
            </a:extLst>
          </p:cNvPr>
          <p:cNvSpPr>
            <a:spLocks noGrp="1"/>
          </p:cNvSpPr>
          <p:nvPr>
            <p:ph type="title"/>
          </p:nvPr>
        </p:nvSpPr>
        <p:spPr/>
        <p: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Energy Deposition – CV and CV Shielding</a:t>
            </a:r>
          </a:p>
        </p:txBody>
      </p:sp>
      <p:sp>
        <p:nvSpPr>
          <p:cNvPr id="8" name="TextBox 7">
            <a:extLst>
              <a:ext uri="{FF2B5EF4-FFF2-40B4-BE49-F238E27FC236}">
                <a16:creationId xmlns:a16="http://schemas.microsoft.com/office/drawing/2014/main" id="{0731056F-DD5D-BC4F-9DAD-53814B3A8137}"/>
              </a:ext>
            </a:extLst>
          </p:cNvPr>
          <p:cNvSpPr txBox="1"/>
          <p:nvPr/>
        </p:nvSpPr>
        <p:spPr>
          <a:xfrm>
            <a:off x="148923" y="1251522"/>
            <a:ext cx="11492432" cy="4093428"/>
          </a:xfrm>
          <a:prstGeom prst="rect">
            <a:avLst/>
          </a:prstGeom>
          <a:noFill/>
        </p:spPr>
        <p:txBody>
          <a:bodyPr wrap="square">
            <a:spAutoFit/>
          </a:bodyPr>
          <a:lstStyle/>
          <a:p>
            <a:r>
              <a:rPr lang="en-US" sz="2600" b="1" dirty="0">
                <a:latin typeface="Helvetica Neue" panose="02000503000000020004" pitchFamily="2" charset="0"/>
                <a:ea typeface="Helvetica Neue" panose="02000503000000020004" pitchFamily="2" charset="0"/>
                <a:cs typeface="Helvetica Neue" panose="02000503000000020004" pitchFamily="2" charset="0"/>
              </a:rPr>
              <a:t>Initial Analysis:</a:t>
            </a:r>
          </a:p>
          <a:p>
            <a:pPr marL="742950" lvl="1"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energy deposition calculated for a homogenized mixture of SS-316L (90%) and water (10%) for cooled blocks</a:t>
            </a:r>
          </a:p>
          <a:p>
            <a:pPr marL="742950" lvl="1"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performed with monolithic target block design (21 segments) and 90 cm</a:t>
            </a:r>
            <a:r>
              <a:rPr lang="en-US" sz="2000" baseline="30000" dirty="0">
                <a:latin typeface="Helvetica Neue" panose="02000503000000020004" pitchFamily="2" charset="0"/>
                <a:ea typeface="Helvetica Neue" panose="02000503000000020004" pitchFamily="2" charset="0"/>
                <a:cs typeface="Helvetica Neue" panose="02000503000000020004" pitchFamily="2" charset="0"/>
              </a:rPr>
              <a:t>2</a:t>
            </a:r>
            <a:r>
              <a:rPr lang="en-US" sz="2000" dirty="0">
                <a:latin typeface="Helvetica Neue" panose="02000503000000020004" pitchFamily="2" charset="0"/>
                <a:ea typeface="Helvetica Neue" panose="02000503000000020004" pitchFamily="2" charset="0"/>
                <a:cs typeface="Helvetica Neue" panose="02000503000000020004" pitchFamily="2" charset="0"/>
              </a:rPr>
              <a:t> proton beam profile (more conservative) </a:t>
            </a:r>
          </a:p>
          <a:p>
            <a:pPr>
              <a:spcBef>
                <a:spcPts val="1200"/>
              </a:spcBef>
            </a:pPr>
            <a:r>
              <a:rPr lang="en-US" sz="2000" dirty="0">
                <a:latin typeface="Helvetica Neue" panose="02000503000000020004" pitchFamily="2" charset="0"/>
                <a:ea typeface="Helvetica Neue" panose="02000503000000020004" pitchFamily="2" charset="0"/>
                <a:cs typeface="Helvetica Neue" panose="02000503000000020004" pitchFamily="2" charset="0"/>
              </a:rPr>
              <a:t>Based on this data, cooling channels designed for “warmest” blocks #4 &amp; 5 around the target, and a new analysis was carried out (slide #18)</a:t>
            </a:r>
          </a:p>
          <a:p>
            <a:pPr>
              <a:spcBef>
                <a:spcPts val="1200"/>
              </a:spcBef>
            </a:pPr>
            <a:r>
              <a:rPr lang="en-US" sz="2600" b="1" dirty="0">
                <a:latin typeface="Helvetica Neue" panose="02000503000000020004" pitchFamily="2" charset="0"/>
                <a:ea typeface="Helvetica Neue" panose="02000503000000020004" pitchFamily="2" charset="0"/>
                <a:cs typeface="Helvetica Neue" panose="02000503000000020004" pitchFamily="2" charset="0"/>
              </a:rPr>
              <a:t>Subsequent Analysis:</a:t>
            </a:r>
          </a:p>
          <a:p>
            <a:pPr marL="914400" lvl="1" indent="-457200">
              <a:spcBef>
                <a:spcPts val="1200"/>
              </a:spcBef>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used “Lasagna” target design (20 segments) and 62.5 cm</a:t>
            </a:r>
            <a:r>
              <a:rPr lang="en-US" sz="2000" baseline="30000" dirty="0">
                <a:latin typeface="Helvetica Neue" panose="02000503000000020004" pitchFamily="2" charset="0"/>
                <a:ea typeface="Helvetica Neue" panose="02000503000000020004" pitchFamily="2" charset="0"/>
                <a:cs typeface="Helvetica Neue" panose="02000503000000020004" pitchFamily="2" charset="0"/>
              </a:rPr>
              <a:t>2</a:t>
            </a:r>
            <a:r>
              <a:rPr lang="en-US" sz="2000" dirty="0">
                <a:latin typeface="Helvetica Neue" panose="02000503000000020004" pitchFamily="2" charset="0"/>
                <a:ea typeface="Helvetica Neue" panose="02000503000000020004" pitchFamily="2" charset="0"/>
                <a:cs typeface="Helvetica Neue" panose="02000503000000020004" pitchFamily="2" charset="0"/>
              </a:rPr>
              <a:t> beam profile</a:t>
            </a:r>
          </a:p>
          <a:p>
            <a:pPr marL="914400" lvl="1" indent="-457200">
              <a:spcBef>
                <a:spcPts val="1200"/>
              </a:spcBef>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used detailed model converted from CAD</a:t>
            </a:r>
          </a:p>
        </p:txBody>
      </p:sp>
    </p:spTree>
    <p:extLst>
      <p:ext uri="{BB962C8B-B14F-4D97-AF65-F5344CB8AC3E}">
        <p14:creationId xmlns:p14="http://schemas.microsoft.com/office/powerpoint/2010/main" val="3464677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E8984-9FE2-E05B-1A83-48300B77059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D045BE5-DFE5-337B-66B0-A75E0ABD328B}"/>
              </a:ext>
            </a:extLst>
          </p:cNvPr>
          <p:cNvSpPr>
            <a:spLocks noGrp="1"/>
          </p:cNvSpPr>
          <p:nvPr>
            <p:ph type="title"/>
          </p:nvPr>
        </p:nvSpPr>
        <p:spPr/>
        <p: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CV and CVS Energy Deposition</a:t>
            </a:r>
          </a:p>
        </p:txBody>
      </p:sp>
      <p:pic>
        <p:nvPicPr>
          <p:cNvPr id="2" name="Picture 1">
            <a:extLst>
              <a:ext uri="{FF2B5EF4-FFF2-40B4-BE49-F238E27FC236}">
                <a16:creationId xmlns:a16="http://schemas.microsoft.com/office/drawing/2014/main" id="{36009943-C7D1-6D47-8A19-FF0F53A63AB7}"/>
              </a:ext>
            </a:extLst>
          </p:cNvPr>
          <p:cNvPicPr>
            <a:picLocks noChangeAspect="1"/>
          </p:cNvPicPr>
          <p:nvPr/>
        </p:nvPicPr>
        <p:blipFill>
          <a:blip r:embed="rId2"/>
          <a:stretch>
            <a:fillRect/>
          </a:stretch>
        </p:blipFill>
        <p:spPr>
          <a:xfrm>
            <a:off x="90335" y="2218644"/>
            <a:ext cx="3901440" cy="3469005"/>
          </a:xfrm>
          <a:prstGeom prst="rect">
            <a:avLst/>
          </a:prstGeom>
        </p:spPr>
      </p:pic>
      <p:sp>
        <p:nvSpPr>
          <p:cNvPr id="3" name="TextBox 2">
            <a:extLst>
              <a:ext uri="{FF2B5EF4-FFF2-40B4-BE49-F238E27FC236}">
                <a16:creationId xmlns:a16="http://schemas.microsoft.com/office/drawing/2014/main" id="{9CE34F6E-3C31-EB84-8E8E-1AB911A4B966}"/>
              </a:ext>
            </a:extLst>
          </p:cNvPr>
          <p:cNvSpPr txBox="1"/>
          <p:nvPr/>
        </p:nvSpPr>
        <p:spPr>
          <a:xfrm>
            <a:off x="-7901" y="2235004"/>
            <a:ext cx="1192962" cy="369332"/>
          </a:xfrm>
          <a:prstGeom prst="rect">
            <a:avLst/>
          </a:prstGeom>
          <a:noFill/>
        </p:spPr>
        <p:txBody>
          <a:bodyPr wrap="square"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3D view</a:t>
            </a:r>
          </a:p>
        </p:txBody>
      </p:sp>
      <p:pic>
        <p:nvPicPr>
          <p:cNvPr id="5" name="Picture 4">
            <a:extLst>
              <a:ext uri="{FF2B5EF4-FFF2-40B4-BE49-F238E27FC236}">
                <a16:creationId xmlns:a16="http://schemas.microsoft.com/office/drawing/2014/main" id="{0CC5E03B-783C-14F8-0085-708E24DC43F9}"/>
              </a:ext>
            </a:extLst>
          </p:cNvPr>
          <p:cNvPicPr>
            <a:picLocks noChangeAspect="1"/>
          </p:cNvPicPr>
          <p:nvPr/>
        </p:nvPicPr>
        <p:blipFill>
          <a:blip r:embed="rId3"/>
          <a:stretch>
            <a:fillRect/>
          </a:stretch>
        </p:blipFill>
        <p:spPr>
          <a:xfrm>
            <a:off x="4064428" y="2218644"/>
            <a:ext cx="3901440" cy="3469005"/>
          </a:xfrm>
          <a:prstGeom prst="rect">
            <a:avLst/>
          </a:prstGeom>
        </p:spPr>
      </p:pic>
      <p:sp>
        <p:nvSpPr>
          <p:cNvPr id="6" name="TextBox 5">
            <a:extLst>
              <a:ext uri="{FF2B5EF4-FFF2-40B4-BE49-F238E27FC236}">
                <a16:creationId xmlns:a16="http://schemas.microsoft.com/office/drawing/2014/main" id="{90E690B9-84E2-CF80-1F4C-92B597844ECF}"/>
              </a:ext>
            </a:extLst>
          </p:cNvPr>
          <p:cNvSpPr txBox="1"/>
          <p:nvPr/>
        </p:nvSpPr>
        <p:spPr>
          <a:xfrm>
            <a:off x="4106015" y="2235004"/>
            <a:ext cx="1157453" cy="369332"/>
          </a:xfrm>
          <a:prstGeom prst="rect">
            <a:avLst/>
          </a:prstGeom>
          <a:noFill/>
        </p:spPr>
        <p:txBody>
          <a:bodyPr wrap="square"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y = 0 cm</a:t>
            </a:r>
          </a:p>
        </p:txBody>
      </p:sp>
      <p:pic>
        <p:nvPicPr>
          <p:cNvPr id="7" name="Picture 6">
            <a:extLst>
              <a:ext uri="{FF2B5EF4-FFF2-40B4-BE49-F238E27FC236}">
                <a16:creationId xmlns:a16="http://schemas.microsoft.com/office/drawing/2014/main" id="{4D7F4E7B-1691-FEAA-56F5-933C2D852800}"/>
              </a:ext>
            </a:extLst>
          </p:cNvPr>
          <p:cNvPicPr>
            <a:picLocks noChangeAspect="1"/>
          </p:cNvPicPr>
          <p:nvPr/>
        </p:nvPicPr>
        <p:blipFill>
          <a:blip r:embed="rId4"/>
          <a:stretch>
            <a:fillRect/>
          </a:stretch>
        </p:blipFill>
        <p:spPr>
          <a:xfrm>
            <a:off x="8142908" y="2200679"/>
            <a:ext cx="3901440" cy="3469005"/>
          </a:xfrm>
          <a:prstGeom prst="rect">
            <a:avLst/>
          </a:prstGeom>
        </p:spPr>
      </p:pic>
      <p:sp>
        <p:nvSpPr>
          <p:cNvPr id="11" name="TextBox 10">
            <a:extLst>
              <a:ext uri="{FF2B5EF4-FFF2-40B4-BE49-F238E27FC236}">
                <a16:creationId xmlns:a16="http://schemas.microsoft.com/office/drawing/2014/main" id="{E17AFC6F-D760-05A5-689C-FE7235E3307B}"/>
              </a:ext>
            </a:extLst>
          </p:cNvPr>
          <p:cNvSpPr txBox="1"/>
          <p:nvPr/>
        </p:nvSpPr>
        <p:spPr>
          <a:xfrm>
            <a:off x="218439" y="1203516"/>
            <a:ext cx="10848231" cy="492443"/>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Central CVS blocks and a cut through the proton beam level (y=0</a:t>
            </a:r>
            <a:r>
              <a:rPr lang="en-US" sz="2600"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13" name="TextBox 12">
            <a:extLst>
              <a:ext uri="{FF2B5EF4-FFF2-40B4-BE49-F238E27FC236}">
                <a16:creationId xmlns:a16="http://schemas.microsoft.com/office/drawing/2014/main" id="{162D8B77-9EC9-224C-3892-1789EFCA43B1}"/>
              </a:ext>
            </a:extLst>
          </p:cNvPr>
          <p:cNvSpPr txBox="1"/>
          <p:nvPr/>
        </p:nvSpPr>
        <p:spPr>
          <a:xfrm>
            <a:off x="8112242" y="2268036"/>
            <a:ext cx="1157453" cy="369332"/>
          </a:xfrm>
          <a:prstGeom prst="rect">
            <a:avLst/>
          </a:prstGeom>
          <a:noFill/>
        </p:spPr>
        <p:txBody>
          <a:bodyPr wrap="square"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y = 0 cm</a:t>
            </a:r>
          </a:p>
        </p:txBody>
      </p:sp>
      <p:sp>
        <p:nvSpPr>
          <p:cNvPr id="16" name="Right Arrow 15">
            <a:extLst>
              <a:ext uri="{FF2B5EF4-FFF2-40B4-BE49-F238E27FC236}">
                <a16:creationId xmlns:a16="http://schemas.microsoft.com/office/drawing/2014/main" id="{0CED45ED-8C23-7284-BB0B-0CA0D9E4248C}"/>
              </a:ext>
            </a:extLst>
          </p:cNvPr>
          <p:cNvSpPr/>
          <p:nvPr/>
        </p:nvSpPr>
        <p:spPr>
          <a:xfrm rot="20123211">
            <a:off x="3789192" y="4586663"/>
            <a:ext cx="1166054" cy="3717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3A9A730-8D8F-5C79-CAE2-FB581ABF564F}"/>
              </a:ext>
            </a:extLst>
          </p:cNvPr>
          <p:cNvSpPr txBox="1"/>
          <p:nvPr/>
        </p:nvSpPr>
        <p:spPr>
          <a:xfrm rot="20123211">
            <a:off x="3728255" y="4639670"/>
            <a:ext cx="1280000" cy="253916"/>
          </a:xfrm>
          <a:prstGeom prst="rect">
            <a:avLst/>
          </a:prstGeom>
          <a:noFill/>
        </p:spPr>
        <p:txBody>
          <a:bodyPr wrap="square" rtlCol="0">
            <a:spAutoFit/>
          </a:bodyPr>
          <a:lstStyle/>
          <a:p>
            <a:r>
              <a:rPr lang="en-US" sz="1050" dirty="0">
                <a:solidFill>
                  <a:schemeClr val="bg1"/>
                </a:solidFill>
                <a:latin typeface="+mj-lt"/>
                <a:ea typeface="Helvetica Neue" panose="02000503000000020004" pitchFamily="2" charset="0"/>
                <a:cs typeface="Helvetica Neue" panose="02000503000000020004" pitchFamily="2" charset="0"/>
              </a:rPr>
              <a:t>1.3 GeV protons</a:t>
            </a:r>
          </a:p>
        </p:txBody>
      </p:sp>
    </p:spTree>
    <p:extLst>
      <p:ext uri="{BB962C8B-B14F-4D97-AF65-F5344CB8AC3E}">
        <p14:creationId xmlns:p14="http://schemas.microsoft.com/office/powerpoint/2010/main" val="320619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E351C-34AA-9849-9BF9-ACB41A0149F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1324569-99AD-A6A1-7B46-1655F4ACD756}"/>
              </a:ext>
            </a:extLst>
          </p:cNvPr>
          <p:cNvSpPr>
            <a:spLocks noGrp="1"/>
          </p:cNvSpPr>
          <p:nvPr>
            <p:ph type="title"/>
          </p:nvPr>
        </p:nvSpPr>
        <p:spPr/>
        <p: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CV and CVS Energy Deposition</a:t>
            </a:r>
          </a:p>
        </p:txBody>
      </p:sp>
      <p:sp>
        <p:nvSpPr>
          <p:cNvPr id="11" name="TextBox 10">
            <a:extLst>
              <a:ext uri="{FF2B5EF4-FFF2-40B4-BE49-F238E27FC236}">
                <a16:creationId xmlns:a16="http://schemas.microsoft.com/office/drawing/2014/main" id="{22E97F0F-7DA7-3A1E-AE0B-DE782BF4C5A6}"/>
              </a:ext>
            </a:extLst>
          </p:cNvPr>
          <p:cNvSpPr txBox="1"/>
          <p:nvPr/>
        </p:nvSpPr>
        <p:spPr>
          <a:xfrm>
            <a:off x="314692" y="1162692"/>
            <a:ext cx="11144245" cy="400110"/>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Cut through the neutron beam levels, with narrow and wide extractions</a:t>
            </a:r>
          </a:p>
        </p:txBody>
      </p:sp>
      <p:pic>
        <p:nvPicPr>
          <p:cNvPr id="8" name="Picture 7">
            <a:extLst>
              <a:ext uri="{FF2B5EF4-FFF2-40B4-BE49-F238E27FC236}">
                <a16:creationId xmlns:a16="http://schemas.microsoft.com/office/drawing/2014/main" id="{4C99E0D1-FFD4-3207-64BF-5B37CA130525}"/>
              </a:ext>
            </a:extLst>
          </p:cNvPr>
          <p:cNvPicPr>
            <a:picLocks noChangeAspect="1"/>
          </p:cNvPicPr>
          <p:nvPr/>
        </p:nvPicPr>
        <p:blipFill>
          <a:blip r:embed="rId2"/>
          <a:stretch>
            <a:fillRect/>
          </a:stretch>
        </p:blipFill>
        <p:spPr>
          <a:xfrm>
            <a:off x="196255" y="1891499"/>
            <a:ext cx="5579512" cy="4958356"/>
          </a:xfrm>
          <a:prstGeom prst="rect">
            <a:avLst/>
          </a:prstGeom>
        </p:spPr>
      </p:pic>
      <p:pic>
        <p:nvPicPr>
          <p:cNvPr id="9" name="Picture 8">
            <a:extLst>
              <a:ext uri="{FF2B5EF4-FFF2-40B4-BE49-F238E27FC236}">
                <a16:creationId xmlns:a16="http://schemas.microsoft.com/office/drawing/2014/main" id="{CF456A67-AAA3-7B87-A6AE-A35D0D9E6E09}"/>
              </a:ext>
            </a:extLst>
          </p:cNvPr>
          <p:cNvPicPr>
            <a:picLocks noChangeAspect="1"/>
          </p:cNvPicPr>
          <p:nvPr/>
        </p:nvPicPr>
        <p:blipFill>
          <a:blip r:embed="rId3"/>
          <a:stretch>
            <a:fillRect/>
          </a:stretch>
        </p:blipFill>
        <p:spPr>
          <a:xfrm>
            <a:off x="6462531" y="1891498"/>
            <a:ext cx="5579513" cy="4958357"/>
          </a:xfrm>
          <a:prstGeom prst="rect">
            <a:avLst/>
          </a:prstGeom>
        </p:spPr>
      </p:pic>
      <p:sp>
        <p:nvSpPr>
          <p:cNvPr id="10" name="TextBox 9">
            <a:extLst>
              <a:ext uri="{FF2B5EF4-FFF2-40B4-BE49-F238E27FC236}">
                <a16:creationId xmlns:a16="http://schemas.microsoft.com/office/drawing/2014/main" id="{E8728CA7-5228-F680-43BD-2CD2060C7AB7}"/>
              </a:ext>
            </a:extLst>
          </p:cNvPr>
          <p:cNvSpPr txBox="1"/>
          <p:nvPr/>
        </p:nvSpPr>
        <p:spPr>
          <a:xfrm>
            <a:off x="285901" y="1891498"/>
            <a:ext cx="4721624" cy="369332"/>
          </a:xfrm>
          <a:prstGeom prst="rect">
            <a:avLst/>
          </a:prstGeom>
          <a:noFill/>
        </p:spPr>
        <p:txBody>
          <a:bodyPr wrap="square"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y = +10 cm (cylinder moderator level)</a:t>
            </a:r>
          </a:p>
        </p:txBody>
      </p:sp>
      <p:sp>
        <p:nvSpPr>
          <p:cNvPr id="12" name="TextBox 11">
            <a:extLst>
              <a:ext uri="{FF2B5EF4-FFF2-40B4-BE49-F238E27FC236}">
                <a16:creationId xmlns:a16="http://schemas.microsoft.com/office/drawing/2014/main" id="{21B38AAB-CA5C-0C44-AA04-EB4EF3922A73}"/>
              </a:ext>
            </a:extLst>
          </p:cNvPr>
          <p:cNvSpPr txBox="1"/>
          <p:nvPr/>
        </p:nvSpPr>
        <p:spPr>
          <a:xfrm>
            <a:off x="6462531" y="1891498"/>
            <a:ext cx="4721624" cy="369332"/>
          </a:xfrm>
          <a:prstGeom prst="rect">
            <a:avLst/>
          </a:prstGeom>
          <a:noFill/>
        </p:spPr>
        <p:txBody>
          <a:bodyPr wrap="square"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y = -10 cm (tube moderator level)</a:t>
            </a:r>
          </a:p>
        </p:txBody>
      </p:sp>
      <p:sp>
        <p:nvSpPr>
          <p:cNvPr id="14" name="TextBox 13">
            <a:extLst>
              <a:ext uri="{FF2B5EF4-FFF2-40B4-BE49-F238E27FC236}">
                <a16:creationId xmlns:a16="http://schemas.microsoft.com/office/drawing/2014/main" id="{13147452-FC6A-8A87-4262-503B4BD06AD8}"/>
              </a:ext>
            </a:extLst>
          </p:cNvPr>
          <p:cNvSpPr txBox="1"/>
          <p:nvPr/>
        </p:nvSpPr>
        <p:spPr>
          <a:xfrm>
            <a:off x="10098771" y="2416505"/>
            <a:ext cx="1444165" cy="523220"/>
          </a:xfrm>
          <a:prstGeom prst="rect">
            <a:avLst/>
          </a:prstGeom>
          <a:noFill/>
        </p:spPr>
        <p:txBody>
          <a:bodyPr wrap="square" rtlCol="0">
            <a:spAutoFit/>
          </a:bodyPr>
          <a:lstStyle/>
          <a:p>
            <a:r>
              <a:rPr lang="en-US" sz="1400" b="1" dirty="0">
                <a:solidFill>
                  <a:srgbClr val="C00000"/>
                </a:solidFill>
                <a:latin typeface="+mj-lt"/>
                <a:ea typeface="Helvetica Neue" panose="02000503000000020004" pitchFamily="2" charset="0"/>
                <a:cs typeface="Helvetica Neue" panose="02000503000000020004" pitchFamily="2" charset="0"/>
              </a:rPr>
              <a:t>Narrow extraction</a:t>
            </a:r>
          </a:p>
        </p:txBody>
      </p:sp>
      <p:cxnSp>
        <p:nvCxnSpPr>
          <p:cNvPr id="15" name="Straight Arrow Connector 14">
            <a:extLst>
              <a:ext uri="{FF2B5EF4-FFF2-40B4-BE49-F238E27FC236}">
                <a16:creationId xmlns:a16="http://schemas.microsoft.com/office/drawing/2014/main" id="{037D4409-BCF6-8BC4-04AD-9FD800288401}"/>
              </a:ext>
            </a:extLst>
          </p:cNvPr>
          <p:cNvCxnSpPr>
            <a:cxnSpLocks/>
          </p:cNvCxnSpPr>
          <p:nvPr/>
        </p:nvCxnSpPr>
        <p:spPr>
          <a:xfrm flipH="1">
            <a:off x="9468091" y="2939725"/>
            <a:ext cx="1018572" cy="1048243"/>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D83F87F-7644-949F-64AA-9D1A9E6E0E09}"/>
              </a:ext>
            </a:extLst>
          </p:cNvPr>
          <p:cNvSpPr txBox="1"/>
          <p:nvPr/>
        </p:nvSpPr>
        <p:spPr>
          <a:xfrm>
            <a:off x="9857631" y="6231265"/>
            <a:ext cx="1685305" cy="523220"/>
          </a:xfrm>
          <a:prstGeom prst="rect">
            <a:avLst/>
          </a:prstGeom>
          <a:noFill/>
        </p:spPr>
        <p:txBody>
          <a:bodyPr wrap="square" rtlCol="0">
            <a:spAutoFit/>
          </a:bodyPr>
          <a:lstStyle/>
          <a:p>
            <a:r>
              <a:rPr lang="en-US" sz="1400" b="1" dirty="0">
                <a:solidFill>
                  <a:srgbClr val="C00000"/>
                </a:solidFill>
                <a:latin typeface="+mj-lt"/>
                <a:ea typeface="Helvetica Neue" panose="02000503000000020004" pitchFamily="2" charset="0"/>
                <a:cs typeface="Helvetica Neue" panose="02000503000000020004" pitchFamily="2" charset="0"/>
              </a:rPr>
              <a:t>Wide extraction, increased heating</a:t>
            </a:r>
          </a:p>
        </p:txBody>
      </p:sp>
      <p:cxnSp>
        <p:nvCxnSpPr>
          <p:cNvPr id="19" name="Straight Arrow Connector 18">
            <a:extLst>
              <a:ext uri="{FF2B5EF4-FFF2-40B4-BE49-F238E27FC236}">
                <a16:creationId xmlns:a16="http://schemas.microsoft.com/office/drawing/2014/main" id="{56E40C1C-255C-EE9F-06DF-5895A67913DD}"/>
              </a:ext>
            </a:extLst>
          </p:cNvPr>
          <p:cNvCxnSpPr>
            <a:cxnSpLocks/>
          </p:cNvCxnSpPr>
          <p:nvPr/>
        </p:nvCxnSpPr>
        <p:spPr>
          <a:xfrm flipH="1" flipV="1">
            <a:off x="9557654" y="5047186"/>
            <a:ext cx="952159" cy="1160929"/>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259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E82AB-3888-C78D-9D93-82685F14539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8A8A8C3-6B35-A375-05E6-2F2EA669F3DD}"/>
              </a:ext>
            </a:extLst>
          </p:cNvPr>
          <p:cNvSpPr>
            <a:spLocks noGrp="1"/>
          </p:cNvSpPr>
          <p:nvPr>
            <p:ph type="title"/>
          </p:nvPr>
        </p:nvSpPr>
        <p:spPr/>
        <p: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CV and CVS Total Heating </a:t>
            </a:r>
          </a:p>
        </p:txBody>
      </p:sp>
      <p:sp>
        <p:nvSpPr>
          <p:cNvPr id="5" name="Content Placeholder 4">
            <a:extLst>
              <a:ext uri="{FF2B5EF4-FFF2-40B4-BE49-F238E27FC236}">
                <a16:creationId xmlns:a16="http://schemas.microsoft.com/office/drawing/2014/main" id="{17DE9192-DDFD-A1F8-0ED0-AFA65013EF0D}"/>
              </a:ext>
            </a:extLst>
          </p:cNvPr>
          <p:cNvSpPr>
            <a:spLocks noGrp="1"/>
          </p:cNvSpPr>
          <p:nvPr>
            <p:ph idx="1"/>
          </p:nvPr>
        </p:nvSpPr>
        <p:spPr>
          <a:xfrm>
            <a:off x="314692" y="1627320"/>
            <a:ext cx="11315194" cy="4061829"/>
          </a:xfrm>
        </p:spPr>
        <p:txBody>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CV: 4 kW</a:t>
            </a:r>
          </a:p>
          <a:p>
            <a:r>
              <a:rPr lang="en-US" b="1" dirty="0">
                <a:latin typeface="Helvetica Neue" panose="02000503000000020004" pitchFamily="2" charset="0"/>
                <a:ea typeface="Helvetica Neue" panose="02000503000000020004" pitchFamily="2" charset="0"/>
                <a:cs typeface="Helvetica Neue" panose="02000503000000020004" pitchFamily="2" charset="0"/>
              </a:rPr>
              <a:t>CV Shielding: 121 kW</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221A6890-730F-573F-CB8D-CFD3DA39EC27}"/>
              </a:ext>
            </a:extLst>
          </p:cNvPr>
          <p:cNvPicPr>
            <a:picLocks noChangeAspect="1"/>
          </p:cNvPicPr>
          <p:nvPr/>
        </p:nvPicPr>
        <p:blipFill>
          <a:blip r:embed="rId2"/>
          <a:stretch>
            <a:fillRect/>
          </a:stretch>
        </p:blipFill>
        <p:spPr>
          <a:xfrm>
            <a:off x="7656782" y="1627320"/>
            <a:ext cx="4442621" cy="4600161"/>
          </a:xfrm>
          <a:prstGeom prst="rect">
            <a:avLst/>
          </a:prstGeom>
        </p:spPr>
      </p:pic>
      <p:pic>
        <p:nvPicPr>
          <p:cNvPr id="7" name="Picture 6" descr="Diagram&#10;&#10;AI-generated content may be incorrect.">
            <a:extLst>
              <a:ext uri="{FF2B5EF4-FFF2-40B4-BE49-F238E27FC236}">
                <a16:creationId xmlns:a16="http://schemas.microsoft.com/office/drawing/2014/main" id="{403A5775-2885-FBF6-B6F1-F914DBEFD9C1}"/>
              </a:ext>
            </a:extLst>
          </p:cNvPr>
          <p:cNvPicPr>
            <a:picLocks noChangeAspect="1"/>
          </p:cNvPicPr>
          <p:nvPr/>
        </p:nvPicPr>
        <p:blipFill>
          <a:blip r:embed="rId3"/>
          <a:stretch>
            <a:fillRect/>
          </a:stretch>
        </p:blipFill>
        <p:spPr>
          <a:xfrm>
            <a:off x="3436044" y="1520501"/>
            <a:ext cx="4348059" cy="4706980"/>
          </a:xfrm>
          <a:prstGeom prst="rect">
            <a:avLst/>
          </a:prstGeom>
        </p:spPr>
      </p:pic>
      <p:pic>
        <p:nvPicPr>
          <p:cNvPr id="2" name="Picture 1" descr="A picture containing text, clock&#10;&#10;Description automatically generated">
            <a:extLst>
              <a:ext uri="{FF2B5EF4-FFF2-40B4-BE49-F238E27FC236}">
                <a16:creationId xmlns:a16="http://schemas.microsoft.com/office/drawing/2014/main" id="{AB1B9A5B-F236-E832-28E1-3C1A7E8D8164}"/>
              </a:ext>
            </a:extLst>
          </p:cNvPr>
          <p:cNvPicPr>
            <a:picLocks noChangeAspect="1"/>
          </p:cNvPicPr>
          <p:nvPr/>
        </p:nvPicPr>
        <p:blipFill>
          <a:blip r:embed="rId4"/>
          <a:srcRect l="77803" t="16604" r="5169" b="10077"/>
          <a:stretch/>
        </p:blipFill>
        <p:spPr>
          <a:xfrm>
            <a:off x="2477349" y="2618369"/>
            <a:ext cx="958696" cy="3668490"/>
          </a:xfrm>
          <a:prstGeom prst="rect">
            <a:avLst/>
          </a:prstGeom>
        </p:spPr>
      </p:pic>
      <p:sp>
        <p:nvSpPr>
          <p:cNvPr id="6" name="TextBox 5">
            <a:extLst>
              <a:ext uri="{FF2B5EF4-FFF2-40B4-BE49-F238E27FC236}">
                <a16:creationId xmlns:a16="http://schemas.microsoft.com/office/drawing/2014/main" id="{6C3ECFFB-0479-7E1C-3063-564DF102DB52}"/>
              </a:ext>
            </a:extLst>
          </p:cNvPr>
          <p:cNvSpPr txBox="1"/>
          <p:nvPr/>
        </p:nvSpPr>
        <p:spPr>
          <a:xfrm>
            <a:off x="3521827" y="1322716"/>
            <a:ext cx="3434310" cy="369332"/>
          </a:xfrm>
          <a:prstGeom prst="rect">
            <a:avLst/>
          </a:prstGeom>
          <a:noFill/>
        </p:spPr>
        <p:txBody>
          <a:bodyPr wrap="square"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Elevation plot through X=0</a:t>
            </a:r>
          </a:p>
        </p:txBody>
      </p:sp>
      <p:sp>
        <p:nvSpPr>
          <p:cNvPr id="8" name="TextBox 7">
            <a:extLst>
              <a:ext uri="{FF2B5EF4-FFF2-40B4-BE49-F238E27FC236}">
                <a16:creationId xmlns:a16="http://schemas.microsoft.com/office/drawing/2014/main" id="{6FBF1F0C-E56E-3F98-7990-BE919B88E3E2}"/>
              </a:ext>
            </a:extLst>
          </p:cNvPr>
          <p:cNvSpPr txBox="1"/>
          <p:nvPr/>
        </p:nvSpPr>
        <p:spPr>
          <a:xfrm>
            <a:off x="7742564" y="1308165"/>
            <a:ext cx="3434310" cy="369332"/>
          </a:xfrm>
          <a:prstGeom prst="rect">
            <a:avLst/>
          </a:prstGeom>
          <a:noFill/>
        </p:spPr>
        <p:txBody>
          <a:bodyPr wrap="square"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3D view</a:t>
            </a:r>
          </a:p>
        </p:txBody>
      </p:sp>
    </p:spTree>
    <p:extLst>
      <p:ext uri="{BB962C8B-B14F-4D97-AF65-F5344CB8AC3E}">
        <p14:creationId xmlns:p14="http://schemas.microsoft.com/office/powerpoint/2010/main" val="2750859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02844-A76C-FE4E-94A9-DF7F726819F3}"/>
            </a:ext>
          </a:extLst>
        </p:cNvPr>
        <p:cNvGrpSpPr/>
        <p:nvPr/>
      </p:nvGrpSpPr>
      <p:grpSpPr>
        <a:xfrm>
          <a:off x="0" y="0"/>
          <a:ext cx="0" cy="0"/>
          <a:chOff x="0" y="0"/>
          <a:chExt cx="0" cy="0"/>
        </a:xfrm>
      </p:grpSpPr>
      <p:pic>
        <p:nvPicPr>
          <p:cNvPr id="9" name="Picture 8" descr="A picture containing text&#10;&#10;AI-generated content may be incorrect.">
            <a:extLst>
              <a:ext uri="{FF2B5EF4-FFF2-40B4-BE49-F238E27FC236}">
                <a16:creationId xmlns:a16="http://schemas.microsoft.com/office/drawing/2014/main" id="{920CA620-4954-D5E8-750E-55280236FE29}"/>
              </a:ext>
            </a:extLst>
          </p:cNvPr>
          <p:cNvPicPr>
            <a:picLocks noChangeAspect="1"/>
          </p:cNvPicPr>
          <p:nvPr/>
        </p:nvPicPr>
        <p:blipFill>
          <a:blip r:embed="rId2"/>
          <a:srcRect b="18711"/>
          <a:stretch/>
        </p:blipFill>
        <p:spPr>
          <a:xfrm>
            <a:off x="8200806" y="4052232"/>
            <a:ext cx="3908479" cy="2805768"/>
          </a:xfrm>
          <a:prstGeom prst="rect">
            <a:avLst/>
          </a:prstGeom>
        </p:spPr>
      </p:pic>
      <p:sp>
        <p:nvSpPr>
          <p:cNvPr id="4" name="Title 3">
            <a:extLst>
              <a:ext uri="{FF2B5EF4-FFF2-40B4-BE49-F238E27FC236}">
                <a16:creationId xmlns:a16="http://schemas.microsoft.com/office/drawing/2014/main" id="{8E8CCDBB-2687-FC9F-E2DC-9655A976DCDF}"/>
              </a:ext>
            </a:extLst>
          </p:cNvPr>
          <p:cNvSpPr>
            <a:spLocks noGrp="1"/>
          </p:cNvSpPr>
          <p:nvPr>
            <p:ph type="title"/>
          </p:nvPr>
        </p:nvSpPr>
        <p:spPr/>
        <p: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Detailed Energy Deposition in Block #4</a:t>
            </a:r>
          </a:p>
        </p:txBody>
      </p:sp>
      <p:sp>
        <p:nvSpPr>
          <p:cNvPr id="3" name="TextBox 2">
            <a:extLst>
              <a:ext uri="{FF2B5EF4-FFF2-40B4-BE49-F238E27FC236}">
                <a16:creationId xmlns:a16="http://schemas.microsoft.com/office/drawing/2014/main" id="{8436EE6C-FD15-895C-F1C4-FDD2A3B86C05}"/>
              </a:ext>
            </a:extLst>
          </p:cNvPr>
          <p:cNvSpPr txBox="1"/>
          <p:nvPr/>
        </p:nvSpPr>
        <p:spPr>
          <a:xfrm>
            <a:off x="314692" y="1046943"/>
            <a:ext cx="10848231" cy="707886"/>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High-fidelity energy deposition calculated for the shielding block surrounding the target with the designed water cooling channels</a:t>
            </a:r>
          </a:p>
        </p:txBody>
      </p:sp>
      <p:pic>
        <p:nvPicPr>
          <p:cNvPr id="13" name="Picture 12" descr="A picture containing table&#10;&#10;AI-generated content may be incorrect.">
            <a:extLst>
              <a:ext uri="{FF2B5EF4-FFF2-40B4-BE49-F238E27FC236}">
                <a16:creationId xmlns:a16="http://schemas.microsoft.com/office/drawing/2014/main" id="{25CE3B7C-62A1-0026-B166-D6B3E4BAD9B7}"/>
              </a:ext>
            </a:extLst>
          </p:cNvPr>
          <p:cNvPicPr>
            <a:picLocks noChangeAspect="1"/>
          </p:cNvPicPr>
          <p:nvPr/>
        </p:nvPicPr>
        <p:blipFill>
          <a:blip r:embed="rId3"/>
          <a:stretch>
            <a:fillRect/>
          </a:stretch>
        </p:blipFill>
        <p:spPr>
          <a:xfrm>
            <a:off x="4783719" y="5019167"/>
            <a:ext cx="3272976" cy="1693648"/>
          </a:xfrm>
          <a:prstGeom prst="rect">
            <a:avLst/>
          </a:prstGeom>
        </p:spPr>
      </p:pic>
      <p:sp>
        <p:nvSpPr>
          <p:cNvPr id="14" name="Right Arrow 13">
            <a:extLst>
              <a:ext uri="{FF2B5EF4-FFF2-40B4-BE49-F238E27FC236}">
                <a16:creationId xmlns:a16="http://schemas.microsoft.com/office/drawing/2014/main" id="{6506C6FF-1243-0E32-5E1A-DD20699308C1}"/>
              </a:ext>
            </a:extLst>
          </p:cNvPr>
          <p:cNvSpPr/>
          <p:nvPr/>
        </p:nvSpPr>
        <p:spPr>
          <a:xfrm>
            <a:off x="7517140" y="4238951"/>
            <a:ext cx="610554" cy="388943"/>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15" name="TextBox 14">
            <a:extLst>
              <a:ext uri="{FF2B5EF4-FFF2-40B4-BE49-F238E27FC236}">
                <a16:creationId xmlns:a16="http://schemas.microsoft.com/office/drawing/2014/main" id="{521AB3EF-0C18-D94E-E364-3CE439F78502}"/>
              </a:ext>
            </a:extLst>
          </p:cNvPr>
          <p:cNvSpPr txBox="1"/>
          <p:nvPr/>
        </p:nvSpPr>
        <p:spPr>
          <a:xfrm>
            <a:off x="4587078" y="2147301"/>
            <a:ext cx="1958660" cy="369332"/>
          </a:xfrm>
          <a:prstGeom prst="rect">
            <a:avLst/>
          </a:prstGeom>
          <a:noFill/>
        </p:spPr>
        <p:txBody>
          <a:bodyPr wrap="square"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Block</a:t>
            </a:r>
          </a:p>
        </p:txBody>
      </p:sp>
      <p:sp>
        <p:nvSpPr>
          <p:cNvPr id="16" name="TextBox 15">
            <a:extLst>
              <a:ext uri="{FF2B5EF4-FFF2-40B4-BE49-F238E27FC236}">
                <a16:creationId xmlns:a16="http://schemas.microsoft.com/office/drawing/2014/main" id="{611948D7-B4F9-3078-74AD-592CE0EAEF35}"/>
              </a:ext>
            </a:extLst>
          </p:cNvPr>
          <p:cNvSpPr txBox="1"/>
          <p:nvPr/>
        </p:nvSpPr>
        <p:spPr>
          <a:xfrm>
            <a:off x="4660191" y="4649835"/>
            <a:ext cx="1958660" cy="369332"/>
          </a:xfrm>
          <a:prstGeom prst="rect">
            <a:avLst/>
          </a:prstGeom>
          <a:noFill/>
        </p:spPr>
        <p:txBody>
          <a:bodyPr wrap="square"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Cooling water</a:t>
            </a:r>
          </a:p>
        </p:txBody>
      </p:sp>
      <p:pic>
        <p:nvPicPr>
          <p:cNvPr id="7" name="Picture 6" descr="A picture containing diagram&#10;&#10;AI-generated content may be incorrect.">
            <a:extLst>
              <a:ext uri="{FF2B5EF4-FFF2-40B4-BE49-F238E27FC236}">
                <a16:creationId xmlns:a16="http://schemas.microsoft.com/office/drawing/2014/main" id="{DF06AF48-2567-2E96-14E7-A6D8CF61E416}"/>
              </a:ext>
            </a:extLst>
          </p:cNvPr>
          <p:cNvPicPr>
            <a:picLocks noChangeAspect="1"/>
          </p:cNvPicPr>
          <p:nvPr/>
        </p:nvPicPr>
        <p:blipFill rotWithShape="1">
          <a:blip r:embed="rId4"/>
          <a:srcRect l="1" t="22811" r="3188" b="17400"/>
          <a:stretch/>
        </p:blipFill>
        <p:spPr>
          <a:xfrm>
            <a:off x="8200806" y="2195095"/>
            <a:ext cx="3843537" cy="2163143"/>
          </a:xfrm>
          <a:prstGeom prst="rect">
            <a:avLst/>
          </a:prstGeom>
        </p:spPr>
      </p:pic>
      <p:sp>
        <p:nvSpPr>
          <p:cNvPr id="2" name="TextBox 1">
            <a:extLst>
              <a:ext uri="{FF2B5EF4-FFF2-40B4-BE49-F238E27FC236}">
                <a16:creationId xmlns:a16="http://schemas.microsoft.com/office/drawing/2014/main" id="{26235E23-2DCF-B6F3-E04C-A36C7D923659}"/>
              </a:ext>
            </a:extLst>
          </p:cNvPr>
          <p:cNvSpPr txBox="1"/>
          <p:nvPr/>
        </p:nvSpPr>
        <p:spPr>
          <a:xfrm>
            <a:off x="8347031" y="3987147"/>
            <a:ext cx="1958660" cy="892552"/>
          </a:xfrm>
          <a:prstGeom prst="rect">
            <a:avLst/>
          </a:prstGeom>
          <a:noFill/>
        </p:spPr>
        <p:txBody>
          <a:bodyPr wrap="square" rtlCol="0">
            <a:spAutoFit/>
          </a:bodyPr>
          <a:lstStyle/>
          <a:p>
            <a:r>
              <a:rPr lang="en-US" sz="1600" b="1" dirty="0">
                <a:latin typeface="Helvetica Neue" panose="02000503000000020004" pitchFamily="2" charset="0"/>
                <a:ea typeface="Helvetica Neue" panose="02000503000000020004" pitchFamily="2" charset="0"/>
                <a:cs typeface="Helvetica Neue" panose="02000503000000020004" pitchFamily="2" charset="0"/>
              </a:rPr>
              <a:t>Total heating:</a:t>
            </a:r>
          </a:p>
          <a:p>
            <a:endParaRPr lang="en-US" sz="400" b="1" dirty="0">
              <a:latin typeface="Helvetica Neue" panose="02000503000000020004" pitchFamily="2" charset="0"/>
              <a:ea typeface="Helvetica Neue" panose="02000503000000020004" pitchFamily="2" charset="0"/>
              <a:cs typeface="Helvetica Neue" panose="02000503000000020004" pitchFamily="2" charset="0"/>
            </a:endParaRPr>
          </a:p>
          <a:p>
            <a:r>
              <a:rPr lang="en-US" sz="1600" b="1" dirty="0">
                <a:latin typeface="Helvetica Neue" panose="02000503000000020004" pitchFamily="2" charset="0"/>
                <a:ea typeface="Helvetica Neue" panose="02000503000000020004" pitchFamily="2" charset="0"/>
                <a:cs typeface="Helvetica Neue" panose="02000503000000020004" pitchFamily="2" charset="0"/>
              </a:rPr>
              <a:t>Block 25 kW</a:t>
            </a:r>
          </a:p>
          <a:p>
            <a:r>
              <a:rPr lang="en-US" sz="1600" b="1" dirty="0">
                <a:latin typeface="Helvetica Neue" panose="02000503000000020004" pitchFamily="2" charset="0"/>
                <a:ea typeface="Helvetica Neue" panose="02000503000000020004" pitchFamily="2" charset="0"/>
                <a:cs typeface="Helvetica Neue" panose="02000503000000020004" pitchFamily="2" charset="0"/>
              </a:rPr>
              <a:t>Water 2.5 kW</a:t>
            </a:r>
            <a:endParaRPr lang="en-US"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Picture 5" descr="Graphical user interface, chart, treemap chart&#10;&#10;AI-generated content may be incorrect.">
            <a:extLst>
              <a:ext uri="{FF2B5EF4-FFF2-40B4-BE49-F238E27FC236}">
                <a16:creationId xmlns:a16="http://schemas.microsoft.com/office/drawing/2014/main" id="{C970EE12-7DC6-BD36-7B50-148535FB2069}"/>
              </a:ext>
            </a:extLst>
          </p:cNvPr>
          <p:cNvPicPr>
            <a:picLocks noChangeAspect="1"/>
          </p:cNvPicPr>
          <p:nvPr/>
        </p:nvPicPr>
        <p:blipFill>
          <a:blip r:embed="rId5"/>
          <a:stretch>
            <a:fillRect/>
          </a:stretch>
        </p:blipFill>
        <p:spPr>
          <a:xfrm>
            <a:off x="0" y="2960667"/>
            <a:ext cx="4356059" cy="2183130"/>
          </a:xfrm>
          <a:prstGeom prst="rect">
            <a:avLst/>
          </a:prstGeom>
        </p:spPr>
      </p:pic>
      <p:pic>
        <p:nvPicPr>
          <p:cNvPr id="10" name="Picture 9" descr="A picture containing bin&#10;&#10;AI-generated content may be incorrect.">
            <a:extLst>
              <a:ext uri="{FF2B5EF4-FFF2-40B4-BE49-F238E27FC236}">
                <a16:creationId xmlns:a16="http://schemas.microsoft.com/office/drawing/2014/main" id="{AA9CED9D-81AA-8058-0141-F8D2F3AA501F}"/>
              </a:ext>
            </a:extLst>
          </p:cNvPr>
          <p:cNvPicPr>
            <a:picLocks noChangeAspect="1"/>
          </p:cNvPicPr>
          <p:nvPr/>
        </p:nvPicPr>
        <p:blipFill>
          <a:blip r:embed="rId6"/>
          <a:stretch>
            <a:fillRect/>
          </a:stretch>
        </p:blipFill>
        <p:spPr>
          <a:xfrm>
            <a:off x="4618580" y="2494833"/>
            <a:ext cx="3438115" cy="1403989"/>
          </a:xfrm>
          <a:prstGeom prst="rect">
            <a:avLst/>
          </a:prstGeom>
        </p:spPr>
      </p:pic>
      <p:sp>
        <p:nvSpPr>
          <p:cNvPr id="12" name="Right Arrow 11">
            <a:extLst>
              <a:ext uri="{FF2B5EF4-FFF2-40B4-BE49-F238E27FC236}">
                <a16:creationId xmlns:a16="http://schemas.microsoft.com/office/drawing/2014/main" id="{13175FD9-31B8-7FD0-35E5-C82A53E9CF8A}"/>
              </a:ext>
            </a:extLst>
          </p:cNvPr>
          <p:cNvSpPr/>
          <p:nvPr/>
        </p:nvSpPr>
        <p:spPr>
          <a:xfrm>
            <a:off x="4345479" y="4225778"/>
            <a:ext cx="610554" cy="388943"/>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17" name="Right Arrow 16">
            <a:extLst>
              <a:ext uri="{FF2B5EF4-FFF2-40B4-BE49-F238E27FC236}">
                <a16:creationId xmlns:a16="http://schemas.microsoft.com/office/drawing/2014/main" id="{E54DEE09-4ADE-D4A5-EF3F-482CEF61C10B}"/>
              </a:ext>
            </a:extLst>
          </p:cNvPr>
          <p:cNvSpPr/>
          <p:nvPr/>
        </p:nvSpPr>
        <p:spPr>
          <a:xfrm rot="560839">
            <a:off x="-587178" y="3760336"/>
            <a:ext cx="1166054" cy="3717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5ADD69D-0DD2-61E5-C3C6-AA1B9F6C3F5B}"/>
              </a:ext>
            </a:extLst>
          </p:cNvPr>
          <p:cNvSpPr txBox="1"/>
          <p:nvPr/>
        </p:nvSpPr>
        <p:spPr>
          <a:xfrm rot="560839">
            <a:off x="-727002" y="3794122"/>
            <a:ext cx="1280000" cy="253916"/>
          </a:xfrm>
          <a:prstGeom prst="rect">
            <a:avLst/>
          </a:prstGeom>
          <a:noFill/>
        </p:spPr>
        <p:txBody>
          <a:bodyPr wrap="square" rtlCol="0">
            <a:spAutoFit/>
          </a:bodyPr>
          <a:lstStyle/>
          <a:p>
            <a:pPr algn="r"/>
            <a:r>
              <a:rPr lang="en-US" sz="1050" dirty="0">
                <a:solidFill>
                  <a:schemeClr val="bg1"/>
                </a:solidFill>
                <a:latin typeface="+mj-lt"/>
                <a:ea typeface="Helvetica Neue" panose="02000503000000020004" pitchFamily="2" charset="0"/>
                <a:cs typeface="Helvetica Neue" panose="02000503000000020004" pitchFamily="2" charset="0"/>
              </a:rPr>
              <a:t>Protons</a:t>
            </a:r>
          </a:p>
        </p:txBody>
      </p:sp>
    </p:spTree>
    <p:extLst>
      <p:ext uri="{BB962C8B-B14F-4D97-AF65-F5344CB8AC3E}">
        <p14:creationId xmlns:p14="http://schemas.microsoft.com/office/powerpoint/2010/main" val="3051398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unburst chart&#10;&#10;Description automatically generated">
            <a:extLst>
              <a:ext uri="{FF2B5EF4-FFF2-40B4-BE49-F238E27FC236}">
                <a16:creationId xmlns:a16="http://schemas.microsoft.com/office/drawing/2014/main" id="{9F0DC321-5A2A-E1CA-9326-60EE1FF0CCBF}"/>
              </a:ext>
            </a:extLst>
          </p:cNvPr>
          <p:cNvPicPr>
            <a:picLocks noChangeAspect="1"/>
          </p:cNvPicPr>
          <p:nvPr/>
        </p:nvPicPr>
        <p:blipFill>
          <a:blip r:embed="rId2"/>
          <a:stretch>
            <a:fillRect/>
          </a:stretch>
        </p:blipFill>
        <p:spPr>
          <a:xfrm>
            <a:off x="214488" y="722769"/>
            <a:ext cx="5881512" cy="5226734"/>
          </a:xfrm>
          <a:prstGeom prst="rect">
            <a:avLst/>
          </a:prstGeom>
        </p:spPr>
      </p:pic>
      <p:sp>
        <p:nvSpPr>
          <p:cNvPr id="10" name="TextBox 9">
            <a:extLst>
              <a:ext uri="{FF2B5EF4-FFF2-40B4-BE49-F238E27FC236}">
                <a16:creationId xmlns:a16="http://schemas.microsoft.com/office/drawing/2014/main" id="{32C9CB94-6303-EC41-B5FC-EE8CE4F96D59}"/>
              </a:ext>
            </a:extLst>
          </p:cNvPr>
          <p:cNvSpPr txBox="1"/>
          <p:nvPr/>
        </p:nvSpPr>
        <p:spPr>
          <a:xfrm>
            <a:off x="173177" y="161927"/>
            <a:ext cx="11845645" cy="584775"/>
          </a:xfrm>
          <a:prstGeom prst="rect">
            <a:avLst/>
          </a:prstGeom>
          <a:noFill/>
        </p:spPr>
        <p:txBody>
          <a:bodyPr wrap="square" rtlCol="0">
            <a:spAutoFit/>
          </a:bodyPr>
          <a:lstStyle/>
          <a:p>
            <a:r>
              <a:rPr lang="en-US" sz="3200" b="1" dirty="0">
                <a:latin typeface="Helvetica Neue" panose="02000503000000020004" pitchFamily="2" charset="0"/>
                <a:ea typeface="Helvetica Neue" panose="02000503000000020004" pitchFamily="2" charset="0"/>
                <a:cs typeface="Helvetica Neue" panose="02000503000000020004" pitchFamily="2" charset="0"/>
              </a:rPr>
              <a:t>CV and CVS Radiation Damage (Neutron Extraction Levels)</a:t>
            </a:r>
          </a:p>
        </p:txBody>
      </p:sp>
      <p:sp>
        <p:nvSpPr>
          <p:cNvPr id="11" name="TextBox 10">
            <a:extLst>
              <a:ext uri="{FF2B5EF4-FFF2-40B4-BE49-F238E27FC236}">
                <a16:creationId xmlns:a16="http://schemas.microsoft.com/office/drawing/2014/main" id="{A781ABF8-158E-23DA-8DEB-9D5C9A2E8561}"/>
              </a:ext>
            </a:extLst>
          </p:cNvPr>
          <p:cNvSpPr txBox="1"/>
          <p:nvPr/>
        </p:nvSpPr>
        <p:spPr>
          <a:xfrm>
            <a:off x="262751" y="962892"/>
            <a:ext cx="1468078" cy="369332"/>
          </a:xfrm>
          <a:prstGeom prst="rect">
            <a:avLst/>
          </a:prstGeom>
          <a:noFill/>
        </p:spPr>
        <p:txBody>
          <a:bodyPr wrap="square"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y = +10 cm</a:t>
            </a:r>
          </a:p>
        </p:txBody>
      </p:sp>
      <p:sp>
        <p:nvSpPr>
          <p:cNvPr id="12" name="TextBox 11">
            <a:extLst>
              <a:ext uri="{FF2B5EF4-FFF2-40B4-BE49-F238E27FC236}">
                <a16:creationId xmlns:a16="http://schemas.microsoft.com/office/drawing/2014/main" id="{C4283935-5F57-00BB-3E41-C623D3B1FAFA}"/>
              </a:ext>
            </a:extLst>
          </p:cNvPr>
          <p:cNvSpPr txBox="1"/>
          <p:nvPr/>
        </p:nvSpPr>
        <p:spPr>
          <a:xfrm>
            <a:off x="6220794" y="995549"/>
            <a:ext cx="1468078" cy="369332"/>
          </a:xfrm>
          <a:prstGeom prst="rect">
            <a:avLst/>
          </a:prstGeom>
          <a:noFill/>
        </p:spPr>
        <p:txBody>
          <a:bodyPr wrap="square"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y = -10 cm</a:t>
            </a:r>
          </a:p>
        </p:txBody>
      </p:sp>
      <p:grpSp>
        <p:nvGrpSpPr>
          <p:cNvPr id="2" name="Group 1">
            <a:extLst>
              <a:ext uri="{FF2B5EF4-FFF2-40B4-BE49-F238E27FC236}">
                <a16:creationId xmlns:a16="http://schemas.microsoft.com/office/drawing/2014/main" id="{6D7465F5-4274-7F5C-0076-089A7351C5B7}"/>
              </a:ext>
            </a:extLst>
          </p:cNvPr>
          <p:cNvGrpSpPr/>
          <p:nvPr/>
        </p:nvGrpSpPr>
        <p:grpSpPr>
          <a:xfrm>
            <a:off x="6173056" y="722769"/>
            <a:ext cx="5881512" cy="5226734"/>
            <a:chOff x="6144263" y="962892"/>
            <a:chExt cx="5881512" cy="5226734"/>
          </a:xfrm>
        </p:grpSpPr>
        <p:pic>
          <p:nvPicPr>
            <p:cNvPr id="7" name="Picture 6" descr="Chart, radar chart&#10;&#10;Description automatically generated">
              <a:extLst>
                <a:ext uri="{FF2B5EF4-FFF2-40B4-BE49-F238E27FC236}">
                  <a16:creationId xmlns:a16="http://schemas.microsoft.com/office/drawing/2014/main" id="{B8796B1F-0B94-CEC8-5197-39065EF83DEA}"/>
                </a:ext>
              </a:extLst>
            </p:cNvPr>
            <p:cNvPicPr>
              <a:picLocks noChangeAspect="1"/>
            </p:cNvPicPr>
            <p:nvPr/>
          </p:nvPicPr>
          <p:blipFill>
            <a:blip r:embed="rId3"/>
            <a:stretch>
              <a:fillRect/>
            </a:stretch>
          </p:blipFill>
          <p:spPr>
            <a:xfrm>
              <a:off x="6144263" y="962892"/>
              <a:ext cx="5881512" cy="5226734"/>
            </a:xfrm>
            <a:prstGeom prst="rect">
              <a:avLst/>
            </a:prstGeom>
          </p:spPr>
        </p:pic>
        <p:sp>
          <p:nvSpPr>
            <p:cNvPr id="8" name="TextBox 7">
              <a:extLst>
                <a:ext uri="{FF2B5EF4-FFF2-40B4-BE49-F238E27FC236}">
                  <a16:creationId xmlns:a16="http://schemas.microsoft.com/office/drawing/2014/main" id="{24D3833B-6299-0885-A659-4C407DE637DB}"/>
                </a:ext>
              </a:extLst>
            </p:cNvPr>
            <p:cNvSpPr txBox="1"/>
            <p:nvPr/>
          </p:nvSpPr>
          <p:spPr>
            <a:xfrm>
              <a:off x="10156645" y="1533978"/>
              <a:ext cx="1444165" cy="523220"/>
            </a:xfrm>
            <a:prstGeom prst="rect">
              <a:avLst/>
            </a:prstGeom>
            <a:noFill/>
          </p:spPr>
          <p:txBody>
            <a:bodyPr wrap="square" rtlCol="0">
              <a:spAutoFit/>
            </a:bodyPr>
            <a:lstStyle/>
            <a:p>
              <a:r>
                <a:rPr lang="en-US" sz="1400" b="1" dirty="0">
                  <a:solidFill>
                    <a:srgbClr val="C00000"/>
                  </a:solidFill>
                  <a:latin typeface="+mj-lt"/>
                  <a:ea typeface="Helvetica Neue" panose="02000503000000020004" pitchFamily="2" charset="0"/>
                  <a:cs typeface="Helvetica Neue" panose="02000503000000020004" pitchFamily="2" charset="0"/>
                </a:rPr>
                <a:t>Narrow extraction</a:t>
              </a:r>
            </a:p>
          </p:txBody>
        </p:sp>
        <p:cxnSp>
          <p:nvCxnSpPr>
            <p:cNvPr id="9" name="Straight Arrow Connector 8">
              <a:extLst>
                <a:ext uri="{FF2B5EF4-FFF2-40B4-BE49-F238E27FC236}">
                  <a16:creationId xmlns:a16="http://schemas.microsoft.com/office/drawing/2014/main" id="{61D0075C-22CD-5976-724A-F77B27E989EB}"/>
                </a:ext>
              </a:extLst>
            </p:cNvPr>
            <p:cNvCxnSpPr>
              <a:cxnSpLocks/>
            </p:cNvCxnSpPr>
            <p:nvPr/>
          </p:nvCxnSpPr>
          <p:spPr>
            <a:xfrm flipH="1">
              <a:off x="9525965" y="2057198"/>
              <a:ext cx="1018572" cy="1048243"/>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DB7B8E4-5CA4-EF25-0CA7-4CB32B350B22}"/>
                </a:ext>
              </a:extLst>
            </p:cNvPr>
            <p:cNvSpPr txBox="1"/>
            <p:nvPr/>
          </p:nvSpPr>
          <p:spPr>
            <a:xfrm>
              <a:off x="9915505" y="5487636"/>
              <a:ext cx="1685305" cy="523220"/>
            </a:xfrm>
            <a:prstGeom prst="rect">
              <a:avLst/>
            </a:prstGeom>
            <a:noFill/>
          </p:spPr>
          <p:txBody>
            <a:bodyPr wrap="square" rtlCol="0">
              <a:spAutoFit/>
            </a:bodyPr>
            <a:lstStyle/>
            <a:p>
              <a:r>
                <a:rPr lang="en-US" sz="1400" b="1" dirty="0">
                  <a:solidFill>
                    <a:srgbClr val="C00000"/>
                  </a:solidFill>
                  <a:latin typeface="+mj-lt"/>
                  <a:ea typeface="Helvetica Neue" panose="02000503000000020004" pitchFamily="2" charset="0"/>
                  <a:cs typeface="Helvetica Neue" panose="02000503000000020004" pitchFamily="2" charset="0"/>
                </a:rPr>
                <a:t>Wide extraction, increased dpa</a:t>
              </a:r>
            </a:p>
          </p:txBody>
        </p:sp>
        <p:cxnSp>
          <p:nvCxnSpPr>
            <p:cNvPr id="14" name="Straight Arrow Connector 13">
              <a:extLst>
                <a:ext uri="{FF2B5EF4-FFF2-40B4-BE49-F238E27FC236}">
                  <a16:creationId xmlns:a16="http://schemas.microsoft.com/office/drawing/2014/main" id="{5743A1E6-F339-ECA8-7D23-A5144B3924A3}"/>
                </a:ext>
              </a:extLst>
            </p:cNvPr>
            <p:cNvCxnSpPr>
              <a:cxnSpLocks/>
            </p:cNvCxnSpPr>
            <p:nvPr/>
          </p:nvCxnSpPr>
          <p:spPr>
            <a:xfrm flipH="1" flipV="1">
              <a:off x="9615528" y="4303557"/>
              <a:ext cx="952159" cy="1160929"/>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E9B5F81B-12FD-8DCE-DD3F-F74CD047E7DA}"/>
              </a:ext>
            </a:extLst>
          </p:cNvPr>
          <p:cNvSpPr txBox="1"/>
          <p:nvPr/>
        </p:nvSpPr>
        <p:spPr>
          <a:xfrm>
            <a:off x="372532" y="5862451"/>
            <a:ext cx="10684933" cy="954107"/>
          </a:xfrm>
          <a:prstGeom prst="rect">
            <a:avLst/>
          </a:prstGeom>
          <a:noFill/>
        </p:spPr>
        <p:txBody>
          <a:bodyPr wrap="square">
            <a:spAutoFit/>
          </a:bodyPr>
          <a:lstStyle/>
          <a:p>
            <a:r>
              <a:rPr lang="en-US" sz="2000" b="1" dirty="0">
                <a:latin typeface="Helvetica Neue" panose="02000503000000020004" pitchFamily="2" charset="0"/>
                <a:ea typeface="Helvetica Neue" panose="02000503000000020004" pitchFamily="2" charset="0"/>
                <a:cs typeface="Helvetica Neue" panose="02000503000000020004" pitchFamily="2" charset="0"/>
              </a:rPr>
              <a:t>Radiation damage characterized in terms of displacement per atom (dpa)  for SS316L.</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p>
          <a:p>
            <a:r>
              <a:rPr lang="en-US" sz="2000" dirty="0">
                <a:latin typeface="Helvetica Neue" panose="02000503000000020004" pitchFamily="2" charset="0"/>
                <a:ea typeface="Helvetica Neue" panose="02000503000000020004" pitchFamily="2" charset="0"/>
                <a:cs typeface="Helvetica Neue" panose="02000503000000020004" pitchFamily="2" charset="0"/>
              </a:rPr>
              <a:t> 			</a:t>
            </a:r>
            <a:r>
              <a:rPr lang="en-US" sz="1600" dirty="0">
                <a:latin typeface="Helvetica Neue" panose="02000503000000020004" pitchFamily="2" charset="0"/>
                <a:ea typeface="Helvetica Neue" panose="02000503000000020004" pitchFamily="2" charset="0"/>
                <a:cs typeface="Helvetica Neue" panose="02000503000000020004" pitchFamily="2" charset="0"/>
              </a:rPr>
              <a:t>Dpa cross sections from W. LU, et al., “A reevaluation of radiation damage </a:t>
            </a:r>
          </a:p>
          <a:p>
            <a:r>
              <a:rPr lang="en-US" sz="1600" dirty="0">
                <a:latin typeface="Helvetica Neue" panose="02000503000000020004" pitchFamily="2" charset="0"/>
                <a:ea typeface="Helvetica Neue" panose="02000503000000020004" pitchFamily="2" charset="0"/>
                <a:cs typeface="Helvetica Neue" panose="02000503000000020004" pitchFamily="2" charset="0"/>
              </a:rPr>
              <a:t>			cross-section”, Journal of Nuclear Materials 431, 33, (2012). </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457581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B7DB5-15D7-E9EE-D451-37E4977465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DFFAAF-21BE-FF2B-D6B1-B0AB5D7C3F59}"/>
              </a:ext>
            </a:extLst>
          </p:cNvPr>
          <p:cNvSpPr>
            <a:spLocks noGrp="1"/>
          </p:cNvSpPr>
          <p:nvPr>
            <p:ph type="title"/>
          </p:nvPr>
        </p:nvSpPr>
        <p:spPr>
          <a:xfrm>
            <a:off x="384869" y="235734"/>
            <a:ext cx="11422261" cy="535403"/>
          </a:xfrm>
        </p:spPr>
        <p:txBody>
          <a:bodyPr/>
          <a:lstStyle/>
          <a:p>
            <a:r>
              <a:rPr lang="en-US" dirty="0"/>
              <a:t>Introduction: </a:t>
            </a:r>
            <a:r>
              <a:rPr lang="en-US" sz="3200" dirty="0"/>
              <a:t>Neutronics View of </a:t>
            </a:r>
            <a:r>
              <a:rPr lang="en-US" dirty="0"/>
              <a:t>the </a:t>
            </a:r>
            <a:r>
              <a:rPr lang="en-US" sz="3200" dirty="0"/>
              <a:t>Vessel Systems and Target Station Shielding</a:t>
            </a:r>
            <a:endParaRPr lang="en-US" b="1" dirty="0">
              <a:latin typeface="Helvetica Neue" panose="02000503000000020004"/>
            </a:endParaRPr>
          </a:p>
        </p:txBody>
      </p:sp>
      <p:sp>
        <p:nvSpPr>
          <p:cNvPr id="6" name="Content Placeholder 2">
            <a:extLst>
              <a:ext uri="{FF2B5EF4-FFF2-40B4-BE49-F238E27FC236}">
                <a16:creationId xmlns:a16="http://schemas.microsoft.com/office/drawing/2014/main" id="{5AEE1EFF-F98D-42C0-734A-7340438A2F70}"/>
              </a:ext>
            </a:extLst>
          </p:cNvPr>
          <p:cNvSpPr>
            <a:spLocks noGrp="1"/>
          </p:cNvSpPr>
          <p:nvPr>
            <p:ph idx="1"/>
          </p:nvPr>
        </p:nvSpPr>
        <p:spPr>
          <a:xfrm>
            <a:off x="384869" y="1418431"/>
            <a:ext cx="11493500" cy="4021137"/>
          </a:xfrm>
        </p:spPr>
        <p:txBody>
          <a:bodyPr/>
          <a:lstStyle/>
          <a:p>
            <a:r>
              <a:rPr lang="en-US" sz="2400" dirty="0"/>
              <a:t>Core vessel contains and supports vital STS systems:</a:t>
            </a:r>
          </a:p>
          <a:p>
            <a:pPr marL="971550" lvl="1" indent="-285750"/>
            <a:r>
              <a:rPr lang="en-US" sz="2400" dirty="0"/>
              <a:t>Target</a:t>
            </a:r>
          </a:p>
          <a:p>
            <a:pPr marL="971550" lvl="1" indent="-285750"/>
            <a:r>
              <a:rPr lang="en-US" sz="2400" dirty="0"/>
              <a:t>Moderator Reflector Assembly</a:t>
            </a:r>
          </a:p>
          <a:p>
            <a:pPr marL="971550" lvl="1" indent="-285750"/>
            <a:r>
              <a:rPr lang="en-US" sz="2400" dirty="0"/>
              <a:t>Target Viewing Periscope</a:t>
            </a:r>
          </a:p>
          <a:p>
            <a:r>
              <a:rPr lang="en-US" sz="2400" dirty="0"/>
              <a:t>Core vessel shielding and target station shielding:</a:t>
            </a:r>
          </a:p>
          <a:p>
            <a:pPr marL="1028700" lvl="1" indent="-342900"/>
            <a:r>
              <a:rPr lang="en-US" sz="2400" dirty="0"/>
              <a:t>Provides protection against radiation heating and damage</a:t>
            </a:r>
          </a:p>
          <a:p>
            <a:pPr marL="1028700" lvl="1" indent="-342900"/>
            <a:r>
              <a:rPr lang="en-US" sz="2400" dirty="0"/>
              <a:t>Influences radiation dose rates everywhere around STS</a:t>
            </a:r>
          </a:p>
          <a:p>
            <a:r>
              <a:rPr lang="en-US" sz="2400" dirty="0"/>
              <a:t>Neutronics analyses need to consider interplay between these systems and address  sometimes conflicting design objectives. </a:t>
            </a:r>
          </a:p>
          <a:p>
            <a:r>
              <a:rPr lang="en-US" dirty="0"/>
              <a:t>	</a:t>
            </a:r>
          </a:p>
        </p:txBody>
      </p:sp>
    </p:spTree>
    <p:extLst>
      <p:ext uri="{BB962C8B-B14F-4D97-AF65-F5344CB8AC3E}">
        <p14:creationId xmlns:p14="http://schemas.microsoft.com/office/powerpoint/2010/main" val="3442276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8B6323-4EDA-E790-006A-697CD5C6A744}"/>
              </a:ext>
            </a:extLst>
          </p:cNvPr>
          <p:cNvPicPr>
            <a:picLocks noChangeAspect="1"/>
          </p:cNvPicPr>
          <p:nvPr/>
        </p:nvPicPr>
        <p:blipFill>
          <a:blip r:embed="rId2"/>
          <a:stretch>
            <a:fillRect/>
          </a:stretch>
        </p:blipFill>
        <p:spPr>
          <a:xfrm>
            <a:off x="91863" y="528341"/>
            <a:ext cx="5744977" cy="5105400"/>
          </a:xfrm>
          <a:prstGeom prst="rect">
            <a:avLst/>
          </a:prstGeom>
        </p:spPr>
      </p:pic>
      <p:pic>
        <p:nvPicPr>
          <p:cNvPr id="9" name="Picture 8">
            <a:extLst>
              <a:ext uri="{FF2B5EF4-FFF2-40B4-BE49-F238E27FC236}">
                <a16:creationId xmlns:a16="http://schemas.microsoft.com/office/drawing/2014/main" id="{20E4B17B-FB90-E9D5-2B17-589E3F1EF6F8}"/>
              </a:ext>
            </a:extLst>
          </p:cNvPr>
          <p:cNvPicPr>
            <a:picLocks noChangeAspect="1"/>
          </p:cNvPicPr>
          <p:nvPr/>
        </p:nvPicPr>
        <p:blipFill>
          <a:blip r:embed="rId3"/>
          <a:stretch>
            <a:fillRect/>
          </a:stretch>
        </p:blipFill>
        <p:spPr>
          <a:xfrm>
            <a:off x="6121816" y="524955"/>
            <a:ext cx="5744978" cy="5105400"/>
          </a:xfrm>
          <a:prstGeom prst="rect">
            <a:avLst/>
          </a:prstGeom>
        </p:spPr>
      </p:pic>
      <p:sp>
        <p:nvSpPr>
          <p:cNvPr id="11" name="TextBox 10">
            <a:extLst>
              <a:ext uri="{FF2B5EF4-FFF2-40B4-BE49-F238E27FC236}">
                <a16:creationId xmlns:a16="http://schemas.microsoft.com/office/drawing/2014/main" id="{AF6F2AB9-753E-872A-95A3-FCC6C493B557}"/>
              </a:ext>
            </a:extLst>
          </p:cNvPr>
          <p:cNvSpPr txBox="1"/>
          <p:nvPr/>
        </p:nvSpPr>
        <p:spPr>
          <a:xfrm>
            <a:off x="6121816" y="537720"/>
            <a:ext cx="1524000" cy="1200329"/>
          </a:xfrm>
          <a:prstGeom prst="rect">
            <a:avLst/>
          </a:prstGeom>
          <a:noFill/>
        </p:spPr>
        <p:txBody>
          <a:bodyPr wrap="square"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y = 0 cm</a:t>
            </a:r>
          </a:p>
          <a:p>
            <a:r>
              <a:rPr lang="en-US" b="1" dirty="0">
                <a:latin typeface="Helvetica Neue" panose="02000503000000020004" pitchFamily="2" charset="0"/>
                <a:ea typeface="Helvetica Neue" panose="02000503000000020004" pitchFamily="2" charset="0"/>
                <a:cs typeface="Helvetica Neue" panose="02000503000000020004" pitchFamily="2" charset="0"/>
              </a:rPr>
              <a:t>Proton </a:t>
            </a:r>
          </a:p>
          <a:p>
            <a:r>
              <a:rPr lang="en-US" b="1" dirty="0">
                <a:latin typeface="Helvetica Neue" panose="02000503000000020004" pitchFamily="2" charset="0"/>
                <a:ea typeface="Helvetica Neue" panose="02000503000000020004" pitchFamily="2" charset="0"/>
                <a:cs typeface="Helvetica Neue" panose="02000503000000020004" pitchFamily="2" charset="0"/>
              </a:rPr>
              <a:t>beam</a:t>
            </a:r>
          </a:p>
          <a:p>
            <a:r>
              <a:rPr lang="en-US" b="1" dirty="0">
                <a:latin typeface="Helvetica Neue" panose="02000503000000020004" pitchFamily="2" charset="0"/>
                <a:ea typeface="Helvetica Neue" panose="02000503000000020004" pitchFamily="2" charset="0"/>
                <a:cs typeface="Helvetica Neue" panose="02000503000000020004" pitchFamily="2" charset="0"/>
              </a:rPr>
              <a:t>level</a:t>
            </a:r>
          </a:p>
        </p:txBody>
      </p:sp>
      <p:sp>
        <p:nvSpPr>
          <p:cNvPr id="12" name="TextBox 11">
            <a:extLst>
              <a:ext uri="{FF2B5EF4-FFF2-40B4-BE49-F238E27FC236}">
                <a16:creationId xmlns:a16="http://schemas.microsoft.com/office/drawing/2014/main" id="{DCFD76FF-EE28-1B9B-FA09-804E9040AD0F}"/>
              </a:ext>
            </a:extLst>
          </p:cNvPr>
          <p:cNvSpPr txBox="1"/>
          <p:nvPr/>
        </p:nvSpPr>
        <p:spPr>
          <a:xfrm>
            <a:off x="243520" y="691393"/>
            <a:ext cx="1941540" cy="646331"/>
          </a:xfrm>
          <a:prstGeom prst="rect">
            <a:avLst/>
          </a:prstGeom>
          <a:noFill/>
        </p:spPr>
        <p:txBody>
          <a:bodyPr wrap="square"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3D view – central blocks</a:t>
            </a:r>
          </a:p>
        </p:txBody>
      </p:sp>
      <p:pic>
        <p:nvPicPr>
          <p:cNvPr id="6" name="Picture 5" descr="Chart, surface chart&#10;&#10;Description automatically generated">
            <a:extLst>
              <a:ext uri="{FF2B5EF4-FFF2-40B4-BE49-F238E27FC236}">
                <a16:creationId xmlns:a16="http://schemas.microsoft.com/office/drawing/2014/main" id="{0D9A8478-5806-7EDC-5A48-A45789EC976F}"/>
              </a:ext>
            </a:extLst>
          </p:cNvPr>
          <p:cNvPicPr>
            <a:picLocks noChangeAspect="1"/>
          </p:cNvPicPr>
          <p:nvPr/>
        </p:nvPicPr>
        <p:blipFill>
          <a:blip r:embed="rId4"/>
          <a:stretch>
            <a:fillRect/>
          </a:stretch>
        </p:blipFill>
        <p:spPr>
          <a:xfrm>
            <a:off x="5182343" y="4732548"/>
            <a:ext cx="2391718" cy="2125452"/>
          </a:xfrm>
          <a:prstGeom prst="rect">
            <a:avLst/>
          </a:prstGeom>
        </p:spPr>
      </p:pic>
      <p:pic>
        <p:nvPicPr>
          <p:cNvPr id="8" name="Picture 7" descr="A picture containing chart&#10;&#10;Description automatically generated">
            <a:extLst>
              <a:ext uri="{FF2B5EF4-FFF2-40B4-BE49-F238E27FC236}">
                <a16:creationId xmlns:a16="http://schemas.microsoft.com/office/drawing/2014/main" id="{079C746B-7594-1D46-370C-1AC0F14615EC}"/>
              </a:ext>
            </a:extLst>
          </p:cNvPr>
          <p:cNvPicPr>
            <a:picLocks noChangeAspect="1"/>
          </p:cNvPicPr>
          <p:nvPr/>
        </p:nvPicPr>
        <p:blipFill>
          <a:blip r:embed="rId5"/>
          <a:stretch>
            <a:fillRect/>
          </a:stretch>
        </p:blipFill>
        <p:spPr>
          <a:xfrm>
            <a:off x="0" y="4732548"/>
            <a:ext cx="2399948" cy="2132766"/>
          </a:xfrm>
          <a:prstGeom prst="rect">
            <a:avLst/>
          </a:prstGeom>
        </p:spPr>
      </p:pic>
      <p:pic>
        <p:nvPicPr>
          <p:cNvPr id="14" name="Picture 13" descr="Chart, diagram&#10;&#10;Description automatically generated">
            <a:extLst>
              <a:ext uri="{FF2B5EF4-FFF2-40B4-BE49-F238E27FC236}">
                <a16:creationId xmlns:a16="http://schemas.microsoft.com/office/drawing/2014/main" id="{6BFDAD69-26AC-5CA7-492A-5013C7279DEF}"/>
              </a:ext>
            </a:extLst>
          </p:cNvPr>
          <p:cNvPicPr>
            <a:picLocks noChangeAspect="1"/>
          </p:cNvPicPr>
          <p:nvPr/>
        </p:nvPicPr>
        <p:blipFill>
          <a:blip r:embed="rId6"/>
          <a:stretch>
            <a:fillRect/>
          </a:stretch>
        </p:blipFill>
        <p:spPr>
          <a:xfrm>
            <a:off x="9792052" y="4725234"/>
            <a:ext cx="2399948" cy="2132766"/>
          </a:xfrm>
          <a:prstGeom prst="rect">
            <a:avLst/>
          </a:prstGeom>
        </p:spPr>
      </p:pic>
      <p:pic>
        <p:nvPicPr>
          <p:cNvPr id="16" name="Picture 15" descr="A picture containing chart&#10;&#10;Description automatically generated">
            <a:extLst>
              <a:ext uri="{FF2B5EF4-FFF2-40B4-BE49-F238E27FC236}">
                <a16:creationId xmlns:a16="http://schemas.microsoft.com/office/drawing/2014/main" id="{F9274092-806B-0829-C644-B31513D2CD28}"/>
              </a:ext>
            </a:extLst>
          </p:cNvPr>
          <p:cNvPicPr>
            <a:picLocks noChangeAspect="1"/>
          </p:cNvPicPr>
          <p:nvPr/>
        </p:nvPicPr>
        <p:blipFill>
          <a:blip r:embed="rId7"/>
          <a:stretch>
            <a:fillRect/>
          </a:stretch>
        </p:blipFill>
        <p:spPr>
          <a:xfrm>
            <a:off x="2505649" y="4726723"/>
            <a:ext cx="2391718" cy="2125453"/>
          </a:xfrm>
          <a:prstGeom prst="rect">
            <a:avLst/>
          </a:prstGeom>
        </p:spPr>
      </p:pic>
      <p:sp>
        <p:nvSpPr>
          <p:cNvPr id="10" name="TextBox 9">
            <a:extLst>
              <a:ext uri="{FF2B5EF4-FFF2-40B4-BE49-F238E27FC236}">
                <a16:creationId xmlns:a16="http://schemas.microsoft.com/office/drawing/2014/main" id="{32C9CB94-6303-EC41-B5FC-EE8CE4F96D59}"/>
              </a:ext>
            </a:extLst>
          </p:cNvPr>
          <p:cNvSpPr txBox="1"/>
          <p:nvPr/>
        </p:nvSpPr>
        <p:spPr>
          <a:xfrm>
            <a:off x="-33208" y="-62817"/>
            <a:ext cx="9213748" cy="584775"/>
          </a:xfrm>
          <a:prstGeom prst="rect">
            <a:avLst/>
          </a:prstGeom>
          <a:noFill/>
        </p:spPr>
        <p:txBody>
          <a:bodyPr wrap="square" rtlCol="0">
            <a:spAutoFit/>
          </a:bodyPr>
          <a:lstStyle/>
          <a:p>
            <a:r>
              <a:rPr lang="en-US" sz="3200" b="1" dirty="0">
                <a:latin typeface="Helvetica Neue" panose="02000503000000020004" pitchFamily="2" charset="0"/>
                <a:ea typeface="Helvetica Neue" panose="02000503000000020004" pitchFamily="2" charset="0"/>
                <a:cs typeface="Helvetica Neue" panose="02000503000000020004" pitchFamily="2" charset="0"/>
              </a:rPr>
              <a:t>CV and CVS Radiation Damage (Continued) </a:t>
            </a:r>
          </a:p>
        </p:txBody>
      </p:sp>
    </p:spTree>
    <p:extLst>
      <p:ext uri="{BB962C8B-B14F-4D97-AF65-F5344CB8AC3E}">
        <p14:creationId xmlns:p14="http://schemas.microsoft.com/office/powerpoint/2010/main" val="660605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1C076-7DA5-8EE3-64B6-77084DAD85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0C89567-2569-5CEF-B2AB-3402DBDB3F5F}"/>
              </a:ext>
            </a:extLst>
          </p:cNvPr>
          <p:cNvSpPr>
            <a:spLocks noGrp="1"/>
          </p:cNvSpPr>
          <p:nvPr>
            <p:ph type="title"/>
          </p:nvPr>
        </p:nvSpPr>
        <p:spPr>
          <a:xfrm>
            <a:off x="166676" y="342427"/>
            <a:ext cx="11492432" cy="886397"/>
          </a:xfrm>
        </p:spPr>
        <p: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CV and CVS Radiation Damage (Continued) </a:t>
            </a:r>
            <a:br>
              <a:rPr lang="en-US" dirty="0">
                <a:latin typeface="Helvetica Neue" panose="02000503000000020004" pitchFamily="2" charset="0"/>
                <a:ea typeface="Helvetica Neue" panose="02000503000000020004" pitchFamily="2" charset="0"/>
                <a:cs typeface="Helvetica Neue" panose="02000503000000020004" pitchFamily="2" charset="0"/>
              </a:rPr>
            </a:b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Box 1">
            <a:extLst>
              <a:ext uri="{FF2B5EF4-FFF2-40B4-BE49-F238E27FC236}">
                <a16:creationId xmlns:a16="http://schemas.microsoft.com/office/drawing/2014/main" id="{352122C2-6BCA-2865-F486-E48881FBE261}"/>
              </a:ext>
            </a:extLst>
          </p:cNvPr>
          <p:cNvSpPr txBox="1"/>
          <p:nvPr/>
        </p:nvSpPr>
        <p:spPr>
          <a:xfrm>
            <a:off x="314692" y="886528"/>
            <a:ext cx="9778432" cy="1477328"/>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Maximum radiation damage within 1 m from the proton beam level is 0.6 dpa/year or 25 dpa after 40 years of operation</a:t>
            </a:r>
          </a:p>
          <a:p>
            <a:pPr marL="285750" indent="-285750">
              <a:spcBef>
                <a:spcPts val="1200"/>
              </a:spcBef>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The minimum lifetime of the CVS is 100 years based on 60 dpa limit for SS316L and beam non intercepting components</a:t>
            </a:r>
          </a:p>
        </p:txBody>
      </p:sp>
      <p:pic>
        <p:nvPicPr>
          <p:cNvPr id="3" name="Picture 2">
            <a:extLst>
              <a:ext uri="{FF2B5EF4-FFF2-40B4-BE49-F238E27FC236}">
                <a16:creationId xmlns:a16="http://schemas.microsoft.com/office/drawing/2014/main" id="{65EFD0BF-255A-4937-B438-7E833CEA1F6E}"/>
              </a:ext>
            </a:extLst>
          </p:cNvPr>
          <p:cNvPicPr>
            <a:picLocks noChangeAspect="1"/>
          </p:cNvPicPr>
          <p:nvPr/>
        </p:nvPicPr>
        <p:blipFill rotWithShape="1">
          <a:blip r:embed="rId2"/>
          <a:srcRect l="57696" t="17277" r="10784" b="24684"/>
          <a:stretch/>
        </p:blipFill>
        <p:spPr>
          <a:xfrm>
            <a:off x="5912892" y="2907957"/>
            <a:ext cx="6148670" cy="3184252"/>
          </a:xfrm>
          <a:prstGeom prst="rect">
            <a:avLst/>
          </a:prstGeom>
          <a:scene3d>
            <a:camera prst="orthographicFront">
              <a:rot lat="0" lon="10800000" rev="0"/>
            </a:camera>
            <a:lightRig rig="threePt" dir="t"/>
          </a:scene3d>
        </p:spPr>
      </p:pic>
      <p:pic>
        <p:nvPicPr>
          <p:cNvPr id="10" name="Picture 9" descr="Diagram&#10;&#10;AI-generated content may be incorrect.">
            <a:extLst>
              <a:ext uri="{FF2B5EF4-FFF2-40B4-BE49-F238E27FC236}">
                <a16:creationId xmlns:a16="http://schemas.microsoft.com/office/drawing/2014/main" id="{EC91CF52-7E83-3AE6-5922-F346763A80E8}"/>
              </a:ext>
            </a:extLst>
          </p:cNvPr>
          <p:cNvPicPr>
            <a:picLocks noChangeAspect="1"/>
          </p:cNvPicPr>
          <p:nvPr/>
        </p:nvPicPr>
        <p:blipFill>
          <a:blip r:embed="rId3"/>
          <a:stretch>
            <a:fillRect/>
          </a:stretch>
        </p:blipFill>
        <p:spPr>
          <a:xfrm>
            <a:off x="130438" y="2892635"/>
            <a:ext cx="5598200" cy="3199574"/>
          </a:xfrm>
          <a:prstGeom prst="rect">
            <a:avLst/>
          </a:prstGeom>
        </p:spPr>
      </p:pic>
    </p:spTree>
    <p:extLst>
      <p:ext uri="{BB962C8B-B14F-4D97-AF65-F5344CB8AC3E}">
        <p14:creationId xmlns:p14="http://schemas.microsoft.com/office/powerpoint/2010/main" val="1835609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AB1E0E-EE2F-61A3-E1C0-C7CB8BDB7391}"/>
              </a:ext>
            </a:extLst>
          </p:cNvPr>
          <p:cNvSpPr>
            <a:spLocks noGrp="1"/>
          </p:cNvSpPr>
          <p:nvPr>
            <p:ph type="title"/>
          </p:nvPr>
        </p:nvSpPr>
        <p:spPr>
          <a:xfrm>
            <a:off x="366268" y="1141871"/>
            <a:ext cx="5413469" cy="1847921"/>
          </a:xfrm>
        </p:spPr>
        <p:txBody>
          <a:bodyPr/>
          <a:lstStyle/>
          <a:p>
            <a:r>
              <a:rPr lang="en-US" dirty="0"/>
              <a:t>Target, Target Shaft, </a:t>
            </a:r>
            <a:br>
              <a:rPr lang="en-US" dirty="0"/>
            </a:br>
            <a:r>
              <a:rPr lang="en-US" dirty="0"/>
              <a:t>Target Drive Room, </a:t>
            </a:r>
            <a:br>
              <a:rPr lang="en-US" dirty="0"/>
            </a:br>
            <a:r>
              <a:rPr lang="en-US" dirty="0"/>
              <a:t>and </a:t>
            </a:r>
            <a:br>
              <a:rPr lang="en-US" dirty="0"/>
            </a:br>
            <a:r>
              <a:rPr lang="en-US" dirty="0"/>
              <a:t>High Bay</a:t>
            </a:r>
          </a:p>
        </p:txBody>
      </p:sp>
      <p:pic>
        <p:nvPicPr>
          <p:cNvPr id="3" name="Picture 2">
            <a:extLst>
              <a:ext uri="{FF2B5EF4-FFF2-40B4-BE49-F238E27FC236}">
                <a16:creationId xmlns:a16="http://schemas.microsoft.com/office/drawing/2014/main" id="{AF605C48-17FD-2777-EC1D-C9E6DE74D6A5}"/>
              </a:ext>
            </a:extLst>
          </p:cNvPr>
          <p:cNvPicPr>
            <a:picLocks noChangeAspect="1"/>
          </p:cNvPicPr>
          <p:nvPr/>
        </p:nvPicPr>
        <p:blipFill>
          <a:blip r:embed="rId2"/>
          <a:srcRect l="68530" t="17379" r="9829" b="15649"/>
          <a:stretch/>
        </p:blipFill>
        <p:spPr>
          <a:xfrm>
            <a:off x="2400453" y="2065831"/>
            <a:ext cx="5171403" cy="4501081"/>
          </a:xfrm>
          <a:prstGeom prst="rect">
            <a:avLst/>
          </a:prstGeom>
        </p:spPr>
      </p:pic>
    </p:spTree>
    <p:extLst>
      <p:ext uri="{BB962C8B-B14F-4D97-AF65-F5344CB8AC3E}">
        <p14:creationId xmlns:p14="http://schemas.microsoft.com/office/powerpoint/2010/main" val="2769057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D19CDF-33A9-065A-BFF9-003E6D521616}"/>
              </a:ext>
            </a:extLst>
          </p:cNvPr>
          <p:cNvSpPr>
            <a:spLocks noGrp="1"/>
          </p:cNvSpPr>
          <p:nvPr>
            <p:ph type="title"/>
          </p:nvPr>
        </p:nvSpPr>
        <p:spPr>
          <a:xfrm>
            <a:off x="312428" y="2176256"/>
            <a:ext cx="2557559" cy="1252743"/>
          </a:xfrm>
        </p:spPr>
        <p:txBody>
          <a:bodyPr/>
          <a:lstStyle/>
          <a:p>
            <a:r>
              <a:rPr lang="en-US" sz="2000" dirty="0">
                <a:latin typeface="Helvetica Neue" panose="02000503000000020004" pitchFamily="2" charset="0"/>
              </a:rPr>
              <a:t>Clearances between </a:t>
            </a:r>
            <a:br>
              <a:rPr lang="en-US" sz="2000" dirty="0">
                <a:latin typeface="Helvetica Neue" panose="02000503000000020004" pitchFamily="2" charset="0"/>
              </a:rPr>
            </a:br>
            <a:r>
              <a:rPr lang="en-US" sz="2000" dirty="0">
                <a:latin typeface="Helvetica Neue" panose="02000503000000020004" pitchFamily="2" charset="0"/>
              </a:rPr>
              <a:t>rotating components </a:t>
            </a:r>
            <a:br>
              <a:rPr lang="en-US" sz="2000" dirty="0">
                <a:latin typeface="Helvetica Neue" panose="02000503000000020004" pitchFamily="2" charset="0"/>
              </a:rPr>
            </a:br>
            <a:r>
              <a:rPr lang="en-US" sz="2000" dirty="0">
                <a:latin typeface="Helvetica Neue" panose="02000503000000020004" pitchFamily="2" charset="0"/>
              </a:rPr>
              <a:t>and static shielding introduce gaps.</a:t>
            </a:r>
            <a:br>
              <a:rPr lang="en-US" sz="2000" dirty="0">
                <a:latin typeface="Helvetica Neue" panose="02000503000000020004" pitchFamily="2" charset="0"/>
              </a:rPr>
            </a:br>
            <a:endParaRPr lang="en-US" sz="2000" dirty="0">
              <a:latin typeface="Helvetica Neue" panose="02000503000000020004" pitchFamily="2" charset="0"/>
            </a:endParaRPr>
          </a:p>
        </p:txBody>
      </p:sp>
      <p:grpSp>
        <p:nvGrpSpPr>
          <p:cNvPr id="4" name="Group 3">
            <a:extLst>
              <a:ext uri="{FF2B5EF4-FFF2-40B4-BE49-F238E27FC236}">
                <a16:creationId xmlns:a16="http://schemas.microsoft.com/office/drawing/2014/main" id="{D645DDE3-5BAB-F29F-6CCA-72980411D878}"/>
              </a:ext>
            </a:extLst>
          </p:cNvPr>
          <p:cNvGrpSpPr/>
          <p:nvPr/>
        </p:nvGrpSpPr>
        <p:grpSpPr>
          <a:xfrm>
            <a:off x="2869987" y="673363"/>
            <a:ext cx="4142408" cy="5722994"/>
            <a:chOff x="2214030" y="649100"/>
            <a:chExt cx="4142408" cy="5722994"/>
          </a:xfrm>
        </p:grpSpPr>
        <p:pic>
          <p:nvPicPr>
            <p:cNvPr id="3" name="Picture 2">
              <a:extLst>
                <a:ext uri="{FF2B5EF4-FFF2-40B4-BE49-F238E27FC236}">
                  <a16:creationId xmlns:a16="http://schemas.microsoft.com/office/drawing/2014/main" id="{23535A89-D135-4EB8-DBBB-5528C48F0BF4}"/>
                </a:ext>
              </a:extLst>
            </p:cNvPr>
            <p:cNvPicPr>
              <a:picLocks noChangeAspect="1"/>
            </p:cNvPicPr>
            <p:nvPr/>
          </p:nvPicPr>
          <p:blipFill>
            <a:blip r:embed="rId2"/>
            <a:stretch>
              <a:fillRect/>
            </a:stretch>
          </p:blipFill>
          <p:spPr>
            <a:xfrm>
              <a:off x="2214030" y="649100"/>
              <a:ext cx="4142408" cy="5722994"/>
            </a:xfrm>
            <a:prstGeom prst="rect">
              <a:avLst/>
            </a:prstGeom>
          </p:spPr>
        </p:pic>
        <p:sp>
          <p:nvSpPr>
            <p:cNvPr id="10" name="Rectangle 9">
              <a:extLst>
                <a:ext uri="{FF2B5EF4-FFF2-40B4-BE49-F238E27FC236}">
                  <a16:creationId xmlns:a16="http://schemas.microsoft.com/office/drawing/2014/main" id="{773F14AC-CA07-5027-555F-9F0D64BED68B}"/>
                </a:ext>
              </a:extLst>
            </p:cNvPr>
            <p:cNvSpPr/>
            <p:nvPr/>
          </p:nvSpPr>
          <p:spPr>
            <a:xfrm>
              <a:off x="4270075" y="3429000"/>
              <a:ext cx="633987" cy="1764102"/>
            </a:xfrm>
            <a:prstGeom prst="rect">
              <a:avLst/>
            </a:prstGeom>
            <a:noFill/>
            <a:ln w="3810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cxnSp>
        <p:nvCxnSpPr>
          <p:cNvPr id="14" name="Straight Connector 13">
            <a:extLst>
              <a:ext uri="{FF2B5EF4-FFF2-40B4-BE49-F238E27FC236}">
                <a16:creationId xmlns:a16="http://schemas.microsoft.com/office/drawing/2014/main" id="{E6F7CAFE-2A0B-FA4B-E5A5-84B312EA9C78}"/>
              </a:ext>
            </a:extLst>
          </p:cNvPr>
          <p:cNvCxnSpPr>
            <a:cxnSpLocks/>
          </p:cNvCxnSpPr>
          <p:nvPr/>
        </p:nvCxnSpPr>
        <p:spPr>
          <a:xfrm>
            <a:off x="5243025" y="5241629"/>
            <a:ext cx="2093086" cy="1428930"/>
          </a:xfrm>
          <a:prstGeom prst="line">
            <a:avLst/>
          </a:prstGeom>
          <a:ln w="3810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E6F1401-F1F0-EA6E-429F-0C7E06B04DE5}"/>
              </a:ext>
            </a:extLst>
          </p:cNvPr>
          <p:cNvSpPr txBox="1"/>
          <p:nvPr/>
        </p:nvSpPr>
        <p:spPr>
          <a:xfrm>
            <a:off x="1578077" y="6375315"/>
            <a:ext cx="5219736" cy="341632"/>
          </a:xfrm>
          <a:prstGeom prst="rect">
            <a:avLst/>
          </a:prstGeom>
          <a:noFill/>
        </p:spPr>
        <p:txBody>
          <a:bodyPr wrap="square" rtlCol="0">
            <a:spAutoFit/>
          </a:bodyPr>
          <a:lstStyle/>
          <a:p>
            <a:pPr algn="l">
              <a:lnSpc>
                <a:spcPct val="90000"/>
              </a:lnSpc>
            </a:pPr>
            <a:r>
              <a:rPr lang="en-US" dirty="0">
                <a:latin typeface="+mn-lt"/>
              </a:rPr>
              <a:t>Cross Section view of MCNP STS Geometry</a:t>
            </a:r>
          </a:p>
        </p:txBody>
      </p:sp>
      <p:cxnSp>
        <p:nvCxnSpPr>
          <p:cNvPr id="15" name="Straight Connector 14">
            <a:extLst>
              <a:ext uri="{FF2B5EF4-FFF2-40B4-BE49-F238E27FC236}">
                <a16:creationId xmlns:a16="http://schemas.microsoft.com/office/drawing/2014/main" id="{015BBB44-6EE0-C049-13B4-076094B51004}"/>
              </a:ext>
            </a:extLst>
          </p:cNvPr>
          <p:cNvCxnSpPr>
            <a:cxnSpLocks/>
          </p:cNvCxnSpPr>
          <p:nvPr/>
        </p:nvCxnSpPr>
        <p:spPr>
          <a:xfrm flipV="1">
            <a:off x="5310391" y="232746"/>
            <a:ext cx="2093086" cy="3196253"/>
          </a:xfrm>
          <a:prstGeom prst="line">
            <a:avLst/>
          </a:prstGeom>
          <a:ln w="38100">
            <a:solidFill>
              <a:schemeClr val="tx1"/>
            </a:solidFill>
            <a:miter lim="800000"/>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46D0BC05-08D9-2322-1F22-74466EAAE66B}"/>
              </a:ext>
            </a:extLst>
          </p:cNvPr>
          <p:cNvGrpSpPr/>
          <p:nvPr/>
        </p:nvGrpSpPr>
        <p:grpSpPr>
          <a:xfrm>
            <a:off x="7431800" y="234357"/>
            <a:ext cx="4857856" cy="6389285"/>
            <a:chOff x="6997148" y="235968"/>
            <a:chExt cx="4857856" cy="6389285"/>
          </a:xfrm>
        </p:grpSpPr>
        <p:pic>
          <p:nvPicPr>
            <p:cNvPr id="7" name="Picture 6">
              <a:extLst>
                <a:ext uri="{FF2B5EF4-FFF2-40B4-BE49-F238E27FC236}">
                  <a16:creationId xmlns:a16="http://schemas.microsoft.com/office/drawing/2014/main" id="{F2F1AE4C-097B-2675-A846-4CA724A46B66}"/>
                </a:ext>
              </a:extLst>
            </p:cNvPr>
            <p:cNvPicPr>
              <a:picLocks noChangeAspect="1"/>
            </p:cNvPicPr>
            <p:nvPr/>
          </p:nvPicPr>
          <p:blipFill>
            <a:blip r:embed="rId3"/>
            <a:srcRect/>
            <a:stretch/>
          </p:blipFill>
          <p:spPr>
            <a:xfrm>
              <a:off x="6997148" y="235968"/>
              <a:ext cx="4444720" cy="6389285"/>
            </a:xfrm>
            <a:prstGeom prst="rect">
              <a:avLst/>
            </a:prstGeom>
            <a:ln w="28575">
              <a:solidFill>
                <a:schemeClr val="tx1"/>
              </a:solidFill>
            </a:ln>
          </p:spPr>
        </p:pic>
        <p:sp>
          <p:nvSpPr>
            <p:cNvPr id="16" name="TextBox 15">
              <a:extLst>
                <a:ext uri="{FF2B5EF4-FFF2-40B4-BE49-F238E27FC236}">
                  <a16:creationId xmlns:a16="http://schemas.microsoft.com/office/drawing/2014/main" id="{0B91719E-F54D-AC98-1BE7-2312F8646EA3}"/>
                </a:ext>
              </a:extLst>
            </p:cNvPr>
            <p:cNvSpPr txBox="1"/>
            <p:nvPr/>
          </p:nvSpPr>
          <p:spPr>
            <a:xfrm>
              <a:off x="10202474" y="2956513"/>
              <a:ext cx="1652530" cy="535531"/>
            </a:xfrm>
            <a:prstGeom prst="rect">
              <a:avLst/>
            </a:prstGeom>
            <a:solidFill>
              <a:schemeClr val="bg2"/>
            </a:solidFill>
          </p:spPr>
          <p:txBody>
            <a:bodyPr wrap="square" rtlCol="0">
              <a:spAutoFit/>
            </a:bodyPr>
            <a:lstStyle/>
            <a:p>
              <a:pPr algn="ctr">
                <a:lnSpc>
                  <a:spcPct val="90000"/>
                </a:lnSpc>
              </a:pPr>
              <a:r>
                <a:rPr lang="en-US" sz="3200" dirty="0">
                  <a:latin typeface="+mn-lt"/>
                </a:rPr>
                <a:t>GAPS</a:t>
              </a:r>
            </a:p>
          </p:txBody>
        </p:sp>
        <p:cxnSp>
          <p:nvCxnSpPr>
            <p:cNvPr id="17" name="Straight Arrow Connector 16">
              <a:extLst>
                <a:ext uri="{FF2B5EF4-FFF2-40B4-BE49-F238E27FC236}">
                  <a16:creationId xmlns:a16="http://schemas.microsoft.com/office/drawing/2014/main" id="{F6CE927F-4A62-C233-AEDD-DD9E755CC93D}"/>
                </a:ext>
              </a:extLst>
            </p:cNvPr>
            <p:cNvCxnSpPr>
              <a:cxnSpLocks/>
              <a:stCxn id="16" idx="1"/>
            </p:cNvCxnSpPr>
            <p:nvPr/>
          </p:nvCxnSpPr>
          <p:spPr>
            <a:xfrm flipH="1" flipV="1">
              <a:off x="9455629" y="1380226"/>
              <a:ext cx="746845" cy="1844053"/>
            </a:xfrm>
            <a:prstGeom prst="straightConnector1">
              <a:avLst/>
            </a:prstGeom>
            <a:ln w="412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B5AA187-A7A7-A923-4E24-9378DDFED829}"/>
                </a:ext>
              </a:extLst>
            </p:cNvPr>
            <p:cNvCxnSpPr>
              <a:cxnSpLocks/>
              <a:stCxn id="16" idx="1"/>
            </p:cNvCxnSpPr>
            <p:nvPr/>
          </p:nvCxnSpPr>
          <p:spPr>
            <a:xfrm flipH="1">
              <a:off x="9670211" y="3224279"/>
              <a:ext cx="532263" cy="88264"/>
            </a:xfrm>
            <a:prstGeom prst="straightConnector1">
              <a:avLst/>
            </a:prstGeom>
            <a:ln w="412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E7569EE-11DF-2A49-D5C8-1903A99E8BCF}"/>
                </a:ext>
              </a:extLst>
            </p:cNvPr>
            <p:cNvCxnSpPr>
              <a:cxnSpLocks/>
              <a:stCxn id="16" idx="1"/>
            </p:cNvCxnSpPr>
            <p:nvPr/>
          </p:nvCxnSpPr>
          <p:spPr>
            <a:xfrm flipH="1">
              <a:off x="8388790" y="3224279"/>
              <a:ext cx="1813684" cy="2029208"/>
            </a:xfrm>
            <a:prstGeom prst="straightConnector1">
              <a:avLst/>
            </a:prstGeom>
            <a:ln w="412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24826460-4E19-7441-25BE-A518FADE1098}"/>
              </a:ext>
            </a:extLst>
          </p:cNvPr>
          <p:cNvSpPr txBox="1"/>
          <p:nvPr/>
        </p:nvSpPr>
        <p:spPr>
          <a:xfrm>
            <a:off x="491281" y="168107"/>
            <a:ext cx="6146276" cy="1077218"/>
          </a:xfrm>
          <a:prstGeom prst="rect">
            <a:avLst/>
          </a:prstGeom>
          <a:noFill/>
        </p:spPr>
        <p:txBody>
          <a:bodyPr wrap="square">
            <a:spAutoFit/>
          </a:bodyPr>
          <a:lstStyle/>
          <a:p>
            <a:r>
              <a:rPr lang="en-US" sz="3200" b="1" dirty="0">
                <a:latin typeface="Helvetica Neue" panose="02000503000000020004"/>
              </a:rPr>
              <a:t>Vertical Gaps Allow Radiation Streaming</a:t>
            </a:r>
          </a:p>
        </p:txBody>
      </p:sp>
    </p:spTree>
    <p:extLst>
      <p:ext uri="{BB962C8B-B14F-4D97-AF65-F5344CB8AC3E}">
        <p14:creationId xmlns:p14="http://schemas.microsoft.com/office/powerpoint/2010/main" val="3187532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79871" y="6409435"/>
            <a:ext cx="339090" cy="294005"/>
          </a:xfrm>
          <a:prstGeom prst="rect">
            <a:avLst/>
          </a:prstGeom>
        </p:spPr>
        <p:txBody>
          <a:bodyPr vert="horz" wrap="square" lIns="0" tIns="17780" rIns="0" bIns="0" rtlCol="0">
            <a:spAutoFit/>
          </a:bodyPr>
          <a:lstStyle/>
          <a:p>
            <a:pPr marL="12700" marR="5080" algn="just">
              <a:lnSpc>
                <a:spcPts val="700"/>
              </a:lnSpc>
              <a:spcBef>
                <a:spcPts val="140"/>
              </a:spcBef>
            </a:pPr>
            <a:r>
              <a:rPr sz="600" spc="-10" dirty="0">
                <a:solidFill>
                  <a:srgbClr val="6C6F6C"/>
                </a:solidFill>
                <a:latin typeface="Roboto"/>
                <a:cs typeface="Roboto"/>
              </a:rPr>
              <a:t>SECOND</a:t>
            </a:r>
            <a:r>
              <a:rPr sz="600" spc="500" dirty="0">
                <a:solidFill>
                  <a:srgbClr val="6C6F6C"/>
                </a:solidFill>
                <a:latin typeface="Roboto"/>
                <a:cs typeface="Roboto"/>
              </a:rPr>
              <a:t> </a:t>
            </a:r>
            <a:r>
              <a:rPr sz="600" spc="-10" dirty="0">
                <a:solidFill>
                  <a:srgbClr val="6C6F6C"/>
                </a:solidFill>
                <a:latin typeface="Roboto"/>
                <a:cs typeface="Roboto"/>
              </a:rPr>
              <a:t>TARGET</a:t>
            </a:r>
            <a:r>
              <a:rPr sz="600" spc="500" dirty="0">
                <a:solidFill>
                  <a:srgbClr val="6C6F6C"/>
                </a:solidFill>
                <a:latin typeface="Roboto"/>
                <a:cs typeface="Roboto"/>
              </a:rPr>
              <a:t> </a:t>
            </a:r>
            <a:r>
              <a:rPr sz="600" spc="-10" dirty="0">
                <a:solidFill>
                  <a:srgbClr val="6C6F6C"/>
                </a:solidFill>
                <a:latin typeface="Roboto"/>
                <a:cs typeface="Roboto"/>
              </a:rPr>
              <a:t>STATION</a:t>
            </a:r>
            <a:endParaRPr sz="600" dirty="0">
              <a:latin typeface="Roboto"/>
              <a:cs typeface="Roboto"/>
            </a:endParaRPr>
          </a:p>
        </p:txBody>
      </p:sp>
      <p:sp>
        <p:nvSpPr>
          <p:cNvPr id="3" name="object 3"/>
          <p:cNvSpPr txBox="1"/>
          <p:nvPr/>
        </p:nvSpPr>
        <p:spPr>
          <a:xfrm>
            <a:off x="11614534" y="6537959"/>
            <a:ext cx="106045" cy="193040"/>
          </a:xfrm>
          <a:prstGeom prst="rect">
            <a:avLst/>
          </a:prstGeom>
        </p:spPr>
        <p:txBody>
          <a:bodyPr vert="horz" wrap="square" lIns="0" tIns="12700" rIns="0" bIns="0" rtlCol="0">
            <a:spAutoFit/>
          </a:bodyPr>
          <a:lstStyle/>
          <a:p>
            <a:pPr marL="12700">
              <a:lnSpc>
                <a:spcPct val="100000"/>
              </a:lnSpc>
              <a:spcBef>
                <a:spcPts val="100"/>
              </a:spcBef>
            </a:pPr>
            <a:r>
              <a:rPr sz="1100" b="1" spc="-50" dirty="0">
                <a:solidFill>
                  <a:srgbClr val="DBDCDB"/>
                </a:solidFill>
                <a:latin typeface="Roboto"/>
                <a:cs typeface="Roboto"/>
              </a:rPr>
              <a:t>2</a:t>
            </a:r>
            <a:endParaRPr sz="1100" dirty="0">
              <a:latin typeface="Roboto"/>
              <a:cs typeface="Roboto"/>
            </a:endParaRPr>
          </a:p>
        </p:txBody>
      </p:sp>
      <p:sp>
        <p:nvSpPr>
          <p:cNvPr id="4" name="object 4"/>
          <p:cNvSpPr txBox="1">
            <a:spLocks noGrp="1"/>
          </p:cNvSpPr>
          <p:nvPr>
            <p:ph type="title"/>
          </p:nvPr>
        </p:nvSpPr>
        <p:spPr>
          <a:xfrm>
            <a:off x="417068" y="196595"/>
            <a:ext cx="4897120" cy="513080"/>
          </a:xfrm>
          <a:prstGeom prst="rect">
            <a:avLst/>
          </a:prstGeom>
        </p:spPr>
        <p:txBody>
          <a:bodyPr vert="horz" wrap="square" lIns="0" tIns="12700" rIns="0" bIns="0" rtlCol="0">
            <a:spAutoFit/>
          </a:bodyPr>
          <a:lstStyle/>
          <a:p>
            <a:pPr marL="12700">
              <a:lnSpc>
                <a:spcPct val="100000"/>
              </a:lnSpc>
              <a:spcBef>
                <a:spcPts val="100"/>
              </a:spcBef>
            </a:pPr>
            <a:r>
              <a:rPr sz="3200" dirty="0"/>
              <a:t>Beam</a:t>
            </a:r>
            <a:r>
              <a:rPr sz="3200" spc="-35" dirty="0"/>
              <a:t> </a:t>
            </a:r>
            <a:r>
              <a:rPr sz="3200" dirty="0"/>
              <a:t>On</a:t>
            </a:r>
            <a:r>
              <a:rPr sz="3200" spc="-40" dirty="0"/>
              <a:t> </a:t>
            </a:r>
            <a:r>
              <a:rPr sz="3200" dirty="0"/>
              <a:t>Total</a:t>
            </a:r>
            <a:r>
              <a:rPr sz="3200" spc="-35" dirty="0"/>
              <a:t> </a:t>
            </a:r>
            <a:r>
              <a:rPr sz="3200" dirty="0"/>
              <a:t>Dose</a:t>
            </a:r>
            <a:r>
              <a:rPr sz="3200" spc="-40" dirty="0"/>
              <a:t> </a:t>
            </a:r>
            <a:r>
              <a:rPr sz="3200" spc="-10" dirty="0"/>
              <a:t>Rates</a:t>
            </a:r>
            <a:endParaRPr sz="3200" dirty="0"/>
          </a:p>
        </p:txBody>
      </p:sp>
      <p:pic>
        <p:nvPicPr>
          <p:cNvPr id="5" name="object 5"/>
          <p:cNvPicPr/>
          <p:nvPr/>
        </p:nvPicPr>
        <p:blipFill>
          <a:blip r:embed="rId2" cstate="print"/>
          <a:stretch>
            <a:fillRect/>
          </a:stretch>
        </p:blipFill>
        <p:spPr>
          <a:xfrm>
            <a:off x="3645408" y="1097280"/>
            <a:ext cx="283463" cy="280415"/>
          </a:xfrm>
          <a:prstGeom prst="rect">
            <a:avLst/>
          </a:prstGeom>
        </p:spPr>
      </p:pic>
      <p:sp>
        <p:nvSpPr>
          <p:cNvPr id="6" name="object 6"/>
          <p:cNvSpPr txBox="1"/>
          <p:nvPr/>
        </p:nvSpPr>
        <p:spPr>
          <a:xfrm>
            <a:off x="605119" y="1075435"/>
            <a:ext cx="268287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0454D"/>
                </a:solidFill>
                <a:latin typeface="Roboto"/>
                <a:cs typeface="Roboto"/>
              </a:rPr>
              <a:t>Proton</a:t>
            </a:r>
            <a:r>
              <a:rPr sz="1800" spc="-35" dirty="0">
                <a:solidFill>
                  <a:srgbClr val="00454D"/>
                </a:solidFill>
                <a:latin typeface="Roboto"/>
                <a:cs typeface="Roboto"/>
              </a:rPr>
              <a:t> </a:t>
            </a:r>
            <a:r>
              <a:rPr sz="1800" dirty="0">
                <a:solidFill>
                  <a:srgbClr val="00454D"/>
                </a:solidFill>
                <a:latin typeface="Roboto"/>
                <a:cs typeface="Roboto"/>
              </a:rPr>
              <a:t>Source</a:t>
            </a:r>
            <a:r>
              <a:rPr sz="1800" spc="-30" dirty="0">
                <a:solidFill>
                  <a:srgbClr val="00454D"/>
                </a:solidFill>
                <a:latin typeface="Roboto"/>
                <a:cs typeface="Roboto"/>
              </a:rPr>
              <a:t> </a:t>
            </a:r>
            <a:r>
              <a:rPr sz="1800" dirty="0">
                <a:solidFill>
                  <a:srgbClr val="00454D"/>
                </a:solidFill>
                <a:latin typeface="Roboto"/>
                <a:cs typeface="Roboto"/>
              </a:rPr>
              <a:t>Dose</a:t>
            </a:r>
            <a:r>
              <a:rPr sz="1800" spc="-25" dirty="0">
                <a:solidFill>
                  <a:srgbClr val="00454D"/>
                </a:solidFill>
                <a:latin typeface="Roboto"/>
                <a:cs typeface="Roboto"/>
              </a:rPr>
              <a:t> </a:t>
            </a:r>
            <a:r>
              <a:rPr sz="1800" spc="-20" dirty="0">
                <a:solidFill>
                  <a:srgbClr val="00454D"/>
                </a:solidFill>
                <a:latin typeface="Roboto"/>
                <a:cs typeface="Roboto"/>
              </a:rPr>
              <a:t>Rates</a:t>
            </a:r>
            <a:endParaRPr sz="1800" dirty="0">
              <a:latin typeface="Roboto"/>
              <a:cs typeface="Roboto"/>
            </a:endParaRPr>
          </a:p>
        </p:txBody>
      </p:sp>
      <p:sp>
        <p:nvSpPr>
          <p:cNvPr id="7" name="object 7"/>
          <p:cNvSpPr txBox="1"/>
          <p:nvPr/>
        </p:nvSpPr>
        <p:spPr>
          <a:xfrm>
            <a:off x="4465495" y="950467"/>
            <a:ext cx="298069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0454D"/>
                </a:solidFill>
                <a:latin typeface="Roboto"/>
                <a:cs typeface="Roboto"/>
              </a:rPr>
              <a:t>Activated</a:t>
            </a:r>
            <a:r>
              <a:rPr sz="1800" spc="-35" dirty="0">
                <a:solidFill>
                  <a:srgbClr val="00454D"/>
                </a:solidFill>
                <a:latin typeface="Roboto"/>
                <a:cs typeface="Roboto"/>
              </a:rPr>
              <a:t> </a:t>
            </a:r>
            <a:r>
              <a:rPr sz="1800" dirty="0">
                <a:solidFill>
                  <a:srgbClr val="00454D"/>
                </a:solidFill>
                <a:latin typeface="Roboto"/>
                <a:cs typeface="Roboto"/>
              </a:rPr>
              <a:t>Water</a:t>
            </a:r>
            <a:r>
              <a:rPr sz="1800" spc="-25" dirty="0">
                <a:solidFill>
                  <a:srgbClr val="00454D"/>
                </a:solidFill>
                <a:latin typeface="Roboto"/>
                <a:cs typeface="Roboto"/>
              </a:rPr>
              <a:t> </a:t>
            </a:r>
            <a:r>
              <a:rPr sz="1800" dirty="0">
                <a:solidFill>
                  <a:srgbClr val="00454D"/>
                </a:solidFill>
                <a:latin typeface="Roboto"/>
                <a:cs typeface="Roboto"/>
              </a:rPr>
              <a:t>Source</a:t>
            </a:r>
            <a:r>
              <a:rPr sz="1800" spc="-30" dirty="0">
                <a:solidFill>
                  <a:srgbClr val="00454D"/>
                </a:solidFill>
                <a:latin typeface="Roboto"/>
                <a:cs typeface="Roboto"/>
              </a:rPr>
              <a:t> </a:t>
            </a:r>
            <a:r>
              <a:rPr sz="1800" spc="-20" dirty="0">
                <a:solidFill>
                  <a:srgbClr val="00454D"/>
                </a:solidFill>
                <a:latin typeface="Roboto"/>
                <a:cs typeface="Roboto"/>
              </a:rPr>
              <a:t>Dose</a:t>
            </a:r>
            <a:endParaRPr sz="1800" dirty="0">
              <a:latin typeface="Roboto"/>
              <a:cs typeface="Roboto"/>
            </a:endParaRPr>
          </a:p>
        </p:txBody>
      </p:sp>
      <p:sp>
        <p:nvSpPr>
          <p:cNvPr id="8" name="object 8"/>
          <p:cNvSpPr txBox="1"/>
          <p:nvPr/>
        </p:nvSpPr>
        <p:spPr>
          <a:xfrm>
            <a:off x="5653707" y="1191259"/>
            <a:ext cx="603885"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00454D"/>
                </a:solidFill>
                <a:latin typeface="Roboto"/>
                <a:cs typeface="Roboto"/>
              </a:rPr>
              <a:t>Rates</a:t>
            </a:r>
            <a:endParaRPr sz="1800" dirty="0">
              <a:latin typeface="Roboto"/>
              <a:cs typeface="Roboto"/>
            </a:endParaRPr>
          </a:p>
        </p:txBody>
      </p:sp>
      <p:pic>
        <p:nvPicPr>
          <p:cNvPr id="9" name="object 9"/>
          <p:cNvPicPr/>
          <p:nvPr/>
        </p:nvPicPr>
        <p:blipFill>
          <a:blip r:embed="rId3" cstate="print"/>
          <a:stretch>
            <a:fillRect/>
          </a:stretch>
        </p:blipFill>
        <p:spPr>
          <a:xfrm>
            <a:off x="7659623" y="1082039"/>
            <a:ext cx="298703" cy="243839"/>
          </a:xfrm>
          <a:prstGeom prst="rect">
            <a:avLst/>
          </a:prstGeom>
        </p:spPr>
      </p:pic>
      <p:sp>
        <p:nvSpPr>
          <p:cNvPr id="10" name="object 10"/>
          <p:cNvSpPr txBox="1"/>
          <p:nvPr/>
        </p:nvSpPr>
        <p:spPr>
          <a:xfrm>
            <a:off x="8740171" y="1029715"/>
            <a:ext cx="274066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0454D"/>
                </a:solidFill>
                <a:latin typeface="Roboto"/>
                <a:cs typeface="Roboto"/>
              </a:rPr>
              <a:t>Total</a:t>
            </a:r>
            <a:r>
              <a:rPr sz="1800" spc="-15" dirty="0">
                <a:solidFill>
                  <a:srgbClr val="00454D"/>
                </a:solidFill>
                <a:latin typeface="Roboto"/>
                <a:cs typeface="Roboto"/>
              </a:rPr>
              <a:t> </a:t>
            </a:r>
            <a:r>
              <a:rPr sz="1800" dirty="0">
                <a:solidFill>
                  <a:srgbClr val="00454D"/>
                </a:solidFill>
                <a:latin typeface="Roboto"/>
                <a:cs typeface="Roboto"/>
              </a:rPr>
              <a:t>Beam</a:t>
            </a:r>
            <a:r>
              <a:rPr sz="1800" spc="-15" dirty="0">
                <a:solidFill>
                  <a:srgbClr val="00454D"/>
                </a:solidFill>
                <a:latin typeface="Roboto"/>
                <a:cs typeface="Roboto"/>
              </a:rPr>
              <a:t> </a:t>
            </a:r>
            <a:r>
              <a:rPr sz="1800" dirty="0">
                <a:solidFill>
                  <a:srgbClr val="00454D"/>
                </a:solidFill>
                <a:latin typeface="Roboto"/>
                <a:cs typeface="Roboto"/>
              </a:rPr>
              <a:t>On</a:t>
            </a:r>
            <a:r>
              <a:rPr sz="1800" spc="-20" dirty="0">
                <a:solidFill>
                  <a:srgbClr val="00454D"/>
                </a:solidFill>
                <a:latin typeface="Roboto"/>
                <a:cs typeface="Roboto"/>
              </a:rPr>
              <a:t> </a:t>
            </a:r>
            <a:r>
              <a:rPr sz="1800" dirty="0">
                <a:solidFill>
                  <a:srgbClr val="00454D"/>
                </a:solidFill>
                <a:latin typeface="Roboto"/>
                <a:cs typeface="Roboto"/>
              </a:rPr>
              <a:t>Dose</a:t>
            </a:r>
            <a:r>
              <a:rPr sz="1800" spc="-20" dirty="0">
                <a:solidFill>
                  <a:srgbClr val="00454D"/>
                </a:solidFill>
                <a:latin typeface="Roboto"/>
                <a:cs typeface="Roboto"/>
              </a:rPr>
              <a:t> Rates</a:t>
            </a:r>
            <a:endParaRPr sz="1800" dirty="0">
              <a:latin typeface="Roboto"/>
              <a:cs typeface="Roboto"/>
            </a:endParaRPr>
          </a:p>
        </p:txBody>
      </p:sp>
      <p:grpSp>
        <p:nvGrpSpPr>
          <p:cNvPr id="11" name="object 11"/>
          <p:cNvGrpSpPr/>
          <p:nvPr/>
        </p:nvGrpSpPr>
        <p:grpSpPr>
          <a:xfrm>
            <a:off x="8556119" y="1610180"/>
            <a:ext cx="3384550" cy="4697095"/>
            <a:chOff x="8556119" y="1610180"/>
            <a:chExt cx="3384550" cy="4697095"/>
          </a:xfrm>
        </p:grpSpPr>
        <p:pic>
          <p:nvPicPr>
            <p:cNvPr id="12" name="object 12"/>
            <p:cNvPicPr/>
            <p:nvPr/>
          </p:nvPicPr>
          <p:blipFill>
            <a:blip r:embed="rId4" cstate="print"/>
            <a:stretch>
              <a:fillRect/>
            </a:stretch>
          </p:blipFill>
          <p:spPr>
            <a:xfrm>
              <a:off x="8556119" y="1610180"/>
              <a:ext cx="3384050" cy="4696805"/>
            </a:xfrm>
            <a:prstGeom prst="rect">
              <a:avLst/>
            </a:prstGeom>
          </p:spPr>
        </p:pic>
        <p:pic>
          <p:nvPicPr>
            <p:cNvPr id="13" name="object 13"/>
            <p:cNvPicPr/>
            <p:nvPr/>
          </p:nvPicPr>
          <p:blipFill>
            <a:blip r:embed="rId5" cstate="print"/>
            <a:stretch>
              <a:fillRect/>
            </a:stretch>
          </p:blipFill>
          <p:spPr>
            <a:xfrm>
              <a:off x="10246310" y="3132706"/>
              <a:ext cx="211555" cy="211549"/>
            </a:xfrm>
            <a:prstGeom prst="rect">
              <a:avLst/>
            </a:prstGeom>
          </p:spPr>
        </p:pic>
      </p:grpSp>
      <p:sp>
        <p:nvSpPr>
          <p:cNvPr id="14" name="object 14"/>
          <p:cNvSpPr txBox="1"/>
          <p:nvPr/>
        </p:nvSpPr>
        <p:spPr>
          <a:xfrm>
            <a:off x="10457865" y="3021225"/>
            <a:ext cx="471805" cy="111760"/>
          </a:xfrm>
          <a:prstGeom prst="rect">
            <a:avLst/>
          </a:prstGeom>
          <a:solidFill>
            <a:srgbClr val="F2F2FF"/>
          </a:solidFill>
          <a:ln w="8662">
            <a:solidFill>
              <a:srgbClr val="6666FF"/>
            </a:solidFill>
          </a:ln>
        </p:spPr>
        <p:txBody>
          <a:bodyPr vert="horz" wrap="square" lIns="0" tIns="3175" rIns="0" bIns="0" rtlCol="0">
            <a:spAutoFit/>
          </a:bodyPr>
          <a:lstStyle/>
          <a:p>
            <a:pPr marL="23495">
              <a:lnSpc>
                <a:spcPct val="100000"/>
              </a:lnSpc>
              <a:spcBef>
                <a:spcPts val="25"/>
              </a:spcBef>
            </a:pPr>
            <a:r>
              <a:rPr sz="550" dirty="0">
                <a:solidFill>
                  <a:srgbClr val="0000FF"/>
                </a:solidFill>
                <a:latin typeface="Book Antiqua"/>
                <a:cs typeface="Book Antiqua"/>
              </a:rPr>
              <a:t>Target</a:t>
            </a:r>
            <a:r>
              <a:rPr sz="550" spc="100" dirty="0">
                <a:solidFill>
                  <a:srgbClr val="0000FF"/>
                </a:solidFill>
                <a:latin typeface="Book Antiqua"/>
                <a:cs typeface="Book Antiqua"/>
              </a:rPr>
              <a:t> </a:t>
            </a:r>
            <a:r>
              <a:rPr sz="550" spc="-10" dirty="0">
                <a:solidFill>
                  <a:srgbClr val="0000FF"/>
                </a:solidFill>
                <a:latin typeface="Book Antiqua"/>
                <a:cs typeface="Book Antiqua"/>
              </a:rPr>
              <a:t>Water</a:t>
            </a:r>
            <a:endParaRPr sz="550" dirty="0">
              <a:latin typeface="Book Antiqua"/>
              <a:cs typeface="Book Antiqua"/>
            </a:endParaRPr>
          </a:p>
        </p:txBody>
      </p:sp>
      <p:grpSp>
        <p:nvGrpSpPr>
          <p:cNvPr id="15" name="object 15"/>
          <p:cNvGrpSpPr/>
          <p:nvPr/>
        </p:nvGrpSpPr>
        <p:grpSpPr>
          <a:xfrm>
            <a:off x="8762803" y="2105772"/>
            <a:ext cx="2414270" cy="3343910"/>
            <a:chOff x="8762803" y="2105772"/>
            <a:chExt cx="2414270" cy="3343910"/>
          </a:xfrm>
        </p:grpSpPr>
        <p:sp>
          <p:nvSpPr>
            <p:cNvPr id="16" name="object 16"/>
            <p:cNvSpPr/>
            <p:nvPr/>
          </p:nvSpPr>
          <p:spPr>
            <a:xfrm>
              <a:off x="9015776" y="5427096"/>
              <a:ext cx="178435" cy="0"/>
            </a:xfrm>
            <a:custGeom>
              <a:avLst/>
              <a:gdLst/>
              <a:ahLst/>
              <a:cxnLst/>
              <a:rect l="l" t="t" r="r" b="b"/>
              <a:pathLst>
                <a:path w="178434">
                  <a:moveTo>
                    <a:pt x="0" y="0"/>
                  </a:moveTo>
                  <a:lnTo>
                    <a:pt x="177923" y="0"/>
                  </a:lnTo>
                </a:path>
              </a:pathLst>
            </a:custGeom>
            <a:ln w="8662">
              <a:solidFill>
                <a:srgbClr val="FF0000"/>
              </a:solidFill>
            </a:ln>
          </p:spPr>
          <p:txBody>
            <a:bodyPr wrap="square" lIns="0" tIns="0" rIns="0" bIns="0" rtlCol="0"/>
            <a:lstStyle/>
            <a:p>
              <a:endParaRPr dirty="0"/>
            </a:p>
          </p:txBody>
        </p:sp>
        <p:sp>
          <p:nvSpPr>
            <p:cNvPr id="17" name="object 17"/>
            <p:cNvSpPr/>
            <p:nvPr/>
          </p:nvSpPr>
          <p:spPr>
            <a:xfrm>
              <a:off x="9179840" y="5408618"/>
              <a:ext cx="17780" cy="37465"/>
            </a:xfrm>
            <a:custGeom>
              <a:avLst/>
              <a:gdLst/>
              <a:ahLst/>
              <a:cxnLst/>
              <a:rect l="l" t="t" r="r" b="b"/>
              <a:pathLst>
                <a:path w="17779" h="37464">
                  <a:moveTo>
                    <a:pt x="0" y="0"/>
                  </a:moveTo>
                  <a:lnTo>
                    <a:pt x="1155" y="6929"/>
                  </a:lnTo>
                  <a:lnTo>
                    <a:pt x="13859" y="17324"/>
                  </a:lnTo>
                  <a:lnTo>
                    <a:pt x="17324" y="18479"/>
                  </a:lnTo>
                  <a:lnTo>
                    <a:pt x="13859" y="19634"/>
                  </a:lnTo>
                  <a:lnTo>
                    <a:pt x="1155" y="30028"/>
                  </a:lnTo>
                  <a:lnTo>
                    <a:pt x="0" y="36958"/>
                  </a:lnTo>
                </a:path>
              </a:pathLst>
            </a:custGeom>
            <a:ln w="6929">
              <a:solidFill>
                <a:srgbClr val="FF0000"/>
              </a:solidFill>
            </a:ln>
          </p:spPr>
          <p:txBody>
            <a:bodyPr wrap="square" lIns="0" tIns="0" rIns="0" bIns="0" rtlCol="0"/>
            <a:lstStyle/>
            <a:p>
              <a:endParaRPr dirty="0"/>
            </a:p>
          </p:txBody>
        </p:sp>
        <p:sp>
          <p:nvSpPr>
            <p:cNvPr id="18" name="object 18"/>
            <p:cNvSpPr/>
            <p:nvPr/>
          </p:nvSpPr>
          <p:spPr>
            <a:xfrm>
              <a:off x="8767248" y="2284683"/>
              <a:ext cx="2405380" cy="0"/>
            </a:xfrm>
            <a:custGeom>
              <a:avLst/>
              <a:gdLst/>
              <a:ahLst/>
              <a:cxnLst/>
              <a:rect l="l" t="t" r="r" b="b"/>
              <a:pathLst>
                <a:path w="2405379">
                  <a:moveTo>
                    <a:pt x="0" y="0"/>
                  </a:moveTo>
                  <a:lnTo>
                    <a:pt x="2405165" y="0"/>
                  </a:lnTo>
                </a:path>
              </a:pathLst>
            </a:custGeom>
            <a:ln w="8662">
              <a:solidFill>
                <a:srgbClr val="FFFFFF"/>
              </a:solidFill>
              <a:prstDash val="dash"/>
            </a:ln>
          </p:spPr>
          <p:txBody>
            <a:bodyPr wrap="square" lIns="0" tIns="0" rIns="0" bIns="0" rtlCol="0"/>
            <a:lstStyle/>
            <a:p>
              <a:endParaRPr dirty="0"/>
            </a:p>
          </p:txBody>
        </p:sp>
        <p:pic>
          <p:nvPicPr>
            <p:cNvPr id="19" name="object 19"/>
            <p:cNvPicPr/>
            <p:nvPr/>
          </p:nvPicPr>
          <p:blipFill>
            <a:blip r:embed="rId6" cstate="print"/>
            <a:stretch>
              <a:fillRect/>
            </a:stretch>
          </p:blipFill>
          <p:spPr>
            <a:xfrm>
              <a:off x="9524930" y="2105772"/>
              <a:ext cx="115880" cy="179390"/>
            </a:xfrm>
            <a:prstGeom prst="rect">
              <a:avLst/>
            </a:prstGeom>
          </p:spPr>
        </p:pic>
      </p:grpSp>
      <p:sp>
        <p:nvSpPr>
          <p:cNvPr id="20" name="object 20"/>
          <p:cNvSpPr txBox="1"/>
          <p:nvPr/>
        </p:nvSpPr>
        <p:spPr>
          <a:xfrm>
            <a:off x="8883764" y="5244874"/>
            <a:ext cx="469900" cy="97790"/>
          </a:xfrm>
          <a:prstGeom prst="rect">
            <a:avLst/>
          </a:prstGeom>
          <a:solidFill>
            <a:srgbClr val="FFF2F2"/>
          </a:solidFill>
          <a:ln w="8662">
            <a:solidFill>
              <a:srgbClr val="FF6666"/>
            </a:solidFill>
          </a:ln>
        </p:spPr>
        <p:txBody>
          <a:bodyPr vert="horz" wrap="square" lIns="0" tIns="3175" rIns="0" bIns="0" rtlCol="0">
            <a:spAutoFit/>
          </a:bodyPr>
          <a:lstStyle/>
          <a:p>
            <a:pPr marL="23495">
              <a:lnSpc>
                <a:spcPct val="100000"/>
              </a:lnSpc>
              <a:spcBef>
                <a:spcPts val="25"/>
              </a:spcBef>
            </a:pPr>
            <a:r>
              <a:rPr sz="550" dirty="0">
                <a:solidFill>
                  <a:srgbClr val="FF0000"/>
                </a:solidFill>
                <a:latin typeface="Book Antiqua"/>
                <a:cs typeface="Book Antiqua"/>
              </a:rPr>
              <a:t>Proton</a:t>
            </a:r>
            <a:r>
              <a:rPr sz="550" spc="100" dirty="0">
                <a:solidFill>
                  <a:srgbClr val="FF0000"/>
                </a:solidFill>
                <a:latin typeface="Book Antiqua"/>
                <a:cs typeface="Book Antiqua"/>
              </a:rPr>
              <a:t> </a:t>
            </a:r>
            <a:r>
              <a:rPr sz="550" spc="-20" dirty="0">
                <a:solidFill>
                  <a:srgbClr val="FF0000"/>
                </a:solidFill>
                <a:latin typeface="Book Antiqua"/>
                <a:cs typeface="Book Antiqua"/>
              </a:rPr>
              <a:t>Beam</a:t>
            </a:r>
            <a:endParaRPr sz="550" dirty="0">
              <a:latin typeface="Book Antiqua"/>
              <a:cs typeface="Book Antiqua"/>
            </a:endParaRPr>
          </a:p>
        </p:txBody>
      </p:sp>
      <p:sp>
        <p:nvSpPr>
          <p:cNvPr id="21" name="object 21"/>
          <p:cNvSpPr txBox="1"/>
          <p:nvPr/>
        </p:nvSpPr>
        <p:spPr>
          <a:xfrm>
            <a:off x="8593310" y="1993490"/>
            <a:ext cx="932180" cy="112395"/>
          </a:xfrm>
          <a:prstGeom prst="rect">
            <a:avLst/>
          </a:prstGeom>
          <a:solidFill>
            <a:srgbClr val="F2F2F2"/>
          </a:solidFill>
          <a:ln w="8662">
            <a:solidFill>
              <a:srgbClr val="666666"/>
            </a:solidFill>
          </a:ln>
        </p:spPr>
        <p:txBody>
          <a:bodyPr vert="horz" wrap="square" lIns="0" tIns="4445" rIns="0" bIns="0" rtlCol="0">
            <a:spAutoFit/>
          </a:bodyPr>
          <a:lstStyle/>
          <a:p>
            <a:pPr marL="23495">
              <a:lnSpc>
                <a:spcPct val="100000"/>
              </a:lnSpc>
              <a:spcBef>
                <a:spcPts val="35"/>
              </a:spcBef>
            </a:pPr>
            <a:r>
              <a:rPr sz="550" dirty="0">
                <a:latin typeface="Book Antiqua"/>
                <a:cs typeface="Book Antiqua"/>
              </a:rPr>
              <a:t>Top</a:t>
            </a:r>
            <a:r>
              <a:rPr sz="550" spc="40" dirty="0">
                <a:latin typeface="Book Antiqua"/>
                <a:cs typeface="Book Antiqua"/>
              </a:rPr>
              <a:t> </a:t>
            </a:r>
            <a:r>
              <a:rPr sz="550" dirty="0">
                <a:latin typeface="Book Antiqua"/>
                <a:cs typeface="Book Antiqua"/>
              </a:rPr>
              <a:t>of</a:t>
            </a:r>
            <a:r>
              <a:rPr sz="550" spc="40" dirty="0">
                <a:latin typeface="Book Antiqua"/>
                <a:cs typeface="Book Antiqua"/>
              </a:rPr>
              <a:t> </a:t>
            </a:r>
            <a:r>
              <a:rPr sz="550" dirty="0">
                <a:latin typeface="Book Antiqua"/>
                <a:cs typeface="Book Antiqua"/>
              </a:rPr>
              <a:t>Permanent</a:t>
            </a:r>
            <a:r>
              <a:rPr sz="550" spc="40" dirty="0">
                <a:latin typeface="Book Antiqua"/>
                <a:cs typeface="Book Antiqua"/>
              </a:rPr>
              <a:t> </a:t>
            </a:r>
            <a:r>
              <a:rPr sz="550" spc="-10" dirty="0">
                <a:latin typeface="Book Antiqua"/>
                <a:cs typeface="Book Antiqua"/>
              </a:rPr>
              <a:t>Shielding</a:t>
            </a:r>
            <a:endParaRPr sz="550" dirty="0">
              <a:latin typeface="Book Antiqua"/>
              <a:cs typeface="Book Antiqua"/>
            </a:endParaRPr>
          </a:p>
        </p:txBody>
      </p:sp>
      <p:grpSp>
        <p:nvGrpSpPr>
          <p:cNvPr id="22" name="object 22"/>
          <p:cNvGrpSpPr/>
          <p:nvPr/>
        </p:nvGrpSpPr>
        <p:grpSpPr>
          <a:xfrm>
            <a:off x="9821280" y="2130502"/>
            <a:ext cx="123825" cy="394970"/>
            <a:chOff x="9821280" y="2130502"/>
            <a:chExt cx="123825" cy="394970"/>
          </a:xfrm>
        </p:grpSpPr>
        <p:sp>
          <p:nvSpPr>
            <p:cNvPr id="23" name="object 23"/>
            <p:cNvSpPr/>
            <p:nvPr/>
          </p:nvSpPr>
          <p:spPr>
            <a:xfrm>
              <a:off x="9839115" y="2137345"/>
              <a:ext cx="100965" cy="383540"/>
            </a:xfrm>
            <a:custGeom>
              <a:avLst/>
              <a:gdLst/>
              <a:ahLst/>
              <a:cxnLst/>
              <a:rect l="l" t="t" r="r" b="b"/>
              <a:pathLst>
                <a:path w="100965" h="383539">
                  <a:moveTo>
                    <a:pt x="0" y="0"/>
                  </a:moveTo>
                  <a:lnTo>
                    <a:pt x="100933" y="383531"/>
                  </a:lnTo>
                </a:path>
              </a:pathLst>
            </a:custGeom>
            <a:ln w="8662">
              <a:solidFill>
                <a:srgbClr val="FFFFFF"/>
              </a:solidFill>
            </a:ln>
          </p:spPr>
          <p:txBody>
            <a:bodyPr wrap="square" lIns="0" tIns="0" rIns="0" bIns="0" rtlCol="0"/>
            <a:lstStyle/>
            <a:p>
              <a:endParaRPr dirty="0"/>
            </a:p>
          </p:txBody>
        </p:sp>
        <p:sp>
          <p:nvSpPr>
            <p:cNvPr id="24" name="object 24"/>
            <p:cNvSpPr/>
            <p:nvPr/>
          </p:nvSpPr>
          <p:spPr>
            <a:xfrm>
              <a:off x="9824772" y="2133994"/>
              <a:ext cx="36195" cy="21590"/>
            </a:xfrm>
            <a:custGeom>
              <a:avLst/>
              <a:gdLst/>
              <a:ahLst/>
              <a:cxnLst/>
              <a:rect l="l" t="t" r="r" b="b"/>
              <a:pathLst>
                <a:path w="36195" h="21589">
                  <a:moveTo>
                    <a:pt x="0" y="21456"/>
                  </a:moveTo>
                  <a:lnTo>
                    <a:pt x="6407" y="18575"/>
                  </a:lnTo>
                  <a:lnTo>
                    <a:pt x="13226" y="3644"/>
                  </a:lnTo>
                  <a:lnTo>
                    <a:pt x="13461" y="0"/>
                  </a:lnTo>
                  <a:lnTo>
                    <a:pt x="15460" y="3056"/>
                  </a:lnTo>
                  <a:lnTo>
                    <a:pt x="28746" y="12697"/>
                  </a:lnTo>
                  <a:lnTo>
                    <a:pt x="35741" y="12050"/>
                  </a:lnTo>
                </a:path>
              </a:pathLst>
            </a:custGeom>
            <a:ln w="6929">
              <a:solidFill>
                <a:srgbClr val="FFFFFF"/>
              </a:solidFill>
            </a:ln>
          </p:spPr>
          <p:txBody>
            <a:bodyPr wrap="square" lIns="0" tIns="0" rIns="0" bIns="0" rtlCol="0"/>
            <a:lstStyle/>
            <a:p>
              <a:endParaRPr dirty="0"/>
            </a:p>
          </p:txBody>
        </p:sp>
      </p:grpSp>
      <p:sp>
        <p:nvSpPr>
          <p:cNvPr id="25" name="object 25"/>
          <p:cNvSpPr txBox="1"/>
          <p:nvPr/>
        </p:nvSpPr>
        <p:spPr>
          <a:xfrm>
            <a:off x="9944380" y="2525208"/>
            <a:ext cx="485775" cy="120650"/>
          </a:xfrm>
          <a:prstGeom prst="rect">
            <a:avLst/>
          </a:prstGeom>
          <a:solidFill>
            <a:srgbClr val="FFF2F2"/>
          </a:solidFill>
          <a:ln w="8662">
            <a:solidFill>
              <a:srgbClr val="FF6666"/>
            </a:solidFill>
          </a:ln>
        </p:spPr>
        <p:txBody>
          <a:bodyPr vert="horz" wrap="square" lIns="0" tIns="8255" rIns="0" bIns="0" rtlCol="0">
            <a:spAutoFit/>
          </a:bodyPr>
          <a:lstStyle/>
          <a:p>
            <a:pPr marL="23495">
              <a:lnSpc>
                <a:spcPct val="100000"/>
              </a:lnSpc>
              <a:spcBef>
                <a:spcPts val="65"/>
              </a:spcBef>
            </a:pPr>
            <a:r>
              <a:rPr sz="550" dirty="0">
                <a:latin typeface="Book Antiqua"/>
                <a:cs typeface="Book Antiqua"/>
              </a:rPr>
              <a:t>0.25</a:t>
            </a:r>
            <a:r>
              <a:rPr sz="550" spc="95" dirty="0">
                <a:latin typeface="Book Antiqua"/>
                <a:cs typeface="Book Antiqua"/>
              </a:rPr>
              <a:t> </a:t>
            </a:r>
            <a:r>
              <a:rPr sz="550" spc="-10" dirty="0">
                <a:latin typeface="Book Antiqua"/>
                <a:cs typeface="Book Antiqua"/>
              </a:rPr>
              <a:t>mrem/hr</a:t>
            </a:r>
            <a:endParaRPr sz="550" dirty="0">
              <a:latin typeface="Book Antiqua"/>
              <a:cs typeface="Book Antiqua"/>
            </a:endParaRPr>
          </a:p>
        </p:txBody>
      </p:sp>
      <p:grpSp>
        <p:nvGrpSpPr>
          <p:cNvPr id="26" name="object 26"/>
          <p:cNvGrpSpPr/>
          <p:nvPr/>
        </p:nvGrpSpPr>
        <p:grpSpPr>
          <a:xfrm>
            <a:off x="10123498" y="2027950"/>
            <a:ext cx="44450" cy="257175"/>
            <a:chOff x="10123498" y="2027950"/>
            <a:chExt cx="44450" cy="257175"/>
          </a:xfrm>
        </p:grpSpPr>
        <p:sp>
          <p:nvSpPr>
            <p:cNvPr id="27" name="object 27"/>
            <p:cNvSpPr/>
            <p:nvPr/>
          </p:nvSpPr>
          <p:spPr>
            <a:xfrm>
              <a:off x="10145443" y="2034880"/>
              <a:ext cx="0" cy="243204"/>
            </a:xfrm>
            <a:custGeom>
              <a:avLst/>
              <a:gdLst/>
              <a:ahLst/>
              <a:cxnLst/>
              <a:rect l="l" t="t" r="r" b="b"/>
              <a:pathLst>
                <a:path h="243205">
                  <a:moveTo>
                    <a:pt x="0" y="242874"/>
                  </a:moveTo>
                  <a:lnTo>
                    <a:pt x="0" y="0"/>
                  </a:lnTo>
                </a:path>
              </a:pathLst>
            </a:custGeom>
            <a:ln w="8662">
              <a:solidFill>
                <a:srgbClr val="FFFFFF"/>
              </a:solidFill>
            </a:ln>
          </p:spPr>
          <p:txBody>
            <a:bodyPr wrap="square" lIns="0" tIns="0" rIns="0" bIns="0" rtlCol="0"/>
            <a:lstStyle/>
            <a:p>
              <a:endParaRPr dirty="0"/>
            </a:p>
          </p:txBody>
        </p:sp>
        <p:sp>
          <p:nvSpPr>
            <p:cNvPr id="28" name="object 28"/>
            <p:cNvSpPr/>
            <p:nvPr/>
          </p:nvSpPr>
          <p:spPr>
            <a:xfrm>
              <a:off x="10126963" y="2263894"/>
              <a:ext cx="37465" cy="17780"/>
            </a:xfrm>
            <a:custGeom>
              <a:avLst/>
              <a:gdLst/>
              <a:ahLst/>
              <a:cxnLst/>
              <a:rect l="l" t="t" r="r" b="b"/>
              <a:pathLst>
                <a:path w="37465" h="17780">
                  <a:moveTo>
                    <a:pt x="36960" y="0"/>
                  </a:moveTo>
                  <a:lnTo>
                    <a:pt x="30029" y="1155"/>
                  </a:lnTo>
                  <a:lnTo>
                    <a:pt x="19634" y="13859"/>
                  </a:lnTo>
                  <a:lnTo>
                    <a:pt x="18480" y="17324"/>
                  </a:lnTo>
                  <a:lnTo>
                    <a:pt x="17325" y="13859"/>
                  </a:lnTo>
                  <a:lnTo>
                    <a:pt x="6930" y="1155"/>
                  </a:lnTo>
                  <a:lnTo>
                    <a:pt x="0" y="0"/>
                  </a:lnTo>
                </a:path>
              </a:pathLst>
            </a:custGeom>
            <a:ln w="6929">
              <a:solidFill>
                <a:srgbClr val="FFFFFF"/>
              </a:solidFill>
            </a:ln>
          </p:spPr>
          <p:txBody>
            <a:bodyPr wrap="square" lIns="0" tIns="0" rIns="0" bIns="0" rtlCol="0"/>
            <a:lstStyle/>
            <a:p>
              <a:endParaRPr dirty="0"/>
            </a:p>
          </p:txBody>
        </p:sp>
        <p:sp>
          <p:nvSpPr>
            <p:cNvPr id="29" name="object 29"/>
            <p:cNvSpPr/>
            <p:nvPr/>
          </p:nvSpPr>
          <p:spPr>
            <a:xfrm>
              <a:off x="10126963" y="2031415"/>
              <a:ext cx="37465" cy="17780"/>
            </a:xfrm>
            <a:custGeom>
              <a:avLst/>
              <a:gdLst/>
              <a:ahLst/>
              <a:cxnLst/>
              <a:rect l="l" t="t" r="r" b="b"/>
              <a:pathLst>
                <a:path w="37465" h="17780">
                  <a:moveTo>
                    <a:pt x="0" y="17324"/>
                  </a:moveTo>
                  <a:lnTo>
                    <a:pt x="6930" y="16169"/>
                  </a:lnTo>
                  <a:lnTo>
                    <a:pt x="17325" y="3464"/>
                  </a:lnTo>
                  <a:lnTo>
                    <a:pt x="18480" y="0"/>
                  </a:lnTo>
                  <a:lnTo>
                    <a:pt x="19634" y="3464"/>
                  </a:lnTo>
                  <a:lnTo>
                    <a:pt x="30029" y="16169"/>
                  </a:lnTo>
                  <a:lnTo>
                    <a:pt x="36960" y="17324"/>
                  </a:lnTo>
                </a:path>
              </a:pathLst>
            </a:custGeom>
            <a:ln w="6929">
              <a:solidFill>
                <a:srgbClr val="FFFFFF"/>
              </a:solidFill>
            </a:ln>
          </p:spPr>
          <p:txBody>
            <a:bodyPr wrap="square" lIns="0" tIns="0" rIns="0" bIns="0" rtlCol="0"/>
            <a:lstStyle/>
            <a:p>
              <a:endParaRPr dirty="0"/>
            </a:p>
          </p:txBody>
        </p:sp>
      </p:grpSp>
      <p:sp>
        <p:nvSpPr>
          <p:cNvPr id="30" name="object 30"/>
          <p:cNvSpPr txBox="1"/>
          <p:nvPr/>
        </p:nvSpPr>
        <p:spPr>
          <a:xfrm>
            <a:off x="10191453" y="2108998"/>
            <a:ext cx="236854" cy="95250"/>
          </a:xfrm>
          <a:prstGeom prst="rect">
            <a:avLst/>
          </a:prstGeom>
          <a:solidFill>
            <a:srgbClr val="F2F2F2"/>
          </a:solidFill>
          <a:ln w="8662">
            <a:solidFill>
              <a:srgbClr val="666666"/>
            </a:solidFill>
          </a:ln>
        </p:spPr>
        <p:txBody>
          <a:bodyPr vert="horz" wrap="square" lIns="0" tIns="635" rIns="0" bIns="0" rtlCol="0">
            <a:spAutoFit/>
          </a:bodyPr>
          <a:lstStyle/>
          <a:p>
            <a:pPr marL="23495">
              <a:lnSpc>
                <a:spcPct val="100000"/>
              </a:lnSpc>
              <a:spcBef>
                <a:spcPts val="5"/>
              </a:spcBef>
            </a:pPr>
            <a:r>
              <a:rPr sz="550" dirty="0">
                <a:latin typeface="Book Antiqua"/>
                <a:cs typeface="Book Antiqua"/>
              </a:rPr>
              <a:t>89</a:t>
            </a:r>
            <a:r>
              <a:rPr sz="550" spc="65" dirty="0">
                <a:latin typeface="Book Antiqua"/>
                <a:cs typeface="Book Antiqua"/>
              </a:rPr>
              <a:t> </a:t>
            </a:r>
            <a:r>
              <a:rPr sz="550" spc="-25" dirty="0">
                <a:latin typeface="Book Antiqua"/>
                <a:cs typeface="Book Antiqua"/>
              </a:rPr>
              <a:t>cm</a:t>
            </a:r>
            <a:endParaRPr sz="550" dirty="0">
              <a:latin typeface="Book Antiqua"/>
              <a:cs typeface="Book Antiqua"/>
            </a:endParaRPr>
          </a:p>
        </p:txBody>
      </p:sp>
      <p:grpSp>
        <p:nvGrpSpPr>
          <p:cNvPr id="31" name="object 31"/>
          <p:cNvGrpSpPr/>
          <p:nvPr/>
        </p:nvGrpSpPr>
        <p:grpSpPr>
          <a:xfrm>
            <a:off x="336964" y="1541010"/>
            <a:ext cx="3908425" cy="4772660"/>
            <a:chOff x="336964" y="1541010"/>
            <a:chExt cx="3908425" cy="4772660"/>
          </a:xfrm>
        </p:grpSpPr>
        <p:pic>
          <p:nvPicPr>
            <p:cNvPr id="32" name="object 32"/>
            <p:cNvPicPr/>
            <p:nvPr/>
          </p:nvPicPr>
          <p:blipFill>
            <a:blip r:embed="rId7" cstate="print"/>
            <a:stretch>
              <a:fillRect/>
            </a:stretch>
          </p:blipFill>
          <p:spPr>
            <a:xfrm>
              <a:off x="336964" y="1541010"/>
              <a:ext cx="3908386" cy="4772179"/>
            </a:xfrm>
            <a:prstGeom prst="rect">
              <a:avLst/>
            </a:prstGeom>
          </p:spPr>
        </p:pic>
        <p:pic>
          <p:nvPicPr>
            <p:cNvPr id="33" name="object 33"/>
            <p:cNvPicPr/>
            <p:nvPr/>
          </p:nvPicPr>
          <p:blipFill>
            <a:blip r:embed="rId8" cstate="print"/>
            <a:stretch>
              <a:fillRect/>
            </a:stretch>
          </p:blipFill>
          <p:spPr>
            <a:xfrm>
              <a:off x="2289270" y="3087668"/>
              <a:ext cx="243802" cy="215493"/>
            </a:xfrm>
            <a:prstGeom prst="rect">
              <a:avLst/>
            </a:prstGeom>
          </p:spPr>
        </p:pic>
      </p:grpSp>
      <p:sp>
        <p:nvSpPr>
          <p:cNvPr id="34" name="object 34"/>
          <p:cNvSpPr txBox="1"/>
          <p:nvPr/>
        </p:nvSpPr>
        <p:spPr>
          <a:xfrm>
            <a:off x="2533374" y="2974699"/>
            <a:ext cx="544830" cy="113664"/>
          </a:xfrm>
          <a:prstGeom prst="rect">
            <a:avLst/>
          </a:prstGeom>
          <a:solidFill>
            <a:srgbClr val="F2F2FF"/>
          </a:solidFill>
          <a:ln w="8864">
            <a:solidFill>
              <a:srgbClr val="6666FF"/>
            </a:solidFill>
          </a:ln>
        </p:spPr>
        <p:txBody>
          <a:bodyPr vert="horz" wrap="square" lIns="0" tIns="4445" rIns="0" bIns="0" rtlCol="0">
            <a:spAutoFit/>
          </a:bodyPr>
          <a:lstStyle/>
          <a:p>
            <a:pPr marL="27305">
              <a:lnSpc>
                <a:spcPct val="100000"/>
              </a:lnSpc>
              <a:spcBef>
                <a:spcPts val="35"/>
              </a:spcBef>
            </a:pPr>
            <a:r>
              <a:rPr sz="550" spc="50" dirty="0">
                <a:solidFill>
                  <a:srgbClr val="0000FF"/>
                </a:solidFill>
                <a:latin typeface="Book Antiqua"/>
                <a:cs typeface="Book Antiqua"/>
              </a:rPr>
              <a:t>Target</a:t>
            </a:r>
            <a:r>
              <a:rPr sz="550" spc="80" dirty="0">
                <a:solidFill>
                  <a:srgbClr val="0000FF"/>
                </a:solidFill>
                <a:latin typeface="Book Antiqua"/>
                <a:cs typeface="Book Antiqua"/>
              </a:rPr>
              <a:t> </a:t>
            </a:r>
            <a:r>
              <a:rPr sz="550" spc="40" dirty="0">
                <a:solidFill>
                  <a:srgbClr val="0000FF"/>
                </a:solidFill>
                <a:latin typeface="Book Antiqua"/>
                <a:cs typeface="Book Antiqua"/>
              </a:rPr>
              <a:t>Water</a:t>
            </a:r>
            <a:endParaRPr sz="550" dirty="0">
              <a:latin typeface="Book Antiqua"/>
              <a:cs typeface="Book Antiqua"/>
            </a:endParaRPr>
          </a:p>
        </p:txBody>
      </p:sp>
      <p:grpSp>
        <p:nvGrpSpPr>
          <p:cNvPr id="35" name="object 35"/>
          <p:cNvGrpSpPr/>
          <p:nvPr/>
        </p:nvGrpSpPr>
        <p:grpSpPr>
          <a:xfrm>
            <a:off x="576362" y="2044108"/>
            <a:ext cx="2787015" cy="3398520"/>
            <a:chOff x="576362" y="2044108"/>
            <a:chExt cx="2787015" cy="3398520"/>
          </a:xfrm>
        </p:grpSpPr>
        <p:sp>
          <p:nvSpPr>
            <p:cNvPr id="36" name="object 36"/>
            <p:cNvSpPr/>
            <p:nvPr/>
          </p:nvSpPr>
          <p:spPr>
            <a:xfrm>
              <a:off x="867842" y="5419180"/>
              <a:ext cx="205740" cy="0"/>
            </a:xfrm>
            <a:custGeom>
              <a:avLst/>
              <a:gdLst/>
              <a:ahLst/>
              <a:cxnLst/>
              <a:rect l="l" t="t" r="r" b="b"/>
              <a:pathLst>
                <a:path w="205740">
                  <a:moveTo>
                    <a:pt x="0" y="0"/>
                  </a:moveTo>
                  <a:lnTo>
                    <a:pt x="205491" y="0"/>
                  </a:lnTo>
                </a:path>
              </a:pathLst>
            </a:custGeom>
            <a:ln w="8801">
              <a:solidFill>
                <a:srgbClr val="FF0000"/>
              </a:solidFill>
            </a:ln>
          </p:spPr>
          <p:txBody>
            <a:bodyPr wrap="square" lIns="0" tIns="0" rIns="0" bIns="0" rtlCol="0"/>
            <a:lstStyle/>
            <a:p>
              <a:endParaRPr dirty="0"/>
            </a:p>
          </p:txBody>
        </p:sp>
        <p:sp>
          <p:nvSpPr>
            <p:cNvPr id="37" name="object 37"/>
            <p:cNvSpPr/>
            <p:nvPr/>
          </p:nvSpPr>
          <p:spPr>
            <a:xfrm>
              <a:off x="1057326" y="5400405"/>
              <a:ext cx="20320" cy="38100"/>
            </a:xfrm>
            <a:custGeom>
              <a:avLst/>
              <a:gdLst/>
              <a:ahLst/>
              <a:cxnLst/>
              <a:rect l="l" t="t" r="r" b="b"/>
              <a:pathLst>
                <a:path w="20319" h="38100">
                  <a:moveTo>
                    <a:pt x="0" y="0"/>
                  </a:moveTo>
                  <a:lnTo>
                    <a:pt x="3126" y="5739"/>
                  </a:lnTo>
                  <a:lnTo>
                    <a:pt x="9004" y="11588"/>
                  </a:lnTo>
                  <a:lnTo>
                    <a:pt x="15382" y="16337"/>
                  </a:lnTo>
                  <a:lnTo>
                    <a:pt x="20009" y="18775"/>
                  </a:lnTo>
                  <a:lnTo>
                    <a:pt x="15382" y="21214"/>
                  </a:lnTo>
                  <a:lnTo>
                    <a:pt x="9004" y="25963"/>
                  </a:lnTo>
                  <a:lnTo>
                    <a:pt x="3126" y="31812"/>
                  </a:lnTo>
                  <a:lnTo>
                    <a:pt x="0" y="37551"/>
                  </a:lnTo>
                </a:path>
              </a:pathLst>
            </a:custGeom>
            <a:ln w="7790">
              <a:solidFill>
                <a:srgbClr val="FF0000"/>
              </a:solidFill>
            </a:ln>
          </p:spPr>
          <p:txBody>
            <a:bodyPr wrap="square" lIns="0" tIns="0" rIns="0" bIns="0" rtlCol="0"/>
            <a:lstStyle/>
            <a:p>
              <a:endParaRPr dirty="0"/>
            </a:p>
          </p:txBody>
        </p:sp>
        <p:sp>
          <p:nvSpPr>
            <p:cNvPr id="38" name="object 38"/>
            <p:cNvSpPr/>
            <p:nvPr/>
          </p:nvSpPr>
          <p:spPr>
            <a:xfrm>
              <a:off x="580807" y="2226337"/>
              <a:ext cx="2778125" cy="0"/>
            </a:xfrm>
            <a:custGeom>
              <a:avLst/>
              <a:gdLst/>
              <a:ahLst/>
              <a:cxnLst/>
              <a:rect l="l" t="t" r="r" b="b"/>
              <a:pathLst>
                <a:path w="2778125">
                  <a:moveTo>
                    <a:pt x="0" y="0"/>
                  </a:moveTo>
                  <a:lnTo>
                    <a:pt x="2777829" y="0"/>
                  </a:lnTo>
                </a:path>
              </a:pathLst>
            </a:custGeom>
            <a:ln w="8801">
              <a:solidFill>
                <a:srgbClr val="FFFFFF"/>
              </a:solidFill>
              <a:prstDash val="dash"/>
            </a:ln>
          </p:spPr>
          <p:txBody>
            <a:bodyPr wrap="square" lIns="0" tIns="0" rIns="0" bIns="0" rtlCol="0"/>
            <a:lstStyle/>
            <a:p>
              <a:endParaRPr dirty="0"/>
            </a:p>
          </p:txBody>
        </p:sp>
        <p:pic>
          <p:nvPicPr>
            <p:cNvPr id="39" name="object 39"/>
            <p:cNvPicPr/>
            <p:nvPr/>
          </p:nvPicPr>
          <p:blipFill>
            <a:blip r:embed="rId9" cstate="print"/>
            <a:stretch>
              <a:fillRect/>
            </a:stretch>
          </p:blipFill>
          <p:spPr>
            <a:xfrm>
              <a:off x="1456041" y="2044108"/>
              <a:ext cx="133370" cy="182888"/>
            </a:xfrm>
            <a:prstGeom prst="rect">
              <a:avLst/>
            </a:prstGeom>
          </p:spPr>
        </p:pic>
      </p:grpSp>
      <p:sp>
        <p:nvSpPr>
          <p:cNvPr id="40" name="object 40"/>
          <p:cNvSpPr txBox="1"/>
          <p:nvPr/>
        </p:nvSpPr>
        <p:spPr>
          <a:xfrm>
            <a:off x="715377" y="5234034"/>
            <a:ext cx="542290" cy="99060"/>
          </a:xfrm>
          <a:prstGeom prst="rect">
            <a:avLst/>
          </a:prstGeom>
          <a:solidFill>
            <a:srgbClr val="FFF2F2"/>
          </a:solidFill>
          <a:ln w="8850">
            <a:solidFill>
              <a:srgbClr val="FF6666"/>
            </a:solidFill>
          </a:ln>
        </p:spPr>
        <p:txBody>
          <a:bodyPr vert="horz" wrap="square" lIns="0" tIns="4445" rIns="0" bIns="0" rtlCol="0">
            <a:spAutoFit/>
          </a:bodyPr>
          <a:lstStyle/>
          <a:p>
            <a:pPr marL="27305">
              <a:lnSpc>
                <a:spcPct val="100000"/>
              </a:lnSpc>
              <a:spcBef>
                <a:spcPts val="35"/>
              </a:spcBef>
            </a:pPr>
            <a:r>
              <a:rPr sz="550" spc="50" dirty="0">
                <a:solidFill>
                  <a:srgbClr val="FF0000"/>
                </a:solidFill>
                <a:latin typeface="Book Antiqua"/>
                <a:cs typeface="Book Antiqua"/>
              </a:rPr>
              <a:t>Proton</a:t>
            </a:r>
            <a:r>
              <a:rPr sz="550" spc="90" dirty="0">
                <a:solidFill>
                  <a:srgbClr val="FF0000"/>
                </a:solidFill>
                <a:latin typeface="Book Antiqua"/>
                <a:cs typeface="Book Antiqua"/>
              </a:rPr>
              <a:t> </a:t>
            </a:r>
            <a:r>
              <a:rPr sz="550" spc="45" dirty="0">
                <a:solidFill>
                  <a:srgbClr val="FF0000"/>
                </a:solidFill>
                <a:latin typeface="Book Antiqua"/>
                <a:cs typeface="Book Antiqua"/>
              </a:rPr>
              <a:t>Beam</a:t>
            </a:r>
            <a:endParaRPr sz="550" dirty="0">
              <a:latin typeface="Book Antiqua"/>
              <a:cs typeface="Book Antiqua"/>
            </a:endParaRPr>
          </a:p>
        </p:txBody>
      </p:sp>
      <p:sp>
        <p:nvSpPr>
          <p:cNvPr id="41" name="object 41"/>
          <p:cNvSpPr txBox="1"/>
          <p:nvPr/>
        </p:nvSpPr>
        <p:spPr>
          <a:xfrm>
            <a:off x="379918" y="1930470"/>
            <a:ext cx="1076325" cy="114300"/>
          </a:xfrm>
          <a:prstGeom prst="rect">
            <a:avLst/>
          </a:prstGeom>
          <a:solidFill>
            <a:srgbClr val="F2F2F2"/>
          </a:solidFill>
          <a:ln w="8818">
            <a:solidFill>
              <a:srgbClr val="666666"/>
            </a:solidFill>
          </a:ln>
        </p:spPr>
        <p:txBody>
          <a:bodyPr vert="horz" wrap="square" lIns="0" tIns="5080" rIns="0" bIns="0" rtlCol="0">
            <a:spAutoFit/>
          </a:bodyPr>
          <a:lstStyle/>
          <a:p>
            <a:pPr marL="27305">
              <a:lnSpc>
                <a:spcPct val="100000"/>
              </a:lnSpc>
              <a:spcBef>
                <a:spcPts val="40"/>
              </a:spcBef>
            </a:pPr>
            <a:r>
              <a:rPr sz="550" dirty="0">
                <a:latin typeface="Book Antiqua"/>
                <a:cs typeface="Book Antiqua"/>
              </a:rPr>
              <a:t>Top</a:t>
            </a:r>
            <a:r>
              <a:rPr sz="550" spc="145" dirty="0">
                <a:latin typeface="Book Antiqua"/>
                <a:cs typeface="Book Antiqua"/>
              </a:rPr>
              <a:t> </a:t>
            </a:r>
            <a:r>
              <a:rPr sz="550" dirty="0">
                <a:latin typeface="Book Antiqua"/>
                <a:cs typeface="Book Antiqua"/>
              </a:rPr>
              <a:t>of</a:t>
            </a:r>
            <a:r>
              <a:rPr sz="550" spc="145" dirty="0">
                <a:latin typeface="Book Antiqua"/>
                <a:cs typeface="Book Antiqua"/>
              </a:rPr>
              <a:t> </a:t>
            </a:r>
            <a:r>
              <a:rPr sz="550" spc="45" dirty="0">
                <a:latin typeface="Book Antiqua"/>
                <a:cs typeface="Book Antiqua"/>
              </a:rPr>
              <a:t>Permanent</a:t>
            </a:r>
            <a:r>
              <a:rPr sz="550" spc="145" dirty="0">
                <a:latin typeface="Book Antiqua"/>
                <a:cs typeface="Book Antiqua"/>
              </a:rPr>
              <a:t> </a:t>
            </a:r>
            <a:r>
              <a:rPr sz="550" spc="-10" dirty="0">
                <a:latin typeface="Book Antiqua"/>
                <a:cs typeface="Book Antiqua"/>
              </a:rPr>
              <a:t>Shielding</a:t>
            </a:r>
            <a:endParaRPr sz="550" dirty="0">
              <a:latin typeface="Book Antiqua"/>
              <a:cs typeface="Book Antiqua"/>
            </a:endParaRPr>
          </a:p>
        </p:txBody>
      </p:sp>
      <p:grpSp>
        <p:nvGrpSpPr>
          <p:cNvPr id="42" name="object 42"/>
          <p:cNvGrpSpPr/>
          <p:nvPr/>
        </p:nvGrpSpPr>
        <p:grpSpPr>
          <a:xfrm>
            <a:off x="1798558" y="2069602"/>
            <a:ext cx="142240" cy="401955"/>
            <a:chOff x="1798558" y="2069602"/>
            <a:chExt cx="142240" cy="401955"/>
          </a:xfrm>
        </p:grpSpPr>
        <p:sp>
          <p:nvSpPr>
            <p:cNvPr id="43" name="object 43"/>
            <p:cNvSpPr/>
            <p:nvPr/>
          </p:nvSpPr>
          <p:spPr>
            <a:xfrm>
              <a:off x="1818753" y="2076634"/>
              <a:ext cx="116839" cy="389890"/>
            </a:xfrm>
            <a:custGeom>
              <a:avLst/>
              <a:gdLst/>
              <a:ahLst/>
              <a:cxnLst/>
              <a:rect l="l" t="t" r="r" b="b"/>
              <a:pathLst>
                <a:path w="116839" h="389889">
                  <a:moveTo>
                    <a:pt x="0" y="0"/>
                  </a:moveTo>
                  <a:lnTo>
                    <a:pt x="116572" y="389686"/>
                  </a:lnTo>
                </a:path>
              </a:pathLst>
            </a:custGeom>
            <a:ln w="9905">
              <a:solidFill>
                <a:srgbClr val="FFFFFF"/>
              </a:solidFill>
            </a:ln>
          </p:spPr>
          <p:txBody>
            <a:bodyPr wrap="square" lIns="0" tIns="0" rIns="0" bIns="0" rtlCol="0"/>
            <a:lstStyle/>
            <a:p>
              <a:endParaRPr dirty="0"/>
            </a:p>
          </p:txBody>
        </p:sp>
        <p:sp>
          <p:nvSpPr>
            <p:cNvPr id="44" name="object 44"/>
            <p:cNvSpPr/>
            <p:nvPr/>
          </p:nvSpPr>
          <p:spPr>
            <a:xfrm>
              <a:off x="1802186" y="2073231"/>
              <a:ext cx="41275" cy="22225"/>
            </a:xfrm>
            <a:custGeom>
              <a:avLst/>
              <a:gdLst/>
              <a:ahLst/>
              <a:cxnLst/>
              <a:rect l="l" t="t" r="r" b="b"/>
              <a:pathLst>
                <a:path w="41275" h="22225">
                  <a:moveTo>
                    <a:pt x="0" y="21800"/>
                  </a:moveTo>
                  <a:lnTo>
                    <a:pt x="5513" y="17680"/>
                  </a:lnTo>
                  <a:lnTo>
                    <a:pt x="10447" y="11191"/>
                  </a:lnTo>
                  <a:lnTo>
                    <a:pt x="14044" y="4556"/>
                  </a:lnTo>
                  <a:lnTo>
                    <a:pt x="15547" y="0"/>
                  </a:lnTo>
                  <a:lnTo>
                    <a:pt x="19405" y="3315"/>
                  </a:lnTo>
                  <a:lnTo>
                    <a:pt x="26249" y="7532"/>
                  </a:lnTo>
                  <a:lnTo>
                    <a:pt x="34175" y="11044"/>
                  </a:lnTo>
                  <a:lnTo>
                    <a:pt x="41279" y="12243"/>
                  </a:lnTo>
                </a:path>
              </a:pathLst>
            </a:custGeom>
            <a:ln w="7761">
              <a:solidFill>
                <a:srgbClr val="FFFFFF"/>
              </a:solidFill>
            </a:ln>
          </p:spPr>
          <p:txBody>
            <a:bodyPr wrap="square" lIns="0" tIns="0" rIns="0" bIns="0" rtlCol="0"/>
            <a:lstStyle/>
            <a:p>
              <a:endParaRPr dirty="0"/>
            </a:p>
          </p:txBody>
        </p:sp>
      </p:grpSp>
      <p:sp>
        <p:nvSpPr>
          <p:cNvPr id="45" name="object 45"/>
          <p:cNvSpPr txBox="1"/>
          <p:nvPr/>
        </p:nvSpPr>
        <p:spPr>
          <a:xfrm>
            <a:off x="1940328" y="2470722"/>
            <a:ext cx="561340" cy="122555"/>
          </a:xfrm>
          <a:prstGeom prst="rect">
            <a:avLst/>
          </a:prstGeom>
          <a:solidFill>
            <a:srgbClr val="FFF2F2"/>
          </a:solidFill>
          <a:ln w="8870">
            <a:solidFill>
              <a:srgbClr val="FF6666"/>
            </a:solidFill>
          </a:ln>
        </p:spPr>
        <p:txBody>
          <a:bodyPr vert="horz" wrap="square" lIns="0" tIns="9525" rIns="0" bIns="0" rtlCol="0">
            <a:spAutoFit/>
          </a:bodyPr>
          <a:lstStyle/>
          <a:p>
            <a:pPr marL="27305">
              <a:lnSpc>
                <a:spcPct val="100000"/>
              </a:lnSpc>
              <a:spcBef>
                <a:spcPts val="75"/>
              </a:spcBef>
            </a:pPr>
            <a:r>
              <a:rPr sz="550" dirty="0">
                <a:latin typeface="Book Antiqua"/>
                <a:cs typeface="Book Antiqua"/>
              </a:rPr>
              <a:t>0.25</a:t>
            </a:r>
            <a:r>
              <a:rPr sz="550" spc="270" dirty="0">
                <a:latin typeface="Book Antiqua"/>
                <a:cs typeface="Book Antiqua"/>
              </a:rPr>
              <a:t> </a:t>
            </a:r>
            <a:r>
              <a:rPr sz="550" spc="-10" dirty="0">
                <a:latin typeface="Book Antiqua"/>
                <a:cs typeface="Book Antiqua"/>
              </a:rPr>
              <a:t>mrem/hr</a:t>
            </a:r>
            <a:endParaRPr sz="550" dirty="0">
              <a:latin typeface="Book Antiqua"/>
              <a:cs typeface="Book Antiqua"/>
            </a:endParaRPr>
          </a:p>
        </p:txBody>
      </p:sp>
      <p:grpSp>
        <p:nvGrpSpPr>
          <p:cNvPr id="46" name="object 46"/>
          <p:cNvGrpSpPr/>
          <p:nvPr/>
        </p:nvGrpSpPr>
        <p:grpSpPr>
          <a:xfrm>
            <a:off x="4500285" y="1611074"/>
            <a:ext cx="3383279" cy="4695190"/>
            <a:chOff x="4500285" y="1611074"/>
            <a:chExt cx="3383279" cy="4695190"/>
          </a:xfrm>
        </p:grpSpPr>
        <p:pic>
          <p:nvPicPr>
            <p:cNvPr id="47" name="object 47"/>
            <p:cNvPicPr/>
            <p:nvPr/>
          </p:nvPicPr>
          <p:blipFill>
            <a:blip r:embed="rId10" cstate="print"/>
            <a:stretch>
              <a:fillRect/>
            </a:stretch>
          </p:blipFill>
          <p:spPr>
            <a:xfrm>
              <a:off x="4500285" y="1611074"/>
              <a:ext cx="3382763" cy="4695019"/>
            </a:xfrm>
            <a:prstGeom prst="rect">
              <a:avLst/>
            </a:prstGeom>
          </p:spPr>
        </p:pic>
        <p:pic>
          <p:nvPicPr>
            <p:cNvPr id="48" name="object 48"/>
            <p:cNvPicPr/>
            <p:nvPr/>
          </p:nvPicPr>
          <p:blipFill>
            <a:blip r:embed="rId11" cstate="print"/>
            <a:stretch>
              <a:fillRect/>
            </a:stretch>
          </p:blipFill>
          <p:spPr>
            <a:xfrm>
              <a:off x="6189833" y="3133020"/>
              <a:ext cx="211476" cy="211469"/>
            </a:xfrm>
            <a:prstGeom prst="rect">
              <a:avLst/>
            </a:prstGeom>
          </p:spPr>
        </p:pic>
      </p:grpSp>
      <p:sp>
        <p:nvSpPr>
          <p:cNvPr id="49" name="object 49"/>
          <p:cNvSpPr txBox="1"/>
          <p:nvPr/>
        </p:nvSpPr>
        <p:spPr>
          <a:xfrm>
            <a:off x="6401309" y="3021581"/>
            <a:ext cx="471805" cy="111760"/>
          </a:xfrm>
          <a:prstGeom prst="rect">
            <a:avLst/>
          </a:prstGeom>
          <a:solidFill>
            <a:srgbClr val="F2F2FF"/>
          </a:solidFill>
          <a:ln w="8658">
            <a:solidFill>
              <a:srgbClr val="6666FF"/>
            </a:solidFill>
          </a:ln>
        </p:spPr>
        <p:txBody>
          <a:bodyPr vert="horz" wrap="square" lIns="0" tIns="3175" rIns="0" bIns="0" rtlCol="0">
            <a:spAutoFit/>
          </a:bodyPr>
          <a:lstStyle/>
          <a:p>
            <a:pPr marL="23495">
              <a:lnSpc>
                <a:spcPct val="100000"/>
              </a:lnSpc>
              <a:spcBef>
                <a:spcPts val="25"/>
              </a:spcBef>
            </a:pPr>
            <a:r>
              <a:rPr sz="550" dirty="0">
                <a:solidFill>
                  <a:srgbClr val="0000FF"/>
                </a:solidFill>
                <a:latin typeface="Book Antiqua"/>
                <a:cs typeface="Book Antiqua"/>
              </a:rPr>
              <a:t>Target</a:t>
            </a:r>
            <a:r>
              <a:rPr sz="550" spc="100" dirty="0">
                <a:solidFill>
                  <a:srgbClr val="0000FF"/>
                </a:solidFill>
                <a:latin typeface="Book Antiqua"/>
                <a:cs typeface="Book Antiqua"/>
              </a:rPr>
              <a:t> </a:t>
            </a:r>
            <a:r>
              <a:rPr sz="550" spc="-10" dirty="0">
                <a:solidFill>
                  <a:srgbClr val="0000FF"/>
                </a:solidFill>
                <a:latin typeface="Book Antiqua"/>
                <a:cs typeface="Book Antiqua"/>
              </a:rPr>
              <a:t>Water</a:t>
            </a:r>
            <a:endParaRPr sz="550" dirty="0">
              <a:latin typeface="Book Antiqua"/>
              <a:cs typeface="Book Antiqua"/>
            </a:endParaRPr>
          </a:p>
        </p:txBody>
      </p:sp>
      <p:grpSp>
        <p:nvGrpSpPr>
          <p:cNvPr id="50" name="object 50"/>
          <p:cNvGrpSpPr/>
          <p:nvPr/>
        </p:nvGrpSpPr>
        <p:grpSpPr>
          <a:xfrm>
            <a:off x="4706889" y="2106476"/>
            <a:ext cx="2413635" cy="3342640"/>
            <a:chOff x="4706889" y="2106476"/>
            <a:chExt cx="2413635" cy="3342640"/>
          </a:xfrm>
        </p:grpSpPr>
        <p:sp>
          <p:nvSpPr>
            <p:cNvPr id="51" name="object 51"/>
            <p:cNvSpPr/>
            <p:nvPr/>
          </p:nvSpPr>
          <p:spPr>
            <a:xfrm>
              <a:off x="4959768" y="5426538"/>
              <a:ext cx="178435" cy="0"/>
            </a:xfrm>
            <a:custGeom>
              <a:avLst/>
              <a:gdLst/>
              <a:ahLst/>
              <a:cxnLst/>
              <a:rect l="l" t="t" r="r" b="b"/>
              <a:pathLst>
                <a:path w="178435">
                  <a:moveTo>
                    <a:pt x="0" y="0"/>
                  </a:moveTo>
                  <a:lnTo>
                    <a:pt x="177856" y="0"/>
                  </a:lnTo>
                </a:path>
              </a:pathLst>
            </a:custGeom>
            <a:ln w="8658">
              <a:solidFill>
                <a:srgbClr val="FF0000"/>
              </a:solidFill>
            </a:ln>
          </p:spPr>
          <p:txBody>
            <a:bodyPr wrap="square" lIns="0" tIns="0" rIns="0" bIns="0" rtlCol="0"/>
            <a:lstStyle/>
            <a:p>
              <a:endParaRPr dirty="0"/>
            </a:p>
          </p:txBody>
        </p:sp>
        <p:sp>
          <p:nvSpPr>
            <p:cNvPr id="52" name="object 52"/>
            <p:cNvSpPr/>
            <p:nvPr/>
          </p:nvSpPr>
          <p:spPr>
            <a:xfrm>
              <a:off x="5123768" y="5408066"/>
              <a:ext cx="17780" cy="37465"/>
            </a:xfrm>
            <a:custGeom>
              <a:avLst/>
              <a:gdLst/>
              <a:ahLst/>
              <a:cxnLst/>
              <a:rect l="l" t="t" r="r" b="b"/>
              <a:pathLst>
                <a:path w="17779" h="37464">
                  <a:moveTo>
                    <a:pt x="0" y="0"/>
                  </a:moveTo>
                  <a:lnTo>
                    <a:pt x="1154" y="6927"/>
                  </a:lnTo>
                  <a:lnTo>
                    <a:pt x="13854" y="17317"/>
                  </a:lnTo>
                  <a:lnTo>
                    <a:pt x="17318" y="18472"/>
                  </a:lnTo>
                  <a:lnTo>
                    <a:pt x="13854" y="19626"/>
                  </a:lnTo>
                  <a:lnTo>
                    <a:pt x="1154" y="30017"/>
                  </a:lnTo>
                  <a:lnTo>
                    <a:pt x="0" y="36944"/>
                  </a:lnTo>
                </a:path>
              </a:pathLst>
            </a:custGeom>
            <a:ln w="6927">
              <a:solidFill>
                <a:srgbClr val="FF0000"/>
              </a:solidFill>
            </a:ln>
          </p:spPr>
          <p:txBody>
            <a:bodyPr wrap="square" lIns="0" tIns="0" rIns="0" bIns="0" rtlCol="0"/>
            <a:lstStyle/>
            <a:p>
              <a:endParaRPr dirty="0"/>
            </a:p>
          </p:txBody>
        </p:sp>
        <p:sp>
          <p:nvSpPr>
            <p:cNvPr id="53" name="object 53"/>
            <p:cNvSpPr/>
            <p:nvPr/>
          </p:nvSpPr>
          <p:spPr>
            <a:xfrm>
              <a:off x="4711334" y="2285320"/>
              <a:ext cx="2404745" cy="0"/>
            </a:xfrm>
            <a:custGeom>
              <a:avLst/>
              <a:gdLst/>
              <a:ahLst/>
              <a:cxnLst/>
              <a:rect l="l" t="t" r="r" b="b"/>
              <a:pathLst>
                <a:path w="2404745">
                  <a:moveTo>
                    <a:pt x="0" y="0"/>
                  </a:moveTo>
                  <a:lnTo>
                    <a:pt x="2404250" y="0"/>
                  </a:lnTo>
                </a:path>
              </a:pathLst>
            </a:custGeom>
            <a:ln w="8658">
              <a:solidFill>
                <a:srgbClr val="FFFFFF"/>
              </a:solidFill>
              <a:prstDash val="dash"/>
            </a:ln>
          </p:spPr>
          <p:txBody>
            <a:bodyPr wrap="square" lIns="0" tIns="0" rIns="0" bIns="0" rtlCol="0"/>
            <a:lstStyle/>
            <a:p>
              <a:endParaRPr dirty="0"/>
            </a:p>
          </p:txBody>
        </p:sp>
        <p:pic>
          <p:nvPicPr>
            <p:cNvPr id="54" name="object 54"/>
            <p:cNvPicPr/>
            <p:nvPr/>
          </p:nvPicPr>
          <p:blipFill>
            <a:blip r:embed="rId12" cstate="print"/>
            <a:stretch>
              <a:fillRect/>
            </a:stretch>
          </p:blipFill>
          <p:spPr>
            <a:xfrm>
              <a:off x="5468728" y="2106476"/>
              <a:ext cx="115835" cy="179322"/>
            </a:xfrm>
            <a:prstGeom prst="rect">
              <a:avLst/>
            </a:prstGeom>
          </p:spPr>
        </p:pic>
      </p:grpSp>
      <p:sp>
        <p:nvSpPr>
          <p:cNvPr id="55" name="object 55"/>
          <p:cNvSpPr txBox="1"/>
          <p:nvPr/>
        </p:nvSpPr>
        <p:spPr>
          <a:xfrm>
            <a:off x="4827807" y="5244385"/>
            <a:ext cx="469265" cy="97790"/>
          </a:xfrm>
          <a:prstGeom prst="rect">
            <a:avLst/>
          </a:prstGeom>
          <a:solidFill>
            <a:srgbClr val="FFF2F2"/>
          </a:solidFill>
          <a:ln w="8658">
            <a:solidFill>
              <a:srgbClr val="FF6666"/>
            </a:solidFill>
          </a:ln>
        </p:spPr>
        <p:txBody>
          <a:bodyPr vert="horz" wrap="square" lIns="0" tIns="3175" rIns="0" bIns="0" rtlCol="0">
            <a:spAutoFit/>
          </a:bodyPr>
          <a:lstStyle/>
          <a:p>
            <a:pPr marL="23495">
              <a:lnSpc>
                <a:spcPct val="100000"/>
              </a:lnSpc>
              <a:spcBef>
                <a:spcPts val="25"/>
              </a:spcBef>
            </a:pPr>
            <a:r>
              <a:rPr sz="550" dirty="0">
                <a:solidFill>
                  <a:srgbClr val="FF0000"/>
                </a:solidFill>
                <a:latin typeface="Book Antiqua"/>
                <a:cs typeface="Book Antiqua"/>
              </a:rPr>
              <a:t>Proton</a:t>
            </a:r>
            <a:r>
              <a:rPr sz="550" spc="100" dirty="0">
                <a:solidFill>
                  <a:srgbClr val="FF0000"/>
                </a:solidFill>
                <a:latin typeface="Book Antiqua"/>
                <a:cs typeface="Book Antiqua"/>
              </a:rPr>
              <a:t> </a:t>
            </a:r>
            <a:r>
              <a:rPr sz="550" spc="-20" dirty="0">
                <a:solidFill>
                  <a:srgbClr val="FF0000"/>
                </a:solidFill>
                <a:latin typeface="Book Antiqua"/>
                <a:cs typeface="Book Antiqua"/>
              </a:rPr>
              <a:t>Beam</a:t>
            </a:r>
            <a:endParaRPr sz="550" dirty="0">
              <a:latin typeface="Book Antiqua"/>
              <a:cs typeface="Book Antiqua"/>
            </a:endParaRPr>
          </a:p>
        </p:txBody>
      </p:sp>
      <p:sp>
        <p:nvSpPr>
          <p:cNvPr id="56" name="object 56"/>
          <p:cNvSpPr txBox="1"/>
          <p:nvPr/>
        </p:nvSpPr>
        <p:spPr>
          <a:xfrm>
            <a:off x="4537463" y="1994237"/>
            <a:ext cx="931544" cy="112395"/>
          </a:xfrm>
          <a:prstGeom prst="rect">
            <a:avLst/>
          </a:prstGeom>
          <a:solidFill>
            <a:srgbClr val="F2F2F2"/>
          </a:solidFill>
          <a:ln w="8658">
            <a:solidFill>
              <a:srgbClr val="666666"/>
            </a:solidFill>
          </a:ln>
        </p:spPr>
        <p:txBody>
          <a:bodyPr vert="horz" wrap="square" lIns="0" tIns="4445" rIns="0" bIns="0" rtlCol="0">
            <a:spAutoFit/>
          </a:bodyPr>
          <a:lstStyle/>
          <a:p>
            <a:pPr marL="23495">
              <a:lnSpc>
                <a:spcPct val="100000"/>
              </a:lnSpc>
              <a:spcBef>
                <a:spcPts val="35"/>
              </a:spcBef>
            </a:pPr>
            <a:r>
              <a:rPr sz="550" dirty="0">
                <a:latin typeface="Book Antiqua"/>
                <a:cs typeface="Book Antiqua"/>
              </a:rPr>
              <a:t>Top</a:t>
            </a:r>
            <a:r>
              <a:rPr sz="550" spc="35" dirty="0">
                <a:latin typeface="Book Antiqua"/>
                <a:cs typeface="Book Antiqua"/>
              </a:rPr>
              <a:t> </a:t>
            </a:r>
            <a:r>
              <a:rPr sz="550" dirty="0">
                <a:latin typeface="Book Antiqua"/>
                <a:cs typeface="Book Antiqua"/>
              </a:rPr>
              <a:t>of</a:t>
            </a:r>
            <a:r>
              <a:rPr sz="550" spc="40" dirty="0">
                <a:latin typeface="Book Antiqua"/>
                <a:cs typeface="Book Antiqua"/>
              </a:rPr>
              <a:t> </a:t>
            </a:r>
            <a:r>
              <a:rPr sz="550" dirty="0">
                <a:latin typeface="Book Antiqua"/>
                <a:cs typeface="Book Antiqua"/>
              </a:rPr>
              <a:t>Permanent</a:t>
            </a:r>
            <a:r>
              <a:rPr sz="550" spc="40" dirty="0">
                <a:latin typeface="Book Antiqua"/>
                <a:cs typeface="Book Antiqua"/>
              </a:rPr>
              <a:t> </a:t>
            </a:r>
            <a:r>
              <a:rPr sz="550" spc="-10" dirty="0">
                <a:latin typeface="Book Antiqua"/>
                <a:cs typeface="Book Antiqua"/>
              </a:rPr>
              <a:t>Shielding</a:t>
            </a:r>
            <a:endParaRPr sz="550" dirty="0">
              <a:latin typeface="Book Antiqua"/>
              <a:cs typeface="Book Antiqua"/>
            </a:endParaRPr>
          </a:p>
        </p:txBody>
      </p:sp>
      <p:grpSp>
        <p:nvGrpSpPr>
          <p:cNvPr id="57" name="object 57"/>
          <p:cNvGrpSpPr/>
          <p:nvPr/>
        </p:nvGrpSpPr>
        <p:grpSpPr>
          <a:xfrm>
            <a:off x="5562818" y="2469848"/>
            <a:ext cx="120014" cy="261620"/>
            <a:chOff x="5562818" y="2469848"/>
            <a:chExt cx="120014" cy="261620"/>
          </a:xfrm>
        </p:grpSpPr>
        <p:sp>
          <p:nvSpPr>
            <p:cNvPr id="58" name="object 58"/>
            <p:cNvSpPr/>
            <p:nvPr/>
          </p:nvSpPr>
          <p:spPr>
            <a:xfrm>
              <a:off x="5578288" y="2476527"/>
              <a:ext cx="100330" cy="250825"/>
            </a:xfrm>
            <a:custGeom>
              <a:avLst/>
              <a:gdLst/>
              <a:ahLst/>
              <a:cxnLst/>
              <a:rect l="l" t="t" r="r" b="b"/>
              <a:pathLst>
                <a:path w="100329" h="250825">
                  <a:moveTo>
                    <a:pt x="0" y="0"/>
                  </a:moveTo>
                  <a:lnTo>
                    <a:pt x="100085" y="250204"/>
                  </a:lnTo>
                </a:path>
              </a:pathLst>
            </a:custGeom>
            <a:ln w="8659">
              <a:solidFill>
                <a:srgbClr val="FFFFFF"/>
              </a:solidFill>
            </a:ln>
          </p:spPr>
          <p:txBody>
            <a:bodyPr wrap="square" lIns="0" tIns="0" rIns="0" bIns="0" rtlCol="0"/>
            <a:lstStyle/>
            <a:p>
              <a:endParaRPr dirty="0"/>
            </a:p>
          </p:txBody>
        </p:sp>
        <p:sp>
          <p:nvSpPr>
            <p:cNvPr id="59" name="object 59"/>
            <p:cNvSpPr/>
            <p:nvPr/>
          </p:nvSpPr>
          <p:spPr>
            <a:xfrm>
              <a:off x="5566282" y="2473312"/>
              <a:ext cx="34925" cy="23495"/>
            </a:xfrm>
            <a:custGeom>
              <a:avLst/>
              <a:gdLst/>
              <a:ahLst/>
              <a:cxnLst/>
              <a:rect l="l" t="t" r="r" b="b"/>
              <a:pathLst>
                <a:path w="34925" h="23494">
                  <a:moveTo>
                    <a:pt x="0" y="22938"/>
                  </a:moveTo>
                  <a:lnTo>
                    <a:pt x="6002" y="19293"/>
                  </a:lnTo>
                  <a:lnTo>
                    <a:pt x="10934" y="3644"/>
                  </a:lnTo>
                  <a:lnTo>
                    <a:pt x="10719" y="0"/>
                  </a:lnTo>
                  <a:lnTo>
                    <a:pt x="13077" y="2786"/>
                  </a:lnTo>
                  <a:lnTo>
                    <a:pt x="27441" y="10718"/>
                  </a:lnTo>
                  <a:lnTo>
                    <a:pt x="34302" y="9218"/>
                  </a:lnTo>
                </a:path>
              </a:pathLst>
            </a:custGeom>
            <a:ln w="6926">
              <a:solidFill>
                <a:srgbClr val="FFFFFF"/>
              </a:solidFill>
            </a:ln>
          </p:spPr>
          <p:txBody>
            <a:bodyPr wrap="square" lIns="0" tIns="0" rIns="0" bIns="0" rtlCol="0"/>
            <a:lstStyle/>
            <a:p>
              <a:endParaRPr dirty="0"/>
            </a:p>
          </p:txBody>
        </p:sp>
      </p:grpSp>
      <p:sp>
        <p:nvSpPr>
          <p:cNvPr id="60" name="object 60"/>
          <p:cNvSpPr txBox="1"/>
          <p:nvPr/>
        </p:nvSpPr>
        <p:spPr>
          <a:xfrm>
            <a:off x="5682703" y="2731061"/>
            <a:ext cx="485775" cy="120650"/>
          </a:xfrm>
          <a:prstGeom prst="rect">
            <a:avLst/>
          </a:prstGeom>
          <a:solidFill>
            <a:srgbClr val="FFF2F2"/>
          </a:solidFill>
          <a:ln w="8658">
            <a:solidFill>
              <a:srgbClr val="FF6666"/>
            </a:solidFill>
          </a:ln>
        </p:spPr>
        <p:txBody>
          <a:bodyPr vert="horz" wrap="square" lIns="0" tIns="8255" rIns="0" bIns="0" rtlCol="0">
            <a:spAutoFit/>
          </a:bodyPr>
          <a:lstStyle/>
          <a:p>
            <a:pPr marL="23495">
              <a:lnSpc>
                <a:spcPct val="100000"/>
              </a:lnSpc>
              <a:spcBef>
                <a:spcPts val="65"/>
              </a:spcBef>
            </a:pPr>
            <a:r>
              <a:rPr sz="550" dirty="0">
                <a:latin typeface="Book Antiqua"/>
                <a:cs typeface="Book Antiqua"/>
              </a:rPr>
              <a:t>0.25</a:t>
            </a:r>
            <a:r>
              <a:rPr sz="550" spc="95" dirty="0">
                <a:latin typeface="Book Antiqua"/>
                <a:cs typeface="Book Antiqua"/>
              </a:rPr>
              <a:t> </a:t>
            </a:r>
            <a:r>
              <a:rPr sz="550" spc="-10" dirty="0">
                <a:latin typeface="Book Antiqua"/>
                <a:cs typeface="Book Antiqua"/>
              </a:rPr>
              <a:t>mrem/hr</a:t>
            </a:r>
            <a:endParaRPr sz="550" dirty="0">
              <a:latin typeface="Book Antiqua"/>
              <a:cs typeface="Book Antiqua"/>
            </a:endParaRPr>
          </a:p>
        </p:txBody>
      </p:sp>
      <p:sp>
        <p:nvSpPr>
          <p:cNvPr id="61" name="TextBox 60">
            <a:extLst>
              <a:ext uri="{FF2B5EF4-FFF2-40B4-BE49-F238E27FC236}">
                <a16:creationId xmlns:a16="http://schemas.microsoft.com/office/drawing/2014/main" id="{5E19F171-C3A4-CE79-9B85-E4605D89C402}"/>
              </a:ext>
            </a:extLst>
          </p:cNvPr>
          <p:cNvSpPr txBox="1"/>
          <p:nvPr/>
        </p:nvSpPr>
        <p:spPr>
          <a:xfrm>
            <a:off x="2444377" y="6367042"/>
            <a:ext cx="7138493" cy="369332"/>
          </a:xfrm>
          <a:prstGeom prst="rect">
            <a:avLst/>
          </a:prstGeom>
          <a:noFill/>
        </p:spPr>
        <p:txBody>
          <a:bodyPr wrap="none" rtlCol="0">
            <a:spAutoFit/>
          </a:bodyPr>
          <a:lstStyle/>
          <a:p>
            <a:r>
              <a:rPr lang="en-US" dirty="0"/>
              <a:t>The TDR roof thickness is driven by neutrons leaking from the target.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D46F1C0-66B1-1418-3DDB-95223B788754}"/>
              </a:ext>
            </a:extLst>
          </p:cNvPr>
          <p:cNvSpPr txBox="1">
            <a:spLocks/>
          </p:cNvSpPr>
          <p:nvPr/>
        </p:nvSpPr>
        <p:spPr>
          <a:xfrm>
            <a:off x="179692" y="697029"/>
            <a:ext cx="6906908" cy="1433816"/>
          </a:xfrm>
          <a:prstGeom prst="rect">
            <a:avLst/>
          </a:prstGeom>
        </p:spPr>
        <p:txBody>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Helvetica Neue" panose="02000503000000020004" pitchFamily="2" charset="0"/>
              </a:rPr>
              <a:t>Final TDR roof thickness is 1.99 m of HD Concrete Removable stacked shielding is 89 cm of HD concrete</a:t>
            </a:r>
          </a:p>
          <a:p>
            <a:endParaRPr lang="en-US" dirty="0"/>
          </a:p>
        </p:txBody>
      </p:sp>
      <p:sp>
        <p:nvSpPr>
          <p:cNvPr id="2" name="Title 1">
            <a:extLst>
              <a:ext uri="{FF2B5EF4-FFF2-40B4-BE49-F238E27FC236}">
                <a16:creationId xmlns:a16="http://schemas.microsoft.com/office/drawing/2014/main" id="{3671DFAA-48A6-D722-29FA-931F3CD562D2}"/>
              </a:ext>
            </a:extLst>
          </p:cNvPr>
          <p:cNvSpPr>
            <a:spLocks noGrp="1"/>
          </p:cNvSpPr>
          <p:nvPr>
            <p:ph type="title"/>
          </p:nvPr>
        </p:nvSpPr>
        <p:spPr>
          <a:xfrm>
            <a:off x="327500" y="161498"/>
            <a:ext cx="5101237" cy="535531"/>
          </a:xfrm>
        </p:spPr>
        <p:txBody>
          <a:bodyPr/>
          <a:lstStyle/>
          <a:p>
            <a:r>
              <a:rPr lang="en-US" dirty="0">
                <a:latin typeface="Helvetica Neue" panose="02000503000000020004"/>
                <a:ea typeface="+mn-ea"/>
                <a:cs typeface="+mn-cs"/>
              </a:rPr>
              <a:t>Final TDR Roof Thickness</a:t>
            </a:r>
          </a:p>
        </p:txBody>
      </p:sp>
      <p:pic>
        <p:nvPicPr>
          <p:cNvPr id="22" name="Picture 21">
            <a:extLst>
              <a:ext uri="{FF2B5EF4-FFF2-40B4-BE49-F238E27FC236}">
                <a16:creationId xmlns:a16="http://schemas.microsoft.com/office/drawing/2014/main" id="{DB47A8D1-F4B8-348D-637E-1299686E93BC}"/>
              </a:ext>
            </a:extLst>
          </p:cNvPr>
          <p:cNvPicPr>
            <a:picLocks noChangeAspect="1"/>
          </p:cNvPicPr>
          <p:nvPr/>
        </p:nvPicPr>
        <p:blipFill>
          <a:blip r:embed="rId3"/>
          <a:stretch>
            <a:fillRect/>
          </a:stretch>
        </p:blipFill>
        <p:spPr>
          <a:xfrm>
            <a:off x="6454730" y="0"/>
            <a:ext cx="4941627" cy="6858000"/>
          </a:xfrm>
          <a:prstGeom prst="rect">
            <a:avLst/>
          </a:prstGeom>
        </p:spPr>
      </p:pic>
      <p:pic>
        <p:nvPicPr>
          <p:cNvPr id="24" name="Picture 23">
            <a:extLst>
              <a:ext uri="{FF2B5EF4-FFF2-40B4-BE49-F238E27FC236}">
                <a16:creationId xmlns:a16="http://schemas.microsoft.com/office/drawing/2014/main" id="{BB16AE83-FF76-A95E-F202-C54641B65255}"/>
              </a:ext>
            </a:extLst>
          </p:cNvPr>
          <p:cNvPicPr>
            <a:picLocks noChangeAspect="1"/>
          </p:cNvPicPr>
          <p:nvPr/>
        </p:nvPicPr>
        <p:blipFill>
          <a:blip r:embed="rId4"/>
          <a:stretch>
            <a:fillRect/>
          </a:stretch>
        </p:blipFill>
        <p:spPr>
          <a:xfrm>
            <a:off x="795643" y="1413937"/>
            <a:ext cx="5355431" cy="5380196"/>
          </a:xfrm>
          <a:prstGeom prst="rect">
            <a:avLst/>
          </a:prstGeom>
        </p:spPr>
      </p:pic>
    </p:spTree>
    <p:extLst>
      <p:ext uri="{BB962C8B-B14F-4D97-AF65-F5344CB8AC3E}">
        <p14:creationId xmlns:p14="http://schemas.microsoft.com/office/powerpoint/2010/main" val="2169315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608E7-D029-82B6-2735-9029D0E6453F}"/>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8E0738DD-F93F-19BF-CD73-D159748BBAC7}"/>
              </a:ext>
            </a:extLst>
          </p:cNvPr>
          <p:cNvPicPr>
            <a:picLocks noChangeAspect="1"/>
          </p:cNvPicPr>
          <p:nvPr/>
        </p:nvPicPr>
        <p:blipFill>
          <a:blip r:embed="rId2"/>
          <a:stretch>
            <a:fillRect/>
          </a:stretch>
        </p:blipFill>
        <p:spPr>
          <a:xfrm>
            <a:off x="6156927" y="2737695"/>
            <a:ext cx="3554094" cy="3820206"/>
          </a:xfrm>
          <a:prstGeom prst="rect">
            <a:avLst/>
          </a:prstGeom>
          <a:solidFill>
            <a:srgbClr val="28A351">
              <a:alpha val="80000"/>
            </a:srgbClr>
          </a:solidFill>
        </p:spPr>
      </p:pic>
      <p:sp>
        <p:nvSpPr>
          <p:cNvPr id="4" name="Title 3">
            <a:extLst>
              <a:ext uri="{FF2B5EF4-FFF2-40B4-BE49-F238E27FC236}">
                <a16:creationId xmlns:a16="http://schemas.microsoft.com/office/drawing/2014/main" id="{5583D2AC-13A9-332E-D647-D29126FE294F}"/>
              </a:ext>
            </a:extLst>
          </p:cNvPr>
          <p:cNvSpPr>
            <a:spLocks noGrp="1"/>
          </p:cNvSpPr>
          <p:nvPr>
            <p:ph type="title"/>
          </p:nvPr>
        </p:nvSpPr>
        <p:spPr/>
        <p:txBody>
          <a:bodyPr/>
          <a:lstStyle/>
          <a:p>
            <a:r>
              <a:rPr lang="en-US" dirty="0"/>
              <a:t>Target Viewing Periscope</a:t>
            </a:r>
          </a:p>
        </p:txBody>
      </p:sp>
      <p:sp>
        <p:nvSpPr>
          <p:cNvPr id="2" name="Octagon 1">
            <a:extLst>
              <a:ext uri="{FF2B5EF4-FFF2-40B4-BE49-F238E27FC236}">
                <a16:creationId xmlns:a16="http://schemas.microsoft.com/office/drawing/2014/main" id="{E36FDBA4-5365-F233-F446-923AAEDEB231}"/>
              </a:ext>
            </a:extLst>
          </p:cNvPr>
          <p:cNvSpPr/>
          <p:nvPr/>
        </p:nvSpPr>
        <p:spPr>
          <a:xfrm>
            <a:off x="11662574" y="6292519"/>
            <a:ext cx="520700" cy="520700"/>
          </a:xfrm>
          <a:prstGeom prst="octagon">
            <a:avLst/>
          </a:prstGeom>
          <a:no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lnSpc>
                <a:spcPct val="90000"/>
              </a:lnSpc>
            </a:pPr>
            <a:r>
              <a:rPr lang="en-US" sz="1200" dirty="0">
                <a:solidFill>
                  <a:sysClr val="windowText" lastClr="000000"/>
                </a:solidFill>
                <a:latin typeface="Arial" panose="020B0604020202020204" pitchFamily="34" charset="0"/>
                <a:cs typeface="Arial" panose="020B0604020202020204" pitchFamily="34" charset="0"/>
              </a:rPr>
              <a:t>1454</a:t>
            </a:r>
          </a:p>
        </p:txBody>
      </p:sp>
      <p:pic>
        <p:nvPicPr>
          <p:cNvPr id="25" name="Picture 24">
            <a:extLst>
              <a:ext uri="{FF2B5EF4-FFF2-40B4-BE49-F238E27FC236}">
                <a16:creationId xmlns:a16="http://schemas.microsoft.com/office/drawing/2014/main" id="{716522D4-4D62-A8D7-F400-A8CC2EE80DBC}"/>
              </a:ext>
            </a:extLst>
          </p:cNvPr>
          <p:cNvPicPr>
            <a:picLocks noChangeAspect="1"/>
          </p:cNvPicPr>
          <p:nvPr/>
        </p:nvPicPr>
        <p:blipFill>
          <a:blip r:embed="rId3"/>
          <a:stretch>
            <a:fillRect/>
          </a:stretch>
        </p:blipFill>
        <p:spPr>
          <a:xfrm>
            <a:off x="997034" y="2737695"/>
            <a:ext cx="4530486" cy="3200400"/>
          </a:xfrm>
          <a:prstGeom prst="rect">
            <a:avLst/>
          </a:prstGeom>
        </p:spPr>
      </p:pic>
    </p:spTree>
    <p:extLst>
      <p:ext uri="{BB962C8B-B14F-4D97-AF65-F5344CB8AC3E}">
        <p14:creationId xmlns:p14="http://schemas.microsoft.com/office/powerpoint/2010/main" val="92295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A5154-6BE1-B553-4344-D8FF942C94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9319B5-391F-802E-713E-AA07C9E033B1}"/>
              </a:ext>
            </a:extLst>
          </p:cNvPr>
          <p:cNvSpPr>
            <a:spLocks noGrp="1"/>
          </p:cNvSpPr>
          <p:nvPr>
            <p:ph type="title"/>
          </p:nvPr>
        </p:nvSpPr>
        <p:spPr/>
        <p:txBody>
          <a:bodyPr/>
          <a:lstStyle/>
          <a:p>
            <a:r>
              <a:rPr lang="en-US" dirty="0">
                <a:latin typeface="Helvetica Neue" panose="02000503000000020004"/>
                <a:ea typeface="+mn-ea"/>
                <a:cs typeface="+mn-cs"/>
              </a:rPr>
              <a:t>TVP Model</a:t>
            </a:r>
          </a:p>
        </p:txBody>
      </p:sp>
      <p:pic>
        <p:nvPicPr>
          <p:cNvPr id="3" name="Picture 2" descr="A screenshot of a computer program&#10;&#10;Description automatically generated">
            <a:extLst>
              <a:ext uri="{FF2B5EF4-FFF2-40B4-BE49-F238E27FC236}">
                <a16:creationId xmlns:a16="http://schemas.microsoft.com/office/drawing/2014/main" id="{427FE45A-A826-839C-156B-92F2BEB164E7}"/>
              </a:ext>
            </a:extLst>
          </p:cNvPr>
          <p:cNvPicPr>
            <a:picLocks noChangeAspect="1"/>
          </p:cNvPicPr>
          <p:nvPr/>
        </p:nvPicPr>
        <p:blipFill>
          <a:blip r:embed="rId2"/>
          <a:stretch>
            <a:fillRect/>
          </a:stretch>
        </p:blipFill>
        <p:spPr>
          <a:xfrm>
            <a:off x="3139193" y="981869"/>
            <a:ext cx="3260488" cy="4921622"/>
          </a:xfrm>
          <a:prstGeom prst="rect">
            <a:avLst/>
          </a:prstGeom>
        </p:spPr>
      </p:pic>
      <p:sp>
        <p:nvSpPr>
          <p:cNvPr id="5" name="Right Arrow 4">
            <a:extLst>
              <a:ext uri="{FF2B5EF4-FFF2-40B4-BE49-F238E27FC236}">
                <a16:creationId xmlns:a16="http://schemas.microsoft.com/office/drawing/2014/main" id="{3ACFBC29-A659-5DBE-C15E-5C038ACA2406}"/>
              </a:ext>
            </a:extLst>
          </p:cNvPr>
          <p:cNvSpPr/>
          <p:nvPr/>
        </p:nvSpPr>
        <p:spPr>
          <a:xfrm>
            <a:off x="1904396" y="4486568"/>
            <a:ext cx="1166054" cy="3717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TextBox 5">
            <a:extLst>
              <a:ext uri="{FF2B5EF4-FFF2-40B4-BE49-F238E27FC236}">
                <a16:creationId xmlns:a16="http://schemas.microsoft.com/office/drawing/2014/main" id="{4F44D085-00FA-5190-D4B1-5B279F99685D}"/>
              </a:ext>
            </a:extLst>
          </p:cNvPr>
          <p:cNvSpPr txBox="1"/>
          <p:nvPr/>
        </p:nvSpPr>
        <p:spPr>
          <a:xfrm>
            <a:off x="1859193" y="4545466"/>
            <a:ext cx="1280000" cy="253916"/>
          </a:xfrm>
          <a:prstGeom prst="rect">
            <a:avLst/>
          </a:prstGeom>
          <a:noFill/>
        </p:spPr>
        <p:txBody>
          <a:bodyPr wrap="square" rtlCol="0">
            <a:spAutoFit/>
          </a:bodyPr>
          <a:lstStyle/>
          <a:p>
            <a:r>
              <a:rPr lang="en-US" sz="1050" dirty="0">
                <a:solidFill>
                  <a:schemeClr val="bg1"/>
                </a:solidFill>
                <a:latin typeface="Century Gothic" panose="020B0502020202020204" pitchFamily="34" charset="0"/>
                <a:ea typeface="Helvetica Neue" panose="02000503000000020004" pitchFamily="2" charset="0"/>
                <a:cs typeface="Helvetica Neue" panose="02000503000000020004" pitchFamily="2" charset="0"/>
              </a:rPr>
              <a:t>1.3 GeV protons</a:t>
            </a:r>
          </a:p>
        </p:txBody>
      </p:sp>
      <p:sp>
        <p:nvSpPr>
          <p:cNvPr id="7" name="TextBox 6">
            <a:extLst>
              <a:ext uri="{FF2B5EF4-FFF2-40B4-BE49-F238E27FC236}">
                <a16:creationId xmlns:a16="http://schemas.microsoft.com/office/drawing/2014/main" id="{C299D606-EB0E-9E3D-6D0C-955BFF83F68C}"/>
              </a:ext>
            </a:extLst>
          </p:cNvPr>
          <p:cNvSpPr txBox="1"/>
          <p:nvPr/>
        </p:nvSpPr>
        <p:spPr>
          <a:xfrm>
            <a:off x="5852456" y="5983412"/>
            <a:ext cx="1053253" cy="307777"/>
          </a:xfrm>
          <a:prstGeom prst="rect">
            <a:avLst/>
          </a:prstGeom>
          <a:noFill/>
        </p:spPr>
        <p:txBody>
          <a:bodyPr wrap="square" rtlCol="0">
            <a:spAutoFit/>
          </a:bodyPr>
          <a:lstStyle/>
          <a:p>
            <a:r>
              <a:rPr lang="en-US" sz="1400" b="1" dirty="0">
                <a:latin typeface="Century Gothic" panose="020B0502020202020204" pitchFamily="34" charset="0"/>
                <a:ea typeface="Helvetica Neue" panose="02000503000000020004" pitchFamily="2" charset="0"/>
                <a:cs typeface="Helvetica Neue" panose="02000503000000020004" pitchFamily="2" charset="0"/>
              </a:rPr>
              <a:t>TARGET</a:t>
            </a:r>
          </a:p>
        </p:txBody>
      </p:sp>
      <p:cxnSp>
        <p:nvCxnSpPr>
          <p:cNvPr id="8" name="Straight Arrow Connector 7">
            <a:extLst>
              <a:ext uri="{FF2B5EF4-FFF2-40B4-BE49-F238E27FC236}">
                <a16:creationId xmlns:a16="http://schemas.microsoft.com/office/drawing/2014/main" id="{92B882E9-ED45-C859-5F75-CCF7AEE08774}"/>
              </a:ext>
            </a:extLst>
          </p:cNvPr>
          <p:cNvCxnSpPr>
            <a:cxnSpLocks/>
            <a:endCxn id="16" idx="2"/>
          </p:cNvCxnSpPr>
          <p:nvPr/>
        </p:nvCxnSpPr>
        <p:spPr>
          <a:xfrm flipV="1">
            <a:off x="3791570" y="4637406"/>
            <a:ext cx="593896" cy="128121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8478BDE-9BA9-F3A4-6410-D0433EB90CEE}"/>
              </a:ext>
            </a:extLst>
          </p:cNvPr>
          <p:cNvCxnSpPr>
            <a:cxnSpLocks/>
          </p:cNvCxnSpPr>
          <p:nvPr/>
        </p:nvCxnSpPr>
        <p:spPr>
          <a:xfrm flipH="1" flipV="1">
            <a:off x="5255217" y="4702969"/>
            <a:ext cx="962838" cy="12804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FCCB7B8-96E6-24EB-D370-1181E4177E4D}"/>
              </a:ext>
            </a:extLst>
          </p:cNvPr>
          <p:cNvSpPr txBox="1"/>
          <p:nvPr/>
        </p:nvSpPr>
        <p:spPr>
          <a:xfrm>
            <a:off x="4454238" y="5983412"/>
            <a:ext cx="1444165" cy="307777"/>
          </a:xfrm>
          <a:prstGeom prst="rect">
            <a:avLst/>
          </a:prstGeom>
          <a:noFill/>
        </p:spPr>
        <p:txBody>
          <a:bodyPr wrap="square" rtlCol="0">
            <a:spAutoFit/>
          </a:bodyPr>
          <a:lstStyle/>
          <a:p>
            <a:r>
              <a:rPr lang="en-US" sz="1400" b="1" dirty="0">
                <a:latin typeface="Century Gothic" panose="020B0502020202020204" pitchFamily="34" charset="0"/>
                <a:ea typeface="Helvetica Neue" panose="02000503000000020004" pitchFamily="2" charset="0"/>
                <a:cs typeface="Helvetica Neue" panose="02000503000000020004" pitchFamily="2" charset="0"/>
              </a:rPr>
              <a:t>MODERATORS</a:t>
            </a:r>
          </a:p>
        </p:txBody>
      </p:sp>
      <p:sp>
        <p:nvSpPr>
          <p:cNvPr id="11" name="TextBox 10">
            <a:extLst>
              <a:ext uri="{FF2B5EF4-FFF2-40B4-BE49-F238E27FC236}">
                <a16:creationId xmlns:a16="http://schemas.microsoft.com/office/drawing/2014/main" id="{D415B1B9-5266-0239-D9E6-E77083FA4BD4}"/>
              </a:ext>
            </a:extLst>
          </p:cNvPr>
          <p:cNvSpPr txBox="1"/>
          <p:nvPr/>
        </p:nvSpPr>
        <p:spPr>
          <a:xfrm>
            <a:off x="3172041" y="5983411"/>
            <a:ext cx="1444165" cy="307777"/>
          </a:xfrm>
          <a:prstGeom prst="rect">
            <a:avLst/>
          </a:prstGeom>
          <a:noFill/>
        </p:spPr>
        <p:txBody>
          <a:bodyPr wrap="square" rtlCol="0">
            <a:spAutoFit/>
          </a:bodyPr>
          <a:lstStyle/>
          <a:p>
            <a:r>
              <a:rPr lang="en-US" sz="1400" b="1" dirty="0">
                <a:latin typeface="Century Gothic" panose="020B0502020202020204" pitchFamily="34" charset="0"/>
                <a:ea typeface="Helvetica Neue" panose="02000503000000020004" pitchFamily="2" charset="0"/>
                <a:cs typeface="Helvetica Neue" panose="02000503000000020004" pitchFamily="2" charset="0"/>
              </a:rPr>
              <a:t>1</a:t>
            </a:r>
            <a:r>
              <a:rPr lang="en-US" sz="1400" b="1" baseline="30000" dirty="0">
                <a:latin typeface="Century Gothic" panose="020B0502020202020204" pitchFamily="34" charset="0"/>
                <a:ea typeface="Helvetica Neue" panose="02000503000000020004" pitchFamily="2" charset="0"/>
                <a:cs typeface="Helvetica Neue" panose="02000503000000020004" pitchFamily="2" charset="0"/>
              </a:rPr>
              <a:t>ST</a:t>
            </a:r>
            <a:r>
              <a:rPr lang="en-US" sz="1400" b="1" dirty="0">
                <a:latin typeface="Century Gothic" panose="020B0502020202020204" pitchFamily="34" charset="0"/>
                <a:ea typeface="Helvetica Neue" panose="02000503000000020004" pitchFamily="2" charset="0"/>
                <a:cs typeface="Helvetica Neue" panose="02000503000000020004" pitchFamily="2" charset="0"/>
              </a:rPr>
              <a:t> MIRROR</a:t>
            </a:r>
          </a:p>
        </p:txBody>
      </p:sp>
      <p:cxnSp>
        <p:nvCxnSpPr>
          <p:cNvPr id="12" name="Straight Arrow Connector 11">
            <a:extLst>
              <a:ext uri="{FF2B5EF4-FFF2-40B4-BE49-F238E27FC236}">
                <a16:creationId xmlns:a16="http://schemas.microsoft.com/office/drawing/2014/main" id="{B00D2013-B9C7-BDFC-E138-C498574E3692}"/>
              </a:ext>
            </a:extLst>
          </p:cNvPr>
          <p:cNvCxnSpPr>
            <a:cxnSpLocks/>
            <a:stCxn id="10" idx="0"/>
          </p:cNvCxnSpPr>
          <p:nvPr/>
        </p:nvCxnSpPr>
        <p:spPr>
          <a:xfrm flipH="1" flipV="1">
            <a:off x="5026869" y="4847166"/>
            <a:ext cx="149452" cy="113624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6E2E5A1-EB00-EB62-990C-F7855A3E5DAB}"/>
              </a:ext>
            </a:extLst>
          </p:cNvPr>
          <p:cNvSpPr txBox="1"/>
          <p:nvPr/>
        </p:nvSpPr>
        <p:spPr>
          <a:xfrm>
            <a:off x="5893977" y="1321783"/>
            <a:ext cx="532071" cy="307777"/>
          </a:xfrm>
          <a:prstGeom prst="rect">
            <a:avLst/>
          </a:prstGeom>
          <a:noFill/>
        </p:spPr>
        <p:txBody>
          <a:bodyPr wrap="square" rtlCol="0">
            <a:spAutoFit/>
          </a:bodyPr>
          <a:lstStyle/>
          <a:p>
            <a:r>
              <a:rPr lang="en-US" sz="1400" b="1" dirty="0">
                <a:latin typeface="Century Gothic" panose="020B0502020202020204" pitchFamily="34" charset="0"/>
                <a:ea typeface="Helvetica Neue" panose="02000503000000020004" pitchFamily="2" charset="0"/>
                <a:cs typeface="Helvetica Neue" panose="02000503000000020004" pitchFamily="2" charset="0"/>
              </a:rPr>
              <a:t>AIR</a:t>
            </a:r>
          </a:p>
        </p:txBody>
      </p:sp>
      <p:sp>
        <p:nvSpPr>
          <p:cNvPr id="14" name="TextBox 13">
            <a:extLst>
              <a:ext uri="{FF2B5EF4-FFF2-40B4-BE49-F238E27FC236}">
                <a16:creationId xmlns:a16="http://schemas.microsoft.com/office/drawing/2014/main" id="{E5F6588D-CA19-89C8-55AC-6E238926A8D6}"/>
              </a:ext>
            </a:extLst>
          </p:cNvPr>
          <p:cNvSpPr txBox="1"/>
          <p:nvPr/>
        </p:nvSpPr>
        <p:spPr>
          <a:xfrm>
            <a:off x="2596753" y="1011057"/>
            <a:ext cx="1280000" cy="523220"/>
          </a:xfrm>
          <a:prstGeom prst="rect">
            <a:avLst/>
          </a:prstGeom>
          <a:noFill/>
        </p:spPr>
        <p:txBody>
          <a:bodyPr wrap="square" rtlCol="0">
            <a:spAutoFit/>
          </a:bodyPr>
          <a:lstStyle/>
          <a:p>
            <a:r>
              <a:rPr lang="en-US" sz="1400" b="1" dirty="0">
                <a:latin typeface="Century Gothic" panose="020B0502020202020204" pitchFamily="34" charset="0"/>
                <a:ea typeface="Helvetica Neue" panose="02000503000000020004" pitchFamily="2" charset="0"/>
                <a:cs typeface="Helvetica Neue" panose="02000503000000020004" pitchFamily="2" charset="0"/>
              </a:rPr>
              <a:t>DOGHOUSE SHIELDING</a:t>
            </a:r>
          </a:p>
        </p:txBody>
      </p:sp>
      <p:cxnSp>
        <p:nvCxnSpPr>
          <p:cNvPr id="15" name="Straight Arrow Connector 14">
            <a:extLst>
              <a:ext uri="{FF2B5EF4-FFF2-40B4-BE49-F238E27FC236}">
                <a16:creationId xmlns:a16="http://schemas.microsoft.com/office/drawing/2014/main" id="{3DD49561-30B4-80C6-81EE-5E29B8F7FD2F}"/>
              </a:ext>
            </a:extLst>
          </p:cNvPr>
          <p:cNvCxnSpPr>
            <a:cxnSpLocks/>
          </p:cNvCxnSpPr>
          <p:nvPr/>
        </p:nvCxnSpPr>
        <p:spPr>
          <a:xfrm>
            <a:off x="3739459" y="1321783"/>
            <a:ext cx="30932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D1A6ABF-9E88-2F56-C14A-AA85B2D9ED0B}"/>
              </a:ext>
            </a:extLst>
          </p:cNvPr>
          <p:cNvSpPr/>
          <p:nvPr/>
        </p:nvSpPr>
        <p:spPr>
          <a:xfrm>
            <a:off x="4099333" y="1126053"/>
            <a:ext cx="572265" cy="3511353"/>
          </a:xfrm>
          <a:prstGeom prst="rect">
            <a:avLst/>
          </a:prstGeom>
          <a:noFill/>
          <a:ln w="3810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7" name="TextBox 16">
            <a:extLst>
              <a:ext uri="{FF2B5EF4-FFF2-40B4-BE49-F238E27FC236}">
                <a16:creationId xmlns:a16="http://schemas.microsoft.com/office/drawing/2014/main" id="{9ABF83B9-533F-DB45-7F6E-9FC300949F61}"/>
              </a:ext>
            </a:extLst>
          </p:cNvPr>
          <p:cNvSpPr txBox="1"/>
          <p:nvPr/>
        </p:nvSpPr>
        <p:spPr>
          <a:xfrm>
            <a:off x="4731952" y="1050628"/>
            <a:ext cx="612019" cy="400110"/>
          </a:xfrm>
          <a:prstGeom prst="rect">
            <a:avLst/>
          </a:prstGeom>
          <a:noFill/>
        </p:spPr>
        <p:txBody>
          <a:bodyPr wrap="square" rtlCol="0">
            <a:spAutoFit/>
          </a:bodyPr>
          <a:lstStyle/>
          <a:p>
            <a:r>
              <a:rPr lang="en-US" sz="2000" b="1" dirty="0">
                <a:solidFill>
                  <a:srgbClr val="C00000"/>
                </a:solidFill>
                <a:latin typeface="Century Gothic" panose="020B0502020202020204" pitchFamily="34" charset="0"/>
                <a:ea typeface="Helvetica Neue" panose="02000503000000020004" pitchFamily="2" charset="0"/>
                <a:cs typeface="Helvetica Neue" panose="02000503000000020004" pitchFamily="2" charset="0"/>
              </a:rPr>
              <a:t>TVP</a:t>
            </a:r>
          </a:p>
        </p:txBody>
      </p:sp>
      <p:sp>
        <p:nvSpPr>
          <p:cNvPr id="18" name="TextBox 17">
            <a:extLst>
              <a:ext uri="{FF2B5EF4-FFF2-40B4-BE49-F238E27FC236}">
                <a16:creationId xmlns:a16="http://schemas.microsoft.com/office/drawing/2014/main" id="{AADD8CAA-12BD-85F7-9D5E-35AF36EF10CF}"/>
              </a:ext>
            </a:extLst>
          </p:cNvPr>
          <p:cNvSpPr txBox="1"/>
          <p:nvPr/>
        </p:nvSpPr>
        <p:spPr>
          <a:xfrm>
            <a:off x="3192201" y="3269369"/>
            <a:ext cx="1444165" cy="523220"/>
          </a:xfrm>
          <a:prstGeom prst="rect">
            <a:avLst/>
          </a:prstGeom>
          <a:noFill/>
        </p:spPr>
        <p:txBody>
          <a:bodyPr wrap="square" rtlCol="0">
            <a:spAutoFit/>
          </a:bodyPr>
          <a:lstStyle/>
          <a:p>
            <a:r>
              <a:rPr lang="en-US" sz="1400" b="1" dirty="0">
                <a:latin typeface="Century Gothic" panose="020B0502020202020204" pitchFamily="34" charset="0"/>
                <a:ea typeface="Helvetica Neue" panose="02000503000000020004" pitchFamily="2" charset="0"/>
                <a:cs typeface="Helvetica Neue" panose="02000503000000020004" pitchFamily="2" charset="0"/>
              </a:rPr>
              <a:t>STEEL SHIELDING</a:t>
            </a:r>
          </a:p>
        </p:txBody>
      </p:sp>
      <p:pic>
        <p:nvPicPr>
          <p:cNvPr id="19" name="Picture 18" descr="A multicolored structure with lines&#10;&#10;Description automatically generated with medium confidence">
            <a:extLst>
              <a:ext uri="{FF2B5EF4-FFF2-40B4-BE49-F238E27FC236}">
                <a16:creationId xmlns:a16="http://schemas.microsoft.com/office/drawing/2014/main" id="{6556B51F-4FCC-A0A1-B46C-1944B738EF2D}"/>
              </a:ext>
            </a:extLst>
          </p:cNvPr>
          <p:cNvPicPr>
            <a:picLocks noChangeAspect="1"/>
          </p:cNvPicPr>
          <p:nvPr/>
        </p:nvPicPr>
        <p:blipFill>
          <a:blip r:embed="rId3"/>
          <a:stretch>
            <a:fillRect/>
          </a:stretch>
        </p:blipFill>
        <p:spPr>
          <a:xfrm>
            <a:off x="7647900" y="732184"/>
            <a:ext cx="3140862" cy="5496509"/>
          </a:xfrm>
          <a:prstGeom prst="rect">
            <a:avLst/>
          </a:prstGeom>
        </p:spPr>
      </p:pic>
      <p:sp>
        <p:nvSpPr>
          <p:cNvPr id="20" name="TextBox 19">
            <a:extLst>
              <a:ext uri="{FF2B5EF4-FFF2-40B4-BE49-F238E27FC236}">
                <a16:creationId xmlns:a16="http://schemas.microsoft.com/office/drawing/2014/main" id="{5204B95A-AD2A-9822-89E5-469EFB3DAFAA}"/>
              </a:ext>
            </a:extLst>
          </p:cNvPr>
          <p:cNvSpPr txBox="1"/>
          <p:nvPr/>
        </p:nvSpPr>
        <p:spPr>
          <a:xfrm>
            <a:off x="7558399" y="477202"/>
            <a:ext cx="2279649" cy="318273"/>
          </a:xfrm>
          <a:prstGeom prst="rect">
            <a:avLst/>
          </a:prstGeom>
          <a:noFill/>
        </p:spPr>
        <p:txBody>
          <a:bodyPr wrap="square" rtlCol="0">
            <a:spAutoFit/>
          </a:bodyPr>
          <a:lstStyle/>
          <a:p>
            <a:r>
              <a:rPr lang="en-US" sz="1400" b="1" dirty="0">
                <a:latin typeface="Century Gothic" panose="020B0502020202020204" pitchFamily="34" charset="0"/>
                <a:ea typeface="Helvetica Neue" panose="02000503000000020004" pitchFamily="2" charset="0"/>
                <a:cs typeface="Helvetica Neue" panose="02000503000000020004" pitchFamily="2" charset="0"/>
              </a:rPr>
              <a:t>DOGHOUSE SHIELDING</a:t>
            </a:r>
          </a:p>
        </p:txBody>
      </p:sp>
      <p:cxnSp>
        <p:nvCxnSpPr>
          <p:cNvPr id="21" name="Straight Arrow Connector 20">
            <a:extLst>
              <a:ext uri="{FF2B5EF4-FFF2-40B4-BE49-F238E27FC236}">
                <a16:creationId xmlns:a16="http://schemas.microsoft.com/office/drawing/2014/main" id="{C00740C4-F9BC-E475-889F-75E181A2773D}"/>
              </a:ext>
            </a:extLst>
          </p:cNvPr>
          <p:cNvCxnSpPr>
            <a:cxnSpLocks/>
          </p:cNvCxnSpPr>
          <p:nvPr/>
        </p:nvCxnSpPr>
        <p:spPr>
          <a:xfrm>
            <a:off x="8536050" y="740436"/>
            <a:ext cx="92689" cy="47701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4E4A2BA-A362-82BA-EF40-03AF1B3E8410}"/>
              </a:ext>
            </a:extLst>
          </p:cNvPr>
          <p:cNvSpPr/>
          <p:nvPr/>
        </p:nvSpPr>
        <p:spPr>
          <a:xfrm>
            <a:off x="8280102" y="939628"/>
            <a:ext cx="600650" cy="3919524"/>
          </a:xfrm>
          <a:prstGeom prst="rect">
            <a:avLst/>
          </a:prstGeom>
          <a:noFill/>
          <a:ln w="3810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3" name="TextBox 22">
            <a:extLst>
              <a:ext uri="{FF2B5EF4-FFF2-40B4-BE49-F238E27FC236}">
                <a16:creationId xmlns:a16="http://schemas.microsoft.com/office/drawing/2014/main" id="{F0BF77CF-56D6-11E3-FA3F-34E13C868336}"/>
              </a:ext>
            </a:extLst>
          </p:cNvPr>
          <p:cNvSpPr txBox="1"/>
          <p:nvPr/>
        </p:nvSpPr>
        <p:spPr>
          <a:xfrm>
            <a:off x="8891385" y="892934"/>
            <a:ext cx="612019" cy="400110"/>
          </a:xfrm>
          <a:prstGeom prst="rect">
            <a:avLst/>
          </a:prstGeom>
          <a:noFill/>
        </p:spPr>
        <p:txBody>
          <a:bodyPr wrap="square" rtlCol="0">
            <a:spAutoFit/>
          </a:bodyPr>
          <a:lstStyle/>
          <a:p>
            <a:r>
              <a:rPr lang="en-US" sz="2000" b="1" dirty="0">
                <a:solidFill>
                  <a:srgbClr val="C00000"/>
                </a:solidFill>
                <a:latin typeface="Century Gothic" panose="020B0502020202020204" pitchFamily="34" charset="0"/>
                <a:ea typeface="Helvetica Neue" panose="02000503000000020004" pitchFamily="2" charset="0"/>
                <a:cs typeface="Helvetica Neue" panose="02000503000000020004" pitchFamily="2" charset="0"/>
              </a:rPr>
              <a:t>TVP</a:t>
            </a:r>
          </a:p>
        </p:txBody>
      </p:sp>
      <p:sp>
        <p:nvSpPr>
          <p:cNvPr id="24" name="TextBox 23">
            <a:extLst>
              <a:ext uri="{FF2B5EF4-FFF2-40B4-BE49-F238E27FC236}">
                <a16:creationId xmlns:a16="http://schemas.microsoft.com/office/drawing/2014/main" id="{E265ADC4-B495-2DB8-D733-BEBEBB3FE512}"/>
              </a:ext>
            </a:extLst>
          </p:cNvPr>
          <p:cNvSpPr txBox="1"/>
          <p:nvPr/>
        </p:nvSpPr>
        <p:spPr>
          <a:xfrm rot="16200000">
            <a:off x="10278337" y="2647411"/>
            <a:ext cx="532071" cy="307777"/>
          </a:xfrm>
          <a:prstGeom prst="rect">
            <a:avLst/>
          </a:prstGeom>
          <a:noFill/>
        </p:spPr>
        <p:txBody>
          <a:bodyPr wrap="square" rtlCol="0">
            <a:spAutoFit/>
          </a:bodyPr>
          <a:lstStyle/>
          <a:p>
            <a:r>
              <a:rPr lang="en-US" sz="1400" b="1" dirty="0">
                <a:latin typeface="Century Gothic" panose="020B0502020202020204" pitchFamily="34" charset="0"/>
                <a:ea typeface="Helvetica Neue" panose="02000503000000020004" pitchFamily="2" charset="0"/>
                <a:cs typeface="Helvetica Neue" panose="02000503000000020004" pitchFamily="2" charset="0"/>
              </a:rPr>
              <a:t>5 m</a:t>
            </a:r>
          </a:p>
        </p:txBody>
      </p:sp>
      <p:sp>
        <p:nvSpPr>
          <p:cNvPr id="25" name="TextBox 24">
            <a:extLst>
              <a:ext uri="{FF2B5EF4-FFF2-40B4-BE49-F238E27FC236}">
                <a16:creationId xmlns:a16="http://schemas.microsoft.com/office/drawing/2014/main" id="{1E76FDBC-D005-3297-07DF-7A33846B0E19}"/>
              </a:ext>
            </a:extLst>
          </p:cNvPr>
          <p:cNvSpPr txBox="1"/>
          <p:nvPr/>
        </p:nvSpPr>
        <p:spPr>
          <a:xfrm>
            <a:off x="9388554" y="2298846"/>
            <a:ext cx="1179670" cy="461665"/>
          </a:xfrm>
          <a:prstGeom prst="rect">
            <a:avLst/>
          </a:prstGeom>
          <a:noFill/>
        </p:spPr>
        <p:txBody>
          <a:bodyPr wrap="square" rtlCol="0">
            <a:spAutoFit/>
          </a:bodyPr>
          <a:lstStyle/>
          <a:p>
            <a:r>
              <a:rPr lang="en-US" sz="1200" b="1" dirty="0">
                <a:latin typeface="Century Gothic" panose="020B0502020202020204" pitchFamily="34" charset="0"/>
                <a:ea typeface="Helvetica Neue" panose="02000503000000020004" pitchFamily="2" charset="0"/>
                <a:cs typeface="Helvetica Neue" panose="02000503000000020004" pitchFamily="2" charset="0"/>
              </a:rPr>
              <a:t>STEEL SHIELDING</a:t>
            </a:r>
          </a:p>
        </p:txBody>
      </p:sp>
      <p:sp>
        <p:nvSpPr>
          <p:cNvPr id="26" name="Right Arrow 25">
            <a:extLst>
              <a:ext uri="{FF2B5EF4-FFF2-40B4-BE49-F238E27FC236}">
                <a16:creationId xmlns:a16="http://schemas.microsoft.com/office/drawing/2014/main" id="{1F0B83EA-3B24-C12D-6BA0-61430DDB19C4}"/>
              </a:ext>
            </a:extLst>
          </p:cNvPr>
          <p:cNvSpPr/>
          <p:nvPr/>
        </p:nvSpPr>
        <p:spPr>
          <a:xfrm rot="21165577">
            <a:off x="7617436" y="4721033"/>
            <a:ext cx="781052" cy="3717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7" name="TextBox 26">
            <a:extLst>
              <a:ext uri="{FF2B5EF4-FFF2-40B4-BE49-F238E27FC236}">
                <a16:creationId xmlns:a16="http://schemas.microsoft.com/office/drawing/2014/main" id="{089D4984-1D0D-54A4-E2BE-91C44D8CA7A7}"/>
              </a:ext>
            </a:extLst>
          </p:cNvPr>
          <p:cNvSpPr txBox="1"/>
          <p:nvPr/>
        </p:nvSpPr>
        <p:spPr>
          <a:xfrm rot="21147953">
            <a:off x="7540130" y="4775237"/>
            <a:ext cx="1280000" cy="200055"/>
          </a:xfrm>
          <a:prstGeom prst="rect">
            <a:avLst/>
          </a:prstGeom>
          <a:noFill/>
        </p:spPr>
        <p:txBody>
          <a:bodyPr wrap="square" rtlCol="0">
            <a:spAutoFit/>
          </a:bodyPr>
          <a:lstStyle/>
          <a:p>
            <a:r>
              <a:rPr lang="en-US" sz="700" b="1" dirty="0">
                <a:solidFill>
                  <a:schemeClr val="bg1"/>
                </a:solidFill>
                <a:latin typeface="Century Gothic" panose="020B0502020202020204" pitchFamily="34" charset="0"/>
                <a:ea typeface="Helvetica Neue" panose="02000503000000020004" pitchFamily="2" charset="0"/>
                <a:cs typeface="Helvetica Neue" panose="02000503000000020004" pitchFamily="2" charset="0"/>
              </a:rPr>
              <a:t>1.3 GeV protons</a:t>
            </a:r>
          </a:p>
        </p:txBody>
      </p:sp>
      <p:sp>
        <p:nvSpPr>
          <p:cNvPr id="28" name="TextBox 27">
            <a:extLst>
              <a:ext uri="{FF2B5EF4-FFF2-40B4-BE49-F238E27FC236}">
                <a16:creationId xmlns:a16="http://schemas.microsoft.com/office/drawing/2014/main" id="{7B0CBA10-BB94-B0F4-105B-CF08204DC8EA}"/>
              </a:ext>
            </a:extLst>
          </p:cNvPr>
          <p:cNvSpPr txBox="1"/>
          <p:nvPr/>
        </p:nvSpPr>
        <p:spPr>
          <a:xfrm>
            <a:off x="10079692" y="6179513"/>
            <a:ext cx="1053253" cy="307777"/>
          </a:xfrm>
          <a:prstGeom prst="rect">
            <a:avLst/>
          </a:prstGeom>
          <a:noFill/>
        </p:spPr>
        <p:txBody>
          <a:bodyPr wrap="square" rtlCol="0">
            <a:spAutoFit/>
          </a:bodyPr>
          <a:lstStyle/>
          <a:p>
            <a:r>
              <a:rPr lang="en-US" sz="1400" b="1" dirty="0">
                <a:latin typeface="Century Gothic" panose="020B0502020202020204" pitchFamily="34" charset="0"/>
                <a:ea typeface="Helvetica Neue" panose="02000503000000020004" pitchFamily="2" charset="0"/>
                <a:cs typeface="Helvetica Neue" panose="02000503000000020004" pitchFamily="2" charset="0"/>
              </a:rPr>
              <a:t>TARGET</a:t>
            </a:r>
          </a:p>
        </p:txBody>
      </p:sp>
      <p:cxnSp>
        <p:nvCxnSpPr>
          <p:cNvPr id="29" name="Straight Arrow Connector 28">
            <a:extLst>
              <a:ext uri="{FF2B5EF4-FFF2-40B4-BE49-F238E27FC236}">
                <a16:creationId xmlns:a16="http://schemas.microsoft.com/office/drawing/2014/main" id="{692DC633-8110-90FE-78BD-537185671F73}"/>
              </a:ext>
            </a:extLst>
          </p:cNvPr>
          <p:cNvCxnSpPr>
            <a:cxnSpLocks/>
          </p:cNvCxnSpPr>
          <p:nvPr/>
        </p:nvCxnSpPr>
        <p:spPr>
          <a:xfrm flipV="1">
            <a:off x="8028057" y="4859152"/>
            <a:ext cx="508159" cy="13203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3671053-6565-9439-EE15-0DBE87C4226A}"/>
              </a:ext>
            </a:extLst>
          </p:cNvPr>
          <p:cNvCxnSpPr>
            <a:cxnSpLocks/>
            <a:stCxn id="28" idx="0"/>
          </p:cNvCxnSpPr>
          <p:nvPr/>
        </p:nvCxnSpPr>
        <p:spPr>
          <a:xfrm flipH="1" flipV="1">
            <a:off x="9459118" y="4806130"/>
            <a:ext cx="1147201" cy="13733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8343978-43E2-A23C-358B-27EEAD415A24}"/>
              </a:ext>
            </a:extLst>
          </p:cNvPr>
          <p:cNvSpPr txBox="1"/>
          <p:nvPr/>
        </p:nvSpPr>
        <p:spPr>
          <a:xfrm>
            <a:off x="8664238" y="6185098"/>
            <a:ext cx="1444165" cy="307777"/>
          </a:xfrm>
          <a:prstGeom prst="rect">
            <a:avLst/>
          </a:prstGeom>
          <a:noFill/>
        </p:spPr>
        <p:txBody>
          <a:bodyPr wrap="square" rtlCol="0">
            <a:spAutoFit/>
          </a:bodyPr>
          <a:lstStyle/>
          <a:p>
            <a:r>
              <a:rPr lang="en-US" sz="1400" b="1" dirty="0">
                <a:latin typeface="Century Gothic" panose="020B0502020202020204" pitchFamily="34" charset="0"/>
                <a:ea typeface="Helvetica Neue" panose="02000503000000020004" pitchFamily="2" charset="0"/>
                <a:cs typeface="Helvetica Neue" panose="02000503000000020004" pitchFamily="2" charset="0"/>
              </a:rPr>
              <a:t>MODERATORS</a:t>
            </a:r>
          </a:p>
        </p:txBody>
      </p:sp>
      <p:sp>
        <p:nvSpPr>
          <p:cNvPr id="32" name="TextBox 31">
            <a:extLst>
              <a:ext uri="{FF2B5EF4-FFF2-40B4-BE49-F238E27FC236}">
                <a16:creationId xmlns:a16="http://schemas.microsoft.com/office/drawing/2014/main" id="{ED50C9F7-48FC-B3EB-9214-3CC53A893064}"/>
              </a:ext>
            </a:extLst>
          </p:cNvPr>
          <p:cNvSpPr txBox="1"/>
          <p:nvPr/>
        </p:nvSpPr>
        <p:spPr>
          <a:xfrm>
            <a:off x="7532539" y="6171494"/>
            <a:ext cx="1444165" cy="307777"/>
          </a:xfrm>
          <a:prstGeom prst="rect">
            <a:avLst/>
          </a:prstGeom>
          <a:noFill/>
        </p:spPr>
        <p:txBody>
          <a:bodyPr wrap="square" rtlCol="0">
            <a:spAutoFit/>
          </a:bodyPr>
          <a:lstStyle/>
          <a:p>
            <a:r>
              <a:rPr lang="en-US" sz="1400" b="1" dirty="0">
                <a:latin typeface="Century Gothic" panose="020B0502020202020204" pitchFamily="34" charset="0"/>
                <a:ea typeface="Helvetica Neue" panose="02000503000000020004" pitchFamily="2" charset="0"/>
                <a:cs typeface="Helvetica Neue" panose="02000503000000020004" pitchFamily="2" charset="0"/>
              </a:rPr>
              <a:t>1</a:t>
            </a:r>
            <a:r>
              <a:rPr lang="en-US" sz="1400" b="1" baseline="30000" dirty="0">
                <a:latin typeface="Century Gothic" panose="020B0502020202020204" pitchFamily="34" charset="0"/>
                <a:ea typeface="Helvetica Neue" panose="02000503000000020004" pitchFamily="2" charset="0"/>
                <a:cs typeface="Helvetica Neue" panose="02000503000000020004" pitchFamily="2" charset="0"/>
              </a:rPr>
              <a:t>ST</a:t>
            </a:r>
            <a:r>
              <a:rPr lang="en-US" sz="1400" b="1" dirty="0">
                <a:latin typeface="Century Gothic" panose="020B0502020202020204" pitchFamily="34" charset="0"/>
                <a:ea typeface="Helvetica Neue" panose="02000503000000020004" pitchFamily="2" charset="0"/>
                <a:cs typeface="Helvetica Neue" panose="02000503000000020004" pitchFamily="2" charset="0"/>
              </a:rPr>
              <a:t> MIRROR</a:t>
            </a:r>
          </a:p>
        </p:txBody>
      </p:sp>
      <p:cxnSp>
        <p:nvCxnSpPr>
          <p:cNvPr id="33" name="Straight Arrow Connector 32">
            <a:extLst>
              <a:ext uri="{FF2B5EF4-FFF2-40B4-BE49-F238E27FC236}">
                <a16:creationId xmlns:a16="http://schemas.microsoft.com/office/drawing/2014/main" id="{319188CC-9852-682B-4545-0F99D1BB7753}"/>
              </a:ext>
            </a:extLst>
          </p:cNvPr>
          <p:cNvCxnSpPr>
            <a:cxnSpLocks/>
          </p:cNvCxnSpPr>
          <p:nvPr/>
        </p:nvCxnSpPr>
        <p:spPr>
          <a:xfrm flipH="1" flipV="1">
            <a:off x="9236868" y="4858639"/>
            <a:ext cx="122137" cy="132087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5BC1B25-5423-7CFC-92FF-3C099E2B5742}"/>
              </a:ext>
            </a:extLst>
          </p:cNvPr>
          <p:cNvCxnSpPr>
            <a:cxnSpLocks/>
          </p:cNvCxnSpPr>
          <p:nvPr/>
        </p:nvCxnSpPr>
        <p:spPr>
          <a:xfrm flipV="1">
            <a:off x="10644594" y="1178623"/>
            <a:ext cx="7351" cy="3366843"/>
          </a:xfrm>
          <a:prstGeom prst="straightConnector1">
            <a:avLst/>
          </a:prstGeom>
          <a:ln w="127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0C54C15-65E8-6A3B-633D-BC8B35E4FA29}"/>
              </a:ext>
            </a:extLst>
          </p:cNvPr>
          <p:cNvSpPr txBox="1"/>
          <p:nvPr/>
        </p:nvSpPr>
        <p:spPr>
          <a:xfrm>
            <a:off x="7691747" y="773678"/>
            <a:ext cx="532071" cy="276999"/>
          </a:xfrm>
          <a:prstGeom prst="rect">
            <a:avLst/>
          </a:prstGeom>
          <a:noFill/>
        </p:spPr>
        <p:txBody>
          <a:bodyPr wrap="square" rtlCol="0">
            <a:spAutoFit/>
          </a:bodyPr>
          <a:lstStyle/>
          <a:p>
            <a:r>
              <a:rPr lang="en-US" sz="1200" b="1" dirty="0">
                <a:latin typeface="Century Gothic" panose="020B0502020202020204" pitchFamily="34" charset="0"/>
                <a:ea typeface="Helvetica Neue" panose="02000503000000020004" pitchFamily="2" charset="0"/>
                <a:cs typeface="Helvetica Neue" panose="02000503000000020004" pitchFamily="2" charset="0"/>
              </a:rPr>
              <a:t>AIR</a:t>
            </a:r>
          </a:p>
        </p:txBody>
      </p:sp>
      <p:sp>
        <p:nvSpPr>
          <p:cNvPr id="36" name="TextBox 35">
            <a:extLst>
              <a:ext uri="{FF2B5EF4-FFF2-40B4-BE49-F238E27FC236}">
                <a16:creationId xmlns:a16="http://schemas.microsoft.com/office/drawing/2014/main" id="{D1765689-EA0C-B550-698A-630AE72BF597}"/>
              </a:ext>
            </a:extLst>
          </p:cNvPr>
          <p:cNvSpPr txBox="1"/>
          <p:nvPr/>
        </p:nvSpPr>
        <p:spPr>
          <a:xfrm>
            <a:off x="9386320" y="694749"/>
            <a:ext cx="1444165" cy="461665"/>
          </a:xfrm>
          <a:prstGeom prst="rect">
            <a:avLst/>
          </a:prstGeom>
          <a:noFill/>
        </p:spPr>
        <p:txBody>
          <a:bodyPr wrap="square" rtlCol="0">
            <a:spAutoFit/>
          </a:bodyPr>
          <a:lstStyle/>
          <a:p>
            <a:pPr algn="r"/>
            <a:r>
              <a:rPr lang="en-US" sz="1200" b="1" dirty="0">
                <a:latin typeface="Century Gothic" panose="020B0502020202020204" pitchFamily="34" charset="0"/>
                <a:ea typeface="Helvetica Neue" panose="02000503000000020004" pitchFamily="2" charset="0"/>
                <a:cs typeface="Helvetica Neue" panose="02000503000000020004" pitchFamily="2" charset="0"/>
              </a:rPr>
              <a:t>TARGET DRIVE ROOM </a:t>
            </a:r>
          </a:p>
        </p:txBody>
      </p:sp>
      <p:sp>
        <p:nvSpPr>
          <p:cNvPr id="37" name="TextBox 36">
            <a:extLst>
              <a:ext uri="{FF2B5EF4-FFF2-40B4-BE49-F238E27FC236}">
                <a16:creationId xmlns:a16="http://schemas.microsoft.com/office/drawing/2014/main" id="{FDEB0FBB-95D5-E6FB-F22C-AB21E1FC3D80}"/>
              </a:ext>
            </a:extLst>
          </p:cNvPr>
          <p:cNvSpPr txBox="1"/>
          <p:nvPr/>
        </p:nvSpPr>
        <p:spPr>
          <a:xfrm>
            <a:off x="7532539" y="2163827"/>
            <a:ext cx="1444165" cy="461665"/>
          </a:xfrm>
          <a:prstGeom prst="rect">
            <a:avLst/>
          </a:prstGeom>
          <a:noFill/>
        </p:spPr>
        <p:txBody>
          <a:bodyPr wrap="square" rtlCol="0">
            <a:spAutoFit/>
          </a:bodyPr>
          <a:lstStyle/>
          <a:p>
            <a:r>
              <a:rPr lang="en-US" sz="1200" b="1" dirty="0">
                <a:latin typeface="Century Gothic" panose="020B0502020202020204" pitchFamily="34" charset="0"/>
                <a:ea typeface="Helvetica Neue" panose="02000503000000020004" pitchFamily="2" charset="0"/>
                <a:cs typeface="Helvetica Neue" panose="02000503000000020004" pitchFamily="2" charset="0"/>
              </a:rPr>
              <a:t>2</a:t>
            </a:r>
            <a:r>
              <a:rPr lang="en-US" sz="1200" b="1" baseline="30000" dirty="0">
                <a:latin typeface="Century Gothic" panose="020B0502020202020204" pitchFamily="34" charset="0"/>
                <a:ea typeface="Helvetica Neue" panose="02000503000000020004" pitchFamily="2" charset="0"/>
                <a:cs typeface="Helvetica Neue" panose="02000503000000020004" pitchFamily="2" charset="0"/>
              </a:rPr>
              <a:t>ND</a:t>
            </a:r>
            <a:r>
              <a:rPr lang="en-US" sz="1200" b="1" dirty="0">
                <a:latin typeface="Century Gothic" panose="020B0502020202020204" pitchFamily="34" charset="0"/>
                <a:ea typeface="Helvetica Neue" panose="02000503000000020004" pitchFamily="2" charset="0"/>
                <a:cs typeface="Helvetica Neue" panose="02000503000000020004" pitchFamily="2" charset="0"/>
              </a:rPr>
              <a:t> </a:t>
            </a:r>
          </a:p>
          <a:p>
            <a:r>
              <a:rPr lang="en-US" sz="1200" b="1" dirty="0">
                <a:latin typeface="Century Gothic" panose="020B0502020202020204" pitchFamily="34" charset="0"/>
                <a:ea typeface="Helvetica Neue" panose="02000503000000020004" pitchFamily="2" charset="0"/>
                <a:cs typeface="Helvetica Neue" panose="02000503000000020004" pitchFamily="2" charset="0"/>
              </a:rPr>
              <a:t>MIRROR</a:t>
            </a:r>
          </a:p>
        </p:txBody>
      </p:sp>
      <p:cxnSp>
        <p:nvCxnSpPr>
          <p:cNvPr id="38" name="Straight Arrow Connector 37">
            <a:extLst>
              <a:ext uri="{FF2B5EF4-FFF2-40B4-BE49-F238E27FC236}">
                <a16:creationId xmlns:a16="http://schemas.microsoft.com/office/drawing/2014/main" id="{9ECA6E61-CF16-2353-1F1C-1350C44DB081}"/>
              </a:ext>
            </a:extLst>
          </p:cNvPr>
          <p:cNvCxnSpPr>
            <a:cxnSpLocks/>
          </p:cNvCxnSpPr>
          <p:nvPr/>
        </p:nvCxnSpPr>
        <p:spPr>
          <a:xfrm flipV="1">
            <a:off x="7923986" y="1471669"/>
            <a:ext cx="637660" cy="8293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19AFF08C-AFFE-E0ED-C083-AAEFAE573D7B}"/>
              </a:ext>
            </a:extLst>
          </p:cNvPr>
          <p:cNvSpPr txBox="1"/>
          <p:nvPr/>
        </p:nvSpPr>
        <p:spPr>
          <a:xfrm>
            <a:off x="200451" y="2042249"/>
            <a:ext cx="2447734" cy="2246769"/>
          </a:xfrm>
          <a:prstGeom prst="rect">
            <a:avLst/>
          </a:prstGeom>
          <a:noFill/>
        </p:spPr>
        <p:txBody>
          <a:bodyPr wrap="square">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5 m tall,10 x 20 cm </a:t>
            </a:r>
          </a:p>
          <a:p>
            <a:r>
              <a:rPr lang="en-US" sz="2000" dirty="0">
                <a:latin typeface="Helvetica Neue" panose="02000503000000020004" pitchFamily="2" charset="0"/>
                <a:ea typeface="Helvetica Neue" panose="02000503000000020004" pitchFamily="2" charset="0"/>
                <a:cs typeface="Helvetica Neue" panose="02000503000000020004" pitchFamily="2" charset="0"/>
              </a:rPr>
              <a:t>opening represents </a:t>
            </a:r>
          </a:p>
          <a:p>
            <a:r>
              <a:rPr lang="en-US" sz="2000" dirty="0">
                <a:latin typeface="Helvetica Neue" panose="02000503000000020004" pitchFamily="2" charset="0"/>
                <a:ea typeface="Helvetica Neue" panose="02000503000000020004" pitchFamily="2" charset="0"/>
                <a:cs typeface="Helvetica Neue" panose="02000503000000020004" pitchFamily="2" charset="0"/>
              </a:rPr>
              <a:t>a streaming gap in the steel shielding between the target and the target drive room (TDR)</a:t>
            </a:r>
          </a:p>
        </p:txBody>
      </p:sp>
      <p:sp>
        <p:nvSpPr>
          <p:cNvPr id="51" name="TextBox 50">
            <a:extLst>
              <a:ext uri="{FF2B5EF4-FFF2-40B4-BE49-F238E27FC236}">
                <a16:creationId xmlns:a16="http://schemas.microsoft.com/office/drawing/2014/main" id="{4871CD6C-FC20-88F5-0C4B-B49975A6E52B}"/>
              </a:ext>
            </a:extLst>
          </p:cNvPr>
          <p:cNvSpPr txBox="1"/>
          <p:nvPr/>
        </p:nvSpPr>
        <p:spPr>
          <a:xfrm>
            <a:off x="200451" y="1272667"/>
            <a:ext cx="3167696" cy="707886"/>
          </a:xfrm>
          <a:prstGeom prst="rect">
            <a:avLst/>
          </a:prstGeom>
          <a:noFill/>
        </p:spPr>
        <p:txBody>
          <a:bodyPr wrap="square">
            <a:spAutoFit/>
          </a:bodyPr>
          <a:lstStyle/>
          <a:p>
            <a:r>
              <a:rPr lang="en-US" sz="2000" b="1" dirty="0">
                <a:latin typeface="Helvetica Neue" panose="02000503000000020004" pitchFamily="2" charset="0"/>
                <a:ea typeface="Helvetica Neue" panose="02000503000000020004" pitchFamily="2" charset="0"/>
                <a:cs typeface="Helvetica Neue" panose="02000503000000020004" pitchFamily="2" charset="0"/>
              </a:rPr>
              <a:t>Neutronics</a:t>
            </a:r>
            <a:r>
              <a:rPr lang="en-US" sz="1600" b="1" dirty="0">
                <a:latin typeface="Helvetica Neue" panose="02000503000000020004" pitchFamily="2" charset="0"/>
                <a:ea typeface="Helvetica Neue" panose="02000503000000020004" pitchFamily="2" charset="0"/>
                <a:cs typeface="Helvetica Neue" panose="02000503000000020004" pitchFamily="2" charset="0"/>
              </a:rPr>
              <a:t> </a:t>
            </a:r>
          </a:p>
          <a:p>
            <a:r>
              <a:rPr lang="en-US" sz="2000" b="1" dirty="0">
                <a:latin typeface="Helvetica Neue" panose="02000503000000020004" pitchFamily="2" charset="0"/>
                <a:ea typeface="Helvetica Neue" panose="02000503000000020004" pitchFamily="2" charset="0"/>
                <a:cs typeface="Helvetica Neue" panose="02000503000000020004" pitchFamily="2" charset="0"/>
              </a:rPr>
              <a:t>perspective</a:t>
            </a:r>
            <a:r>
              <a:rPr lang="en-US" sz="1600" b="1" dirty="0">
                <a:latin typeface="Helvetica Neue" panose="02000503000000020004" pitchFamily="2" charset="0"/>
                <a:ea typeface="Helvetica Neue" panose="02000503000000020004" pitchFamily="2" charset="0"/>
                <a:cs typeface="Helvetica Neue" panose="02000503000000020004" pitchFamily="2" charset="0"/>
              </a:rPr>
              <a:t>:</a:t>
            </a:r>
          </a:p>
        </p:txBody>
      </p:sp>
    </p:spTree>
    <p:extLst>
      <p:ext uri="{BB962C8B-B14F-4D97-AF65-F5344CB8AC3E}">
        <p14:creationId xmlns:p14="http://schemas.microsoft.com/office/powerpoint/2010/main" val="54030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42790-4AC7-0454-0FFE-750FB5FC58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B3159B-2B9B-CE81-A8A7-69F41737BF1A}"/>
              </a:ext>
            </a:extLst>
          </p:cNvPr>
          <p:cNvSpPr>
            <a:spLocks noGrp="1"/>
          </p:cNvSpPr>
          <p:nvPr>
            <p:ph type="title"/>
          </p:nvPr>
        </p:nvSpPr>
        <p:spPr/>
        <p:txBody>
          <a:bodyPr/>
          <a:lstStyle/>
          <a:p>
            <a:r>
              <a:rPr lang="en-US" sz="3200" b="1" dirty="0">
                <a:latin typeface="Helvetica Neue" panose="02000503000000020004" pitchFamily="2" charset="0"/>
                <a:ea typeface="Helvetica Neue" panose="02000503000000020004" pitchFamily="2" charset="0"/>
                <a:cs typeface="Helvetica Neue" panose="02000503000000020004" pitchFamily="2" charset="0"/>
              </a:rPr>
              <a:t>Energy Deposition</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 name="Picture 4" descr="A wireframe of a tower&#10;&#10;Description automatically generated">
            <a:extLst>
              <a:ext uri="{FF2B5EF4-FFF2-40B4-BE49-F238E27FC236}">
                <a16:creationId xmlns:a16="http://schemas.microsoft.com/office/drawing/2014/main" id="{08EB08E8-9C3B-6500-4FE0-89CF15B15237}"/>
              </a:ext>
            </a:extLst>
          </p:cNvPr>
          <p:cNvPicPr>
            <a:picLocks noChangeAspect="1"/>
          </p:cNvPicPr>
          <p:nvPr/>
        </p:nvPicPr>
        <p:blipFill rotWithShape="1">
          <a:blip r:embed="rId2"/>
          <a:srcRect r="35495"/>
          <a:stretch/>
        </p:blipFill>
        <p:spPr>
          <a:xfrm>
            <a:off x="968107" y="2257587"/>
            <a:ext cx="2036215" cy="4061637"/>
          </a:xfrm>
          <a:prstGeom prst="rect">
            <a:avLst/>
          </a:prstGeom>
        </p:spPr>
      </p:pic>
      <p:pic>
        <p:nvPicPr>
          <p:cNvPr id="6" name="Picture 5" descr="A multicolored column with numbers and a chart&#10;&#10;Description automatically generated">
            <a:extLst>
              <a:ext uri="{FF2B5EF4-FFF2-40B4-BE49-F238E27FC236}">
                <a16:creationId xmlns:a16="http://schemas.microsoft.com/office/drawing/2014/main" id="{54BAA25F-FC93-5B2C-525F-6FC03B1C2876}"/>
              </a:ext>
            </a:extLst>
          </p:cNvPr>
          <p:cNvPicPr>
            <a:picLocks noChangeAspect="1"/>
          </p:cNvPicPr>
          <p:nvPr/>
        </p:nvPicPr>
        <p:blipFill>
          <a:blip r:embed="rId3"/>
          <a:stretch>
            <a:fillRect/>
          </a:stretch>
        </p:blipFill>
        <p:spPr>
          <a:xfrm>
            <a:off x="2730185" y="2253620"/>
            <a:ext cx="3152635" cy="4102328"/>
          </a:xfrm>
          <a:prstGeom prst="rect">
            <a:avLst/>
          </a:prstGeom>
        </p:spPr>
      </p:pic>
      <p:sp>
        <p:nvSpPr>
          <p:cNvPr id="7" name="Content Placeholder 2">
            <a:extLst>
              <a:ext uri="{FF2B5EF4-FFF2-40B4-BE49-F238E27FC236}">
                <a16:creationId xmlns:a16="http://schemas.microsoft.com/office/drawing/2014/main" id="{B812FEFC-5EEE-A1C7-2D8C-AE3C80FD46A2}"/>
              </a:ext>
            </a:extLst>
          </p:cNvPr>
          <p:cNvSpPr txBox="1">
            <a:spLocks/>
          </p:cNvSpPr>
          <p:nvPr/>
        </p:nvSpPr>
        <p:spPr>
          <a:xfrm>
            <a:off x="323213" y="1126435"/>
            <a:ext cx="5526159" cy="4431479"/>
          </a:xfrm>
          <a:prstGeom prst="rect">
            <a:avLst/>
          </a:prstGeom>
        </p:spPr>
        <p:txBody>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Helvetica Neue" panose="02000503000000020004" pitchFamily="2" charset="0"/>
                <a:ea typeface="Helvetica Neue" panose="02000503000000020004" pitchFamily="2" charset="0"/>
                <a:cs typeface="Helvetica Neue" panose="02000503000000020004" pitchFamily="2" charset="0"/>
              </a:rPr>
              <a:t>Energy deposition calculated in the 1</a:t>
            </a:r>
            <a:r>
              <a:rPr lang="en-US" sz="2400" baseline="30000" dirty="0">
                <a:latin typeface="Helvetica Neue" panose="02000503000000020004" pitchFamily="2" charset="0"/>
                <a:ea typeface="Helvetica Neue" panose="02000503000000020004" pitchFamily="2" charset="0"/>
                <a:cs typeface="Helvetica Neue" panose="02000503000000020004" pitchFamily="2" charset="0"/>
              </a:rPr>
              <a:t>st</a:t>
            </a:r>
            <a:r>
              <a:rPr lang="en-US" sz="2400" dirty="0">
                <a:latin typeface="Helvetica Neue" panose="02000503000000020004" pitchFamily="2" charset="0"/>
                <a:ea typeface="Helvetica Neue" panose="02000503000000020004" pitchFamily="2" charset="0"/>
                <a:cs typeface="Helvetica Neue" panose="02000503000000020004" pitchFamily="2" charset="0"/>
              </a:rPr>
              <a:t> mirror to guide the cooling design:</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8" name="Picture 7" descr="A diagram of a temperature measurement&#10;&#10;Description automatically generated with medium confidence">
            <a:extLst>
              <a:ext uri="{FF2B5EF4-FFF2-40B4-BE49-F238E27FC236}">
                <a16:creationId xmlns:a16="http://schemas.microsoft.com/office/drawing/2014/main" id="{91E01FFF-0022-F1F9-993B-37C57CD61E0F}"/>
              </a:ext>
            </a:extLst>
          </p:cNvPr>
          <p:cNvPicPr>
            <a:picLocks noChangeAspect="1"/>
          </p:cNvPicPr>
          <p:nvPr/>
        </p:nvPicPr>
        <p:blipFill rotWithShape="1">
          <a:blip r:embed="rId4"/>
          <a:srcRect r="57724"/>
          <a:stretch/>
        </p:blipFill>
        <p:spPr>
          <a:xfrm>
            <a:off x="8740176" y="1060172"/>
            <a:ext cx="1337907" cy="5731565"/>
          </a:xfrm>
          <a:prstGeom prst="rect">
            <a:avLst/>
          </a:prstGeom>
        </p:spPr>
      </p:pic>
      <p:pic>
        <p:nvPicPr>
          <p:cNvPr id="9" name="Picture 8" descr="A diagram of a measuring device&#10;&#10;Description automatically generated with medium confidence">
            <a:extLst>
              <a:ext uri="{FF2B5EF4-FFF2-40B4-BE49-F238E27FC236}">
                <a16:creationId xmlns:a16="http://schemas.microsoft.com/office/drawing/2014/main" id="{C015AF9E-72AC-4DD5-0285-71CAC92193DA}"/>
              </a:ext>
            </a:extLst>
          </p:cNvPr>
          <p:cNvPicPr>
            <a:picLocks noChangeAspect="1"/>
          </p:cNvPicPr>
          <p:nvPr/>
        </p:nvPicPr>
        <p:blipFill rotWithShape="1">
          <a:blip r:embed="rId5"/>
          <a:srcRect r="57198"/>
          <a:stretch/>
        </p:blipFill>
        <p:spPr>
          <a:xfrm>
            <a:off x="5660919" y="1060174"/>
            <a:ext cx="1454080" cy="5731565"/>
          </a:xfrm>
          <a:prstGeom prst="rect">
            <a:avLst/>
          </a:prstGeom>
        </p:spPr>
      </p:pic>
      <p:sp>
        <p:nvSpPr>
          <p:cNvPr id="10" name="Content Placeholder 2">
            <a:extLst>
              <a:ext uri="{FF2B5EF4-FFF2-40B4-BE49-F238E27FC236}">
                <a16:creationId xmlns:a16="http://schemas.microsoft.com/office/drawing/2014/main" id="{1015E739-1C81-C544-5DE3-55762D220961}"/>
              </a:ext>
            </a:extLst>
          </p:cNvPr>
          <p:cNvSpPr txBox="1">
            <a:spLocks/>
          </p:cNvSpPr>
          <p:nvPr/>
        </p:nvSpPr>
        <p:spPr bwMode="auto">
          <a:xfrm>
            <a:off x="5931680" y="251802"/>
            <a:ext cx="5740300" cy="44314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latin typeface="Helvetica Neue" panose="02000503000000020004" pitchFamily="2" charset="0"/>
                <a:ea typeface="Helvetica Neue" panose="02000503000000020004" pitchFamily="2" charset="0"/>
                <a:cs typeface="Helvetica Neue" panose="02000503000000020004" pitchFamily="2" charset="0"/>
              </a:rPr>
              <a:t>Energy deposition calculated in the entire TVP to determine its elongation</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1" name="Straight Connector 10">
            <a:extLst>
              <a:ext uri="{FF2B5EF4-FFF2-40B4-BE49-F238E27FC236}">
                <a16:creationId xmlns:a16="http://schemas.microsoft.com/office/drawing/2014/main" id="{7FF39308-DFB8-B214-78EB-3890971916B8}"/>
              </a:ext>
            </a:extLst>
          </p:cNvPr>
          <p:cNvCxnSpPr>
            <a:cxnSpLocks/>
          </p:cNvCxnSpPr>
          <p:nvPr/>
        </p:nvCxnSpPr>
        <p:spPr>
          <a:xfrm>
            <a:off x="4659328" y="2328999"/>
            <a:ext cx="1452438" cy="2969818"/>
          </a:xfrm>
          <a:prstGeom prst="line">
            <a:avLst/>
          </a:prstGeom>
          <a:ln w="349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A5B8784-FCC4-6D54-AB41-30D9A75DE0CF}"/>
              </a:ext>
            </a:extLst>
          </p:cNvPr>
          <p:cNvCxnSpPr>
            <a:cxnSpLocks/>
          </p:cNvCxnSpPr>
          <p:nvPr/>
        </p:nvCxnSpPr>
        <p:spPr>
          <a:xfrm>
            <a:off x="4151139" y="6355948"/>
            <a:ext cx="1960627" cy="356961"/>
          </a:xfrm>
          <a:prstGeom prst="line">
            <a:avLst/>
          </a:prstGeom>
          <a:ln w="3492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descr="A diagram of a temperature&#10;&#10;Description automatically generated with medium confidence">
            <a:extLst>
              <a:ext uri="{FF2B5EF4-FFF2-40B4-BE49-F238E27FC236}">
                <a16:creationId xmlns:a16="http://schemas.microsoft.com/office/drawing/2014/main" id="{6FDCFEA8-5599-98BE-7761-9C557DE4B7E6}"/>
              </a:ext>
            </a:extLst>
          </p:cNvPr>
          <p:cNvPicPr>
            <a:picLocks noChangeAspect="1"/>
          </p:cNvPicPr>
          <p:nvPr/>
        </p:nvPicPr>
        <p:blipFill>
          <a:blip r:embed="rId6"/>
          <a:stretch>
            <a:fillRect/>
          </a:stretch>
        </p:blipFill>
        <p:spPr>
          <a:xfrm>
            <a:off x="10084787" y="1114782"/>
            <a:ext cx="1968825" cy="5554032"/>
          </a:xfrm>
          <a:prstGeom prst="rect">
            <a:avLst/>
          </a:prstGeom>
        </p:spPr>
      </p:pic>
      <p:pic>
        <p:nvPicPr>
          <p:cNvPr id="14" name="Picture 13" descr="A diagram of a measuring device&#10;&#10;Description automatically generated with medium confidence">
            <a:extLst>
              <a:ext uri="{FF2B5EF4-FFF2-40B4-BE49-F238E27FC236}">
                <a16:creationId xmlns:a16="http://schemas.microsoft.com/office/drawing/2014/main" id="{8DC30719-AB74-E85C-F679-4E393127963A}"/>
              </a:ext>
            </a:extLst>
          </p:cNvPr>
          <p:cNvPicPr>
            <a:picLocks noChangeAspect="1"/>
          </p:cNvPicPr>
          <p:nvPr/>
        </p:nvPicPr>
        <p:blipFill rotWithShape="1">
          <a:blip r:embed="rId5"/>
          <a:srcRect l="54426" r="2243"/>
          <a:stretch/>
        </p:blipFill>
        <p:spPr>
          <a:xfrm>
            <a:off x="7303961" y="1072155"/>
            <a:ext cx="1472067" cy="5731565"/>
          </a:xfrm>
          <a:prstGeom prst="rect">
            <a:avLst/>
          </a:prstGeom>
        </p:spPr>
      </p:pic>
      <p:pic>
        <p:nvPicPr>
          <p:cNvPr id="15" name="Picture 14" descr="A blue and red diagram with numbers and a chart&#10;&#10;Description automatically generated with medium confidence">
            <a:extLst>
              <a:ext uri="{FF2B5EF4-FFF2-40B4-BE49-F238E27FC236}">
                <a16:creationId xmlns:a16="http://schemas.microsoft.com/office/drawing/2014/main" id="{3C8ABA1B-F098-026B-026F-B78F10246D5A}"/>
              </a:ext>
            </a:extLst>
          </p:cNvPr>
          <p:cNvPicPr>
            <a:picLocks noChangeAspect="1"/>
          </p:cNvPicPr>
          <p:nvPr/>
        </p:nvPicPr>
        <p:blipFill rotWithShape="1">
          <a:blip r:embed="rId7"/>
          <a:srcRect l="80626" b="81853"/>
          <a:stretch/>
        </p:blipFill>
        <p:spPr>
          <a:xfrm>
            <a:off x="11069199" y="5598010"/>
            <a:ext cx="1004922" cy="1070804"/>
          </a:xfrm>
          <a:prstGeom prst="rect">
            <a:avLst/>
          </a:prstGeom>
        </p:spPr>
      </p:pic>
      <p:sp>
        <p:nvSpPr>
          <p:cNvPr id="16" name="Rectangle 15">
            <a:extLst>
              <a:ext uri="{FF2B5EF4-FFF2-40B4-BE49-F238E27FC236}">
                <a16:creationId xmlns:a16="http://schemas.microsoft.com/office/drawing/2014/main" id="{8CD469BF-F766-A6B7-0384-B93214104B0A}"/>
              </a:ext>
            </a:extLst>
          </p:cNvPr>
          <p:cNvSpPr/>
          <p:nvPr/>
        </p:nvSpPr>
        <p:spPr>
          <a:xfrm>
            <a:off x="6111766" y="5298817"/>
            <a:ext cx="988649" cy="1414092"/>
          </a:xfrm>
          <a:prstGeom prst="rect">
            <a:avLst/>
          </a:prstGeom>
          <a:noFill/>
          <a:ln w="381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a:extLst>
              <a:ext uri="{FF2B5EF4-FFF2-40B4-BE49-F238E27FC236}">
                <a16:creationId xmlns:a16="http://schemas.microsoft.com/office/drawing/2014/main" id="{C4D44D64-3830-3AF5-2AD0-9DA44D7485E5}"/>
              </a:ext>
            </a:extLst>
          </p:cNvPr>
          <p:cNvSpPr txBox="1">
            <a:spLocks/>
          </p:cNvSpPr>
          <p:nvPr/>
        </p:nvSpPr>
        <p:spPr bwMode="auto">
          <a:xfrm>
            <a:off x="1591076" y="6461339"/>
            <a:ext cx="3955275" cy="5031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latin typeface="Helvetica Neue" panose="02000503000000020004" pitchFamily="2" charset="0"/>
                <a:ea typeface="Helvetica Neue" panose="02000503000000020004" pitchFamily="2" charset="0"/>
                <a:cs typeface="Helvetica Neue" panose="02000503000000020004" pitchFamily="2" charset="0"/>
              </a:rPr>
              <a:t>Starts with 1.3 GeV protons</a:t>
            </a:r>
          </a:p>
        </p:txBody>
      </p:sp>
      <p:sp>
        <p:nvSpPr>
          <p:cNvPr id="20" name="Content Placeholder 2">
            <a:extLst>
              <a:ext uri="{FF2B5EF4-FFF2-40B4-BE49-F238E27FC236}">
                <a16:creationId xmlns:a16="http://schemas.microsoft.com/office/drawing/2014/main" id="{72A0EF84-FB29-02FB-B994-034A14D3CFB1}"/>
              </a:ext>
            </a:extLst>
          </p:cNvPr>
          <p:cNvSpPr txBox="1">
            <a:spLocks/>
          </p:cNvSpPr>
          <p:nvPr/>
        </p:nvSpPr>
        <p:spPr bwMode="auto">
          <a:xfrm>
            <a:off x="133488" y="3229980"/>
            <a:ext cx="1482557" cy="17519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r>
              <a:rPr lang="en-US" sz="2000" dirty="0">
                <a:latin typeface="Helvetica Neue" panose="02000503000000020004" pitchFamily="2" charset="0"/>
                <a:ea typeface="Helvetica Neue" panose="02000503000000020004" pitchFamily="2" charset="0"/>
                <a:cs typeface="Helvetica Neue" panose="02000503000000020004" pitchFamily="2" charset="0"/>
              </a:rPr>
              <a:t>1</a:t>
            </a:r>
            <a:r>
              <a:rPr lang="en-US" sz="2000" baseline="30000" dirty="0">
                <a:latin typeface="Helvetica Neue" panose="02000503000000020004" pitchFamily="2" charset="0"/>
                <a:ea typeface="Helvetica Neue" panose="02000503000000020004" pitchFamily="2" charset="0"/>
                <a:cs typeface="Helvetica Neue" panose="02000503000000020004" pitchFamily="2" charset="0"/>
              </a:rPr>
              <a:t>st</a:t>
            </a:r>
            <a:r>
              <a:rPr lang="en-US" sz="2000" dirty="0">
                <a:latin typeface="Helvetica Neue" panose="02000503000000020004" pitchFamily="2" charset="0"/>
                <a:ea typeface="Helvetica Neue" panose="02000503000000020004" pitchFamily="2" charset="0"/>
                <a:cs typeface="Helvetica Neue" panose="02000503000000020004" pitchFamily="2" charset="0"/>
              </a:rPr>
              <a:t> mirror heating:</a:t>
            </a:r>
          </a:p>
          <a:p>
            <a:pPr marL="0" indent="0">
              <a:spcBef>
                <a:spcPts val="600"/>
              </a:spcBef>
              <a:buNone/>
            </a:pPr>
            <a:r>
              <a:rPr lang="en-US" sz="2000" dirty="0">
                <a:latin typeface="Helvetica Neue" panose="02000503000000020004" pitchFamily="2" charset="0"/>
                <a:ea typeface="Helvetica Neue" panose="02000503000000020004" pitchFamily="2" charset="0"/>
                <a:cs typeface="Helvetica Neue" panose="02000503000000020004" pitchFamily="2" charset="0"/>
              </a:rPr>
              <a:t>Al 12 W</a:t>
            </a:r>
          </a:p>
          <a:p>
            <a:pPr marL="0" indent="0">
              <a:spcBef>
                <a:spcPts val="600"/>
              </a:spcBef>
              <a:buNone/>
            </a:pPr>
            <a:r>
              <a:rPr lang="en-US" sz="2000" dirty="0">
                <a:latin typeface="Helvetica Neue" panose="02000503000000020004" pitchFamily="2" charset="0"/>
                <a:ea typeface="Helvetica Neue" panose="02000503000000020004" pitchFamily="2" charset="0"/>
                <a:cs typeface="Helvetica Neue" panose="02000503000000020004" pitchFamily="2" charset="0"/>
              </a:rPr>
              <a:t>Steel 47 W</a:t>
            </a:r>
          </a:p>
          <a:p>
            <a:pPr marL="0" indent="0">
              <a:spcBef>
                <a:spcPts val="600"/>
              </a:spcBef>
              <a:buNone/>
            </a:pPr>
            <a:r>
              <a:rPr lang="en-US" sz="2000" dirty="0">
                <a:latin typeface="Helvetica Neue" panose="02000503000000020004" pitchFamily="2" charset="0"/>
                <a:ea typeface="Helvetica Neue" panose="02000503000000020004" pitchFamily="2" charset="0"/>
                <a:cs typeface="Helvetica Neue" panose="02000503000000020004" pitchFamily="2" charset="0"/>
              </a:rPr>
              <a:t>Water 4 W</a:t>
            </a:r>
          </a:p>
        </p:txBody>
      </p:sp>
    </p:spTree>
    <p:extLst>
      <p:ext uri="{BB962C8B-B14F-4D97-AF65-F5344CB8AC3E}">
        <p14:creationId xmlns:p14="http://schemas.microsoft.com/office/powerpoint/2010/main" val="3344093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7BD78-12E4-814D-88A9-4B151378CB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4E26EC-5B0E-57E8-B7FB-DD3125C9E321}"/>
              </a:ext>
            </a:extLst>
          </p:cNvPr>
          <p:cNvSpPr>
            <a:spLocks noGrp="1"/>
          </p:cNvSpPr>
          <p:nvPr>
            <p:ph type="title"/>
          </p:nvPr>
        </p:nvSpPr>
        <p:spPr>
          <a:xfrm>
            <a:off x="313072" y="177522"/>
            <a:ext cx="11492432" cy="473033"/>
          </a:xfrm>
        </p:spPr>
        <p:txBody>
          <a:bodyPr/>
          <a:lstStyle/>
          <a:p>
            <a:r>
              <a:rPr lang="en-US" sz="3200" b="1" dirty="0">
                <a:latin typeface="Helvetica Neue" panose="02000503000000020004" pitchFamily="2" charset="0"/>
                <a:ea typeface="Helvetica Neue" panose="02000503000000020004" pitchFamily="2" charset="0"/>
                <a:cs typeface="Helvetica Neue" panose="02000503000000020004" pitchFamily="2" charset="0"/>
              </a:rPr>
              <a:t>Prompt Radiation Dose Rate (Beam-On)</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descr="A diagram of a heat wave&#10;&#10;Description automatically generated with medium confidence">
            <a:extLst>
              <a:ext uri="{FF2B5EF4-FFF2-40B4-BE49-F238E27FC236}">
                <a16:creationId xmlns:a16="http://schemas.microsoft.com/office/drawing/2014/main" id="{6D2C3297-78C8-38C0-41D6-49FE6A5430C0}"/>
              </a:ext>
            </a:extLst>
          </p:cNvPr>
          <p:cNvPicPr>
            <a:picLocks noChangeAspect="1"/>
          </p:cNvPicPr>
          <p:nvPr/>
        </p:nvPicPr>
        <p:blipFill>
          <a:blip r:embed="rId2"/>
          <a:stretch>
            <a:fillRect/>
          </a:stretch>
        </p:blipFill>
        <p:spPr>
          <a:xfrm>
            <a:off x="1601868" y="975251"/>
            <a:ext cx="4948825" cy="5925083"/>
          </a:xfrm>
          <a:prstGeom prst="rect">
            <a:avLst/>
          </a:prstGeom>
        </p:spPr>
      </p:pic>
      <p:cxnSp>
        <p:nvCxnSpPr>
          <p:cNvPr id="5" name="Straight Connector 4">
            <a:extLst>
              <a:ext uri="{FF2B5EF4-FFF2-40B4-BE49-F238E27FC236}">
                <a16:creationId xmlns:a16="http://schemas.microsoft.com/office/drawing/2014/main" id="{FE02336F-5A94-FDDE-E1CA-BAF5E7226BDE}"/>
              </a:ext>
            </a:extLst>
          </p:cNvPr>
          <p:cNvCxnSpPr/>
          <p:nvPr/>
        </p:nvCxnSpPr>
        <p:spPr>
          <a:xfrm>
            <a:off x="1722744" y="2466393"/>
            <a:ext cx="329353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6E53040-EFFB-B98A-C834-FC83E0ECA0A6}"/>
              </a:ext>
            </a:extLst>
          </p:cNvPr>
          <p:cNvCxnSpPr/>
          <p:nvPr/>
        </p:nvCxnSpPr>
        <p:spPr>
          <a:xfrm flipV="1">
            <a:off x="2637144" y="1710267"/>
            <a:ext cx="0" cy="728133"/>
          </a:xfrm>
          <a:prstGeom prst="line">
            <a:avLst/>
          </a:prstGeom>
          <a:ln w="254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4F0C795-1D53-564F-C4B2-B98C258F0C3F}"/>
              </a:ext>
            </a:extLst>
          </p:cNvPr>
          <p:cNvCxnSpPr/>
          <p:nvPr/>
        </p:nvCxnSpPr>
        <p:spPr>
          <a:xfrm flipV="1">
            <a:off x="3280611" y="1710267"/>
            <a:ext cx="0" cy="728133"/>
          </a:xfrm>
          <a:prstGeom prst="line">
            <a:avLst/>
          </a:prstGeom>
          <a:ln w="254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AFDD60F-906C-8B9F-311B-1AAF3CACA2ED}"/>
              </a:ext>
            </a:extLst>
          </p:cNvPr>
          <p:cNvCxnSpPr>
            <a:cxnSpLocks/>
          </p:cNvCxnSpPr>
          <p:nvPr/>
        </p:nvCxnSpPr>
        <p:spPr>
          <a:xfrm flipH="1">
            <a:off x="2614842" y="1710266"/>
            <a:ext cx="643467" cy="0"/>
          </a:xfrm>
          <a:prstGeom prst="line">
            <a:avLst/>
          </a:prstGeom>
          <a:ln w="254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9" name="Right Arrow 8">
            <a:extLst>
              <a:ext uri="{FF2B5EF4-FFF2-40B4-BE49-F238E27FC236}">
                <a16:creationId xmlns:a16="http://schemas.microsoft.com/office/drawing/2014/main" id="{94B15F10-CDC6-0CA3-2196-74A9CF35E188}"/>
              </a:ext>
            </a:extLst>
          </p:cNvPr>
          <p:cNvSpPr/>
          <p:nvPr/>
        </p:nvSpPr>
        <p:spPr>
          <a:xfrm>
            <a:off x="639010" y="5359400"/>
            <a:ext cx="973667" cy="3217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951B185-C689-B66E-65A9-1ECDD73F4BA3}"/>
              </a:ext>
            </a:extLst>
          </p:cNvPr>
          <p:cNvSpPr txBox="1"/>
          <p:nvPr/>
        </p:nvSpPr>
        <p:spPr>
          <a:xfrm>
            <a:off x="715210" y="5397928"/>
            <a:ext cx="897467" cy="261610"/>
          </a:xfrm>
          <a:prstGeom prst="rect">
            <a:avLst/>
          </a:prstGeom>
          <a:noFill/>
        </p:spPr>
        <p:txBody>
          <a:bodyPr wrap="square" rtlCol="0">
            <a:spAutoFit/>
          </a:bodyPr>
          <a:lstStyle/>
          <a:p>
            <a:r>
              <a:rPr lang="en-US" sz="105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BEAM</a:t>
            </a:r>
          </a:p>
        </p:txBody>
      </p:sp>
      <p:sp>
        <p:nvSpPr>
          <p:cNvPr id="11" name="TextBox 10">
            <a:extLst>
              <a:ext uri="{FF2B5EF4-FFF2-40B4-BE49-F238E27FC236}">
                <a16:creationId xmlns:a16="http://schemas.microsoft.com/office/drawing/2014/main" id="{083FF3AC-67A2-B24D-4C61-1382D088683E}"/>
              </a:ext>
            </a:extLst>
          </p:cNvPr>
          <p:cNvSpPr txBox="1"/>
          <p:nvPr/>
        </p:nvSpPr>
        <p:spPr>
          <a:xfrm>
            <a:off x="332352" y="2113241"/>
            <a:ext cx="1071256" cy="461665"/>
          </a:xfrm>
          <a:prstGeom prst="rect">
            <a:avLst/>
          </a:prstGeom>
          <a:noFill/>
        </p:spPr>
        <p:txBody>
          <a:bodyPr wrap="square" rtlCol="0">
            <a:spAutoFit/>
          </a:bodyPr>
          <a:lstStyle/>
          <a:p>
            <a:r>
              <a:rPr lang="en-US" sz="1200" b="1" dirty="0">
                <a:latin typeface="+mn-lt"/>
                <a:ea typeface="Helvetica Neue" panose="02000503000000020004" pitchFamily="2" charset="0"/>
                <a:cs typeface="Helvetica Neue" panose="02000503000000020004" pitchFamily="2" charset="0"/>
              </a:rPr>
              <a:t>Target Drive Room Floor</a:t>
            </a:r>
          </a:p>
        </p:txBody>
      </p:sp>
      <p:cxnSp>
        <p:nvCxnSpPr>
          <p:cNvPr id="12" name="Straight Arrow Connector 11">
            <a:extLst>
              <a:ext uri="{FF2B5EF4-FFF2-40B4-BE49-F238E27FC236}">
                <a16:creationId xmlns:a16="http://schemas.microsoft.com/office/drawing/2014/main" id="{15BB576C-D2D5-76F2-5CD6-33E19B02A310}"/>
              </a:ext>
            </a:extLst>
          </p:cNvPr>
          <p:cNvCxnSpPr>
            <a:cxnSpLocks/>
          </p:cNvCxnSpPr>
          <p:nvPr/>
        </p:nvCxnSpPr>
        <p:spPr>
          <a:xfrm>
            <a:off x="1288603" y="2457062"/>
            <a:ext cx="39793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821D1C5-B241-06DE-7201-5FC4FC73790C}"/>
              </a:ext>
            </a:extLst>
          </p:cNvPr>
          <p:cNvSpPr txBox="1"/>
          <p:nvPr/>
        </p:nvSpPr>
        <p:spPr>
          <a:xfrm>
            <a:off x="313072" y="1152112"/>
            <a:ext cx="2279649" cy="318273"/>
          </a:xfrm>
          <a:prstGeom prst="rect">
            <a:avLst/>
          </a:prstGeom>
          <a:noFill/>
        </p:spPr>
        <p:txBody>
          <a:bodyPr wrap="square" rtlCol="0">
            <a:spAutoFit/>
          </a:bodyPr>
          <a:lstStyle/>
          <a:p>
            <a:r>
              <a:rPr lang="en-US" sz="1400" b="1" dirty="0">
                <a:latin typeface="+mj-lt"/>
                <a:ea typeface="Helvetica Neue" panose="02000503000000020004" pitchFamily="2" charset="0"/>
                <a:cs typeface="Helvetica Neue" panose="02000503000000020004" pitchFamily="2" charset="0"/>
              </a:rPr>
              <a:t>DOGHOUSE</a:t>
            </a:r>
          </a:p>
        </p:txBody>
      </p:sp>
      <p:cxnSp>
        <p:nvCxnSpPr>
          <p:cNvPr id="14" name="Straight Arrow Connector 13">
            <a:extLst>
              <a:ext uri="{FF2B5EF4-FFF2-40B4-BE49-F238E27FC236}">
                <a16:creationId xmlns:a16="http://schemas.microsoft.com/office/drawing/2014/main" id="{25FCCA8D-A783-A7D8-B10D-E091AE1C9C14}"/>
              </a:ext>
            </a:extLst>
          </p:cNvPr>
          <p:cNvCxnSpPr>
            <a:cxnSpLocks/>
            <a:stCxn id="13" idx="2"/>
          </p:cNvCxnSpPr>
          <p:nvPr/>
        </p:nvCxnSpPr>
        <p:spPr>
          <a:xfrm>
            <a:off x="1452897" y="1470385"/>
            <a:ext cx="1184246" cy="6039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AE39449-0342-4034-6ECF-940341CE6985}"/>
              </a:ext>
            </a:extLst>
          </p:cNvPr>
          <p:cNvCxnSpPr>
            <a:cxnSpLocks/>
          </p:cNvCxnSpPr>
          <p:nvPr/>
        </p:nvCxnSpPr>
        <p:spPr>
          <a:xfrm flipH="1">
            <a:off x="3351490" y="1574985"/>
            <a:ext cx="456871" cy="43573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FF2B7C8-6DC8-E8FB-A28B-F4AA85A20570}"/>
              </a:ext>
            </a:extLst>
          </p:cNvPr>
          <p:cNvSpPr txBox="1"/>
          <p:nvPr/>
        </p:nvSpPr>
        <p:spPr>
          <a:xfrm>
            <a:off x="1686537" y="2165405"/>
            <a:ext cx="532071" cy="307777"/>
          </a:xfrm>
          <a:prstGeom prst="rect">
            <a:avLst/>
          </a:prstGeom>
          <a:noFill/>
        </p:spPr>
        <p:txBody>
          <a:bodyPr wrap="square" rtlCol="0">
            <a:spAutoFit/>
          </a:bodyPr>
          <a:lstStyle/>
          <a:p>
            <a:r>
              <a:rPr lang="en-US" sz="1400" b="1" dirty="0">
                <a:solidFill>
                  <a:schemeClr val="bg1"/>
                </a:solidFill>
                <a:latin typeface="+mj-lt"/>
                <a:ea typeface="Helvetica Neue" panose="02000503000000020004" pitchFamily="2" charset="0"/>
                <a:cs typeface="Helvetica Neue" panose="02000503000000020004" pitchFamily="2" charset="0"/>
              </a:rPr>
              <a:t>AIR</a:t>
            </a:r>
          </a:p>
        </p:txBody>
      </p:sp>
      <p:sp>
        <p:nvSpPr>
          <p:cNvPr id="18" name="TextBox 17">
            <a:extLst>
              <a:ext uri="{FF2B5EF4-FFF2-40B4-BE49-F238E27FC236}">
                <a16:creationId xmlns:a16="http://schemas.microsoft.com/office/drawing/2014/main" id="{05DFA129-207D-696A-5755-22D84BDCFE0E}"/>
              </a:ext>
            </a:extLst>
          </p:cNvPr>
          <p:cNvSpPr txBox="1"/>
          <p:nvPr/>
        </p:nvSpPr>
        <p:spPr>
          <a:xfrm>
            <a:off x="1686537" y="2522682"/>
            <a:ext cx="814925" cy="307777"/>
          </a:xfrm>
          <a:prstGeom prst="rect">
            <a:avLst/>
          </a:prstGeom>
          <a:noFill/>
        </p:spPr>
        <p:txBody>
          <a:bodyPr wrap="square" rtlCol="0">
            <a:spAutoFit/>
          </a:bodyPr>
          <a:lstStyle/>
          <a:p>
            <a:r>
              <a:rPr lang="en-US" sz="1400" b="1" dirty="0">
                <a:solidFill>
                  <a:schemeClr val="bg1"/>
                </a:solidFill>
                <a:latin typeface="+mj-lt"/>
                <a:ea typeface="Helvetica Neue" panose="02000503000000020004" pitchFamily="2" charset="0"/>
                <a:cs typeface="Helvetica Neue" panose="02000503000000020004" pitchFamily="2" charset="0"/>
              </a:rPr>
              <a:t>STEEL</a:t>
            </a:r>
          </a:p>
        </p:txBody>
      </p:sp>
      <p:pic>
        <p:nvPicPr>
          <p:cNvPr id="19" name="Picture 18" descr="A blue and red diagram with numbers and a chart&#10;&#10;Description automatically generated with medium confidence">
            <a:extLst>
              <a:ext uri="{FF2B5EF4-FFF2-40B4-BE49-F238E27FC236}">
                <a16:creationId xmlns:a16="http://schemas.microsoft.com/office/drawing/2014/main" id="{2CB04000-903A-0851-17E7-BAEAFBFBA034}"/>
              </a:ext>
            </a:extLst>
          </p:cNvPr>
          <p:cNvPicPr>
            <a:picLocks noChangeAspect="1"/>
          </p:cNvPicPr>
          <p:nvPr/>
        </p:nvPicPr>
        <p:blipFill>
          <a:blip r:embed="rId3"/>
          <a:stretch>
            <a:fillRect/>
          </a:stretch>
        </p:blipFill>
        <p:spPr>
          <a:xfrm>
            <a:off x="6595115" y="975251"/>
            <a:ext cx="5186861" cy="5900592"/>
          </a:xfrm>
          <a:prstGeom prst="rect">
            <a:avLst/>
          </a:prstGeom>
        </p:spPr>
      </p:pic>
      <p:sp>
        <p:nvSpPr>
          <p:cNvPr id="20" name="Content Placeholder 2">
            <a:extLst>
              <a:ext uri="{FF2B5EF4-FFF2-40B4-BE49-F238E27FC236}">
                <a16:creationId xmlns:a16="http://schemas.microsoft.com/office/drawing/2014/main" id="{2EFA69CD-535B-B935-E627-DCDF0D279E73}"/>
              </a:ext>
            </a:extLst>
          </p:cNvPr>
          <p:cNvSpPr txBox="1">
            <a:spLocks/>
          </p:cNvSpPr>
          <p:nvPr/>
        </p:nvSpPr>
        <p:spPr bwMode="auto">
          <a:xfrm>
            <a:off x="374452" y="4583380"/>
            <a:ext cx="3955275" cy="5031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200"/>
              </a:spcBef>
              <a:buNone/>
            </a:pPr>
            <a:r>
              <a:rPr lang="en-US" sz="1600" dirty="0">
                <a:latin typeface="+mn-lt"/>
              </a:rPr>
              <a:t>Starts with</a:t>
            </a:r>
          </a:p>
          <a:p>
            <a:pPr marL="0" indent="0">
              <a:spcBef>
                <a:spcPts val="200"/>
              </a:spcBef>
              <a:buNone/>
            </a:pPr>
            <a:r>
              <a:rPr lang="en-US" sz="1600" dirty="0">
                <a:latin typeface="+mn-lt"/>
              </a:rPr>
              <a:t>1.3 GeV </a:t>
            </a:r>
          </a:p>
          <a:p>
            <a:pPr marL="0" indent="0">
              <a:spcBef>
                <a:spcPts val="200"/>
              </a:spcBef>
              <a:buNone/>
            </a:pPr>
            <a:r>
              <a:rPr lang="en-US" sz="1600" dirty="0">
                <a:latin typeface="+mn-lt"/>
              </a:rPr>
              <a:t>protons</a:t>
            </a:r>
          </a:p>
        </p:txBody>
      </p:sp>
      <p:sp>
        <p:nvSpPr>
          <p:cNvPr id="4" name="TextBox 3">
            <a:extLst>
              <a:ext uri="{FF2B5EF4-FFF2-40B4-BE49-F238E27FC236}">
                <a16:creationId xmlns:a16="http://schemas.microsoft.com/office/drawing/2014/main" id="{672B7035-D586-F031-A810-E24ED8752DF5}"/>
              </a:ext>
            </a:extLst>
          </p:cNvPr>
          <p:cNvSpPr txBox="1"/>
          <p:nvPr/>
        </p:nvSpPr>
        <p:spPr>
          <a:xfrm>
            <a:off x="3831080" y="1879910"/>
            <a:ext cx="1170902" cy="261610"/>
          </a:xfrm>
          <a:prstGeom prst="rect">
            <a:avLst/>
          </a:prstGeom>
          <a:noFill/>
        </p:spPr>
        <p:txBody>
          <a:bodyPr wrap="square" rtlCol="0">
            <a:spAutoFit/>
          </a:bodyPr>
          <a:lstStyle/>
          <a:p>
            <a:r>
              <a:rPr lang="en-US" sz="11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10 rem/hr</a:t>
            </a:r>
          </a:p>
        </p:txBody>
      </p:sp>
      <p:cxnSp>
        <p:nvCxnSpPr>
          <p:cNvPr id="22" name="Straight Arrow Connector 21">
            <a:extLst>
              <a:ext uri="{FF2B5EF4-FFF2-40B4-BE49-F238E27FC236}">
                <a16:creationId xmlns:a16="http://schemas.microsoft.com/office/drawing/2014/main" id="{9D9A17C5-34C8-F847-4BC4-174178DD6784}"/>
              </a:ext>
            </a:extLst>
          </p:cNvPr>
          <p:cNvCxnSpPr>
            <a:cxnSpLocks/>
          </p:cNvCxnSpPr>
          <p:nvPr/>
        </p:nvCxnSpPr>
        <p:spPr>
          <a:xfrm flipH="1">
            <a:off x="3369510" y="2041093"/>
            <a:ext cx="482199" cy="12842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7311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869" y="235734"/>
            <a:ext cx="11422261" cy="535403"/>
          </a:xfrm>
        </p:spPr>
        <p:txBody>
          <a:bodyPr/>
          <a:lstStyle/>
          <a:p>
            <a:r>
              <a:rPr lang="en-US" b="1" dirty="0">
                <a:latin typeface="Helvetica Neue" panose="02000503000000020004"/>
              </a:rPr>
              <a:t>Outline</a:t>
            </a:r>
          </a:p>
        </p:txBody>
      </p:sp>
      <p:sp>
        <p:nvSpPr>
          <p:cNvPr id="3" name="Content Placeholder 2"/>
          <p:cNvSpPr>
            <a:spLocks noGrp="1"/>
          </p:cNvSpPr>
          <p:nvPr>
            <p:ph idx="1"/>
          </p:nvPr>
        </p:nvSpPr>
        <p:spPr>
          <a:xfrm>
            <a:off x="1689688" y="703404"/>
            <a:ext cx="9983321" cy="5748196"/>
          </a:xfrm>
        </p:spPr>
        <p:txBody>
          <a:bodyPr/>
          <a:lstStyle/>
          <a:p>
            <a:r>
              <a:rPr lang="en-US" sz="2400" b="1" dirty="0">
                <a:latin typeface="Helvetica Neue" panose="02000503000000020004"/>
              </a:rPr>
              <a:t>STS Neutronics</a:t>
            </a:r>
          </a:p>
          <a:p>
            <a:pPr lvl="1"/>
            <a:r>
              <a:rPr lang="en-US" sz="2000" dirty="0">
                <a:latin typeface="Helvetica Neue" panose="02000503000000020004"/>
                <a:cs typeface="Arial"/>
              </a:rPr>
              <a:t>Neutronic scope includes all STS project neutronics</a:t>
            </a:r>
          </a:p>
          <a:p>
            <a:pPr lvl="1"/>
            <a:r>
              <a:rPr lang="en-US" sz="2000" dirty="0">
                <a:latin typeface="Helvetica Neue" panose="02000503000000020004"/>
                <a:cs typeface="Arial"/>
              </a:rPr>
              <a:t>Software, models, and data</a:t>
            </a:r>
          </a:p>
          <a:p>
            <a:r>
              <a:rPr lang="en-US" sz="2400" b="1" dirty="0">
                <a:latin typeface="Helvetica Neue" panose="02000503000000020004"/>
              </a:rPr>
              <a:t>VS/TSS Neutronics Analyses</a:t>
            </a:r>
            <a:endParaRPr lang="en-US" sz="2000" dirty="0">
              <a:latin typeface="Helvetica Neue" panose="02000503000000020004"/>
              <a:cs typeface="Arial"/>
            </a:endParaRPr>
          </a:p>
          <a:p>
            <a:pPr lvl="1"/>
            <a:r>
              <a:rPr lang="en-US" sz="2000" dirty="0">
                <a:latin typeface="Helvetica Neue" panose="02000503000000020004"/>
                <a:cs typeface="Arial"/>
              </a:rPr>
              <a:t>Core Vessel and CV Shielding Energy deposition, Radiation damage</a:t>
            </a:r>
          </a:p>
          <a:p>
            <a:pPr lvl="1"/>
            <a:r>
              <a:rPr lang="en-US" sz="2000" dirty="0">
                <a:latin typeface="Helvetica Neue" panose="02000503000000020004"/>
                <a:cs typeface="Arial"/>
              </a:rPr>
              <a:t>Target, Target Shaft, Target Drive Room and High Bay</a:t>
            </a:r>
          </a:p>
          <a:p>
            <a:pPr lvl="1"/>
            <a:r>
              <a:rPr lang="en-US" sz="2000" dirty="0">
                <a:latin typeface="Helvetica Neue" panose="02000503000000020004"/>
                <a:cs typeface="Arial"/>
              </a:rPr>
              <a:t>Target Viewing Periscope</a:t>
            </a:r>
          </a:p>
          <a:p>
            <a:pPr lvl="1"/>
            <a:r>
              <a:rPr lang="en-US" sz="2000" dirty="0">
                <a:latin typeface="Helvetica Neue" panose="02000503000000020004"/>
                <a:cs typeface="Arial"/>
              </a:rPr>
              <a:t>Proton Beam Window </a:t>
            </a:r>
          </a:p>
          <a:p>
            <a:pPr lvl="1"/>
            <a:r>
              <a:rPr lang="en-US" sz="2000" dirty="0">
                <a:latin typeface="Helvetica Neue" panose="02000503000000020004"/>
                <a:cs typeface="Arial"/>
              </a:rPr>
              <a:t>Gamma Gate Assembly </a:t>
            </a:r>
          </a:p>
          <a:p>
            <a:pPr lvl="1"/>
            <a:r>
              <a:rPr lang="en-US" sz="2000" dirty="0">
                <a:latin typeface="Helvetica Neue" panose="02000503000000020004"/>
                <a:cs typeface="Arial"/>
              </a:rPr>
              <a:t>Core Vessel Nozzle Extensions and Monolith Inserts</a:t>
            </a:r>
          </a:p>
          <a:p>
            <a:pPr lvl="1"/>
            <a:r>
              <a:rPr lang="en-US" sz="2000" dirty="0">
                <a:latin typeface="Helvetica Neue" panose="02000503000000020004"/>
                <a:cs typeface="Arial"/>
              </a:rPr>
              <a:t>Target Station Shielding, Monolith, and Bunker</a:t>
            </a:r>
          </a:p>
          <a:p>
            <a:r>
              <a:rPr lang="en-US" sz="2400" b="1" dirty="0">
                <a:latin typeface="Helvetica Neue" panose="02000503000000020004"/>
                <a:cs typeface="Arial"/>
              </a:rPr>
              <a:t>Current and Future Work</a:t>
            </a:r>
            <a:endParaRPr lang="en-US" sz="3200" b="1" dirty="0">
              <a:latin typeface="Helvetica Neue" panose="02000503000000020004"/>
              <a:cs typeface="Arial"/>
            </a:endParaRPr>
          </a:p>
          <a:p>
            <a:r>
              <a:rPr lang="en-US" sz="2400" b="1" dirty="0">
                <a:latin typeface="Helvetica Neue" panose="02000503000000020004"/>
              </a:rPr>
              <a:t>Summary</a:t>
            </a:r>
          </a:p>
        </p:txBody>
      </p:sp>
    </p:spTree>
    <p:extLst>
      <p:ext uri="{BB962C8B-B14F-4D97-AF65-F5344CB8AC3E}">
        <p14:creationId xmlns:p14="http://schemas.microsoft.com/office/powerpoint/2010/main" val="929432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78D9F-F9F6-1068-759E-829C2B8E90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B41132-1577-ADAC-FE23-5DCD751D9D8C}"/>
              </a:ext>
            </a:extLst>
          </p:cNvPr>
          <p:cNvSpPr>
            <a:spLocks noGrp="1"/>
          </p:cNvSpPr>
          <p:nvPr>
            <p:ph type="title"/>
          </p:nvPr>
        </p:nvSpPr>
        <p:spPr/>
        <p:txBody>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Residual Dose Rates with Removed D</a:t>
            </a:r>
            <a:r>
              <a:rPr lang="en-US" sz="3200" b="1" dirty="0">
                <a:latin typeface="Helvetica Neue" panose="02000503000000020004" pitchFamily="2" charset="0"/>
                <a:ea typeface="Helvetica Neue" panose="02000503000000020004" pitchFamily="2" charset="0"/>
                <a:cs typeface="Helvetica Neue" panose="02000503000000020004" pitchFamily="2" charset="0"/>
              </a:rPr>
              <a:t>oghouse</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id="{28A00984-ED5F-2148-DADE-ED53DE15C5CD}"/>
              </a:ext>
            </a:extLst>
          </p:cNvPr>
          <p:cNvSpPr txBox="1"/>
          <p:nvPr/>
        </p:nvSpPr>
        <p:spPr>
          <a:xfrm>
            <a:off x="255437" y="958528"/>
            <a:ext cx="10023680" cy="400110"/>
          </a:xfrm>
          <a:prstGeom prst="rect">
            <a:avLst/>
          </a:prstGeom>
          <a:noFill/>
        </p:spPr>
        <p:txBody>
          <a:bodyPr wrap="square" rtlCol="0">
            <a:spAutoFit/>
          </a:bodyPr>
          <a:lstStyle/>
          <a:p>
            <a:r>
              <a:rPr lang="en-US" sz="2000" b="1" dirty="0">
                <a:latin typeface="Helvetica Neue" panose="02000503000000020004" pitchFamily="2" charset="0"/>
                <a:ea typeface="Helvetica Neue" panose="02000503000000020004" pitchFamily="2" charset="0"/>
                <a:cs typeface="Helvetica Neue" panose="02000503000000020004" pitchFamily="2" charset="0"/>
              </a:rPr>
              <a:t>Residual dose rate (mrem/hr) in TDR at 8 hours of decay (40 years of operation)</a:t>
            </a:r>
          </a:p>
        </p:txBody>
      </p:sp>
      <p:pic>
        <p:nvPicPr>
          <p:cNvPr id="5" name="Picture 4" descr="A diagram of a machine&#10;&#10;Description automatically generated with medium confidence">
            <a:extLst>
              <a:ext uri="{FF2B5EF4-FFF2-40B4-BE49-F238E27FC236}">
                <a16:creationId xmlns:a16="http://schemas.microsoft.com/office/drawing/2014/main" id="{C512DC23-8462-27C1-FA2C-80DF4899C85C}"/>
              </a:ext>
            </a:extLst>
          </p:cNvPr>
          <p:cNvPicPr>
            <a:picLocks noChangeAspect="1"/>
          </p:cNvPicPr>
          <p:nvPr/>
        </p:nvPicPr>
        <p:blipFill>
          <a:blip r:embed="rId2"/>
          <a:stretch>
            <a:fillRect/>
          </a:stretch>
        </p:blipFill>
        <p:spPr>
          <a:xfrm>
            <a:off x="55850" y="1561432"/>
            <a:ext cx="6096000" cy="5548313"/>
          </a:xfrm>
          <a:prstGeom prst="rect">
            <a:avLst/>
          </a:prstGeom>
        </p:spPr>
      </p:pic>
      <p:pic>
        <p:nvPicPr>
          <p:cNvPr id="6" name="Picture 5" descr="A screen shot of a computer screen&#10;&#10;Description automatically generated">
            <a:extLst>
              <a:ext uri="{FF2B5EF4-FFF2-40B4-BE49-F238E27FC236}">
                <a16:creationId xmlns:a16="http://schemas.microsoft.com/office/drawing/2014/main" id="{CF248E5B-9F7F-5E3D-0CBB-B31F49E74D1D}"/>
              </a:ext>
            </a:extLst>
          </p:cNvPr>
          <p:cNvPicPr>
            <a:picLocks noChangeAspect="1"/>
          </p:cNvPicPr>
          <p:nvPr/>
        </p:nvPicPr>
        <p:blipFill>
          <a:blip r:embed="rId3"/>
          <a:stretch>
            <a:fillRect/>
          </a:stretch>
        </p:blipFill>
        <p:spPr>
          <a:xfrm>
            <a:off x="6096000" y="1561432"/>
            <a:ext cx="6096000" cy="5548313"/>
          </a:xfrm>
          <a:prstGeom prst="rect">
            <a:avLst/>
          </a:prstGeom>
        </p:spPr>
      </p:pic>
      <p:sp>
        <p:nvSpPr>
          <p:cNvPr id="7" name="TextBox 6">
            <a:extLst>
              <a:ext uri="{FF2B5EF4-FFF2-40B4-BE49-F238E27FC236}">
                <a16:creationId xmlns:a16="http://schemas.microsoft.com/office/drawing/2014/main" id="{472187E5-F990-F0F5-5646-F6D5C096542A}"/>
              </a:ext>
            </a:extLst>
          </p:cNvPr>
          <p:cNvSpPr txBox="1"/>
          <p:nvPr/>
        </p:nvSpPr>
        <p:spPr>
          <a:xfrm>
            <a:off x="1229360" y="1561432"/>
            <a:ext cx="3693131" cy="307777"/>
          </a:xfrm>
          <a:prstGeom prst="rect">
            <a:avLst/>
          </a:prstGeom>
          <a:noFill/>
        </p:spPr>
        <p:txBody>
          <a:bodyPr wrap="square" rtlCol="0">
            <a:spAutoFit/>
          </a:bodyPr>
          <a:lstStyle/>
          <a:p>
            <a:r>
              <a:rPr lang="en-US" sz="1400" b="1" dirty="0">
                <a:latin typeface="Helvetica Neue" panose="02000503000000020004" pitchFamily="2" charset="0"/>
                <a:ea typeface="Helvetica Neue" panose="02000503000000020004" pitchFamily="2" charset="0"/>
                <a:cs typeface="Helvetica Neue" panose="02000503000000020004" pitchFamily="2" charset="0"/>
              </a:rPr>
              <a:t>Elevation plot through Z = 0</a:t>
            </a:r>
          </a:p>
        </p:txBody>
      </p:sp>
      <p:sp>
        <p:nvSpPr>
          <p:cNvPr id="8" name="TextBox 7">
            <a:extLst>
              <a:ext uri="{FF2B5EF4-FFF2-40B4-BE49-F238E27FC236}">
                <a16:creationId xmlns:a16="http://schemas.microsoft.com/office/drawing/2014/main" id="{42A670A2-108B-5C1A-BE6A-F20FFA60F667}"/>
              </a:ext>
            </a:extLst>
          </p:cNvPr>
          <p:cNvSpPr txBox="1"/>
          <p:nvPr/>
        </p:nvSpPr>
        <p:spPr>
          <a:xfrm>
            <a:off x="7190889" y="1561431"/>
            <a:ext cx="3693131" cy="307777"/>
          </a:xfrm>
          <a:prstGeom prst="rect">
            <a:avLst/>
          </a:prstGeom>
          <a:noFill/>
        </p:spPr>
        <p:txBody>
          <a:bodyPr wrap="square" rtlCol="0">
            <a:spAutoFit/>
          </a:bodyPr>
          <a:lstStyle/>
          <a:p>
            <a:r>
              <a:rPr lang="en-US" sz="1400" b="1" dirty="0">
                <a:latin typeface="Helvetica Neue" panose="02000503000000020004" pitchFamily="2" charset="0"/>
                <a:ea typeface="Helvetica Neue" panose="02000503000000020004" pitchFamily="2" charset="0"/>
                <a:cs typeface="Helvetica Neue" panose="02000503000000020004" pitchFamily="2" charset="0"/>
              </a:rPr>
              <a:t>Horizontal view in TDR at Y = 5 m</a:t>
            </a:r>
          </a:p>
        </p:txBody>
      </p:sp>
      <p:sp>
        <p:nvSpPr>
          <p:cNvPr id="9" name="TextBox 8">
            <a:extLst>
              <a:ext uri="{FF2B5EF4-FFF2-40B4-BE49-F238E27FC236}">
                <a16:creationId xmlns:a16="http://schemas.microsoft.com/office/drawing/2014/main" id="{4A7D285E-B4A2-C675-773C-1D6A1371452F}"/>
              </a:ext>
            </a:extLst>
          </p:cNvPr>
          <p:cNvSpPr txBox="1"/>
          <p:nvPr/>
        </p:nvSpPr>
        <p:spPr>
          <a:xfrm>
            <a:off x="1319572" y="3298195"/>
            <a:ext cx="1170902" cy="261610"/>
          </a:xfrm>
          <a:prstGeom prst="rect">
            <a:avLst/>
          </a:prstGeom>
          <a:noFill/>
        </p:spPr>
        <p:txBody>
          <a:bodyPr wrap="square" rtlCol="0">
            <a:spAutoFit/>
          </a:bodyPr>
          <a:lstStyle/>
          <a:p>
            <a:r>
              <a:rPr lang="en-US" sz="1100" b="1" dirty="0">
                <a:solidFill>
                  <a:srgbClr val="1A6094"/>
                </a:solidFill>
                <a:latin typeface="Helvetica Neue" panose="02000503000000020004" pitchFamily="2" charset="0"/>
                <a:ea typeface="Helvetica Neue" panose="02000503000000020004" pitchFamily="2" charset="0"/>
                <a:cs typeface="Helvetica Neue" panose="02000503000000020004" pitchFamily="2" charset="0"/>
              </a:rPr>
              <a:t>10 mrem/hr</a:t>
            </a:r>
          </a:p>
        </p:txBody>
      </p:sp>
      <p:cxnSp>
        <p:nvCxnSpPr>
          <p:cNvPr id="10" name="Straight Arrow Connector 9">
            <a:extLst>
              <a:ext uri="{FF2B5EF4-FFF2-40B4-BE49-F238E27FC236}">
                <a16:creationId xmlns:a16="http://schemas.microsoft.com/office/drawing/2014/main" id="{82BAC802-F060-C550-BFB1-1D7533F61459}"/>
              </a:ext>
            </a:extLst>
          </p:cNvPr>
          <p:cNvCxnSpPr>
            <a:cxnSpLocks/>
          </p:cNvCxnSpPr>
          <p:nvPr/>
        </p:nvCxnSpPr>
        <p:spPr>
          <a:xfrm>
            <a:off x="2091559" y="3559805"/>
            <a:ext cx="1008993" cy="22391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DA56F60-9854-E025-7D8C-D5C5939644F2}"/>
              </a:ext>
            </a:extLst>
          </p:cNvPr>
          <p:cNvSpPr txBox="1"/>
          <p:nvPr/>
        </p:nvSpPr>
        <p:spPr>
          <a:xfrm>
            <a:off x="8452003" y="3055552"/>
            <a:ext cx="1170902" cy="261610"/>
          </a:xfrm>
          <a:prstGeom prst="rect">
            <a:avLst/>
          </a:prstGeom>
          <a:noFill/>
        </p:spPr>
        <p:txBody>
          <a:bodyPr wrap="square" rtlCol="0">
            <a:spAutoFit/>
          </a:bodyPr>
          <a:lstStyle/>
          <a:p>
            <a:r>
              <a:rPr lang="en-US" sz="1100" b="1" dirty="0">
                <a:solidFill>
                  <a:srgbClr val="1A6094"/>
                </a:solidFill>
                <a:latin typeface="Helvetica Neue" panose="02000503000000020004" pitchFamily="2" charset="0"/>
                <a:ea typeface="Helvetica Neue" panose="02000503000000020004" pitchFamily="2" charset="0"/>
                <a:cs typeface="Helvetica Neue" panose="02000503000000020004" pitchFamily="2" charset="0"/>
              </a:rPr>
              <a:t>10 mrem/hr</a:t>
            </a:r>
          </a:p>
        </p:txBody>
      </p:sp>
      <p:cxnSp>
        <p:nvCxnSpPr>
          <p:cNvPr id="17" name="Straight Arrow Connector 16">
            <a:extLst>
              <a:ext uri="{FF2B5EF4-FFF2-40B4-BE49-F238E27FC236}">
                <a16:creationId xmlns:a16="http://schemas.microsoft.com/office/drawing/2014/main" id="{A431764E-EC88-666A-C687-4D93839E7441}"/>
              </a:ext>
            </a:extLst>
          </p:cNvPr>
          <p:cNvCxnSpPr>
            <a:cxnSpLocks/>
            <a:stCxn id="16" idx="2"/>
          </p:cNvCxnSpPr>
          <p:nvPr/>
        </p:nvCxnSpPr>
        <p:spPr>
          <a:xfrm>
            <a:off x="9037454" y="3317162"/>
            <a:ext cx="252974" cy="4665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C313190-E7FD-CF7F-60E0-12E2F1BBDD7F}"/>
              </a:ext>
            </a:extLst>
          </p:cNvPr>
          <p:cNvSpPr txBox="1"/>
          <p:nvPr/>
        </p:nvSpPr>
        <p:spPr>
          <a:xfrm>
            <a:off x="7906842" y="4727183"/>
            <a:ext cx="1170902" cy="261610"/>
          </a:xfrm>
          <a:prstGeom prst="rect">
            <a:avLst/>
          </a:prstGeom>
          <a:noFill/>
        </p:spPr>
        <p:txBody>
          <a:bodyPr wrap="square" rtlCol="0">
            <a:spAutoFit/>
          </a:bodyPr>
          <a:lstStyle/>
          <a:p>
            <a:r>
              <a:rPr lang="en-US" sz="1100" b="1" dirty="0">
                <a:solidFill>
                  <a:srgbClr val="1A6094"/>
                </a:solidFill>
                <a:latin typeface="Helvetica Neue" panose="02000503000000020004" pitchFamily="2" charset="0"/>
                <a:ea typeface="Helvetica Neue" panose="02000503000000020004" pitchFamily="2" charset="0"/>
                <a:cs typeface="Helvetica Neue" panose="02000503000000020004" pitchFamily="2" charset="0"/>
              </a:rPr>
              <a:t>5 mrem/hr</a:t>
            </a:r>
          </a:p>
        </p:txBody>
      </p:sp>
      <p:cxnSp>
        <p:nvCxnSpPr>
          <p:cNvPr id="12" name="Straight Arrow Connector 11">
            <a:extLst>
              <a:ext uri="{FF2B5EF4-FFF2-40B4-BE49-F238E27FC236}">
                <a16:creationId xmlns:a16="http://schemas.microsoft.com/office/drawing/2014/main" id="{02358383-F409-467C-3DB9-D84C9A70CC5D}"/>
              </a:ext>
            </a:extLst>
          </p:cNvPr>
          <p:cNvCxnSpPr>
            <a:cxnSpLocks/>
            <a:stCxn id="11" idx="0"/>
          </p:cNvCxnSpPr>
          <p:nvPr/>
        </p:nvCxnSpPr>
        <p:spPr>
          <a:xfrm flipV="1">
            <a:off x="8492293" y="4503506"/>
            <a:ext cx="545161" cy="2236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717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00DDF-7ABF-52C4-9FD1-A611E3B702A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3057E73-A02E-BDD0-9D2D-6426E4A623BA}"/>
              </a:ext>
            </a:extLst>
          </p:cNvPr>
          <p:cNvSpPr>
            <a:spLocks noGrp="1"/>
          </p:cNvSpPr>
          <p:nvPr>
            <p:ph type="title"/>
          </p:nvPr>
        </p:nvSpPr>
        <p:spPr>
          <a:xfrm>
            <a:off x="397339" y="1550567"/>
            <a:ext cx="5413469" cy="1475388"/>
          </a:xfrm>
        </p:spPr>
        <p:txBody>
          <a:bodyPr/>
          <a:lstStyle/>
          <a:p>
            <a:r>
              <a:rPr lang="en-US" dirty="0">
                <a:latin typeface="Helvetica Neue" panose="02000503000000020004" pitchFamily="2" charset="0"/>
              </a:rPr>
              <a:t>Proton Beam Window </a:t>
            </a:r>
          </a:p>
        </p:txBody>
      </p:sp>
      <p:pic>
        <p:nvPicPr>
          <p:cNvPr id="3" name="Picture 2">
            <a:extLst>
              <a:ext uri="{FF2B5EF4-FFF2-40B4-BE49-F238E27FC236}">
                <a16:creationId xmlns:a16="http://schemas.microsoft.com/office/drawing/2014/main" id="{0D805999-1915-8751-BE9E-0633FBFDE339}"/>
              </a:ext>
            </a:extLst>
          </p:cNvPr>
          <p:cNvPicPr>
            <a:picLocks noChangeAspect="1"/>
          </p:cNvPicPr>
          <p:nvPr/>
        </p:nvPicPr>
        <p:blipFill>
          <a:blip r:embed="rId2"/>
          <a:stretch>
            <a:fillRect/>
          </a:stretch>
        </p:blipFill>
        <p:spPr>
          <a:xfrm>
            <a:off x="606509" y="3223470"/>
            <a:ext cx="4530486" cy="3200400"/>
          </a:xfrm>
          <a:prstGeom prst="rect">
            <a:avLst/>
          </a:prstGeom>
        </p:spPr>
      </p:pic>
      <p:pic>
        <p:nvPicPr>
          <p:cNvPr id="6" name="Picture 5">
            <a:extLst>
              <a:ext uri="{FF2B5EF4-FFF2-40B4-BE49-F238E27FC236}">
                <a16:creationId xmlns:a16="http://schemas.microsoft.com/office/drawing/2014/main" id="{159B4401-C68C-AAB4-545A-12BBDDFC4AF3}"/>
              </a:ext>
            </a:extLst>
          </p:cNvPr>
          <p:cNvPicPr>
            <a:picLocks noChangeAspect="1"/>
          </p:cNvPicPr>
          <p:nvPr/>
        </p:nvPicPr>
        <p:blipFill>
          <a:blip r:embed="rId3"/>
          <a:stretch>
            <a:fillRect/>
          </a:stretch>
        </p:blipFill>
        <p:spPr>
          <a:xfrm>
            <a:off x="5555746" y="3759200"/>
            <a:ext cx="5519157" cy="2636749"/>
          </a:xfrm>
          <a:prstGeom prst="rect">
            <a:avLst/>
          </a:prstGeom>
        </p:spPr>
      </p:pic>
    </p:spTree>
    <p:extLst>
      <p:ext uri="{BB962C8B-B14F-4D97-AF65-F5344CB8AC3E}">
        <p14:creationId xmlns:p14="http://schemas.microsoft.com/office/powerpoint/2010/main" val="485057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3786CE-5597-7E8B-7FCC-510FC1A8CE01}"/>
              </a:ext>
            </a:extLst>
          </p:cNvPr>
          <p:cNvPicPr>
            <a:picLocks noChangeAspect="1"/>
          </p:cNvPicPr>
          <p:nvPr/>
        </p:nvPicPr>
        <p:blipFill>
          <a:blip r:embed="rId2"/>
          <a:stretch>
            <a:fillRect/>
          </a:stretch>
        </p:blipFill>
        <p:spPr>
          <a:xfrm>
            <a:off x="538814" y="1264595"/>
            <a:ext cx="5476889" cy="5452709"/>
          </a:xfrm>
          <a:prstGeom prst="rect">
            <a:avLst/>
          </a:prstGeom>
        </p:spPr>
      </p:pic>
      <p:pic>
        <p:nvPicPr>
          <p:cNvPr id="13" name="Picture 12">
            <a:extLst>
              <a:ext uri="{FF2B5EF4-FFF2-40B4-BE49-F238E27FC236}">
                <a16:creationId xmlns:a16="http://schemas.microsoft.com/office/drawing/2014/main" id="{A1EC3E4D-DEF0-18A5-B67F-57CDD82E4DB4}"/>
              </a:ext>
            </a:extLst>
          </p:cNvPr>
          <p:cNvPicPr>
            <a:picLocks noChangeAspect="1"/>
          </p:cNvPicPr>
          <p:nvPr/>
        </p:nvPicPr>
        <p:blipFill>
          <a:blip r:embed="rId3"/>
          <a:stretch>
            <a:fillRect/>
          </a:stretch>
        </p:blipFill>
        <p:spPr>
          <a:xfrm>
            <a:off x="6471692" y="1172719"/>
            <a:ext cx="5422716" cy="5452709"/>
          </a:xfrm>
          <a:prstGeom prst="rect">
            <a:avLst/>
          </a:prstGeom>
        </p:spPr>
      </p:pic>
      <p:sp>
        <p:nvSpPr>
          <p:cNvPr id="14" name="Rectangle 13">
            <a:extLst>
              <a:ext uri="{FF2B5EF4-FFF2-40B4-BE49-F238E27FC236}">
                <a16:creationId xmlns:a16="http://schemas.microsoft.com/office/drawing/2014/main" id="{2BC84C63-1833-9F2B-9D5C-283A2F917427}"/>
              </a:ext>
            </a:extLst>
          </p:cNvPr>
          <p:cNvSpPr/>
          <p:nvPr/>
        </p:nvSpPr>
        <p:spPr>
          <a:xfrm>
            <a:off x="754083" y="3040083"/>
            <a:ext cx="3200400" cy="1858488"/>
          </a:xfrm>
          <a:prstGeom prst="rect">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6321C31-F253-B802-9345-D1B7006D05CA}"/>
              </a:ext>
            </a:extLst>
          </p:cNvPr>
          <p:cNvSpPr/>
          <p:nvPr/>
        </p:nvSpPr>
        <p:spPr>
          <a:xfrm>
            <a:off x="6602681" y="4328556"/>
            <a:ext cx="3604161" cy="1050966"/>
          </a:xfrm>
          <a:prstGeom prst="rect">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A60EE93-BB60-DEA9-B344-39BD8D3A94D3}"/>
              </a:ext>
            </a:extLst>
          </p:cNvPr>
          <p:cNvSpPr txBox="1"/>
          <p:nvPr/>
        </p:nvSpPr>
        <p:spPr>
          <a:xfrm>
            <a:off x="896588" y="3074512"/>
            <a:ext cx="529312" cy="369332"/>
          </a:xfrm>
          <a:prstGeom prst="rect">
            <a:avLst/>
          </a:prstGeom>
          <a:noFill/>
        </p:spPr>
        <p:txBody>
          <a:bodyPr wrap="none" rtlCol="0">
            <a:spAutoFit/>
          </a:bodyPr>
          <a:lstStyle/>
          <a:p>
            <a:r>
              <a:rPr lang="en-US" dirty="0"/>
              <a:t>UM</a:t>
            </a:r>
          </a:p>
        </p:txBody>
      </p:sp>
      <p:sp>
        <p:nvSpPr>
          <p:cNvPr id="17" name="TextBox 16">
            <a:extLst>
              <a:ext uri="{FF2B5EF4-FFF2-40B4-BE49-F238E27FC236}">
                <a16:creationId xmlns:a16="http://schemas.microsoft.com/office/drawing/2014/main" id="{27A10F64-CCFB-50C1-453C-44DE073E02CB}"/>
              </a:ext>
            </a:extLst>
          </p:cNvPr>
          <p:cNvSpPr txBox="1"/>
          <p:nvPr/>
        </p:nvSpPr>
        <p:spPr>
          <a:xfrm>
            <a:off x="896588" y="2628980"/>
            <a:ext cx="559769" cy="369332"/>
          </a:xfrm>
          <a:prstGeom prst="rect">
            <a:avLst/>
          </a:prstGeom>
          <a:noFill/>
        </p:spPr>
        <p:txBody>
          <a:bodyPr wrap="none" rtlCol="0">
            <a:spAutoFit/>
          </a:bodyPr>
          <a:lstStyle/>
          <a:p>
            <a:r>
              <a:rPr lang="en-US" dirty="0"/>
              <a:t>CSG</a:t>
            </a:r>
          </a:p>
        </p:txBody>
      </p:sp>
      <p:sp>
        <p:nvSpPr>
          <p:cNvPr id="18" name="TextBox 17">
            <a:extLst>
              <a:ext uri="{FF2B5EF4-FFF2-40B4-BE49-F238E27FC236}">
                <a16:creationId xmlns:a16="http://schemas.microsoft.com/office/drawing/2014/main" id="{355A7AE1-6672-076E-DC2B-9B6C627A40B7}"/>
              </a:ext>
            </a:extLst>
          </p:cNvPr>
          <p:cNvSpPr txBox="1"/>
          <p:nvPr/>
        </p:nvSpPr>
        <p:spPr>
          <a:xfrm>
            <a:off x="7498920" y="4288456"/>
            <a:ext cx="529312" cy="369332"/>
          </a:xfrm>
          <a:prstGeom prst="rect">
            <a:avLst/>
          </a:prstGeom>
          <a:noFill/>
        </p:spPr>
        <p:txBody>
          <a:bodyPr wrap="none" rtlCol="0">
            <a:spAutoFit/>
          </a:bodyPr>
          <a:lstStyle/>
          <a:p>
            <a:r>
              <a:rPr lang="en-US" dirty="0"/>
              <a:t>UM</a:t>
            </a:r>
          </a:p>
        </p:txBody>
      </p:sp>
      <p:sp>
        <p:nvSpPr>
          <p:cNvPr id="19" name="TextBox 18">
            <a:extLst>
              <a:ext uri="{FF2B5EF4-FFF2-40B4-BE49-F238E27FC236}">
                <a16:creationId xmlns:a16="http://schemas.microsoft.com/office/drawing/2014/main" id="{05C48AF9-F178-36F4-70D6-5B64F7CA6B55}"/>
              </a:ext>
            </a:extLst>
          </p:cNvPr>
          <p:cNvSpPr txBox="1"/>
          <p:nvPr/>
        </p:nvSpPr>
        <p:spPr>
          <a:xfrm>
            <a:off x="7483691" y="3899074"/>
            <a:ext cx="559769" cy="369332"/>
          </a:xfrm>
          <a:prstGeom prst="rect">
            <a:avLst/>
          </a:prstGeom>
          <a:noFill/>
        </p:spPr>
        <p:txBody>
          <a:bodyPr wrap="none" rtlCol="0">
            <a:spAutoFit/>
          </a:bodyPr>
          <a:lstStyle/>
          <a:p>
            <a:r>
              <a:rPr lang="en-US" dirty="0"/>
              <a:t>CSG</a:t>
            </a:r>
          </a:p>
        </p:txBody>
      </p:sp>
      <p:sp>
        <p:nvSpPr>
          <p:cNvPr id="4" name="Title 3">
            <a:extLst>
              <a:ext uri="{FF2B5EF4-FFF2-40B4-BE49-F238E27FC236}">
                <a16:creationId xmlns:a16="http://schemas.microsoft.com/office/drawing/2014/main" id="{B9604A2C-1569-9774-4DC3-9B9B537B30AC}"/>
              </a:ext>
            </a:extLst>
          </p:cNvPr>
          <p:cNvSpPr>
            <a:spLocks noGrp="1"/>
          </p:cNvSpPr>
          <p:nvPr>
            <p:ph type="title"/>
          </p:nvPr>
        </p:nvSpPr>
        <p:spPr/>
        <p:txBody>
          <a:bodyPr/>
          <a:lstStyle/>
          <a:p>
            <a:r>
              <a:rPr lang="en-US" dirty="0"/>
              <a:t>  </a:t>
            </a:r>
          </a:p>
        </p:txBody>
      </p:sp>
      <p:sp>
        <p:nvSpPr>
          <p:cNvPr id="5" name="Title 1">
            <a:extLst>
              <a:ext uri="{FF2B5EF4-FFF2-40B4-BE49-F238E27FC236}">
                <a16:creationId xmlns:a16="http://schemas.microsoft.com/office/drawing/2014/main" id="{6DB0F4AC-CC31-ECE3-39C0-AB6126FB2D0B}"/>
              </a:ext>
            </a:extLst>
          </p:cNvPr>
          <p:cNvSpPr txBox="1">
            <a:spLocks/>
          </p:cNvSpPr>
          <p:nvPr/>
        </p:nvSpPr>
        <p:spPr>
          <a:xfrm>
            <a:off x="429767" y="274320"/>
            <a:ext cx="11430000" cy="539496"/>
          </a:xfrm>
        </p:spPr>
        <p:txBody>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b="1" dirty="0">
                <a:latin typeface="Helvetica Neue" panose="02000503000000020004" pitchFamily="2" charset="0"/>
                <a:ea typeface="Roboto" panose="02000000000000000000" pitchFamily="2" charset="0"/>
              </a:rPr>
              <a:t>Geometry Model: Hybrid UM/CSG</a:t>
            </a:r>
          </a:p>
        </p:txBody>
      </p:sp>
      <p:sp>
        <p:nvSpPr>
          <p:cNvPr id="6" name="TextBox 5">
            <a:extLst>
              <a:ext uri="{FF2B5EF4-FFF2-40B4-BE49-F238E27FC236}">
                <a16:creationId xmlns:a16="http://schemas.microsoft.com/office/drawing/2014/main" id="{BD08CCDA-E5A5-13BA-DBC9-6D79D20A6D48}"/>
              </a:ext>
            </a:extLst>
          </p:cNvPr>
          <p:cNvSpPr txBox="1"/>
          <p:nvPr/>
        </p:nvSpPr>
        <p:spPr>
          <a:xfrm>
            <a:off x="6245686" y="1271973"/>
            <a:ext cx="1787669" cy="183742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l">
              <a:lnSpc>
                <a:spcPct val="90000"/>
              </a:lnSpc>
            </a:pPr>
            <a:r>
              <a:rPr lang="en-US" u="sng" dirty="0">
                <a:latin typeface="Arial" panose="020B0604020202020204" pitchFamily="34" charset="0"/>
                <a:cs typeface="Arial" panose="020B0604020202020204" pitchFamily="34" charset="0"/>
              </a:rPr>
              <a:t>Materials in UM</a:t>
            </a:r>
          </a:p>
          <a:p>
            <a:pPr algn="l">
              <a:lnSpc>
                <a:spcPct val="90000"/>
              </a:lnSpc>
            </a:pPr>
            <a:r>
              <a:rPr lang="en-US" b="1" dirty="0">
                <a:solidFill>
                  <a:srgbClr val="FF7F50"/>
                </a:solidFill>
                <a:latin typeface="Arial" panose="020B0604020202020204" pitchFamily="34" charset="0"/>
                <a:cs typeface="Arial" panose="020B0604020202020204" pitchFamily="34" charset="0"/>
              </a:rPr>
              <a:t>Steel A36</a:t>
            </a:r>
          </a:p>
          <a:p>
            <a:pPr algn="l">
              <a:lnSpc>
                <a:spcPct val="90000"/>
              </a:lnSpc>
            </a:pPr>
            <a:r>
              <a:rPr lang="en-US" b="1" dirty="0">
                <a:solidFill>
                  <a:srgbClr val="F0E68C"/>
                </a:solidFill>
                <a:latin typeface="Arial" panose="020B0604020202020204" pitchFamily="34" charset="0"/>
                <a:cs typeface="Arial" panose="020B0604020202020204" pitchFamily="34" charset="0"/>
              </a:rPr>
              <a:t>Steel SS316</a:t>
            </a:r>
          </a:p>
          <a:p>
            <a:pPr algn="l">
              <a:lnSpc>
                <a:spcPct val="90000"/>
              </a:lnSpc>
            </a:pPr>
            <a:r>
              <a:rPr lang="en-US" b="1" dirty="0">
                <a:solidFill>
                  <a:srgbClr val="B03060"/>
                </a:solidFill>
                <a:latin typeface="Arial" panose="020B0604020202020204" pitchFamily="34" charset="0"/>
                <a:cs typeface="Arial" panose="020B0604020202020204" pitchFamily="34" charset="0"/>
              </a:rPr>
              <a:t>Steel SS316L</a:t>
            </a:r>
          </a:p>
          <a:p>
            <a:pPr algn="l">
              <a:lnSpc>
                <a:spcPct val="90000"/>
              </a:lnSpc>
            </a:pPr>
            <a:r>
              <a:rPr lang="en-US" b="1" dirty="0">
                <a:solidFill>
                  <a:srgbClr val="A020F0"/>
                </a:solidFill>
                <a:latin typeface="Arial" panose="020B0604020202020204" pitchFamily="34" charset="0"/>
                <a:cs typeface="Arial" panose="020B0604020202020204" pitchFamily="34" charset="0"/>
              </a:rPr>
              <a:t>Concrete </a:t>
            </a:r>
          </a:p>
          <a:p>
            <a:pPr algn="l">
              <a:lnSpc>
                <a:spcPct val="90000"/>
              </a:lnSpc>
            </a:pPr>
            <a:r>
              <a:rPr lang="en-US" b="1" dirty="0">
                <a:solidFill>
                  <a:srgbClr val="F5DEB3"/>
                </a:solidFill>
                <a:latin typeface="Arial" panose="020B0604020202020204" pitchFamily="34" charset="0"/>
                <a:cs typeface="Arial" panose="020B0604020202020204" pitchFamily="34" charset="0"/>
              </a:rPr>
              <a:t>Aluminum</a:t>
            </a:r>
          </a:p>
          <a:p>
            <a:pPr algn="l">
              <a:lnSpc>
                <a:spcPct val="90000"/>
              </a:lnSpc>
            </a:pPr>
            <a:r>
              <a:rPr lang="en-US" b="1" dirty="0">
                <a:solidFill>
                  <a:srgbClr val="00FFFF"/>
                </a:solidFill>
                <a:latin typeface="Arial" panose="020B0604020202020204" pitchFamily="34" charset="0"/>
                <a:cs typeface="Arial" panose="020B0604020202020204" pitchFamily="34" charset="0"/>
              </a:rPr>
              <a:t>Water</a:t>
            </a:r>
          </a:p>
        </p:txBody>
      </p:sp>
      <p:sp>
        <p:nvSpPr>
          <p:cNvPr id="2" name="TextBox 1">
            <a:extLst>
              <a:ext uri="{FF2B5EF4-FFF2-40B4-BE49-F238E27FC236}">
                <a16:creationId xmlns:a16="http://schemas.microsoft.com/office/drawing/2014/main" id="{D191D840-CDAB-6763-A4E9-2EA9975B0F27}"/>
              </a:ext>
            </a:extLst>
          </p:cNvPr>
          <p:cNvSpPr txBox="1"/>
          <p:nvPr/>
        </p:nvSpPr>
        <p:spPr>
          <a:xfrm>
            <a:off x="1161244" y="1013837"/>
            <a:ext cx="4081567" cy="341632"/>
          </a:xfrm>
          <a:prstGeom prst="rect">
            <a:avLst/>
          </a:prstGeom>
          <a:noFill/>
        </p:spPr>
        <p:txBody>
          <a:bodyPr wrap="none" rtlCol="0">
            <a:spAutoFit/>
          </a:bodyPr>
          <a:lstStyle/>
          <a:p>
            <a:pPr algn="l">
              <a:lnSpc>
                <a:spcPct val="90000"/>
              </a:lnSpc>
            </a:pPr>
            <a:r>
              <a:rPr lang="en-US" dirty="0">
                <a:latin typeface="+mn-lt"/>
              </a:rPr>
              <a:t>Horizontal cross-section (Y = 0 cm)</a:t>
            </a:r>
          </a:p>
        </p:txBody>
      </p:sp>
      <p:sp>
        <p:nvSpPr>
          <p:cNvPr id="3" name="TextBox 2">
            <a:extLst>
              <a:ext uri="{FF2B5EF4-FFF2-40B4-BE49-F238E27FC236}">
                <a16:creationId xmlns:a16="http://schemas.microsoft.com/office/drawing/2014/main" id="{E11EF815-E98C-3A93-B543-FC4779A34F76}"/>
              </a:ext>
            </a:extLst>
          </p:cNvPr>
          <p:cNvSpPr txBox="1"/>
          <p:nvPr/>
        </p:nvSpPr>
        <p:spPr>
          <a:xfrm>
            <a:off x="8124449" y="940297"/>
            <a:ext cx="3735318" cy="341632"/>
          </a:xfrm>
          <a:prstGeom prst="rect">
            <a:avLst/>
          </a:prstGeom>
          <a:noFill/>
        </p:spPr>
        <p:txBody>
          <a:bodyPr wrap="none" rtlCol="0">
            <a:spAutoFit/>
          </a:bodyPr>
          <a:lstStyle/>
          <a:p>
            <a:pPr algn="l">
              <a:lnSpc>
                <a:spcPct val="90000"/>
              </a:lnSpc>
            </a:pPr>
            <a:r>
              <a:rPr lang="en-US" dirty="0">
                <a:latin typeface="+mn-lt"/>
              </a:rPr>
              <a:t>Vertical cross-section (Z = 0 cm)</a:t>
            </a:r>
          </a:p>
        </p:txBody>
      </p:sp>
      <p:cxnSp>
        <p:nvCxnSpPr>
          <p:cNvPr id="8" name="Straight Arrow Connector 7">
            <a:extLst>
              <a:ext uri="{FF2B5EF4-FFF2-40B4-BE49-F238E27FC236}">
                <a16:creationId xmlns:a16="http://schemas.microsoft.com/office/drawing/2014/main" id="{FFEEEB1B-7E8C-E893-9C53-E22B09AF296F}"/>
              </a:ext>
            </a:extLst>
          </p:cNvPr>
          <p:cNvCxnSpPr>
            <a:cxnSpLocks/>
          </p:cNvCxnSpPr>
          <p:nvPr/>
        </p:nvCxnSpPr>
        <p:spPr>
          <a:xfrm>
            <a:off x="610955" y="3040083"/>
            <a:ext cx="0" cy="1858488"/>
          </a:xfrm>
          <a:prstGeom prst="straightConnector1">
            <a:avLst/>
          </a:prstGeom>
          <a:ln w="1905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C5836F5-345D-2710-A136-A068175FAB3E}"/>
              </a:ext>
            </a:extLst>
          </p:cNvPr>
          <p:cNvSpPr txBox="1"/>
          <p:nvPr/>
        </p:nvSpPr>
        <p:spPr>
          <a:xfrm rot="16200000">
            <a:off x="183715" y="3758214"/>
            <a:ext cx="569387" cy="341632"/>
          </a:xfrm>
          <a:prstGeom prst="rect">
            <a:avLst/>
          </a:prstGeom>
          <a:noFill/>
        </p:spPr>
        <p:txBody>
          <a:bodyPr wrap="none" rtlCol="0">
            <a:spAutoFit/>
          </a:bodyPr>
          <a:lstStyle/>
          <a:p>
            <a:pPr algn="l">
              <a:lnSpc>
                <a:spcPct val="90000"/>
              </a:lnSpc>
            </a:pPr>
            <a:r>
              <a:rPr lang="en-US" dirty="0">
                <a:latin typeface="Arial" panose="020B0604020202020204" pitchFamily="34" charset="0"/>
                <a:cs typeface="Arial" panose="020B0604020202020204" pitchFamily="34" charset="0"/>
              </a:rPr>
              <a:t>4 m</a:t>
            </a:r>
          </a:p>
        </p:txBody>
      </p:sp>
      <p:cxnSp>
        <p:nvCxnSpPr>
          <p:cNvPr id="22" name="Straight Arrow Connector 21">
            <a:extLst>
              <a:ext uri="{FF2B5EF4-FFF2-40B4-BE49-F238E27FC236}">
                <a16:creationId xmlns:a16="http://schemas.microsoft.com/office/drawing/2014/main" id="{56D8C2F7-01D6-8C97-9EFA-B9D1F63AD0AA}"/>
              </a:ext>
            </a:extLst>
          </p:cNvPr>
          <p:cNvCxnSpPr>
            <a:cxnSpLocks/>
          </p:cNvCxnSpPr>
          <p:nvPr/>
        </p:nvCxnSpPr>
        <p:spPr>
          <a:xfrm flipH="1">
            <a:off x="754083" y="5050971"/>
            <a:ext cx="3200400" cy="0"/>
          </a:xfrm>
          <a:prstGeom prst="straightConnector1">
            <a:avLst/>
          </a:prstGeom>
          <a:ln w="1905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7AE1059-3B48-C7AF-34E7-943EA09DB60A}"/>
              </a:ext>
            </a:extLst>
          </p:cNvPr>
          <p:cNvSpPr txBox="1"/>
          <p:nvPr/>
        </p:nvSpPr>
        <p:spPr>
          <a:xfrm>
            <a:off x="863460" y="5079501"/>
            <a:ext cx="720069" cy="341632"/>
          </a:xfrm>
          <a:prstGeom prst="rect">
            <a:avLst/>
          </a:prstGeom>
          <a:noFill/>
        </p:spPr>
        <p:txBody>
          <a:bodyPr wrap="none" rtlCol="0">
            <a:spAutoFit/>
          </a:bodyPr>
          <a:lstStyle/>
          <a:p>
            <a:pPr algn="l">
              <a:lnSpc>
                <a:spcPct val="90000"/>
              </a:lnSpc>
            </a:pPr>
            <a:r>
              <a:rPr lang="en-US" dirty="0">
                <a:latin typeface="Arial" panose="020B0604020202020204" pitchFamily="34" charset="0"/>
                <a:cs typeface="Arial" panose="020B0604020202020204" pitchFamily="34" charset="0"/>
              </a:rPr>
              <a:t>≈7 m</a:t>
            </a:r>
          </a:p>
        </p:txBody>
      </p:sp>
      <p:cxnSp>
        <p:nvCxnSpPr>
          <p:cNvPr id="27" name="Straight Arrow Connector 26">
            <a:extLst>
              <a:ext uri="{FF2B5EF4-FFF2-40B4-BE49-F238E27FC236}">
                <a16:creationId xmlns:a16="http://schemas.microsoft.com/office/drawing/2014/main" id="{AAEA381C-89E0-D775-0308-51C7DAFC5FEF}"/>
              </a:ext>
            </a:extLst>
          </p:cNvPr>
          <p:cNvCxnSpPr>
            <a:cxnSpLocks/>
          </p:cNvCxnSpPr>
          <p:nvPr/>
        </p:nvCxnSpPr>
        <p:spPr>
          <a:xfrm>
            <a:off x="6500329" y="4319432"/>
            <a:ext cx="0" cy="1101701"/>
          </a:xfrm>
          <a:prstGeom prst="straightConnector1">
            <a:avLst/>
          </a:prstGeom>
          <a:ln w="1905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B28799D-DA75-2820-AF65-6BDAF9F83373}"/>
              </a:ext>
            </a:extLst>
          </p:cNvPr>
          <p:cNvSpPr txBox="1"/>
          <p:nvPr/>
        </p:nvSpPr>
        <p:spPr>
          <a:xfrm rot="16200000">
            <a:off x="6044281" y="4683223"/>
            <a:ext cx="569387" cy="341632"/>
          </a:xfrm>
          <a:prstGeom prst="rect">
            <a:avLst/>
          </a:prstGeom>
          <a:noFill/>
        </p:spPr>
        <p:txBody>
          <a:bodyPr wrap="none" rtlCol="0">
            <a:spAutoFit/>
          </a:bodyPr>
          <a:lstStyle/>
          <a:p>
            <a:pPr algn="l">
              <a:lnSpc>
                <a:spcPct val="90000"/>
              </a:lnSpc>
            </a:pPr>
            <a:r>
              <a:rPr lang="en-US" dirty="0">
                <a:latin typeface="Arial" panose="020B0604020202020204" pitchFamily="34" charset="0"/>
                <a:cs typeface="Arial" panose="020B0604020202020204" pitchFamily="34" charset="0"/>
              </a:rPr>
              <a:t>2 m</a:t>
            </a:r>
          </a:p>
        </p:txBody>
      </p:sp>
      <p:cxnSp>
        <p:nvCxnSpPr>
          <p:cNvPr id="10" name="Straight Arrow Connector 9">
            <a:extLst>
              <a:ext uri="{FF2B5EF4-FFF2-40B4-BE49-F238E27FC236}">
                <a16:creationId xmlns:a16="http://schemas.microsoft.com/office/drawing/2014/main" id="{C289C8CE-0429-C5DD-5391-40F338EC32D9}"/>
              </a:ext>
            </a:extLst>
          </p:cNvPr>
          <p:cNvCxnSpPr>
            <a:cxnSpLocks/>
          </p:cNvCxnSpPr>
          <p:nvPr/>
        </p:nvCxnSpPr>
        <p:spPr>
          <a:xfrm flipV="1">
            <a:off x="6729663" y="3429000"/>
            <a:ext cx="0" cy="463408"/>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1D2D7D7-43E0-9576-AE1C-2A21711B9338}"/>
              </a:ext>
            </a:extLst>
          </p:cNvPr>
          <p:cNvCxnSpPr>
            <a:cxnSpLocks/>
          </p:cNvCxnSpPr>
          <p:nvPr/>
        </p:nvCxnSpPr>
        <p:spPr>
          <a:xfrm>
            <a:off x="6723214" y="3892408"/>
            <a:ext cx="521369" cy="0"/>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56700AF-05D3-9240-5B2F-10ECC81CBB1A}"/>
              </a:ext>
            </a:extLst>
          </p:cNvPr>
          <p:cNvSpPr txBox="1"/>
          <p:nvPr/>
        </p:nvSpPr>
        <p:spPr>
          <a:xfrm>
            <a:off x="6713461" y="3313579"/>
            <a:ext cx="300082" cy="369332"/>
          </a:xfrm>
          <a:prstGeom prst="rect">
            <a:avLst/>
          </a:prstGeom>
          <a:noFill/>
        </p:spPr>
        <p:txBody>
          <a:bodyPr wrap="none" rtlCol="0">
            <a:spAutoFit/>
          </a:bodyPr>
          <a:lstStyle/>
          <a:p>
            <a:r>
              <a:rPr lang="en-US" dirty="0"/>
              <a:t>y</a:t>
            </a:r>
          </a:p>
        </p:txBody>
      </p:sp>
      <p:sp>
        <p:nvSpPr>
          <p:cNvPr id="29" name="TextBox 28">
            <a:extLst>
              <a:ext uri="{FF2B5EF4-FFF2-40B4-BE49-F238E27FC236}">
                <a16:creationId xmlns:a16="http://schemas.microsoft.com/office/drawing/2014/main" id="{7E7FA318-5F96-F7D5-E1D1-DEA8AB55C288}"/>
              </a:ext>
            </a:extLst>
          </p:cNvPr>
          <p:cNvSpPr txBox="1"/>
          <p:nvPr/>
        </p:nvSpPr>
        <p:spPr>
          <a:xfrm>
            <a:off x="6983898" y="3837046"/>
            <a:ext cx="300082" cy="369332"/>
          </a:xfrm>
          <a:prstGeom prst="rect">
            <a:avLst/>
          </a:prstGeom>
          <a:noFill/>
        </p:spPr>
        <p:txBody>
          <a:bodyPr wrap="none" rtlCol="0">
            <a:spAutoFit/>
          </a:bodyPr>
          <a:lstStyle/>
          <a:p>
            <a:r>
              <a:rPr lang="en-US" dirty="0"/>
              <a:t>x</a:t>
            </a:r>
          </a:p>
        </p:txBody>
      </p:sp>
      <p:cxnSp>
        <p:nvCxnSpPr>
          <p:cNvPr id="30" name="Straight Arrow Connector 29">
            <a:extLst>
              <a:ext uri="{FF2B5EF4-FFF2-40B4-BE49-F238E27FC236}">
                <a16:creationId xmlns:a16="http://schemas.microsoft.com/office/drawing/2014/main" id="{EB1BD76A-968D-A240-DAC9-B02161111849}"/>
              </a:ext>
            </a:extLst>
          </p:cNvPr>
          <p:cNvCxnSpPr>
            <a:cxnSpLocks/>
          </p:cNvCxnSpPr>
          <p:nvPr/>
        </p:nvCxnSpPr>
        <p:spPr>
          <a:xfrm flipV="1">
            <a:off x="1433766" y="1721252"/>
            <a:ext cx="0" cy="463408"/>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EF6C174-1A36-2508-AAD5-FEB160EC9C0E}"/>
              </a:ext>
            </a:extLst>
          </p:cNvPr>
          <p:cNvCxnSpPr>
            <a:cxnSpLocks/>
          </p:cNvCxnSpPr>
          <p:nvPr/>
        </p:nvCxnSpPr>
        <p:spPr>
          <a:xfrm>
            <a:off x="1427317" y="2184660"/>
            <a:ext cx="521369" cy="0"/>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94ABD4B-EDA5-239E-1623-63555E6BD758}"/>
              </a:ext>
            </a:extLst>
          </p:cNvPr>
          <p:cNvSpPr txBox="1"/>
          <p:nvPr/>
        </p:nvSpPr>
        <p:spPr>
          <a:xfrm>
            <a:off x="1417564" y="1605831"/>
            <a:ext cx="300082" cy="369332"/>
          </a:xfrm>
          <a:prstGeom prst="rect">
            <a:avLst/>
          </a:prstGeom>
          <a:noFill/>
        </p:spPr>
        <p:txBody>
          <a:bodyPr wrap="none" rtlCol="0">
            <a:spAutoFit/>
          </a:bodyPr>
          <a:lstStyle/>
          <a:p>
            <a:r>
              <a:rPr lang="en-US" dirty="0"/>
              <a:t>z</a:t>
            </a:r>
          </a:p>
        </p:txBody>
      </p:sp>
      <p:sp>
        <p:nvSpPr>
          <p:cNvPr id="33" name="TextBox 32">
            <a:extLst>
              <a:ext uri="{FF2B5EF4-FFF2-40B4-BE49-F238E27FC236}">
                <a16:creationId xmlns:a16="http://schemas.microsoft.com/office/drawing/2014/main" id="{3D9BBCA9-4ED9-1D60-EA27-E40DADA6594C}"/>
              </a:ext>
            </a:extLst>
          </p:cNvPr>
          <p:cNvSpPr txBox="1"/>
          <p:nvPr/>
        </p:nvSpPr>
        <p:spPr>
          <a:xfrm>
            <a:off x="1688001" y="2129298"/>
            <a:ext cx="300082" cy="369332"/>
          </a:xfrm>
          <a:prstGeom prst="rect">
            <a:avLst/>
          </a:prstGeom>
          <a:noFill/>
        </p:spPr>
        <p:txBody>
          <a:bodyPr wrap="none" rtlCol="0">
            <a:spAutoFit/>
          </a:bodyPr>
          <a:lstStyle/>
          <a:p>
            <a:r>
              <a:rPr lang="en-US" dirty="0"/>
              <a:t>x</a:t>
            </a:r>
          </a:p>
        </p:txBody>
      </p:sp>
    </p:spTree>
    <p:extLst>
      <p:ext uri="{BB962C8B-B14F-4D97-AF65-F5344CB8AC3E}">
        <p14:creationId xmlns:p14="http://schemas.microsoft.com/office/powerpoint/2010/main" val="2661803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E1DE0-AAFD-6660-29F7-9CB6BB4509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91ACD2-00E0-DB4A-853D-80E14097E254}"/>
              </a:ext>
            </a:extLst>
          </p:cNvPr>
          <p:cNvSpPr>
            <a:spLocks noGrp="1"/>
          </p:cNvSpPr>
          <p:nvPr>
            <p:ph type="title"/>
          </p:nvPr>
        </p:nvSpPr>
        <p:spPr>
          <a:xfrm>
            <a:off x="404641" y="121914"/>
            <a:ext cx="11430000" cy="539496"/>
          </a:xfrm>
        </p:spPr>
        <p:txBody>
          <a:bodyPr/>
          <a:lstStyle/>
          <a:p>
            <a:pPr fontAlgn="base">
              <a:spcAft>
                <a:spcPct val="0"/>
              </a:spcAft>
            </a:pPr>
            <a:r>
              <a:rPr lang="en-US" dirty="0">
                <a:latin typeface="Helvetica Neue" panose="02000503000000020004" pitchFamily="2" charset="0"/>
              </a:rPr>
              <a:t>Energy Deposition and dpa in the Beltline</a:t>
            </a:r>
          </a:p>
        </p:txBody>
      </p:sp>
      <p:pic>
        <p:nvPicPr>
          <p:cNvPr id="6" name="Picture 5" descr="Chart, surface chart&#10;&#10;Description automatically generated">
            <a:extLst>
              <a:ext uri="{FF2B5EF4-FFF2-40B4-BE49-F238E27FC236}">
                <a16:creationId xmlns:a16="http://schemas.microsoft.com/office/drawing/2014/main" id="{CDBEA938-8B8C-B6CD-22F4-0642C6C1C979}"/>
              </a:ext>
            </a:extLst>
          </p:cNvPr>
          <p:cNvPicPr>
            <a:picLocks noChangeAspect="1"/>
          </p:cNvPicPr>
          <p:nvPr/>
        </p:nvPicPr>
        <p:blipFill rotWithShape="1">
          <a:blip r:embed="rId3"/>
          <a:srcRect l="29375" t="24487" r="10469" b="9063"/>
          <a:stretch/>
        </p:blipFill>
        <p:spPr>
          <a:xfrm>
            <a:off x="4483069" y="3605138"/>
            <a:ext cx="3435833" cy="2616355"/>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43F82D61-F27E-8443-2FAA-5EC624C5CB77}"/>
              </a:ext>
            </a:extLst>
          </p:cNvPr>
          <p:cNvPicPr>
            <a:picLocks noChangeAspect="1"/>
          </p:cNvPicPr>
          <p:nvPr/>
        </p:nvPicPr>
        <p:blipFill rotWithShape="1">
          <a:blip r:embed="rId4"/>
          <a:srcRect l="58153" t="27534" r="7330" b="34526"/>
          <a:stretch/>
        </p:blipFill>
        <p:spPr>
          <a:xfrm>
            <a:off x="191102" y="3460939"/>
            <a:ext cx="3694782" cy="2799672"/>
          </a:xfrm>
          <a:prstGeom prst="rect">
            <a:avLst/>
          </a:prstGeom>
        </p:spPr>
      </p:pic>
      <p:sp>
        <p:nvSpPr>
          <p:cNvPr id="10" name="TextBox 9">
            <a:extLst>
              <a:ext uri="{FF2B5EF4-FFF2-40B4-BE49-F238E27FC236}">
                <a16:creationId xmlns:a16="http://schemas.microsoft.com/office/drawing/2014/main" id="{D2977288-A3CB-576D-D814-C9427EF08B65}"/>
              </a:ext>
            </a:extLst>
          </p:cNvPr>
          <p:cNvSpPr txBox="1"/>
          <p:nvPr/>
        </p:nvSpPr>
        <p:spPr>
          <a:xfrm>
            <a:off x="4684772" y="2841403"/>
            <a:ext cx="2397736" cy="590931"/>
          </a:xfrm>
          <a:prstGeom prst="rect">
            <a:avLst/>
          </a:prstGeom>
          <a:noFill/>
        </p:spPr>
        <p:txBody>
          <a:bodyPr wrap="square" rtlCol="0">
            <a:spAutoFit/>
          </a:bodyPr>
          <a:lstStyle/>
          <a:p>
            <a:pPr algn="l">
              <a:lnSpc>
                <a:spcPct val="90000"/>
              </a:lnSpc>
            </a:pPr>
            <a:r>
              <a:rPr lang="en-US" dirty="0">
                <a:latin typeface="+mn-lt"/>
              </a:rPr>
              <a:t>3D picture of energy deposition in beltline</a:t>
            </a:r>
          </a:p>
        </p:txBody>
      </p:sp>
      <p:sp>
        <p:nvSpPr>
          <p:cNvPr id="3" name="Rectangle 2">
            <a:extLst>
              <a:ext uri="{FF2B5EF4-FFF2-40B4-BE49-F238E27FC236}">
                <a16:creationId xmlns:a16="http://schemas.microsoft.com/office/drawing/2014/main" id="{8878F344-B3F5-005E-5A27-9DAA02DBBB8C}"/>
              </a:ext>
            </a:extLst>
          </p:cNvPr>
          <p:cNvSpPr/>
          <p:nvPr/>
        </p:nvSpPr>
        <p:spPr>
          <a:xfrm>
            <a:off x="1651162" y="4455501"/>
            <a:ext cx="1119474" cy="842185"/>
          </a:xfrm>
          <a:prstGeom prst="rect">
            <a:avLst/>
          </a:prstGeom>
          <a:noFill/>
          <a:ln w="571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7" name="Straight Arrow Connector 6">
            <a:extLst>
              <a:ext uri="{FF2B5EF4-FFF2-40B4-BE49-F238E27FC236}">
                <a16:creationId xmlns:a16="http://schemas.microsoft.com/office/drawing/2014/main" id="{82DB7D64-3E25-62A4-612B-EA7BF43FF434}"/>
              </a:ext>
            </a:extLst>
          </p:cNvPr>
          <p:cNvCxnSpPr>
            <a:cxnSpLocks/>
            <a:stCxn id="3" idx="3"/>
          </p:cNvCxnSpPr>
          <p:nvPr/>
        </p:nvCxnSpPr>
        <p:spPr>
          <a:xfrm flipV="1">
            <a:off x="2770636" y="4369890"/>
            <a:ext cx="1487659" cy="506704"/>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18" name="Content Placeholder 4">
            <a:extLst>
              <a:ext uri="{FF2B5EF4-FFF2-40B4-BE49-F238E27FC236}">
                <a16:creationId xmlns:a16="http://schemas.microsoft.com/office/drawing/2014/main" id="{96873E04-7E2F-FC50-B361-AFF2C32C5704}"/>
              </a:ext>
            </a:extLst>
          </p:cNvPr>
          <p:cNvPicPr>
            <a:picLocks noGrp="1" noChangeAspect="1"/>
          </p:cNvPicPr>
          <p:nvPr>
            <p:ph idx="1"/>
          </p:nvPr>
        </p:nvPicPr>
        <p:blipFill rotWithShape="1">
          <a:blip r:embed="rId5"/>
          <a:srcRect l="33121" t="23964" r="14524" b="8639"/>
          <a:stretch/>
        </p:blipFill>
        <p:spPr>
          <a:xfrm>
            <a:off x="8328597" y="3436461"/>
            <a:ext cx="3863403" cy="2721436"/>
          </a:xfrm>
        </p:spPr>
      </p:pic>
      <p:sp>
        <p:nvSpPr>
          <p:cNvPr id="19" name="Oval 18">
            <a:extLst>
              <a:ext uri="{FF2B5EF4-FFF2-40B4-BE49-F238E27FC236}">
                <a16:creationId xmlns:a16="http://schemas.microsoft.com/office/drawing/2014/main" id="{D79BB730-6699-57BB-7BED-100147558151}"/>
              </a:ext>
            </a:extLst>
          </p:cNvPr>
          <p:cNvSpPr/>
          <p:nvPr/>
        </p:nvSpPr>
        <p:spPr>
          <a:xfrm flipH="1">
            <a:off x="11588381" y="3905280"/>
            <a:ext cx="558140" cy="28436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Arrow Connector 19">
            <a:extLst>
              <a:ext uri="{FF2B5EF4-FFF2-40B4-BE49-F238E27FC236}">
                <a16:creationId xmlns:a16="http://schemas.microsoft.com/office/drawing/2014/main" id="{35AF699C-9558-AA19-ED14-87E46DBD8772}"/>
              </a:ext>
            </a:extLst>
          </p:cNvPr>
          <p:cNvCxnSpPr>
            <a:cxnSpLocks/>
          </p:cNvCxnSpPr>
          <p:nvPr/>
        </p:nvCxnSpPr>
        <p:spPr>
          <a:xfrm flipH="1">
            <a:off x="11103429" y="4189966"/>
            <a:ext cx="739995" cy="153463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E3599E3-188C-6657-BE5D-356D8D38F098}"/>
              </a:ext>
            </a:extLst>
          </p:cNvPr>
          <p:cNvSpPr txBox="1"/>
          <p:nvPr/>
        </p:nvSpPr>
        <p:spPr>
          <a:xfrm>
            <a:off x="9572869" y="5807301"/>
            <a:ext cx="2798426" cy="646331"/>
          </a:xfrm>
          <a:prstGeom prst="rect">
            <a:avLst/>
          </a:prstGeom>
          <a:noFill/>
        </p:spPr>
        <p:txBody>
          <a:bodyPr wrap="square" rtlCol="0">
            <a:spAutoFit/>
          </a:bodyPr>
          <a:lstStyle/>
          <a:p>
            <a:r>
              <a:rPr lang="en-US" dirty="0">
                <a:latin typeface="+mn-lt"/>
              </a:rPr>
              <a:t>Max 1.65e-2 dpa/year</a:t>
            </a:r>
          </a:p>
          <a:p>
            <a:r>
              <a:rPr lang="en-US" dirty="0"/>
              <a:t>(</a:t>
            </a:r>
            <a:r>
              <a:rPr lang="en-US" dirty="0">
                <a:latin typeface="+mn-lt"/>
              </a:rPr>
              <a:t>3,600 years for</a:t>
            </a:r>
            <a:r>
              <a:rPr lang="en-US" b="1" dirty="0">
                <a:latin typeface="+mn-lt"/>
              </a:rPr>
              <a:t> </a:t>
            </a:r>
            <a:r>
              <a:rPr lang="en-US" dirty="0">
                <a:latin typeface="+mn-lt"/>
              </a:rPr>
              <a:t>60 dpa)</a:t>
            </a:r>
          </a:p>
        </p:txBody>
      </p:sp>
      <p:sp>
        <p:nvSpPr>
          <p:cNvPr id="22" name="TextBox 21">
            <a:extLst>
              <a:ext uri="{FF2B5EF4-FFF2-40B4-BE49-F238E27FC236}">
                <a16:creationId xmlns:a16="http://schemas.microsoft.com/office/drawing/2014/main" id="{F97172BD-F109-09BC-7CA4-1A952FEDFF82}"/>
              </a:ext>
            </a:extLst>
          </p:cNvPr>
          <p:cNvSpPr txBox="1"/>
          <p:nvPr/>
        </p:nvSpPr>
        <p:spPr>
          <a:xfrm>
            <a:off x="305367" y="2845530"/>
            <a:ext cx="2559414" cy="590931"/>
          </a:xfrm>
          <a:prstGeom prst="rect">
            <a:avLst/>
          </a:prstGeom>
          <a:noFill/>
        </p:spPr>
        <p:txBody>
          <a:bodyPr wrap="square" rtlCol="0">
            <a:spAutoFit/>
          </a:bodyPr>
          <a:lstStyle/>
          <a:p>
            <a:pPr algn="l">
              <a:lnSpc>
                <a:spcPct val="90000"/>
              </a:lnSpc>
            </a:pPr>
            <a:r>
              <a:rPr lang="en-US" dirty="0">
                <a:latin typeface="+mn-lt"/>
              </a:rPr>
              <a:t>Vertical slice (Z=0 cm) of energy deposition</a:t>
            </a:r>
          </a:p>
        </p:txBody>
      </p:sp>
      <p:sp>
        <p:nvSpPr>
          <p:cNvPr id="28" name="TextBox 27">
            <a:extLst>
              <a:ext uri="{FF2B5EF4-FFF2-40B4-BE49-F238E27FC236}">
                <a16:creationId xmlns:a16="http://schemas.microsoft.com/office/drawing/2014/main" id="{EE0E9F9A-4149-E210-B3DA-7631E86E7562}"/>
              </a:ext>
            </a:extLst>
          </p:cNvPr>
          <p:cNvSpPr txBox="1"/>
          <p:nvPr/>
        </p:nvSpPr>
        <p:spPr>
          <a:xfrm>
            <a:off x="8611329" y="2841402"/>
            <a:ext cx="2397736" cy="590931"/>
          </a:xfrm>
          <a:prstGeom prst="rect">
            <a:avLst/>
          </a:prstGeom>
          <a:noFill/>
        </p:spPr>
        <p:txBody>
          <a:bodyPr wrap="square" rtlCol="0">
            <a:spAutoFit/>
          </a:bodyPr>
          <a:lstStyle/>
          <a:p>
            <a:pPr algn="ctr">
              <a:lnSpc>
                <a:spcPct val="90000"/>
              </a:lnSpc>
            </a:pPr>
            <a:r>
              <a:rPr lang="en-US" dirty="0">
                <a:latin typeface="+mn-lt"/>
              </a:rPr>
              <a:t>3D picture of dpa in beltline</a:t>
            </a:r>
          </a:p>
        </p:txBody>
      </p:sp>
      <p:sp>
        <p:nvSpPr>
          <p:cNvPr id="30" name="TextBox 29">
            <a:extLst>
              <a:ext uri="{FF2B5EF4-FFF2-40B4-BE49-F238E27FC236}">
                <a16:creationId xmlns:a16="http://schemas.microsoft.com/office/drawing/2014/main" id="{C30AB2F9-BF67-411A-A45E-0BC47E8BEE99}"/>
              </a:ext>
            </a:extLst>
          </p:cNvPr>
          <p:cNvSpPr txBox="1"/>
          <p:nvPr/>
        </p:nvSpPr>
        <p:spPr>
          <a:xfrm>
            <a:off x="5820917" y="5761134"/>
            <a:ext cx="2975125" cy="923330"/>
          </a:xfrm>
          <a:prstGeom prst="rect">
            <a:avLst/>
          </a:prstGeom>
          <a:noFill/>
        </p:spPr>
        <p:txBody>
          <a:bodyPr wrap="square" rtlCol="0">
            <a:spAutoFit/>
          </a:bodyPr>
          <a:lstStyle/>
          <a:p>
            <a:r>
              <a:rPr lang="en-US" dirty="0">
                <a:latin typeface="+mn-lt"/>
              </a:rPr>
              <a:t>Max 0.02 J/cc/pulse</a:t>
            </a:r>
          </a:p>
          <a:p>
            <a:r>
              <a:rPr lang="en-US" dirty="0">
                <a:latin typeface="+mn-lt"/>
              </a:rPr>
              <a:t>(up to 0.08 J/cc/pulse for different beam profile)</a:t>
            </a:r>
          </a:p>
        </p:txBody>
      </p:sp>
      <p:graphicFrame>
        <p:nvGraphicFramePr>
          <p:cNvPr id="4" name="Content Placeholder 3">
            <a:extLst>
              <a:ext uri="{FF2B5EF4-FFF2-40B4-BE49-F238E27FC236}">
                <a16:creationId xmlns:a16="http://schemas.microsoft.com/office/drawing/2014/main" id="{0102F1AD-09CF-6E00-1ED1-FCC293A4A148}"/>
              </a:ext>
            </a:extLst>
          </p:cNvPr>
          <p:cNvGraphicFramePr>
            <a:graphicFrameLocks/>
          </p:cNvGraphicFramePr>
          <p:nvPr>
            <p:extLst>
              <p:ext uri="{D42A27DB-BD31-4B8C-83A1-F6EECF244321}">
                <p14:modId xmlns:p14="http://schemas.microsoft.com/office/powerpoint/2010/main" val="570124183"/>
              </p:ext>
            </p:extLst>
          </p:nvPr>
        </p:nvGraphicFramePr>
        <p:xfrm>
          <a:off x="105917" y="693190"/>
          <a:ext cx="11430000" cy="2103120"/>
        </p:xfrm>
        <a:graphic>
          <a:graphicData uri="http://schemas.openxmlformats.org/drawingml/2006/table">
            <a:tbl>
              <a:tblPr firstRow="1" bandRow="1">
                <a:tableStyleId>{35758FB7-9AC5-4552-8A53-C91805E547FA}</a:tableStyleId>
              </a:tblPr>
              <a:tblGrid>
                <a:gridCol w="5939283">
                  <a:extLst>
                    <a:ext uri="{9D8B030D-6E8A-4147-A177-3AD203B41FA5}">
                      <a16:colId xmlns:a16="http://schemas.microsoft.com/office/drawing/2014/main" val="1148930664"/>
                    </a:ext>
                  </a:extLst>
                </a:gridCol>
                <a:gridCol w="2582333">
                  <a:extLst>
                    <a:ext uri="{9D8B030D-6E8A-4147-A177-3AD203B41FA5}">
                      <a16:colId xmlns:a16="http://schemas.microsoft.com/office/drawing/2014/main" val="1467415588"/>
                    </a:ext>
                  </a:extLst>
                </a:gridCol>
                <a:gridCol w="2908384">
                  <a:extLst>
                    <a:ext uri="{9D8B030D-6E8A-4147-A177-3AD203B41FA5}">
                      <a16:colId xmlns:a16="http://schemas.microsoft.com/office/drawing/2014/main" val="3731370667"/>
                    </a:ext>
                  </a:extLst>
                </a:gridCol>
              </a:tblGrid>
              <a:tr h="564897">
                <a:tc>
                  <a:txBody>
                    <a:bodyPr/>
                    <a:lstStyle/>
                    <a:p>
                      <a:r>
                        <a:rPr lang="en-US" dirty="0"/>
                        <a:t>Beam Footprint</a:t>
                      </a:r>
                    </a:p>
                  </a:txBody>
                  <a:tcPr anchor="b">
                    <a:solidFill>
                      <a:schemeClr val="accent6">
                        <a:lumMod val="75000"/>
                      </a:schemeClr>
                    </a:solidFill>
                  </a:tcPr>
                </a:tc>
                <a:tc>
                  <a:txBody>
                    <a:bodyPr/>
                    <a:lstStyle/>
                    <a:p>
                      <a:pPr algn="ctr"/>
                      <a:r>
                        <a:rPr lang="en-US" dirty="0"/>
                        <a:t>PBW max energy deposition [J/cc/pulse]</a:t>
                      </a:r>
                    </a:p>
                  </a:txBody>
                  <a:tcP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Beltline max energy deposition [J/cc/pulse]</a:t>
                      </a:r>
                    </a:p>
                  </a:txBody>
                  <a:tcPr>
                    <a:solidFill>
                      <a:schemeClr val="accent6">
                        <a:lumMod val="75000"/>
                      </a:schemeClr>
                    </a:solidFill>
                  </a:tcPr>
                </a:tc>
                <a:extLst>
                  <a:ext uri="{0D108BD9-81ED-4DB2-BD59-A6C34878D82A}">
                    <a16:rowId xmlns:a16="http://schemas.microsoft.com/office/drawing/2014/main" val="1836900052"/>
                  </a:ext>
                </a:extLst>
              </a:tr>
              <a:tr h="327281">
                <a:tc>
                  <a:txBody>
                    <a:bodyPr/>
                    <a:lstStyle/>
                    <a:p>
                      <a:r>
                        <a:rPr lang="en-US" b="1" dirty="0"/>
                        <a:t>Qd 60 cm</a:t>
                      </a:r>
                      <a:r>
                        <a:rPr lang="en-US" b="1" baseline="30000" dirty="0"/>
                        <a:t>2</a:t>
                      </a:r>
                      <a:r>
                        <a:rPr lang="en-US" b="1" dirty="0"/>
                        <a:t> centered on target </a:t>
                      </a:r>
                      <a:r>
                        <a:rPr lang="en-US" b="1" dirty="0">
                          <a:sym typeface="Wingdings" panose="05000000000000000000" pitchFamily="2" charset="2"/>
                        </a:rPr>
                        <a:t> pictures below)</a:t>
                      </a:r>
                      <a:endParaRPr lang="en-US" b="1" dirty="0"/>
                    </a:p>
                  </a:txBody>
                  <a:tcPr>
                    <a:solidFill>
                      <a:schemeClr val="accent6">
                        <a:lumMod val="60000"/>
                        <a:lumOff val="40000"/>
                        <a:alpha val="40000"/>
                      </a:schemeClr>
                    </a:solidFill>
                  </a:tcPr>
                </a:tc>
                <a:tc>
                  <a:txBody>
                    <a:bodyPr/>
                    <a:lstStyle/>
                    <a:p>
                      <a:pPr algn="ctr"/>
                      <a:r>
                        <a:rPr lang="en-US" dirty="0"/>
                        <a:t>5.3</a:t>
                      </a:r>
                    </a:p>
                  </a:txBody>
                  <a:tcPr>
                    <a:solidFill>
                      <a:schemeClr val="accent6">
                        <a:lumMod val="60000"/>
                        <a:lumOff val="40000"/>
                        <a:alpha val="40000"/>
                      </a:schemeClr>
                    </a:solidFill>
                  </a:tcPr>
                </a:tc>
                <a:tc>
                  <a:txBody>
                    <a:bodyPr/>
                    <a:lstStyle/>
                    <a:p>
                      <a:pPr algn="ctr"/>
                      <a:r>
                        <a:rPr lang="en-US" dirty="0"/>
                        <a:t>0.02</a:t>
                      </a:r>
                    </a:p>
                  </a:txBody>
                  <a:tcPr>
                    <a:solidFill>
                      <a:schemeClr val="accent6">
                        <a:lumMod val="60000"/>
                        <a:lumOff val="40000"/>
                        <a:alpha val="40000"/>
                      </a:schemeClr>
                    </a:solidFill>
                  </a:tcPr>
                </a:tc>
                <a:extLst>
                  <a:ext uri="{0D108BD9-81ED-4DB2-BD59-A6C34878D82A}">
                    <a16:rowId xmlns:a16="http://schemas.microsoft.com/office/drawing/2014/main" val="600366752"/>
                  </a:ext>
                </a:extLst>
              </a:tr>
              <a:tr h="3272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Qd 60 cm</a:t>
                      </a:r>
                      <a:r>
                        <a:rPr lang="en-US" baseline="30000" dirty="0"/>
                        <a:t>2</a:t>
                      </a:r>
                      <a:r>
                        <a:rPr lang="en-US" dirty="0"/>
                        <a:t> offset </a:t>
                      </a:r>
                      <a:r>
                        <a:rPr lang="en-US" dirty="0">
                          <a:latin typeface="+mn-lt"/>
                        </a:rPr>
                        <a:t>(+6mm hor., +4 mm ver.)</a:t>
                      </a:r>
                    </a:p>
                  </a:txBody>
                  <a:tcPr/>
                </a:tc>
                <a:tc>
                  <a:txBody>
                    <a:bodyPr/>
                    <a:lstStyle/>
                    <a:p>
                      <a:pPr algn="ctr"/>
                      <a:r>
                        <a:rPr lang="en-US" dirty="0"/>
                        <a:t>5.3</a:t>
                      </a:r>
                    </a:p>
                  </a:txBody>
                  <a:tcPr/>
                </a:tc>
                <a:tc>
                  <a:txBody>
                    <a:bodyPr/>
                    <a:lstStyle/>
                    <a:p>
                      <a:pPr algn="ctr"/>
                      <a:r>
                        <a:rPr lang="en-US" dirty="0"/>
                        <a:t>0.03</a:t>
                      </a:r>
                    </a:p>
                  </a:txBody>
                  <a:tcPr/>
                </a:tc>
                <a:extLst>
                  <a:ext uri="{0D108BD9-81ED-4DB2-BD59-A6C34878D82A}">
                    <a16:rowId xmlns:a16="http://schemas.microsoft.com/office/drawing/2014/main" val="1207352103"/>
                  </a:ext>
                </a:extLst>
              </a:tr>
              <a:tr h="3272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Qd 90 cm</a:t>
                      </a:r>
                      <a:r>
                        <a:rPr lang="en-US" baseline="30000" dirty="0"/>
                        <a:t>2</a:t>
                      </a:r>
                      <a:r>
                        <a:rPr lang="en-US" dirty="0"/>
                        <a:t> centered on target</a:t>
                      </a:r>
                    </a:p>
                  </a:txBody>
                  <a:tcPr>
                    <a:solidFill>
                      <a:schemeClr val="accent6">
                        <a:lumMod val="60000"/>
                        <a:lumOff val="40000"/>
                        <a:alpha val="40000"/>
                      </a:schemeClr>
                    </a:solidFill>
                  </a:tcPr>
                </a:tc>
                <a:tc>
                  <a:txBody>
                    <a:bodyPr/>
                    <a:lstStyle/>
                    <a:p>
                      <a:pPr algn="ctr"/>
                      <a:r>
                        <a:rPr lang="en-US" dirty="0"/>
                        <a:t>5.8</a:t>
                      </a:r>
                    </a:p>
                  </a:txBody>
                  <a:tcPr>
                    <a:solidFill>
                      <a:schemeClr val="accent6">
                        <a:lumMod val="60000"/>
                        <a:lumOff val="40000"/>
                        <a:alpha val="40000"/>
                      </a:schemeClr>
                    </a:solidFill>
                  </a:tcPr>
                </a:tc>
                <a:tc>
                  <a:txBody>
                    <a:bodyPr/>
                    <a:lstStyle/>
                    <a:p>
                      <a:pPr algn="ctr"/>
                      <a:r>
                        <a:rPr lang="en-US" dirty="0"/>
                        <a:t>0.05</a:t>
                      </a:r>
                    </a:p>
                  </a:txBody>
                  <a:tcPr>
                    <a:solidFill>
                      <a:schemeClr val="accent6">
                        <a:lumMod val="60000"/>
                        <a:lumOff val="40000"/>
                        <a:alpha val="40000"/>
                      </a:schemeClr>
                    </a:solidFill>
                  </a:tcPr>
                </a:tc>
                <a:extLst>
                  <a:ext uri="{0D108BD9-81ED-4DB2-BD59-A6C34878D82A}">
                    <a16:rowId xmlns:a16="http://schemas.microsoft.com/office/drawing/2014/main" val="1387615064"/>
                  </a:ext>
                </a:extLst>
              </a:tr>
              <a:tr h="3272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Qd 90 cm</a:t>
                      </a:r>
                      <a:r>
                        <a:rPr lang="en-US" baseline="30000" dirty="0"/>
                        <a:t>2</a:t>
                      </a:r>
                      <a:r>
                        <a:rPr lang="en-US" dirty="0"/>
                        <a:t> offset </a:t>
                      </a:r>
                      <a:r>
                        <a:rPr lang="en-US" dirty="0">
                          <a:latin typeface="+mn-lt"/>
                        </a:rPr>
                        <a:t>(+6mm hor., +4 mm ver.)</a:t>
                      </a:r>
                    </a:p>
                  </a:txBody>
                  <a:tcPr/>
                </a:tc>
                <a:tc>
                  <a:txBody>
                    <a:bodyPr/>
                    <a:lstStyle/>
                    <a:p>
                      <a:pPr algn="ctr"/>
                      <a:r>
                        <a:rPr lang="en-US" dirty="0"/>
                        <a:t>5.8</a:t>
                      </a:r>
                    </a:p>
                  </a:txBody>
                  <a:tcPr/>
                </a:tc>
                <a:tc>
                  <a:txBody>
                    <a:bodyPr/>
                    <a:lstStyle/>
                    <a:p>
                      <a:pPr algn="ctr"/>
                      <a:r>
                        <a:rPr lang="en-US" dirty="0"/>
                        <a:t>0.08</a:t>
                      </a:r>
                    </a:p>
                  </a:txBody>
                  <a:tcPr/>
                </a:tc>
                <a:extLst>
                  <a:ext uri="{0D108BD9-81ED-4DB2-BD59-A6C34878D82A}">
                    <a16:rowId xmlns:a16="http://schemas.microsoft.com/office/drawing/2014/main" val="1002986619"/>
                  </a:ext>
                </a:extLst>
              </a:tr>
            </a:tbl>
          </a:graphicData>
        </a:graphic>
      </p:graphicFrame>
    </p:spTree>
    <p:extLst>
      <p:ext uri="{BB962C8B-B14F-4D97-AF65-F5344CB8AC3E}">
        <p14:creationId xmlns:p14="http://schemas.microsoft.com/office/powerpoint/2010/main" val="4280023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E3B85-5EC5-A5DD-8D93-C12BA4622428}"/>
              </a:ext>
            </a:extLst>
          </p:cNvPr>
          <p:cNvSpPr>
            <a:spLocks noGrp="1"/>
          </p:cNvSpPr>
          <p:nvPr>
            <p:ph type="title"/>
          </p:nvPr>
        </p:nvSpPr>
        <p:spPr>
          <a:xfrm>
            <a:off x="447697" y="205045"/>
            <a:ext cx="10751346" cy="539496"/>
          </a:xfrm>
        </p:spPr>
        <p:txBody>
          <a:bodyPr/>
          <a:lstStyle/>
          <a:p>
            <a:pPr fontAlgn="base">
              <a:spcAft>
                <a:spcPct val="0"/>
              </a:spcAft>
            </a:pPr>
            <a:r>
              <a:rPr lang="en-US" dirty="0">
                <a:latin typeface="Helvetica Neue" panose="02000503000000020004" pitchFamily="2" charset="0"/>
              </a:rPr>
              <a:t>PBW Replacement: Upstream Shield Blocks Removed, 1 Week Decay</a:t>
            </a:r>
          </a:p>
        </p:txBody>
      </p:sp>
      <p:sp>
        <p:nvSpPr>
          <p:cNvPr id="5" name="TextBox 4">
            <a:extLst>
              <a:ext uri="{FF2B5EF4-FFF2-40B4-BE49-F238E27FC236}">
                <a16:creationId xmlns:a16="http://schemas.microsoft.com/office/drawing/2014/main" id="{2806400D-5211-70BD-1C53-E07F067AFB3F}"/>
              </a:ext>
            </a:extLst>
          </p:cNvPr>
          <p:cNvSpPr txBox="1"/>
          <p:nvPr/>
        </p:nvSpPr>
        <p:spPr>
          <a:xfrm>
            <a:off x="6755363" y="1035790"/>
            <a:ext cx="5436637" cy="1421928"/>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sz="1600" dirty="0">
                <a:latin typeface="+mn-lt"/>
              </a:rPr>
              <a:t>Dose rates at target drive room level &gt;500 mrem/h</a:t>
            </a:r>
          </a:p>
          <a:p>
            <a:pPr marL="285750" indent="-285750" algn="l">
              <a:lnSpc>
                <a:spcPct val="90000"/>
              </a:lnSpc>
              <a:buFont typeface="Arial" panose="020B0604020202020204" pitchFamily="34" charset="0"/>
              <a:buChar char="•"/>
            </a:pPr>
            <a:r>
              <a:rPr lang="en-US" sz="1600" dirty="0">
                <a:latin typeface="+mn-lt"/>
              </a:rPr>
              <a:t>Dose rates at high bay floor level ≈150 mrem/h</a:t>
            </a:r>
          </a:p>
          <a:p>
            <a:pPr marL="285750" indent="-285750" algn="l">
              <a:lnSpc>
                <a:spcPct val="90000"/>
              </a:lnSpc>
              <a:buFont typeface="Arial" panose="020B0604020202020204" pitchFamily="34" charset="0"/>
              <a:buChar char="•"/>
            </a:pPr>
            <a:r>
              <a:rPr lang="en-US" sz="1600" dirty="0">
                <a:latin typeface="+mn-lt"/>
              </a:rPr>
              <a:t>Main source from components in PBW assembly</a:t>
            </a:r>
          </a:p>
          <a:p>
            <a:pPr algn="l">
              <a:lnSpc>
                <a:spcPct val="90000"/>
              </a:lnSpc>
            </a:pPr>
            <a:endParaRPr lang="en-US" sz="1600" dirty="0">
              <a:latin typeface="+mn-lt"/>
            </a:endParaRPr>
          </a:p>
          <a:p>
            <a:pPr algn="l">
              <a:lnSpc>
                <a:spcPct val="90000"/>
              </a:lnSpc>
            </a:pPr>
            <a:r>
              <a:rPr lang="en-US" sz="1600" b="1" dirty="0">
                <a:solidFill>
                  <a:srgbClr val="FF0000"/>
                </a:solidFill>
                <a:latin typeface="+mn-lt"/>
              </a:rPr>
              <a:t>Red</a:t>
            </a:r>
            <a:r>
              <a:rPr lang="en-US" sz="1600" dirty="0">
                <a:latin typeface="+mn-lt"/>
              </a:rPr>
              <a:t> contour = </a:t>
            </a:r>
            <a:r>
              <a:rPr lang="en-US" sz="1600" b="1" dirty="0">
                <a:solidFill>
                  <a:srgbClr val="FF0000"/>
                </a:solidFill>
                <a:latin typeface="+mn-lt"/>
              </a:rPr>
              <a:t>100</a:t>
            </a:r>
            <a:r>
              <a:rPr lang="en-US" sz="1600" dirty="0">
                <a:latin typeface="+mn-lt"/>
              </a:rPr>
              <a:t> mrem/h</a:t>
            </a:r>
          </a:p>
          <a:p>
            <a:pPr algn="l">
              <a:lnSpc>
                <a:spcPct val="90000"/>
              </a:lnSpc>
            </a:pPr>
            <a:r>
              <a:rPr lang="en-US" sz="1600" b="1" dirty="0">
                <a:highlight>
                  <a:srgbClr val="FFFF00"/>
                </a:highlight>
                <a:latin typeface="+mn-lt"/>
              </a:rPr>
              <a:t>Yellow</a:t>
            </a:r>
            <a:r>
              <a:rPr lang="en-US" sz="1600" dirty="0">
                <a:latin typeface="+mn-lt"/>
              </a:rPr>
              <a:t> contour = </a:t>
            </a:r>
            <a:r>
              <a:rPr lang="en-US" sz="1600" b="1" dirty="0">
                <a:highlight>
                  <a:srgbClr val="FFFF00"/>
                </a:highlight>
                <a:latin typeface="+mn-lt"/>
              </a:rPr>
              <a:t>5</a:t>
            </a:r>
            <a:r>
              <a:rPr lang="en-US" sz="1600" dirty="0">
                <a:latin typeface="+mn-lt"/>
              </a:rPr>
              <a:t> mrem/h</a:t>
            </a:r>
          </a:p>
        </p:txBody>
      </p:sp>
      <p:pic>
        <p:nvPicPr>
          <p:cNvPr id="4" name="Picture 3" descr="Diagram&#10;&#10;Description automatically generated">
            <a:extLst>
              <a:ext uri="{FF2B5EF4-FFF2-40B4-BE49-F238E27FC236}">
                <a16:creationId xmlns:a16="http://schemas.microsoft.com/office/drawing/2014/main" id="{BCD5AF3A-A157-91E0-A394-78A7A92F755C}"/>
              </a:ext>
            </a:extLst>
          </p:cNvPr>
          <p:cNvPicPr>
            <a:picLocks noChangeAspect="1"/>
          </p:cNvPicPr>
          <p:nvPr/>
        </p:nvPicPr>
        <p:blipFill>
          <a:blip r:embed="rId2"/>
          <a:stretch>
            <a:fillRect/>
          </a:stretch>
        </p:blipFill>
        <p:spPr>
          <a:xfrm>
            <a:off x="3074469" y="956736"/>
            <a:ext cx="3451460" cy="5805011"/>
          </a:xfrm>
          <a:prstGeom prst="rect">
            <a:avLst/>
          </a:prstGeom>
        </p:spPr>
      </p:pic>
      <p:pic>
        <p:nvPicPr>
          <p:cNvPr id="11" name="Picture 10" descr="Chart, bar chart, waterfall chart&#10;&#10;Description automatically generated">
            <a:extLst>
              <a:ext uri="{FF2B5EF4-FFF2-40B4-BE49-F238E27FC236}">
                <a16:creationId xmlns:a16="http://schemas.microsoft.com/office/drawing/2014/main" id="{3396C969-6B8C-E17F-060D-A4822E14A659}"/>
              </a:ext>
            </a:extLst>
          </p:cNvPr>
          <p:cNvPicPr>
            <a:picLocks noChangeAspect="1"/>
          </p:cNvPicPr>
          <p:nvPr/>
        </p:nvPicPr>
        <p:blipFill>
          <a:blip r:embed="rId3"/>
          <a:stretch>
            <a:fillRect/>
          </a:stretch>
        </p:blipFill>
        <p:spPr>
          <a:xfrm>
            <a:off x="447697" y="1097994"/>
            <a:ext cx="2613378" cy="5575340"/>
          </a:xfrm>
          <a:prstGeom prst="rect">
            <a:avLst/>
          </a:prstGeom>
        </p:spPr>
      </p:pic>
      <p:sp>
        <p:nvSpPr>
          <p:cNvPr id="33" name="TextBox 32">
            <a:extLst>
              <a:ext uri="{FF2B5EF4-FFF2-40B4-BE49-F238E27FC236}">
                <a16:creationId xmlns:a16="http://schemas.microsoft.com/office/drawing/2014/main" id="{5CBCB0C6-EAD2-14E4-1DA2-2E4BF9DDEB2C}"/>
              </a:ext>
            </a:extLst>
          </p:cNvPr>
          <p:cNvSpPr txBox="1"/>
          <p:nvPr/>
        </p:nvSpPr>
        <p:spPr>
          <a:xfrm rot="2620432">
            <a:off x="4448746" y="2095687"/>
            <a:ext cx="590938" cy="230832"/>
          </a:xfrm>
          <a:prstGeom prst="rect">
            <a:avLst/>
          </a:prstGeom>
          <a:noFill/>
        </p:spPr>
        <p:txBody>
          <a:bodyPr wrap="square" rtlCol="0">
            <a:spAutoFit/>
          </a:bodyPr>
          <a:lstStyle/>
          <a:p>
            <a:pPr algn="l">
              <a:lnSpc>
                <a:spcPct val="90000"/>
              </a:lnSpc>
            </a:pPr>
            <a:r>
              <a:rPr lang="en-US" sz="1000" dirty="0">
                <a:latin typeface="Arial" panose="020B0604020202020204" pitchFamily="34" charset="0"/>
                <a:cs typeface="Arial" panose="020B0604020202020204" pitchFamily="34" charset="0"/>
              </a:rPr>
              <a:t>200</a:t>
            </a:r>
            <a:endParaRPr lang="en-US"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4079C705-BE40-4587-446B-1CF9FC199E14}"/>
              </a:ext>
            </a:extLst>
          </p:cNvPr>
          <p:cNvSpPr txBox="1"/>
          <p:nvPr/>
        </p:nvSpPr>
        <p:spPr>
          <a:xfrm rot="1456329">
            <a:off x="4336587" y="3249573"/>
            <a:ext cx="590938" cy="230832"/>
          </a:xfrm>
          <a:prstGeom prst="rect">
            <a:avLst/>
          </a:prstGeom>
          <a:noFill/>
        </p:spPr>
        <p:txBody>
          <a:bodyPr wrap="square" rtlCol="0">
            <a:spAutoFit/>
          </a:bodyPr>
          <a:lstStyle/>
          <a:p>
            <a:pPr algn="l">
              <a:lnSpc>
                <a:spcPct val="90000"/>
              </a:lnSpc>
            </a:pPr>
            <a:r>
              <a:rPr lang="en-US" sz="1000" dirty="0">
                <a:latin typeface="Arial" panose="020B0604020202020204" pitchFamily="34" charset="0"/>
                <a:cs typeface="Arial" panose="020B0604020202020204" pitchFamily="34" charset="0"/>
              </a:rPr>
              <a:t>500</a:t>
            </a:r>
            <a:endParaRPr lang="en-US"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58EF183A-107A-7AD9-6141-0A8CDA9CA017}"/>
              </a:ext>
            </a:extLst>
          </p:cNvPr>
          <p:cNvSpPr txBox="1"/>
          <p:nvPr/>
        </p:nvSpPr>
        <p:spPr>
          <a:xfrm rot="1975015">
            <a:off x="4382974" y="3876618"/>
            <a:ext cx="590938" cy="230832"/>
          </a:xfrm>
          <a:prstGeom prst="rect">
            <a:avLst/>
          </a:prstGeom>
          <a:noFill/>
        </p:spPr>
        <p:txBody>
          <a:bodyPr wrap="square" rtlCol="0">
            <a:spAutoFit/>
          </a:bodyPr>
          <a:lstStyle/>
          <a:p>
            <a:pPr algn="l">
              <a:lnSpc>
                <a:spcPct val="90000"/>
              </a:lnSpc>
            </a:pPr>
            <a:r>
              <a:rPr lang="en-US" sz="1000" dirty="0">
                <a:latin typeface="Arial" panose="020B0604020202020204" pitchFamily="34" charset="0"/>
                <a:cs typeface="Arial" panose="020B0604020202020204" pitchFamily="34" charset="0"/>
              </a:rPr>
              <a:t>1000</a:t>
            </a:r>
            <a:endParaRPr lang="en-US"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0D886864-40B4-50FE-EAFD-9B8213045340}"/>
              </a:ext>
            </a:extLst>
          </p:cNvPr>
          <p:cNvSpPr txBox="1"/>
          <p:nvPr/>
        </p:nvSpPr>
        <p:spPr>
          <a:xfrm rot="1528895">
            <a:off x="4342627" y="4318303"/>
            <a:ext cx="590938" cy="230832"/>
          </a:xfrm>
          <a:prstGeom prst="rect">
            <a:avLst/>
          </a:prstGeom>
          <a:noFill/>
        </p:spPr>
        <p:txBody>
          <a:bodyPr wrap="square" rtlCol="0">
            <a:spAutoFit/>
          </a:bodyPr>
          <a:lstStyle/>
          <a:p>
            <a:pPr algn="l">
              <a:lnSpc>
                <a:spcPct val="90000"/>
              </a:lnSpc>
            </a:pPr>
            <a:r>
              <a:rPr lang="en-US" sz="1000" dirty="0">
                <a:latin typeface="Arial" panose="020B0604020202020204" pitchFamily="34" charset="0"/>
                <a:cs typeface="Arial" panose="020B0604020202020204" pitchFamily="34" charset="0"/>
              </a:rPr>
              <a:t>2000</a:t>
            </a:r>
            <a:endParaRPr lang="en-US"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F608FE80-3541-3F7B-DA1E-E67B11224785}"/>
              </a:ext>
            </a:extLst>
          </p:cNvPr>
          <p:cNvSpPr txBox="1"/>
          <p:nvPr/>
        </p:nvSpPr>
        <p:spPr>
          <a:xfrm>
            <a:off x="4948851" y="2761481"/>
            <a:ext cx="590938" cy="230832"/>
          </a:xfrm>
          <a:prstGeom prst="rect">
            <a:avLst/>
          </a:prstGeom>
          <a:noFill/>
        </p:spPr>
        <p:txBody>
          <a:bodyPr wrap="square" rtlCol="0">
            <a:spAutoFit/>
          </a:bodyPr>
          <a:lstStyle/>
          <a:p>
            <a:pPr algn="l">
              <a:lnSpc>
                <a:spcPct val="90000"/>
              </a:lnSpc>
            </a:pPr>
            <a:r>
              <a:rPr lang="en-US" sz="1000" dirty="0">
                <a:solidFill>
                  <a:srgbClr val="FF0000"/>
                </a:solidFill>
                <a:latin typeface="Arial" panose="020B0604020202020204" pitchFamily="34" charset="0"/>
                <a:cs typeface="Arial" panose="020B0604020202020204" pitchFamily="34" charset="0"/>
              </a:rPr>
              <a:t>100</a:t>
            </a:r>
            <a:endParaRPr lang="en-US" dirty="0">
              <a:solidFill>
                <a:srgbClr val="FF0000"/>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85F9ED52-5226-68D9-D8E8-E68CDB1B5BD3}"/>
              </a:ext>
            </a:extLst>
          </p:cNvPr>
          <p:cNvSpPr txBox="1"/>
          <p:nvPr/>
        </p:nvSpPr>
        <p:spPr>
          <a:xfrm>
            <a:off x="3798382" y="2788985"/>
            <a:ext cx="590938" cy="230832"/>
          </a:xfrm>
          <a:prstGeom prst="rect">
            <a:avLst/>
          </a:prstGeom>
          <a:noFill/>
        </p:spPr>
        <p:txBody>
          <a:bodyPr wrap="square" rtlCol="0">
            <a:spAutoFit/>
          </a:bodyPr>
          <a:lstStyle/>
          <a:p>
            <a:pPr algn="l">
              <a:lnSpc>
                <a:spcPct val="90000"/>
              </a:lnSpc>
            </a:pPr>
            <a:r>
              <a:rPr lang="en-US" sz="1000" dirty="0">
                <a:solidFill>
                  <a:srgbClr val="FF0000"/>
                </a:solidFill>
                <a:latin typeface="Arial" panose="020B0604020202020204" pitchFamily="34" charset="0"/>
                <a:cs typeface="Arial" panose="020B0604020202020204" pitchFamily="34" charset="0"/>
              </a:rPr>
              <a:t>100</a:t>
            </a:r>
            <a:endParaRPr lang="en-US" dirty="0">
              <a:solidFill>
                <a:srgbClr val="FF0000"/>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611D64F0-3350-7321-C9DD-BFF8B5968383}"/>
              </a:ext>
            </a:extLst>
          </p:cNvPr>
          <p:cNvSpPr txBox="1"/>
          <p:nvPr/>
        </p:nvSpPr>
        <p:spPr>
          <a:xfrm>
            <a:off x="3697613" y="3162737"/>
            <a:ext cx="570725" cy="230832"/>
          </a:xfrm>
          <a:prstGeom prst="rect">
            <a:avLst/>
          </a:prstGeom>
          <a:noFill/>
        </p:spPr>
        <p:txBody>
          <a:bodyPr wrap="square" rtlCol="0">
            <a:spAutoFit/>
          </a:bodyPr>
          <a:lstStyle/>
          <a:p>
            <a:pPr algn="l">
              <a:lnSpc>
                <a:spcPct val="90000"/>
              </a:lnSpc>
            </a:pPr>
            <a:r>
              <a:rPr lang="en-US" sz="1000" dirty="0">
                <a:solidFill>
                  <a:srgbClr val="FFFF00"/>
                </a:solidFill>
                <a:latin typeface="Arial" panose="020B0604020202020204" pitchFamily="34" charset="0"/>
                <a:cs typeface="Arial" panose="020B0604020202020204" pitchFamily="34" charset="0"/>
              </a:rPr>
              <a:t>5</a:t>
            </a:r>
            <a:endParaRPr lang="en-US" dirty="0">
              <a:solidFill>
                <a:srgbClr val="FFFF00"/>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5C904E30-A170-27B0-DDF7-EEC0ACFF818E}"/>
              </a:ext>
            </a:extLst>
          </p:cNvPr>
          <p:cNvSpPr txBox="1"/>
          <p:nvPr/>
        </p:nvSpPr>
        <p:spPr>
          <a:xfrm>
            <a:off x="5275658" y="2904401"/>
            <a:ext cx="570725" cy="230832"/>
          </a:xfrm>
          <a:prstGeom prst="rect">
            <a:avLst/>
          </a:prstGeom>
          <a:noFill/>
        </p:spPr>
        <p:txBody>
          <a:bodyPr wrap="square" rtlCol="0">
            <a:spAutoFit/>
          </a:bodyPr>
          <a:lstStyle/>
          <a:p>
            <a:pPr algn="l">
              <a:lnSpc>
                <a:spcPct val="90000"/>
              </a:lnSpc>
            </a:pPr>
            <a:r>
              <a:rPr lang="en-US" sz="1000" dirty="0">
                <a:solidFill>
                  <a:srgbClr val="FFFF00"/>
                </a:solidFill>
                <a:latin typeface="Arial" panose="020B0604020202020204" pitchFamily="34" charset="0"/>
                <a:cs typeface="Arial" panose="020B0604020202020204" pitchFamily="34" charset="0"/>
              </a:rPr>
              <a:t>5</a:t>
            </a:r>
            <a:endParaRPr lang="en-US" dirty="0">
              <a:solidFill>
                <a:srgbClr val="FFFF00"/>
              </a:solidFill>
              <a:latin typeface="Arial" panose="020B0604020202020204" pitchFamily="34" charset="0"/>
              <a:cs typeface="Arial" panose="020B0604020202020204" pitchFamily="34" charset="0"/>
            </a:endParaRPr>
          </a:p>
        </p:txBody>
      </p:sp>
      <p:pic>
        <p:nvPicPr>
          <p:cNvPr id="10" name="Picture 9" descr="Chart&#10;&#10;Description automatically generated">
            <a:extLst>
              <a:ext uri="{FF2B5EF4-FFF2-40B4-BE49-F238E27FC236}">
                <a16:creationId xmlns:a16="http://schemas.microsoft.com/office/drawing/2014/main" id="{91CC2074-3759-77D8-539E-4846ED7B9B40}"/>
              </a:ext>
            </a:extLst>
          </p:cNvPr>
          <p:cNvPicPr>
            <a:picLocks noChangeAspect="1"/>
          </p:cNvPicPr>
          <p:nvPr/>
        </p:nvPicPr>
        <p:blipFill>
          <a:blip r:embed="rId4"/>
          <a:stretch>
            <a:fillRect/>
          </a:stretch>
        </p:blipFill>
        <p:spPr>
          <a:xfrm>
            <a:off x="7659758" y="3221112"/>
            <a:ext cx="3837588" cy="3517535"/>
          </a:xfrm>
          <a:prstGeom prst="rect">
            <a:avLst/>
          </a:prstGeom>
        </p:spPr>
      </p:pic>
      <p:sp>
        <p:nvSpPr>
          <p:cNvPr id="12" name="TextBox 11">
            <a:extLst>
              <a:ext uri="{FF2B5EF4-FFF2-40B4-BE49-F238E27FC236}">
                <a16:creationId xmlns:a16="http://schemas.microsoft.com/office/drawing/2014/main" id="{17EBC57F-6734-2D44-C563-89333922EC98}"/>
              </a:ext>
            </a:extLst>
          </p:cNvPr>
          <p:cNvSpPr txBox="1"/>
          <p:nvPr/>
        </p:nvSpPr>
        <p:spPr>
          <a:xfrm>
            <a:off x="7965767" y="2746981"/>
            <a:ext cx="3361179" cy="590931"/>
          </a:xfrm>
          <a:prstGeom prst="rect">
            <a:avLst/>
          </a:prstGeom>
          <a:noFill/>
        </p:spPr>
        <p:txBody>
          <a:bodyPr wrap="square" rtlCol="0">
            <a:spAutoFit/>
          </a:bodyPr>
          <a:lstStyle/>
          <a:p>
            <a:pPr algn="ctr">
              <a:lnSpc>
                <a:spcPct val="90000"/>
              </a:lnSpc>
            </a:pPr>
            <a:r>
              <a:rPr lang="en-US" dirty="0">
                <a:latin typeface="Arial" panose="020B0604020202020204" pitchFamily="34" charset="0"/>
                <a:cs typeface="Arial" panose="020B0604020202020204" pitchFamily="34" charset="0"/>
              </a:rPr>
              <a:t>Dose rates at Y = 500 cm</a:t>
            </a:r>
          </a:p>
          <a:p>
            <a:pPr algn="ctr">
              <a:lnSpc>
                <a:spcPct val="90000"/>
              </a:lnSpc>
            </a:pPr>
            <a:r>
              <a:rPr lang="en-US" dirty="0">
                <a:latin typeface="Arial" panose="020B0604020202020204" pitchFamily="34" charset="0"/>
                <a:cs typeface="Arial" panose="020B0604020202020204" pitchFamily="34" charset="0"/>
              </a:rPr>
              <a:t>Target Drive Room</a:t>
            </a:r>
          </a:p>
        </p:txBody>
      </p:sp>
      <p:cxnSp>
        <p:nvCxnSpPr>
          <p:cNvPr id="16" name="Straight Arrow Connector 15">
            <a:extLst>
              <a:ext uri="{FF2B5EF4-FFF2-40B4-BE49-F238E27FC236}">
                <a16:creationId xmlns:a16="http://schemas.microsoft.com/office/drawing/2014/main" id="{B6C3A665-BA86-5CA0-0B04-626499CD36F0}"/>
              </a:ext>
            </a:extLst>
          </p:cNvPr>
          <p:cNvCxnSpPr>
            <a:cxnSpLocks/>
          </p:cNvCxnSpPr>
          <p:nvPr/>
        </p:nvCxnSpPr>
        <p:spPr>
          <a:xfrm>
            <a:off x="8833893" y="4989847"/>
            <a:ext cx="359267" cy="0"/>
          </a:xfrm>
          <a:prstGeom prst="straightConnector1">
            <a:avLst/>
          </a:prstGeom>
          <a:ln w="28575">
            <a:solidFill>
              <a:srgbClr val="FFFF00"/>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E757410-5AF9-376D-39E2-69EBF836A6FE}"/>
              </a:ext>
            </a:extLst>
          </p:cNvPr>
          <p:cNvCxnSpPr>
            <a:cxnSpLocks/>
          </p:cNvCxnSpPr>
          <p:nvPr/>
        </p:nvCxnSpPr>
        <p:spPr>
          <a:xfrm>
            <a:off x="9854164" y="3363684"/>
            <a:ext cx="0" cy="843979"/>
          </a:xfrm>
          <a:prstGeom prst="straightConnector1">
            <a:avLst/>
          </a:prstGeom>
          <a:ln w="28575">
            <a:solidFill>
              <a:srgbClr val="FFFF00"/>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851FE51-E59B-2540-8629-0E9E36A03632}"/>
              </a:ext>
            </a:extLst>
          </p:cNvPr>
          <p:cNvSpPr txBox="1"/>
          <p:nvPr/>
        </p:nvSpPr>
        <p:spPr>
          <a:xfrm>
            <a:off x="9882515" y="3691365"/>
            <a:ext cx="973569" cy="286232"/>
          </a:xfrm>
          <a:prstGeom prst="rect">
            <a:avLst/>
          </a:prstGeom>
          <a:noFill/>
        </p:spPr>
        <p:txBody>
          <a:bodyPr wrap="square" rtlCol="0">
            <a:spAutoFit/>
          </a:bodyPr>
          <a:lstStyle/>
          <a:p>
            <a:pPr algn="l">
              <a:lnSpc>
                <a:spcPct val="90000"/>
              </a:lnSpc>
            </a:pPr>
            <a:r>
              <a:rPr lang="en-US" sz="1400" b="1" dirty="0">
                <a:solidFill>
                  <a:srgbClr val="FFFF00"/>
                </a:solidFill>
                <a:latin typeface="Arial" panose="020B0604020202020204" pitchFamily="34" charset="0"/>
                <a:cs typeface="Arial" panose="020B0604020202020204" pitchFamily="34" charset="0"/>
              </a:rPr>
              <a:t>≈110 cm</a:t>
            </a:r>
          </a:p>
        </p:txBody>
      </p:sp>
      <p:sp>
        <p:nvSpPr>
          <p:cNvPr id="22" name="TextBox 21">
            <a:extLst>
              <a:ext uri="{FF2B5EF4-FFF2-40B4-BE49-F238E27FC236}">
                <a16:creationId xmlns:a16="http://schemas.microsoft.com/office/drawing/2014/main" id="{68A95B6A-76A4-5064-0414-61540CAB9160}"/>
              </a:ext>
            </a:extLst>
          </p:cNvPr>
          <p:cNvSpPr txBox="1"/>
          <p:nvPr/>
        </p:nvSpPr>
        <p:spPr>
          <a:xfrm>
            <a:off x="8375980" y="4624853"/>
            <a:ext cx="949984" cy="286232"/>
          </a:xfrm>
          <a:prstGeom prst="rect">
            <a:avLst/>
          </a:prstGeom>
          <a:noFill/>
        </p:spPr>
        <p:txBody>
          <a:bodyPr wrap="square" rtlCol="0">
            <a:spAutoFit/>
          </a:bodyPr>
          <a:lstStyle/>
          <a:p>
            <a:pPr algn="l">
              <a:lnSpc>
                <a:spcPct val="90000"/>
              </a:lnSpc>
            </a:pPr>
            <a:r>
              <a:rPr lang="en-US" sz="1400" b="1" dirty="0">
                <a:solidFill>
                  <a:srgbClr val="FFFF00"/>
                </a:solidFill>
                <a:latin typeface="Arial" panose="020B0604020202020204" pitchFamily="34" charset="0"/>
                <a:cs typeface="Arial" panose="020B0604020202020204" pitchFamily="34" charset="0"/>
              </a:rPr>
              <a:t>≈50 cm</a:t>
            </a:r>
          </a:p>
        </p:txBody>
      </p:sp>
      <p:sp>
        <p:nvSpPr>
          <p:cNvPr id="23" name="TextBox 22">
            <a:extLst>
              <a:ext uri="{FF2B5EF4-FFF2-40B4-BE49-F238E27FC236}">
                <a16:creationId xmlns:a16="http://schemas.microsoft.com/office/drawing/2014/main" id="{3DED4847-30F4-489D-387E-BF71E8C3B4E9}"/>
              </a:ext>
            </a:extLst>
          </p:cNvPr>
          <p:cNvSpPr txBox="1"/>
          <p:nvPr/>
        </p:nvSpPr>
        <p:spPr>
          <a:xfrm>
            <a:off x="9711672" y="4197142"/>
            <a:ext cx="813436" cy="369332"/>
          </a:xfrm>
          <a:prstGeom prst="rect">
            <a:avLst/>
          </a:prstGeom>
          <a:noFill/>
        </p:spPr>
        <p:txBody>
          <a:bodyPr wrap="square" rtlCol="0">
            <a:spAutoFit/>
          </a:bodyPr>
          <a:lstStyle/>
          <a:p>
            <a:pPr algn="l">
              <a:lnSpc>
                <a:spcPct val="90000"/>
              </a:lnSpc>
            </a:pPr>
            <a:r>
              <a:rPr lang="en-US" sz="1000" b="1" dirty="0">
                <a:solidFill>
                  <a:srgbClr val="FF0000"/>
                </a:solidFill>
                <a:latin typeface="Arial" panose="020B0604020202020204" pitchFamily="34" charset="0"/>
                <a:cs typeface="Arial" panose="020B0604020202020204" pitchFamily="34" charset="0"/>
              </a:rPr>
              <a:t>100 mrem/h</a:t>
            </a:r>
            <a:endParaRPr lang="en-US" b="1" dirty="0">
              <a:solidFill>
                <a:srgbClr val="FF00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C2E0C314-3DE6-DD0F-DCE3-ED1E2085B53E}"/>
              </a:ext>
            </a:extLst>
          </p:cNvPr>
          <p:cNvSpPr txBox="1"/>
          <p:nvPr/>
        </p:nvSpPr>
        <p:spPr>
          <a:xfrm>
            <a:off x="8375980" y="5027060"/>
            <a:ext cx="688839" cy="369332"/>
          </a:xfrm>
          <a:prstGeom prst="rect">
            <a:avLst/>
          </a:prstGeom>
          <a:noFill/>
        </p:spPr>
        <p:txBody>
          <a:bodyPr wrap="square" rtlCol="0">
            <a:spAutoFit/>
          </a:bodyPr>
          <a:lstStyle/>
          <a:p>
            <a:pPr algn="l">
              <a:lnSpc>
                <a:spcPct val="90000"/>
              </a:lnSpc>
            </a:pPr>
            <a:r>
              <a:rPr lang="en-US" sz="1000" b="1" dirty="0">
                <a:solidFill>
                  <a:srgbClr val="FFFF00"/>
                </a:solidFill>
                <a:latin typeface="Arial" panose="020B0604020202020204" pitchFamily="34" charset="0"/>
                <a:cs typeface="Arial" panose="020B0604020202020204" pitchFamily="34" charset="0"/>
              </a:rPr>
              <a:t>5 mrem/h</a:t>
            </a:r>
            <a:endParaRPr lang="en-US" b="1" dirty="0">
              <a:solidFill>
                <a:srgbClr val="FFFF00"/>
              </a:solidFill>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090DA3B7-07B2-1A2E-A59E-FA9782A72E01}"/>
              </a:ext>
            </a:extLst>
          </p:cNvPr>
          <p:cNvCxnSpPr>
            <a:cxnSpLocks/>
          </p:cNvCxnSpPr>
          <p:nvPr/>
        </p:nvCxnSpPr>
        <p:spPr>
          <a:xfrm>
            <a:off x="9213786" y="4215838"/>
            <a:ext cx="0" cy="1368532"/>
          </a:xfrm>
          <a:prstGeom prst="line">
            <a:avLst/>
          </a:prstGeom>
          <a:ln w="28575">
            <a:solidFill>
              <a:schemeClr val="tx1">
                <a:lumMod val="95000"/>
                <a:lumOff val="5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EA953A2-56C8-CC91-BDD8-945C3EFD79D8}"/>
              </a:ext>
            </a:extLst>
          </p:cNvPr>
          <p:cNvCxnSpPr>
            <a:cxnSpLocks/>
          </p:cNvCxnSpPr>
          <p:nvPr/>
        </p:nvCxnSpPr>
        <p:spPr>
          <a:xfrm flipH="1">
            <a:off x="9213786" y="5584370"/>
            <a:ext cx="1256094" cy="0"/>
          </a:xfrm>
          <a:prstGeom prst="line">
            <a:avLst/>
          </a:prstGeom>
          <a:ln w="28575">
            <a:solidFill>
              <a:schemeClr val="tx1">
                <a:lumMod val="95000"/>
                <a:lumOff val="5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D2C96B-2261-0150-6F1C-545E64723D7A}"/>
              </a:ext>
            </a:extLst>
          </p:cNvPr>
          <p:cNvCxnSpPr>
            <a:cxnSpLocks/>
          </p:cNvCxnSpPr>
          <p:nvPr/>
        </p:nvCxnSpPr>
        <p:spPr>
          <a:xfrm flipH="1">
            <a:off x="9219285" y="4215838"/>
            <a:ext cx="1250595" cy="0"/>
          </a:xfrm>
          <a:prstGeom prst="line">
            <a:avLst/>
          </a:prstGeom>
          <a:ln w="28575">
            <a:solidFill>
              <a:schemeClr val="tx1">
                <a:lumMod val="95000"/>
                <a:lumOff val="5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7C706CF-EC13-0936-466A-037613C21EC3}"/>
              </a:ext>
            </a:extLst>
          </p:cNvPr>
          <p:cNvCxnSpPr>
            <a:cxnSpLocks/>
          </p:cNvCxnSpPr>
          <p:nvPr/>
        </p:nvCxnSpPr>
        <p:spPr>
          <a:xfrm>
            <a:off x="10469880" y="4196080"/>
            <a:ext cx="0" cy="1388290"/>
          </a:xfrm>
          <a:prstGeom prst="line">
            <a:avLst/>
          </a:prstGeom>
          <a:ln w="28575">
            <a:solidFill>
              <a:schemeClr val="tx1">
                <a:lumMod val="95000"/>
                <a:lumOff val="5000"/>
              </a:schemeClr>
            </a:solidFill>
            <a:prstDash val="sysDash"/>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9206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A7ADA-8725-38F3-81BA-DB598A4F135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F04B03C-33B8-FB1E-61F2-E7BDEA39C5AA}"/>
              </a:ext>
            </a:extLst>
          </p:cNvPr>
          <p:cNvSpPr>
            <a:spLocks noGrp="1"/>
          </p:cNvSpPr>
          <p:nvPr>
            <p:ph type="title"/>
          </p:nvPr>
        </p:nvSpPr>
        <p:spPr>
          <a:xfrm>
            <a:off x="426993" y="1200546"/>
            <a:ext cx="6089566" cy="603668"/>
          </a:xfrm>
        </p:spPr>
        <p:txBody>
          <a:bodyPr/>
          <a:lstStyle/>
          <a:p>
            <a:pPr fontAlgn="base">
              <a:spcAft>
                <a:spcPct val="0"/>
              </a:spcAft>
            </a:pPr>
            <a:r>
              <a:rPr lang="en-US" dirty="0">
                <a:latin typeface="Helvetica Neue" panose="02000503000000020004" pitchFamily="2" charset="0"/>
              </a:rPr>
              <a:t>Gamma Gate Assembly</a:t>
            </a:r>
          </a:p>
        </p:txBody>
      </p:sp>
      <p:sp>
        <p:nvSpPr>
          <p:cNvPr id="2" name="Octagon 1">
            <a:extLst>
              <a:ext uri="{FF2B5EF4-FFF2-40B4-BE49-F238E27FC236}">
                <a16:creationId xmlns:a16="http://schemas.microsoft.com/office/drawing/2014/main" id="{CF157599-6A62-211B-657D-8624FC23DA6F}"/>
              </a:ext>
            </a:extLst>
          </p:cNvPr>
          <p:cNvSpPr/>
          <p:nvPr/>
        </p:nvSpPr>
        <p:spPr>
          <a:xfrm>
            <a:off x="11662574" y="6292519"/>
            <a:ext cx="520700" cy="520700"/>
          </a:xfrm>
          <a:prstGeom prst="octagon">
            <a:avLst/>
          </a:prstGeom>
          <a:no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lnSpc>
                <a:spcPct val="90000"/>
              </a:lnSpc>
            </a:pPr>
            <a:r>
              <a:rPr lang="en-US" sz="1200" dirty="0">
                <a:solidFill>
                  <a:sysClr val="windowText" lastClr="000000"/>
                </a:solidFill>
                <a:latin typeface="Arial" panose="020B0604020202020204" pitchFamily="34" charset="0"/>
                <a:cs typeface="Arial" panose="020B0604020202020204" pitchFamily="34" charset="0"/>
              </a:rPr>
              <a:t>1454</a:t>
            </a:r>
          </a:p>
        </p:txBody>
      </p:sp>
      <p:pic>
        <p:nvPicPr>
          <p:cNvPr id="12" name="Picture 11">
            <a:extLst>
              <a:ext uri="{FF2B5EF4-FFF2-40B4-BE49-F238E27FC236}">
                <a16:creationId xmlns:a16="http://schemas.microsoft.com/office/drawing/2014/main" id="{C6CDC437-0647-1510-45AD-6A7312ED12A5}"/>
              </a:ext>
            </a:extLst>
          </p:cNvPr>
          <p:cNvPicPr>
            <a:picLocks noChangeAspect="1"/>
          </p:cNvPicPr>
          <p:nvPr/>
        </p:nvPicPr>
        <p:blipFill>
          <a:blip r:embed="rId2"/>
          <a:stretch>
            <a:fillRect/>
          </a:stretch>
        </p:blipFill>
        <p:spPr>
          <a:xfrm>
            <a:off x="1792110" y="2067958"/>
            <a:ext cx="3835326" cy="4790042"/>
          </a:xfrm>
          <a:prstGeom prst="rect">
            <a:avLst/>
          </a:prstGeom>
        </p:spPr>
      </p:pic>
    </p:spTree>
    <p:extLst>
      <p:ext uri="{BB962C8B-B14F-4D97-AF65-F5344CB8AC3E}">
        <p14:creationId xmlns:p14="http://schemas.microsoft.com/office/powerpoint/2010/main" val="184609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8085" y="771694"/>
            <a:ext cx="24289289" cy="529032"/>
          </a:xfrm>
          <a:prstGeom prst="rect">
            <a:avLst/>
          </a:prstGeom>
        </p:spPr>
        <p:txBody>
          <a:bodyPr vert="horz" wrap="square" lIns="0" tIns="36236" rIns="0" bIns="0" rtlCol="0" anchor="t" anchorCtr="0">
            <a:spAutoFit/>
          </a:bodyPr>
          <a:lstStyle/>
          <a:p>
            <a:pPr marL="26841">
              <a:lnSpc>
                <a:spcPct val="100000"/>
              </a:lnSpc>
              <a:spcBef>
                <a:spcPts val="285"/>
              </a:spcBef>
            </a:pPr>
            <a:r>
              <a:rPr dirty="0">
                <a:latin typeface="Helvetica Neue" panose="02000503000000020004" pitchFamily="2" charset="0"/>
              </a:rPr>
              <a:t>Geometry Overview</a:t>
            </a:r>
          </a:p>
        </p:txBody>
      </p:sp>
      <p:grpSp>
        <p:nvGrpSpPr>
          <p:cNvPr id="3" name="object 3"/>
          <p:cNvGrpSpPr>
            <a:grpSpLocks noChangeAspect="1"/>
          </p:cNvGrpSpPr>
          <p:nvPr/>
        </p:nvGrpSpPr>
        <p:grpSpPr>
          <a:xfrm>
            <a:off x="-1457867" y="287338"/>
            <a:ext cx="13634833" cy="6415330"/>
            <a:chOff x="0" y="192807"/>
            <a:chExt cx="5760085" cy="2710180"/>
          </a:xfrm>
        </p:grpSpPr>
        <p:sp>
          <p:nvSpPr>
            <p:cNvPr id="4" name="object 4"/>
            <p:cNvSpPr/>
            <p:nvPr/>
          </p:nvSpPr>
          <p:spPr>
            <a:xfrm>
              <a:off x="0" y="212267"/>
              <a:ext cx="5760085" cy="0"/>
            </a:xfrm>
            <a:custGeom>
              <a:avLst/>
              <a:gdLst/>
              <a:ahLst/>
              <a:cxnLst/>
              <a:rect l="l" t="t" r="r" b="b"/>
              <a:pathLst>
                <a:path w="5760085">
                  <a:moveTo>
                    <a:pt x="0" y="0"/>
                  </a:moveTo>
                  <a:lnTo>
                    <a:pt x="5759996" y="0"/>
                  </a:lnTo>
                </a:path>
              </a:pathLst>
            </a:custGeom>
            <a:ln w="5060">
              <a:solidFill>
                <a:srgbClr val="FFFFFF"/>
              </a:solidFill>
            </a:ln>
          </p:spPr>
          <p:txBody>
            <a:bodyPr wrap="square" lIns="0" tIns="0" rIns="0" bIns="0" rtlCol="0"/>
            <a:lstStyle/>
            <a:p>
              <a:endParaRPr sz="3804" dirty="0"/>
            </a:p>
          </p:txBody>
        </p:sp>
        <p:sp>
          <p:nvSpPr>
            <p:cNvPr id="5" name="object 5"/>
            <p:cNvSpPr/>
            <p:nvPr/>
          </p:nvSpPr>
          <p:spPr>
            <a:xfrm>
              <a:off x="0" y="209752"/>
              <a:ext cx="5760085" cy="5080"/>
            </a:xfrm>
            <a:custGeom>
              <a:avLst/>
              <a:gdLst/>
              <a:ahLst/>
              <a:cxnLst/>
              <a:rect l="l" t="t" r="r" b="b"/>
              <a:pathLst>
                <a:path w="5760085" h="5079">
                  <a:moveTo>
                    <a:pt x="5760072" y="0"/>
                  </a:moveTo>
                  <a:lnTo>
                    <a:pt x="1919986" y="0"/>
                  </a:lnTo>
                  <a:lnTo>
                    <a:pt x="0" y="0"/>
                  </a:lnTo>
                  <a:lnTo>
                    <a:pt x="0" y="5054"/>
                  </a:lnTo>
                  <a:lnTo>
                    <a:pt x="1919986" y="5054"/>
                  </a:lnTo>
                  <a:lnTo>
                    <a:pt x="5760072" y="5054"/>
                  </a:lnTo>
                  <a:lnTo>
                    <a:pt x="5760072" y="0"/>
                  </a:lnTo>
                  <a:close/>
                </a:path>
              </a:pathLst>
            </a:custGeom>
            <a:solidFill>
              <a:srgbClr val="FFFFFF"/>
            </a:solidFill>
          </p:spPr>
          <p:txBody>
            <a:bodyPr wrap="square" lIns="0" tIns="0" rIns="0" bIns="0" rtlCol="0"/>
            <a:lstStyle/>
            <a:p>
              <a:endParaRPr sz="3804" dirty="0"/>
            </a:p>
          </p:txBody>
        </p:sp>
        <p:pic>
          <p:nvPicPr>
            <p:cNvPr id="6" name="object 6"/>
            <p:cNvPicPr/>
            <p:nvPr/>
          </p:nvPicPr>
          <p:blipFill>
            <a:blip r:embed="rId2" cstate="print"/>
            <a:stretch>
              <a:fillRect/>
            </a:stretch>
          </p:blipFill>
          <p:spPr>
            <a:xfrm>
              <a:off x="3361577" y="192807"/>
              <a:ext cx="2015981" cy="2710165"/>
            </a:xfrm>
            <a:prstGeom prst="rect">
              <a:avLst/>
            </a:prstGeom>
          </p:spPr>
        </p:pic>
        <p:pic>
          <p:nvPicPr>
            <p:cNvPr id="7" name="object 7"/>
            <p:cNvPicPr/>
            <p:nvPr/>
          </p:nvPicPr>
          <p:blipFill>
            <a:blip r:embed="rId3" cstate="print"/>
            <a:stretch>
              <a:fillRect/>
            </a:stretch>
          </p:blipFill>
          <p:spPr>
            <a:xfrm>
              <a:off x="4953327" y="1785617"/>
              <a:ext cx="335834" cy="680970"/>
            </a:xfrm>
            <a:prstGeom prst="rect">
              <a:avLst/>
            </a:prstGeom>
          </p:spPr>
        </p:pic>
        <p:sp>
          <p:nvSpPr>
            <p:cNvPr id="8" name="object 8"/>
            <p:cNvSpPr/>
            <p:nvPr/>
          </p:nvSpPr>
          <p:spPr>
            <a:xfrm>
              <a:off x="4719025" y="738376"/>
              <a:ext cx="229235" cy="434975"/>
            </a:xfrm>
            <a:custGeom>
              <a:avLst/>
              <a:gdLst/>
              <a:ahLst/>
              <a:cxnLst/>
              <a:rect l="l" t="t" r="r" b="b"/>
              <a:pathLst>
                <a:path w="229235" h="434975">
                  <a:moveTo>
                    <a:pt x="0" y="434647"/>
                  </a:moveTo>
                  <a:lnTo>
                    <a:pt x="228761" y="0"/>
                  </a:lnTo>
                </a:path>
              </a:pathLst>
            </a:custGeom>
            <a:ln w="7315">
              <a:solidFill>
                <a:srgbClr val="0000FF"/>
              </a:solidFill>
            </a:ln>
          </p:spPr>
          <p:txBody>
            <a:bodyPr wrap="square" lIns="0" tIns="0" rIns="0" bIns="0" rtlCol="0"/>
            <a:lstStyle/>
            <a:p>
              <a:endParaRPr sz="3804" dirty="0"/>
            </a:p>
          </p:txBody>
        </p:sp>
        <p:sp>
          <p:nvSpPr>
            <p:cNvPr id="9" name="object 9"/>
            <p:cNvSpPr/>
            <p:nvPr/>
          </p:nvSpPr>
          <p:spPr>
            <a:xfrm>
              <a:off x="4711886" y="1157968"/>
              <a:ext cx="24130" cy="17780"/>
            </a:xfrm>
            <a:custGeom>
              <a:avLst/>
              <a:gdLst/>
              <a:ahLst/>
              <a:cxnLst/>
              <a:rect l="l" t="t" r="r" b="b"/>
              <a:pathLst>
                <a:path w="24129" h="17780">
                  <a:moveTo>
                    <a:pt x="23592" y="12417"/>
                  </a:moveTo>
                  <a:lnTo>
                    <a:pt x="18781" y="10826"/>
                  </a:lnTo>
                  <a:lnTo>
                    <a:pt x="7877" y="15443"/>
                  </a:lnTo>
                  <a:lnTo>
                    <a:pt x="5975" y="17267"/>
                  </a:lnTo>
                  <a:lnTo>
                    <a:pt x="6402" y="14667"/>
                  </a:lnTo>
                  <a:lnTo>
                    <a:pt x="4035" y="3065"/>
                  </a:lnTo>
                  <a:lnTo>
                    <a:pt x="0" y="0"/>
                  </a:lnTo>
                </a:path>
              </a:pathLst>
            </a:custGeom>
            <a:ln w="5852">
              <a:solidFill>
                <a:srgbClr val="0000FF"/>
              </a:solidFill>
            </a:ln>
          </p:spPr>
          <p:txBody>
            <a:bodyPr wrap="square" lIns="0" tIns="0" rIns="0" bIns="0" rtlCol="0"/>
            <a:lstStyle/>
            <a:p>
              <a:endParaRPr sz="3804" dirty="0"/>
            </a:p>
          </p:txBody>
        </p:sp>
      </p:grpSp>
      <p:sp>
        <p:nvSpPr>
          <p:cNvPr id="10" name="object 10"/>
          <p:cNvSpPr txBox="1"/>
          <p:nvPr/>
        </p:nvSpPr>
        <p:spPr>
          <a:xfrm>
            <a:off x="1046229" y="1870331"/>
            <a:ext cx="4542922" cy="1280996"/>
          </a:xfrm>
          <a:prstGeom prst="rect">
            <a:avLst/>
          </a:prstGeom>
        </p:spPr>
        <p:txBody>
          <a:bodyPr vert="horz" wrap="square" lIns="0" tIns="130179" rIns="0" bIns="0" rtlCol="0">
            <a:spAutoFit/>
          </a:bodyPr>
          <a:lstStyle/>
          <a:p>
            <a:pPr marL="347597" indent="-320755">
              <a:spcBef>
                <a:spcPts val="1023"/>
              </a:spcBef>
              <a:buChar char="•"/>
              <a:tabLst>
                <a:tab pos="347597" algn="l"/>
              </a:tabLst>
            </a:pPr>
            <a:r>
              <a:rPr sz="2325" spc="-42" dirty="0">
                <a:latin typeface="Helvetica Neue" panose="02000503000000020004"/>
                <a:cs typeface="Century Gothic"/>
              </a:rPr>
              <a:t>Gamma</a:t>
            </a:r>
            <a:r>
              <a:rPr sz="2325" spc="-53" dirty="0">
                <a:latin typeface="Helvetica Neue" panose="02000503000000020004"/>
                <a:cs typeface="Century Gothic"/>
              </a:rPr>
              <a:t> </a:t>
            </a:r>
            <a:r>
              <a:rPr sz="2325" dirty="0">
                <a:latin typeface="Helvetica Neue" panose="02000503000000020004"/>
                <a:cs typeface="Century Gothic"/>
              </a:rPr>
              <a:t>Gate</a:t>
            </a:r>
            <a:r>
              <a:rPr sz="2325" spc="-53" dirty="0">
                <a:latin typeface="Helvetica Neue" panose="02000503000000020004"/>
                <a:cs typeface="Century Gothic"/>
              </a:rPr>
              <a:t> </a:t>
            </a:r>
            <a:r>
              <a:rPr sz="2325" spc="-21" dirty="0">
                <a:latin typeface="Helvetica Neue" panose="02000503000000020004"/>
                <a:cs typeface="Century Gothic"/>
              </a:rPr>
              <a:t>Details:</a:t>
            </a:r>
            <a:endParaRPr sz="2325" dirty="0">
              <a:latin typeface="Helvetica Neue" panose="02000503000000020004"/>
              <a:cs typeface="Century Gothic"/>
            </a:endParaRPr>
          </a:p>
          <a:p>
            <a:pPr marL="932740" lvl="1" indent="-305993">
              <a:spcBef>
                <a:spcPts val="740"/>
              </a:spcBef>
              <a:buChar char="•"/>
              <a:tabLst>
                <a:tab pos="932740" algn="l"/>
              </a:tabLst>
            </a:pPr>
            <a:r>
              <a:rPr sz="2114" dirty="0">
                <a:latin typeface="Helvetica Neue" panose="02000503000000020004"/>
                <a:cs typeface="Century Gothic"/>
              </a:rPr>
              <a:t>30</a:t>
            </a:r>
            <a:r>
              <a:rPr sz="2114" spc="-42" dirty="0">
                <a:latin typeface="Helvetica Neue" panose="02000503000000020004"/>
                <a:cs typeface="Century Gothic"/>
              </a:rPr>
              <a:t> </a:t>
            </a:r>
            <a:r>
              <a:rPr sz="2114" dirty="0">
                <a:latin typeface="Helvetica Neue" panose="02000503000000020004"/>
                <a:cs typeface="Century Gothic"/>
              </a:rPr>
              <a:t>cm</a:t>
            </a:r>
            <a:r>
              <a:rPr sz="2114" spc="-32" dirty="0">
                <a:latin typeface="Helvetica Neue" panose="02000503000000020004"/>
                <a:cs typeface="Century Gothic"/>
              </a:rPr>
              <a:t> </a:t>
            </a:r>
            <a:r>
              <a:rPr lang="en-US" sz="2114" spc="-42" dirty="0">
                <a:latin typeface="Helvetica Neue" panose="02000503000000020004"/>
                <a:cs typeface="Century Gothic"/>
              </a:rPr>
              <a:t>l</a:t>
            </a:r>
            <a:r>
              <a:rPr sz="2114" spc="-42" dirty="0">
                <a:latin typeface="Helvetica Neue" panose="02000503000000020004"/>
                <a:cs typeface="Century Gothic"/>
              </a:rPr>
              <a:t>ead</a:t>
            </a:r>
            <a:endParaRPr sz="2114" dirty="0">
              <a:latin typeface="Helvetica Neue" panose="02000503000000020004"/>
              <a:cs typeface="Century Gothic"/>
            </a:endParaRPr>
          </a:p>
          <a:p>
            <a:pPr marL="932740" lvl="1" indent="-305993">
              <a:spcBef>
                <a:spcPts val="370"/>
              </a:spcBef>
              <a:buChar char="•"/>
              <a:tabLst>
                <a:tab pos="932740" algn="l"/>
              </a:tabLst>
            </a:pPr>
            <a:r>
              <a:rPr sz="2114" dirty="0">
                <a:latin typeface="Helvetica Neue" panose="02000503000000020004"/>
                <a:cs typeface="Century Gothic"/>
              </a:rPr>
              <a:t>0.5</a:t>
            </a:r>
            <a:r>
              <a:rPr lang="en-US" sz="2114" spc="-42" dirty="0">
                <a:latin typeface="Helvetica Neue" panose="02000503000000020004"/>
                <a:cs typeface="Century Gothic"/>
              </a:rPr>
              <a:t>-</a:t>
            </a:r>
            <a:r>
              <a:rPr sz="2114" dirty="0">
                <a:latin typeface="Helvetica Neue" panose="02000503000000020004"/>
                <a:cs typeface="Century Gothic"/>
              </a:rPr>
              <a:t>inch</a:t>
            </a:r>
            <a:r>
              <a:rPr sz="2114" spc="-32" dirty="0">
                <a:latin typeface="Helvetica Neue" panose="02000503000000020004"/>
                <a:cs typeface="Century Gothic"/>
              </a:rPr>
              <a:t> </a:t>
            </a:r>
            <a:r>
              <a:rPr sz="2114" spc="-21" dirty="0">
                <a:latin typeface="Helvetica Neue" panose="02000503000000020004"/>
                <a:cs typeface="Century Gothic"/>
              </a:rPr>
              <a:t>SS-</a:t>
            </a:r>
            <a:r>
              <a:rPr sz="2114" dirty="0">
                <a:latin typeface="Helvetica Neue" panose="02000503000000020004"/>
                <a:cs typeface="Century Gothic"/>
              </a:rPr>
              <a:t>316L</a:t>
            </a:r>
            <a:r>
              <a:rPr sz="2114" spc="-42" dirty="0">
                <a:latin typeface="Helvetica Neue" panose="02000503000000020004"/>
                <a:cs typeface="Century Gothic"/>
              </a:rPr>
              <a:t> </a:t>
            </a:r>
            <a:r>
              <a:rPr lang="en-US" sz="2114" spc="-21" dirty="0">
                <a:latin typeface="Helvetica Neue" panose="02000503000000020004"/>
                <a:cs typeface="Century Gothic"/>
              </a:rPr>
              <a:t>c</a:t>
            </a:r>
            <a:r>
              <a:rPr sz="2114" spc="-21" dirty="0">
                <a:latin typeface="Helvetica Neue" panose="02000503000000020004"/>
                <a:cs typeface="Century Gothic"/>
              </a:rPr>
              <a:t>ladding</a:t>
            </a:r>
            <a:endParaRPr sz="2114" dirty="0">
              <a:latin typeface="Helvetica Neue" panose="02000503000000020004"/>
              <a:cs typeface="Century Gothic"/>
            </a:endParaRPr>
          </a:p>
        </p:txBody>
      </p:sp>
      <p:sp>
        <p:nvSpPr>
          <p:cNvPr id="11" name="object 11"/>
          <p:cNvSpPr txBox="1"/>
          <p:nvPr/>
        </p:nvSpPr>
        <p:spPr>
          <a:xfrm>
            <a:off x="9833412" y="1419205"/>
            <a:ext cx="864296" cy="153888"/>
          </a:xfrm>
          <a:prstGeom prst="rect">
            <a:avLst/>
          </a:prstGeom>
          <a:solidFill>
            <a:srgbClr val="F2F2FF"/>
          </a:solidFill>
          <a:ln w="4877">
            <a:solidFill>
              <a:srgbClr val="6666FF"/>
            </a:solidFill>
          </a:ln>
        </p:spPr>
        <p:txBody>
          <a:bodyPr vert="horz" wrap="square" lIns="0" tIns="0" rIns="0" bIns="0" rtlCol="0">
            <a:spAutoFit/>
          </a:bodyPr>
          <a:lstStyle/>
          <a:p>
            <a:pPr marL="28184">
              <a:lnSpc>
                <a:spcPts val="1247"/>
              </a:lnSpc>
            </a:pPr>
            <a:r>
              <a:rPr sz="1162" dirty="0">
                <a:solidFill>
                  <a:srgbClr val="0000FF"/>
                </a:solidFill>
                <a:latin typeface="Times New Roman"/>
                <a:cs typeface="Times New Roman"/>
              </a:rPr>
              <a:t>Gamma</a:t>
            </a:r>
            <a:r>
              <a:rPr sz="1162" spc="53" dirty="0">
                <a:solidFill>
                  <a:srgbClr val="0000FF"/>
                </a:solidFill>
                <a:latin typeface="Times New Roman"/>
                <a:cs typeface="Times New Roman"/>
              </a:rPr>
              <a:t> </a:t>
            </a:r>
            <a:r>
              <a:rPr sz="1162" spc="-42" dirty="0">
                <a:solidFill>
                  <a:srgbClr val="0000FF"/>
                </a:solidFill>
                <a:latin typeface="Times New Roman"/>
                <a:cs typeface="Times New Roman"/>
              </a:rPr>
              <a:t>Gate</a:t>
            </a:r>
            <a:endParaRPr sz="1162" dirty="0">
              <a:latin typeface="Times New Roman"/>
              <a:cs typeface="Times New Roman"/>
            </a:endParaRPr>
          </a:p>
        </p:txBody>
      </p:sp>
      <p:sp>
        <p:nvSpPr>
          <p:cNvPr id="12" name="object 12"/>
          <p:cNvSpPr txBox="1"/>
          <p:nvPr/>
        </p:nvSpPr>
        <p:spPr>
          <a:xfrm>
            <a:off x="1709214" y="5494923"/>
            <a:ext cx="3879937" cy="832003"/>
          </a:xfrm>
          <a:prstGeom prst="rect">
            <a:avLst/>
          </a:prstGeom>
        </p:spPr>
        <p:txBody>
          <a:bodyPr vert="horz" wrap="square" lIns="0" tIns="26841" rIns="0" bIns="0" rtlCol="0">
            <a:spAutoFit/>
          </a:bodyPr>
          <a:lstStyle/>
          <a:p>
            <a:pPr marL="26841" marR="10737">
              <a:lnSpc>
                <a:spcPct val="118000"/>
              </a:lnSpc>
              <a:spcBef>
                <a:spcPts val="211"/>
              </a:spcBef>
            </a:pPr>
            <a:r>
              <a:rPr sz="2325" spc="-21" dirty="0">
                <a:latin typeface="Century Gothic"/>
                <a:cs typeface="Century Gothic"/>
              </a:rPr>
              <a:t>Cross-</a:t>
            </a:r>
            <a:r>
              <a:rPr sz="2325" dirty="0">
                <a:latin typeface="Century Gothic"/>
                <a:cs typeface="Century Gothic"/>
              </a:rPr>
              <a:t>section</a:t>
            </a:r>
            <a:r>
              <a:rPr sz="2325" spc="63" dirty="0">
                <a:latin typeface="Century Gothic"/>
                <a:cs typeface="Century Gothic"/>
              </a:rPr>
              <a:t> </a:t>
            </a:r>
            <a:r>
              <a:rPr sz="2325" dirty="0">
                <a:latin typeface="Century Gothic"/>
                <a:cs typeface="Century Gothic"/>
              </a:rPr>
              <a:t>view</a:t>
            </a:r>
            <a:r>
              <a:rPr sz="2325" spc="63" dirty="0">
                <a:latin typeface="Century Gothic"/>
                <a:cs typeface="Century Gothic"/>
              </a:rPr>
              <a:t> </a:t>
            </a:r>
            <a:r>
              <a:rPr sz="2325" spc="-21" dirty="0">
                <a:latin typeface="Century Gothic"/>
                <a:cs typeface="Century Gothic"/>
              </a:rPr>
              <a:t>through </a:t>
            </a:r>
            <a:r>
              <a:rPr sz="2325" dirty="0">
                <a:latin typeface="Century Gothic"/>
                <a:cs typeface="Century Gothic"/>
              </a:rPr>
              <a:t>proton</a:t>
            </a:r>
            <a:r>
              <a:rPr sz="2325" spc="-42" dirty="0">
                <a:latin typeface="Century Gothic"/>
                <a:cs typeface="Century Gothic"/>
              </a:rPr>
              <a:t> beam</a:t>
            </a:r>
            <a:endParaRPr sz="2325" dirty="0">
              <a:latin typeface="Century Gothic"/>
              <a:cs typeface="Century Gothic"/>
            </a:endParaRPr>
          </a:p>
        </p:txBody>
      </p:sp>
      <p:sp>
        <p:nvSpPr>
          <p:cNvPr id="13" name="object 13"/>
          <p:cNvSpPr txBox="1"/>
          <p:nvPr/>
        </p:nvSpPr>
        <p:spPr>
          <a:xfrm>
            <a:off x="74031" y="6446585"/>
            <a:ext cx="143602" cy="220866"/>
          </a:xfrm>
          <a:prstGeom prst="rect">
            <a:avLst/>
          </a:prstGeom>
        </p:spPr>
        <p:txBody>
          <a:bodyPr vert="horz" wrap="square" lIns="0" tIns="25499" rIns="0" bIns="0" rtlCol="0">
            <a:spAutoFit/>
          </a:bodyPr>
          <a:lstStyle/>
          <a:p>
            <a:pPr marL="26841">
              <a:spcBef>
                <a:spcPts val="201"/>
              </a:spcBef>
            </a:pPr>
            <a:r>
              <a:rPr sz="1268" spc="-106" dirty="0">
                <a:latin typeface="Century Gothic"/>
                <a:cs typeface="Century Gothic"/>
              </a:rPr>
              <a:t>2</a:t>
            </a:r>
            <a:endParaRPr sz="1268" dirty="0">
              <a:latin typeface="Century Gothic"/>
              <a:cs typeface="Century Gothic"/>
            </a:endParaRPr>
          </a:p>
        </p:txBody>
      </p:sp>
    </p:spTree>
  </p:cSld>
  <p:clrMapOvr>
    <a:masterClrMapping/>
  </p:clrMapOvr>
  <p:transition>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6129" y="459364"/>
            <a:ext cx="24289289" cy="529032"/>
          </a:xfrm>
          <a:prstGeom prst="rect">
            <a:avLst/>
          </a:prstGeom>
        </p:spPr>
        <p:txBody>
          <a:bodyPr vert="horz" wrap="square" lIns="0" tIns="36236" rIns="0" bIns="0" rtlCol="0" anchor="t" anchorCtr="0">
            <a:spAutoFit/>
          </a:bodyPr>
          <a:lstStyle/>
          <a:p>
            <a:pPr marL="26841">
              <a:lnSpc>
                <a:spcPct val="100000"/>
              </a:lnSpc>
              <a:spcBef>
                <a:spcPts val="285"/>
              </a:spcBef>
            </a:pPr>
            <a:r>
              <a:rPr dirty="0">
                <a:latin typeface="Helvetica Neue" panose="02000503000000020004" pitchFamily="2" charset="0"/>
              </a:rPr>
              <a:t>Gamma Gate Gaps</a:t>
            </a:r>
          </a:p>
        </p:txBody>
      </p:sp>
      <p:grpSp>
        <p:nvGrpSpPr>
          <p:cNvPr id="3" name="object 3"/>
          <p:cNvGrpSpPr/>
          <p:nvPr/>
        </p:nvGrpSpPr>
        <p:grpSpPr>
          <a:xfrm>
            <a:off x="-2385" y="407598"/>
            <a:ext cx="12184693" cy="5321325"/>
            <a:chOff x="-2540" y="192854"/>
            <a:chExt cx="5765165" cy="2517775"/>
          </a:xfrm>
        </p:grpSpPr>
        <p:sp>
          <p:nvSpPr>
            <p:cNvPr id="4" name="object 4"/>
            <p:cNvSpPr/>
            <p:nvPr/>
          </p:nvSpPr>
          <p:spPr>
            <a:xfrm>
              <a:off x="0" y="212267"/>
              <a:ext cx="5760085" cy="0"/>
            </a:xfrm>
            <a:custGeom>
              <a:avLst/>
              <a:gdLst/>
              <a:ahLst/>
              <a:cxnLst/>
              <a:rect l="l" t="t" r="r" b="b"/>
              <a:pathLst>
                <a:path w="5760085">
                  <a:moveTo>
                    <a:pt x="0" y="0"/>
                  </a:moveTo>
                  <a:lnTo>
                    <a:pt x="5759996" y="0"/>
                  </a:lnTo>
                </a:path>
              </a:pathLst>
            </a:custGeom>
            <a:ln w="5060">
              <a:solidFill>
                <a:srgbClr val="FFFFFF"/>
              </a:solidFill>
            </a:ln>
          </p:spPr>
          <p:txBody>
            <a:bodyPr wrap="square" lIns="0" tIns="0" rIns="0" bIns="0" rtlCol="0"/>
            <a:lstStyle/>
            <a:p>
              <a:endParaRPr sz="3804" dirty="0"/>
            </a:p>
          </p:txBody>
        </p:sp>
        <p:sp>
          <p:nvSpPr>
            <p:cNvPr id="5" name="object 5"/>
            <p:cNvSpPr/>
            <p:nvPr/>
          </p:nvSpPr>
          <p:spPr>
            <a:xfrm>
              <a:off x="0" y="209752"/>
              <a:ext cx="5760085" cy="5080"/>
            </a:xfrm>
            <a:custGeom>
              <a:avLst/>
              <a:gdLst/>
              <a:ahLst/>
              <a:cxnLst/>
              <a:rect l="l" t="t" r="r" b="b"/>
              <a:pathLst>
                <a:path w="5760085" h="5079">
                  <a:moveTo>
                    <a:pt x="5760072" y="0"/>
                  </a:moveTo>
                  <a:lnTo>
                    <a:pt x="2880029" y="0"/>
                  </a:lnTo>
                  <a:lnTo>
                    <a:pt x="0" y="0"/>
                  </a:lnTo>
                  <a:lnTo>
                    <a:pt x="0" y="5054"/>
                  </a:lnTo>
                  <a:lnTo>
                    <a:pt x="2880029" y="5054"/>
                  </a:lnTo>
                  <a:lnTo>
                    <a:pt x="5760072" y="5054"/>
                  </a:lnTo>
                  <a:lnTo>
                    <a:pt x="5760072" y="0"/>
                  </a:lnTo>
                  <a:close/>
                </a:path>
              </a:pathLst>
            </a:custGeom>
            <a:solidFill>
              <a:srgbClr val="FFFFFF"/>
            </a:solidFill>
          </p:spPr>
          <p:txBody>
            <a:bodyPr wrap="square" lIns="0" tIns="0" rIns="0" bIns="0" rtlCol="0"/>
            <a:lstStyle/>
            <a:p>
              <a:endParaRPr sz="3804" dirty="0"/>
            </a:p>
          </p:txBody>
        </p:sp>
        <p:pic>
          <p:nvPicPr>
            <p:cNvPr id="6" name="object 6"/>
            <p:cNvPicPr/>
            <p:nvPr/>
          </p:nvPicPr>
          <p:blipFill>
            <a:blip r:embed="rId2" cstate="print"/>
            <a:stretch>
              <a:fillRect/>
            </a:stretch>
          </p:blipFill>
          <p:spPr>
            <a:xfrm>
              <a:off x="3025556" y="192854"/>
              <a:ext cx="2016007" cy="2517504"/>
            </a:xfrm>
            <a:prstGeom prst="rect">
              <a:avLst/>
            </a:prstGeom>
          </p:spPr>
        </p:pic>
        <p:pic>
          <p:nvPicPr>
            <p:cNvPr id="7" name="object 7"/>
            <p:cNvPicPr/>
            <p:nvPr/>
          </p:nvPicPr>
          <p:blipFill>
            <a:blip r:embed="rId3" cstate="print"/>
            <a:stretch>
              <a:fillRect/>
            </a:stretch>
          </p:blipFill>
          <p:spPr>
            <a:xfrm>
              <a:off x="4269795" y="814090"/>
              <a:ext cx="602528" cy="415034"/>
            </a:xfrm>
            <a:prstGeom prst="rect">
              <a:avLst/>
            </a:prstGeom>
          </p:spPr>
        </p:pic>
        <p:sp>
          <p:nvSpPr>
            <p:cNvPr id="8" name="object 8"/>
            <p:cNvSpPr/>
            <p:nvPr/>
          </p:nvSpPr>
          <p:spPr>
            <a:xfrm>
              <a:off x="3651426" y="1774107"/>
              <a:ext cx="597535" cy="160020"/>
            </a:xfrm>
            <a:custGeom>
              <a:avLst/>
              <a:gdLst/>
              <a:ahLst/>
              <a:cxnLst/>
              <a:rect l="l" t="t" r="r" b="b"/>
              <a:pathLst>
                <a:path w="597535" h="160019">
                  <a:moveTo>
                    <a:pt x="0" y="159946"/>
                  </a:moveTo>
                  <a:lnTo>
                    <a:pt x="597133" y="0"/>
                  </a:lnTo>
                </a:path>
              </a:pathLst>
            </a:custGeom>
            <a:ln w="6800">
              <a:solidFill>
                <a:srgbClr val="0000FF"/>
              </a:solidFill>
            </a:ln>
          </p:spPr>
          <p:txBody>
            <a:bodyPr wrap="square" lIns="0" tIns="0" rIns="0" bIns="0" rtlCol="0"/>
            <a:lstStyle/>
            <a:p>
              <a:endParaRPr sz="3804" dirty="0"/>
            </a:p>
          </p:txBody>
        </p:sp>
        <p:sp>
          <p:nvSpPr>
            <p:cNvPr id="9" name="object 9"/>
            <p:cNvSpPr/>
            <p:nvPr/>
          </p:nvSpPr>
          <p:spPr>
            <a:xfrm>
              <a:off x="3649182" y="1919679"/>
              <a:ext cx="14604" cy="24130"/>
            </a:xfrm>
            <a:custGeom>
              <a:avLst/>
              <a:gdLst/>
              <a:ahLst/>
              <a:cxnLst/>
              <a:rect l="l" t="t" r="r" b="b"/>
              <a:pathLst>
                <a:path w="14604" h="24130">
                  <a:moveTo>
                    <a:pt x="14428" y="23940"/>
                  </a:moveTo>
                  <a:lnTo>
                    <a:pt x="12477" y="19651"/>
                  </a:lnTo>
                  <a:lnTo>
                    <a:pt x="2444" y="15122"/>
                  </a:lnTo>
                  <a:lnTo>
                    <a:pt x="0" y="14975"/>
                  </a:lnTo>
                  <a:lnTo>
                    <a:pt x="2044" y="13626"/>
                  </a:lnTo>
                  <a:lnTo>
                    <a:pt x="8470" y="4689"/>
                  </a:lnTo>
                  <a:lnTo>
                    <a:pt x="8015" y="0"/>
                  </a:lnTo>
                </a:path>
              </a:pathLst>
            </a:custGeom>
            <a:ln w="5440">
              <a:solidFill>
                <a:srgbClr val="0000FF"/>
              </a:solidFill>
            </a:ln>
          </p:spPr>
          <p:txBody>
            <a:bodyPr wrap="square" lIns="0" tIns="0" rIns="0" bIns="0" rtlCol="0"/>
            <a:lstStyle/>
            <a:p>
              <a:endParaRPr sz="3804" dirty="0"/>
            </a:p>
          </p:txBody>
        </p:sp>
      </p:grpSp>
      <p:sp>
        <p:nvSpPr>
          <p:cNvPr id="10" name="object 10"/>
          <p:cNvSpPr txBox="1"/>
          <p:nvPr/>
        </p:nvSpPr>
        <p:spPr>
          <a:xfrm>
            <a:off x="691116" y="1055906"/>
            <a:ext cx="4026223" cy="1280996"/>
          </a:xfrm>
          <a:prstGeom prst="rect">
            <a:avLst/>
          </a:prstGeom>
        </p:spPr>
        <p:txBody>
          <a:bodyPr vert="horz" wrap="square" lIns="0" tIns="130179" rIns="0" bIns="0" rtlCol="0">
            <a:spAutoFit/>
          </a:bodyPr>
          <a:lstStyle/>
          <a:p>
            <a:pPr marL="347597" indent="-320755">
              <a:spcBef>
                <a:spcPts val="1023"/>
              </a:spcBef>
              <a:buChar char="•"/>
              <a:tabLst>
                <a:tab pos="347597" algn="l"/>
              </a:tabLst>
            </a:pPr>
            <a:r>
              <a:rPr sz="2325" spc="-42" dirty="0">
                <a:latin typeface="Century Gothic"/>
                <a:cs typeface="Century Gothic"/>
              </a:rPr>
              <a:t>Gamma</a:t>
            </a:r>
            <a:r>
              <a:rPr sz="2325" spc="-53" dirty="0">
                <a:latin typeface="Century Gothic"/>
                <a:cs typeface="Century Gothic"/>
              </a:rPr>
              <a:t> </a:t>
            </a:r>
            <a:r>
              <a:rPr sz="2325" dirty="0">
                <a:latin typeface="Century Gothic"/>
                <a:cs typeface="Century Gothic"/>
              </a:rPr>
              <a:t>Gate</a:t>
            </a:r>
            <a:r>
              <a:rPr sz="2325" spc="-53" dirty="0">
                <a:latin typeface="Century Gothic"/>
                <a:cs typeface="Century Gothic"/>
              </a:rPr>
              <a:t> </a:t>
            </a:r>
            <a:r>
              <a:rPr sz="2325" spc="-21" dirty="0">
                <a:latin typeface="Century Gothic"/>
                <a:cs typeface="Century Gothic"/>
              </a:rPr>
              <a:t>Gaps:</a:t>
            </a:r>
            <a:endParaRPr sz="2325" dirty="0">
              <a:latin typeface="Century Gothic"/>
              <a:cs typeface="Century Gothic"/>
            </a:endParaRPr>
          </a:p>
          <a:p>
            <a:pPr marL="932740" lvl="1" indent="-305993">
              <a:spcBef>
                <a:spcPts val="740"/>
              </a:spcBef>
              <a:buChar char="•"/>
              <a:tabLst>
                <a:tab pos="932740" algn="l"/>
              </a:tabLst>
            </a:pPr>
            <a:r>
              <a:rPr sz="2114" dirty="0">
                <a:latin typeface="Century Gothic"/>
                <a:cs typeface="Century Gothic"/>
              </a:rPr>
              <a:t>0.75</a:t>
            </a:r>
            <a:r>
              <a:rPr sz="2114" spc="-32" dirty="0">
                <a:latin typeface="Century Gothic"/>
                <a:cs typeface="Century Gothic"/>
              </a:rPr>
              <a:t> </a:t>
            </a:r>
            <a:r>
              <a:rPr sz="2114" dirty="0">
                <a:latin typeface="Century Gothic"/>
                <a:cs typeface="Century Gothic"/>
              </a:rPr>
              <a:t>cm</a:t>
            </a:r>
            <a:r>
              <a:rPr sz="2114" spc="-32" dirty="0">
                <a:latin typeface="Century Gothic"/>
                <a:cs typeface="Century Gothic"/>
              </a:rPr>
              <a:t> </a:t>
            </a:r>
            <a:r>
              <a:rPr sz="2114" spc="-21" dirty="0">
                <a:latin typeface="Century Gothic"/>
                <a:cs typeface="Century Gothic"/>
              </a:rPr>
              <a:t>horizontal </a:t>
            </a:r>
            <a:r>
              <a:rPr sz="2114" spc="-42" dirty="0">
                <a:latin typeface="Century Gothic"/>
                <a:cs typeface="Century Gothic"/>
              </a:rPr>
              <a:t>gaps</a:t>
            </a:r>
            <a:endParaRPr sz="2114" dirty="0">
              <a:latin typeface="Century Gothic"/>
              <a:cs typeface="Century Gothic"/>
            </a:endParaRPr>
          </a:p>
          <a:p>
            <a:pPr marL="932740" lvl="1" indent="-305993">
              <a:spcBef>
                <a:spcPts val="370"/>
              </a:spcBef>
              <a:buChar char="•"/>
              <a:tabLst>
                <a:tab pos="932740" algn="l"/>
              </a:tabLst>
            </a:pPr>
            <a:r>
              <a:rPr sz="2114" dirty="0">
                <a:latin typeface="Century Gothic"/>
                <a:cs typeface="Century Gothic"/>
              </a:rPr>
              <a:t>1.7</a:t>
            </a:r>
            <a:r>
              <a:rPr sz="2114" spc="-32" dirty="0">
                <a:latin typeface="Century Gothic"/>
                <a:cs typeface="Century Gothic"/>
              </a:rPr>
              <a:t> </a:t>
            </a:r>
            <a:r>
              <a:rPr sz="2114" dirty="0">
                <a:latin typeface="Century Gothic"/>
                <a:cs typeface="Century Gothic"/>
              </a:rPr>
              <a:t>cm</a:t>
            </a:r>
            <a:r>
              <a:rPr sz="2114" spc="-21" dirty="0">
                <a:latin typeface="Century Gothic"/>
                <a:cs typeface="Century Gothic"/>
              </a:rPr>
              <a:t> vertical </a:t>
            </a:r>
            <a:r>
              <a:rPr sz="2114" spc="-42" dirty="0">
                <a:latin typeface="Century Gothic"/>
                <a:cs typeface="Century Gothic"/>
              </a:rPr>
              <a:t>gaps</a:t>
            </a:r>
            <a:endParaRPr sz="2114" dirty="0">
              <a:latin typeface="Century Gothic"/>
              <a:cs typeface="Century Gothic"/>
            </a:endParaRPr>
          </a:p>
        </p:txBody>
      </p:sp>
      <p:grpSp>
        <p:nvGrpSpPr>
          <p:cNvPr id="11" name="object 11"/>
          <p:cNvGrpSpPr/>
          <p:nvPr/>
        </p:nvGrpSpPr>
        <p:grpSpPr>
          <a:xfrm>
            <a:off x="456129" y="2435406"/>
            <a:ext cx="5326693" cy="3145822"/>
            <a:chOff x="214405" y="1152308"/>
            <a:chExt cx="2520315" cy="1488440"/>
          </a:xfrm>
        </p:grpSpPr>
        <p:pic>
          <p:nvPicPr>
            <p:cNvPr id="12" name="object 12"/>
            <p:cNvPicPr/>
            <p:nvPr/>
          </p:nvPicPr>
          <p:blipFill>
            <a:blip r:embed="rId4" cstate="print"/>
            <a:stretch>
              <a:fillRect/>
            </a:stretch>
          </p:blipFill>
          <p:spPr>
            <a:xfrm>
              <a:off x="214405" y="1152308"/>
              <a:ext cx="2519954" cy="1488256"/>
            </a:xfrm>
            <a:prstGeom prst="rect">
              <a:avLst/>
            </a:prstGeom>
          </p:spPr>
        </p:pic>
        <p:pic>
          <p:nvPicPr>
            <p:cNvPr id="13" name="object 13"/>
            <p:cNvPicPr/>
            <p:nvPr/>
          </p:nvPicPr>
          <p:blipFill>
            <a:blip r:embed="rId5" cstate="print"/>
            <a:stretch>
              <a:fillRect/>
            </a:stretch>
          </p:blipFill>
          <p:spPr>
            <a:xfrm>
              <a:off x="1719219" y="1599326"/>
              <a:ext cx="557405" cy="332448"/>
            </a:xfrm>
            <a:prstGeom prst="rect">
              <a:avLst/>
            </a:prstGeom>
          </p:spPr>
        </p:pic>
        <p:sp>
          <p:nvSpPr>
            <p:cNvPr id="14" name="object 14"/>
            <p:cNvSpPr/>
            <p:nvPr/>
          </p:nvSpPr>
          <p:spPr>
            <a:xfrm>
              <a:off x="982409" y="1503774"/>
              <a:ext cx="622935" cy="337820"/>
            </a:xfrm>
            <a:custGeom>
              <a:avLst/>
              <a:gdLst/>
              <a:ahLst/>
              <a:cxnLst/>
              <a:rect l="l" t="t" r="r" b="b"/>
              <a:pathLst>
                <a:path w="622935" h="337819">
                  <a:moveTo>
                    <a:pt x="0" y="337381"/>
                  </a:moveTo>
                  <a:lnTo>
                    <a:pt x="622857" y="0"/>
                  </a:lnTo>
                </a:path>
              </a:pathLst>
            </a:custGeom>
            <a:ln w="8280">
              <a:solidFill>
                <a:srgbClr val="0000FF"/>
              </a:solidFill>
            </a:ln>
          </p:spPr>
          <p:txBody>
            <a:bodyPr wrap="square" lIns="0" tIns="0" rIns="0" bIns="0" rtlCol="0"/>
            <a:lstStyle/>
            <a:p>
              <a:endParaRPr sz="3804" dirty="0"/>
            </a:p>
          </p:txBody>
        </p:sp>
        <p:sp>
          <p:nvSpPr>
            <p:cNvPr id="15" name="object 15"/>
            <p:cNvSpPr/>
            <p:nvPr/>
          </p:nvSpPr>
          <p:spPr>
            <a:xfrm>
              <a:off x="979922" y="1822500"/>
              <a:ext cx="19685" cy="26670"/>
            </a:xfrm>
            <a:custGeom>
              <a:avLst/>
              <a:gdLst/>
              <a:ahLst/>
              <a:cxnLst/>
              <a:rect l="l" t="t" r="r" b="b"/>
              <a:pathLst>
                <a:path w="19684" h="26669">
                  <a:moveTo>
                    <a:pt x="19622" y="26532"/>
                  </a:moveTo>
                  <a:lnTo>
                    <a:pt x="16099" y="22006"/>
                  </a:lnTo>
                  <a:lnTo>
                    <a:pt x="2936" y="19484"/>
                  </a:lnTo>
                  <a:lnTo>
                    <a:pt x="0" y="20003"/>
                  </a:lnTo>
                  <a:lnTo>
                    <a:pt x="2038" y="17826"/>
                  </a:lnTo>
                  <a:lnTo>
                    <a:pt x="7116" y="5424"/>
                  </a:lnTo>
                  <a:lnTo>
                    <a:pt x="5251" y="0"/>
                  </a:lnTo>
                </a:path>
              </a:pathLst>
            </a:custGeom>
            <a:ln w="6623">
              <a:solidFill>
                <a:srgbClr val="0000FF"/>
              </a:solidFill>
            </a:ln>
          </p:spPr>
          <p:txBody>
            <a:bodyPr wrap="square" lIns="0" tIns="0" rIns="0" bIns="0" rtlCol="0"/>
            <a:lstStyle/>
            <a:p>
              <a:endParaRPr sz="3804" dirty="0"/>
            </a:p>
          </p:txBody>
        </p:sp>
      </p:grpSp>
      <p:sp>
        <p:nvSpPr>
          <p:cNvPr id="16" name="object 16"/>
          <p:cNvSpPr txBox="1"/>
          <p:nvPr/>
        </p:nvSpPr>
        <p:spPr>
          <a:xfrm>
            <a:off x="3401552" y="2960131"/>
            <a:ext cx="923347" cy="179536"/>
          </a:xfrm>
          <a:prstGeom prst="rect">
            <a:avLst/>
          </a:prstGeom>
          <a:solidFill>
            <a:srgbClr val="F2F2FF"/>
          </a:solidFill>
          <a:ln w="5520">
            <a:solidFill>
              <a:srgbClr val="6666FF"/>
            </a:solidFill>
          </a:ln>
        </p:spPr>
        <p:txBody>
          <a:bodyPr vert="horz" wrap="square" lIns="0" tIns="0" rIns="0" bIns="0" rtlCol="0">
            <a:spAutoFit/>
          </a:bodyPr>
          <a:lstStyle/>
          <a:p>
            <a:pPr marL="32210">
              <a:lnSpc>
                <a:spcPts val="1416"/>
              </a:lnSpc>
            </a:pPr>
            <a:r>
              <a:rPr sz="1268" dirty="0">
                <a:solidFill>
                  <a:srgbClr val="0000FF"/>
                </a:solidFill>
                <a:latin typeface="Times New Roman"/>
                <a:cs typeface="Times New Roman"/>
              </a:rPr>
              <a:t>0.75</a:t>
            </a:r>
            <a:r>
              <a:rPr sz="1268" spc="32" dirty="0">
                <a:solidFill>
                  <a:srgbClr val="0000FF"/>
                </a:solidFill>
                <a:latin typeface="Times New Roman"/>
                <a:cs typeface="Times New Roman"/>
              </a:rPr>
              <a:t> </a:t>
            </a:r>
            <a:r>
              <a:rPr sz="1268" dirty="0">
                <a:solidFill>
                  <a:srgbClr val="0000FF"/>
                </a:solidFill>
                <a:latin typeface="Times New Roman"/>
                <a:cs typeface="Times New Roman"/>
              </a:rPr>
              <a:t>cm</a:t>
            </a:r>
            <a:r>
              <a:rPr sz="1268" spc="42" dirty="0">
                <a:solidFill>
                  <a:srgbClr val="0000FF"/>
                </a:solidFill>
                <a:latin typeface="Times New Roman"/>
                <a:cs typeface="Times New Roman"/>
              </a:rPr>
              <a:t> </a:t>
            </a:r>
            <a:r>
              <a:rPr sz="1268" spc="-53" dirty="0">
                <a:solidFill>
                  <a:srgbClr val="0000FF"/>
                </a:solidFill>
                <a:latin typeface="Times New Roman"/>
                <a:cs typeface="Times New Roman"/>
              </a:rPr>
              <a:t>Gap</a:t>
            </a:r>
            <a:endParaRPr sz="1268" dirty="0">
              <a:latin typeface="Times New Roman"/>
              <a:cs typeface="Times New Roman"/>
            </a:endParaRPr>
          </a:p>
        </p:txBody>
      </p:sp>
      <p:sp>
        <p:nvSpPr>
          <p:cNvPr id="17" name="object 17"/>
          <p:cNvSpPr txBox="1"/>
          <p:nvPr/>
        </p:nvSpPr>
        <p:spPr>
          <a:xfrm>
            <a:off x="657564" y="5441706"/>
            <a:ext cx="4155062" cy="382183"/>
          </a:xfrm>
          <a:prstGeom prst="rect">
            <a:avLst/>
          </a:prstGeom>
        </p:spPr>
        <p:txBody>
          <a:bodyPr vert="horz" wrap="square" lIns="0" tIns="24157" rIns="0" bIns="0" rtlCol="0">
            <a:spAutoFit/>
          </a:bodyPr>
          <a:lstStyle/>
          <a:p>
            <a:pPr marL="26841">
              <a:spcBef>
                <a:spcPts val="190"/>
              </a:spcBef>
            </a:pPr>
            <a:r>
              <a:rPr sz="2325" dirty="0">
                <a:latin typeface="Century Gothic"/>
                <a:cs typeface="Century Gothic"/>
              </a:rPr>
              <a:t>Plan</a:t>
            </a:r>
            <a:r>
              <a:rPr sz="2325" spc="42" dirty="0">
                <a:latin typeface="Century Gothic"/>
                <a:cs typeface="Century Gothic"/>
              </a:rPr>
              <a:t> </a:t>
            </a:r>
            <a:r>
              <a:rPr sz="2325" dirty="0">
                <a:latin typeface="Century Gothic"/>
                <a:cs typeface="Century Gothic"/>
              </a:rPr>
              <a:t>view</a:t>
            </a:r>
            <a:r>
              <a:rPr sz="2325" spc="53" dirty="0">
                <a:latin typeface="Century Gothic"/>
                <a:cs typeface="Century Gothic"/>
              </a:rPr>
              <a:t> </a:t>
            </a:r>
            <a:r>
              <a:rPr sz="2325" dirty="0">
                <a:latin typeface="Century Gothic"/>
                <a:cs typeface="Century Gothic"/>
              </a:rPr>
              <a:t>at</a:t>
            </a:r>
            <a:r>
              <a:rPr sz="2325" spc="53" dirty="0">
                <a:latin typeface="Century Gothic"/>
                <a:cs typeface="Century Gothic"/>
              </a:rPr>
              <a:t> </a:t>
            </a:r>
            <a:r>
              <a:rPr sz="2325" spc="-21" dirty="0">
                <a:latin typeface="Century Gothic"/>
                <a:cs typeface="Century Gothic"/>
              </a:rPr>
              <a:t>A-</a:t>
            </a:r>
            <a:r>
              <a:rPr sz="2325" dirty="0">
                <a:latin typeface="Century Gothic"/>
                <a:cs typeface="Century Gothic"/>
              </a:rPr>
              <a:t>A</a:t>
            </a:r>
            <a:r>
              <a:rPr sz="2325" spc="53" dirty="0">
                <a:latin typeface="Century Gothic"/>
                <a:cs typeface="Century Gothic"/>
              </a:rPr>
              <a:t> </a:t>
            </a:r>
            <a:r>
              <a:rPr sz="2325" dirty="0">
                <a:latin typeface="Century Gothic"/>
                <a:cs typeface="Century Gothic"/>
              </a:rPr>
              <a:t>(Y=410</a:t>
            </a:r>
            <a:r>
              <a:rPr sz="2325" spc="53" dirty="0">
                <a:latin typeface="Century Gothic"/>
                <a:cs typeface="Century Gothic"/>
              </a:rPr>
              <a:t> </a:t>
            </a:r>
            <a:r>
              <a:rPr sz="2325" spc="-53" dirty="0">
                <a:latin typeface="Century Gothic"/>
                <a:cs typeface="Century Gothic"/>
              </a:rPr>
              <a:t>cm)</a:t>
            </a:r>
            <a:endParaRPr sz="2325" dirty="0">
              <a:latin typeface="Century Gothic"/>
              <a:cs typeface="Century Gothic"/>
            </a:endParaRPr>
          </a:p>
        </p:txBody>
      </p:sp>
      <p:sp>
        <p:nvSpPr>
          <p:cNvPr id="18" name="object 18"/>
          <p:cNvSpPr txBox="1"/>
          <p:nvPr/>
        </p:nvSpPr>
        <p:spPr>
          <a:xfrm>
            <a:off x="8987119" y="3570452"/>
            <a:ext cx="758272" cy="153888"/>
          </a:xfrm>
          <a:prstGeom prst="rect">
            <a:avLst/>
          </a:prstGeom>
          <a:solidFill>
            <a:srgbClr val="F2F2FF"/>
          </a:solidFill>
          <a:ln w="4533">
            <a:solidFill>
              <a:srgbClr val="6666FF"/>
            </a:solidFill>
          </a:ln>
        </p:spPr>
        <p:txBody>
          <a:bodyPr vert="horz" wrap="square" lIns="0" tIns="0" rIns="0" bIns="0" rtlCol="0">
            <a:spAutoFit/>
          </a:bodyPr>
          <a:lstStyle/>
          <a:p>
            <a:pPr marL="25499">
              <a:lnSpc>
                <a:spcPts val="1162"/>
              </a:lnSpc>
            </a:pPr>
            <a:r>
              <a:rPr sz="1057" dirty="0">
                <a:solidFill>
                  <a:srgbClr val="0000FF"/>
                </a:solidFill>
                <a:latin typeface="Times New Roman"/>
                <a:cs typeface="Times New Roman"/>
              </a:rPr>
              <a:t>1.70 cm </a:t>
            </a:r>
            <a:r>
              <a:rPr sz="1057" spc="-53" dirty="0">
                <a:solidFill>
                  <a:srgbClr val="0000FF"/>
                </a:solidFill>
                <a:latin typeface="Times New Roman"/>
                <a:cs typeface="Times New Roman"/>
              </a:rPr>
              <a:t>Gap</a:t>
            </a:r>
            <a:endParaRPr sz="1057" dirty="0">
              <a:latin typeface="Times New Roman"/>
              <a:cs typeface="Times New Roman"/>
            </a:endParaRPr>
          </a:p>
        </p:txBody>
      </p:sp>
      <p:grpSp>
        <p:nvGrpSpPr>
          <p:cNvPr id="19" name="object 19"/>
          <p:cNvGrpSpPr/>
          <p:nvPr/>
        </p:nvGrpSpPr>
        <p:grpSpPr>
          <a:xfrm>
            <a:off x="6823893" y="3742395"/>
            <a:ext cx="3704125" cy="1171631"/>
            <a:chOff x="3227301" y="1770707"/>
            <a:chExt cx="1752600" cy="554355"/>
          </a:xfrm>
        </p:grpSpPr>
        <p:sp>
          <p:nvSpPr>
            <p:cNvPr id="20" name="object 20"/>
            <p:cNvSpPr/>
            <p:nvPr/>
          </p:nvSpPr>
          <p:spPr>
            <a:xfrm>
              <a:off x="3650283" y="1774107"/>
              <a:ext cx="598805" cy="545465"/>
            </a:xfrm>
            <a:custGeom>
              <a:avLst/>
              <a:gdLst/>
              <a:ahLst/>
              <a:cxnLst/>
              <a:rect l="l" t="t" r="r" b="b"/>
              <a:pathLst>
                <a:path w="598804" h="545464">
                  <a:moveTo>
                    <a:pt x="0" y="544859"/>
                  </a:moveTo>
                  <a:lnTo>
                    <a:pt x="598276" y="0"/>
                  </a:lnTo>
                </a:path>
              </a:pathLst>
            </a:custGeom>
            <a:ln w="6800">
              <a:solidFill>
                <a:srgbClr val="0000FF"/>
              </a:solidFill>
            </a:ln>
          </p:spPr>
          <p:txBody>
            <a:bodyPr wrap="square" lIns="0" tIns="0" rIns="0" bIns="0" rtlCol="0"/>
            <a:lstStyle/>
            <a:p>
              <a:endParaRPr sz="3804" dirty="0"/>
            </a:p>
          </p:txBody>
        </p:sp>
        <p:sp>
          <p:nvSpPr>
            <p:cNvPr id="21" name="object 21"/>
            <p:cNvSpPr/>
            <p:nvPr/>
          </p:nvSpPr>
          <p:spPr>
            <a:xfrm>
              <a:off x="3648565" y="2303547"/>
              <a:ext cx="17145" cy="18415"/>
            </a:xfrm>
            <a:custGeom>
              <a:avLst/>
              <a:gdLst/>
              <a:ahLst/>
              <a:cxnLst/>
              <a:rect l="l" t="t" r="r" b="b"/>
              <a:pathLst>
                <a:path w="17145" h="18414">
                  <a:moveTo>
                    <a:pt x="16932" y="18323"/>
                  </a:moveTo>
                  <a:lnTo>
                    <a:pt x="13231" y="15409"/>
                  </a:lnTo>
                  <a:lnTo>
                    <a:pt x="2239" y="15991"/>
                  </a:lnTo>
                  <a:lnTo>
                    <a:pt x="0" y="16983"/>
                  </a:lnTo>
                  <a:lnTo>
                    <a:pt x="1196" y="14846"/>
                  </a:lnTo>
                  <a:lnTo>
                    <a:pt x="2801" y="3957"/>
                  </a:lnTo>
                  <a:lnTo>
                    <a:pt x="245" y="0"/>
                  </a:lnTo>
                </a:path>
              </a:pathLst>
            </a:custGeom>
            <a:ln w="5440">
              <a:solidFill>
                <a:srgbClr val="0000FF"/>
              </a:solidFill>
            </a:ln>
          </p:spPr>
          <p:txBody>
            <a:bodyPr wrap="square" lIns="0" tIns="0" rIns="0" bIns="0" rtlCol="0"/>
            <a:lstStyle/>
            <a:p>
              <a:endParaRPr sz="3804" dirty="0"/>
            </a:p>
          </p:txBody>
        </p:sp>
        <p:sp>
          <p:nvSpPr>
            <p:cNvPr id="22" name="object 22"/>
            <p:cNvSpPr/>
            <p:nvPr/>
          </p:nvSpPr>
          <p:spPr>
            <a:xfrm>
              <a:off x="4035399" y="1774107"/>
              <a:ext cx="213360" cy="543560"/>
            </a:xfrm>
            <a:custGeom>
              <a:avLst/>
              <a:gdLst/>
              <a:ahLst/>
              <a:cxnLst/>
              <a:rect l="l" t="t" r="r" b="b"/>
              <a:pathLst>
                <a:path w="213360" h="543560">
                  <a:moveTo>
                    <a:pt x="0" y="543559"/>
                  </a:moveTo>
                  <a:lnTo>
                    <a:pt x="213160" y="0"/>
                  </a:lnTo>
                </a:path>
              </a:pathLst>
            </a:custGeom>
            <a:ln w="6800">
              <a:solidFill>
                <a:srgbClr val="0000FF"/>
              </a:solidFill>
            </a:ln>
          </p:spPr>
          <p:txBody>
            <a:bodyPr wrap="square" lIns="0" tIns="0" rIns="0" bIns="0" rtlCol="0"/>
            <a:lstStyle/>
            <a:p>
              <a:endParaRPr sz="3804" dirty="0"/>
            </a:p>
          </p:txBody>
        </p:sp>
        <p:sp>
          <p:nvSpPr>
            <p:cNvPr id="23" name="object 23"/>
            <p:cNvSpPr/>
            <p:nvPr/>
          </p:nvSpPr>
          <p:spPr>
            <a:xfrm>
              <a:off x="4027256" y="2304490"/>
              <a:ext cx="23495" cy="15875"/>
            </a:xfrm>
            <a:custGeom>
              <a:avLst/>
              <a:gdLst/>
              <a:ahLst/>
              <a:cxnLst/>
              <a:rect l="l" t="t" r="r" b="b"/>
              <a:pathLst>
                <a:path w="23495" h="15875">
                  <a:moveTo>
                    <a:pt x="23073" y="9047"/>
                  </a:moveTo>
                  <a:lnTo>
                    <a:pt x="18464" y="8072"/>
                  </a:lnTo>
                  <a:lnTo>
                    <a:pt x="8864" y="13458"/>
                  </a:lnTo>
                  <a:lnTo>
                    <a:pt x="7295" y="15339"/>
                  </a:lnTo>
                  <a:lnTo>
                    <a:pt x="7422" y="12893"/>
                  </a:lnTo>
                  <a:lnTo>
                    <a:pt x="4043" y="2417"/>
                  </a:lnTo>
                  <a:lnTo>
                    <a:pt x="0" y="0"/>
                  </a:lnTo>
                </a:path>
              </a:pathLst>
            </a:custGeom>
            <a:ln w="5440">
              <a:solidFill>
                <a:srgbClr val="0000FF"/>
              </a:solidFill>
            </a:ln>
          </p:spPr>
          <p:txBody>
            <a:bodyPr wrap="square" lIns="0" tIns="0" rIns="0" bIns="0" rtlCol="0"/>
            <a:lstStyle/>
            <a:p>
              <a:endParaRPr sz="3804" dirty="0"/>
            </a:p>
          </p:txBody>
        </p:sp>
        <p:sp>
          <p:nvSpPr>
            <p:cNvPr id="24" name="object 24"/>
            <p:cNvSpPr/>
            <p:nvPr/>
          </p:nvSpPr>
          <p:spPr>
            <a:xfrm>
              <a:off x="3227301" y="2150360"/>
              <a:ext cx="1752600" cy="0"/>
            </a:xfrm>
            <a:custGeom>
              <a:avLst/>
              <a:gdLst/>
              <a:ahLst/>
              <a:cxnLst/>
              <a:rect l="l" t="t" r="r" b="b"/>
              <a:pathLst>
                <a:path w="1752600">
                  <a:moveTo>
                    <a:pt x="0" y="0"/>
                  </a:moveTo>
                  <a:lnTo>
                    <a:pt x="1752265" y="0"/>
                  </a:lnTo>
                </a:path>
              </a:pathLst>
            </a:custGeom>
            <a:ln w="6800">
              <a:solidFill>
                <a:srgbClr val="000000"/>
              </a:solidFill>
            </a:ln>
          </p:spPr>
          <p:txBody>
            <a:bodyPr wrap="square" lIns="0" tIns="0" rIns="0" bIns="0" rtlCol="0"/>
            <a:lstStyle/>
            <a:p>
              <a:endParaRPr sz="3804" dirty="0"/>
            </a:p>
          </p:txBody>
        </p:sp>
      </p:grpSp>
      <p:sp>
        <p:nvSpPr>
          <p:cNvPr id="25" name="object 25"/>
          <p:cNvSpPr txBox="1"/>
          <p:nvPr/>
        </p:nvSpPr>
        <p:spPr>
          <a:xfrm>
            <a:off x="6703803" y="4427084"/>
            <a:ext cx="150312" cy="193843"/>
          </a:xfrm>
          <a:prstGeom prst="rect">
            <a:avLst/>
          </a:prstGeom>
        </p:spPr>
        <p:txBody>
          <a:bodyPr vert="horz" wrap="square" lIns="0" tIns="30868" rIns="0" bIns="0" rtlCol="0">
            <a:spAutoFit/>
          </a:bodyPr>
          <a:lstStyle/>
          <a:p>
            <a:pPr marL="26841">
              <a:spcBef>
                <a:spcPts val="243"/>
              </a:spcBef>
            </a:pPr>
            <a:r>
              <a:rPr sz="1057" spc="-106" dirty="0">
                <a:latin typeface="Times New Roman"/>
                <a:cs typeface="Times New Roman"/>
              </a:rPr>
              <a:t>A</a:t>
            </a:r>
            <a:endParaRPr sz="1057" dirty="0">
              <a:latin typeface="Times New Roman"/>
              <a:cs typeface="Times New Roman"/>
            </a:endParaRPr>
          </a:p>
        </p:txBody>
      </p:sp>
      <p:sp>
        <p:nvSpPr>
          <p:cNvPr id="26" name="object 26"/>
          <p:cNvSpPr txBox="1"/>
          <p:nvPr/>
        </p:nvSpPr>
        <p:spPr>
          <a:xfrm>
            <a:off x="10498051" y="4427084"/>
            <a:ext cx="150312" cy="193843"/>
          </a:xfrm>
          <a:prstGeom prst="rect">
            <a:avLst/>
          </a:prstGeom>
        </p:spPr>
        <p:txBody>
          <a:bodyPr vert="horz" wrap="square" lIns="0" tIns="30868" rIns="0" bIns="0" rtlCol="0">
            <a:spAutoFit/>
          </a:bodyPr>
          <a:lstStyle/>
          <a:p>
            <a:pPr marL="26841">
              <a:spcBef>
                <a:spcPts val="243"/>
              </a:spcBef>
            </a:pPr>
            <a:r>
              <a:rPr sz="1057" spc="-106" dirty="0">
                <a:latin typeface="Times New Roman"/>
                <a:cs typeface="Times New Roman"/>
              </a:rPr>
              <a:t>A</a:t>
            </a:r>
            <a:endParaRPr sz="1057" dirty="0">
              <a:latin typeface="Times New Roman"/>
              <a:cs typeface="Times New Roman"/>
            </a:endParaRPr>
          </a:p>
        </p:txBody>
      </p:sp>
      <p:sp>
        <p:nvSpPr>
          <p:cNvPr id="27" name="object 27"/>
          <p:cNvSpPr txBox="1"/>
          <p:nvPr/>
        </p:nvSpPr>
        <p:spPr>
          <a:xfrm>
            <a:off x="6598927" y="5584974"/>
            <a:ext cx="4772416" cy="827387"/>
          </a:xfrm>
          <a:prstGeom prst="rect">
            <a:avLst/>
          </a:prstGeom>
        </p:spPr>
        <p:txBody>
          <a:bodyPr vert="horz" wrap="square" lIns="0" tIns="26841" rIns="0" bIns="0" rtlCol="0">
            <a:spAutoFit/>
          </a:bodyPr>
          <a:lstStyle/>
          <a:p>
            <a:pPr marL="26841" marR="10737">
              <a:lnSpc>
                <a:spcPct val="129900"/>
              </a:lnSpc>
              <a:spcBef>
                <a:spcPts val="211"/>
              </a:spcBef>
            </a:pPr>
            <a:r>
              <a:rPr sz="2114" dirty="0">
                <a:latin typeface="Century Gothic"/>
                <a:cs typeface="Century Gothic"/>
              </a:rPr>
              <a:t>Detailed</a:t>
            </a:r>
            <a:r>
              <a:rPr sz="2114" spc="106" dirty="0">
                <a:latin typeface="Century Gothic"/>
                <a:cs typeface="Century Gothic"/>
              </a:rPr>
              <a:t> </a:t>
            </a:r>
            <a:r>
              <a:rPr sz="2114" spc="-21" dirty="0">
                <a:latin typeface="Century Gothic"/>
                <a:cs typeface="Century Gothic"/>
              </a:rPr>
              <a:t>Cross-</a:t>
            </a:r>
            <a:r>
              <a:rPr sz="2114" dirty="0">
                <a:latin typeface="Century Gothic"/>
                <a:cs typeface="Century Gothic"/>
              </a:rPr>
              <a:t>section</a:t>
            </a:r>
            <a:r>
              <a:rPr sz="2114" spc="116" dirty="0">
                <a:latin typeface="Century Gothic"/>
                <a:cs typeface="Century Gothic"/>
              </a:rPr>
              <a:t> </a:t>
            </a:r>
            <a:r>
              <a:rPr sz="2114" dirty="0">
                <a:latin typeface="Century Gothic"/>
                <a:cs typeface="Century Gothic"/>
              </a:rPr>
              <a:t>view</a:t>
            </a:r>
            <a:r>
              <a:rPr sz="2114" spc="106" dirty="0">
                <a:latin typeface="Century Gothic"/>
                <a:cs typeface="Century Gothic"/>
              </a:rPr>
              <a:t> </a:t>
            </a:r>
            <a:r>
              <a:rPr sz="2114" spc="-21" dirty="0">
                <a:latin typeface="Century Gothic"/>
                <a:cs typeface="Century Gothic"/>
              </a:rPr>
              <a:t>through </a:t>
            </a:r>
            <a:r>
              <a:rPr sz="2114" dirty="0">
                <a:latin typeface="Century Gothic"/>
                <a:cs typeface="Century Gothic"/>
              </a:rPr>
              <a:t>proton</a:t>
            </a:r>
            <a:r>
              <a:rPr sz="2114" spc="106" dirty="0">
                <a:latin typeface="Century Gothic"/>
                <a:cs typeface="Century Gothic"/>
              </a:rPr>
              <a:t> </a:t>
            </a:r>
            <a:r>
              <a:rPr sz="2114" spc="-42" dirty="0">
                <a:latin typeface="Century Gothic"/>
                <a:cs typeface="Century Gothic"/>
              </a:rPr>
              <a:t>beam</a:t>
            </a:r>
            <a:endParaRPr sz="2114" dirty="0">
              <a:latin typeface="Century Gothic"/>
              <a:cs typeface="Century Gothic"/>
            </a:endParaRPr>
          </a:p>
        </p:txBody>
      </p:sp>
      <p:sp>
        <p:nvSpPr>
          <p:cNvPr id="28" name="object 28"/>
          <p:cNvSpPr txBox="1"/>
          <p:nvPr/>
        </p:nvSpPr>
        <p:spPr>
          <a:xfrm>
            <a:off x="74031" y="6443685"/>
            <a:ext cx="143602" cy="220866"/>
          </a:xfrm>
          <a:prstGeom prst="rect">
            <a:avLst/>
          </a:prstGeom>
        </p:spPr>
        <p:txBody>
          <a:bodyPr vert="horz" wrap="square" lIns="0" tIns="25499" rIns="0" bIns="0" rtlCol="0">
            <a:spAutoFit/>
          </a:bodyPr>
          <a:lstStyle/>
          <a:p>
            <a:pPr marL="26841">
              <a:spcBef>
                <a:spcPts val="201"/>
              </a:spcBef>
            </a:pPr>
            <a:r>
              <a:rPr sz="1268" spc="-106" dirty="0">
                <a:latin typeface="Century Gothic"/>
                <a:cs typeface="Century Gothic"/>
              </a:rPr>
              <a:t>3</a:t>
            </a:r>
            <a:endParaRPr sz="1268" dirty="0">
              <a:latin typeface="Century Gothic"/>
              <a:cs typeface="Century Gothic"/>
            </a:endParaRPr>
          </a:p>
        </p:txBody>
      </p:sp>
    </p:spTree>
  </p:cSld>
  <p:clrMapOvr>
    <a:masterClrMapping/>
  </p:clrMapOvr>
  <p:transition>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74031" y="408592"/>
            <a:ext cx="12173957" cy="6037993"/>
            <a:chOff x="0" y="192785"/>
            <a:chExt cx="5760085" cy="2856865"/>
          </a:xfrm>
        </p:grpSpPr>
        <p:sp>
          <p:nvSpPr>
            <p:cNvPr id="4" name="object 4"/>
            <p:cNvSpPr/>
            <p:nvPr/>
          </p:nvSpPr>
          <p:spPr>
            <a:xfrm>
              <a:off x="0" y="212267"/>
              <a:ext cx="5760085" cy="0"/>
            </a:xfrm>
            <a:custGeom>
              <a:avLst/>
              <a:gdLst/>
              <a:ahLst/>
              <a:cxnLst/>
              <a:rect l="l" t="t" r="r" b="b"/>
              <a:pathLst>
                <a:path w="5760085">
                  <a:moveTo>
                    <a:pt x="0" y="0"/>
                  </a:moveTo>
                  <a:lnTo>
                    <a:pt x="5759996" y="0"/>
                  </a:lnTo>
                </a:path>
              </a:pathLst>
            </a:custGeom>
            <a:ln w="5060">
              <a:solidFill>
                <a:srgbClr val="FFFFFF"/>
              </a:solidFill>
            </a:ln>
          </p:spPr>
          <p:txBody>
            <a:bodyPr wrap="square" lIns="0" tIns="0" rIns="0" bIns="0" rtlCol="0"/>
            <a:lstStyle/>
            <a:p>
              <a:endParaRPr sz="3804" dirty="0"/>
            </a:p>
          </p:txBody>
        </p:sp>
        <p:sp>
          <p:nvSpPr>
            <p:cNvPr id="5" name="object 5"/>
            <p:cNvSpPr/>
            <p:nvPr/>
          </p:nvSpPr>
          <p:spPr>
            <a:xfrm>
              <a:off x="0" y="209752"/>
              <a:ext cx="5760085" cy="5080"/>
            </a:xfrm>
            <a:custGeom>
              <a:avLst/>
              <a:gdLst/>
              <a:ahLst/>
              <a:cxnLst/>
              <a:rect l="l" t="t" r="r" b="b"/>
              <a:pathLst>
                <a:path w="5760085" h="5079">
                  <a:moveTo>
                    <a:pt x="5760072" y="0"/>
                  </a:moveTo>
                  <a:lnTo>
                    <a:pt x="3840073" y="0"/>
                  </a:lnTo>
                  <a:lnTo>
                    <a:pt x="0" y="0"/>
                  </a:lnTo>
                  <a:lnTo>
                    <a:pt x="0" y="5054"/>
                  </a:lnTo>
                  <a:lnTo>
                    <a:pt x="3840073" y="5054"/>
                  </a:lnTo>
                  <a:lnTo>
                    <a:pt x="5760072" y="5054"/>
                  </a:lnTo>
                  <a:lnTo>
                    <a:pt x="5760072" y="0"/>
                  </a:lnTo>
                  <a:close/>
                </a:path>
              </a:pathLst>
            </a:custGeom>
            <a:solidFill>
              <a:srgbClr val="FFFFFF"/>
            </a:solidFill>
          </p:spPr>
          <p:txBody>
            <a:bodyPr wrap="square" lIns="0" tIns="0" rIns="0" bIns="0" rtlCol="0"/>
            <a:lstStyle/>
            <a:p>
              <a:endParaRPr sz="3804" dirty="0"/>
            </a:p>
          </p:txBody>
        </p:sp>
        <p:pic>
          <p:nvPicPr>
            <p:cNvPr id="6" name="object 6"/>
            <p:cNvPicPr/>
            <p:nvPr/>
          </p:nvPicPr>
          <p:blipFill>
            <a:blip r:embed="rId2" cstate="print"/>
            <a:stretch>
              <a:fillRect/>
            </a:stretch>
          </p:blipFill>
          <p:spPr>
            <a:xfrm>
              <a:off x="3025555" y="192785"/>
              <a:ext cx="2520066" cy="2856576"/>
            </a:xfrm>
            <a:prstGeom prst="rect">
              <a:avLst/>
            </a:prstGeom>
          </p:spPr>
        </p:pic>
      </p:grpSp>
      <p:sp>
        <p:nvSpPr>
          <p:cNvPr id="7" name="object 7"/>
          <p:cNvSpPr txBox="1"/>
          <p:nvPr/>
        </p:nvSpPr>
        <p:spPr>
          <a:xfrm>
            <a:off x="742876" y="1580706"/>
            <a:ext cx="5725675" cy="2828934"/>
          </a:xfrm>
          <a:prstGeom prst="rect">
            <a:avLst/>
          </a:prstGeom>
        </p:spPr>
        <p:txBody>
          <a:bodyPr vert="horz" wrap="square" lIns="0" tIns="122129" rIns="0" bIns="0" rtlCol="0">
            <a:spAutoFit/>
          </a:bodyPr>
          <a:lstStyle/>
          <a:p>
            <a:pPr marL="347597" indent="-320755">
              <a:spcBef>
                <a:spcPts val="962"/>
              </a:spcBef>
              <a:buChar char="•"/>
              <a:tabLst>
                <a:tab pos="347597" algn="l"/>
              </a:tabLst>
            </a:pPr>
            <a:r>
              <a:rPr sz="2325" dirty="0">
                <a:latin typeface="Helvetica Neue" panose="02000503000000020004"/>
                <a:cs typeface="Century Gothic"/>
              </a:rPr>
              <a:t>Decay</a:t>
            </a:r>
            <a:r>
              <a:rPr sz="2325" spc="-74" dirty="0">
                <a:latin typeface="Helvetica Neue" panose="02000503000000020004"/>
                <a:cs typeface="Century Gothic"/>
              </a:rPr>
              <a:t> </a:t>
            </a:r>
            <a:r>
              <a:rPr sz="2325" dirty="0">
                <a:latin typeface="Helvetica Neue" panose="02000503000000020004"/>
                <a:cs typeface="Century Gothic"/>
              </a:rPr>
              <a:t>Time:</a:t>
            </a:r>
            <a:r>
              <a:rPr sz="2325" spc="116" dirty="0">
                <a:latin typeface="Helvetica Neue" panose="02000503000000020004"/>
                <a:cs typeface="Century Gothic"/>
              </a:rPr>
              <a:t> </a:t>
            </a:r>
            <a:r>
              <a:rPr sz="2325" dirty="0">
                <a:latin typeface="Helvetica Neue" panose="02000503000000020004"/>
                <a:cs typeface="Century Gothic"/>
              </a:rPr>
              <a:t>8</a:t>
            </a:r>
            <a:r>
              <a:rPr sz="2325" spc="-74" dirty="0">
                <a:latin typeface="Helvetica Neue" panose="02000503000000020004"/>
                <a:cs typeface="Century Gothic"/>
              </a:rPr>
              <a:t> </a:t>
            </a:r>
            <a:r>
              <a:rPr sz="2325" spc="-21" dirty="0">
                <a:latin typeface="Helvetica Neue" panose="02000503000000020004"/>
                <a:cs typeface="Century Gothic"/>
              </a:rPr>
              <a:t>Hours</a:t>
            </a:r>
            <a:endParaRPr sz="2325" dirty="0">
              <a:latin typeface="Helvetica Neue" panose="02000503000000020004"/>
              <a:cs typeface="Century Gothic"/>
            </a:endParaRPr>
          </a:p>
          <a:p>
            <a:pPr marL="347597" indent="-320755">
              <a:spcBef>
                <a:spcPts val="750"/>
              </a:spcBef>
              <a:buChar char="•"/>
              <a:tabLst>
                <a:tab pos="347597" algn="l"/>
              </a:tabLst>
            </a:pPr>
            <a:r>
              <a:rPr sz="2325" spc="-21" dirty="0">
                <a:latin typeface="Helvetica Neue" panose="02000503000000020004"/>
                <a:cs typeface="Century Gothic"/>
              </a:rPr>
              <a:t>Operational Periods:</a:t>
            </a:r>
            <a:endParaRPr sz="2325" dirty="0">
              <a:latin typeface="Helvetica Neue" panose="02000503000000020004"/>
              <a:cs typeface="Century Gothic"/>
            </a:endParaRPr>
          </a:p>
          <a:p>
            <a:pPr marL="932740" lvl="1" indent="-305993">
              <a:spcBef>
                <a:spcPts val="740"/>
              </a:spcBef>
              <a:buChar char="•"/>
              <a:tabLst>
                <a:tab pos="932740" algn="l"/>
              </a:tabLst>
            </a:pPr>
            <a:r>
              <a:rPr sz="2114" dirty="0">
                <a:latin typeface="Helvetica Neue" panose="02000503000000020004"/>
                <a:cs typeface="Century Gothic"/>
              </a:rPr>
              <a:t>Target</a:t>
            </a:r>
            <a:r>
              <a:rPr sz="2114" spc="-74" dirty="0">
                <a:latin typeface="Helvetica Neue" panose="02000503000000020004"/>
                <a:cs typeface="Century Gothic"/>
              </a:rPr>
              <a:t> </a:t>
            </a:r>
            <a:r>
              <a:rPr sz="2114" dirty="0">
                <a:latin typeface="Helvetica Neue" panose="02000503000000020004"/>
                <a:cs typeface="Century Gothic"/>
              </a:rPr>
              <a:t>Segments:</a:t>
            </a:r>
            <a:r>
              <a:rPr sz="2114" spc="116" dirty="0">
                <a:latin typeface="Helvetica Neue" panose="02000503000000020004"/>
                <a:cs typeface="Century Gothic"/>
              </a:rPr>
              <a:t> </a:t>
            </a:r>
            <a:r>
              <a:rPr sz="2114" dirty="0">
                <a:latin typeface="Helvetica Neue" panose="02000503000000020004"/>
                <a:cs typeface="Century Gothic"/>
              </a:rPr>
              <a:t>10</a:t>
            </a:r>
            <a:r>
              <a:rPr sz="2114" spc="-63" dirty="0">
                <a:latin typeface="Helvetica Neue" panose="02000503000000020004"/>
                <a:cs typeface="Century Gothic"/>
              </a:rPr>
              <a:t> </a:t>
            </a:r>
            <a:r>
              <a:rPr lang="en-US" sz="2114" spc="-42" dirty="0">
                <a:latin typeface="Helvetica Neue" panose="02000503000000020004"/>
                <a:cs typeface="Century Gothic"/>
              </a:rPr>
              <a:t>y</a:t>
            </a:r>
            <a:r>
              <a:rPr sz="2114" spc="-42" dirty="0">
                <a:latin typeface="Helvetica Neue" panose="02000503000000020004"/>
                <a:cs typeface="Century Gothic"/>
              </a:rPr>
              <a:t>ears</a:t>
            </a:r>
            <a:endParaRPr sz="2114" dirty="0">
              <a:latin typeface="Helvetica Neue" panose="02000503000000020004"/>
              <a:cs typeface="Century Gothic"/>
            </a:endParaRPr>
          </a:p>
          <a:p>
            <a:pPr marL="932740" lvl="1" indent="-305993">
              <a:spcBef>
                <a:spcPts val="370"/>
              </a:spcBef>
              <a:buChar char="•"/>
              <a:tabLst>
                <a:tab pos="932740" algn="l"/>
              </a:tabLst>
            </a:pPr>
            <a:r>
              <a:rPr sz="2114" dirty="0">
                <a:latin typeface="Helvetica Neue" panose="02000503000000020004"/>
                <a:cs typeface="Century Gothic"/>
              </a:rPr>
              <a:t>Target</a:t>
            </a:r>
            <a:r>
              <a:rPr sz="2114" spc="-63" dirty="0">
                <a:latin typeface="Helvetica Neue" panose="02000503000000020004"/>
                <a:cs typeface="Century Gothic"/>
              </a:rPr>
              <a:t> </a:t>
            </a:r>
            <a:r>
              <a:rPr sz="2114" dirty="0">
                <a:latin typeface="Helvetica Neue" panose="02000503000000020004"/>
                <a:cs typeface="Century Gothic"/>
              </a:rPr>
              <a:t>Shaft</a:t>
            </a:r>
            <a:r>
              <a:rPr sz="2114" spc="-53" dirty="0">
                <a:latin typeface="Helvetica Neue" panose="02000503000000020004"/>
                <a:cs typeface="Century Gothic"/>
              </a:rPr>
              <a:t> </a:t>
            </a:r>
            <a:r>
              <a:rPr sz="2114" dirty="0">
                <a:latin typeface="Helvetica Neue" panose="02000503000000020004"/>
                <a:cs typeface="Century Gothic"/>
              </a:rPr>
              <a:t>and</a:t>
            </a:r>
            <a:r>
              <a:rPr sz="2114" spc="-63" dirty="0">
                <a:latin typeface="Helvetica Neue" panose="02000503000000020004"/>
                <a:cs typeface="Century Gothic"/>
              </a:rPr>
              <a:t> </a:t>
            </a:r>
            <a:r>
              <a:rPr sz="2114" dirty="0">
                <a:latin typeface="Helvetica Neue" panose="02000503000000020004"/>
                <a:cs typeface="Century Gothic"/>
              </a:rPr>
              <a:t>Drive:</a:t>
            </a:r>
            <a:r>
              <a:rPr sz="2114" spc="127" dirty="0">
                <a:latin typeface="Helvetica Neue" panose="02000503000000020004"/>
                <a:cs typeface="Century Gothic"/>
              </a:rPr>
              <a:t> </a:t>
            </a:r>
            <a:r>
              <a:rPr sz="2114" dirty="0">
                <a:latin typeface="Helvetica Neue" panose="02000503000000020004"/>
                <a:cs typeface="Century Gothic"/>
              </a:rPr>
              <a:t>40</a:t>
            </a:r>
            <a:r>
              <a:rPr sz="2114" spc="-53" dirty="0">
                <a:latin typeface="Helvetica Neue" panose="02000503000000020004"/>
                <a:cs typeface="Century Gothic"/>
              </a:rPr>
              <a:t> </a:t>
            </a:r>
            <a:r>
              <a:rPr sz="2114" spc="-42" dirty="0">
                <a:latin typeface="Helvetica Neue" panose="02000503000000020004"/>
                <a:cs typeface="Century Gothic"/>
              </a:rPr>
              <a:t>years</a:t>
            </a:r>
            <a:endParaRPr sz="2114" dirty="0">
              <a:latin typeface="Helvetica Neue" panose="02000503000000020004"/>
              <a:cs typeface="Century Gothic"/>
            </a:endParaRPr>
          </a:p>
          <a:p>
            <a:pPr marL="932740" lvl="1" indent="-305993">
              <a:spcBef>
                <a:spcPts val="370"/>
              </a:spcBef>
              <a:buChar char="•"/>
              <a:tabLst>
                <a:tab pos="932740" algn="l"/>
              </a:tabLst>
            </a:pPr>
            <a:r>
              <a:rPr sz="2114" dirty="0">
                <a:latin typeface="Helvetica Neue" panose="02000503000000020004"/>
                <a:cs typeface="Century Gothic"/>
              </a:rPr>
              <a:t>MRA:</a:t>
            </a:r>
            <a:r>
              <a:rPr sz="2114" spc="-42" dirty="0">
                <a:latin typeface="Helvetica Neue" panose="02000503000000020004"/>
                <a:cs typeface="Century Gothic"/>
              </a:rPr>
              <a:t> </a:t>
            </a:r>
            <a:r>
              <a:rPr sz="2114" dirty="0">
                <a:latin typeface="Helvetica Neue" panose="02000503000000020004"/>
                <a:cs typeface="Century Gothic"/>
              </a:rPr>
              <a:t>6</a:t>
            </a:r>
            <a:r>
              <a:rPr sz="2114" spc="-42" dirty="0">
                <a:latin typeface="Helvetica Neue" panose="02000503000000020004"/>
                <a:cs typeface="Century Gothic"/>
              </a:rPr>
              <a:t> </a:t>
            </a:r>
            <a:r>
              <a:rPr lang="en-US" sz="2114" spc="-21" dirty="0">
                <a:latin typeface="Helvetica Neue" panose="02000503000000020004"/>
                <a:cs typeface="Century Gothic"/>
              </a:rPr>
              <a:t>y</a:t>
            </a:r>
            <a:r>
              <a:rPr sz="2114" spc="-21" dirty="0">
                <a:latin typeface="Helvetica Neue" panose="02000503000000020004"/>
                <a:cs typeface="Century Gothic"/>
              </a:rPr>
              <a:t>ears</a:t>
            </a:r>
            <a:endParaRPr sz="2114" dirty="0">
              <a:latin typeface="Helvetica Neue" panose="02000503000000020004"/>
              <a:cs typeface="Century Gothic"/>
            </a:endParaRPr>
          </a:p>
          <a:p>
            <a:pPr marL="932740" lvl="1" indent="-305993">
              <a:spcBef>
                <a:spcPts val="370"/>
              </a:spcBef>
              <a:buChar char="•"/>
              <a:tabLst>
                <a:tab pos="932740" algn="l"/>
              </a:tabLst>
            </a:pPr>
            <a:r>
              <a:rPr sz="2114" dirty="0">
                <a:latin typeface="Helvetica Neue" panose="02000503000000020004"/>
                <a:cs typeface="Century Gothic"/>
              </a:rPr>
              <a:t>TVP:</a:t>
            </a:r>
            <a:r>
              <a:rPr sz="2114" spc="-21" dirty="0">
                <a:latin typeface="Helvetica Neue" panose="02000503000000020004"/>
                <a:cs typeface="Century Gothic"/>
              </a:rPr>
              <a:t> </a:t>
            </a:r>
            <a:r>
              <a:rPr sz="2114" dirty="0">
                <a:latin typeface="Helvetica Neue" panose="02000503000000020004"/>
                <a:cs typeface="Century Gothic"/>
              </a:rPr>
              <a:t>40</a:t>
            </a:r>
            <a:r>
              <a:rPr sz="2114" spc="-11" dirty="0">
                <a:latin typeface="Helvetica Neue" panose="02000503000000020004"/>
                <a:cs typeface="Century Gothic"/>
              </a:rPr>
              <a:t> </a:t>
            </a:r>
            <a:r>
              <a:rPr lang="en-US" sz="2114" spc="-42" dirty="0">
                <a:latin typeface="Helvetica Neue" panose="02000503000000020004"/>
                <a:cs typeface="Century Gothic"/>
              </a:rPr>
              <a:t>y</a:t>
            </a:r>
            <a:r>
              <a:rPr sz="2114" spc="-42" dirty="0">
                <a:latin typeface="Helvetica Neue" panose="02000503000000020004"/>
                <a:cs typeface="Century Gothic"/>
              </a:rPr>
              <a:t>ears</a:t>
            </a:r>
            <a:endParaRPr sz="2114" dirty="0">
              <a:latin typeface="Helvetica Neue" panose="02000503000000020004"/>
              <a:cs typeface="Century Gothic"/>
            </a:endParaRPr>
          </a:p>
          <a:p>
            <a:pPr marL="932740" marR="297940" lvl="1" indent="-305993">
              <a:lnSpc>
                <a:spcPct val="114599"/>
              </a:lnSpc>
              <a:buChar char="•"/>
              <a:tabLst>
                <a:tab pos="935425" algn="l"/>
              </a:tabLst>
            </a:pPr>
            <a:r>
              <a:rPr sz="2114" dirty="0">
                <a:latin typeface="Helvetica Neue" panose="02000503000000020004"/>
                <a:cs typeface="Century Gothic"/>
              </a:rPr>
              <a:t>Core</a:t>
            </a:r>
            <a:r>
              <a:rPr sz="2114" spc="-95" dirty="0">
                <a:latin typeface="Helvetica Neue" panose="02000503000000020004"/>
                <a:cs typeface="Century Gothic"/>
              </a:rPr>
              <a:t> </a:t>
            </a:r>
            <a:r>
              <a:rPr sz="2114" dirty="0">
                <a:latin typeface="Helvetica Neue" panose="02000503000000020004"/>
                <a:cs typeface="Century Gothic"/>
              </a:rPr>
              <a:t>Vessel</a:t>
            </a:r>
            <a:r>
              <a:rPr sz="2114" spc="-85" dirty="0">
                <a:latin typeface="Helvetica Neue" panose="02000503000000020004"/>
                <a:cs typeface="Century Gothic"/>
              </a:rPr>
              <a:t> </a:t>
            </a:r>
            <a:r>
              <a:rPr sz="2114" dirty="0">
                <a:latin typeface="Helvetica Neue" panose="02000503000000020004"/>
                <a:cs typeface="Century Gothic"/>
              </a:rPr>
              <a:t>and</a:t>
            </a:r>
            <a:r>
              <a:rPr sz="2114" spc="-85" dirty="0">
                <a:latin typeface="Helvetica Neue" panose="02000503000000020004"/>
                <a:cs typeface="Century Gothic"/>
              </a:rPr>
              <a:t> </a:t>
            </a:r>
            <a:r>
              <a:rPr sz="2114" dirty="0">
                <a:latin typeface="Helvetica Neue" panose="02000503000000020004"/>
                <a:cs typeface="Century Gothic"/>
              </a:rPr>
              <a:t>Shielding:</a:t>
            </a:r>
            <a:r>
              <a:rPr sz="2114" spc="95" dirty="0">
                <a:latin typeface="Helvetica Neue" panose="02000503000000020004"/>
                <a:cs typeface="Century Gothic"/>
              </a:rPr>
              <a:t> </a:t>
            </a:r>
            <a:r>
              <a:rPr sz="2114" spc="-53" dirty="0">
                <a:latin typeface="Helvetica Neue" panose="02000503000000020004"/>
                <a:cs typeface="Century Gothic"/>
              </a:rPr>
              <a:t>40 	</a:t>
            </a:r>
            <a:r>
              <a:rPr lang="en-US" sz="2114" spc="-21" dirty="0">
                <a:latin typeface="Helvetica Neue" panose="02000503000000020004"/>
                <a:cs typeface="Century Gothic"/>
              </a:rPr>
              <a:t>y</a:t>
            </a:r>
            <a:r>
              <a:rPr sz="2114" spc="-21" dirty="0">
                <a:latin typeface="Helvetica Neue" panose="02000503000000020004"/>
                <a:cs typeface="Century Gothic"/>
              </a:rPr>
              <a:t>ears</a:t>
            </a:r>
            <a:endParaRPr sz="2114" dirty="0">
              <a:latin typeface="Helvetica Neue" panose="02000503000000020004"/>
              <a:cs typeface="Century Gothic"/>
            </a:endParaRPr>
          </a:p>
        </p:txBody>
      </p:sp>
      <p:sp>
        <p:nvSpPr>
          <p:cNvPr id="8" name="object 8"/>
          <p:cNvSpPr txBox="1"/>
          <p:nvPr/>
        </p:nvSpPr>
        <p:spPr>
          <a:xfrm>
            <a:off x="7131543" y="6425432"/>
            <a:ext cx="4748259" cy="351093"/>
          </a:xfrm>
          <a:prstGeom prst="rect">
            <a:avLst/>
          </a:prstGeom>
        </p:spPr>
        <p:txBody>
          <a:bodyPr vert="horz" wrap="square" lIns="0" tIns="25499" rIns="0" bIns="0" rtlCol="0">
            <a:spAutoFit/>
          </a:bodyPr>
          <a:lstStyle/>
          <a:p>
            <a:pPr marL="26841">
              <a:spcBef>
                <a:spcPts val="201"/>
              </a:spcBef>
            </a:pPr>
            <a:r>
              <a:rPr sz="2114" dirty="0">
                <a:latin typeface="Century Gothic"/>
                <a:cs typeface="Century Gothic"/>
              </a:rPr>
              <a:t>Gamma</a:t>
            </a:r>
            <a:r>
              <a:rPr sz="2114" spc="85" dirty="0">
                <a:latin typeface="Century Gothic"/>
                <a:cs typeface="Century Gothic"/>
              </a:rPr>
              <a:t> </a:t>
            </a:r>
            <a:r>
              <a:rPr sz="2114" dirty="0">
                <a:latin typeface="Century Gothic"/>
                <a:cs typeface="Century Gothic"/>
              </a:rPr>
              <a:t>Sources</a:t>
            </a:r>
            <a:r>
              <a:rPr sz="2114" spc="85" dirty="0">
                <a:latin typeface="Century Gothic"/>
                <a:cs typeface="Century Gothic"/>
              </a:rPr>
              <a:t> </a:t>
            </a:r>
            <a:r>
              <a:rPr sz="2114" spc="-21" dirty="0">
                <a:latin typeface="Century Gothic"/>
                <a:cs typeface="Century Gothic"/>
              </a:rPr>
              <a:t>Cross-</a:t>
            </a:r>
            <a:r>
              <a:rPr sz="2114" dirty="0">
                <a:latin typeface="Century Gothic"/>
                <a:cs typeface="Century Gothic"/>
              </a:rPr>
              <a:t>section</a:t>
            </a:r>
            <a:r>
              <a:rPr sz="2114" spc="85" dirty="0">
                <a:latin typeface="Century Gothic"/>
                <a:cs typeface="Century Gothic"/>
              </a:rPr>
              <a:t> </a:t>
            </a:r>
            <a:r>
              <a:rPr sz="2114" spc="-42" dirty="0">
                <a:latin typeface="Century Gothic"/>
                <a:cs typeface="Century Gothic"/>
              </a:rPr>
              <a:t>view</a:t>
            </a:r>
            <a:endParaRPr sz="2114" dirty="0">
              <a:latin typeface="Century Gothic"/>
              <a:cs typeface="Century Gothic"/>
            </a:endParaRPr>
          </a:p>
        </p:txBody>
      </p:sp>
      <p:sp>
        <p:nvSpPr>
          <p:cNvPr id="9" name="object 9"/>
          <p:cNvSpPr txBox="1"/>
          <p:nvPr/>
        </p:nvSpPr>
        <p:spPr>
          <a:xfrm>
            <a:off x="74031" y="6446585"/>
            <a:ext cx="143602" cy="220866"/>
          </a:xfrm>
          <a:prstGeom prst="rect">
            <a:avLst/>
          </a:prstGeom>
        </p:spPr>
        <p:txBody>
          <a:bodyPr vert="horz" wrap="square" lIns="0" tIns="25499" rIns="0" bIns="0" rtlCol="0">
            <a:spAutoFit/>
          </a:bodyPr>
          <a:lstStyle/>
          <a:p>
            <a:pPr marL="26841">
              <a:spcBef>
                <a:spcPts val="201"/>
              </a:spcBef>
            </a:pPr>
            <a:r>
              <a:rPr sz="1268" spc="-106" dirty="0">
                <a:latin typeface="Century Gothic"/>
                <a:cs typeface="Century Gothic"/>
              </a:rPr>
              <a:t>4</a:t>
            </a:r>
            <a:endParaRPr sz="1268" dirty="0">
              <a:latin typeface="Century Gothic"/>
              <a:cs typeface="Century Gothic"/>
            </a:endParaRPr>
          </a:p>
        </p:txBody>
      </p:sp>
      <p:sp>
        <p:nvSpPr>
          <p:cNvPr id="2" name="object 2"/>
          <p:cNvSpPr txBox="1">
            <a:spLocks noGrp="1"/>
          </p:cNvSpPr>
          <p:nvPr>
            <p:ph type="title"/>
          </p:nvPr>
        </p:nvSpPr>
        <p:spPr>
          <a:xfrm>
            <a:off x="217633" y="178365"/>
            <a:ext cx="6734261" cy="529032"/>
          </a:xfrm>
          <a:prstGeom prst="rect">
            <a:avLst/>
          </a:prstGeom>
        </p:spPr>
        <p:txBody>
          <a:bodyPr vert="horz" wrap="square" lIns="0" tIns="36236" rIns="0" bIns="0" rtlCol="0" anchor="t" anchorCtr="0">
            <a:spAutoFit/>
          </a:bodyPr>
          <a:lstStyle/>
          <a:p>
            <a:pPr marL="26841">
              <a:lnSpc>
                <a:spcPct val="100000"/>
              </a:lnSpc>
              <a:spcBef>
                <a:spcPts val="285"/>
              </a:spcBef>
            </a:pPr>
            <a:r>
              <a:rPr lang="en-US" dirty="0">
                <a:latin typeface="Helvetica Neue" panose="02000503000000020004" pitchFamily="2" charset="0"/>
              </a:rPr>
              <a:t>Decay </a:t>
            </a:r>
            <a:r>
              <a:rPr dirty="0">
                <a:latin typeface="Helvetica Neue" panose="02000503000000020004" pitchFamily="2" charset="0"/>
              </a:rPr>
              <a:t>Gamma</a:t>
            </a:r>
            <a:r>
              <a:rPr lang="en-US" dirty="0">
                <a:latin typeface="Helvetica Neue" panose="02000503000000020004" pitchFamily="2" charset="0"/>
              </a:rPr>
              <a:t>-ray</a:t>
            </a:r>
            <a:r>
              <a:rPr dirty="0">
                <a:latin typeface="Helvetica Neue" panose="02000503000000020004" pitchFamily="2" charset="0"/>
              </a:rPr>
              <a:t> Source Terms</a:t>
            </a:r>
          </a:p>
        </p:txBody>
      </p:sp>
    </p:spTree>
  </p:cSld>
  <p:clrMapOvr>
    <a:masterClrMapping/>
  </p:clrMapOvr>
  <p:transition>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8352" y="272597"/>
            <a:ext cx="7710153" cy="529032"/>
          </a:xfrm>
          <a:prstGeom prst="rect">
            <a:avLst/>
          </a:prstGeom>
        </p:spPr>
        <p:txBody>
          <a:bodyPr vert="horz" wrap="square" lIns="0" tIns="36236" rIns="0" bIns="0" rtlCol="0" anchor="t" anchorCtr="0">
            <a:spAutoFit/>
          </a:bodyPr>
          <a:lstStyle/>
          <a:p>
            <a:pPr marL="26841">
              <a:lnSpc>
                <a:spcPct val="100000"/>
              </a:lnSpc>
              <a:spcBef>
                <a:spcPts val="285"/>
              </a:spcBef>
            </a:pPr>
            <a:r>
              <a:rPr dirty="0">
                <a:latin typeface="Helvetica Neue" panose="02000503000000020004" pitchFamily="2" charset="0"/>
              </a:rPr>
              <a:t>8</a:t>
            </a:r>
            <a:r>
              <a:rPr lang="en-US" dirty="0">
                <a:latin typeface="Helvetica Neue" panose="02000503000000020004" pitchFamily="2" charset="0"/>
              </a:rPr>
              <a:t>-</a:t>
            </a:r>
            <a:r>
              <a:rPr dirty="0">
                <a:latin typeface="Helvetica Neue" panose="02000503000000020004" pitchFamily="2" charset="0"/>
              </a:rPr>
              <a:t>hour Decay Dose Rates Overview</a:t>
            </a:r>
          </a:p>
        </p:txBody>
      </p:sp>
      <p:sp>
        <p:nvSpPr>
          <p:cNvPr id="6" name="object 6"/>
          <p:cNvSpPr txBox="1"/>
          <p:nvPr/>
        </p:nvSpPr>
        <p:spPr>
          <a:xfrm>
            <a:off x="359896" y="913657"/>
            <a:ext cx="5306562" cy="832003"/>
          </a:xfrm>
          <a:prstGeom prst="rect">
            <a:avLst/>
          </a:prstGeom>
        </p:spPr>
        <p:txBody>
          <a:bodyPr vert="horz" wrap="square" lIns="0" tIns="26841" rIns="0" bIns="0" rtlCol="0">
            <a:spAutoFit/>
          </a:bodyPr>
          <a:lstStyle/>
          <a:p>
            <a:pPr marL="26841" marR="10737" indent="530119">
              <a:lnSpc>
                <a:spcPct val="118000"/>
              </a:lnSpc>
              <a:spcBef>
                <a:spcPts val="211"/>
              </a:spcBef>
            </a:pPr>
            <a:r>
              <a:rPr sz="2325" dirty="0">
                <a:latin typeface="Century Gothic"/>
                <a:cs typeface="Century Gothic"/>
              </a:rPr>
              <a:t>All</a:t>
            </a:r>
            <a:r>
              <a:rPr sz="2325" spc="-74" dirty="0">
                <a:latin typeface="Century Gothic"/>
                <a:cs typeface="Century Gothic"/>
              </a:rPr>
              <a:t> </a:t>
            </a:r>
            <a:r>
              <a:rPr sz="2325" dirty="0">
                <a:latin typeface="Century Gothic"/>
                <a:cs typeface="Century Gothic"/>
              </a:rPr>
              <a:t>dose</a:t>
            </a:r>
            <a:r>
              <a:rPr sz="2325" spc="-74" dirty="0">
                <a:latin typeface="Century Gothic"/>
                <a:cs typeface="Century Gothic"/>
              </a:rPr>
              <a:t> </a:t>
            </a:r>
            <a:r>
              <a:rPr sz="2325" dirty="0">
                <a:latin typeface="Century Gothic"/>
                <a:cs typeface="Century Gothic"/>
              </a:rPr>
              <a:t>rates</a:t>
            </a:r>
            <a:r>
              <a:rPr sz="2325" spc="-63" dirty="0">
                <a:latin typeface="Century Gothic"/>
                <a:cs typeface="Century Gothic"/>
              </a:rPr>
              <a:t> </a:t>
            </a:r>
            <a:r>
              <a:rPr sz="2325" spc="-21" dirty="0">
                <a:latin typeface="Century Gothic"/>
                <a:cs typeface="Century Gothic"/>
              </a:rPr>
              <a:t>calculated</a:t>
            </a:r>
            <a:r>
              <a:rPr sz="2325" spc="-74" dirty="0">
                <a:latin typeface="Century Gothic"/>
                <a:cs typeface="Century Gothic"/>
              </a:rPr>
              <a:t> </a:t>
            </a:r>
            <a:r>
              <a:rPr sz="2325" spc="-42" dirty="0">
                <a:latin typeface="Century Gothic"/>
                <a:cs typeface="Century Gothic"/>
              </a:rPr>
              <a:t>with </a:t>
            </a:r>
            <a:r>
              <a:rPr sz="2325" spc="-21" dirty="0">
                <a:latin typeface="Century Gothic"/>
                <a:cs typeface="Century Gothic"/>
              </a:rPr>
              <a:t>Denovo</a:t>
            </a:r>
            <a:r>
              <a:rPr sz="2325" spc="-63" dirty="0">
                <a:latin typeface="Century Gothic"/>
                <a:cs typeface="Century Gothic"/>
              </a:rPr>
              <a:t> </a:t>
            </a:r>
            <a:r>
              <a:rPr sz="2325" dirty="0">
                <a:latin typeface="Century Gothic"/>
                <a:cs typeface="Century Gothic"/>
              </a:rPr>
              <a:t>(Discrete</a:t>
            </a:r>
            <a:r>
              <a:rPr sz="2325" spc="-63" dirty="0">
                <a:latin typeface="Century Gothic"/>
                <a:cs typeface="Century Gothic"/>
              </a:rPr>
              <a:t> </a:t>
            </a:r>
            <a:r>
              <a:rPr sz="2325" spc="-21" dirty="0">
                <a:latin typeface="Century Gothic"/>
                <a:cs typeface="Century Gothic"/>
              </a:rPr>
              <a:t>Ordinates</a:t>
            </a:r>
            <a:r>
              <a:rPr sz="2325" spc="-63" dirty="0">
                <a:latin typeface="Century Gothic"/>
                <a:cs typeface="Century Gothic"/>
              </a:rPr>
              <a:t> </a:t>
            </a:r>
            <a:r>
              <a:rPr sz="2325" spc="-21" dirty="0">
                <a:latin typeface="Century Gothic"/>
                <a:cs typeface="Century Gothic"/>
              </a:rPr>
              <a:t>Method)</a:t>
            </a:r>
            <a:endParaRPr sz="2325" dirty="0">
              <a:latin typeface="Century Gothic"/>
              <a:cs typeface="Century Gothic"/>
            </a:endParaRPr>
          </a:p>
        </p:txBody>
      </p:sp>
      <p:pic>
        <p:nvPicPr>
          <p:cNvPr id="7" name="object 7"/>
          <p:cNvPicPr/>
          <p:nvPr/>
        </p:nvPicPr>
        <p:blipFill>
          <a:blip r:embed="rId2" cstate="print"/>
          <a:stretch>
            <a:fillRect/>
          </a:stretch>
        </p:blipFill>
        <p:spPr>
          <a:xfrm>
            <a:off x="1652063" y="1949925"/>
            <a:ext cx="3129297" cy="3578416"/>
          </a:xfrm>
          <a:prstGeom prst="rect">
            <a:avLst/>
          </a:prstGeom>
        </p:spPr>
      </p:pic>
      <p:sp>
        <p:nvSpPr>
          <p:cNvPr id="8" name="object 8"/>
          <p:cNvSpPr txBox="1"/>
          <p:nvPr/>
        </p:nvSpPr>
        <p:spPr>
          <a:xfrm>
            <a:off x="1763649" y="5493500"/>
            <a:ext cx="2906933" cy="827387"/>
          </a:xfrm>
          <a:prstGeom prst="rect">
            <a:avLst/>
          </a:prstGeom>
        </p:spPr>
        <p:txBody>
          <a:bodyPr vert="horz" wrap="square" lIns="0" tIns="26841" rIns="0" bIns="0" rtlCol="0">
            <a:spAutoFit/>
          </a:bodyPr>
          <a:lstStyle/>
          <a:p>
            <a:pPr marL="233519" marR="10737" indent="-208021">
              <a:lnSpc>
                <a:spcPct val="129900"/>
              </a:lnSpc>
              <a:spcBef>
                <a:spcPts val="211"/>
              </a:spcBef>
            </a:pPr>
            <a:r>
              <a:rPr sz="2114" dirty="0">
                <a:latin typeface="Century Gothic"/>
                <a:cs typeface="Century Gothic"/>
              </a:rPr>
              <a:t>Dose</a:t>
            </a:r>
            <a:r>
              <a:rPr sz="2114" spc="106" dirty="0">
                <a:latin typeface="Century Gothic"/>
                <a:cs typeface="Century Gothic"/>
              </a:rPr>
              <a:t> </a:t>
            </a:r>
            <a:r>
              <a:rPr sz="2114" dirty="0">
                <a:latin typeface="Century Gothic"/>
                <a:cs typeface="Century Gothic"/>
              </a:rPr>
              <a:t>Rates</a:t>
            </a:r>
            <a:r>
              <a:rPr sz="2114" spc="116" dirty="0">
                <a:latin typeface="Century Gothic"/>
                <a:cs typeface="Century Gothic"/>
              </a:rPr>
              <a:t> </a:t>
            </a:r>
            <a:r>
              <a:rPr sz="2114" dirty="0">
                <a:latin typeface="Century Gothic"/>
                <a:cs typeface="Century Gothic"/>
              </a:rPr>
              <a:t>Plan</a:t>
            </a:r>
            <a:r>
              <a:rPr sz="2114" spc="116" dirty="0">
                <a:latin typeface="Century Gothic"/>
                <a:cs typeface="Century Gothic"/>
              </a:rPr>
              <a:t> </a:t>
            </a:r>
            <a:r>
              <a:rPr sz="2114" spc="-42" dirty="0">
                <a:latin typeface="Century Gothic"/>
                <a:cs typeface="Century Gothic"/>
              </a:rPr>
              <a:t>View </a:t>
            </a:r>
            <a:r>
              <a:rPr sz="2114" dirty="0">
                <a:latin typeface="Century Gothic"/>
                <a:cs typeface="Century Gothic"/>
              </a:rPr>
              <a:t>at</a:t>
            </a:r>
            <a:r>
              <a:rPr sz="2114" spc="148" dirty="0">
                <a:latin typeface="Century Gothic"/>
                <a:cs typeface="Century Gothic"/>
              </a:rPr>
              <a:t> </a:t>
            </a:r>
            <a:r>
              <a:rPr sz="2114" spc="-21" dirty="0">
                <a:latin typeface="Century Gothic"/>
                <a:cs typeface="Century Gothic"/>
              </a:rPr>
              <a:t>A-</a:t>
            </a:r>
            <a:r>
              <a:rPr sz="2114" dirty="0">
                <a:latin typeface="Century Gothic"/>
                <a:cs typeface="Century Gothic"/>
              </a:rPr>
              <a:t>A</a:t>
            </a:r>
            <a:r>
              <a:rPr sz="2114" spc="159" dirty="0">
                <a:latin typeface="Century Gothic"/>
                <a:cs typeface="Century Gothic"/>
              </a:rPr>
              <a:t> </a:t>
            </a:r>
            <a:r>
              <a:rPr sz="2114" dirty="0">
                <a:latin typeface="Century Gothic"/>
                <a:cs typeface="Century Gothic"/>
              </a:rPr>
              <a:t>(Y=400</a:t>
            </a:r>
            <a:r>
              <a:rPr sz="2114" spc="159" dirty="0">
                <a:latin typeface="Century Gothic"/>
                <a:cs typeface="Century Gothic"/>
              </a:rPr>
              <a:t> </a:t>
            </a:r>
            <a:r>
              <a:rPr sz="2114" spc="-53" dirty="0">
                <a:latin typeface="Century Gothic"/>
                <a:cs typeface="Century Gothic"/>
              </a:rPr>
              <a:t>cm)</a:t>
            </a:r>
            <a:endParaRPr sz="2114" dirty="0">
              <a:latin typeface="Century Gothic"/>
              <a:cs typeface="Century Gothic"/>
            </a:endParaRPr>
          </a:p>
        </p:txBody>
      </p:sp>
      <p:grpSp>
        <p:nvGrpSpPr>
          <p:cNvPr id="9" name="object 9"/>
          <p:cNvGrpSpPr/>
          <p:nvPr/>
        </p:nvGrpSpPr>
        <p:grpSpPr>
          <a:xfrm>
            <a:off x="6447478" y="1006046"/>
            <a:ext cx="4694576" cy="5199196"/>
            <a:chOff x="3049201" y="476009"/>
            <a:chExt cx="2221230" cy="2459990"/>
          </a:xfrm>
        </p:grpSpPr>
        <p:pic>
          <p:nvPicPr>
            <p:cNvPr id="10" name="object 10"/>
            <p:cNvPicPr/>
            <p:nvPr/>
          </p:nvPicPr>
          <p:blipFill>
            <a:blip r:embed="rId3" cstate="print"/>
            <a:stretch>
              <a:fillRect/>
            </a:stretch>
          </p:blipFill>
          <p:spPr>
            <a:xfrm>
              <a:off x="3049201" y="476009"/>
              <a:ext cx="2220649" cy="2459924"/>
            </a:xfrm>
            <a:prstGeom prst="rect">
              <a:avLst/>
            </a:prstGeom>
          </p:spPr>
        </p:pic>
        <p:sp>
          <p:nvSpPr>
            <p:cNvPr id="11" name="object 11"/>
            <p:cNvSpPr/>
            <p:nvPr/>
          </p:nvSpPr>
          <p:spPr>
            <a:xfrm>
              <a:off x="3232365" y="1426705"/>
              <a:ext cx="1637030" cy="0"/>
            </a:xfrm>
            <a:custGeom>
              <a:avLst/>
              <a:gdLst/>
              <a:ahLst/>
              <a:cxnLst/>
              <a:rect l="l" t="t" r="r" b="b"/>
              <a:pathLst>
                <a:path w="1637029">
                  <a:moveTo>
                    <a:pt x="0" y="0"/>
                  </a:moveTo>
                  <a:lnTo>
                    <a:pt x="1636490" y="0"/>
                  </a:lnTo>
                </a:path>
              </a:pathLst>
            </a:custGeom>
            <a:ln w="7066">
              <a:solidFill>
                <a:srgbClr val="000000"/>
              </a:solidFill>
            </a:ln>
          </p:spPr>
          <p:txBody>
            <a:bodyPr wrap="square" lIns="0" tIns="0" rIns="0" bIns="0" rtlCol="0"/>
            <a:lstStyle/>
            <a:p>
              <a:endParaRPr sz="3804" dirty="0"/>
            </a:p>
          </p:txBody>
        </p:sp>
      </p:grpSp>
      <p:sp>
        <p:nvSpPr>
          <p:cNvPr id="12" name="object 12"/>
          <p:cNvSpPr txBox="1"/>
          <p:nvPr/>
        </p:nvSpPr>
        <p:spPr>
          <a:xfrm>
            <a:off x="6710865" y="2894108"/>
            <a:ext cx="154339" cy="199263"/>
          </a:xfrm>
          <a:prstGeom prst="rect">
            <a:avLst/>
          </a:prstGeom>
        </p:spPr>
        <p:txBody>
          <a:bodyPr vert="horz" wrap="square" lIns="0" tIns="36236" rIns="0" bIns="0" rtlCol="0">
            <a:spAutoFit/>
          </a:bodyPr>
          <a:lstStyle/>
          <a:p>
            <a:pPr marL="26841">
              <a:spcBef>
                <a:spcPts val="285"/>
              </a:spcBef>
            </a:pPr>
            <a:r>
              <a:rPr sz="1057" spc="-106" dirty="0">
                <a:latin typeface="Times New Roman"/>
                <a:cs typeface="Times New Roman"/>
              </a:rPr>
              <a:t>A</a:t>
            </a:r>
            <a:endParaRPr sz="1057" dirty="0">
              <a:latin typeface="Times New Roman"/>
              <a:cs typeface="Times New Roman"/>
            </a:endParaRPr>
          </a:p>
        </p:txBody>
      </p:sp>
      <p:sp>
        <p:nvSpPr>
          <p:cNvPr id="13" name="object 13"/>
          <p:cNvSpPr txBox="1"/>
          <p:nvPr/>
        </p:nvSpPr>
        <p:spPr>
          <a:xfrm>
            <a:off x="10275783" y="2894108"/>
            <a:ext cx="154339" cy="199263"/>
          </a:xfrm>
          <a:prstGeom prst="rect">
            <a:avLst/>
          </a:prstGeom>
        </p:spPr>
        <p:txBody>
          <a:bodyPr vert="horz" wrap="square" lIns="0" tIns="36236" rIns="0" bIns="0" rtlCol="0">
            <a:spAutoFit/>
          </a:bodyPr>
          <a:lstStyle/>
          <a:p>
            <a:pPr marL="26841">
              <a:spcBef>
                <a:spcPts val="285"/>
              </a:spcBef>
            </a:pPr>
            <a:r>
              <a:rPr sz="1057" spc="-106" dirty="0">
                <a:latin typeface="Times New Roman"/>
                <a:cs typeface="Times New Roman"/>
              </a:rPr>
              <a:t>A</a:t>
            </a:r>
            <a:endParaRPr sz="1057" dirty="0">
              <a:latin typeface="Times New Roman"/>
              <a:cs typeface="Times New Roman"/>
            </a:endParaRPr>
          </a:p>
        </p:txBody>
      </p:sp>
      <p:sp>
        <p:nvSpPr>
          <p:cNvPr id="14" name="object 14"/>
          <p:cNvSpPr txBox="1"/>
          <p:nvPr/>
        </p:nvSpPr>
        <p:spPr>
          <a:xfrm>
            <a:off x="6865222" y="6300512"/>
            <a:ext cx="4011458" cy="351093"/>
          </a:xfrm>
          <a:prstGeom prst="rect">
            <a:avLst/>
          </a:prstGeom>
        </p:spPr>
        <p:txBody>
          <a:bodyPr vert="horz" wrap="square" lIns="0" tIns="25499" rIns="0" bIns="0" rtlCol="0">
            <a:spAutoFit/>
          </a:bodyPr>
          <a:lstStyle/>
          <a:p>
            <a:pPr marL="26841">
              <a:spcBef>
                <a:spcPts val="201"/>
              </a:spcBef>
            </a:pPr>
            <a:r>
              <a:rPr sz="2114" dirty="0">
                <a:latin typeface="Century Gothic"/>
                <a:cs typeface="Century Gothic"/>
              </a:rPr>
              <a:t>Dose</a:t>
            </a:r>
            <a:r>
              <a:rPr sz="2114" spc="127" dirty="0">
                <a:latin typeface="Century Gothic"/>
                <a:cs typeface="Century Gothic"/>
              </a:rPr>
              <a:t> </a:t>
            </a:r>
            <a:r>
              <a:rPr sz="2114" dirty="0">
                <a:latin typeface="Century Gothic"/>
                <a:cs typeface="Century Gothic"/>
              </a:rPr>
              <a:t>Rates</a:t>
            </a:r>
            <a:r>
              <a:rPr sz="2114" spc="127" dirty="0">
                <a:latin typeface="Century Gothic"/>
                <a:cs typeface="Century Gothic"/>
              </a:rPr>
              <a:t> </a:t>
            </a:r>
            <a:r>
              <a:rPr sz="2114" spc="-21" dirty="0">
                <a:latin typeface="Century Gothic"/>
                <a:cs typeface="Century Gothic"/>
              </a:rPr>
              <a:t>Cross-</a:t>
            </a:r>
            <a:r>
              <a:rPr sz="2114" dirty="0">
                <a:latin typeface="Century Gothic"/>
                <a:cs typeface="Century Gothic"/>
              </a:rPr>
              <a:t>section</a:t>
            </a:r>
            <a:r>
              <a:rPr sz="2114" spc="127" dirty="0">
                <a:latin typeface="Century Gothic"/>
                <a:cs typeface="Century Gothic"/>
              </a:rPr>
              <a:t> </a:t>
            </a:r>
            <a:r>
              <a:rPr sz="2114" spc="-42" dirty="0">
                <a:latin typeface="Century Gothic"/>
                <a:cs typeface="Century Gothic"/>
              </a:rPr>
              <a:t>view</a:t>
            </a:r>
            <a:endParaRPr sz="2114" dirty="0">
              <a:latin typeface="Century Gothic"/>
              <a:cs typeface="Century Gothic"/>
            </a:endParaRPr>
          </a:p>
        </p:txBody>
      </p:sp>
      <p:sp>
        <p:nvSpPr>
          <p:cNvPr id="15" name="object 15"/>
          <p:cNvSpPr txBox="1"/>
          <p:nvPr/>
        </p:nvSpPr>
        <p:spPr>
          <a:xfrm>
            <a:off x="74031" y="6443685"/>
            <a:ext cx="143602" cy="220866"/>
          </a:xfrm>
          <a:prstGeom prst="rect">
            <a:avLst/>
          </a:prstGeom>
        </p:spPr>
        <p:txBody>
          <a:bodyPr vert="horz" wrap="square" lIns="0" tIns="25499" rIns="0" bIns="0" rtlCol="0">
            <a:spAutoFit/>
          </a:bodyPr>
          <a:lstStyle/>
          <a:p>
            <a:pPr marL="26841">
              <a:spcBef>
                <a:spcPts val="201"/>
              </a:spcBef>
            </a:pPr>
            <a:r>
              <a:rPr sz="1268" spc="-106" dirty="0">
                <a:latin typeface="Century Gothic"/>
                <a:cs typeface="Century Gothic"/>
              </a:rPr>
              <a:t>5</a:t>
            </a:r>
            <a:endParaRPr sz="1268" dirty="0">
              <a:latin typeface="Century Gothic"/>
              <a:cs typeface="Century Gothic"/>
            </a:endParaRPr>
          </a:p>
        </p:txBody>
      </p:sp>
    </p:spTree>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641" y="139511"/>
            <a:ext cx="11422261" cy="535403"/>
          </a:xfrm>
        </p:spPr>
        <p:txBody>
          <a:bodyPr/>
          <a:lstStyle/>
          <a:p>
            <a:r>
              <a:rPr lang="en-US" b="1" dirty="0"/>
              <a:t>Neutronics </a:t>
            </a:r>
            <a:r>
              <a:rPr lang="en-US" dirty="0"/>
              <a:t>A</a:t>
            </a:r>
            <a:r>
              <a:rPr lang="en-US" b="1" dirty="0"/>
              <a:t>nalyses - Tools</a:t>
            </a:r>
          </a:p>
        </p:txBody>
      </p:sp>
      <p:sp>
        <p:nvSpPr>
          <p:cNvPr id="3" name="Content Placeholder 2"/>
          <p:cNvSpPr>
            <a:spLocks noGrp="1"/>
          </p:cNvSpPr>
          <p:nvPr>
            <p:ph idx="1"/>
          </p:nvPr>
        </p:nvSpPr>
        <p:spPr>
          <a:xfrm>
            <a:off x="553881" y="659714"/>
            <a:ext cx="10871200" cy="5689327"/>
          </a:xfrm>
        </p:spPr>
        <p:txBody>
          <a:bodyPr/>
          <a:lstStyle/>
          <a:p>
            <a:r>
              <a:rPr lang="en-US" sz="2400" b="1" dirty="0">
                <a:latin typeface="+mn-lt"/>
              </a:rPr>
              <a:t>Radiation transport:</a:t>
            </a:r>
          </a:p>
          <a:p>
            <a:pPr lvl="1">
              <a:spcBef>
                <a:spcPts val="600"/>
              </a:spcBef>
            </a:pPr>
            <a:r>
              <a:rPr lang="en-US" sz="2000" b="1" dirty="0">
                <a:latin typeface="+mn-lt"/>
              </a:rPr>
              <a:t>MCNP 6.2</a:t>
            </a:r>
          </a:p>
          <a:p>
            <a:pPr lvl="1">
              <a:spcBef>
                <a:spcPts val="600"/>
              </a:spcBef>
            </a:pPr>
            <a:r>
              <a:rPr lang="en-US" sz="2000" b="1" dirty="0">
                <a:latin typeface="+mn-lt"/>
              </a:rPr>
              <a:t>ADVANTG, Attila4MC-Cottonwood </a:t>
            </a:r>
            <a:r>
              <a:rPr lang="en-US" sz="2000" dirty="0">
                <a:latin typeface="+mn-lt"/>
              </a:rPr>
              <a:t>(for deterministic weight window generation)</a:t>
            </a:r>
          </a:p>
          <a:p>
            <a:pPr lvl="1">
              <a:spcBef>
                <a:spcPts val="600"/>
              </a:spcBef>
            </a:pPr>
            <a:r>
              <a:rPr lang="en-US" sz="2000" dirty="0">
                <a:latin typeface="+mn-lt"/>
              </a:rPr>
              <a:t>MCNPX 2.6, 2.7 with enhancements (phased out, used for early work)</a:t>
            </a:r>
          </a:p>
          <a:p>
            <a:pPr lvl="1">
              <a:spcBef>
                <a:spcPts val="600"/>
              </a:spcBef>
            </a:pPr>
            <a:r>
              <a:rPr lang="en-US" sz="2000" dirty="0">
                <a:latin typeface="+mn-lt"/>
              </a:rPr>
              <a:t>DAGMC: Direct Accelerated Geometry Monte Carlo toolkit (based on MCNP 6.2)</a:t>
            </a:r>
          </a:p>
          <a:p>
            <a:pPr>
              <a:spcBef>
                <a:spcPts val="600"/>
              </a:spcBef>
            </a:pPr>
            <a:r>
              <a:rPr lang="en-US" sz="2400" b="1" dirty="0">
                <a:latin typeface="+mn-lt"/>
              </a:rPr>
              <a:t>Activation:</a:t>
            </a:r>
          </a:p>
          <a:p>
            <a:pPr lvl="1">
              <a:spcBef>
                <a:spcPts val="600"/>
              </a:spcBef>
            </a:pPr>
            <a:r>
              <a:rPr lang="en-US" sz="2000" b="1" dirty="0">
                <a:latin typeface="+mn-lt"/>
              </a:rPr>
              <a:t>CINDER 2008, AARE </a:t>
            </a:r>
            <a:r>
              <a:rPr lang="en-US" sz="2000" dirty="0">
                <a:latin typeface="+mn-lt"/>
              </a:rPr>
              <a:t>(Activation in Accelerator Radiation Environments)</a:t>
            </a:r>
          </a:p>
          <a:p>
            <a:pPr lvl="1">
              <a:spcBef>
                <a:spcPts val="600"/>
              </a:spcBef>
            </a:pPr>
            <a:r>
              <a:rPr lang="en-US" sz="2000" dirty="0">
                <a:latin typeface="+mn-lt"/>
              </a:rPr>
              <a:t>CINDER 90, Activation scripts (phased out, used for early work)</a:t>
            </a:r>
          </a:p>
          <a:p>
            <a:pPr>
              <a:spcBef>
                <a:spcPts val="600"/>
              </a:spcBef>
            </a:pPr>
            <a:r>
              <a:rPr lang="en-US" sz="2400" b="1" dirty="0">
                <a:latin typeface="+mn-lt"/>
              </a:rPr>
              <a:t>CAD to MCNP conversion, model development:</a:t>
            </a:r>
          </a:p>
          <a:p>
            <a:pPr lvl="1">
              <a:spcBef>
                <a:spcPts val="600"/>
              </a:spcBef>
            </a:pPr>
            <a:r>
              <a:rPr lang="en-US" sz="2000" b="1" dirty="0">
                <a:latin typeface="+mn-lt"/>
                <a:cs typeface="Arial"/>
              </a:rPr>
              <a:t>Attila4MC(</a:t>
            </a:r>
            <a:r>
              <a:rPr lang="en-US" sz="2000" dirty="0">
                <a:latin typeface="+mn-lt"/>
                <a:cs typeface="Arial"/>
              </a:rPr>
              <a:t>unstructured mesh generation)</a:t>
            </a:r>
          </a:p>
          <a:p>
            <a:pPr lvl="1">
              <a:spcBef>
                <a:spcPts val="600"/>
              </a:spcBef>
            </a:pPr>
            <a:r>
              <a:rPr lang="en-US" sz="2000" b="1" dirty="0">
                <a:latin typeface="+mn-lt"/>
              </a:rPr>
              <a:t>Space Claim, Cubit, Solidworks </a:t>
            </a:r>
            <a:r>
              <a:rPr lang="en-US" sz="2000" dirty="0">
                <a:latin typeface="+mn-lt"/>
              </a:rPr>
              <a:t>(for CAD to MCNP conversion)</a:t>
            </a:r>
          </a:p>
          <a:p>
            <a:pPr lvl="1">
              <a:spcBef>
                <a:spcPts val="600"/>
              </a:spcBef>
            </a:pPr>
            <a:r>
              <a:rPr lang="en-US" sz="2000" b="1" dirty="0">
                <a:latin typeface="+mn-lt"/>
              </a:rPr>
              <a:t>GEOUNED </a:t>
            </a:r>
            <a:r>
              <a:rPr lang="en-US" sz="2000" dirty="0">
                <a:latin typeface="+mn-lt"/>
              </a:rPr>
              <a:t>( CAD to CSG conversion)</a:t>
            </a:r>
          </a:p>
          <a:p>
            <a:pPr>
              <a:spcBef>
                <a:spcPts val="600"/>
              </a:spcBef>
            </a:pPr>
            <a:r>
              <a:rPr lang="en-US" sz="2400" b="1" dirty="0">
                <a:latin typeface="+mn-lt"/>
              </a:rPr>
              <a:t>Optimization:</a:t>
            </a:r>
          </a:p>
          <a:p>
            <a:pPr lvl="1">
              <a:spcBef>
                <a:spcPts val="600"/>
              </a:spcBef>
            </a:pPr>
            <a:r>
              <a:rPr lang="en-US" sz="2400" b="1" dirty="0">
                <a:latin typeface="+mn-lt"/>
              </a:rPr>
              <a:t>DAKOTA, STS automated CAD-MCNP-Dakota optimization workflow</a:t>
            </a:r>
          </a:p>
          <a:p>
            <a:pPr>
              <a:spcBef>
                <a:spcPts val="600"/>
              </a:spcBef>
            </a:pPr>
            <a:r>
              <a:rPr lang="en-US" sz="2400" b="1" dirty="0">
                <a:latin typeface="+mn-lt"/>
              </a:rPr>
              <a:t>Cross-Sections mostly based on ENDF-VII</a:t>
            </a:r>
          </a:p>
          <a:p>
            <a:pPr lvl="1"/>
            <a:endParaRPr lang="en-US" sz="2000" dirty="0">
              <a:latin typeface="+mn-lt"/>
              <a:cs typeface="Arial"/>
            </a:endParaRPr>
          </a:p>
          <a:p>
            <a:endParaRPr lang="en-US" dirty="0"/>
          </a:p>
        </p:txBody>
      </p:sp>
    </p:spTree>
    <p:extLst>
      <p:ext uri="{BB962C8B-B14F-4D97-AF65-F5344CB8AC3E}">
        <p14:creationId xmlns:p14="http://schemas.microsoft.com/office/powerpoint/2010/main" val="2913716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5832" y="301744"/>
            <a:ext cx="8490168" cy="1021475"/>
          </a:xfrm>
          <a:prstGeom prst="rect">
            <a:avLst/>
          </a:prstGeom>
        </p:spPr>
        <p:txBody>
          <a:bodyPr vert="horz" wrap="square" lIns="0" tIns="36236" rIns="0" bIns="0" rtlCol="0" anchor="t" anchorCtr="0">
            <a:spAutoFit/>
          </a:bodyPr>
          <a:lstStyle/>
          <a:p>
            <a:pPr marL="26841">
              <a:lnSpc>
                <a:spcPct val="100000"/>
              </a:lnSpc>
              <a:spcBef>
                <a:spcPts val="285"/>
              </a:spcBef>
            </a:pPr>
            <a:r>
              <a:rPr lang="en-US" dirty="0">
                <a:latin typeface="Helvetica Neue" panose="02000503000000020004" pitchFamily="2" charset="0"/>
              </a:rPr>
              <a:t>Gamma Gate Assembly Residual</a:t>
            </a:r>
            <a:r>
              <a:rPr dirty="0">
                <a:latin typeface="Helvetica Neue" panose="02000503000000020004" pitchFamily="2" charset="0"/>
              </a:rPr>
              <a:t> Dose Rates Detail</a:t>
            </a:r>
            <a:r>
              <a:rPr lang="en-US" dirty="0">
                <a:latin typeface="Helvetica Neue" panose="02000503000000020004" pitchFamily="2" charset="0"/>
              </a:rPr>
              <a:t> (8-hour decay)</a:t>
            </a:r>
            <a:endParaRPr dirty="0">
              <a:latin typeface="Helvetica Neue" panose="02000503000000020004" pitchFamily="2" charset="0"/>
            </a:endParaRPr>
          </a:p>
        </p:txBody>
      </p:sp>
      <p:grpSp>
        <p:nvGrpSpPr>
          <p:cNvPr id="3" name="object 3"/>
          <p:cNvGrpSpPr/>
          <p:nvPr/>
        </p:nvGrpSpPr>
        <p:grpSpPr>
          <a:xfrm>
            <a:off x="2983" y="443280"/>
            <a:ext cx="12173957" cy="10737"/>
            <a:chOff x="0" y="209737"/>
            <a:chExt cx="5760085" cy="5080"/>
          </a:xfrm>
        </p:grpSpPr>
        <p:sp>
          <p:nvSpPr>
            <p:cNvPr id="4" name="object 4"/>
            <p:cNvSpPr/>
            <p:nvPr/>
          </p:nvSpPr>
          <p:spPr>
            <a:xfrm>
              <a:off x="0" y="212267"/>
              <a:ext cx="5760085" cy="0"/>
            </a:xfrm>
            <a:custGeom>
              <a:avLst/>
              <a:gdLst/>
              <a:ahLst/>
              <a:cxnLst/>
              <a:rect l="l" t="t" r="r" b="b"/>
              <a:pathLst>
                <a:path w="5760085">
                  <a:moveTo>
                    <a:pt x="0" y="0"/>
                  </a:moveTo>
                  <a:lnTo>
                    <a:pt x="5759996" y="0"/>
                  </a:lnTo>
                </a:path>
              </a:pathLst>
            </a:custGeom>
            <a:ln w="5060">
              <a:solidFill>
                <a:srgbClr val="FFFFFF"/>
              </a:solidFill>
            </a:ln>
          </p:spPr>
          <p:txBody>
            <a:bodyPr wrap="square" lIns="0" tIns="0" rIns="0" bIns="0" rtlCol="0"/>
            <a:lstStyle/>
            <a:p>
              <a:endParaRPr sz="3804" dirty="0"/>
            </a:p>
          </p:txBody>
        </p:sp>
        <p:sp>
          <p:nvSpPr>
            <p:cNvPr id="5" name="object 5"/>
            <p:cNvSpPr/>
            <p:nvPr/>
          </p:nvSpPr>
          <p:spPr>
            <a:xfrm>
              <a:off x="0" y="209753"/>
              <a:ext cx="5760085" cy="5080"/>
            </a:xfrm>
            <a:custGeom>
              <a:avLst/>
              <a:gdLst/>
              <a:ahLst/>
              <a:cxnLst/>
              <a:rect l="l" t="t" r="r" b="b"/>
              <a:pathLst>
                <a:path w="5760085" h="5079">
                  <a:moveTo>
                    <a:pt x="5760072" y="0"/>
                  </a:moveTo>
                  <a:lnTo>
                    <a:pt x="0" y="0"/>
                  </a:lnTo>
                  <a:lnTo>
                    <a:pt x="0" y="5054"/>
                  </a:lnTo>
                  <a:lnTo>
                    <a:pt x="5760072" y="5054"/>
                  </a:lnTo>
                  <a:lnTo>
                    <a:pt x="5760072" y="0"/>
                  </a:lnTo>
                  <a:close/>
                </a:path>
              </a:pathLst>
            </a:custGeom>
            <a:solidFill>
              <a:srgbClr val="FFFFFF"/>
            </a:solidFill>
          </p:spPr>
          <p:txBody>
            <a:bodyPr wrap="square" lIns="0" tIns="0" rIns="0" bIns="0" rtlCol="0"/>
            <a:lstStyle/>
            <a:p>
              <a:endParaRPr sz="3804" dirty="0"/>
            </a:p>
          </p:txBody>
        </p:sp>
      </p:grpSp>
      <p:sp>
        <p:nvSpPr>
          <p:cNvPr id="8" name="object 8"/>
          <p:cNvSpPr txBox="1"/>
          <p:nvPr/>
        </p:nvSpPr>
        <p:spPr>
          <a:xfrm>
            <a:off x="347132" y="2115598"/>
            <a:ext cx="5037667" cy="2431407"/>
          </a:xfrm>
          <a:prstGeom prst="rect">
            <a:avLst/>
          </a:prstGeom>
        </p:spPr>
        <p:txBody>
          <a:bodyPr vert="horz" wrap="square" lIns="0" tIns="25499" rIns="0" bIns="0" rtlCol="0">
            <a:spAutoFit/>
          </a:bodyPr>
          <a:lstStyle/>
          <a:p>
            <a:pPr marL="26841">
              <a:spcBef>
                <a:spcPts val="201"/>
              </a:spcBef>
            </a:pPr>
            <a:r>
              <a:rPr sz="2114" dirty="0">
                <a:latin typeface="Century Gothic"/>
                <a:cs typeface="Century Gothic"/>
              </a:rPr>
              <a:t>Dose</a:t>
            </a:r>
            <a:r>
              <a:rPr sz="2114" spc="85" dirty="0">
                <a:latin typeface="Century Gothic"/>
                <a:cs typeface="Century Gothic"/>
              </a:rPr>
              <a:t> </a:t>
            </a:r>
            <a:r>
              <a:rPr lang="en-US" sz="2114" spc="85" dirty="0">
                <a:latin typeface="Century Gothic"/>
                <a:cs typeface="Century Gothic"/>
              </a:rPr>
              <a:t>r</a:t>
            </a:r>
            <a:r>
              <a:rPr sz="2114" dirty="0">
                <a:latin typeface="Century Gothic"/>
                <a:cs typeface="Century Gothic"/>
              </a:rPr>
              <a:t>ates</a:t>
            </a:r>
            <a:r>
              <a:rPr sz="2114" spc="95" dirty="0">
                <a:latin typeface="Century Gothic"/>
                <a:cs typeface="Century Gothic"/>
              </a:rPr>
              <a:t> </a:t>
            </a:r>
            <a:r>
              <a:rPr lang="en-US" sz="2114" dirty="0">
                <a:latin typeface="Century Gothic"/>
                <a:cs typeface="Century Gothic"/>
              </a:rPr>
              <a:t>around gamma gate:</a:t>
            </a:r>
          </a:p>
          <a:p>
            <a:pPr marL="26841">
              <a:spcBef>
                <a:spcPts val="201"/>
              </a:spcBef>
            </a:pPr>
            <a:endParaRPr lang="en-US" sz="2114" dirty="0">
              <a:latin typeface="Century Gothic"/>
              <a:cs typeface="Century Gothic"/>
            </a:endParaRPr>
          </a:p>
          <a:p>
            <a:pPr marL="369741" indent="-342900">
              <a:spcBef>
                <a:spcPts val="201"/>
              </a:spcBef>
              <a:buFont typeface="Arial" panose="020B0604020202020204" pitchFamily="34" charset="0"/>
              <a:buChar char="•"/>
            </a:pPr>
            <a:r>
              <a:rPr lang="en-US" sz="2114" dirty="0">
                <a:latin typeface="Century Gothic"/>
                <a:cs typeface="Century Gothic"/>
              </a:rPr>
              <a:t>Radial gap is acceptable</a:t>
            </a:r>
          </a:p>
          <a:p>
            <a:pPr marL="26841">
              <a:spcBef>
                <a:spcPts val="201"/>
              </a:spcBef>
            </a:pPr>
            <a:endParaRPr lang="en-US" sz="2114" dirty="0">
              <a:latin typeface="Century Gothic"/>
              <a:cs typeface="Century Gothic"/>
            </a:endParaRPr>
          </a:p>
          <a:p>
            <a:pPr marL="369741" indent="-342900">
              <a:spcBef>
                <a:spcPts val="201"/>
              </a:spcBef>
              <a:buFont typeface="Arial" panose="020B0604020202020204" pitchFamily="34" charset="0"/>
              <a:buChar char="•"/>
            </a:pPr>
            <a:r>
              <a:rPr lang="en-US" sz="2114" dirty="0">
                <a:latin typeface="Century Gothic"/>
                <a:cs typeface="Century Gothic"/>
              </a:rPr>
              <a:t>Grate may be added downstream of the gamma gate</a:t>
            </a:r>
          </a:p>
          <a:p>
            <a:pPr marL="26841">
              <a:spcBef>
                <a:spcPts val="201"/>
              </a:spcBef>
            </a:pPr>
            <a:endParaRPr sz="2114" dirty="0">
              <a:latin typeface="Century Gothic"/>
              <a:cs typeface="Century Gothic"/>
            </a:endParaRPr>
          </a:p>
        </p:txBody>
      </p:sp>
      <p:sp>
        <p:nvSpPr>
          <p:cNvPr id="9" name="object 9"/>
          <p:cNvSpPr txBox="1"/>
          <p:nvPr/>
        </p:nvSpPr>
        <p:spPr>
          <a:xfrm>
            <a:off x="74031" y="6443685"/>
            <a:ext cx="143602" cy="220866"/>
          </a:xfrm>
          <a:prstGeom prst="rect">
            <a:avLst/>
          </a:prstGeom>
        </p:spPr>
        <p:txBody>
          <a:bodyPr vert="horz" wrap="square" lIns="0" tIns="25499" rIns="0" bIns="0" rtlCol="0">
            <a:spAutoFit/>
          </a:bodyPr>
          <a:lstStyle/>
          <a:p>
            <a:pPr marL="26841">
              <a:spcBef>
                <a:spcPts val="201"/>
              </a:spcBef>
            </a:pPr>
            <a:r>
              <a:rPr sz="1268" spc="-106" dirty="0">
                <a:latin typeface="Century Gothic"/>
                <a:cs typeface="Century Gothic"/>
              </a:rPr>
              <a:t>6</a:t>
            </a:r>
            <a:endParaRPr sz="1268" dirty="0">
              <a:latin typeface="Century Gothic"/>
              <a:cs typeface="Century Gothic"/>
            </a:endParaRPr>
          </a:p>
        </p:txBody>
      </p:sp>
      <p:pic>
        <p:nvPicPr>
          <p:cNvPr id="11" name="Picture 10">
            <a:extLst>
              <a:ext uri="{FF2B5EF4-FFF2-40B4-BE49-F238E27FC236}">
                <a16:creationId xmlns:a16="http://schemas.microsoft.com/office/drawing/2014/main" id="{6CE21D6E-D1F8-127B-CB31-0437429F5644}"/>
              </a:ext>
            </a:extLst>
          </p:cNvPr>
          <p:cNvPicPr>
            <a:picLocks noChangeAspect="1"/>
          </p:cNvPicPr>
          <p:nvPr/>
        </p:nvPicPr>
        <p:blipFill>
          <a:blip r:embed="rId2"/>
          <a:srcRect l="1683" t="575" b="1287"/>
          <a:stretch/>
        </p:blipFill>
        <p:spPr>
          <a:xfrm>
            <a:off x="6172199" y="972345"/>
            <a:ext cx="4802657" cy="5583911"/>
          </a:xfrm>
          <a:prstGeom prst="rect">
            <a:avLst/>
          </a:prstGeom>
        </p:spPr>
      </p:pic>
    </p:spTree>
  </p:cSld>
  <p:clrMapOvr>
    <a:masterClrMapping/>
  </p:clrMapOvr>
  <p:transition>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C0A6C-10A1-BA2F-2442-6C0759EB765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D8DBFA9-AD34-8118-5A23-16CCC097C54F}"/>
              </a:ext>
            </a:extLst>
          </p:cNvPr>
          <p:cNvSpPr>
            <a:spLocks noGrp="1"/>
          </p:cNvSpPr>
          <p:nvPr>
            <p:ph type="title"/>
          </p:nvPr>
        </p:nvSpPr>
        <p:spPr>
          <a:xfrm>
            <a:off x="472101" y="1648812"/>
            <a:ext cx="6089566" cy="1475388"/>
          </a:xfrm>
        </p:spPr>
        <p:txBody>
          <a:bodyPr/>
          <a:lstStyle/>
          <a:p>
            <a:pPr fontAlgn="base">
              <a:spcAft>
                <a:spcPct val="0"/>
              </a:spcAft>
            </a:pPr>
            <a:r>
              <a:rPr lang="en-US" dirty="0">
                <a:latin typeface="Helvetica Neue" panose="02000503000000020004" pitchFamily="2" charset="0"/>
              </a:rPr>
              <a:t>Core Vessel Nozzle Extensions and </a:t>
            </a:r>
            <a:br>
              <a:rPr lang="en-US" dirty="0">
                <a:latin typeface="Helvetica Neue" panose="02000503000000020004" pitchFamily="2" charset="0"/>
              </a:rPr>
            </a:br>
            <a:r>
              <a:rPr lang="en-US" dirty="0">
                <a:latin typeface="Helvetica Neue" panose="02000503000000020004" pitchFamily="2" charset="0"/>
              </a:rPr>
              <a:t>Monolith Inserts</a:t>
            </a:r>
          </a:p>
        </p:txBody>
      </p:sp>
      <p:sp>
        <p:nvSpPr>
          <p:cNvPr id="2" name="Octagon 1">
            <a:extLst>
              <a:ext uri="{FF2B5EF4-FFF2-40B4-BE49-F238E27FC236}">
                <a16:creationId xmlns:a16="http://schemas.microsoft.com/office/drawing/2014/main" id="{C1EC3052-5168-D630-D183-B107C2855303}"/>
              </a:ext>
            </a:extLst>
          </p:cNvPr>
          <p:cNvSpPr/>
          <p:nvPr/>
        </p:nvSpPr>
        <p:spPr>
          <a:xfrm>
            <a:off x="11662574" y="6292519"/>
            <a:ext cx="520700" cy="520700"/>
          </a:xfrm>
          <a:prstGeom prst="octagon">
            <a:avLst/>
          </a:prstGeom>
          <a:no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lnSpc>
                <a:spcPct val="90000"/>
              </a:lnSpc>
            </a:pPr>
            <a:r>
              <a:rPr lang="en-US" sz="1200" dirty="0">
                <a:solidFill>
                  <a:sysClr val="windowText" lastClr="000000"/>
                </a:solidFill>
                <a:latin typeface="Arial" panose="020B0604020202020204" pitchFamily="34" charset="0"/>
                <a:cs typeface="Arial" panose="020B0604020202020204" pitchFamily="34" charset="0"/>
              </a:rPr>
              <a:t>1454</a:t>
            </a:r>
          </a:p>
        </p:txBody>
      </p:sp>
      <p:pic>
        <p:nvPicPr>
          <p:cNvPr id="3" name="Picture 2">
            <a:extLst>
              <a:ext uri="{FF2B5EF4-FFF2-40B4-BE49-F238E27FC236}">
                <a16:creationId xmlns:a16="http://schemas.microsoft.com/office/drawing/2014/main" id="{FE16871A-A398-EF40-485B-5A82CF0CE067}"/>
              </a:ext>
            </a:extLst>
          </p:cNvPr>
          <p:cNvPicPr>
            <a:picLocks noChangeAspect="1"/>
          </p:cNvPicPr>
          <p:nvPr/>
        </p:nvPicPr>
        <p:blipFill>
          <a:blip r:embed="rId2"/>
          <a:stretch>
            <a:fillRect/>
          </a:stretch>
        </p:blipFill>
        <p:spPr>
          <a:xfrm>
            <a:off x="4411136" y="2697786"/>
            <a:ext cx="3969068" cy="4166235"/>
          </a:xfrm>
          <a:prstGeom prst="rect">
            <a:avLst/>
          </a:prstGeom>
        </p:spPr>
      </p:pic>
    </p:spTree>
    <p:extLst>
      <p:ext uri="{BB962C8B-B14F-4D97-AF65-F5344CB8AC3E}">
        <p14:creationId xmlns:p14="http://schemas.microsoft.com/office/powerpoint/2010/main" val="42590514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0C5322-882E-1A07-3CA6-D7287AF6FC85}"/>
              </a:ext>
            </a:extLst>
          </p:cNvPr>
          <p:cNvPicPr>
            <a:picLocks noChangeAspect="1"/>
          </p:cNvPicPr>
          <p:nvPr/>
        </p:nvPicPr>
        <p:blipFill>
          <a:blip r:embed="rId2"/>
          <a:srcRect r="1022"/>
          <a:stretch/>
        </p:blipFill>
        <p:spPr>
          <a:xfrm>
            <a:off x="1591938" y="1176494"/>
            <a:ext cx="9008124" cy="5329238"/>
          </a:xfrm>
          <a:prstGeom prst="rect">
            <a:avLst/>
          </a:prstGeom>
        </p:spPr>
      </p:pic>
      <p:pic>
        <p:nvPicPr>
          <p:cNvPr id="7" name="Picture 6">
            <a:extLst>
              <a:ext uri="{FF2B5EF4-FFF2-40B4-BE49-F238E27FC236}">
                <a16:creationId xmlns:a16="http://schemas.microsoft.com/office/drawing/2014/main" id="{EED7E43E-B6EE-BA7A-4964-9FEAC05C624B}"/>
              </a:ext>
            </a:extLst>
          </p:cNvPr>
          <p:cNvPicPr>
            <a:picLocks noChangeAspect="1"/>
          </p:cNvPicPr>
          <p:nvPr/>
        </p:nvPicPr>
        <p:blipFill>
          <a:blip r:embed="rId3"/>
          <a:stretch>
            <a:fillRect/>
          </a:stretch>
        </p:blipFill>
        <p:spPr>
          <a:xfrm>
            <a:off x="8328336" y="352268"/>
            <a:ext cx="3578662" cy="2426418"/>
          </a:xfrm>
          <a:prstGeom prst="rect">
            <a:avLst/>
          </a:prstGeom>
        </p:spPr>
      </p:pic>
      <p:sp>
        <p:nvSpPr>
          <p:cNvPr id="6" name="Title 1">
            <a:extLst>
              <a:ext uri="{FF2B5EF4-FFF2-40B4-BE49-F238E27FC236}">
                <a16:creationId xmlns:a16="http://schemas.microsoft.com/office/drawing/2014/main" id="{967F2D8B-A63D-56FE-2606-42B854B832F2}"/>
              </a:ext>
            </a:extLst>
          </p:cNvPr>
          <p:cNvSpPr txBox="1">
            <a:spLocks/>
          </p:cNvSpPr>
          <p:nvPr/>
        </p:nvSpPr>
        <p:spPr>
          <a:xfrm>
            <a:off x="387676" y="224885"/>
            <a:ext cx="9144922" cy="539496"/>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pPr fontAlgn="base">
              <a:spcAft>
                <a:spcPct val="0"/>
              </a:spcAft>
            </a:pPr>
            <a:r>
              <a:rPr lang="en-US" dirty="0">
                <a:latin typeface="Helvetica Neue" panose="02000503000000020004" pitchFamily="2" charset="0"/>
              </a:rPr>
              <a:t>CV Nozzle Extensions and Monolith Inserts </a:t>
            </a:r>
          </a:p>
        </p:txBody>
      </p:sp>
      <p:pic>
        <p:nvPicPr>
          <p:cNvPr id="8" name="Picture 7">
            <a:extLst>
              <a:ext uri="{FF2B5EF4-FFF2-40B4-BE49-F238E27FC236}">
                <a16:creationId xmlns:a16="http://schemas.microsoft.com/office/drawing/2014/main" id="{CD5039AC-AD8A-E79A-6E4C-2D2E72E6A44B}"/>
              </a:ext>
            </a:extLst>
          </p:cNvPr>
          <p:cNvPicPr>
            <a:picLocks noChangeAspect="1"/>
          </p:cNvPicPr>
          <p:nvPr/>
        </p:nvPicPr>
        <p:blipFill>
          <a:blip r:embed="rId4"/>
          <a:stretch>
            <a:fillRect/>
          </a:stretch>
        </p:blipFill>
        <p:spPr>
          <a:xfrm>
            <a:off x="122541" y="1196637"/>
            <a:ext cx="3225064" cy="3164098"/>
          </a:xfrm>
          <a:prstGeom prst="rect">
            <a:avLst/>
          </a:prstGeom>
        </p:spPr>
      </p:pic>
    </p:spTree>
    <p:extLst>
      <p:ext uri="{BB962C8B-B14F-4D97-AF65-F5344CB8AC3E}">
        <p14:creationId xmlns:p14="http://schemas.microsoft.com/office/powerpoint/2010/main" val="12511625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6C625-7AE8-C6E6-D3BA-A8DC10C9CD6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5FCCFCB-1514-D970-ED08-F3BD2812C2D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999591" y="1213621"/>
            <a:ext cx="4476433" cy="2743200"/>
          </a:xfrm>
          <a:prstGeom prst="rect">
            <a:avLst/>
          </a:prstGeom>
        </p:spPr>
      </p:pic>
      <p:pic>
        <p:nvPicPr>
          <p:cNvPr id="10" name="Picture 9">
            <a:extLst>
              <a:ext uri="{FF2B5EF4-FFF2-40B4-BE49-F238E27FC236}">
                <a16:creationId xmlns:a16="http://schemas.microsoft.com/office/drawing/2014/main" id="{1EC3A47F-5B05-3420-6F22-5A5810CA556D}"/>
              </a:ext>
            </a:extLst>
          </p:cNvPr>
          <p:cNvPicPr>
            <a:picLocks noChangeAspect="1"/>
          </p:cNvPicPr>
          <p:nvPr/>
        </p:nvPicPr>
        <p:blipFill>
          <a:blip r:embed="rId3"/>
          <a:stretch>
            <a:fillRect/>
          </a:stretch>
        </p:blipFill>
        <p:spPr>
          <a:xfrm>
            <a:off x="1999591" y="4056534"/>
            <a:ext cx="4476433" cy="2743200"/>
          </a:xfrm>
          <a:prstGeom prst="rect">
            <a:avLst/>
          </a:prstGeom>
        </p:spPr>
      </p:pic>
      <p:sp>
        <p:nvSpPr>
          <p:cNvPr id="11" name="TextBox 10">
            <a:extLst>
              <a:ext uri="{FF2B5EF4-FFF2-40B4-BE49-F238E27FC236}">
                <a16:creationId xmlns:a16="http://schemas.microsoft.com/office/drawing/2014/main" id="{60A9B9B1-98C0-A683-7039-3278D3EDE714}"/>
              </a:ext>
            </a:extLst>
          </p:cNvPr>
          <p:cNvSpPr txBox="1"/>
          <p:nvPr/>
        </p:nvSpPr>
        <p:spPr>
          <a:xfrm>
            <a:off x="4255712" y="770267"/>
            <a:ext cx="736099" cy="369332"/>
          </a:xfrm>
          <a:prstGeom prst="rect">
            <a:avLst/>
          </a:prstGeom>
          <a:solidFill>
            <a:schemeClr val="tx2">
              <a:lumMod val="20000"/>
              <a:lumOff val="80000"/>
            </a:schemeClr>
          </a:solidFill>
        </p:spPr>
        <p:txBody>
          <a:bodyPr wrap="none" rtlCol="0">
            <a:spAutoFit/>
          </a:bodyPr>
          <a:lstStyle/>
          <a:p>
            <a:r>
              <a:rPr lang="en-US" b="1" dirty="0"/>
              <a:t>ST10</a:t>
            </a:r>
          </a:p>
        </p:txBody>
      </p:sp>
      <p:pic>
        <p:nvPicPr>
          <p:cNvPr id="13" name="Picture 12">
            <a:extLst>
              <a:ext uri="{FF2B5EF4-FFF2-40B4-BE49-F238E27FC236}">
                <a16:creationId xmlns:a16="http://schemas.microsoft.com/office/drawing/2014/main" id="{115747B5-E5E9-12A0-95BE-6B4202998A4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024502" y="4056534"/>
            <a:ext cx="4952143" cy="2743200"/>
          </a:xfrm>
          <a:prstGeom prst="rect">
            <a:avLst/>
          </a:prstGeom>
        </p:spPr>
      </p:pic>
      <p:pic>
        <p:nvPicPr>
          <p:cNvPr id="15" name="Picture 14">
            <a:extLst>
              <a:ext uri="{FF2B5EF4-FFF2-40B4-BE49-F238E27FC236}">
                <a16:creationId xmlns:a16="http://schemas.microsoft.com/office/drawing/2014/main" id="{BC4C59F2-23F6-848A-5295-0E40ABEE665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024502" y="1213621"/>
            <a:ext cx="4952143" cy="2743200"/>
          </a:xfrm>
          <a:prstGeom prst="rect">
            <a:avLst/>
          </a:prstGeom>
        </p:spPr>
      </p:pic>
      <p:sp>
        <p:nvSpPr>
          <p:cNvPr id="16" name="TextBox 15">
            <a:extLst>
              <a:ext uri="{FF2B5EF4-FFF2-40B4-BE49-F238E27FC236}">
                <a16:creationId xmlns:a16="http://schemas.microsoft.com/office/drawing/2014/main" id="{4261AF4B-D98A-E9A7-7587-80486DF015BA}"/>
              </a:ext>
            </a:extLst>
          </p:cNvPr>
          <p:cNvSpPr txBox="1"/>
          <p:nvPr/>
        </p:nvSpPr>
        <p:spPr>
          <a:xfrm>
            <a:off x="9546118" y="773406"/>
            <a:ext cx="736099" cy="369332"/>
          </a:xfrm>
          <a:prstGeom prst="rect">
            <a:avLst/>
          </a:prstGeom>
          <a:solidFill>
            <a:schemeClr val="tx2">
              <a:lumMod val="20000"/>
              <a:lumOff val="80000"/>
            </a:schemeClr>
          </a:solidFill>
        </p:spPr>
        <p:txBody>
          <a:bodyPr wrap="none" rtlCol="0">
            <a:spAutoFit/>
          </a:bodyPr>
          <a:lstStyle/>
          <a:p>
            <a:r>
              <a:rPr lang="en-US" b="1" dirty="0"/>
              <a:t>ST11</a:t>
            </a:r>
          </a:p>
        </p:txBody>
      </p:sp>
      <p:sp>
        <p:nvSpPr>
          <p:cNvPr id="18" name="Title 1">
            <a:extLst>
              <a:ext uri="{FF2B5EF4-FFF2-40B4-BE49-F238E27FC236}">
                <a16:creationId xmlns:a16="http://schemas.microsoft.com/office/drawing/2014/main" id="{39894997-E782-2CF3-2534-F6D1804E1394}"/>
              </a:ext>
            </a:extLst>
          </p:cNvPr>
          <p:cNvSpPr txBox="1">
            <a:spLocks/>
          </p:cNvSpPr>
          <p:nvPr/>
        </p:nvSpPr>
        <p:spPr>
          <a:xfrm>
            <a:off x="381000" y="180215"/>
            <a:ext cx="11430000" cy="539496"/>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pPr algn="ctr"/>
            <a:r>
              <a:rPr lang="en-US" dirty="0">
                <a:latin typeface="Helvetica Neue" panose="02000503000000020004" pitchFamily="2" charset="0"/>
              </a:rPr>
              <a:t>Heat Source, Nozzle Extensions of ST10 &amp; ST11</a:t>
            </a:r>
          </a:p>
        </p:txBody>
      </p:sp>
      <p:sp>
        <p:nvSpPr>
          <p:cNvPr id="20" name="TextBox 19">
            <a:extLst>
              <a:ext uri="{FF2B5EF4-FFF2-40B4-BE49-F238E27FC236}">
                <a16:creationId xmlns:a16="http://schemas.microsoft.com/office/drawing/2014/main" id="{10114C96-1CC0-D6F1-A1E3-BA7EF21D5B20}"/>
              </a:ext>
            </a:extLst>
          </p:cNvPr>
          <p:cNvSpPr txBox="1"/>
          <p:nvPr/>
        </p:nvSpPr>
        <p:spPr>
          <a:xfrm>
            <a:off x="3742171" y="1045324"/>
            <a:ext cx="1984839" cy="646331"/>
          </a:xfrm>
          <a:prstGeom prst="rect">
            <a:avLst/>
          </a:prstGeom>
          <a:noFill/>
        </p:spPr>
        <p:txBody>
          <a:bodyPr wrap="none" rtlCol="0">
            <a:spAutoFit/>
          </a:bodyPr>
          <a:lstStyle/>
          <a:p>
            <a:r>
              <a:rPr lang="en-US" b="1" dirty="0">
                <a:solidFill>
                  <a:srgbClr val="FF0000"/>
                </a:solidFill>
              </a:rPr>
              <a:t>Total Heat: 8.5 W</a:t>
            </a:r>
          </a:p>
          <a:p>
            <a:r>
              <a:rPr lang="en-US" b="1" dirty="0">
                <a:solidFill>
                  <a:srgbClr val="FF0000"/>
                </a:solidFill>
              </a:rPr>
              <a:t>Peak: 42.2°C</a:t>
            </a:r>
          </a:p>
        </p:txBody>
      </p:sp>
      <p:sp>
        <p:nvSpPr>
          <p:cNvPr id="21" name="TextBox 20">
            <a:extLst>
              <a:ext uri="{FF2B5EF4-FFF2-40B4-BE49-F238E27FC236}">
                <a16:creationId xmlns:a16="http://schemas.microsoft.com/office/drawing/2014/main" id="{E49129AA-B60B-FBF9-852F-A51AD4E068C8}"/>
              </a:ext>
            </a:extLst>
          </p:cNvPr>
          <p:cNvSpPr txBox="1"/>
          <p:nvPr/>
        </p:nvSpPr>
        <p:spPr>
          <a:xfrm>
            <a:off x="8857308" y="1045324"/>
            <a:ext cx="2117887" cy="646331"/>
          </a:xfrm>
          <a:prstGeom prst="rect">
            <a:avLst/>
          </a:prstGeom>
          <a:noFill/>
        </p:spPr>
        <p:txBody>
          <a:bodyPr wrap="none" rtlCol="0">
            <a:spAutoFit/>
          </a:bodyPr>
          <a:lstStyle/>
          <a:p>
            <a:r>
              <a:rPr lang="en-US" b="1" dirty="0">
                <a:solidFill>
                  <a:srgbClr val="FF0000"/>
                </a:solidFill>
              </a:rPr>
              <a:t>Total Heat: 12.6 W</a:t>
            </a:r>
          </a:p>
          <a:p>
            <a:r>
              <a:rPr lang="en-US" sz="1800" b="1" dirty="0">
                <a:solidFill>
                  <a:srgbClr val="FF0000"/>
                </a:solidFill>
              </a:rPr>
              <a:t>Peak: 46.6°C</a:t>
            </a:r>
          </a:p>
        </p:txBody>
      </p:sp>
    </p:spTree>
    <p:extLst>
      <p:ext uri="{BB962C8B-B14F-4D97-AF65-F5344CB8AC3E}">
        <p14:creationId xmlns:p14="http://schemas.microsoft.com/office/powerpoint/2010/main" val="6622999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87C95-2D83-6594-0B71-93790A411698}"/>
              </a:ext>
            </a:extLst>
          </p:cNvPr>
          <p:cNvSpPr>
            <a:spLocks noGrp="1"/>
          </p:cNvSpPr>
          <p:nvPr>
            <p:ph type="title"/>
          </p:nvPr>
        </p:nvSpPr>
        <p:spPr>
          <a:xfrm>
            <a:off x="265696" y="180627"/>
            <a:ext cx="11492432" cy="886397"/>
          </a:xfrm>
        </p:spPr>
        <p:txBody>
          <a:bodyPr/>
          <a:lstStyle/>
          <a:p>
            <a:r>
              <a:rPr lang="en-US" dirty="0"/>
              <a:t>Heating in Monolith Inserts</a:t>
            </a:r>
          </a:p>
        </p:txBody>
      </p:sp>
      <p:grpSp>
        <p:nvGrpSpPr>
          <p:cNvPr id="17" name="Group 16">
            <a:extLst>
              <a:ext uri="{FF2B5EF4-FFF2-40B4-BE49-F238E27FC236}">
                <a16:creationId xmlns:a16="http://schemas.microsoft.com/office/drawing/2014/main" id="{411F7319-8B6F-FFAD-AEED-72E58B0C0CD3}"/>
              </a:ext>
            </a:extLst>
          </p:cNvPr>
          <p:cNvGrpSpPr/>
          <p:nvPr/>
        </p:nvGrpSpPr>
        <p:grpSpPr>
          <a:xfrm>
            <a:off x="6011912" y="651655"/>
            <a:ext cx="5669280" cy="2934417"/>
            <a:chOff x="6137844" y="1251522"/>
            <a:chExt cx="5669280" cy="2934417"/>
          </a:xfrm>
        </p:grpSpPr>
        <p:pic>
          <p:nvPicPr>
            <p:cNvPr id="3" name="Picture 2">
              <a:extLst>
                <a:ext uri="{FF2B5EF4-FFF2-40B4-BE49-F238E27FC236}">
                  <a16:creationId xmlns:a16="http://schemas.microsoft.com/office/drawing/2014/main" id="{715C554C-3F71-3F4C-8E8F-F863C07FCBBA}"/>
                </a:ext>
              </a:extLst>
            </p:cNvPr>
            <p:cNvPicPr>
              <a:picLocks noChangeAspect="1"/>
            </p:cNvPicPr>
            <p:nvPr/>
          </p:nvPicPr>
          <p:blipFill>
            <a:blip r:embed="rId2"/>
            <a:stretch>
              <a:fillRect/>
            </a:stretch>
          </p:blipFill>
          <p:spPr>
            <a:xfrm>
              <a:off x="6137844" y="1251522"/>
              <a:ext cx="5669280" cy="2934417"/>
            </a:xfrm>
            <a:prstGeom prst="rect">
              <a:avLst/>
            </a:prstGeom>
          </p:spPr>
        </p:pic>
        <p:sp>
          <p:nvSpPr>
            <p:cNvPr id="4" name="TextBox 3">
              <a:extLst>
                <a:ext uri="{FF2B5EF4-FFF2-40B4-BE49-F238E27FC236}">
                  <a16:creationId xmlns:a16="http://schemas.microsoft.com/office/drawing/2014/main" id="{0C3E54FB-3FF7-E34A-0280-39034936118F}"/>
                </a:ext>
              </a:extLst>
            </p:cNvPr>
            <p:cNvSpPr txBox="1"/>
            <p:nvPr/>
          </p:nvSpPr>
          <p:spPr>
            <a:xfrm>
              <a:off x="8197729" y="1570655"/>
              <a:ext cx="2093843" cy="341632"/>
            </a:xfrm>
            <a:prstGeom prst="rect">
              <a:avLst/>
            </a:prstGeom>
            <a:noFill/>
          </p:spPr>
          <p:txBody>
            <a:bodyPr wrap="none" rtlCol="0">
              <a:spAutoFit/>
            </a:bodyPr>
            <a:lstStyle/>
            <a:p>
              <a:pPr algn="l">
                <a:lnSpc>
                  <a:spcPct val="90000"/>
                </a:lnSpc>
              </a:pPr>
              <a:r>
                <a:rPr lang="en-US" b="1" dirty="0">
                  <a:solidFill>
                    <a:srgbClr val="FF0000"/>
                  </a:solidFill>
                  <a:latin typeface="Century Gothic (Body)"/>
                </a:rPr>
                <a:t>Total Heat = 82 W</a:t>
              </a:r>
            </a:p>
          </p:txBody>
        </p:sp>
        <p:sp>
          <p:nvSpPr>
            <p:cNvPr id="5" name="TextBox 4">
              <a:extLst>
                <a:ext uri="{FF2B5EF4-FFF2-40B4-BE49-F238E27FC236}">
                  <a16:creationId xmlns:a16="http://schemas.microsoft.com/office/drawing/2014/main" id="{A3FD9907-BE63-3FF7-8AC1-62E6512492A1}"/>
                </a:ext>
              </a:extLst>
            </p:cNvPr>
            <p:cNvSpPr txBox="1"/>
            <p:nvPr/>
          </p:nvSpPr>
          <p:spPr>
            <a:xfrm>
              <a:off x="9072328" y="3495633"/>
              <a:ext cx="2438488" cy="341632"/>
            </a:xfrm>
            <a:prstGeom prst="rect">
              <a:avLst/>
            </a:prstGeom>
            <a:noFill/>
          </p:spPr>
          <p:txBody>
            <a:bodyPr wrap="none" rtlCol="0">
              <a:spAutoFit/>
            </a:bodyPr>
            <a:lstStyle/>
            <a:p>
              <a:pPr algn="l">
                <a:lnSpc>
                  <a:spcPct val="90000"/>
                </a:lnSpc>
              </a:pPr>
              <a:r>
                <a:rPr lang="en-US" b="1" dirty="0">
                  <a:solidFill>
                    <a:srgbClr val="FF0000"/>
                  </a:solidFill>
                  <a:latin typeface="Century Gothic (Body)"/>
                </a:rPr>
                <a:t>ST-10 Monolith Insert</a:t>
              </a:r>
            </a:p>
          </p:txBody>
        </p:sp>
      </p:grpSp>
      <p:grpSp>
        <p:nvGrpSpPr>
          <p:cNvPr id="15" name="Group 14">
            <a:extLst>
              <a:ext uri="{FF2B5EF4-FFF2-40B4-BE49-F238E27FC236}">
                <a16:creationId xmlns:a16="http://schemas.microsoft.com/office/drawing/2014/main" id="{85C9DA52-9E9D-4090-EFBA-4F5505D2F19F}"/>
              </a:ext>
            </a:extLst>
          </p:cNvPr>
          <p:cNvGrpSpPr/>
          <p:nvPr/>
        </p:nvGrpSpPr>
        <p:grpSpPr>
          <a:xfrm>
            <a:off x="153960" y="795344"/>
            <a:ext cx="5669771" cy="2737341"/>
            <a:chOff x="171765" y="1393198"/>
            <a:chExt cx="5669771" cy="2737341"/>
          </a:xfrm>
        </p:grpSpPr>
        <p:pic>
          <p:nvPicPr>
            <p:cNvPr id="7" name="Picture 6">
              <a:extLst>
                <a:ext uri="{FF2B5EF4-FFF2-40B4-BE49-F238E27FC236}">
                  <a16:creationId xmlns:a16="http://schemas.microsoft.com/office/drawing/2014/main" id="{4A67FE7D-6B71-F81A-C514-1EEFE14BE039}"/>
                </a:ext>
              </a:extLst>
            </p:cNvPr>
            <p:cNvPicPr>
              <a:picLocks noChangeAspect="1"/>
            </p:cNvPicPr>
            <p:nvPr/>
          </p:nvPicPr>
          <p:blipFill>
            <a:blip r:embed="rId3"/>
            <a:stretch>
              <a:fillRect/>
            </a:stretch>
          </p:blipFill>
          <p:spPr>
            <a:xfrm>
              <a:off x="171765" y="1393198"/>
              <a:ext cx="5669771" cy="2737341"/>
            </a:xfrm>
            <a:prstGeom prst="rect">
              <a:avLst/>
            </a:prstGeom>
          </p:spPr>
        </p:pic>
        <p:sp>
          <p:nvSpPr>
            <p:cNvPr id="8" name="TextBox 7">
              <a:extLst>
                <a:ext uri="{FF2B5EF4-FFF2-40B4-BE49-F238E27FC236}">
                  <a16:creationId xmlns:a16="http://schemas.microsoft.com/office/drawing/2014/main" id="{06146FD2-99C5-0B33-F41F-330E9C5233C0}"/>
                </a:ext>
              </a:extLst>
            </p:cNvPr>
            <p:cNvSpPr txBox="1"/>
            <p:nvPr/>
          </p:nvSpPr>
          <p:spPr>
            <a:xfrm>
              <a:off x="1967137" y="1571461"/>
              <a:ext cx="2223686" cy="341632"/>
            </a:xfrm>
            <a:prstGeom prst="rect">
              <a:avLst/>
            </a:prstGeom>
            <a:noFill/>
          </p:spPr>
          <p:txBody>
            <a:bodyPr wrap="none" rtlCol="0">
              <a:spAutoFit/>
            </a:bodyPr>
            <a:lstStyle/>
            <a:p>
              <a:pPr algn="l">
                <a:lnSpc>
                  <a:spcPct val="90000"/>
                </a:lnSpc>
              </a:pPr>
              <a:r>
                <a:rPr lang="en-US" b="1" dirty="0">
                  <a:solidFill>
                    <a:srgbClr val="FF0000"/>
                  </a:solidFill>
                  <a:latin typeface="Century Gothic (Body)"/>
                </a:rPr>
                <a:t>Total Heat = 240 W</a:t>
              </a:r>
            </a:p>
          </p:txBody>
        </p:sp>
        <p:sp>
          <p:nvSpPr>
            <p:cNvPr id="10" name="TextBox 9">
              <a:extLst>
                <a:ext uri="{FF2B5EF4-FFF2-40B4-BE49-F238E27FC236}">
                  <a16:creationId xmlns:a16="http://schemas.microsoft.com/office/drawing/2014/main" id="{3003A69C-B11B-D129-0899-ADE97434BC6F}"/>
                </a:ext>
              </a:extLst>
            </p:cNvPr>
            <p:cNvSpPr txBox="1"/>
            <p:nvPr/>
          </p:nvSpPr>
          <p:spPr>
            <a:xfrm>
              <a:off x="3286636" y="3526516"/>
              <a:ext cx="2438488" cy="341632"/>
            </a:xfrm>
            <a:prstGeom prst="rect">
              <a:avLst/>
            </a:prstGeom>
            <a:noFill/>
          </p:spPr>
          <p:txBody>
            <a:bodyPr wrap="none" rtlCol="0">
              <a:spAutoFit/>
            </a:bodyPr>
            <a:lstStyle/>
            <a:p>
              <a:pPr algn="l">
                <a:lnSpc>
                  <a:spcPct val="90000"/>
                </a:lnSpc>
              </a:pPr>
              <a:r>
                <a:rPr lang="en-US" b="1" dirty="0">
                  <a:solidFill>
                    <a:srgbClr val="FF0000"/>
                  </a:solidFill>
                  <a:latin typeface="Century Gothic (Body)"/>
                </a:rPr>
                <a:t>ST-11 Monolith Insert</a:t>
              </a:r>
            </a:p>
          </p:txBody>
        </p:sp>
      </p:grpSp>
      <p:grpSp>
        <p:nvGrpSpPr>
          <p:cNvPr id="22" name="Group 21">
            <a:extLst>
              <a:ext uri="{FF2B5EF4-FFF2-40B4-BE49-F238E27FC236}">
                <a16:creationId xmlns:a16="http://schemas.microsoft.com/office/drawing/2014/main" id="{9CBAE7FF-6AA8-F603-0986-D45805A5DC20}"/>
              </a:ext>
            </a:extLst>
          </p:cNvPr>
          <p:cNvGrpSpPr/>
          <p:nvPr/>
        </p:nvGrpSpPr>
        <p:grpSpPr>
          <a:xfrm>
            <a:off x="2481843" y="3845827"/>
            <a:ext cx="4237107" cy="3012173"/>
            <a:chOff x="2790315" y="3845827"/>
            <a:chExt cx="4237107" cy="3012173"/>
          </a:xfrm>
        </p:grpSpPr>
        <p:pic>
          <p:nvPicPr>
            <p:cNvPr id="18" name="Picture 17">
              <a:extLst>
                <a:ext uri="{FF2B5EF4-FFF2-40B4-BE49-F238E27FC236}">
                  <a16:creationId xmlns:a16="http://schemas.microsoft.com/office/drawing/2014/main" id="{8C2B5271-77A7-780D-E4ED-2AC1BA20CCBC}"/>
                </a:ext>
              </a:extLst>
            </p:cNvPr>
            <p:cNvPicPr>
              <a:picLocks noChangeAspect="1"/>
            </p:cNvPicPr>
            <p:nvPr/>
          </p:nvPicPr>
          <p:blipFill>
            <a:blip r:embed="rId4"/>
            <a:stretch>
              <a:fillRect/>
            </a:stretch>
          </p:blipFill>
          <p:spPr>
            <a:xfrm>
              <a:off x="2790315" y="3845827"/>
              <a:ext cx="3936894" cy="3012173"/>
            </a:xfrm>
            <a:prstGeom prst="rect">
              <a:avLst/>
            </a:prstGeom>
          </p:spPr>
        </p:pic>
        <p:sp>
          <p:nvSpPr>
            <p:cNvPr id="19" name="TextBox 18">
              <a:extLst>
                <a:ext uri="{FF2B5EF4-FFF2-40B4-BE49-F238E27FC236}">
                  <a16:creationId xmlns:a16="http://schemas.microsoft.com/office/drawing/2014/main" id="{2B83291A-0F1B-91A8-BDE3-207A8DEE0BA2}"/>
                </a:ext>
              </a:extLst>
            </p:cNvPr>
            <p:cNvSpPr txBox="1"/>
            <p:nvPr/>
          </p:nvSpPr>
          <p:spPr>
            <a:xfrm>
              <a:off x="3767026" y="3995076"/>
              <a:ext cx="1630198" cy="369332"/>
            </a:xfrm>
            <a:prstGeom prst="rect">
              <a:avLst/>
            </a:prstGeom>
            <a:noFill/>
          </p:spPr>
          <p:txBody>
            <a:bodyPr wrap="square">
              <a:spAutoFit/>
            </a:bodyPr>
            <a:lstStyle/>
            <a:p>
              <a:r>
                <a:rPr lang="en-US" sz="1800" b="1" dirty="0">
                  <a:solidFill>
                    <a:srgbClr val="FF0000"/>
                  </a:solidFill>
                </a:rPr>
                <a:t>Total = 2.3W </a:t>
              </a:r>
            </a:p>
          </p:txBody>
        </p:sp>
        <p:sp>
          <p:nvSpPr>
            <p:cNvPr id="20" name="TextBox 19">
              <a:extLst>
                <a:ext uri="{FF2B5EF4-FFF2-40B4-BE49-F238E27FC236}">
                  <a16:creationId xmlns:a16="http://schemas.microsoft.com/office/drawing/2014/main" id="{141B6675-1AC1-FA9C-9C53-C80A34C67924}"/>
                </a:ext>
              </a:extLst>
            </p:cNvPr>
            <p:cNvSpPr txBox="1"/>
            <p:nvPr/>
          </p:nvSpPr>
          <p:spPr>
            <a:xfrm>
              <a:off x="5397224" y="6062656"/>
              <a:ext cx="1630198" cy="369332"/>
            </a:xfrm>
            <a:prstGeom prst="rect">
              <a:avLst/>
            </a:prstGeom>
            <a:noFill/>
          </p:spPr>
          <p:txBody>
            <a:bodyPr wrap="square">
              <a:spAutoFit/>
            </a:bodyPr>
            <a:lstStyle/>
            <a:p>
              <a:r>
                <a:rPr lang="en-US" b="1" dirty="0">
                  <a:solidFill>
                    <a:srgbClr val="FF0000"/>
                  </a:solidFill>
                </a:rPr>
                <a:t>QIKR  (ST-02)</a:t>
              </a:r>
              <a:endParaRPr lang="en-US" sz="1800" b="1" dirty="0">
                <a:solidFill>
                  <a:srgbClr val="FF0000"/>
                </a:solidFill>
              </a:endParaRPr>
            </a:p>
          </p:txBody>
        </p:sp>
      </p:grpSp>
      <p:sp>
        <p:nvSpPr>
          <p:cNvPr id="21" name="TextBox 20">
            <a:extLst>
              <a:ext uri="{FF2B5EF4-FFF2-40B4-BE49-F238E27FC236}">
                <a16:creationId xmlns:a16="http://schemas.microsoft.com/office/drawing/2014/main" id="{0F27B001-3DD8-5E4E-71BB-289DF07AE1ED}"/>
              </a:ext>
            </a:extLst>
          </p:cNvPr>
          <p:cNvSpPr txBox="1"/>
          <p:nvPr/>
        </p:nvSpPr>
        <p:spPr>
          <a:xfrm>
            <a:off x="6418737" y="4407157"/>
            <a:ext cx="5555561" cy="1754326"/>
          </a:xfrm>
          <a:prstGeom prst="rect">
            <a:avLst/>
          </a:prstGeom>
          <a:noFill/>
        </p:spPr>
        <p:txBody>
          <a:bodyPr wrap="square" rtlCol="0">
            <a:spAutoFit/>
          </a:bodyPr>
          <a:lstStyle/>
          <a:p>
            <a:r>
              <a:rPr lang="en-US" dirty="0"/>
              <a:t>QIKR monolith insert has additional shielding in front compared to other beamlines results in much lower heating rates</a:t>
            </a:r>
          </a:p>
          <a:p>
            <a:endParaRPr lang="en-US" dirty="0"/>
          </a:p>
          <a:p>
            <a:r>
              <a:rPr lang="en-US" dirty="0"/>
              <a:t>&gt;50% of this heating is in the front component attached to the core vessel</a:t>
            </a:r>
          </a:p>
        </p:txBody>
      </p:sp>
    </p:spTree>
    <p:extLst>
      <p:ext uri="{BB962C8B-B14F-4D97-AF65-F5344CB8AC3E}">
        <p14:creationId xmlns:p14="http://schemas.microsoft.com/office/powerpoint/2010/main" val="1748830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99CF3-CCC9-5BDA-5AA8-44A7A26DE13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CC82F66-59AD-A6B6-5E34-508B3BC0ABEE}"/>
              </a:ext>
            </a:extLst>
          </p:cNvPr>
          <p:cNvSpPr>
            <a:spLocks noGrp="1"/>
          </p:cNvSpPr>
          <p:nvPr>
            <p:ph type="title"/>
          </p:nvPr>
        </p:nvSpPr>
        <p:spPr>
          <a:xfrm>
            <a:off x="512060" y="1110807"/>
            <a:ext cx="5413469" cy="569455"/>
          </a:xfrm>
        </p:spPr>
        <p:txBody>
          <a:bodyPr/>
          <a:lstStyle/>
          <a:p>
            <a:r>
              <a:rPr lang="en-US" dirty="0">
                <a:latin typeface="Helvetica Neue" panose="02000503000000020004" pitchFamily="2" charset="0"/>
              </a:rPr>
              <a:t>Target Station Shielding,</a:t>
            </a:r>
            <a:br>
              <a:rPr lang="en-US" dirty="0">
                <a:latin typeface="Helvetica Neue" panose="02000503000000020004" pitchFamily="2" charset="0"/>
              </a:rPr>
            </a:br>
            <a:r>
              <a:rPr lang="en-US" dirty="0">
                <a:latin typeface="Helvetica Neue" panose="02000503000000020004" pitchFamily="2" charset="0"/>
              </a:rPr>
              <a:t>Monolith, and Bunker</a:t>
            </a:r>
          </a:p>
        </p:txBody>
      </p:sp>
      <p:pic>
        <p:nvPicPr>
          <p:cNvPr id="3" name="Content Placeholder 6" descr="Chart&#10;&#10;AI-generated content may be incorrect.">
            <a:extLst>
              <a:ext uri="{FF2B5EF4-FFF2-40B4-BE49-F238E27FC236}">
                <a16:creationId xmlns:a16="http://schemas.microsoft.com/office/drawing/2014/main" id="{F678427A-A973-5538-1C7E-D0EF8074C902}"/>
              </a:ext>
            </a:extLst>
          </p:cNvPr>
          <p:cNvPicPr>
            <a:picLocks noChangeAspect="1"/>
          </p:cNvPicPr>
          <p:nvPr/>
        </p:nvPicPr>
        <p:blipFill>
          <a:blip r:embed="rId2"/>
          <a:stretch>
            <a:fillRect/>
          </a:stretch>
        </p:blipFill>
        <p:spPr>
          <a:xfrm>
            <a:off x="434001" y="2241531"/>
            <a:ext cx="4423749" cy="4472165"/>
          </a:xfrm>
          <a:prstGeom prst="rect">
            <a:avLst/>
          </a:prstGeom>
        </p:spPr>
      </p:pic>
      <p:pic>
        <p:nvPicPr>
          <p:cNvPr id="5" name="Content Placeholder 4" descr="A picture containing LEGO, toy&#10;&#10;AI-generated content may be incorrect.">
            <a:extLst>
              <a:ext uri="{FF2B5EF4-FFF2-40B4-BE49-F238E27FC236}">
                <a16:creationId xmlns:a16="http://schemas.microsoft.com/office/drawing/2014/main" id="{5DD939E1-8C10-22AE-6759-1D82C77C9D18}"/>
              </a:ext>
            </a:extLst>
          </p:cNvPr>
          <p:cNvPicPr>
            <a:picLocks noChangeAspect="1"/>
          </p:cNvPicPr>
          <p:nvPr/>
        </p:nvPicPr>
        <p:blipFill>
          <a:blip r:embed="rId3"/>
          <a:stretch>
            <a:fillRect/>
          </a:stretch>
        </p:blipFill>
        <p:spPr>
          <a:xfrm>
            <a:off x="5377325" y="2255996"/>
            <a:ext cx="4356164" cy="4457700"/>
          </a:xfrm>
          <a:prstGeom prst="rect">
            <a:avLst/>
          </a:prstGeom>
        </p:spPr>
      </p:pic>
    </p:spTree>
    <p:extLst>
      <p:ext uri="{BB962C8B-B14F-4D97-AF65-F5344CB8AC3E}">
        <p14:creationId xmlns:p14="http://schemas.microsoft.com/office/powerpoint/2010/main" val="13722751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6395A7-FDDE-396A-A5B4-C8AC6DEE83F1}"/>
              </a:ext>
            </a:extLst>
          </p:cNvPr>
          <p:cNvSpPr>
            <a:spLocks noGrp="1"/>
          </p:cNvSpPr>
          <p:nvPr>
            <p:ph type="body" idx="1"/>
          </p:nvPr>
        </p:nvSpPr>
        <p:spPr>
          <a:xfrm>
            <a:off x="356238" y="1020274"/>
            <a:ext cx="3870672" cy="406265"/>
          </a:xfrm>
        </p:spPr>
        <p:txBody>
          <a:bodyPr/>
          <a:lstStyle/>
          <a:p>
            <a:r>
              <a:rPr lang="en-US" dirty="0"/>
              <a:t>      Conceptual design</a:t>
            </a:r>
          </a:p>
        </p:txBody>
      </p:sp>
      <p:sp>
        <p:nvSpPr>
          <p:cNvPr id="4" name="Text Placeholder 3">
            <a:extLst>
              <a:ext uri="{FF2B5EF4-FFF2-40B4-BE49-F238E27FC236}">
                <a16:creationId xmlns:a16="http://schemas.microsoft.com/office/drawing/2014/main" id="{DA6B68F5-46E9-01CF-95C2-3A26CFE77BBE}"/>
              </a:ext>
            </a:extLst>
          </p:cNvPr>
          <p:cNvSpPr>
            <a:spLocks noGrp="1"/>
          </p:cNvSpPr>
          <p:nvPr>
            <p:ph type="body" sz="quarter" idx="3"/>
          </p:nvPr>
        </p:nvSpPr>
        <p:spPr>
          <a:xfrm>
            <a:off x="4285717" y="1020273"/>
            <a:ext cx="3866758" cy="406266"/>
          </a:xfrm>
        </p:spPr>
        <p:txBody>
          <a:bodyPr/>
          <a:lstStyle/>
          <a:p>
            <a:r>
              <a:rPr lang="en-US" dirty="0"/>
              <a:t>    Preliminary design variants</a:t>
            </a:r>
          </a:p>
        </p:txBody>
      </p:sp>
      <p:sp>
        <p:nvSpPr>
          <p:cNvPr id="6" name="Text Placeholder 5">
            <a:extLst>
              <a:ext uri="{FF2B5EF4-FFF2-40B4-BE49-F238E27FC236}">
                <a16:creationId xmlns:a16="http://schemas.microsoft.com/office/drawing/2014/main" id="{452768A4-FC34-DA06-9490-3198898F275D}"/>
              </a:ext>
            </a:extLst>
          </p:cNvPr>
          <p:cNvSpPr>
            <a:spLocks noGrp="1"/>
          </p:cNvSpPr>
          <p:nvPr>
            <p:ph type="body" sz="quarter" idx="10"/>
          </p:nvPr>
        </p:nvSpPr>
        <p:spPr>
          <a:xfrm>
            <a:off x="8260579" y="1023316"/>
            <a:ext cx="3885931" cy="406266"/>
          </a:xfrm>
        </p:spPr>
        <p:txBody>
          <a:bodyPr/>
          <a:lstStyle/>
          <a:p>
            <a:r>
              <a:rPr lang="en-US" dirty="0"/>
              <a:t>   Preliminary design variants</a:t>
            </a:r>
          </a:p>
        </p:txBody>
      </p:sp>
      <p:sp>
        <p:nvSpPr>
          <p:cNvPr id="8" name="Title 7">
            <a:extLst>
              <a:ext uri="{FF2B5EF4-FFF2-40B4-BE49-F238E27FC236}">
                <a16:creationId xmlns:a16="http://schemas.microsoft.com/office/drawing/2014/main" id="{694D3AC7-9D9E-2CA3-2A03-EBB91ABE3510}"/>
              </a:ext>
            </a:extLst>
          </p:cNvPr>
          <p:cNvSpPr>
            <a:spLocks noGrp="1"/>
          </p:cNvSpPr>
          <p:nvPr>
            <p:ph type="title"/>
          </p:nvPr>
        </p:nvSpPr>
        <p:spPr>
          <a:xfrm>
            <a:off x="1669044" y="362143"/>
            <a:ext cx="10418329" cy="406265"/>
          </a:xfrm>
        </p:spPr>
        <p:txBody>
          <a:bodyPr/>
          <a:lstStyle/>
          <a:p>
            <a:r>
              <a:rPr lang="en-US" sz="3200" b="1" dirty="0">
                <a:latin typeface="Helvetica Neue" panose="02000503000000020004" pitchFamily="2" charset="0"/>
              </a:rPr>
              <a:t>The TSS and Monolith Design Changed</a:t>
            </a:r>
          </a:p>
        </p:txBody>
      </p:sp>
      <p:pic>
        <p:nvPicPr>
          <p:cNvPr id="16" name="Picture 15">
            <a:extLst>
              <a:ext uri="{FF2B5EF4-FFF2-40B4-BE49-F238E27FC236}">
                <a16:creationId xmlns:a16="http://schemas.microsoft.com/office/drawing/2014/main" id="{3B386385-0A59-F80F-5451-73E4668BAEF1}"/>
              </a:ext>
            </a:extLst>
          </p:cNvPr>
          <p:cNvPicPr>
            <a:picLocks noChangeAspect="1"/>
          </p:cNvPicPr>
          <p:nvPr/>
        </p:nvPicPr>
        <p:blipFill>
          <a:blip r:embed="rId3"/>
          <a:stretch>
            <a:fillRect/>
          </a:stretch>
        </p:blipFill>
        <p:spPr>
          <a:xfrm>
            <a:off x="8319718" y="1527048"/>
            <a:ext cx="3767655" cy="5130220"/>
          </a:xfrm>
          <a:prstGeom prst="rect">
            <a:avLst/>
          </a:prstGeom>
        </p:spPr>
      </p:pic>
      <p:cxnSp>
        <p:nvCxnSpPr>
          <p:cNvPr id="28" name="Straight Arrow Connector 27">
            <a:extLst>
              <a:ext uri="{FF2B5EF4-FFF2-40B4-BE49-F238E27FC236}">
                <a16:creationId xmlns:a16="http://schemas.microsoft.com/office/drawing/2014/main" id="{57F8B52C-D7CF-4888-8ABF-11BDEDD1327A}"/>
              </a:ext>
            </a:extLst>
          </p:cNvPr>
          <p:cNvCxnSpPr>
            <a:cxnSpLocks/>
          </p:cNvCxnSpPr>
          <p:nvPr/>
        </p:nvCxnSpPr>
        <p:spPr>
          <a:xfrm>
            <a:off x="1045321" y="6675525"/>
            <a:ext cx="2218579" cy="0"/>
          </a:xfrm>
          <a:prstGeom prst="straightConnector1">
            <a:avLst/>
          </a:prstGeom>
          <a:ln w="19050">
            <a:solidFill>
              <a:srgbClr val="FF0000"/>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4DF9F42-D598-933E-4EAC-AF1BA65CABE2}"/>
              </a:ext>
            </a:extLst>
          </p:cNvPr>
          <p:cNvSpPr txBox="1"/>
          <p:nvPr/>
        </p:nvSpPr>
        <p:spPr>
          <a:xfrm>
            <a:off x="1565363" y="6450456"/>
            <a:ext cx="1414170" cy="258532"/>
          </a:xfrm>
          <a:prstGeom prst="rect">
            <a:avLst/>
          </a:prstGeom>
          <a:noFill/>
        </p:spPr>
        <p:txBody>
          <a:bodyPr wrap="non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Diameter ~ 11 m</a:t>
            </a:r>
          </a:p>
        </p:txBody>
      </p:sp>
      <p:pic>
        <p:nvPicPr>
          <p:cNvPr id="55" name="Picture 54" descr="A picture containing diagram&#10;&#10;Description automatically generated">
            <a:extLst>
              <a:ext uri="{FF2B5EF4-FFF2-40B4-BE49-F238E27FC236}">
                <a16:creationId xmlns:a16="http://schemas.microsoft.com/office/drawing/2014/main" id="{5C16B218-12BA-0A40-13EF-597E2EB03E97}"/>
              </a:ext>
            </a:extLst>
          </p:cNvPr>
          <p:cNvPicPr>
            <a:picLocks noChangeAspect="1"/>
          </p:cNvPicPr>
          <p:nvPr/>
        </p:nvPicPr>
        <p:blipFill>
          <a:blip r:embed="rId4"/>
          <a:stretch>
            <a:fillRect/>
          </a:stretch>
        </p:blipFill>
        <p:spPr>
          <a:xfrm>
            <a:off x="8730560" y="1421249"/>
            <a:ext cx="2760739" cy="5477256"/>
          </a:xfrm>
          <a:prstGeom prst="rect">
            <a:avLst/>
          </a:prstGeom>
        </p:spPr>
      </p:pic>
      <p:sp>
        <p:nvSpPr>
          <p:cNvPr id="60" name="TextBox 59">
            <a:extLst>
              <a:ext uri="{FF2B5EF4-FFF2-40B4-BE49-F238E27FC236}">
                <a16:creationId xmlns:a16="http://schemas.microsoft.com/office/drawing/2014/main" id="{4A217A3D-438D-F9CE-5E1D-D47C5220E12F}"/>
              </a:ext>
            </a:extLst>
          </p:cNvPr>
          <p:cNvSpPr txBox="1"/>
          <p:nvPr/>
        </p:nvSpPr>
        <p:spPr>
          <a:xfrm>
            <a:off x="10676813" y="1727787"/>
            <a:ext cx="1628972" cy="757130"/>
          </a:xfrm>
          <a:prstGeom prst="rect">
            <a:avLst/>
          </a:prstGeom>
          <a:noFill/>
        </p:spPr>
        <p:txBody>
          <a:bodyPr wrap="non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Reduced steel ,</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Increased ordinary </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concrete </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thickness</a:t>
            </a:r>
          </a:p>
        </p:txBody>
      </p:sp>
      <p:pic>
        <p:nvPicPr>
          <p:cNvPr id="14" name="Picture 13">
            <a:extLst>
              <a:ext uri="{FF2B5EF4-FFF2-40B4-BE49-F238E27FC236}">
                <a16:creationId xmlns:a16="http://schemas.microsoft.com/office/drawing/2014/main" id="{D28F880E-DB6C-E320-861C-410E22A4A8DA}"/>
              </a:ext>
            </a:extLst>
          </p:cNvPr>
          <p:cNvPicPr>
            <a:picLocks noChangeAspect="1"/>
          </p:cNvPicPr>
          <p:nvPr/>
        </p:nvPicPr>
        <p:blipFill>
          <a:blip r:embed="rId5"/>
          <a:stretch>
            <a:fillRect/>
          </a:stretch>
        </p:blipFill>
        <p:spPr>
          <a:xfrm>
            <a:off x="950691" y="1663854"/>
            <a:ext cx="2428304" cy="2428304"/>
          </a:xfrm>
          <a:prstGeom prst="rect">
            <a:avLst/>
          </a:prstGeom>
        </p:spPr>
      </p:pic>
      <p:pic>
        <p:nvPicPr>
          <p:cNvPr id="19" name="Picture 18">
            <a:extLst>
              <a:ext uri="{FF2B5EF4-FFF2-40B4-BE49-F238E27FC236}">
                <a16:creationId xmlns:a16="http://schemas.microsoft.com/office/drawing/2014/main" id="{EC833866-5AD1-77A2-2D57-B1CF2C4EB5DD}"/>
              </a:ext>
            </a:extLst>
          </p:cNvPr>
          <p:cNvPicPr>
            <a:picLocks noChangeAspect="1"/>
          </p:cNvPicPr>
          <p:nvPr/>
        </p:nvPicPr>
        <p:blipFill>
          <a:blip r:embed="rId6"/>
          <a:stretch>
            <a:fillRect/>
          </a:stretch>
        </p:blipFill>
        <p:spPr>
          <a:xfrm>
            <a:off x="926653" y="3960805"/>
            <a:ext cx="2450592" cy="2491740"/>
          </a:xfrm>
          <a:prstGeom prst="rect">
            <a:avLst/>
          </a:prstGeom>
        </p:spPr>
      </p:pic>
      <p:pic>
        <p:nvPicPr>
          <p:cNvPr id="58" name="Content Placeholder 13" descr="Diagram&#10;&#10;Description automatically generated">
            <a:extLst>
              <a:ext uri="{FF2B5EF4-FFF2-40B4-BE49-F238E27FC236}">
                <a16:creationId xmlns:a16="http://schemas.microsoft.com/office/drawing/2014/main" id="{B50C02F2-ECC7-34A0-D091-FD162B388ED7}"/>
              </a:ext>
            </a:extLst>
          </p:cNvPr>
          <p:cNvPicPr>
            <a:picLocks noChangeAspect="1"/>
          </p:cNvPicPr>
          <p:nvPr/>
        </p:nvPicPr>
        <p:blipFill>
          <a:blip r:embed="rId7"/>
          <a:stretch>
            <a:fillRect/>
          </a:stretch>
        </p:blipFill>
        <p:spPr bwMode="auto">
          <a:xfrm>
            <a:off x="4638029" y="1412105"/>
            <a:ext cx="2762161" cy="5486400"/>
          </a:xfrm>
          <a:prstGeom prst="rect">
            <a:avLst/>
          </a:prstGeom>
          <a:noFill/>
          <a:ln w="12700">
            <a:noFill/>
            <a:miter lim="800000"/>
            <a:headEnd/>
            <a:tailEnd/>
          </a:ln>
        </p:spPr>
      </p:pic>
      <p:sp>
        <p:nvSpPr>
          <p:cNvPr id="59" name="TextBox 58">
            <a:extLst>
              <a:ext uri="{FF2B5EF4-FFF2-40B4-BE49-F238E27FC236}">
                <a16:creationId xmlns:a16="http://schemas.microsoft.com/office/drawing/2014/main" id="{B90182AD-207F-9772-B3D3-CBB24A8C9D83}"/>
              </a:ext>
            </a:extLst>
          </p:cNvPr>
          <p:cNvSpPr txBox="1"/>
          <p:nvPr/>
        </p:nvSpPr>
        <p:spPr>
          <a:xfrm>
            <a:off x="6544342" y="1893986"/>
            <a:ext cx="1608133" cy="424732"/>
          </a:xfrm>
          <a:prstGeom prst="rect">
            <a:avLst/>
          </a:prstGeom>
          <a:noFill/>
        </p:spPr>
        <p:txBody>
          <a:bodyPr wrap="non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Ordinary concrete </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 0.90 m</a:t>
            </a:r>
          </a:p>
        </p:txBody>
      </p:sp>
      <p:sp>
        <p:nvSpPr>
          <p:cNvPr id="21" name="TextBox 20">
            <a:extLst>
              <a:ext uri="{FF2B5EF4-FFF2-40B4-BE49-F238E27FC236}">
                <a16:creationId xmlns:a16="http://schemas.microsoft.com/office/drawing/2014/main" id="{AFC4C6C5-F365-12F3-1D84-CA9663438855}"/>
              </a:ext>
            </a:extLst>
          </p:cNvPr>
          <p:cNvSpPr txBox="1"/>
          <p:nvPr/>
        </p:nvSpPr>
        <p:spPr>
          <a:xfrm>
            <a:off x="6670558" y="6309612"/>
            <a:ext cx="1627369" cy="258532"/>
          </a:xfrm>
          <a:prstGeom prst="rect">
            <a:avLst/>
          </a:prstGeom>
          <a:noFill/>
        </p:spPr>
        <p:txBody>
          <a:bodyPr wrap="non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Diameter ~ 10.55 m</a:t>
            </a:r>
          </a:p>
        </p:txBody>
      </p:sp>
      <p:sp>
        <p:nvSpPr>
          <p:cNvPr id="22" name="TextBox 21">
            <a:extLst>
              <a:ext uri="{FF2B5EF4-FFF2-40B4-BE49-F238E27FC236}">
                <a16:creationId xmlns:a16="http://schemas.microsoft.com/office/drawing/2014/main" id="{0BFEE348-E6C7-4C6E-7D05-30204E89A386}"/>
              </a:ext>
            </a:extLst>
          </p:cNvPr>
          <p:cNvSpPr txBox="1"/>
          <p:nvPr/>
        </p:nvSpPr>
        <p:spPr>
          <a:xfrm>
            <a:off x="10442770" y="6333868"/>
            <a:ext cx="1627369" cy="258532"/>
          </a:xfrm>
          <a:prstGeom prst="rect">
            <a:avLst/>
          </a:prstGeom>
          <a:noFill/>
        </p:spPr>
        <p:txBody>
          <a:bodyPr wrap="non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Diameter ~ 10.55 m</a:t>
            </a:r>
          </a:p>
        </p:txBody>
      </p:sp>
    </p:spTree>
    <p:extLst>
      <p:ext uri="{BB962C8B-B14F-4D97-AF65-F5344CB8AC3E}">
        <p14:creationId xmlns:p14="http://schemas.microsoft.com/office/powerpoint/2010/main" val="2771992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agram, engineering drawing&#10;&#10;AI-generated content may be incorrect.">
            <a:extLst>
              <a:ext uri="{FF2B5EF4-FFF2-40B4-BE49-F238E27FC236}">
                <a16:creationId xmlns:a16="http://schemas.microsoft.com/office/drawing/2014/main" id="{3E79B563-C851-3417-4923-2BD9CFA50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377" y="742853"/>
            <a:ext cx="9990450" cy="5446910"/>
          </a:xfrm>
          <a:prstGeom prst="rect">
            <a:avLst/>
          </a:prstGeom>
        </p:spPr>
      </p:pic>
      <p:sp>
        <p:nvSpPr>
          <p:cNvPr id="14" name="TextBox 13">
            <a:extLst>
              <a:ext uri="{FF2B5EF4-FFF2-40B4-BE49-F238E27FC236}">
                <a16:creationId xmlns:a16="http://schemas.microsoft.com/office/drawing/2014/main" id="{B9FA3858-AB04-007E-24AC-DCD183590179}"/>
              </a:ext>
            </a:extLst>
          </p:cNvPr>
          <p:cNvSpPr txBox="1"/>
          <p:nvPr/>
        </p:nvSpPr>
        <p:spPr>
          <a:xfrm>
            <a:off x="2846145" y="6126860"/>
            <a:ext cx="6715300" cy="646331"/>
          </a:xfrm>
          <a:prstGeom prst="rect">
            <a:avLst/>
          </a:prstGeom>
          <a:noFill/>
        </p:spPr>
        <p:txBody>
          <a:bodyPr wrap="none" rtlCol="0">
            <a:spAutoFit/>
          </a:bodyPr>
          <a:lstStyle/>
          <a:p>
            <a:r>
              <a:rPr lang="en-US" dirty="0"/>
              <a:t>Vertical cut through ST-09 (to the right, opened) and ST-18. </a:t>
            </a:r>
          </a:p>
          <a:p>
            <a:r>
              <a:rPr lang="en-US" dirty="0"/>
              <a:t>The dose rates shown are for the T0 opened and shutter closed.</a:t>
            </a:r>
          </a:p>
        </p:txBody>
      </p:sp>
      <p:sp>
        <p:nvSpPr>
          <p:cNvPr id="15" name="Title 1">
            <a:extLst>
              <a:ext uri="{FF2B5EF4-FFF2-40B4-BE49-F238E27FC236}">
                <a16:creationId xmlns:a16="http://schemas.microsoft.com/office/drawing/2014/main" id="{A9FAF373-19EC-4597-47E3-DA0A1459BB50}"/>
              </a:ext>
            </a:extLst>
          </p:cNvPr>
          <p:cNvSpPr txBox="1">
            <a:spLocks/>
          </p:cNvSpPr>
          <p:nvPr/>
        </p:nvSpPr>
        <p:spPr>
          <a:xfrm>
            <a:off x="459378" y="286748"/>
            <a:ext cx="10515600" cy="4874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Helvetica Neue" panose="02000503000000020004" pitchFamily="2" charset="0"/>
                <a:ea typeface="Roboto" panose="02000000000000000000" pitchFamily="2" charset="0"/>
              </a:rPr>
              <a:t>Dose Rates in Bunker During Beam-on</a:t>
            </a:r>
          </a:p>
        </p:txBody>
      </p:sp>
    </p:spTree>
    <p:extLst>
      <p:ext uri="{BB962C8B-B14F-4D97-AF65-F5344CB8AC3E}">
        <p14:creationId xmlns:p14="http://schemas.microsoft.com/office/powerpoint/2010/main" val="26764085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A97A7-4A4F-268C-7042-E747F8E0D3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90EEB7-E69B-61F7-88AB-C6BBAE45DFE4}"/>
              </a:ext>
            </a:extLst>
          </p:cNvPr>
          <p:cNvSpPr>
            <a:spLocks noGrp="1"/>
          </p:cNvSpPr>
          <p:nvPr>
            <p:ph type="title"/>
          </p:nvPr>
        </p:nvSpPr>
        <p:spPr>
          <a:xfrm>
            <a:off x="556181" y="315029"/>
            <a:ext cx="10456504" cy="487451"/>
          </a:xfrm>
        </p:spPr>
        <p:txBody>
          <a:bodyPr>
            <a:normAutofit/>
          </a:bodyPr>
          <a:lstStyle/>
          <a:p>
            <a:r>
              <a:rPr lang="en-US" dirty="0">
                <a:latin typeface="Helvetica Neue" panose="02000503000000020004" pitchFamily="2" charset="0"/>
              </a:rPr>
              <a:t>Dose Rates in Bunker During Beam-on</a:t>
            </a:r>
          </a:p>
        </p:txBody>
      </p:sp>
      <p:pic>
        <p:nvPicPr>
          <p:cNvPr id="14" name="Picture 13">
            <a:extLst>
              <a:ext uri="{FF2B5EF4-FFF2-40B4-BE49-F238E27FC236}">
                <a16:creationId xmlns:a16="http://schemas.microsoft.com/office/drawing/2014/main" id="{CE74F0FA-D506-86B1-47D5-1DF08FA5C87F}"/>
              </a:ext>
            </a:extLst>
          </p:cNvPr>
          <p:cNvPicPr>
            <a:picLocks noChangeAspect="1"/>
          </p:cNvPicPr>
          <p:nvPr/>
        </p:nvPicPr>
        <p:blipFill>
          <a:blip r:embed="rId2"/>
          <a:stretch>
            <a:fillRect/>
          </a:stretch>
        </p:blipFill>
        <p:spPr>
          <a:xfrm>
            <a:off x="9326215" y="175553"/>
            <a:ext cx="1311783" cy="1093851"/>
          </a:xfrm>
          <a:prstGeom prst="rect">
            <a:avLst/>
          </a:prstGeom>
          <a:ln w="15875">
            <a:solidFill>
              <a:schemeClr val="accent1"/>
            </a:solidFill>
          </a:ln>
        </p:spPr>
      </p:pic>
      <p:sp>
        <p:nvSpPr>
          <p:cNvPr id="15" name="TextBox 14">
            <a:extLst>
              <a:ext uri="{FF2B5EF4-FFF2-40B4-BE49-F238E27FC236}">
                <a16:creationId xmlns:a16="http://schemas.microsoft.com/office/drawing/2014/main" id="{0D52C0D4-DA10-9235-AA47-EDDFD19B9AE8}"/>
              </a:ext>
            </a:extLst>
          </p:cNvPr>
          <p:cNvSpPr txBox="1"/>
          <p:nvPr/>
        </p:nvSpPr>
        <p:spPr>
          <a:xfrm>
            <a:off x="2141482" y="6043563"/>
            <a:ext cx="9139040" cy="369332"/>
          </a:xfrm>
          <a:prstGeom prst="rect">
            <a:avLst/>
          </a:prstGeom>
          <a:noFill/>
        </p:spPr>
        <p:txBody>
          <a:bodyPr wrap="none" rtlCol="0">
            <a:spAutoFit/>
          </a:bodyPr>
          <a:lstStyle/>
          <a:p>
            <a:r>
              <a:rPr lang="en-US" dirty="0"/>
              <a:t>Vertical cut along ST-09. The dose rates shown are for the ST-09 T0 and shutter opened.</a:t>
            </a:r>
          </a:p>
        </p:txBody>
      </p:sp>
      <p:pic>
        <p:nvPicPr>
          <p:cNvPr id="7" name="Content Placeholder 6" descr="Diagram&#10;&#10;AI-generated content may be incorrect.">
            <a:extLst>
              <a:ext uri="{FF2B5EF4-FFF2-40B4-BE49-F238E27FC236}">
                <a16:creationId xmlns:a16="http://schemas.microsoft.com/office/drawing/2014/main" id="{F5D5FF68-AAD3-FC14-59E1-892780030168}"/>
              </a:ext>
            </a:extLst>
          </p:cNvPr>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a:xfrm>
            <a:off x="0" y="1366342"/>
            <a:ext cx="6515114" cy="4372670"/>
          </a:xfrm>
        </p:spPr>
      </p:pic>
      <p:pic>
        <p:nvPicPr>
          <p:cNvPr id="12" name="Content Placeholder 11" descr="Diagram&#10;&#10;AI-generated content may be incorrect.">
            <a:extLst>
              <a:ext uri="{FF2B5EF4-FFF2-40B4-BE49-F238E27FC236}">
                <a16:creationId xmlns:a16="http://schemas.microsoft.com/office/drawing/2014/main" id="{5007D569-BFD3-CA41-3590-013DD61E6BCE}"/>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655455" y="1366342"/>
            <a:ext cx="5437094" cy="4370383"/>
          </a:xfrm>
        </p:spPr>
      </p:pic>
      <p:sp>
        <p:nvSpPr>
          <p:cNvPr id="3" name="TextBox 2">
            <a:extLst>
              <a:ext uri="{FF2B5EF4-FFF2-40B4-BE49-F238E27FC236}">
                <a16:creationId xmlns:a16="http://schemas.microsoft.com/office/drawing/2014/main" id="{05ED5266-7932-1115-CDD7-7A6098686F4E}"/>
              </a:ext>
            </a:extLst>
          </p:cNvPr>
          <p:cNvSpPr txBox="1"/>
          <p:nvPr/>
        </p:nvSpPr>
        <p:spPr>
          <a:xfrm>
            <a:off x="3257557" y="3632200"/>
            <a:ext cx="545342" cy="215444"/>
          </a:xfrm>
          <a:prstGeom prst="rect">
            <a:avLst/>
          </a:prstGeom>
          <a:noFill/>
        </p:spPr>
        <p:txBody>
          <a:bodyPr wrap="none" rtlCol="0">
            <a:spAutoFit/>
          </a:bodyPr>
          <a:lstStyle/>
          <a:p>
            <a:r>
              <a:rPr lang="en-US" sz="800" dirty="0"/>
              <a:t>1 rem/h</a:t>
            </a:r>
          </a:p>
        </p:txBody>
      </p:sp>
      <p:sp>
        <p:nvSpPr>
          <p:cNvPr id="4" name="TextBox 3">
            <a:extLst>
              <a:ext uri="{FF2B5EF4-FFF2-40B4-BE49-F238E27FC236}">
                <a16:creationId xmlns:a16="http://schemas.microsoft.com/office/drawing/2014/main" id="{291A9E3D-5EBE-B9F6-FE98-33B28622FB4A}"/>
              </a:ext>
            </a:extLst>
          </p:cNvPr>
          <p:cNvSpPr txBox="1"/>
          <p:nvPr/>
        </p:nvSpPr>
        <p:spPr>
          <a:xfrm>
            <a:off x="2434168" y="4453466"/>
            <a:ext cx="572593" cy="215444"/>
          </a:xfrm>
          <a:prstGeom prst="rect">
            <a:avLst/>
          </a:prstGeom>
          <a:noFill/>
        </p:spPr>
        <p:txBody>
          <a:bodyPr wrap="none" rtlCol="0">
            <a:spAutoFit/>
          </a:bodyPr>
          <a:lstStyle/>
          <a:p>
            <a:r>
              <a:rPr lang="en-US" sz="800" dirty="0"/>
              <a:t>5 Rem/h</a:t>
            </a:r>
          </a:p>
        </p:txBody>
      </p:sp>
      <p:sp>
        <p:nvSpPr>
          <p:cNvPr id="5" name="TextBox 4">
            <a:extLst>
              <a:ext uri="{FF2B5EF4-FFF2-40B4-BE49-F238E27FC236}">
                <a16:creationId xmlns:a16="http://schemas.microsoft.com/office/drawing/2014/main" id="{DF865337-F450-ACB9-3F21-ECCDF8443486}"/>
              </a:ext>
            </a:extLst>
          </p:cNvPr>
          <p:cNvSpPr txBox="1"/>
          <p:nvPr/>
        </p:nvSpPr>
        <p:spPr>
          <a:xfrm>
            <a:off x="2548467" y="4119033"/>
            <a:ext cx="545342" cy="215444"/>
          </a:xfrm>
          <a:prstGeom prst="rect">
            <a:avLst/>
          </a:prstGeom>
          <a:noFill/>
        </p:spPr>
        <p:txBody>
          <a:bodyPr wrap="none" rtlCol="0">
            <a:spAutoFit/>
          </a:bodyPr>
          <a:lstStyle/>
          <a:p>
            <a:r>
              <a:rPr lang="en-US" sz="800" dirty="0"/>
              <a:t>2 rem/h</a:t>
            </a:r>
          </a:p>
        </p:txBody>
      </p:sp>
    </p:spTree>
    <p:extLst>
      <p:ext uri="{BB962C8B-B14F-4D97-AF65-F5344CB8AC3E}">
        <p14:creationId xmlns:p14="http://schemas.microsoft.com/office/powerpoint/2010/main" val="6454587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F3D88-488E-97DF-6503-06A3BF507D66}"/>
              </a:ext>
            </a:extLst>
          </p:cNvPr>
          <p:cNvSpPr>
            <a:spLocks noGrp="1"/>
          </p:cNvSpPr>
          <p:nvPr>
            <p:ph type="title"/>
          </p:nvPr>
        </p:nvSpPr>
        <p:spPr>
          <a:xfrm>
            <a:off x="838200" y="365126"/>
            <a:ext cx="10515600" cy="525212"/>
          </a:xfrm>
        </p:spPr>
        <p:txBody>
          <a:bodyPr>
            <a:normAutofit/>
          </a:bodyPr>
          <a:lstStyle/>
          <a:p>
            <a:r>
              <a:rPr lang="en-US" dirty="0">
                <a:latin typeface="Helvetica Neue" panose="02000503000000020004" pitchFamily="2" charset="0"/>
              </a:rPr>
              <a:t>Dose Rates in Bunker During Beam-on</a:t>
            </a:r>
          </a:p>
        </p:txBody>
      </p:sp>
      <p:pic>
        <p:nvPicPr>
          <p:cNvPr id="6" name="Content Placeholder 5" descr="Map&#10;&#10;AI-generated content may be incorrect.">
            <a:extLst>
              <a:ext uri="{FF2B5EF4-FFF2-40B4-BE49-F238E27FC236}">
                <a16:creationId xmlns:a16="http://schemas.microsoft.com/office/drawing/2014/main" id="{84E28937-C648-3C44-1081-7F65DEE0CA3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8167" y="1112130"/>
            <a:ext cx="6564491" cy="5346508"/>
          </a:xfrm>
        </p:spPr>
      </p:pic>
      <p:pic>
        <p:nvPicPr>
          <p:cNvPr id="8" name="Content Placeholder 7">
            <a:extLst>
              <a:ext uri="{FF2B5EF4-FFF2-40B4-BE49-F238E27FC236}">
                <a16:creationId xmlns:a16="http://schemas.microsoft.com/office/drawing/2014/main" id="{F4734BF7-1EFC-3F09-9099-5EC10EED2C0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36324" y="1129892"/>
            <a:ext cx="5465989" cy="5340778"/>
          </a:xfrm>
        </p:spPr>
      </p:pic>
      <p:pic>
        <p:nvPicPr>
          <p:cNvPr id="9" name="Picture 8">
            <a:extLst>
              <a:ext uri="{FF2B5EF4-FFF2-40B4-BE49-F238E27FC236}">
                <a16:creationId xmlns:a16="http://schemas.microsoft.com/office/drawing/2014/main" id="{D20C15A9-43E3-D142-4CC5-737A72BA1185}"/>
              </a:ext>
            </a:extLst>
          </p:cNvPr>
          <p:cNvPicPr>
            <a:picLocks noChangeAspect="1"/>
          </p:cNvPicPr>
          <p:nvPr/>
        </p:nvPicPr>
        <p:blipFill>
          <a:blip r:embed="rId4"/>
          <a:stretch>
            <a:fillRect/>
          </a:stretch>
        </p:blipFill>
        <p:spPr>
          <a:xfrm>
            <a:off x="9116082" y="184902"/>
            <a:ext cx="1311783" cy="1093851"/>
          </a:xfrm>
          <a:prstGeom prst="rect">
            <a:avLst/>
          </a:prstGeom>
          <a:ln w="15875">
            <a:solidFill>
              <a:schemeClr val="accent1"/>
            </a:solidFill>
          </a:ln>
        </p:spPr>
      </p:pic>
      <p:sp>
        <p:nvSpPr>
          <p:cNvPr id="10" name="TextBox 9">
            <a:extLst>
              <a:ext uri="{FF2B5EF4-FFF2-40B4-BE49-F238E27FC236}">
                <a16:creationId xmlns:a16="http://schemas.microsoft.com/office/drawing/2014/main" id="{B819BC98-F25B-A3D4-D1A2-DDB624A5469C}"/>
              </a:ext>
            </a:extLst>
          </p:cNvPr>
          <p:cNvSpPr txBox="1"/>
          <p:nvPr/>
        </p:nvSpPr>
        <p:spPr>
          <a:xfrm>
            <a:off x="1492845" y="6303766"/>
            <a:ext cx="10283584" cy="369332"/>
          </a:xfrm>
          <a:prstGeom prst="rect">
            <a:avLst/>
          </a:prstGeom>
          <a:noFill/>
        </p:spPr>
        <p:txBody>
          <a:bodyPr wrap="none" rtlCol="0">
            <a:spAutoFit/>
          </a:bodyPr>
          <a:lstStyle/>
          <a:p>
            <a:r>
              <a:rPr lang="en-US" dirty="0"/>
              <a:t>The dose rates shown are for the ST-09 T0 and shutter opened, T0’s of other beamlines are closed.</a:t>
            </a:r>
          </a:p>
        </p:txBody>
      </p:sp>
      <p:sp>
        <p:nvSpPr>
          <p:cNvPr id="3" name="TextBox 2">
            <a:extLst>
              <a:ext uri="{FF2B5EF4-FFF2-40B4-BE49-F238E27FC236}">
                <a16:creationId xmlns:a16="http://schemas.microsoft.com/office/drawing/2014/main" id="{A671960A-E5C8-9134-5230-ECC08065DD31}"/>
              </a:ext>
            </a:extLst>
          </p:cNvPr>
          <p:cNvSpPr txBox="1"/>
          <p:nvPr/>
        </p:nvSpPr>
        <p:spPr>
          <a:xfrm>
            <a:off x="3254078" y="3870687"/>
            <a:ext cx="545342" cy="215444"/>
          </a:xfrm>
          <a:prstGeom prst="rect">
            <a:avLst/>
          </a:prstGeom>
          <a:noFill/>
        </p:spPr>
        <p:txBody>
          <a:bodyPr wrap="none" rtlCol="0">
            <a:spAutoFit/>
          </a:bodyPr>
          <a:lstStyle/>
          <a:p>
            <a:r>
              <a:rPr lang="en-US" sz="800" dirty="0"/>
              <a:t>1 rem/h</a:t>
            </a:r>
          </a:p>
        </p:txBody>
      </p:sp>
      <p:sp>
        <p:nvSpPr>
          <p:cNvPr id="4" name="TextBox 3">
            <a:extLst>
              <a:ext uri="{FF2B5EF4-FFF2-40B4-BE49-F238E27FC236}">
                <a16:creationId xmlns:a16="http://schemas.microsoft.com/office/drawing/2014/main" id="{FE4387A5-C6A6-6BBA-BDF6-F657C3E412E7}"/>
              </a:ext>
            </a:extLst>
          </p:cNvPr>
          <p:cNvSpPr txBox="1"/>
          <p:nvPr/>
        </p:nvSpPr>
        <p:spPr>
          <a:xfrm>
            <a:off x="2436066" y="3785384"/>
            <a:ext cx="545342" cy="215444"/>
          </a:xfrm>
          <a:prstGeom prst="rect">
            <a:avLst/>
          </a:prstGeom>
          <a:noFill/>
        </p:spPr>
        <p:txBody>
          <a:bodyPr wrap="none" rtlCol="0">
            <a:spAutoFit/>
          </a:bodyPr>
          <a:lstStyle/>
          <a:p>
            <a:r>
              <a:rPr lang="en-US" sz="800" dirty="0"/>
              <a:t>2 rem/h</a:t>
            </a:r>
          </a:p>
        </p:txBody>
      </p:sp>
      <p:sp>
        <p:nvSpPr>
          <p:cNvPr id="5" name="TextBox 4">
            <a:extLst>
              <a:ext uri="{FF2B5EF4-FFF2-40B4-BE49-F238E27FC236}">
                <a16:creationId xmlns:a16="http://schemas.microsoft.com/office/drawing/2014/main" id="{A1D45A5D-0F07-637C-27F0-2C0A4FDD08BA}"/>
              </a:ext>
            </a:extLst>
          </p:cNvPr>
          <p:cNvSpPr txBox="1"/>
          <p:nvPr/>
        </p:nvSpPr>
        <p:spPr>
          <a:xfrm>
            <a:off x="1826690" y="4152900"/>
            <a:ext cx="545342" cy="215444"/>
          </a:xfrm>
          <a:prstGeom prst="rect">
            <a:avLst/>
          </a:prstGeom>
          <a:noFill/>
        </p:spPr>
        <p:txBody>
          <a:bodyPr wrap="none" rtlCol="0">
            <a:spAutoFit/>
          </a:bodyPr>
          <a:lstStyle/>
          <a:p>
            <a:r>
              <a:rPr lang="en-US" sz="800" dirty="0"/>
              <a:t>5 rem/h</a:t>
            </a:r>
          </a:p>
        </p:txBody>
      </p:sp>
    </p:spTree>
    <p:extLst>
      <p:ext uri="{BB962C8B-B14F-4D97-AF65-F5344CB8AC3E}">
        <p14:creationId xmlns:p14="http://schemas.microsoft.com/office/powerpoint/2010/main" val="3739061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36CDE-D3CF-8093-5695-EC9199EA81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79FB14-F658-09E2-8B0F-297FCD4FDEF9}"/>
              </a:ext>
            </a:extLst>
          </p:cNvPr>
          <p:cNvSpPr>
            <a:spLocks noGrp="1"/>
          </p:cNvSpPr>
          <p:nvPr>
            <p:ph type="title"/>
          </p:nvPr>
        </p:nvSpPr>
        <p:spPr>
          <a:xfrm>
            <a:off x="314691" y="365124"/>
            <a:ext cx="11492432" cy="886397"/>
          </a:xfrm>
        </p:spPr>
        <p:txBody>
          <a:bodyPr/>
          <a:lstStyle/>
          <a:p>
            <a:r>
              <a:rPr lang="en-US" sz="3200" b="1" dirty="0">
                <a:latin typeface="Helvetica Neue" panose="02000503000000020004" pitchFamily="2" charset="0"/>
                <a:ea typeface="Helvetica Neue" panose="02000503000000020004" pitchFamily="2" charset="0"/>
                <a:cs typeface="Helvetica Neue" panose="02000503000000020004" pitchFamily="2" charset="0"/>
              </a:rPr>
              <a:t>Neutronics Analyses for VS &amp; TS Shielding</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extBox 3">
            <a:extLst>
              <a:ext uri="{FF2B5EF4-FFF2-40B4-BE49-F238E27FC236}">
                <a16:creationId xmlns:a16="http://schemas.microsoft.com/office/drawing/2014/main" id="{118032BC-01E3-647F-C114-E75B218F10AF}"/>
              </a:ext>
            </a:extLst>
          </p:cNvPr>
          <p:cNvSpPr txBox="1"/>
          <p:nvPr/>
        </p:nvSpPr>
        <p:spPr>
          <a:xfrm>
            <a:off x="493986" y="943789"/>
            <a:ext cx="11383323" cy="5786199"/>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sz="2400" b="1" dirty="0">
                <a:latin typeface="Helvetica Neue" panose="02000503000000020004" pitchFamily="2" charset="0"/>
                <a:ea typeface="Helvetica Neue" panose="02000503000000020004" pitchFamily="2" charset="0"/>
                <a:cs typeface="Helvetica Neue" panose="02000503000000020004" pitchFamily="2" charset="0"/>
              </a:rPr>
              <a:t>Start with the proton beam on target</a:t>
            </a:r>
          </a:p>
          <a:p>
            <a:pPr marL="285750" indent="-285750">
              <a:spcBef>
                <a:spcPts val="1200"/>
              </a:spcBef>
              <a:buFont typeface="Arial" panose="020B0604020202020204" pitchFamily="34" charset="0"/>
              <a:buChar char="•"/>
            </a:pPr>
            <a:r>
              <a:rPr lang="en-US" sz="2400" b="1" dirty="0">
                <a:latin typeface="Helvetica Neue" panose="02000503000000020004" pitchFamily="2" charset="0"/>
                <a:ea typeface="Helvetica Neue" panose="02000503000000020004" pitchFamily="2" charset="0"/>
                <a:cs typeface="Helvetica Neue" panose="02000503000000020004" pitchFamily="2" charset="0"/>
              </a:rPr>
              <a:t>Require large models</a:t>
            </a:r>
          </a:p>
          <a:p>
            <a:pPr marL="285750" indent="-285750">
              <a:spcBef>
                <a:spcPts val="1200"/>
              </a:spcBef>
              <a:buFont typeface="Arial" panose="020B0604020202020204" pitchFamily="34" charset="0"/>
              <a:buChar char="•"/>
            </a:pPr>
            <a:r>
              <a:rPr lang="en-US" sz="2400" b="1" dirty="0">
                <a:latin typeface="Helvetica Neue" panose="02000503000000020004" pitchFamily="2" charset="0"/>
                <a:ea typeface="Helvetica Neue" panose="02000503000000020004" pitchFamily="2" charset="0"/>
                <a:cs typeface="Helvetica Neue" panose="02000503000000020004" pitchFamily="2" charset="0"/>
              </a:rPr>
              <a:t>Provide results on:</a:t>
            </a:r>
          </a:p>
          <a:p>
            <a:pPr marL="800100" lvl="1" indent="-342900">
              <a:spcBef>
                <a:spcPts val="1200"/>
              </a:spcBef>
              <a:buFont typeface="Arial" panose="020B0604020202020204" pitchFamily="34" charset="0"/>
              <a:buChar char="•"/>
            </a:pPr>
            <a:r>
              <a:rPr lang="en-US" sz="2400" b="1" dirty="0">
                <a:latin typeface="Helvetica Neue" panose="02000503000000020004" pitchFamily="2" charset="0"/>
                <a:ea typeface="Helvetica Neue" panose="02000503000000020004" pitchFamily="2" charset="0"/>
                <a:cs typeface="Helvetica Neue" panose="02000503000000020004" pitchFamily="2" charset="0"/>
              </a:rPr>
              <a:t>Energy deposition </a:t>
            </a:r>
            <a:r>
              <a:rPr lang="en-US" sz="2400" dirty="0">
                <a:latin typeface="Helvetica Neue" panose="02000503000000020004" pitchFamily="2" charset="0"/>
                <a:ea typeface="Helvetica Neue" panose="02000503000000020004" pitchFamily="2" charset="0"/>
                <a:cs typeface="Helvetica Neue" panose="02000503000000020004" pitchFamily="2" charset="0"/>
              </a:rPr>
              <a:t>from the beam-on operations to provide input for the subsequent structural stress and thermal analyses, mainly to design efficient cooling and maintain structural integrity throughout the service life-time</a:t>
            </a:r>
          </a:p>
          <a:p>
            <a:pPr marL="742950" lvl="1" indent="-285750">
              <a:spcBef>
                <a:spcPts val="1200"/>
              </a:spcBef>
              <a:buFont typeface="Arial" panose="020B0604020202020204" pitchFamily="34" charset="0"/>
              <a:buChar char="•"/>
            </a:pPr>
            <a:r>
              <a:rPr lang="en-US" sz="2400" b="1" dirty="0">
                <a:latin typeface="Helvetica Neue" panose="02000503000000020004" pitchFamily="2" charset="0"/>
                <a:ea typeface="Helvetica Neue" panose="02000503000000020004" pitchFamily="2" charset="0"/>
                <a:cs typeface="Helvetica Neue" panose="02000503000000020004" pitchFamily="2" charset="0"/>
              </a:rPr>
              <a:t>Radiation damage </a:t>
            </a:r>
            <a:r>
              <a:rPr lang="en-US" sz="2400" dirty="0">
                <a:latin typeface="Helvetica Neue" panose="02000503000000020004" pitchFamily="2" charset="0"/>
                <a:ea typeface="Helvetica Neue" panose="02000503000000020004" pitchFamily="2" charset="0"/>
                <a:cs typeface="Helvetica Neue" panose="02000503000000020004" pitchFamily="2" charset="0"/>
              </a:rPr>
              <a:t>to determine the service life-time</a:t>
            </a:r>
          </a:p>
          <a:p>
            <a:pPr marL="742950" lvl="1" indent="-285750">
              <a:spcBef>
                <a:spcPts val="1200"/>
              </a:spcBef>
              <a:buFont typeface="Arial" panose="020B0604020202020204" pitchFamily="34" charset="0"/>
              <a:buChar char="•"/>
            </a:pPr>
            <a:r>
              <a:rPr lang="en-US" sz="2400" b="1" dirty="0">
                <a:latin typeface="Helvetica Neue" panose="02000503000000020004" pitchFamily="2" charset="0"/>
                <a:ea typeface="Helvetica Neue" panose="02000503000000020004" pitchFamily="2" charset="0"/>
                <a:cs typeface="Helvetica Neue" panose="02000503000000020004" pitchFamily="2" charset="0"/>
              </a:rPr>
              <a:t>Prompt radiation dose </a:t>
            </a:r>
            <a:r>
              <a:rPr lang="en-US" sz="2400" dirty="0">
                <a:latin typeface="Helvetica Neue" panose="02000503000000020004" pitchFamily="2" charset="0"/>
                <a:ea typeface="Helvetica Neue" panose="02000503000000020004" pitchFamily="2" charset="0"/>
                <a:cs typeface="Helvetica Neue" panose="02000503000000020004" pitchFamily="2" charset="0"/>
              </a:rPr>
              <a:t>rate from the beam-on operations to guide the effective radiation shielding design</a:t>
            </a:r>
          </a:p>
          <a:p>
            <a:pPr marL="285750" indent="-285750">
              <a:spcBef>
                <a:spcPts val="1200"/>
              </a:spcBef>
              <a:buFont typeface="Arial" panose="020B0604020202020204" pitchFamily="34" charset="0"/>
              <a:buChar char="•"/>
            </a:pPr>
            <a:r>
              <a:rPr lang="en-US" sz="2400" b="1" dirty="0">
                <a:latin typeface="Helvetica Neue" panose="02000503000000020004" pitchFamily="2" charset="0"/>
                <a:ea typeface="Helvetica Neue" panose="02000503000000020004" pitchFamily="2" charset="0"/>
                <a:cs typeface="Helvetica Neue" panose="02000503000000020004" pitchFamily="2" charset="0"/>
              </a:rPr>
              <a:t>With additional activation and delayed gamma-ray transport steps:</a:t>
            </a:r>
          </a:p>
          <a:p>
            <a:pPr marL="742950" lvl="1" indent="-285750">
              <a:spcBef>
                <a:spcPts val="1200"/>
              </a:spcBef>
              <a:buFont typeface="Arial" panose="020B0604020202020204" pitchFamily="34" charset="0"/>
              <a:buChar char="•"/>
            </a:pPr>
            <a:r>
              <a:rPr lang="en-US" sz="2400" b="1" dirty="0">
                <a:latin typeface="Helvetica Neue" panose="02000503000000020004" pitchFamily="2" charset="0"/>
                <a:ea typeface="Helvetica Neue" panose="02000503000000020004" pitchFamily="2" charset="0"/>
                <a:cs typeface="Helvetica Neue" panose="02000503000000020004" pitchFamily="2" charset="0"/>
              </a:rPr>
              <a:t>Shutdown radiation dose</a:t>
            </a:r>
            <a:r>
              <a:rPr lang="en-US" sz="2400" dirty="0">
                <a:latin typeface="Helvetica Neue" panose="02000503000000020004" pitchFamily="2" charset="0"/>
                <a:ea typeface="Helvetica Neue" panose="02000503000000020004" pitchFamily="2" charset="0"/>
                <a:cs typeface="Helvetica Neue" panose="02000503000000020004" pitchFamily="2" charset="0"/>
              </a:rPr>
              <a:t> rates needed for maintenance and replacement  operations</a:t>
            </a:r>
          </a:p>
        </p:txBody>
      </p:sp>
    </p:spTree>
    <p:extLst>
      <p:ext uri="{BB962C8B-B14F-4D97-AF65-F5344CB8AC3E}">
        <p14:creationId xmlns:p14="http://schemas.microsoft.com/office/powerpoint/2010/main" val="17601586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63447-C40F-9537-253B-E50C93D28225}"/>
              </a:ext>
            </a:extLst>
          </p:cNvPr>
          <p:cNvSpPr>
            <a:spLocks noGrp="1"/>
          </p:cNvSpPr>
          <p:nvPr>
            <p:ph type="title"/>
          </p:nvPr>
        </p:nvSpPr>
        <p:spPr>
          <a:xfrm>
            <a:off x="-56098" y="63682"/>
            <a:ext cx="11430000" cy="539496"/>
          </a:xfrm>
        </p:spPr>
        <p:txBody>
          <a:bodyPr/>
          <a:lstStyle/>
          <a:p>
            <a:r>
              <a:rPr lang="en-US" dirty="0">
                <a:latin typeface="Helvetica Neue" panose="02000503000000020004" pitchFamily="2" charset="0"/>
              </a:rPr>
              <a:t>Target Station Shielding and Monolith Concrete Heating</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0DE76A8E-DAB2-2CC6-9878-AE5E6639F41A}"/>
                  </a:ext>
                </a:extLst>
              </p:cNvPr>
              <p:cNvSpPr txBox="1"/>
              <p:nvPr/>
            </p:nvSpPr>
            <p:spPr>
              <a:xfrm>
                <a:off x="3677192" y="539665"/>
                <a:ext cx="2403564"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rPr>
                        <m:t>𝑄</m:t>
                      </m:r>
                      <m:r>
                        <a:rPr lang="en-US" b="0" i="1" smtClean="0">
                          <a:solidFill>
                            <a:schemeClr val="tx1"/>
                          </a:solidFill>
                          <a:latin typeface="Cambria Math" panose="02040503050406030204" pitchFamily="18" charset="0"/>
                        </a:rPr>
                        <m:t>_</m:t>
                      </m:r>
                      <m:r>
                        <a:rPr lang="en-US" b="0" i="1" smtClean="0">
                          <a:solidFill>
                            <a:schemeClr val="tx1"/>
                          </a:solidFill>
                          <a:latin typeface="Cambria Math" panose="02040503050406030204" pitchFamily="18" charset="0"/>
                        </a:rPr>
                        <m:t>𝑇𝑜𝑝</m:t>
                      </m:r>
                      <m:r>
                        <a:rPr lang="en-US" b="0" i="1" smtClean="0">
                          <a:solidFill>
                            <a:schemeClr val="tx1"/>
                          </a:solidFill>
                          <a:latin typeface="Cambria Math" panose="02040503050406030204" pitchFamily="18" charset="0"/>
                        </a:rPr>
                        <m:t>_</m:t>
                      </m:r>
                      <m:r>
                        <a:rPr lang="en-US" b="0" i="1" smtClean="0">
                          <a:solidFill>
                            <a:schemeClr val="tx1"/>
                          </a:solidFill>
                          <a:latin typeface="Cambria Math" panose="02040503050406030204" pitchFamily="18" charset="0"/>
                        </a:rPr>
                        <m:t>𝑆𝑡𝑒𝑒𝑙</m:t>
                      </m:r>
                      <m:r>
                        <a:rPr lang="en-US" b="0" i="1" smtClean="0">
                          <a:solidFill>
                            <a:schemeClr val="tx1"/>
                          </a:solidFill>
                          <a:latin typeface="Cambria Math" panose="02040503050406030204" pitchFamily="18" charset="0"/>
                        </a:rPr>
                        <m:t>=519</m:t>
                      </m:r>
                      <m:r>
                        <a:rPr lang="en-US" b="0" i="1" smtClean="0">
                          <a:solidFill>
                            <a:schemeClr val="tx1"/>
                          </a:solidFill>
                          <a:latin typeface="Cambria Math" panose="02040503050406030204" pitchFamily="18" charset="0"/>
                        </a:rPr>
                        <m:t>𝑊</m:t>
                      </m:r>
                    </m:oMath>
                  </m:oMathPara>
                </a14:m>
                <a:endParaRPr lang="en-US" dirty="0"/>
              </a:p>
            </p:txBody>
          </p:sp>
        </mc:Choice>
        <mc:Fallback xmlns="">
          <p:sp>
            <p:nvSpPr>
              <p:cNvPr id="35" name="TextBox 34">
                <a:extLst>
                  <a:ext uri="{FF2B5EF4-FFF2-40B4-BE49-F238E27FC236}">
                    <a16:creationId xmlns:a16="http://schemas.microsoft.com/office/drawing/2014/main" id="{0DE76A8E-DAB2-2CC6-9878-AE5E6639F41A}"/>
                  </a:ext>
                </a:extLst>
              </p:cNvPr>
              <p:cNvSpPr txBox="1">
                <a:spLocks noRot="1" noChangeAspect="1" noMove="1" noResize="1" noEditPoints="1" noAdjustHandles="1" noChangeArrowheads="1" noChangeShapeType="1" noTextEdit="1"/>
              </p:cNvSpPr>
              <p:nvPr/>
            </p:nvSpPr>
            <p:spPr>
              <a:xfrm>
                <a:off x="3677192" y="539665"/>
                <a:ext cx="2403564" cy="369332"/>
              </a:xfrm>
              <a:prstGeom prst="rect">
                <a:avLst/>
              </a:prstGeom>
              <a:blipFill>
                <a:blip r:embed="rId2"/>
                <a:stretch>
                  <a:fillRect b="-15000"/>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152BB458-8B25-2D08-87C5-7140637CF569}"/>
              </a:ext>
            </a:extLst>
          </p:cNvPr>
          <p:cNvPicPr>
            <a:picLocks noChangeAspect="1"/>
          </p:cNvPicPr>
          <p:nvPr/>
        </p:nvPicPr>
        <p:blipFill>
          <a:blip r:embed="rId3"/>
          <a:stretch>
            <a:fillRect/>
          </a:stretch>
        </p:blipFill>
        <p:spPr>
          <a:xfrm>
            <a:off x="2933384" y="968390"/>
            <a:ext cx="3741259" cy="2632165"/>
          </a:xfrm>
          <a:prstGeom prst="rect">
            <a:avLst/>
          </a:prstGeom>
        </p:spPr>
      </p:pic>
      <p:pic>
        <p:nvPicPr>
          <p:cNvPr id="8" name="Picture 7">
            <a:extLst>
              <a:ext uri="{FF2B5EF4-FFF2-40B4-BE49-F238E27FC236}">
                <a16:creationId xmlns:a16="http://schemas.microsoft.com/office/drawing/2014/main" id="{34BE592B-2F57-66C0-C44C-6952CDCF67AD}"/>
              </a:ext>
            </a:extLst>
          </p:cNvPr>
          <p:cNvPicPr>
            <a:picLocks noChangeAspect="1"/>
          </p:cNvPicPr>
          <p:nvPr/>
        </p:nvPicPr>
        <p:blipFill>
          <a:blip r:embed="rId4"/>
          <a:stretch>
            <a:fillRect/>
          </a:stretch>
        </p:blipFill>
        <p:spPr>
          <a:xfrm>
            <a:off x="2933382" y="4095205"/>
            <a:ext cx="3741258" cy="2632165"/>
          </a:xfrm>
          <a:prstGeom prst="rect">
            <a:avLst/>
          </a:prstGeom>
        </p:spPr>
      </p:pic>
      <p:pic>
        <p:nvPicPr>
          <p:cNvPr id="13" name="Picture 12">
            <a:extLst>
              <a:ext uri="{FF2B5EF4-FFF2-40B4-BE49-F238E27FC236}">
                <a16:creationId xmlns:a16="http://schemas.microsoft.com/office/drawing/2014/main" id="{C93E4CA3-9455-7D2D-6442-44CD3BB78687}"/>
              </a:ext>
            </a:extLst>
          </p:cNvPr>
          <p:cNvPicPr>
            <a:picLocks noChangeAspect="1"/>
          </p:cNvPicPr>
          <p:nvPr/>
        </p:nvPicPr>
        <p:blipFill>
          <a:blip r:embed="rId5"/>
          <a:stretch>
            <a:fillRect/>
          </a:stretch>
        </p:blipFill>
        <p:spPr>
          <a:xfrm>
            <a:off x="7054713" y="955327"/>
            <a:ext cx="3741258" cy="2632165"/>
          </a:xfrm>
          <a:prstGeom prst="rect">
            <a:avLst/>
          </a:prstGeom>
        </p:spPr>
      </p:pic>
      <p:pic>
        <p:nvPicPr>
          <p:cNvPr id="15" name="Picture 14">
            <a:extLst>
              <a:ext uri="{FF2B5EF4-FFF2-40B4-BE49-F238E27FC236}">
                <a16:creationId xmlns:a16="http://schemas.microsoft.com/office/drawing/2014/main" id="{B4A79E0D-D29E-45D4-0C34-34894432A255}"/>
              </a:ext>
            </a:extLst>
          </p:cNvPr>
          <p:cNvPicPr>
            <a:picLocks noChangeAspect="1"/>
          </p:cNvPicPr>
          <p:nvPr/>
        </p:nvPicPr>
        <p:blipFill>
          <a:blip r:embed="rId6"/>
          <a:stretch>
            <a:fillRect/>
          </a:stretch>
        </p:blipFill>
        <p:spPr>
          <a:xfrm>
            <a:off x="7108042" y="4095206"/>
            <a:ext cx="3741259" cy="2632165"/>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7AB472C-806F-B74D-626E-D4B949EA8AD6}"/>
                  </a:ext>
                </a:extLst>
              </p:cNvPr>
              <p:cNvSpPr txBox="1"/>
              <p:nvPr/>
            </p:nvSpPr>
            <p:spPr>
              <a:xfrm>
                <a:off x="7735050" y="539665"/>
                <a:ext cx="2780538"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rPr>
                        <m:t>𝑄</m:t>
                      </m:r>
                      <m:r>
                        <a:rPr lang="en-US" b="0" i="1" smtClean="0">
                          <a:solidFill>
                            <a:schemeClr val="tx1"/>
                          </a:solidFill>
                          <a:latin typeface="Cambria Math" panose="02040503050406030204" pitchFamily="18" charset="0"/>
                        </a:rPr>
                        <m:t>_</m:t>
                      </m:r>
                      <m:r>
                        <a:rPr lang="en-US" b="0" i="1" smtClean="0">
                          <a:solidFill>
                            <a:schemeClr val="tx1"/>
                          </a:solidFill>
                          <a:latin typeface="Cambria Math" panose="02040503050406030204" pitchFamily="18" charset="0"/>
                        </a:rPr>
                        <m:t>𝑇𝑜𝑝</m:t>
                      </m:r>
                      <m:r>
                        <a:rPr lang="en-US" b="0" i="1" smtClean="0">
                          <a:solidFill>
                            <a:schemeClr val="tx1"/>
                          </a:solidFill>
                          <a:latin typeface="Cambria Math" panose="02040503050406030204" pitchFamily="18" charset="0"/>
                        </a:rPr>
                        <m:t>_</m:t>
                      </m:r>
                      <m:r>
                        <a:rPr lang="en-US" b="0" i="1" smtClean="0">
                          <a:solidFill>
                            <a:schemeClr val="tx1"/>
                          </a:solidFill>
                          <a:latin typeface="Cambria Math" panose="02040503050406030204" pitchFamily="18" charset="0"/>
                        </a:rPr>
                        <m:t>𝐶𝑜𝑛𝑐𝑟𝑒𝑡𝑒</m:t>
                      </m:r>
                      <m:r>
                        <a:rPr lang="en-US" b="0" i="1" smtClean="0">
                          <a:solidFill>
                            <a:schemeClr val="tx1"/>
                          </a:solidFill>
                          <a:latin typeface="Cambria Math" panose="02040503050406030204" pitchFamily="18" charset="0"/>
                        </a:rPr>
                        <m:t>=12.7</m:t>
                      </m:r>
                      <m:r>
                        <a:rPr lang="en-US" b="0" i="1" smtClean="0">
                          <a:solidFill>
                            <a:schemeClr val="tx1"/>
                          </a:solidFill>
                          <a:latin typeface="Cambria Math" panose="02040503050406030204" pitchFamily="18" charset="0"/>
                        </a:rPr>
                        <m:t>𝑊</m:t>
                      </m:r>
                    </m:oMath>
                  </m:oMathPara>
                </a14:m>
                <a:endParaRPr lang="en-US" dirty="0"/>
              </a:p>
            </p:txBody>
          </p:sp>
        </mc:Choice>
        <mc:Fallback xmlns="">
          <p:sp>
            <p:nvSpPr>
              <p:cNvPr id="18" name="TextBox 17">
                <a:extLst>
                  <a:ext uri="{FF2B5EF4-FFF2-40B4-BE49-F238E27FC236}">
                    <a16:creationId xmlns:a16="http://schemas.microsoft.com/office/drawing/2014/main" id="{77AB472C-806F-B74D-626E-D4B949EA8AD6}"/>
                  </a:ext>
                </a:extLst>
              </p:cNvPr>
              <p:cNvSpPr txBox="1">
                <a:spLocks noRot="1" noChangeAspect="1" noMove="1" noResize="1" noEditPoints="1" noAdjustHandles="1" noChangeArrowheads="1" noChangeShapeType="1" noTextEdit="1"/>
              </p:cNvSpPr>
              <p:nvPr/>
            </p:nvSpPr>
            <p:spPr>
              <a:xfrm>
                <a:off x="7735050" y="539665"/>
                <a:ext cx="2780538" cy="369332"/>
              </a:xfrm>
              <a:prstGeom prst="rect">
                <a:avLst/>
              </a:prstGeom>
              <a:blipFill>
                <a:blip r:embed="rId7"/>
                <a:stretch>
                  <a:fillRect l="-439"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D183D04-23AA-75C3-B813-0805D71EE0B6}"/>
                  </a:ext>
                </a:extLst>
              </p:cNvPr>
              <p:cNvSpPr txBox="1"/>
              <p:nvPr/>
            </p:nvSpPr>
            <p:spPr>
              <a:xfrm>
                <a:off x="3677191" y="3706282"/>
                <a:ext cx="2775857"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rPr>
                        <m:t>𝑄</m:t>
                      </m:r>
                      <m:r>
                        <a:rPr lang="en-US" b="0" i="1" smtClean="0">
                          <a:solidFill>
                            <a:schemeClr val="tx1"/>
                          </a:solidFill>
                          <a:latin typeface="Cambria Math" panose="02040503050406030204" pitchFamily="18" charset="0"/>
                        </a:rPr>
                        <m:t>_</m:t>
                      </m:r>
                      <m:r>
                        <a:rPr lang="en-US" b="0" i="1" smtClean="0">
                          <a:solidFill>
                            <a:schemeClr val="tx1"/>
                          </a:solidFill>
                          <a:latin typeface="Cambria Math" panose="02040503050406030204" pitchFamily="18" charset="0"/>
                        </a:rPr>
                        <m:t>𝐵𝑜𝑡𝑡𝑜𝑚</m:t>
                      </m:r>
                      <m:r>
                        <a:rPr lang="en-US" b="0" i="1" smtClean="0">
                          <a:solidFill>
                            <a:schemeClr val="tx1"/>
                          </a:solidFill>
                          <a:latin typeface="Cambria Math" panose="02040503050406030204" pitchFamily="18" charset="0"/>
                        </a:rPr>
                        <m:t>_</m:t>
                      </m:r>
                      <m:r>
                        <a:rPr lang="en-US" b="0" i="1" smtClean="0">
                          <a:solidFill>
                            <a:schemeClr val="tx1"/>
                          </a:solidFill>
                          <a:latin typeface="Cambria Math" panose="02040503050406030204" pitchFamily="18" charset="0"/>
                        </a:rPr>
                        <m:t>𝑆𝑡𝑒𝑒𝑙</m:t>
                      </m:r>
                      <m:r>
                        <a:rPr lang="en-US" b="0" i="1" smtClean="0">
                          <a:solidFill>
                            <a:schemeClr val="tx1"/>
                          </a:solidFill>
                          <a:latin typeface="Cambria Math" panose="02040503050406030204" pitchFamily="18" charset="0"/>
                        </a:rPr>
                        <m:t>=12.3</m:t>
                      </m:r>
                      <m:r>
                        <a:rPr lang="en-US" b="0" i="1" smtClean="0">
                          <a:solidFill>
                            <a:schemeClr val="tx1"/>
                          </a:solidFill>
                          <a:latin typeface="Cambria Math" panose="02040503050406030204" pitchFamily="18" charset="0"/>
                        </a:rPr>
                        <m:t>𝑊</m:t>
                      </m:r>
                    </m:oMath>
                  </m:oMathPara>
                </a14:m>
                <a:endParaRPr lang="en-US" dirty="0"/>
              </a:p>
            </p:txBody>
          </p:sp>
        </mc:Choice>
        <mc:Fallback xmlns="">
          <p:sp>
            <p:nvSpPr>
              <p:cNvPr id="24" name="TextBox 23">
                <a:extLst>
                  <a:ext uri="{FF2B5EF4-FFF2-40B4-BE49-F238E27FC236}">
                    <a16:creationId xmlns:a16="http://schemas.microsoft.com/office/drawing/2014/main" id="{0D183D04-23AA-75C3-B813-0805D71EE0B6}"/>
                  </a:ext>
                </a:extLst>
              </p:cNvPr>
              <p:cNvSpPr txBox="1">
                <a:spLocks noRot="1" noChangeAspect="1" noMove="1" noResize="1" noEditPoints="1" noAdjustHandles="1" noChangeArrowheads="1" noChangeShapeType="1" noTextEdit="1"/>
              </p:cNvSpPr>
              <p:nvPr/>
            </p:nvSpPr>
            <p:spPr>
              <a:xfrm>
                <a:off x="3677191" y="3706282"/>
                <a:ext cx="2775857" cy="369332"/>
              </a:xfrm>
              <a:prstGeom prst="rect">
                <a:avLst/>
              </a:prstGeom>
              <a:blipFill>
                <a:blip r:embed="rId8"/>
                <a:stretch>
                  <a:fillRect b="-9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EEA922F-0CD2-E61E-3102-1D710ED6FF2C}"/>
                  </a:ext>
                </a:extLst>
              </p:cNvPr>
              <p:cNvSpPr txBox="1"/>
              <p:nvPr/>
            </p:nvSpPr>
            <p:spPr>
              <a:xfrm>
                <a:off x="7723728" y="3706282"/>
                <a:ext cx="3183756"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rPr>
                        <m:t>𝑄</m:t>
                      </m:r>
                      <m:r>
                        <a:rPr lang="en-US" b="0" i="1" smtClean="0">
                          <a:solidFill>
                            <a:schemeClr val="tx1"/>
                          </a:solidFill>
                          <a:latin typeface="Cambria Math" panose="02040503050406030204" pitchFamily="18" charset="0"/>
                        </a:rPr>
                        <m:t>_</m:t>
                      </m:r>
                      <m:r>
                        <a:rPr lang="en-US" b="0" i="1" smtClean="0">
                          <a:solidFill>
                            <a:schemeClr val="tx1"/>
                          </a:solidFill>
                          <a:latin typeface="Cambria Math" panose="02040503050406030204" pitchFamily="18" charset="0"/>
                        </a:rPr>
                        <m:t>𝐵𝑜𝑡𝑡𝑜𝑚</m:t>
                      </m:r>
                      <m:r>
                        <a:rPr lang="en-US" b="0" i="1" smtClean="0">
                          <a:solidFill>
                            <a:schemeClr val="tx1"/>
                          </a:solidFill>
                          <a:latin typeface="Cambria Math" panose="02040503050406030204" pitchFamily="18" charset="0"/>
                        </a:rPr>
                        <m:t>_</m:t>
                      </m:r>
                      <m:r>
                        <a:rPr lang="en-US" b="0" i="1" smtClean="0">
                          <a:solidFill>
                            <a:schemeClr val="tx1"/>
                          </a:solidFill>
                          <a:latin typeface="Cambria Math" panose="02040503050406030204" pitchFamily="18" charset="0"/>
                        </a:rPr>
                        <m:t>𝐶𝑜𝑛𝑐𝑟𝑒𝑡𝑒</m:t>
                      </m:r>
                      <m:r>
                        <a:rPr lang="en-US" b="0" i="1" smtClean="0">
                          <a:solidFill>
                            <a:schemeClr val="tx1"/>
                          </a:solidFill>
                          <a:latin typeface="Cambria Math" panose="02040503050406030204" pitchFamily="18" charset="0"/>
                        </a:rPr>
                        <m:t>=2</m:t>
                      </m:r>
                      <m:r>
                        <a:rPr lang="en-US" b="0" i="1" smtClean="0">
                          <a:solidFill>
                            <a:schemeClr val="tx1"/>
                          </a:solidFill>
                          <a:latin typeface="Cambria Math" panose="02040503050406030204" pitchFamily="18" charset="0"/>
                        </a:rPr>
                        <m:t>𝑊</m:t>
                      </m:r>
                    </m:oMath>
                  </m:oMathPara>
                </a14:m>
                <a:endParaRPr lang="en-US" dirty="0"/>
              </a:p>
            </p:txBody>
          </p:sp>
        </mc:Choice>
        <mc:Fallback xmlns="">
          <p:sp>
            <p:nvSpPr>
              <p:cNvPr id="25" name="TextBox 24">
                <a:extLst>
                  <a:ext uri="{FF2B5EF4-FFF2-40B4-BE49-F238E27FC236}">
                    <a16:creationId xmlns:a16="http://schemas.microsoft.com/office/drawing/2014/main" id="{1EEA922F-0CD2-E61E-3102-1D710ED6FF2C}"/>
                  </a:ext>
                </a:extLst>
              </p:cNvPr>
              <p:cNvSpPr txBox="1">
                <a:spLocks noRot="1" noChangeAspect="1" noMove="1" noResize="1" noEditPoints="1" noAdjustHandles="1" noChangeArrowheads="1" noChangeShapeType="1" noTextEdit="1"/>
              </p:cNvSpPr>
              <p:nvPr/>
            </p:nvSpPr>
            <p:spPr>
              <a:xfrm>
                <a:off x="7723728" y="3706282"/>
                <a:ext cx="3183756" cy="369332"/>
              </a:xfrm>
              <a:prstGeom prst="rect">
                <a:avLst/>
              </a:prstGeom>
              <a:blipFill>
                <a:blip r:embed="rId9"/>
                <a:stretch>
                  <a:fillRect b="-9836"/>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243E8570-B8D8-0D33-4736-622CF8D51CAE}"/>
              </a:ext>
            </a:extLst>
          </p:cNvPr>
          <p:cNvSpPr txBox="1"/>
          <p:nvPr/>
        </p:nvSpPr>
        <p:spPr>
          <a:xfrm>
            <a:off x="262887" y="539054"/>
            <a:ext cx="3146515" cy="369332"/>
          </a:xfrm>
          <a:prstGeom prst="rect">
            <a:avLst/>
          </a:prstGeom>
          <a:noFill/>
        </p:spPr>
        <p:txBody>
          <a:bodyPr wrap="square">
            <a:spAutoFit/>
          </a:bodyPr>
          <a:lstStyle/>
          <a:p>
            <a:r>
              <a:rPr lang="en-US" b="1" dirty="0">
                <a:latin typeface="Century Gothic (Body)"/>
              </a:rPr>
              <a:t>Volumetric Heat Sources</a:t>
            </a:r>
          </a:p>
        </p:txBody>
      </p:sp>
      <p:sp>
        <p:nvSpPr>
          <p:cNvPr id="28" name="TextBox 27">
            <a:extLst>
              <a:ext uri="{FF2B5EF4-FFF2-40B4-BE49-F238E27FC236}">
                <a16:creationId xmlns:a16="http://schemas.microsoft.com/office/drawing/2014/main" id="{9B92DCDE-6DFD-0332-0D92-9337150E5BAD}"/>
              </a:ext>
            </a:extLst>
          </p:cNvPr>
          <p:cNvSpPr txBox="1"/>
          <p:nvPr/>
        </p:nvSpPr>
        <p:spPr>
          <a:xfrm>
            <a:off x="110498" y="2062755"/>
            <a:ext cx="2822884" cy="1643527"/>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sz="1600" dirty="0">
                <a:latin typeface="+mn-lt"/>
              </a:rPr>
              <a:t>The volumetric heat sources were calculated from MCNP with rectangular meshes, which did not exactly capture the geometry boundaries.</a:t>
            </a:r>
          </a:p>
        </p:txBody>
      </p:sp>
      <p:pic>
        <p:nvPicPr>
          <p:cNvPr id="30" name="Picture 29">
            <a:extLst>
              <a:ext uri="{FF2B5EF4-FFF2-40B4-BE49-F238E27FC236}">
                <a16:creationId xmlns:a16="http://schemas.microsoft.com/office/drawing/2014/main" id="{7B17D2E7-BB6B-09C5-6CBF-3BDC27C846ED}"/>
              </a:ext>
            </a:extLst>
          </p:cNvPr>
          <p:cNvPicPr>
            <a:picLocks noChangeAspect="1"/>
          </p:cNvPicPr>
          <p:nvPr/>
        </p:nvPicPr>
        <p:blipFill>
          <a:blip r:embed="rId10"/>
          <a:stretch>
            <a:fillRect/>
          </a:stretch>
        </p:blipFill>
        <p:spPr>
          <a:xfrm>
            <a:off x="10817925" y="130629"/>
            <a:ext cx="1348819" cy="2127907"/>
          </a:xfrm>
          <a:prstGeom prst="rect">
            <a:avLst/>
          </a:prstGeom>
        </p:spPr>
      </p:pic>
      <p:sp>
        <p:nvSpPr>
          <p:cNvPr id="3" name="TextBox 2">
            <a:extLst>
              <a:ext uri="{FF2B5EF4-FFF2-40B4-BE49-F238E27FC236}">
                <a16:creationId xmlns:a16="http://schemas.microsoft.com/office/drawing/2014/main" id="{EA907FA7-A046-43DF-2EB7-E20908435495}"/>
              </a:ext>
            </a:extLst>
          </p:cNvPr>
          <p:cNvSpPr txBox="1"/>
          <p:nvPr/>
        </p:nvSpPr>
        <p:spPr>
          <a:xfrm>
            <a:off x="6415922" y="3351139"/>
            <a:ext cx="1344933" cy="757130"/>
          </a:xfrm>
          <a:prstGeom prst="rect">
            <a:avLst/>
          </a:prstGeom>
          <a:noFill/>
        </p:spPr>
        <p:txBody>
          <a:bodyPr wrap="square" rtlCol="0">
            <a:spAutoFit/>
          </a:bodyPr>
          <a:lstStyle/>
          <a:p>
            <a:pPr algn="l">
              <a:lnSpc>
                <a:spcPct val="90000"/>
              </a:lnSpc>
            </a:pPr>
            <a:r>
              <a:rPr lang="en-US" sz="2400" b="1" dirty="0">
                <a:solidFill>
                  <a:srgbClr val="FF0000"/>
                </a:solidFill>
                <a:latin typeface="+mn-lt"/>
              </a:rPr>
              <a:t>Q_Total = 546 W</a:t>
            </a:r>
          </a:p>
        </p:txBody>
      </p:sp>
      <p:sp>
        <p:nvSpPr>
          <p:cNvPr id="6" name="TextBox 5">
            <a:extLst>
              <a:ext uri="{FF2B5EF4-FFF2-40B4-BE49-F238E27FC236}">
                <a16:creationId xmlns:a16="http://schemas.microsoft.com/office/drawing/2014/main" id="{51B75524-321D-0A70-51A3-F347ED0C3AE2}"/>
              </a:ext>
            </a:extLst>
          </p:cNvPr>
          <p:cNvSpPr txBox="1"/>
          <p:nvPr/>
        </p:nvSpPr>
        <p:spPr>
          <a:xfrm>
            <a:off x="262887" y="4121987"/>
            <a:ext cx="2822884" cy="1477328"/>
          </a:xfrm>
          <a:prstGeom prst="rect">
            <a:avLst/>
          </a:prstGeom>
          <a:noFill/>
        </p:spPr>
        <p:txBody>
          <a:bodyPr wrap="square">
            <a:spAutoFit/>
          </a:bodyPr>
          <a:lstStyle/>
          <a:p>
            <a:r>
              <a:rPr lang="en-US" dirty="0"/>
              <a:t>For the worst case analyzed in this presentation, the peak concrete temperature is 47°C, well below 65°C.</a:t>
            </a:r>
          </a:p>
        </p:txBody>
      </p:sp>
    </p:spTree>
    <p:extLst>
      <p:ext uri="{BB962C8B-B14F-4D97-AF65-F5344CB8AC3E}">
        <p14:creationId xmlns:p14="http://schemas.microsoft.com/office/powerpoint/2010/main" val="1037637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57094-3B19-5A39-DCEF-945001F29707}"/>
              </a:ext>
            </a:extLst>
          </p:cNvPr>
          <p:cNvSpPr>
            <a:spLocks noGrp="1"/>
          </p:cNvSpPr>
          <p:nvPr>
            <p:ph type="title"/>
          </p:nvPr>
        </p:nvSpPr>
        <p:spPr/>
        <p:txBody>
          <a:bodyPr/>
          <a:lstStyle/>
          <a:p>
            <a:r>
              <a:rPr lang="en-US" dirty="0">
                <a:latin typeface="Helvetica Neue" panose="02000503000000020004" pitchFamily="2" charset="0"/>
              </a:rPr>
              <a:t>Details of CV Nozzle Extension and Monolith Insert</a:t>
            </a:r>
          </a:p>
        </p:txBody>
      </p:sp>
      <p:pic>
        <p:nvPicPr>
          <p:cNvPr id="6" name="Content Placeholder 5" descr="A yellow and white line&#10;&#10;Description automatically generated">
            <a:extLst>
              <a:ext uri="{FF2B5EF4-FFF2-40B4-BE49-F238E27FC236}">
                <a16:creationId xmlns:a16="http://schemas.microsoft.com/office/drawing/2014/main" id="{0E536171-2552-ABA1-73DF-C723CA2426FD}"/>
              </a:ext>
            </a:extLst>
          </p:cNvPr>
          <p:cNvPicPr>
            <a:picLocks noGrp="1" noChangeAspect="1"/>
          </p:cNvPicPr>
          <p:nvPr>
            <p:ph sz="half" idx="2"/>
          </p:nvPr>
        </p:nvPicPr>
        <p:blipFill>
          <a:blip r:embed="rId2"/>
          <a:stretch>
            <a:fillRect/>
          </a:stretch>
        </p:blipFill>
        <p:spPr>
          <a:xfrm>
            <a:off x="465138" y="1054307"/>
            <a:ext cx="11280775" cy="1913702"/>
          </a:xfrm>
        </p:spPr>
      </p:pic>
      <p:sp>
        <p:nvSpPr>
          <p:cNvPr id="4" name="Content Placeholder 3">
            <a:extLst>
              <a:ext uri="{FF2B5EF4-FFF2-40B4-BE49-F238E27FC236}">
                <a16:creationId xmlns:a16="http://schemas.microsoft.com/office/drawing/2014/main" id="{927F2FC4-51FE-1EEF-5C06-E1B7B5AF70B7}"/>
              </a:ext>
            </a:extLst>
          </p:cNvPr>
          <p:cNvSpPr>
            <a:spLocks noGrp="1"/>
          </p:cNvSpPr>
          <p:nvPr>
            <p:ph sz="quarter" idx="4"/>
          </p:nvPr>
        </p:nvSpPr>
        <p:spPr>
          <a:xfrm>
            <a:off x="465135" y="3309198"/>
            <a:ext cx="5630865" cy="2873887"/>
          </a:xfrm>
        </p:spPr>
        <p:txBody>
          <a:bodyPr/>
          <a:lstStyle/>
          <a:p>
            <a:r>
              <a:rPr lang="en-US" dirty="0"/>
              <a:t>Gap sizes</a:t>
            </a:r>
          </a:p>
          <a:p>
            <a:pPr lvl="1"/>
            <a:r>
              <a:rPr lang="en-US" dirty="0"/>
              <a:t>6 mm between the guide substrate and the optics module</a:t>
            </a:r>
          </a:p>
          <a:p>
            <a:pPr lvl="1"/>
            <a:r>
              <a:rPr lang="en-US" dirty="0"/>
              <a:t>6 mm between the optics module and the monolith insert </a:t>
            </a:r>
          </a:p>
          <a:p>
            <a:pPr lvl="1"/>
            <a:r>
              <a:rPr lang="en-US" dirty="0"/>
              <a:t>10 mm between the monolith insert and the nozzle extension</a:t>
            </a:r>
          </a:p>
          <a:p>
            <a:pPr lvl="1"/>
            <a:r>
              <a:rPr lang="en-US" dirty="0"/>
              <a:t>20 mm between the nozzle extension and the surrounding shielding</a:t>
            </a:r>
          </a:p>
        </p:txBody>
      </p:sp>
      <p:sp>
        <p:nvSpPr>
          <p:cNvPr id="7" name="TextBox 5">
            <a:extLst>
              <a:ext uri="{FF2B5EF4-FFF2-40B4-BE49-F238E27FC236}">
                <a16:creationId xmlns:a16="http://schemas.microsoft.com/office/drawing/2014/main" id="{AF88BFE0-D31F-BDBA-3437-181D04BBEADB}"/>
              </a:ext>
            </a:extLst>
          </p:cNvPr>
          <p:cNvSpPr txBox="1"/>
          <p:nvPr/>
        </p:nvSpPr>
        <p:spPr>
          <a:xfrm>
            <a:off x="6605437" y="1062396"/>
            <a:ext cx="1058545" cy="424732"/>
          </a:xfrm>
          <a:prstGeom prst="rect">
            <a:avLst/>
          </a:prstGeom>
          <a:noFill/>
        </p:spPr>
        <p:txBody>
          <a:bodyPr wrap="square" rtlCol="0">
            <a:spAutoFit/>
          </a:bodyPr>
          <a:lstStyle/>
          <a:p>
            <a:pPr marL="0" marR="0" fontAlgn="base">
              <a:lnSpc>
                <a:spcPct val="90000"/>
              </a:lnSpc>
              <a:spcBef>
                <a:spcPts val="0"/>
              </a:spcBef>
              <a:spcAft>
                <a:spcPts val="0"/>
              </a:spcAft>
            </a:pPr>
            <a:r>
              <a:rPr lang="en-US" sz="1200" b="1" kern="1200" dirty="0">
                <a:solidFill>
                  <a:srgbClr val="FF0000"/>
                </a:solidFill>
                <a:effectLst/>
                <a:latin typeface="Times New Roman" panose="02020603050405020304" pitchFamily="18" charset="0"/>
                <a:ea typeface="Times New Roman" panose="02020603050405020304" pitchFamily="18" charset="0"/>
              </a:rPr>
              <a:t>Nozzle extension</a:t>
            </a:r>
            <a:endParaRPr lang="en-US" sz="1200" b="1" dirty="0">
              <a:solidFill>
                <a:srgbClr val="FF0000"/>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07CCBE5A-E8C6-586B-8ED1-7F86CAAAFBE8}"/>
              </a:ext>
            </a:extLst>
          </p:cNvPr>
          <p:cNvSpPr txBox="1"/>
          <p:nvPr/>
        </p:nvSpPr>
        <p:spPr>
          <a:xfrm>
            <a:off x="6771310" y="2728672"/>
            <a:ext cx="973455" cy="216982"/>
          </a:xfrm>
          <a:prstGeom prst="rect">
            <a:avLst/>
          </a:prstGeom>
          <a:noFill/>
        </p:spPr>
        <p:txBody>
          <a:bodyPr wrap="square" rtlCol="0">
            <a:spAutoFit/>
          </a:bodyPr>
          <a:lstStyle/>
          <a:p>
            <a:pPr marL="0" marR="0" fontAlgn="base">
              <a:lnSpc>
                <a:spcPct val="90000"/>
              </a:lnSpc>
              <a:spcBef>
                <a:spcPts val="0"/>
              </a:spcBef>
              <a:spcAft>
                <a:spcPts val="0"/>
              </a:spcAft>
            </a:pPr>
            <a:r>
              <a:rPr lang="en-US" sz="900" kern="1200" dirty="0">
                <a:solidFill>
                  <a:srgbClr val="000000"/>
                </a:solidFill>
                <a:effectLst/>
                <a:latin typeface="Times New Roman" panose="02020603050405020304" pitchFamily="18" charset="0"/>
                <a:ea typeface="Times New Roman" panose="02020603050405020304" pitchFamily="18" charset="0"/>
              </a:rPr>
              <a:t>Monolith insert</a:t>
            </a:r>
            <a:endParaRPr lang="en-US" sz="1100" dirty="0">
              <a:effectLst/>
              <a:latin typeface="Times New Roman" panose="02020603050405020304" pitchFamily="18" charset="0"/>
              <a:ea typeface="Times New Roman" panose="02020603050405020304" pitchFamily="18" charset="0"/>
            </a:endParaRPr>
          </a:p>
        </p:txBody>
      </p:sp>
      <p:sp>
        <p:nvSpPr>
          <p:cNvPr id="9" name="TextBox 10">
            <a:extLst>
              <a:ext uri="{FF2B5EF4-FFF2-40B4-BE49-F238E27FC236}">
                <a16:creationId xmlns:a16="http://schemas.microsoft.com/office/drawing/2014/main" id="{4EBBB566-4954-3DE9-1F85-9B2C661E5595}"/>
              </a:ext>
            </a:extLst>
          </p:cNvPr>
          <p:cNvSpPr txBox="1"/>
          <p:nvPr/>
        </p:nvSpPr>
        <p:spPr>
          <a:xfrm>
            <a:off x="8951640" y="2754072"/>
            <a:ext cx="973455" cy="209550"/>
          </a:xfrm>
          <a:prstGeom prst="rect">
            <a:avLst/>
          </a:prstGeom>
          <a:noFill/>
        </p:spPr>
        <p:txBody>
          <a:bodyPr wrap="square" rtlCol="0">
            <a:spAutoFit/>
          </a:bodyPr>
          <a:lstStyle/>
          <a:p>
            <a:pPr marL="0" marR="0" fontAlgn="base">
              <a:lnSpc>
                <a:spcPct val="90000"/>
              </a:lnSpc>
              <a:spcBef>
                <a:spcPts val="0"/>
              </a:spcBef>
              <a:spcAft>
                <a:spcPts val="0"/>
              </a:spcAft>
            </a:pPr>
            <a:r>
              <a:rPr lang="en-US" sz="900" kern="1200" dirty="0">
                <a:solidFill>
                  <a:srgbClr val="000000"/>
                </a:solidFill>
                <a:effectLst/>
                <a:latin typeface="Times New Roman" panose="02020603050405020304" pitchFamily="18" charset="0"/>
                <a:ea typeface="Times New Roman" panose="02020603050405020304" pitchFamily="18" charset="0"/>
              </a:rPr>
              <a:t>Optics module</a:t>
            </a:r>
            <a:endParaRPr lang="en-US" sz="1100" dirty="0">
              <a:effectLst/>
              <a:latin typeface="Times New Roman" panose="02020603050405020304" pitchFamily="18" charset="0"/>
              <a:ea typeface="Times New Roman" panose="02020603050405020304" pitchFamily="18" charset="0"/>
            </a:endParaRPr>
          </a:p>
        </p:txBody>
      </p:sp>
      <p:sp>
        <p:nvSpPr>
          <p:cNvPr id="10" name="TextBox 11">
            <a:extLst>
              <a:ext uri="{FF2B5EF4-FFF2-40B4-BE49-F238E27FC236}">
                <a16:creationId xmlns:a16="http://schemas.microsoft.com/office/drawing/2014/main" id="{2DD545AE-C010-F90C-46B7-7389A6498A16}"/>
              </a:ext>
            </a:extLst>
          </p:cNvPr>
          <p:cNvSpPr txBox="1"/>
          <p:nvPr/>
        </p:nvSpPr>
        <p:spPr>
          <a:xfrm>
            <a:off x="4994910" y="1884149"/>
            <a:ext cx="914400" cy="216982"/>
          </a:xfrm>
          <a:prstGeom prst="rect">
            <a:avLst/>
          </a:prstGeom>
          <a:noFill/>
        </p:spPr>
        <p:txBody>
          <a:bodyPr wrap="square" rtlCol="0">
            <a:spAutoFit/>
          </a:bodyPr>
          <a:lstStyle/>
          <a:p>
            <a:pPr marL="0" marR="0" fontAlgn="base">
              <a:lnSpc>
                <a:spcPct val="90000"/>
              </a:lnSpc>
              <a:spcBef>
                <a:spcPts val="0"/>
              </a:spcBef>
              <a:spcAft>
                <a:spcPts val="0"/>
              </a:spcAft>
            </a:pPr>
            <a:r>
              <a:rPr lang="en-US" sz="900" kern="1200" dirty="0">
                <a:solidFill>
                  <a:srgbClr val="FF0000"/>
                </a:solidFill>
                <a:effectLst/>
                <a:latin typeface="Times New Roman" panose="02020603050405020304" pitchFamily="18" charset="0"/>
                <a:ea typeface="Times New Roman" panose="02020603050405020304" pitchFamily="18" charset="0"/>
              </a:rPr>
              <a:t>Neutrons</a:t>
            </a:r>
            <a:endParaRPr lang="en-US" sz="1100" dirty="0">
              <a:solidFill>
                <a:srgbClr val="FF0000"/>
              </a:solidFill>
              <a:effectLst/>
              <a:latin typeface="Times New Roman" panose="02020603050405020304" pitchFamily="18" charset="0"/>
              <a:ea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96FD116F-6129-006D-FF83-4B263DCF20A0}"/>
              </a:ext>
            </a:extLst>
          </p:cNvPr>
          <p:cNvCxnSpPr>
            <a:cxnSpLocks/>
          </p:cNvCxnSpPr>
          <p:nvPr/>
        </p:nvCxnSpPr>
        <p:spPr>
          <a:xfrm>
            <a:off x="7348855" y="1373582"/>
            <a:ext cx="992712" cy="209550"/>
          </a:xfrm>
          <a:prstGeom prst="straightConnector1">
            <a:avLst/>
          </a:prstGeom>
          <a:ln w="952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09E2CFC-C783-E20F-17DD-C11C4B6E4B06}"/>
              </a:ext>
            </a:extLst>
          </p:cNvPr>
          <p:cNvCxnSpPr>
            <a:cxnSpLocks/>
          </p:cNvCxnSpPr>
          <p:nvPr/>
        </p:nvCxnSpPr>
        <p:spPr>
          <a:xfrm flipV="1">
            <a:off x="9391695" y="2131772"/>
            <a:ext cx="1532254" cy="660400"/>
          </a:xfrm>
          <a:prstGeom prst="straightConnector1">
            <a:avLst/>
          </a:prstGeom>
          <a:ln w="952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C0B59B8-0277-A91E-E5D8-8277966CB27E}"/>
              </a:ext>
            </a:extLst>
          </p:cNvPr>
          <p:cNvCxnSpPr>
            <a:cxnSpLocks/>
            <a:stCxn id="8" idx="0"/>
          </p:cNvCxnSpPr>
          <p:nvPr/>
        </p:nvCxnSpPr>
        <p:spPr>
          <a:xfrm flipV="1">
            <a:off x="7258038" y="2208251"/>
            <a:ext cx="857219" cy="520421"/>
          </a:xfrm>
          <a:prstGeom prst="straightConnector1">
            <a:avLst/>
          </a:prstGeom>
          <a:ln w="952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5CAEC74-C0F1-7B46-975B-595DC15FFBC7}"/>
              </a:ext>
            </a:extLst>
          </p:cNvPr>
          <p:cNvCxnSpPr>
            <a:cxnSpLocks/>
          </p:cNvCxnSpPr>
          <p:nvPr/>
        </p:nvCxnSpPr>
        <p:spPr>
          <a:xfrm>
            <a:off x="5875655" y="1987627"/>
            <a:ext cx="3657600" cy="0"/>
          </a:xfrm>
          <a:prstGeom prst="straightConnector1">
            <a:avLst/>
          </a:prstGeom>
          <a:ln w="9525">
            <a:solidFill>
              <a:srgbClr val="FF0000"/>
            </a:solidFill>
            <a:prstDash val="lgDashDot"/>
            <a:miter lim="8000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856BFE1-9739-FAED-0A7E-BCDCC4487682}"/>
              </a:ext>
            </a:extLst>
          </p:cNvPr>
          <p:cNvCxnSpPr>
            <a:cxnSpLocks/>
          </p:cNvCxnSpPr>
          <p:nvPr/>
        </p:nvCxnSpPr>
        <p:spPr>
          <a:xfrm flipV="1">
            <a:off x="11184188" y="345326"/>
            <a:ext cx="0" cy="433879"/>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878F504-950B-6C3E-26D9-AFB23896E3FD}"/>
              </a:ext>
            </a:extLst>
          </p:cNvPr>
          <p:cNvCxnSpPr>
            <a:cxnSpLocks/>
          </p:cNvCxnSpPr>
          <p:nvPr/>
        </p:nvCxnSpPr>
        <p:spPr>
          <a:xfrm>
            <a:off x="11184188" y="779205"/>
            <a:ext cx="456063" cy="0"/>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5F2A240-4D99-3BF7-5286-F5F64082AFE5}"/>
              </a:ext>
            </a:extLst>
          </p:cNvPr>
          <p:cNvSpPr txBox="1"/>
          <p:nvPr/>
        </p:nvSpPr>
        <p:spPr>
          <a:xfrm>
            <a:off x="10943900" y="480999"/>
            <a:ext cx="240287" cy="244682"/>
          </a:xfrm>
          <a:prstGeom prst="rect">
            <a:avLst/>
          </a:prstGeom>
          <a:noFill/>
        </p:spPr>
        <p:txBody>
          <a:bodyPr wrap="square" rtlCol="0">
            <a:spAutoFit/>
          </a:bodyPr>
          <a:lstStyle/>
          <a:p>
            <a:pPr algn="l">
              <a:lnSpc>
                <a:spcPct val="90000"/>
              </a:lnSpc>
            </a:pPr>
            <a:r>
              <a:rPr lang="en-US" sz="1100" dirty="0">
                <a:latin typeface="+mn-lt"/>
              </a:rPr>
              <a:t>Y</a:t>
            </a:r>
          </a:p>
        </p:txBody>
      </p:sp>
      <p:sp>
        <p:nvSpPr>
          <p:cNvPr id="24" name="TextBox 23">
            <a:extLst>
              <a:ext uri="{FF2B5EF4-FFF2-40B4-BE49-F238E27FC236}">
                <a16:creationId xmlns:a16="http://schemas.microsoft.com/office/drawing/2014/main" id="{54B39AB0-8C19-F7C8-3E6C-09CB31D03288}"/>
              </a:ext>
            </a:extLst>
          </p:cNvPr>
          <p:cNvSpPr txBox="1"/>
          <p:nvPr/>
        </p:nvSpPr>
        <p:spPr>
          <a:xfrm>
            <a:off x="11295593" y="779876"/>
            <a:ext cx="232116" cy="244682"/>
          </a:xfrm>
          <a:prstGeom prst="rect">
            <a:avLst/>
          </a:prstGeom>
          <a:noFill/>
        </p:spPr>
        <p:txBody>
          <a:bodyPr wrap="square" rtlCol="0">
            <a:spAutoFit/>
          </a:bodyPr>
          <a:lstStyle/>
          <a:p>
            <a:pPr algn="l">
              <a:lnSpc>
                <a:spcPct val="90000"/>
              </a:lnSpc>
            </a:pPr>
            <a:r>
              <a:rPr lang="en-US" sz="1100" dirty="0">
                <a:latin typeface="+mn-lt"/>
              </a:rPr>
              <a:t>Z</a:t>
            </a:r>
          </a:p>
        </p:txBody>
      </p:sp>
      <p:cxnSp>
        <p:nvCxnSpPr>
          <p:cNvPr id="25" name="Straight Arrow Connector 24">
            <a:extLst>
              <a:ext uri="{FF2B5EF4-FFF2-40B4-BE49-F238E27FC236}">
                <a16:creationId xmlns:a16="http://schemas.microsoft.com/office/drawing/2014/main" id="{D55EE5B6-9E6B-5086-CC8D-3DA61147E151}"/>
              </a:ext>
            </a:extLst>
          </p:cNvPr>
          <p:cNvCxnSpPr>
            <a:cxnSpLocks/>
          </p:cNvCxnSpPr>
          <p:nvPr/>
        </p:nvCxnSpPr>
        <p:spPr>
          <a:xfrm flipV="1">
            <a:off x="11339697" y="3119610"/>
            <a:ext cx="0" cy="433879"/>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CBD7398-F158-810C-E836-4637F6A8A433}"/>
              </a:ext>
            </a:extLst>
          </p:cNvPr>
          <p:cNvCxnSpPr>
            <a:cxnSpLocks/>
          </p:cNvCxnSpPr>
          <p:nvPr/>
        </p:nvCxnSpPr>
        <p:spPr>
          <a:xfrm>
            <a:off x="11339697" y="3553489"/>
            <a:ext cx="456063" cy="0"/>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76F51C8-1AED-1162-0AA7-141F3EC0974B}"/>
              </a:ext>
            </a:extLst>
          </p:cNvPr>
          <p:cNvSpPr txBox="1"/>
          <p:nvPr/>
        </p:nvSpPr>
        <p:spPr>
          <a:xfrm>
            <a:off x="11099409" y="3255283"/>
            <a:ext cx="240287" cy="244682"/>
          </a:xfrm>
          <a:prstGeom prst="rect">
            <a:avLst/>
          </a:prstGeom>
          <a:noFill/>
        </p:spPr>
        <p:txBody>
          <a:bodyPr wrap="square" rtlCol="0">
            <a:spAutoFit/>
          </a:bodyPr>
          <a:lstStyle/>
          <a:p>
            <a:pPr algn="l">
              <a:lnSpc>
                <a:spcPct val="90000"/>
              </a:lnSpc>
            </a:pPr>
            <a:r>
              <a:rPr lang="en-US" sz="1100" dirty="0">
                <a:latin typeface="+mn-lt"/>
              </a:rPr>
              <a:t>Y</a:t>
            </a:r>
          </a:p>
        </p:txBody>
      </p:sp>
      <p:sp>
        <p:nvSpPr>
          <p:cNvPr id="28" name="TextBox 27">
            <a:extLst>
              <a:ext uri="{FF2B5EF4-FFF2-40B4-BE49-F238E27FC236}">
                <a16:creationId xmlns:a16="http://schemas.microsoft.com/office/drawing/2014/main" id="{B4A4AF93-F179-3620-329A-1E8F6F9CEFBA}"/>
              </a:ext>
            </a:extLst>
          </p:cNvPr>
          <p:cNvSpPr txBox="1"/>
          <p:nvPr/>
        </p:nvSpPr>
        <p:spPr>
          <a:xfrm>
            <a:off x="11451102" y="3554160"/>
            <a:ext cx="232116" cy="244682"/>
          </a:xfrm>
          <a:prstGeom prst="rect">
            <a:avLst/>
          </a:prstGeom>
          <a:noFill/>
        </p:spPr>
        <p:txBody>
          <a:bodyPr wrap="square" rtlCol="0">
            <a:spAutoFit/>
          </a:bodyPr>
          <a:lstStyle/>
          <a:p>
            <a:pPr algn="l">
              <a:lnSpc>
                <a:spcPct val="90000"/>
              </a:lnSpc>
            </a:pPr>
            <a:r>
              <a:rPr lang="en-US" sz="1100" dirty="0">
                <a:latin typeface="+mn-lt"/>
              </a:rPr>
              <a:t>X</a:t>
            </a:r>
          </a:p>
        </p:txBody>
      </p:sp>
      <p:pic>
        <p:nvPicPr>
          <p:cNvPr id="30" name="Picture 29" descr="A square orange and white square with blue and green squares&#10;&#10;Description automatically generated">
            <a:extLst>
              <a:ext uri="{FF2B5EF4-FFF2-40B4-BE49-F238E27FC236}">
                <a16:creationId xmlns:a16="http://schemas.microsoft.com/office/drawing/2014/main" id="{902A040D-840F-77F1-5DCB-A8EA57152EF3}"/>
              </a:ext>
            </a:extLst>
          </p:cNvPr>
          <p:cNvPicPr>
            <a:picLocks noChangeAspect="1"/>
          </p:cNvPicPr>
          <p:nvPr/>
        </p:nvPicPr>
        <p:blipFill>
          <a:blip r:embed="rId3"/>
          <a:stretch>
            <a:fillRect/>
          </a:stretch>
        </p:blipFill>
        <p:spPr>
          <a:xfrm>
            <a:off x="7764331" y="3156543"/>
            <a:ext cx="3419856" cy="3427137"/>
          </a:xfrm>
          <a:prstGeom prst="rect">
            <a:avLst/>
          </a:prstGeom>
        </p:spPr>
      </p:pic>
      <p:sp>
        <p:nvSpPr>
          <p:cNvPr id="36" name="TextBox 35">
            <a:extLst>
              <a:ext uri="{FF2B5EF4-FFF2-40B4-BE49-F238E27FC236}">
                <a16:creationId xmlns:a16="http://schemas.microsoft.com/office/drawing/2014/main" id="{F6D9835C-D27E-DCBD-6542-1D30315C07F6}"/>
              </a:ext>
            </a:extLst>
          </p:cNvPr>
          <p:cNvSpPr txBox="1"/>
          <p:nvPr/>
        </p:nvSpPr>
        <p:spPr>
          <a:xfrm>
            <a:off x="8987531" y="5437659"/>
            <a:ext cx="973455" cy="216982"/>
          </a:xfrm>
          <a:prstGeom prst="rect">
            <a:avLst/>
          </a:prstGeom>
          <a:noFill/>
        </p:spPr>
        <p:txBody>
          <a:bodyPr wrap="square" rtlCol="0">
            <a:spAutoFit/>
          </a:bodyPr>
          <a:lstStyle/>
          <a:p>
            <a:pPr marL="0" marR="0" fontAlgn="base">
              <a:lnSpc>
                <a:spcPct val="90000"/>
              </a:lnSpc>
              <a:spcBef>
                <a:spcPts val="0"/>
              </a:spcBef>
              <a:spcAft>
                <a:spcPts val="0"/>
              </a:spcAft>
            </a:pPr>
            <a:r>
              <a:rPr lang="en-US" sz="900" kern="1200" dirty="0">
                <a:solidFill>
                  <a:srgbClr val="000000"/>
                </a:solidFill>
                <a:effectLst/>
                <a:latin typeface="Times New Roman" panose="02020603050405020304" pitchFamily="18" charset="0"/>
                <a:ea typeface="Times New Roman" panose="02020603050405020304" pitchFamily="18" charset="0"/>
              </a:rPr>
              <a:t>Monolith insert</a:t>
            </a:r>
            <a:endParaRPr lang="en-US" sz="1100" dirty="0">
              <a:effectLst/>
              <a:latin typeface="Times New Roman" panose="02020603050405020304" pitchFamily="18" charset="0"/>
              <a:ea typeface="Times New Roman" panose="02020603050405020304" pitchFamily="18" charset="0"/>
            </a:endParaRPr>
          </a:p>
        </p:txBody>
      </p:sp>
      <p:sp>
        <p:nvSpPr>
          <p:cNvPr id="37" name="TextBox 10">
            <a:extLst>
              <a:ext uri="{FF2B5EF4-FFF2-40B4-BE49-F238E27FC236}">
                <a16:creationId xmlns:a16="http://schemas.microsoft.com/office/drawing/2014/main" id="{8F58C226-D2D2-EC93-C33F-13B4CE70D9E7}"/>
              </a:ext>
            </a:extLst>
          </p:cNvPr>
          <p:cNvSpPr txBox="1"/>
          <p:nvPr/>
        </p:nvSpPr>
        <p:spPr>
          <a:xfrm>
            <a:off x="9046527" y="5091139"/>
            <a:ext cx="973455" cy="209550"/>
          </a:xfrm>
          <a:prstGeom prst="rect">
            <a:avLst/>
          </a:prstGeom>
          <a:noFill/>
        </p:spPr>
        <p:txBody>
          <a:bodyPr wrap="square" rtlCol="0">
            <a:spAutoFit/>
          </a:bodyPr>
          <a:lstStyle/>
          <a:p>
            <a:pPr marL="0" marR="0" fontAlgn="base">
              <a:lnSpc>
                <a:spcPct val="90000"/>
              </a:lnSpc>
              <a:spcBef>
                <a:spcPts val="0"/>
              </a:spcBef>
              <a:spcAft>
                <a:spcPts val="0"/>
              </a:spcAft>
            </a:pPr>
            <a:r>
              <a:rPr lang="en-US" sz="900" kern="1200" dirty="0">
                <a:solidFill>
                  <a:srgbClr val="000000"/>
                </a:solidFill>
                <a:effectLst/>
                <a:latin typeface="Times New Roman" panose="02020603050405020304" pitchFamily="18" charset="0"/>
                <a:ea typeface="Times New Roman" panose="02020603050405020304" pitchFamily="18" charset="0"/>
              </a:rPr>
              <a:t>Optics module</a:t>
            </a:r>
            <a:endParaRPr lang="en-US" sz="1100" dirty="0">
              <a:effectLst/>
              <a:latin typeface="Times New Roman" panose="02020603050405020304" pitchFamily="18" charset="0"/>
              <a:ea typeface="Times New Roman" panose="02020603050405020304" pitchFamily="18" charset="0"/>
            </a:endParaRPr>
          </a:p>
        </p:txBody>
      </p:sp>
      <p:sp>
        <p:nvSpPr>
          <p:cNvPr id="38" name="TextBox 5">
            <a:extLst>
              <a:ext uri="{FF2B5EF4-FFF2-40B4-BE49-F238E27FC236}">
                <a16:creationId xmlns:a16="http://schemas.microsoft.com/office/drawing/2014/main" id="{F6A4767A-FCB4-1B09-2688-9A5C4DC77B22}"/>
              </a:ext>
            </a:extLst>
          </p:cNvPr>
          <p:cNvSpPr txBox="1"/>
          <p:nvPr/>
        </p:nvSpPr>
        <p:spPr>
          <a:xfrm>
            <a:off x="11184187" y="4034194"/>
            <a:ext cx="797401" cy="424732"/>
          </a:xfrm>
          <a:prstGeom prst="rect">
            <a:avLst/>
          </a:prstGeom>
          <a:noFill/>
        </p:spPr>
        <p:txBody>
          <a:bodyPr wrap="square" rtlCol="0">
            <a:spAutoFit/>
          </a:bodyPr>
          <a:lstStyle/>
          <a:p>
            <a:pPr marL="0" marR="0" fontAlgn="base">
              <a:lnSpc>
                <a:spcPct val="90000"/>
              </a:lnSpc>
              <a:spcBef>
                <a:spcPts val="0"/>
              </a:spcBef>
              <a:spcAft>
                <a:spcPts val="0"/>
              </a:spcAft>
            </a:pPr>
            <a:r>
              <a:rPr lang="en-US" sz="1200" b="1" kern="1200" dirty="0">
                <a:solidFill>
                  <a:srgbClr val="FF0000"/>
                </a:solidFill>
                <a:effectLst/>
                <a:latin typeface="Times New Roman" panose="02020603050405020304" pitchFamily="18" charset="0"/>
                <a:ea typeface="Times New Roman" panose="02020603050405020304" pitchFamily="18" charset="0"/>
              </a:rPr>
              <a:t>Nozzle extension</a:t>
            </a:r>
            <a:endParaRPr lang="en-US" sz="1200" b="1" dirty="0">
              <a:solidFill>
                <a:srgbClr val="FF0000"/>
              </a:solidFill>
              <a:effectLst/>
              <a:latin typeface="Times New Roman" panose="02020603050405020304" pitchFamily="18" charset="0"/>
              <a:ea typeface="Times New Roman" panose="02020603050405020304" pitchFamily="18" charset="0"/>
            </a:endParaRPr>
          </a:p>
        </p:txBody>
      </p:sp>
      <p:cxnSp>
        <p:nvCxnSpPr>
          <p:cNvPr id="39" name="Straight Arrow Connector 38">
            <a:extLst>
              <a:ext uri="{FF2B5EF4-FFF2-40B4-BE49-F238E27FC236}">
                <a16:creationId xmlns:a16="http://schemas.microsoft.com/office/drawing/2014/main" id="{6FC73D50-1E66-ACEB-9A8E-688CA5FB79E9}"/>
              </a:ext>
            </a:extLst>
          </p:cNvPr>
          <p:cNvCxnSpPr>
            <a:cxnSpLocks/>
            <a:stCxn id="38" idx="1"/>
          </p:cNvCxnSpPr>
          <p:nvPr/>
        </p:nvCxnSpPr>
        <p:spPr>
          <a:xfrm flipH="1">
            <a:off x="10524718" y="4246560"/>
            <a:ext cx="659469" cy="129266"/>
          </a:xfrm>
          <a:prstGeom prst="straightConnector1">
            <a:avLst/>
          </a:prstGeom>
          <a:ln w="952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7BF2DF3-9BD0-3DCD-4504-8C7548E8A69D}"/>
              </a:ext>
            </a:extLst>
          </p:cNvPr>
          <p:cNvCxnSpPr/>
          <p:nvPr/>
        </p:nvCxnSpPr>
        <p:spPr>
          <a:xfrm>
            <a:off x="6394580" y="920620"/>
            <a:ext cx="0" cy="2198990"/>
          </a:xfrm>
          <a:prstGeom prst="line">
            <a:avLst/>
          </a:prstGeom>
          <a:ln w="9525">
            <a:solidFill>
              <a:schemeClr val="tx1"/>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7B3D7CE-484E-FBF5-EB77-F028B7C7185F}"/>
              </a:ext>
            </a:extLst>
          </p:cNvPr>
          <p:cNvCxnSpPr/>
          <p:nvPr/>
        </p:nvCxnSpPr>
        <p:spPr>
          <a:xfrm>
            <a:off x="6394580" y="920620"/>
            <a:ext cx="429130" cy="0"/>
          </a:xfrm>
          <a:prstGeom prst="straightConnector1">
            <a:avLst/>
          </a:prstGeom>
          <a:ln w="9525">
            <a:solidFill>
              <a:schemeClr val="tx1"/>
            </a:solidFill>
            <a:prstDash val="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BA309A2-28CC-588B-A9DF-423832A52790}"/>
              </a:ext>
            </a:extLst>
          </p:cNvPr>
          <p:cNvCxnSpPr/>
          <p:nvPr/>
        </p:nvCxnSpPr>
        <p:spPr>
          <a:xfrm>
            <a:off x="6388360" y="3100871"/>
            <a:ext cx="429130" cy="0"/>
          </a:xfrm>
          <a:prstGeom prst="straightConnector1">
            <a:avLst/>
          </a:prstGeom>
          <a:ln w="9525">
            <a:solidFill>
              <a:schemeClr val="tx1"/>
            </a:solidFill>
            <a:prstDash val="dash"/>
            <a:miter lim="800000"/>
            <a:tailEnd type="triangle"/>
          </a:ln>
        </p:spPr>
        <p:style>
          <a:lnRef idx="1">
            <a:schemeClr val="accent1"/>
          </a:lnRef>
          <a:fillRef idx="0">
            <a:schemeClr val="accent1"/>
          </a:fillRef>
          <a:effectRef idx="0">
            <a:schemeClr val="accent1"/>
          </a:effectRef>
          <a:fontRef idx="minor">
            <a:schemeClr val="tx1"/>
          </a:fontRef>
        </p:style>
      </p:cxnSp>
      <p:sp>
        <p:nvSpPr>
          <p:cNvPr id="47" name="TextBox 5">
            <a:extLst>
              <a:ext uri="{FF2B5EF4-FFF2-40B4-BE49-F238E27FC236}">
                <a16:creationId xmlns:a16="http://schemas.microsoft.com/office/drawing/2014/main" id="{D07B52B6-5FDC-8AEB-3908-ACB404B9E7B6}"/>
              </a:ext>
            </a:extLst>
          </p:cNvPr>
          <p:cNvSpPr txBox="1"/>
          <p:nvPr/>
        </p:nvSpPr>
        <p:spPr>
          <a:xfrm>
            <a:off x="11193524" y="4765090"/>
            <a:ext cx="741148" cy="466281"/>
          </a:xfrm>
          <a:prstGeom prst="rect">
            <a:avLst/>
          </a:prstGeom>
          <a:noFill/>
        </p:spPr>
        <p:txBody>
          <a:bodyPr wrap="square" rtlCol="0">
            <a:spAutoFit/>
          </a:bodyPr>
          <a:lstStyle/>
          <a:p>
            <a:pPr marL="0" marR="0" fontAlgn="base">
              <a:lnSpc>
                <a:spcPct val="90000"/>
              </a:lnSpc>
              <a:spcBef>
                <a:spcPts val="0"/>
              </a:spcBef>
              <a:spcAft>
                <a:spcPts val="0"/>
              </a:spcAft>
            </a:pPr>
            <a:r>
              <a:rPr lang="en-US" sz="900" kern="1200" dirty="0">
                <a:solidFill>
                  <a:srgbClr val="000000"/>
                </a:solidFill>
                <a:effectLst/>
                <a:latin typeface="Times New Roman" panose="02020603050405020304" pitchFamily="18" charset="0"/>
                <a:ea typeface="Times New Roman" panose="02020603050405020304" pitchFamily="18" charset="0"/>
              </a:rPr>
              <a:t>Guide substrate</a:t>
            </a:r>
          </a:p>
          <a:p>
            <a:pPr marL="0" marR="0" fontAlgn="base">
              <a:lnSpc>
                <a:spcPct val="90000"/>
              </a:lnSpc>
              <a:spcBef>
                <a:spcPts val="0"/>
              </a:spcBef>
              <a:spcAft>
                <a:spcPts val="0"/>
              </a:spcAft>
            </a:pPr>
            <a:r>
              <a:rPr lang="en-US" sz="900" dirty="0">
                <a:solidFill>
                  <a:srgbClr val="000000"/>
                </a:solidFill>
                <a:latin typeface="Times New Roman" panose="02020603050405020304" pitchFamily="18" charset="0"/>
                <a:ea typeface="Times New Roman" panose="02020603050405020304" pitchFamily="18" charset="0"/>
              </a:rPr>
              <a:t>(float glass)</a:t>
            </a:r>
            <a:endParaRPr lang="en-US" sz="1100" dirty="0">
              <a:effectLst/>
              <a:latin typeface="Times New Roman" panose="02020603050405020304" pitchFamily="18" charset="0"/>
              <a:ea typeface="Times New Roman" panose="02020603050405020304" pitchFamily="18" charset="0"/>
            </a:endParaRPr>
          </a:p>
        </p:txBody>
      </p:sp>
      <p:cxnSp>
        <p:nvCxnSpPr>
          <p:cNvPr id="48" name="Straight Arrow Connector 47">
            <a:extLst>
              <a:ext uri="{FF2B5EF4-FFF2-40B4-BE49-F238E27FC236}">
                <a16:creationId xmlns:a16="http://schemas.microsoft.com/office/drawing/2014/main" id="{75BB28E7-FDA6-750E-CF75-6C4CCCD0B1E5}"/>
              </a:ext>
            </a:extLst>
          </p:cNvPr>
          <p:cNvCxnSpPr>
            <a:cxnSpLocks/>
            <a:stCxn id="47" idx="1"/>
          </p:cNvCxnSpPr>
          <p:nvPr/>
        </p:nvCxnSpPr>
        <p:spPr>
          <a:xfrm flipH="1" flipV="1">
            <a:off x="9666514" y="4820816"/>
            <a:ext cx="1527010" cy="177415"/>
          </a:xfrm>
          <a:prstGeom prst="straightConnector1">
            <a:avLst/>
          </a:prstGeom>
          <a:ln w="952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 name="TextBox 5">
            <a:extLst>
              <a:ext uri="{FF2B5EF4-FFF2-40B4-BE49-F238E27FC236}">
                <a16:creationId xmlns:a16="http://schemas.microsoft.com/office/drawing/2014/main" id="{087ABABF-059D-3E76-C560-A4FB82E4DD2F}"/>
              </a:ext>
            </a:extLst>
          </p:cNvPr>
          <p:cNvSpPr txBox="1"/>
          <p:nvPr/>
        </p:nvSpPr>
        <p:spPr>
          <a:xfrm>
            <a:off x="6388360" y="4205010"/>
            <a:ext cx="1356405" cy="840230"/>
          </a:xfrm>
          <a:prstGeom prst="rect">
            <a:avLst/>
          </a:prstGeom>
          <a:noFill/>
        </p:spPr>
        <p:txBody>
          <a:bodyPr wrap="square" rtlCol="0">
            <a:spAutoFit/>
          </a:bodyPr>
          <a:lstStyle/>
          <a:p>
            <a:pPr marL="0" marR="0" fontAlgn="base">
              <a:lnSpc>
                <a:spcPct val="90000"/>
              </a:lnSpc>
              <a:spcBef>
                <a:spcPts val="0"/>
              </a:spcBef>
              <a:spcAft>
                <a:spcPts val="0"/>
              </a:spcAft>
            </a:pPr>
            <a:r>
              <a:rPr lang="en-US" sz="900" kern="1200" dirty="0">
                <a:solidFill>
                  <a:srgbClr val="000000"/>
                </a:solidFill>
                <a:effectLst/>
                <a:latin typeface="Times New Roman" panose="02020603050405020304" pitchFamily="18" charset="0"/>
                <a:ea typeface="Times New Roman" panose="02020603050405020304" pitchFamily="18" charset="0"/>
              </a:rPr>
              <a:t>Two water cooling channels.</a:t>
            </a:r>
          </a:p>
          <a:p>
            <a:pPr marL="0" marR="0" fontAlgn="base">
              <a:lnSpc>
                <a:spcPct val="90000"/>
              </a:lnSpc>
              <a:spcBef>
                <a:spcPts val="0"/>
              </a:spcBef>
              <a:spcAft>
                <a:spcPts val="0"/>
              </a:spcAft>
            </a:pPr>
            <a:r>
              <a:rPr lang="en-US" sz="900" dirty="0">
                <a:solidFill>
                  <a:srgbClr val="000000"/>
                </a:solidFill>
                <a:latin typeface="Times New Roman" panose="02020603050405020304" pitchFamily="18" charset="0"/>
                <a:ea typeface="Times New Roman" panose="02020603050405020304" pitchFamily="18" charset="0"/>
              </a:rPr>
              <a:t>In the “front half” of the inserts, there are 8 water channels surrounding the optics module.</a:t>
            </a:r>
            <a:endParaRPr lang="en-US" sz="1100" dirty="0">
              <a:effectLst/>
              <a:latin typeface="Times New Roman" panose="02020603050405020304" pitchFamily="18" charset="0"/>
              <a:ea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D8B921A6-4C6A-3537-6730-9A47C812ABFA}"/>
              </a:ext>
            </a:extLst>
          </p:cNvPr>
          <p:cNvCxnSpPr>
            <a:cxnSpLocks/>
            <a:stCxn id="3" idx="3"/>
          </p:cNvCxnSpPr>
          <p:nvPr/>
        </p:nvCxnSpPr>
        <p:spPr>
          <a:xfrm flipV="1">
            <a:off x="7744765" y="4146698"/>
            <a:ext cx="1484295" cy="478427"/>
          </a:xfrm>
          <a:prstGeom prst="straightConnector1">
            <a:avLst/>
          </a:prstGeom>
          <a:ln w="952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4781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hart, line chart&#10;&#10;Description automatically generated">
            <a:extLst>
              <a:ext uri="{FF2B5EF4-FFF2-40B4-BE49-F238E27FC236}">
                <a16:creationId xmlns:a16="http://schemas.microsoft.com/office/drawing/2014/main" id="{A7AA965E-E1BC-E2F3-758C-3F1BEADB6E1B}"/>
              </a:ext>
            </a:extLst>
          </p:cNvPr>
          <p:cNvPicPr>
            <a:picLocks noGrp="1" noChangeAspect="1"/>
          </p:cNvPicPr>
          <p:nvPr>
            <p:ph sz="quarter" idx="4"/>
          </p:nvPr>
        </p:nvPicPr>
        <p:blipFill>
          <a:blip r:embed="rId3"/>
          <a:stretch>
            <a:fillRect/>
          </a:stretch>
        </p:blipFill>
        <p:spPr>
          <a:xfrm>
            <a:off x="5605515" y="1945213"/>
            <a:ext cx="6466840" cy="4645660"/>
          </a:xfrm>
        </p:spPr>
      </p:pic>
      <p:sp>
        <p:nvSpPr>
          <p:cNvPr id="2" name="Title 1">
            <a:extLst>
              <a:ext uri="{FF2B5EF4-FFF2-40B4-BE49-F238E27FC236}">
                <a16:creationId xmlns:a16="http://schemas.microsoft.com/office/drawing/2014/main" id="{D3239546-BB79-314E-803B-A8668F8C4E5C}"/>
              </a:ext>
            </a:extLst>
          </p:cNvPr>
          <p:cNvSpPr>
            <a:spLocks noGrp="1"/>
          </p:cNvSpPr>
          <p:nvPr>
            <p:ph type="title"/>
          </p:nvPr>
        </p:nvSpPr>
        <p:spPr>
          <a:xfrm>
            <a:off x="343548" y="159775"/>
            <a:ext cx="11504904" cy="535531"/>
          </a:xfrm>
        </p:spPr>
        <p:txBody>
          <a:bodyPr/>
          <a:lstStyle/>
          <a:p>
            <a:r>
              <a:rPr lang="en-US" dirty="0">
                <a:latin typeface="Helvetica Neue" panose="02000503000000020004" pitchFamily="2" charset="0"/>
              </a:rPr>
              <a:t>Effect of the Gaps Sizes Around Nozzle Extension on Dose Rates Outside Bunker</a:t>
            </a:r>
          </a:p>
        </p:txBody>
      </p:sp>
      <p:sp>
        <p:nvSpPr>
          <p:cNvPr id="3" name="Text Placeholder 2">
            <a:extLst>
              <a:ext uri="{FF2B5EF4-FFF2-40B4-BE49-F238E27FC236}">
                <a16:creationId xmlns:a16="http://schemas.microsoft.com/office/drawing/2014/main" id="{E87BA7B1-545D-9347-BE4D-65F143D0CB89}"/>
              </a:ext>
            </a:extLst>
          </p:cNvPr>
          <p:cNvSpPr>
            <a:spLocks noGrp="1"/>
          </p:cNvSpPr>
          <p:nvPr>
            <p:ph type="body" idx="1"/>
          </p:nvPr>
        </p:nvSpPr>
        <p:spPr>
          <a:xfrm>
            <a:off x="233253" y="1302884"/>
            <a:ext cx="5666232" cy="2396490"/>
          </a:xfrm>
        </p:spPr>
        <p:txBody>
          <a:bodyPr anchor="t"/>
          <a:lstStyle/>
          <a:p>
            <a:pPr>
              <a:spcBef>
                <a:spcPts val="600"/>
              </a:spcBef>
            </a:pPr>
            <a:r>
              <a:rPr lang="en-US" sz="2200" dirty="0"/>
              <a:t>Outside the bunker and beam transport shielding (accessible area)</a:t>
            </a:r>
          </a:p>
          <a:p>
            <a:pPr marL="342900" indent="-342900">
              <a:spcBef>
                <a:spcPts val="600"/>
              </a:spcBef>
              <a:buFontTx/>
              <a:buChar char="-"/>
            </a:pPr>
            <a:r>
              <a:rPr lang="en-US" sz="2200" dirty="0"/>
              <a:t>25 mm gaps and less are statistically the same (MC error ~3.5% or less)</a:t>
            </a:r>
          </a:p>
          <a:p>
            <a:pPr marL="342900" indent="-342900">
              <a:spcBef>
                <a:spcPts val="600"/>
              </a:spcBef>
              <a:buFontTx/>
              <a:buChar char="-"/>
            </a:pPr>
            <a:r>
              <a:rPr lang="en-US" sz="2200" dirty="0"/>
              <a:t>40 mm gap ~10% increase compared to 6.5 mm (conservatively)</a:t>
            </a:r>
          </a:p>
        </p:txBody>
      </p:sp>
      <p:pic>
        <p:nvPicPr>
          <p:cNvPr id="16" name="Content Placeholder 15">
            <a:extLst>
              <a:ext uri="{FF2B5EF4-FFF2-40B4-BE49-F238E27FC236}">
                <a16:creationId xmlns:a16="http://schemas.microsoft.com/office/drawing/2014/main" id="{C4D68CDC-5921-6B45-AFB3-C0F2D9EB7DBA}"/>
              </a:ext>
            </a:extLst>
          </p:cNvPr>
          <p:cNvPicPr>
            <a:picLocks noGrp="1" noChangeAspect="1"/>
          </p:cNvPicPr>
          <p:nvPr>
            <p:ph sz="half" idx="2"/>
          </p:nvPr>
        </p:nvPicPr>
        <p:blipFill>
          <a:blip r:embed="rId4"/>
          <a:stretch>
            <a:fillRect/>
          </a:stretch>
        </p:blipFill>
        <p:spPr>
          <a:xfrm>
            <a:off x="439903" y="3417536"/>
            <a:ext cx="4516446" cy="3374136"/>
          </a:xfrm>
        </p:spPr>
      </p:pic>
      <p:sp>
        <p:nvSpPr>
          <p:cNvPr id="17" name="5-Point Star 16">
            <a:extLst>
              <a:ext uri="{FF2B5EF4-FFF2-40B4-BE49-F238E27FC236}">
                <a16:creationId xmlns:a16="http://schemas.microsoft.com/office/drawing/2014/main" id="{110140B0-3837-C242-9236-EA8812CDFF0D}"/>
              </a:ext>
            </a:extLst>
          </p:cNvPr>
          <p:cNvSpPr/>
          <p:nvPr/>
        </p:nvSpPr>
        <p:spPr>
          <a:xfrm>
            <a:off x="4254243" y="5013164"/>
            <a:ext cx="91440" cy="91440"/>
          </a:xfrm>
          <a:prstGeom prst="star5">
            <a:avLst/>
          </a:prstGeom>
          <a:solidFill>
            <a:srgbClr val="C00000"/>
          </a:solidFill>
          <a:ln w="38100">
            <a:solidFill>
              <a:srgbClr val="C0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0" name="TextBox 19">
            <a:extLst>
              <a:ext uri="{FF2B5EF4-FFF2-40B4-BE49-F238E27FC236}">
                <a16:creationId xmlns:a16="http://schemas.microsoft.com/office/drawing/2014/main" id="{AF0CFFA9-642D-804C-A623-5E8549462294}"/>
              </a:ext>
            </a:extLst>
          </p:cNvPr>
          <p:cNvSpPr txBox="1"/>
          <p:nvPr/>
        </p:nvSpPr>
        <p:spPr>
          <a:xfrm>
            <a:off x="9857395" y="5227983"/>
            <a:ext cx="2077277" cy="424732"/>
          </a:xfrm>
          <a:prstGeom prst="rect">
            <a:avLst/>
          </a:prstGeom>
          <a:solidFill>
            <a:schemeClr val="bg1"/>
          </a:solidFill>
          <a:ln>
            <a:solidFill>
              <a:schemeClr val="bg1">
                <a:lumMod val="50000"/>
              </a:schemeClr>
            </a:solidFill>
          </a:ln>
        </p:spPr>
        <p:txBody>
          <a:bodyPr wrap="square" rtlCol="0">
            <a:spAutoFit/>
          </a:bodyPr>
          <a:lstStyle/>
          <a:p>
            <a:pPr algn="l">
              <a:lnSpc>
                <a:spcPct val="90000"/>
              </a:lnSpc>
            </a:pPr>
            <a:r>
              <a:rPr lang="en-US" sz="1200" dirty="0">
                <a:latin typeface="+mn-lt"/>
              </a:rPr>
              <a:t>2-sigma error bars</a:t>
            </a:r>
          </a:p>
          <a:p>
            <a:pPr algn="l">
              <a:lnSpc>
                <a:spcPct val="90000"/>
              </a:lnSpc>
            </a:pPr>
            <a:r>
              <a:rPr lang="en-US" sz="1200" dirty="0">
                <a:latin typeface="+mn-lt"/>
              </a:rPr>
              <a:t>(95% confidence interval)</a:t>
            </a:r>
          </a:p>
        </p:txBody>
      </p:sp>
      <p:sp>
        <p:nvSpPr>
          <p:cNvPr id="5" name="TextBox 4">
            <a:extLst>
              <a:ext uri="{FF2B5EF4-FFF2-40B4-BE49-F238E27FC236}">
                <a16:creationId xmlns:a16="http://schemas.microsoft.com/office/drawing/2014/main" id="{84104D56-55FC-2782-6E4C-821C96A05155}"/>
              </a:ext>
            </a:extLst>
          </p:cNvPr>
          <p:cNvSpPr txBox="1"/>
          <p:nvPr/>
        </p:nvSpPr>
        <p:spPr>
          <a:xfrm>
            <a:off x="6292516" y="979719"/>
            <a:ext cx="5392553" cy="646331"/>
          </a:xfrm>
          <a:prstGeom prst="rect">
            <a:avLst/>
          </a:prstGeom>
          <a:noFill/>
        </p:spPr>
        <p:txBody>
          <a:bodyPr wrap="square">
            <a:spAutoFit/>
          </a:bodyPr>
          <a:lstStyle/>
          <a:p>
            <a:r>
              <a:rPr lang="en-US" b="1" dirty="0">
                <a:solidFill>
                  <a:srgbClr val="373A36"/>
                </a:solidFill>
              </a:rPr>
              <a:t>P</a:t>
            </a:r>
            <a:r>
              <a:rPr lang="en-US" sz="1800" b="1" dirty="0">
                <a:solidFill>
                  <a:srgbClr val="373A36"/>
                </a:solidFill>
              </a:rPr>
              <a:t>erformed earlier with an older design, but results considered to show the trends</a:t>
            </a:r>
            <a:endParaRPr lang="en-US" dirty="0">
              <a:solidFill>
                <a:srgbClr val="373A36"/>
              </a:solidFill>
            </a:endParaRPr>
          </a:p>
        </p:txBody>
      </p:sp>
    </p:spTree>
    <p:extLst>
      <p:ext uri="{BB962C8B-B14F-4D97-AF65-F5344CB8AC3E}">
        <p14:creationId xmlns:p14="http://schemas.microsoft.com/office/powerpoint/2010/main" val="33722844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B8E7C-FD53-6906-B523-95B34FFAFB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2D7B4E-C588-0430-BB42-A59D0A23106C}"/>
              </a:ext>
            </a:extLst>
          </p:cNvPr>
          <p:cNvSpPr>
            <a:spLocks noGrp="1"/>
          </p:cNvSpPr>
          <p:nvPr>
            <p:ph type="title"/>
          </p:nvPr>
        </p:nvSpPr>
        <p:spPr>
          <a:xfrm>
            <a:off x="343548" y="260115"/>
            <a:ext cx="11504904" cy="535531"/>
          </a:xfrm>
        </p:spPr>
        <p:txBody>
          <a:bodyPr/>
          <a:lstStyle/>
          <a:p>
            <a:r>
              <a:rPr lang="en-US" dirty="0">
                <a:latin typeface="Helvetica Neue" panose="02000503000000020004" pitchFamily="2" charset="0"/>
              </a:rPr>
              <a:t>Dose Rates Outside the Bunker</a:t>
            </a:r>
          </a:p>
        </p:txBody>
      </p:sp>
      <p:sp>
        <p:nvSpPr>
          <p:cNvPr id="3" name="Content Placeholder 2">
            <a:extLst>
              <a:ext uri="{FF2B5EF4-FFF2-40B4-BE49-F238E27FC236}">
                <a16:creationId xmlns:a16="http://schemas.microsoft.com/office/drawing/2014/main" id="{E972916D-C0A6-B635-3C49-E727CB27283B}"/>
              </a:ext>
            </a:extLst>
          </p:cNvPr>
          <p:cNvSpPr>
            <a:spLocks noGrp="1"/>
          </p:cNvSpPr>
          <p:nvPr>
            <p:ph sz="half" idx="2"/>
          </p:nvPr>
        </p:nvSpPr>
        <p:spPr>
          <a:xfrm>
            <a:off x="147501" y="1444752"/>
            <a:ext cx="2971084" cy="4506959"/>
          </a:xfrm>
        </p:spPr>
        <p:txBody>
          <a:bodyPr/>
          <a:lstStyle/>
          <a:p>
            <a:r>
              <a:rPr lang="en-US" dirty="0"/>
              <a:t>The red contour line is 0.25 mrem/h</a:t>
            </a:r>
          </a:p>
          <a:p>
            <a:r>
              <a:rPr lang="en-US" dirty="0"/>
              <a:t>The allowed limit outside the bunker is 0.25 mrem/h, 30 cm from the outside bunker wall</a:t>
            </a:r>
          </a:p>
          <a:p>
            <a:r>
              <a:rPr lang="en-US" dirty="0"/>
              <a:t>This design, including the nozzle extension, meets the dose rate requirements</a:t>
            </a:r>
          </a:p>
        </p:txBody>
      </p:sp>
      <p:pic>
        <p:nvPicPr>
          <p:cNvPr id="6" name="Content Placeholder 4" descr="Diagram&#10;&#10;AI-generated content may be incorrect.">
            <a:extLst>
              <a:ext uri="{FF2B5EF4-FFF2-40B4-BE49-F238E27FC236}">
                <a16:creationId xmlns:a16="http://schemas.microsoft.com/office/drawing/2014/main" id="{7341E475-F85A-EB86-2F76-BBDE42088C4F}"/>
              </a:ext>
            </a:extLst>
          </p:cNvPr>
          <p:cNvPicPr>
            <a:picLocks noGrp="1" noChangeAspect="1"/>
          </p:cNvPicPr>
          <p:nvPr>
            <p:ph sz="quarter" idx="4"/>
          </p:nvPr>
        </p:nvPicPr>
        <p:blipFill>
          <a:blip r:embed="rId3"/>
          <a:stretch>
            <a:fillRect/>
          </a:stretch>
        </p:blipFill>
        <p:spPr>
          <a:xfrm>
            <a:off x="3436219" y="1138757"/>
            <a:ext cx="6217567" cy="4923597"/>
          </a:xfrm>
        </p:spPr>
      </p:pic>
    </p:spTree>
    <p:extLst>
      <p:ext uri="{BB962C8B-B14F-4D97-AF65-F5344CB8AC3E}">
        <p14:creationId xmlns:p14="http://schemas.microsoft.com/office/powerpoint/2010/main" val="3337179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88F8E-032C-E30C-C53D-964D6042885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1E33D04-0752-5315-4117-078B538B6D53}"/>
              </a:ext>
            </a:extLst>
          </p:cNvPr>
          <p:cNvSpPr>
            <a:spLocks noGrp="1"/>
          </p:cNvSpPr>
          <p:nvPr>
            <p:ph type="title"/>
          </p:nvPr>
        </p:nvSpPr>
        <p:spPr>
          <a:xfrm>
            <a:off x="472101" y="1648812"/>
            <a:ext cx="6089566" cy="1475388"/>
          </a:xfrm>
        </p:spPr>
        <p:txBody>
          <a:bodyPr/>
          <a:lstStyle/>
          <a:p>
            <a:pPr fontAlgn="base">
              <a:spcAft>
                <a:spcPct val="0"/>
              </a:spcAft>
            </a:pPr>
            <a:r>
              <a:rPr lang="en-US" dirty="0">
                <a:latin typeface="Helvetica Neue" panose="02000503000000020004" pitchFamily="2" charset="0"/>
              </a:rPr>
              <a:t>Current and Future work</a:t>
            </a:r>
          </a:p>
        </p:txBody>
      </p:sp>
      <p:sp>
        <p:nvSpPr>
          <p:cNvPr id="2" name="Octagon 1">
            <a:extLst>
              <a:ext uri="{FF2B5EF4-FFF2-40B4-BE49-F238E27FC236}">
                <a16:creationId xmlns:a16="http://schemas.microsoft.com/office/drawing/2014/main" id="{0B4D27CB-C38E-D63F-0A34-2431167DDB53}"/>
              </a:ext>
            </a:extLst>
          </p:cNvPr>
          <p:cNvSpPr/>
          <p:nvPr/>
        </p:nvSpPr>
        <p:spPr>
          <a:xfrm>
            <a:off x="11662574" y="6292519"/>
            <a:ext cx="520700" cy="520700"/>
          </a:xfrm>
          <a:prstGeom prst="octagon">
            <a:avLst/>
          </a:prstGeom>
          <a:no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lnSpc>
                <a:spcPct val="90000"/>
              </a:lnSpc>
            </a:pPr>
            <a:r>
              <a:rPr lang="en-US" sz="1200" dirty="0">
                <a:solidFill>
                  <a:sysClr val="windowText" lastClr="000000"/>
                </a:solidFill>
                <a:latin typeface="Arial" panose="020B0604020202020204" pitchFamily="34" charset="0"/>
                <a:cs typeface="Arial" panose="020B0604020202020204" pitchFamily="34" charset="0"/>
              </a:rPr>
              <a:t>1454</a:t>
            </a:r>
          </a:p>
        </p:txBody>
      </p:sp>
    </p:spTree>
    <p:extLst>
      <p:ext uri="{BB962C8B-B14F-4D97-AF65-F5344CB8AC3E}">
        <p14:creationId xmlns:p14="http://schemas.microsoft.com/office/powerpoint/2010/main" val="6092937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7ACF2-6699-B2EA-D891-4F0F41A2C7FD}"/>
              </a:ext>
            </a:extLst>
          </p:cNvPr>
          <p:cNvSpPr>
            <a:spLocks noGrp="1"/>
          </p:cNvSpPr>
          <p:nvPr>
            <p:ph type="title"/>
          </p:nvPr>
        </p:nvSpPr>
        <p:spPr/>
        <p:txBody>
          <a:bodyPr/>
          <a:lstStyle/>
          <a:p>
            <a:r>
              <a:rPr lang="en-US" dirty="0"/>
              <a:t>Ongoing: energy deposition throughout the monolith with detailed model</a:t>
            </a:r>
          </a:p>
        </p:txBody>
      </p:sp>
      <p:pic>
        <p:nvPicPr>
          <p:cNvPr id="4" name="Picture 3" descr="Chart, radar chart&#10;&#10;AI-generated content may be incorrect.">
            <a:extLst>
              <a:ext uri="{FF2B5EF4-FFF2-40B4-BE49-F238E27FC236}">
                <a16:creationId xmlns:a16="http://schemas.microsoft.com/office/drawing/2014/main" id="{93DD6654-6B7D-DA2F-9F59-5A01D814C919}"/>
              </a:ext>
            </a:extLst>
          </p:cNvPr>
          <p:cNvPicPr>
            <a:picLocks noChangeAspect="1"/>
          </p:cNvPicPr>
          <p:nvPr/>
        </p:nvPicPr>
        <p:blipFill>
          <a:blip r:embed="rId2"/>
          <a:stretch>
            <a:fillRect/>
          </a:stretch>
        </p:blipFill>
        <p:spPr>
          <a:xfrm>
            <a:off x="6096000" y="1581816"/>
            <a:ext cx="5829860" cy="4616480"/>
          </a:xfrm>
          <a:prstGeom prst="rect">
            <a:avLst/>
          </a:prstGeom>
        </p:spPr>
      </p:pic>
      <p:pic>
        <p:nvPicPr>
          <p:cNvPr id="6" name="Picture 5" descr="Diagram&#10;&#10;AI-generated content may be incorrect.">
            <a:extLst>
              <a:ext uri="{FF2B5EF4-FFF2-40B4-BE49-F238E27FC236}">
                <a16:creationId xmlns:a16="http://schemas.microsoft.com/office/drawing/2014/main" id="{44B5D099-B26E-CE5A-ADF4-30A1C4729740}"/>
              </a:ext>
            </a:extLst>
          </p:cNvPr>
          <p:cNvPicPr>
            <a:picLocks noChangeAspect="1"/>
          </p:cNvPicPr>
          <p:nvPr/>
        </p:nvPicPr>
        <p:blipFill>
          <a:blip r:embed="rId3"/>
          <a:stretch>
            <a:fillRect/>
          </a:stretch>
        </p:blipFill>
        <p:spPr>
          <a:xfrm>
            <a:off x="155335" y="1359266"/>
            <a:ext cx="5905573" cy="5061580"/>
          </a:xfrm>
          <a:prstGeom prst="rect">
            <a:avLst/>
          </a:prstGeom>
        </p:spPr>
      </p:pic>
    </p:spTree>
    <p:extLst>
      <p:ext uri="{BB962C8B-B14F-4D97-AF65-F5344CB8AC3E}">
        <p14:creationId xmlns:p14="http://schemas.microsoft.com/office/powerpoint/2010/main" val="37757921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AI-generated content may be incorrect.">
            <a:extLst>
              <a:ext uri="{FF2B5EF4-FFF2-40B4-BE49-F238E27FC236}">
                <a16:creationId xmlns:a16="http://schemas.microsoft.com/office/drawing/2014/main" id="{003B423A-F0C5-3123-036B-95BEA5E0F8CC}"/>
              </a:ext>
            </a:extLst>
          </p:cNvPr>
          <p:cNvPicPr>
            <a:picLocks noChangeAspect="1"/>
          </p:cNvPicPr>
          <p:nvPr/>
        </p:nvPicPr>
        <p:blipFill>
          <a:blip r:embed="rId2"/>
          <a:srcRect t="20251"/>
          <a:stretch/>
        </p:blipFill>
        <p:spPr>
          <a:xfrm>
            <a:off x="1174941" y="1786466"/>
            <a:ext cx="10877359" cy="4770023"/>
          </a:xfrm>
          <a:prstGeom prst="rect">
            <a:avLst/>
          </a:prstGeom>
        </p:spPr>
      </p:pic>
      <p:sp>
        <p:nvSpPr>
          <p:cNvPr id="8" name="Title 1">
            <a:extLst>
              <a:ext uri="{FF2B5EF4-FFF2-40B4-BE49-F238E27FC236}">
                <a16:creationId xmlns:a16="http://schemas.microsoft.com/office/drawing/2014/main" id="{64F706FA-43EA-5AC4-74EC-467D535C7B5D}"/>
              </a:ext>
            </a:extLst>
          </p:cNvPr>
          <p:cNvSpPr>
            <a:spLocks noGrp="1"/>
          </p:cNvSpPr>
          <p:nvPr>
            <p:ph type="title"/>
          </p:nvPr>
        </p:nvSpPr>
        <p:spPr>
          <a:xfrm>
            <a:off x="314325" y="365125"/>
            <a:ext cx="11493500" cy="555625"/>
          </a:xfrm>
        </p:spPr>
        <p:txBody>
          <a:bodyPr/>
          <a:lstStyle/>
          <a:p>
            <a:r>
              <a:rPr lang="en-US" sz="2800" dirty="0"/>
              <a:t>Energy deposition throughout the monolith (Preliminary)</a:t>
            </a:r>
            <a:endParaRPr lang="en-US" sz="2800" dirty="0">
              <a:solidFill>
                <a:srgbClr val="FF0000"/>
              </a:solidFill>
            </a:endParaRPr>
          </a:p>
        </p:txBody>
      </p:sp>
      <p:sp>
        <p:nvSpPr>
          <p:cNvPr id="9" name="TextBox 8">
            <a:extLst>
              <a:ext uri="{FF2B5EF4-FFF2-40B4-BE49-F238E27FC236}">
                <a16:creationId xmlns:a16="http://schemas.microsoft.com/office/drawing/2014/main" id="{AE6FCA49-2E2A-45A5-65C4-3F87C24815A6}"/>
              </a:ext>
            </a:extLst>
          </p:cNvPr>
          <p:cNvSpPr txBox="1"/>
          <p:nvPr/>
        </p:nvSpPr>
        <p:spPr>
          <a:xfrm>
            <a:off x="139700" y="751217"/>
            <a:ext cx="2943962" cy="1446550"/>
          </a:xfrm>
          <a:prstGeom prst="rect">
            <a:avLst/>
          </a:prstGeom>
          <a:noFill/>
        </p:spPr>
        <p:txBody>
          <a:bodyPr wrap="square">
            <a:spAutoFit/>
          </a:bodyPr>
          <a:lstStyle/>
          <a:p>
            <a:pPr marL="0" marR="0">
              <a:buNone/>
            </a:pPr>
            <a:r>
              <a:rPr lang="en-US" b="1" dirty="0">
                <a:latin typeface="Aptos" panose="020B0004020202020204" pitchFamily="34" charset="0"/>
                <a:ea typeface="Aptos" panose="020B0004020202020204" pitchFamily="34" charset="0"/>
                <a:cs typeface="Aptos" panose="020B0004020202020204" pitchFamily="34" charset="0"/>
              </a:rPr>
              <a:t>C</a:t>
            </a:r>
            <a:r>
              <a:rPr lang="en-US" b="1" dirty="0">
                <a:effectLst/>
                <a:latin typeface="Aptos" panose="020B0004020202020204" pitchFamily="34" charset="0"/>
                <a:ea typeface="Aptos" panose="020B0004020202020204" pitchFamily="34" charset="0"/>
                <a:cs typeface="Aptos" panose="020B0004020202020204" pitchFamily="34" charset="0"/>
              </a:rPr>
              <a:t>ontours</a:t>
            </a:r>
            <a:r>
              <a:rPr lang="en-US" b="1" dirty="0">
                <a:latin typeface="Aptos" panose="020B0004020202020204" pitchFamily="34" charset="0"/>
                <a:ea typeface="Aptos" panose="020B0004020202020204" pitchFamily="34" charset="0"/>
                <a:cs typeface="Aptos" panose="020B0004020202020204" pitchFamily="34" charset="0"/>
              </a:rPr>
              <a:t>:</a:t>
            </a:r>
          </a:p>
          <a:p>
            <a:pPr marL="0" marR="0">
              <a:buNone/>
            </a:pPr>
            <a:r>
              <a:rPr lang="en-US" b="1" dirty="0">
                <a:effectLst/>
                <a:latin typeface="Aptos" panose="020B0004020202020204" pitchFamily="34" charset="0"/>
                <a:ea typeface="Aptos" panose="020B0004020202020204" pitchFamily="34" charset="0"/>
                <a:cs typeface="Aptos" panose="020B0004020202020204" pitchFamily="34" charset="0"/>
              </a:rPr>
              <a:t>Red      </a:t>
            </a:r>
            <a:r>
              <a:rPr lang="en-US" b="1" dirty="0">
                <a:latin typeface="Aptos" panose="020B0004020202020204" pitchFamily="34" charset="0"/>
                <a:ea typeface="Aptos" panose="020B0004020202020204" pitchFamily="34" charset="0"/>
                <a:cs typeface="Aptos" panose="020B0004020202020204" pitchFamily="34" charset="0"/>
              </a:rPr>
              <a:t>=</a:t>
            </a:r>
            <a:r>
              <a:rPr lang="en-US" b="1" dirty="0">
                <a:effectLst/>
                <a:latin typeface="Aptos" panose="020B0004020202020204" pitchFamily="34" charset="0"/>
                <a:ea typeface="Aptos" panose="020B0004020202020204" pitchFamily="34" charset="0"/>
                <a:cs typeface="Aptos" panose="020B0004020202020204" pitchFamily="34" charset="0"/>
              </a:rPr>
              <a:t> </a:t>
            </a:r>
            <a:r>
              <a:rPr lang="en-US" b="1" dirty="0">
                <a:latin typeface="Aptos" panose="020B0004020202020204" pitchFamily="34" charset="0"/>
                <a:ea typeface="Aptos" panose="020B0004020202020204" pitchFamily="34" charset="0"/>
                <a:cs typeface="Aptos" panose="020B0004020202020204" pitchFamily="34" charset="0"/>
              </a:rPr>
              <a:t> 0.001</a:t>
            </a:r>
            <a:r>
              <a:rPr lang="en-US" b="1" dirty="0">
                <a:effectLst/>
                <a:latin typeface="Aptos" panose="020B0004020202020204" pitchFamily="34" charset="0"/>
                <a:ea typeface="Aptos" panose="020B0004020202020204" pitchFamily="34" charset="0"/>
                <a:cs typeface="Aptos" panose="020B0004020202020204" pitchFamily="34" charset="0"/>
              </a:rPr>
              <a:t>W/cc, </a:t>
            </a:r>
          </a:p>
          <a:p>
            <a:pPr marL="0" marR="0">
              <a:buNone/>
            </a:pPr>
            <a:r>
              <a:rPr lang="en-US" b="1" dirty="0">
                <a:latin typeface="Aptos" panose="020B0004020202020204" pitchFamily="34" charset="0"/>
                <a:ea typeface="Aptos" panose="020B0004020202020204" pitchFamily="34" charset="0"/>
                <a:cs typeface="Aptos" panose="020B0004020202020204" pitchFamily="34" charset="0"/>
              </a:rPr>
              <a:t>B</a:t>
            </a:r>
            <a:r>
              <a:rPr lang="en-US" b="1" dirty="0">
                <a:effectLst/>
                <a:latin typeface="Aptos" panose="020B0004020202020204" pitchFamily="34" charset="0"/>
                <a:ea typeface="Aptos" panose="020B0004020202020204" pitchFamily="34" charset="0"/>
                <a:cs typeface="Aptos" panose="020B0004020202020204" pitchFamily="34" charset="0"/>
              </a:rPr>
              <a:t>lue     = </a:t>
            </a:r>
            <a:r>
              <a:rPr lang="en-US" b="1" dirty="0">
                <a:latin typeface="Aptos" panose="020B0004020202020204" pitchFamily="34" charset="0"/>
                <a:ea typeface="Aptos" panose="020B0004020202020204" pitchFamily="34" charset="0"/>
                <a:cs typeface="Aptos" panose="020B0004020202020204" pitchFamily="34" charset="0"/>
              </a:rPr>
              <a:t>0.01</a:t>
            </a:r>
            <a:r>
              <a:rPr lang="en-US" b="1" dirty="0">
                <a:effectLst/>
                <a:latin typeface="Aptos" panose="020B0004020202020204" pitchFamily="34" charset="0"/>
                <a:ea typeface="Aptos" panose="020B0004020202020204" pitchFamily="34" charset="0"/>
                <a:cs typeface="Aptos" panose="020B0004020202020204" pitchFamily="34" charset="0"/>
              </a:rPr>
              <a:t> W/cc, </a:t>
            </a:r>
          </a:p>
          <a:p>
            <a:pPr marL="0" marR="0">
              <a:buNone/>
            </a:pPr>
            <a:r>
              <a:rPr lang="en-US" b="1" dirty="0">
                <a:latin typeface="Aptos" panose="020B0004020202020204" pitchFamily="34" charset="0"/>
                <a:ea typeface="Aptos" panose="020B0004020202020204" pitchFamily="34" charset="0"/>
                <a:cs typeface="Aptos" panose="020B0004020202020204" pitchFamily="34" charset="0"/>
              </a:rPr>
              <a:t>Y</a:t>
            </a:r>
            <a:r>
              <a:rPr lang="en-US" b="1" dirty="0">
                <a:effectLst/>
                <a:latin typeface="Aptos" panose="020B0004020202020204" pitchFamily="34" charset="0"/>
                <a:ea typeface="Aptos" panose="020B0004020202020204" pitchFamily="34" charset="0"/>
                <a:cs typeface="Aptos" panose="020B0004020202020204" pitchFamily="34" charset="0"/>
              </a:rPr>
              <a:t>ellow = </a:t>
            </a:r>
            <a:r>
              <a:rPr lang="en-US" b="1" dirty="0">
                <a:latin typeface="Aptos" panose="020B0004020202020204" pitchFamily="34" charset="0"/>
                <a:ea typeface="Aptos" panose="020B0004020202020204" pitchFamily="34" charset="0"/>
                <a:cs typeface="Aptos" panose="020B0004020202020204" pitchFamily="34" charset="0"/>
              </a:rPr>
              <a:t>0.1</a:t>
            </a:r>
            <a:r>
              <a:rPr lang="en-US" b="1" dirty="0">
                <a:effectLst/>
                <a:latin typeface="Aptos" panose="020B0004020202020204" pitchFamily="34" charset="0"/>
                <a:ea typeface="Aptos" panose="020B0004020202020204" pitchFamily="34" charset="0"/>
                <a:cs typeface="Aptos" panose="020B0004020202020204" pitchFamily="34" charset="0"/>
              </a:rPr>
              <a:t> W/cc.</a:t>
            </a:r>
            <a:endParaRPr lang="en-US" sz="2000" b="1"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400" dirty="0">
                <a:effectLst/>
                <a:latin typeface="Aptos" panose="020B0004020202020204" pitchFamily="34" charset="0"/>
                <a:ea typeface="Aptos" panose="020B0004020202020204" pitchFamily="34" charset="0"/>
                <a:cs typeface="Aptos" panose="020B0004020202020204" pitchFamily="34" charset="0"/>
              </a:rPr>
              <a:t> </a:t>
            </a:r>
            <a:endParaRPr lang="en-US" sz="16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1403802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EEE45-EFF2-6AE5-7C2B-0A0E1B9B010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CC95BFE-C42D-0446-F199-B26526C7B0D1}"/>
              </a:ext>
            </a:extLst>
          </p:cNvPr>
          <p:cNvSpPr txBox="1"/>
          <p:nvPr/>
        </p:nvSpPr>
        <p:spPr>
          <a:xfrm>
            <a:off x="7500050" y="406461"/>
            <a:ext cx="2943962" cy="1200329"/>
          </a:xfrm>
          <a:prstGeom prst="rect">
            <a:avLst/>
          </a:prstGeom>
          <a:noFill/>
        </p:spPr>
        <p:txBody>
          <a:bodyPr wrap="square">
            <a:spAutoFit/>
          </a:bodyPr>
          <a:lstStyle/>
          <a:p>
            <a:pPr marL="0" marR="0">
              <a:buNone/>
            </a:pPr>
            <a:r>
              <a:rPr lang="en-US" b="1" dirty="0">
                <a:latin typeface="Aptos" panose="020B0004020202020204" pitchFamily="34" charset="0"/>
                <a:ea typeface="Aptos" panose="020B0004020202020204" pitchFamily="34" charset="0"/>
                <a:cs typeface="Aptos" panose="020B0004020202020204" pitchFamily="34" charset="0"/>
              </a:rPr>
              <a:t>C</a:t>
            </a:r>
            <a:r>
              <a:rPr lang="en-US" b="1" dirty="0">
                <a:effectLst/>
                <a:latin typeface="Aptos" panose="020B0004020202020204" pitchFamily="34" charset="0"/>
                <a:ea typeface="Aptos" panose="020B0004020202020204" pitchFamily="34" charset="0"/>
                <a:cs typeface="Aptos" panose="020B0004020202020204" pitchFamily="34" charset="0"/>
              </a:rPr>
              <a:t>ontours</a:t>
            </a:r>
            <a:r>
              <a:rPr lang="en-US" b="1" dirty="0">
                <a:latin typeface="Aptos" panose="020B0004020202020204" pitchFamily="34" charset="0"/>
                <a:ea typeface="Aptos" panose="020B0004020202020204" pitchFamily="34" charset="0"/>
                <a:cs typeface="Aptos" panose="020B0004020202020204" pitchFamily="34" charset="0"/>
              </a:rPr>
              <a:t>:</a:t>
            </a:r>
          </a:p>
          <a:p>
            <a:pPr marL="0" marR="0">
              <a:buNone/>
            </a:pPr>
            <a:r>
              <a:rPr lang="en-US" b="1" dirty="0">
                <a:effectLst/>
                <a:latin typeface="Aptos" panose="020B0004020202020204" pitchFamily="34" charset="0"/>
                <a:ea typeface="Aptos" panose="020B0004020202020204" pitchFamily="34" charset="0"/>
                <a:cs typeface="Aptos" panose="020B0004020202020204" pitchFamily="34" charset="0"/>
              </a:rPr>
              <a:t>Red      </a:t>
            </a:r>
            <a:r>
              <a:rPr lang="en-US" b="1" dirty="0">
                <a:latin typeface="Aptos" panose="020B0004020202020204" pitchFamily="34" charset="0"/>
                <a:ea typeface="Aptos" panose="020B0004020202020204" pitchFamily="34" charset="0"/>
                <a:cs typeface="Aptos" panose="020B0004020202020204" pitchFamily="34" charset="0"/>
              </a:rPr>
              <a:t> =</a:t>
            </a:r>
            <a:r>
              <a:rPr lang="en-US" b="1" dirty="0">
                <a:effectLst/>
                <a:latin typeface="Aptos" panose="020B0004020202020204" pitchFamily="34" charset="0"/>
                <a:ea typeface="Aptos" panose="020B0004020202020204" pitchFamily="34" charset="0"/>
                <a:cs typeface="Aptos" panose="020B0004020202020204" pitchFamily="34" charset="0"/>
              </a:rPr>
              <a:t> </a:t>
            </a:r>
            <a:r>
              <a:rPr lang="en-US" b="1" dirty="0">
                <a:latin typeface="Aptos" panose="020B0004020202020204" pitchFamily="34" charset="0"/>
                <a:ea typeface="Aptos" panose="020B0004020202020204" pitchFamily="34" charset="0"/>
                <a:cs typeface="Aptos" panose="020B0004020202020204" pitchFamily="34" charset="0"/>
              </a:rPr>
              <a:t> 0.001</a:t>
            </a:r>
            <a:r>
              <a:rPr lang="en-US" b="1" dirty="0">
                <a:effectLst/>
                <a:latin typeface="Aptos" panose="020B0004020202020204" pitchFamily="34" charset="0"/>
                <a:ea typeface="Aptos" panose="020B0004020202020204" pitchFamily="34" charset="0"/>
                <a:cs typeface="Aptos" panose="020B0004020202020204" pitchFamily="34" charset="0"/>
              </a:rPr>
              <a:t>W/cc, </a:t>
            </a:r>
          </a:p>
          <a:p>
            <a:pPr marL="0" marR="0">
              <a:buNone/>
            </a:pPr>
            <a:r>
              <a:rPr lang="en-US" b="1" dirty="0">
                <a:latin typeface="Aptos" panose="020B0004020202020204" pitchFamily="34" charset="0"/>
                <a:ea typeface="Aptos" panose="020B0004020202020204" pitchFamily="34" charset="0"/>
                <a:cs typeface="Aptos" panose="020B0004020202020204" pitchFamily="34" charset="0"/>
              </a:rPr>
              <a:t>B</a:t>
            </a:r>
            <a:r>
              <a:rPr lang="en-US" b="1" dirty="0">
                <a:effectLst/>
                <a:latin typeface="Aptos" panose="020B0004020202020204" pitchFamily="34" charset="0"/>
                <a:ea typeface="Aptos" panose="020B0004020202020204" pitchFamily="34" charset="0"/>
                <a:cs typeface="Aptos" panose="020B0004020202020204" pitchFamily="34" charset="0"/>
              </a:rPr>
              <a:t>lue     =  </a:t>
            </a:r>
            <a:r>
              <a:rPr lang="en-US" b="1" dirty="0">
                <a:latin typeface="Aptos" panose="020B0004020202020204" pitchFamily="34" charset="0"/>
                <a:ea typeface="Aptos" panose="020B0004020202020204" pitchFamily="34" charset="0"/>
                <a:cs typeface="Aptos" panose="020B0004020202020204" pitchFamily="34" charset="0"/>
              </a:rPr>
              <a:t>0.01</a:t>
            </a:r>
            <a:r>
              <a:rPr lang="en-US" b="1" dirty="0">
                <a:effectLst/>
                <a:latin typeface="Aptos" panose="020B0004020202020204" pitchFamily="34" charset="0"/>
                <a:ea typeface="Aptos" panose="020B0004020202020204" pitchFamily="34" charset="0"/>
                <a:cs typeface="Aptos" panose="020B0004020202020204" pitchFamily="34" charset="0"/>
              </a:rPr>
              <a:t> W/cc, </a:t>
            </a:r>
          </a:p>
          <a:p>
            <a:pPr marL="0" marR="0">
              <a:buNone/>
            </a:pPr>
            <a:r>
              <a:rPr lang="en-US" b="1" dirty="0">
                <a:latin typeface="Aptos" panose="020B0004020202020204" pitchFamily="34" charset="0"/>
                <a:ea typeface="Aptos" panose="020B0004020202020204" pitchFamily="34" charset="0"/>
                <a:cs typeface="Aptos" panose="020B0004020202020204" pitchFamily="34" charset="0"/>
              </a:rPr>
              <a:t>Y</a:t>
            </a:r>
            <a:r>
              <a:rPr lang="en-US" b="1" dirty="0">
                <a:effectLst/>
                <a:latin typeface="Aptos" panose="020B0004020202020204" pitchFamily="34" charset="0"/>
                <a:ea typeface="Aptos" panose="020B0004020202020204" pitchFamily="34" charset="0"/>
                <a:cs typeface="Aptos" panose="020B0004020202020204" pitchFamily="34" charset="0"/>
              </a:rPr>
              <a:t>ellow =  </a:t>
            </a:r>
            <a:r>
              <a:rPr lang="en-US" b="1" dirty="0">
                <a:latin typeface="Aptos" panose="020B0004020202020204" pitchFamily="34" charset="0"/>
                <a:ea typeface="Aptos" panose="020B0004020202020204" pitchFamily="34" charset="0"/>
                <a:cs typeface="Aptos" panose="020B0004020202020204" pitchFamily="34" charset="0"/>
              </a:rPr>
              <a:t>0.1</a:t>
            </a:r>
            <a:r>
              <a:rPr lang="en-US" b="1" dirty="0">
                <a:effectLst/>
                <a:latin typeface="Aptos" panose="020B0004020202020204" pitchFamily="34" charset="0"/>
                <a:ea typeface="Aptos" panose="020B0004020202020204" pitchFamily="34" charset="0"/>
                <a:cs typeface="Aptos" panose="020B0004020202020204" pitchFamily="34" charset="0"/>
              </a:rPr>
              <a:t> W/cc.</a:t>
            </a:r>
            <a:endParaRPr lang="en-US" sz="2000" b="1" dirty="0">
              <a:effectLst/>
              <a:latin typeface="Aptos" panose="020B0004020202020204" pitchFamily="34" charset="0"/>
              <a:ea typeface="Aptos" panose="020B0004020202020204" pitchFamily="34" charset="0"/>
              <a:cs typeface="Aptos" panose="020B0004020202020204" pitchFamily="34" charset="0"/>
            </a:endParaRPr>
          </a:p>
        </p:txBody>
      </p:sp>
      <p:pic>
        <p:nvPicPr>
          <p:cNvPr id="5" name="Picture 4" descr="Diagram&#10;&#10;AI-generated content may be incorrect.">
            <a:extLst>
              <a:ext uri="{FF2B5EF4-FFF2-40B4-BE49-F238E27FC236}">
                <a16:creationId xmlns:a16="http://schemas.microsoft.com/office/drawing/2014/main" id="{D1B9A673-4E38-CC8E-2600-7B5683D5FC09}"/>
              </a:ext>
            </a:extLst>
          </p:cNvPr>
          <p:cNvPicPr>
            <a:picLocks noChangeAspect="1"/>
          </p:cNvPicPr>
          <p:nvPr/>
        </p:nvPicPr>
        <p:blipFill>
          <a:blip r:embed="rId3"/>
          <a:srcRect t="10688"/>
          <a:stretch/>
        </p:blipFill>
        <p:spPr>
          <a:xfrm>
            <a:off x="1104521" y="1494361"/>
            <a:ext cx="10902596" cy="5338239"/>
          </a:xfrm>
          <a:prstGeom prst="rect">
            <a:avLst/>
          </a:prstGeom>
        </p:spPr>
      </p:pic>
      <p:sp>
        <p:nvSpPr>
          <p:cNvPr id="12" name="Title 1">
            <a:extLst>
              <a:ext uri="{FF2B5EF4-FFF2-40B4-BE49-F238E27FC236}">
                <a16:creationId xmlns:a16="http://schemas.microsoft.com/office/drawing/2014/main" id="{566FCC0A-4C50-E7EA-FA22-6CD08DBB6495}"/>
              </a:ext>
            </a:extLst>
          </p:cNvPr>
          <p:cNvSpPr>
            <a:spLocks noGrp="1"/>
          </p:cNvSpPr>
          <p:nvPr>
            <p:ph type="title"/>
          </p:nvPr>
        </p:nvSpPr>
        <p:spPr>
          <a:xfrm>
            <a:off x="338790" y="120229"/>
            <a:ext cx="7916209" cy="886397"/>
          </a:xfrm>
        </p:spPr>
        <p:txBody>
          <a:bodyPr/>
          <a:lstStyle/>
          <a:p>
            <a:r>
              <a:rPr lang="en-US" sz="2800" dirty="0"/>
              <a:t>Energy deposition throughout the monolith (Preliminary)</a:t>
            </a:r>
            <a:endParaRPr lang="en-US" sz="2800" dirty="0">
              <a:solidFill>
                <a:srgbClr val="FF0000"/>
              </a:solidFill>
            </a:endParaRPr>
          </a:p>
        </p:txBody>
      </p:sp>
    </p:spTree>
    <p:extLst>
      <p:ext uri="{BB962C8B-B14F-4D97-AF65-F5344CB8AC3E}">
        <p14:creationId xmlns:p14="http://schemas.microsoft.com/office/powerpoint/2010/main" val="15704869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E51D0-ADF4-089E-E31E-40C324BA5F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F35791-614A-7C62-A1E0-2288F8AE7A94}"/>
              </a:ext>
            </a:extLst>
          </p:cNvPr>
          <p:cNvSpPr>
            <a:spLocks noGrp="1"/>
          </p:cNvSpPr>
          <p:nvPr>
            <p:ph type="title"/>
          </p:nvPr>
        </p:nvSpPr>
        <p:spPr/>
        <p:txBody>
          <a:bodyPr/>
          <a:lstStyle/>
          <a:p>
            <a:r>
              <a:rPr lang="en-US" sz="3200" b="1" dirty="0">
                <a:latin typeface="Helvetica Neue" panose="02000503000000020004" pitchFamily="2" charset="0"/>
                <a:ea typeface="Helvetica Neue" panose="02000503000000020004" pitchFamily="2" charset="0"/>
                <a:cs typeface="Helvetica Neue" panose="02000503000000020004" pitchFamily="2" charset="0"/>
              </a:rPr>
              <a:t>Conclusion</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extBox 3">
            <a:extLst>
              <a:ext uri="{FF2B5EF4-FFF2-40B4-BE49-F238E27FC236}">
                <a16:creationId xmlns:a16="http://schemas.microsoft.com/office/drawing/2014/main" id="{B5557EF4-AC29-B8D2-B405-4C925DD4B6BA}"/>
              </a:ext>
            </a:extLst>
          </p:cNvPr>
          <p:cNvSpPr txBox="1"/>
          <p:nvPr/>
        </p:nvSpPr>
        <p:spPr>
          <a:xfrm>
            <a:off x="255218" y="961199"/>
            <a:ext cx="11383323" cy="5232202"/>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sz="2800" dirty="0">
                <a:latin typeface="Helvetica Neue" panose="02000503000000020004" pitchFamily="2" charset="0"/>
                <a:ea typeface="Helvetica Neue" panose="02000503000000020004" pitchFamily="2" charset="0"/>
                <a:cs typeface="Helvetica Neue" panose="02000503000000020004" pitchFamily="2" charset="0"/>
              </a:rPr>
              <a:t>Neutronics team provided support for the preliminary design of the Vessel Systems and Target Station Shielding</a:t>
            </a:r>
          </a:p>
          <a:p>
            <a:pPr marL="285750" indent="-285750">
              <a:spcBef>
                <a:spcPts val="1200"/>
              </a:spcBef>
              <a:buFont typeface="Arial" panose="020B0604020202020204" pitchFamily="34" charset="0"/>
              <a:buChar char="•"/>
            </a:pPr>
            <a:r>
              <a:rPr lang="en-US" sz="2800" dirty="0">
                <a:latin typeface="Helvetica Neue" panose="02000503000000020004" pitchFamily="2" charset="0"/>
                <a:ea typeface="Helvetica Neue" panose="02000503000000020004" pitchFamily="2" charset="0"/>
                <a:cs typeface="Helvetica Neue" panose="02000503000000020004" pitchFamily="2" charset="0"/>
              </a:rPr>
              <a:t>Calculated:</a:t>
            </a:r>
          </a:p>
          <a:p>
            <a:pPr marL="742950" lvl="1" indent="-285750">
              <a:spcBef>
                <a:spcPts val="1200"/>
              </a:spcBef>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Energy deposition from the beam-on operations</a:t>
            </a:r>
          </a:p>
          <a:p>
            <a:pPr marL="742950" lvl="1" indent="-285750">
              <a:spcBef>
                <a:spcPts val="1200"/>
              </a:spcBef>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Radiation damage</a:t>
            </a:r>
          </a:p>
          <a:p>
            <a:pPr marL="742950" lvl="1" indent="-285750">
              <a:spcBef>
                <a:spcPts val="1200"/>
              </a:spcBef>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Prompt radiation dose rate from the beam-on operations</a:t>
            </a:r>
          </a:p>
          <a:p>
            <a:pPr marL="742950" lvl="1" indent="-285750">
              <a:spcBef>
                <a:spcPts val="1200"/>
              </a:spcBef>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Shutdown radiation dose rates for Target/MRA/TVP/PBW replacement</a:t>
            </a:r>
          </a:p>
          <a:p>
            <a:pPr marL="285750" indent="-285750">
              <a:spcBef>
                <a:spcPts val="1200"/>
              </a:spcBef>
              <a:buFont typeface="Arial" panose="020B0604020202020204" pitchFamily="34" charset="0"/>
              <a:buChar char="•"/>
            </a:pPr>
            <a:r>
              <a:rPr lang="en-US" sz="2800" dirty="0">
                <a:latin typeface="Helvetica Neue" panose="02000503000000020004" pitchFamily="2" charset="0"/>
                <a:ea typeface="Helvetica Neue" panose="02000503000000020004" pitchFamily="2" charset="0"/>
                <a:cs typeface="Helvetica Neue" panose="02000503000000020004" pitchFamily="2" charset="0"/>
              </a:rPr>
              <a:t>Future work:</a:t>
            </a:r>
          </a:p>
          <a:p>
            <a:pPr marL="742950" lvl="1" indent="-285750">
              <a:spcBef>
                <a:spcPts val="1200"/>
              </a:spcBef>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Update and refine the analyses for the final design</a:t>
            </a:r>
          </a:p>
          <a:p>
            <a:pPr marL="285750" indent="-285750">
              <a:buFont typeface="Arial" panose="020B0604020202020204" pitchFamily="34" charset="0"/>
              <a:buChar char="•"/>
            </a:pPr>
            <a:endParaRPr lang="en-US" sz="28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5429049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C1D65-2A4F-2690-F225-6C857C386F4A}"/>
            </a:ext>
          </a:extLst>
        </p:cNvPr>
        <p:cNvGrpSpPr/>
        <p:nvPr/>
      </p:nvGrpSpPr>
      <p:grpSpPr>
        <a:xfrm>
          <a:off x="0" y="0"/>
          <a:ext cx="0" cy="0"/>
          <a:chOff x="0" y="0"/>
          <a:chExt cx="0" cy="0"/>
        </a:xfrm>
      </p:grpSpPr>
      <p:pic>
        <p:nvPicPr>
          <p:cNvPr id="5" name="Picture 4" descr="A high angle view of a building&#10;&#10;Description automatically generated">
            <a:extLst>
              <a:ext uri="{FF2B5EF4-FFF2-40B4-BE49-F238E27FC236}">
                <a16:creationId xmlns:a16="http://schemas.microsoft.com/office/drawing/2014/main" id="{CF46FC84-FBEA-3F65-DF36-F83E945910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Aerial view of a building and a parking lot&#10;&#10;Description automatically generated">
            <a:extLst>
              <a:ext uri="{FF2B5EF4-FFF2-40B4-BE49-F238E27FC236}">
                <a16:creationId xmlns:a16="http://schemas.microsoft.com/office/drawing/2014/main" id="{67A51740-CD5B-1EA6-BB36-DE19EACEFC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plane flying over a city&#10;&#10;Description automatically generated">
            <a:extLst>
              <a:ext uri="{FF2B5EF4-FFF2-40B4-BE49-F238E27FC236}">
                <a16:creationId xmlns:a16="http://schemas.microsoft.com/office/drawing/2014/main" id="{C8867F03-A632-5733-C32D-27DE030EF2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descr="Aerial view of a building and a forest&#10;&#10;Description automatically generated">
            <a:extLst>
              <a:ext uri="{FF2B5EF4-FFF2-40B4-BE49-F238E27FC236}">
                <a16:creationId xmlns:a16="http://schemas.microsoft.com/office/drawing/2014/main" id="{470A4F44-E703-F248-8AE0-7D0D49634C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DBB05FF-045A-73F6-9F2B-9FBA82BA8AB8}"/>
              </a:ext>
            </a:extLst>
          </p:cNvPr>
          <p:cNvSpPr txBox="1"/>
          <p:nvPr/>
        </p:nvSpPr>
        <p:spPr>
          <a:xfrm>
            <a:off x="3758464" y="5908261"/>
            <a:ext cx="7130478" cy="646331"/>
          </a:xfrm>
          <a:prstGeom prst="rect">
            <a:avLst/>
          </a:prstGeom>
          <a:noFill/>
        </p:spPr>
        <p:txBody>
          <a:bodyPr wrap="none" rtlCol="0">
            <a:spAutoFit/>
          </a:bodyPr>
          <a:lstStyle/>
          <a:p>
            <a:pPr algn="l">
              <a:lnSpc>
                <a:spcPct val="90000"/>
              </a:lnSpc>
            </a:pPr>
            <a:r>
              <a:rPr lang="en-US" sz="4000" dirty="0">
                <a:solidFill>
                  <a:schemeClr val="bg1"/>
                </a:solidFill>
                <a:latin typeface="+mn-lt"/>
              </a:rPr>
              <a:t>Thank you for your attention</a:t>
            </a:r>
          </a:p>
        </p:txBody>
      </p:sp>
    </p:spTree>
    <p:extLst>
      <p:ext uri="{BB962C8B-B14F-4D97-AF65-F5344CB8AC3E}">
        <p14:creationId xmlns:p14="http://schemas.microsoft.com/office/powerpoint/2010/main" val="91309083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A1413-4B18-8B11-91ED-74093A400734}"/>
              </a:ext>
            </a:extLst>
          </p:cNvPr>
          <p:cNvSpPr>
            <a:spLocks noGrp="1"/>
          </p:cNvSpPr>
          <p:nvPr>
            <p:ph type="title"/>
          </p:nvPr>
        </p:nvSpPr>
        <p:spPr/>
        <p:txBody>
          <a:bodyPr/>
          <a:lstStyle/>
          <a:p>
            <a:r>
              <a:rPr lang="en-US" sz="3200" b="1" dirty="0">
                <a:latin typeface="Helvetica Neue" panose="02000503000000020004" pitchFamily="2" charset="0"/>
                <a:ea typeface="Helvetica Neue" panose="02000503000000020004" pitchFamily="2" charset="0"/>
                <a:cs typeface="Helvetica Neue" panose="02000503000000020004" pitchFamily="2" charset="0"/>
              </a:rPr>
              <a:t>Neutronics </a:t>
            </a:r>
            <a:r>
              <a:rPr lang="en-US" dirty="0">
                <a:latin typeface="Helvetica Neue" panose="02000503000000020004" pitchFamily="2" charset="0"/>
                <a:ea typeface="Helvetica Neue" panose="02000503000000020004" pitchFamily="2" charset="0"/>
                <a:cs typeface="Helvetica Neue" panose="02000503000000020004" pitchFamily="2" charset="0"/>
              </a:rPr>
              <a:t>Analyses </a:t>
            </a:r>
            <a:br>
              <a:rPr lang="en-US" dirty="0">
                <a:latin typeface="Helvetica Neue" panose="02000503000000020004" pitchFamily="2" charset="0"/>
                <a:ea typeface="Helvetica Neue" panose="02000503000000020004" pitchFamily="2" charset="0"/>
                <a:cs typeface="Helvetica Neue" panose="02000503000000020004" pitchFamily="2" charset="0"/>
              </a:rPr>
            </a:br>
            <a:r>
              <a:rPr lang="en-US" dirty="0">
                <a:latin typeface="Helvetica Neue" panose="02000503000000020004" pitchFamily="2" charset="0"/>
                <a:ea typeface="Helvetica Neue" panose="02000503000000020004" pitchFamily="2" charset="0"/>
                <a:cs typeface="Helvetica Neue" panose="02000503000000020004" pitchFamily="2" charset="0"/>
              </a:rPr>
              <a:t>(continued)</a:t>
            </a:r>
          </a:p>
        </p:txBody>
      </p:sp>
      <p:pic>
        <p:nvPicPr>
          <p:cNvPr id="5" name="Picture 4" descr="Diagram&#10;&#10;Description automatically generated">
            <a:extLst>
              <a:ext uri="{FF2B5EF4-FFF2-40B4-BE49-F238E27FC236}">
                <a16:creationId xmlns:a16="http://schemas.microsoft.com/office/drawing/2014/main" id="{BC9428F3-6212-9642-DB66-61BEFDB0B5C3}"/>
              </a:ext>
            </a:extLst>
          </p:cNvPr>
          <p:cNvPicPr>
            <a:picLocks noChangeAspect="1"/>
          </p:cNvPicPr>
          <p:nvPr/>
        </p:nvPicPr>
        <p:blipFill>
          <a:blip r:embed="rId2"/>
          <a:stretch>
            <a:fillRect/>
          </a:stretch>
        </p:blipFill>
        <p:spPr>
          <a:xfrm>
            <a:off x="8455293" y="2999743"/>
            <a:ext cx="3519674" cy="3479613"/>
          </a:xfrm>
          <a:prstGeom prst="rect">
            <a:avLst/>
          </a:prstGeom>
        </p:spPr>
      </p:pic>
      <p:pic>
        <p:nvPicPr>
          <p:cNvPr id="6" name="Picture 5" descr="A screenshot of a computer program&#10;&#10;Description automatically generated">
            <a:extLst>
              <a:ext uri="{FF2B5EF4-FFF2-40B4-BE49-F238E27FC236}">
                <a16:creationId xmlns:a16="http://schemas.microsoft.com/office/drawing/2014/main" id="{9EA2176E-F1BE-7E88-2BB0-6BCF99FF7D04}"/>
              </a:ext>
            </a:extLst>
          </p:cNvPr>
          <p:cNvPicPr>
            <a:picLocks noChangeAspect="1"/>
          </p:cNvPicPr>
          <p:nvPr/>
        </p:nvPicPr>
        <p:blipFill>
          <a:blip r:embed="rId3"/>
          <a:stretch>
            <a:fillRect/>
          </a:stretch>
        </p:blipFill>
        <p:spPr>
          <a:xfrm>
            <a:off x="5152632" y="1368402"/>
            <a:ext cx="3260488" cy="4921622"/>
          </a:xfrm>
          <a:prstGeom prst="rect">
            <a:avLst/>
          </a:prstGeom>
        </p:spPr>
      </p:pic>
      <p:sp>
        <p:nvSpPr>
          <p:cNvPr id="7" name="Right Arrow 6">
            <a:extLst>
              <a:ext uri="{FF2B5EF4-FFF2-40B4-BE49-F238E27FC236}">
                <a16:creationId xmlns:a16="http://schemas.microsoft.com/office/drawing/2014/main" id="{FAA4AFD0-D2A6-A789-A57C-0D52FE10A5C7}"/>
              </a:ext>
            </a:extLst>
          </p:cNvPr>
          <p:cNvSpPr/>
          <p:nvPr/>
        </p:nvSpPr>
        <p:spPr>
          <a:xfrm>
            <a:off x="4738315" y="4876032"/>
            <a:ext cx="1166054" cy="3717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08C5390-17AE-5D85-23F7-E35FAA6C4ABE}"/>
              </a:ext>
            </a:extLst>
          </p:cNvPr>
          <p:cNvSpPr txBox="1"/>
          <p:nvPr/>
        </p:nvSpPr>
        <p:spPr>
          <a:xfrm>
            <a:off x="4677378" y="4929039"/>
            <a:ext cx="1280000" cy="253916"/>
          </a:xfrm>
          <a:prstGeom prst="rect">
            <a:avLst/>
          </a:prstGeom>
          <a:noFill/>
        </p:spPr>
        <p:txBody>
          <a:bodyPr wrap="square" rtlCol="0">
            <a:spAutoFit/>
          </a:bodyPr>
          <a:lstStyle/>
          <a:p>
            <a:r>
              <a:rPr lang="en-US" sz="1050" dirty="0">
                <a:solidFill>
                  <a:schemeClr val="bg1"/>
                </a:solidFill>
                <a:latin typeface="+mj-lt"/>
                <a:ea typeface="Helvetica Neue" panose="02000503000000020004" pitchFamily="2" charset="0"/>
                <a:cs typeface="Helvetica Neue" panose="02000503000000020004" pitchFamily="2" charset="0"/>
              </a:rPr>
              <a:t>1.3 GeV protons</a:t>
            </a:r>
          </a:p>
        </p:txBody>
      </p:sp>
      <p:sp>
        <p:nvSpPr>
          <p:cNvPr id="9" name="TextBox 8">
            <a:extLst>
              <a:ext uri="{FF2B5EF4-FFF2-40B4-BE49-F238E27FC236}">
                <a16:creationId xmlns:a16="http://schemas.microsoft.com/office/drawing/2014/main" id="{FA5495E2-9032-499D-D9E3-3D503BEE71E6}"/>
              </a:ext>
            </a:extLst>
          </p:cNvPr>
          <p:cNvSpPr txBox="1"/>
          <p:nvPr/>
        </p:nvSpPr>
        <p:spPr>
          <a:xfrm>
            <a:off x="7855385" y="6453924"/>
            <a:ext cx="1053253" cy="307777"/>
          </a:xfrm>
          <a:prstGeom prst="rect">
            <a:avLst/>
          </a:prstGeom>
          <a:noFill/>
        </p:spPr>
        <p:txBody>
          <a:bodyPr wrap="square" rtlCol="0">
            <a:spAutoFit/>
          </a:bodyPr>
          <a:lstStyle/>
          <a:p>
            <a:r>
              <a:rPr lang="en-US" sz="1400" b="1" dirty="0">
                <a:latin typeface="+mj-lt"/>
                <a:ea typeface="Helvetica Neue" panose="02000503000000020004" pitchFamily="2" charset="0"/>
                <a:cs typeface="Helvetica Neue" panose="02000503000000020004" pitchFamily="2" charset="0"/>
              </a:rPr>
              <a:t>TARGET</a:t>
            </a:r>
          </a:p>
        </p:txBody>
      </p:sp>
      <p:cxnSp>
        <p:nvCxnSpPr>
          <p:cNvPr id="10" name="Straight Arrow Connector 9">
            <a:extLst>
              <a:ext uri="{FF2B5EF4-FFF2-40B4-BE49-F238E27FC236}">
                <a16:creationId xmlns:a16="http://schemas.microsoft.com/office/drawing/2014/main" id="{51A5F2E7-063C-BAFB-B428-C05788187AC2}"/>
              </a:ext>
            </a:extLst>
          </p:cNvPr>
          <p:cNvCxnSpPr>
            <a:cxnSpLocks/>
          </p:cNvCxnSpPr>
          <p:nvPr/>
        </p:nvCxnSpPr>
        <p:spPr>
          <a:xfrm flipH="1" flipV="1">
            <a:off x="7236119" y="5046523"/>
            <a:ext cx="995375" cy="14074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DFA35EB-776C-FE86-BA39-8ECA5961F356}"/>
              </a:ext>
            </a:extLst>
          </p:cNvPr>
          <p:cNvSpPr txBox="1"/>
          <p:nvPr/>
        </p:nvSpPr>
        <p:spPr>
          <a:xfrm>
            <a:off x="6467677" y="6453924"/>
            <a:ext cx="1444165" cy="307777"/>
          </a:xfrm>
          <a:prstGeom prst="rect">
            <a:avLst/>
          </a:prstGeom>
          <a:noFill/>
        </p:spPr>
        <p:txBody>
          <a:bodyPr wrap="square" rtlCol="0">
            <a:spAutoFit/>
          </a:bodyPr>
          <a:lstStyle/>
          <a:p>
            <a:r>
              <a:rPr lang="en-US" sz="1400" b="1" dirty="0">
                <a:latin typeface="+mj-lt"/>
                <a:ea typeface="Helvetica Neue" panose="02000503000000020004" pitchFamily="2" charset="0"/>
                <a:cs typeface="Helvetica Neue" panose="02000503000000020004" pitchFamily="2" charset="0"/>
              </a:rPr>
              <a:t>MODERATORS</a:t>
            </a:r>
          </a:p>
        </p:txBody>
      </p:sp>
      <p:cxnSp>
        <p:nvCxnSpPr>
          <p:cNvPr id="12" name="Straight Arrow Connector 11">
            <a:extLst>
              <a:ext uri="{FF2B5EF4-FFF2-40B4-BE49-F238E27FC236}">
                <a16:creationId xmlns:a16="http://schemas.microsoft.com/office/drawing/2014/main" id="{63E4680C-21A6-191F-E78C-C189289B25A6}"/>
              </a:ext>
            </a:extLst>
          </p:cNvPr>
          <p:cNvCxnSpPr>
            <a:cxnSpLocks/>
            <a:stCxn id="11" idx="0"/>
          </p:cNvCxnSpPr>
          <p:nvPr/>
        </p:nvCxnSpPr>
        <p:spPr>
          <a:xfrm flipH="1" flipV="1">
            <a:off x="7043187" y="5173481"/>
            <a:ext cx="146573" cy="12804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A5B1FA9-3147-52FD-7594-DA0242D9A985}"/>
              </a:ext>
            </a:extLst>
          </p:cNvPr>
          <p:cNvSpPr txBox="1"/>
          <p:nvPr/>
        </p:nvSpPr>
        <p:spPr>
          <a:xfrm>
            <a:off x="5152632" y="3602634"/>
            <a:ext cx="1105226" cy="523220"/>
          </a:xfrm>
          <a:prstGeom prst="rect">
            <a:avLst/>
          </a:prstGeom>
          <a:noFill/>
        </p:spPr>
        <p:txBody>
          <a:bodyPr wrap="square" rtlCol="0">
            <a:spAutoFit/>
          </a:bodyPr>
          <a:lstStyle/>
          <a:p>
            <a:r>
              <a:rPr lang="en-US" sz="1400" b="1" dirty="0">
                <a:latin typeface="+mj-lt"/>
                <a:ea typeface="Helvetica Neue" panose="02000503000000020004" pitchFamily="2" charset="0"/>
                <a:cs typeface="Helvetica Neue" panose="02000503000000020004" pitchFamily="2" charset="0"/>
              </a:rPr>
              <a:t>TS </a:t>
            </a:r>
          </a:p>
          <a:p>
            <a:r>
              <a:rPr lang="en-US" sz="1400" b="1" dirty="0">
                <a:latin typeface="+mj-lt"/>
                <a:ea typeface="Helvetica Neue" panose="02000503000000020004" pitchFamily="2" charset="0"/>
                <a:cs typeface="Helvetica Neue" panose="02000503000000020004" pitchFamily="2" charset="0"/>
              </a:rPr>
              <a:t>SHIELDING</a:t>
            </a:r>
          </a:p>
        </p:txBody>
      </p:sp>
      <p:grpSp>
        <p:nvGrpSpPr>
          <p:cNvPr id="14" name="Group 13">
            <a:extLst>
              <a:ext uri="{FF2B5EF4-FFF2-40B4-BE49-F238E27FC236}">
                <a16:creationId xmlns:a16="http://schemas.microsoft.com/office/drawing/2014/main" id="{AFD552BF-9147-D81B-DB82-2ECFF2A1B84E}"/>
              </a:ext>
            </a:extLst>
          </p:cNvPr>
          <p:cNvGrpSpPr/>
          <p:nvPr/>
        </p:nvGrpSpPr>
        <p:grpSpPr>
          <a:xfrm>
            <a:off x="9210039" y="788692"/>
            <a:ext cx="2764928" cy="1928706"/>
            <a:chOff x="9094839" y="324822"/>
            <a:chExt cx="2764928" cy="1928706"/>
          </a:xfrm>
        </p:grpSpPr>
        <p:pic>
          <p:nvPicPr>
            <p:cNvPr id="15" name="Picture 14">
              <a:extLst>
                <a:ext uri="{FF2B5EF4-FFF2-40B4-BE49-F238E27FC236}">
                  <a16:creationId xmlns:a16="http://schemas.microsoft.com/office/drawing/2014/main" id="{B6A627D1-0CA5-3186-0A40-A952D87DD71B}"/>
                </a:ext>
              </a:extLst>
            </p:cNvPr>
            <p:cNvPicPr>
              <a:picLocks noChangeAspect="1"/>
            </p:cNvPicPr>
            <p:nvPr/>
          </p:nvPicPr>
          <p:blipFill>
            <a:blip r:embed="rId4"/>
            <a:stretch>
              <a:fillRect/>
            </a:stretch>
          </p:blipFill>
          <p:spPr>
            <a:xfrm>
              <a:off x="9094839" y="324822"/>
              <a:ext cx="2764928" cy="1928706"/>
            </a:xfrm>
            <a:prstGeom prst="rect">
              <a:avLst/>
            </a:prstGeom>
          </p:spPr>
        </p:pic>
        <p:sp>
          <p:nvSpPr>
            <p:cNvPr id="16" name="Right Arrow 15">
              <a:extLst>
                <a:ext uri="{FF2B5EF4-FFF2-40B4-BE49-F238E27FC236}">
                  <a16:creationId xmlns:a16="http://schemas.microsoft.com/office/drawing/2014/main" id="{13ED095C-314A-64FC-9E97-8A0843B50204}"/>
                </a:ext>
              </a:extLst>
            </p:cNvPr>
            <p:cNvSpPr/>
            <p:nvPr/>
          </p:nvSpPr>
          <p:spPr>
            <a:xfrm rot="20770189">
              <a:off x="9271820" y="1747835"/>
              <a:ext cx="1166054" cy="3717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111E160A-21CF-68B5-80D2-2E0EA99040C8}"/>
                </a:ext>
              </a:extLst>
            </p:cNvPr>
            <p:cNvSpPr txBox="1"/>
            <p:nvPr/>
          </p:nvSpPr>
          <p:spPr>
            <a:xfrm rot="20770189">
              <a:off x="9210883" y="1800842"/>
              <a:ext cx="1280000" cy="253916"/>
            </a:xfrm>
            <a:prstGeom prst="rect">
              <a:avLst/>
            </a:prstGeom>
            <a:noFill/>
          </p:spPr>
          <p:txBody>
            <a:bodyPr wrap="square" rtlCol="0">
              <a:spAutoFit/>
            </a:bodyPr>
            <a:lstStyle/>
            <a:p>
              <a:r>
                <a:rPr lang="en-US" sz="1050" dirty="0">
                  <a:solidFill>
                    <a:schemeClr val="bg1"/>
                  </a:solidFill>
                  <a:latin typeface="+mj-lt"/>
                  <a:ea typeface="Helvetica Neue" panose="02000503000000020004" pitchFamily="2" charset="0"/>
                  <a:cs typeface="Helvetica Neue" panose="02000503000000020004" pitchFamily="2" charset="0"/>
                </a:rPr>
                <a:t>1.3 GeV protons</a:t>
              </a:r>
            </a:p>
          </p:txBody>
        </p:sp>
      </p:grpSp>
      <p:sp>
        <p:nvSpPr>
          <p:cNvPr id="18" name="Content Placeholder 2">
            <a:extLst>
              <a:ext uri="{FF2B5EF4-FFF2-40B4-BE49-F238E27FC236}">
                <a16:creationId xmlns:a16="http://schemas.microsoft.com/office/drawing/2014/main" id="{2795A877-B516-02CB-576A-8B027AEEDD40}"/>
              </a:ext>
            </a:extLst>
          </p:cNvPr>
          <p:cNvSpPr txBox="1">
            <a:spLocks/>
          </p:cNvSpPr>
          <p:nvPr/>
        </p:nvSpPr>
        <p:spPr>
          <a:xfrm>
            <a:off x="117891" y="1316302"/>
            <a:ext cx="4352954" cy="4769508"/>
          </a:xfrm>
          <a:prstGeom prst="rect">
            <a:avLst/>
          </a:prstGeom>
        </p:spPr>
        <p:txBody>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Source: </a:t>
            </a:r>
          </a:p>
          <a:p>
            <a:pPr marL="342900" indent="-34290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0.7 MW pulsed proton beam,</a:t>
            </a:r>
          </a:p>
          <a:p>
            <a:pPr marL="342900" indent="-34290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1.3 GeV protons, 3.36x10</a:t>
            </a:r>
            <a:r>
              <a:rPr lang="en-US" sz="2000" baseline="30000" dirty="0">
                <a:latin typeface="Helvetica Neue" panose="02000503000000020004" pitchFamily="2" charset="0"/>
                <a:ea typeface="Helvetica Neue" panose="02000503000000020004" pitchFamily="2" charset="0"/>
                <a:cs typeface="Helvetica Neue" panose="02000503000000020004" pitchFamily="2" charset="0"/>
              </a:rPr>
              <a:t>15</a:t>
            </a:r>
            <a:r>
              <a:rPr lang="en-US" sz="2000" dirty="0">
                <a:latin typeface="Helvetica Neue" panose="02000503000000020004" pitchFamily="2" charset="0"/>
                <a:ea typeface="Helvetica Neue" panose="02000503000000020004" pitchFamily="2" charset="0"/>
                <a:cs typeface="Helvetica Neue" panose="02000503000000020004" pitchFamily="2" charset="0"/>
              </a:rPr>
              <a:t> p/s,               15 Hz, 46.7 kJ/pulse, </a:t>
            </a:r>
            <a:r>
              <a:rPr lang="el-GR" sz="2000" dirty="0"/>
              <a:t>(&lt;1 μ</a:t>
            </a:r>
            <a:r>
              <a:rPr lang="en-US" sz="2000" dirty="0"/>
              <a:t>s) </a:t>
            </a:r>
          </a:p>
          <a:p>
            <a:pPr marL="342900" indent="-34290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For most cases: 95% of beam within 62.5 cm</a:t>
            </a:r>
            <a:r>
              <a:rPr lang="en-US" sz="2000" baseline="30000" dirty="0">
                <a:latin typeface="Helvetica Neue" panose="02000503000000020004" pitchFamily="2" charset="0"/>
                <a:ea typeface="Helvetica Neue" panose="02000503000000020004" pitchFamily="2" charset="0"/>
                <a:cs typeface="Helvetica Neue" panose="02000503000000020004" pitchFamily="2" charset="0"/>
              </a:rPr>
              <a:t>2 </a:t>
            </a:r>
          </a:p>
          <a:p>
            <a:r>
              <a:rPr lang="en-US" sz="2000" dirty="0">
                <a:latin typeface="Helvetica Neue" panose="02000503000000020004" pitchFamily="2" charset="0"/>
                <a:ea typeface="Helvetica Neue" panose="02000503000000020004" pitchFamily="2" charset="0"/>
                <a:cs typeface="Helvetica Neue" panose="02000503000000020004" pitchFamily="2" charset="0"/>
              </a:rPr>
              <a:t>Rotating W target</a:t>
            </a:r>
          </a:p>
          <a:p>
            <a:r>
              <a:rPr lang="en-US" sz="2000" dirty="0">
                <a:latin typeface="Helvetica Neue" panose="02000503000000020004" pitchFamily="2" charset="0"/>
                <a:ea typeface="Helvetica Neue" panose="02000503000000020004" pitchFamily="2" charset="0"/>
                <a:cs typeface="Helvetica Neue" panose="02000503000000020004" pitchFamily="2" charset="0"/>
              </a:rPr>
              <a:t>Spallation neutrons moderated in coupled low-dimensional (flat) cylindrical and tube moderators designed for high brightness</a:t>
            </a:r>
          </a:p>
          <a:p>
            <a:r>
              <a:rPr lang="en-US" sz="2000" dirty="0">
                <a:latin typeface="Helvetica Neue" panose="02000503000000020004" pitchFamily="2" charset="0"/>
                <a:ea typeface="Helvetica Neue" panose="02000503000000020004" pitchFamily="2" charset="0"/>
                <a:cs typeface="Helvetica Neue" panose="02000503000000020004" pitchFamily="2" charset="0"/>
              </a:rPr>
              <a:t>Para-hydrogen at 20 K</a:t>
            </a:r>
          </a:p>
          <a:p>
            <a:r>
              <a:rPr lang="en-US" sz="2000" dirty="0">
                <a:latin typeface="Helvetica Neue" panose="02000503000000020004" pitchFamily="2" charset="0"/>
                <a:ea typeface="Helvetica Neue" panose="02000503000000020004" pitchFamily="2" charset="0"/>
                <a:cs typeface="Helvetica Neue" panose="02000503000000020004" pitchFamily="2" charset="0"/>
              </a:rPr>
              <a:t>Water premoderator, Be reflector</a:t>
            </a:r>
          </a:p>
          <a:p>
            <a:endParaRPr lang="en-US" sz="800" dirty="0"/>
          </a:p>
        </p:txBody>
      </p:sp>
      <p:grpSp>
        <p:nvGrpSpPr>
          <p:cNvPr id="19" name="Group 18">
            <a:extLst>
              <a:ext uri="{FF2B5EF4-FFF2-40B4-BE49-F238E27FC236}">
                <a16:creationId xmlns:a16="http://schemas.microsoft.com/office/drawing/2014/main" id="{1507F512-3903-0280-307F-464065A808F0}"/>
              </a:ext>
            </a:extLst>
          </p:cNvPr>
          <p:cNvGrpSpPr/>
          <p:nvPr/>
        </p:nvGrpSpPr>
        <p:grpSpPr>
          <a:xfrm>
            <a:off x="4882732" y="2162026"/>
            <a:ext cx="299415" cy="2767013"/>
            <a:chOff x="5029601" y="2204067"/>
            <a:chExt cx="299415" cy="2767013"/>
          </a:xfrm>
        </p:grpSpPr>
        <p:cxnSp>
          <p:nvCxnSpPr>
            <p:cNvPr id="20" name="Straight Arrow Connector 19">
              <a:extLst>
                <a:ext uri="{FF2B5EF4-FFF2-40B4-BE49-F238E27FC236}">
                  <a16:creationId xmlns:a16="http://schemas.microsoft.com/office/drawing/2014/main" id="{5792DFC0-5DF0-238D-BAB8-626C3ECDCF4D}"/>
                </a:ext>
              </a:extLst>
            </p:cNvPr>
            <p:cNvCxnSpPr>
              <a:cxnSpLocks/>
            </p:cNvCxnSpPr>
            <p:nvPr/>
          </p:nvCxnSpPr>
          <p:spPr>
            <a:xfrm>
              <a:off x="5329016" y="2204067"/>
              <a:ext cx="0" cy="2767013"/>
            </a:xfrm>
            <a:prstGeom prst="straightConnector1">
              <a:avLst/>
            </a:prstGeom>
            <a:ln w="28575">
              <a:solidFill>
                <a:schemeClr val="tx1">
                  <a:lumMod val="50000"/>
                  <a:lumOff val="50000"/>
                </a:schemeClr>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9CD26B4-9406-7D47-DFC4-749B0A3F5370}"/>
                </a:ext>
              </a:extLst>
            </p:cNvPr>
            <p:cNvSpPr txBox="1"/>
            <p:nvPr/>
          </p:nvSpPr>
          <p:spPr>
            <a:xfrm rot="16200000">
              <a:off x="4876001" y="3285884"/>
              <a:ext cx="593432" cy="286232"/>
            </a:xfrm>
            <a:prstGeom prst="rect">
              <a:avLst/>
            </a:prstGeom>
            <a:noFill/>
          </p:spPr>
          <p:txBody>
            <a:bodyPr wrap="square" rtlCol="0">
              <a:spAutoFit/>
            </a:bodyPr>
            <a:lstStyle/>
            <a:p>
              <a:pPr algn="l">
                <a:lnSpc>
                  <a:spcPct val="90000"/>
                </a:lnSpc>
              </a:pPr>
              <a:r>
                <a:rPr lang="en-US" sz="1400" b="1"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5 m</a:t>
              </a:r>
            </a:p>
          </p:txBody>
        </p:sp>
      </p:grpSp>
      <p:sp>
        <p:nvSpPr>
          <p:cNvPr id="22" name="Freeform 21">
            <a:extLst>
              <a:ext uri="{FF2B5EF4-FFF2-40B4-BE49-F238E27FC236}">
                <a16:creationId xmlns:a16="http://schemas.microsoft.com/office/drawing/2014/main" id="{1A26BE43-5312-0718-E84C-3F3ED75A7182}"/>
              </a:ext>
            </a:extLst>
          </p:cNvPr>
          <p:cNvSpPr/>
          <p:nvPr/>
        </p:nvSpPr>
        <p:spPr>
          <a:xfrm rot="12774143" flipV="1">
            <a:off x="6784083" y="4797927"/>
            <a:ext cx="231907" cy="80340"/>
          </a:xfrm>
          <a:custGeom>
            <a:avLst/>
            <a:gdLst>
              <a:gd name="connsiteX0" fmla="*/ 0 w 688258"/>
              <a:gd name="connsiteY0" fmla="*/ 127819 h 157316"/>
              <a:gd name="connsiteX1" fmla="*/ 29497 w 688258"/>
              <a:gd name="connsiteY1" fmla="*/ 29497 h 157316"/>
              <a:gd name="connsiteX2" fmla="*/ 58993 w 688258"/>
              <a:gd name="connsiteY2" fmla="*/ 9832 h 157316"/>
              <a:gd name="connsiteX3" fmla="*/ 78658 w 688258"/>
              <a:gd name="connsiteY3" fmla="*/ 39329 h 157316"/>
              <a:gd name="connsiteX4" fmla="*/ 88490 w 688258"/>
              <a:gd name="connsiteY4" fmla="*/ 78658 h 157316"/>
              <a:gd name="connsiteX5" fmla="*/ 117987 w 688258"/>
              <a:gd name="connsiteY5" fmla="*/ 137652 h 157316"/>
              <a:gd name="connsiteX6" fmla="*/ 147484 w 688258"/>
              <a:gd name="connsiteY6" fmla="*/ 157316 h 157316"/>
              <a:gd name="connsiteX7" fmla="*/ 167148 w 688258"/>
              <a:gd name="connsiteY7" fmla="*/ 58994 h 157316"/>
              <a:gd name="connsiteX8" fmla="*/ 176980 w 688258"/>
              <a:gd name="connsiteY8" fmla="*/ 29497 h 157316"/>
              <a:gd name="connsiteX9" fmla="*/ 206477 w 688258"/>
              <a:gd name="connsiteY9" fmla="*/ 9832 h 157316"/>
              <a:gd name="connsiteX10" fmla="*/ 245806 w 688258"/>
              <a:gd name="connsiteY10" fmla="*/ 98323 h 157316"/>
              <a:gd name="connsiteX11" fmla="*/ 255638 w 688258"/>
              <a:gd name="connsiteY11" fmla="*/ 127819 h 157316"/>
              <a:gd name="connsiteX12" fmla="*/ 265471 w 688258"/>
              <a:gd name="connsiteY12" fmla="*/ 157316 h 157316"/>
              <a:gd name="connsiteX13" fmla="*/ 304800 w 688258"/>
              <a:gd name="connsiteY13" fmla="*/ 147484 h 157316"/>
              <a:gd name="connsiteX14" fmla="*/ 314632 w 688258"/>
              <a:gd name="connsiteY14" fmla="*/ 117987 h 157316"/>
              <a:gd name="connsiteX15" fmla="*/ 324464 w 688258"/>
              <a:gd name="connsiteY15" fmla="*/ 49161 h 157316"/>
              <a:gd name="connsiteX16" fmla="*/ 363793 w 688258"/>
              <a:gd name="connsiteY16" fmla="*/ 0 h 157316"/>
              <a:gd name="connsiteX17" fmla="*/ 383458 w 688258"/>
              <a:gd name="connsiteY17" fmla="*/ 29497 h 157316"/>
              <a:gd name="connsiteX18" fmla="*/ 403122 w 688258"/>
              <a:gd name="connsiteY18" fmla="*/ 117987 h 157316"/>
              <a:gd name="connsiteX19" fmla="*/ 432619 w 688258"/>
              <a:gd name="connsiteY19" fmla="*/ 137652 h 157316"/>
              <a:gd name="connsiteX20" fmla="*/ 462116 w 688258"/>
              <a:gd name="connsiteY20" fmla="*/ 127819 h 157316"/>
              <a:gd name="connsiteX21" fmla="*/ 481780 w 688258"/>
              <a:gd name="connsiteY21" fmla="*/ 29497 h 157316"/>
              <a:gd name="connsiteX22" fmla="*/ 511277 w 688258"/>
              <a:gd name="connsiteY22" fmla="*/ 9832 h 157316"/>
              <a:gd name="connsiteX23" fmla="*/ 530942 w 688258"/>
              <a:gd name="connsiteY23" fmla="*/ 39329 h 157316"/>
              <a:gd name="connsiteX24" fmla="*/ 550606 w 688258"/>
              <a:gd name="connsiteY24" fmla="*/ 137652 h 157316"/>
              <a:gd name="connsiteX25" fmla="*/ 580103 w 688258"/>
              <a:gd name="connsiteY25" fmla="*/ 157316 h 157316"/>
              <a:gd name="connsiteX26" fmla="*/ 609600 w 688258"/>
              <a:gd name="connsiteY26" fmla="*/ 137652 h 157316"/>
              <a:gd name="connsiteX27" fmla="*/ 639097 w 688258"/>
              <a:gd name="connsiteY27" fmla="*/ 78658 h 157316"/>
              <a:gd name="connsiteX28" fmla="*/ 688258 w 688258"/>
              <a:gd name="connsiteY28" fmla="*/ 68826 h 157316"/>
              <a:gd name="connsiteX29" fmla="*/ 629264 w 688258"/>
              <a:gd name="connsiteY29" fmla="*/ 39329 h 15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8258" h="157316">
                <a:moveTo>
                  <a:pt x="0" y="127819"/>
                </a:moveTo>
                <a:cubicBezTo>
                  <a:pt x="6189" y="84495"/>
                  <a:pt x="-313" y="59308"/>
                  <a:pt x="29497" y="29497"/>
                </a:cubicBezTo>
                <a:cubicBezTo>
                  <a:pt x="37853" y="21141"/>
                  <a:pt x="49161" y="16387"/>
                  <a:pt x="58993" y="9832"/>
                </a:cubicBezTo>
                <a:cubicBezTo>
                  <a:pt x="65548" y="19664"/>
                  <a:pt x="74003" y="28467"/>
                  <a:pt x="78658" y="39329"/>
                </a:cubicBezTo>
                <a:cubicBezTo>
                  <a:pt x="83981" y="51750"/>
                  <a:pt x="84778" y="65665"/>
                  <a:pt x="88490" y="78658"/>
                </a:cubicBezTo>
                <a:cubicBezTo>
                  <a:pt x="94888" y="101050"/>
                  <a:pt x="100749" y="120415"/>
                  <a:pt x="117987" y="137652"/>
                </a:cubicBezTo>
                <a:cubicBezTo>
                  <a:pt x="126343" y="146008"/>
                  <a:pt x="137652" y="150761"/>
                  <a:pt x="147484" y="157316"/>
                </a:cubicBezTo>
                <a:cubicBezTo>
                  <a:pt x="169697" y="90675"/>
                  <a:pt x="144553" y="171973"/>
                  <a:pt x="167148" y="58994"/>
                </a:cubicBezTo>
                <a:cubicBezTo>
                  <a:pt x="169181" y="48831"/>
                  <a:pt x="170506" y="37590"/>
                  <a:pt x="176980" y="29497"/>
                </a:cubicBezTo>
                <a:cubicBezTo>
                  <a:pt x="184362" y="20269"/>
                  <a:pt x="196645" y="16387"/>
                  <a:pt x="206477" y="9832"/>
                </a:cubicBezTo>
                <a:cubicBezTo>
                  <a:pt x="237640" y="56576"/>
                  <a:pt x="222405" y="28118"/>
                  <a:pt x="245806" y="98323"/>
                </a:cubicBezTo>
                <a:lnTo>
                  <a:pt x="255638" y="127819"/>
                </a:lnTo>
                <a:lnTo>
                  <a:pt x="265471" y="157316"/>
                </a:lnTo>
                <a:cubicBezTo>
                  <a:pt x="278581" y="154039"/>
                  <a:pt x="294248" y="155926"/>
                  <a:pt x="304800" y="147484"/>
                </a:cubicBezTo>
                <a:cubicBezTo>
                  <a:pt x="312893" y="141010"/>
                  <a:pt x="312599" y="128150"/>
                  <a:pt x="314632" y="117987"/>
                </a:cubicBezTo>
                <a:cubicBezTo>
                  <a:pt x="319177" y="95262"/>
                  <a:pt x="319919" y="71886"/>
                  <a:pt x="324464" y="49161"/>
                </a:cubicBezTo>
                <a:cubicBezTo>
                  <a:pt x="331770" y="12631"/>
                  <a:pt x="332816" y="20653"/>
                  <a:pt x="363793" y="0"/>
                </a:cubicBezTo>
                <a:cubicBezTo>
                  <a:pt x="370348" y="9832"/>
                  <a:pt x="379721" y="18286"/>
                  <a:pt x="383458" y="29497"/>
                </a:cubicBezTo>
                <a:cubicBezTo>
                  <a:pt x="383731" y="30316"/>
                  <a:pt x="392841" y="105136"/>
                  <a:pt x="403122" y="117987"/>
                </a:cubicBezTo>
                <a:cubicBezTo>
                  <a:pt x="410504" y="127215"/>
                  <a:pt x="422787" y="131097"/>
                  <a:pt x="432619" y="137652"/>
                </a:cubicBezTo>
                <a:cubicBezTo>
                  <a:pt x="442451" y="134374"/>
                  <a:pt x="456974" y="136818"/>
                  <a:pt x="462116" y="127819"/>
                </a:cubicBezTo>
                <a:cubicBezTo>
                  <a:pt x="462697" y="126801"/>
                  <a:pt x="474889" y="39833"/>
                  <a:pt x="481780" y="29497"/>
                </a:cubicBezTo>
                <a:cubicBezTo>
                  <a:pt x="488335" y="19665"/>
                  <a:pt x="501445" y="16387"/>
                  <a:pt x="511277" y="9832"/>
                </a:cubicBezTo>
                <a:cubicBezTo>
                  <a:pt x="517832" y="19664"/>
                  <a:pt x="527205" y="28118"/>
                  <a:pt x="530942" y="39329"/>
                </a:cubicBezTo>
                <a:cubicBezTo>
                  <a:pt x="531039" y="39619"/>
                  <a:pt x="544044" y="127809"/>
                  <a:pt x="550606" y="137652"/>
                </a:cubicBezTo>
                <a:cubicBezTo>
                  <a:pt x="557161" y="147484"/>
                  <a:pt x="570271" y="150761"/>
                  <a:pt x="580103" y="157316"/>
                </a:cubicBezTo>
                <a:cubicBezTo>
                  <a:pt x="589935" y="150761"/>
                  <a:pt x="602218" y="146879"/>
                  <a:pt x="609600" y="137652"/>
                </a:cubicBezTo>
                <a:cubicBezTo>
                  <a:pt x="627664" y="115073"/>
                  <a:pt x="608558" y="96109"/>
                  <a:pt x="639097" y="78658"/>
                </a:cubicBezTo>
                <a:cubicBezTo>
                  <a:pt x="653607" y="70367"/>
                  <a:pt x="671871" y="72103"/>
                  <a:pt x="688258" y="68826"/>
                </a:cubicBezTo>
                <a:cubicBezTo>
                  <a:pt x="639936" y="56746"/>
                  <a:pt x="658484" y="68549"/>
                  <a:pt x="629264" y="39329"/>
                </a:cubicBezTo>
              </a:path>
            </a:pathLst>
          </a:custGeom>
          <a:noFill/>
          <a:ln w="2222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23" name="Freeform 22">
            <a:extLst>
              <a:ext uri="{FF2B5EF4-FFF2-40B4-BE49-F238E27FC236}">
                <a16:creationId xmlns:a16="http://schemas.microsoft.com/office/drawing/2014/main" id="{A3934291-22B4-B366-A1FC-7B4BF1059BA3}"/>
              </a:ext>
            </a:extLst>
          </p:cNvPr>
          <p:cNvSpPr/>
          <p:nvPr/>
        </p:nvSpPr>
        <p:spPr>
          <a:xfrm rot="3426838">
            <a:off x="6954311" y="5553208"/>
            <a:ext cx="884722" cy="101721"/>
          </a:xfrm>
          <a:custGeom>
            <a:avLst/>
            <a:gdLst>
              <a:gd name="connsiteX0" fmla="*/ 0 w 688258"/>
              <a:gd name="connsiteY0" fmla="*/ 127819 h 157316"/>
              <a:gd name="connsiteX1" fmla="*/ 29497 w 688258"/>
              <a:gd name="connsiteY1" fmla="*/ 29497 h 157316"/>
              <a:gd name="connsiteX2" fmla="*/ 58993 w 688258"/>
              <a:gd name="connsiteY2" fmla="*/ 9832 h 157316"/>
              <a:gd name="connsiteX3" fmla="*/ 78658 w 688258"/>
              <a:gd name="connsiteY3" fmla="*/ 39329 h 157316"/>
              <a:gd name="connsiteX4" fmla="*/ 88490 w 688258"/>
              <a:gd name="connsiteY4" fmla="*/ 78658 h 157316"/>
              <a:gd name="connsiteX5" fmla="*/ 117987 w 688258"/>
              <a:gd name="connsiteY5" fmla="*/ 137652 h 157316"/>
              <a:gd name="connsiteX6" fmla="*/ 147484 w 688258"/>
              <a:gd name="connsiteY6" fmla="*/ 157316 h 157316"/>
              <a:gd name="connsiteX7" fmla="*/ 167148 w 688258"/>
              <a:gd name="connsiteY7" fmla="*/ 58994 h 157316"/>
              <a:gd name="connsiteX8" fmla="*/ 176980 w 688258"/>
              <a:gd name="connsiteY8" fmla="*/ 29497 h 157316"/>
              <a:gd name="connsiteX9" fmla="*/ 206477 w 688258"/>
              <a:gd name="connsiteY9" fmla="*/ 9832 h 157316"/>
              <a:gd name="connsiteX10" fmla="*/ 245806 w 688258"/>
              <a:gd name="connsiteY10" fmla="*/ 98323 h 157316"/>
              <a:gd name="connsiteX11" fmla="*/ 255638 w 688258"/>
              <a:gd name="connsiteY11" fmla="*/ 127819 h 157316"/>
              <a:gd name="connsiteX12" fmla="*/ 265471 w 688258"/>
              <a:gd name="connsiteY12" fmla="*/ 157316 h 157316"/>
              <a:gd name="connsiteX13" fmla="*/ 304800 w 688258"/>
              <a:gd name="connsiteY13" fmla="*/ 147484 h 157316"/>
              <a:gd name="connsiteX14" fmla="*/ 314632 w 688258"/>
              <a:gd name="connsiteY14" fmla="*/ 117987 h 157316"/>
              <a:gd name="connsiteX15" fmla="*/ 324464 w 688258"/>
              <a:gd name="connsiteY15" fmla="*/ 49161 h 157316"/>
              <a:gd name="connsiteX16" fmla="*/ 363793 w 688258"/>
              <a:gd name="connsiteY16" fmla="*/ 0 h 157316"/>
              <a:gd name="connsiteX17" fmla="*/ 383458 w 688258"/>
              <a:gd name="connsiteY17" fmla="*/ 29497 h 157316"/>
              <a:gd name="connsiteX18" fmla="*/ 403122 w 688258"/>
              <a:gd name="connsiteY18" fmla="*/ 117987 h 157316"/>
              <a:gd name="connsiteX19" fmla="*/ 432619 w 688258"/>
              <a:gd name="connsiteY19" fmla="*/ 137652 h 157316"/>
              <a:gd name="connsiteX20" fmla="*/ 462116 w 688258"/>
              <a:gd name="connsiteY20" fmla="*/ 127819 h 157316"/>
              <a:gd name="connsiteX21" fmla="*/ 481780 w 688258"/>
              <a:gd name="connsiteY21" fmla="*/ 29497 h 157316"/>
              <a:gd name="connsiteX22" fmla="*/ 511277 w 688258"/>
              <a:gd name="connsiteY22" fmla="*/ 9832 h 157316"/>
              <a:gd name="connsiteX23" fmla="*/ 530942 w 688258"/>
              <a:gd name="connsiteY23" fmla="*/ 39329 h 157316"/>
              <a:gd name="connsiteX24" fmla="*/ 550606 w 688258"/>
              <a:gd name="connsiteY24" fmla="*/ 137652 h 157316"/>
              <a:gd name="connsiteX25" fmla="*/ 580103 w 688258"/>
              <a:gd name="connsiteY25" fmla="*/ 157316 h 157316"/>
              <a:gd name="connsiteX26" fmla="*/ 609600 w 688258"/>
              <a:gd name="connsiteY26" fmla="*/ 137652 h 157316"/>
              <a:gd name="connsiteX27" fmla="*/ 639097 w 688258"/>
              <a:gd name="connsiteY27" fmla="*/ 78658 h 157316"/>
              <a:gd name="connsiteX28" fmla="*/ 688258 w 688258"/>
              <a:gd name="connsiteY28" fmla="*/ 68826 h 157316"/>
              <a:gd name="connsiteX29" fmla="*/ 629264 w 688258"/>
              <a:gd name="connsiteY29" fmla="*/ 39329 h 15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8258" h="157316">
                <a:moveTo>
                  <a:pt x="0" y="127819"/>
                </a:moveTo>
                <a:cubicBezTo>
                  <a:pt x="6189" y="84495"/>
                  <a:pt x="-313" y="59308"/>
                  <a:pt x="29497" y="29497"/>
                </a:cubicBezTo>
                <a:cubicBezTo>
                  <a:pt x="37853" y="21141"/>
                  <a:pt x="49161" y="16387"/>
                  <a:pt x="58993" y="9832"/>
                </a:cubicBezTo>
                <a:cubicBezTo>
                  <a:pt x="65548" y="19664"/>
                  <a:pt x="74003" y="28467"/>
                  <a:pt x="78658" y="39329"/>
                </a:cubicBezTo>
                <a:cubicBezTo>
                  <a:pt x="83981" y="51750"/>
                  <a:pt x="84778" y="65665"/>
                  <a:pt x="88490" y="78658"/>
                </a:cubicBezTo>
                <a:cubicBezTo>
                  <a:pt x="94888" y="101050"/>
                  <a:pt x="100749" y="120415"/>
                  <a:pt x="117987" y="137652"/>
                </a:cubicBezTo>
                <a:cubicBezTo>
                  <a:pt x="126343" y="146008"/>
                  <a:pt x="137652" y="150761"/>
                  <a:pt x="147484" y="157316"/>
                </a:cubicBezTo>
                <a:cubicBezTo>
                  <a:pt x="169697" y="90675"/>
                  <a:pt x="144553" y="171973"/>
                  <a:pt x="167148" y="58994"/>
                </a:cubicBezTo>
                <a:cubicBezTo>
                  <a:pt x="169181" y="48831"/>
                  <a:pt x="170506" y="37590"/>
                  <a:pt x="176980" y="29497"/>
                </a:cubicBezTo>
                <a:cubicBezTo>
                  <a:pt x="184362" y="20269"/>
                  <a:pt x="196645" y="16387"/>
                  <a:pt x="206477" y="9832"/>
                </a:cubicBezTo>
                <a:cubicBezTo>
                  <a:pt x="237640" y="56576"/>
                  <a:pt x="222405" y="28118"/>
                  <a:pt x="245806" y="98323"/>
                </a:cubicBezTo>
                <a:lnTo>
                  <a:pt x="255638" y="127819"/>
                </a:lnTo>
                <a:lnTo>
                  <a:pt x="265471" y="157316"/>
                </a:lnTo>
                <a:cubicBezTo>
                  <a:pt x="278581" y="154039"/>
                  <a:pt x="294248" y="155926"/>
                  <a:pt x="304800" y="147484"/>
                </a:cubicBezTo>
                <a:cubicBezTo>
                  <a:pt x="312893" y="141010"/>
                  <a:pt x="312599" y="128150"/>
                  <a:pt x="314632" y="117987"/>
                </a:cubicBezTo>
                <a:cubicBezTo>
                  <a:pt x="319177" y="95262"/>
                  <a:pt x="319919" y="71886"/>
                  <a:pt x="324464" y="49161"/>
                </a:cubicBezTo>
                <a:cubicBezTo>
                  <a:pt x="331770" y="12631"/>
                  <a:pt x="332816" y="20653"/>
                  <a:pt x="363793" y="0"/>
                </a:cubicBezTo>
                <a:cubicBezTo>
                  <a:pt x="370348" y="9832"/>
                  <a:pt x="379721" y="18286"/>
                  <a:pt x="383458" y="29497"/>
                </a:cubicBezTo>
                <a:cubicBezTo>
                  <a:pt x="383731" y="30316"/>
                  <a:pt x="392841" y="105136"/>
                  <a:pt x="403122" y="117987"/>
                </a:cubicBezTo>
                <a:cubicBezTo>
                  <a:pt x="410504" y="127215"/>
                  <a:pt x="422787" y="131097"/>
                  <a:pt x="432619" y="137652"/>
                </a:cubicBezTo>
                <a:cubicBezTo>
                  <a:pt x="442451" y="134374"/>
                  <a:pt x="456974" y="136818"/>
                  <a:pt x="462116" y="127819"/>
                </a:cubicBezTo>
                <a:cubicBezTo>
                  <a:pt x="462697" y="126801"/>
                  <a:pt x="474889" y="39833"/>
                  <a:pt x="481780" y="29497"/>
                </a:cubicBezTo>
                <a:cubicBezTo>
                  <a:pt x="488335" y="19665"/>
                  <a:pt x="501445" y="16387"/>
                  <a:pt x="511277" y="9832"/>
                </a:cubicBezTo>
                <a:cubicBezTo>
                  <a:pt x="517832" y="19664"/>
                  <a:pt x="527205" y="28118"/>
                  <a:pt x="530942" y="39329"/>
                </a:cubicBezTo>
                <a:cubicBezTo>
                  <a:pt x="531039" y="39619"/>
                  <a:pt x="544044" y="127809"/>
                  <a:pt x="550606" y="137652"/>
                </a:cubicBezTo>
                <a:cubicBezTo>
                  <a:pt x="557161" y="147484"/>
                  <a:pt x="570271" y="150761"/>
                  <a:pt x="580103" y="157316"/>
                </a:cubicBezTo>
                <a:cubicBezTo>
                  <a:pt x="589935" y="150761"/>
                  <a:pt x="602218" y="146879"/>
                  <a:pt x="609600" y="137652"/>
                </a:cubicBezTo>
                <a:cubicBezTo>
                  <a:pt x="627664" y="115073"/>
                  <a:pt x="608558" y="96109"/>
                  <a:pt x="639097" y="78658"/>
                </a:cubicBezTo>
                <a:cubicBezTo>
                  <a:pt x="653607" y="70367"/>
                  <a:pt x="671871" y="72103"/>
                  <a:pt x="688258" y="68826"/>
                </a:cubicBezTo>
                <a:cubicBezTo>
                  <a:pt x="639936" y="56746"/>
                  <a:pt x="658484" y="68549"/>
                  <a:pt x="629264" y="39329"/>
                </a:cubicBezTo>
              </a:path>
            </a:pathLst>
          </a:custGeom>
          <a:noFill/>
          <a:ln w="2222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24" name="Freeform 23">
            <a:extLst>
              <a:ext uri="{FF2B5EF4-FFF2-40B4-BE49-F238E27FC236}">
                <a16:creationId xmlns:a16="http://schemas.microsoft.com/office/drawing/2014/main" id="{DE20C47B-E219-CDFF-23C2-D37EA7264A04}"/>
              </a:ext>
            </a:extLst>
          </p:cNvPr>
          <p:cNvSpPr/>
          <p:nvPr/>
        </p:nvSpPr>
        <p:spPr>
          <a:xfrm rot="14722592">
            <a:off x="6231283" y="4334788"/>
            <a:ext cx="1202881" cy="92168"/>
          </a:xfrm>
          <a:custGeom>
            <a:avLst/>
            <a:gdLst>
              <a:gd name="connsiteX0" fmla="*/ 0 w 688258"/>
              <a:gd name="connsiteY0" fmla="*/ 127819 h 157316"/>
              <a:gd name="connsiteX1" fmla="*/ 29497 w 688258"/>
              <a:gd name="connsiteY1" fmla="*/ 29497 h 157316"/>
              <a:gd name="connsiteX2" fmla="*/ 58993 w 688258"/>
              <a:gd name="connsiteY2" fmla="*/ 9832 h 157316"/>
              <a:gd name="connsiteX3" fmla="*/ 78658 w 688258"/>
              <a:gd name="connsiteY3" fmla="*/ 39329 h 157316"/>
              <a:gd name="connsiteX4" fmla="*/ 88490 w 688258"/>
              <a:gd name="connsiteY4" fmla="*/ 78658 h 157316"/>
              <a:gd name="connsiteX5" fmla="*/ 117987 w 688258"/>
              <a:gd name="connsiteY5" fmla="*/ 137652 h 157316"/>
              <a:gd name="connsiteX6" fmla="*/ 147484 w 688258"/>
              <a:gd name="connsiteY6" fmla="*/ 157316 h 157316"/>
              <a:gd name="connsiteX7" fmla="*/ 167148 w 688258"/>
              <a:gd name="connsiteY7" fmla="*/ 58994 h 157316"/>
              <a:gd name="connsiteX8" fmla="*/ 176980 w 688258"/>
              <a:gd name="connsiteY8" fmla="*/ 29497 h 157316"/>
              <a:gd name="connsiteX9" fmla="*/ 206477 w 688258"/>
              <a:gd name="connsiteY9" fmla="*/ 9832 h 157316"/>
              <a:gd name="connsiteX10" fmla="*/ 245806 w 688258"/>
              <a:gd name="connsiteY10" fmla="*/ 98323 h 157316"/>
              <a:gd name="connsiteX11" fmla="*/ 255638 w 688258"/>
              <a:gd name="connsiteY11" fmla="*/ 127819 h 157316"/>
              <a:gd name="connsiteX12" fmla="*/ 265471 w 688258"/>
              <a:gd name="connsiteY12" fmla="*/ 157316 h 157316"/>
              <a:gd name="connsiteX13" fmla="*/ 304800 w 688258"/>
              <a:gd name="connsiteY13" fmla="*/ 147484 h 157316"/>
              <a:gd name="connsiteX14" fmla="*/ 314632 w 688258"/>
              <a:gd name="connsiteY14" fmla="*/ 117987 h 157316"/>
              <a:gd name="connsiteX15" fmla="*/ 324464 w 688258"/>
              <a:gd name="connsiteY15" fmla="*/ 49161 h 157316"/>
              <a:gd name="connsiteX16" fmla="*/ 363793 w 688258"/>
              <a:gd name="connsiteY16" fmla="*/ 0 h 157316"/>
              <a:gd name="connsiteX17" fmla="*/ 383458 w 688258"/>
              <a:gd name="connsiteY17" fmla="*/ 29497 h 157316"/>
              <a:gd name="connsiteX18" fmla="*/ 403122 w 688258"/>
              <a:gd name="connsiteY18" fmla="*/ 117987 h 157316"/>
              <a:gd name="connsiteX19" fmla="*/ 432619 w 688258"/>
              <a:gd name="connsiteY19" fmla="*/ 137652 h 157316"/>
              <a:gd name="connsiteX20" fmla="*/ 462116 w 688258"/>
              <a:gd name="connsiteY20" fmla="*/ 127819 h 157316"/>
              <a:gd name="connsiteX21" fmla="*/ 481780 w 688258"/>
              <a:gd name="connsiteY21" fmla="*/ 29497 h 157316"/>
              <a:gd name="connsiteX22" fmla="*/ 511277 w 688258"/>
              <a:gd name="connsiteY22" fmla="*/ 9832 h 157316"/>
              <a:gd name="connsiteX23" fmla="*/ 530942 w 688258"/>
              <a:gd name="connsiteY23" fmla="*/ 39329 h 157316"/>
              <a:gd name="connsiteX24" fmla="*/ 550606 w 688258"/>
              <a:gd name="connsiteY24" fmla="*/ 137652 h 157316"/>
              <a:gd name="connsiteX25" fmla="*/ 580103 w 688258"/>
              <a:gd name="connsiteY25" fmla="*/ 157316 h 157316"/>
              <a:gd name="connsiteX26" fmla="*/ 609600 w 688258"/>
              <a:gd name="connsiteY26" fmla="*/ 137652 h 157316"/>
              <a:gd name="connsiteX27" fmla="*/ 639097 w 688258"/>
              <a:gd name="connsiteY27" fmla="*/ 78658 h 157316"/>
              <a:gd name="connsiteX28" fmla="*/ 688258 w 688258"/>
              <a:gd name="connsiteY28" fmla="*/ 68826 h 157316"/>
              <a:gd name="connsiteX29" fmla="*/ 629264 w 688258"/>
              <a:gd name="connsiteY29" fmla="*/ 39329 h 15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8258" h="157316">
                <a:moveTo>
                  <a:pt x="0" y="127819"/>
                </a:moveTo>
                <a:cubicBezTo>
                  <a:pt x="6189" y="84495"/>
                  <a:pt x="-313" y="59308"/>
                  <a:pt x="29497" y="29497"/>
                </a:cubicBezTo>
                <a:cubicBezTo>
                  <a:pt x="37853" y="21141"/>
                  <a:pt x="49161" y="16387"/>
                  <a:pt x="58993" y="9832"/>
                </a:cubicBezTo>
                <a:cubicBezTo>
                  <a:pt x="65548" y="19664"/>
                  <a:pt x="74003" y="28467"/>
                  <a:pt x="78658" y="39329"/>
                </a:cubicBezTo>
                <a:cubicBezTo>
                  <a:pt x="83981" y="51750"/>
                  <a:pt x="84778" y="65665"/>
                  <a:pt x="88490" y="78658"/>
                </a:cubicBezTo>
                <a:cubicBezTo>
                  <a:pt x="94888" y="101050"/>
                  <a:pt x="100749" y="120415"/>
                  <a:pt x="117987" y="137652"/>
                </a:cubicBezTo>
                <a:cubicBezTo>
                  <a:pt x="126343" y="146008"/>
                  <a:pt x="137652" y="150761"/>
                  <a:pt x="147484" y="157316"/>
                </a:cubicBezTo>
                <a:cubicBezTo>
                  <a:pt x="169697" y="90675"/>
                  <a:pt x="144553" y="171973"/>
                  <a:pt x="167148" y="58994"/>
                </a:cubicBezTo>
                <a:cubicBezTo>
                  <a:pt x="169181" y="48831"/>
                  <a:pt x="170506" y="37590"/>
                  <a:pt x="176980" y="29497"/>
                </a:cubicBezTo>
                <a:cubicBezTo>
                  <a:pt x="184362" y="20269"/>
                  <a:pt x="196645" y="16387"/>
                  <a:pt x="206477" y="9832"/>
                </a:cubicBezTo>
                <a:cubicBezTo>
                  <a:pt x="237640" y="56576"/>
                  <a:pt x="222405" y="28118"/>
                  <a:pt x="245806" y="98323"/>
                </a:cubicBezTo>
                <a:lnTo>
                  <a:pt x="255638" y="127819"/>
                </a:lnTo>
                <a:lnTo>
                  <a:pt x="265471" y="157316"/>
                </a:lnTo>
                <a:cubicBezTo>
                  <a:pt x="278581" y="154039"/>
                  <a:pt x="294248" y="155926"/>
                  <a:pt x="304800" y="147484"/>
                </a:cubicBezTo>
                <a:cubicBezTo>
                  <a:pt x="312893" y="141010"/>
                  <a:pt x="312599" y="128150"/>
                  <a:pt x="314632" y="117987"/>
                </a:cubicBezTo>
                <a:cubicBezTo>
                  <a:pt x="319177" y="95262"/>
                  <a:pt x="319919" y="71886"/>
                  <a:pt x="324464" y="49161"/>
                </a:cubicBezTo>
                <a:cubicBezTo>
                  <a:pt x="331770" y="12631"/>
                  <a:pt x="332816" y="20653"/>
                  <a:pt x="363793" y="0"/>
                </a:cubicBezTo>
                <a:cubicBezTo>
                  <a:pt x="370348" y="9832"/>
                  <a:pt x="379721" y="18286"/>
                  <a:pt x="383458" y="29497"/>
                </a:cubicBezTo>
                <a:cubicBezTo>
                  <a:pt x="383731" y="30316"/>
                  <a:pt x="392841" y="105136"/>
                  <a:pt x="403122" y="117987"/>
                </a:cubicBezTo>
                <a:cubicBezTo>
                  <a:pt x="410504" y="127215"/>
                  <a:pt x="422787" y="131097"/>
                  <a:pt x="432619" y="137652"/>
                </a:cubicBezTo>
                <a:cubicBezTo>
                  <a:pt x="442451" y="134374"/>
                  <a:pt x="456974" y="136818"/>
                  <a:pt x="462116" y="127819"/>
                </a:cubicBezTo>
                <a:cubicBezTo>
                  <a:pt x="462697" y="126801"/>
                  <a:pt x="474889" y="39833"/>
                  <a:pt x="481780" y="29497"/>
                </a:cubicBezTo>
                <a:cubicBezTo>
                  <a:pt x="488335" y="19665"/>
                  <a:pt x="501445" y="16387"/>
                  <a:pt x="511277" y="9832"/>
                </a:cubicBezTo>
                <a:cubicBezTo>
                  <a:pt x="517832" y="19664"/>
                  <a:pt x="527205" y="28118"/>
                  <a:pt x="530942" y="39329"/>
                </a:cubicBezTo>
                <a:cubicBezTo>
                  <a:pt x="531039" y="39619"/>
                  <a:pt x="544044" y="127809"/>
                  <a:pt x="550606" y="137652"/>
                </a:cubicBezTo>
                <a:cubicBezTo>
                  <a:pt x="557161" y="147484"/>
                  <a:pt x="570271" y="150761"/>
                  <a:pt x="580103" y="157316"/>
                </a:cubicBezTo>
                <a:cubicBezTo>
                  <a:pt x="589935" y="150761"/>
                  <a:pt x="602218" y="146879"/>
                  <a:pt x="609600" y="137652"/>
                </a:cubicBezTo>
                <a:cubicBezTo>
                  <a:pt x="627664" y="115073"/>
                  <a:pt x="608558" y="96109"/>
                  <a:pt x="639097" y="78658"/>
                </a:cubicBezTo>
                <a:cubicBezTo>
                  <a:pt x="653607" y="70367"/>
                  <a:pt x="671871" y="72103"/>
                  <a:pt x="688258" y="68826"/>
                </a:cubicBezTo>
                <a:cubicBezTo>
                  <a:pt x="639936" y="56746"/>
                  <a:pt x="658484" y="68549"/>
                  <a:pt x="629264" y="39329"/>
                </a:cubicBezTo>
              </a:path>
            </a:pathLst>
          </a:custGeom>
          <a:noFill/>
          <a:ln w="2222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id="{486186C5-BA73-C5C9-12C9-623405F270C8}"/>
              </a:ext>
            </a:extLst>
          </p:cNvPr>
          <p:cNvSpPr/>
          <p:nvPr/>
        </p:nvSpPr>
        <p:spPr>
          <a:xfrm rot="17380376">
            <a:off x="6828187" y="4448670"/>
            <a:ext cx="884722" cy="101721"/>
          </a:xfrm>
          <a:custGeom>
            <a:avLst/>
            <a:gdLst>
              <a:gd name="connsiteX0" fmla="*/ 0 w 688258"/>
              <a:gd name="connsiteY0" fmla="*/ 127819 h 157316"/>
              <a:gd name="connsiteX1" fmla="*/ 29497 w 688258"/>
              <a:gd name="connsiteY1" fmla="*/ 29497 h 157316"/>
              <a:gd name="connsiteX2" fmla="*/ 58993 w 688258"/>
              <a:gd name="connsiteY2" fmla="*/ 9832 h 157316"/>
              <a:gd name="connsiteX3" fmla="*/ 78658 w 688258"/>
              <a:gd name="connsiteY3" fmla="*/ 39329 h 157316"/>
              <a:gd name="connsiteX4" fmla="*/ 88490 w 688258"/>
              <a:gd name="connsiteY4" fmla="*/ 78658 h 157316"/>
              <a:gd name="connsiteX5" fmla="*/ 117987 w 688258"/>
              <a:gd name="connsiteY5" fmla="*/ 137652 h 157316"/>
              <a:gd name="connsiteX6" fmla="*/ 147484 w 688258"/>
              <a:gd name="connsiteY6" fmla="*/ 157316 h 157316"/>
              <a:gd name="connsiteX7" fmla="*/ 167148 w 688258"/>
              <a:gd name="connsiteY7" fmla="*/ 58994 h 157316"/>
              <a:gd name="connsiteX8" fmla="*/ 176980 w 688258"/>
              <a:gd name="connsiteY8" fmla="*/ 29497 h 157316"/>
              <a:gd name="connsiteX9" fmla="*/ 206477 w 688258"/>
              <a:gd name="connsiteY9" fmla="*/ 9832 h 157316"/>
              <a:gd name="connsiteX10" fmla="*/ 245806 w 688258"/>
              <a:gd name="connsiteY10" fmla="*/ 98323 h 157316"/>
              <a:gd name="connsiteX11" fmla="*/ 255638 w 688258"/>
              <a:gd name="connsiteY11" fmla="*/ 127819 h 157316"/>
              <a:gd name="connsiteX12" fmla="*/ 265471 w 688258"/>
              <a:gd name="connsiteY12" fmla="*/ 157316 h 157316"/>
              <a:gd name="connsiteX13" fmla="*/ 304800 w 688258"/>
              <a:gd name="connsiteY13" fmla="*/ 147484 h 157316"/>
              <a:gd name="connsiteX14" fmla="*/ 314632 w 688258"/>
              <a:gd name="connsiteY14" fmla="*/ 117987 h 157316"/>
              <a:gd name="connsiteX15" fmla="*/ 324464 w 688258"/>
              <a:gd name="connsiteY15" fmla="*/ 49161 h 157316"/>
              <a:gd name="connsiteX16" fmla="*/ 363793 w 688258"/>
              <a:gd name="connsiteY16" fmla="*/ 0 h 157316"/>
              <a:gd name="connsiteX17" fmla="*/ 383458 w 688258"/>
              <a:gd name="connsiteY17" fmla="*/ 29497 h 157316"/>
              <a:gd name="connsiteX18" fmla="*/ 403122 w 688258"/>
              <a:gd name="connsiteY18" fmla="*/ 117987 h 157316"/>
              <a:gd name="connsiteX19" fmla="*/ 432619 w 688258"/>
              <a:gd name="connsiteY19" fmla="*/ 137652 h 157316"/>
              <a:gd name="connsiteX20" fmla="*/ 462116 w 688258"/>
              <a:gd name="connsiteY20" fmla="*/ 127819 h 157316"/>
              <a:gd name="connsiteX21" fmla="*/ 481780 w 688258"/>
              <a:gd name="connsiteY21" fmla="*/ 29497 h 157316"/>
              <a:gd name="connsiteX22" fmla="*/ 511277 w 688258"/>
              <a:gd name="connsiteY22" fmla="*/ 9832 h 157316"/>
              <a:gd name="connsiteX23" fmla="*/ 530942 w 688258"/>
              <a:gd name="connsiteY23" fmla="*/ 39329 h 157316"/>
              <a:gd name="connsiteX24" fmla="*/ 550606 w 688258"/>
              <a:gd name="connsiteY24" fmla="*/ 137652 h 157316"/>
              <a:gd name="connsiteX25" fmla="*/ 580103 w 688258"/>
              <a:gd name="connsiteY25" fmla="*/ 157316 h 157316"/>
              <a:gd name="connsiteX26" fmla="*/ 609600 w 688258"/>
              <a:gd name="connsiteY26" fmla="*/ 137652 h 157316"/>
              <a:gd name="connsiteX27" fmla="*/ 639097 w 688258"/>
              <a:gd name="connsiteY27" fmla="*/ 78658 h 157316"/>
              <a:gd name="connsiteX28" fmla="*/ 688258 w 688258"/>
              <a:gd name="connsiteY28" fmla="*/ 68826 h 157316"/>
              <a:gd name="connsiteX29" fmla="*/ 629264 w 688258"/>
              <a:gd name="connsiteY29" fmla="*/ 39329 h 15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8258" h="157316">
                <a:moveTo>
                  <a:pt x="0" y="127819"/>
                </a:moveTo>
                <a:cubicBezTo>
                  <a:pt x="6189" y="84495"/>
                  <a:pt x="-313" y="59308"/>
                  <a:pt x="29497" y="29497"/>
                </a:cubicBezTo>
                <a:cubicBezTo>
                  <a:pt x="37853" y="21141"/>
                  <a:pt x="49161" y="16387"/>
                  <a:pt x="58993" y="9832"/>
                </a:cubicBezTo>
                <a:cubicBezTo>
                  <a:pt x="65548" y="19664"/>
                  <a:pt x="74003" y="28467"/>
                  <a:pt x="78658" y="39329"/>
                </a:cubicBezTo>
                <a:cubicBezTo>
                  <a:pt x="83981" y="51750"/>
                  <a:pt x="84778" y="65665"/>
                  <a:pt x="88490" y="78658"/>
                </a:cubicBezTo>
                <a:cubicBezTo>
                  <a:pt x="94888" y="101050"/>
                  <a:pt x="100749" y="120415"/>
                  <a:pt x="117987" y="137652"/>
                </a:cubicBezTo>
                <a:cubicBezTo>
                  <a:pt x="126343" y="146008"/>
                  <a:pt x="137652" y="150761"/>
                  <a:pt x="147484" y="157316"/>
                </a:cubicBezTo>
                <a:cubicBezTo>
                  <a:pt x="169697" y="90675"/>
                  <a:pt x="144553" y="171973"/>
                  <a:pt x="167148" y="58994"/>
                </a:cubicBezTo>
                <a:cubicBezTo>
                  <a:pt x="169181" y="48831"/>
                  <a:pt x="170506" y="37590"/>
                  <a:pt x="176980" y="29497"/>
                </a:cubicBezTo>
                <a:cubicBezTo>
                  <a:pt x="184362" y="20269"/>
                  <a:pt x="196645" y="16387"/>
                  <a:pt x="206477" y="9832"/>
                </a:cubicBezTo>
                <a:cubicBezTo>
                  <a:pt x="237640" y="56576"/>
                  <a:pt x="222405" y="28118"/>
                  <a:pt x="245806" y="98323"/>
                </a:cubicBezTo>
                <a:lnTo>
                  <a:pt x="255638" y="127819"/>
                </a:lnTo>
                <a:lnTo>
                  <a:pt x="265471" y="157316"/>
                </a:lnTo>
                <a:cubicBezTo>
                  <a:pt x="278581" y="154039"/>
                  <a:pt x="294248" y="155926"/>
                  <a:pt x="304800" y="147484"/>
                </a:cubicBezTo>
                <a:cubicBezTo>
                  <a:pt x="312893" y="141010"/>
                  <a:pt x="312599" y="128150"/>
                  <a:pt x="314632" y="117987"/>
                </a:cubicBezTo>
                <a:cubicBezTo>
                  <a:pt x="319177" y="95262"/>
                  <a:pt x="319919" y="71886"/>
                  <a:pt x="324464" y="49161"/>
                </a:cubicBezTo>
                <a:cubicBezTo>
                  <a:pt x="331770" y="12631"/>
                  <a:pt x="332816" y="20653"/>
                  <a:pt x="363793" y="0"/>
                </a:cubicBezTo>
                <a:cubicBezTo>
                  <a:pt x="370348" y="9832"/>
                  <a:pt x="379721" y="18286"/>
                  <a:pt x="383458" y="29497"/>
                </a:cubicBezTo>
                <a:cubicBezTo>
                  <a:pt x="383731" y="30316"/>
                  <a:pt x="392841" y="105136"/>
                  <a:pt x="403122" y="117987"/>
                </a:cubicBezTo>
                <a:cubicBezTo>
                  <a:pt x="410504" y="127215"/>
                  <a:pt x="422787" y="131097"/>
                  <a:pt x="432619" y="137652"/>
                </a:cubicBezTo>
                <a:cubicBezTo>
                  <a:pt x="442451" y="134374"/>
                  <a:pt x="456974" y="136818"/>
                  <a:pt x="462116" y="127819"/>
                </a:cubicBezTo>
                <a:cubicBezTo>
                  <a:pt x="462697" y="126801"/>
                  <a:pt x="474889" y="39833"/>
                  <a:pt x="481780" y="29497"/>
                </a:cubicBezTo>
                <a:cubicBezTo>
                  <a:pt x="488335" y="19665"/>
                  <a:pt x="501445" y="16387"/>
                  <a:pt x="511277" y="9832"/>
                </a:cubicBezTo>
                <a:cubicBezTo>
                  <a:pt x="517832" y="19664"/>
                  <a:pt x="527205" y="28118"/>
                  <a:pt x="530942" y="39329"/>
                </a:cubicBezTo>
                <a:cubicBezTo>
                  <a:pt x="531039" y="39619"/>
                  <a:pt x="544044" y="127809"/>
                  <a:pt x="550606" y="137652"/>
                </a:cubicBezTo>
                <a:cubicBezTo>
                  <a:pt x="557161" y="147484"/>
                  <a:pt x="570271" y="150761"/>
                  <a:pt x="580103" y="157316"/>
                </a:cubicBezTo>
                <a:cubicBezTo>
                  <a:pt x="589935" y="150761"/>
                  <a:pt x="602218" y="146879"/>
                  <a:pt x="609600" y="137652"/>
                </a:cubicBezTo>
                <a:cubicBezTo>
                  <a:pt x="627664" y="115073"/>
                  <a:pt x="608558" y="96109"/>
                  <a:pt x="639097" y="78658"/>
                </a:cubicBezTo>
                <a:cubicBezTo>
                  <a:pt x="653607" y="70367"/>
                  <a:pt x="671871" y="72103"/>
                  <a:pt x="688258" y="68826"/>
                </a:cubicBezTo>
                <a:cubicBezTo>
                  <a:pt x="639936" y="56746"/>
                  <a:pt x="658484" y="68549"/>
                  <a:pt x="629264" y="39329"/>
                </a:cubicBezTo>
              </a:path>
            </a:pathLst>
          </a:custGeom>
          <a:noFill/>
          <a:ln w="2222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26" name="Freeform 25">
            <a:extLst>
              <a:ext uri="{FF2B5EF4-FFF2-40B4-BE49-F238E27FC236}">
                <a16:creationId xmlns:a16="http://schemas.microsoft.com/office/drawing/2014/main" id="{FC062EFE-4152-AAEF-4C79-956997727FF8}"/>
              </a:ext>
            </a:extLst>
          </p:cNvPr>
          <p:cNvSpPr/>
          <p:nvPr/>
        </p:nvSpPr>
        <p:spPr>
          <a:xfrm rot="6821605">
            <a:off x="6553641" y="5453853"/>
            <a:ext cx="616056" cy="110975"/>
          </a:xfrm>
          <a:custGeom>
            <a:avLst/>
            <a:gdLst>
              <a:gd name="connsiteX0" fmla="*/ 0 w 688258"/>
              <a:gd name="connsiteY0" fmla="*/ 127819 h 157316"/>
              <a:gd name="connsiteX1" fmla="*/ 29497 w 688258"/>
              <a:gd name="connsiteY1" fmla="*/ 29497 h 157316"/>
              <a:gd name="connsiteX2" fmla="*/ 58993 w 688258"/>
              <a:gd name="connsiteY2" fmla="*/ 9832 h 157316"/>
              <a:gd name="connsiteX3" fmla="*/ 78658 w 688258"/>
              <a:gd name="connsiteY3" fmla="*/ 39329 h 157316"/>
              <a:gd name="connsiteX4" fmla="*/ 88490 w 688258"/>
              <a:gd name="connsiteY4" fmla="*/ 78658 h 157316"/>
              <a:gd name="connsiteX5" fmla="*/ 117987 w 688258"/>
              <a:gd name="connsiteY5" fmla="*/ 137652 h 157316"/>
              <a:gd name="connsiteX6" fmla="*/ 147484 w 688258"/>
              <a:gd name="connsiteY6" fmla="*/ 157316 h 157316"/>
              <a:gd name="connsiteX7" fmla="*/ 167148 w 688258"/>
              <a:gd name="connsiteY7" fmla="*/ 58994 h 157316"/>
              <a:gd name="connsiteX8" fmla="*/ 176980 w 688258"/>
              <a:gd name="connsiteY8" fmla="*/ 29497 h 157316"/>
              <a:gd name="connsiteX9" fmla="*/ 206477 w 688258"/>
              <a:gd name="connsiteY9" fmla="*/ 9832 h 157316"/>
              <a:gd name="connsiteX10" fmla="*/ 245806 w 688258"/>
              <a:gd name="connsiteY10" fmla="*/ 98323 h 157316"/>
              <a:gd name="connsiteX11" fmla="*/ 255638 w 688258"/>
              <a:gd name="connsiteY11" fmla="*/ 127819 h 157316"/>
              <a:gd name="connsiteX12" fmla="*/ 265471 w 688258"/>
              <a:gd name="connsiteY12" fmla="*/ 157316 h 157316"/>
              <a:gd name="connsiteX13" fmla="*/ 304800 w 688258"/>
              <a:gd name="connsiteY13" fmla="*/ 147484 h 157316"/>
              <a:gd name="connsiteX14" fmla="*/ 314632 w 688258"/>
              <a:gd name="connsiteY14" fmla="*/ 117987 h 157316"/>
              <a:gd name="connsiteX15" fmla="*/ 324464 w 688258"/>
              <a:gd name="connsiteY15" fmla="*/ 49161 h 157316"/>
              <a:gd name="connsiteX16" fmla="*/ 363793 w 688258"/>
              <a:gd name="connsiteY16" fmla="*/ 0 h 157316"/>
              <a:gd name="connsiteX17" fmla="*/ 383458 w 688258"/>
              <a:gd name="connsiteY17" fmla="*/ 29497 h 157316"/>
              <a:gd name="connsiteX18" fmla="*/ 403122 w 688258"/>
              <a:gd name="connsiteY18" fmla="*/ 117987 h 157316"/>
              <a:gd name="connsiteX19" fmla="*/ 432619 w 688258"/>
              <a:gd name="connsiteY19" fmla="*/ 137652 h 157316"/>
              <a:gd name="connsiteX20" fmla="*/ 462116 w 688258"/>
              <a:gd name="connsiteY20" fmla="*/ 127819 h 157316"/>
              <a:gd name="connsiteX21" fmla="*/ 481780 w 688258"/>
              <a:gd name="connsiteY21" fmla="*/ 29497 h 157316"/>
              <a:gd name="connsiteX22" fmla="*/ 511277 w 688258"/>
              <a:gd name="connsiteY22" fmla="*/ 9832 h 157316"/>
              <a:gd name="connsiteX23" fmla="*/ 530942 w 688258"/>
              <a:gd name="connsiteY23" fmla="*/ 39329 h 157316"/>
              <a:gd name="connsiteX24" fmla="*/ 550606 w 688258"/>
              <a:gd name="connsiteY24" fmla="*/ 137652 h 157316"/>
              <a:gd name="connsiteX25" fmla="*/ 580103 w 688258"/>
              <a:gd name="connsiteY25" fmla="*/ 157316 h 157316"/>
              <a:gd name="connsiteX26" fmla="*/ 609600 w 688258"/>
              <a:gd name="connsiteY26" fmla="*/ 137652 h 157316"/>
              <a:gd name="connsiteX27" fmla="*/ 639097 w 688258"/>
              <a:gd name="connsiteY27" fmla="*/ 78658 h 157316"/>
              <a:gd name="connsiteX28" fmla="*/ 688258 w 688258"/>
              <a:gd name="connsiteY28" fmla="*/ 68826 h 157316"/>
              <a:gd name="connsiteX29" fmla="*/ 629264 w 688258"/>
              <a:gd name="connsiteY29" fmla="*/ 39329 h 15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8258" h="157316">
                <a:moveTo>
                  <a:pt x="0" y="127819"/>
                </a:moveTo>
                <a:cubicBezTo>
                  <a:pt x="6189" y="84495"/>
                  <a:pt x="-313" y="59308"/>
                  <a:pt x="29497" y="29497"/>
                </a:cubicBezTo>
                <a:cubicBezTo>
                  <a:pt x="37853" y="21141"/>
                  <a:pt x="49161" y="16387"/>
                  <a:pt x="58993" y="9832"/>
                </a:cubicBezTo>
                <a:cubicBezTo>
                  <a:pt x="65548" y="19664"/>
                  <a:pt x="74003" y="28467"/>
                  <a:pt x="78658" y="39329"/>
                </a:cubicBezTo>
                <a:cubicBezTo>
                  <a:pt x="83981" y="51750"/>
                  <a:pt x="84778" y="65665"/>
                  <a:pt x="88490" y="78658"/>
                </a:cubicBezTo>
                <a:cubicBezTo>
                  <a:pt x="94888" y="101050"/>
                  <a:pt x="100749" y="120415"/>
                  <a:pt x="117987" y="137652"/>
                </a:cubicBezTo>
                <a:cubicBezTo>
                  <a:pt x="126343" y="146008"/>
                  <a:pt x="137652" y="150761"/>
                  <a:pt x="147484" y="157316"/>
                </a:cubicBezTo>
                <a:cubicBezTo>
                  <a:pt x="169697" y="90675"/>
                  <a:pt x="144553" y="171973"/>
                  <a:pt x="167148" y="58994"/>
                </a:cubicBezTo>
                <a:cubicBezTo>
                  <a:pt x="169181" y="48831"/>
                  <a:pt x="170506" y="37590"/>
                  <a:pt x="176980" y="29497"/>
                </a:cubicBezTo>
                <a:cubicBezTo>
                  <a:pt x="184362" y="20269"/>
                  <a:pt x="196645" y="16387"/>
                  <a:pt x="206477" y="9832"/>
                </a:cubicBezTo>
                <a:cubicBezTo>
                  <a:pt x="237640" y="56576"/>
                  <a:pt x="222405" y="28118"/>
                  <a:pt x="245806" y="98323"/>
                </a:cubicBezTo>
                <a:lnTo>
                  <a:pt x="255638" y="127819"/>
                </a:lnTo>
                <a:lnTo>
                  <a:pt x="265471" y="157316"/>
                </a:lnTo>
                <a:cubicBezTo>
                  <a:pt x="278581" y="154039"/>
                  <a:pt x="294248" y="155926"/>
                  <a:pt x="304800" y="147484"/>
                </a:cubicBezTo>
                <a:cubicBezTo>
                  <a:pt x="312893" y="141010"/>
                  <a:pt x="312599" y="128150"/>
                  <a:pt x="314632" y="117987"/>
                </a:cubicBezTo>
                <a:cubicBezTo>
                  <a:pt x="319177" y="95262"/>
                  <a:pt x="319919" y="71886"/>
                  <a:pt x="324464" y="49161"/>
                </a:cubicBezTo>
                <a:cubicBezTo>
                  <a:pt x="331770" y="12631"/>
                  <a:pt x="332816" y="20653"/>
                  <a:pt x="363793" y="0"/>
                </a:cubicBezTo>
                <a:cubicBezTo>
                  <a:pt x="370348" y="9832"/>
                  <a:pt x="379721" y="18286"/>
                  <a:pt x="383458" y="29497"/>
                </a:cubicBezTo>
                <a:cubicBezTo>
                  <a:pt x="383731" y="30316"/>
                  <a:pt x="392841" y="105136"/>
                  <a:pt x="403122" y="117987"/>
                </a:cubicBezTo>
                <a:cubicBezTo>
                  <a:pt x="410504" y="127215"/>
                  <a:pt x="422787" y="131097"/>
                  <a:pt x="432619" y="137652"/>
                </a:cubicBezTo>
                <a:cubicBezTo>
                  <a:pt x="442451" y="134374"/>
                  <a:pt x="456974" y="136818"/>
                  <a:pt x="462116" y="127819"/>
                </a:cubicBezTo>
                <a:cubicBezTo>
                  <a:pt x="462697" y="126801"/>
                  <a:pt x="474889" y="39833"/>
                  <a:pt x="481780" y="29497"/>
                </a:cubicBezTo>
                <a:cubicBezTo>
                  <a:pt x="488335" y="19665"/>
                  <a:pt x="501445" y="16387"/>
                  <a:pt x="511277" y="9832"/>
                </a:cubicBezTo>
                <a:cubicBezTo>
                  <a:pt x="517832" y="19664"/>
                  <a:pt x="527205" y="28118"/>
                  <a:pt x="530942" y="39329"/>
                </a:cubicBezTo>
                <a:cubicBezTo>
                  <a:pt x="531039" y="39619"/>
                  <a:pt x="544044" y="127809"/>
                  <a:pt x="550606" y="137652"/>
                </a:cubicBezTo>
                <a:cubicBezTo>
                  <a:pt x="557161" y="147484"/>
                  <a:pt x="570271" y="150761"/>
                  <a:pt x="580103" y="157316"/>
                </a:cubicBezTo>
                <a:cubicBezTo>
                  <a:pt x="589935" y="150761"/>
                  <a:pt x="602218" y="146879"/>
                  <a:pt x="609600" y="137652"/>
                </a:cubicBezTo>
                <a:cubicBezTo>
                  <a:pt x="627664" y="115073"/>
                  <a:pt x="608558" y="96109"/>
                  <a:pt x="639097" y="78658"/>
                </a:cubicBezTo>
                <a:cubicBezTo>
                  <a:pt x="653607" y="70367"/>
                  <a:pt x="671871" y="72103"/>
                  <a:pt x="688258" y="68826"/>
                </a:cubicBezTo>
                <a:cubicBezTo>
                  <a:pt x="639936" y="56746"/>
                  <a:pt x="658484" y="68549"/>
                  <a:pt x="629264" y="39329"/>
                </a:cubicBezTo>
              </a:path>
            </a:pathLst>
          </a:custGeom>
          <a:noFill/>
          <a:ln w="22225">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BF658FE-9B36-1811-0368-4765CAAC2AEF}"/>
              </a:ext>
            </a:extLst>
          </p:cNvPr>
          <p:cNvSpPr txBox="1"/>
          <p:nvPr/>
        </p:nvSpPr>
        <p:spPr>
          <a:xfrm>
            <a:off x="6554874" y="5777795"/>
            <a:ext cx="274851" cy="307777"/>
          </a:xfrm>
          <a:prstGeom prst="rect">
            <a:avLst/>
          </a:prstGeom>
          <a:noFill/>
        </p:spPr>
        <p:txBody>
          <a:bodyPr wrap="square" rtlCol="0">
            <a:spAutoFit/>
          </a:bodyPr>
          <a:lstStyle/>
          <a:p>
            <a:r>
              <a:rPr lang="en-US" sz="1400" b="1" dirty="0">
                <a:latin typeface="+mj-lt"/>
                <a:ea typeface="Helvetica Neue" panose="02000503000000020004" pitchFamily="2" charset="0"/>
                <a:cs typeface="Helvetica Neue" panose="02000503000000020004" pitchFamily="2" charset="0"/>
              </a:rPr>
              <a:t>n</a:t>
            </a:r>
          </a:p>
        </p:txBody>
      </p:sp>
      <p:sp>
        <p:nvSpPr>
          <p:cNvPr id="28" name="TextBox 27">
            <a:extLst>
              <a:ext uri="{FF2B5EF4-FFF2-40B4-BE49-F238E27FC236}">
                <a16:creationId xmlns:a16="http://schemas.microsoft.com/office/drawing/2014/main" id="{BF255317-C107-3917-762A-965BDDA9FEB9}"/>
              </a:ext>
            </a:extLst>
          </p:cNvPr>
          <p:cNvSpPr txBox="1"/>
          <p:nvPr/>
        </p:nvSpPr>
        <p:spPr>
          <a:xfrm>
            <a:off x="7290464" y="3766284"/>
            <a:ext cx="274851" cy="307777"/>
          </a:xfrm>
          <a:prstGeom prst="rect">
            <a:avLst/>
          </a:prstGeom>
          <a:noFill/>
        </p:spPr>
        <p:txBody>
          <a:bodyPr wrap="square" rtlCol="0">
            <a:spAutoFit/>
          </a:bodyPr>
          <a:lstStyle/>
          <a:p>
            <a:r>
              <a:rPr lang="en-US" sz="1400" b="1" dirty="0">
                <a:latin typeface="+mj-lt"/>
                <a:ea typeface="Helvetica Neue" panose="02000503000000020004" pitchFamily="2" charset="0"/>
                <a:cs typeface="Helvetica Neue" panose="02000503000000020004" pitchFamily="2" charset="0"/>
              </a:rPr>
              <a:t>g</a:t>
            </a:r>
          </a:p>
        </p:txBody>
      </p:sp>
      <p:sp>
        <p:nvSpPr>
          <p:cNvPr id="29" name="TextBox 28">
            <a:extLst>
              <a:ext uri="{FF2B5EF4-FFF2-40B4-BE49-F238E27FC236}">
                <a16:creationId xmlns:a16="http://schemas.microsoft.com/office/drawing/2014/main" id="{961F2282-2CB4-4775-5877-C35175A48CB6}"/>
              </a:ext>
            </a:extLst>
          </p:cNvPr>
          <p:cNvSpPr txBox="1"/>
          <p:nvPr/>
        </p:nvSpPr>
        <p:spPr>
          <a:xfrm>
            <a:off x="7381804" y="5885024"/>
            <a:ext cx="507122" cy="307777"/>
          </a:xfrm>
          <a:prstGeom prst="rect">
            <a:avLst/>
          </a:prstGeom>
          <a:noFill/>
        </p:spPr>
        <p:txBody>
          <a:bodyPr wrap="square" rtlCol="0">
            <a:spAutoFit/>
          </a:bodyPr>
          <a:lstStyle/>
          <a:p>
            <a:r>
              <a:rPr lang="en-US" sz="1400" b="1" dirty="0">
                <a:latin typeface="Symbol" pitchFamily="2" charset="2"/>
                <a:ea typeface="Helvetica Neue" panose="02000503000000020004" pitchFamily="2" charset="0"/>
                <a:cs typeface="Helvetica Neue" panose="02000503000000020004" pitchFamily="2" charset="0"/>
              </a:rPr>
              <a:t>p, m</a:t>
            </a:r>
          </a:p>
        </p:txBody>
      </p:sp>
      <p:sp>
        <p:nvSpPr>
          <p:cNvPr id="30" name="TextBox 29">
            <a:extLst>
              <a:ext uri="{FF2B5EF4-FFF2-40B4-BE49-F238E27FC236}">
                <a16:creationId xmlns:a16="http://schemas.microsoft.com/office/drawing/2014/main" id="{0CF22D4D-5C27-DAE2-C893-2CF8EA65FEB9}"/>
              </a:ext>
            </a:extLst>
          </p:cNvPr>
          <p:cNvSpPr txBox="1"/>
          <p:nvPr/>
        </p:nvSpPr>
        <p:spPr>
          <a:xfrm>
            <a:off x="6549653" y="3602634"/>
            <a:ext cx="274851" cy="307777"/>
          </a:xfrm>
          <a:prstGeom prst="rect">
            <a:avLst/>
          </a:prstGeom>
          <a:noFill/>
        </p:spPr>
        <p:txBody>
          <a:bodyPr wrap="square" rtlCol="0">
            <a:spAutoFit/>
          </a:bodyPr>
          <a:lstStyle/>
          <a:p>
            <a:r>
              <a:rPr lang="en-US" sz="1400" b="1" dirty="0">
                <a:latin typeface="+mj-lt"/>
                <a:ea typeface="Helvetica Neue" panose="02000503000000020004" pitchFamily="2" charset="0"/>
                <a:cs typeface="Helvetica Neue" panose="02000503000000020004" pitchFamily="2" charset="0"/>
              </a:rPr>
              <a:t>n</a:t>
            </a:r>
          </a:p>
        </p:txBody>
      </p:sp>
      <p:sp>
        <p:nvSpPr>
          <p:cNvPr id="31" name="TextBox 30">
            <a:extLst>
              <a:ext uri="{FF2B5EF4-FFF2-40B4-BE49-F238E27FC236}">
                <a16:creationId xmlns:a16="http://schemas.microsoft.com/office/drawing/2014/main" id="{376C1B5E-039A-7742-794D-EF5244BC0AAA}"/>
              </a:ext>
            </a:extLst>
          </p:cNvPr>
          <p:cNvSpPr txBox="1"/>
          <p:nvPr/>
        </p:nvSpPr>
        <p:spPr>
          <a:xfrm>
            <a:off x="6378580" y="4481351"/>
            <a:ext cx="583255" cy="307777"/>
          </a:xfrm>
          <a:prstGeom prst="rect">
            <a:avLst/>
          </a:prstGeom>
          <a:noFill/>
        </p:spPr>
        <p:txBody>
          <a:bodyPr wrap="square" rtlCol="0">
            <a:spAutoFit/>
          </a:bodyPr>
          <a:lstStyle/>
          <a:p>
            <a:r>
              <a:rPr lang="en-US" sz="1400" b="1" dirty="0">
                <a:latin typeface="+mj-lt"/>
                <a:ea typeface="Helvetica Neue" panose="02000503000000020004" pitchFamily="2" charset="0"/>
                <a:cs typeface="Helvetica Neue" panose="02000503000000020004" pitchFamily="2" charset="0"/>
              </a:rPr>
              <a:t>hdta</a:t>
            </a:r>
          </a:p>
        </p:txBody>
      </p:sp>
      <p:sp>
        <p:nvSpPr>
          <p:cNvPr id="32" name="TextBox 31">
            <a:extLst>
              <a:ext uri="{FF2B5EF4-FFF2-40B4-BE49-F238E27FC236}">
                <a16:creationId xmlns:a16="http://schemas.microsoft.com/office/drawing/2014/main" id="{19DF808D-13C6-ED7A-6404-24C0E456652F}"/>
              </a:ext>
            </a:extLst>
          </p:cNvPr>
          <p:cNvSpPr txBox="1"/>
          <p:nvPr/>
        </p:nvSpPr>
        <p:spPr>
          <a:xfrm>
            <a:off x="5417504" y="4147070"/>
            <a:ext cx="1444165" cy="307777"/>
          </a:xfrm>
          <a:prstGeom prst="rect">
            <a:avLst/>
          </a:prstGeom>
          <a:noFill/>
        </p:spPr>
        <p:txBody>
          <a:bodyPr wrap="square" rtlCol="0">
            <a:spAutoFit/>
          </a:bodyPr>
          <a:lstStyle/>
          <a:p>
            <a:r>
              <a:rPr lang="en-US" sz="1400" b="1" dirty="0">
                <a:latin typeface="+mj-lt"/>
                <a:ea typeface="Helvetica Neue" panose="02000503000000020004" pitchFamily="2" charset="0"/>
                <a:cs typeface="Helvetica Neue" panose="02000503000000020004" pitchFamily="2" charset="0"/>
              </a:rPr>
              <a:t>TVP</a:t>
            </a:r>
          </a:p>
        </p:txBody>
      </p:sp>
      <p:cxnSp>
        <p:nvCxnSpPr>
          <p:cNvPr id="33" name="Straight Arrow Connector 32">
            <a:extLst>
              <a:ext uri="{FF2B5EF4-FFF2-40B4-BE49-F238E27FC236}">
                <a16:creationId xmlns:a16="http://schemas.microsoft.com/office/drawing/2014/main" id="{1F84C7AB-47DF-AA12-F8D6-B6948C286C46}"/>
              </a:ext>
            </a:extLst>
          </p:cNvPr>
          <p:cNvCxnSpPr>
            <a:cxnSpLocks/>
          </p:cNvCxnSpPr>
          <p:nvPr/>
        </p:nvCxnSpPr>
        <p:spPr>
          <a:xfrm flipV="1">
            <a:off x="5898928" y="4030190"/>
            <a:ext cx="445162" cy="2214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23E29B3-EDD8-5281-0128-B253E8555BB7}"/>
              </a:ext>
            </a:extLst>
          </p:cNvPr>
          <p:cNvCxnSpPr>
            <a:cxnSpLocks/>
          </p:cNvCxnSpPr>
          <p:nvPr/>
        </p:nvCxnSpPr>
        <p:spPr>
          <a:xfrm>
            <a:off x="5824052" y="2920045"/>
            <a:ext cx="332807" cy="459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6198849-11E0-E6ED-9D63-B81DD3CCE81D}"/>
              </a:ext>
            </a:extLst>
          </p:cNvPr>
          <p:cNvSpPr txBox="1"/>
          <p:nvPr/>
        </p:nvSpPr>
        <p:spPr>
          <a:xfrm>
            <a:off x="5211137" y="2713276"/>
            <a:ext cx="884863" cy="523220"/>
          </a:xfrm>
          <a:prstGeom prst="rect">
            <a:avLst/>
          </a:prstGeom>
          <a:noFill/>
        </p:spPr>
        <p:txBody>
          <a:bodyPr wrap="square" rtlCol="0">
            <a:spAutoFit/>
          </a:bodyPr>
          <a:lstStyle/>
          <a:p>
            <a:r>
              <a:rPr lang="en-US" sz="1400" b="1" dirty="0">
                <a:latin typeface="+mj-lt"/>
                <a:ea typeface="Helvetica Neue" panose="02000503000000020004" pitchFamily="2" charset="0"/>
                <a:cs typeface="Helvetica Neue" panose="02000503000000020004" pitchFamily="2" charset="0"/>
              </a:rPr>
              <a:t>CORE VESSEL</a:t>
            </a:r>
          </a:p>
        </p:txBody>
      </p:sp>
      <p:sp>
        <p:nvSpPr>
          <p:cNvPr id="38" name="TextBox 37">
            <a:extLst>
              <a:ext uri="{FF2B5EF4-FFF2-40B4-BE49-F238E27FC236}">
                <a16:creationId xmlns:a16="http://schemas.microsoft.com/office/drawing/2014/main" id="{6FBB59F8-02CB-7491-27B2-2C543FD29084}"/>
              </a:ext>
            </a:extLst>
          </p:cNvPr>
          <p:cNvSpPr txBox="1"/>
          <p:nvPr/>
        </p:nvSpPr>
        <p:spPr>
          <a:xfrm>
            <a:off x="7043187" y="2721037"/>
            <a:ext cx="1130841" cy="523220"/>
          </a:xfrm>
          <a:prstGeom prst="rect">
            <a:avLst/>
          </a:prstGeom>
          <a:noFill/>
        </p:spPr>
        <p:txBody>
          <a:bodyPr wrap="square" rtlCol="0">
            <a:spAutoFit/>
          </a:bodyPr>
          <a:lstStyle/>
          <a:p>
            <a:r>
              <a:rPr lang="en-US" sz="1400" b="1" dirty="0">
                <a:latin typeface="+mj-lt"/>
                <a:ea typeface="Helvetica Neue" panose="02000503000000020004" pitchFamily="2" charset="0"/>
                <a:cs typeface="Helvetica Neue" panose="02000503000000020004" pitchFamily="2" charset="0"/>
              </a:rPr>
              <a:t> VS SHIELDING</a:t>
            </a:r>
          </a:p>
        </p:txBody>
      </p:sp>
      <p:pic>
        <p:nvPicPr>
          <p:cNvPr id="39" name="Picture 38">
            <a:extLst>
              <a:ext uri="{FF2B5EF4-FFF2-40B4-BE49-F238E27FC236}">
                <a16:creationId xmlns:a16="http://schemas.microsoft.com/office/drawing/2014/main" id="{B3837BF5-DD20-CCCF-A695-117850FDD802}"/>
              </a:ext>
            </a:extLst>
          </p:cNvPr>
          <p:cNvPicPr>
            <a:picLocks noChangeAspect="1"/>
          </p:cNvPicPr>
          <p:nvPr/>
        </p:nvPicPr>
        <p:blipFill>
          <a:blip r:embed="rId5"/>
          <a:stretch>
            <a:fillRect/>
          </a:stretch>
        </p:blipFill>
        <p:spPr>
          <a:xfrm>
            <a:off x="6809184" y="420987"/>
            <a:ext cx="2550310" cy="1558523"/>
          </a:xfrm>
          <a:prstGeom prst="rect">
            <a:avLst/>
          </a:prstGeom>
        </p:spPr>
      </p:pic>
    </p:spTree>
    <p:extLst>
      <p:ext uri="{BB962C8B-B14F-4D97-AF65-F5344CB8AC3E}">
        <p14:creationId xmlns:p14="http://schemas.microsoft.com/office/powerpoint/2010/main" val="27720732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483FA-C4D0-9ADA-2BBF-10BB7D48ED1C}"/>
            </a:ext>
          </a:extLst>
        </p:cNvPr>
        <p:cNvGrpSpPr/>
        <p:nvPr/>
      </p:nvGrpSpPr>
      <p:grpSpPr>
        <a:xfrm>
          <a:off x="0" y="0"/>
          <a:ext cx="0" cy="0"/>
          <a:chOff x="0" y="0"/>
          <a:chExt cx="0" cy="0"/>
        </a:xfrm>
      </p:grpSpPr>
      <p:pic>
        <p:nvPicPr>
          <p:cNvPr id="5" name="Picture 4" descr="A high angle view of a building&#10;&#10;Description automatically generated">
            <a:extLst>
              <a:ext uri="{FF2B5EF4-FFF2-40B4-BE49-F238E27FC236}">
                <a16:creationId xmlns:a16="http://schemas.microsoft.com/office/drawing/2014/main" id="{8A7DFCAE-FF28-DB5A-79DB-98EAE294D6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Aerial view of a building and a parking lot&#10;&#10;Description automatically generated">
            <a:extLst>
              <a:ext uri="{FF2B5EF4-FFF2-40B4-BE49-F238E27FC236}">
                <a16:creationId xmlns:a16="http://schemas.microsoft.com/office/drawing/2014/main" id="{A6B348BD-DDA0-9664-6E34-57D917FDE0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plane flying over a city&#10;&#10;Description automatically generated">
            <a:extLst>
              <a:ext uri="{FF2B5EF4-FFF2-40B4-BE49-F238E27FC236}">
                <a16:creationId xmlns:a16="http://schemas.microsoft.com/office/drawing/2014/main" id="{89DC8B53-74A0-3DF7-0030-5686B818F7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descr="Aerial view of a building and a forest&#10;&#10;Description automatically generated">
            <a:extLst>
              <a:ext uri="{FF2B5EF4-FFF2-40B4-BE49-F238E27FC236}">
                <a16:creationId xmlns:a16="http://schemas.microsoft.com/office/drawing/2014/main" id="{E7673B29-F4D4-A400-BD7E-84789B81D6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3A3BEC5-B65E-3B12-71DE-D17C5E717DC9}"/>
              </a:ext>
            </a:extLst>
          </p:cNvPr>
          <p:cNvSpPr txBox="1"/>
          <p:nvPr/>
        </p:nvSpPr>
        <p:spPr>
          <a:xfrm>
            <a:off x="1015264" y="796435"/>
            <a:ext cx="4003019" cy="646331"/>
          </a:xfrm>
          <a:prstGeom prst="rect">
            <a:avLst/>
          </a:prstGeom>
          <a:noFill/>
        </p:spPr>
        <p:txBody>
          <a:bodyPr wrap="none" rtlCol="0">
            <a:spAutoFit/>
          </a:bodyPr>
          <a:lstStyle/>
          <a:p>
            <a:pPr algn="l">
              <a:lnSpc>
                <a:spcPct val="90000"/>
              </a:lnSpc>
            </a:pPr>
            <a:r>
              <a:rPr lang="en-US" sz="4000" dirty="0">
                <a:solidFill>
                  <a:schemeClr val="bg1"/>
                </a:solidFill>
              </a:rPr>
              <a:t>Additional Slides</a:t>
            </a:r>
            <a:endParaRPr lang="en-US" sz="4000" dirty="0">
              <a:solidFill>
                <a:schemeClr val="bg1"/>
              </a:solidFill>
              <a:latin typeface="+mn-lt"/>
            </a:endParaRPr>
          </a:p>
        </p:txBody>
      </p:sp>
    </p:spTree>
    <p:extLst>
      <p:ext uri="{BB962C8B-B14F-4D97-AF65-F5344CB8AC3E}">
        <p14:creationId xmlns:p14="http://schemas.microsoft.com/office/powerpoint/2010/main" val="127311147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6C61CF4-247E-309F-26F5-B4D2193967EF}"/>
              </a:ext>
            </a:extLst>
          </p:cNvPr>
          <p:cNvGrpSpPr>
            <a:grpSpLocks noChangeAspect="1"/>
          </p:cNvGrpSpPr>
          <p:nvPr/>
        </p:nvGrpSpPr>
        <p:grpSpPr>
          <a:xfrm>
            <a:off x="867730" y="596276"/>
            <a:ext cx="8965770" cy="6143714"/>
            <a:chOff x="774915" y="170481"/>
            <a:chExt cx="8965770" cy="6143714"/>
          </a:xfrm>
        </p:grpSpPr>
        <p:pic>
          <p:nvPicPr>
            <p:cNvPr id="5" name="Picture 4" descr="A picture containing LEGO, toy&#10;&#10;Description automatically generated">
              <a:extLst>
                <a:ext uri="{FF2B5EF4-FFF2-40B4-BE49-F238E27FC236}">
                  <a16:creationId xmlns:a16="http://schemas.microsoft.com/office/drawing/2014/main" id="{D7B4E8D3-BA83-C4F5-EE66-EBE6672D6888}"/>
                </a:ext>
              </a:extLst>
            </p:cNvPr>
            <p:cNvPicPr>
              <a:picLocks noChangeAspect="1"/>
            </p:cNvPicPr>
            <p:nvPr/>
          </p:nvPicPr>
          <p:blipFill rotWithShape="1">
            <a:blip r:embed="rId2">
              <a:extLst>
                <a:ext uri="{28A0092B-C50C-407E-A947-70E740481C1C}">
                  <a14:useLocalDpi xmlns:a14="http://schemas.microsoft.com/office/drawing/2010/main" val="0"/>
                </a:ext>
              </a:extLst>
            </a:blip>
            <a:srcRect l="6356" t="3694" r="20106" b="6722"/>
            <a:stretch/>
          </p:blipFill>
          <p:spPr>
            <a:xfrm>
              <a:off x="774915" y="170481"/>
              <a:ext cx="8965770" cy="6143714"/>
            </a:xfrm>
            <a:prstGeom prst="rect">
              <a:avLst/>
            </a:prstGeom>
          </p:spPr>
        </p:pic>
        <p:sp>
          <p:nvSpPr>
            <p:cNvPr id="6" name="TextBox 5">
              <a:extLst>
                <a:ext uri="{FF2B5EF4-FFF2-40B4-BE49-F238E27FC236}">
                  <a16:creationId xmlns:a16="http://schemas.microsoft.com/office/drawing/2014/main" id="{BCF89D99-A540-67C1-431A-EAD8CA68E247}"/>
                </a:ext>
              </a:extLst>
            </p:cNvPr>
            <p:cNvSpPr txBox="1"/>
            <p:nvPr/>
          </p:nvSpPr>
          <p:spPr>
            <a:xfrm>
              <a:off x="1225296" y="5273040"/>
              <a:ext cx="2401824" cy="369332"/>
            </a:xfrm>
            <a:prstGeom prst="rect">
              <a:avLst/>
            </a:prstGeom>
            <a:noFill/>
            <a:ln w="19050">
              <a:solidFill>
                <a:schemeClr val="tx1"/>
              </a:solidFill>
            </a:ln>
          </p:spPr>
          <p:txBody>
            <a:bodyPr wrap="square" rtlCol="0">
              <a:spAutoFit/>
            </a:bodyPr>
            <a:lstStyle/>
            <a:p>
              <a:pPr algn="ctr"/>
              <a:r>
                <a:rPr lang="en-US" dirty="0"/>
                <a:t>Proton beam window</a:t>
              </a:r>
            </a:p>
          </p:txBody>
        </p:sp>
        <p:cxnSp>
          <p:nvCxnSpPr>
            <p:cNvPr id="7" name="Straight Arrow Connector 6">
              <a:extLst>
                <a:ext uri="{FF2B5EF4-FFF2-40B4-BE49-F238E27FC236}">
                  <a16:creationId xmlns:a16="http://schemas.microsoft.com/office/drawing/2014/main" id="{DC4C939D-E748-B91C-E395-1D365A670CBD}"/>
                </a:ext>
              </a:extLst>
            </p:cNvPr>
            <p:cNvCxnSpPr>
              <a:cxnSpLocks/>
              <a:stCxn id="6" idx="3"/>
            </p:cNvCxnSpPr>
            <p:nvPr/>
          </p:nvCxnSpPr>
          <p:spPr>
            <a:xfrm flipV="1">
              <a:off x="3627120" y="4828032"/>
              <a:ext cx="652272" cy="62967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690AC9A-887F-3D90-2805-23F01B1B73D5}"/>
                </a:ext>
              </a:extLst>
            </p:cNvPr>
            <p:cNvSpPr txBox="1"/>
            <p:nvPr/>
          </p:nvSpPr>
          <p:spPr>
            <a:xfrm>
              <a:off x="914400" y="2451854"/>
              <a:ext cx="2641092" cy="369332"/>
            </a:xfrm>
            <a:prstGeom prst="rect">
              <a:avLst/>
            </a:prstGeom>
            <a:noFill/>
            <a:ln w="19050">
              <a:solidFill>
                <a:schemeClr val="tx1"/>
              </a:solidFill>
            </a:ln>
          </p:spPr>
          <p:txBody>
            <a:bodyPr wrap="square" rtlCol="0">
              <a:spAutoFit/>
            </a:bodyPr>
            <a:lstStyle/>
            <a:p>
              <a:pPr algn="ctr"/>
              <a:r>
                <a:rPr lang="en-US" dirty="0"/>
                <a:t>Core Vessel Shielding</a:t>
              </a:r>
            </a:p>
          </p:txBody>
        </p:sp>
        <p:cxnSp>
          <p:nvCxnSpPr>
            <p:cNvPr id="9" name="Straight Arrow Connector 8">
              <a:extLst>
                <a:ext uri="{FF2B5EF4-FFF2-40B4-BE49-F238E27FC236}">
                  <a16:creationId xmlns:a16="http://schemas.microsoft.com/office/drawing/2014/main" id="{4087F435-86AC-EC31-5260-80B8D9B74210}"/>
                </a:ext>
              </a:extLst>
            </p:cNvPr>
            <p:cNvCxnSpPr>
              <a:cxnSpLocks/>
              <a:stCxn id="8" idx="3"/>
            </p:cNvCxnSpPr>
            <p:nvPr/>
          </p:nvCxnSpPr>
          <p:spPr>
            <a:xfrm flipV="1">
              <a:off x="3555492" y="2605040"/>
              <a:ext cx="2401824" cy="314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041B63E-DA3A-5A86-441E-3CB9A5EAADBC}"/>
                </a:ext>
              </a:extLst>
            </p:cNvPr>
            <p:cNvSpPr txBox="1"/>
            <p:nvPr/>
          </p:nvSpPr>
          <p:spPr>
            <a:xfrm>
              <a:off x="1381416" y="415602"/>
              <a:ext cx="1648296" cy="923330"/>
            </a:xfrm>
            <a:prstGeom prst="rect">
              <a:avLst/>
            </a:prstGeom>
            <a:noFill/>
            <a:ln w="19050">
              <a:solidFill>
                <a:schemeClr val="accent1"/>
              </a:solidFill>
            </a:ln>
            <a:effectLst>
              <a:glow>
                <a:schemeClr val="accent1">
                  <a:satMod val="175000"/>
                  <a:alpha val="40000"/>
                </a:schemeClr>
              </a:glow>
            </a:effectLst>
          </p:spPr>
          <p:txBody>
            <a:bodyPr wrap="square" rtlCol="0">
              <a:spAutoFit/>
            </a:bodyPr>
            <a:lstStyle/>
            <a:p>
              <a:pPr algn="ctr"/>
              <a:r>
                <a:rPr lang="en-US" dirty="0"/>
                <a:t>Target Viewing Periscope</a:t>
              </a:r>
            </a:p>
          </p:txBody>
        </p:sp>
        <p:cxnSp>
          <p:nvCxnSpPr>
            <p:cNvPr id="11" name="Straight Arrow Connector 10">
              <a:extLst>
                <a:ext uri="{FF2B5EF4-FFF2-40B4-BE49-F238E27FC236}">
                  <a16:creationId xmlns:a16="http://schemas.microsoft.com/office/drawing/2014/main" id="{472A8F5C-C00C-C9F8-1678-051071F23DEB}"/>
                </a:ext>
              </a:extLst>
            </p:cNvPr>
            <p:cNvCxnSpPr>
              <a:cxnSpLocks/>
              <a:stCxn id="10" idx="3"/>
            </p:cNvCxnSpPr>
            <p:nvPr/>
          </p:nvCxnSpPr>
          <p:spPr>
            <a:xfrm>
              <a:off x="3029712" y="877267"/>
              <a:ext cx="2285638" cy="12992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18B5112-DB25-37DA-BEA6-B53988E31768}"/>
                </a:ext>
              </a:extLst>
            </p:cNvPr>
            <p:cNvSpPr txBox="1"/>
            <p:nvPr/>
          </p:nvSpPr>
          <p:spPr>
            <a:xfrm>
              <a:off x="1503336" y="1907832"/>
              <a:ext cx="1648296" cy="369332"/>
            </a:xfrm>
            <a:prstGeom prst="rect">
              <a:avLst/>
            </a:prstGeom>
            <a:noFill/>
            <a:ln w="19050">
              <a:solidFill>
                <a:schemeClr val="tx1"/>
              </a:solidFill>
            </a:ln>
          </p:spPr>
          <p:txBody>
            <a:bodyPr wrap="square" rtlCol="0">
              <a:spAutoFit/>
            </a:bodyPr>
            <a:lstStyle/>
            <a:p>
              <a:pPr algn="ctr"/>
              <a:r>
                <a:rPr lang="en-US" dirty="0"/>
                <a:t>Core Vessel</a:t>
              </a:r>
            </a:p>
          </p:txBody>
        </p:sp>
        <p:cxnSp>
          <p:nvCxnSpPr>
            <p:cNvPr id="13" name="Straight Arrow Connector 12">
              <a:extLst>
                <a:ext uri="{FF2B5EF4-FFF2-40B4-BE49-F238E27FC236}">
                  <a16:creationId xmlns:a16="http://schemas.microsoft.com/office/drawing/2014/main" id="{F2F5EB95-FF6E-1E8F-9D2B-E45723C99977}"/>
                </a:ext>
              </a:extLst>
            </p:cNvPr>
            <p:cNvCxnSpPr>
              <a:cxnSpLocks/>
              <a:stCxn id="12" idx="3"/>
            </p:cNvCxnSpPr>
            <p:nvPr/>
          </p:nvCxnSpPr>
          <p:spPr>
            <a:xfrm flipV="1">
              <a:off x="3151632" y="1899504"/>
              <a:ext cx="1822704" cy="1929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6B8DA3C-B3AD-365E-281F-CB55EA2CB5D0}"/>
                </a:ext>
              </a:extLst>
            </p:cNvPr>
            <p:cNvSpPr txBox="1"/>
            <p:nvPr/>
          </p:nvSpPr>
          <p:spPr>
            <a:xfrm>
              <a:off x="6845808" y="543806"/>
              <a:ext cx="1511808" cy="369332"/>
            </a:xfrm>
            <a:prstGeom prst="rect">
              <a:avLst/>
            </a:prstGeom>
            <a:noFill/>
            <a:ln w="19050">
              <a:solidFill>
                <a:schemeClr val="tx1"/>
              </a:solidFill>
            </a:ln>
          </p:spPr>
          <p:txBody>
            <a:bodyPr wrap="square" rtlCol="0">
              <a:spAutoFit/>
            </a:bodyPr>
            <a:lstStyle/>
            <a:p>
              <a:pPr algn="ctr"/>
              <a:r>
                <a:rPr lang="en-US" dirty="0"/>
                <a:t>Target drive</a:t>
              </a:r>
            </a:p>
          </p:txBody>
        </p:sp>
        <p:cxnSp>
          <p:nvCxnSpPr>
            <p:cNvPr id="15" name="Straight Arrow Connector 14">
              <a:extLst>
                <a:ext uri="{FF2B5EF4-FFF2-40B4-BE49-F238E27FC236}">
                  <a16:creationId xmlns:a16="http://schemas.microsoft.com/office/drawing/2014/main" id="{699B3BD7-EEFB-24F9-4DB8-213D242B02B2}"/>
                </a:ext>
              </a:extLst>
            </p:cNvPr>
            <p:cNvCxnSpPr>
              <a:cxnSpLocks/>
              <a:stCxn id="14" idx="1"/>
            </p:cNvCxnSpPr>
            <p:nvPr/>
          </p:nvCxnSpPr>
          <p:spPr>
            <a:xfrm flipH="1">
              <a:off x="6425184" y="728472"/>
              <a:ext cx="420624" cy="2085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F57036E-3B6B-3F64-1179-3AD097E7CE88}"/>
                </a:ext>
              </a:extLst>
            </p:cNvPr>
            <p:cNvSpPr txBox="1"/>
            <p:nvPr/>
          </p:nvSpPr>
          <p:spPr>
            <a:xfrm>
              <a:off x="8272272" y="2482310"/>
              <a:ext cx="1048512" cy="946690"/>
            </a:xfrm>
            <a:prstGeom prst="rect">
              <a:avLst/>
            </a:prstGeom>
            <a:noFill/>
            <a:ln w="19050">
              <a:solidFill>
                <a:schemeClr val="tx1"/>
              </a:solidFill>
            </a:ln>
          </p:spPr>
          <p:txBody>
            <a:bodyPr wrap="square" rtlCol="0">
              <a:spAutoFit/>
            </a:bodyPr>
            <a:lstStyle/>
            <a:p>
              <a:pPr algn="ctr"/>
              <a:r>
                <a:rPr lang="en-US" dirty="0"/>
                <a:t>Rotating target shaft</a:t>
              </a:r>
            </a:p>
          </p:txBody>
        </p:sp>
        <p:cxnSp>
          <p:nvCxnSpPr>
            <p:cNvPr id="17" name="Straight Arrow Connector 16">
              <a:extLst>
                <a:ext uri="{FF2B5EF4-FFF2-40B4-BE49-F238E27FC236}">
                  <a16:creationId xmlns:a16="http://schemas.microsoft.com/office/drawing/2014/main" id="{379E91DC-70AE-0B80-C441-D52B347DA1A8}"/>
                </a:ext>
              </a:extLst>
            </p:cNvPr>
            <p:cNvCxnSpPr>
              <a:cxnSpLocks/>
              <a:stCxn id="16" idx="1"/>
            </p:cNvCxnSpPr>
            <p:nvPr/>
          </p:nvCxnSpPr>
          <p:spPr>
            <a:xfrm flipH="1" flipV="1">
              <a:off x="6425184" y="2773680"/>
              <a:ext cx="1847088" cy="18197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A17BE60-99E3-F9B0-99CD-821C3F05A990}"/>
                </a:ext>
              </a:extLst>
            </p:cNvPr>
            <p:cNvSpPr txBox="1"/>
            <p:nvPr/>
          </p:nvSpPr>
          <p:spPr>
            <a:xfrm>
              <a:off x="1381416" y="2977573"/>
              <a:ext cx="1770216" cy="369332"/>
            </a:xfrm>
            <a:prstGeom prst="rect">
              <a:avLst/>
            </a:prstGeom>
            <a:noFill/>
            <a:ln w="19050">
              <a:solidFill>
                <a:schemeClr val="tx1"/>
              </a:solidFill>
            </a:ln>
          </p:spPr>
          <p:txBody>
            <a:bodyPr wrap="square" rtlCol="0">
              <a:spAutoFit/>
            </a:bodyPr>
            <a:lstStyle/>
            <a:p>
              <a:pPr algn="ctr"/>
              <a:r>
                <a:rPr lang="en-US" dirty="0"/>
                <a:t>Bulk Shielding</a:t>
              </a:r>
            </a:p>
          </p:txBody>
        </p:sp>
        <p:cxnSp>
          <p:nvCxnSpPr>
            <p:cNvPr id="19" name="Straight Arrow Connector 18">
              <a:extLst>
                <a:ext uri="{FF2B5EF4-FFF2-40B4-BE49-F238E27FC236}">
                  <a16:creationId xmlns:a16="http://schemas.microsoft.com/office/drawing/2014/main" id="{59583825-CAF4-6185-75B0-AFEA5B859DAD}"/>
                </a:ext>
              </a:extLst>
            </p:cNvPr>
            <p:cNvCxnSpPr>
              <a:cxnSpLocks/>
              <a:stCxn id="18" idx="3"/>
            </p:cNvCxnSpPr>
            <p:nvPr/>
          </p:nvCxnSpPr>
          <p:spPr>
            <a:xfrm>
              <a:off x="3151632" y="3162239"/>
              <a:ext cx="1731264" cy="2875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083D87A-B7AB-2220-6BB0-ED41ED8A87F5}"/>
                </a:ext>
              </a:extLst>
            </p:cNvPr>
            <p:cNvSpPr txBox="1"/>
            <p:nvPr/>
          </p:nvSpPr>
          <p:spPr>
            <a:xfrm>
              <a:off x="8357616" y="5085302"/>
              <a:ext cx="1097280" cy="646331"/>
            </a:xfrm>
            <a:prstGeom prst="rect">
              <a:avLst/>
            </a:prstGeom>
            <a:noFill/>
            <a:ln w="19050">
              <a:solidFill>
                <a:schemeClr val="tx1"/>
              </a:solidFill>
            </a:ln>
          </p:spPr>
          <p:txBody>
            <a:bodyPr wrap="square" rtlCol="0">
              <a:spAutoFit/>
            </a:bodyPr>
            <a:lstStyle/>
            <a:p>
              <a:pPr algn="ctr"/>
              <a:r>
                <a:rPr lang="en-US" dirty="0"/>
                <a:t>Rotating target</a:t>
              </a:r>
            </a:p>
          </p:txBody>
        </p:sp>
        <p:cxnSp>
          <p:nvCxnSpPr>
            <p:cNvPr id="21" name="Straight Arrow Connector 20">
              <a:extLst>
                <a:ext uri="{FF2B5EF4-FFF2-40B4-BE49-F238E27FC236}">
                  <a16:creationId xmlns:a16="http://schemas.microsoft.com/office/drawing/2014/main" id="{7EAC8521-55F1-387C-F258-80CDC5E005C2}"/>
                </a:ext>
              </a:extLst>
            </p:cNvPr>
            <p:cNvCxnSpPr>
              <a:cxnSpLocks/>
              <a:stCxn id="20" idx="1"/>
            </p:cNvCxnSpPr>
            <p:nvPr/>
          </p:nvCxnSpPr>
          <p:spPr>
            <a:xfrm flipH="1" flipV="1">
              <a:off x="6425184" y="4919472"/>
              <a:ext cx="1932432" cy="4889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FADFC73-7883-1300-64C6-20EDD3291D0F}"/>
                </a:ext>
              </a:extLst>
            </p:cNvPr>
            <p:cNvSpPr txBox="1"/>
            <p:nvPr/>
          </p:nvSpPr>
          <p:spPr>
            <a:xfrm>
              <a:off x="1591056" y="3541360"/>
              <a:ext cx="1560576" cy="923330"/>
            </a:xfrm>
            <a:prstGeom prst="rect">
              <a:avLst/>
            </a:prstGeom>
            <a:noFill/>
            <a:ln w="19050">
              <a:solidFill>
                <a:schemeClr val="tx1"/>
              </a:solidFill>
            </a:ln>
          </p:spPr>
          <p:txBody>
            <a:bodyPr wrap="square" rtlCol="0">
              <a:spAutoFit/>
            </a:bodyPr>
            <a:lstStyle/>
            <a:p>
              <a:pPr algn="ctr"/>
              <a:r>
                <a:rPr lang="en-US" dirty="0"/>
                <a:t>Moderator Reflector Assembly</a:t>
              </a:r>
            </a:p>
          </p:txBody>
        </p:sp>
        <p:cxnSp>
          <p:nvCxnSpPr>
            <p:cNvPr id="23" name="Straight Arrow Connector 22">
              <a:extLst>
                <a:ext uri="{FF2B5EF4-FFF2-40B4-BE49-F238E27FC236}">
                  <a16:creationId xmlns:a16="http://schemas.microsoft.com/office/drawing/2014/main" id="{0051380D-ECEF-0898-47A1-0B8D64B5AF35}"/>
                </a:ext>
              </a:extLst>
            </p:cNvPr>
            <p:cNvCxnSpPr>
              <a:cxnSpLocks/>
              <a:stCxn id="22" idx="3"/>
            </p:cNvCxnSpPr>
            <p:nvPr/>
          </p:nvCxnSpPr>
          <p:spPr>
            <a:xfrm>
              <a:off x="3151632" y="4003025"/>
              <a:ext cx="2859024" cy="7611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6675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6E262-4C2E-FBE5-2E55-F7FAD8EC3A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6E63CD-1242-FB6D-2DD8-8A7300BA209D}"/>
              </a:ext>
            </a:extLst>
          </p:cNvPr>
          <p:cNvSpPr>
            <a:spLocks noGrp="1"/>
          </p:cNvSpPr>
          <p:nvPr>
            <p:ph type="title"/>
          </p:nvPr>
        </p:nvSpPr>
        <p:spPr/>
        <p:txBody>
          <a:bodyPr/>
          <a:lstStyle/>
          <a:p>
            <a:r>
              <a:rPr lang="en-US" sz="3200" b="1" dirty="0">
                <a:latin typeface="Helvetica Neue" panose="02000503000000020004" pitchFamily="2" charset="0"/>
                <a:ea typeface="Helvetica Neue" panose="02000503000000020004" pitchFamily="2" charset="0"/>
                <a:cs typeface="Helvetica Neue" panose="02000503000000020004" pitchFamily="2" charset="0"/>
              </a:rPr>
              <a:t>Neutronics Analyses – Variance Reduction</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extBox 3">
            <a:extLst>
              <a:ext uri="{FF2B5EF4-FFF2-40B4-BE49-F238E27FC236}">
                <a16:creationId xmlns:a16="http://schemas.microsoft.com/office/drawing/2014/main" id="{D79BA519-10B4-4BFB-6707-FEC13BEE6F99}"/>
              </a:ext>
            </a:extLst>
          </p:cNvPr>
          <p:cNvSpPr txBox="1"/>
          <p:nvPr/>
        </p:nvSpPr>
        <p:spPr>
          <a:xfrm>
            <a:off x="314692" y="920379"/>
            <a:ext cx="11383323" cy="2308324"/>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Deterministic energy-dependent n/p weight windows necessary for faster MCNP convergence calculated with ADVANTG or Attila4MC/Cottonwood</a:t>
            </a:r>
          </a:p>
          <a:p>
            <a:pPr marL="285750" indent="-285750">
              <a:spcBef>
                <a:spcPts val="1200"/>
              </a:spcBef>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FW-CADIS starting with a secondary neutron source in the target</a:t>
            </a:r>
          </a:p>
          <a:p>
            <a:pPr marL="285750" indent="-285750">
              <a:spcBef>
                <a:spcPts val="1200"/>
              </a:spcBef>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HILO2K materials library used for neutrons up to 1.3 GeV</a:t>
            </a:r>
          </a:p>
          <a:p>
            <a:pPr marL="285750" indent="-285750">
              <a:buFont typeface="Arial" panose="020B0604020202020204" pitchFamily="34" charset="0"/>
              <a:buChar char="•"/>
            </a:pPr>
            <a:endParaRPr lang="en-US" sz="28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TextBox 5">
            <a:extLst>
              <a:ext uri="{FF2B5EF4-FFF2-40B4-BE49-F238E27FC236}">
                <a16:creationId xmlns:a16="http://schemas.microsoft.com/office/drawing/2014/main" id="{10CC92B8-3C98-EFC8-3F2D-A0B5BEA2978F}"/>
              </a:ext>
            </a:extLst>
          </p:cNvPr>
          <p:cNvSpPr txBox="1"/>
          <p:nvPr/>
        </p:nvSpPr>
        <p:spPr>
          <a:xfrm>
            <a:off x="1740017" y="6492875"/>
            <a:ext cx="8954860" cy="307777"/>
          </a:xfrm>
          <a:prstGeom prst="rect">
            <a:avLst/>
          </a:prstGeom>
          <a:noFill/>
        </p:spPr>
        <p:txBody>
          <a:bodyPr wrap="square" rtlCol="0">
            <a:spAutoFit/>
          </a:bodyPr>
          <a:lstStyle/>
          <a:p>
            <a:r>
              <a:rPr lang="en-US" sz="1400" b="1" dirty="0">
                <a:latin typeface="+mj-lt"/>
                <a:ea typeface="Helvetica Neue" panose="02000503000000020004" pitchFamily="2" charset="0"/>
                <a:cs typeface="Helvetica Neue" panose="02000503000000020004" pitchFamily="2" charset="0"/>
              </a:rPr>
              <a:t>Weight windows for 1 MeV neutrons with the FW-CADIS motivating tally in the downstream CV beltline </a:t>
            </a:r>
          </a:p>
        </p:txBody>
      </p:sp>
      <p:pic>
        <p:nvPicPr>
          <p:cNvPr id="11" name="Picture 10">
            <a:extLst>
              <a:ext uri="{FF2B5EF4-FFF2-40B4-BE49-F238E27FC236}">
                <a16:creationId xmlns:a16="http://schemas.microsoft.com/office/drawing/2014/main" id="{5C4A1840-C8A2-D23D-EA85-5690336E78FF}"/>
              </a:ext>
            </a:extLst>
          </p:cNvPr>
          <p:cNvPicPr>
            <a:picLocks noChangeAspect="1"/>
          </p:cNvPicPr>
          <p:nvPr/>
        </p:nvPicPr>
        <p:blipFill>
          <a:blip r:embed="rId2"/>
          <a:stretch>
            <a:fillRect/>
          </a:stretch>
        </p:blipFill>
        <p:spPr>
          <a:xfrm>
            <a:off x="1837682" y="3192973"/>
            <a:ext cx="3713296" cy="3299902"/>
          </a:xfrm>
          <a:prstGeom prst="rect">
            <a:avLst/>
          </a:prstGeom>
        </p:spPr>
      </p:pic>
      <p:pic>
        <p:nvPicPr>
          <p:cNvPr id="13" name="Picture 12">
            <a:extLst>
              <a:ext uri="{FF2B5EF4-FFF2-40B4-BE49-F238E27FC236}">
                <a16:creationId xmlns:a16="http://schemas.microsoft.com/office/drawing/2014/main" id="{AD231F39-472A-27DD-0A31-2B3E2E6C2AFA}"/>
              </a:ext>
            </a:extLst>
          </p:cNvPr>
          <p:cNvPicPr>
            <a:picLocks noChangeAspect="1"/>
          </p:cNvPicPr>
          <p:nvPr/>
        </p:nvPicPr>
        <p:blipFill>
          <a:blip r:embed="rId3"/>
          <a:stretch>
            <a:fillRect/>
          </a:stretch>
        </p:blipFill>
        <p:spPr>
          <a:xfrm>
            <a:off x="6306791" y="3192973"/>
            <a:ext cx="3713296" cy="3299902"/>
          </a:xfrm>
          <a:prstGeom prst="rect">
            <a:avLst/>
          </a:prstGeom>
        </p:spPr>
      </p:pic>
      <p:sp>
        <p:nvSpPr>
          <p:cNvPr id="14" name="TextBox 13">
            <a:extLst>
              <a:ext uri="{FF2B5EF4-FFF2-40B4-BE49-F238E27FC236}">
                <a16:creationId xmlns:a16="http://schemas.microsoft.com/office/drawing/2014/main" id="{1961859E-9B10-D394-23D9-96594D8FA9F5}"/>
              </a:ext>
            </a:extLst>
          </p:cNvPr>
          <p:cNvSpPr txBox="1"/>
          <p:nvPr/>
        </p:nvSpPr>
        <p:spPr>
          <a:xfrm>
            <a:off x="6649492" y="4025900"/>
            <a:ext cx="1444165" cy="523220"/>
          </a:xfrm>
          <a:prstGeom prst="rect">
            <a:avLst/>
          </a:prstGeom>
          <a:noFill/>
        </p:spPr>
        <p:txBody>
          <a:bodyPr wrap="square" rtlCol="0">
            <a:spAutoFit/>
          </a:bodyPr>
          <a:lstStyle/>
          <a:p>
            <a:r>
              <a:rPr lang="en-US" sz="1400" b="1" dirty="0">
                <a:latin typeface="+mj-lt"/>
                <a:ea typeface="Helvetica Neue" panose="02000503000000020004" pitchFamily="2" charset="0"/>
                <a:cs typeface="Helvetica Neue" panose="02000503000000020004" pitchFamily="2" charset="0"/>
              </a:rPr>
              <a:t>Target segments</a:t>
            </a:r>
          </a:p>
        </p:txBody>
      </p:sp>
      <p:cxnSp>
        <p:nvCxnSpPr>
          <p:cNvPr id="15" name="Straight Arrow Connector 14">
            <a:extLst>
              <a:ext uri="{FF2B5EF4-FFF2-40B4-BE49-F238E27FC236}">
                <a16:creationId xmlns:a16="http://schemas.microsoft.com/office/drawing/2014/main" id="{897C9E63-2F10-D7FA-5314-37757A28A59E}"/>
              </a:ext>
            </a:extLst>
          </p:cNvPr>
          <p:cNvCxnSpPr>
            <a:cxnSpLocks/>
          </p:cNvCxnSpPr>
          <p:nvPr/>
        </p:nvCxnSpPr>
        <p:spPr>
          <a:xfrm>
            <a:off x="7260283" y="4549120"/>
            <a:ext cx="390583" cy="2938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87E1121-42CA-B218-9DE9-F7028834C429}"/>
              </a:ext>
            </a:extLst>
          </p:cNvPr>
          <p:cNvSpPr txBox="1"/>
          <p:nvPr/>
        </p:nvSpPr>
        <p:spPr>
          <a:xfrm>
            <a:off x="6434028" y="5651071"/>
            <a:ext cx="1444165" cy="523220"/>
          </a:xfrm>
          <a:prstGeom prst="rect">
            <a:avLst/>
          </a:prstGeom>
          <a:noFill/>
        </p:spPr>
        <p:txBody>
          <a:bodyPr wrap="square" rtlCol="0">
            <a:spAutoFit/>
          </a:bodyPr>
          <a:lstStyle/>
          <a:p>
            <a:r>
              <a:rPr lang="en-US" sz="1400" b="1" dirty="0">
                <a:latin typeface="+mj-lt"/>
                <a:ea typeface="Helvetica Neue" panose="02000503000000020004" pitchFamily="2" charset="0"/>
                <a:cs typeface="Helvetica Neue" panose="02000503000000020004" pitchFamily="2" charset="0"/>
              </a:rPr>
              <a:t>Downstream CV beltline</a:t>
            </a:r>
          </a:p>
        </p:txBody>
      </p:sp>
      <p:cxnSp>
        <p:nvCxnSpPr>
          <p:cNvPr id="19" name="Straight Arrow Connector 18">
            <a:extLst>
              <a:ext uri="{FF2B5EF4-FFF2-40B4-BE49-F238E27FC236}">
                <a16:creationId xmlns:a16="http://schemas.microsoft.com/office/drawing/2014/main" id="{86536CB9-F49D-5732-0D87-3D4BBF6ED8BA}"/>
              </a:ext>
            </a:extLst>
          </p:cNvPr>
          <p:cNvCxnSpPr>
            <a:cxnSpLocks/>
          </p:cNvCxnSpPr>
          <p:nvPr/>
        </p:nvCxnSpPr>
        <p:spPr>
          <a:xfrm flipV="1">
            <a:off x="7614847" y="5072340"/>
            <a:ext cx="788373" cy="8557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9810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8C71B3-029A-713D-A855-DE517242D139}"/>
              </a:ext>
            </a:extLst>
          </p:cNvPr>
          <p:cNvPicPr>
            <a:picLocks noChangeAspect="1"/>
          </p:cNvPicPr>
          <p:nvPr/>
        </p:nvPicPr>
        <p:blipFill>
          <a:blip r:embed="rId3"/>
          <a:stretch>
            <a:fillRect/>
          </a:stretch>
        </p:blipFill>
        <p:spPr>
          <a:xfrm>
            <a:off x="8023458" y="3694108"/>
            <a:ext cx="3277189" cy="2944319"/>
          </a:xfrm>
          <a:prstGeom prst="rect">
            <a:avLst/>
          </a:prstGeom>
        </p:spPr>
      </p:pic>
      <p:sp>
        <p:nvSpPr>
          <p:cNvPr id="2" name="Title 1">
            <a:extLst>
              <a:ext uri="{FF2B5EF4-FFF2-40B4-BE49-F238E27FC236}">
                <a16:creationId xmlns:a16="http://schemas.microsoft.com/office/drawing/2014/main" id="{9848CA69-E7F3-443C-8C54-68D811D505F8}"/>
              </a:ext>
            </a:extLst>
          </p:cNvPr>
          <p:cNvSpPr>
            <a:spLocks noGrp="1"/>
          </p:cNvSpPr>
          <p:nvPr>
            <p:ph type="title"/>
          </p:nvPr>
        </p:nvSpPr>
        <p:spPr>
          <a:xfrm>
            <a:off x="296675" y="224540"/>
            <a:ext cx="11421192" cy="535403"/>
          </a:xfrm>
        </p:spPr>
        <p:txBody>
          <a:bodyPr/>
          <a:lstStyle/>
          <a:p>
            <a:r>
              <a:rPr lang="en-US" dirty="0"/>
              <a:t>N</a:t>
            </a:r>
            <a:r>
              <a:rPr lang="en-US" b="1" dirty="0"/>
              <a:t>eutronics </a:t>
            </a:r>
            <a:r>
              <a:rPr lang="en-US" dirty="0"/>
              <a:t>Analyses – MCNP </a:t>
            </a:r>
            <a:r>
              <a:rPr lang="en-US" b="1" dirty="0"/>
              <a:t>Models: CSG, UMG, and Hybrid</a:t>
            </a:r>
          </a:p>
        </p:txBody>
      </p:sp>
      <p:pic>
        <p:nvPicPr>
          <p:cNvPr id="9" name="Picture 8">
            <a:extLst>
              <a:ext uri="{FF2B5EF4-FFF2-40B4-BE49-F238E27FC236}">
                <a16:creationId xmlns:a16="http://schemas.microsoft.com/office/drawing/2014/main" id="{9A92B4D2-8033-F23C-BFB0-1EB81B398A6B}"/>
              </a:ext>
            </a:extLst>
          </p:cNvPr>
          <p:cNvPicPr>
            <a:picLocks noChangeAspect="1"/>
          </p:cNvPicPr>
          <p:nvPr/>
        </p:nvPicPr>
        <p:blipFill>
          <a:blip r:embed="rId4"/>
          <a:stretch>
            <a:fillRect/>
          </a:stretch>
        </p:blipFill>
        <p:spPr>
          <a:xfrm>
            <a:off x="810467" y="1133764"/>
            <a:ext cx="4202240" cy="4032504"/>
          </a:xfrm>
          <a:prstGeom prst="rect">
            <a:avLst/>
          </a:prstGeom>
        </p:spPr>
      </p:pic>
      <p:pic>
        <p:nvPicPr>
          <p:cNvPr id="8" name="Picture 7">
            <a:extLst>
              <a:ext uri="{FF2B5EF4-FFF2-40B4-BE49-F238E27FC236}">
                <a16:creationId xmlns:a16="http://schemas.microsoft.com/office/drawing/2014/main" id="{6BF5DA2F-1E73-9967-423C-069603569CCB}"/>
              </a:ext>
            </a:extLst>
          </p:cNvPr>
          <p:cNvPicPr>
            <a:picLocks noChangeAspect="1"/>
          </p:cNvPicPr>
          <p:nvPr/>
        </p:nvPicPr>
        <p:blipFill>
          <a:blip r:embed="rId5"/>
          <a:stretch>
            <a:fillRect/>
          </a:stretch>
        </p:blipFill>
        <p:spPr>
          <a:xfrm>
            <a:off x="8054225" y="1084538"/>
            <a:ext cx="3150381" cy="2730330"/>
          </a:xfrm>
          <a:prstGeom prst="rect">
            <a:avLst/>
          </a:prstGeom>
        </p:spPr>
      </p:pic>
      <p:sp>
        <p:nvSpPr>
          <p:cNvPr id="17" name="TextBox 16">
            <a:extLst>
              <a:ext uri="{FF2B5EF4-FFF2-40B4-BE49-F238E27FC236}">
                <a16:creationId xmlns:a16="http://schemas.microsoft.com/office/drawing/2014/main" id="{1833750E-670B-D6B5-97BC-E17CA041AB83}"/>
              </a:ext>
            </a:extLst>
          </p:cNvPr>
          <p:cNvSpPr txBox="1"/>
          <p:nvPr/>
        </p:nvSpPr>
        <p:spPr>
          <a:xfrm>
            <a:off x="987394" y="875018"/>
            <a:ext cx="3619902" cy="341632"/>
          </a:xfrm>
          <a:prstGeom prst="rect">
            <a:avLst/>
          </a:prstGeom>
          <a:noFill/>
        </p:spPr>
        <p:txBody>
          <a:bodyPr wrap="none" rtlCol="0">
            <a:spAutoFit/>
          </a:bodyPr>
          <a:lstStyle/>
          <a:p>
            <a:pPr algn="l">
              <a:lnSpc>
                <a:spcPct val="90000"/>
              </a:lnSpc>
            </a:pPr>
            <a:r>
              <a:rPr lang="en-US" b="1" dirty="0">
                <a:latin typeface="+mn-lt"/>
              </a:rPr>
              <a:t>CSG MCNP model of the MRA</a:t>
            </a:r>
          </a:p>
        </p:txBody>
      </p:sp>
      <p:sp>
        <p:nvSpPr>
          <p:cNvPr id="18" name="TextBox 17">
            <a:extLst>
              <a:ext uri="{FF2B5EF4-FFF2-40B4-BE49-F238E27FC236}">
                <a16:creationId xmlns:a16="http://schemas.microsoft.com/office/drawing/2014/main" id="{50B2E816-B26F-3353-18A6-090CBCBAFE92}"/>
              </a:ext>
            </a:extLst>
          </p:cNvPr>
          <p:cNvSpPr txBox="1"/>
          <p:nvPr/>
        </p:nvSpPr>
        <p:spPr>
          <a:xfrm>
            <a:off x="7453846" y="3342104"/>
            <a:ext cx="880369" cy="535531"/>
          </a:xfrm>
          <a:prstGeom prst="rect">
            <a:avLst/>
          </a:prstGeom>
          <a:noFill/>
        </p:spPr>
        <p:txBody>
          <a:bodyPr wrap="none" rtlCol="0">
            <a:spAutoFit/>
          </a:bodyPr>
          <a:lstStyle/>
          <a:p>
            <a:pPr algn="l">
              <a:lnSpc>
                <a:spcPct val="90000"/>
              </a:lnSpc>
            </a:pPr>
            <a:r>
              <a:rPr lang="en-US" sz="3200" b="1" dirty="0">
                <a:latin typeface="+mn-lt"/>
              </a:rPr>
              <a:t>UM</a:t>
            </a:r>
            <a:r>
              <a:rPr lang="en-US" dirty="0">
                <a:latin typeface="+mn-lt"/>
              </a:rPr>
              <a:t> </a:t>
            </a:r>
          </a:p>
        </p:txBody>
      </p:sp>
      <p:sp>
        <p:nvSpPr>
          <p:cNvPr id="3" name="TextBox 2">
            <a:extLst>
              <a:ext uri="{FF2B5EF4-FFF2-40B4-BE49-F238E27FC236}">
                <a16:creationId xmlns:a16="http://schemas.microsoft.com/office/drawing/2014/main" id="{2795F88F-2C2C-832E-2558-9955B75BFCC5}"/>
              </a:ext>
            </a:extLst>
          </p:cNvPr>
          <p:cNvSpPr txBox="1"/>
          <p:nvPr/>
        </p:nvSpPr>
        <p:spPr>
          <a:xfrm>
            <a:off x="498870" y="5413561"/>
            <a:ext cx="6979287" cy="840230"/>
          </a:xfrm>
          <a:prstGeom prst="rect">
            <a:avLst/>
          </a:prstGeom>
          <a:noFill/>
        </p:spPr>
        <p:txBody>
          <a:bodyPr wrap="square" rtlCol="0">
            <a:spAutoFit/>
          </a:bodyPr>
          <a:lstStyle/>
          <a:p>
            <a:pPr algn="l">
              <a:lnSpc>
                <a:spcPct val="90000"/>
              </a:lnSpc>
            </a:pPr>
            <a:r>
              <a:rPr lang="en-US" dirty="0">
                <a:latin typeface="+mn-lt"/>
              </a:rPr>
              <a:t>Transition from CSG to UM models provides ability to generate MCNP models that closely match engineering design.</a:t>
            </a:r>
          </a:p>
        </p:txBody>
      </p:sp>
      <p:sp>
        <p:nvSpPr>
          <p:cNvPr id="4" name="Arrow: Notched Right 3">
            <a:extLst>
              <a:ext uri="{FF2B5EF4-FFF2-40B4-BE49-F238E27FC236}">
                <a16:creationId xmlns:a16="http://schemas.microsoft.com/office/drawing/2014/main" id="{DB0E0C83-5D5B-AE92-8531-14F56721FD25}"/>
              </a:ext>
            </a:extLst>
          </p:cNvPr>
          <p:cNvSpPr/>
          <p:nvPr/>
        </p:nvSpPr>
        <p:spPr>
          <a:xfrm>
            <a:off x="5845221" y="3391471"/>
            <a:ext cx="1547623" cy="423051"/>
          </a:xfrm>
          <a:prstGeom prst="notchedRightArrow">
            <a:avLst/>
          </a:prstGeom>
          <a:solidFill>
            <a:srgbClr val="FF0000"/>
          </a:solidFill>
          <a:ln w="1905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TextBox 4">
            <a:extLst>
              <a:ext uri="{FF2B5EF4-FFF2-40B4-BE49-F238E27FC236}">
                <a16:creationId xmlns:a16="http://schemas.microsoft.com/office/drawing/2014/main" id="{6F0B045B-F7A9-8FCB-321A-2A4735676E2A}"/>
              </a:ext>
            </a:extLst>
          </p:cNvPr>
          <p:cNvSpPr txBox="1"/>
          <p:nvPr/>
        </p:nvSpPr>
        <p:spPr>
          <a:xfrm>
            <a:off x="4738155" y="3354599"/>
            <a:ext cx="1063112" cy="535531"/>
          </a:xfrm>
          <a:prstGeom prst="rect">
            <a:avLst/>
          </a:prstGeom>
          <a:noFill/>
        </p:spPr>
        <p:txBody>
          <a:bodyPr wrap="none" rtlCol="0">
            <a:spAutoFit/>
          </a:bodyPr>
          <a:lstStyle/>
          <a:p>
            <a:pPr algn="l">
              <a:lnSpc>
                <a:spcPct val="90000"/>
              </a:lnSpc>
            </a:pPr>
            <a:r>
              <a:rPr lang="en-US" sz="3200" b="1" dirty="0">
                <a:latin typeface="+mn-lt"/>
              </a:rPr>
              <a:t>CSG</a:t>
            </a:r>
          </a:p>
        </p:txBody>
      </p:sp>
      <p:sp>
        <p:nvSpPr>
          <p:cNvPr id="7" name="TextBox 6">
            <a:extLst>
              <a:ext uri="{FF2B5EF4-FFF2-40B4-BE49-F238E27FC236}">
                <a16:creationId xmlns:a16="http://schemas.microsoft.com/office/drawing/2014/main" id="{3E039D6A-542F-EBEC-7280-F02D71A3FBBB}"/>
              </a:ext>
            </a:extLst>
          </p:cNvPr>
          <p:cNvSpPr txBox="1"/>
          <p:nvPr/>
        </p:nvSpPr>
        <p:spPr>
          <a:xfrm>
            <a:off x="8023458" y="797716"/>
            <a:ext cx="3413114" cy="341632"/>
          </a:xfrm>
          <a:prstGeom prst="rect">
            <a:avLst/>
          </a:prstGeom>
          <a:noFill/>
        </p:spPr>
        <p:txBody>
          <a:bodyPr wrap="none" rtlCol="0">
            <a:spAutoFit/>
          </a:bodyPr>
          <a:lstStyle/>
          <a:p>
            <a:pPr algn="l">
              <a:lnSpc>
                <a:spcPct val="90000"/>
              </a:lnSpc>
            </a:pPr>
            <a:r>
              <a:rPr lang="en-US" b="1" dirty="0">
                <a:latin typeface="+mn-lt"/>
              </a:rPr>
              <a:t>UM MCNP model of the MRA</a:t>
            </a:r>
          </a:p>
        </p:txBody>
      </p:sp>
    </p:spTree>
    <p:extLst>
      <p:ext uri="{BB962C8B-B14F-4D97-AF65-F5344CB8AC3E}">
        <p14:creationId xmlns:p14="http://schemas.microsoft.com/office/powerpoint/2010/main" val="1907189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3D575-3DE1-A1EE-A331-84408DF2F609}"/>
            </a:ext>
          </a:extLst>
        </p:cNvPr>
        <p:cNvGrpSpPr/>
        <p:nvPr/>
      </p:nvGrpSpPr>
      <p:grpSpPr>
        <a:xfrm>
          <a:off x="0" y="0"/>
          <a:ext cx="0" cy="0"/>
          <a:chOff x="0" y="0"/>
          <a:chExt cx="0" cy="0"/>
        </a:xfrm>
      </p:grpSpPr>
      <p:pic>
        <p:nvPicPr>
          <p:cNvPr id="10" name="Picture 9" descr="A picture containing text&#10;&#10;AI-generated content may be incorrect.">
            <a:extLst>
              <a:ext uri="{FF2B5EF4-FFF2-40B4-BE49-F238E27FC236}">
                <a16:creationId xmlns:a16="http://schemas.microsoft.com/office/drawing/2014/main" id="{1A08493A-3F69-F328-9E18-92327F27975D}"/>
              </a:ext>
            </a:extLst>
          </p:cNvPr>
          <p:cNvPicPr>
            <a:picLocks noChangeAspect="1"/>
          </p:cNvPicPr>
          <p:nvPr/>
        </p:nvPicPr>
        <p:blipFill>
          <a:blip r:embed="rId2"/>
          <a:srcRect l="3718" t="29728" r="21115" b="18746"/>
          <a:stretch/>
        </p:blipFill>
        <p:spPr>
          <a:xfrm>
            <a:off x="8793005" y="3143854"/>
            <a:ext cx="3163614" cy="1915093"/>
          </a:xfrm>
          <a:prstGeom prst="rect">
            <a:avLst/>
          </a:prstGeom>
        </p:spPr>
      </p:pic>
      <p:pic>
        <p:nvPicPr>
          <p:cNvPr id="12" name="Picture 11" descr="A picture containing table&#10;&#10;AI-generated content may be incorrect.">
            <a:extLst>
              <a:ext uri="{FF2B5EF4-FFF2-40B4-BE49-F238E27FC236}">
                <a16:creationId xmlns:a16="http://schemas.microsoft.com/office/drawing/2014/main" id="{B425F4B8-D165-5C43-E21E-68DAA7B90341}"/>
              </a:ext>
            </a:extLst>
          </p:cNvPr>
          <p:cNvPicPr>
            <a:picLocks noChangeAspect="1"/>
          </p:cNvPicPr>
          <p:nvPr/>
        </p:nvPicPr>
        <p:blipFill>
          <a:blip r:embed="rId3"/>
          <a:stretch>
            <a:fillRect/>
          </a:stretch>
        </p:blipFill>
        <p:spPr>
          <a:xfrm>
            <a:off x="7741751" y="4883866"/>
            <a:ext cx="3447612" cy="1784016"/>
          </a:xfrm>
          <a:prstGeom prst="rect">
            <a:avLst/>
          </a:prstGeom>
        </p:spPr>
      </p:pic>
      <p:sp>
        <p:nvSpPr>
          <p:cNvPr id="2" name="Title 1">
            <a:extLst>
              <a:ext uri="{FF2B5EF4-FFF2-40B4-BE49-F238E27FC236}">
                <a16:creationId xmlns:a16="http://schemas.microsoft.com/office/drawing/2014/main" id="{C7B14F51-FEE0-ACAA-B3D7-1FDED343FABD}"/>
              </a:ext>
            </a:extLst>
          </p:cNvPr>
          <p:cNvSpPr>
            <a:spLocks noGrp="1"/>
          </p:cNvSpPr>
          <p:nvPr>
            <p:ph type="title"/>
          </p:nvPr>
        </p:nvSpPr>
        <p:spPr/>
        <p:txBody>
          <a:bodyPr/>
          <a:lstStyle/>
          <a:p>
            <a:r>
              <a:rPr lang="en-US" sz="3200" b="1" dirty="0">
                <a:latin typeface="Helvetica Neue" panose="02000503000000020004" pitchFamily="2" charset="0"/>
                <a:ea typeface="Helvetica Neue" panose="02000503000000020004" pitchFamily="2" charset="0"/>
                <a:cs typeface="Helvetica Neue" panose="02000503000000020004" pitchFamily="2" charset="0"/>
              </a:rPr>
              <a:t>Unstructured Mesh (UM) Geometry (UMG) Application </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extBox 3">
            <a:extLst>
              <a:ext uri="{FF2B5EF4-FFF2-40B4-BE49-F238E27FC236}">
                <a16:creationId xmlns:a16="http://schemas.microsoft.com/office/drawing/2014/main" id="{A5D36470-98F0-77BC-3E12-27594863E7E6}"/>
              </a:ext>
            </a:extLst>
          </p:cNvPr>
          <p:cNvSpPr txBox="1"/>
          <p:nvPr/>
        </p:nvSpPr>
        <p:spPr>
          <a:xfrm>
            <a:off x="314693" y="1085347"/>
            <a:ext cx="8333898" cy="4985980"/>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The analyses rely heavily on the recently developed UMG capability of MCNP6.2 and Attila4MC’ volumetric mesh generator</a:t>
            </a:r>
          </a:p>
          <a:p>
            <a:pPr marL="285750" indent="-285750">
              <a:spcBef>
                <a:spcPts val="1200"/>
              </a:spcBef>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UM enables conversion of the solid CAD models directly for MCNP, which significantly improves both the efficiency and quality of the neutronics models’ generation</a:t>
            </a:r>
          </a:p>
          <a:p>
            <a:pPr marL="285750" indent="-285750">
              <a:spcBef>
                <a:spcPts val="1200"/>
              </a:spcBef>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Volumetric (3D) UM provides data with high spatial                 resolution that can be used as input for subsequent Finite Element Analyses (FEA)</a:t>
            </a:r>
          </a:p>
          <a:p>
            <a:pPr marL="285750" indent="-285750">
              <a:spcBef>
                <a:spcPts val="1200"/>
              </a:spcBef>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The use of UM has been thoroughly validated                             against the traditional MCNP’s Constructive                                   Solid Geometry (CSG) modeling</a:t>
            </a:r>
          </a:p>
        </p:txBody>
      </p:sp>
      <p:sp>
        <p:nvSpPr>
          <p:cNvPr id="7" name="Right Arrow 6">
            <a:extLst>
              <a:ext uri="{FF2B5EF4-FFF2-40B4-BE49-F238E27FC236}">
                <a16:creationId xmlns:a16="http://schemas.microsoft.com/office/drawing/2014/main" id="{BAF43B3C-545A-EDFF-7DB5-9F9360AA18D7}"/>
              </a:ext>
            </a:extLst>
          </p:cNvPr>
          <p:cNvSpPr/>
          <p:nvPr/>
        </p:nvSpPr>
        <p:spPr>
          <a:xfrm rot="18837452">
            <a:off x="9646853" y="4527342"/>
            <a:ext cx="544248" cy="388943"/>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8" name="TextBox 7">
            <a:extLst>
              <a:ext uri="{FF2B5EF4-FFF2-40B4-BE49-F238E27FC236}">
                <a16:creationId xmlns:a16="http://schemas.microsoft.com/office/drawing/2014/main" id="{A19F43B7-A1DC-8B71-AC62-EBB0060EA30C}"/>
              </a:ext>
            </a:extLst>
          </p:cNvPr>
          <p:cNvSpPr txBox="1"/>
          <p:nvPr/>
        </p:nvSpPr>
        <p:spPr>
          <a:xfrm>
            <a:off x="11356262" y="3193617"/>
            <a:ext cx="571330" cy="369332"/>
          </a:xfrm>
          <a:prstGeom prst="rect">
            <a:avLst/>
          </a:prstGeom>
          <a:noFill/>
        </p:spPr>
        <p:txBody>
          <a:bodyPr wrap="square" rtlCol="0">
            <a:spAutoFit/>
          </a:bodyPr>
          <a:lstStyle/>
          <a:p>
            <a:r>
              <a:rPr lang="en-US" b="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UM</a:t>
            </a:r>
          </a:p>
        </p:txBody>
      </p:sp>
      <p:sp>
        <p:nvSpPr>
          <p:cNvPr id="9" name="TextBox 8">
            <a:extLst>
              <a:ext uri="{FF2B5EF4-FFF2-40B4-BE49-F238E27FC236}">
                <a16:creationId xmlns:a16="http://schemas.microsoft.com/office/drawing/2014/main" id="{DEC3DE94-E1D8-C3CC-8EB9-515E712C39EC}"/>
              </a:ext>
            </a:extLst>
          </p:cNvPr>
          <p:cNvSpPr txBox="1"/>
          <p:nvPr/>
        </p:nvSpPr>
        <p:spPr>
          <a:xfrm>
            <a:off x="7741751" y="6057710"/>
            <a:ext cx="1958660" cy="369332"/>
          </a:xfrm>
          <a:prstGeom prst="rect">
            <a:avLst/>
          </a:prstGeom>
          <a:noFill/>
        </p:spPr>
        <p:txBody>
          <a:bodyPr wrap="square" rtlCol="0">
            <a:spAutoFit/>
          </a:bodyPr>
          <a:lstStyle/>
          <a:p>
            <a:r>
              <a:rPr lang="en-US" b="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CAD</a:t>
            </a:r>
          </a:p>
        </p:txBody>
      </p:sp>
    </p:spTree>
    <p:extLst>
      <p:ext uri="{BB962C8B-B14F-4D97-AF65-F5344CB8AC3E}">
        <p14:creationId xmlns:p14="http://schemas.microsoft.com/office/powerpoint/2010/main" val="1868220466"/>
      </p:ext>
    </p:extLst>
  </p:cSld>
  <p:clrMapOvr>
    <a:masterClrMapping/>
  </p:clrMapOvr>
</p:sld>
</file>

<file path=ppt/theme/theme1.xml><?xml version="1.0" encoding="utf-8"?>
<a:theme xmlns:a="http://schemas.openxmlformats.org/drawingml/2006/main" name="ORNL Presentation">
  <a:themeElements>
    <a:clrScheme name="ORNL-OCT2024">
      <a:dk1>
        <a:srgbClr val="00454D"/>
      </a:dk1>
      <a:lt1>
        <a:srgbClr val="FFFFFF"/>
      </a:lt1>
      <a:dk2>
        <a:srgbClr val="00662C"/>
      </a:dk2>
      <a:lt2>
        <a:srgbClr val="DBDCDB"/>
      </a:lt2>
      <a:accent1>
        <a:srgbClr val="373A36"/>
      </a:accent1>
      <a:accent2>
        <a:srgbClr val="005776"/>
      </a:accent2>
      <a:accent3>
        <a:srgbClr val="006BA6"/>
      </a:accent3>
      <a:accent4>
        <a:srgbClr val="7DBA00"/>
      </a:accent4>
      <a:accent5>
        <a:srgbClr val="00BDB5"/>
      </a:accent5>
      <a:accent6>
        <a:srgbClr val="00B38F"/>
      </a:accent6>
      <a:hlink>
        <a:srgbClr val="00444D"/>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a:srgbClr val="00662C"/>
    </a:custClr>
    <a:custClr name="ORNL">
      <a:srgbClr val="00454D"/>
    </a:custClr>
    <a:custClr name="ORNL">
      <a:srgbClr val="DBDCD8"/>
    </a:custClr>
    <a:custClr name="ORNL">
      <a:srgbClr val="373A36"/>
    </a:custClr>
    <a:custClr name="ORNL">
      <a:srgbClr val="FFFFFF"/>
    </a:custClr>
    <a:custClr name="ORNL">
      <a:srgbClr val="005776"/>
    </a:custClr>
    <a:custClr name="ORNL">
      <a:srgbClr val="006BA6"/>
    </a:custClr>
    <a:custClr name="ORNL">
      <a:srgbClr val="7DBA00"/>
    </a:custClr>
    <a:custClr name="ORNL">
      <a:srgbClr val="00BDB5"/>
    </a:custClr>
    <a:custClr name="ORNL">
      <a:srgbClr val="00B38F"/>
    </a:custClr>
    <a:custClr name="ORNL">
      <a:srgbClr val="00492E"/>
    </a:custClr>
    <a:custClr name="ORNL">
      <a:srgbClr val="00572E"/>
    </a:custClr>
    <a:custClr name="ORNL">
      <a:srgbClr val="28A351"/>
    </a:custClr>
    <a:custClr name="ORNL">
      <a:srgbClr val="53D170"/>
    </a:custClr>
    <a:custClr name="ORNL">
      <a:srgbClr val="8FEF9C"/>
    </a:custClr>
    <a:custClr name="ORNL">
      <a:srgbClr val="002837"/>
    </a:custClr>
    <a:custClr name="ORNL">
      <a:srgbClr val="003542"/>
    </a:custClr>
    <a:custClr name="ORNL">
      <a:srgbClr val="259194"/>
    </a:custClr>
    <a:custClr name="ORNL">
      <a:srgbClr val="50C9C2"/>
    </a:custClr>
    <a:custClr name="ORNL">
      <a:srgbClr val="8EEDE0"/>
    </a:custClr>
  </a:custClrLst>
  <a:extLst>
    <a:ext uri="{05A4C25C-085E-4340-85A3-A5531E510DB2}">
      <thm15:themeFamily xmlns:thm15="http://schemas.microsoft.com/office/thememl/2012/main" name="ORNL-Presentation-16x9-Template" id="{C32312AB-8576-4A4F-B2E9-D6DA3B029C0E}" vid="{FC0E36EA-FF8D-7D46-8A92-B163893E55AC}"/>
    </a:ext>
  </a:extLst>
</a:theme>
</file>

<file path=ppt/theme/theme2.xml><?xml version="1.0" encoding="utf-8"?>
<a:theme xmlns:a="http://schemas.openxmlformats.org/drawingml/2006/main" name="ORNL-Presentation-16x9-SNS">
  <a:themeElements>
    <a:clrScheme name="ORNL-OCT2024">
      <a:dk1>
        <a:srgbClr val="00454D"/>
      </a:dk1>
      <a:lt1>
        <a:srgbClr val="FFFFFF"/>
      </a:lt1>
      <a:dk2>
        <a:srgbClr val="00662C"/>
      </a:dk2>
      <a:lt2>
        <a:srgbClr val="DBDCDB"/>
      </a:lt2>
      <a:accent1>
        <a:srgbClr val="373A36"/>
      </a:accent1>
      <a:accent2>
        <a:srgbClr val="005776"/>
      </a:accent2>
      <a:accent3>
        <a:srgbClr val="006BA6"/>
      </a:accent3>
      <a:accent4>
        <a:srgbClr val="7DBA00"/>
      </a:accent4>
      <a:accent5>
        <a:srgbClr val="00BDB5"/>
      </a:accent5>
      <a:accent6>
        <a:srgbClr val="00B38F"/>
      </a:accent6>
      <a:hlink>
        <a:srgbClr val="00444D"/>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a:srgbClr val="00662C"/>
    </a:custClr>
    <a:custClr name="ORNL">
      <a:srgbClr val="00454D"/>
    </a:custClr>
    <a:custClr name="ORNL">
      <a:srgbClr val="DBDCD8"/>
    </a:custClr>
    <a:custClr name="ORNL">
      <a:srgbClr val="373A36"/>
    </a:custClr>
    <a:custClr name="ORNL">
      <a:srgbClr val="FFFFFF"/>
    </a:custClr>
    <a:custClr name="ORNL">
      <a:srgbClr val="005776"/>
    </a:custClr>
    <a:custClr name="ORNL">
      <a:srgbClr val="006BA6"/>
    </a:custClr>
    <a:custClr name="ORNL">
      <a:srgbClr val="7DBA00"/>
    </a:custClr>
    <a:custClr name="ORNL">
      <a:srgbClr val="00BDB5"/>
    </a:custClr>
    <a:custClr name="ORNL">
      <a:srgbClr val="00B38F"/>
    </a:custClr>
    <a:custClr name="ORNL">
      <a:srgbClr val="00492E"/>
    </a:custClr>
    <a:custClr name="ORNL">
      <a:srgbClr val="00572E"/>
    </a:custClr>
    <a:custClr name="ORNL">
      <a:srgbClr val="28A351"/>
    </a:custClr>
    <a:custClr name="ORNL">
      <a:srgbClr val="53D170"/>
    </a:custClr>
    <a:custClr name="ORNL">
      <a:srgbClr val="8FEF9C"/>
    </a:custClr>
    <a:custClr name="ORNL">
      <a:srgbClr val="002837"/>
    </a:custClr>
    <a:custClr name="ORNL">
      <a:srgbClr val="003542"/>
    </a:custClr>
    <a:custClr name="ORNL">
      <a:srgbClr val="259194"/>
    </a:custClr>
    <a:custClr name="ORNL">
      <a:srgbClr val="50C9C2"/>
    </a:custClr>
    <a:custClr name="ORNL">
      <a:srgbClr val="8EEDE0"/>
    </a:custClr>
  </a:custClrLst>
  <a:extLst>
    <a:ext uri="{05A4C25C-085E-4340-85A3-A5531E510DB2}">
      <thm15:themeFamily xmlns:thm15="http://schemas.microsoft.com/office/thememl/2012/main" name="ORNL-Presentation-16x9-SNS" id="{6F4AF29C-6DC8-154A-AE41-3AA8D4DD5A60}" vid="{D19DEBF6-3229-8649-BEEB-7BE13016A95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6ABB0E05FD9643966F5832F47BC72C" ma:contentTypeVersion="17" ma:contentTypeDescription="Create a new document." ma:contentTypeScope="" ma:versionID="808aaa0dfe5160ebe408520ec7b1e420">
  <xsd:schema xmlns:xsd="http://www.w3.org/2001/XMLSchema" xmlns:xs="http://www.w3.org/2001/XMLSchema" xmlns:p="http://schemas.microsoft.com/office/2006/metadata/properties" xmlns:ns2="2bf55837-d00d-4291-8581-63a601f59d2e" xmlns:ns3="e4a3cf16-f000-411a-8b9f-ac8de5bd4628" targetNamespace="http://schemas.microsoft.com/office/2006/metadata/properties" ma:root="true" ma:fieldsID="cfd6017da742e230a5fb8b99d3264058" ns2:_="" ns3:_="">
    <xsd:import namespace="2bf55837-d00d-4291-8581-63a601f59d2e"/>
    <xsd:import namespace="e4a3cf16-f000-411a-8b9f-ac8de5bd462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f55837-d00d-4291-8581-63a601f59d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8ac8405-059b-47f8-b48a-bbaeae0205a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a3cf16-f000-411a-8b9f-ac8de5bd462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2377ec8-f349-44bd-a667-3c7fff64c664}" ma:internalName="TaxCatchAll" ma:showField="CatchAllData" ma:web="e4a3cf16-f000-411a-8b9f-ac8de5bd46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bf55837-d00d-4291-8581-63a601f59d2e">
      <Terms xmlns="http://schemas.microsoft.com/office/infopath/2007/PartnerControls"/>
    </lcf76f155ced4ddcb4097134ff3c332f>
    <TaxCatchAll xmlns="e4a3cf16-f000-411a-8b9f-ac8de5bd4628" xsi:nil="true"/>
  </documentManagement>
</p:properties>
</file>

<file path=customXml/itemProps1.xml><?xml version="1.0" encoding="utf-8"?>
<ds:datastoreItem xmlns:ds="http://schemas.openxmlformats.org/officeDocument/2006/customXml" ds:itemID="{B15CB919-2EA2-4CDE-9290-EA0AE64A4F84}"/>
</file>

<file path=customXml/itemProps2.xml><?xml version="1.0" encoding="utf-8"?>
<ds:datastoreItem xmlns:ds="http://schemas.openxmlformats.org/officeDocument/2006/customXml" ds:itemID="{81DD8170-C3CA-4396-875A-138D295B1568}"/>
</file>

<file path=customXml/itemProps3.xml><?xml version="1.0" encoding="utf-8"?>
<ds:datastoreItem xmlns:ds="http://schemas.openxmlformats.org/officeDocument/2006/customXml" ds:itemID="{6146AD89-F329-4EF2-8317-2ABD142243B1}"/>
</file>

<file path=docProps/app.xml><?xml version="1.0" encoding="utf-8"?>
<Properties xmlns="http://schemas.openxmlformats.org/officeDocument/2006/extended-properties" xmlns:vt="http://schemas.openxmlformats.org/officeDocument/2006/docPropsVTypes">
  <Template>ORNL Presentation</Template>
  <TotalTime>9888</TotalTime>
  <Words>3101</Words>
  <Application>Microsoft Office PowerPoint</Application>
  <PresentationFormat>Widescreen</PresentationFormat>
  <Paragraphs>510</Paragraphs>
  <Slides>61</Slides>
  <Notes>13</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61</vt:i4>
      </vt:variant>
    </vt:vector>
  </HeadingPairs>
  <TitlesOfParts>
    <vt:vector size="76" baseType="lpstr">
      <vt:lpstr>Aptos</vt:lpstr>
      <vt:lpstr>Arial</vt:lpstr>
      <vt:lpstr>Book Antiqua</vt:lpstr>
      <vt:lpstr>Calibri</vt:lpstr>
      <vt:lpstr>Cambria Math</vt:lpstr>
      <vt:lpstr>Century Gothic</vt:lpstr>
      <vt:lpstr>Century Gothic (Body)</vt:lpstr>
      <vt:lpstr>Helvetica Neue</vt:lpstr>
      <vt:lpstr>Roboto</vt:lpstr>
      <vt:lpstr>Roboto Light</vt:lpstr>
      <vt:lpstr>Symbol</vt:lpstr>
      <vt:lpstr>Times New Roman</vt:lpstr>
      <vt:lpstr>Wingdings</vt:lpstr>
      <vt:lpstr>ORNL Presentation</vt:lpstr>
      <vt:lpstr>ORNL-Presentation-16x9-SNS</vt:lpstr>
      <vt:lpstr>Vessel Systems and Target Station Shielding Neutronics Analysis</vt:lpstr>
      <vt:lpstr>Introduction: Neutronics View of the Vessel Systems and Target Station Shielding</vt:lpstr>
      <vt:lpstr>Outline</vt:lpstr>
      <vt:lpstr>Neutronics Analyses - Tools</vt:lpstr>
      <vt:lpstr>Neutronics Analyses for VS &amp; TS Shielding</vt:lpstr>
      <vt:lpstr>Neutronics Analyses  (continued)</vt:lpstr>
      <vt:lpstr>Neutronics Analyses – Variance Reduction</vt:lpstr>
      <vt:lpstr>Neutronics Analyses – MCNP Models: CSG, UMG, and Hybrid</vt:lpstr>
      <vt:lpstr>Unstructured Mesh (UM) Geometry (UMG) Application </vt:lpstr>
      <vt:lpstr>PowerPoint Presentation</vt:lpstr>
      <vt:lpstr>Large Geometry Models with UMG Require Large Computer Resources </vt:lpstr>
      <vt:lpstr>PowerPoint Presentation</vt:lpstr>
      <vt:lpstr>Core Vessel and CV Shielding Energy deposition, Radiation Damage</vt:lpstr>
      <vt:lpstr>Energy Deposition – CV and CV Shielding</vt:lpstr>
      <vt:lpstr>CV and CVS Energy Deposition</vt:lpstr>
      <vt:lpstr>CV and CVS Energy Deposition</vt:lpstr>
      <vt:lpstr>CV and CVS Total Heating </vt:lpstr>
      <vt:lpstr>Detailed Energy Deposition in Block #4</vt:lpstr>
      <vt:lpstr>PowerPoint Presentation</vt:lpstr>
      <vt:lpstr>PowerPoint Presentation</vt:lpstr>
      <vt:lpstr>CV and CVS Radiation Damage (Continued)  </vt:lpstr>
      <vt:lpstr>Target, Target Shaft,  Target Drive Room,  and  High Bay</vt:lpstr>
      <vt:lpstr>Clearances between  rotating components  and static shielding introduce gaps. </vt:lpstr>
      <vt:lpstr>Beam On Total Dose Rates</vt:lpstr>
      <vt:lpstr>Final TDR Roof Thickness</vt:lpstr>
      <vt:lpstr>Target Viewing Periscope</vt:lpstr>
      <vt:lpstr>TVP Model</vt:lpstr>
      <vt:lpstr>Energy Deposition</vt:lpstr>
      <vt:lpstr>Prompt Radiation Dose Rate (Beam-On)</vt:lpstr>
      <vt:lpstr>Residual Dose Rates with Removed Doghouse</vt:lpstr>
      <vt:lpstr>Proton Beam Window </vt:lpstr>
      <vt:lpstr>  </vt:lpstr>
      <vt:lpstr>Energy Deposition and dpa in the Beltline</vt:lpstr>
      <vt:lpstr>PBW Replacement: Upstream Shield Blocks Removed, 1 Week Decay</vt:lpstr>
      <vt:lpstr>Gamma Gate Assembly</vt:lpstr>
      <vt:lpstr>Geometry Overview</vt:lpstr>
      <vt:lpstr>Gamma Gate Gaps</vt:lpstr>
      <vt:lpstr>Decay Gamma-ray Source Terms</vt:lpstr>
      <vt:lpstr>8-hour Decay Dose Rates Overview</vt:lpstr>
      <vt:lpstr>Gamma Gate Assembly Residual Dose Rates Detail (8-hour decay)</vt:lpstr>
      <vt:lpstr>Core Vessel Nozzle Extensions and  Monolith Inserts</vt:lpstr>
      <vt:lpstr>PowerPoint Presentation</vt:lpstr>
      <vt:lpstr>PowerPoint Presentation</vt:lpstr>
      <vt:lpstr>Heating in Monolith Inserts</vt:lpstr>
      <vt:lpstr>Target Station Shielding, Monolith, and Bunker</vt:lpstr>
      <vt:lpstr>The TSS and Monolith Design Changed</vt:lpstr>
      <vt:lpstr>PowerPoint Presentation</vt:lpstr>
      <vt:lpstr>Dose Rates in Bunker During Beam-on</vt:lpstr>
      <vt:lpstr>Dose Rates in Bunker During Beam-on</vt:lpstr>
      <vt:lpstr>Target Station Shielding and Monolith Concrete Heating</vt:lpstr>
      <vt:lpstr>Details of CV Nozzle Extension and Monolith Insert</vt:lpstr>
      <vt:lpstr>Effect of the Gaps Sizes Around Nozzle Extension on Dose Rates Outside Bunker</vt:lpstr>
      <vt:lpstr>Dose Rates Outside the Bunker</vt:lpstr>
      <vt:lpstr>Current and Future work</vt:lpstr>
      <vt:lpstr>Ongoing: energy deposition throughout the monolith with detailed model</vt:lpstr>
      <vt:lpstr>Energy deposition throughout the monolith (Preliminary)</vt:lpstr>
      <vt:lpstr>Energy deposition throughout the monolith (Preliminary)</vt:lpstr>
      <vt:lpstr>Conclusion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Zavorka, Lukas</dc:creator>
  <cp:lastModifiedBy>Remec, Igor</cp:lastModifiedBy>
  <cp:revision>53</cp:revision>
  <dcterms:created xsi:type="dcterms:W3CDTF">2025-03-27T16:15:56Z</dcterms:created>
  <dcterms:modified xsi:type="dcterms:W3CDTF">2025-04-17T16:55:49Z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0x010100C86ABB0E05FD9643966F5832F47BC72C</vt:lpwstr>
  </property>
  <property fmtid="{D5CDD505-2E9C-101B-9397-08002B2CF9AE}" pid="3" name="MediaServiceImageTags">
    <vt:lpwstr/>
  </property>
</Properties>
</file>