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4"/>
  </p:sldMasterIdLst>
  <p:notesMasterIdLst>
    <p:notesMasterId r:id="rId34"/>
  </p:notesMasterIdLst>
  <p:handoutMasterIdLst>
    <p:handoutMasterId r:id="rId35"/>
  </p:handoutMasterIdLst>
  <p:sldIdLst>
    <p:sldId id="2147469124" r:id="rId5"/>
    <p:sldId id="2147469217" r:id="rId6"/>
    <p:sldId id="5734" r:id="rId7"/>
    <p:sldId id="2147469125" r:id="rId8"/>
    <p:sldId id="2147469194" r:id="rId9"/>
    <p:sldId id="2147469129" r:id="rId10"/>
    <p:sldId id="2147469131" r:id="rId11"/>
    <p:sldId id="2147469138" r:id="rId12"/>
    <p:sldId id="2147469204" r:id="rId13"/>
    <p:sldId id="2147469207" r:id="rId14"/>
    <p:sldId id="2850" r:id="rId15"/>
    <p:sldId id="2147469128" r:id="rId16"/>
    <p:sldId id="2147469211" r:id="rId17"/>
    <p:sldId id="2728" r:id="rId18"/>
    <p:sldId id="2147469135" r:id="rId19"/>
    <p:sldId id="2147469208" r:id="rId20"/>
    <p:sldId id="2147469191" r:id="rId21"/>
    <p:sldId id="2147469218" r:id="rId22"/>
    <p:sldId id="272" r:id="rId23"/>
    <p:sldId id="2147469216" r:id="rId24"/>
    <p:sldId id="2147469206" r:id="rId25"/>
    <p:sldId id="2147469192" r:id="rId26"/>
    <p:sldId id="2147469203" r:id="rId27"/>
    <p:sldId id="2147469210" r:id="rId28"/>
    <p:sldId id="2147469196" r:id="rId29"/>
    <p:sldId id="2147469198" r:id="rId30"/>
    <p:sldId id="2147469212" r:id="rId31"/>
    <p:sldId id="2147469215" r:id="rId32"/>
    <p:sldId id="214746921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243150-D68F-48EE-A68D-B11AD16FDD69}">
          <p14:sldIdLst>
            <p14:sldId id="2147469124"/>
            <p14:sldId id="2147469217"/>
            <p14:sldId id="5734"/>
            <p14:sldId id="2147469125"/>
            <p14:sldId id="2147469194"/>
            <p14:sldId id="2147469129"/>
            <p14:sldId id="2147469131"/>
            <p14:sldId id="2147469138"/>
            <p14:sldId id="2147469204"/>
            <p14:sldId id="2147469207"/>
            <p14:sldId id="2850"/>
            <p14:sldId id="2147469128"/>
            <p14:sldId id="2147469211"/>
            <p14:sldId id="2728"/>
            <p14:sldId id="2147469135"/>
            <p14:sldId id="2147469208"/>
            <p14:sldId id="2147469191"/>
            <p14:sldId id="2147469218"/>
            <p14:sldId id="272"/>
          </p14:sldIdLst>
        </p14:section>
        <p14:section name="Backup and Additional Info" id="{54B9AA67-93E9-43A6-B02D-6A3191A8C44E}">
          <p14:sldIdLst>
            <p14:sldId id="2147469216"/>
            <p14:sldId id="2147469206"/>
            <p14:sldId id="2147469192"/>
            <p14:sldId id="2147469203"/>
            <p14:sldId id="2147469210"/>
            <p14:sldId id="2147469196"/>
            <p14:sldId id="2147469198"/>
            <p14:sldId id="2147469212"/>
            <p14:sldId id="2147469215"/>
            <p14:sldId id="214746921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2B6401-671A-436D-4D2D-098773927205}" name="Strong, Mike" initials="MS" userId="S::9mz@ornl.gov::70599713-a7d3-485f-9824-e8306cded8e3" providerId="AD"/>
  <p188:author id="{DB970A47-0AC3-C220-5619-767BA688F0B1}" name="Chaires, Austin" initials="AC" userId="S::ilc@ornl.gov::0d00adb7-443e-4863-a662-9f85d9f51a3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9595E"/>
    <a:srgbClr val="ECECEC"/>
    <a:srgbClr val="30342E"/>
    <a:srgbClr val="1B4C67"/>
    <a:srgbClr val="1A6094"/>
    <a:srgbClr val="25B1A6"/>
    <a:srgbClr val="00A77D"/>
    <a:srgbClr val="7EC297"/>
    <a:srgbClr val="6B6E6B"/>
    <a:srgbClr val="A2A6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3F8CCB-09A5-46AC-8471-4CA0131AC813}" v="9" dt="2025-04-17T13:01:37.314"/>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042" autoAdjust="0"/>
  </p:normalViewPr>
  <p:slideViewPr>
    <p:cSldViewPr snapToGrid="0">
      <p:cViewPr varScale="1">
        <p:scale>
          <a:sx n="104" d="100"/>
          <a:sy n="104" d="100"/>
        </p:scale>
        <p:origin x="1344"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rong, Mike" userId="70599713-a7d3-485f-9824-e8306cded8e3" providerId="ADAL" clId="{543F8CCB-09A5-46AC-8471-4CA0131AC813}"/>
    <pc:docChg chg="undo custSel addSld delSld modSld sldOrd modSection">
      <pc:chgData name="Strong, Mike" userId="70599713-a7d3-485f-9824-e8306cded8e3" providerId="ADAL" clId="{543F8CCB-09A5-46AC-8471-4CA0131AC813}" dt="2025-04-17T13:22:34.810" v="4481" actId="6549"/>
      <pc:docMkLst>
        <pc:docMk/>
      </pc:docMkLst>
      <pc:sldChg chg="modSp mod">
        <pc:chgData name="Strong, Mike" userId="70599713-a7d3-485f-9824-e8306cded8e3" providerId="ADAL" clId="{543F8CCB-09A5-46AC-8471-4CA0131AC813}" dt="2025-04-16T18:28:23.602" v="799" actId="20577"/>
        <pc:sldMkLst>
          <pc:docMk/>
          <pc:sldMk cId="913090831" sldId="272"/>
        </pc:sldMkLst>
        <pc:spChg chg="mod">
          <ac:chgData name="Strong, Mike" userId="70599713-a7d3-485f-9824-e8306cded8e3" providerId="ADAL" clId="{543F8CCB-09A5-46AC-8471-4CA0131AC813}" dt="2025-04-16T18:28:23.602" v="799" actId="20577"/>
          <ac:spMkLst>
            <pc:docMk/>
            <pc:sldMk cId="913090831" sldId="272"/>
            <ac:spMk id="2" creationId="{2D1B7CB8-08C5-9D58-5CDF-54276E242927}"/>
          </ac:spMkLst>
        </pc:spChg>
      </pc:sldChg>
      <pc:sldChg chg="addSp modSp mod">
        <pc:chgData name="Strong, Mike" userId="70599713-a7d3-485f-9824-e8306cded8e3" providerId="ADAL" clId="{543F8CCB-09A5-46AC-8471-4CA0131AC813}" dt="2025-04-17T12:36:57.923" v="4166" actId="6549"/>
        <pc:sldMkLst>
          <pc:docMk/>
          <pc:sldMk cId="3280466079" sldId="2728"/>
        </pc:sldMkLst>
        <pc:spChg chg="add mod">
          <ac:chgData name="Strong, Mike" userId="70599713-a7d3-485f-9824-e8306cded8e3" providerId="ADAL" clId="{543F8CCB-09A5-46AC-8471-4CA0131AC813}" dt="2025-04-16T19:59:07.211" v="3240" actId="1038"/>
          <ac:spMkLst>
            <pc:docMk/>
            <pc:sldMk cId="3280466079" sldId="2728"/>
            <ac:spMk id="5" creationId="{9D3499C3-9EC6-36CF-4A5B-676E6C59B50A}"/>
          </ac:spMkLst>
        </pc:spChg>
        <pc:spChg chg="mod">
          <ac:chgData name="Strong, Mike" userId="70599713-a7d3-485f-9824-e8306cded8e3" providerId="ADAL" clId="{543F8CCB-09A5-46AC-8471-4CA0131AC813}" dt="2025-04-17T12:36:57.923" v="4166" actId="6549"/>
          <ac:spMkLst>
            <pc:docMk/>
            <pc:sldMk cId="3280466079" sldId="2728"/>
            <ac:spMk id="12" creationId="{80B34F09-2334-E97A-7526-963F571C1228}"/>
          </ac:spMkLst>
        </pc:spChg>
        <pc:graphicFrameChg chg="mod modGraphic">
          <ac:chgData name="Strong, Mike" userId="70599713-a7d3-485f-9824-e8306cded8e3" providerId="ADAL" clId="{543F8CCB-09A5-46AC-8471-4CA0131AC813}" dt="2025-04-17T12:36:08.815" v="4099" actId="1076"/>
          <ac:graphicFrameMkLst>
            <pc:docMk/>
            <pc:sldMk cId="3280466079" sldId="2728"/>
            <ac:graphicFrameMk id="4" creationId="{9EF48F5B-A28B-F75E-375D-E1566582BB39}"/>
          </ac:graphicFrameMkLst>
        </pc:graphicFrameChg>
        <pc:picChg chg="add mod">
          <ac:chgData name="Strong, Mike" userId="70599713-a7d3-485f-9824-e8306cded8e3" providerId="ADAL" clId="{543F8CCB-09A5-46AC-8471-4CA0131AC813}" dt="2025-04-16T19:59:07.211" v="3240" actId="1038"/>
          <ac:picMkLst>
            <pc:docMk/>
            <pc:sldMk cId="3280466079" sldId="2728"/>
            <ac:picMk id="3" creationId="{3AD25CE3-CEA6-C43E-5FD3-D2AD37A52BB0}"/>
          </ac:picMkLst>
        </pc:picChg>
        <pc:picChg chg="mod">
          <ac:chgData name="Strong, Mike" userId="70599713-a7d3-485f-9824-e8306cded8e3" providerId="ADAL" clId="{543F8CCB-09A5-46AC-8471-4CA0131AC813}" dt="2025-04-16T19:59:00.057" v="3223" actId="1076"/>
          <ac:picMkLst>
            <pc:docMk/>
            <pc:sldMk cId="3280466079" sldId="2728"/>
            <ac:picMk id="7" creationId="{23B3C16C-6AAE-4582-2E45-93993EABECAA}"/>
          </ac:picMkLst>
        </pc:picChg>
      </pc:sldChg>
      <pc:sldChg chg="delSp modSp mod">
        <pc:chgData name="Strong, Mike" userId="70599713-a7d3-485f-9824-e8306cded8e3" providerId="ADAL" clId="{543F8CCB-09A5-46AC-8471-4CA0131AC813}" dt="2025-04-16T18:52:13.155" v="1700" actId="20577"/>
        <pc:sldMkLst>
          <pc:docMk/>
          <pc:sldMk cId="2670916471" sldId="2850"/>
        </pc:sldMkLst>
        <pc:spChg chg="mod">
          <ac:chgData name="Strong, Mike" userId="70599713-a7d3-485f-9824-e8306cded8e3" providerId="ADAL" clId="{543F8CCB-09A5-46AC-8471-4CA0131AC813}" dt="2025-04-16T18:47:01.038" v="1525" actId="20577"/>
          <ac:spMkLst>
            <pc:docMk/>
            <pc:sldMk cId="2670916471" sldId="2850"/>
            <ac:spMk id="2" creationId="{94FE0AB0-914E-9FC3-B557-3D8599D58536}"/>
          </ac:spMkLst>
        </pc:spChg>
        <pc:spChg chg="mod">
          <ac:chgData name="Strong, Mike" userId="70599713-a7d3-485f-9824-e8306cded8e3" providerId="ADAL" clId="{543F8CCB-09A5-46AC-8471-4CA0131AC813}" dt="2025-04-16T18:52:13.155" v="1700" actId="20577"/>
          <ac:spMkLst>
            <pc:docMk/>
            <pc:sldMk cId="2670916471" sldId="2850"/>
            <ac:spMk id="3" creationId="{39DB2275-14DB-7687-4E8D-03453A111145}"/>
          </ac:spMkLst>
        </pc:spChg>
        <pc:spChg chg="mod">
          <ac:chgData name="Strong, Mike" userId="70599713-a7d3-485f-9824-e8306cded8e3" providerId="ADAL" clId="{543F8CCB-09A5-46AC-8471-4CA0131AC813}" dt="2025-04-16T18:51:34.738" v="1668" actId="1038"/>
          <ac:spMkLst>
            <pc:docMk/>
            <pc:sldMk cId="2670916471" sldId="2850"/>
            <ac:spMk id="5" creationId="{147ABA12-8491-9EE5-DC7F-0635B169E1CF}"/>
          </ac:spMkLst>
        </pc:spChg>
        <pc:spChg chg="del">
          <ac:chgData name="Strong, Mike" userId="70599713-a7d3-485f-9824-e8306cded8e3" providerId="ADAL" clId="{543F8CCB-09A5-46AC-8471-4CA0131AC813}" dt="2025-04-16T18:44:19.937" v="1332" actId="478"/>
          <ac:spMkLst>
            <pc:docMk/>
            <pc:sldMk cId="2670916471" sldId="2850"/>
            <ac:spMk id="9" creationId="{711C3623-2789-0DB6-9D8B-9139AFF0B30F}"/>
          </ac:spMkLst>
        </pc:spChg>
        <pc:spChg chg="mod">
          <ac:chgData name="Strong, Mike" userId="70599713-a7d3-485f-9824-e8306cded8e3" providerId="ADAL" clId="{543F8CCB-09A5-46AC-8471-4CA0131AC813}" dt="2025-04-16T18:51:44.938" v="1699" actId="1037"/>
          <ac:spMkLst>
            <pc:docMk/>
            <pc:sldMk cId="2670916471" sldId="2850"/>
            <ac:spMk id="10" creationId="{504DA34D-83AC-B262-107A-CA78ACBFF758}"/>
          </ac:spMkLst>
        </pc:spChg>
        <pc:spChg chg="mod">
          <ac:chgData name="Strong, Mike" userId="70599713-a7d3-485f-9824-e8306cded8e3" providerId="ADAL" clId="{543F8CCB-09A5-46AC-8471-4CA0131AC813}" dt="2025-04-16T18:51:44.938" v="1699" actId="1037"/>
          <ac:spMkLst>
            <pc:docMk/>
            <pc:sldMk cId="2670916471" sldId="2850"/>
            <ac:spMk id="11" creationId="{D0306536-365A-B6ED-5A08-9207DC19950C}"/>
          </ac:spMkLst>
        </pc:spChg>
        <pc:spChg chg="del">
          <ac:chgData name="Strong, Mike" userId="70599713-a7d3-485f-9824-e8306cded8e3" providerId="ADAL" clId="{543F8CCB-09A5-46AC-8471-4CA0131AC813}" dt="2025-04-16T18:51:16.538" v="1578" actId="478"/>
          <ac:spMkLst>
            <pc:docMk/>
            <pc:sldMk cId="2670916471" sldId="2850"/>
            <ac:spMk id="13" creationId="{46AE0DC5-2AC4-5112-0C0F-4E9AC924FCAE}"/>
          </ac:spMkLst>
        </pc:spChg>
        <pc:spChg chg="mod">
          <ac:chgData name="Strong, Mike" userId="70599713-a7d3-485f-9824-e8306cded8e3" providerId="ADAL" clId="{543F8CCB-09A5-46AC-8471-4CA0131AC813}" dt="2025-04-16T18:51:39.045" v="1669" actId="1076"/>
          <ac:spMkLst>
            <pc:docMk/>
            <pc:sldMk cId="2670916471" sldId="2850"/>
            <ac:spMk id="17" creationId="{4D28DB53-2B97-0C8E-6BC5-9F2FD1AEEDF0}"/>
          </ac:spMkLst>
        </pc:spChg>
        <pc:spChg chg="mod">
          <ac:chgData name="Strong, Mike" userId="70599713-a7d3-485f-9824-e8306cded8e3" providerId="ADAL" clId="{543F8CCB-09A5-46AC-8471-4CA0131AC813}" dt="2025-04-16T18:51:44.938" v="1699" actId="1037"/>
          <ac:spMkLst>
            <pc:docMk/>
            <pc:sldMk cId="2670916471" sldId="2850"/>
            <ac:spMk id="19" creationId="{11DBAD45-F000-4EB7-85B2-7537B3CCB3D4}"/>
          </ac:spMkLst>
        </pc:spChg>
        <pc:picChg chg="del">
          <ac:chgData name="Strong, Mike" userId="70599713-a7d3-485f-9824-e8306cded8e3" providerId="ADAL" clId="{543F8CCB-09A5-46AC-8471-4CA0131AC813}" dt="2025-04-16T18:51:18.479" v="1579" actId="478"/>
          <ac:picMkLst>
            <pc:docMk/>
            <pc:sldMk cId="2670916471" sldId="2850"/>
            <ac:picMk id="4" creationId="{2B243273-5A23-3D43-49FE-22669E5ED3A5}"/>
          </ac:picMkLst>
        </pc:picChg>
        <pc:picChg chg="mod">
          <ac:chgData name="Strong, Mike" userId="70599713-a7d3-485f-9824-e8306cded8e3" providerId="ADAL" clId="{543F8CCB-09A5-46AC-8471-4CA0131AC813}" dt="2025-04-16T18:51:34.738" v="1668" actId="1038"/>
          <ac:picMkLst>
            <pc:docMk/>
            <pc:sldMk cId="2670916471" sldId="2850"/>
            <ac:picMk id="6" creationId="{FB069193-0E74-4FDF-D867-AE3DB39F5628}"/>
          </ac:picMkLst>
        </pc:picChg>
        <pc:picChg chg="del">
          <ac:chgData name="Strong, Mike" userId="70599713-a7d3-485f-9824-e8306cded8e3" providerId="ADAL" clId="{543F8CCB-09A5-46AC-8471-4CA0131AC813}" dt="2025-04-16T18:51:19.138" v="1580" actId="478"/>
          <ac:picMkLst>
            <pc:docMk/>
            <pc:sldMk cId="2670916471" sldId="2850"/>
            <ac:picMk id="7" creationId="{5D5DF66B-86EC-A727-F5EF-99F70A7D24B0}"/>
          </ac:picMkLst>
        </pc:picChg>
        <pc:picChg chg="mod">
          <ac:chgData name="Strong, Mike" userId="70599713-a7d3-485f-9824-e8306cded8e3" providerId="ADAL" clId="{543F8CCB-09A5-46AC-8471-4CA0131AC813}" dt="2025-04-16T18:51:44.938" v="1699" actId="1037"/>
          <ac:picMkLst>
            <pc:docMk/>
            <pc:sldMk cId="2670916471" sldId="2850"/>
            <ac:picMk id="8" creationId="{A13B0FFB-656F-C231-D59F-889EABAECF93}"/>
          </ac:picMkLst>
        </pc:picChg>
        <pc:picChg chg="mod">
          <ac:chgData name="Strong, Mike" userId="70599713-a7d3-485f-9824-e8306cded8e3" providerId="ADAL" clId="{543F8CCB-09A5-46AC-8471-4CA0131AC813}" dt="2025-04-16T18:51:44.938" v="1699" actId="1037"/>
          <ac:picMkLst>
            <pc:docMk/>
            <pc:sldMk cId="2670916471" sldId="2850"/>
            <ac:picMk id="15" creationId="{570C2DBA-0800-8068-3BD3-2B134FDDA252}"/>
          </ac:picMkLst>
        </pc:picChg>
        <pc:picChg chg="mod">
          <ac:chgData name="Strong, Mike" userId="70599713-a7d3-485f-9824-e8306cded8e3" providerId="ADAL" clId="{543F8CCB-09A5-46AC-8471-4CA0131AC813}" dt="2025-04-16T18:51:39.045" v="1669" actId="1076"/>
          <ac:picMkLst>
            <pc:docMk/>
            <pc:sldMk cId="2670916471" sldId="2850"/>
            <ac:picMk id="16" creationId="{FDD68297-A2AB-7FC8-2480-5DF7AEF9C245}"/>
          </ac:picMkLst>
        </pc:picChg>
      </pc:sldChg>
      <pc:sldChg chg="modSp mod">
        <pc:chgData name="Strong, Mike" userId="70599713-a7d3-485f-9824-e8306cded8e3" providerId="ADAL" clId="{543F8CCB-09A5-46AC-8471-4CA0131AC813}" dt="2025-04-16T17:52:31.973" v="24" actId="20577"/>
        <pc:sldMkLst>
          <pc:docMk/>
          <pc:sldMk cId="2862962193" sldId="2147469124"/>
        </pc:sldMkLst>
        <pc:spChg chg="mod">
          <ac:chgData name="Strong, Mike" userId="70599713-a7d3-485f-9824-e8306cded8e3" providerId="ADAL" clId="{543F8CCB-09A5-46AC-8471-4CA0131AC813}" dt="2025-04-16T17:52:31.973" v="24" actId="20577"/>
          <ac:spMkLst>
            <pc:docMk/>
            <pc:sldMk cId="2862962193" sldId="2147469124"/>
            <ac:spMk id="2" creationId="{84D598DD-810A-F110-F871-1AF02502C0FD}"/>
          </ac:spMkLst>
        </pc:spChg>
      </pc:sldChg>
      <pc:sldChg chg="modSp mod">
        <pc:chgData name="Strong, Mike" userId="70599713-a7d3-485f-9824-e8306cded8e3" providerId="ADAL" clId="{543F8CCB-09A5-46AC-8471-4CA0131AC813}" dt="2025-04-17T12:28:27.103" v="3909" actId="20577"/>
        <pc:sldMkLst>
          <pc:docMk/>
          <pc:sldMk cId="1797387915" sldId="2147469125"/>
        </pc:sldMkLst>
        <pc:spChg chg="mod">
          <ac:chgData name="Strong, Mike" userId="70599713-a7d3-485f-9824-e8306cded8e3" providerId="ADAL" clId="{543F8CCB-09A5-46AC-8471-4CA0131AC813}" dt="2025-04-17T12:28:21.044" v="3907" actId="20577"/>
          <ac:spMkLst>
            <pc:docMk/>
            <pc:sldMk cId="1797387915" sldId="2147469125"/>
            <ac:spMk id="3" creationId="{3DE226C2-FEF5-7CE5-505C-63FE9C663C15}"/>
          </ac:spMkLst>
        </pc:spChg>
        <pc:spChg chg="mod">
          <ac:chgData name="Strong, Mike" userId="70599713-a7d3-485f-9824-e8306cded8e3" providerId="ADAL" clId="{543F8CCB-09A5-46AC-8471-4CA0131AC813}" dt="2025-04-17T12:28:27.103" v="3909" actId="20577"/>
          <ac:spMkLst>
            <pc:docMk/>
            <pc:sldMk cId="1797387915" sldId="2147469125"/>
            <ac:spMk id="14" creationId="{74929337-0D83-8AFE-106A-98E1CEABFE6E}"/>
          </ac:spMkLst>
        </pc:spChg>
      </pc:sldChg>
      <pc:sldChg chg="delSp modSp mod">
        <pc:chgData name="Strong, Mike" userId="70599713-a7d3-485f-9824-e8306cded8e3" providerId="ADAL" clId="{543F8CCB-09A5-46AC-8471-4CA0131AC813}" dt="2025-04-16T20:22:25.872" v="3725" actId="404"/>
        <pc:sldMkLst>
          <pc:docMk/>
          <pc:sldMk cId="3937095131" sldId="2147469128"/>
        </pc:sldMkLst>
        <pc:spChg chg="mod">
          <ac:chgData name="Strong, Mike" userId="70599713-a7d3-485f-9824-e8306cded8e3" providerId="ADAL" clId="{543F8CCB-09A5-46AC-8471-4CA0131AC813}" dt="2025-04-16T18:57:11.089" v="1796" actId="20577"/>
          <ac:spMkLst>
            <pc:docMk/>
            <pc:sldMk cId="3937095131" sldId="2147469128"/>
            <ac:spMk id="2" creationId="{1BF046F5-DBA0-A4D2-2EFC-520B54A927A5}"/>
          </ac:spMkLst>
        </pc:spChg>
        <pc:spChg chg="mod">
          <ac:chgData name="Strong, Mike" userId="70599713-a7d3-485f-9824-e8306cded8e3" providerId="ADAL" clId="{543F8CCB-09A5-46AC-8471-4CA0131AC813}" dt="2025-04-16T20:22:25.872" v="3725" actId="404"/>
          <ac:spMkLst>
            <pc:docMk/>
            <pc:sldMk cId="3937095131" sldId="2147469128"/>
            <ac:spMk id="4" creationId="{23656E2B-B738-86FA-981E-31865B634412}"/>
          </ac:spMkLst>
        </pc:spChg>
        <pc:spChg chg="del">
          <ac:chgData name="Strong, Mike" userId="70599713-a7d3-485f-9824-e8306cded8e3" providerId="ADAL" clId="{543F8CCB-09A5-46AC-8471-4CA0131AC813}" dt="2025-04-16T18:56:19.088" v="1746" actId="478"/>
          <ac:spMkLst>
            <pc:docMk/>
            <pc:sldMk cId="3937095131" sldId="2147469128"/>
            <ac:spMk id="5" creationId="{F91547AB-A08D-68D7-335F-9E199212EAED}"/>
          </ac:spMkLst>
        </pc:spChg>
      </pc:sldChg>
      <pc:sldChg chg="delSp modSp mod">
        <pc:chgData name="Strong, Mike" userId="70599713-a7d3-485f-9824-e8306cded8e3" providerId="ADAL" clId="{543F8CCB-09A5-46AC-8471-4CA0131AC813}" dt="2025-04-17T12:29:05.578" v="3940" actId="5793"/>
        <pc:sldMkLst>
          <pc:docMk/>
          <pc:sldMk cId="3935025296" sldId="2147469131"/>
        </pc:sldMkLst>
        <pc:spChg chg="mod">
          <ac:chgData name="Strong, Mike" userId="70599713-a7d3-485f-9824-e8306cded8e3" providerId="ADAL" clId="{543F8CCB-09A5-46AC-8471-4CA0131AC813}" dt="2025-04-16T18:36:33.420" v="967" actId="20577"/>
          <ac:spMkLst>
            <pc:docMk/>
            <pc:sldMk cId="3935025296" sldId="2147469131"/>
            <ac:spMk id="2" creationId="{3F9F836E-8878-3800-625D-28C574783660}"/>
          </ac:spMkLst>
        </pc:spChg>
        <pc:spChg chg="mod">
          <ac:chgData name="Strong, Mike" userId="70599713-a7d3-485f-9824-e8306cded8e3" providerId="ADAL" clId="{543F8CCB-09A5-46AC-8471-4CA0131AC813}" dt="2025-04-17T12:29:05.578" v="3940" actId="5793"/>
          <ac:spMkLst>
            <pc:docMk/>
            <pc:sldMk cId="3935025296" sldId="2147469131"/>
            <ac:spMk id="3" creationId="{B3DE8286-E4BE-506A-0100-60BB6287462F}"/>
          </ac:spMkLst>
        </pc:spChg>
        <pc:spChg chg="mod">
          <ac:chgData name="Strong, Mike" userId="70599713-a7d3-485f-9824-e8306cded8e3" providerId="ADAL" clId="{543F8CCB-09A5-46AC-8471-4CA0131AC813}" dt="2025-04-16T17:56:44.377" v="405" actId="1076"/>
          <ac:spMkLst>
            <pc:docMk/>
            <pc:sldMk cId="3935025296" sldId="2147469131"/>
            <ac:spMk id="6" creationId="{AC771B78-0F52-0329-ADF7-D4EEC16B112D}"/>
          </ac:spMkLst>
        </pc:spChg>
        <pc:spChg chg="del mod">
          <ac:chgData name="Strong, Mike" userId="70599713-a7d3-485f-9824-e8306cded8e3" providerId="ADAL" clId="{543F8CCB-09A5-46AC-8471-4CA0131AC813}" dt="2025-04-16T17:56:39.176" v="404" actId="478"/>
          <ac:spMkLst>
            <pc:docMk/>
            <pc:sldMk cId="3935025296" sldId="2147469131"/>
            <ac:spMk id="13" creationId="{3C3255CA-15F6-2999-BB2E-2F008CFB212D}"/>
          </ac:spMkLst>
        </pc:spChg>
        <pc:picChg chg="mod">
          <ac:chgData name="Strong, Mike" userId="70599713-a7d3-485f-9824-e8306cded8e3" providerId="ADAL" clId="{543F8CCB-09A5-46AC-8471-4CA0131AC813}" dt="2025-04-16T17:56:44.377" v="405" actId="1076"/>
          <ac:picMkLst>
            <pc:docMk/>
            <pc:sldMk cId="3935025296" sldId="2147469131"/>
            <ac:picMk id="5" creationId="{9D7A4A33-F7F2-2863-09F8-969705A2CE7D}"/>
          </ac:picMkLst>
        </pc:picChg>
        <pc:picChg chg="del">
          <ac:chgData name="Strong, Mike" userId="70599713-a7d3-485f-9824-e8306cded8e3" providerId="ADAL" clId="{543F8CCB-09A5-46AC-8471-4CA0131AC813}" dt="2025-04-16T17:56:36.521" v="402" actId="478"/>
          <ac:picMkLst>
            <pc:docMk/>
            <pc:sldMk cId="3935025296" sldId="2147469131"/>
            <ac:picMk id="12" creationId="{DB18F268-9AC6-9458-19EB-DFD913480DB9}"/>
          </ac:picMkLst>
        </pc:picChg>
      </pc:sldChg>
      <pc:sldChg chg="addSp delSp modSp mod ord">
        <pc:chgData name="Strong, Mike" userId="70599713-a7d3-485f-9824-e8306cded8e3" providerId="ADAL" clId="{543F8CCB-09A5-46AC-8471-4CA0131AC813}" dt="2025-04-17T13:19:38.158" v="4480" actId="20577"/>
        <pc:sldMkLst>
          <pc:docMk/>
          <pc:sldMk cId="2886364426" sldId="2147469135"/>
        </pc:sldMkLst>
        <pc:spChg chg="mod">
          <ac:chgData name="Strong, Mike" userId="70599713-a7d3-485f-9824-e8306cded8e3" providerId="ADAL" clId="{543F8CCB-09A5-46AC-8471-4CA0131AC813}" dt="2025-04-16T19:41:05.887" v="2712" actId="20577"/>
          <ac:spMkLst>
            <pc:docMk/>
            <pc:sldMk cId="2886364426" sldId="2147469135"/>
            <ac:spMk id="2" creationId="{CF2E479B-B719-92B7-2993-F5EEC8263ED5}"/>
          </ac:spMkLst>
        </pc:spChg>
        <pc:spChg chg="del">
          <ac:chgData name="Strong, Mike" userId="70599713-a7d3-485f-9824-e8306cded8e3" providerId="ADAL" clId="{543F8CCB-09A5-46AC-8471-4CA0131AC813}" dt="2025-04-16T19:47:41.987" v="2765" actId="478"/>
          <ac:spMkLst>
            <pc:docMk/>
            <pc:sldMk cId="2886364426" sldId="2147469135"/>
            <ac:spMk id="3" creationId="{E586B135-742C-31B5-86CE-51E0C3E7B6C0}"/>
          </ac:spMkLst>
        </pc:spChg>
        <pc:spChg chg="mod">
          <ac:chgData name="Strong, Mike" userId="70599713-a7d3-485f-9824-e8306cded8e3" providerId="ADAL" clId="{543F8CCB-09A5-46AC-8471-4CA0131AC813}" dt="2025-04-17T13:19:38.158" v="4480" actId="20577"/>
          <ac:spMkLst>
            <pc:docMk/>
            <pc:sldMk cId="2886364426" sldId="2147469135"/>
            <ac:spMk id="4" creationId="{8F7FF3B3-23A7-8C84-8415-6882184D72A2}"/>
          </ac:spMkLst>
        </pc:spChg>
        <pc:spChg chg="add mod">
          <ac:chgData name="Strong, Mike" userId="70599713-a7d3-485f-9824-e8306cded8e3" providerId="ADAL" clId="{543F8CCB-09A5-46AC-8471-4CA0131AC813}" dt="2025-04-16T20:29:32.076" v="3875" actId="1035"/>
          <ac:spMkLst>
            <pc:docMk/>
            <pc:sldMk cId="2886364426" sldId="2147469135"/>
            <ac:spMk id="9" creationId="{87D6ED25-592C-FECE-8D44-0136B2608480}"/>
          </ac:spMkLst>
        </pc:spChg>
        <pc:spChg chg="add mod">
          <ac:chgData name="Strong, Mike" userId="70599713-a7d3-485f-9824-e8306cded8e3" providerId="ADAL" clId="{543F8CCB-09A5-46AC-8471-4CA0131AC813}" dt="2025-04-16T20:29:32.076" v="3875" actId="1035"/>
          <ac:spMkLst>
            <pc:docMk/>
            <pc:sldMk cId="2886364426" sldId="2147469135"/>
            <ac:spMk id="10" creationId="{AC495BF7-AB1C-0F84-EBF2-A132AFED4107}"/>
          </ac:spMkLst>
        </pc:spChg>
        <pc:spChg chg="add mod">
          <ac:chgData name="Strong, Mike" userId="70599713-a7d3-485f-9824-e8306cded8e3" providerId="ADAL" clId="{543F8CCB-09A5-46AC-8471-4CA0131AC813}" dt="2025-04-16T20:29:32.076" v="3875" actId="1035"/>
          <ac:spMkLst>
            <pc:docMk/>
            <pc:sldMk cId="2886364426" sldId="2147469135"/>
            <ac:spMk id="11" creationId="{B85F80A6-7317-5BDE-E948-517A37FAB15A}"/>
          </ac:spMkLst>
        </pc:spChg>
        <pc:spChg chg="add mod">
          <ac:chgData name="Strong, Mike" userId="70599713-a7d3-485f-9824-e8306cded8e3" providerId="ADAL" clId="{543F8CCB-09A5-46AC-8471-4CA0131AC813}" dt="2025-04-16T20:29:32.076" v="3875" actId="1035"/>
          <ac:spMkLst>
            <pc:docMk/>
            <pc:sldMk cId="2886364426" sldId="2147469135"/>
            <ac:spMk id="31" creationId="{E1BF8A9C-871D-CB2D-1BB9-3CD2B3DCAB39}"/>
          </ac:spMkLst>
        </pc:spChg>
        <pc:spChg chg="add mod">
          <ac:chgData name="Strong, Mike" userId="70599713-a7d3-485f-9824-e8306cded8e3" providerId="ADAL" clId="{543F8CCB-09A5-46AC-8471-4CA0131AC813}" dt="2025-04-16T20:29:32.076" v="3875" actId="1035"/>
          <ac:spMkLst>
            <pc:docMk/>
            <pc:sldMk cId="2886364426" sldId="2147469135"/>
            <ac:spMk id="32" creationId="{CBD0F799-BD54-6C31-53FA-9DC03EA2C0E4}"/>
          </ac:spMkLst>
        </pc:spChg>
        <pc:picChg chg="add mod">
          <ac:chgData name="Strong, Mike" userId="70599713-a7d3-485f-9824-e8306cded8e3" providerId="ADAL" clId="{543F8CCB-09A5-46AC-8471-4CA0131AC813}" dt="2025-04-16T20:29:32.076" v="3875" actId="1035"/>
          <ac:picMkLst>
            <pc:docMk/>
            <pc:sldMk cId="2886364426" sldId="2147469135"/>
            <ac:picMk id="6" creationId="{D86FA8EB-E964-E99D-F1FB-C481C9CDCD2C}"/>
          </ac:picMkLst>
        </pc:picChg>
        <pc:picChg chg="add mod">
          <ac:chgData name="Strong, Mike" userId="70599713-a7d3-485f-9824-e8306cded8e3" providerId="ADAL" clId="{543F8CCB-09A5-46AC-8471-4CA0131AC813}" dt="2025-04-16T20:29:32.076" v="3875" actId="1035"/>
          <ac:picMkLst>
            <pc:docMk/>
            <pc:sldMk cId="2886364426" sldId="2147469135"/>
            <ac:picMk id="8" creationId="{492839F2-5B79-36A1-1688-73542D061A51}"/>
          </ac:picMkLst>
        </pc:picChg>
        <pc:cxnChg chg="add mod">
          <ac:chgData name="Strong, Mike" userId="70599713-a7d3-485f-9824-e8306cded8e3" providerId="ADAL" clId="{543F8CCB-09A5-46AC-8471-4CA0131AC813}" dt="2025-04-16T20:29:32.076" v="3875" actId="1035"/>
          <ac:cxnSpMkLst>
            <pc:docMk/>
            <pc:sldMk cId="2886364426" sldId="2147469135"/>
            <ac:cxnSpMk id="13" creationId="{6289C85C-43AA-3181-56E7-3B4B7E3AB830}"/>
          </ac:cxnSpMkLst>
        </pc:cxnChg>
        <pc:cxnChg chg="add mod">
          <ac:chgData name="Strong, Mike" userId="70599713-a7d3-485f-9824-e8306cded8e3" providerId="ADAL" clId="{543F8CCB-09A5-46AC-8471-4CA0131AC813}" dt="2025-04-16T20:29:32.076" v="3875" actId="1035"/>
          <ac:cxnSpMkLst>
            <pc:docMk/>
            <pc:sldMk cId="2886364426" sldId="2147469135"/>
            <ac:cxnSpMk id="28" creationId="{65A935CF-4A49-9C1C-DFF8-4811A0E368A6}"/>
          </ac:cxnSpMkLst>
        </pc:cxnChg>
      </pc:sldChg>
      <pc:sldChg chg="delSp modSp mod">
        <pc:chgData name="Strong, Mike" userId="70599713-a7d3-485f-9824-e8306cded8e3" providerId="ADAL" clId="{543F8CCB-09A5-46AC-8471-4CA0131AC813}" dt="2025-04-16T18:36:40.672" v="980" actId="20577"/>
        <pc:sldMkLst>
          <pc:docMk/>
          <pc:sldMk cId="403512819" sldId="2147469138"/>
        </pc:sldMkLst>
        <pc:spChg chg="mod">
          <ac:chgData name="Strong, Mike" userId="70599713-a7d3-485f-9824-e8306cded8e3" providerId="ADAL" clId="{543F8CCB-09A5-46AC-8471-4CA0131AC813}" dt="2025-04-16T18:36:40.672" v="980" actId="20577"/>
          <ac:spMkLst>
            <pc:docMk/>
            <pc:sldMk cId="403512819" sldId="2147469138"/>
            <ac:spMk id="2" creationId="{7A543847-1057-3DC5-FB06-C195ED058530}"/>
          </ac:spMkLst>
        </pc:spChg>
        <pc:spChg chg="mod">
          <ac:chgData name="Strong, Mike" userId="70599713-a7d3-485f-9824-e8306cded8e3" providerId="ADAL" clId="{543F8CCB-09A5-46AC-8471-4CA0131AC813}" dt="2025-04-16T18:26:33.055" v="788" actId="14100"/>
          <ac:spMkLst>
            <pc:docMk/>
            <pc:sldMk cId="403512819" sldId="2147469138"/>
            <ac:spMk id="3" creationId="{44814E5F-B5E4-62E0-A9ED-F40BCB57AF81}"/>
          </ac:spMkLst>
        </pc:spChg>
        <pc:spChg chg="mod">
          <ac:chgData name="Strong, Mike" userId="70599713-a7d3-485f-9824-e8306cded8e3" providerId="ADAL" clId="{543F8CCB-09A5-46AC-8471-4CA0131AC813}" dt="2025-04-16T18:17:34.938" v="650" actId="1035"/>
          <ac:spMkLst>
            <pc:docMk/>
            <pc:sldMk cId="403512819" sldId="2147469138"/>
            <ac:spMk id="4" creationId="{4D69383C-796A-BBD3-D09D-68F9BF4CFE36}"/>
          </ac:spMkLst>
        </pc:spChg>
        <pc:spChg chg="mod">
          <ac:chgData name="Strong, Mike" userId="70599713-a7d3-485f-9824-e8306cded8e3" providerId="ADAL" clId="{543F8CCB-09A5-46AC-8471-4CA0131AC813}" dt="2025-04-16T18:17:34.938" v="650" actId="1035"/>
          <ac:spMkLst>
            <pc:docMk/>
            <pc:sldMk cId="403512819" sldId="2147469138"/>
            <ac:spMk id="5" creationId="{068D77FF-3239-D6A8-B015-D8D480837516}"/>
          </ac:spMkLst>
        </pc:spChg>
        <pc:spChg chg="del">
          <ac:chgData name="Strong, Mike" userId="70599713-a7d3-485f-9824-e8306cded8e3" providerId="ADAL" clId="{543F8CCB-09A5-46AC-8471-4CA0131AC813}" dt="2025-04-16T18:16:41.819" v="623" actId="478"/>
          <ac:spMkLst>
            <pc:docMk/>
            <pc:sldMk cId="403512819" sldId="2147469138"/>
            <ac:spMk id="6" creationId="{75A563DF-0F44-86E1-2378-AC65C5269F5F}"/>
          </ac:spMkLst>
        </pc:spChg>
        <pc:spChg chg="mod">
          <ac:chgData name="Strong, Mike" userId="70599713-a7d3-485f-9824-e8306cded8e3" providerId="ADAL" clId="{543F8CCB-09A5-46AC-8471-4CA0131AC813}" dt="2025-04-16T18:17:34.938" v="650" actId="1035"/>
          <ac:spMkLst>
            <pc:docMk/>
            <pc:sldMk cId="403512819" sldId="2147469138"/>
            <ac:spMk id="9" creationId="{6B125438-BA50-F63E-5752-5F3AE25170D5}"/>
          </ac:spMkLst>
        </pc:spChg>
        <pc:spChg chg="mod">
          <ac:chgData name="Strong, Mike" userId="70599713-a7d3-485f-9824-e8306cded8e3" providerId="ADAL" clId="{543F8CCB-09A5-46AC-8471-4CA0131AC813}" dt="2025-04-16T18:25:59.435" v="775" actId="6549"/>
          <ac:spMkLst>
            <pc:docMk/>
            <pc:sldMk cId="403512819" sldId="2147469138"/>
            <ac:spMk id="10" creationId="{2074D781-3589-E676-217A-547842FC663E}"/>
          </ac:spMkLst>
        </pc:spChg>
        <pc:picChg chg="mod">
          <ac:chgData name="Strong, Mike" userId="70599713-a7d3-485f-9824-e8306cded8e3" providerId="ADAL" clId="{543F8CCB-09A5-46AC-8471-4CA0131AC813}" dt="2025-04-16T18:17:34.938" v="650" actId="1035"/>
          <ac:picMkLst>
            <pc:docMk/>
            <pc:sldMk cId="403512819" sldId="2147469138"/>
            <ac:picMk id="7" creationId="{3ED7DE3E-7E44-B46F-9E6C-0B1C536E38F6}"/>
          </ac:picMkLst>
        </pc:picChg>
        <pc:picChg chg="mod">
          <ac:chgData name="Strong, Mike" userId="70599713-a7d3-485f-9824-e8306cded8e3" providerId="ADAL" clId="{543F8CCB-09A5-46AC-8471-4CA0131AC813}" dt="2025-04-16T18:17:34.938" v="650" actId="1035"/>
          <ac:picMkLst>
            <pc:docMk/>
            <pc:sldMk cId="403512819" sldId="2147469138"/>
            <ac:picMk id="8" creationId="{634D8977-A52E-0938-E19F-9837C06C0483}"/>
          </ac:picMkLst>
        </pc:picChg>
      </pc:sldChg>
      <pc:sldChg chg="delSp modSp mod">
        <pc:chgData name="Strong, Mike" userId="70599713-a7d3-485f-9824-e8306cded8e3" providerId="ADAL" clId="{543F8CCB-09A5-46AC-8471-4CA0131AC813}" dt="2025-04-17T13:19:24.335" v="4475" actId="114"/>
        <pc:sldMkLst>
          <pc:docMk/>
          <pc:sldMk cId="2053905403" sldId="2147469191"/>
        </pc:sldMkLst>
        <pc:spChg chg="del">
          <ac:chgData name="Strong, Mike" userId="70599713-a7d3-485f-9824-e8306cded8e3" providerId="ADAL" clId="{543F8CCB-09A5-46AC-8471-4CA0131AC813}" dt="2025-04-16T19:21:15.295" v="2398" actId="478"/>
          <ac:spMkLst>
            <pc:docMk/>
            <pc:sldMk cId="2053905403" sldId="2147469191"/>
            <ac:spMk id="3" creationId="{FD4FF4B6-C56E-E510-7A2A-FC04AA229E75}"/>
          </ac:spMkLst>
        </pc:spChg>
        <pc:spChg chg="mod">
          <ac:chgData name="Strong, Mike" userId="70599713-a7d3-485f-9824-e8306cded8e3" providerId="ADAL" clId="{543F8CCB-09A5-46AC-8471-4CA0131AC813}" dt="2025-04-16T19:35:33.097" v="2614" actId="1076"/>
          <ac:spMkLst>
            <pc:docMk/>
            <pc:sldMk cId="2053905403" sldId="2147469191"/>
            <ac:spMk id="6" creationId="{4D3428CF-6168-8B41-5DEF-C321E02D7D29}"/>
          </ac:spMkLst>
        </pc:spChg>
        <pc:spChg chg="mod">
          <ac:chgData name="Strong, Mike" userId="70599713-a7d3-485f-9824-e8306cded8e3" providerId="ADAL" clId="{543F8CCB-09A5-46AC-8471-4CA0131AC813}" dt="2025-04-17T13:03:24.023" v="4367" actId="1035"/>
          <ac:spMkLst>
            <pc:docMk/>
            <pc:sldMk cId="2053905403" sldId="2147469191"/>
            <ac:spMk id="7" creationId="{89254C44-6472-993E-52F9-6CCBB92E64A4}"/>
          </ac:spMkLst>
        </pc:spChg>
        <pc:spChg chg="mod">
          <ac:chgData name="Strong, Mike" userId="70599713-a7d3-485f-9824-e8306cded8e3" providerId="ADAL" clId="{543F8CCB-09A5-46AC-8471-4CA0131AC813}" dt="2025-04-17T13:19:24.335" v="4475" actId="114"/>
          <ac:spMkLst>
            <pc:docMk/>
            <pc:sldMk cId="2053905403" sldId="2147469191"/>
            <ac:spMk id="8" creationId="{46AC2599-D4C7-4001-CBB2-F2A72C5E2971}"/>
          </ac:spMkLst>
        </pc:spChg>
        <pc:spChg chg="mod">
          <ac:chgData name="Strong, Mike" userId="70599713-a7d3-485f-9824-e8306cded8e3" providerId="ADAL" clId="{543F8CCB-09A5-46AC-8471-4CA0131AC813}" dt="2025-04-17T13:03:24.023" v="4367" actId="1035"/>
          <ac:spMkLst>
            <pc:docMk/>
            <pc:sldMk cId="2053905403" sldId="2147469191"/>
            <ac:spMk id="11" creationId="{2CE829AF-7167-8EEE-CE14-FC4F44E7D890}"/>
          </ac:spMkLst>
        </pc:spChg>
        <pc:spChg chg="mod">
          <ac:chgData name="Strong, Mike" userId="70599713-a7d3-485f-9824-e8306cded8e3" providerId="ADAL" clId="{543F8CCB-09A5-46AC-8471-4CA0131AC813}" dt="2025-04-16T19:35:29.752" v="2613" actId="1076"/>
          <ac:spMkLst>
            <pc:docMk/>
            <pc:sldMk cId="2053905403" sldId="2147469191"/>
            <ac:spMk id="14" creationId="{338EF55A-4F79-C034-130A-B223CF5A6F6F}"/>
          </ac:spMkLst>
        </pc:spChg>
        <pc:picChg chg="mod">
          <ac:chgData name="Strong, Mike" userId="70599713-a7d3-485f-9824-e8306cded8e3" providerId="ADAL" clId="{543F8CCB-09A5-46AC-8471-4CA0131AC813}" dt="2025-04-17T13:03:24.023" v="4367" actId="1035"/>
          <ac:picMkLst>
            <pc:docMk/>
            <pc:sldMk cId="2053905403" sldId="2147469191"/>
            <ac:picMk id="4" creationId="{D7F4BF17-263E-FAD4-072C-E9B09C492475}"/>
          </ac:picMkLst>
        </pc:picChg>
        <pc:picChg chg="mod">
          <ac:chgData name="Strong, Mike" userId="70599713-a7d3-485f-9824-e8306cded8e3" providerId="ADAL" clId="{543F8CCB-09A5-46AC-8471-4CA0131AC813}" dt="2025-04-16T19:35:33.097" v="2614" actId="1076"/>
          <ac:picMkLst>
            <pc:docMk/>
            <pc:sldMk cId="2053905403" sldId="2147469191"/>
            <ac:picMk id="5" creationId="{F252BB4E-2C44-E9B7-3754-208504DBB4A4}"/>
          </ac:picMkLst>
        </pc:picChg>
        <pc:picChg chg="mod">
          <ac:chgData name="Strong, Mike" userId="70599713-a7d3-485f-9824-e8306cded8e3" providerId="ADAL" clId="{543F8CCB-09A5-46AC-8471-4CA0131AC813}" dt="2025-04-17T13:03:24.023" v="4367" actId="1035"/>
          <ac:picMkLst>
            <pc:docMk/>
            <pc:sldMk cId="2053905403" sldId="2147469191"/>
            <ac:picMk id="10" creationId="{03B41926-5013-B129-5211-2E7CFC34ACB0}"/>
          </ac:picMkLst>
        </pc:picChg>
        <pc:picChg chg="mod">
          <ac:chgData name="Strong, Mike" userId="70599713-a7d3-485f-9824-e8306cded8e3" providerId="ADAL" clId="{543F8CCB-09A5-46AC-8471-4CA0131AC813}" dt="2025-04-16T19:35:29.752" v="2613" actId="1076"/>
          <ac:picMkLst>
            <pc:docMk/>
            <pc:sldMk cId="2053905403" sldId="2147469191"/>
            <ac:picMk id="13" creationId="{8A8DA04A-6C90-15D5-6CC0-A549908F0535}"/>
          </ac:picMkLst>
        </pc:picChg>
      </pc:sldChg>
      <pc:sldChg chg="modSp mod">
        <pc:chgData name="Strong, Mike" userId="70599713-a7d3-485f-9824-e8306cded8e3" providerId="ADAL" clId="{543F8CCB-09A5-46AC-8471-4CA0131AC813}" dt="2025-04-16T19:42:44.771" v="2740" actId="20577"/>
        <pc:sldMkLst>
          <pc:docMk/>
          <pc:sldMk cId="3481385447" sldId="2147469198"/>
        </pc:sldMkLst>
        <pc:spChg chg="mod">
          <ac:chgData name="Strong, Mike" userId="70599713-a7d3-485f-9824-e8306cded8e3" providerId="ADAL" clId="{543F8CCB-09A5-46AC-8471-4CA0131AC813}" dt="2025-04-16T19:42:44.771" v="2740" actId="20577"/>
          <ac:spMkLst>
            <pc:docMk/>
            <pc:sldMk cId="3481385447" sldId="2147469198"/>
            <ac:spMk id="2" creationId="{353446E9-96F9-80C9-7552-18478C8DD39B}"/>
          </ac:spMkLst>
        </pc:spChg>
      </pc:sldChg>
      <pc:sldChg chg="delSp modSp mod">
        <pc:chgData name="Strong, Mike" userId="70599713-a7d3-485f-9824-e8306cded8e3" providerId="ADAL" clId="{543F8CCB-09A5-46AC-8471-4CA0131AC813}" dt="2025-04-16T18:36:52.304" v="989" actId="20577"/>
        <pc:sldMkLst>
          <pc:docMk/>
          <pc:sldMk cId="237928779" sldId="2147469204"/>
        </pc:sldMkLst>
        <pc:spChg chg="mod">
          <ac:chgData name="Strong, Mike" userId="70599713-a7d3-485f-9824-e8306cded8e3" providerId="ADAL" clId="{543F8CCB-09A5-46AC-8471-4CA0131AC813}" dt="2025-04-16T18:36:52.304" v="989" actId="20577"/>
          <ac:spMkLst>
            <pc:docMk/>
            <pc:sldMk cId="237928779" sldId="2147469204"/>
            <ac:spMk id="2" creationId="{DE05A979-E309-5828-F8C7-B613170865CD}"/>
          </ac:spMkLst>
        </pc:spChg>
        <pc:spChg chg="del">
          <ac:chgData name="Strong, Mike" userId="70599713-a7d3-485f-9824-e8306cded8e3" providerId="ADAL" clId="{543F8CCB-09A5-46AC-8471-4CA0131AC813}" dt="2025-04-16T18:34:30.040" v="884" actId="478"/>
          <ac:spMkLst>
            <pc:docMk/>
            <pc:sldMk cId="237928779" sldId="2147469204"/>
            <ac:spMk id="3" creationId="{D5450461-59C8-3EF3-898D-B3F6DE725B10}"/>
          </ac:spMkLst>
        </pc:spChg>
        <pc:spChg chg="mod">
          <ac:chgData name="Strong, Mike" userId="70599713-a7d3-485f-9824-e8306cded8e3" providerId="ADAL" clId="{543F8CCB-09A5-46AC-8471-4CA0131AC813}" dt="2025-04-16T18:34:21.153" v="883" actId="20577"/>
          <ac:spMkLst>
            <pc:docMk/>
            <pc:sldMk cId="237928779" sldId="2147469204"/>
            <ac:spMk id="8" creationId="{1E33369E-59A1-60C2-83A5-FD138955A216}"/>
          </ac:spMkLst>
        </pc:spChg>
        <pc:spChg chg="mod">
          <ac:chgData name="Strong, Mike" userId="70599713-a7d3-485f-9824-e8306cded8e3" providerId="ADAL" clId="{543F8CCB-09A5-46AC-8471-4CA0131AC813}" dt="2025-04-16T18:35:04.941" v="923" actId="6549"/>
          <ac:spMkLst>
            <pc:docMk/>
            <pc:sldMk cId="237928779" sldId="2147469204"/>
            <ac:spMk id="10" creationId="{11D97919-4F74-4E61-57EA-2D123CFCBD1F}"/>
          </ac:spMkLst>
        </pc:spChg>
        <pc:cxnChg chg="mod">
          <ac:chgData name="Strong, Mike" userId="70599713-a7d3-485f-9824-e8306cded8e3" providerId="ADAL" clId="{543F8CCB-09A5-46AC-8471-4CA0131AC813}" dt="2025-04-16T18:34:19.070" v="872" actId="20577"/>
          <ac:cxnSpMkLst>
            <pc:docMk/>
            <pc:sldMk cId="237928779" sldId="2147469204"/>
            <ac:cxnSpMk id="9" creationId="{933AAF6B-D7DD-A779-EFF6-40516F04E8EE}"/>
          </ac:cxnSpMkLst>
        </pc:cxnChg>
      </pc:sldChg>
      <pc:sldChg chg="addSp delSp modSp mod">
        <pc:chgData name="Strong, Mike" userId="70599713-a7d3-485f-9824-e8306cded8e3" providerId="ADAL" clId="{543F8CCB-09A5-46AC-8471-4CA0131AC813}" dt="2025-04-17T12:33:04.434" v="4015" actId="478"/>
        <pc:sldMkLst>
          <pc:docMk/>
          <pc:sldMk cId="1642930500" sldId="2147469207"/>
        </pc:sldMkLst>
        <pc:spChg chg="mod">
          <ac:chgData name="Strong, Mike" userId="70599713-a7d3-485f-9824-e8306cded8e3" providerId="ADAL" clId="{543F8CCB-09A5-46AC-8471-4CA0131AC813}" dt="2025-04-17T12:29:50.010" v="3950" actId="6549"/>
          <ac:spMkLst>
            <pc:docMk/>
            <pc:sldMk cId="1642930500" sldId="2147469207"/>
            <ac:spMk id="2" creationId="{A67B7753-0E2A-67FF-1D74-A186173BF062}"/>
          </ac:spMkLst>
        </pc:spChg>
        <pc:spChg chg="del">
          <ac:chgData name="Strong, Mike" userId="70599713-a7d3-485f-9824-e8306cded8e3" providerId="ADAL" clId="{543F8CCB-09A5-46AC-8471-4CA0131AC813}" dt="2025-04-16T18:40:21.789" v="1057" actId="478"/>
          <ac:spMkLst>
            <pc:docMk/>
            <pc:sldMk cId="1642930500" sldId="2147469207"/>
            <ac:spMk id="3" creationId="{564AF083-AA50-8431-C740-E6AD67BC29DF}"/>
          </ac:spMkLst>
        </pc:spChg>
        <pc:spChg chg="mod">
          <ac:chgData name="Strong, Mike" userId="70599713-a7d3-485f-9824-e8306cded8e3" providerId="ADAL" clId="{543F8CCB-09A5-46AC-8471-4CA0131AC813}" dt="2025-04-16T18:38:10.905" v="1003" actId="20577"/>
          <ac:spMkLst>
            <pc:docMk/>
            <pc:sldMk cId="1642930500" sldId="2147469207"/>
            <ac:spMk id="5" creationId="{FBB84D10-F008-A3BF-6A8F-521FD9D38A51}"/>
          </ac:spMkLst>
        </pc:spChg>
        <pc:spChg chg="mod">
          <ac:chgData name="Strong, Mike" userId="70599713-a7d3-485f-9824-e8306cded8e3" providerId="ADAL" clId="{543F8CCB-09A5-46AC-8471-4CA0131AC813}" dt="2025-04-17T12:30:36.731" v="4013" actId="20577"/>
          <ac:spMkLst>
            <pc:docMk/>
            <pc:sldMk cId="1642930500" sldId="2147469207"/>
            <ac:spMk id="10" creationId="{F7281FCF-0FD4-FE4C-59F6-8E1EE6602B0C}"/>
          </ac:spMkLst>
        </pc:spChg>
        <pc:spChg chg="mod">
          <ac:chgData name="Strong, Mike" userId="70599713-a7d3-485f-9824-e8306cded8e3" providerId="ADAL" clId="{543F8CCB-09A5-46AC-8471-4CA0131AC813}" dt="2025-04-16T18:20:12.142" v="731" actId="1076"/>
          <ac:spMkLst>
            <pc:docMk/>
            <pc:sldMk cId="1642930500" sldId="2147469207"/>
            <ac:spMk id="11" creationId="{12F49A6C-4C1A-A375-259D-7DE70630A69B}"/>
          </ac:spMkLst>
        </pc:spChg>
        <pc:spChg chg="mod">
          <ac:chgData name="Strong, Mike" userId="70599713-a7d3-485f-9824-e8306cded8e3" providerId="ADAL" clId="{543F8CCB-09A5-46AC-8471-4CA0131AC813}" dt="2025-04-16T18:19:13.298" v="678" actId="20577"/>
          <ac:spMkLst>
            <pc:docMk/>
            <pc:sldMk cId="1642930500" sldId="2147469207"/>
            <ac:spMk id="12" creationId="{F96820D3-8D4A-8C67-6FB3-33E4935D6873}"/>
          </ac:spMkLst>
        </pc:spChg>
        <pc:picChg chg="mod">
          <ac:chgData name="Strong, Mike" userId="70599713-a7d3-485f-9824-e8306cded8e3" providerId="ADAL" clId="{543F8CCB-09A5-46AC-8471-4CA0131AC813}" dt="2025-04-16T18:20:04.799" v="730" actId="1076"/>
          <ac:picMkLst>
            <pc:docMk/>
            <pc:sldMk cId="1642930500" sldId="2147469207"/>
            <ac:picMk id="7" creationId="{D940D397-CBC6-9F0F-8A7A-849382F05BE8}"/>
          </ac:picMkLst>
        </pc:picChg>
        <pc:picChg chg="add del">
          <ac:chgData name="Strong, Mike" userId="70599713-a7d3-485f-9824-e8306cded8e3" providerId="ADAL" clId="{543F8CCB-09A5-46AC-8471-4CA0131AC813}" dt="2025-04-17T12:33:04.434" v="4015" actId="478"/>
          <ac:picMkLst>
            <pc:docMk/>
            <pc:sldMk cId="1642930500" sldId="2147469207"/>
            <ac:picMk id="9" creationId="{3268367F-2C8F-87D5-32DF-6FB2A6D8C1B2}"/>
          </ac:picMkLst>
        </pc:picChg>
      </pc:sldChg>
      <pc:sldChg chg="delSp modSp mod">
        <pc:chgData name="Strong, Mike" userId="70599713-a7d3-485f-9824-e8306cded8e3" providerId="ADAL" clId="{543F8CCB-09A5-46AC-8471-4CA0131AC813}" dt="2025-04-17T12:39:49.542" v="4243" actId="6549"/>
        <pc:sldMkLst>
          <pc:docMk/>
          <pc:sldMk cId="375598430" sldId="2147469208"/>
        </pc:sldMkLst>
        <pc:spChg chg="del">
          <ac:chgData name="Strong, Mike" userId="70599713-a7d3-485f-9824-e8306cded8e3" providerId="ADAL" clId="{543F8CCB-09A5-46AC-8471-4CA0131AC813}" dt="2025-04-16T19:16:54.384" v="2330" actId="478"/>
          <ac:spMkLst>
            <pc:docMk/>
            <pc:sldMk cId="375598430" sldId="2147469208"/>
            <ac:spMk id="3" creationId="{05CD32C7-C017-A613-D066-5595AEA1B6A2}"/>
          </ac:spMkLst>
        </pc:spChg>
        <pc:spChg chg="mod">
          <ac:chgData name="Strong, Mike" userId="70599713-a7d3-485f-9824-e8306cded8e3" providerId="ADAL" clId="{543F8CCB-09A5-46AC-8471-4CA0131AC813}" dt="2025-04-17T12:39:49.542" v="4243" actId="6549"/>
          <ac:spMkLst>
            <pc:docMk/>
            <pc:sldMk cId="375598430" sldId="2147469208"/>
            <ac:spMk id="10" creationId="{9DABF800-D66E-5F4A-72D4-505A8B9CCFF2}"/>
          </ac:spMkLst>
        </pc:spChg>
      </pc:sldChg>
      <pc:sldChg chg="modSp mod">
        <pc:chgData name="Strong, Mike" userId="70599713-a7d3-485f-9824-e8306cded8e3" providerId="ADAL" clId="{543F8CCB-09A5-46AC-8471-4CA0131AC813}" dt="2025-04-16T20:00:46.290" v="3304" actId="21"/>
        <pc:sldMkLst>
          <pc:docMk/>
          <pc:sldMk cId="258129829" sldId="2147469210"/>
        </pc:sldMkLst>
        <pc:spChg chg="mod">
          <ac:chgData name="Strong, Mike" userId="70599713-a7d3-485f-9824-e8306cded8e3" providerId="ADAL" clId="{543F8CCB-09A5-46AC-8471-4CA0131AC813}" dt="2025-04-16T20:00:46.290" v="3304" actId="21"/>
          <ac:spMkLst>
            <pc:docMk/>
            <pc:sldMk cId="258129829" sldId="2147469210"/>
            <ac:spMk id="12" creationId="{601156A6-EA42-3FCD-B784-FF891C25B0E8}"/>
          </ac:spMkLst>
        </pc:spChg>
      </pc:sldChg>
      <pc:sldChg chg="modSp mod modNotesTx">
        <pc:chgData name="Strong, Mike" userId="70599713-a7d3-485f-9824-e8306cded8e3" providerId="ADAL" clId="{543F8CCB-09A5-46AC-8471-4CA0131AC813}" dt="2025-04-17T13:22:34.810" v="4481" actId="6549"/>
        <pc:sldMkLst>
          <pc:docMk/>
          <pc:sldMk cId="1363606219" sldId="2147469211"/>
        </pc:sldMkLst>
        <pc:spChg chg="mod">
          <ac:chgData name="Strong, Mike" userId="70599713-a7d3-485f-9824-e8306cded8e3" providerId="ADAL" clId="{543F8CCB-09A5-46AC-8471-4CA0131AC813}" dt="2025-04-16T20:22:25.344" v="3724" actId="404"/>
          <ac:spMkLst>
            <pc:docMk/>
            <pc:sldMk cId="1363606219" sldId="2147469211"/>
            <ac:spMk id="12" creationId="{29EBC202-7E9C-8D6D-2E66-DB3637F15391}"/>
          </ac:spMkLst>
        </pc:spChg>
      </pc:sldChg>
      <pc:sldChg chg="modSp mod ord">
        <pc:chgData name="Strong, Mike" userId="70599713-a7d3-485f-9824-e8306cded8e3" providerId="ADAL" clId="{543F8CCB-09A5-46AC-8471-4CA0131AC813}" dt="2025-04-16T19:46:47.821" v="2763" actId="20577"/>
        <pc:sldMkLst>
          <pc:docMk/>
          <pc:sldMk cId="2655007574" sldId="2147469212"/>
        </pc:sldMkLst>
        <pc:spChg chg="mod">
          <ac:chgData name="Strong, Mike" userId="70599713-a7d3-485f-9824-e8306cded8e3" providerId="ADAL" clId="{543F8CCB-09A5-46AC-8471-4CA0131AC813}" dt="2025-04-16T19:46:47.821" v="2763" actId="20577"/>
          <ac:spMkLst>
            <pc:docMk/>
            <pc:sldMk cId="2655007574" sldId="2147469212"/>
            <ac:spMk id="2" creationId="{764A27E8-E0CA-8E58-0147-3454632D6C20}"/>
          </ac:spMkLst>
        </pc:spChg>
      </pc:sldChg>
      <pc:sldChg chg="del">
        <pc:chgData name="Strong, Mike" userId="70599713-a7d3-485f-9824-e8306cded8e3" providerId="ADAL" clId="{543F8CCB-09A5-46AC-8471-4CA0131AC813}" dt="2025-04-16T18:27:50.135" v="791" actId="2696"/>
        <pc:sldMkLst>
          <pc:docMk/>
          <pc:sldMk cId="2495532048" sldId="2147469213"/>
        </pc:sldMkLst>
      </pc:sldChg>
      <pc:sldChg chg="delSp modSp mod ord">
        <pc:chgData name="Strong, Mike" userId="70599713-a7d3-485f-9824-e8306cded8e3" providerId="ADAL" clId="{543F8CCB-09A5-46AC-8471-4CA0131AC813}" dt="2025-04-16T19:39:33.987" v="2624" actId="20577"/>
        <pc:sldMkLst>
          <pc:docMk/>
          <pc:sldMk cId="2045741904" sldId="2147469214"/>
        </pc:sldMkLst>
        <pc:spChg chg="mod">
          <ac:chgData name="Strong, Mike" userId="70599713-a7d3-485f-9824-e8306cded8e3" providerId="ADAL" clId="{543F8CCB-09A5-46AC-8471-4CA0131AC813}" dt="2025-04-16T19:39:33.987" v="2624" actId="20577"/>
          <ac:spMkLst>
            <pc:docMk/>
            <pc:sldMk cId="2045741904" sldId="2147469214"/>
            <ac:spMk id="2" creationId="{7E4331AA-FDB3-E68A-93E2-CBE741CC78CC}"/>
          </ac:spMkLst>
        </pc:spChg>
        <pc:spChg chg="del">
          <ac:chgData name="Strong, Mike" userId="70599713-a7d3-485f-9824-e8306cded8e3" providerId="ADAL" clId="{543F8CCB-09A5-46AC-8471-4CA0131AC813}" dt="2025-04-16T19:09:06.058" v="2269" actId="478"/>
          <ac:spMkLst>
            <pc:docMk/>
            <pc:sldMk cId="2045741904" sldId="2147469214"/>
            <ac:spMk id="3" creationId="{33D8A031-45C5-9F68-180D-E612A9C102AB}"/>
          </ac:spMkLst>
        </pc:spChg>
      </pc:sldChg>
      <pc:sldChg chg="delSp modSp mod ord">
        <pc:chgData name="Strong, Mike" userId="70599713-a7d3-485f-9824-e8306cded8e3" providerId="ADAL" clId="{543F8CCB-09A5-46AC-8471-4CA0131AC813}" dt="2025-04-16T19:39:56.638" v="2628"/>
        <pc:sldMkLst>
          <pc:docMk/>
          <pc:sldMk cId="3783233088" sldId="2147469215"/>
        </pc:sldMkLst>
        <pc:spChg chg="mod">
          <ac:chgData name="Strong, Mike" userId="70599713-a7d3-485f-9824-e8306cded8e3" providerId="ADAL" clId="{543F8CCB-09A5-46AC-8471-4CA0131AC813}" dt="2025-04-16T19:35:56.169" v="2619" actId="20577"/>
          <ac:spMkLst>
            <pc:docMk/>
            <pc:sldMk cId="3783233088" sldId="2147469215"/>
            <ac:spMk id="2" creationId="{41A63EDF-8585-BD11-5685-C5186D185D39}"/>
          </ac:spMkLst>
        </pc:spChg>
        <pc:spChg chg="del">
          <ac:chgData name="Strong, Mike" userId="70599713-a7d3-485f-9824-e8306cded8e3" providerId="ADAL" clId="{543F8CCB-09A5-46AC-8471-4CA0131AC813}" dt="2025-04-16T19:09:47.471" v="2270" actId="478"/>
          <ac:spMkLst>
            <pc:docMk/>
            <pc:sldMk cId="3783233088" sldId="2147469215"/>
            <ac:spMk id="3" creationId="{B8933ADA-4B5F-435F-7566-B5D340D151F7}"/>
          </ac:spMkLst>
        </pc:spChg>
      </pc:sldChg>
      <pc:sldChg chg="modSp mod">
        <pc:chgData name="Strong, Mike" userId="70599713-a7d3-485f-9824-e8306cded8e3" providerId="ADAL" clId="{543F8CCB-09A5-46AC-8471-4CA0131AC813}" dt="2025-04-17T13:05:30.143" v="4457" actId="20577"/>
        <pc:sldMkLst>
          <pc:docMk/>
          <pc:sldMk cId="422667599" sldId="2147469218"/>
        </pc:sldMkLst>
        <pc:spChg chg="mod">
          <ac:chgData name="Strong, Mike" userId="70599713-a7d3-485f-9824-e8306cded8e3" providerId="ADAL" clId="{543F8CCB-09A5-46AC-8471-4CA0131AC813}" dt="2025-04-17T13:05:30.143" v="4457" actId="20577"/>
          <ac:spMkLst>
            <pc:docMk/>
            <pc:sldMk cId="422667599" sldId="2147469218"/>
            <ac:spMk id="3" creationId="{3D94C3CA-86A6-70A0-86C0-6666D57C3F15}"/>
          </ac:spMkLst>
        </pc:spChg>
      </pc:sldChg>
      <pc:sldChg chg="add del">
        <pc:chgData name="Strong, Mike" userId="70599713-a7d3-485f-9824-e8306cded8e3" providerId="ADAL" clId="{543F8CCB-09A5-46AC-8471-4CA0131AC813}" dt="2025-04-16T18:27:46.818" v="790" actId="2890"/>
        <pc:sldMkLst>
          <pc:docMk/>
          <pc:sldMk cId="2723275742" sldId="214746921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t>4/17/2025</a:t>
            </a:fld>
            <a:endParaRPr lang="en-US"/>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t>‹#›</a:t>
            </a:fld>
            <a:endParaRPr lang="en-US"/>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D4C33-E834-184F-A85B-4B1A7D742F82}"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A2CD3-FB95-D94F-9F04-F9F995EAB822}" type="slidenum">
              <a:rPr lang="en-US" smtClean="0"/>
              <a:t>‹#›</a:t>
            </a:fld>
            <a:endParaRPr lang="en-US"/>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31660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12</a:t>
            </a:fld>
            <a:endParaRPr lang="en-US"/>
          </a:p>
        </p:txBody>
      </p:sp>
    </p:spTree>
    <p:extLst>
      <p:ext uri="{BB962C8B-B14F-4D97-AF65-F5344CB8AC3E}">
        <p14:creationId xmlns:p14="http://schemas.microsoft.com/office/powerpoint/2010/main" val="2414106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AA9E4-3864-E434-EE9D-6D4E533FF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99D88-B106-D349-113C-0C184C3972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DE2C45-D062-3C21-8CDC-232EAD2E11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E40198-EA36-C124-3CFB-A0B0D0141D06}"/>
              </a:ext>
            </a:extLst>
          </p:cNvPr>
          <p:cNvSpPr>
            <a:spLocks noGrp="1"/>
          </p:cNvSpPr>
          <p:nvPr>
            <p:ph type="sldNum" sz="quarter" idx="5"/>
          </p:nvPr>
        </p:nvSpPr>
        <p:spPr/>
        <p:txBody>
          <a:bodyPr/>
          <a:lstStyle/>
          <a:p>
            <a:fld id="{DBFF095A-F86B-4B29-8A9F-DF3D3D1F3E2A}" type="slidenum">
              <a:rPr lang="en-US" smtClean="0"/>
              <a:pPr/>
              <a:t>13</a:t>
            </a:fld>
            <a:endParaRPr lang="en-US"/>
          </a:p>
        </p:txBody>
      </p:sp>
    </p:spTree>
    <p:extLst>
      <p:ext uri="{BB962C8B-B14F-4D97-AF65-F5344CB8AC3E}">
        <p14:creationId xmlns:p14="http://schemas.microsoft.com/office/powerpoint/2010/main" val="3478702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analysis was performed exploring a 0.5 Torr-L/s leak rate for the rotating Target Shaft seal. The </a:t>
            </a:r>
            <a:r>
              <a:rPr lang="en-US" dirty="0" err="1"/>
              <a:t>pumpdown</a:t>
            </a:r>
            <a:r>
              <a:rPr lang="en-US" dirty="0"/>
              <a:t> time to 1 Torr was unaffected, but the ultimate achievable base pressure was increased from 144 </a:t>
            </a:r>
            <a:r>
              <a:rPr lang="en-US" dirty="0" err="1"/>
              <a:t>mTorr</a:t>
            </a:r>
            <a:r>
              <a:rPr lang="en-US" dirty="0"/>
              <a:t> to ~300 </a:t>
            </a:r>
            <a:r>
              <a:rPr lang="en-US" dirty="0" err="1"/>
              <a:t>mTorr</a:t>
            </a:r>
            <a:r>
              <a:rPr lang="en-US" dirty="0"/>
              <a:t>.</a:t>
            </a:r>
          </a:p>
        </p:txBody>
      </p:sp>
      <p:sp>
        <p:nvSpPr>
          <p:cNvPr id="4" name="Slide Number Placeholder 3"/>
          <p:cNvSpPr>
            <a:spLocks noGrp="1"/>
          </p:cNvSpPr>
          <p:nvPr>
            <p:ph type="sldNum" sz="quarter" idx="5"/>
          </p:nvPr>
        </p:nvSpPr>
        <p:spPr/>
        <p:txBody>
          <a:bodyPr/>
          <a:lstStyle/>
          <a:p>
            <a:fld id="{DBFF095A-F86B-4B29-8A9F-DF3D3D1F3E2A}" type="slidenum">
              <a:rPr lang="en-US" smtClean="0"/>
              <a:pPr/>
              <a:t>14</a:t>
            </a:fld>
            <a:endParaRPr lang="en-US"/>
          </a:p>
        </p:txBody>
      </p:sp>
    </p:spTree>
    <p:extLst>
      <p:ext uri="{BB962C8B-B14F-4D97-AF65-F5344CB8AC3E}">
        <p14:creationId xmlns:p14="http://schemas.microsoft.com/office/powerpoint/2010/main" val="659248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15</a:t>
            </a:fld>
            <a:endParaRPr lang="en-US"/>
          </a:p>
        </p:txBody>
      </p:sp>
    </p:spTree>
    <p:extLst>
      <p:ext uri="{BB962C8B-B14F-4D97-AF65-F5344CB8AC3E}">
        <p14:creationId xmlns:p14="http://schemas.microsoft.com/office/powerpoint/2010/main" val="2534832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16</a:t>
            </a:fld>
            <a:endParaRPr lang="en-US"/>
          </a:p>
        </p:txBody>
      </p:sp>
    </p:spTree>
    <p:extLst>
      <p:ext uri="{BB962C8B-B14F-4D97-AF65-F5344CB8AC3E}">
        <p14:creationId xmlns:p14="http://schemas.microsoft.com/office/powerpoint/2010/main" val="238966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17</a:t>
            </a:fld>
            <a:endParaRPr lang="en-US"/>
          </a:p>
        </p:txBody>
      </p:sp>
    </p:spTree>
    <p:extLst>
      <p:ext uri="{BB962C8B-B14F-4D97-AF65-F5344CB8AC3E}">
        <p14:creationId xmlns:p14="http://schemas.microsoft.com/office/powerpoint/2010/main" val="2203342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21</a:t>
            </a:fld>
            <a:endParaRPr lang="en-US"/>
          </a:p>
        </p:txBody>
      </p:sp>
    </p:spTree>
    <p:extLst>
      <p:ext uri="{BB962C8B-B14F-4D97-AF65-F5344CB8AC3E}">
        <p14:creationId xmlns:p14="http://schemas.microsoft.com/office/powerpoint/2010/main" val="2147757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0ECCD-ABE2-820A-5725-3C700F5017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E3351-C120-D7F4-0BC6-E864750C8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C8C058-C951-A06E-F5A8-545D0D301F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ABBE68-2CE3-C23A-17B0-B19C1F9A7A81}"/>
              </a:ext>
            </a:extLst>
          </p:cNvPr>
          <p:cNvSpPr>
            <a:spLocks noGrp="1"/>
          </p:cNvSpPr>
          <p:nvPr>
            <p:ph type="sldNum" sz="quarter" idx="5"/>
          </p:nvPr>
        </p:nvSpPr>
        <p:spPr/>
        <p:txBody>
          <a:bodyPr/>
          <a:lstStyle/>
          <a:p>
            <a:fld id="{DBFF095A-F86B-4B29-8A9F-DF3D3D1F3E2A}" type="slidenum">
              <a:rPr lang="en-US" smtClean="0"/>
              <a:pPr/>
              <a:t>22</a:t>
            </a:fld>
            <a:endParaRPr lang="en-US"/>
          </a:p>
        </p:txBody>
      </p:sp>
    </p:spTree>
    <p:extLst>
      <p:ext uri="{BB962C8B-B14F-4D97-AF65-F5344CB8AC3E}">
        <p14:creationId xmlns:p14="http://schemas.microsoft.com/office/powerpoint/2010/main" val="3498655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5EA36-C0E3-973B-B57F-5BB71702B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B0622-2D9A-28EB-CA57-ACCFB4333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F6227-80C5-BBCB-E14F-924A29ECB4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20705B-5F71-0AB8-E039-B3706DB55D26}"/>
              </a:ext>
            </a:extLst>
          </p:cNvPr>
          <p:cNvSpPr>
            <a:spLocks noGrp="1"/>
          </p:cNvSpPr>
          <p:nvPr>
            <p:ph type="sldNum" sz="quarter" idx="5"/>
          </p:nvPr>
        </p:nvSpPr>
        <p:spPr/>
        <p:txBody>
          <a:bodyPr/>
          <a:lstStyle/>
          <a:p>
            <a:fld id="{DBFF095A-F86B-4B29-8A9F-DF3D3D1F3E2A}" type="slidenum">
              <a:rPr lang="en-US" smtClean="0"/>
              <a:pPr/>
              <a:t>23</a:t>
            </a:fld>
            <a:endParaRPr lang="en-US"/>
          </a:p>
        </p:txBody>
      </p:sp>
    </p:spTree>
    <p:extLst>
      <p:ext uri="{BB962C8B-B14F-4D97-AF65-F5344CB8AC3E}">
        <p14:creationId xmlns:p14="http://schemas.microsoft.com/office/powerpoint/2010/main" val="2797715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AF420-510B-43F7-2533-22EE045BD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54818-2CAD-119C-7D13-32F081F94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EE364-AC89-8497-80EB-687DB05663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747A08-39EF-535E-B845-43B4F1323134}"/>
              </a:ext>
            </a:extLst>
          </p:cNvPr>
          <p:cNvSpPr>
            <a:spLocks noGrp="1"/>
          </p:cNvSpPr>
          <p:nvPr>
            <p:ph type="sldNum" sz="quarter" idx="5"/>
          </p:nvPr>
        </p:nvSpPr>
        <p:spPr/>
        <p:txBody>
          <a:bodyPr/>
          <a:lstStyle/>
          <a:p>
            <a:fld id="{DBFF095A-F86B-4B29-8A9F-DF3D3D1F3E2A}" type="slidenum">
              <a:rPr lang="en-US" smtClean="0"/>
              <a:pPr/>
              <a:t>24</a:t>
            </a:fld>
            <a:endParaRPr lang="en-US"/>
          </a:p>
        </p:txBody>
      </p:sp>
    </p:spTree>
    <p:extLst>
      <p:ext uri="{BB962C8B-B14F-4D97-AF65-F5344CB8AC3E}">
        <p14:creationId xmlns:p14="http://schemas.microsoft.com/office/powerpoint/2010/main" val="2705789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4</a:t>
            </a:fld>
            <a:endParaRPr lang="en-US"/>
          </a:p>
        </p:txBody>
      </p:sp>
    </p:spTree>
    <p:extLst>
      <p:ext uri="{BB962C8B-B14F-4D97-AF65-F5344CB8AC3E}">
        <p14:creationId xmlns:p14="http://schemas.microsoft.com/office/powerpoint/2010/main" val="515245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25</a:t>
            </a:fld>
            <a:endParaRPr lang="en-US"/>
          </a:p>
        </p:txBody>
      </p:sp>
    </p:spTree>
    <p:extLst>
      <p:ext uri="{BB962C8B-B14F-4D97-AF65-F5344CB8AC3E}">
        <p14:creationId xmlns:p14="http://schemas.microsoft.com/office/powerpoint/2010/main" val="2622776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26</a:t>
            </a:fld>
            <a:endParaRPr lang="en-US"/>
          </a:p>
        </p:txBody>
      </p:sp>
    </p:spTree>
    <p:extLst>
      <p:ext uri="{BB962C8B-B14F-4D97-AF65-F5344CB8AC3E}">
        <p14:creationId xmlns:p14="http://schemas.microsoft.com/office/powerpoint/2010/main" val="952996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27</a:t>
            </a:fld>
            <a:endParaRPr lang="en-US"/>
          </a:p>
        </p:txBody>
      </p:sp>
    </p:spTree>
    <p:extLst>
      <p:ext uri="{BB962C8B-B14F-4D97-AF65-F5344CB8AC3E}">
        <p14:creationId xmlns:p14="http://schemas.microsoft.com/office/powerpoint/2010/main" val="4053193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28</a:t>
            </a:fld>
            <a:endParaRPr lang="en-US"/>
          </a:p>
        </p:txBody>
      </p:sp>
    </p:spTree>
    <p:extLst>
      <p:ext uri="{BB962C8B-B14F-4D97-AF65-F5344CB8AC3E}">
        <p14:creationId xmlns:p14="http://schemas.microsoft.com/office/powerpoint/2010/main" val="1288404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29</a:t>
            </a:fld>
            <a:endParaRPr lang="en-US"/>
          </a:p>
        </p:txBody>
      </p:sp>
    </p:spTree>
    <p:extLst>
      <p:ext uri="{BB962C8B-B14F-4D97-AF65-F5344CB8AC3E}">
        <p14:creationId xmlns:p14="http://schemas.microsoft.com/office/powerpoint/2010/main" val="2786802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5</a:t>
            </a:fld>
            <a:endParaRPr lang="en-US"/>
          </a:p>
        </p:txBody>
      </p:sp>
    </p:spTree>
    <p:extLst>
      <p:ext uri="{BB962C8B-B14F-4D97-AF65-F5344CB8AC3E}">
        <p14:creationId xmlns:p14="http://schemas.microsoft.com/office/powerpoint/2010/main" val="3066554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6</a:t>
            </a:fld>
            <a:endParaRPr lang="en-US"/>
          </a:p>
        </p:txBody>
      </p:sp>
    </p:spTree>
    <p:extLst>
      <p:ext uri="{BB962C8B-B14F-4D97-AF65-F5344CB8AC3E}">
        <p14:creationId xmlns:p14="http://schemas.microsoft.com/office/powerpoint/2010/main" val="1975461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7</a:t>
            </a:fld>
            <a:endParaRPr lang="en-US"/>
          </a:p>
        </p:txBody>
      </p:sp>
    </p:spTree>
    <p:extLst>
      <p:ext uri="{BB962C8B-B14F-4D97-AF65-F5344CB8AC3E}">
        <p14:creationId xmlns:p14="http://schemas.microsoft.com/office/powerpoint/2010/main" val="2683226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8</a:t>
            </a:fld>
            <a:endParaRPr lang="en-US"/>
          </a:p>
        </p:txBody>
      </p:sp>
    </p:spTree>
    <p:extLst>
      <p:ext uri="{BB962C8B-B14F-4D97-AF65-F5344CB8AC3E}">
        <p14:creationId xmlns:p14="http://schemas.microsoft.com/office/powerpoint/2010/main" val="1625947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9</a:t>
            </a:fld>
            <a:endParaRPr lang="en-US"/>
          </a:p>
        </p:txBody>
      </p:sp>
    </p:spTree>
    <p:extLst>
      <p:ext uri="{BB962C8B-B14F-4D97-AF65-F5344CB8AC3E}">
        <p14:creationId xmlns:p14="http://schemas.microsoft.com/office/powerpoint/2010/main" val="3646200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10</a:t>
            </a:fld>
            <a:endParaRPr lang="en-US"/>
          </a:p>
        </p:txBody>
      </p:sp>
    </p:spTree>
    <p:extLst>
      <p:ext uri="{BB962C8B-B14F-4D97-AF65-F5344CB8AC3E}">
        <p14:creationId xmlns:p14="http://schemas.microsoft.com/office/powerpoint/2010/main" val="1399943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A2CD3-FB95-D94F-9F04-F9F995EAB822}" type="slidenum">
              <a:rPr lang="en-US" smtClean="0"/>
              <a:t>11</a:t>
            </a:fld>
            <a:endParaRPr lang="en-US"/>
          </a:p>
        </p:txBody>
      </p:sp>
    </p:spTree>
    <p:extLst>
      <p:ext uri="{BB962C8B-B14F-4D97-AF65-F5344CB8AC3E}">
        <p14:creationId xmlns:p14="http://schemas.microsoft.com/office/powerpoint/2010/main" val="34195404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 Standard">
    <p:spTree>
      <p:nvGrpSpPr>
        <p:cNvPr id="1" name=""/>
        <p:cNvGrpSpPr/>
        <p:nvPr/>
      </p:nvGrpSpPr>
      <p:grpSpPr>
        <a:xfrm>
          <a:off x="0" y="0"/>
          <a:ext cx="0" cy="0"/>
          <a:chOff x="0" y="0"/>
          <a:chExt cx="0" cy="0"/>
        </a:xfrm>
      </p:grpSpPr>
      <p:pic>
        <p:nvPicPr>
          <p:cNvPr id="7" name="Picture 6" descr="Aerial view of a large building and a forest&#10;&#10;Description automatically generated with medium confidence">
            <a:extLst>
              <a:ext uri="{FF2B5EF4-FFF2-40B4-BE49-F238E27FC236}">
                <a16:creationId xmlns:a16="http://schemas.microsoft.com/office/drawing/2014/main" id="{E559AF45-6079-3532-636F-7DBFE742BAC2}"/>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29307"/>
            <a:ext cx="5199385" cy="5199385"/>
          </a:xfrm>
          <a:prstGeom prst="rect">
            <a:avLst/>
          </a:prstGeom>
          <a:solidFill>
            <a:schemeClr val="bg1">
              <a:alpha val="852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CLICK TO EDIT MASTER TEXT STYLES</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a:solidFill>
                    <a:schemeClr val="tx1"/>
                  </a:solidFill>
                  <a:latin typeface="Roboto" panose="02000000000000000000" pitchFamily="2" charset="0"/>
                  <a:ea typeface="Roboto" panose="02000000000000000000" pitchFamily="2" charset="0"/>
                </a:rPr>
                <a:t>ORNL IS MANAGED BY UT-BATTELLE LLC </a:t>
              </a:r>
              <a:br>
                <a:rPr lang="en-US" sz="900" b="0">
                  <a:solidFill>
                    <a:schemeClr val="tx1"/>
                  </a:solidFill>
                  <a:latin typeface="Roboto" panose="02000000000000000000" pitchFamily="2" charset="0"/>
                  <a:ea typeface="Roboto" panose="02000000000000000000" pitchFamily="2" charset="0"/>
                </a:rPr>
              </a:br>
              <a:r>
                <a:rPr lang="en-US" sz="900" b="0">
                  <a:solidFill>
                    <a:schemeClr val="tx1"/>
                  </a:solidFill>
                  <a:latin typeface="Roboto" panose="02000000000000000000" pitchFamily="2" charset="0"/>
                  <a:ea typeface="Roboto" panose="02000000000000000000" pitchFamily="2" charset="0"/>
                </a:rPr>
                <a:t>FOR THE US DEPARTMENT OF ENERGY</a:t>
              </a:r>
            </a:p>
          </p:txBody>
        </p:sp>
      </p:grpSp>
      <p:grpSp>
        <p:nvGrpSpPr>
          <p:cNvPr id="5" name="Group 4">
            <a:extLst>
              <a:ext uri="{FF2B5EF4-FFF2-40B4-BE49-F238E27FC236}">
                <a16:creationId xmlns:a16="http://schemas.microsoft.com/office/drawing/2014/main" id="{9F7D2B16-8313-AE97-3812-FF883CBF7E0B}"/>
              </a:ext>
            </a:extLst>
          </p:cNvPr>
          <p:cNvGrpSpPr/>
          <p:nvPr userDrawn="1"/>
        </p:nvGrpSpPr>
        <p:grpSpPr>
          <a:xfrm>
            <a:off x="1199501" y="1119898"/>
            <a:ext cx="1876922" cy="494292"/>
            <a:chOff x="1199501" y="1119898"/>
            <a:chExt cx="1876922" cy="494292"/>
          </a:xfrm>
        </p:grpSpPr>
        <p:pic>
          <p:nvPicPr>
            <p:cNvPr id="6" name="Picture 5" descr="A green text on a black background&#10;&#10;Description automatically generated">
              <a:extLst>
                <a:ext uri="{FF2B5EF4-FFF2-40B4-BE49-F238E27FC236}">
                  <a16:creationId xmlns:a16="http://schemas.microsoft.com/office/drawing/2014/main" id="{21BECB62-5EAD-A7E7-5985-462E2CA74453}"/>
                </a:ext>
              </a:extLst>
            </p:cNvPr>
            <p:cNvPicPr>
              <a:picLocks noChangeAspect="1"/>
            </p:cNvPicPr>
            <p:nvPr userDrawn="1"/>
          </p:nvPicPr>
          <p:blipFill>
            <a:blip r:embed="rId4"/>
            <a:srcRect l="1" r="32977"/>
            <a:stretch/>
          </p:blipFill>
          <p:spPr>
            <a:xfrm>
              <a:off x="1199501" y="1119898"/>
              <a:ext cx="1822059" cy="494292"/>
            </a:xfrm>
            <a:prstGeom prst="rect">
              <a:avLst/>
            </a:prstGeom>
          </p:spPr>
        </p:pic>
        <p:sp>
          <p:nvSpPr>
            <p:cNvPr id="2" name="Rectangle 1">
              <a:extLst>
                <a:ext uri="{FF2B5EF4-FFF2-40B4-BE49-F238E27FC236}">
                  <a16:creationId xmlns:a16="http://schemas.microsoft.com/office/drawing/2014/main" id="{45BE9980-4CE8-0730-9B0A-D1E6B4C21D2B}"/>
                </a:ext>
              </a:extLst>
            </p:cNvPr>
            <p:cNvSpPr/>
            <p:nvPr userDrawn="1"/>
          </p:nvSpPr>
          <p:spPr>
            <a:xfrm>
              <a:off x="3058135" y="1150204"/>
              <a:ext cx="18288" cy="4297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950" b="0">
                  <a:solidFill>
                    <a:schemeClr val="bg2">
                      <a:lumMod val="50000"/>
                    </a:schemeClr>
                  </a:solidFill>
                </a:rPr>
                <a:t>  SECOND</a:t>
              </a:r>
            </a:p>
            <a:p>
              <a:pPr algn="l"/>
              <a:r>
                <a:rPr lang="en-US" sz="950" b="0">
                  <a:solidFill>
                    <a:schemeClr val="bg2">
                      <a:lumMod val="50000"/>
                    </a:schemeClr>
                  </a:solidFill>
                </a:rPr>
                <a:t>  TARGET</a:t>
              </a:r>
            </a:p>
            <a:p>
              <a:pPr algn="l"/>
              <a:r>
                <a:rPr lang="en-US" sz="950" b="0">
                  <a:solidFill>
                    <a:schemeClr val="bg2">
                      <a:lumMod val="50000"/>
                    </a:schemeClr>
                  </a:solidFill>
                </a:rPr>
                <a:t>  STATION</a:t>
              </a:r>
            </a:p>
          </p:txBody>
        </p:sp>
      </p:grpSp>
    </p:spTree>
    <p:extLst>
      <p:ext uri="{BB962C8B-B14F-4D97-AF65-F5344CB8AC3E}">
        <p14:creationId xmlns:p14="http://schemas.microsoft.com/office/powerpoint/2010/main" val="1200005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Image series">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136" name="Picture Placeholder 135">
            <a:extLst>
              <a:ext uri="{FF2B5EF4-FFF2-40B4-BE49-F238E27FC236}">
                <a16:creationId xmlns:a16="http://schemas.microsoft.com/office/drawing/2014/main" id="{5DC2D7C4-BFF1-5433-4DFD-06CB8AACA1BC}"/>
              </a:ext>
            </a:extLst>
          </p:cNvPr>
          <p:cNvSpPr>
            <a:spLocks noGrp="1"/>
          </p:cNvSpPr>
          <p:nvPr>
            <p:ph type="pic" sz="quarter" idx="13"/>
          </p:nvPr>
        </p:nvSpPr>
        <p:spPr>
          <a:xfrm>
            <a:off x="7642225" y="0"/>
            <a:ext cx="2151063" cy="2151063"/>
          </a:xfrm>
          <a:solidFill>
            <a:schemeClr val="bg2"/>
          </a:solidFill>
        </p:spPr>
        <p:txBody>
          <a:bodyPr/>
          <a:lstStyle/>
          <a:p>
            <a:r>
              <a:rPr lang="en-US"/>
              <a:t>Click icon to add picture</a:t>
            </a:r>
          </a:p>
        </p:txBody>
      </p:sp>
      <p:sp>
        <p:nvSpPr>
          <p:cNvPr id="137" name="Picture Placeholder 135">
            <a:extLst>
              <a:ext uri="{FF2B5EF4-FFF2-40B4-BE49-F238E27FC236}">
                <a16:creationId xmlns:a16="http://schemas.microsoft.com/office/drawing/2014/main" id="{859767F7-2911-36C4-18C3-120D9FA7D632}"/>
              </a:ext>
            </a:extLst>
          </p:cNvPr>
          <p:cNvSpPr>
            <a:spLocks noGrp="1"/>
          </p:cNvSpPr>
          <p:nvPr>
            <p:ph type="pic" sz="quarter" idx="14"/>
          </p:nvPr>
        </p:nvSpPr>
        <p:spPr>
          <a:xfrm>
            <a:off x="10044833" y="0"/>
            <a:ext cx="2151063" cy="2151063"/>
          </a:xfrm>
          <a:solidFill>
            <a:schemeClr val="bg2"/>
          </a:solidFill>
        </p:spPr>
        <p:txBody>
          <a:bodyPr/>
          <a:lstStyle/>
          <a:p>
            <a:r>
              <a:rPr lang="en-US"/>
              <a:t>Click icon to add picture</a:t>
            </a:r>
          </a:p>
        </p:txBody>
      </p:sp>
      <p:sp>
        <p:nvSpPr>
          <p:cNvPr id="138" name="Picture Placeholder 135">
            <a:extLst>
              <a:ext uri="{FF2B5EF4-FFF2-40B4-BE49-F238E27FC236}">
                <a16:creationId xmlns:a16="http://schemas.microsoft.com/office/drawing/2014/main" id="{FC9DC632-E163-36B5-D009-C52439676110}"/>
              </a:ext>
            </a:extLst>
          </p:cNvPr>
          <p:cNvSpPr>
            <a:spLocks noGrp="1"/>
          </p:cNvSpPr>
          <p:nvPr>
            <p:ph type="pic" sz="quarter" idx="15"/>
          </p:nvPr>
        </p:nvSpPr>
        <p:spPr>
          <a:xfrm>
            <a:off x="7642225" y="2353563"/>
            <a:ext cx="2151063" cy="2151063"/>
          </a:xfrm>
          <a:solidFill>
            <a:schemeClr val="bg2"/>
          </a:solidFill>
        </p:spPr>
        <p:txBody>
          <a:bodyPr/>
          <a:lstStyle/>
          <a:p>
            <a:r>
              <a:rPr lang="en-US"/>
              <a:t>Click icon to add picture</a:t>
            </a:r>
          </a:p>
        </p:txBody>
      </p:sp>
      <p:sp>
        <p:nvSpPr>
          <p:cNvPr id="139" name="Picture Placeholder 135">
            <a:extLst>
              <a:ext uri="{FF2B5EF4-FFF2-40B4-BE49-F238E27FC236}">
                <a16:creationId xmlns:a16="http://schemas.microsoft.com/office/drawing/2014/main" id="{99255166-5F9E-0685-2DC9-C0962F7791A1}"/>
              </a:ext>
            </a:extLst>
          </p:cNvPr>
          <p:cNvSpPr>
            <a:spLocks noGrp="1"/>
          </p:cNvSpPr>
          <p:nvPr>
            <p:ph type="pic" sz="quarter" idx="16"/>
          </p:nvPr>
        </p:nvSpPr>
        <p:spPr>
          <a:xfrm>
            <a:off x="10044833" y="2353563"/>
            <a:ext cx="2151063" cy="2151063"/>
          </a:xfrm>
          <a:solidFill>
            <a:schemeClr val="bg2"/>
          </a:solidFill>
        </p:spPr>
        <p:txBody>
          <a:bodyPr/>
          <a:lstStyle/>
          <a:p>
            <a:r>
              <a:rPr lang="en-US"/>
              <a:t>Click icon to add picture</a:t>
            </a:r>
          </a:p>
        </p:txBody>
      </p:sp>
      <p:sp>
        <p:nvSpPr>
          <p:cNvPr id="140" name="Picture Placeholder 135">
            <a:extLst>
              <a:ext uri="{FF2B5EF4-FFF2-40B4-BE49-F238E27FC236}">
                <a16:creationId xmlns:a16="http://schemas.microsoft.com/office/drawing/2014/main" id="{0FA78FC9-062C-7D60-CDA4-C25CE63F78E4}"/>
              </a:ext>
            </a:extLst>
          </p:cNvPr>
          <p:cNvSpPr>
            <a:spLocks noGrp="1"/>
          </p:cNvSpPr>
          <p:nvPr>
            <p:ph type="pic" sz="quarter" idx="17"/>
          </p:nvPr>
        </p:nvSpPr>
        <p:spPr>
          <a:xfrm>
            <a:off x="7642225" y="4706937"/>
            <a:ext cx="2151063" cy="2151063"/>
          </a:xfrm>
          <a:solidFill>
            <a:schemeClr val="bg2"/>
          </a:solidFill>
        </p:spPr>
        <p:txBody>
          <a:bodyPr/>
          <a:lstStyle/>
          <a:p>
            <a:r>
              <a:rPr lang="en-US"/>
              <a:t>Click icon to add picture</a:t>
            </a:r>
          </a:p>
        </p:txBody>
      </p:sp>
      <p:sp>
        <p:nvSpPr>
          <p:cNvPr id="141" name="Picture Placeholder 135">
            <a:extLst>
              <a:ext uri="{FF2B5EF4-FFF2-40B4-BE49-F238E27FC236}">
                <a16:creationId xmlns:a16="http://schemas.microsoft.com/office/drawing/2014/main" id="{9521219C-7211-80DE-D33B-4B26EA6EEE98}"/>
              </a:ext>
            </a:extLst>
          </p:cNvPr>
          <p:cNvSpPr>
            <a:spLocks noGrp="1"/>
          </p:cNvSpPr>
          <p:nvPr>
            <p:ph type="pic" sz="quarter" idx="18"/>
          </p:nvPr>
        </p:nvSpPr>
        <p:spPr>
          <a:xfrm>
            <a:off x="10044833" y="4706937"/>
            <a:ext cx="2151063" cy="2151063"/>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886397"/>
          </a:xfrm>
        </p:spPr>
        <p:txBody>
          <a:bodyPr anchor="t" anchorCtr="0">
            <a:noAutofit/>
          </a:bodyPr>
          <a:lstStyle>
            <a:lvl1pPr>
              <a:defRPr b="1">
                <a:solidFill>
                  <a:schemeClr val="bg1"/>
                </a:solidFill>
              </a:defRPr>
            </a:lvl1pPr>
          </a:lstStyle>
          <a:p>
            <a:r>
              <a:rPr lang="en-US"/>
              <a:t>One-sentence headline stating </a:t>
            </a:r>
            <a:br>
              <a:rPr lang="en-US"/>
            </a:br>
            <a:r>
              <a:rPr lang="en-US"/>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60"/>
            <a:ext cx="6763894" cy="4354640"/>
          </a:xfrm>
        </p:spPr>
        <p:txBody>
          <a:bodyPr tIns="91440" anchor="t" anchorCtr="0">
            <a:noAutofit/>
          </a:bodyPr>
          <a:lstStyle>
            <a:lvl1pPr marL="0" indent="0">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2pPr>
            <a:lvl3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3pPr>
            <a:lvl4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4pPr>
            <a:lvl5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5pPr>
          </a:lstStyle>
          <a:p>
            <a:r>
              <a:rPr lang="en-US"/>
              <a:t>Supporting point 1</a:t>
            </a:r>
          </a:p>
          <a:p>
            <a:r>
              <a:rPr lang="en-US"/>
              <a:t>Supporting point 2</a:t>
            </a:r>
          </a:p>
          <a:p>
            <a:r>
              <a:rPr lang="en-US"/>
              <a:t>Supporting point 3</a:t>
            </a:r>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grpSp>
        <p:nvGrpSpPr>
          <p:cNvPr id="3" name="Group 2">
            <a:extLst>
              <a:ext uri="{FF2B5EF4-FFF2-40B4-BE49-F238E27FC236}">
                <a16:creationId xmlns:a16="http://schemas.microsoft.com/office/drawing/2014/main" id="{115FAE40-38E7-3230-4DA7-1EF255340D0B}"/>
              </a:ext>
            </a:extLst>
          </p:cNvPr>
          <p:cNvGrpSpPr/>
          <p:nvPr userDrawn="1"/>
        </p:nvGrpSpPr>
        <p:grpSpPr>
          <a:xfrm>
            <a:off x="282815" y="6416676"/>
            <a:ext cx="1263510" cy="333620"/>
            <a:chOff x="282815" y="6083056"/>
            <a:chExt cx="1263510" cy="333620"/>
          </a:xfrm>
        </p:grpSpPr>
        <p:sp>
          <p:nvSpPr>
            <p:cNvPr id="6" name="Rectangle 5">
              <a:extLst>
                <a:ext uri="{FF2B5EF4-FFF2-40B4-BE49-F238E27FC236}">
                  <a16:creationId xmlns:a16="http://schemas.microsoft.com/office/drawing/2014/main" id="{6502CB55-FDC0-FAA5-90A5-93F9634FD22C}"/>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a:solidFill>
                    <a:schemeClr val="bg1"/>
                  </a:solidFill>
                </a:rPr>
                <a:t>  SECOND</a:t>
              </a:r>
            </a:p>
            <a:p>
              <a:pPr algn="l"/>
              <a:r>
                <a:rPr lang="en-US" sz="600" b="0">
                  <a:solidFill>
                    <a:schemeClr val="bg1"/>
                  </a:solidFill>
                </a:rPr>
                <a:t>  TARGET</a:t>
              </a:r>
            </a:p>
            <a:p>
              <a:pPr algn="l"/>
              <a:r>
                <a:rPr lang="en-US" sz="600" b="0">
                  <a:solidFill>
                    <a:schemeClr val="bg1"/>
                  </a:solidFill>
                </a:rPr>
                <a:t>  STATION</a:t>
              </a:r>
            </a:p>
          </p:txBody>
        </p:sp>
        <p:pic>
          <p:nvPicPr>
            <p:cNvPr id="7" name="Picture 6" descr="White text on a black background&#10;&#10;Description automatically generated">
              <a:extLst>
                <a:ext uri="{FF2B5EF4-FFF2-40B4-BE49-F238E27FC236}">
                  <a16:creationId xmlns:a16="http://schemas.microsoft.com/office/drawing/2014/main" id="{F6E5A723-CB28-B30C-1DCE-184167CE5852}"/>
                </a:ext>
              </a:extLst>
            </p:cNvPr>
            <p:cNvPicPr>
              <a:picLocks noChangeAspect="1"/>
            </p:cNvPicPr>
            <p:nvPr userDrawn="1"/>
          </p:nvPicPr>
          <p:blipFill>
            <a:blip r:embed="rId2"/>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894757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One-sentence connected to the main takeaway</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FE9C4470-2A01-419F-B4FE-A3EEE6A8C8FB}"/>
              </a:ext>
            </a:extLst>
          </p:cNvPr>
          <p:cNvGrpSpPr/>
          <p:nvPr userDrawn="1"/>
        </p:nvGrpSpPr>
        <p:grpSpPr>
          <a:xfrm>
            <a:off x="282815" y="6416676"/>
            <a:ext cx="1263510" cy="333620"/>
            <a:chOff x="282815" y="6083056"/>
            <a:chExt cx="1263510" cy="333620"/>
          </a:xfrm>
        </p:grpSpPr>
        <p:sp>
          <p:nvSpPr>
            <p:cNvPr id="7" name="Rectangle 6">
              <a:extLst>
                <a:ext uri="{FF2B5EF4-FFF2-40B4-BE49-F238E27FC236}">
                  <a16:creationId xmlns:a16="http://schemas.microsoft.com/office/drawing/2014/main" id="{B66D990B-3BFF-8EC6-D5E5-F49F99D6A846}"/>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a:solidFill>
                    <a:schemeClr val="bg1"/>
                  </a:solidFill>
                </a:rPr>
                <a:t>  SECOND</a:t>
              </a:r>
            </a:p>
            <a:p>
              <a:pPr algn="l"/>
              <a:r>
                <a:rPr lang="en-US" sz="600" b="0">
                  <a:solidFill>
                    <a:schemeClr val="bg1"/>
                  </a:solidFill>
                </a:rPr>
                <a:t>  TARGET</a:t>
              </a:r>
            </a:p>
            <a:p>
              <a:pPr algn="l"/>
              <a:r>
                <a:rPr lang="en-US" sz="600" b="0">
                  <a:solidFill>
                    <a:schemeClr val="bg1"/>
                  </a:solidFill>
                </a:rPr>
                <a:t>  STATION</a:t>
              </a:r>
            </a:p>
          </p:txBody>
        </p:sp>
        <p:pic>
          <p:nvPicPr>
            <p:cNvPr id="8" name="Picture 7" descr="White text on a black background&#10;&#10;Description automatically generated">
              <a:extLst>
                <a:ext uri="{FF2B5EF4-FFF2-40B4-BE49-F238E27FC236}">
                  <a16:creationId xmlns:a16="http://schemas.microsoft.com/office/drawing/2014/main" id="{20B1D8C6-D1AE-9259-CD6D-A09454280A97}"/>
                </a:ext>
              </a:extLst>
            </p:cNvPr>
            <p:cNvPicPr>
              <a:picLocks noChangeAspect="1"/>
            </p:cNvPicPr>
            <p:nvPr userDrawn="1"/>
          </p:nvPicPr>
          <p:blipFill>
            <a:blip r:embed="rId3"/>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356864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 Gradie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5" name="Title 1">
            <a:extLst>
              <a:ext uri="{FF2B5EF4-FFF2-40B4-BE49-F238E27FC236}">
                <a16:creationId xmlns:a16="http://schemas.microsoft.com/office/drawing/2014/main" id="{96029C52-FEBA-E897-C815-3A6283D168D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a:t>One-sentence headline stating the main takeaway message for the slide; no longer than two lines </a:t>
            </a:r>
          </a:p>
        </p:txBody>
      </p:sp>
      <p:grpSp>
        <p:nvGrpSpPr>
          <p:cNvPr id="3" name="Group 2">
            <a:extLst>
              <a:ext uri="{FF2B5EF4-FFF2-40B4-BE49-F238E27FC236}">
                <a16:creationId xmlns:a16="http://schemas.microsoft.com/office/drawing/2014/main" id="{7E58D76D-9189-EF83-0A93-A6D4C7DFA833}"/>
              </a:ext>
            </a:extLst>
          </p:cNvPr>
          <p:cNvGrpSpPr/>
          <p:nvPr userDrawn="1"/>
        </p:nvGrpSpPr>
        <p:grpSpPr>
          <a:xfrm>
            <a:off x="282815" y="6416676"/>
            <a:ext cx="1263510" cy="333620"/>
            <a:chOff x="282815" y="6083056"/>
            <a:chExt cx="1263510" cy="333620"/>
          </a:xfrm>
        </p:grpSpPr>
        <p:sp>
          <p:nvSpPr>
            <p:cNvPr id="4" name="Rectangle 3">
              <a:extLst>
                <a:ext uri="{FF2B5EF4-FFF2-40B4-BE49-F238E27FC236}">
                  <a16:creationId xmlns:a16="http://schemas.microsoft.com/office/drawing/2014/main" id="{FA7E17CE-7C70-A2E7-3D94-B4D974F54657}"/>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a:solidFill>
                    <a:schemeClr val="bg1"/>
                  </a:solidFill>
                </a:rPr>
                <a:t>  SECOND</a:t>
              </a:r>
            </a:p>
            <a:p>
              <a:pPr algn="l"/>
              <a:r>
                <a:rPr lang="en-US" sz="600" b="0">
                  <a:solidFill>
                    <a:schemeClr val="bg1"/>
                  </a:solidFill>
                </a:rPr>
                <a:t>  TARGET</a:t>
              </a:r>
            </a:p>
            <a:p>
              <a:pPr algn="l"/>
              <a:r>
                <a:rPr lang="en-US" sz="600" b="0">
                  <a:solidFill>
                    <a:schemeClr val="bg1"/>
                  </a:solidFill>
                </a:rPr>
                <a:t>  STATION</a:t>
              </a:r>
            </a:p>
          </p:txBody>
        </p:sp>
        <p:pic>
          <p:nvPicPr>
            <p:cNvPr id="7" name="Picture 6" descr="White text on a black background&#10;&#10;Description automatically generated">
              <a:extLst>
                <a:ext uri="{FF2B5EF4-FFF2-40B4-BE49-F238E27FC236}">
                  <a16:creationId xmlns:a16="http://schemas.microsoft.com/office/drawing/2014/main" id="{32469CE9-627D-E3A8-7F97-666F2E210750}"/>
                </a:ext>
              </a:extLst>
            </p:cNvPr>
            <p:cNvPicPr>
              <a:picLocks noChangeAspect="1"/>
            </p:cNvPicPr>
            <p:nvPr userDrawn="1"/>
          </p:nvPicPr>
          <p:blipFill>
            <a:blip r:embed="rId3"/>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841886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a:t>One-sentence headline stating the main takeaway message for the slide; no longer than two lines </a:t>
            </a:r>
          </a:p>
        </p:txBody>
      </p:sp>
    </p:spTree>
    <p:extLst>
      <p:ext uri="{BB962C8B-B14F-4D97-AF65-F5344CB8AC3E}">
        <p14:creationId xmlns:p14="http://schemas.microsoft.com/office/powerpoint/2010/main" val="4167105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buNone/>
              <a:defRPr sz="1800"/>
            </a:lvl1pPr>
          </a:lstStyle>
          <a:p>
            <a:r>
              <a:rPr lang="en-US"/>
              <a:t>Supporting point 1</a:t>
            </a:r>
            <a:br>
              <a:rPr lang="en-US"/>
            </a:br>
            <a:r>
              <a:rPr lang="en-US"/>
              <a:t>Supporting point 2</a:t>
            </a:r>
            <a:br>
              <a:rPr lang="en-US"/>
            </a:br>
            <a:r>
              <a:rPr lang="en-US"/>
              <a:t>Supporting point 3</a:t>
            </a:r>
          </a:p>
        </p:txBody>
      </p:sp>
    </p:spTree>
    <p:extLst>
      <p:ext uri="{BB962C8B-B14F-4D97-AF65-F5344CB8AC3E}">
        <p14:creationId xmlns:p14="http://schemas.microsoft.com/office/powerpoint/2010/main" val="900239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buNone/>
              <a:defRPr sz="1800"/>
            </a:lvl1pPr>
          </a:lstStyle>
          <a:p>
            <a:r>
              <a:rPr lang="en-US"/>
              <a:t>Supporting point 1</a:t>
            </a:r>
            <a:br>
              <a:rPr lang="en-US"/>
            </a:br>
            <a:r>
              <a:rPr lang="en-US"/>
              <a:t>Supporting point 2</a:t>
            </a:r>
            <a:br>
              <a:rPr lang="en-US"/>
            </a:br>
            <a:r>
              <a:rPr lang="en-US"/>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buNone/>
              <a:defRPr sz="1800"/>
            </a:lvl1pPr>
          </a:lstStyle>
          <a:p>
            <a:r>
              <a:rPr lang="en-US"/>
              <a:t>Supporting point 1</a:t>
            </a:r>
            <a:br>
              <a:rPr lang="en-US"/>
            </a:br>
            <a:r>
              <a:rPr lang="en-US"/>
              <a:t>Supporting point 2</a:t>
            </a:r>
            <a:br>
              <a:rPr lang="en-US"/>
            </a:br>
            <a:r>
              <a:rPr lang="en-US"/>
              <a:t>Supporting point 3</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a:t>One-sentence headline stating the main takeaway message for the slide; no longer than two lines </a:t>
            </a:r>
          </a:p>
        </p:txBody>
      </p:sp>
    </p:spTree>
    <p:extLst>
      <p:ext uri="{BB962C8B-B14F-4D97-AF65-F5344CB8AC3E}">
        <p14:creationId xmlns:p14="http://schemas.microsoft.com/office/powerpoint/2010/main" val="4115577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a:t>Supporting point 1</a:t>
            </a:r>
            <a:br>
              <a:rPr lang="en-US"/>
            </a:br>
            <a:r>
              <a:rPr lang="en-US"/>
              <a:t>Supporting point 2</a:t>
            </a:r>
            <a:br>
              <a:rPr lang="en-US"/>
            </a:br>
            <a:r>
              <a:rPr lang="en-US"/>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a:t>Supporting point 1</a:t>
            </a:r>
            <a:br>
              <a:rPr lang="en-US"/>
            </a:br>
            <a:r>
              <a:rPr lang="en-US"/>
              <a:t>Supporting point 2</a:t>
            </a:r>
            <a:br>
              <a:rPr lang="en-US"/>
            </a:br>
            <a:r>
              <a:rPr lang="en-US"/>
              <a:t>Supporting point 3</a:t>
            </a:r>
          </a:p>
        </p:txBody>
      </p:sp>
      <p:sp>
        <p:nvSpPr>
          <p:cNvPr id="10" name="Freeform 9">
            <a:extLst>
              <a:ext uri="{FF2B5EF4-FFF2-40B4-BE49-F238E27FC236}">
                <a16:creationId xmlns:a16="http://schemas.microsoft.com/office/drawing/2014/main" id="{6C3355DA-324C-FAD8-4E0B-AEAD06F3F5FE}"/>
              </a:ext>
            </a:extLst>
          </p:cNvPr>
          <p:cNvSpPr/>
          <p:nvPr/>
        </p:nvSpPr>
        <p:spPr>
          <a:xfrm>
            <a:off x="314692" y="1636672"/>
            <a:ext cx="5533588" cy="433965"/>
          </a:xfrm>
          <a:custGeom>
            <a:avLst/>
            <a:gdLst>
              <a:gd name="connsiteX0" fmla="*/ 5357305 w 5357304"/>
              <a:gd name="connsiteY0" fmla="*/ 0 h 373951"/>
              <a:gd name="connsiteX1" fmla="*/ 5357305 w 5357304"/>
              <a:gd name="connsiteY1" fmla="*/ 373951 h 373951"/>
              <a:gd name="connsiteX2" fmla="*/ 5227765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5"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8126676-7946-E0DD-5919-B78DBFBB13D6}"/>
              </a:ext>
            </a:extLst>
          </p:cNvPr>
          <p:cNvSpPr/>
          <p:nvPr/>
        </p:nvSpPr>
        <p:spPr>
          <a:xfrm>
            <a:off x="6238430" y="1636672"/>
            <a:ext cx="5533588" cy="433965"/>
          </a:xfrm>
          <a:custGeom>
            <a:avLst/>
            <a:gdLst>
              <a:gd name="connsiteX0" fmla="*/ 5357305 w 5357304"/>
              <a:gd name="connsiteY0" fmla="*/ 0 h 373951"/>
              <a:gd name="connsiteX1" fmla="*/ 5357305 w 5357304"/>
              <a:gd name="connsiteY1" fmla="*/ 373951 h 373951"/>
              <a:gd name="connsiteX2" fmla="*/ 5227764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4"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214" name="Text Placeholder 212">
            <a:extLst>
              <a:ext uri="{FF2B5EF4-FFF2-40B4-BE49-F238E27FC236}">
                <a16:creationId xmlns:a16="http://schemas.microsoft.com/office/drawing/2014/main" id="{42664C13-6E3D-7C64-6F1D-E284E4609D5E}"/>
              </a:ext>
            </a:extLst>
          </p:cNvPr>
          <p:cNvSpPr>
            <a:spLocks noGrp="1"/>
          </p:cNvSpPr>
          <p:nvPr>
            <p:ph type="body" sz="quarter" idx="14" hasCustomPrompt="1"/>
          </p:nvPr>
        </p:nvSpPr>
        <p:spPr>
          <a:xfrm>
            <a:off x="6238429" y="1636672"/>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Tree>
    <p:extLst>
      <p:ext uri="{BB962C8B-B14F-4D97-AF65-F5344CB8AC3E}">
        <p14:creationId xmlns:p14="http://schemas.microsoft.com/office/powerpoint/2010/main" val="2000835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1800" name="Freeform 1799">
            <a:extLst>
              <a:ext uri="{FF2B5EF4-FFF2-40B4-BE49-F238E27FC236}">
                <a16:creationId xmlns:a16="http://schemas.microsoft.com/office/drawing/2014/main" id="{2158B643-744C-E4DD-EB4D-DA7C87CCA463}"/>
              </a:ext>
            </a:extLst>
          </p:cNvPr>
          <p:cNvSpPr/>
          <p:nvPr/>
        </p:nvSpPr>
        <p:spPr>
          <a:xfrm>
            <a:off x="8139365"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8159995"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Tree>
    <p:extLst>
      <p:ext uri="{BB962C8B-B14F-4D97-AF65-F5344CB8AC3E}">
        <p14:creationId xmlns:p14="http://schemas.microsoft.com/office/powerpoint/2010/main" val="1401445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image">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a:t>One-sentence headline stating the main takeaway message 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3</a:t>
            </a:r>
          </a:p>
        </p:txBody>
      </p:sp>
      <p:grpSp>
        <p:nvGrpSpPr>
          <p:cNvPr id="3" name="Group 2">
            <a:extLst>
              <a:ext uri="{FF2B5EF4-FFF2-40B4-BE49-F238E27FC236}">
                <a16:creationId xmlns:a16="http://schemas.microsoft.com/office/drawing/2014/main" id="{4492949F-6B3A-DF96-FFA6-C786A4A24DB6}"/>
              </a:ext>
            </a:extLst>
          </p:cNvPr>
          <p:cNvGrpSpPr/>
          <p:nvPr userDrawn="1"/>
        </p:nvGrpSpPr>
        <p:grpSpPr>
          <a:xfrm>
            <a:off x="282815" y="6416676"/>
            <a:ext cx="1263510" cy="333620"/>
            <a:chOff x="282815" y="6083056"/>
            <a:chExt cx="1263510" cy="333620"/>
          </a:xfrm>
        </p:grpSpPr>
        <p:sp>
          <p:nvSpPr>
            <p:cNvPr id="12" name="Rectangle 11">
              <a:extLst>
                <a:ext uri="{FF2B5EF4-FFF2-40B4-BE49-F238E27FC236}">
                  <a16:creationId xmlns:a16="http://schemas.microsoft.com/office/drawing/2014/main" id="{A7F45232-A8C3-7CED-6241-1193DB3A31B1}"/>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a:solidFill>
                    <a:schemeClr val="bg1"/>
                  </a:solidFill>
                </a:rPr>
                <a:t>  SECOND</a:t>
              </a:r>
            </a:p>
            <a:p>
              <a:pPr algn="l"/>
              <a:r>
                <a:rPr lang="en-US" sz="600" b="0">
                  <a:solidFill>
                    <a:schemeClr val="bg1"/>
                  </a:solidFill>
                </a:rPr>
                <a:t>  TARGET</a:t>
              </a:r>
            </a:p>
            <a:p>
              <a:pPr algn="l"/>
              <a:r>
                <a:rPr lang="en-US" sz="600" b="0">
                  <a:solidFill>
                    <a:schemeClr val="bg1"/>
                  </a:solidFill>
                </a:rPr>
                <a:t>  STATION</a:t>
              </a:r>
            </a:p>
          </p:txBody>
        </p:sp>
        <p:pic>
          <p:nvPicPr>
            <p:cNvPr id="13" name="Picture 12" descr="White text on a black background&#10;&#10;Description automatically generated">
              <a:extLst>
                <a:ext uri="{FF2B5EF4-FFF2-40B4-BE49-F238E27FC236}">
                  <a16:creationId xmlns:a16="http://schemas.microsoft.com/office/drawing/2014/main" id="{6C5687BD-B72F-4501-1C96-3F1A95838E94}"/>
                </a:ext>
              </a:extLst>
            </p:cNvPr>
            <p:cNvPicPr>
              <a:picLocks noChangeAspect="1"/>
            </p:cNvPicPr>
            <p:nvPr userDrawn="1"/>
          </p:nvPicPr>
          <p:blipFill>
            <a:blip r:embed="rId2"/>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296653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275533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noAutofit/>
          </a:bodyPr>
          <a:lstStyle/>
          <a:p>
            <a:endParaRPr lang="en-US"/>
          </a:p>
        </p:txBody>
      </p:sp>
      <p:sp>
        <p:nvSpPr>
          <p:cNvPr id="986" name="Freeform 985">
            <a:extLst>
              <a:ext uri="{FF2B5EF4-FFF2-40B4-BE49-F238E27FC236}">
                <a16:creationId xmlns:a16="http://schemas.microsoft.com/office/drawing/2014/main" id="{DD9191FA-8884-C2D5-4585-3E38817331A0}"/>
              </a:ext>
            </a:extLst>
          </p:cNvPr>
          <p:cNvSpPr/>
          <p:nvPr/>
        </p:nvSpPr>
        <p:spPr>
          <a:xfrm>
            <a:off x="3223131" y="1636672"/>
            <a:ext cx="2755330" cy="373951"/>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accent1"/>
          </a:solidFill>
          <a:ln w="0" cap="flat">
            <a:noFill/>
            <a:prstDash val="solid"/>
            <a:miter/>
          </a:ln>
        </p:spPr>
        <p:txBody>
          <a:bodyPr rtlCol="0" anchor="ctr"/>
          <a:lstStyle/>
          <a:p>
            <a:endParaRPr lang="en-US"/>
          </a:p>
        </p:txBody>
      </p:sp>
      <p:sp>
        <p:nvSpPr>
          <p:cNvPr id="1800" name="Freeform 1799">
            <a:extLst>
              <a:ext uri="{FF2B5EF4-FFF2-40B4-BE49-F238E27FC236}">
                <a16:creationId xmlns:a16="http://schemas.microsoft.com/office/drawing/2014/main" id="{2158B643-744C-E4DD-EB4D-DA7C87CCA463}"/>
              </a:ext>
            </a:extLst>
          </p:cNvPr>
          <p:cNvSpPr/>
          <p:nvPr/>
        </p:nvSpPr>
        <p:spPr>
          <a:xfrm>
            <a:off x="6144761" y="1636672"/>
            <a:ext cx="274076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2614" name="Freeform 2613">
            <a:extLst>
              <a:ext uri="{FF2B5EF4-FFF2-40B4-BE49-F238E27FC236}">
                <a16:creationId xmlns:a16="http://schemas.microsoft.com/office/drawing/2014/main" id="{2FDB1E58-ABCD-30F4-4DE0-D0A3D27B0B3B}"/>
              </a:ext>
            </a:extLst>
          </p:cNvPr>
          <p:cNvSpPr/>
          <p:nvPr/>
        </p:nvSpPr>
        <p:spPr>
          <a:xfrm>
            <a:off x="9070721" y="1636672"/>
            <a:ext cx="2755330" cy="433965"/>
          </a:xfrm>
          <a:custGeom>
            <a:avLst/>
            <a:gdLst>
              <a:gd name="connsiteX0" fmla="*/ 0 w 2513520"/>
              <a:gd name="connsiteY0" fmla="*/ 0 h 373951"/>
              <a:gd name="connsiteX1" fmla="*/ 2513520 w 2513520"/>
              <a:gd name="connsiteY1" fmla="*/ 0 h 373951"/>
              <a:gd name="connsiteX2" fmla="*/ 2513520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0" y="0"/>
                </a:lnTo>
                <a:lnTo>
                  <a:pt x="2513520" y="373952"/>
                </a:lnTo>
                <a:lnTo>
                  <a:pt x="0" y="373952"/>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2" y="1636713"/>
            <a:ext cx="2740760" cy="433965"/>
          </a:xfrm>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614476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3433" name="Text Placeholder 212">
            <a:extLst>
              <a:ext uri="{FF2B5EF4-FFF2-40B4-BE49-F238E27FC236}">
                <a16:creationId xmlns:a16="http://schemas.microsoft.com/office/drawing/2014/main" id="{13B81730-FDA6-818A-892D-1FB9DA8DCF2B}"/>
              </a:ext>
            </a:extLst>
          </p:cNvPr>
          <p:cNvSpPr>
            <a:spLocks noGrp="1"/>
          </p:cNvSpPr>
          <p:nvPr>
            <p:ph type="body" sz="quarter" idx="19" hasCustomPrompt="1"/>
          </p:nvPr>
        </p:nvSpPr>
        <p:spPr>
          <a:xfrm>
            <a:off x="906957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Supporting point 1</a:t>
            </a:r>
            <a:br>
              <a:rPr lang="en-US"/>
            </a:br>
            <a:r>
              <a:rPr lang="en-US"/>
              <a:t>Supporting point 2</a:t>
            </a:r>
            <a:br>
              <a:rPr lang="en-US"/>
            </a:br>
            <a:r>
              <a:rPr lang="en-US"/>
              <a:t>Supporting point 3</a:t>
            </a:r>
          </a:p>
        </p:txBody>
      </p:sp>
    </p:spTree>
    <p:extLst>
      <p:ext uri="{BB962C8B-B14F-4D97-AF65-F5344CB8AC3E}">
        <p14:creationId xmlns:p14="http://schemas.microsoft.com/office/powerpoint/2010/main" val="49818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743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CLICK TO EDIT MASTER TEXT STYLES</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a:solidFill>
                    <a:schemeClr val="tx1"/>
                  </a:solidFill>
                  <a:latin typeface="Roboto" panose="02000000000000000000" pitchFamily="2" charset="0"/>
                  <a:ea typeface="Roboto" panose="02000000000000000000" pitchFamily="2" charset="0"/>
                </a:rPr>
                <a:t>ORNL IS MANAGED BY UT-BATTELLE LLC </a:t>
              </a:r>
              <a:br>
                <a:rPr lang="en-US" sz="900" b="0">
                  <a:solidFill>
                    <a:schemeClr val="tx1"/>
                  </a:solidFill>
                  <a:latin typeface="Roboto" panose="02000000000000000000" pitchFamily="2" charset="0"/>
                  <a:ea typeface="Roboto" panose="02000000000000000000" pitchFamily="2" charset="0"/>
                </a:rPr>
              </a:br>
              <a:r>
                <a:rPr lang="en-US" sz="900" b="0">
                  <a:solidFill>
                    <a:schemeClr val="tx1"/>
                  </a:solidFill>
                  <a:latin typeface="Roboto" panose="02000000000000000000" pitchFamily="2" charset="0"/>
                  <a:ea typeface="Roboto" panose="02000000000000000000" pitchFamily="2" charset="0"/>
                </a:rPr>
                <a:t>FOR THE US DEPARTMENT OF ENERGY</a:t>
              </a:r>
            </a:p>
          </p:txBody>
        </p:sp>
      </p:grpSp>
      <p:grpSp>
        <p:nvGrpSpPr>
          <p:cNvPr id="4" name="Group 3">
            <a:extLst>
              <a:ext uri="{FF2B5EF4-FFF2-40B4-BE49-F238E27FC236}">
                <a16:creationId xmlns:a16="http://schemas.microsoft.com/office/drawing/2014/main" id="{46765A22-4E0B-881F-B674-164501D7BB6F}"/>
              </a:ext>
            </a:extLst>
          </p:cNvPr>
          <p:cNvGrpSpPr/>
          <p:nvPr userDrawn="1"/>
        </p:nvGrpSpPr>
        <p:grpSpPr>
          <a:xfrm>
            <a:off x="1199501" y="1119898"/>
            <a:ext cx="1876922" cy="494292"/>
            <a:chOff x="1199501" y="1119898"/>
            <a:chExt cx="1876922" cy="494292"/>
          </a:xfrm>
        </p:grpSpPr>
        <p:pic>
          <p:nvPicPr>
            <p:cNvPr id="5" name="Picture 4" descr="A green text on a black background&#10;&#10;Description automatically generated">
              <a:extLst>
                <a:ext uri="{FF2B5EF4-FFF2-40B4-BE49-F238E27FC236}">
                  <a16:creationId xmlns:a16="http://schemas.microsoft.com/office/drawing/2014/main" id="{14ADA5E2-9839-D50B-B99B-3DDA2A40EFC3}"/>
                </a:ext>
              </a:extLst>
            </p:cNvPr>
            <p:cNvPicPr>
              <a:picLocks noChangeAspect="1"/>
            </p:cNvPicPr>
            <p:nvPr userDrawn="1"/>
          </p:nvPicPr>
          <p:blipFill>
            <a:blip r:embed="rId4"/>
            <a:srcRect l="1" r="32977"/>
            <a:stretch/>
          </p:blipFill>
          <p:spPr>
            <a:xfrm>
              <a:off x="1199501" y="1119898"/>
              <a:ext cx="1822059" cy="494292"/>
            </a:xfrm>
            <a:prstGeom prst="rect">
              <a:avLst/>
            </a:prstGeom>
          </p:spPr>
        </p:pic>
        <p:sp>
          <p:nvSpPr>
            <p:cNvPr id="7" name="Rectangle 6">
              <a:extLst>
                <a:ext uri="{FF2B5EF4-FFF2-40B4-BE49-F238E27FC236}">
                  <a16:creationId xmlns:a16="http://schemas.microsoft.com/office/drawing/2014/main" id="{47D47CC4-EA3D-8648-1C8A-DD133546B600}"/>
                </a:ext>
              </a:extLst>
            </p:cNvPr>
            <p:cNvSpPr/>
            <p:nvPr userDrawn="1"/>
          </p:nvSpPr>
          <p:spPr>
            <a:xfrm>
              <a:off x="3058135" y="1150204"/>
              <a:ext cx="18288" cy="4297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950" b="0">
                  <a:solidFill>
                    <a:schemeClr val="bg2">
                      <a:lumMod val="50000"/>
                    </a:schemeClr>
                  </a:solidFill>
                </a:rPr>
                <a:t>  SECOND</a:t>
              </a:r>
            </a:p>
            <a:p>
              <a:pPr algn="l"/>
              <a:r>
                <a:rPr lang="en-US" sz="950" b="0">
                  <a:solidFill>
                    <a:schemeClr val="bg2">
                      <a:lumMod val="50000"/>
                    </a:schemeClr>
                  </a:solidFill>
                </a:rPr>
                <a:t>  TARGET</a:t>
              </a:r>
            </a:p>
            <a:p>
              <a:pPr algn="l"/>
              <a:r>
                <a:rPr lang="en-US" sz="950" b="0">
                  <a:solidFill>
                    <a:schemeClr val="bg2">
                      <a:lumMod val="50000"/>
                    </a:schemeClr>
                  </a:solidFill>
                </a:rPr>
                <a:t>  STATION</a:t>
              </a:r>
            </a:p>
          </p:txBody>
        </p:sp>
      </p:grpSp>
    </p:spTree>
    <p:extLst>
      <p:ext uri="{BB962C8B-B14F-4D97-AF65-F5344CB8AC3E}">
        <p14:creationId xmlns:p14="http://schemas.microsoft.com/office/powerpoint/2010/main" val="3494019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76677"/>
            <a:ext cx="2194560" cy="1855469"/>
          </a:xfrm>
          <a:solidFill>
            <a:schemeClr val="bg2"/>
          </a:solidFill>
        </p:spPr>
        <p:txBody>
          <a:bodyPr/>
          <a:lstStyle/>
          <a:p>
            <a:r>
              <a:rPr lang="en-US"/>
              <a:t>Click icon to add picture</a:t>
            </a:r>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29080"/>
            <a:ext cx="2194560" cy="1855469"/>
          </a:xfrm>
          <a:solidFill>
            <a:schemeClr val="bg2"/>
          </a:solidFill>
        </p:spPr>
        <p:txBody>
          <a:bodyPr/>
          <a:lstStyle/>
          <a:p>
            <a:r>
              <a:rPr lang="en-US"/>
              <a:t>Click icon to add picture</a:t>
            </a:r>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76677"/>
            <a:ext cx="2194560" cy="1855469"/>
          </a:xfrm>
          <a:solidFill>
            <a:schemeClr val="bg2"/>
          </a:solidFill>
        </p:spPr>
        <p:txBody>
          <a:bodyPr/>
          <a:lstStyle/>
          <a:p>
            <a:r>
              <a:rPr lang="en-US"/>
              <a:t>Click icon to add picture</a:t>
            </a:r>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29080"/>
            <a:ext cx="2194560" cy="1855469"/>
          </a:xfrm>
          <a:solidFill>
            <a:schemeClr val="bg2"/>
          </a:solidFill>
        </p:spPr>
        <p:txBody>
          <a:bodyPr/>
          <a:lstStyle/>
          <a:p>
            <a:r>
              <a:rPr lang="en-US"/>
              <a:t>Click icon to add picture</a:t>
            </a:r>
          </a:p>
        </p:txBody>
      </p:sp>
      <p:sp>
        <p:nvSpPr>
          <p:cNvPr id="19" name="Rectangle 18">
            <a:extLst>
              <a:ext uri="{FF2B5EF4-FFF2-40B4-BE49-F238E27FC236}">
                <a16:creationId xmlns:a16="http://schemas.microsoft.com/office/drawing/2014/main" id="{AF48F5D4-4948-A730-AC23-EF31274A0DE1}"/>
              </a:ext>
            </a:extLst>
          </p:cNvPr>
          <p:cNvSpPr/>
          <p:nvPr/>
        </p:nvSpPr>
        <p:spPr>
          <a:xfrm>
            <a:off x="1384410" y="1758337"/>
            <a:ext cx="2199902" cy="1873809"/>
          </a:xfrm>
          <a:prstGeom prst="rect">
            <a:avLst/>
          </a:prstGeom>
          <a:solidFill>
            <a:schemeClr val="tx2"/>
          </a:solidFill>
          <a:ln w="4048" cap="flat">
            <a:noFill/>
            <a:prstDash val="solid"/>
            <a:miter/>
          </a:ln>
        </p:spPr>
        <p:txBody>
          <a:bodyPr lIns="164592" rtlCol="0" anchor="ctr"/>
          <a:lstStyle/>
          <a:p>
            <a:pPr marL="0" indent="0">
              <a:lnSpc>
                <a:spcPct val="90000"/>
              </a:lnSpc>
              <a:spcBef>
                <a:spcPts val="1200"/>
              </a:spcBef>
              <a:spcAft>
                <a:spcPts val="60"/>
              </a:spcAft>
              <a:buNone/>
            </a:pPr>
            <a:endParaRPr lang="en-US">
              <a:solidFill>
                <a:schemeClr val="bg1"/>
              </a:solidFill>
            </a:endParaRP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5"/>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Supporting point 2</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tx1"/>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Supporting point 3</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Supporting point 4</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a:t>One-sentence headline stating the main takeaway message for the slide; no longer than two lines  </a:t>
            </a:r>
          </a:p>
        </p:txBody>
      </p:sp>
      <p:sp>
        <p:nvSpPr>
          <p:cNvPr id="23" name="Text Placeholder 22">
            <a:extLst>
              <a:ext uri="{FF2B5EF4-FFF2-40B4-BE49-F238E27FC236}">
                <a16:creationId xmlns:a16="http://schemas.microsoft.com/office/drawing/2014/main" id="{6D367424-2836-F9CD-5A49-338976693C37}"/>
              </a:ext>
            </a:extLst>
          </p:cNvPr>
          <p:cNvSpPr>
            <a:spLocks noGrp="1"/>
          </p:cNvSpPr>
          <p:nvPr>
            <p:ph type="body" sz="quarter" idx="16" hasCustomPrompt="1"/>
          </p:nvPr>
        </p:nvSpPr>
        <p:spPr>
          <a:xfrm>
            <a:off x="1384410" y="1758896"/>
            <a:ext cx="2192338" cy="1873250"/>
          </a:xfrm>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Supporting point 1</a:t>
            </a:r>
          </a:p>
        </p:txBody>
      </p:sp>
    </p:spTree>
    <p:extLst>
      <p:ext uri="{BB962C8B-B14F-4D97-AF65-F5344CB8AC3E}">
        <p14:creationId xmlns:p14="http://schemas.microsoft.com/office/powerpoint/2010/main" val="950612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mmary - Standard">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9145" y="2258209"/>
            <a:ext cx="12210290" cy="664797"/>
          </a:xfrm>
        </p:spPr>
        <p:txBody>
          <a:bodyPr anchor="t" anchorCtr="0">
            <a:noAutofit/>
          </a:bodyPr>
          <a:lstStyle>
            <a:lvl1pPr algn="ctr">
              <a:spcBef>
                <a:spcPts val="1200"/>
              </a:spcBef>
              <a:spcAft>
                <a:spcPts val="60"/>
              </a:spcAft>
              <a:defRPr sz="4800" b="1">
                <a:solidFill>
                  <a:schemeClr val="tx1"/>
                </a:solidFill>
              </a:defRPr>
            </a:lvl1pPr>
          </a:lstStyle>
          <a:p>
            <a:r>
              <a:rPr lang="en-US"/>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0" y="2922742"/>
            <a:ext cx="12192000"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SENTENCE SUBTITLE STATEMENT</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956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mmary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7">
            <a:extLst>
              <a:ext uri="{FF2B5EF4-FFF2-40B4-BE49-F238E27FC236}">
                <a16:creationId xmlns:a16="http://schemas.microsoft.com/office/drawing/2014/main" id="{658225E5-2430-3783-F06E-A0A40A65699C}"/>
              </a:ext>
            </a:extLst>
          </p:cNvPr>
          <p:cNvSpPr>
            <a:spLocks noGrp="1"/>
          </p:cNvSpPr>
          <p:nvPr>
            <p:ph type="title"/>
          </p:nvPr>
        </p:nvSpPr>
        <p:spPr>
          <a:xfrm>
            <a:off x="314692" y="365125"/>
            <a:ext cx="11492432" cy="886397"/>
          </a:xfrm>
        </p:spPr>
        <p:txBody>
          <a:bodyPr/>
          <a:lstStyle/>
          <a:p>
            <a:r>
              <a:rPr lang="en-US"/>
              <a:t>Click to edit Master title style</a:t>
            </a:r>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24851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mmary-3 key points">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a:t>One-sentence headline stating the main takeaway message </a:t>
            </a:r>
            <a:br>
              <a:rPr lang="en-US"/>
            </a:br>
            <a:r>
              <a:rPr lang="en-US"/>
              <a:t>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3</a:t>
            </a:r>
          </a:p>
        </p:txBody>
      </p:sp>
      <p:grpSp>
        <p:nvGrpSpPr>
          <p:cNvPr id="3" name="Group 2">
            <a:extLst>
              <a:ext uri="{FF2B5EF4-FFF2-40B4-BE49-F238E27FC236}">
                <a16:creationId xmlns:a16="http://schemas.microsoft.com/office/drawing/2014/main" id="{C3DBEFAA-B830-33A8-15F4-54C28334883F}"/>
              </a:ext>
            </a:extLst>
          </p:cNvPr>
          <p:cNvGrpSpPr/>
          <p:nvPr userDrawn="1"/>
        </p:nvGrpSpPr>
        <p:grpSpPr>
          <a:xfrm>
            <a:off x="282815" y="6416676"/>
            <a:ext cx="1263510" cy="333620"/>
            <a:chOff x="282815" y="6083056"/>
            <a:chExt cx="1263510" cy="333620"/>
          </a:xfrm>
        </p:grpSpPr>
        <p:sp>
          <p:nvSpPr>
            <p:cNvPr id="12" name="Rectangle 11">
              <a:extLst>
                <a:ext uri="{FF2B5EF4-FFF2-40B4-BE49-F238E27FC236}">
                  <a16:creationId xmlns:a16="http://schemas.microsoft.com/office/drawing/2014/main" id="{02AD78E5-8AB2-2A23-DCE7-0E7411B01C31}"/>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a:solidFill>
                    <a:schemeClr val="bg1"/>
                  </a:solidFill>
                </a:rPr>
                <a:t>  SECOND</a:t>
              </a:r>
            </a:p>
            <a:p>
              <a:pPr algn="l"/>
              <a:r>
                <a:rPr lang="en-US" sz="600" b="0">
                  <a:solidFill>
                    <a:schemeClr val="bg1"/>
                  </a:solidFill>
                </a:rPr>
                <a:t>  TARGET</a:t>
              </a:r>
            </a:p>
            <a:p>
              <a:pPr algn="l"/>
              <a:r>
                <a:rPr lang="en-US" sz="600" b="0">
                  <a:solidFill>
                    <a:schemeClr val="bg1"/>
                  </a:solidFill>
                </a:rPr>
                <a:t>  STATION</a:t>
              </a:r>
            </a:p>
          </p:txBody>
        </p:sp>
        <p:pic>
          <p:nvPicPr>
            <p:cNvPr id="13" name="Picture 12" descr="White text on a black background&#10;&#10;Description automatically generated">
              <a:extLst>
                <a:ext uri="{FF2B5EF4-FFF2-40B4-BE49-F238E27FC236}">
                  <a16:creationId xmlns:a16="http://schemas.microsoft.com/office/drawing/2014/main" id="{81798D36-9E4C-2CDB-BC61-1102E0778BCB}"/>
                </a:ext>
              </a:extLst>
            </p:cNvPr>
            <p:cNvPicPr>
              <a:picLocks noChangeAspect="1"/>
            </p:cNvPicPr>
            <p:nvPr userDrawn="1"/>
          </p:nvPicPr>
          <p:blipFill>
            <a:blip r:embed="rId3"/>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652793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xagon custom">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a:t>One-sentence headline stating the main takeaway message </a:t>
            </a:r>
            <a:br>
              <a:rPr lang="en-US"/>
            </a:br>
            <a:r>
              <a:rPr lang="en-US"/>
              <a:t>for the slide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2000"/>
            </a:lvl1pPr>
          </a:lstStyle>
          <a:p>
            <a:r>
              <a:rPr lang="en-US"/>
              <a:t>Supporting point 1 </a:t>
            </a:r>
            <a:br>
              <a:rPr lang="en-US"/>
            </a:br>
            <a:r>
              <a:rPr lang="en-US"/>
              <a:t>Supporting point 2</a:t>
            </a:r>
            <a:br>
              <a:rPr lang="en-US"/>
            </a:br>
            <a:r>
              <a:rPr lang="en-US"/>
              <a:t>Supporting point 3</a:t>
            </a:r>
          </a:p>
        </p:txBody>
      </p:sp>
    </p:spTree>
    <p:extLst>
      <p:ext uri="{BB962C8B-B14F-4D97-AF65-F5344CB8AC3E}">
        <p14:creationId xmlns:p14="http://schemas.microsoft.com/office/powerpoint/2010/main" val="3554203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mmary - ORNL">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E6F3ADE-A89C-6520-CF9E-35DBBF658006}"/>
              </a:ext>
            </a:extLst>
          </p:cNvPr>
          <p:cNvGrpSpPr/>
          <p:nvPr userDrawn="1"/>
        </p:nvGrpSpPr>
        <p:grpSpPr>
          <a:xfrm>
            <a:off x="4258364" y="5999147"/>
            <a:ext cx="3675272" cy="369332"/>
            <a:chOff x="2384568" y="6390825"/>
            <a:chExt cx="3439954" cy="345685"/>
          </a:xfrm>
        </p:grpSpPr>
        <p:pic>
          <p:nvPicPr>
            <p:cNvPr id="5" name="Graphic 4">
              <a:extLst>
                <a:ext uri="{FF2B5EF4-FFF2-40B4-BE49-F238E27FC236}">
                  <a16:creationId xmlns:a16="http://schemas.microsoft.com/office/drawing/2014/main" id="{01B8E79D-B334-5A32-32FE-8CC93A632A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6" name="TextBox 5">
              <a:extLst>
                <a:ext uri="{FF2B5EF4-FFF2-40B4-BE49-F238E27FC236}">
                  <a16:creationId xmlns:a16="http://schemas.microsoft.com/office/drawing/2014/main" id="{724FEE0D-24E7-9F86-60D8-E8982B5DB295}"/>
                </a:ext>
              </a:extLst>
            </p:cNvPr>
            <p:cNvSpPr txBox="1"/>
            <p:nvPr userDrawn="1"/>
          </p:nvSpPr>
          <p:spPr>
            <a:xfrm>
              <a:off x="3588247" y="6390825"/>
              <a:ext cx="2236275" cy="345685"/>
            </a:xfrm>
            <a:prstGeom prst="rect">
              <a:avLst/>
            </a:prstGeom>
            <a:noFill/>
          </p:spPr>
          <p:txBody>
            <a:bodyPr wrap="square" rtlCol="0">
              <a:spAutoFit/>
            </a:bodyPr>
            <a:lstStyle/>
            <a:p>
              <a:r>
                <a:rPr lang="en-US" sz="900" b="0">
                  <a:solidFill>
                    <a:schemeClr val="bg1"/>
                  </a:solidFill>
                  <a:latin typeface="Roboto" panose="02000000000000000000" pitchFamily="2" charset="0"/>
                  <a:ea typeface="Roboto" panose="02000000000000000000" pitchFamily="2" charset="0"/>
                </a:rPr>
                <a:t>ORNL IS MANAGED BY UT-BATTELLE LLC </a:t>
              </a:r>
              <a:br>
                <a:rPr lang="en-US" sz="900" b="0">
                  <a:solidFill>
                    <a:schemeClr val="bg1"/>
                  </a:solidFill>
                  <a:latin typeface="Roboto" panose="02000000000000000000" pitchFamily="2" charset="0"/>
                  <a:ea typeface="Roboto" panose="02000000000000000000" pitchFamily="2" charset="0"/>
                </a:rPr>
              </a:br>
              <a:r>
                <a:rPr lang="en-US" sz="900" b="0">
                  <a:solidFill>
                    <a:schemeClr val="bg1"/>
                  </a:solidFill>
                  <a:latin typeface="Roboto" panose="02000000000000000000" pitchFamily="2" charset="0"/>
                  <a:ea typeface="Roboto" panose="02000000000000000000" pitchFamily="2" charset="0"/>
                </a:rPr>
                <a:t>FOR THE US DEPARTMENT OF ENERGY</a:t>
              </a:r>
            </a:p>
          </p:txBody>
        </p:sp>
      </p:grpSp>
      <p:grpSp>
        <p:nvGrpSpPr>
          <p:cNvPr id="10" name="Group 9">
            <a:extLst>
              <a:ext uri="{FF2B5EF4-FFF2-40B4-BE49-F238E27FC236}">
                <a16:creationId xmlns:a16="http://schemas.microsoft.com/office/drawing/2014/main" id="{FE44CF28-EFDD-9EBB-061A-0E99DB9ED4BE}"/>
              </a:ext>
            </a:extLst>
          </p:cNvPr>
          <p:cNvGrpSpPr>
            <a:grpSpLocks noChangeAspect="1"/>
          </p:cNvGrpSpPr>
          <p:nvPr userDrawn="1"/>
        </p:nvGrpSpPr>
        <p:grpSpPr>
          <a:xfrm>
            <a:off x="2481752" y="2771864"/>
            <a:ext cx="4977507" cy="1314272"/>
            <a:chOff x="282815" y="6083056"/>
            <a:chExt cx="1263510" cy="333620"/>
          </a:xfrm>
        </p:grpSpPr>
        <p:sp>
          <p:nvSpPr>
            <p:cNvPr id="11" name="Rectangle 10">
              <a:extLst>
                <a:ext uri="{FF2B5EF4-FFF2-40B4-BE49-F238E27FC236}">
                  <a16:creationId xmlns:a16="http://schemas.microsoft.com/office/drawing/2014/main" id="{5339129E-F6BB-DFD3-FC9E-D7620CF29C51}"/>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2400" b="0">
                  <a:solidFill>
                    <a:schemeClr val="bg1"/>
                  </a:solidFill>
                </a:rPr>
                <a:t>  SECOND</a:t>
              </a:r>
            </a:p>
            <a:p>
              <a:pPr algn="l"/>
              <a:r>
                <a:rPr lang="en-US" sz="2400" b="0">
                  <a:solidFill>
                    <a:schemeClr val="bg1"/>
                  </a:solidFill>
                </a:rPr>
                <a:t>  TARGET</a:t>
              </a:r>
            </a:p>
            <a:p>
              <a:pPr algn="l"/>
              <a:r>
                <a:rPr lang="en-US" sz="2400" b="0">
                  <a:solidFill>
                    <a:schemeClr val="bg1"/>
                  </a:solidFill>
                </a:rPr>
                <a:t>  STATION</a:t>
              </a:r>
            </a:p>
          </p:txBody>
        </p:sp>
        <p:pic>
          <p:nvPicPr>
            <p:cNvPr id="12" name="Picture 11" descr="White text on a black background&#10;&#10;Description automatically generated">
              <a:extLst>
                <a:ext uri="{FF2B5EF4-FFF2-40B4-BE49-F238E27FC236}">
                  <a16:creationId xmlns:a16="http://schemas.microsoft.com/office/drawing/2014/main" id="{CECD16D6-B98E-E26C-9B9A-6BBA9E0E7A03}"/>
                </a:ext>
              </a:extLst>
            </p:cNvPr>
            <p:cNvPicPr>
              <a:picLocks noChangeAspect="1"/>
            </p:cNvPicPr>
            <p:nvPr userDrawn="1"/>
          </p:nvPicPr>
          <p:blipFill>
            <a:blip r:embed="rId5"/>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80678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p>
        </p:txBody>
      </p:sp>
    </p:spTree>
    <p:extLst>
      <p:ext uri="{BB962C8B-B14F-4D97-AF65-F5344CB8AC3E}">
        <p14:creationId xmlns:p14="http://schemas.microsoft.com/office/powerpoint/2010/main" val="1909475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B329-B538-40AA-EA84-D183A793C3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A1B39E-14AD-903B-546D-4415E0E2D3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A5DB9-C3FE-3152-7236-72E403E4EE1E}"/>
              </a:ext>
            </a:extLst>
          </p:cNvPr>
          <p:cNvSpPr>
            <a:spLocks noGrp="1"/>
          </p:cNvSpPr>
          <p:nvPr>
            <p:ph type="dt" sz="half" idx="10"/>
          </p:nvPr>
        </p:nvSpPr>
        <p:spPr/>
        <p:txBody>
          <a:bodyPr/>
          <a:lstStyle/>
          <a:p>
            <a:fld id="{500E876C-24AA-46BC-A5E2-41D02B7DF992}" type="datetimeFigureOut">
              <a:rPr lang="en-US" smtClean="0"/>
              <a:t>4/17/2025</a:t>
            </a:fld>
            <a:endParaRPr lang="en-US"/>
          </a:p>
        </p:txBody>
      </p:sp>
      <p:sp>
        <p:nvSpPr>
          <p:cNvPr id="5" name="Footer Placeholder 4">
            <a:extLst>
              <a:ext uri="{FF2B5EF4-FFF2-40B4-BE49-F238E27FC236}">
                <a16:creationId xmlns:a16="http://schemas.microsoft.com/office/drawing/2014/main" id="{3F9E77C1-765A-6D1E-3027-64A839243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6383A9-68CB-D863-AF8D-107DB596193C}"/>
              </a:ext>
            </a:extLst>
          </p:cNvPr>
          <p:cNvSpPr>
            <a:spLocks noGrp="1"/>
          </p:cNvSpPr>
          <p:nvPr>
            <p:ph type="sldNum" sz="quarter" idx="12"/>
          </p:nvPr>
        </p:nvSpPr>
        <p:spPr/>
        <p:txBody>
          <a:bodyPr/>
          <a:lstStyle/>
          <a:p>
            <a:fld id="{348AE318-DFAD-4E10-BFA7-C07B39A1A3C6}" type="slidenum">
              <a:rPr lang="en-US" smtClean="0"/>
              <a:t>‹#›</a:t>
            </a:fld>
            <a:endParaRPr lang="en-US"/>
          </a:p>
        </p:txBody>
      </p:sp>
    </p:spTree>
    <p:extLst>
      <p:ext uri="{BB962C8B-B14F-4D97-AF65-F5344CB8AC3E}">
        <p14:creationId xmlns:p14="http://schemas.microsoft.com/office/powerpoint/2010/main" val="2931979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Editab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CLICK TO EDIT MASTER TEXT STYLES</a:t>
            </a:r>
          </a:p>
        </p:txBody>
      </p:sp>
      <p:grpSp>
        <p:nvGrpSpPr>
          <p:cNvPr id="47" name="Group 46">
            <a:extLst>
              <a:ext uri="{FF2B5EF4-FFF2-40B4-BE49-F238E27FC236}">
                <a16:creationId xmlns:a16="http://schemas.microsoft.com/office/drawing/2014/main" id="{B9E34D55-5962-D71E-5F14-F58404B73863}"/>
              </a:ext>
            </a:extLst>
          </p:cNvPr>
          <p:cNvGrpSpPr/>
          <p:nvPr userDrawn="1"/>
        </p:nvGrpSpPr>
        <p:grpSpPr>
          <a:xfrm>
            <a:off x="1168862" y="5406470"/>
            <a:ext cx="4834263" cy="369332"/>
            <a:chOff x="1168862" y="5508070"/>
            <a:chExt cx="4834263" cy="369332"/>
          </a:xfrm>
        </p:grpSpPr>
        <p:pic>
          <p:nvPicPr>
            <p:cNvPr id="48" name="Picture 47">
              <a:extLst>
                <a:ext uri="{FF2B5EF4-FFF2-40B4-BE49-F238E27FC236}">
                  <a16:creationId xmlns:a16="http://schemas.microsoft.com/office/drawing/2014/main" id="{D4967025-85C6-1E53-9051-CBBA63AE1D97}"/>
                </a:ext>
              </a:extLst>
            </p:cNvPr>
            <p:cNvPicPr>
              <a:picLocks noChangeAspect="1"/>
            </p:cNvPicPr>
            <p:nvPr userDrawn="1"/>
          </p:nvPicPr>
          <p:blipFill>
            <a:blip r:embed="rId2"/>
            <a:stretch>
              <a:fillRect/>
            </a:stretch>
          </p:blipFill>
          <p:spPr>
            <a:xfrm>
              <a:off x="1168862" y="5508070"/>
              <a:ext cx="1311127" cy="316213"/>
            </a:xfrm>
            <a:prstGeom prst="rect">
              <a:avLst/>
            </a:prstGeom>
          </p:spPr>
        </p:pic>
        <p:sp>
          <p:nvSpPr>
            <p:cNvPr id="49" name="TextBox 48">
              <a:extLst>
                <a:ext uri="{FF2B5EF4-FFF2-40B4-BE49-F238E27FC236}">
                  <a16:creationId xmlns:a16="http://schemas.microsoft.com/office/drawing/2014/main" id="{6432B67B-E65C-8C4D-ECEE-0E0F031F2333}"/>
                </a:ext>
              </a:extLst>
            </p:cNvPr>
            <p:cNvSpPr txBox="1"/>
            <p:nvPr userDrawn="1"/>
          </p:nvSpPr>
          <p:spPr>
            <a:xfrm>
              <a:off x="2561071" y="5508070"/>
              <a:ext cx="3442054" cy="369332"/>
            </a:xfrm>
            <a:prstGeom prst="rect">
              <a:avLst/>
            </a:prstGeom>
            <a:noFill/>
          </p:spPr>
          <p:txBody>
            <a:bodyPr wrap="square" rtlCol="0">
              <a:spAutoFit/>
            </a:bodyPr>
            <a:lstStyle/>
            <a:p>
              <a:r>
                <a:rPr lang="en-US" sz="900" b="0">
                  <a:solidFill>
                    <a:schemeClr val="tx1"/>
                  </a:solidFill>
                  <a:latin typeface="Roboto" panose="02000000000000000000" pitchFamily="2" charset="0"/>
                  <a:ea typeface="Roboto" panose="02000000000000000000" pitchFamily="2" charset="0"/>
                </a:rPr>
                <a:t>ORNL IS MANAGED BY UT-BATTELLE LLC </a:t>
              </a:r>
              <a:br>
                <a:rPr lang="en-US" sz="900" b="0">
                  <a:solidFill>
                    <a:schemeClr val="tx1"/>
                  </a:solidFill>
                  <a:latin typeface="Roboto" panose="02000000000000000000" pitchFamily="2" charset="0"/>
                  <a:ea typeface="Roboto" panose="02000000000000000000" pitchFamily="2" charset="0"/>
                </a:rPr>
              </a:br>
              <a:r>
                <a:rPr lang="en-US" sz="900" b="0">
                  <a:solidFill>
                    <a:schemeClr val="tx1"/>
                  </a:solidFill>
                  <a:latin typeface="Roboto" panose="02000000000000000000" pitchFamily="2" charset="0"/>
                  <a:ea typeface="Roboto" panose="02000000000000000000" pitchFamily="2" charset="0"/>
                </a:rPr>
                <a:t>FOR THE US DEPARTMENT OF ENERGY</a:t>
              </a:r>
            </a:p>
          </p:txBody>
        </p:sp>
      </p:grpSp>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grpSp>
        <p:nvGrpSpPr>
          <p:cNvPr id="2" name="Group 1">
            <a:extLst>
              <a:ext uri="{FF2B5EF4-FFF2-40B4-BE49-F238E27FC236}">
                <a16:creationId xmlns:a16="http://schemas.microsoft.com/office/drawing/2014/main" id="{19A50A58-0CD8-C605-A6F9-463F45206DB7}"/>
              </a:ext>
            </a:extLst>
          </p:cNvPr>
          <p:cNvGrpSpPr/>
          <p:nvPr userDrawn="1"/>
        </p:nvGrpSpPr>
        <p:grpSpPr>
          <a:xfrm>
            <a:off x="1199501" y="1119898"/>
            <a:ext cx="1876922" cy="494292"/>
            <a:chOff x="1199501" y="1119898"/>
            <a:chExt cx="1876922" cy="494292"/>
          </a:xfrm>
        </p:grpSpPr>
        <p:pic>
          <p:nvPicPr>
            <p:cNvPr id="4" name="Picture 3" descr="A green text on a black background&#10;&#10;Description automatically generated">
              <a:extLst>
                <a:ext uri="{FF2B5EF4-FFF2-40B4-BE49-F238E27FC236}">
                  <a16:creationId xmlns:a16="http://schemas.microsoft.com/office/drawing/2014/main" id="{DF1AF18E-6297-96B7-1775-A45FDB4F7262}"/>
                </a:ext>
              </a:extLst>
            </p:cNvPr>
            <p:cNvPicPr>
              <a:picLocks noChangeAspect="1"/>
            </p:cNvPicPr>
            <p:nvPr userDrawn="1"/>
          </p:nvPicPr>
          <p:blipFill>
            <a:blip r:embed="rId3"/>
            <a:srcRect l="1" r="32977"/>
            <a:stretch/>
          </p:blipFill>
          <p:spPr>
            <a:xfrm>
              <a:off x="1199501" y="1119898"/>
              <a:ext cx="1822059" cy="494292"/>
            </a:xfrm>
            <a:prstGeom prst="rect">
              <a:avLst/>
            </a:prstGeom>
          </p:spPr>
        </p:pic>
        <p:sp>
          <p:nvSpPr>
            <p:cNvPr id="5" name="Rectangle 4">
              <a:extLst>
                <a:ext uri="{FF2B5EF4-FFF2-40B4-BE49-F238E27FC236}">
                  <a16:creationId xmlns:a16="http://schemas.microsoft.com/office/drawing/2014/main" id="{23494451-3E8B-D9F1-9179-B0DF086055E4}"/>
                </a:ext>
              </a:extLst>
            </p:cNvPr>
            <p:cNvSpPr/>
            <p:nvPr userDrawn="1"/>
          </p:nvSpPr>
          <p:spPr>
            <a:xfrm>
              <a:off x="3058135" y="1150204"/>
              <a:ext cx="18288" cy="4297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950" b="0">
                  <a:solidFill>
                    <a:schemeClr val="bg2">
                      <a:lumMod val="50000"/>
                    </a:schemeClr>
                  </a:solidFill>
                </a:rPr>
                <a:t>  SECOND</a:t>
              </a:r>
            </a:p>
            <a:p>
              <a:pPr algn="l"/>
              <a:r>
                <a:rPr lang="en-US" sz="950" b="0">
                  <a:solidFill>
                    <a:schemeClr val="bg2">
                      <a:lumMod val="50000"/>
                    </a:schemeClr>
                  </a:solidFill>
                </a:rPr>
                <a:t>  TARGET</a:t>
              </a:r>
            </a:p>
            <a:p>
              <a:pPr algn="l"/>
              <a:r>
                <a:rPr lang="en-US" sz="950" b="0">
                  <a:solidFill>
                    <a:schemeClr val="bg2">
                      <a:lumMod val="50000"/>
                    </a:schemeClr>
                  </a:solidFill>
                </a:rPr>
                <a:t>  STATION</a:t>
              </a:r>
            </a:p>
          </p:txBody>
        </p:sp>
      </p:grpSp>
    </p:spTree>
    <p:extLst>
      <p:ext uri="{BB962C8B-B14F-4D97-AF65-F5344CB8AC3E}">
        <p14:creationId xmlns:p14="http://schemas.microsoft.com/office/powerpoint/2010/main" val="3620304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Portrait">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a:srcRect l="31566" r="18851"/>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a:solidFill>
                    <a:schemeClr val="bg1"/>
                  </a:solidFill>
                  <a:latin typeface="Roboto" panose="02000000000000000000" pitchFamily="2" charset="0"/>
                  <a:ea typeface="Roboto" panose="02000000000000000000" pitchFamily="2" charset="0"/>
                </a:rPr>
                <a:t>ORNL IS MANAGED BY UT-BATTELLE LLC </a:t>
              </a:r>
              <a:br>
                <a:rPr lang="en-US" sz="900" b="0">
                  <a:solidFill>
                    <a:schemeClr val="bg1"/>
                  </a:solidFill>
                  <a:latin typeface="Roboto" panose="02000000000000000000" pitchFamily="2" charset="0"/>
                  <a:ea typeface="Roboto" panose="02000000000000000000" pitchFamily="2" charset="0"/>
                </a:rPr>
              </a:br>
              <a:r>
                <a:rPr lang="en-US" sz="900" b="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grpSp>
        <p:nvGrpSpPr>
          <p:cNvPr id="4" name="Group 3">
            <a:extLst>
              <a:ext uri="{FF2B5EF4-FFF2-40B4-BE49-F238E27FC236}">
                <a16:creationId xmlns:a16="http://schemas.microsoft.com/office/drawing/2014/main" id="{ED457CE1-09B4-F27E-C27F-4E07AB088288}"/>
              </a:ext>
            </a:extLst>
          </p:cNvPr>
          <p:cNvGrpSpPr>
            <a:grpSpLocks noChangeAspect="1"/>
          </p:cNvGrpSpPr>
          <p:nvPr userDrawn="1"/>
        </p:nvGrpSpPr>
        <p:grpSpPr>
          <a:xfrm>
            <a:off x="908286" y="733038"/>
            <a:ext cx="1874859" cy="495042"/>
            <a:chOff x="282815" y="6083056"/>
            <a:chExt cx="1263510" cy="333620"/>
          </a:xfrm>
        </p:grpSpPr>
        <p:sp>
          <p:nvSpPr>
            <p:cNvPr id="5" name="Rectangle 4">
              <a:extLst>
                <a:ext uri="{FF2B5EF4-FFF2-40B4-BE49-F238E27FC236}">
                  <a16:creationId xmlns:a16="http://schemas.microsoft.com/office/drawing/2014/main" id="{912C64D7-B503-AB6C-4522-73C13D5E355A}"/>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900" b="0">
                  <a:solidFill>
                    <a:schemeClr val="bg1"/>
                  </a:solidFill>
                </a:rPr>
                <a:t>  SECOND</a:t>
              </a:r>
            </a:p>
            <a:p>
              <a:pPr algn="l"/>
              <a:r>
                <a:rPr lang="en-US" sz="900" b="0">
                  <a:solidFill>
                    <a:schemeClr val="bg1"/>
                  </a:solidFill>
                </a:rPr>
                <a:t>  TARGET</a:t>
              </a:r>
            </a:p>
            <a:p>
              <a:pPr algn="l"/>
              <a:r>
                <a:rPr lang="en-US" sz="900" b="0">
                  <a:solidFill>
                    <a:schemeClr val="bg1"/>
                  </a:solidFill>
                </a:rPr>
                <a:t>  STATION</a:t>
              </a:r>
            </a:p>
          </p:txBody>
        </p:sp>
        <p:pic>
          <p:nvPicPr>
            <p:cNvPr id="6" name="Picture 5" descr="White text on a black background&#10;&#10;Description automatically generated">
              <a:extLst>
                <a:ext uri="{FF2B5EF4-FFF2-40B4-BE49-F238E27FC236}">
                  <a16:creationId xmlns:a16="http://schemas.microsoft.com/office/drawing/2014/main" id="{FCEC8B0D-AA5A-86D1-4076-7125ED02B97B}"/>
                </a:ext>
              </a:extLst>
            </p:cNvPr>
            <p:cNvPicPr>
              <a:picLocks noChangeAspect="1"/>
            </p:cNvPicPr>
            <p:nvPr userDrawn="1"/>
          </p:nvPicPr>
          <p:blipFill>
            <a:blip r:embed="rId5"/>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Landsc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a:solidFill>
                    <a:schemeClr val="bg1"/>
                  </a:solidFill>
                  <a:latin typeface="Roboto" panose="02000000000000000000" pitchFamily="2" charset="0"/>
                  <a:ea typeface="Roboto" panose="02000000000000000000" pitchFamily="2" charset="0"/>
                </a:rPr>
                <a:t>ORNL IS MANAGED BY UT-BATTELLE LLC </a:t>
              </a:r>
              <a:br>
                <a:rPr lang="en-US" sz="900" b="0">
                  <a:solidFill>
                    <a:schemeClr val="bg1"/>
                  </a:solidFill>
                  <a:latin typeface="Roboto" panose="02000000000000000000" pitchFamily="2" charset="0"/>
                  <a:ea typeface="Roboto" panose="02000000000000000000" pitchFamily="2" charset="0"/>
                </a:rPr>
              </a:br>
              <a:r>
                <a:rPr lang="en-US" sz="900" b="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516565"/>
            <a:ext cx="5843239" cy="3836021"/>
          </a:xfrm>
        </p:spPr>
        <p:txBody>
          <a:bodyPr/>
          <a:lstStyle/>
          <a:p>
            <a:r>
              <a:rPr lang="en-US"/>
              <a:t>Click icon to add picture</a:t>
            </a:r>
          </a:p>
        </p:txBody>
      </p:sp>
      <p:grpSp>
        <p:nvGrpSpPr>
          <p:cNvPr id="4" name="Group 3">
            <a:extLst>
              <a:ext uri="{FF2B5EF4-FFF2-40B4-BE49-F238E27FC236}">
                <a16:creationId xmlns:a16="http://schemas.microsoft.com/office/drawing/2014/main" id="{80B8F149-EAF3-7014-F7A1-E590DEFE56DC}"/>
              </a:ext>
            </a:extLst>
          </p:cNvPr>
          <p:cNvGrpSpPr>
            <a:grpSpLocks noChangeAspect="1"/>
          </p:cNvGrpSpPr>
          <p:nvPr userDrawn="1"/>
        </p:nvGrpSpPr>
        <p:grpSpPr>
          <a:xfrm>
            <a:off x="908286" y="733038"/>
            <a:ext cx="1874859" cy="495042"/>
            <a:chOff x="282815" y="6083056"/>
            <a:chExt cx="1263510" cy="333620"/>
          </a:xfrm>
        </p:grpSpPr>
        <p:sp>
          <p:nvSpPr>
            <p:cNvPr id="6" name="Rectangle 5">
              <a:extLst>
                <a:ext uri="{FF2B5EF4-FFF2-40B4-BE49-F238E27FC236}">
                  <a16:creationId xmlns:a16="http://schemas.microsoft.com/office/drawing/2014/main" id="{A0A97EBC-2F35-BB23-66C0-926B9B8A6B57}"/>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900" b="0">
                  <a:solidFill>
                    <a:schemeClr val="bg1"/>
                  </a:solidFill>
                </a:rPr>
                <a:t>  SECOND</a:t>
              </a:r>
            </a:p>
            <a:p>
              <a:pPr algn="l"/>
              <a:r>
                <a:rPr lang="en-US" sz="900" b="0">
                  <a:solidFill>
                    <a:schemeClr val="bg1"/>
                  </a:solidFill>
                </a:rPr>
                <a:t>  TARGET</a:t>
              </a:r>
            </a:p>
            <a:p>
              <a:pPr algn="l"/>
              <a:r>
                <a:rPr lang="en-US" sz="900" b="0">
                  <a:solidFill>
                    <a:schemeClr val="bg1"/>
                  </a:solidFill>
                </a:rPr>
                <a:t>  STATION</a:t>
              </a:r>
            </a:p>
          </p:txBody>
        </p:sp>
        <p:pic>
          <p:nvPicPr>
            <p:cNvPr id="7" name="Picture 6" descr="White text on a black background&#10;&#10;Description automatically generated">
              <a:extLst>
                <a:ext uri="{FF2B5EF4-FFF2-40B4-BE49-F238E27FC236}">
                  <a16:creationId xmlns:a16="http://schemas.microsoft.com/office/drawing/2014/main" id="{2E48B2EA-4DA8-1466-7DCF-6D32C78C0351}"/>
                </a:ext>
              </a:extLst>
            </p:cNvPr>
            <p:cNvPicPr>
              <a:picLocks noChangeAspect="1"/>
            </p:cNvPicPr>
            <p:nvPr userDrawn="1"/>
          </p:nvPicPr>
          <p:blipFill>
            <a:blip r:embed="rId5"/>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Agend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a:t>One-sentence headline with the main takeaway message </a:t>
            </a:r>
            <a:br>
              <a:rPr lang="en-US"/>
            </a:br>
            <a:r>
              <a:rPr lang="en-US"/>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Title of section</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Title of section</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Title of section</a:t>
            </a:r>
          </a:p>
        </p:txBody>
      </p:sp>
      <p:grpSp>
        <p:nvGrpSpPr>
          <p:cNvPr id="6" name="Group 5">
            <a:extLst>
              <a:ext uri="{FF2B5EF4-FFF2-40B4-BE49-F238E27FC236}">
                <a16:creationId xmlns:a16="http://schemas.microsoft.com/office/drawing/2014/main" id="{13A63230-8701-CDF1-6763-59AB8BC30691}"/>
              </a:ext>
            </a:extLst>
          </p:cNvPr>
          <p:cNvGrpSpPr/>
          <p:nvPr userDrawn="1"/>
        </p:nvGrpSpPr>
        <p:grpSpPr>
          <a:xfrm>
            <a:off x="282815" y="6416676"/>
            <a:ext cx="1263510" cy="333620"/>
            <a:chOff x="282815" y="6083056"/>
            <a:chExt cx="1263510" cy="333620"/>
          </a:xfrm>
        </p:grpSpPr>
        <p:sp>
          <p:nvSpPr>
            <p:cNvPr id="2" name="Rectangle 1">
              <a:extLst>
                <a:ext uri="{FF2B5EF4-FFF2-40B4-BE49-F238E27FC236}">
                  <a16:creationId xmlns:a16="http://schemas.microsoft.com/office/drawing/2014/main" id="{1D1EC518-48E2-EF98-26E4-1BFB1CB96585}"/>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a:solidFill>
                    <a:schemeClr val="bg1"/>
                  </a:solidFill>
                </a:rPr>
                <a:t>  SECOND</a:t>
              </a:r>
            </a:p>
            <a:p>
              <a:pPr algn="l"/>
              <a:r>
                <a:rPr lang="en-US" sz="600" b="0">
                  <a:solidFill>
                    <a:schemeClr val="bg1"/>
                  </a:solidFill>
                </a:rPr>
                <a:t>  TARGET</a:t>
              </a:r>
            </a:p>
            <a:p>
              <a:pPr algn="l"/>
              <a:r>
                <a:rPr lang="en-US" sz="600" b="0">
                  <a:solidFill>
                    <a:schemeClr val="bg1"/>
                  </a:solidFill>
                </a:rPr>
                <a:t>  STATION</a:t>
              </a:r>
            </a:p>
          </p:txBody>
        </p:sp>
        <p:pic>
          <p:nvPicPr>
            <p:cNvPr id="5" name="Picture 4" descr="White text on a black background&#10;&#10;Description automatically generated">
              <a:extLst>
                <a:ext uri="{FF2B5EF4-FFF2-40B4-BE49-F238E27FC236}">
                  <a16:creationId xmlns:a16="http://schemas.microsoft.com/office/drawing/2014/main" id="{FFA402AE-02CA-72B2-D8CE-3AD915760151}"/>
                </a:ext>
              </a:extLst>
            </p:cNvPr>
            <p:cNvPicPr>
              <a:picLocks noChangeAspect="1"/>
            </p:cNvPicPr>
            <p:nvPr userDrawn="1"/>
          </p:nvPicPr>
          <p:blipFill>
            <a:blip r:embed="rId2"/>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2068199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a:t>One-sentence headline with the main takeaway message </a:t>
            </a:r>
            <a:br>
              <a:rPr lang="en-US"/>
            </a:br>
            <a:r>
              <a:rPr lang="en-US"/>
              <a:t>for the slide; no longer than two lines</a:t>
            </a:r>
          </a:p>
        </p:txBody>
      </p:sp>
      <p:sp>
        <p:nvSpPr>
          <p:cNvPr id="5" name="Rectangle 4">
            <a:extLst>
              <a:ext uri="{FF2B5EF4-FFF2-40B4-BE49-F238E27FC236}">
                <a16:creationId xmlns:a16="http://schemas.microsoft.com/office/drawing/2014/main" id="{81C9F7CA-63AC-1736-17E3-F8C40F6055EC}"/>
              </a:ext>
            </a:extLst>
          </p:cNvPr>
          <p:cNvSpPr/>
          <p:nvPr userDrawn="1"/>
        </p:nvSpPr>
        <p:spPr>
          <a:xfrm>
            <a:off x="1963516" y="1371576"/>
            <a:ext cx="1743982" cy="1485470"/>
          </a:xfrm>
          <a:prstGeom prst="rect">
            <a:avLst/>
          </a:prstGeom>
          <a:solidFill>
            <a:schemeClr val="accent4"/>
          </a:solidFill>
          <a:ln w="4048" cap="flat">
            <a:noFill/>
            <a:prstDash val="solid"/>
            <a:miter/>
          </a:ln>
        </p:spPr>
        <p:txBody>
          <a:bodyPr lIns="164592" rtlCol="0" anchor="ctr"/>
          <a:lstStyle/>
          <a:p>
            <a:pPr marL="0" indent="0">
              <a:lnSpc>
                <a:spcPct val="90000"/>
              </a:lnSpc>
              <a:spcBef>
                <a:spcPts val="1200"/>
              </a:spcBef>
              <a:spcAft>
                <a:spcPts val="60"/>
              </a:spcAft>
              <a:buNone/>
            </a:pPr>
            <a:endParaRPr lang="en-US" b="1">
              <a:solidFill>
                <a:schemeClr val="bg1"/>
              </a:solidFill>
            </a:endParaRPr>
          </a:p>
        </p:txBody>
      </p:sp>
      <p:sp>
        <p:nvSpPr>
          <p:cNvPr id="7" name="Rectangle 6">
            <a:extLst>
              <a:ext uri="{FF2B5EF4-FFF2-40B4-BE49-F238E27FC236}">
                <a16:creationId xmlns:a16="http://schemas.microsoft.com/office/drawing/2014/main" id="{E874D3E8-F858-C461-E97C-68927EB71CC6}"/>
              </a:ext>
            </a:extLst>
          </p:cNvPr>
          <p:cNvSpPr/>
          <p:nvPr userDrawn="1"/>
        </p:nvSpPr>
        <p:spPr>
          <a:xfrm>
            <a:off x="3707492" y="3038912"/>
            <a:ext cx="1743982" cy="1485470"/>
          </a:xfrm>
          <a:prstGeom prst="rect">
            <a:avLst/>
          </a:prstGeom>
          <a:solidFill>
            <a:schemeClr val="accent5"/>
          </a:solidFill>
          <a:ln w="4048" cap="flat">
            <a:noFill/>
            <a:prstDash val="solid"/>
            <a:miter/>
          </a:ln>
        </p:spPr>
        <p:txBody>
          <a:bodyPr lIns="164592" rtlCol="0" anchor="ctr">
            <a:noAutofit/>
          </a:bodyPr>
          <a:lstStyle/>
          <a:p>
            <a:pPr marL="0" indent="0">
              <a:lnSpc>
                <a:spcPct val="90000"/>
              </a:lnSpc>
              <a:spcBef>
                <a:spcPts val="1200"/>
              </a:spcBef>
              <a:spcAft>
                <a:spcPts val="60"/>
              </a:spcAft>
              <a:buNone/>
            </a:pPr>
            <a:endParaRPr lang="en-US">
              <a:solidFill>
                <a:schemeClr val="bg1"/>
              </a:solidFill>
            </a:endParaRPr>
          </a:p>
        </p:txBody>
      </p:sp>
      <p:sp>
        <p:nvSpPr>
          <p:cNvPr id="11" name="Rectangle 10">
            <a:extLst>
              <a:ext uri="{FF2B5EF4-FFF2-40B4-BE49-F238E27FC236}">
                <a16:creationId xmlns:a16="http://schemas.microsoft.com/office/drawing/2014/main" id="{5AE38164-6148-444B-7F01-D298BA0E2AB8}"/>
              </a:ext>
            </a:extLst>
          </p:cNvPr>
          <p:cNvSpPr/>
          <p:nvPr userDrawn="1"/>
        </p:nvSpPr>
        <p:spPr>
          <a:xfrm>
            <a:off x="5452154" y="4708229"/>
            <a:ext cx="1743982" cy="1485470"/>
          </a:xfrm>
          <a:prstGeom prst="rect">
            <a:avLst/>
          </a:prstGeom>
          <a:solidFill>
            <a:schemeClr val="bg2"/>
          </a:solidFill>
          <a:ln w="4048" cap="flat">
            <a:noFill/>
            <a:prstDash val="solid"/>
            <a:miter/>
          </a:ln>
        </p:spPr>
        <p:txBody>
          <a:bodyPr lIns="164592" rtlCol="0" anchor="ctr"/>
          <a:lstStyle/>
          <a:p>
            <a:pPr marL="0" indent="0">
              <a:lnSpc>
                <a:spcPct val="90000"/>
              </a:lnSpc>
              <a:spcBef>
                <a:spcPts val="1200"/>
              </a:spcBef>
              <a:spcAft>
                <a:spcPts val="60"/>
              </a:spcAft>
              <a:buNone/>
            </a:pPr>
            <a:endParaRPr lang="en-US">
              <a:solidFill>
                <a:schemeClr val="bg1"/>
              </a:solidFill>
            </a:endParaRP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5"/>
            <a:ext cx="3075236" cy="1485329"/>
          </a:xfrm>
          <a:solidFill>
            <a:schemeClr val="bg2"/>
          </a:solidFill>
        </p:spPr>
        <p:txBody>
          <a:bodyPr/>
          <a:lstStyle/>
          <a:p>
            <a:r>
              <a:rPr lang="en-US"/>
              <a:t>Click icon to add picture</a:t>
            </a:r>
          </a:p>
        </p:txBody>
      </p:sp>
      <p:sp>
        <p:nvSpPr>
          <p:cNvPr id="22" name="Text Placeholder 21">
            <a:extLst>
              <a:ext uri="{FF2B5EF4-FFF2-40B4-BE49-F238E27FC236}">
                <a16:creationId xmlns:a16="http://schemas.microsoft.com/office/drawing/2014/main" id="{46CF92BF-DF64-B705-2535-AE3730B97BF6}"/>
              </a:ext>
            </a:extLst>
          </p:cNvPr>
          <p:cNvSpPr>
            <a:spLocks noGrp="1"/>
          </p:cNvSpPr>
          <p:nvPr>
            <p:ph type="body" sz="quarter" idx="20" hasCustomPrompt="1"/>
          </p:nvPr>
        </p:nvSpPr>
        <p:spPr>
          <a:xfrm>
            <a:off x="1962830" y="1371005"/>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 of section</a:t>
            </a:r>
          </a:p>
        </p:txBody>
      </p:sp>
      <p:sp>
        <p:nvSpPr>
          <p:cNvPr id="23" name="Text Placeholder 21">
            <a:extLst>
              <a:ext uri="{FF2B5EF4-FFF2-40B4-BE49-F238E27FC236}">
                <a16:creationId xmlns:a16="http://schemas.microsoft.com/office/drawing/2014/main" id="{310FC7CC-84CC-43A4-5964-07BD10E7DE25}"/>
              </a:ext>
            </a:extLst>
          </p:cNvPr>
          <p:cNvSpPr>
            <a:spLocks noGrp="1"/>
          </p:cNvSpPr>
          <p:nvPr>
            <p:ph type="body" sz="quarter" idx="21" hasCustomPrompt="1"/>
          </p:nvPr>
        </p:nvSpPr>
        <p:spPr>
          <a:xfrm>
            <a:off x="3707492" y="3038912"/>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 of section</a:t>
            </a:r>
          </a:p>
        </p:txBody>
      </p:sp>
      <p:sp>
        <p:nvSpPr>
          <p:cNvPr id="24" name="Text Placeholder 21">
            <a:extLst>
              <a:ext uri="{FF2B5EF4-FFF2-40B4-BE49-F238E27FC236}">
                <a16:creationId xmlns:a16="http://schemas.microsoft.com/office/drawing/2014/main" id="{AD641646-00A1-FBA9-C51B-B35A8988EB0A}"/>
              </a:ext>
            </a:extLst>
          </p:cNvPr>
          <p:cNvSpPr>
            <a:spLocks noGrp="1"/>
          </p:cNvSpPr>
          <p:nvPr>
            <p:ph type="body" sz="quarter" idx="22" hasCustomPrompt="1"/>
          </p:nvPr>
        </p:nvSpPr>
        <p:spPr>
          <a:xfrm>
            <a:off x="5451474" y="4708229"/>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 of section</a:t>
            </a:r>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3"/>
            <a:ext cx="3075236" cy="1485329"/>
          </a:xfrm>
          <a:solidFill>
            <a:schemeClr val="bg2"/>
          </a:solidFill>
        </p:spPr>
        <p:txBody>
          <a:bodyPr/>
          <a:lstStyle/>
          <a:p>
            <a:r>
              <a:rPr lang="en-US"/>
              <a:t>Click icon to add picture</a:t>
            </a:r>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9"/>
            <a:ext cx="3075236" cy="1485329"/>
          </a:xfrm>
          <a:solidFill>
            <a:schemeClr val="bg2"/>
          </a:solidFill>
        </p:spPr>
        <p:txBody>
          <a:bodyPr/>
          <a:lstStyle/>
          <a:p>
            <a:r>
              <a:rPr lang="en-US"/>
              <a:t>Click icon to add picture</a:t>
            </a:r>
          </a:p>
        </p:txBody>
      </p:sp>
      <p:grpSp>
        <p:nvGrpSpPr>
          <p:cNvPr id="3" name="Group 2">
            <a:extLst>
              <a:ext uri="{FF2B5EF4-FFF2-40B4-BE49-F238E27FC236}">
                <a16:creationId xmlns:a16="http://schemas.microsoft.com/office/drawing/2014/main" id="{1DDC82DE-8578-7019-ED8E-8B6DA77B44A6}"/>
              </a:ext>
            </a:extLst>
          </p:cNvPr>
          <p:cNvGrpSpPr/>
          <p:nvPr userDrawn="1"/>
        </p:nvGrpSpPr>
        <p:grpSpPr>
          <a:xfrm>
            <a:off x="282815" y="6416676"/>
            <a:ext cx="1263510" cy="333620"/>
            <a:chOff x="282815" y="6083056"/>
            <a:chExt cx="1263510" cy="333620"/>
          </a:xfrm>
        </p:grpSpPr>
        <p:sp>
          <p:nvSpPr>
            <p:cNvPr id="6" name="Rectangle 5">
              <a:extLst>
                <a:ext uri="{FF2B5EF4-FFF2-40B4-BE49-F238E27FC236}">
                  <a16:creationId xmlns:a16="http://schemas.microsoft.com/office/drawing/2014/main" id="{D271EB91-8B2C-BD81-EF8A-4D702365BC66}"/>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a:solidFill>
                    <a:schemeClr val="bg1"/>
                  </a:solidFill>
                </a:rPr>
                <a:t>  SECOND</a:t>
              </a:r>
            </a:p>
            <a:p>
              <a:pPr algn="l"/>
              <a:r>
                <a:rPr lang="en-US" sz="600" b="0">
                  <a:solidFill>
                    <a:schemeClr val="bg1"/>
                  </a:solidFill>
                </a:rPr>
                <a:t>  TARGET</a:t>
              </a:r>
            </a:p>
            <a:p>
              <a:pPr algn="l"/>
              <a:r>
                <a:rPr lang="en-US" sz="600" b="0">
                  <a:solidFill>
                    <a:schemeClr val="bg1"/>
                  </a:solidFill>
                </a:rPr>
                <a:t>  STATION</a:t>
              </a:r>
            </a:p>
          </p:txBody>
        </p:sp>
        <p:pic>
          <p:nvPicPr>
            <p:cNvPr id="8" name="Picture 7" descr="White text on a black background&#10;&#10;Description automatically generated">
              <a:extLst>
                <a:ext uri="{FF2B5EF4-FFF2-40B4-BE49-F238E27FC236}">
                  <a16:creationId xmlns:a16="http://schemas.microsoft.com/office/drawing/2014/main" id="{278565E6-96EC-077A-F58D-5E6AA015B2FF}"/>
                </a:ext>
              </a:extLst>
            </p:cNvPr>
            <p:cNvPicPr>
              <a:picLocks noChangeAspect="1"/>
            </p:cNvPicPr>
            <p:nvPr userDrawn="1"/>
          </p:nvPicPr>
          <p:blipFill>
            <a:blip r:embed="rId2"/>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1783067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a:t>One-sentence headline stating </a:t>
            </a:r>
            <a:br>
              <a:rPr lang="en-US"/>
            </a:br>
            <a:r>
              <a:rPr lang="en-US"/>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a:t>Supporting point 1</a:t>
            </a:r>
            <a:br>
              <a:rPr lang="en-US"/>
            </a:br>
            <a:r>
              <a:rPr lang="en-US"/>
              <a:t>Supporting point 2</a:t>
            </a:r>
            <a:br>
              <a:rPr lang="en-US"/>
            </a:br>
            <a:r>
              <a:rPr lang="en-US"/>
              <a:t>Supporting point 3</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a:t>One-sentence headline stating </a:t>
            </a:r>
            <a:br>
              <a:rPr lang="en-US"/>
            </a:br>
            <a:r>
              <a:rPr lang="en-US"/>
              <a:t>the main takeaway message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2000"/>
            </a:lvl1pPr>
          </a:lstStyle>
          <a:p>
            <a:r>
              <a:rPr lang="en-US"/>
              <a:t>Supporting point 1</a:t>
            </a:r>
            <a:br>
              <a:rPr lang="en-US"/>
            </a:br>
            <a:r>
              <a:rPr lang="en-US"/>
              <a:t>Supporting point 2</a:t>
            </a:r>
            <a:br>
              <a:rPr lang="en-US"/>
            </a:br>
            <a:r>
              <a:rPr lang="en-US"/>
              <a:t>Supporting point 3</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grpSp>
        <p:nvGrpSpPr>
          <p:cNvPr id="4" name="Group 3">
            <a:extLst>
              <a:ext uri="{FF2B5EF4-FFF2-40B4-BE49-F238E27FC236}">
                <a16:creationId xmlns:a16="http://schemas.microsoft.com/office/drawing/2014/main" id="{B1B1756F-7705-D4FA-B9B5-1B64110BB69A}"/>
              </a:ext>
            </a:extLst>
          </p:cNvPr>
          <p:cNvGrpSpPr>
            <a:grpSpLocks noChangeAspect="1"/>
          </p:cNvGrpSpPr>
          <p:nvPr userDrawn="1"/>
        </p:nvGrpSpPr>
        <p:grpSpPr>
          <a:xfrm>
            <a:off x="300029" y="6395035"/>
            <a:ext cx="1260584" cy="331978"/>
            <a:chOff x="1199501" y="1119898"/>
            <a:chExt cx="1876922" cy="494292"/>
          </a:xfrm>
        </p:grpSpPr>
        <p:pic>
          <p:nvPicPr>
            <p:cNvPr id="8" name="Picture 7" descr="A green text on a black background&#10;&#10;Description automatically generated">
              <a:extLst>
                <a:ext uri="{FF2B5EF4-FFF2-40B4-BE49-F238E27FC236}">
                  <a16:creationId xmlns:a16="http://schemas.microsoft.com/office/drawing/2014/main" id="{85844783-A838-DC14-8961-805F289F5724}"/>
                </a:ext>
              </a:extLst>
            </p:cNvPr>
            <p:cNvPicPr>
              <a:picLocks noChangeAspect="1"/>
            </p:cNvPicPr>
            <p:nvPr userDrawn="1"/>
          </p:nvPicPr>
          <p:blipFill>
            <a:blip r:embed="rId2"/>
            <a:srcRect l="1" r="32977"/>
            <a:stretch/>
          </p:blipFill>
          <p:spPr>
            <a:xfrm>
              <a:off x="1199501" y="1119898"/>
              <a:ext cx="1822059" cy="494292"/>
            </a:xfrm>
            <a:prstGeom prst="rect">
              <a:avLst/>
            </a:prstGeom>
          </p:spPr>
        </p:pic>
        <p:sp>
          <p:nvSpPr>
            <p:cNvPr id="9" name="Rectangle 8">
              <a:extLst>
                <a:ext uri="{FF2B5EF4-FFF2-40B4-BE49-F238E27FC236}">
                  <a16:creationId xmlns:a16="http://schemas.microsoft.com/office/drawing/2014/main" id="{0D2AE0E8-BE7A-C9B6-A1B0-FDE758D40436}"/>
                </a:ext>
              </a:extLst>
            </p:cNvPr>
            <p:cNvSpPr/>
            <p:nvPr userDrawn="1"/>
          </p:nvSpPr>
          <p:spPr>
            <a:xfrm>
              <a:off x="3058135" y="1150204"/>
              <a:ext cx="18288" cy="4297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a:solidFill>
                    <a:schemeClr val="bg2">
                      <a:lumMod val="50000"/>
                    </a:schemeClr>
                  </a:solidFill>
                </a:rPr>
                <a:t>  SECOND</a:t>
              </a:r>
            </a:p>
            <a:p>
              <a:pPr algn="l"/>
              <a:r>
                <a:rPr lang="en-US" sz="600" b="0">
                  <a:solidFill>
                    <a:schemeClr val="bg2">
                      <a:lumMod val="50000"/>
                    </a:schemeClr>
                  </a:solidFill>
                </a:rPr>
                <a:t>  TARGET</a:t>
              </a:r>
            </a:p>
            <a:p>
              <a:pPr algn="l"/>
              <a:r>
                <a:rPr lang="en-US" sz="600" b="0">
                  <a:solidFill>
                    <a:schemeClr val="bg2">
                      <a:lumMod val="50000"/>
                    </a:schemeClr>
                  </a:solidFill>
                </a:rPr>
                <a:t>  STATION</a:t>
              </a:r>
            </a:p>
          </p:txBody>
        </p:sp>
      </p:grpSp>
    </p:spTree>
    <p:extLst>
      <p:ext uri="{BB962C8B-B14F-4D97-AF65-F5344CB8AC3E}">
        <p14:creationId xmlns:p14="http://schemas.microsoft.com/office/powerpoint/2010/main" val="1815376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35F868-627A-BD1B-69F0-645D4B1F1F4A}"/>
              </a:ext>
            </a:extLst>
          </p:cNvPr>
          <p:cNvGrpSpPr>
            <a:grpSpLocks noChangeAspect="1"/>
          </p:cNvGrpSpPr>
          <p:nvPr userDrawn="1"/>
        </p:nvGrpSpPr>
        <p:grpSpPr>
          <a:xfrm>
            <a:off x="300029" y="6395035"/>
            <a:ext cx="1260584" cy="331978"/>
            <a:chOff x="1199501" y="1119898"/>
            <a:chExt cx="1876922" cy="494292"/>
          </a:xfrm>
        </p:grpSpPr>
        <p:pic>
          <p:nvPicPr>
            <p:cNvPr id="5" name="Picture 4" descr="A green text on a black background&#10;&#10;Description automatically generated">
              <a:extLst>
                <a:ext uri="{FF2B5EF4-FFF2-40B4-BE49-F238E27FC236}">
                  <a16:creationId xmlns:a16="http://schemas.microsoft.com/office/drawing/2014/main" id="{DB304DB6-749C-A010-7DDC-269798F89387}"/>
                </a:ext>
              </a:extLst>
            </p:cNvPr>
            <p:cNvPicPr>
              <a:picLocks noChangeAspect="1"/>
            </p:cNvPicPr>
            <p:nvPr userDrawn="1"/>
          </p:nvPicPr>
          <p:blipFill>
            <a:blip r:embed="rId30"/>
            <a:srcRect l="1" r="32977"/>
            <a:stretch/>
          </p:blipFill>
          <p:spPr>
            <a:xfrm>
              <a:off x="1199501" y="1119898"/>
              <a:ext cx="1822059" cy="494292"/>
            </a:xfrm>
            <a:prstGeom prst="rect">
              <a:avLst/>
            </a:prstGeom>
          </p:spPr>
        </p:pic>
        <p:sp>
          <p:nvSpPr>
            <p:cNvPr id="6" name="Rectangle 5">
              <a:extLst>
                <a:ext uri="{FF2B5EF4-FFF2-40B4-BE49-F238E27FC236}">
                  <a16:creationId xmlns:a16="http://schemas.microsoft.com/office/drawing/2014/main" id="{7CDC9427-06F5-EF77-471D-ED5E52340277}"/>
                </a:ext>
              </a:extLst>
            </p:cNvPr>
            <p:cNvSpPr/>
            <p:nvPr userDrawn="1"/>
          </p:nvSpPr>
          <p:spPr>
            <a:xfrm>
              <a:off x="3058135" y="1150204"/>
              <a:ext cx="18288" cy="4297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a:solidFill>
                    <a:schemeClr val="bg2">
                      <a:lumMod val="50000"/>
                    </a:schemeClr>
                  </a:solidFill>
                </a:rPr>
                <a:t>  SECOND</a:t>
              </a:r>
            </a:p>
            <a:p>
              <a:pPr algn="l"/>
              <a:r>
                <a:rPr lang="en-US" sz="600" b="0">
                  <a:solidFill>
                    <a:schemeClr val="bg2">
                      <a:lumMod val="50000"/>
                    </a:schemeClr>
                  </a:solidFill>
                </a:rPr>
                <a:t>  TARGET</a:t>
              </a:r>
            </a:p>
            <a:p>
              <a:pPr algn="l"/>
              <a:r>
                <a:rPr lang="en-US" sz="600" b="0">
                  <a:solidFill>
                    <a:schemeClr val="bg2">
                      <a:lumMod val="50000"/>
                    </a:schemeClr>
                  </a:solidFill>
                </a:rPr>
                <a:t>  STATION</a:t>
              </a:r>
            </a:p>
          </p:txBody>
        </p:sp>
      </p:grpSp>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a:solidFill>
                  <a:schemeClr val="bg2"/>
                </a:solidFill>
                <a:latin typeface="Roboto" panose="02000000000000000000" pitchFamily="2" charset="0"/>
                <a:ea typeface="Roboto" panose="02000000000000000000" pitchFamily="2" charset="0"/>
                <a:cs typeface="Arial" pitchFamily="34" charset="0"/>
              </a:rPr>
              <a:t> </a:t>
            </a:r>
          </a:p>
        </p:txBody>
      </p:sp>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942" r:id="rId1"/>
    <p:sldLayoutId id="2147483941" r:id="rId2"/>
    <p:sldLayoutId id="2147483939" r:id="rId3"/>
    <p:sldLayoutId id="2147483896" r:id="rId4"/>
    <p:sldLayoutId id="2147483927" r:id="rId5"/>
    <p:sldLayoutId id="2147483928" r:id="rId6"/>
    <p:sldLayoutId id="2147483937" r:id="rId7"/>
    <p:sldLayoutId id="2147483897" r:id="rId8"/>
    <p:sldLayoutId id="2147483894" r:id="rId9"/>
    <p:sldLayoutId id="2147483827" r:id="rId10"/>
    <p:sldLayoutId id="2147483861" r:id="rId11"/>
    <p:sldLayoutId id="2147483934" r:id="rId12"/>
    <p:sldLayoutId id="2147483831" r:id="rId13"/>
    <p:sldLayoutId id="2147483832" r:id="rId14"/>
    <p:sldLayoutId id="2147483833" r:id="rId15"/>
    <p:sldLayoutId id="2147483834" r:id="rId16"/>
    <p:sldLayoutId id="2147483940" r:id="rId17"/>
    <p:sldLayoutId id="2147483905" r:id="rId18"/>
    <p:sldLayoutId id="2147483835" r:id="rId19"/>
    <p:sldLayoutId id="2147483938" r:id="rId20"/>
    <p:sldLayoutId id="2147483868" r:id="rId21"/>
    <p:sldLayoutId id="2147483930" r:id="rId22"/>
    <p:sldLayoutId id="2147483906" r:id="rId23"/>
    <p:sldLayoutId id="2147483829" r:id="rId24"/>
    <p:sldLayoutId id="2147483849" r:id="rId25"/>
    <p:sldLayoutId id="2147483943" r:id="rId26"/>
    <p:sldLayoutId id="2147483944" r:id="rId27"/>
    <p:sldLayoutId id="2147483945" r:id="rId28"/>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hyperlink" Target="https://sl.bing.net/KHIJR26ObY"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598DD-810A-F110-F871-1AF02502C0FD}"/>
              </a:ext>
            </a:extLst>
          </p:cNvPr>
          <p:cNvSpPr>
            <a:spLocks noGrp="1"/>
          </p:cNvSpPr>
          <p:nvPr>
            <p:ph type="ctrTitle"/>
          </p:nvPr>
        </p:nvSpPr>
        <p:spPr/>
        <p:txBody>
          <a:bodyPr/>
          <a:lstStyle/>
          <a:p>
            <a:r>
              <a:rPr lang="en-US" dirty="0"/>
              <a:t>Core Vessel </a:t>
            </a:r>
            <a:br>
              <a:rPr lang="en-US" dirty="0"/>
            </a:br>
            <a:r>
              <a:rPr lang="en-US" dirty="0"/>
              <a:t>Vacuum System Preliminary Design</a:t>
            </a:r>
          </a:p>
        </p:txBody>
      </p:sp>
      <p:sp>
        <p:nvSpPr>
          <p:cNvPr id="4" name="Text Placeholder 3">
            <a:extLst>
              <a:ext uri="{FF2B5EF4-FFF2-40B4-BE49-F238E27FC236}">
                <a16:creationId xmlns:a16="http://schemas.microsoft.com/office/drawing/2014/main" id="{C6FD690A-1130-DF51-FB13-82A6412387B3}"/>
              </a:ext>
            </a:extLst>
          </p:cNvPr>
          <p:cNvSpPr>
            <a:spLocks noGrp="1"/>
          </p:cNvSpPr>
          <p:nvPr>
            <p:ph type="body" sz="quarter" idx="14"/>
          </p:nvPr>
        </p:nvSpPr>
        <p:spPr/>
        <p:txBody>
          <a:bodyPr/>
          <a:lstStyle/>
          <a:p>
            <a:r>
              <a:rPr lang="en-US" dirty="0"/>
              <a:t>April 21, 2025</a:t>
            </a:r>
          </a:p>
        </p:txBody>
      </p:sp>
      <p:sp>
        <p:nvSpPr>
          <p:cNvPr id="5" name="Text Placeholder 4">
            <a:extLst>
              <a:ext uri="{FF2B5EF4-FFF2-40B4-BE49-F238E27FC236}">
                <a16:creationId xmlns:a16="http://schemas.microsoft.com/office/drawing/2014/main" id="{08E697CA-EF33-FE0A-1738-F115A7307510}"/>
              </a:ext>
            </a:extLst>
          </p:cNvPr>
          <p:cNvSpPr>
            <a:spLocks noGrp="1"/>
          </p:cNvSpPr>
          <p:nvPr>
            <p:ph type="body" sz="quarter" idx="15"/>
          </p:nvPr>
        </p:nvSpPr>
        <p:spPr>
          <a:xfrm>
            <a:off x="1215450" y="3945195"/>
            <a:ext cx="4517136" cy="770400"/>
          </a:xfrm>
        </p:spPr>
        <p:txBody>
          <a:bodyPr/>
          <a:lstStyle/>
          <a:p>
            <a:r>
              <a:rPr lang="en-US" dirty="0"/>
              <a:t>Austin Chaires</a:t>
            </a:r>
          </a:p>
          <a:p>
            <a:r>
              <a:rPr lang="en-US" dirty="0"/>
              <a:t>Mike Strong</a:t>
            </a:r>
          </a:p>
        </p:txBody>
      </p:sp>
    </p:spTree>
    <p:extLst>
      <p:ext uri="{BB962C8B-B14F-4D97-AF65-F5344CB8AC3E}">
        <p14:creationId xmlns:p14="http://schemas.microsoft.com/office/powerpoint/2010/main" val="2862962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A2480-27DF-1D58-6924-B8455F3EA8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7B7753-0E2A-67FF-1D74-A186173BF062}"/>
              </a:ext>
            </a:extLst>
          </p:cNvPr>
          <p:cNvSpPr>
            <a:spLocks noGrp="1"/>
          </p:cNvSpPr>
          <p:nvPr>
            <p:ph type="title"/>
          </p:nvPr>
        </p:nvSpPr>
        <p:spPr/>
        <p:txBody>
          <a:bodyPr/>
          <a:lstStyle/>
          <a:p>
            <a:r>
              <a:rPr lang="en-US" dirty="0"/>
              <a:t>Vacuum Valving &amp; Supports</a:t>
            </a:r>
          </a:p>
        </p:txBody>
      </p:sp>
      <p:sp>
        <p:nvSpPr>
          <p:cNvPr id="10" name="Content Placeholder 2">
            <a:extLst>
              <a:ext uri="{FF2B5EF4-FFF2-40B4-BE49-F238E27FC236}">
                <a16:creationId xmlns:a16="http://schemas.microsoft.com/office/drawing/2014/main" id="{F7281FCF-0FD4-FE4C-59F6-8E1EE6602B0C}"/>
              </a:ext>
            </a:extLst>
          </p:cNvPr>
          <p:cNvSpPr txBox="1">
            <a:spLocks/>
          </p:cNvSpPr>
          <p:nvPr/>
        </p:nvSpPr>
        <p:spPr>
          <a:xfrm>
            <a:off x="314693" y="1422401"/>
            <a:ext cx="7515412" cy="281224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0"/>
              </a:spcAft>
              <a:buNone/>
            </a:pPr>
            <a:r>
              <a:rPr lang="en-US" sz="1800" b="1" dirty="0">
                <a:latin typeface="+mn-lt"/>
              </a:rPr>
              <a:t>Isolation Valve</a:t>
            </a:r>
            <a:r>
              <a:rPr lang="en-US" b="1" dirty="0">
                <a:latin typeface="+mn-lt"/>
              </a:rPr>
              <a:t>s </a:t>
            </a:r>
            <a:r>
              <a:rPr lang="en-US" dirty="0">
                <a:latin typeface="+mn-lt"/>
              </a:rPr>
              <a:t>– With several other processes sharing the </a:t>
            </a:r>
            <a:r>
              <a:rPr lang="en-US" sz="1800" dirty="0">
                <a:latin typeface="+mn-lt"/>
              </a:rPr>
              <a:t>tubing, a mixture of actuated and manual vacuum valves will be employed for </a:t>
            </a:r>
            <a:r>
              <a:rPr lang="en-US" dirty="0">
                <a:latin typeface="+mn-lt"/>
              </a:rPr>
              <a:t>isolating the vacuum process.</a:t>
            </a:r>
          </a:p>
          <a:p>
            <a:pPr marL="0" indent="0">
              <a:spcBef>
                <a:spcPts val="1200"/>
              </a:spcBef>
              <a:spcAft>
                <a:spcPts val="0"/>
              </a:spcAft>
              <a:buNone/>
            </a:pPr>
            <a:r>
              <a:rPr lang="en-US" sz="1800" dirty="0">
                <a:latin typeface="+mn-lt"/>
              </a:rPr>
              <a:t>Each </a:t>
            </a:r>
            <a:r>
              <a:rPr lang="en-US" dirty="0">
                <a:latin typeface="+mn-lt"/>
              </a:rPr>
              <a:t>pump also has an isolation valve for switching pump operation or for servicing.</a:t>
            </a:r>
          </a:p>
          <a:p>
            <a:pPr marL="0" indent="0">
              <a:spcBef>
                <a:spcPts val="1200"/>
              </a:spcBef>
              <a:spcAft>
                <a:spcPts val="0"/>
              </a:spcAft>
              <a:buNone/>
            </a:pPr>
            <a:r>
              <a:rPr lang="en-US" sz="1800" b="1" dirty="0">
                <a:latin typeface="+mn-lt"/>
              </a:rPr>
              <a:t>Supports</a:t>
            </a:r>
            <a:r>
              <a:rPr lang="en-US" sz="1800" dirty="0">
                <a:latin typeface="+mn-lt"/>
              </a:rPr>
              <a:t> – Design to be completed during Final Design phase </a:t>
            </a:r>
            <a:r>
              <a:rPr lang="en-US" dirty="0">
                <a:latin typeface="+mn-lt"/>
              </a:rPr>
              <a:t>with Target Process Systems piping support design.</a:t>
            </a:r>
          </a:p>
        </p:txBody>
      </p:sp>
      <p:pic>
        <p:nvPicPr>
          <p:cNvPr id="4" name="Picture 3">
            <a:extLst>
              <a:ext uri="{FF2B5EF4-FFF2-40B4-BE49-F238E27FC236}">
                <a16:creationId xmlns:a16="http://schemas.microsoft.com/office/drawing/2014/main" id="{0B56205E-90A6-4732-CD98-38C633240D86}"/>
              </a:ext>
            </a:extLst>
          </p:cNvPr>
          <p:cNvPicPr>
            <a:picLocks noChangeAspect="1"/>
          </p:cNvPicPr>
          <p:nvPr/>
        </p:nvPicPr>
        <p:blipFill>
          <a:blip r:embed="rId3"/>
          <a:stretch>
            <a:fillRect/>
          </a:stretch>
        </p:blipFill>
        <p:spPr>
          <a:xfrm>
            <a:off x="6758761" y="4038707"/>
            <a:ext cx="2917802" cy="2454168"/>
          </a:xfrm>
          <a:prstGeom prst="rect">
            <a:avLst/>
          </a:prstGeom>
        </p:spPr>
      </p:pic>
      <p:sp>
        <p:nvSpPr>
          <p:cNvPr id="5" name="TextBox 4">
            <a:extLst>
              <a:ext uri="{FF2B5EF4-FFF2-40B4-BE49-F238E27FC236}">
                <a16:creationId xmlns:a16="http://schemas.microsoft.com/office/drawing/2014/main" id="{FBB84D10-F008-A3BF-6A8F-521FD9D38A51}"/>
              </a:ext>
            </a:extLst>
          </p:cNvPr>
          <p:cNvSpPr txBox="1"/>
          <p:nvPr/>
        </p:nvSpPr>
        <p:spPr>
          <a:xfrm>
            <a:off x="7071851" y="6280509"/>
            <a:ext cx="1961535" cy="424732"/>
          </a:xfrm>
          <a:prstGeom prst="rect">
            <a:avLst/>
          </a:prstGeom>
          <a:solidFill>
            <a:srgbClr val="D6EFDF"/>
          </a:solidFill>
          <a:ln>
            <a:solidFill>
              <a:srgbClr val="95AD8B"/>
            </a:solidFill>
          </a:ln>
        </p:spPr>
        <p:txBody>
          <a:bodyPr wrap="square" rtlCol="0">
            <a:spAutoFit/>
          </a:bodyPr>
          <a:lstStyle/>
          <a:p>
            <a:pPr algn="ctr">
              <a:lnSpc>
                <a:spcPct val="90000"/>
              </a:lnSpc>
            </a:pPr>
            <a:r>
              <a:rPr lang="en-US" sz="1200" b="1" dirty="0">
                <a:latin typeface="+mn-lt"/>
              </a:rPr>
              <a:t>Support on </a:t>
            </a:r>
            <a:r>
              <a:rPr lang="en-US" sz="1200" b="1" dirty="0"/>
              <a:t>SNS</a:t>
            </a:r>
            <a:r>
              <a:rPr lang="en-US" sz="1200" b="1" dirty="0">
                <a:latin typeface="+mn-lt"/>
              </a:rPr>
              <a:t> CV Vacuum System</a:t>
            </a:r>
          </a:p>
        </p:txBody>
      </p:sp>
      <p:pic>
        <p:nvPicPr>
          <p:cNvPr id="7" name="Picture 6">
            <a:extLst>
              <a:ext uri="{FF2B5EF4-FFF2-40B4-BE49-F238E27FC236}">
                <a16:creationId xmlns:a16="http://schemas.microsoft.com/office/drawing/2014/main" id="{D940D397-CBC6-9F0F-8A7A-849382F05BE8}"/>
              </a:ext>
            </a:extLst>
          </p:cNvPr>
          <p:cNvPicPr>
            <a:picLocks noChangeAspect="1"/>
          </p:cNvPicPr>
          <p:nvPr/>
        </p:nvPicPr>
        <p:blipFill>
          <a:blip r:embed="rId4"/>
          <a:stretch>
            <a:fillRect/>
          </a:stretch>
        </p:blipFill>
        <p:spPr>
          <a:xfrm>
            <a:off x="2818055" y="4038707"/>
            <a:ext cx="2691075" cy="2460555"/>
          </a:xfrm>
          <a:prstGeom prst="rect">
            <a:avLst/>
          </a:prstGeom>
        </p:spPr>
      </p:pic>
      <p:pic>
        <p:nvPicPr>
          <p:cNvPr id="9" name="Picture 8">
            <a:extLst>
              <a:ext uri="{FF2B5EF4-FFF2-40B4-BE49-F238E27FC236}">
                <a16:creationId xmlns:a16="http://schemas.microsoft.com/office/drawing/2014/main" id="{3268367F-2C8F-87D5-32DF-6FB2A6D8C1B2}"/>
              </a:ext>
            </a:extLst>
          </p:cNvPr>
          <p:cNvPicPr>
            <a:picLocks noChangeAspect="1"/>
          </p:cNvPicPr>
          <p:nvPr/>
        </p:nvPicPr>
        <p:blipFill>
          <a:blip r:embed="rId5"/>
          <a:stretch>
            <a:fillRect/>
          </a:stretch>
        </p:blipFill>
        <p:spPr>
          <a:xfrm>
            <a:off x="7989903" y="1422400"/>
            <a:ext cx="3817221" cy="2484919"/>
          </a:xfrm>
          <a:prstGeom prst="rect">
            <a:avLst/>
          </a:prstGeom>
        </p:spPr>
      </p:pic>
      <p:sp>
        <p:nvSpPr>
          <p:cNvPr id="11" name="TextBox 10">
            <a:extLst>
              <a:ext uri="{FF2B5EF4-FFF2-40B4-BE49-F238E27FC236}">
                <a16:creationId xmlns:a16="http://schemas.microsoft.com/office/drawing/2014/main" id="{12F49A6C-4C1A-A375-259D-7DE70630A69B}"/>
              </a:ext>
            </a:extLst>
          </p:cNvPr>
          <p:cNvSpPr txBox="1"/>
          <p:nvPr/>
        </p:nvSpPr>
        <p:spPr>
          <a:xfrm>
            <a:off x="3297707" y="6280509"/>
            <a:ext cx="1731770" cy="424732"/>
          </a:xfrm>
          <a:prstGeom prst="rect">
            <a:avLst/>
          </a:prstGeom>
          <a:solidFill>
            <a:srgbClr val="D6EFDF"/>
          </a:solidFill>
          <a:ln>
            <a:solidFill>
              <a:srgbClr val="95AD8B"/>
            </a:solidFill>
          </a:ln>
        </p:spPr>
        <p:txBody>
          <a:bodyPr wrap="square" rtlCol="0">
            <a:spAutoFit/>
          </a:bodyPr>
          <a:lstStyle/>
          <a:p>
            <a:pPr algn="ctr">
              <a:lnSpc>
                <a:spcPct val="90000"/>
              </a:lnSpc>
            </a:pPr>
            <a:r>
              <a:rPr lang="en-US" sz="1200" b="1" dirty="0">
                <a:latin typeface="+mn-lt"/>
              </a:rPr>
              <a:t>In-line Valve on SNS CV Vacuum System</a:t>
            </a:r>
          </a:p>
        </p:txBody>
      </p:sp>
      <p:sp>
        <p:nvSpPr>
          <p:cNvPr id="12" name="TextBox 11">
            <a:extLst>
              <a:ext uri="{FF2B5EF4-FFF2-40B4-BE49-F238E27FC236}">
                <a16:creationId xmlns:a16="http://schemas.microsoft.com/office/drawing/2014/main" id="{F96820D3-8D4A-8C67-6FB3-33E4935D6873}"/>
              </a:ext>
            </a:extLst>
          </p:cNvPr>
          <p:cNvSpPr txBox="1"/>
          <p:nvPr/>
        </p:nvSpPr>
        <p:spPr>
          <a:xfrm>
            <a:off x="9333275" y="3495545"/>
            <a:ext cx="1437356" cy="424732"/>
          </a:xfrm>
          <a:prstGeom prst="rect">
            <a:avLst/>
          </a:prstGeom>
          <a:solidFill>
            <a:srgbClr val="D6EFDF"/>
          </a:solidFill>
          <a:ln>
            <a:solidFill>
              <a:srgbClr val="95AD8B"/>
            </a:solidFill>
          </a:ln>
        </p:spPr>
        <p:txBody>
          <a:bodyPr wrap="square" rtlCol="0">
            <a:spAutoFit/>
          </a:bodyPr>
          <a:lstStyle/>
          <a:p>
            <a:pPr algn="ctr">
              <a:lnSpc>
                <a:spcPct val="90000"/>
              </a:lnSpc>
            </a:pPr>
            <a:r>
              <a:rPr lang="en-US" sz="1200" b="1" dirty="0">
                <a:latin typeface="+mn-lt"/>
              </a:rPr>
              <a:t>P&amp;ID </a:t>
            </a:r>
            <a:r>
              <a:rPr lang="en-US" sz="1200" b="1" dirty="0"/>
              <a:t>by</a:t>
            </a:r>
            <a:r>
              <a:rPr lang="en-US" sz="1200" b="1" dirty="0">
                <a:latin typeface="+mn-lt"/>
              </a:rPr>
              <a:t> Target Process Systems</a:t>
            </a:r>
          </a:p>
        </p:txBody>
      </p:sp>
    </p:spTree>
    <p:extLst>
      <p:ext uri="{BB962C8B-B14F-4D97-AF65-F5344CB8AC3E}">
        <p14:creationId xmlns:p14="http://schemas.microsoft.com/office/powerpoint/2010/main" val="1642930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E0AB0-914E-9FC3-B557-3D8599D58536}"/>
              </a:ext>
            </a:extLst>
          </p:cNvPr>
          <p:cNvSpPr>
            <a:spLocks noGrp="1"/>
          </p:cNvSpPr>
          <p:nvPr>
            <p:ph type="title"/>
          </p:nvPr>
        </p:nvSpPr>
        <p:spPr>
          <a:xfrm>
            <a:off x="429767" y="274320"/>
            <a:ext cx="11430000" cy="988636"/>
          </a:xfrm>
        </p:spPr>
        <p:txBody>
          <a:bodyPr/>
          <a:lstStyle/>
          <a:p>
            <a:r>
              <a:rPr lang="en-US" dirty="0"/>
              <a:t>Component Connections</a:t>
            </a:r>
            <a:br>
              <a:rPr lang="en-US" dirty="0"/>
            </a:br>
            <a:endParaRPr lang="en-US" dirty="0"/>
          </a:p>
        </p:txBody>
      </p:sp>
      <p:sp>
        <p:nvSpPr>
          <p:cNvPr id="3" name="Content Placeholder 2">
            <a:extLst>
              <a:ext uri="{FF2B5EF4-FFF2-40B4-BE49-F238E27FC236}">
                <a16:creationId xmlns:a16="http://schemas.microsoft.com/office/drawing/2014/main" id="{39DB2275-14DB-7687-4E8D-03453A111145}"/>
              </a:ext>
            </a:extLst>
          </p:cNvPr>
          <p:cNvSpPr>
            <a:spLocks noGrp="1"/>
          </p:cNvSpPr>
          <p:nvPr>
            <p:ph idx="1"/>
          </p:nvPr>
        </p:nvSpPr>
        <p:spPr>
          <a:xfrm>
            <a:off x="448055" y="1262958"/>
            <a:ext cx="11430000" cy="1654670"/>
          </a:xfrm>
        </p:spPr>
        <p:txBody>
          <a:bodyPr/>
          <a:lstStyle/>
          <a:p>
            <a:pPr marL="0" indent="0">
              <a:spcBef>
                <a:spcPts val="1200"/>
              </a:spcBef>
              <a:spcAft>
                <a:spcPts val="0"/>
              </a:spcAft>
              <a:buNone/>
            </a:pPr>
            <a:r>
              <a:rPr lang="en-US" sz="2000" b="1" dirty="0">
                <a:latin typeface="+mn-lt"/>
              </a:rPr>
              <a:t>Flanged Types </a:t>
            </a:r>
            <a:r>
              <a:rPr lang="en-US" sz="2000" dirty="0">
                <a:latin typeface="+mn-lt"/>
              </a:rPr>
              <a:t>– </a:t>
            </a:r>
            <a:r>
              <a:rPr lang="en-US" sz="2000" dirty="0" err="1">
                <a:latin typeface="+mn-lt"/>
              </a:rPr>
              <a:t>ConFlats</a:t>
            </a:r>
            <a:r>
              <a:rPr lang="en-US" sz="2000" dirty="0">
                <a:latin typeface="+mn-lt"/>
              </a:rPr>
              <a:t> and ISO-KF for removable (serviceable) connections.  </a:t>
            </a:r>
            <a:r>
              <a:rPr lang="en-US" sz="2000" dirty="0" err="1">
                <a:latin typeface="+mn-lt"/>
              </a:rPr>
              <a:t>ConFlats</a:t>
            </a:r>
            <a:r>
              <a:rPr lang="en-US" sz="2000" dirty="0">
                <a:latin typeface="+mn-lt"/>
              </a:rPr>
              <a:t> include fixed or rotating options with tapped or clearance bolt hole, and will use oxygen-free Copper gaskets.</a:t>
            </a:r>
          </a:p>
          <a:p>
            <a:pPr marL="0" indent="0">
              <a:spcBef>
                <a:spcPts val="1200"/>
              </a:spcBef>
              <a:spcAft>
                <a:spcPts val="0"/>
              </a:spcAft>
              <a:buNone/>
            </a:pPr>
            <a:r>
              <a:rPr lang="en-US" sz="2000" b="1" dirty="0">
                <a:latin typeface="+mn-lt"/>
              </a:rPr>
              <a:t>Vacuum Welds</a:t>
            </a:r>
            <a:r>
              <a:rPr lang="en-US" sz="2000" dirty="0">
                <a:latin typeface="+mn-lt"/>
              </a:rPr>
              <a:t> – For life-of-facility connections.  Specific requirements for vacuum welds will include full penetration, limit welds from exterior, no multiple passes, etc.</a:t>
            </a:r>
          </a:p>
          <a:p>
            <a:pPr marL="0" indent="0">
              <a:spcBef>
                <a:spcPts val="1200"/>
              </a:spcBef>
              <a:spcAft>
                <a:spcPts val="0"/>
              </a:spcAft>
              <a:buNone/>
            </a:pPr>
            <a:endParaRPr lang="en-US" sz="1800" dirty="0">
              <a:latin typeface="+mn-lt"/>
            </a:endParaRPr>
          </a:p>
        </p:txBody>
      </p:sp>
      <p:pic>
        <p:nvPicPr>
          <p:cNvPr id="6" name="Picture 5">
            <a:extLst>
              <a:ext uri="{FF2B5EF4-FFF2-40B4-BE49-F238E27FC236}">
                <a16:creationId xmlns:a16="http://schemas.microsoft.com/office/drawing/2014/main" id="{FB069193-0E74-4FDF-D867-AE3DB39F5628}"/>
              </a:ext>
            </a:extLst>
          </p:cNvPr>
          <p:cNvPicPr>
            <a:picLocks noChangeAspect="1"/>
          </p:cNvPicPr>
          <p:nvPr/>
        </p:nvPicPr>
        <p:blipFill>
          <a:blip r:embed="rId3"/>
          <a:srcRect l="20730" t="30144" r="26922" b="9677"/>
          <a:stretch/>
        </p:blipFill>
        <p:spPr>
          <a:xfrm>
            <a:off x="1552563" y="3845426"/>
            <a:ext cx="2108110" cy="1971175"/>
          </a:xfrm>
          <a:prstGeom prst="rect">
            <a:avLst/>
          </a:prstGeom>
        </p:spPr>
      </p:pic>
      <p:sp>
        <p:nvSpPr>
          <p:cNvPr id="5" name="TextBox 4">
            <a:extLst>
              <a:ext uri="{FF2B5EF4-FFF2-40B4-BE49-F238E27FC236}">
                <a16:creationId xmlns:a16="http://schemas.microsoft.com/office/drawing/2014/main" id="{147ABA12-8491-9EE5-DC7F-0635B169E1CF}"/>
              </a:ext>
            </a:extLst>
          </p:cNvPr>
          <p:cNvSpPr txBox="1"/>
          <p:nvPr/>
        </p:nvSpPr>
        <p:spPr>
          <a:xfrm>
            <a:off x="1828647" y="3362590"/>
            <a:ext cx="1615073" cy="923330"/>
          </a:xfrm>
          <a:prstGeom prst="rect">
            <a:avLst/>
          </a:prstGeom>
          <a:solidFill>
            <a:srgbClr val="D6EFDF"/>
          </a:solidFill>
          <a:ln>
            <a:solidFill>
              <a:srgbClr val="95AD8B"/>
            </a:solidFill>
          </a:ln>
        </p:spPr>
        <p:txBody>
          <a:bodyPr wrap="square" rtlCol="0">
            <a:spAutoFit/>
          </a:bodyPr>
          <a:lstStyle/>
          <a:p>
            <a:pPr algn="ctr">
              <a:lnSpc>
                <a:spcPct val="90000"/>
              </a:lnSpc>
            </a:pPr>
            <a:r>
              <a:rPr lang="en-US" sz="1200" b="1" dirty="0"/>
              <a:t>Example of Fixed </a:t>
            </a:r>
            <a:r>
              <a:rPr lang="en-US" sz="1200" b="1" dirty="0" err="1"/>
              <a:t>ConFlat</a:t>
            </a:r>
            <a:r>
              <a:rPr lang="en-US" sz="1200" b="1" dirty="0"/>
              <a:t> to Rotatable </a:t>
            </a:r>
            <a:r>
              <a:rPr lang="en-US" sz="1200" b="1" dirty="0" err="1"/>
              <a:t>ConFlat</a:t>
            </a:r>
            <a:r>
              <a:rPr lang="en-US" sz="1200" b="1" dirty="0">
                <a:latin typeface="+mn-lt"/>
              </a:rPr>
              <a:t> using </a:t>
            </a:r>
            <a:r>
              <a:rPr lang="en-US" sz="1200" dirty="0">
                <a:latin typeface="+mn-lt"/>
              </a:rPr>
              <a:t>1/4 hard, high purity, OFC gaskets</a:t>
            </a:r>
            <a:endParaRPr lang="en-US" sz="1200" b="1" dirty="0">
              <a:latin typeface="+mn-lt"/>
            </a:endParaRPr>
          </a:p>
        </p:txBody>
      </p:sp>
      <p:pic>
        <p:nvPicPr>
          <p:cNvPr id="16" name="Picture 15">
            <a:extLst>
              <a:ext uri="{FF2B5EF4-FFF2-40B4-BE49-F238E27FC236}">
                <a16:creationId xmlns:a16="http://schemas.microsoft.com/office/drawing/2014/main" id="{FDD68297-A2AB-7FC8-2480-5DF7AEF9C245}"/>
              </a:ext>
            </a:extLst>
          </p:cNvPr>
          <p:cNvPicPr>
            <a:picLocks noChangeAspect="1"/>
          </p:cNvPicPr>
          <p:nvPr/>
        </p:nvPicPr>
        <p:blipFill>
          <a:blip r:embed="rId4"/>
          <a:stretch>
            <a:fillRect/>
          </a:stretch>
        </p:blipFill>
        <p:spPr>
          <a:xfrm>
            <a:off x="4480648" y="3940373"/>
            <a:ext cx="1894220" cy="1030925"/>
          </a:xfrm>
          <a:prstGeom prst="rect">
            <a:avLst/>
          </a:prstGeom>
        </p:spPr>
      </p:pic>
      <p:sp>
        <p:nvSpPr>
          <p:cNvPr id="17" name="TextBox 16">
            <a:extLst>
              <a:ext uri="{FF2B5EF4-FFF2-40B4-BE49-F238E27FC236}">
                <a16:creationId xmlns:a16="http://schemas.microsoft.com/office/drawing/2014/main" id="{4D28DB53-2B97-0C8E-6BC5-9F2FD1AEEDF0}"/>
              </a:ext>
            </a:extLst>
          </p:cNvPr>
          <p:cNvSpPr txBox="1"/>
          <p:nvPr/>
        </p:nvSpPr>
        <p:spPr>
          <a:xfrm>
            <a:off x="4528394" y="4906878"/>
            <a:ext cx="787967" cy="258532"/>
          </a:xfrm>
          <a:prstGeom prst="rect">
            <a:avLst/>
          </a:prstGeom>
          <a:solidFill>
            <a:srgbClr val="D6EFDF"/>
          </a:solidFill>
          <a:ln>
            <a:solidFill>
              <a:srgbClr val="95AD8B"/>
            </a:solidFill>
          </a:ln>
        </p:spPr>
        <p:txBody>
          <a:bodyPr wrap="square" rtlCol="0">
            <a:spAutoFit/>
          </a:bodyPr>
          <a:lstStyle/>
          <a:p>
            <a:pPr algn="ctr">
              <a:lnSpc>
                <a:spcPct val="90000"/>
              </a:lnSpc>
            </a:pPr>
            <a:r>
              <a:rPr lang="en-US" sz="1200" b="1">
                <a:latin typeface="+mn-lt"/>
                <a:hlinkClick r:id="rId5"/>
              </a:rPr>
              <a:t>ISO-KF</a:t>
            </a:r>
            <a:endParaRPr lang="en-US" sz="1200" b="1">
              <a:latin typeface="+mn-lt"/>
            </a:endParaRPr>
          </a:p>
        </p:txBody>
      </p:sp>
      <p:pic>
        <p:nvPicPr>
          <p:cNvPr id="15" name="Picture 14">
            <a:extLst>
              <a:ext uri="{FF2B5EF4-FFF2-40B4-BE49-F238E27FC236}">
                <a16:creationId xmlns:a16="http://schemas.microsoft.com/office/drawing/2014/main" id="{570C2DBA-0800-8068-3BD3-2B134FDDA252}"/>
              </a:ext>
            </a:extLst>
          </p:cNvPr>
          <p:cNvPicPr>
            <a:picLocks noChangeAspect="1"/>
          </p:cNvPicPr>
          <p:nvPr/>
        </p:nvPicPr>
        <p:blipFill>
          <a:blip r:embed="rId6"/>
          <a:stretch>
            <a:fillRect/>
          </a:stretch>
        </p:blipFill>
        <p:spPr>
          <a:xfrm>
            <a:off x="7019057" y="4591464"/>
            <a:ext cx="3467580" cy="1578782"/>
          </a:xfrm>
          <a:prstGeom prst="rect">
            <a:avLst/>
          </a:prstGeom>
        </p:spPr>
      </p:pic>
      <p:pic>
        <p:nvPicPr>
          <p:cNvPr id="8" name="Picture 7">
            <a:extLst>
              <a:ext uri="{FF2B5EF4-FFF2-40B4-BE49-F238E27FC236}">
                <a16:creationId xmlns:a16="http://schemas.microsoft.com/office/drawing/2014/main" id="{A13B0FFB-656F-C231-D59F-889EABAECF93}"/>
              </a:ext>
            </a:extLst>
          </p:cNvPr>
          <p:cNvPicPr>
            <a:picLocks noChangeAspect="1"/>
          </p:cNvPicPr>
          <p:nvPr/>
        </p:nvPicPr>
        <p:blipFill>
          <a:blip r:embed="rId7"/>
          <a:stretch>
            <a:fillRect/>
          </a:stretch>
        </p:blipFill>
        <p:spPr>
          <a:xfrm>
            <a:off x="7607102" y="2641293"/>
            <a:ext cx="2291490" cy="1578783"/>
          </a:xfrm>
          <a:prstGeom prst="rect">
            <a:avLst/>
          </a:prstGeom>
        </p:spPr>
      </p:pic>
      <p:sp>
        <p:nvSpPr>
          <p:cNvPr id="19" name="Rectangle 18">
            <a:extLst>
              <a:ext uri="{FF2B5EF4-FFF2-40B4-BE49-F238E27FC236}">
                <a16:creationId xmlns:a16="http://schemas.microsoft.com/office/drawing/2014/main" id="{11DBAD45-F000-4EB7-85B2-7537B3CCB3D4}"/>
              </a:ext>
            </a:extLst>
          </p:cNvPr>
          <p:cNvSpPr/>
          <p:nvPr/>
        </p:nvSpPr>
        <p:spPr>
          <a:xfrm>
            <a:off x="7401818" y="4391537"/>
            <a:ext cx="50292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04DA34D-83AC-B262-107A-CA78ACBFF758}"/>
              </a:ext>
            </a:extLst>
          </p:cNvPr>
          <p:cNvSpPr txBox="1"/>
          <p:nvPr/>
        </p:nvSpPr>
        <p:spPr>
          <a:xfrm>
            <a:off x="9049281" y="3187419"/>
            <a:ext cx="1437356" cy="424732"/>
          </a:xfrm>
          <a:prstGeom prst="rect">
            <a:avLst/>
          </a:prstGeom>
          <a:solidFill>
            <a:srgbClr val="D6EFDF"/>
          </a:solidFill>
          <a:ln>
            <a:solidFill>
              <a:srgbClr val="95AD8B"/>
            </a:solidFill>
          </a:ln>
        </p:spPr>
        <p:txBody>
          <a:bodyPr wrap="square" rtlCol="0">
            <a:spAutoFit/>
          </a:bodyPr>
          <a:lstStyle/>
          <a:p>
            <a:pPr algn="ctr">
              <a:lnSpc>
                <a:spcPct val="90000"/>
              </a:lnSpc>
            </a:pPr>
            <a:r>
              <a:rPr lang="en-US" sz="1200" b="1">
                <a:latin typeface="+mn-lt"/>
              </a:rPr>
              <a:t>Standard Tube to Flange Welds</a:t>
            </a:r>
          </a:p>
        </p:txBody>
      </p:sp>
      <p:sp>
        <p:nvSpPr>
          <p:cNvPr id="11" name="TextBox 10">
            <a:extLst>
              <a:ext uri="{FF2B5EF4-FFF2-40B4-BE49-F238E27FC236}">
                <a16:creationId xmlns:a16="http://schemas.microsoft.com/office/drawing/2014/main" id="{D0306536-365A-B6ED-5A08-9207DC19950C}"/>
              </a:ext>
            </a:extLst>
          </p:cNvPr>
          <p:cNvSpPr txBox="1"/>
          <p:nvPr/>
        </p:nvSpPr>
        <p:spPr>
          <a:xfrm>
            <a:off x="7853133" y="6240907"/>
            <a:ext cx="1799428" cy="258532"/>
          </a:xfrm>
          <a:prstGeom prst="rect">
            <a:avLst/>
          </a:prstGeom>
          <a:solidFill>
            <a:srgbClr val="D6EFDF"/>
          </a:solidFill>
          <a:ln>
            <a:solidFill>
              <a:srgbClr val="95AD8B"/>
            </a:solidFill>
          </a:ln>
        </p:spPr>
        <p:txBody>
          <a:bodyPr wrap="square" rtlCol="0">
            <a:spAutoFit/>
          </a:bodyPr>
          <a:lstStyle/>
          <a:p>
            <a:pPr algn="ctr">
              <a:lnSpc>
                <a:spcPct val="90000"/>
              </a:lnSpc>
            </a:pPr>
            <a:r>
              <a:rPr lang="en-US" sz="1200" b="1">
                <a:latin typeface="+mn-lt"/>
              </a:rPr>
              <a:t>Other Standard Welds</a:t>
            </a:r>
          </a:p>
        </p:txBody>
      </p:sp>
    </p:spTree>
    <p:extLst>
      <p:ext uri="{BB962C8B-B14F-4D97-AF65-F5344CB8AC3E}">
        <p14:creationId xmlns:p14="http://schemas.microsoft.com/office/powerpoint/2010/main" val="2670916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3C33A-134C-F5D1-0252-116068E04B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F046F5-DBA0-A4D2-2EFC-520B54A927A5}"/>
              </a:ext>
            </a:extLst>
          </p:cNvPr>
          <p:cNvSpPr>
            <a:spLocks noGrp="1"/>
          </p:cNvSpPr>
          <p:nvPr>
            <p:ph type="title"/>
          </p:nvPr>
        </p:nvSpPr>
        <p:spPr>
          <a:xfrm>
            <a:off x="314692" y="314325"/>
            <a:ext cx="11492432" cy="886397"/>
          </a:xfrm>
        </p:spPr>
        <p:txBody>
          <a:bodyPr/>
          <a:lstStyle/>
          <a:p>
            <a:r>
              <a:rPr lang="en-US" dirty="0"/>
              <a:t>Pumpdown time analysis is conducted using </a:t>
            </a:r>
            <a:r>
              <a:rPr lang="en-US" dirty="0" err="1"/>
              <a:t>VacTran</a:t>
            </a:r>
            <a:endParaRPr lang="en-US" dirty="0"/>
          </a:p>
        </p:txBody>
      </p:sp>
      <p:sp>
        <p:nvSpPr>
          <p:cNvPr id="4" name="Content Placeholder 2">
            <a:extLst>
              <a:ext uri="{FF2B5EF4-FFF2-40B4-BE49-F238E27FC236}">
                <a16:creationId xmlns:a16="http://schemas.microsoft.com/office/drawing/2014/main" id="{23656E2B-B738-86FA-981E-31865B634412}"/>
              </a:ext>
            </a:extLst>
          </p:cNvPr>
          <p:cNvSpPr txBox="1">
            <a:spLocks/>
          </p:cNvSpPr>
          <p:nvPr/>
        </p:nvSpPr>
        <p:spPr>
          <a:xfrm>
            <a:off x="448055" y="1413165"/>
            <a:ext cx="7051653" cy="475652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t>VacTran</a:t>
            </a:r>
            <a:r>
              <a:rPr lang="en-US" sz="2400" dirty="0"/>
              <a:t> is the preferred software for its ability to provide detailed </a:t>
            </a:r>
            <a:r>
              <a:rPr lang="en-US" sz="2400" dirty="0" err="1"/>
              <a:t>pumpdown</a:t>
            </a:r>
            <a:r>
              <a:rPr lang="en-US" sz="2400" dirty="0"/>
              <a:t> plots, adjustable performance targets, and the ability to add complex conductance and gas load inputs.</a:t>
            </a:r>
          </a:p>
          <a:p>
            <a:pPr marL="0" indent="0">
              <a:spcBef>
                <a:spcPts val="1200"/>
              </a:spcBef>
              <a:buNone/>
            </a:pPr>
            <a:r>
              <a:rPr lang="en-US" sz="2400" dirty="0">
                <a:latin typeface="+mn-lt"/>
              </a:rPr>
              <a:t>Software limits:</a:t>
            </a:r>
            <a:endParaRPr lang="en-US" sz="2000" dirty="0"/>
          </a:p>
          <a:p>
            <a:pPr lvl="1">
              <a:spcBef>
                <a:spcPts val="600"/>
              </a:spcBef>
              <a:spcAft>
                <a:spcPts val="300"/>
              </a:spcAft>
            </a:pPr>
            <a:r>
              <a:rPr lang="en-US" sz="2000" dirty="0"/>
              <a:t>Ideal Gas Law – Treats air as an ideal gas at standard temperature and pressure (STP), adding a small acceptable error (but significant at elevated temperatures).</a:t>
            </a:r>
          </a:p>
          <a:p>
            <a:pPr lvl="1">
              <a:spcBef>
                <a:spcPts val="600"/>
              </a:spcBef>
              <a:spcAft>
                <a:spcPts val="300"/>
              </a:spcAft>
            </a:pPr>
            <a:r>
              <a:rPr lang="en-US" sz="2000" dirty="0"/>
              <a:t>Water in Air Only </a:t>
            </a:r>
            <a:r>
              <a:rPr lang="en-US" sz="2000" b="0" dirty="0"/>
              <a:t>– </a:t>
            </a:r>
            <a:r>
              <a:rPr lang="en-US" sz="2000" dirty="0"/>
              <a:t>No liquid water present in system, exploration of this condition is active.</a:t>
            </a:r>
          </a:p>
          <a:p>
            <a:pPr lvl="1">
              <a:spcBef>
                <a:spcPts val="600"/>
              </a:spcBef>
              <a:spcAft>
                <a:spcPts val="300"/>
              </a:spcAft>
            </a:pPr>
            <a:r>
              <a:rPr lang="en-US" sz="2000" dirty="0"/>
              <a:t>Lower Starting Pressure – The </a:t>
            </a:r>
            <a:r>
              <a:rPr lang="en-US" sz="2000" dirty="0" err="1"/>
              <a:t>pumpdown</a:t>
            </a:r>
            <a:r>
              <a:rPr lang="en-US" sz="2000" dirty="0"/>
              <a:t> time is slightly under-calculated due to a starting pressure of ~727 Torr.</a:t>
            </a:r>
            <a:endParaRPr lang="en-US" sz="2000" b="0" dirty="0"/>
          </a:p>
          <a:p>
            <a:endParaRPr lang="en-US" sz="2000" dirty="0"/>
          </a:p>
          <a:p>
            <a:endParaRPr lang="en-US" sz="2000" dirty="0"/>
          </a:p>
        </p:txBody>
      </p:sp>
      <p:pic>
        <p:nvPicPr>
          <p:cNvPr id="3" name="Picture 2">
            <a:extLst>
              <a:ext uri="{FF2B5EF4-FFF2-40B4-BE49-F238E27FC236}">
                <a16:creationId xmlns:a16="http://schemas.microsoft.com/office/drawing/2014/main" id="{F894E31B-1760-3249-DAAD-1F54588C9631}"/>
              </a:ext>
            </a:extLst>
          </p:cNvPr>
          <p:cNvPicPr>
            <a:picLocks noChangeAspect="1"/>
          </p:cNvPicPr>
          <p:nvPr/>
        </p:nvPicPr>
        <p:blipFill>
          <a:blip r:embed="rId3"/>
          <a:stretch>
            <a:fillRect/>
          </a:stretch>
        </p:blipFill>
        <p:spPr>
          <a:xfrm>
            <a:off x="7715639" y="1413164"/>
            <a:ext cx="4144128" cy="2455451"/>
          </a:xfrm>
          <a:prstGeom prst="rect">
            <a:avLst/>
          </a:prstGeom>
        </p:spPr>
      </p:pic>
      <p:pic>
        <p:nvPicPr>
          <p:cNvPr id="7" name="Picture 6">
            <a:extLst>
              <a:ext uri="{FF2B5EF4-FFF2-40B4-BE49-F238E27FC236}">
                <a16:creationId xmlns:a16="http://schemas.microsoft.com/office/drawing/2014/main" id="{93F68CB7-DD9E-146D-6D0C-88CCFD8B04B2}"/>
              </a:ext>
            </a:extLst>
          </p:cNvPr>
          <p:cNvPicPr>
            <a:picLocks noChangeAspect="1"/>
          </p:cNvPicPr>
          <p:nvPr/>
        </p:nvPicPr>
        <p:blipFill>
          <a:blip r:embed="rId4"/>
          <a:srcRect/>
          <a:stretch/>
        </p:blipFill>
        <p:spPr>
          <a:xfrm>
            <a:off x="8640380" y="3429000"/>
            <a:ext cx="3003457" cy="2697069"/>
          </a:xfrm>
          <a:prstGeom prst="rect">
            <a:avLst/>
          </a:prstGeom>
          <a:effectLst>
            <a:outerShdw blurRad="50800" dist="38100" dir="13500000" algn="br" rotWithShape="0">
              <a:prstClr val="black">
                <a:alpha val="40000"/>
              </a:prstClr>
            </a:outerShdw>
          </a:effectLst>
        </p:spPr>
      </p:pic>
      <p:sp>
        <p:nvSpPr>
          <p:cNvPr id="8" name="TextBox 7">
            <a:extLst>
              <a:ext uri="{FF2B5EF4-FFF2-40B4-BE49-F238E27FC236}">
                <a16:creationId xmlns:a16="http://schemas.microsoft.com/office/drawing/2014/main" id="{58D2BFAF-0E3D-218A-B966-0B9BF0DA8F9E}"/>
              </a:ext>
            </a:extLst>
          </p:cNvPr>
          <p:cNvSpPr txBox="1"/>
          <p:nvPr/>
        </p:nvSpPr>
        <p:spPr>
          <a:xfrm>
            <a:off x="7917646" y="4853905"/>
            <a:ext cx="1287684" cy="590931"/>
          </a:xfrm>
          <a:prstGeom prst="rect">
            <a:avLst/>
          </a:prstGeom>
          <a:solidFill>
            <a:srgbClr val="D6EFDF"/>
          </a:solidFill>
          <a:ln>
            <a:solidFill>
              <a:srgbClr val="95AD8B"/>
            </a:solidFill>
          </a:ln>
        </p:spPr>
        <p:txBody>
          <a:bodyPr wrap="square" rtlCol="0">
            <a:spAutoFit/>
          </a:bodyPr>
          <a:lstStyle/>
          <a:p>
            <a:pPr algn="ctr">
              <a:lnSpc>
                <a:spcPct val="90000"/>
              </a:lnSpc>
            </a:pPr>
            <a:r>
              <a:rPr lang="en-US" sz="1200" b="1"/>
              <a:t>Excerpt from </a:t>
            </a:r>
            <a:r>
              <a:rPr lang="en-US" sz="1200" b="1" err="1"/>
              <a:t>VacTran</a:t>
            </a:r>
            <a:r>
              <a:rPr lang="en-US" sz="1200" b="1"/>
              <a:t> User Interface</a:t>
            </a:r>
            <a:endParaRPr lang="en-US" sz="1200" b="1">
              <a:latin typeface="+mn-lt"/>
            </a:endParaRPr>
          </a:p>
        </p:txBody>
      </p:sp>
    </p:spTree>
    <p:extLst>
      <p:ext uri="{BB962C8B-B14F-4D97-AF65-F5344CB8AC3E}">
        <p14:creationId xmlns:p14="http://schemas.microsoft.com/office/powerpoint/2010/main" val="3937095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92CCC-DD32-A60D-39BE-E16DD62472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5878CD-C5B8-7024-3585-9F86D400E123}"/>
              </a:ext>
            </a:extLst>
          </p:cNvPr>
          <p:cNvSpPr>
            <a:spLocks noGrp="1"/>
          </p:cNvSpPr>
          <p:nvPr>
            <p:ph type="title"/>
          </p:nvPr>
        </p:nvSpPr>
        <p:spPr>
          <a:xfrm>
            <a:off x="429767" y="274320"/>
            <a:ext cx="11430000" cy="539496"/>
          </a:xfrm>
        </p:spPr>
        <p:txBody>
          <a:bodyPr/>
          <a:lstStyle/>
          <a:p>
            <a:r>
              <a:rPr lang="en-US"/>
              <a:t>VacTran Software &amp; System Model</a:t>
            </a:r>
            <a:endParaRPr lang="en-US" sz="4000"/>
          </a:p>
        </p:txBody>
      </p:sp>
      <p:sp>
        <p:nvSpPr>
          <p:cNvPr id="12" name="Content Placeholder 2">
            <a:extLst>
              <a:ext uri="{FF2B5EF4-FFF2-40B4-BE49-F238E27FC236}">
                <a16:creationId xmlns:a16="http://schemas.microsoft.com/office/drawing/2014/main" id="{29EBC202-7E9C-8D6D-2E66-DB3637F15391}"/>
              </a:ext>
            </a:extLst>
          </p:cNvPr>
          <p:cNvSpPr>
            <a:spLocks noGrp="1"/>
          </p:cNvSpPr>
          <p:nvPr>
            <p:ph idx="1"/>
          </p:nvPr>
        </p:nvSpPr>
        <p:spPr>
          <a:xfrm>
            <a:off x="448055" y="1413164"/>
            <a:ext cx="11411712" cy="4756817"/>
          </a:xfrm>
        </p:spPr>
        <p:txBody>
          <a:bodyPr/>
          <a:lstStyle/>
          <a:p>
            <a:pPr marL="0" indent="0">
              <a:buNone/>
            </a:pPr>
            <a:r>
              <a:rPr lang="en-US" sz="2400" dirty="0" err="1">
                <a:latin typeface="+mn-lt"/>
              </a:rPr>
              <a:t>VacTran</a:t>
            </a:r>
            <a:r>
              <a:rPr lang="en-US" sz="2400" dirty="0">
                <a:latin typeface="+mn-lt"/>
              </a:rPr>
              <a:t> system model of the CV Vacuum System includes a pump, dimensions of the evacuation route from the vessel, and the Core Vessel itself.  Data input includes the pump’s speed curve, gas loads from leaks and </a:t>
            </a:r>
            <a:r>
              <a:rPr lang="en-US" sz="2400" dirty="0" err="1">
                <a:latin typeface="+mn-lt"/>
              </a:rPr>
              <a:t>offgassing</a:t>
            </a:r>
            <a:r>
              <a:rPr lang="en-US" sz="2400" dirty="0">
                <a:latin typeface="+mn-lt"/>
              </a:rPr>
              <a:t>, conductance of tubing elements, and summation of volumes. </a:t>
            </a:r>
          </a:p>
          <a:p>
            <a:pPr marL="0" indent="0">
              <a:buFont typeface="Century Gothic" panose="020B0502020202020204" pitchFamily="34" charset="0"/>
              <a:buNone/>
            </a:pPr>
            <a:r>
              <a:rPr lang="en-US" sz="2400" dirty="0">
                <a:latin typeface="+mn-lt"/>
              </a:rPr>
              <a:t>Model Assumptions:</a:t>
            </a:r>
          </a:p>
          <a:p>
            <a:pPr lvl="1"/>
            <a:r>
              <a:rPr lang="en-US" sz="2000" dirty="0"/>
              <a:t>Approximate Volume and Surface Areas – Total volume and surface areas of material based on preliminary design &amp; CAD. </a:t>
            </a:r>
          </a:p>
          <a:p>
            <a:pPr lvl="1"/>
            <a:r>
              <a:rPr lang="en-US" sz="2000" dirty="0"/>
              <a:t>Environment at Start Up – The gas mixture present in the system at startup is air at STP.  </a:t>
            </a:r>
            <a:r>
              <a:rPr lang="en-US" sz="2000" i="1" dirty="0"/>
              <a:t>In Final Design an additional </a:t>
            </a:r>
            <a:r>
              <a:rPr lang="en-US" sz="2000" i="1" dirty="0" err="1"/>
              <a:t>pumpdown</a:t>
            </a:r>
            <a:r>
              <a:rPr lang="en-US" sz="2000" i="1" dirty="0"/>
              <a:t> model will be developed for Helium composition.</a:t>
            </a:r>
          </a:p>
          <a:p>
            <a:pPr lvl="1"/>
            <a:endParaRPr lang="en-US" dirty="0"/>
          </a:p>
        </p:txBody>
      </p:sp>
    </p:spTree>
    <p:extLst>
      <p:ext uri="{BB962C8B-B14F-4D97-AF65-F5344CB8AC3E}">
        <p14:creationId xmlns:p14="http://schemas.microsoft.com/office/powerpoint/2010/main" val="1363606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DE5D6-8306-C241-92D6-FAF3246014F5}"/>
              </a:ext>
            </a:extLst>
          </p:cNvPr>
          <p:cNvSpPr>
            <a:spLocks noGrp="1"/>
          </p:cNvSpPr>
          <p:nvPr>
            <p:ph type="title"/>
          </p:nvPr>
        </p:nvSpPr>
        <p:spPr>
          <a:xfrm>
            <a:off x="429767" y="274320"/>
            <a:ext cx="11430000" cy="539496"/>
          </a:xfrm>
        </p:spPr>
        <p:txBody>
          <a:bodyPr/>
          <a:lstStyle/>
          <a:p>
            <a:r>
              <a:rPr lang="en-US" dirty="0"/>
              <a:t>Pumping analysis demonstrates suitable CV pump down time</a:t>
            </a:r>
          </a:p>
        </p:txBody>
      </p:sp>
      <p:sp>
        <p:nvSpPr>
          <p:cNvPr id="12" name="Content Placeholder 2">
            <a:extLst>
              <a:ext uri="{FF2B5EF4-FFF2-40B4-BE49-F238E27FC236}">
                <a16:creationId xmlns:a16="http://schemas.microsoft.com/office/drawing/2014/main" id="{80B34F09-2334-E97A-7526-963F571C1228}"/>
              </a:ext>
            </a:extLst>
          </p:cNvPr>
          <p:cNvSpPr>
            <a:spLocks noGrp="1"/>
          </p:cNvSpPr>
          <p:nvPr>
            <p:ph idx="1"/>
          </p:nvPr>
        </p:nvSpPr>
        <p:spPr>
          <a:xfrm>
            <a:off x="448057" y="1257300"/>
            <a:ext cx="6933538" cy="3543300"/>
          </a:xfrm>
        </p:spPr>
        <p:txBody>
          <a:bodyPr/>
          <a:lstStyle/>
          <a:p>
            <a:pPr marL="0" indent="0">
              <a:buNone/>
            </a:pPr>
            <a:r>
              <a:rPr lang="en-US" sz="1800" dirty="0">
                <a:latin typeface="+mn-lt"/>
              </a:rPr>
              <a:t>The analysis calculates approximately </a:t>
            </a:r>
            <a:r>
              <a:rPr lang="en-US" sz="1800" u="sng" dirty="0">
                <a:latin typeface="+mn-lt"/>
              </a:rPr>
              <a:t>32 minutes to reach 1 Torr</a:t>
            </a:r>
            <a:r>
              <a:rPr lang="en-US" sz="1800" dirty="0">
                <a:latin typeface="+mn-lt"/>
              </a:rPr>
              <a:t> from atmosphere using the current vacuum system design. </a:t>
            </a:r>
          </a:p>
          <a:p>
            <a:r>
              <a:rPr lang="en-US" sz="1800" dirty="0">
                <a:latin typeface="+mn-lt"/>
              </a:rPr>
              <a:t>Considers all system conductance, gas loads, tubing volume, and vessel volume using the Pfeiffer ACP 90 pump.</a:t>
            </a:r>
          </a:p>
          <a:p>
            <a:pPr marL="0" indent="0">
              <a:buNone/>
            </a:pPr>
            <a:r>
              <a:rPr lang="en-US" sz="1800" dirty="0">
                <a:latin typeface="+mn-lt"/>
              </a:rPr>
              <a:t>After 12 hours of pumping, the system could achieve 0.144 Torr.</a:t>
            </a:r>
          </a:p>
          <a:p>
            <a:pPr marL="0" indent="0">
              <a:buNone/>
            </a:pPr>
            <a:r>
              <a:rPr lang="en-US" sz="1800" dirty="0">
                <a:latin typeface="+mn-lt"/>
              </a:rPr>
              <a:t>Addition analysis shows the system has significant margin to ensure ≤1 Torr operational pressure.</a:t>
            </a:r>
          </a:p>
          <a:p>
            <a:r>
              <a:rPr lang="en-US" sz="1800" dirty="0">
                <a:latin typeface="+mn-lt"/>
              </a:rPr>
              <a:t>Analysis with additional gas load of 0.5 Torr∙L/s did not significantly increase time to reach 1 Torr.</a:t>
            </a:r>
          </a:p>
        </p:txBody>
      </p:sp>
      <p:graphicFrame>
        <p:nvGraphicFramePr>
          <p:cNvPr id="4" name="Table 3">
            <a:extLst>
              <a:ext uri="{FF2B5EF4-FFF2-40B4-BE49-F238E27FC236}">
                <a16:creationId xmlns:a16="http://schemas.microsoft.com/office/drawing/2014/main" id="{9EF48F5B-A28B-F75E-375D-E1566582BB39}"/>
              </a:ext>
            </a:extLst>
          </p:cNvPr>
          <p:cNvGraphicFramePr>
            <a:graphicFrameLocks noGrp="1"/>
          </p:cNvGraphicFramePr>
          <p:nvPr>
            <p:extLst>
              <p:ext uri="{D42A27DB-BD31-4B8C-83A1-F6EECF244321}">
                <p14:modId xmlns:p14="http://schemas.microsoft.com/office/powerpoint/2010/main" val="3282243577"/>
              </p:ext>
            </p:extLst>
          </p:nvPr>
        </p:nvGraphicFramePr>
        <p:xfrm>
          <a:off x="885196" y="4852220"/>
          <a:ext cx="5749543" cy="1143000"/>
        </p:xfrm>
        <a:graphic>
          <a:graphicData uri="http://schemas.openxmlformats.org/drawingml/2006/table">
            <a:tbl>
              <a:tblPr/>
              <a:tblGrid>
                <a:gridCol w="2333718">
                  <a:extLst>
                    <a:ext uri="{9D8B030D-6E8A-4147-A177-3AD203B41FA5}">
                      <a16:colId xmlns:a16="http://schemas.microsoft.com/office/drawing/2014/main" val="3224863761"/>
                    </a:ext>
                  </a:extLst>
                </a:gridCol>
                <a:gridCol w="1450946">
                  <a:extLst>
                    <a:ext uri="{9D8B030D-6E8A-4147-A177-3AD203B41FA5}">
                      <a16:colId xmlns:a16="http://schemas.microsoft.com/office/drawing/2014/main" val="355980097"/>
                    </a:ext>
                  </a:extLst>
                </a:gridCol>
                <a:gridCol w="1964879">
                  <a:extLst>
                    <a:ext uri="{9D8B030D-6E8A-4147-A177-3AD203B41FA5}">
                      <a16:colId xmlns:a16="http://schemas.microsoft.com/office/drawing/2014/main" val="2837137359"/>
                    </a:ext>
                  </a:extLst>
                </a:gridCol>
              </a:tblGrid>
              <a:tr h="293856">
                <a:tc>
                  <a:txBody>
                    <a:bodyPr/>
                    <a:lstStyle/>
                    <a:p>
                      <a:pPr marL="0" marR="0" fontAlgn="t"/>
                      <a:r>
                        <a:rPr lang="en-US" sz="1100" b="1">
                          <a:effectLst/>
                          <a:latin typeface="Calibri" panose="020F0502020204030204" pitchFamily="34" charset="0"/>
                        </a:rPr>
                        <a:t>System Conditions </a:t>
                      </a:r>
                      <a:endParaRPr lang="en-US" sz="1100">
                        <a:effectLst/>
                        <a:latin typeface="Calibri" panose="020F0502020204030204" pitchFamily="34"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E5E0EC"/>
                    </a:solidFill>
                  </a:tcPr>
                </a:tc>
                <a:tc>
                  <a:txBody>
                    <a:bodyPr/>
                    <a:lstStyle/>
                    <a:p>
                      <a:pPr marL="0" marR="0" algn="ctr" fontAlgn="t"/>
                      <a:r>
                        <a:rPr lang="en-US" sz="1100" b="1">
                          <a:effectLst/>
                          <a:latin typeface="Calibri" panose="020F0502020204030204" pitchFamily="34" charset="0"/>
                        </a:rPr>
                        <a:t>Time</a:t>
                      </a:r>
                      <a:endParaRPr lang="en-US" sz="1100">
                        <a:effectLst/>
                        <a:latin typeface="Calibri" panose="020F0502020204030204" pitchFamily="34" charset="0"/>
                      </a:endParaRPr>
                    </a:p>
                    <a:p>
                      <a:pPr marL="0" marR="0" algn="ctr" fontAlgn="t"/>
                      <a:r>
                        <a:rPr lang="en-US" sz="1100" i="1">
                          <a:effectLst/>
                          <a:latin typeface="Calibri" panose="020F0502020204030204" pitchFamily="34" charset="0"/>
                        </a:rPr>
                        <a:t>hrs:min</a:t>
                      </a:r>
                      <a:endParaRPr lang="en-US" sz="1100">
                        <a:effectLst/>
                        <a:latin typeface="Calibri" panose="020F0502020204030204" pitchFamily="34"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E5E0EC"/>
                    </a:solidFill>
                  </a:tcPr>
                </a:tc>
                <a:tc>
                  <a:txBody>
                    <a:bodyPr/>
                    <a:lstStyle/>
                    <a:p>
                      <a:pPr marL="0" marR="0" algn="ctr" fontAlgn="t"/>
                      <a:r>
                        <a:rPr lang="en-US" sz="1100" b="1" dirty="0">
                          <a:effectLst/>
                          <a:latin typeface="Calibri" panose="020F0502020204030204" pitchFamily="34" charset="0"/>
                        </a:rPr>
                        <a:t>Operational Pressure</a:t>
                      </a:r>
                      <a:endParaRPr lang="en-US" sz="1100" dirty="0">
                        <a:effectLst/>
                        <a:latin typeface="Calibri" panose="020F0502020204030204" pitchFamily="34" charset="0"/>
                      </a:endParaRPr>
                    </a:p>
                    <a:p>
                      <a:pPr marL="0" marR="0" algn="ctr" fontAlgn="t"/>
                      <a:r>
                        <a:rPr lang="en-US" sz="1100" i="1" dirty="0">
                          <a:effectLst/>
                          <a:latin typeface="Calibri" panose="020F0502020204030204" pitchFamily="34" charset="0"/>
                        </a:rPr>
                        <a:t>Torr</a:t>
                      </a:r>
                      <a:endParaRPr lang="en-US" sz="1100" dirty="0">
                        <a:effectLst/>
                        <a:latin typeface="Calibri" panose="020F0502020204030204" pitchFamily="34"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E5E0EC"/>
                    </a:solidFill>
                  </a:tcPr>
                </a:tc>
                <a:extLst>
                  <a:ext uri="{0D108BD9-81ED-4DB2-BD59-A6C34878D82A}">
                    <a16:rowId xmlns:a16="http://schemas.microsoft.com/office/drawing/2014/main" val="2020324986"/>
                  </a:ext>
                </a:extLst>
              </a:tr>
              <a:tr h="293856">
                <a:tc>
                  <a:txBody>
                    <a:bodyPr/>
                    <a:lstStyle/>
                    <a:p>
                      <a:pPr marL="0" marR="0" fontAlgn="t"/>
                      <a:r>
                        <a:rPr lang="en-US" sz="1100">
                          <a:effectLst/>
                          <a:latin typeface="Calibri" panose="020F0502020204030204" pitchFamily="34" charset="0"/>
                        </a:rPr>
                        <a:t>All vacuum loads (All conductance, gas loads, volumes)</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r>
                        <a:rPr lang="en-US" sz="1100">
                          <a:effectLst/>
                          <a:latin typeface="Calibri" panose="020F0502020204030204" pitchFamily="34" charset="0"/>
                        </a:rPr>
                        <a:t>0:32</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r>
                        <a:rPr lang="en-US" sz="1100" dirty="0">
                          <a:effectLst/>
                          <a:latin typeface="Calibri" panose="020F0502020204030204" pitchFamily="34" charset="0"/>
                        </a:rPr>
                        <a:t>1</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3195907322"/>
                  </a:ext>
                </a:extLst>
              </a:tr>
              <a:tr h="181097">
                <a:tc>
                  <a:txBody>
                    <a:bodyPr/>
                    <a:lstStyle/>
                    <a:p>
                      <a:pPr marL="0" marR="0" fontAlgn="t"/>
                      <a:r>
                        <a:rPr lang="en-US" sz="1100">
                          <a:effectLst/>
                          <a:latin typeface="Calibri" panose="020F0502020204030204" pitchFamily="34" charset="0"/>
                        </a:rPr>
                        <a:t>All vacuum loads</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r>
                        <a:rPr lang="en-US" sz="1100">
                          <a:effectLst/>
                          <a:latin typeface="Calibri" panose="020F0502020204030204" pitchFamily="34" charset="0"/>
                        </a:rPr>
                        <a:t>12:00</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r>
                        <a:rPr lang="en-US" sz="1100" dirty="0">
                          <a:effectLst/>
                          <a:latin typeface="Calibri" panose="020F0502020204030204" pitchFamily="34" charset="0"/>
                        </a:rPr>
                        <a:t>0.144</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3964816906"/>
                  </a:ext>
                </a:extLst>
              </a:tr>
            </a:tbl>
          </a:graphicData>
        </a:graphic>
      </p:graphicFrame>
      <p:pic>
        <p:nvPicPr>
          <p:cNvPr id="7" name="Picture 6">
            <a:extLst>
              <a:ext uri="{FF2B5EF4-FFF2-40B4-BE49-F238E27FC236}">
                <a16:creationId xmlns:a16="http://schemas.microsoft.com/office/drawing/2014/main" id="{23B3C16C-6AAE-4582-2E45-93993EABECAA}"/>
              </a:ext>
            </a:extLst>
          </p:cNvPr>
          <p:cNvPicPr>
            <a:picLocks noChangeAspect="1"/>
          </p:cNvPicPr>
          <p:nvPr/>
        </p:nvPicPr>
        <p:blipFill>
          <a:blip r:embed="rId3"/>
          <a:stretch>
            <a:fillRect/>
          </a:stretch>
        </p:blipFill>
        <p:spPr>
          <a:xfrm>
            <a:off x="7563281" y="813816"/>
            <a:ext cx="4114800" cy="3209544"/>
          </a:xfrm>
          <a:prstGeom prst="rect">
            <a:avLst/>
          </a:prstGeom>
        </p:spPr>
      </p:pic>
      <p:pic>
        <p:nvPicPr>
          <p:cNvPr id="3" name="Picture 2">
            <a:extLst>
              <a:ext uri="{FF2B5EF4-FFF2-40B4-BE49-F238E27FC236}">
                <a16:creationId xmlns:a16="http://schemas.microsoft.com/office/drawing/2014/main" id="{3AD25CE3-CEA6-C43E-5FD3-D2AD37A52BB0}"/>
              </a:ext>
            </a:extLst>
          </p:cNvPr>
          <p:cNvPicPr>
            <a:picLocks noChangeAspect="1"/>
          </p:cNvPicPr>
          <p:nvPr/>
        </p:nvPicPr>
        <p:blipFill>
          <a:blip r:embed="rId4"/>
          <a:stretch>
            <a:fillRect/>
          </a:stretch>
        </p:blipFill>
        <p:spPr>
          <a:xfrm>
            <a:off x="7851375" y="4107211"/>
            <a:ext cx="3558021" cy="2386008"/>
          </a:xfrm>
          <a:prstGeom prst="rect">
            <a:avLst/>
          </a:prstGeom>
        </p:spPr>
      </p:pic>
      <p:sp>
        <p:nvSpPr>
          <p:cNvPr id="5" name="TextBox 4">
            <a:extLst>
              <a:ext uri="{FF2B5EF4-FFF2-40B4-BE49-F238E27FC236}">
                <a16:creationId xmlns:a16="http://schemas.microsoft.com/office/drawing/2014/main" id="{9D3499C3-9EC6-36CF-4A5B-676E6C59B50A}"/>
              </a:ext>
            </a:extLst>
          </p:cNvPr>
          <p:cNvSpPr txBox="1"/>
          <p:nvPr/>
        </p:nvSpPr>
        <p:spPr>
          <a:xfrm>
            <a:off x="7928910" y="6416054"/>
            <a:ext cx="2789889" cy="258532"/>
          </a:xfrm>
          <a:prstGeom prst="rect">
            <a:avLst/>
          </a:prstGeom>
          <a:solidFill>
            <a:srgbClr val="D6EFDF"/>
          </a:solidFill>
          <a:ln>
            <a:solidFill>
              <a:srgbClr val="95AD8B"/>
            </a:solidFill>
          </a:ln>
        </p:spPr>
        <p:txBody>
          <a:bodyPr wrap="square" rtlCol="0">
            <a:spAutoFit/>
          </a:bodyPr>
          <a:lstStyle/>
          <a:p>
            <a:pPr algn="ctr">
              <a:lnSpc>
                <a:spcPct val="90000"/>
              </a:lnSpc>
            </a:pPr>
            <a:r>
              <a:rPr lang="en-US" sz="1200" b="1">
                <a:latin typeface="+mn-lt"/>
              </a:rPr>
              <a:t>Pumping Curve for Pfeiffer ACP 90</a:t>
            </a:r>
          </a:p>
        </p:txBody>
      </p:sp>
    </p:spTree>
    <p:extLst>
      <p:ext uri="{BB962C8B-B14F-4D97-AF65-F5344CB8AC3E}">
        <p14:creationId xmlns:p14="http://schemas.microsoft.com/office/powerpoint/2010/main" val="3280466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D2485-6BC6-5334-BF79-B050577FF0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2E479B-B719-92B7-2993-F5EEC8263ED5}"/>
              </a:ext>
            </a:extLst>
          </p:cNvPr>
          <p:cNvSpPr>
            <a:spLocks noGrp="1"/>
          </p:cNvSpPr>
          <p:nvPr>
            <p:ph type="title"/>
          </p:nvPr>
        </p:nvSpPr>
        <p:spPr/>
        <p:txBody>
          <a:bodyPr/>
          <a:lstStyle/>
          <a:p>
            <a:r>
              <a:rPr lang="en-US" dirty="0"/>
              <a:t>Use of the Vacuum System for CV Helium Operational Mode</a:t>
            </a:r>
          </a:p>
        </p:txBody>
      </p:sp>
      <p:sp>
        <p:nvSpPr>
          <p:cNvPr id="4" name="Content Placeholder 2">
            <a:extLst>
              <a:ext uri="{FF2B5EF4-FFF2-40B4-BE49-F238E27FC236}">
                <a16:creationId xmlns:a16="http://schemas.microsoft.com/office/drawing/2014/main" id="{8F7FF3B3-23A7-8C84-8415-6882184D72A2}"/>
              </a:ext>
            </a:extLst>
          </p:cNvPr>
          <p:cNvSpPr txBox="1">
            <a:spLocks/>
          </p:cNvSpPr>
          <p:nvPr/>
        </p:nvSpPr>
        <p:spPr>
          <a:xfrm>
            <a:off x="314692" y="1416051"/>
            <a:ext cx="11115308" cy="447140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dirty="0"/>
              <a:t>Helium </a:t>
            </a:r>
            <a:r>
              <a:rPr lang="en-US" sz="1800" dirty="0"/>
              <a:t>fill is governed by the Target Process Systems Helium Distribution System with direct connection to the Core Vessel.</a:t>
            </a:r>
          </a:p>
          <a:p>
            <a:pPr marL="285750" indent="-285750">
              <a:spcBef>
                <a:spcPts val="1200"/>
              </a:spcBef>
              <a:buFont typeface="Arial" panose="020B0604020202020204" pitchFamily="34" charset="0"/>
              <a:buChar char="•"/>
            </a:pPr>
            <a:r>
              <a:rPr lang="en-US" dirty="0"/>
              <a:t>CV Vacuum System will provide purge of air or Helium from the Core Vessel. </a:t>
            </a:r>
          </a:p>
          <a:p>
            <a:pPr marL="285750" indent="-285750">
              <a:spcBef>
                <a:spcPts val="1200"/>
              </a:spcBef>
              <a:buFont typeface="Arial" panose="020B0604020202020204" pitchFamily="34" charset="0"/>
              <a:buChar char="•"/>
            </a:pPr>
            <a:r>
              <a:rPr lang="en-US" dirty="0"/>
              <a:t>Helium overpressure protection includes 3psig pressure relief valve on the Helium line (same as SNS).</a:t>
            </a:r>
          </a:p>
          <a:p>
            <a:pPr marL="285750" indent="-285750">
              <a:spcBef>
                <a:spcPts val="1200"/>
              </a:spcBef>
            </a:pPr>
            <a:r>
              <a:rPr lang="en-US" dirty="0"/>
              <a:t>Helium ejection intersects the Vacuum System tubing between the Core Vessel and the pump.</a:t>
            </a:r>
          </a:p>
        </p:txBody>
      </p:sp>
      <p:pic>
        <p:nvPicPr>
          <p:cNvPr id="6" name="Picture 5">
            <a:extLst>
              <a:ext uri="{FF2B5EF4-FFF2-40B4-BE49-F238E27FC236}">
                <a16:creationId xmlns:a16="http://schemas.microsoft.com/office/drawing/2014/main" id="{D86FA8EB-E964-E99D-F1FB-C481C9CDCD2C}"/>
              </a:ext>
            </a:extLst>
          </p:cNvPr>
          <p:cNvPicPr>
            <a:picLocks noChangeAspect="1"/>
          </p:cNvPicPr>
          <p:nvPr/>
        </p:nvPicPr>
        <p:blipFill>
          <a:blip r:embed="rId3"/>
          <a:stretch>
            <a:fillRect/>
          </a:stretch>
        </p:blipFill>
        <p:spPr>
          <a:xfrm>
            <a:off x="1149456" y="3143251"/>
            <a:ext cx="4572000" cy="2953265"/>
          </a:xfrm>
          <a:prstGeom prst="rect">
            <a:avLst/>
          </a:prstGeom>
        </p:spPr>
      </p:pic>
      <p:pic>
        <p:nvPicPr>
          <p:cNvPr id="8" name="Picture 7">
            <a:extLst>
              <a:ext uri="{FF2B5EF4-FFF2-40B4-BE49-F238E27FC236}">
                <a16:creationId xmlns:a16="http://schemas.microsoft.com/office/drawing/2014/main" id="{492839F2-5B79-36A1-1688-73542D061A51}"/>
              </a:ext>
            </a:extLst>
          </p:cNvPr>
          <p:cNvPicPr>
            <a:picLocks noChangeAspect="1"/>
          </p:cNvPicPr>
          <p:nvPr/>
        </p:nvPicPr>
        <p:blipFill>
          <a:blip r:embed="rId4"/>
          <a:stretch>
            <a:fillRect/>
          </a:stretch>
        </p:blipFill>
        <p:spPr>
          <a:xfrm>
            <a:off x="6559603" y="3210215"/>
            <a:ext cx="4572000" cy="3121166"/>
          </a:xfrm>
          <a:prstGeom prst="rect">
            <a:avLst/>
          </a:prstGeom>
        </p:spPr>
      </p:pic>
      <p:sp>
        <p:nvSpPr>
          <p:cNvPr id="9" name="TextBox 8">
            <a:extLst>
              <a:ext uri="{FF2B5EF4-FFF2-40B4-BE49-F238E27FC236}">
                <a16:creationId xmlns:a16="http://schemas.microsoft.com/office/drawing/2014/main" id="{87D6ED25-592C-FECE-8D44-0136B2608480}"/>
              </a:ext>
            </a:extLst>
          </p:cNvPr>
          <p:cNvSpPr txBox="1"/>
          <p:nvPr/>
        </p:nvSpPr>
        <p:spPr>
          <a:xfrm>
            <a:off x="974519" y="5869716"/>
            <a:ext cx="982518" cy="461665"/>
          </a:xfrm>
          <a:prstGeom prst="rect">
            <a:avLst/>
          </a:prstGeom>
          <a:solidFill>
            <a:srgbClr val="D6EFDF"/>
          </a:solidFill>
          <a:ln>
            <a:solidFill>
              <a:srgbClr val="95AD8B"/>
            </a:solidFill>
          </a:ln>
        </p:spPr>
        <p:txBody>
          <a:bodyPr wrap="square" rtlCol="0">
            <a:spAutoFit/>
          </a:bodyPr>
          <a:lstStyle/>
          <a:p>
            <a:pPr algn="ctr"/>
            <a:r>
              <a:rPr lang="en-US" sz="1200" b="1" dirty="0"/>
              <a:t>Core Vessel</a:t>
            </a:r>
            <a:endParaRPr lang="en-US" sz="1200" b="1" dirty="0">
              <a:latin typeface="+mn-lt"/>
            </a:endParaRPr>
          </a:p>
        </p:txBody>
      </p:sp>
      <p:sp>
        <p:nvSpPr>
          <p:cNvPr id="10" name="TextBox 9">
            <a:extLst>
              <a:ext uri="{FF2B5EF4-FFF2-40B4-BE49-F238E27FC236}">
                <a16:creationId xmlns:a16="http://schemas.microsoft.com/office/drawing/2014/main" id="{AC495BF7-AB1C-0F84-EBF2-A132AFED4107}"/>
              </a:ext>
            </a:extLst>
          </p:cNvPr>
          <p:cNvSpPr txBox="1"/>
          <p:nvPr/>
        </p:nvSpPr>
        <p:spPr>
          <a:xfrm>
            <a:off x="854442" y="3688834"/>
            <a:ext cx="1142788" cy="276999"/>
          </a:xfrm>
          <a:prstGeom prst="rect">
            <a:avLst/>
          </a:prstGeom>
          <a:solidFill>
            <a:srgbClr val="D6EFDF"/>
          </a:solidFill>
          <a:ln>
            <a:solidFill>
              <a:srgbClr val="95AD8B"/>
            </a:solidFill>
          </a:ln>
        </p:spPr>
        <p:txBody>
          <a:bodyPr wrap="square" rtlCol="0">
            <a:spAutoFit/>
          </a:bodyPr>
          <a:lstStyle/>
          <a:p>
            <a:pPr algn="ctr"/>
            <a:r>
              <a:rPr lang="en-US" sz="1200" b="1" dirty="0"/>
              <a:t>Helium Line</a:t>
            </a:r>
            <a:endParaRPr lang="en-US" sz="1200" b="1" dirty="0">
              <a:latin typeface="+mn-lt"/>
            </a:endParaRPr>
          </a:p>
        </p:txBody>
      </p:sp>
      <p:sp>
        <p:nvSpPr>
          <p:cNvPr id="11" name="TextBox 10">
            <a:extLst>
              <a:ext uri="{FF2B5EF4-FFF2-40B4-BE49-F238E27FC236}">
                <a16:creationId xmlns:a16="http://schemas.microsoft.com/office/drawing/2014/main" id="{B85F80A6-7317-5BDE-E948-517A37FAB15A}"/>
              </a:ext>
            </a:extLst>
          </p:cNvPr>
          <p:cNvSpPr txBox="1"/>
          <p:nvPr/>
        </p:nvSpPr>
        <p:spPr>
          <a:xfrm>
            <a:off x="3552919" y="5359399"/>
            <a:ext cx="1107981" cy="276999"/>
          </a:xfrm>
          <a:prstGeom prst="rect">
            <a:avLst/>
          </a:prstGeom>
          <a:solidFill>
            <a:srgbClr val="D6EFDF"/>
          </a:solidFill>
          <a:ln>
            <a:solidFill>
              <a:srgbClr val="95AD8B"/>
            </a:solidFill>
          </a:ln>
        </p:spPr>
        <p:txBody>
          <a:bodyPr wrap="square" rtlCol="0">
            <a:spAutoFit/>
          </a:bodyPr>
          <a:lstStyle/>
          <a:p>
            <a:pPr algn="ctr"/>
            <a:r>
              <a:rPr lang="en-US" sz="1200" b="1" dirty="0"/>
              <a:t>Vacuum Line</a:t>
            </a:r>
            <a:endParaRPr lang="en-US" sz="1200" b="1" dirty="0">
              <a:latin typeface="+mn-lt"/>
            </a:endParaRPr>
          </a:p>
        </p:txBody>
      </p:sp>
      <p:cxnSp>
        <p:nvCxnSpPr>
          <p:cNvPr id="13" name="Connector: Elbow 12">
            <a:extLst>
              <a:ext uri="{FF2B5EF4-FFF2-40B4-BE49-F238E27FC236}">
                <a16:creationId xmlns:a16="http://schemas.microsoft.com/office/drawing/2014/main" id="{6289C85C-43AA-3181-56E7-3B4B7E3AB830}"/>
              </a:ext>
            </a:extLst>
          </p:cNvPr>
          <p:cNvCxnSpPr>
            <a:cxnSpLocks/>
          </p:cNvCxnSpPr>
          <p:nvPr/>
        </p:nvCxnSpPr>
        <p:spPr>
          <a:xfrm rot="16200000" flipH="1">
            <a:off x="4865232" y="4617582"/>
            <a:ext cx="2906036" cy="368300"/>
          </a:xfrm>
          <a:prstGeom prst="bentConnector3">
            <a:avLst>
              <a:gd name="adj1" fmla="val 10003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5A935CF-4A49-9C1C-DFF8-4811A0E368A6}"/>
              </a:ext>
            </a:extLst>
          </p:cNvPr>
          <p:cNvCxnSpPr/>
          <p:nvPr/>
        </p:nvCxnSpPr>
        <p:spPr>
          <a:xfrm>
            <a:off x="5784850" y="3348714"/>
            <a:ext cx="34925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1BF8A9C-871D-CB2D-1BB9-3CD2B3DCAB39}"/>
              </a:ext>
            </a:extLst>
          </p:cNvPr>
          <p:cNvSpPr txBox="1"/>
          <p:nvPr/>
        </p:nvSpPr>
        <p:spPr>
          <a:xfrm>
            <a:off x="6215111" y="4724399"/>
            <a:ext cx="1107981" cy="276999"/>
          </a:xfrm>
          <a:prstGeom prst="rect">
            <a:avLst/>
          </a:prstGeom>
          <a:solidFill>
            <a:srgbClr val="D6EFDF"/>
          </a:solidFill>
          <a:ln>
            <a:solidFill>
              <a:srgbClr val="95AD8B"/>
            </a:solidFill>
          </a:ln>
        </p:spPr>
        <p:txBody>
          <a:bodyPr wrap="square" rtlCol="0">
            <a:spAutoFit/>
          </a:bodyPr>
          <a:lstStyle/>
          <a:p>
            <a:pPr algn="ctr"/>
            <a:r>
              <a:rPr lang="en-US" sz="1200" b="1" dirty="0"/>
              <a:t>Vacuum Line</a:t>
            </a:r>
            <a:endParaRPr lang="en-US" sz="1200" b="1" dirty="0">
              <a:latin typeface="+mn-lt"/>
            </a:endParaRPr>
          </a:p>
        </p:txBody>
      </p:sp>
      <p:sp>
        <p:nvSpPr>
          <p:cNvPr id="32" name="TextBox 31">
            <a:extLst>
              <a:ext uri="{FF2B5EF4-FFF2-40B4-BE49-F238E27FC236}">
                <a16:creationId xmlns:a16="http://schemas.microsoft.com/office/drawing/2014/main" id="{CBD0F799-BD54-6C31-53FA-9DC03EA2C0E4}"/>
              </a:ext>
            </a:extLst>
          </p:cNvPr>
          <p:cNvSpPr txBox="1"/>
          <p:nvPr/>
        </p:nvSpPr>
        <p:spPr>
          <a:xfrm>
            <a:off x="7490192" y="6116250"/>
            <a:ext cx="1142788" cy="276999"/>
          </a:xfrm>
          <a:prstGeom prst="rect">
            <a:avLst/>
          </a:prstGeom>
          <a:solidFill>
            <a:srgbClr val="D6EFDF"/>
          </a:solidFill>
          <a:ln>
            <a:solidFill>
              <a:srgbClr val="95AD8B"/>
            </a:solidFill>
          </a:ln>
        </p:spPr>
        <p:txBody>
          <a:bodyPr wrap="square" rtlCol="0">
            <a:spAutoFit/>
          </a:bodyPr>
          <a:lstStyle/>
          <a:p>
            <a:pPr algn="ctr"/>
            <a:r>
              <a:rPr lang="en-US" sz="1200" b="1" dirty="0"/>
              <a:t>Helium Line</a:t>
            </a:r>
            <a:endParaRPr lang="en-US" sz="1200" b="1" dirty="0">
              <a:latin typeface="+mn-lt"/>
            </a:endParaRPr>
          </a:p>
        </p:txBody>
      </p:sp>
    </p:spTree>
    <p:extLst>
      <p:ext uri="{BB962C8B-B14F-4D97-AF65-F5344CB8AC3E}">
        <p14:creationId xmlns:p14="http://schemas.microsoft.com/office/powerpoint/2010/main" val="2886364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D9870-5803-C414-F00A-DBC7AA8538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E7E7B3-E5EF-9DDC-201E-1B5E66023900}"/>
              </a:ext>
            </a:extLst>
          </p:cNvPr>
          <p:cNvSpPr>
            <a:spLocks noGrp="1"/>
          </p:cNvSpPr>
          <p:nvPr>
            <p:ph type="title"/>
          </p:nvPr>
        </p:nvSpPr>
        <p:spPr/>
        <p:txBody>
          <a:bodyPr/>
          <a:lstStyle/>
          <a:p>
            <a:r>
              <a:rPr lang="en-US"/>
              <a:t>Procurement Plan</a:t>
            </a:r>
          </a:p>
        </p:txBody>
      </p:sp>
      <p:sp>
        <p:nvSpPr>
          <p:cNvPr id="10" name="Content Placeholder 2">
            <a:extLst>
              <a:ext uri="{FF2B5EF4-FFF2-40B4-BE49-F238E27FC236}">
                <a16:creationId xmlns:a16="http://schemas.microsoft.com/office/drawing/2014/main" id="{9DABF800-D66E-5F4A-72D4-505A8B9CCFF2}"/>
              </a:ext>
            </a:extLst>
          </p:cNvPr>
          <p:cNvSpPr txBox="1">
            <a:spLocks/>
          </p:cNvSpPr>
          <p:nvPr/>
        </p:nvSpPr>
        <p:spPr>
          <a:xfrm>
            <a:off x="314692" y="1422400"/>
            <a:ext cx="11492432" cy="413433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0"/>
              </a:spcAft>
            </a:pPr>
            <a:r>
              <a:rPr lang="en-US" sz="2000" b="1" dirty="0"/>
              <a:t>COTS Components </a:t>
            </a:r>
            <a:r>
              <a:rPr lang="en-US" sz="2000" dirty="0"/>
              <a:t>– Expected to be sole-sourced justified by integration with current SNS systems, commonization, and limiting unique spares and hardware. </a:t>
            </a:r>
          </a:p>
          <a:p>
            <a:pPr>
              <a:spcBef>
                <a:spcPts val="1200"/>
              </a:spcBef>
              <a:spcAft>
                <a:spcPts val="0"/>
              </a:spcAft>
            </a:pPr>
            <a:r>
              <a:rPr lang="en-US" sz="2000" b="1" dirty="0"/>
              <a:t>Build-to-Print Components </a:t>
            </a:r>
            <a:r>
              <a:rPr lang="en-US" sz="2000" dirty="0"/>
              <a:t>– Include the tubing spools and the pump stand and will be sent to vendors for bid.  Spools will be shipped fully cleaned, nitrogen backfilled and either capped or bagged. SNS RAD Vacuum System group will aid in inspection, Helium leak check, and prep for storage if needed.</a:t>
            </a:r>
          </a:p>
          <a:p>
            <a:pPr>
              <a:spcBef>
                <a:spcPts val="1200"/>
              </a:spcBef>
              <a:spcAft>
                <a:spcPts val="0"/>
              </a:spcAft>
            </a:pPr>
            <a:endParaRPr lang="en-US" sz="1800" dirty="0">
              <a:latin typeface="+mn-lt"/>
            </a:endParaRPr>
          </a:p>
          <a:p>
            <a:pPr marL="0" indent="0">
              <a:spcBef>
                <a:spcPts val="1200"/>
              </a:spcBef>
              <a:spcAft>
                <a:spcPts val="0"/>
              </a:spcAft>
              <a:buNone/>
            </a:pPr>
            <a:endParaRPr lang="en-US" sz="1800" dirty="0">
              <a:latin typeface="+mn-lt"/>
            </a:endParaRPr>
          </a:p>
        </p:txBody>
      </p:sp>
    </p:spTree>
    <p:extLst>
      <p:ext uri="{BB962C8B-B14F-4D97-AF65-F5344CB8AC3E}">
        <p14:creationId xmlns:p14="http://schemas.microsoft.com/office/powerpoint/2010/main" val="375598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D90B7-D63C-2887-160C-1E3E6A9EB9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667F47-442E-87F8-7E61-682A599E7A79}"/>
              </a:ext>
            </a:extLst>
          </p:cNvPr>
          <p:cNvSpPr>
            <a:spLocks noGrp="1"/>
          </p:cNvSpPr>
          <p:nvPr>
            <p:ph type="title"/>
          </p:nvPr>
        </p:nvSpPr>
        <p:spPr/>
        <p:txBody>
          <a:bodyPr/>
          <a:lstStyle/>
          <a:p>
            <a:r>
              <a:rPr lang="en-US" dirty="0"/>
              <a:t>Installation Plan</a:t>
            </a:r>
          </a:p>
        </p:txBody>
      </p:sp>
      <p:pic>
        <p:nvPicPr>
          <p:cNvPr id="5" name="Picture 4">
            <a:extLst>
              <a:ext uri="{FF2B5EF4-FFF2-40B4-BE49-F238E27FC236}">
                <a16:creationId xmlns:a16="http://schemas.microsoft.com/office/drawing/2014/main" id="{F252BB4E-2C44-E9B7-3754-208504DBB4A4}"/>
              </a:ext>
            </a:extLst>
          </p:cNvPr>
          <p:cNvPicPr>
            <a:picLocks noChangeAspect="1"/>
          </p:cNvPicPr>
          <p:nvPr/>
        </p:nvPicPr>
        <p:blipFill>
          <a:blip r:embed="rId3"/>
          <a:stretch>
            <a:fillRect/>
          </a:stretch>
        </p:blipFill>
        <p:spPr>
          <a:xfrm>
            <a:off x="8997118" y="793225"/>
            <a:ext cx="2059762" cy="2985993"/>
          </a:xfrm>
          <a:prstGeom prst="rect">
            <a:avLst/>
          </a:prstGeom>
        </p:spPr>
      </p:pic>
      <p:sp>
        <p:nvSpPr>
          <p:cNvPr id="6" name="TextBox 5">
            <a:extLst>
              <a:ext uri="{FF2B5EF4-FFF2-40B4-BE49-F238E27FC236}">
                <a16:creationId xmlns:a16="http://schemas.microsoft.com/office/drawing/2014/main" id="{4D3428CF-6168-8B41-5DEF-C321E02D7D29}"/>
              </a:ext>
            </a:extLst>
          </p:cNvPr>
          <p:cNvSpPr txBox="1"/>
          <p:nvPr/>
        </p:nvSpPr>
        <p:spPr>
          <a:xfrm>
            <a:off x="10186220" y="3245237"/>
            <a:ext cx="870660" cy="646331"/>
          </a:xfrm>
          <a:prstGeom prst="rect">
            <a:avLst/>
          </a:prstGeom>
          <a:solidFill>
            <a:srgbClr val="D6EFDF"/>
          </a:solidFill>
          <a:ln>
            <a:solidFill>
              <a:srgbClr val="95AD8B"/>
            </a:solidFill>
          </a:ln>
        </p:spPr>
        <p:txBody>
          <a:bodyPr wrap="square" rtlCol="0">
            <a:spAutoFit/>
          </a:bodyPr>
          <a:lstStyle/>
          <a:p>
            <a:pPr algn="ctr"/>
            <a:r>
              <a:rPr lang="en-US" sz="1200" b="1"/>
              <a:t>Lifting Points for ACP 90</a:t>
            </a:r>
            <a:endParaRPr lang="en-US" sz="1200" b="1">
              <a:latin typeface="+mn-lt"/>
            </a:endParaRPr>
          </a:p>
        </p:txBody>
      </p:sp>
      <p:sp>
        <p:nvSpPr>
          <p:cNvPr id="8" name="Content Placeholder 2">
            <a:extLst>
              <a:ext uri="{FF2B5EF4-FFF2-40B4-BE49-F238E27FC236}">
                <a16:creationId xmlns:a16="http://schemas.microsoft.com/office/drawing/2014/main" id="{46AC2599-D4C7-4001-CBB2-F2A72C5E2971}"/>
              </a:ext>
            </a:extLst>
          </p:cNvPr>
          <p:cNvSpPr txBox="1">
            <a:spLocks/>
          </p:cNvSpPr>
          <p:nvPr/>
        </p:nvSpPr>
        <p:spPr>
          <a:xfrm>
            <a:off x="314692" y="1422400"/>
            <a:ext cx="8748921" cy="336212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Penetrations</a:t>
            </a:r>
            <a:r>
              <a:rPr lang="en-US" sz="2000" dirty="0"/>
              <a:t> – Sleeves will be cast in place during CF wall construction.</a:t>
            </a:r>
            <a:endParaRPr lang="en-US" sz="2000" b="1" dirty="0"/>
          </a:p>
          <a:p>
            <a:r>
              <a:rPr lang="en-US" sz="2000" b="1" dirty="0"/>
              <a:t>Tube Spools and Supports </a:t>
            </a:r>
            <a:r>
              <a:rPr lang="en-US" sz="2000" dirty="0"/>
              <a:t>– Tubing can be installed independently of the pump station since connections will be flexible.</a:t>
            </a:r>
          </a:p>
          <a:p>
            <a:pPr marL="342900" indent="-342900">
              <a:buFont typeface="Arial" panose="020B0604020202020204" pitchFamily="34" charset="0"/>
              <a:buChar char="•"/>
            </a:pPr>
            <a:r>
              <a:rPr lang="en-US" sz="2000" dirty="0"/>
              <a:t>Budgetary estimates for installation were provided by ORNL F&amp;O, and further discussions are required to clarify scope and costs. </a:t>
            </a:r>
          </a:p>
          <a:p>
            <a:r>
              <a:rPr lang="en-US" sz="2000" b="1" dirty="0"/>
              <a:t>Pump Station Assembly </a:t>
            </a:r>
            <a:r>
              <a:rPr lang="en-US" sz="2000" dirty="0"/>
              <a:t>– Stand and pump can be lifted by High Bay crane.  The stand will be anchored to the floor and pumps secured on top.</a:t>
            </a:r>
          </a:p>
        </p:txBody>
      </p:sp>
      <p:pic>
        <p:nvPicPr>
          <p:cNvPr id="10" name="Picture 9">
            <a:extLst>
              <a:ext uri="{FF2B5EF4-FFF2-40B4-BE49-F238E27FC236}">
                <a16:creationId xmlns:a16="http://schemas.microsoft.com/office/drawing/2014/main" id="{03B41926-5013-B129-5211-2E7CFC34ACB0}"/>
              </a:ext>
            </a:extLst>
          </p:cNvPr>
          <p:cNvPicPr>
            <a:picLocks noChangeAspect="1"/>
          </p:cNvPicPr>
          <p:nvPr/>
        </p:nvPicPr>
        <p:blipFill>
          <a:blip r:embed="rId4"/>
          <a:stretch>
            <a:fillRect/>
          </a:stretch>
        </p:blipFill>
        <p:spPr>
          <a:xfrm>
            <a:off x="5051782" y="4184358"/>
            <a:ext cx="2172178" cy="1488796"/>
          </a:xfrm>
          <a:prstGeom prst="rect">
            <a:avLst/>
          </a:prstGeom>
        </p:spPr>
      </p:pic>
      <p:sp>
        <p:nvSpPr>
          <p:cNvPr id="11" name="TextBox 10">
            <a:extLst>
              <a:ext uri="{FF2B5EF4-FFF2-40B4-BE49-F238E27FC236}">
                <a16:creationId xmlns:a16="http://schemas.microsoft.com/office/drawing/2014/main" id="{2CE829AF-7167-8EEE-CE14-FC4F44E7D890}"/>
              </a:ext>
            </a:extLst>
          </p:cNvPr>
          <p:cNvSpPr txBox="1"/>
          <p:nvPr/>
        </p:nvSpPr>
        <p:spPr>
          <a:xfrm>
            <a:off x="3632688" y="4971148"/>
            <a:ext cx="1632213" cy="646331"/>
          </a:xfrm>
          <a:prstGeom prst="rect">
            <a:avLst/>
          </a:prstGeom>
          <a:solidFill>
            <a:srgbClr val="D6EFDF"/>
          </a:solidFill>
          <a:ln>
            <a:solidFill>
              <a:srgbClr val="95AD8B"/>
            </a:solidFill>
          </a:ln>
        </p:spPr>
        <p:txBody>
          <a:bodyPr wrap="square" rtlCol="0">
            <a:spAutoFit/>
          </a:bodyPr>
          <a:lstStyle/>
          <a:p>
            <a:pPr algn="ctr"/>
            <a:r>
              <a:rPr lang="en-US" sz="1200" b="1" dirty="0"/>
              <a:t>Sample Expansion Anchors for Stands and Supports</a:t>
            </a:r>
            <a:endParaRPr lang="en-US" sz="1200" b="1" dirty="0">
              <a:latin typeface="+mn-lt"/>
            </a:endParaRPr>
          </a:p>
        </p:txBody>
      </p:sp>
      <p:pic>
        <p:nvPicPr>
          <p:cNvPr id="13" name="Picture 12">
            <a:extLst>
              <a:ext uri="{FF2B5EF4-FFF2-40B4-BE49-F238E27FC236}">
                <a16:creationId xmlns:a16="http://schemas.microsoft.com/office/drawing/2014/main" id="{8A8DA04A-6C90-15D5-6CC0-A549908F0535}"/>
              </a:ext>
            </a:extLst>
          </p:cNvPr>
          <p:cNvPicPr>
            <a:picLocks noChangeAspect="1"/>
          </p:cNvPicPr>
          <p:nvPr/>
        </p:nvPicPr>
        <p:blipFill>
          <a:blip r:embed="rId5"/>
          <a:stretch>
            <a:fillRect/>
          </a:stretch>
        </p:blipFill>
        <p:spPr>
          <a:xfrm>
            <a:off x="8467505" y="4133348"/>
            <a:ext cx="2589375" cy="2156093"/>
          </a:xfrm>
          <a:prstGeom prst="rect">
            <a:avLst/>
          </a:prstGeom>
        </p:spPr>
      </p:pic>
      <p:sp>
        <p:nvSpPr>
          <p:cNvPr id="14" name="TextBox 13">
            <a:extLst>
              <a:ext uri="{FF2B5EF4-FFF2-40B4-BE49-F238E27FC236}">
                <a16:creationId xmlns:a16="http://schemas.microsoft.com/office/drawing/2014/main" id="{338EF55A-4F79-C034-130A-B223CF5A6F6F}"/>
              </a:ext>
            </a:extLst>
          </p:cNvPr>
          <p:cNvSpPr txBox="1"/>
          <p:nvPr/>
        </p:nvSpPr>
        <p:spPr>
          <a:xfrm>
            <a:off x="7879452" y="5546608"/>
            <a:ext cx="1010169" cy="469427"/>
          </a:xfrm>
          <a:prstGeom prst="rect">
            <a:avLst/>
          </a:prstGeom>
          <a:solidFill>
            <a:srgbClr val="D6EFDF"/>
          </a:solidFill>
          <a:ln>
            <a:solidFill>
              <a:srgbClr val="95AD8B"/>
            </a:solidFill>
          </a:ln>
        </p:spPr>
        <p:txBody>
          <a:bodyPr wrap="square" rtlCol="0">
            <a:spAutoFit/>
          </a:bodyPr>
          <a:lstStyle/>
          <a:p>
            <a:pPr algn="ctr"/>
            <a:r>
              <a:rPr lang="en-US" sz="1200" b="1" dirty="0"/>
              <a:t>SNS Pipe Support</a:t>
            </a:r>
            <a:endParaRPr lang="en-US" sz="1200" b="1" dirty="0">
              <a:latin typeface="+mn-lt"/>
            </a:endParaRPr>
          </a:p>
        </p:txBody>
      </p:sp>
      <p:pic>
        <p:nvPicPr>
          <p:cNvPr id="4" name="Picture 3">
            <a:extLst>
              <a:ext uri="{FF2B5EF4-FFF2-40B4-BE49-F238E27FC236}">
                <a16:creationId xmlns:a16="http://schemas.microsoft.com/office/drawing/2014/main" id="{D7F4BF17-263E-FAD4-072C-E9B09C492475}"/>
              </a:ext>
            </a:extLst>
          </p:cNvPr>
          <p:cNvPicPr>
            <a:picLocks noChangeAspect="1"/>
          </p:cNvPicPr>
          <p:nvPr/>
        </p:nvPicPr>
        <p:blipFill>
          <a:blip r:embed="rId6"/>
          <a:stretch>
            <a:fillRect/>
          </a:stretch>
        </p:blipFill>
        <p:spPr>
          <a:xfrm>
            <a:off x="1847998" y="4392626"/>
            <a:ext cx="1218573" cy="1046539"/>
          </a:xfrm>
          <a:prstGeom prst="rect">
            <a:avLst/>
          </a:prstGeom>
        </p:spPr>
      </p:pic>
      <p:sp>
        <p:nvSpPr>
          <p:cNvPr id="7" name="TextBox 6">
            <a:extLst>
              <a:ext uri="{FF2B5EF4-FFF2-40B4-BE49-F238E27FC236}">
                <a16:creationId xmlns:a16="http://schemas.microsoft.com/office/drawing/2014/main" id="{89254C44-6472-993E-52F9-6CCBB92E64A4}"/>
              </a:ext>
            </a:extLst>
          </p:cNvPr>
          <p:cNvSpPr txBox="1"/>
          <p:nvPr/>
        </p:nvSpPr>
        <p:spPr>
          <a:xfrm>
            <a:off x="872919" y="4579675"/>
            <a:ext cx="982518" cy="646331"/>
          </a:xfrm>
          <a:prstGeom prst="rect">
            <a:avLst/>
          </a:prstGeom>
          <a:solidFill>
            <a:srgbClr val="D6EFDF"/>
          </a:solidFill>
          <a:ln>
            <a:solidFill>
              <a:srgbClr val="95AD8B"/>
            </a:solidFill>
          </a:ln>
        </p:spPr>
        <p:txBody>
          <a:bodyPr wrap="square" rtlCol="0">
            <a:spAutoFit/>
          </a:bodyPr>
          <a:lstStyle/>
          <a:p>
            <a:pPr algn="ctr"/>
            <a:r>
              <a:rPr lang="en-US" sz="1200" b="1"/>
              <a:t>Galvanized Pipe Wall Sleeve</a:t>
            </a:r>
            <a:endParaRPr lang="en-US" sz="1200" b="1">
              <a:latin typeface="+mn-lt"/>
            </a:endParaRPr>
          </a:p>
        </p:txBody>
      </p:sp>
    </p:spTree>
    <p:extLst>
      <p:ext uri="{BB962C8B-B14F-4D97-AF65-F5344CB8AC3E}">
        <p14:creationId xmlns:p14="http://schemas.microsoft.com/office/powerpoint/2010/main" val="2053905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4171A-6468-9271-1558-B81358C410CC}"/>
              </a:ext>
            </a:extLst>
          </p:cNvPr>
          <p:cNvSpPr>
            <a:spLocks noGrp="1"/>
          </p:cNvSpPr>
          <p:nvPr>
            <p:ph type="title"/>
          </p:nvPr>
        </p:nvSpPr>
        <p:spPr/>
        <p:txBody>
          <a:bodyPr/>
          <a:lstStyle/>
          <a:p>
            <a:r>
              <a:rPr lang="en-US" dirty="0"/>
              <a:t>Like the Vessel Systems, the Core Vessel Vacuum System preliminary design is complete, and we are ready to</a:t>
            </a:r>
            <a:br>
              <a:rPr lang="en-US" dirty="0"/>
            </a:br>
            <a:r>
              <a:rPr lang="en-US" dirty="0"/>
              <a:t>begin the final design phase</a:t>
            </a:r>
          </a:p>
        </p:txBody>
      </p:sp>
      <p:sp>
        <p:nvSpPr>
          <p:cNvPr id="3" name="Content Placeholder 2">
            <a:extLst>
              <a:ext uri="{FF2B5EF4-FFF2-40B4-BE49-F238E27FC236}">
                <a16:creationId xmlns:a16="http://schemas.microsoft.com/office/drawing/2014/main" id="{3D94C3CA-86A6-70A0-86C0-6666D57C3F15}"/>
              </a:ext>
            </a:extLst>
          </p:cNvPr>
          <p:cNvSpPr>
            <a:spLocks noGrp="1"/>
          </p:cNvSpPr>
          <p:nvPr>
            <p:ph idx="1"/>
          </p:nvPr>
        </p:nvSpPr>
        <p:spPr>
          <a:xfrm>
            <a:off x="314692" y="2064774"/>
            <a:ext cx="11315194" cy="3822680"/>
          </a:xfrm>
        </p:spPr>
        <p:txBody>
          <a:bodyPr/>
          <a:lstStyle/>
          <a:p>
            <a:r>
              <a:rPr lang="en-US" sz="2000" dirty="0"/>
              <a:t>The requirements for the Core Vessel Vacuum Systems are known and can be achieved.</a:t>
            </a:r>
          </a:p>
          <a:p>
            <a:r>
              <a:rPr lang="en-US" sz="2000" dirty="0"/>
              <a:t>Interfaces with other STS technical groups and within the Target Systems group are documented and being managed.</a:t>
            </a:r>
          </a:p>
          <a:p>
            <a:r>
              <a:rPr lang="en-US" sz="2000" dirty="0"/>
              <a:t>The preliminary design can meet project schedule requirements, has satisfied the Preliminary Design Definition and is ready for detail design.</a:t>
            </a:r>
          </a:p>
          <a:p>
            <a:endParaRPr lang="en-US" sz="2000" dirty="0"/>
          </a:p>
        </p:txBody>
      </p:sp>
    </p:spTree>
    <p:extLst>
      <p:ext uri="{BB962C8B-B14F-4D97-AF65-F5344CB8AC3E}">
        <p14:creationId xmlns:p14="http://schemas.microsoft.com/office/powerpoint/2010/main" val="422667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C1D65-2A4F-2690-F225-6C857C386F4A}"/>
            </a:ext>
          </a:extLst>
        </p:cNvPr>
        <p:cNvGrpSpPr/>
        <p:nvPr/>
      </p:nvGrpSpPr>
      <p:grpSpPr>
        <a:xfrm>
          <a:off x="0" y="0"/>
          <a:ext cx="0" cy="0"/>
          <a:chOff x="0" y="0"/>
          <a:chExt cx="0" cy="0"/>
        </a:xfrm>
      </p:grpSpPr>
      <p:pic>
        <p:nvPicPr>
          <p:cNvPr id="11" name="Picture 10" descr="Aerial view of a building and a forest&#10;&#10;Description automatically generated">
            <a:extLst>
              <a:ext uri="{FF2B5EF4-FFF2-40B4-BE49-F238E27FC236}">
                <a16:creationId xmlns:a16="http://schemas.microsoft.com/office/drawing/2014/main" id="{470A4F44-E703-F248-8AE0-7D0D49634C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D1B7CB8-08C5-9D58-5CDF-54276E242927}"/>
              </a:ext>
            </a:extLst>
          </p:cNvPr>
          <p:cNvSpPr>
            <a:spLocks noGrp="1"/>
          </p:cNvSpPr>
          <p:nvPr>
            <p:ph type="title"/>
          </p:nvPr>
        </p:nvSpPr>
        <p:spPr>
          <a:xfrm>
            <a:off x="383382" y="370964"/>
            <a:ext cx="11425236" cy="535531"/>
          </a:xfrm>
        </p:spPr>
        <p:txBody>
          <a:bodyPr/>
          <a:lstStyle/>
          <a:p>
            <a:r>
              <a:rPr lang="en-US" dirty="0">
                <a:solidFill>
                  <a:schemeClr val="bg1"/>
                </a:solidFill>
              </a:rPr>
              <a:t>Any Questions?</a:t>
            </a:r>
          </a:p>
        </p:txBody>
      </p:sp>
    </p:spTree>
    <p:extLst>
      <p:ext uri="{BB962C8B-B14F-4D97-AF65-F5344CB8AC3E}">
        <p14:creationId xmlns:p14="http://schemas.microsoft.com/office/powerpoint/2010/main" val="91309083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818D-727F-F7C2-66FB-BD5DFEC91955}"/>
              </a:ext>
            </a:extLst>
          </p:cNvPr>
          <p:cNvSpPr>
            <a:spLocks noGrp="1"/>
          </p:cNvSpPr>
          <p:nvPr>
            <p:ph type="title"/>
          </p:nvPr>
        </p:nvSpPr>
        <p:spPr/>
        <p:txBody>
          <a:bodyPr/>
          <a:lstStyle/>
          <a:p>
            <a:r>
              <a:rPr lang="en-US" dirty="0"/>
              <a:t>Core Vessel Vacuum is a separate WBS element from Vessel Systems but is within the scope of this review</a:t>
            </a:r>
          </a:p>
        </p:txBody>
      </p:sp>
      <p:sp>
        <p:nvSpPr>
          <p:cNvPr id="3" name="Content Placeholder 2">
            <a:extLst>
              <a:ext uri="{FF2B5EF4-FFF2-40B4-BE49-F238E27FC236}">
                <a16:creationId xmlns:a16="http://schemas.microsoft.com/office/drawing/2014/main" id="{47B89917-79C8-2E1D-75FC-9B3C687EC586}"/>
              </a:ext>
            </a:extLst>
          </p:cNvPr>
          <p:cNvSpPr>
            <a:spLocks noGrp="1"/>
          </p:cNvSpPr>
          <p:nvPr>
            <p:ph idx="1"/>
          </p:nvPr>
        </p:nvSpPr>
        <p:spPr/>
        <p:txBody>
          <a:bodyPr/>
          <a:lstStyle/>
          <a:p>
            <a:r>
              <a:rPr lang="en-US" dirty="0"/>
              <a:t>Vacuum system design and analysis is being performed by resources both internal and external to Target Systems.</a:t>
            </a:r>
          </a:p>
          <a:p>
            <a:pPr marL="971550" lvl="1" indent="-285750"/>
            <a:r>
              <a:rPr lang="en-US" dirty="0"/>
              <a:t>Overall design, component selection and </a:t>
            </a:r>
            <a:r>
              <a:rPr lang="en-US" dirty="0" err="1"/>
              <a:t>VacTran</a:t>
            </a:r>
            <a:r>
              <a:rPr lang="en-US" dirty="0"/>
              <a:t> performance analysis is being performed with matrixed support from the STS Accelerator Systems group (Austin Chaires) in consultation with the RAD Vacuum Systems group.</a:t>
            </a:r>
          </a:p>
          <a:p>
            <a:pPr marL="971550" lvl="1" indent="-285750"/>
            <a:r>
              <a:rPr lang="en-US" dirty="0"/>
              <a:t>Vacuum tube routing design is being performed by Target Process Systems.</a:t>
            </a:r>
          </a:p>
          <a:p>
            <a:r>
              <a:rPr lang="en-US" dirty="0"/>
              <a:t>Where it’s practical to do so, design is based on the SNS Core Vessel vacuum system.</a:t>
            </a:r>
          </a:p>
          <a:p>
            <a:pPr marL="971550" lvl="1" indent="-285750"/>
            <a:r>
              <a:rPr lang="en-US" dirty="0"/>
              <a:t>There will be common sourcing for vacuum pumps, gauges, valves, etc. based on selection of vacuum components in accordance with the SNS-RAD-VAC-TS-0001 spec and in collaboration with the RAD Vacuum Systems group.</a:t>
            </a:r>
          </a:p>
          <a:p>
            <a:endParaRPr lang="en-US" dirty="0"/>
          </a:p>
          <a:p>
            <a:endParaRPr lang="en-US" dirty="0"/>
          </a:p>
        </p:txBody>
      </p:sp>
    </p:spTree>
    <p:extLst>
      <p:ext uri="{BB962C8B-B14F-4D97-AF65-F5344CB8AC3E}">
        <p14:creationId xmlns:p14="http://schemas.microsoft.com/office/powerpoint/2010/main" val="298772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696EB-B89F-6288-A5E5-615185C946DB}"/>
              </a:ext>
            </a:extLst>
          </p:cNvPr>
          <p:cNvSpPr>
            <a:spLocks noGrp="1"/>
          </p:cNvSpPr>
          <p:nvPr>
            <p:ph type="title"/>
          </p:nvPr>
        </p:nvSpPr>
        <p:spPr/>
        <p:txBody>
          <a:bodyPr/>
          <a:lstStyle/>
          <a:p>
            <a:r>
              <a:rPr lang="en-US" dirty="0"/>
              <a:t>Additional system information and </a:t>
            </a:r>
            <a:r>
              <a:rPr lang="en-US" dirty="0" err="1"/>
              <a:t>VacTran</a:t>
            </a:r>
            <a:r>
              <a:rPr lang="en-US" dirty="0"/>
              <a:t> model setup</a:t>
            </a:r>
          </a:p>
        </p:txBody>
      </p:sp>
    </p:spTree>
    <p:extLst>
      <p:ext uri="{BB962C8B-B14F-4D97-AF65-F5344CB8AC3E}">
        <p14:creationId xmlns:p14="http://schemas.microsoft.com/office/powerpoint/2010/main" val="3212005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5FEFC-874D-1EFA-6806-459AE9B45B46}"/>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3EB4F1F8-6FD1-08B2-1ED3-07877577A3D9}"/>
              </a:ext>
            </a:extLst>
          </p:cNvPr>
          <p:cNvGrpSpPr/>
          <p:nvPr/>
        </p:nvGrpSpPr>
        <p:grpSpPr>
          <a:xfrm>
            <a:off x="6205989" y="3508224"/>
            <a:ext cx="3724394" cy="3012958"/>
            <a:chOff x="6205989" y="3508224"/>
            <a:chExt cx="3724394" cy="3012958"/>
          </a:xfrm>
        </p:grpSpPr>
        <p:pic>
          <p:nvPicPr>
            <p:cNvPr id="5" name="Picture 4">
              <a:extLst>
                <a:ext uri="{FF2B5EF4-FFF2-40B4-BE49-F238E27FC236}">
                  <a16:creationId xmlns:a16="http://schemas.microsoft.com/office/drawing/2014/main" id="{F90ACC89-A336-A06D-BE75-9F4F2F26C93F}"/>
                </a:ext>
              </a:extLst>
            </p:cNvPr>
            <p:cNvPicPr>
              <a:picLocks noChangeAspect="1"/>
            </p:cNvPicPr>
            <p:nvPr/>
          </p:nvPicPr>
          <p:blipFill>
            <a:blip r:embed="rId3"/>
            <a:srcRect/>
            <a:stretch/>
          </p:blipFill>
          <p:spPr>
            <a:xfrm>
              <a:off x="6208451" y="3508224"/>
              <a:ext cx="3721932" cy="2900029"/>
            </a:xfrm>
            <a:prstGeom prst="rect">
              <a:avLst/>
            </a:prstGeom>
          </p:spPr>
        </p:pic>
        <p:sp>
          <p:nvSpPr>
            <p:cNvPr id="3" name="TextBox 2">
              <a:extLst>
                <a:ext uri="{FF2B5EF4-FFF2-40B4-BE49-F238E27FC236}">
                  <a16:creationId xmlns:a16="http://schemas.microsoft.com/office/drawing/2014/main" id="{6316EC0C-EFBB-234B-2C66-C82D4260D5AB}"/>
                </a:ext>
              </a:extLst>
            </p:cNvPr>
            <p:cNvSpPr txBox="1"/>
            <p:nvPr/>
          </p:nvSpPr>
          <p:spPr>
            <a:xfrm>
              <a:off x="7376714" y="6244183"/>
              <a:ext cx="1632213" cy="276999"/>
            </a:xfrm>
            <a:prstGeom prst="rect">
              <a:avLst/>
            </a:prstGeom>
            <a:solidFill>
              <a:srgbClr val="D6EFDF"/>
            </a:solidFill>
            <a:ln>
              <a:solidFill>
                <a:srgbClr val="95AD8B"/>
              </a:solidFill>
            </a:ln>
          </p:spPr>
          <p:txBody>
            <a:bodyPr wrap="square" rtlCol="0">
              <a:spAutoFit/>
            </a:bodyPr>
            <a:lstStyle/>
            <a:p>
              <a:pPr algn="ctr"/>
              <a:r>
                <a:rPr lang="en-US" sz="1200" b="1" dirty="0"/>
                <a:t>tubing Routing</a:t>
              </a:r>
              <a:endParaRPr lang="en-US" sz="1200" b="1" dirty="0">
                <a:latin typeface="+mn-lt"/>
              </a:endParaRPr>
            </a:p>
          </p:txBody>
        </p:sp>
        <p:cxnSp>
          <p:nvCxnSpPr>
            <p:cNvPr id="15" name="Straight Connector 14">
              <a:extLst>
                <a:ext uri="{FF2B5EF4-FFF2-40B4-BE49-F238E27FC236}">
                  <a16:creationId xmlns:a16="http://schemas.microsoft.com/office/drawing/2014/main" id="{EB017118-D4D5-7AC4-9ABB-199D04E9F659}"/>
                </a:ext>
              </a:extLst>
            </p:cNvPr>
            <p:cNvCxnSpPr>
              <a:cxnSpLocks/>
            </p:cNvCxnSpPr>
            <p:nvPr/>
          </p:nvCxnSpPr>
          <p:spPr>
            <a:xfrm flipV="1">
              <a:off x="8084444" y="4740914"/>
              <a:ext cx="552038" cy="255266"/>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006ECE3-C483-C5F6-17C1-2044402097AF}"/>
                </a:ext>
              </a:extLst>
            </p:cNvPr>
            <p:cNvCxnSpPr>
              <a:cxnSpLocks/>
            </p:cNvCxnSpPr>
            <p:nvPr/>
          </p:nvCxnSpPr>
          <p:spPr>
            <a:xfrm flipV="1">
              <a:off x="8670972" y="4699635"/>
              <a:ext cx="0" cy="593090"/>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5A6D8A7-E8C6-DF34-BA8B-95998B57D631}"/>
                </a:ext>
              </a:extLst>
            </p:cNvPr>
            <p:cNvCxnSpPr>
              <a:cxnSpLocks/>
            </p:cNvCxnSpPr>
            <p:nvPr/>
          </p:nvCxnSpPr>
          <p:spPr>
            <a:xfrm>
              <a:off x="8670972" y="5242075"/>
              <a:ext cx="827555" cy="726786"/>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4E9CB9A-2A33-EC11-FBEA-6258D0423F1C}"/>
                </a:ext>
              </a:extLst>
            </p:cNvPr>
            <p:cNvCxnSpPr>
              <a:cxnSpLocks/>
            </p:cNvCxnSpPr>
            <p:nvPr/>
          </p:nvCxnSpPr>
          <p:spPr>
            <a:xfrm flipH="1" flipV="1">
              <a:off x="8032017" y="4419530"/>
              <a:ext cx="37400" cy="99060"/>
            </a:xfrm>
            <a:prstGeom prst="line">
              <a:avLst/>
            </a:prstGeom>
            <a:ln w="5715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6BAB89A-D6F0-7A9B-8979-903D9CE1B1B1}"/>
                </a:ext>
              </a:extLst>
            </p:cNvPr>
            <p:cNvCxnSpPr>
              <a:cxnSpLocks/>
            </p:cNvCxnSpPr>
            <p:nvPr/>
          </p:nvCxnSpPr>
          <p:spPr>
            <a:xfrm>
              <a:off x="7185660" y="3741420"/>
              <a:ext cx="846357" cy="689610"/>
            </a:xfrm>
            <a:prstGeom prst="line">
              <a:avLst/>
            </a:prstGeom>
            <a:ln w="5715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D06A6F-0E41-4891-A118-99FDB745A140}"/>
                </a:ext>
              </a:extLst>
            </p:cNvPr>
            <p:cNvCxnSpPr>
              <a:cxnSpLocks/>
            </p:cNvCxnSpPr>
            <p:nvPr/>
          </p:nvCxnSpPr>
          <p:spPr>
            <a:xfrm>
              <a:off x="7006851" y="3695471"/>
              <a:ext cx="202110" cy="45949"/>
            </a:xfrm>
            <a:prstGeom prst="line">
              <a:avLst/>
            </a:prstGeom>
            <a:ln w="5715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09CEEA-FF78-C8D4-32A1-ABA97C745003}"/>
                </a:ext>
              </a:extLst>
            </p:cNvPr>
            <p:cNvCxnSpPr>
              <a:cxnSpLocks/>
            </p:cNvCxnSpPr>
            <p:nvPr/>
          </p:nvCxnSpPr>
          <p:spPr>
            <a:xfrm flipV="1">
              <a:off x="6818201" y="3718445"/>
              <a:ext cx="188650" cy="238875"/>
            </a:xfrm>
            <a:prstGeom prst="line">
              <a:avLst/>
            </a:prstGeom>
            <a:ln w="5715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1C61483-4384-5E80-D125-8DCBE9325012}"/>
                </a:ext>
              </a:extLst>
            </p:cNvPr>
            <p:cNvCxnSpPr>
              <a:cxnSpLocks/>
            </p:cNvCxnSpPr>
            <p:nvPr/>
          </p:nvCxnSpPr>
          <p:spPr>
            <a:xfrm>
              <a:off x="6205989" y="3815080"/>
              <a:ext cx="656142" cy="142240"/>
            </a:xfrm>
            <a:prstGeom prst="line">
              <a:avLst/>
            </a:prstGeom>
            <a:ln w="5715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5B45BED-ED0D-8580-CB9C-204D9C8C089A}"/>
                </a:ext>
              </a:extLst>
            </p:cNvPr>
            <p:cNvCxnSpPr>
              <a:cxnSpLocks/>
            </p:cNvCxnSpPr>
            <p:nvPr/>
          </p:nvCxnSpPr>
          <p:spPr>
            <a:xfrm>
              <a:off x="7233617" y="3937000"/>
              <a:ext cx="883757" cy="701040"/>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E49FA89-9F80-3C82-46B6-53C1239A3E10}"/>
                </a:ext>
              </a:extLst>
            </p:cNvPr>
            <p:cNvCxnSpPr>
              <a:cxnSpLocks/>
            </p:cNvCxnSpPr>
            <p:nvPr/>
          </p:nvCxnSpPr>
          <p:spPr>
            <a:xfrm flipV="1">
              <a:off x="6842180" y="3837169"/>
              <a:ext cx="188650" cy="238875"/>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3454EFF-8ACA-9247-EEE9-4E474008C858}"/>
                </a:ext>
              </a:extLst>
            </p:cNvPr>
            <p:cNvCxnSpPr>
              <a:cxnSpLocks/>
            </p:cNvCxnSpPr>
            <p:nvPr/>
          </p:nvCxnSpPr>
          <p:spPr>
            <a:xfrm>
              <a:off x="7027884" y="3849869"/>
              <a:ext cx="202110" cy="45949"/>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FDA41F2-BD60-2A4E-3537-4843E291193F}"/>
                </a:ext>
              </a:extLst>
            </p:cNvPr>
            <p:cNvCxnSpPr>
              <a:cxnSpLocks/>
            </p:cNvCxnSpPr>
            <p:nvPr/>
          </p:nvCxnSpPr>
          <p:spPr>
            <a:xfrm>
              <a:off x="6849485" y="4098133"/>
              <a:ext cx="202110" cy="45949"/>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D93D2B-A71D-E86B-A866-7F84F67D227E}"/>
                </a:ext>
              </a:extLst>
            </p:cNvPr>
            <p:cNvCxnSpPr>
              <a:cxnSpLocks/>
            </p:cNvCxnSpPr>
            <p:nvPr/>
          </p:nvCxnSpPr>
          <p:spPr>
            <a:xfrm flipV="1">
              <a:off x="8069417" y="4562475"/>
              <a:ext cx="0" cy="433705"/>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F80F57C-D428-D5A8-DBB2-7ACCD697B873}"/>
                </a:ext>
              </a:extLst>
            </p:cNvPr>
            <p:cNvCxnSpPr>
              <a:cxnSpLocks/>
            </p:cNvCxnSpPr>
            <p:nvPr/>
          </p:nvCxnSpPr>
          <p:spPr>
            <a:xfrm>
              <a:off x="9498527" y="5968861"/>
              <a:ext cx="272853" cy="45738"/>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831D9F0-C323-A68F-903A-670BCFE142DB}"/>
              </a:ext>
            </a:extLst>
          </p:cNvPr>
          <p:cNvSpPr>
            <a:spLocks noGrp="1"/>
          </p:cNvSpPr>
          <p:nvPr>
            <p:ph type="title"/>
          </p:nvPr>
        </p:nvSpPr>
        <p:spPr/>
        <p:txBody>
          <a:bodyPr/>
          <a:lstStyle/>
          <a:p>
            <a:r>
              <a:rPr lang="en-US" dirty="0"/>
              <a:t>System as considered for </a:t>
            </a:r>
            <a:r>
              <a:rPr lang="en-US" dirty="0" err="1"/>
              <a:t>VacTran</a:t>
            </a:r>
            <a:r>
              <a:rPr lang="en-US" dirty="0"/>
              <a:t> model</a:t>
            </a:r>
          </a:p>
        </p:txBody>
      </p:sp>
      <p:pic>
        <p:nvPicPr>
          <p:cNvPr id="8" name="Picture 7">
            <a:extLst>
              <a:ext uri="{FF2B5EF4-FFF2-40B4-BE49-F238E27FC236}">
                <a16:creationId xmlns:a16="http://schemas.microsoft.com/office/drawing/2014/main" id="{15C3A484-513E-229B-432E-935658B3A87A}"/>
              </a:ext>
            </a:extLst>
          </p:cNvPr>
          <p:cNvPicPr>
            <a:picLocks noChangeAspect="1"/>
          </p:cNvPicPr>
          <p:nvPr/>
        </p:nvPicPr>
        <p:blipFill>
          <a:blip r:embed="rId4"/>
          <a:srcRect/>
          <a:stretch/>
        </p:blipFill>
        <p:spPr>
          <a:xfrm>
            <a:off x="8636482" y="1340677"/>
            <a:ext cx="3170642" cy="3027137"/>
          </a:xfrm>
          <a:prstGeom prst="rect">
            <a:avLst/>
          </a:prstGeom>
        </p:spPr>
      </p:pic>
      <p:sp>
        <p:nvSpPr>
          <p:cNvPr id="9" name="Rectangle 8">
            <a:extLst>
              <a:ext uri="{FF2B5EF4-FFF2-40B4-BE49-F238E27FC236}">
                <a16:creationId xmlns:a16="http://schemas.microsoft.com/office/drawing/2014/main" id="{84D62152-2BB8-B11E-40A2-1592BF45CE18}"/>
              </a:ext>
            </a:extLst>
          </p:cNvPr>
          <p:cNvSpPr/>
          <p:nvPr/>
        </p:nvSpPr>
        <p:spPr>
          <a:xfrm>
            <a:off x="9675892" y="2356963"/>
            <a:ext cx="914400" cy="819440"/>
          </a:xfrm>
          <a:prstGeom prst="rect">
            <a:avLst/>
          </a:prstGeom>
          <a:noFill/>
          <a:ln w="38100">
            <a:solidFill>
              <a:srgbClr val="FFC000"/>
            </a:solidFill>
            <a:miter lim="800000"/>
          </a:ln>
          <a:effectLst>
            <a:glow rad="63500">
              <a:schemeClr val="bg1"/>
            </a:glo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10" name="Rectangle 9">
            <a:extLst>
              <a:ext uri="{FF2B5EF4-FFF2-40B4-BE49-F238E27FC236}">
                <a16:creationId xmlns:a16="http://schemas.microsoft.com/office/drawing/2014/main" id="{FAE35941-B479-80F3-7A01-7FE12D711F63}"/>
              </a:ext>
            </a:extLst>
          </p:cNvPr>
          <p:cNvSpPr/>
          <p:nvPr/>
        </p:nvSpPr>
        <p:spPr>
          <a:xfrm>
            <a:off x="9153374" y="3508224"/>
            <a:ext cx="1863677" cy="401338"/>
          </a:xfrm>
          <a:prstGeom prst="rect">
            <a:avLst/>
          </a:prstGeom>
          <a:noFill/>
          <a:ln w="38100">
            <a:solidFill>
              <a:srgbClr val="C00000"/>
            </a:solidFill>
            <a:miter lim="800000"/>
          </a:ln>
          <a:effectLst>
            <a:glow rad="63500">
              <a:schemeClr val="bg1"/>
            </a:glo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14" name="Content Placeholder 2">
            <a:extLst>
              <a:ext uri="{FF2B5EF4-FFF2-40B4-BE49-F238E27FC236}">
                <a16:creationId xmlns:a16="http://schemas.microsoft.com/office/drawing/2014/main" id="{BB1BD732-88F8-C958-7520-D8B44F0A2851}"/>
              </a:ext>
            </a:extLst>
          </p:cNvPr>
          <p:cNvSpPr txBox="1">
            <a:spLocks/>
          </p:cNvSpPr>
          <p:nvPr/>
        </p:nvSpPr>
        <p:spPr>
          <a:xfrm>
            <a:off x="314693" y="1422400"/>
            <a:ext cx="5668858" cy="430784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For analysis work, the system was divided into three subsections:</a:t>
            </a:r>
          </a:p>
          <a:p>
            <a:pPr marL="0" indent="0">
              <a:buNone/>
            </a:pPr>
            <a:r>
              <a:rPr lang="en-US" sz="2000" b="1" dirty="0"/>
              <a:t>Vacuum Tubing</a:t>
            </a:r>
            <a:r>
              <a:rPr lang="en-US" sz="2000" dirty="0"/>
              <a:t> – Volume and conductance of the tubing, branches, and components starting at the pump inlet connection and ending at the CV. </a:t>
            </a:r>
          </a:p>
          <a:p>
            <a:pPr marL="0" indent="0">
              <a:buNone/>
            </a:pPr>
            <a:r>
              <a:rPr lang="en-US" sz="2000" b="1" dirty="0"/>
              <a:t>Top of Core Vessel </a:t>
            </a:r>
            <a:r>
              <a:rPr lang="en-US" sz="2000" dirty="0"/>
              <a:t>– Evacuated space of the vessel that contains components including the target, drive shaft seal, proton beam window and seal, target cooling connections, etc.</a:t>
            </a:r>
          </a:p>
          <a:p>
            <a:r>
              <a:rPr lang="en-US" sz="2000" b="1" dirty="0"/>
              <a:t>Bottom of Core Vessel </a:t>
            </a:r>
            <a:r>
              <a:rPr lang="en-US" sz="2000" dirty="0"/>
              <a:t>– Interstitial space between Nozzle Extensions and Monolith Inserts, stacked shielding blocks, and blocks to vessel wall (including Instrument Systems Monolith Inserts) and is continuous with the top half evacuated space.</a:t>
            </a:r>
          </a:p>
          <a:p>
            <a:endParaRPr lang="en-US" dirty="0"/>
          </a:p>
          <a:p>
            <a:pPr>
              <a:spcBef>
                <a:spcPts val="1200"/>
              </a:spcBef>
            </a:pPr>
            <a:endParaRPr lang="en-US" dirty="0"/>
          </a:p>
        </p:txBody>
      </p:sp>
      <p:sp>
        <p:nvSpPr>
          <p:cNvPr id="21" name="TextBox 20">
            <a:extLst>
              <a:ext uri="{FF2B5EF4-FFF2-40B4-BE49-F238E27FC236}">
                <a16:creationId xmlns:a16="http://schemas.microsoft.com/office/drawing/2014/main" id="{61C5E20A-5E81-312A-48A2-44A2C927403A}"/>
              </a:ext>
            </a:extLst>
          </p:cNvPr>
          <p:cNvSpPr txBox="1"/>
          <p:nvPr/>
        </p:nvSpPr>
        <p:spPr>
          <a:xfrm>
            <a:off x="10731380" y="2364673"/>
            <a:ext cx="914400" cy="276999"/>
          </a:xfrm>
          <a:prstGeom prst="rect">
            <a:avLst/>
          </a:prstGeom>
          <a:solidFill>
            <a:srgbClr val="D6EFDF"/>
          </a:solidFill>
          <a:ln>
            <a:solidFill>
              <a:srgbClr val="95AD8B"/>
            </a:solidFill>
          </a:ln>
        </p:spPr>
        <p:txBody>
          <a:bodyPr wrap="square" rtlCol="0">
            <a:spAutoFit/>
          </a:bodyPr>
          <a:lstStyle/>
          <a:p>
            <a:pPr algn="ctr"/>
            <a:r>
              <a:rPr lang="en-US" sz="1200" b="1"/>
              <a:t>Top</a:t>
            </a:r>
            <a:endParaRPr lang="en-US" sz="1200" b="1">
              <a:latin typeface="+mn-lt"/>
            </a:endParaRPr>
          </a:p>
        </p:txBody>
      </p:sp>
      <p:sp>
        <p:nvSpPr>
          <p:cNvPr id="22" name="TextBox 21">
            <a:extLst>
              <a:ext uri="{FF2B5EF4-FFF2-40B4-BE49-F238E27FC236}">
                <a16:creationId xmlns:a16="http://schemas.microsoft.com/office/drawing/2014/main" id="{59BB895B-8733-E74E-AAF0-E15B2B6B04DB}"/>
              </a:ext>
            </a:extLst>
          </p:cNvPr>
          <p:cNvSpPr txBox="1"/>
          <p:nvPr/>
        </p:nvSpPr>
        <p:spPr>
          <a:xfrm>
            <a:off x="10731380" y="3363360"/>
            <a:ext cx="914400" cy="276999"/>
          </a:xfrm>
          <a:prstGeom prst="rect">
            <a:avLst/>
          </a:prstGeom>
          <a:solidFill>
            <a:srgbClr val="D6EFDF"/>
          </a:solidFill>
          <a:ln>
            <a:solidFill>
              <a:srgbClr val="95AD8B"/>
            </a:solidFill>
          </a:ln>
        </p:spPr>
        <p:txBody>
          <a:bodyPr wrap="square" rtlCol="0">
            <a:spAutoFit/>
          </a:bodyPr>
          <a:lstStyle/>
          <a:p>
            <a:pPr algn="ctr"/>
            <a:r>
              <a:rPr lang="en-US" sz="1200" b="1"/>
              <a:t>Bottom</a:t>
            </a:r>
            <a:endParaRPr lang="en-US" sz="1200" b="1">
              <a:latin typeface="+mn-lt"/>
            </a:endParaRPr>
          </a:p>
        </p:txBody>
      </p:sp>
    </p:spTree>
    <p:extLst>
      <p:ext uri="{BB962C8B-B14F-4D97-AF65-F5344CB8AC3E}">
        <p14:creationId xmlns:p14="http://schemas.microsoft.com/office/powerpoint/2010/main" val="2934983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D72CD-2C29-3F9C-AE78-F16D399295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BFDB1C-0A07-6755-8940-2350272431E1}"/>
              </a:ext>
            </a:extLst>
          </p:cNvPr>
          <p:cNvSpPr>
            <a:spLocks noGrp="1"/>
          </p:cNvSpPr>
          <p:nvPr>
            <p:ph type="title"/>
          </p:nvPr>
        </p:nvSpPr>
        <p:spPr>
          <a:xfrm>
            <a:off x="429767" y="274320"/>
            <a:ext cx="11430000" cy="539496"/>
          </a:xfrm>
        </p:spPr>
        <p:txBody>
          <a:bodyPr/>
          <a:lstStyle/>
          <a:p>
            <a:r>
              <a:rPr lang="en-US" dirty="0"/>
              <a:t>System </a:t>
            </a:r>
            <a:r>
              <a:rPr lang="en-US" dirty="0" err="1"/>
              <a:t>VacTran</a:t>
            </a:r>
            <a:r>
              <a:rPr lang="en-US" dirty="0"/>
              <a:t> Model &amp; Pump Setup</a:t>
            </a:r>
            <a:endParaRPr lang="en-US" sz="4000" dirty="0"/>
          </a:p>
        </p:txBody>
      </p:sp>
      <p:sp>
        <p:nvSpPr>
          <p:cNvPr id="12" name="Content Placeholder 2">
            <a:extLst>
              <a:ext uri="{FF2B5EF4-FFF2-40B4-BE49-F238E27FC236}">
                <a16:creationId xmlns:a16="http://schemas.microsoft.com/office/drawing/2014/main" id="{0B963F8B-0C72-F3BD-2A49-904838A2928A}"/>
              </a:ext>
            </a:extLst>
          </p:cNvPr>
          <p:cNvSpPr>
            <a:spLocks noGrp="1"/>
          </p:cNvSpPr>
          <p:nvPr>
            <p:ph idx="1"/>
          </p:nvPr>
        </p:nvSpPr>
        <p:spPr>
          <a:xfrm>
            <a:off x="448054" y="1413163"/>
            <a:ext cx="11288225" cy="1907083"/>
          </a:xfrm>
        </p:spPr>
        <p:txBody>
          <a:bodyPr/>
          <a:lstStyle/>
          <a:p>
            <a:pPr marL="0" indent="0">
              <a:buNone/>
            </a:pPr>
            <a:r>
              <a:rPr lang="en-US" sz="2000" b="1" dirty="0">
                <a:latin typeface="+mn-lt"/>
              </a:rPr>
              <a:t>Pump Options </a:t>
            </a:r>
            <a:r>
              <a:rPr lang="en-US" sz="2000" dirty="0">
                <a:latin typeface="+mn-lt"/>
              </a:rPr>
              <a:t>– The Busch Cobra DS/DL 500, 502 , a newer variant of this pump, and the Pfeiffer ACP 90 were analyzed, and both were determined to meet performance requirements. Analysis shown here is only for the ACP 90.</a:t>
            </a:r>
          </a:p>
          <a:p>
            <a:pPr marL="0" indent="0">
              <a:buNone/>
            </a:pPr>
            <a:r>
              <a:rPr lang="en-US" sz="2000" b="1" dirty="0">
                <a:latin typeface="+mn-lt"/>
              </a:rPr>
              <a:t>Digitalized Pumping Speed Curve </a:t>
            </a:r>
            <a:r>
              <a:rPr lang="en-US" sz="2000" dirty="0">
                <a:latin typeface="+mn-lt"/>
              </a:rPr>
              <a:t>– the empirical data from the vendor’s pumping speed curve (typically based on Nitrogen) is translated into a working graph and data set for </a:t>
            </a:r>
            <a:r>
              <a:rPr lang="en-US" sz="2000" dirty="0" err="1">
                <a:latin typeface="+mn-lt"/>
              </a:rPr>
              <a:t>VacTran</a:t>
            </a:r>
            <a:r>
              <a:rPr lang="en-US" sz="2000" dirty="0">
                <a:latin typeface="+mn-lt"/>
              </a:rPr>
              <a:t> to apply.</a:t>
            </a:r>
          </a:p>
          <a:p>
            <a:pPr marL="0" indent="0">
              <a:buNone/>
            </a:pPr>
            <a:endParaRPr lang="en-US" sz="2000" dirty="0">
              <a:latin typeface="+mn-lt"/>
            </a:endParaRPr>
          </a:p>
        </p:txBody>
      </p:sp>
      <p:pic>
        <p:nvPicPr>
          <p:cNvPr id="4" name="Picture 3">
            <a:extLst>
              <a:ext uri="{FF2B5EF4-FFF2-40B4-BE49-F238E27FC236}">
                <a16:creationId xmlns:a16="http://schemas.microsoft.com/office/drawing/2014/main" id="{385D0360-1DBD-8D33-AE03-21F967615261}"/>
              </a:ext>
            </a:extLst>
          </p:cNvPr>
          <p:cNvPicPr>
            <a:picLocks noChangeAspect="1"/>
          </p:cNvPicPr>
          <p:nvPr/>
        </p:nvPicPr>
        <p:blipFill>
          <a:blip r:embed="rId3"/>
          <a:stretch>
            <a:fillRect/>
          </a:stretch>
        </p:blipFill>
        <p:spPr>
          <a:xfrm>
            <a:off x="682225" y="3537753"/>
            <a:ext cx="3558021" cy="2386008"/>
          </a:xfrm>
          <a:prstGeom prst="rect">
            <a:avLst/>
          </a:prstGeom>
        </p:spPr>
      </p:pic>
      <p:pic>
        <p:nvPicPr>
          <p:cNvPr id="9" name="Picture 8">
            <a:extLst>
              <a:ext uri="{FF2B5EF4-FFF2-40B4-BE49-F238E27FC236}">
                <a16:creationId xmlns:a16="http://schemas.microsoft.com/office/drawing/2014/main" id="{027F396A-46DA-7223-EFDC-6D2433831F55}"/>
              </a:ext>
            </a:extLst>
          </p:cNvPr>
          <p:cNvPicPr>
            <a:picLocks noChangeAspect="1"/>
          </p:cNvPicPr>
          <p:nvPr/>
        </p:nvPicPr>
        <p:blipFill>
          <a:blip r:embed="rId4"/>
          <a:stretch>
            <a:fillRect/>
          </a:stretch>
        </p:blipFill>
        <p:spPr>
          <a:xfrm>
            <a:off x="4734117" y="3537753"/>
            <a:ext cx="6181573" cy="2383640"/>
          </a:xfrm>
          <a:prstGeom prst="rect">
            <a:avLst/>
          </a:prstGeom>
        </p:spPr>
      </p:pic>
      <p:sp>
        <p:nvSpPr>
          <p:cNvPr id="3" name="TextBox 2">
            <a:extLst>
              <a:ext uri="{FF2B5EF4-FFF2-40B4-BE49-F238E27FC236}">
                <a16:creationId xmlns:a16="http://schemas.microsoft.com/office/drawing/2014/main" id="{7F9AF599-57E0-65A0-D4E0-3A3DCE294602}"/>
              </a:ext>
            </a:extLst>
          </p:cNvPr>
          <p:cNvSpPr txBox="1"/>
          <p:nvPr/>
        </p:nvSpPr>
        <p:spPr>
          <a:xfrm>
            <a:off x="1578911" y="5886684"/>
            <a:ext cx="1764648" cy="424732"/>
          </a:xfrm>
          <a:prstGeom prst="rect">
            <a:avLst/>
          </a:prstGeom>
          <a:solidFill>
            <a:srgbClr val="D6EFDF"/>
          </a:solidFill>
          <a:ln>
            <a:solidFill>
              <a:srgbClr val="95AD8B"/>
            </a:solidFill>
          </a:ln>
        </p:spPr>
        <p:txBody>
          <a:bodyPr wrap="square" rtlCol="0">
            <a:spAutoFit/>
          </a:bodyPr>
          <a:lstStyle/>
          <a:p>
            <a:pPr algn="ctr">
              <a:lnSpc>
                <a:spcPct val="90000"/>
              </a:lnSpc>
            </a:pPr>
            <a:r>
              <a:rPr lang="en-US" sz="1200" b="1">
                <a:latin typeface="+mn-lt"/>
              </a:rPr>
              <a:t>Pumping Curve for Pfeiffer ACP 90</a:t>
            </a:r>
          </a:p>
        </p:txBody>
      </p:sp>
      <p:sp>
        <p:nvSpPr>
          <p:cNvPr id="5" name="TextBox 4">
            <a:extLst>
              <a:ext uri="{FF2B5EF4-FFF2-40B4-BE49-F238E27FC236}">
                <a16:creationId xmlns:a16="http://schemas.microsoft.com/office/drawing/2014/main" id="{11A0AEF4-20CD-344E-FCBB-D6BAADB6530C}"/>
              </a:ext>
            </a:extLst>
          </p:cNvPr>
          <p:cNvSpPr txBox="1"/>
          <p:nvPr/>
        </p:nvSpPr>
        <p:spPr>
          <a:xfrm>
            <a:off x="6799555" y="5889598"/>
            <a:ext cx="2050696" cy="424732"/>
          </a:xfrm>
          <a:prstGeom prst="rect">
            <a:avLst/>
          </a:prstGeom>
          <a:solidFill>
            <a:srgbClr val="D6EFDF"/>
          </a:solidFill>
          <a:ln>
            <a:solidFill>
              <a:srgbClr val="95AD8B"/>
            </a:solidFill>
          </a:ln>
        </p:spPr>
        <p:txBody>
          <a:bodyPr wrap="square" rtlCol="0">
            <a:spAutoFit/>
          </a:bodyPr>
          <a:lstStyle/>
          <a:p>
            <a:pPr algn="ctr">
              <a:lnSpc>
                <a:spcPct val="90000"/>
              </a:lnSpc>
            </a:pPr>
            <a:r>
              <a:rPr lang="en-US" sz="1200" b="1">
                <a:latin typeface="+mn-lt"/>
              </a:rPr>
              <a:t>Digitalized Pumping Curve for Pfeiffer ACP 90</a:t>
            </a:r>
          </a:p>
        </p:txBody>
      </p:sp>
    </p:spTree>
    <p:extLst>
      <p:ext uri="{BB962C8B-B14F-4D97-AF65-F5344CB8AC3E}">
        <p14:creationId xmlns:p14="http://schemas.microsoft.com/office/powerpoint/2010/main" val="1424535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A2519-6871-74DD-FF60-731B5C3109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715E0A-9894-4E6C-04E0-0C9E67D72A38}"/>
              </a:ext>
            </a:extLst>
          </p:cNvPr>
          <p:cNvSpPr>
            <a:spLocks noGrp="1"/>
          </p:cNvSpPr>
          <p:nvPr>
            <p:ph type="title"/>
          </p:nvPr>
        </p:nvSpPr>
        <p:spPr>
          <a:xfrm>
            <a:off x="429767" y="274320"/>
            <a:ext cx="11430000" cy="539496"/>
          </a:xfrm>
        </p:spPr>
        <p:txBody>
          <a:bodyPr/>
          <a:lstStyle/>
          <a:p>
            <a:r>
              <a:rPr lang="en-US" dirty="0"/>
              <a:t>Conductance and Volumes used in </a:t>
            </a:r>
            <a:r>
              <a:rPr lang="en-US" dirty="0" err="1"/>
              <a:t>VacTran</a:t>
            </a:r>
            <a:r>
              <a:rPr lang="en-US" dirty="0"/>
              <a:t> model</a:t>
            </a:r>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DF022267-EF84-08A2-3054-3AB7E31A589E}"/>
                  </a:ext>
                </a:extLst>
              </p:cNvPr>
              <p:cNvSpPr>
                <a:spLocks noGrp="1"/>
              </p:cNvSpPr>
              <p:nvPr>
                <p:ph idx="1"/>
              </p:nvPr>
            </p:nvSpPr>
            <p:spPr>
              <a:xfrm>
                <a:off x="448055" y="1413164"/>
                <a:ext cx="9620394" cy="4925492"/>
              </a:xfrm>
            </p:spPr>
            <p:txBody>
              <a:bodyPr/>
              <a:lstStyle/>
              <a:p>
                <a:pPr marL="0" indent="0">
                  <a:buNone/>
                </a:pPr>
                <a:r>
                  <a:rPr lang="en-US" sz="2000" dirty="0">
                    <a:latin typeface="+mn-lt"/>
                  </a:rPr>
                  <a:t>Conductance is a measure of how easily fluid (gas in this case) flows through piping elements and </a:t>
                </a:r>
                <a:r>
                  <a:rPr lang="en-US" sz="2000" dirty="0" err="1">
                    <a:latin typeface="+mn-lt"/>
                  </a:rPr>
                  <a:t>VacTran</a:t>
                </a:r>
                <a:r>
                  <a:rPr lang="en-US" sz="2000" dirty="0">
                    <a:latin typeface="+mn-lt"/>
                  </a:rPr>
                  <a:t> uses this as a proportionality factor applied to the inlet and outlet pressures. Piping elements are entered and </a:t>
                </a:r>
                <a:r>
                  <a:rPr lang="en-US" sz="2000" dirty="0" err="1">
                    <a:latin typeface="+mn-lt"/>
                  </a:rPr>
                  <a:t>VacTran</a:t>
                </a:r>
                <a:r>
                  <a:rPr lang="en-US" sz="2000" dirty="0">
                    <a:latin typeface="+mn-lt"/>
                  </a:rPr>
                  <a:t> calculates the total conductance and volume of the evacuation connection between pump and vessel.</a:t>
                </a:r>
              </a:p>
              <a:p>
                <a:pPr marL="0" indent="0">
                  <a:buNone/>
                </a:pPr>
                <a:r>
                  <a:rPr lang="en-US" sz="2000" b="1" dirty="0">
                    <a:latin typeface="+mn-lt"/>
                  </a:rPr>
                  <a:t>Primary Evacuation Route Input for Conductance</a:t>
                </a:r>
                <a:r>
                  <a:rPr lang="en-US" sz="2000" dirty="0">
                    <a:latin typeface="+mn-lt"/>
                  </a:rPr>
                  <a:t> – A total length of 22 m with these sizes:</a:t>
                </a:r>
                <a:endParaRPr lang="en-US" sz="2000" b="1" dirty="0">
                  <a:latin typeface="+mn-lt"/>
                </a:endParaRPr>
              </a:p>
              <a:p>
                <a:pPr lvl="1">
                  <a:lnSpc>
                    <a:spcPct val="100000"/>
                  </a:lnSpc>
                  <a:spcBef>
                    <a:spcPts val="0"/>
                  </a:spcBef>
                  <a:spcAft>
                    <a:spcPts val="0"/>
                  </a:spcAft>
                </a:pPr>
                <a:r>
                  <a:rPr lang="en-US" dirty="0"/>
                  <a:t>2 m of 1.5” OD </a:t>
                </a:r>
              </a:p>
              <a:p>
                <a:pPr lvl="1">
                  <a:lnSpc>
                    <a:spcPct val="100000"/>
                  </a:lnSpc>
                  <a:spcBef>
                    <a:spcPts val="0"/>
                  </a:spcBef>
                  <a:spcAft>
                    <a:spcPts val="0"/>
                  </a:spcAft>
                </a:pPr>
                <a:r>
                  <a:rPr lang="en-US" dirty="0"/>
                  <a:t>10 m of 2” OD</a:t>
                </a:r>
              </a:p>
              <a:p>
                <a:pPr lvl="1">
                  <a:lnSpc>
                    <a:spcPct val="100000"/>
                  </a:lnSpc>
                  <a:spcBef>
                    <a:spcPts val="0"/>
                  </a:spcBef>
                  <a:spcAft>
                    <a:spcPts val="0"/>
                  </a:spcAft>
                </a:pPr>
                <a:r>
                  <a:rPr lang="en-US" dirty="0"/>
                  <a:t>10 m of 6” OD</a:t>
                </a:r>
              </a:p>
              <a:p>
                <a:pPr marL="0" indent="0">
                  <a:buNone/>
                </a:pPr>
                <a:r>
                  <a:rPr lang="en-US" sz="2000" dirty="0">
                    <a:latin typeface="+mn-lt"/>
                  </a:rPr>
                  <a:t>Each with 4x 90° elbows.</a:t>
                </a:r>
              </a:p>
              <a:p>
                <a:pPr marL="0" indent="0">
                  <a:buNone/>
                </a:pPr>
                <a:r>
                  <a:rPr lang="en-US" sz="2000" b="1" dirty="0">
                    <a:latin typeface="+mn-lt"/>
                  </a:rPr>
                  <a:t>Total Volume </a:t>
                </a:r>
                <a:r>
                  <a:rPr lang="en-US" sz="2000" dirty="0">
                    <a:latin typeface="+mn-lt"/>
                  </a:rPr>
                  <a:t>– tubing (includes branches) is ~1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b="0" i="1" smtClean="0">
                            <a:latin typeface="Cambria Math" panose="02040503050406030204" pitchFamily="18" charset="0"/>
                          </a:rPr>
                          <m:t>3</m:t>
                        </m:r>
                      </m:sup>
                    </m:sSup>
                  </m:oMath>
                </a14:m>
                <a:r>
                  <a:rPr lang="en-US" sz="2000" dirty="0">
                    <a:latin typeface="+mn-lt"/>
                  </a:rPr>
                  <a:t>, plus the top half of the CV at 5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𝑚</m:t>
                        </m:r>
                      </m:e>
                      <m:sup>
                        <m:r>
                          <a:rPr lang="en-US" sz="2000" b="0" i="1" smtClean="0">
                            <a:latin typeface="Cambria Math" panose="02040503050406030204" pitchFamily="18" charset="0"/>
                          </a:rPr>
                          <m:t>3</m:t>
                        </m:r>
                      </m:sup>
                    </m:sSup>
                  </m:oMath>
                </a14:m>
                <a:r>
                  <a:rPr lang="en-US" sz="2000" dirty="0">
                    <a:latin typeface="+mn-lt"/>
                  </a:rPr>
                  <a:t> for a total of ~6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b="0" i="1" smtClean="0">
                            <a:latin typeface="Cambria Math" panose="02040503050406030204" pitchFamily="18" charset="0"/>
                          </a:rPr>
                          <m:t>3</m:t>
                        </m:r>
                      </m:sup>
                    </m:sSup>
                  </m:oMath>
                </a14:m>
                <a:r>
                  <a:rPr lang="en-US" sz="2000" dirty="0">
                    <a:latin typeface="+mn-lt"/>
                  </a:rPr>
                  <a:t>.</a:t>
                </a:r>
              </a:p>
            </p:txBody>
          </p:sp>
        </mc:Choice>
        <mc:Fallback xmlns="">
          <p:sp>
            <p:nvSpPr>
              <p:cNvPr id="12" name="Content Placeholder 2">
                <a:extLst>
                  <a:ext uri="{FF2B5EF4-FFF2-40B4-BE49-F238E27FC236}">
                    <a16:creationId xmlns:a16="http://schemas.microsoft.com/office/drawing/2014/main" id="{DF022267-EF84-08A2-3054-3AB7E31A589E}"/>
                  </a:ext>
                </a:extLst>
              </p:cNvPr>
              <p:cNvSpPr>
                <a:spLocks noGrp="1" noRot="1" noChangeAspect="1" noMove="1" noResize="1" noEditPoints="1" noAdjustHandles="1" noChangeArrowheads="1" noChangeShapeType="1" noTextEdit="1"/>
              </p:cNvSpPr>
              <p:nvPr>
                <p:ph idx="1"/>
              </p:nvPr>
            </p:nvSpPr>
            <p:spPr>
              <a:xfrm>
                <a:off x="448055" y="1413164"/>
                <a:ext cx="9620394" cy="4925492"/>
              </a:xfrm>
              <a:blipFill>
                <a:blip r:embed="rId3"/>
                <a:stretch>
                  <a:fillRect l="-1583" t="-2104" r="-1140"/>
                </a:stretch>
              </a:blipFill>
            </p:spPr>
            <p:txBody>
              <a:bodyPr/>
              <a:lstStyle/>
              <a:p>
                <a:r>
                  <a:rPr lang="en-US">
                    <a:noFill/>
                  </a:rPr>
                  <a:t> </a:t>
                </a:r>
              </a:p>
            </p:txBody>
          </p:sp>
        </mc:Fallback>
      </mc:AlternateContent>
    </p:spTree>
    <p:extLst>
      <p:ext uri="{BB962C8B-B14F-4D97-AF65-F5344CB8AC3E}">
        <p14:creationId xmlns:p14="http://schemas.microsoft.com/office/powerpoint/2010/main" val="4018771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E0A9D-7A4E-6AE1-CC27-816BE002A8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BD6B4E-AEC4-0071-801C-71B40148C548}"/>
              </a:ext>
            </a:extLst>
          </p:cNvPr>
          <p:cNvSpPr>
            <a:spLocks noGrp="1"/>
          </p:cNvSpPr>
          <p:nvPr>
            <p:ph type="title"/>
          </p:nvPr>
        </p:nvSpPr>
        <p:spPr>
          <a:xfrm>
            <a:off x="429767" y="274320"/>
            <a:ext cx="11430000" cy="539496"/>
          </a:xfrm>
        </p:spPr>
        <p:txBody>
          <a:bodyPr/>
          <a:lstStyle/>
          <a:p>
            <a:r>
              <a:rPr lang="en-US" dirty="0"/>
              <a:t>Gas Loads used in </a:t>
            </a:r>
            <a:r>
              <a:rPr lang="en-US" dirty="0" err="1"/>
              <a:t>VacTran</a:t>
            </a:r>
            <a:r>
              <a:rPr lang="en-US" dirty="0"/>
              <a:t> model</a:t>
            </a:r>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601156A6-EA42-3FCD-B784-FF891C25B0E8}"/>
                  </a:ext>
                </a:extLst>
              </p:cNvPr>
              <p:cNvSpPr>
                <a:spLocks noGrp="1"/>
              </p:cNvSpPr>
              <p:nvPr>
                <p:ph idx="1"/>
              </p:nvPr>
            </p:nvSpPr>
            <p:spPr>
              <a:xfrm>
                <a:off x="448054" y="1413163"/>
                <a:ext cx="8633801" cy="4570387"/>
              </a:xfrm>
            </p:spPr>
            <p:txBody>
              <a:bodyPr/>
              <a:lstStyle/>
              <a:p>
                <a:pPr marL="0" indent="0">
                  <a:lnSpc>
                    <a:spcPct val="100000"/>
                  </a:lnSpc>
                  <a:spcBef>
                    <a:spcPts val="0"/>
                  </a:spcBef>
                  <a:spcAft>
                    <a:spcPts val="0"/>
                  </a:spcAft>
                  <a:buNone/>
                </a:pPr>
                <a:r>
                  <a:rPr lang="en-US" sz="1600" dirty="0">
                    <a:latin typeface="+mn-lt"/>
                  </a:rPr>
                  <a:t>Primary gas loads include desorption (off-gassing of surfaces), leaks, and a virtual leak. Material surfaces are clean per specifications but still out-gas from periods of atmospheric exposure. Leaks from seals are variable but only maximum acceptable rates are used. Virtual leaks are difficult to determine but can be roughly estimated using the trapped volume and pressure to add to the overall gas load.</a:t>
                </a:r>
              </a:p>
              <a:p>
                <a:pPr marL="0" marR="0" indent="0" algn="l" rtl="0">
                  <a:lnSpc>
                    <a:spcPct val="100000"/>
                  </a:lnSpc>
                  <a:spcBef>
                    <a:spcPts val="1200"/>
                  </a:spcBef>
                  <a:spcAft>
                    <a:spcPts val="0"/>
                  </a:spcAft>
                  <a:buNone/>
                </a:pPr>
                <a:r>
                  <a:rPr lang="en-US" sz="1600" b="1" dirty="0">
                    <a:latin typeface="+mn-lt"/>
                  </a:rPr>
                  <a:t>tubing Gas Loads</a:t>
                </a:r>
              </a:p>
              <a:p>
                <a:pPr lvl="1">
                  <a:lnSpc>
                    <a:spcPct val="100000"/>
                  </a:lnSpc>
                  <a:spcBef>
                    <a:spcPts val="0"/>
                  </a:spcBef>
                  <a:spcAft>
                    <a:spcPts val="0"/>
                  </a:spcAft>
                </a:pPr>
                <a:r>
                  <a:rPr lang="en-US" sz="1600" dirty="0"/>
                  <a:t>Outgassing – 10 </a:t>
                </a:r>
                <a14:m>
                  <m:oMath xmlns:m="http://schemas.openxmlformats.org/officeDocument/2006/math">
                    <m:sSup>
                      <m:sSupPr>
                        <m:ctrlPr>
                          <a:rPr lang="en-US" sz="1600" i="1">
                            <a:latin typeface="Cambria Math" panose="02040503050406030204" pitchFamily="18" charset="0"/>
                          </a:rPr>
                        </m:ctrlPr>
                      </m:sSupPr>
                      <m:e>
                        <m:r>
                          <a:rPr lang="en-US" sz="1600">
                            <a:latin typeface="Cambria Math" panose="02040503050406030204" pitchFamily="18" charset="0"/>
                          </a:rPr>
                          <m:t>𝑚</m:t>
                        </m:r>
                      </m:e>
                      <m:sup>
                        <m:r>
                          <a:rPr lang="en-US" sz="1600">
                            <a:latin typeface="Cambria Math" panose="02040503050406030204" pitchFamily="18" charset="0"/>
                          </a:rPr>
                          <m:t>2</m:t>
                        </m:r>
                      </m:sup>
                    </m:sSup>
                  </m:oMath>
                </a14:m>
                <a:r>
                  <a:rPr lang="en-US" sz="1600" dirty="0"/>
                  <a:t> of SS, from ~</a:t>
                </a:r>
                <a14:m>
                  <m:oMath xmlns:m="http://schemas.openxmlformats.org/officeDocument/2006/math">
                    <m:sSup>
                      <m:sSupPr>
                        <m:ctrlPr>
                          <a:rPr lang="en-US" sz="1600" i="1">
                            <a:latin typeface="Cambria Math" panose="02040503050406030204" pitchFamily="18" charset="0"/>
                          </a:rPr>
                        </m:ctrlPr>
                      </m:sSupPr>
                      <m:e>
                        <m:r>
                          <a:rPr lang="en-US" sz="1600">
                            <a:latin typeface="Cambria Math" panose="02040503050406030204" pitchFamily="18" charset="0"/>
                          </a:rPr>
                          <m:t>10</m:t>
                        </m:r>
                      </m:e>
                      <m:sup>
                        <m:r>
                          <a:rPr lang="en-US" sz="1600">
                            <a:latin typeface="Cambria Math" panose="02040503050406030204" pitchFamily="18" charset="0"/>
                          </a:rPr>
                          <m:t>−</m:t>
                        </m:r>
                        <m:r>
                          <a:rPr lang="en-US" sz="1600" b="0" i="0" smtClean="0">
                            <a:latin typeface="Cambria Math" panose="02040503050406030204" pitchFamily="18" charset="0"/>
                          </a:rPr>
                          <m:t>8</m:t>
                        </m:r>
                      </m:sup>
                    </m:sSup>
                  </m:oMath>
                </a14:m>
                <a:r>
                  <a:rPr lang="en-US" sz="1600" dirty="0"/>
                  <a:t> Torr∙L/s∙</a:t>
                </a:r>
                <a14:m>
                  <m:oMath xmlns:m="http://schemas.openxmlformats.org/officeDocument/2006/math">
                    <m:sSup>
                      <m:sSupPr>
                        <m:ctrlPr>
                          <a:rPr lang="en-US" sz="1600" i="1">
                            <a:latin typeface="Cambria Math" panose="02040503050406030204" pitchFamily="18" charset="0"/>
                          </a:rPr>
                        </m:ctrlPr>
                      </m:sSupPr>
                      <m:e>
                        <m:r>
                          <a:rPr lang="en-US" sz="1600">
                            <a:latin typeface="Cambria Math" panose="02040503050406030204" pitchFamily="18" charset="0"/>
                          </a:rPr>
                          <m:t>𝑐𝑚</m:t>
                        </m:r>
                      </m:e>
                      <m:sup>
                        <m:r>
                          <a:rPr lang="en-US" sz="1600">
                            <a:latin typeface="Cambria Math" panose="02040503050406030204" pitchFamily="18" charset="0"/>
                          </a:rPr>
                          <m:t>2</m:t>
                        </m:r>
                      </m:sup>
                    </m:sSup>
                  </m:oMath>
                </a14:m>
                <a:r>
                  <a:rPr lang="en-US" sz="1600" dirty="0"/>
                  <a:t> at hour 1 to 10E-9 at hour 10.</a:t>
                </a:r>
                <a:endParaRPr lang="en-US" sz="1600" dirty="0">
                  <a:latin typeface="+mn-lt"/>
                </a:endParaRPr>
              </a:p>
              <a:p>
                <a:pPr marL="0" marR="0" indent="0" algn="l" rtl="0">
                  <a:lnSpc>
                    <a:spcPct val="100000"/>
                  </a:lnSpc>
                  <a:spcBef>
                    <a:spcPts val="1200"/>
                  </a:spcBef>
                  <a:spcAft>
                    <a:spcPts val="0"/>
                  </a:spcAft>
                  <a:buNone/>
                </a:pPr>
                <a:r>
                  <a:rPr lang="en-US" sz="1600" b="1" dirty="0">
                    <a:latin typeface="+mn-lt"/>
                  </a:rPr>
                  <a:t>Top of CV Gas Loads</a:t>
                </a:r>
              </a:p>
              <a:p>
                <a:pPr lvl="1">
                  <a:lnSpc>
                    <a:spcPct val="100000"/>
                  </a:lnSpc>
                  <a:spcBef>
                    <a:spcPts val="0"/>
                  </a:spcBef>
                  <a:spcAft>
                    <a:spcPts val="0"/>
                  </a:spcAft>
                </a:pPr>
                <a:r>
                  <a:rPr lang="en-US" sz="1600" dirty="0"/>
                  <a:t>Outgassing – 20 </a:t>
                </a:r>
                <a14:m>
                  <m:oMath xmlns:m="http://schemas.openxmlformats.org/officeDocument/2006/math">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𝑚</m:t>
                        </m:r>
                      </m:e>
                      <m:sup>
                        <m:r>
                          <a:rPr lang="en-US" sz="1600" b="0" i="1" smtClean="0">
                            <a:latin typeface="Cambria Math" panose="02040503050406030204" pitchFamily="18" charset="0"/>
                          </a:rPr>
                          <m:t>2</m:t>
                        </m:r>
                      </m:sup>
                    </m:sSup>
                  </m:oMath>
                </a14:m>
                <a:r>
                  <a:rPr lang="en-US" sz="1600" dirty="0"/>
                  <a:t> of SS, 10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𝑚</m:t>
                        </m:r>
                      </m:e>
                      <m:sup>
                        <m:r>
                          <a:rPr lang="en-US" sz="1600" i="1">
                            <a:latin typeface="Cambria Math" panose="02040503050406030204" pitchFamily="18" charset="0"/>
                          </a:rPr>
                          <m:t>2</m:t>
                        </m:r>
                      </m:sup>
                    </m:sSup>
                  </m:oMath>
                </a14:m>
                <a:r>
                  <a:rPr lang="en-US" sz="1600" dirty="0"/>
                  <a:t> of Al, and 10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𝑚</m:t>
                        </m:r>
                      </m:e>
                      <m:sup>
                        <m:r>
                          <a:rPr lang="en-US" sz="1600" i="1">
                            <a:latin typeface="Cambria Math" panose="02040503050406030204" pitchFamily="18" charset="0"/>
                          </a:rPr>
                          <m:t>2</m:t>
                        </m:r>
                      </m:sup>
                    </m:sSup>
                  </m:oMath>
                </a14:m>
                <a:r>
                  <a:rPr lang="en-US" sz="1600" dirty="0"/>
                  <a:t> for Ni plated shielding blocks ranging from 10E-6 to 10E-9 Torr</a:t>
                </a:r>
                <a:r>
                  <a:rPr lang="en-US" sz="1600" dirty="0">
                    <a:latin typeface="Mathcad UniMath" panose="02000503020000020003" pitchFamily="50" charset="0"/>
                  </a:rPr>
                  <a:t>∙</a:t>
                </a:r>
                <a:r>
                  <a:rPr lang="en-US" sz="1600" dirty="0"/>
                  <a:t>L/s</a:t>
                </a:r>
                <a:r>
                  <a:rPr lang="en-US" sz="1600" dirty="0">
                    <a:latin typeface="Mathcad UniMath" panose="02000503020000020003" pitchFamily="50" charset="0"/>
                  </a:rPr>
                  <a:t>∙</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𝑐𝑚</m:t>
                        </m:r>
                      </m:e>
                      <m:sup>
                        <m:r>
                          <a:rPr lang="en-US" sz="1600" i="1">
                            <a:latin typeface="Cambria Math" panose="02040503050406030204" pitchFamily="18" charset="0"/>
                          </a:rPr>
                          <m:t>2</m:t>
                        </m:r>
                      </m:sup>
                    </m:sSup>
                  </m:oMath>
                </a14:m>
                <a:r>
                  <a:rPr lang="en-US" sz="1600" dirty="0"/>
                  <a:t>.</a:t>
                </a:r>
              </a:p>
              <a:p>
                <a:pPr lvl="1">
                  <a:lnSpc>
                    <a:spcPct val="100000"/>
                  </a:lnSpc>
                  <a:spcBef>
                    <a:spcPts val="0"/>
                  </a:spcBef>
                  <a:spcAft>
                    <a:spcPts val="0"/>
                  </a:spcAft>
                </a:pPr>
                <a:r>
                  <a:rPr lang="en-US" sz="1600" dirty="0"/>
                  <a:t>Leak Rates – Rotating Target Shaft Seal at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10</m:t>
                        </m:r>
                      </m:e>
                      <m:sup>
                        <m:r>
                          <a:rPr lang="en-US" sz="1600" i="1">
                            <a:latin typeface="Cambria Math" panose="02040503050406030204" pitchFamily="18" charset="0"/>
                          </a:rPr>
                          <m:t>−</m:t>
                        </m:r>
                        <m:r>
                          <a:rPr lang="en-US" sz="1600" b="0" i="1" smtClean="0">
                            <a:latin typeface="Cambria Math" panose="02040503050406030204" pitchFamily="18" charset="0"/>
                          </a:rPr>
                          <m:t>1</m:t>
                        </m:r>
                      </m:sup>
                    </m:sSup>
                  </m:oMath>
                </a14:m>
                <a:r>
                  <a:rPr lang="en-US" sz="1600" dirty="0"/>
                  <a:t> Torr</a:t>
                </a:r>
                <a:r>
                  <a:rPr lang="en-US" sz="1600" dirty="0">
                    <a:latin typeface="Mathcad UniMath" panose="02000503020000020003" pitchFamily="50" charset="0"/>
                  </a:rPr>
                  <a:t>∙</a:t>
                </a:r>
                <a:r>
                  <a:rPr lang="en-US" sz="1600" dirty="0"/>
                  <a:t>L/s and 2 proton beam inflatable seals each at </a:t>
                </a:r>
                <a14:m>
                  <m:oMath xmlns:m="http://schemas.openxmlformats.org/officeDocument/2006/math">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−4</m:t>
                        </m:r>
                      </m:sup>
                    </m:sSup>
                  </m:oMath>
                </a14:m>
                <a:r>
                  <a:rPr lang="en-US" sz="1600" dirty="0"/>
                  <a:t> Torr</a:t>
                </a:r>
                <a:r>
                  <a:rPr lang="en-US" sz="1600" dirty="0">
                    <a:latin typeface="Mathcad UniMath" panose="02000503020000020003" pitchFamily="50" charset="0"/>
                  </a:rPr>
                  <a:t>∙</a:t>
                </a:r>
                <a:r>
                  <a:rPr lang="en-US" sz="1600" dirty="0"/>
                  <a:t>L/s.</a:t>
                </a:r>
              </a:p>
              <a:p>
                <a:pPr marL="0" marR="0" indent="0">
                  <a:lnSpc>
                    <a:spcPct val="100000"/>
                  </a:lnSpc>
                  <a:spcBef>
                    <a:spcPts val="1200"/>
                  </a:spcBef>
                  <a:spcAft>
                    <a:spcPts val="0"/>
                  </a:spcAft>
                  <a:buFont typeface="Century Gothic" panose="020B0502020202020204" pitchFamily="34" charset="0"/>
                  <a:buNone/>
                </a:pPr>
                <a:r>
                  <a:rPr lang="en-US" sz="1600" b="1" dirty="0">
                    <a:latin typeface="+mn-lt"/>
                  </a:rPr>
                  <a:t>Bottom of CV Gas Loads </a:t>
                </a:r>
                <a:r>
                  <a:rPr lang="en-US" sz="1600" dirty="0">
                    <a:latin typeface="+mn-lt"/>
                  </a:rPr>
                  <a:t>– Pockets of volumes, connected via interstitial spaces of low conductance between shielding blocks to the upper CV top half is modelled as a virtual leak. The rate is estimated as using a decay gas formula based on the total volume of ~1 </a:t>
                </a:r>
                <a14:m>
                  <m:oMath xmlns:m="http://schemas.openxmlformats.org/officeDocument/2006/math">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𝑚</m:t>
                        </m:r>
                      </m:e>
                      <m:sup>
                        <m:r>
                          <a:rPr lang="en-US" sz="1600" b="0" i="1" smtClean="0">
                            <a:latin typeface="Cambria Math" panose="02040503050406030204" pitchFamily="18" charset="0"/>
                          </a:rPr>
                          <m:t>3</m:t>
                        </m:r>
                      </m:sup>
                    </m:sSup>
                  </m:oMath>
                </a14:m>
                <a:r>
                  <a:rPr lang="en-US" sz="1600" dirty="0"/>
                  <a:t> </a:t>
                </a:r>
                <a:r>
                  <a:rPr lang="en-US" sz="1600" dirty="0">
                    <a:latin typeface="+mn-lt"/>
                  </a:rPr>
                  <a:t>of air at STP and slow release into the upper volume.</a:t>
                </a:r>
              </a:p>
              <a:p>
                <a:pPr lvl="1">
                  <a:lnSpc>
                    <a:spcPct val="100000"/>
                  </a:lnSpc>
                  <a:spcBef>
                    <a:spcPts val="0"/>
                  </a:spcBef>
                  <a:spcAft>
                    <a:spcPts val="0"/>
                  </a:spcAft>
                </a:pPr>
                <a:r>
                  <a:rPr lang="en-US" sz="1600" dirty="0"/>
                  <a:t>Leak Rate = initial Q (@1s) is 10E3 and decay rate Alpha is 0.7</a:t>
                </a:r>
                <a:r>
                  <a:rPr lang="en-US" sz="1400" dirty="0"/>
                  <a:t>.</a:t>
                </a:r>
              </a:p>
            </p:txBody>
          </p:sp>
        </mc:Choice>
        <mc:Fallback xmlns="">
          <p:sp>
            <p:nvSpPr>
              <p:cNvPr id="12" name="Content Placeholder 2">
                <a:extLst>
                  <a:ext uri="{FF2B5EF4-FFF2-40B4-BE49-F238E27FC236}">
                    <a16:creationId xmlns:a16="http://schemas.microsoft.com/office/drawing/2014/main" id="{601156A6-EA42-3FCD-B784-FF891C25B0E8}"/>
                  </a:ext>
                </a:extLst>
              </p:cNvPr>
              <p:cNvSpPr>
                <a:spLocks noGrp="1" noRot="1" noChangeAspect="1" noMove="1" noResize="1" noEditPoints="1" noAdjustHandles="1" noChangeArrowheads="1" noChangeShapeType="1" noTextEdit="1"/>
              </p:cNvSpPr>
              <p:nvPr>
                <p:ph idx="1"/>
              </p:nvPr>
            </p:nvSpPr>
            <p:spPr>
              <a:xfrm>
                <a:off x="448054" y="1413163"/>
                <a:ext cx="8633801" cy="4570387"/>
              </a:xfrm>
              <a:blipFill>
                <a:blip r:embed="rId3"/>
                <a:stretch>
                  <a:fillRect l="-1411" t="-1467" r="-1694" b="-333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256E8133-63E2-EB57-5774-102160F7840D}"/>
              </a:ext>
            </a:extLst>
          </p:cNvPr>
          <p:cNvPicPr>
            <a:picLocks noChangeAspect="1"/>
          </p:cNvPicPr>
          <p:nvPr/>
        </p:nvPicPr>
        <p:blipFill>
          <a:blip r:embed="rId4"/>
          <a:stretch>
            <a:fillRect/>
          </a:stretch>
        </p:blipFill>
        <p:spPr>
          <a:xfrm>
            <a:off x="9191523" y="1500326"/>
            <a:ext cx="2552422" cy="2568536"/>
          </a:xfrm>
          <a:prstGeom prst="rect">
            <a:avLst/>
          </a:prstGeom>
        </p:spPr>
      </p:pic>
    </p:spTree>
    <p:extLst>
      <p:ext uri="{BB962C8B-B14F-4D97-AF65-F5344CB8AC3E}">
        <p14:creationId xmlns:p14="http://schemas.microsoft.com/office/powerpoint/2010/main" val="258129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BA6C8-2EFB-56BF-E8A6-2927A29048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F4A86-CAC9-3E8C-EE7F-CD6357536175}"/>
              </a:ext>
            </a:extLst>
          </p:cNvPr>
          <p:cNvSpPr>
            <a:spLocks noGrp="1"/>
          </p:cNvSpPr>
          <p:nvPr>
            <p:ph type="title"/>
          </p:nvPr>
        </p:nvSpPr>
        <p:spPr/>
        <p:txBody>
          <a:bodyPr/>
          <a:lstStyle/>
          <a:p>
            <a:r>
              <a:rPr lang="en-US" dirty="0"/>
              <a:t>Pressure system safety classification and relief device design discussions are ongoing</a:t>
            </a:r>
          </a:p>
        </p:txBody>
      </p:sp>
      <p:pic>
        <p:nvPicPr>
          <p:cNvPr id="6" name="Picture 5">
            <a:extLst>
              <a:ext uri="{FF2B5EF4-FFF2-40B4-BE49-F238E27FC236}">
                <a16:creationId xmlns:a16="http://schemas.microsoft.com/office/drawing/2014/main" id="{77FB489E-3890-B519-D55E-FDA09032888C}"/>
              </a:ext>
            </a:extLst>
          </p:cNvPr>
          <p:cNvPicPr>
            <a:picLocks noChangeAspect="1"/>
          </p:cNvPicPr>
          <p:nvPr/>
        </p:nvPicPr>
        <p:blipFill>
          <a:blip r:embed="rId3"/>
          <a:stretch>
            <a:fillRect/>
          </a:stretch>
        </p:blipFill>
        <p:spPr>
          <a:xfrm>
            <a:off x="8676909" y="1874960"/>
            <a:ext cx="3200400" cy="1554040"/>
          </a:xfrm>
          <a:prstGeom prst="rect">
            <a:avLst/>
          </a:prstGeom>
        </p:spPr>
      </p:pic>
      <p:sp>
        <p:nvSpPr>
          <p:cNvPr id="4" name="Content Placeholder 2">
            <a:extLst>
              <a:ext uri="{FF2B5EF4-FFF2-40B4-BE49-F238E27FC236}">
                <a16:creationId xmlns:a16="http://schemas.microsoft.com/office/drawing/2014/main" id="{C6030642-C9F2-3990-4A22-799E1BA5204D}"/>
              </a:ext>
            </a:extLst>
          </p:cNvPr>
          <p:cNvSpPr txBox="1">
            <a:spLocks/>
          </p:cNvSpPr>
          <p:nvPr/>
        </p:nvSpPr>
        <p:spPr>
          <a:xfrm>
            <a:off x="314691" y="1430564"/>
            <a:ext cx="8274137" cy="453643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mn-lt"/>
              </a:rPr>
              <a:t>Per ORNL SBMS, vacuum systems are considered pressure systems and categorized by the Stored Energy formula with certain exceptions.  Most systems are backfilled from a supply of gas, </a:t>
            </a:r>
            <a:r>
              <a:rPr lang="en-US" dirty="0">
                <a:latin typeface="+mn-lt"/>
              </a:rPr>
              <a:t>and </a:t>
            </a:r>
            <a:r>
              <a:rPr lang="en-US" sz="1800" dirty="0">
                <a:latin typeface="+mn-lt"/>
              </a:rPr>
              <a:t>vacuum systems with &lt;15psig backfill are by SBMS definition Moderate Energy.  </a:t>
            </a:r>
            <a:r>
              <a:rPr lang="en-US" dirty="0">
                <a:latin typeface="+mn-lt"/>
              </a:rPr>
              <a:t>STS Pressure and Vacuum Systems </a:t>
            </a:r>
            <a:r>
              <a:rPr lang="en-US" sz="1800" dirty="0"/>
              <a:t>S01020000-PC0007 requirements instead determine classification based on Stored Energy alone.</a:t>
            </a:r>
          </a:p>
          <a:p>
            <a:r>
              <a:rPr lang="en-US" dirty="0">
                <a:latin typeface="+mn-lt"/>
              </a:rPr>
              <a:t>Based on the total volume (</a:t>
            </a:r>
            <a:r>
              <a:rPr lang="en-US" dirty="0" err="1">
                <a:latin typeface="+mn-lt"/>
              </a:rPr>
              <a:t>CV+vacuum</a:t>
            </a:r>
            <a:r>
              <a:rPr lang="en-US" dirty="0">
                <a:latin typeface="+mn-lt"/>
              </a:rPr>
              <a:t> tubing), the moderate to high energy transition pressure of ~0.4psig has been calculated, which is not a practical pressure relief.</a:t>
            </a:r>
            <a:endParaRPr lang="en-US" sz="1800" dirty="0">
              <a:latin typeface="+mn-lt"/>
            </a:endParaRPr>
          </a:p>
          <a:p>
            <a:pPr>
              <a:spcBef>
                <a:spcPts val="1200"/>
              </a:spcBef>
            </a:pPr>
            <a:r>
              <a:rPr lang="en-US" sz="1800" dirty="0"/>
              <a:t>Depending on </a:t>
            </a:r>
            <a:r>
              <a:rPr lang="en-US" dirty="0"/>
              <a:t>the whether the system is determined to be moderate or high, a </a:t>
            </a:r>
            <a:r>
              <a:rPr lang="en-US" sz="1800" dirty="0"/>
              <a:t>determine pressure relief mitigation must be determined.</a:t>
            </a:r>
          </a:p>
          <a:p>
            <a:pPr>
              <a:spcBef>
                <a:spcPts val="1200"/>
              </a:spcBef>
            </a:pPr>
            <a:r>
              <a:rPr lang="en-US" sz="1800" dirty="0">
                <a:latin typeface="+mn-lt"/>
              </a:rPr>
              <a:t>Design </a:t>
            </a:r>
            <a:r>
              <a:rPr lang="en-US" dirty="0">
                <a:latin typeface="+mn-lt"/>
              </a:rPr>
              <a:t>o</a:t>
            </a:r>
            <a:r>
              <a:rPr lang="en-US" dirty="0"/>
              <a:t>ptions currently being explored:</a:t>
            </a:r>
          </a:p>
          <a:p>
            <a:pPr marL="285750" indent="-285750">
              <a:spcBef>
                <a:spcPts val="1200"/>
              </a:spcBef>
              <a:buFont typeface="Arial" panose="020B0604020202020204" pitchFamily="34" charset="0"/>
              <a:buChar char="•"/>
            </a:pPr>
            <a:r>
              <a:rPr lang="en-US" dirty="0"/>
              <a:t>Safety exemption to allow SMBS moderate energy requirements.</a:t>
            </a:r>
          </a:p>
          <a:p>
            <a:pPr marL="285750" indent="-285750">
              <a:spcBef>
                <a:spcPts val="1200"/>
              </a:spcBef>
              <a:buFont typeface="Arial" panose="020B0604020202020204" pitchFamily="34" charset="0"/>
              <a:buChar char="•"/>
            </a:pPr>
            <a:r>
              <a:rPr lang="en-US" dirty="0"/>
              <a:t>Rupture disc for Hydrogen release event (&lt;7.35psi).</a:t>
            </a:r>
          </a:p>
          <a:p>
            <a:pPr marL="285750" indent="-285750">
              <a:buFont typeface="Arial" panose="020B0604020202020204" pitchFamily="34" charset="0"/>
              <a:buChar char="•"/>
            </a:pPr>
            <a:r>
              <a:rPr lang="en-US" sz="1800" dirty="0"/>
              <a:t>Custom vacuum PRD + Glovebox + Routing to Hot </a:t>
            </a:r>
            <a:r>
              <a:rPr lang="en-US" sz="1800" dirty="0" err="1"/>
              <a:t>Off</a:t>
            </a:r>
            <a:r>
              <a:rPr lang="en-US" dirty="0" err="1"/>
              <a:t>g</a:t>
            </a:r>
            <a:r>
              <a:rPr lang="en-US" sz="1800" dirty="0" err="1"/>
              <a:t>as</a:t>
            </a:r>
            <a:r>
              <a:rPr lang="en-US" sz="1800" dirty="0"/>
              <a:t>.</a:t>
            </a:r>
            <a:endParaRPr lang="en-US" dirty="0"/>
          </a:p>
          <a:p>
            <a:pPr marL="0" indent="0">
              <a:spcBef>
                <a:spcPts val="1200"/>
              </a:spcBef>
              <a:spcAft>
                <a:spcPts val="0"/>
              </a:spcAft>
              <a:buNone/>
            </a:pPr>
            <a:endParaRPr lang="en-US" sz="1800" dirty="0">
              <a:latin typeface="+mn-lt"/>
            </a:endParaRPr>
          </a:p>
        </p:txBody>
      </p:sp>
      <p:sp>
        <p:nvSpPr>
          <p:cNvPr id="3" name="TextBox 2">
            <a:extLst>
              <a:ext uri="{FF2B5EF4-FFF2-40B4-BE49-F238E27FC236}">
                <a16:creationId xmlns:a16="http://schemas.microsoft.com/office/drawing/2014/main" id="{AB841C24-3983-AD8C-6601-2999A30D448B}"/>
              </a:ext>
            </a:extLst>
          </p:cNvPr>
          <p:cNvSpPr txBox="1"/>
          <p:nvPr/>
        </p:nvSpPr>
        <p:spPr>
          <a:xfrm>
            <a:off x="8944520" y="3541755"/>
            <a:ext cx="2295212" cy="461665"/>
          </a:xfrm>
          <a:prstGeom prst="rect">
            <a:avLst/>
          </a:prstGeom>
          <a:solidFill>
            <a:srgbClr val="D6EFDF"/>
          </a:solidFill>
          <a:ln>
            <a:solidFill>
              <a:srgbClr val="95AD8B"/>
            </a:solidFill>
          </a:ln>
        </p:spPr>
        <p:txBody>
          <a:bodyPr wrap="square" rtlCol="0">
            <a:spAutoFit/>
          </a:bodyPr>
          <a:lstStyle/>
          <a:p>
            <a:pPr algn="ctr"/>
            <a:r>
              <a:rPr lang="en-US" sz="1200" b="1" dirty="0"/>
              <a:t>Stored Energy Formula from S01020000-PC0007</a:t>
            </a:r>
          </a:p>
        </p:txBody>
      </p:sp>
    </p:spTree>
    <p:extLst>
      <p:ext uri="{BB962C8B-B14F-4D97-AF65-F5344CB8AC3E}">
        <p14:creationId xmlns:p14="http://schemas.microsoft.com/office/powerpoint/2010/main" val="2718992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5CD54-A404-C0BE-C6F4-8CCFA67C42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3446E9-96F9-80C9-7552-18478C8DD39B}"/>
              </a:ext>
            </a:extLst>
          </p:cNvPr>
          <p:cNvSpPr>
            <a:spLocks noGrp="1"/>
          </p:cNvSpPr>
          <p:nvPr>
            <p:ph type="title"/>
          </p:nvPr>
        </p:nvSpPr>
        <p:spPr/>
        <p:txBody>
          <a:bodyPr/>
          <a:lstStyle/>
          <a:p>
            <a:r>
              <a:rPr lang="en-US" dirty="0"/>
              <a:t>Compressed Air &amp; Electrical Utility Interfaces</a:t>
            </a:r>
          </a:p>
        </p:txBody>
      </p:sp>
      <p:sp>
        <p:nvSpPr>
          <p:cNvPr id="4" name="Content Placeholder 2">
            <a:extLst>
              <a:ext uri="{FF2B5EF4-FFF2-40B4-BE49-F238E27FC236}">
                <a16:creationId xmlns:a16="http://schemas.microsoft.com/office/drawing/2014/main" id="{D0E5A9C7-7352-81B2-5574-5B38FC96A646}"/>
              </a:ext>
            </a:extLst>
          </p:cNvPr>
          <p:cNvSpPr txBox="1">
            <a:spLocks/>
          </p:cNvSpPr>
          <p:nvPr/>
        </p:nvSpPr>
        <p:spPr>
          <a:xfrm>
            <a:off x="448055" y="1413165"/>
            <a:ext cx="8695945" cy="217000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2000" dirty="0"/>
              <a:t>Pump Electrical – 3</a:t>
            </a:r>
            <a:r>
              <a:rPr lang="el-GR" sz="2000" dirty="0"/>
              <a:t>Φ</a:t>
            </a:r>
            <a:r>
              <a:rPr lang="en-US" sz="2000" dirty="0"/>
              <a:t>, 200-240 V, routed to dedicated 208V to fused disconnect and signal connections to PLC.</a:t>
            </a:r>
          </a:p>
          <a:p>
            <a:pPr algn="l"/>
            <a:r>
              <a:rPr lang="en-US" sz="2000" dirty="0"/>
              <a:t>Actuated Solenoid VAT Series 24.5 Inline Valves – 24 V, supplied through PLC and compressed air ranging from 58 to 116 psi.</a:t>
            </a:r>
          </a:p>
          <a:p>
            <a:pPr>
              <a:spcBef>
                <a:spcPts val="1200"/>
              </a:spcBef>
            </a:pPr>
            <a:r>
              <a:rPr lang="en-US" sz="2000" dirty="0"/>
              <a:t>Residual Gas Analyzer – All power and communication routed to PLC.</a:t>
            </a:r>
          </a:p>
          <a:p>
            <a:pPr>
              <a:spcBef>
                <a:spcPts val="1200"/>
              </a:spcBef>
            </a:pPr>
            <a:endParaRPr lang="en-US" sz="2000" dirty="0"/>
          </a:p>
        </p:txBody>
      </p:sp>
      <p:pic>
        <p:nvPicPr>
          <p:cNvPr id="5" name="Picture 4">
            <a:extLst>
              <a:ext uri="{FF2B5EF4-FFF2-40B4-BE49-F238E27FC236}">
                <a16:creationId xmlns:a16="http://schemas.microsoft.com/office/drawing/2014/main" id="{0382B939-BAC0-D2E2-C459-0D43065FFA93}"/>
              </a:ext>
            </a:extLst>
          </p:cNvPr>
          <p:cNvPicPr>
            <a:picLocks noChangeAspect="1"/>
          </p:cNvPicPr>
          <p:nvPr/>
        </p:nvPicPr>
        <p:blipFill>
          <a:blip r:embed="rId3"/>
          <a:stretch>
            <a:fillRect/>
          </a:stretch>
        </p:blipFill>
        <p:spPr>
          <a:xfrm>
            <a:off x="9853309" y="1413165"/>
            <a:ext cx="1759723" cy="2504391"/>
          </a:xfrm>
          <a:prstGeom prst="rect">
            <a:avLst/>
          </a:prstGeom>
        </p:spPr>
      </p:pic>
    </p:spTree>
    <p:extLst>
      <p:ext uri="{BB962C8B-B14F-4D97-AF65-F5344CB8AC3E}">
        <p14:creationId xmlns:p14="http://schemas.microsoft.com/office/powerpoint/2010/main" val="3481385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AB17A-032E-61A0-37AD-47435E385C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4A27E8-E0CA-8E58-0147-3454632D6C20}"/>
              </a:ext>
            </a:extLst>
          </p:cNvPr>
          <p:cNvSpPr>
            <a:spLocks noGrp="1"/>
          </p:cNvSpPr>
          <p:nvPr>
            <p:ph type="title"/>
          </p:nvPr>
        </p:nvSpPr>
        <p:spPr/>
        <p:txBody>
          <a:bodyPr/>
          <a:lstStyle/>
          <a:p>
            <a:r>
              <a:rPr lang="en-US" dirty="0"/>
              <a:t>Tubing design used for </a:t>
            </a:r>
            <a:r>
              <a:rPr lang="en-US" dirty="0" err="1"/>
              <a:t>VacTran</a:t>
            </a:r>
            <a:r>
              <a:rPr lang="en-US" dirty="0"/>
              <a:t> model, fabrication estimating and installation planning</a:t>
            </a:r>
          </a:p>
        </p:txBody>
      </p:sp>
      <p:sp>
        <p:nvSpPr>
          <p:cNvPr id="10" name="Content Placeholder 2">
            <a:extLst>
              <a:ext uri="{FF2B5EF4-FFF2-40B4-BE49-F238E27FC236}">
                <a16:creationId xmlns:a16="http://schemas.microsoft.com/office/drawing/2014/main" id="{013916D7-E471-4499-240E-A8CDF9E2842E}"/>
              </a:ext>
            </a:extLst>
          </p:cNvPr>
          <p:cNvSpPr txBox="1">
            <a:spLocks/>
          </p:cNvSpPr>
          <p:nvPr/>
        </p:nvSpPr>
        <p:spPr>
          <a:xfrm>
            <a:off x="314692" y="1422401"/>
            <a:ext cx="11492432" cy="103929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0"/>
              </a:spcAft>
            </a:pPr>
            <a:r>
              <a:rPr lang="en-US" sz="2000" b="1" dirty="0"/>
              <a:t>Tubing Spools</a:t>
            </a:r>
            <a:r>
              <a:rPr lang="en-US" sz="2000" dirty="0"/>
              <a:t> – In considering procurement and installation plans, the tubing is broken into spools. This has the added benefit of ensuring vacuum cleaning processes are performed and can be maintained.</a:t>
            </a:r>
            <a:endParaRPr lang="en-US" sz="2000" dirty="0">
              <a:latin typeface="+mn-lt"/>
            </a:endParaRPr>
          </a:p>
        </p:txBody>
      </p:sp>
      <p:pic>
        <p:nvPicPr>
          <p:cNvPr id="4" name="Picture 3">
            <a:extLst>
              <a:ext uri="{FF2B5EF4-FFF2-40B4-BE49-F238E27FC236}">
                <a16:creationId xmlns:a16="http://schemas.microsoft.com/office/drawing/2014/main" id="{E0942874-A8AA-55BC-8795-42EC472C05C0}"/>
              </a:ext>
            </a:extLst>
          </p:cNvPr>
          <p:cNvPicPr>
            <a:picLocks noChangeAspect="1"/>
          </p:cNvPicPr>
          <p:nvPr/>
        </p:nvPicPr>
        <p:blipFill>
          <a:blip r:embed="rId3"/>
          <a:stretch>
            <a:fillRect/>
          </a:stretch>
        </p:blipFill>
        <p:spPr>
          <a:xfrm>
            <a:off x="8892792" y="2075687"/>
            <a:ext cx="2914332" cy="4317924"/>
          </a:xfrm>
          <a:prstGeom prst="rect">
            <a:avLst/>
          </a:prstGeom>
        </p:spPr>
      </p:pic>
      <p:pic>
        <p:nvPicPr>
          <p:cNvPr id="8" name="Picture 7">
            <a:extLst>
              <a:ext uri="{FF2B5EF4-FFF2-40B4-BE49-F238E27FC236}">
                <a16:creationId xmlns:a16="http://schemas.microsoft.com/office/drawing/2014/main" id="{0BE4C961-BFFF-7A13-91C4-B24BD1EC2450}"/>
              </a:ext>
            </a:extLst>
          </p:cNvPr>
          <p:cNvPicPr>
            <a:picLocks noChangeAspect="1"/>
          </p:cNvPicPr>
          <p:nvPr/>
        </p:nvPicPr>
        <p:blipFill>
          <a:blip r:embed="rId4"/>
          <a:stretch>
            <a:fillRect/>
          </a:stretch>
        </p:blipFill>
        <p:spPr>
          <a:xfrm>
            <a:off x="4535000" y="3429000"/>
            <a:ext cx="4257308" cy="2329787"/>
          </a:xfrm>
          <a:prstGeom prst="rect">
            <a:avLst/>
          </a:prstGeom>
        </p:spPr>
      </p:pic>
      <p:pic>
        <p:nvPicPr>
          <p:cNvPr id="9" name="Picture 8">
            <a:extLst>
              <a:ext uri="{FF2B5EF4-FFF2-40B4-BE49-F238E27FC236}">
                <a16:creationId xmlns:a16="http://schemas.microsoft.com/office/drawing/2014/main" id="{C5E26790-2A7A-639D-714F-FEAC6BF77A42}"/>
              </a:ext>
            </a:extLst>
          </p:cNvPr>
          <p:cNvPicPr>
            <a:picLocks noChangeAspect="1"/>
          </p:cNvPicPr>
          <p:nvPr/>
        </p:nvPicPr>
        <p:blipFill>
          <a:blip r:embed="rId5"/>
          <a:stretch>
            <a:fillRect/>
          </a:stretch>
        </p:blipFill>
        <p:spPr>
          <a:xfrm>
            <a:off x="314692" y="2461692"/>
            <a:ext cx="3975937" cy="3713290"/>
          </a:xfrm>
          <a:prstGeom prst="rect">
            <a:avLst/>
          </a:prstGeom>
        </p:spPr>
      </p:pic>
    </p:spTree>
    <p:extLst>
      <p:ext uri="{BB962C8B-B14F-4D97-AF65-F5344CB8AC3E}">
        <p14:creationId xmlns:p14="http://schemas.microsoft.com/office/powerpoint/2010/main" val="2655007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F38FD-8F11-79A4-F131-BC5E48AD36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63EDF-8585-BD11-5685-C5186D185D39}"/>
              </a:ext>
            </a:extLst>
          </p:cNvPr>
          <p:cNvSpPr>
            <a:spLocks noGrp="1"/>
          </p:cNvSpPr>
          <p:nvPr>
            <p:ph type="title"/>
          </p:nvPr>
        </p:nvSpPr>
        <p:spPr/>
        <p:txBody>
          <a:bodyPr/>
          <a:lstStyle/>
          <a:p>
            <a:r>
              <a:rPr lang="en-US" dirty="0"/>
              <a:t>Testing &amp; Inspection</a:t>
            </a:r>
          </a:p>
        </p:txBody>
      </p:sp>
      <p:pic>
        <p:nvPicPr>
          <p:cNvPr id="7" name="Picture 6">
            <a:extLst>
              <a:ext uri="{FF2B5EF4-FFF2-40B4-BE49-F238E27FC236}">
                <a16:creationId xmlns:a16="http://schemas.microsoft.com/office/drawing/2014/main" id="{7257E5E9-01CF-8FCB-1516-D1796AF49710}"/>
              </a:ext>
            </a:extLst>
          </p:cNvPr>
          <p:cNvPicPr>
            <a:picLocks noChangeAspect="1"/>
          </p:cNvPicPr>
          <p:nvPr/>
        </p:nvPicPr>
        <p:blipFill>
          <a:blip r:embed="rId3"/>
          <a:stretch>
            <a:fillRect/>
          </a:stretch>
        </p:blipFill>
        <p:spPr>
          <a:xfrm>
            <a:off x="314692" y="3832816"/>
            <a:ext cx="4773123" cy="2440484"/>
          </a:xfrm>
          <a:prstGeom prst="rect">
            <a:avLst/>
          </a:prstGeom>
        </p:spPr>
      </p:pic>
      <p:sp>
        <p:nvSpPr>
          <p:cNvPr id="9" name="Content Placeholder 2">
            <a:extLst>
              <a:ext uri="{FF2B5EF4-FFF2-40B4-BE49-F238E27FC236}">
                <a16:creationId xmlns:a16="http://schemas.microsoft.com/office/drawing/2014/main" id="{EF51EBB0-3043-5AF1-2FF3-EFA5D8F8883E}"/>
              </a:ext>
            </a:extLst>
          </p:cNvPr>
          <p:cNvSpPr txBox="1">
            <a:spLocks/>
          </p:cNvSpPr>
          <p:nvPr/>
        </p:nvSpPr>
        <p:spPr>
          <a:xfrm>
            <a:off x="314692" y="1422400"/>
            <a:ext cx="11492432" cy="413433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Completed tubing </a:t>
            </a:r>
            <a:r>
              <a:rPr lang="en-US" sz="2000" dirty="0"/>
              <a:t>– Spools ends are blanked, valves closed, and the system is evacuated using a pump cart and helium leak checker.</a:t>
            </a:r>
          </a:p>
          <a:p>
            <a:r>
              <a:rPr lang="en-US" sz="2000" b="1" dirty="0"/>
              <a:t>Isolated Vacuum System Test </a:t>
            </a:r>
            <a:r>
              <a:rPr lang="en-US" sz="2000" dirty="0"/>
              <a:t>– Pumps, valves, and gauges are connected to utilities and PLC connections. System is then isolated and evacuated via PLC and leaked checked. </a:t>
            </a:r>
          </a:p>
        </p:txBody>
      </p:sp>
      <p:sp>
        <p:nvSpPr>
          <p:cNvPr id="10" name="TextBox 9">
            <a:extLst>
              <a:ext uri="{FF2B5EF4-FFF2-40B4-BE49-F238E27FC236}">
                <a16:creationId xmlns:a16="http://schemas.microsoft.com/office/drawing/2014/main" id="{23F89BA4-9033-3AC7-A20B-5D63821145FC}"/>
              </a:ext>
            </a:extLst>
          </p:cNvPr>
          <p:cNvSpPr txBox="1"/>
          <p:nvPr/>
        </p:nvSpPr>
        <p:spPr>
          <a:xfrm>
            <a:off x="3653530" y="5727615"/>
            <a:ext cx="1632213" cy="646331"/>
          </a:xfrm>
          <a:prstGeom prst="rect">
            <a:avLst/>
          </a:prstGeom>
          <a:solidFill>
            <a:srgbClr val="D6EFDF"/>
          </a:solidFill>
          <a:ln>
            <a:solidFill>
              <a:srgbClr val="95AD8B"/>
            </a:solidFill>
          </a:ln>
        </p:spPr>
        <p:txBody>
          <a:bodyPr wrap="square" rtlCol="0">
            <a:spAutoFit/>
          </a:bodyPr>
          <a:lstStyle/>
          <a:p>
            <a:pPr algn="ctr"/>
            <a:r>
              <a:rPr lang="en-US" sz="1200" b="1"/>
              <a:t>Evacuation with Pump Cart and Helium Leak Check</a:t>
            </a:r>
            <a:endParaRPr lang="en-US" sz="1200" b="1">
              <a:latin typeface="+mn-lt"/>
            </a:endParaRPr>
          </a:p>
        </p:txBody>
      </p:sp>
      <p:pic>
        <p:nvPicPr>
          <p:cNvPr id="4" name="Picture 3">
            <a:extLst>
              <a:ext uri="{FF2B5EF4-FFF2-40B4-BE49-F238E27FC236}">
                <a16:creationId xmlns:a16="http://schemas.microsoft.com/office/drawing/2014/main" id="{D3FBC280-A549-822A-ACA5-589328EA89E9}"/>
              </a:ext>
            </a:extLst>
          </p:cNvPr>
          <p:cNvPicPr>
            <a:picLocks noChangeAspect="1"/>
          </p:cNvPicPr>
          <p:nvPr/>
        </p:nvPicPr>
        <p:blipFill>
          <a:blip r:embed="rId4"/>
          <a:stretch>
            <a:fillRect/>
          </a:stretch>
        </p:blipFill>
        <p:spPr>
          <a:xfrm>
            <a:off x="6060908" y="3025184"/>
            <a:ext cx="5433135" cy="3346525"/>
          </a:xfrm>
          <a:prstGeom prst="rect">
            <a:avLst/>
          </a:prstGeom>
        </p:spPr>
      </p:pic>
      <p:sp>
        <p:nvSpPr>
          <p:cNvPr id="5" name="TextBox 4">
            <a:extLst>
              <a:ext uri="{FF2B5EF4-FFF2-40B4-BE49-F238E27FC236}">
                <a16:creationId xmlns:a16="http://schemas.microsoft.com/office/drawing/2014/main" id="{D323D9F9-1841-6A77-E85A-2F8BD6439374}"/>
              </a:ext>
            </a:extLst>
          </p:cNvPr>
          <p:cNvSpPr txBox="1"/>
          <p:nvPr/>
        </p:nvSpPr>
        <p:spPr>
          <a:xfrm>
            <a:off x="5767926" y="4493342"/>
            <a:ext cx="1632213" cy="830997"/>
          </a:xfrm>
          <a:prstGeom prst="rect">
            <a:avLst/>
          </a:prstGeom>
          <a:solidFill>
            <a:srgbClr val="D6EFDF"/>
          </a:solidFill>
          <a:ln>
            <a:solidFill>
              <a:srgbClr val="95AD8B"/>
            </a:solidFill>
          </a:ln>
        </p:spPr>
        <p:txBody>
          <a:bodyPr wrap="square" rtlCol="0">
            <a:spAutoFit/>
          </a:bodyPr>
          <a:lstStyle/>
          <a:p>
            <a:pPr algn="ctr"/>
            <a:r>
              <a:rPr lang="en-US" sz="1200" b="1"/>
              <a:t>Primary Evacuation Route (Green)</a:t>
            </a:r>
          </a:p>
          <a:p>
            <a:pPr algn="ctr"/>
            <a:r>
              <a:rPr lang="en-US" sz="1200" b="1">
                <a:latin typeface="+mn-lt"/>
              </a:rPr>
              <a:t>Branches </a:t>
            </a:r>
            <a:r>
              <a:rPr lang="en-US" sz="1200" b="1"/>
              <a:t>&amp; Isolation Valves (Orange)</a:t>
            </a:r>
            <a:endParaRPr lang="en-US" sz="1200" b="1">
              <a:latin typeface="+mn-lt"/>
            </a:endParaRPr>
          </a:p>
        </p:txBody>
      </p:sp>
    </p:spTree>
    <p:extLst>
      <p:ext uri="{BB962C8B-B14F-4D97-AF65-F5344CB8AC3E}">
        <p14:creationId xmlns:p14="http://schemas.microsoft.com/office/powerpoint/2010/main" val="3783233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DAF26-E55F-0D32-785D-52F746EEE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4331AA-FDB3-E68A-93E2-CBE741CC78CC}"/>
              </a:ext>
            </a:extLst>
          </p:cNvPr>
          <p:cNvSpPr>
            <a:spLocks noGrp="1"/>
          </p:cNvSpPr>
          <p:nvPr>
            <p:ph type="title"/>
          </p:nvPr>
        </p:nvSpPr>
        <p:spPr/>
        <p:txBody>
          <a:bodyPr/>
          <a:lstStyle/>
          <a:p>
            <a:r>
              <a:rPr lang="en-US" dirty="0"/>
              <a:t>Testing &amp; Inspection</a:t>
            </a:r>
          </a:p>
        </p:txBody>
      </p:sp>
      <p:sp>
        <p:nvSpPr>
          <p:cNvPr id="9" name="Content Placeholder 2">
            <a:extLst>
              <a:ext uri="{FF2B5EF4-FFF2-40B4-BE49-F238E27FC236}">
                <a16:creationId xmlns:a16="http://schemas.microsoft.com/office/drawing/2014/main" id="{9D15019C-035A-380E-B21C-72163E963598}"/>
              </a:ext>
            </a:extLst>
          </p:cNvPr>
          <p:cNvSpPr txBox="1">
            <a:spLocks/>
          </p:cNvSpPr>
          <p:nvPr/>
        </p:nvSpPr>
        <p:spPr>
          <a:xfrm>
            <a:off x="314692" y="1422400"/>
            <a:ext cx="11492432" cy="413433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r>
              <a:rPr lang="en-US" sz="2000" b="1"/>
              <a:t>Welded Connections</a:t>
            </a:r>
            <a:r>
              <a:rPr lang="en-US" sz="2000"/>
              <a:t> – Between spool ends, tube to tube, are vacuum tight (full penetration) butt welds. Orbital or manual GTAW is acceptable and weld prep per section U328.4.2 End Preparations per ASME B31.3. </a:t>
            </a:r>
          </a:p>
          <a:p>
            <a:pPr marL="0" marR="0">
              <a:lnSpc>
                <a:spcPct val="107000"/>
              </a:lnSpc>
              <a:spcAft>
                <a:spcPts val="800"/>
              </a:spcAft>
            </a:pPr>
            <a:r>
              <a:rPr lang="en-US" sz="2000"/>
              <a:t>Possible application of QG-106, organizational responsibility and QW-191, Volumetric NDE sections of ASME BPVC Sec 9 – qualified welders and radiography testing success/failure criteria. Quality assurance:</a:t>
            </a:r>
          </a:p>
          <a:p>
            <a:pPr marL="1028700" lvl="1" indent="-342900">
              <a:buFont typeface="Wingdings" panose="05000000000000000000" pitchFamily="2" charset="2"/>
              <a:buChar char=""/>
            </a:pPr>
            <a:r>
              <a:rPr lang="en-US" sz="2000"/>
              <a:t>100% visual inspection</a:t>
            </a:r>
          </a:p>
          <a:p>
            <a:pPr marL="1028700" lvl="1" indent="-342900">
              <a:buFont typeface="Wingdings" panose="05000000000000000000" pitchFamily="2" charset="2"/>
              <a:buChar char=""/>
            </a:pPr>
            <a:r>
              <a:rPr lang="en-US" sz="2000"/>
              <a:t>5% radiography testing (RT)</a:t>
            </a:r>
          </a:p>
          <a:p>
            <a:pPr marL="1028700" lvl="1" indent="-342900">
              <a:buFont typeface="Wingdings" panose="05000000000000000000" pitchFamily="2" charset="2"/>
              <a:buChar char=""/>
            </a:pPr>
            <a:r>
              <a:rPr lang="en-US" sz="2000"/>
              <a:t>Welder signature each weld</a:t>
            </a:r>
          </a:p>
          <a:p>
            <a:pPr marL="1028700" lvl="1" indent="-342900">
              <a:buFont typeface="Wingdings" panose="05000000000000000000" pitchFamily="2" charset="2"/>
              <a:buChar char=""/>
            </a:pPr>
            <a:r>
              <a:rPr lang="en-US" sz="2000"/>
              <a:t>Helium leak testing shall show a total leak rate less than 1.0E-7 Torr-L/second using a mass spectrometer leak detector (MSLD).</a:t>
            </a:r>
          </a:p>
        </p:txBody>
      </p:sp>
    </p:spTree>
    <p:extLst>
      <p:ext uri="{BB962C8B-B14F-4D97-AF65-F5344CB8AC3E}">
        <p14:creationId xmlns:p14="http://schemas.microsoft.com/office/powerpoint/2010/main" val="2045741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5F08CA-57DA-C7E5-1528-ACDF9C953580}"/>
              </a:ext>
            </a:extLst>
          </p:cNvPr>
          <p:cNvPicPr>
            <a:picLocks noChangeAspect="1"/>
          </p:cNvPicPr>
          <p:nvPr/>
        </p:nvPicPr>
        <p:blipFill>
          <a:blip r:embed="rId2"/>
          <a:stretch>
            <a:fillRect/>
          </a:stretch>
        </p:blipFill>
        <p:spPr>
          <a:xfrm>
            <a:off x="-8852" y="1304618"/>
            <a:ext cx="12192000" cy="4846550"/>
          </a:xfrm>
          <a:prstGeom prst="rect">
            <a:avLst/>
          </a:prstGeom>
        </p:spPr>
      </p:pic>
      <p:sp>
        <p:nvSpPr>
          <p:cNvPr id="6" name="Title 1">
            <a:extLst>
              <a:ext uri="{FF2B5EF4-FFF2-40B4-BE49-F238E27FC236}">
                <a16:creationId xmlns:a16="http://schemas.microsoft.com/office/drawing/2014/main" id="{1FE3BEE9-8E4B-9443-5CF3-60072610211A}"/>
              </a:ext>
            </a:extLst>
          </p:cNvPr>
          <p:cNvSpPr>
            <a:spLocks noGrp="1"/>
          </p:cNvSpPr>
          <p:nvPr>
            <p:ph type="title"/>
          </p:nvPr>
        </p:nvSpPr>
        <p:spPr>
          <a:xfrm>
            <a:off x="297882" y="360371"/>
            <a:ext cx="11220607" cy="535531"/>
          </a:xfrm>
          <a:solidFill>
            <a:schemeClr val="bg1"/>
          </a:solidFill>
        </p:spPr>
        <p:txBody>
          <a:bodyPr/>
          <a:lstStyle/>
          <a:p>
            <a:r>
              <a:rPr lang="en-US" dirty="0">
                <a:effectLst>
                  <a:glow>
                    <a:schemeClr val="bg1"/>
                  </a:glow>
                </a:effectLst>
              </a:rPr>
              <a:t>Core Vessel Vacuum System is located adjacent to the Monolith </a:t>
            </a:r>
            <a:endParaRPr lang="en-US" dirty="0">
              <a:effectLst>
                <a:glow>
                  <a:schemeClr val="bg1"/>
                </a:glow>
              </a:effectLst>
              <a:highlight>
                <a:srgbClr val="FFFF00"/>
              </a:highlight>
            </a:endParaRPr>
          </a:p>
        </p:txBody>
      </p:sp>
      <p:grpSp>
        <p:nvGrpSpPr>
          <p:cNvPr id="4" name="Group 3">
            <a:extLst>
              <a:ext uri="{FF2B5EF4-FFF2-40B4-BE49-F238E27FC236}">
                <a16:creationId xmlns:a16="http://schemas.microsoft.com/office/drawing/2014/main" id="{E30E4311-7838-2B0D-A53C-B28D31BB550F}"/>
              </a:ext>
            </a:extLst>
          </p:cNvPr>
          <p:cNvGrpSpPr/>
          <p:nvPr/>
        </p:nvGrpSpPr>
        <p:grpSpPr>
          <a:xfrm>
            <a:off x="910881" y="1438000"/>
            <a:ext cx="4596751" cy="4953940"/>
            <a:chOff x="926326" y="428474"/>
            <a:chExt cx="4596751" cy="4953940"/>
          </a:xfrm>
        </p:grpSpPr>
        <p:sp>
          <p:nvSpPr>
            <p:cNvPr id="2" name="TextBox 1">
              <a:extLst>
                <a:ext uri="{FF2B5EF4-FFF2-40B4-BE49-F238E27FC236}">
                  <a16:creationId xmlns:a16="http://schemas.microsoft.com/office/drawing/2014/main" id="{F2BF47B4-7DD4-2D16-665B-28E802FFC32B}"/>
                </a:ext>
              </a:extLst>
            </p:cNvPr>
            <p:cNvSpPr txBox="1"/>
            <p:nvPr/>
          </p:nvSpPr>
          <p:spPr>
            <a:xfrm>
              <a:off x="4437989" y="5013082"/>
              <a:ext cx="1085088" cy="369332"/>
            </a:xfrm>
            <a:prstGeom prst="rect">
              <a:avLst/>
            </a:prstGeom>
            <a:noFill/>
            <a:ln w="19050">
              <a:solidFill>
                <a:schemeClr val="tx1"/>
              </a:solidFill>
            </a:ln>
          </p:spPr>
          <p:txBody>
            <a:bodyPr wrap="square" rtlCol="0">
              <a:spAutoFit/>
            </a:bodyPr>
            <a:lstStyle/>
            <a:p>
              <a:pPr algn="ctr"/>
              <a:r>
                <a:rPr lang="en-US"/>
                <a:t>Monolith</a:t>
              </a:r>
            </a:p>
          </p:txBody>
        </p:sp>
        <p:cxnSp>
          <p:nvCxnSpPr>
            <p:cNvPr id="3" name="Straight Arrow Connector 2">
              <a:extLst>
                <a:ext uri="{FF2B5EF4-FFF2-40B4-BE49-F238E27FC236}">
                  <a16:creationId xmlns:a16="http://schemas.microsoft.com/office/drawing/2014/main" id="{F2806566-28AE-CED0-4C83-211CB089F9B9}"/>
                </a:ext>
              </a:extLst>
            </p:cNvPr>
            <p:cNvCxnSpPr>
              <a:cxnSpLocks/>
              <a:stCxn id="2" idx="0"/>
            </p:cNvCxnSpPr>
            <p:nvPr/>
          </p:nvCxnSpPr>
          <p:spPr>
            <a:xfrm flipH="1" flipV="1">
              <a:off x="3665671" y="3702584"/>
              <a:ext cx="1314862" cy="131049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72A7107-FF65-F663-D6C2-9BECB4E10AE2}"/>
                </a:ext>
              </a:extLst>
            </p:cNvPr>
            <p:cNvSpPr txBox="1"/>
            <p:nvPr/>
          </p:nvSpPr>
          <p:spPr>
            <a:xfrm>
              <a:off x="926326" y="4656669"/>
              <a:ext cx="2099024" cy="646331"/>
            </a:xfrm>
            <a:prstGeom prst="rect">
              <a:avLst/>
            </a:prstGeom>
            <a:noFill/>
            <a:ln w="19050">
              <a:solidFill>
                <a:schemeClr val="tx1"/>
              </a:solidFill>
            </a:ln>
          </p:spPr>
          <p:txBody>
            <a:bodyPr wrap="square" rtlCol="0">
              <a:spAutoFit/>
            </a:bodyPr>
            <a:lstStyle/>
            <a:p>
              <a:pPr algn="ctr"/>
              <a:r>
                <a:rPr lang="en-US" dirty="0"/>
                <a:t>Monolith Vacuum Systems</a:t>
              </a:r>
            </a:p>
          </p:txBody>
        </p:sp>
        <p:cxnSp>
          <p:nvCxnSpPr>
            <p:cNvPr id="14" name="Straight Arrow Connector 13">
              <a:extLst>
                <a:ext uri="{FF2B5EF4-FFF2-40B4-BE49-F238E27FC236}">
                  <a16:creationId xmlns:a16="http://schemas.microsoft.com/office/drawing/2014/main" id="{36ED298A-F799-44B3-FAC0-D2B2FD4E6929}"/>
                </a:ext>
              </a:extLst>
            </p:cNvPr>
            <p:cNvCxnSpPr>
              <a:cxnSpLocks/>
              <a:stCxn id="13" idx="0"/>
              <a:endCxn id="8" idx="4"/>
            </p:cNvCxnSpPr>
            <p:nvPr/>
          </p:nvCxnSpPr>
          <p:spPr>
            <a:xfrm flipV="1">
              <a:off x="1975838" y="3138580"/>
              <a:ext cx="618502" cy="15180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D4B62AA-F28A-2BAC-C8FA-EAB54D1A50A8}"/>
                </a:ext>
              </a:extLst>
            </p:cNvPr>
            <p:cNvSpPr txBox="1"/>
            <p:nvPr/>
          </p:nvSpPr>
          <p:spPr>
            <a:xfrm>
              <a:off x="4151251" y="428474"/>
              <a:ext cx="1268977" cy="923330"/>
            </a:xfrm>
            <a:prstGeom prst="rect">
              <a:avLst/>
            </a:prstGeom>
            <a:solidFill>
              <a:schemeClr val="bg1"/>
            </a:solidFill>
            <a:ln w="19050">
              <a:solidFill>
                <a:schemeClr val="tx1"/>
              </a:solidFill>
            </a:ln>
          </p:spPr>
          <p:txBody>
            <a:bodyPr wrap="square" rtlCol="0">
              <a:spAutoFit/>
            </a:bodyPr>
            <a:lstStyle/>
            <a:p>
              <a:pPr algn="ctr"/>
              <a:r>
                <a:rPr lang="en-US" dirty="0"/>
                <a:t>Target Drive</a:t>
              </a:r>
            </a:p>
            <a:p>
              <a:pPr algn="ctr"/>
              <a:r>
                <a:rPr lang="en-US" dirty="0"/>
                <a:t>Room</a:t>
              </a:r>
            </a:p>
          </p:txBody>
        </p:sp>
        <p:cxnSp>
          <p:nvCxnSpPr>
            <p:cNvPr id="35" name="Straight Arrow Connector 34">
              <a:extLst>
                <a:ext uri="{FF2B5EF4-FFF2-40B4-BE49-F238E27FC236}">
                  <a16:creationId xmlns:a16="http://schemas.microsoft.com/office/drawing/2014/main" id="{DD71BBDC-8645-4AED-2164-510B0295DF2C}"/>
                </a:ext>
              </a:extLst>
            </p:cNvPr>
            <p:cNvCxnSpPr>
              <a:cxnSpLocks/>
              <a:stCxn id="34" idx="2"/>
            </p:cNvCxnSpPr>
            <p:nvPr/>
          </p:nvCxnSpPr>
          <p:spPr>
            <a:xfrm flipH="1">
              <a:off x="3744625" y="1351804"/>
              <a:ext cx="1041115" cy="172679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2DEBC32F-0A7D-1CC1-9029-BF161B1662B4}"/>
              </a:ext>
            </a:extLst>
          </p:cNvPr>
          <p:cNvSpPr/>
          <p:nvPr/>
        </p:nvSpPr>
        <p:spPr>
          <a:xfrm>
            <a:off x="2243747" y="3501776"/>
            <a:ext cx="670296" cy="646330"/>
          </a:xfrm>
          <a:prstGeom prst="ellipse">
            <a:avLst/>
          </a:prstGeom>
          <a:noFill/>
          <a:ln w="63500">
            <a:solidFill>
              <a:srgbClr val="0070C0"/>
            </a:solidFill>
            <a:miter lim="800000"/>
          </a:ln>
          <a:effectLst>
            <a:glow rad="101600">
              <a:schemeClr val="accent3">
                <a:satMod val="175000"/>
                <a:alpha val="40000"/>
              </a:schemeClr>
            </a:glo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Tree>
    <p:extLst>
      <p:ext uri="{BB962C8B-B14F-4D97-AF65-F5344CB8AC3E}">
        <p14:creationId xmlns:p14="http://schemas.microsoft.com/office/powerpoint/2010/main" val="159260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childTnLst>
                                    <p:animEffect transition="out" filter="fade">
                                      <p:cBhvr>
                                        <p:cTn id="6" dur="1500" tmFilter="0, 0; .2, .5; .8, .5; 1, 0"/>
                                        <p:tgtEl>
                                          <p:spTgt spid="8"/>
                                        </p:tgtEl>
                                      </p:cBhvr>
                                    </p:animEffect>
                                    <p:animScale>
                                      <p:cBhvr>
                                        <p:cTn id="7" dur="7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EB24E-980A-4FEB-8A0A-7E5D913381CF}"/>
              </a:ext>
            </a:extLst>
          </p:cNvPr>
          <p:cNvSpPr>
            <a:spLocks noGrp="1"/>
          </p:cNvSpPr>
          <p:nvPr>
            <p:ph type="title"/>
          </p:nvPr>
        </p:nvSpPr>
        <p:spPr/>
        <p:txBody>
          <a:bodyPr/>
          <a:lstStyle/>
          <a:p>
            <a:r>
              <a:rPr lang="en-US" dirty="0"/>
              <a:t>Core Vessel Vacuum System Description</a:t>
            </a:r>
          </a:p>
        </p:txBody>
      </p:sp>
      <p:pic>
        <p:nvPicPr>
          <p:cNvPr id="4" name="Picture 3">
            <a:extLst>
              <a:ext uri="{FF2B5EF4-FFF2-40B4-BE49-F238E27FC236}">
                <a16:creationId xmlns:a16="http://schemas.microsoft.com/office/drawing/2014/main" id="{AB509400-1215-4FE5-294D-0771C4D8DDD3}"/>
              </a:ext>
            </a:extLst>
          </p:cNvPr>
          <p:cNvPicPr>
            <a:picLocks noChangeAspect="1"/>
          </p:cNvPicPr>
          <p:nvPr/>
        </p:nvPicPr>
        <p:blipFill rotWithShape="1">
          <a:blip r:embed="rId3"/>
          <a:srcRect l="5316" t="7244" r="28119" b="10035"/>
          <a:stretch/>
        </p:blipFill>
        <p:spPr>
          <a:xfrm>
            <a:off x="8800927" y="1397985"/>
            <a:ext cx="3006197" cy="2812249"/>
          </a:xfrm>
          <a:prstGeom prst="rect">
            <a:avLst/>
          </a:prstGeom>
        </p:spPr>
      </p:pic>
      <p:sp>
        <p:nvSpPr>
          <p:cNvPr id="14" name="Content Placeholder 2">
            <a:extLst>
              <a:ext uri="{FF2B5EF4-FFF2-40B4-BE49-F238E27FC236}">
                <a16:creationId xmlns:a16="http://schemas.microsoft.com/office/drawing/2014/main" id="{74929337-0D83-8AFE-106A-98E1CEABFE6E}"/>
              </a:ext>
            </a:extLst>
          </p:cNvPr>
          <p:cNvSpPr txBox="1">
            <a:spLocks/>
          </p:cNvSpPr>
          <p:nvPr/>
        </p:nvSpPr>
        <p:spPr>
          <a:xfrm>
            <a:off x="314692" y="1422400"/>
            <a:ext cx="7975198" cy="413433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When the Core Vessel is operated in vacuum mode the Vacuum System maintains a rough vacuum environment surrounding the target systems technical components.  When the Core Vessel is operated in Helium mode, the Vacuum System provides a purge of the CV environment prior to Helium fill.</a:t>
            </a:r>
          </a:p>
          <a:p>
            <a:pPr marL="0" indent="0">
              <a:buNone/>
            </a:pPr>
            <a:r>
              <a:rPr lang="en-US" sz="2000" dirty="0">
                <a:latin typeface="+mn-lt"/>
              </a:rPr>
              <a:t>The system includes a vacuum pump (with redundancy), a primary evacuation route (tubing) connecting to the CV, branches for other integrated processes, isolation valves, pressure gauges, and gas composition monitoring.</a:t>
            </a:r>
          </a:p>
          <a:p>
            <a:r>
              <a:rPr lang="en-US" sz="2000" dirty="0"/>
              <a:t>System architecture models the SNS CV vacuum system, with the same or similar commercial off-the-shelf components (COTS) selected to routing and other process connections. </a:t>
            </a:r>
          </a:p>
          <a:p>
            <a:pPr>
              <a:spcBef>
                <a:spcPts val="1200"/>
              </a:spcBef>
            </a:pPr>
            <a:endParaRPr lang="en-US" dirty="0"/>
          </a:p>
        </p:txBody>
      </p:sp>
      <p:sp>
        <p:nvSpPr>
          <p:cNvPr id="3" name="TextBox 2">
            <a:extLst>
              <a:ext uri="{FF2B5EF4-FFF2-40B4-BE49-F238E27FC236}">
                <a16:creationId xmlns:a16="http://schemas.microsoft.com/office/drawing/2014/main" id="{3DE226C2-FEF5-7CE5-505C-63FE9C663C15}"/>
              </a:ext>
            </a:extLst>
          </p:cNvPr>
          <p:cNvSpPr txBox="1"/>
          <p:nvPr/>
        </p:nvSpPr>
        <p:spPr>
          <a:xfrm>
            <a:off x="9487918" y="4125864"/>
            <a:ext cx="1632213" cy="646331"/>
          </a:xfrm>
          <a:prstGeom prst="rect">
            <a:avLst/>
          </a:prstGeom>
          <a:solidFill>
            <a:srgbClr val="D6EFDF"/>
          </a:solidFill>
          <a:ln>
            <a:solidFill>
              <a:srgbClr val="95AD8B"/>
            </a:solidFill>
          </a:ln>
        </p:spPr>
        <p:txBody>
          <a:bodyPr wrap="square" rtlCol="0">
            <a:spAutoFit/>
          </a:bodyPr>
          <a:lstStyle/>
          <a:p>
            <a:pPr algn="ctr"/>
            <a:r>
              <a:rPr lang="en-US" sz="1200" b="1" dirty="0"/>
              <a:t>SNS Core Vessel Vacuum Pump Station</a:t>
            </a:r>
            <a:endParaRPr lang="en-US" sz="1200" b="1" dirty="0">
              <a:latin typeface="+mn-lt"/>
            </a:endParaRPr>
          </a:p>
        </p:txBody>
      </p:sp>
    </p:spTree>
    <p:extLst>
      <p:ext uri="{BB962C8B-B14F-4D97-AF65-F5344CB8AC3E}">
        <p14:creationId xmlns:p14="http://schemas.microsoft.com/office/powerpoint/2010/main" val="1797387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A9BD8-8AE6-5452-DB86-78CFF31BF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EC2C4-4748-5BFD-27B0-264D153A4109}"/>
              </a:ext>
            </a:extLst>
          </p:cNvPr>
          <p:cNvSpPr>
            <a:spLocks noGrp="1"/>
          </p:cNvSpPr>
          <p:nvPr>
            <p:ph type="title"/>
          </p:nvPr>
        </p:nvSpPr>
        <p:spPr/>
        <p:txBody>
          <a:bodyPr/>
          <a:lstStyle/>
          <a:p>
            <a:r>
              <a:rPr lang="en-US" dirty="0"/>
              <a:t>Requirements Summary &amp; Key Functions</a:t>
            </a:r>
          </a:p>
        </p:txBody>
      </p:sp>
      <p:sp>
        <p:nvSpPr>
          <p:cNvPr id="3" name="Content Placeholder 2">
            <a:extLst>
              <a:ext uri="{FF2B5EF4-FFF2-40B4-BE49-F238E27FC236}">
                <a16:creationId xmlns:a16="http://schemas.microsoft.com/office/drawing/2014/main" id="{35BB17EA-6050-E790-4806-C132D4B51D54}"/>
              </a:ext>
            </a:extLst>
          </p:cNvPr>
          <p:cNvSpPr>
            <a:spLocks noGrp="1"/>
          </p:cNvSpPr>
          <p:nvPr>
            <p:ph idx="1"/>
          </p:nvPr>
        </p:nvSpPr>
        <p:spPr/>
        <p:txBody>
          <a:bodyPr/>
          <a:lstStyle/>
          <a:p>
            <a:endParaRPr lang="en-US"/>
          </a:p>
          <a:p>
            <a:endParaRPr lang="en-US"/>
          </a:p>
          <a:p>
            <a:endParaRPr lang="en-US"/>
          </a:p>
        </p:txBody>
      </p:sp>
      <p:graphicFrame>
        <p:nvGraphicFramePr>
          <p:cNvPr id="4" name="Table 3">
            <a:extLst>
              <a:ext uri="{FF2B5EF4-FFF2-40B4-BE49-F238E27FC236}">
                <a16:creationId xmlns:a16="http://schemas.microsoft.com/office/drawing/2014/main" id="{2F034DE3-1EBD-1140-33FC-846A98E9EB1F}"/>
              </a:ext>
            </a:extLst>
          </p:cNvPr>
          <p:cNvGraphicFramePr>
            <a:graphicFrameLocks noGrp="1"/>
          </p:cNvGraphicFramePr>
          <p:nvPr>
            <p:extLst>
              <p:ext uri="{D42A27DB-BD31-4B8C-83A1-F6EECF244321}">
                <p14:modId xmlns:p14="http://schemas.microsoft.com/office/powerpoint/2010/main" val="1080176461"/>
              </p:ext>
            </p:extLst>
          </p:nvPr>
        </p:nvGraphicFramePr>
        <p:xfrm>
          <a:off x="538921" y="1162975"/>
          <a:ext cx="11114157" cy="2072640"/>
        </p:xfrm>
        <a:graphic>
          <a:graphicData uri="http://schemas.openxmlformats.org/drawingml/2006/table">
            <a:tbl>
              <a:tblPr firstRow="1" bandRow="1">
                <a:tableStyleId>{5C22544A-7EE6-4342-B048-85BDC9FD1C3A}</a:tableStyleId>
              </a:tblPr>
              <a:tblGrid>
                <a:gridCol w="2054178">
                  <a:extLst>
                    <a:ext uri="{9D8B030D-6E8A-4147-A177-3AD203B41FA5}">
                      <a16:colId xmlns:a16="http://schemas.microsoft.com/office/drawing/2014/main" val="3935837091"/>
                    </a:ext>
                  </a:extLst>
                </a:gridCol>
                <a:gridCol w="9059979">
                  <a:extLst>
                    <a:ext uri="{9D8B030D-6E8A-4147-A177-3AD203B41FA5}">
                      <a16:colId xmlns:a16="http://schemas.microsoft.com/office/drawing/2014/main" val="3238313556"/>
                    </a:ext>
                  </a:extLst>
                </a:gridCol>
              </a:tblGrid>
              <a:tr h="259805">
                <a:tc>
                  <a:txBody>
                    <a:bodyPr/>
                    <a:lstStyle/>
                    <a:p>
                      <a:pPr algn="ctr"/>
                      <a:r>
                        <a:rPr lang="en-US" sz="1600" dirty="0"/>
                        <a:t>ID</a:t>
                      </a:r>
                    </a:p>
                  </a:txBody>
                  <a:tcPr/>
                </a:tc>
                <a:tc>
                  <a:txBody>
                    <a:bodyPr/>
                    <a:lstStyle/>
                    <a:p>
                      <a:pPr algn="ctr"/>
                      <a:r>
                        <a:rPr lang="en-US" sz="1600" dirty="0"/>
                        <a:t>Requirement Summary</a:t>
                      </a:r>
                    </a:p>
                  </a:txBody>
                  <a:tcPr/>
                </a:tc>
                <a:extLst>
                  <a:ext uri="{0D108BD9-81ED-4DB2-BD59-A6C34878D82A}">
                    <a16:rowId xmlns:a16="http://schemas.microsoft.com/office/drawing/2014/main" val="1682183194"/>
                  </a:ext>
                </a:extLst>
              </a:tr>
              <a:tr h="349310">
                <a:tc>
                  <a:txBody>
                    <a:bodyPr/>
                    <a:lstStyle/>
                    <a:p>
                      <a:pPr marL="57150" marR="116205" algn="ctr" defTabSz="914400" rtl="0" eaLnBrk="1" latinLnBrk="0" hangingPunct="1">
                        <a:lnSpc>
                          <a:spcPct val="150000"/>
                        </a:lnSpc>
                        <a:spcBef>
                          <a:spcPts val="0"/>
                        </a:spcBef>
                        <a:spcAft>
                          <a:spcPts val="0"/>
                        </a:spcAft>
                      </a:pPr>
                      <a:r>
                        <a:rPr lang="en-US" sz="1600" b="0" i="0" u="none" strike="noStrike" kern="1200" baseline="0" dirty="0">
                          <a:solidFill>
                            <a:schemeClr val="dk1"/>
                          </a:solidFill>
                          <a:latin typeface="+mn-lt"/>
                          <a:ea typeface="+mn-ea"/>
                          <a:cs typeface="+mn-cs"/>
                        </a:rPr>
                        <a:t>S.03.11-6176</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marL="45720" marR="45720"/>
                </a:tc>
                <a:tc>
                  <a:txBody>
                    <a:bodyPr/>
                    <a:lstStyle/>
                    <a:p>
                      <a:pPr marL="57150" marR="116205" algn="l" defTabSz="914400" rtl="0" eaLnBrk="1" latinLnBrk="0" hangingPunct="1">
                        <a:lnSpc>
                          <a:spcPct val="100000"/>
                        </a:lnSpc>
                        <a:spcBef>
                          <a:spcPts val="0"/>
                        </a:spcBef>
                        <a:spcAft>
                          <a:spcPts val="0"/>
                        </a:spcAft>
                      </a:pPr>
                      <a:r>
                        <a:rPr lang="en-US" sz="1600" kern="1200" dirty="0">
                          <a:solidFill>
                            <a:schemeClr val="dk1"/>
                          </a:solidFill>
                          <a:effectLst/>
                          <a:latin typeface="+mn-lt"/>
                          <a:ea typeface="Calibri" panose="020F0502020204030204" pitchFamily="34" charset="0"/>
                          <a:cs typeface="Times New Roman" panose="02020603050405020304" pitchFamily="18" charset="0"/>
                        </a:rPr>
                        <a:t>The Core Vessel Vacuum System shall be capable of maintaining of pressure of ≤1 Torr either during operations or during preparation for Helium fill.</a:t>
                      </a:r>
                    </a:p>
                  </a:txBody>
                  <a:tcPr marL="45720" marR="45720"/>
                </a:tc>
                <a:extLst>
                  <a:ext uri="{0D108BD9-81ED-4DB2-BD59-A6C34878D82A}">
                    <a16:rowId xmlns:a16="http://schemas.microsoft.com/office/drawing/2014/main" val="3052179657"/>
                  </a:ext>
                </a:extLst>
              </a:tr>
              <a:tr h="349359">
                <a:tc>
                  <a:txBody>
                    <a:bodyPr/>
                    <a:lstStyle/>
                    <a:p>
                      <a:pPr marL="57150" marR="116205" algn="ctr" defTabSz="914400" rtl="0" eaLnBrk="1" latinLnBrk="0" hangingPunct="1">
                        <a:lnSpc>
                          <a:spcPct val="150000"/>
                        </a:lnSpc>
                        <a:spcBef>
                          <a:spcPts val="0"/>
                        </a:spcBef>
                        <a:spcAft>
                          <a:spcPts val="0"/>
                        </a:spcAft>
                      </a:pPr>
                      <a:r>
                        <a:rPr lang="en-US" sz="1600" b="0" i="0" u="none" strike="noStrike" kern="1200" baseline="0" dirty="0">
                          <a:solidFill>
                            <a:schemeClr val="dk1"/>
                          </a:solidFill>
                          <a:latin typeface="+mn-lt"/>
                          <a:ea typeface="+mn-ea"/>
                          <a:cs typeface="+mn-cs"/>
                        </a:rPr>
                        <a:t>S.03.11-7731</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marL="45720" marR="45720"/>
                </a:tc>
                <a:tc>
                  <a:txBody>
                    <a:bodyPr/>
                    <a:lstStyle/>
                    <a:p>
                      <a:pPr marL="57150" marR="116205"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The Core Vessel Vacuum System shall include features that allow operation with either vacuum or a Helium fill in the Core Vessel.</a:t>
                      </a:r>
                    </a:p>
                  </a:txBody>
                  <a:tcPr marL="45720" marR="45720"/>
                </a:tc>
                <a:extLst>
                  <a:ext uri="{0D108BD9-81ED-4DB2-BD59-A6C34878D82A}">
                    <a16:rowId xmlns:a16="http://schemas.microsoft.com/office/drawing/2014/main" val="3007592700"/>
                  </a:ext>
                </a:extLst>
              </a:tr>
              <a:tr h="349359">
                <a:tc>
                  <a:txBody>
                    <a:bodyPr/>
                    <a:lstStyle/>
                    <a:p>
                      <a:pPr marL="57150" marR="116205" algn="ctr" defTabSz="914400" rtl="0" eaLnBrk="1" latinLnBrk="0" hangingPunct="1">
                        <a:lnSpc>
                          <a:spcPct val="150000"/>
                        </a:lnSpc>
                        <a:spcBef>
                          <a:spcPts val="0"/>
                        </a:spcBef>
                        <a:spcAft>
                          <a:spcPts val="0"/>
                        </a:spcAft>
                      </a:pPr>
                      <a:r>
                        <a:rPr lang="en-US" sz="1600" b="0" i="0" u="none" strike="noStrike" kern="1200" baseline="0" dirty="0">
                          <a:solidFill>
                            <a:schemeClr val="dk1"/>
                          </a:solidFill>
                          <a:latin typeface="+mn-lt"/>
                          <a:ea typeface="+mn-ea"/>
                          <a:cs typeface="+mn-cs"/>
                        </a:rPr>
                        <a:t>S.03.11-7618</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marL="45720" marR="45720"/>
                </a:tc>
                <a:tc>
                  <a:txBody>
                    <a:bodyPr/>
                    <a:lstStyle/>
                    <a:p>
                      <a:pPr marL="57150" marR="116205"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cs typeface="Times New Roman" panose="02020603050405020304" pitchFamily="18" charset="0"/>
                        </a:rPr>
                        <a:t>The Core Vessel Vacuum System shall allow for monitoring of the composition of the Core Vessel environment drawn through the vacuum system.</a:t>
                      </a:r>
                    </a:p>
                  </a:txBody>
                  <a:tcPr marL="45720" marR="45720"/>
                </a:tc>
                <a:extLst>
                  <a:ext uri="{0D108BD9-81ED-4DB2-BD59-A6C34878D82A}">
                    <a16:rowId xmlns:a16="http://schemas.microsoft.com/office/drawing/2014/main" val="3817468331"/>
                  </a:ext>
                </a:extLst>
              </a:tr>
            </a:tbl>
          </a:graphicData>
        </a:graphic>
      </p:graphicFrame>
      <p:sp>
        <p:nvSpPr>
          <p:cNvPr id="8" name="Content Placeholder 2">
            <a:extLst>
              <a:ext uri="{FF2B5EF4-FFF2-40B4-BE49-F238E27FC236}">
                <a16:creationId xmlns:a16="http://schemas.microsoft.com/office/drawing/2014/main" id="{6727BA9B-AFF8-FF21-4CCB-57B0449DE296}"/>
              </a:ext>
            </a:extLst>
          </p:cNvPr>
          <p:cNvSpPr txBox="1">
            <a:spLocks/>
          </p:cNvSpPr>
          <p:nvPr/>
        </p:nvSpPr>
        <p:spPr>
          <a:xfrm>
            <a:off x="467092" y="3561734"/>
            <a:ext cx="11315194" cy="24781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 brevity, only Core Vessel-specific requirements are shown.  General requirements, PHAR-derived safety requirements and interface-derived requirements also apply and can be found in the S03110000-SR0001 Target Vacuum Systems Requirements.</a:t>
            </a:r>
          </a:p>
          <a:p>
            <a:r>
              <a:rPr lang="en-US" dirty="0"/>
              <a:t>From general lifetime and maintenance requirements, it’s also important that the vacuum system can pump down the Core Vessel to ≤1 Torr within a timeframe that supports the start of operations after a service event.</a:t>
            </a:r>
          </a:p>
          <a:p>
            <a:endParaRPr lang="en-US" dirty="0"/>
          </a:p>
        </p:txBody>
      </p:sp>
    </p:spTree>
    <p:extLst>
      <p:ext uri="{BB962C8B-B14F-4D97-AF65-F5344CB8AC3E}">
        <p14:creationId xmlns:p14="http://schemas.microsoft.com/office/powerpoint/2010/main" val="2663809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97D47-32B2-2A77-915A-7C13EC863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620414-0775-78E1-A488-A4FCA837B972}"/>
              </a:ext>
            </a:extLst>
          </p:cNvPr>
          <p:cNvSpPr>
            <a:spLocks noGrp="1"/>
          </p:cNvSpPr>
          <p:nvPr>
            <p:ph type="title"/>
          </p:nvPr>
        </p:nvSpPr>
        <p:spPr/>
        <p:txBody>
          <a:bodyPr/>
          <a:lstStyle/>
          <a:p>
            <a:r>
              <a:rPr lang="en-US" dirty="0"/>
              <a:t>Major Interfaces internal and external to Target Systems</a:t>
            </a:r>
          </a:p>
        </p:txBody>
      </p:sp>
      <p:sp>
        <p:nvSpPr>
          <p:cNvPr id="3" name="Content Placeholder 2">
            <a:extLst>
              <a:ext uri="{FF2B5EF4-FFF2-40B4-BE49-F238E27FC236}">
                <a16:creationId xmlns:a16="http://schemas.microsoft.com/office/drawing/2014/main" id="{136E4F01-5CE0-981C-5558-8C6D73E87194}"/>
              </a:ext>
            </a:extLst>
          </p:cNvPr>
          <p:cNvSpPr>
            <a:spLocks noGrp="1"/>
          </p:cNvSpPr>
          <p:nvPr>
            <p:ph idx="1"/>
          </p:nvPr>
        </p:nvSpPr>
        <p:spPr>
          <a:xfrm>
            <a:off x="314692" y="1825625"/>
            <a:ext cx="6221019" cy="4061829"/>
          </a:xfrm>
        </p:spPr>
        <p:txBody>
          <a:bodyPr/>
          <a:lstStyle/>
          <a:p>
            <a:pPr marL="342900" indent="-342900">
              <a:buFont typeface="+mj-lt"/>
              <a:buAutoNum type="arabicPeriod"/>
            </a:pPr>
            <a:r>
              <a:rPr lang="en-US" dirty="0"/>
              <a:t>Welded vacuum connection to the Core Vessel.</a:t>
            </a:r>
          </a:p>
          <a:p>
            <a:pPr marL="342900" indent="-342900">
              <a:buFont typeface="+mj-lt"/>
              <a:buAutoNum type="arabicPeriod"/>
            </a:pPr>
            <a:r>
              <a:rPr lang="en-US" dirty="0"/>
              <a:t>Power, compressed air, anchorage and Hot </a:t>
            </a:r>
            <a:r>
              <a:rPr lang="en-US" dirty="0" err="1"/>
              <a:t>Offgas</a:t>
            </a:r>
            <a:r>
              <a:rPr lang="en-US" dirty="0"/>
              <a:t> connections with Conventional Facilities (CF).</a:t>
            </a:r>
          </a:p>
          <a:p>
            <a:pPr marL="342900" indent="-342900">
              <a:buFont typeface="+mj-lt"/>
              <a:buAutoNum type="arabicPeriod"/>
            </a:pPr>
            <a:r>
              <a:rPr lang="en-US" dirty="0"/>
              <a:t>Control via Vacuum Control System PLCs in Integrated Control Systems (ICS) scope. </a:t>
            </a:r>
          </a:p>
          <a:p>
            <a:pPr marL="342900" indent="-342900">
              <a:buFont typeface="+mj-lt"/>
              <a:buAutoNum type="arabicPeriod"/>
            </a:pPr>
            <a:r>
              <a:rPr lang="en-US" dirty="0"/>
              <a:t>Connection to Helium distribution system in Target Process Systems scope (not shown).</a:t>
            </a:r>
          </a:p>
        </p:txBody>
      </p:sp>
      <p:pic>
        <p:nvPicPr>
          <p:cNvPr id="7" name="Picture 6">
            <a:extLst>
              <a:ext uri="{FF2B5EF4-FFF2-40B4-BE49-F238E27FC236}">
                <a16:creationId xmlns:a16="http://schemas.microsoft.com/office/drawing/2014/main" id="{B5610974-B534-62A9-08A2-8233EA9BDB98}"/>
              </a:ext>
            </a:extLst>
          </p:cNvPr>
          <p:cNvPicPr>
            <a:picLocks noChangeAspect="1"/>
          </p:cNvPicPr>
          <p:nvPr/>
        </p:nvPicPr>
        <p:blipFill>
          <a:blip r:embed="rId3"/>
          <a:stretch>
            <a:fillRect/>
          </a:stretch>
        </p:blipFill>
        <p:spPr>
          <a:xfrm>
            <a:off x="6268117" y="1304282"/>
            <a:ext cx="3657600" cy="2799988"/>
          </a:xfrm>
          <a:prstGeom prst="rect">
            <a:avLst/>
          </a:prstGeom>
        </p:spPr>
      </p:pic>
      <p:grpSp>
        <p:nvGrpSpPr>
          <p:cNvPr id="9" name="Group 8">
            <a:extLst>
              <a:ext uri="{FF2B5EF4-FFF2-40B4-BE49-F238E27FC236}">
                <a16:creationId xmlns:a16="http://schemas.microsoft.com/office/drawing/2014/main" id="{E11A44F0-C95F-3690-8148-3096CD69F96A}"/>
              </a:ext>
            </a:extLst>
          </p:cNvPr>
          <p:cNvGrpSpPr/>
          <p:nvPr/>
        </p:nvGrpSpPr>
        <p:grpSpPr>
          <a:xfrm>
            <a:off x="8216697" y="3592846"/>
            <a:ext cx="3724394" cy="2900029"/>
            <a:chOff x="6205989" y="3508224"/>
            <a:chExt cx="3724394" cy="2900029"/>
          </a:xfrm>
        </p:grpSpPr>
        <p:pic>
          <p:nvPicPr>
            <p:cNvPr id="10" name="Picture 9">
              <a:extLst>
                <a:ext uri="{FF2B5EF4-FFF2-40B4-BE49-F238E27FC236}">
                  <a16:creationId xmlns:a16="http://schemas.microsoft.com/office/drawing/2014/main" id="{37711350-296A-BE75-12EB-AAE7E3B6F66F}"/>
                </a:ext>
              </a:extLst>
            </p:cNvPr>
            <p:cNvPicPr>
              <a:picLocks noChangeAspect="1"/>
            </p:cNvPicPr>
            <p:nvPr/>
          </p:nvPicPr>
          <p:blipFill>
            <a:blip r:embed="rId4"/>
            <a:srcRect/>
            <a:stretch/>
          </p:blipFill>
          <p:spPr>
            <a:xfrm>
              <a:off x="6208451" y="3508224"/>
              <a:ext cx="3721932" cy="2900029"/>
            </a:xfrm>
            <a:prstGeom prst="rect">
              <a:avLst/>
            </a:prstGeom>
          </p:spPr>
        </p:pic>
        <p:cxnSp>
          <p:nvCxnSpPr>
            <p:cNvPr id="12" name="Straight Connector 11">
              <a:extLst>
                <a:ext uri="{FF2B5EF4-FFF2-40B4-BE49-F238E27FC236}">
                  <a16:creationId xmlns:a16="http://schemas.microsoft.com/office/drawing/2014/main" id="{3FFA25A3-DD1D-9279-FB15-DED5A3058F92}"/>
                </a:ext>
              </a:extLst>
            </p:cNvPr>
            <p:cNvCxnSpPr>
              <a:cxnSpLocks/>
            </p:cNvCxnSpPr>
            <p:nvPr/>
          </p:nvCxnSpPr>
          <p:spPr>
            <a:xfrm flipV="1">
              <a:off x="8084444" y="4740914"/>
              <a:ext cx="552038" cy="255266"/>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CF874A-9A1C-5EBB-73C6-3B3F104D0FE0}"/>
                </a:ext>
              </a:extLst>
            </p:cNvPr>
            <p:cNvCxnSpPr>
              <a:cxnSpLocks/>
            </p:cNvCxnSpPr>
            <p:nvPr/>
          </p:nvCxnSpPr>
          <p:spPr>
            <a:xfrm flipV="1">
              <a:off x="8670972" y="4699635"/>
              <a:ext cx="0" cy="593090"/>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7ECC507-9720-8985-3835-B9ACF683E764}"/>
                </a:ext>
              </a:extLst>
            </p:cNvPr>
            <p:cNvCxnSpPr>
              <a:cxnSpLocks/>
            </p:cNvCxnSpPr>
            <p:nvPr/>
          </p:nvCxnSpPr>
          <p:spPr>
            <a:xfrm>
              <a:off x="8670972" y="5242075"/>
              <a:ext cx="827555" cy="726786"/>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A7D714-CE24-2137-C9E2-60E3121EB5FA}"/>
                </a:ext>
              </a:extLst>
            </p:cNvPr>
            <p:cNvCxnSpPr>
              <a:cxnSpLocks/>
            </p:cNvCxnSpPr>
            <p:nvPr/>
          </p:nvCxnSpPr>
          <p:spPr>
            <a:xfrm flipH="1" flipV="1">
              <a:off x="8032017" y="4419530"/>
              <a:ext cx="37400" cy="99060"/>
            </a:xfrm>
            <a:prstGeom prst="line">
              <a:avLst/>
            </a:prstGeom>
            <a:ln w="5715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B0D88C-36CF-1CCC-5D2C-472D13843F3B}"/>
                </a:ext>
              </a:extLst>
            </p:cNvPr>
            <p:cNvCxnSpPr>
              <a:cxnSpLocks/>
            </p:cNvCxnSpPr>
            <p:nvPr/>
          </p:nvCxnSpPr>
          <p:spPr>
            <a:xfrm>
              <a:off x="7185660" y="3741420"/>
              <a:ext cx="846357" cy="689610"/>
            </a:xfrm>
            <a:prstGeom prst="line">
              <a:avLst/>
            </a:prstGeom>
            <a:ln w="5715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CB44BFA-CB15-F828-589D-A841F2094848}"/>
                </a:ext>
              </a:extLst>
            </p:cNvPr>
            <p:cNvCxnSpPr>
              <a:cxnSpLocks/>
            </p:cNvCxnSpPr>
            <p:nvPr/>
          </p:nvCxnSpPr>
          <p:spPr>
            <a:xfrm>
              <a:off x="7006851" y="3695471"/>
              <a:ext cx="202110" cy="45949"/>
            </a:xfrm>
            <a:prstGeom prst="line">
              <a:avLst/>
            </a:prstGeom>
            <a:ln w="5715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F6F235E-FA74-F628-3CDA-837DA77D9722}"/>
                </a:ext>
              </a:extLst>
            </p:cNvPr>
            <p:cNvCxnSpPr>
              <a:cxnSpLocks/>
            </p:cNvCxnSpPr>
            <p:nvPr/>
          </p:nvCxnSpPr>
          <p:spPr>
            <a:xfrm flipV="1">
              <a:off x="6818201" y="3718445"/>
              <a:ext cx="188650" cy="238875"/>
            </a:xfrm>
            <a:prstGeom prst="line">
              <a:avLst/>
            </a:prstGeom>
            <a:ln w="5715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59F382-5F7B-0886-C8A2-1EEF9B98EF2E}"/>
                </a:ext>
              </a:extLst>
            </p:cNvPr>
            <p:cNvCxnSpPr>
              <a:cxnSpLocks/>
            </p:cNvCxnSpPr>
            <p:nvPr/>
          </p:nvCxnSpPr>
          <p:spPr>
            <a:xfrm>
              <a:off x="6205989" y="3815080"/>
              <a:ext cx="656142" cy="142240"/>
            </a:xfrm>
            <a:prstGeom prst="line">
              <a:avLst/>
            </a:prstGeom>
            <a:ln w="5715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E5FFFD2-2CDF-341B-41DD-A46AC2AF06F6}"/>
                </a:ext>
              </a:extLst>
            </p:cNvPr>
            <p:cNvCxnSpPr>
              <a:cxnSpLocks/>
            </p:cNvCxnSpPr>
            <p:nvPr/>
          </p:nvCxnSpPr>
          <p:spPr>
            <a:xfrm>
              <a:off x="7233617" y="3937000"/>
              <a:ext cx="883757" cy="701040"/>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70B32A8-7304-CCBF-B06F-ECCCE3DB7DFC}"/>
                </a:ext>
              </a:extLst>
            </p:cNvPr>
            <p:cNvCxnSpPr>
              <a:cxnSpLocks/>
            </p:cNvCxnSpPr>
            <p:nvPr/>
          </p:nvCxnSpPr>
          <p:spPr>
            <a:xfrm flipV="1">
              <a:off x="6842180" y="3837169"/>
              <a:ext cx="188650" cy="238875"/>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AFDC792-6DBE-A88B-9A53-E764651C3D07}"/>
                </a:ext>
              </a:extLst>
            </p:cNvPr>
            <p:cNvCxnSpPr>
              <a:cxnSpLocks/>
            </p:cNvCxnSpPr>
            <p:nvPr/>
          </p:nvCxnSpPr>
          <p:spPr>
            <a:xfrm>
              <a:off x="7027884" y="3849869"/>
              <a:ext cx="202110" cy="45949"/>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C543202-2B80-1D0F-219D-617ACA2693DE}"/>
                </a:ext>
              </a:extLst>
            </p:cNvPr>
            <p:cNvCxnSpPr>
              <a:cxnSpLocks/>
            </p:cNvCxnSpPr>
            <p:nvPr/>
          </p:nvCxnSpPr>
          <p:spPr>
            <a:xfrm>
              <a:off x="6849485" y="4098133"/>
              <a:ext cx="202110" cy="45949"/>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C70FC4-2517-96CB-14FF-D4798CCC6E3A}"/>
                </a:ext>
              </a:extLst>
            </p:cNvPr>
            <p:cNvCxnSpPr>
              <a:cxnSpLocks/>
            </p:cNvCxnSpPr>
            <p:nvPr/>
          </p:nvCxnSpPr>
          <p:spPr>
            <a:xfrm flipV="1">
              <a:off x="8069417" y="4562475"/>
              <a:ext cx="0" cy="433705"/>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ABA4EC-BE4C-E288-98B7-BC0582A198C5}"/>
                </a:ext>
              </a:extLst>
            </p:cNvPr>
            <p:cNvCxnSpPr>
              <a:cxnSpLocks/>
            </p:cNvCxnSpPr>
            <p:nvPr/>
          </p:nvCxnSpPr>
          <p:spPr>
            <a:xfrm>
              <a:off x="9498527" y="5968861"/>
              <a:ext cx="272853" cy="45738"/>
            </a:xfrm>
            <a:prstGeom prst="line">
              <a:avLst/>
            </a:prstGeom>
            <a:ln w="5715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A55595FA-3D22-8FFE-EAB0-DD11AEF496DD}"/>
              </a:ext>
            </a:extLst>
          </p:cNvPr>
          <p:cNvSpPr txBox="1"/>
          <p:nvPr/>
        </p:nvSpPr>
        <p:spPr>
          <a:xfrm>
            <a:off x="6692748" y="3442000"/>
            <a:ext cx="391973" cy="369332"/>
          </a:xfrm>
          <a:prstGeom prst="rect">
            <a:avLst/>
          </a:prstGeom>
          <a:noFill/>
          <a:ln>
            <a:solidFill>
              <a:schemeClr val="tx1"/>
            </a:solidFill>
          </a:ln>
        </p:spPr>
        <p:txBody>
          <a:bodyPr wrap="square" rtlCol="0">
            <a:spAutoFit/>
          </a:bodyPr>
          <a:lstStyle/>
          <a:p>
            <a:pPr algn="ctr"/>
            <a:r>
              <a:rPr lang="en-US" dirty="0"/>
              <a:t>1</a:t>
            </a:r>
          </a:p>
        </p:txBody>
      </p:sp>
      <p:sp>
        <p:nvSpPr>
          <p:cNvPr id="27" name="TextBox 26">
            <a:extLst>
              <a:ext uri="{FF2B5EF4-FFF2-40B4-BE49-F238E27FC236}">
                <a16:creationId xmlns:a16="http://schemas.microsoft.com/office/drawing/2014/main" id="{BE63AEBC-F8DE-E409-A2BB-D3C63A00F176}"/>
              </a:ext>
            </a:extLst>
          </p:cNvPr>
          <p:cNvSpPr txBox="1"/>
          <p:nvPr/>
        </p:nvSpPr>
        <p:spPr>
          <a:xfrm>
            <a:off x="6535711" y="1377808"/>
            <a:ext cx="391973" cy="369332"/>
          </a:xfrm>
          <a:prstGeom prst="rect">
            <a:avLst/>
          </a:prstGeom>
          <a:noFill/>
          <a:ln>
            <a:solidFill>
              <a:schemeClr val="tx1"/>
            </a:solidFill>
          </a:ln>
        </p:spPr>
        <p:txBody>
          <a:bodyPr wrap="square" rtlCol="0">
            <a:spAutoFit/>
          </a:bodyPr>
          <a:lstStyle/>
          <a:p>
            <a:pPr algn="ctr"/>
            <a:r>
              <a:rPr lang="en-US" dirty="0"/>
              <a:t>3</a:t>
            </a:r>
          </a:p>
        </p:txBody>
      </p:sp>
      <p:sp>
        <p:nvSpPr>
          <p:cNvPr id="28" name="TextBox 27">
            <a:extLst>
              <a:ext uri="{FF2B5EF4-FFF2-40B4-BE49-F238E27FC236}">
                <a16:creationId xmlns:a16="http://schemas.microsoft.com/office/drawing/2014/main" id="{3E131FB3-2736-999D-13E6-9288934C553B}"/>
              </a:ext>
            </a:extLst>
          </p:cNvPr>
          <p:cNvSpPr txBox="1"/>
          <p:nvPr/>
        </p:nvSpPr>
        <p:spPr>
          <a:xfrm>
            <a:off x="9396262" y="1951962"/>
            <a:ext cx="391973" cy="369332"/>
          </a:xfrm>
          <a:prstGeom prst="rect">
            <a:avLst/>
          </a:prstGeom>
          <a:noFill/>
          <a:ln>
            <a:solidFill>
              <a:schemeClr val="tx1"/>
            </a:solidFill>
          </a:ln>
        </p:spPr>
        <p:txBody>
          <a:bodyPr wrap="square" rtlCol="0">
            <a:spAutoFit/>
          </a:bodyPr>
          <a:lstStyle/>
          <a:p>
            <a:pPr algn="ctr"/>
            <a:r>
              <a:rPr lang="en-US" dirty="0"/>
              <a:t>2</a:t>
            </a:r>
          </a:p>
        </p:txBody>
      </p:sp>
    </p:spTree>
    <p:extLst>
      <p:ext uri="{BB962C8B-B14F-4D97-AF65-F5344CB8AC3E}">
        <p14:creationId xmlns:p14="http://schemas.microsoft.com/office/powerpoint/2010/main" val="154920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EBBFC-F614-2FE3-81F9-F73668AA18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F836E-8878-3800-625D-28C574783660}"/>
              </a:ext>
            </a:extLst>
          </p:cNvPr>
          <p:cNvSpPr>
            <a:spLocks noGrp="1"/>
          </p:cNvSpPr>
          <p:nvPr>
            <p:ph type="title"/>
          </p:nvPr>
        </p:nvSpPr>
        <p:spPr/>
        <p:txBody>
          <a:bodyPr/>
          <a:lstStyle/>
          <a:p>
            <a:r>
              <a:rPr lang="en-US" dirty="0"/>
              <a:t>Pumping Selection &amp; Venting Design</a:t>
            </a:r>
            <a:br>
              <a:rPr lang="en-US" dirty="0"/>
            </a:br>
            <a:br>
              <a:rPr lang="en-US" dirty="0"/>
            </a:br>
            <a:endParaRPr lang="en-US" dirty="0"/>
          </a:p>
        </p:txBody>
      </p:sp>
      <p:sp>
        <p:nvSpPr>
          <p:cNvPr id="3" name="Content Placeholder 2">
            <a:extLst>
              <a:ext uri="{FF2B5EF4-FFF2-40B4-BE49-F238E27FC236}">
                <a16:creationId xmlns:a16="http://schemas.microsoft.com/office/drawing/2014/main" id="{B3DE8286-E4BE-506A-0100-60BB6287462F}"/>
              </a:ext>
            </a:extLst>
          </p:cNvPr>
          <p:cNvSpPr>
            <a:spLocks noGrp="1"/>
          </p:cNvSpPr>
          <p:nvPr>
            <p:ph idx="1"/>
          </p:nvPr>
        </p:nvSpPr>
        <p:spPr>
          <a:xfrm>
            <a:off x="314691" y="1422401"/>
            <a:ext cx="8420935" cy="4084320"/>
          </a:xfrm>
        </p:spPr>
        <p:txBody>
          <a:bodyPr/>
          <a:lstStyle/>
          <a:p>
            <a:pPr>
              <a:spcBef>
                <a:spcPts val="1200"/>
              </a:spcBef>
            </a:pPr>
            <a:r>
              <a:rPr lang="en-US" sz="1800" dirty="0"/>
              <a:t>SNS has used the Busch Cobra DS/DL 500, 502 since start-up. A newer variant of this pump was initially considered but th</a:t>
            </a:r>
            <a:r>
              <a:rPr lang="en-US" dirty="0"/>
              <a:t>e RAD V</a:t>
            </a:r>
            <a:r>
              <a:rPr lang="en-US" sz="1800" dirty="0"/>
              <a:t>acuum Systems group indicates those pumps are </a:t>
            </a:r>
            <a:r>
              <a:rPr lang="en-US" dirty="0"/>
              <a:t>being </a:t>
            </a:r>
            <a:r>
              <a:rPr lang="en-US" sz="1800" dirty="0"/>
              <a:t>replaced with Pfeiffer ACP 90s in April 2025.</a:t>
            </a:r>
          </a:p>
          <a:p>
            <a:pPr>
              <a:spcBef>
                <a:spcPts val="1200"/>
              </a:spcBef>
            </a:pPr>
            <a:r>
              <a:rPr lang="en-US" sz="1800" b="1" dirty="0"/>
              <a:t>Rough</a:t>
            </a:r>
            <a:r>
              <a:rPr lang="en-US" b="1" dirty="0"/>
              <a:t>ing Vacuum Pump</a:t>
            </a:r>
            <a:r>
              <a:rPr lang="en-US" dirty="0"/>
              <a:t> – A single dry-roots </a:t>
            </a:r>
            <a:r>
              <a:rPr lang="en-US" sz="1800" dirty="0"/>
              <a:t>P</a:t>
            </a:r>
            <a:r>
              <a:rPr lang="en-US" dirty="0"/>
              <a:t>feiffer ACP 90 pump will provide evacuation of the Core Vessel through the Vacuum tubing. The pump has a working base pressure of ~10 </a:t>
            </a:r>
            <a:r>
              <a:rPr lang="en-US" dirty="0" err="1"/>
              <a:t>mTorr</a:t>
            </a:r>
            <a:r>
              <a:rPr lang="en-US" dirty="0"/>
              <a:t>.</a:t>
            </a:r>
          </a:p>
          <a:p>
            <a:pPr>
              <a:spcBef>
                <a:spcPts val="1200"/>
              </a:spcBef>
            </a:pPr>
            <a:r>
              <a:rPr lang="en-US" dirty="0"/>
              <a:t>I</a:t>
            </a:r>
            <a:r>
              <a:rPr lang="en-US" sz="1800" dirty="0"/>
              <a:t>nlet and outlet </a:t>
            </a:r>
            <a:r>
              <a:rPr lang="en-US" dirty="0"/>
              <a:t>connections are DN40 ISO-KF flanges, with the inlet connected via flex hose to the tubing and the outlet connected via flex hose to the HOG. </a:t>
            </a:r>
          </a:p>
          <a:p>
            <a:pPr>
              <a:spcBef>
                <a:spcPts val="1200"/>
              </a:spcBef>
            </a:pPr>
            <a:r>
              <a:rPr lang="en-US" sz="1800" b="1" dirty="0"/>
              <a:t>Redundant Pump </a:t>
            </a:r>
            <a:r>
              <a:rPr lang="en-US" sz="1800" dirty="0"/>
              <a:t>– A second pump stationed </a:t>
            </a:r>
            <a:r>
              <a:rPr lang="en-US" dirty="0"/>
              <a:t>in </a:t>
            </a:r>
            <a:r>
              <a:rPr lang="en-US" sz="1800" dirty="0"/>
              <a:t>parallel </a:t>
            </a:r>
            <a:r>
              <a:rPr lang="en-US" dirty="0"/>
              <a:t>provides </a:t>
            </a:r>
            <a:r>
              <a:rPr lang="en-US" sz="1800" dirty="0"/>
              <a:t>redundancy in case of </a:t>
            </a:r>
            <a:r>
              <a:rPr lang="en-US" dirty="0"/>
              <a:t>primary</a:t>
            </a:r>
            <a:r>
              <a:rPr lang="en-US" sz="1800" dirty="0"/>
              <a:t> pump failure to maintain the </a:t>
            </a:r>
            <a:r>
              <a:rPr lang="en-US" dirty="0"/>
              <a:t>CV’s inert environment. During operation, the redundant pump will be isolated from the system and in standby.</a:t>
            </a:r>
            <a:endParaRPr lang="en-US" sz="1800" dirty="0"/>
          </a:p>
          <a:p>
            <a:pPr>
              <a:spcBef>
                <a:spcPts val="1200"/>
              </a:spcBef>
            </a:pPr>
            <a:r>
              <a:rPr lang="en-US" sz="1800" b="1" dirty="0"/>
              <a:t>Venting &amp; Backfilling </a:t>
            </a:r>
            <a:r>
              <a:rPr lang="en-US" sz="1800" dirty="0"/>
              <a:t>– Helium provided by the Target Process Systems Helium Distribution is used for backfill by connection directly to the Core Vessel. </a:t>
            </a:r>
          </a:p>
        </p:txBody>
      </p:sp>
      <p:pic>
        <p:nvPicPr>
          <p:cNvPr id="5" name="Picture 4">
            <a:extLst>
              <a:ext uri="{FF2B5EF4-FFF2-40B4-BE49-F238E27FC236}">
                <a16:creationId xmlns:a16="http://schemas.microsoft.com/office/drawing/2014/main" id="{9D7A4A33-F7F2-2863-09F8-969705A2CE7D}"/>
              </a:ext>
            </a:extLst>
          </p:cNvPr>
          <p:cNvPicPr>
            <a:picLocks noChangeAspect="1"/>
          </p:cNvPicPr>
          <p:nvPr/>
        </p:nvPicPr>
        <p:blipFill>
          <a:blip r:embed="rId3"/>
          <a:stretch>
            <a:fillRect/>
          </a:stretch>
        </p:blipFill>
        <p:spPr>
          <a:xfrm>
            <a:off x="9087226" y="2226076"/>
            <a:ext cx="2624033" cy="2405848"/>
          </a:xfrm>
          <a:prstGeom prst="rect">
            <a:avLst/>
          </a:prstGeom>
        </p:spPr>
      </p:pic>
      <p:sp>
        <p:nvSpPr>
          <p:cNvPr id="6" name="TextBox 5">
            <a:extLst>
              <a:ext uri="{FF2B5EF4-FFF2-40B4-BE49-F238E27FC236}">
                <a16:creationId xmlns:a16="http://schemas.microsoft.com/office/drawing/2014/main" id="{AC771B78-0F52-0329-ADF7-D4EEC16B112D}"/>
              </a:ext>
            </a:extLst>
          </p:cNvPr>
          <p:cNvSpPr txBox="1"/>
          <p:nvPr/>
        </p:nvSpPr>
        <p:spPr>
          <a:xfrm>
            <a:off x="9087226" y="4255228"/>
            <a:ext cx="946491" cy="461665"/>
          </a:xfrm>
          <a:prstGeom prst="rect">
            <a:avLst/>
          </a:prstGeom>
          <a:solidFill>
            <a:srgbClr val="D6EFDF"/>
          </a:solidFill>
          <a:ln>
            <a:solidFill>
              <a:srgbClr val="95AD8B"/>
            </a:solidFill>
          </a:ln>
        </p:spPr>
        <p:txBody>
          <a:bodyPr wrap="square" rtlCol="0">
            <a:spAutoFit/>
          </a:bodyPr>
          <a:lstStyle/>
          <a:p>
            <a:pPr algn="ctr"/>
            <a:r>
              <a:rPr lang="en-US" sz="1200" b="1"/>
              <a:t>Pfeiffer ACP 90</a:t>
            </a:r>
            <a:endParaRPr lang="en-US" sz="1200" b="1">
              <a:latin typeface="+mn-lt"/>
            </a:endParaRPr>
          </a:p>
        </p:txBody>
      </p:sp>
    </p:spTree>
    <p:extLst>
      <p:ext uri="{BB962C8B-B14F-4D97-AF65-F5344CB8AC3E}">
        <p14:creationId xmlns:p14="http://schemas.microsoft.com/office/powerpoint/2010/main" val="3935025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239CE-2238-947F-88EB-3A0E7662E8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543847-1057-3DC5-FB06-C195ED058530}"/>
              </a:ext>
            </a:extLst>
          </p:cNvPr>
          <p:cNvSpPr>
            <a:spLocks noGrp="1"/>
          </p:cNvSpPr>
          <p:nvPr>
            <p:ph type="title"/>
          </p:nvPr>
        </p:nvSpPr>
        <p:spPr/>
        <p:txBody>
          <a:bodyPr/>
          <a:lstStyle/>
          <a:p>
            <a:r>
              <a:rPr lang="en-US" dirty="0"/>
              <a:t>Instrumentation Selections</a:t>
            </a:r>
          </a:p>
        </p:txBody>
      </p:sp>
      <p:sp>
        <p:nvSpPr>
          <p:cNvPr id="10" name="Content Placeholder 2">
            <a:extLst>
              <a:ext uri="{FF2B5EF4-FFF2-40B4-BE49-F238E27FC236}">
                <a16:creationId xmlns:a16="http://schemas.microsoft.com/office/drawing/2014/main" id="{2074D781-3589-E676-217A-547842FC663E}"/>
              </a:ext>
            </a:extLst>
          </p:cNvPr>
          <p:cNvSpPr txBox="1">
            <a:spLocks/>
          </p:cNvSpPr>
          <p:nvPr/>
        </p:nvSpPr>
        <p:spPr>
          <a:xfrm>
            <a:off x="314692" y="1422401"/>
            <a:ext cx="7985246" cy="280795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0"/>
              </a:spcAft>
              <a:buNone/>
            </a:pPr>
            <a:r>
              <a:rPr lang="en-US" b="1" dirty="0">
                <a:latin typeface="+mn-lt"/>
              </a:rPr>
              <a:t>Pressure</a:t>
            </a:r>
            <a:r>
              <a:rPr lang="en-US" sz="1800" b="1" dirty="0">
                <a:latin typeface="+mn-lt"/>
              </a:rPr>
              <a:t> Measurement </a:t>
            </a:r>
            <a:r>
              <a:rPr lang="en-US" sz="1800" dirty="0">
                <a:latin typeface="+mn-lt"/>
              </a:rPr>
              <a:t>– There are various gauge options for being able to measure pressure for multiple ga</a:t>
            </a:r>
            <a:r>
              <a:rPr lang="en-US" dirty="0">
                <a:latin typeface="+mn-lt"/>
              </a:rPr>
              <a:t>s</a:t>
            </a:r>
            <a:r>
              <a:rPr lang="en-US" sz="1800" dirty="0">
                <a:latin typeface="+mn-lt"/>
              </a:rPr>
              <a:t> environments.  MKS offers the </a:t>
            </a:r>
            <a:r>
              <a:rPr lang="en-US" sz="1800" dirty="0">
                <a:effectLst/>
                <a:latin typeface="Calibri" panose="020F0502020204030204" pitchFamily="34" charset="0"/>
              </a:rPr>
              <a:t>AA04</a:t>
            </a:r>
            <a:r>
              <a:rPr lang="en-US" sz="1800" b="1" dirty="0">
                <a:effectLst/>
                <a:latin typeface="Calibri" panose="020F0502020204030204" pitchFamily="34" charset="0"/>
              </a:rPr>
              <a:t> </a:t>
            </a:r>
            <a:r>
              <a:rPr lang="en-US" sz="1800" dirty="0">
                <a:latin typeface="+mn-lt"/>
              </a:rPr>
              <a:t>capacitance manometer, </a:t>
            </a:r>
            <a:r>
              <a:rPr lang="en-US" dirty="0">
                <a:latin typeface="+mn-lt"/>
              </a:rPr>
              <a:t>a gas-independent gauge that measures pressure directly, though two gauges are required to cover the full pressure range across the planned CV operating modes.</a:t>
            </a:r>
          </a:p>
          <a:p>
            <a:pPr>
              <a:spcBef>
                <a:spcPts val="1200"/>
              </a:spcBef>
              <a:spcAft>
                <a:spcPts val="0"/>
              </a:spcAft>
            </a:pPr>
            <a:r>
              <a:rPr lang="en-US" b="1" dirty="0">
                <a:latin typeface="+mn-lt"/>
              </a:rPr>
              <a:t>Gas Composition Monitoring </a:t>
            </a:r>
            <a:r>
              <a:rPr lang="en-US" dirty="0">
                <a:latin typeface="+mn-lt"/>
              </a:rPr>
              <a:t>– Performed by an MKS Vision 2000-P residual gas analyzer, which offers easy product configurations to adjust over a large range of vacuum regimes up to atmospheric pressure. </a:t>
            </a:r>
          </a:p>
          <a:p>
            <a:pPr>
              <a:spcBef>
                <a:spcPts val="1200"/>
              </a:spcBef>
              <a:spcAft>
                <a:spcPts val="0"/>
              </a:spcAft>
            </a:pPr>
            <a:r>
              <a:rPr lang="en-US" dirty="0">
                <a:latin typeface="+mn-lt"/>
              </a:rPr>
              <a:t>The current SNS MKS Cirrus3XD RGA is designed for monitoring the CV in Helium mode and can only operate down to ~20 Torr. </a:t>
            </a:r>
          </a:p>
        </p:txBody>
      </p:sp>
      <p:pic>
        <p:nvPicPr>
          <p:cNvPr id="8" name="Picture 7">
            <a:extLst>
              <a:ext uri="{FF2B5EF4-FFF2-40B4-BE49-F238E27FC236}">
                <a16:creationId xmlns:a16="http://schemas.microsoft.com/office/drawing/2014/main" id="{634D8977-A52E-0938-E19F-9837C06C0483}"/>
              </a:ext>
            </a:extLst>
          </p:cNvPr>
          <p:cNvPicPr>
            <a:picLocks noChangeAspect="1"/>
          </p:cNvPicPr>
          <p:nvPr/>
        </p:nvPicPr>
        <p:blipFill>
          <a:blip r:embed="rId3"/>
          <a:stretch>
            <a:fillRect/>
          </a:stretch>
        </p:blipFill>
        <p:spPr>
          <a:xfrm>
            <a:off x="8721594" y="1300299"/>
            <a:ext cx="2924227" cy="4598473"/>
          </a:xfrm>
          <a:prstGeom prst="rect">
            <a:avLst/>
          </a:prstGeom>
        </p:spPr>
      </p:pic>
      <p:pic>
        <p:nvPicPr>
          <p:cNvPr id="7" name="Picture 6">
            <a:extLst>
              <a:ext uri="{FF2B5EF4-FFF2-40B4-BE49-F238E27FC236}">
                <a16:creationId xmlns:a16="http://schemas.microsoft.com/office/drawing/2014/main" id="{3ED7DE3E-7E44-B46F-9E6C-0B1C536E38F6}"/>
              </a:ext>
            </a:extLst>
          </p:cNvPr>
          <p:cNvPicPr>
            <a:picLocks noChangeAspect="1"/>
          </p:cNvPicPr>
          <p:nvPr/>
        </p:nvPicPr>
        <p:blipFill>
          <a:blip r:embed="rId4"/>
          <a:srcRect/>
          <a:stretch/>
        </p:blipFill>
        <p:spPr>
          <a:xfrm>
            <a:off x="5355771" y="4335939"/>
            <a:ext cx="3106626" cy="1874746"/>
          </a:xfrm>
          <a:prstGeom prst="rect">
            <a:avLst/>
          </a:prstGeom>
        </p:spPr>
      </p:pic>
      <p:sp>
        <p:nvSpPr>
          <p:cNvPr id="3" name="TextBox 2">
            <a:extLst>
              <a:ext uri="{FF2B5EF4-FFF2-40B4-BE49-F238E27FC236}">
                <a16:creationId xmlns:a16="http://schemas.microsoft.com/office/drawing/2014/main" id="{44814E5F-B5E4-62E0-A9ED-F40BCB57AF81}"/>
              </a:ext>
            </a:extLst>
          </p:cNvPr>
          <p:cNvSpPr txBox="1"/>
          <p:nvPr/>
        </p:nvSpPr>
        <p:spPr>
          <a:xfrm>
            <a:off x="9166123" y="5762553"/>
            <a:ext cx="2128225" cy="461665"/>
          </a:xfrm>
          <a:prstGeom prst="rect">
            <a:avLst/>
          </a:prstGeom>
          <a:solidFill>
            <a:srgbClr val="D6EFDF"/>
          </a:solidFill>
          <a:ln>
            <a:solidFill>
              <a:srgbClr val="95AD8B"/>
            </a:solidFill>
          </a:ln>
        </p:spPr>
        <p:txBody>
          <a:bodyPr wrap="square" rtlCol="0">
            <a:spAutoFit/>
          </a:bodyPr>
          <a:lstStyle/>
          <a:p>
            <a:pPr algn="ctr"/>
            <a:r>
              <a:rPr lang="en-US" sz="1200" b="1" dirty="0"/>
              <a:t>Obsolete Pfeiffer RGA Station at SNS (Jan 2025)</a:t>
            </a:r>
            <a:endParaRPr lang="en-US" sz="1200" b="1" dirty="0">
              <a:latin typeface="+mn-lt"/>
            </a:endParaRPr>
          </a:p>
        </p:txBody>
      </p:sp>
      <p:sp>
        <p:nvSpPr>
          <p:cNvPr id="4" name="TextBox 3">
            <a:extLst>
              <a:ext uri="{FF2B5EF4-FFF2-40B4-BE49-F238E27FC236}">
                <a16:creationId xmlns:a16="http://schemas.microsoft.com/office/drawing/2014/main" id="{4D69383C-796A-BBD3-D09D-68F9BF4CFE36}"/>
              </a:ext>
            </a:extLst>
          </p:cNvPr>
          <p:cNvSpPr txBox="1"/>
          <p:nvPr/>
        </p:nvSpPr>
        <p:spPr>
          <a:xfrm>
            <a:off x="3806548" y="5218398"/>
            <a:ext cx="1679177" cy="461665"/>
          </a:xfrm>
          <a:prstGeom prst="rect">
            <a:avLst/>
          </a:prstGeom>
          <a:solidFill>
            <a:srgbClr val="D6EFDF"/>
          </a:solidFill>
          <a:ln>
            <a:solidFill>
              <a:srgbClr val="95AD8B"/>
            </a:solidFill>
          </a:ln>
        </p:spPr>
        <p:txBody>
          <a:bodyPr wrap="square" rtlCol="0">
            <a:spAutoFit/>
          </a:bodyPr>
          <a:lstStyle/>
          <a:p>
            <a:pPr algn="ctr"/>
            <a:r>
              <a:rPr lang="en-US" sz="1200" b="1"/>
              <a:t>MKS Vision 2000-P System Solution</a:t>
            </a:r>
            <a:endParaRPr lang="en-US" sz="1200" b="1">
              <a:latin typeface="+mn-lt"/>
            </a:endParaRPr>
          </a:p>
        </p:txBody>
      </p:sp>
      <p:sp>
        <p:nvSpPr>
          <p:cNvPr id="5" name="TextBox 4">
            <a:extLst>
              <a:ext uri="{FF2B5EF4-FFF2-40B4-BE49-F238E27FC236}">
                <a16:creationId xmlns:a16="http://schemas.microsoft.com/office/drawing/2014/main" id="{068D77FF-3239-D6A8-B015-D8D480837516}"/>
              </a:ext>
            </a:extLst>
          </p:cNvPr>
          <p:cNvSpPr txBox="1"/>
          <p:nvPr/>
        </p:nvSpPr>
        <p:spPr>
          <a:xfrm>
            <a:off x="7545864" y="4963647"/>
            <a:ext cx="1046131" cy="461665"/>
          </a:xfrm>
          <a:prstGeom prst="rect">
            <a:avLst/>
          </a:prstGeom>
          <a:solidFill>
            <a:srgbClr val="D6EFDF"/>
          </a:solidFill>
          <a:ln>
            <a:solidFill>
              <a:srgbClr val="95AD8B"/>
            </a:solidFill>
          </a:ln>
        </p:spPr>
        <p:txBody>
          <a:bodyPr wrap="square" rtlCol="0">
            <a:spAutoFit/>
          </a:bodyPr>
          <a:lstStyle/>
          <a:p>
            <a:pPr algn="ctr"/>
            <a:r>
              <a:rPr lang="en-US" sz="1200" b="1"/>
              <a:t>Diaphragm Pump</a:t>
            </a:r>
            <a:endParaRPr lang="en-US" sz="1200" b="1">
              <a:latin typeface="+mn-lt"/>
            </a:endParaRPr>
          </a:p>
        </p:txBody>
      </p:sp>
      <p:sp>
        <p:nvSpPr>
          <p:cNvPr id="9" name="TextBox 8">
            <a:extLst>
              <a:ext uri="{FF2B5EF4-FFF2-40B4-BE49-F238E27FC236}">
                <a16:creationId xmlns:a16="http://schemas.microsoft.com/office/drawing/2014/main" id="{6B125438-BA50-F63E-5752-5F3AE25170D5}"/>
              </a:ext>
            </a:extLst>
          </p:cNvPr>
          <p:cNvSpPr txBox="1"/>
          <p:nvPr/>
        </p:nvSpPr>
        <p:spPr>
          <a:xfrm>
            <a:off x="5365560" y="5898772"/>
            <a:ext cx="1046131" cy="276999"/>
          </a:xfrm>
          <a:prstGeom prst="rect">
            <a:avLst/>
          </a:prstGeom>
          <a:solidFill>
            <a:srgbClr val="D6EFDF"/>
          </a:solidFill>
          <a:ln>
            <a:solidFill>
              <a:srgbClr val="95AD8B"/>
            </a:solidFill>
          </a:ln>
        </p:spPr>
        <p:txBody>
          <a:bodyPr wrap="square" rtlCol="0">
            <a:spAutoFit/>
          </a:bodyPr>
          <a:lstStyle/>
          <a:p>
            <a:pPr algn="ctr"/>
            <a:r>
              <a:rPr lang="en-US" sz="1200" b="1"/>
              <a:t>Turbo Pump</a:t>
            </a:r>
            <a:endParaRPr lang="en-US" sz="1200" b="1">
              <a:latin typeface="+mn-lt"/>
            </a:endParaRPr>
          </a:p>
        </p:txBody>
      </p:sp>
    </p:spTree>
    <p:extLst>
      <p:ext uri="{BB962C8B-B14F-4D97-AF65-F5344CB8AC3E}">
        <p14:creationId xmlns:p14="http://schemas.microsoft.com/office/powerpoint/2010/main" val="403512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17117-549E-AC61-B9CE-7F056004E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5A979-E309-5828-F8C7-B613170865CD}"/>
              </a:ext>
            </a:extLst>
          </p:cNvPr>
          <p:cNvSpPr>
            <a:spLocks noGrp="1"/>
          </p:cNvSpPr>
          <p:nvPr>
            <p:ph type="title"/>
          </p:nvPr>
        </p:nvSpPr>
        <p:spPr/>
        <p:txBody>
          <a:bodyPr/>
          <a:lstStyle/>
          <a:p>
            <a:r>
              <a:rPr lang="en-US" dirty="0"/>
              <a:t>Tubing &amp; Routing Design</a:t>
            </a:r>
          </a:p>
        </p:txBody>
      </p:sp>
      <p:sp>
        <p:nvSpPr>
          <p:cNvPr id="10" name="Content Placeholder 2">
            <a:extLst>
              <a:ext uri="{FF2B5EF4-FFF2-40B4-BE49-F238E27FC236}">
                <a16:creationId xmlns:a16="http://schemas.microsoft.com/office/drawing/2014/main" id="{11D97919-4F74-4E61-57EA-2D123CFCBD1F}"/>
              </a:ext>
            </a:extLst>
          </p:cNvPr>
          <p:cNvSpPr txBox="1">
            <a:spLocks/>
          </p:cNvSpPr>
          <p:nvPr/>
        </p:nvSpPr>
        <p:spPr>
          <a:xfrm>
            <a:off x="314693" y="1422401"/>
            <a:ext cx="3684552" cy="431520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0"/>
              </a:spcAft>
            </a:pPr>
            <a:r>
              <a:rPr lang="en-US" sz="1800" dirty="0">
                <a:latin typeface="+mn-lt"/>
              </a:rPr>
              <a:t>The evacuation route from pump to CV is stainless-steel tubing, starting with 1.5” OD at the pump inlet and then transitioning to 6” OD for most of the distance</a:t>
            </a:r>
            <a:r>
              <a:rPr lang="en-US" dirty="0">
                <a:latin typeface="+mn-lt"/>
              </a:rPr>
              <a:t> </a:t>
            </a:r>
            <a:r>
              <a:rPr lang="en-US" sz="1800" dirty="0">
                <a:latin typeface="+mn-lt"/>
              </a:rPr>
              <a:t>to </a:t>
            </a:r>
            <a:r>
              <a:rPr lang="en-US" dirty="0">
                <a:latin typeface="+mn-lt"/>
              </a:rPr>
              <a:t>connection to the CV. </a:t>
            </a:r>
            <a:endParaRPr lang="en-US" sz="1800" b="1" dirty="0">
              <a:latin typeface="+mn-lt"/>
            </a:endParaRPr>
          </a:p>
          <a:p>
            <a:pPr marL="0" indent="0">
              <a:spcBef>
                <a:spcPts val="1200"/>
              </a:spcBef>
              <a:spcAft>
                <a:spcPts val="0"/>
              </a:spcAft>
              <a:buNone/>
            </a:pPr>
            <a:r>
              <a:rPr lang="en-US" sz="1800" b="1" dirty="0">
                <a:latin typeface="+mn-lt"/>
              </a:rPr>
              <a:t>Tubing</a:t>
            </a:r>
            <a:r>
              <a:rPr lang="en-US" sz="1800" dirty="0">
                <a:latin typeface="+mn-lt"/>
              </a:rPr>
              <a:t> – 304L or 316L stainless steel, defined by nominal OD. Standard vacuum industry practice uses tubing with vacuum flange systems.  </a:t>
            </a:r>
            <a:r>
              <a:rPr lang="en-US" dirty="0">
                <a:latin typeface="+mn-lt"/>
              </a:rPr>
              <a:t>W</a:t>
            </a:r>
            <a:r>
              <a:rPr lang="en-US" sz="1800" dirty="0">
                <a:latin typeface="+mn-lt"/>
              </a:rPr>
              <a:t>all thicknesses are thinner than piping schedule designations. </a:t>
            </a:r>
          </a:p>
          <a:p>
            <a:pPr marL="0" indent="0">
              <a:spcBef>
                <a:spcPts val="1200"/>
              </a:spcBef>
              <a:spcAft>
                <a:spcPts val="0"/>
              </a:spcAft>
              <a:buNone/>
            </a:pPr>
            <a:r>
              <a:rPr lang="en-US" sz="1800" dirty="0">
                <a:latin typeface="+mn-lt"/>
              </a:rPr>
              <a:t>Welded conical adaptors are used for transition between tube sizes.</a:t>
            </a:r>
          </a:p>
        </p:txBody>
      </p:sp>
      <p:pic>
        <p:nvPicPr>
          <p:cNvPr id="12" name="Picture 11">
            <a:extLst>
              <a:ext uri="{FF2B5EF4-FFF2-40B4-BE49-F238E27FC236}">
                <a16:creationId xmlns:a16="http://schemas.microsoft.com/office/drawing/2014/main" id="{D3B61F95-0019-E3AC-A560-94F49FF96A64}"/>
              </a:ext>
            </a:extLst>
          </p:cNvPr>
          <p:cNvPicPr>
            <a:picLocks noChangeAspect="1"/>
          </p:cNvPicPr>
          <p:nvPr/>
        </p:nvPicPr>
        <p:blipFill>
          <a:blip r:embed="rId3"/>
          <a:stretch>
            <a:fillRect/>
          </a:stretch>
        </p:blipFill>
        <p:spPr>
          <a:xfrm>
            <a:off x="4246411" y="1422401"/>
            <a:ext cx="3946346" cy="3000260"/>
          </a:xfrm>
          <a:prstGeom prst="rect">
            <a:avLst/>
          </a:prstGeom>
        </p:spPr>
      </p:pic>
      <p:pic>
        <p:nvPicPr>
          <p:cNvPr id="14" name="Picture 13">
            <a:extLst>
              <a:ext uri="{FF2B5EF4-FFF2-40B4-BE49-F238E27FC236}">
                <a16:creationId xmlns:a16="http://schemas.microsoft.com/office/drawing/2014/main" id="{D0890DB9-B4C5-8DB6-2869-B188627AB8CB}"/>
              </a:ext>
            </a:extLst>
          </p:cNvPr>
          <p:cNvPicPr>
            <a:picLocks noChangeAspect="1"/>
          </p:cNvPicPr>
          <p:nvPr/>
        </p:nvPicPr>
        <p:blipFill>
          <a:blip r:embed="rId4"/>
          <a:stretch>
            <a:fillRect/>
          </a:stretch>
        </p:blipFill>
        <p:spPr>
          <a:xfrm>
            <a:off x="8439923" y="1422401"/>
            <a:ext cx="3407384" cy="2608441"/>
          </a:xfrm>
          <a:prstGeom prst="rect">
            <a:avLst/>
          </a:prstGeom>
        </p:spPr>
      </p:pic>
      <p:pic>
        <p:nvPicPr>
          <p:cNvPr id="4" name="Picture 3">
            <a:extLst>
              <a:ext uri="{FF2B5EF4-FFF2-40B4-BE49-F238E27FC236}">
                <a16:creationId xmlns:a16="http://schemas.microsoft.com/office/drawing/2014/main" id="{6E2B34F7-AE9E-D6AE-8114-0145F36B4AB9}"/>
              </a:ext>
            </a:extLst>
          </p:cNvPr>
          <p:cNvPicPr>
            <a:picLocks noChangeAspect="1"/>
          </p:cNvPicPr>
          <p:nvPr/>
        </p:nvPicPr>
        <p:blipFill>
          <a:blip r:embed="rId5"/>
          <a:srcRect t="10673" b="20869"/>
          <a:stretch/>
        </p:blipFill>
        <p:spPr>
          <a:xfrm>
            <a:off x="5247462" y="4593541"/>
            <a:ext cx="5340428" cy="1455568"/>
          </a:xfrm>
          <a:prstGeom prst="rect">
            <a:avLst/>
          </a:prstGeom>
        </p:spPr>
      </p:pic>
      <p:sp>
        <p:nvSpPr>
          <p:cNvPr id="8" name="TextBox 7">
            <a:extLst>
              <a:ext uri="{FF2B5EF4-FFF2-40B4-BE49-F238E27FC236}">
                <a16:creationId xmlns:a16="http://schemas.microsoft.com/office/drawing/2014/main" id="{1E33369E-59A1-60C2-83A5-FD138955A216}"/>
              </a:ext>
            </a:extLst>
          </p:cNvPr>
          <p:cNvSpPr txBox="1"/>
          <p:nvPr/>
        </p:nvSpPr>
        <p:spPr>
          <a:xfrm>
            <a:off x="6982005" y="5931027"/>
            <a:ext cx="1831147" cy="424732"/>
          </a:xfrm>
          <a:prstGeom prst="rect">
            <a:avLst/>
          </a:prstGeom>
          <a:solidFill>
            <a:srgbClr val="D6EFDF"/>
          </a:solidFill>
          <a:ln>
            <a:solidFill>
              <a:srgbClr val="95AD8B"/>
            </a:solidFill>
          </a:ln>
        </p:spPr>
        <p:txBody>
          <a:bodyPr wrap="square" rtlCol="0">
            <a:spAutoFit/>
          </a:bodyPr>
          <a:lstStyle/>
          <a:p>
            <a:pPr algn="ctr">
              <a:lnSpc>
                <a:spcPct val="90000"/>
              </a:lnSpc>
            </a:pPr>
            <a:r>
              <a:rPr lang="en-US" sz="1200" b="1" dirty="0"/>
              <a:t>Tubing for SNS CV Vacuum System</a:t>
            </a:r>
            <a:endParaRPr lang="en-US" sz="1200" b="1" dirty="0">
              <a:latin typeface="+mn-lt"/>
            </a:endParaRPr>
          </a:p>
        </p:txBody>
      </p:sp>
      <p:cxnSp>
        <p:nvCxnSpPr>
          <p:cNvPr id="9" name="Straight Arrow Connector 8">
            <a:extLst>
              <a:ext uri="{FF2B5EF4-FFF2-40B4-BE49-F238E27FC236}">
                <a16:creationId xmlns:a16="http://schemas.microsoft.com/office/drawing/2014/main" id="{933AAF6B-D7DD-A779-EFF6-40516F04E8EE}"/>
              </a:ext>
            </a:extLst>
          </p:cNvPr>
          <p:cNvCxnSpPr>
            <a:cxnSpLocks/>
            <a:stCxn id="8" idx="0"/>
          </p:cNvCxnSpPr>
          <p:nvPr/>
        </p:nvCxnSpPr>
        <p:spPr>
          <a:xfrm flipV="1">
            <a:off x="7897579" y="5435599"/>
            <a:ext cx="0" cy="495428"/>
          </a:xfrm>
          <a:prstGeom prst="straightConnector1">
            <a:avLst/>
          </a:prstGeom>
          <a:ln w="38100">
            <a:solidFill>
              <a:srgbClr val="19595E"/>
            </a:solidFill>
            <a:tailEnd type="triangle"/>
          </a:ln>
          <a:effectLst>
            <a:glow rad="114300">
              <a:schemeClr val="bg1">
                <a:alpha val="8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28779"/>
      </p:ext>
    </p:extLst>
  </p:cSld>
  <p:clrMapOvr>
    <a:masterClrMapping/>
  </p:clrMapOvr>
</p:sld>
</file>

<file path=ppt/theme/theme1.xml><?xml version="1.0" encoding="utf-8"?>
<a:theme xmlns:a="http://schemas.openxmlformats.org/drawingml/2006/main" name="ORNL-Presentation-16x9-SNS">
  <a:themeElements>
    <a:clrScheme name="ORNL-OCT2024">
      <a:dk1>
        <a:srgbClr val="00454D"/>
      </a:dk1>
      <a:lt1>
        <a:srgbClr val="FFFFFF"/>
      </a:lt1>
      <a:dk2>
        <a:srgbClr val="00662C"/>
      </a:dk2>
      <a:lt2>
        <a:srgbClr val="DBDCDB"/>
      </a:lt2>
      <a:accent1>
        <a:srgbClr val="373A36"/>
      </a:accent1>
      <a:accent2>
        <a:srgbClr val="005776"/>
      </a:accent2>
      <a:accent3>
        <a:srgbClr val="006BA6"/>
      </a:accent3>
      <a:accent4>
        <a:srgbClr val="7DBA00"/>
      </a:accent4>
      <a:accent5>
        <a:srgbClr val="00BDB5"/>
      </a:accent5>
      <a:accent6>
        <a:srgbClr val="00B38F"/>
      </a:accent6>
      <a:hlink>
        <a:srgbClr val="00444D"/>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a:srgbClr val="00662C"/>
    </a:custClr>
    <a:custClr name="ORNL">
      <a:srgbClr val="00454D"/>
    </a:custClr>
    <a:custClr name="ORNL">
      <a:srgbClr val="DBDCD8"/>
    </a:custClr>
    <a:custClr name="ORNL">
      <a:srgbClr val="373A36"/>
    </a:custClr>
    <a:custClr name="ORNL">
      <a:srgbClr val="FFFFFF"/>
    </a:custClr>
    <a:custClr name="ORNL">
      <a:srgbClr val="005776"/>
    </a:custClr>
    <a:custClr name="ORNL">
      <a:srgbClr val="006BA6"/>
    </a:custClr>
    <a:custClr name="ORNL">
      <a:srgbClr val="7DBA00"/>
    </a:custClr>
    <a:custClr name="ORNL">
      <a:srgbClr val="00BDB5"/>
    </a:custClr>
    <a:custClr name="ORNL">
      <a:srgbClr val="00B38F"/>
    </a:custClr>
    <a:custClr name="ORNL">
      <a:srgbClr val="00492E"/>
    </a:custClr>
    <a:custClr name="ORNL">
      <a:srgbClr val="00572E"/>
    </a:custClr>
    <a:custClr name="ORNL">
      <a:srgbClr val="28A351"/>
    </a:custClr>
    <a:custClr name="ORNL">
      <a:srgbClr val="53D170"/>
    </a:custClr>
    <a:custClr name="ORNL">
      <a:srgbClr val="8FEF9C"/>
    </a:custClr>
    <a:custClr name="ORNL">
      <a:srgbClr val="002837"/>
    </a:custClr>
    <a:custClr name="ORNL">
      <a:srgbClr val="003542"/>
    </a:custClr>
    <a:custClr name="ORNL">
      <a:srgbClr val="259194"/>
    </a:custClr>
    <a:custClr name="ORNL">
      <a:srgbClr val="50C9C2"/>
    </a:custClr>
    <a:custClr name="ORNL">
      <a:srgbClr val="8EEDE0"/>
    </a:custClr>
  </a:custClrLst>
  <a:extLst>
    <a:ext uri="{05A4C25C-085E-4340-85A3-A5531E510DB2}">
      <thm15:themeFamily xmlns:thm15="http://schemas.microsoft.com/office/thememl/2012/main" name="Re-Worked Master STS Slide Template  -  Read-Only" id="{219E16D0-B059-4BA9-A218-80D8DDFE721E}" vid="{B6E4BD99-8A84-4FD5-924D-022EADE13B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6ABB0E05FD9643966F5832F47BC72C" ma:contentTypeVersion="17" ma:contentTypeDescription="Create a new document." ma:contentTypeScope="" ma:versionID="808aaa0dfe5160ebe408520ec7b1e420">
  <xsd:schema xmlns:xsd="http://www.w3.org/2001/XMLSchema" xmlns:xs="http://www.w3.org/2001/XMLSchema" xmlns:p="http://schemas.microsoft.com/office/2006/metadata/properties" xmlns:ns2="2bf55837-d00d-4291-8581-63a601f59d2e" xmlns:ns3="e4a3cf16-f000-411a-8b9f-ac8de5bd4628" targetNamespace="http://schemas.microsoft.com/office/2006/metadata/properties" ma:root="true" ma:fieldsID="cfd6017da742e230a5fb8b99d3264058" ns2:_="" ns3:_="">
    <xsd:import namespace="2bf55837-d00d-4291-8581-63a601f59d2e"/>
    <xsd:import namespace="e4a3cf16-f000-411a-8b9f-ac8de5bd462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f55837-d00d-4291-8581-63a601f59d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8ac8405-059b-47f8-b48a-bbaeae0205a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a3cf16-f000-411a-8b9f-ac8de5bd462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2377ec8-f349-44bd-a667-3c7fff64c664}" ma:internalName="TaxCatchAll" ma:showField="CatchAllData" ma:web="e4a3cf16-f000-411a-8b9f-ac8de5bd46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4a3cf16-f000-411a-8b9f-ac8de5bd4628" xsi:nil="true"/>
    <lcf76f155ced4ddcb4097134ff3c332f xmlns="2bf55837-d00d-4291-8581-63a601f59d2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C5899D-556B-451E-8B3C-6C1D8855575C}"/>
</file>

<file path=customXml/itemProps2.xml><?xml version="1.0" encoding="utf-8"?>
<ds:datastoreItem xmlns:ds="http://schemas.openxmlformats.org/officeDocument/2006/customXml" ds:itemID="{134E8234-1862-4FDB-887F-D5040C8CCC55}">
  <ds:schemaRefs>
    <ds:schemaRef ds:uri="639af298-fb52-45f4-8686-11029dadf721"/>
    <ds:schemaRef ds:uri="c0ae1526-a413-44b3-a9f1-197380d7ad63"/>
    <ds:schemaRef ds:uri="e4a3cf16-f000-411a-8b9f-ac8de5bd46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C70899C-0EFE-43C5-A03B-6472EDC94901}">
  <ds:schemaRefs>
    <ds:schemaRef ds:uri="http://schemas.microsoft.com/sharepoint/v3/contenttype/forms"/>
  </ds:schemaRefs>
</ds:datastoreItem>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Re-Worked Master STS Slide Template</Template>
  <TotalTime>250</TotalTime>
  <Words>2976</Words>
  <Application>Microsoft Office PowerPoint</Application>
  <PresentationFormat>Widescreen</PresentationFormat>
  <Paragraphs>215</Paragraphs>
  <Slides>29</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Cambria Math</vt:lpstr>
      <vt:lpstr>Century Gothic</vt:lpstr>
      <vt:lpstr>Mathcad UniMath</vt:lpstr>
      <vt:lpstr>Roboto</vt:lpstr>
      <vt:lpstr>Roboto Light</vt:lpstr>
      <vt:lpstr>Wingdings</vt:lpstr>
      <vt:lpstr>ORNL-Presentation-16x9-SNS</vt:lpstr>
      <vt:lpstr>Core Vessel  Vacuum System Preliminary Design</vt:lpstr>
      <vt:lpstr>Core Vessel Vacuum is a separate WBS element from Vessel Systems but is within the scope of this review</vt:lpstr>
      <vt:lpstr>Core Vessel Vacuum System is located adjacent to the Monolith </vt:lpstr>
      <vt:lpstr>Core Vessel Vacuum System Description</vt:lpstr>
      <vt:lpstr>Requirements Summary &amp; Key Functions</vt:lpstr>
      <vt:lpstr>Major Interfaces internal and external to Target Systems</vt:lpstr>
      <vt:lpstr>Pumping Selection &amp; Venting Design  </vt:lpstr>
      <vt:lpstr>Instrumentation Selections</vt:lpstr>
      <vt:lpstr>Tubing &amp; Routing Design</vt:lpstr>
      <vt:lpstr>Vacuum Valving &amp; Supports</vt:lpstr>
      <vt:lpstr>Component Connections </vt:lpstr>
      <vt:lpstr>Pumpdown time analysis is conducted using VacTran</vt:lpstr>
      <vt:lpstr>VacTran Software &amp; System Model</vt:lpstr>
      <vt:lpstr>Pumping analysis demonstrates suitable CV pump down time</vt:lpstr>
      <vt:lpstr>Use of the Vacuum System for CV Helium Operational Mode</vt:lpstr>
      <vt:lpstr>Procurement Plan</vt:lpstr>
      <vt:lpstr>Installation Plan</vt:lpstr>
      <vt:lpstr>Like the Vessel Systems, the Core Vessel Vacuum System preliminary design is complete, and we are ready to begin the final design phase</vt:lpstr>
      <vt:lpstr>Any Questions?</vt:lpstr>
      <vt:lpstr>Additional system information and VacTran model setup</vt:lpstr>
      <vt:lpstr>System as considered for VacTran model</vt:lpstr>
      <vt:lpstr>System VacTran Model &amp; Pump Setup</vt:lpstr>
      <vt:lpstr>Conductance and Volumes used in VacTran model</vt:lpstr>
      <vt:lpstr>Gas Loads used in VacTran model</vt:lpstr>
      <vt:lpstr>Pressure system safety classification and relief device design discussions are ongoing</vt:lpstr>
      <vt:lpstr>Compressed Air &amp; Electrical Utility Interfaces</vt:lpstr>
      <vt:lpstr>Tubing design used for VacTran model, fabrication estimating and installation planning</vt:lpstr>
      <vt:lpstr>Testing &amp; Inspection</vt:lpstr>
      <vt:lpstr>Testing &amp; Inspection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Chaires, Austin</dc:creator>
  <cp:lastModifiedBy>Strong, Mike</cp:lastModifiedBy>
  <cp:revision>2</cp:revision>
  <dcterms:created xsi:type="dcterms:W3CDTF">2025-04-06T16:04:22Z</dcterms:created>
  <dcterms:modified xsi:type="dcterms:W3CDTF">2025-04-17T13:22:44Z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0x010100C86ABB0E05FD9643966F5832F47BC72C</vt:lpwstr>
  </property>
  <property fmtid="{D5CDD505-2E9C-101B-9397-08002B2CF9AE}" pid="3" name="MediaServiceImageTags">
    <vt:lpwstr/>
  </property>
</Properties>
</file>