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11"/>
  </p:notesMasterIdLst>
  <p:handoutMasterIdLst>
    <p:handoutMasterId r:id="rId12"/>
  </p:handoutMasterIdLst>
  <p:sldIdLst>
    <p:sldId id="2147469121" r:id="rId2"/>
    <p:sldId id="2141411811" r:id="rId3"/>
    <p:sldId id="2147469126" r:id="rId4"/>
    <p:sldId id="2147469127" r:id="rId5"/>
    <p:sldId id="2147469125" r:id="rId6"/>
    <p:sldId id="2147469122" r:id="rId7"/>
    <p:sldId id="2147469123" r:id="rId8"/>
    <p:sldId id="2147469124" r:id="rId9"/>
    <p:sldId id="214746912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00"/>
    <a:srgbClr val="ECECEC"/>
    <a:srgbClr val="30342E"/>
    <a:srgbClr val="1B4C67"/>
    <a:srgbClr val="1A6094"/>
    <a:srgbClr val="25B1A6"/>
    <a:srgbClr val="00A77D"/>
    <a:srgbClr val="7EC297"/>
    <a:srgbClr val="6B6E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3" autoAdjust="0"/>
    <p:restoredTop sz="96291"/>
  </p:normalViewPr>
  <p:slideViewPr>
    <p:cSldViewPr snapToGrid="0">
      <p:cViewPr varScale="1">
        <p:scale>
          <a:sx n="119" d="100"/>
          <a:sy n="119" d="100"/>
        </p:scale>
        <p:origin x="41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Research Accelerator Division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D3-45A6-ACB1-8FECF7D480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D3-45A6-ACB1-8FECF7D480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D3-45A6-ACB1-8FECF7D480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D3-45A6-ACB1-8FECF7D480E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2D3-45A6-ACB1-8FECF7D480E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2D3-45A6-ACB1-8FECF7D480E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2D3-45A6-ACB1-8FECF7D480E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B2D3-45A6-ACB1-8FECF7D480E9}"/>
                </c:ext>
              </c:extLst>
            </c:dLbl>
            <c:dLbl>
              <c:idx val="1"/>
              <c:layout>
                <c:manualLayout>
                  <c:x val="-1.8666105409701976E-2"/>
                  <c:y val="-7.494985180084422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454D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985524508743379"/>
                      <c:h val="9.505703422053232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2D3-45A6-ACB1-8FECF7D480E9}"/>
                </c:ext>
              </c:extLst>
            </c:dLbl>
            <c:dLbl>
              <c:idx val="2"/>
              <c:layout>
                <c:manualLayout>
                  <c:x val="0"/>
                  <c:y val="4.99344331008053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335367889830591"/>
                      <c:h val="0.115969581749049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2D3-45A6-ACB1-8FECF7D480E9}"/>
                </c:ext>
              </c:extLst>
            </c:dLbl>
            <c:dLbl>
              <c:idx val="3"/>
              <c:layout>
                <c:manualLayout>
                  <c:x val="-8.5864084884628766E-2"/>
                  <c:y val="6.19440535712503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454D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201978430800778"/>
                      <c:h val="0.117870722433460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2D3-45A6-ACB1-8FECF7D480E9}"/>
                </c:ext>
              </c:extLst>
            </c:dLbl>
            <c:dLbl>
              <c:idx val="4"/>
              <c:layout>
                <c:manualLayout>
                  <c:x val="-0.21652682275254218"/>
                  <c:y val="-0.1744770116663173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454D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85650791560451"/>
                      <c:h val="0.117870722433460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B2D3-45A6-ACB1-8FECF7D480E9}"/>
                </c:ext>
              </c:extLst>
            </c:dLbl>
            <c:dLbl>
              <c:idx val="5"/>
              <c:layout>
                <c:manualLayout>
                  <c:x val="9.706374813044992E-2"/>
                  <c:y val="-1.11048571400057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454D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12202400549344"/>
                      <c:h val="0.115969581749049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B2D3-45A6-ACB1-8FECF7D480E9}"/>
                </c:ext>
              </c:extLst>
            </c:dLbl>
            <c:dLbl>
              <c:idx val="6"/>
              <c:layout>
                <c:manualLayout>
                  <c:x val="0.19412749626089984"/>
                  <c:y val="0.175167210562558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2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652471803892432"/>
                      <c:h val="0.159062103929024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B2D3-45A6-ACB1-8FECF7D480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rgbClr val="00454D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Admin </c:v>
                </c:pt>
                <c:pt idx="1">
                  <c:v>Management</c:v>
                </c:pt>
                <c:pt idx="2">
                  <c:v>Post Docs</c:v>
                </c:pt>
                <c:pt idx="3">
                  <c:v>Researchers</c:v>
                </c:pt>
                <c:pt idx="4">
                  <c:v>Technicians</c:v>
                </c:pt>
                <c:pt idx="5">
                  <c:v>Tech. Prof.</c:v>
                </c:pt>
                <c:pt idx="6">
                  <c:v>Bargaining Unit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</c:v>
                </c:pt>
                <c:pt idx="1">
                  <c:v>21</c:v>
                </c:pt>
                <c:pt idx="2">
                  <c:v>2</c:v>
                </c:pt>
                <c:pt idx="3">
                  <c:v>36</c:v>
                </c:pt>
                <c:pt idx="4">
                  <c:v>65</c:v>
                </c:pt>
                <c:pt idx="5">
                  <c:v>62</c:v>
                </c:pt>
                <c:pt idx="6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2D3-45A6-ACB1-8FECF7D480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Neutron Technologies Division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6DF-46B3-B175-7CCF1E233D0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DF-46B3-B175-7CCF1E233D0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6DF-46B3-B175-7CCF1E233D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6DF-46B3-B175-7CCF1E233D0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6DF-46B3-B175-7CCF1E233D0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6DF-46B3-B175-7CCF1E233D0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454D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6DF-46B3-B175-7CCF1E233D0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900580261395056"/>
                      <c:h val="0.112564466530584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6DF-46B3-B175-7CCF1E233D0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72982469189641"/>
                      <c:h val="0.110748910618800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6DF-46B3-B175-7CCF1E233D03}"/>
                </c:ext>
              </c:extLst>
            </c:dLbl>
            <c:dLbl>
              <c:idx val="3"/>
              <c:layout>
                <c:manualLayout>
                  <c:x val="-0.13712488231763853"/>
                  <c:y val="-3.158781372186630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454D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47193393771855"/>
                      <c:h val="0.112564466530584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6DF-46B3-B175-7CCF1E233D03}"/>
                </c:ext>
              </c:extLst>
            </c:dLbl>
            <c:dLbl>
              <c:idx val="4"/>
              <c:layout>
                <c:manualLayout>
                  <c:x val="0.22854162049099222"/>
                  <c:y val="-0.1592416942367488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454D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424452197792141"/>
                      <c:h val="0.110748910618800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F6DF-46B3-B175-7CCF1E233D03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454D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756824377276977"/>
                      <c:h val="0.110748910618800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F6DF-46B3-B175-7CCF1E233D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rgbClr val="00454D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Admin</c:v>
                </c:pt>
                <c:pt idx="1">
                  <c:v>Management</c:v>
                </c:pt>
                <c:pt idx="2">
                  <c:v>Post Docs</c:v>
                </c:pt>
                <c:pt idx="3">
                  <c:v>Researchers</c:v>
                </c:pt>
                <c:pt idx="4">
                  <c:v>Technicians</c:v>
                </c:pt>
                <c:pt idx="5">
                  <c:v>Tech. Prof.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</c:v>
                </c:pt>
                <c:pt idx="1">
                  <c:v>1</c:v>
                </c:pt>
                <c:pt idx="2">
                  <c:v>4</c:v>
                </c:pt>
                <c:pt idx="3">
                  <c:v>42</c:v>
                </c:pt>
                <c:pt idx="4">
                  <c:v>26</c:v>
                </c:pt>
                <c:pt idx="5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6DF-46B3-B175-7CCF1E233D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852520796701313E-2"/>
          <c:y val="0.15411063018842444"/>
          <c:w val="0.875"/>
          <c:h val="0.5435022903505882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Neutron Scattering Division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40-455A-AAA1-78BAA8BDD9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A40-455A-AAA1-78BAA8BDD99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A40-455A-AAA1-78BAA8BDD99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A40-455A-AAA1-78BAA8BDD99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A40-455A-AAA1-78BAA8BDD99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A40-455A-AAA1-78BAA8BDD99F}"/>
              </c:ext>
            </c:extLst>
          </c:dPt>
          <c:dLbls>
            <c:dLbl>
              <c:idx val="1"/>
              <c:layout>
                <c:manualLayout>
                  <c:x val="-0.14013715786395661"/>
                  <c:y val="-2.63931519138339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454D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02559550306656"/>
                      <c:h val="0.115496750824593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A40-455A-AAA1-78BAA8BDD99F}"/>
                </c:ext>
              </c:extLst>
            </c:dLbl>
            <c:dLbl>
              <c:idx val="2"/>
              <c:layout>
                <c:manualLayout>
                  <c:x val="1.1321462037668612E-2"/>
                  <c:y val="1.39083114525109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454D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40-455A-AAA1-78BAA8BDD99F}"/>
                </c:ext>
              </c:extLst>
            </c:dLbl>
            <c:dLbl>
              <c:idx val="3"/>
              <c:layout>
                <c:manualLayout>
                  <c:x val="-0.19914227696456999"/>
                  <c:y val="-0.1552789981276814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454D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757702970205029"/>
                      <c:h val="0.117390140182373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A40-455A-AAA1-78BAA8BDD99F}"/>
                </c:ext>
              </c:extLst>
            </c:dLbl>
            <c:dLbl>
              <c:idx val="4"/>
              <c:layout>
                <c:manualLayout>
                  <c:x val="7.7444218819554975E-2"/>
                  <c:y val="-9.46311031492680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454D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374770491284406"/>
                      <c:h val="0.117390140182373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7A40-455A-AAA1-78BAA8BDD99F}"/>
                </c:ext>
              </c:extLst>
            </c:dLbl>
            <c:dLbl>
              <c:idx val="5"/>
              <c:layout>
                <c:manualLayout>
                  <c:x val="0.12455800606835125"/>
                  <c:y val="0.150686758658554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454D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299184701412898"/>
                      <c:h val="0.116405577716327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7A40-455A-AAA1-78BAA8BDD9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rgbClr val="00454D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Admin</c:v>
                </c:pt>
                <c:pt idx="1">
                  <c:v>Management</c:v>
                </c:pt>
                <c:pt idx="2">
                  <c:v>Post Docs</c:v>
                </c:pt>
                <c:pt idx="3">
                  <c:v>Researchers</c:v>
                </c:pt>
                <c:pt idx="4">
                  <c:v>Technicians</c:v>
                </c:pt>
                <c:pt idx="5">
                  <c:v>Tech. Prof.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11</c:v>
                </c:pt>
                <c:pt idx="1">
                  <c:v>2</c:v>
                </c:pt>
                <c:pt idx="2">
                  <c:v>9</c:v>
                </c:pt>
                <c:pt idx="3">
                  <c:v>80</c:v>
                </c:pt>
                <c:pt idx="4">
                  <c:v>28</c:v>
                </c:pt>
                <c:pt idx="5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A40-455A-AAA1-78BAA8BDD9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9FB2-8ECA-4842-A2FC-86F65038AA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7CBB80AF-E7F0-19C3-A1C2-581346E629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369" y="1608129"/>
            <a:ext cx="2224560" cy="1937083"/>
          </a:xfrm>
          <a:solidFill>
            <a:schemeClr val="accent6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54C80E78-2562-B8ED-171A-55592F6B54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3029" y="1608129"/>
            <a:ext cx="2224560" cy="1937083"/>
          </a:xfrm>
          <a:solidFill>
            <a:schemeClr val="tx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34A84B6E-E447-9286-A517-CD3DFC474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6243" y="1608129"/>
            <a:ext cx="2224560" cy="1937083"/>
          </a:xfrm>
          <a:solidFill>
            <a:schemeClr val="accent1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F8BDDCA9-952A-F2A8-8772-1C0FCFEA87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7903" y="1608129"/>
            <a:ext cx="2224560" cy="1937083"/>
          </a:xfrm>
          <a:solidFill>
            <a:schemeClr val="accent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36877D5-72C7-4D85-028F-092E70AE0E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1369" y="3893496"/>
            <a:ext cx="2224560" cy="1937083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2ADB2E29-7156-045C-5AF7-96DCA2797A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73029" y="3893496"/>
            <a:ext cx="2224560" cy="1937083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444F986-C72B-21EC-6CCC-E370D9F24C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6243" y="3893496"/>
            <a:ext cx="2224560" cy="1937083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80C5ECF3-1A9B-DC38-32B9-FB4AE198944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7903" y="3893496"/>
            <a:ext cx="2224560" cy="1937083"/>
          </a:xfrm>
          <a:solidFill>
            <a:schemeClr val="accent6">
              <a:lumMod val="75000"/>
            </a:schemeClr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64681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11" name="SmartArt Placeholder 10">
            <a:extLst>
              <a:ext uri="{FF2B5EF4-FFF2-40B4-BE49-F238E27FC236}">
                <a16:creationId xmlns:a16="http://schemas.microsoft.com/office/drawing/2014/main" id="{DE9FF4CE-1AF4-3143-A6DB-00045458C34C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4691" y="1735015"/>
            <a:ext cx="11492431" cy="4407877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1307013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 dirty="0"/>
              <a:t>Supporting point 1</a:t>
            </a:r>
          </a:p>
          <a:p>
            <a:r>
              <a:rPr lang="en-US" dirty="0"/>
              <a:t>Supporting point 2</a:t>
            </a:r>
          </a:p>
          <a:p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EE7C435-1FA7-78B6-5FBF-709DE092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6778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019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6778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019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-14 pos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-10 pos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41F9B8EB-EA8B-7B42-D70A-72CFAD42EB27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4691" y="1430338"/>
            <a:ext cx="11493133" cy="4852987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2063567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 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4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Title: Best Title Option for Longer Presentation Titles (Text Size no larger than 32 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6B6A6669-2B8D-5075-F3AA-557D6B4A0025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4325" y="1444752"/>
            <a:ext cx="11493500" cy="3465386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1604131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  <a:solidFill>
            <a:schemeClr val="bg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819AA943-F9C0-62F6-AD0F-1C796C343A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36835" y="1608129"/>
            <a:ext cx="2224560" cy="1937083"/>
          </a:xfrm>
          <a:solidFill>
            <a:schemeClr val="accent6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C12024F7-BA41-30D2-A938-2201148CA3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8495" y="1608129"/>
            <a:ext cx="2224560" cy="1937083"/>
          </a:xfrm>
          <a:solidFill>
            <a:schemeClr val="tx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FD026B5B-98A9-8710-531C-FA344F78CB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81709" y="1608129"/>
            <a:ext cx="2224560" cy="1937083"/>
          </a:xfrm>
          <a:solidFill>
            <a:schemeClr val="accent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B8AD8E0-B5B6-0AAA-CA65-C316CF6FDC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36835" y="3893496"/>
            <a:ext cx="2224560" cy="1937083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23864C2B-0584-AB93-B844-771C2C9B8A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8495" y="3893496"/>
            <a:ext cx="2224560" cy="1937083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A576DEBE-70E8-51FB-0278-32F5D3BBBE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81709" y="3893496"/>
            <a:ext cx="2224560" cy="1937083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1238178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928" r:id="rId6"/>
    <p:sldLayoutId id="2147483952" r:id="rId7"/>
    <p:sldLayoutId id="2147483937" r:id="rId8"/>
    <p:sldLayoutId id="2147483942" r:id="rId9"/>
    <p:sldLayoutId id="2147483945" r:id="rId10"/>
    <p:sldLayoutId id="2147483944" r:id="rId11"/>
    <p:sldLayoutId id="2147483897" r:id="rId12"/>
    <p:sldLayoutId id="2147483894" r:id="rId13"/>
    <p:sldLayoutId id="2147483827" r:id="rId14"/>
    <p:sldLayoutId id="2147483861" r:id="rId15"/>
    <p:sldLayoutId id="2147483934" r:id="rId16"/>
    <p:sldLayoutId id="2147483831" r:id="rId17"/>
    <p:sldLayoutId id="2147483832" r:id="rId18"/>
    <p:sldLayoutId id="2147483833" r:id="rId19"/>
    <p:sldLayoutId id="2147483834" r:id="rId20"/>
    <p:sldLayoutId id="2147483940" r:id="rId21"/>
    <p:sldLayoutId id="2147483905" r:id="rId22"/>
    <p:sldLayoutId id="2147483835" r:id="rId23"/>
    <p:sldLayoutId id="2147483947" r:id="rId24"/>
    <p:sldLayoutId id="2147483948" r:id="rId25"/>
    <p:sldLayoutId id="2147483949" r:id="rId26"/>
    <p:sldLayoutId id="2147483951" r:id="rId27"/>
    <p:sldLayoutId id="2147483950" r:id="rId28"/>
    <p:sldLayoutId id="2147483868" r:id="rId29"/>
    <p:sldLayoutId id="2147483930" r:id="rId30"/>
    <p:sldLayoutId id="2147483906" r:id="rId31"/>
    <p:sldLayoutId id="2147483829" r:id="rId32"/>
    <p:sldLayoutId id="2147483849" r:id="rId33"/>
    <p:sldLayoutId id="2147483953" r:id="rId3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12" Type="http://schemas.openxmlformats.org/officeDocument/2006/relationships/image" Target="../media/image24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840813-7735-7870-4954-E123BBC358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SNS Continuous Commissioning Review In-Brief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5A09B5E-ED3D-E267-C2B3-397E9F9313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3B72BE-DF92-8C37-10D1-23ABA95F1B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April 7, 2025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800046-929C-AD52-FA6F-0FBD1EB39B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Brian Weston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FD0E904-04A7-3517-9C7C-56A69D9D6C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Chief Operating Officer, NScD</a:t>
            </a:r>
          </a:p>
        </p:txBody>
      </p:sp>
    </p:spTree>
    <p:extLst>
      <p:ext uri="{BB962C8B-B14F-4D97-AF65-F5344CB8AC3E}">
        <p14:creationId xmlns:p14="http://schemas.microsoft.com/office/powerpoint/2010/main" val="2798031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5FF83-F7BC-40DC-BE64-A9B784653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74320"/>
            <a:ext cx="8999682" cy="770709"/>
          </a:xfrm>
        </p:spPr>
        <p:txBody>
          <a:bodyPr>
            <a:normAutofit/>
          </a:bodyPr>
          <a:lstStyle/>
          <a:p>
            <a:r>
              <a:rPr lang="en-US" sz="3200" b="1"/>
              <a:t>Emergencies at SNS</a:t>
            </a:r>
            <a:endParaRPr lang="en-U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CB7D9A-8F7B-7BA1-2FCB-CE01AF3E7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5029"/>
            <a:ext cx="12192000" cy="3393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5DC168-BC6D-DE4C-2564-C0F18D103010}"/>
              </a:ext>
            </a:extLst>
          </p:cNvPr>
          <p:cNvSpPr txBox="1"/>
          <p:nvPr/>
        </p:nvSpPr>
        <p:spPr>
          <a:xfrm>
            <a:off x="677334" y="4643121"/>
            <a:ext cx="81323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Take Cover in buildings 8600 and 8700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8600 Ground floor away from glass or basement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Corridors C and D on the ground floor and basement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8700 basement outside of the Target Control Room  </a:t>
            </a:r>
          </a:p>
        </p:txBody>
      </p:sp>
    </p:spTree>
    <p:extLst>
      <p:ext uri="{BB962C8B-B14F-4D97-AF65-F5344CB8AC3E}">
        <p14:creationId xmlns:p14="http://schemas.microsoft.com/office/powerpoint/2010/main" val="3319073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35B01-2A68-8772-F087-71FB98829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Proton Power Upgrade has brought SNS unprecedented capabilities but also new operating challenges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DEAFD4-4810-F006-79CF-B7FBE6F74F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9"/>
          <a:stretch/>
        </p:blipFill>
        <p:spPr>
          <a:xfrm>
            <a:off x="506185" y="2009167"/>
            <a:ext cx="10697936" cy="4302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AF78AE-7C95-A104-1AE3-5F36A5ACA69E}"/>
              </a:ext>
            </a:extLst>
          </p:cNvPr>
          <p:cNvSpPr txBox="1"/>
          <p:nvPr/>
        </p:nvSpPr>
        <p:spPr>
          <a:xfrm>
            <a:off x="372862" y="1256745"/>
            <a:ext cx="11248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Proton energy went from 1.0GeV to 1.3GeV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Power on target increased from 1.4MW to 1.7MW and is heading toward 2MW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31E2FC-8E45-2198-C088-FAB33E813DA7}"/>
              </a:ext>
            </a:extLst>
          </p:cNvPr>
          <p:cNvSpPr txBox="1"/>
          <p:nvPr/>
        </p:nvSpPr>
        <p:spPr>
          <a:xfrm>
            <a:off x="9143999" y="3568823"/>
            <a:ext cx="2105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Gas accumulation in mercury loop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5BB2B6-E956-DBBE-9D50-6D3CD398E109}"/>
              </a:ext>
            </a:extLst>
          </p:cNvPr>
          <p:cNvSpPr txBox="1"/>
          <p:nvPr/>
        </p:nvSpPr>
        <p:spPr>
          <a:xfrm>
            <a:off x="8729337" y="5024762"/>
            <a:ext cx="218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Increased radiation at instruments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A55BB4-2132-CB8A-C820-1C1F6E6A94C6}"/>
              </a:ext>
            </a:extLst>
          </p:cNvPr>
          <p:cNvSpPr txBox="1"/>
          <p:nvPr/>
        </p:nvSpPr>
        <p:spPr>
          <a:xfrm>
            <a:off x="3768476" y="4367815"/>
            <a:ext cx="2062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Increased stack emissions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0A29FE4-8B79-C645-7646-187F655CE17C}"/>
              </a:ext>
            </a:extLst>
          </p:cNvPr>
          <p:cNvSpPr/>
          <p:nvPr/>
        </p:nvSpPr>
        <p:spPr>
          <a:xfrm>
            <a:off x="5655076" y="4545367"/>
            <a:ext cx="896644" cy="621437"/>
          </a:xfrm>
          <a:custGeom>
            <a:avLst/>
            <a:gdLst>
              <a:gd name="connsiteX0" fmla="*/ 0 w 896644"/>
              <a:gd name="connsiteY0" fmla="*/ 0 h 621437"/>
              <a:gd name="connsiteX1" fmla="*/ 470516 w 896644"/>
              <a:gd name="connsiteY1" fmla="*/ 0 h 621437"/>
              <a:gd name="connsiteX2" fmla="*/ 896644 w 896644"/>
              <a:gd name="connsiteY2" fmla="*/ 621437 h 62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6644" h="621437">
                <a:moveTo>
                  <a:pt x="0" y="0"/>
                </a:moveTo>
                <a:lnTo>
                  <a:pt x="470516" y="0"/>
                </a:lnTo>
                <a:lnTo>
                  <a:pt x="896644" y="621437"/>
                </a:lnTo>
              </a:path>
            </a:pathLst>
          </a:custGeom>
          <a:noFill/>
          <a:ln w="28575">
            <a:solidFill>
              <a:srgbClr val="FFFF00"/>
            </a:solidFill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5A3C030-A6AD-AD0B-FF24-CAA64085A228}"/>
              </a:ext>
            </a:extLst>
          </p:cNvPr>
          <p:cNvSpPr/>
          <p:nvPr/>
        </p:nvSpPr>
        <p:spPr>
          <a:xfrm flipH="1">
            <a:off x="8466245" y="5191125"/>
            <a:ext cx="325330" cy="309054"/>
          </a:xfrm>
          <a:custGeom>
            <a:avLst/>
            <a:gdLst>
              <a:gd name="connsiteX0" fmla="*/ 0 w 896644"/>
              <a:gd name="connsiteY0" fmla="*/ 0 h 621437"/>
              <a:gd name="connsiteX1" fmla="*/ 470516 w 896644"/>
              <a:gd name="connsiteY1" fmla="*/ 0 h 621437"/>
              <a:gd name="connsiteX2" fmla="*/ 896644 w 896644"/>
              <a:gd name="connsiteY2" fmla="*/ 621437 h 62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6644" h="621437">
                <a:moveTo>
                  <a:pt x="0" y="0"/>
                </a:moveTo>
                <a:lnTo>
                  <a:pt x="470516" y="0"/>
                </a:lnTo>
                <a:lnTo>
                  <a:pt x="896644" y="621437"/>
                </a:lnTo>
              </a:path>
            </a:pathLst>
          </a:custGeom>
          <a:noFill/>
          <a:ln w="28575">
            <a:solidFill>
              <a:srgbClr val="FFFF00"/>
            </a:solidFill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C33C297-21C0-8B9C-FF80-8FD474E6A94B}"/>
              </a:ext>
            </a:extLst>
          </p:cNvPr>
          <p:cNvSpPr/>
          <p:nvPr/>
        </p:nvSpPr>
        <p:spPr>
          <a:xfrm>
            <a:off x="9086850" y="2847975"/>
            <a:ext cx="504825" cy="885825"/>
          </a:xfrm>
          <a:custGeom>
            <a:avLst/>
            <a:gdLst>
              <a:gd name="connsiteX0" fmla="*/ 133350 w 504825"/>
              <a:gd name="connsiteY0" fmla="*/ 885825 h 885825"/>
              <a:gd name="connsiteX1" fmla="*/ 0 w 504825"/>
              <a:gd name="connsiteY1" fmla="*/ 885825 h 885825"/>
              <a:gd name="connsiteX2" fmla="*/ 504825 w 504825"/>
              <a:gd name="connsiteY2" fmla="*/ 0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825" h="885825">
                <a:moveTo>
                  <a:pt x="133350" y="885825"/>
                </a:moveTo>
                <a:lnTo>
                  <a:pt x="0" y="885825"/>
                </a:lnTo>
                <a:lnTo>
                  <a:pt x="504825" y="0"/>
                </a:lnTo>
              </a:path>
            </a:pathLst>
          </a:custGeom>
          <a:noFill/>
          <a:ln w="28575">
            <a:solidFill>
              <a:srgbClr val="FFFF00"/>
            </a:solidFill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57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86625-21D4-8599-7A7C-2F6F9DED8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D12A0-5936-67A3-D378-4269D9E6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 the CCR Team for helping us ensure we are </a:t>
            </a:r>
            <a:br>
              <a:rPr lang="en-US" dirty="0"/>
            </a:br>
            <a:r>
              <a:rPr lang="en-US" dirty="0"/>
              <a:t>well-poised for continued operational success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E3CC9A-887D-CC7C-BEC4-1EDF9FF7BC6C}"/>
              </a:ext>
            </a:extLst>
          </p:cNvPr>
          <p:cNvSpPr txBox="1"/>
          <p:nvPr/>
        </p:nvSpPr>
        <p:spPr>
          <a:xfrm>
            <a:off x="608919" y="1567560"/>
            <a:ext cx="11325905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Charge questions for the Team: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Is the organization managing operations at increased power effectively?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Is leadership appropriately engaged in operational decision-making </a:t>
            </a:r>
            <a:br>
              <a:rPr lang="en-US" sz="2400" dirty="0"/>
            </a:br>
            <a:r>
              <a:rPr lang="en-US" sz="2400" dirty="0"/>
              <a:t>and oversight?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Is the organization demonstrating the Safe Conduct of Research principles?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Are processes* working effectively to maintain safety and compliance under changing conditions?</a:t>
            </a:r>
          </a:p>
          <a:p>
            <a:pPr lvl="2">
              <a:spcAft>
                <a:spcPts val="600"/>
              </a:spcAft>
            </a:pPr>
            <a:r>
              <a:rPr lang="en-US" sz="2400" dirty="0"/>
              <a:t>(* work control, design control, and conduct of operations)</a:t>
            </a:r>
          </a:p>
          <a:p>
            <a:pPr lvl="2"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The Team is </a:t>
            </a:r>
            <a:r>
              <a:rPr lang="en-US" sz="2400" u="sng" dirty="0"/>
              <a:t>not limited to these topics</a:t>
            </a:r>
            <a:r>
              <a:rPr lang="en-US" sz="2400" dirty="0"/>
              <a:t>. 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These are the key areas where we covet the Team’s insights.</a:t>
            </a:r>
          </a:p>
        </p:txBody>
      </p:sp>
    </p:spTree>
    <p:extLst>
      <p:ext uri="{BB962C8B-B14F-4D97-AF65-F5344CB8AC3E}">
        <p14:creationId xmlns:p14="http://schemas.microsoft.com/office/powerpoint/2010/main" val="2583585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00">
            <a:extLst>
              <a:ext uri="{FF2B5EF4-FFF2-40B4-BE49-F238E27FC236}">
                <a16:creationId xmlns:a16="http://schemas.microsoft.com/office/drawing/2014/main" id="{9813D9D0-4FA4-4D3B-72B1-C625631BB0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93281" y="1306251"/>
            <a:ext cx="0" cy="1280160"/>
          </a:xfrm>
          <a:prstGeom prst="lin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ts val="600"/>
              </a:spcBef>
            </a:pPr>
            <a:endParaRPr lang="en-US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Rectangle 549">
            <a:extLst>
              <a:ext uri="{FF2B5EF4-FFF2-40B4-BE49-F238E27FC236}">
                <a16:creationId xmlns:a16="http://schemas.microsoft.com/office/drawing/2014/main" id="{E523F834-02B9-B20D-AC0B-841B31700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592" y="340535"/>
            <a:ext cx="5713378" cy="129992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5000"/>
              </a:lnSpc>
              <a:spcBef>
                <a:spcPts val="200"/>
              </a:spcBef>
              <a:defRPr/>
            </a:pPr>
            <a:r>
              <a:rPr lang="en-US" b="1" dirty="0">
                <a:latin typeface="+mn-lt"/>
                <a:cs typeface="Arial" panose="020B0604020202020204" pitchFamily="34" charset="0"/>
              </a:rPr>
              <a:t>Neutron Sciences Directorate</a:t>
            </a:r>
          </a:p>
          <a:p>
            <a:pPr algn="ctr">
              <a:lnSpc>
                <a:spcPct val="95000"/>
              </a:lnSpc>
              <a:spcBef>
                <a:spcPts val="400"/>
              </a:spcBef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Jens Dilling, Interim Associate Laboratory Director</a:t>
            </a:r>
          </a:p>
          <a:p>
            <a:pPr algn="ctr">
              <a:lnSpc>
                <a:spcPct val="95000"/>
              </a:lnSpc>
              <a:spcBef>
                <a:spcPts val="900"/>
              </a:spcBef>
              <a:defRPr/>
            </a:pPr>
            <a:r>
              <a:rPr lang="en-US" sz="1400" dirty="0">
                <a:latin typeface="+mn-lt"/>
                <a:cs typeface="Arial" panose="020B0604020202020204" pitchFamily="34" charset="0"/>
              </a:rPr>
              <a:t>Brian Weston, Chief Operating Officer</a:t>
            </a:r>
          </a:p>
          <a:p>
            <a:pPr algn="ctr">
              <a:lnSpc>
                <a:spcPct val="95000"/>
              </a:lnSpc>
              <a:spcBef>
                <a:spcPts val="900"/>
              </a:spcBef>
              <a:defRPr/>
            </a:pPr>
            <a:r>
              <a:rPr lang="en-US" sz="1200" dirty="0">
                <a:latin typeface="+mn-lt"/>
                <a:cs typeface="Arial" panose="020B0604020202020204" pitchFamily="34" charset="0"/>
              </a:rPr>
              <a:t>Jeanine Evans, Executive Assistant</a:t>
            </a:r>
          </a:p>
        </p:txBody>
      </p:sp>
      <p:sp>
        <p:nvSpPr>
          <p:cNvPr id="5" name="Freeform: Shape 14">
            <a:extLst>
              <a:ext uri="{FF2B5EF4-FFF2-40B4-BE49-F238E27FC236}">
                <a16:creationId xmlns:a16="http://schemas.microsoft.com/office/drawing/2014/main" id="{423946B0-549D-D86A-C5ED-717DE8B42578}"/>
              </a:ext>
            </a:extLst>
          </p:cNvPr>
          <p:cNvSpPr/>
          <p:nvPr/>
        </p:nvSpPr>
        <p:spPr>
          <a:xfrm>
            <a:off x="6110482" y="2084883"/>
            <a:ext cx="365760" cy="0"/>
          </a:xfrm>
          <a:custGeom>
            <a:avLst/>
            <a:gdLst>
              <a:gd name="connsiteX0" fmla="*/ 0 w 408709"/>
              <a:gd name="connsiteY0" fmla="*/ 0 h 0"/>
              <a:gd name="connsiteX1" fmla="*/ 408709 w 40870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8709">
                <a:moveTo>
                  <a:pt x="0" y="0"/>
                </a:moveTo>
                <a:lnTo>
                  <a:pt x="408709" y="0"/>
                </a:lnTo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6" name="Rectangle 311">
            <a:extLst>
              <a:ext uri="{FF2B5EF4-FFF2-40B4-BE49-F238E27FC236}">
                <a16:creationId xmlns:a16="http://schemas.microsoft.com/office/drawing/2014/main" id="{BA2EDC19-4E4D-BB6B-4E47-BFB71C3A8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2949" y="1841792"/>
            <a:ext cx="2551412" cy="547793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100" b="1" dirty="0">
                <a:latin typeface="+mn-lt"/>
                <a:cs typeface="Arial" panose="020B0604020202020204" pitchFamily="34" charset="0"/>
              </a:rPr>
              <a:t>Administrative Services Coordinator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100" dirty="0">
                <a:latin typeface="+mn-lt"/>
                <a:cs typeface="Arial" panose="020B0604020202020204" pitchFamily="34" charset="0"/>
              </a:rPr>
              <a:t>Melissa Richards</a:t>
            </a:r>
          </a:p>
        </p:txBody>
      </p:sp>
      <p:sp>
        <p:nvSpPr>
          <p:cNvPr id="7" name="Freeform: Shape 23">
            <a:extLst>
              <a:ext uri="{FF2B5EF4-FFF2-40B4-BE49-F238E27FC236}">
                <a16:creationId xmlns:a16="http://schemas.microsoft.com/office/drawing/2014/main" id="{5AE251CA-D6A5-F7FD-BE6F-744D6B948028}"/>
              </a:ext>
            </a:extLst>
          </p:cNvPr>
          <p:cNvSpPr/>
          <p:nvPr/>
        </p:nvSpPr>
        <p:spPr>
          <a:xfrm>
            <a:off x="3629026" y="2581275"/>
            <a:ext cx="62038" cy="2018942"/>
          </a:xfrm>
          <a:custGeom>
            <a:avLst/>
            <a:gdLst>
              <a:gd name="connsiteX0" fmla="*/ 0 w 7779327"/>
              <a:gd name="connsiteY0" fmla="*/ 166255 h 173182"/>
              <a:gd name="connsiteX1" fmla="*/ 0 w 7779327"/>
              <a:gd name="connsiteY1" fmla="*/ 0 h 173182"/>
              <a:gd name="connsiteX2" fmla="*/ 7779327 w 7779327"/>
              <a:gd name="connsiteY2" fmla="*/ 0 h 173182"/>
              <a:gd name="connsiteX3" fmla="*/ 7779327 w 7779327"/>
              <a:gd name="connsiteY3" fmla="*/ 173182 h 173182"/>
              <a:gd name="connsiteX0" fmla="*/ 0 w 7779327"/>
              <a:gd name="connsiteY0" fmla="*/ 166255 h 166255"/>
              <a:gd name="connsiteX1" fmla="*/ 0 w 7779327"/>
              <a:gd name="connsiteY1" fmla="*/ 0 h 166255"/>
              <a:gd name="connsiteX2" fmla="*/ 7779327 w 7779327"/>
              <a:gd name="connsiteY2" fmla="*/ 0 h 166255"/>
              <a:gd name="connsiteX0" fmla="*/ 0 w 0"/>
              <a:gd name="connsiteY0" fmla="*/ 166255 h 166255"/>
              <a:gd name="connsiteX1" fmla="*/ 0 w 0"/>
              <a:gd name="connsiteY1" fmla="*/ 0 h 16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66255">
                <a:moveTo>
                  <a:pt x="0" y="166255"/>
                </a:moveTo>
                <a:lnTo>
                  <a:pt x="0" y="0"/>
                </a:lnTo>
              </a:path>
            </a:pathLst>
          </a:custGeom>
          <a:noFill/>
          <a:ln w="19050" cap="flat">
            <a:solidFill>
              <a:schemeClr val="tx1">
                <a:lumMod val="65000"/>
                <a:lumOff val="35000"/>
              </a:schemeClr>
            </a:solidFill>
            <a:prstDash val="sys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291">
            <a:extLst>
              <a:ext uri="{FF2B5EF4-FFF2-40B4-BE49-F238E27FC236}">
                <a16:creationId xmlns:a16="http://schemas.microsoft.com/office/drawing/2014/main" id="{819DE406-6608-867F-2869-184E9B18F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679" y="2752377"/>
            <a:ext cx="2286000" cy="8373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b="1" dirty="0">
                <a:latin typeface="+mn-lt"/>
                <a:cs typeface="Arial" panose="020B0604020202020204" pitchFamily="34" charset="0"/>
              </a:rPr>
              <a:t>Neutron Technologies Division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latin typeface="+mn-lt"/>
                <a:cs typeface="Arial" panose="020B0604020202020204" pitchFamily="34" charset="0"/>
              </a:rPr>
              <a:t>Richard Ibberson, Director</a:t>
            </a:r>
          </a:p>
        </p:txBody>
      </p:sp>
      <p:sp>
        <p:nvSpPr>
          <p:cNvPr id="9" name="Rectangle 294">
            <a:extLst>
              <a:ext uri="{FF2B5EF4-FFF2-40B4-BE49-F238E27FC236}">
                <a16:creationId xmlns:a16="http://schemas.microsoft.com/office/drawing/2014/main" id="{50F12909-B1ED-9913-A7C0-5B1F4C7D9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837" y="2751266"/>
            <a:ext cx="2286000" cy="8373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b="1" dirty="0">
                <a:latin typeface="+mn-lt"/>
                <a:cs typeface="Arial" panose="020B0604020202020204" pitchFamily="34" charset="0"/>
              </a:rPr>
              <a:t>Neutron Scattering Division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latin typeface="+mn-lt"/>
                <a:cs typeface="Arial" panose="020B0604020202020204" pitchFamily="34" charset="0"/>
              </a:rPr>
              <a:t>Jon Taylor, Director</a:t>
            </a:r>
          </a:p>
        </p:txBody>
      </p:sp>
      <p:sp>
        <p:nvSpPr>
          <p:cNvPr id="10" name="Rectangle 292">
            <a:extLst>
              <a:ext uri="{FF2B5EF4-FFF2-40B4-BE49-F238E27FC236}">
                <a16:creationId xmlns:a16="http://schemas.microsoft.com/office/drawing/2014/main" id="{655B477C-133E-9FBD-5CD4-9E3776787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3069" y="2751266"/>
            <a:ext cx="2286000" cy="8373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b="1" dirty="0">
                <a:latin typeface="+mn-lt"/>
                <a:cs typeface="Arial" panose="020B0604020202020204" pitchFamily="34" charset="0"/>
              </a:rPr>
              <a:t>Research Reactors Division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>
                <a:latin typeface="+mn-lt"/>
                <a:cs typeface="Arial" panose="020B0604020202020204" pitchFamily="34" charset="0"/>
              </a:rPr>
              <a:t>Mike Pierce, </a:t>
            </a:r>
            <a:r>
              <a:rPr lang="en-US" sz="1200" dirty="0">
                <a:latin typeface="+mn-lt"/>
                <a:cs typeface="Arial" panose="020B0604020202020204" pitchFamily="34" charset="0"/>
              </a:rPr>
              <a:t>Director</a:t>
            </a:r>
          </a:p>
        </p:txBody>
      </p:sp>
      <p:sp>
        <p:nvSpPr>
          <p:cNvPr id="11" name="Freeform: Shape 67">
            <a:extLst>
              <a:ext uri="{FF2B5EF4-FFF2-40B4-BE49-F238E27FC236}">
                <a16:creationId xmlns:a16="http://schemas.microsoft.com/office/drawing/2014/main" id="{DB7A870F-B43C-F61B-9F19-151AF078B213}"/>
              </a:ext>
            </a:extLst>
          </p:cNvPr>
          <p:cNvSpPr/>
          <p:nvPr/>
        </p:nvSpPr>
        <p:spPr>
          <a:xfrm>
            <a:off x="2428429" y="2584035"/>
            <a:ext cx="7149288" cy="181445"/>
          </a:xfrm>
          <a:custGeom>
            <a:avLst/>
            <a:gdLst>
              <a:gd name="connsiteX0" fmla="*/ 0 w 7779327"/>
              <a:gd name="connsiteY0" fmla="*/ 166255 h 173182"/>
              <a:gd name="connsiteX1" fmla="*/ 0 w 7779327"/>
              <a:gd name="connsiteY1" fmla="*/ 0 h 173182"/>
              <a:gd name="connsiteX2" fmla="*/ 7779327 w 7779327"/>
              <a:gd name="connsiteY2" fmla="*/ 0 h 173182"/>
              <a:gd name="connsiteX3" fmla="*/ 7779327 w 7779327"/>
              <a:gd name="connsiteY3" fmla="*/ 173182 h 17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9327" h="173182">
                <a:moveTo>
                  <a:pt x="0" y="166255"/>
                </a:moveTo>
                <a:lnTo>
                  <a:pt x="0" y="0"/>
                </a:lnTo>
                <a:lnTo>
                  <a:pt x="7779327" y="0"/>
                </a:lnTo>
                <a:lnTo>
                  <a:pt x="7779327" y="173182"/>
                </a:lnTo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ts val="600"/>
              </a:spcBef>
            </a:pPr>
            <a:endParaRPr lang="en-US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Line 300">
            <a:extLst>
              <a:ext uri="{FF2B5EF4-FFF2-40B4-BE49-F238E27FC236}">
                <a16:creationId xmlns:a16="http://schemas.microsoft.com/office/drawing/2014/main" id="{6B65C8B5-230E-7F43-473E-48090226C8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38963" y="2591945"/>
            <a:ext cx="0" cy="165949"/>
          </a:xfrm>
          <a:prstGeom prst="lin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ts val="600"/>
              </a:spcBef>
            </a:pPr>
            <a:endParaRPr lang="en-US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Rectangle 292">
            <a:extLst>
              <a:ext uri="{FF2B5EF4-FFF2-40B4-BE49-F238E27FC236}">
                <a16:creationId xmlns:a16="http://schemas.microsoft.com/office/drawing/2014/main" id="{F7FB462A-A1BC-C663-4E9E-1A5125813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1658" y="2752378"/>
            <a:ext cx="2286000" cy="8373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b="1" dirty="0">
                <a:latin typeface="+mn-lt"/>
                <a:cs typeface="Arial" panose="020B0604020202020204" pitchFamily="34" charset="0"/>
              </a:rPr>
              <a:t>Research Accelerator Division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latin typeface="+mn-lt"/>
                <a:cs typeface="Arial" panose="020B0604020202020204" pitchFamily="34" charset="0"/>
              </a:rPr>
              <a:t>Fulvia Pilat, Director</a:t>
            </a:r>
          </a:p>
        </p:txBody>
      </p:sp>
      <p:sp>
        <p:nvSpPr>
          <p:cNvPr id="14" name="Line 300">
            <a:extLst>
              <a:ext uri="{FF2B5EF4-FFF2-40B4-BE49-F238E27FC236}">
                <a16:creationId xmlns:a16="http://schemas.microsoft.com/office/drawing/2014/main" id="{07045096-CCF6-8589-6989-067807FA23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73626" y="2592142"/>
            <a:ext cx="0" cy="165949"/>
          </a:xfrm>
          <a:prstGeom prst="lin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ts val="600"/>
              </a:spcBef>
            </a:pPr>
            <a:endParaRPr lang="en-US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Rectangle 303">
            <a:extLst>
              <a:ext uri="{FF2B5EF4-FFF2-40B4-BE49-F238E27FC236}">
                <a16:creationId xmlns:a16="http://schemas.microsoft.com/office/drawing/2014/main" id="{FCBEF800-AF94-F22F-F2BF-ACBDB50F6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131" y="4600217"/>
            <a:ext cx="2458428" cy="135135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1050" b="1" dirty="0">
                <a:latin typeface="+mn-lt"/>
                <a:cs typeface="Arial" panose="020B0604020202020204" pitchFamily="34" charset="0"/>
              </a:rPr>
              <a:t>Matrix Support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900" dirty="0">
                <a:latin typeface="+mn-lt"/>
                <a:cs typeface="Arial" panose="020B0604020202020204" pitchFamily="34" charset="0"/>
              </a:rPr>
              <a:t>Business Manager: Lorie Hickey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900" dirty="0">
                <a:latin typeface="+mn-lt"/>
                <a:cs typeface="Arial" panose="020B0604020202020204" pitchFamily="34" charset="0"/>
              </a:rPr>
              <a:t>Communications Manager: Amy Keller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900" dirty="0">
                <a:latin typeface="+mn-lt"/>
                <a:cs typeface="Arial" panose="020B0604020202020204" pitchFamily="34" charset="0"/>
              </a:rPr>
              <a:t>HR Manager: Michelle Mazerolle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900" dirty="0">
                <a:latin typeface="+mn-lt"/>
                <a:cs typeface="Arial" panose="020B0604020202020204" pitchFamily="34" charset="0"/>
              </a:rPr>
              <a:t>Procurement Manager: Markus Camfield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900" dirty="0">
                <a:latin typeface="+mn-lt"/>
                <a:cs typeface="Arial" panose="020B0604020202020204" pitchFamily="34" charset="0"/>
              </a:rPr>
              <a:t>ESH&amp;Q: </a:t>
            </a:r>
            <a:r>
              <a:rPr lang="en-US" sz="900" dirty="0">
                <a:latin typeface="Century Gothic" panose="020B0502020202020204" pitchFamily="34" charset="0"/>
                <a:cs typeface="Arial" panose="020B0604020202020204" pitchFamily="34" charset="0"/>
              </a:rPr>
              <a:t>Eric 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Griffis</a:t>
            </a:r>
            <a:endParaRPr lang="en-US" sz="9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311">
            <a:extLst>
              <a:ext uri="{FF2B5EF4-FFF2-40B4-BE49-F238E27FC236}">
                <a16:creationId xmlns:a16="http://schemas.microsoft.com/office/drawing/2014/main" id="{0DC50045-574B-E406-B0BB-7CAD71A96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070" y="1838179"/>
            <a:ext cx="2551412" cy="547793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100" b="1" dirty="0">
                <a:latin typeface="+mn-lt"/>
                <a:cs typeface="Arial" panose="020B0604020202020204" pitchFamily="34" charset="0"/>
              </a:rPr>
              <a:t>Programs and Planning Specialist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100" dirty="0">
                <a:latin typeface="+mn-lt"/>
                <a:cs typeface="Arial" panose="020B0604020202020204" pitchFamily="34" charset="0"/>
              </a:rPr>
              <a:t>Theresa Ahearn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51931B-18B1-94C2-C308-1541DA3BFA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r="24475"/>
          <a:stretch/>
        </p:blipFill>
        <p:spPr>
          <a:xfrm>
            <a:off x="8757557" y="31565"/>
            <a:ext cx="1552314" cy="1576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717FE10-53F0-35E1-194E-9B9566B56A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21"/>
          <a:stretch/>
        </p:blipFill>
        <p:spPr>
          <a:xfrm>
            <a:off x="2884234" y="759210"/>
            <a:ext cx="914400" cy="914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179178-A35D-6B58-F706-4B96335018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5889" y="3435834"/>
            <a:ext cx="914162" cy="914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ABC7AE-6BC8-FBB3-FD6D-071F0BA881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17488" r="65685" b="59373"/>
          <a:stretch/>
        </p:blipFill>
        <p:spPr>
          <a:xfrm>
            <a:off x="4953175" y="3447812"/>
            <a:ext cx="959552" cy="91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85A981-4BFC-BA49-0C39-BDF6F54C84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2" r="8113" b="10630"/>
          <a:stretch/>
        </p:blipFill>
        <p:spPr>
          <a:xfrm>
            <a:off x="4908471" y="4485333"/>
            <a:ext cx="711069" cy="91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885DDF1-6370-88AC-B912-083BF1B7B1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125" t="8041" r="29884" b="24760"/>
          <a:stretch/>
        </p:blipFill>
        <p:spPr>
          <a:xfrm>
            <a:off x="9738632" y="3474082"/>
            <a:ext cx="919025" cy="91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0AF75E-107C-A5B7-010F-40AFDACA9BB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7630" y="4761490"/>
            <a:ext cx="685621" cy="914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8" name="Picture 2" descr="Jon Taylor">
            <a:extLst>
              <a:ext uri="{FF2B5EF4-FFF2-40B4-BE49-F238E27FC236}">
                <a16:creationId xmlns:a16="http://schemas.microsoft.com/office/drawing/2014/main" id="{4DBDF457-AD87-CF2D-51B3-A86AF8F21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66" y="3435596"/>
            <a:ext cx="914400" cy="91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hoto">
            <a:extLst>
              <a:ext uri="{FF2B5EF4-FFF2-40B4-BE49-F238E27FC236}">
                <a16:creationId xmlns:a16="http://schemas.microsoft.com/office/drawing/2014/main" id="{B63729A3-0C8F-344B-F050-0AF4E1AF9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148" y="5017998"/>
            <a:ext cx="685800" cy="91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109A125A-0F8A-DFAA-492D-89B2805F71E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859" y="5321031"/>
            <a:ext cx="731520" cy="91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31" name="Picture 4" descr="profile picture ">
            <a:extLst>
              <a:ext uri="{FF2B5EF4-FFF2-40B4-BE49-F238E27FC236}">
                <a16:creationId xmlns:a16="http://schemas.microsoft.com/office/drawing/2014/main" id="{422EBD95-CF67-A9B2-78C8-EB96FEC27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7" r="34291" b="38302"/>
          <a:stretch/>
        </p:blipFill>
        <p:spPr bwMode="auto">
          <a:xfrm>
            <a:off x="3029711" y="1763451"/>
            <a:ext cx="638852" cy="731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Melissa Richards portrait">
            <a:extLst>
              <a:ext uri="{FF2B5EF4-FFF2-40B4-BE49-F238E27FC236}">
                <a16:creationId xmlns:a16="http://schemas.microsoft.com/office/drawing/2014/main" id="{EC7A9A00-D38C-50AB-A397-1EE874DE8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2" r="18564" b="31129"/>
          <a:stretch/>
        </p:blipFill>
        <p:spPr bwMode="auto">
          <a:xfrm>
            <a:off x="8962281" y="1688044"/>
            <a:ext cx="690969" cy="731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18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41451-D0EF-4E24-CB84-CDB3866D3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70" y="291647"/>
            <a:ext cx="11492432" cy="886397"/>
          </a:xfrm>
        </p:spPr>
        <p:txBody>
          <a:bodyPr/>
          <a:lstStyle/>
          <a:p>
            <a:r>
              <a:rPr lang="en-US" dirty="0"/>
              <a:t>Research Accelerator Division 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901A939-7B5A-9481-878E-7CA0D3267D16}"/>
              </a:ext>
            </a:extLst>
          </p:cNvPr>
          <p:cNvSpPr/>
          <p:nvPr/>
        </p:nvSpPr>
        <p:spPr>
          <a:xfrm>
            <a:off x="8134350" y="2031699"/>
            <a:ext cx="3532414" cy="3516245"/>
          </a:xfrm>
          <a:custGeom>
            <a:avLst/>
            <a:gdLst>
              <a:gd name="connsiteX0" fmla="*/ 0 w 2503424"/>
              <a:gd name="connsiteY0" fmla="*/ 0 h 2280331"/>
              <a:gd name="connsiteX1" fmla="*/ 2503424 w 2503424"/>
              <a:gd name="connsiteY1" fmla="*/ 0 h 2280331"/>
              <a:gd name="connsiteX2" fmla="*/ 2503424 w 2503424"/>
              <a:gd name="connsiteY2" fmla="*/ 2280331 h 2280331"/>
              <a:gd name="connsiteX3" fmla="*/ 0 w 2503424"/>
              <a:gd name="connsiteY3" fmla="*/ 2280331 h 2280331"/>
              <a:gd name="connsiteX4" fmla="*/ 0 w 2503424"/>
              <a:gd name="connsiteY4" fmla="*/ 0 h 228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3424" h="2280331">
                <a:moveTo>
                  <a:pt x="0" y="0"/>
                </a:moveTo>
                <a:lnTo>
                  <a:pt x="2503424" y="0"/>
                </a:lnTo>
                <a:lnTo>
                  <a:pt x="2503424" y="2280331"/>
                </a:lnTo>
                <a:lnTo>
                  <a:pt x="0" y="2280331"/>
                </a:lnTo>
                <a:lnTo>
                  <a:pt x="0" y="0"/>
                </a:lnTo>
                <a:close/>
              </a:path>
            </a:pathLst>
          </a:cu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  <a:alpha val="28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45720" bIns="45720" numCol="1" spcCol="1270" anchor="t" anchorCtr="0">
            <a:noAutofit/>
          </a:bodyPr>
          <a:lstStyle/>
          <a:p>
            <a:pPr lvl="0" algn="l" defTabSz="5334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600" dirty="0"/>
              <a:t>~219 Staff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83FE169-323A-41C2-B5B8-7D7BD246B6B7}"/>
              </a:ext>
            </a:extLst>
          </p:cNvPr>
          <p:cNvSpPr/>
          <p:nvPr/>
        </p:nvSpPr>
        <p:spPr>
          <a:xfrm>
            <a:off x="834259" y="1274426"/>
            <a:ext cx="3656673" cy="4212147"/>
          </a:xfrm>
          <a:custGeom>
            <a:avLst/>
            <a:gdLst>
              <a:gd name="connsiteX0" fmla="*/ 0 w 2503424"/>
              <a:gd name="connsiteY0" fmla="*/ 0 h 2246958"/>
              <a:gd name="connsiteX1" fmla="*/ 2503424 w 2503424"/>
              <a:gd name="connsiteY1" fmla="*/ 0 h 2246958"/>
              <a:gd name="connsiteX2" fmla="*/ 2503424 w 2503424"/>
              <a:gd name="connsiteY2" fmla="*/ 2246958 h 2246958"/>
              <a:gd name="connsiteX3" fmla="*/ 0 w 2503424"/>
              <a:gd name="connsiteY3" fmla="*/ 2246958 h 2246958"/>
              <a:gd name="connsiteX4" fmla="*/ 0 w 2503424"/>
              <a:gd name="connsiteY4" fmla="*/ 0 h 224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3424" h="2246958">
                <a:moveTo>
                  <a:pt x="0" y="0"/>
                </a:moveTo>
                <a:lnTo>
                  <a:pt x="2503424" y="0"/>
                </a:lnTo>
                <a:lnTo>
                  <a:pt x="2503424" y="2246958"/>
                </a:lnTo>
                <a:lnTo>
                  <a:pt x="0" y="2246958"/>
                </a:lnTo>
                <a:lnTo>
                  <a:pt x="0" y="0"/>
                </a:lnTo>
                <a:close/>
              </a:path>
            </a:pathLst>
          </a:cu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  <a:alpha val="28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45720" bIns="45720" numCol="1" spcCol="1270" anchor="t" anchorCtr="0">
            <a:noAutofit/>
          </a:bodyPr>
          <a:lstStyle/>
          <a:p>
            <a:pPr marL="171450" indent="-171450" defTabSz="5334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Research Accelerator Division (RAD) operates the Spallation Neutron Source (SNS) accelerator complex</a:t>
            </a:r>
          </a:p>
          <a:p>
            <a:pPr marL="171450" indent="-171450" defTabSz="5334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At 1.7 megawatts, the SNS is the most powerful of its kind in the world</a:t>
            </a:r>
          </a:p>
          <a:p>
            <a:pPr marL="171450" indent="-171450" defTabSz="5334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After upgrades, it will reach 2 MW and then 2.8 MW to support STS</a:t>
            </a:r>
          </a:p>
          <a:p>
            <a:pPr marL="171450" lvl="0" indent="-171450" algn="l" defTabSz="5334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9BF0CF0-CE23-4BA0-1381-14D86487B356}"/>
              </a:ext>
            </a:extLst>
          </p:cNvPr>
          <p:cNvSpPr/>
          <p:nvPr/>
        </p:nvSpPr>
        <p:spPr>
          <a:xfrm>
            <a:off x="4438651" y="1663415"/>
            <a:ext cx="3734554" cy="3516245"/>
          </a:xfrm>
          <a:custGeom>
            <a:avLst/>
            <a:gdLst>
              <a:gd name="connsiteX0" fmla="*/ 0 w 2503424"/>
              <a:gd name="connsiteY0" fmla="*/ 0 h 2280331"/>
              <a:gd name="connsiteX1" fmla="*/ 2503424 w 2503424"/>
              <a:gd name="connsiteY1" fmla="*/ 0 h 2280331"/>
              <a:gd name="connsiteX2" fmla="*/ 2503424 w 2503424"/>
              <a:gd name="connsiteY2" fmla="*/ 2280331 h 2280331"/>
              <a:gd name="connsiteX3" fmla="*/ 0 w 2503424"/>
              <a:gd name="connsiteY3" fmla="*/ 2280331 h 2280331"/>
              <a:gd name="connsiteX4" fmla="*/ 0 w 2503424"/>
              <a:gd name="connsiteY4" fmla="*/ 0 h 228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3424" h="2280331">
                <a:moveTo>
                  <a:pt x="0" y="0"/>
                </a:moveTo>
                <a:lnTo>
                  <a:pt x="2503424" y="0"/>
                </a:lnTo>
                <a:lnTo>
                  <a:pt x="2503424" y="2280331"/>
                </a:lnTo>
                <a:lnTo>
                  <a:pt x="0" y="2280331"/>
                </a:lnTo>
                <a:lnTo>
                  <a:pt x="0" y="0"/>
                </a:lnTo>
                <a:close/>
              </a:path>
            </a:pathLst>
          </a:cu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  <a:alpha val="28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45720" bIns="45720" numCol="1" spcCol="127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Safely, sustainably, and efficiently operate and improve the SNS accelerator complex for optimum scientific productivity and capability</a:t>
            </a:r>
          </a:p>
          <a:p>
            <a:pPr marL="171450" lvl="0" indent="-171450" algn="l" defTabSz="5334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kern="1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9BC64D-7471-7C48-EAF6-D18BE7B2BF44}"/>
              </a:ext>
            </a:extLst>
          </p:cNvPr>
          <p:cNvGrpSpPr/>
          <p:nvPr/>
        </p:nvGrpSpPr>
        <p:grpSpPr>
          <a:xfrm>
            <a:off x="701842" y="4035571"/>
            <a:ext cx="7416887" cy="2233626"/>
            <a:chOff x="627424" y="4064286"/>
            <a:chExt cx="7416887" cy="223362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023C5FF-142C-E2A8-452F-B737EEF57159}"/>
                </a:ext>
              </a:extLst>
            </p:cNvPr>
            <p:cNvSpPr/>
            <p:nvPr/>
          </p:nvSpPr>
          <p:spPr>
            <a:xfrm>
              <a:off x="6706316" y="5841644"/>
              <a:ext cx="55494" cy="0"/>
            </a:xfrm>
            <a:custGeom>
              <a:avLst/>
              <a:gdLst>
                <a:gd name="connsiteX0" fmla="*/ 0 w 166254"/>
                <a:gd name="connsiteY0" fmla="*/ 0 h 0"/>
                <a:gd name="connsiteX1" fmla="*/ 166254 w 16625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254">
                  <a:moveTo>
                    <a:pt x="0" y="0"/>
                  </a:moveTo>
                  <a:lnTo>
                    <a:pt x="166254" y="0"/>
                  </a:lnTo>
                </a:path>
              </a:pathLst>
            </a:custGeom>
            <a:noFill/>
            <a:ln w="19050">
              <a:solidFill>
                <a:srgbClr val="555555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0ABEC97-29DE-58E7-002B-F1BAE412F53A}"/>
                </a:ext>
              </a:extLst>
            </p:cNvPr>
            <p:cNvGrpSpPr/>
            <p:nvPr/>
          </p:nvGrpSpPr>
          <p:grpSpPr>
            <a:xfrm>
              <a:off x="627424" y="4064286"/>
              <a:ext cx="7416887" cy="2233626"/>
              <a:chOff x="480104" y="4232966"/>
              <a:chExt cx="7416887" cy="223362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0A09DA1-B072-1CE4-82AF-17AAD97C24D0}"/>
                  </a:ext>
                </a:extLst>
              </p:cNvPr>
              <p:cNvGrpSpPr/>
              <p:nvPr/>
            </p:nvGrpSpPr>
            <p:grpSpPr>
              <a:xfrm>
                <a:off x="480104" y="4232966"/>
                <a:ext cx="7416887" cy="2233626"/>
                <a:chOff x="488372" y="131522"/>
                <a:chExt cx="11513127" cy="4846671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AADD6E70-1AE4-064D-CA3F-CA65F793EE01}"/>
                    </a:ext>
                  </a:extLst>
                </p:cNvPr>
                <p:cNvSpPr/>
                <p:nvPr/>
              </p:nvSpPr>
              <p:spPr>
                <a:xfrm>
                  <a:off x="1580984" y="1245195"/>
                  <a:ext cx="9331182" cy="173730"/>
                </a:xfrm>
                <a:custGeom>
                  <a:avLst/>
                  <a:gdLst>
                    <a:gd name="connsiteX0" fmla="*/ 0 w 7452048"/>
                    <a:gd name="connsiteY0" fmla="*/ 130629 h 155511"/>
                    <a:gd name="connsiteX1" fmla="*/ 0 w 7452048"/>
                    <a:gd name="connsiteY1" fmla="*/ 0 h 155511"/>
                    <a:gd name="connsiteX2" fmla="*/ 7452048 w 7452048"/>
                    <a:gd name="connsiteY2" fmla="*/ 0 h 155511"/>
                    <a:gd name="connsiteX3" fmla="*/ 7452048 w 7452048"/>
                    <a:gd name="connsiteY3" fmla="*/ 155511 h 155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52048" h="155511">
                      <a:moveTo>
                        <a:pt x="0" y="130629"/>
                      </a:moveTo>
                      <a:lnTo>
                        <a:pt x="0" y="0"/>
                      </a:lnTo>
                      <a:lnTo>
                        <a:pt x="7452048" y="0"/>
                      </a:lnTo>
                      <a:lnTo>
                        <a:pt x="7452048" y="155511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en-US" sz="800">
                    <a:latin typeface="+mn-lt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6878F47E-609A-62EC-4C46-5F7B8F379AC0}"/>
                    </a:ext>
                  </a:extLst>
                </p:cNvPr>
                <p:cNvSpPr/>
                <p:nvPr/>
              </p:nvSpPr>
              <p:spPr>
                <a:xfrm>
                  <a:off x="7591622" y="2217308"/>
                  <a:ext cx="86142" cy="2463403"/>
                </a:xfrm>
                <a:custGeom>
                  <a:avLst/>
                  <a:gdLst>
                    <a:gd name="connsiteX0" fmla="*/ 0 w 152400"/>
                    <a:gd name="connsiteY0" fmla="*/ 0 h 2476500"/>
                    <a:gd name="connsiteX1" fmla="*/ 0 w 152400"/>
                    <a:gd name="connsiteY1" fmla="*/ 2476500 h 2476500"/>
                    <a:gd name="connsiteX2" fmla="*/ 152400 w 152400"/>
                    <a:gd name="connsiteY2" fmla="*/ 2476500 h 247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2476500">
                      <a:moveTo>
                        <a:pt x="0" y="0"/>
                      </a:moveTo>
                      <a:lnTo>
                        <a:pt x="0" y="2476500"/>
                      </a:lnTo>
                      <a:lnTo>
                        <a:pt x="152400" y="247650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  <a:cs typeface="Arial" charset="0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D7D603B3-8D8C-3E74-88F5-B3FC7D8FCDE7}"/>
                    </a:ext>
                  </a:extLst>
                </p:cNvPr>
                <p:cNvSpPr/>
                <p:nvPr/>
              </p:nvSpPr>
              <p:spPr>
                <a:xfrm>
                  <a:off x="7591133" y="2613602"/>
                  <a:ext cx="86142" cy="0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69C056AD-77F6-135D-B6E1-BBA6DD167E89}"/>
                    </a:ext>
                  </a:extLst>
                </p:cNvPr>
                <p:cNvSpPr/>
                <p:nvPr/>
              </p:nvSpPr>
              <p:spPr>
                <a:xfrm>
                  <a:off x="7591133" y="3302438"/>
                  <a:ext cx="86142" cy="0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D23BFFAC-F337-B664-DA8E-FCA2A883CB55}"/>
                    </a:ext>
                  </a:extLst>
                </p:cNvPr>
                <p:cNvSpPr/>
                <p:nvPr/>
              </p:nvSpPr>
              <p:spPr>
                <a:xfrm>
                  <a:off x="5262926" y="2217309"/>
                  <a:ext cx="81908" cy="2463381"/>
                </a:xfrm>
                <a:custGeom>
                  <a:avLst/>
                  <a:gdLst>
                    <a:gd name="connsiteX0" fmla="*/ 0 w 152400"/>
                    <a:gd name="connsiteY0" fmla="*/ 0 h 2476500"/>
                    <a:gd name="connsiteX1" fmla="*/ 0 w 152400"/>
                    <a:gd name="connsiteY1" fmla="*/ 2476500 h 2476500"/>
                    <a:gd name="connsiteX2" fmla="*/ 152400 w 152400"/>
                    <a:gd name="connsiteY2" fmla="*/ 2476500 h 247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2476500">
                      <a:moveTo>
                        <a:pt x="0" y="0"/>
                      </a:moveTo>
                      <a:lnTo>
                        <a:pt x="0" y="2476500"/>
                      </a:lnTo>
                      <a:lnTo>
                        <a:pt x="152400" y="247650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  <a:cs typeface="Arial" charset="0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4BC40B85-F778-FDE0-986B-57B1089802B1}"/>
                    </a:ext>
                  </a:extLst>
                </p:cNvPr>
                <p:cNvSpPr/>
                <p:nvPr/>
              </p:nvSpPr>
              <p:spPr>
                <a:xfrm>
                  <a:off x="5258203" y="2613602"/>
                  <a:ext cx="86142" cy="0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5C6BE20D-A104-AE4F-B3DC-F93BC17C77E3}"/>
                    </a:ext>
                  </a:extLst>
                </p:cNvPr>
                <p:cNvSpPr/>
                <p:nvPr/>
              </p:nvSpPr>
              <p:spPr>
                <a:xfrm>
                  <a:off x="5258203" y="3302438"/>
                  <a:ext cx="86142" cy="0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" name="Rectangle 124">
                  <a:extLst>
                    <a:ext uri="{FF2B5EF4-FFF2-40B4-BE49-F238E27FC236}">
                      <a16:creationId xmlns:a16="http://schemas.microsoft.com/office/drawing/2014/main" id="{E151BC29-D780-A127-D124-443B732232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12894" y="2984567"/>
                  <a:ext cx="1992579" cy="593704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Beam Instrumentation </a:t>
                  </a:r>
                  <a:br>
                    <a:rPr lang="en-US" sz="800" b="1" dirty="0">
                      <a:latin typeface="+mn-lt"/>
                      <a:cs typeface="Arial" panose="020B0604020202020204" pitchFamily="34" charset="0"/>
                    </a:rPr>
                  </a:b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Group</a:t>
                  </a:r>
                </a:p>
              </p:txBody>
            </p:sp>
            <p:sp>
              <p:nvSpPr>
                <p:cNvPr id="24" name="Rectangle 124">
                  <a:extLst>
                    <a:ext uri="{FF2B5EF4-FFF2-40B4-BE49-F238E27FC236}">
                      <a16:creationId xmlns:a16="http://schemas.microsoft.com/office/drawing/2014/main" id="{AED5F85C-3180-0339-CA5E-EF44DBFF70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15180" y="2316751"/>
                  <a:ext cx="1990199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Accelerator Physics Group</a:t>
                  </a:r>
                </a:p>
              </p:txBody>
            </p:sp>
            <p:sp>
              <p:nvSpPr>
                <p:cNvPr id="25" name="Rectangle 124">
                  <a:extLst>
                    <a:ext uri="{FF2B5EF4-FFF2-40B4-BE49-F238E27FC236}">
                      <a16:creationId xmlns:a16="http://schemas.microsoft.com/office/drawing/2014/main" id="{46DA6E24-A786-FB22-8B3E-87B50CF7C9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15180" y="3694423"/>
                  <a:ext cx="1990199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Mechanical Engineering Group</a:t>
                  </a: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49A00A67-67CD-2BE6-D7F2-6F0D4899FE26}"/>
                    </a:ext>
                  </a:extLst>
                </p:cNvPr>
                <p:cNvSpPr/>
                <p:nvPr/>
              </p:nvSpPr>
              <p:spPr>
                <a:xfrm>
                  <a:off x="2929512" y="2217309"/>
                  <a:ext cx="86141" cy="1773936"/>
                </a:xfrm>
                <a:custGeom>
                  <a:avLst/>
                  <a:gdLst>
                    <a:gd name="connsiteX0" fmla="*/ 0 w 152400"/>
                    <a:gd name="connsiteY0" fmla="*/ 0 h 2476500"/>
                    <a:gd name="connsiteX1" fmla="*/ 0 w 152400"/>
                    <a:gd name="connsiteY1" fmla="*/ 2476500 h 2476500"/>
                    <a:gd name="connsiteX2" fmla="*/ 152400 w 152400"/>
                    <a:gd name="connsiteY2" fmla="*/ 2476500 h 247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2476500">
                      <a:moveTo>
                        <a:pt x="0" y="0"/>
                      </a:moveTo>
                      <a:lnTo>
                        <a:pt x="0" y="2476500"/>
                      </a:lnTo>
                      <a:lnTo>
                        <a:pt x="152400" y="247650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  <a:cs typeface="Arial" charset="0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89B76169-E6C2-59AD-74E5-C3C3E7DDC533}"/>
                    </a:ext>
                  </a:extLst>
                </p:cNvPr>
                <p:cNvSpPr/>
                <p:nvPr/>
              </p:nvSpPr>
              <p:spPr>
                <a:xfrm flipV="1">
                  <a:off x="2929023" y="2613602"/>
                  <a:ext cx="86141" cy="0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7C22CE87-11F1-1007-CAEC-F0A7920167EE}"/>
                    </a:ext>
                  </a:extLst>
                </p:cNvPr>
                <p:cNvSpPr/>
                <p:nvPr/>
              </p:nvSpPr>
              <p:spPr>
                <a:xfrm flipV="1">
                  <a:off x="2929023" y="3302438"/>
                  <a:ext cx="86141" cy="0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9" name="Rectangle 124">
                  <a:extLst>
                    <a:ext uri="{FF2B5EF4-FFF2-40B4-BE49-F238E27FC236}">
                      <a16:creationId xmlns:a16="http://schemas.microsoft.com/office/drawing/2014/main" id="{A0C04599-9C80-3E13-615A-5FBF0724E6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42574" y="3005587"/>
                  <a:ext cx="1992579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Front End Systems Group</a:t>
                  </a:r>
                </a:p>
              </p:txBody>
            </p:sp>
            <p:sp>
              <p:nvSpPr>
                <p:cNvPr id="30" name="Rectangle 124">
                  <a:extLst>
                    <a:ext uri="{FF2B5EF4-FFF2-40B4-BE49-F238E27FC236}">
                      <a16:creationId xmlns:a16="http://schemas.microsoft.com/office/drawing/2014/main" id="{39077E12-E514-3B9D-682D-C6E245DA87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42694" y="2316751"/>
                  <a:ext cx="1990199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Electrical Power Conversion Group</a:t>
                  </a:r>
                </a:p>
              </p:txBody>
            </p:sp>
            <p:sp>
              <p:nvSpPr>
                <p:cNvPr id="31" name="Rectangle 124">
                  <a:extLst>
                    <a:ext uri="{FF2B5EF4-FFF2-40B4-BE49-F238E27FC236}">
                      <a16:creationId xmlns:a16="http://schemas.microsoft.com/office/drawing/2014/main" id="{5BB79406-6936-EDED-92A5-F8AF240A6C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42574" y="3694422"/>
                  <a:ext cx="1992579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Superconducting RF Group</a:t>
                  </a:r>
                </a:p>
              </p:txBody>
            </p:sp>
            <p:sp>
              <p:nvSpPr>
                <p:cNvPr id="32" name="Rectangle 124">
                  <a:extLst>
                    <a:ext uri="{FF2B5EF4-FFF2-40B4-BE49-F238E27FC236}">
                      <a16:creationId xmlns:a16="http://schemas.microsoft.com/office/drawing/2014/main" id="{5BBBE812-8A64-4AD1-FCB4-4A18B905FB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75504" y="3005587"/>
                  <a:ext cx="1992579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Vacuum Systems Group</a:t>
                  </a:r>
                </a:p>
              </p:txBody>
            </p:sp>
            <p:sp>
              <p:nvSpPr>
                <p:cNvPr id="33" name="Rectangle 124">
                  <a:extLst>
                    <a:ext uri="{FF2B5EF4-FFF2-40B4-BE49-F238E27FC236}">
                      <a16:creationId xmlns:a16="http://schemas.microsoft.com/office/drawing/2014/main" id="{C152E2BE-5F5C-96B0-0AD9-FBCE05F16B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75625" y="2316751"/>
                  <a:ext cx="1990199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Cooling Systems Group</a:t>
                  </a:r>
                </a:p>
              </p:txBody>
            </p:sp>
            <p:sp>
              <p:nvSpPr>
                <p:cNvPr id="34" name="Rectangle 124">
                  <a:extLst>
                    <a:ext uri="{FF2B5EF4-FFF2-40B4-BE49-F238E27FC236}">
                      <a16:creationId xmlns:a16="http://schemas.microsoft.com/office/drawing/2014/main" id="{E6609830-C18F-2FCA-AFF2-60E84963DC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75504" y="3694422"/>
                  <a:ext cx="1992579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Target Systems Group</a:t>
                  </a:r>
                </a:p>
              </p:txBody>
            </p:sp>
            <p:sp>
              <p:nvSpPr>
                <p:cNvPr id="35" name="Rectangle 124">
                  <a:extLst>
                    <a:ext uri="{FF2B5EF4-FFF2-40B4-BE49-F238E27FC236}">
                      <a16:creationId xmlns:a16="http://schemas.microsoft.com/office/drawing/2014/main" id="{47321C0A-98CC-4942-ED59-063DA53EAD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42574" y="4383245"/>
                  <a:ext cx="1992579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RF Systems Group</a:t>
                  </a: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6C1A8600-5BBF-8E5A-5328-DA0F74439E07}"/>
                    </a:ext>
                  </a:extLst>
                </p:cNvPr>
                <p:cNvSpPr/>
                <p:nvPr/>
              </p:nvSpPr>
              <p:spPr>
                <a:xfrm>
                  <a:off x="9925038" y="2217308"/>
                  <a:ext cx="86142" cy="2463383"/>
                </a:xfrm>
                <a:custGeom>
                  <a:avLst/>
                  <a:gdLst>
                    <a:gd name="connsiteX0" fmla="*/ 0 w 152400"/>
                    <a:gd name="connsiteY0" fmla="*/ 0 h 2476500"/>
                    <a:gd name="connsiteX1" fmla="*/ 0 w 152400"/>
                    <a:gd name="connsiteY1" fmla="*/ 2476500 h 2476500"/>
                    <a:gd name="connsiteX2" fmla="*/ 152400 w 152400"/>
                    <a:gd name="connsiteY2" fmla="*/ 2476500 h 247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2476500">
                      <a:moveTo>
                        <a:pt x="0" y="0"/>
                      </a:moveTo>
                      <a:lnTo>
                        <a:pt x="0" y="2476500"/>
                      </a:lnTo>
                      <a:lnTo>
                        <a:pt x="152400" y="247650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  <a:cs typeface="Arial" charset="0"/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165EA866-01A4-F0F3-AA2E-3D464E02F3BA}"/>
                    </a:ext>
                  </a:extLst>
                </p:cNvPr>
                <p:cNvSpPr/>
                <p:nvPr/>
              </p:nvSpPr>
              <p:spPr>
                <a:xfrm>
                  <a:off x="9924549" y="2613602"/>
                  <a:ext cx="86142" cy="0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FC44CAB2-AE3A-F8B0-2E26-30BD4A871259}"/>
                    </a:ext>
                  </a:extLst>
                </p:cNvPr>
                <p:cNvSpPr/>
                <p:nvPr/>
              </p:nvSpPr>
              <p:spPr>
                <a:xfrm>
                  <a:off x="9924549" y="3302438"/>
                  <a:ext cx="86142" cy="0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" name="Rectangle 124">
                  <a:extLst>
                    <a:ext uri="{FF2B5EF4-FFF2-40B4-BE49-F238E27FC236}">
                      <a16:creationId xmlns:a16="http://schemas.microsoft.com/office/drawing/2014/main" id="{138E2959-AF00-99F7-3D5D-14FD668191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8920" y="3005587"/>
                  <a:ext cx="1992579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Protections Systems Group</a:t>
                  </a:r>
                </a:p>
              </p:txBody>
            </p:sp>
            <p:sp>
              <p:nvSpPr>
                <p:cNvPr id="40" name="Rectangle 124">
                  <a:extLst>
                    <a:ext uri="{FF2B5EF4-FFF2-40B4-BE49-F238E27FC236}">
                      <a16:creationId xmlns:a16="http://schemas.microsoft.com/office/drawing/2014/main" id="{0DDD3562-FE54-2AA0-5015-C3D597DDF1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9040" y="2316751"/>
                  <a:ext cx="1990199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Control Systems Group</a:t>
                  </a:r>
                </a:p>
              </p:txBody>
            </p:sp>
            <p:sp>
              <p:nvSpPr>
                <p:cNvPr id="41" name="Rectangle 124">
                  <a:extLst>
                    <a:ext uri="{FF2B5EF4-FFF2-40B4-BE49-F238E27FC236}">
                      <a16:creationId xmlns:a16="http://schemas.microsoft.com/office/drawing/2014/main" id="{75737D5C-36AD-0BF9-017B-C913889F9B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8920" y="3694422"/>
                  <a:ext cx="1992579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Cryogenics and Target Group</a:t>
                  </a:r>
                </a:p>
              </p:txBody>
            </p:sp>
            <p:sp>
              <p:nvSpPr>
                <p:cNvPr id="42" name="Rectangle 124">
                  <a:extLst>
                    <a:ext uri="{FF2B5EF4-FFF2-40B4-BE49-F238E27FC236}">
                      <a16:creationId xmlns:a16="http://schemas.microsoft.com/office/drawing/2014/main" id="{B1B28D2E-5CF8-BF2A-30BA-A47E27C278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75504" y="4383223"/>
                  <a:ext cx="1992579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Target Operations Group</a:t>
                  </a:r>
                </a:p>
              </p:txBody>
            </p:sp>
            <p:sp>
              <p:nvSpPr>
                <p:cNvPr id="43" name="Rectangle 124">
                  <a:extLst>
                    <a:ext uri="{FF2B5EF4-FFF2-40B4-BE49-F238E27FC236}">
                      <a16:creationId xmlns:a16="http://schemas.microsoft.com/office/drawing/2014/main" id="{9F01439D-3287-5788-3FAB-F92CCB9628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8920" y="4383223"/>
                  <a:ext cx="1992579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Conventional Facilities </a:t>
                  </a:r>
                  <a:br>
                    <a:rPr lang="en-US" sz="800" b="1" dirty="0">
                      <a:latin typeface="+mn-lt"/>
                      <a:cs typeface="Arial" panose="020B0604020202020204" pitchFamily="34" charset="0"/>
                    </a:rPr>
                  </a:b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and Vacuum Group</a:t>
                  </a: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33D920DB-473D-5087-EFAD-364DD9526F83}"/>
                    </a:ext>
                  </a:extLst>
                </p:cNvPr>
                <p:cNvSpPr/>
                <p:nvPr/>
              </p:nvSpPr>
              <p:spPr>
                <a:xfrm>
                  <a:off x="5258203" y="3988508"/>
                  <a:ext cx="86142" cy="0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08E8940B-4677-7624-1580-F4FA43CAE97C}"/>
                    </a:ext>
                  </a:extLst>
                </p:cNvPr>
                <p:cNvSpPr/>
                <p:nvPr/>
              </p:nvSpPr>
              <p:spPr>
                <a:xfrm>
                  <a:off x="7591133" y="3988152"/>
                  <a:ext cx="86142" cy="0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D21F4AD1-8D74-A4EB-024D-C434C7A34329}"/>
                    </a:ext>
                  </a:extLst>
                </p:cNvPr>
                <p:cNvSpPr/>
                <p:nvPr/>
              </p:nvSpPr>
              <p:spPr>
                <a:xfrm>
                  <a:off x="6245823" y="1044209"/>
                  <a:ext cx="0" cy="365759"/>
                </a:xfrm>
                <a:custGeom>
                  <a:avLst/>
                  <a:gdLst>
                    <a:gd name="connsiteX0" fmla="*/ 0 w 0"/>
                    <a:gd name="connsiteY0" fmla="*/ 0 h 3035559"/>
                    <a:gd name="connsiteX1" fmla="*/ 0 w 0"/>
                    <a:gd name="connsiteY1" fmla="*/ 3035559 h 3035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3035559">
                      <a:moveTo>
                        <a:pt x="0" y="0"/>
                      </a:moveTo>
                      <a:lnTo>
                        <a:pt x="0" y="3035559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" name="Rectangle 549">
                  <a:extLst>
                    <a:ext uri="{FF2B5EF4-FFF2-40B4-BE49-F238E27FC236}">
                      <a16:creationId xmlns:a16="http://schemas.microsoft.com/office/drawing/2014/main" id="{FFE4C817-5665-E213-C5DB-2BEA827A2C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34297" y="131522"/>
                  <a:ext cx="3225265" cy="898542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  <a:defRPr/>
                  </a:pPr>
                  <a:r>
                    <a:rPr lang="en-US" sz="800" b="1" dirty="0">
                      <a:latin typeface="+mn-lt"/>
                    </a:rPr>
                    <a:t>Research Accelerator Division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  <a:defRPr/>
                  </a:pPr>
                  <a:r>
                    <a:rPr lang="en-US" sz="800" dirty="0" err="1">
                      <a:latin typeface="+mn-lt"/>
                    </a:rPr>
                    <a:t>Fulvia</a:t>
                  </a:r>
                  <a:r>
                    <a:rPr lang="en-US" sz="800" dirty="0">
                      <a:latin typeface="+mn-lt"/>
                    </a:rPr>
                    <a:t> </a:t>
                  </a:r>
                  <a:r>
                    <a:rPr lang="en-US" sz="800" dirty="0" err="1">
                      <a:latin typeface="+mn-lt"/>
                    </a:rPr>
                    <a:t>Pilat</a:t>
                  </a:r>
                  <a:r>
                    <a:rPr lang="en-US" sz="800" dirty="0">
                      <a:latin typeface="+mn-lt"/>
                    </a:rPr>
                    <a:t>, Director</a:t>
                  </a:r>
                </a:p>
              </p:txBody>
            </p:sp>
            <p:sp>
              <p:nvSpPr>
                <p:cNvPr id="48" name="Rectangle 124">
                  <a:extLst>
                    <a:ext uri="{FF2B5EF4-FFF2-40B4-BE49-F238E27FC236}">
                      <a16:creationId xmlns:a16="http://schemas.microsoft.com/office/drawing/2014/main" id="{94959F0A-F8BF-830A-D987-A568B76408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21304" y="1421808"/>
                  <a:ext cx="2178658" cy="793651"/>
                </a:xfrm>
                <a:prstGeom prst="rect">
                  <a:avLst/>
                </a:prstGeom>
                <a:solidFill>
                  <a:schemeClr val="bg2"/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Accelerator Science </a:t>
                  </a:r>
                  <a:br>
                    <a:rPr lang="en-US" sz="800" b="1" dirty="0">
                      <a:latin typeface="+mn-lt"/>
                      <a:cs typeface="Arial" panose="020B0604020202020204" pitchFamily="34" charset="0"/>
                    </a:rPr>
                  </a:b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and Technology Section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dirty="0">
                      <a:latin typeface="+mn-lt"/>
                      <a:cs typeface="Arial" panose="020B0604020202020204" pitchFamily="34" charset="0"/>
                    </a:rPr>
                    <a:t>Sarah Cousineau</a:t>
                  </a: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EF3DB721-1F58-433C-677D-42DCE444010D}"/>
                    </a:ext>
                  </a:extLst>
                </p:cNvPr>
                <p:cNvSpPr/>
                <p:nvPr/>
              </p:nvSpPr>
              <p:spPr>
                <a:xfrm>
                  <a:off x="590688" y="2217309"/>
                  <a:ext cx="86142" cy="2463418"/>
                </a:xfrm>
                <a:custGeom>
                  <a:avLst/>
                  <a:gdLst>
                    <a:gd name="connsiteX0" fmla="*/ 0 w 152400"/>
                    <a:gd name="connsiteY0" fmla="*/ 0 h 2476500"/>
                    <a:gd name="connsiteX1" fmla="*/ 0 w 152400"/>
                    <a:gd name="connsiteY1" fmla="*/ 2476500 h 2476500"/>
                    <a:gd name="connsiteX2" fmla="*/ 152400 w 152400"/>
                    <a:gd name="connsiteY2" fmla="*/ 2476500 h 247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2476500">
                      <a:moveTo>
                        <a:pt x="0" y="0"/>
                      </a:moveTo>
                      <a:lnTo>
                        <a:pt x="0" y="2476500"/>
                      </a:lnTo>
                      <a:lnTo>
                        <a:pt x="152400" y="247650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  <a:cs typeface="Arial" charset="0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BE1FFF26-033C-C45A-1905-1D5CCBC10099}"/>
                    </a:ext>
                  </a:extLst>
                </p:cNvPr>
                <p:cNvSpPr/>
                <p:nvPr/>
              </p:nvSpPr>
              <p:spPr>
                <a:xfrm>
                  <a:off x="590199" y="2613602"/>
                  <a:ext cx="86142" cy="0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9DE1997E-0E8C-30C8-B763-5E1C8642DD58}"/>
                    </a:ext>
                  </a:extLst>
                </p:cNvPr>
                <p:cNvSpPr/>
                <p:nvPr/>
              </p:nvSpPr>
              <p:spPr>
                <a:xfrm>
                  <a:off x="590199" y="3302438"/>
                  <a:ext cx="86142" cy="0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E4A072EF-8130-5FC0-1244-B2ED51512119}"/>
                    </a:ext>
                  </a:extLst>
                </p:cNvPr>
                <p:cNvSpPr/>
                <p:nvPr/>
              </p:nvSpPr>
              <p:spPr>
                <a:xfrm>
                  <a:off x="590199" y="3991274"/>
                  <a:ext cx="86142" cy="0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" name="Rectangle 124">
                  <a:extLst>
                    <a:ext uri="{FF2B5EF4-FFF2-40B4-BE49-F238E27FC236}">
                      <a16:creationId xmlns:a16="http://schemas.microsoft.com/office/drawing/2014/main" id="{93664699-0425-7F7D-8E76-11E97C71CA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4450" y="3005587"/>
                  <a:ext cx="1992579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Accelerator Operations</a:t>
                  </a:r>
                  <a:br>
                    <a:rPr lang="en-US" sz="800" b="1" dirty="0">
                      <a:latin typeface="+mn-lt"/>
                      <a:cs typeface="Arial" panose="020B0604020202020204" pitchFamily="34" charset="0"/>
                    </a:rPr>
                  </a:b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Group</a:t>
                  </a:r>
                </a:p>
              </p:txBody>
            </p:sp>
            <p:sp>
              <p:nvSpPr>
                <p:cNvPr id="54" name="Rectangle 124">
                  <a:extLst>
                    <a:ext uri="{FF2B5EF4-FFF2-40B4-BE49-F238E27FC236}">
                      <a16:creationId xmlns:a16="http://schemas.microsoft.com/office/drawing/2014/main" id="{435E146E-31BD-2E3D-4918-D6A5FF18AA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4570" y="2316751"/>
                  <a:ext cx="1990200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Integration and </a:t>
                  </a:r>
                  <a:br>
                    <a:rPr lang="en-US" sz="800" b="1" dirty="0">
                      <a:latin typeface="+mn-lt"/>
                      <a:cs typeface="Arial" panose="020B0604020202020204" pitchFamily="34" charset="0"/>
                    </a:rPr>
                  </a:b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Planning Group</a:t>
                  </a:r>
                </a:p>
              </p:txBody>
            </p:sp>
            <p:sp>
              <p:nvSpPr>
                <p:cNvPr id="55" name="Rectangle 124">
                  <a:extLst>
                    <a:ext uri="{FF2B5EF4-FFF2-40B4-BE49-F238E27FC236}">
                      <a16:creationId xmlns:a16="http://schemas.microsoft.com/office/drawing/2014/main" id="{8F15FC38-658C-F367-947A-10A35601DF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4570" y="3694423"/>
                  <a:ext cx="1990200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Mechanical Support Group</a:t>
                  </a:r>
                </a:p>
              </p:txBody>
            </p:sp>
            <p:sp>
              <p:nvSpPr>
                <p:cNvPr id="56" name="Rectangle 124">
                  <a:extLst>
                    <a:ext uri="{FF2B5EF4-FFF2-40B4-BE49-F238E27FC236}">
                      <a16:creationId xmlns:a16="http://schemas.microsoft.com/office/drawing/2014/main" id="{CFA95CC0-2E8B-66BA-98D3-B899F72D2F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4450" y="4383259"/>
                  <a:ext cx="1992579" cy="594934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Electrical Support Group</a:t>
                  </a:r>
                </a:p>
              </p:txBody>
            </p:sp>
            <p:sp>
              <p:nvSpPr>
                <p:cNvPr id="57" name="Rectangle 124">
                  <a:extLst>
                    <a:ext uri="{FF2B5EF4-FFF2-40B4-BE49-F238E27FC236}">
                      <a16:creationId xmlns:a16="http://schemas.microsoft.com/office/drawing/2014/main" id="{0EC2C04B-5E70-7750-88DB-FB5130B23A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8372" y="1421808"/>
                  <a:ext cx="2178658" cy="793651"/>
                </a:xfrm>
                <a:prstGeom prst="rect">
                  <a:avLst/>
                </a:prstGeom>
                <a:solidFill>
                  <a:schemeClr val="bg2"/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Operations, Integration, </a:t>
                  </a:r>
                  <a:br>
                    <a:rPr lang="en-US" sz="800" b="1" dirty="0">
                      <a:latin typeface="+mn-lt"/>
                      <a:cs typeface="Arial" panose="020B0604020202020204" pitchFamily="34" charset="0"/>
                    </a:rPr>
                  </a:b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and Maintenance Section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dirty="0">
                      <a:latin typeface="+mn-lt"/>
                      <a:cs typeface="Arial" panose="020B0604020202020204" pitchFamily="34" charset="0"/>
                    </a:rPr>
                    <a:t>Glen Johns</a:t>
                  </a:r>
                </a:p>
              </p:txBody>
            </p:sp>
            <p:sp>
              <p:nvSpPr>
                <p:cNvPr id="58" name="Rectangle 124">
                  <a:extLst>
                    <a:ext uri="{FF2B5EF4-FFF2-40B4-BE49-F238E27FC236}">
                      <a16:creationId xmlns:a16="http://schemas.microsoft.com/office/drawing/2014/main" id="{F9679792-A5D8-FDDE-28CC-2F8BAAFCE3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56495" y="1421808"/>
                  <a:ext cx="2178658" cy="793651"/>
                </a:xfrm>
                <a:prstGeom prst="rect">
                  <a:avLst/>
                </a:prstGeom>
                <a:solidFill>
                  <a:schemeClr val="bg2"/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Accelerator Systems Section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dirty="0">
                      <a:latin typeface="+mn-lt"/>
                      <a:cs typeface="Arial" panose="020B0604020202020204" pitchFamily="34" charset="0"/>
                    </a:rPr>
                    <a:t>Sang-ho Kim</a:t>
                  </a:r>
                </a:p>
              </p:txBody>
            </p:sp>
            <p:sp>
              <p:nvSpPr>
                <p:cNvPr id="59" name="Rectangle 124">
                  <a:extLst>
                    <a:ext uri="{FF2B5EF4-FFF2-40B4-BE49-F238E27FC236}">
                      <a16:creationId xmlns:a16="http://schemas.microsoft.com/office/drawing/2014/main" id="{D1C9F38A-CD76-E40F-1640-4D449DC26C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89425" y="1421808"/>
                  <a:ext cx="2178658" cy="793651"/>
                </a:xfrm>
                <a:prstGeom prst="rect">
                  <a:avLst/>
                </a:prstGeom>
                <a:solidFill>
                  <a:schemeClr val="bg2"/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Target and Mechanical Systems Section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dirty="0">
                      <a:latin typeface="+mn-lt"/>
                      <a:cs typeface="Arial" panose="020B0604020202020204" pitchFamily="34" charset="0"/>
                    </a:rPr>
                    <a:t>Michael Dayton</a:t>
                  </a:r>
                </a:p>
              </p:txBody>
            </p:sp>
            <p:sp>
              <p:nvSpPr>
                <p:cNvPr id="60" name="Rectangle 124">
                  <a:extLst>
                    <a:ext uri="{FF2B5EF4-FFF2-40B4-BE49-F238E27FC236}">
                      <a16:creationId xmlns:a16="http://schemas.microsoft.com/office/drawing/2014/main" id="{7235E894-0D5D-0392-41BD-CEC19020F5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2841" y="1421808"/>
                  <a:ext cx="2178658" cy="793651"/>
                </a:xfrm>
                <a:prstGeom prst="rect">
                  <a:avLst/>
                </a:prstGeom>
                <a:solidFill>
                  <a:schemeClr val="bg2"/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Control Systems </a:t>
                  </a:r>
                  <a:br>
                    <a:rPr lang="en-US" sz="800" b="1" dirty="0">
                      <a:latin typeface="+mn-lt"/>
                      <a:cs typeface="Arial" panose="020B0604020202020204" pitchFamily="34" charset="0"/>
                    </a:rPr>
                  </a:b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Section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dirty="0">
                      <a:latin typeface="+mn-lt"/>
                      <a:cs typeface="Arial" panose="020B0604020202020204" pitchFamily="34" charset="0"/>
                    </a:rPr>
                    <a:t>Karen White</a:t>
                  </a: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B5A24330-1EBD-CA65-5229-4CF7653B88E1}"/>
                    </a:ext>
                  </a:extLst>
                </p:cNvPr>
                <p:cNvSpPr/>
                <p:nvPr/>
              </p:nvSpPr>
              <p:spPr>
                <a:xfrm>
                  <a:off x="3910629" y="1257518"/>
                  <a:ext cx="70969" cy="150849"/>
                </a:xfrm>
                <a:custGeom>
                  <a:avLst/>
                  <a:gdLst>
                    <a:gd name="connsiteX0" fmla="*/ 0 w 0"/>
                    <a:gd name="connsiteY0" fmla="*/ 0 h 3035559"/>
                    <a:gd name="connsiteX1" fmla="*/ 0 w 0"/>
                    <a:gd name="connsiteY1" fmla="*/ 3035559 h 3035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3035559">
                      <a:moveTo>
                        <a:pt x="0" y="0"/>
                      </a:moveTo>
                      <a:lnTo>
                        <a:pt x="0" y="3035559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092D10F4-63FC-00A3-2475-6508111BACC6}"/>
                  </a:ext>
                </a:extLst>
              </p:cNvPr>
              <p:cNvSpPr/>
              <p:nvPr/>
            </p:nvSpPr>
            <p:spPr>
              <a:xfrm flipH="1">
                <a:off x="5712108" y="4746810"/>
                <a:ext cx="45719" cy="69520"/>
              </a:xfrm>
              <a:custGeom>
                <a:avLst/>
                <a:gdLst>
                  <a:gd name="connsiteX0" fmla="*/ 0 w 0"/>
                  <a:gd name="connsiteY0" fmla="*/ 0 h 3035559"/>
                  <a:gd name="connsiteX1" fmla="*/ 0 w 0"/>
                  <a:gd name="connsiteY1" fmla="*/ 3035559 h 3035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3035559">
                    <a:moveTo>
                      <a:pt x="0" y="0"/>
                    </a:moveTo>
                    <a:lnTo>
                      <a:pt x="0" y="3035559"/>
                    </a:lnTo>
                  </a:path>
                </a:pathLst>
              </a:custGeom>
              <a:noFill/>
              <a:ln w="19050">
                <a:solidFill>
                  <a:srgbClr val="555555"/>
                </a:solidFill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800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aphicFrame>
        <p:nvGraphicFramePr>
          <p:cNvPr id="62" name="Content Placeholder 20">
            <a:extLst>
              <a:ext uri="{FF2B5EF4-FFF2-40B4-BE49-F238E27FC236}">
                <a16:creationId xmlns:a16="http://schemas.microsoft.com/office/drawing/2014/main" id="{802207AA-15FA-939A-C94A-E5A039CFDC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408394"/>
              </p:ext>
            </p:extLst>
          </p:nvPr>
        </p:nvGraphicFramePr>
        <p:xfrm>
          <a:off x="8179211" y="1689214"/>
          <a:ext cx="3401888" cy="501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6FDE4AB5-5807-B634-43C7-853AEBA20007}"/>
              </a:ext>
            </a:extLst>
          </p:cNvPr>
          <p:cNvGrpSpPr/>
          <p:nvPr/>
        </p:nvGrpSpPr>
        <p:grpSpPr>
          <a:xfrm>
            <a:off x="843992" y="588803"/>
            <a:ext cx="11263644" cy="1702003"/>
            <a:chOff x="541867" y="1454518"/>
            <a:chExt cx="10583334" cy="1702003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F323CE12-D547-F711-1EAE-C43073A29876}"/>
                </a:ext>
              </a:extLst>
            </p:cNvPr>
            <p:cNvSpPr/>
            <p:nvPr/>
          </p:nvSpPr>
          <p:spPr>
            <a:xfrm>
              <a:off x="541867" y="1454518"/>
              <a:ext cx="9440333" cy="912839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7160" tIns="349277" rIns="549936" bIns="365760" numCol="1" spcCol="1270" anchor="ctr" anchorCtr="0">
              <a:noAutofit/>
            </a:bodyPr>
            <a:lstStyle/>
            <a:p>
              <a:pPr marL="0" lvl="1" defTabSz="401638">
                <a:lnSpc>
                  <a:spcPct val="90000"/>
                </a:lnSpc>
                <a:spcAft>
                  <a:spcPct val="35000"/>
                </a:spcAft>
                <a:tabLst>
                  <a:tab pos="346075" algn="l"/>
                </a:tabLst>
              </a:pPr>
              <a:r>
                <a:rPr lang="en-US" kern="1200" dirty="0">
                  <a:latin typeface="+mn-lt"/>
                </a:rPr>
                <a:t>	Fulvia Pilat, Division Director</a:t>
              </a:r>
              <a:endParaRPr lang="en-US" kern="1200" dirty="0"/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7F0E35B6-878E-FED4-A645-43C258C333F0}"/>
                </a:ext>
              </a:extLst>
            </p:cNvPr>
            <p:cNvSpPr/>
            <p:nvPr/>
          </p:nvSpPr>
          <p:spPr>
            <a:xfrm>
              <a:off x="3908450" y="1849100"/>
              <a:ext cx="6666418" cy="912839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7160" tIns="349277" rIns="549936" bIns="3657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latin typeface="+mn-lt"/>
                </a:rPr>
                <a:t>Division Mission</a:t>
              </a: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94713B12-0CA6-CCE9-0F6F-DC06081841E3}"/>
                </a:ext>
              </a:extLst>
            </p:cNvPr>
            <p:cNvSpPr/>
            <p:nvPr/>
          </p:nvSpPr>
          <p:spPr>
            <a:xfrm>
              <a:off x="7409796" y="2243682"/>
              <a:ext cx="3715405" cy="912839"/>
            </a:xfrm>
            <a:prstGeom prst="right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7160" tIns="349277" rIns="0" bIns="3657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latin typeface="+mn-lt"/>
                </a:rPr>
                <a:t>Staff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EACAF4-EBFF-8129-C2C3-8EAB35C853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106" y="718033"/>
            <a:ext cx="914162" cy="914162"/>
          </a:xfrm>
          <a:prstGeom prst="ellipse">
            <a:avLst/>
          </a:prstGeom>
          <a:ln w="12700" cap="rnd">
            <a:solidFill>
              <a:schemeClr val="accent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30761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42137-2519-DCEC-CB5A-C01000515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Technologies Division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CCCF5D-2BB0-6765-6DCA-88FD45656F79}"/>
              </a:ext>
            </a:extLst>
          </p:cNvPr>
          <p:cNvGrpSpPr/>
          <p:nvPr/>
        </p:nvGrpSpPr>
        <p:grpSpPr>
          <a:xfrm>
            <a:off x="429767" y="594724"/>
            <a:ext cx="11653376" cy="5266846"/>
            <a:chOff x="532550" y="1090451"/>
            <a:chExt cx="10592651" cy="526684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BD8F0A8-0851-E1E2-879B-9327D56C9511}"/>
                </a:ext>
              </a:extLst>
            </p:cNvPr>
            <p:cNvSpPr/>
            <p:nvPr/>
          </p:nvSpPr>
          <p:spPr>
            <a:xfrm>
              <a:off x="532550" y="1762553"/>
              <a:ext cx="3427532" cy="4594744"/>
            </a:xfrm>
            <a:custGeom>
              <a:avLst/>
              <a:gdLst>
                <a:gd name="connsiteX0" fmla="*/ 0 w 2503424"/>
                <a:gd name="connsiteY0" fmla="*/ 0 h 2246958"/>
                <a:gd name="connsiteX1" fmla="*/ 2503424 w 2503424"/>
                <a:gd name="connsiteY1" fmla="*/ 0 h 2246958"/>
                <a:gd name="connsiteX2" fmla="*/ 2503424 w 2503424"/>
                <a:gd name="connsiteY2" fmla="*/ 2246958 h 2246958"/>
                <a:gd name="connsiteX3" fmla="*/ 0 w 2503424"/>
                <a:gd name="connsiteY3" fmla="*/ 2246958 h 2246958"/>
                <a:gd name="connsiteX4" fmla="*/ 0 w 2503424"/>
                <a:gd name="connsiteY4" fmla="*/ 0 h 224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3424" h="2246958">
                  <a:moveTo>
                    <a:pt x="0" y="0"/>
                  </a:moveTo>
                  <a:lnTo>
                    <a:pt x="2503424" y="0"/>
                  </a:lnTo>
                  <a:lnTo>
                    <a:pt x="2503424" y="2246958"/>
                  </a:lnTo>
                  <a:lnTo>
                    <a:pt x="0" y="2246958"/>
                  </a:lnTo>
                  <a:lnTo>
                    <a:pt x="0" y="0"/>
                  </a:lnTo>
                  <a:close/>
                </a:path>
              </a:pathLst>
            </a:custGeom>
            <a:ln>
              <a:gradFill flip="none" rotWithShape="1">
                <a:gsLst>
                  <a:gs pos="0">
                    <a:schemeClr val="accent3">
                      <a:lumMod val="0"/>
                      <a:lumOff val="100000"/>
                      <a:alpha val="28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45720" bIns="45720" numCol="1" spcCol="1270" anchor="t" anchorCtr="0">
              <a:noAutofit/>
            </a:bodyPr>
            <a:lstStyle/>
            <a:p>
              <a:pPr marL="338138" indent="-338138" defTabSz="53340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338138" indent="-338138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dirty="0"/>
                <a:t>The Neutron Technologies Division (NTD) provides innovation in neutron technologies and methodologies</a:t>
              </a:r>
            </a:p>
            <a:p>
              <a:pPr marL="285750" indent="-285750" defTabSz="53340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dirty="0"/>
                <a:t>Innovation supports the operations, improvements, and research and development of the world-class neutron scattering instrumentation at both SNS and HFIR</a:t>
              </a:r>
            </a:p>
            <a:p>
              <a:pPr marL="285750" indent="-285750" defTabSz="53340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dirty="0"/>
                <a:t>NTD supports target systems that convert the accelerator proton </a:t>
              </a:r>
              <a:br>
                <a:rPr lang="en-US" sz="1600" dirty="0"/>
              </a:br>
              <a:r>
                <a:rPr lang="en-US" sz="1600" dirty="0"/>
                <a:t>beam to useful neutrons at SNS  </a:t>
              </a:r>
            </a:p>
            <a:p>
              <a:pPr marL="171450" lvl="0" indent="-171450" algn="l" defTabSz="53340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1600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4D1A662-7353-11EF-1799-49B765856A8A}"/>
                </a:ext>
              </a:extLst>
            </p:cNvPr>
            <p:cNvSpPr/>
            <p:nvPr/>
          </p:nvSpPr>
          <p:spPr>
            <a:xfrm>
              <a:off x="3916791" y="2164115"/>
              <a:ext cx="3471860" cy="3516245"/>
            </a:xfrm>
            <a:custGeom>
              <a:avLst/>
              <a:gdLst>
                <a:gd name="connsiteX0" fmla="*/ 0 w 2503424"/>
                <a:gd name="connsiteY0" fmla="*/ 0 h 2280331"/>
                <a:gd name="connsiteX1" fmla="*/ 2503424 w 2503424"/>
                <a:gd name="connsiteY1" fmla="*/ 0 h 2280331"/>
                <a:gd name="connsiteX2" fmla="*/ 2503424 w 2503424"/>
                <a:gd name="connsiteY2" fmla="*/ 2280331 h 2280331"/>
                <a:gd name="connsiteX3" fmla="*/ 0 w 2503424"/>
                <a:gd name="connsiteY3" fmla="*/ 2280331 h 2280331"/>
                <a:gd name="connsiteX4" fmla="*/ 0 w 2503424"/>
                <a:gd name="connsiteY4" fmla="*/ 0 h 2280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3424" h="2280331">
                  <a:moveTo>
                    <a:pt x="0" y="0"/>
                  </a:moveTo>
                  <a:lnTo>
                    <a:pt x="2503424" y="0"/>
                  </a:lnTo>
                  <a:lnTo>
                    <a:pt x="2503424" y="2280331"/>
                  </a:lnTo>
                  <a:lnTo>
                    <a:pt x="0" y="2280331"/>
                  </a:lnTo>
                  <a:lnTo>
                    <a:pt x="0" y="0"/>
                  </a:lnTo>
                  <a:close/>
                </a:path>
              </a:pathLst>
            </a:custGeom>
            <a:ln>
              <a:gradFill flip="none" rotWithShape="1">
                <a:gsLst>
                  <a:gs pos="0">
                    <a:schemeClr val="accent3">
                      <a:lumMod val="0"/>
                      <a:lumOff val="100000"/>
                      <a:alpha val="28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45720" bIns="45720" numCol="1" spcCol="1270" anchor="t" anchorCtr="0">
              <a:noAutofit/>
            </a:bodyPr>
            <a:lstStyle/>
            <a:p>
              <a:pPr marL="171450" lvl="0" indent="-171450" algn="l" defTabSz="53340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Instrument R&amp;D and improvements</a:t>
              </a:r>
            </a:p>
            <a:p>
              <a:pPr marL="171450" lvl="0" indent="-171450" algn="l" defTabSz="53340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IRP design and production</a:t>
              </a:r>
            </a:p>
            <a:p>
              <a:pPr marL="171450" lvl="0" indent="-171450" algn="l" defTabSz="53340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Target design and production</a:t>
              </a: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E766FF8-A8C1-8BCF-F84B-713F7BAE29B2}"/>
                </a:ext>
              </a:extLst>
            </p:cNvPr>
            <p:cNvSpPr/>
            <p:nvPr/>
          </p:nvSpPr>
          <p:spPr>
            <a:xfrm>
              <a:off x="7284757" y="2553128"/>
              <a:ext cx="3403774" cy="3533336"/>
            </a:xfrm>
            <a:custGeom>
              <a:avLst/>
              <a:gdLst>
                <a:gd name="connsiteX0" fmla="*/ 0 w 2503424"/>
                <a:gd name="connsiteY0" fmla="*/ 0 h 2280331"/>
                <a:gd name="connsiteX1" fmla="*/ 2503424 w 2503424"/>
                <a:gd name="connsiteY1" fmla="*/ 0 h 2280331"/>
                <a:gd name="connsiteX2" fmla="*/ 2503424 w 2503424"/>
                <a:gd name="connsiteY2" fmla="*/ 2280331 h 2280331"/>
                <a:gd name="connsiteX3" fmla="*/ 0 w 2503424"/>
                <a:gd name="connsiteY3" fmla="*/ 2280331 h 2280331"/>
                <a:gd name="connsiteX4" fmla="*/ 0 w 2503424"/>
                <a:gd name="connsiteY4" fmla="*/ 0 h 2280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3424" h="2280331">
                  <a:moveTo>
                    <a:pt x="0" y="0"/>
                  </a:moveTo>
                  <a:lnTo>
                    <a:pt x="2503424" y="0"/>
                  </a:lnTo>
                  <a:lnTo>
                    <a:pt x="2503424" y="2280331"/>
                  </a:lnTo>
                  <a:lnTo>
                    <a:pt x="0" y="2280331"/>
                  </a:lnTo>
                  <a:lnTo>
                    <a:pt x="0" y="0"/>
                  </a:lnTo>
                  <a:close/>
                </a:path>
              </a:pathLst>
            </a:custGeom>
            <a:ln>
              <a:gradFill flip="none" rotWithShape="1">
                <a:gsLst>
                  <a:gs pos="0">
                    <a:schemeClr val="accent3">
                      <a:lumMod val="0"/>
                      <a:lumOff val="100000"/>
                      <a:alpha val="28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45720" bIns="45720" numCol="1" spcCol="1270" anchor="t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dirty="0"/>
                <a:t>~115 Staff</a:t>
              </a:r>
            </a:p>
            <a:p>
              <a:pPr marL="171450" lvl="0" indent="-171450" algn="l" defTabSz="53340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1600" kern="1200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07E44EC-706D-41DE-E474-09E4F70725F9}"/>
                </a:ext>
              </a:extLst>
            </p:cNvPr>
            <p:cNvGrpSpPr/>
            <p:nvPr/>
          </p:nvGrpSpPr>
          <p:grpSpPr>
            <a:xfrm>
              <a:off x="541867" y="1090451"/>
              <a:ext cx="10583334" cy="1702003"/>
              <a:chOff x="541867" y="1454518"/>
              <a:chExt cx="10583334" cy="1702003"/>
            </a:xfrm>
          </p:grpSpPr>
          <p:sp>
            <p:nvSpPr>
              <p:cNvPr id="8" name="Arrow: Right 7">
                <a:extLst>
                  <a:ext uri="{FF2B5EF4-FFF2-40B4-BE49-F238E27FC236}">
                    <a16:creationId xmlns:a16="http://schemas.microsoft.com/office/drawing/2014/main" id="{F366D755-126F-B5B1-CAB2-C5E1741A9ECB}"/>
                  </a:ext>
                </a:extLst>
              </p:cNvPr>
              <p:cNvSpPr/>
              <p:nvPr/>
            </p:nvSpPr>
            <p:spPr>
              <a:xfrm>
                <a:off x="541867" y="1454518"/>
                <a:ext cx="9440333" cy="912839"/>
              </a:xfrm>
              <a:prstGeom prst="rightArrow">
                <a:avLst/>
              </a:prstGeom>
              <a:solidFill>
                <a:schemeClr val="accent3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37160" tIns="349277" rIns="549936" bIns="365760" numCol="1" spcCol="1270" anchor="ctr" anchorCtr="0">
                <a:noAutofit/>
              </a:bodyPr>
              <a:lstStyle/>
              <a:p>
                <a:pPr marL="0" lvl="0" indent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  <a:tabLst>
                    <a:tab pos="457200" algn="l"/>
                  </a:tabLst>
                </a:pPr>
                <a:r>
                  <a:rPr lang="en-US" kern="1200" dirty="0">
                    <a:latin typeface="+mn-lt"/>
                  </a:rPr>
                  <a:t>	Richard Ibberson, Division Director</a:t>
                </a:r>
                <a:endParaRPr lang="en-US" kern="1200" dirty="0"/>
              </a:p>
            </p:txBody>
          </p:sp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FBDB26EF-EFE4-4CC1-1A98-678333E87398}"/>
                  </a:ext>
                </a:extLst>
              </p:cNvPr>
              <p:cNvSpPr/>
              <p:nvPr/>
            </p:nvSpPr>
            <p:spPr>
              <a:xfrm>
                <a:off x="3908450" y="1849100"/>
                <a:ext cx="6666418" cy="912839"/>
              </a:xfrm>
              <a:prstGeom prst="rightArrow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37160" tIns="349277" rIns="549936" bIns="365760" numCol="1" spcCol="1270" anchor="ctr" anchorCtr="0">
                <a:noAutofit/>
              </a:bodyPr>
              <a:lstStyle/>
              <a:p>
                <a:pPr marL="0" lvl="0" indent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>
                    <a:latin typeface="+mn-lt"/>
                  </a:rPr>
                  <a:t>Division Mission</a:t>
                </a:r>
              </a:p>
            </p:txBody>
          </p:sp>
          <p:sp>
            <p:nvSpPr>
              <p:cNvPr id="10" name="Arrow: Right 9">
                <a:extLst>
                  <a:ext uri="{FF2B5EF4-FFF2-40B4-BE49-F238E27FC236}">
                    <a16:creationId xmlns:a16="http://schemas.microsoft.com/office/drawing/2014/main" id="{C88CF6A0-505E-A1F5-3904-70612F583409}"/>
                  </a:ext>
                </a:extLst>
              </p:cNvPr>
              <p:cNvSpPr/>
              <p:nvPr/>
            </p:nvSpPr>
            <p:spPr>
              <a:xfrm>
                <a:off x="7275035" y="2243682"/>
                <a:ext cx="3850166" cy="912839"/>
              </a:xfrm>
              <a:prstGeom prst="rightArrow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37160" tIns="349277" rIns="0" bIns="365760" numCol="1" spcCol="1270" anchor="ctr" anchorCtr="0">
                <a:noAutofit/>
              </a:bodyPr>
              <a:lstStyle/>
              <a:p>
                <a:pPr marL="0" lvl="0" indent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>
                    <a:latin typeface="+mn-lt"/>
                  </a:rPr>
                  <a:t>Staff </a:t>
                </a: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9673C78-907C-FFC2-B020-C4F620FF92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77" y="760632"/>
            <a:ext cx="914400" cy="945100"/>
          </a:xfrm>
          <a:prstGeom prst="ellipse">
            <a:avLst/>
          </a:prstGeom>
          <a:ln w="12700" cap="rnd">
            <a:solidFill>
              <a:schemeClr val="accent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745F641-7F9A-BDC8-DA81-CED40E0A0699}"/>
              </a:ext>
            </a:extLst>
          </p:cNvPr>
          <p:cNvGrpSpPr/>
          <p:nvPr/>
        </p:nvGrpSpPr>
        <p:grpSpPr>
          <a:xfrm>
            <a:off x="4010275" y="3371850"/>
            <a:ext cx="5547023" cy="3365129"/>
            <a:chOff x="723082" y="355772"/>
            <a:chExt cx="10935550" cy="587641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1BD1BFD-3BA5-039F-C2F0-025723A8A6F1}"/>
                </a:ext>
              </a:extLst>
            </p:cNvPr>
            <p:cNvSpPr/>
            <p:nvPr/>
          </p:nvSpPr>
          <p:spPr>
            <a:xfrm>
              <a:off x="815954" y="2109608"/>
              <a:ext cx="136067" cy="3790673"/>
            </a:xfrm>
            <a:custGeom>
              <a:avLst/>
              <a:gdLst>
                <a:gd name="connsiteX0" fmla="*/ 0 w 152400"/>
                <a:gd name="connsiteY0" fmla="*/ 0 h 2476500"/>
                <a:gd name="connsiteX1" fmla="*/ 0 w 152400"/>
                <a:gd name="connsiteY1" fmla="*/ 2476500 h 2476500"/>
                <a:gd name="connsiteX2" fmla="*/ 152400 w 152400"/>
                <a:gd name="connsiteY2" fmla="*/ 2476500 h 247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2476500">
                  <a:moveTo>
                    <a:pt x="0" y="0"/>
                  </a:moveTo>
                  <a:lnTo>
                    <a:pt x="0" y="2476500"/>
                  </a:lnTo>
                  <a:lnTo>
                    <a:pt x="152400" y="2476500"/>
                  </a:lnTo>
                </a:path>
              </a:pathLst>
            </a:custGeom>
            <a:noFill/>
            <a:ln w="19050">
              <a:solidFill>
                <a:srgbClr val="555555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961010-9F6B-B2CC-C3E5-6476DFF69F15}"/>
                </a:ext>
              </a:extLst>
            </p:cNvPr>
            <p:cNvSpPr/>
            <p:nvPr/>
          </p:nvSpPr>
          <p:spPr>
            <a:xfrm>
              <a:off x="813638" y="2548835"/>
              <a:ext cx="125444" cy="0"/>
            </a:xfrm>
            <a:custGeom>
              <a:avLst/>
              <a:gdLst>
                <a:gd name="connsiteX0" fmla="*/ 0 w 166254"/>
                <a:gd name="connsiteY0" fmla="*/ 0 h 0"/>
                <a:gd name="connsiteX1" fmla="*/ 166254 w 16625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254">
                  <a:moveTo>
                    <a:pt x="0" y="0"/>
                  </a:moveTo>
                  <a:lnTo>
                    <a:pt x="166254" y="0"/>
                  </a:lnTo>
                </a:path>
              </a:pathLst>
            </a:custGeom>
            <a:noFill/>
            <a:ln w="19050">
              <a:solidFill>
                <a:srgbClr val="555555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634A0F-B740-EF8D-8DAF-B23B7AD254CA}"/>
                </a:ext>
              </a:extLst>
            </p:cNvPr>
            <p:cNvSpPr/>
            <p:nvPr/>
          </p:nvSpPr>
          <p:spPr>
            <a:xfrm>
              <a:off x="4734697" y="2114988"/>
              <a:ext cx="114278" cy="3143096"/>
            </a:xfrm>
            <a:custGeom>
              <a:avLst/>
              <a:gdLst>
                <a:gd name="connsiteX0" fmla="*/ 0 w 152400"/>
                <a:gd name="connsiteY0" fmla="*/ 0 h 2476500"/>
                <a:gd name="connsiteX1" fmla="*/ 0 w 152400"/>
                <a:gd name="connsiteY1" fmla="*/ 2476500 h 2476500"/>
                <a:gd name="connsiteX2" fmla="*/ 152400 w 152400"/>
                <a:gd name="connsiteY2" fmla="*/ 2476500 h 247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2476500">
                  <a:moveTo>
                    <a:pt x="0" y="0"/>
                  </a:moveTo>
                  <a:lnTo>
                    <a:pt x="0" y="2476500"/>
                  </a:lnTo>
                  <a:lnTo>
                    <a:pt x="152400" y="2476500"/>
                  </a:lnTo>
                </a:path>
              </a:pathLst>
            </a:custGeom>
            <a:noFill/>
            <a:ln w="19050">
              <a:solidFill>
                <a:srgbClr val="555555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C9242F-DDB5-D319-6D24-0F296A128DD4}"/>
                </a:ext>
              </a:extLst>
            </p:cNvPr>
            <p:cNvSpPr/>
            <p:nvPr/>
          </p:nvSpPr>
          <p:spPr>
            <a:xfrm>
              <a:off x="4733985" y="2548835"/>
              <a:ext cx="125444" cy="0"/>
            </a:xfrm>
            <a:custGeom>
              <a:avLst/>
              <a:gdLst>
                <a:gd name="connsiteX0" fmla="*/ 0 w 166254"/>
                <a:gd name="connsiteY0" fmla="*/ 0 h 0"/>
                <a:gd name="connsiteX1" fmla="*/ 166254 w 16625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254">
                  <a:moveTo>
                    <a:pt x="0" y="0"/>
                  </a:moveTo>
                  <a:lnTo>
                    <a:pt x="166254" y="0"/>
                  </a:lnTo>
                </a:path>
              </a:pathLst>
            </a:custGeom>
            <a:noFill/>
            <a:ln w="19050">
              <a:solidFill>
                <a:srgbClr val="555555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EDF67A8-2E82-B0F4-8A86-DE3FCDD33BE6}"/>
                </a:ext>
              </a:extLst>
            </p:cNvPr>
            <p:cNvSpPr/>
            <p:nvPr/>
          </p:nvSpPr>
          <p:spPr>
            <a:xfrm>
              <a:off x="4733985" y="3217417"/>
              <a:ext cx="125444" cy="0"/>
            </a:xfrm>
            <a:custGeom>
              <a:avLst/>
              <a:gdLst>
                <a:gd name="connsiteX0" fmla="*/ 0 w 166254"/>
                <a:gd name="connsiteY0" fmla="*/ 0 h 0"/>
                <a:gd name="connsiteX1" fmla="*/ 166254 w 16625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254">
                  <a:moveTo>
                    <a:pt x="0" y="0"/>
                  </a:moveTo>
                  <a:lnTo>
                    <a:pt x="166254" y="0"/>
                  </a:lnTo>
                </a:path>
              </a:pathLst>
            </a:custGeom>
            <a:noFill/>
            <a:ln w="19050">
              <a:solidFill>
                <a:srgbClr val="555555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9F48650-3F29-F4EE-B637-2146347F69E0}"/>
                </a:ext>
              </a:extLst>
            </p:cNvPr>
            <p:cNvSpPr/>
            <p:nvPr/>
          </p:nvSpPr>
          <p:spPr>
            <a:xfrm>
              <a:off x="8631651" y="2122123"/>
              <a:ext cx="117743" cy="1791832"/>
            </a:xfrm>
            <a:custGeom>
              <a:avLst/>
              <a:gdLst>
                <a:gd name="connsiteX0" fmla="*/ 0 w 152400"/>
                <a:gd name="connsiteY0" fmla="*/ 0 h 2476500"/>
                <a:gd name="connsiteX1" fmla="*/ 0 w 152400"/>
                <a:gd name="connsiteY1" fmla="*/ 2476500 h 2476500"/>
                <a:gd name="connsiteX2" fmla="*/ 152400 w 152400"/>
                <a:gd name="connsiteY2" fmla="*/ 2476500 h 247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2476500">
                  <a:moveTo>
                    <a:pt x="0" y="0"/>
                  </a:moveTo>
                  <a:lnTo>
                    <a:pt x="0" y="2476500"/>
                  </a:lnTo>
                  <a:lnTo>
                    <a:pt x="152400" y="2476500"/>
                  </a:lnTo>
                </a:path>
              </a:pathLst>
            </a:custGeom>
            <a:noFill/>
            <a:ln w="19050">
              <a:solidFill>
                <a:srgbClr val="555555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45AC8A4-4484-7D8B-DCDF-2027B271B8DA}"/>
                </a:ext>
              </a:extLst>
            </p:cNvPr>
            <p:cNvSpPr/>
            <p:nvPr/>
          </p:nvSpPr>
          <p:spPr>
            <a:xfrm>
              <a:off x="6089779" y="1112778"/>
              <a:ext cx="0" cy="457200"/>
            </a:xfrm>
            <a:custGeom>
              <a:avLst/>
              <a:gdLst>
                <a:gd name="connsiteX0" fmla="*/ 0 w 0"/>
                <a:gd name="connsiteY0" fmla="*/ 0 h 3035559"/>
                <a:gd name="connsiteX1" fmla="*/ 0 w 0"/>
                <a:gd name="connsiteY1" fmla="*/ 3035559 h 303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35559">
                  <a:moveTo>
                    <a:pt x="0" y="0"/>
                  </a:moveTo>
                  <a:lnTo>
                    <a:pt x="0" y="3035559"/>
                  </a:lnTo>
                </a:path>
              </a:pathLst>
            </a:custGeom>
            <a:noFill/>
            <a:ln w="19050">
              <a:solidFill>
                <a:srgbClr val="555555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Rectangle 549">
              <a:extLst>
                <a:ext uri="{FF2B5EF4-FFF2-40B4-BE49-F238E27FC236}">
                  <a16:creationId xmlns:a16="http://schemas.microsoft.com/office/drawing/2014/main" id="{C5FAC874-7B03-8310-2045-A9DF057B1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7147" y="355772"/>
              <a:ext cx="3225264" cy="75184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  <a:defRPr/>
              </a:pPr>
              <a:r>
                <a:rPr lang="en-US" sz="800" b="1" dirty="0">
                  <a:latin typeface="+mn-lt"/>
                </a:rPr>
                <a:t>Neutron Technologies Division</a:t>
              </a:r>
            </a:p>
            <a:p>
              <a:pPr algn="ctr">
                <a:lnSpc>
                  <a:spcPct val="90000"/>
                </a:lnSpc>
                <a:spcBef>
                  <a:spcPts val="300"/>
                </a:spcBef>
                <a:defRPr/>
              </a:pPr>
              <a:r>
                <a:rPr lang="en-US" sz="800" dirty="0">
                  <a:latin typeface="+mn-lt"/>
                </a:rPr>
                <a:t>Richard Ibberson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CAEC21C-9241-35FA-1292-1C792BC71096}"/>
                </a:ext>
              </a:extLst>
            </p:cNvPr>
            <p:cNvSpPr/>
            <p:nvPr/>
          </p:nvSpPr>
          <p:spPr>
            <a:xfrm>
              <a:off x="2148706" y="1313016"/>
              <a:ext cx="7897295" cy="232942"/>
            </a:xfrm>
            <a:custGeom>
              <a:avLst/>
              <a:gdLst>
                <a:gd name="connsiteX0" fmla="*/ 0 w 7452048"/>
                <a:gd name="connsiteY0" fmla="*/ 130629 h 155511"/>
                <a:gd name="connsiteX1" fmla="*/ 0 w 7452048"/>
                <a:gd name="connsiteY1" fmla="*/ 0 h 155511"/>
                <a:gd name="connsiteX2" fmla="*/ 7452048 w 7452048"/>
                <a:gd name="connsiteY2" fmla="*/ 0 h 155511"/>
                <a:gd name="connsiteX3" fmla="*/ 7452048 w 7452048"/>
                <a:gd name="connsiteY3" fmla="*/ 155511 h 15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52048" h="155511">
                  <a:moveTo>
                    <a:pt x="0" y="130629"/>
                  </a:moveTo>
                  <a:lnTo>
                    <a:pt x="0" y="0"/>
                  </a:lnTo>
                  <a:lnTo>
                    <a:pt x="7452048" y="0"/>
                  </a:lnTo>
                  <a:lnTo>
                    <a:pt x="7452048" y="155511"/>
                  </a:lnTo>
                </a:path>
              </a:pathLst>
            </a:custGeom>
            <a:noFill/>
            <a:ln w="19050">
              <a:solidFill>
                <a:srgbClr val="555555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sz="800">
                <a:latin typeface="+mn-lt"/>
              </a:endParaRPr>
            </a:p>
          </p:txBody>
        </p:sp>
        <p:sp>
          <p:nvSpPr>
            <p:cNvPr id="22" name="Rectangle 124">
              <a:extLst>
                <a:ext uri="{FF2B5EF4-FFF2-40B4-BE49-F238E27FC236}">
                  <a16:creationId xmlns:a16="http://schemas.microsoft.com/office/drawing/2014/main" id="{F448B7CA-BAEC-FAE8-1DB3-AEE7F3A04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110" y="2920536"/>
              <a:ext cx="2901713" cy="5937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100"/>
                </a:spcBef>
              </a:pPr>
              <a:r>
                <a:rPr lang="en-US" sz="800" b="1" dirty="0">
                  <a:latin typeface="+mn-lt"/>
                  <a:cs typeface="Arial" panose="020B0604020202020204" pitchFamily="34" charset="0"/>
                </a:rPr>
                <a:t>Instrument Development Group</a:t>
              </a:r>
            </a:p>
          </p:txBody>
        </p:sp>
        <p:sp>
          <p:nvSpPr>
            <p:cNvPr id="23" name="Rectangle 124">
              <a:extLst>
                <a:ext uri="{FF2B5EF4-FFF2-40B4-BE49-F238E27FC236}">
                  <a16:creationId xmlns:a16="http://schemas.microsoft.com/office/drawing/2014/main" id="{0C94E567-2059-F1BC-5546-44C53D4C2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285" y="2241325"/>
              <a:ext cx="2898248" cy="5937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100"/>
                </a:spcBef>
              </a:pPr>
              <a:r>
                <a:rPr lang="en-US" sz="800" b="1" dirty="0">
                  <a:latin typeface="+mn-lt"/>
                  <a:cs typeface="Arial" panose="020B0604020202020204" pitchFamily="34" charset="0"/>
                </a:rPr>
                <a:t>Neutronics Group</a:t>
              </a:r>
            </a:p>
          </p:txBody>
        </p:sp>
        <p:sp>
          <p:nvSpPr>
            <p:cNvPr id="24" name="Rectangle 124">
              <a:extLst>
                <a:ext uri="{FF2B5EF4-FFF2-40B4-BE49-F238E27FC236}">
                  <a16:creationId xmlns:a16="http://schemas.microsoft.com/office/drawing/2014/main" id="{3156D226-581E-9C1A-A534-EC802F16E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6676" y="2920536"/>
              <a:ext cx="2901713" cy="5937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100"/>
                </a:spcBef>
              </a:pPr>
              <a:r>
                <a:rPr lang="en-US" sz="800" b="1" dirty="0">
                  <a:latin typeface="+mn-lt"/>
                  <a:cs typeface="Arial" panose="020B0604020202020204" pitchFamily="34" charset="0"/>
                </a:rPr>
                <a:t>Design Services Group</a:t>
              </a:r>
            </a:p>
          </p:txBody>
        </p:sp>
        <p:sp>
          <p:nvSpPr>
            <p:cNvPr id="25" name="Rectangle 124">
              <a:extLst>
                <a:ext uri="{FF2B5EF4-FFF2-40B4-BE49-F238E27FC236}">
                  <a16:creationId xmlns:a16="http://schemas.microsoft.com/office/drawing/2014/main" id="{61D6DBD3-FC0A-E36C-6753-3AA8DE28B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6851" y="2241325"/>
              <a:ext cx="2898248" cy="5937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100"/>
                </a:spcBef>
              </a:pPr>
              <a:r>
                <a:rPr lang="en-US" sz="800" b="1" dirty="0">
                  <a:latin typeface="+mn-lt"/>
                  <a:cs typeface="Arial" panose="020B0604020202020204" pitchFamily="34" charset="0"/>
                </a:rPr>
                <a:t>Instrument Engineering Group</a:t>
              </a:r>
            </a:p>
          </p:txBody>
        </p:sp>
        <p:sp>
          <p:nvSpPr>
            <p:cNvPr id="26" name="Rectangle 124">
              <a:extLst>
                <a:ext uri="{FF2B5EF4-FFF2-40B4-BE49-F238E27FC236}">
                  <a16:creationId xmlns:a16="http://schemas.microsoft.com/office/drawing/2014/main" id="{11EAFA89-1473-DC32-B541-2346BDE0F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6851" y="3595891"/>
              <a:ext cx="2898248" cy="5937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100"/>
                </a:spcBef>
              </a:pPr>
              <a:r>
                <a:rPr lang="en-US" sz="800" b="1" dirty="0">
                  <a:latin typeface="+mn-lt"/>
                  <a:cs typeface="Arial" panose="020B0604020202020204" pitchFamily="34" charset="0"/>
                </a:rPr>
                <a:t>Survey, Alignment, and Metrology Group</a:t>
              </a:r>
            </a:p>
          </p:txBody>
        </p:sp>
        <p:sp>
          <p:nvSpPr>
            <p:cNvPr id="27" name="Rectangle 124">
              <a:extLst>
                <a:ext uri="{FF2B5EF4-FFF2-40B4-BE49-F238E27FC236}">
                  <a16:creationId xmlns:a16="http://schemas.microsoft.com/office/drawing/2014/main" id="{9BE24513-0A52-6A9E-9648-05F8B9C61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7095" y="2241325"/>
              <a:ext cx="2898248" cy="5937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100"/>
                </a:spcBef>
              </a:pPr>
              <a:r>
                <a:rPr lang="en-US" sz="800" b="1" dirty="0">
                  <a:latin typeface="+mn-lt"/>
                  <a:cs typeface="Arial" panose="020B0604020202020204" pitchFamily="34" charset="0"/>
                </a:rPr>
                <a:t>Facilities Management </a:t>
              </a:r>
              <a:br>
                <a:rPr lang="en-US" sz="800" b="1" dirty="0">
                  <a:latin typeface="+mn-lt"/>
                  <a:cs typeface="Arial" panose="020B0604020202020204" pitchFamily="34" charset="0"/>
                </a:rPr>
              </a:br>
              <a:r>
                <a:rPr lang="en-US" sz="800" b="1" dirty="0">
                  <a:latin typeface="+mn-lt"/>
                  <a:cs typeface="Arial" panose="020B0604020202020204" pitchFamily="34" charset="0"/>
                </a:rPr>
                <a:t>and Engineering Group</a:t>
              </a:r>
            </a:p>
          </p:txBody>
        </p:sp>
        <p:sp>
          <p:nvSpPr>
            <p:cNvPr id="28" name="Rectangle 124">
              <a:extLst>
                <a:ext uri="{FF2B5EF4-FFF2-40B4-BE49-F238E27FC236}">
                  <a16:creationId xmlns:a16="http://schemas.microsoft.com/office/drawing/2014/main" id="{8B22ADC8-6558-4DC1-7281-61FBFB21F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110" y="3595891"/>
              <a:ext cx="2901713" cy="5937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100"/>
                </a:spcBef>
              </a:pPr>
              <a:r>
                <a:rPr lang="en-US" sz="800" b="1" dirty="0">
                  <a:latin typeface="+mn-lt"/>
                  <a:cs typeface="Arial" panose="020B0604020202020204" pitchFamily="34" charset="0"/>
                </a:rPr>
                <a:t>Neutron Optics and Polarization Group</a:t>
              </a:r>
            </a:p>
          </p:txBody>
        </p:sp>
        <p:sp>
          <p:nvSpPr>
            <p:cNvPr id="29" name="Rectangle 124">
              <a:extLst>
                <a:ext uri="{FF2B5EF4-FFF2-40B4-BE49-F238E27FC236}">
                  <a16:creationId xmlns:a16="http://schemas.microsoft.com/office/drawing/2014/main" id="{AC3B434C-05B7-6D59-BB28-45E08BCF9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110" y="4271246"/>
              <a:ext cx="2901712" cy="5937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100"/>
                </a:spcBef>
              </a:pPr>
              <a:r>
                <a:rPr lang="en-US" sz="800" b="1" dirty="0">
                  <a:latin typeface="+mn-lt"/>
                  <a:cs typeface="Arial" panose="020B0604020202020204" pitchFamily="34" charset="0"/>
                </a:rPr>
                <a:t>Detectors Group</a:t>
              </a:r>
            </a:p>
            <a:p>
              <a:pPr algn="ctr">
                <a:lnSpc>
                  <a:spcPct val="90000"/>
                </a:lnSpc>
                <a:spcBef>
                  <a:spcPts val="100"/>
                </a:spcBef>
              </a:pPr>
              <a:endParaRPr 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0" name="Rectangle 124">
              <a:extLst>
                <a:ext uri="{FF2B5EF4-FFF2-40B4-BE49-F238E27FC236}">
                  <a16:creationId xmlns:a16="http://schemas.microsoft.com/office/drawing/2014/main" id="{3AA443EB-1017-4360-6B68-B40C4BDD7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110" y="4950049"/>
              <a:ext cx="2901713" cy="5937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100"/>
                </a:spcBef>
              </a:pPr>
              <a:r>
                <a:rPr lang="en-US" sz="800" b="1" dirty="0">
                  <a:latin typeface="+mn-lt"/>
                  <a:cs typeface="Arial" panose="020B0604020202020204" pitchFamily="34" charset="0"/>
                </a:rPr>
                <a:t>DAQ Integration Group</a:t>
              </a:r>
            </a:p>
          </p:txBody>
        </p:sp>
        <p:sp>
          <p:nvSpPr>
            <p:cNvPr id="31" name="Rectangle 124">
              <a:extLst>
                <a:ext uri="{FF2B5EF4-FFF2-40B4-BE49-F238E27FC236}">
                  <a16:creationId xmlns:a16="http://schemas.microsoft.com/office/drawing/2014/main" id="{CFE614C6-A433-E3D5-6F65-BC98581E1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6851" y="4271246"/>
              <a:ext cx="2898248" cy="5937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100"/>
                </a:spcBef>
              </a:pPr>
              <a:r>
                <a:rPr lang="en-US" sz="800" b="1" dirty="0">
                  <a:latin typeface="+mn-lt"/>
                  <a:cs typeface="Arial" panose="020B0604020202020204" pitchFamily="34" charset="0"/>
                </a:rPr>
                <a:t>Source Development </a:t>
              </a:r>
              <a:br>
                <a:rPr lang="en-US" sz="800" b="1" dirty="0">
                  <a:latin typeface="+mn-lt"/>
                  <a:cs typeface="Arial" panose="020B0604020202020204" pitchFamily="34" charset="0"/>
                </a:rPr>
              </a:br>
              <a:r>
                <a:rPr lang="en-US" sz="800" b="1" dirty="0">
                  <a:latin typeface="+mn-lt"/>
                  <a:cs typeface="Arial" panose="020B0604020202020204" pitchFamily="34" charset="0"/>
                </a:rPr>
                <a:t>and Engineering Group</a:t>
              </a:r>
            </a:p>
          </p:txBody>
        </p:sp>
        <p:sp>
          <p:nvSpPr>
            <p:cNvPr id="32" name="Rectangle 124">
              <a:extLst>
                <a:ext uri="{FF2B5EF4-FFF2-40B4-BE49-F238E27FC236}">
                  <a16:creationId xmlns:a16="http://schemas.microsoft.com/office/drawing/2014/main" id="{51F70901-91C1-D7DA-84FC-D9D610381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6851" y="4950049"/>
              <a:ext cx="2898248" cy="5937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100"/>
                </a:spcBef>
              </a:pPr>
              <a:r>
                <a:rPr lang="en-US" sz="800" b="1" dirty="0">
                  <a:latin typeface="+mn-lt"/>
                  <a:cs typeface="Arial" panose="020B0604020202020204" pitchFamily="34" charset="0"/>
                </a:rPr>
                <a:t>Manufacturing Group</a:t>
              </a:r>
            </a:p>
          </p:txBody>
        </p:sp>
        <p:sp>
          <p:nvSpPr>
            <p:cNvPr id="33" name="Freeform: Shape 51">
              <a:extLst>
                <a:ext uri="{FF2B5EF4-FFF2-40B4-BE49-F238E27FC236}">
                  <a16:creationId xmlns:a16="http://schemas.microsoft.com/office/drawing/2014/main" id="{2A67BDCA-9237-8D4E-1E65-A5BEEBC6D27E}"/>
                </a:ext>
              </a:extLst>
            </p:cNvPr>
            <p:cNvSpPr/>
            <p:nvPr/>
          </p:nvSpPr>
          <p:spPr>
            <a:xfrm>
              <a:off x="4733985" y="3913960"/>
              <a:ext cx="125444" cy="0"/>
            </a:xfrm>
            <a:custGeom>
              <a:avLst/>
              <a:gdLst>
                <a:gd name="connsiteX0" fmla="*/ 0 w 166254"/>
                <a:gd name="connsiteY0" fmla="*/ 0 h 0"/>
                <a:gd name="connsiteX1" fmla="*/ 166254 w 16625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254">
                  <a:moveTo>
                    <a:pt x="0" y="0"/>
                  </a:moveTo>
                  <a:lnTo>
                    <a:pt x="166254" y="0"/>
                  </a:lnTo>
                </a:path>
              </a:pathLst>
            </a:custGeom>
            <a:noFill/>
            <a:ln w="19050">
              <a:solidFill>
                <a:srgbClr val="555555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" name="Freeform: Shape 51">
              <a:extLst>
                <a:ext uri="{FF2B5EF4-FFF2-40B4-BE49-F238E27FC236}">
                  <a16:creationId xmlns:a16="http://schemas.microsoft.com/office/drawing/2014/main" id="{0D5E0889-2A4A-F74B-B7CF-45B1DEB23DA1}"/>
                </a:ext>
              </a:extLst>
            </p:cNvPr>
            <p:cNvSpPr/>
            <p:nvPr/>
          </p:nvSpPr>
          <p:spPr>
            <a:xfrm>
              <a:off x="4733985" y="4585919"/>
              <a:ext cx="125444" cy="0"/>
            </a:xfrm>
            <a:custGeom>
              <a:avLst/>
              <a:gdLst>
                <a:gd name="connsiteX0" fmla="*/ 0 w 166254"/>
                <a:gd name="connsiteY0" fmla="*/ 0 h 0"/>
                <a:gd name="connsiteX1" fmla="*/ 166254 w 16625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254">
                  <a:moveTo>
                    <a:pt x="0" y="0"/>
                  </a:moveTo>
                  <a:lnTo>
                    <a:pt x="166254" y="0"/>
                  </a:lnTo>
                </a:path>
              </a:pathLst>
            </a:custGeom>
            <a:noFill/>
            <a:ln w="19050">
              <a:solidFill>
                <a:srgbClr val="555555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" name="Freeform: Shape 70">
              <a:extLst>
                <a:ext uri="{FF2B5EF4-FFF2-40B4-BE49-F238E27FC236}">
                  <a16:creationId xmlns:a16="http://schemas.microsoft.com/office/drawing/2014/main" id="{2EFEC91A-2EFA-B987-B65E-7717934840D3}"/>
                </a:ext>
              </a:extLst>
            </p:cNvPr>
            <p:cNvSpPr/>
            <p:nvPr/>
          </p:nvSpPr>
          <p:spPr>
            <a:xfrm>
              <a:off x="813638" y="3217417"/>
              <a:ext cx="125444" cy="0"/>
            </a:xfrm>
            <a:custGeom>
              <a:avLst/>
              <a:gdLst>
                <a:gd name="connsiteX0" fmla="*/ 0 w 166254"/>
                <a:gd name="connsiteY0" fmla="*/ 0 h 0"/>
                <a:gd name="connsiteX1" fmla="*/ 166254 w 16625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254">
                  <a:moveTo>
                    <a:pt x="0" y="0"/>
                  </a:moveTo>
                  <a:lnTo>
                    <a:pt x="166254" y="0"/>
                  </a:lnTo>
                </a:path>
              </a:pathLst>
            </a:custGeom>
            <a:noFill/>
            <a:ln w="19050">
              <a:solidFill>
                <a:srgbClr val="555555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" name="Freeform: Shape 70">
              <a:extLst>
                <a:ext uri="{FF2B5EF4-FFF2-40B4-BE49-F238E27FC236}">
                  <a16:creationId xmlns:a16="http://schemas.microsoft.com/office/drawing/2014/main" id="{13BDEDEB-C534-99DE-B8D5-1F28266DE79C}"/>
                </a:ext>
              </a:extLst>
            </p:cNvPr>
            <p:cNvSpPr/>
            <p:nvPr/>
          </p:nvSpPr>
          <p:spPr>
            <a:xfrm>
              <a:off x="813638" y="3913960"/>
              <a:ext cx="125444" cy="0"/>
            </a:xfrm>
            <a:custGeom>
              <a:avLst/>
              <a:gdLst>
                <a:gd name="connsiteX0" fmla="*/ 0 w 166254"/>
                <a:gd name="connsiteY0" fmla="*/ 0 h 0"/>
                <a:gd name="connsiteX1" fmla="*/ 166254 w 16625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254">
                  <a:moveTo>
                    <a:pt x="0" y="0"/>
                  </a:moveTo>
                  <a:lnTo>
                    <a:pt x="166254" y="0"/>
                  </a:lnTo>
                </a:path>
              </a:pathLst>
            </a:custGeom>
            <a:noFill/>
            <a:ln w="19050">
              <a:solidFill>
                <a:srgbClr val="555555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" name="Freeform: Shape 70">
              <a:extLst>
                <a:ext uri="{FF2B5EF4-FFF2-40B4-BE49-F238E27FC236}">
                  <a16:creationId xmlns:a16="http://schemas.microsoft.com/office/drawing/2014/main" id="{DC4F8713-D1DD-3AF2-32B3-E905980146D7}"/>
                </a:ext>
              </a:extLst>
            </p:cNvPr>
            <p:cNvSpPr/>
            <p:nvPr/>
          </p:nvSpPr>
          <p:spPr>
            <a:xfrm>
              <a:off x="813638" y="4585919"/>
              <a:ext cx="125444" cy="0"/>
            </a:xfrm>
            <a:custGeom>
              <a:avLst/>
              <a:gdLst>
                <a:gd name="connsiteX0" fmla="*/ 0 w 166254"/>
                <a:gd name="connsiteY0" fmla="*/ 0 h 0"/>
                <a:gd name="connsiteX1" fmla="*/ 166254 w 16625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254">
                  <a:moveTo>
                    <a:pt x="0" y="0"/>
                  </a:moveTo>
                  <a:lnTo>
                    <a:pt x="166254" y="0"/>
                  </a:lnTo>
                </a:path>
              </a:pathLst>
            </a:custGeom>
            <a:noFill/>
            <a:ln w="19050">
              <a:solidFill>
                <a:srgbClr val="555555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" name="Rectangle 124">
              <a:extLst>
                <a:ext uri="{FF2B5EF4-FFF2-40B4-BE49-F238E27FC236}">
                  <a16:creationId xmlns:a16="http://schemas.microsoft.com/office/drawing/2014/main" id="{35D86EAE-6ED4-2A0E-61AE-2CC4A38FF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7095" y="2920536"/>
              <a:ext cx="2898248" cy="5937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100"/>
                </a:spcBef>
              </a:pPr>
              <a:r>
                <a:rPr lang="en-US" sz="800" b="1" dirty="0">
                  <a:latin typeface="+mn-lt"/>
                  <a:cs typeface="Arial" panose="020B0604020202020204" pitchFamily="34" charset="0"/>
                </a:rPr>
                <a:t>Electrical Engineering Group</a:t>
              </a:r>
            </a:p>
          </p:txBody>
        </p:sp>
        <p:sp>
          <p:nvSpPr>
            <p:cNvPr id="39" name="Rectangle 124">
              <a:extLst>
                <a:ext uri="{FF2B5EF4-FFF2-40B4-BE49-F238E27FC236}">
                  <a16:creationId xmlns:a16="http://schemas.microsoft.com/office/drawing/2014/main" id="{438872BC-D0FC-8A8D-8C27-89628143E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7095" y="3595891"/>
              <a:ext cx="2898248" cy="5937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100"/>
                </a:spcBef>
              </a:pPr>
              <a:r>
                <a:rPr lang="en-US" sz="800" b="1" dirty="0">
                  <a:latin typeface="+mn-lt"/>
                  <a:cs typeface="Arial" panose="020B0604020202020204" pitchFamily="34" charset="0"/>
                </a:rPr>
                <a:t>Materials Management</a:t>
              </a:r>
            </a:p>
          </p:txBody>
        </p:sp>
        <p:sp>
          <p:nvSpPr>
            <p:cNvPr id="40" name="Freeform: Shape 51">
              <a:extLst>
                <a:ext uri="{FF2B5EF4-FFF2-40B4-BE49-F238E27FC236}">
                  <a16:creationId xmlns:a16="http://schemas.microsoft.com/office/drawing/2014/main" id="{B74DBFFD-1E33-9ECE-0572-DFFE1710DB7E}"/>
                </a:ext>
              </a:extLst>
            </p:cNvPr>
            <p:cNvSpPr/>
            <p:nvPr/>
          </p:nvSpPr>
          <p:spPr>
            <a:xfrm>
              <a:off x="8623950" y="3217417"/>
              <a:ext cx="125444" cy="0"/>
            </a:xfrm>
            <a:custGeom>
              <a:avLst/>
              <a:gdLst>
                <a:gd name="connsiteX0" fmla="*/ 0 w 166254"/>
                <a:gd name="connsiteY0" fmla="*/ 0 h 0"/>
                <a:gd name="connsiteX1" fmla="*/ 166254 w 16625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254">
                  <a:moveTo>
                    <a:pt x="0" y="0"/>
                  </a:moveTo>
                  <a:lnTo>
                    <a:pt x="166254" y="0"/>
                  </a:lnTo>
                </a:path>
              </a:pathLst>
            </a:custGeom>
            <a:noFill/>
            <a:ln w="19050">
              <a:solidFill>
                <a:srgbClr val="555555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" name="Freeform: Shape 51">
              <a:extLst>
                <a:ext uri="{FF2B5EF4-FFF2-40B4-BE49-F238E27FC236}">
                  <a16:creationId xmlns:a16="http://schemas.microsoft.com/office/drawing/2014/main" id="{F659989D-9F30-93B6-80CF-5E1A909EC6E0}"/>
                </a:ext>
              </a:extLst>
            </p:cNvPr>
            <p:cNvSpPr/>
            <p:nvPr/>
          </p:nvSpPr>
          <p:spPr>
            <a:xfrm>
              <a:off x="8623950" y="2548835"/>
              <a:ext cx="125444" cy="0"/>
            </a:xfrm>
            <a:custGeom>
              <a:avLst/>
              <a:gdLst>
                <a:gd name="connsiteX0" fmla="*/ 0 w 166254"/>
                <a:gd name="connsiteY0" fmla="*/ 0 h 0"/>
                <a:gd name="connsiteX1" fmla="*/ 166254 w 16625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254">
                  <a:moveTo>
                    <a:pt x="0" y="0"/>
                  </a:moveTo>
                  <a:lnTo>
                    <a:pt x="166254" y="0"/>
                  </a:lnTo>
                </a:path>
              </a:pathLst>
            </a:custGeom>
            <a:noFill/>
            <a:ln w="19050">
              <a:solidFill>
                <a:srgbClr val="555555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" name="Rectangle 124">
              <a:extLst>
                <a:ext uri="{FF2B5EF4-FFF2-40B4-BE49-F238E27FC236}">
                  <a16:creationId xmlns:a16="http://schemas.microsoft.com/office/drawing/2014/main" id="{5743C8C6-CF62-03FC-DA89-1DC8FC680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850" y="5638479"/>
              <a:ext cx="2901713" cy="5937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100"/>
                </a:spcBef>
              </a:pPr>
              <a:r>
                <a:rPr lang="en-US" sz="800" b="1" dirty="0">
                  <a:latin typeface="+mn-lt"/>
                  <a:cs typeface="Arial" panose="020B0604020202020204" pitchFamily="34" charset="0"/>
                </a:rPr>
                <a:t>DAQ Development Group</a:t>
              </a:r>
            </a:p>
          </p:txBody>
        </p:sp>
        <p:sp>
          <p:nvSpPr>
            <p:cNvPr id="43" name="Freeform: Shape 70">
              <a:extLst>
                <a:ext uri="{FF2B5EF4-FFF2-40B4-BE49-F238E27FC236}">
                  <a16:creationId xmlns:a16="http://schemas.microsoft.com/office/drawing/2014/main" id="{33F16C6D-18BD-2379-76AB-544D71ACA29C}"/>
                </a:ext>
              </a:extLst>
            </p:cNvPr>
            <p:cNvSpPr/>
            <p:nvPr/>
          </p:nvSpPr>
          <p:spPr>
            <a:xfrm>
              <a:off x="813638" y="5258083"/>
              <a:ext cx="125444" cy="0"/>
            </a:xfrm>
            <a:custGeom>
              <a:avLst/>
              <a:gdLst>
                <a:gd name="connsiteX0" fmla="*/ 0 w 166254"/>
                <a:gd name="connsiteY0" fmla="*/ 0 h 0"/>
                <a:gd name="connsiteX1" fmla="*/ 166254 w 16625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254">
                  <a:moveTo>
                    <a:pt x="0" y="0"/>
                  </a:moveTo>
                  <a:lnTo>
                    <a:pt x="166254" y="0"/>
                  </a:lnTo>
                </a:path>
              </a:pathLst>
            </a:custGeom>
            <a:noFill/>
            <a:ln w="19050">
              <a:solidFill>
                <a:srgbClr val="555555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" name="Rectangle 124">
              <a:extLst>
                <a:ext uri="{FF2B5EF4-FFF2-40B4-BE49-F238E27FC236}">
                  <a16:creationId xmlns:a16="http://schemas.microsoft.com/office/drawing/2014/main" id="{B2522ABE-288D-DCC7-6F25-1591F16FD5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082" y="1465198"/>
              <a:ext cx="3172691" cy="685801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r>
                <a:rPr lang="en-US" sz="800" b="1" dirty="0">
                  <a:latin typeface="+mn-lt"/>
                  <a:cs typeface="Arial" panose="020B0604020202020204" pitchFamily="34" charset="0"/>
                </a:rPr>
                <a:t>Neutron Instrument Technologies Section</a:t>
              </a:r>
            </a:p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r>
                <a:rPr lang="en-US" sz="800" dirty="0">
                  <a:latin typeface="+mn-lt"/>
                  <a:cs typeface="Arial" panose="020B0604020202020204" pitchFamily="34" charset="0"/>
                </a:rPr>
                <a:t>Richard Ibberson (acting)</a:t>
              </a:r>
            </a:p>
          </p:txBody>
        </p:sp>
        <p:sp>
          <p:nvSpPr>
            <p:cNvPr id="45" name="Rectangle 124">
              <a:extLst>
                <a:ext uri="{FF2B5EF4-FFF2-40B4-BE49-F238E27FC236}">
                  <a16:creationId xmlns:a16="http://schemas.microsoft.com/office/drawing/2014/main" id="{DCAD41DD-CBB9-3F69-5162-19A9F7D78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2407" y="1465198"/>
              <a:ext cx="3172691" cy="685800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r>
                <a:rPr lang="en-US" sz="800" b="1" dirty="0">
                  <a:latin typeface="+mn-lt"/>
                  <a:cs typeface="Arial" panose="020B0604020202020204" pitchFamily="34" charset="0"/>
                </a:rPr>
                <a:t>Neutron Technologies </a:t>
              </a:r>
              <a:br>
                <a:rPr lang="en-US" sz="800" b="1" dirty="0">
                  <a:latin typeface="+mn-lt"/>
                  <a:cs typeface="Arial" panose="020B0604020202020204" pitchFamily="34" charset="0"/>
                </a:rPr>
              </a:br>
              <a:r>
                <a:rPr lang="en-US" sz="800" b="1" dirty="0">
                  <a:latin typeface="+mn-lt"/>
                  <a:cs typeface="Arial" panose="020B0604020202020204" pitchFamily="34" charset="0"/>
                </a:rPr>
                <a:t>Engineering Section</a:t>
              </a:r>
            </a:p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r>
                <a:rPr lang="en-US" sz="800" dirty="0">
                  <a:latin typeface="+mn-lt"/>
                  <a:cs typeface="Arial" panose="020B0604020202020204" pitchFamily="34" charset="0"/>
                </a:rPr>
                <a:t>Mark Lyttle</a:t>
              </a:r>
            </a:p>
          </p:txBody>
        </p:sp>
        <p:sp>
          <p:nvSpPr>
            <p:cNvPr id="46" name="Rectangle 124">
              <a:extLst>
                <a:ext uri="{FF2B5EF4-FFF2-40B4-BE49-F238E27FC236}">
                  <a16:creationId xmlns:a16="http://schemas.microsoft.com/office/drawing/2014/main" id="{34B5451A-69BD-2107-5A96-A232C69D9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5941" y="1465198"/>
              <a:ext cx="3172691" cy="685800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r>
                <a:rPr lang="en-US" sz="800" b="1" dirty="0">
                  <a:latin typeface="+mn-lt"/>
                  <a:cs typeface="Arial" panose="020B0604020202020204" pitchFamily="34" charset="0"/>
                </a:rPr>
                <a:t>Site Services Section</a:t>
              </a:r>
            </a:p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r>
                <a:rPr lang="en-US" sz="800" dirty="0">
                  <a:latin typeface="+mn-lt"/>
                  <a:cs typeface="Arial" panose="020B0604020202020204" pitchFamily="34" charset="0"/>
                </a:rPr>
                <a:t>Bob Eason</a:t>
              </a:r>
            </a:p>
          </p:txBody>
        </p:sp>
      </p:grpSp>
      <p:graphicFrame>
        <p:nvGraphicFramePr>
          <p:cNvPr id="47" name="Content Placeholder 17">
            <a:extLst>
              <a:ext uri="{FF2B5EF4-FFF2-40B4-BE49-F238E27FC236}">
                <a16:creationId xmlns:a16="http://schemas.microsoft.com/office/drawing/2014/main" id="{9E1C8450-69FD-79C2-68D3-477BBE104B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44554"/>
              </p:ext>
            </p:extLst>
          </p:nvPr>
        </p:nvGraphicFramePr>
        <p:xfrm>
          <a:off x="9150805" y="1789781"/>
          <a:ext cx="3334187" cy="5246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4366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51926-A777-5B25-9DFE-E10072F19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Scattering Division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D4690F5-1C6E-AAC2-6D3B-50ED37E004E0}"/>
              </a:ext>
            </a:extLst>
          </p:cNvPr>
          <p:cNvGrpSpPr/>
          <p:nvPr/>
        </p:nvGrpSpPr>
        <p:grpSpPr>
          <a:xfrm>
            <a:off x="621573" y="577674"/>
            <a:ext cx="11495269" cy="5645536"/>
            <a:chOff x="541867" y="1090451"/>
            <a:chExt cx="10583333" cy="564553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0027361-37DE-4FE8-BC0B-27FB7AA61E53}"/>
                </a:ext>
              </a:extLst>
            </p:cNvPr>
            <p:cNvSpPr/>
            <p:nvPr/>
          </p:nvSpPr>
          <p:spPr>
            <a:xfrm>
              <a:off x="7423140" y="2553965"/>
              <a:ext cx="3295572" cy="3516245"/>
            </a:xfrm>
            <a:custGeom>
              <a:avLst/>
              <a:gdLst>
                <a:gd name="connsiteX0" fmla="*/ 0 w 2503424"/>
                <a:gd name="connsiteY0" fmla="*/ 0 h 2280331"/>
                <a:gd name="connsiteX1" fmla="*/ 2503424 w 2503424"/>
                <a:gd name="connsiteY1" fmla="*/ 0 h 2280331"/>
                <a:gd name="connsiteX2" fmla="*/ 2503424 w 2503424"/>
                <a:gd name="connsiteY2" fmla="*/ 2280331 h 2280331"/>
                <a:gd name="connsiteX3" fmla="*/ 0 w 2503424"/>
                <a:gd name="connsiteY3" fmla="*/ 2280331 h 2280331"/>
                <a:gd name="connsiteX4" fmla="*/ 0 w 2503424"/>
                <a:gd name="connsiteY4" fmla="*/ 0 h 2280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3424" h="2280331">
                  <a:moveTo>
                    <a:pt x="0" y="0"/>
                  </a:moveTo>
                  <a:lnTo>
                    <a:pt x="2503424" y="0"/>
                  </a:lnTo>
                  <a:lnTo>
                    <a:pt x="2503424" y="2280331"/>
                  </a:lnTo>
                  <a:lnTo>
                    <a:pt x="0" y="2280331"/>
                  </a:lnTo>
                  <a:lnTo>
                    <a:pt x="0" y="0"/>
                  </a:lnTo>
                  <a:close/>
                </a:path>
              </a:pathLst>
            </a:custGeom>
            <a:ln>
              <a:gradFill flip="none" rotWithShape="1">
                <a:gsLst>
                  <a:gs pos="0">
                    <a:schemeClr val="accent3">
                      <a:lumMod val="0"/>
                      <a:lumOff val="100000"/>
                      <a:alpha val="28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45720" bIns="45720" numCol="1" spcCol="1270" anchor="t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dirty="0"/>
                <a:t>~169 Staff</a:t>
              </a:r>
            </a:p>
            <a:p>
              <a:pPr marL="171450" lvl="0" indent="-171450" algn="l" defTabSz="53340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1600" kern="1200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38F61B0-753D-1452-B682-0ED35F982A46}"/>
                </a:ext>
              </a:extLst>
            </p:cNvPr>
            <p:cNvSpPr/>
            <p:nvPr/>
          </p:nvSpPr>
          <p:spPr>
            <a:xfrm>
              <a:off x="4353434" y="2172589"/>
              <a:ext cx="3069705" cy="3516245"/>
            </a:xfrm>
            <a:custGeom>
              <a:avLst/>
              <a:gdLst>
                <a:gd name="connsiteX0" fmla="*/ 0 w 2503424"/>
                <a:gd name="connsiteY0" fmla="*/ 0 h 2280331"/>
                <a:gd name="connsiteX1" fmla="*/ 2503424 w 2503424"/>
                <a:gd name="connsiteY1" fmla="*/ 0 h 2280331"/>
                <a:gd name="connsiteX2" fmla="*/ 2503424 w 2503424"/>
                <a:gd name="connsiteY2" fmla="*/ 2280331 h 2280331"/>
                <a:gd name="connsiteX3" fmla="*/ 0 w 2503424"/>
                <a:gd name="connsiteY3" fmla="*/ 2280331 h 2280331"/>
                <a:gd name="connsiteX4" fmla="*/ 0 w 2503424"/>
                <a:gd name="connsiteY4" fmla="*/ 0 h 2280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3424" h="2280331">
                  <a:moveTo>
                    <a:pt x="0" y="0"/>
                  </a:moveTo>
                  <a:lnTo>
                    <a:pt x="2503424" y="0"/>
                  </a:lnTo>
                  <a:lnTo>
                    <a:pt x="2503424" y="2280331"/>
                  </a:lnTo>
                  <a:lnTo>
                    <a:pt x="0" y="2280331"/>
                  </a:lnTo>
                  <a:lnTo>
                    <a:pt x="0" y="0"/>
                  </a:lnTo>
                  <a:close/>
                </a:path>
              </a:pathLst>
            </a:custGeom>
            <a:ln>
              <a:gradFill flip="none" rotWithShape="1">
                <a:gsLst>
                  <a:gs pos="0">
                    <a:schemeClr val="accent3">
                      <a:lumMod val="0"/>
                      <a:lumOff val="100000"/>
                      <a:alpha val="28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45720" bIns="45720" numCol="1" spcCol="1270" anchor="t" anchorCtr="0">
              <a:noAutofit/>
            </a:bodyPr>
            <a:lstStyle/>
            <a:p>
              <a:pPr marL="171450" lvl="0" indent="-171450" algn="l" defTabSz="53340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Scattering science at 12 HFIR and 18 SNS beamlines</a:t>
              </a:r>
            </a:p>
            <a:p>
              <a:pPr marL="171450" lvl="0" indent="-171450" algn="l" defTabSz="53340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dirty="0"/>
                <a:t>Sample environments, labs, ancillary techniques</a:t>
              </a:r>
            </a:p>
            <a:p>
              <a:pPr marL="171450" lvl="0" indent="-171450" algn="l" defTabSz="53340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Data reduction and analysis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5D4D6FDE-13E9-3F3B-1983-199D0627C98A}"/>
                </a:ext>
              </a:extLst>
            </p:cNvPr>
            <p:cNvGrpSpPr/>
            <p:nvPr/>
          </p:nvGrpSpPr>
          <p:grpSpPr>
            <a:xfrm>
              <a:off x="541867" y="1090451"/>
              <a:ext cx="10583333" cy="1702003"/>
              <a:chOff x="541867" y="1454518"/>
              <a:chExt cx="10583333" cy="1702003"/>
            </a:xfrm>
          </p:grpSpPr>
          <p:sp>
            <p:nvSpPr>
              <p:cNvPr id="75" name="Arrow: Right 74">
                <a:extLst>
                  <a:ext uri="{FF2B5EF4-FFF2-40B4-BE49-F238E27FC236}">
                    <a16:creationId xmlns:a16="http://schemas.microsoft.com/office/drawing/2014/main" id="{C8D6AC4F-ED9C-510C-9C01-41B5E7B88555}"/>
                  </a:ext>
                </a:extLst>
              </p:cNvPr>
              <p:cNvSpPr/>
              <p:nvPr/>
            </p:nvSpPr>
            <p:spPr>
              <a:xfrm>
                <a:off x="541867" y="1454518"/>
                <a:ext cx="9440333" cy="912839"/>
              </a:xfrm>
              <a:prstGeom prst="rightArrow">
                <a:avLst/>
              </a:prstGeom>
              <a:solidFill>
                <a:schemeClr val="accent3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37160" tIns="349277" rIns="549936" bIns="365760" numCol="1" spcCol="1270" anchor="ctr" anchorCtr="0">
                <a:noAutofit/>
              </a:bodyPr>
              <a:lstStyle/>
              <a:p>
                <a:pPr marL="0" lvl="0" indent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  <a:tabLst>
                    <a:tab pos="346075" algn="l"/>
                  </a:tabLst>
                </a:pPr>
                <a:r>
                  <a:rPr lang="en-US" kern="1200" dirty="0">
                    <a:latin typeface="+mn-lt"/>
                  </a:rPr>
                  <a:t>	Jon Taylor, Division Director</a:t>
                </a:r>
                <a:endParaRPr lang="en-US" kern="1200" dirty="0"/>
              </a:p>
            </p:txBody>
          </p:sp>
          <p:sp>
            <p:nvSpPr>
              <p:cNvPr id="76" name="Arrow: Right 75">
                <a:extLst>
                  <a:ext uri="{FF2B5EF4-FFF2-40B4-BE49-F238E27FC236}">
                    <a16:creationId xmlns:a16="http://schemas.microsoft.com/office/drawing/2014/main" id="{125D8F72-6C83-42B5-2CA2-3BAD74C396BD}"/>
                  </a:ext>
                </a:extLst>
              </p:cNvPr>
              <p:cNvSpPr/>
              <p:nvPr/>
            </p:nvSpPr>
            <p:spPr>
              <a:xfrm>
                <a:off x="4353433" y="1849100"/>
                <a:ext cx="6221434" cy="912839"/>
              </a:xfrm>
              <a:prstGeom prst="rightArrow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37160" tIns="349277" rIns="549936" bIns="365760" numCol="1" spcCol="1270" anchor="ctr" anchorCtr="0">
                <a:noAutofit/>
              </a:bodyPr>
              <a:lstStyle/>
              <a:p>
                <a:pPr marL="0" lvl="0" indent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>
                    <a:latin typeface="+mn-lt"/>
                  </a:rPr>
                  <a:t>Division Mission</a:t>
                </a:r>
              </a:p>
            </p:txBody>
          </p:sp>
          <p:sp>
            <p:nvSpPr>
              <p:cNvPr id="77" name="Arrow: Right 76">
                <a:extLst>
                  <a:ext uri="{FF2B5EF4-FFF2-40B4-BE49-F238E27FC236}">
                    <a16:creationId xmlns:a16="http://schemas.microsoft.com/office/drawing/2014/main" id="{6D95297F-EA19-83E7-78BB-305F9F450202}"/>
                  </a:ext>
                </a:extLst>
              </p:cNvPr>
              <p:cNvSpPr/>
              <p:nvPr/>
            </p:nvSpPr>
            <p:spPr>
              <a:xfrm>
                <a:off x="7402606" y="2243682"/>
                <a:ext cx="3722594" cy="912839"/>
              </a:xfrm>
              <a:prstGeom prst="rightArrow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37160" tIns="349277" rIns="0" bIns="365760" numCol="1" spcCol="1270" anchor="ctr" anchorCtr="0">
                <a:noAutofit/>
              </a:bodyPr>
              <a:lstStyle/>
              <a:p>
                <a:pPr marL="0" lvl="0" indent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>
                    <a:latin typeface="+mn-lt"/>
                  </a:rPr>
                  <a:t>Staff </a:t>
                </a:r>
              </a:p>
            </p:txBody>
          </p:sp>
        </p:grp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62E0064-7377-D17B-0C06-EE361BB66E83}"/>
                </a:ext>
              </a:extLst>
            </p:cNvPr>
            <p:cNvSpPr/>
            <p:nvPr/>
          </p:nvSpPr>
          <p:spPr>
            <a:xfrm>
              <a:off x="554192" y="1765006"/>
              <a:ext cx="3809507" cy="4970981"/>
            </a:xfrm>
            <a:custGeom>
              <a:avLst/>
              <a:gdLst>
                <a:gd name="connsiteX0" fmla="*/ 0 w 2503424"/>
                <a:gd name="connsiteY0" fmla="*/ 0 h 2246958"/>
                <a:gd name="connsiteX1" fmla="*/ 2503424 w 2503424"/>
                <a:gd name="connsiteY1" fmla="*/ 0 h 2246958"/>
                <a:gd name="connsiteX2" fmla="*/ 2503424 w 2503424"/>
                <a:gd name="connsiteY2" fmla="*/ 2246958 h 2246958"/>
                <a:gd name="connsiteX3" fmla="*/ 0 w 2503424"/>
                <a:gd name="connsiteY3" fmla="*/ 2246958 h 2246958"/>
                <a:gd name="connsiteX4" fmla="*/ 0 w 2503424"/>
                <a:gd name="connsiteY4" fmla="*/ 0 h 224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3424" h="2246958">
                  <a:moveTo>
                    <a:pt x="0" y="0"/>
                  </a:moveTo>
                  <a:lnTo>
                    <a:pt x="2503424" y="0"/>
                  </a:lnTo>
                  <a:lnTo>
                    <a:pt x="2503424" y="2246958"/>
                  </a:lnTo>
                  <a:lnTo>
                    <a:pt x="0" y="2246958"/>
                  </a:lnTo>
                  <a:lnTo>
                    <a:pt x="0" y="0"/>
                  </a:lnTo>
                  <a:close/>
                </a:path>
              </a:pathLst>
            </a:custGeom>
            <a:ln>
              <a:gradFill flip="none" rotWithShape="1">
                <a:gsLst>
                  <a:gs pos="0">
                    <a:schemeClr val="accent3">
                      <a:lumMod val="0"/>
                      <a:lumOff val="100000"/>
                      <a:alpha val="28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45720" bIns="45720" numCol="1" spcCol="1270" anchor="t" anchorCtr="0">
              <a:noAutofit/>
            </a:bodyPr>
            <a:lstStyle/>
            <a:p>
              <a:pPr marL="171450" indent="-171450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171450" indent="-171450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dirty="0"/>
                <a:t>The Neutron Scattering Division (NSD) is responsible for the user program at all scattering instruments</a:t>
              </a:r>
            </a:p>
            <a:p>
              <a:pPr marL="171450" indent="-171450" defTabSz="53340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dirty="0"/>
                <a:t>Staff are contributing to the development of innovative scattering approaches, data analysis methods, and novel sample environments  </a:t>
              </a:r>
            </a:p>
            <a:p>
              <a:pPr defTabSz="53340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</a:pPr>
              <a:endParaRPr lang="en-US" sz="1600" dirty="0"/>
            </a:p>
            <a:p>
              <a:pPr marL="171450" lvl="0" indent="-171450" algn="l" defTabSz="53340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1600" dirty="0"/>
            </a:p>
          </p:txBody>
        </p: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4C49A9D9-B17D-715B-7FEF-B8ED32D06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81976" y="773642"/>
            <a:ext cx="914162" cy="914162"/>
          </a:xfrm>
          <a:prstGeom prst="ellipse">
            <a:avLst/>
          </a:prstGeom>
          <a:ln w="12700" cap="rnd">
            <a:solidFill>
              <a:schemeClr val="accent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8CAB60DA-85F8-5981-EDC2-D07CB58457FB}"/>
              </a:ext>
            </a:extLst>
          </p:cNvPr>
          <p:cNvGrpSpPr/>
          <p:nvPr/>
        </p:nvGrpSpPr>
        <p:grpSpPr>
          <a:xfrm>
            <a:off x="825601" y="3536250"/>
            <a:ext cx="7809820" cy="3026774"/>
            <a:chOff x="3816915" y="3694516"/>
            <a:chExt cx="7809820" cy="3026774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1FE932AA-0476-B2A4-85B2-BB5D077D7E3F}"/>
                </a:ext>
              </a:extLst>
            </p:cNvPr>
            <p:cNvGrpSpPr/>
            <p:nvPr/>
          </p:nvGrpSpPr>
          <p:grpSpPr>
            <a:xfrm>
              <a:off x="3816915" y="3694516"/>
              <a:ext cx="7533157" cy="3026774"/>
              <a:chOff x="4077232" y="3825145"/>
              <a:chExt cx="7533157" cy="302677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26338FF4-ADE7-AC03-A575-96CA37DF7AAD}"/>
                  </a:ext>
                </a:extLst>
              </p:cNvPr>
              <p:cNvGrpSpPr/>
              <p:nvPr/>
            </p:nvGrpSpPr>
            <p:grpSpPr>
              <a:xfrm>
                <a:off x="4077232" y="3825145"/>
                <a:ext cx="7533157" cy="2815141"/>
                <a:chOff x="400051" y="204572"/>
                <a:chExt cx="11550665" cy="5042171"/>
              </a:xfrm>
            </p:grpSpPr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93F618CC-EC0A-A20C-7854-5CE98A4E9FF3}"/>
                    </a:ext>
                  </a:extLst>
                </p:cNvPr>
                <p:cNvSpPr/>
                <p:nvPr/>
              </p:nvSpPr>
              <p:spPr>
                <a:xfrm>
                  <a:off x="6191024" y="1087246"/>
                  <a:ext cx="0" cy="274320"/>
                </a:xfrm>
                <a:custGeom>
                  <a:avLst/>
                  <a:gdLst>
                    <a:gd name="connsiteX0" fmla="*/ 0 w 0"/>
                    <a:gd name="connsiteY0" fmla="*/ 0 h 3035559"/>
                    <a:gd name="connsiteX1" fmla="*/ 0 w 0"/>
                    <a:gd name="connsiteY1" fmla="*/ 3035559 h 3035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3035559">
                      <a:moveTo>
                        <a:pt x="0" y="0"/>
                      </a:moveTo>
                      <a:lnTo>
                        <a:pt x="0" y="3035559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B39CD1D6-A5D2-F26D-2966-99D45781049A}"/>
                    </a:ext>
                  </a:extLst>
                </p:cNvPr>
                <p:cNvSpPr/>
                <p:nvPr/>
              </p:nvSpPr>
              <p:spPr>
                <a:xfrm>
                  <a:off x="3257486" y="1361566"/>
                  <a:ext cx="0" cy="228600"/>
                </a:xfrm>
                <a:custGeom>
                  <a:avLst/>
                  <a:gdLst>
                    <a:gd name="connsiteX0" fmla="*/ 0 w 0"/>
                    <a:gd name="connsiteY0" fmla="*/ 0 h 3035559"/>
                    <a:gd name="connsiteX1" fmla="*/ 0 w 0"/>
                    <a:gd name="connsiteY1" fmla="*/ 3035559 h 3035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3035559">
                      <a:moveTo>
                        <a:pt x="0" y="0"/>
                      </a:moveTo>
                      <a:lnTo>
                        <a:pt x="0" y="3035559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92" name="Rectangle 549">
                  <a:extLst>
                    <a:ext uri="{FF2B5EF4-FFF2-40B4-BE49-F238E27FC236}">
                      <a16:creationId xmlns:a16="http://schemas.microsoft.com/office/drawing/2014/main" id="{A82CF92F-8E77-0C78-A9D9-334F9DC3CE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78392" y="204572"/>
                  <a:ext cx="3225264" cy="898543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  <a:defRPr/>
                  </a:pPr>
                  <a:r>
                    <a:rPr lang="en-US" sz="800" b="1" dirty="0">
                      <a:latin typeface="+mn-lt"/>
                    </a:rPr>
                    <a:t>Neutron Scattering Division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  <a:defRPr/>
                  </a:pPr>
                  <a:r>
                    <a:rPr lang="en-US" sz="800" dirty="0">
                      <a:latin typeface="+mn-lt"/>
                    </a:rPr>
                    <a:t>Jon Taylor, Director</a:t>
                  </a: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411CF187-32BB-50D3-3AB6-2F9CE21236FC}"/>
                    </a:ext>
                  </a:extLst>
                </p:cNvPr>
                <p:cNvSpPr/>
                <p:nvPr/>
              </p:nvSpPr>
              <p:spPr>
                <a:xfrm>
                  <a:off x="1302540" y="1361566"/>
                  <a:ext cx="9738634" cy="173860"/>
                </a:xfrm>
                <a:custGeom>
                  <a:avLst/>
                  <a:gdLst>
                    <a:gd name="connsiteX0" fmla="*/ 0 w 7452048"/>
                    <a:gd name="connsiteY0" fmla="*/ 130629 h 155511"/>
                    <a:gd name="connsiteX1" fmla="*/ 0 w 7452048"/>
                    <a:gd name="connsiteY1" fmla="*/ 0 h 155511"/>
                    <a:gd name="connsiteX2" fmla="*/ 7452048 w 7452048"/>
                    <a:gd name="connsiteY2" fmla="*/ 0 h 155511"/>
                    <a:gd name="connsiteX3" fmla="*/ 7452048 w 7452048"/>
                    <a:gd name="connsiteY3" fmla="*/ 155511 h 155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52048" h="155511">
                      <a:moveTo>
                        <a:pt x="0" y="130629"/>
                      </a:moveTo>
                      <a:lnTo>
                        <a:pt x="0" y="0"/>
                      </a:lnTo>
                      <a:lnTo>
                        <a:pt x="7452048" y="0"/>
                      </a:lnTo>
                      <a:lnTo>
                        <a:pt x="7452048" y="155511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en-US" sz="800">
                    <a:latin typeface="+mn-lt"/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3A42801C-0660-8053-8995-22E590F8411F}"/>
                    </a:ext>
                  </a:extLst>
                </p:cNvPr>
                <p:cNvSpPr/>
                <p:nvPr/>
              </p:nvSpPr>
              <p:spPr>
                <a:xfrm>
                  <a:off x="8268425" y="2183050"/>
                  <a:ext cx="67610" cy="1085123"/>
                </a:xfrm>
                <a:custGeom>
                  <a:avLst/>
                  <a:gdLst>
                    <a:gd name="connsiteX0" fmla="*/ 0 w 152400"/>
                    <a:gd name="connsiteY0" fmla="*/ 0 h 2476500"/>
                    <a:gd name="connsiteX1" fmla="*/ 0 w 152400"/>
                    <a:gd name="connsiteY1" fmla="*/ 2476500 h 2476500"/>
                    <a:gd name="connsiteX2" fmla="*/ 152400 w 152400"/>
                    <a:gd name="connsiteY2" fmla="*/ 2476500 h 247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2476500">
                      <a:moveTo>
                        <a:pt x="0" y="0"/>
                      </a:moveTo>
                      <a:lnTo>
                        <a:pt x="0" y="2476500"/>
                      </a:lnTo>
                      <a:lnTo>
                        <a:pt x="152400" y="247650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  <a:cs typeface="Arial" charset="0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28E0C18B-1AF0-3852-4C1B-0D6FF79E87A0}"/>
                    </a:ext>
                  </a:extLst>
                </p:cNvPr>
                <p:cNvSpPr/>
                <p:nvPr/>
              </p:nvSpPr>
              <p:spPr>
                <a:xfrm>
                  <a:off x="6330541" y="2561619"/>
                  <a:ext cx="71925" cy="0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FD92F61-0719-2D7D-01AE-BD1543CB6AE7}"/>
                    </a:ext>
                  </a:extLst>
                </p:cNvPr>
                <p:cNvSpPr/>
                <p:nvPr/>
              </p:nvSpPr>
              <p:spPr>
                <a:xfrm>
                  <a:off x="4383055" y="2165326"/>
                  <a:ext cx="71925" cy="1773953"/>
                </a:xfrm>
                <a:custGeom>
                  <a:avLst/>
                  <a:gdLst>
                    <a:gd name="connsiteX0" fmla="*/ 0 w 152400"/>
                    <a:gd name="connsiteY0" fmla="*/ 0 h 2476500"/>
                    <a:gd name="connsiteX1" fmla="*/ 0 w 152400"/>
                    <a:gd name="connsiteY1" fmla="*/ 2476500 h 2476500"/>
                    <a:gd name="connsiteX2" fmla="*/ 152400 w 152400"/>
                    <a:gd name="connsiteY2" fmla="*/ 2476500 h 247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2476500">
                      <a:moveTo>
                        <a:pt x="0" y="0"/>
                      </a:moveTo>
                      <a:lnTo>
                        <a:pt x="0" y="2476500"/>
                      </a:lnTo>
                      <a:lnTo>
                        <a:pt x="152400" y="247650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  <a:cs typeface="Arial" charset="0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88926C33-F44D-3B43-F456-0362F1E44DCB}"/>
                    </a:ext>
                  </a:extLst>
                </p:cNvPr>
                <p:cNvSpPr/>
                <p:nvPr/>
              </p:nvSpPr>
              <p:spPr>
                <a:xfrm>
                  <a:off x="4382646" y="2561619"/>
                  <a:ext cx="71925" cy="0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D630C438-74B1-E810-0452-7745E77BAF3A}"/>
                    </a:ext>
                  </a:extLst>
                </p:cNvPr>
                <p:cNvSpPr/>
                <p:nvPr/>
              </p:nvSpPr>
              <p:spPr>
                <a:xfrm>
                  <a:off x="4382646" y="3250455"/>
                  <a:ext cx="71925" cy="0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2D68109F-B718-ED7C-FCB1-10C9CA277587}"/>
                    </a:ext>
                  </a:extLst>
                </p:cNvPr>
                <p:cNvSpPr/>
                <p:nvPr/>
              </p:nvSpPr>
              <p:spPr>
                <a:xfrm>
                  <a:off x="485480" y="2165326"/>
                  <a:ext cx="71925" cy="1085130"/>
                </a:xfrm>
                <a:custGeom>
                  <a:avLst/>
                  <a:gdLst>
                    <a:gd name="connsiteX0" fmla="*/ 0 w 152400"/>
                    <a:gd name="connsiteY0" fmla="*/ 0 h 2476500"/>
                    <a:gd name="connsiteX1" fmla="*/ 0 w 152400"/>
                    <a:gd name="connsiteY1" fmla="*/ 2476500 h 2476500"/>
                    <a:gd name="connsiteX2" fmla="*/ 152400 w 152400"/>
                    <a:gd name="connsiteY2" fmla="*/ 2476500 h 247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2476500">
                      <a:moveTo>
                        <a:pt x="0" y="0"/>
                      </a:moveTo>
                      <a:lnTo>
                        <a:pt x="0" y="2476500"/>
                      </a:lnTo>
                      <a:lnTo>
                        <a:pt x="152400" y="247650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  <a:cs typeface="Arial" charset="0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9EDDAD32-CB23-3F0D-74B9-1E7C67FBD6EC}"/>
                    </a:ext>
                  </a:extLst>
                </p:cNvPr>
                <p:cNvSpPr/>
                <p:nvPr/>
              </p:nvSpPr>
              <p:spPr>
                <a:xfrm>
                  <a:off x="485072" y="2561618"/>
                  <a:ext cx="71925" cy="45719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01" name="Rectangle 124">
                  <a:extLst>
                    <a:ext uri="{FF2B5EF4-FFF2-40B4-BE49-F238E27FC236}">
                      <a16:creationId xmlns:a16="http://schemas.microsoft.com/office/drawing/2014/main" id="{54340E9F-4155-A6FE-F29E-BFDD611BF6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418" y="2953604"/>
                  <a:ext cx="1663715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Single Crystal </a:t>
                  </a:r>
                  <a:br>
                    <a:rPr lang="en-US" sz="800" b="1" dirty="0">
                      <a:latin typeface="+mn-lt"/>
                      <a:cs typeface="Arial" panose="020B0604020202020204" pitchFamily="34" charset="0"/>
                    </a:rPr>
                  </a:b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Diffraction Group</a:t>
                  </a:r>
                </a:p>
              </p:txBody>
            </p:sp>
            <p:sp>
              <p:nvSpPr>
                <p:cNvPr id="102" name="Rectangle 124">
                  <a:extLst>
                    <a:ext uri="{FF2B5EF4-FFF2-40B4-BE49-F238E27FC236}">
                      <a16:creationId xmlns:a16="http://schemas.microsoft.com/office/drawing/2014/main" id="{95D9670B-D373-90B3-1EBB-CFFFE7639B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518" y="2264768"/>
                  <a:ext cx="1661729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Powder Diffraction 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Group</a:t>
                  </a:r>
                </a:p>
              </p:txBody>
            </p: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22B11DB6-31AD-19E2-39BB-67815551BA01}"/>
                    </a:ext>
                  </a:extLst>
                </p:cNvPr>
                <p:cNvGrpSpPr/>
                <p:nvPr/>
              </p:nvGrpSpPr>
              <p:grpSpPr>
                <a:xfrm>
                  <a:off x="2437885" y="2165326"/>
                  <a:ext cx="1735551" cy="2760884"/>
                  <a:chOff x="791442" y="2439359"/>
                  <a:chExt cx="2470139" cy="2760884"/>
                </a:xfrm>
              </p:grpSpPr>
              <p:sp>
                <p:nvSpPr>
                  <p:cNvPr id="134" name="Rectangle 124">
                    <a:extLst>
                      <a:ext uri="{FF2B5EF4-FFF2-40B4-BE49-F238E27FC236}">
                        <a16:creationId xmlns:a16="http://schemas.microsoft.com/office/drawing/2014/main" id="{29ADA87D-5BA8-6CE1-F8C7-B4977B425B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93684" y="3227637"/>
                    <a:ext cx="2367897" cy="593703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 w="9525" algn="ctr">
                    <a:solidFill>
                      <a:srgbClr val="555555"/>
                    </a:solidFill>
                    <a:miter lim="800000"/>
                    <a:headEnd/>
                    <a:tailEnd/>
                  </a:ln>
                </p:spPr>
                <p:txBody>
                  <a:bodyPr lIns="45720" rIns="45720" anchor="ctr"/>
                  <a:lstStyle/>
                  <a:p>
                    <a:pPr algn="ctr">
                      <a:lnSpc>
                        <a:spcPct val="90000"/>
                      </a:lnSpc>
                      <a:spcBef>
                        <a:spcPts val="100"/>
                      </a:spcBef>
                    </a:pPr>
                    <a:r>
                      <a:rPr lang="en-US" sz="800" b="1" dirty="0">
                        <a:latin typeface="+mn-lt"/>
                        <a:cs typeface="Arial" panose="020B0604020202020204" pitchFamily="34" charset="0"/>
                      </a:rPr>
                      <a:t>Material Engineering Group</a:t>
                    </a:r>
                  </a:p>
                </p:txBody>
              </p:sp>
              <p:sp>
                <p:nvSpPr>
                  <p:cNvPr id="135" name="Rectangle 124">
                    <a:extLst>
                      <a:ext uri="{FF2B5EF4-FFF2-40B4-BE49-F238E27FC236}">
                        <a16:creationId xmlns:a16="http://schemas.microsoft.com/office/drawing/2014/main" id="{EE2E7283-A375-A561-B5E4-61BB29456B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93827" y="2538801"/>
                    <a:ext cx="2365069" cy="593703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 w="9525" algn="ctr">
                    <a:solidFill>
                      <a:srgbClr val="555555"/>
                    </a:solidFill>
                    <a:miter lim="800000"/>
                    <a:headEnd/>
                    <a:tailEnd/>
                  </a:ln>
                </p:spPr>
                <p:txBody>
                  <a:bodyPr lIns="45720" rIns="45720" anchor="ctr"/>
                  <a:lstStyle/>
                  <a:p>
                    <a:pPr algn="ctr">
                      <a:lnSpc>
                        <a:spcPct val="90000"/>
                      </a:lnSpc>
                      <a:spcBef>
                        <a:spcPts val="100"/>
                      </a:spcBef>
                    </a:pPr>
                    <a:r>
                      <a:rPr lang="en-US" sz="800" b="1" dirty="0">
                        <a:latin typeface="+mn-lt"/>
                        <a:cs typeface="Arial" panose="020B0604020202020204" pitchFamily="34" charset="0"/>
                      </a:rPr>
                      <a:t>Bio-Facilities </a:t>
                    </a:r>
                  </a:p>
                  <a:p>
                    <a:pPr algn="ctr">
                      <a:lnSpc>
                        <a:spcPct val="90000"/>
                      </a:lnSpc>
                      <a:spcBef>
                        <a:spcPts val="100"/>
                      </a:spcBef>
                    </a:pPr>
                    <a:r>
                      <a:rPr lang="en-US" sz="800" b="1" dirty="0">
                        <a:latin typeface="+mn-lt"/>
                        <a:cs typeface="Arial" panose="020B0604020202020204" pitchFamily="34" charset="0"/>
                      </a:rPr>
                      <a:t>Group</a:t>
                    </a:r>
                  </a:p>
                </p:txBody>
              </p:sp>
              <p:sp>
                <p:nvSpPr>
                  <p:cNvPr id="136" name="Rectangle 124">
                    <a:extLst>
                      <a:ext uri="{FF2B5EF4-FFF2-40B4-BE49-F238E27FC236}">
                        <a16:creationId xmlns:a16="http://schemas.microsoft.com/office/drawing/2014/main" id="{196E57B5-23C7-41E4-1BD1-7512955BE2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93827" y="3916473"/>
                    <a:ext cx="2365069" cy="593703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 w="9525" algn="ctr">
                    <a:solidFill>
                      <a:srgbClr val="555555"/>
                    </a:solidFill>
                    <a:miter lim="800000"/>
                    <a:headEnd/>
                    <a:tailEnd/>
                  </a:ln>
                </p:spPr>
                <p:txBody>
                  <a:bodyPr lIns="45720" rIns="45720" anchor="ctr"/>
                  <a:lstStyle/>
                  <a:p>
                    <a:pPr algn="ctr">
                      <a:lnSpc>
                        <a:spcPct val="90000"/>
                      </a:lnSpc>
                      <a:spcBef>
                        <a:spcPts val="100"/>
                      </a:spcBef>
                    </a:pPr>
                    <a:r>
                      <a:rPr lang="en-US" sz="800" b="1" dirty="0">
                        <a:latin typeface="+mn-lt"/>
                        <a:cs typeface="Arial" panose="020B0604020202020204" pitchFamily="34" charset="0"/>
                      </a:rPr>
                      <a:t>Reflectometry </a:t>
                    </a:r>
                  </a:p>
                  <a:p>
                    <a:pPr algn="ctr">
                      <a:lnSpc>
                        <a:spcPct val="90000"/>
                      </a:lnSpc>
                      <a:spcBef>
                        <a:spcPts val="100"/>
                      </a:spcBef>
                    </a:pPr>
                    <a:r>
                      <a:rPr lang="en-US" sz="800" b="1" dirty="0">
                        <a:latin typeface="+mn-lt"/>
                        <a:cs typeface="Arial" panose="020B0604020202020204" pitchFamily="34" charset="0"/>
                      </a:rPr>
                      <a:t>Group</a:t>
                    </a:r>
                  </a:p>
                </p:txBody>
              </p:sp>
              <p:sp>
                <p:nvSpPr>
                  <p:cNvPr id="137" name="Rectangle 124">
                    <a:extLst>
                      <a:ext uri="{FF2B5EF4-FFF2-40B4-BE49-F238E27FC236}">
                        <a16:creationId xmlns:a16="http://schemas.microsoft.com/office/drawing/2014/main" id="{7830AEC7-8598-F44E-0ADB-5D9CFAED4F9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93684" y="4605309"/>
                    <a:ext cx="2367897" cy="594934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 w="9525" algn="ctr">
                    <a:solidFill>
                      <a:srgbClr val="555555"/>
                    </a:solidFill>
                    <a:miter lim="800000"/>
                    <a:headEnd/>
                    <a:tailEnd/>
                  </a:ln>
                </p:spPr>
                <p:txBody>
                  <a:bodyPr lIns="45720" rIns="45720" anchor="ctr"/>
                  <a:lstStyle/>
                  <a:p>
                    <a:pPr algn="ctr">
                      <a:lnSpc>
                        <a:spcPct val="90000"/>
                      </a:lnSpc>
                      <a:spcBef>
                        <a:spcPts val="100"/>
                      </a:spcBef>
                    </a:pPr>
                    <a:r>
                      <a:rPr lang="en-US" sz="800" b="1" dirty="0">
                        <a:latin typeface="+mn-lt"/>
                        <a:cs typeface="Arial" panose="020B0604020202020204" pitchFamily="34" charset="0"/>
                      </a:rPr>
                      <a:t>SANS and </a:t>
                    </a:r>
                    <a:br>
                      <a:rPr lang="en-US" sz="800" b="1" dirty="0">
                        <a:latin typeface="+mn-lt"/>
                        <a:cs typeface="Arial" panose="020B0604020202020204" pitchFamily="34" charset="0"/>
                      </a:rPr>
                    </a:br>
                    <a:r>
                      <a:rPr lang="en-US" sz="800" b="1" dirty="0">
                        <a:latin typeface="+mn-lt"/>
                        <a:cs typeface="Arial" panose="020B0604020202020204" pitchFamily="34" charset="0"/>
                      </a:rPr>
                      <a:t>Spin Echo Group</a:t>
                    </a:r>
                  </a:p>
                </p:txBody>
              </p:sp>
              <p:grpSp>
                <p:nvGrpSpPr>
                  <p:cNvPr id="138" name="Group 137">
                    <a:extLst>
                      <a:ext uri="{FF2B5EF4-FFF2-40B4-BE49-F238E27FC236}">
                        <a16:creationId xmlns:a16="http://schemas.microsoft.com/office/drawing/2014/main" id="{D4A638C0-7961-3EE9-7A52-980FD0CB4FDF}"/>
                      </a:ext>
                    </a:extLst>
                  </p:cNvPr>
                  <p:cNvGrpSpPr/>
                  <p:nvPr/>
                </p:nvGrpSpPr>
                <p:grpSpPr>
                  <a:xfrm>
                    <a:off x="791442" y="2439359"/>
                    <a:ext cx="102948" cy="2466016"/>
                    <a:chOff x="789710" y="2534609"/>
                    <a:chExt cx="153265" cy="2466016"/>
                  </a:xfrm>
                </p:grpSpPr>
                <p:sp>
                  <p:nvSpPr>
                    <p:cNvPr id="139" name="Freeform: Shape 138">
                      <a:extLst>
                        <a:ext uri="{FF2B5EF4-FFF2-40B4-BE49-F238E27FC236}">
                          <a16:creationId xmlns:a16="http://schemas.microsoft.com/office/drawing/2014/main" id="{60977C46-B5F2-6811-5517-F73A8B1601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0575" y="2534609"/>
                      <a:ext cx="152400" cy="2466016"/>
                    </a:xfrm>
                    <a:custGeom>
                      <a:avLst/>
                      <a:gdLst>
                        <a:gd name="connsiteX0" fmla="*/ 0 w 152400"/>
                        <a:gd name="connsiteY0" fmla="*/ 0 h 2476500"/>
                        <a:gd name="connsiteX1" fmla="*/ 0 w 152400"/>
                        <a:gd name="connsiteY1" fmla="*/ 2476500 h 2476500"/>
                        <a:gd name="connsiteX2" fmla="*/ 152400 w 152400"/>
                        <a:gd name="connsiteY2" fmla="*/ 2476500 h 2476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52400" h="2476500">
                          <a:moveTo>
                            <a:pt x="0" y="0"/>
                          </a:moveTo>
                          <a:lnTo>
                            <a:pt x="0" y="2476500"/>
                          </a:lnTo>
                          <a:lnTo>
                            <a:pt x="152400" y="2476500"/>
                          </a:lnTo>
                        </a:path>
                      </a:pathLst>
                    </a:custGeom>
                    <a:noFill/>
                    <a:ln w="1905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  <a:cs typeface="Arial" charset="0"/>
                      </a:endParaRPr>
                    </a:p>
                  </p:txBody>
                </p:sp>
                <p:sp>
                  <p:nvSpPr>
                    <p:cNvPr id="140" name="Freeform: Shape 139">
                      <a:extLst>
                        <a:ext uri="{FF2B5EF4-FFF2-40B4-BE49-F238E27FC236}">
                          <a16:creationId xmlns:a16="http://schemas.microsoft.com/office/drawing/2014/main" id="{8B641760-7650-96B8-B8F4-6D37DDB2422C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789710" y="2930902"/>
                      <a:ext cx="152400" cy="0"/>
                    </a:xfrm>
                    <a:custGeom>
                      <a:avLst/>
                      <a:gdLst>
                        <a:gd name="connsiteX0" fmla="*/ 0 w 166254"/>
                        <a:gd name="connsiteY0" fmla="*/ 0 h 0"/>
                        <a:gd name="connsiteX1" fmla="*/ 166254 w 166254"/>
                        <a:gd name="connsiteY1" fmla="*/ 0 h 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66254">
                          <a:moveTo>
                            <a:pt x="0" y="0"/>
                          </a:moveTo>
                          <a:lnTo>
                            <a:pt x="166254" y="0"/>
                          </a:lnTo>
                        </a:path>
                      </a:pathLst>
                    </a:custGeom>
                    <a:noFill/>
                    <a:ln w="1905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8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41" name="Freeform: Shape 140">
                      <a:extLst>
                        <a:ext uri="{FF2B5EF4-FFF2-40B4-BE49-F238E27FC236}">
                          <a16:creationId xmlns:a16="http://schemas.microsoft.com/office/drawing/2014/main" id="{201D319C-5B5B-81B0-6D07-EE4F5DC67427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789710" y="3619738"/>
                      <a:ext cx="152400" cy="0"/>
                    </a:xfrm>
                    <a:custGeom>
                      <a:avLst/>
                      <a:gdLst>
                        <a:gd name="connsiteX0" fmla="*/ 0 w 166254"/>
                        <a:gd name="connsiteY0" fmla="*/ 0 h 0"/>
                        <a:gd name="connsiteX1" fmla="*/ 166254 w 166254"/>
                        <a:gd name="connsiteY1" fmla="*/ 0 h 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66254">
                          <a:moveTo>
                            <a:pt x="0" y="0"/>
                          </a:moveTo>
                          <a:lnTo>
                            <a:pt x="166254" y="0"/>
                          </a:lnTo>
                        </a:path>
                      </a:pathLst>
                    </a:custGeom>
                    <a:noFill/>
                    <a:ln w="1905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8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42" name="Freeform: Shape 141">
                      <a:extLst>
                        <a:ext uri="{FF2B5EF4-FFF2-40B4-BE49-F238E27FC236}">
                          <a16:creationId xmlns:a16="http://schemas.microsoft.com/office/drawing/2014/main" id="{C06C62C4-47A9-B7FD-8CA0-6A16ADA34DAE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789710" y="4308574"/>
                      <a:ext cx="152400" cy="0"/>
                    </a:xfrm>
                    <a:custGeom>
                      <a:avLst/>
                      <a:gdLst>
                        <a:gd name="connsiteX0" fmla="*/ 0 w 166254"/>
                        <a:gd name="connsiteY0" fmla="*/ 0 h 0"/>
                        <a:gd name="connsiteX1" fmla="*/ 166254 w 166254"/>
                        <a:gd name="connsiteY1" fmla="*/ 0 h 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66254">
                          <a:moveTo>
                            <a:pt x="0" y="0"/>
                          </a:moveTo>
                          <a:lnTo>
                            <a:pt x="166254" y="0"/>
                          </a:lnTo>
                        </a:path>
                      </a:pathLst>
                    </a:custGeom>
                    <a:noFill/>
                    <a:ln w="1905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8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</p:grpSp>
            <p:sp>
              <p:nvSpPr>
                <p:cNvPr id="104" name="Rectangle 124">
                  <a:extLst>
                    <a:ext uri="{FF2B5EF4-FFF2-40B4-BE49-F238E27FC236}">
                      <a16:creationId xmlns:a16="http://schemas.microsoft.com/office/drawing/2014/main" id="{7AD7436E-7E8F-3F4B-BC19-10D90D677D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53092" y="2953604"/>
                  <a:ext cx="1663715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Direct Geometry 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Group</a:t>
                  </a:r>
                </a:p>
              </p:txBody>
            </p:sp>
            <p:sp>
              <p:nvSpPr>
                <p:cNvPr id="105" name="Rectangle 124">
                  <a:extLst>
                    <a:ext uri="{FF2B5EF4-FFF2-40B4-BE49-F238E27FC236}">
                      <a16:creationId xmlns:a16="http://schemas.microsoft.com/office/drawing/2014/main" id="{386A04E6-A299-640E-B062-0F9674BC47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53193" y="2264768"/>
                  <a:ext cx="1661728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Chemical Spectroscopy Group</a:t>
                  </a:r>
                </a:p>
              </p:txBody>
            </p:sp>
            <p:sp>
              <p:nvSpPr>
                <p:cNvPr id="106" name="Rectangle 124">
                  <a:extLst>
                    <a:ext uri="{FF2B5EF4-FFF2-40B4-BE49-F238E27FC236}">
                      <a16:creationId xmlns:a16="http://schemas.microsoft.com/office/drawing/2014/main" id="{1C5041D1-05B0-21E6-E4CD-157B0AF90D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53092" y="3626865"/>
                  <a:ext cx="1663715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Triple-Axis 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Group</a:t>
                  </a:r>
                </a:p>
              </p:txBody>
            </p:sp>
            <p:sp>
              <p:nvSpPr>
                <p:cNvPr id="107" name="Rectangle 124">
                  <a:extLst>
                    <a:ext uri="{FF2B5EF4-FFF2-40B4-BE49-F238E27FC236}">
                      <a16:creationId xmlns:a16="http://schemas.microsoft.com/office/drawing/2014/main" id="{0281A6C1-A66B-E239-EB12-A95BA6B98B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44731" y="2953604"/>
                  <a:ext cx="1663715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HFIR Science </a:t>
                  </a:r>
                  <a:br>
                    <a:rPr lang="en-US" sz="800" b="1" dirty="0">
                      <a:latin typeface="+mn-lt"/>
                      <a:cs typeface="Arial" panose="020B0604020202020204" pitchFamily="34" charset="0"/>
                    </a:rPr>
                  </a:b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Support Group</a:t>
                  </a:r>
                </a:p>
              </p:txBody>
            </p:sp>
            <p:sp>
              <p:nvSpPr>
                <p:cNvPr id="108" name="Rectangle 124">
                  <a:extLst>
                    <a:ext uri="{FF2B5EF4-FFF2-40B4-BE49-F238E27FC236}">
                      <a16:creationId xmlns:a16="http://schemas.microsoft.com/office/drawing/2014/main" id="{E9416D16-5DAF-B619-1420-EA97E1107A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44832" y="2264768"/>
                  <a:ext cx="1661728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HFIR Instrument 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Support Group</a:t>
                  </a: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3034F185-81AA-ADEF-6C89-A187E0982B9D}"/>
                    </a:ext>
                  </a:extLst>
                </p:cNvPr>
                <p:cNvSpPr/>
                <p:nvPr/>
              </p:nvSpPr>
              <p:spPr>
                <a:xfrm>
                  <a:off x="10220030" y="2180899"/>
                  <a:ext cx="73235" cy="1817480"/>
                </a:xfrm>
                <a:custGeom>
                  <a:avLst/>
                  <a:gdLst>
                    <a:gd name="connsiteX0" fmla="*/ 0 w 152400"/>
                    <a:gd name="connsiteY0" fmla="*/ 0 h 2476500"/>
                    <a:gd name="connsiteX1" fmla="*/ 0 w 152400"/>
                    <a:gd name="connsiteY1" fmla="*/ 2476500 h 2476500"/>
                    <a:gd name="connsiteX2" fmla="*/ 152400 w 152400"/>
                    <a:gd name="connsiteY2" fmla="*/ 2476500 h 247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2476500">
                      <a:moveTo>
                        <a:pt x="0" y="0"/>
                      </a:moveTo>
                      <a:lnTo>
                        <a:pt x="0" y="2476500"/>
                      </a:lnTo>
                      <a:lnTo>
                        <a:pt x="152400" y="247650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  <a:cs typeface="Arial" charset="0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D3251F42-9AD7-4613-B918-9498197BEA76}"/>
                    </a:ext>
                  </a:extLst>
                </p:cNvPr>
                <p:cNvSpPr/>
                <p:nvPr/>
              </p:nvSpPr>
              <p:spPr>
                <a:xfrm>
                  <a:off x="8274561" y="2561619"/>
                  <a:ext cx="71925" cy="0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1433920C-B69F-75ED-0B3C-738BE2A748B1}"/>
                    </a:ext>
                  </a:extLst>
                </p:cNvPr>
                <p:cNvSpPr/>
                <p:nvPr/>
              </p:nvSpPr>
              <p:spPr>
                <a:xfrm>
                  <a:off x="10215076" y="3260750"/>
                  <a:ext cx="71925" cy="0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12" name="Rectangle 124">
                  <a:extLst>
                    <a:ext uri="{FF2B5EF4-FFF2-40B4-BE49-F238E27FC236}">
                      <a16:creationId xmlns:a16="http://schemas.microsoft.com/office/drawing/2014/main" id="{0011026C-DC3F-E447-FD9D-A10124F9AB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87001" y="3652735"/>
                  <a:ext cx="1663715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SNS Science Support 2</a:t>
                  </a:r>
                  <a:br>
                    <a:rPr lang="en-US" sz="800" b="1" dirty="0">
                      <a:latin typeface="+mn-lt"/>
                      <a:cs typeface="Arial" panose="020B0604020202020204" pitchFamily="34" charset="0"/>
                    </a:rPr>
                  </a:b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Group</a:t>
                  </a:r>
                </a:p>
              </p:txBody>
            </p:sp>
            <p:sp>
              <p:nvSpPr>
                <p:cNvPr id="113" name="Rectangle 124">
                  <a:extLst>
                    <a:ext uri="{FF2B5EF4-FFF2-40B4-BE49-F238E27FC236}">
                      <a16:creationId xmlns:a16="http://schemas.microsoft.com/office/drawing/2014/main" id="{5C03A553-7AAD-B45F-819A-1F6DD2E1C2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87102" y="2963899"/>
                  <a:ext cx="1661728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SNS Science Support 1 Group</a:t>
                  </a:r>
                </a:p>
              </p:txBody>
            </p:sp>
            <p:sp>
              <p:nvSpPr>
                <p:cNvPr id="114" name="Rectangle 124">
                  <a:extLst>
                    <a:ext uri="{FF2B5EF4-FFF2-40B4-BE49-F238E27FC236}">
                      <a16:creationId xmlns:a16="http://schemas.microsoft.com/office/drawing/2014/main" id="{6CB536C7-2FF4-5E61-00FF-A2B56D44C0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47945" y="1495099"/>
                  <a:ext cx="1819082" cy="685800"/>
                </a:xfrm>
                <a:prstGeom prst="rect">
                  <a:avLst/>
                </a:prstGeom>
                <a:solidFill>
                  <a:schemeClr val="bg2"/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Large Scale </a:t>
                  </a:r>
                  <a:br>
                    <a:rPr lang="en-US" sz="800" b="1" dirty="0">
                      <a:latin typeface="+mn-lt"/>
                      <a:cs typeface="Arial" panose="020B0604020202020204" pitchFamily="34" charset="0"/>
                    </a:rPr>
                  </a:b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Structures Section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dirty="0">
                      <a:latin typeface="+mn-lt"/>
                      <a:cs typeface="Arial" panose="020B0604020202020204" pitchFamily="34" charset="0"/>
                    </a:rPr>
                    <a:t>Volker Urban</a:t>
                  </a:r>
                </a:p>
              </p:txBody>
            </p:sp>
            <p:sp>
              <p:nvSpPr>
                <p:cNvPr id="115" name="Rectangle 124">
                  <a:extLst>
                    <a:ext uri="{FF2B5EF4-FFF2-40B4-BE49-F238E27FC236}">
                      <a16:creationId xmlns:a16="http://schemas.microsoft.com/office/drawing/2014/main" id="{980DA297-29A3-2CF5-AA87-B322A8B8BA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051" y="1495099"/>
                  <a:ext cx="1819082" cy="685800"/>
                </a:xfrm>
                <a:prstGeom prst="rect">
                  <a:avLst/>
                </a:prstGeom>
                <a:solidFill>
                  <a:schemeClr val="bg2"/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Diffraction </a:t>
                  </a:r>
                  <a:br>
                    <a:rPr lang="en-US" sz="800" b="1" dirty="0">
                      <a:latin typeface="+mn-lt"/>
                      <a:cs typeface="Arial" panose="020B0604020202020204" pitchFamily="34" charset="0"/>
                    </a:rPr>
                  </a:b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Section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dirty="0">
                      <a:latin typeface="+mn-lt"/>
                      <a:cs typeface="Arial" panose="020B0604020202020204" pitchFamily="34" charset="0"/>
                    </a:rPr>
                    <a:t>Matt Tucker</a:t>
                  </a:r>
                </a:p>
              </p:txBody>
            </p:sp>
            <p:sp>
              <p:nvSpPr>
                <p:cNvPr id="116" name="Rectangle 124">
                  <a:extLst>
                    <a:ext uri="{FF2B5EF4-FFF2-40B4-BE49-F238E27FC236}">
                      <a16:creationId xmlns:a16="http://schemas.microsoft.com/office/drawing/2014/main" id="{193B1B25-5AB5-A9FE-5D5C-0C6AE6F9A3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97725" y="1495099"/>
                  <a:ext cx="1819082" cy="685800"/>
                </a:xfrm>
                <a:prstGeom prst="rect">
                  <a:avLst/>
                </a:prstGeom>
                <a:solidFill>
                  <a:schemeClr val="bg2"/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Spectroscopy </a:t>
                  </a:r>
                  <a:br>
                    <a:rPr lang="en-US" sz="800" b="1" dirty="0">
                      <a:latin typeface="+mn-lt"/>
                      <a:cs typeface="Arial" panose="020B0604020202020204" pitchFamily="34" charset="0"/>
                    </a:rPr>
                  </a:b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Section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dirty="0">
                      <a:latin typeface="+mn-lt"/>
                      <a:cs typeface="Arial" panose="020B0604020202020204" pitchFamily="34" charset="0"/>
                    </a:rPr>
                    <a:t>Mark Lumsden</a:t>
                  </a:r>
                </a:p>
              </p:txBody>
            </p:sp>
            <p:sp>
              <p:nvSpPr>
                <p:cNvPr id="117" name="Rectangle 124">
                  <a:extLst>
                    <a:ext uri="{FF2B5EF4-FFF2-40B4-BE49-F238E27FC236}">
                      <a16:creationId xmlns:a16="http://schemas.microsoft.com/office/drawing/2014/main" id="{82459B73-AC8B-9889-610C-FDBF67DE65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31633" y="1493881"/>
                  <a:ext cx="1819082" cy="685800"/>
                </a:xfrm>
                <a:prstGeom prst="rect">
                  <a:avLst/>
                </a:prstGeom>
                <a:solidFill>
                  <a:schemeClr val="bg2"/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SNS Beamline Operations Section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dirty="0">
                      <a:latin typeface="+mn-lt"/>
                      <a:cs typeface="Arial" panose="020B0604020202020204" pitchFamily="34" charset="0"/>
                    </a:rPr>
                    <a:t>Kevin Hamby</a:t>
                  </a: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432C7469-C3B4-9B0D-01AE-CC15DBE4BE9B}"/>
                    </a:ext>
                  </a:extLst>
                </p:cNvPr>
                <p:cNvSpPr/>
                <p:nvPr/>
              </p:nvSpPr>
              <p:spPr>
                <a:xfrm>
                  <a:off x="6330888" y="2165325"/>
                  <a:ext cx="70101" cy="3081418"/>
                </a:xfrm>
                <a:custGeom>
                  <a:avLst/>
                  <a:gdLst>
                    <a:gd name="connsiteX0" fmla="*/ 0 w 152400"/>
                    <a:gd name="connsiteY0" fmla="*/ 0 h 2476500"/>
                    <a:gd name="connsiteX1" fmla="*/ 0 w 152400"/>
                    <a:gd name="connsiteY1" fmla="*/ 2476500 h 2476500"/>
                    <a:gd name="connsiteX2" fmla="*/ 152400 w 152400"/>
                    <a:gd name="connsiteY2" fmla="*/ 2476500 h 247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2476500">
                      <a:moveTo>
                        <a:pt x="0" y="0"/>
                      </a:moveTo>
                      <a:lnTo>
                        <a:pt x="0" y="2476500"/>
                      </a:lnTo>
                      <a:lnTo>
                        <a:pt x="152400" y="247650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  <a:cs typeface="Arial" charset="0"/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08DEA44E-8AB2-8337-C3F2-260D3895B3E7}"/>
                    </a:ext>
                  </a:extLst>
                </p:cNvPr>
                <p:cNvSpPr/>
                <p:nvPr/>
              </p:nvSpPr>
              <p:spPr>
                <a:xfrm>
                  <a:off x="10222489" y="2561619"/>
                  <a:ext cx="71925" cy="0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62336FA7-C7E8-AFCF-4CC7-51B8DAC131F1}"/>
                    </a:ext>
                  </a:extLst>
                </p:cNvPr>
                <p:cNvSpPr/>
                <p:nvPr/>
              </p:nvSpPr>
              <p:spPr>
                <a:xfrm>
                  <a:off x="6330541" y="3250455"/>
                  <a:ext cx="71925" cy="0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21" name="Rectangle 124">
                  <a:extLst>
                    <a:ext uri="{FF2B5EF4-FFF2-40B4-BE49-F238E27FC236}">
                      <a16:creationId xmlns:a16="http://schemas.microsoft.com/office/drawing/2014/main" id="{56DAC68C-C38A-2E06-9B6D-91EBF62622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03463" y="2952386"/>
                  <a:ext cx="1663715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High Temperature </a:t>
                  </a:r>
                  <a:br>
                    <a:rPr lang="en-US" sz="800" b="1" dirty="0">
                      <a:latin typeface="+mn-lt"/>
                      <a:cs typeface="Arial" panose="020B0604020202020204" pitchFamily="34" charset="0"/>
                    </a:rPr>
                  </a:b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Group</a:t>
                  </a:r>
                </a:p>
              </p:txBody>
            </p:sp>
            <p:sp>
              <p:nvSpPr>
                <p:cNvPr id="122" name="Rectangle 124">
                  <a:extLst>
                    <a:ext uri="{FF2B5EF4-FFF2-40B4-BE49-F238E27FC236}">
                      <a16:creationId xmlns:a16="http://schemas.microsoft.com/office/drawing/2014/main" id="{593F2657-610F-4CA9-236B-A6F59AC78D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03563" y="2263550"/>
                  <a:ext cx="1661728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High Pressure 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Group</a:t>
                  </a:r>
                </a:p>
              </p:txBody>
            </p:sp>
            <p:sp>
              <p:nvSpPr>
                <p:cNvPr id="123" name="Rectangle 124">
                  <a:extLst>
                    <a:ext uri="{FF2B5EF4-FFF2-40B4-BE49-F238E27FC236}">
                      <a16:creationId xmlns:a16="http://schemas.microsoft.com/office/drawing/2014/main" id="{78550DDB-B9FD-FB59-122F-98EDA662C7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03463" y="3641221"/>
                  <a:ext cx="1663715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Labs and </a:t>
                  </a:r>
                  <a:br>
                    <a:rPr lang="en-US" sz="800" b="1" dirty="0">
                      <a:latin typeface="+mn-lt"/>
                      <a:cs typeface="Arial" panose="020B0604020202020204" pitchFamily="34" charset="0"/>
                    </a:rPr>
                  </a:b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Soft Matter Group</a:t>
                  </a:r>
                </a:p>
              </p:txBody>
            </p:sp>
            <p:sp>
              <p:nvSpPr>
                <p:cNvPr id="124" name="Rectangle 124">
                  <a:extLst>
                    <a:ext uri="{FF2B5EF4-FFF2-40B4-BE49-F238E27FC236}">
                      <a16:creationId xmlns:a16="http://schemas.microsoft.com/office/drawing/2014/main" id="{3B36CA43-C0A5-D61F-16AC-E578F9A871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4187" y="1493881"/>
                  <a:ext cx="1819082" cy="685800"/>
                </a:xfrm>
                <a:prstGeom prst="rect">
                  <a:avLst/>
                </a:prstGeom>
                <a:solidFill>
                  <a:schemeClr val="bg2"/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Sample Environment and User Labs Section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dirty="0">
                      <a:latin typeface="+mn-lt"/>
                      <a:cs typeface="Arial" panose="020B0604020202020204" pitchFamily="34" charset="0"/>
                    </a:rPr>
                    <a:t>Gary Lynn</a:t>
                  </a:r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5EEE8373-0614-1548-E31D-D8C490664B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03463" y="4330033"/>
                  <a:ext cx="1663715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HFIR Low Temperature </a:t>
                  </a:r>
                  <a:br>
                    <a:rPr lang="en-US" sz="800" b="1" dirty="0">
                      <a:latin typeface="+mn-lt"/>
                      <a:cs typeface="Arial" panose="020B0604020202020204" pitchFamily="34" charset="0"/>
                    </a:rPr>
                  </a:b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and Magnets Group</a:t>
                  </a:r>
                </a:p>
              </p:txBody>
            </p:sp>
            <p:sp>
              <p:nvSpPr>
                <p:cNvPr id="126" name="Freeform: Shape 51">
                  <a:extLst>
                    <a:ext uri="{FF2B5EF4-FFF2-40B4-BE49-F238E27FC236}">
                      <a16:creationId xmlns:a16="http://schemas.microsoft.com/office/drawing/2014/main" id="{B7F5EC0D-3222-C4BF-ECFA-49D45AF84472}"/>
                    </a:ext>
                  </a:extLst>
                </p:cNvPr>
                <p:cNvSpPr/>
                <p:nvPr/>
              </p:nvSpPr>
              <p:spPr>
                <a:xfrm>
                  <a:off x="6337446" y="3939279"/>
                  <a:ext cx="71925" cy="0"/>
                </a:xfrm>
                <a:custGeom>
                  <a:avLst/>
                  <a:gdLst>
                    <a:gd name="connsiteX0" fmla="*/ 0 w 166254"/>
                    <a:gd name="connsiteY0" fmla="*/ 0 h 0"/>
                    <a:gd name="connsiteX1" fmla="*/ 166254 w 166254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254">
                      <a:moveTo>
                        <a:pt x="0" y="0"/>
                      </a:moveTo>
                      <a:lnTo>
                        <a:pt x="166254" y="0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27" name="Freeform: Shape 93">
                  <a:extLst>
                    <a:ext uri="{FF2B5EF4-FFF2-40B4-BE49-F238E27FC236}">
                      <a16:creationId xmlns:a16="http://schemas.microsoft.com/office/drawing/2014/main" id="{9ADD4C22-1941-E892-13BF-320A47476982}"/>
                    </a:ext>
                  </a:extLst>
                </p:cNvPr>
                <p:cNvSpPr/>
                <p:nvPr/>
              </p:nvSpPr>
              <p:spPr>
                <a:xfrm>
                  <a:off x="5211415" y="1361566"/>
                  <a:ext cx="0" cy="137160"/>
                </a:xfrm>
                <a:custGeom>
                  <a:avLst/>
                  <a:gdLst>
                    <a:gd name="connsiteX0" fmla="*/ 0 w 0"/>
                    <a:gd name="connsiteY0" fmla="*/ 0 h 3035559"/>
                    <a:gd name="connsiteX1" fmla="*/ 0 w 0"/>
                    <a:gd name="connsiteY1" fmla="*/ 3035559 h 3035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3035559">
                      <a:moveTo>
                        <a:pt x="0" y="0"/>
                      </a:moveTo>
                      <a:lnTo>
                        <a:pt x="0" y="3035559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28" name="Freeform: Shape 93">
                  <a:extLst>
                    <a:ext uri="{FF2B5EF4-FFF2-40B4-BE49-F238E27FC236}">
                      <a16:creationId xmlns:a16="http://schemas.microsoft.com/office/drawing/2014/main" id="{1D9ADA66-C63C-A343-4C7F-13318B171E19}"/>
                    </a:ext>
                  </a:extLst>
                </p:cNvPr>
                <p:cNvSpPr/>
                <p:nvPr/>
              </p:nvSpPr>
              <p:spPr>
                <a:xfrm>
                  <a:off x="7155159" y="1361566"/>
                  <a:ext cx="0" cy="137160"/>
                </a:xfrm>
                <a:custGeom>
                  <a:avLst/>
                  <a:gdLst>
                    <a:gd name="connsiteX0" fmla="*/ 0 w 0"/>
                    <a:gd name="connsiteY0" fmla="*/ 0 h 3035559"/>
                    <a:gd name="connsiteX1" fmla="*/ 0 w 0"/>
                    <a:gd name="connsiteY1" fmla="*/ 3035559 h 3035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3035559">
                      <a:moveTo>
                        <a:pt x="0" y="0"/>
                      </a:moveTo>
                      <a:lnTo>
                        <a:pt x="0" y="3035559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29" name="Freeform: Shape 93">
                  <a:extLst>
                    <a:ext uri="{FF2B5EF4-FFF2-40B4-BE49-F238E27FC236}">
                      <a16:creationId xmlns:a16="http://schemas.microsoft.com/office/drawing/2014/main" id="{40A459D4-D6DB-CEDF-66A9-3E98C96DCA09}"/>
                    </a:ext>
                  </a:extLst>
                </p:cNvPr>
                <p:cNvSpPr/>
                <p:nvPr/>
              </p:nvSpPr>
              <p:spPr>
                <a:xfrm>
                  <a:off x="9099179" y="1361566"/>
                  <a:ext cx="0" cy="137160"/>
                </a:xfrm>
                <a:custGeom>
                  <a:avLst/>
                  <a:gdLst>
                    <a:gd name="connsiteX0" fmla="*/ 0 w 0"/>
                    <a:gd name="connsiteY0" fmla="*/ 0 h 3035559"/>
                    <a:gd name="connsiteX1" fmla="*/ 0 w 0"/>
                    <a:gd name="connsiteY1" fmla="*/ 3035559 h 3035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3035559">
                      <a:moveTo>
                        <a:pt x="0" y="0"/>
                      </a:moveTo>
                      <a:lnTo>
                        <a:pt x="0" y="3035559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30" name="Rectangle 124">
                  <a:extLst>
                    <a:ext uri="{FF2B5EF4-FFF2-40B4-BE49-F238E27FC236}">
                      <a16:creationId xmlns:a16="http://schemas.microsoft.com/office/drawing/2014/main" id="{7428C4E3-D8C0-61D5-E02C-22FBD9EFD4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87102" y="2249195"/>
                  <a:ext cx="1661728" cy="59370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SNS Operations 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Support Group</a:t>
                  </a: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429EF047-55A2-D990-C78C-3C11DA76BAB6}"/>
                    </a:ext>
                  </a:extLst>
                </p:cNvPr>
                <p:cNvSpPr/>
                <p:nvPr/>
              </p:nvSpPr>
              <p:spPr>
                <a:xfrm rot="16200000">
                  <a:off x="8119347" y="333803"/>
                  <a:ext cx="0" cy="640080"/>
                </a:xfrm>
                <a:custGeom>
                  <a:avLst/>
                  <a:gdLst>
                    <a:gd name="connsiteX0" fmla="*/ 0 w 0"/>
                    <a:gd name="connsiteY0" fmla="*/ 0 h 3035559"/>
                    <a:gd name="connsiteX1" fmla="*/ 0 w 0"/>
                    <a:gd name="connsiteY1" fmla="*/ 3035559 h 3035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3035559">
                      <a:moveTo>
                        <a:pt x="0" y="0"/>
                      </a:moveTo>
                      <a:lnTo>
                        <a:pt x="0" y="3035559"/>
                      </a:lnTo>
                    </a:path>
                  </a:pathLst>
                </a:custGeom>
                <a:noFill/>
                <a:ln w="1905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32" name="Rectangle 124">
                  <a:extLst>
                    <a:ext uri="{FF2B5EF4-FFF2-40B4-BE49-F238E27FC236}">
                      <a16:creationId xmlns:a16="http://schemas.microsoft.com/office/drawing/2014/main" id="{69E9C714-F9E8-0DB8-CE8C-C8F1C93D81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89362" y="1495099"/>
                  <a:ext cx="1819082" cy="685800"/>
                </a:xfrm>
                <a:prstGeom prst="rect">
                  <a:avLst/>
                </a:prstGeom>
                <a:solidFill>
                  <a:schemeClr val="bg2"/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HFIR Beamline </a:t>
                  </a:r>
                  <a:br>
                    <a:rPr lang="en-US" sz="800" b="1" dirty="0">
                      <a:latin typeface="+mn-lt"/>
                      <a:cs typeface="Arial" panose="020B0604020202020204" pitchFamily="34" charset="0"/>
                    </a:rPr>
                  </a:b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Operations Section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300"/>
                    </a:spcBef>
                  </a:pPr>
                  <a:r>
                    <a:rPr lang="en-US" sz="800" dirty="0">
                      <a:latin typeface="+mn-lt"/>
                      <a:cs typeface="Arial" panose="020B0604020202020204" pitchFamily="34" charset="0"/>
                    </a:rPr>
                    <a:t>John Carruth</a:t>
                  </a:r>
                </a:p>
              </p:txBody>
            </p:sp>
            <p:sp>
              <p:nvSpPr>
                <p:cNvPr id="133" name="Rectangle 124">
                  <a:extLst>
                    <a:ext uri="{FF2B5EF4-FFF2-40B4-BE49-F238E27FC236}">
                      <a16:creationId xmlns:a16="http://schemas.microsoft.com/office/drawing/2014/main" id="{904B36A9-AD96-ED8F-4A9C-C323E95484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68040" y="330996"/>
                  <a:ext cx="2243294" cy="65510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rgbClr val="555555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b="1" dirty="0">
                      <a:latin typeface="+mn-lt"/>
                      <a:cs typeface="Arial" panose="020B0604020202020204" pitchFamily="34" charset="0"/>
                    </a:rPr>
                    <a:t>User Programs and Outreach Group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100"/>
                    </a:spcBef>
                  </a:pPr>
                  <a:r>
                    <a:rPr lang="en-US" sz="800" dirty="0">
                      <a:latin typeface="+mn-lt"/>
                      <a:cs typeface="Arial" panose="020B0604020202020204" pitchFamily="34" charset="0"/>
                    </a:rPr>
                    <a:t>Janell Thomson</a:t>
                  </a:r>
                </a:p>
              </p:txBody>
            </p:sp>
          </p:grpSp>
          <p:sp>
            <p:nvSpPr>
              <p:cNvPr id="85" name="Rectangle 124">
                <a:extLst>
                  <a:ext uri="{FF2B5EF4-FFF2-40B4-BE49-F238E27FC236}">
                    <a16:creationId xmlns:a16="http://schemas.microsoft.com/office/drawing/2014/main" id="{B318B545-D6C1-B66D-5DA0-4B8D36186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91977" y="6520443"/>
                <a:ext cx="1085048" cy="33147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9525" algn="ctr">
                <a:solidFill>
                  <a:srgbClr val="555555"/>
                </a:solidFill>
                <a:miter lim="800000"/>
                <a:headEnd/>
                <a:tailEnd/>
              </a:ln>
            </p:spPr>
            <p:txBody>
              <a:bodyPr lIns="45720" rIns="45720" anchor="ctr"/>
              <a:lstStyle/>
              <a:p>
                <a:pPr algn="ctr">
                  <a:lnSpc>
                    <a:spcPct val="90000"/>
                  </a:lnSpc>
                  <a:spcBef>
                    <a:spcPts val="100"/>
                  </a:spcBef>
                </a:pPr>
                <a:r>
                  <a:rPr lang="en-US" sz="800" b="1" dirty="0">
                    <a:latin typeface="+mn-lt"/>
                    <a:cs typeface="Arial" panose="020B0604020202020204" pitchFamily="34" charset="0"/>
                  </a:rPr>
                  <a:t>SNS Low Temperature </a:t>
                </a:r>
                <a:br>
                  <a:rPr lang="en-US" sz="800" b="1" dirty="0">
                    <a:latin typeface="+mn-lt"/>
                    <a:cs typeface="Arial" panose="020B0604020202020204" pitchFamily="34" charset="0"/>
                  </a:rPr>
                </a:br>
                <a:r>
                  <a:rPr lang="en-US" sz="800" b="1" dirty="0">
                    <a:latin typeface="+mn-lt"/>
                    <a:cs typeface="Arial" panose="020B0604020202020204" pitchFamily="34" charset="0"/>
                  </a:rPr>
                  <a:t>and Magnets Group</a:t>
                </a:r>
              </a:p>
            </p:txBody>
          </p:sp>
          <p:sp>
            <p:nvSpPr>
              <p:cNvPr id="86" name="Freeform: Shape 51">
                <a:extLst>
                  <a:ext uri="{FF2B5EF4-FFF2-40B4-BE49-F238E27FC236}">
                    <a16:creationId xmlns:a16="http://schemas.microsoft.com/office/drawing/2014/main" id="{344DEAF8-E053-BEE5-CC9F-B904E9EFF3B6}"/>
                  </a:ext>
                </a:extLst>
              </p:cNvPr>
              <p:cNvSpPr/>
              <p:nvPr/>
            </p:nvSpPr>
            <p:spPr>
              <a:xfrm>
                <a:off x="7956765" y="6280415"/>
                <a:ext cx="46908" cy="0"/>
              </a:xfrm>
              <a:custGeom>
                <a:avLst/>
                <a:gdLst>
                  <a:gd name="connsiteX0" fmla="*/ 0 w 166254"/>
                  <a:gd name="connsiteY0" fmla="*/ 0 h 0"/>
                  <a:gd name="connsiteX1" fmla="*/ 166254 w 166254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254">
                    <a:moveTo>
                      <a:pt x="0" y="0"/>
                    </a:moveTo>
                    <a:lnTo>
                      <a:pt x="166254" y="0"/>
                    </a:lnTo>
                  </a:path>
                </a:pathLst>
              </a:custGeom>
              <a:noFill/>
              <a:ln w="19050">
                <a:solidFill>
                  <a:srgbClr val="555555"/>
                </a:solidFill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800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</p:grp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3F8BC2E-7DA2-4400-7FD8-838C6B26EC23}"/>
                </a:ext>
              </a:extLst>
            </p:cNvPr>
            <p:cNvCxnSpPr>
              <a:cxnSpLocks/>
              <a:stCxn id="93" idx="2"/>
            </p:cNvCxnSpPr>
            <p:nvPr/>
          </p:nvCxnSpPr>
          <p:spPr>
            <a:xfrm>
              <a:off x="10756884" y="4340488"/>
              <a:ext cx="762205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5A87D75-2F1F-1D0C-B450-CEA2A8032ACD}"/>
                </a:ext>
              </a:extLst>
            </p:cNvPr>
            <p:cNvCxnSpPr>
              <a:cxnSpLocks/>
            </p:cNvCxnSpPr>
            <p:nvPr/>
          </p:nvCxnSpPr>
          <p:spPr>
            <a:xfrm>
              <a:off x="11519089" y="4340488"/>
              <a:ext cx="0" cy="165735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124">
              <a:extLst>
                <a:ext uri="{FF2B5EF4-FFF2-40B4-BE49-F238E27FC236}">
                  <a16:creationId xmlns:a16="http://schemas.microsoft.com/office/drawing/2014/main" id="{9932957C-6E53-54F3-4DED-FECB1F3B7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3695" y="6025235"/>
              <a:ext cx="1463040" cy="60587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555555"/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100"/>
                </a:spcBef>
              </a:pPr>
              <a:r>
                <a:rPr lang="en-US" sz="800" b="1" dirty="0">
                  <a:latin typeface="+mn-lt"/>
                  <a:cs typeface="Arial" panose="020B0604020202020204" pitchFamily="34" charset="0"/>
                </a:rPr>
                <a:t>Scientific Software Development for Neutron Science Team</a:t>
              </a:r>
            </a:p>
            <a:p>
              <a:pPr algn="ctr">
                <a:lnSpc>
                  <a:spcPct val="90000"/>
                </a:lnSpc>
                <a:spcBef>
                  <a:spcPts val="100"/>
                </a:spcBef>
              </a:pPr>
              <a:r>
                <a:rPr lang="en-US" sz="800" dirty="0">
                  <a:latin typeface="+mn-lt"/>
                  <a:cs typeface="Arial" panose="020B0604020202020204" pitchFamily="34" charset="0"/>
                </a:rPr>
                <a:t>Addi Malviya-Thakur</a:t>
              </a:r>
            </a:p>
            <a:p>
              <a:pPr algn="ctr">
                <a:lnSpc>
                  <a:spcPct val="90000"/>
                </a:lnSpc>
                <a:spcBef>
                  <a:spcPts val="100"/>
                </a:spcBef>
              </a:pPr>
              <a:r>
                <a:rPr lang="en-US" sz="800" dirty="0">
                  <a:latin typeface="+mn-lt"/>
                  <a:cs typeface="Arial" panose="020B0604020202020204" pitchFamily="34" charset="0"/>
                </a:rPr>
                <a:t>(matrixed/CCSD)</a:t>
              </a:r>
            </a:p>
          </p:txBody>
        </p:sp>
      </p:grpSp>
      <p:graphicFrame>
        <p:nvGraphicFramePr>
          <p:cNvPr id="143" name="Content Placeholder 14">
            <a:extLst>
              <a:ext uri="{FF2B5EF4-FFF2-40B4-BE49-F238E27FC236}">
                <a16:creationId xmlns:a16="http://schemas.microsoft.com/office/drawing/2014/main" id="{78B106C8-043F-F21A-DFFD-4883A979AF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4261898"/>
              </p:ext>
            </p:extLst>
          </p:nvPr>
        </p:nvGraphicFramePr>
        <p:xfrm>
          <a:off x="8680194" y="2064563"/>
          <a:ext cx="3443769" cy="5030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93064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B15D5-5708-A620-639A-EE18521B0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and planning for the review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93C2F9-AD6F-34C2-BDF5-66605087B5FF}"/>
              </a:ext>
            </a:extLst>
          </p:cNvPr>
          <p:cNvSpPr txBox="1"/>
          <p:nvPr/>
        </p:nvSpPr>
        <p:spPr>
          <a:xfrm>
            <a:off x="399369" y="967485"/>
            <a:ext cx="1132590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CCR Teams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Management:  </a:t>
            </a:r>
            <a:r>
              <a:rPr lang="en-US" sz="2000" dirty="0"/>
              <a:t>Jimmy Stone, Quinn Windham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Engineering &amp; Operations:  </a:t>
            </a:r>
            <a:r>
              <a:rPr lang="en-US" sz="2000" dirty="0"/>
              <a:t>Dave Price, David Rohrig, Kevin Shaw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Facility Safety:  </a:t>
            </a:r>
            <a:r>
              <a:rPr lang="en-US" sz="2000" dirty="0"/>
              <a:t>Natasha Blair, Joel </a:t>
            </a:r>
            <a:r>
              <a:rPr lang="en-US" sz="2000" dirty="0" err="1"/>
              <a:t>Sadikoff</a:t>
            </a:r>
            <a:endParaRPr lang="en-US" sz="2000" dirty="0"/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Health &amp; Safety / Radiological:  </a:t>
            </a:r>
            <a:r>
              <a:rPr lang="en-US" sz="2000" dirty="0"/>
              <a:t>Bryan Mason, Scott Schwahn, Jeff Sickau, Jarrad Stump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Accelerator &amp; Target Operations:  </a:t>
            </a:r>
            <a:r>
              <a:rPr lang="en-US" sz="2000" dirty="0"/>
              <a:t>Phil Ferguson, Steve Hartman, Peter Rosenblad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Approach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Teams are grouped by expertise but not restricted by topic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Initial interviews have been scheduled, and follow on discussions will be planned based on those conversations (schedule is flexible)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Closeout is planned for Thursday at 4:00, but this can be adjusted, if needed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Room availability changes by day, so for Team members, refer to your agenda or see Jennifer if you have questions</a:t>
            </a:r>
          </a:p>
        </p:txBody>
      </p:sp>
    </p:spTree>
    <p:extLst>
      <p:ext uri="{BB962C8B-B14F-4D97-AF65-F5344CB8AC3E}">
        <p14:creationId xmlns:p14="http://schemas.microsoft.com/office/powerpoint/2010/main" val="2300690497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Template" id="{C32312AB-8576-4A4F-B2E9-D6DA3B029C0E}" vid="{FC0E36EA-FF8D-7D46-8A92-B163893E55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3227</TotalTime>
  <Words>1045</Words>
  <Application>Microsoft Office PowerPoint</Application>
  <PresentationFormat>Widescreen</PresentationFormat>
  <Paragraphs>209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Gothic</vt:lpstr>
      <vt:lpstr>Roboto</vt:lpstr>
      <vt:lpstr>Roboto Light</vt:lpstr>
      <vt:lpstr>ORNL Presentation</vt:lpstr>
      <vt:lpstr>SNS Continuous Commissioning Review In-Brief</vt:lpstr>
      <vt:lpstr>Emergencies at SNS</vt:lpstr>
      <vt:lpstr>The Proton Power Upgrade has brought SNS unprecedented capabilities but also new operating challenges</vt:lpstr>
      <vt:lpstr>Thanks to the CCR Team for helping us ensure we are  well-poised for continued operational success</vt:lpstr>
      <vt:lpstr>PowerPoint Presentation</vt:lpstr>
      <vt:lpstr>Research Accelerator Division </vt:lpstr>
      <vt:lpstr>Neutron Technologies Division</vt:lpstr>
      <vt:lpstr>Neutron Scattering Division</vt:lpstr>
      <vt:lpstr>Structure and planning for the review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Weston, Brian</dc:creator>
  <cp:lastModifiedBy>Weston, Brian</cp:lastModifiedBy>
  <cp:revision>9</cp:revision>
  <dcterms:created xsi:type="dcterms:W3CDTF">2025-04-04T11:36:07Z</dcterms:created>
  <dcterms:modified xsi:type="dcterms:W3CDTF">2025-04-07T11:17:46Z</dcterms:modified>
</cp:coreProperties>
</file>