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632" r:id="rId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5161" autoAdjust="0"/>
  </p:normalViewPr>
  <p:slideViewPr>
    <p:cSldViewPr showGuides="1">
      <p:cViewPr varScale="1">
        <p:scale>
          <a:sx n="108" d="100"/>
          <a:sy n="108" d="100"/>
        </p:scale>
        <p:origin x="144" y="12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way, Jennifer" userId="6a2cc990-7b77-4dfa-92d1-8abbb7643458" providerId="ADAL" clId="{1A336ED2-4576-4360-A72F-643F5195D1B2}"/>
    <pc:docChg chg="modSld">
      <pc:chgData name="Conway, Jennifer" userId="6a2cc990-7b77-4dfa-92d1-8abbb7643458" providerId="ADAL" clId="{1A336ED2-4576-4360-A72F-643F5195D1B2}" dt="2025-03-28T17:22:07.809" v="0" actId="1076"/>
      <pc:docMkLst>
        <pc:docMk/>
      </pc:docMkLst>
      <pc:sldChg chg="modSp mod">
        <pc:chgData name="Conway, Jennifer" userId="6a2cc990-7b77-4dfa-92d1-8abbb7643458" providerId="ADAL" clId="{1A336ED2-4576-4360-A72F-643F5195D1B2}" dt="2025-03-28T17:22:07.809" v="0" actId="1076"/>
        <pc:sldMkLst>
          <pc:docMk/>
          <pc:sldMk cId="1765594985" sldId="2632"/>
        </pc:sldMkLst>
        <pc:spChg chg="mod">
          <ac:chgData name="Conway, Jennifer" userId="6a2cc990-7b77-4dfa-92d1-8abbb7643458" providerId="ADAL" clId="{1A336ED2-4576-4360-A72F-643F5195D1B2}" dt="2025-03-28T17:22:07.809" v="0" actId="1076"/>
          <ac:spMkLst>
            <pc:docMk/>
            <pc:sldMk cId="1765594985" sldId="2632"/>
            <ac:spMk id="67" creationId="{943B03A5-F726-E8F0-9AC6-F4A45825EF8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3/28/2025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DBFF095A-F86B-4B29-8A9F-DF3D3D1F3E2A}" type="slidenum">
              <a:rPr lang="en-US">
                <a:solidFill>
                  <a:prstClr val="black"/>
                </a:solidFill>
                <a:latin typeface="Century Gothic" panose="020F0302020204030204"/>
                <a:cs typeface="Arial" charset="0"/>
              </a:rPr>
              <a:pPr algn="l"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entury Gothic" panose="020F0302020204030204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3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5A8BBA-9B72-487E-892D-2665BFB5B33F}"/>
              </a:ext>
            </a:extLst>
          </p:cNvPr>
          <p:cNvSpPr txBox="1">
            <a:spLocks/>
          </p:cNvSpPr>
          <p:nvPr userDrawn="1"/>
        </p:nvSpPr>
        <p:spPr>
          <a:xfrm>
            <a:off x="9234363" y="6539307"/>
            <a:ext cx="2743200" cy="267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r"/>
            <a:fld id="{967BB7C0-5F74-43CF-AA89-9844B0617CFB}" type="datetimeFigureOut">
              <a:rPr lang="en-US" sz="1000" smtClean="0"/>
              <a:pPr lvl="0" algn="r"/>
              <a:t>3/28/2025</a:t>
            </a:fld>
            <a:endParaRPr lang="en-US" sz="100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209214-7161-4C5D-93BC-1BEB7104619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1BFE0C-7357-4DB3-B2D7-391A7D699AA4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E54EF2-B02F-4006-9A42-C659C6457A2C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1A9BEC-199A-46CD-B5B9-24DA8B0CC1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5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477000"/>
            <a:ext cx="3860800" cy="28924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Accelerator Safety Review Committee</a:t>
            </a:r>
          </a:p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September 17-19, 2024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B2D0639F-52BB-CAB5-7C5C-87CF22973838}"/>
              </a:ext>
            </a:extLst>
          </p:cNvPr>
          <p:cNvSpPr/>
          <p:nvPr/>
        </p:nvSpPr>
        <p:spPr>
          <a:xfrm rot="16200000" flipH="1">
            <a:off x="11305272" y="4744682"/>
            <a:ext cx="45721" cy="253465"/>
          </a:xfrm>
          <a:custGeom>
            <a:avLst/>
            <a:gdLst>
              <a:gd name="connsiteX0" fmla="*/ 0 w 0"/>
              <a:gd name="connsiteY0" fmla="*/ 181369 h 181369"/>
              <a:gd name="connsiteX1" fmla="*/ 0 w 0"/>
              <a:gd name="connsiteY1" fmla="*/ 0 h 1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81369">
                <a:moveTo>
                  <a:pt x="0" y="181369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0DC2F30F-DC04-FADA-8557-C759AE9EBD1B}"/>
              </a:ext>
            </a:extLst>
          </p:cNvPr>
          <p:cNvSpPr/>
          <p:nvPr/>
        </p:nvSpPr>
        <p:spPr>
          <a:xfrm rot="16200000" flipH="1">
            <a:off x="11305273" y="5563051"/>
            <a:ext cx="45719" cy="253464"/>
          </a:xfrm>
          <a:custGeom>
            <a:avLst/>
            <a:gdLst>
              <a:gd name="connsiteX0" fmla="*/ 0 w 0"/>
              <a:gd name="connsiteY0" fmla="*/ 181369 h 181369"/>
              <a:gd name="connsiteX1" fmla="*/ 0 w 0"/>
              <a:gd name="connsiteY1" fmla="*/ 0 h 1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81369">
                <a:moveTo>
                  <a:pt x="0" y="181369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43B03A5-F726-E8F0-9AC6-F4A45825EF8A}"/>
              </a:ext>
            </a:extLst>
          </p:cNvPr>
          <p:cNvSpPr/>
          <p:nvPr/>
        </p:nvSpPr>
        <p:spPr>
          <a:xfrm rot="5400000">
            <a:off x="8652075" y="3554298"/>
            <a:ext cx="5245995" cy="359581"/>
          </a:xfrm>
          <a:custGeom>
            <a:avLst/>
            <a:gdLst>
              <a:gd name="connsiteX0" fmla="*/ 0 w 9280026"/>
              <a:gd name="connsiteY0" fmla="*/ 158698 h 173812"/>
              <a:gd name="connsiteX1" fmla="*/ 0 w 9280026"/>
              <a:gd name="connsiteY1" fmla="*/ 0 h 173812"/>
              <a:gd name="connsiteX2" fmla="*/ 9280026 w 9280026"/>
              <a:gd name="connsiteY2" fmla="*/ 0 h 173812"/>
              <a:gd name="connsiteX3" fmla="*/ 9280026 w 9280026"/>
              <a:gd name="connsiteY3" fmla="*/ 173812 h 17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0026" h="173812">
                <a:moveTo>
                  <a:pt x="0" y="158698"/>
                </a:moveTo>
                <a:lnTo>
                  <a:pt x="0" y="0"/>
                </a:lnTo>
                <a:lnTo>
                  <a:pt x="9280026" y="0"/>
                </a:lnTo>
                <a:lnTo>
                  <a:pt x="9280026" y="173812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1" name="Rectangle 124">
            <a:extLst>
              <a:ext uri="{FF2B5EF4-FFF2-40B4-BE49-F238E27FC236}">
                <a16:creationId xmlns:a16="http://schemas.microsoft.com/office/drawing/2014/main" id="{3A20790E-2AE7-7DE6-FDD7-D51355798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7346" y="3910655"/>
            <a:ext cx="2203566" cy="4845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555555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Research Operations Support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Century Gothic" panose="020F0302020204030204"/>
                <a:cs typeface="Arial" panose="020B0604020202020204" pitchFamily="34" charset="0"/>
              </a:rPr>
              <a:t>Stan Cooper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24">
            <a:extLst>
              <a:ext uri="{FF2B5EF4-FFF2-40B4-BE49-F238E27FC236}">
                <a16:creationId xmlns:a16="http://schemas.microsoft.com/office/drawing/2014/main" id="{74AF21AD-2F87-7CFE-A843-301F41FAF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7346" y="2971058"/>
            <a:ext cx="2211121" cy="85166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555555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Radiation Safety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Christi Elam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Century Gothic" panose="020F0302020204030204"/>
                <a:cs typeface="Arial" panose="020B0604020202020204" pitchFamily="34" charset="0"/>
              </a:rPr>
              <a:t>Mason King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Andrew Rollins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D5BB738-D124-459A-9498-81DB7F144571}"/>
              </a:ext>
            </a:extLst>
          </p:cNvPr>
          <p:cNvSpPr/>
          <p:nvPr/>
        </p:nvSpPr>
        <p:spPr>
          <a:xfrm rot="16200000">
            <a:off x="7896914" y="403908"/>
            <a:ext cx="0" cy="365760"/>
          </a:xfrm>
          <a:custGeom>
            <a:avLst/>
            <a:gdLst>
              <a:gd name="connsiteX0" fmla="*/ 0 w 0"/>
              <a:gd name="connsiteY0" fmla="*/ 181369 h 181369"/>
              <a:gd name="connsiteX1" fmla="*/ 0 w 0"/>
              <a:gd name="connsiteY1" fmla="*/ 0 h 1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81369">
                <a:moveTo>
                  <a:pt x="0" y="181369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Rectangle 549">
            <a:extLst>
              <a:ext uri="{FF2B5EF4-FFF2-40B4-BE49-F238E27FC236}">
                <a16:creationId xmlns:a16="http://schemas.microsoft.com/office/drawing/2014/main" id="{91979D63-B832-4E1D-AF41-3F14712D8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622" y="78868"/>
            <a:ext cx="3150012" cy="65086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555555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NScD ESH&amp;Q Coordinator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Eric Griffis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B464579-436A-4829-9280-4CA1C162F7AE}"/>
              </a:ext>
            </a:extLst>
          </p:cNvPr>
          <p:cNvSpPr/>
          <p:nvPr/>
        </p:nvSpPr>
        <p:spPr>
          <a:xfrm>
            <a:off x="3967430" y="870978"/>
            <a:ext cx="4638160" cy="108888"/>
          </a:xfrm>
          <a:custGeom>
            <a:avLst/>
            <a:gdLst>
              <a:gd name="connsiteX0" fmla="*/ 0 w 9280026"/>
              <a:gd name="connsiteY0" fmla="*/ 158698 h 173812"/>
              <a:gd name="connsiteX1" fmla="*/ 0 w 9280026"/>
              <a:gd name="connsiteY1" fmla="*/ 0 h 173812"/>
              <a:gd name="connsiteX2" fmla="*/ 9280026 w 9280026"/>
              <a:gd name="connsiteY2" fmla="*/ 0 h 173812"/>
              <a:gd name="connsiteX3" fmla="*/ 9280026 w 9280026"/>
              <a:gd name="connsiteY3" fmla="*/ 173812 h 17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0026" h="173812">
                <a:moveTo>
                  <a:pt x="0" y="158698"/>
                </a:moveTo>
                <a:lnTo>
                  <a:pt x="0" y="0"/>
                </a:lnTo>
                <a:lnTo>
                  <a:pt x="9280026" y="0"/>
                </a:lnTo>
                <a:lnTo>
                  <a:pt x="9280026" y="173812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Rectangle 124">
            <a:extLst>
              <a:ext uri="{FF2B5EF4-FFF2-40B4-BE49-F238E27FC236}">
                <a16:creationId xmlns:a16="http://schemas.microsoft.com/office/drawing/2014/main" id="{B16A9E33-F770-4E6E-8219-817F90923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5449" y="993954"/>
            <a:ext cx="4530868" cy="3946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rgbClr val="555555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Spallation Neutron Source</a:t>
            </a:r>
          </a:p>
        </p:txBody>
      </p:sp>
      <p:sp>
        <p:nvSpPr>
          <p:cNvPr id="23" name="Rectangle 333">
            <a:extLst>
              <a:ext uri="{FF2B5EF4-FFF2-40B4-BE49-F238E27FC236}">
                <a16:creationId xmlns:a16="http://schemas.microsoft.com/office/drawing/2014/main" id="{6D9EE9DE-849B-42C7-8062-6E2EBCED8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0690" y="155157"/>
            <a:ext cx="2075688" cy="57833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45720" tIns="91440" rIns="45720" anchor="t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NScD Quality Manager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Samantha Milligan</a:t>
            </a:r>
          </a:p>
        </p:txBody>
      </p:sp>
      <p:sp>
        <p:nvSpPr>
          <p:cNvPr id="14" name="Rectangle 124">
            <a:extLst>
              <a:ext uri="{FF2B5EF4-FFF2-40B4-BE49-F238E27FC236}">
                <a16:creationId xmlns:a16="http://schemas.microsoft.com/office/drawing/2014/main" id="{18AAEBD1-3096-5941-B325-38281F0F5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56" y="998299"/>
            <a:ext cx="3982652" cy="3881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rgbClr val="555555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High Flux Isotope Reactor</a:t>
            </a:r>
          </a:p>
        </p:txBody>
      </p:sp>
      <p:sp>
        <p:nvSpPr>
          <p:cNvPr id="2" name="Rectangle 124">
            <a:extLst>
              <a:ext uri="{FF2B5EF4-FFF2-40B4-BE49-F238E27FC236}">
                <a16:creationId xmlns:a16="http://schemas.microsoft.com/office/drawing/2014/main" id="{6B4A4D48-13A8-EF5E-0927-2D5F5BE9C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588" y="1511599"/>
            <a:ext cx="2019190" cy="25627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555555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Radiological Protection Operations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Joshua Beard, Manager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Daniel Boyd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Scott Brinkmeier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Andy Chaney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Mark Ellis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Joe Galloway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Brett Gardner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Century Gothic" panose="020F0302020204030204"/>
                <a:cs typeface="Arial" panose="020B0604020202020204" pitchFamily="34" charset="0"/>
              </a:rPr>
              <a:t>Jay Gluck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Phong Nguyen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Century Gothic" panose="020F0302020204030204"/>
                <a:cs typeface="Arial" panose="020B0604020202020204" pitchFamily="34" charset="0"/>
              </a:rPr>
              <a:t>Bryan Sharpe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James Turpin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124">
            <a:extLst>
              <a:ext uri="{FF2B5EF4-FFF2-40B4-BE49-F238E27FC236}">
                <a16:creationId xmlns:a16="http://schemas.microsoft.com/office/drawing/2014/main" id="{674EF64E-F546-57E8-7423-68D4ABD01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446" y="4175986"/>
            <a:ext cx="2019190" cy="185601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555555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Quality Support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Chris Phipps, Lead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Seth Hightower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Eric McGhee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Rob Mielke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Andy Ross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Century Gothic" panose="020F0302020204030204"/>
                <a:cs typeface="Arial" panose="020B0604020202020204" pitchFamily="34" charset="0"/>
              </a:rPr>
              <a:t>John Abraham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Vacant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124">
            <a:extLst>
              <a:ext uri="{FF2B5EF4-FFF2-40B4-BE49-F238E27FC236}">
                <a16:creationId xmlns:a16="http://schemas.microsoft.com/office/drawing/2014/main" id="{9ED0AABF-6993-A00A-448A-ED7E95FB0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618" y="2906169"/>
            <a:ext cx="1950507" cy="58395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555555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Radiation Safety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Kory Sims</a:t>
            </a:r>
          </a:p>
        </p:txBody>
      </p:sp>
      <p:sp>
        <p:nvSpPr>
          <p:cNvPr id="7" name="Rectangle 124">
            <a:extLst>
              <a:ext uri="{FF2B5EF4-FFF2-40B4-BE49-F238E27FC236}">
                <a16:creationId xmlns:a16="http://schemas.microsoft.com/office/drawing/2014/main" id="{53F90854-9438-1DFF-7F85-9F4BC34D8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0189" y="2108885"/>
            <a:ext cx="1959177" cy="6545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555555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Environmental &amp; Waste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Fred Schulz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Century Gothic" panose="020F0302020204030204"/>
                <a:cs typeface="Arial" panose="020B0604020202020204" pitchFamily="34" charset="0"/>
              </a:rPr>
              <a:t>Ryan Hodges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124">
            <a:extLst>
              <a:ext uri="{FF2B5EF4-FFF2-40B4-BE49-F238E27FC236}">
                <a16:creationId xmlns:a16="http://schemas.microsoft.com/office/drawing/2014/main" id="{14452EED-8842-514B-D1B0-17E02DC43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596" y="1490185"/>
            <a:ext cx="1950506" cy="4951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555555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Compliance &amp; Assessment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Kate Duffy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124">
            <a:extLst>
              <a:ext uri="{FF2B5EF4-FFF2-40B4-BE49-F238E27FC236}">
                <a16:creationId xmlns:a16="http://schemas.microsoft.com/office/drawing/2014/main" id="{76A18B19-C25A-B98D-F6E9-C7276D481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0782" y="3593868"/>
            <a:ext cx="1981074" cy="4577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555555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Safety &amp; Health - Operations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Wesley Ogle</a:t>
            </a:r>
          </a:p>
        </p:txBody>
      </p:sp>
      <p:sp>
        <p:nvSpPr>
          <p:cNvPr id="10" name="Rectangle 124">
            <a:extLst>
              <a:ext uri="{FF2B5EF4-FFF2-40B4-BE49-F238E27FC236}">
                <a16:creationId xmlns:a16="http://schemas.microsoft.com/office/drawing/2014/main" id="{09FB1F15-09A7-9FA0-0879-AC1AFE8DC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050" y="4175308"/>
            <a:ext cx="1977806" cy="49301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555555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Safety &amp; Health - Research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Lisa Fagan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24">
            <a:extLst>
              <a:ext uri="{FF2B5EF4-FFF2-40B4-BE49-F238E27FC236}">
                <a16:creationId xmlns:a16="http://schemas.microsoft.com/office/drawing/2014/main" id="{2D240165-1DFE-5CE3-65C7-661F5A206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5449" y="1442708"/>
            <a:ext cx="2113751" cy="265095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555555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Radiological Protection Operations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Christi Elam, Interim Manager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</a:b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John Aperans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Francisco Barrera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John Brightharp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Rodney Davis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Shane Day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Greg Doughty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Phil Holt</a:t>
            </a:r>
          </a:p>
          <a:p>
            <a:pPr algn="ctr" fontAlgn="base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1000" dirty="0">
                <a:solidFill>
                  <a:prstClr val="black"/>
                </a:solidFill>
                <a:latin typeface="Century Gothic" panose="020F0302020204030204"/>
                <a:cs typeface="Arial" panose="020B0604020202020204" pitchFamily="34" charset="0"/>
              </a:rPr>
              <a:t>Christopher Leverenz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Alan Nix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Rebecca Treen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Century Gothic" panose="020F0302020204030204"/>
                <a:cs typeface="Arial" panose="020B0604020202020204" pitchFamily="34" charset="0"/>
              </a:rPr>
              <a:t>Vacant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4">
            <a:extLst>
              <a:ext uri="{FF2B5EF4-FFF2-40B4-BE49-F238E27FC236}">
                <a16:creationId xmlns:a16="http://schemas.microsoft.com/office/drawing/2014/main" id="{9855CDE5-93FB-AFCD-40AC-2307ECDD2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5449" y="4156155"/>
            <a:ext cx="2113751" cy="7880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555555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Quality Support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Century Gothic" panose="020F0302020204030204"/>
                <a:cs typeface="Arial" panose="020B0604020202020204" pitchFamily="34" charset="0"/>
              </a:rPr>
              <a:t>Jeff Killian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Doug Kyle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24">
            <a:extLst>
              <a:ext uri="{FF2B5EF4-FFF2-40B4-BE49-F238E27FC236}">
                <a16:creationId xmlns:a16="http://schemas.microsoft.com/office/drawing/2014/main" id="{C0614223-15FD-CD7B-2079-3C2DC2DC3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2377" y="1440325"/>
            <a:ext cx="2221061" cy="48452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555555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SNS Training Program Manager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Allen White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24">
            <a:extLst>
              <a:ext uri="{FF2B5EF4-FFF2-40B4-BE49-F238E27FC236}">
                <a16:creationId xmlns:a16="http://schemas.microsoft.com/office/drawing/2014/main" id="{B7051060-9145-AA73-5057-678A06C1D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8622" y="2020852"/>
            <a:ext cx="2221061" cy="85193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555555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Environmental &amp; Waste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Century Gothic" panose="020F0302020204030204"/>
                <a:cs typeface="Arial" panose="020B0604020202020204" pitchFamily="34" charset="0"/>
              </a:rPr>
              <a:t>Randy Pudelek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Tyler Boul</a:t>
            </a:r>
            <a:r>
              <a:rPr lang="en-US" sz="1000" dirty="0">
                <a:solidFill>
                  <a:prstClr val="black"/>
                </a:solidFill>
                <a:latin typeface="Century Gothic" panose="020F0302020204030204"/>
                <a:cs typeface="Arial" panose="020B0604020202020204" pitchFamily="34" charset="0"/>
              </a:rPr>
              <a:t>lie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Ryan Hodges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24">
            <a:extLst>
              <a:ext uri="{FF2B5EF4-FFF2-40B4-BE49-F238E27FC236}">
                <a16:creationId xmlns:a16="http://schemas.microsoft.com/office/drawing/2014/main" id="{3325E36D-8779-5BAA-4C66-3DE4D2E1C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8475" y="4496968"/>
            <a:ext cx="2221060" cy="6935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555555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Safety &amp; Health - Operations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Century Gothic" panose="020F0302020204030204"/>
                <a:cs typeface="Arial" panose="020B0604020202020204" pitchFamily="34" charset="0"/>
              </a:rPr>
              <a:t>Todd Busch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Century Gothic" panose="020F0302020204030204"/>
                <a:cs typeface="Arial" panose="020B0604020202020204" pitchFamily="34" charset="0"/>
              </a:rPr>
              <a:t>Aaron Hostetler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124">
            <a:extLst>
              <a:ext uri="{FF2B5EF4-FFF2-40B4-BE49-F238E27FC236}">
                <a16:creationId xmlns:a16="http://schemas.microsoft.com/office/drawing/2014/main" id="{2C2C6F31-7F00-05C3-F55B-788B5899E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4644" y="5326383"/>
            <a:ext cx="2221060" cy="62784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555555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Safety &amp; Health - Research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Ahmad Mitoubsi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Century Gothic" panose="020F0302020204030204"/>
                <a:cs typeface="Arial" panose="020B0604020202020204" pitchFamily="34" charset="0"/>
              </a:rPr>
              <a:t>Kim Tomasi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7FA0050-C812-C134-A306-BEC8CCA8ABDD}"/>
              </a:ext>
            </a:extLst>
          </p:cNvPr>
          <p:cNvSpPr/>
          <p:nvPr/>
        </p:nvSpPr>
        <p:spPr>
          <a:xfrm rot="16200000">
            <a:off x="-672091" y="3057198"/>
            <a:ext cx="4090456" cy="281897"/>
          </a:xfrm>
          <a:custGeom>
            <a:avLst/>
            <a:gdLst>
              <a:gd name="connsiteX0" fmla="*/ 0 w 9280026"/>
              <a:gd name="connsiteY0" fmla="*/ 158698 h 173812"/>
              <a:gd name="connsiteX1" fmla="*/ 0 w 9280026"/>
              <a:gd name="connsiteY1" fmla="*/ 0 h 173812"/>
              <a:gd name="connsiteX2" fmla="*/ 9280026 w 9280026"/>
              <a:gd name="connsiteY2" fmla="*/ 0 h 173812"/>
              <a:gd name="connsiteX3" fmla="*/ 9280026 w 9280026"/>
              <a:gd name="connsiteY3" fmla="*/ 173812 h 17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0026" h="173812">
                <a:moveTo>
                  <a:pt x="0" y="158698"/>
                </a:moveTo>
                <a:lnTo>
                  <a:pt x="0" y="0"/>
                </a:lnTo>
                <a:lnTo>
                  <a:pt x="9280026" y="0"/>
                </a:lnTo>
                <a:lnTo>
                  <a:pt x="9280026" y="173812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99654F1-BDFD-27D3-D11D-0676735B4793}"/>
              </a:ext>
            </a:extLst>
          </p:cNvPr>
          <p:cNvSpPr/>
          <p:nvPr/>
        </p:nvSpPr>
        <p:spPr>
          <a:xfrm flipH="1">
            <a:off x="6116167" y="753927"/>
            <a:ext cx="110461" cy="108888"/>
          </a:xfrm>
          <a:custGeom>
            <a:avLst/>
            <a:gdLst>
              <a:gd name="connsiteX0" fmla="*/ 0 w 0"/>
              <a:gd name="connsiteY0" fmla="*/ 181369 h 181369"/>
              <a:gd name="connsiteX1" fmla="*/ 0 w 0"/>
              <a:gd name="connsiteY1" fmla="*/ 0 h 1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81369">
                <a:moveTo>
                  <a:pt x="0" y="181369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7202560-5E8F-62E5-70D6-E39CAB26CD03}"/>
              </a:ext>
            </a:extLst>
          </p:cNvPr>
          <p:cNvSpPr/>
          <p:nvPr/>
        </p:nvSpPr>
        <p:spPr>
          <a:xfrm rot="5400000">
            <a:off x="3346922" y="3296792"/>
            <a:ext cx="4670636" cy="365528"/>
          </a:xfrm>
          <a:custGeom>
            <a:avLst/>
            <a:gdLst>
              <a:gd name="connsiteX0" fmla="*/ 0 w 9280026"/>
              <a:gd name="connsiteY0" fmla="*/ 158698 h 173812"/>
              <a:gd name="connsiteX1" fmla="*/ 0 w 9280026"/>
              <a:gd name="connsiteY1" fmla="*/ 0 h 173812"/>
              <a:gd name="connsiteX2" fmla="*/ 9280026 w 9280026"/>
              <a:gd name="connsiteY2" fmla="*/ 0 h 173812"/>
              <a:gd name="connsiteX3" fmla="*/ 9280026 w 9280026"/>
              <a:gd name="connsiteY3" fmla="*/ 173812 h 17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0026" h="173812">
                <a:moveTo>
                  <a:pt x="0" y="158698"/>
                </a:moveTo>
                <a:lnTo>
                  <a:pt x="0" y="0"/>
                </a:lnTo>
                <a:lnTo>
                  <a:pt x="9280026" y="0"/>
                </a:lnTo>
                <a:lnTo>
                  <a:pt x="9280026" y="173812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CE885D3-8872-5B9B-30CE-8D8C1FBA37F3}"/>
              </a:ext>
            </a:extLst>
          </p:cNvPr>
          <p:cNvSpPr/>
          <p:nvPr/>
        </p:nvSpPr>
        <p:spPr>
          <a:xfrm rot="16200000" flipH="1">
            <a:off x="5707853" y="1692413"/>
            <a:ext cx="45719" cy="207180"/>
          </a:xfrm>
          <a:custGeom>
            <a:avLst/>
            <a:gdLst>
              <a:gd name="connsiteX0" fmla="*/ 0 w 0"/>
              <a:gd name="connsiteY0" fmla="*/ 181369 h 181369"/>
              <a:gd name="connsiteX1" fmla="*/ 0 w 0"/>
              <a:gd name="connsiteY1" fmla="*/ 0 h 1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81369">
                <a:moveTo>
                  <a:pt x="0" y="181369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84DA257-88B1-6627-C945-95E918FE759F}"/>
              </a:ext>
            </a:extLst>
          </p:cNvPr>
          <p:cNvSpPr/>
          <p:nvPr/>
        </p:nvSpPr>
        <p:spPr>
          <a:xfrm rot="16200000" flipH="1">
            <a:off x="5716731" y="2360137"/>
            <a:ext cx="45719" cy="207180"/>
          </a:xfrm>
          <a:custGeom>
            <a:avLst/>
            <a:gdLst>
              <a:gd name="connsiteX0" fmla="*/ 0 w 0"/>
              <a:gd name="connsiteY0" fmla="*/ 181369 h 181369"/>
              <a:gd name="connsiteX1" fmla="*/ 0 w 0"/>
              <a:gd name="connsiteY1" fmla="*/ 0 h 1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81369">
                <a:moveTo>
                  <a:pt x="0" y="181369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9" name="Rectangle 124">
            <a:extLst>
              <a:ext uri="{FF2B5EF4-FFF2-40B4-BE49-F238E27FC236}">
                <a16:creationId xmlns:a16="http://schemas.microsoft.com/office/drawing/2014/main" id="{809ADF56-C12F-7071-25F4-7C007F723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5449" y="5036341"/>
            <a:ext cx="2113751" cy="107578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555555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Accelerator Safety Program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Century Gothic" panose="020F0302020204030204"/>
                <a:cs typeface="Arial" panose="020B0604020202020204" pitchFamily="34" charset="0"/>
              </a:rPr>
              <a:t>Jacob Platfoot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, Lead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</a:b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Thomas Copinger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Century Gothic" panose="020F0302020204030204"/>
                <a:cs typeface="Arial" panose="020B0604020202020204" pitchFamily="34" charset="0"/>
              </a:rPr>
              <a:t>Harry Perdomo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Century Gothic" panose="020F0302020204030204"/>
                <a:cs typeface="Arial" panose="020B0604020202020204" pitchFamily="34" charset="0"/>
              </a:rPr>
              <a:t>Tristin Grover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E99B80-B84C-6CD3-4B73-009C113849A6}"/>
              </a:ext>
            </a:extLst>
          </p:cNvPr>
          <p:cNvSpPr txBox="1"/>
          <p:nvPr/>
        </p:nvSpPr>
        <p:spPr>
          <a:xfrm>
            <a:off x="422031" y="152850"/>
            <a:ext cx="379827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ESH&amp;Q staff deployed to NScD</a:t>
            </a:r>
          </a:p>
        </p:txBody>
      </p:sp>
      <p:sp>
        <p:nvSpPr>
          <p:cNvPr id="44" name="Rectangle 124">
            <a:extLst>
              <a:ext uri="{FF2B5EF4-FFF2-40B4-BE49-F238E27FC236}">
                <a16:creationId xmlns:a16="http://schemas.microsoft.com/office/drawing/2014/main" id="{CA68F718-2F71-A416-C2EE-CE44488C8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4029" y="6096000"/>
            <a:ext cx="2235654" cy="56543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555555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Fire Protection Engineer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Justin Williams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Century Gothic" panose="020F0302020204030204"/>
                <a:cs typeface="Arial" panose="020B0604020202020204" pitchFamily="34" charset="0"/>
              </a:rPr>
              <a:t>Patrick Thorton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Rectangle 124">
            <a:extLst>
              <a:ext uri="{FF2B5EF4-FFF2-40B4-BE49-F238E27FC236}">
                <a16:creationId xmlns:a16="http://schemas.microsoft.com/office/drawing/2014/main" id="{3750BAB1-CB18-B081-A84B-CB7344BAE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5449" y="6155553"/>
            <a:ext cx="2113751" cy="48452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555555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Division</a:t>
            </a:r>
            <a:r>
              <a:rPr lang="en-US" sz="1000" b="1" dirty="0">
                <a:solidFill>
                  <a:prstClr val="black"/>
                </a:solidFill>
                <a:latin typeface="Century Gothic" panose="020F0302020204030204"/>
                <a:cs typeface="Arial" panose="020B0604020202020204" pitchFamily="34" charset="0"/>
              </a:rPr>
              <a:t> Electrical                       Safety Officer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Danny Parrott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59341A6-A425-C656-C279-09A543986EFD}"/>
              </a:ext>
            </a:extLst>
          </p:cNvPr>
          <p:cNvGrpSpPr/>
          <p:nvPr/>
        </p:nvGrpSpPr>
        <p:grpSpPr>
          <a:xfrm>
            <a:off x="6551747" y="1101474"/>
            <a:ext cx="197078" cy="5338171"/>
            <a:chOff x="6540962" y="1101474"/>
            <a:chExt cx="271825" cy="533817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DF991F3-C977-B3EE-98AC-3933229417FD}"/>
                </a:ext>
              </a:extLst>
            </p:cNvPr>
            <p:cNvSpPr/>
            <p:nvPr/>
          </p:nvSpPr>
          <p:spPr>
            <a:xfrm rot="16200000">
              <a:off x="4007789" y="3634647"/>
              <a:ext cx="5338171" cy="271825"/>
            </a:xfrm>
            <a:custGeom>
              <a:avLst/>
              <a:gdLst>
                <a:gd name="connsiteX0" fmla="*/ 0 w 9280026"/>
                <a:gd name="connsiteY0" fmla="*/ 158698 h 173812"/>
                <a:gd name="connsiteX1" fmla="*/ 0 w 9280026"/>
                <a:gd name="connsiteY1" fmla="*/ 0 h 173812"/>
                <a:gd name="connsiteX2" fmla="*/ 9280026 w 9280026"/>
                <a:gd name="connsiteY2" fmla="*/ 0 h 173812"/>
                <a:gd name="connsiteX3" fmla="*/ 9280026 w 9280026"/>
                <a:gd name="connsiteY3" fmla="*/ 173812 h 17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80026" h="173812">
                  <a:moveTo>
                    <a:pt x="0" y="158698"/>
                  </a:moveTo>
                  <a:lnTo>
                    <a:pt x="0" y="0"/>
                  </a:lnTo>
                  <a:lnTo>
                    <a:pt x="9280026" y="0"/>
                  </a:lnTo>
                  <a:lnTo>
                    <a:pt x="9280026" y="173812"/>
                  </a:ln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2653B76-75DF-CDCC-FE39-BF8BB055293F}"/>
                </a:ext>
              </a:extLst>
            </p:cNvPr>
            <p:cNvSpPr/>
            <p:nvPr/>
          </p:nvSpPr>
          <p:spPr>
            <a:xfrm rot="16200000" flipH="1">
              <a:off x="6629986" y="4475773"/>
              <a:ext cx="45719" cy="207180"/>
            </a:xfrm>
            <a:custGeom>
              <a:avLst/>
              <a:gdLst>
                <a:gd name="connsiteX0" fmla="*/ 0 w 0"/>
                <a:gd name="connsiteY0" fmla="*/ 181369 h 181369"/>
                <a:gd name="connsiteX1" fmla="*/ 0 w 0"/>
                <a:gd name="connsiteY1" fmla="*/ 0 h 18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1369">
                  <a:moveTo>
                    <a:pt x="0" y="181369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C6CF246-A606-596D-5120-957500456834}"/>
                </a:ext>
              </a:extLst>
            </p:cNvPr>
            <p:cNvSpPr/>
            <p:nvPr/>
          </p:nvSpPr>
          <p:spPr>
            <a:xfrm rot="16200000" flipH="1">
              <a:off x="6633931" y="2622848"/>
              <a:ext cx="45719" cy="207180"/>
            </a:xfrm>
            <a:custGeom>
              <a:avLst/>
              <a:gdLst>
                <a:gd name="connsiteX0" fmla="*/ 0 w 0"/>
                <a:gd name="connsiteY0" fmla="*/ 181369 h 181369"/>
                <a:gd name="connsiteX1" fmla="*/ 0 w 0"/>
                <a:gd name="connsiteY1" fmla="*/ 0 h 18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1369">
                  <a:moveTo>
                    <a:pt x="0" y="181369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77CEF83-5F46-71DA-0A6C-DBA17748DED6}"/>
                </a:ext>
              </a:extLst>
            </p:cNvPr>
            <p:cNvSpPr/>
            <p:nvPr/>
          </p:nvSpPr>
          <p:spPr>
            <a:xfrm rot="16200000" flipH="1">
              <a:off x="6633931" y="5489993"/>
              <a:ext cx="45719" cy="207180"/>
            </a:xfrm>
            <a:custGeom>
              <a:avLst/>
              <a:gdLst>
                <a:gd name="connsiteX0" fmla="*/ 0 w 0"/>
                <a:gd name="connsiteY0" fmla="*/ 181369 h 181369"/>
                <a:gd name="connsiteX1" fmla="*/ 0 w 0"/>
                <a:gd name="connsiteY1" fmla="*/ 0 h 18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1369">
                  <a:moveTo>
                    <a:pt x="0" y="181369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52" name="Rectangle 124">
            <a:extLst>
              <a:ext uri="{FF2B5EF4-FFF2-40B4-BE49-F238E27FC236}">
                <a16:creationId xmlns:a16="http://schemas.microsoft.com/office/drawing/2014/main" id="{0DB5E589-660A-97A1-6308-73D14E543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050" y="4785739"/>
            <a:ext cx="1981075" cy="56543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555555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Fire Protection Engineer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Century Gothic" panose="020F0302020204030204"/>
                <a:cs typeface="Arial" panose="020B0604020202020204" pitchFamily="34" charset="0"/>
              </a:rPr>
              <a:t>Derrick Herrin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Rectangle 124">
            <a:extLst>
              <a:ext uri="{FF2B5EF4-FFF2-40B4-BE49-F238E27FC236}">
                <a16:creationId xmlns:a16="http://schemas.microsoft.com/office/drawing/2014/main" id="{8B1412D1-50CD-E637-9C0C-5843F1D8F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447" y="5470257"/>
            <a:ext cx="1995655" cy="56174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555555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Division</a:t>
            </a:r>
            <a:r>
              <a:rPr lang="en-US" sz="1000" b="1" dirty="0">
                <a:solidFill>
                  <a:prstClr val="black"/>
                </a:solidFill>
                <a:latin typeface="Century Gothic" panose="020F0302020204030204"/>
                <a:cs typeface="Arial" panose="020B0604020202020204" pitchFamily="34" charset="0"/>
              </a:rPr>
              <a:t> Electrical                       Safety Officer -RRD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Shannon Bradley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8452EC0-31B1-4FBF-9E77-C5E9E596250F}"/>
              </a:ext>
            </a:extLst>
          </p:cNvPr>
          <p:cNvSpPr/>
          <p:nvPr/>
        </p:nvSpPr>
        <p:spPr>
          <a:xfrm rot="16200000" flipH="1">
            <a:off x="1360775" y="2623332"/>
            <a:ext cx="45719" cy="207180"/>
          </a:xfrm>
          <a:custGeom>
            <a:avLst/>
            <a:gdLst>
              <a:gd name="connsiteX0" fmla="*/ 0 w 0"/>
              <a:gd name="connsiteY0" fmla="*/ 181369 h 181369"/>
              <a:gd name="connsiteX1" fmla="*/ 0 w 0"/>
              <a:gd name="connsiteY1" fmla="*/ 0 h 1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81369">
                <a:moveTo>
                  <a:pt x="0" y="181369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CCABB988-E099-9B03-A067-8B6FE30174C3}"/>
              </a:ext>
            </a:extLst>
          </p:cNvPr>
          <p:cNvSpPr/>
          <p:nvPr/>
        </p:nvSpPr>
        <p:spPr>
          <a:xfrm rot="16200000" flipH="1">
            <a:off x="5700599" y="3763566"/>
            <a:ext cx="45719" cy="207180"/>
          </a:xfrm>
          <a:custGeom>
            <a:avLst/>
            <a:gdLst>
              <a:gd name="connsiteX0" fmla="*/ 0 w 0"/>
              <a:gd name="connsiteY0" fmla="*/ 181369 h 181369"/>
              <a:gd name="connsiteX1" fmla="*/ 0 w 0"/>
              <a:gd name="connsiteY1" fmla="*/ 0 h 1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81369">
                <a:moveTo>
                  <a:pt x="0" y="181369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EBD91C0-1908-67AF-0855-98018D592CD7}"/>
              </a:ext>
            </a:extLst>
          </p:cNvPr>
          <p:cNvSpPr/>
          <p:nvPr/>
        </p:nvSpPr>
        <p:spPr>
          <a:xfrm rot="16200000" flipH="1">
            <a:off x="5709011" y="4355879"/>
            <a:ext cx="45719" cy="207180"/>
          </a:xfrm>
          <a:custGeom>
            <a:avLst/>
            <a:gdLst>
              <a:gd name="connsiteX0" fmla="*/ 0 w 0"/>
              <a:gd name="connsiteY0" fmla="*/ 181369 h 181369"/>
              <a:gd name="connsiteX1" fmla="*/ 0 w 0"/>
              <a:gd name="connsiteY1" fmla="*/ 0 h 1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81369">
                <a:moveTo>
                  <a:pt x="0" y="181369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5D29FF7-8851-222C-1CA6-611974B744B5}"/>
              </a:ext>
            </a:extLst>
          </p:cNvPr>
          <p:cNvSpPr/>
          <p:nvPr/>
        </p:nvSpPr>
        <p:spPr>
          <a:xfrm rot="16200000" flipH="1">
            <a:off x="5703861" y="4999676"/>
            <a:ext cx="45719" cy="207180"/>
          </a:xfrm>
          <a:custGeom>
            <a:avLst/>
            <a:gdLst>
              <a:gd name="connsiteX0" fmla="*/ 0 w 0"/>
              <a:gd name="connsiteY0" fmla="*/ 181369 h 181369"/>
              <a:gd name="connsiteX1" fmla="*/ 0 w 0"/>
              <a:gd name="connsiteY1" fmla="*/ 0 h 1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81369">
                <a:moveTo>
                  <a:pt x="0" y="181369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5BFCA48-39A9-83B9-A6BE-913285495D72}"/>
              </a:ext>
            </a:extLst>
          </p:cNvPr>
          <p:cNvSpPr/>
          <p:nvPr/>
        </p:nvSpPr>
        <p:spPr>
          <a:xfrm rot="16200000" flipH="1">
            <a:off x="5707482" y="3183245"/>
            <a:ext cx="45719" cy="207180"/>
          </a:xfrm>
          <a:custGeom>
            <a:avLst/>
            <a:gdLst>
              <a:gd name="connsiteX0" fmla="*/ 0 w 0"/>
              <a:gd name="connsiteY0" fmla="*/ 181369 h 181369"/>
              <a:gd name="connsiteX1" fmla="*/ 0 w 0"/>
              <a:gd name="connsiteY1" fmla="*/ 0 h 1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81369">
                <a:moveTo>
                  <a:pt x="0" y="181369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0C058FC3-FF8A-DA68-EA6C-B309F2D66666}"/>
              </a:ext>
            </a:extLst>
          </p:cNvPr>
          <p:cNvSpPr/>
          <p:nvPr/>
        </p:nvSpPr>
        <p:spPr>
          <a:xfrm rot="16200000" flipH="1">
            <a:off x="11315891" y="4069140"/>
            <a:ext cx="45719" cy="207180"/>
          </a:xfrm>
          <a:custGeom>
            <a:avLst/>
            <a:gdLst>
              <a:gd name="connsiteX0" fmla="*/ 0 w 0"/>
              <a:gd name="connsiteY0" fmla="*/ 181369 h 181369"/>
              <a:gd name="connsiteX1" fmla="*/ 0 w 0"/>
              <a:gd name="connsiteY1" fmla="*/ 0 h 1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81369">
                <a:moveTo>
                  <a:pt x="0" y="181369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290FF448-A98C-946D-57AF-98B8FA5BBC19}"/>
              </a:ext>
            </a:extLst>
          </p:cNvPr>
          <p:cNvSpPr/>
          <p:nvPr/>
        </p:nvSpPr>
        <p:spPr>
          <a:xfrm rot="16200000" flipH="1">
            <a:off x="11315891" y="3353107"/>
            <a:ext cx="45719" cy="207180"/>
          </a:xfrm>
          <a:custGeom>
            <a:avLst/>
            <a:gdLst>
              <a:gd name="connsiteX0" fmla="*/ 0 w 0"/>
              <a:gd name="connsiteY0" fmla="*/ 181369 h 181369"/>
              <a:gd name="connsiteX1" fmla="*/ 0 w 0"/>
              <a:gd name="connsiteY1" fmla="*/ 0 h 1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81369">
                <a:moveTo>
                  <a:pt x="0" y="181369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094B246-E71E-00A7-E5C0-EAFD8F2E2B9C}"/>
              </a:ext>
            </a:extLst>
          </p:cNvPr>
          <p:cNvSpPr/>
          <p:nvPr/>
        </p:nvSpPr>
        <p:spPr>
          <a:xfrm rot="16200000" flipH="1">
            <a:off x="11328413" y="2548892"/>
            <a:ext cx="45719" cy="207180"/>
          </a:xfrm>
          <a:custGeom>
            <a:avLst/>
            <a:gdLst>
              <a:gd name="connsiteX0" fmla="*/ 0 w 0"/>
              <a:gd name="connsiteY0" fmla="*/ 181369 h 181369"/>
              <a:gd name="connsiteX1" fmla="*/ 0 w 0"/>
              <a:gd name="connsiteY1" fmla="*/ 0 h 1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81369">
                <a:moveTo>
                  <a:pt x="0" y="181369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CC4984D-8340-5665-C508-5BDDF2441CFC}"/>
              </a:ext>
            </a:extLst>
          </p:cNvPr>
          <p:cNvSpPr/>
          <p:nvPr/>
        </p:nvSpPr>
        <p:spPr>
          <a:xfrm rot="16200000" flipH="1">
            <a:off x="11328413" y="1556139"/>
            <a:ext cx="45719" cy="207180"/>
          </a:xfrm>
          <a:custGeom>
            <a:avLst/>
            <a:gdLst>
              <a:gd name="connsiteX0" fmla="*/ 0 w 0"/>
              <a:gd name="connsiteY0" fmla="*/ 181369 h 181369"/>
              <a:gd name="connsiteX1" fmla="*/ 0 w 0"/>
              <a:gd name="connsiteY1" fmla="*/ 0 h 1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81369">
                <a:moveTo>
                  <a:pt x="0" y="181369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594985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38e4deb0-de08-4adb-aafc-d8ff02544178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169</TotalTime>
  <Words>223</Words>
  <Application>Microsoft Office PowerPoint</Application>
  <PresentationFormat>Widescreen</PresentationFormat>
  <Paragraphs>126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Century Gothic</vt:lpstr>
      <vt:lpstr>ORNL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 and 5-Year Review Requirement</dc:title>
  <dc:subject/>
  <dc:creator>Copinger, Thomas</dc:creator>
  <cp:keywords/>
  <dc:description/>
  <cp:lastModifiedBy>Conway, Jennifer</cp:lastModifiedBy>
  <cp:revision>21</cp:revision>
  <cp:lastPrinted>2025-03-21T18:38:11Z</cp:lastPrinted>
  <dcterms:created xsi:type="dcterms:W3CDTF">2024-08-27T11:22:43Z</dcterms:created>
  <dcterms:modified xsi:type="dcterms:W3CDTF">2025-03-28T17:22:16Z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