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7"/>
  </p:notesMasterIdLst>
  <p:handoutMasterIdLst>
    <p:handoutMasterId r:id="rId8"/>
  </p:handoutMasterIdLst>
  <p:sldIdLst>
    <p:sldId id="2147481337" r:id="rId2"/>
    <p:sldId id="2147481345" r:id="rId3"/>
    <p:sldId id="2147481338" r:id="rId4"/>
    <p:sldId id="2147481339" r:id="rId5"/>
    <p:sldId id="214748134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476F3E-2B2C-D02E-A927-755D46376812}" name="Elicia Ferrer" initials="EF" userId="ac7d01b8666ae590" providerId="Windows Live"/>
  <p188:author id="{BEF8CA72-6AE8-8AD8-5B9A-8F576BAC3FD5}" name="Janiga, Jaimee" initials="JJ" userId="S::7nj@ornl.gov::c06abe94-9752-4f8c-96a2-49efdf1f63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BA00"/>
    <a:srgbClr val="FF9E1B"/>
    <a:srgbClr val="7DC397"/>
    <a:srgbClr val="ECECEC"/>
    <a:srgbClr val="4E008E"/>
    <a:srgbClr val="B50094"/>
    <a:srgbClr val="FE5000"/>
    <a:srgbClr val="ED9634"/>
    <a:srgbClr val="005776"/>
    <a:srgbClr val="006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70ED95-7643-4D05-B783-2B7327FEE0E2}" v="1" dt="2025-09-10T12:07:30.615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9" autoAdjust="0"/>
    <p:restoredTop sz="96196" autoAdjust="0"/>
  </p:normalViewPr>
  <p:slideViewPr>
    <p:cSldViewPr snapToGrid="0">
      <p:cViewPr varScale="1">
        <p:scale>
          <a:sx n="101" d="100"/>
          <a:sy n="101" d="100"/>
        </p:scale>
        <p:origin x="8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05" d="100"/>
          <a:sy n="105" d="100"/>
        </p:scale>
        <p:origin x="4152" y="-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ethre, Robert" userId="d6248097-6830-49cd-a318-ee42293ccf95" providerId="ADAL" clId="{AF70ED95-7643-4D05-B783-2B7327FEE0E2}"/>
    <pc:docChg chg="custSel addSld modSld">
      <pc:chgData name="Saethre, Robert" userId="d6248097-6830-49cd-a318-ee42293ccf95" providerId="ADAL" clId="{AF70ED95-7643-4D05-B783-2B7327FEE0E2}" dt="2025-09-10T13:42:12.971" v="500" actId="20577"/>
      <pc:docMkLst>
        <pc:docMk/>
      </pc:docMkLst>
      <pc:sldChg chg="modSp mod">
        <pc:chgData name="Saethre, Robert" userId="d6248097-6830-49cd-a318-ee42293ccf95" providerId="ADAL" clId="{AF70ED95-7643-4D05-B783-2B7327FEE0E2}" dt="2025-09-10T12:04:43.291" v="17" actId="20577"/>
        <pc:sldMkLst>
          <pc:docMk/>
          <pc:sldMk cId="4251991772" sldId="2147481337"/>
        </pc:sldMkLst>
        <pc:spChg chg="mod">
          <ac:chgData name="Saethre, Robert" userId="d6248097-6830-49cd-a318-ee42293ccf95" providerId="ADAL" clId="{AF70ED95-7643-4D05-B783-2B7327FEE0E2}" dt="2025-09-10T12:04:43.291" v="17" actId="20577"/>
          <ac:spMkLst>
            <pc:docMk/>
            <pc:sldMk cId="4251991772" sldId="2147481337"/>
            <ac:spMk id="4" creationId="{A80AB052-C5ED-4604-BB32-C7CFB365406D}"/>
          </ac:spMkLst>
        </pc:spChg>
      </pc:sldChg>
      <pc:sldChg chg="modSp mod">
        <pc:chgData name="Saethre, Robert" userId="d6248097-6830-49cd-a318-ee42293ccf95" providerId="ADAL" clId="{AF70ED95-7643-4D05-B783-2B7327FEE0E2}" dt="2025-09-10T13:38:07.987" v="154" actId="1076"/>
        <pc:sldMkLst>
          <pc:docMk/>
          <pc:sldMk cId="3482279234" sldId="2147481338"/>
        </pc:sldMkLst>
        <pc:picChg chg="mod">
          <ac:chgData name="Saethre, Robert" userId="d6248097-6830-49cd-a318-ee42293ccf95" providerId="ADAL" clId="{AF70ED95-7643-4D05-B783-2B7327FEE0E2}" dt="2025-09-10T13:38:07.987" v="154" actId="1076"/>
          <ac:picMkLst>
            <pc:docMk/>
            <pc:sldMk cId="3482279234" sldId="2147481338"/>
            <ac:picMk id="28" creationId="{0BEA81E2-E212-532A-BC38-1D223132B182}"/>
          </ac:picMkLst>
        </pc:picChg>
      </pc:sldChg>
      <pc:sldChg chg="add">
        <pc:chgData name="Saethre, Robert" userId="d6248097-6830-49cd-a318-ee42293ccf95" providerId="ADAL" clId="{AF70ED95-7643-4D05-B783-2B7327FEE0E2}" dt="2025-09-10T12:07:30.612" v="18"/>
        <pc:sldMkLst>
          <pc:docMk/>
          <pc:sldMk cId="1379257387" sldId="2147481345"/>
        </pc:sldMkLst>
      </pc:sldChg>
      <pc:sldChg chg="modSp new mod">
        <pc:chgData name="Saethre, Robert" userId="d6248097-6830-49cd-a318-ee42293ccf95" providerId="ADAL" clId="{AF70ED95-7643-4D05-B783-2B7327FEE0E2}" dt="2025-09-10T13:42:12.971" v="500" actId="20577"/>
        <pc:sldMkLst>
          <pc:docMk/>
          <pc:sldMk cId="2913564991" sldId="2147481346"/>
        </pc:sldMkLst>
        <pc:spChg chg="mod">
          <ac:chgData name="Saethre, Robert" userId="d6248097-6830-49cd-a318-ee42293ccf95" providerId="ADAL" clId="{AF70ED95-7643-4D05-B783-2B7327FEE0E2}" dt="2025-09-10T13:37:21.301" v="153" actId="20577"/>
          <ac:spMkLst>
            <pc:docMk/>
            <pc:sldMk cId="2913564991" sldId="2147481346"/>
            <ac:spMk id="2" creationId="{3E3F37E1-9881-A63E-9A22-E45293474130}"/>
          </ac:spMkLst>
        </pc:spChg>
        <pc:spChg chg="mod">
          <ac:chgData name="Saethre, Robert" userId="d6248097-6830-49cd-a318-ee42293ccf95" providerId="ADAL" clId="{AF70ED95-7643-4D05-B783-2B7327FEE0E2}" dt="2025-09-10T13:42:12.971" v="500" actId="20577"/>
          <ac:spMkLst>
            <pc:docMk/>
            <pc:sldMk cId="2913564991" sldId="2147481346"/>
            <ac:spMk id="3" creationId="{B021BCC8-411F-3269-AA68-885029A2AED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744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7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-P07743 - Edited by Laddy Fields&#10;&#10;Drone Mission - Aerial view of ORNL's east Campus Quad facing southwest.&#10;&#10;This image has been reviewed by an ORNL Releasing Official and is approved for public release, May 19, 2025.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40965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7285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55018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674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3458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4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2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8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6146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43624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12370"/>
            <a:ext cx="1744662" cy="1485900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 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-P05692: Jaimee edited &#10;&#10;Drone Mission - Aerial of ORNL East Campus facing west. May 9, 2023.&#10;">
            <a:extLst>
              <a:ext uri="{FF2B5EF4-FFF2-40B4-BE49-F238E27FC236}">
                <a16:creationId xmlns:a16="http://schemas.microsoft.com/office/drawing/2014/main" id="{29026065-7CE6-26BF-5E11-E2573F33E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89" b="20607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88" y="2258209"/>
            <a:ext cx="12081224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37" y="2922742"/>
            <a:ext cx="12063127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78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-P08154: Drone Mission - Aerial of sunrise over ORNL east campus, April 3, 2023.  &#10;&#10;Electronic Reference Image – For more images in this series, please contact, creativeservices@ornl.gov&#10;This image has been reviewed by an ORNL Releasing Official and is approved for public release, January 4, 2023.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94" t="5003" r="5511" b="5003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287337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4217981" y="6109219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Title: Best Title Option for Longer Presentation Titles (Text Size no larger than 32 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492432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Stacked 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832" r:id="rId6"/>
    <p:sldLayoutId id="2147483894" r:id="rId7"/>
    <p:sldLayoutId id="2147483829" r:id="rId8"/>
    <p:sldLayoutId id="2147483897" r:id="rId9"/>
    <p:sldLayoutId id="2147483833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834" r:id="rId16"/>
    <p:sldLayoutId id="2147483940" r:id="rId17"/>
    <p:sldLayoutId id="2147483835" r:id="rId18"/>
    <p:sldLayoutId id="2147483928" r:id="rId19"/>
    <p:sldLayoutId id="2147483906" r:id="rId20"/>
    <p:sldLayoutId id="2147483905" r:id="rId21"/>
    <p:sldLayoutId id="2147483937" r:id="rId22"/>
    <p:sldLayoutId id="2147483947" r:id="rId23"/>
    <p:sldLayoutId id="2147483948" r:id="rId24"/>
    <p:sldLayoutId id="2147483951" r:id="rId25"/>
    <p:sldLayoutId id="2147483949" r:id="rId26"/>
    <p:sldLayoutId id="2147483959" r:id="rId27"/>
    <p:sldLayoutId id="2147483861" r:id="rId28"/>
    <p:sldLayoutId id="2147483958" r:id="rId29"/>
    <p:sldLayoutId id="2147483849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8B1F-BFB1-CC50-2580-E2ADE95FF0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Innovate 2.0 at ORNL Recap of Day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3AA3E-CA79-A928-3E5C-72DD8F594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AB052-C5ED-4604-BB32-C7CFB3654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September 10,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69892-B8FD-9314-2137-FD44D1A12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Rob Saethre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AE62E-70C2-2BB8-D0AC-19F273245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ORNL</a:t>
            </a:r>
          </a:p>
        </p:txBody>
      </p:sp>
    </p:spTree>
    <p:extLst>
      <p:ext uri="{BB962C8B-B14F-4D97-AF65-F5344CB8AC3E}">
        <p14:creationId xmlns:p14="http://schemas.microsoft.com/office/powerpoint/2010/main" val="4251991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0F21C76-FE61-C02F-F6E5-262E877291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0435" y="2134099"/>
            <a:ext cx="4506456" cy="1258406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EF2A324-DE5C-7E7C-329D-DDFFB39BE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152" y="117328"/>
            <a:ext cx="5711124" cy="491358"/>
          </a:xfrm>
        </p:spPr>
        <p:txBody>
          <a:bodyPr/>
          <a:lstStyle/>
          <a:p>
            <a:r>
              <a:rPr lang="en-US" dirty="0"/>
              <a:t>Welcome to Innovate 2.0, a dynamic workshop designed for early to mid-career engineers from the Department of Energy's National Laboratory complex. An engaging experience focused on career development, configuration management, and cutting-edge engineering practices. This workshop aims to foster connections among peers while enhancing your knowledge of engineering practices across various facilities.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698480-B614-5699-F2F9-FCD86D5CA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90" y="3795147"/>
            <a:ext cx="5025946" cy="87645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31A50B-BE26-2DFC-8B24-4E5C5FD38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44" y="5074247"/>
            <a:ext cx="4873438" cy="12183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E8DBAA-29AD-6505-2217-68106C271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536" y="713478"/>
            <a:ext cx="4226254" cy="101797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79257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584828E-46BF-CCD8-0B1D-71FD0A0BC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a great day yesterday</a:t>
            </a: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C9437F45-CED8-EB3E-6550-C2CE5D7DC3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732" b="732"/>
          <a:stretch/>
        </p:blipFill>
        <p:spPr>
          <a:prstGeom prst="rect">
            <a:avLst/>
          </a:prstGeom>
        </p:spPr>
      </p:pic>
      <p:pic>
        <p:nvPicPr>
          <p:cNvPr id="28" name="Picture Placeholder 27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0BEA81E2-E212-532A-BC38-1D223132B1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457" r="12457"/>
          <a:stretch/>
        </p:blipFill>
        <p:spPr>
          <a:xfrm>
            <a:off x="4899025" y="1647919"/>
            <a:ext cx="2393950" cy="2393950"/>
          </a:xfrm>
        </p:spPr>
      </p:pic>
      <p:pic>
        <p:nvPicPr>
          <p:cNvPr id="30" name="Picture Placeholder 29" descr="A group of people in a lecture hall&#10;&#10;AI-generated content may be incorrect.">
            <a:extLst>
              <a:ext uri="{FF2B5EF4-FFF2-40B4-BE49-F238E27FC236}">
                <a16:creationId xmlns:a16="http://schemas.microsoft.com/office/drawing/2014/main" id="{31C2648E-9DB3-0BB3-B4F6-EDEC7901FC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2457" r="12457"/>
          <a:stretch/>
        </p:blipFill>
        <p:spPr/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3FE7BB1-3E28-9732-B05B-A8EC4EF8C1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Keynote by Christo </a:t>
            </a:r>
            <a:r>
              <a:rPr lang="en-US" dirty="0" err="1"/>
              <a:t>Liedenberg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915CA4B-8DF8-2F6A-BD8B-7832D44C04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Discussion on Collaboration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2DF6B6F-D455-5F87-899C-E153BB2CC6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Breakout session on Career Development</a:t>
            </a:r>
          </a:p>
        </p:txBody>
      </p:sp>
    </p:spTree>
    <p:extLst>
      <p:ext uri="{BB962C8B-B14F-4D97-AF65-F5344CB8AC3E}">
        <p14:creationId xmlns:p14="http://schemas.microsoft.com/office/powerpoint/2010/main" val="3482279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19B78AF-0A80-5F82-07DC-D16EDEA265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b="1" dirty="0"/>
              <a:t>Collaboration</a:t>
            </a:r>
          </a:p>
          <a:p>
            <a:pPr marL="971550" lvl="1" indent="-285750"/>
            <a:r>
              <a:rPr lang="en-US" sz="2000" dirty="0">
                <a:solidFill>
                  <a:schemeClr val="bg1"/>
                </a:solidFill>
              </a:rPr>
              <a:t>Handover to operations isn’t well defined</a:t>
            </a:r>
          </a:p>
          <a:p>
            <a:pPr marL="971550" lvl="1" indent="-285750"/>
            <a:r>
              <a:rPr lang="en-US" sz="2000" dirty="0">
                <a:solidFill>
                  <a:schemeClr val="bg1"/>
                </a:solidFill>
              </a:rPr>
              <a:t>Ownership is unclear</a:t>
            </a:r>
          </a:p>
          <a:p>
            <a:pPr marL="971550" lvl="1" indent="-285750"/>
            <a:r>
              <a:rPr lang="en-US" sz="2000" dirty="0">
                <a:solidFill>
                  <a:schemeClr val="bg1"/>
                </a:solidFill>
              </a:rPr>
              <a:t>Collaboration within Labs are difficult</a:t>
            </a:r>
          </a:p>
          <a:p>
            <a:pPr marL="971550" lvl="1" indent="-285750"/>
            <a:r>
              <a:rPr lang="en-US" sz="2000" dirty="0">
                <a:solidFill>
                  <a:schemeClr val="bg1"/>
                </a:solidFill>
              </a:rPr>
              <a:t>There are groups trying to help “Star Lab”, “EFCOG”, Chief Engineers @ Battelle Affiliated Labs, Six-Way Labs </a:t>
            </a:r>
          </a:p>
          <a:p>
            <a:pPr marL="285750" indent="-285750"/>
            <a:endParaRPr lang="en-US" sz="2000" dirty="0"/>
          </a:p>
          <a:p>
            <a:pPr marL="285750" indent="-285750"/>
            <a:endParaRPr lang="en-US" sz="2000" dirty="0"/>
          </a:p>
          <a:p>
            <a:pPr marL="285750" indent="-285750"/>
            <a:endParaRPr lang="en-US" sz="20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1A63D56-2220-8544-C8E9-AF859014D5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>
            <a:noAutofit/>
          </a:bodyPr>
          <a:lstStyle/>
          <a:p>
            <a:r>
              <a:rPr lang="en-US" sz="2000" b="1" dirty="0"/>
              <a:t>Career Development</a:t>
            </a:r>
          </a:p>
          <a:p>
            <a:pPr marL="971550" lvl="1" indent="-285750"/>
            <a:r>
              <a:rPr lang="en-US" sz="2000" dirty="0">
                <a:solidFill>
                  <a:schemeClr val="bg1"/>
                </a:solidFill>
              </a:rPr>
              <a:t>Training </a:t>
            </a:r>
            <a:r>
              <a:rPr lang="en-US" sz="2000" b="1" dirty="0">
                <a:solidFill>
                  <a:schemeClr val="bg1"/>
                </a:solidFill>
              </a:rPr>
              <a:t>Resources</a:t>
            </a:r>
            <a:r>
              <a:rPr lang="en-US" sz="2000" dirty="0">
                <a:solidFill>
                  <a:schemeClr val="bg1"/>
                </a:solidFill>
              </a:rPr>
              <a:t> are available but mostly for business systems, specific job related is “sink or swim”</a:t>
            </a:r>
          </a:p>
          <a:p>
            <a:pPr marL="971550" lvl="1" indent="-285750"/>
            <a:r>
              <a:rPr lang="en-US" sz="2000" b="1" dirty="0">
                <a:solidFill>
                  <a:schemeClr val="bg1"/>
                </a:solidFill>
              </a:rPr>
              <a:t>Onboarding</a:t>
            </a:r>
            <a:r>
              <a:rPr lang="en-US" sz="2000" dirty="0">
                <a:solidFill>
                  <a:schemeClr val="bg1"/>
                </a:solidFill>
              </a:rPr>
              <a:t> takes </a:t>
            </a:r>
          </a:p>
          <a:p>
            <a:pPr marL="971550" lvl="1" indent="-285750"/>
            <a:r>
              <a:rPr lang="en-US" sz="2000" b="1" dirty="0">
                <a:solidFill>
                  <a:schemeClr val="bg1"/>
                </a:solidFill>
              </a:rPr>
              <a:t>Mentoring</a:t>
            </a:r>
            <a:r>
              <a:rPr lang="en-US" sz="2000" dirty="0">
                <a:solidFill>
                  <a:schemeClr val="bg1"/>
                </a:solidFill>
              </a:rPr>
              <a:t> programs exist but take time away from job, need mgmt. support</a:t>
            </a:r>
          </a:p>
          <a:p>
            <a:pPr marL="971550" lvl="1" indent="-285750"/>
            <a:r>
              <a:rPr lang="en-US" sz="2000" b="1" dirty="0">
                <a:solidFill>
                  <a:schemeClr val="bg1"/>
                </a:solidFill>
              </a:rPr>
              <a:t>Networking</a:t>
            </a:r>
            <a:r>
              <a:rPr lang="en-US" sz="2000" dirty="0">
                <a:solidFill>
                  <a:schemeClr val="bg1"/>
                </a:solidFill>
              </a:rPr>
              <a:t> is this type of program</a:t>
            </a:r>
          </a:p>
          <a:p>
            <a:pPr marL="971550" lvl="1" indent="-285750"/>
            <a:r>
              <a:rPr lang="en-US" sz="2000" b="1" dirty="0">
                <a:solidFill>
                  <a:schemeClr val="bg1"/>
                </a:solidFill>
              </a:rPr>
              <a:t>Continuous Education </a:t>
            </a:r>
            <a:r>
              <a:rPr lang="en-US" sz="2000" dirty="0">
                <a:solidFill>
                  <a:schemeClr val="bg1"/>
                </a:solidFill>
              </a:rPr>
              <a:t>is mostly on the engineer to initiate and manage. Limited $ are available in most cases.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6F13BC2F-E3B9-4C46-9EFA-8450347A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Aways from yesterday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05EE48-3436-9045-02F0-DD24DA84BBA5}"/>
              </a:ext>
            </a:extLst>
          </p:cNvPr>
          <p:cNvSpPr txBox="1"/>
          <p:nvPr/>
        </p:nvSpPr>
        <p:spPr>
          <a:xfrm>
            <a:off x="2830224" y="577238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/>
            <a:r>
              <a:rPr lang="en-US" sz="3600" b="1" dirty="0">
                <a:solidFill>
                  <a:schemeClr val="bg1"/>
                </a:solidFill>
              </a:rPr>
              <a:t>Need $ and time</a:t>
            </a:r>
          </a:p>
        </p:txBody>
      </p:sp>
    </p:spTree>
    <p:extLst>
      <p:ext uri="{BB962C8B-B14F-4D97-AF65-F5344CB8AC3E}">
        <p14:creationId xmlns:p14="http://schemas.microsoft.com/office/powerpoint/2010/main" val="3631297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3F37E1-9881-A63E-9A22-E452934741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It is worth it to take on mentoring</a:t>
            </a:r>
          </a:p>
          <a:p>
            <a:r>
              <a:rPr lang="en-US" dirty="0"/>
              <a:t>Group setting is a good idea</a:t>
            </a:r>
          </a:p>
          <a:p>
            <a:r>
              <a:rPr lang="en-US" dirty="0"/>
              <a:t>LIDAR </a:t>
            </a:r>
          </a:p>
          <a:p>
            <a:r>
              <a:rPr lang="en-US" dirty="0"/>
              <a:t>Post processing take </a:t>
            </a:r>
            <a:r>
              <a:rPr lang="en-US" dirty="0" err="1"/>
              <a:t>stime</a:t>
            </a:r>
            <a:endParaRPr lang="en-US" dirty="0"/>
          </a:p>
          <a:p>
            <a:r>
              <a:rPr lang="en-US" dirty="0"/>
              <a:t>Matter port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1BCC8-411F-3269-AA68-885029A2AE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Create a website in </a:t>
            </a:r>
            <a:r>
              <a:rPr lang="en-US" dirty="0" err="1"/>
              <a:t>Sharepoint</a:t>
            </a:r>
            <a:r>
              <a:rPr lang="en-US" dirty="0"/>
              <a:t> System descriptions for training and onboarding self learning.</a:t>
            </a:r>
          </a:p>
          <a:p>
            <a:r>
              <a:rPr lang="en-US" dirty="0"/>
              <a:t>Duplication of information could be a maintenance of information.</a:t>
            </a:r>
          </a:p>
          <a:p>
            <a:r>
              <a:rPr lang="en-US" dirty="0"/>
              <a:t>Single source of truth</a:t>
            </a:r>
          </a:p>
          <a:p>
            <a:r>
              <a:rPr lang="en-US" dirty="0"/>
              <a:t>Can we use AI to summarize and collate publications</a:t>
            </a:r>
          </a:p>
          <a:p>
            <a:endParaRPr lang="en-US" dirty="0"/>
          </a:p>
          <a:p>
            <a:r>
              <a:rPr lang="en-US" dirty="0"/>
              <a:t>Collaboration between labs</a:t>
            </a:r>
          </a:p>
          <a:p>
            <a:r>
              <a:rPr lang="en-US" dirty="0"/>
              <a:t>HFIR fuel elements example</a:t>
            </a:r>
          </a:p>
          <a:p>
            <a:r>
              <a:rPr lang="en-US" dirty="0"/>
              <a:t>Is there a guide for collaborations?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19AF8D-A636-502F-25C1-4D2A07A3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64991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Forge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-Presentation-16x9-Template" id="{B6CFA07B-5112-CD44-89D2-3F3E80521EC7}" vid="{5F400BA0-AB5B-A743-9B98-289004757F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129</TotalTime>
  <Words>273</Words>
  <Application>Microsoft Office PowerPoint</Application>
  <PresentationFormat>Widescreen</PresentationFormat>
  <Paragraphs>37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Roboto</vt:lpstr>
      <vt:lpstr>Roboto Light</vt:lpstr>
      <vt:lpstr>ORNL Presentation</vt:lpstr>
      <vt:lpstr>Innovate 2.0 at ORNL Recap of Day 1</vt:lpstr>
      <vt:lpstr>Welcome to Innovate 2.0, a dynamic workshop designed for early to mid-career engineers from the Department of Energy's National Laboratory complex. An engaging experience focused on career development, configuration management, and cutting-edge engineering practices. This workshop aims to foster connections among peers while enhancing your knowledge of engineering practices across various facilities. </vt:lpstr>
      <vt:lpstr>Thank you for a great day yesterday</vt:lpstr>
      <vt:lpstr>Take Aways from yesterday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Saethre, Robert</dc:creator>
  <cp:lastModifiedBy>Saethre, Robert</cp:lastModifiedBy>
  <cp:revision>1</cp:revision>
  <dcterms:created xsi:type="dcterms:W3CDTF">2025-09-10T11:33:49Z</dcterms:created>
  <dcterms:modified xsi:type="dcterms:W3CDTF">2025-09-10T13:43:06Z</dcterms:modified>
</cp:coreProperties>
</file>