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1" r:id="rId1"/>
  </p:sldMasterIdLst>
  <p:notesMasterIdLst>
    <p:notesMasterId r:id="rId17"/>
  </p:notesMasterIdLst>
  <p:handoutMasterIdLst>
    <p:handoutMasterId r:id="rId18"/>
  </p:handoutMasterIdLst>
  <p:sldIdLst>
    <p:sldId id="2147481337" r:id="rId2"/>
    <p:sldId id="2147481342" r:id="rId3"/>
    <p:sldId id="2147481343" r:id="rId4"/>
    <p:sldId id="2147481341" r:id="rId5"/>
    <p:sldId id="2147481350" r:id="rId6"/>
    <p:sldId id="2147481351" r:id="rId7"/>
    <p:sldId id="2147481352" r:id="rId8"/>
    <p:sldId id="2147481357" r:id="rId9"/>
    <p:sldId id="2147481354" r:id="rId10"/>
    <p:sldId id="2147481345" r:id="rId11"/>
    <p:sldId id="2147481349" r:id="rId12"/>
    <p:sldId id="2147481348" r:id="rId13"/>
    <p:sldId id="2147481355" r:id="rId14"/>
    <p:sldId id="2147481359" r:id="rId15"/>
    <p:sldId id="214748135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476F3E-2B2C-D02E-A927-755D46376812}" name="Elicia Ferrer" initials="EF" userId="ac7d01b8666ae590" providerId="Windows Live"/>
  <p188:author id="{BEF8CA72-6AE8-8AD8-5B9A-8F576BAC3FD5}" name="Janiga, Jaimee" initials="JJ" userId="S::7nj@ornl.gov::c06abe94-9752-4f8c-96a2-49efdf1f636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BA00"/>
    <a:srgbClr val="FF9E1B"/>
    <a:srgbClr val="7DC397"/>
    <a:srgbClr val="ECECEC"/>
    <a:srgbClr val="4E008E"/>
    <a:srgbClr val="B50094"/>
    <a:srgbClr val="FE5000"/>
    <a:srgbClr val="ED9634"/>
    <a:srgbClr val="005776"/>
    <a:srgbClr val="006B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336"/>
    <p:restoredTop sz="89521"/>
  </p:normalViewPr>
  <p:slideViewPr>
    <p:cSldViewPr snapToGrid="0">
      <p:cViewPr varScale="1">
        <p:scale>
          <a:sx n="109" d="100"/>
          <a:sy n="109" d="100"/>
        </p:scale>
        <p:origin x="512" y="176"/>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05" d="100"/>
          <a:sy n="105" d="100"/>
        </p:scale>
        <p:origin x="4152"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2F454D-A2FB-E28F-62C2-050A837E1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ptos" panose="020B0004020202020204" pitchFamily="34" charset="0"/>
            </a:endParaRPr>
          </a:p>
        </p:txBody>
      </p:sp>
      <p:sp>
        <p:nvSpPr>
          <p:cNvPr id="3" name="Date Placeholder 2">
            <a:extLst>
              <a:ext uri="{FF2B5EF4-FFF2-40B4-BE49-F238E27FC236}">
                <a16:creationId xmlns:a16="http://schemas.microsoft.com/office/drawing/2014/main" id="{BA896BDF-7ADA-716C-F5CA-D157A094BB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614C3F-0AF5-DA4C-84F9-3990FF0B58A5}" type="datetimeFigureOut">
              <a:rPr lang="en-US" smtClean="0">
                <a:latin typeface="Aptos" panose="020B0004020202020204" pitchFamily="34" charset="0"/>
              </a:rPr>
              <a:t>2/7/26</a:t>
            </a:fld>
            <a:endParaRPr lang="en-US" dirty="0">
              <a:latin typeface="Aptos" panose="020B0004020202020204" pitchFamily="34" charset="0"/>
            </a:endParaRPr>
          </a:p>
        </p:txBody>
      </p:sp>
      <p:sp>
        <p:nvSpPr>
          <p:cNvPr id="4" name="Footer Placeholder 3">
            <a:extLst>
              <a:ext uri="{FF2B5EF4-FFF2-40B4-BE49-F238E27FC236}">
                <a16:creationId xmlns:a16="http://schemas.microsoft.com/office/drawing/2014/main" id="{72677AF2-C6EF-69B3-EBC0-F3BECE6632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ptos" panose="020B0004020202020204" pitchFamily="34" charset="0"/>
            </a:endParaRPr>
          </a:p>
        </p:txBody>
      </p:sp>
      <p:sp>
        <p:nvSpPr>
          <p:cNvPr id="5" name="Slide Number Placeholder 4">
            <a:extLst>
              <a:ext uri="{FF2B5EF4-FFF2-40B4-BE49-F238E27FC236}">
                <a16:creationId xmlns:a16="http://schemas.microsoft.com/office/drawing/2014/main" id="{E24AEBCA-6ABE-1DFD-7AA8-A3B2F1B63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7AB913-EDAA-C746-870D-9B7877FA5A85}" type="slidenum">
              <a:rPr lang="en-US" smtClean="0">
                <a:latin typeface="Aptos" panose="020B0004020202020204" pitchFamily="34" charset="0"/>
              </a:rPr>
              <a:t>‹#›</a:t>
            </a:fld>
            <a:endParaRPr lang="en-US" dirty="0">
              <a:latin typeface="Aptos" panose="020B0004020202020204" pitchFamily="34" charset="0"/>
            </a:endParaRPr>
          </a:p>
        </p:txBody>
      </p:sp>
    </p:spTree>
    <p:extLst>
      <p:ext uri="{BB962C8B-B14F-4D97-AF65-F5344CB8AC3E}">
        <p14:creationId xmlns:p14="http://schemas.microsoft.com/office/powerpoint/2010/main" val="1005690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ptos" panose="020B00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ptos" panose="020B0004020202020204" pitchFamily="34" charset="0"/>
              </a:defRPr>
            </a:lvl1pPr>
          </a:lstStyle>
          <a:p>
            <a:fld id="{9F2D4C33-E834-184F-A85B-4B1A7D742F82}" type="datetimeFigureOut">
              <a:rPr lang="en-US" smtClean="0"/>
              <a:pPr/>
              <a:t>2/7/26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ptos" panose="020B00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ptos" panose="020B0004020202020204" pitchFamily="34" charset="0"/>
              </a:defRPr>
            </a:lvl1pPr>
          </a:lstStyle>
          <a:p>
            <a:fld id="{CEEA2CD3-FB95-D94F-9F04-F9F995EAB822}" type="slidenum">
              <a:rPr lang="en-US" smtClean="0"/>
              <a:pPr/>
              <a:t>‹#›</a:t>
            </a:fld>
            <a:endParaRPr lang="en-US" dirty="0"/>
          </a:p>
        </p:txBody>
      </p:sp>
    </p:spTree>
    <p:extLst>
      <p:ext uri="{BB962C8B-B14F-4D97-AF65-F5344CB8AC3E}">
        <p14:creationId xmlns:p14="http://schemas.microsoft.com/office/powerpoint/2010/main" val="1818331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ptos" panose="020B0004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a:xfrm>
            <a:off x="685800" y="4400550"/>
            <a:ext cx="5486400" cy="3774460"/>
          </a:xfrm>
        </p:spPr>
        <p:txBody>
          <a:bodyPr/>
          <a:lstStyle/>
          <a:p>
            <a:pPr>
              <a:lnSpc>
                <a:spcPct val="90000"/>
              </a:lnSpc>
              <a:spcBef>
                <a:spcPts val="1200"/>
              </a:spcBef>
              <a:spcAft>
                <a:spcPts val="60"/>
              </a:spcAft>
              <a:buNone/>
            </a:pPr>
            <a:endParaRPr lang="en-US" b="0" dirty="0">
              <a:latin typeface="Aptos Light" panose="020B0004020202020204" pitchFamily="34" charset="0"/>
              <a:ea typeface="Aptos" panose="02000000000000000000" pitchFamily="2" charset="0"/>
            </a:endParaRPr>
          </a:p>
        </p:txBody>
      </p:sp>
      <p:sp>
        <p:nvSpPr>
          <p:cNvPr id="4" name="Slide Number Placeholder 3"/>
          <p:cNvSpPr>
            <a:spLocks noGrp="1"/>
          </p:cNvSpPr>
          <p:nvPr>
            <p:ph type="sldNum" sz="quarter" idx="5"/>
          </p:nvPr>
        </p:nvSpPr>
        <p:spPr/>
        <p:txBody>
          <a:bodyPr/>
          <a:lstStyle/>
          <a:p>
            <a:fld id="{CEEA2CD3-FB95-D94F-9F04-F9F995EAB822}" type="slidenum">
              <a:rPr lang="en-US" smtClean="0"/>
              <a:t>1</a:t>
            </a:fld>
            <a:endParaRPr lang="en-US"/>
          </a:p>
        </p:txBody>
      </p:sp>
    </p:spTree>
    <p:extLst>
      <p:ext uri="{BB962C8B-B14F-4D97-AF65-F5344CB8AC3E}">
        <p14:creationId xmlns:p14="http://schemas.microsoft.com/office/powerpoint/2010/main" val="4034575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10</a:t>
            </a:fld>
            <a:endParaRPr lang="en-US" dirty="0"/>
          </a:p>
        </p:txBody>
      </p:sp>
    </p:spTree>
    <p:extLst>
      <p:ext uri="{BB962C8B-B14F-4D97-AF65-F5344CB8AC3E}">
        <p14:creationId xmlns:p14="http://schemas.microsoft.com/office/powerpoint/2010/main" val="2431082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11</a:t>
            </a:fld>
            <a:endParaRPr lang="en-US" dirty="0"/>
          </a:p>
        </p:txBody>
      </p:sp>
    </p:spTree>
    <p:extLst>
      <p:ext uri="{BB962C8B-B14F-4D97-AF65-F5344CB8AC3E}">
        <p14:creationId xmlns:p14="http://schemas.microsoft.com/office/powerpoint/2010/main" val="3509323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12</a:t>
            </a:fld>
            <a:endParaRPr lang="en-US" dirty="0"/>
          </a:p>
        </p:txBody>
      </p:sp>
    </p:spTree>
    <p:extLst>
      <p:ext uri="{BB962C8B-B14F-4D97-AF65-F5344CB8AC3E}">
        <p14:creationId xmlns:p14="http://schemas.microsoft.com/office/powerpoint/2010/main" val="4041788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13</a:t>
            </a:fld>
            <a:endParaRPr lang="en-US" dirty="0"/>
          </a:p>
        </p:txBody>
      </p:sp>
    </p:spTree>
    <p:extLst>
      <p:ext uri="{BB962C8B-B14F-4D97-AF65-F5344CB8AC3E}">
        <p14:creationId xmlns:p14="http://schemas.microsoft.com/office/powerpoint/2010/main" val="2200496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kern="1200" dirty="0">
              <a:solidFill>
                <a:schemeClr val="tx1"/>
              </a:solidFill>
              <a:effectLst/>
              <a:latin typeface="Aptos" panose="020B0004020202020204" pitchFamily="34" charset="0"/>
              <a:ea typeface="+mn-ea"/>
              <a:cs typeface="+mn-cs"/>
            </a:endParaRPr>
          </a:p>
        </p:txBody>
      </p:sp>
      <p:sp>
        <p:nvSpPr>
          <p:cNvPr id="4" name="Slide Number Placeholder 3"/>
          <p:cNvSpPr>
            <a:spLocks noGrp="1"/>
          </p:cNvSpPr>
          <p:nvPr>
            <p:ph type="sldNum" sz="quarter" idx="5"/>
          </p:nvPr>
        </p:nvSpPr>
        <p:spPr/>
        <p:txBody>
          <a:bodyPr/>
          <a:lstStyle/>
          <a:p>
            <a:fld id="{CEEA2CD3-FB95-D94F-9F04-F9F995EAB822}" type="slidenum">
              <a:rPr lang="en-US" smtClean="0"/>
              <a:pPr/>
              <a:t>2</a:t>
            </a:fld>
            <a:endParaRPr lang="en-US" dirty="0"/>
          </a:p>
        </p:txBody>
      </p:sp>
    </p:spTree>
    <p:extLst>
      <p:ext uri="{BB962C8B-B14F-4D97-AF65-F5344CB8AC3E}">
        <p14:creationId xmlns:p14="http://schemas.microsoft.com/office/powerpoint/2010/main" val="2937779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solidFill>
                <a:srgbClr val="FE5000"/>
              </a:solidFill>
            </a:endParaRPr>
          </a:p>
        </p:txBody>
      </p:sp>
      <p:sp>
        <p:nvSpPr>
          <p:cNvPr id="4" name="Slide Number Placeholder 3"/>
          <p:cNvSpPr>
            <a:spLocks noGrp="1"/>
          </p:cNvSpPr>
          <p:nvPr>
            <p:ph type="sldNum" sz="quarter" idx="5"/>
          </p:nvPr>
        </p:nvSpPr>
        <p:spPr/>
        <p:txBody>
          <a:bodyPr/>
          <a:lstStyle/>
          <a:p>
            <a:fld id="{CEEA2CD3-FB95-D94F-9F04-F9F995EAB822}" type="slidenum">
              <a:rPr lang="en-US" smtClean="0"/>
              <a:pPr/>
              <a:t>3</a:t>
            </a:fld>
            <a:endParaRPr lang="en-US" dirty="0"/>
          </a:p>
        </p:txBody>
      </p:sp>
    </p:spTree>
    <p:extLst>
      <p:ext uri="{BB962C8B-B14F-4D97-AF65-F5344CB8AC3E}">
        <p14:creationId xmlns:p14="http://schemas.microsoft.com/office/powerpoint/2010/main" val="1350411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4</a:t>
            </a:fld>
            <a:endParaRPr lang="en-US" dirty="0"/>
          </a:p>
        </p:txBody>
      </p:sp>
    </p:spTree>
    <p:extLst>
      <p:ext uri="{BB962C8B-B14F-4D97-AF65-F5344CB8AC3E}">
        <p14:creationId xmlns:p14="http://schemas.microsoft.com/office/powerpoint/2010/main" val="1737950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5</a:t>
            </a:fld>
            <a:endParaRPr lang="en-US" dirty="0"/>
          </a:p>
        </p:txBody>
      </p:sp>
    </p:spTree>
    <p:extLst>
      <p:ext uri="{BB962C8B-B14F-4D97-AF65-F5344CB8AC3E}">
        <p14:creationId xmlns:p14="http://schemas.microsoft.com/office/powerpoint/2010/main" val="4281002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6</a:t>
            </a:fld>
            <a:endParaRPr lang="en-US" dirty="0"/>
          </a:p>
        </p:txBody>
      </p:sp>
    </p:spTree>
    <p:extLst>
      <p:ext uri="{BB962C8B-B14F-4D97-AF65-F5344CB8AC3E}">
        <p14:creationId xmlns:p14="http://schemas.microsoft.com/office/powerpoint/2010/main" val="3655827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7</a:t>
            </a:fld>
            <a:endParaRPr lang="en-US" dirty="0"/>
          </a:p>
        </p:txBody>
      </p:sp>
    </p:spTree>
    <p:extLst>
      <p:ext uri="{BB962C8B-B14F-4D97-AF65-F5344CB8AC3E}">
        <p14:creationId xmlns:p14="http://schemas.microsoft.com/office/powerpoint/2010/main" val="576491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B16E4-A64E-8090-BB21-2EE2111F01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0227FE-C3E9-525C-363E-23041BC420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29E618-5E51-EDE3-F06C-D936D81778D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22BD9FDD-6B0E-D62C-B2BE-EE7B01ED3138}"/>
              </a:ext>
            </a:extLst>
          </p:cNvPr>
          <p:cNvSpPr>
            <a:spLocks noGrp="1"/>
          </p:cNvSpPr>
          <p:nvPr>
            <p:ph type="sldNum" sz="quarter" idx="5"/>
          </p:nvPr>
        </p:nvSpPr>
        <p:spPr/>
        <p:txBody>
          <a:bodyPr/>
          <a:lstStyle/>
          <a:p>
            <a:fld id="{CEEA2CD3-FB95-D94F-9F04-F9F995EAB822}" type="slidenum">
              <a:rPr lang="en-US" smtClean="0"/>
              <a:pPr/>
              <a:t>8</a:t>
            </a:fld>
            <a:endParaRPr lang="en-US" dirty="0"/>
          </a:p>
        </p:txBody>
      </p:sp>
    </p:spTree>
    <p:extLst>
      <p:ext uri="{BB962C8B-B14F-4D97-AF65-F5344CB8AC3E}">
        <p14:creationId xmlns:p14="http://schemas.microsoft.com/office/powerpoint/2010/main" val="2345233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9</a:t>
            </a:fld>
            <a:endParaRPr lang="en-US" dirty="0"/>
          </a:p>
        </p:txBody>
      </p:sp>
    </p:spTree>
    <p:extLst>
      <p:ext uri="{BB962C8B-B14F-4D97-AF65-F5344CB8AC3E}">
        <p14:creationId xmlns:p14="http://schemas.microsoft.com/office/powerpoint/2010/main" val="1141393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NS">
    <p:spTree>
      <p:nvGrpSpPr>
        <p:cNvPr id="1" name=""/>
        <p:cNvGrpSpPr/>
        <p:nvPr/>
      </p:nvGrpSpPr>
      <p:grpSpPr>
        <a:xfrm>
          <a:off x="0" y="0"/>
          <a:ext cx="0" cy="0"/>
          <a:chOff x="0" y="0"/>
          <a:chExt cx="0" cy="0"/>
        </a:xfrm>
      </p:grpSpPr>
      <p:pic>
        <p:nvPicPr>
          <p:cNvPr id="8" name="Picture 7" descr="2021-P09584: Aerial overview of the Spallation Neutron Source, SNS, and the future location for the SNS Second Target Station, September 30, 2021.  This image has been reviewed by an ORNL Releasing Official and is approved for public release, September 26, 2022.&#10;">
            <a:extLst>
              <a:ext uri="{FF2B5EF4-FFF2-40B4-BE49-F238E27FC236}">
                <a16:creationId xmlns:a16="http://schemas.microsoft.com/office/drawing/2014/main" id="{722061E7-F047-25B6-CDE2-3206AA1D78A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a typeface="Aptos"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B0004020202020204" pitchFamily="34"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28108" y="1141396"/>
            <a:ext cx="1780479" cy="428014"/>
          </a:xfrm>
          <a:prstGeom prst="rect">
            <a:avLst/>
          </a:prstGeom>
        </p:spPr>
      </p:pic>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Aptos Light" panose="020B0004020202020204" pitchFamily="34" charset="0"/>
                  <a:ea typeface="Aptos" panose="02000000000000000000" pitchFamily="2" charset="0"/>
                </a:rPr>
                <a:t>ORNL IS MANAGED BY UT-BATTELLE LLC </a:t>
              </a:r>
              <a:br>
                <a:rPr lang="en-US" sz="900" b="0" i="0" dirty="0">
                  <a:solidFill>
                    <a:schemeClr val="tx1"/>
                  </a:solidFill>
                  <a:latin typeface="Aptos Light" panose="020B0004020202020204" pitchFamily="34" charset="0"/>
                  <a:ea typeface="Aptos" panose="02000000000000000000" pitchFamily="2" charset="0"/>
                </a:rPr>
              </a:br>
              <a:r>
                <a:rPr lang="en-US" sz="900" b="0" i="0" dirty="0">
                  <a:solidFill>
                    <a:schemeClr val="tx1"/>
                  </a:solidFill>
                  <a:latin typeface="Aptos Light" panose="020B0004020202020204" pitchFamily="34" charset="0"/>
                  <a:ea typeface="Aptos"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5"/>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1720754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Column Stacked Image Series">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lvl1pPr>
              <a:defRPr/>
            </a:lvl1pPr>
          </a:lstStyle>
          <a:p>
            <a:r>
              <a:rPr lang="en-US"/>
              <a:t>Click icon to add picture</a:t>
            </a:r>
            <a:endParaRPr lang="en-US" dirty="0"/>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lvl1pPr>
              <a:defRPr/>
            </a:lvl1pPr>
          </a:lstStyle>
          <a:p>
            <a:r>
              <a:rPr lang="en-US"/>
              <a:t>Click icon to add picture</a:t>
            </a:r>
            <a:endParaRPr lang="en-US" dirty="0"/>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latin typeface="+mj-lt"/>
              </a:defRPr>
            </a:lvl1pPr>
          </a:lstStyle>
          <a:p>
            <a:r>
              <a:rPr lang="en-US" dirty="0"/>
              <a:t>One-sentence headline stating the main takeaway message</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Place content here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314968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Column 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4115577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2409650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172851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
        <p:nvSpPr>
          <p:cNvPr id="2" name="Content Placeholder 2">
            <a:extLst>
              <a:ext uri="{FF2B5EF4-FFF2-40B4-BE49-F238E27FC236}">
                <a16:creationId xmlns:a16="http://schemas.microsoft.com/office/drawing/2014/main" id="{7C908273-EAF5-86C7-7DA1-4B3A63FA40AD}"/>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9" name="Content Placeholder 2">
            <a:extLst>
              <a:ext uri="{FF2B5EF4-FFF2-40B4-BE49-F238E27FC236}">
                <a16:creationId xmlns:a16="http://schemas.microsoft.com/office/drawing/2014/main" id="{328AC23A-F6F3-1406-A41C-A53D31762F5B}"/>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0" name="Content Placeholder 2">
            <a:extLst>
              <a:ext uri="{FF2B5EF4-FFF2-40B4-BE49-F238E27FC236}">
                <a16:creationId xmlns:a16="http://schemas.microsoft.com/office/drawing/2014/main" id="{08990C39-D2EB-2C24-D563-540A447C8980}"/>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550189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4106746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4E3954A7-39D8-F93F-8AB5-8AFDA80ABC34}"/>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Content Placeholder 2">
            <a:extLst>
              <a:ext uri="{FF2B5EF4-FFF2-40B4-BE49-F238E27FC236}">
                <a16:creationId xmlns:a16="http://schemas.microsoft.com/office/drawing/2014/main" id="{E933C006-27BF-E46C-6464-DF2AED8EF3CF}"/>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1" name="Content Placeholder 2">
            <a:extLst>
              <a:ext uri="{FF2B5EF4-FFF2-40B4-BE49-F238E27FC236}">
                <a16:creationId xmlns:a16="http://schemas.microsoft.com/office/drawing/2014/main" id="{372DE149-7914-DD03-AF2A-717A4DBC4C42}"/>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2" name="Content Placeholder 2">
            <a:extLst>
              <a:ext uri="{FF2B5EF4-FFF2-40B4-BE49-F238E27FC236}">
                <a16:creationId xmlns:a16="http://schemas.microsoft.com/office/drawing/2014/main" id="{C563E755-9A43-BCF9-FC26-D2B9312D44A8}"/>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434581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5" name="Text Placeholder 212">
            <a:extLst>
              <a:ext uri="{FF2B5EF4-FFF2-40B4-BE49-F238E27FC236}">
                <a16:creationId xmlns:a16="http://schemas.microsoft.com/office/drawing/2014/main" id="{E5D92591-51DF-3209-1704-154E381BA6FD}"/>
              </a:ext>
            </a:extLst>
          </p:cNvPr>
          <p:cNvSpPr>
            <a:spLocks noGrp="1"/>
          </p:cNvSpPr>
          <p:nvPr>
            <p:ph type="body" sz="quarter" idx="13" hasCustomPrompt="1"/>
          </p:nvPr>
        </p:nvSpPr>
        <p:spPr>
          <a:xfrm>
            <a:off x="314691" y="1636713"/>
            <a:ext cx="5534113"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322623F-B85A-91ED-9131-7E60FBA08AAC}"/>
              </a:ext>
            </a:extLst>
          </p:cNvPr>
          <p:cNvSpPr>
            <a:spLocks noGrp="1"/>
          </p:cNvSpPr>
          <p:nvPr>
            <p:ph type="body" sz="quarter" idx="14" hasCustomPrompt="1"/>
          </p:nvPr>
        </p:nvSpPr>
        <p:spPr>
          <a:xfrm>
            <a:off x="6238429" y="1636672"/>
            <a:ext cx="5534113"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2000835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0EDE83FF-6880-0C2B-F666-A52972148FBD}"/>
              </a:ext>
            </a:extLst>
          </p:cNvPr>
          <p:cNvSpPr>
            <a:spLocks noGrp="1"/>
          </p:cNvSpPr>
          <p:nvPr>
            <p:ph type="body" sz="quarter" idx="13" hasCustomPrompt="1"/>
          </p:nvPr>
        </p:nvSpPr>
        <p:spPr>
          <a:xfrm>
            <a:off x="314691"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8CEEB1B0-74A1-A9A5-0E01-2E2E2380F2DF}"/>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B1FC136-726A-E90A-AA01-55CC4CA7F5C6}"/>
              </a:ext>
            </a:extLst>
          </p:cNvPr>
          <p:cNvSpPr>
            <a:spLocks noGrp="1"/>
          </p:cNvSpPr>
          <p:nvPr>
            <p:ph type="body" sz="quarter" idx="17" hasCustomPrompt="1"/>
          </p:nvPr>
        </p:nvSpPr>
        <p:spPr>
          <a:xfrm>
            <a:off x="8159995"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1401445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A8FB3702-489D-7133-5029-0EED83D74255}"/>
              </a:ext>
            </a:extLst>
          </p:cNvPr>
          <p:cNvSpPr>
            <a:spLocks noGrp="1"/>
          </p:cNvSpPr>
          <p:nvPr>
            <p:ph type="body" sz="quarter" idx="13" hasCustomPrompt="1"/>
          </p:nvPr>
        </p:nvSpPr>
        <p:spPr>
          <a:xfrm>
            <a:off x="314692" y="1636713"/>
            <a:ext cx="2740760" cy="433965"/>
          </a:xfrm>
          <a:solidFill>
            <a:schemeClr val="tx2"/>
          </a:solidFill>
        </p:spPr>
        <p:txBody>
          <a:bodyPr wrap="square" lIns="182880" tIns="91440" rIns="91440" bIns="91440">
            <a:sp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A472ABD6-D4AF-51A3-D274-EB02E1F7D698}"/>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9B2846D9-98D8-E207-8370-E81B28729B49}"/>
              </a:ext>
            </a:extLst>
          </p:cNvPr>
          <p:cNvSpPr>
            <a:spLocks noGrp="1"/>
          </p:cNvSpPr>
          <p:nvPr>
            <p:ph type="body" sz="quarter" idx="17" hasCustomPrompt="1"/>
          </p:nvPr>
        </p:nvSpPr>
        <p:spPr>
          <a:xfrm>
            <a:off x="614476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7" name="Text Placeholder 212">
            <a:extLst>
              <a:ext uri="{FF2B5EF4-FFF2-40B4-BE49-F238E27FC236}">
                <a16:creationId xmlns:a16="http://schemas.microsoft.com/office/drawing/2014/main" id="{5A4E93FB-938D-13A6-A78B-46943641C35D}"/>
              </a:ext>
            </a:extLst>
          </p:cNvPr>
          <p:cNvSpPr>
            <a:spLocks noGrp="1"/>
          </p:cNvSpPr>
          <p:nvPr>
            <p:ph type="body" sz="quarter" idx="19" hasCustomPrompt="1"/>
          </p:nvPr>
        </p:nvSpPr>
        <p:spPr>
          <a:xfrm>
            <a:off x="906957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498188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pic>
        <p:nvPicPr>
          <p:cNvPr id="2" name="Picture 1" descr="2025-P07743 - Edited by Laddy Fields&#10;&#10;Drone Mission - Aerial view of ORNL's east Campus Quad facing southwest.&#10;&#10;This image has been reviewed by an ORNL Releasing Official and is approved for public release, May 19, 2025.">
            <a:extLst>
              <a:ext uri="{FF2B5EF4-FFF2-40B4-BE49-F238E27FC236}">
                <a16:creationId xmlns:a16="http://schemas.microsoft.com/office/drawing/2014/main" id="{01F17512-BEEB-E940-3B9F-9FDBDB21217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a typeface="Aptos"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B0004020202020204" pitchFamily="34"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28108" y="1141396"/>
            <a:ext cx="1780479" cy="428014"/>
          </a:xfrm>
          <a:prstGeom prst="rect">
            <a:avLst/>
          </a:prstGeom>
        </p:spPr>
      </p:pic>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Aptos Light" panose="020B0004020202020204" pitchFamily="34" charset="0"/>
                  <a:ea typeface="Aptos" panose="02000000000000000000" pitchFamily="2" charset="0"/>
                </a:rPr>
                <a:t>ORNL IS MANAGED BY UT-BATTELLE LLC </a:t>
              </a:r>
              <a:br>
                <a:rPr lang="en-US" sz="900" b="0" i="0" dirty="0">
                  <a:solidFill>
                    <a:schemeClr val="tx1"/>
                  </a:solidFill>
                  <a:latin typeface="Aptos Light" panose="020B0004020202020204" pitchFamily="34" charset="0"/>
                  <a:ea typeface="Aptos" panose="02000000000000000000" pitchFamily="2" charset="0"/>
                </a:rPr>
              </a:br>
              <a:r>
                <a:rPr lang="en-US" sz="900" b="0" i="0" dirty="0">
                  <a:solidFill>
                    <a:schemeClr val="tx1"/>
                  </a:solidFill>
                  <a:latin typeface="Aptos Light" panose="020B0004020202020204" pitchFamily="34" charset="0"/>
                  <a:ea typeface="Aptos"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5"/>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26670676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Image Series 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dirty="0">
              <a:latin typeface="Aptos Light" panose="020B0004020202020204" pitchFamily="34" charset="0"/>
            </a:endParaRPr>
          </a:p>
        </p:txBody>
      </p:sp>
      <p:sp>
        <p:nvSpPr>
          <p:cNvPr id="361" name="Picture Placeholder 360">
            <a:extLst>
              <a:ext uri="{FF2B5EF4-FFF2-40B4-BE49-F238E27FC236}">
                <a16:creationId xmlns:a16="http://schemas.microsoft.com/office/drawing/2014/main" id="{BDA3E75D-82B9-D08B-2F03-A683518AC717}"/>
              </a:ext>
            </a:extLst>
          </p:cNvPr>
          <p:cNvSpPr>
            <a:spLocks noGrp="1"/>
          </p:cNvSpPr>
          <p:nvPr>
            <p:ph type="pic" sz="quarter" idx="12"/>
          </p:nvPr>
        </p:nvSpPr>
        <p:spPr>
          <a:xfrm>
            <a:off x="1728968" y="1647919"/>
            <a:ext cx="2393950" cy="2393950"/>
          </a:xfrm>
          <a:solidFill>
            <a:schemeClr val="bg2"/>
          </a:solidFill>
        </p:spPr>
        <p:txBody>
          <a:bodyPr/>
          <a:lstStyle>
            <a:lvl1pPr>
              <a:defRPr/>
            </a:lvl1pPr>
          </a:lstStyle>
          <a:p>
            <a:r>
              <a:rPr lang="en-US"/>
              <a:t>Click icon to add picture</a:t>
            </a:r>
            <a:endParaRPr lang="en-US" dirty="0"/>
          </a:p>
        </p:txBody>
      </p:sp>
      <p:sp>
        <p:nvSpPr>
          <p:cNvPr id="362" name="Picture Placeholder 360">
            <a:extLst>
              <a:ext uri="{FF2B5EF4-FFF2-40B4-BE49-F238E27FC236}">
                <a16:creationId xmlns:a16="http://schemas.microsoft.com/office/drawing/2014/main" id="{B61B4DFE-D0E9-B57A-176A-09A1C664C95C}"/>
              </a:ext>
            </a:extLst>
          </p:cNvPr>
          <p:cNvSpPr>
            <a:spLocks noGrp="1"/>
          </p:cNvSpPr>
          <p:nvPr>
            <p:ph type="pic" sz="quarter" idx="13"/>
          </p:nvPr>
        </p:nvSpPr>
        <p:spPr>
          <a:xfrm>
            <a:off x="4899025" y="1654993"/>
            <a:ext cx="2393950" cy="2393950"/>
          </a:xfrm>
          <a:solidFill>
            <a:schemeClr val="bg2"/>
          </a:solidFill>
        </p:spPr>
        <p:txBody>
          <a:bodyPr/>
          <a:lstStyle>
            <a:lvl1pPr>
              <a:defRPr/>
            </a:lvl1pPr>
          </a:lstStyle>
          <a:p>
            <a:r>
              <a:rPr lang="en-US"/>
              <a:t>Click icon to add picture</a:t>
            </a:r>
            <a:endParaRPr lang="en-US" dirty="0"/>
          </a:p>
        </p:txBody>
      </p:sp>
      <p:sp>
        <p:nvSpPr>
          <p:cNvPr id="363" name="Picture Placeholder 360">
            <a:extLst>
              <a:ext uri="{FF2B5EF4-FFF2-40B4-BE49-F238E27FC236}">
                <a16:creationId xmlns:a16="http://schemas.microsoft.com/office/drawing/2014/main" id="{174E554B-4BD8-EF29-58CE-4FB93A18B3CF}"/>
              </a:ext>
            </a:extLst>
          </p:cNvPr>
          <p:cNvSpPr>
            <a:spLocks noGrp="1"/>
          </p:cNvSpPr>
          <p:nvPr>
            <p:ph type="pic" sz="quarter" idx="14"/>
          </p:nvPr>
        </p:nvSpPr>
        <p:spPr>
          <a:xfrm>
            <a:off x="8058997" y="1677066"/>
            <a:ext cx="2393950" cy="2393950"/>
          </a:xfrm>
          <a:solidFill>
            <a:schemeClr val="bg2"/>
          </a:solidFill>
        </p:spPr>
        <p:txBody>
          <a:bodyPr/>
          <a:lstStyle>
            <a:lvl1pPr>
              <a:defRPr/>
            </a:lvl1pPr>
          </a:lstStyle>
          <a:p>
            <a:r>
              <a:rPr lang="en-US"/>
              <a:t>Click icon to add picture</a:t>
            </a:r>
            <a:endParaRPr lang="en-US" dirty="0"/>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lvl1pPr>
              <a:defRPr>
                <a:latin typeface="+mj-lt"/>
              </a:defRPr>
            </a:lvl1pPr>
          </a:lstStyle>
          <a:p>
            <a:r>
              <a:rPr lang="en-US" dirty="0"/>
              <a:t>One-sentence headline stating the main takeaway message</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2" name="Graphic 1">
            <a:extLst>
              <a:ext uri="{FF2B5EF4-FFF2-40B4-BE49-F238E27FC236}">
                <a16:creationId xmlns:a16="http://schemas.microsoft.com/office/drawing/2014/main" id="{9839855A-2E65-D041-0145-9228A25DEC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730374" y="4209116"/>
            <a:ext cx="2393950" cy="369332"/>
          </a:xfrm>
        </p:spPr>
        <p:txBody>
          <a:bodyPr tIns="91440" bIns="0">
            <a:noAutofit/>
          </a:bodyPr>
          <a:lstStyle>
            <a:lvl1pPr marL="0" indent="0" algn="ctr">
              <a:buNone/>
              <a:defRPr sz="1800" b="1">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209116"/>
            <a:ext cx="2393950" cy="369332"/>
          </a:xfrm>
        </p:spPr>
        <p:txBody>
          <a:bodyPr tIns="91440" bIns="0">
            <a:noAutofit/>
          </a:bodyPr>
          <a:lstStyle>
            <a:lvl1pPr marL="0" indent="0" algn="ctr">
              <a:buNone/>
              <a:defRPr sz="1800" b="1">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083421" y="4209116"/>
            <a:ext cx="2393950" cy="369332"/>
          </a:xfrm>
        </p:spPr>
        <p:txBody>
          <a:bodyPr tIns="91440" bIns="0">
            <a:noAutofit/>
          </a:bodyPr>
          <a:lstStyle>
            <a:lvl1pPr marL="0" indent="0" algn="ctr">
              <a:buNone/>
              <a:defRPr sz="1800" b="1">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2068199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Image Series B">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lvl1pPr>
              <a:defRPr/>
            </a:lvl1p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lvl1pPr>
              <a:defRPr/>
            </a:lvl1pPr>
          </a:lstStyle>
          <a:p>
            <a:r>
              <a:rPr lang="en-US"/>
              <a:t>Click icon to add picture</a:t>
            </a:r>
            <a:endParaRPr lang="en-US" dirty="0"/>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lvl1pPr>
              <a:defRPr/>
            </a:lvl1pPr>
          </a:lstStyle>
          <a:p>
            <a:r>
              <a:rPr lang="en-US"/>
              <a:t>Click icon to add picture</a:t>
            </a:r>
            <a:endParaRPr lang="en-US" dirty="0"/>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i="0">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i="0">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i="0">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652793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Image Series C">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lvl1pPr>
              <a:defRPr/>
            </a:lvl1p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lvl1pPr>
              <a:defRPr/>
            </a:lvl1pPr>
          </a:lstStyle>
          <a:p>
            <a:r>
              <a:rPr lang="en-US"/>
              <a:t>Click icon to add picture</a:t>
            </a:r>
            <a:endParaRPr lang="en-US" dirty="0"/>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lvl1pPr>
              <a:defRPr/>
            </a:lvl1pPr>
          </a:lstStyle>
          <a:p>
            <a:r>
              <a:rPr lang="en-US"/>
              <a:t>Click icon to add picture</a:t>
            </a:r>
            <a:endParaRPr lang="en-US" dirty="0"/>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296653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Image Series Stacked">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latin typeface="+mj-lt"/>
              </a:defRPr>
            </a:lvl1pPr>
          </a:lstStyle>
          <a:p>
            <a:r>
              <a:rPr lang="en-US" dirty="0"/>
              <a:t>One-sentence headline stating the main takeaway message</a:t>
            </a: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4"/>
            <a:ext cx="3075236" cy="1490472"/>
          </a:xfrm>
          <a:solidFill>
            <a:schemeClr val="bg2"/>
          </a:solidFill>
        </p:spPr>
        <p:txBody>
          <a:bodyPr/>
          <a:lstStyle>
            <a:lvl1pPr>
              <a:defRPr/>
            </a:lvl1pPr>
          </a:lstStyle>
          <a:p>
            <a:r>
              <a:rPr lang="en-US"/>
              <a:t>Click icon to add picture</a:t>
            </a:r>
            <a:endParaRPr lang="en-US" dirty="0"/>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2"/>
            <a:ext cx="3075236" cy="1490472"/>
          </a:xfrm>
          <a:solidFill>
            <a:schemeClr val="bg2"/>
          </a:solidFill>
        </p:spPr>
        <p:txBody>
          <a:bodyPr/>
          <a:lstStyle>
            <a:lvl1pPr>
              <a:defRPr/>
            </a:lvl1pPr>
          </a:lstStyle>
          <a:p>
            <a:r>
              <a:rPr lang="en-US"/>
              <a:t>Click icon to add picture</a:t>
            </a:r>
            <a:endParaRPr lang="en-US" dirty="0"/>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8"/>
            <a:ext cx="3075236" cy="1490472"/>
          </a:xfrm>
          <a:solidFill>
            <a:schemeClr val="bg2"/>
          </a:solidFill>
        </p:spPr>
        <p:txBody>
          <a:bodyPr/>
          <a:lstStyle>
            <a:lvl1pPr>
              <a:defRPr/>
            </a:lvl1pPr>
          </a:lstStyle>
          <a:p>
            <a:r>
              <a:rPr lang="en-US"/>
              <a:t>Click icon to add picture</a:t>
            </a:r>
            <a:endParaRPr lang="en-US" dirty="0"/>
          </a:p>
        </p:txBody>
      </p:sp>
      <p:sp>
        <p:nvSpPr>
          <p:cNvPr id="2" name="Text Placeholder 21">
            <a:extLst>
              <a:ext uri="{FF2B5EF4-FFF2-40B4-BE49-F238E27FC236}">
                <a16:creationId xmlns:a16="http://schemas.microsoft.com/office/drawing/2014/main" id="{46ACBB2B-C7F0-E810-9B2C-BD70D1820D4F}"/>
              </a:ext>
            </a:extLst>
          </p:cNvPr>
          <p:cNvSpPr>
            <a:spLocks noGrp="1"/>
          </p:cNvSpPr>
          <p:nvPr>
            <p:ph type="body" sz="quarter" idx="20" hasCustomPrompt="1"/>
          </p:nvPr>
        </p:nvSpPr>
        <p:spPr>
          <a:xfrm>
            <a:off x="1962830" y="1376146"/>
            <a:ext cx="1744662" cy="1485900"/>
          </a:xfrm>
          <a:solidFill>
            <a:schemeClr val="accent5"/>
          </a:solidFill>
        </p:spPr>
        <p:txBody>
          <a:bodyPr lIns="91440" tIns="182880" rIns="91440" bIns="182880">
            <a:noAutofit/>
          </a:bodyPr>
          <a:lstStyle>
            <a:lvl1pPr marL="0" indent="0" algn="l">
              <a:buNone/>
              <a:defRPr sz="1800" b="1">
                <a:solidFill>
                  <a:schemeClr val="tx1"/>
                </a:solidFill>
                <a:latin typeface="Aptos" panose="020B000402020202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6" name="Text Placeholder 21">
            <a:extLst>
              <a:ext uri="{FF2B5EF4-FFF2-40B4-BE49-F238E27FC236}">
                <a16:creationId xmlns:a16="http://schemas.microsoft.com/office/drawing/2014/main" id="{A5AB8117-0D0B-F4A2-5D9D-8D07A6153612}"/>
              </a:ext>
            </a:extLst>
          </p:cNvPr>
          <p:cNvSpPr>
            <a:spLocks noGrp="1"/>
          </p:cNvSpPr>
          <p:nvPr>
            <p:ph type="body" sz="quarter" idx="21" hasCustomPrompt="1"/>
          </p:nvPr>
        </p:nvSpPr>
        <p:spPr>
          <a:xfrm>
            <a:off x="3707492" y="3043624"/>
            <a:ext cx="1744662" cy="1485900"/>
          </a:xfrm>
          <a:solidFill>
            <a:schemeClr val="accent4"/>
          </a:solidFill>
        </p:spPr>
        <p:txBody>
          <a:bodyPr lIns="91440" tIns="182880" rIns="91440" bIns="182880">
            <a:noAutofit/>
          </a:bodyPr>
          <a:lstStyle>
            <a:lvl1pPr marL="0" indent="0" algn="l">
              <a:buNone/>
              <a:defRPr sz="1800" b="1">
                <a:solidFill>
                  <a:schemeClr val="tx1"/>
                </a:solidFill>
                <a:latin typeface="Aptos" panose="020B000402020202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8" name="Text Placeholder 21">
            <a:extLst>
              <a:ext uri="{FF2B5EF4-FFF2-40B4-BE49-F238E27FC236}">
                <a16:creationId xmlns:a16="http://schemas.microsoft.com/office/drawing/2014/main" id="{269DCCB0-CA4C-C341-313C-4C6AB851C3F8}"/>
              </a:ext>
            </a:extLst>
          </p:cNvPr>
          <p:cNvSpPr>
            <a:spLocks noGrp="1"/>
          </p:cNvSpPr>
          <p:nvPr>
            <p:ph type="body" sz="quarter" idx="22" hasCustomPrompt="1"/>
          </p:nvPr>
        </p:nvSpPr>
        <p:spPr>
          <a:xfrm>
            <a:off x="5451474" y="4712370"/>
            <a:ext cx="1744662" cy="1485900"/>
          </a:xfrm>
          <a:solidFill>
            <a:schemeClr val="accent3"/>
          </a:solidFill>
        </p:spPr>
        <p:txBody>
          <a:bodyPr lIns="91440" tIns="182880" rIns="91440" bIns="182880">
            <a:noAutofit/>
          </a:bodyPr>
          <a:lstStyle>
            <a:lvl1pPr marL="0" indent="0" algn="l">
              <a:buNone/>
              <a:defRPr sz="1800" b="1">
                <a:solidFill>
                  <a:schemeClr val="tx1"/>
                </a:solidFill>
                <a:latin typeface="Aptos" panose="020B000402020202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Tree>
    <p:extLst>
      <p:ext uri="{BB962C8B-B14F-4D97-AF65-F5344CB8AC3E}">
        <p14:creationId xmlns:p14="http://schemas.microsoft.com/office/powerpoint/2010/main" val="17830676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Image Series Color Box">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58896"/>
            <a:ext cx="2194560" cy="1874520"/>
          </a:xfrm>
          <a:solidFill>
            <a:schemeClr val="bg2"/>
          </a:solidFill>
        </p:spPr>
        <p:txBody>
          <a:bodyPr/>
          <a:lstStyle>
            <a:lvl1pPr>
              <a:defRPr/>
            </a:lvl1pPr>
          </a:lstStyle>
          <a:p>
            <a:r>
              <a:rPr lang="en-US"/>
              <a:t>Click icon to add picture</a:t>
            </a:r>
            <a:endParaRPr lang="en-US" dirty="0"/>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11299"/>
            <a:ext cx="2194560" cy="1874520"/>
          </a:xfrm>
          <a:solidFill>
            <a:schemeClr val="bg2"/>
          </a:solidFill>
        </p:spPr>
        <p:txBody>
          <a:bodyPr/>
          <a:lstStyle>
            <a:lvl1pPr>
              <a:defRPr/>
            </a:lvl1pPr>
          </a:lstStyle>
          <a:p>
            <a:r>
              <a:rPr lang="en-US"/>
              <a:t>Click icon to add picture</a:t>
            </a:r>
            <a:endParaRPr lang="en-US" dirty="0"/>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58896"/>
            <a:ext cx="2194560" cy="1874520"/>
          </a:xfrm>
          <a:solidFill>
            <a:schemeClr val="bg2"/>
          </a:solidFill>
        </p:spPr>
        <p:txBody>
          <a:bodyPr/>
          <a:lstStyle>
            <a:lvl1pPr>
              <a:defRPr/>
            </a:lvl1pPr>
          </a:lstStyle>
          <a:p>
            <a:r>
              <a:rPr lang="en-US"/>
              <a:t>Click icon to add picture</a:t>
            </a:r>
            <a:endParaRPr lang="en-US" dirty="0"/>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11299"/>
            <a:ext cx="2194560" cy="1874520"/>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6"/>
          </a:solidFill>
        </p:spPr>
        <p:txBody>
          <a:bodyPr lIns="182880" tIns="182880" rIns="182880"/>
          <a:lstStyle>
            <a:lvl1pPr marL="0" indent="0">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accent2"/>
          </a:solidFill>
        </p:spPr>
        <p:txBody>
          <a:bodyPr lIns="182880" tIns="182880" rIns="182880"/>
          <a:lstStyle>
            <a:lvl1pPr marL="0" indent="0">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rIns="182880"/>
          <a:lstStyle>
            <a:lvl1pPr marL="0" indent="0">
              <a:buNone/>
              <a:defRPr sz="1800" b="1" i="0">
                <a:solidFill>
                  <a:schemeClr val="tx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3" name="Text Placeholder 22">
            <a:extLst>
              <a:ext uri="{FF2B5EF4-FFF2-40B4-BE49-F238E27FC236}">
                <a16:creationId xmlns:a16="http://schemas.microsoft.com/office/drawing/2014/main" id="{FD3A4D06-1EC0-67D1-BF1F-4A91D1E34147}"/>
              </a:ext>
            </a:extLst>
          </p:cNvPr>
          <p:cNvSpPr>
            <a:spLocks noGrp="1"/>
          </p:cNvSpPr>
          <p:nvPr>
            <p:ph type="body" sz="quarter" idx="16" hasCustomPrompt="1"/>
          </p:nvPr>
        </p:nvSpPr>
        <p:spPr>
          <a:xfrm>
            <a:off x="1384410" y="1758896"/>
            <a:ext cx="2192338" cy="1873250"/>
          </a:xfrm>
          <a:solidFill>
            <a:schemeClr val="tx2"/>
          </a:solidFill>
        </p:spPr>
        <p:txBody>
          <a:bodyPr lIns="182880" tIns="182880" rIns="182880"/>
          <a:lstStyle>
            <a:lvl1pPr marL="0" indent="0">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26649671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Image Series Color Bar">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468099" y="1465385"/>
            <a:ext cx="2658427" cy="1547446"/>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vl1pPr>
          </a:lstStyle>
          <a:p>
            <a:r>
              <a:rPr lang="en-US" dirty="0"/>
              <a:t>One-sentence headline stating the main takeaway message</a:t>
            </a:r>
          </a:p>
        </p:txBody>
      </p:sp>
      <p:sp>
        <p:nvSpPr>
          <p:cNvPr id="9" name="Text Placeholder 22">
            <a:extLst>
              <a:ext uri="{FF2B5EF4-FFF2-40B4-BE49-F238E27FC236}">
                <a16:creationId xmlns:a16="http://schemas.microsoft.com/office/drawing/2014/main" id="{26F353B8-FF4B-42ED-1CE7-EDC4F7EF61D1}"/>
              </a:ext>
            </a:extLst>
          </p:cNvPr>
          <p:cNvSpPr>
            <a:spLocks noGrp="1"/>
          </p:cNvSpPr>
          <p:nvPr>
            <p:ph type="body" sz="quarter" idx="18" hasCustomPrompt="1"/>
          </p:nvPr>
        </p:nvSpPr>
        <p:spPr>
          <a:xfrm>
            <a:off x="1468099" y="3012831"/>
            <a:ext cx="2658427" cy="656942"/>
          </a:xfrm>
          <a:solidFill>
            <a:schemeClr val="tx2"/>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1" name="Picture Placeholder 360">
            <a:extLst>
              <a:ext uri="{FF2B5EF4-FFF2-40B4-BE49-F238E27FC236}">
                <a16:creationId xmlns:a16="http://schemas.microsoft.com/office/drawing/2014/main" id="{6E81FCDA-4DA3-AB4A-5D95-88A3FEFC3A25}"/>
              </a:ext>
            </a:extLst>
          </p:cNvPr>
          <p:cNvSpPr>
            <a:spLocks noGrp="1"/>
          </p:cNvSpPr>
          <p:nvPr>
            <p:ph type="pic" sz="quarter" idx="19"/>
          </p:nvPr>
        </p:nvSpPr>
        <p:spPr>
          <a:xfrm>
            <a:off x="1468099" y="3960136"/>
            <a:ext cx="2658427" cy="1547446"/>
          </a:xfrm>
          <a:solidFill>
            <a:schemeClr val="bg2"/>
          </a:solidFill>
        </p:spPr>
        <p:txBody>
          <a:bodyPr/>
          <a:lstStyle>
            <a:lvl1pPr>
              <a:defRPr/>
            </a:lvl1pPr>
          </a:lstStyle>
          <a:p>
            <a:r>
              <a:rPr lang="en-US"/>
              <a:t>Click icon to add picture</a:t>
            </a:r>
            <a:endParaRPr lang="en-US" dirty="0"/>
          </a:p>
        </p:txBody>
      </p:sp>
      <p:sp>
        <p:nvSpPr>
          <p:cNvPr id="16" name="Text Placeholder 22">
            <a:extLst>
              <a:ext uri="{FF2B5EF4-FFF2-40B4-BE49-F238E27FC236}">
                <a16:creationId xmlns:a16="http://schemas.microsoft.com/office/drawing/2014/main" id="{3F669257-B949-89C3-AFAB-C056282DB494}"/>
              </a:ext>
            </a:extLst>
          </p:cNvPr>
          <p:cNvSpPr>
            <a:spLocks noGrp="1"/>
          </p:cNvSpPr>
          <p:nvPr>
            <p:ph type="body" sz="quarter" idx="20" hasCustomPrompt="1"/>
          </p:nvPr>
        </p:nvSpPr>
        <p:spPr>
          <a:xfrm>
            <a:off x="1468099" y="5507582"/>
            <a:ext cx="2658427" cy="656942"/>
          </a:xfrm>
          <a:solidFill>
            <a:schemeClr val="accent5"/>
          </a:solidFill>
        </p:spPr>
        <p:txBody>
          <a:bodyPr lIns="91440" tIns="91440" rIns="91440" bIns="91440"/>
          <a:lstStyle>
            <a:lvl1pPr marL="0" indent="0" algn="ctr">
              <a:buNone/>
              <a:defRPr sz="1800" b="1" i="0">
                <a:solidFill>
                  <a:schemeClr val="tx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7" name="Picture Placeholder 360">
            <a:extLst>
              <a:ext uri="{FF2B5EF4-FFF2-40B4-BE49-F238E27FC236}">
                <a16:creationId xmlns:a16="http://schemas.microsoft.com/office/drawing/2014/main" id="{13D2DA25-934B-21FF-2966-29EF546C487A}"/>
              </a:ext>
            </a:extLst>
          </p:cNvPr>
          <p:cNvSpPr>
            <a:spLocks noGrp="1"/>
          </p:cNvSpPr>
          <p:nvPr>
            <p:ph type="pic" sz="quarter" idx="21"/>
          </p:nvPr>
        </p:nvSpPr>
        <p:spPr>
          <a:xfrm>
            <a:off x="4766787" y="1465385"/>
            <a:ext cx="2658427" cy="1547446"/>
          </a:xfrm>
          <a:solidFill>
            <a:schemeClr val="bg2"/>
          </a:solidFill>
        </p:spPr>
        <p:txBody>
          <a:bodyPr/>
          <a:lstStyle>
            <a:lvl1pPr>
              <a:defRPr/>
            </a:lvl1pPr>
          </a:lstStyle>
          <a:p>
            <a:r>
              <a:rPr lang="en-US"/>
              <a:t>Click icon to add picture</a:t>
            </a:r>
            <a:endParaRPr lang="en-US" dirty="0"/>
          </a:p>
        </p:txBody>
      </p:sp>
      <p:sp>
        <p:nvSpPr>
          <p:cNvPr id="18" name="Text Placeholder 22">
            <a:extLst>
              <a:ext uri="{FF2B5EF4-FFF2-40B4-BE49-F238E27FC236}">
                <a16:creationId xmlns:a16="http://schemas.microsoft.com/office/drawing/2014/main" id="{17D533C8-B6CD-B35B-9678-CFA2D4FF71A7}"/>
              </a:ext>
            </a:extLst>
          </p:cNvPr>
          <p:cNvSpPr>
            <a:spLocks noGrp="1"/>
          </p:cNvSpPr>
          <p:nvPr>
            <p:ph type="body" sz="quarter" idx="22" hasCustomPrompt="1"/>
          </p:nvPr>
        </p:nvSpPr>
        <p:spPr>
          <a:xfrm>
            <a:off x="4766787" y="3012831"/>
            <a:ext cx="2658427" cy="656942"/>
          </a:xfrm>
          <a:solidFill>
            <a:schemeClr val="accent3"/>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9" name="Picture Placeholder 360">
            <a:extLst>
              <a:ext uri="{FF2B5EF4-FFF2-40B4-BE49-F238E27FC236}">
                <a16:creationId xmlns:a16="http://schemas.microsoft.com/office/drawing/2014/main" id="{FFFA52E8-8238-7D32-74C3-C442340BACDD}"/>
              </a:ext>
            </a:extLst>
          </p:cNvPr>
          <p:cNvSpPr>
            <a:spLocks noGrp="1"/>
          </p:cNvSpPr>
          <p:nvPr>
            <p:ph type="pic" sz="quarter" idx="23"/>
          </p:nvPr>
        </p:nvSpPr>
        <p:spPr>
          <a:xfrm>
            <a:off x="4766787" y="3960136"/>
            <a:ext cx="2658427" cy="1547446"/>
          </a:xfrm>
          <a:solidFill>
            <a:schemeClr val="bg2"/>
          </a:solidFill>
        </p:spPr>
        <p:txBody>
          <a:bodyPr/>
          <a:lstStyle>
            <a:lvl1pPr>
              <a:defRPr/>
            </a:lvl1pPr>
          </a:lstStyle>
          <a:p>
            <a:r>
              <a:rPr lang="en-US"/>
              <a:t>Click icon to add picture</a:t>
            </a:r>
            <a:endParaRPr lang="en-US" dirty="0"/>
          </a:p>
        </p:txBody>
      </p:sp>
      <p:sp>
        <p:nvSpPr>
          <p:cNvPr id="20" name="Text Placeholder 22">
            <a:extLst>
              <a:ext uri="{FF2B5EF4-FFF2-40B4-BE49-F238E27FC236}">
                <a16:creationId xmlns:a16="http://schemas.microsoft.com/office/drawing/2014/main" id="{EAA931B9-F65E-5FA9-1A52-F298BEA03A31}"/>
              </a:ext>
            </a:extLst>
          </p:cNvPr>
          <p:cNvSpPr>
            <a:spLocks noGrp="1"/>
          </p:cNvSpPr>
          <p:nvPr>
            <p:ph type="body" sz="quarter" idx="24" hasCustomPrompt="1"/>
          </p:nvPr>
        </p:nvSpPr>
        <p:spPr>
          <a:xfrm>
            <a:off x="4766787" y="5507582"/>
            <a:ext cx="2658427" cy="656942"/>
          </a:xfrm>
          <a:solidFill>
            <a:schemeClr val="accent4"/>
          </a:solidFill>
        </p:spPr>
        <p:txBody>
          <a:bodyPr lIns="91440" tIns="91440" rIns="91440" bIns="91440"/>
          <a:lstStyle>
            <a:lvl1pPr marL="0" indent="0" algn="ctr">
              <a:buNone/>
              <a:defRPr sz="1800" b="1" i="0">
                <a:solidFill>
                  <a:schemeClr val="tx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1" name="Picture Placeholder 360">
            <a:extLst>
              <a:ext uri="{FF2B5EF4-FFF2-40B4-BE49-F238E27FC236}">
                <a16:creationId xmlns:a16="http://schemas.microsoft.com/office/drawing/2014/main" id="{E2163388-A63C-577D-E1F5-098DA5ECC07B}"/>
              </a:ext>
            </a:extLst>
          </p:cNvPr>
          <p:cNvSpPr>
            <a:spLocks noGrp="1"/>
          </p:cNvSpPr>
          <p:nvPr>
            <p:ph type="pic" sz="quarter" idx="25"/>
          </p:nvPr>
        </p:nvSpPr>
        <p:spPr>
          <a:xfrm>
            <a:off x="8065474" y="1465385"/>
            <a:ext cx="2658427" cy="1547446"/>
          </a:xfrm>
          <a:solidFill>
            <a:schemeClr val="bg2"/>
          </a:solidFill>
        </p:spPr>
        <p:txBody>
          <a:bodyPr/>
          <a:lstStyle>
            <a:lvl1pPr>
              <a:defRPr/>
            </a:lvl1pPr>
          </a:lstStyle>
          <a:p>
            <a:r>
              <a:rPr lang="en-US"/>
              <a:t>Click icon to add picture</a:t>
            </a:r>
            <a:endParaRPr lang="en-US" dirty="0"/>
          </a:p>
        </p:txBody>
      </p:sp>
      <p:sp>
        <p:nvSpPr>
          <p:cNvPr id="22" name="Text Placeholder 22">
            <a:extLst>
              <a:ext uri="{FF2B5EF4-FFF2-40B4-BE49-F238E27FC236}">
                <a16:creationId xmlns:a16="http://schemas.microsoft.com/office/drawing/2014/main" id="{6A354D75-2850-EFEF-9B6E-16282EFCDE4B}"/>
              </a:ext>
            </a:extLst>
          </p:cNvPr>
          <p:cNvSpPr>
            <a:spLocks noGrp="1"/>
          </p:cNvSpPr>
          <p:nvPr>
            <p:ph type="body" sz="quarter" idx="26" hasCustomPrompt="1"/>
          </p:nvPr>
        </p:nvSpPr>
        <p:spPr>
          <a:xfrm>
            <a:off x="8065474" y="3012831"/>
            <a:ext cx="2658427" cy="656942"/>
          </a:xfrm>
          <a:solidFill>
            <a:schemeClr val="accent6"/>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3" name="Picture Placeholder 360">
            <a:extLst>
              <a:ext uri="{FF2B5EF4-FFF2-40B4-BE49-F238E27FC236}">
                <a16:creationId xmlns:a16="http://schemas.microsoft.com/office/drawing/2014/main" id="{FBABECBC-CDDA-6887-FB75-25BC231CEC93}"/>
              </a:ext>
            </a:extLst>
          </p:cNvPr>
          <p:cNvSpPr>
            <a:spLocks noGrp="1"/>
          </p:cNvSpPr>
          <p:nvPr>
            <p:ph type="pic" sz="quarter" idx="27"/>
          </p:nvPr>
        </p:nvSpPr>
        <p:spPr>
          <a:xfrm>
            <a:off x="8065474" y="3960136"/>
            <a:ext cx="2658427" cy="1547446"/>
          </a:xfrm>
          <a:solidFill>
            <a:schemeClr val="bg2"/>
          </a:solidFill>
        </p:spPr>
        <p:txBody>
          <a:bodyPr/>
          <a:lstStyle>
            <a:lvl1pPr>
              <a:defRPr/>
            </a:lvl1pPr>
          </a:lstStyle>
          <a:p>
            <a:r>
              <a:rPr lang="en-US"/>
              <a:t>Click icon to add picture</a:t>
            </a:r>
            <a:endParaRPr lang="en-US" dirty="0"/>
          </a:p>
        </p:txBody>
      </p:sp>
      <p:sp>
        <p:nvSpPr>
          <p:cNvPr id="25" name="Text Placeholder 22">
            <a:extLst>
              <a:ext uri="{FF2B5EF4-FFF2-40B4-BE49-F238E27FC236}">
                <a16:creationId xmlns:a16="http://schemas.microsoft.com/office/drawing/2014/main" id="{AA63FF33-3432-1D2E-53DE-B6F0895069F1}"/>
              </a:ext>
            </a:extLst>
          </p:cNvPr>
          <p:cNvSpPr>
            <a:spLocks noGrp="1"/>
          </p:cNvSpPr>
          <p:nvPr>
            <p:ph type="body" sz="quarter" idx="28" hasCustomPrompt="1"/>
          </p:nvPr>
        </p:nvSpPr>
        <p:spPr>
          <a:xfrm>
            <a:off x="8065474" y="5507582"/>
            <a:ext cx="2658427" cy="656942"/>
          </a:xfrm>
          <a:solidFill>
            <a:schemeClr val="tx1"/>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18581818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510445" y="1682263"/>
            <a:ext cx="1411061" cy="140817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b="1">
                <a:latin typeface="+mj-lt"/>
              </a:defRPr>
            </a:lvl1p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1510079"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3409584" y="1682263"/>
            <a:ext cx="1411061" cy="1408177"/>
          </a:xfrm>
          <a:solidFill>
            <a:schemeClr val="bg2"/>
          </a:solidFill>
        </p:spPr>
        <p:txBody>
          <a:bodyPr/>
          <a:lstStyle>
            <a:lvl1pPr>
              <a:defRPr/>
            </a:lvl1p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3409218"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5308182" y="1682263"/>
            <a:ext cx="1411061" cy="1408177"/>
          </a:xfrm>
          <a:solidFill>
            <a:schemeClr val="bg2"/>
          </a:solidFill>
        </p:spPr>
        <p:txBody>
          <a:bodyPr/>
          <a:lstStyle>
            <a:lvl1pP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5307640"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7206077" y="1682263"/>
            <a:ext cx="1411061" cy="1408177"/>
          </a:xfrm>
          <a:solidFill>
            <a:schemeClr val="bg2"/>
          </a:solidFill>
        </p:spPr>
        <p:txBody>
          <a:bodyPr/>
          <a:lstStyle>
            <a:lvl1pPr>
              <a:defRPr/>
            </a:lvl1p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7205711"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9103782" y="1682263"/>
            <a:ext cx="1411061" cy="1408177"/>
          </a:xfrm>
          <a:solidFill>
            <a:schemeClr val="bg2"/>
          </a:solidFill>
        </p:spPr>
        <p:txBody>
          <a:bodyPr/>
          <a:lstStyle>
            <a:lvl1pPr>
              <a:defRPr/>
            </a:lvl1p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9103416"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 name="Picture Placeholder 360">
            <a:extLst>
              <a:ext uri="{FF2B5EF4-FFF2-40B4-BE49-F238E27FC236}">
                <a16:creationId xmlns:a16="http://schemas.microsoft.com/office/drawing/2014/main" id="{50C0265D-4C37-A6EB-018A-088C3665D77B}"/>
              </a:ext>
            </a:extLst>
          </p:cNvPr>
          <p:cNvSpPr>
            <a:spLocks noGrp="1"/>
          </p:cNvSpPr>
          <p:nvPr>
            <p:ph type="pic" sz="quarter" idx="23"/>
          </p:nvPr>
        </p:nvSpPr>
        <p:spPr>
          <a:xfrm>
            <a:off x="1510079" y="3970677"/>
            <a:ext cx="1411061" cy="1408177"/>
          </a:xfrm>
          <a:solidFill>
            <a:schemeClr val="bg2"/>
          </a:solidFill>
        </p:spPr>
        <p:txBody>
          <a:bodyPr/>
          <a:lstStyle>
            <a:lvl1pPr>
              <a:defRPr/>
            </a:lvl1pPr>
          </a:lstStyle>
          <a:p>
            <a:r>
              <a:rPr lang="en-US"/>
              <a:t>Click icon to add picture</a:t>
            </a:r>
            <a:endParaRPr lang="en-US" dirty="0"/>
          </a:p>
        </p:txBody>
      </p:sp>
      <p:sp>
        <p:nvSpPr>
          <p:cNvPr id="4" name="Text Placeholder 4">
            <a:extLst>
              <a:ext uri="{FF2B5EF4-FFF2-40B4-BE49-F238E27FC236}">
                <a16:creationId xmlns:a16="http://schemas.microsoft.com/office/drawing/2014/main" id="{3171DB7C-B77B-BA2F-D42D-E70799E1CF45}"/>
              </a:ext>
            </a:extLst>
          </p:cNvPr>
          <p:cNvSpPr>
            <a:spLocks noGrp="1"/>
          </p:cNvSpPr>
          <p:nvPr>
            <p:ph type="body" sz="quarter" idx="24" hasCustomPrompt="1"/>
          </p:nvPr>
        </p:nvSpPr>
        <p:spPr>
          <a:xfrm>
            <a:off x="1509713"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6" name="Picture Placeholder 360">
            <a:extLst>
              <a:ext uri="{FF2B5EF4-FFF2-40B4-BE49-F238E27FC236}">
                <a16:creationId xmlns:a16="http://schemas.microsoft.com/office/drawing/2014/main" id="{54228786-C065-7CF8-8C9C-C9622BDB5F7E}"/>
              </a:ext>
            </a:extLst>
          </p:cNvPr>
          <p:cNvSpPr>
            <a:spLocks noGrp="1"/>
          </p:cNvSpPr>
          <p:nvPr>
            <p:ph type="pic" sz="quarter" idx="25"/>
          </p:nvPr>
        </p:nvSpPr>
        <p:spPr>
          <a:xfrm>
            <a:off x="3409218" y="3970677"/>
            <a:ext cx="1411061" cy="1408177"/>
          </a:xfrm>
          <a:solidFill>
            <a:schemeClr val="bg2"/>
          </a:solidFill>
        </p:spPr>
        <p:txBody>
          <a:bodyPr/>
          <a:lstStyle>
            <a:lvl1pPr>
              <a:defRPr/>
            </a:lvl1pPr>
          </a:lstStyle>
          <a:p>
            <a:r>
              <a:rPr lang="en-US"/>
              <a:t>Click icon to add picture</a:t>
            </a:r>
            <a:endParaRPr lang="en-US" dirty="0"/>
          </a:p>
        </p:txBody>
      </p:sp>
      <p:sp>
        <p:nvSpPr>
          <p:cNvPr id="9" name="Text Placeholder 4">
            <a:extLst>
              <a:ext uri="{FF2B5EF4-FFF2-40B4-BE49-F238E27FC236}">
                <a16:creationId xmlns:a16="http://schemas.microsoft.com/office/drawing/2014/main" id="{9C03BA11-280F-ED2F-8FE5-AD08B0D44816}"/>
              </a:ext>
            </a:extLst>
          </p:cNvPr>
          <p:cNvSpPr>
            <a:spLocks noGrp="1"/>
          </p:cNvSpPr>
          <p:nvPr>
            <p:ph type="body" sz="quarter" idx="26" hasCustomPrompt="1"/>
          </p:nvPr>
        </p:nvSpPr>
        <p:spPr>
          <a:xfrm>
            <a:off x="3408852"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1" name="Picture Placeholder 360">
            <a:extLst>
              <a:ext uri="{FF2B5EF4-FFF2-40B4-BE49-F238E27FC236}">
                <a16:creationId xmlns:a16="http://schemas.microsoft.com/office/drawing/2014/main" id="{D0FFE670-33BD-AB72-DB9E-26A7E5785E56}"/>
              </a:ext>
            </a:extLst>
          </p:cNvPr>
          <p:cNvSpPr>
            <a:spLocks noGrp="1"/>
          </p:cNvSpPr>
          <p:nvPr>
            <p:ph type="pic" sz="quarter" idx="27"/>
          </p:nvPr>
        </p:nvSpPr>
        <p:spPr>
          <a:xfrm>
            <a:off x="5307816" y="3970677"/>
            <a:ext cx="1411061" cy="1408177"/>
          </a:xfrm>
          <a:solidFill>
            <a:schemeClr val="bg2"/>
          </a:solidFill>
        </p:spPr>
        <p:txBody>
          <a:bodyPr/>
          <a:lstStyle>
            <a:lvl1pPr>
              <a:defRPr/>
            </a:lvl1pPr>
          </a:lstStyle>
          <a:p>
            <a:r>
              <a:rPr lang="en-US"/>
              <a:t>Click icon to add picture</a:t>
            </a:r>
            <a:endParaRPr lang="en-US" dirty="0"/>
          </a:p>
        </p:txBody>
      </p:sp>
      <p:sp>
        <p:nvSpPr>
          <p:cNvPr id="16" name="Text Placeholder 4">
            <a:extLst>
              <a:ext uri="{FF2B5EF4-FFF2-40B4-BE49-F238E27FC236}">
                <a16:creationId xmlns:a16="http://schemas.microsoft.com/office/drawing/2014/main" id="{36FD3033-3412-943B-9B60-3555F20EAC66}"/>
              </a:ext>
            </a:extLst>
          </p:cNvPr>
          <p:cNvSpPr>
            <a:spLocks noGrp="1"/>
          </p:cNvSpPr>
          <p:nvPr>
            <p:ph type="body" sz="quarter" idx="28" hasCustomPrompt="1"/>
          </p:nvPr>
        </p:nvSpPr>
        <p:spPr>
          <a:xfrm>
            <a:off x="5307274"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7" name="Picture Placeholder 360">
            <a:extLst>
              <a:ext uri="{FF2B5EF4-FFF2-40B4-BE49-F238E27FC236}">
                <a16:creationId xmlns:a16="http://schemas.microsoft.com/office/drawing/2014/main" id="{D90F4C59-A65F-7802-34A6-70D69C5041A5}"/>
              </a:ext>
            </a:extLst>
          </p:cNvPr>
          <p:cNvSpPr>
            <a:spLocks noGrp="1"/>
          </p:cNvSpPr>
          <p:nvPr>
            <p:ph type="pic" sz="quarter" idx="29"/>
          </p:nvPr>
        </p:nvSpPr>
        <p:spPr>
          <a:xfrm>
            <a:off x="7205711" y="3970677"/>
            <a:ext cx="1411061" cy="1408177"/>
          </a:xfrm>
          <a:solidFill>
            <a:schemeClr val="bg2"/>
          </a:solidFill>
        </p:spPr>
        <p:txBody>
          <a:bodyPr/>
          <a:lstStyle>
            <a:lvl1pPr>
              <a:defRPr/>
            </a:lvl1pPr>
          </a:lstStyle>
          <a:p>
            <a:r>
              <a:rPr lang="en-US"/>
              <a:t>Click icon to add picture</a:t>
            </a:r>
            <a:endParaRPr lang="en-US" dirty="0"/>
          </a:p>
        </p:txBody>
      </p:sp>
      <p:sp>
        <p:nvSpPr>
          <p:cNvPr id="18" name="Text Placeholder 4">
            <a:extLst>
              <a:ext uri="{FF2B5EF4-FFF2-40B4-BE49-F238E27FC236}">
                <a16:creationId xmlns:a16="http://schemas.microsoft.com/office/drawing/2014/main" id="{134846F9-F8EB-3656-08DF-03E1A00CD633}"/>
              </a:ext>
            </a:extLst>
          </p:cNvPr>
          <p:cNvSpPr>
            <a:spLocks noGrp="1"/>
          </p:cNvSpPr>
          <p:nvPr>
            <p:ph type="body" sz="quarter" idx="30" hasCustomPrompt="1"/>
          </p:nvPr>
        </p:nvSpPr>
        <p:spPr>
          <a:xfrm>
            <a:off x="7205345"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9" name="Picture Placeholder 360">
            <a:extLst>
              <a:ext uri="{FF2B5EF4-FFF2-40B4-BE49-F238E27FC236}">
                <a16:creationId xmlns:a16="http://schemas.microsoft.com/office/drawing/2014/main" id="{9694CBBD-6AE6-ADDC-80FB-FDFA2458BCB3}"/>
              </a:ext>
            </a:extLst>
          </p:cNvPr>
          <p:cNvSpPr>
            <a:spLocks noGrp="1"/>
          </p:cNvSpPr>
          <p:nvPr>
            <p:ph type="pic" sz="quarter" idx="31"/>
          </p:nvPr>
        </p:nvSpPr>
        <p:spPr>
          <a:xfrm>
            <a:off x="9103416" y="3970677"/>
            <a:ext cx="1411061" cy="1408177"/>
          </a:xfrm>
          <a:solidFill>
            <a:schemeClr val="bg2"/>
          </a:solidFill>
        </p:spPr>
        <p:txBody>
          <a:bodyPr/>
          <a:lstStyle>
            <a:lvl1pPr>
              <a:defRPr/>
            </a:lvl1pPr>
          </a:lstStyle>
          <a:p>
            <a:r>
              <a:rPr lang="en-US"/>
              <a:t>Click icon to add picture</a:t>
            </a:r>
            <a:endParaRPr lang="en-US" dirty="0"/>
          </a:p>
        </p:txBody>
      </p:sp>
      <p:sp>
        <p:nvSpPr>
          <p:cNvPr id="20" name="Text Placeholder 4">
            <a:extLst>
              <a:ext uri="{FF2B5EF4-FFF2-40B4-BE49-F238E27FC236}">
                <a16:creationId xmlns:a16="http://schemas.microsoft.com/office/drawing/2014/main" id="{4DB0CCF3-7E0B-FACF-F244-CCF6EC2D9306}"/>
              </a:ext>
            </a:extLst>
          </p:cNvPr>
          <p:cNvSpPr>
            <a:spLocks noGrp="1"/>
          </p:cNvSpPr>
          <p:nvPr>
            <p:ph type="body" sz="quarter" idx="32" hasCustomPrompt="1"/>
          </p:nvPr>
        </p:nvSpPr>
        <p:spPr>
          <a:xfrm>
            <a:off x="9103050"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793375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14691" y="1676401"/>
            <a:ext cx="1411061" cy="140817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3143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1991091" y="1676401"/>
            <a:ext cx="1411061" cy="1408177"/>
          </a:xfrm>
          <a:solidFill>
            <a:schemeClr val="bg2"/>
          </a:solidFill>
        </p:spPr>
        <p:txBody>
          <a:bodyPr/>
          <a:lstStyle>
            <a:lvl1pPr>
              <a:defRPr/>
            </a:lvl1p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19907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3667491" y="1676401"/>
            <a:ext cx="1411061" cy="1408177"/>
          </a:xfrm>
          <a:solidFill>
            <a:schemeClr val="bg2"/>
          </a:solidFill>
        </p:spPr>
        <p:txBody>
          <a:bodyPr/>
          <a:lstStyle>
            <a:lvl1pP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36671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5343891" y="1676401"/>
            <a:ext cx="1411061" cy="1408177"/>
          </a:xfrm>
          <a:solidFill>
            <a:schemeClr val="bg2"/>
          </a:solidFill>
        </p:spPr>
        <p:txBody>
          <a:bodyPr/>
          <a:lstStyle>
            <a:lvl1pPr>
              <a:defRPr/>
            </a:lvl1p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53435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7020291" y="1676401"/>
            <a:ext cx="1411061" cy="1408177"/>
          </a:xfrm>
          <a:solidFill>
            <a:schemeClr val="bg2"/>
          </a:solidFill>
        </p:spPr>
        <p:txBody>
          <a:bodyPr/>
          <a:lstStyle>
            <a:lvl1pPr>
              <a:defRPr/>
            </a:lvl1p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70199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7" name="Picture Placeholder 360">
            <a:extLst>
              <a:ext uri="{FF2B5EF4-FFF2-40B4-BE49-F238E27FC236}">
                <a16:creationId xmlns:a16="http://schemas.microsoft.com/office/drawing/2014/main" id="{7EDA5855-F73F-935A-1566-720D38EC07DF}"/>
              </a:ext>
            </a:extLst>
          </p:cNvPr>
          <p:cNvSpPr>
            <a:spLocks noGrp="1"/>
          </p:cNvSpPr>
          <p:nvPr>
            <p:ph type="pic" sz="quarter" idx="23"/>
          </p:nvPr>
        </p:nvSpPr>
        <p:spPr>
          <a:xfrm>
            <a:off x="8696325" y="1676401"/>
            <a:ext cx="1411061" cy="1408177"/>
          </a:xfrm>
          <a:solidFill>
            <a:schemeClr val="bg2"/>
          </a:solidFill>
        </p:spPr>
        <p:txBody>
          <a:bodyPr/>
          <a:lstStyle>
            <a:lvl1pPr>
              <a:defRPr/>
            </a:lvl1pPr>
          </a:lstStyle>
          <a:p>
            <a:r>
              <a:rPr lang="en-US"/>
              <a:t>Click icon to add picture</a:t>
            </a:r>
            <a:endParaRPr lang="en-US" dirty="0"/>
          </a:p>
        </p:txBody>
      </p:sp>
      <p:sp>
        <p:nvSpPr>
          <p:cNvPr id="28" name="Text Placeholder 4">
            <a:extLst>
              <a:ext uri="{FF2B5EF4-FFF2-40B4-BE49-F238E27FC236}">
                <a16:creationId xmlns:a16="http://schemas.microsoft.com/office/drawing/2014/main" id="{CA7A6897-50BB-69EA-CE0D-8428224909F6}"/>
              </a:ext>
            </a:extLst>
          </p:cNvPr>
          <p:cNvSpPr>
            <a:spLocks noGrp="1"/>
          </p:cNvSpPr>
          <p:nvPr>
            <p:ph type="body" sz="quarter" idx="24" hasCustomPrompt="1"/>
          </p:nvPr>
        </p:nvSpPr>
        <p:spPr>
          <a:xfrm>
            <a:off x="8695959"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9" name="Picture Placeholder 360">
            <a:extLst>
              <a:ext uri="{FF2B5EF4-FFF2-40B4-BE49-F238E27FC236}">
                <a16:creationId xmlns:a16="http://schemas.microsoft.com/office/drawing/2014/main" id="{D09EF4CE-B526-1CEA-9EDD-34A61A70EE7C}"/>
              </a:ext>
            </a:extLst>
          </p:cNvPr>
          <p:cNvSpPr>
            <a:spLocks noGrp="1"/>
          </p:cNvSpPr>
          <p:nvPr>
            <p:ph type="pic" sz="quarter" idx="25"/>
          </p:nvPr>
        </p:nvSpPr>
        <p:spPr>
          <a:xfrm>
            <a:off x="10371993" y="1676401"/>
            <a:ext cx="1411061" cy="1408177"/>
          </a:xfrm>
          <a:solidFill>
            <a:schemeClr val="bg2"/>
          </a:solidFill>
        </p:spPr>
        <p:txBody>
          <a:bodyPr/>
          <a:lstStyle>
            <a:lvl1pPr>
              <a:defRPr/>
            </a:lvl1pPr>
          </a:lstStyle>
          <a:p>
            <a:r>
              <a:rPr lang="en-US"/>
              <a:t>Click icon to add picture</a:t>
            </a:r>
            <a:endParaRPr lang="en-US" dirty="0"/>
          </a:p>
        </p:txBody>
      </p:sp>
      <p:sp>
        <p:nvSpPr>
          <p:cNvPr id="30" name="Text Placeholder 4">
            <a:extLst>
              <a:ext uri="{FF2B5EF4-FFF2-40B4-BE49-F238E27FC236}">
                <a16:creationId xmlns:a16="http://schemas.microsoft.com/office/drawing/2014/main" id="{993FC27B-1624-B783-DF96-5521C31FB6AD}"/>
              </a:ext>
            </a:extLst>
          </p:cNvPr>
          <p:cNvSpPr>
            <a:spLocks noGrp="1"/>
          </p:cNvSpPr>
          <p:nvPr>
            <p:ph type="body" sz="quarter" idx="26" hasCustomPrompt="1"/>
          </p:nvPr>
        </p:nvSpPr>
        <p:spPr>
          <a:xfrm>
            <a:off x="10371627"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1" name="Picture Placeholder 360">
            <a:extLst>
              <a:ext uri="{FF2B5EF4-FFF2-40B4-BE49-F238E27FC236}">
                <a16:creationId xmlns:a16="http://schemas.microsoft.com/office/drawing/2014/main" id="{5A8BA158-C0D0-7A81-D0D2-8428A63A3D75}"/>
              </a:ext>
            </a:extLst>
          </p:cNvPr>
          <p:cNvSpPr>
            <a:spLocks noGrp="1"/>
          </p:cNvSpPr>
          <p:nvPr>
            <p:ph type="pic" sz="quarter" idx="27"/>
          </p:nvPr>
        </p:nvSpPr>
        <p:spPr>
          <a:xfrm>
            <a:off x="317151" y="3962401"/>
            <a:ext cx="1411061" cy="1408177"/>
          </a:xfrm>
          <a:solidFill>
            <a:schemeClr val="bg2"/>
          </a:solidFill>
        </p:spPr>
        <p:txBody>
          <a:bodyPr/>
          <a:lstStyle>
            <a:lvl1pPr>
              <a:defRPr/>
            </a:lvl1pPr>
          </a:lstStyle>
          <a:p>
            <a:r>
              <a:rPr lang="en-US"/>
              <a:t>Click icon to add picture</a:t>
            </a:r>
            <a:endParaRPr lang="en-US" dirty="0"/>
          </a:p>
        </p:txBody>
      </p:sp>
      <p:sp>
        <p:nvSpPr>
          <p:cNvPr id="32" name="Text Placeholder 4">
            <a:extLst>
              <a:ext uri="{FF2B5EF4-FFF2-40B4-BE49-F238E27FC236}">
                <a16:creationId xmlns:a16="http://schemas.microsoft.com/office/drawing/2014/main" id="{39D4BA50-34B9-66B8-EAF5-82AF534969D1}"/>
              </a:ext>
            </a:extLst>
          </p:cNvPr>
          <p:cNvSpPr>
            <a:spLocks noGrp="1"/>
          </p:cNvSpPr>
          <p:nvPr>
            <p:ph type="body" sz="quarter" idx="28" hasCustomPrompt="1"/>
          </p:nvPr>
        </p:nvSpPr>
        <p:spPr>
          <a:xfrm>
            <a:off x="3167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3" name="Picture Placeholder 360">
            <a:extLst>
              <a:ext uri="{FF2B5EF4-FFF2-40B4-BE49-F238E27FC236}">
                <a16:creationId xmlns:a16="http://schemas.microsoft.com/office/drawing/2014/main" id="{9764F327-567A-B4BD-324B-5E6E4A38AE8A}"/>
              </a:ext>
            </a:extLst>
          </p:cNvPr>
          <p:cNvSpPr>
            <a:spLocks noGrp="1"/>
          </p:cNvSpPr>
          <p:nvPr>
            <p:ph type="pic" sz="quarter" idx="29"/>
          </p:nvPr>
        </p:nvSpPr>
        <p:spPr>
          <a:xfrm>
            <a:off x="1993551" y="3962401"/>
            <a:ext cx="1411061" cy="1408177"/>
          </a:xfrm>
          <a:solidFill>
            <a:schemeClr val="bg2"/>
          </a:solidFill>
        </p:spPr>
        <p:txBody>
          <a:bodyPr/>
          <a:lstStyle>
            <a:lvl1pPr>
              <a:defRPr/>
            </a:lvl1pPr>
          </a:lstStyle>
          <a:p>
            <a:r>
              <a:rPr lang="en-US"/>
              <a:t>Click icon to add picture</a:t>
            </a:r>
            <a:endParaRPr lang="en-US" dirty="0"/>
          </a:p>
        </p:txBody>
      </p:sp>
      <p:sp>
        <p:nvSpPr>
          <p:cNvPr id="34" name="Text Placeholder 4">
            <a:extLst>
              <a:ext uri="{FF2B5EF4-FFF2-40B4-BE49-F238E27FC236}">
                <a16:creationId xmlns:a16="http://schemas.microsoft.com/office/drawing/2014/main" id="{81407771-83D8-01C3-0563-CE45ADD67E2A}"/>
              </a:ext>
            </a:extLst>
          </p:cNvPr>
          <p:cNvSpPr>
            <a:spLocks noGrp="1"/>
          </p:cNvSpPr>
          <p:nvPr>
            <p:ph type="body" sz="quarter" idx="30" hasCustomPrompt="1"/>
          </p:nvPr>
        </p:nvSpPr>
        <p:spPr>
          <a:xfrm>
            <a:off x="19931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5" name="Picture Placeholder 360">
            <a:extLst>
              <a:ext uri="{FF2B5EF4-FFF2-40B4-BE49-F238E27FC236}">
                <a16:creationId xmlns:a16="http://schemas.microsoft.com/office/drawing/2014/main" id="{053F6908-A1A4-51D5-C068-74AE8BBE8575}"/>
              </a:ext>
            </a:extLst>
          </p:cNvPr>
          <p:cNvSpPr>
            <a:spLocks noGrp="1"/>
          </p:cNvSpPr>
          <p:nvPr>
            <p:ph type="pic" sz="quarter" idx="31"/>
          </p:nvPr>
        </p:nvSpPr>
        <p:spPr>
          <a:xfrm>
            <a:off x="3669951" y="3962401"/>
            <a:ext cx="1411061" cy="1408177"/>
          </a:xfrm>
          <a:solidFill>
            <a:schemeClr val="bg2"/>
          </a:solidFill>
        </p:spPr>
        <p:txBody>
          <a:bodyPr/>
          <a:lstStyle>
            <a:lvl1pPr>
              <a:defRPr/>
            </a:lvl1pPr>
          </a:lstStyle>
          <a:p>
            <a:r>
              <a:rPr lang="en-US"/>
              <a:t>Click icon to add picture</a:t>
            </a:r>
            <a:endParaRPr lang="en-US" dirty="0"/>
          </a:p>
        </p:txBody>
      </p:sp>
      <p:sp>
        <p:nvSpPr>
          <p:cNvPr id="36" name="Text Placeholder 4">
            <a:extLst>
              <a:ext uri="{FF2B5EF4-FFF2-40B4-BE49-F238E27FC236}">
                <a16:creationId xmlns:a16="http://schemas.microsoft.com/office/drawing/2014/main" id="{0159B219-D993-9F5C-A25E-271704131301}"/>
              </a:ext>
            </a:extLst>
          </p:cNvPr>
          <p:cNvSpPr>
            <a:spLocks noGrp="1"/>
          </p:cNvSpPr>
          <p:nvPr>
            <p:ph type="body" sz="quarter" idx="32" hasCustomPrompt="1"/>
          </p:nvPr>
        </p:nvSpPr>
        <p:spPr>
          <a:xfrm>
            <a:off x="36695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7" name="Picture Placeholder 360">
            <a:extLst>
              <a:ext uri="{FF2B5EF4-FFF2-40B4-BE49-F238E27FC236}">
                <a16:creationId xmlns:a16="http://schemas.microsoft.com/office/drawing/2014/main" id="{3B1CFCF1-1BBA-A77B-07C5-CE89C6D37D8E}"/>
              </a:ext>
            </a:extLst>
          </p:cNvPr>
          <p:cNvSpPr>
            <a:spLocks noGrp="1"/>
          </p:cNvSpPr>
          <p:nvPr>
            <p:ph type="pic" sz="quarter" idx="33"/>
          </p:nvPr>
        </p:nvSpPr>
        <p:spPr>
          <a:xfrm>
            <a:off x="5346351" y="3962401"/>
            <a:ext cx="1411061" cy="1408177"/>
          </a:xfrm>
          <a:solidFill>
            <a:schemeClr val="bg2"/>
          </a:solidFill>
        </p:spPr>
        <p:txBody>
          <a:bodyPr/>
          <a:lstStyle>
            <a:lvl1pPr>
              <a:defRPr/>
            </a:lvl1pPr>
          </a:lstStyle>
          <a:p>
            <a:r>
              <a:rPr lang="en-US"/>
              <a:t>Click icon to add picture</a:t>
            </a:r>
            <a:endParaRPr lang="en-US" dirty="0"/>
          </a:p>
        </p:txBody>
      </p:sp>
      <p:sp>
        <p:nvSpPr>
          <p:cNvPr id="38" name="Text Placeholder 4">
            <a:extLst>
              <a:ext uri="{FF2B5EF4-FFF2-40B4-BE49-F238E27FC236}">
                <a16:creationId xmlns:a16="http://schemas.microsoft.com/office/drawing/2014/main" id="{924D5DB3-FDA3-34E1-683B-AF880C6B5647}"/>
              </a:ext>
            </a:extLst>
          </p:cNvPr>
          <p:cNvSpPr>
            <a:spLocks noGrp="1"/>
          </p:cNvSpPr>
          <p:nvPr>
            <p:ph type="body" sz="quarter" idx="34" hasCustomPrompt="1"/>
          </p:nvPr>
        </p:nvSpPr>
        <p:spPr>
          <a:xfrm>
            <a:off x="53459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9" name="Picture Placeholder 360">
            <a:extLst>
              <a:ext uri="{FF2B5EF4-FFF2-40B4-BE49-F238E27FC236}">
                <a16:creationId xmlns:a16="http://schemas.microsoft.com/office/drawing/2014/main" id="{CD18FDA3-0BAD-70CF-4A1C-E0AC365F43EC}"/>
              </a:ext>
            </a:extLst>
          </p:cNvPr>
          <p:cNvSpPr>
            <a:spLocks noGrp="1"/>
          </p:cNvSpPr>
          <p:nvPr>
            <p:ph type="pic" sz="quarter" idx="35"/>
          </p:nvPr>
        </p:nvSpPr>
        <p:spPr>
          <a:xfrm>
            <a:off x="7022751" y="3962401"/>
            <a:ext cx="1411061" cy="1408177"/>
          </a:xfrm>
          <a:solidFill>
            <a:schemeClr val="bg2"/>
          </a:solidFill>
        </p:spPr>
        <p:txBody>
          <a:bodyPr/>
          <a:lstStyle>
            <a:lvl1pPr>
              <a:defRPr/>
            </a:lvl1pPr>
          </a:lstStyle>
          <a:p>
            <a:r>
              <a:rPr lang="en-US"/>
              <a:t>Click icon to add picture</a:t>
            </a:r>
            <a:endParaRPr lang="en-US" dirty="0"/>
          </a:p>
        </p:txBody>
      </p:sp>
      <p:sp>
        <p:nvSpPr>
          <p:cNvPr id="40" name="Text Placeholder 4">
            <a:extLst>
              <a:ext uri="{FF2B5EF4-FFF2-40B4-BE49-F238E27FC236}">
                <a16:creationId xmlns:a16="http://schemas.microsoft.com/office/drawing/2014/main" id="{BC7D472D-B446-D4C9-7FEA-8337576DA47E}"/>
              </a:ext>
            </a:extLst>
          </p:cNvPr>
          <p:cNvSpPr>
            <a:spLocks noGrp="1"/>
          </p:cNvSpPr>
          <p:nvPr>
            <p:ph type="body" sz="quarter" idx="36" hasCustomPrompt="1"/>
          </p:nvPr>
        </p:nvSpPr>
        <p:spPr>
          <a:xfrm>
            <a:off x="70223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1" name="Picture Placeholder 360">
            <a:extLst>
              <a:ext uri="{FF2B5EF4-FFF2-40B4-BE49-F238E27FC236}">
                <a16:creationId xmlns:a16="http://schemas.microsoft.com/office/drawing/2014/main" id="{00CD14FC-B345-724A-1702-9ECB7309E7BA}"/>
              </a:ext>
            </a:extLst>
          </p:cNvPr>
          <p:cNvSpPr>
            <a:spLocks noGrp="1"/>
          </p:cNvSpPr>
          <p:nvPr>
            <p:ph type="pic" sz="quarter" idx="37"/>
          </p:nvPr>
        </p:nvSpPr>
        <p:spPr>
          <a:xfrm>
            <a:off x="8698785" y="3962401"/>
            <a:ext cx="1411061" cy="1408177"/>
          </a:xfrm>
          <a:solidFill>
            <a:schemeClr val="bg2"/>
          </a:solidFill>
        </p:spPr>
        <p:txBody>
          <a:bodyPr/>
          <a:lstStyle>
            <a:lvl1pPr>
              <a:defRPr/>
            </a:lvl1pPr>
          </a:lstStyle>
          <a:p>
            <a:r>
              <a:rPr lang="en-US"/>
              <a:t>Click icon to add picture</a:t>
            </a:r>
            <a:endParaRPr lang="en-US" dirty="0"/>
          </a:p>
        </p:txBody>
      </p:sp>
      <p:sp>
        <p:nvSpPr>
          <p:cNvPr id="42" name="Text Placeholder 4">
            <a:extLst>
              <a:ext uri="{FF2B5EF4-FFF2-40B4-BE49-F238E27FC236}">
                <a16:creationId xmlns:a16="http://schemas.microsoft.com/office/drawing/2014/main" id="{A39A6918-941C-CFDA-46B7-7B3F5821B260}"/>
              </a:ext>
            </a:extLst>
          </p:cNvPr>
          <p:cNvSpPr>
            <a:spLocks noGrp="1"/>
          </p:cNvSpPr>
          <p:nvPr>
            <p:ph type="body" sz="quarter" idx="38" hasCustomPrompt="1"/>
          </p:nvPr>
        </p:nvSpPr>
        <p:spPr>
          <a:xfrm>
            <a:off x="8698419"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3" name="Picture Placeholder 360">
            <a:extLst>
              <a:ext uri="{FF2B5EF4-FFF2-40B4-BE49-F238E27FC236}">
                <a16:creationId xmlns:a16="http://schemas.microsoft.com/office/drawing/2014/main" id="{13F06704-FC82-77D6-CD12-259FDE55A8D4}"/>
              </a:ext>
            </a:extLst>
          </p:cNvPr>
          <p:cNvSpPr>
            <a:spLocks noGrp="1"/>
          </p:cNvSpPr>
          <p:nvPr>
            <p:ph type="pic" sz="quarter" idx="39"/>
          </p:nvPr>
        </p:nvSpPr>
        <p:spPr>
          <a:xfrm>
            <a:off x="10374453" y="3962401"/>
            <a:ext cx="1411061" cy="1408177"/>
          </a:xfrm>
          <a:solidFill>
            <a:schemeClr val="bg2"/>
          </a:solidFill>
        </p:spPr>
        <p:txBody>
          <a:bodyPr/>
          <a:lstStyle>
            <a:lvl1pPr>
              <a:defRPr/>
            </a:lvl1pPr>
          </a:lstStyle>
          <a:p>
            <a:r>
              <a:rPr lang="en-US"/>
              <a:t>Click icon to add picture</a:t>
            </a:r>
            <a:endParaRPr lang="en-US" dirty="0"/>
          </a:p>
        </p:txBody>
      </p:sp>
      <p:sp>
        <p:nvSpPr>
          <p:cNvPr id="44" name="Text Placeholder 4">
            <a:extLst>
              <a:ext uri="{FF2B5EF4-FFF2-40B4-BE49-F238E27FC236}">
                <a16:creationId xmlns:a16="http://schemas.microsoft.com/office/drawing/2014/main" id="{DAE33098-4EF0-1E1A-7F23-76F0D50AACBE}"/>
              </a:ext>
            </a:extLst>
          </p:cNvPr>
          <p:cNvSpPr>
            <a:spLocks noGrp="1"/>
          </p:cNvSpPr>
          <p:nvPr>
            <p:ph type="body" sz="quarter" idx="40" hasCustomPrompt="1"/>
          </p:nvPr>
        </p:nvSpPr>
        <p:spPr>
          <a:xfrm>
            <a:off x="10374087"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3864884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clusion | Aerial">
    <p:spTree>
      <p:nvGrpSpPr>
        <p:cNvPr id="1" name=""/>
        <p:cNvGrpSpPr/>
        <p:nvPr/>
      </p:nvGrpSpPr>
      <p:grpSpPr>
        <a:xfrm>
          <a:off x="0" y="0"/>
          <a:ext cx="0" cy="0"/>
          <a:chOff x="0" y="0"/>
          <a:chExt cx="0" cy="0"/>
        </a:xfrm>
      </p:grpSpPr>
      <p:pic>
        <p:nvPicPr>
          <p:cNvPr id="4" name="Picture 3" descr="2023-P05692: Jaimee edited &#10;&#10;Drone Mission - Aerial of ORNL East Campus facing west. May 9, 2023.&#10;">
            <a:extLst>
              <a:ext uri="{FF2B5EF4-FFF2-40B4-BE49-F238E27FC236}">
                <a16:creationId xmlns:a16="http://schemas.microsoft.com/office/drawing/2014/main" id="{29026065-7CE6-26BF-5E11-E2573F33EFA6}"/>
              </a:ext>
            </a:extLst>
          </p:cNvPr>
          <p:cNvPicPr>
            <a:picLocks noChangeAspect="1"/>
          </p:cNvPicPr>
          <p:nvPr userDrawn="1"/>
        </p:nvPicPr>
        <p:blipFill>
          <a:blip r:embed="rId2"/>
          <a:srcRect t="9089" b="20607"/>
          <a:stretch>
            <a:fillRect/>
          </a:stretch>
        </p:blipFill>
        <p:spPr>
          <a:xfrm>
            <a:off x="0" y="414"/>
            <a:ext cx="12192000" cy="6857172"/>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55388" y="2258209"/>
            <a:ext cx="12081224" cy="664797"/>
          </a:xfrm>
        </p:spPr>
        <p:txBody>
          <a:bodyPr anchor="t" anchorCtr="0">
            <a:noAutofit/>
          </a:bodyPr>
          <a:lstStyle>
            <a:lvl1pPr algn="ctr">
              <a:spcBef>
                <a:spcPts val="1200"/>
              </a:spcBef>
              <a:spcAft>
                <a:spcPts val="60"/>
              </a:spcAft>
              <a:defRPr sz="4800" b="1">
                <a:solidFill>
                  <a:schemeClr val="tx1"/>
                </a:solidFill>
                <a:latin typeface="+mj-lt"/>
              </a:defRPr>
            </a:lvl1pPr>
          </a:lstStyle>
          <a:p>
            <a:r>
              <a:rPr lang="en-US" dirty="0"/>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64437" y="2922742"/>
            <a:ext cx="12063127" cy="397032"/>
          </a:xfrm>
        </p:spPr>
        <p:txBody>
          <a:bodyPr tIns="91440" anchor="t" anchorCtr="0">
            <a:noAutofit/>
          </a:bodyPr>
          <a:lstStyle>
            <a:lvl1pPr marL="0" indent="0" algn="ctr">
              <a:spcBef>
                <a:spcPts val="1200"/>
              </a:spcBef>
              <a:spcAft>
                <a:spcPts val="60"/>
              </a:spcAft>
              <a:buNone/>
              <a:defRPr sz="2200" b="1" spc="300">
                <a:solidFill>
                  <a:schemeClr val="tx2"/>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PLACE CONTENT HERE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5668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Tree>
    <p:extLst>
      <p:ext uri="{BB962C8B-B14F-4D97-AF65-F5344CB8AC3E}">
        <p14:creationId xmlns:p14="http://schemas.microsoft.com/office/powerpoint/2010/main" val="27790787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clusion | Hexagon">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latin typeface="+mj-lt"/>
              </a:defRPr>
            </a:lvl1pPr>
          </a:lstStyle>
          <a:p>
            <a:r>
              <a:rPr lang="en-US" dirty="0"/>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Aptos Light" panose="020B0004020202020204" pitchFamily="34" charset="0"/>
                <a:ea typeface="Aptos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dirty="0">
              <a:latin typeface="Aptos Light" panose="020B0004020202020204" pitchFamily="34" charset="0"/>
            </a:endParaRPr>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4" name="Graphic 3">
            <a:extLst>
              <a:ext uri="{FF2B5EF4-FFF2-40B4-BE49-F238E27FC236}">
                <a16:creationId xmlns:a16="http://schemas.microsoft.com/office/drawing/2014/main" id="{1790CAB2-9585-BA89-5C2E-B28EE49E99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356864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Custom Imag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0"/>
            <a:ext cx="121920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lvl1pPr>
              <a:defRPr/>
            </a:lvl1pPr>
          </a:lstStyle>
          <a:p>
            <a:r>
              <a:rPr lang="en-US"/>
              <a:t>Click icon to add picture</a:t>
            </a:r>
            <a:endParaRPr lang="en-US" dirty="0"/>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hasCustomPrompt="1"/>
          </p:nvPr>
        </p:nvSpPr>
        <p:spPr>
          <a:xfrm>
            <a:off x="1215450" y="2254309"/>
            <a:ext cx="4518085"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pic>
        <p:nvPicPr>
          <p:cNvPr id="31" name="Graphic 30">
            <a:extLst>
              <a:ext uri="{FF2B5EF4-FFF2-40B4-BE49-F238E27FC236}">
                <a16:creationId xmlns:a16="http://schemas.microsoft.com/office/drawing/2014/main" id="{767997A1-375F-1726-DF9D-576251F05B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28108" y="1141396"/>
            <a:ext cx="1780479" cy="428014"/>
          </a:xfrm>
          <a:prstGeom prst="rect">
            <a:avLst/>
          </a:prstGeom>
        </p:spPr>
      </p:pic>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grpSp>
        <p:nvGrpSpPr>
          <p:cNvPr id="2" name="Group 1">
            <a:extLst>
              <a:ext uri="{FF2B5EF4-FFF2-40B4-BE49-F238E27FC236}">
                <a16:creationId xmlns:a16="http://schemas.microsoft.com/office/drawing/2014/main" id="{69BE50A6-F625-0BB9-2DA3-BD2A1D5A1C99}"/>
              </a:ext>
            </a:extLst>
          </p:cNvPr>
          <p:cNvGrpSpPr/>
          <p:nvPr userDrawn="1"/>
        </p:nvGrpSpPr>
        <p:grpSpPr>
          <a:xfrm>
            <a:off x="1177351" y="5301081"/>
            <a:ext cx="4558967" cy="438406"/>
            <a:chOff x="1177351" y="5301081"/>
            <a:chExt cx="4558967" cy="438406"/>
          </a:xfrm>
        </p:grpSpPr>
        <p:sp>
          <p:nvSpPr>
            <p:cNvPr id="3" name="TextBox 2">
              <a:extLst>
                <a:ext uri="{FF2B5EF4-FFF2-40B4-BE49-F238E27FC236}">
                  <a16:creationId xmlns:a16="http://schemas.microsoft.com/office/drawing/2014/main" id="{F46153C1-920A-60DA-AB29-D732EC8AD9DD}"/>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Aptos Light" panose="020B0004020202020204" pitchFamily="34" charset="0"/>
                  <a:ea typeface="Aptos" panose="02000000000000000000" pitchFamily="2" charset="0"/>
                </a:rPr>
                <a:t>ORNL IS MANAGED BY UT-BATTELLE LLC </a:t>
              </a:r>
              <a:br>
                <a:rPr lang="en-US" sz="900" b="0" i="0" dirty="0">
                  <a:solidFill>
                    <a:schemeClr val="tx1"/>
                  </a:solidFill>
                  <a:latin typeface="Aptos Light" panose="020B0004020202020204" pitchFamily="34" charset="0"/>
                  <a:ea typeface="Aptos" panose="02000000000000000000" pitchFamily="2" charset="0"/>
                </a:rPr>
              </a:br>
              <a:r>
                <a:rPr lang="en-US" sz="900" b="0" i="0" dirty="0">
                  <a:solidFill>
                    <a:schemeClr val="tx1"/>
                  </a:solidFill>
                  <a:latin typeface="Aptos Light" panose="020B0004020202020204" pitchFamily="34" charset="0"/>
                  <a:ea typeface="Aptos" panose="02000000000000000000" pitchFamily="2" charset="0"/>
                </a:rPr>
                <a:t>FOR THE US DEPARTMENT OF ENERGY</a:t>
              </a:r>
            </a:p>
          </p:txBody>
        </p:sp>
        <p:pic>
          <p:nvPicPr>
            <p:cNvPr id="4" name="Picture 3" descr="Shape&#10;&#10;AI-generated content may be incorrect.">
              <a:extLst>
                <a:ext uri="{FF2B5EF4-FFF2-40B4-BE49-F238E27FC236}">
                  <a16:creationId xmlns:a16="http://schemas.microsoft.com/office/drawing/2014/main" id="{2B8A78FF-CBBF-0925-0C04-834044AF1A8A}"/>
                </a:ext>
              </a:extLst>
            </p:cNvPr>
            <p:cNvPicPr>
              <a:picLocks noChangeAspect="1"/>
            </p:cNvPicPr>
            <p:nvPr userDrawn="1"/>
          </p:nvPicPr>
          <p:blipFill>
            <a:blip r:embed="rId4"/>
            <a:stretch>
              <a:fillRect/>
            </a:stretch>
          </p:blipFill>
          <p:spPr>
            <a:xfrm>
              <a:off x="1177351" y="5301081"/>
              <a:ext cx="1526303" cy="438406"/>
            </a:xfrm>
            <a:prstGeom prst="rect">
              <a:avLst/>
            </a:prstGeom>
          </p:spPr>
        </p:pic>
      </p:grpSp>
      <p:sp>
        <p:nvSpPr>
          <p:cNvPr id="5" name="Subtitle 2">
            <a:extLst>
              <a:ext uri="{FF2B5EF4-FFF2-40B4-BE49-F238E27FC236}">
                <a16:creationId xmlns:a16="http://schemas.microsoft.com/office/drawing/2014/main" id="{9461967E-4A3D-99FD-12D2-D204FBEBAFB5}"/>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Tree>
    <p:extLst>
      <p:ext uri="{BB962C8B-B14F-4D97-AF65-F5344CB8AC3E}">
        <p14:creationId xmlns:p14="http://schemas.microsoft.com/office/powerpoint/2010/main" val="36203042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clusion | Aerial + Social">
    <p:spTree>
      <p:nvGrpSpPr>
        <p:cNvPr id="1" name=""/>
        <p:cNvGrpSpPr/>
        <p:nvPr/>
      </p:nvGrpSpPr>
      <p:grpSpPr>
        <a:xfrm>
          <a:off x="0" y="0"/>
          <a:ext cx="0" cy="0"/>
          <a:chOff x="0" y="0"/>
          <a:chExt cx="0" cy="0"/>
        </a:xfrm>
      </p:grpSpPr>
      <p:pic>
        <p:nvPicPr>
          <p:cNvPr id="6" name="Picture 5" descr="2025-P08154: Drone Mission - Aerial of sunrise over ORNL east campus, April 3, 2023.  &#10;&#10;Electronic Reference Image – For more images in this series, please contact, creativeservices@ornl.gov&#10;This image has been reviewed by an ORNL Releasing Official and is approved for public release, January 4, 2023.">
            <a:extLst>
              <a:ext uri="{FF2B5EF4-FFF2-40B4-BE49-F238E27FC236}">
                <a16:creationId xmlns:a16="http://schemas.microsoft.com/office/drawing/2014/main" id="{23DA0192-253A-9416-8E30-B9B66EED54F7}"/>
              </a:ext>
            </a:extLst>
          </p:cNvPr>
          <p:cNvPicPr>
            <a:picLocks noChangeAspect="1"/>
          </p:cNvPicPr>
          <p:nvPr userDrawn="1"/>
        </p:nvPicPr>
        <p:blipFill>
          <a:blip r:embed="rId2"/>
          <a:srcRect l="4494" t="5003" r="5511" b="5003"/>
          <a:stretch>
            <a:fillRect/>
          </a:stretch>
        </p:blipFill>
        <p:spPr>
          <a:xfrm>
            <a:off x="0" y="414"/>
            <a:ext cx="12192000" cy="6857172"/>
          </a:xfrm>
          <a:prstGeom prst="rect">
            <a:avLst/>
          </a:prstGeom>
        </p:spPr>
      </p:pic>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215596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grpSp>
      <p:sp>
        <p:nvSpPr>
          <p:cNvPr id="2" name="Title 7">
            <a:extLst>
              <a:ext uri="{FF2B5EF4-FFF2-40B4-BE49-F238E27FC236}">
                <a16:creationId xmlns:a16="http://schemas.microsoft.com/office/drawing/2014/main" id="{DAE593DB-8ADA-2B81-0837-94D520E6318E}"/>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Keep up with ORNL’s latest scientific discoveries, economic impacts, and solutions for energy and national security</a:t>
            </a:r>
          </a:p>
        </p:txBody>
      </p:sp>
    </p:spTree>
    <p:extLst>
      <p:ext uri="{BB962C8B-B14F-4D97-AF65-F5344CB8AC3E}">
        <p14:creationId xmlns:p14="http://schemas.microsoft.com/office/powerpoint/2010/main" val="28733716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clusion | Logo">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pic>
        <p:nvPicPr>
          <p:cNvPr id="37" name="Graphic 36">
            <a:extLst>
              <a:ext uri="{FF2B5EF4-FFF2-40B4-BE49-F238E27FC236}">
                <a16:creationId xmlns:a16="http://schemas.microsoft.com/office/drawing/2014/main" id="{5CAC3282-DC62-4A2A-767F-48373E113E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09255" y="2735048"/>
            <a:ext cx="5773490" cy="1387904"/>
          </a:xfrm>
          <a:prstGeom prst="rect">
            <a:avLst/>
          </a:prstGeom>
        </p:spPr>
      </p:pic>
      <p:grpSp>
        <p:nvGrpSpPr>
          <p:cNvPr id="4" name="Group 3">
            <a:extLst>
              <a:ext uri="{FF2B5EF4-FFF2-40B4-BE49-F238E27FC236}">
                <a16:creationId xmlns:a16="http://schemas.microsoft.com/office/drawing/2014/main" id="{3CBD199E-AAB8-C86C-7065-B0DAAC996DDA}"/>
              </a:ext>
            </a:extLst>
          </p:cNvPr>
          <p:cNvGrpSpPr/>
          <p:nvPr userDrawn="1"/>
        </p:nvGrpSpPr>
        <p:grpSpPr>
          <a:xfrm>
            <a:off x="4217981" y="6109219"/>
            <a:ext cx="4556510" cy="438912"/>
            <a:chOff x="859536" y="6108192"/>
            <a:chExt cx="4556510" cy="438912"/>
          </a:xfrm>
        </p:grpSpPr>
        <p:sp>
          <p:nvSpPr>
            <p:cNvPr id="7" name="TextBox 6">
              <a:extLst>
                <a:ext uri="{FF2B5EF4-FFF2-40B4-BE49-F238E27FC236}">
                  <a16:creationId xmlns:a16="http://schemas.microsoft.com/office/drawing/2014/main" id="{97197F97-DD05-46DC-A43C-9A85A489A4DD}"/>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8" name="Picture 7" descr="Text&#10;&#10;AI-generated content may be incorrect.">
              <a:extLst>
                <a:ext uri="{FF2B5EF4-FFF2-40B4-BE49-F238E27FC236}">
                  <a16:creationId xmlns:a16="http://schemas.microsoft.com/office/drawing/2014/main" id="{CCDFDBFA-B5E9-EA5B-FE47-B868EED9A8DE}"/>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1754154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ustom Portrait Image">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5F2EFFC1-8D00-2422-39D7-701FD30A5CDF}"/>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A97F60E2-2A56-9EB3-6B56-9299A963E1A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10" name="Picture 9" descr="Text&#10;&#10;AI-generated content may be incorrect.">
              <a:extLst>
                <a:ext uri="{FF2B5EF4-FFF2-40B4-BE49-F238E27FC236}">
                  <a16:creationId xmlns:a16="http://schemas.microsoft.com/office/drawing/2014/main" id="{E05B343D-85E7-C42A-D96E-37A8AB109C5E}"/>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3540133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Custom Landscape Imag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481958"/>
            <a:ext cx="5843239" cy="3891648"/>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C8EA40F8-43C7-91B8-DB7E-DDD5E2408A38}"/>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5252F9E3-A27C-53E8-B52E-49794F69B0D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7" name="Picture 6" descr="Text&#10;&#10;AI-generated content may be incorrect.">
              <a:extLst>
                <a:ext uri="{FF2B5EF4-FFF2-40B4-BE49-F238E27FC236}">
                  <a16:creationId xmlns:a16="http://schemas.microsoft.com/office/drawing/2014/main" id="{DB53C206-3DA3-C765-EB66-A35BBF705421}"/>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3768814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tandard Text-only">
    <p:spTree>
      <p:nvGrpSpPr>
        <p:cNvPr id="1" name=""/>
        <p:cNvGrpSpPr/>
        <p:nvPr/>
      </p:nvGrpSpPr>
      <p:grpSpPr>
        <a:xfrm>
          <a:off x="0" y="0"/>
          <a:ext cx="0" cy="0"/>
          <a:chOff x="0" y="0"/>
          <a:chExt cx="0" cy="0"/>
        </a:xfrm>
      </p:grpSpPr>
      <p:pic>
        <p:nvPicPr>
          <p:cNvPr id="5" name="Graphic 285">
            <a:extLst>
              <a:ext uri="{FF2B5EF4-FFF2-40B4-BE49-F238E27FC236}">
                <a16:creationId xmlns:a16="http://schemas.microsoft.com/office/drawing/2014/main" id="{A95873F9-24C5-691B-E0D0-B31D39B7FBB2}"/>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6" y="2292076"/>
            <a:ext cx="10396685"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Best Title Option for Longer Presentation Titles (Text Size no larger than 36pt and no smaller than 20pt) </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6" y="4019391"/>
            <a:ext cx="10396685"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6" y="1880997"/>
            <a:ext cx="10396685"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6" y="4371534"/>
            <a:ext cx="10396685" cy="332399"/>
          </a:xfrm>
        </p:spPr>
        <p:txBody>
          <a:bodyPr wrap="square" anchor="t" anchorCtr="0">
            <a:noAutofit/>
          </a:bodyPr>
          <a:lstStyle>
            <a:lvl1pPr marL="0" indent="0" algn="l">
              <a:spcBef>
                <a:spcPts val="1200"/>
              </a:spcBef>
              <a:spcAft>
                <a:spcPts val="60"/>
              </a:spcAft>
              <a:buNone/>
              <a:defRPr sz="2400" b="0" i="0">
                <a:solidFill>
                  <a:schemeClr val="bg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6" y="4881013"/>
            <a:ext cx="10396685"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6" name="Group 5">
            <a:extLst>
              <a:ext uri="{FF2B5EF4-FFF2-40B4-BE49-F238E27FC236}">
                <a16:creationId xmlns:a16="http://schemas.microsoft.com/office/drawing/2014/main" id="{68B2AD18-B7D9-77F5-D220-3EDA560B2C83}"/>
              </a:ext>
            </a:extLst>
          </p:cNvPr>
          <p:cNvGrpSpPr/>
          <p:nvPr userDrawn="1"/>
        </p:nvGrpSpPr>
        <p:grpSpPr>
          <a:xfrm>
            <a:off x="859536" y="6108192"/>
            <a:ext cx="4556510" cy="438912"/>
            <a:chOff x="859536" y="6108192"/>
            <a:chExt cx="4556510" cy="438912"/>
          </a:xfrm>
        </p:grpSpPr>
        <p:sp>
          <p:nvSpPr>
            <p:cNvPr id="7" name="TextBox 6">
              <a:extLst>
                <a:ext uri="{FF2B5EF4-FFF2-40B4-BE49-F238E27FC236}">
                  <a16:creationId xmlns:a16="http://schemas.microsoft.com/office/drawing/2014/main" id="{66E0B571-503C-1E4E-4585-513FD2198B27}"/>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9" name="Picture 8" descr="Text&#10;&#10;AI-generated content may be incorrect.">
              <a:extLst>
                <a:ext uri="{FF2B5EF4-FFF2-40B4-BE49-F238E27FC236}">
                  <a16:creationId xmlns:a16="http://schemas.microsoft.com/office/drawing/2014/main" id="{2FD5B24E-06B1-CD75-BC26-A89AA432FAC2}"/>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267694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492432" cy="4061829"/>
          </a:xfrm>
        </p:spPr>
        <p:txBody>
          <a:bodyPr/>
          <a:lstStyle>
            <a:lvl1pPr marL="0" indent="0">
              <a:spcBef>
                <a:spcPts val="1200"/>
              </a:spcBef>
              <a:buNone/>
              <a:defRPr sz="1800"/>
            </a:lvl1pPr>
          </a:lstStyle>
          <a:p>
            <a:r>
              <a:rPr lang="en-US" dirty="0"/>
              <a:t>Place content here</a:t>
            </a:r>
          </a:p>
        </p:txBody>
      </p:sp>
    </p:spTree>
    <p:extLst>
      <p:ext uri="{BB962C8B-B14F-4D97-AF65-F5344CB8AC3E}">
        <p14:creationId xmlns:p14="http://schemas.microsoft.com/office/powerpoint/2010/main" val="900239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Column 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46788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lvl1pPr>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1800"/>
            </a:lvl1pPr>
          </a:lstStyle>
          <a:p>
            <a:r>
              <a:rPr lang="en-US" dirty="0"/>
              <a:t>Place content here</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2059A002-CFDF-58EF-945F-28E943618A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1815376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Column Hexagon Cut-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lvl1pPr>
              <a:defRPr>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1800"/>
            </a:lvl1pPr>
          </a:lstStyle>
          <a:p>
            <a:r>
              <a:rPr lang="en-US" dirty="0"/>
              <a:t>Place content here</a:t>
            </a:r>
          </a:p>
        </p:txBody>
      </p:sp>
    </p:spTree>
    <p:extLst>
      <p:ext uri="{BB962C8B-B14F-4D97-AF65-F5344CB8AC3E}">
        <p14:creationId xmlns:p14="http://schemas.microsoft.com/office/powerpoint/2010/main" val="355420315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14692" y="365125"/>
            <a:ext cx="11492432" cy="443198"/>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14692" y="1817556"/>
            <a:ext cx="11492432" cy="40205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i="0" smtClean="0">
                <a:solidFill>
                  <a:schemeClr val="bg2"/>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100" b="1" i="0" dirty="0">
              <a:solidFill>
                <a:schemeClr val="bg2"/>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dirty="0">
                <a:solidFill>
                  <a:schemeClr val="bg2"/>
                </a:solidFill>
                <a:latin typeface="Aptos Light" panose="020B0004020202020204" pitchFamily="34" charset="0"/>
                <a:ea typeface="Aptos" panose="02000000000000000000" pitchFamily="2" charset="0"/>
                <a:cs typeface="Arial" pitchFamily="34" charset="0"/>
              </a:rPr>
              <a:t> </a:t>
            </a:r>
          </a:p>
        </p:txBody>
      </p:sp>
      <p:pic>
        <p:nvPicPr>
          <p:cNvPr id="4" name="Graphic 3">
            <a:extLst>
              <a:ext uri="{FF2B5EF4-FFF2-40B4-BE49-F238E27FC236}">
                <a16:creationId xmlns:a16="http://schemas.microsoft.com/office/drawing/2014/main" id="{54E8AFC4-0CE6-E93B-9E8C-DB368BD3C3DA}"/>
              </a:ext>
            </a:extLst>
          </p:cNvPr>
          <p:cNvPicPr>
            <a:picLocks noChangeAspect="1"/>
          </p:cNvPicPr>
          <p:nvPr userDrawn="1"/>
        </p:nvPicPr>
        <p:blipFill>
          <a:blip r:embed="rId33">
            <a:extLst>
              <a:ext uri="{96DAC541-7B7A-43D3-8B79-37D633B846F1}">
                <asvg:svgBlip xmlns:asvg="http://schemas.microsoft.com/office/drawing/2016/SVG/main" r:embed="rId34"/>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2196214776"/>
      </p:ext>
    </p:extLst>
  </p:cSld>
  <p:clrMap bg1="lt1" tx1="dk1" bg2="lt2" tx2="dk2" accent1="accent1" accent2="accent2" accent3="accent3" accent4="accent4" accent5="accent5" accent6="accent6" hlink="hlink" folHlink="folHlink"/>
  <p:sldLayoutIdLst>
    <p:sldLayoutId id="2147483873" r:id="rId1"/>
    <p:sldLayoutId id="2147483960" r:id="rId2"/>
    <p:sldLayoutId id="2147483939" r:id="rId3"/>
    <p:sldLayoutId id="2147483896" r:id="rId4"/>
    <p:sldLayoutId id="2147483927" r:id="rId5"/>
    <p:sldLayoutId id="2147483941" r:id="rId6"/>
    <p:sldLayoutId id="2147483832" r:id="rId7"/>
    <p:sldLayoutId id="2147483894" r:id="rId8"/>
    <p:sldLayoutId id="2147483829" r:id="rId9"/>
    <p:sldLayoutId id="2147483897" r:id="rId10"/>
    <p:sldLayoutId id="2147483833" r:id="rId11"/>
    <p:sldLayoutId id="2147483952" r:id="rId12"/>
    <p:sldLayoutId id="2147483953" r:id="rId13"/>
    <p:sldLayoutId id="2147483954" r:id="rId14"/>
    <p:sldLayoutId id="2147483955" r:id="rId15"/>
    <p:sldLayoutId id="2147483956" r:id="rId16"/>
    <p:sldLayoutId id="2147483834" r:id="rId17"/>
    <p:sldLayoutId id="2147483940" r:id="rId18"/>
    <p:sldLayoutId id="2147483835" r:id="rId19"/>
    <p:sldLayoutId id="2147483928" r:id="rId20"/>
    <p:sldLayoutId id="2147483906" r:id="rId21"/>
    <p:sldLayoutId id="2147483905" r:id="rId22"/>
    <p:sldLayoutId id="2147483937" r:id="rId23"/>
    <p:sldLayoutId id="2147483947" r:id="rId24"/>
    <p:sldLayoutId id="2147483948" r:id="rId25"/>
    <p:sldLayoutId id="2147483951" r:id="rId26"/>
    <p:sldLayoutId id="2147483949" r:id="rId27"/>
    <p:sldLayoutId id="2147483959" r:id="rId28"/>
    <p:sldLayoutId id="2147483861" r:id="rId29"/>
    <p:sldLayoutId id="2147483958" r:id="rId30"/>
    <p:sldLayoutId id="2147483849" r:id="rId31"/>
  </p:sldLayoutIdLst>
  <p:hf hdr="0" dt="0"/>
  <p:txStyles>
    <p:titleStyle>
      <a:lvl1pPr algn="l" defTabSz="914400" rtl="0" eaLnBrk="1" latinLnBrk="0" hangingPunct="1">
        <a:lnSpc>
          <a:spcPct val="90000"/>
        </a:lnSpc>
        <a:spcBef>
          <a:spcPct val="0"/>
        </a:spcBef>
        <a:buNone/>
        <a:defRPr sz="3200" b="1" i="0" kern="1200">
          <a:solidFill>
            <a:schemeClr val="tx1"/>
          </a:solidFill>
          <a:latin typeface="+mj-lt"/>
          <a:ea typeface="Aptos" panose="02000000000000000000" pitchFamily="2" charset="0"/>
          <a:cs typeface="+mj-cs"/>
        </a:defRPr>
      </a:lvl1pPr>
    </p:titleStyle>
    <p:bodyStyle>
      <a:lvl1pPr marL="0" indent="0" algn="l" defTabSz="914400" rtl="0" eaLnBrk="1" latinLnBrk="0" hangingPunct="1">
        <a:lnSpc>
          <a:spcPct val="90000"/>
        </a:lnSpc>
        <a:spcBef>
          <a:spcPts val="1200"/>
        </a:spcBef>
        <a:spcAft>
          <a:spcPts val="60"/>
        </a:spcAft>
        <a:buFont typeface="Arial" panose="020B0604020202020204" pitchFamily="34" charset="0"/>
        <a:buNone/>
        <a:defRPr sz="2200" b="0" i="0" kern="1200">
          <a:solidFill>
            <a:schemeClr val="tx1"/>
          </a:solidFill>
          <a:latin typeface="Aptos Light" panose="020B0004020202020204" pitchFamily="34" charset="0"/>
          <a:ea typeface="Aptos"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b="0" i="0" kern="1200">
          <a:solidFill>
            <a:schemeClr val="tx1"/>
          </a:solidFill>
          <a:latin typeface="Aptos Light" panose="020B0004020202020204" pitchFamily="34" charset="0"/>
          <a:ea typeface="Aptos"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18B1F-BFB1-CC50-2580-E2ADE95FF0A0}"/>
              </a:ext>
            </a:extLst>
          </p:cNvPr>
          <p:cNvSpPr>
            <a:spLocks noGrp="1"/>
          </p:cNvSpPr>
          <p:nvPr>
            <p:ph type="ctrTitle"/>
          </p:nvPr>
        </p:nvSpPr>
        <p:spPr/>
        <p:txBody>
          <a:bodyPr/>
          <a:lstStyle/>
          <a:p>
            <a:r>
              <a:rPr lang="en-US" dirty="0"/>
              <a:t>Neutron Reflectometry Suite Review</a:t>
            </a:r>
          </a:p>
        </p:txBody>
      </p:sp>
      <p:sp>
        <p:nvSpPr>
          <p:cNvPr id="3" name="Subtitle 2">
            <a:extLst>
              <a:ext uri="{FF2B5EF4-FFF2-40B4-BE49-F238E27FC236}">
                <a16:creationId xmlns:a16="http://schemas.microsoft.com/office/drawing/2014/main" id="{C563AA3E-CA79-A928-3E5C-72DD8F594C73}"/>
              </a:ext>
            </a:extLst>
          </p:cNvPr>
          <p:cNvSpPr>
            <a:spLocks noGrp="1"/>
          </p:cNvSpPr>
          <p:nvPr>
            <p:ph type="subTitle" idx="1"/>
          </p:nvPr>
        </p:nvSpPr>
        <p:spPr/>
        <p:txBody>
          <a:bodyPr/>
          <a:lstStyle/>
          <a:p>
            <a:endParaRPr lang="en-US" dirty="0"/>
          </a:p>
        </p:txBody>
      </p:sp>
      <p:sp>
        <p:nvSpPr>
          <p:cNvPr id="4" name="Text Placeholder 3">
            <a:extLst>
              <a:ext uri="{FF2B5EF4-FFF2-40B4-BE49-F238E27FC236}">
                <a16:creationId xmlns:a16="http://schemas.microsoft.com/office/drawing/2014/main" id="{A80AB052-C5ED-4604-BB32-C7CFB365406D}"/>
              </a:ext>
            </a:extLst>
          </p:cNvPr>
          <p:cNvSpPr>
            <a:spLocks noGrp="1"/>
          </p:cNvSpPr>
          <p:nvPr>
            <p:ph type="body" sz="quarter" idx="14"/>
          </p:nvPr>
        </p:nvSpPr>
        <p:spPr/>
        <p:txBody>
          <a:bodyPr/>
          <a:lstStyle/>
          <a:p>
            <a:r>
              <a:rPr lang="en-US" dirty="0"/>
              <a:t>February 10, 2026</a:t>
            </a:r>
          </a:p>
        </p:txBody>
      </p:sp>
      <p:sp>
        <p:nvSpPr>
          <p:cNvPr id="5" name="Text Placeholder 4">
            <a:extLst>
              <a:ext uri="{FF2B5EF4-FFF2-40B4-BE49-F238E27FC236}">
                <a16:creationId xmlns:a16="http://schemas.microsoft.com/office/drawing/2014/main" id="{36169892-B8FD-9314-2137-FD44D1A12AD5}"/>
              </a:ext>
            </a:extLst>
          </p:cNvPr>
          <p:cNvSpPr>
            <a:spLocks noGrp="1"/>
          </p:cNvSpPr>
          <p:nvPr>
            <p:ph type="body" sz="quarter" idx="15"/>
          </p:nvPr>
        </p:nvSpPr>
        <p:spPr/>
        <p:txBody>
          <a:bodyPr/>
          <a:lstStyle/>
          <a:p>
            <a:r>
              <a:rPr lang="en-US" dirty="0"/>
              <a:t>Jim Browning</a:t>
            </a:r>
          </a:p>
          <a:p>
            <a:endParaRPr lang="en-US" dirty="0"/>
          </a:p>
        </p:txBody>
      </p:sp>
      <p:sp>
        <p:nvSpPr>
          <p:cNvPr id="6" name="Text Placeholder 5">
            <a:extLst>
              <a:ext uri="{FF2B5EF4-FFF2-40B4-BE49-F238E27FC236}">
                <a16:creationId xmlns:a16="http://schemas.microsoft.com/office/drawing/2014/main" id="{0E4AE62E-70C2-2BB8-D0AC-19F273245092}"/>
              </a:ext>
            </a:extLst>
          </p:cNvPr>
          <p:cNvSpPr>
            <a:spLocks noGrp="1"/>
          </p:cNvSpPr>
          <p:nvPr>
            <p:ph type="body" sz="quarter" idx="17"/>
          </p:nvPr>
        </p:nvSpPr>
        <p:spPr/>
        <p:txBody>
          <a:bodyPr/>
          <a:lstStyle/>
          <a:p>
            <a:r>
              <a:rPr lang="en-US" dirty="0"/>
              <a:t>Neutron Reflectometry Group Leader</a:t>
            </a:r>
          </a:p>
        </p:txBody>
      </p:sp>
    </p:spTree>
    <p:extLst>
      <p:ext uri="{BB962C8B-B14F-4D97-AF65-F5344CB8AC3E}">
        <p14:creationId xmlns:p14="http://schemas.microsoft.com/office/powerpoint/2010/main" val="4251991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6ED3F-1B18-8CB8-3A79-232BE24805F8}"/>
              </a:ext>
            </a:extLst>
          </p:cNvPr>
          <p:cNvSpPr>
            <a:spLocks noGrp="1"/>
          </p:cNvSpPr>
          <p:nvPr>
            <p:ph type="title"/>
          </p:nvPr>
        </p:nvSpPr>
        <p:spPr/>
        <p:txBody>
          <a:bodyPr/>
          <a:lstStyle/>
          <a:p>
            <a:r>
              <a:rPr lang="en-US" dirty="0"/>
              <a:t>Performance of </a:t>
            </a:r>
            <a:r>
              <a:rPr lang="en-US" dirty="0" err="1"/>
              <a:t>LiqRef</a:t>
            </a:r>
            <a:r>
              <a:rPr lang="en-US" dirty="0"/>
              <a:t> relative to similar instruments at ISIS, ILL, J-PARC and ANSTO</a:t>
            </a:r>
          </a:p>
        </p:txBody>
      </p:sp>
      <p:sp>
        <p:nvSpPr>
          <p:cNvPr id="6" name="TextBox 5">
            <a:extLst>
              <a:ext uri="{FF2B5EF4-FFF2-40B4-BE49-F238E27FC236}">
                <a16:creationId xmlns:a16="http://schemas.microsoft.com/office/drawing/2014/main" id="{B77498CA-A303-2DCF-0B4E-F47CC9A625C6}"/>
              </a:ext>
            </a:extLst>
          </p:cNvPr>
          <p:cNvSpPr txBox="1">
            <a:spLocks noChangeAspect="1"/>
          </p:cNvSpPr>
          <p:nvPr/>
        </p:nvSpPr>
        <p:spPr>
          <a:xfrm>
            <a:off x="8436430" y="1503624"/>
            <a:ext cx="3195427" cy="83099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000000"/>
            </a:solidFill>
          </a:ln>
        </p:spPr>
        <p:txBody>
          <a:bodyPr wrap="none" rtlCol="0">
            <a:spAutoFit/>
          </a:bodyPr>
          <a:lstStyle/>
          <a:p>
            <a:r>
              <a:rPr lang="en-US" sz="2400" dirty="0"/>
              <a:t>Total </a:t>
            </a:r>
            <a:r>
              <a:rPr lang="en-US" sz="2400" dirty="0" err="1"/>
              <a:t>LiqRef</a:t>
            </a:r>
            <a:r>
              <a:rPr lang="en-US" sz="2400" dirty="0"/>
              <a:t> Pubs – 52</a:t>
            </a:r>
          </a:p>
          <a:p>
            <a:r>
              <a:rPr lang="en-US" sz="2400" dirty="0"/>
              <a:t>No. of high impact – 20</a:t>
            </a:r>
          </a:p>
        </p:txBody>
      </p:sp>
      <p:pic>
        <p:nvPicPr>
          <p:cNvPr id="9" name="Content Placeholder 8">
            <a:extLst>
              <a:ext uri="{FF2B5EF4-FFF2-40B4-BE49-F238E27FC236}">
                <a16:creationId xmlns:a16="http://schemas.microsoft.com/office/drawing/2014/main" id="{DA9F3E4D-84B5-141E-5709-735BD0017CCB}"/>
              </a:ext>
            </a:extLst>
          </p:cNvPr>
          <p:cNvPicPr>
            <a:picLocks noGrp="1" noChangeAspect="1"/>
          </p:cNvPicPr>
          <p:nvPr>
            <p:ph idx="1"/>
          </p:nvPr>
        </p:nvPicPr>
        <p:blipFill>
          <a:blip r:embed="rId3"/>
          <a:stretch>
            <a:fillRect/>
          </a:stretch>
        </p:blipFill>
        <p:spPr>
          <a:xfrm>
            <a:off x="943966" y="1425575"/>
            <a:ext cx="7245350" cy="5067300"/>
          </a:xfrm>
          <a:prstGeom prst="rect">
            <a:avLst/>
          </a:prstGeom>
        </p:spPr>
      </p:pic>
      <p:sp>
        <p:nvSpPr>
          <p:cNvPr id="10" name="TextBox 9">
            <a:extLst>
              <a:ext uri="{FF2B5EF4-FFF2-40B4-BE49-F238E27FC236}">
                <a16:creationId xmlns:a16="http://schemas.microsoft.com/office/drawing/2014/main" id="{FD10635E-158B-67E2-C9D3-455073E1C90F}"/>
              </a:ext>
            </a:extLst>
          </p:cNvPr>
          <p:cNvSpPr txBox="1">
            <a:spLocks noChangeAspect="1"/>
          </p:cNvSpPr>
          <p:nvPr/>
        </p:nvSpPr>
        <p:spPr>
          <a:xfrm>
            <a:off x="8436430" y="5754211"/>
            <a:ext cx="2811604" cy="738664"/>
          </a:xfrm>
          <a:prstGeom prst="rect">
            <a:avLst/>
          </a:prstGeom>
          <a:noFill/>
        </p:spPr>
        <p:txBody>
          <a:bodyPr wrap="none" rtlCol="0">
            <a:spAutoFit/>
          </a:bodyPr>
          <a:lstStyle/>
          <a:p>
            <a:pPr marL="285750" indent="-285750">
              <a:buFont typeface="Wingdings" pitchFamily="2" charset="2"/>
              <a:buChar char="v"/>
            </a:pPr>
            <a:r>
              <a:rPr lang="en-US" sz="1400" dirty="0"/>
              <a:t>94 % of D17 pubs NR</a:t>
            </a:r>
          </a:p>
          <a:p>
            <a:pPr marL="285750" indent="-285750">
              <a:buFont typeface="Wingdings" pitchFamily="2" charset="2"/>
              <a:buChar char="v"/>
            </a:pPr>
            <a:r>
              <a:rPr lang="en-US" sz="1400" dirty="0"/>
              <a:t>60 % of </a:t>
            </a:r>
            <a:r>
              <a:rPr lang="en-US" sz="1400" dirty="0" err="1"/>
              <a:t>SuperADAM</a:t>
            </a:r>
            <a:r>
              <a:rPr lang="en-US" sz="1400" dirty="0"/>
              <a:t> pubs NR</a:t>
            </a:r>
          </a:p>
          <a:p>
            <a:pPr marL="285750" indent="-285750">
              <a:buFont typeface="Wingdings" pitchFamily="2" charset="2"/>
              <a:buChar char="v"/>
            </a:pPr>
            <a:r>
              <a:rPr lang="en-US" sz="1400" dirty="0"/>
              <a:t>84 % of Platypus pubs NR</a:t>
            </a:r>
          </a:p>
        </p:txBody>
      </p:sp>
    </p:spTree>
    <p:extLst>
      <p:ext uri="{BB962C8B-B14F-4D97-AF65-F5344CB8AC3E}">
        <p14:creationId xmlns:p14="http://schemas.microsoft.com/office/powerpoint/2010/main" val="78351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576E4-8FC9-B7A5-FE29-09D7921BBADD}"/>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9D8BDED8-3EBA-0B99-2482-3E5AEAC9C107}"/>
              </a:ext>
            </a:extLst>
          </p:cNvPr>
          <p:cNvSpPr>
            <a:spLocks noGrp="1"/>
          </p:cNvSpPr>
          <p:nvPr>
            <p:ph type="title"/>
          </p:nvPr>
        </p:nvSpPr>
        <p:spPr/>
        <p:txBody>
          <a:bodyPr/>
          <a:lstStyle/>
          <a:p>
            <a:r>
              <a:rPr lang="en-US" dirty="0" err="1"/>
              <a:t>MagRef</a:t>
            </a:r>
            <a:r>
              <a:rPr lang="en-US" dirty="0"/>
              <a:t> SWOT Analysis</a:t>
            </a:r>
          </a:p>
        </p:txBody>
      </p:sp>
      <p:sp>
        <p:nvSpPr>
          <p:cNvPr id="10" name="Content Placeholder 9">
            <a:extLst>
              <a:ext uri="{FF2B5EF4-FFF2-40B4-BE49-F238E27FC236}">
                <a16:creationId xmlns:a16="http://schemas.microsoft.com/office/drawing/2014/main" id="{F1D9EFA9-85BF-B781-1BD1-7BEA930586CF}"/>
              </a:ext>
            </a:extLst>
          </p:cNvPr>
          <p:cNvSpPr>
            <a:spLocks noGrp="1"/>
          </p:cNvSpPr>
          <p:nvPr>
            <p:ph sz="half" idx="1"/>
          </p:nvPr>
        </p:nvSpPr>
        <p:spPr>
          <a:xfrm>
            <a:off x="314691" y="1429870"/>
            <a:ext cx="2923009" cy="5063005"/>
          </a:xfrm>
        </p:spPr>
        <p:txBody>
          <a:bodyPr/>
          <a:lstStyle/>
          <a:p>
            <a:pPr marL="285750" indent="-285750">
              <a:lnSpc>
                <a:spcPct val="100000"/>
              </a:lnSpc>
              <a:spcBef>
                <a:spcPts val="0"/>
              </a:spcBef>
              <a:spcAft>
                <a:spcPts val="0"/>
              </a:spcAft>
              <a:buFont typeface="Arial" panose="020B0604020202020204" pitchFamily="34" charset="0"/>
              <a:buChar char="•"/>
            </a:pPr>
            <a:r>
              <a:rPr lang="en-US" b="1" dirty="0"/>
              <a:t>Magnetic field maximum near 5T, broad temperature range 1.5K to 850K</a:t>
            </a:r>
          </a:p>
          <a:p>
            <a:pPr marL="285750" indent="-285750">
              <a:lnSpc>
                <a:spcPct val="100000"/>
              </a:lnSpc>
              <a:spcBef>
                <a:spcPts val="0"/>
              </a:spcBef>
              <a:spcAft>
                <a:spcPts val="0"/>
              </a:spcAft>
              <a:buFont typeface="Arial" panose="020B0604020202020204" pitchFamily="34" charset="0"/>
              <a:buChar char="•"/>
            </a:pPr>
            <a:r>
              <a:rPr lang="en-US" b="1" dirty="0"/>
              <a:t>Flexible rep rate: 30, 60 Hz</a:t>
            </a:r>
          </a:p>
          <a:p>
            <a:pPr marL="285750" indent="-285750">
              <a:lnSpc>
                <a:spcPct val="100000"/>
              </a:lnSpc>
              <a:spcBef>
                <a:spcPts val="0"/>
              </a:spcBef>
              <a:spcAft>
                <a:spcPts val="0"/>
              </a:spcAft>
              <a:buFont typeface="Arial" panose="020B0604020202020204" pitchFamily="34" charset="0"/>
              <a:buChar char="•"/>
            </a:pPr>
            <a:r>
              <a:rPr lang="en-US" b="1" dirty="0"/>
              <a:t>Automated reduction system is unique among other similar sources</a:t>
            </a:r>
          </a:p>
          <a:p>
            <a:pPr marL="285750" indent="-285750">
              <a:lnSpc>
                <a:spcPct val="100000"/>
              </a:lnSpc>
              <a:spcBef>
                <a:spcPts val="0"/>
              </a:spcBef>
              <a:spcAft>
                <a:spcPts val="0"/>
              </a:spcAft>
              <a:buFont typeface="Arial" panose="020B0604020202020204" pitchFamily="34" charset="0"/>
              <a:buChar char="•"/>
            </a:pPr>
            <a:r>
              <a:rPr lang="en-US" b="1" dirty="0"/>
              <a:t>Routine measurement of specular, off-specular and GSANS with on polarized  instrument</a:t>
            </a:r>
          </a:p>
          <a:p>
            <a:endParaRPr lang="en-US" dirty="0"/>
          </a:p>
        </p:txBody>
      </p:sp>
      <p:sp>
        <p:nvSpPr>
          <p:cNvPr id="11" name="Content Placeholder 10">
            <a:extLst>
              <a:ext uri="{FF2B5EF4-FFF2-40B4-BE49-F238E27FC236}">
                <a16:creationId xmlns:a16="http://schemas.microsoft.com/office/drawing/2014/main" id="{8C9CA11F-872F-17BD-61A7-E8D3268D1977}"/>
              </a:ext>
            </a:extLst>
          </p:cNvPr>
          <p:cNvSpPr>
            <a:spLocks noGrp="1"/>
          </p:cNvSpPr>
          <p:nvPr>
            <p:ph sz="half" idx="14"/>
          </p:nvPr>
        </p:nvSpPr>
        <p:spPr>
          <a:xfrm>
            <a:off x="3237701" y="1429870"/>
            <a:ext cx="2740760" cy="3617259"/>
          </a:xfrm>
        </p:spPr>
        <p:txBody>
          <a:bodyPr/>
          <a:lstStyle/>
          <a:p>
            <a:pPr marL="285750" indent="-285750">
              <a:lnSpc>
                <a:spcPct val="100000"/>
              </a:lnSpc>
              <a:spcBef>
                <a:spcPts val="0"/>
              </a:spcBef>
              <a:spcAft>
                <a:spcPts val="0"/>
              </a:spcAft>
              <a:buFont typeface="Arial" panose="020B0604020202020204" pitchFamily="34" charset="0"/>
              <a:buChar char="•"/>
            </a:pPr>
            <a:r>
              <a:rPr lang="en-US" b="1" dirty="0"/>
              <a:t>Detector: low count rate, small detection area</a:t>
            </a:r>
          </a:p>
          <a:p>
            <a:pPr marL="285750" indent="-285750">
              <a:lnSpc>
                <a:spcPct val="100000"/>
              </a:lnSpc>
              <a:spcBef>
                <a:spcPts val="0"/>
              </a:spcBef>
              <a:spcAft>
                <a:spcPts val="0"/>
              </a:spcAft>
              <a:buFont typeface="Arial" panose="020B0604020202020204" pitchFamily="34" charset="0"/>
              <a:buChar char="•"/>
            </a:pPr>
            <a:r>
              <a:rPr lang="en-US" b="1" dirty="0">
                <a:solidFill>
                  <a:schemeClr val="bg2">
                    <a:lumMod val="10000"/>
                  </a:schemeClr>
                </a:solidFill>
              </a:rPr>
              <a:t>SE changes currently labor-intensive limiting flexibility</a:t>
            </a:r>
          </a:p>
          <a:p>
            <a:pPr marL="285750" indent="-285750">
              <a:lnSpc>
                <a:spcPct val="100000"/>
              </a:lnSpc>
              <a:spcBef>
                <a:spcPts val="0"/>
              </a:spcBef>
              <a:spcAft>
                <a:spcPts val="0"/>
              </a:spcAft>
              <a:buFont typeface="Arial" panose="020B0604020202020204" pitchFamily="34" charset="0"/>
              <a:buChar char="•"/>
            </a:pPr>
            <a:r>
              <a:rPr lang="en-US" b="1" dirty="0"/>
              <a:t>Single point failures</a:t>
            </a:r>
          </a:p>
          <a:p>
            <a:pPr marL="285750" indent="-285750">
              <a:lnSpc>
                <a:spcPct val="100000"/>
              </a:lnSpc>
              <a:spcBef>
                <a:spcPts val="0"/>
              </a:spcBef>
              <a:spcAft>
                <a:spcPts val="0"/>
              </a:spcAft>
              <a:buFont typeface="Arial" panose="020B0604020202020204" pitchFamily="34" charset="0"/>
              <a:buChar char="•"/>
            </a:pPr>
            <a:r>
              <a:rPr lang="en-US" b="1" dirty="0"/>
              <a:t>Software</a:t>
            </a:r>
          </a:p>
          <a:p>
            <a:pPr marL="742950" lvl="1" indent="-285750">
              <a:lnSpc>
                <a:spcPct val="100000"/>
              </a:lnSpc>
              <a:spcBef>
                <a:spcPts val="0"/>
              </a:spcBef>
              <a:spcAft>
                <a:spcPts val="0"/>
              </a:spcAft>
            </a:pPr>
            <a:r>
              <a:rPr lang="en-US" sz="1800" b="1" dirty="0"/>
              <a:t>Fragile DAS</a:t>
            </a:r>
          </a:p>
          <a:p>
            <a:pPr marL="742950" lvl="1" indent="-285750">
              <a:lnSpc>
                <a:spcPct val="100000"/>
              </a:lnSpc>
              <a:spcBef>
                <a:spcPts val="0"/>
              </a:spcBef>
              <a:spcAft>
                <a:spcPts val="0"/>
              </a:spcAft>
            </a:pPr>
            <a:r>
              <a:rPr lang="en-US" sz="1800" b="1" dirty="0"/>
              <a:t>Long lead time on features and bug fixes in the reduction tools</a:t>
            </a:r>
          </a:p>
          <a:p>
            <a:pPr marL="742950" lvl="1" indent="-285750">
              <a:lnSpc>
                <a:spcPct val="100000"/>
              </a:lnSpc>
              <a:spcBef>
                <a:spcPts val="0"/>
              </a:spcBef>
              <a:spcAft>
                <a:spcPts val="0"/>
              </a:spcAft>
            </a:pPr>
            <a:r>
              <a:rPr lang="en-US" sz="1800" b="1" dirty="0"/>
              <a:t>Realtime preview of the data buggy and often completely unavailable. </a:t>
            </a:r>
          </a:p>
          <a:p>
            <a:endParaRPr lang="en-US" dirty="0"/>
          </a:p>
        </p:txBody>
      </p:sp>
      <p:sp>
        <p:nvSpPr>
          <p:cNvPr id="17" name="Content Placeholder 16">
            <a:extLst>
              <a:ext uri="{FF2B5EF4-FFF2-40B4-BE49-F238E27FC236}">
                <a16:creationId xmlns:a16="http://schemas.microsoft.com/office/drawing/2014/main" id="{ECAFBEF1-0311-59E5-FF98-2ECDF54C4630}"/>
              </a:ext>
            </a:extLst>
          </p:cNvPr>
          <p:cNvSpPr>
            <a:spLocks noGrp="1"/>
          </p:cNvSpPr>
          <p:nvPr>
            <p:ph sz="half" idx="16"/>
          </p:nvPr>
        </p:nvSpPr>
        <p:spPr>
          <a:xfrm>
            <a:off x="6144032" y="1429870"/>
            <a:ext cx="2741489" cy="3617259"/>
          </a:xfrm>
        </p:spPr>
        <p:txBody>
          <a:bodyPr/>
          <a:lstStyle/>
          <a:p>
            <a:pPr marL="285750" indent="-285750">
              <a:lnSpc>
                <a:spcPct val="100000"/>
              </a:lnSpc>
              <a:spcBef>
                <a:spcPts val="0"/>
              </a:spcBef>
              <a:spcAft>
                <a:spcPts val="0"/>
              </a:spcAft>
              <a:buFont typeface="Arial" panose="020B0604020202020204" pitchFamily="34" charset="0"/>
              <a:buChar char="•"/>
            </a:pPr>
            <a:r>
              <a:rPr lang="en-US" dirty="0"/>
              <a:t>Further application of magnetic contrast experiments</a:t>
            </a:r>
          </a:p>
          <a:p>
            <a:pPr marL="285750" indent="-285750">
              <a:lnSpc>
                <a:spcPct val="100000"/>
              </a:lnSpc>
              <a:spcBef>
                <a:spcPts val="0"/>
              </a:spcBef>
              <a:spcAft>
                <a:spcPts val="0"/>
              </a:spcAft>
              <a:buFont typeface="Arial" panose="020B0604020202020204" pitchFamily="34" charset="0"/>
              <a:buChar char="•"/>
            </a:pPr>
            <a:r>
              <a:rPr lang="en-US" dirty="0"/>
              <a:t>Real-time user-friendly time-dependent capability in software</a:t>
            </a:r>
          </a:p>
          <a:p>
            <a:pPr marL="285750" indent="-285750">
              <a:lnSpc>
                <a:spcPct val="100000"/>
              </a:lnSpc>
              <a:spcBef>
                <a:spcPts val="0"/>
              </a:spcBef>
              <a:spcAft>
                <a:spcPts val="0"/>
              </a:spcAft>
              <a:buFont typeface="Arial" panose="020B0604020202020204" pitchFamily="34" charset="0"/>
              <a:buChar char="•"/>
            </a:pPr>
            <a:r>
              <a:rPr lang="en-US" dirty="0"/>
              <a:t>Collaborations combining PNR with resonant soft X-ray reflectometry to broaden the user base</a:t>
            </a:r>
          </a:p>
          <a:p>
            <a:pPr marL="285750" indent="-285750">
              <a:lnSpc>
                <a:spcPct val="100000"/>
              </a:lnSpc>
              <a:spcBef>
                <a:spcPts val="0"/>
              </a:spcBef>
              <a:spcAft>
                <a:spcPts val="0"/>
              </a:spcAft>
              <a:buFont typeface="Arial" panose="020B0604020202020204" pitchFamily="34" charset="0"/>
              <a:buChar char="•"/>
            </a:pPr>
            <a:r>
              <a:rPr lang="en-US" dirty="0"/>
              <a:t>Enhanced training and onboarding programs for inexperienced neutron users</a:t>
            </a:r>
          </a:p>
          <a:p>
            <a:endParaRPr lang="en-US" dirty="0"/>
          </a:p>
        </p:txBody>
      </p:sp>
      <p:sp>
        <p:nvSpPr>
          <p:cNvPr id="19" name="Content Placeholder 18">
            <a:extLst>
              <a:ext uri="{FF2B5EF4-FFF2-40B4-BE49-F238E27FC236}">
                <a16:creationId xmlns:a16="http://schemas.microsoft.com/office/drawing/2014/main" id="{0C7DE418-7FA0-FA0D-E54F-ED354F9F5A94}"/>
              </a:ext>
            </a:extLst>
          </p:cNvPr>
          <p:cNvSpPr>
            <a:spLocks noGrp="1"/>
          </p:cNvSpPr>
          <p:nvPr>
            <p:ph sz="half" idx="18"/>
          </p:nvPr>
        </p:nvSpPr>
        <p:spPr>
          <a:xfrm>
            <a:off x="9069571" y="1429870"/>
            <a:ext cx="2737553" cy="4948628"/>
          </a:xfrm>
        </p:spPr>
        <p:txBody>
          <a:bodyPr/>
          <a:lstStyle/>
          <a:p>
            <a:pPr marL="285750" indent="-285750">
              <a:lnSpc>
                <a:spcPct val="100000"/>
              </a:lnSpc>
              <a:spcBef>
                <a:spcPts val="0"/>
              </a:spcBef>
              <a:spcAft>
                <a:spcPts val="0"/>
              </a:spcAft>
              <a:buFont typeface="Arial" panose="020B0604020202020204" pitchFamily="34" charset="0"/>
              <a:buChar char="•"/>
            </a:pPr>
            <a:r>
              <a:rPr lang="en-US" sz="1600" dirty="0"/>
              <a:t>Resonant soft x-ray reflectometry </a:t>
            </a:r>
          </a:p>
          <a:p>
            <a:pPr marL="285750" indent="-285750">
              <a:lnSpc>
                <a:spcPct val="100000"/>
              </a:lnSpc>
              <a:spcBef>
                <a:spcPts val="0"/>
              </a:spcBef>
              <a:spcAft>
                <a:spcPts val="0"/>
              </a:spcAft>
              <a:buFont typeface="Arial" panose="020B0604020202020204" pitchFamily="34" charset="0"/>
              <a:buChar char="•"/>
            </a:pPr>
            <a:r>
              <a:rPr lang="en-US" sz="1600" dirty="0"/>
              <a:t>The delay in the development of a high-speed, large-area detectors</a:t>
            </a:r>
          </a:p>
          <a:p>
            <a:pPr marL="285750" indent="-285750">
              <a:lnSpc>
                <a:spcPct val="100000"/>
              </a:lnSpc>
              <a:spcBef>
                <a:spcPts val="0"/>
              </a:spcBef>
              <a:spcAft>
                <a:spcPts val="0"/>
              </a:spcAft>
              <a:buFont typeface="Arial" panose="020B0604020202020204" pitchFamily="34" charset="0"/>
              <a:buChar char="•"/>
            </a:pPr>
            <a:r>
              <a:rPr lang="en-US" sz="1600" dirty="0"/>
              <a:t>Users are lacking knowledge in neutron scattering compared to other characterization techniques</a:t>
            </a:r>
          </a:p>
          <a:p>
            <a:pPr marL="285750" indent="-285750">
              <a:lnSpc>
                <a:spcPct val="100000"/>
              </a:lnSpc>
              <a:spcBef>
                <a:spcPts val="0"/>
              </a:spcBef>
              <a:spcAft>
                <a:spcPts val="0"/>
              </a:spcAft>
              <a:buFont typeface="Arial" panose="020B0604020202020204" pitchFamily="34" charset="0"/>
              <a:buChar char="•"/>
            </a:pPr>
            <a:r>
              <a:rPr lang="en-US" sz="1600" dirty="0"/>
              <a:t>Other neutron sources have more reflectometers (capacity) &amp; Large, better supported groups (NIST, ISIS, )</a:t>
            </a:r>
          </a:p>
          <a:p>
            <a:pPr marL="285750" indent="-285750">
              <a:lnSpc>
                <a:spcPct val="100000"/>
              </a:lnSpc>
              <a:spcBef>
                <a:spcPts val="0"/>
              </a:spcBef>
              <a:spcAft>
                <a:spcPts val="0"/>
              </a:spcAft>
              <a:buFont typeface="Arial" panose="020B0604020202020204" pitchFamily="34" charset="0"/>
              <a:buChar char="•"/>
            </a:pPr>
            <a:r>
              <a:rPr lang="en-US" sz="1600" dirty="0"/>
              <a:t>International facility growth: New instruments (e.g., ESS).</a:t>
            </a:r>
          </a:p>
        </p:txBody>
      </p:sp>
      <p:sp>
        <p:nvSpPr>
          <p:cNvPr id="15" name="Text Placeholder 14">
            <a:extLst>
              <a:ext uri="{FF2B5EF4-FFF2-40B4-BE49-F238E27FC236}">
                <a16:creationId xmlns:a16="http://schemas.microsoft.com/office/drawing/2014/main" id="{A7CB4C79-D730-5B7B-C08C-77843EBD32C1}"/>
              </a:ext>
            </a:extLst>
          </p:cNvPr>
          <p:cNvSpPr>
            <a:spLocks noGrp="1"/>
          </p:cNvSpPr>
          <p:nvPr>
            <p:ph type="body" sz="quarter" idx="13"/>
          </p:nvPr>
        </p:nvSpPr>
        <p:spPr>
          <a:xfrm>
            <a:off x="314692" y="874713"/>
            <a:ext cx="2740760" cy="433965"/>
          </a:xfrm>
        </p:spPr>
        <p:txBody>
          <a:bodyPr/>
          <a:lstStyle/>
          <a:p>
            <a:r>
              <a:rPr lang="en-US" dirty="0"/>
              <a:t>Strengths</a:t>
            </a:r>
          </a:p>
        </p:txBody>
      </p:sp>
      <p:sp>
        <p:nvSpPr>
          <p:cNvPr id="16" name="Text Placeholder 15">
            <a:extLst>
              <a:ext uri="{FF2B5EF4-FFF2-40B4-BE49-F238E27FC236}">
                <a16:creationId xmlns:a16="http://schemas.microsoft.com/office/drawing/2014/main" id="{459DEFBE-FF79-601E-925E-AF05D398EFEC}"/>
              </a:ext>
            </a:extLst>
          </p:cNvPr>
          <p:cNvSpPr>
            <a:spLocks noGrp="1"/>
          </p:cNvSpPr>
          <p:nvPr>
            <p:ph type="body" sz="quarter" idx="15"/>
          </p:nvPr>
        </p:nvSpPr>
        <p:spPr>
          <a:xfrm>
            <a:off x="3237701" y="874713"/>
            <a:ext cx="2740760" cy="433965"/>
          </a:xfrm>
        </p:spPr>
        <p:txBody>
          <a:bodyPr/>
          <a:lstStyle/>
          <a:p>
            <a:r>
              <a:rPr lang="en-US" dirty="0"/>
              <a:t>Weaknesses</a:t>
            </a:r>
          </a:p>
          <a:p>
            <a:endParaRPr lang="en-US" dirty="0"/>
          </a:p>
        </p:txBody>
      </p:sp>
      <p:sp>
        <p:nvSpPr>
          <p:cNvPr id="18" name="Text Placeholder 17">
            <a:extLst>
              <a:ext uri="{FF2B5EF4-FFF2-40B4-BE49-F238E27FC236}">
                <a16:creationId xmlns:a16="http://schemas.microsoft.com/office/drawing/2014/main" id="{0F945E22-0B68-DE22-61E1-0D0A140E1A85}"/>
              </a:ext>
            </a:extLst>
          </p:cNvPr>
          <p:cNvSpPr>
            <a:spLocks noGrp="1"/>
          </p:cNvSpPr>
          <p:nvPr>
            <p:ph type="body" sz="quarter" idx="17"/>
          </p:nvPr>
        </p:nvSpPr>
        <p:spPr>
          <a:xfrm>
            <a:off x="6144761" y="874713"/>
            <a:ext cx="2740760" cy="433965"/>
          </a:xfrm>
        </p:spPr>
        <p:txBody>
          <a:bodyPr/>
          <a:lstStyle/>
          <a:p>
            <a:r>
              <a:rPr lang="en-US" dirty="0"/>
              <a:t>Opportunities</a:t>
            </a:r>
          </a:p>
        </p:txBody>
      </p:sp>
      <p:sp>
        <p:nvSpPr>
          <p:cNvPr id="20" name="Text Placeholder 19">
            <a:extLst>
              <a:ext uri="{FF2B5EF4-FFF2-40B4-BE49-F238E27FC236}">
                <a16:creationId xmlns:a16="http://schemas.microsoft.com/office/drawing/2014/main" id="{553FB727-9BAC-CB6E-8C0D-8D17E042A9B8}"/>
              </a:ext>
            </a:extLst>
          </p:cNvPr>
          <p:cNvSpPr>
            <a:spLocks noGrp="1"/>
          </p:cNvSpPr>
          <p:nvPr>
            <p:ph type="body" sz="quarter" idx="19"/>
          </p:nvPr>
        </p:nvSpPr>
        <p:spPr>
          <a:xfrm>
            <a:off x="9069571" y="874713"/>
            <a:ext cx="2740760" cy="433965"/>
          </a:xfrm>
        </p:spPr>
        <p:txBody>
          <a:bodyPr/>
          <a:lstStyle/>
          <a:p>
            <a:r>
              <a:rPr lang="en-US" dirty="0"/>
              <a:t>Threats</a:t>
            </a:r>
          </a:p>
        </p:txBody>
      </p:sp>
    </p:spTree>
    <p:extLst>
      <p:ext uri="{BB962C8B-B14F-4D97-AF65-F5344CB8AC3E}">
        <p14:creationId xmlns:p14="http://schemas.microsoft.com/office/powerpoint/2010/main" val="2093579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90E0155-93FF-8069-4DCC-808933FBAB7B}"/>
              </a:ext>
            </a:extLst>
          </p:cNvPr>
          <p:cNvSpPr>
            <a:spLocks noGrp="1"/>
          </p:cNvSpPr>
          <p:nvPr>
            <p:ph type="title"/>
          </p:nvPr>
        </p:nvSpPr>
        <p:spPr/>
        <p:txBody>
          <a:bodyPr/>
          <a:lstStyle/>
          <a:p>
            <a:r>
              <a:rPr lang="en-US" dirty="0" err="1"/>
              <a:t>LiqRef</a:t>
            </a:r>
            <a:r>
              <a:rPr lang="en-US" dirty="0"/>
              <a:t> SWOT Analysis</a:t>
            </a:r>
          </a:p>
        </p:txBody>
      </p:sp>
      <p:sp>
        <p:nvSpPr>
          <p:cNvPr id="10" name="Content Placeholder 9">
            <a:extLst>
              <a:ext uri="{FF2B5EF4-FFF2-40B4-BE49-F238E27FC236}">
                <a16:creationId xmlns:a16="http://schemas.microsoft.com/office/drawing/2014/main" id="{8D999755-AC02-3419-AC5F-9C28BA10B63F}"/>
              </a:ext>
            </a:extLst>
          </p:cNvPr>
          <p:cNvSpPr>
            <a:spLocks noGrp="1"/>
          </p:cNvSpPr>
          <p:nvPr>
            <p:ph sz="half" idx="1"/>
          </p:nvPr>
        </p:nvSpPr>
        <p:spPr>
          <a:xfrm>
            <a:off x="314692" y="1429870"/>
            <a:ext cx="2757438" cy="4843930"/>
          </a:xfrm>
        </p:spPr>
        <p:txBody>
          <a:bodyPr/>
          <a:lstStyle/>
          <a:p>
            <a:pPr marL="285750" indent="-285750">
              <a:lnSpc>
                <a:spcPct val="100000"/>
              </a:lnSpc>
              <a:spcBef>
                <a:spcPts val="0"/>
              </a:spcBef>
              <a:spcAft>
                <a:spcPts val="0"/>
              </a:spcAft>
              <a:buFont typeface="Arial" panose="020B0604020202020204" pitchFamily="34" charset="0"/>
              <a:buChar char="•"/>
            </a:pPr>
            <a:r>
              <a:rPr lang="en-US" b="1" dirty="0"/>
              <a:t>Breadth of Instrument staff skills drive ongoing instrument / technique development</a:t>
            </a:r>
          </a:p>
          <a:p>
            <a:pPr marL="285750" indent="-285750">
              <a:lnSpc>
                <a:spcPct val="100000"/>
              </a:lnSpc>
              <a:spcBef>
                <a:spcPts val="0"/>
              </a:spcBef>
              <a:spcAft>
                <a:spcPts val="0"/>
              </a:spcAft>
              <a:buFont typeface="Arial" panose="020B0604020202020204" pitchFamily="34" charset="0"/>
              <a:buChar char="•"/>
            </a:pPr>
            <a:r>
              <a:rPr lang="en-US" b="1" dirty="0"/>
              <a:t>Flexible instrument operation and fast data acquisition </a:t>
            </a:r>
          </a:p>
          <a:p>
            <a:pPr marL="285750" indent="-285750">
              <a:lnSpc>
                <a:spcPct val="100000"/>
              </a:lnSpc>
              <a:spcBef>
                <a:spcPts val="0"/>
              </a:spcBef>
              <a:spcAft>
                <a:spcPts val="0"/>
              </a:spcAft>
              <a:buFont typeface="Arial" panose="020B0604020202020204" pitchFamily="34" charset="0"/>
              <a:buChar char="•"/>
            </a:pPr>
            <a:r>
              <a:rPr lang="en-US" b="1" dirty="0"/>
              <a:t>High data quality / information content, based on user feedback</a:t>
            </a:r>
          </a:p>
          <a:p>
            <a:pPr marL="285750" indent="-285750">
              <a:lnSpc>
                <a:spcPct val="100000"/>
              </a:lnSpc>
              <a:spcBef>
                <a:spcPts val="0"/>
              </a:spcBef>
              <a:spcAft>
                <a:spcPts val="0"/>
              </a:spcAft>
              <a:buFont typeface="Arial" panose="020B0604020202020204" pitchFamily="34" charset="0"/>
              <a:buChar char="•"/>
            </a:pPr>
            <a:r>
              <a:rPr lang="en-US" b="1" dirty="0"/>
              <a:t>Capabilities for electrochemistry, recent growth of biophysics at interfaces</a:t>
            </a:r>
          </a:p>
          <a:p>
            <a:endParaRPr lang="en-US" dirty="0"/>
          </a:p>
        </p:txBody>
      </p:sp>
      <p:sp>
        <p:nvSpPr>
          <p:cNvPr id="11" name="Content Placeholder 10">
            <a:extLst>
              <a:ext uri="{FF2B5EF4-FFF2-40B4-BE49-F238E27FC236}">
                <a16:creationId xmlns:a16="http://schemas.microsoft.com/office/drawing/2014/main" id="{AE53617B-213F-7169-FEA5-6C99ED0F36C1}"/>
              </a:ext>
            </a:extLst>
          </p:cNvPr>
          <p:cNvSpPr>
            <a:spLocks noGrp="1"/>
          </p:cNvSpPr>
          <p:nvPr>
            <p:ph sz="half" idx="14"/>
          </p:nvPr>
        </p:nvSpPr>
        <p:spPr>
          <a:xfrm>
            <a:off x="3237701" y="1429870"/>
            <a:ext cx="2740760" cy="3617259"/>
          </a:xfrm>
        </p:spPr>
        <p:txBody>
          <a:bodyPr/>
          <a:lstStyle/>
          <a:p>
            <a:pPr marL="285750" indent="-285750">
              <a:lnSpc>
                <a:spcPct val="100000"/>
              </a:lnSpc>
              <a:spcBef>
                <a:spcPts val="0"/>
              </a:spcBef>
              <a:spcAft>
                <a:spcPts val="0"/>
              </a:spcAft>
              <a:buFont typeface="Arial" panose="020B0604020202020204" pitchFamily="34" charset="0"/>
              <a:buChar char="•"/>
            </a:pPr>
            <a:r>
              <a:rPr lang="en-US" b="1" dirty="0"/>
              <a:t>Issues with reduction software are delaying the delivery of data to users</a:t>
            </a:r>
          </a:p>
          <a:p>
            <a:pPr marL="285750" indent="-285750">
              <a:lnSpc>
                <a:spcPct val="100000"/>
              </a:lnSpc>
              <a:spcBef>
                <a:spcPts val="0"/>
              </a:spcBef>
              <a:spcAft>
                <a:spcPts val="0"/>
              </a:spcAft>
              <a:buFont typeface="Arial" panose="020B0604020202020204" pitchFamily="34" charset="0"/>
              <a:buChar char="•"/>
            </a:pPr>
            <a:r>
              <a:rPr lang="en-US" b="1" dirty="0"/>
              <a:t>Barriers to visualization and interpretation of reflectivity curves </a:t>
            </a:r>
          </a:p>
          <a:p>
            <a:pPr marL="285750" indent="-285750">
              <a:lnSpc>
                <a:spcPct val="100000"/>
              </a:lnSpc>
              <a:spcBef>
                <a:spcPts val="0"/>
              </a:spcBef>
              <a:spcAft>
                <a:spcPts val="0"/>
              </a:spcAft>
              <a:buFont typeface="Arial" panose="020B0604020202020204" pitchFamily="34" charset="0"/>
              <a:buChar char="•"/>
            </a:pPr>
            <a:r>
              <a:rPr lang="en-US" b="1" dirty="0"/>
              <a:t>Sample environment underdeveloped compared to other facilities</a:t>
            </a:r>
          </a:p>
          <a:p>
            <a:endParaRPr lang="en-US" dirty="0"/>
          </a:p>
        </p:txBody>
      </p:sp>
      <p:sp>
        <p:nvSpPr>
          <p:cNvPr id="17" name="Content Placeholder 16">
            <a:extLst>
              <a:ext uri="{FF2B5EF4-FFF2-40B4-BE49-F238E27FC236}">
                <a16:creationId xmlns:a16="http://schemas.microsoft.com/office/drawing/2014/main" id="{53025FDC-D425-8227-3313-601224AC269B}"/>
              </a:ext>
            </a:extLst>
          </p:cNvPr>
          <p:cNvSpPr>
            <a:spLocks noGrp="1"/>
          </p:cNvSpPr>
          <p:nvPr>
            <p:ph sz="half" idx="16"/>
          </p:nvPr>
        </p:nvSpPr>
        <p:spPr>
          <a:xfrm>
            <a:off x="6144032" y="1429870"/>
            <a:ext cx="2741489" cy="3617259"/>
          </a:xfrm>
        </p:spPr>
        <p:txBody>
          <a:bodyPr/>
          <a:lstStyle/>
          <a:p>
            <a:pPr marL="285750" indent="-285750">
              <a:lnSpc>
                <a:spcPct val="100000"/>
              </a:lnSpc>
              <a:spcBef>
                <a:spcPts val="0"/>
              </a:spcBef>
              <a:spcAft>
                <a:spcPts val="0"/>
              </a:spcAft>
              <a:buFont typeface="Arial" panose="020B0604020202020204" pitchFamily="34" charset="0"/>
              <a:buChar char="•"/>
            </a:pPr>
            <a:r>
              <a:rPr lang="en-US" sz="1700" dirty="0"/>
              <a:t>Improve output and impact of neutron experiments using additional techniques </a:t>
            </a:r>
          </a:p>
          <a:p>
            <a:pPr marL="285750" indent="-285750">
              <a:lnSpc>
                <a:spcPct val="100000"/>
              </a:lnSpc>
              <a:spcBef>
                <a:spcPts val="0"/>
              </a:spcBef>
              <a:spcAft>
                <a:spcPts val="0"/>
              </a:spcAft>
              <a:buFont typeface="Arial" panose="020B0604020202020204" pitchFamily="34" charset="0"/>
              <a:buChar char="•"/>
            </a:pPr>
            <a:r>
              <a:rPr lang="en-US" sz="1700" dirty="0"/>
              <a:t>Complementary in-plane information (interfacial tomography, off-specular, grazing incidence diffraction)</a:t>
            </a:r>
          </a:p>
          <a:p>
            <a:pPr marL="285750" indent="-285750">
              <a:lnSpc>
                <a:spcPct val="100000"/>
              </a:lnSpc>
              <a:spcBef>
                <a:spcPts val="0"/>
              </a:spcBef>
              <a:spcAft>
                <a:spcPts val="0"/>
              </a:spcAft>
              <a:buFont typeface="Arial" panose="020B0604020202020204" pitchFamily="34" charset="0"/>
              <a:buChar char="•"/>
            </a:pPr>
            <a:r>
              <a:rPr lang="en-US" sz="1700" dirty="0"/>
              <a:t>Growth of user community in underrepresented soft-matter science areas</a:t>
            </a:r>
          </a:p>
          <a:p>
            <a:pPr marL="285750" indent="-285750">
              <a:lnSpc>
                <a:spcPct val="100000"/>
              </a:lnSpc>
              <a:spcBef>
                <a:spcPts val="0"/>
              </a:spcBef>
              <a:spcAft>
                <a:spcPts val="0"/>
              </a:spcAft>
              <a:buFont typeface="Arial" panose="020B0604020202020204" pitchFamily="34" charset="0"/>
              <a:buChar char="•"/>
            </a:pPr>
            <a:r>
              <a:rPr lang="en-US" sz="1700" dirty="0"/>
              <a:t>Cross-laboratory collaborations (e.g. CNMS)</a:t>
            </a:r>
          </a:p>
          <a:p>
            <a:pPr marL="285750" indent="-285750">
              <a:lnSpc>
                <a:spcPct val="100000"/>
              </a:lnSpc>
              <a:spcBef>
                <a:spcPts val="0"/>
              </a:spcBef>
              <a:spcAft>
                <a:spcPts val="0"/>
              </a:spcAft>
              <a:buFont typeface="Arial" panose="020B0604020202020204" pitchFamily="34" charset="0"/>
              <a:buChar char="•"/>
            </a:pPr>
            <a:r>
              <a:rPr lang="en-US" sz="1700" dirty="0"/>
              <a:t>Improved methods for direct beam normalizations</a:t>
            </a:r>
          </a:p>
          <a:p>
            <a:endParaRPr lang="en-US" sz="1700" dirty="0"/>
          </a:p>
        </p:txBody>
      </p:sp>
      <p:sp>
        <p:nvSpPr>
          <p:cNvPr id="19" name="Content Placeholder 18">
            <a:extLst>
              <a:ext uri="{FF2B5EF4-FFF2-40B4-BE49-F238E27FC236}">
                <a16:creationId xmlns:a16="http://schemas.microsoft.com/office/drawing/2014/main" id="{18AD64D2-F81E-83AF-8061-58D171C11964}"/>
              </a:ext>
            </a:extLst>
          </p:cNvPr>
          <p:cNvSpPr>
            <a:spLocks noGrp="1"/>
          </p:cNvSpPr>
          <p:nvPr>
            <p:ph sz="half" idx="18"/>
          </p:nvPr>
        </p:nvSpPr>
        <p:spPr>
          <a:xfrm>
            <a:off x="9069571" y="1429870"/>
            <a:ext cx="2737553" cy="3617259"/>
          </a:xfrm>
        </p:spPr>
        <p:txBody>
          <a:bodyPr/>
          <a:lstStyle/>
          <a:p>
            <a:pPr marL="285750" indent="-285750">
              <a:lnSpc>
                <a:spcPct val="100000"/>
              </a:lnSpc>
              <a:spcBef>
                <a:spcPts val="0"/>
              </a:spcBef>
              <a:spcAft>
                <a:spcPts val="0"/>
              </a:spcAft>
              <a:buFont typeface="Arial" panose="020B0604020202020204" pitchFamily="34" charset="0"/>
              <a:buChar char="•"/>
            </a:pPr>
            <a:r>
              <a:rPr lang="en-US" sz="1700" dirty="0"/>
              <a:t>No agility addressing problems involving multiple groups/sections</a:t>
            </a:r>
          </a:p>
          <a:p>
            <a:pPr marL="742950" lvl="1" indent="-285750">
              <a:lnSpc>
                <a:spcPct val="100000"/>
              </a:lnSpc>
              <a:spcBef>
                <a:spcPts val="0"/>
              </a:spcBef>
              <a:spcAft>
                <a:spcPts val="0"/>
              </a:spcAft>
            </a:pPr>
            <a:r>
              <a:rPr lang="en-US" sz="1700" dirty="0"/>
              <a:t>Stove piping mentalities</a:t>
            </a:r>
          </a:p>
          <a:p>
            <a:pPr marL="285750" indent="-285750">
              <a:lnSpc>
                <a:spcPct val="100000"/>
              </a:lnSpc>
              <a:spcBef>
                <a:spcPts val="0"/>
              </a:spcBef>
              <a:spcAft>
                <a:spcPts val="0"/>
              </a:spcAft>
              <a:buFont typeface="Arial" panose="020B0604020202020204" pitchFamily="34" charset="0"/>
              <a:buChar char="•"/>
            </a:pPr>
            <a:r>
              <a:rPr lang="en-US" sz="1700" dirty="0"/>
              <a:t>Analysis approaches developed case-by-case by instrument staff (bottleneck to publication)</a:t>
            </a:r>
          </a:p>
          <a:p>
            <a:pPr marL="285750" indent="-285750">
              <a:lnSpc>
                <a:spcPct val="100000"/>
              </a:lnSpc>
              <a:spcBef>
                <a:spcPts val="0"/>
              </a:spcBef>
              <a:spcAft>
                <a:spcPts val="0"/>
              </a:spcAft>
              <a:buFont typeface="Arial" panose="020B0604020202020204" pitchFamily="34" charset="0"/>
              <a:buChar char="•"/>
            </a:pPr>
            <a:r>
              <a:rPr lang="en-US" sz="1700" dirty="0"/>
              <a:t>User community expertise / reduced user commitment to the technique</a:t>
            </a:r>
          </a:p>
          <a:p>
            <a:pPr marL="285750" indent="-285750">
              <a:lnSpc>
                <a:spcPct val="100000"/>
              </a:lnSpc>
              <a:spcBef>
                <a:spcPts val="0"/>
              </a:spcBef>
              <a:spcAft>
                <a:spcPts val="0"/>
              </a:spcAft>
              <a:buFont typeface="Arial" panose="020B0604020202020204" pitchFamily="34" charset="0"/>
              <a:buChar char="•"/>
            </a:pPr>
            <a:r>
              <a:rPr lang="en-US" sz="1700" dirty="0"/>
              <a:t>Irradiated liquid handling requirements starting to limit range of scientific questions we can address</a:t>
            </a:r>
          </a:p>
        </p:txBody>
      </p:sp>
      <p:sp>
        <p:nvSpPr>
          <p:cNvPr id="15" name="Text Placeholder 14">
            <a:extLst>
              <a:ext uri="{FF2B5EF4-FFF2-40B4-BE49-F238E27FC236}">
                <a16:creationId xmlns:a16="http://schemas.microsoft.com/office/drawing/2014/main" id="{D19F5CF0-A45E-36D5-A36E-0D68E883CD7A}"/>
              </a:ext>
            </a:extLst>
          </p:cNvPr>
          <p:cNvSpPr>
            <a:spLocks noGrp="1"/>
          </p:cNvSpPr>
          <p:nvPr>
            <p:ph type="body" sz="quarter" idx="13"/>
          </p:nvPr>
        </p:nvSpPr>
        <p:spPr>
          <a:xfrm>
            <a:off x="314692" y="874713"/>
            <a:ext cx="2740760" cy="433965"/>
          </a:xfrm>
        </p:spPr>
        <p:txBody>
          <a:bodyPr/>
          <a:lstStyle/>
          <a:p>
            <a:r>
              <a:rPr lang="en-US" dirty="0"/>
              <a:t>Strengths</a:t>
            </a:r>
          </a:p>
        </p:txBody>
      </p:sp>
      <p:sp>
        <p:nvSpPr>
          <p:cNvPr id="16" name="Text Placeholder 15">
            <a:extLst>
              <a:ext uri="{FF2B5EF4-FFF2-40B4-BE49-F238E27FC236}">
                <a16:creationId xmlns:a16="http://schemas.microsoft.com/office/drawing/2014/main" id="{D90A2B53-0CD9-CFEE-AB8F-4A8BF1947254}"/>
              </a:ext>
            </a:extLst>
          </p:cNvPr>
          <p:cNvSpPr>
            <a:spLocks noGrp="1"/>
          </p:cNvSpPr>
          <p:nvPr>
            <p:ph type="body" sz="quarter" idx="15"/>
          </p:nvPr>
        </p:nvSpPr>
        <p:spPr>
          <a:xfrm>
            <a:off x="3237701" y="874713"/>
            <a:ext cx="2740760" cy="433965"/>
          </a:xfrm>
        </p:spPr>
        <p:txBody>
          <a:bodyPr/>
          <a:lstStyle/>
          <a:p>
            <a:r>
              <a:rPr lang="en-US" dirty="0"/>
              <a:t>Weaknesses</a:t>
            </a:r>
          </a:p>
          <a:p>
            <a:endParaRPr lang="en-US" dirty="0"/>
          </a:p>
        </p:txBody>
      </p:sp>
      <p:sp>
        <p:nvSpPr>
          <p:cNvPr id="18" name="Text Placeholder 17">
            <a:extLst>
              <a:ext uri="{FF2B5EF4-FFF2-40B4-BE49-F238E27FC236}">
                <a16:creationId xmlns:a16="http://schemas.microsoft.com/office/drawing/2014/main" id="{ED9A1024-142C-C6ED-B479-B5BBFFB6BE48}"/>
              </a:ext>
            </a:extLst>
          </p:cNvPr>
          <p:cNvSpPr>
            <a:spLocks noGrp="1"/>
          </p:cNvSpPr>
          <p:nvPr>
            <p:ph type="body" sz="quarter" idx="17"/>
          </p:nvPr>
        </p:nvSpPr>
        <p:spPr>
          <a:xfrm>
            <a:off x="6144761" y="874713"/>
            <a:ext cx="2740760" cy="433965"/>
          </a:xfrm>
        </p:spPr>
        <p:txBody>
          <a:bodyPr/>
          <a:lstStyle/>
          <a:p>
            <a:r>
              <a:rPr lang="en-US" dirty="0"/>
              <a:t>Opportunities</a:t>
            </a:r>
          </a:p>
        </p:txBody>
      </p:sp>
      <p:sp>
        <p:nvSpPr>
          <p:cNvPr id="20" name="Text Placeholder 19">
            <a:extLst>
              <a:ext uri="{FF2B5EF4-FFF2-40B4-BE49-F238E27FC236}">
                <a16:creationId xmlns:a16="http://schemas.microsoft.com/office/drawing/2014/main" id="{AB83EDB3-30AA-B699-A2F9-F492DDA7D3C5}"/>
              </a:ext>
            </a:extLst>
          </p:cNvPr>
          <p:cNvSpPr>
            <a:spLocks noGrp="1"/>
          </p:cNvSpPr>
          <p:nvPr>
            <p:ph type="body" sz="quarter" idx="19"/>
          </p:nvPr>
        </p:nvSpPr>
        <p:spPr>
          <a:xfrm>
            <a:off x="9069571" y="874713"/>
            <a:ext cx="2740760" cy="433965"/>
          </a:xfrm>
        </p:spPr>
        <p:txBody>
          <a:bodyPr/>
          <a:lstStyle/>
          <a:p>
            <a:r>
              <a:rPr lang="en-US" dirty="0"/>
              <a:t>Threats</a:t>
            </a:r>
          </a:p>
        </p:txBody>
      </p:sp>
    </p:spTree>
    <p:extLst>
      <p:ext uri="{BB962C8B-B14F-4D97-AF65-F5344CB8AC3E}">
        <p14:creationId xmlns:p14="http://schemas.microsoft.com/office/powerpoint/2010/main" val="2457003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42D008C-99A0-D96F-5651-44E6BFDEA00A}"/>
              </a:ext>
            </a:extLst>
          </p:cNvPr>
          <p:cNvSpPr>
            <a:spLocks noGrp="1"/>
          </p:cNvSpPr>
          <p:nvPr>
            <p:ph type="title"/>
          </p:nvPr>
        </p:nvSpPr>
        <p:spPr/>
        <p:txBody>
          <a:bodyPr/>
          <a:lstStyle/>
          <a:p>
            <a:r>
              <a:rPr lang="en-US" b="0" dirty="0"/>
              <a:t>Summary: Suite Status &amp; Impact</a:t>
            </a:r>
            <a:endParaRPr lang="en-US" dirty="0"/>
          </a:p>
        </p:txBody>
      </p:sp>
      <p:sp>
        <p:nvSpPr>
          <p:cNvPr id="12" name="Content Placeholder 11">
            <a:extLst>
              <a:ext uri="{FF2B5EF4-FFF2-40B4-BE49-F238E27FC236}">
                <a16:creationId xmlns:a16="http://schemas.microsoft.com/office/drawing/2014/main" id="{CF7AB0E3-2E6D-20E0-78C1-C7811F014E60}"/>
              </a:ext>
            </a:extLst>
          </p:cNvPr>
          <p:cNvSpPr>
            <a:spLocks noGrp="1"/>
          </p:cNvSpPr>
          <p:nvPr>
            <p:ph idx="1"/>
          </p:nvPr>
        </p:nvSpPr>
        <p:spPr>
          <a:xfrm>
            <a:off x="584572" y="920568"/>
            <a:ext cx="11492432" cy="5515403"/>
          </a:xfrm>
        </p:spPr>
        <p:txBody>
          <a:bodyPr/>
          <a:lstStyle/>
          <a:p>
            <a:pPr marL="285750" indent="-285750">
              <a:lnSpc>
                <a:spcPct val="100000"/>
              </a:lnSpc>
              <a:spcBef>
                <a:spcPts val="0"/>
              </a:spcBef>
              <a:spcAft>
                <a:spcPts val="0"/>
              </a:spcAft>
              <a:buFont typeface="Arial" panose="020B0604020202020204" pitchFamily="34" charset="0"/>
              <a:buChar char="•"/>
            </a:pPr>
            <a:r>
              <a:rPr lang="en-US" sz="2400" dirty="0">
                <a:latin typeface="+mn-lt"/>
              </a:rPr>
              <a:t>User Program Demand is high:</a:t>
            </a:r>
          </a:p>
          <a:p>
            <a:pPr marL="971550" lvl="1" indent="-285750">
              <a:lnSpc>
                <a:spcPct val="100000"/>
              </a:lnSpc>
              <a:spcBef>
                <a:spcPts val="0"/>
              </a:spcBef>
              <a:spcAft>
                <a:spcPts val="0"/>
              </a:spcAft>
            </a:pPr>
            <a:r>
              <a:rPr lang="en-US" sz="2400" dirty="0">
                <a:latin typeface="+mn-lt"/>
              </a:rPr>
              <a:t>With an oversubscription ratio of 2.5</a:t>
            </a:r>
          </a:p>
          <a:p>
            <a:pPr marL="971550" lvl="1" indent="-285750">
              <a:lnSpc>
                <a:spcPct val="100000"/>
              </a:lnSpc>
              <a:spcBef>
                <a:spcPts val="0"/>
              </a:spcBef>
              <a:spcAft>
                <a:spcPts val="0"/>
              </a:spcAft>
            </a:pPr>
            <a:r>
              <a:rPr lang="en-US" sz="2400" dirty="0">
                <a:latin typeface="+mn-lt"/>
              </a:rPr>
              <a:t>With both instruments supporting broad and diverse science communities</a:t>
            </a:r>
          </a:p>
          <a:p>
            <a:pPr marL="285750" indent="-285750">
              <a:lnSpc>
                <a:spcPct val="100000"/>
              </a:lnSpc>
              <a:spcBef>
                <a:spcPts val="0"/>
              </a:spcBef>
              <a:spcAft>
                <a:spcPts val="0"/>
              </a:spcAft>
              <a:buFont typeface="Arial" panose="020B0604020202020204" pitchFamily="34" charset="0"/>
              <a:buChar char="•"/>
            </a:pPr>
            <a:endParaRPr lang="en-US" sz="2400" dirty="0">
              <a:latin typeface="+mn-lt"/>
            </a:endParaRPr>
          </a:p>
          <a:p>
            <a:pPr marL="285750" indent="-285750">
              <a:lnSpc>
                <a:spcPct val="100000"/>
              </a:lnSpc>
              <a:spcBef>
                <a:spcPts val="0"/>
              </a:spcBef>
              <a:spcAft>
                <a:spcPts val="0"/>
              </a:spcAft>
              <a:buFont typeface="Arial" panose="020B0604020202020204" pitchFamily="34" charset="0"/>
              <a:buChar char="•"/>
            </a:pPr>
            <a:r>
              <a:rPr lang="en-US" sz="2400" dirty="0">
                <a:latin typeface="+mn-lt"/>
              </a:rPr>
              <a:t>Publication output is good:</a:t>
            </a:r>
          </a:p>
          <a:p>
            <a:pPr marL="971550" lvl="1" indent="-285750">
              <a:lnSpc>
                <a:spcPct val="100000"/>
              </a:lnSpc>
              <a:spcBef>
                <a:spcPts val="0"/>
              </a:spcBef>
              <a:spcAft>
                <a:spcPts val="0"/>
              </a:spcAft>
            </a:pPr>
            <a:r>
              <a:rPr lang="en-US" sz="2400" dirty="0" err="1">
                <a:latin typeface="+mn-lt"/>
              </a:rPr>
              <a:t>MagRef</a:t>
            </a:r>
            <a:r>
              <a:rPr lang="en-US" sz="2400" dirty="0">
                <a:latin typeface="+mn-lt"/>
              </a:rPr>
              <a:t> outperforms like instruments in the peer group</a:t>
            </a:r>
          </a:p>
          <a:p>
            <a:pPr marL="971550" lvl="1" indent="-285750">
              <a:lnSpc>
                <a:spcPct val="100000"/>
              </a:lnSpc>
              <a:spcBef>
                <a:spcPts val="0"/>
              </a:spcBef>
              <a:spcAft>
                <a:spcPts val="0"/>
              </a:spcAft>
            </a:pPr>
            <a:r>
              <a:rPr lang="en-US" sz="2400" dirty="0">
                <a:latin typeface="+mn-lt"/>
              </a:rPr>
              <a:t>Total number from suite – 122</a:t>
            </a:r>
          </a:p>
          <a:p>
            <a:pPr marL="971550" lvl="1" indent="-285750">
              <a:lnSpc>
                <a:spcPct val="100000"/>
              </a:lnSpc>
              <a:spcBef>
                <a:spcPts val="0"/>
              </a:spcBef>
              <a:spcAft>
                <a:spcPts val="0"/>
              </a:spcAft>
            </a:pPr>
            <a:r>
              <a:rPr lang="en-US" sz="2400" dirty="0">
                <a:latin typeface="+mn-lt"/>
              </a:rPr>
              <a:t>High Impact – 51</a:t>
            </a:r>
          </a:p>
          <a:p>
            <a:pPr marL="971550" lvl="1" indent="-285750">
              <a:lnSpc>
                <a:spcPct val="100000"/>
              </a:lnSpc>
              <a:spcBef>
                <a:spcPts val="0"/>
              </a:spcBef>
              <a:spcAft>
                <a:spcPts val="0"/>
              </a:spcAft>
            </a:pPr>
            <a:r>
              <a:rPr lang="en-US" sz="2400" dirty="0">
                <a:latin typeface="+mn-lt"/>
              </a:rPr>
              <a:t>Total number of Ph.D. Dissertations supported – 26</a:t>
            </a:r>
          </a:p>
          <a:p>
            <a:pPr marL="342900" indent="-342900">
              <a:lnSpc>
                <a:spcPct val="100000"/>
              </a:lnSpc>
              <a:spcBef>
                <a:spcPts val="0"/>
              </a:spcBef>
              <a:spcAft>
                <a:spcPts val="0"/>
              </a:spcAft>
              <a:buFont typeface="Arial" panose="020B0604020202020204" pitchFamily="34" charset="0"/>
              <a:buChar char="•"/>
            </a:pPr>
            <a:endParaRPr lang="en-US" sz="2400" dirty="0">
              <a:latin typeface="+mn-lt"/>
            </a:endParaRPr>
          </a:p>
          <a:p>
            <a:pPr marL="342900" indent="-342900">
              <a:lnSpc>
                <a:spcPct val="100000"/>
              </a:lnSpc>
              <a:spcBef>
                <a:spcPts val="0"/>
              </a:spcBef>
              <a:spcAft>
                <a:spcPts val="0"/>
              </a:spcAft>
              <a:buFont typeface="Arial" panose="020B0604020202020204" pitchFamily="34" charset="0"/>
              <a:buChar char="•"/>
            </a:pPr>
            <a:r>
              <a:rPr lang="en-US" sz="2400" dirty="0">
                <a:latin typeface="+mn-lt"/>
              </a:rPr>
              <a:t>Going forward:</a:t>
            </a:r>
          </a:p>
          <a:p>
            <a:pPr marL="1028700" lvl="1" indent="-342900">
              <a:lnSpc>
                <a:spcPct val="100000"/>
              </a:lnSpc>
              <a:spcBef>
                <a:spcPts val="0"/>
              </a:spcBef>
              <a:spcAft>
                <a:spcPts val="0"/>
              </a:spcAft>
            </a:pPr>
            <a:r>
              <a:rPr lang="en-US" sz="2400" dirty="0">
                <a:latin typeface="+mn-lt"/>
              </a:rPr>
              <a:t>Need to increase number of reflectometers running in US to remain globally competitive</a:t>
            </a:r>
          </a:p>
          <a:p>
            <a:pPr marL="1028700" lvl="1" indent="-342900">
              <a:lnSpc>
                <a:spcPct val="100000"/>
              </a:lnSpc>
              <a:spcBef>
                <a:spcPts val="0"/>
              </a:spcBef>
              <a:spcAft>
                <a:spcPts val="0"/>
              </a:spcAft>
            </a:pPr>
            <a:r>
              <a:rPr lang="en-US" sz="2400" dirty="0">
                <a:latin typeface="+mn-lt"/>
              </a:rPr>
              <a:t>Increase our investment in sample environment support to keep pace with evolving science </a:t>
            </a:r>
          </a:p>
          <a:p>
            <a:pPr marL="971550" lvl="1" indent="-285750"/>
            <a:endParaRPr lang="en-US" sz="2400" dirty="0">
              <a:latin typeface="+mn-lt"/>
            </a:endParaRPr>
          </a:p>
          <a:p>
            <a:pPr marL="285750" indent="-285750">
              <a:buFont typeface="Arial" panose="020B0604020202020204" pitchFamily="34" charset="0"/>
              <a:buChar char="•"/>
            </a:pPr>
            <a:endParaRPr lang="en-US" sz="2400" dirty="0">
              <a:latin typeface="+mn-lt"/>
            </a:endParaRPr>
          </a:p>
          <a:p>
            <a:endParaRPr lang="en-US" sz="2400" dirty="0">
              <a:latin typeface="+mn-lt"/>
            </a:endParaRPr>
          </a:p>
          <a:p>
            <a:endParaRPr lang="en-US" sz="2400" dirty="0">
              <a:latin typeface="+mn-lt"/>
            </a:endParaRPr>
          </a:p>
          <a:p>
            <a:endParaRPr lang="en-US" sz="2400" dirty="0">
              <a:latin typeface="+mn-lt"/>
            </a:endParaRPr>
          </a:p>
          <a:p>
            <a:endParaRPr lang="en-US" sz="2400" dirty="0">
              <a:latin typeface="+mn-lt"/>
            </a:endParaRPr>
          </a:p>
        </p:txBody>
      </p:sp>
    </p:spTree>
    <p:extLst>
      <p:ext uri="{BB962C8B-B14F-4D97-AF65-F5344CB8AC3E}">
        <p14:creationId xmlns:p14="http://schemas.microsoft.com/office/powerpoint/2010/main" val="1972012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84DE0-22F9-6137-C444-BD18E0320606}"/>
              </a:ext>
            </a:extLst>
          </p:cNvPr>
          <p:cNvSpPr>
            <a:spLocks noGrp="1"/>
          </p:cNvSpPr>
          <p:nvPr>
            <p:ph type="title"/>
          </p:nvPr>
        </p:nvSpPr>
        <p:spPr/>
        <p:txBody>
          <a:bodyPr/>
          <a:lstStyle/>
          <a:p>
            <a:r>
              <a:rPr lang="en-US" dirty="0"/>
              <a:t>Extra slides</a:t>
            </a:r>
          </a:p>
        </p:txBody>
      </p:sp>
    </p:spTree>
    <p:extLst>
      <p:ext uri="{BB962C8B-B14F-4D97-AF65-F5344CB8AC3E}">
        <p14:creationId xmlns:p14="http://schemas.microsoft.com/office/powerpoint/2010/main" val="1251401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8F439-B698-1F85-71EB-98439E2273EF}"/>
              </a:ext>
            </a:extLst>
          </p:cNvPr>
          <p:cNvSpPr>
            <a:spLocks noGrp="1"/>
          </p:cNvSpPr>
          <p:nvPr>
            <p:ph type="title"/>
          </p:nvPr>
        </p:nvSpPr>
        <p:spPr/>
        <p:txBody>
          <a:bodyPr/>
          <a:lstStyle/>
          <a:p>
            <a:r>
              <a:rPr lang="en-US" dirty="0"/>
              <a:t>Review Questions</a:t>
            </a:r>
          </a:p>
        </p:txBody>
      </p:sp>
      <p:sp>
        <p:nvSpPr>
          <p:cNvPr id="3" name="Content Placeholder 2">
            <a:extLst>
              <a:ext uri="{FF2B5EF4-FFF2-40B4-BE49-F238E27FC236}">
                <a16:creationId xmlns:a16="http://schemas.microsoft.com/office/drawing/2014/main" id="{E26B54AA-916D-5575-C004-976771FDF003}"/>
              </a:ext>
            </a:extLst>
          </p:cNvPr>
          <p:cNvSpPr>
            <a:spLocks noGrp="1"/>
          </p:cNvSpPr>
          <p:nvPr>
            <p:ph idx="1"/>
          </p:nvPr>
        </p:nvSpPr>
        <p:spPr>
          <a:xfrm>
            <a:off x="1432045" y="973543"/>
            <a:ext cx="10375079" cy="5285743"/>
          </a:xfrm>
        </p:spPr>
        <p:txBody>
          <a:bodyPr/>
          <a:lstStyle/>
          <a:p>
            <a:r>
              <a:rPr lang="en-US" sz="1400" dirty="0"/>
              <a:t>The panel is asked to address the following questions:</a:t>
            </a:r>
          </a:p>
          <a:p>
            <a:pPr lvl="0"/>
            <a:r>
              <a:rPr lang="en-US" sz="1400" b="1" dirty="0"/>
              <a:t>(Instrument Team)</a:t>
            </a:r>
            <a:r>
              <a:rPr lang="en-US" sz="1400" dirty="0"/>
              <a:t> Do the technical capabilities and performance of the individual instruments and instrument suites compare favorably with peer instruments at leading national and international neutron facilities?</a:t>
            </a:r>
          </a:p>
          <a:p>
            <a:pPr lvl="0"/>
            <a:r>
              <a:rPr lang="en-US" sz="1400" b="1" dirty="0"/>
              <a:t>(</a:t>
            </a:r>
            <a:r>
              <a:rPr lang="en-US" sz="1400" b="1" dirty="0">
                <a:solidFill>
                  <a:srgbClr val="FF0000"/>
                </a:solidFill>
              </a:rPr>
              <a:t>Group Leader</a:t>
            </a:r>
            <a:r>
              <a:rPr lang="en-US" sz="1400" b="1" dirty="0"/>
              <a:t>)</a:t>
            </a:r>
            <a:r>
              <a:rPr lang="en-US" sz="1400" dirty="0"/>
              <a:t> Does the scientific productivity and impact of the instrument programs compare favorably with comparable programs at peer facilities?</a:t>
            </a:r>
          </a:p>
          <a:p>
            <a:pPr lvl="0"/>
            <a:r>
              <a:rPr lang="en-US" sz="1400" dirty="0"/>
              <a:t>(</a:t>
            </a:r>
            <a:r>
              <a:rPr lang="en-US" sz="1400" b="1" dirty="0"/>
              <a:t>Instrument Team</a:t>
            </a:r>
            <a:r>
              <a:rPr lang="en-US" sz="1400" dirty="0"/>
              <a:t>) Do the beamlines meet users’ day-to-day needs for data collection, reduction, and analysis? Are planned software developments sufficient to meet anticipated future user needs?</a:t>
            </a:r>
          </a:p>
          <a:p>
            <a:pPr lvl="0"/>
            <a:r>
              <a:rPr lang="en-US" sz="1400" b="1" dirty="0"/>
              <a:t>(Section Head)</a:t>
            </a:r>
            <a:r>
              <a:rPr lang="en-US" sz="1400" dirty="0"/>
              <a:t> Is the current scientific portfolio and business case for each instrument competitive nationally and internationally (e.g., user demand, breadth of scientific applications, scientific impact, mission relevance, agency support, and/or industrial engagement)?</a:t>
            </a:r>
          </a:p>
          <a:p>
            <a:pPr lvl="0"/>
            <a:r>
              <a:rPr lang="en-US" sz="1400" b="1" dirty="0"/>
              <a:t>(</a:t>
            </a:r>
            <a:r>
              <a:rPr lang="en-US" sz="1400" b="1" dirty="0">
                <a:solidFill>
                  <a:srgbClr val="FF0000"/>
                </a:solidFill>
              </a:rPr>
              <a:t>Group Leader</a:t>
            </a:r>
            <a:r>
              <a:rPr lang="en-US" sz="1400" b="1" dirty="0"/>
              <a:t>) </a:t>
            </a:r>
            <a:r>
              <a:rPr lang="en-US" sz="1400" dirty="0"/>
              <a:t>Are there a strong and sustainable user community and a clear case for future scientific demand for these instruments? Is the number of beamlines in a suite proportionate to user community demand?</a:t>
            </a:r>
          </a:p>
          <a:p>
            <a:pPr lvl="0"/>
            <a:r>
              <a:rPr lang="en-US" sz="1400" b="1" dirty="0"/>
              <a:t>(Instrument Team)</a:t>
            </a:r>
            <a:r>
              <a:rPr lang="en-US" sz="1400" dirty="0"/>
              <a:t> Are the plans for development appropriate and well justified to meet current and future user requirements? Please consider aspects of instrument techniques, sample environments, sample preparation and characterization infrastructure, data analysis and modeling capabilities. </a:t>
            </a:r>
          </a:p>
          <a:p>
            <a:pPr lvl="0"/>
            <a:r>
              <a:rPr lang="en-US" sz="1400" b="1" dirty="0"/>
              <a:t>(Instrument Team)</a:t>
            </a:r>
            <a:r>
              <a:rPr lang="en-US" sz="1400" dirty="0"/>
              <a:t> Are there well-defined and credible plans for future automation and integration of artificial intelligence or machine-learning approaches?</a:t>
            </a:r>
          </a:p>
          <a:p>
            <a:pPr lvl="0"/>
            <a:r>
              <a:rPr lang="en-US" sz="1400" b="1" dirty="0"/>
              <a:t>(</a:t>
            </a:r>
            <a:r>
              <a:rPr lang="en-US" sz="1400" b="1" dirty="0">
                <a:solidFill>
                  <a:srgbClr val="FF0000"/>
                </a:solidFill>
              </a:rPr>
              <a:t>Group Leader</a:t>
            </a:r>
            <a:r>
              <a:rPr lang="en-US" sz="1400" b="1" dirty="0"/>
              <a:t>)</a:t>
            </a:r>
            <a:r>
              <a:rPr lang="en-US" sz="1400" dirty="0"/>
              <a:t> Have the strengths, weaknesses, opportunities, and threats for each instrument or suite been clearly identified, and are there realistic plans to address them where feasible?</a:t>
            </a:r>
          </a:p>
          <a:p>
            <a:pPr lvl="0"/>
            <a:r>
              <a:rPr lang="en-US" sz="1400" b="1" dirty="0"/>
              <a:t>(Instrument Team)</a:t>
            </a:r>
            <a:r>
              <a:rPr lang="en-US" sz="1400" dirty="0"/>
              <a:t> Are there additional developments, capabilities, or provisions that could enhance the capacity, effectiveness, or scientific impact of diffraction science at SNS and HFIR that were not presented by the instrument teams?</a:t>
            </a:r>
          </a:p>
        </p:txBody>
      </p:sp>
      <p:sp>
        <p:nvSpPr>
          <p:cNvPr id="5" name="Oval 4">
            <a:extLst>
              <a:ext uri="{FF2B5EF4-FFF2-40B4-BE49-F238E27FC236}">
                <a16:creationId xmlns:a16="http://schemas.microsoft.com/office/drawing/2014/main" id="{BB97A51B-8669-D556-004A-DFE323D52318}"/>
              </a:ext>
            </a:extLst>
          </p:cNvPr>
          <p:cNvSpPr/>
          <p:nvPr/>
        </p:nvSpPr>
        <p:spPr>
          <a:xfrm>
            <a:off x="685799" y="3516085"/>
            <a:ext cx="533401" cy="54428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6" name="Oval 5">
            <a:extLst>
              <a:ext uri="{FF2B5EF4-FFF2-40B4-BE49-F238E27FC236}">
                <a16:creationId xmlns:a16="http://schemas.microsoft.com/office/drawing/2014/main" id="{A0675B8D-EBD1-8D89-57DD-F5085D10CE60}"/>
              </a:ext>
            </a:extLst>
          </p:cNvPr>
          <p:cNvSpPr/>
          <p:nvPr/>
        </p:nvSpPr>
        <p:spPr>
          <a:xfrm>
            <a:off x="685799" y="1807025"/>
            <a:ext cx="533401" cy="54428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7" name="Oval 6">
            <a:extLst>
              <a:ext uri="{FF2B5EF4-FFF2-40B4-BE49-F238E27FC236}">
                <a16:creationId xmlns:a16="http://schemas.microsoft.com/office/drawing/2014/main" id="{13F55E8D-4A32-9C17-8729-5A381D4FC9E3}"/>
              </a:ext>
            </a:extLst>
          </p:cNvPr>
          <p:cNvSpPr/>
          <p:nvPr/>
        </p:nvSpPr>
        <p:spPr>
          <a:xfrm>
            <a:off x="683361" y="5344883"/>
            <a:ext cx="533401" cy="54428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Tree>
    <p:extLst>
      <p:ext uri="{BB962C8B-B14F-4D97-AF65-F5344CB8AC3E}">
        <p14:creationId xmlns:p14="http://schemas.microsoft.com/office/powerpoint/2010/main" val="1367433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70156-C7E6-46C0-A820-C2832C172A12}"/>
              </a:ext>
            </a:extLst>
          </p:cNvPr>
          <p:cNvSpPr>
            <a:spLocks noGrp="1"/>
          </p:cNvSpPr>
          <p:nvPr>
            <p:ph type="title"/>
          </p:nvPr>
        </p:nvSpPr>
        <p:spPr/>
        <p:txBody>
          <a:bodyPr/>
          <a:lstStyle/>
          <a:p>
            <a:r>
              <a:rPr lang="en-US" dirty="0"/>
              <a:t>Neutron Reflectometry Group and Beamline Team Members</a:t>
            </a:r>
          </a:p>
        </p:txBody>
      </p:sp>
      <p:pic>
        <p:nvPicPr>
          <p:cNvPr id="5" name="Content Placeholder 4" descr="A group of people standing on a balcony&#10;&#10;AI-generated content may be incorrect.">
            <a:extLst>
              <a:ext uri="{FF2B5EF4-FFF2-40B4-BE49-F238E27FC236}">
                <a16:creationId xmlns:a16="http://schemas.microsoft.com/office/drawing/2014/main" id="{33A0504B-E9E8-16AE-E039-4E9C0A2D29AF}"/>
              </a:ext>
            </a:extLst>
          </p:cNvPr>
          <p:cNvPicPr>
            <a:picLocks noGrp="1" noChangeAspect="1"/>
          </p:cNvPicPr>
          <p:nvPr>
            <p:ph sz="half" idx="1"/>
          </p:nvPr>
        </p:nvPicPr>
        <p:blipFill>
          <a:blip r:embed="rId3"/>
          <a:stretch>
            <a:fillRect/>
          </a:stretch>
        </p:blipFill>
        <p:spPr>
          <a:xfrm>
            <a:off x="3370564" y="954867"/>
            <a:ext cx="4572000" cy="3048000"/>
          </a:xfrm>
        </p:spPr>
      </p:pic>
      <p:sp>
        <p:nvSpPr>
          <p:cNvPr id="7" name="Content Placeholder 6">
            <a:extLst>
              <a:ext uri="{FF2B5EF4-FFF2-40B4-BE49-F238E27FC236}">
                <a16:creationId xmlns:a16="http://schemas.microsoft.com/office/drawing/2014/main" id="{8866531F-BE3B-6FDE-833F-D8C8601E989F}"/>
              </a:ext>
            </a:extLst>
          </p:cNvPr>
          <p:cNvSpPr>
            <a:spLocks noGrp="1"/>
          </p:cNvSpPr>
          <p:nvPr>
            <p:ph sz="half" idx="14"/>
          </p:nvPr>
        </p:nvSpPr>
        <p:spPr>
          <a:xfrm>
            <a:off x="133049" y="954868"/>
            <a:ext cx="3646421" cy="3931764"/>
          </a:xfrm>
        </p:spPr>
        <p:txBody>
          <a:bodyPr/>
          <a:lstStyle/>
          <a:p>
            <a:r>
              <a:rPr lang="en-US" sz="2000" b="1" u="sng" dirty="0" err="1"/>
              <a:t>MagRef</a:t>
            </a:r>
            <a:r>
              <a:rPr lang="en-US" sz="2000" b="1" u="sng" dirty="0"/>
              <a:t> BL-4A</a:t>
            </a:r>
          </a:p>
          <a:p>
            <a:pPr marL="285750" indent="-285750">
              <a:buFont typeface="Arial" panose="020B0604020202020204" pitchFamily="34" charset="0"/>
              <a:buChar char="•"/>
            </a:pPr>
            <a:r>
              <a:rPr lang="en-US" dirty="0"/>
              <a:t>Valeria Lauter – Neutron Scattering Scientist</a:t>
            </a:r>
          </a:p>
          <a:p>
            <a:pPr marL="971550" lvl="1" indent="-285750"/>
            <a:r>
              <a:rPr lang="en-US" i="1" dirty="0"/>
              <a:t>Joined April 14, 2008</a:t>
            </a:r>
          </a:p>
          <a:p>
            <a:pPr marL="285750" indent="-285750">
              <a:buFont typeface="Arial" panose="020B0604020202020204" pitchFamily="34" charset="0"/>
              <a:buChar char="•"/>
            </a:pPr>
            <a:r>
              <a:rPr lang="en-US" dirty="0"/>
              <a:t>Tim Charlton - Neutron Scattering Scientist</a:t>
            </a:r>
          </a:p>
          <a:p>
            <a:pPr marL="971550" lvl="1" indent="-285750"/>
            <a:r>
              <a:rPr lang="en-US" i="1" dirty="0"/>
              <a:t>Joined Dec 14, 2015</a:t>
            </a:r>
          </a:p>
          <a:p>
            <a:pPr marL="285750" indent="-285750">
              <a:buFont typeface="Arial" panose="020B0604020202020204" pitchFamily="34" charset="0"/>
              <a:buChar char="•"/>
            </a:pPr>
            <a:r>
              <a:rPr lang="en-US" b="1" dirty="0">
                <a:solidFill>
                  <a:srgbClr val="FF0000"/>
                </a:solidFill>
              </a:rPr>
              <a:t>Asmaa </a:t>
            </a:r>
            <a:r>
              <a:rPr lang="en-US" b="1" dirty="0" err="1">
                <a:solidFill>
                  <a:srgbClr val="FF0000"/>
                </a:solidFill>
              </a:rPr>
              <a:t>Qdemat</a:t>
            </a:r>
            <a:r>
              <a:rPr lang="en-US" b="1" dirty="0">
                <a:solidFill>
                  <a:srgbClr val="FF0000"/>
                </a:solidFill>
              </a:rPr>
              <a:t> - Neutron Scattering Scientist</a:t>
            </a:r>
          </a:p>
          <a:p>
            <a:pPr marL="971550" lvl="1" indent="-285750"/>
            <a:r>
              <a:rPr lang="en-US" b="1" i="1" dirty="0">
                <a:solidFill>
                  <a:srgbClr val="FF0000"/>
                </a:solidFill>
              </a:rPr>
              <a:t>Joined Jan 13, 2025</a:t>
            </a:r>
          </a:p>
          <a:p>
            <a:pPr marL="285750" indent="-285750">
              <a:buFont typeface="Arial" panose="020B0604020202020204" pitchFamily="34" charset="0"/>
              <a:buChar char="•"/>
            </a:pPr>
            <a:r>
              <a:rPr lang="en-US" dirty="0"/>
              <a:t>Haile Ambaye – Scientific Associate</a:t>
            </a:r>
          </a:p>
          <a:p>
            <a:pPr marL="971550" lvl="1" indent="-285750"/>
            <a:r>
              <a:rPr lang="en-US" i="1" dirty="0"/>
              <a:t>Joined Jan 1, 2011</a:t>
            </a:r>
          </a:p>
        </p:txBody>
      </p:sp>
      <p:sp>
        <p:nvSpPr>
          <p:cNvPr id="8" name="Content Placeholder 7">
            <a:extLst>
              <a:ext uri="{FF2B5EF4-FFF2-40B4-BE49-F238E27FC236}">
                <a16:creationId xmlns:a16="http://schemas.microsoft.com/office/drawing/2014/main" id="{0D353E7C-3CED-92E4-065A-C934CB34F73B}"/>
              </a:ext>
            </a:extLst>
          </p:cNvPr>
          <p:cNvSpPr>
            <a:spLocks noGrp="1"/>
          </p:cNvSpPr>
          <p:nvPr>
            <p:ph sz="half" idx="16"/>
          </p:nvPr>
        </p:nvSpPr>
        <p:spPr>
          <a:xfrm>
            <a:off x="8025165" y="954867"/>
            <a:ext cx="3819047" cy="4071012"/>
          </a:xfrm>
        </p:spPr>
        <p:txBody>
          <a:bodyPr/>
          <a:lstStyle/>
          <a:p>
            <a:r>
              <a:rPr lang="en-US" sz="2000" b="1" u="sng" dirty="0" err="1"/>
              <a:t>LiqRef</a:t>
            </a:r>
            <a:r>
              <a:rPr lang="en-US" sz="2000" b="1" u="sng" dirty="0"/>
              <a:t> BL-4B</a:t>
            </a:r>
          </a:p>
          <a:p>
            <a:pPr marL="285750" indent="-285750">
              <a:buFont typeface="Arial" panose="020B0604020202020204" pitchFamily="34" charset="0"/>
              <a:buChar char="•"/>
            </a:pPr>
            <a:r>
              <a:rPr lang="en-US" b="1" dirty="0">
                <a:solidFill>
                  <a:srgbClr val="FF0000"/>
                </a:solidFill>
              </a:rPr>
              <a:t>Erik Watkins – Neutron Scattering Scientist</a:t>
            </a:r>
          </a:p>
          <a:p>
            <a:pPr marL="971550" lvl="1" indent="-285750"/>
            <a:r>
              <a:rPr lang="en-US" b="1" i="1" dirty="0">
                <a:solidFill>
                  <a:srgbClr val="FF0000"/>
                </a:solidFill>
              </a:rPr>
              <a:t>Joined Aug 29, 2022</a:t>
            </a:r>
          </a:p>
          <a:p>
            <a:pPr marL="285750" indent="-285750">
              <a:buFont typeface="Arial" panose="020B0604020202020204" pitchFamily="34" charset="0"/>
              <a:buChar char="•"/>
            </a:pPr>
            <a:r>
              <a:rPr lang="en-US" b="1" dirty="0">
                <a:solidFill>
                  <a:srgbClr val="FF0000"/>
                </a:solidFill>
              </a:rPr>
              <a:t>Becky Anderson – Neutron Scattering Scientist</a:t>
            </a:r>
          </a:p>
          <a:p>
            <a:pPr marL="971550" lvl="1" indent="-285750"/>
            <a:r>
              <a:rPr lang="en-US" b="1" i="1" dirty="0">
                <a:solidFill>
                  <a:srgbClr val="FF0000"/>
                </a:solidFill>
              </a:rPr>
              <a:t>Joined Nov 25, 2024</a:t>
            </a:r>
          </a:p>
          <a:p>
            <a:pPr marL="285750" indent="-285750">
              <a:buFont typeface="Arial" panose="020B0604020202020204" pitchFamily="34" charset="0"/>
              <a:buChar char="•"/>
            </a:pPr>
            <a:r>
              <a:rPr lang="en-US" dirty="0"/>
              <a:t>Hanyu Wang - Neutron Scattering Scientist - Macro Group CNMS</a:t>
            </a:r>
          </a:p>
          <a:p>
            <a:pPr marL="971550" lvl="1" indent="-285750"/>
            <a:r>
              <a:rPr lang="en-US" i="1" dirty="0"/>
              <a:t>Joined July 6, 2020</a:t>
            </a:r>
          </a:p>
          <a:p>
            <a:pPr marL="285750" indent="-285750">
              <a:buFont typeface="Arial" panose="020B0604020202020204" pitchFamily="34" charset="0"/>
              <a:buChar char="•"/>
            </a:pPr>
            <a:r>
              <a:rPr lang="en-US" dirty="0"/>
              <a:t>Candice Halbert - Scientific Associate</a:t>
            </a:r>
          </a:p>
          <a:p>
            <a:pPr marL="971550" lvl="1" indent="-285750"/>
            <a:r>
              <a:rPr lang="en-US" i="1" dirty="0"/>
              <a:t>Joined July 13, 2006</a:t>
            </a:r>
          </a:p>
          <a:p>
            <a:endParaRPr lang="en-US" dirty="0"/>
          </a:p>
        </p:txBody>
      </p:sp>
      <p:sp>
        <p:nvSpPr>
          <p:cNvPr id="9" name="Content Placeholder 6">
            <a:extLst>
              <a:ext uri="{FF2B5EF4-FFF2-40B4-BE49-F238E27FC236}">
                <a16:creationId xmlns:a16="http://schemas.microsoft.com/office/drawing/2014/main" id="{1C5006D1-E30C-01EB-6D1B-7876694A6FB3}"/>
              </a:ext>
            </a:extLst>
          </p:cNvPr>
          <p:cNvSpPr txBox="1">
            <a:spLocks/>
          </p:cNvSpPr>
          <p:nvPr/>
        </p:nvSpPr>
        <p:spPr>
          <a:xfrm>
            <a:off x="3278025" y="5262067"/>
            <a:ext cx="5097352" cy="1475034"/>
          </a:xfrm>
          <a:prstGeom prst="rect">
            <a:avLst/>
          </a:prstGeom>
        </p:spPr>
        <p:txBody>
          <a:bodyPr vert="horz" lIns="182880" tIns="91440" rIns="91440" bIns="91440" rtlCol="0">
            <a:noAutofit/>
          </a:bodyPr>
          <a:lstStyle>
            <a:lvl1pPr marL="0" indent="0" algn="l" defTabSz="914400" rtl="0" eaLnBrk="1" latinLnBrk="0" hangingPunct="1">
              <a:lnSpc>
                <a:spcPct val="90000"/>
              </a:lnSpc>
              <a:spcBef>
                <a:spcPts val="1200"/>
              </a:spcBef>
              <a:spcAft>
                <a:spcPts val="60"/>
              </a:spcAft>
              <a:buFont typeface="Arial" panose="020B0604020202020204" pitchFamily="34" charset="0"/>
              <a:buNone/>
              <a:defRPr sz="1800" b="0" i="0" kern="1200">
                <a:solidFill>
                  <a:schemeClr val="tx1"/>
                </a:solidFill>
                <a:latin typeface="Aptos Light" panose="020B0004020202020204" pitchFamily="34" charset="0"/>
                <a:ea typeface="Aptos"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a:t>Post Docs</a:t>
            </a:r>
          </a:p>
          <a:p>
            <a:pPr marL="285750" indent="-285750">
              <a:buFont typeface="Arial" panose="020B0604020202020204" pitchFamily="34" charset="0"/>
              <a:buChar char="•"/>
            </a:pPr>
            <a:r>
              <a:rPr lang="en-US" dirty="0" err="1"/>
              <a:t>Jeehye</a:t>
            </a:r>
            <a:r>
              <a:rPr lang="en-US" dirty="0"/>
              <a:t> Kim – Electrochemistry</a:t>
            </a:r>
          </a:p>
          <a:p>
            <a:pPr marL="285750" indent="-285750">
              <a:buFont typeface="Arial" panose="020B0604020202020204" pitchFamily="34" charset="0"/>
              <a:buChar char="•"/>
            </a:pPr>
            <a:r>
              <a:rPr lang="en-US" dirty="0"/>
              <a:t>Igor </a:t>
            </a:r>
            <a:r>
              <a:rPr lang="en-US" dirty="0" err="1"/>
              <a:t>Gussev</a:t>
            </a:r>
            <a:r>
              <a:rPr lang="en-US" dirty="0"/>
              <a:t> – Surface Diffraction</a:t>
            </a:r>
          </a:p>
        </p:txBody>
      </p:sp>
      <p:pic>
        <p:nvPicPr>
          <p:cNvPr id="2050" name="Picture 2" descr="Photo">
            <a:extLst>
              <a:ext uri="{FF2B5EF4-FFF2-40B4-BE49-F238E27FC236}">
                <a16:creationId xmlns:a16="http://schemas.microsoft.com/office/drawing/2014/main" id="{603590E2-2576-89AC-86F0-46F213F3EFDC}"/>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2683" y="5537714"/>
            <a:ext cx="923544" cy="111556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hoto">
            <a:extLst>
              <a:ext uri="{FF2B5EF4-FFF2-40B4-BE49-F238E27FC236}">
                <a16:creationId xmlns:a16="http://schemas.microsoft.com/office/drawing/2014/main" id="{C92A6612-0240-7C1C-5F9E-30931DCD74B1}"/>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1621" y="5493007"/>
            <a:ext cx="923544" cy="11155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692525A-63D7-13A5-59E4-FC88F9DF96C1}"/>
              </a:ext>
            </a:extLst>
          </p:cNvPr>
          <p:cNvPicPr>
            <a:picLocks noChangeAspect="1"/>
          </p:cNvPicPr>
          <p:nvPr/>
        </p:nvPicPr>
        <p:blipFill>
          <a:blip r:embed="rId6"/>
          <a:srcRect r="15856"/>
          <a:stretch>
            <a:fillRect/>
          </a:stretch>
        </p:blipFill>
        <p:spPr>
          <a:xfrm>
            <a:off x="9934688" y="5561257"/>
            <a:ext cx="923544" cy="1092025"/>
          </a:xfrm>
          <a:prstGeom prst="rect">
            <a:avLst/>
          </a:prstGeom>
        </p:spPr>
      </p:pic>
      <p:pic>
        <p:nvPicPr>
          <p:cNvPr id="2056" name="Picture 8" descr="Bogdan Vacaliuc">
            <a:extLst>
              <a:ext uri="{FF2B5EF4-FFF2-40B4-BE49-F238E27FC236}">
                <a16:creationId xmlns:a16="http://schemas.microsoft.com/office/drawing/2014/main" id="{4BF2C8D9-9750-426E-A6EC-962322D584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01123" y="4155151"/>
            <a:ext cx="924042" cy="1120051"/>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6">
            <a:extLst>
              <a:ext uri="{FF2B5EF4-FFF2-40B4-BE49-F238E27FC236}">
                <a16:creationId xmlns:a16="http://schemas.microsoft.com/office/drawing/2014/main" id="{48DAAEA1-66E5-C8DD-E485-F1F9F94C04E6}"/>
              </a:ext>
            </a:extLst>
          </p:cNvPr>
          <p:cNvSpPr txBox="1">
            <a:spLocks/>
          </p:cNvSpPr>
          <p:nvPr/>
        </p:nvSpPr>
        <p:spPr>
          <a:xfrm>
            <a:off x="3282076" y="4104066"/>
            <a:ext cx="5097352" cy="1021567"/>
          </a:xfrm>
          <a:prstGeom prst="rect">
            <a:avLst/>
          </a:prstGeom>
        </p:spPr>
        <p:txBody>
          <a:bodyPr vert="horz" lIns="182880" tIns="91440" rIns="91440" bIns="91440" rtlCol="0">
            <a:noAutofit/>
          </a:bodyPr>
          <a:lstStyle>
            <a:lvl1pPr marL="0" indent="0" algn="l" defTabSz="914400" rtl="0" eaLnBrk="1" latinLnBrk="0" hangingPunct="1">
              <a:lnSpc>
                <a:spcPct val="90000"/>
              </a:lnSpc>
              <a:spcBef>
                <a:spcPts val="1200"/>
              </a:spcBef>
              <a:spcAft>
                <a:spcPts val="60"/>
              </a:spcAft>
              <a:buFont typeface="Arial" panose="020B0604020202020204" pitchFamily="34" charset="0"/>
              <a:buNone/>
              <a:defRPr sz="1800" b="0" i="0" kern="1200">
                <a:solidFill>
                  <a:schemeClr val="tx1"/>
                </a:solidFill>
                <a:latin typeface="Aptos Light" panose="020B0004020202020204" pitchFamily="34" charset="0"/>
                <a:ea typeface="Aptos"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a:t>NR Computational Scientist</a:t>
            </a:r>
          </a:p>
          <a:p>
            <a:pPr marL="285750" indent="-285750">
              <a:buFont typeface="Arial" panose="020B0604020202020204" pitchFamily="34" charset="0"/>
              <a:buChar char="•"/>
            </a:pPr>
            <a:r>
              <a:rPr lang="en-US" b="1" dirty="0">
                <a:solidFill>
                  <a:srgbClr val="FF0000"/>
                </a:solidFill>
              </a:rPr>
              <a:t>Bogdan </a:t>
            </a:r>
            <a:r>
              <a:rPr lang="en-US" b="1" dirty="0" err="1">
                <a:solidFill>
                  <a:srgbClr val="FF0000"/>
                </a:solidFill>
              </a:rPr>
              <a:t>Vacaliuc</a:t>
            </a:r>
            <a:endParaRPr lang="en-US" b="1" dirty="0">
              <a:solidFill>
                <a:srgbClr val="FF0000"/>
              </a:solidFill>
            </a:endParaRPr>
          </a:p>
          <a:p>
            <a:pPr marL="971550" lvl="1" indent="-285750"/>
            <a:r>
              <a:rPr lang="en-US" b="1" i="1" dirty="0">
                <a:solidFill>
                  <a:srgbClr val="FF0000"/>
                </a:solidFill>
              </a:rPr>
              <a:t>Joined Oct 1, 2025</a:t>
            </a:r>
            <a:r>
              <a:rPr lang="en-US" dirty="0">
                <a:solidFill>
                  <a:srgbClr val="FF0000"/>
                </a:solidFill>
              </a:rPr>
              <a:t>	</a:t>
            </a:r>
          </a:p>
        </p:txBody>
      </p:sp>
    </p:spTree>
    <p:extLst>
      <p:ext uri="{BB962C8B-B14F-4D97-AF65-F5344CB8AC3E}">
        <p14:creationId xmlns:p14="http://schemas.microsoft.com/office/powerpoint/2010/main" val="2648488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7A8283F-086D-4434-47CD-402D5AD5C44C}"/>
              </a:ext>
            </a:extLst>
          </p:cNvPr>
          <p:cNvSpPr>
            <a:spLocks noGrp="1"/>
          </p:cNvSpPr>
          <p:nvPr>
            <p:ph type="title"/>
          </p:nvPr>
        </p:nvSpPr>
        <p:spPr>
          <a:xfrm>
            <a:off x="314692" y="270535"/>
            <a:ext cx="11492432" cy="886397"/>
          </a:xfrm>
        </p:spPr>
        <p:txBody>
          <a:bodyPr/>
          <a:lstStyle/>
          <a:p>
            <a:r>
              <a:rPr lang="en-US" sz="2800" dirty="0"/>
              <a:t>Is there a strong and sustainable user community and clear case for future scientific demand?</a:t>
            </a:r>
          </a:p>
        </p:txBody>
      </p:sp>
      <p:sp>
        <p:nvSpPr>
          <p:cNvPr id="2" name="TextBox 1">
            <a:extLst>
              <a:ext uri="{FF2B5EF4-FFF2-40B4-BE49-F238E27FC236}">
                <a16:creationId xmlns:a16="http://schemas.microsoft.com/office/drawing/2014/main" id="{05646210-BC6D-EA4E-FE37-DB6AED064F08}"/>
              </a:ext>
            </a:extLst>
          </p:cNvPr>
          <p:cNvSpPr txBox="1"/>
          <p:nvPr/>
        </p:nvSpPr>
        <p:spPr>
          <a:xfrm>
            <a:off x="2085799" y="1151161"/>
            <a:ext cx="8103629" cy="830997"/>
          </a:xfrm>
          <a:prstGeom prst="rect">
            <a:avLst/>
          </a:prstGeom>
          <a:noFill/>
        </p:spPr>
        <p:txBody>
          <a:bodyPr wrap="none" rtlCol="0">
            <a:spAutoFit/>
          </a:bodyPr>
          <a:lstStyle/>
          <a:p>
            <a:r>
              <a:rPr lang="en-US" sz="2400" dirty="0"/>
              <a:t>Average over-subscription ratio for both reflectometers ~ 2.5</a:t>
            </a:r>
          </a:p>
          <a:p>
            <a:pPr marL="285750" indent="-285750">
              <a:buFont typeface="Arial" panose="020B0604020202020204" pitchFamily="34" charset="0"/>
              <a:buChar char="•"/>
            </a:pPr>
            <a:endParaRPr lang="en-US" sz="2400" dirty="0"/>
          </a:p>
        </p:txBody>
      </p:sp>
      <p:grpSp>
        <p:nvGrpSpPr>
          <p:cNvPr id="11" name="Group 10">
            <a:extLst>
              <a:ext uri="{FF2B5EF4-FFF2-40B4-BE49-F238E27FC236}">
                <a16:creationId xmlns:a16="http://schemas.microsoft.com/office/drawing/2014/main" id="{879350BA-4060-48B0-4861-128694E675FA}"/>
              </a:ext>
            </a:extLst>
          </p:cNvPr>
          <p:cNvGrpSpPr/>
          <p:nvPr/>
        </p:nvGrpSpPr>
        <p:grpSpPr>
          <a:xfrm>
            <a:off x="183633" y="1667020"/>
            <a:ext cx="11754550" cy="5022717"/>
            <a:chOff x="186811" y="1680562"/>
            <a:chExt cx="11754550" cy="5022717"/>
          </a:xfrm>
        </p:grpSpPr>
        <p:grpSp>
          <p:nvGrpSpPr>
            <p:cNvPr id="3" name="Content Placeholder 12">
              <a:extLst>
                <a:ext uri="{FF2B5EF4-FFF2-40B4-BE49-F238E27FC236}">
                  <a16:creationId xmlns:a16="http://schemas.microsoft.com/office/drawing/2014/main" id="{E4A3AE67-DF29-4E23-E8CC-4DB5DC9A1735}"/>
                </a:ext>
              </a:extLst>
            </p:cNvPr>
            <p:cNvGrpSpPr/>
            <p:nvPr/>
          </p:nvGrpSpPr>
          <p:grpSpPr>
            <a:xfrm>
              <a:off x="2164874" y="4301050"/>
              <a:ext cx="4551390" cy="2402229"/>
              <a:chOff x="6989897" y="1695229"/>
              <a:chExt cx="4334657" cy="2287837"/>
            </a:xfrm>
          </p:grpSpPr>
          <p:sp>
            <p:nvSpPr>
              <p:cNvPr id="4" name="Rectangle 3">
                <a:extLst>
                  <a:ext uri="{FF2B5EF4-FFF2-40B4-BE49-F238E27FC236}">
                    <a16:creationId xmlns:a16="http://schemas.microsoft.com/office/drawing/2014/main" id="{8E1489E3-A3DD-2E38-D228-37AD084A6BF3}"/>
                  </a:ext>
                </a:extLst>
              </p:cNvPr>
              <p:cNvSpPr/>
              <p:nvPr/>
            </p:nvSpPr>
            <p:spPr>
              <a:xfrm>
                <a:off x="7021874" y="1695229"/>
                <a:ext cx="4298156" cy="2283325"/>
              </a:xfrm>
              <a:prstGeom prst="rect">
                <a:avLst/>
              </a:prstGeom>
              <a:solidFill>
                <a:srgbClr val="FFFFFF"/>
              </a:solidFill>
              <a:ln w="9045" cap="flat">
                <a:noFill/>
                <a:prstDash val="solid"/>
                <a:miter/>
              </a:ln>
            </p:spPr>
            <p:txBody>
              <a:bodyPr/>
              <a:lstStyle/>
              <a:p>
                <a:endParaRPr lang="en-US"/>
              </a:p>
            </p:txBody>
          </p:sp>
          <p:sp>
            <p:nvSpPr>
              <p:cNvPr id="5" name="Freeform 4">
                <a:extLst>
                  <a:ext uri="{FF2B5EF4-FFF2-40B4-BE49-F238E27FC236}">
                    <a16:creationId xmlns:a16="http://schemas.microsoft.com/office/drawing/2014/main" id="{0C83BE8E-9B6F-BE02-14F6-0BF4EE58E97D}"/>
                  </a:ext>
                </a:extLst>
              </p:cNvPr>
              <p:cNvSpPr>
                <a:spLocks noChangeAspect="1"/>
              </p:cNvSpPr>
              <p:nvPr/>
            </p:nvSpPr>
            <p:spPr>
              <a:xfrm>
                <a:off x="7243568" y="2024641"/>
                <a:ext cx="3001498" cy="1528465"/>
              </a:xfrm>
              <a:custGeom>
                <a:avLst/>
                <a:gdLst>
                  <a:gd name="csX0" fmla="*/ -12 w 2995136"/>
                  <a:gd name="csY0" fmla="*/ 1524928 h 1525225"/>
                  <a:gd name="csX1" fmla="*/ 2995124 w 2995136"/>
                  <a:gd name="csY1" fmla="*/ 1524928 h 1525225"/>
                  <a:gd name="csX2" fmla="*/ -12 w 2995136"/>
                  <a:gd name="csY2" fmla="*/ 1308328 h 1525225"/>
                  <a:gd name="csX3" fmla="*/ 2995124 w 2995136"/>
                  <a:gd name="csY3" fmla="*/ 1308328 h 1525225"/>
                  <a:gd name="csX4" fmla="*/ -12 w 2995136"/>
                  <a:gd name="csY4" fmla="*/ 1091728 h 1525225"/>
                  <a:gd name="csX5" fmla="*/ 2995124 w 2995136"/>
                  <a:gd name="csY5" fmla="*/ 1091728 h 1525225"/>
                  <a:gd name="csX6" fmla="*/ -12 w 2995136"/>
                  <a:gd name="csY6" fmla="*/ 875128 h 1525225"/>
                  <a:gd name="csX7" fmla="*/ 2995124 w 2995136"/>
                  <a:gd name="csY7" fmla="*/ 875128 h 1525225"/>
                  <a:gd name="csX8" fmla="*/ -12 w 2995136"/>
                  <a:gd name="csY8" fmla="*/ 658528 h 1525225"/>
                  <a:gd name="csX9" fmla="*/ 2995124 w 2995136"/>
                  <a:gd name="csY9" fmla="*/ 658528 h 1525225"/>
                  <a:gd name="csX10" fmla="*/ -12 w 2995136"/>
                  <a:gd name="csY10" fmla="*/ 441928 h 1525225"/>
                  <a:gd name="csX11" fmla="*/ 2995124 w 2995136"/>
                  <a:gd name="csY11" fmla="*/ 441928 h 1525225"/>
                  <a:gd name="csX12" fmla="*/ -12 w 2995136"/>
                  <a:gd name="csY12" fmla="*/ 216303 h 1525225"/>
                  <a:gd name="csX13" fmla="*/ 2995124 w 2995136"/>
                  <a:gd name="csY13" fmla="*/ 216303 h 1525225"/>
                  <a:gd name="csX14" fmla="*/ -12 w 2995136"/>
                  <a:gd name="csY14" fmla="*/ -297 h 1525225"/>
                  <a:gd name="csX15" fmla="*/ 2995124 w 2995136"/>
                  <a:gd name="csY15" fmla="*/ -297 h 152522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2995136" h="1525225">
                    <a:moveTo>
                      <a:pt x="-12" y="1524928"/>
                    </a:moveTo>
                    <a:lnTo>
                      <a:pt x="2995124" y="1524928"/>
                    </a:lnTo>
                    <a:moveTo>
                      <a:pt x="-12" y="1308328"/>
                    </a:moveTo>
                    <a:lnTo>
                      <a:pt x="2995124" y="1308328"/>
                    </a:lnTo>
                    <a:moveTo>
                      <a:pt x="-12" y="1091728"/>
                    </a:moveTo>
                    <a:lnTo>
                      <a:pt x="2995124" y="1091728"/>
                    </a:lnTo>
                    <a:moveTo>
                      <a:pt x="-12" y="875128"/>
                    </a:moveTo>
                    <a:lnTo>
                      <a:pt x="2995124" y="875128"/>
                    </a:lnTo>
                    <a:moveTo>
                      <a:pt x="-12" y="658528"/>
                    </a:moveTo>
                    <a:lnTo>
                      <a:pt x="2995124" y="658528"/>
                    </a:lnTo>
                    <a:moveTo>
                      <a:pt x="-12" y="441928"/>
                    </a:moveTo>
                    <a:lnTo>
                      <a:pt x="2995124" y="441928"/>
                    </a:lnTo>
                    <a:moveTo>
                      <a:pt x="-12" y="216303"/>
                    </a:moveTo>
                    <a:lnTo>
                      <a:pt x="2995124" y="216303"/>
                    </a:lnTo>
                    <a:moveTo>
                      <a:pt x="-12" y="-297"/>
                    </a:moveTo>
                    <a:lnTo>
                      <a:pt x="2995124" y="-297"/>
                    </a:lnTo>
                  </a:path>
                </a:pathLst>
              </a:custGeom>
              <a:noFill/>
              <a:ln w="6784" cap="flat">
                <a:solidFill>
                  <a:srgbClr val="D9D9D9"/>
                </a:solidFill>
                <a:prstDash val="solid"/>
                <a:round/>
              </a:ln>
            </p:spPr>
            <p:txBody>
              <a:bodyPr/>
              <a:lstStyle/>
              <a:p>
                <a:endParaRPr lang="en-US"/>
              </a:p>
            </p:txBody>
          </p:sp>
          <p:sp>
            <p:nvSpPr>
              <p:cNvPr id="7" name="Freeform 6">
                <a:extLst>
                  <a:ext uri="{FF2B5EF4-FFF2-40B4-BE49-F238E27FC236}">
                    <a16:creationId xmlns:a16="http://schemas.microsoft.com/office/drawing/2014/main" id="{466281EE-FD73-71F3-B5F9-48D6C0F8EABD}"/>
                  </a:ext>
                </a:extLst>
              </p:cNvPr>
              <p:cNvSpPr/>
              <p:nvPr/>
            </p:nvSpPr>
            <p:spPr>
              <a:xfrm>
                <a:off x="7311434" y="2155504"/>
                <a:ext cx="2768917" cy="1615475"/>
              </a:xfrm>
              <a:custGeom>
                <a:avLst/>
                <a:gdLst>
                  <a:gd name="csX0" fmla="*/ -12 w 2768917"/>
                  <a:gd name="csY0" fmla="*/ 956353 h 1615475"/>
                  <a:gd name="csX1" fmla="*/ 72378 w 2768917"/>
                  <a:gd name="csY1" fmla="*/ 956353 h 1615475"/>
                  <a:gd name="csX2" fmla="*/ 72378 w 2768917"/>
                  <a:gd name="csY2" fmla="*/ 1615178 h 1615475"/>
                  <a:gd name="csX3" fmla="*/ -12 w 2768917"/>
                  <a:gd name="csY3" fmla="*/ 1615178 h 1615475"/>
                  <a:gd name="csX4" fmla="*/ 298597 w 2768917"/>
                  <a:gd name="csY4" fmla="*/ 1091728 h 1615475"/>
                  <a:gd name="csX5" fmla="*/ 370987 w 2768917"/>
                  <a:gd name="csY5" fmla="*/ 1091728 h 1615475"/>
                  <a:gd name="csX6" fmla="*/ 370987 w 2768917"/>
                  <a:gd name="csY6" fmla="*/ 1615178 h 1615475"/>
                  <a:gd name="csX7" fmla="*/ 298597 w 2768917"/>
                  <a:gd name="csY7" fmla="*/ 1615178 h 1615475"/>
                  <a:gd name="csX8" fmla="*/ 904863 w 2768917"/>
                  <a:gd name="csY8" fmla="*/ 739753 h 1615475"/>
                  <a:gd name="csX9" fmla="*/ 968204 w 2768917"/>
                  <a:gd name="csY9" fmla="*/ 739753 h 1615475"/>
                  <a:gd name="csX10" fmla="*/ 968204 w 2768917"/>
                  <a:gd name="csY10" fmla="*/ 1615178 h 1615475"/>
                  <a:gd name="csX11" fmla="*/ 904863 w 2768917"/>
                  <a:gd name="csY11" fmla="*/ 1615178 h 1615475"/>
                  <a:gd name="csX12" fmla="*/ 1203472 w 2768917"/>
                  <a:gd name="csY12" fmla="*/ 216303 h 1615475"/>
                  <a:gd name="csX13" fmla="*/ 1266813 w 2768917"/>
                  <a:gd name="csY13" fmla="*/ 216303 h 1615475"/>
                  <a:gd name="csX14" fmla="*/ 1266813 w 2768917"/>
                  <a:gd name="csY14" fmla="*/ 1615178 h 1615475"/>
                  <a:gd name="csX15" fmla="*/ 1203472 w 2768917"/>
                  <a:gd name="csY15" fmla="*/ 1615178 h 1615475"/>
                  <a:gd name="csX16" fmla="*/ 1502081 w 2768917"/>
                  <a:gd name="csY16" fmla="*/ 261428 h 1615475"/>
                  <a:gd name="csX17" fmla="*/ 1565422 w 2768917"/>
                  <a:gd name="csY17" fmla="*/ 261428 h 1615475"/>
                  <a:gd name="csX18" fmla="*/ 1565422 w 2768917"/>
                  <a:gd name="csY18" fmla="*/ 1615178 h 1615475"/>
                  <a:gd name="csX19" fmla="*/ 1502081 w 2768917"/>
                  <a:gd name="csY19" fmla="*/ 1615178 h 1615475"/>
                  <a:gd name="csX20" fmla="*/ 1800689 w 2768917"/>
                  <a:gd name="csY20" fmla="*/ 135078 h 1615475"/>
                  <a:gd name="csX21" fmla="*/ 1864031 w 2768917"/>
                  <a:gd name="csY21" fmla="*/ 135078 h 1615475"/>
                  <a:gd name="csX22" fmla="*/ 1864031 w 2768917"/>
                  <a:gd name="csY22" fmla="*/ 1615178 h 1615475"/>
                  <a:gd name="csX23" fmla="*/ 1800689 w 2768917"/>
                  <a:gd name="csY23" fmla="*/ 1615178 h 1615475"/>
                  <a:gd name="csX24" fmla="*/ 2099298 w 2768917"/>
                  <a:gd name="csY24" fmla="*/ -297 h 1615475"/>
                  <a:gd name="csX25" fmla="*/ 2171688 w 2768917"/>
                  <a:gd name="csY25" fmla="*/ -297 h 1615475"/>
                  <a:gd name="csX26" fmla="*/ 2171688 w 2768917"/>
                  <a:gd name="csY26" fmla="*/ 1615178 h 1615475"/>
                  <a:gd name="csX27" fmla="*/ 2099298 w 2768917"/>
                  <a:gd name="csY27" fmla="*/ 1615178 h 1615475"/>
                  <a:gd name="csX28" fmla="*/ 2397907 w 2768917"/>
                  <a:gd name="csY28" fmla="*/ 739753 h 1615475"/>
                  <a:gd name="csX29" fmla="*/ 2470297 w 2768917"/>
                  <a:gd name="csY29" fmla="*/ 739753 h 1615475"/>
                  <a:gd name="csX30" fmla="*/ 2470297 w 2768917"/>
                  <a:gd name="csY30" fmla="*/ 1615178 h 1615475"/>
                  <a:gd name="csX31" fmla="*/ 2397907 w 2768917"/>
                  <a:gd name="csY31" fmla="*/ 1615178 h 1615475"/>
                  <a:gd name="csX32" fmla="*/ 2705564 w 2768917"/>
                  <a:gd name="csY32" fmla="*/ 135078 h 1615475"/>
                  <a:gd name="csX33" fmla="*/ 2768906 w 2768917"/>
                  <a:gd name="csY33" fmla="*/ 135078 h 1615475"/>
                  <a:gd name="csX34" fmla="*/ 2768906 w 2768917"/>
                  <a:gd name="csY34" fmla="*/ 1615178 h 1615475"/>
                  <a:gd name="csX35" fmla="*/ 2705564 w 2768917"/>
                  <a:gd name="csY35" fmla="*/ 1615178 h 16154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2768917" h="1615475">
                    <a:moveTo>
                      <a:pt x="-12" y="956353"/>
                    </a:moveTo>
                    <a:lnTo>
                      <a:pt x="72378" y="956353"/>
                    </a:lnTo>
                    <a:lnTo>
                      <a:pt x="72378" y="1615178"/>
                    </a:lnTo>
                    <a:lnTo>
                      <a:pt x="-12" y="1615178"/>
                    </a:lnTo>
                    <a:close/>
                    <a:moveTo>
                      <a:pt x="298597" y="1091728"/>
                    </a:moveTo>
                    <a:lnTo>
                      <a:pt x="370987" y="1091728"/>
                    </a:lnTo>
                    <a:lnTo>
                      <a:pt x="370987" y="1615178"/>
                    </a:lnTo>
                    <a:lnTo>
                      <a:pt x="298597" y="1615178"/>
                    </a:lnTo>
                    <a:close/>
                    <a:moveTo>
                      <a:pt x="904863" y="739753"/>
                    </a:moveTo>
                    <a:lnTo>
                      <a:pt x="968204" y="739753"/>
                    </a:lnTo>
                    <a:lnTo>
                      <a:pt x="968204" y="1615178"/>
                    </a:lnTo>
                    <a:lnTo>
                      <a:pt x="904863" y="1615178"/>
                    </a:lnTo>
                    <a:close/>
                    <a:moveTo>
                      <a:pt x="1203472" y="216303"/>
                    </a:moveTo>
                    <a:lnTo>
                      <a:pt x="1266813" y="216303"/>
                    </a:lnTo>
                    <a:lnTo>
                      <a:pt x="1266813" y="1615178"/>
                    </a:lnTo>
                    <a:lnTo>
                      <a:pt x="1203472" y="1615178"/>
                    </a:lnTo>
                    <a:close/>
                    <a:moveTo>
                      <a:pt x="1502081" y="261428"/>
                    </a:moveTo>
                    <a:lnTo>
                      <a:pt x="1565422" y="261428"/>
                    </a:lnTo>
                    <a:lnTo>
                      <a:pt x="1565422" y="1615178"/>
                    </a:lnTo>
                    <a:lnTo>
                      <a:pt x="1502081" y="1615178"/>
                    </a:lnTo>
                    <a:close/>
                    <a:moveTo>
                      <a:pt x="1800689" y="135078"/>
                    </a:moveTo>
                    <a:lnTo>
                      <a:pt x="1864031" y="135078"/>
                    </a:lnTo>
                    <a:lnTo>
                      <a:pt x="1864031" y="1615178"/>
                    </a:lnTo>
                    <a:lnTo>
                      <a:pt x="1800689" y="1615178"/>
                    </a:lnTo>
                    <a:close/>
                    <a:moveTo>
                      <a:pt x="2099298" y="-297"/>
                    </a:moveTo>
                    <a:lnTo>
                      <a:pt x="2171688" y="-297"/>
                    </a:lnTo>
                    <a:lnTo>
                      <a:pt x="2171688" y="1615178"/>
                    </a:lnTo>
                    <a:lnTo>
                      <a:pt x="2099298" y="1615178"/>
                    </a:lnTo>
                    <a:close/>
                    <a:moveTo>
                      <a:pt x="2397907" y="739753"/>
                    </a:moveTo>
                    <a:lnTo>
                      <a:pt x="2470297" y="739753"/>
                    </a:lnTo>
                    <a:lnTo>
                      <a:pt x="2470297" y="1615178"/>
                    </a:lnTo>
                    <a:lnTo>
                      <a:pt x="2397907" y="1615178"/>
                    </a:lnTo>
                    <a:close/>
                    <a:moveTo>
                      <a:pt x="2705564" y="135078"/>
                    </a:moveTo>
                    <a:lnTo>
                      <a:pt x="2768906" y="135078"/>
                    </a:lnTo>
                    <a:lnTo>
                      <a:pt x="2768906" y="1615178"/>
                    </a:lnTo>
                    <a:lnTo>
                      <a:pt x="2705564" y="1615178"/>
                    </a:lnTo>
                    <a:close/>
                  </a:path>
                </a:pathLst>
              </a:custGeom>
              <a:solidFill>
                <a:srgbClr val="156082"/>
              </a:solidFill>
              <a:ln w="9045" cap="flat">
                <a:noFill/>
                <a:prstDash val="solid"/>
                <a:miter/>
              </a:ln>
            </p:spPr>
            <p:txBody>
              <a:bodyPr/>
              <a:lstStyle/>
              <a:p>
                <a:endParaRPr lang="en-US"/>
              </a:p>
            </p:txBody>
          </p:sp>
          <p:sp>
            <p:nvSpPr>
              <p:cNvPr id="8" name="Freeform 7">
                <a:extLst>
                  <a:ext uri="{FF2B5EF4-FFF2-40B4-BE49-F238E27FC236}">
                    <a16:creationId xmlns:a16="http://schemas.microsoft.com/office/drawing/2014/main" id="{60940EA2-19D2-F3E2-E117-B977A4C5C1CB}"/>
                  </a:ext>
                </a:extLst>
              </p:cNvPr>
              <p:cNvSpPr/>
              <p:nvPr/>
            </p:nvSpPr>
            <p:spPr>
              <a:xfrm>
                <a:off x="7401921" y="2940679"/>
                <a:ext cx="2759868" cy="830300"/>
              </a:xfrm>
              <a:custGeom>
                <a:avLst/>
                <a:gdLst>
                  <a:gd name="csX0" fmla="*/ -12 w 2759868"/>
                  <a:gd name="csY0" fmla="*/ 396803 h 830300"/>
                  <a:gd name="csX1" fmla="*/ 63329 w 2759868"/>
                  <a:gd name="csY1" fmla="*/ 396803 h 830300"/>
                  <a:gd name="csX2" fmla="*/ 63329 w 2759868"/>
                  <a:gd name="csY2" fmla="*/ 830003 h 830300"/>
                  <a:gd name="csX3" fmla="*/ -12 w 2759868"/>
                  <a:gd name="csY3" fmla="*/ 830003 h 830300"/>
                  <a:gd name="csX4" fmla="*/ 298597 w 2759868"/>
                  <a:gd name="csY4" fmla="*/ 478028 h 830300"/>
                  <a:gd name="csX5" fmla="*/ 361938 w 2759868"/>
                  <a:gd name="csY5" fmla="*/ 478028 h 830300"/>
                  <a:gd name="csX6" fmla="*/ 361938 w 2759868"/>
                  <a:gd name="csY6" fmla="*/ 830003 h 830300"/>
                  <a:gd name="csX7" fmla="*/ 298597 w 2759868"/>
                  <a:gd name="csY7" fmla="*/ 830003 h 830300"/>
                  <a:gd name="csX8" fmla="*/ 895814 w 2759868"/>
                  <a:gd name="csY8" fmla="*/ 568278 h 830300"/>
                  <a:gd name="csX9" fmla="*/ 959156 w 2759868"/>
                  <a:gd name="csY9" fmla="*/ 568278 h 830300"/>
                  <a:gd name="csX10" fmla="*/ 959156 w 2759868"/>
                  <a:gd name="csY10" fmla="*/ 830003 h 830300"/>
                  <a:gd name="csX11" fmla="*/ 895814 w 2759868"/>
                  <a:gd name="csY11" fmla="*/ 830003 h 830300"/>
                  <a:gd name="csX12" fmla="*/ 1194423 w 2759868"/>
                  <a:gd name="csY12" fmla="*/ 351678 h 830300"/>
                  <a:gd name="csX13" fmla="*/ 1266813 w 2759868"/>
                  <a:gd name="csY13" fmla="*/ 351678 h 830300"/>
                  <a:gd name="csX14" fmla="*/ 1266813 w 2759868"/>
                  <a:gd name="csY14" fmla="*/ 830003 h 830300"/>
                  <a:gd name="csX15" fmla="*/ 1194423 w 2759868"/>
                  <a:gd name="csY15" fmla="*/ 830003 h 830300"/>
                  <a:gd name="csX16" fmla="*/ 1493032 w 2759868"/>
                  <a:gd name="csY16" fmla="*/ 306553 h 830300"/>
                  <a:gd name="csX17" fmla="*/ 1565422 w 2759868"/>
                  <a:gd name="csY17" fmla="*/ 306553 h 830300"/>
                  <a:gd name="csX18" fmla="*/ 1565422 w 2759868"/>
                  <a:gd name="csY18" fmla="*/ 830003 h 830300"/>
                  <a:gd name="csX19" fmla="*/ 1493032 w 2759868"/>
                  <a:gd name="csY19" fmla="*/ 830003 h 830300"/>
                  <a:gd name="csX20" fmla="*/ 1791641 w 2759868"/>
                  <a:gd name="csY20" fmla="*/ 396803 h 830300"/>
                  <a:gd name="csX21" fmla="*/ 1864031 w 2759868"/>
                  <a:gd name="csY21" fmla="*/ 396803 h 830300"/>
                  <a:gd name="csX22" fmla="*/ 1864031 w 2759868"/>
                  <a:gd name="csY22" fmla="*/ 830003 h 830300"/>
                  <a:gd name="csX23" fmla="*/ 1791641 w 2759868"/>
                  <a:gd name="csY23" fmla="*/ 830003 h 830300"/>
                  <a:gd name="csX24" fmla="*/ 2099298 w 2759868"/>
                  <a:gd name="csY24" fmla="*/ -297 h 830300"/>
                  <a:gd name="csX25" fmla="*/ 2162639 w 2759868"/>
                  <a:gd name="csY25" fmla="*/ -297 h 830300"/>
                  <a:gd name="csX26" fmla="*/ 2162639 w 2759868"/>
                  <a:gd name="csY26" fmla="*/ 830003 h 830300"/>
                  <a:gd name="csX27" fmla="*/ 2099298 w 2759868"/>
                  <a:gd name="csY27" fmla="*/ 830003 h 830300"/>
                  <a:gd name="csX28" fmla="*/ 2397907 w 2759868"/>
                  <a:gd name="csY28" fmla="*/ 396803 h 830300"/>
                  <a:gd name="csX29" fmla="*/ 2461248 w 2759868"/>
                  <a:gd name="csY29" fmla="*/ 396803 h 830300"/>
                  <a:gd name="csX30" fmla="*/ 2461248 w 2759868"/>
                  <a:gd name="csY30" fmla="*/ 830003 h 830300"/>
                  <a:gd name="csX31" fmla="*/ 2397907 w 2759868"/>
                  <a:gd name="csY31" fmla="*/ 830003 h 830300"/>
                  <a:gd name="csX32" fmla="*/ 2696516 w 2759868"/>
                  <a:gd name="csY32" fmla="*/ 306553 h 830300"/>
                  <a:gd name="csX33" fmla="*/ 2759857 w 2759868"/>
                  <a:gd name="csY33" fmla="*/ 306553 h 830300"/>
                  <a:gd name="csX34" fmla="*/ 2759857 w 2759868"/>
                  <a:gd name="csY34" fmla="*/ 830003 h 830300"/>
                  <a:gd name="csX35" fmla="*/ 2696516 w 2759868"/>
                  <a:gd name="csY35" fmla="*/ 830003 h 8303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2759868" h="830300">
                    <a:moveTo>
                      <a:pt x="-12" y="396803"/>
                    </a:moveTo>
                    <a:lnTo>
                      <a:pt x="63329" y="396803"/>
                    </a:lnTo>
                    <a:lnTo>
                      <a:pt x="63329" y="830003"/>
                    </a:lnTo>
                    <a:lnTo>
                      <a:pt x="-12" y="830003"/>
                    </a:lnTo>
                    <a:close/>
                    <a:moveTo>
                      <a:pt x="298597" y="478028"/>
                    </a:moveTo>
                    <a:lnTo>
                      <a:pt x="361938" y="478028"/>
                    </a:lnTo>
                    <a:lnTo>
                      <a:pt x="361938" y="830003"/>
                    </a:lnTo>
                    <a:lnTo>
                      <a:pt x="298597" y="830003"/>
                    </a:lnTo>
                    <a:close/>
                    <a:moveTo>
                      <a:pt x="895814" y="568278"/>
                    </a:moveTo>
                    <a:lnTo>
                      <a:pt x="959156" y="568278"/>
                    </a:lnTo>
                    <a:lnTo>
                      <a:pt x="959156" y="830003"/>
                    </a:lnTo>
                    <a:lnTo>
                      <a:pt x="895814" y="830003"/>
                    </a:lnTo>
                    <a:close/>
                    <a:moveTo>
                      <a:pt x="1194423" y="351678"/>
                    </a:moveTo>
                    <a:lnTo>
                      <a:pt x="1266813" y="351678"/>
                    </a:lnTo>
                    <a:lnTo>
                      <a:pt x="1266813" y="830003"/>
                    </a:lnTo>
                    <a:lnTo>
                      <a:pt x="1194423" y="830003"/>
                    </a:lnTo>
                    <a:close/>
                    <a:moveTo>
                      <a:pt x="1493032" y="306553"/>
                    </a:moveTo>
                    <a:lnTo>
                      <a:pt x="1565422" y="306553"/>
                    </a:lnTo>
                    <a:lnTo>
                      <a:pt x="1565422" y="830003"/>
                    </a:lnTo>
                    <a:lnTo>
                      <a:pt x="1493032" y="830003"/>
                    </a:lnTo>
                    <a:close/>
                    <a:moveTo>
                      <a:pt x="1791641" y="396803"/>
                    </a:moveTo>
                    <a:lnTo>
                      <a:pt x="1864031" y="396803"/>
                    </a:lnTo>
                    <a:lnTo>
                      <a:pt x="1864031" y="830003"/>
                    </a:lnTo>
                    <a:lnTo>
                      <a:pt x="1791641" y="830003"/>
                    </a:lnTo>
                    <a:close/>
                    <a:moveTo>
                      <a:pt x="2099298" y="-297"/>
                    </a:moveTo>
                    <a:lnTo>
                      <a:pt x="2162639" y="-297"/>
                    </a:lnTo>
                    <a:lnTo>
                      <a:pt x="2162639" y="830003"/>
                    </a:lnTo>
                    <a:lnTo>
                      <a:pt x="2099298" y="830003"/>
                    </a:lnTo>
                    <a:close/>
                    <a:moveTo>
                      <a:pt x="2397907" y="396803"/>
                    </a:moveTo>
                    <a:lnTo>
                      <a:pt x="2461248" y="396803"/>
                    </a:lnTo>
                    <a:lnTo>
                      <a:pt x="2461248" y="830003"/>
                    </a:lnTo>
                    <a:lnTo>
                      <a:pt x="2397907" y="830003"/>
                    </a:lnTo>
                    <a:close/>
                    <a:moveTo>
                      <a:pt x="2696516" y="306553"/>
                    </a:moveTo>
                    <a:lnTo>
                      <a:pt x="2759857" y="306553"/>
                    </a:lnTo>
                    <a:lnTo>
                      <a:pt x="2759857" y="830003"/>
                    </a:lnTo>
                    <a:lnTo>
                      <a:pt x="2696516" y="830003"/>
                    </a:lnTo>
                    <a:close/>
                  </a:path>
                </a:pathLst>
              </a:custGeom>
              <a:solidFill>
                <a:srgbClr val="E97132"/>
              </a:solidFill>
              <a:ln w="9045" cap="flat">
                <a:noFill/>
                <a:prstDash val="solid"/>
                <a:miter/>
              </a:ln>
            </p:spPr>
            <p:txBody>
              <a:bodyPr/>
              <a:lstStyle/>
              <a:p>
                <a:endParaRPr lang="en-US"/>
              </a:p>
            </p:txBody>
          </p:sp>
          <p:sp>
            <p:nvSpPr>
              <p:cNvPr id="9" name="Freeform 8">
                <a:extLst>
                  <a:ext uri="{FF2B5EF4-FFF2-40B4-BE49-F238E27FC236}">
                    <a16:creationId xmlns:a16="http://schemas.microsoft.com/office/drawing/2014/main" id="{8B359B03-B2D4-14AD-CEEA-EA53916CF4D0}"/>
                  </a:ext>
                </a:extLst>
              </p:cNvPr>
              <p:cNvSpPr/>
              <p:nvPr/>
            </p:nvSpPr>
            <p:spPr>
              <a:xfrm>
                <a:off x="7243568" y="3766466"/>
                <a:ext cx="2995136" cy="9025"/>
              </a:xfrm>
              <a:custGeom>
                <a:avLst/>
                <a:gdLst>
                  <a:gd name="csX0" fmla="*/ -12 w 2995136"/>
                  <a:gd name="csY0" fmla="*/ -297 h 9025"/>
                  <a:gd name="csX1" fmla="*/ 2995124 w 2995136"/>
                  <a:gd name="csY1" fmla="*/ -297 h 9025"/>
                </a:gdLst>
                <a:ahLst/>
                <a:cxnLst>
                  <a:cxn ang="0">
                    <a:pos x="csX0" y="csY0"/>
                  </a:cxn>
                  <a:cxn ang="0">
                    <a:pos x="csX1" y="csY1"/>
                  </a:cxn>
                </a:cxnLst>
                <a:rect l="l" t="t" r="r" b="b"/>
                <a:pathLst>
                  <a:path w="2995136" h="9025">
                    <a:moveTo>
                      <a:pt x="-12" y="-297"/>
                    </a:moveTo>
                    <a:lnTo>
                      <a:pt x="2995124" y="-297"/>
                    </a:lnTo>
                  </a:path>
                </a:pathLst>
              </a:custGeom>
              <a:noFill/>
              <a:ln w="6784" cap="flat">
                <a:solidFill>
                  <a:srgbClr val="D9D9D9"/>
                </a:solidFill>
                <a:prstDash val="solid"/>
                <a:round/>
              </a:ln>
            </p:spPr>
            <p:txBody>
              <a:bodyPr/>
              <a:lstStyle/>
              <a:p>
                <a:endParaRPr lang="en-US"/>
              </a:p>
            </p:txBody>
          </p:sp>
          <p:sp>
            <p:nvSpPr>
              <p:cNvPr id="10" name="TextBox 9">
                <a:extLst>
                  <a:ext uri="{FF2B5EF4-FFF2-40B4-BE49-F238E27FC236}">
                    <a16:creationId xmlns:a16="http://schemas.microsoft.com/office/drawing/2014/main" id="{03EE2A81-D472-4309-7C90-7FF80BFBF96B}"/>
                  </a:ext>
                </a:extLst>
              </p:cNvPr>
              <p:cNvSpPr txBox="1"/>
              <p:nvPr/>
            </p:nvSpPr>
            <p:spPr>
              <a:xfrm>
                <a:off x="7213628" y="2926991"/>
                <a:ext cx="265432" cy="190591"/>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15</a:t>
                </a:r>
              </a:p>
            </p:txBody>
          </p:sp>
          <p:sp>
            <p:nvSpPr>
              <p:cNvPr id="15" name="TextBox 14">
                <a:extLst>
                  <a:ext uri="{FF2B5EF4-FFF2-40B4-BE49-F238E27FC236}">
                    <a16:creationId xmlns:a16="http://schemas.microsoft.com/office/drawing/2014/main" id="{0E9AAEF0-E620-532A-07D4-E76BB0673EEA}"/>
                  </a:ext>
                </a:extLst>
              </p:cNvPr>
              <p:cNvSpPr txBox="1"/>
              <p:nvPr/>
            </p:nvSpPr>
            <p:spPr>
              <a:xfrm>
                <a:off x="7513612" y="3053341"/>
                <a:ext cx="265432" cy="190591"/>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12</a:t>
                </a:r>
              </a:p>
            </p:txBody>
          </p:sp>
          <p:sp>
            <p:nvSpPr>
              <p:cNvPr id="16" name="TextBox 15">
                <a:extLst>
                  <a:ext uri="{FF2B5EF4-FFF2-40B4-BE49-F238E27FC236}">
                    <a16:creationId xmlns:a16="http://schemas.microsoft.com/office/drawing/2014/main" id="{662E7FA6-609D-507C-9CCF-DE8F555A5FB7}"/>
                  </a:ext>
                </a:extLst>
              </p:cNvPr>
              <p:cNvSpPr txBox="1"/>
              <p:nvPr/>
            </p:nvSpPr>
            <p:spPr>
              <a:xfrm>
                <a:off x="8113576" y="2710391"/>
                <a:ext cx="265432" cy="190591"/>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20</a:t>
                </a:r>
              </a:p>
            </p:txBody>
          </p:sp>
          <p:sp>
            <p:nvSpPr>
              <p:cNvPr id="17" name="TextBox 16">
                <a:extLst>
                  <a:ext uri="{FF2B5EF4-FFF2-40B4-BE49-F238E27FC236}">
                    <a16:creationId xmlns:a16="http://schemas.microsoft.com/office/drawing/2014/main" id="{2A4F94C5-0100-AD12-DE55-F2A796E0D3A7}"/>
                  </a:ext>
                </a:extLst>
              </p:cNvPr>
              <p:cNvSpPr txBox="1"/>
              <p:nvPr/>
            </p:nvSpPr>
            <p:spPr>
              <a:xfrm>
                <a:off x="8413560" y="2186941"/>
                <a:ext cx="265432" cy="190591"/>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32</a:t>
                </a:r>
              </a:p>
            </p:txBody>
          </p:sp>
          <p:sp>
            <p:nvSpPr>
              <p:cNvPr id="18" name="TextBox 17">
                <a:extLst>
                  <a:ext uri="{FF2B5EF4-FFF2-40B4-BE49-F238E27FC236}">
                    <a16:creationId xmlns:a16="http://schemas.microsoft.com/office/drawing/2014/main" id="{43EA5880-5514-111F-1A8A-643969BD8210}"/>
                  </a:ext>
                </a:extLst>
              </p:cNvPr>
              <p:cNvSpPr txBox="1"/>
              <p:nvPr/>
            </p:nvSpPr>
            <p:spPr>
              <a:xfrm>
                <a:off x="8713544" y="2232066"/>
                <a:ext cx="265432" cy="190591"/>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31</a:t>
                </a:r>
              </a:p>
            </p:txBody>
          </p:sp>
          <p:sp>
            <p:nvSpPr>
              <p:cNvPr id="19" name="TextBox 18">
                <a:extLst>
                  <a:ext uri="{FF2B5EF4-FFF2-40B4-BE49-F238E27FC236}">
                    <a16:creationId xmlns:a16="http://schemas.microsoft.com/office/drawing/2014/main" id="{1DF68116-C61B-4DBC-3907-88A1EB25470D}"/>
                  </a:ext>
                </a:extLst>
              </p:cNvPr>
              <p:cNvSpPr txBox="1"/>
              <p:nvPr/>
            </p:nvSpPr>
            <p:spPr>
              <a:xfrm>
                <a:off x="9013528" y="2096691"/>
                <a:ext cx="265432" cy="190591"/>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34</a:t>
                </a:r>
              </a:p>
            </p:txBody>
          </p:sp>
          <p:sp>
            <p:nvSpPr>
              <p:cNvPr id="20" name="TextBox 19">
                <a:extLst>
                  <a:ext uri="{FF2B5EF4-FFF2-40B4-BE49-F238E27FC236}">
                    <a16:creationId xmlns:a16="http://schemas.microsoft.com/office/drawing/2014/main" id="{73922C66-1A33-C96F-310A-1C59A3D3E6BC}"/>
                  </a:ext>
                </a:extLst>
              </p:cNvPr>
              <p:cNvSpPr txBox="1"/>
              <p:nvPr/>
            </p:nvSpPr>
            <p:spPr>
              <a:xfrm>
                <a:off x="9313512" y="1970341"/>
                <a:ext cx="265432" cy="190591"/>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37</a:t>
                </a:r>
              </a:p>
            </p:txBody>
          </p:sp>
          <p:sp>
            <p:nvSpPr>
              <p:cNvPr id="21" name="TextBox 20">
                <a:extLst>
                  <a:ext uri="{FF2B5EF4-FFF2-40B4-BE49-F238E27FC236}">
                    <a16:creationId xmlns:a16="http://schemas.microsoft.com/office/drawing/2014/main" id="{56E9DDB1-85B2-61D0-7760-960EE70A2853}"/>
                  </a:ext>
                </a:extLst>
              </p:cNvPr>
              <p:cNvSpPr txBox="1"/>
              <p:nvPr/>
            </p:nvSpPr>
            <p:spPr>
              <a:xfrm>
                <a:off x="9613496" y="2710391"/>
                <a:ext cx="265432" cy="190591"/>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20</a:t>
                </a:r>
              </a:p>
            </p:txBody>
          </p:sp>
          <p:sp>
            <p:nvSpPr>
              <p:cNvPr id="22" name="TextBox 21">
                <a:extLst>
                  <a:ext uri="{FF2B5EF4-FFF2-40B4-BE49-F238E27FC236}">
                    <a16:creationId xmlns:a16="http://schemas.microsoft.com/office/drawing/2014/main" id="{F99C5AC4-2A02-1C7C-95CA-CD5B31F0F12C}"/>
                  </a:ext>
                </a:extLst>
              </p:cNvPr>
              <p:cNvSpPr txBox="1"/>
              <p:nvPr/>
            </p:nvSpPr>
            <p:spPr>
              <a:xfrm>
                <a:off x="9913481" y="2096691"/>
                <a:ext cx="265432" cy="190591"/>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34</a:t>
                </a:r>
              </a:p>
            </p:txBody>
          </p:sp>
          <p:sp>
            <p:nvSpPr>
              <p:cNvPr id="23" name="TextBox 22">
                <a:extLst>
                  <a:ext uri="{FF2B5EF4-FFF2-40B4-BE49-F238E27FC236}">
                    <a16:creationId xmlns:a16="http://schemas.microsoft.com/office/drawing/2014/main" id="{7C55D16E-1B57-7F55-A024-804CB956E023}"/>
                  </a:ext>
                </a:extLst>
              </p:cNvPr>
              <p:cNvSpPr txBox="1"/>
              <p:nvPr/>
            </p:nvSpPr>
            <p:spPr>
              <a:xfrm>
                <a:off x="7299050" y="3143591"/>
                <a:ext cx="265432" cy="190591"/>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10</a:t>
                </a:r>
              </a:p>
            </p:txBody>
          </p:sp>
          <p:sp>
            <p:nvSpPr>
              <p:cNvPr id="24" name="TextBox 23">
                <a:extLst>
                  <a:ext uri="{FF2B5EF4-FFF2-40B4-BE49-F238E27FC236}">
                    <a16:creationId xmlns:a16="http://schemas.microsoft.com/office/drawing/2014/main" id="{C46B7F1C-6352-8B80-646D-520FFE3043CE}"/>
                  </a:ext>
                </a:extLst>
              </p:cNvPr>
              <p:cNvSpPr txBox="1"/>
              <p:nvPr/>
            </p:nvSpPr>
            <p:spPr>
              <a:xfrm>
                <a:off x="7619663" y="3233841"/>
                <a:ext cx="224156" cy="190591"/>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8</a:t>
                </a:r>
              </a:p>
            </p:txBody>
          </p:sp>
          <p:sp>
            <p:nvSpPr>
              <p:cNvPr id="25" name="TextBox 24">
                <a:extLst>
                  <a:ext uri="{FF2B5EF4-FFF2-40B4-BE49-F238E27FC236}">
                    <a16:creationId xmlns:a16="http://schemas.microsoft.com/office/drawing/2014/main" id="{34689568-8CDB-81F5-20D6-94D163422A2C}"/>
                  </a:ext>
                </a:extLst>
              </p:cNvPr>
              <p:cNvSpPr txBox="1"/>
              <p:nvPr/>
            </p:nvSpPr>
            <p:spPr>
              <a:xfrm>
                <a:off x="7919643" y="3576791"/>
                <a:ext cx="224156" cy="190591"/>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0</a:t>
                </a:r>
              </a:p>
            </p:txBody>
          </p:sp>
          <p:sp>
            <p:nvSpPr>
              <p:cNvPr id="26" name="TextBox 25">
                <a:extLst>
                  <a:ext uri="{FF2B5EF4-FFF2-40B4-BE49-F238E27FC236}">
                    <a16:creationId xmlns:a16="http://schemas.microsoft.com/office/drawing/2014/main" id="{77EF1B5D-57B0-DA34-BC9F-C9A1C7C34A29}"/>
                  </a:ext>
                </a:extLst>
              </p:cNvPr>
              <p:cNvSpPr txBox="1"/>
              <p:nvPr/>
            </p:nvSpPr>
            <p:spPr>
              <a:xfrm>
                <a:off x="8219627" y="3315066"/>
                <a:ext cx="224156" cy="190591"/>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6</a:t>
                </a:r>
              </a:p>
            </p:txBody>
          </p:sp>
          <p:sp>
            <p:nvSpPr>
              <p:cNvPr id="27" name="TextBox 26">
                <a:extLst>
                  <a:ext uri="{FF2B5EF4-FFF2-40B4-BE49-F238E27FC236}">
                    <a16:creationId xmlns:a16="http://schemas.microsoft.com/office/drawing/2014/main" id="{913A2293-D849-EC6B-03DE-FFA632B0378D}"/>
                  </a:ext>
                </a:extLst>
              </p:cNvPr>
              <p:cNvSpPr txBox="1"/>
              <p:nvPr/>
            </p:nvSpPr>
            <p:spPr>
              <a:xfrm>
                <a:off x="8498980" y="3098466"/>
                <a:ext cx="265432" cy="190591"/>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11</a:t>
                </a:r>
              </a:p>
            </p:txBody>
          </p:sp>
          <p:sp>
            <p:nvSpPr>
              <p:cNvPr id="28" name="TextBox 27">
                <a:extLst>
                  <a:ext uri="{FF2B5EF4-FFF2-40B4-BE49-F238E27FC236}">
                    <a16:creationId xmlns:a16="http://schemas.microsoft.com/office/drawing/2014/main" id="{BF577030-3708-B1EA-EA87-D754F52FABFF}"/>
                  </a:ext>
                </a:extLst>
              </p:cNvPr>
              <p:cNvSpPr txBox="1"/>
              <p:nvPr/>
            </p:nvSpPr>
            <p:spPr>
              <a:xfrm>
                <a:off x="8798964" y="3053341"/>
                <a:ext cx="265432" cy="190591"/>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12</a:t>
                </a:r>
              </a:p>
            </p:txBody>
          </p:sp>
          <p:sp>
            <p:nvSpPr>
              <p:cNvPr id="29" name="TextBox 28">
                <a:extLst>
                  <a:ext uri="{FF2B5EF4-FFF2-40B4-BE49-F238E27FC236}">
                    <a16:creationId xmlns:a16="http://schemas.microsoft.com/office/drawing/2014/main" id="{F0FA0760-0C04-D875-E10E-9AF5BC676B57}"/>
                  </a:ext>
                </a:extLst>
              </p:cNvPr>
              <p:cNvSpPr txBox="1"/>
              <p:nvPr/>
            </p:nvSpPr>
            <p:spPr>
              <a:xfrm>
                <a:off x="9098948" y="3143591"/>
                <a:ext cx="265432" cy="190591"/>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10</a:t>
                </a:r>
              </a:p>
            </p:txBody>
          </p:sp>
          <p:sp>
            <p:nvSpPr>
              <p:cNvPr id="30" name="TextBox 29">
                <a:extLst>
                  <a:ext uri="{FF2B5EF4-FFF2-40B4-BE49-F238E27FC236}">
                    <a16:creationId xmlns:a16="http://schemas.microsoft.com/office/drawing/2014/main" id="{2560F47B-07AD-5164-6F0B-66A132D1965A}"/>
                  </a:ext>
                </a:extLst>
              </p:cNvPr>
              <p:cNvSpPr txBox="1"/>
              <p:nvPr/>
            </p:nvSpPr>
            <p:spPr>
              <a:xfrm>
                <a:off x="9398933" y="2755516"/>
                <a:ext cx="265432" cy="190591"/>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19</a:t>
                </a:r>
              </a:p>
            </p:txBody>
          </p:sp>
          <p:sp>
            <p:nvSpPr>
              <p:cNvPr id="31" name="TextBox 30">
                <a:extLst>
                  <a:ext uri="{FF2B5EF4-FFF2-40B4-BE49-F238E27FC236}">
                    <a16:creationId xmlns:a16="http://schemas.microsoft.com/office/drawing/2014/main" id="{598D1E9F-B258-D5AC-699B-9DED669D2297}"/>
                  </a:ext>
                </a:extLst>
              </p:cNvPr>
              <p:cNvSpPr txBox="1"/>
              <p:nvPr/>
            </p:nvSpPr>
            <p:spPr>
              <a:xfrm>
                <a:off x="9698917" y="3143591"/>
                <a:ext cx="265432" cy="190591"/>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10</a:t>
                </a:r>
              </a:p>
            </p:txBody>
          </p:sp>
          <p:sp>
            <p:nvSpPr>
              <p:cNvPr id="32" name="TextBox 31">
                <a:extLst>
                  <a:ext uri="{FF2B5EF4-FFF2-40B4-BE49-F238E27FC236}">
                    <a16:creationId xmlns:a16="http://schemas.microsoft.com/office/drawing/2014/main" id="{06F3BC7F-2F31-E72E-A897-C32F657FB7CA}"/>
                  </a:ext>
                </a:extLst>
              </p:cNvPr>
              <p:cNvSpPr txBox="1"/>
              <p:nvPr/>
            </p:nvSpPr>
            <p:spPr>
              <a:xfrm>
                <a:off x="9998901" y="3053341"/>
                <a:ext cx="265432" cy="190591"/>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12</a:t>
                </a:r>
              </a:p>
            </p:txBody>
          </p:sp>
          <p:sp>
            <p:nvSpPr>
              <p:cNvPr id="33" name="TextBox 32">
                <a:extLst>
                  <a:ext uri="{FF2B5EF4-FFF2-40B4-BE49-F238E27FC236}">
                    <a16:creationId xmlns:a16="http://schemas.microsoft.com/office/drawing/2014/main" id="{47C4EEAB-4400-06C4-4804-8BFD01151D4F}"/>
                  </a:ext>
                </a:extLst>
              </p:cNvPr>
              <p:cNvSpPr txBox="1"/>
              <p:nvPr/>
            </p:nvSpPr>
            <p:spPr>
              <a:xfrm>
                <a:off x="7031160" y="3667041"/>
                <a:ext cx="224156" cy="190591"/>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0</a:t>
                </a:r>
              </a:p>
            </p:txBody>
          </p:sp>
          <p:sp>
            <p:nvSpPr>
              <p:cNvPr id="34" name="TextBox 33">
                <a:extLst>
                  <a:ext uri="{FF2B5EF4-FFF2-40B4-BE49-F238E27FC236}">
                    <a16:creationId xmlns:a16="http://schemas.microsoft.com/office/drawing/2014/main" id="{288AE6D6-59F8-7811-C854-01A5D3694F7A}"/>
                  </a:ext>
                </a:extLst>
              </p:cNvPr>
              <p:cNvSpPr txBox="1"/>
              <p:nvPr/>
            </p:nvSpPr>
            <p:spPr>
              <a:xfrm>
                <a:off x="7031160" y="3450441"/>
                <a:ext cx="224156" cy="190591"/>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5</a:t>
                </a:r>
              </a:p>
            </p:txBody>
          </p:sp>
          <p:sp>
            <p:nvSpPr>
              <p:cNvPr id="35" name="TextBox 34">
                <a:extLst>
                  <a:ext uri="{FF2B5EF4-FFF2-40B4-BE49-F238E27FC236}">
                    <a16:creationId xmlns:a16="http://schemas.microsoft.com/office/drawing/2014/main" id="{7F1C7E7A-7B72-6304-BBFE-259D5042449D}"/>
                  </a:ext>
                </a:extLst>
              </p:cNvPr>
              <p:cNvSpPr txBox="1"/>
              <p:nvPr/>
            </p:nvSpPr>
            <p:spPr>
              <a:xfrm>
                <a:off x="6989897" y="3224816"/>
                <a:ext cx="265432" cy="190591"/>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10</a:t>
                </a:r>
              </a:p>
            </p:txBody>
          </p:sp>
          <p:sp>
            <p:nvSpPr>
              <p:cNvPr id="36" name="TextBox 35">
                <a:extLst>
                  <a:ext uri="{FF2B5EF4-FFF2-40B4-BE49-F238E27FC236}">
                    <a16:creationId xmlns:a16="http://schemas.microsoft.com/office/drawing/2014/main" id="{F35931D0-9C14-7430-B7CB-C4D127D79D64}"/>
                  </a:ext>
                </a:extLst>
              </p:cNvPr>
              <p:cNvSpPr txBox="1"/>
              <p:nvPr/>
            </p:nvSpPr>
            <p:spPr>
              <a:xfrm>
                <a:off x="6989897" y="3008216"/>
                <a:ext cx="265432" cy="190591"/>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15</a:t>
                </a:r>
              </a:p>
            </p:txBody>
          </p:sp>
          <p:sp>
            <p:nvSpPr>
              <p:cNvPr id="37" name="TextBox 36">
                <a:extLst>
                  <a:ext uri="{FF2B5EF4-FFF2-40B4-BE49-F238E27FC236}">
                    <a16:creationId xmlns:a16="http://schemas.microsoft.com/office/drawing/2014/main" id="{200CB515-FB87-AF48-9B34-CEDB77C93C82}"/>
                  </a:ext>
                </a:extLst>
              </p:cNvPr>
              <p:cNvSpPr txBox="1"/>
              <p:nvPr/>
            </p:nvSpPr>
            <p:spPr>
              <a:xfrm>
                <a:off x="6989897" y="2791616"/>
                <a:ext cx="265432" cy="190591"/>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20</a:t>
                </a:r>
              </a:p>
            </p:txBody>
          </p:sp>
          <p:sp>
            <p:nvSpPr>
              <p:cNvPr id="38" name="TextBox 37">
                <a:extLst>
                  <a:ext uri="{FF2B5EF4-FFF2-40B4-BE49-F238E27FC236}">
                    <a16:creationId xmlns:a16="http://schemas.microsoft.com/office/drawing/2014/main" id="{95D8F0A1-250E-CECB-5F03-FA0DA7B31F6B}"/>
                  </a:ext>
                </a:extLst>
              </p:cNvPr>
              <p:cNvSpPr txBox="1"/>
              <p:nvPr/>
            </p:nvSpPr>
            <p:spPr>
              <a:xfrm>
                <a:off x="6989897" y="2575016"/>
                <a:ext cx="265432" cy="190591"/>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25</a:t>
                </a:r>
              </a:p>
            </p:txBody>
          </p:sp>
          <p:sp>
            <p:nvSpPr>
              <p:cNvPr id="39" name="TextBox 38">
                <a:extLst>
                  <a:ext uri="{FF2B5EF4-FFF2-40B4-BE49-F238E27FC236}">
                    <a16:creationId xmlns:a16="http://schemas.microsoft.com/office/drawing/2014/main" id="{1CB9DAC2-4AC4-6A37-D23B-D7D5EEEC143B}"/>
                  </a:ext>
                </a:extLst>
              </p:cNvPr>
              <p:cNvSpPr txBox="1"/>
              <p:nvPr/>
            </p:nvSpPr>
            <p:spPr>
              <a:xfrm>
                <a:off x="6989897" y="2358416"/>
                <a:ext cx="265432" cy="190591"/>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30</a:t>
                </a:r>
              </a:p>
            </p:txBody>
          </p:sp>
          <p:sp>
            <p:nvSpPr>
              <p:cNvPr id="40" name="TextBox 39">
                <a:extLst>
                  <a:ext uri="{FF2B5EF4-FFF2-40B4-BE49-F238E27FC236}">
                    <a16:creationId xmlns:a16="http://schemas.microsoft.com/office/drawing/2014/main" id="{ED9B0DDB-1FCA-608A-2234-6ED34FAD4143}"/>
                  </a:ext>
                </a:extLst>
              </p:cNvPr>
              <p:cNvSpPr txBox="1"/>
              <p:nvPr/>
            </p:nvSpPr>
            <p:spPr>
              <a:xfrm>
                <a:off x="6989897" y="2141816"/>
                <a:ext cx="265432" cy="190591"/>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35</a:t>
                </a:r>
              </a:p>
            </p:txBody>
          </p:sp>
          <p:sp>
            <p:nvSpPr>
              <p:cNvPr id="41" name="TextBox 40">
                <a:extLst>
                  <a:ext uri="{FF2B5EF4-FFF2-40B4-BE49-F238E27FC236}">
                    <a16:creationId xmlns:a16="http://schemas.microsoft.com/office/drawing/2014/main" id="{A47CB55E-71F7-7DDD-D420-C928DF7FD736}"/>
                  </a:ext>
                </a:extLst>
              </p:cNvPr>
              <p:cNvSpPr txBox="1"/>
              <p:nvPr/>
            </p:nvSpPr>
            <p:spPr>
              <a:xfrm>
                <a:off x="6989897" y="1925216"/>
                <a:ext cx="265432" cy="190591"/>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40</a:t>
                </a:r>
              </a:p>
            </p:txBody>
          </p:sp>
          <p:sp>
            <p:nvSpPr>
              <p:cNvPr id="42" name="TextBox 41">
                <a:extLst>
                  <a:ext uri="{FF2B5EF4-FFF2-40B4-BE49-F238E27FC236}">
                    <a16:creationId xmlns:a16="http://schemas.microsoft.com/office/drawing/2014/main" id="{424B43A8-EB35-A032-DAF2-4B206FAB45B4}"/>
                  </a:ext>
                </a:extLst>
              </p:cNvPr>
              <p:cNvSpPr txBox="1"/>
              <p:nvPr/>
            </p:nvSpPr>
            <p:spPr>
              <a:xfrm>
                <a:off x="7180850" y="3775341"/>
                <a:ext cx="416419" cy="190591"/>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2020-A</a:t>
                </a:r>
              </a:p>
            </p:txBody>
          </p:sp>
          <p:sp>
            <p:nvSpPr>
              <p:cNvPr id="43" name="TextBox 42">
                <a:extLst>
                  <a:ext uri="{FF2B5EF4-FFF2-40B4-BE49-F238E27FC236}">
                    <a16:creationId xmlns:a16="http://schemas.microsoft.com/office/drawing/2014/main" id="{DA88EC14-3FD4-C987-A2D0-476E5148B0C9}"/>
                  </a:ext>
                </a:extLst>
              </p:cNvPr>
              <p:cNvSpPr txBox="1"/>
              <p:nvPr/>
            </p:nvSpPr>
            <p:spPr>
              <a:xfrm>
                <a:off x="7480086" y="3775341"/>
                <a:ext cx="417931" cy="190591"/>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2020-B</a:t>
                </a:r>
              </a:p>
            </p:txBody>
          </p:sp>
          <p:sp>
            <p:nvSpPr>
              <p:cNvPr id="44" name="TextBox 43">
                <a:extLst>
                  <a:ext uri="{FF2B5EF4-FFF2-40B4-BE49-F238E27FC236}">
                    <a16:creationId xmlns:a16="http://schemas.microsoft.com/office/drawing/2014/main" id="{39352D94-68E9-5820-E40E-52D7A2B5889E}"/>
                  </a:ext>
                </a:extLst>
              </p:cNvPr>
              <p:cNvSpPr txBox="1"/>
              <p:nvPr/>
            </p:nvSpPr>
            <p:spPr>
              <a:xfrm>
                <a:off x="7780817" y="3775341"/>
                <a:ext cx="414431" cy="190591"/>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2021-A</a:t>
                </a:r>
              </a:p>
            </p:txBody>
          </p:sp>
          <p:sp>
            <p:nvSpPr>
              <p:cNvPr id="45" name="TextBox 44">
                <a:extLst>
                  <a:ext uri="{FF2B5EF4-FFF2-40B4-BE49-F238E27FC236}">
                    <a16:creationId xmlns:a16="http://schemas.microsoft.com/office/drawing/2014/main" id="{C3AEBB9C-1EE5-3008-2253-51C47FAE03C8}"/>
                  </a:ext>
                </a:extLst>
              </p:cNvPr>
              <p:cNvSpPr txBox="1"/>
              <p:nvPr/>
            </p:nvSpPr>
            <p:spPr>
              <a:xfrm>
                <a:off x="8080050" y="3775341"/>
                <a:ext cx="415942" cy="190591"/>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2021-B</a:t>
                </a:r>
              </a:p>
            </p:txBody>
          </p:sp>
          <p:sp>
            <p:nvSpPr>
              <p:cNvPr id="46" name="TextBox 45">
                <a:extLst>
                  <a:ext uri="{FF2B5EF4-FFF2-40B4-BE49-F238E27FC236}">
                    <a16:creationId xmlns:a16="http://schemas.microsoft.com/office/drawing/2014/main" id="{A2E06B2B-9BFF-055C-5A0C-866B4D0163E1}"/>
                  </a:ext>
                </a:extLst>
              </p:cNvPr>
              <p:cNvSpPr txBox="1"/>
              <p:nvPr/>
            </p:nvSpPr>
            <p:spPr>
              <a:xfrm>
                <a:off x="8380785" y="3775341"/>
                <a:ext cx="416419" cy="190591"/>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2022-A</a:t>
                </a:r>
              </a:p>
            </p:txBody>
          </p:sp>
          <p:sp>
            <p:nvSpPr>
              <p:cNvPr id="47" name="TextBox 46">
                <a:extLst>
                  <a:ext uri="{FF2B5EF4-FFF2-40B4-BE49-F238E27FC236}">
                    <a16:creationId xmlns:a16="http://schemas.microsoft.com/office/drawing/2014/main" id="{FC019D6B-994F-350F-C78F-91125E6898D9}"/>
                  </a:ext>
                </a:extLst>
              </p:cNvPr>
              <p:cNvSpPr txBox="1"/>
              <p:nvPr/>
            </p:nvSpPr>
            <p:spPr>
              <a:xfrm>
                <a:off x="8680018" y="3775341"/>
                <a:ext cx="417931" cy="190591"/>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2022-B</a:t>
                </a:r>
              </a:p>
            </p:txBody>
          </p:sp>
          <p:sp>
            <p:nvSpPr>
              <p:cNvPr id="48" name="TextBox 47">
                <a:extLst>
                  <a:ext uri="{FF2B5EF4-FFF2-40B4-BE49-F238E27FC236}">
                    <a16:creationId xmlns:a16="http://schemas.microsoft.com/office/drawing/2014/main" id="{12E0DBB3-D0F3-EEE2-6EB3-FC16F8E28BBC}"/>
                  </a:ext>
                </a:extLst>
              </p:cNvPr>
              <p:cNvSpPr txBox="1"/>
              <p:nvPr/>
            </p:nvSpPr>
            <p:spPr>
              <a:xfrm>
                <a:off x="8980754" y="3775341"/>
                <a:ext cx="416419" cy="190591"/>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2023-A</a:t>
                </a:r>
              </a:p>
            </p:txBody>
          </p:sp>
          <p:sp>
            <p:nvSpPr>
              <p:cNvPr id="49" name="TextBox 48">
                <a:extLst>
                  <a:ext uri="{FF2B5EF4-FFF2-40B4-BE49-F238E27FC236}">
                    <a16:creationId xmlns:a16="http://schemas.microsoft.com/office/drawing/2014/main" id="{8D8AE83C-30DD-93A1-4D2A-5C6B3A74ACD0}"/>
                  </a:ext>
                </a:extLst>
              </p:cNvPr>
              <p:cNvSpPr txBox="1"/>
              <p:nvPr/>
            </p:nvSpPr>
            <p:spPr>
              <a:xfrm>
                <a:off x="9279987" y="3775341"/>
                <a:ext cx="417931" cy="190591"/>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2024-B</a:t>
                </a:r>
              </a:p>
            </p:txBody>
          </p:sp>
          <p:sp>
            <p:nvSpPr>
              <p:cNvPr id="50" name="TextBox 49">
                <a:extLst>
                  <a:ext uri="{FF2B5EF4-FFF2-40B4-BE49-F238E27FC236}">
                    <a16:creationId xmlns:a16="http://schemas.microsoft.com/office/drawing/2014/main" id="{3890BF0D-8260-EB11-83CB-DC360224F2E0}"/>
                  </a:ext>
                </a:extLst>
              </p:cNvPr>
              <p:cNvSpPr txBox="1"/>
              <p:nvPr/>
            </p:nvSpPr>
            <p:spPr>
              <a:xfrm>
                <a:off x="9580713" y="3775341"/>
                <a:ext cx="416419" cy="190591"/>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2025-A</a:t>
                </a:r>
              </a:p>
            </p:txBody>
          </p:sp>
          <p:sp>
            <p:nvSpPr>
              <p:cNvPr id="51" name="TextBox 50">
                <a:extLst>
                  <a:ext uri="{FF2B5EF4-FFF2-40B4-BE49-F238E27FC236}">
                    <a16:creationId xmlns:a16="http://schemas.microsoft.com/office/drawing/2014/main" id="{12593C2E-D97A-CC8A-B929-F4C76C2F58F5}"/>
                  </a:ext>
                </a:extLst>
              </p:cNvPr>
              <p:cNvSpPr txBox="1"/>
              <p:nvPr/>
            </p:nvSpPr>
            <p:spPr>
              <a:xfrm>
                <a:off x="9879955" y="3775341"/>
                <a:ext cx="417931" cy="190591"/>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2025-B</a:t>
                </a:r>
              </a:p>
            </p:txBody>
          </p:sp>
          <p:sp>
            <p:nvSpPr>
              <p:cNvPr id="52" name="TextBox 51">
                <a:extLst>
                  <a:ext uri="{FF2B5EF4-FFF2-40B4-BE49-F238E27FC236}">
                    <a16:creationId xmlns:a16="http://schemas.microsoft.com/office/drawing/2014/main" id="{B7256943-6B86-8535-7278-708BEEB8460C}"/>
                  </a:ext>
                </a:extLst>
              </p:cNvPr>
              <p:cNvSpPr txBox="1"/>
              <p:nvPr/>
            </p:nvSpPr>
            <p:spPr>
              <a:xfrm>
                <a:off x="7499908" y="1711370"/>
                <a:ext cx="310737" cy="245675"/>
              </a:xfrm>
              <a:prstGeom prst="rect">
                <a:avLst/>
              </a:prstGeom>
              <a:noFill/>
            </p:spPr>
            <p:txBody>
              <a:bodyPr wrap="none" rtlCol="0">
                <a:spAutoFit/>
              </a:bodyPr>
              <a:lstStyle/>
              <a:p>
                <a:pPr algn="l"/>
                <a:r>
                  <a:rPr lang="en-US" sz="1050" spc="0" baseline="0">
                    <a:ln/>
                    <a:solidFill>
                      <a:srgbClr val="595959"/>
                    </a:solidFill>
                    <a:latin typeface="Aptos Narrow"/>
                    <a:sym typeface="Aptos Narrow"/>
                    <a:rtl val="0"/>
                  </a:rPr>
                  <a:t>BL</a:t>
                </a:r>
              </a:p>
            </p:txBody>
          </p:sp>
          <p:sp>
            <p:nvSpPr>
              <p:cNvPr id="53" name="TextBox 52">
                <a:extLst>
                  <a:ext uri="{FF2B5EF4-FFF2-40B4-BE49-F238E27FC236}">
                    <a16:creationId xmlns:a16="http://schemas.microsoft.com/office/drawing/2014/main" id="{789B1392-AF60-A314-8D0D-2EE5CC32E861}"/>
                  </a:ext>
                </a:extLst>
              </p:cNvPr>
              <p:cNvSpPr txBox="1"/>
              <p:nvPr/>
            </p:nvSpPr>
            <p:spPr>
              <a:xfrm>
                <a:off x="7628220" y="1711370"/>
                <a:ext cx="221664" cy="245675"/>
              </a:xfrm>
              <a:prstGeom prst="rect">
                <a:avLst/>
              </a:prstGeom>
              <a:noFill/>
            </p:spPr>
            <p:txBody>
              <a:bodyPr wrap="none" rtlCol="0">
                <a:spAutoFit/>
              </a:bodyPr>
              <a:lstStyle/>
              <a:p>
                <a:pPr algn="l"/>
                <a:r>
                  <a:rPr lang="en-US" sz="1050" spc="0" baseline="0">
                    <a:ln/>
                    <a:solidFill>
                      <a:srgbClr val="595959"/>
                    </a:solidFill>
                    <a:latin typeface="Aptos Narrow"/>
                    <a:sym typeface="Aptos Narrow"/>
                    <a:rtl val="0"/>
                  </a:rPr>
                  <a:t>-</a:t>
                </a:r>
              </a:p>
            </p:txBody>
          </p:sp>
          <p:sp>
            <p:nvSpPr>
              <p:cNvPr id="54" name="TextBox 53">
                <a:extLst>
                  <a:ext uri="{FF2B5EF4-FFF2-40B4-BE49-F238E27FC236}">
                    <a16:creationId xmlns:a16="http://schemas.microsoft.com/office/drawing/2014/main" id="{800E92CA-D4C2-E61E-7C60-BCB330881273}"/>
                  </a:ext>
                </a:extLst>
              </p:cNvPr>
              <p:cNvSpPr txBox="1"/>
              <p:nvPr/>
            </p:nvSpPr>
            <p:spPr>
              <a:xfrm>
                <a:off x="7666994" y="1711370"/>
                <a:ext cx="3169197" cy="245675"/>
              </a:xfrm>
              <a:prstGeom prst="rect">
                <a:avLst/>
              </a:prstGeom>
              <a:noFill/>
            </p:spPr>
            <p:txBody>
              <a:bodyPr wrap="none" rtlCol="0">
                <a:spAutoFit/>
              </a:bodyPr>
              <a:lstStyle/>
              <a:p>
                <a:pPr algn="l"/>
                <a:r>
                  <a:rPr lang="en-US" sz="1050" spc="0" baseline="0" dirty="0">
                    <a:ln/>
                    <a:solidFill>
                      <a:srgbClr val="595959"/>
                    </a:solidFill>
                    <a:latin typeface="Aptos Narrow"/>
                    <a:sym typeface="Aptos Narrow"/>
                    <a:rtl val="0"/>
                  </a:rPr>
                  <a:t>4B (LIQREF) General User Proposals Submitted vs Allocated</a:t>
                </a:r>
              </a:p>
            </p:txBody>
          </p:sp>
          <p:sp>
            <p:nvSpPr>
              <p:cNvPr id="55" name="Rectangle 54">
                <a:extLst>
                  <a:ext uri="{FF2B5EF4-FFF2-40B4-BE49-F238E27FC236}">
                    <a16:creationId xmlns:a16="http://schemas.microsoft.com/office/drawing/2014/main" id="{9BD2DFEE-2EC0-8666-5697-99E3544A520D}"/>
                  </a:ext>
                </a:extLst>
              </p:cNvPr>
              <p:cNvSpPr/>
              <p:nvPr/>
            </p:nvSpPr>
            <p:spPr>
              <a:xfrm>
                <a:off x="10378960" y="2859454"/>
                <a:ext cx="45243" cy="45125"/>
              </a:xfrm>
              <a:prstGeom prst="rect">
                <a:avLst/>
              </a:prstGeom>
              <a:solidFill>
                <a:srgbClr val="156082"/>
              </a:solidFill>
              <a:ln w="9045" cap="flat">
                <a:noFill/>
                <a:prstDash val="solid"/>
                <a:miter/>
              </a:ln>
            </p:spPr>
            <p:txBody>
              <a:bodyPr/>
              <a:lstStyle/>
              <a:p>
                <a:endParaRPr lang="en-US"/>
              </a:p>
            </p:txBody>
          </p:sp>
          <p:sp>
            <p:nvSpPr>
              <p:cNvPr id="56" name="TextBox 55">
                <a:extLst>
                  <a:ext uri="{FF2B5EF4-FFF2-40B4-BE49-F238E27FC236}">
                    <a16:creationId xmlns:a16="http://schemas.microsoft.com/office/drawing/2014/main" id="{F698BD11-B6A2-5AF3-6662-479B4C369FF0}"/>
                  </a:ext>
                </a:extLst>
              </p:cNvPr>
              <p:cNvSpPr txBox="1"/>
              <p:nvPr/>
            </p:nvSpPr>
            <p:spPr>
              <a:xfrm>
                <a:off x="10353404" y="2773566"/>
                <a:ext cx="945970" cy="190591"/>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Sum of Prop. Submitted</a:t>
                </a:r>
              </a:p>
            </p:txBody>
          </p:sp>
          <p:sp>
            <p:nvSpPr>
              <p:cNvPr id="57" name="Rectangle 56">
                <a:extLst>
                  <a:ext uri="{FF2B5EF4-FFF2-40B4-BE49-F238E27FC236}">
                    <a16:creationId xmlns:a16="http://schemas.microsoft.com/office/drawing/2014/main" id="{4CBC2377-107B-CECC-C407-DFDD240F509B}"/>
                  </a:ext>
                </a:extLst>
              </p:cNvPr>
              <p:cNvSpPr/>
              <p:nvPr/>
            </p:nvSpPr>
            <p:spPr>
              <a:xfrm>
                <a:off x="10378960" y="3012879"/>
                <a:ext cx="45243" cy="45125"/>
              </a:xfrm>
              <a:prstGeom prst="rect">
                <a:avLst/>
              </a:prstGeom>
              <a:solidFill>
                <a:srgbClr val="E97132"/>
              </a:solidFill>
              <a:ln w="9045" cap="flat">
                <a:noFill/>
                <a:prstDash val="solid"/>
                <a:miter/>
              </a:ln>
            </p:spPr>
            <p:txBody>
              <a:bodyPr/>
              <a:lstStyle/>
              <a:p>
                <a:endParaRPr lang="en-US"/>
              </a:p>
            </p:txBody>
          </p:sp>
          <p:sp>
            <p:nvSpPr>
              <p:cNvPr id="58" name="TextBox 57">
                <a:extLst>
                  <a:ext uri="{FF2B5EF4-FFF2-40B4-BE49-F238E27FC236}">
                    <a16:creationId xmlns:a16="http://schemas.microsoft.com/office/drawing/2014/main" id="{3186B993-5D60-F8D5-9CCE-9A89E0054F1D}"/>
                  </a:ext>
                </a:extLst>
              </p:cNvPr>
              <p:cNvSpPr txBox="1"/>
              <p:nvPr/>
            </p:nvSpPr>
            <p:spPr>
              <a:xfrm>
                <a:off x="10353404" y="2926991"/>
                <a:ext cx="790290" cy="190591"/>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Sum of Prop. Alloc.</a:t>
                </a:r>
              </a:p>
            </p:txBody>
          </p:sp>
          <p:sp>
            <p:nvSpPr>
              <p:cNvPr id="59" name="Rectangle 58">
                <a:extLst>
                  <a:ext uri="{FF2B5EF4-FFF2-40B4-BE49-F238E27FC236}">
                    <a16:creationId xmlns:a16="http://schemas.microsoft.com/office/drawing/2014/main" id="{F26C288E-CB96-3220-D9C3-147C404E02EB}"/>
                  </a:ext>
                </a:extLst>
              </p:cNvPr>
              <p:cNvSpPr/>
              <p:nvPr/>
            </p:nvSpPr>
            <p:spPr>
              <a:xfrm>
                <a:off x="7026398" y="1699741"/>
                <a:ext cx="4298156" cy="2283325"/>
              </a:xfrm>
              <a:prstGeom prst="rect">
                <a:avLst/>
              </a:prstGeom>
              <a:noFill/>
              <a:ln w="6784" cap="flat">
                <a:solidFill>
                  <a:srgbClr val="D9D9D9"/>
                </a:solidFill>
                <a:prstDash val="solid"/>
                <a:round/>
              </a:ln>
            </p:spPr>
            <p:txBody>
              <a:bodyPr/>
              <a:lstStyle/>
              <a:p>
                <a:endParaRPr lang="en-US"/>
              </a:p>
            </p:txBody>
          </p:sp>
        </p:grpSp>
        <p:grpSp>
          <p:nvGrpSpPr>
            <p:cNvPr id="60" name="Content Placeholder 10">
              <a:extLst>
                <a:ext uri="{FF2B5EF4-FFF2-40B4-BE49-F238E27FC236}">
                  <a16:creationId xmlns:a16="http://schemas.microsoft.com/office/drawing/2014/main" id="{699BDE6F-690C-1F6C-6820-8BBEC00D95D6}"/>
                </a:ext>
              </a:extLst>
            </p:cNvPr>
            <p:cNvGrpSpPr/>
            <p:nvPr/>
          </p:nvGrpSpPr>
          <p:grpSpPr>
            <a:xfrm>
              <a:off x="2201671" y="1688677"/>
              <a:ext cx="4517814" cy="2402229"/>
              <a:chOff x="779619" y="1695230"/>
              <a:chExt cx="4302680" cy="2287837"/>
            </a:xfrm>
          </p:grpSpPr>
          <p:sp>
            <p:nvSpPr>
              <p:cNvPr id="61" name="Rectangle 60">
                <a:extLst>
                  <a:ext uri="{FF2B5EF4-FFF2-40B4-BE49-F238E27FC236}">
                    <a16:creationId xmlns:a16="http://schemas.microsoft.com/office/drawing/2014/main" id="{A09E692B-1AD1-4555-4965-BA3A83B494E5}"/>
                  </a:ext>
                </a:extLst>
              </p:cNvPr>
              <p:cNvSpPr/>
              <p:nvPr/>
            </p:nvSpPr>
            <p:spPr>
              <a:xfrm>
                <a:off x="779619" y="1695230"/>
                <a:ext cx="4298156" cy="2283325"/>
              </a:xfrm>
              <a:prstGeom prst="rect">
                <a:avLst/>
              </a:prstGeom>
              <a:solidFill>
                <a:srgbClr val="FFFFFF"/>
              </a:solidFill>
              <a:ln w="9045" cap="flat">
                <a:noFill/>
                <a:prstDash val="solid"/>
                <a:miter/>
              </a:ln>
            </p:spPr>
            <p:txBody>
              <a:bodyPr/>
              <a:lstStyle/>
              <a:p>
                <a:endParaRPr lang="en-US"/>
              </a:p>
            </p:txBody>
          </p:sp>
          <p:sp>
            <p:nvSpPr>
              <p:cNvPr id="62" name="Freeform 61">
                <a:extLst>
                  <a:ext uri="{FF2B5EF4-FFF2-40B4-BE49-F238E27FC236}">
                    <a16:creationId xmlns:a16="http://schemas.microsoft.com/office/drawing/2014/main" id="{6C4796AE-0611-6E31-54DF-A9E19A21F10F}"/>
                  </a:ext>
                </a:extLst>
              </p:cNvPr>
              <p:cNvSpPr/>
              <p:nvPr/>
            </p:nvSpPr>
            <p:spPr>
              <a:xfrm>
                <a:off x="1001313" y="2024642"/>
                <a:ext cx="2995136" cy="1453025"/>
              </a:xfrm>
              <a:custGeom>
                <a:avLst/>
                <a:gdLst>
                  <a:gd name="csX0" fmla="*/ -12 w 2995136"/>
                  <a:gd name="csY0" fmla="*/ 1452728 h 1453025"/>
                  <a:gd name="csX1" fmla="*/ 2995124 w 2995136"/>
                  <a:gd name="csY1" fmla="*/ 1452728 h 1453025"/>
                  <a:gd name="csX2" fmla="*/ -12 w 2995136"/>
                  <a:gd name="csY2" fmla="*/ 1163928 h 1453025"/>
                  <a:gd name="csX3" fmla="*/ 2995124 w 2995136"/>
                  <a:gd name="csY3" fmla="*/ 1163928 h 1453025"/>
                  <a:gd name="csX4" fmla="*/ -12 w 2995136"/>
                  <a:gd name="csY4" fmla="*/ 875128 h 1453025"/>
                  <a:gd name="csX5" fmla="*/ 2995124 w 2995136"/>
                  <a:gd name="csY5" fmla="*/ 875128 h 1453025"/>
                  <a:gd name="csX6" fmla="*/ -12 w 2995136"/>
                  <a:gd name="csY6" fmla="*/ 586328 h 1453025"/>
                  <a:gd name="csX7" fmla="*/ 2995124 w 2995136"/>
                  <a:gd name="csY7" fmla="*/ 586328 h 1453025"/>
                  <a:gd name="csX8" fmla="*/ -12 w 2995136"/>
                  <a:gd name="csY8" fmla="*/ 288503 h 1453025"/>
                  <a:gd name="csX9" fmla="*/ 2995124 w 2995136"/>
                  <a:gd name="csY9" fmla="*/ 288503 h 1453025"/>
                  <a:gd name="csX10" fmla="*/ -12 w 2995136"/>
                  <a:gd name="csY10" fmla="*/ -297 h 1453025"/>
                  <a:gd name="csX11" fmla="*/ 2995124 w 2995136"/>
                  <a:gd name="csY11" fmla="*/ -297 h 145302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2995136" h="1453025">
                    <a:moveTo>
                      <a:pt x="-12" y="1452728"/>
                    </a:moveTo>
                    <a:lnTo>
                      <a:pt x="2995124" y="1452728"/>
                    </a:lnTo>
                    <a:moveTo>
                      <a:pt x="-12" y="1163928"/>
                    </a:moveTo>
                    <a:lnTo>
                      <a:pt x="2995124" y="1163928"/>
                    </a:lnTo>
                    <a:moveTo>
                      <a:pt x="-12" y="875128"/>
                    </a:moveTo>
                    <a:lnTo>
                      <a:pt x="2995124" y="875128"/>
                    </a:lnTo>
                    <a:moveTo>
                      <a:pt x="-12" y="586328"/>
                    </a:moveTo>
                    <a:lnTo>
                      <a:pt x="2995124" y="586328"/>
                    </a:lnTo>
                    <a:moveTo>
                      <a:pt x="-12" y="288503"/>
                    </a:moveTo>
                    <a:lnTo>
                      <a:pt x="2995124" y="288503"/>
                    </a:lnTo>
                    <a:moveTo>
                      <a:pt x="-12" y="-297"/>
                    </a:moveTo>
                    <a:lnTo>
                      <a:pt x="2995124" y="-297"/>
                    </a:lnTo>
                  </a:path>
                </a:pathLst>
              </a:custGeom>
              <a:noFill/>
              <a:ln w="6784" cap="flat">
                <a:solidFill>
                  <a:srgbClr val="D9D9D9"/>
                </a:solidFill>
                <a:prstDash val="solid"/>
                <a:round/>
              </a:ln>
            </p:spPr>
            <p:txBody>
              <a:bodyPr/>
              <a:lstStyle/>
              <a:p>
                <a:endParaRPr lang="en-US"/>
              </a:p>
            </p:txBody>
          </p:sp>
          <p:sp>
            <p:nvSpPr>
              <p:cNvPr id="63" name="Freeform 62">
                <a:extLst>
                  <a:ext uri="{FF2B5EF4-FFF2-40B4-BE49-F238E27FC236}">
                    <a16:creationId xmlns:a16="http://schemas.microsoft.com/office/drawing/2014/main" id="{1ADA7540-CCF6-0BFF-74F2-B721F0DCA26A}"/>
                  </a:ext>
                </a:extLst>
              </p:cNvPr>
              <p:cNvSpPr/>
              <p:nvPr/>
            </p:nvSpPr>
            <p:spPr>
              <a:xfrm>
                <a:off x="1069179" y="2200630"/>
                <a:ext cx="2768917" cy="1570350"/>
              </a:xfrm>
              <a:custGeom>
                <a:avLst/>
                <a:gdLst>
                  <a:gd name="csX0" fmla="*/ -12 w 2768917"/>
                  <a:gd name="csY0" fmla="*/ 117028 h 1570350"/>
                  <a:gd name="csX1" fmla="*/ 72378 w 2768917"/>
                  <a:gd name="csY1" fmla="*/ 117028 h 1570350"/>
                  <a:gd name="csX2" fmla="*/ 72378 w 2768917"/>
                  <a:gd name="csY2" fmla="*/ 1570053 h 1570350"/>
                  <a:gd name="csX3" fmla="*/ -12 w 2768917"/>
                  <a:gd name="csY3" fmla="*/ 1570053 h 1570350"/>
                  <a:gd name="csX4" fmla="*/ 298597 w 2768917"/>
                  <a:gd name="csY4" fmla="*/ 577303 h 1570350"/>
                  <a:gd name="csX5" fmla="*/ 370987 w 2768917"/>
                  <a:gd name="csY5" fmla="*/ 577303 h 1570350"/>
                  <a:gd name="csX6" fmla="*/ 370987 w 2768917"/>
                  <a:gd name="csY6" fmla="*/ 1570053 h 1570350"/>
                  <a:gd name="csX7" fmla="*/ 298597 w 2768917"/>
                  <a:gd name="csY7" fmla="*/ 1570053 h 1570350"/>
                  <a:gd name="csX8" fmla="*/ 904863 w 2768917"/>
                  <a:gd name="csY8" fmla="*/ 171178 h 1570350"/>
                  <a:gd name="csX9" fmla="*/ 968204 w 2768917"/>
                  <a:gd name="csY9" fmla="*/ 171178 h 1570350"/>
                  <a:gd name="csX10" fmla="*/ 968204 w 2768917"/>
                  <a:gd name="csY10" fmla="*/ 1570053 h 1570350"/>
                  <a:gd name="csX11" fmla="*/ 904863 w 2768917"/>
                  <a:gd name="csY11" fmla="*/ 1570053 h 1570350"/>
                  <a:gd name="csX12" fmla="*/ 1203472 w 2768917"/>
                  <a:gd name="csY12" fmla="*/ 171178 h 1570350"/>
                  <a:gd name="csX13" fmla="*/ 1266813 w 2768917"/>
                  <a:gd name="csY13" fmla="*/ 171178 h 1570350"/>
                  <a:gd name="csX14" fmla="*/ 1266813 w 2768917"/>
                  <a:gd name="csY14" fmla="*/ 1570053 h 1570350"/>
                  <a:gd name="csX15" fmla="*/ 1203472 w 2768917"/>
                  <a:gd name="csY15" fmla="*/ 1570053 h 1570350"/>
                  <a:gd name="csX16" fmla="*/ 1502081 w 2768917"/>
                  <a:gd name="csY16" fmla="*/ 351678 h 1570350"/>
                  <a:gd name="csX17" fmla="*/ 1565422 w 2768917"/>
                  <a:gd name="csY17" fmla="*/ 351678 h 1570350"/>
                  <a:gd name="csX18" fmla="*/ 1565422 w 2768917"/>
                  <a:gd name="csY18" fmla="*/ 1570053 h 1570350"/>
                  <a:gd name="csX19" fmla="*/ 1502081 w 2768917"/>
                  <a:gd name="csY19" fmla="*/ 1570053 h 1570350"/>
                  <a:gd name="csX20" fmla="*/ 1800689 w 2768917"/>
                  <a:gd name="csY20" fmla="*/ 405828 h 1570350"/>
                  <a:gd name="csX21" fmla="*/ 1864031 w 2768917"/>
                  <a:gd name="csY21" fmla="*/ 405828 h 1570350"/>
                  <a:gd name="csX22" fmla="*/ 1864031 w 2768917"/>
                  <a:gd name="csY22" fmla="*/ 1570053 h 1570350"/>
                  <a:gd name="csX23" fmla="*/ 1800689 w 2768917"/>
                  <a:gd name="csY23" fmla="*/ 1570053 h 1570350"/>
                  <a:gd name="csX24" fmla="*/ 2099298 w 2768917"/>
                  <a:gd name="csY24" fmla="*/ -297 h 1570350"/>
                  <a:gd name="csX25" fmla="*/ 2171688 w 2768917"/>
                  <a:gd name="csY25" fmla="*/ -297 h 1570350"/>
                  <a:gd name="csX26" fmla="*/ 2171688 w 2768917"/>
                  <a:gd name="csY26" fmla="*/ 1570053 h 1570350"/>
                  <a:gd name="csX27" fmla="*/ 2099298 w 2768917"/>
                  <a:gd name="csY27" fmla="*/ 1570053 h 1570350"/>
                  <a:gd name="csX28" fmla="*/ 2397907 w 2768917"/>
                  <a:gd name="csY28" fmla="*/ 640478 h 1570350"/>
                  <a:gd name="csX29" fmla="*/ 2470297 w 2768917"/>
                  <a:gd name="csY29" fmla="*/ 640478 h 1570350"/>
                  <a:gd name="csX30" fmla="*/ 2470297 w 2768917"/>
                  <a:gd name="csY30" fmla="*/ 1570053 h 1570350"/>
                  <a:gd name="csX31" fmla="*/ 2397907 w 2768917"/>
                  <a:gd name="csY31" fmla="*/ 1570053 h 1570350"/>
                  <a:gd name="csX32" fmla="*/ 2705564 w 2768917"/>
                  <a:gd name="csY32" fmla="*/ 405828 h 1570350"/>
                  <a:gd name="csX33" fmla="*/ 2768906 w 2768917"/>
                  <a:gd name="csY33" fmla="*/ 405828 h 1570350"/>
                  <a:gd name="csX34" fmla="*/ 2768906 w 2768917"/>
                  <a:gd name="csY34" fmla="*/ 1570053 h 1570350"/>
                  <a:gd name="csX35" fmla="*/ 2705564 w 2768917"/>
                  <a:gd name="csY35" fmla="*/ 1570053 h 15703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2768917" h="1570350">
                    <a:moveTo>
                      <a:pt x="-12" y="117028"/>
                    </a:moveTo>
                    <a:lnTo>
                      <a:pt x="72378" y="117028"/>
                    </a:lnTo>
                    <a:lnTo>
                      <a:pt x="72378" y="1570053"/>
                    </a:lnTo>
                    <a:lnTo>
                      <a:pt x="-12" y="1570053"/>
                    </a:lnTo>
                    <a:close/>
                    <a:moveTo>
                      <a:pt x="298597" y="577303"/>
                    </a:moveTo>
                    <a:lnTo>
                      <a:pt x="370987" y="577303"/>
                    </a:lnTo>
                    <a:lnTo>
                      <a:pt x="370987" y="1570053"/>
                    </a:lnTo>
                    <a:lnTo>
                      <a:pt x="298597" y="1570053"/>
                    </a:lnTo>
                    <a:close/>
                    <a:moveTo>
                      <a:pt x="904863" y="171178"/>
                    </a:moveTo>
                    <a:lnTo>
                      <a:pt x="968204" y="171178"/>
                    </a:lnTo>
                    <a:lnTo>
                      <a:pt x="968204" y="1570053"/>
                    </a:lnTo>
                    <a:lnTo>
                      <a:pt x="904863" y="1570053"/>
                    </a:lnTo>
                    <a:close/>
                    <a:moveTo>
                      <a:pt x="1203472" y="171178"/>
                    </a:moveTo>
                    <a:lnTo>
                      <a:pt x="1266813" y="171178"/>
                    </a:lnTo>
                    <a:lnTo>
                      <a:pt x="1266813" y="1570053"/>
                    </a:lnTo>
                    <a:lnTo>
                      <a:pt x="1203472" y="1570053"/>
                    </a:lnTo>
                    <a:close/>
                    <a:moveTo>
                      <a:pt x="1502081" y="351678"/>
                    </a:moveTo>
                    <a:lnTo>
                      <a:pt x="1565422" y="351678"/>
                    </a:lnTo>
                    <a:lnTo>
                      <a:pt x="1565422" y="1570053"/>
                    </a:lnTo>
                    <a:lnTo>
                      <a:pt x="1502081" y="1570053"/>
                    </a:lnTo>
                    <a:close/>
                    <a:moveTo>
                      <a:pt x="1800689" y="405828"/>
                    </a:moveTo>
                    <a:lnTo>
                      <a:pt x="1864031" y="405828"/>
                    </a:lnTo>
                    <a:lnTo>
                      <a:pt x="1864031" y="1570053"/>
                    </a:lnTo>
                    <a:lnTo>
                      <a:pt x="1800689" y="1570053"/>
                    </a:lnTo>
                    <a:close/>
                    <a:moveTo>
                      <a:pt x="2099298" y="-297"/>
                    </a:moveTo>
                    <a:lnTo>
                      <a:pt x="2171688" y="-297"/>
                    </a:lnTo>
                    <a:lnTo>
                      <a:pt x="2171688" y="1570053"/>
                    </a:lnTo>
                    <a:lnTo>
                      <a:pt x="2099298" y="1570053"/>
                    </a:lnTo>
                    <a:close/>
                    <a:moveTo>
                      <a:pt x="2397907" y="640478"/>
                    </a:moveTo>
                    <a:lnTo>
                      <a:pt x="2470297" y="640478"/>
                    </a:lnTo>
                    <a:lnTo>
                      <a:pt x="2470297" y="1570053"/>
                    </a:lnTo>
                    <a:lnTo>
                      <a:pt x="2397907" y="1570053"/>
                    </a:lnTo>
                    <a:close/>
                    <a:moveTo>
                      <a:pt x="2705564" y="405828"/>
                    </a:moveTo>
                    <a:lnTo>
                      <a:pt x="2768906" y="405828"/>
                    </a:lnTo>
                    <a:lnTo>
                      <a:pt x="2768906" y="1570053"/>
                    </a:lnTo>
                    <a:lnTo>
                      <a:pt x="2705564" y="1570053"/>
                    </a:lnTo>
                    <a:close/>
                  </a:path>
                </a:pathLst>
              </a:custGeom>
              <a:solidFill>
                <a:srgbClr val="156082"/>
              </a:solidFill>
              <a:ln w="9045" cap="flat">
                <a:noFill/>
                <a:prstDash val="solid"/>
                <a:miter/>
              </a:ln>
            </p:spPr>
            <p:txBody>
              <a:bodyPr/>
              <a:lstStyle/>
              <a:p>
                <a:endParaRPr lang="en-US"/>
              </a:p>
            </p:txBody>
          </p:sp>
          <p:sp>
            <p:nvSpPr>
              <p:cNvPr id="64" name="Freeform 63">
                <a:extLst>
                  <a:ext uri="{FF2B5EF4-FFF2-40B4-BE49-F238E27FC236}">
                    <a16:creationId xmlns:a16="http://schemas.microsoft.com/office/drawing/2014/main" id="{8349628C-0059-8515-948A-8D51FA843BC0}"/>
                  </a:ext>
                </a:extLst>
              </p:cNvPr>
              <p:cNvSpPr/>
              <p:nvPr/>
            </p:nvSpPr>
            <p:spPr>
              <a:xfrm>
                <a:off x="1159666" y="2895555"/>
                <a:ext cx="2759868" cy="875425"/>
              </a:xfrm>
              <a:custGeom>
                <a:avLst/>
                <a:gdLst>
                  <a:gd name="csX0" fmla="*/ -12 w 2759868"/>
                  <a:gd name="csY0" fmla="*/ 469003 h 875425"/>
                  <a:gd name="csX1" fmla="*/ 63329 w 2759868"/>
                  <a:gd name="csY1" fmla="*/ 469003 h 875425"/>
                  <a:gd name="csX2" fmla="*/ 63329 w 2759868"/>
                  <a:gd name="csY2" fmla="*/ 875128 h 875425"/>
                  <a:gd name="csX3" fmla="*/ -12 w 2759868"/>
                  <a:gd name="csY3" fmla="*/ 875128 h 875425"/>
                  <a:gd name="csX4" fmla="*/ 298597 w 2759868"/>
                  <a:gd name="csY4" fmla="*/ 469003 h 875425"/>
                  <a:gd name="csX5" fmla="*/ 361938 w 2759868"/>
                  <a:gd name="csY5" fmla="*/ 469003 h 875425"/>
                  <a:gd name="csX6" fmla="*/ 361938 w 2759868"/>
                  <a:gd name="csY6" fmla="*/ 875128 h 875425"/>
                  <a:gd name="csX7" fmla="*/ 298597 w 2759868"/>
                  <a:gd name="csY7" fmla="*/ 875128 h 875425"/>
                  <a:gd name="csX8" fmla="*/ 895814 w 2759868"/>
                  <a:gd name="csY8" fmla="*/ 586328 h 875425"/>
                  <a:gd name="csX9" fmla="*/ 959156 w 2759868"/>
                  <a:gd name="csY9" fmla="*/ 586328 h 875425"/>
                  <a:gd name="csX10" fmla="*/ 959156 w 2759868"/>
                  <a:gd name="csY10" fmla="*/ 875128 h 875425"/>
                  <a:gd name="csX11" fmla="*/ 895814 w 2759868"/>
                  <a:gd name="csY11" fmla="*/ 875128 h 875425"/>
                  <a:gd name="csX12" fmla="*/ 1194423 w 2759868"/>
                  <a:gd name="csY12" fmla="*/ 405828 h 875425"/>
                  <a:gd name="csX13" fmla="*/ 1266813 w 2759868"/>
                  <a:gd name="csY13" fmla="*/ 405828 h 875425"/>
                  <a:gd name="csX14" fmla="*/ 1266813 w 2759868"/>
                  <a:gd name="csY14" fmla="*/ 875128 h 875425"/>
                  <a:gd name="csX15" fmla="*/ 1194423 w 2759868"/>
                  <a:gd name="csY15" fmla="*/ 875128 h 875425"/>
                  <a:gd name="csX16" fmla="*/ 1493032 w 2759868"/>
                  <a:gd name="csY16" fmla="*/ 405828 h 875425"/>
                  <a:gd name="csX17" fmla="*/ 1565422 w 2759868"/>
                  <a:gd name="csY17" fmla="*/ 405828 h 875425"/>
                  <a:gd name="csX18" fmla="*/ 1565422 w 2759868"/>
                  <a:gd name="csY18" fmla="*/ 875128 h 875425"/>
                  <a:gd name="csX19" fmla="*/ 1493032 w 2759868"/>
                  <a:gd name="csY19" fmla="*/ 875128 h 875425"/>
                  <a:gd name="csX20" fmla="*/ 1791641 w 2759868"/>
                  <a:gd name="csY20" fmla="*/ 469003 h 875425"/>
                  <a:gd name="csX21" fmla="*/ 1864031 w 2759868"/>
                  <a:gd name="csY21" fmla="*/ 469003 h 875425"/>
                  <a:gd name="csX22" fmla="*/ 1864031 w 2759868"/>
                  <a:gd name="csY22" fmla="*/ 875128 h 875425"/>
                  <a:gd name="csX23" fmla="*/ 1791641 w 2759868"/>
                  <a:gd name="csY23" fmla="*/ 875128 h 875425"/>
                  <a:gd name="csX24" fmla="*/ 2099298 w 2759868"/>
                  <a:gd name="csY24" fmla="*/ -297 h 875425"/>
                  <a:gd name="csX25" fmla="*/ 2162639 w 2759868"/>
                  <a:gd name="csY25" fmla="*/ -297 h 875425"/>
                  <a:gd name="csX26" fmla="*/ 2162639 w 2759868"/>
                  <a:gd name="csY26" fmla="*/ 875128 h 875425"/>
                  <a:gd name="csX27" fmla="*/ 2099298 w 2759868"/>
                  <a:gd name="csY27" fmla="*/ 875128 h 875425"/>
                  <a:gd name="csX28" fmla="*/ 2397907 w 2759868"/>
                  <a:gd name="csY28" fmla="*/ 234353 h 875425"/>
                  <a:gd name="csX29" fmla="*/ 2461248 w 2759868"/>
                  <a:gd name="csY29" fmla="*/ 234353 h 875425"/>
                  <a:gd name="csX30" fmla="*/ 2461248 w 2759868"/>
                  <a:gd name="csY30" fmla="*/ 875128 h 875425"/>
                  <a:gd name="csX31" fmla="*/ 2397907 w 2759868"/>
                  <a:gd name="csY31" fmla="*/ 875128 h 875425"/>
                  <a:gd name="csX32" fmla="*/ 2696516 w 2759868"/>
                  <a:gd name="csY32" fmla="*/ 288503 h 875425"/>
                  <a:gd name="csX33" fmla="*/ 2759857 w 2759868"/>
                  <a:gd name="csY33" fmla="*/ 288503 h 875425"/>
                  <a:gd name="csX34" fmla="*/ 2759857 w 2759868"/>
                  <a:gd name="csY34" fmla="*/ 875128 h 875425"/>
                  <a:gd name="csX35" fmla="*/ 2696516 w 2759868"/>
                  <a:gd name="csY35" fmla="*/ 875128 h 87542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2759868" h="875425">
                    <a:moveTo>
                      <a:pt x="-12" y="469003"/>
                    </a:moveTo>
                    <a:lnTo>
                      <a:pt x="63329" y="469003"/>
                    </a:lnTo>
                    <a:lnTo>
                      <a:pt x="63329" y="875128"/>
                    </a:lnTo>
                    <a:lnTo>
                      <a:pt x="-12" y="875128"/>
                    </a:lnTo>
                    <a:close/>
                    <a:moveTo>
                      <a:pt x="298597" y="469003"/>
                    </a:moveTo>
                    <a:lnTo>
                      <a:pt x="361938" y="469003"/>
                    </a:lnTo>
                    <a:lnTo>
                      <a:pt x="361938" y="875128"/>
                    </a:lnTo>
                    <a:lnTo>
                      <a:pt x="298597" y="875128"/>
                    </a:lnTo>
                    <a:close/>
                    <a:moveTo>
                      <a:pt x="895814" y="586328"/>
                    </a:moveTo>
                    <a:lnTo>
                      <a:pt x="959156" y="586328"/>
                    </a:lnTo>
                    <a:lnTo>
                      <a:pt x="959156" y="875128"/>
                    </a:lnTo>
                    <a:lnTo>
                      <a:pt x="895814" y="875128"/>
                    </a:lnTo>
                    <a:close/>
                    <a:moveTo>
                      <a:pt x="1194423" y="405828"/>
                    </a:moveTo>
                    <a:lnTo>
                      <a:pt x="1266813" y="405828"/>
                    </a:lnTo>
                    <a:lnTo>
                      <a:pt x="1266813" y="875128"/>
                    </a:lnTo>
                    <a:lnTo>
                      <a:pt x="1194423" y="875128"/>
                    </a:lnTo>
                    <a:close/>
                    <a:moveTo>
                      <a:pt x="1493032" y="405828"/>
                    </a:moveTo>
                    <a:lnTo>
                      <a:pt x="1565422" y="405828"/>
                    </a:lnTo>
                    <a:lnTo>
                      <a:pt x="1565422" y="875128"/>
                    </a:lnTo>
                    <a:lnTo>
                      <a:pt x="1493032" y="875128"/>
                    </a:lnTo>
                    <a:close/>
                    <a:moveTo>
                      <a:pt x="1791641" y="469003"/>
                    </a:moveTo>
                    <a:lnTo>
                      <a:pt x="1864031" y="469003"/>
                    </a:lnTo>
                    <a:lnTo>
                      <a:pt x="1864031" y="875128"/>
                    </a:lnTo>
                    <a:lnTo>
                      <a:pt x="1791641" y="875128"/>
                    </a:lnTo>
                    <a:close/>
                    <a:moveTo>
                      <a:pt x="2099298" y="-297"/>
                    </a:moveTo>
                    <a:lnTo>
                      <a:pt x="2162639" y="-297"/>
                    </a:lnTo>
                    <a:lnTo>
                      <a:pt x="2162639" y="875128"/>
                    </a:lnTo>
                    <a:lnTo>
                      <a:pt x="2099298" y="875128"/>
                    </a:lnTo>
                    <a:close/>
                    <a:moveTo>
                      <a:pt x="2397907" y="234353"/>
                    </a:moveTo>
                    <a:lnTo>
                      <a:pt x="2461248" y="234353"/>
                    </a:lnTo>
                    <a:lnTo>
                      <a:pt x="2461248" y="875128"/>
                    </a:lnTo>
                    <a:lnTo>
                      <a:pt x="2397907" y="875128"/>
                    </a:lnTo>
                    <a:close/>
                    <a:moveTo>
                      <a:pt x="2696516" y="288503"/>
                    </a:moveTo>
                    <a:lnTo>
                      <a:pt x="2759857" y="288503"/>
                    </a:lnTo>
                    <a:lnTo>
                      <a:pt x="2759857" y="875128"/>
                    </a:lnTo>
                    <a:lnTo>
                      <a:pt x="2696516" y="875128"/>
                    </a:lnTo>
                    <a:close/>
                  </a:path>
                </a:pathLst>
              </a:custGeom>
              <a:solidFill>
                <a:srgbClr val="E97132"/>
              </a:solidFill>
              <a:ln w="9045" cap="flat">
                <a:noFill/>
                <a:prstDash val="solid"/>
                <a:miter/>
              </a:ln>
            </p:spPr>
            <p:txBody>
              <a:bodyPr/>
              <a:lstStyle/>
              <a:p>
                <a:endParaRPr lang="en-US"/>
              </a:p>
            </p:txBody>
          </p:sp>
          <p:sp>
            <p:nvSpPr>
              <p:cNvPr id="65" name="Freeform 64">
                <a:extLst>
                  <a:ext uri="{FF2B5EF4-FFF2-40B4-BE49-F238E27FC236}">
                    <a16:creationId xmlns:a16="http://schemas.microsoft.com/office/drawing/2014/main" id="{F33A0E2B-D957-CA28-F861-A6C53EF693E1}"/>
                  </a:ext>
                </a:extLst>
              </p:cNvPr>
              <p:cNvSpPr/>
              <p:nvPr/>
            </p:nvSpPr>
            <p:spPr>
              <a:xfrm>
                <a:off x="1001313" y="3766467"/>
                <a:ext cx="2995136" cy="9025"/>
              </a:xfrm>
              <a:custGeom>
                <a:avLst/>
                <a:gdLst>
                  <a:gd name="csX0" fmla="*/ -12 w 2995136"/>
                  <a:gd name="csY0" fmla="*/ -297 h 9025"/>
                  <a:gd name="csX1" fmla="*/ 2995124 w 2995136"/>
                  <a:gd name="csY1" fmla="*/ -297 h 9025"/>
                </a:gdLst>
                <a:ahLst/>
                <a:cxnLst>
                  <a:cxn ang="0">
                    <a:pos x="csX0" y="csY0"/>
                  </a:cxn>
                  <a:cxn ang="0">
                    <a:pos x="csX1" y="csY1"/>
                  </a:cxn>
                </a:cxnLst>
                <a:rect l="l" t="t" r="r" b="b"/>
                <a:pathLst>
                  <a:path w="2995136" h="9025">
                    <a:moveTo>
                      <a:pt x="-12" y="-297"/>
                    </a:moveTo>
                    <a:lnTo>
                      <a:pt x="2995124" y="-297"/>
                    </a:lnTo>
                  </a:path>
                </a:pathLst>
              </a:custGeom>
              <a:noFill/>
              <a:ln w="6784" cap="flat">
                <a:solidFill>
                  <a:srgbClr val="D9D9D9"/>
                </a:solidFill>
                <a:prstDash val="solid"/>
                <a:round/>
              </a:ln>
            </p:spPr>
            <p:txBody>
              <a:bodyPr/>
              <a:lstStyle/>
              <a:p>
                <a:endParaRPr lang="en-US"/>
              </a:p>
            </p:txBody>
          </p:sp>
          <p:sp>
            <p:nvSpPr>
              <p:cNvPr id="66" name="TextBox 65">
                <a:extLst>
                  <a:ext uri="{FF2B5EF4-FFF2-40B4-BE49-F238E27FC236}">
                    <a16:creationId xmlns:a16="http://schemas.microsoft.com/office/drawing/2014/main" id="{E6B1A5B5-1F98-E8F8-B253-2CFA6C539A6D}"/>
                  </a:ext>
                </a:extLst>
              </p:cNvPr>
              <p:cNvSpPr txBox="1"/>
              <p:nvPr/>
            </p:nvSpPr>
            <p:spPr>
              <a:xfrm>
                <a:off x="971373" y="2123767"/>
                <a:ext cx="265432" cy="190591"/>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25</a:t>
                </a:r>
              </a:p>
            </p:txBody>
          </p:sp>
          <p:sp>
            <p:nvSpPr>
              <p:cNvPr id="67" name="TextBox 66">
                <a:extLst>
                  <a:ext uri="{FF2B5EF4-FFF2-40B4-BE49-F238E27FC236}">
                    <a16:creationId xmlns:a16="http://schemas.microsoft.com/office/drawing/2014/main" id="{93F3BCC5-0F1A-B11D-4965-B753A33C7542}"/>
                  </a:ext>
                </a:extLst>
              </p:cNvPr>
              <p:cNvSpPr txBox="1"/>
              <p:nvPr/>
            </p:nvSpPr>
            <p:spPr>
              <a:xfrm>
                <a:off x="1271357" y="2593067"/>
                <a:ext cx="265432" cy="190591"/>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17</a:t>
                </a:r>
              </a:p>
            </p:txBody>
          </p:sp>
          <p:sp>
            <p:nvSpPr>
              <p:cNvPr id="68" name="TextBox 67">
                <a:extLst>
                  <a:ext uri="{FF2B5EF4-FFF2-40B4-BE49-F238E27FC236}">
                    <a16:creationId xmlns:a16="http://schemas.microsoft.com/office/drawing/2014/main" id="{A81A660F-52B5-318B-E54B-E9381B9473E9}"/>
                  </a:ext>
                </a:extLst>
              </p:cNvPr>
              <p:cNvSpPr txBox="1"/>
              <p:nvPr/>
            </p:nvSpPr>
            <p:spPr>
              <a:xfrm>
                <a:off x="1871321" y="2186942"/>
                <a:ext cx="265432" cy="190591"/>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24</a:t>
                </a:r>
              </a:p>
            </p:txBody>
          </p:sp>
          <p:sp>
            <p:nvSpPr>
              <p:cNvPr id="69" name="TextBox 68">
                <a:extLst>
                  <a:ext uri="{FF2B5EF4-FFF2-40B4-BE49-F238E27FC236}">
                    <a16:creationId xmlns:a16="http://schemas.microsoft.com/office/drawing/2014/main" id="{661AB4F5-03FF-9B8F-0CE0-521E68D910A5}"/>
                  </a:ext>
                </a:extLst>
              </p:cNvPr>
              <p:cNvSpPr txBox="1"/>
              <p:nvPr/>
            </p:nvSpPr>
            <p:spPr>
              <a:xfrm>
                <a:off x="2171305" y="2186942"/>
                <a:ext cx="265432" cy="190591"/>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24</a:t>
                </a:r>
              </a:p>
            </p:txBody>
          </p:sp>
          <p:sp>
            <p:nvSpPr>
              <p:cNvPr id="70" name="TextBox 69">
                <a:extLst>
                  <a:ext uri="{FF2B5EF4-FFF2-40B4-BE49-F238E27FC236}">
                    <a16:creationId xmlns:a16="http://schemas.microsoft.com/office/drawing/2014/main" id="{A6C1E2E5-3BE6-25C8-6ECF-C74E63392EAA}"/>
                  </a:ext>
                </a:extLst>
              </p:cNvPr>
              <p:cNvSpPr txBox="1"/>
              <p:nvPr/>
            </p:nvSpPr>
            <p:spPr>
              <a:xfrm>
                <a:off x="2471289" y="2358417"/>
                <a:ext cx="265432" cy="190591"/>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21</a:t>
                </a:r>
              </a:p>
            </p:txBody>
          </p:sp>
          <p:sp>
            <p:nvSpPr>
              <p:cNvPr id="71" name="TextBox 70">
                <a:extLst>
                  <a:ext uri="{FF2B5EF4-FFF2-40B4-BE49-F238E27FC236}">
                    <a16:creationId xmlns:a16="http://schemas.microsoft.com/office/drawing/2014/main" id="{992873FE-8C79-F2AA-B052-3D4E24F952B8}"/>
                  </a:ext>
                </a:extLst>
              </p:cNvPr>
              <p:cNvSpPr txBox="1"/>
              <p:nvPr/>
            </p:nvSpPr>
            <p:spPr>
              <a:xfrm>
                <a:off x="2771273" y="2421592"/>
                <a:ext cx="265432" cy="190591"/>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20</a:t>
                </a:r>
              </a:p>
            </p:txBody>
          </p:sp>
          <p:sp>
            <p:nvSpPr>
              <p:cNvPr id="72" name="TextBox 71">
                <a:extLst>
                  <a:ext uri="{FF2B5EF4-FFF2-40B4-BE49-F238E27FC236}">
                    <a16:creationId xmlns:a16="http://schemas.microsoft.com/office/drawing/2014/main" id="{C4BB343D-87CF-E4C5-49B7-B894D11D0FC2}"/>
                  </a:ext>
                </a:extLst>
              </p:cNvPr>
              <p:cNvSpPr txBox="1"/>
              <p:nvPr/>
            </p:nvSpPr>
            <p:spPr>
              <a:xfrm>
                <a:off x="3071257" y="2015467"/>
                <a:ext cx="265432" cy="190591"/>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27</a:t>
                </a:r>
              </a:p>
            </p:txBody>
          </p:sp>
          <p:sp>
            <p:nvSpPr>
              <p:cNvPr id="73" name="TextBox 72">
                <a:extLst>
                  <a:ext uri="{FF2B5EF4-FFF2-40B4-BE49-F238E27FC236}">
                    <a16:creationId xmlns:a16="http://schemas.microsoft.com/office/drawing/2014/main" id="{7F819A97-EB6B-D53C-CED2-E07E8AE0A619}"/>
                  </a:ext>
                </a:extLst>
              </p:cNvPr>
              <p:cNvSpPr txBox="1"/>
              <p:nvPr/>
            </p:nvSpPr>
            <p:spPr>
              <a:xfrm>
                <a:off x="3371241" y="2647217"/>
                <a:ext cx="265432" cy="190591"/>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16</a:t>
                </a:r>
              </a:p>
            </p:txBody>
          </p:sp>
          <p:sp>
            <p:nvSpPr>
              <p:cNvPr id="74" name="TextBox 73">
                <a:extLst>
                  <a:ext uri="{FF2B5EF4-FFF2-40B4-BE49-F238E27FC236}">
                    <a16:creationId xmlns:a16="http://schemas.microsoft.com/office/drawing/2014/main" id="{FA576E44-34CA-E8EA-ACD6-4F49283D77B3}"/>
                  </a:ext>
                </a:extLst>
              </p:cNvPr>
              <p:cNvSpPr txBox="1"/>
              <p:nvPr/>
            </p:nvSpPr>
            <p:spPr>
              <a:xfrm>
                <a:off x="3671226" y="2421592"/>
                <a:ext cx="265432" cy="190591"/>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20</a:t>
                </a:r>
              </a:p>
            </p:txBody>
          </p:sp>
          <p:sp>
            <p:nvSpPr>
              <p:cNvPr id="75" name="TextBox 74">
                <a:extLst>
                  <a:ext uri="{FF2B5EF4-FFF2-40B4-BE49-F238E27FC236}">
                    <a16:creationId xmlns:a16="http://schemas.microsoft.com/office/drawing/2014/main" id="{EFD5A7E1-0E21-2C89-4385-71953D281B52}"/>
                  </a:ext>
                </a:extLst>
              </p:cNvPr>
              <p:cNvSpPr txBox="1"/>
              <p:nvPr/>
            </p:nvSpPr>
            <p:spPr>
              <a:xfrm>
                <a:off x="1077426" y="3170667"/>
                <a:ext cx="224156" cy="190591"/>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7</a:t>
                </a:r>
              </a:p>
            </p:txBody>
          </p:sp>
          <p:sp>
            <p:nvSpPr>
              <p:cNvPr id="76" name="TextBox 75">
                <a:extLst>
                  <a:ext uri="{FF2B5EF4-FFF2-40B4-BE49-F238E27FC236}">
                    <a16:creationId xmlns:a16="http://schemas.microsoft.com/office/drawing/2014/main" id="{DD966523-A7C9-48A1-E038-3DFAC9F1E930}"/>
                  </a:ext>
                </a:extLst>
              </p:cNvPr>
              <p:cNvSpPr txBox="1"/>
              <p:nvPr/>
            </p:nvSpPr>
            <p:spPr>
              <a:xfrm>
                <a:off x="1377408" y="3170667"/>
                <a:ext cx="224156" cy="190591"/>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7</a:t>
                </a:r>
              </a:p>
            </p:txBody>
          </p:sp>
          <p:sp>
            <p:nvSpPr>
              <p:cNvPr id="77" name="TextBox 76">
                <a:extLst>
                  <a:ext uri="{FF2B5EF4-FFF2-40B4-BE49-F238E27FC236}">
                    <a16:creationId xmlns:a16="http://schemas.microsoft.com/office/drawing/2014/main" id="{5CBA46FE-6841-C08E-AE15-0BA13F695A0E}"/>
                  </a:ext>
                </a:extLst>
              </p:cNvPr>
              <p:cNvSpPr txBox="1"/>
              <p:nvPr/>
            </p:nvSpPr>
            <p:spPr>
              <a:xfrm>
                <a:off x="1677388" y="3576792"/>
                <a:ext cx="224156" cy="190591"/>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0</a:t>
                </a:r>
              </a:p>
            </p:txBody>
          </p:sp>
          <p:sp>
            <p:nvSpPr>
              <p:cNvPr id="78" name="TextBox 77">
                <a:extLst>
                  <a:ext uri="{FF2B5EF4-FFF2-40B4-BE49-F238E27FC236}">
                    <a16:creationId xmlns:a16="http://schemas.microsoft.com/office/drawing/2014/main" id="{20A3FB38-093F-04D7-856F-BB81A455D7D5}"/>
                  </a:ext>
                </a:extLst>
              </p:cNvPr>
              <p:cNvSpPr txBox="1"/>
              <p:nvPr/>
            </p:nvSpPr>
            <p:spPr>
              <a:xfrm>
                <a:off x="1977372" y="3287992"/>
                <a:ext cx="224156" cy="190591"/>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5</a:t>
                </a:r>
              </a:p>
            </p:txBody>
          </p:sp>
          <p:sp>
            <p:nvSpPr>
              <p:cNvPr id="79" name="TextBox 78">
                <a:extLst>
                  <a:ext uri="{FF2B5EF4-FFF2-40B4-BE49-F238E27FC236}">
                    <a16:creationId xmlns:a16="http://schemas.microsoft.com/office/drawing/2014/main" id="{9DFD9AA4-EC35-0F93-ED26-802C9CD9DBDB}"/>
                  </a:ext>
                </a:extLst>
              </p:cNvPr>
              <p:cNvSpPr txBox="1"/>
              <p:nvPr/>
            </p:nvSpPr>
            <p:spPr>
              <a:xfrm>
                <a:off x="2277356" y="3116517"/>
                <a:ext cx="224156" cy="190591"/>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8</a:t>
                </a:r>
              </a:p>
            </p:txBody>
          </p:sp>
          <p:sp>
            <p:nvSpPr>
              <p:cNvPr id="80" name="TextBox 79">
                <a:extLst>
                  <a:ext uri="{FF2B5EF4-FFF2-40B4-BE49-F238E27FC236}">
                    <a16:creationId xmlns:a16="http://schemas.microsoft.com/office/drawing/2014/main" id="{0CDB5874-D27D-97B6-522C-DEE78361C72A}"/>
                  </a:ext>
                </a:extLst>
              </p:cNvPr>
              <p:cNvSpPr txBox="1"/>
              <p:nvPr/>
            </p:nvSpPr>
            <p:spPr>
              <a:xfrm>
                <a:off x="2577340" y="3116517"/>
                <a:ext cx="224156" cy="190591"/>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8</a:t>
                </a:r>
              </a:p>
            </p:txBody>
          </p:sp>
          <p:sp>
            <p:nvSpPr>
              <p:cNvPr id="81" name="TextBox 80">
                <a:extLst>
                  <a:ext uri="{FF2B5EF4-FFF2-40B4-BE49-F238E27FC236}">
                    <a16:creationId xmlns:a16="http://schemas.microsoft.com/office/drawing/2014/main" id="{22342543-65F4-29B3-FE7C-206673CC161E}"/>
                  </a:ext>
                </a:extLst>
              </p:cNvPr>
              <p:cNvSpPr txBox="1"/>
              <p:nvPr/>
            </p:nvSpPr>
            <p:spPr>
              <a:xfrm>
                <a:off x="2877324" y="3170667"/>
                <a:ext cx="224156" cy="190591"/>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7</a:t>
                </a:r>
              </a:p>
            </p:txBody>
          </p:sp>
          <p:sp>
            <p:nvSpPr>
              <p:cNvPr id="82" name="TextBox 81">
                <a:extLst>
                  <a:ext uri="{FF2B5EF4-FFF2-40B4-BE49-F238E27FC236}">
                    <a16:creationId xmlns:a16="http://schemas.microsoft.com/office/drawing/2014/main" id="{5F6E463F-2A5F-38BA-F00E-FEA55B63C1B1}"/>
                  </a:ext>
                </a:extLst>
              </p:cNvPr>
              <p:cNvSpPr txBox="1"/>
              <p:nvPr/>
            </p:nvSpPr>
            <p:spPr>
              <a:xfrm>
                <a:off x="3156678" y="2710392"/>
                <a:ext cx="265432" cy="190591"/>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15</a:t>
                </a:r>
              </a:p>
            </p:txBody>
          </p:sp>
          <p:sp>
            <p:nvSpPr>
              <p:cNvPr id="83" name="TextBox 82">
                <a:extLst>
                  <a:ext uri="{FF2B5EF4-FFF2-40B4-BE49-F238E27FC236}">
                    <a16:creationId xmlns:a16="http://schemas.microsoft.com/office/drawing/2014/main" id="{95E62D01-BE19-9F7A-B531-0FCEC9D1FE46}"/>
                  </a:ext>
                </a:extLst>
              </p:cNvPr>
              <p:cNvSpPr txBox="1"/>
              <p:nvPr/>
            </p:nvSpPr>
            <p:spPr>
              <a:xfrm>
                <a:off x="3456662" y="2945042"/>
                <a:ext cx="265432" cy="190591"/>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11</a:t>
                </a:r>
              </a:p>
            </p:txBody>
          </p:sp>
          <p:sp>
            <p:nvSpPr>
              <p:cNvPr id="84" name="TextBox 83">
                <a:extLst>
                  <a:ext uri="{FF2B5EF4-FFF2-40B4-BE49-F238E27FC236}">
                    <a16:creationId xmlns:a16="http://schemas.microsoft.com/office/drawing/2014/main" id="{D575B3EC-7BA5-F227-2D82-DEF1039D16B1}"/>
                  </a:ext>
                </a:extLst>
              </p:cNvPr>
              <p:cNvSpPr txBox="1"/>
              <p:nvPr/>
            </p:nvSpPr>
            <p:spPr>
              <a:xfrm>
                <a:off x="3756646" y="2999192"/>
                <a:ext cx="265432" cy="190591"/>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10</a:t>
                </a:r>
              </a:p>
            </p:txBody>
          </p:sp>
          <p:sp>
            <p:nvSpPr>
              <p:cNvPr id="85" name="TextBox 84">
                <a:extLst>
                  <a:ext uri="{FF2B5EF4-FFF2-40B4-BE49-F238E27FC236}">
                    <a16:creationId xmlns:a16="http://schemas.microsoft.com/office/drawing/2014/main" id="{283E18B9-6A6A-F581-D011-88D5D16737AB}"/>
                  </a:ext>
                </a:extLst>
              </p:cNvPr>
              <p:cNvSpPr txBox="1"/>
              <p:nvPr/>
            </p:nvSpPr>
            <p:spPr>
              <a:xfrm>
                <a:off x="788905" y="3667042"/>
                <a:ext cx="224156" cy="190591"/>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0</a:t>
                </a:r>
              </a:p>
            </p:txBody>
          </p:sp>
          <p:sp>
            <p:nvSpPr>
              <p:cNvPr id="86" name="TextBox 85">
                <a:extLst>
                  <a:ext uri="{FF2B5EF4-FFF2-40B4-BE49-F238E27FC236}">
                    <a16:creationId xmlns:a16="http://schemas.microsoft.com/office/drawing/2014/main" id="{6736CE7B-99E0-5066-E572-8192DA0D496C}"/>
                  </a:ext>
                </a:extLst>
              </p:cNvPr>
              <p:cNvSpPr txBox="1"/>
              <p:nvPr/>
            </p:nvSpPr>
            <p:spPr>
              <a:xfrm>
                <a:off x="788905" y="3369217"/>
                <a:ext cx="224156" cy="190591"/>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5</a:t>
                </a:r>
              </a:p>
            </p:txBody>
          </p:sp>
          <p:sp>
            <p:nvSpPr>
              <p:cNvPr id="87" name="TextBox 86">
                <a:extLst>
                  <a:ext uri="{FF2B5EF4-FFF2-40B4-BE49-F238E27FC236}">
                    <a16:creationId xmlns:a16="http://schemas.microsoft.com/office/drawing/2014/main" id="{CF11ED44-2E3A-1B25-FDF6-2CCB279571D0}"/>
                  </a:ext>
                </a:extLst>
              </p:cNvPr>
              <p:cNvSpPr txBox="1"/>
              <p:nvPr/>
            </p:nvSpPr>
            <p:spPr>
              <a:xfrm>
                <a:off x="747642" y="3080417"/>
                <a:ext cx="265432" cy="190591"/>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10</a:t>
                </a:r>
              </a:p>
            </p:txBody>
          </p:sp>
          <p:sp>
            <p:nvSpPr>
              <p:cNvPr id="88" name="TextBox 87">
                <a:extLst>
                  <a:ext uri="{FF2B5EF4-FFF2-40B4-BE49-F238E27FC236}">
                    <a16:creationId xmlns:a16="http://schemas.microsoft.com/office/drawing/2014/main" id="{2F8821E0-9E77-DCE1-264B-A16957173E89}"/>
                  </a:ext>
                </a:extLst>
              </p:cNvPr>
              <p:cNvSpPr txBox="1"/>
              <p:nvPr/>
            </p:nvSpPr>
            <p:spPr>
              <a:xfrm>
                <a:off x="747642" y="2791617"/>
                <a:ext cx="265432" cy="190591"/>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15</a:t>
                </a:r>
              </a:p>
            </p:txBody>
          </p:sp>
          <p:sp>
            <p:nvSpPr>
              <p:cNvPr id="89" name="TextBox 88">
                <a:extLst>
                  <a:ext uri="{FF2B5EF4-FFF2-40B4-BE49-F238E27FC236}">
                    <a16:creationId xmlns:a16="http://schemas.microsoft.com/office/drawing/2014/main" id="{2ABBCA79-6416-490B-D4F3-929600D84E71}"/>
                  </a:ext>
                </a:extLst>
              </p:cNvPr>
              <p:cNvSpPr txBox="1"/>
              <p:nvPr/>
            </p:nvSpPr>
            <p:spPr>
              <a:xfrm>
                <a:off x="747642" y="2502817"/>
                <a:ext cx="265432" cy="190591"/>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20</a:t>
                </a:r>
              </a:p>
            </p:txBody>
          </p:sp>
          <p:sp>
            <p:nvSpPr>
              <p:cNvPr id="90" name="TextBox 89">
                <a:extLst>
                  <a:ext uri="{FF2B5EF4-FFF2-40B4-BE49-F238E27FC236}">
                    <a16:creationId xmlns:a16="http://schemas.microsoft.com/office/drawing/2014/main" id="{9AF53927-A5B0-93CD-A267-1AF30E95B918}"/>
                  </a:ext>
                </a:extLst>
              </p:cNvPr>
              <p:cNvSpPr txBox="1"/>
              <p:nvPr/>
            </p:nvSpPr>
            <p:spPr>
              <a:xfrm>
                <a:off x="747642" y="2214017"/>
                <a:ext cx="265432" cy="190591"/>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25</a:t>
                </a:r>
              </a:p>
            </p:txBody>
          </p:sp>
          <p:sp>
            <p:nvSpPr>
              <p:cNvPr id="91" name="TextBox 90">
                <a:extLst>
                  <a:ext uri="{FF2B5EF4-FFF2-40B4-BE49-F238E27FC236}">
                    <a16:creationId xmlns:a16="http://schemas.microsoft.com/office/drawing/2014/main" id="{CDDB1699-640C-A9A3-0AE8-755B8E64F7F7}"/>
                  </a:ext>
                </a:extLst>
              </p:cNvPr>
              <p:cNvSpPr txBox="1"/>
              <p:nvPr/>
            </p:nvSpPr>
            <p:spPr>
              <a:xfrm>
                <a:off x="747642" y="1925217"/>
                <a:ext cx="265432" cy="190591"/>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30</a:t>
                </a:r>
              </a:p>
            </p:txBody>
          </p:sp>
          <p:sp>
            <p:nvSpPr>
              <p:cNvPr id="92" name="TextBox 91">
                <a:extLst>
                  <a:ext uri="{FF2B5EF4-FFF2-40B4-BE49-F238E27FC236}">
                    <a16:creationId xmlns:a16="http://schemas.microsoft.com/office/drawing/2014/main" id="{51445F1B-E33C-8D73-3B4A-67792EEC6DFD}"/>
                  </a:ext>
                </a:extLst>
              </p:cNvPr>
              <p:cNvSpPr txBox="1"/>
              <p:nvPr/>
            </p:nvSpPr>
            <p:spPr>
              <a:xfrm>
                <a:off x="938595" y="3775342"/>
                <a:ext cx="416419" cy="190591"/>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2020-A</a:t>
                </a:r>
              </a:p>
            </p:txBody>
          </p:sp>
          <p:sp>
            <p:nvSpPr>
              <p:cNvPr id="93" name="TextBox 92">
                <a:extLst>
                  <a:ext uri="{FF2B5EF4-FFF2-40B4-BE49-F238E27FC236}">
                    <a16:creationId xmlns:a16="http://schemas.microsoft.com/office/drawing/2014/main" id="{9911863F-8AE4-7430-195F-9A39402EE8C3}"/>
                  </a:ext>
                </a:extLst>
              </p:cNvPr>
              <p:cNvSpPr txBox="1"/>
              <p:nvPr/>
            </p:nvSpPr>
            <p:spPr>
              <a:xfrm>
                <a:off x="1237831" y="3775342"/>
                <a:ext cx="417931" cy="190591"/>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2020-B</a:t>
                </a:r>
              </a:p>
            </p:txBody>
          </p:sp>
          <p:sp>
            <p:nvSpPr>
              <p:cNvPr id="94" name="TextBox 93">
                <a:extLst>
                  <a:ext uri="{FF2B5EF4-FFF2-40B4-BE49-F238E27FC236}">
                    <a16:creationId xmlns:a16="http://schemas.microsoft.com/office/drawing/2014/main" id="{BC669479-EA87-5077-08E5-4C62B9BD7C43}"/>
                  </a:ext>
                </a:extLst>
              </p:cNvPr>
              <p:cNvSpPr txBox="1"/>
              <p:nvPr/>
            </p:nvSpPr>
            <p:spPr>
              <a:xfrm>
                <a:off x="1538562" y="3775342"/>
                <a:ext cx="414431" cy="190591"/>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2021-A</a:t>
                </a:r>
              </a:p>
            </p:txBody>
          </p:sp>
          <p:sp>
            <p:nvSpPr>
              <p:cNvPr id="95" name="TextBox 94">
                <a:extLst>
                  <a:ext uri="{FF2B5EF4-FFF2-40B4-BE49-F238E27FC236}">
                    <a16:creationId xmlns:a16="http://schemas.microsoft.com/office/drawing/2014/main" id="{1FF2B205-8F23-9678-5F5E-734DDBA82E37}"/>
                  </a:ext>
                </a:extLst>
              </p:cNvPr>
              <p:cNvSpPr txBox="1"/>
              <p:nvPr/>
            </p:nvSpPr>
            <p:spPr>
              <a:xfrm>
                <a:off x="1837795" y="3775342"/>
                <a:ext cx="415942" cy="190591"/>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2021-B</a:t>
                </a:r>
              </a:p>
            </p:txBody>
          </p:sp>
          <p:sp>
            <p:nvSpPr>
              <p:cNvPr id="96" name="TextBox 95">
                <a:extLst>
                  <a:ext uri="{FF2B5EF4-FFF2-40B4-BE49-F238E27FC236}">
                    <a16:creationId xmlns:a16="http://schemas.microsoft.com/office/drawing/2014/main" id="{34DEDE2D-0F75-EB6D-D0E7-436492CB6BB4}"/>
                  </a:ext>
                </a:extLst>
              </p:cNvPr>
              <p:cNvSpPr txBox="1"/>
              <p:nvPr/>
            </p:nvSpPr>
            <p:spPr>
              <a:xfrm>
                <a:off x="2138530" y="3775342"/>
                <a:ext cx="416419" cy="190591"/>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2022-A</a:t>
                </a:r>
              </a:p>
            </p:txBody>
          </p:sp>
          <p:sp>
            <p:nvSpPr>
              <p:cNvPr id="97" name="TextBox 96">
                <a:extLst>
                  <a:ext uri="{FF2B5EF4-FFF2-40B4-BE49-F238E27FC236}">
                    <a16:creationId xmlns:a16="http://schemas.microsoft.com/office/drawing/2014/main" id="{3F76C389-EAA1-73DF-DB44-D747D696A3BB}"/>
                  </a:ext>
                </a:extLst>
              </p:cNvPr>
              <p:cNvSpPr txBox="1"/>
              <p:nvPr/>
            </p:nvSpPr>
            <p:spPr>
              <a:xfrm>
                <a:off x="2437763" y="3775342"/>
                <a:ext cx="417931" cy="190591"/>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2022-B</a:t>
                </a:r>
              </a:p>
            </p:txBody>
          </p:sp>
          <p:sp>
            <p:nvSpPr>
              <p:cNvPr id="98" name="TextBox 97">
                <a:extLst>
                  <a:ext uri="{FF2B5EF4-FFF2-40B4-BE49-F238E27FC236}">
                    <a16:creationId xmlns:a16="http://schemas.microsoft.com/office/drawing/2014/main" id="{36737947-301C-E11D-A4C5-953D4AFDA925}"/>
                  </a:ext>
                </a:extLst>
              </p:cNvPr>
              <p:cNvSpPr txBox="1"/>
              <p:nvPr/>
            </p:nvSpPr>
            <p:spPr>
              <a:xfrm>
                <a:off x="2738499" y="3775342"/>
                <a:ext cx="416419" cy="190591"/>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2023-A</a:t>
                </a:r>
              </a:p>
            </p:txBody>
          </p:sp>
          <p:sp>
            <p:nvSpPr>
              <p:cNvPr id="99" name="TextBox 98">
                <a:extLst>
                  <a:ext uri="{FF2B5EF4-FFF2-40B4-BE49-F238E27FC236}">
                    <a16:creationId xmlns:a16="http://schemas.microsoft.com/office/drawing/2014/main" id="{53300E09-FDC6-BA10-0BCB-4E33BD5597D5}"/>
                  </a:ext>
                </a:extLst>
              </p:cNvPr>
              <p:cNvSpPr txBox="1"/>
              <p:nvPr/>
            </p:nvSpPr>
            <p:spPr>
              <a:xfrm>
                <a:off x="3037732" y="3775342"/>
                <a:ext cx="417931" cy="190591"/>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2024-B</a:t>
                </a:r>
              </a:p>
            </p:txBody>
          </p:sp>
          <p:sp>
            <p:nvSpPr>
              <p:cNvPr id="100" name="TextBox 99">
                <a:extLst>
                  <a:ext uri="{FF2B5EF4-FFF2-40B4-BE49-F238E27FC236}">
                    <a16:creationId xmlns:a16="http://schemas.microsoft.com/office/drawing/2014/main" id="{76277DC1-93E3-9539-67BF-C28389C1437C}"/>
                  </a:ext>
                </a:extLst>
              </p:cNvPr>
              <p:cNvSpPr txBox="1"/>
              <p:nvPr/>
            </p:nvSpPr>
            <p:spPr>
              <a:xfrm>
                <a:off x="3338458" y="3775342"/>
                <a:ext cx="416419" cy="190591"/>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2025-A</a:t>
                </a:r>
              </a:p>
            </p:txBody>
          </p:sp>
          <p:sp>
            <p:nvSpPr>
              <p:cNvPr id="101" name="TextBox 100">
                <a:extLst>
                  <a:ext uri="{FF2B5EF4-FFF2-40B4-BE49-F238E27FC236}">
                    <a16:creationId xmlns:a16="http://schemas.microsoft.com/office/drawing/2014/main" id="{D2715C73-32B2-98E8-A97A-7EEDABF6CEF0}"/>
                  </a:ext>
                </a:extLst>
              </p:cNvPr>
              <p:cNvSpPr txBox="1"/>
              <p:nvPr/>
            </p:nvSpPr>
            <p:spPr>
              <a:xfrm>
                <a:off x="3637700" y="3775342"/>
                <a:ext cx="417931" cy="190591"/>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2025-B</a:t>
                </a:r>
              </a:p>
            </p:txBody>
          </p:sp>
          <p:sp>
            <p:nvSpPr>
              <p:cNvPr id="102" name="TextBox 101">
                <a:extLst>
                  <a:ext uri="{FF2B5EF4-FFF2-40B4-BE49-F238E27FC236}">
                    <a16:creationId xmlns:a16="http://schemas.microsoft.com/office/drawing/2014/main" id="{A53769DA-6342-260A-8ACD-B45CF885F88D}"/>
                  </a:ext>
                </a:extLst>
              </p:cNvPr>
              <p:cNvSpPr txBox="1"/>
              <p:nvPr/>
            </p:nvSpPr>
            <p:spPr>
              <a:xfrm>
                <a:off x="1226028" y="1711371"/>
                <a:ext cx="310737" cy="245675"/>
              </a:xfrm>
              <a:prstGeom prst="rect">
                <a:avLst/>
              </a:prstGeom>
              <a:noFill/>
            </p:spPr>
            <p:txBody>
              <a:bodyPr wrap="none" rtlCol="0">
                <a:spAutoFit/>
              </a:bodyPr>
              <a:lstStyle/>
              <a:p>
                <a:pPr algn="l"/>
                <a:r>
                  <a:rPr lang="en-US" sz="1050" spc="0" baseline="0">
                    <a:ln/>
                    <a:solidFill>
                      <a:srgbClr val="595959"/>
                    </a:solidFill>
                    <a:latin typeface="Aptos Narrow"/>
                    <a:sym typeface="Aptos Narrow"/>
                    <a:rtl val="0"/>
                  </a:rPr>
                  <a:t>BL</a:t>
                </a:r>
              </a:p>
            </p:txBody>
          </p:sp>
          <p:sp>
            <p:nvSpPr>
              <p:cNvPr id="103" name="TextBox 102">
                <a:extLst>
                  <a:ext uri="{FF2B5EF4-FFF2-40B4-BE49-F238E27FC236}">
                    <a16:creationId xmlns:a16="http://schemas.microsoft.com/office/drawing/2014/main" id="{A5762535-6907-8ED6-0B24-8CA185E86E1D}"/>
                  </a:ext>
                </a:extLst>
              </p:cNvPr>
              <p:cNvSpPr txBox="1"/>
              <p:nvPr/>
            </p:nvSpPr>
            <p:spPr>
              <a:xfrm>
                <a:off x="1354339" y="1711371"/>
                <a:ext cx="221664" cy="245675"/>
              </a:xfrm>
              <a:prstGeom prst="rect">
                <a:avLst/>
              </a:prstGeom>
              <a:noFill/>
            </p:spPr>
            <p:txBody>
              <a:bodyPr wrap="none" rtlCol="0">
                <a:spAutoFit/>
              </a:bodyPr>
              <a:lstStyle/>
              <a:p>
                <a:pPr algn="l"/>
                <a:r>
                  <a:rPr lang="en-US" sz="1050" spc="0" baseline="0">
                    <a:ln/>
                    <a:solidFill>
                      <a:srgbClr val="595959"/>
                    </a:solidFill>
                    <a:latin typeface="Aptos Narrow"/>
                    <a:sym typeface="Aptos Narrow"/>
                    <a:rtl val="0"/>
                  </a:rPr>
                  <a:t>-</a:t>
                </a:r>
              </a:p>
            </p:txBody>
          </p:sp>
          <p:sp>
            <p:nvSpPr>
              <p:cNvPr id="104" name="TextBox 103">
                <a:extLst>
                  <a:ext uri="{FF2B5EF4-FFF2-40B4-BE49-F238E27FC236}">
                    <a16:creationId xmlns:a16="http://schemas.microsoft.com/office/drawing/2014/main" id="{562376CC-9C16-2C5D-0003-E12296A61D43}"/>
                  </a:ext>
                </a:extLst>
              </p:cNvPr>
              <p:cNvSpPr txBox="1"/>
              <p:nvPr/>
            </p:nvSpPr>
            <p:spPr>
              <a:xfrm>
                <a:off x="1393113" y="1711371"/>
                <a:ext cx="3232414" cy="245675"/>
              </a:xfrm>
              <a:prstGeom prst="rect">
                <a:avLst/>
              </a:prstGeom>
              <a:noFill/>
            </p:spPr>
            <p:txBody>
              <a:bodyPr wrap="none" rtlCol="0">
                <a:spAutoFit/>
              </a:bodyPr>
              <a:lstStyle/>
              <a:p>
                <a:pPr algn="l"/>
                <a:r>
                  <a:rPr lang="en-US" sz="1050" spc="0" baseline="0">
                    <a:ln/>
                    <a:solidFill>
                      <a:srgbClr val="595959"/>
                    </a:solidFill>
                    <a:latin typeface="Aptos Narrow"/>
                    <a:sym typeface="Aptos Narrow"/>
                    <a:rtl val="0"/>
                  </a:rPr>
                  <a:t>4A (MAGREF) General User Proposals Submitted vs Allocated</a:t>
                </a:r>
              </a:p>
            </p:txBody>
          </p:sp>
          <p:sp>
            <p:nvSpPr>
              <p:cNvPr id="105" name="Rectangle 104">
                <a:extLst>
                  <a:ext uri="{FF2B5EF4-FFF2-40B4-BE49-F238E27FC236}">
                    <a16:creationId xmlns:a16="http://schemas.microsoft.com/office/drawing/2014/main" id="{156379CC-7E80-A4E9-D689-008075D87A35}"/>
                  </a:ext>
                </a:extLst>
              </p:cNvPr>
              <p:cNvSpPr/>
              <p:nvPr/>
            </p:nvSpPr>
            <p:spPr>
              <a:xfrm>
                <a:off x="4136705" y="2859455"/>
                <a:ext cx="45243" cy="45125"/>
              </a:xfrm>
              <a:prstGeom prst="rect">
                <a:avLst/>
              </a:prstGeom>
              <a:solidFill>
                <a:srgbClr val="156082"/>
              </a:solidFill>
              <a:ln w="9045" cap="flat">
                <a:noFill/>
                <a:prstDash val="solid"/>
                <a:miter/>
              </a:ln>
            </p:spPr>
            <p:txBody>
              <a:bodyPr/>
              <a:lstStyle/>
              <a:p>
                <a:endParaRPr lang="en-US"/>
              </a:p>
            </p:txBody>
          </p:sp>
          <p:sp>
            <p:nvSpPr>
              <p:cNvPr id="106" name="TextBox 105">
                <a:extLst>
                  <a:ext uri="{FF2B5EF4-FFF2-40B4-BE49-F238E27FC236}">
                    <a16:creationId xmlns:a16="http://schemas.microsoft.com/office/drawing/2014/main" id="{5EF31429-F2B0-084D-6DDB-AB077D61B831}"/>
                  </a:ext>
                </a:extLst>
              </p:cNvPr>
              <p:cNvSpPr txBox="1"/>
              <p:nvPr/>
            </p:nvSpPr>
            <p:spPr>
              <a:xfrm>
                <a:off x="4111149" y="2773567"/>
                <a:ext cx="945970" cy="190591"/>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Sum of Prop. Submitted</a:t>
                </a:r>
              </a:p>
            </p:txBody>
          </p:sp>
          <p:sp>
            <p:nvSpPr>
              <p:cNvPr id="107" name="Rectangle 106">
                <a:extLst>
                  <a:ext uri="{FF2B5EF4-FFF2-40B4-BE49-F238E27FC236}">
                    <a16:creationId xmlns:a16="http://schemas.microsoft.com/office/drawing/2014/main" id="{D7A61DBF-324A-54EE-983E-AC3C26D44204}"/>
                  </a:ext>
                </a:extLst>
              </p:cNvPr>
              <p:cNvSpPr/>
              <p:nvPr/>
            </p:nvSpPr>
            <p:spPr>
              <a:xfrm>
                <a:off x="4136705" y="3012880"/>
                <a:ext cx="45243" cy="45125"/>
              </a:xfrm>
              <a:prstGeom prst="rect">
                <a:avLst/>
              </a:prstGeom>
              <a:solidFill>
                <a:srgbClr val="E97132"/>
              </a:solidFill>
              <a:ln w="9045" cap="flat">
                <a:noFill/>
                <a:prstDash val="solid"/>
                <a:miter/>
              </a:ln>
            </p:spPr>
            <p:txBody>
              <a:bodyPr/>
              <a:lstStyle/>
              <a:p>
                <a:endParaRPr lang="en-US"/>
              </a:p>
            </p:txBody>
          </p:sp>
          <p:sp>
            <p:nvSpPr>
              <p:cNvPr id="108" name="TextBox 107">
                <a:extLst>
                  <a:ext uri="{FF2B5EF4-FFF2-40B4-BE49-F238E27FC236}">
                    <a16:creationId xmlns:a16="http://schemas.microsoft.com/office/drawing/2014/main" id="{A146CD4C-AF2F-749C-0E68-549CE0EC9FFC}"/>
                  </a:ext>
                </a:extLst>
              </p:cNvPr>
              <p:cNvSpPr txBox="1"/>
              <p:nvPr/>
            </p:nvSpPr>
            <p:spPr>
              <a:xfrm>
                <a:off x="4111149" y="2926992"/>
                <a:ext cx="790290" cy="190591"/>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Sum of Prop. Alloc.</a:t>
                </a:r>
              </a:p>
            </p:txBody>
          </p:sp>
          <p:sp>
            <p:nvSpPr>
              <p:cNvPr id="109" name="Rectangle 108">
                <a:extLst>
                  <a:ext uri="{FF2B5EF4-FFF2-40B4-BE49-F238E27FC236}">
                    <a16:creationId xmlns:a16="http://schemas.microsoft.com/office/drawing/2014/main" id="{5C3CA629-D275-0050-EEBB-F026CC347533}"/>
                  </a:ext>
                </a:extLst>
              </p:cNvPr>
              <p:cNvSpPr/>
              <p:nvPr/>
            </p:nvSpPr>
            <p:spPr>
              <a:xfrm>
                <a:off x="784143" y="1699742"/>
                <a:ext cx="4298156" cy="2283325"/>
              </a:xfrm>
              <a:prstGeom prst="rect">
                <a:avLst/>
              </a:prstGeom>
              <a:noFill/>
              <a:ln w="6784" cap="flat">
                <a:solidFill>
                  <a:srgbClr val="D9D9D9"/>
                </a:solidFill>
                <a:prstDash val="solid"/>
                <a:round/>
              </a:ln>
            </p:spPr>
            <p:txBody>
              <a:bodyPr/>
              <a:lstStyle/>
              <a:p>
                <a:endParaRPr lang="en-US"/>
              </a:p>
            </p:txBody>
          </p:sp>
        </p:grpSp>
        <p:grpSp>
          <p:nvGrpSpPr>
            <p:cNvPr id="110" name="Content Placeholder 11">
              <a:extLst>
                <a:ext uri="{FF2B5EF4-FFF2-40B4-BE49-F238E27FC236}">
                  <a16:creationId xmlns:a16="http://schemas.microsoft.com/office/drawing/2014/main" id="{8B3CCB2A-604F-8636-569F-9511D665ADBB}"/>
                </a:ext>
              </a:extLst>
            </p:cNvPr>
            <p:cNvGrpSpPr>
              <a:grpSpLocks noChangeAspect="1"/>
            </p:cNvGrpSpPr>
            <p:nvPr/>
          </p:nvGrpSpPr>
          <p:grpSpPr>
            <a:xfrm>
              <a:off x="6880225" y="1680562"/>
              <a:ext cx="5055689" cy="2398166"/>
              <a:chOff x="779619" y="4131519"/>
              <a:chExt cx="4814942" cy="2283968"/>
            </a:xfrm>
          </p:grpSpPr>
          <p:sp>
            <p:nvSpPr>
              <p:cNvPr id="111" name="Rectangle 110">
                <a:extLst>
                  <a:ext uri="{FF2B5EF4-FFF2-40B4-BE49-F238E27FC236}">
                    <a16:creationId xmlns:a16="http://schemas.microsoft.com/office/drawing/2014/main" id="{E25BFC25-7C25-FFAC-5162-4A2B68A573C4}"/>
                  </a:ext>
                </a:extLst>
              </p:cNvPr>
              <p:cNvSpPr/>
              <p:nvPr/>
            </p:nvSpPr>
            <p:spPr>
              <a:xfrm>
                <a:off x="779619" y="4131519"/>
                <a:ext cx="4810616" cy="2279650"/>
              </a:xfrm>
              <a:prstGeom prst="rect">
                <a:avLst/>
              </a:prstGeom>
              <a:solidFill>
                <a:srgbClr val="FFFFFF"/>
              </a:solidFill>
              <a:ln w="8636" cap="flat">
                <a:noFill/>
                <a:prstDash val="solid"/>
                <a:miter/>
              </a:ln>
            </p:spPr>
            <p:txBody>
              <a:bodyPr/>
              <a:lstStyle/>
              <a:p>
                <a:endParaRPr lang="en-US"/>
              </a:p>
            </p:txBody>
          </p:sp>
          <p:sp>
            <p:nvSpPr>
              <p:cNvPr id="112" name="Freeform 111">
                <a:extLst>
                  <a:ext uri="{FF2B5EF4-FFF2-40B4-BE49-F238E27FC236}">
                    <a16:creationId xmlns:a16="http://schemas.microsoft.com/office/drawing/2014/main" id="{B586B4CB-643E-994D-6344-57C5279C17A9}"/>
                  </a:ext>
                </a:extLst>
              </p:cNvPr>
              <p:cNvSpPr/>
              <p:nvPr/>
            </p:nvSpPr>
            <p:spPr>
              <a:xfrm>
                <a:off x="1026206" y="4455333"/>
                <a:ext cx="3746397" cy="1537037"/>
              </a:xfrm>
              <a:custGeom>
                <a:avLst/>
                <a:gdLst>
                  <a:gd name="csX0" fmla="*/ -511 w 3746397"/>
                  <a:gd name="csY0" fmla="*/ 1536728 h 1537037"/>
                  <a:gd name="csX1" fmla="*/ 3745887 w 3746397"/>
                  <a:gd name="csY1" fmla="*/ 1536728 h 1537037"/>
                  <a:gd name="csX2" fmla="*/ -511 w 3746397"/>
                  <a:gd name="csY2" fmla="*/ 1320852 h 1537037"/>
                  <a:gd name="csX3" fmla="*/ 3745887 w 3746397"/>
                  <a:gd name="csY3" fmla="*/ 1320852 h 1537037"/>
                  <a:gd name="csX4" fmla="*/ -511 w 3746397"/>
                  <a:gd name="csY4" fmla="*/ 1096341 h 1537037"/>
                  <a:gd name="csX5" fmla="*/ 3745887 w 3746397"/>
                  <a:gd name="csY5" fmla="*/ 1096341 h 1537037"/>
                  <a:gd name="csX6" fmla="*/ -511 w 3746397"/>
                  <a:gd name="csY6" fmla="*/ 880465 h 1537037"/>
                  <a:gd name="csX7" fmla="*/ 3745887 w 3746397"/>
                  <a:gd name="csY7" fmla="*/ 880465 h 1537037"/>
                  <a:gd name="csX8" fmla="*/ -511 w 3746397"/>
                  <a:gd name="csY8" fmla="*/ 655954 h 1537037"/>
                  <a:gd name="csX9" fmla="*/ 3745887 w 3746397"/>
                  <a:gd name="csY9" fmla="*/ 655954 h 1537037"/>
                  <a:gd name="csX10" fmla="*/ -511 w 3746397"/>
                  <a:gd name="csY10" fmla="*/ 440078 h 1537037"/>
                  <a:gd name="csX11" fmla="*/ 3745887 w 3746397"/>
                  <a:gd name="csY11" fmla="*/ 440078 h 1537037"/>
                  <a:gd name="csX12" fmla="*/ -511 w 3746397"/>
                  <a:gd name="csY12" fmla="*/ 215567 h 1537037"/>
                  <a:gd name="csX13" fmla="*/ 3745887 w 3746397"/>
                  <a:gd name="csY13" fmla="*/ 215567 h 1537037"/>
                  <a:gd name="csX14" fmla="*/ -511 w 3746397"/>
                  <a:gd name="csY14" fmla="*/ -309 h 1537037"/>
                  <a:gd name="csX15" fmla="*/ 3745887 w 3746397"/>
                  <a:gd name="csY15" fmla="*/ -309 h 153703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3746397" h="1537037">
                    <a:moveTo>
                      <a:pt x="-511" y="1536728"/>
                    </a:moveTo>
                    <a:lnTo>
                      <a:pt x="3745887" y="1536728"/>
                    </a:lnTo>
                    <a:moveTo>
                      <a:pt x="-511" y="1320852"/>
                    </a:moveTo>
                    <a:lnTo>
                      <a:pt x="3745887" y="1320852"/>
                    </a:lnTo>
                    <a:moveTo>
                      <a:pt x="-511" y="1096341"/>
                    </a:moveTo>
                    <a:lnTo>
                      <a:pt x="3745887" y="1096341"/>
                    </a:lnTo>
                    <a:moveTo>
                      <a:pt x="-511" y="880465"/>
                    </a:moveTo>
                    <a:lnTo>
                      <a:pt x="3745887" y="880465"/>
                    </a:lnTo>
                    <a:moveTo>
                      <a:pt x="-511" y="655954"/>
                    </a:moveTo>
                    <a:lnTo>
                      <a:pt x="3745887" y="655954"/>
                    </a:lnTo>
                    <a:moveTo>
                      <a:pt x="-511" y="440078"/>
                    </a:moveTo>
                    <a:lnTo>
                      <a:pt x="3745887" y="440078"/>
                    </a:lnTo>
                    <a:moveTo>
                      <a:pt x="-511" y="215567"/>
                    </a:moveTo>
                    <a:lnTo>
                      <a:pt x="3745887" y="215567"/>
                    </a:lnTo>
                    <a:moveTo>
                      <a:pt x="-511" y="-309"/>
                    </a:moveTo>
                    <a:lnTo>
                      <a:pt x="3745887" y="-309"/>
                    </a:lnTo>
                  </a:path>
                </a:pathLst>
              </a:custGeom>
              <a:noFill/>
              <a:ln w="6477" cap="flat">
                <a:solidFill>
                  <a:srgbClr val="D9D9D9"/>
                </a:solidFill>
                <a:prstDash val="solid"/>
                <a:round/>
              </a:ln>
            </p:spPr>
            <p:txBody>
              <a:bodyPr/>
              <a:lstStyle/>
              <a:p>
                <a:endParaRPr lang="en-US"/>
              </a:p>
            </p:txBody>
          </p:sp>
          <p:sp>
            <p:nvSpPr>
              <p:cNvPr id="113" name="Freeform 112">
                <a:extLst>
                  <a:ext uri="{FF2B5EF4-FFF2-40B4-BE49-F238E27FC236}">
                    <a16:creationId xmlns:a16="http://schemas.microsoft.com/office/drawing/2014/main" id="{D534AC1A-3C49-FD70-CD85-5D504399C6F8}"/>
                  </a:ext>
                </a:extLst>
              </p:cNvPr>
              <p:cNvSpPr/>
              <p:nvPr/>
            </p:nvSpPr>
            <p:spPr>
              <a:xfrm>
                <a:off x="1117054" y="4563271"/>
                <a:ext cx="3460875" cy="1649292"/>
              </a:xfrm>
              <a:custGeom>
                <a:avLst/>
                <a:gdLst>
                  <a:gd name="csX0" fmla="*/ -511 w 3460875"/>
                  <a:gd name="csY0" fmla="*/ 146487 h 1649292"/>
                  <a:gd name="csX1" fmla="*/ 77359 w 3460875"/>
                  <a:gd name="csY1" fmla="*/ 146487 h 1649292"/>
                  <a:gd name="csX2" fmla="*/ 77359 w 3460875"/>
                  <a:gd name="csY2" fmla="*/ 1648984 h 1649292"/>
                  <a:gd name="csX3" fmla="*/ -511 w 3460875"/>
                  <a:gd name="csY3" fmla="*/ 1648984 h 1649292"/>
                  <a:gd name="csX4" fmla="*/ 371533 w 3460875"/>
                  <a:gd name="csY4" fmla="*/ 543699 h 1649292"/>
                  <a:gd name="csX5" fmla="*/ 458055 w 3460875"/>
                  <a:gd name="csY5" fmla="*/ 543699 h 1649292"/>
                  <a:gd name="csX6" fmla="*/ 458055 w 3460875"/>
                  <a:gd name="csY6" fmla="*/ 1648984 h 1649292"/>
                  <a:gd name="csX7" fmla="*/ 371533 w 3460875"/>
                  <a:gd name="csY7" fmla="*/ 1648984 h 1649292"/>
                  <a:gd name="csX8" fmla="*/ 1124274 w 3460875"/>
                  <a:gd name="csY8" fmla="*/ 250107 h 1649292"/>
                  <a:gd name="csX9" fmla="*/ 1210795 w 3460875"/>
                  <a:gd name="csY9" fmla="*/ 250107 h 1649292"/>
                  <a:gd name="csX10" fmla="*/ 1210795 w 3460875"/>
                  <a:gd name="csY10" fmla="*/ 1648984 h 1649292"/>
                  <a:gd name="csX11" fmla="*/ 1124274 w 3460875"/>
                  <a:gd name="csY11" fmla="*/ 1648984 h 1649292"/>
                  <a:gd name="csX12" fmla="*/ 1496318 w 3460875"/>
                  <a:gd name="csY12" fmla="*/ 370998 h 1649292"/>
                  <a:gd name="csX13" fmla="*/ 1582840 w 3460875"/>
                  <a:gd name="csY13" fmla="*/ 370998 h 1649292"/>
                  <a:gd name="csX14" fmla="*/ 1582840 w 3460875"/>
                  <a:gd name="csY14" fmla="*/ 1648984 h 1649292"/>
                  <a:gd name="csX15" fmla="*/ 1496318 w 3460875"/>
                  <a:gd name="csY15" fmla="*/ 1648984 h 1649292"/>
                  <a:gd name="csX16" fmla="*/ 1868362 w 3460875"/>
                  <a:gd name="csY16" fmla="*/ 474618 h 1649292"/>
                  <a:gd name="csX17" fmla="*/ 1954884 w 3460875"/>
                  <a:gd name="csY17" fmla="*/ 474618 h 1649292"/>
                  <a:gd name="csX18" fmla="*/ 1954884 w 3460875"/>
                  <a:gd name="csY18" fmla="*/ 1648984 h 1649292"/>
                  <a:gd name="csX19" fmla="*/ 1868362 w 3460875"/>
                  <a:gd name="csY19" fmla="*/ 1648984 h 1649292"/>
                  <a:gd name="csX20" fmla="*/ 2249058 w 3460875"/>
                  <a:gd name="csY20" fmla="*/ 509158 h 1649292"/>
                  <a:gd name="csX21" fmla="*/ 2335580 w 3460875"/>
                  <a:gd name="csY21" fmla="*/ 509158 h 1649292"/>
                  <a:gd name="csX22" fmla="*/ 2335580 w 3460875"/>
                  <a:gd name="csY22" fmla="*/ 1648984 h 1649292"/>
                  <a:gd name="csX23" fmla="*/ 2249058 w 3460875"/>
                  <a:gd name="csY23" fmla="*/ 1648984 h 1649292"/>
                  <a:gd name="csX24" fmla="*/ 2621102 w 3460875"/>
                  <a:gd name="csY24" fmla="*/ -309 h 1649292"/>
                  <a:gd name="csX25" fmla="*/ 2707624 w 3460875"/>
                  <a:gd name="csY25" fmla="*/ -309 h 1649292"/>
                  <a:gd name="csX26" fmla="*/ 2707624 w 3460875"/>
                  <a:gd name="csY26" fmla="*/ 1648984 h 1649292"/>
                  <a:gd name="csX27" fmla="*/ 2621102 w 3460875"/>
                  <a:gd name="csY27" fmla="*/ 1648984 h 1649292"/>
                  <a:gd name="csX28" fmla="*/ 3001799 w 3460875"/>
                  <a:gd name="csY28" fmla="*/ 604144 h 1649292"/>
                  <a:gd name="csX29" fmla="*/ 3079668 w 3460875"/>
                  <a:gd name="csY29" fmla="*/ 604144 h 1649292"/>
                  <a:gd name="csX30" fmla="*/ 3079668 w 3460875"/>
                  <a:gd name="csY30" fmla="*/ 1648984 h 1649292"/>
                  <a:gd name="csX31" fmla="*/ 3001799 w 3460875"/>
                  <a:gd name="csY31" fmla="*/ 1648984 h 1649292"/>
                  <a:gd name="csX32" fmla="*/ 3373843 w 3460875"/>
                  <a:gd name="csY32" fmla="*/ 370998 h 1649292"/>
                  <a:gd name="csX33" fmla="*/ 3460365 w 3460875"/>
                  <a:gd name="csY33" fmla="*/ 370998 h 1649292"/>
                  <a:gd name="csX34" fmla="*/ 3460365 w 3460875"/>
                  <a:gd name="csY34" fmla="*/ 1648984 h 1649292"/>
                  <a:gd name="csX35" fmla="*/ 3373843 w 3460875"/>
                  <a:gd name="csY35" fmla="*/ 1648984 h 164929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3460875" h="1649292">
                    <a:moveTo>
                      <a:pt x="-511" y="146487"/>
                    </a:moveTo>
                    <a:lnTo>
                      <a:pt x="77359" y="146487"/>
                    </a:lnTo>
                    <a:lnTo>
                      <a:pt x="77359" y="1648984"/>
                    </a:lnTo>
                    <a:lnTo>
                      <a:pt x="-511" y="1648984"/>
                    </a:lnTo>
                    <a:close/>
                    <a:moveTo>
                      <a:pt x="371533" y="543699"/>
                    </a:moveTo>
                    <a:lnTo>
                      <a:pt x="458055" y="543699"/>
                    </a:lnTo>
                    <a:lnTo>
                      <a:pt x="458055" y="1648984"/>
                    </a:lnTo>
                    <a:lnTo>
                      <a:pt x="371533" y="1648984"/>
                    </a:lnTo>
                    <a:close/>
                    <a:moveTo>
                      <a:pt x="1124274" y="250107"/>
                    </a:moveTo>
                    <a:lnTo>
                      <a:pt x="1210795" y="250107"/>
                    </a:lnTo>
                    <a:lnTo>
                      <a:pt x="1210795" y="1648984"/>
                    </a:lnTo>
                    <a:lnTo>
                      <a:pt x="1124274" y="1648984"/>
                    </a:lnTo>
                    <a:close/>
                    <a:moveTo>
                      <a:pt x="1496318" y="370998"/>
                    </a:moveTo>
                    <a:lnTo>
                      <a:pt x="1582840" y="370998"/>
                    </a:lnTo>
                    <a:lnTo>
                      <a:pt x="1582840" y="1648984"/>
                    </a:lnTo>
                    <a:lnTo>
                      <a:pt x="1496318" y="1648984"/>
                    </a:lnTo>
                    <a:close/>
                    <a:moveTo>
                      <a:pt x="1868362" y="474618"/>
                    </a:moveTo>
                    <a:lnTo>
                      <a:pt x="1954884" y="474618"/>
                    </a:lnTo>
                    <a:lnTo>
                      <a:pt x="1954884" y="1648984"/>
                    </a:lnTo>
                    <a:lnTo>
                      <a:pt x="1868362" y="1648984"/>
                    </a:lnTo>
                    <a:close/>
                    <a:moveTo>
                      <a:pt x="2249058" y="509158"/>
                    </a:moveTo>
                    <a:lnTo>
                      <a:pt x="2335580" y="509158"/>
                    </a:lnTo>
                    <a:lnTo>
                      <a:pt x="2335580" y="1648984"/>
                    </a:lnTo>
                    <a:lnTo>
                      <a:pt x="2249058" y="1648984"/>
                    </a:lnTo>
                    <a:close/>
                    <a:moveTo>
                      <a:pt x="2621102" y="-309"/>
                    </a:moveTo>
                    <a:lnTo>
                      <a:pt x="2707624" y="-309"/>
                    </a:lnTo>
                    <a:lnTo>
                      <a:pt x="2707624" y="1648984"/>
                    </a:lnTo>
                    <a:lnTo>
                      <a:pt x="2621102" y="1648984"/>
                    </a:lnTo>
                    <a:close/>
                    <a:moveTo>
                      <a:pt x="3001799" y="604144"/>
                    </a:moveTo>
                    <a:lnTo>
                      <a:pt x="3079668" y="604144"/>
                    </a:lnTo>
                    <a:lnTo>
                      <a:pt x="3079668" y="1648984"/>
                    </a:lnTo>
                    <a:lnTo>
                      <a:pt x="3001799" y="1648984"/>
                    </a:lnTo>
                    <a:close/>
                    <a:moveTo>
                      <a:pt x="3373843" y="370998"/>
                    </a:moveTo>
                    <a:lnTo>
                      <a:pt x="3460365" y="370998"/>
                    </a:lnTo>
                    <a:lnTo>
                      <a:pt x="3460365" y="1648984"/>
                    </a:lnTo>
                    <a:lnTo>
                      <a:pt x="3373843" y="1648984"/>
                    </a:lnTo>
                    <a:close/>
                  </a:path>
                </a:pathLst>
              </a:custGeom>
              <a:solidFill>
                <a:srgbClr val="156082"/>
              </a:solidFill>
              <a:ln w="8636" cap="flat">
                <a:noFill/>
                <a:prstDash val="solid"/>
                <a:miter/>
              </a:ln>
            </p:spPr>
            <p:txBody>
              <a:bodyPr/>
              <a:lstStyle/>
              <a:p>
                <a:endParaRPr lang="en-US"/>
              </a:p>
            </p:txBody>
          </p:sp>
          <p:sp>
            <p:nvSpPr>
              <p:cNvPr id="114" name="Freeform 113">
                <a:extLst>
                  <a:ext uri="{FF2B5EF4-FFF2-40B4-BE49-F238E27FC236}">
                    <a16:creationId xmlns:a16="http://schemas.microsoft.com/office/drawing/2014/main" id="{8913E20E-3B2C-C08B-F9AE-6BDA720CFD76}"/>
                  </a:ext>
                </a:extLst>
              </p:cNvPr>
              <p:cNvSpPr/>
              <p:nvPr/>
            </p:nvSpPr>
            <p:spPr>
              <a:xfrm>
                <a:off x="1220880" y="5444045"/>
                <a:ext cx="3460875" cy="768518"/>
              </a:xfrm>
              <a:custGeom>
                <a:avLst/>
                <a:gdLst>
                  <a:gd name="csX0" fmla="*/ -511 w 3460875"/>
                  <a:gd name="csY0" fmla="*/ 345093 h 768518"/>
                  <a:gd name="csX1" fmla="*/ 86011 w 3460875"/>
                  <a:gd name="csY1" fmla="*/ 345093 h 768518"/>
                  <a:gd name="csX2" fmla="*/ 86011 w 3460875"/>
                  <a:gd name="csY2" fmla="*/ 768210 h 768518"/>
                  <a:gd name="csX3" fmla="*/ -511 w 3460875"/>
                  <a:gd name="csY3" fmla="*/ 768210 h 768518"/>
                  <a:gd name="csX4" fmla="*/ 371533 w 3460875"/>
                  <a:gd name="csY4" fmla="*/ 327823 h 768518"/>
                  <a:gd name="csX5" fmla="*/ 458055 w 3460875"/>
                  <a:gd name="csY5" fmla="*/ 327823 h 768518"/>
                  <a:gd name="csX6" fmla="*/ 458055 w 3460875"/>
                  <a:gd name="csY6" fmla="*/ 768210 h 768518"/>
                  <a:gd name="csX7" fmla="*/ 371533 w 3460875"/>
                  <a:gd name="csY7" fmla="*/ 768210 h 768518"/>
                  <a:gd name="csX8" fmla="*/ 1124274 w 3460875"/>
                  <a:gd name="csY8" fmla="*/ 483253 h 768518"/>
                  <a:gd name="csX9" fmla="*/ 1210795 w 3460875"/>
                  <a:gd name="csY9" fmla="*/ 483253 h 768518"/>
                  <a:gd name="csX10" fmla="*/ 1210795 w 3460875"/>
                  <a:gd name="csY10" fmla="*/ 768210 h 768518"/>
                  <a:gd name="csX11" fmla="*/ 1124274 w 3460875"/>
                  <a:gd name="csY11" fmla="*/ 768210 h 768518"/>
                  <a:gd name="csX12" fmla="*/ 1496318 w 3460875"/>
                  <a:gd name="csY12" fmla="*/ 362363 h 768518"/>
                  <a:gd name="csX13" fmla="*/ 1582840 w 3460875"/>
                  <a:gd name="csY13" fmla="*/ 362363 h 768518"/>
                  <a:gd name="csX14" fmla="*/ 1582840 w 3460875"/>
                  <a:gd name="csY14" fmla="*/ 768210 h 768518"/>
                  <a:gd name="csX15" fmla="*/ 1496318 w 3460875"/>
                  <a:gd name="csY15" fmla="*/ 768210 h 768518"/>
                  <a:gd name="csX16" fmla="*/ 1877014 w 3460875"/>
                  <a:gd name="csY16" fmla="*/ 319188 h 768518"/>
                  <a:gd name="csX17" fmla="*/ 1963536 w 3460875"/>
                  <a:gd name="csY17" fmla="*/ 319188 h 768518"/>
                  <a:gd name="csX18" fmla="*/ 1963536 w 3460875"/>
                  <a:gd name="csY18" fmla="*/ 768210 h 768518"/>
                  <a:gd name="csX19" fmla="*/ 1877014 w 3460875"/>
                  <a:gd name="csY19" fmla="*/ 768210 h 768518"/>
                  <a:gd name="csX20" fmla="*/ 2249058 w 3460875"/>
                  <a:gd name="csY20" fmla="*/ 353728 h 768518"/>
                  <a:gd name="csX21" fmla="*/ 2335580 w 3460875"/>
                  <a:gd name="csY21" fmla="*/ 353728 h 768518"/>
                  <a:gd name="csX22" fmla="*/ 2335580 w 3460875"/>
                  <a:gd name="csY22" fmla="*/ 768210 h 768518"/>
                  <a:gd name="csX23" fmla="*/ 2249058 w 3460875"/>
                  <a:gd name="csY23" fmla="*/ 768210 h 768518"/>
                  <a:gd name="csX24" fmla="*/ 2629754 w 3460875"/>
                  <a:gd name="csY24" fmla="*/ -309 h 768518"/>
                  <a:gd name="csX25" fmla="*/ 2707624 w 3460875"/>
                  <a:gd name="csY25" fmla="*/ -309 h 768518"/>
                  <a:gd name="csX26" fmla="*/ 2707624 w 3460875"/>
                  <a:gd name="csY26" fmla="*/ 768210 h 768518"/>
                  <a:gd name="csX27" fmla="*/ 2629754 w 3460875"/>
                  <a:gd name="csY27" fmla="*/ 768210 h 768518"/>
                  <a:gd name="csX28" fmla="*/ 3001799 w 3460875"/>
                  <a:gd name="csY28" fmla="*/ 120582 h 768518"/>
                  <a:gd name="csX29" fmla="*/ 3088320 w 3460875"/>
                  <a:gd name="csY29" fmla="*/ 120582 h 768518"/>
                  <a:gd name="csX30" fmla="*/ 3088320 w 3460875"/>
                  <a:gd name="csY30" fmla="*/ 768210 h 768518"/>
                  <a:gd name="csX31" fmla="*/ 3001799 w 3460875"/>
                  <a:gd name="csY31" fmla="*/ 768210 h 768518"/>
                  <a:gd name="csX32" fmla="*/ 3373843 w 3460875"/>
                  <a:gd name="csY32" fmla="*/ 232837 h 768518"/>
                  <a:gd name="csX33" fmla="*/ 3460365 w 3460875"/>
                  <a:gd name="csY33" fmla="*/ 232837 h 768518"/>
                  <a:gd name="csX34" fmla="*/ 3460365 w 3460875"/>
                  <a:gd name="csY34" fmla="*/ 768210 h 768518"/>
                  <a:gd name="csX35" fmla="*/ 3373843 w 3460875"/>
                  <a:gd name="csY35" fmla="*/ 768210 h 7685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3460875" h="768518">
                    <a:moveTo>
                      <a:pt x="-511" y="345093"/>
                    </a:moveTo>
                    <a:lnTo>
                      <a:pt x="86011" y="345093"/>
                    </a:lnTo>
                    <a:lnTo>
                      <a:pt x="86011" y="768210"/>
                    </a:lnTo>
                    <a:lnTo>
                      <a:pt x="-511" y="768210"/>
                    </a:lnTo>
                    <a:close/>
                    <a:moveTo>
                      <a:pt x="371533" y="327823"/>
                    </a:moveTo>
                    <a:lnTo>
                      <a:pt x="458055" y="327823"/>
                    </a:lnTo>
                    <a:lnTo>
                      <a:pt x="458055" y="768210"/>
                    </a:lnTo>
                    <a:lnTo>
                      <a:pt x="371533" y="768210"/>
                    </a:lnTo>
                    <a:close/>
                    <a:moveTo>
                      <a:pt x="1124274" y="483253"/>
                    </a:moveTo>
                    <a:lnTo>
                      <a:pt x="1210795" y="483253"/>
                    </a:lnTo>
                    <a:lnTo>
                      <a:pt x="1210795" y="768210"/>
                    </a:lnTo>
                    <a:lnTo>
                      <a:pt x="1124274" y="768210"/>
                    </a:lnTo>
                    <a:close/>
                    <a:moveTo>
                      <a:pt x="1496318" y="362363"/>
                    </a:moveTo>
                    <a:lnTo>
                      <a:pt x="1582840" y="362363"/>
                    </a:lnTo>
                    <a:lnTo>
                      <a:pt x="1582840" y="768210"/>
                    </a:lnTo>
                    <a:lnTo>
                      <a:pt x="1496318" y="768210"/>
                    </a:lnTo>
                    <a:close/>
                    <a:moveTo>
                      <a:pt x="1877014" y="319188"/>
                    </a:moveTo>
                    <a:lnTo>
                      <a:pt x="1963536" y="319188"/>
                    </a:lnTo>
                    <a:lnTo>
                      <a:pt x="1963536" y="768210"/>
                    </a:lnTo>
                    <a:lnTo>
                      <a:pt x="1877014" y="768210"/>
                    </a:lnTo>
                    <a:close/>
                    <a:moveTo>
                      <a:pt x="2249058" y="353728"/>
                    </a:moveTo>
                    <a:lnTo>
                      <a:pt x="2335580" y="353728"/>
                    </a:lnTo>
                    <a:lnTo>
                      <a:pt x="2335580" y="768210"/>
                    </a:lnTo>
                    <a:lnTo>
                      <a:pt x="2249058" y="768210"/>
                    </a:lnTo>
                    <a:close/>
                    <a:moveTo>
                      <a:pt x="2629754" y="-309"/>
                    </a:moveTo>
                    <a:lnTo>
                      <a:pt x="2707624" y="-309"/>
                    </a:lnTo>
                    <a:lnTo>
                      <a:pt x="2707624" y="768210"/>
                    </a:lnTo>
                    <a:lnTo>
                      <a:pt x="2629754" y="768210"/>
                    </a:lnTo>
                    <a:close/>
                    <a:moveTo>
                      <a:pt x="3001799" y="120582"/>
                    </a:moveTo>
                    <a:lnTo>
                      <a:pt x="3088320" y="120582"/>
                    </a:lnTo>
                    <a:lnTo>
                      <a:pt x="3088320" y="768210"/>
                    </a:lnTo>
                    <a:lnTo>
                      <a:pt x="3001799" y="768210"/>
                    </a:lnTo>
                    <a:close/>
                    <a:moveTo>
                      <a:pt x="3373843" y="232837"/>
                    </a:moveTo>
                    <a:lnTo>
                      <a:pt x="3460365" y="232837"/>
                    </a:lnTo>
                    <a:lnTo>
                      <a:pt x="3460365" y="768210"/>
                    </a:lnTo>
                    <a:lnTo>
                      <a:pt x="3373843" y="768210"/>
                    </a:lnTo>
                    <a:close/>
                  </a:path>
                </a:pathLst>
              </a:custGeom>
              <a:solidFill>
                <a:srgbClr val="E97132"/>
              </a:solidFill>
              <a:ln w="8636" cap="flat">
                <a:noFill/>
                <a:prstDash val="solid"/>
                <a:miter/>
              </a:ln>
            </p:spPr>
            <p:txBody>
              <a:bodyPr/>
              <a:lstStyle/>
              <a:p>
                <a:endParaRPr lang="en-US"/>
              </a:p>
            </p:txBody>
          </p:sp>
          <p:sp>
            <p:nvSpPr>
              <p:cNvPr id="115" name="Freeform 114">
                <a:extLst>
                  <a:ext uri="{FF2B5EF4-FFF2-40B4-BE49-F238E27FC236}">
                    <a16:creationId xmlns:a16="http://schemas.microsoft.com/office/drawing/2014/main" id="{180F2B79-FDF0-6942-6501-8D1D1FB2079E}"/>
                  </a:ext>
                </a:extLst>
              </p:cNvPr>
              <p:cNvSpPr/>
              <p:nvPr/>
            </p:nvSpPr>
            <p:spPr>
              <a:xfrm>
                <a:off x="1026206" y="6216881"/>
                <a:ext cx="3746397" cy="8635"/>
              </a:xfrm>
              <a:custGeom>
                <a:avLst/>
                <a:gdLst>
                  <a:gd name="csX0" fmla="*/ -511 w 3746397"/>
                  <a:gd name="csY0" fmla="*/ -309 h 8635"/>
                  <a:gd name="csX1" fmla="*/ 3745887 w 3746397"/>
                  <a:gd name="csY1" fmla="*/ -309 h 8635"/>
                </a:gdLst>
                <a:ahLst/>
                <a:cxnLst>
                  <a:cxn ang="0">
                    <a:pos x="csX0" y="csY0"/>
                  </a:cxn>
                  <a:cxn ang="0">
                    <a:pos x="csX1" y="csY1"/>
                  </a:cxn>
                </a:cxnLst>
                <a:rect l="l" t="t" r="r" b="b"/>
                <a:pathLst>
                  <a:path w="3746397" h="8635">
                    <a:moveTo>
                      <a:pt x="-511" y="-309"/>
                    </a:moveTo>
                    <a:lnTo>
                      <a:pt x="3745887" y="-309"/>
                    </a:lnTo>
                  </a:path>
                </a:pathLst>
              </a:custGeom>
              <a:noFill/>
              <a:ln w="6477" cap="flat">
                <a:solidFill>
                  <a:srgbClr val="D9D9D9"/>
                </a:solidFill>
                <a:prstDash val="solid"/>
                <a:round/>
              </a:ln>
            </p:spPr>
            <p:txBody>
              <a:bodyPr/>
              <a:lstStyle/>
              <a:p>
                <a:endParaRPr lang="en-US"/>
              </a:p>
            </p:txBody>
          </p:sp>
          <p:sp>
            <p:nvSpPr>
              <p:cNvPr id="116" name="TextBox 115">
                <a:extLst>
                  <a:ext uri="{FF2B5EF4-FFF2-40B4-BE49-F238E27FC236}">
                    <a16:creationId xmlns:a16="http://schemas.microsoft.com/office/drawing/2014/main" id="{E9FE04D4-D020-FDCA-9F63-8D347FE08325}"/>
                  </a:ext>
                </a:extLst>
              </p:cNvPr>
              <p:cNvSpPr txBox="1"/>
              <p:nvPr/>
            </p:nvSpPr>
            <p:spPr>
              <a:xfrm>
                <a:off x="1006129" y="4522294"/>
                <a:ext cx="301281" cy="186307"/>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137</a:t>
                </a:r>
              </a:p>
            </p:txBody>
          </p:sp>
          <p:sp>
            <p:nvSpPr>
              <p:cNvPr id="117" name="TextBox 116">
                <a:extLst>
                  <a:ext uri="{FF2B5EF4-FFF2-40B4-BE49-F238E27FC236}">
                    <a16:creationId xmlns:a16="http://schemas.microsoft.com/office/drawing/2014/main" id="{42BECF34-5BC3-2482-3578-BB02BC1C5E24}"/>
                  </a:ext>
                </a:extLst>
              </p:cNvPr>
              <p:cNvSpPr txBox="1"/>
              <p:nvPr/>
            </p:nvSpPr>
            <p:spPr>
              <a:xfrm>
                <a:off x="1381210" y="4919506"/>
                <a:ext cx="301281" cy="186307"/>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101</a:t>
                </a:r>
              </a:p>
            </p:txBody>
          </p:sp>
          <p:sp>
            <p:nvSpPr>
              <p:cNvPr id="118" name="TextBox 117">
                <a:extLst>
                  <a:ext uri="{FF2B5EF4-FFF2-40B4-BE49-F238E27FC236}">
                    <a16:creationId xmlns:a16="http://schemas.microsoft.com/office/drawing/2014/main" id="{18570E36-CFC8-1B9A-420A-71E0EE4E3386}"/>
                  </a:ext>
                </a:extLst>
              </p:cNvPr>
              <p:cNvSpPr txBox="1"/>
              <p:nvPr/>
            </p:nvSpPr>
            <p:spPr>
              <a:xfrm>
                <a:off x="2131390" y="4634549"/>
                <a:ext cx="301281" cy="186307"/>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127</a:t>
                </a:r>
              </a:p>
            </p:txBody>
          </p:sp>
          <p:sp>
            <p:nvSpPr>
              <p:cNvPr id="119" name="TextBox 118">
                <a:extLst>
                  <a:ext uri="{FF2B5EF4-FFF2-40B4-BE49-F238E27FC236}">
                    <a16:creationId xmlns:a16="http://schemas.microsoft.com/office/drawing/2014/main" id="{31DC5843-50FF-293F-5D3C-8E78D5A3DB02}"/>
                  </a:ext>
                </a:extLst>
              </p:cNvPr>
              <p:cNvSpPr txBox="1"/>
              <p:nvPr/>
            </p:nvSpPr>
            <p:spPr>
              <a:xfrm>
                <a:off x="2506471" y="4755440"/>
                <a:ext cx="301281" cy="186307"/>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116</a:t>
                </a:r>
              </a:p>
            </p:txBody>
          </p:sp>
          <p:sp>
            <p:nvSpPr>
              <p:cNvPr id="120" name="TextBox 119">
                <a:extLst>
                  <a:ext uri="{FF2B5EF4-FFF2-40B4-BE49-F238E27FC236}">
                    <a16:creationId xmlns:a16="http://schemas.microsoft.com/office/drawing/2014/main" id="{53E44C4E-1935-5C40-D599-8269A37488F9}"/>
                  </a:ext>
                </a:extLst>
              </p:cNvPr>
              <p:cNvSpPr txBox="1"/>
              <p:nvPr/>
            </p:nvSpPr>
            <p:spPr>
              <a:xfrm>
                <a:off x="2881560" y="4850426"/>
                <a:ext cx="301281" cy="186307"/>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107</a:t>
                </a:r>
              </a:p>
            </p:txBody>
          </p:sp>
          <p:sp>
            <p:nvSpPr>
              <p:cNvPr id="121" name="TextBox 120">
                <a:extLst>
                  <a:ext uri="{FF2B5EF4-FFF2-40B4-BE49-F238E27FC236}">
                    <a16:creationId xmlns:a16="http://schemas.microsoft.com/office/drawing/2014/main" id="{3BA0F506-A519-2BA1-631C-3ED8E8E0E18D}"/>
                  </a:ext>
                </a:extLst>
              </p:cNvPr>
              <p:cNvSpPr txBox="1"/>
              <p:nvPr/>
            </p:nvSpPr>
            <p:spPr>
              <a:xfrm>
                <a:off x="3256650" y="4884966"/>
                <a:ext cx="301281" cy="186307"/>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104</a:t>
                </a:r>
              </a:p>
            </p:txBody>
          </p:sp>
          <p:sp>
            <p:nvSpPr>
              <p:cNvPr id="122" name="TextBox 121">
                <a:extLst>
                  <a:ext uri="{FF2B5EF4-FFF2-40B4-BE49-F238E27FC236}">
                    <a16:creationId xmlns:a16="http://schemas.microsoft.com/office/drawing/2014/main" id="{4E6C28F7-B984-85AF-BF77-A2394D60AFAC}"/>
                  </a:ext>
                </a:extLst>
              </p:cNvPr>
              <p:cNvSpPr txBox="1"/>
              <p:nvPr/>
            </p:nvSpPr>
            <p:spPr>
              <a:xfrm>
                <a:off x="3631731" y="4384133"/>
                <a:ext cx="301281" cy="186307"/>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150</a:t>
                </a:r>
              </a:p>
            </p:txBody>
          </p:sp>
          <p:sp>
            <p:nvSpPr>
              <p:cNvPr id="123" name="TextBox 122">
                <a:extLst>
                  <a:ext uri="{FF2B5EF4-FFF2-40B4-BE49-F238E27FC236}">
                    <a16:creationId xmlns:a16="http://schemas.microsoft.com/office/drawing/2014/main" id="{16215D88-270B-8101-36F9-936C5B66A32B}"/>
                  </a:ext>
                </a:extLst>
              </p:cNvPr>
              <p:cNvSpPr txBox="1"/>
              <p:nvPr/>
            </p:nvSpPr>
            <p:spPr>
              <a:xfrm>
                <a:off x="4026548" y="4988586"/>
                <a:ext cx="261814" cy="186307"/>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95</a:t>
                </a:r>
              </a:p>
            </p:txBody>
          </p:sp>
          <p:sp>
            <p:nvSpPr>
              <p:cNvPr id="124" name="TextBox 123">
                <a:extLst>
                  <a:ext uri="{FF2B5EF4-FFF2-40B4-BE49-F238E27FC236}">
                    <a16:creationId xmlns:a16="http://schemas.microsoft.com/office/drawing/2014/main" id="{A2D9BDFA-3746-62E8-939F-2BD89B3F6F3C}"/>
                  </a:ext>
                </a:extLst>
              </p:cNvPr>
              <p:cNvSpPr txBox="1"/>
              <p:nvPr/>
            </p:nvSpPr>
            <p:spPr>
              <a:xfrm>
                <a:off x="4381910" y="4755440"/>
                <a:ext cx="301281" cy="186307"/>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116</a:t>
                </a:r>
              </a:p>
            </p:txBody>
          </p:sp>
          <p:sp>
            <p:nvSpPr>
              <p:cNvPr id="125" name="TextBox 124">
                <a:extLst>
                  <a:ext uri="{FF2B5EF4-FFF2-40B4-BE49-F238E27FC236}">
                    <a16:creationId xmlns:a16="http://schemas.microsoft.com/office/drawing/2014/main" id="{040366E0-B0AC-66C3-492F-F61B9DC50ACA}"/>
                  </a:ext>
                </a:extLst>
              </p:cNvPr>
              <p:cNvSpPr txBox="1"/>
              <p:nvPr/>
            </p:nvSpPr>
            <p:spPr>
              <a:xfrm>
                <a:off x="1132659" y="5601674"/>
                <a:ext cx="261814" cy="186307"/>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39</a:t>
                </a:r>
              </a:p>
            </p:txBody>
          </p:sp>
          <p:sp>
            <p:nvSpPr>
              <p:cNvPr id="126" name="TextBox 125">
                <a:extLst>
                  <a:ext uri="{FF2B5EF4-FFF2-40B4-BE49-F238E27FC236}">
                    <a16:creationId xmlns:a16="http://schemas.microsoft.com/office/drawing/2014/main" id="{E6E59800-FA53-F745-F6F4-FCFF7697BF7F}"/>
                  </a:ext>
                </a:extLst>
              </p:cNvPr>
              <p:cNvSpPr txBox="1"/>
              <p:nvPr/>
            </p:nvSpPr>
            <p:spPr>
              <a:xfrm>
                <a:off x="1507748" y="5593039"/>
                <a:ext cx="261814" cy="186307"/>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40</a:t>
                </a:r>
              </a:p>
            </p:txBody>
          </p:sp>
          <p:sp>
            <p:nvSpPr>
              <p:cNvPr id="127" name="TextBox 126">
                <a:extLst>
                  <a:ext uri="{FF2B5EF4-FFF2-40B4-BE49-F238E27FC236}">
                    <a16:creationId xmlns:a16="http://schemas.microsoft.com/office/drawing/2014/main" id="{04BB66CE-ED0B-4CB8-8A27-615734E2122B}"/>
                  </a:ext>
                </a:extLst>
              </p:cNvPr>
              <p:cNvSpPr txBox="1"/>
              <p:nvPr/>
            </p:nvSpPr>
            <p:spPr>
              <a:xfrm>
                <a:off x="1902565" y="6033426"/>
                <a:ext cx="222347" cy="186307"/>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0</a:t>
                </a:r>
              </a:p>
            </p:txBody>
          </p:sp>
          <p:sp>
            <p:nvSpPr>
              <p:cNvPr id="128" name="TextBox 127">
                <a:extLst>
                  <a:ext uri="{FF2B5EF4-FFF2-40B4-BE49-F238E27FC236}">
                    <a16:creationId xmlns:a16="http://schemas.microsoft.com/office/drawing/2014/main" id="{395EF00A-D75B-400C-05B6-7E35AD32B6F4}"/>
                  </a:ext>
                </a:extLst>
              </p:cNvPr>
              <p:cNvSpPr txBox="1"/>
              <p:nvPr/>
            </p:nvSpPr>
            <p:spPr>
              <a:xfrm>
                <a:off x="2257919" y="5748470"/>
                <a:ext cx="261814" cy="186307"/>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26</a:t>
                </a:r>
              </a:p>
            </p:txBody>
          </p:sp>
          <p:sp>
            <p:nvSpPr>
              <p:cNvPr id="129" name="TextBox 128">
                <a:extLst>
                  <a:ext uri="{FF2B5EF4-FFF2-40B4-BE49-F238E27FC236}">
                    <a16:creationId xmlns:a16="http://schemas.microsoft.com/office/drawing/2014/main" id="{A2B37759-0EEF-6A65-247F-52F6D20B6C99}"/>
                  </a:ext>
                </a:extLst>
              </p:cNvPr>
              <p:cNvSpPr txBox="1"/>
              <p:nvPr/>
            </p:nvSpPr>
            <p:spPr>
              <a:xfrm>
                <a:off x="2633009" y="5627579"/>
                <a:ext cx="261814" cy="186307"/>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37</a:t>
                </a:r>
              </a:p>
            </p:txBody>
          </p:sp>
          <p:sp>
            <p:nvSpPr>
              <p:cNvPr id="130" name="TextBox 129">
                <a:extLst>
                  <a:ext uri="{FF2B5EF4-FFF2-40B4-BE49-F238E27FC236}">
                    <a16:creationId xmlns:a16="http://schemas.microsoft.com/office/drawing/2014/main" id="{7BEF925E-0ABD-66AD-A153-DC92671872FF}"/>
                  </a:ext>
                </a:extLst>
              </p:cNvPr>
              <p:cNvSpPr txBox="1"/>
              <p:nvPr/>
            </p:nvSpPr>
            <p:spPr>
              <a:xfrm>
                <a:off x="3008098" y="5575769"/>
                <a:ext cx="261814" cy="186307"/>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41</a:t>
                </a:r>
              </a:p>
            </p:txBody>
          </p:sp>
          <p:sp>
            <p:nvSpPr>
              <p:cNvPr id="131" name="TextBox 130">
                <a:extLst>
                  <a:ext uri="{FF2B5EF4-FFF2-40B4-BE49-F238E27FC236}">
                    <a16:creationId xmlns:a16="http://schemas.microsoft.com/office/drawing/2014/main" id="{12F4B6E0-3C23-3C44-B900-E3210D08404E}"/>
                  </a:ext>
                </a:extLst>
              </p:cNvPr>
              <p:cNvSpPr txBox="1"/>
              <p:nvPr/>
            </p:nvSpPr>
            <p:spPr>
              <a:xfrm>
                <a:off x="3383179" y="5610309"/>
                <a:ext cx="261814" cy="186307"/>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38</a:t>
                </a:r>
              </a:p>
            </p:txBody>
          </p:sp>
          <p:sp>
            <p:nvSpPr>
              <p:cNvPr id="132" name="TextBox 131">
                <a:extLst>
                  <a:ext uri="{FF2B5EF4-FFF2-40B4-BE49-F238E27FC236}">
                    <a16:creationId xmlns:a16="http://schemas.microsoft.com/office/drawing/2014/main" id="{0E5B0C5E-2F5A-C320-3C2F-BA6970EB50CA}"/>
                  </a:ext>
                </a:extLst>
              </p:cNvPr>
              <p:cNvSpPr txBox="1"/>
              <p:nvPr/>
            </p:nvSpPr>
            <p:spPr>
              <a:xfrm>
                <a:off x="3758269" y="5264908"/>
                <a:ext cx="261814" cy="186307"/>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70</a:t>
                </a:r>
              </a:p>
            </p:txBody>
          </p:sp>
          <p:sp>
            <p:nvSpPr>
              <p:cNvPr id="133" name="TextBox 132">
                <a:extLst>
                  <a:ext uri="{FF2B5EF4-FFF2-40B4-BE49-F238E27FC236}">
                    <a16:creationId xmlns:a16="http://schemas.microsoft.com/office/drawing/2014/main" id="{EC57DF9A-3A6D-BEE3-DBBA-170468DAFBF6}"/>
                  </a:ext>
                </a:extLst>
              </p:cNvPr>
              <p:cNvSpPr txBox="1"/>
              <p:nvPr/>
            </p:nvSpPr>
            <p:spPr>
              <a:xfrm>
                <a:off x="4133359" y="5385798"/>
                <a:ext cx="261814" cy="186307"/>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59</a:t>
                </a:r>
              </a:p>
            </p:txBody>
          </p:sp>
          <p:sp>
            <p:nvSpPr>
              <p:cNvPr id="134" name="TextBox 133">
                <a:extLst>
                  <a:ext uri="{FF2B5EF4-FFF2-40B4-BE49-F238E27FC236}">
                    <a16:creationId xmlns:a16="http://schemas.microsoft.com/office/drawing/2014/main" id="{AA3DA76E-3E54-23E5-5E86-2E81438FCA15}"/>
                  </a:ext>
                </a:extLst>
              </p:cNvPr>
              <p:cNvSpPr txBox="1"/>
              <p:nvPr/>
            </p:nvSpPr>
            <p:spPr>
              <a:xfrm>
                <a:off x="4508440" y="5489419"/>
                <a:ext cx="261814" cy="186307"/>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49</a:t>
                </a:r>
              </a:p>
            </p:txBody>
          </p:sp>
          <p:sp>
            <p:nvSpPr>
              <p:cNvPr id="135" name="TextBox 134">
                <a:extLst>
                  <a:ext uri="{FF2B5EF4-FFF2-40B4-BE49-F238E27FC236}">
                    <a16:creationId xmlns:a16="http://schemas.microsoft.com/office/drawing/2014/main" id="{538E666F-2B71-BA4F-E31F-2C7AA583C32D}"/>
                  </a:ext>
                </a:extLst>
              </p:cNvPr>
              <p:cNvSpPr txBox="1"/>
              <p:nvPr/>
            </p:nvSpPr>
            <p:spPr>
              <a:xfrm>
                <a:off x="819822" y="6111142"/>
                <a:ext cx="222347" cy="186307"/>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0</a:t>
                </a:r>
              </a:p>
            </p:txBody>
          </p:sp>
          <p:sp>
            <p:nvSpPr>
              <p:cNvPr id="136" name="TextBox 135">
                <a:extLst>
                  <a:ext uri="{FF2B5EF4-FFF2-40B4-BE49-F238E27FC236}">
                    <a16:creationId xmlns:a16="http://schemas.microsoft.com/office/drawing/2014/main" id="{919C6EFA-5A2F-2354-62DE-7718D7FBE92F}"/>
                  </a:ext>
                </a:extLst>
              </p:cNvPr>
              <p:cNvSpPr txBox="1"/>
              <p:nvPr/>
            </p:nvSpPr>
            <p:spPr>
              <a:xfrm>
                <a:off x="780368" y="5895266"/>
                <a:ext cx="261814" cy="186307"/>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20</a:t>
                </a:r>
              </a:p>
            </p:txBody>
          </p:sp>
          <p:sp>
            <p:nvSpPr>
              <p:cNvPr id="137" name="TextBox 136">
                <a:extLst>
                  <a:ext uri="{FF2B5EF4-FFF2-40B4-BE49-F238E27FC236}">
                    <a16:creationId xmlns:a16="http://schemas.microsoft.com/office/drawing/2014/main" id="{ED216780-941B-6A25-D960-A92F0765ACE1}"/>
                  </a:ext>
                </a:extLst>
              </p:cNvPr>
              <p:cNvSpPr txBox="1"/>
              <p:nvPr/>
            </p:nvSpPr>
            <p:spPr>
              <a:xfrm>
                <a:off x="780368" y="5670754"/>
                <a:ext cx="261814" cy="186307"/>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40</a:t>
                </a:r>
              </a:p>
            </p:txBody>
          </p:sp>
          <p:sp>
            <p:nvSpPr>
              <p:cNvPr id="138" name="TextBox 137">
                <a:extLst>
                  <a:ext uri="{FF2B5EF4-FFF2-40B4-BE49-F238E27FC236}">
                    <a16:creationId xmlns:a16="http://schemas.microsoft.com/office/drawing/2014/main" id="{63430DD8-6F7D-8F63-FF4E-33F273169A46}"/>
                  </a:ext>
                </a:extLst>
              </p:cNvPr>
              <p:cNvSpPr txBox="1"/>
              <p:nvPr/>
            </p:nvSpPr>
            <p:spPr>
              <a:xfrm>
                <a:off x="780368" y="5454878"/>
                <a:ext cx="261814" cy="186307"/>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60</a:t>
                </a:r>
              </a:p>
            </p:txBody>
          </p:sp>
          <p:sp>
            <p:nvSpPr>
              <p:cNvPr id="139" name="TextBox 138">
                <a:extLst>
                  <a:ext uri="{FF2B5EF4-FFF2-40B4-BE49-F238E27FC236}">
                    <a16:creationId xmlns:a16="http://schemas.microsoft.com/office/drawing/2014/main" id="{9EF2DDEC-188F-EB41-6F36-1B5705B22781}"/>
                  </a:ext>
                </a:extLst>
              </p:cNvPr>
              <p:cNvSpPr txBox="1"/>
              <p:nvPr/>
            </p:nvSpPr>
            <p:spPr>
              <a:xfrm>
                <a:off x="780368" y="5230367"/>
                <a:ext cx="261814" cy="186307"/>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80</a:t>
                </a:r>
              </a:p>
            </p:txBody>
          </p:sp>
          <p:sp>
            <p:nvSpPr>
              <p:cNvPr id="140" name="TextBox 139">
                <a:extLst>
                  <a:ext uri="{FF2B5EF4-FFF2-40B4-BE49-F238E27FC236}">
                    <a16:creationId xmlns:a16="http://schemas.microsoft.com/office/drawing/2014/main" id="{BC716EEA-9763-B557-77D6-5AB27ED4685A}"/>
                  </a:ext>
                </a:extLst>
              </p:cNvPr>
              <p:cNvSpPr txBox="1"/>
              <p:nvPr/>
            </p:nvSpPr>
            <p:spPr>
              <a:xfrm>
                <a:off x="740914" y="5014491"/>
                <a:ext cx="301281" cy="186307"/>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100</a:t>
                </a:r>
              </a:p>
            </p:txBody>
          </p:sp>
          <p:sp>
            <p:nvSpPr>
              <p:cNvPr id="141" name="TextBox 140">
                <a:extLst>
                  <a:ext uri="{FF2B5EF4-FFF2-40B4-BE49-F238E27FC236}">
                    <a16:creationId xmlns:a16="http://schemas.microsoft.com/office/drawing/2014/main" id="{1039FEB2-224F-B666-9492-993C234EC330}"/>
                  </a:ext>
                </a:extLst>
              </p:cNvPr>
              <p:cNvSpPr txBox="1"/>
              <p:nvPr/>
            </p:nvSpPr>
            <p:spPr>
              <a:xfrm>
                <a:off x="740914" y="4789980"/>
                <a:ext cx="301281" cy="186307"/>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120</a:t>
                </a:r>
              </a:p>
            </p:txBody>
          </p:sp>
          <p:sp>
            <p:nvSpPr>
              <p:cNvPr id="142" name="TextBox 141">
                <a:extLst>
                  <a:ext uri="{FF2B5EF4-FFF2-40B4-BE49-F238E27FC236}">
                    <a16:creationId xmlns:a16="http://schemas.microsoft.com/office/drawing/2014/main" id="{1D4CFA29-12A8-6ABE-492F-887C8C1C435F}"/>
                  </a:ext>
                </a:extLst>
              </p:cNvPr>
              <p:cNvSpPr txBox="1"/>
              <p:nvPr/>
            </p:nvSpPr>
            <p:spPr>
              <a:xfrm>
                <a:off x="740914" y="4574104"/>
                <a:ext cx="301281" cy="186307"/>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140</a:t>
                </a:r>
              </a:p>
            </p:txBody>
          </p:sp>
          <p:sp>
            <p:nvSpPr>
              <p:cNvPr id="143" name="TextBox 142">
                <a:extLst>
                  <a:ext uri="{FF2B5EF4-FFF2-40B4-BE49-F238E27FC236}">
                    <a16:creationId xmlns:a16="http://schemas.microsoft.com/office/drawing/2014/main" id="{FA265B6F-7B22-1C34-7325-ED1DBDCBA02D}"/>
                  </a:ext>
                </a:extLst>
              </p:cNvPr>
              <p:cNvSpPr txBox="1"/>
              <p:nvPr/>
            </p:nvSpPr>
            <p:spPr>
              <a:xfrm>
                <a:off x="740914" y="4349593"/>
                <a:ext cx="301281" cy="186307"/>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160</a:t>
                </a:r>
              </a:p>
            </p:txBody>
          </p:sp>
          <p:sp>
            <p:nvSpPr>
              <p:cNvPr id="144" name="TextBox 143">
                <a:extLst>
                  <a:ext uri="{FF2B5EF4-FFF2-40B4-BE49-F238E27FC236}">
                    <a16:creationId xmlns:a16="http://schemas.microsoft.com/office/drawing/2014/main" id="{DFE515FD-E302-3998-CAC3-914CF8E0B9D5}"/>
                  </a:ext>
                </a:extLst>
              </p:cNvPr>
              <p:cNvSpPr txBox="1"/>
              <p:nvPr/>
            </p:nvSpPr>
            <p:spPr>
              <a:xfrm>
                <a:off x="1007081" y="6214762"/>
                <a:ext cx="406185" cy="186307"/>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2020-A</a:t>
                </a:r>
              </a:p>
            </p:txBody>
          </p:sp>
          <p:sp>
            <p:nvSpPr>
              <p:cNvPr id="145" name="TextBox 144">
                <a:extLst>
                  <a:ext uri="{FF2B5EF4-FFF2-40B4-BE49-F238E27FC236}">
                    <a16:creationId xmlns:a16="http://schemas.microsoft.com/office/drawing/2014/main" id="{4F4A3CE6-C667-3089-3614-59263D862E27}"/>
                  </a:ext>
                </a:extLst>
              </p:cNvPr>
              <p:cNvSpPr txBox="1"/>
              <p:nvPr/>
            </p:nvSpPr>
            <p:spPr>
              <a:xfrm>
                <a:off x="1381452" y="6214762"/>
                <a:ext cx="407629" cy="186307"/>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2020-B</a:t>
                </a:r>
              </a:p>
            </p:txBody>
          </p:sp>
          <p:sp>
            <p:nvSpPr>
              <p:cNvPr id="146" name="TextBox 145">
                <a:extLst>
                  <a:ext uri="{FF2B5EF4-FFF2-40B4-BE49-F238E27FC236}">
                    <a16:creationId xmlns:a16="http://schemas.microsoft.com/office/drawing/2014/main" id="{07E5B108-8E96-F6FC-3F31-5BE3AD88EE5B}"/>
                  </a:ext>
                </a:extLst>
              </p:cNvPr>
              <p:cNvSpPr txBox="1"/>
              <p:nvPr/>
            </p:nvSpPr>
            <p:spPr>
              <a:xfrm>
                <a:off x="1757252" y="6214762"/>
                <a:ext cx="404283" cy="186307"/>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2021-A</a:t>
                </a:r>
              </a:p>
            </p:txBody>
          </p:sp>
          <p:sp>
            <p:nvSpPr>
              <p:cNvPr id="147" name="TextBox 146">
                <a:extLst>
                  <a:ext uri="{FF2B5EF4-FFF2-40B4-BE49-F238E27FC236}">
                    <a16:creationId xmlns:a16="http://schemas.microsoft.com/office/drawing/2014/main" id="{063BE959-3E9A-31AC-0A3C-D1227399F393}"/>
                  </a:ext>
                </a:extLst>
              </p:cNvPr>
              <p:cNvSpPr txBox="1"/>
              <p:nvPr/>
            </p:nvSpPr>
            <p:spPr>
              <a:xfrm>
                <a:off x="2131623" y="6214762"/>
                <a:ext cx="405728" cy="186307"/>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2021-B</a:t>
                </a:r>
              </a:p>
            </p:txBody>
          </p:sp>
          <p:sp>
            <p:nvSpPr>
              <p:cNvPr id="148" name="TextBox 147">
                <a:extLst>
                  <a:ext uri="{FF2B5EF4-FFF2-40B4-BE49-F238E27FC236}">
                    <a16:creationId xmlns:a16="http://schemas.microsoft.com/office/drawing/2014/main" id="{1B2F3048-96F6-CBE9-E651-B6671600C371}"/>
                  </a:ext>
                </a:extLst>
              </p:cNvPr>
              <p:cNvSpPr txBox="1"/>
              <p:nvPr/>
            </p:nvSpPr>
            <p:spPr>
              <a:xfrm>
                <a:off x="2507422" y="6214762"/>
                <a:ext cx="406185" cy="186307"/>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2022-A</a:t>
                </a:r>
              </a:p>
            </p:txBody>
          </p:sp>
          <p:sp>
            <p:nvSpPr>
              <p:cNvPr id="149" name="TextBox 148">
                <a:extLst>
                  <a:ext uri="{FF2B5EF4-FFF2-40B4-BE49-F238E27FC236}">
                    <a16:creationId xmlns:a16="http://schemas.microsoft.com/office/drawing/2014/main" id="{C09188AE-F4E9-B545-5052-3ECBD03898CD}"/>
                  </a:ext>
                </a:extLst>
              </p:cNvPr>
              <p:cNvSpPr txBox="1"/>
              <p:nvPr/>
            </p:nvSpPr>
            <p:spPr>
              <a:xfrm>
                <a:off x="2881794" y="6214762"/>
                <a:ext cx="407629" cy="186307"/>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2022-B</a:t>
                </a:r>
              </a:p>
            </p:txBody>
          </p:sp>
          <p:sp>
            <p:nvSpPr>
              <p:cNvPr id="150" name="TextBox 149">
                <a:extLst>
                  <a:ext uri="{FF2B5EF4-FFF2-40B4-BE49-F238E27FC236}">
                    <a16:creationId xmlns:a16="http://schemas.microsoft.com/office/drawing/2014/main" id="{361162E3-3121-7B26-BC55-9813463223AA}"/>
                  </a:ext>
                </a:extLst>
              </p:cNvPr>
              <p:cNvSpPr txBox="1"/>
              <p:nvPr/>
            </p:nvSpPr>
            <p:spPr>
              <a:xfrm>
                <a:off x="3257602" y="6214762"/>
                <a:ext cx="406185" cy="186307"/>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2023-A</a:t>
                </a:r>
              </a:p>
            </p:txBody>
          </p:sp>
          <p:sp>
            <p:nvSpPr>
              <p:cNvPr id="151" name="TextBox 150">
                <a:extLst>
                  <a:ext uri="{FF2B5EF4-FFF2-40B4-BE49-F238E27FC236}">
                    <a16:creationId xmlns:a16="http://schemas.microsoft.com/office/drawing/2014/main" id="{D2D16ACE-1444-6F97-0E1E-093978C5FD4F}"/>
                  </a:ext>
                </a:extLst>
              </p:cNvPr>
              <p:cNvSpPr txBox="1"/>
              <p:nvPr/>
            </p:nvSpPr>
            <p:spPr>
              <a:xfrm>
                <a:off x="3631973" y="6214762"/>
                <a:ext cx="407629" cy="186307"/>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2024-B</a:t>
                </a:r>
              </a:p>
            </p:txBody>
          </p:sp>
          <p:sp>
            <p:nvSpPr>
              <p:cNvPr id="152" name="TextBox 151">
                <a:extLst>
                  <a:ext uri="{FF2B5EF4-FFF2-40B4-BE49-F238E27FC236}">
                    <a16:creationId xmlns:a16="http://schemas.microsoft.com/office/drawing/2014/main" id="{C31BC8D6-4D2B-753F-8150-6177781EDD75}"/>
                  </a:ext>
                </a:extLst>
              </p:cNvPr>
              <p:cNvSpPr txBox="1"/>
              <p:nvPr/>
            </p:nvSpPr>
            <p:spPr>
              <a:xfrm>
                <a:off x="4007772" y="6214762"/>
                <a:ext cx="406185" cy="186307"/>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2025-A</a:t>
                </a:r>
              </a:p>
            </p:txBody>
          </p:sp>
          <p:sp>
            <p:nvSpPr>
              <p:cNvPr id="153" name="TextBox 152">
                <a:extLst>
                  <a:ext uri="{FF2B5EF4-FFF2-40B4-BE49-F238E27FC236}">
                    <a16:creationId xmlns:a16="http://schemas.microsoft.com/office/drawing/2014/main" id="{C8521BCC-5592-E364-107B-6C57785067E4}"/>
                  </a:ext>
                </a:extLst>
              </p:cNvPr>
              <p:cNvSpPr txBox="1"/>
              <p:nvPr/>
            </p:nvSpPr>
            <p:spPr>
              <a:xfrm>
                <a:off x="4382144" y="6214762"/>
                <a:ext cx="407629" cy="186307"/>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2025-B</a:t>
                </a:r>
              </a:p>
            </p:txBody>
          </p:sp>
          <p:sp>
            <p:nvSpPr>
              <p:cNvPr id="154" name="TextBox 153">
                <a:extLst>
                  <a:ext uri="{FF2B5EF4-FFF2-40B4-BE49-F238E27FC236}">
                    <a16:creationId xmlns:a16="http://schemas.microsoft.com/office/drawing/2014/main" id="{1B5A69FB-5784-E500-F9C7-213489D58875}"/>
                  </a:ext>
                </a:extLst>
              </p:cNvPr>
              <p:cNvSpPr txBox="1"/>
              <p:nvPr/>
            </p:nvSpPr>
            <p:spPr>
              <a:xfrm>
                <a:off x="1665106" y="4153622"/>
                <a:ext cx="305134" cy="239011"/>
              </a:xfrm>
              <a:prstGeom prst="rect">
                <a:avLst/>
              </a:prstGeom>
              <a:noFill/>
            </p:spPr>
            <p:txBody>
              <a:bodyPr wrap="none" rtlCol="0">
                <a:spAutoFit/>
              </a:bodyPr>
              <a:lstStyle/>
              <a:p>
                <a:pPr algn="l"/>
                <a:r>
                  <a:rPr lang="en-US" sz="1050" spc="0" baseline="0">
                    <a:ln/>
                    <a:solidFill>
                      <a:srgbClr val="595959"/>
                    </a:solidFill>
                    <a:latin typeface="Aptos Narrow"/>
                    <a:sym typeface="Aptos Narrow"/>
                    <a:rtl val="0"/>
                  </a:rPr>
                  <a:t>BL</a:t>
                </a:r>
              </a:p>
            </p:txBody>
          </p:sp>
          <p:sp>
            <p:nvSpPr>
              <p:cNvPr id="155" name="TextBox 154">
                <a:extLst>
                  <a:ext uri="{FF2B5EF4-FFF2-40B4-BE49-F238E27FC236}">
                    <a16:creationId xmlns:a16="http://schemas.microsoft.com/office/drawing/2014/main" id="{AEA5BE60-7BA6-B68B-6373-3FB2EBB51396}"/>
                  </a:ext>
                </a:extLst>
              </p:cNvPr>
              <p:cNvSpPr txBox="1"/>
              <p:nvPr/>
            </p:nvSpPr>
            <p:spPr>
              <a:xfrm>
                <a:off x="1787794" y="4153622"/>
                <a:ext cx="219964" cy="239011"/>
              </a:xfrm>
              <a:prstGeom prst="rect">
                <a:avLst/>
              </a:prstGeom>
              <a:noFill/>
            </p:spPr>
            <p:txBody>
              <a:bodyPr wrap="none" rtlCol="0">
                <a:spAutoFit/>
              </a:bodyPr>
              <a:lstStyle/>
              <a:p>
                <a:pPr algn="l"/>
                <a:r>
                  <a:rPr lang="en-US" sz="1050" spc="0" baseline="0">
                    <a:ln/>
                    <a:solidFill>
                      <a:srgbClr val="595959"/>
                    </a:solidFill>
                    <a:latin typeface="Aptos Narrow"/>
                    <a:sym typeface="Aptos Narrow"/>
                    <a:rtl val="0"/>
                  </a:rPr>
                  <a:t>-</a:t>
                </a:r>
              </a:p>
            </p:txBody>
          </p:sp>
          <p:sp>
            <p:nvSpPr>
              <p:cNvPr id="156" name="TextBox 155">
                <a:extLst>
                  <a:ext uri="{FF2B5EF4-FFF2-40B4-BE49-F238E27FC236}">
                    <a16:creationId xmlns:a16="http://schemas.microsoft.com/office/drawing/2014/main" id="{EB03235A-7DD5-A4FB-84FD-9C532B864A0D}"/>
                  </a:ext>
                </a:extLst>
              </p:cNvPr>
              <p:cNvSpPr txBox="1"/>
              <p:nvPr/>
            </p:nvSpPr>
            <p:spPr>
              <a:xfrm>
                <a:off x="1824868" y="4153622"/>
                <a:ext cx="2875434" cy="239011"/>
              </a:xfrm>
              <a:prstGeom prst="rect">
                <a:avLst/>
              </a:prstGeom>
              <a:noFill/>
            </p:spPr>
            <p:txBody>
              <a:bodyPr wrap="none" rtlCol="0">
                <a:spAutoFit/>
              </a:bodyPr>
              <a:lstStyle/>
              <a:p>
                <a:pPr algn="l"/>
                <a:r>
                  <a:rPr lang="en-US" sz="1050" spc="0" baseline="0">
                    <a:ln/>
                    <a:solidFill>
                      <a:srgbClr val="595959"/>
                    </a:solidFill>
                    <a:latin typeface="Aptos Narrow"/>
                    <a:sym typeface="Aptos Narrow"/>
                    <a:rtl val="0"/>
                  </a:rPr>
                  <a:t>4A (MAGREF) General User Days Requested vs Allocated</a:t>
                </a:r>
              </a:p>
            </p:txBody>
          </p:sp>
          <p:sp>
            <p:nvSpPr>
              <p:cNvPr id="157" name="Rectangle 156">
                <a:extLst>
                  <a:ext uri="{FF2B5EF4-FFF2-40B4-BE49-F238E27FC236}">
                    <a16:creationId xmlns:a16="http://schemas.microsoft.com/office/drawing/2014/main" id="{149D8974-A2D5-C399-61C3-F608B9E69A4D}"/>
                  </a:ext>
                </a:extLst>
              </p:cNvPr>
              <p:cNvSpPr/>
              <p:nvPr/>
            </p:nvSpPr>
            <p:spPr>
              <a:xfrm>
                <a:off x="4906712" y="5297249"/>
                <a:ext cx="43260" cy="43175"/>
              </a:xfrm>
              <a:prstGeom prst="rect">
                <a:avLst/>
              </a:prstGeom>
              <a:solidFill>
                <a:srgbClr val="156082"/>
              </a:solidFill>
              <a:ln w="8636" cap="flat">
                <a:noFill/>
                <a:prstDash val="solid"/>
                <a:miter/>
              </a:ln>
            </p:spPr>
            <p:txBody>
              <a:bodyPr/>
              <a:lstStyle/>
              <a:p>
                <a:endParaRPr lang="en-US"/>
              </a:p>
            </p:txBody>
          </p:sp>
          <p:sp>
            <p:nvSpPr>
              <p:cNvPr id="158" name="TextBox 157">
                <a:extLst>
                  <a:ext uri="{FF2B5EF4-FFF2-40B4-BE49-F238E27FC236}">
                    <a16:creationId xmlns:a16="http://schemas.microsoft.com/office/drawing/2014/main" id="{3F2E38A3-7869-5C09-3978-B67220A7FD72}"/>
                  </a:ext>
                </a:extLst>
              </p:cNvPr>
              <p:cNvSpPr txBox="1"/>
              <p:nvPr/>
            </p:nvSpPr>
            <p:spPr>
              <a:xfrm>
                <a:off x="4878970" y="5213097"/>
                <a:ext cx="703025" cy="186307"/>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Sum of Days Req</a:t>
                </a:r>
              </a:p>
            </p:txBody>
          </p:sp>
          <p:sp>
            <p:nvSpPr>
              <p:cNvPr id="159" name="Rectangle 158">
                <a:extLst>
                  <a:ext uri="{FF2B5EF4-FFF2-40B4-BE49-F238E27FC236}">
                    <a16:creationId xmlns:a16="http://schemas.microsoft.com/office/drawing/2014/main" id="{D899F212-303B-84BD-1528-8744851F742A}"/>
                  </a:ext>
                </a:extLst>
              </p:cNvPr>
              <p:cNvSpPr/>
              <p:nvPr/>
            </p:nvSpPr>
            <p:spPr>
              <a:xfrm>
                <a:off x="4906712" y="5444045"/>
                <a:ext cx="43260" cy="43175"/>
              </a:xfrm>
              <a:prstGeom prst="rect">
                <a:avLst/>
              </a:prstGeom>
              <a:solidFill>
                <a:srgbClr val="E97132"/>
              </a:solidFill>
              <a:ln w="8636" cap="flat">
                <a:noFill/>
                <a:prstDash val="solid"/>
                <a:miter/>
              </a:ln>
            </p:spPr>
            <p:txBody>
              <a:bodyPr/>
              <a:lstStyle/>
              <a:p>
                <a:endParaRPr lang="en-US"/>
              </a:p>
            </p:txBody>
          </p:sp>
          <p:sp>
            <p:nvSpPr>
              <p:cNvPr id="160" name="TextBox 159">
                <a:extLst>
                  <a:ext uri="{FF2B5EF4-FFF2-40B4-BE49-F238E27FC236}">
                    <a16:creationId xmlns:a16="http://schemas.microsoft.com/office/drawing/2014/main" id="{FF04D7F4-CC53-6C68-8FBB-5E0B5BD3FE26}"/>
                  </a:ext>
                </a:extLst>
              </p:cNvPr>
              <p:cNvSpPr txBox="1"/>
              <p:nvPr/>
            </p:nvSpPr>
            <p:spPr>
              <a:xfrm>
                <a:off x="4878970" y="5359893"/>
                <a:ext cx="700059" cy="186307"/>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Sum of Days Allo</a:t>
                </a:r>
              </a:p>
            </p:txBody>
          </p:sp>
          <p:sp>
            <p:nvSpPr>
              <p:cNvPr id="161" name="Rectangle 160">
                <a:extLst>
                  <a:ext uri="{FF2B5EF4-FFF2-40B4-BE49-F238E27FC236}">
                    <a16:creationId xmlns:a16="http://schemas.microsoft.com/office/drawing/2014/main" id="{7AE35661-34C5-8FF2-9450-878A08B06730}"/>
                  </a:ext>
                </a:extLst>
              </p:cNvPr>
              <p:cNvSpPr/>
              <p:nvPr/>
            </p:nvSpPr>
            <p:spPr>
              <a:xfrm>
                <a:off x="783945" y="4135836"/>
                <a:ext cx="4810616" cy="2279650"/>
              </a:xfrm>
              <a:prstGeom prst="rect">
                <a:avLst/>
              </a:prstGeom>
              <a:noFill/>
              <a:ln w="6477" cap="flat">
                <a:solidFill>
                  <a:srgbClr val="D9D9D9"/>
                </a:solidFill>
                <a:prstDash val="solid"/>
                <a:round/>
              </a:ln>
            </p:spPr>
            <p:txBody>
              <a:bodyPr/>
              <a:lstStyle/>
              <a:p>
                <a:endParaRPr lang="en-US"/>
              </a:p>
            </p:txBody>
          </p:sp>
        </p:grpSp>
        <p:grpSp>
          <p:nvGrpSpPr>
            <p:cNvPr id="162" name="Content Placeholder 13">
              <a:extLst>
                <a:ext uri="{FF2B5EF4-FFF2-40B4-BE49-F238E27FC236}">
                  <a16:creationId xmlns:a16="http://schemas.microsoft.com/office/drawing/2014/main" id="{55ED2643-AB48-E3D4-7FBF-407DA74D06DF}"/>
                </a:ext>
              </a:extLst>
            </p:cNvPr>
            <p:cNvGrpSpPr/>
            <p:nvPr/>
          </p:nvGrpSpPr>
          <p:grpSpPr>
            <a:xfrm>
              <a:off x="6884729" y="4291846"/>
              <a:ext cx="5056632" cy="2395770"/>
              <a:chOff x="7002209" y="4131519"/>
              <a:chExt cx="4763946" cy="2281686"/>
            </a:xfrm>
          </p:grpSpPr>
          <p:sp>
            <p:nvSpPr>
              <p:cNvPr id="163" name="Rectangle 162">
                <a:extLst>
                  <a:ext uri="{FF2B5EF4-FFF2-40B4-BE49-F238E27FC236}">
                    <a16:creationId xmlns:a16="http://schemas.microsoft.com/office/drawing/2014/main" id="{BA496DB1-D1C6-27AB-595E-4F1B101A3C8F}"/>
                  </a:ext>
                </a:extLst>
              </p:cNvPr>
              <p:cNvSpPr/>
              <p:nvPr/>
            </p:nvSpPr>
            <p:spPr>
              <a:xfrm>
                <a:off x="7002209" y="4131519"/>
                <a:ext cx="4759619" cy="2277373"/>
              </a:xfrm>
              <a:prstGeom prst="rect">
                <a:avLst/>
              </a:prstGeom>
              <a:solidFill>
                <a:srgbClr val="FFFFFF"/>
              </a:solidFill>
              <a:ln w="8643" cap="flat">
                <a:noFill/>
                <a:prstDash val="solid"/>
                <a:miter/>
              </a:ln>
            </p:spPr>
            <p:txBody>
              <a:bodyPr/>
              <a:lstStyle/>
              <a:p>
                <a:endParaRPr lang="en-US"/>
              </a:p>
            </p:txBody>
          </p:sp>
          <p:sp>
            <p:nvSpPr>
              <p:cNvPr id="164" name="Freeform 163">
                <a:extLst>
                  <a:ext uri="{FF2B5EF4-FFF2-40B4-BE49-F238E27FC236}">
                    <a16:creationId xmlns:a16="http://schemas.microsoft.com/office/drawing/2014/main" id="{A9F61A14-898A-DEFD-4D7A-0E14794A11C3}"/>
                  </a:ext>
                </a:extLst>
              </p:cNvPr>
              <p:cNvSpPr/>
              <p:nvPr/>
            </p:nvSpPr>
            <p:spPr>
              <a:xfrm>
                <a:off x="7248843" y="4455009"/>
                <a:ext cx="3695195" cy="1561381"/>
              </a:xfrm>
              <a:custGeom>
                <a:avLst/>
                <a:gdLst>
                  <a:gd name="csX0" fmla="*/ -511 w 3695195"/>
                  <a:gd name="csY0" fmla="*/ 1561072 h 1561381"/>
                  <a:gd name="csX1" fmla="*/ 3694684 w 3695195"/>
                  <a:gd name="csY1" fmla="*/ 1561072 h 1561381"/>
                  <a:gd name="csX2" fmla="*/ -511 w 3695195"/>
                  <a:gd name="csY2" fmla="*/ 1362665 h 1561381"/>
                  <a:gd name="csX3" fmla="*/ 3694684 w 3695195"/>
                  <a:gd name="csY3" fmla="*/ 1362665 h 1561381"/>
                  <a:gd name="csX4" fmla="*/ -511 w 3695195"/>
                  <a:gd name="csY4" fmla="*/ 1172884 h 1561381"/>
                  <a:gd name="csX5" fmla="*/ 3694684 w 3695195"/>
                  <a:gd name="csY5" fmla="*/ 1172884 h 1561381"/>
                  <a:gd name="csX6" fmla="*/ -511 w 3695195"/>
                  <a:gd name="csY6" fmla="*/ 974476 h 1561381"/>
                  <a:gd name="csX7" fmla="*/ 3694684 w 3695195"/>
                  <a:gd name="csY7" fmla="*/ 974476 h 1561381"/>
                  <a:gd name="csX8" fmla="*/ -511 w 3695195"/>
                  <a:gd name="csY8" fmla="*/ 776068 h 1561381"/>
                  <a:gd name="csX9" fmla="*/ 3694684 w 3695195"/>
                  <a:gd name="csY9" fmla="*/ 776068 h 1561381"/>
                  <a:gd name="csX10" fmla="*/ -511 w 3695195"/>
                  <a:gd name="csY10" fmla="*/ 586287 h 1561381"/>
                  <a:gd name="csX11" fmla="*/ 3694684 w 3695195"/>
                  <a:gd name="csY11" fmla="*/ 586287 h 1561381"/>
                  <a:gd name="csX12" fmla="*/ -511 w 3695195"/>
                  <a:gd name="csY12" fmla="*/ 387880 h 1561381"/>
                  <a:gd name="csX13" fmla="*/ 3694684 w 3695195"/>
                  <a:gd name="csY13" fmla="*/ 387880 h 1561381"/>
                  <a:gd name="csX14" fmla="*/ -511 w 3695195"/>
                  <a:gd name="csY14" fmla="*/ 198099 h 1561381"/>
                  <a:gd name="csX15" fmla="*/ 3694684 w 3695195"/>
                  <a:gd name="csY15" fmla="*/ 198099 h 1561381"/>
                  <a:gd name="csX16" fmla="*/ -511 w 3695195"/>
                  <a:gd name="csY16" fmla="*/ -309 h 1561381"/>
                  <a:gd name="csX17" fmla="*/ 3694684 w 3695195"/>
                  <a:gd name="csY17" fmla="*/ -309 h 15613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3695195" h="1561381">
                    <a:moveTo>
                      <a:pt x="-511" y="1561072"/>
                    </a:moveTo>
                    <a:lnTo>
                      <a:pt x="3694684" y="1561072"/>
                    </a:lnTo>
                    <a:moveTo>
                      <a:pt x="-511" y="1362665"/>
                    </a:moveTo>
                    <a:lnTo>
                      <a:pt x="3694684" y="1362665"/>
                    </a:lnTo>
                    <a:moveTo>
                      <a:pt x="-511" y="1172884"/>
                    </a:moveTo>
                    <a:lnTo>
                      <a:pt x="3694684" y="1172884"/>
                    </a:lnTo>
                    <a:moveTo>
                      <a:pt x="-511" y="974476"/>
                    </a:moveTo>
                    <a:lnTo>
                      <a:pt x="3694684" y="974476"/>
                    </a:lnTo>
                    <a:moveTo>
                      <a:pt x="-511" y="776068"/>
                    </a:moveTo>
                    <a:lnTo>
                      <a:pt x="3694684" y="776068"/>
                    </a:lnTo>
                    <a:moveTo>
                      <a:pt x="-511" y="586287"/>
                    </a:moveTo>
                    <a:lnTo>
                      <a:pt x="3694684" y="586287"/>
                    </a:lnTo>
                    <a:moveTo>
                      <a:pt x="-511" y="387880"/>
                    </a:moveTo>
                    <a:lnTo>
                      <a:pt x="3694684" y="387880"/>
                    </a:lnTo>
                    <a:moveTo>
                      <a:pt x="-511" y="198099"/>
                    </a:moveTo>
                    <a:lnTo>
                      <a:pt x="3694684" y="198099"/>
                    </a:lnTo>
                    <a:moveTo>
                      <a:pt x="-511" y="-309"/>
                    </a:moveTo>
                    <a:lnTo>
                      <a:pt x="3694684" y="-309"/>
                    </a:lnTo>
                  </a:path>
                </a:pathLst>
              </a:custGeom>
              <a:noFill/>
              <a:ln w="6483" cap="flat">
                <a:solidFill>
                  <a:srgbClr val="D9D9D9"/>
                </a:solidFill>
                <a:prstDash val="solid"/>
                <a:round/>
              </a:ln>
            </p:spPr>
            <p:txBody>
              <a:bodyPr/>
              <a:lstStyle/>
              <a:p>
                <a:endParaRPr lang="en-US"/>
              </a:p>
            </p:txBody>
          </p:sp>
          <p:sp>
            <p:nvSpPr>
              <p:cNvPr id="165" name="Freeform 164">
                <a:extLst>
                  <a:ext uri="{FF2B5EF4-FFF2-40B4-BE49-F238E27FC236}">
                    <a16:creationId xmlns:a16="http://schemas.microsoft.com/office/drawing/2014/main" id="{F9EBD08B-310F-5C75-CE05-B5D4610F6DDA}"/>
                  </a:ext>
                </a:extLst>
              </p:cNvPr>
              <p:cNvSpPr/>
              <p:nvPr/>
            </p:nvSpPr>
            <p:spPr>
              <a:xfrm>
                <a:off x="7339709" y="4649103"/>
                <a:ext cx="3409618" cy="1561381"/>
              </a:xfrm>
              <a:custGeom>
                <a:avLst/>
                <a:gdLst>
                  <a:gd name="csX0" fmla="*/ -511 w 3409618"/>
                  <a:gd name="csY0" fmla="*/ 939970 h 1561381"/>
                  <a:gd name="csX1" fmla="*/ 77374 w 3409618"/>
                  <a:gd name="csY1" fmla="*/ 939970 h 1561381"/>
                  <a:gd name="csX2" fmla="*/ 77374 w 3409618"/>
                  <a:gd name="csY2" fmla="*/ 1561072 h 1561381"/>
                  <a:gd name="csX3" fmla="*/ -511 w 3409618"/>
                  <a:gd name="csY3" fmla="*/ 1561072 h 1561381"/>
                  <a:gd name="csX4" fmla="*/ 362951 w 3409618"/>
                  <a:gd name="csY4" fmla="*/ 1129751 h 1561381"/>
                  <a:gd name="csX5" fmla="*/ 449489 w 3409618"/>
                  <a:gd name="csY5" fmla="*/ 1129751 h 1561381"/>
                  <a:gd name="csX6" fmla="*/ 449489 w 3409618"/>
                  <a:gd name="csY6" fmla="*/ 1561072 h 1561381"/>
                  <a:gd name="csX7" fmla="*/ 362951 w 3409618"/>
                  <a:gd name="csY7" fmla="*/ 1561072 h 1561381"/>
                  <a:gd name="csX8" fmla="*/ 1107182 w 3409618"/>
                  <a:gd name="csY8" fmla="*/ 612167 h 1561381"/>
                  <a:gd name="csX9" fmla="*/ 1185067 w 3409618"/>
                  <a:gd name="csY9" fmla="*/ 612167 h 1561381"/>
                  <a:gd name="csX10" fmla="*/ 1185067 w 3409618"/>
                  <a:gd name="csY10" fmla="*/ 1561072 h 1561381"/>
                  <a:gd name="csX11" fmla="*/ 1107182 w 3409618"/>
                  <a:gd name="csY11" fmla="*/ 1561072 h 1561381"/>
                  <a:gd name="csX12" fmla="*/ 1479298 w 3409618"/>
                  <a:gd name="csY12" fmla="*/ 396506 h 1561381"/>
                  <a:gd name="csX13" fmla="*/ 1557183 w 3409618"/>
                  <a:gd name="csY13" fmla="*/ 396506 h 1561381"/>
                  <a:gd name="csX14" fmla="*/ 1557183 w 3409618"/>
                  <a:gd name="csY14" fmla="*/ 1561072 h 1561381"/>
                  <a:gd name="csX15" fmla="*/ 1479298 w 3409618"/>
                  <a:gd name="csY15" fmla="*/ 1561072 h 1561381"/>
                  <a:gd name="csX16" fmla="*/ 1842760 w 3409618"/>
                  <a:gd name="csY16" fmla="*/ 344748 h 1561381"/>
                  <a:gd name="csX17" fmla="*/ 1929298 w 3409618"/>
                  <a:gd name="csY17" fmla="*/ 344748 h 1561381"/>
                  <a:gd name="csX18" fmla="*/ 1929298 w 3409618"/>
                  <a:gd name="csY18" fmla="*/ 1561072 h 1561381"/>
                  <a:gd name="csX19" fmla="*/ 1842760 w 3409618"/>
                  <a:gd name="csY19" fmla="*/ 1561072 h 1561381"/>
                  <a:gd name="csX20" fmla="*/ 2214875 w 3409618"/>
                  <a:gd name="csY20" fmla="*/ 120461 h 1561381"/>
                  <a:gd name="csX21" fmla="*/ 2301414 w 3409618"/>
                  <a:gd name="csY21" fmla="*/ 120461 h 1561381"/>
                  <a:gd name="csX22" fmla="*/ 2301414 w 3409618"/>
                  <a:gd name="csY22" fmla="*/ 1561072 h 1561381"/>
                  <a:gd name="csX23" fmla="*/ 2214875 w 3409618"/>
                  <a:gd name="csY23" fmla="*/ 1561072 h 1561381"/>
                  <a:gd name="csX24" fmla="*/ 2586991 w 3409618"/>
                  <a:gd name="csY24" fmla="*/ -309 h 1561381"/>
                  <a:gd name="csX25" fmla="*/ 2673530 w 3409618"/>
                  <a:gd name="csY25" fmla="*/ -309 h 1561381"/>
                  <a:gd name="csX26" fmla="*/ 2673530 w 3409618"/>
                  <a:gd name="csY26" fmla="*/ 1561072 h 1561381"/>
                  <a:gd name="csX27" fmla="*/ 2586991 w 3409618"/>
                  <a:gd name="csY27" fmla="*/ 1561072 h 1561381"/>
                  <a:gd name="csX28" fmla="*/ 2959107 w 3409618"/>
                  <a:gd name="csY28" fmla="*/ 689804 h 1561381"/>
                  <a:gd name="csX29" fmla="*/ 3036992 w 3409618"/>
                  <a:gd name="csY29" fmla="*/ 689804 h 1561381"/>
                  <a:gd name="csX30" fmla="*/ 3036992 w 3409618"/>
                  <a:gd name="csY30" fmla="*/ 1561072 h 1561381"/>
                  <a:gd name="csX31" fmla="*/ 2959107 w 3409618"/>
                  <a:gd name="csY31" fmla="*/ 1561072 h 1561381"/>
                  <a:gd name="csX32" fmla="*/ 3322569 w 3409618"/>
                  <a:gd name="csY32" fmla="*/ 301616 h 1561381"/>
                  <a:gd name="csX33" fmla="*/ 3409107 w 3409618"/>
                  <a:gd name="csY33" fmla="*/ 301616 h 1561381"/>
                  <a:gd name="csX34" fmla="*/ 3409107 w 3409618"/>
                  <a:gd name="csY34" fmla="*/ 1561072 h 1561381"/>
                  <a:gd name="csX35" fmla="*/ 3322569 w 3409618"/>
                  <a:gd name="csY35" fmla="*/ 1561072 h 15613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3409618" h="1561381">
                    <a:moveTo>
                      <a:pt x="-511" y="939970"/>
                    </a:moveTo>
                    <a:lnTo>
                      <a:pt x="77374" y="939970"/>
                    </a:lnTo>
                    <a:lnTo>
                      <a:pt x="77374" y="1561072"/>
                    </a:lnTo>
                    <a:lnTo>
                      <a:pt x="-511" y="1561072"/>
                    </a:lnTo>
                    <a:close/>
                    <a:moveTo>
                      <a:pt x="362951" y="1129751"/>
                    </a:moveTo>
                    <a:lnTo>
                      <a:pt x="449489" y="1129751"/>
                    </a:lnTo>
                    <a:lnTo>
                      <a:pt x="449489" y="1561072"/>
                    </a:lnTo>
                    <a:lnTo>
                      <a:pt x="362951" y="1561072"/>
                    </a:lnTo>
                    <a:close/>
                    <a:moveTo>
                      <a:pt x="1107182" y="612167"/>
                    </a:moveTo>
                    <a:lnTo>
                      <a:pt x="1185067" y="612167"/>
                    </a:lnTo>
                    <a:lnTo>
                      <a:pt x="1185067" y="1561072"/>
                    </a:lnTo>
                    <a:lnTo>
                      <a:pt x="1107182" y="1561072"/>
                    </a:lnTo>
                    <a:close/>
                    <a:moveTo>
                      <a:pt x="1479298" y="396506"/>
                    </a:moveTo>
                    <a:lnTo>
                      <a:pt x="1557183" y="396506"/>
                    </a:lnTo>
                    <a:lnTo>
                      <a:pt x="1557183" y="1561072"/>
                    </a:lnTo>
                    <a:lnTo>
                      <a:pt x="1479298" y="1561072"/>
                    </a:lnTo>
                    <a:close/>
                    <a:moveTo>
                      <a:pt x="1842760" y="344748"/>
                    </a:moveTo>
                    <a:lnTo>
                      <a:pt x="1929298" y="344748"/>
                    </a:lnTo>
                    <a:lnTo>
                      <a:pt x="1929298" y="1561072"/>
                    </a:lnTo>
                    <a:lnTo>
                      <a:pt x="1842760" y="1561072"/>
                    </a:lnTo>
                    <a:close/>
                    <a:moveTo>
                      <a:pt x="2214875" y="120461"/>
                    </a:moveTo>
                    <a:lnTo>
                      <a:pt x="2301414" y="120461"/>
                    </a:lnTo>
                    <a:lnTo>
                      <a:pt x="2301414" y="1561072"/>
                    </a:lnTo>
                    <a:lnTo>
                      <a:pt x="2214875" y="1561072"/>
                    </a:lnTo>
                    <a:close/>
                    <a:moveTo>
                      <a:pt x="2586991" y="-309"/>
                    </a:moveTo>
                    <a:lnTo>
                      <a:pt x="2673530" y="-309"/>
                    </a:lnTo>
                    <a:lnTo>
                      <a:pt x="2673530" y="1561072"/>
                    </a:lnTo>
                    <a:lnTo>
                      <a:pt x="2586991" y="1561072"/>
                    </a:lnTo>
                    <a:close/>
                    <a:moveTo>
                      <a:pt x="2959107" y="689804"/>
                    </a:moveTo>
                    <a:lnTo>
                      <a:pt x="3036992" y="689804"/>
                    </a:lnTo>
                    <a:lnTo>
                      <a:pt x="3036992" y="1561072"/>
                    </a:lnTo>
                    <a:lnTo>
                      <a:pt x="2959107" y="1561072"/>
                    </a:lnTo>
                    <a:close/>
                    <a:moveTo>
                      <a:pt x="3322569" y="301616"/>
                    </a:moveTo>
                    <a:lnTo>
                      <a:pt x="3409107" y="301616"/>
                    </a:lnTo>
                    <a:lnTo>
                      <a:pt x="3409107" y="1561072"/>
                    </a:lnTo>
                    <a:lnTo>
                      <a:pt x="3322569" y="1561072"/>
                    </a:lnTo>
                    <a:close/>
                  </a:path>
                </a:pathLst>
              </a:custGeom>
              <a:solidFill>
                <a:srgbClr val="156082"/>
              </a:solidFill>
              <a:ln w="8643" cap="flat">
                <a:noFill/>
                <a:prstDash val="solid"/>
                <a:miter/>
              </a:ln>
            </p:spPr>
            <p:txBody>
              <a:bodyPr/>
              <a:lstStyle/>
              <a:p>
                <a:endParaRPr lang="en-US"/>
              </a:p>
            </p:txBody>
          </p:sp>
          <p:sp>
            <p:nvSpPr>
              <p:cNvPr id="166" name="Freeform 165">
                <a:extLst>
                  <a:ext uri="{FF2B5EF4-FFF2-40B4-BE49-F238E27FC236}">
                    <a16:creationId xmlns:a16="http://schemas.microsoft.com/office/drawing/2014/main" id="{5E3C8A54-1497-E4D4-2B3B-0F06BC400D39}"/>
                  </a:ext>
                </a:extLst>
              </p:cNvPr>
              <p:cNvSpPr/>
              <p:nvPr/>
            </p:nvSpPr>
            <p:spPr>
              <a:xfrm>
                <a:off x="7443555" y="5511745"/>
                <a:ext cx="3409618" cy="698739"/>
              </a:xfrm>
              <a:custGeom>
                <a:avLst/>
                <a:gdLst>
                  <a:gd name="csX0" fmla="*/ -511 w 3409618"/>
                  <a:gd name="csY0" fmla="*/ 318868 h 698739"/>
                  <a:gd name="csX1" fmla="*/ 77374 w 3409618"/>
                  <a:gd name="csY1" fmla="*/ 318868 h 698739"/>
                  <a:gd name="csX2" fmla="*/ 77374 w 3409618"/>
                  <a:gd name="csY2" fmla="*/ 698431 h 698739"/>
                  <a:gd name="csX3" fmla="*/ -511 w 3409618"/>
                  <a:gd name="csY3" fmla="*/ 698431 h 698739"/>
                  <a:gd name="csX4" fmla="*/ 371605 w 3409618"/>
                  <a:gd name="csY4" fmla="*/ 387880 h 698739"/>
                  <a:gd name="csX5" fmla="*/ 449489 w 3409618"/>
                  <a:gd name="csY5" fmla="*/ 387880 h 698739"/>
                  <a:gd name="csX6" fmla="*/ 449489 w 3409618"/>
                  <a:gd name="csY6" fmla="*/ 698431 h 698739"/>
                  <a:gd name="csX7" fmla="*/ 371605 w 3409618"/>
                  <a:gd name="csY7" fmla="*/ 698431 h 698739"/>
                  <a:gd name="csX8" fmla="*/ 1107182 w 3409618"/>
                  <a:gd name="csY8" fmla="*/ 370627 h 698739"/>
                  <a:gd name="csX9" fmla="*/ 1193721 w 3409618"/>
                  <a:gd name="csY9" fmla="*/ 370627 h 698739"/>
                  <a:gd name="csX10" fmla="*/ 1193721 w 3409618"/>
                  <a:gd name="csY10" fmla="*/ 698431 h 698739"/>
                  <a:gd name="csX11" fmla="*/ 1107182 w 3409618"/>
                  <a:gd name="csY11" fmla="*/ 698431 h 698739"/>
                  <a:gd name="csX12" fmla="*/ 1479298 w 3409618"/>
                  <a:gd name="csY12" fmla="*/ 292989 h 698739"/>
                  <a:gd name="csX13" fmla="*/ 1557183 w 3409618"/>
                  <a:gd name="csY13" fmla="*/ 292989 h 698739"/>
                  <a:gd name="csX14" fmla="*/ 1557183 w 3409618"/>
                  <a:gd name="csY14" fmla="*/ 698431 h 698739"/>
                  <a:gd name="csX15" fmla="*/ 1479298 w 3409618"/>
                  <a:gd name="csY15" fmla="*/ 698431 h 698739"/>
                  <a:gd name="csX16" fmla="*/ 1851414 w 3409618"/>
                  <a:gd name="csY16" fmla="*/ 241231 h 698739"/>
                  <a:gd name="csX17" fmla="*/ 1929298 w 3409618"/>
                  <a:gd name="csY17" fmla="*/ 241231 h 698739"/>
                  <a:gd name="csX18" fmla="*/ 1929298 w 3409618"/>
                  <a:gd name="csY18" fmla="*/ 698431 h 698739"/>
                  <a:gd name="csX19" fmla="*/ 1851414 w 3409618"/>
                  <a:gd name="csY19" fmla="*/ 698431 h 698739"/>
                  <a:gd name="csX20" fmla="*/ 2214875 w 3409618"/>
                  <a:gd name="csY20" fmla="*/ 310242 h 698739"/>
                  <a:gd name="csX21" fmla="*/ 2301414 w 3409618"/>
                  <a:gd name="csY21" fmla="*/ 310242 h 698739"/>
                  <a:gd name="csX22" fmla="*/ 2301414 w 3409618"/>
                  <a:gd name="csY22" fmla="*/ 698431 h 698739"/>
                  <a:gd name="csX23" fmla="*/ 2214875 w 3409618"/>
                  <a:gd name="csY23" fmla="*/ 698431 h 698739"/>
                  <a:gd name="csX24" fmla="*/ 2586991 w 3409618"/>
                  <a:gd name="csY24" fmla="*/ -309 h 698739"/>
                  <a:gd name="csX25" fmla="*/ 2673530 w 3409618"/>
                  <a:gd name="csY25" fmla="*/ -309 h 698739"/>
                  <a:gd name="csX26" fmla="*/ 2673530 w 3409618"/>
                  <a:gd name="csY26" fmla="*/ 698431 h 698739"/>
                  <a:gd name="csX27" fmla="*/ 2586991 w 3409618"/>
                  <a:gd name="csY27" fmla="*/ 698431 h 698739"/>
                  <a:gd name="csX28" fmla="*/ 2959107 w 3409618"/>
                  <a:gd name="csY28" fmla="*/ 215351 h 698739"/>
                  <a:gd name="csX29" fmla="*/ 3036992 w 3409618"/>
                  <a:gd name="csY29" fmla="*/ 215351 h 698739"/>
                  <a:gd name="csX30" fmla="*/ 3036992 w 3409618"/>
                  <a:gd name="csY30" fmla="*/ 698431 h 698739"/>
                  <a:gd name="csX31" fmla="*/ 2959107 w 3409618"/>
                  <a:gd name="csY31" fmla="*/ 698431 h 698739"/>
                  <a:gd name="csX32" fmla="*/ 3331223 w 3409618"/>
                  <a:gd name="csY32" fmla="*/ 232604 h 698739"/>
                  <a:gd name="csX33" fmla="*/ 3409107 w 3409618"/>
                  <a:gd name="csY33" fmla="*/ 232604 h 698739"/>
                  <a:gd name="csX34" fmla="*/ 3409107 w 3409618"/>
                  <a:gd name="csY34" fmla="*/ 698431 h 698739"/>
                  <a:gd name="csX35" fmla="*/ 3331223 w 3409618"/>
                  <a:gd name="csY35" fmla="*/ 698431 h 6987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3409618" h="698739">
                    <a:moveTo>
                      <a:pt x="-511" y="318868"/>
                    </a:moveTo>
                    <a:lnTo>
                      <a:pt x="77374" y="318868"/>
                    </a:lnTo>
                    <a:lnTo>
                      <a:pt x="77374" y="698431"/>
                    </a:lnTo>
                    <a:lnTo>
                      <a:pt x="-511" y="698431"/>
                    </a:lnTo>
                    <a:close/>
                    <a:moveTo>
                      <a:pt x="371605" y="387880"/>
                    </a:moveTo>
                    <a:lnTo>
                      <a:pt x="449489" y="387880"/>
                    </a:lnTo>
                    <a:lnTo>
                      <a:pt x="449489" y="698431"/>
                    </a:lnTo>
                    <a:lnTo>
                      <a:pt x="371605" y="698431"/>
                    </a:lnTo>
                    <a:close/>
                    <a:moveTo>
                      <a:pt x="1107182" y="370627"/>
                    </a:moveTo>
                    <a:lnTo>
                      <a:pt x="1193721" y="370627"/>
                    </a:lnTo>
                    <a:lnTo>
                      <a:pt x="1193721" y="698431"/>
                    </a:lnTo>
                    <a:lnTo>
                      <a:pt x="1107182" y="698431"/>
                    </a:lnTo>
                    <a:close/>
                    <a:moveTo>
                      <a:pt x="1479298" y="292989"/>
                    </a:moveTo>
                    <a:lnTo>
                      <a:pt x="1557183" y="292989"/>
                    </a:lnTo>
                    <a:lnTo>
                      <a:pt x="1557183" y="698431"/>
                    </a:lnTo>
                    <a:lnTo>
                      <a:pt x="1479298" y="698431"/>
                    </a:lnTo>
                    <a:close/>
                    <a:moveTo>
                      <a:pt x="1851414" y="241231"/>
                    </a:moveTo>
                    <a:lnTo>
                      <a:pt x="1929298" y="241231"/>
                    </a:lnTo>
                    <a:lnTo>
                      <a:pt x="1929298" y="698431"/>
                    </a:lnTo>
                    <a:lnTo>
                      <a:pt x="1851414" y="698431"/>
                    </a:lnTo>
                    <a:close/>
                    <a:moveTo>
                      <a:pt x="2214875" y="310242"/>
                    </a:moveTo>
                    <a:lnTo>
                      <a:pt x="2301414" y="310242"/>
                    </a:lnTo>
                    <a:lnTo>
                      <a:pt x="2301414" y="698431"/>
                    </a:lnTo>
                    <a:lnTo>
                      <a:pt x="2214875" y="698431"/>
                    </a:lnTo>
                    <a:close/>
                    <a:moveTo>
                      <a:pt x="2586991" y="-309"/>
                    </a:moveTo>
                    <a:lnTo>
                      <a:pt x="2673530" y="-309"/>
                    </a:lnTo>
                    <a:lnTo>
                      <a:pt x="2673530" y="698431"/>
                    </a:lnTo>
                    <a:lnTo>
                      <a:pt x="2586991" y="698431"/>
                    </a:lnTo>
                    <a:close/>
                    <a:moveTo>
                      <a:pt x="2959107" y="215351"/>
                    </a:moveTo>
                    <a:lnTo>
                      <a:pt x="3036992" y="215351"/>
                    </a:lnTo>
                    <a:lnTo>
                      <a:pt x="3036992" y="698431"/>
                    </a:lnTo>
                    <a:lnTo>
                      <a:pt x="2959107" y="698431"/>
                    </a:lnTo>
                    <a:close/>
                    <a:moveTo>
                      <a:pt x="3331223" y="232604"/>
                    </a:moveTo>
                    <a:lnTo>
                      <a:pt x="3409107" y="232604"/>
                    </a:lnTo>
                    <a:lnTo>
                      <a:pt x="3409107" y="698431"/>
                    </a:lnTo>
                    <a:lnTo>
                      <a:pt x="3331223" y="698431"/>
                    </a:lnTo>
                    <a:close/>
                  </a:path>
                </a:pathLst>
              </a:custGeom>
              <a:solidFill>
                <a:srgbClr val="E97132"/>
              </a:solidFill>
              <a:ln w="8643" cap="flat">
                <a:noFill/>
                <a:prstDash val="solid"/>
                <a:miter/>
              </a:ln>
            </p:spPr>
            <p:txBody>
              <a:bodyPr/>
              <a:lstStyle/>
              <a:p>
                <a:endParaRPr lang="en-US"/>
              </a:p>
            </p:txBody>
          </p:sp>
          <p:sp>
            <p:nvSpPr>
              <p:cNvPr id="167" name="Freeform 166">
                <a:extLst>
                  <a:ext uri="{FF2B5EF4-FFF2-40B4-BE49-F238E27FC236}">
                    <a16:creationId xmlns:a16="http://schemas.microsoft.com/office/drawing/2014/main" id="{9D10DB46-3181-6B92-8723-EE8AEFA4A373}"/>
                  </a:ext>
                </a:extLst>
              </p:cNvPr>
              <p:cNvSpPr/>
              <p:nvPr/>
            </p:nvSpPr>
            <p:spPr>
              <a:xfrm>
                <a:off x="7248843" y="6214798"/>
                <a:ext cx="3695195" cy="8626"/>
              </a:xfrm>
              <a:custGeom>
                <a:avLst/>
                <a:gdLst>
                  <a:gd name="csX0" fmla="*/ -511 w 3695195"/>
                  <a:gd name="csY0" fmla="*/ -309 h 8626"/>
                  <a:gd name="csX1" fmla="*/ 3694684 w 3695195"/>
                  <a:gd name="csY1" fmla="*/ -309 h 8626"/>
                </a:gdLst>
                <a:ahLst/>
                <a:cxnLst>
                  <a:cxn ang="0">
                    <a:pos x="csX0" y="csY0"/>
                  </a:cxn>
                  <a:cxn ang="0">
                    <a:pos x="csX1" y="csY1"/>
                  </a:cxn>
                </a:cxnLst>
                <a:rect l="l" t="t" r="r" b="b"/>
                <a:pathLst>
                  <a:path w="3695195" h="8626">
                    <a:moveTo>
                      <a:pt x="-511" y="-309"/>
                    </a:moveTo>
                    <a:lnTo>
                      <a:pt x="3694684" y="-309"/>
                    </a:lnTo>
                  </a:path>
                </a:pathLst>
              </a:custGeom>
              <a:noFill/>
              <a:ln w="6483" cap="flat">
                <a:solidFill>
                  <a:srgbClr val="D9D9D9"/>
                </a:solidFill>
                <a:prstDash val="solid"/>
                <a:round/>
              </a:ln>
            </p:spPr>
            <p:txBody>
              <a:bodyPr/>
              <a:lstStyle/>
              <a:p>
                <a:endParaRPr lang="en-US"/>
              </a:p>
            </p:txBody>
          </p:sp>
          <p:sp>
            <p:nvSpPr>
              <p:cNvPr id="168" name="TextBox 167">
                <a:extLst>
                  <a:ext uri="{FF2B5EF4-FFF2-40B4-BE49-F238E27FC236}">
                    <a16:creationId xmlns:a16="http://schemas.microsoft.com/office/drawing/2014/main" id="{6941F367-281D-0802-1E66-65432AC0628F}"/>
                  </a:ext>
                </a:extLst>
              </p:cNvPr>
              <p:cNvSpPr txBox="1"/>
              <p:nvPr/>
            </p:nvSpPr>
            <p:spPr>
              <a:xfrm>
                <a:off x="7246702" y="5401752"/>
                <a:ext cx="261829" cy="186212"/>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64</a:t>
                </a:r>
              </a:p>
            </p:txBody>
          </p:sp>
          <p:sp>
            <p:nvSpPr>
              <p:cNvPr id="169" name="TextBox 168">
                <a:extLst>
                  <a:ext uri="{FF2B5EF4-FFF2-40B4-BE49-F238E27FC236}">
                    <a16:creationId xmlns:a16="http://schemas.microsoft.com/office/drawing/2014/main" id="{DCD00A4B-590E-1987-78F4-76D9FAA40B80}"/>
                  </a:ext>
                </a:extLst>
              </p:cNvPr>
              <p:cNvSpPr txBox="1"/>
              <p:nvPr/>
            </p:nvSpPr>
            <p:spPr>
              <a:xfrm>
                <a:off x="7616819" y="5600160"/>
                <a:ext cx="261829" cy="186212"/>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44</a:t>
                </a:r>
              </a:p>
            </p:txBody>
          </p:sp>
          <p:sp>
            <p:nvSpPr>
              <p:cNvPr id="170" name="TextBox 169">
                <a:extLst>
                  <a:ext uri="{FF2B5EF4-FFF2-40B4-BE49-F238E27FC236}">
                    <a16:creationId xmlns:a16="http://schemas.microsoft.com/office/drawing/2014/main" id="{655C3C88-F396-C483-617F-0885E7B1A979}"/>
                  </a:ext>
                </a:extLst>
              </p:cNvPr>
              <p:cNvSpPr txBox="1"/>
              <p:nvPr/>
            </p:nvSpPr>
            <p:spPr>
              <a:xfrm>
                <a:off x="8357035" y="5082575"/>
                <a:ext cx="261829" cy="186212"/>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97</a:t>
                </a:r>
              </a:p>
            </p:txBody>
          </p:sp>
          <p:sp>
            <p:nvSpPr>
              <p:cNvPr id="171" name="TextBox 170">
                <a:extLst>
                  <a:ext uri="{FF2B5EF4-FFF2-40B4-BE49-F238E27FC236}">
                    <a16:creationId xmlns:a16="http://schemas.microsoft.com/office/drawing/2014/main" id="{786D5BCD-F05F-E655-AA25-DF434A9D09D5}"/>
                  </a:ext>
                </a:extLst>
              </p:cNvPr>
              <p:cNvSpPr txBox="1"/>
              <p:nvPr/>
            </p:nvSpPr>
            <p:spPr>
              <a:xfrm>
                <a:off x="8707421" y="4866914"/>
                <a:ext cx="301304" cy="186212"/>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119</a:t>
                </a:r>
              </a:p>
            </p:txBody>
          </p:sp>
          <p:sp>
            <p:nvSpPr>
              <p:cNvPr id="172" name="TextBox 171">
                <a:extLst>
                  <a:ext uri="{FF2B5EF4-FFF2-40B4-BE49-F238E27FC236}">
                    <a16:creationId xmlns:a16="http://schemas.microsoft.com/office/drawing/2014/main" id="{234DCE4B-6495-8572-4E1C-6D9F5CC709A8}"/>
                  </a:ext>
                </a:extLst>
              </p:cNvPr>
              <p:cNvSpPr txBox="1"/>
              <p:nvPr/>
            </p:nvSpPr>
            <p:spPr>
              <a:xfrm>
                <a:off x="9077529" y="4806530"/>
                <a:ext cx="301304" cy="186212"/>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125</a:t>
                </a:r>
              </a:p>
            </p:txBody>
          </p:sp>
          <p:sp>
            <p:nvSpPr>
              <p:cNvPr id="173" name="TextBox 172">
                <a:extLst>
                  <a:ext uri="{FF2B5EF4-FFF2-40B4-BE49-F238E27FC236}">
                    <a16:creationId xmlns:a16="http://schemas.microsoft.com/office/drawing/2014/main" id="{924719F3-D4F7-083B-398D-40D2502DE320}"/>
                  </a:ext>
                </a:extLst>
              </p:cNvPr>
              <p:cNvSpPr txBox="1"/>
              <p:nvPr/>
            </p:nvSpPr>
            <p:spPr>
              <a:xfrm>
                <a:off x="9447637" y="4582243"/>
                <a:ext cx="301304" cy="186212"/>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148</a:t>
                </a:r>
              </a:p>
            </p:txBody>
          </p:sp>
          <p:sp>
            <p:nvSpPr>
              <p:cNvPr id="174" name="TextBox 173">
                <a:extLst>
                  <a:ext uri="{FF2B5EF4-FFF2-40B4-BE49-F238E27FC236}">
                    <a16:creationId xmlns:a16="http://schemas.microsoft.com/office/drawing/2014/main" id="{15CAAD82-6DB1-9493-DE05-3F12CE78FC4F}"/>
                  </a:ext>
                </a:extLst>
              </p:cNvPr>
              <p:cNvSpPr txBox="1"/>
              <p:nvPr/>
            </p:nvSpPr>
            <p:spPr>
              <a:xfrm>
                <a:off x="9817745" y="4470099"/>
                <a:ext cx="301304" cy="186212"/>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160</a:t>
                </a:r>
              </a:p>
            </p:txBody>
          </p:sp>
          <p:sp>
            <p:nvSpPr>
              <p:cNvPr id="175" name="TextBox 174">
                <a:extLst>
                  <a:ext uri="{FF2B5EF4-FFF2-40B4-BE49-F238E27FC236}">
                    <a16:creationId xmlns:a16="http://schemas.microsoft.com/office/drawing/2014/main" id="{0AFC99C9-C8C6-367C-01C7-6D0FFC3CADA3}"/>
                  </a:ext>
                </a:extLst>
              </p:cNvPr>
              <p:cNvSpPr txBox="1"/>
              <p:nvPr/>
            </p:nvSpPr>
            <p:spPr>
              <a:xfrm>
                <a:off x="10207592" y="5160213"/>
                <a:ext cx="261829" cy="186212"/>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89</a:t>
                </a:r>
              </a:p>
            </p:txBody>
          </p:sp>
          <p:sp>
            <p:nvSpPr>
              <p:cNvPr id="176" name="TextBox 175">
                <a:extLst>
                  <a:ext uri="{FF2B5EF4-FFF2-40B4-BE49-F238E27FC236}">
                    <a16:creationId xmlns:a16="http://schemas.microsoft.com/office/drawing/2014/main" id="{EA9CBD77-40D5-3DB5-9960-82A87A692F0D}"/>
                  </a:ext>
                </a:extLst>
              </p:cNvPr>
              <p:cNvSpPr txBox="1"/>
              <p:nvPr/>
            </p:nvSpPr>
            <p:spPr>
              <a:xfrm>
                <a:off x="10557969" y="4772024"/>
                <a:ext cx="301304" cy="186212"/>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129</a:t>
                </a:r>
              </a:p>
            </p:txBody>
          </p:sp>
          <p:sp>
            <p:nvSpPr>
              <p:cNvPr id="177" name="TextBox 176">
                <a:extLst>
                  <a:ext uri="{FF2B5EF4-FFF2-40B4-BE49-F238E27FC236}">
                    <a16:creationId xmlns:a16="http://schemas.microsoft.com/office/drawing/2014/main" id="{527D22BF-1858-847E-935C-BD7B84501EDA}"/>
                  </a:ext>
                </a:extLst>
              </p:cNvPr>
              <p:cNvSpPr txBox="1"/>
              <p:nvPr/>
            </p:nvSpPr>
            <p:spPr>
              <a:xfrm>
                <a:off x="7352098" y="5651918"/>
                <a:ext cx="261829" cy="186212"/>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39</a:t>
                </a:r>
              </a:p>
            </p:txBody>
          </p:sp>
          <p:sp>
            <p:nvSpPr>
              <p:cNvPr id="178" name="TextBox 177">
                <a:extLst>
                  <a:ext uri="{FF2B5EF4-FFF2-40B4-BE49-F238E27FC236}">
                    <a16:creationId xmlns:a16="http://schemas.microsoft.com/office/drawing/2014/main" id="{A7F4E0AA-209F-3F7C-80FB-642164723E90}"/>
                  </a:ext>
                </a:extLst>
              </p:cNvPr>
              <p:cNvSpPr txBox="1"/>
              <p:nvPr/>
            </p:nvSpPr>
            <p:spPr>
              <a:xfrm>
                <a:off x="7722206" y="5712303"/>
                <a:ext cx="261829" cy="186212"/>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32</a:t>
                </a:r>
              </a:p>
            </p:txBody>
          </p:sp>
          <p:sp>
            <p:nvSpPr>
              <p:cNvPr id="179" name="TextBox 178">
                <a:extLst>
                  <a:ext uri="{FF2B5EF4-FFF2-40B4-BE49-F238E27FC236}">
                    <a16:creationId xmlns:a16="http://schemas.microsoft.com/office/drawing/2014/main" id="{6A2C4AF4-B3D1-605B-FE0D-2D21D656C3C2}"/>
                  </a:ext>
                </a:extLst>
              </p:cNvPr>
              <p:cNvSpPr txBox="1"/>
              <p:nvPr/>
            </p:nvSpPr>
            <p:spPr>
              <a:xfrm>
                <a:off x="8112044" y="6031481"/>
                <a:ext cx="222354" cy="186212"/>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0</a:t>
                </a:r>
              </a:p>
            </p:txBody>
          </p:sp>
          <p:sp>
            <p:nvSpPr>
              <p:cNvPr id="180" name="TextBox 179">
                <a:extLst>
                  <a:ext uri="{FF2B5EF4-FFF2-40B4-BE49-F238E27FC236}">
                    <a16:creationId xmlns:a16="http://schemas.microsoft.com/office/drawing/2014/main" id="{BCF6594F-7DAE-BB0E-312D-553B69D3ED8E}"/>
                  </a:ext>
                </a:extLst>
              </p:cNvPr>
              <p:cNvSpPr txBox="1"/>
              <p:nvPr/>
            </p:nvSpPr>
            <p:spPr>
              <a:xfrm>
                <a:off x="8462430" y="5695050"/>
                <a:ext cx="261829" cy="186212"/>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34</a:t>
                </a:r>
              </a:p>
            </p:txBody>
          </p:sp>
          <p:sp>
            <p:nvSpPr>
              <p:cNvPr id="181" name="TextBox 180">
                <a:extLst>
                  <a:ext uri="{FF2B5EF4-FFF2-40B4-BE49-F238E27FC236}">
                    <a16:creationId xmlns:a16="http://schemas.microsoft.com/office/drawing/2014/main" id="{003B58FD-AC73-9955-16E8-C9A822E710D3}"/>
                  </a:ext>
                </a:extLst>
              </p:cNvPr>
              <p:cNvSpPr txBox="1"/>
              <p:nvPr/>
            </p:nvSpPr>
            <p:spPr>
              <a:xfrm>
                <a:off x="8832538" y="5617413"/>
                <a:ext cx="261829" cy="186212"/>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42</a:t>
                </a:r>
              </a:p>
            </p:txBody>
          </p:sp>
          <p:sp>
            <p:nvSpPr>
              <p:cNvPr id="182" name="TextBox 181">
                <a:extLst>
                  <a:ext uri="{FF2B5EF4-FFF2-40B4-BE49-F238E27FC236}">
                    <a16:creationId xmlns:a16="http://schemas.microsoft.com/office/drawing/2014/main" id="{5D719D00-E474-9CEE-802C-1C28091D1124}"/>
                  </a:ext>
                </a:extLst>
              </p:cNvPr>
              <p:cNvSpPr txBox="1"/>
              <p:nvPr/>
            </p:nvSpPr>
            <p:spPr>
              <a:xfrm>
                <a:off x="9202646" y="5565654"/>
                <a:ext cx="261829" cy="186212"/>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47</a:t>
                </a:r>
              </a:p>
            </p:txBody>
          </p:sp>
          <p:sp>
            <p:nvSpPr>
              <p:cNvPr id="183" name="TextBox 182">
                <a:extLst>
                  <a:ext uri="{FF2B5EF4-FFF2-40B4-BE49-F238E27FC236}">
                    <a16:creationId xmlns:a16="http://schemas.microsoft.com/office/drawing/2014/main" id="{7EB2C29F-EB1F-3723-34AE-A661A6902A6A}"/>
                  </a:ext>
                </a:extLst>
              </p:cNvPr>
              <p:cNvSpPr txBox="1"/>
              <p:nvPr/>
            </p:nvSpPr>
            <p:spPr>
              <a:xfrm>
                <a:off x="9572763" y="5634665"/>
                <a:ext cx="261829" cy="186212"/>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40</a:t>
                </a:r>
              </a:p>
            </p:txBody>
          </p:sp>
          <p:sp>
            <p:nvSpPr>
              <p:cNvPr id="184" name="TextBox 183">
                <a:extLst>
                  <a:ext uri="{FF2B5EF4-FFF2-40B4-BE49-F238E27FC236}">
                    <a16:creationId xmlns:a16="http://schemas.microsoft.com/office/drawing/2014/main" id="{016D11D4-90AB-CDE6-B5F5-665B335F0767}"/>
                  </a:ext>
                </a:extLst>
              </p:cNvPr>
              <p:cNvSpPr txBox="1"/>
              <p:nvPr/>
            </p:nvSpPr>
            <p:spPr>
              <a:xfrm>
                <a:off x="9942871" y="5324114"/>
                <a:ext cx="261829" cy="186212"/>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72</a:t>
                </a:r>
              </a:p>
            </p:txBody>
          </p:sp>
          <p:sp>
            <p:nvSpPr>
              <p:cNvPr id="185" name="TextBox 184">
                <a:extLst>
                  <a:ext uri="{FF2B5EF4-FFF2-40B4-BE49-F238E27FC236}">
                    <a16:creationId xmlns:a16="http://schemas.microsoft.com/office/drawing/2014/main" id="{2091A354-8E04-337D-D73A-6F31D606385B}"/>
                  </a:ext>
                </a:extLst>
              </p:cNvPr>
              <p:cNvSpPr txBox="1"/>
              <p:nvPr/>
            </p:nvSpPr>
            <p:spPr>
              <a:xfrm>
                <a:off x="10312979" y="5539775"/>
                <a:ext cx="261829" cy="186212"/>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50</a:t>
                </a:r>
              </a:p>
            </p:txBody>
          </p:sp>
          <p:sp>
            <p:nvSpPr>
              <p:cNvPr id="186" name="TextBox 185">
                <a:extLst>
                  <a:ext uri="{FF2B5EF4-FFF2-40B4-BE49-F238E27FC236}">
                    <a16:creationId xmlns:a16="http://schemas.microsoft.com/office/drawing/2014/main" id="{32330AD8-DC6C-FF55-B1AE-203877365A99}"/>
                  </a:ext>
                </a:extLst>
              </p:cNvPr>
              <p:cNvSpPr txBox="1"/>
              <p:nvPr/>
            </p:nvSpPr>
            <p:spPr>
              <a:xfrm>
                <a:off x="10683096" y="5557028"/>
                <a:ext cx="261829" cy="186212"/>
              </a:xfrm>
              <a:prstGeom prst="rect">
                <a:avLst/>
              </a:prstGeom>
              <a:noFill/>
            </p:spPr>
            <p:txBody>
              <a:bodyPr wrap="none" rtlCol="0">
                <a:spAutoFit/>
              </a:bodyPr>
              <a:lstStyle/>
              <a:p>
                <a:pPr algn="l"/>
                <a:r>
                  <a:rPr lang="en-US" sz="675" b="1" spc="0" baseline="0">
                    <a:ln/>
                    <a:solidFill>
                      <a:srgbClr val="404040"/>
                    </a:solidFill>
                    <a:latin typeface="Aptos Narrow"/>
                    <a:sym typeface="Aptos Narrow"/>
                    <a:rtl val="0"/>
                  </a:rPr>
                  <a:t>48</a:t>
                </a:r>
              </a:p>
            </p:txBody>
          </p:sp>
          <p:sp>
            <p:nvSpPr>
              <p:cNvPr id="187" name="TextBox 186">
                <a:extLst>
                  <a:ext uri="{FF2B5EF4-FFF2-40B4-BE49-F238E27FC236}">
                    <a16:creationId xmlns:a16="http://schemas.microsoft.com/office/drawing/2014/main" id="{11A030EA-F125-4CF3-BD6E-389225302A56}"/>
                  </a:ext>
                </a:extLst>
              </p:cNvPr>
              <p:cNvSpPr txBox="1"/>
              <p:nvPr/>
            </p:nvSpPr>
            <p:spPr>
              <a:xfrm>
                <a:off x="7042437" y="6109118"/>
                <a:ext cx="222354" cy="186212"/>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0</a:t>
                </a:r>
              </a:p>
            </p:txBody>
          </p:sp>
          <p:sp>
            <p:nvSpPr>
              <p:cNvPr id="188" name="TextBox 187">
                <a:extLst>
                  <a:ext uri="{FF2B5EF4-FFF2-40B4-BE49-F238E27FC236}">
                    <a16:creationId xmlns:a16="http://schemas.microsoft.com/office/drawing/2014/main" id="{8E172E3A-02FF-7108-2517-3B66378E9E29}"/>
                  </a:ext>
                </a:extLst>
              </p:cNvPr>
              <p:cNvSpPr txBox="1"/>
              <p:nvPr/>
            </p:nvSpPr>
            <p:spPr>
              <a:xfrm>
                <a:off x="7002975" y="5910711"/>
                <a:ext cx="261829" cy="186212"/>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20</a:t>
                </a:r>
              </a:p>
            </p:txBody>
          </p:sp>
          <p:sp>
            <p:nvSpPr>
              <p:cNvPr id="189" name="TextBox 188">
                <a:extLst>
                  <a:ext uri="{FF2B5EF4-FFF2-40B4-BE49-F238E27FC236}">
                    <a16:creationId xmlns:a16="http://schemas.microsoft.com/office/drawing/2014/main" id="{255A630C-FF79-3409-CD0F-95B3F60FD195}"/>
                  </a:ext>
                </a:extLst>
              </p:cNvPr>
              <p:cNvSpPr txBox="1"/>
              <p:nvPr/>
            </p:nvSpPr>
            <p:spPr>
              <a:xfrm>
                <a:off x="7002975" y="5720930"/>
                <a:ext cx="261829" cy="186212"/>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40</a:t>
                </a:r>
              </a:p>
            </p:txBody>
          </p:sp>
          <p:sp>
            <p:nvSpPr>
              <p:cNvPr id="190" name="TextBox 189">
                <a:extLst>
                  <a:ext uri="{FF2B5EF4-FFF2-40B4-BE49-F238E27FC236}">
                    <a16:creationId xmlns:a16="http://schemas.microsoft.com/office/drawing/2014/main" id="{C9B17EA2-F634-A869-AD61-8AF915C7A817}"/>
                  </a:ext>
                </a:extLst>
              </p:cNvPr>
              <p:cNvSpPr txBox="1"/>
              <p:nvPr/>
            </p:nvSpPr>
            <p:spPr>
              <a:xfrm>
                <a:off x="7002975" y="5522522"/>
                <a:ext cx="261829" cy="186212"/>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60</a:t>
                </a:r>
              </a:p>
            </p:txBody>
          </p:sp>
          <p:sp>
            <p:nvSpPr>
              <p:cNvPr id="191" name="TextBox 190">
                <a:extLst>
                  <a:ext uri="{FF2B5EF4-FFF2-40B4-BE49-F238E27FC236}">
                    <a16:creationId xmlns:a16="http://schemas.microsoft.com/office/drawing/2014/main" id="{98282505-9FD1-97A1-2D16-D6ACDA8AFE41}"/>
                  </a:ext>
                </a:extLst>
              </p:cNvPr>
              <p:cNvSpPr txBox="1"/>
              <p:nvPr/>
            </p:nvSpPr>
            <p:spPr>
              <a:xfrm>
                <a:off x="7002975" y="5324114"/>
                <a:ext cx="261829" cy="186212"/>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80</a:t>
                </a:r>
              </a:p>
            </p:txBody>
          </p:sp>
          <p:sp>
            <p:nvSpPr>
              <p:cNvPr id="192" name="TextBox 191">
                <a:extLst>
                  <a:ext uri="{FF2B5EF4-FFF2-40B4-BE49-F238E27FC236}">
                    <a16:creationId xmlns:a16="http://schemas.microsoft.com/office/drawing/2014/main" id="{5CCBD647-BCC6-08D9-4858-FA765DAC8170}"/>
                  </a:ext>
                </a:extLst>
              </p:cNvPr>
              <p:cNvSpPr txBox="1"/>
              <p:nvPr/>
            </p:nvSpPr>
            <p:spPr>
              <a:xfrm>
                <a:off x="6963514" y="5134333"/>
                <a:ext cx="301304" cy="186212"/>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100</a:t>
                </a:r>
              </a:p>
            </p:txBody>
          </p:sp>
          <p:sp>
            <p:nvSpPr>
              <p:cNvPr id="193" name="TextBox 192">
                <a:extLst>
                  <a:ext uri="{FF2B5EF4-FFF2-40B4-BE49-F238E27FC236}">
                    <a16:creationId xmlns:a16="http://schemas.microsoft.com/office/drawing/2014/main" id="{4939E344-056D-D59D-936F-294AB4F30C4C}"/>
                  </a:ext>
                </a:extLst>
              </p:cNvPr>
              <p:cNvSpPr txBox="1"/>
              <p:nvPr/>
            </p:nvSpPr>
            <p:spPr>
              <a:xfrm>
                <a:off x="6963514" y="4935926"/>
                <a:ext cx="301304" cy="186212"/>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120</a:t>
                </a:r>
              </a:p>
            </p:txBody>
          </p:sp>
          <p:sp>
            <p:nvSpPr>
              <p:cNvPr id="194" name="TextBox 193">
                <a:extLst>
                  <a:ext uri="{FF2B5EF4-FFF2-40B4-BE49-F238E27FC236}">
                    <a16:creationId xmlns:a16="http://schemas.microsoft.com/office/drawing/2014/main" id="{475AF2AB-74EB-0F5D-6A8D-9C0111862DF1}"/>
                  </a:ext>
                </a:extLst>
              </p:cNvPr>
              <p:cNvSpPr txBox="1"/>
              <p:nvPr/>
            </p:nvSpPr>
            <p:spPr>
              <a:xfrm>
                <a:off x="6963514" y="4737518"/>
                <a:ext cx="301304" cy="186212"/>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140</a:t>
                </a:r>
              </a:p>
            </p:txBody>
          </p:sp>
          <p:sp>
            <p:nvSpPr>
              <p:cNvPr id="195" name="TextBox 194">
                <a:extLst>
                  <a:ext uri="{FF2B5EF4-FFF2-40B4-BE49-F238E27FC236}">
                    <a16:creationId xmlns:a16="http://schemas.microsoft.com/office/drawing/2014/main" id="{24A0C064-F07E-62B1-D5FA-8AA49605544A}"/>
                  </a:ext>
                </a:extLst>
              </p:cNvPr>
              <p:cNvSpPr txBox="1"/>
              <p:nvPr/>
            </p:nvSpPr>
            <p:spPr>
              <a:xfrm>
                <a:off x="6963514" y="4547737"/>
                <a:ext cx="301304" cy="186212"/>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160</a:t>
                </a:r>
              </a:p>
            </p:txBody>
          </p:sp>
          <p:sp>
            <p:nvSpPr>
              <p:cNvPr id="196" name="TextBox 195">
                <a:extLst>
                  <a:ext uri="{FF2B5EF4-FFF2-40B4-BE49-F238E27FC236}">
                    <a16:creationId xmlns:a16="http://schemas.microsoft.com/office/drawing/2014/main" id="{0F8A8F4C-9A60-3D2E-0E06-399005A49B3D}"/>
                  </a:ext>
                </a:extLst>
              </p:cNvPr>
              <p:cNvSpPr txBox="1"/>
              <p:nvPr/>
            </p:nvSpPr>
            <p:spPr>
              <a:xfrm>
                <a:off x="6963514" y="4349330"/>
                <a:ext cx="301304" cy="186212"/>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180</a:t>
                </a:r>
              </a:p>
            </p:txBody>
          </p:sp>
          <p:sp>
            <p:nvSpPr>
              <p:cNvPr id="197" name="TextBox 196">
                <a:extLst>
                  <a:ext uri="{FF2B5EF4-FFF2-40B4-BE49-F238E27FC236}">
                    <a16:creationId xmlns:a16="http://schemas.microsoft.com/office/drawing/2014/main" id="{63EE6EAF-2FBC-7DED-6E0F-909EDA104F3F}"/>
                  </a:ext>
                </a:extLst>
              </p:cNvPr>
              <p:cNvSpPr txBox="1"/>
              <p:nvPr/>
            </p:nvSpPr>
            <p:spPr>
              <a:xfrm>
                <a:off x="7227205" y="6212635"/>
                <a:ext cx="406228" cy="186212"/>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2020-A</a:t>
                </a:r>
              </a:p>
            </p:txBody>
          </p:sp>
          <p:sp>
            <p:nvSpPr>
              <p:cNvPr id="198" name="TextBox 197">
                <a:extLst>
                  <a:ext uri="{FF2B5EF4-FFF2-40B4-BE49-F238E27FC236}">
                    <a16:creationId xmlns:a16="http://schemas.microsoft.com/office/drawing/2014/main" id="{A70D916F-CE53-A8B9-91C7-88D02E13AD62}"/>
                  </a:ext>
                </a:extLst>
              </p:cNvPr>
              <p:cNvSpPr txBox="1"/>
              <p:nvPr/>
            </p:nvSpPr>
            <p:spPr>
              <a:xfrm>
                <a:off x="7596604" y="6212635"/>
                <a:ext cx="407673" cy="186212"/>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2020-B</a:t>
                </a:r>
              </a:p>
            </p:txBody>
          </p:sp>
          <p:sp>
            <p:nvSpPr>
              <p:cNvPr id="199" name="TextBox 198">
                <a:extLst>
                  <a:ext uri="{FF2B5EF4-FFF2-40B4-BE49-F238E27FC236}">
                    <a16:creationId xmlns:a16="http://schemas.microsoft.com/office/drawing/2014/main" id="{2222152A-D63F-5E2A-65EE-F06393A14EF3}"/>
                  </a:ext>
                </a:extLst>
              </p:cNvPr>
              <p:cNvSpPr txBox="1"/>
              <p:nvPr/>
            </p:nvSpPr>
            <p:spPr>
              <a:xfrm>
                <a:off x="7967430" y="6212635"/>
                <a:ext cx="404326" cy="186212"/>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2021-A</a:t>
                </a:r>
              </a:p>
            </p:txBody>
          </p:sp>
          <p:sp>
            <p:nvSpPr>
              <p:cNvPr id="200" name="TextBox 199">
                <a:extLst>
                  <a:ext uri="{FF2B5EF4-FFF2-40B4-BE49-F238E27FC236}">
                    <a16:creationId xmlns:a16="http://schemas.microsoft.com/office/drawing/2014/main" id="{A2BDAED9-3996-2683-0646-3A19DC9D83DD}"/>
                  </a:ext>
                </a:extLst>
              </p:cNvPr>
              <p:cNvSpPr txBox="1"/>
              <p:nvPr/>
            </p:nvSpPr>
            <p:spPr>
              <a:xfrm>
                <a:off x="8336820" y="6212635"/>
                <a:ext cx="405771" cy="186212"/>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2021-B</a:t>
                </a:r>
              </a:p>
            </p:txBody>
          </p:sp>
          <p:sp>
            <p:nvSpPr>
              <p:cNvPr id="201" name="TextBox 200">
                <a:extLst>
                  <a:ext uri="{FF2B5EF4-FFF2-40B4-BE49-F238E27FC236}">
                    <a16:creationId xmlns:a16="http://schemas.microsoft.com/office/drawing/2014/main" id="{9A0B7C03-6CAE-AEEC-84FE-30784C5A6CEE}"/>
                  </a:ext>
                </a:extLst>
              </p:cNvPr>
              <p:cNvSpPr txBox="1"/>
              <p:nvPr/>
            </p:nvSpPr>
            <p:spPr>
              <a:xfrm>
                <a:off x="8707646" y="6212635"/>
                <a:ext cx="406228" cy="186212"/>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2022-A</a:t>
                </a:r>
              </a:p>
            </p:txBody>
          </p:sp>
          <p:sp>
            <p:nvSpPr>
              <p:cNvPr id="202" name="TextBox 201">
                <a:extLst>
                  <a:ext uri="{FF2B5EF4-FFF2-40B4-BE49-F238E27FC236}">
                    <a16:creationId xmlns:a16="http://schemas.microsoft.com/office/drawing/2014/main" id="{B35FBCCD-3957-93F9-4118-0DDA7C85C209}"/>
                  </a:ext>
                </a:extLst>
              </p:cNvPr>
              <p:cNvSpPr txBox="1"/>
              <p:nvPr/>
            </p:nvSpPr>
            <p:spPr>
              <a:xfrm>
                <a:off x="9077044" y="6212635"/>
                <a:ext cx="407673" cy="186212"/>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2022-B</a:t>
                </a:r>
              </a:p>
            </p:txBody>
          </p:sp>
          <p:sp>
            <p:nvSpPr>
              <p:cNvPr id="203" name="TextBox 202">
                <a:extLst>
                  <a:ext uri="{FF2B5EF4-FFF2-40B4-BE49-F238E27FC236}">
                    <a16:creationId xmlns:a16="http://schemas.microsoft.com/office/drawing/2014/main" id="{6EFA81E1-160D-7C66-0018-99C370B46FCE}"/>
                  </a:ext>
                </a:extLst>
              </p:cNvPr>
              <p:cNvSpPr txBox="1"/>
              <p:nvPr/>
            </p:nvSpPr>
            <p:spPr>
              <a:xfrm>
                <a:off x="9447871" y="6212635"/>
                <a:ext cx="406228" cy="186212"/>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2023-A</a:t>
                </a:r>
              </a:p>
            </p:txBody>
          </p:sp>
          <p:sp>
            <p:nvSpPr>
              <p:cNvPr id="204" name="TextBox 203">
                <a:extLst>
                  <a:ext uri="{FF2B5EF4-FFF2-40B4-BE49-F238E27FC236}">
                    <a16:creationId xmlns:a16="http://schemas.microsoft.com/office/drawing/2014/main" id="{5846ED1D-64A9-E5A7-D0A8-82AB11F64716}"/>
                  </a:ext>
                </a:extLst>
              </p:cNvPr>
              <p:cNvSpPr txBox="1"/>
              <p:nvPr/>
            </p:nvSpPr>
            <p:spPr>
              <a:xfrm>
                <a:off x="9817269" y="6212635"/>
                <a:ext cx="407673" cy="186212"/>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2024-B</a:t>
                </a:r>
              </a:p>
            </p:txBody>
          </p:sp>
          <p:sp>
            <p:nvSpPr>
              <p:cNvPr id="205" name="TextBox 204">
                <a:extLst>
                  <a:ext uri="{FF2B5EF4-FFF2-40B4-BE49-F238E27FC236}">
                    <a16:creationId xmlns:a16="http://schemas.microsoft.com/office/drawing/2014/main" id="{0D19CCF4-D5FC-B110-3005-83F90DB5BBAE}"/>
                  </a:ext>
                </a:extLst>
              </p:cNvPr>
              <p:cNvSpPr txBox="1"/>
              <p:nvPr/>
            </p:nvSpPr>
            <p:spPr>
              <a:xfrm>
                <a:off x="10188095" y="6212635"/>
                <a:ext cx="406228" cy="186212"/>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2025-A</a:t>
                </a:r>
              </a:p>
            </p:txBody>
          </p:sp>
          <p:sp>
            <p:nvSpPr>
              <p:cNvPr id="206" name="TextBox 205">
                <a:extLst>
                  <a:ext uri="{FF2B5EF4-FFF2-40B4-BE49-F238E27FC236}">
                    <a16:creationId xmlns:a16="http://schemas.microsoft.com/office/drawing/2014/main" id="{9EC2BD5E-958E-B1CE-7F29-56956C0F3B80}"/>
                  </a:ext>
                </a:extLst>
              </p:cNvPr>
              <p:cNvSpPr txBox="1"/>
              <p:nvPr/>
            </p:nvSpPr>
            <p:spPr>
              <a:xfrm>
                <a:off x="10557485" y="6212635"/>
                <a:ext cx="407673" cy="186212"/>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2025-B</a:t>
                </a:r>
              </a:p>
            </p:txBody>
          </p:sp>
          <p:sp>
            <p:nvSpPr>
              <p:cNvPr id="207" name="TextBox 206">
                <a:extLst>
                  <a:ext uri="{FF2B5EF4-FFF2-40B4-BE49-F238E27FC236}">
                    <a16:creationId xmlns:a16="http://schemas.microsoft.com/office/drawing/2014/main" id="{71B1150B-F6D9-35D5-BC92-8D5617054CD0}"/>
                  </a:ext>
                </a:extLst>
              </p:cNvPr>
              <p:cNvSpPr txBox="1"/>
              <p:nvPr/>
            </p:nvSpPr>
            <p:spPr>
              <a:xfrm>
                <a:off x="7892894" y="4153555"/>
                <a:ext cx="305157" cy="238864"/>
              </a:xfrm>
              <a:prstGeom prst="rect">
                <a:avLst/>
              </a:prstGeom>
              <a:noFill/>
            </p:spPr>
            <p:txBody>
              <a:bodyPr wrap="none" rtlCol="0">
                <a:spAutoFit/>
              </a:bodyPr>
              <a:lstStyle/>
              <a:p>
                <a:pPr algn="l"/>
                <a:r>
                  <a:rPr lang="en-US" sz="1050" spc="0" baseline="0">
                    <a:ln/>
                    <a:solidFill>
                      <a:srgbClr val="595959"/>
                    </a:solidFill>
                    <a:latin typeface="Aptos Narrow"/>
                    <a:sym typeface="Aptos Narrow"/>
                    <a:rtl val="0"/>
                  </a:rPr>
                  <a:t>BL</a:t>
                </a:r>
              </a:p>
            </p:txBody>
          </p:sp>
          <p:sp>
            <p:nvSpPr>
              <p:cNvPr id="208" name="TextBox 207">
                <a:extLst>
                  <a:ext uri="{FF2B5EF4-FFF2-40B4-BE49-F238E27FC236}">
                    <a16:creationId xmlns:a16="http://schemas.microsoft.com/office/drawing/2014/main" id="{9581EE2F-667C-5FCA-C1B2-A92C23598A38}"/>
                  </a:ext>
                </a:extLst>
              </p:cNvPr>
              <p:cNvSpPr txBox="1"/>
              <p:nvPr/>
            </p:nvSpPr>
            <p:spPr>
              <a:xfrm>
                <a:off x="8015606" y="4153555"/>
                <a:ext cx="219971" cy="238864"/>
              </a:xfrm>
              <a:prstGeom prst="rect">
                <a:avLst/>
              </a:prstGeom>
              <a:noFill/>
            </p:spPr>
            <p:txBody>
              <a:bodyPr wrap="none" rtlCol="0">
                <a:spAutoFit/>
              </a:bodyPr>
              <a:lstStyle/>
              <a:p>
                <a:pPr algn="l"/>
                <a:r>
                  <a:rPr lang="en-US" sz="1050" spc="0" baseline="0">
                    <a:ln/>
                    <a:solidFill>
                      <a:srgbClr val="595959"/>
                    </a:solidFill>
                    <a:latin typeface="Aptos Narrow"/>
                    <a:sym typeface="Aptos Narrow"/>
                    <a:rtl val="0"/>
                  </a:rPr>
                  <a:t>-</a:t>
                </a:r>
              </a:p>
            </p:txBody>
          </p:sp>
          <p:sp>
            <p:nvSpPr>
              <p:cNvPr id="209" name="TextBox 208">
                <a:extLst>
                  <a:ext uri="{FF2B5EF4-FFF2-40B4-BE49-F238E27FC236}">
                    <a16:creationId xmlns:a16="http://schemas.microsoft.com/office/drawing/2014/main" id="{D0433C1D-8A7F-7522-0FE1-3379A565EA71}"/>
                  </a:ext>
                </a:extLst>
              </p:cNvPr>
              <p:cNvSpPr txBox="1"/>
              <p:nvPr/>
            </p:nvSpPr>
            <p:spPr>
              <a:xfrm>
                <a:off x="8052688" y="4153555"/>
                <a:ext cx="2815493" cy="238864"/>
              </a:xfrm>
              <a:prstGeom prst="rect">
                <a:avLst/>
              </a:prstGeom>
              <a:noFill/>
            </p:spPr>
            <p:txBody>
              <a:bodyPr wrap="none" rtlCol="0">
                <a:spAutoFit/>
              </a:bodyPr>
              <a:lstStyle/>
              <a:p>
                <a:pPr algn="l"/>
                <a:r>
                  <a:rPr lang="en-US" sz="1050" spc="0" baseline="0">
                    <a:ln/>
                    <a:solidFill>
                      <a:srgbClr val="595959"/>
                    </a:solidFill>
                    <a:latin typeface="Aptos Narrow"/>
                    <a:sym typeface="Aptos Narrow"/>
                    <a:rtl val="0"/>
                  </a:rPr>
                  <a:t>4B (LIQREF) General User Days Requested vs Allocated</a:t>
                </a:r>
              </a:p>
            </p:txBody>
          </p:sp>
          <p:sp>
            <p:nvSpPr>
              <p:cNvPr id="210" name="Rectangle 209">
                <a:extLst>
                  <a:ext uri="{FF2B5EF4-FFF2-40B4-BE49-F238E27FC236}">
                    <a16:creationId xmlns:a16="http://schemas.microsoft.com/office/drawing/2014/main" id="{A8F1EADE-3EB4-419C-FE80-8B48B0DDA5D2}"/>
                  </a:ext>
                </a:extLst>
              </p:cNvPr>
              <p:cNvSpPr/>
              <p:nvPr/>
            </p:nvSpPr>
            <p:spPr>
              <a:xfrm>
                <a:off x="11078173" y="5296085"/>
                <a:ext cx="43269" cy="43132"/>
              </a:xfrm>
              <a:prstGeom prst="rect">
                <a:avLst/>
              </a:prstGeom>
              <a:solidFill>
                <a:srgbClr val="156082"/>
              </a:solidFill>
              <a:ln w="8643" cap="flat">
                <a:noFill/>
                <a:prstDash val="solid"/>
                <a:miter/>
              </a:ln>
            </p:spPr>
            <p:txBody>
              <a:bodyPr/>
              <a:lstStyle/>
              <a:p>
                <a:endParaRPr lang="en-US"/>
              </a:p>
            </p:txBody>
          </p:sp>
          <p:sp>
            <p:nvSpPr>
              <p:cNvPr id="211" name="TextBox 210">
                <a:extLst>
                  <a:ext uri="{FF2B5EF4-FFF2-40B4-BE49-F238E27FC236}">
                    <a16:creationId xmlns:a16="http://schemas.microsoft.com/office/drawing/2014/main" id="{75DCF982-F130-4480-28DE-9FC2EC37C143}"/>
                  </a:ext>
                </a:extLst>
              </p:cNvPr>
              <p:cNvSpPr txBox="1"/>
              <p:nvPr/>
            </p:nvSpPr>
            <p:spPr>
              <a:xfrm>
                <a:off x="11051888" y="5211971"/>
                <a:ext cx="703125" cy="186212"/>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Sum of Days Req</a:t>
                </a:r>
              </a:p>
            </p:txBody>
          </p:sp>
          <p:sp>
            <p:nvSpPr>
              <p:cNvPr id="212" name="Rectangle 211">
                <a:extLst>
                  <a:ext uri="{FF2B5EF4-FFF2-40B4-BE49-F238E27FC236}">
                    <a16:creationId xmlns:a16="http://schemas.microsoft.com/office/drawing/2014/main" id="{669D4DC8-CCDB-07E5-4CB5-11000BAA95B9}"/>
                  </a:ext>
                </a:extLst>
              </p:cNvPr>
              <p:cNvSpPr/>
              <p:nvPr/>
            </p:nvSpPr>
            <p:spPr>
              <a:xfrm>
                <a:off x="11078173" y="5442734"/>
                <a:ext cx="43269" cy="43132"/>
              </a:xfrm>
              <a:prstGeom prst="rect">
                <a:avLst/>
              </a:prstGeom>
              <a:solidFill>
                <a:srgbClr val="E97132"/>
              </a:solidFill>
              <a:ln w="8643" cap="flat">
                <a:noFill/>
                <a:prstDash val="solid"/>
                <a:miter/>
              </a:ln>
            </p:spPr>
            <p:txBody>
              <a:bodyPr/>
              <a:lstStyle/>
              <a:p>
                <a:endParaRPr lang="en-US"/>
              </a:p>
            </p:txBody>
          </p:sp>
          <p:sp>
            <p:nvSpPr>
              <p:cNvPr id="213" name="TextBox 212">
                <a:extLst>
                  <a:ext uri="{FF2B5EF4-FFF2-40B4-BE49-F238E27FC236}">
                    <a16:creationId xmlns:a16="http://schemas.microsoft.com/office/drawing/2014/main" id="{ABDE87C5-75EB-F68B-E1DA-47A19DA296C7}"/>
                  </a:ext>
                </a:extLst>
              </p:cNvPr>
              <p:cNvSpPr txBox="1"/>
              <p:nvPr/>
            </p:nvSpPr>
            <p:spPr>
              <a:xfrm>
                <a:off x="11051888" y="5358620"/>
                <a:ext cx="700158" cy="186212"/>
              </a:xfrm>
              <a:prstGeom prst="rect">
                <a:avLst/>
              </a:prstGeom>
              <a:noFill/>
            </p:spPr>
            <p:txBody>
              <a:bodyPr wrap="none" rtlCol="0">
                <a:spAutoFit/>
              </a:bodyPr>
              <a:lstStyle/>
              <a:p>
                <a:pPr algn="l"/>
                <a:r>
                  <a:rPr lang="en-US" sz="675" spc="0" baseline="0">
                    <a:ln/>
                    <a:solidFill>
                      <a:srgbClr val="595959"/>
                    </a:solidFill>
                    <a:latin typeface="Aptos Narrow"/>
                    <a:sym typeface="Aptos Narrow"/>
                    <a:rtl val="0"/>
                  </a:rPr>
                  <a:t>Sum of Days Allo</a:t>
                </a:r>
              </a:p>
            </p:txBody>
          </p:sp>
          <p:sp>
            <p:nvSpPr>
              <p:cNvPr id="214" name="Rectangle 213">
                <a:extLst>
                  <a:ext uri="{FF2B5EF4-FFF2-40B4-BE49-F238E27FC236}">
                    <a16:creationId xmlns:a16="http://schemas.microsoft.com/office/drawing/2014/main" id="{16B2E0DC-97B3-8D02-26F0-30709DEE38AC}"/>
                  </a:ext>
                </a:extLst>
              </p:cNvPr>
              <p:cNvSpPr/>
              <p:nvPr/>
            </p:nvSpPr>
            <p:spPr>
              <a:xfrm>
                <a:off x="7006535" y="4135832"/>
                <a:ext cx="4759619" cy="2277373"/>
              </a:xfrm>
              <a:prstGeom prst="rect">
                <a:avLst/>
              </a:prstGeom>
              <a:noFill/>
              <a:ln w="6483" cap="flat">
                <a:solidFill>
                  <a:srgbClr val="D9D9D9"/>
                </a:solidFill>
                <a:prstDash val="solid"/>
                <a:round/>
              </a:ln>
            </p:spPr>
            <p:txBody>
              <a:bodyPr/>
              <a:lstStyle/>
              <a:p>
                <a:endParaRPr lang="en-US"/>
              </a:p>
            </p:txBody>
          </p:sp>
        </p:grpSp>
        <p:sp>
          <p:nvSpPr>
            <p:cNvPr id="216" name="TextBox 215">
              <a:extLst>
                <a:ext uri="{FF2B5EF4-FFF2-40B4-BE49-F238E27FC236}">
                  <a16:creationId xmlns:a16="http://schemas.microsoft.com/office/drawing/2014/main" id="{877840C4-8550-3A60-8C4C-777FFD89344E}"/>
                </a:ext>
              </a:extLst>
            </p:cNvPr>
            <p:cNvSpPr txBox="1"/>
            <p:nvPr/>
          </p:nvSpPr>
          <p:spPr>
            <a:xfrm>
              <a:off x="186811" y="4844652"/>
              <a:ext cx="1848466" cy="923330"/>
            </a:xfrm>
            <a:prstGeom prst="rect">
              <a:avLst/>
            </a:prstGeom>
            <a:noFill/>
          </p:spPr>
          <p:txBody>
            <a:bodyPr wrap="square" rtlCol="0">
              <a:spAutoFit/>
            </a:bodyPr>
            <a:lstStyle/>
            <a:p>
              <a:pPr algn="ctr"/>
              <a:r>
                <a:rPr lang="en-US" b="1" u="sng" dirty="0" err="1"/>
                <a:t>LiqRef</a:t>
              </a:r>
              <a:r>
                <a:rPr lang="en-US" dirty="0"/>
                <a:t> oversubscription ratio – 2.4</a:t>
              </a:r>
            </a:p>
          </p:txBody>
        </p:sp>
        <p:sp>
          <p:nvSpPr>
            <p:cNvPr id="217" name="TextBox 216">
              <a:extLst>
                <a:ext uri="{FF2B5EF4-FFF2-40B4-BE49-F238E27FC236}">
                  <a16:creationId xmlns:a16="http://schemas.microsoft.com/office/drawing/2014/main" id="{A3305AB8-772E-58D4-83AD-239A166DAC47}"/>
                </a:ext>
              </a:extLst>
            </p:cNvPr>
            <p:cNvSpPr txBox="1"/>
            <p:nvPr/>
          </p:nvSpPr>
          <p:spPr>
            <a:xfrm>
              <a:off x="186811" y="2540255"/>
              <a:ext cx="1848466" cy="923330"/>
            </a:xfrm>
            <a:prstGeom prst="rect">
              <a:avLst/>
            </a:prstGeom>
            <a:noFill/>
          </p:spPr>
          <p:txBody>
            <a:bodyPr wrap="square" rtlCol="0">
              <a:spAutoFit/>
            </a:bodyPr>
            <a:lstStyle/>
            <a:p>
              <a:pPr algn="ctr"/>
              <a:r>
                <a:rPr lang="en-US" b="1" u="sng" dirty="0" err="1"/>
                <a:t>MagRef</a:t>
              </a:r>
              <a:r>
                <a:rPr lang="en-US" dirty="0"/>
                <a:t> oversubscription ratio – 2.6</a:t>
              </a:r>
            </a:p>
          </p:txBody>
        </p:sp>
      </p:grpSp>
    </p:spTree>
    <p:extLst>
      <p:ext uri="{BB962C8B-B14F-4D97-AF65-F5344CB8AC3E}">
        <p14:creationId xmlns:p14="http://schemas.microsoft.com/office/powerpoint/2010/main" val="313405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Liquids Reflectometer">
            <a:extLst>
              <a:ext uri="{FF2B5EF4-FFF2-40B4-BE49-F238E27FC236}">
                <a16:creationId xmlns:a16="http://schemas.microsoft.com/office/drawing/2014/main" id="{151C7F68-7933-380D-FE00-9C13E980419B}"/>
              </a:ext>
            </a:extLst>
          </p:cNvPr>
          <p:cNvSpPr>
            <a:spLocks noChangeAspect="1" noChangeArrowheads="1"/>
          </p:cNvSpPr>
          <p:nvPr/>
        </p:nvSpPr>
        <p:spPr bwMode="auto">
          <a:xfrm>
            <a:off x="0" y="889000"/>
            <a:ext cx="12192000" cy="508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026EB2CE-2708-C007-7465-2EAE1423B5C0}"/>
              </a:ext>
            </a:extLst>
          </p:cNvPr>
          <p:cNvPicPr>
            <a:picLocks noChangeAspect="1"/>
          </p:cNvPicPr>
          <p:nvPr/>
        </p:nvPicPr>
        <p:blipFill>
          <a:blip r:embed="rId3"/>
          <a:stretch>
            <a:fillRect/>
          </a:stretch>
        </p:blipFill>
        <p:spPr>
          <a:xfrm>
            <a:off x="6274636" y="3825447"/>
            <a:ext cx="4572000" cy="1905000"/>
          </a:xfrm>
          <a:prstGeom prst="rect">
            <a:avLst/>
          </a:prstGeom>
        </p:spPr>
      </p:pic>
      <p:grpSp>
        <p:nvGrpSpPr>
          <p:cNvPr id="48" name="Group 47">
            <a:extLst>
              <a:ext uri="{FF2B5EF4-FFF2-40B4-BE49-F238E27FC236}">
                <a16:creationId xmlns:a16="http://schemas.microsoft.com/office/drawing/2014/main" id="{6678075B-DFF9-4F74-795A-130482B9860F}"/>
              </a:ext>
            </a:extLst>
          </p:cNvPr>
          <p:cNvGrpSpPr>
            <a:grpSpLocks noChangeAspect="1"/>
          </p:cNvGrpSpPr>
          <p:nvPr/>
        </p:nvGrpSpPr>
        <p:grpSpPr>
          <a:xfrm>
            <a:off x="7488101" y="889000"/>
            <a:ext cx="2262594" cy="2309707"/>
            <a:chOff x="7639331" y="4239812"/>
            <a:chExt cx="1873998" cy="1913019"/>
          </a:xfrm>
        </p:grpSpPr>
        <p:pic>
          <p:nvPicPr>
            <p:cNvPr id="41" name="Graphic 40">
              <a:extLst>
                <a:ext uri="{FF2B5EF4-FFF2-40B4-BE49-F238E27FC236}">
                  <a16:creationId xmlns:a16="http://schemas.microsoft.com/office/drawing/2014/main" id="{FA0E83A6-B568-BAC6-C87A-31F2996BF0FD}"/>
                </a:ext>
              </a:extLst>
            </p:cNvPr>
            <p:cNvPicPr>
              <a:picLocks noChangeAspect="1"/>
            </p:cNvPicPr>
            <p:nvPr/>
          </p:nvPicPr>
          <p:blipFill>
            <a:blip r:embed="rId4">
              <a:extLst>
                <a:ext uri="{96DAC541-7B7A-43D3-8B79-37D633B846F1}">
                  <asvg:svgBlip xmlns:asvg="http://schemas.microsoft.com/office/drawing/2016/SVG/main" r:embed="rId5"/>
                </a:ext>
              </a:extLst>
            </a:blip>
            <a:srcRect t="20569" r="34513" b="15841"/>
            <a:stretch>
              <a:fillRect/>
            </a:stretch>
          </p:blipFill>
          <p:spPr>
            <a:xfrm>
              <a:off x="7639331" y="4239812"/>
              <a:ext cx="1873998" cy="1913019"/>
            </a:xfrm>
            <a:prstGeom prst="rect">
              <a:avLst/>
            </a:prstGeom>
          </p:spPr>
        </p:pic>
        <p:sp>
          <p:nvSpPr>
            <p:cNvPr id="42" name="TextBox 41">
              <a:extLst>
                <a:ext uri="{FF2B5EF4-FFF2-40B4-BE49-F238E27FC236}">
                  <a16:creationId xmlns:a16="http://schemas.microsoft.com/office/drawing/2014/main" id="{33AEA827-A1F8-8457-F195-EE09684503A7}"/>
                </a:ext>
              </a:extLst>
            </p:cNvPr>
            <p:cNvSpPr txBox="1"/>
            <p:nvPr/>
          </p:nvSpPr>
          <p:spPr>
            <a:xfrm>
              <a:off x="8731546" y="4783184"/>
              <a:ext cx="704400" cy="276999"/>
            </a:xfrm>
            <a:prstGeom prst="rect">
              <a:avLst/>
            </a:prstGeom>
            <a:noFill/>
          </p:spPr>
          <p:txBody>
            <a:bodyPr wrap="square" rtlCol="0">
              <a:spAutoFit/>
            </a:bodyPr>
            <a:lstStyle/>
            <a:p>
              <a:r>
                <a:rPr lang="en-US" sz="1200" dirty="0">
                  <a:solidFill>
                    <a:schemeClr val="bg1"/>
                  </a:solidFill>
                </a:rPr>
                <a:t>29.05%</a:t>
              </a:r>
            </a:p>
          </p:txBody>
        </p:sp>
        <p:sp>
          <p:nvSpPr>
            <p:cNvPr id="43" name="TextBox 42">
              <a:extLst>
                <a:ext uri="{FF2B5EF4-FFF2-40B4-BE49-F238E27FC236}">
                  <a16:creationId xmlns:a16="http://schemas.microsoft.com/office/drawing/2014/main" id="{C7C1C67E-6BEA-EB9B-0AB5-97D399CF72B6}"/>
                </a:ext>
              </a:extLst>
            </p:cNvPr>
            <p:cNvSpPr txBox="1"/>
            <p:nvPr/>
          </p:nvSpPr>
          <p:spPr>
            <a:xfrm>
              <a:off x="8649847" y="5517806"/>
              <a:ext cx="704400" cy="276999"/>
            </a:xfrm>
            <a:prstGeom prst="rect">
              <a:avLst/>
            </a:prstGeom>
            <a:noFill/>
          </p:spPr>
          <p:txBody>
            <a:bodyPr wrap="square" rtlCol="0">
              <a:spAutoFit/>
            </a:bodyPr>
            <a:lstStyle/>
            <a:p>
              <a:r>
                <a:rPr lang="en-US" sz="1200" dirty="0">
                  <a:solidFill>
                    <a:schemeClr val="bg1"/>
                  </a:solidFill>
                </a:rPr>
                <a:t>18.71%</a:t>
              </a:r>
            </a:p>
          </p:txBody>
        </p:sp>
        <p:sp>
          <p:nvSpPr>
            <p:cNvPr id="44" name="TextBox 43">
              <a:extLst>
                <a:ext uri="{FF2B5EF4-FFF2-40B4-BE49-F238E27FC236}">
                  <a16:creationId xmlns:a16="http://schemas.microsoft.com/office/drawing/2014/main" id="{E46146ED-5988-92E4-301C-05F1AA98721A}"/>
                </a:ext>
              </a:extLst>
            </p:cNvPr>
            <p:cNvSpPr txBox="1"/>
            <p:nvPr/>
          </p:nvSpPr>
          <p:spPr>
            <a:xfrm>
              <a:off x="8081639" y="5725060"/>
              <a:ext cx="704400" cy="276999"/>
            </a:xfrm>
            <a:prstGeom prst="rect">
              <a:avLst/>
            </a:prstGeom>
            <a:noFill/>
          </p:spPr>
          <p:txBody>
            <a:bodyPr wrap="square" rtlCol="0">
              <a:spAutoFit/>
            </a:bodyPr>
            <a:lstStyle/>
            <a:p>
              <a:r>
                <a:rPr lang="en-US" sz="1200" dirty="0">
                  <a:solidFill>
                    <a:schemeClr val="bg1"/>
                  </a:solidFill>
                </a:rPr>
                <a:t>13.05%</a:t>
              </a:r>
            </a:p>
          </p:txBody>
        </p:sp>
        <p:sp>
          <p:nvSpPr>
            <p:cNvPr id="45" name="TextBox 44">
              <a:extLst>
                <a:ext uri="{FF2B5EF4-FFF2-40B4-BE49-F238E27FC236}">
                  <a16:creationId xmlns:a16="http://schemas.microsoft.com/office/drawing/2014/main" id="{999425A7-7C71-7B83-CCF0-EE4D9BF4C2D1}"/>
                </a:ext>
              </a:extLst>
            </p:cNvPr>
            <p:cNvSpPr txBox="1"/>
            <p:nvPr/>
          </p:nvSpPr>
          <p:spPr>
            <a:xfrm>
              <a:off x="7695241" y="5366403"/>
              <a:ext cx="704400" cy="276999"/>
            </a:xfrm>
            <a:prstGeom prst="rect">
              <a:avLst/>
            </a:prstGeom>
            <a:noFill/>
          </p:spPr>
          <p:txBody>
            <a:bodyPr wrap="square" rtlCol="0">
              <a:spAutoFit/>
            </a:bodyPr>
            <a:lstStyle/>
            <a:p>
              <a:r>
                <a:rPr lang="en-US" sz="1200" dirty="0">
                  <a:solidFill>
                    <a:schemeClr val="bg1"/>
                  </a:solidFill>
                </a:rPr>
                <a:t>10.38%</a:t>
              </a:r>
            </a:p>
          </p:txBody>
        </p:sp>
        <p:sp>
          <p:nvSpPr>
            <p:cNvPr id="46" name="TextBox 45">
              <a:extLst>
                <a:ext uri="{FF2B5EF4-FFF2-40B4-BE49-F238E27FC236}">
                  <a16:creationId xmlns:a16="http://schemas.microsoft.com/office/drawing/2014/main" id="{1CAF13F0-7A14-DE02-19BE-916F658EDC59}"/>
                </a:ext>
              </a:extLst>
            </p:cNvPr>
            <p:cNvSpPr txBox="1"/>
            <p:nvPr/>
          </p:nvSpPr>
          <p:spPr>
            <a:xfrm>
              <a:off x="7657118" y="5090888"/>
              <a:ext cx="704400" cy="276999"/>
            </a:xfrm>
            <a:prstGeom prst="rect">
              <a:avLst/>
            </a:prstGeom>
            <a:noFill/>
          </p:spPr>
          <p:txBody>
            <a:bodyPr wrap="square" rtlCol="0">
              <a:spAutoFit/>
            </a:bodyPr>
            <a:lstStyle/>
            <a:p>
              <a:r>
                <a:rPr lang="en-US" sz="1200" dirty="0">
                  <a:solidFill>
                    <a:schemeClr val="bg1"/>
                  </a:solidFill>
                </a:rPr>
                <a:t>7.08%</a:t>
              </a:r>
            </a:p>
          </p:txBody>
        </p:sp>
        <p:sp>
          <p:nvSpPr>
            <p:cNvPr id="47" name="TextBox 46">
              <a:extLst>
                <a:ext uri="{FF2B5EF4-FFF2-40B4-BE49-F238E27FC236}">
                  <a16:creationId xmlns:a16="http://schemas.microsoft.com/office/drawing/2014/main" id="{A7C8571E-3EC7-4F59-6F5E-6BCA71EF6E76}"/>
                </a:ext>
              </a:extLst>
            </p:cNvPr>
            <p:cNvSpPr txBox="1"/>
            <p:nvPr/>
          </p:nvSpPr>
          <p:spPr>
            <a:xfrm>
              <a:off x="7840417" y="4732231"/>
              <a:ext cx="704400" cy="276999"/>
            </a:xfrm>
            <a:prstGeom prst="rect">
              <a:avLst/>
            </a:prstGeom>
            <a:noFill/>
          </p:spPr>
          <p:txBody>
            <a:bodyPr wrap="square" rtlCol="0">
              <a:spAutoFit/>
            </a:bodyPr>
            <a:lstStyle/>
            <a:p>
              <a:r>
                <a:rPr lang="en-US" sz="1200" dirty="0">
                  <a:solidFill>
                    <a:schemeClr val="bg1"/>
                  </a:solidFill>
                </a:rPr>
                <a:t>21.73%</a:t>
              </a:r>
            </a:p>
          </p:txBody>
        </p:sp>
      </p:grpSp>
      <p:grpSp>
        <p:nvGrpSpPr>
          <p:cNvPr id="12" name="Group 11">
            <a:extLst>
              <a:ext uri="{FF2B5EF4-FFF2-40B4-BE49-F238E27FC236}">
                <a16:creationId xmlns:a16="http://schemas.microsoft.com/office/drawing/2014/main" id="{1F55D66E-E984-BE51-AC0B-7FD80FEDE7BD}"/>
              </a:ext>
            </a:extLst>
          </p:cNvPr>
          <p:cNvGrpSpPr>
            <a:grpSpLocks noChangeAspect="1"/>
          </p:cNvGrpSpPr>
          <p:nvPr/>
        </p:nvGrpSpPr>
        <p:grpSpPr>
          <a:xfrm>
            <a:off x="1220802" y="884647"/>
            <a:ext cx="2285805" cy="2328334"/>
            <a:chOff x="4669252" y="4238757"/>
            <a:chExt cx="1893805" cy="1929040"/>
          </a:xfrm>
        </p:grpSpPr>
        <p:pic>
          <p:nvPicPr>
            <p:cNvPr id="13" name="Graphic 12">
              <a:extLst>
                <a:ext uri="{FF2B5EF4-FFF2-40B4-BE49-F238E27FC236}">
                  <a16:creationId xmlns:a16="http://schemas.microsoft.com/office/drawing/2014/main" id="{C89066D4-37ED-32AF-65B0-64BE5B30A05B}"/>
                </a:ext>
              </a:extLst>
            </p:cNvPr>
            <p:cNvPicPr>
              <a:picLocks noChangeAspect="1"/>
            </p:cNvPicPr>
            <p:nvPr/>
          </p:nvPicPr>
          <p:blipFill>
            <a:blip r:embed="rId6">
              <a:extLst>
                <a:ext uri="{96DAC541-7B7A-43D3-8B79-37D633B846F1}">
                  <asvg:svgBlip xmlns:asvg="http://schemas.microsoft.com/office/drawing/2016/SVG/main" r:embed="rId7"/>
                </a:ext>
              </a:extLst>
            </a:blip>
            <a:srcRect t="20385" r="33821" b="15492"/>
            <a:stretch>
              <a:fillRect/>
            </a:stretch>
          </p:blipFill>
          <p:spPr>
            <a:xfrm>
              <a:off x="4669252" y="4238757"/>
              <a:ext cx="1893805" cy="1929040"/>
            </a:xfrm>
            <a:prstGeom prst="rect">
              <a:avLst/>
            </a:prstGeom>
          </p:spPr>
        </p:pic>
        <p:sp>
          <p:nvSpPr>
            <p:cNvPr id="14" name="TextBox 13">
              <a:extLst>
                <a:ext uri="{FF2B5EF4-FFF2-40B4-BE49-F238E27FC236}">
                  <a16:creationId xmlns:a16="http://schemas.microsoft.com/office/drawing/2014/main" id="{4D242669-BB4C-80D8-BCBB-2DF4D4186B45}"/>
                </a:ext>
              </a:extLst>
            </p:cNvPr>
            <p:cNvSpPr txBox="1"/>
            <p:nvPr/>
          </p:nvSpPr>
          <p:spPr>
            <a:xfrm>
              <a:off x="4766105" y="4856309"/>
              <a:ext cx="704400" cy="276999"/>
            </a:xfrm>
            <a:prstGeom prst="rect">
              <a:avLst/>
            </a:prstGeom>
            <a:noFill/>
          </p:spPr>
          <p:txBody>
            <a:bodyPr wrap="square" rtlCol="0">
              <a:spAutoFit/>
            </a:bodyPr>
            <a:lstStyle/>
            <a:p>
              <a:r>
                <a:rPr lang="en-US" sz="1200" dirty="0">
                  <a:solidFill>
                    <a:schemeClr val="bg1"/>
                  </a:solidFill>
                </a:rPr>
                <a:t>7.01%</a:t>
              </a:r>
            </a:p>
          </p:txBody>
        </p:sp>
        <p:sp>
          <p:nvSpPr>
            <p:cNvPr id="15" name="TextBox 14">
              <a:extLst>
                <a:ext uri="{FF2B5EF4-FFF2-40B4-BE49-F238E27FC236}">
                  <a16:creationId xmlns:a16="http://schemas.microsoft.com/office/drawing/2014/main" id="{CD71E298-364E-FACE-F2C0-43872A63041C}"/>
                </a:ext>
              </a:extLst>
            </p:cNvPr>
            <p:cNvSpPr txBox="1"/>
            <p:nvPr/>
          </p:nvSpPr>
          <p:spPr>
            <a:xfrm>
              <a:off x="4987578" y="4498592"/>
              <a:ext cx="704400" cy="276999"/>
            </a:xfrm>
            <a:prstGeom prst="rect">
              <a:avLst/>
            </a:prstGeom>
            <a:noFill/>
          </p:spPr>
          <p:txBody>
            <a:bodyPr wrap="square" rtlCol="0">
              <a:spAutoFit/>
            </a:bodyPr>
            <a:lstStyle/>
            <a:p>
              <a:r>
                <a:rPr lang="en-US" sz="1200" dirty="0">
                  <a:solidFill>
                    <a:schemeClr val="bg1"/>
                  </a:solidFill>
                </a:rPr>
                <a:t>14.59%</a:t>
              </a:r>
            </a:p>
          </p:txBody>
        </p:sp>
        <p:sp>
          <p:nvSpPr>
            <p:cNvPr id="16" name="TextBox 15">
              <a:extLst>
                <a:ext uri="{FF2B5EF4-FFF2-40B4-BE49-F238E27FC236}">
                  <a16:creationId xmlns:a16="http://schemas.microsoft.com/office/drawing/2014/main" id="{B3B5B296-AC55-DAE9-028E-2C123E951D6E}"/>
                </a:ext>
              </a:extLst>
            </p:cNvPr>
            <p:cNvSpPr txBox="1"/>
            <p:nvPr/>
          </p:nvSpPr>
          <p:spPr>
            <a:xfrm>
              <a:off x="4731576" y="5099904"/>
              <a:ext cx="704400" cy="276999"/>
            </a:xfrm>
            <a:prstGeom prst="rect">
              <a:avLst/>
            </a:prstGeom>
            <a:noFill/>
          </p:spPr>
          <p:txBody>
            <a:bodyPr wrap="square" rtlCol="0">
              <a:spAutoFit/>
            </a:bodyPr>
            <a:lstStyle/>
            <a:p>
              <a:r>
                <a:rPr lang="en-US" sz="1200" dirty="0">
                  <a:solidFill>
                    <a:schemeClr val="bg1"/>
                  </a:solidFill>
                </a:rPr>
                <a:t>8.14%</a:t>
              </a:r>
            </a:p>
          </p:txBody>
        </p:sp>
        <p:sp>
          <p:nvSpPr>
            <p:cNvPr id="17" name="TextBox 16">
              <a:extLst>
                <a:ext uri="{FF2B5EF4-FFF2-40B4-BE49-F238E27FC236}">
                  <a16:creationId xmlns:a16="http://schemas.microsoft.com/office/drawing/2014/main" id="{8576E103-6A74-8525-2AE4-7BFFE74C4D27}"/>
                </a:ext>
              </a:extLst>
            </p:cNvPr>
            <p:cNvSpPr txBox="1"/>
            <p:nvPr/>
          </p:nvSpPr>
          <p:spPr>
            <a:xfrm>
              <a:off x="4826010" y="5433118"/>
              <a:ext cx="704400" cy="276999"/>
            </a:xfrm>
            <a:prstGeom prst="rect">
              <a:avLst/>
            </a:prstGeom>
            <a:noFill/>
          </p:spPr>
          <p:txBody>
            <a:bodyPr wrap="square" rtlCol="0">
              <a:spAutoFit/>
            </a:bodyPr>
            <a:lstStyle/>
            <a:p>
              <a:r>
                <a:rPr lang="en-US" sz="1200" dirty="0">
                  <a:solidFill>
                    <a:schemeClr val="bg1"/>
                  </a:solidFill>
                </a:rPr>
                <a:t>14.20%</a:t>
              </a:r>
            </a:p>
          </p:txBody>
        </p:sp>
        <p:sp>
          <p:nvSpPr>
            <p:cNvPr id="18" name="TextBox 17">
              <a:extLst>
                <a:ext uri="{FF2B5EF4-FFF2-40B4-BE49-F238E27FC236}">
                  <a16:creationId xmlns:a16="http://schemas.microsoft.com/office/drawing/2014/main" id="{9D27916C-4A17-C0E8-6EBD-2F902E470505}"/>
                </a:ext>
              </a:extLst>
            </p:cNvPr>
            <p:cNvSpPr txBox="1"/>
            <p:nvPr/>
          </p:nvSpPr>
          <p:spPr>
            <a:xfrm>
              <a:off x="5691978" y="5081171"/>
              <a:ext cx="704400" cy="276999"/>
            </a:xfrm>
            <a:prstGeom prst="rect">
              <a:avLst/>
            </a:prstGeom>
            <a:noFill/>
          </p:spPr>
          <p:txBody>
            <a:bodyPr wrap="square" rtlCol="0">
              <a:spAutoFit/>
            </a:bodyPr>
            <a:lstStyle/>
            <a:p>
              <a:r>
                <a:rPr lang="en-US" sz="1200" dirty="0">
                  <a:solidFill>
                    <a:schemeClr val="bg1"/>
                  </a:solidFill>
                </a:rPr>
                <a:t>56.06%</a:t>
              </a:r>
            </a:p>
          </p:txBody>
        </p:sp>
      </p:grpSp>
      <p:pic>
        <p:nvPicPr>
          <p:cNvPr id="20" name="Graphic 19">
            <a:extLst>
              <a:ext uri="{FF2B5EF4-FFF2-40B4-BE49-F238E27FC236}">
                <a16:creationId xmlns:a16="http://schemas.microsoft.com/office/drawing/2014/main" id="{489E9CB8-5D3C-645C-26FE-CAE48788F644}"/>
              </a:ext>
            </a:extLst>
          </p:cNvPr>
          <p:cNvPicPr>
            <a:picLocks noChangeAspect="1"/>
          </p:cNvPicPr>
          <p:nvPr/>
        </p:nvPicPr>
        <p:blipFill>
          <a:blip r:embed="rId8">
            <a:extLst>
              <a:ext uri="{96DAC541-7B7A-43D3-8B79-37D633B846F1}">
                <asvg:svgBlip xmlns:asvg="http://schemas.microsoft.com/office/drawing/2016/SVG/main" r:embed="rId9"/>
              </a:ext>
            </a:extLst>
          </a:blip>
          <a:srcRect l="64453" t="11848" r="1842" b="9683"/>
          <a:stretch>
            <a:fillRect/>
          </a:stretch>
        </p:blipFill>
        <p:spPr>
          <a:xfrm>
            <a:off x="4594043" y="626635"/>
            <a:ext cx="1585939" cy="3881586"/>
          </a:xfrm>
          <a:prstGeom prst="rect">
            <a:avLst/>
          </a:prstGeom>
        </p:spPr>
      </p:pic>
      <p:pic>
        <p:nvPicPr>
          <p:cNvPr id="21" name="Graphic 20">
            <a:extLst>
              <a:ext uri="{FF2B5EF4-FFF2-40B4-BE49-F238E27FC236}">
                <a16:creationId xmlns:a16="http://schemas.microsoft.com/office/drawing/2014/main" id="{FC0630F8-0246-2A69-8370-A1FCDD12ECAA}"/>
              </a:ext>
            </a:extLst>
          </p:cNvPr>
          <p:cNvPicPr>
            <a:picLocks noChangeAspect="1"/>
          </p:cNvPicPr>
          <p:nvPr/>
        </p:nvPicPr>
        <p:blipFill>
          <a:blip r:embed="rId10">
            <a:extLst>
              <a:ext uri="{96DAC541-7B7A-43D3-8B79-37D633B846F1}">
                <asvg:svgBlip xmlns:asvg="http://schemas.microsoft.com/office/drawing/2016/SVG/main" r:embed="rId11"/>
              </a:ext>
            </a:extLst>
          </a:blip>
          <a:srcRect l="66127" t="7038" r="2152" b="3580"/>
          <a:stretch>
            <a:fillRect/>
          </a:stretch>
        </p:blipFill>
        <p:spPr>
          <a:xfrm>
            <a:off x="10467287" y="584726"/>
            <a:ext cx="1532386" cy="6197926"/>
          </a:xfrm>
          <a:prstGeom prst="rect">
            <a:avLst/>
          </a:prstGeom>
        </p:spPr>
      </p:pic>
      <p:sp>
        <p:nvSpPr>
          <p:cNvPr id="22" name="TextBox 21">
            <a:extLst>
              <a:ext uri="{FF2B5EF4-FFF2-40B4-BE49-F238E27FC236}">
                <a16:creationId xmlns:a16="http://schemas.microsoft.com/office/drawing/2014/main" id="{8BB7A21C-EEC5-2AF2-B78B-3FE0F406F8DB}"/>
              </a:ext>
            </a:extLst>
          </p:cNvPr>
          <p:cNvSpPr txBox="1"/>
          <p:nvPr/>
        </p:nvSpPr>
        <p:spPr>
          <a:xfrm>
            <a:off x="6771120" y="3326028"/>
            <a:ext cx="3613169" cy="369332"/>
          </a:xfrm>
          <a:prstGeom prst="rect">
            <a:avLst/>
          </a:prstGeom>
          <a:noFill/>
        </p:spPr>
        <p:txBody>
          <a:bodyPr wrap="none" rtlCol="0">
            <a:spAutoFit/>
          </a:bodyPr>
          <a:lstStyle/>
          <a:p>
            <a:r>
              <a:rPr lang="en-US" dirty="0"/>
              <a:t>BL-4B Research Areas 2020 – 2025</a:t>
            </a:r>
          </a:p>
        </p:txBody>
      </p:sp>
      <p:sp>
        <p:nvSpPr>
          <p:cNvPr id="19" name="TextBox 18">
            <a:extLst>
              <a:ext uri="{FF2B5EF4-FFF2-40B4-BE49-F238E27FC236}">
                <a16:creationId xmlns:a16="http://schemas.microsoft.com/office/drawing/2014/main" id="{A413037B-E531-08C0-9758-6A5715F9482C}"/>
              </a:ext>
            </a:extLst>
          </p:cNvPr>
          <p:cNvSpPr txBox="1"/>
          <p:nvPr/>
        </p:nvSpPr>
        <p:spPr>
          <a:xfrm>
            <a:off x="448803" y="3351232"/>
            <a:ext cx="3613169" cy="369332"/>
          </a:xfrm>
          <a:prstGeom prst="rect">
            <a:avLst/>
          </a:prstGeom>
          <a:noFill/>
        </p:spPr>
        <p:txBody>
          <a:bodyPr wrap="none" rtlCol="0">
            <a:spAutoFit/>
          </a:bodyPr>
          <a:lstStyle/>
          <a:p>
            <a:r>
              <a:rPr lang="en-US" dirty="0"/>
              <a:t>BL-4A Research Areas 2020 – 2025</a:t>
            </a:r>
          </a:p>
        </p:txBody>
      </p:sp>
      <p:pic>
        <p:nvPicPr>
          <p:cNvPr id="2052" name="Picture 4" descr="Magnetism Reflectometer">
            <a:extLst>
              <a:ext uri="{FF2B5EF4-FFF2-40B4-BE49-F238E27FC236}">
                <a16:creationId xmlns:a16="http://schemas.microsoft.com/office/drawing/2014/main" id="{04BD96B7-A48B-9B1A-80DC-AF5965913AF7}"/>
              </a:ext>
            </a:extLst>
          </p:cNvPr>
          <p:cNvPicPr>
            <a:picLocks noGrp="1" noChangeAspect="1" noChangeArrowheads="1"/>
          </p:cNvPicPr>
          <p:nvPr>
            <p:ph sz="half" idx="1"/>
          </p:nvPr>
        </p:nvPicPr>
        <p:blipFill>
          <a:blip r:embed="rId12">
            <a:extLst>
              <a:ext uri="{28A0092B-C50C-407E-A947-70E740481C1C}">
                <a14:useLocalDpi xmlns:a14="http://schemas.microsoft.com/office/drawing/2010/main" val="0"/>
              </a:ext>
            </a:extLst>
          </a:blip>
          <a:srcRect/>
          <a:stretch>
            <a:fillRect/>
          </a:stretch>
        </p:blipFill>
        <p:spPr bwMode="auto">
          <a:xfrm>
            <a:off x="112110" y="3914418"/>
            <a:ext cx="4526280" cy="188595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0">
            <a:extLst>
              <a:ext uri="{FF2B5EF4-FFF2-40B4-BE49-F238E27FC236}">
                <a16:creationId xmlns:a16="http://schemas.microsoft.com/office/drawing/2014/main" id="{4390872F-5E9D-597E-5CF8-08AABB4B8EB1}"/>
              </a:ext>
            </a:extLst>
          </p:cNvPr>
          <p:cNvSpPr>
            <a:spLocks noGrp="1"/>
          </p:cNvSpPr>
          <p:nvPr>
            <p:ph type="title"/>
          </p:nvPr>
        </p:nvSpPr>
        <p:spPr>
          <a:xfrm>
            <a:off x="314692" y="229653"/>
            <a:ext cx="11492432" cy="886397"/>
          </a:xfrm>
        </p:spPr>
        <p:txBody>
          <a:bodyPr/>
          <a:lstStyle/>
          <a:p>
            <a:r>
              <a:rPr lang="en-US" sz="2800" dirty="0"/>
              <a:t>Is there a strong and sustainable user community and clear case for future scientific demand?</a:t>
            </a:r>
          </a:p>
        </p:txBody>
      </p:sp>
    </p:spTree>
    <p:extLst>
      <p:ext uri="{BB962C8B-B14F-4D97-AF65-F5344CB8AC3E}">
        <p14:creationId xmlns:p14="http://schemas.microsoft.com/office/powerpoint/2010/main" val="1926371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DB1FF-E460-E741-3557-89EC4D21768F}"/>
              </a:ext>
            </a:extLst>
          </p:cNvPr>
          <p:cNvSpPr>
            <a:spLocks noGrp="1"/>
          </p:cNvSpPr>
          <p:nvPr>
            <p:ph type="title"/>
          </p:nvPr>
        </p:nvSpPr>
        <p:spPr/>
        <p:txBody>
          <a:bodyPr/>
          <a:lstStyle/>
          <a:p>
            <a:r>
              <a:rPr lang="en-US" dirty="0"/>
              <a:t>Is the number of instruments in the suite proportionate to the user community demand? </a:t>
            </a:r>
          </a:p>
        </p:txBody>
      </p:sp>
      <p:sp>
        <p:nvSpPr>
          <p:cNvPr id="11" name="Content Placeholder 10">
            <a:extLst>
              <a:ext uri="{FF2B5EF4-FFF2-40B4-BE49-F238E27FC236}">
                <a16:creationId xmlns:a16="http://schemas.microsoft.com/office/drawing/2014/main" id="{B04EDA5B-D8C6-C0C9-C703-B3EA6E9393BC}"/>
              </a:ext>
            </a:extLst>
          </p:cNvPr>
          <p:cNvSpPr>
            <a:spLocks noGrp="1"/>
          </p:cNvSpPr>
          <p:nvPr>
            <p:ph idx="1"/>
          </p:nvPr>
        </p:nvSpPr>
        <p:spPr>
          <a:xfrm>
            <a:off x="559991" y="1730536"/>
            <a:ext cx="11492432" cy="5222848"/>
          </a:xfrm>
        </p:spPr>
        <p:txBody>
          <a:bodyPr/>
          <a:lstStyle/>
          <a:p>
            <a:pPr marL="285750" indent="-285750">
              <a:buFont typeface="Arial" panose="020B0604020202020204" pitchFamily="34" charset="0"/>
              <a:buChar char="•"/>
            </a:pPr>
            <a:r>
              <a:rPr lang="en-US" sz="2200" dirty="0"/>
              <a:t>Reflectometry serves virtually every scientific area ranging from fundamental condensed matter physics to the very application-based questions in energy storage.</a:t>
            </a:r>
          </a:p>
          <a:p>
            <a:pPr marL="285750" indent="-285750">
              <a:buFont typeface="Arial" panose="020B0604020202020204" pitchFamily="34" charset="0"/>
              <a:buChar char="•"/>
            </a:pPr>
            <a:r>
              <a:rPr lang="en-US" sz="2200" dirty="0"/>
              <a:t>Reflectometry plays a central role in advancing research on many of today’s high-priority scientific challenges.</a:t>
            </a:r>
          </a:p>
          <a:p>
            <a:pPr marL="971550" lvl="1" indent="-285750"/>
            <a:r>
              <a:rPr lang="en-US" sz="2200" dirty="0"/>
              <a:t>Probing quantum materials and emergent phenomena, e.g. spin orbit coupling and </a:t>
            </a:r>
            <a:r>
              <a:rPr lang="en-US" sz="2200" dirty="0" err="1"/>
              <a:t>altermagnetism</a:t>
            </a:r>
            <a:r>
              <a:rPr lang="en-US" sz="2200" dirty="0"/>
              <a:t>.</a:t>
            </a:r>
          </a:p>
          <a:p>
            <a:pPr marL="971550" lvl="1" indent="-285750"/>
            <a:r>
              <a:rPr lang="en-US" sz="2200" dirty="0"/>
              <a:t>Redox and separations chemistries addressing critical challenges in national security, energy, and environmental sciences.</a:t>
            </a:r>
          </a:p>
          <a:p>
            <a:pPr marL="971550" lvl="1" indent="-285750"/>
            <a:r>
              <a:rPr lang="en-US" sz="2200" dirty="0"/>
              <a:t>Probing membrane–protein interactions relevant to drug delivery and antimicrobial resistance.</a:t>
            </a:r>
          </a:p>
          <a:p>
            <a:pPr marL="342900" indent="-342900">
              <a:buFont typeface="Arial" panose="020B0604020202020204" pitchFamily="34" charset="0"/>
              <a:buChar char="•"/>
            </a:pPr>
            <a:r>
              <a:rPr lang="en-US" sz="2200" dirty="0"/>
              <a:t>Many, if not most, contemporary NR experiments performed </a:t>
            </a:r>
            <a:r>
              <a:rPr lang="en-US" sz="2200" i="1" dirty="0"/>
              <a:t>in situ </a:t>
            </a:r>
            <a:r>
              <a:rPr lang="en-US" sz="2200" dirty="0"/>
              <a:t>or </a:t>
            </a:r>
            <a:r>
              <a:rPr lang="en-US" sz="2200" i="1" dirty="0"/>
              <a:t>operando</a:t>
            </a:r>
          </a:p>
          <a:p>
            <a:pPr marL="1028700" lvl="1" indent="-342900"/>
            <a:r>
              <a:rPr lang="en-US" sz="2200" dirty="0"/>
              <a:t>Drives need for advancements in sample environments</a:t>
            </a:r>
          </a:p>
          <a:p>
            <a:pPr marL="285750" indent="-285750"/>
            <a:endParaRPr lang="en-US" sz="2200" dirty="0"/>
          </a:p>
          <a:p>
            <a:pPr marL="285750" indent="-285750">
              <a:buFont typeface="Arial" panose="020B0604020202020204" pitchFamily="34" charset="0"/>
              <a:buChar char="•"/>
            </a:pPr>
            <a:endParaRPr lang="en-US" sz="2200" dirty="0"/>
          </a:p>
        </p:txBody>
      </p:sp>
      <p:sp>
        <p:nvSpPr>
          <p:cNvPr id="3" name="TextBox 2">
            <a:extLst>
              <a:ext uri="{FF2B5EF4-FFF2-40B4-BE49-F238E27FC236}">
                <a16:creationId xmlns:a16="http://schemas.microsoft.com/office/drawing/2014/main" id="{56070AD6-FF2A-10AC-E632-2D800BE8D2C5}"/>
              </a:ext>
            </a:extLst>
          </p:cNvPr>
          <p:cNvSpPr txBox="1"/>
          <p:nvPr/>
        </p:nvSpPr>
        <p:spPr>
          <a:xfrm>
            <a:off x="3344558" y="1230501"/>
            <a:ext cx="5465727" cy="461665"/>
          </a:xfrm>
          <a:prstGeom prst="rect">
            <a:avLst/>
          </a:prstGeom>
          <a:noFill/>
        </p:spPr>
        <p:txBody>
          <a:bodyPr wrap="none" rtlCol="0">
            <a:spAutoFit/>
          </a:bodyPr>
          <a:lstStyle/>
          <a:p>
            <a:r>
              <a:rPr lang="en-US" sz="2400" b="1" i="1" dirty="0"/>
              <a:t>The Strategic Impact of Reflectometry</a:t>
            </a:r>
          </a:p>
        </p:txBody>
      </p:sp>
    </p:spTree>
    <p:extLst>
      <p:ext uri="{BB962C8B-B14F-4D97-AF65-F5344CB8AC3E}">
        <p14:creationId xmlns:p14="http://schemas.microsoft.com/office/powerpoint/2010/main" val="1693645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1D91C-2992-9064-1644-9DDEB4B00691}"/>
              </a:ext>
            </a:extLst>
          </p:cNvPr>
          <p:cNvSpPr>
            <a:spLocks noGrp="1"/>
          </p:cNvSpPr>
          <p:nvPr>
            <p:ph type="title"/>
          </p:nvPr>
        </p:nvSpPr>
        <p:spPr/>
        <p:txBody>
          <a:bodyPr/>
          <a:lstStyle/>
          <a:p>
            <a:r>
              <a:rPr lang="en-US" dirty="0"/>
              <a:t>Is the number of instruments in the suite proportionate to the user community demand?</a:t>
            </a:r>
          </a:p>
        </p:txBody>
      </p:sp>
      <p:graphicFrame>
        <p:nvGraphicFramePr>
          <p:cNvPr id="8" name="Table 7">
            <a:extLst>
              <a:ext uri="{FF2B5EF4-FFF2-40B4-BE49-F238E27FC236}">
                <a16:creationId xmlns:a16="http://schemas.microsoft.com/office/drawing/2014/main" id="{27728EC7-12CC-017E-1506-7AE97D1FA5EE}"/>
              </a:ext>
            </a:extLst>
          </p:cNvPr>
          <p:cNvGraphicFramePr>
            <a:graphicFrameLocks noGrp="1"/>
          </p:cNvGraphicFramePr>
          <p:nvPr>
            <p:extLst>
              <p:ext uri="{D42A27DB-BD31-4B8C-83A1-F6EECF244321}">
                <p14:modId xmlns:p14="http://schemas.microsoft.com/office/powerpoint/2010/main" val="2699250624"/>
              </p:ext>
            </p:extLst>
          </p:nvPr>
        </p:nvGraphicFramePr>
        <p:xfrm>
          <a:off x="314692" y="2025191"/>
          <a:ext cx="5466422" cy="1645920"/>
        </p:xfrm>
        <a:graphic>
          <a:graphicData uri="http://schemas.openxmlformats.org/drawingml/2006/table">
            <a:tbl>
              <a:tblPr firstRow="1" firstCol="1" bandRow="1">
                <a:tableStyleId>{5C22544A-7EE6-4342-B048-85BDC9FD1C3A}</a:tableStyleId>
              </a:tblPr>
              <a:tblGrid>
                <a:gridCol w="2114887">
                  <a:extLst>
                    <a:ext uri="{9D8B030D-6E8A-4147-A177-3AD203B41FA5}">
                      <a16:colId xmlns:a16="http://schemas.microsoft.com/office/drawing/2014/main" val="2437011100"/>
                    </a:ext>
                  </a:extLst>
                </a:gridCol>
                <a:gridCol w="1042003">
                  <a:extLst>
                    <a:ext uri="{9D8B030D-6E8A-4147-A177-3AD203B41FA5}">
                      <a16:colId xmlns:a16="http://schemas.microsoft.com/office/drawing/2014/main" val="875116239"/>
                    </a:ext>
                  </a:extLst>
                </a:gridCol>
                <a:gridCol w="1154766">
                  <a:extLst>
                    <a:ext uri="{9D8B030D-6E8A-4147-A177-3AD203B41FA5}">
                      <a16:colId xmlns:a16="http://schemas.microsoft.com/office/drawing/2014/main" val="427627180"/>
                    </a:ext>
                  </a:extLst>
                </a:gridCol>
                <a:gridCol w="1154766">
                  <a:extLst>
                    <a:ext uri="{9D8B030D-6E8A-4147-A177-3AD203B41FA5}">
                      <a16:colId xmlns:a16="http://schemas.microsoft.com/office/drawing/2014/main" val="951326315"/>
                    </a:ext>
                  </a:extLst>
                </a:gridCol>
              </a:tblGrid>
              <a:tr h="459669">
                <a:tc>
                  <a:txBody>
                    <a:bodyPr/>
                    <a:lstStyle/>
                    <a:p>
                      <a:pPr marL="0" marR="0">
                        <a:buNone/>
                      </a:pPr>
                      <a:r>
                        <a:rPr lang="en-US" sz="1800" kern="100" dirty="0">
                          <a:effectLst/>
                          <a:latin typeface="+mn-lt"/>
                        </a:rPr>
                        <a:t> </a:t>
                      </a:r>
                      <a:endParaRPr lang="en-US" sz="1800" kern="100" dirty="0">
                        <a:effectLst/>
                        <a:latin typeface="+mn-lt"/>
                        <a:ea typeface="Aptos" panose="020B0004020202020204" pitchFamily="34" charset="0"/>
                        <a:cs typeface="Times New Roman" panose="02020603050405020304" pitchFamily="18" charset="0"/>
                      </a:endParaRPr>
                    </a:p>
                  </a:txBody>
                  <a:tcPr marL="68580" marR="68580" marT="0" marB="0"/>
                </a:tc>
                <a:tc>
                  <a:txBody>
                    <a:bodyPr/>
                    <a:lstStyle/>
                    <a:p>
                      <a:pPr marL="0" marR="0" algn="ctr">
                        <a:buNone/>
                      </a:pPr>
                      <a:r>
                        <a:rPr lang="en-US" sz="1800" kern="100" dirty="0">
                          <a:effectLst/>
                          <a:latin typeface="+mn-lt"/>
                        </a:rPr>
                        <a:t>US</a:t>
                      </a:r>
                      <a:endParaRPr lang="en-US" sz="1800" kern="100" dirty="0">
                        <a:effectLst/>
                        <a:latin typeface="+mn-lt"/>
                        <a:ea typeface="Aptos" panose="020B0004020202020204" pitchFamily="34" charset="0"/>
                        <a:cs typeface="Times New Roman" panose="02020603050405020304" pitchFamily="18" charset="0"/>
                      </a:endParaRPr>
                    </a:p>
                  </a:txBody>
                  <a:tcPr marL="68580" marR="68580" marT="0" marB="0"/>
                </a:tc>
                <a:tc>
                  <a:txBody>
                    <a:bodyPr/>
                    <a:lstStyle/>
                    <a:p>
                      <a:pPr marL="0" marR="0" algn="ctr">
                        <a:buNone/>
                      </a:pPr>
                      <a:r>
                        <a:rPr lang="en-US" sz="1800" kern="100" dirty="0">
                          <a:effectLst/>
                          <a:latin typeface="+mn-lt"/>
                        </a:rPr>
                        <a:t>Europe</a:t>
                      </a:r>
                      <a:endParaRPr lang="en-US" sz="1800" kern="100" dirty="0">
                        <a:effectLst/>
                        <a:latin typeface="+mn-lt"/>
                        <a:ea typeface="Aptos" panose="020B0004020202020204" pitchFamily="34" charset="0"/>
                        <a:cs typeface="Times New Roman" panose="02020603050405020304" pitchFamily="18" charset="0"/>
                      </a:endParaRPr>
                    </a:p>
                  </a:txBody>
                  <a:tcPr marL="68580" marR="68580" marT="0" marB="0"/>
                </a:tc>
                <a:tc>
                  <a:txBody>
                    <a:bodyPr/>
                    <a:lstStyle/>
                    <a:p>
                      <a:pPr marL="0" marR="0" algn="ctr">
                        <a:buNone/>
                      </a:pPr>
                      <a:r>
                        <a:rPr lang="en-US" sz="1800" kern="100" dirty="0">
                          <a:effectLst/>
                          <a:latin typeface="+mn-lt"/>
                        </a:rPr>
                        <a:t>Asia + Australia</a:t>
                      </a:r>
                      <a:endParaRPr lang="en-US" sz="1800" kern="100" dirty="0">
                        <a:effectLst/>
                        <a:latin typeface="+mn-lt"/>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58140134"/>
                  </a:ext>
                </a:extLst>
              </a:tr>
              <a:tr h="229835">
                <a:tc>
                  <a:txBody>
                    <a:bodyPr/>
                    <a:lstStyle/>
                    <a:p>
                      <a:pPr marL="0" marR="0">
                        <a:buNone/>
                      </a:pPr>
                      <a:r>
                        <a:rPr lang="en-US" sz="1800" kern="100" dirty="0">
                          <a:effectLst/>
                          <a:latin typeface="+mn-lt"/>
                        </a:rPr>
                        <a:t>Total Operational</a:t>
                      </a:r>
                      <a:endParaRPr lang="en-US" sz="1800" kern="100" dirty="0">
                        <a:effectLst/>
                        <a:latin typeface="+mn-lt"/>
                        <a:ea typeface="Aptos" panose="020B0004020202020204" pitchFamily="34" charset="0"/>
                        <a:cs typeface="Times New Roman" panose="02020603050405020304" pitchFamily="18" charset="0"/>
                      </a:endParaRPr>
                    </a:p>
                  </a:txBody>
                  <a:tcPr marL="68580" marR="68580" marT="0" marB="0"/>
                </a:tc>
                <a:tc>
                  <a:txBody>
                    <a:bodyPr/>
                    <a:lstStyle/>
                    <a:p>
                      <a:pPr marL="0" marR="0" algn="ctr">
                        <a:buNone/>
                      </a:pPr>
                      <a:r>
                        <a:rPr lang="en-US" sz="1800" kern="100">
                          <a:effectLst/>
                          <a:latin typeface="+mn-lt"/>
                        </a:rPr>
                        <a:t>3*</a:t>
                      </a:r>
                      <a:endParaRPr lang="en-US" sz="1800" kern="100">
                        <a:effectLst/>
                        <a:latin typeface="+mn-lt"/>
                        <a:ea typeface="Aptos" panose="020B0004020202020204" pitchFamily="34" charset="0"/>
                        <a:cs typeface="Times New Roman" panose="02020603050405020304" pitchFamily="18" charset="0"/>
                      </a:endParaRPr>
                    </a:p>
                  </a:txBody>
                  <a:tcPr marL="68580" marR="68580" marT="0" marB="0"/>
                </a:tc>
                <a:tc>
                  <a:txBody>
                    <a:bodyPr/>
                    <a:lstStyle/>
                    <a:p>
                      <a:pPr marL="0" marR="0" algn="ctr">
                        <a:buNone/>
                      </a:pPr>
                      <a:r>
                        <a:rPr lang="en-US" sz="1800" kern="100" dirty="0">
                          <a:effectLst/>
                          <a:latin typeface="+mn-lt"/>
                        </a:rPr>
                        <a:t>9**</a:t>
                      </a:r>
                      <a:endParaRPr lang="en-US" sz="1800" kern="100" dirty="0">
                        <a:effectLst/>
                        <a:latin typeface="+mn-lt"/>
                        <a:ea typeface="Aptos" panose="020B0004020202020204" pitchFamily="34" charset="0"/>
                        <a:cs typeface="Times New Roman" panose="02020603050405020304" pitchFamily="18" charset="0"/>
                      </a:endParaRPr>
                    </a:p>
                  </a:txBody>
                  <a:tcPr marL="68580" marR="68580" marT="0" marB="0"/>
                </a:tc>
                <a:tc>
                  <a:txBody>
                    <a:bodyPr/>
                    <a:lstStyle/>
                    <a:p>
                      <a:pPr marL="0" marR="0" algn="ctr">
                        <a:buNone/>
                      </a:pPr>
                      <a:r>
                        <a:rPr lang="en-US" sz="1800" kern="100" dirty="0">
                          <a:effectLst/>
                          <a:latin typeface="+mn-lt"/>
                        </a:rPr>
                        <a:t>7</a:t>
                      </a:r>
                      <a:endParaRPr lang="en-US" sz="1800" kern="100" dirty="0">
                        <a:effectLst/>
                        <a:latin typeface="+mn-lt"/>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0050829"/>
                  </a:ext>
                </a:extLst>
              </a:tr>
              <a:tr h="229835">
                <a:tc>
                  <a:txBody>
                    <a:bodyPr/>
                    <a:lstStyle/>
                    <a:p>
                      <a:pPr marL="0" marR="0">
                        <a:buNone/>
                      </a:pPr>
                      <a:r>
                        <a:rPr lang="en-US" sz="1800" kern="100" dirty="0">
                          <a:effectLst/>
                          <a:latin typeface="+mn-lt"/>
                        </a:rPr>
                        <a:t>Polarization</a:t>
                      </a:r>
                      <a:endParaRPr lang="en-US" sz="1800" kern="100" dirty="0">
                        <a:effectLst/>
                        <a:latin typeface="+mn-lt"/>
                        <a:ea typeface="Aptos" panose="020B0004020202020204" pitchFamily="34" charset="0"/>
                        <a:cs typeface="Times New Roman" panose="02020603050405020304" pitchFamily="18" charset="0"/>
                      </a:endParaRPr>
                    </a:p>
                  </a:txBody>
                  <a:tcPr marL="68580" marR="68580" marT="0" marB="0"/>
                </a:tc>
                <a:tc>
                  <a:txBody>
                    <a:bodyPr/>
                    <a:lstStyle/>
                    <a:p>
                      <a:pPr marL="0" marR="0" algn="ctr">
                        <a:buNone/>
                      </a:pPr>
                      <a:r>
                        <a:rPr lang="en-US" sz="1800" kern="100" dirty="0">
                          <a:effectLst/>
                          <a:latin typeface="+mn-lt"/>
                        </a:rPr>
                        <a:t>2*</a:t>
                      </a:r>
                      <a:endParaRPr lang="en-US" sz="1800" kern="100" dirty="0">
                        <a:effectLst/>
                        <a:latin typeface="+mn-lt"/>
                        <a:ea typeface="Aptos" panose="020B0004020202020204" pitchFamily="34" charset="0"/>
                        <a:cs typeface="Times New Roman" panose="02020603050405020304" pitchFamily="18" charset="0"/>
                      </a:endParaRPr>
                    </a:p>
                  </a:txBody>
                  <a:tcPr marL="68580" marR="68580" marT="0" marB="0"/>
                </a:tc>
                <a:tc>
                  <a:txBody>
                    <a:bodyPr/>
                    <a:lstStyle/>
                    <a:p>
                      <a:pPr marL="0" marR="0" algn="ctr">
                        <a:buNone/>
                      </a:pPr>
                      <a:r>
                        <a:rPr lang="en-US" sz="1800" kern="100" dirty="0">
                          <a:effectLst/>
                          <a:latin typeface="+mn-lt"/>
                        </a:rPr>
                        <a:t>5</a:t>
                      </a:r>
                      <a:endParaRPr lang="en-US" sz="1800" kern="100" dirty="0">
                        <a:effectLst/>
                        <a:latin typeface="+mn-lt"/>
                        <a:ea typeface="Aptos" panose="020B0004020202020204" pitchFamily="34" charset="0"/>
                        <a:cs typeface="Times New Roman" panose="02020603050405020304" pitchFamily="18" charset="0"/>
                      </a:endParaRPr>
                    </a:p>
                  </a:txBody>
                  <a:tcPr marL="68580" marR="68580" marT="0" marB="0"/>
                </a:tc>
                <a:tc>
                  <a:txBody>
                    <a:bodyPr/>
                    <a:lstStyle/>
                    <a:p>
                      <a:pPr marL="0" marR="0" algn="ctr">
                        <a:buNone/>
                      </a:pPr>
                      <a:r>
                        <a:rPr lang="en-US" sz="1800" kern="100" dirty="0">
                          <a:effectLst/>
                          <a:latin typeface="+mn-lt"/>
                        </a:rPr>
                        <a:t>4</a:t>
                      </a:r>
                      <a:endParaRPr lang="en-US" sz="1800" kern="100" dirty="0">
                        <a:effectLst/>
                        <a:latin typeface="+mn-lt"/>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63663120"/>
                  </a:ext>
                </a:extLst>
              </a:tr>
              <a:tr h="459669">
                <a:tc>
                  <a:txBody>
                    <a:bodyPr/>
                    <a:lstStyle/>
                    <a:p>
                      <a:pPr marL="0" marR="0">
                        <a:buNone/>
                      </a:pPr>
                      <a:r>
                        <a:rPr lang="en-US" sz="1800" kern="100" dirty="0">
                          <a:effectLst/>
                          <a:latin typeface="+mn-lt"/>
                          <a:ea typeface="Aptos" panose="020B0004020202020204" pitchFamily="34" charset="0"/>
                          <a:cs typeface="Times New Roman" panose="02020603050405020304" pitchFamily="18" charset="0"/>
                        </a:rPr>
                        <a:t>Free Liquids Capable</a:t>
                      </a:r>
                    </a:p>
                  </a:txBody>
                  <a:tcPr marL="68580" marR="68580" marT="0" marB="0"/>
                </a:tc>
                <a:tc>
                  <a:txBody>
                    <a:bodyPr/>
                    <a:lstStyle/>
                    <a:p>
                      <a:pPr marL="0" marR="0" algn="ctr">
                        <a:buNone/>
                      </a:pPr>
                      <a:r>
                        <a:rPr lang="en-US" sz="1800" kern="100" dirty="0">
                          <a:effectLst/>
                          <a:latin typeface="+mn-lt"/>
                          <a:ea typeface="Aptos" panose="020B0004020202020204" pitchFamily="34" charset="0"/>
                          <a:cs typeface="Times New Roman" panose="02020603050405020304" pitchFamily="18" charset="0"/>
                        </a:rPr>
                        <a:t>1</a:t>
                      </a:r>
                    </a:p>
                  </a:txBody>
                  <a:tcPr marL="68580" marR="68580" marT="0" marB="0"/>
                </a:tc>
                <a:tc>
                  <a:txBody>
                    <a:bodyPr/>
                    <a:lstStyle/>
                    <a:p>
                      <a:pPr marL="0" marR="0" algn="ctr">
                        <a:buNone/>
                      </a:pPr>
                      <a:r>
                        <a:rPr lang="en-US" sz="1800" kern="100" dirty="0">
                          <a:effectLst/>
                          <a:latin typeface="+mn-lt"/>
                          <a:ea typeface="Aptos" panose="020B0004020202020204" pitchFamily="34" charset="0"/>
                          <a:cs typeface="Times New Roman" panose="02020603050405020304" pitchFamily="18" charset="0"/>
                        </a:rPr>
                        <a:t>4</a:t>
                      </a:r>
                    </a:p>
                  </a:txBody>
                  <a:tcPr marL="68580" marR="68580" marT="0" marB="0"/>
                </a:tc>
                <a:tc>
                  <a:txBody>
                    <a:bodyPr/>
                    <a:lstStyle/>
                    <a:p>
                      <a:pPr marL="0" marR="0" algn="ctr">
                        <a:buNone/>
                      </a:pPr>
                      <a:r>
                        <a:rPr lang="en-US" sz="1800" kern="100" dirty="0">
                          <a:effectLst/>
                          <a:latin typeface="+mn-lt"/>
                          <a:ea typeface="Aptos" panose="020B0004020202020204" pitchFamily="34" charset="0"/>
                          <a:cs typeface="Times New Roman" panose="02020603050405020304" pitchFamily="18" charset="0"/>
                        </a:rPr>
                        <a:t>3</a:t>
                      </a:r>
                    </a:p>
                  </a:txBody>
                  <a:tcPr marL="68580" marR="68580" marT="0" marB="0"/>
                </a:tc>
                <a:extLst>
                  <a:ext uri="{0D108BD9-81ED-4DB2-BD59-A6C34878D82A}">
                    <a16:rowId xmlns:a16="http://schemas.microsoft.com/office/drawing/2014/main" val="4133167054"/>
                  </a:ext>
                </a:extLst>
              </a:tr>
            </a:tbl>
          </a:graphicData>
        </a:graphic>
      </p:graphicFrame>
      <p:sp>
        <p:nvSpPr>
          <p:cNvPr id="11" name="TextBox 10">
            <a:extLst>
              <a:ext uri="{FF2B5EF4-FFF2-40B4-BE49-F238E27FC236}">
                <a16:creationId xmlns:a16="http://schemas.microsoft.com/office/drawing/2014/main" id="{05CD1891-A0A8-4548-7E6F-6BCE463737FE}"/>
              </a:ext>
            </a:extLst>
          </p:cNvPr>
          <p:cNvSpPr txBox="1"/>
          <p:nvPr/>
        </p:nvSpPr>
        <p:spPr>
          <a:xfrm>
            <a:off x="214710" y="3791156"/>
            <a:ext cx="5681998" cy="203132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US" sz="2400" b="1" dirty="0"/>
              <a:t>As of right now, there are only 2 reflectometers running in the US, both at SNS!</a:t>
            </a:r>
          </a:p>
          <a:p>
            <a:endParaRPr lang="en-US" dirty="0"/>
          </a:p>
          <a:p>
            <a:r>
              <a:rPr lang="en-US" dirty="0"/>
              <a:t>*When CANDOR comes online this summer</a:t>
            </a:r>
          </a:p>
          <a:p>
            <a:r>
              <a:rPr lang="en-US" dirty="0"/>
              <a:t>** Two additional when ESS comes online 2027/2028?</a:t>
            </a:r>
          </a:p>
        </p:txBody>
      </p:sp>
      <p:graphicFrame>
        <p:nvGraphicFramePr>
          <p:cNvPr id="12" name="Table 11">
            <a:extLst>
              <a:ext uri="{FF2B5EF4-FFF2-40B4-BE49-F238E27FC236}">
                <a16:creationId xmlns:a16="http://schemas.microsoft.com/office/drawing/2014/main" id="{E407EC85-6267-6283-CF63-7DB3892190D9}"/>
              </a:ext>
            </a:extLst>
          </p:cNvPr>
          <p:cNvGraphicFramePr>
            <a:graphicFrameLocks noGrp="1" noChangeAspect="1"/>
          </p:cNvGraphicFramePr>
          <p:nvPr>
            <p:extLst>
              <p:ext uri="{D42A27DB-BD31-4B8C-83A1-F6EECF244321}">
                <p14:modId xmlns:p14="http://schemas.microsoft.com/office/powerpoint/2010/main" val="1196525016"/>
              </p:ext>
            </p:extLst>
          </p:nvPr>
        </p:nvGraphicFramePr>
        <p:xfrm>
          <a:off x="6096000" y="2009802"/>
          <a:ext cx="5956656" cy="3657600"/>
        </p:xfrm>
        <a:graphic>
          <a:graphicData uri="http://schemas.openxmlformats.org/drawingml/2006/table">
            <a:tbl>
              <a:tblPr firstRow="1" bandRow="1">
                <a:tableStyleId>{5C22544A-7EE6-4342-B048-85BDC9FD1C3A}</a:tableStyleId>
              </a:tblPr>
              <a:tblGrid>
                <a:gridCol w="1985552">
                  <a:extLst>
                    <a:ext uri="{9D8B030D-6E8A-4147-A177-3AD203B41FA5}">
                      <a16:colId xmlns:a16="http://schemas.microsoft.com/office/drawing/2014/main" val="3635573486"/>
                    </a:ext>
                  </a:extLst>
                </a:gridCol>
                <a:gridCol w="1985552">
                  <a:extLst>
                    <a:ext uri="{9D8B030D-6E8A-4147-A177-3AD203B41FA5}">
                      <a16:colId xmlns:a16="http://schemas.microsoft.com/office/drawing/2014/main" val="3253445115"/>
                    </a:ext>
                  </a:extLst>
                </a:gridCol>
                <a:gridCol w="1985552">
                  <a:extLst>
                    <a:ext uri="{9D8B030D-6E8A-4147-A177-3AD203B41FA5}">
                      <a16:colId xmlns:a16="http://schemas.microsoft.com/office/drawing/2014/main" val="777795371"/>
                    </a:ext>
                  </a:extLst>
                </a:gridCol>
              </a:tblGrid>
              <a:tr h="303506">
                <a:tc>
                  <a:txBody>
                    <a:bodyPr/>
                    <a:lstStyle/>
                    <a:p>
                      <a:pPr algn="ctr"/>
                      <a:r>
                        <a:rPr lang="en-US" dirty="0"/>
                        <a:t>US</a:t>
                      </a:r>
                    </a:p>
                  </a:txBody>
                  <a:tcPr/>
                </a:tc>
                <a:tc>
                  <a:txBody>
                    <a:bodyPr/>
                    <a:lstStyle/>
                    <a:p>
                      <a:pPr algn="ctr"/>
                      <a:r>
                        <a:rPr lang="en-US" dirty="0"/>
                        <a:t>Europe</a:t>
                      </a:r>
                    </a:p>
                  </a:txBody>
                  <a:tcPr/>
                </a:tc>
                <a:tc>
                  <a:txBody>
                    <a:bodyPr/>
                    <a:lstStyle/>
                    <a:p>
                      <a:pPr algn="ctr"/>
                      <a:r>
                        <a:rPr lang="en-US" dirty="0"/>
                        <a:t>Asia/Australia</a:t>
                      </a:r>
                    </a:p>
                  </a:txBody>
                  <a:tcPr/>
                </a:tc>
                <a:extLst>
                  <a:ext uri="{0D108BD9-81ED-4DB2-BD59-A6C34878D82A}">
                    <a16:rowId xmlns:a16="http://schemas.microsoft.com/office/drawing/2014/main" val="3998480830"/>
                  </a:ext>
                </a:extLst>
              </a:tr>
              <a:tr h="303506">
                <a:tc>
                  <a:txBody>
                    <a:bodyPr/>
                    <a:lstStyle/>
                    <a:p>
                      <a:r>
                        <a:rPr lang="en-US" dirty="0" err="1"/>
                        <a:t>MagRef</a:t>
                      </a:r>
                      <a:endParaRPr lang="en-US" dirty="0"/>
                    </a:p>
                  </a:txBody>
                  <a:tcPr/>
                </a:tc>
                <a:tc>
                  <a:txBody>
                    <a:bodyPr/>
                    <a:lstStyle/>
                    <a:p>
                      <a:r>
                        <a:rPr lang="en-US" dirty="0" err="1"/>
                        <a:t>SuperADAM</a:t>
                      </a:r>
                      <a:endParaRPr lang="en-US" dirty="0"/>
                    </a:p>
                  </a:txBody>
                  <a:tcPr/>
                </a:tc>
                <a:tc>
                  <a:txBody>
                    <a:bodyPr/>
                    <a:lstStyle/>
                    <a:p>
                      <a:r>
                        <a:rPr lang="en-US" dirty="0"/>
                        <a:t>Platypus</a:t>
                      </a:r>
                    </a:p>
                  </a:txBody>
                  <a:tcPr/>
                </a:tc>
                <a:extLst>
                  <a:ext uri="{0D108BD9-81ED-4DB2-BD59-A6C34878D82A}">
                    <a16:rowId xmlns:a16="http://schemas.microsoft.com/office/drawing/2014/main" val="2884047483"/>
                  </a:ext>
                </a:extLst>
              </a:tr>
              <a:tr h="303506">
                <a:tc>
                  <a:txBody>
                    <a:bodyPr/>
                    <a:lstStyle/>
                    <a:p>
                      <a:r>
                        <a:rPr lang="en-US" dirty="0" err="1"/>
                        <a:t>LiqRef</a:t>
                      </a:r>
                      <a:endParaRPr lang="en-US" dirty="0"/>
                    </a:p>
                  </a:txBody>
                  <a:tcPr/>
                </a:tc>
                <a:tc>
                  <a:txBody>
                    <a:bodyPr/>
                    <a:lstStyle/>
                    <a:p>
                      <a:r>
                        <a:rPr lang="en-US" dirty="0"/>
                        <a:t>D17</a:t>
                      </a:r>
                    </a:p>
                  </a:txBody>
                  <a:tcPr/>
                </a:tc>
                <a:tc>
                  <a:txBody>
                    <a:bodyPr/>
                    <a:lstStyle/>
                    <a:p>
                      <a:r>
                        <a:rPr lang="en-US" dirty="0"/>
                        <a:t>Spatz</a:t>
                      </a:r>
                    </a:p>
                  </a:txBody>
                  <a:tcPr/>
                </a:tc>
                <a:extLst>
                  <a:ext uri="{0D108BD9-81ED-4DB2-BD59-A6C34878D82A}">
                    <a16:rowId xmlns:a16="http://schemas.microsoft.com/office/drawing/2014/main" val="1325824556"/>
                  </a:ext>
                </a:extLst>
              </a:tr>
              <a:tr h="303506">
                <a:tc>
                  <a:txBody>
                    <a:bodyPr/>
                    <a:lstStyle/>
                    <a:p>
                      <a:r>
                        <a:rPr lang="en-US" dirty="0"/>
                        <a:t>CANDOR</a:t>
                      </a:r>
                    </a:p>
                  </a:txBody>
                  <a:tcPr/>
                </a:tc>
                <a:tc>
                  <a:txBody>
                    <a:bodyPr/>
                    <a:lstStyle/>
                    <a:p>
                      <a:r>
                        <a:rPr lang="en-US" dirty="0"/>
                        <a:t>FIGARO</a:t>
                      </a:r>
                    </a:p>
                  </a:txBody>
                  <a:tcPr/>
                </a:tc>
                <a:tc>
                  <a:txBody>
                    <a:bodyPr/>
                    <a:lstStyle/>
                    <a:p>
                      <a:r>
                        <a:rPr lang="en-US" dirty="0"/>
                        <a:t>REF-V</a:t>
                      </a:r>
                    </a:p>
                  </a:txBody>
                  <a:tcPr/>
                </a:tc>
                <a:extLst>
                  <a:ext uri="{0D108BD9-81ED-4DB2-BD59-A6C34878D82A}">
                    <a16:rowId xmlns:a16="http://schemas.microsoft.com/office/drawing/2014/main" val="2316755199"/>
                  </a:ext>
                </a:extLst>
              </a:tr>
              <a:tr h="303506">
                <a:tc>
                  <a:txBody>
                    <a:bodyPr/>
                    <a:lstStyle/>
                    <a:p>
                      <a:endParaRPr lang="en-US"/>
                    </a:p>
                  </a:txBody>
                  <a:tcPr/>
                </a:tc>
                <a:tc>
                  <a:txBody>
                    <a:bodyPr/>
                    <a:lstStyle/>
                    <a:p>
                      <a:r>
                        <a:rPr lang="en-US" dirty="0"/>
                        <a:t>SURF</a:t>
                      </a:r>
                    </a:p>
                  </a:txBody>
                  <a:tcPr/>
                </a:tc>
                <a:tc>
                  <a:txBody>
                    <a:bodyPr/>
                    <a:lstStyle/>
                    <a:p>
                      <a:r>
                        <a:rPr lang="en-US" dirty="0"/>
                        <a:t>REF-H</a:t>
                      </a:r>
                    </a:p>
                  </a:txBody>
                  <a:tcPr/>
                </a:tc>
                <a:extLst>
                  <a:ext uri="{0D108BD9-81ED-4DB2-BD59-A6C34878D82A}">
                    <a16:rowId xmlns:a16="http://schemas.microsoft.com/office/drawing/2014/main" val="2687176036"/>
                  </a:ext>
                </a:extLst>
              </a:tr>
              <a:tr h="303506">
                <a:tc>
                  <a:txBody>
                    <a:bodyPr/>
                    <a:lstStyle/>
                    <a:p>
                      <a:endParaRPr lang="en-US"/>
                    </a:p>
                  </a:txBody>
                  <a:tcPr/>
                </a:tc>
                <a:tc>
                  <a:txBody>
                    <a:bodyPr/>
                    <a:lstStyle/>
                    <a:p>
                      <a:r>
                        <a:rPr lang="en-US" dirty="0"/>
                        <a:t>INTER</a:t>
                      </a:r>
                    </a:p>
                  </a:txBody>
                  <a:tcPr/>
                </a:tc>
                <a:tc>
                  <a:txBody>
                    <a:bodyPr/>
                    <a:lstStyle/>
                    <a:p>
                      <a:r>
                        <a:rPr lang="en-US" dirty="0"/>
                        <a:t>SOFIA</a:t>
                      </a:r>
                    </a:p>
                  </a:txBody>
                  <a:tcPr/>
                </a:tc>
                <a:extLst>
                  <a:ext uri="{0D108BD9-81ED-4DB2-BD59-A6C34878D82A}">
                    <a16:rowId xmlns:a16="http://schemas.microsoft.com/office/drawing/2014/main" val="2109052608"/>
                  </a:ext>
                </a:extLst>
              </a:tr>
              <a:tr h="303506">
                <a:tc>
                  <a:txBody>
                    <a:bodyPr/>
                    <a:lstStyle/>
                    <a:p>
                      <a:endParaRPr lang="en-US"/>
                    </a:p>
                  </a:txBody>
                  <a:tcPr/>
                </a:tc>
                <a:tc>
                  <a:txBody>
                    <a:bodyPr/>
                    <a:lstStyle/>
                    <a:p>
                      <a:r>
                        <a:rPr lang="en-US" dirty="0" err="1"/>
                        <a:t>PolRef</a:t>
                      </a:r>
                      <a:endParaRPr lang="en-US" dirty="0"/>
                    </a:p>
                  </a:txBody>
                  <a:tcPr/>
                </a:tc>
                <a:tc>
                  <a:txBody>
                    <a:bodyPr/>
                    <a:lstStyle/>
                    <a:p>
                      <a:r>
                        <a:rPr lang="en-US" dirty="0"/>
                        <a:t>SHARAKU</a:t>
                      </a:r>
                    </a:p>
                  </a:txBody>
                  <a:tcPr/>
                </a:tc>
                <a:extLst>
                  <a:ext uri="{0D108BD9-81ED-4DB2-BD59-A6C34878D82A}">
                    <a16:rowId xmlns:a16="http://schemas.microsoft.com/office/drawing/2014/main" val="2920109697"/>
                  </a:ext>
                </a:extLst>
              </a:tr>
              <a:tr h="303506">
                <a:tc>
                  <a:txBody>
                    <a:bodyPr/>
                    <a:lstStyle/>
                    <a:p>
                      <a:endParaRPr lang="en-US"/>
                    </a:p>
                  </a:txBody>
                  <a:tcPr/>
                </a:tc>
                <a:tc>
                  <a:txBody>
                    <a:bodyPr/>
                    <a:lstStyle/>
                    <a:p>
                      <a:r>
                        <a:rPr lang="en-US" dirty="0" err="1"/>
                        <a:t>OffSpec</a:t>
                      </a:r>
                      <a:endParaRPr lang="en-US" dirty="0"/>
                    </a:p>
                  </a:txBody>
                  <a:tcPr/>
                </a:tc>
                <a:tc>
                  <a:txBody>
                    <a:bodyPr/>
                    <a:lstStyle/>
                    <a:p>
                      <a:r>
                        <a:rPr lang="en-US" dirty="0"/>
                        <a:t>SUIREN</a:t>
                      </a:r>
                    </a:p>
                  </a:txBody>
                  <a:tcPr/>
                </a:tc>
                <a:extLst>
                  <a:ext uri="{0D108BD9-81ED-4DB2-BD59-A6C34878D82A}">
                    <a16:rowId xmlns:a16="http://schemas.microsoft.com/office/drawing/2014/main" val="2163744339"/>
                  </a:ext>
                </a:extLst>
              </a:tr>
              <a:tr h="303506">
                <a:tc>
                  <a:txBody>
                    <a:bodyPr/>
                    <a:lstStyle/>
                    <a:p>
                      <a:endParaRPr lang="en-US"/>
                    </a:p>
                  </a:txBody>
                  <a:tcPr/>
                </a:tc>
                <a:tc>
                  <a:txBody>
                    <a:bodyPr/>
                    <a:lstStyle/>
                    <a:p>
                      <a:r>
                        <a:rPr lang="en-US" dirty="0"/>
                        <a:t>AMOR</a:t>
                      </a:r>
                    </a:p>
                  </a:txBody>
                  <a:tcPr/>
                </a:tc>
                <a:tc>
                  <a:txBody>
                    <a:bodyPr/>
                    <a:lstStyle/>
                    <a:p>
                      <a:endParaRPr lang="en-US"/>
                    </a:p>
                  </a:txBody>
                  <a:tcPr/>
                </a:tc>
                <a:extLst>
                  <a:ext uri="{0D108BD9-81ED-4DB2-BD59-A6C34878D82A}">
                    <a16:rowId xmlns:a16="http://schemas.microsoft.com/office/drawing/2014/main" val="4058780048"/>
                  </a:ext>
                </a:extLst>
              </a:tr>
              <a:tr h="303506">
                <a:tc>
                  <a:txBody>
                    <a:bodyPr/>
                    <a:lstStyle/>
                    <a:p>
                      <a:endParaRPr lang="en-US"/>
                    </a:p>
                  </a:txBody>
                  <a:tcPr/>
                </a:tc>
                <a:tc>
                  <a:txBody>
                    <a:bodyPr/>
                    <a:lstStyle/>
                    <a:p>
                      <a:r>
                        <a:rPr lang="en-US" dirty="0" err="1"/>
                        <a:t>Nariss</a:t>
                      </a:r>
                      <a:endParaRPr lang="en-US" dirty="0"/>
                    </a:p>
                  </a:txBody>
                  <a:tcPr/>
                </a:tc>
                <a:tc>
                  <a:txBody>
                    <a:bodyPr/>
                    <a:lstStyle/>
                    <a:p>
                      <a:endParaRPr lang="en-US" dirty="0"/>
                    </a:p>
                  </a:txBody>
                  <a:tcPr/>
                </a:tc>
                <a:extLst>
                  <a:ext uri="{0D108BD9-81ED-4DB2-BD59-A6C34878D82A}">
                    <a16:rowId xmlns:a16="http://schemas.microsoft.com/office/drawing/2014/main" val="219116176"/>
                  </a:ext>
                </a:extLst>
              </a:tr>
            </a:tbl>
          </a:graphicData>
        </a:graphic>
      </p:graphicFrame>
    </p:spTree>
    <p:extLst>
      <p:ext uri="{BB962C8B-B14F-4D97-AF65-F5344CB8AC3E}">
        <p14:creationId xmlns:p14="http://schemas.microsoft.com/office/powerpoint/2010/main" val="1078511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1FE5C-DC25-F8BD-A75E-A4CF5708AE62}"/>
              </a:ext>
            </a:extLst>
          </p:cNvPr>
          <p:cNvSpPr>
            <a:spLocks noGrp="1"/>
          </p:cNvSpPr>
          <p:nvPr>
            <p:ph type="title"/>
          </p:nvPr>
        </p:nvSpPr>
        <p:spPr/>
        <p:txBody>
          <a:bodyPr/>
          <a:lstStyle/>
          <a:p>
            <a:r>
              <a:rPr lang="en-US" sz="2800" dirty="0"/>
              <a:t>Is the number of instruments in the suite proportionate to the user community demand?</a:t>
            </a:r>
          </a:p>
        </p:txBody>
      </p:sp>
      <p:sp>
        <p:nvSpPr>
          <p:cNvPr id="3" name="Content Placeholder 2">
            <a:extLst>
              <a:ext uri="{FF2B5EF4-FFF2-40B4-BE49-F238E27FC236}">
                <a16:creationId xmlns:a16="http://schemas.microsoft.com/office/drawing/2014/main" id="{9DDD29AF-69C3-4B45-FCAC-1E1DFDF00FB1}"/>
              </a:ext>
            </a:extLst>
          </p:cNvPr>
          <p:cNvSpPr>
            <a:spLocks noGrp="1"/>
          </p:cNvSpPr>
          <p:nvPr>
            <p:ph idx="1"/>
          </p:nvPr>
        </p:nvSpPr>
        <p:spPr/>
        <p:txBody>
          <a:bodyPr/>
          <a:lstStyle/>
          <a:p>
            <a:r>
              <a:rPr lang="en-US" sz="2800" dirty="0"/>
              <a:t>Optimal instrument suite to meet user community needs beyond what’s available today</a:t>
            </a:r>
          </a:p>
          <a:p>
            <a:pPr lvl="1" indent="0">
              <a:buNone/>
            </a:pPr>
            <a:endParaRPr lang="en-US" sz="2400" dirty="0"/>
          </a:p>
          <a:p>
            <a:pPr marL="971550" lvl="1" indent="-285750"/>
            <a:r>
              <a:rPr lang="en-US" sz="2400" i="1" dirty="0"/>
              <a:t>Looking to the future, take advantage of STS beam characteristic and build two reflectometers to support both vertical and horizontal scattering geometries</a:t>
            </a:r>
          </a:p>
          <a:p>
            <a:pPr marL="971550" lvl="1" indent="-285750"/>
            <a:r>
              <a:rPr lang="en-US" sz="2400" i="1" dirty="0"/>
              <a:t>CANDOR like instrument at HFIR?</a:t>
            </a:r>
          </a:p>
        </p:txBody>
      </p:sp>
    </p:spTree>
    <p:extLst>
      <p:ext uri="{BB962C8B-B14F-4D97-AF65-F5344CB8AC3E}">
        <p14:creationId xmlns:p14="http://schemas.microsoft.com/office/powerpoint/2010/main" val="1176939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C4C03-43D4-46E5-DD12-9F8618AEAD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9065AA-63BA-B274-DC68-5E485A69AB29}"/>
              </a:ext>
            </a:extLst>
          </p:cNvPr>
          <p:cNvSpPr>
            <a:spLocks noGrp="1"/>
          </p:cNvSpPr>
          <p:nvPr>
            <p:ph type="title"/>
          </p:nvPr>
        </p:nvSpPr>
        <p:spPr/>
        <p:txBody>
          <a:bodyPr/>
          <a:lstStyle/>
          <a:p>
            <a:r>
              <a:rPr lang="en-US" dirty="0"/>
              <a:t>Performance of instruments in suite relative to leading </a:t>
            </a:r>
            <a:r>
              <a:rPr lang="en-US" i="1" dirty="0"/>
              <a:t>national</a:t>
            </a:r>
            <a:r>
              <a:rPr lang="en-US" dirty="0"/>
              <a:t> and international facilities</a:t>
            </a:r>
          </a:p>
        </p:txBody>
      </p:sp>
      <p:graphicFrame>
        <p:nvGraphicFramePr>
          <p:cNvPr id="5" name="Table 4">
            <a:extLst>
              <a:ext uri="{FF2B5EF4-FFF2-40B4-BE49-F238E27FC236}">
                <a16:creationId xmlns:a16="http://schemas.microsoft.com/office/drawing/2014/main" id="{B4FCB503-D22F-E30F-9AA0-8BA15EEE4673}"/>
              </a:ext>
            </a:extLst>
          </p:cNvPr>
          <p:cNvGraphicFramePr>
            <a:graphicFrameLocks noGrp="1" noChangeAspect="1"/>
          </p:cNvGraphicFramePr>
          <p:nvPr>
            <p:extLst>
              <p:ext uri="{D42A27DB-BD31-4B8C-83A1-F6EECF244321}">
                <p14:modId xmlns:p14="http://schemas.microsoft.com/office/powerpoint/2010/main" val="4025420979"/>
              </p:ext>
            </p:extLst>
          </p:nvPr>
        </p:nvGraphicFramePr>
        <p:xfrm>
          <a:off x="6060908" y="1823437"/>
          <a:ext cx="5786077" cy="4663440"/>
        </p:xfrm>
        <a:graphic>
          <a:graphicData uri="http://schemas.openxmlformats.org/drawingml/2006/table">
            <a:tbl>
              <a:tblPr firstRow="1" bandRow="1">
                <a:tableStyleId>{5C22544A-7EE6-4342-B048-85BDC9FD1C3A}</a:tableStyleId>
              </a:tblPr>
              <a:tblGrid>
                <a:gridCol w="1533831">
                  <a:extLst>
                    <a:ext uri="{9D8B030D-6E8A-4147-A177-3AD203B41FA5}">
                      <a16:colId xmlns:a16="http://schemas.microsoft.com/office/drawing/2014/main" val="159670541"/>
                    </a:ext>
                  </a:extLst>
                </a:gridCol>
                <a:gridCol w="2126123">
                  <a:extLst>
                    <a:ext uri="{9D8B030D-6E8A-4147-A177-3AD203B41FA5}">
                      <a16:colId xmlns:a16="http://schemas.microsoft.com/office/drawing/2014/main" val="2646892634"/>
                    </a:ext>
                  </a:extLst>
                </a:gridCol>
                <a:gridCol w="2126123">
                  <a:extLst>
                    <a:ext uri="{9D8B030D-6E8A-4147-A177-3AD203B41FA5}">
                      <a16:colId xmlns:a16="http://schemas.microsoft.com/office/drawing/2014/main" val="2528569613"/>
                    </a:ext>
                  </a:extLst>
                </a:gridCol>
              </a:tblGrid>
              <a:tr h="578688">
                <a:tc>
                  <a:txBody>
                    <a:bodyPr/>
                    <a:lstStyle/>
                    <a:p>
                      <a:r>
                        <a:rPr lang="en-US" dirty="0"/>
                        <a:t>Instrument</a:t>
                      </a:r>
                    </a:p>
                  </a:txBody>
                  <a:tcPr/>
                </a:tc>
                <a:tc>
                  <a:txBody>
                    <a:bodyPr/>
                    <a:lstStyle/>
                    <a:p>
                      <a:r>
                        <a:rPr lang="en-US" dirty="0"/>
                        <a:t>Average pubs per year*</a:t>
                      </a:r>
                    </a:p>
                  </a:txBody>
                  <a:tcPr/>
                </a:tc>
                <a:tc>
                  <a:txBody>
                    <a:bodyPr/>
                    <a:lstStyle/>
                    <a:p>
                      <a:r>
                        <a:rPr lang="en-US" dirty="0"/>
                        <a:t>Total Number of Publications*</a:t>
                      </a:r>
                    </a:p>
                  </a:txBody>
                  <a:tcPr/>
                </a:tc>
                <a:extLst>
                  <a:ext uri="{0D108BD9-81ED-4DB2-BD59-A6C34878D82A}">
                    <a16:rowId xmlns:a16="http://schemas.microsoft.com/office/drawing/2014/main" val="581917058"/>
                  </a:ext>
                </a:extLst>
              </a:tr>
              <a:tr h="330679">
                <a:tc>
                  <a:txBody>
                    <a:bodyPr/>
                    <a:lstStyle/>
                    <a:p>
                      <a:r>
                        <a:rPr lang="en-US" dirty="0" err="1">
                          <a:solidFill>
                            <a:srgbClr val="FF0000"/>
                          </a:solidFill>
                        </a:rPr>
                        <a:t>MagRef</a:t>
                      </a:r>
                      <a:endParaRPr lang="en-US" dirty="0">
                        <a:solidFill>
                          <a:srgbClr val="FF0000"/>
                        </a:solidFill>
                      </a:endParaRPr>
                    </a:p>
                  </a:txBody>
                  <a:tcPr/>
                </a:tc>
                <a:tc>
                  <a:txBody>
                    <a:bodyPr/>
                    <a:lstStyle/>
                    <a:p>
                      <a:pPr algn="r"/>
                      <a:r>
                        <a:rPr lang="en-US" dirty="0"/>
                        <a:t>11.7</a:t>
                      </a:r>
                    </a:p>
                  </a:txBody>
                  <a:tcPr/>
                </a:tc>
                <a:tc>
                  <a:txBody>
                    <a:bodyPr/>
                    <a:lstStyle/>
                    <a:p>
                      <a:pPr algn="r"/>
                      <a:r>
                        <a:rPr lang="en-US" dirty="0"/>
                        <a:t>70</a:t>
                      </a:r>
                    </a:p>
                  </a:txBody>
                  <a:tcPr/>
                </a:tc>
                <a:extLst>
                  <a:ext uri="{0D108BD9-81ED-4DB2-BD59-A6C34878D82A}">
                    <a16:rowId xmlns:a16="http://schemas.microsoft.com/office/drawing/2014/main" val="2665775200"/>
                  </a:ext>
                </a:extLst>
              </a:tr>
              <a:tr h="330679">
                <a:tc>
                  <a:txBody>
                    <a:bodyPr/>
                    <a:lstStyle/>
                    <a:p>
                      <a:r>
                        <a:rPr lang="en-US" dirty="0" err="1"/>
                        <a:t>LiqRef</a:t>
                      </a:r>
                      <a:endParaRPr lang="en-US" dirty="0"/>
                    </a:p>
                  </a:txBody>
                  <a:tcPr/>
                </a:tc>
                <a:tc>
                  <a:txBody>
                    <a:bodyPr/>
                    <a:lstStyle/>
                    <a:p>
                      <a:pPr algn="r"/>
                      <a:r>
                        <a:rPr lang="en-US" dirty="0"/>
                        <a:t>8.7</a:t>
                      </a:r>
                    </a:p>
                  </a:txBody>
                  <a:tcPr/>
                </a:tc>
                <a:tc>
                  <a:txBody>
                    <a:bodyPr/>
                    <a:lstStyle/>
                    <a:p>
                      <a:pPr algn="r"/>
                      <a:r>
                        <a:rPr lang="en-US" dirty="0"/>
                        <a:t>52</a:t>
                      </a:r>
                    </a:p>
                  </a:txBody>
                  <a:tcPr/>
                </a:tc>
                <a:extLst>
                  <a:ext uri="{0D108BD9-81ED-4DB2-BD59-A6C34878D82A}">
                    <a16:rowId xmlns:a16="http://schemas.microsoft.com/office/drawing/2014/main" val="1709257275"/>
                  </a:ext>
                </a:extLst>
              </a:tr>
              <a:tr h="330679">
                <a:tc>
                  <a:txBody>
                    <a:bodyPr/>
                    <a:lstStyle/>
                    <a:p>
                      <a:r>
                        <a:rPr lang="en-US" dirty="0">
                          <a:solidFill>
                            <a:srgbClr val="FF0000"/>
                          </a:solidFill>
                        </a:rPr>
                        <a:t>D17</a:t>
                      </a:r>
                    </a:p>
                  </a:txBody>
                  <a:tcPr/>
                </a:tc>
                <a:tc>
                  <a:txBody>
                    <a:bodyPr/>
                    <a:lstStyle/>
                    <a:p>
                      <a:pPr algn="r"/>
                      <a:r>
                        <a:rPr lang="en-US" dirty="0"/>
                        <a:t>13.0</a:t>
                      </a:r>
                    </a:p>
                  </a:txBody>
                  <a:tcPr/>
                </a:tc>
                <a:tc>
                  <a:txBody>
                    <a:bodyPr/>
                    <a:lstStyle/>
                    <a:p>
                      <a:pPr algn="r"/>
                      <a:r>
                        <a:rPr lang="en-US" dirty="0"/>
                        <a:t>78</a:t>
                      </a:r>
                    </a:p>
                  </a:txBody>
                  <a:tcPr/>
                </a:tc>
                <a:extLst>
                  <a:ext uri="{0D108BD9-81ED-4DB2-BD59-A6C34878D82A}">
                    <a16:rowId xmlns:a16="http://schemas.microsoft.com/office/drawing/2014/main" val="1948924852"/>
                  </a:ext>
                </a:extLst>
              </a:tr>
              <a:tr h="330679">
                <a:tc>
                  <a:txBody>
                    <a:bodyPr/>
                    <a:lstStyle/>
                    <a:p>
                      <a:r>
                        <a:rPr lang="en-US" dirty="0"/>
                        <a:t>FIGARO</a:t>
                      </a:r>
                    </a:p>
                  </a:txBody>
                  <a:tcPr/>
                </a:tc>
                <a:tc>
                  <a:txBody>
                    <a:bodyPr/>
                    <a:lstStyle/>
                    <a:p>
                      <a:pPr algn="r"/>
                      <a:r>
                        <a:rPr lang="en-US" dirty="0"/>
                        <a:t>17.0</a:t>
                      </a:r>
                    </a:p>
                  </a:txBody>
                  <a:tcPr/>
                </a:tc>
                <a:tc>
                  <a:txBody>
                    <a:bodyPr/>
                    <a:lstStyle/>
                    <a:p>
                      <a:pPr algn="r"/>
                      <a:r>
                        <a:rPr lang="en-US" dirty="0"/>
                        <a:t>102</a:t>
                      </a:r>
                    </a:p>
                  </a:txBody>
                  <a:tcPr/>
                </a:tc>
                <a:extLst>
                  <a:ext uri="{0D108BD9-81ED-4DB2-BD59-A6C34878D82A}">
                    <a16:rowId xmlns:a16="http://schemas.microsoft.com/office/drawing/2014/main" val="2710901077"/>
                  </a:ext>
                </a:extLst>
              </a:tr>
              <a:tr h="330679">
                <a:tc>
                  <a:txBody>
                    <a:bodyPr/>
                    <a:lstStyle/>
                    <a:p>
                      <a:r>
                        <a:rPr lang="en-US" dirty="0" err="1">
                          <a:solidFill>
                            <a:srgbClr val="FF0000"/>
                          </a:solidFill>
                        </a:rPr>
                        <a:t>SuperADAM</a:t>
                      </a:r>
                      <a:endParaRPr lang="en-US" dirty="0">
                        <a:solidFill>
                          <a:srgbClr val="FF0000"/>
                        </a:solidFill>
                      </a:endParaRPr>
                    </a:p>
                  </a:txBody>
                  <a:tcPr/>
                </a:tc>
                <a:tc>
                  <a:txBody>
                    <a:bodyPr/>
                    <a:lstStyle/>
                    <a:p>
                      <a:pPr algn="r"/>
                      <a:r>
                        <a:rPr lang="en-US" dirty="0"/>
                        <a:t>8.8</a:t>
                      </a:r>
                    </a:p>
                  </a:txBody>
                  <a:tcPr/>
                </a:tc>
                <a:tc>
                  <a:txBody>
                    <a:bodyPr/>
                    <a:lstStyle/>
                    <a:p>
                      <a:pPr algn="r"/>
                      <a:r>
                        <a:rPr lang="en-US" dirty="0"/>
                        <a:t>53</a:t>
                      </a:r>
                    </a:p>
                  </a:txBody>
                  <a:tcPr/>
                </a:tc>
                <a:extLst>
                  <a:ext uri="{0D108BD9-81ED-4DB2-BD59-A6C34878D82A}">
                    <a16:rowId xmlns:a16="http://schemas.microsoft.com/office/drawing/2014/main" val="4057274603"/>
                  </a:ext>
                </a:extLst>
              </a:tr>
              <a:tr h="330679">
                <a:tc>
                  <a:txBody>
                    <a:bodyPr/>
                    <a:lstStyle/>
                    <a:p>
                      <a:r>
                        <a:rPr lang="en-US" dirty="0" err="1">
                          <a:solidFill>
                            <a:srgbClr val="FF0000"/>
                          </a:solidFill>
                        </a:rPr>
                        <a:t>PolRef</a:t>
                      </a:r>
                      <a:endParaRPr lang="en-US" dirty="0">
                        <a:solidFill>
                          <a:srgbClr val="FF0000"/>
                        </a:solidFill>
                      </a:endParaRPr>
                    </a:p>
                  </a:txBody>
                  <a:tcPr/>
                </a:tc>
                <a:tc>
                  <a:txBody>
                    <a:bodyPr/>
                    <a:lstStyle/>
                    <a:p>
                      <a:pPr algn="r"/>
                      <a:r>
                        <a:rPr lang="en-US" dirty="0"/>
                        <a:t>8.0</a:t>
                      </a:r>
                    </a:p>
                  </a:txBody>
                  <a:tcPr/>
                </a:tc>
                <a:tc>
                  <a:txBody>
                    <a:bodyPr/>
                    <a:lstStyle/>
                    <a:p>
                      <a:pPr algn="r"/>
                      <a:r>
                        <a:rPr lang="en-US" dirty="0"/>
                        <a:t>48</a:t>
                      </a:r>
                    </a:p>
                  </a:txBody>
                  <a:tcPr/>
                </a:tc>
                <a:extLst>
                  <a:ext uri="{0D108BD9-81ED-4DB2-BD59-A6C34878D82A}">
                    <a16:rowId xmlns:a16="http://schemas.microsoft.com/office/drawing/2014/main" val="2025718705"/>
                  </a:ext>
                </a:extLst>
              </a:tr>
              <a:tr h="330679">
                <a:tc>
                  <a:txBody>
                    <a:bodyPr/>
                    <a:lstStyle/>
                    <a:p>
                      <a:r>
                        <a:rPr lang="en-US" dirty="0"/>
                        <a:t>INTER</a:t>
                      </a:r>
                    </a:p>
                  </a:txBody>
                  <a:tcPr/>
                </a:tc>
                <a:tc>
                  <a:txBody>
                    <a:bodyPr/>
                    <a:lstStyle/>
                    <a:p>
                      <a:pPr algn="r"/>
                      <a:r>
                        <a:rPr lang="en-US" dirty="0"/>
                        <a:t>9.7</a:t>
                      </a:r>
                    </a:p>
                  </a:txBody>
                  <a:tcPr/>
                </a:tc>
                <a:tc>
                  <a:txBody>
                    <a:bodyPr/>
                    <a:lstStyle/>
                    <a:p>
                      <a:pPr algn="r"/>
                      <a:r>
                        <a:rPr lang="en-US" dirty="0"/>
                        <a:t>58</a:t>
                      </a:r>
                    </a:p>
                  </a:txBody>
                  <a:tcPr/>
                </a:tc>
                <a:extLst>
                  <a:ext uri="{0D108BD9-81ED-4DB2-BD59-A6C34878D82A}">
                    <a16:rowId xmlns:a16="http://schemas.microsoft.com/office/drawing/2014/main" val="1297827685"/>
                  </a:ext>
                </a:extLst>
              </a:tr>
              <a:tr h="330679">
                <a:tc>
                  <a:txBody>
                    <a:bodyPr/>
                    <a:lstStyle/>
                    <a:p>
                      <a:r>
                        <a:rPr lang="en-US" dirty="0"/>
                        <a:t>OFFSPEC</a:t>
                      </a:r>
                    </a:p>
                  </a:txBody>
                  <a:tcPr/>
                </a:tc>
                <a:tc>
                  <a:txBody>
                    <a:bodyPr/>
                    <a:lstStyle/>
                    <a:p>
                      <a:pPr algn="r"/>
                      <a:r>
                        <a:rPr lang="en-US" dirty="0"/>
                        <a:t>6.8</a:t>
                      </a:r>
                    </a:p>
                  </a:txBody>
                  <a:tcPr/>
                </a:tc>
                <a:tc>
                  <a:txBody>
                    <a:bodyPr/>
                    <a:lstStyle/>
                    <a:p>
                      <a:pPr algn="r"/>
                      <a:r>
                        <a:rPr lang="en-US" dirty="0"/>
                        <a:t>41</a:t>
                      </a:r>
                    </a:p>
                  </a:txBody>
                  <a:tcPr/>
                </a:tc>
                <a:extLst>
                  <a:ext uri="{0D108BD9-81ED-4DB2-BD59-A6C34878D82A}">
                    <a16:rowId xmlns:a16="http://schemas.microsoft.com/office/drawing/2014/main" val="3299165397"/>
                  </a:ext>
                </a:extLst>
              </a:tr>
              <a:tr h="330679">
                <a:tc>
                  <a:txBody>
                    <a:bodyPr/>
                    <a:lstStyle/>
                    <a:p>
                      <a:r>
                        <a:rPr lang="en-US" dirty="0">
                          <a:solidFill>
                            <a:srgbClr val="FF0000"/>
                          </a:solidFill>
                        </a:rPr>
                        <a:t>SHARAKU</a:t>
                      </a:r>
                    </a:p>
                  </a:txBody>
                  <a:tcPr/>
                </a:tc>
                <a:tc>
                  <a:txBody>
                    <a:bodyPr/>
                    <a:lstStyle/>
                    <a:p>
                      <a:pPr algn="r"/>
                      <a:r>
                        <a:rPr lang="en-US" dirty="0"/>
                        <a:t>7.3</a:t>
                      </a:r>
                    </a:p>
                  </a:txBody>
                  <a:tcPr/>
                </a:tc>
                <a:tc>
                  <a:txBody>
                    <a:bodyPr/>
                    <a:lstStyle/>
                    <a:p>
                      <a:pPr algn="r"/>
                      <a:r>
                        <a:rPr lang="en-US" dirty="0"/>
                        <a:t>44</a:t>
                      </a:r>
                    </a:p>
                  </a:txBody>
                  <a:tcPr/>
                </a:tc>
                <a:extLst>
                  <a:ext uri="{0D108BD9-81ED-4DB2-BD59-A6C34878D82A}">
                    <a16:rowId xmlns:a16="http://schemas.microsoft.com/office/drawing/2014/main" val="968833523"/>
                  </a:ext>
                </a:extLst>
              </a:tr>
              <a:tr h="330679">
                <a:tc>
                  <a:txBody>
                    <a:bodyPr/>
                    <a:lstStyle/>
                    <a:p>
                      <a:r>
                        <a:rPr lang="en-US" dirty="0"/>
                        <a:t>SOFIA</a:t>
                      </a:r>
                    </a:p>
                  </a:txBody>
                  <a:tcPr/>
                </a:tc>
                <a:tc>
                  <a:txBody>
                    <a:bodyPr/>
                    <a:lstStyle/>
                    <a:p>
                      <a:pPr algn="r"/>
                      <a:r>
                        <a:rPr lang="en-US" dirty="0"/>
                        <a:t>12.7</a:t>
                      </a:r>
                    </a:p>
                  </a:txBody>
                  <a:tcPr/>
                </a:tc>
                <a:tc>
                  <a:txBody>
                    <a:bodyPr/>
                    <a:lstStyle/>
                    <a:p>
                      <a:pPr algn="r"/>
                      <a:r>
                        <a:rPr lang="en-US" dirty="0"/>
                        <a:t>76</a:t>
                      </a:r>
                    </a:p>
                  </a:txBody>
                  <a:tcPr/>
                </a:tc>
                <a:extLst>
                  <a:ext uri="{0D108BD9-81ED-4DB2-BD59-A6C34878D82A}">
                    <a16:rowId xmlns:a16="http://schemas.microsoft.com/office/drawing/2014/main" val="2541816593"/>
                  </a:ext>
                </a:extLst>
              </a:tr>
              <a:tr h="330679">
                <a:tc>
                  <a:txBody>
                    <a:bodyPr/>
                    <a:lstStyle/>
                    <a:p>
                      <a:r>
                        <a:rPr lang="en-US" dirty="0">
                          <a:solidFill>
                            <a:srgbClr val="FF0000"/>
                          </a:solidFill>
                        </a:rPr>
                        <a:t>Platypus</a:t>
                      </a:r>
                    </a:p>
                  </a:txBody>
                  <a:tcPr/>
                </a:tc>
                <a:tc>
                  <a:txBody>
                    <a:bodyPr/>
                    <a:lstStyle/>
                    <a:p>
                      <a:pPr algn="r"/>
                      <a:r>
                        <a:rPr lang="en-US" dirty="0"/>
                        <a:t>11.5</a:t>
                      </a:r>
                    </a:p>
                  </a:txBody>
                  <a:tcPr/>
                </a:tc>
                <a:tc>
                  <a:txBody>
                    <a:bodyPr/>
                    <a:lstStyle/>
                    <a:p>
                      <a:pPr algn="r"/>
                      <a:r>
                        <a:rPr lang="en-US" dirty="0"/>
                        <a:t>69</a:t>
                      </a:r>
                    </a:p>
                  </a:txBody>
                  <a:tcPr/>
                </a:tc>
                <a:extLst>
                  <a:ext uri="{0D108BD9-81ED-4DB2-BD59-A6C34878D82A}">
                    <a16:rowId xmlns:a16="http://schemas.microsoft.com/office/drawing/2014/main" val="866881690"/>
                  </a:ext>
                </a:extLst>
              </a:tr>
            </a:tbl>
          </a:graphicData>
        </a:graphic>
      </p:graphicFrame>
      <p:sp>
        <p:nvSpPr>
          <p:cNvPr id="6" name="TextBox 5">
            <a:extLst>
              <a:ext uri="{FF2B5EF4-FFF2-40B4-BE49-F238E27FC236}">
                <a16:creationId xmlns:a16="http://schemas.microsoft.com/office/drawing/2014/main" id="{EAB9B4B4-B339-C455-ADAD-293A926BABEC}"/>
              </a:ext>
            </a:extLst>
          </p:cNvPr>
          <p:cNvSpPr txBox="1"/>
          <p:nvPr/>
        </p:nvSpPr>
        <p:spPr>
          <a:xfrm>
            <a:off x="2596196" y="1290318"/>
            <a:ext cx="6999608" cy="461665"/>
          </a:xfrm>
          <a:prstGeom prst="rect">
            <a:avLst/>
          </a:prstGeom>
          <a:noFill/>
        </p:spPr>
        <p:txBody>
          <a:bodyPr wrap="none" rtlCol="0">
            <a:spAutoFit/>
          </a:bodyPr>
          <a:lstStyle/>
          <a:p>
            <a:r>
              <a:rPr lang="en-US" sz="2400" dirty="0"/>
              <a:t>Benchmarking Instrument Productivity (2020 -2025)</a:t>
            </a:r>
          </a:p>
        </p:txBody>
      </p:sp>
      <p:pic>
        <p:nvPicPr>
          <p:cNvPr id="14" name="Content Placeholder 13">
            <a:extLst>
              <a:ext uri="{FF2B5EF4-FFF2-40B4-BE49-F238E27FC236}">
                <a16:creationId xmlns:a16="http://schemas.microsoft.com/office/drawing/2014/main" id="{B3DEC002-2BAA-8639-311A-D4F9B265BF38}"/>
              </a:ext>
            </a:extLst>
          </p:cNvPr>
          <p:cNvPicPr>
            <a:picLocks noGrp="1" noChangeAspect="1"/>
          </p:cNvPicPr>
          <p:nvPr>
            <p:ph idx="1"/>
          </p:nvPr>
        </p:nvPicPr>
        <p:blipFill>
          <a:blip r:embed="rId3"/>
          <a:stretch>
            <a:fillRect/>
          </a:stretch>
        </p:blipFill>
        <p:spPr>
          <a:xfrm>
            <a:off x="-76200" y="1751983"/>
            <a:ext cx="6272530" cy="4477385"/>
          </a:xfrm>
          <a:prstGeom prst="rect">
            <a:avLst/>
          </a:prstGeom>
        </p:spPr>
      </p:pic>
      <p:sp>
        <p:nvSpPr>
          <p:cNvPr id="15" name="TextBox 14">
            <a:extLst>
              <a:ext uri="{FF2B5EF4-FFF2-40B4-BE49-F238E27FC236}">
                <a16:creationId xmlns:a16="http://schemas.microsoft.com/office/drawing/2014/main" id="{8A66D545-19D0-E18F-5153-ECF8CD5F62EA}"/>
              </a:ext>
            </a:extLst>
          </p:cNvPr>
          <p:cNvSpPr txBox="1"/>
          <p:nvPr/>
        </p:nvSpPr>
        <p:spPr>
          <a:xfrm>
            <a:off x="2596196" y="6158251"/>
            <a:ext cx="3036344" cy="646331"/>
          </a:xfrm>
          <a:prstGeom prst="rect">
            <a:avLst/>
          </a:prstGeom>
          <a:noFill/>
        </p:spPr>
        <p:txBody>
          <a:bodyPr wrap="none" rtlCol="0">
            <a:spAutoFit/>
          </a:bodyPr>
          <a:lstStyle/>
          <a:p>
            <a:pPr marL="285750" indent="-285750">
              <a:buFont typeface="Arial" panose="020B0604020202020204" pitchFamily="34" charset="0"/>
              <a:buChar char="•"/>
            </a:pPr>
            <a:r>
              <a:rPr lang="en-US" dirty="0"/>
              <a:t>*Peer review only</a:t>
            </a:r>
          </a:p>
          <a:p>
            <a:pPr marL="285750" indent="-285750">
              <a:buFont typeface="Arial" panose="020B0604020202020204" pitchFamily="34" charset="0"/>
              <a:buChar char="•"/>
            </a:pPr>
            <a:r>
              <a:rPr lang="en-US" dirty="0"/>
              <a:t>Red text = polarized beam</a:t>
            </a:r>
          </a:p>
        </p:txBody>
      </p:sp>
    </p:spTree>
    <p:extLst>
      <p:ext uri="{BB962C8B-B14F-4D97-AF65-F5344CB8AC3E}">
        <p14:creationId xmlns:p14="http://schemas.microsoft.com/office/powerpoint/2010/main" val="2245254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94367-FEA3-2A3E-3516-C3EBA4E78EC4}"/>
              </a:ext>
            </a:extLst>
          </p:cNvPr>
          <p:cNvSpPr>
            <a:spLocks noGrp="1"/>
          </p:cNvSpPr>
          <p:nvPr>
            <p:ph type="title"/>
          </p:nvPr>
        </p:nvSpPr>
        <p:spPr/>
        <p:txBody>
          <a:bodyPr/>
          <a:lstStyle/>
          <a:p>
            <a:r>
              <a:rPr lang="en-US" dirty="0"/>
              <a:t>Performance of </a:t>
            </a:r>
            <a:r>
              <a:rPr lang="en-US" dirty="0" err="1"/>
              <a:t>MagRef</a:t>
            </a:r>
            <a:r>
              <a:rPr lang="en-US" dirty="0"/>
              <a:t> relative to similar instruments at ISIS, ILL, J-PARC and ANSTO</a:t>
            </a:r>
          </a:p>
        </p:txBody>
      </p:sp>
      <p:sp>
        <p:nvSpPr>
          <p:cNvPr id="9" name="TextBox 8">
            <a:extLst>
              <a:ext uri="{FF2B5EF4-FFF2-40B4-BE49-F238E27FC236}">
                <a16:creationId xmlns:a16="http://schemas.microsoft.com/office/drawing/2014/main" id="{6C87DB41-4353-E82A-E673-32EFEBDF3929}"/>
              </a:ext>
            </a:extLst>
          </p:cNvPr>
          <p:cNvSpPr txBox="1">
            <a:spLocks noChangeAspect="1"/>
          </p:cNvSpPr>
          <p:nvPr/>
        </p:nvSpPr>
        <p:spPr>
          <a:xfrm>
            <a:off x="8434705" y="5146163"/>
            <a:ext cx="2811604" cy="738664"/>
          </a:xfrm>
          <a:prstGeom prst="rect">
            <a:avLst/>
          </a:prstGeom>
          <a:noFill/>
        </p:spPr>
        <p:txBody>
          <a:bodyPr wrap="none" rtlCol="0">
            <a:spAutoFit/>
          </a:bodyPr>
          <a:lstStyle/>
          <a:p>
            <a:pPr marL="285750" indent="-285750">
              <a:buFont typeface="Wingdings" pitchFamily="2" charset="2"/>
              <a:buChar char="v"/>
            </a:pPr>
            <a:r>
              <a:rPr lang="en-US" sz="1400" dirty="0"/>
              <a:t>6 % of D17 pubs PNR</a:t>
            </a:r>
          </a:p>
          <a:p>
            <a:pPr marL="285750" indent="-285750">
              <a:buFont typeface="Wingdings" pitchFamily="2" charset="2"/>
              <a:buChar char="v"/>
            </a:pPr>
            <a:r>
              <a:rPr lang="en-US" sz="1400" dirty="0"/>
              <a:t>40 % of </a:t>
            </a:r>
            <a:r>
              <a:rPr lang="en-US" sz="1400" dirty="0" err="1"/>
              <a:t>SuperADAM</a:t>
            </a:r>
            <a:r>
              <a:rPr lang="en-US" sz="1400" dirty="0"/>
              <a:t> pubs PNR</a:t>
            </a:r>
          </a:p>
          <a:p>
            <a:pPr marL="285750" indent="-285750">
              <a:buFont typeface="Wingdings" pitchFamily="2" charset="2"/>
              <a:buChar char="v"/>
            </a:pPr>
            <a:r>
              <a:rPr lang="en-US" sz="1400" dirty="0"/>
              <a:t>16 % of Platypus pubs PNR</a:t>
            </a:r>
          </a:p>
        </p:txBody>
      </p:sp>
      <p:pic>
        <p:nvPicPr>
          <p:cNvPr id="5" name="Content Placeholder 4">
            <a:extLst>
              <a:ext uri="{FF2B5EF4-FFF2-40B4-BE49-F238E27FC236}">
                <a16:creationId xmlns:a16="http://schemas.microsoft.com/office/drawing/2014/main" id="{7AF6F487-7F54-D77A-41EC-5F6C69F78136}"/>
              </a:ext>
            </a:extLst>
          </p:cNvPr>
          <p:cNvPicPr>
            <a:picLocks noGrp="1" noChangeAspect="1"/>
          </p:cNvPicPr>
          <p:nvPr>
            <p:ph idx="1"/>
          </p:nvPr>
        </p:nvPicPr>
        <p:blipFill>
          <a:blip r:embed="rId3"/>
          <a:stretch>
            <a:fillRect/>
          </a:stretch>
        </p:blipFill>
        <p:spPr>
          <a:xfrm>
            <a:off x="1341211" y="1251522"/>
            <a:ext cx="6951980" cy="5520690"/>
          </a:xfrm>
          <a:prstGeom prst="rect">
            <a:avLst/>
          </a:prstGeom>
        </p:spPr>
      </p:pic>
      <p:sp>
        <p:nvSpPr>
          <p:cNvPr id="6" name="TextBox 5">
            <a:extLst>
              <a:ext uri="{FF2B5EF4-FFF2-40B4-BE49-F238E27FC236}">
                <a16:creationId xmlns:a16="http://schemas.microsoft.com/office/drawing/2014/main" id="{C891ECF5-F40D-F3B5-3ECE-2F72691DC0C7}"/>
              </a:ext>
            </a:extLst>
          </p:cNvPr>
          <p:cNvSpPr txBox="1">
            <a:spLocks noChangeAspect="1"/>
          </p:cNvSpPr>
          <p:nvPr/>
        </p:nvSpPr>
        <p:spPr>
          <a:xfrm>
            <a:off x="8189290" y="1435150"/>
            <a:ext cx="3302434" cy="83099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000000"/>
            </a:solidFill>
          </a:ln>
        </p:spPr>
        <p:txBody>
          <a:bodyPr wrap="square" rtlCol="0">
            <a:spAutoFit/>
          </a:bodyPr>
          <a:lstStyle/>
          <a:p>
            <a:r>
              <a:rPr lang="en-US" sz="2400" dirty="0"/>
              <a:t>Total </a:t>
            </a:r>
            <a:r>
              <a:rPr lang="en-US" sz="2400" dirty="0" err="1"/>
              <a:t>MagRef</a:t>
            </a:r>
            <a:r>
              <a:rPr lang="en-US" sz="2400" dirty="0"/>
              <a:t> Pubs – 70</a:t>
            </a:r>
          </a:p>
          <a:p>
            <a:r>
              <a:rPr lang="en-US" sz="2400" dirty="0"/>
              <a:t>No. of high impact – 31</a:t>
            </a:r>
          </a:p>
        </p:txBody>
      </p:sp>
    </p:spTree>
    <p:extLst>
      <p:ext uri="{BB962C8B-B14F-4D97-AF65-F5344CB8AC3E}">
        <p14:creationId xmlns:p14="http://schemas.microsoft.com/office/powerpoint/2010/main" val="1437181849"/>
      </p:ext>
    </p:extLst>
  </p:cSld>
  <p:clrMapOvr>
    <a:masterClrMapping/>
  </p:clrMapOvr>
</p:sld>
</file>

<file path=ppt/theme/theme1.xml><?xml version="1.0" encoding="utf-8"?>
<a:theme xmlns:a="http://schemas.openxmlformats.org/drawingml/2006/main" name="ORNL Presentation">
  <a:themeElements>
    <a:clrScheme name="ORNL Color TEST">
      <a:dk1>
        <a:srgbClr val="373A36"/>
      </a:dk1>
      <a:lt1>
        <a:srgbClr val="FFFFFF"/>
      </a:lt1>
      <a:dk2>
        <a:srgbClr val="00662C"/>
      </a:dk2>
      <a:lt2>
        <a:srgbClr val="DBDCDB"/>
      </a:lt2>
      <a:accent1>
        <a:srgbClr val="00454D"/>
      </a:accent1>
      <a:accent2>
        <a:srgbClr val="006BA6"/>
      </a:accent2>
      <a:accent3>
        <a:srgbClr val="00B38F"/>
      </a:accent3>
      <a:accent4>
        <a:srgbClr val="7DBA00"/>
      </a:accent4>
      <a:accent5>
        <a:srgbClr val="FF9E1B"/>
      </a:accent5>
      <a:accent6>
        <a:srgbClr val="B50093"/>
      </a:accent6>
      <a:hlink>
        <a:srgbClr val="00BDB5"/>
      </a:hlink>
      <a:folHlink>
        <a:srgbClr val="00662C"/>
      </a:folHlink>
    </a:clrScheme>
    <a:fontScheme name="aptos only">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Green">
      <a:srgbClr val="00662C"/>
    </a:custClr>
    <a:custClr name="Hale Navy">
      <a:srgbClr val="00454D"/>
    </a:custClr>
    <a:custClr name="Graphite">
      <a:srgbClr val="DBDCDB"/>
    </a:custClr>
    <a:custClr name="Polar">
      <a:srgbClr val="FFFFFF"/>
    </a:custClr>
    <a:custClr name="Dark Matter">
      <a:srgbClr val="373A36"/>
    </a:custClr>
    <a:custClr name="Energy">
      <a:srgbClr val="7DBA00"/>
    </a:custClr>
    <a:custClr name="Mist">
      <a:srgbClr val="8BFEBF"/>
    </a:custClr>
    <a:custClr name="Biome">
      <a:srgbClr val="00B38F"/>
    </a:custClr>
    <a:custClr name="Aqua">
      <a:srgbClr val="00BDB5"/>
    </a:custClr>
    <a:custClr name="Infinity">
      <a:srgbClr val="006BA6"/>
    </a:custClr>
    <a:custClr name="Hydro">
      <a:srgbClr val="005776"/>
    </a:custClr>
    <a:custClr name="Forge">
      <a:srgbClr val="FF9E1B"/>
    </a:custClr>
    <a:custClr name="Spark">
      <a:srgbClr val="FE5000"/>
    </a:custClr>
    <a:custClr name="Plasma">
      <a:srgbClr val="B50094"/>
    </a:custClr>
    <a:custClr name="Pulsar">
      <a:srgbClr val="4E008E"/>
    </a:custClr>
  </a:custClrLst>
  <a:extLst>
    <a:ext uri="{05A4C25C-085E-4340-85A3-A5531E510DB2}">
      <thm15:themeFamily xmlns:thm15="http://schemas.microsoft.com/office/thememl/2012/main" name="ORNL-Presentation-16x9-SNS" id="{CFF843FA-ECAE-4C45-A6C6-854322A589F6}" vid="{3D614080-FF06-5C4B-BCAA-EA2BD79072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ORNL Presentation</Template>
  <TotalTime>24184</TotalTime>
  <Words>1685</Words>
  <Application>Microsoft Macintosh PowerPoint</Application>
  <PresentationFormat>Widescreen</PresentationFormat>
  <Paragraphs>429</Paragraphs>
  <Slides>15</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Aptos</vt:lpstr>
      <vt:lpstr>Aptos Light</vt:lpstr>
      <vt:lpstr>Aptos Narrow</vt:lpstr>
      <vt:lpstr>Arial</vt:lpstr>
      <vt:lpstr>Wingdings</vt:lpstr>
      <vt:lpstr>ORNL Presentation</vt:lpstr>
      <vt:lpstr>Neutron Reflectometry Suite Review</vt:lpstr>
      <vt:lpstr>Neutron Reflectometry Group and Beamline Team Members</vt:lpstr>
      <vt:lpstr>Is there a strong and sustainable user community and clear case for future scientific demand?</vt:lpstr>
      <vt:lpstr>Is there a strong and sustainable user community and clear case for future scientific demand?</vt:lpstr>
      <vt:lpstr>Is the number of instruments in the suite proportionate to the user community demand? </vt:lpstr>
      <vt:lpstr>Is the number of instruments in the suite proportionate to the user community demand?</vt:lpstr>
      <vt:lpstr>Is the number of instruments in the suite proportionate to the user community demand?</vt:lpstr>
      <vt:lpstr>Performance of instruments in suite relative to leading national and international facilities</vt:lpstr>
      <vt:lpstr>Performance of MagRef relative to similar instruments at ISIS, ILL, J-PARC and ANSTO</vt:lpstr>
      <vt:lpstr>Performance of LiqRef relative to similar instruments at ISIS, ILL, J-PARC and ANSTO</vt:lpstr>
      <vt:lpstr>MagRef SWOT Analysis</vt:lpstr>
      <vt:lpstr>LiqRef SWOT Analysis</vt:lpstr>
      <vt:lpstr>Summary: Suite Status &amp; Impact</vt:lpstr>
      <vt:lpstr>Extra slides</vt:lpstr>
      <vt:lpstr>Review Questions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Browning, Jim</dc:creator>
  <cp:keywords/>
  <dc:description/>
  <cp:lastModifiedBy>Browning, Jim</cp:lastModifiedBy>
  <cp:revision>183</cp:revision>
  <dcterms:created xsi:type="dcterms:W3CDTF">2026-01-15T17:33:31Z</dcterms:created>
  <dcterms:modified xsi:type="dcterms:W3CDTF">2026-02-08T19:59:29Z</dcterms:modified>
  <cp:category/>
</cp:coreProperties>
</file>