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31"/>
  </p:notesMasterIdLst>
  <p:handoutMasterIdLst>
    <p:handoutMasterId r:id="rId32"/>
  </p:handoutMasterIdLst>
  <p:sldIdLst>
    <p:sldId id="2147481337" r:id="rId2"/>
    <p:sldId id="2147481341" r:id="rId3"/>
    <p:sldId id="2147481342" r:id="rId4"/>
    <p:sldId id="2147481348" r:id="rId5"/>
    <p:sldId id="2147481357" r:id="rId6"/>
    <p:sldId id="2147481349" r:id="rId7"/>
    <p:sldId id="2147481378" r:id="rId8"/>
    <p:sldId id="2147481353" r:id="rId9"/>
    <p:sldId id="2147481343" r:id="rId10"/>
    <p:sldId id="2147481350" r:id="rId11"/>
    <p:sldId id="2147481362" r:id="rId12"/>
    <p:sldId id="2147481356" r:id="rId13"/>
    <p:sldId id="2147481354" r:id="rId14"/>
    <p:sldId id="2147481355" r:id="rId15"/>
    <p:sldId id="2147481365" r:id="rId16"/>
    <p:sldId id="2147481377" r:id="rId17"/>
    <p:sldId id="2147481346" r:id="rId18"/>
    <p:sldId id="2147481359" r:id="rId19"/>
    <p:sldId id="2147481364" r:id="rId20"/>
    <p:sldId id="2147481367" r:id="rId21"/>
    <p:sldId id="2147481344" r:id="rId22"/>
    <p:sldId id="2147481366" r:id="rId23"/>
    <p:sldId id="2147481368" r:id="rId24"/>
    <p:sldId id="2147481352" r:id="rId25"/>
    <p:sldId id="2147481376" r:id="rId26"/>
    <p:sldId id="2147481380" r:id="rId27"/>
    <p:sldId id="2147481379" r:id="rId28"/>
    <p:sldId id="1940" r:id="rId29"/>
    <p:sldId id="194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EC0C0261-508B-EA74-2A3C-ABAE5A65D0AA}" name="Watkins, Erik" initials="EW" userId="S::esw@ornl.gov::bcba8899-c4a5-45d5-bf05-b13ca43da3f4" providerId="AD"/>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0094"/>
    <a:srgbClr val="7DBA00"/>
    <a:srgbClr val="FF9E1B"/>
    <a:srgbClr val="7DC397"/>
    <a:srgbClr val="ECECEC"/>
    <a:srgbClr val="4E008E"/>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56" autoAdjust="0"/>
    <p:restoredTop sz="80609" autoAdjust="0"/>
  </p:normalViewPr>
  <p:slideViewPr>
    <p:cSldViewPr snapToGrid="0">
      <p:cViewPr varScale="1">
        <p:scale>
          <a:sx n="86" d="100"/>
          <a:sy n="86" d="100"/>
        </p:scale>
        <p:origin x="480" y="72"/>
      </p:cViewPr>
      <p:guideLst/>
    </p:cSldViewPr>
  </p:slideViewPr>
  <p:notesTextViewPr>
    <p:cViewPr>
      <p:scale>
        <a:sx n="125" d="100"/>
        <a:sy n="125" d="100"/>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A47D95-CD94-F74C-B6C9-23FDF753FDB2}" type="doc">
      <dgm:prSet loTypeId="urn:microsoft.com/office/officeart/2005/8/layout/hList1" loCatId="matrix" qsTypeId="urn:microsoft.com/office/officeart/2005/8/quickstyle/simple1" qsCatId="simple" csTypeId="urn:microsoft.com/office/officeart/2005/8/colors/colorful1" csCatId="colorful" phldr="1"/>
      <dgm:spPr/>
      <dgm:t>
        <a:bodyPr/>
        <a:lstStyle/>
        <a:p>
          <a:endParaRPr lang="en-US"/>
        </a:p>
      </dgm:t>
    </dgm:pt>
    <dgm:pt modelId="{053D0FB6-764F-8440-AA3C-A7DD4158FD6C}">
      <dgm:prSet/>
      <dgm:spPr/>
      <dgm:t>
        <a:bodyPr/>
        <a:lstStyle/>
        <a:p>
          <a:r>
            <a:rPr lang="en-US" b="0" i="0" dirty="0"/>
            <a:t>Solid-liquid</a:t>
          </a:r>
          <a:endParaRPr lang="en-US" dirty="0"/>
        </a:p>
      </dgm:t>
    </dgm:pt>
    <dgm:pt modelId="{36C7A35E-865F-374E-B430-783E9DD196DC}" type="parTrans" cxnId="{CB445AA8-FEE6-AD45-81FC-C2F9C04BF28C}">
      <dgm:prSet/>
      <dgm:spPr/>
      <dgm:t>
        <a:bodyPr/>
        <a:lstStyle/>
        <a:p>
          <a:endParaRPr lang="en-US"/>
        </a:p>
      </dgm:t>
    </dgm:pt>
    <dgm:pt modelId="{CBE97D3E-7300-D64E-BBAC-991635A26FA1}" type="sibTrans" cxnId="{CB445AA8-FEE6-AD45-81FC-C2F9C04BF28C}">
      <dgm:prSet/>
      <dgm:spPr/>
      <dgm:t>
        <a:bodyPr/>
        <a:lstStyle/>
        <a:p>
          <a:endParaRPr lang="en-US"/>
        </a:p>
      </dgm:t>
    </dgm:pt>
    <dgm:pt modelId="{15754666-67D9-D84E-9ED7-A35BA03133D9}">
      <dgm:prSet/>
      <dgm:spPr/>
      <dgm:t>
        <a:bodyPr/>
        <a:lstStyle/>
        <a:p>
          <a:r>
            <a:rPr lang="en-US" b="0" i="0" dirty="0"/>
            <a:t>Electrochemistry area of strength</a:t>
          </a:r>
          <a:endParaRPr lang="en-US" dirty="0"/>
        </a:p>
      </dgm:t>
    </dgm:pt>
    <dgm:pt modelId="{44F2FEF8-83A8-DD49-AFC6-784D79526F2E}" type="parTrans" cxnId="{CCB326F8-F635-2946-9C0D-1E68E6765A00}">
      <dgm:prSet/>
      <dgm:spPr/>
      <dgm:t>
        <a:bodyPr/>
        <a:lstStyle/>
        <a:p>
          <a:endParaRPr lang="en-US"/>
        </a:p>
      </dgm:t>
    </dgm:pt>
    <dgm:pt modelId="{35A749B2-6493-984D-97DF-AB52E2B773FF}" type="sibTrans" cxnId="{CCB326F8-F635-2946-9C0D-1E68E6765A00}">
      <dgm:prSet/>
      <dgm:spPr/>
      <dgm:t>
        <a:bodyPr/>
        <a:lstStyle/>
        <a:p>
          <a:endParaRPr lang="en-US"/>
        </a:p>
      </dgm:t>
    </dgm:pt>
    <dgm:pt modelId="{2E7C5374-0C70-0646-A407-2CE85B7283E7}">
      <dgm:prSet/>
      <dgm:spPr/>
      <dgm:t>
        <a:bodyPr/>
        <a:lstStyle/>
        <a:p>
          <a:r>
            <a:rPr lang="en-US" b="0" i="0" dirty="0"/>
            <a:t>Sample changer and fluid handling</a:t>
          </a:r>
          <a:endParaRPr lang="en-US" dirty="0"/>
        </a:p>
      </dgm:t>
    </dgm:pt>
    <dgm:pt modelId="{29AFD4A4-8492-F842-8ACA-6BEE79F4C918}" type="parTrans" cxnId="{5004A2FC-368F-4B4D-A3AB-26BBD2AD629A}">
      <dgm:prSet/>
      <dgm:spPr/>
      <dgm:t>
        <a:bodyPr/>
        <a:lstStyle/>
        <a:p>
          <a:endParaRPr lang="en-US"/>
        </a:p>
      </dgm:t>
    </dgm:pt>
    <dgm:pt modelId="{5BCB9715-2BD3-7E4B-B7B7-A7BEF2ED8AFE}" type="sibTrans" cxnId="{5004A2FC-368F-4B4D-A3AB-26BBD2AD629A}">
      <dgm:prSet/>
      <dgm:spPr/>
      <dgm:t>
        <a:bodyPr/>
        <a:lstStyle/>
        <a:p>
          <a:endParaRPr lang="en-US"/>
        </a:p>
      </dgm:t>
    </dgm:pt>
    <dgm:pt modelId="{714615E7-6B2C-A94F-B89D-61A19D3C714E}">
      <dgm:prSet/>
      <dgm:spPr/>
      <dgm:t>
        <a:bodyPr/>
        <a:lstStyle/>
        <a:p>
          <a:r>
            <a:rPr lang="en-US" b="0" i="0" dirty="0"/>
            <a:t>Air-solid</a:t>
          </a:r>
          <a:endParaRPr lang="en-US" dirty="0"/>
        </a:p>
      </dgm:t>
    </dgm:pt>
    <dgm:pt modelId="{EB44C074-EBC0-D54F-A124-DA036A489B84}" type="parTrans" cxnId="{E889022C-DD38-1042-AC14-B0510CF699CB}">
      <dgm:prSet/>
      <dgm:spPr/>
      <dgm:t>
        <a:bodyPr/>
        <a:lstStyle/>
        <a:p>
          <a:endParaRPr lang="en-US"/>
        </a:p>
      </dgm:t>
    </dgm:pt>
    <dgm:pt modelId="{8389EC25-F7AE-2544-93CA-C078BFD0C53E}" type="sibTrans" cxnId="{E889022C-DD38-1042-AC14-B0510CF699CB}">
      <dgm:prSet/>
      <dgm:spPr/>
      <dgm:t>
        <a:bodyPr/>
        <a:lstStyle/>
        <a:p>
          <a:endParaRPr lang="en-US"/>
        </a:p>
      </dgm:t>
    </dgm:pt>
    <dgm:pt modelId="{1748EE24-4477-E648-A1A8-2BC740D31D5D}">
      <dgm:prSet/>
      <dgm:spPr/>
      <dgm:t>
        <a:bodyPr/>
        <a:lstStyle/>
        <a:p>
          <a:r>
            <a:rPr lang="en-US" b="0" i="0" dirty="0"/>
            <a:t>Multi-environment chamber area of strength</a:t>
          </a:r>
          <a:endParaRPr lang="en-US" dirty="0"/>
        </a:p>
      </dgm:t>
    </dgm:pt>
    <dgm:pt modelId="{C7C4CF51-F721-F744-9B81-4C4E5F9336A0}" type="parTrans" cxnId="{07EC3635-7B81-3144-AA9F-936A883CF2B1}">
      <dgm:prSet/>
      <dgm:spPr/>
      <dgm:t>
        <a:bodyPr/>
        <a:lstStyle/>
        <a:p>
          <a:endParaRPr lang="en-US"/>
        </a:p>
      </dgm:t>
    </dgm:pt>
    <dgm:pt modelId="{F54833DE-A833-7B46-9004-D12427C68B79}" type="sibTrans" cxnId="{07EC3635-7B81-3144-AA9F-936A883CF2B1}">
      <dgm:prSet/>
      <dgm:spPr/>
      <dgm:t>
        <a:bodyPr/>
        <a:lstStyle/>
        <a:p>
          <a:endParaRPr lang="en-US"/>
        </a:p>
      </dgm:t>
    </dgm:pt>
    <dgm:pt modelId="{7BA3D2D5-9098-7B41-9DEE-96B4ECC50322}">
      <dgm:prSet/>
      <dgm:spPr/>
      <dgm:t>
        <a:bodyPr/>
        <a:lstStyle/>
        <a:p>
          <a:r>
            <a:rPr lang="en-US" b="0" i="0" dirty="0"/>
            <a:t>Increasing demand for humidity, more advanced setup in initial development</a:t>
          </a:r>
          <a:endParaRPr lang="en-US" dirty="0"/>
        </a:p>
      </dgm:t>
    </dgm:pt>
    <dgm:pt modelId="{B7184EF4-EB8E-064D-AB24-C04B8C61DA5D}" type="parTrans" cxnId="{28291E93-063F-9645-BFD5-0F6FBDA91186}">
      <dgm:prSet/>
      <dgm:spPr/>
      <dgm:t>
        <a:bodyPr/>
        <a:lstStyle/>
        <a:p>
          <a:endParaRPr lang="en-US"/>
        </a:p>
      </dgm:t>
    </dgm:pt>
    <dgm:pt modelId="{74DB187B-90AA-F946-B8A0-98BD133C02CE}" type="sibTrans" cxnId="{28291E93-063F-9645-BFD5-0F6FBDA91186}">
      <dgm:prSet/>
      <dgm:spPr/>
      <dgm:t>
        <a:bodyPr/>
        <a:lstStyle/>
        <a:p>
          <a:endParaRPr lang="en-US"/>
        </a:p>
      </dgm:t>
    </dgm:pt>
    <dgm:pt modelId="{AA8AAD91-44D8-7C45-B85E-BB183A929A3B}">
      <dgm:prSet/>
      <dgm:spPr/>
      <dgm:t>
        <a:bodyPr/>
        <a:lstStyle/>
        <a:p>
          <a:r>
            <a:rPr lang="en-US" b="0" i="0"/>
            <a:t>Air-liquid</a:t>
          </a:r>
          <a:endParaRPr lang="en-US"/>
        </a:p>
      </dgm:t>
    </dgm:pt>
    <dgm:pt modelId="{FD2698D0-A497-ED47-A99A-A07090E105D8}" type="parTrans" cxnId="{6CCA220A-2255-C64A-865E-897B27D0142B}">
      <dgm:prSet/>
      <dgm:spPr/>
      <dgm:t>
        <a:bodyPr/>
        <a:lstStyle/>
        <a:p>
          <a:endParaRPr lang="en-US"/>
        </a:p>
      </dgm:t>
    </dgm:pt>
    <dgm:pt modelId="{E515831C-B803-B949-9064-C399DB13CBB4}" type="sibTrans" cxnId="{6CCA220A-2255-C64A-865E-897B27D0142B}">
      <dgm:prSet/>
      <dgm:spPr/>
      <dgm:t>
        <a:bodyPr/>
        <a:lstStyle/>
        <a:p>
          <a:endParaRPr lang="en-US"/>
        </a:p>
      </dgm:t>
    </dgm:pt>
    <dgm:pt modelId="{90B5633C-4CD1-E041-9518-8031C1D50D59}">
      <dgm:prSet/>
      <dgm:spPr/>
      <dgm:t>
        <a:bodyPr/>
        <a:lstStyle/>
        <a:p>
          <a:r>
            <a:rPr lang="en-US" b="0" i="0" dirty="0"/>
            <a:t>Mode recently recommissioned</a:t>
          </a:r>
          <a:endParaRPr lang="en-US" dirty="0"/>
        </a:p>
      </dgm:t>
    </dgm:pt>
    <dgm:pt modelId="{CE5DDE59-DD81-D044-965B-EC2B4A654C67}" type="parTrans" cxnId="{E0F98FE4-FCB2-1042-BA99-7937D24A0807}">
      <dgm:prSet/>
      <dgm:spPr/>
      <dgm:t>
        <a:bodyPr/>
        <a:lstStyle/>
        <a:p>
          <a:endParaRPr lang="en-US"/>
        </a:p>
      </dgm:t>
    </dgm:pt>
    <dgm:pt modelId="{03DFC99E-F184-4844-826A-07FBF6A9D7F3}" type="sibTrans" cxnId="{E0F98FE4-FCB2-1042-BA99-7937D24A0807}">
      <dgm:prSet/>
      <dgm:spPr/>
      <dgm:t>
        <a:bodyPr/>
        <a:lstStyle/>
        <a:p>
          <a:endParaRPr lang="en-US"/>
        </a:p>
      </dgm:t>
    </dgm:pt>
    <dgm:pt modelId="{F132E43C-E57D-9B4A-AE49-7EFCBF8E3AC3}">
      <dgm:prSet/>
      <dgm:spPr/>
      <dgm:t>
        <a:bodyPr/>
        <a:lstStyle/>
        <a:p>
          <a:r>
            <a:rPr lang="en-US" b="0" i="0" dirty="0"/>
            <a:t>Trough auto-alignment in development</a:t>
          </a:r>
          <a:endParaRPr lang="en-US" dirty="0"/>
        </a:p>
      </dgm:t>
    </dgm:pt>
    <dgm:pt modelId="{32B4B7B1-4244-9C4A-AA96-D788E42A511B}" type="parTrans" cxnId="{2064431E-4B4E-EE4F-B880-EDF01073195D}">
      <dgm:prSet/>
      <dgm:spPr/>
      <dgm:t>
        <a:bodyPr/>
        <a:lstStyle/>
        <a:p>
          <a:endParaRPr lang="en-US"/>
        </a:p>
      </dgm:t>
    </dgm:pt>
    <dgm:pt modelId="{951976C1-F938-C84E-87BB-ED7D12818281}" type="sibTrans" cxnId="{2064431E-4B4E-EE4F-B880-EDF01073195D}">
      <dgm:prSet/>
      <dgm:spPr/>
      <dgm:t>
        <a:bodyPr/>
        <a:lstStyle/>
        <a:p>
          <a:endParaRPr lang="en-US"/>
        </a:p>
      </dgm:t>
    </dgm:pt>
    <dgm:pt modelId="{87035D5C-0E94-D846-92ED-1277C6C78342}">
      <dgm:prSet/>
      <dgm:spPr/>
      <dgm:t>
        <a:bodyPr/>
        <a:lstStyle/>
        <a:p>
          <a:r>
            <a:rPr lang="en-US" b="0" i="0" u="sng" dirty="0"/>
            <a:t>Gaps</a:t>
          </a:r>
          <a:r>
            <a:rPr lang="en-US" b="0" i="0" dirty="0"/>
            <a:t>: sample changer, irradiated liquid handling, gas handling</a:t>
          </a:r>
          <a:endParaRPr lang="en-US" dirty="0"/>
        </a:p>
      </dgm:t>
    </dgm:pt>
    <dgm:pt modelId="{BF53B19B-2881-EF4B-B0DC-F32E714F4102}" type="parTrans" cxnId="{334AD1D6-EA2B-084C-9534-82D9A7736128}">
      <dgm:prSet/>
      <dgm:spPr/>
      <dgm:t>
        <a:bodyPr/>
        <a:lstStyle/>
        <a:p>
          <a:endParaRPr lang="en-US"/>
        </a:p>
      </dgm:t>
    </dgm:pt>
    <dgm:pt modelId="{D9E620CC-8673-AF47-9739-5EAFEB8C967D}" type="sibTrans" cxnId="{334AD1D6-EA2B-084C-9534-82D9A7736128}">
      <dgm:prSet/>
      <dgm:spPr/>
      <dgm:t>
        <a:bodyPr/>
        <a:lstStyle/>
        <a:p>
          <a:endParaRPr lang="en-US"/>
        </a:p>
      </dgm:t>
    </dgm:pt>
    <dgm:pt modelId="{EE09BD05-6240-DD44-B7CD-C3291DFA22CD}">
      <dgm:prSet/>
      <dgm:spPr/>
      <dgm:t>
        <a:bodyPr/>
        <a:lstStyle/>
        <a:p>
          <a:r>
            <a:rPr lang="en-US" b="0" i="0"/>
            <a:t>Liquid-liquid</a:t>
          </a:r>
          <a:endParaRPr lang="en-US"/>
        </a:p>
      </dgm:t>
    </dgm:pt>
    <dgm:pt modelId="{3E76891A-C0C0-9D4D-A66D-9FD84AC952EB}" type="parTrans" cxnId="{49A867CB-5E3D-2C4C-B931-7345B94F0DE6}">
      <dgm:prSet/>
      <dgm:spPr/>
      <dgm:t>
        <a:bodyPr/>
        <a:lstStyle/>
        <a:p>
          <a:endParaRPr lang="en-US"/>
        </a:p>
      </dgm:t>
    </dgm:pt>
    <dgm:pt modelId="{587A1DC8-E495-4A45-8F79-879103BA5781}" type="sibTrans" cxnId="{49A867CB-5E3D-2C4C-B931-7345B94F0DE6}">
      <dgm:prSet/>
      <dgm:spPr/>
      <dgm:t>
        <a:bodyPr/>
        <a:lstStyle/>
        <a:p>
          <a:endParaRPr lang="en-US"/>
        </a:p>
      </dgm:t>
    </dgm:pt>
    <dgm:pt modelId="{69F40B19-69B0-AA43-9D91-869A5FA99D74}">
      <dgm:prSet/>
      <dgm:spPr/>
      <dgm:t>
        <a:bodyPr/>
        <a:lstStyle/>
        <a:p>
          <a:r>
            <a:rPr lang="en-US" b="0" i="0" dirty="0"/>
            <a:t>No development</a:t>
          </a:r>
          <a:endParaRPr lang="en-US" dirty="0"/>
        </a:p>
      </dgm:t>
    </dgm:pt>
    <dgm:pt modelId="{8C677239-FBEE-7C46-ADA8-F8D55A805570}" type="parTrans" cxnId="{41F97306-9890-BE4D-B781-678B14F96D02}">
      <dgm:prSet/>
      <dgm:spPr/>
      <dgm:t>
        <a:bodyPr/>
        <a:lstStyle/>
        <a:p>
          <a:endParaRPr lang="en-US"/>
        </a:p>
      </dgm:t>
    </dgm:pt>
    <dgm:pt modelId="{50EB2046-5723-F445-9FCE-74E70FA0CA2B}" type="sibTrans" cxnId="{41F97306-9890-BE4D-B781-678B14F96D02}">
      <dgm:prSet/>
      <dgm:spPr/>
      <dgm:t>
        <a:bodyPr/>
        <a:lstStyle/>
        <a:p>
          <a:endParaRPr lang="en-US"/>
        </a:p>
      </dgm:t>
    </dgm:pt>
    <dgm:pt modelId="{35A5A17D-DC8B-45D7-9C80-7888EDE778CE}">
      <dgm:prSet/>
      <dgm:spPr/>
      <dgm:t>
        <a:bodyPr/>
        <a:lstStyle/>
        <a:p>
          <a:r>
            <a:rPr lang="en-US" u="sng" dirty="0"/>
            <a:t>Gaps</a:t>
          </a:r>
          <a:r>
            <a:rPr lang="en-US" dirty="0"/>
            <a:t>: automation, temp. control</a:t>
          </a:r>
        </a:p>
      </dgm:t>
    </dgm:pt>
    <dgm:pt modelId="{CA19FF20-D54D-4AA9-A1D0-2614BADCF093}" type="parTrans" cxnId="{DDB6C5A1-0E1B-4ABD-91E7-B3D3A98B53D9}">
      <dgm:prSet/>
      <dgm:spPr/>
      <dgm:t>
        <a:bodyPr/>
        <a:lstStyle/>
        <a:p>
          <a:endParaRPr lang="en-US"/>
        </a:p>
      </dgm:t>
    </dgm:pt>
    <dgm:pt modelId="{00764883-C86E-447C-A8A3-BACD3CBB5C7F}" type="sibTrans" cxnId="{DDB6C5A1-0E1B-4ABD-91E7-B3D3A98B53D9}">
      <dgm:prSet/>
      <dgm:spPr/>
      <dgm:t>
        <a:bodyPr/>
        <a:lstStyle/>
        <a:p>
          <a:endParaRPr lang="en-US"/>
        </a:p>
      </dgm:t>
    </dgm:pt>
    <dgm:pt modelId="{862120F1-4F15-4A6C-AE97-F6B0B1F01550}">
      <dgm:prSet/>
      <dgm:spPr/>
      <dgm:t>
        <a:bodyPr/>
        <a:lstStyle/>
        <a:p>
          <a:r>
            <a:rPr lang="en-US" u="sng" dirty="0"/>
            <a:t>Gaps:</a:t>
          </a:r>
          <a:r>
            <a:rPr lang="en-US" dirty="0"/>
            <a:t> </a:t>
          </a:r>
          <a:r>
            <a:rPr lang="en-US" b="0" i="0" dirty="0"/>
            <a:t>Multiple sample temperature control (under development)</a:t>
          </a:r>
          <a:endParaRPr lang="en-US" dirty="0"/>
        </a:p>
      </dgm:t>
    </dgm:pt>
    <dgm:pt modelId="{100DEAF1-9E44-41E4-A1D3-151573614BBC}" type="parTrans" cxnId="{D8A7BAB4-0BA8-4FD7-B681-3F5F5C728673}">
      <dgm:prSet/>
      <dgm:spPr/>
      <dgm:t>
        <a:bodyPr/>
        <a:lstStyle/>
        <a:p>
          <a:endParaRPr lang="en-US"/>
        </a:p>
      </dgm:t>
    </dgm:pt>
    <dgm:pt modelId="{C57ED7FA-D565-4944-AD51-F70CAF2FE696}" type="sibTrans" cxnId="{D8A7BAB4-0BA8-4FD7-B681-3F5F5C728673}">
      <dgm:prSet/>
      <dgm:spPr/>
      <dgm:t>
        <a:bodyPr/>
        <a:lstStyle/>
        <a:p>
          <a:endParaRPr lang="en-US"/>
        </a:p>
      </dgm:t>
    </dgm:pt>
    <dgm:pt modelId="{C58E375D-E8D0-B346-97F3-4DB4115BC93E}" type="pres">
      <dgm:prSet presAssocID="{DDA47D95-CD94-F74C-B6C9-23FDF753FDB2}" presName="Name0" presStyleCnt="0">
        <dgm:presLayoutVars>
          <dgm:dir/>
          <dgm:animLvl val="lvl"/>
          <dgm:resizeHandles val="exact"/>
        </dgm:presLayoutVars>
      </dgm:prSet>
      <dgm:spPr/>
    </dgm:pt>
    <dgm:pt modelId="{70CD45FD-27FF-994D-BEA9-52F8B1BDE30C}" type="pres">
      <dgm:prSet presAssocID="{053D0FB6-764F-8440-AA3C-A7DD4158FD6C}" presName="composite" presStyleCnt="0"/>
      <dgm:spPr/>
    </dgm:pt>
    <dgm:pt modelId="{395C2A39-372E-2F4F-AB6A-0818A6DFDE97}" type="pres">
      <dgm:prSet presAssocID="{053D0FB6-764F-8440-AA3C-A7DD4158FD6C}" presName="parTx" presStyleLbl="alignNode1" presStyleIdx="0" presStyleCnt="4">
        <dgm:presLayoutVars>
          <dgm:chMax val="0"/>
          <dgm:chPref val="0"/>
          <dgm:bulletEnabled val="1"/>
        </dgm:presLayoutVars>
      </dgm:prSet>
      <dgm:spPr/>
    </dgm:pt>
    <dgm:pt modelId="{6F8E6C6A-53F4-D848-B856-C11DEC29F892}" type="pres">
      <dgm:prSet presAssocID="{053D0FB6-764F-8440-AA3C-A7DD4158FD6C}" presName="desTx" presStyleLbl="alignAccFollowNode1" presStyleIdx="0" presStyleCnt="4" custLinFactNeighborX="-152" custLinFactNeighborY="-1038">
        <dgm:presLayoutVars>
          <dgm:bulletEnabled val="1"/>
        </dgm:presLayoutVars>
      </dgm:prSet>
      <dgm:spPr/>
    </dgm:pt>
    <dgm:pt modelId="{0BDEF126-A0D3-154C-B765-246377A6B44D}" type="pres">
      <dgm:prSet presAssocID="{CBE97D3E-7300-D64E-BBAC-991635A26FA1}" presName="space" presStyleCnt="0"/>
      <dgm:spPr/>
    </dgm:pt>
    <dgm:pt modelId="{58CB3839-4151-6D4E-9E59-85B259515FEE}" type="pres">
      <dgm:prSet presAssocID="{714615E7-6B2C-A94F-B89D-61A19D3C714E}" presName="composite" presStyleCnt="0"/>
      <dgm:spPr/>
    </dgm:pt>
    <dgm:pt modelId="{0F193843-D62B-9942-A519-C5425DEF29D2}" type="pres">
      <dgm:prSet presAssocID="{714615E7-6B2C-A94F-B89D-61A19D3C714E}" presName="parTx" presStyleLbl="alignNode1" presStyleIdx="1" presStyleCnt="4">
        <dgm:presLayoutVars>
          <dgm:chMax val="0"/>
          <dgm:chPref val="0"/>
          <dgm:bulletEnabled val="1"/>
        </dgm:presLayoutVars>
      </dgm:prSet>
      <dgm:spPr/>
    </dgm:pt>
    <dgm:pt modelId="{8792435D-EC10-3840-8CFA-B8967F622C7C}" type="pres">
      <dgm:prSet presAssocID="{714615E7-6B2C-A94F-B89D-61A19D3C714E}" presName="desTx" presStyleLbl="alignAccFollowNode1" presStyleIdx="1" presStyleCnt="4">
        <dgm:presLayoutVars>
          <dgm:bulletEnabled val="1"/>
        </dgm:presLayoutVars>
      </dgm:prSet>
      <dgm:spPr/>
    </dgm:pt>
    <dgm:pt modelId="{9C81E150-C485-BC46-9524-DF36FC2C7B0F}" type="pres">
      <dgm:prSet presAssocID="{8389EC25-F7AE-2544-93CA-C078BFD0C53E}" presName="space" presStyleCnt="0"/>
      <dgm:spPr/>
    </dgm:pt>
    <dgm:pt modelId="{3A7D5AF4-EED5-644F-8B52-644AA404E2C0}" type="pres">
      <dgm:prSet presAssocID="{AA8AAD91-44D8-7C45-B85E-BB183A929A3B}" presName="composite" presStyleCnt="0"/>
      <dgm:spPr/>
    </dgm:pt>
    <dgm:pt modelId="{B15B860C-9FA4-5A42-9AC7-28A17E8DF3B4}" type="pres">
      <dgm:prSet presAssocID="{AA8AAD91-44D8-7C45-B85E-BB183A929A3B}" presName="parTx" presStyleLbl="alignNode1" presStyleIdx="2" presStyleCnt="4">
        <dgm:presLayoutVars>
          <dgm:chMax val="0"/>
          <dgm:chPref val="0"/>
          <dgm:bulletEnabled val="1"/>
        </dgm:presLayoutVars>
      </dgm:prSet>
      <dgm:spPr/>
    </dgm:pt>
    <dgm:pt modelId="{341F0595-D412-4C40-9EDA-94D47FDF2E10}" type="pres">
      <dgm:prSet presAssocID="{AA8AAD91-44D8-7C45-B85E-BB183A929A3B}" presName="desTx" presStyleLbl="alignAccFollowNode1" presStyleIdx="2" presStyleCnt="4">
        <dgm:presLayoutVars>
          <dgm:bulletEnabled val="1"/>
        </dgm:presLayoutVars>
      </dgm:prSet>
      <dgm:spPr/>
    </dgm:pt>
    <dgm:pt modelId="{3436605D-AD78-D946-BD79-7255F6225AE8}" type="pres">
      <dgm:prSet presAssocID="{E515831C-B803-B949-9064-C399DB13CBB4}" presName="space" presStyleCnt="0"/>
      <dgm:spPr/>
    </dgm:pt>
    <dgm:pt modelId="{954700FE-9391-6E44-BF82-971C6EF93A60}" type="pres">
      <dgm:prSet presAssocID="{EE09BD05-6240-DD44-B7CD-C3291DFA22CD}" presName="composite" presStyleCnt="0"/>
      <dgm:spPr/>
    </dgm:pt>
    <dgm:pt modelId="{0C372573-D66B-BD49-8DF3-B7DE8977C596}" type="pres">
      <dgm:prSet presAssocID="{EE09BD05-6240-DD44-B7CD-C3291DFA22CD}" presName="parTx" presStyleLbl="alignNode1" presStyleIdx="3" presStyleCnt="4">
        <dgm:presLayoutVars>
          <dgm:chMax val="0"/>
          <dgm:chPref val="0"/>
          <dgm:bulletEnabled val="1"/>
        </dgm:presLayoutVars>
      </dgm:prSet>
      <dgm:spPr/>
    </dgm:pt>
    <dgm:pt modelId="{7414FB9D-7491-0B4B-984B-5505B65DC7E2}" type="pres">
      <dgm:prSet presAssocID="{EE09BD05-6240-DD44-B7CD-C3291DFA22CD}" presName="desTx" presStyleLbl="alignAccFollowNode1" presStyleIdx="3" presStyleCnt="4">
        <dgm:presLayoutVars>
          <dgm:bulletEnabled val="1"/>
        </dgm:presLayoutVars>
      </dgm:prSet>
      <dgm:spPr/>
    </dgm:pt>
  </dgm:ptLst>
  <dgm:cxnLst>
    <dgm:cxn modelId="{41F97306-9890-BE4D-B781-678B14F96D02}" srcId="{EE09BD05-6240-DD44-B7CD-C3291DFA22CD}" destId="{69F40B19-69B0-AA43-9D91-869A5FA99D74}" srcOrd="0" destOrd="0" parTransId="{8C677239-FBEE-7C46-ADA8-F8D55A805570}" sibTransId="{50EB2046-5723-F445-9FCE-74E70FA0CA2B}"/>
    <dgm:cxn modelId="{6CCA220A-2255-C64A-865E-897B27D0142B}" srcId="{DDA47D95-CD94-F74C-B6C9-23FDF753FDB2}" destId="{AA8AAD91-44D8-7C45-B85E-BB183A929A3B}" srcOrd="2" destOrd="0" parTransId="{FD2698D0-A497-ED47-A99A-A07090E105D8}" sibTransId="{E515831C-B803-B949-9064-C399DB13CBB4}"/>
    <dgm:cxn modelId="{A0EF8C19-BC22-4347-9E3C-183DF7FAA537}" type="presOf" srcId="{AA8AAD91-44D8-7C45-B85E-BB183A929A3B}" destId="{B15B860C-9FA4-5A42-9AC7-28A17E8DF3B4}" srcOrd="0" destOrd="0" presId="urn:microsoft.com/office/officeart/2005/8/layout/hList1"/>
    <dgm:cxn modelId="{2064431E-4B4E-EE4F-B880-EDF01073195D}" srcId="{AA8AAD91-44D8-7C45-B85E-BB183A929A3B}" destId="{F132E43C-E57D-9B4A-AE49-7EFCBF8E3AC3}" srcOrd="1" destOrd="0" parTransId="{32B4B7B1-4244-9C4A-AA96-D788E42A511B}" sibTransId="{951976C1-F938-C84E-87BB-ED7D12818281}"/>
    <dgm:cxn modelId="{00D1A11F-97D1-4437-9294-39A52D6B7621}" type="presOf" srcId="{15754666-67D9-D84E-9ED7-A35BA03133D9}" destId="{6F8E6C6A-53F4-D848-B856-C11DEC29F892}" srcOrd="0" destOrd="0" presId="urn:microsoft.com/office/officeart/2005/8/layout/hList1"/>
    <dgm:cxn modelId="{F4556228-B078-47A1-8CBD-9BEB092817BA}" type="presOf" srcId="{69F40B19-69B0-AA43-9D91-869A5FA99D74}" destId="{7414FB9D-7491-0B4B-984B-5505B65DC7E2}" srcOrd="0" destOrd="0" presId="urn:microsoft.com/office/officeart/2005/8/layout/hList1"/>
    <dgm:cxn modelId="{5A973929-7CDC-4196-8E9D-AB4E29DB3AB1}" type="presOf" srcId="{053D0FB6-764F-8440-AA3C-A7DD4158FD6C}" destId="{395C2A39-372E-2F4F-AB6A-0818A6DFDE97}" srcOrd="0" destOrd="0" presId="urn:microsoft.com/office/officeart/2005/8/layout/hList1"/>
    <dgm:cxn modelId="{E889022C-DD38-1042-AC14-B0510CF699CB}" srcId="{DDA47D95-CD94-F74C-B6C9-23FDF753FDB2}" destId="{714615E7-6B2C-A94F-B89D-61A19D3C714E}" srcOrd="1" destOrd="0" parTransId="{EB44C074-EBC0-D54F-A124-DA036A489B84}" sibTransId="{8389EC25-F7AE-2544-93CA-C078BFD0C53E}"/>
    <dgm:cxn modelId="{07EC3635-7B81-3144-AA9F-936A883CF2B1}" srcId="{714615E7-6B2C-A94F-B89D-61A19D3C714E}" destId="{1748EE24-4477-E648-A1A8-2BC740D31D5D}" srcOrd="0" destOrd="0" parTransId="{C7C4CF51-F721-F744-9B81-4C4E5F9336A0}" sibTransId="{F54833DE-A833-7B46-9004-D12427C68B79}"/>
    <dgm:cxn modelId="{7CFFE937-F5FA-41D9-A7B4-ADADC4CF0D8A}" type="presOf" srcId="{90B5633C-4CD1-E041-9518-8031C1D50D59}" destId="{341F0595-D412-4C40-9EDA-94D47FDF2E10}" srcOrd="0" destOrd="0" presId="urn:microsoft.com/office/officeart/2005/8/layout/hList1"/>
    <dgm:cxn modelId="{30F09148-D22D-477A-85AD-8EF02F50E4DA}" type="presOf" srcId="{1748EE24-4477-E648-A1A8-2BC740D31D5D}" destId="{8792435D-EC10-3840-8CFA-B8967F622C7C}" srcOrd="0" destOrd="0" presId="urn:microsoft.com/office/officeart/2005/8/layout/hList1"/>
    <dgm:cxn modelId="{B4C15C6A-1F58-8748-8EA7-ED772EC9DC19}" type="presOf" srcId="{DDA47D95-CD94-F74C-B6C9-23FDF753FDB2}" destId="{C58E375D-E8D0-B346-97F3-4DB4115BC93E}" srcOrd="0" destOrd="0" presId="urn:microsoft.com/office/officeart/2005/8/layout/hList1"/>
    <dgm:cxn modelId="{21D0F054-EAA0-4076-8728-85DE761879CF}" type="presOf" srcId="{862120F1-4F15-4A6C-AE97-F6B0B1F01550}" destId="{6F8E6C6A-53F4-D848-B856-C11DEC29F892}" srcOrd="0" destOrd="2" presId="urn:microsoft.com/office/officeart/2005/8/layout/hList1"/>
    <dgm:cxn modelId="{23518E7D-5F34-4E25-AE8C-A057DAB69377}" type="presOf" srcId="{F132E43C-E57D-9B4A-AE49-7EFCBF8E3AC3}" destId="{341F0595-D412-4C40-9EDA-94D47FDF2E10}" srcOrd="0" destOrd="1" presId="urn:microsoft.com/office/officeart/2005/8/layout/hList1"/>
    <dgm:cxn modelId="{28291E93-063F-9645-BFD5-0F6FBDA91186}" srcId="{714615E7-6B2C-A94F-B89D-61A19D3C714E}" destId="{7BA3D2D5-9098-7B41-9DEE-96B4ECC50322}" srcOrd="1" destOrd="0" parTransId="{B7184EF4-EB8E-064D-AB24-C04B8C61DA5D}" sibTransId="{74DB187B-90AA-F946-B8A0-98BD133C02CE}"/>
    <dgm:cxn modelId="{DDB6C5A1-0E1B-4ABD-91E7-B3D3A98B53D9}" srcId="{714615E7-6B2C-A94F-B89D-61A19D3C714E}" destId="{35A5A17D-DC8B-45D7-9C80-7888EDE778CE}" srcOrd="2" destOrd="0" parTransId="{CA19FF20-D54D-4AA9-A1D0-2614BADCF093}" sibTransId="{00764883-C86E-447C-A8A3-BACD3CBB5C7F}"/>
    <dgm:cxn modelId="{CB445AA8-FEE6-AD45-81FC-C2F9C04BF28C}" srcId="{DDA47D95-CD94-F74C-B6C9-23FDF753FDB2}" destId="{053D0FB6-764F-8440-AA3C-A7DD4158FD6C}" srcOrd="0" destOrd="0" parTransId="{36C7A35E-865F-374E-B430-783E9DD196DC}" sibTransId="{CBE97D3E-7300-D64E-BBAC-991635A26FA1}"/>
    <dgm:cxn modelId="{D8A7BAB4-0BA8-4FD7-B681-3F5F5C728673}" srcId="{053D0FB6-764F-8440-AA3C-A7DD4158FD6C}" destId="{862120F1-4F15-4A6C-AE97-F6B0B1F01550}" srcOrd="2" destOrd="0" parTransId="{100DEAF1-9E44-41E4-A1D3-151573614BBC}" sibTransId="{C57ED7FA-D565-4944-AD51-F70CAF2FE696}"/>
    <dgm:cxn modelId="{9E326FB6-63EF-4ECE-B461-E4E27734574B}" type="presOf" srcId="{2E7C5374-0C70-0646-A407-2CE85B7283E7}" destId="{6F8E6C6A-53F4-D848-B856-C11DEC29F892}" srcOrd="0" destOrd="1" presId="urn:microsoft.com/office/officeart/2005/8/layout/hList1"/>
    <dgm:cxn modelId="{19EDB4C2-E97E-49EF-B436-3D7DF186BB15}" type="presOf" srcId="{7BA3D2D5-9098-7B41-9DEE-96B4ECC50322}" destId="{8792435D-EC10-3840-8CFA-B8967F622C7C}" srcOrd="0" destOrd="1" presId="urn:microsoft.com/office/officeart/2005/8/layout/hList1"/>
    <dgm:cxn modelId="{7930D6C9-C833-4CED-BFAF-918C5104AB5B}" type="presOf" srcId="{714615E7-6B2C-A94F-B89D-61A19D3C714E}" destId="{0F193843-D62B-9942-A519-C5425DEF29D2}" srcOrd="0" destOrd="0" presId="urn:microsoft.com/office/officeart/2005/8/layout/hList1"/>
    <dgm:cxn modelId="{49A867CB-5E3D-2C4C-B931-7345B94F0DE6}" srcId="{DDA47D95-CD94-F74C-B6C9-23FDF753FDB2}" destId="{EE09BD05-6240-DD44-B7CD-C3291DFA22CD}" srcOrd="3" destOrd="0" parTransId="{3E76891A-C0C0-9D4D-A66D-9FD84AC952EB}" sibTransId="{587A1DC8-E495-4A45-8F79-879103BA5781}"/>
    <dgm:cxn modelId="{334AD1D6-EA2B-084C-9534-82D9A7736128}" srcId="{AA8AAD91-44D8-7C45-B85E-BB183A929A3B}" destId="{87035D5C-0E94-D846-92ED-1277C6C78342}" srcOrd="2" destOrd="0" parTransId="{BF53B19B-2881-EF4B-B0DC-F32E714F4102}" sibTransId="{D9E620CC-8673-AF47-9739-5EAFEB8C967D}"/>
    <dgm:cxn modelId="{AB7489D7-9454-4E82-91D9-4680A84262E2}" type="presOf" srcId="{EE09BD05-6240-DD44-B7CD-C3291DFA22CD}" destId="{0C372573-D66B-BD49-8DF3-B7DE8977C596}" srcOrd="0" destOrd="0" presId="urn:microsoft.com/office/officeart/2005/8/layout/hList1"/>
    <dgm:cxn modelId="{E0F98FE4-FCB2-1042-BA99-7937D24A0807}" srcId="{AA8AAD91-44D8-7C45-B85E-BB183A929A3B}" destId="{90B5633C-4CD1-E041-9518-8031C1D50D59}" srcOrd="0" destOrd="0" parTransId="{CE5DDE59-DD81-D044-965B-EC2B4A654C67}" sibTransId="{03DFC99E-F184-4844-826A-07FBF6A9D7F3}"/>
    <dgm:cxn modelId="{6875BAEC-0200-42D5-8AF9-BBD554DC501C}" type="presOf" srcId="{35A5A17D-DC8B-45D7-9C80-7888EDE778CE}" destId="{8792435D-EC10-3840-8CFA-B8967F622C7C}" srcOrd="0" destOrd="2" presId="urn:microsoft.com/office/officeart/2005/8/layout/hList1"/>
    <dgm:cxn modelId="{CCB326F8-F635-2946-9C0D-1E68E6765A00}" srcId="{053D0FB6-764F-8440-AA3C-A7DD4158FD6C}" destId="{15754666-67D9-D84E-9ED7-A35BA03133D9}" srcOrd="0" destOrd="0" parTransId="{44F2FEF8-83A8-DD49-AFC6-784D79526F2E}" sibTransId="{35A749B2-6493-984D-97DF-AB52E2B773FF}"/>
    <dgm:cxn modelId="{A9E9B3FB-82FB-4AD7-AB9B-4CA4DD82E87F}" type="presOf" srcId="{87035D5C-0E94-D846-92ED-1277C6C78342}" destId="{341F0595-D412-4C40-9EDA-94D47FDF2E10}" srcOrd="0" destOrd="2" presId="urn:microsoft.com/office/officeart/2005/8/layout/hList1"/>
    <dgm:cxn modelId="{5004A2FC-368F-4B4D-A3AB-26BBD2AD629A}" srcId="{053D0FB6-764F-8440-AA3C-A7DD4158FD6C}" destId="{2E7C5374-0C70-0646-A407-2CE85B7283E7}" srcOrd="1" destOrd="0" parTransId="{29AFD4A4-8492-F842-8ACA-6BEE79F4C918}" sibTransId="{5BCB9715-2BD3-7E4B-B7B7-A7BEF2ED8AFE}"/>
    <dgm:cxn modelId="{B2351ED3-FBBE-4ADA-87F1-8CE3CF349116}" type="presParOf" srcId="{C58E375D-E8D0-B346-97F3-4DB4115BC93E}" destId="{70CD45FD-27FF-994D-BEA9-52F8B1BDE30C}" srcOrd="0" destOrd="0" presId="urn:microsoft.com/office/officeart/2005/8/layout/hList1"/>
    <dgm:cxn modelId="{CE6E82CD-AD1D-42F5-9BE1-001EC5CFE9F3}" type="presParOf" srcId="{70CD45FD-27FF-994D-BEA9-52F8B1BDE30C}" destId="{395C2A39-372E-2F4F-AB6A-0818A6DFDE97}" srcOrd="0" destOrd="0" presId="urn:microsoft.com/office/officeart/2005/8/layout/hList1"/>
    <dgm:cxn modelId="{C0C2EAEA-EE24-498C-82C9-7880B09D7DF2}" type="presParOf" srcId="{70CD45FD-27FF-994D-BEA9-52F8B1BDE30C}" destId="{6F8E6C6A-53F4-D848-B856-C11DEC29F892}" srcOrd="1" destOrd="0" presId="urn:microsoft.com/office/officeart/2005/8/layout/hList1"/>
    <dgm:cxn modelId="{AABD8E38-CC91-4E02-BFEC-B598E3DD848A}" type="presParOf" srcId="{C58E375D-E8D0-B346-97F3-4DB4115BC93E}" destId="{0BDEF126-A0D3-154C-B765-246377A6B44D}" srcOrd="1" destOrd="0" presId="urn:microsoft.com/office/officeart/2005/8/layout/hList1"/>
    <dgm:cxn modelId="{15045B44-664F-4DDA-8406-595C646115F8}" type="presParOf" srcId="{C58E375D-E8D0-B346-97F3-4DB4115BC93E}" destId="{58CB3839-4151-6D4E-9E59-85B259515FEE}" srcOrd="2" destOrd="0" presId="urn:microsoft.com/office/officeart/2005/8/layout/hList1"/>
    <dgm:cxn modelId="{35D56EDC-33A3-4D0A-9CFE-45B7F9C716BF}" type="presParOf" srcId="{58CB3839-4151-6D4E-9E59-85B259515FEE}" destId="{0F193843-D62B-9942-A519-C5425DEF29D2}" srcOrd="0" destOrd="0" presId="urn:microsoft.com/office/officeart/2005/8/layout/hList1"/>
    <dgm:cxn modelId="{E69252B6-0E23-418C-B637-B391F3C5B8AD}" type="presParOf" srcId="{58CB3839-4151-6D4E-9E59-85B259515FEE}" destId="{8792435D-EC10-3840-8CFA-B8967F622C7C}" srcOrd="1" destOrd="0" presId="urn:microsoft.com/office/officeart/2005/8/layout/hList1"/>
    <dgm:cxn modelId="{B39C9487-0B12-4555-88D1-1130C1E5D6C2}" type="presParOf" srcId="{C58E375D-E8D0-B346-97F3-4DB4115BC93E}" destId="{9C81E150-C485-BC46-9524-DF36FC2C7B0F}" srcOrd="3" destOrd="0" presId="urn:microsoft.com/office/officeart/2005/8/layout/hList1"/>
    <dgm:cxn modelId="{48C04FD5-696C-4792-ACF2-681630C6B95B}" type="presParOf" srcId="{C58E375D-E8D0-B346-97F3-4DB4115BC93E}" destId="{3A7D5AF4-EED5-644F-8B52-644AA404E2C0}" srcOrd="4" destOrd="0" presId="urn:microsoft.com/office/officeart/2005/8/layout/hList1"/>
    <dgm:cxn modelId="{9216DDAC-ADC9-43AC-ACF1-4EBE296E30B6}" type="presParOf" srcId="{3A7D5AF4-EED5-644F-8B52-644AA404E2C0}" destId="{B15B860C-9FA4-5A42-9AC7-28A17E8DF3B4}" srcOrd="0" destOrd="0" presId="urn:microsoft.com/office/officeart/2005/8/layout/hList1"/>
    <dgm:cxn modelId="{C2950516-6A59-4750-B887-B0E92CBD96C7}" type="presParOf" srcId="{3A7D5AF4-EED5-644F-8B52-644AA404E2C0}" destId="{341F0595-D412-4C40-9EDA-94D47FDF2E10}" srcOrd="1" destOrd="0" presId="urn:microsoft.com/office/officeart/2005/8/layout/hList1"/>
    <dgm:cxn modelId="{0F1151FB-6A93-46F8-844F-4CE9BADBC3D4}" type="presParOf" srcId="{C58E375D-E8D0-B346-97F3-4DB4115BC93E}" destId="{3436605D-AD78-D946-BD79-7255F6225AE8}" srcOrd="5" destOrd="0" presId="urn:microsoft.com/office/officeart/2005/8/layout/hList1"/>
    <dgm:cxn modelId="{AECD2AF1-4638-45EA-8392-2595EB55C955}" type="presParOf" srcId="{C58E375D-E8D0-B346-97F3-4DB4115BC93E}" destId="{954700FE-9391-6E44-BF82-971C6EF93A60}" srcOrd="6" destOrd="0" presId="urn:microsoft.com/office/officeart/2005/8/layout/hList1"/>
    <dgm:cxn modelId="{5971EF93-91B6-471E-A475-D1717E540639}" type="presParOf" srcId="{954700FE-9391-6E44-BF82-971C6EF93A60}" destId="{0C372573-D66B-BD49-8DF3-B7DE8977C596}" srcOrd="0" destOrd="0" presId="urn:microsoft.com/office/officeart/2005/8/layout/hList1"/>
    <dgm:cxn modelId="{B728537C-0C4D-4CD1-82BB-8E5CA72430D7}" type="presParOf" srcId="{954700FE-9391-6E44-BF82-971C6EF93A60}" destId="{7414FB9D-7491-0B4B-984B-5505B65DC7E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C2A39-372E-2F4F-AB6A-0818A6DFDE97}">
      <dsp:nvSpPr>
        <dsp:cNvPr id="0" name=""/>
        <dsp:cNvSpPr/>
      </dsp:nvSpPr>
      <dsp:spPr>
        <a:xfrm>
          <a:off x="4321" y="460271"/>
          <a:ext cx="2598384" cy="576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dirty="0"/>
            <a:t>Solid-liquid</a:t>
          </a:r>
          <a:endParaRPr lang="en-US" sz="2000" kern="1200" dirty="0"/>
        </a:p>
      </dsp:txBody>
      <dsp:txXfrm>
        <a:off x="4321" y="460271"/>
        <a:ext cx="2598384" cy="576000"/>
      </dsp:txXfrm>
    </dsp:sp>
    <dsp:sp modelId="{6F8E6C6A-53F4-D848-B856-C11DEC29F892}">
      <dsp:nvSpPr>
        <dsp:cNvPr id="0" name=""/>
        <dsp:cNvSpPr/>
      </dsp:nvSpPr>
      <dsp:spPr>
        <a:xfrm>
          <a:off x="371" y="1006068"/>
          <a:ext cx="2598384" cy="290969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t>Electrochemistry area of strength</a:t>
          </a:r>
          <a:endParaRPr lang="en-US" sz="2000" kern="1200" dirty="0"/>
        </a:p>
        <a:p>
          <a:pPr marL="228600" lvl="1" indent="-228600" algn="l" defTabSz="889000">
            <a:lnSpc>
              <a:spcPct val="90000"/>
            </a:lnSpc>
            <a:spcBef>
              <a:spcPct val="0"/>
            </a:spcBef>
            <a:spcAft>
              <a:spcPct val="15000"/>
            </a:spcAft>
            <a:buChar char="•"/>
          </a:pPr>
          <a:r>
            <a:rPr lang="en-US" sz="2000" b="0" i="0" kern="1200" dirty="0"/>
            <a:t>Sample changer and fluid handling</a:t>
          </a:r>
          <a:endParaRPr lang="en-US" sz="2000" kern="1200" dirty="0"/>
        </a:p>
        <a:p>
          <a:pPr marL="228600" lvl="1" indent="-228600" algn="l" defTabSz="889000">
            <a:lnSpc>
              <a:spcPct val="90000"/>
            </a:lnSpc>
            <a:spcBef>
              <a:spcPct val="0"/>
            </a:spcBef>
            <a:spcAft>
              <a:spcPct val="15000"/>
            </a:spcAft>
            <a:buChar char="•"/>
          </a:pPr>
          <a:r>
            <a:rPr lang="en-US" sz="2000" u="sng" kern="1200" dirty="0"/>
            <a:t>Gaps:</a:t>
          </a:r>
          <a:r>
            <a:rPr lang="en-US" sz="2000" kern="1200" dirty="0"/>
            <a:t> </a:t>
          </a:r>
          <a:r>
            <a:rPr lang="en-US" sz="2000" b="0" i="0" kern="1200" dirty="0"/>
            <a:t>Multiple sample temperature control (under development)</a:t>
          </a:r>
          <a:endParaRPr lang="en-US" sz="2000" kern="1200" dirty="0"/>
        </a:p>
      </dsp:txBody>
      <dsp:txXfrm>
        <a:off x="371" y="1006068"/>
        <a:ext cx="2598384" cy="2909699"/>
      </dsp:txXfrm>
    </dsp:sp>
    <dsp:sp modelId="{0F193843-D62B-9942-A519-C5425DEF29D2}">
      <dsp:nvSpPr>
        <dsp:cNvPr id="0" name=""/>
        <dsp:cNvSpPr/>
      </dsp:nvSpPr>
      <dsp:spPr>
        <a:xfrm>
          <a:off x="2966479" y="460271"/>
          <a:ext cx="2598384" cy="576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dirty="0"/>
            <a:t>Air-solid</a:t>
          </a:r>
          <a:endParaRPr lang="en-US" sz="2000" kern="1200" dirty="0"/>
        </a:p>
      </dsp:txBody>
      <dsp:txXfrm>
        <a:off x="2966479" y="460271"/>
        <a:ext cx="2598384" cy="576000"/>
      </dsp:txXfrm>
    </dsp:sp>
    <dsp:sp modelId="{8792435D-EC10-3840-8CFA-B8967F622C7C}">
      <dsp:nvSpPr>
        <dsp:cNvPr id="0" name=""/>
        <dsp:cNvSpPr/>
      </dsp:nvSpPr>
      <dsp:spPr>
        <a:xfrm>
          <a:off x="2966479" y="1036271"/>
          <a:ext cx="2598384" cy="290969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t>Multi-environment chamber area of strength</a:t>
          </a:r>
          <a:endParaRPr lang="en-US" sz="2000" kern="1200" dirty="0"/>
        </a:p>
        <a:p>
          <a:pPr marL="228600" lvl="1" indent="-228600" algn="l" defTabSz="889000">
            <a:lnSpc>
              <a:spcPct val="90000"/>
            </a:lnSpc>
            <a:spcBef>
              <a:spcPct val="0"/>
            </a:spcBef>
            <a:spcAft>
              <a:spcPct val="15000"/>
            </a:spcAft>
            <a:buChar char="•"/>
          </a:pPr>
          <a:r>
            <a:rPr lang="en-US" sz="2000" b="0" i="0" kern="1200" dirty="0"/>
            <a:t>Increasing demand for humidity, more advanced setup in initial development</a:t>
          </a:r>
          <a:endParaRPr lang="en-US" sz="2000" kern="1200" dirty="0"/>
        </a:p>
        <a:p>
          <a:pPr marL="228600" lvl="1" indent="-228600" algn="l" defTabSz="889000">
            <a:lnSpc>
              <a:spcPct val="90000"/>
            </a:lnSpc>
            <a:spcBef>
              <a:spcPct val="0"/>
            </a:spcBef>
            <a:spcAft>
              <a:spcPct val="15000"/>
            </a:spcAft>
            <a:buChar char="•"/>
          </a:pPr>
          <a:r>
            <a:rPr lang="en-US" sz="2000" u="sng" kern="1200" dirty="0"/>
            <a:t>Gaps</a:t>
          </a:r>
          <a:r>
            <a:rPr lang="en-US" sz="2000" kern="1200" dirty="0"/>
            <a:t>: automation, temp. control</a:t>
          </a:r>
        </a:p>
      </dsp:txBody>
      <dsp:txXfrm>
        <a:off x="2966479" y="1036271"/>
        <a:ext cx="2598384" cy="2909699"/>
      </dsp:txXfrm>
    </dsp:sp>
    <dsp:sp modelId="{B15B860C-9FA4-5A42-9AC7-28A17E8DF3B4}">
      <dsp:nvSpPr>
        <dsp:cNvPr id="0" name=""/>
        <dsp:cNvSpPr/>
      </dsp:nvSpPr>
      <dsp:spPr>
        <a:xfrm>
          <a:off x="5928636" y="460271"/>
          <a:ext cx="2598384" cy="5760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a:t>Air-liquid</a:t>
          </a:r>
          <a:endParaRPr lang="en-US" sz="2000" kern="1200"/>
        </a:p>
      </dsp:txBody>
      <dsp:txXfrm>
        <a:off x="5928636" y="460271"/>
        <a:ext cx="2598384" cy="576000"/>
      </dsp:txXfrm>
    </dsp:sp>
    <dsp:sp modelId="{341F0595-D412-4C40-9EDA-94D47FDF2E10}">
      <dsp:nvSpPr>
        <dsp:cNvPr id="0" name=""/>
        <dsp:cNvSpPr/>
      </dsp:nvSpPr>
      <dsp:spPr>
        <a:xfrm>
          <a:off x="5928636" y="1036271"/>
          <a:ext cx="2598384" cy="290969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t>Mode recently recommissioned</a:t>
          </a:r>
          <a:endParaRPr lang="en-US" sz="2000" kern="1200" dirty="0"/>
        </a:p>
        <a:p>
          <a:pPr marL="228600" lvl="1" indent="-228600" algn="l" defTabSz="889000">
            <a:lnSpc>
              <a:spcPct val="90000"/>
            </a:lnSpc>
            <a:spcBef>
              <a:spcPct val="0"/>
            </a:spcBef>
            <a:spcAft>
              <a:spcPct val="15000"/>
            </a:spcAft>
            <a:buChar char="•"/>
          </a:pPr>
          <a:r>
            <a:rPr lang="en-US" sz="2000" b="0" i="0" kern="1200" dirty="0"/>
            <a:t>Trough auto-alignment in development</a:t>
          </a:r>
          <a:endParaRPr lang="en-US" sz="2000" kern="1200" dirty="0"/>
        </a:p>
        <a:p>
          <a:pPr marL="228600" lvl="1" indent="-228600" algn="l" defTabSz="889000">
            <a:lnSpc>
              <a:spcPct val="90000"/>
            </a:lnSpc>
            <a:spcBef>
              <a:spcPct val="0"/>
            </a:spcBef>
            <a:spcAft>
              <a:spcPct val="15000"/>
            </a:spcAft>
            <a:buChar char="•"/>
          </a:pPr>
          <a:r>
            <a:rPr lang="en-US" sz="2000" b="0" i="0" u="sng" kern="1200" dirty="0"/>
            <a:t>Gaps</a:t>
          </a:r>
          <a:r>
            <a:rPr lang="en-US" sz="2000" b="0" i="0" kern="1200" dirty="0"/>
            <a:t>: sample changer, irradiated liquid handling, gas handling</a:t>
          </a:r>
          <a:endParaRPr lang="en-US" sz="2000" kern="1200" dirty="0"/>
        </a:p>
      </dsp:txBody>
      <dsp:txXfrm>
        <a:off x="5928636" y="1036271"/>
        <a:ext cx="2598384" cy="2909699"/>
      </dsp:txXfrm>
    </dsp:sp>
    <dsp:sp modelId="{0C372573-D66B-BD49-8DF3-B7DE8977C596}">
      <dsp:nvSpPr>
        <dsp:cNvPr id="0" name=""/>
        <dsp:cNvSpPr/>
      </dsp:nvSpPr>
      <dsp:spPr>
        <a:xfrm>
          <a:off x="8890794" y="460271"/>
          <a:ext cx="2598384" cy="5760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a:t>Liquid-liquid</a:t>
          </a:r>
          <a:endParaRPr lang="en-US" sz="2000" kern="1200"/>
        </a:p>
      </dsp:txBody>
      <dsp:txXfrm>
        <a:off x="8890794" y="460271"/>
        <a:ext cx="2598384" cy="576000"/>
      </dsp:txXfrm>
    </dsp:sp>
    <dsp:sp modelId="{7414FB9D-7491-0B4B-984B-5505B65DC7E2}">
      <dsp:nvSpPr>
        <dsp:cNvPr id="0" name=""/>
        <dsp:cNvSpPr/>
      </dsp:nvSpPr>
      <dsp:spPr>
        <a:xfrm>
          <a:off x="8890794" y="1036271"/>
          <a:ext cx="2598384" cy="290969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t>No development</a:t>
          </a:r>
          <a:endParaRPr lang="en-US" sz="2000" kern="1200" dirty="0"/>
        </a:p>
      </dsp:txBody>
      <dsp:txXfrm>
        <a:off x="8890794" y="1036271"/>
        <a:ext cx="2598384" cy="290969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2/9/2026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2/9/2026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685800" y="4400550"/>
            <a:ext cx="5486400" cy="3774460"/>
          </a:xfrm>
        </p:spPr>
        <p:txBody>
          <a:bodyPr/>
          <a:lstStyle/>
          <a:p>
            <a:pPr>
              <a:lnSpc>
                <a:spcPct val="90000"/>
              </a:lnSpc>
              <a:spcBef>
                <a:spcPts val="1200"/>
              </a:spcBef>
              <a:spcAft>
                <a:spcPts val="60"/>
              </a:spcAft>
              <a:buNone/>
            </a:pPr>
            <a:r>
              <a:rPr lang="en-US"/>
              <a:t>This talk </a:t>
            </a:r>
            <a:r>
              <a:rPr lang="en-US" dirty="0"/>
              <a:t>is about the Liquids Reflectometer, but it’s also about a system problem that’s bigger than any one instrument.</a:t>
            </a:r>
            <a:endParaRPr lang="en-US" b="0" dirty="0">
              <a:latin typeface="Aptos Light" panose="020B0004020202020204" pitchFamily="34" charset="0"/>
              <a:ea typeface="Aptos" panose="02000000000000000000" pitchFamily="2" charset="0"/>
            </a:endParaRPr>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34575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F53F1-074E-DBE4-2592-40480FA61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47EB72-4719-DCB6-B40D-6F035A1EF72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31F5895-0D04-3E6C-B4CE-50BE916101C8}"/>
              </a:ext>
            </a:extLst>
          </p:cNvPr>
          <p:cNvSpPr>
            <a:spLocks noGrp="1"/>
          </p:cNvSpPr>
          <p:nvPr>
            <p:ph type="body" idx="1"/>
          </p:nvPr>
        </p:nvSpPr>
        <p:spPr>
          <a:xfrm>
            <a:off x="685800" y="4400549"/>
            <a:ext cx="5486400" cy="3774459"/>
          </a:xfrm>
        </p:spPr>
        <p:txBody>
          <a:bodyPr/>
          <a:lstStyle/>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79F1133A-D7E2-6D81-C2D1-ABDDD1C99B00}"/>
              </a:ext>
            </a:extLst>
          </p:cNvPr>
          <p:cNvSpPr>
            <a:spLocks noGrp="1"/>
          </p:cNvSpPr>
          <p:nvPr>
            <p:ph type="sldNum" sz="quarter" idx="5"/>
          </p:nvPr>
        </p:nvSpPr>
        <p:spPr/>
        <p:txBody>
          <a:bodyPr/>
          <a:lstStyle/>
          <a:p>
            <a:fld id="{CEEA2CD3-FB95-D94F-9F04-F9F995EAB822}" type="slidenum">
              <a:rPr lang="en-US" smtClean="0"/>
              <a:t>10</a:t>
            </a:fld>
            <a:endParaRPr lang="en-US"/>
          </a:p>
        </p:txBody>
      </p:sp>
    </p:spTree>
    <p:extLst>
      <p:ext uri="{BB962C8B-B14F-4D97-AF65-F5344CB8AC3E}">
        <p14:creationId xmlns:p14="http://schemas.microsoft.com/office/powerpoint/2010/main" val="444308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D0AC8-0274-AF89-CF29-A9172EE5E8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5A8EE-690B-CB44-0CE9-4E8834CA10E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9634B85-E277-81CA-F6E3-2342561A7861}"/>
              </a:ext>
            </a:extLst>
          </p:cNvPr>
          <p:cNvSpPr>
            <a:spLocks noGrp="1"/>
          </p:cNvSpPr>
          <p:nvPr>
            <p:ph type="body" idx="1"/>
          </p:nvPr>
        </p:nvSpPr>
        <p:spPr>
          <a:xfrm>
            <a:off x="685800" y="4400549"/>
            <a:ext cx="5486400" cy="3774459"/>
          </a:xfrm>
        </p:spPr>
        <p:txBody>
          <a:bodyPr/>
          <a:lstStyle/>
          <a:p>
            <a:pPr marL="628650" lvl="1" indent="-171450">
              <a:lnSpc>
                <a:spcPct val="90000"/>
              </a:lnSpc>
              <a:spcBef>
                <a:spcPts val="1200"/>
              </a:spcBef>
              <a:spcAft>
                <a:spcPts val="60"/>
              </a:spcAft>
              <a:buFont typeface="Arial" panose="020B0604020202020204" pitchFamily="34" charset="0"/>
              <a:buChar char="•"/>
            </a:pPr>
            <a:r>
              <a:rPr lang="en-US" sz="1200" b="1" dirty="0">
                <a:latin typeface="Aptos Light" panose="020B0004020202020204" pitchFamily="34" charset="0"/>
                <a:ea typeface="Aptos" panose="02000000000000000000" pitchFamily="2" charset="0"/>
              </a:rPr>
              <a:t>New methods for data normalization are needed to move the instrument forward</a:t>
            </a:r>
          </a:p>
          <a:p>
            <a:pPr marL="628650" lvl="1" indent="-171450">
              <a:lnSpc>
                <a:spcPct val="90000"/>
              </a:lnSpc>
              <a:spcBef>
                <a:spcPts val="1200"/>
              </a:spcBef>
              <a:spcAft>
                <a:spcPts val="60"/>
              </a:spcAft>
              <a:buFont typeface="Arial" panose="020B0604020202020204" pitchFamily="34" charset="0"/>
              <a:buChar char="•"/>
            </a:pPr>
            <a:r>
              <a:rPr lang="en-US" sz="1200" b="1" dirty="0">
                <a:latin typeface="Aptos Light" panose="020B0004020202020204" pitchFamily="34" charset="0"/>
                <a:ea typeface="Aptos" panose="02000000000000000000" pitchFamily="2" charset="0"/>
              </a:rPr>
              <a:t>Critical to address as accelerator power increased</a:t>
            </a:r>
          </a:p>
          <a:p>
            <a:pPr marL="628650" lvl="1"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Slit scanning method could work with better slit packages and upgraded detector electronics.</a:t>
            </a: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Electronics are in development to decrease deadtime by x4 and enable coincidence counting.</a:t>
            </a:r>
          </a:p>
          <a:p>
            <a:pPr marL="457200" lvl="1" indent="0">
              <a:lnSpc>
                <a:spcPct val="90000"/>
              </a:lnSpc>
              <a:spcBef>
                <a:spcPts val="1200"/>
              </a:spcBef>
              <a:spcAft>
                <a:spcPts val="60"/>
              </a:spcAft>
              <a:buFont typeface="Arial" panose="020B0604020202020204" pitchFamily="34" charset="0"/>
              <a:buNone/>
            </a:pPr>
            <a:endParaRPr lang="en-US" sz="1200"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Slit scanning method is more direct, but….</a:t>
            </a: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Cd method demonstrated 2024, can’t roll out because needs reduction software integration</a:t>
            </a:r>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a:p>
            <a:pPr marL="171450"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Other option, using monitor</a:t>
            </a:r>
          </a:p>
        </p:txBody>
      </p:sp>
      <p:sp>
        <p:nvSpPr>
          <p:cNvPr id="4" name="Slide Number Placeholder 3">
            <a:extLst>
              <a:ext uri="{FF2B5EF4-FFF2-40B4-BE49-F238E27FC236}">
                <a16:creationId xmlns:a16="http://schemas.microsoft.com/office/drawing/2014/main" id="{F315EA68-D755-255A-DD79-13CCDF28248B}"/>
              </a:ext>
            </a:extLst>
          </p:cNvPr>
          <p:cNvSpPr>
            <a:spLocks noGrp="1"/>
          </p:cNvSpPr>
          <p:nvPr>
            <p:ph type="sldNum" sz="quarter" idx="5"/>
          </p:nvPr>
        </p:nvSpPr>
        <p:spPr/>
        <p:txBody>
          <a:bodyPr/>
          <a:lstStyle/>
          <a:p>
            <a:fld id="{CEEA2CD3-FB95-D94F-9F04-F9F995EAB822}" type="slidenum">
              <a:rPr lang="en-US" smtClean="0"/>
              <a:t>11</a:t>
            </a:fld>
            <a:endParaRPr lang="en-US"/>
          </a:p>
        </p:txBody>
      </p:sp>
    </p:spTree>
    <p:extLst>
      <p:ext uri="{BB962C8B-B14F-4D97-AF65-F5344CB8AC3E}">
        <p14:creationId xmlns:p14="http://schemas.microsoft.com/office/powerpoint/2010/main" val="2486522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30787-9EC3-32A8-C136-F75A76A59C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8110B5-9DDC-BD5E-959C-27AF75517BD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BD6D22D-AD86-730B-DDA5-3203CFFBE6AD}"/>
              </a:ext>
            </a:extLst>
          </p:cNvPr>
          <p:cNvSpPr>
            <a:spLocks noGrp="1"/>
          </p:cNvSpPr>
          <p:nvPr>
            <p:ph type="body" idx="1"/>
          </p:nvPr>
        </p:nvSpPr>
        <p:spPr>
          <a:xfrm>
            <a:off x="685800" y="4400549"/>
            <a:ext cx="5486400" cy="3774459"/>
          </a:xfrm>
        </p:spPr>
        <p:txBody>
          <a:bodyPr/>
          <a:lstStyle/>
          <a:p>
            <a:pPr marL="457200" lvl="1" indent="0">
              <a:lnSpc>
                <a:spcPct val="90000"/>
              </a:lnSpc>
              <a:spcBef>
                <a:spcPts val="1200"/>
              </a:spcBef>
              <a:spcAft>
                <a:spcPts val="60"/>
              </a:spcAft>
              <a:buFont typeface="Arial" panose="020B0604020202020204" pitchFamily="34" charset="0"/>
              <a:buNone/>
            </a:pPr>
            <a:r>
              <a:rPr lang="en-US" sz="1200" b="1" dirty="0">
                <a:latin typeface="Aptos Light" panose="020B0004020202020204" pitchFamily="34" charset="0"/>
                <a:ea typeface="Aptos" panose="02000000000000000000" pitchFamily="2" charset="0"/>
              </a:rPr>
              <a:t>NEW NORMALIZATION HAS ENABLED 30HZ MODE, GIVES LARGER BANDWIDTH. </a:t>
            </a:r>
          </a:p>
          <a:p>
            <a:pPr marL="457200" lvl="1" indent="0">
              <a:lnSpc>
                <a:spcPct val="90000"/>
              </a:lnSpc>
              <a:spcBef>
                <a:spcPts val="1200"/>
              </a:spcBef>
              <a:spcAft>
                <a:spcPts val="60"/>
              </a:spcAft>
              <a:buFont typeface="Arial" panose="020B0604020202020204" pitchFamily="34" charset="0"/>
              <a:buNone/>
            </a:pPr>
            <a:r>
              <a:rPr lang="en-US" sz="1200" b="1" dirty="0">
                <a:latin typeface="Aptos Light" panose="020B0004020202020204" pitchFamily="34" charset="0"/>
                <a:ea typeface="Aptos" panose="02000000000000000000" pitchFamily="2" charset="0"/>
              </a:rPr>
              <a:t>BECOME MOST COMMON OPERATION MODE.</a:t>
            </a:r>
          </a:p>
          <a:p>
            <a:pPr marL="457200" lvl="1" indent="0">
              <a:lnSpc>
                <a:spcPct val="90000"/>
              </a:lnSpc>
              <a:spcBef>
                <a:spcPts val="1200"/>
              </a:spcBef>
              <a:spcAft>
                <a:spcPts val="60"/>
              </a:spcAft>
              <a:buFont typeface="Arial" panose="020B0604020202020204" pitchFamily="34" charset="0"/>
              <a:buNone/>
            </a:pPr>
            <a:r>
              <a:rPr lang="en-US" sz="1200" b="1" dirty="0">
                <a:latin typeface="Aptos Light" panose="020B0004020202020204" pitchFamily="34" charset="0"/>
                <a:ea typeface="Aptos" panose="02000000000000000000" pitchFamily="2" charset="0"/>
              </a:rPr>
              <a:t>BUT WE CAN’T CONTINUE SKIPPING MORE FRAMES</a:t>
            </a:r>
          </a:p>
          <a:p>
            <a:pPr marL="457200" lvl="1" indent="0">
              <a:lnSpc>
                <a:spcPct val="90000"/>
              </a:lnSpc>
              <a:spcBef>
                <a:spcPts val="1200"/>
              </a:spcBef>
              <a:spcAft>
                <a:spcPts val="60"/>
              </a:spcAft>
              <a:buFont typeface="Arial" panose="020B0604020202020204" pitchFamily="34" charset="0"/>
              <a:buNone/>
            </a:pPr>
            <a:endParaRPr lang="en-US" sz="1200" dirty="0">
              <a:latin typeface="Aptos Light" panose="020B0004020202020204" pitchFamily="34" charset="0"/>
              <a:ea typeface="Aptos" panose="02000000000000000000" pitchFamily="2" charset="0"/>
            </a:endParaRPr>
          </a:p>
          <a:p>
            <a:pPr marL="457200" lvl="1" indent="0">
              <a:lnSpc>
                <a:spcPct val="90000"/>
              </a:lnSpc>
              <a:spcBef>
                <a:spcPts val="1200"/>
              </a:spcBef>
              <a:spcAft>
                <a:spcPts val="60"/>
              </a:spcAft>
              <a:buFont typeface="Arial" panose="020B0604020202020204" pitchFamily="34" charset="0"/>
              <a:buNone/>
            </a:pPr>
            <a:r>
              <a:rPr lang="en-US" sz="1200" dirty="0">
                <a:latin typeface="Aptos Light" panose="020B0004020202020204" pitchFamily="34" charset="0"/>
                <a:ea typeface="Aptos" panose="02000000000000000000" pitchFamily="2" charset="0"/>
              </a:rPr>
              <a:t>We get frame overlap at 30Hz above ~11A.</a:t>
            </a:r>
          </a:p>
          <a:p>
            <a:pPr marL="457200" lvl="1" indent="0">
              <a:lnSpc>
                <a:spcPct val="90000"/>
              </a:lnSpc>
              <a:spcBef>
                <a:spcPts val="1200"/>
              </a:spcBef>
              <a:spcAft>
                <a:spcPts val="60"/>
              </a:spcAft>
              <a:buFont typeface="Arial" panose="020B0604020202020204" pitchFamily="34" charset="0"/>
              <a:buNone/>
            </a:pPr>
            <a:r>
              <a:rPr lang="en-US" sz="1200" dirty="0">
                <a:latin typeface="Aptos Light" panose="020B0004020202020204" pitchFamily="34" charset="0"/>
                <a:ea typeface="Aptos" panose="02000000000000000000" pitchFamily="2" charset="0"/>
              </a:rPr>
              <a:t>Only way to have no frame overlap at 20Hz or less is a chopper closer to the moderator</a:t>
            </a:r>
          </a:p>
        </p:txBody>
      </p:sp>
      <p:sp>
        <p:nvSpPr>
          <p:cNvPr id="4" name="Slide Number Placeholder 3">
            <a:extLst>
              <a:ext uri="{FF2B5EF4-FFF2-40B4-BE49-F238E27FC236}">
                <a16:creationId xmlns:a16="http://schemas.microsoft.com/office/drawing/2014/main" id="{78091CE9-E234-DC92-8FB3-9FC84A3A5CAE}"/>
              </a:ext>
            </a:extLst>
          </p:cNvPr>
          <p:cNvSpPr>
            <a:spLocks noGrp="1"/>
          </p:cNvSpPr>
          <p:nvPr>
            <p:ph type="sldNum" sz="quarter" idx="5"/>
          </p:nvPr>
        </p:nvSpPr>
        <p:spPr/>
        <p:txBody>
          <a:bodyPr/>
          <a:lstStyle/>
          <a:p>
            <a:fld id="{CEEA2CD3-FB95-D94F-9F04-F9F995EAB822}" type="slidenum">
              <a:rPr lang="en-US" smtClean="0"/>
              <a:t>12</a:t>
            </a:fld>
            <a:endParaRPr lang="en-US"/>
          </a:p>
        </p:txBody>
      </p:sp>
    </p:spTree>
    <p:extLst>
      <p:ext uri="{BB962C8B-B14F-4D97-AF65-F5344CB8AC3E}">
        <p14:creationId xmlns:p14="http://schemas.microsoft.com/office/powerpoint/2010/main" val="1404396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F093E-14D9-18AD-7578-AAC7490EF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B7A44-E2A8-92B4-E898-CF16242449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503A7E9-741B-6E6F-AA44-0C64FADBB402}"/>
              </a:ext>
            </a:extLst>
          </p:cNvPr>
          <p:cNvSpPr>
            <a:spLocks noGrp="1"/>
          </p:cNvSpPr>
          <p:nvPr>
            <p:ph type="body" idx="1"/>
          </p:nvPr>
        </p:nvSpPr>
        <p:spPr>
          <a:xfrm>
            <a:off x="685800" y="4400549"/>
            <a:ext cx="5486400" cy="3774459"/>
          </a:xfrm>
        </p:spPr>
        <p:txBody>
          <a:bodyPr/>
          <a:lstStyle/>
          <a:p>
            <a:pPr marL="457200" lvl="1" indent="0">
              <a:lnSpc>
                <a:spcPct val="90000"/>
              </a:lnSpc>
              <a:spcBef>
                <a:spcPts val="1200"/>
              </a:spcBef>
              <a:spcAft>
                <a:spcPts val="60"/>
              </a:spcAft>
              <a:buFont typeface="Arial" panose="020B0604020202020204" pitchFamily="34" charset="0"/>
              <a:buNone/>
            </a:pPr>
            <a:r>
              <a:rPr lang="en-US" sz="1200" b="1" dirty="0">
                <a:latin typeface="Aptos Light" panose="020B0004020202020204" pitchFamily="34" charset="0"/>
                <a:ea typeface="Aptos" panose="02000000000000000000" pitchFamily="2" charset="0"/>
              </a:rPr>
              <a:t>WE ARE EXPLORING NEW METHODS TO GET WIDER Q-RANGE</a:t>
            </a:r>
          </a:p>
          <a:p>
            <a:r>
              <a:rPr lang="en-US" sz="1200" b="1" dirty="0">
                <a:latin typeface="Aptos Light" panose="020B0004020202020204" pitchFamily="34" charset="0"/>
                <a:ea typeface="Aptos" panose="02000000000000000000" pitchFamily="2" charset="0"/>
              </a:rPr>
              <a:t>            THIS CAN ENABLE: </a:t>
            </a:r>
            <a:r>
              <a:rPr lang="en-US" b="1" dirty="0"/>
              <a:t> wider q-range kinetic measurements, on par with capabilities at other sources</a:t>
            </a:r>
          </a:p>
          <a:p>
            <a:pPr marL="628650" lvl="1"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a:p>
            <a:r>
              <a:rPr lang="en-US" dirty="0"/>
              <a:t>For the 20Hz and 30Hz case, the chopper frequency is the fundamental and the source frequency is a higher harmonic.</a:t>
            </a:r>
          </a:p>
          <a:p>
            <a:r>
              <a:rPr lang="en-US" dirty="0"/>
              <a:t>But we can also imagine spinning the choppers at frequencies where the source frequency is no longer a higher harmonic.</a:t>
            </a:r>
          </a:p>
          <a:p>
            <a:r>
              <a:rPr lang="en-US" dirty="0"/>
              <a:t>Fundamental is the greatest common denominator of the 2 </a:t>
            </a:r>
            <a:r>
              <a:rPr lang="en-US" dirty="0" err="1"/>
              <a:t>freq</a:t>
            </a:r>
            <a:endParaRPr lang="en-US" dirty="0"/>
          </a:p>
          <a:p>
            <a:endParaRPr lang="en-US" dirty="0"/>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7D305681-2BFD-811B-24A5-1D4AFC4CE341}"/>
              </a:ext>
            </a:extLst>
          </p:cNvPr>
          <p:cNvSpPr>
            <a:spLocks noGrp="1"/>
          </p:cNvSpPr>
          <p:nvPr>
            <p:ph type="sldNum" sz="quarter" idx="5"/>
          </p:nvPr>
        </p:nvSpPr>
        <p:spPr/>
        <p:txBody>
          <a:bodyPr/>
          <a:lstStyle/>
          <a:p>
            <a:fld id="{CEEA2CD3-FB95-D94F-9F04-F9F995EAB822}" type="slidenum">
              <a:rPr lang="en-US" smtClean="0"/>
              <a:t>13</a:t>
            </a:fld>
            <a:endParaRPr lang="en-US"/>
          </a:p>
        </p:txBody>
      </p:sp>
    </p:spTree>
    <p:extLst>
      <p:ext uri="{BB962C8B-B14F-4D97-AF65-F5344CB8AC3E}">
        <p14:creationId xmlns:p14="http://schemas.microsoft.com/office/powerpoint/2010/main" val="287037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54008-D7D8-5128-B766-E939005A0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401DC-92B2-ACCA-A39E-EE5E18AEC0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D5555E5-2240-3AC5-2377-00E8934D4A19}"/>
              </a:ext>
            </a:extLst>
          </p:cNvPr>
          <p:cNvSpPr>
            <a:spLocks noGrp="1"/>
          </p:cNvSpPr>
          <p:nvPr>
            <p:ph type="body" idx="1"/>
          </p:nvPr>
        </p:nvSpPr>
        <p:spPr>
          <a:xfrm>
            <a:off x="685800" y="4400549"/>
            <a:ext cx="5486400" cy="3774459"/>
          </a:xfrm>
        </p:spPr>
        <p:txBody>
          <a:bodyPr/>
          <a:lstStyle/>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b="1" dirty="0">
                <a:latin typeface="Aptos Light" panose="020B0004020202020204" pitchFamily="34" charset="0"/>
                <a:ea typeface="Aptos" panose="02000000000000000000" pitchFamily="2" charset="0"/>
              </a:rPr>
              <a:t>Can push this approach even further, most if not all q-range in 1 shot</a:t>
            </a:r>
          </a:p>
          <a:p>
            <a:pPr marL="171450" indent="-171450">
              <a:lnSpc>
                <a:spcPct val="90000"/>
              </a:lnSpc>
              <a:spcBef>
                <a:spcPts val="1200"/>
              </a:spcBef>
              <a:spcAft>
                <a:spcPts val="60"/>
              </a:spcAft>
              <a:buFont typeface="Arial" panose="020B0604020202020204" pitchFamily="34" charset="0"/>
              <a:buChar char="•"/>
            </a:pPr>
            <a:r>
              <a:rPr lang="en-US" sz="1200" b="1" dirty="0">
                <a:latin typeface="Aptos Light" panose="020B0004020202020204" pitchFamily="34" charset="0"/>
                <a:ea typeface="Aptos" panose="02000000000000000000" pitchFamily="2" charset="0"/>
              </a:rPr>
              <a:t>Equivalent to a 10Hz spallation source. </a:t>
            </a:r>
          </a:p>
        </p:txBody>
      </p:sp>
      <p:sp>
        <p:nvSpPr>
          <p:cNvPr id="4" name="Slide Number Placeholder 3">
            <a:extLst>
              <a:ext uri="{FF2B5EF4-FFF2-40B4-BE49-F238E27FC236}">
                <a16:creationId xmlns:a16="http://schemas.microsoft.com/office/drawing/2014/main" id="{17A2282C-9C11-E180-2D51-A1C30CBBD3FC}"/>
              </a:ext>
            </a:extLst>
          </p:cNvPr>
          <p:cNvSpPr>
            <a:spLocks noGrp="1"/>
          </p:cNvSpPr>
          <p:nvPr>
            <p:ph type="sldNum" sz="quarter" idx="5"/>
          </p:nvPr>
        </p:nvSpPr>
        <p:spPr/>
        <p:txBody>
          <a:bodyPr/>
          <a:lstStyle/>
          <a:p>
            <a:fld id="{CEEA2CD3-FB95-D94F-9F04-F9F995EAB822}" type="slidenum">
              <a:rPr lang="en-US" smtClean="0"/>
              <a:t>14</a:t>
            </a:fld>
            <a:endParaRPr lang="en-US"/>
          </a:p>
        </p:txBody>
      </p:sp>
    </p:spTree>
    <p:extLst>
      <p:ext uri="{BB962C8B-B14F-4D97-AF65-F5344CB8AC3E}">
        <p14:creationId xmlns:p14="http://schemas.microsoft.com/office/powerpoint/2010/main" val="445998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EF4CF-8953-1C2C-3F8E-3943B78F4C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DF14D-B435-61FB-03D3-669AEA379B1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0EC02E2-5BD9-036D-717A-D6CC51646EEC}"/>
              </a:ext>
            </a:extLst>
          </p:cNvPr>
          <p:cNvSpPr>
            <a:spLocks noGrp="1"/>
          </p:cNvSpPr>
          <p:nvPr>
            <p:ph type="body" idx="1"/>
          </p:nvPr>
        </p:nvSpPr>
        <p:spPr>
          <a:xfrm>
            <a:off x="685800" y="4400549"/>
            <a:ext cx="5486400" cy="3774459"/>
          </a:xfrm>
        </p:spPr>
        <p:txBody>
          <a:bodyPr/>
          <a:lstStyle/>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b="1" dirty="0">
                <a:latin typeface="Aptos Light" panose="020B0004020202020204" pitchFamily="34" charset="0"/>
                <a:ea typeface="Aptos" panose="02000000000000000000" pitchFamily="2" charset="0"/>
              </a:rPr>
              <a:t>Wider bandwidth </a:t>
            </a:r>
            <a:r>
              <a:rPr lang="en-US" sz="1200" b="1">
                <a:latin typeface="Aptos Light" panose="020B0004020202020204" pitchFamily="34" charset="0"/>
                <a:ea typeface="Aptos" panose="02000000000000000000" pitchFamily="2" charset="0"/>
              </a:rPr>
              <a:t>operation @30Hz gives </a:t>
            </a:r>
            <a:r>
              <a:rPr lang="en-US" sz="1200" b="1" dirty="0">
                <a:latin typeface="Aptos Light" panose="020B0004020202020204" pitchFamily="34" charset="0"/>
                <a:ea typeface="Aptos" panose="02000000000000000000" pitchFamily="2" charset="0"/>
              </a:rPr>
              <a:t>us a lot of flexibility, which is great.</a:t>
            </a:r>
          </a:p>
          <a:p>
            <a:pPr marL="171450" indent="-171450">
              <a:lnSpc>
                <a:spcPct val="90000"/>
              </a:lnSpc>
              <a:spcBef>
                <a:spcPts val="1200"/>
              </a:spcBef>
              <a:spcAft>
                <a:spcPts val="60"/>
              </a:spcAft>
              <a:buFont typeface="Arial" panose="020B0604020202020204" pitchFamily="34" charset="0"/>
              <a:buChar char="•"/>
            </a:pPr>
            <a:r>
              <a:rPr lang="en-US" sz="1200" b="1" dirty="0">
                <a:latin typeface="Aptos Light" panose="020B0004020202020204" pitchFamily="34" charset="0"/>
                <a:ea typeface="Aptos" panose="02000000000000000000" pitchFamily="2" charset="0"/>
              </a:rPr>
              <a:t>2 YEARS FROM COMMISSIONING OF SLIT SCAN METHOD, STILL NOT INTEGRATED INTO DATA ACQUISITION SOFTWARE</a:t>
            </a:r>
          </a:p>
          <a:p>
            <a:pPr marL="171450" indent="-171450">
              <a:lnSpc>
                <a:spcPct val="90000"/>
              </a:lnSpc>
              <a:spcBef>
                <a:spcPts val="1200"/>
              </a:spcBef>
              <a:spcAft>
                <a:spcPts val="60"/>
              </a:spcAft>
              <a:buFont typeface="Arial" panose="020B0604020202020204" pitchFamily="34" charset="0"/>
              <a:buChar char="•"/>
            </a:pPr>
            <a:r>
              <a:rPr lang="en-US" sz="1200" b="1" dirty="0">
                <a:latin typeface="Aptos Light" panose="020B0004020202020204" pitchFamily="34" charset="0"/>
                <a:ea typeface="Aptos" panose="02000000000000000000" pitchFamily="2" charset="0"/>
              </a:rPr>
              <a:t>THIS LAG IS WHY WE CAN’T PUT EFFORT INTO DEPLOYING NOVEL THINGS LIKE ANHARMONIC CHOPPER MODES</a:t>
            </a:r>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a:p>
            <a:pPr marL="171450"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Slit scan DBs was a small change to reduction pipeline and was integrated rapidly</a:t>
            </a:r>
          </a:p>
          <a:p>
            <a:pPr marL="171450"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30Hz not compatible with the auto-alignment algorithm (OK it works, but you have to switch back and forth from 60Hz to 30Hz which takes several minutes)</a:t>
            </a:r>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a:p>
            <a:pPr marL="171450"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Running slit scan DBs still not well integrated into data acquisition software: was external python script, now script scan </a:t>
            </a:r>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C8B48538-0F6C-8560-672C-F528A821A652}"/>
              </a:ext>
            </a:extLst>
          </p:cNvPr>
          <p:cNvSpPr>
            <a:spLocks noGrp="1"/>
          </p:cNvSpPr>
          <p:nvPr>
            <p:ph type="sldNum" sz="quarter" idx="5"/>
          </p:nvPr>
        </p:nvSpPr>
        <p:spPr/>
        <p:txBody>
          <a:bodyPr/>
          <a:lstStyle/>
          <a:p>
            <a:fld id="{CEEA2CD3-FB95-D94F-9F04-F9F995EAB822}" type="slidenum">
              <a:rPr lang="en-US" smtClean="0"/>
              <a:t>15</a:t>
            </a:fld>
            <a:endParaRPr lang="en-US"/>
          </a:p>
        </p:txBody>
      </p:sp>
    </p:spTree>
    <p:extLst>
      <p:ext uri="{BB962C8B-B14F-4D97-AF65-F5344CB8AC3E}">
        <p14:creationId xmlns:p14="http://schemas.microsoft.com/office/powerpoint/2010/main" val="1658211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52083-8FD6-7F74-5371-1EA90AC7E4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AA289-7201-BFFE-A7C7-BC6DAA5483B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8E870CF-35AD-C119-E3EB-461605471ED4}"/>
              </a:ext>
            </a:extLst>
          </p:cNvPr>
          <p:cNvSpPr>
            <a:spLocks noGrp="1"/>
          </p:cNvSpPr>
          <p:nvPr>
            <p:ph type="body" idx="1"/>
          </p:nvPr>
        </p:nvSpPr>
        <p:spPr>
          <a:xfrm>
            <a:off x="685800" y="4400549"/>
            <a:ext cx="5486400" cy="3774459"/>
          </a:xfrm>
        </p:spPr>
        <p:txBody>
          <a:bodyPr/>
          <a:lstStyle/>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b="1" dirty="0">
                <a:latin typeface="Aptos Light" panose="020B0004020202020204" pitchFamily="34" charset="0"/>
                <a:ea typeface="Aptos" panose="02000000000000000000" pitchFamily="2" charset="0"/>
              </a:rPr>
              <a:t>Approach demonstrated in 1990s, now common measurement mode for most NR instruments</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b="1" dirty="0">
                <a:latin typeface="Aptos Light" panose="020B0004020202020204" pitchFamily="34" charset="0"/>
                <a:ea typeface="Aptos" panose="02000000000000000000" pitchFamily="2" charset="0"/>
              </a:rPr>
              <a:t>Frequent comment : ‘Isn’t this obvious’, but roadblocks to user deployment</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endParaRPr lang="en-US" sz="1200" dirty="0">
              <a:latin typeface="Aptos Light" panose="020B0004020202020204" pitchFamily="34" charset="0"/>
              <a:ea typeface="Aptos" panose="02000000000000000000" pitchFamily="2" charset="0"/>
            </a:endParaRP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dirty="0">
                <a:latin typeface="Aptos Light" panose="020B0004020202020204" pitchFamily="34" charset="0"/>
                <a:ea typeface="Aptos" panose="02000000000000000000" pitchFamily="2" charset="0"/>
              </a:rPr>
              <a:t>Recently added binning algorithm in reduction code, need DB measurements to catch up</a:t>
            </a:r>
          </a:p>
          <a:p>
            <a:pPr marL="171450"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Needs flat samples and minimal off-specular scattering</a:t>
            </a:r>
          </a:p>
        </p:txBody>
      </p:sp>
      <p:sp>
        <p:nvSpPr>
          <p:cNvPr id="4" name="Slide Number Placeholder 3">
            <a:extLst>
              <a:ext uri="{FF2B5EF4-FFF2-40B4-BE49-F238E27FC236}">
                <a16:creationId xmlns:a16="http://schemas.microsoft.com/office/drawing/2014/main" id="{FBD525B2-77B2-C682-B873-FBAA43F10898}"/>
              </a:ext>
            </a:extLst>
          </p:cNvPr>
          <p:cNvSpPr>
            <a:spLocks noGrp="1"/>
          </p:cNvSpPr>
          <p:nvPr>
            <p:ph type="sldNum" sz="quarter" idx="5"/>
          </p:nvPr>
        </p:nvSpPr>
        <p:spPr/>
        <p:txBody>
          <a:bodyPr/>
          <a:lstStyle/>
          <a:p>
            <a:fld id="{CEEA2CD3-FB95-D94F-9F04-F9F995EAB822}" type="slidenum">
              <a:rPr lang="en-US" smtClean="0"/>
              <a:t>16</a:t>
            </a:fld>
            <a:endParaRPr lang="en-US"/>
          </a:p>
        </p:txBody>
      </p:sp>
    </p:spTree>
    <p:extLst>
      <p:ext uri="{BB962C8B-B14F-4D97-AF65-F5344CB8AC3E}">
        <p14:creationId xmlns:p14="http://schemas.microsoft.com/office/powerpoint/2010/main" val="2249710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BC796-66F1-B2AE-A79A-FB09F30A5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C237DB-4B86-AC3C-4BBF-67932E15DD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E4F9789-13DD-82D9-27DA-BCDC00A42AEB}"/>
              </a:ext>
            </a:extLst>
          </p:cNvPr>
          <p:cNvSpPr>
            <a:spLocks noGrp="1"/>
          </p:cNvSpPr>
          <p:nvPr>
            <p:ph type="body" idx="1"/>
          </p:nvPr>
        </p:nvSpPr>
        <p:spPr>
          <a:xfrm>
            <a:off x="685800" y="4400549"/>
            <a:ext cx="5486400" cy="3774459"/>
          </a:xfrm>
        </p:spPr>
        <p:txBody>
          <a:bodyPr/>
          <a:lstStyle/>
          <a:p>
            <a:pPr marL="171450" indent="-171450">
              <a:lnSpc>
                <a:spcPct val="90000"/>
              </a:lnSpc>
              <a:spcBef>
                <a:spcPts val="1200"/>
              </a:spcBef>
              <a:spcAft>
                <a:spcPts val="60"/>
              </a:spcAft>
              <a:buFont typeface="Arial" panose="020B0604020202020204" pitchFamily="34" charset="0"/>
              <a:buChar char="•"/>
            </a:pPr>
            <a:r>
              <a:rPr lang="en-US" sz="1200" b="1" dirty="0">
                <a:latin typeface="Aptos Light" panose="020B0004020202020204" pitchFamily="34" charset="0"/>
                <a:ea typeface="Aptos" panose="02000000000000000000" pitchFamily="2" charset="0"/>
              </a:rPr>
              <a:t>Conventional approach: use angular acceptance of detector pixels to determine theta and map to Q (center panels)</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b="1" dirty="0">
                <a:latin typeface="Aptos Light" panose="020B0004020202020204" pitchFamily="34" charset="0"/>
                <a:ea typeface="Aptos" panose="02000000000000000000" pitchFamily="2" charset="0"/>
              </a:rPr>
              <a:t>Look at the calculated constant Q lines : Works well for highly divergent beams (bottom), but not collimated beams (top).</a:t>
            </a:r>
          </a:p>
          <a:p>
            <a:pPr marL="171450" lvl="1" indent="-171450">
              <a:lnSpc>
                <a:spcPct val="90000"/>
              </a:lnSpc>
              <a:spcBef>
                <a:spcPts val="1200"/>
              </a:spcBef>
              <a:spcAft>
                <a:spcPts val="60"/>
              </a:spcAft>
              <a:buFont typeface="Arial" panose="020B0604020202020204" pitchFamily="34" charset="0"/>
              <a:buChar char="•"/>
            </a:pPr>
            <a:r>
              <a:rPr lang="en-US" sz="1800" b="1" dirty="0">
                <a:latin typeface="Aptos Light" panose="020B0004020202020204" pitchFamily="34" charset="0"/>
                <a:ea typeface="Aptos" panose="02000000000000000000" pitchFamily="2" charset="0"/>
              </a:rPr>
              <a:t> 	Constant TOF assumes parallel beam, this assumes infinitely small samples.</a:t>
            </a:r>
          </a:p>
          <a:p>
            <a:pPr marL="171450" indent="-171450">
              <a:lnSpc>
                <a:spcPct val="90000"/>
              </a:lnSpc>
              <a:spcBef>
                <a:spcPts val="1200"/>
              </a:spcBef>
              <a:spcAft>
                <a:spcPts val="60"/>
              </a:spcAft>
              <a:buFont typeface="Arial" panose="020B0604020202020204" pitchFamily="34" charset="0"/>
              <a:buChar char="•"/>
            </a:pPr>
            <a:endParaRPr lang="en-US" sz="1200" b="1" dirty="0">
              <a:latin typeface="Aptos Light" panose="020B0004020202020204" pitchFamily="34" charset="0"/>
              <a:ea typeface="Aptos" panose="02000000000000000000" pitchFamily="2" charset="0"/>
            </a:endParaRPr>
          </a:p>
          <a:p>
            <a:pPr marL="171450" indent="-171450">
              <a:lnSpc>
                <a:spcPct val="90000"/>
              </a:lnSpc>
              <a:spcBef>
                <a:spcPts val="1200"/>
              </a:spcBef>
              <a:spcAft>
                <a:spcPts val="60"/>
              </a:spcAft>
              <a:buFont typeface="Arial" panose="020B0604020202020204" pitchFamily="34" charset="0"/>
              <a:buChar char="•"/>
            </a:pPr>
            <a:r>
              <a:rPr lang="en-US" sz="1200" b="1" dirty="0">
                <a:latin typeface="Aptos Light" panose="020B0004020202020204" pitchFamily="34" charset="0"/>
                <a:ea typeface="Aptos" panose="02000000000000000000" pitchFamily="2" charset="0"/>
              </a:rPr>
              <a:t>Novel approach using incident optics to determine the angular distribution on the detector.</a:t>
            </a:r>
          </a:p>
          <a:p>
            <a:pPr marL="171450" indent="-171450">
              <a:lnSpc>
                <a:spcPct val="90000"/>
              </a:lnSpc>
              <a:spcBef>
                <a:spcPts val="1200"/>
              </a:spcBef>
              <a:spcAft>
                <a:spcPts val="60"/>
              </a:spcAft>
              <a:buFont typeface="Arial" panose="020B0604020202020204" pitchFamily="34" charset="0"/>
              <a:buChar char="•"/>
            </a:pPr>
            <a:r>
              <a:rPr lang="en-US" sz="1200" b="1" dirty="0">
                <a:latin typeface="Aptos Light" panose="020B0004020202020204" pitchFamily="34" charset="0"/>
                <a:ea typeface="Aptos" panose="02000000000000000000" pitchFamily="2" charset="0"/>
              </a:rPr>
              <a:t>The gray between the black and white of the other approached: works for BOTH collimated and divergent beams.</a:t>
            </a:r>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dirty="0">
                <a:latin typeface="Aptos Light" panose="020B0004020202020204" pitchFamily="34" charset="0"/>
                <a:ea typeface="Aptos" panose="02000000000000000000" pitchFamily="2" charset="0"/>
              </a:rPr>
              <a:t>Note the theta ranges on the images are different depending on the method</a:t>
            </a:r>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DE69E331-EB79-655E-0C15-0114B6C2500D}"/>
              </a:ext>
            </a:extLst>
          </p:cNvPr>
          <p:cNvSpPr>
            <a:spLocks noGrp="1"/>
          </p:cNvSpPr>
          <p:nvPr>
            <p:ph type="sldNum" sz="quarter" idx="5"/>
          </p:nvPr>
        </p:nvSpPr>
        <p:spPr/>
        <p:txBody>
          <a:bodyPr/>
          <a:lstStyle/>
          <a:p>
            <a:fld id="{CEEA2CD3-FB95-D94F-9F04-F9F995EAB822}" type="slidenum">
              <a:rPr lang="en-US" smtClean="0"/>
              <a:t>17</a:t>
            </a:fld>
            <a:endParaRPr lang="en-US"/>
          </a:p>
        </p:txBody>
      </p:sp>
    </p:spTree>
    <p:extLst>
      <p:ext uri="{BB962C8B-B14F-4D97-AF65-F5344CB8AC3E}">
        <p14:creationId xmlns:p14="http://schemas.microsoft.com/office/powerpoint/2010/main" val="3527295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3B9E7-7E0E-751A-5828-37443C06C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36E54-E5EF-0835-6422-899919BF30F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24E00B1-9600-C75F-A7F1-51B4C8387FD9}"/>
              </a:ext>
            </a:extLst>
          </p:cNvPr>
          <p:cNvSpPr>
            <a:spLocks noGrp="1"/>
          </p:cNvSpPr>
          <p:nvPr>
            <p:ph type="body" idx="1"/>
          </p:nvPr>
        </p:nvSpPr>
        <p:spPr>
          <a:xfrm>
            <a:off x="685800" y="4400549"/>
            <a:ext cx="5486400" cy="3774459"/>
          </a:xfrm>
        </p:spPr>
        <p:txBody>
          <a:bodyPr/>
          <a:lstStyle/>
          <a:p>
            <a:pPr marL="457200" marR="0" lvl="1" indent="0" defTabSz="914400" eaLnBrk="1" fontAlgn="auto" latinLnBrk="0" hangingPunct="1">
              <a:lnSpc>
                <a:spcPct val="90000"/>
              </a:lnSpc>
              <a:spcBef>
                <a:spcPts val="1200"/>
              </a:spcBef>
              <a:spcAft>
                <a:spcPts val="60"/>
              </a:spcAft>
              <a:buClrTx/>
              <a:buSzTx/>
              <a:buFont typeface="Arial" panose="020B0604020202020204" pitchFamily="34" charset="0"/>
              <a:buNone/>
              <a:tabLst/>
              <a:defRPr/>
            </a:pPr>
            <a:r>
              <a:rPr lang="en-US" sz="1200" b="1" dirty="0">
                <a:latin typeface="Aptos Light" panose="020B0004020202020204" pitchFamily="34" charset="0"/>
                <a:ea typeface="Aptos" panose="02000000000000000000" pitchFamily="2" charset="0"/>
              </a:rPr>
              <a:t>Using this binning method we can choose different incident beam configurations without sacrificing resolution</a:t>
            </a:r>
          </a:p>
          <a:p>
            <a:pPr marL="628650" lvl="1" indent="-171450">
              <a:lnSpc>
                <a:spcPct val="90000"/>
              </a:lnSpc>
              <a:spcBef>
                <a:spcPts val="1200"/>
              </a:spcBef>
              <a:spcAft>
                <a:spcPts val="60"/>
              </a:spcAft>
              <a:buFont typeface="Arial" panose="020B0604020202020204" pitchFamily="34" charset="0"/>
              <a:buChar char="•"/>
            </a:pPr>
            <a:endParaRPr lang="en-US" sz="1200" b="0"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Recently demonstrate x4 gains (slit width, PPU + divergence </a:t>
            </a: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PPU: x1.4, Width: x1.5, Divergence: x5</a:t>
            </a: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Total = x10, 60m -&gt; 6m </a:t>
            </a:r>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25235561-0BF7-4D44-EA77-F35576CA00B6}"/>
              </a:ext>
            </a:extLst>
          </p:cNvPr>
          <p:cNvSpPr>
            <a:spLocks noGrp="1"/>
          </p:cNvSpPr>
          <p:nvPr>
            <p:ph type="sldNum" sz="quarter" idx="5"/>
          </p:nvPr>
        </p:nvSpPr>
        <p:spPr/>
        <p:txBody>
          <a:bodyPr/>
          <a:lstStyle/>
          <a:p>
            <a:fld id="{CEEA2CD3-FB95-D94F-9F04-F9F995EAB822}" type="slidenum">
              <a:rPr lang="en-US" smtClean="0"/>
              <a:t>18</a:t>
            </a:fld>
            <a:endParaRPr lang="en-US"/>
          </a:p>
        </p:txBody>
      </p:sp>
    </p:spTree>
    <p:extLst>
      <p:ext uri="{BB962C8B-B14F-4D97-AF65-F5344CB8AC3E}">
        <p14:creationId xmlns:p14="http://schemas.microsoft.com/office/powerpoint/2010/main" val="129598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B36BD-C00B-6CBB-570E-496F6C90B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F6EB9-A524-DA79-E1EC-0080884671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1E4931F-2DE3-A9F5-D917-01E7BC5BB129}"/>
              </a:ext>
            </a:extLst>
          </p:cNvPr>
          <p:cNvSpPr>
            <a:spLocks noGrp="1"/>
          </p:cNvSpPr>
          <p:nvPr>
            <p:ph type="body" idx="1"/>
          </p:nvPr>
        </p:nvSpPr>
        <p:spPr>
          <a:xfrm>
            <a:off x="685800" y="4400549"/>
            <a:ext cx="5486400" cy="3774459"/>
          </a:xfrm>
        </p:spPr>
        <p:txBody>
          <a:bodyPr/>
          <a:lstStyle/>
          <a:p>
            <a:pPr marL="457200" lvl="1" indent="0">
              <a:lnSpc>
                <a:spcPct val="90000"/>
              </a:lnSpc>
              <a:spcBef>
                <a:spcPts val="1200"/>
              </a:spcBef>
              <a:spcAft>
                <a:spcPts val="60"/>
              </a:spcAft>
              <a:buFont typeface="Arial" panose="020B0604020202020204" pitchFamily="34" charset="0"/>
              <a:buNone/>
            </a:pPr>
            <a:r>
              <a:rPr lang="en-US" sz="1200" b="1" dirty="0">
                <a:latin typeface="Aptos Light" panose="020B0004020202020204" pitchFamily="34" charset="0"/>
                <a:ea typeface="Aptos" panose="02000000000000000000" pitchFamily="2" charset="0"/>
              </a:rPr>
              <a:t>This can dramatically increase throughput, but….</a:t>
            </a:r>
          </a:p>
          <a:p>
            <a:pPr marL="457200" lvl="1" indent="0">
              <a:lnSpc>
                <a:spcPct val="90000"/>
              </a:lnSpc>
              <a:spcBef>
                <a:spcPts val="1200"/>
              </a:spcBef>
              <a:spcAft>
                <a:spcPts val="60"/>
              </a:spcAft>
              <a:buFont typeface="Arial" panose="020B0604020202020204" pitchFamily="34" charset="0"/>
              <a:buNone/>
            </a:pPr>
            <a:r>
              <a:rPr lang="en-US" sz="1200" b="1" dirty="0">
                <a:latin typeface="Aptos Light" panose="020B0004020202020204" pitchFamily="34" charset="0"/>
                <a:ea typeface="Aptos" panose="02000000000000000000" pitchFamily="2" charset="0"/>
              </a:rPr>
              <a:t>&gt;2 YEARS SINCE DEMONSTRATION, ~1 YR FROM OPTIMIZATION OF APPROACH</a:t>
            </a:r>
          </a:p>
          <a:p>
            <a:pPr marL="457200" lvl="1" indent="0">
              <a:lnSpc>
                <a:spcPct val="90000"/>
              </a:lnSpc>
              <a:spcBef>
                <a:spcPts val="1200"/>
              </a:spcBef>
              <a:spcAft>
                <a:spcPts val="60"/>
              </a:spcAft>
              <a:buFont typeface="Arial" panose="020B0604020202020204" pitchFamily="34" charset="0"/>
              <a:buNone/>
            </a:pPr>
            <a:r>
              <a:rPr lang="en-US" sz="1200" b="1" dirty="0">
                <a:latin typeface="Aptos Light" panose="020B0004020202020204" pitchFamily="34" charset="0"/>
                <a:ea typeface="Aptos" panose="02000000000000000000" pitchFamily="2" charset="0"/>
              </a:rPr>
              <a:t>PLAN TO LAUNCH WITH USERS NEXT CYCLE, BUT NOT WELL INTEGRATED INTO EXISITING REDUCTION CODE</a:t>
            </a:r>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b="0" dirty="0">
                <a:latin typeface="Aptos Light" panose="020B0004020202020204" pitchFamily="34" charset="0"/>
                <a:ea typeface="Aptos" panose="02000000000000000000" pitchFamily="2" charset="0"/>
              </a:rPr>
              <a:t>Rollout delayed by adapting reduction code to use the Cd attenuator normalization method</a:t>
            </a:r>
          </a:p>
          <a:p>
            <a:pPr marL="171450"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During PPU the Cd attenuator package was installed and integrated into CSS.</a:t>
            </a:r>
          </a:p>
          <a:p>
            <a:pPr marL="171450"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Note: no engineering support, 3d printing and Thorlabs stuff</a:t>
            </a:r>
          </a:p>
        </p:txBody>
      </p:sp>
      <p:sp>
        <p:nvSpPr>
          <p:cNvPr id="4" name="Slide Number Placeholder 3">
            <a:extLst>
              <a:ext uri="{FF2B5EF4-FFF2-40B4-BE49-F238E27FC236}">
                <a16:creationId xmlns:a16="http://schemas.microsoft.com/office/drawing/2014/main" id="{BA95B0AE-29B4-89AF-750D-DCD6F85D89E6}"/>
              </a:ext>
            </a:extLst>
          </p:cNvPr>
          <p:cNvSpPr>
            <a:spLocks noGrp="1"/>
          </p:cNvSpPr>
          <p:nvPr>
            <p:ph type="sldNum" sz="quarter" idx="5"/>
          </p:nvPr>
        </p:nvSpPr>
        <p:spPr/>
        <p:txBody>
          <a:bodyPr/>
          <a:lstStyle/>
          <a:p>
            <a:fld id="{CEEA2CD3-FB95-D94F-9F04-F9F995EAB822}" type="slidenum">
              <a:rPr lang="en-US" smtClean="0"/>
              <a:t>19</a:t>
            </a:fld>
            <a:endParaRPr lang="en-US"/>
          </a:p>
        </p:txBody>
      </p:sp>
    </p:spTree>
    <p:extLst>
      <p:ext uri="{BB962C8B-B14F-4D97-AF65-F5344CB8AC3E}">
        <p14:creationId xmlns:p14="http://schemas.microsoft.com/office/powerpoint/2010/main" val="4251179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BFE63-8D20-D1B6-AB2B-DEF8CC1D2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85699-A80D-D0AF-A598-002900DAF2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4437F9D-EA58-F812-B768-D2BCEADB01EB}"/>
              </a:ext>
            </a:extLst>
          </p:cNvPr>
          <p:cNvSpPr>
            <a:spLocks noGrp="1"/>
          </p:cNvSpPr>
          <p:nvPr>
            <p:ph type="body" idx="1"/>
          </p:nvPr>
        </p:nvSpPr>
        <p:spPr>
          <a:xfrm>
            <a:off x="685800" y="4400549"/>
            <a:ext cx="5486400" cy="3774459"/>
          </a:xfrm>
        </p:spPr>
        <p:txBody>
          <a:bodyPr/>
          <a:lstStyle/>
          <a:p>
            <a:pPr marL="171450" indent="-171450">
              <a:lnSpc>
                <a:spcPct val="90000"/>
              </a:lnSpc>
              <a:spcBef>
                <a:spcPts val="1200"/>
              </a:spcBef>
              <a:spcAft>
                <a:spcPts val="60"/>
              </a:spcAft>
              <a:buFont typeface="Arial" panose="020B0604020202020204" pitchFamily="34" charset="0"/>
              <a:buChar char="•"/>
            </a:pPr>
            <a:r>
              <a:rPr lang="en-US" sz="1200" b="1" dirty="0">
                <a:latin typeface="Aptos Light" panose="020B0004020202020204" pitchFamily="34" charset="0"/>
                <a:ea typeface="Aptos" panose="02000000000000000000" pitchFamily="2" charset="0"/>
              </a:rPr>
              <a:t>“tail-eater”: Ending something by becoming it, return to the same state but altered</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b="1" dirty="0"/>
              <a:t>Sometimes progress can be circular not linear</a:t>
            </a:r>
          </a:p>
          <a:p>
            <a:pPr marL="0" marR="0" lvl="0" indent="0" algn="l" defTabSz="914400" rtl="0" eaLnBrk="1" fontAlgn="auto" latinLnBrk="0" hangingPunct="1">
              <a:lnSpc>
                <a:spcPct val="90000"/>
              </a:lnSpc>
              <a:spcBef>
                <a:spcPts val="1200"/>
              </a:spcBef>
              <a:spcAft>
                <a:spcPts val="60"/>
              </a:spcAft>
              <a:buClrTx/>
              <a:buSzTx/>
              <a:buFont typeface="Arial" panose="020B0604020202020204" pitchFamily="34" charset="0"/>
              <a:buNone/>
              <a:tabLst/>
              <a:defRPr/>
            </a:pPr>
            <a:endParaRPr lang="en-US" sz="1200" dirty="0">
              <a:latin typeface="Aptos Light" panose="020B0004020202020204" pitchFamily="34" charset="0"/>
              <a:ea typeface="Aptos" panose="02000000000000000000" pitchFamily="2" charset="0"/>
            </a:endParaRP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dirty="0">
                <a:latin typeface="Aptos Light" panose="020B0004020202020204" pitchFamily="34" charset="0"/>
                <a:ea typeface="Aptos" panose="02000000000000000000" pitchFamily="2" charset="0"/>
              </a:rPr>
              <a:t>Unity of opposites:  Life/death cycle, reviewer/reviewee cycle</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dirty="0">
                <a:latin typeface="Aptos Light" panose="020B0004020202020204" pitchFamily="34" charset="0"/>
                <a:ea typeface="Aptos" panose="02000000000000000000" pitchFamily="2" charset="0"/>
              </a:rPr>
              <a:t>David: lots of things presented in collaboration. As a reviewer he is now eating his own tail</a:t>
            </a:r>
          </a:p>
        </p:txBody>
      </p:sp>
      <p:sp>
        <p:nvSpPr>
          <p:cNvPr id="4" name="Slide Number Placeholder 3">
            <a:extLst>
              <a:ext uri="{FF2B5EF4-FFF2-40B4-BE49-F238E27FC236}">
                <a16:creationId xmlns:a16="http://schemas.microsoft.com/office/drawing/2014/main" id="{E50C6B6C-5CD2-5BD3-2D8D-0A3084574BF3}"/>
              </a:ext>
            </a:extLst>
          </p:cNvPr>
          <p:cNvSpPr>
            <a:spLocks noGrp="1"/>
          </p:cNvSpPr>
          <p:nvPr>
            <p:ph type="sldNum" sz="quarter" idx="5"/>
          </p:nvPr>
        </p:nvSpPr>
        <p:spPr/>
        <p:txBody>
          <a:bodyPr/>
          <a:lstStyle/>
          <a:p>
            <a:fld id="{CEEA2CD3-FB95-D94F-9F04-F9F995EAB822}" type="slidenum">
              <a:rPr lang="en-US" smtClean="0"/>
              <a:t>2</a:t>
            </a:fld>
            <a:endParaRPr lang="en-US"/>
          </a:p>
        </p:txBody>
      </p:sp>
    </p:spTree>
    <p:extLst>
      <p:ext uri="{BB962C8B-B14F-4D97-AF65-F5344CB8AC3E}">
        <p14:creationId xmlns:p14="http://schemas.microsoft.com/office/powerpoint/2010/main" val="2026256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41B7E-C367-E887-69E6-B6637EB52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3C7DBE-EBB2-16CB-0743-4BDEDC6F44B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B9C8E51-8C6B-0AC3-F752-610EF4F47B4F}"/>
              </a:ext>
            </a:extLst>
          </p:cNvPr>
          <p:cNvSpPr>
            <a:spLocks noGrp="1"/>
          </p:cNvSpPr>
          <p:nvPr>
            <p:ph type="body" idx="1"/>
          </p:nvPr>
        </p:nvSpPr>
        <p:spPr>
          <a:xfrm>
            <a:off x="685800" y="4400549"/>
            <a:ext cx="5486400" cy="3774459"/>
          </a:xfrm>
        </p:spPr>
        <p:txBody>
          <a:bodyPr/>
          <a:lstStyle/>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b="1" dirty="0"/>
              <a:t>We have leveraged $150k </a:t>
            </a:r>
            <a:r>
              <a:rPr lang="en-US" b="1" dirty="0" err="1"/>
              <a:t>BRavE</a:t>
            </a:r>
            <a:r>
              <a:rPr lang="en-US" b="1" dirty="0"/>
              <a:t> funding to buy a bunch of kit, but no SE support for developments</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b="1" dirty="0"/>
              <a:t>We have made progress, but still a long way to go to match state-of-the-art of other large facilities.</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b="1" dirty="0"/>
              <a:t>Playing catch-up makes it hard to make progress on more advanced SE</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dirty="0"/>
              <a:t>S-L: Added multi channel e-chem capability, rheology shear, cartridge heater T control. Moving toward chiller plate and Peltier</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dirty="0"/>
              <a:t>A-S: automation of conditions in MEC, sample changer limited for all. No sample change automation for MEC. Need an in between SE</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dirty="0"/>
              <a:t>A-L:</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dirty="0"/>
              <a:t>L-L: can’t do reflection down L-L w/o mirrors to bend beam</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dirty="0"/>
              <a:t>Maintenance…?</a:t>
            </a:r>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B882FB26-2413-660D-5FEE-6F57CCD9946B}"/>
              </a:ext>
            </a:extLst>
          </p:cNvPr>
          <p:cNvSpPr>
            <a:spLocks noGrp="1"/>
          </p:cNvSpPr>
          <p:nvPr>
            <p:ph type="sldNum" sz="quarter" idx="5"/>
          </p:nvPr>
        </p:nvSpPr>
        <p:spPr/>
        <p:txBody>
          <a:bodyPr/>
          <a:lstStyle/>
          <a:p>
            <a:fld id="{CEEA2CD3-FB95-D94F-9F04-F9F995EAB822}" type="slidenum">
              <a:rPr lang="en-US" smtClean="0"/>
              <a:t>20</a:t>
            </a:fld>
            <a:endParaRPr lang="en-US"/>
          </a:p>
        </p:txBody>
      </p:sp>
    </p:spTree>
    <p:extLst>
      <p:ext uri="{BB962C8B-B14F-4D97-AF65-F5344CB8AC3E}">
        <p14:creationId xmlns:p14="http://schemas.microsoft.com/office/powerpoint/2010/main" val="1846014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4E4EF-6644-3D69-357E-78045813C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55662-867E-957F-5EA3-2F48A5752D9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1B22D74-7FB5-3B0D-A892-60D367D85F41}"/>
              </a:ext>
            </a:extLst>
          </p:cNvPr>
          <p:cNvSpPr>
            <a:spLocks noGrp="1"/>
          </p:cNvSpPr>
          <p:nvPr>
            <p:ph type="body" idx="1"/>
          </p:nvPr>
        </p:nvSpPr>
        <p:spPr>
          <a:xfrm>
            <a:off x="685800" y="4400549"/>
            <a:ext cx="5486400" cy="3774459"/>
          </a:xfrm>
        </p:spPr>
        <p:txBody>
          <a:bodyPr/>
          <a:lstStyle/>
          <a:p>
            <a:r>
              <a:rPr lang="en-US" b="1" dirty="0"/>
              <a:t>Recent success with S-L cell SE development with a focus on biophysics.</a:t>
            </a:r>
          </a:p>
          <a:p>
            <a:r>
              <a:rPr lang="en-US" b="1" dirty="0"/>
              <a:t>Gives us capability comparable to other major sources, although in a 3D printed </a:t>
            </a:r>
            <a:r>
              <a:rPr lang="en-US" b="1" dirty="0" err="1"/>
              <a:t>kludgey</a:t>
            </a:r>
            <a:r>
              <a:rPr lang="en-US" b="1" dirty="0"/>
              <a:t> kind of way.</a:t>
            </a:r>
          </a:p>
          <a:p>
            <a:pPr marL="457200" lvl="1" indent="0">
              <a:lnSpc>
                <a:spcPct val="90000"/>
              </a:lnSpc>
              <a:spcBef>
                <a:spcPts val="1200"/>
              </a:spcBef>
              <a:spcAft>
                <a:spcPts val="60"/>
              </a:spcAft>
              <a:buFont typeface="Arial" panose="020B0604020202020204" pitchFamily="34" charset="0"/>
              <a:buNone/>
            </a:pPr>
            <a:endParaRPr lang="en-US" sz="1200"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Leveraging  developments of BL4A for fluid handling, BL4B e-chem cell</a:t>
            </a: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2” diameter </a:t>
            </a:r>
            <a:r>
              <a:rPr lang="en-US" sz="1200" dirty="0" err="1">
                <a:latin typeface="Aptos Light" panose="020B0004020202020204" pitchFamily="34" charset="0"/>
                <a:ea typeface="Aptos" panose="02000000000000000000" pitchFamily="2" charset="0"/>
              </a:rPr>
              <a:t>si</a:t>
            </a:r>
            <a:r>
              <a:rPr lang="en-US" sz="1200" dirty="0">
                <a:latin typeface="Aptos Light" panose="020B0004020202020204" pitchFamily="34" charset="0"/>
                <a:ea typeface="Aptos" panose="02000000000000000000" pitchFamily="2" charset="0"/>
              </a:rPr>
              <a:t> wafer, 30x30mm footprint, works in reflection down geometry, ports for fluid exchange out the top</a:t>
            </a:r>
          </a:p>
          <a:p>
            <a:pPr marL="628650" lvl="1" indent="-171450">
              <a:lnSpc>
                <a:spcPct val="90000"/>
              </a:lnSpc>
              <a:spcBef>
                <a:spcPts val="1200"/>
              </a:spcBef>
              <a:spcAft>
                <a:spcPts val="60"/>
              </a:spcAft>
              <a:buFont typeface="Arial" panose="020B0604020202020204" pitchFamily="34" charset="0"/>
              <a:buChar char="•"/>
            </a:pPr>
            <a:endParaRPr lang="en-US" dirty="0"/>
          </a:p>
          <a:p>
            <a:r>
              <a:rPr lang="en-US" dirty="0"/>
              <a:t>Not fully there:</a:t>
            </a:r>
          </a:p>
          <a:p>
            <a:r>
              <a:rPr lang="en-US" dirty="0"/>
              <a:t>Still fighting HPLC integration issues: recently added error handling, discovered purge vs ramp</a:t>
            </a:r>
          </a:p>
          <a:p>
            <a:r>
              <a:rPr lang="en-US" dirty="0"/>
              <a:t>Arroyos arrive Apr 2024.  ~2yr and still working on developing SE.</a:t>
            </a:r>
          </a:p>
          <a:p>
            <a:endParaRPr lang="en-US" sz="1200" dirty="0">
              <a:latin typeface="Aptos Light" panose="020B0004020202020204" pitchFamily="34" charset="0"/>
              <a:ea typeface="Aptos" panose="02000000000000000000" pitchFamily="2" charset="0"/>
            </a:endParaRPr>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CF340DEE-A6B5-DAEF-13D1-DA9170696E79}"/>
              </a:ext>
            </a:extLst>
          </p:cNvPr>
          <p:cNvSpPr>
            <a:spLocks noGrp="1"/>
          </p:cNvSpPr>
          <p:nvPr>
            <p:ph type="sldNum" sz="quarter" idx="5"/>
          </p:nvPr>
        </p:nvSpPr>
        <p:spPr/>
        <p:txBody>
          <a:bodyPr/>
          <a:lstStyle/>
          <a:p>
            <a:fld id="{CEEA2CD3-FB95-D94F-9F04-F9F995EAB822}" type="slidenum">
              <a:rPr lang="en-US" smtClean="0"/>
              <a:t>21</a:t>
            </a:fld>
            <a:endParaRPr lang="en-US"/>
          </a:p>
        </p:txBody>
      </p:sp>
    </p:spTree>
    <p:extLst>
      <p:ext uri="{BB962C8B-B14F-4D97-AF65-F5344CB8AC3E}">
        <p14:creationId xmlns:p14="http://schemas.microsoft.com/office/powerpoint/2010/main" val="2097218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On LR the SE that pushes the state-of-the-art come from external users.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Two new collaborative development proposals have just begun: Tribometer setup and </a:t>
            </a:r>
            <a:r>
              <a:rPr lang="en-US" b="1" dirty="0" err="1"/>
              <a:t>biomembranes</a:t>
            </a:r>
            <a:r>
              <a:rPr lang="en-US" b="1" dirty="0"/>
              <a:t> setup.</a:t>
            </a:r>
          </a:p>
          <a:p>
            <a:endParaRPr lang="en-US" dirty="0"/>
          </a:p>
          <a:p>
            <a:r>
              <a:rPr lang="en-US" dirty="0" err="1"/>
              <a:t>Quadrotrough</a:t>
            </a:r>
            <a:r>
              <a:rPr lang="en-US" dirty="0"/>
              <a:t>: Controlled dilation and shear</a:t>
            </a:r>
          </a:p>
        </p:txBody>
      </p:sp>
      <p:sp>
        <p:nvSpPr>
          <p:cNvPr id="4" name="Slide Number Placeholder 3"/>
          <p:cNvSpPr>
            <a:spLocks noGrp="1"/>
          </p:cNvSpPr>
          <p:nvPr>
            <p:ph type="sldNum" sz="quarter" idx="5"/>
          </p:nvPr>
        </p:nvSpPr>
        <p:spPr/>
        <p:txBody>
          <a:bodyPr/>
          <a:lstStyle/>
          <a:p>
            <a:fld id="{CEEA2CD3-FB95-D94F-9F04-F9F995EAB822}" type="slidenum">
              <a:rPr lang="en-US" smtClean="0"/>
              <a:pPr/>
              <a:t>22</a:t>
            </a:fld>
            <a:endParaRPr lang="en-US" dirty="0"/>
          </a:p>
        </p:txBody>
      </p:sp>
    </p:spTree>
    <p:extLst>
      <p:ext uri="{BB962C8B-B14F-4D97-AF65-F5344CB8AC3E}">
        <p14:creationId xmlns:p14="http://schemas.microsoft.com/office/powerpoint/2010/main" val="1973990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397AD-6B61-680E-32FA-5E15ECBE0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C0241-178A-3A0B-7314-DA0A6123B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20CDC-204B-9319-799E-A5CAFCAB01D3}"/>
              </a:ext>
            </a:extLst>
          </p:cNvPr>
          <p:cNvSpPr>
            <a:spLocks noGrp="1"/>
          </p:cNvSpPr>
          <p:nvPr>
            <p:ph type="body" idx="1"/>
          </p:nvPr>
        </p:nvSpPr>
        <p:spPr/>
        <p:txBody>
          <a:bodyPr/>
          <a:lstStyle/>
          <a:p>
            <a:r>
              <a:rPr lang="en-US" b="1" dirty="0"/>
              <a:t>Advanced sample environments get headlines, but workhorses drive the program</a:t>
            </a:r>
          </a:p>
          <a:p>
            <a:r>
              <a:rPr lang="en-US" b="1" dirty="0"/>
              <a:t>World leading in some specific areas, lacking on workhorses. </a:t>
            </a:r>
          </a:p>
          <a:p>
            <a:r>
              <a:rPr lang="en-US" b="1" dirty="0"/>
              <a:t>No plan for maintenance and support.</a:t>
            </a:r>
          </a:p>
          <a:p>
            <a:r>
              <a:rPr lang="en-US" b="0" dirty="0"/>
              <a:t>Only 1 of these is supported by a SE group</a:t>
            </a:r>
            <a:r>
              <a:rPr lang="en-US" b="1" dirty="0"/>
              <a:t>.</a:t>
            </a:r>
          </a:p>
        </p:txBody>
      </p:sp>
      <p:sp>
        <p:nvSpPr>
          <p:cNvPr id="4" name="Slide Number Placeholder 3">
            <a:extLst>
              <a:ext uri="{FF2B5EF4-FFF2-40B4-BE49-F238E27FC236}">
                <a16:creationId xmlns:a16="http://schemas.microsoft.com/office/drawing/2014/main" id="{A1FB1E3F-F18D-ABC8-B663-3394268F3BCD}"/>
              </a:ext>
            </a:extLst>
          </p:cNvPr>
          <p:cNvSpPr>
            <a:spLocks noGrp="1"/>
          </p:cNvSpPr>
          <p:nvPr>
            <p:ph type="sldNum" sz="quarter" idx="5"/>
          </p:nvPr>
        </p:nvSpPr>
        <p:spPr/>
        <p:txBody>
          <a:bodyPr/>
          <a:lstStyle/>
          <a:p>
            <a:fld id="{CEEA2CD3-FB95-D94F-9F04-F9F995EAB822}" type="slidenum">
              <a:rPr lang="en-US" smtClean="0"/>
              <a:pPr/>
              <a:t>23</a:t>
            </a:fld>
            <a:endParaRPr lang="en-US" dirty="0"/>
          </a:p>
        </p:txBody>
      </p:sp>
    </p:spTree>
    <p:extLst>
      <p:ext uri="{BB962C8B-B14F-4D97-AF65-F5344CB8AC3E}">
        <p14:creationId xmlns:p14="http://schemas.microsoft.com/office/powerpoint/2010/main" val="2614087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21B74-C982-375D-33B7-1AEA3B5BE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5863A-8D7F-2F5E-66EF-416F6F8665F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895B3E3-B604-E02C-149D-D26193A57783}"/>
              </a:ext>
            </a:extLst>
          </p:cNvPr>
          <p:cNvSpPr>
            <a:spLocks noGrp="1"/>
          </p:cNvSpPr>
          <p:nvPr>
            <p:ph type="body" idx="1"/>
          </p:nvPr>
        </p:nvSpPr>
        <p:spPr>
          <a:xfrm>
            <a:off x="685800" y="4400549"/>
            <a:ext cx="5486400" cy="3774459"/>
          </a:xfrm>
        </p:spPr>
        <p:txBody>
          <a:bodyPr/>
          <a:lstStyle/>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b="1" dirty="0">
                <a:effectLst/>
                <a:latin typeface="Aptos" panose="020B0004020202020204" pitchFamily="34" charset="0"/>
                <a:ea typeface="Aptos" panose="020B0004020202020204" pitchFamily="34" charset="0"/>
                <a:cs typeface="Aptos" panose="020B0004020202020204" pitchFamily="34" charset="0"/>
              </a:rPr>
              <a:t>It would be nice to be ambitious with future plans….</a:t>
            </a:r>
            <a:endParaRPr lang="en-US" b="1" dirty="0">
              <a:latin typeface="Aptos" panose="020B0004020202020204" pitchFamily="34" charset="0"/>
              <a:ea typeface="Calibri" panose="020F0502020204030204" pitchFamily="34" charset="0"/>
            </a:endParaRP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b="1" dirty="0">
                <a:latin typeface="Aptos" panose="020B0004020202020204" pitchFamily="34" charset="0"/>
                <a:ea typeface="Calibri" panose="020F0502020204030204" pitchFamily="34" charset="0"/>
              </a:rPr>
              <a:t>Reality is closing the loop on modest developments is on the multi-year time frame</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endParaRPr lang="en-US" dirty="0">
              <a:latin typeface="Aptos" panose="020B0004020202020204" pitchFamily="34" charset="0"/>
              <a:ea typeface="Calibri" panose="020F0502020204030204" pitchFamily="34" charset="0"/>
            </a:endParaRP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dirty="0"/>
              <a:t>“We traded a streamlined workflow for capability. That trade was intentional, but we haven’t yet been resourced to complete the cycle and combine the polished user interface with the new level of flexibility.”</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endParaRPr lang="en-US" dirty="0">
              <a:latin typeface="Aptos" panose="020B0004020202020204" pitchFamily="34" charset="0"/>
              <a:ea typeface="Calibri" panose="020F0502020204030204" pitchFamily="34" charset="0"/>
            </a:endParaRP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dirty="0">
                <a:effectLst/>
                <a:latin typeface="Aptos" panose="020B0004020202020204" pitchFamily="34" charset="0"/>
                <a:ea typeface="Aptos" panose="020B0004020202020204" pitchFamily="34" charset="0"/>
                <a:cs typeface="Aptos" panose="020B0004020202020204" pitchFamily="34" charset="0"/>
              </a:rPr>
              <a:t>more automation. Need min 8-12hr for most experiments. Ideally much more to go thru weekend</a:t>
            </a:r>
            <a:endParaRPr lang="en-US" dirty="0">
              <a:latin typeface="Aptos" panose="020B0004020202020204" pitchFamily="34" charset="0"/>
              <a:ea typeface="Calibri" panose="020F0502020204030204" pitchFamily="34" charset="0"/>
            </a:endParaRP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dirty="0">
                <a:effectLst/>
                <a:latin typeface="Aptos" panose="020B0004020202020204" pitchFamily="34" charset="0"/>
                <a:ea typeface="Calibri" panose="020F0502020204030204" pitchFamily="34" charset="0"/>
              </a:rPr>
              <a:t>Dead time from 4.2 to 0.7 us. </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dirty="0">
                <a:effectLst/>
                <a:latin typeface="Aptos" panose="020B0004020202020204" pitchFamily="34" charset="0"/>
                <a:ea typeface="Calibri" panose="020F0502020204030204" pitchFamily="34" charset="0"/>
              </a:rPr>
              <a:t>Anger: 50kcps</a:t>
            </a:r>
            <a:endParaRPr lang="en-US" sz="1200" dirty="0">
              <a:effectLst/>
              <a:latin typeface="Calibri" panose="020F0502020204030204" pitchFamily="34" charset="0"/>
              <a:ea typeface="Calibri" panose="020F0502020204030204" pitchFamily="34" charset="0"/>
            </a:endParaRPr>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E4F37555-929E-C201-559A-318EA1DFF80E}"/>
              </a:ext>
            </a:extLst>
          </p:cNvPr>
          <p:cNvSpPr>
            <a:spLocks noGrp="1"/>
          </p:cNvSpPr>
          <p:nvPr>
            <p:ph type="sldNum" sz="quarter" idx="5"/>
          </p:nvPr>
        </p:nvSpPr>
        <p:spPr/>
        <p:txBody>
          <a:bodyPr/>
          <a:lstStyle/>
          <a:p>
            <a:fld id="{CEEA2CD3-FB95-D94F-9F04-F9F995EAB822}" type="slidenum">
              <a:rPr lang="en-US" smtClean="0"/>
              <a:t>24</a:t>
            </a:fld>
            <a:endParaRPr lang="en-US"/>
          </a:p>
        </p:txBody>
      </p:sp>
    </p:spTree>
    <p:extLst>
      <p:ext uri="{BB962C8B-B14F-4D97-AF65-F5344CB8AC3E}">
        <p14:creationId xmlns:p14="http://schemas.microsoft.com/office/powerpoint/2010/main" val="2781582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50BD0-114C-7091-1F03-F6BE28A89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64689-5C57-AF5C-1A4B-6D44B6A4F84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58371AB-5EE2-550C-5B63-958BE782F834}"/>
              </a:ext>
            </a:extLst>
          </p:cNvPr>
          <p:cNvSpPr>
            <a:spLocks noGrp="1"/>
          </p:cNvSpPr>
          <p:nvPr>
            <p:ph type="body" idx="1"/>
          </p:nvPr>
        </p:nvSpPr>
        <p:spPr>
          <a:xfrm>
            <a:off x="685800" y="4400549"/>
            <a:ext cx="5486400" cy="3774459"/>
          </a:xfrm>
        </p:spPr>
        <p:txBody>
          <a:bodyPr/>
          <a:lstStyle/>
          <a:p>
            <a:pPr marL="628650" lvl="1" indent="-171450">
              <a:lnSpc>
                <a:spcPct val="90000"/>
              </a:lnSpc>
              <a:spcBef>
                <a:spcPts val="1200"/>
              </a:spcBef>
              <a:spcAft>
                <a:spcPts val="60"/>
              </a:spcAft>
              <a:buFont typeface="Arial" panose="020B0604020202020204" pitchFamily="34" charset="0"/>
              <a:buChar char="•"/>
            </a:pPr>
            <a:endParaRPr lang="en-US" sz="1200" b="1" dirty="0">
              <a:latin typeface="Aptos Light" panose="020B0004020202020204" pitchFamily="34" charset="0"/>
              <a:ea typeface="Aptos" panose="02000000000000000000" pitchFamily="2" charset="0"/>
            </a:endParaRP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b="1" dirty="0">
                <a:latin typeface="Aptos Light" panose="020B0004020202020204" pitchFamily="34" charset="0"/>
                <a:ea typeface="Aptos" panose="02000000000000000000" pitchFamily="2" charset="0"/>
              </a:rPr>
              <a:t>Progress is cyclical, you return to the same stage but altered</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endParaRPr lang="en-US" sz="1200" b="1" dirty="0">
              <a:latin typeface="Aptos Light" panose="020B0004020202020204" pitchFamily="34" charset="0"/>
              <a:ea typeface="Aptos" panose="02000000000000000000" pitchFamily="2" charset="0"/>
            </a:endParaRPr>
          </a:p>
          <a:p>
            <a:pPr marL="0" marR="0" lvl="0" indent="0" algn="l" defTabSz="914400" rtl="0" eaLnBrk="1" fontAlgn="auto" latinLnBrk="0" hangingPunct="1">
              <a:lnSpc>
                <a:spcPct val="90000"/>
              </a:lnSpc>
              <a:spcBef>
                <a:spcPts val="1200"/>
              </a:spcBef>
              <a:spcAft>
                <a:spcPts val="60"/>
              </a:spcAft>
              <a:buClrTx/>
              <a:buSzTx/>
              <a:buFont typeface="Arial" panose="020B0604020202020204" pitchFamily="34" charset="0"/>
              <a:buNone/>
              <a:tabLst/>
              <a:defRPr/>
            </a:pPr>
            <a:r>
              <a:rPr lang="en-US" b="1" dirty="0"/>
              <a:t>We traded streamlined workflows for flexibility and are currently stalled mid-cycle. new capabilities exist, but haven’t yet been deployed as streamlined workflows.</a:t>
            </a:r>
          </a:p>
          <a:p>
            <a:pPr marL="0" marR="0" lvl="0" indent="0" algn="l" defTabSz="914400" rtl="0" eaLnBrk="1" fontAlgn="auto" latinLnBrk="0" hangingPunct="1">
              <a:lnSpc>
                <a:spcPct val="90000"/>
              </a:lnSpc>
              <a:spcBef>
                <a:spcPts val="1200"/>
              </a:spcBef>
              <a:spcAft>
                <a:spcPts val="60"/>
              </a:spcAft>
              <a:buClrTx/>
              <a:buSzTx/>
              <a:buFont typeface="Arial" panose="020B0604020202020204" pitchFamily="34" charset="0"/>
              <a:buNone/>
              <a:tabLst/>
              <a:defRPr/>
            </a:pPr>
            <a:endParaRPr lang="en-US" b="1" dirty="0"/>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dirty="0"/>
              <a:t>We didn’t lose the polished UI because we regressed, we outgrew it.</a:t>
            </a:r>
            <a:endParaRPr lang="en-US" b="1" dirty="0"/>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endParaRPr lang="en-US" sz="1200" dirty="0">
              <a:latin typeface="Aptos Light" panose="020B0004020202020204" pitchFamily="34" charset="0"/>
              <a:ea typeface="Aptos" panose="02000000000000000000" pitchFamily="2" charset="0"/>
            </a:endParaRP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b="1" dirty="0"/>
              <a:t>Ouroboros. The system eating itself </a:t>
            </a:r>
            <a:r>
              <a:rPr lang="en-US" b="1" i="1" dirty="0"/>
              <a:t>or</a:t>
            </a:r>
            <a:r>
              <a:rPr lang="en-US" b="1" dirty="0"/>
              <a:t> sustaining itself, depending on whether the loop is healthy.</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b="1" dirty="0"/>
              <a:t>“The same loop can either sustain growth—or trap us.”</a:t>
            </a:r>
          </a:p>
        </p:txBody>
      </p:sp>
      <p:sp>
        <p:nvSpPr>
          <p:cNvPr id="4" name="Slide Number Placeholder 3">
            <a:extLst>
              <a:ext uri="{FF2B5EF4-FFF2-40B4-BE49-F238E27FC236}">
                <a16:creationId xmlns:a16="http://schemas.microsoft.com/office/drawing/2014/main" id="{309C5074-28F6-6C18-705E-32C4F05B98A0}"/>
              </a:ext>
            </a:extLst>
          </p:cNvPr>
          <p:cNvSpPr>
            <a:spLocks noGrp="1"/>
          </p:cNvSpPr>
          <p:nvPr>
            <p:ph type="sldNum" sz="quarter" idx="5"/>
          </p:nvPr>
        </p:nvSpPr>
        <p:spPr/>
        <p:txBody>
          <a:bodyPr/>
          <a:lstStyle/>
          <a:p>
            <a:fld id="{CEEA2CD3-FB95-D94F-9F04-F9F995EAB822}" type="slidenum">
              <a:rPr lang="en-US" smtClean="0"/>
              <a:t>25</a:t>
            </a:fld>
            <a:endParaRPr lang="en-US"/>
          </a:p>
        </p:txBody>
      </p:sp>
    </p:spTree>
    <p:extLst>
      <p:ext uri="{BB962C8B-B14F-4D97-AF65-F5344CB8AC3E}">
        <p14:creationId xmlns:p14="http://schemas.microsoft.com/office/powerpoint/2010/main" val="1105466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FE064-9DBA-DF83-989A-ABF3F801D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DAFE17-C446-C086-4E98-5BCEFB3C0C7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1550B4F-CF20-2F85-22CE-5BCF3C8A6B0C}"/>
              </a:ext>
            </a:extLst>
          </p:cNvPr>
          <p:cNvSpPr>
            <a:spLocks noGrp="1"/>
          </p:cNvSpPr>
          <p:nvPr>
            <p:ph type="body" idx="1"/>
          </p:nvPr>
        </p:nvSpPr>
        <p:spPr>
          <a:xfrm>
            <a:off x="685800" y="4400549"/>
            <a:ext cx="5486400" cy="3774459"/>
          </a:xfrm>
        </p:spPr>
        <p:txBody>
          <a:bodyPr/>
          <a:lstStyle/>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4DFFBC58-7D38-D741-C6DA-EB68FE7017BE}"/>
              </a:ext>
            </a:extLst>
          </p:cNvPr>
          <p:cNvSpPr>
            <a:spLocks noGrp="1"/>
          </p:cNvSpPr>
          <p:nvPr>
            <p:ph type="sldNum" sz="quarter" idx="5"/>
          </p:nvPr>
        </p:nvSpPr>
        <p:spPr/>
        <p:txBody>
          <a:bodyPr/>
          <a:lstStyle/>
          <a:p>
            <a:fld id="{CEEA2CD3-FB95-D94F-9F04-F9F995EAB822}" type="slidenum">
              <a:rPr lang="en-US" smtClean="0"/>
              <a:t>26</a:t>
            </a:fld>
            <a:endParaRPr lang="en-US"/>
          </a:p>
        </p:txBody>
      </p:sp>
    </p:spTree>
    <p:extLst>
      <p:ext uri="{BB962C8B-B14F-4D97-AF65-F5344CB8AC3E}">
        <p14:creationId xmlns:p14="http://schemas.microsoft.com/office/powerpoint/2010/main" val="3416448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 u="sng" dirty="0">
                <a:latin typeface="Arial" panose="020B0604020202020204" pitchFamily="34" charset="0"/>
                <a:cs typeface="Arial" panose="020B0604020202020204" pitchFamily="34" charset="0"/>
              </a:rPr>
              <a:t>Summary</a:t>
            </a:r>
          </a:p>
          <a:p>
            <a:r>
              <a:rPr lang="en-US" sz="800" kern="1200" dirty="0">
                <a:solidFill>
                  <a:schemeClr val="tx1"/>
                </a:solidFill>
                <a:effectLst/>
                <a:latin typeface="+mn-lt"/>
                <a:ea typeface="+mn-ea"/>
                <a:cs typeface="+mn-cs"/>
              </a:rPr>
              <a:t>We employed time-resolved, </a:t>
            </a:r>
            <a:r>
              <a:rPr lang="en-US" sz="800" i="1" kern="1200" dirty="0">
                <a:solidFill>
                  <a:schemeClr val="tx1"/>
                </a:solidFill>
                <a:effectLst/>
                <a:latin typeface="+mn-lt"/>
                <a:ea typeface="+mn-ea"/>
                <a:cs typeface="+mn-cs"/>
              </a:rPr>
              <a:t>in situ</a:t>
            </a:r>
            <a:r>
              <a:rPr lang="en-US" sz="800" kern="1200" dirty="0">
                <a:solidFill>
                  <a:schemeClr val="tx1"/>
                </a:solidFill>
                <a:effectLst/>
                <a:latin typeface="+mn-lt"/>
                <a:ea typeface="+mn-ea"/>
                <a:cs typeface="+mn-cs"/>
              </a:rPr>
              <a:t> neutron reflectometry to observe a dynamic electrode-electrolyte interface under conditions relevant to Li-mediated electrochemical N</a:t>
            </a:r>
            <a:r>
              <a:rPr lang="en-US" sz="800" kern="1200" baseline="-25000" dirty="0">
                <a:solidFill>
                  <a:schemeClr val="tx1"/>
                </a:solidFill>
                <a:effectLst/>
                <a:latin typeface="+mn-lt"/>
                <a:ea typeface="+mn-ea"/>
                <a:cs typeface="+mn-cs"/>
              </a:rPr>
              <a:t>2</a:t>
            </a:r>
            <a:r>
              <a:rPr lang="en-US" sz="800" kern="1200" dirty="0">
                <a:solidFill>
                  <a:schemeClr val="tx1"/>
                </a:solidFill>
                <a:effectLst/>
                <a:latin typeface="+mn-lt"/>
                <a:ea typeface="+mn-ea"/>
                <a:cs typeface="+mn-cs"/>
              </a:rPr>
              <a:t> reduction reaction (NRR). This method leverages the Li sensitivity of neutrons and fast time resolution (~1 minute) to observe the formation of a layer containing Li species at the electrode surface within minutes of applying current (-0.1 mA/cm</a:t>
            </a:r>
            <a:r>
              <a:rPr lang="en-US" sz="800" kern="1200" baseline="30000" dirty="0">
                <a:solidFill>
                  <a:schemeClr val="tx1"/>
                </a:solidFill>
                <a:effectLst/>
                <a:latin typeface="+mn-lt"/>
                <a:ea typeface="+mn-ea"/>
                <a:cs typeface="+mn-cs"/>
              </a:rPr>
              <a:t>2</a:t>
            </a:r>
            <a:r>
              <a:rPr lang="en-US" sz="800" kern="1200" dirty="0">
                <a:solidFill>
                  <a:schemeClr val="tx1"/>
                </a:solidFill>
                <a:effectLst/>
                <a:latin typeface="+mn-lt"/>
                <a:ea typeface="+mn-ea"/>
                <a:cs typeface="+mn-cs"/>
              </a:rPr>
              <a:t>). Notably, within the first six minutes, we did not observe a solid-electrolyte interphase (SEI) distinct from this layer, providing insight into recent reports demonstrating performance advantages of short current cycles interspersed with open-circuit conditions for NRR. At longer timescales following chronopotentiometry (~2 hours), a multilayer SEI remained, though the presence of Li was not evident, indicating that the layers containing Li species observed over shorter timescales degrade almost entirely under open-circuit conditions, leaving SEI layers consisting of electrolyte decomposition products. We thus present the first application of neutron reflectometry toward the NRR. By employing fast time-resolved measurements, we have enabled new avenues toward understanding the electrochemical NRR as well as systems that are dynamic on small timescales across a wide range of energy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b="0" u="sng"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 u="sng" dirty="0">
                <a:solidFill>
                  <a:srgbClr val="0D0D0D"/>
                </a:solidFill>
                <a:latin typeface="Arial" panose="020B0604020202020204" pitchFamily="34" charset="0"/>
                <a:cs typeface="Arial" panose="020B0604020202020204" pitchFamily="34" charset="0"/>
              </a:rPr>
              <a:t>Work was performed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 dirty="0">
                <a:latin typeface="Arial" panose="020B0604020202020204" pitchFamily="34" charset="0"/>
                <a:cs typeface="Arial" panose="020B0604020202020204" pitchFamily="34" charset="0"/>
              </a:rPr>
              <a:t>The Liquids Reflectometer at Oak Ridge National Laboratory’s Spallation Neutron Source. </a:t>
            </a:r>
            <a:endParaRPr lang="en-US" sz="200" b="0" u="none"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b="0" u="sng"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 u="sng" dirty="0">
                <a:solidFill>
                  <a:srgbClr val="0D0D0D"/>
                </a:solidFill>
                <a:latin typeface="Arial" panose="020B0604020202020204" pitchFamily="34" charset="0"/>
                <a:cs typeface="Arial" panose="020B0604020202020204" pitchFamily="34" charset="0"/>
              </a:rPr>
              <a:t>Collaborating Institutions</a:t>
            </a:r>
          </a:p>
          <a:p>
            <a:pPr marL="228600" indent="-228600">
              <a:buFont typeface="+mj-lt"/>
              <a:buAutoNum type="arabicPeriod"/>
            </a:pPr>
            <a:r>
              <a:rPr lang="en-US" sz="200" b="0" i="0" kern="1200" dirty="0">
                <a:solidFill>
                  <a:schemeClr val="tx1"/>
                </a:solidFill>
                <a:effectLst/>
                <a:latin typeface="Arial" panose="020B0604020202020204" pitchFamily="34" charset="0"/>
                <a:cs typeface="Arial" panose="020B0604020202020204" pitchFamily="34" charset="0"/>
              </a:rPr>
              <a:t>Oak Ridge National Laboratory, Oak Ridge, Tennessee 37831, USA</a:t>
            </a:r>
          </a:p>
          <a:p>
            <a:pPr marL="228600" indent="-228600">
              <a:buFont typeface="+mj-lt"/>
              <a:buAutoNum type="arabicPeriod"/>
            </a:pPr>
            <a:r>
              <a:rPr lang="en-US" sz="200" b="0" i="0" kern="1200" dirty="0">
                <a:solidFill>
                  <a:schemeClr val="tx1"/>
                </a:solidFill>
                <a:effectLst/>
                <a:latin typeface="Arial" panose="020B0604020202020204" pitchFamily="34" charset="0"/>
                <a:cs typeface="Arial" panose="020B0604020202020204" pitchFamily="34" charset="0"/>
              </a:rPr>
              <a:t>Stanford</a:t>
            </a:r>
          </a:p>
          <a:p>
            <a:pPr marL="228600" indent="-228600">
              <a:buFont typeface="+mj-lt"/>
              <a:buAutoNum type="arabicPeriod"/>
            </a:pPr>
            <a:r>
              <a:rPr lang="en-US" sz="200" b="0" i="0" kern="1200" dirty="0">
                <a:solidFill>
                  <a:schemeClr val="tx1"/>
                </a:solidFill>
                <a:effectLst/>
                <a:latin typeface="Arial" panose="020B0604020202020204" pitchFamily="34" charset="0"/>
                <a:cs typeface="Arial" panose="020B0604020202020204" pitchFamily="34" charset="0"/>
              </a:rPr>
              <a:t>SLAC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b="0" dirty="0">
              <a:solidFill>
                <a:srgbClr val="106636"/>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 u="sng" dirty="0">
                <a:solidFill>
                  <a:srgbClr val="0D0D0D"/>
                </a:solidFill>
                <a:latin typeface="Arial" panose="020B0604020202020204" pitchFamily="34" charset="0"/>
                <a:cs typeface="Arial" panose="020B0604020202020204" pitchFamily="34" charset="0"/>
              </a:rPr>
              <a:t>Funding details for all sources (from paper Acknowledgment</a:t>
            </a:r>
            <a:r>
              <a:rPr lang="en-US" sz="200" u="sng" baseline="0" dirty="0">
                <a:solidFill>
                  <a:srgbClr val="0D0D0D"/>
                </a:solidFill>
                <a:latin typeface="Arial" panose="020B0604020202020204" pitchFamily="34" charset="0"/>
                <a:cs typeface="Arial" panose="020B0604020202020204" pitchFamily="34" charset="0"/>
              </a:rPr>
              <a:t>s</a:t>
            </a:r>
            <a:r>
              <a:rPr lang="en-US" sz="200" u="sng" dirty="0">
                <a:solidFill>
                  <a:srgbClr val="0D0D0D"/>
                </a:solidFill>
                <a:latin typeface="Arial" panose="020B0604020202020204" pitchFamily="34" charset="0"/>
                <a:cs typeface="Arial" panose="020B0604020202020204" pitchFamily="34" charset="0"/>
              </a:rPr>
              <a:t>)</a:t>
            </a:r>
          </a:p>
          <a:p>
            <a:r>
              <a:rPr lang="en-US" sz="800" kern="1200" dirty="0">
                <a:solidFill>
                  <a:schemeClr val="tx1"/>
                </a:solidFill>
                <a:effectLst/>
                <a:latin typeface="+mn-lt"/>
                <a:ea typeface="+mn-ea"/>
                <a:cs typeface="+mn-cs"/>
              </a:rPr>
              <a:t>This work was supported by the </a:t>
            </a:r>
            <a:r>
              <a:rPr lang="en-US" sz="800" kern="1200" dirty="0" err="1">
                <a:solidFill>
                  <a:schemeClr val="tx1"/>
                </a:solidFill>
                <a:effectLst/>
                <a:latin typeface="+mn-lt"/>
                <a:ea typeface="+mn-ea"/>
                <a:cs typeface="+mn-cs"/>
              </a:rPr>
              <a:t>Villum</a:t>
            </a:r>
            <a:r>
              <a:rPr lang="en-US" sz="800" kern="1200" dirty="0">
                <a:solidFill>
                  <a:schemeClr val="tx1"/>
                </a:solidFill>
                <a:effectLst/>
                <a:latin typeface="+mn-lt"/>
                <a:ea typeface="+mn-ea"/>
                <a:cs typeface="+mn-cs"/>
              </a:rPr>
              <a:t> Foundation V-SUSTAIN Grant 9455 to the </a:t>
            </a:r>
            <a:r>
              <a:rPr lang="en-US" sz="800" kern="1200" dirty="0" err="1">
                <a:solidFill>
                  <a:schemeClr val="tx1"/>
                </a:solidFill>
                <a:effectLst/>
                <a:latin typeface="+mn-lt"/>
                <a:ea typeface="+mn-ea"/>
                <a:cs typeface="+mn-cs"/>
              </a:rPr>
              <a:t>Villum</a:t>
            </a:r>
            <a:r>
              <a:rPr lang="en-US" sz="800" kern="1200" dirty="0">
                <a:solidFill>
                  <a:schemeClr val="tx1"/>
                </a:solidFill>
                <a:effectLst/>
                <a:latin typeface="+mn-lt"/>
                <a:ea typeface="+mn-ea"/>
                <a:cs typeface="+mn-cs"/>
              </a:rPr>
              <a:t> Center for Science of Sustainable Fuels and Chemicals. Preliminary testing of </a:t>
            </a:r>
            <a:r>
              <a:rPr lang="en-US" sz="800" i="1" kern="1200" dirty="0">
                <a:solidFill>
                  <a:schemeClr val="tx1"/>
                </a:solidFill>
                <a:effectLst/>
                <a:latin typeface="+mn-lt"/>
                <a:ea typeface="+mn-ea"/>
                <a:cs typeface="+mn-cs"/>
              </a:rPr>
              <a:t>in situ </a:t>
            </a:r>
            <a:r>
              <a:rPr lang="en-US" sz="800" kern="1200" dirty="0">
                <a:solidFill>
                  <a:schemeClr val="tx1"/>
                </a:solidFill>
                <a:effectLst/>
                <a:latin typeface="+mn-lt"/>
                <a:ea typeface="+mn-ea"/>
                <a:cs typeface="+mn-cs"/>
              </a:rPr>
              <a:t>methods and sample preparation was supported by the U.S. Department of Energy, Office of Science, Office of Basic Energy Sciences, Chemical Sciences, Geosciences, and Biosciences Division, Catalysis Science Program through the SUNCAT Center for Interface Science and Catalysis. A portion of this research used resources at the SNS, a Department of Energy (DOE) Office of Science User Facility operated by ORNL. Neutron reflectometry measurements were carried out on the Liquids Reflectometer at the SNS, which is sponsored by the Scientific User Facilities Division, Office of Basic Energy Sciences, DOE. ORNL is managed by UT-Battelle LLC for DOE under Contract DE-AC05-00OR22725. XPS characterization of the cathode was performed at the Stanford Nano Shared Facilities (SNSF), supported by the National Science Foundation under award ECCS-2026822. This material is based upon work supported by the National Science Foundation Graduate Research Fellowship under Grant No. DGE-1656518. Any opinion, findings, and conclusions or recommendations expressed in this material are those of the authors and do not necessarily reflect the views of the National Science Foundation. </a:t>
            </a:r>
          </a:p>
          <a:p>
            <a:endParaRPr lang="en-US" sz="200"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 u="sng" dirty="0">
                <a:latin typeface="Arial" panose="020B0604020202020204" pitchFamily="34" charset="0"/>
                <a:cs typeface="Arial" panose="020B0604020202020204" pitchFamily="34" charset="0"/>
              </a:rPr>
              <a:t>Publication</a:t>
            </a:r>
          </a:p>
          <a:p>
            <a:r>
              <a:rPr lang="en-US" sz="800" i="1" kern="1200" dirty="0">
                <a:solidFill>
                  <a:schemeClr val="tx1"/>
                </a:solidFill>
                <a:effectLst/>
                <a:latin typeface="+mn-lt"/>
                <a:ea typeface="+mn-ea"/>
                <a:cs typeface="+mn-cs"/>
              </a:rPr>
              <a:t>Sarah J. Blair</a:t>
            </a:r>
            <a:r>
              <a:rPr lang="en-US" sz="800" i="1" kern="1200" baseline="30000" dirty="0">
                <a:solidFill>
                  <a:schemeClr val="tx1"/>
                </a:solidFill>
                <a:effectLst/>
                <a:latin typeface="+mn-lt"/>
                <a:ea typeface="+mn-ea"/>
                <a:cs typeface="+mn-cs"/>
              </a:rPr>
              <a:t>♰,1,3</a:t>
            </a:r>
            <a:r>
              <a:rPr lang="en-US" sz="800" i="1" kern="1200" dirty="0">
                <a:solidFill>
                  <a:schemeClr val="tx1"/>
                </a:solidFill>
                <a:effectLst/>
                <a:latin typeface="+mn-lt"/>
                <a:ea typeface="+mn-ea"/>
                <a:cs typeface="+mn-cs"/>
              </a:rPr>
              <a:t>, Mathieu Doucet</a:t>
            </a:r>
            <a:r>
              <a:rPr lang="en-US" sz="800" i="1" kern="1200" baseline="30000" dirty="0">
                <a:solidFill>
                  <a:schemeClr val="tx1"/>
                </a:solidFill>
                <a:effectLst/>
                <a:latin typeface="+mn-lt"/>
                <a:ea typeface="+mn-ea"/>
                <a:cs typeface="+mn-cs"/>
              </a:rPr>
              <a:t>♰,2</a:t>
            </a:r>
            <a:r>
              <a:rPr lang="en-US" sz="800" i="1" kern="1200" dirty="0">
                <a:solidFill>
                  <a:schemeClr val="tx1"/>
                </a:solidFill>
                <a:effectLst/>
                <a:latin typeface="+mn-lt"/>
                <a:ea typeface="+mn-ea"/>
                <a:cs typeface="+mn-cs"/>
              </a:rPr>
              <a:t>, James F. Browning</a:t>
            </a:r>
            <a:r>
              <a:rPr lang="en-US" sz="800" i="1" kern="1200" baseline="30000" dirty="0">
                <a:solidFill>
                  <a:schemeClr val="tx1"/>
                </a:solidFill>
                <a:effectLst/>
                <a:latin typeface="+mn-lt"/>
                <a:ea typeface="+mn-ea"/>
                <a:cs typeface="+mn-cs"/>
              </a:rPr>
              <a:t>2</a:t>
            </a:r>
            <a:r>
              <a:rPr lang="en-US" sz="800" i="1" kern="1200" dirty="0">
                <a:solidFill>
                  <a:schemeClr val="tx1"/>
                </a:solidFill>
                <a:effectLst/>
                <a:latin typeface="+mn-lt"/>
                <a:ea typeface="+mn-ea"/>
                <a:cs typeface="+mn-cs"/>
              </a:rPr>
              <a:t>, Kevin Stone</a:t>
            </a:r>
            <a:r>
              <a:rPr lang="en-US" sz="800" i="1" kern="1200" baseline="30000" dirty="0">
                <a:solidFill>
                  <a:schemeClr val="tx1"/>
                </a:solidFill>
                <a:effectLst/>
                <a:latin typeface="+mn-lt"/>
                <a:ea typeface="+mn-ea"/>
                <a:cs typeface="+mn-cs"/>
              </a:rPr>
              <a:t>4</a:t>
            </a:r>
            <a:r>
              <a:rPr lang="en-US" sz="800" i="1" kern="1200" dirty="0">
                <a:solidFill>
                  <a:schemeClr val="tx1"/>
                </a:solidFill>
                <a:effectLst/>
                <a:latin typeface="+mn-lt"/>
                <a:ea typeface="+mn-ea"/>
                <a:cs typeface="+mn-cs"/>
              </a:rPr>
              <a:t>, </a:t>
            </a:r>
            <a:r>
              <a:rPr lang="en-US" sz="800" i="1" kern="1200" dirty="0" err="1">
                <a:solidFill>
                  <a:schemeClr val="tx1"/>
                </a:solidFill>
                <a:effectLst/>
                <a:latin typeface="+mn-lt"/>
                <a:ea typeface="+mn-ea"/>
                <a:cs typeface="+mn-cs"/>
              </a:rPr>
              <a:t>Hanyu</a:t>
            </a:r>
            <a:r>
              <a:rPr lang="en-US" sz="800" i="1" kern="1200" dirty="0">
                <a:solidFill>
                  <a:schemeClr val="tx1"/>
                </a:solidFill>
                <a:effectLst/>
                <a:latin typeface="+mn-lt"/>
                <a:ea typeface="+mn-ea"/>
                <a:cs typeface="+mn-cs"/>
              </a:rPr>
              <a:t> Wang</a:t>
            </a:r>
            <a:r>
              <a:rPr lang="en-US" sz="800" i="1" kern="1200" baseline="30000" dirty="0">
                <a:solidFill>
                  <a:schemeClr val="tx1"/>
                </a:solidFill>
                <a:effectLst/>
                <a:latin typeface="+mn-lt"/>
                <a:ea typeface="+mn-ea"/>
                <a:cs typeface="+mn-cs"/>
              </a:rPr>
              <a:t>5</a:t>
            </a:r>
            <a:r>
              <a:rPr lang="en-US" sz="800" i="1" kern="1200" dirty="0">
                <a:solidFill>
                  <a:schemeClr val="tx1"/>
                </a:solidFill>
                <a:effectLst/>
                <a:latin typeface="+mn-lt"/>
                <a:ea typeface="+mn-ea"/>
                <a:cs typeface="+mn-cs"/>
              </a:rPr>
              <a:t>, Candice Halbert</a:t>
            </a:r>
            <a:r>
              <a:rPr lang="en-US" sz="800" i="1" kern="1200" baseline="30000" dirty="0">
                <a:solidFill>
                  <a:schemeClr val="tx1"/>
                </a:solidFill>
                <a:effectLst/>
                <a:latin typeface="+mn-lt"/>
                <a:ea typeface="+mn-ea"/>
                <a:cs typeface="+mn-cs"/>
              </a:rPr>
              <a:t>2</a:t>
            </a:r>
            <a:r>
              <a:rPr lang="en-US" sz="800" i="1" kern="1200" dirty="0">
                <a:solidFill>
                  <a:schemeClr val="tx1"/>
                </a:solidFill>
                <a:effectLst/>
                <a:latin typeface="+mn-lt"/>
                <a:ea typeface="+mn-ea"/>
                <a:cs typeface="+mn-cs"/>
              </a:rPr>
              <a:t>, Jaime Aviles Acosta</a:t>
            </a:r>
            <a:r>
              <a:rPr lang="en-US" sz="800" i="1" kern="1200" baseline="30000" dirty="0">
                <a:solidFill>
                  <a:schemeClr val="tx1"/>
                </a:solidFill>
                <a:effectLst/>
                <a:latin typeface="+mn-lt"/>
                <a:ea typeface="+mn-ea"/>
                <a:cs typeface="+mn-cs"/>
              </a:rPr>
              <a:t>1,3</a:t>
            </a:r>
            <a:r>
              <a:rPr lang="en-US" sz="800" i="1" kern="1200" dirty="0">
                <a:solidFill>
                  <a:schemeClr val="tx1"/>
                </a:solidFill>
                <a:effectLst/>
                <a:latin typeface="+mn-lt"/>
                <a:ea typeface="+mn-ea"/>
                <a:cs typeface="+mn-cs"/>
              </a:rPr>
              <a:t>, José A. Zamora Zeledón</a:t>
            </a:r>
            <a:r>
              <a:rPr lang="en-US" sz="800" i="1" kern="1200" baseline="30000" dirty="0">
                <a:solidFill>
                  <a:schemeClr val="tx1"/>
                </a:solidFill>
                <a:effectLst/>
                <a:latin typeface="+mn-lt"/>
                <a:ea typeface="+mn-ea"/>
                <a:cs typeface="+mn-cs"/>
              </a:rPr>
              <a:t>1,3</a:t>
            </a:r>
            <a:r>
              <a:rPr lang="en-US" sz="800" i="1" kern="1200" dirty="0">
                <a:solidFill>
                  <a:schemeClr val="tx1"/>
                </a:solidFill>
                <a:effectLst/>
                <a:latin typeface="+mn-lt"/>
                <a:ea typeface="+mn-ea"/>
                <a:cs typeface="+mn-cs"/>
              </a:rPr>
              <a:t>, Adam C. Nielander*</a:t>
            </a:r>
            <a:r>
              <a:rPr lang="en-US" sz="800" i="1" kern="1200" baseline="30000" dirty="0">
                <a:solidFill>
                  <a:schemeClr val="tx1"/>
                </a:solidFill>
                <a:effectLst/>
                <a:latin typeface="+mn-lt"/>
                <a:ea typeface="+mn-ea"/>
                <a:cs typeface="+mn-cs"/>
              </a:rPr>
              <a:t>3</a:t>
            </a:r>
            <a:r>
              <a:rPr lang="en-US" sz="800" i="1" kern="1200" dirty="0">
                <a:solidFill>
                  <a:schemeClr val="tx1"/>
                </a:solidFill>
                <a:effectLst/>
                <a:latin typeface="+mn-lt"/>
                <a:ea typeface="+mn-ea"/>
                <a:cs typeface="+mn-cs"/>
              </a:rPr>
              <a:t>, Alessandro Gallo*</a:t>
            </a:r>
            <a:r>
              <a:rPr lang="en-US" sz="800" i="1" kern="1200" baseline="30000" dirty="0">
                <a:solidFill>
                  <a:schemeClr val="tx1"/>
                </a:solidFill>
                <a:effectLst/>
                <a:latin typeface="+mn-lt"/>
                <a:ea typeface="+mn-ea"/>
                <a:cs typeface="+mn-cs"/>
              </a:rPr>
              <a:t>,3</a:t>
            </a:r>
            <a:r>
              <a:rPr lang="en-US" sz="800" i="1" kern="1200" dirty="0">
                <a:solidFill>
                  <a:schemeClr val="tx1"/>
                </a:solidFill>
                <a:effectLst/>
                <a:latin typeface="+mn-lt"/>
                <a:ea typeface="+mn-ea"/>
                <a:cs typeface="+mn-cs"/>
              </a:rPr>
              <a:t>, Thomas F. Jaramillo*</a:t>
            </a:r>
            <a:r>
              <a:rPr lang="en-US" sz="800" i="1" kern="1200" baseline="30000" dirty="0">
                <a:solidFill>
                  <a:schemeClr val="tx1"/>
                </a:solidFill>
                <a:effectLst/>
                <a:latin typeface="+mn-lt"/>
                <a:ea typeface="+mn-ea"/>
                <a:cs typeface="+mn-cs"/>
              </a:rPr>
              <a:t>,1,3</a:t>
            </a:r>
            <a:endParaRPr lang="en-US" sz="800" i="1" kern="1200" dirty="0">
              <a:solidFill>
                <a:schemeClr val="tx1"/>
              </a:solidFill>
              <a:effectLst/>
              <a:latin typeface="+mn-lt"/>
              <a:ea typeface="+mn-ea"/>
              <a:cs typeface="+mn-cs"/>
            </a:endParaRPr>
          </a:p>
          <a:p>
            <a:r>
              <a:rPr lang="en-US" sz="800" b="1" dirty="0">
                <a:solidFill>
                  <a:srgbClr val="106636"/>
                </a:solidFill>
              </a:rPr>
              <a:t>https://</a:t>
            </a:r>
            <a:r>
              <a:rPr lang="en-US" sz="800" b="1" dirty="0" err="1">
                <a:solidFill>
                  <a:srgbClr val="106636"/>
                </a:solidFill>
              </a:rPr>
              <a:t>doi.org</a:t>
            </a:r>
            <a:r>
              <a:rPr lang="en-US" sz="800" b="1" dirty="0">
                <a:solidFill>
                  <a:srgbClr val="106636"/>
                </a:solidFill>
              </a:rPr>
              <a:t>/10.1021/acsenergylett.1c02833</a:t>
            </a:r>
          </a:p>
          <a:p>
            <a:endParaRPr lang="en-US" sz="800" b="1" dirty="0">
              <a:solidFill>
                <a:srgbClr val="10663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baseline="30000" dirty="0">
                <a:solidFill>
                  <a:schemeClr val="tx1"/>
                </a:solidFill>
                <a:effectLst/>
                <a:latin typeface="+mn-lt"/>
                <a:ea typeface="+mn-ea"/>
                <a:cs typeface="+mn-cs"/>
              </a:rPr>
              <a:t>♰</a:t>
            </a:r>
            <a:r>
              <a:rPr lang="en-US" sz="800" kern="1200" dirty="0">
                <a:solidFill>
                  <a:schemeClr val="tx1"/>
                </a:solidFill>
                <a:effectLst/>
                <a:latin typeface="+mn-lt"/>
                <a:ea typeface="+mn-ea"/>
                <a:cs typeface="+mn-cs"/>
              </a:rPr>
              <a:t>These authors contributed equally to this work</a:t>
            </a:r>
          </a:p>
        </p:txBody>
      </p:sp>
      <p:sp>
        <p:nvSpPr>
          <p:cNvPr id="4" name="Slide Number Placeholder 3"/>
          <p:cNvSpPr>
            <a:spLocks noGrp="1"/>
          </p:cNvSpPr>
          <p:nvPr>
            <p:ph type="sldNum" sz="quarter" idx="5"/>
          </p:nvPr>
        </p:nvSpPr>
        <p:spPr/>
        <p:txBody>
          <a:bodyPr/>
          <a:lstStyle/>
          <a:p>
            <a:pPr>
              <a:defRPr/>
            </a:pPr>
            <a:fld id="{F876D4B8-3D7E-42E7-AF06-6D9133F7F081}" type="slidenum">
              <a:rPr lang="en-US" smtClean="0"/>
              <a:pPr>
                <a:defRPr/>
              </a:pPr>
              <a:t>28</a:t>
            </a:fld>
            <a:endParaRPr lang="en-US"/>
          </a:p>
        </p:txBody>
      </p:sp>
    </p:spTree>
    <p:extLst>
      <p:ext uri="{BB962C8B-B14F-4D97-AF65-F5344CB8AC3E}">
        <p14:creationId xmlns:p14="http://schemas.microsoft.com/office/powerpoint/2010/main" val="1414395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u="sng" dirty="0">
                <a:latin typeface="Arial" panose="020B0604020202020204" pitchFamily="34" charset="0"/>
                <a:cs typeface="Arial" panose="020B0604020202020204" pitchFamily="34" charset="0"/>
              </a:rPr>
              <a:t>Summary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One of the most important, and least understood factors in Li and Li-ion batteries are reactions that occur at the electrode-electrolyte interface which lead to the formation of the so called solid-electrolyte interphase, or SEI. Understanding SEI formation is critical to developing batteries that are less expensive to produce, have higher energy densities, provide longer life and, most importantly, reduce or eliminate flammability risk.  In this work we investigated the SEI formation in an all-solid-state battery comprising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LiPON</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 solid electrolyte invented at ORNL more than 30 years ago. To date,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LiPON</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is one of the best performing solid electrolytes yet the underlying mechanism for its performance is not fully understood. For the first time, we have used neutron reflectometry, coupled with in situ electrochemical analysis to study SEI formation in an all-solid-state battery. This study identified a key element connected to the excellent performance of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LiPON</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as being the formation of a very thin (7 nm) SEI that remained stable during charge and discharge conditions, thus allowing lithium ions to flow across the electrolyte without altering it chemical or physical state. This work lays the foundation for studying a broad-spectrum of solid-state electrolyte materials for high capacity, high energy density battery research.</a:t>
            </a:r>
            <a:r>
              <a:rPr lang="en-US" sz="28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b="0" u="none"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700" u="sng" dirty="0">
                <a:solidFill>
                  <a:srgbClr val="0D0D0D"/>
                </a:solidFill>
                <a:latin typeface="Arial" panose="020B0604020202020204" pitchFamily="34" charset="0"/>
                <a:cs typeface="Arial" panose="020B0604020202020204" pitchFamily="34" charset="0"/>
              </a:rPr>
              <a:t>Work was performed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The Liquids Reflectometer at Oak Ridge National Laboratory’s Spallation Neutron Source. </a:t>
            </a:r>
            <a:endParaRPr lang="en-US" sz="1800" b="0" u="none" kern="1200" dirty="0">
              <a:solidFill>
                <a:schemeClr val="tx1"/>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b="0" u="sng"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700" u="sng" dirty="0">
                <a:solidFill>
                  <a:srgbClr val="0D0D0D"/>
                </a:solidFill>
                <a:latin typeface="Arial" panose="020B0604020202020204" pitchFamily="34" charset="0"/>
                <a:cs typeface="Arial" panose="020B0604020202020204" pitchFamily="34" charset="0"/>
              </a:rPr>
              <a:t>Collaborating Institutions</a:t>
            </a:r>
          </a:p>
          <a:p>
            <a:pPr marL="228600" indent="-228600">
              <a:buFont typeface="+mj-lt"/>
              <a:buAutoNum type="arabicPeriod"/>
            </a:pPr>
            <a:r>
              <a:rPr lang="en-US" sz="1800" b="0" i="0" kern="1200" dirty="0">
                <a:solidFill>
                  <a:schemeClr val="tx1"/>
                </a:solidFill>
                <a:effectLst/>
                <a:latin typeface="Calibri" panose="020F0502020204030204" pitchFamily="34" charset="0"/>
                <a:cs typeface="Calibri" panose="020F0502020204030204" pitchFamily="34" charset="0"/>
              </a:rPr>
              <a:t>Oak Ridge National Laboratory, Oak Ridge, Tennessee 37831, USA</a:t>
            </a:r>
          </a:p>
          <a:p>
            <a:pPr marL="685800" lvl="1" indent="-228600">
              <a:buFont typeface="+mj-lt"/>
              <a:buAutoNum type="arabicPeriod"/>
            </a:pPr>
            <a:r>
              <a:rPr lang="en-US" sz="1800" b="0" i="0" kern="1200" dirty="0">
                <a:solidFill>
                  <a:schemeClr val="tx1"/>
                </a:solidFill>
                <a:effectLst/>
                <a:latin typeface="Calibri" panose="020F0502020204030204" pitchFamily="34" charset="0"/>
                <a:cs typeface="Calibri" panose="020F0502020204030204" pitchFamily="34" charset="0"/>
              </a:rPr>
              <a:t>Chemical Sciences Division</a:t>
            </a:r>
          </a:p>
          <a:p>
            <a:pPr marL="685800" lvl="1" indent="-228600">
              <a:buFont typeface="+mj-lt"/>
              <a:buAutoNum type="arabicPeriod"/>
            </a:pPr>
            <a:r>
              <a:rPr lang="en-US" sz="1800" b="0" i="0" kern="1200" dirty="0">
                <a:solidFill>
                  <a:schemeClr val="tx1"/>
                </a:solidFill>
                <a:effectLst/>
                <a:latin typeface="Calibri" panose="020F0502020204030204" pitchFamily="34" charset="0"/>
                <a:cs typeface="Calibri" panose="020F0502020204030204" pitchFamily="34" charset="0"/>
              </a:rPr>
              <a:t>Neutron Scattering Division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b="0" dirty="0">
              <a:solidFill>
                <a:srgbClr val="106636"/>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700" u="sng" dirty="0">
                <a:solidFill>
                  <a:srgbClr val="0D0D0D"/>
                </a:solidFill>
                <a:latin typeface="Arial" panose="020B0604020202020204" pitchFamily="34" charset="0"/>
                <a:cs typeface="Arial" panose="020B0604020202020204" pitchFamily="34" charset="0"/>
              </a:rPr>
              <a:t>Funding details for all sources (from paper Acknowledgment</a:t>
            </a:r>
            <a:r>
              <a:rPr lang="en-US" sz="700" u="sng" baseline="0" dirty="0">
                <a:solidFill>
                  <a:srgbClr val="0D0D0D"/>
                </a:solidFill>
                <a:latin typeface="Arial" panose="020B0604020202020204" pitchFamily="34" charset="0"/>
                <a:cs typeface="Arial" panose="020B0604020202020204" pitchFamily="34" charset="0"/>
              </a:rPr>
              <a:t>s</a:t>
            </a:r>
            <a:r>
              <a:rPr lang="en-US" sz="700" u="sng" dirty="0">
                <a:solidFill>
                  <a:srgbClr val="0D0D0D"/>
                </a:solidFill>
                <a:latin typeface="Arial" panose="020B0604020202020204" pitchFamily="34" charset="0"/>
                <a:cs typeface="Arial" panose="020B0604020202020204" pitchFamily="34" charset="0"/>
              </a:rPr>
              <a:t>)</a:t>
            </a:r>
          </a:p>
          <a:p>
            <a:r>
              <a:rPr lang="en-US" sz="1800" dirty="0">
                <a:solidFill>
                  <a:srgbClr val="000000"/>
                </a:solidFill>
                <a:effectLst/>
                <a:latin typeface="Calibri" panose="020F0502020204030204" pitchFamily="34" charset="0"/>
                <a:ea typeface="Calibri" panose="020F0502020204030204" pitchFamily="34" charset="0"/>
              </a:rPr>
              <a:t>This work was funded by the Department of Energy’s Office of Energy Efficiency and Renewable Energy for the Vehicle Technologies Office’s US-German Cooperation on Energy Storage: Lithium-Solid-Electrolyte Interfaces program. A portion of this research used resources at the SNS, a Department of Energy (DOE) Office of Science User Facility operated by ORNL. Neutron reflectometry measurements were carried out on the Liquids Reflectometer at the SNS, which is sponsored by the Scientific User Facilities Division, Office of Basic Energy Sciences, DOE.</a:t>
            </a:r>
          </a:p>
          <a:p>
            <a:endParaRPr lang="en-US" sz="700"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700" u="sng" dirty="0">
                <a:latin typeface="Arial" panose="020B0604020202020204" pitchFamily="34" charset="0"/>
                <a:cs typeface="Arial" panose="020B0604020202020204" pitchFamily="34" charset="0"/>
              </a:rPr>
              <a:t>Publication</a:t>
            </a:r>
          </a:p>
          <a:p>
            <a:pPr marL="0" marR="0">
              <a:spcBef>
                <a:spcPts val="0"/>
              </a:spcBef>
              <a:spcAft>
                <a:spcPts val="0"/>
              </a:spcAft>
            </a:pPr>
            <a:r>
              <a:rPr lang="en-US" sz="1800" i="1" kern="100" dirty="0">
                <a:effectLst/>
                <a:latin typeface="Calibri" panose="020F0502020204030204" pitchFamily="34" charset="0"/>
                <a:ea typeface="Times New Roman" panose="02020603050405020304" pitchFamily="18" charset="0"/>
                <a:cs typeface="Times New Roman" panose="02020603050405020304" pitchFamily="18" charset="0"/>
              </a:rPr>
              <a:t>In Situ Measurement of Buried Electrolyte–Electrode Interfaces for Solid State Batteries with Nanometer Level Precision</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Katie L. Browning, Andrew S. Westover, James F. Browning, Mathieu Doucet, Robert L.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Sacci</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Gabriel M. Veith, ACS Energy Letters 2023 8 (4), 1985-1991.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DOI: 10.1021/acsenergylett.3c00488</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F876D4B8-3D7E-42E7-AF06-6D9133F7F081}" type="slidenum">
              <a:rPr lang="en-US" smtClean="0"/>
              <a:pPr>
                <a:defRPr/>
              </a:pPr>
              <a:t>29</a:t>
            </a:fld>
            <a:endParaRPr lang="en-US"/>
          </a:p>
        </p:txBody>
      </p:sp>
    </p:spTree>
    <p:extLst>
      <p:ext uri="{BB962C8B-B14F-4D97-AF65-F5344CB8AC3E}">
        <p14:creationId xmlns:p14="http://schemas.microsoft.com/office/powerpoint/2010/main" val="1282876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97C48-D27B-A509-4BAE-03DE340F8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F29242-3E43-732E-CC64-B47B21FE0FE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9A942B-FB04-6651-5D05-64EC368A06AF}"/>
              </a:ext>
            </a:extLst>
          </p:cNvPr>
          <p:cNvSpPr>
            <a:spLocks noGrp="1"/>
          </p:cNvSpPr>
          <p:nvPr>
            <p:ph type="body" idx="1"/>
          </p:nvPr>
        </p:nvSpPr>
        <p:spPr>
          <a:xfrm>
            <a:off x="685800" y="4400549"/>
            <a:ext cx="5486400" cy="3774459"/>
          </a:xfrm>
        </p:spPr>
        <p:txBody>
          <a:bodyPr/>
          <a:lstStyle/>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B392ABF6-2863-4ED3-3524-1D882F671C4A}"/>
              </a:ext>
            </a:extLst>
          </p:cNvPr>
          <p:cNvSpPr>
            <a:spLocks noGrp="1"/>
          </p:cNvSpPr>
          <p:nvPr>
            <p:ph type="sldNum" sz="quarter" idx="5"/>
          </p:nvPr>
        </p:nvSpPr>
        <p:spPr/>
        <p:txBody>
          <a:bodyPr/>
          <a:lstStyle/>
          <a:p>
            <a:fld id="{CEEA2CD3-FB95-D94F-9F04-F9F995EAB822}" type="slidenum">
              <a:rPr lang="en-US" smtClean="0"/>
              <a:t>3</a:t>
            </a:fld>
            <a:endParaRPr lang="en-US"/>
          </a:p>
        </p:txBody>
      </p:sp>
    </p:spTree>
    <p:extLst>
      <p:ext uri="{BB962C8B-B14F-4D97-AF65-F5344CB8AC3E}">
        <p14:creationId xmlns:p14="http://schemas.microsoft.com/office/powerpoint/2010/main" val="2221411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078C2-E8A4-27C5-ED7B-1C54198EE2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2D7E7B-5E59-36CF-6272-4A217794BC9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12B5EEC-AABD-EBF3-0A4C-2C5D0A8F302E}"/>
              </a:ext>
            </a:extLst>
          </p:cNvPr>
          <p:cNvSpPr>
            <a:spLocks noGrp="1"/>
          </p:cNvSpPr>
          <p:nvPr>
            <p:ph type="body" idx="1"/>
          </p:nvPr>
        </p:nvSpPr>
        <p:spPr>
          <a:xfrm>
            <a:off x="685800" y="4400549"/>
            <a:ext cx="5486400" cy="3774459"/>
          </a:xfrm>
        </p:spPr>
        <p:txBody>
          <a:bodyPr/>
          <a:lstStyle/>
          <a:p>
            <a:pPr marL="457200" lvl="1" indent="0">
              <a:lnSpc>
                <a:spcPct val="90000"/>
              </a:lnSpc>
              <a:spcBef>
                <a:spcPts val="1200"/>
              </a:spcBef>
              <a:spcAft>
                <a:spcPts val="60"/>
              </a:spcAft>
              <a:buFont typeface="Arial" panose="020B0604020202020204" pitchFamily="34" charset="0"/>
              <a:buNone/>
            </a:pPr>
            <a:r>
              <a:rPr lang="en-US" sz="1200" b="1" dirty="0">
                <a:latin typeface="Aptos Light" panose="020B0004020202020204" pitchFamily="34" charset="0"/>
                <a:ea typeface="Aptos" panose="02000000000000000000" pitchFamily="2" charset="0"/>
              </a:rPr>
              <a:t>Some recommendations moved forward, some stalled.</a:t>
            </a:r>
          </a:p>
          <a:p>
            <a:pPr marL="457200" lvl="1" indent="0">
              <a:lnSpc>
                <a:spcPct val="90000"/>
              </a:lnSpc>
              <a:spcBef>
                <a:spcPts val="1200"/>
              </a:spcBef>
              <a:spcAft>
                <a:spcPts val="60"/>
              </a:spcAft>
              <a:buFont typeface="Arial" panose="020B0604020202020204" pitchFamily="34" charset="0"/>
              <a:buNone/>
            </a:pPr>
            <a:endParaRPr lang="en-US" sz="1200" b="1" dirty="0">
              <a:latin typeface="Aptos Light" panose="020B0004020202020204" pitchFamily="34" charset="0"/>
              <a:ea typeface="Aptos" panose="02000000000000000000" pitchFamily="2" charset="0"/>
            </a:endParaRPr>
          </a:p>
          <a:p>
            <a:pPr marL="457200" lvl="1" indent="0">
              <a:lnSpc>
                <a:spcPct val="90000"/>
              </a:lnSpc>
              <a:spcBef>
                <a:spcPts val="1200"/>
              </a:spcBef>
              <a:spcAft>
                <a:spcPts val="60"/>
              </a:spcAft>
              <a:buFont typeface="Arial" panose="020B0604020202020204" pitchFamily="34" charset="0"/>
              <a:buNone/>
            </a:pPr>
            <a:r>
              <a:rPr lang="en-US" sz="1200" b="1" dirty="0">
                <a:latin typeface="Aptos Light" panose="020B0004020202020204" pitchFamily="34" charset="0"/>
                <a:ea typeface="Aptos" panose="02000000000000000000" pitchFamily="2" charset="0"/>
              </a:rPr>
              <a:t>SUCCESS: biophysics program, user driven analysis</a:t>
            </a:r>
          </a:p>
          <a:p>
            <a:pPr marL="457200" lvl="1" indent="0">
              <a:lnSpc>
                <a:spcPct val="90000"/>
              </a:lnSpc>
              <a:spcBef>
                <a:spcPts val="1200"/>
              </a:spcBef>
              <a:spcAft>
                <a:spcPts val="60"/>
              </a:spcAft>
              <a:buFont typeface="Arial" panose="020B0604020202020204" pitchFamily="34" charset="0"/>
              <a:buNone/>
            </a:pPr>
            <a:r>
              <a:rPr lang="en-US" sz="1200" b="1" dirty="0">
                <a:latin typeface="Aptos Light" panose="020B0004020202020204" pitchFamily="34" charset="0"/>
                <a:ea typeface="Aptos" panose="02000000000000000000" pitchFamily="2" charset="0"/>
              </a:rPr>
              <a:t>FAILURE:  soft matter SE, detector roadmap</a:t>
            </a:r>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E8C25157-7D57-E4CC-B8A4-C6711A949EF0}"/>
              </a:ext>
            </a:extLst>
          </p:cNvPr>
          <p:cNvSpPr>
            <a:spLocks noGrp="1"/>
          </p:cNvSpPr>
          <p:nvPr>
            <p:ph type="sldNum" sz="quarter" idx="5"/>
          </p:nvPr>
        </p:nvSpPr>
        <p:spPr/>
        <p:txBody>
          <a:bodyPr/>
          <a:lstStyle/>
          <a:p>
            <a:fld id="{CEEA2CD3-FB95-D94F-9F04-F9F995EAB822}" type="slidenum">
              <a:rPr lang="en-US" smtClean="0"/>
              <a:t>4</a:t>
            </a:fld>
            <a:endParaRPr lang="en-US"/>
          </a:p>
        </p:txBody>
      </p:sp>
    </p:spTree>
    <p:extLst>
      <p:ext uri="{BB962C8B-B14F-4D97-AF65-F5344CB8AC3E}">
        <p14:creationId xmlns:p14="http://schemas.microsoft.com/office/powerpoint/2010/main" val="64557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AAF2A-B9DB-3A5A-84D0-36812D66D3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6973F-F168-69B6-055A-E9D5024B736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DA6367-E274-E8DC-B157-672ADB72E13B}"/>
              </a:ext>
            </a:extLst>
          </p:cNvPr>
          <p:cNvSpPr>
            <a:spLocks noGrp="1"/>
          </p:cNvSpPr>
          <p:nvPr>
            <p:ph type="body" idx="1"/>
          </p:nvPr>
        </p:nvSpPr>
        <p:spPr>
          <a:xfrm>
            <a:off x="685800" y="4400549"/>
            <a:ext cx="5486400" cy="3774459"/>
          </a:xfrm>
        </p:spPr>
        <p:txBody>
          <a:bodyPr/>
          <a:lstStyle/>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b="1" kern="1200" dirty="0">
                <a:solidFill>
                  <a:schemeClr val="tx1"/>
                </a:solidFill>
                <a:effectLst/>
                <a:latin typeface="Aptos" panose="020B0004020202020204" pitchFamily="34" charset="0"/>
                <a:ea typeface="+mn-ea"/>
                <a:cs typeface="+mn-cs"/>
              </a:rPr>
              <a:t>A fairly conventional TOF reflectometer, on high flux source but high </a:t>
            </a:r>
            <a:r>
              <a:rPr lang="en-US" sz="1200" b="1" kern="1200" dirty="0" err="1">
                <a:solidFill>
                  <a:schemeClr val="tx1"/>
                </a:solidFill>
                <a:effectLst/>
                <a:latin typeface="Aptos" panose="020B0004020202020204" pitchFamily="34" charset="0"/>
                <a:ea typeface="+mn-ea"/>
                <a:cs typeface="+mn-cs"/>
              </a:rPr>
              <a:t>freq</a:t>
            </a:r>
            <a:r>
              <a:rPr lang="en-US" sz="1200" b="1" kern="1200" dirty="0">
                <a:solidFill>
                  <a:schemeClr val="tx1"/>
                </a:solidFill>
                <a:effectLst/>
                <a:latin typeface="Aptos" panose="020B0004020202020204" pitchFamily="34" charset="0"/>
                <a:ea typeface="+mn-ea"/>
                <a:cs typeface="+mn-cs"/>
              </a:rPr>
              <a:t> of source is limiting, </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b="1" kern="1200" dirty="0">
                <a:solidFill>
                  <a:schemeClr val="tx1"/>
                </a:solidFill>
                <a:effectLst/>
                <a:latin typeface="Aptos" panose="020B0004020202020204" pitchFamily="34" charset="0"/>
                <a:ea typeface="+mn-ea"/>
                <a:cs typeface="+mn-cs"/>
              </a:rPr>
              <a:t>unusual features: 4 degree guide inclination, high divergence. no bending optics for free liquids.</a:t>
            </a:r>
          </a:p>
          <a:p>
            <a:pPr marL="0" marR="0" lvl="0" indent="0" algn="l" defTabSz="914400" rtl="0" eaLnBrk="1" fontAlgn="auto" latinLnBrk="0" hangingPunct="1">
              <a:lnSpc>
                <a:spcPct val="90000"/>
              </a:lnSpc>
              <a:spcBef>
                <a:spcPts val="1200"/>
              </a:spcBef>
              <a:spcAft>
                <a:spcPts val="60"/>
              </a:spcAft>
              <a:buClrTx/>
              <a:buSzTx/>
              <a:buFont typeface="Arial" panose="020B0604020202020204" pitchFamily="34" charset="0"/>
              <a:buNone/>
              <a:tabLst/>
              <a:defRPr/>
            </a:pPr>
            <a:endParaRPr lang="en-US" sz="1200" kern="1200" dirty="0">
              <a:solidFill>
                <a:schemeClr val="tx1"/>
              </a:solidFill>
              <a:effectLst/>
              <a:latin typeface="Aptos" panose="020B0004020202020204" pitchFamily="34" charset="0"/>
              <a:ea typeface="+mn-ea"/>
              <a:cs typeface="+mn-cs"/>
            </a:endParaRPr>
          </a:p>
          <a:p>
            <a:pPr marL="0" marR="0" lvl="0" indent="0" algn="l" defTabSz="914400" rtl="0" eaLnBrk="1" fontAlgn="auto" latinLnBrk="0" hangingPunct="1">
              <a:lnSpc>
                <a:spcPct val="90000"/>
              </a:lnSpc>
              <a:spcBef>
                <a:spcPts val="1200"/>
              </a:spcBef>
              <a:spcAft>
                <a:spcPts val="60"/>
              </a:spcAft>
              <a:buClrTx/>
              <a:buSzTx/>
              <a:buFont typeface="Arial" panose="020B0604020202020204" pitchFamily="34" charset="0"/>
              <a:buNone/>
              <a:tabLst/>
              <a:defRPr/>
            </a:pPr>
            <a:r>
              <a:rPr lang="en-US" dirty="0"/>
              <a:t>“We weren’t failing to do good science—we were boxed into a narrow operating envelope.”</a:t>
            </a:r>
          </a:p>
          <a:p>
            <a:pPr marL="0" marR="0" lvl="0" indent="0" algn="l" defTabSz="914400" rtl="0" eaLnBrk="1" fontAlgn="auto" latinLnBrk="0" hangingPunct="1">
              <a:lnSpc>
                <a:spcPct val="90000"/>
              </a:lnSpc>
              <a:spcBef>
                <a:spcPts val="1200"/>
              </a:spcBef>
              <a:spcAft>
                <a:spcPts val="60"/>
              </a:spcAft>
              <a:buClrTx/>
              <a:buSzTx/>
              <a:buFont typeface="Arial" panose="020B0604020202020204" pitchFamily="34" charset="0"/>
              <a:buNone/>
              <a:tabLst/>
              <a:defRPr/>
            </a:pPr>
            <a:endParaRPr lang="en-US" sz="1200" kern="1200" dirty="0">
              <a:solidFill>
                <a:schemeClr val="tx1"/>
              </a:solidFill>
              <a:effectLst/>
              <a:latin typeface="Aptos" panose="020B0004020202020204" pitchFamily="34" charset="0"/>
              <a:ea typeface="+mn-ea"/>
              <a:cs typeface="+mn-cs"/>
            </a:endParaRP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kern="1200" dirty="0">
                <a:solidFill>
                  <a:schemeClr val="tx1"/>
                </a:solidFill>
                <a:effectLst/>
                <a:latin typeface="Aptos" panose="020B0004020202020204" pitchFamily="34" charset="0"/>
                <a:ea typeface="+mn-ea"/>
                <a:cs typeface="+mn-cs"/>
              </a:rPr>
              <a:t> Can't get peak of spectrum on sample at low angles, no hope for reflection down theta-theta</a:t>
            </a:r>
          </a:p>
          <a:p>
            <a:pPr marL="0" marR="0" lvl="0" indent="0" algn="l" defTabSz="914400" rtl="0" eaLnBrk="1" fontAlgn="auto" latinLnBrk="0" hangingPunct="1">
              <a:lnSpc>
                <a:spcPct val="90000"/>
              </a:lnSpc>
              <a:spcBef>
                <a:spcPts val="1200"/>
              </a:spcBef>
              <a:spcAft>
                <a:spcPts val="60"/>
              </a:spcAft>
              <a:buClrTx/>
              <a:buSzTx/>
              <a:buFont typeface="Arial" panose="020B0604020202020204" pitchFamily="34" charset="0"/>
              <a:buNone/>
              <a:tabLst/>
              <a:defRPr/>
            </a:pPr>
            <a:endParaRPr lang="en-US" sz="1200" dirty="0"/>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dirty="0"/>
              <a:t>7 configs to 0.2 or 8 configs to 0.4 A-1, no in between. Step through lambda bands</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dirty="0"/>
              <a:t>Auto alignment ~20-30m, very nice streamlined workflow</a:t>
            </a:r>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dirty="0"/>
              <a:t>Band-aids on band-aids, house of cards: </a:t>
            </a:r>
            <a:r>
              <a:rPr lang="en-US" dirty="0"/>
              <a:t>The system </a:t>
            </a:r>
            <a:r>
              <a:rPr lang="en-US" i="1" dirty="0"/>
              <a:t>appears</a:t>
            </a:r>
            <a:r>
              <a:rPr lang="en-US" dirty="0"/>
              <a:t> stable but is actually fragile</a:t>
            </a:r>
            <a:endParaRPr lang="en-US" sz="1200" dirty="0"/>
          </a:p>
          <a:p>
            <a:pPr marL="171450" marR="0" lvl="0"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dirty="0"/>
              <a:t>Point detector style alignments</a:t>
            </a:r>
          </a:p>
        </p:txBody>
      </p:sp>
      <p:sp>
        <p:nvSpPr>
          <p:cNvPr id="4" name="Slide Number Placeholder 3">
            <a:extLst>
              <a:ext uri="{FF2B5EF4-FFF2-40B4-BE49-F238E27FC236}">
                <a16:creationId xmlns:a16="http://schemas.microsoft.com/office/drawing/2014/main" id="{4FD8CEEB-4F3B-7B91-0DA3-AF5654D4FB9D}"/>
              </a:ext>
            </a:extLst>
          </p:cNvPr>
          <p:cNvSpPr>
            <a:spLocks noGrp="1"/>
          </p:cNvSpPr>
          <p:nvPr>
            <p:ph type="sldNum" sz="quarter" idx="5"/>
          </p:nvPr>
        </p:nvSpPr>
        <p:spPr/>
        <p:txBody>
          <a:bodyPr/>
          <a:lstStyle/>
          <a:p>
            <a:fld id="{CEEA2CD3-FB95-D94F-9F04-F9F995EAB822}" type="slidenum">
              <a:rPr lang="en-US" smtClean="0"/>
              <a:t>5</a:t>
            </a:fld>
            <a:endParaRPr lang="en-US"/>
          </a:p>
        </p:txBody>
      </p:sp>
    </p:spTree>
    <p:extLst>
      <p:ext uri="{BB962C8B-B14F-4D97-AF65-F5344CB8AC3E}">
        <p14:creationId xmlns:p14="http://schemas.microsoft.com/office/powerpoint/2010/main" val="3741610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C36C5-C90D-BA92-ADD6-E26B0B9B32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AC489-3463-DF8D-A36D-426D10C6978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AE29A35-BFCB-1F0B-AAF1-B418B21B1031}"/>
              </a:ext>
            </a:extLst>
          </p:cNvPr>
          <p:cNvSpPr>
            <a:spLocks noGrp="1"/>
          </p:cNvSpPr>
          <p:nvPr>
            <p:ph type="body" idx="1"/>
          </p:nvPr>
        </p:nvSpPr>
        <p:spPr>
          <a:xfrm>
            <a:off x="685800" y="4400549"/>
            <a:ext cx="5486400" cy="3774459"/>
          </a:xfrm>
        </p:spPr>
        <p:txBody>
          <a:bodyPr/>
          <a:lstStyle/>
          <a:p>
            <a:pPr marL="628650" marR="0" lvl="1" indent="-171450" defTabSz="91440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b="1" dirty="0">
                <a:latin typeface="Aptos Light" panose="020B0004020202020204" pitchFamily="34" charset="0"/>
                <a:ea typeface="Aptos" panose="02000000000000000000" pitchFamily="2" charset="0"/>
              </a:rPr>
              <a:t>Highlight transition and change over the review period: both in terms of staff and instrument operations</a:t>
            </a:r>
          </a:p>
          <a:p>
            <a:pPr marL="628650" lvl="1"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Timeline of this review overlaps with the NCNR outage. </a:t>
            </a:r>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0078A291-7232-4028-2182-28CF342C08A9}"/>
              </a:ext>
            </a:extLst>
          </p:cNvPr>
          <p:cNvSpPr>
            <a:spLocks noGrp="1"/>
          </p:cNvSpPr>
          <p:nvPr>
            <p:ph type="sldNum" sz="quarter" idx="5"/>
          </p:nvPr>
        </p:nvSpPr>
        <p:spPr/>
        <p:txBody>
          <a:bodyPr/>
          <a:lstStyle/>
          <a:p>
            <a:fld id="{CEEA2CD3-FB95-D94F-9F04-F9F995EAB822}" type="slidenum">
              <a:rPr lang="en-US" smtClean="0"/>
              <a:t>6</a:t>
            </a:fld>
            <a:endParaRPr lang="en-US"/>
          </a:p>
        </p:txBody>
      </p:sp>
    </p:spTree>
    <p:extLst>
      <p:ext uri="{BB962C8B-B14F-4D97-AF65-F5344CB8AC3E}">
        <p14:creationId xmlns:p14="http://schemas.microsoft.com/office/powerpoint/2010/main" val="139574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A66EA-3406-FFA1-929D-A75C620BB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87BA9-7686-D32B-17EC-B4D122B436F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3FE4853-BF84-25B9-91F8-FF3D913DEC03}"/>
              </a:ext>
            </a:extLst>
          </p:cNvPr>
          <p:cNvSpPr>
            <a:spLocks noGrp="1"/>
          </p:cNvSpPr>
          <p:nvPr>
            <p:ph type="body" idx="1"/>
          </p:nvPr>
        </p:nvSpPr>
        <p:spPr>
          <a:xfrm>
            <a:off x="685800" y="4400549"/>
            <a:ext cx="5486400" cy="3774459"/>
          </a:xfrm>
        </p:spPr>
        <p:txBody>
          <a:bodyPr/>
          <a:lstStyle/>
          <a:p>
            <a:pPr marL="628650" marR="0" lvl="1" indent="-171450" defTabSz="91440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sz="1200" b="1" dirty="0">
                <a:latin typeface="Aptos Light" panose="020B0004020202020204" pitchFamily="34" charset="0"/>
                <a:ea typeface="Aptos" panose="02000000000000000000" pitchFamily="2" charset="0"/>
              </a:rPr>
              <a:t>Highlight transition and change over the review period: both in terms of staff and instrument operations</a:t>
            </a:r>
          </a:p>
          <a:p>
            <a:pPr marL="628650" lvl="1" indent="-171450">
              <a:lnSpc>
                <a:spcPct val="90000"/>
              </a:lnSpc>
              <a:spcBef>
                <a:spcPts val="1200"/>
              </a:spcBef>
              <a:spcAft>
                <a:spcPts val="60"/>
              </a:spcAft>
              <a:buFont typeface="Arial" panose="020B0604020202020204" pitchFamily="34" charset="0"/>
              <a:buChar char="•"/>
            </a:pPr>
            <a:r>
              <a:rPr lang="en-US" sz="1200" b="1" dirty="0"/>
              <a:t>fundamentally destabilizing but in a </a:t>
            </a:r>
            <a:r>
              <a:rPr lang="en-US" sz="1200" b="1" i="0" dirty="0"/>
              <a:t>good </a:t>
            </a:r>
            <a:r>
              <a:rPr lang="en-US" sz="1200" b="1" dirty="0"/>
              <a:t>way</a:t>
            </a:r>
          </a:p>
          <a:p>
            <a:pPr marL="628650" lvl="1"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Timeline of this review overlaps with the NCNR outage. </a:t>
            </a:r>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E3EC7D75-11BA-9532-6E28-CAAECB6BE7C7}"/>
              </a:ext>
            </a:extLst>
          </p:cNvPr>
          <p:cNvSpPr>
            <a:spLocks noGrp="1"/>
          </p:cNvSpPr>
          <p:nvPr>
            <p:ph type="sldNum" sz="quarter" idx="5"/>
          </p:nvPr>
        </p:nvSpPr>
        <p:spPr/>
        <p:txBody>
          <a:bodyPr/>
          <a:lstStyle/>
          <a:p>
            <a:fld id="{CEEA2CD3-FB95-D94F-9F04-F9F995EAB822}" type="slidenum">
              <a:rPr lang="en-US" smtClean="0"/>
              <a:t>7</a:t>
            </a:fld>
            <a:endParaRPr lang="en-US"/>
          </a:p>
        </p:txBody>
      </p:sp>
    </p:spTree>
    <p:extLst>
      <p:ext uri="{BB962C8B-B14F-4D97-AF65-F5344CB8AC3E}">
        <p14:creationId xmlns:p14="http://schemas.microsoft.com/office/powerpoint/2010/main" val="2461652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59B95-3090-1F88-C652-C90983EB4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05A9A-4167-46A1-B1F2-921EEC54612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60C95E3-6801-50C7-0D3E-E3BC677F4DD8}"/>
              </a:ext>
            </a:extLst>
          </p:cNvPr>
          <p:cNvSpPr>
            <a:spLocks noGrp="1"/>
          </p:cNvSpPr>
          <p:nvPr>
            <p:ph type="body" idx="1"/>
          </p:nvPr>
        </p:nvSpPr>
        <p:spPr>
          <a:xfrm>
            <a:off x="685800" y="4400549"/>
            <a:ext cx="5486400" cy="3774459"/>
          </a:xfrm>
        </p:spPr>
        <p:txBody>
          <a:bodyPr/>
          <a:lstStyle/>
          <a:p>
            <a:pPr marL="457200" lvl="1" indent="0">
              <a:lnSpc>
                <a:spcPct val="90000"/>
              </a:lnSpc>
              <a:spcBef>
                <a:spcPts val="1200"/>
              </a:spcBef>
              <a:spcAft>
                <a:spcPts val="60"/>
              </a:spcAft>
              <a:buFont typeface="Arial" panose="020B0604020202020204" pitchFamily="34" charset="0"/>
              <a:buNone/>
            </a:pPr>
            <a:r>
              <a:rPr lang="en-US" sz="1200" b="1" dirty="0">
                <a:latin typeface="Aptos Light" panose="020B0004020202020204" pitchFamily="34" charset="0"/>
                <a:ea typeface="Aptos" panose="02000000000000000000" pitchFamily="2" charset="0"/>
              </a:rPr>
              <a:t>REST OF FACILITY MOVING TO ROBOTS, WE MOVED AWAY</a:t>
            </a:r>
          </a:p>
          <a:p>
            <a:pPr marL="457200" lvl="1" indent="0">
              <a:lnSpc>
                <a:spcPct val="90000"/>
              </a:lnSpc>
              <a:spcBef>
                <a:spcPts val="1200"/>
              </a:spcBef>
              <a:spcAft>
                <a:spcPts val="60"/>
              </a:spcAft>
              <a:buFont typeface="Arial" panose="020B0604020202020204" pitchFamily="34" charset="0"/>
              <a:buNone/>
            </a:pPr>
            <a:endParaRPr lang="en-US" sz="1200" dirty="0">
              <a:latin typeface="Aptos Light" panose="020B0004020202020204" pitchFamily="34" charset="0"/>
              <a:ea typeface="Aptos" panose="02000000000000000000" pitchFamily="2" charset="0"/>
            </a:endParaRPr>
          </a:p>
          <a:p>
            <a:pPr marL="457200" lvl="1" indent="0">
              <a:lnSpc>
                <a:spcPct val="90000"/>
              </a:lnSpc>
              <a:spcBef>
                <a:spcPts val="1200"/>
              </a:spcBef>
              <a:spcAft>
                <a:spcPts val="60"/>
              </a:spcAft>
              <a:buFont typeface="Arial" panose="020B0604020202020204" pitchFamily="34" charset="0"/>
              <a:buNone/>
            </a:pPr>
            <a:r>
              <a:rPr lang="en-US" sz="1200" dirty="0">
                <a:latin typeface="Aptos Light" panose="020B0004020202020204" pitchFamily="34" charset="0"/>
                <a:ea typeface="Aptos" panose="02000000000000000000" pitchFamily="2" charset="0"/>
              </a:rPr>
              <a:t>Need more automation capacity (if not changing sample conditions), especially with decreasing acquisition times.</a:t>
            </a:r>
          </a:p>
          <a:p>
            <a:pPr marL="457200" lvl="1" indent="0">
              <a:lnSpc>
                <a:spcPct val="90000"/>
              </a:lnSpc>
              <a:spcBef>
                <a:spcPts val="1200"/>
              </a:spcBef>
              <a:spcAft>
                <a:spcPts val="60"/>
              </a:spcAft>
              <a:buFont typeface="Arial" panose="020B0604020202020204" pitchFamily="34" charset="0"/>
              <a:buNone/>
            </a:pPr>
            <a:r>
              <a:rPr lang="en-US" sz="1200" dirty="0">
                <a:latin typeface="Aptos Light" panose="020B0004020202020204" pitchFamily="34" charset="0"/>
                <a:ea typeface="Aptos" panose="02000000000000000000" pitchFamily="2" charset="0"/>
              </a:rPr>
              <a:t>Now that we have caught up with the early 2000s, New robot in the future?</a:t>
            </a:r>
          </a:p>
          <a:p>
            <a:pPr marL="457200" lvl="1" indent="0">
              <a:lnSpc>
                <a:spcPct val="90000"/>
              </a:lnSpc>
              <a:spcBef>
                <a:spcPts val="1200"/>
              </a:spcBef>
              <a:spcAft>
                <a:spcPts val="60"/>
              </a:spcAft>
              <a:buFont typeface="Arial" panose="020B0604020202020204" pitchFamily="34" charset="0"/>
              <a:buNone/>
            </a:pPr>
            <a:endParaRPr lang="en-US" sz="1200" dirty="0">
              <a:latin typeface="Aptos Light" panose="020B0004020202020204" pitchFamily="34" charset="0"/>
              <a:ea typeface="Aptos" panose="02000000000000000000" pitchFamily="2" charset="0"/>
            </a:endParaRPr>
          </a:p>
          <a:p>
            <a:r>
              <a:rPr lang="en-US" dirty="0"/>
              <a:t>COR:  170 to 350mm,    Load: doubles to 370kg,     Motion: +/-75mm </a:t>
            </a:r>
          </a:p>
          <a:p>
            <a:r>
              <a:rPr lang="en-US" dirty="0"/>
              <a:t>midscale Awarded </a:t>
            </a:r>
            <a:r>
              <a:rPr lang="en-US" sz="1200" b="0" i="0" u="none" strike="noStrike" kern="1200" dirty="0">
                <a:solidFill>
                  <a:schemeClr val="tx1"/>
                </a:solidFill>
                <a:effectLst/>
                <a:latin typeface="Aptos" panose="020B0004020202020204" pitchFamily="34" charset="0"/>
                <a:ea typeface="+mn-ea"/>
                <a:cs typeface="+mn-cs"/>
              </a:rPr>
              <a:t>$325,300 November 2022 which included new goniometer and upgrade to </a:t>
            </a:r>
            <a:r>
              <a:rPr lang="en-US" sz="1200" b="0" i="0" u="none" strike="noStrike" kern="1200" dirty="0" err="1">
                <a:solidFill>
                  <a:schemeClr val="tx1"/>
                </a:solidFill>
                <a:effectLst/>
                <a:latin typeface="Aptos" panose="020B0004020202020204" pitchFamily="34" charset="0"/>
                <a:ea typeface="+mn-ea"/>
                <a:cs typeface="+mn-cs"/>
              </a:rPr>
              <a:t>Galils</a:t>
            </a:r>
            <a:r>
              <a:rPr lang="en-US" sz="1200" b="0" i="0" u="none" strike="noStrike" kern="1200" dirty="0">
                <a:solidFill>
                  <a:schemeClr val="tx1"/>
                </a:solidFill>
                <a:effectLst/>
                <a:latin typeface="Aptos" panose="020B0004020202020204" pitchFamily="34" charset="0"/>
                <a:ea typeface="+mn-ea"/>
                <a:cs typeface="+mn-cs"/>
              </a:rPr>
              <a:t>.  Installed June 2024</a:t>
            </a:r>
            <a:endParaRPr lang="en-US" dirty="0"/>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0B4D2C70-1962-A733-493C-B7E791511042}"/>
              </a:ext>
            </a:extLst>
          </p:cNvPr>
          <p:cNvSpPr>
            <a:spLocks noGrp="1"/>
          </p:cNvSpPr>
          <p:nvPr>
            <p:ph type="sldNum" sz="quarter" idx="5"/>
          </p:nvPr>
        </p:nvSpPr>
        <p:spPr/>
        <p:txBody>
          <a:bodyPr/>
          <a:lstStyle/>
          <a:p>
            <a:fld id="{CEEA2CD3-FB95-D94F-9F04-F9F995EAB822}" type="slidenum">
              <a:rPr lang="en-US" smtClean="0"/>
              <a:t>8</a:t>
            </a:fld>
            <a:endParaRPr lang="en-US"/>
          </a:p>
        </p:txBody>
      </p:sp>
    </p:spTree>
    <p:extLst>
      <p:ext uri="{BB962C8B-B14F-4D97-AF65-F5344CB8AC3E}">
        <p14:creationId xmlns:p14="http://schemas.microsoft.com/office/powerpoint/2010/main" val="3380702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E9737-927A-4F25-11D5-FE1368E05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8DE86-98FE-9602-6A24-BF863A20E9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355A690-8B48-2FA1-0C14-087C4FB9A983}"/>
              </a:ext>
            </a:extLst>
          </p:cNvPr>
          <p:cNvSpPr>
            <a:spLocks noGrp="1"/>
          </p:cNvSpPr>
          <p:nvPr>
            <p:ph type="body" idx="1"/>
          </p:nvPr>
        </p:nvSpPr>
        <p:spPr>
          <a:xfrm>
            <a:off x="685800" y="4400549"/>
            <a:ext cx="5486400" cy="3774459"/>
          </a:xfrm>
        </p:spPr>
        <p:txBody>
          <a:bodyPr/>
          <a:lstStyle/>
          <a:p>
            <a:pPr marL="457200" lvl="1" indent="0">
              <a:lnSpc>
                <a:spcPct val="90000"/>
              </a:lnSpc>
              <a:spcBef>
                <a:spcPts val="1200"/>
              </a:spcBef>
              <a:spcAft>
                <a:spcPts val="60"/>
              </a:spcAft>
              <a:buFont typeface="Arial" panose="020B0604020202020204" pitchFamily="34" charset="0"/>
              <a:buNone/>
            </a:pPr>
            <a:r>
              <a:rPr lang="en-US" sz="1200" b="1" dirty="0">
                <a:latin typeface="Aptos Light" panose="020B0004020202020204" pitchFamily="34" charset="0"/>
                <a:ea typeface="Aptos" panose="02000000000000000000" pitchFamily="2" charset="0"/>
              </a:rPr>
              <a:t>HIGH LEVEL: Systematic failure of a critical instrument component</a:t>
            </a:r>
          </a:p>
          <a:p>
            <a:pPr marL="457200" lvl="1" indent="0">
              <a:lnSpc>
                <a:spcPct val="90000"/>
              </a:lnSpc>
              <a:spcBef>
                <a:spcPts val="1200"/>
              </a:spcBef>
              <a:spcAft>
                <a:spcPts val="60"/>
              </a:spcAft>
              <a:buFont typeface="Arial" panose="020B0604020202020204" pitchFamily="34" charset="0"/>
              <a:buNone/>
            </a:pPr>
            <a:r>
              <a:rPr lang="en-US" sz="1200" b="1" dirty="0">
                <a:latin typeface="Aptos Light" panose="020B0004020202020204" pitchFamily="34" charset="0"/>
                <a:ea typeface="Aptos" panose="02000000000000000000" pitchFamily="2" charset="0"/>
              </a:rPr>
              <a:t>Took 2 years from identifying the root issue to implementing a solution</a:t>
            </a:r>
          </a:p>
          <a:p>
            <a:pPr marL="457200" lvl="1" indent="0">
              <a:lnSpc>
                <a:spcPct val="90000"/>
              </a:lnSpc>
              <a:spcBef>
                <a:spcPts val="1200"/>
              </a:spcBef>
              <a:spcAft>
                <a:spcPts val="60"/>
              </a:spcAft>
              <a:buFont typeface="Arial" panose="020B0604020202020204" pitchFamily="34" charset="0"/>
              <a:buNone/>
            </a:pPr>
            <a:r>
              <a:rPr lang="en-US" sz="1200" b="1" dirty="0">
                <a:latin typeface="Aptos Light" panose="020B0004020202020204" pitchFamily="34" charset="0"/>
                <a:ea typeface="Aptos" panose="02000000000000000000" pitchFamily="2" charset="0"/>
              </a:rPr>
              <a:t>New methods rolled out during this saga are now foundation of the new instrumental flexibility</a:t>
            </a:r>
          </a:p>
          <a:p>
            <a:pPr marL="628650" lvl="1"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a:p>
            <a:pPr marL="171450"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First repair replaced drive assembly, failed in 30h.</a:t>
            </a:r>
          </a:p>
          <a:p>
            <a:pPr marL="171450"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During 2</a:t>
            </a:r>
            <a:r>
              <a:rPr lang="en-US" sz="1200" baseline="30000" dirty="0">
                <a:latin typeface="Aptos Light" panose="020B0004020202020204" pitchFamily="34" charset="0"/>
                <a:ea typeface="Aptos" panose="02000000000000000000" pitchFamily="2" charset="0"/>
              </a:rPr>
              <a:t>nd</a:t>
            </a:r>
            <a:r>
              <a:rPr lang="en-US" sz="1200" dirty="0">
                <a:latin typeface="Aptos Light" panose="020B0004020202020204" pitchFamily="34" charset="0"/>
                <a:ea typeface="Aptos" panose="02000000000000000000" pitchFamily="2" charset="0"/>
              </a:rPr>
              <a:t> repair: see a crowbar needed to force the assembly together. More rigorous attempts to align assembly after failures. All on research mechanics, limited support for instrument engineers</a:t>
            </a:r>
          </a:p>
          <a:p>
            <a:pPr marL="171450"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Failure 4: software glitch made ZD and TTHD move together, broke it. Afterwards, software interlock </a:t>
            </a:r>
          </a:p>
          <a:p>
            <a:pPr marL="171450"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During PPU, couldn’t get resources to deal with over constraints. Fabricated new components from stronger 6061-T6 alloy.  Installed higher torque motor as our best option for mitigation</a:t>
            </a:r>
          </a:p>
          <a:p>
            <a:pPr marL="171450"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After PPU, totally stripped nut with higher torque motor, whole thing crashed to the ground. This is when engineering started to look into a design mod to deal with the issue</a:t>
            </a:r>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a:p>
            <a:pPr marL="171450"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2.5min to move for a standard measurement</a:t>
            </a:r>
          </a:p>
        </p:txBody>
      </p:sp>
      <p:sp>
        <p:nvSpPr>
          <p:cNvPr id="4" name="Slide Number Placeholder 3">
            <a:extLst>
              <a:ext uri="{FF2B5EF4-FFF2-40B4-BE49-F238E27FC236}">
                <a16:creationId xmlns:a16="http://schemas.microsoft.com/office/drawing/2014/main" id="{0074F4C3-1F43-0AB2-40EF-D7B46A6DC1B3}"/>
              </a:ext>
            </a:extLst>
          </p:cNvPr>
          <p:cNvSpPr>
            <a:spLocks noGrp="1"/>
          </p:cNvSpPr>
          <p:nvPr>
            <p:ph type="sldNum" sz="quarter" idx="5"/>
          </p:nvPr>
        </p:nvSpPr>
        <p:spPr/>
        <p:txBody>
          <a:bodyPr/>
          <a:lstStyle/>
          <a:p>
            <a:fld id="{CEEA2CD3-FB95-D94F-9F04-F9F995EAB822}" type="slidenum">
              <a:rPr lang="en-US" smtClean="0"/>
              <a:t>9</a:t>
            </a:fld>
            <a:endParaRPr lang="en-US"/>
          </a:p>
        </p:txBody>
      </p:sp>
    </p:spTree>
    <p:extLst>
      <p:ext uri="{BB962C8B-B14F-4D97-AF65-F5344CB8AC3E}">
        <p14:creationId xmlns:p14="http://schemas.microsoft.com/office/powerpoint/2010/main" val="681968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620304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Aptos Light" panose="020B0004020202020204" pitchFamily="34" charset="0"/>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23035" y="1017332"/>
            <a:ext cx="11390071" cy="5221425"/>
          </a:xfrm>
        </p:spPr>
        <p:txBody>
          <a:bodyPr/>
          <a:lstStyle>
            <a:lvl1pPr>
              <a:spcBef>
                <a:spcPts val="1000"/>
              </a:spcBef>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26CA2777-A89F-4130-B308-73BB65955918}" type="slidenum">
              <a:rPr lang="en-US" smtClean="0"/>
              <a:pPr/>
              <a:t>‹#›</a:t>
            </a:fld>
            <a:endParaRPr lang="en-US"/>
          </a:p>
        </p:txBody>
      </p:sp>
    </p:spTree>
    <p:extLst>
      <p:ext uri="{BB962C8B-B14F-4D97-AF65-F5344CB8AC3E}">
        <p14:creationId xmlns:p14="http://schemas.microsoft.com/office/powerpoint/2010/main" val="2944499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39" r:id="rId2"/>
    <p:sldLayoutId id="2147483896" r:id="rId3"/>
    <p:sldLayoutId id="2147483927" r:id="rId4"/>
    <p:sldLayoutId id="2147483941" r:id="rId5"/>
    <p:sldLayoutId id="2147483832" r:id="rId6"/>
    <p:sldLayoutId id="2147483894" r:id="rId7"/>
    <p:sldLayoutId id="2147483829" r:id="rId8"/>
    <p:sldLayoutId id="2147483897" r:id="rId9"/>
    <p:sldLayoutId id="2147483833" r:id="rId10"/>
    <p:sldLayoutId id="2147483952" r:id="rId11"/>
    <p:sldLayoutId id="2147483953" r:id="rId12"/>
    <p:sldLayoutId id="2147483954" r:id="rId13"/>
    <p:sldLayoutId id="2147483955" r:id="rId14"/>
    <p:sldLayoutId id="2147483956" r:id="rId15"/>
    <p:sldLayoutId id="2147483834" r:id="rId16"/>
    <p:sldLayoutId id="2147483940" r:id="rId17"/>
    <p:sldLayoutId id="2147483835" r:id="rId18"/>
    <p:sldLayoutId id="2147483928" r:id="rId19"/>
    <p:sldLayoutId id="2147483906" r:id="rId20"/>
    <p:sldLayoutId id="2147483905" r:id="rId21"/>
    <p:sldLayoutId id="2147483937" r:id="rId22"/>
    <p:sldLayoutId id="2147483947" r:id="rId23"/>
    <p:sldLayoutId id="2147483948" r:id="rId24"/>
    <p:sldLayoutId id="2147483951" r:id="rId25"/>
    <p:sldLayoutId id="2147483949" r:id="rId26"/>
    <p:sldLayoutId id="2147483959" r:id="rId27"/>
    <p:sldLayoutId id="2147483861" r:id="rId28"/>
    <p:sldLayoutId id="2147483958" r:id="rId29"/>
    <p:sldLayoutId id="2147483849" r:id="rId30"/>
    <p:sldLayoutId id="2147483960" r:id="rId31"/>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cid:F52D6743-8369-4AA9-9AB6-717CC27666E4"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cid:7C432555-5C1F-49CF-940E-6122D744CCD2" TargetMode="External"/><Relationship Id="rId5" Type="http://schemas.openxmlformats.org/officeDocument/2006/relationships/image" Target="cid:CE84C7C2-379C-458E-9663-27E7BE7E14B7" TargetMode="External"/><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cid:0005FE26-E83A-4B36-8471-C89B691583E0"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1.JPG"/><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tiff"/><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a:xfrm>
            <a:off x="1215450" y="2254309"/>
            <a:ext cx="4639918" cy="997196"/>
          </a:xfrm>
        </p:spPr>
        <p:txBody>
          <a:bodyPr/>
          <a:lstStyle/>
          <a:p>
            <a:r>
              <a:rPr lang="en-US" dirty="0"/>
              <a:t>Liquids Reflectometer </a:t>
            </a:r>
            <a:br>
              <a:rPr lang="en-US" dirty="0"/>
            </a:br>
            <a:r>
              <a:rPr lang="en-US" dirty="0"/>
              <a:t>Suite Review 2026</a:t>
            </a:r>
          </a:p>
        </p:txBody>
      </p:sp>
      <p:sp>
        <p:nvSpPr>
          <p:cNvPr id="3" name="Subtitle 2">
            <a:extLst>
              <a:ext uri="{FF2B5EF4-FFF2-40B4-BE49-F238E27FC236}">
                <a16:creationId xmlns:a16="http://schemas.microsoft.com/office/drawing/2014/main" id="{C563AA3E-CA79-A928-3E5C-72DD8F594C73}"/>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p:txBody>
          <a:bodyPr/>
          <a:lstStyle/>
          <a:p>
            <a:r>
              <a:rPr lang="en-US" dirty="0"/>
              <a:t>February 10th, 2026</a:t>
            </a: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p:txBody>
          <a:bodyPr/>
          <a:lstStyle/>
          <a:p>
            <a:r>
              <a:rPr lang="en-US" dirty="0"/>
              <a:t>Erik Watkins</a:t>
            </a:r>
          </a:p>
        </p:txBody>
      </p:sp>
      <p:sp>
        <p:nvSpPr>
          <p:cNvPr id="6" name="Text Placeholder 5">
            <a:extLst>
              <a:ext uri="{FF2B5EF4-FFF2-40B4-BE49-F238E27FC236}">
                <a16:creationId xmlns:a16="http://schemas.microsoft.com/office/drawing/2014/main" id="{0E4AE62E-70C2-2BB8-D0AC-19F273245092}"/>
              </a:ext>
            </a:extLst>
          </p:cNvPr>
          <p:cNvSpPr>
            <a:spLocks noGrp="1"/>
          </p:cNvSpPr>
          <p:nvPr>
            <p:ph type="body" sz="quarter" idx="17"/>
          </p:nvPr>
        </p:nvSpPr>
        <p:spPr/>
        <p:txBody>
          <a:bodyPr/>
          <a:lstStyle/>
          <a:p>
            <a:r>
              <a:rPr lang="en-US" dirty="0"/>
              <a:t>Neutron Scattering Division</a:t>
            </a:r>
          </a:p>
        </p:txBody>
      </p:sp>
    </p:spTree>
    <p:extLst>
      <p:ext uri="{BB962C8B-B14F-4D97-AF65-F5344CB8AC3E}">
        <p14:creationId xmlns:p14="http://schemas.microsoft.com/office/powerpoint/2010/main" val="4251991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D953-C2A1-7344-231F-8372889DD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4B7316-775A-186A-58DA-FAF2C056EAD1}"/>
              </a:ext>
            </a:extLst>
          </p:cNvPr>
          <p:cNvSpPr>
            <a:spLocks noGrp="1"/>
          </p:cNvSpPr>
          <p:nvPr>
            <p:ph type="title"/>
          </p:nvPr>
        </p:nvSpPr>
        <p:spPr>
          <a:xfrm>
            <a:off x="314692" y="365125"/>
            <a:ext cx="11492432" cy="742315"/>
          </a:xfrm>
        </p:spPr>
        <p:txBody>
          <a:bodyPr/>
          <a:lstStyle/>
          <a:p>
            <a:r>
              <a:rPr lang="en-US" sz="3600" dirty="0"/>
              <a:t>Recent Technique Developments</a:t>
            </a:r>
          </a:p>
        </p:txBody>
      </p:sp>
      <p:sp>
        <p:nvSpPr>
          <p:cNvPr id="6" name="TextBox 5">
            <a:extLst>
              <a:ext uri="{FF2B5EF4-FFF2-40B4-BE49-F238E27FC236}">
                <a16:creationId xmlns:a16="http://schemas.microsoft.com/office/drawing/2014/main" id="{58A797F0-551F-D4FB-26C2-69AFF0DCD853}"/>
              </a:ext>
            </a:extLst>
          </p:cNvPr>
          <p:cNvSpPr txBox="1"/>
          <p:nvPr/>
        </p:nvSpPr>
        <p:spPr>
          <a:xfrm>
            <a:off x="1302209" y="1571664"/>
            <a:ext cx="9950594" cy="371467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t>Improving direct beam measurements</a:t>
            </a:r>
          </a:p>
          <a:p>
            <a:pPr marL="285750" indent="-285750">
              <a:lnSpc>
                <a:spcPct val="150000"/>
              </a:lnSpc>
              <a:buFont typeface="Arial" panose="020B0604020202020204" pitchFamily="34" charset="0"/>
              <a:buChar char="•"/>
            </a:pPr>
            <a:r>
              <a:rPr lang="en-US" sz="3200" dirty="0"/>
              <a:t>30Hz is the new standard</a:t>
            </a:r>
          </a:p>
          <a:p>
            <a:pPr marL="285750" indent="-285750">
              <a:lnSpc>
                <a:spcPct val="150000"/>
              </a:lnSpc>
              <a:buFont typeface="Arial" panose="020B0604020202020204" pitchFamily="34" charset="0"/>
              <a:buChar char="•"/>
            </a:pPr>
            <a:r>
              <a:rPr lang="en-US" sz="3200" dirty="0"/>
              <a:t>Free liquid interfaces back on the table</a:t>
            </a:r>
          </a:p>
          <a:p>
            <a:pPr marL="285750" indent="-285750">
              <a:lnSpc>
                <a:spcPct val="150000"/>
              </a:lnSpc>
              <a:buFont typeface="Arial" panose="020B0604020202020204" pitchFamily="34" charset="0"/>
              <a:buChar char="•"/>
            </a:pPr>
            <a:r>
              <a:rPr lang="en-US" sz="3200" dirty="0"/>
              <a:t>Getting more neutrons with divergent beams </a:t>
            </a:r>
          </a:p>
          <a:p>
            <a:pPr marL="285750" indent="-285750">
              <a:lnSpc>
                <a:spcPct val="150000"/>
              </a:lnSpc>
              <a:buFont typeface="Arial" panose="020B0604020202020204" pitchFamily="34" charset="0"/>
              <a:buChar char="•"/>
            </a:pPr>
            <a:r>
              <a:rPr lang="en-US" sz="3200" dirty="0"/>
              <a:t>Anharmonic choppers access broad </a:t>
            </a:r>
            <a:r>
              <a:rPr lang="el-GR" sz="3200" dirty="0"/>
              <a:t>λ </a:t>
            </a:r>
            <a:r>
              <a:rPr lang="en-US" sz="3200" dirty="0"/>
              <a:t>bands</a:t>
            </a:r>
          </a:p>
        </p:txBody>
      </p:sp>
    </p:spTree>
    <p:extLst>
      <p:ext uri="{BB962C8B-B14F-4D97-AF65-F5344CB8AC3E}">
        <p14:creationId xmlns:p14="http://schemas.microsoft.com/office/powerpoint/2010/main" val="1482733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83EAD-BBDF-AAE0-D22F-32F8864059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B6E12D-5942-9EB4-00E5-ED0A8C905C06}"/>
              </a:ext>
            </a:extLst>
          </p:cNvPr>
          <p:cNvSpPr>
            <a:spLocks noGrp="1"/>
          </p:cNvSpPr>
          <p:nvPr>
            <p:ph type="title"/>
          </p:nvPr>
        </p:nvSpPr>
        <p:spPr/>
        <p:txBody>
          <a:bodyPr/>
          <a:lstStyle/>
          <a:p>
            <a:r>
              <a:rPr lang="en-US" sz="3600" dirty="0"/>
              <a:t>New Data Normalization Methods Improve Instrument Flexibility and Throughput </a:t>
            </a:r>
          </a:p>
        </p:txBody>
      </p:sp>
      <p:sp>
        <p:nvSpPr>
          <p:cNvPr id="3" name="TextBox 2">
            <a:extLst>
              <a:ext uri="{FF2B5EF4-FFF2-40B4-BE49-F238E27FC236}">
                <a16:creationId xmlns:a16="http://schemas.microsoft.com/office/drawing/2014/main" id="{32F7C6DB-68E4-A96E-5DE2-A7D07053E02D}"/>
              </a:ext>
            </a:extLst>
          </p:cNvPr>
          <p:cNvSpPr txBox="1"/>
          <p:nvPr/>
        </p:nvSpPr>
        <p:spPr>
          <a:xfrm>
            <a:off x="216311" y="1363182"/>
            <a:ext cx="9281652" cy="2031325"/>
          </a:xfrm>
          <a:prstGeom prst="rect">
            <a:avLst/>
          </a:prstGeom>
          <a:noFill/>
        </p:spPr>
        <p:txBody>
          <a:bodyPr wrap="square" rtlCol="0">
            <a:spAutoFit/>
          </a:bodyPr>
          <a:lstStyle/>
          <a:p>
            <a:r>
              <a:rPr lang="en-US" b="1" i="1" dirty="0"/>
              <a:t>Technical challenge</a:t>
            </a:r>
            <a:r>
              <a:rPr lang="en-US" dirty="0"/>
              <a:t>: count rate limited to &lt;1,000 cps for linear detector response</a:t>
            </a:r>
          </a:p>
          <a:p>
            <a:endParaRPr lang="en-US" dirty="0"/>
          </a:p>
          <a:p>
            <a:r>
              <a:rPr lang="en-US" b="1" i="1" dirty="0"/>
              <a:t>Plastic attenuator method</a:t>
            </a:r>
            <a:r>
              <a:rPr lang="en-US" dirty="0"/>
              <a:t>: measure transmission ratios with different attenuator thickness </a:t>
            </a:r>
          </a:p>
          <a:p>
            <a:pPr marL="742950" lvl="1" indent="-285750">
              <a:buFont typeface="Arial" panose="020B0604020202020204" pitchFamily="34" charset="0"/>
              <a:buChar char="•"/>
            </a:pPr>
            <a:r>
              <a:rPr lang="en-US" dirty="0"/>
              <a:t>Used linear approximation to the ratio of intensities vs. </a:t>
            </a:r>
            <a:r>
              <a:rPr lang="el-GR" dirty="0"/>
              <a:t>λ</a:t>
            </a:r>
            <a:endParaRPr lang="en-US" dirty="0"/>
          </a:p>
          <a:p>
            <a:pPr marL="742950" lvl="1" indent="-285750">
              <a:buFont typeface="Arial" panose="020B0604020202020204" pitchFamily="34" charset="0"/>
              <a:buChar char="•"/>
            </a:pPr>
            <a:r>
              <a:rPr lang="en-US" dirty="0"/>
              <a:t> ~8 hours to obtain a set of normalization measurements</a:t>
            </a:r>
          </a:p>
          <a:p>
            <a:pPr marL="742950" lvl="1" indent="-285750">
              <a:buFont typeface="Arial" panose="020B0604020202020204" pitchFamily="34" charset="0"/>
              <a:buChar char="•"/>
            </a:pPr>
            <a:r>
              <a:rPr lang="en-US" i="1" dirty="0"/>
              <a:t>Approach fails at 30Hz</a:t>
            </a:r>
            <a:r>
              <a:rPr lang="en-US" dirty="0"/>
              <a:t>: linear approx. insufficient for wider </a:t>
            </a:r>
            <a:r>
              <a:rPr lang="el-GR" dirty="0"/>
              <a:t>λ</a:t>
            </a:r>
            <a:r>
              <a:rPr lang="en-US" dirty="0"/>
              <a:t> band</a:t>
            </a:r>
          </a:p>
          <a:p>
            <a:pPr marL="742950" lvl="1" indent="-285750">
              <a:buFont typeface="Arial" panose="020B0604020202020204" pitchFamily="34" charset="0"/>
              <a:buChar char="•"/>
            </a:pPr>
            <a:r>
              <a:rPr lang="en-US" i="1" dirty="0"/>
              <a:t>Approach fails with high flux beams</a:t>
            </a:r>
            <a:r>
              <a:rPr lang="en-US" dirty="0"/>
              <a:t>: artifacts from multiple scattering in thick plastic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497247-FEB4-95F8-4585-E88C76F7BF67}"/>
                  </a:ext>
                </a:extLst>
              </p:cNvPr>
              <p:cNvSpPr txBox="1"/>
              <p:nvPr/>
            </p:nvSpPr>
            <p:spPr>
              <a:xfrm>
                <a:off x="9605398" y="1861190"/>
                <a:ext cx="2064780" cy="11826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𝑅</m:t>
                      </m:r>
                      <m:r>
                        <a:rPr lang="en-US" sz="3600" b="0" i="1" smtClean="0">
                          <a:latin typeface="Cambria Math" panose="02040503050406030204" pitchFamily="18" charset="0"/>
                        </a:rPr>
                        <m:t>=</m:t>
                      </m:r>
                      <m:f>
                        <m:fPr>
                          <m:ctrlPr>
                            <a:rPr lang="en-US" sz="3600" i="1" smtClean="0">
                              <a:latin typeface="Cambria Math" panose="02040503050406030204" pitchFamily="18" charset="0"/>
                            </a:rPr>
                          </m:ctrlPr>
                        </m:fPr>
                        <m:num>
                          <m:r>
                            <a:rPr lang="en-US" sz="3600" b="0" i="1" smtClean="0">
                              <a:latin typeface="Cambria Math" panose="02040503050406030204" pitchFamily="18" charset="0"/>
                            </a:rPr>
                            <m:t>𝐼</m:t>
                          </m:r>
                          <m:d>
                            <m:dPr>
                              <m:ctrlPr>
                                <a:rPr lang="en-US" sz="3600" b="0" i="1" smtClean="0">
                                  <a:latin typeface="Cambria Math" panose="02040503050406030204" pitchFamily="18" charset="0"/>
                                </a:rPr>
                              </m:ctrlPr>
                            </m:dPr>
                            <m:e>
                              <m:r>
                                <a:rPr lang="en-US" sz="3600" i="1">
                                  <a:latin typeface="Cambria Math" panose="02040503050406030204" pitchFamily="18" charset="0"/>
                                  <a:ea typeface="Cambria Math" panose="02040503050406030204" pitchFamily="18" charset="0"/>
                                </a:rPr>
                                <m:t>𝜆</m:t>
                              </m:r>
                            </m:e>
                          </m:d>
                        </m:num>
                        <m:den>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𝐼</m:t>
                              </m:r>
                            </m:e>
                            <m:sub>
                              <m:r>
                                <a:rPr lang="en-US" sz="3600" b="0" i="1" smtClean="0">
                                  <a:latin typeface="Cambria Math" panose="02040503050406030204" pitchFamily="18" charset="0"/>
                                </a:rPr>
                                <m:t>0</m:t>
                              </m:r>
                            </m:sub>
                          </m:sSub>
                          <m:d>
                            <m:dPr>
                              <m:ctrlPr>
                                <a:rPr lang="en-US" sz="3600" b="0" i="1" smtClean="0">
                                  <a:latin typeface="Cambria Math" panose="02040503050406030204" pitchFamily="18" charset="0"/>
                                </a:rPr>
                              </m:ctrlPr>
                            </m:dPr>
                            <m:e>
                              <m:r>
                                <a:rPr lang="en-US" sz="3600" i="1">
                                  <a:latin typeface="Cambria Math" panose="02040503050406030204" pitchFamily="18" charset="0"/>
                                  <a:ea typeface="Cambria Math" panose="02040503050406030204" pitchFamily="18" charset="0"/>
                                </a:rPr>
                                <m:t>𝜆</m:t>
                              </m:r>
                            </m:e>
                          </m:d>
                        </m:den>
                      </m:f>
                    </m:oMath>
                  </m:oMathPara>
                </a14:m>
                <a:endParaRPr lang="en-US" sz="3600" dirty="0"/>
              </a:p>
            </p:txBody>
          </p:sp>
        </mc:Choice>
        <mc:Fallback xmlns="">
          <p:sp>
            <p:nvSpPr>
              <p:cNvPr id="6" name="TextBox 5">
                <a:extLst>
                  <a:ext uri="{FF2B5EF4-FFF2-40B4-BE49-F238E27FC236}">
                    <a16:creationId xmlns:a16="http://schemas.microsoft.com/office/drawing/2014/main" id="{69497247-FEB4-95F8-4585-E88C76F7BF67}"/>
                  </a:ext>
                </a:extLst>
              </p:cNvPr>
              <p:cNvSpPr txBox="1">
                <a:spLocks noRot="1" noChangeAspect="1" noMove="1" noResize="1" noEditPoints="1" noAdjustHandles="1" noChangeArrowheads="1" noChangeShapeType="1" noTextEdit="1"/>
              </p:cNvSpPr>
              <p:nvPr/>
            </p:nvSpPr>
            <p:spPr>
              <a:xfrm>
                <a:off x="9605398" y="1861190"/>
                <a:ext cx="2064780" cy="1182631"/>
              </a:xfrm>
              <a:prstGeom prst="rect">
                <a:avLst/>
              </a:prstGeom>
              <a:blipFill>
                <a:blip r:embed="rId3"/>
                <a:stretch>
                  <a:fillRect/>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0BEF8751-5DF2-308A-6252-FCCD3EB73221}"/>
              </a:ext>
            </a:extLst>
          </p:cNvPr>
          <p:cNvGrpSpPr/>
          <p:nvPr/>
        </p:nvGrpSpPr>
        <p:grpSpPr>
          <a:xfrm>
            <a:off x="216311" y="3492791"/>
            <a:ext cx="11623648" cy="1754326"/>
            <a:chOff x="216311" y="3506881"/>
            <a:chExt cx="11623648" cy="1754326"/>
          </a:xfrm>
        </p:grpSpPr>
        <p:pic>
          <p:nvPicPr>
            <p:cNvPr id="4" name="Picture 3">
              <a:extLst>
                <a:ext uri="{FF2B5EF4-FFF2-40B4-BE49-F238E27FC236}">
                  <a16:creationId xmlns:a16="http://schemas.microsoft.com/office/drawing/2014/main" id="{53C52621-797C-58D4-FE4E-AB08290AAD0F}"/>
                </a:ext>
              </a:extLst>
            </p:cNvPr>
            <p:cNvPicPr>
              <a:picLocks noChangeAspect="1"/>
            </p:cNvPicPr>
            <p:nvPr/>
          </p:nvPicPr>
          <p:blipFill>
            <a:blip r:embed="rId4"/>
            <a:stretch>
              <a:fillRect/>
            </a:stretch>
          </p:blipFill>
          <p:spPr>
            <a:xfrm>
              <a:off x="9560309" y="3507596"/>
              <a:ext cx="2279650" cy="1524000"/>
            </a:xfrm>
            <a:prstGeom prst="rect">
              <a:avLst/>
            </a:prstGeom>
          </p:spPr>
        </p:pic>
        <p:sp>
          <p:nvSpPr>
            <p:cNvPr id="8" name="TextBox 7">
              <a:extLst>
                <a:ext uri="{FF2B5EF4-FFF2-40B4-BE49-F238E27FC236}">
                  <a16:creationId xmlns:a16="http://schemas.microsoft.com/office/drawing/2014/main" id="{A0DAF2AF-0CDB-236A-8CF7-BA829495A23C}"/>
                </a:ext>
              </a:extLst>
            </p:cNvPr>
            <p:cNvSpPr txBox="1"/>
            <p:nvPr/>
          </p:nvSpPr>
          <p:spPr>
            <a:xfrm>
              <a:off x="216311" y="3506881"/>
              <a:ext cx="9135507" cy="1754326"/>
            </a:xfrm>
            <a:prstGeom prst="rect">
              <a:avLst/>
            </a:prstGeom>
            <a:noFill/>
          </p:spPr>
          <p:txBody>
            <a:bodyPr wrap="square">
              <a:spAutoFit/>
            </a:bodyPr>
            <a:lstStyle/>
            <a:p>
              <a:r>
                <a:rPr lang="en-US" b="1" i="1" dirty="0"/>
                <a:t>Slit scanning method</a:t>
              </a:r>
              <a:r>
                <a:rPr lang="en-US" dirty="0"/>
                <a:t>: use slits to divide the beam into bite-sized pieces and add them up</a:t>
              </a:r>
            </a:p>
            <a:p>
              <a:pPr marL="742950" lvl="1" indent="-285750">
                <a:buFont typeface="Arial" panose="020B0604020202020204" pitchFamily="34" charset="0"/>
                <a:buChar char="•"/>
              </a:pPr>
              <a:r>
                <a:rPr lang="en-US" dirty="0"/>
                <a:t>Works at 30Hz and 60Hz</a:t>
              </a:r>
            </a:p>
            <a:p>
              <a:pPr marL="742950" lvl="1" indent="-285750">
                <a:buFont typeface="Arial" panose="020B0604020202020204" pitchFamily="34" charset="0"/>
                <a:buChar char="•"/>
              </a:pPr>
              <a:r>
                <a:rPr lang="en-US" dirty="0"/>
                <a:t> ~1 hour to obtain a set of normalization measurements</a:t>
              </a:r>
            </a:p>
            <a:p>
              <a:pPr marL="742950" lvl="1" indent="-285750">
                <a:buFont typeface="Arial" panose="020B0604020202020204" pitchFamily="34" charset="0"/>
                <a:buChar char="•"/>
              </a:pPr>
              <a:r>
                <a:rPr lang="en-US" dirty="0"/>
                <a:t>Dead time correction enables &gt; 20,000 cps</a:t>
              </a:r>
            </a:p>
            <a:p>
              <a:pPr marL="742950" lvl="1" indent="-285750">
                <a:buFont typeface="Arial" panose="020B0604020202020204" pitchFamily="34" charset="0"/>
                <a:buChar char="•"/>
              </a:pPr>
              <a:r>
                <a:rPr lang="en-US" i="1" dirty="0"/>
                <a:t>Approach fails with high flux beams</a:t>
              </a:r>
              <a:r>
                <a:rPr lang="en-US" dirty="0"/>
                <a:t>: artifacts from parallax/reproducibility with small slit gaps </a:t>
              </a:r>
            </a:p>
          </p:txBody>
        </p:sp>
      </p:grpSp>
      <p:grpSp>
        <p:nvGrpSpPr>
          <p:cNvPr id="13" name="Group 12">
            <a:extLst>
              <a:ext uri="{FF2B5EF4-FFF2-40B4-BE49-F238E27FC236}">
                <a16:creationId xmlns:a16="http://schemas.microsoft.com/office/drawing/2014/main" id="{63DC44B6-E1C0-509A-2B57-DE0CA4C53EB6}"/>
              </a:ext>
            </a:extLst>
          </p:cNvPr>
          <p:cNvGrpSpPr/>
          <p:nvPr/>
        </p:nvGrpSpPr>
        <p:grpSpPr>
          <a:xfrm>
            <a:off x="314692" y="5016235"/>
            <a:ext cx="11525266" cy="1613165"/>
            <a:chOff x="314692" y="5016235"/>
            <a:chExt cx="11525266" cy="1613165"/>
          </a:xfrm>
        </p:grpSpPr>
        <p:grpSp>
          <p:nvGrpSpPr>
            <p:cNvPr id="12" name="Group 11">
              <a:extLst>
                <a:ext uri="{FF2B5EF4-FFF2-40B4-BE49-F238E27FC236}">
                  <a16:creationId xmlns:a16="http://schemas.microsoft.com/office/drawing/2014/main" id="{AE76F36C-3F09-86A5-DF34-85C3021C3DA2}"/>
                </a:ext>
              </a:extLst>
            </p:cNvPr>
            <p:cNvGrpSpPr/>
            <p:nvPr/>
          </p:nvGrpSpPr>
          <p:grpSpPr>
            <a:xfrm>
              <a:off x="314692" y="5017506"/>
              <a:ext cx="11525266" cy="1524000"/>
              <a:chOff x="314692" y="5048679"/>
              <a:chExt cx="11525266" cy="1524000"/>
            </a:xfrm>
          </p:grpSpPr>
          <p:pic>
            <p:nvPicPr>
              <p:cNvPr id="5" name="Picture 4" descr="Chart, scatter chart&#10;&#10;AI-generated content may be incorrect.">
                <a:extLst>
                  <a:ext uri="{FF2B5EF4-FFF2-40B4-BE49-F238E27FC236}">
                    <a16:creationId xmlns:a16="http://schemas.microsoft.com/office/drawing/2014/main" id="{D9BF2535-C6D5-E189-808A-787432B15044}"/>
                  </a:ext>
                </a:extLst>
              </p:cNvPr>
              <p:cNvPicPr>
                <a:picLocks noChangeAspect="1"/>
              </p:cNvPicPr>
              <p:nvPr/>
            </p:nvPicPr>
            <p:blipFill>
              <a:blip r:embed="rId5"/>
              <a:stretch>
                <a:fillRect/>
              </a:stretch>
            </p:blipFill>
            <p:spPr>
              <a:xfrm>
                <a:off x="10193481" y="5048679"/>
                <a:ext cx="1646477" cy="1524000"/>
              </a:xfrm>
              <a:prstGeom prst="rect">
                <a:avLst/>
              </a:prstGeom>
            </p:spPr>
          </p:pic>
          <p:sp>
            <p:nvSpPr>
              <p:cNvPr id="10" name="TextBox 9">
                <a:extLst>
                  <a:ext uri="{FF2B5EF4-FFF2-40B4-BE49-F238E27FC236}">
                    <a16:creationId xmlns:a16="http://schemas.microsoft.com/office/drawing/2014/main" id="{F19938BF-EAED-99AE-9702-9EF1406ACFDB}"/>
                  </a:ext>
                </a:extLst>
              </p:cNvPr>
              <p:cNvSpPr txBox="1"/>
              <p:nvPr/>
            </p:nvSpPr>
            <p:spPr>
              <a:xfrm>
                <a:off x="314692" y="5210514"/>
                <a:ext cx="8948471" cy="1200329"/>
              </a:xfrm>
              <a:prstGeom prst="rect">
                <a:avLst/>
              </a:prstGeom>
              <a:noFill/>
            </p:spPr>
            <p:txBody>
              <a:bodyPr wrap="square">
                <a:spAutoFit/>
              </a:bodyPr>
              <a:lstStyle/>
              <a:p>
                <a:r>
                  <a:rPr lang="en-US" b="1" i="1" dirty="0"/>
                  <a:t>Cd attenuator method</a:t>
                </a:r>
                <a:r>
                  <a:rPr lang="en-US" dirty="0"/>
                  <a:t>: transmission measurement through Cd attenuators</a:t>
                </a:r>
              </a:p>
              <a:p>
                <a:pPr marL="742950" lvl="1" indent="-285750">
                  <a:buFont typeface="Arial" panose="020B0604020202020204" pitchFamily="34" charset="0"/>
                  <a:buChar char="•"/>
                </a:pPr>
                <a:r>
                  <a:rPr lang="en-US" dirty="0"/>
                  <a:t>Chopper used to cut off low </a:t>
                </a:r>
                <a:r>
                  <a:rPr lang="el-GR" dirty="0"/>
                  <a:t>λ</a:t>
                </a:r>
                <a:r>
                  <a:rPr lang="en-US" dirty="0"/>
                  <a:t>, Cd thickness adjusted for remaining </a:t>
                </a:r>
                <a:r>
                  <a:rPr lang="el-GR" dirty="0"/>
                  <a:t>λ</a:t>
                </a:r>
                <a:endParaRPr lang="en-US" dirty="0"/>
              </a:p>
              <a:p>
                <a:pPr marL="742950" lvl="1" indent="-285750">
                  <a:buFont typeface="Arial" panose="020B0604020202020204" pitchFamily="34" charset="0"/>
                  <a:buChar char="•"/>
                </a:pPr>
                <a:r>
                  <a:rPr lang="en-US" dirty="0"/>
                  <a:t>~1 hour to obtain a set of normalization measurements</a:t>
                </a:r>
              </a:p>
              <a:p>
                <a:pPr marL="742950" lvl="1" indent="-285750">
                  <a:buFont typeface="Arial" panose="020B0604020202020204" pitchFamily="34" charset="0"/>
                  <a:buChar char="•"/>
                </a:pPr>
                <a:r>
                  <a:rPr lang="en-US" dirty="0"/>
                  <a:t>Demonstrated mid 2024, not currently available to the user program</a:t>
                </a:r>
              </a:p>
            </p:txBody>
          </p:sp>
        </p:grpSp>
        <p:pic>
          <p:nvPicPr>
            <p:cNvPr id="9" name="Picture 8" descr="Chart, line chart&#10;&#10;AI-generated content may be incorrect.">
              <a:extLst>
                <a:ext uri="{FF2B5EF4-FFF2-40B4-BE49-F238E27FC236}">
                  <a16:creationId xmlns:a16="http://schemas.microsoft.com/office/drawing/2014/main" id="{DDEB8E53-A415-3EDD-F433-D2ADE77C0509}"/>
                </a:ext>
              </a:extLst>
            </p:cNvPr>
            <p:cNvPicPr>
              <a:picLocks noChangeAspect="1"/>
            </p:cNvPicPr>
            <p:nvPr/>
          </p:nvPicPr>
          <p:blipFill>
            <a:blip r:embed="rId6"/>
            <a:stretch>
              <a:fillRect/>
            </a:stretch>
          </p:blipFill>
          <p:spPr>
            <a:xfrm>
              <a:off x="8354309" y="5016235"/>
              <a:ext cx="1766434" cy="1613165"/>
            </a:xfrm>
            <a:prstGeom prst="rect">
              <a:avLst/>
            </a:prstGeom>
          </p:spPr>
        </p:pic>
      </p:grpSp>
    </p:spTree>
    <p:extLst>
      <p:ext uri="{BB962C8B-B14F-4D97-AF65-F5344CB8AC3E}">
        <p14:creationId xmlns:p14="http://schemas.microsoft.com/office/powerpoint/2010/main" val="122969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01D5C-DD2B-4E5D-371B-D89B23E299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68D80-0D5C-7EDA-D3B4-4B2C4E589510}"/>
              </a:ext>
            </a:extLst>
          </p:cNvPr>
          <p:cNvSpPr>
            <a:spLocks noGrp="1"/>
          </p:cNvSpPr>
          <p:nvPr>
            <p:ph type="title"/>
          </p:nvPr>
        </p:nvSpPr>
        <p:spPr/>
        <p:txBody>
          <a:bodyPr/>
          <a:lstStyle/>
          <a:p>
            <a:r>
              <a:rPr lang="en-US" sz="3600" dirty="0"/>
              <a:t>Getting More Bandwidth: Frame Skipping Modes</a:t>
            </a:r>
          </a:p>
        </p:txBody>
      </p:sp>
      <p:pic>
        <p:nvPicPr>
          <p:cNvPr id="32" name="Picture 31" descr="Chart, line chart&#10;&#10;AI-generated content may be incorrect.">
            <a:extLst>
              <a:ext uri="{FF2B5EF4-FFF2-40B4-BE49-F238E27FC236}">
                <a16:creationId xmlns:a16="http://schemas.microsoft.com/office/drawing/2014/main" id="{722D3607-F0F1-2BA8-7FC3-A4D530C9DC17}"/>
              </a:ext>
            </a:extLst>
          </p:cNvPr>
          <p:cNvPicPr>
            <a:picLocks noChangeAspect="1"/>
          </p:cNvPicPr>
          <p:nvPr/>
        </p:nvPicPr>
        <p:blipFill>
          <a:blip r:embed="rId3"/>
          <a:stretch>
            <a:fillRect/>
          </a:stretch>
        </p:blipFill>
        <p:spPr>
          <a:xfrm>
            <a:off x="142654" y="1502599"/>
            <a:ext cx="3894392" cy="4156657"/>
          </a:xfrm>
          <a:prstGeom prst="rect">
            <a:avLst/>
          </a:prstGeom>
        </p:spPr>
      </p:pic>
      <p:pic>
        <p:nvPicPr>
          <p:cNvPr id="34" name="Picture 33" descr="Diagram, line chart&#10;&#10;AI-generated content may be incorrect.">
            <a:extLst>
              <a:ext uri="{FF2B5EF4-FFF2-40B4-BE49-F238E27FC236}">
                <a16:creationId xmlns:a16="http://schemas.microsoft.com/office/drawing/2014/main" id="{118241BC-A403-0162-531C-8FA00AE0BBD5}"/>
              </a:ext>
            </a:extLst>
          </p:cNvPr>
          <p:cNvPicPr>
            <a:picLocks noChangeAspect="1"/>
          </p:cNvPicPr>
          <p:nvPr/>
        </p:nvPicPr>
        <p:blipFill>
          <a:blip r:embed="rId4"/>
          <a:stretch>
            <a:fillRect/>
          </a:stretch>
        </p:blipFill>
        <p:spPr>
          <a:xfrm>
            <a:off x="4037046" y="1502598"/>
            <a:ext cx="3894392" cy="4156657"/>
          </a:xfrm>
          <a:prstGeom prst="rect">
            <a:avLst/>
          </a:prstGeom>
        </p:spPr>
      </p:pic>
      <p:pic>
        <p:nvPicPr>
          <p:cNvPr id="36" name="Picture 35" descr="Chart, line chart&#10;&#10;AI-generated content may be incorrect.">
            <a:extLst>
              <a:ext uri="{FF2B5EF4-FFF2-40B4-BE49-F238E27FC236}">
                <a16:creationId xmlns:a16="http://schemas.microsoft.com/office/drawing/2014/main" id="{2F0834CF-51F0-003D-CBFA-13BC3C4684B6}"/>
              </a:ext>
            </a:extLst>
          </p:cNvPr>
          <p:cNvPicPr>
            <a:picLocks noChangeAspect="1"/>
          </p:cNvPicPr>
          <p:nvPr/>
        </p:nvPicPr>
        <p:blipFill>
          <a:blip r:embed="rId5"/>
          <a:stretch>
            <a:fillRect/>
          </a:stretch>
        </p:blipFill>
        <p:spPr>
          <a:xfrm>
            <a:off x="7873145" y="1502598"/>
            <a:ext cx="3933979" cy="4156657"/>
          </a:xfrm>
          <a:prstGeom prst="rect">
            <a:avLst/>
          </a:prstGeom>
        </p:spPr>
      </p:pic>
      <p:sp>
        <p:nvSpPr>
          <p:cNvPr id="3" name="TextBox 2">
            <a:extLst>
              <a:ext uri="{FF2B5EF4-FFF2-40B4-BE49-F238E27FC236}">
                <a16:creationId xmlns:a16="http://schemas.microsoft.com/office/drawing/2014/main" id="{0813DAAC-07B9-9C4F-8D22-B4FE43D2F413}"/>
              </a:ext>
            </a:extLst>
          </p:cNvPr>
          <p:cNvSpPr txBox="1"/>
          <p:nvPr/>
        </p:nvSpPr>
        <p:spPr>
          <a:xfrm>
            <a:off x="2590800" y="4602480"/>
            <a:ext cx="1301959" cy="646331"/>
          </a:xfrm>
          <a:prstGeom prst="rect">
            <a:avLst/>
          </a:prstGeom>
          <a:noFill/>
        </p:spPr>
        <p:txBody>
          <a:bodyPr wrap="none" rtlCol="0">
            <a:spAutoFit/>
          </a:bodyPr>
          <a:lstStyle/>
          <a:p>
            <a:r>
              <a:rPr lang="en-US" sz="3600" dirty="0"/>
              <a:t>60 Hz</a:t>
            </a:r>
          </a:p>
        </p:txBody>
      </p:sp>
      <p:sp>
        <p:nvSpPr>
          <p:cNvPr id="4" name="TextBox 3">
            <a:extLst>
              <a:ext uri="{FF2B5EF4-FFF2-40B4-BE49-F238E27FC236}">
                <a16:creationId xmlns:a16="http://schemas.microsoft.com/office/drawing/2014/main" id="{E34A78E8-B5AE-F6F3-5E9C-EB4116F0EFBD}"/>
              </a:ext>
            </a:extLst>
          </p:cNvPr>
          <p:cNvSpPr txBox="1"/>
          <p:nvPr/>
        </p:nvSpPr>
        <p:spPr>
          <a:xfrm>
            <a:off x="6499042" y="4602479"/>
            <a:ext cx="1301959" cy="646331"/>
          </a:xfrm>
          <a:prstGeom prst="rect">
            <a:avLst/>
          </a:prstGeom>
          <a:noFill/>
        </p:spPr>
        <p:txBody>
          <a:bodyPr wrap="none" rtlCol="0">
            <a:spAutoFit/>
          </a:bodyPr>
          <a:lstStyle/>
          <a:p>
            <a:r>
              <a:rPr lang="en-US" sz="3600" dirty="0"/>
              <a:t>30 Hz</a:t>
            </a:r>
          </a:p>
        </p:txBody>
      </p:sp>
      <p:sp>
        <p:nvSpPr>
          <p:cNvPr id="5" name="TextBox 4">
            <a:extLst>
              <a:ext uri="{FF2B5EF4-FFF2-40B4-BE49-F238E27FC236}">
                <a16:creationId xmlns:a16="http://schemas.microsoft.com/office/drawing/2014/main" id="{E02EE477-C83E-7CF3-8A7A-2BA3BEDE6B39}"/>
              </a:ext>
            </a:extLst>
          </p:cNvPr>
          <p:cNvSpPr txBox="1"/>
          <p:nvPr/>
        </p:nvSpPr>
        <p:spPr>
          <a:xfrm>
            <a:off x="10335141" y="4602478"/>
            <a:ext cx="1301959" cy="646331"/>
          </a:xfrm>
          <a:prstGeom prst="rect">
            <a:avLst/>
          </a:prstGeom>
          <a:noFill/>
        </p:spPr>
        <p:txBody>
          <a:bodyPr wrap="none" rtlCol="0">
            <a:spAutoFit/>
          </a:bodyPr>
          <a:lstStyle/>
          <a:p>
            <a:r>
              <a:rPr lang="en-US" sz="3600" dirty="0"/>
              <a:t>20 Hz</a:t>
            </a:r>
          </a:p>
        </p:txBody>
      </p:sp>
      <p:cxnSp>
        <p:nvCxnSpPr>
          <p:cNvPr id="6" name="Straight Arrow Connector 5">
            <a:extLst>
              <a:ext uri="{FF2B5EF4-FFF2-40B4-BE49-F238E27FC236}">
                <a16:creationId xmlns:a16="http://schemas.microsoft.com/office/drawing/2014/main" id="{6EB768F8-04F0-B1EF-E1E1-FCED117DDDCE}"/>
              </a:ext>
            </a:extLst>
          </p:cNvPr>
          <p:cNvCxnSpPr>
            <a:cxnSpLocks/>
          </p:cNvCxnSpPr>
          <p:nvPr/>
        </p:nvCxnSpPr>
        <p:spPr>
          <a:xfrm flipH="1">
            <a:off x="5172607" y="1502597"/>
            <a:ext cx="105589" cy="738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ADFC62-7845-F578-DE7B-59715B56D22C}"/>
              </a:ext>
            </a:extLst>
          </p:cNvPr>
          <p:cNvSpPr txBox="1"/>
          <p:nvPr/>
        </p:nvSpPr>
        <p:spPr>
          <a:xfrm>
            <a:off x="4791023" y="856266"/>
            <a:ext cx="1715844" cy="646331"/>
          </a:xfrm>
          <a:prstGeom prst="rect">
            <a:avLst/>
          </a:prstGeom>
          <a:noFill/>
        </p:spPr>
        <p:txBody>
          <a:bodyPr wrap="square" rtlCol="0">
            <a:spAutoFit/>
          </a:bodyPr>
          <a:lstStyle/>
          <a:p>
            <a:r>
              <a:rPr lang="en-US" dirty="0"/>
              <a:t>Chopper partially open</a:t>
            </a:r>
          </a:p>
        </p:txBody>
      </p:sp>
      <p:cxnSp>
        <p:nvCxnSpPr>
          <p:cNvPr id="9" name="Straight Arrow Connector 8">
            <a:extLst>
              <a:ext uri="{FF2B5EF4-FFF2-40B4-BE49-F238E27FC236}">
                <a16:creationId xmlns:a16="http://schemas.microsoft.com/office/drawing/2014/main" id="{E18478CD-761E-13BE-E03D-53C72B5C833B}"/>
              </a:ext>
            </a:extLst>
          </p:cNvPr>
          <p:cNvCxnSpPr>
            <a:cxnSpLocks/>
          </p:cNvCxnSpPr>
          <p:nvPr/>
        </p:nvCxnSpPr>
        <p:spPr>
          <a:xfrm>
            <a:off x="1032318" y="1438931"/>
            <a:ext cx="513238" cy="652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9A3F304-2A52-5117-78E8-46DA5351A2F3}"/>
              </a:ext>
            </a:extLst>
          </p:cNvPr>
          <p:cNvCxnSpPr>
            <a:cxnSpLocks/>
          </p:cNvCxnSpPr>
          <p:nvPr/>
        </p:nvCxnSpPr>
        <p:spPr>
          <a:xfrm flipH="1">
            <a:off x="2572924" y="1438931"/>
            <a:ext cx="417071" cy="708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C6629B1-9363-6BBC-58AD-5BF427BA08AC}"/>
              </a:ext>
            </a:extLst>
          </p:cNvPr>
          <p:cNvSpPr txBox="1"/>
          <p:nvPr/>
        </p:nvSpPr>
        <p:spPr>
          <a:xfrm>
            <a:off x="474793" y="1069599"/>
            <a:ext cx="1115049" cy="369332"/>
          </a:xfrm>
          <a:prstGeom prst="rect">
            <a:avLst/>
          </a:prstGeom>
          <a:noFill/>
        </p:spPr>
        <p:txBody>
          <a:bodyPr wrap="none" rtlCol="0">
            <a:spAutoFit/>
          </a:bodyPr>
          <a:lstStyle/>
          <a:p>
            <a:r>
              <a:rPr lang="en-US" dirty="0"/>
              <a:t>smallest λ</a:t>
            </a:r>
          </a:p>
        </p:txBody>
      </p:sp>
      <p:sp>
        <p:nvSpPr>
          <p:cNvPr id="12" name="TextBox 11">
            <a:extLst>
              <a:ext uri="{FF2B5EF4-FFF2-40B4-BE49-F238E27FC236}">
                <a16:creationId xmlns:a16="http://schemas.microsoft.com/office/drawing/2014/main" id="{D37567A4-F63F-77CE-C1CB-220F63ED483E}"/>
              </a:ext>
            </a:extLst>
          </p:cNvPr>
          <p:cNvSpPr txBox="1"/>
          <p:nvPr/>
        </p:nvSpPr>
        <p:spPr>
          <a:xfrm>
            <a:off x="2524252" y="1066856"/>
            <a:ext cx="972126" cy="369332"/>
          </a:xfrm>
          <a:prstGeom prst="rect">
            <a:avLst/>
          </a:prstGeom>
          <a:noFill/>
        </p:spPr>
        <p:txBody>
          <a:bodyPr wrap="none" rtlCol="0">
            <a:spAutoFit/>
          </a:bodyPr>
          <a:lstStyle/>
          <a:p>
            <a:r>
              <a:rPr lang="en-US" dirty="0"/>
              <a:t>largest λ</a:t>
            </a:r>
          </a:p>
        </p:txBody>
      </p:sp>
      <p:sp>
        <p:nvSpPr>
          <p:cNvPr id="16" name="TextBox 15">
            <a:extLst>
              <a:ext uri="{FF2B5EF4-FFF2-40B4-BE49-F238E27FC236}">
                <a16:creationId xmlns:a16="http://schemas.microsoft.com/office/drawing/2014/main" id="{BF008882-91A7-639E-6E91-E623BAC5978A}"/>
              </a:ext>
            </a:extLst>
          </p:cNvPr>
          <p:cNvSpPr txBox="1"/>
          <p:nvPr/>
        </p:nvSpPr>
        <p:spPr>
          <a:xfrm>
            <a:off x="8322760" y="882190"/>
            <a:ext cx="1668470" cy="369332"/>
          </a:xfrm>
          <a:prstGeom prst="rect">
            <a:avLst/>
          </a:prstGeom>
          <a:noFill/>
        </p:spPr>
        <p:txBody>
          <a:bodyPr wrap="none" rtlCol="0">
            <a:spAutoFit/>
          </a:bodyPr>
          <a:lstStyle/>
          <a:p>
            <a:r>
              <a:rPr lang="en-US" dirty="0"/>
              <a:t>Frame overlap!</a:t>
            </a:r>
          </a:p>
        </p:txBody>
      </p:sp>
      <p:cxnSp>
        <p:nvCxnSpPr>
          <p:cNvPr id="17" name="Straight Arrow Connector 16">
            <a:extLst>
              <a:ext uri="{FF2B5EF4-FFF2-40B4-BE49-F238E27FC236}">
                <a16:creationId xmlns:a16="http://schemas.microsoft.com/office/drawing/2014/main" id="{8FC556BF-3D26-6BE6-C455-13B903E64A37}"/>
              </a:ext>
            </a:extLst>
          </p:cNvPr>
          <p:cNvCxnSpPr>
            <a:cxnSpLocks/>
          </p:cNvCxnSpPr>
          <p:nvPr/>
        </p:nvCxnSpPr>
        <p:spPr>
          <a:xfrm>
            <a:off x="9228912" y="1251522"/>
            <a:ext cx="518419" cy="839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AB9DB3F-4A9B-C6BE-1414-EA5AD1CC2C40}"/>
              </a:ext>
            </a:extLst>
          </p:cNvPr>
          <p:cNvSpPr txBox="1"/>
          <p:nvPr/>
        </p:nvSpPr>
        <p:spPr>
          <a:xfrm>
            <a:off x="873759" y="5680386"/>
            <a:ext cx="3307573" cy="738664"/>
          </a:xfrm>
          <a:prstGeom prst="rect">
            <a:avLst/>
          </a:prstGeom>
          <a:noFill/>
        </p:spPr>
        <p:txBody>
          <a:bodyPr wrap="square" rtlCol="0">
            <a:spAutoFit/>
          </a:bodyPr>
          <a:lstStyle/>
          <a:p>
            <a:pPr algn="ctr"/>
            <a:r>
              <a:rPr lang="el-GR" sz="2400" dirty="0"/>
              <a:t>λ</a:t>
            </a:r>
            <a:r>
              <a:rPr lang="en-US" sz="2400" dirty="0"/>
              <a:t> ~ 2.5 – 6 Å</a:t>
            </a:r>
          </a:p>
          <a:p>
            <a:pPr algn="ctr"/>
            <a:r>
              <a:rPr lang="en-US" dirty="0"/>
              <a:t>7 settings to </a:t>
            </a:r>
            <a:r>
              <a:rPr lang="en-US" i="1" dirty="0"/>
              <a:t>Q</a:t>
            </a:r>
            <a:r>
              <a:rPr lang="en-US" dirty="0"/>
              <a:t> = 0.2 Å</a:t>
            </a:r>
            <a:r>
              <a:rPr lang="en-US" baseline="30000" dirty="0"/>
              <a:t>-1</a:t>
            </a:r>
          </a:p>
        </p:txBody>
      </p:sp>
      <p:sp>
        <p:nvSpPr>
          <p:cNvPr id="21" name="TextBox 20">
            <a:extLst>
              <a:ext uri="{FF2B5EF4-FFF2-40B4-BE49-F238E27FC236}">
                <a16:creationId xmlns:a16="http://schemas.microsoft.com/office/drawing/2014/main" id="{F67C6426-2106-CBC0-5325-272F60EB1EF1}"/>
              </a:ext>
            </a:extLst>
          </p:cNvPr>
          <p:cNvSpPr txBox="1"/>
          <p:nvPr/>
        </p:nvSpPr>
        <p:spPr>
          <a:xfrm>
            <a:off x="4493428" y="5680386"/>
            <a:ext cx="3307573" cy="738664"/>
          </a:xfrm>
          <a:prstGeom prst="rect">
            <a:avLst/>
          </a:prstGeom>
          <a:noFill/>
        </p:spPr>
        <p:txBody>
          <a:bodyPr wrap="square" rtlCol="0">
            <a:spAutoFit/>
          </a:bodyPr>
          <a:lstStyle/>
          <a:p>
            <a:pPr algn="ctr"/>
            <a:r>
              <a:rPr lang="el-GR" sz="2400" dirty="0"/>
              <a:t>λ</a:t>
            </a:r>
            <a:r>
              <a:rPr lang="en-US" sz="2400" dirty="0"/>
              <a:t> ~ 2.5 – 9.5 Å</a:t>
            </a:r>
          </a:p>
          <a:p>
            <a:pPr algn="ctr"/>
            <a:r>
              <a:rPr lang="en-US" dirty="0"/>
              <a:t>3 settings to </a:t>
            </a:r>
            <a:r>
              <a:rPr lang="en-US" i="1" dirty="0"/>
              <a:t>Q</a:t>
            </a:r>
            <a:r>
              <a:rPr lang="en-US" dirty="0"/>
              <a:t> = 0.25 Å</a:t>
            </a:r>
            <a:r>
              <a:rPr lang="en-US" baseline="30000" dirty="0"/>
              <a:t>-1</a:t>
            </a:r>
          </a:p>
        </p:txBody>
      </p:sp>
      <p:sp>
        <p:nvSpPr>
          <p:cNvPr id="15" name="TextBox 14">
            <a:extLst>
              <a:ext uri="{FF2B5EF4-FFF2-40B4-BE49-F238E27FC236}">
                <a16:creationId xmlns:a16="http://schemas.microsoft.com/office/drawing/2014/main" id="{413A208A-C4F8-7C50-A426-0F29DBF55DF8}"/>
              </a:ext>
            </a:extLst>
          </p:cNvPr>
          <p:cNvSpPr txBox="1"/>
          <p:nvPr/>
        </p:nvSpPr>
        <p:spPr>
          <a:xfrm>
            <a:off x="8322760" y="5626798"/>
            <a:ext cx="3307573" cy="738664"/>
          </a:xfrm>
          <a:prstGeom prst="rect">
            <a:avLst/>
          </a:prstGeom>
          <a:noFill/>
        </p:spPr>
        <p:txBody>
          <a:bodyPr wrap="square" rtlCol="0">
            <a:spAutoFit/>
          </a:bodyPr>
          <a:lstStyle/>
          <a:p>
            <a:pPr algn="ctr"/>
            <a:r>
              <a:rPr lang="el-GR" sz="2400" dirty="0"/>
              <a:t>λ</a:t>
            </a:r>
            <a:r>
              <a:rPr lang="en-US" sz="2400" dirty="0"/>
              <a:t> ~ 2.5 – 13 Å</a:t>
            </a:r>
          </a:p>
          <a:p>
            <a:pPr algn="ctr"/>
            <a:r>
              <a:rPr lang="en-US" dirty="0"/>
              <a:t>2 settings to </a:t>
            </a:r>
            <a:r>
              <a:rPr lang="en-US" i="1" dirty="0"/>
              <a:t>Q</a:t>
            </a:r>
            <a:r>
              <a:rPr lang="en-US" dirty="0"/>
              <a:t> = 0.2 Å</a:t>
            </a:r>
            <a:r>
              <a:rPr lang="en-US" baseline="30000" dirty="0"/>
              <a:t>-1</a:t>
            </a:r>
          </a:p>
        </p:txBody>
      </p:sp>
      <p:grpSp>
        <p:nvGrpSpPr>
          <p:cNvPr id="20" name="Group 19">
            <a:extLst>
              <a:ext uri="{FF2B5EF4-FFF2-40B4-BE49-F238E27FC236}">
                <a16:creationId xmlns:a16="http://schemas.microsoft.com/office/drawing/2014/main" id="{A8020D12-9FFD-F5D3-1E63-174EB4A3A548}"/>
              </a:ext>
            </a:extLst>
          </p:cNvPr>
          <p:cNvGrpSpPr/>
          <p:nvPr/>
        </p:nvGrpSpPr>
        <p:grpSpPr>
          <a:xfrm>
            <a:off x="8322759" y="2352563"/>
            <a:ext cx="3307573" cy="4012899"/>
            <a:chOff x="8322759" y="2352563"/>
            <a:chExt cx="3307573" cy="4012899"/>
          </a:xfrm>
        </p:grpSpPr>
        <p:sp>
          <p:nvSpPr>
            <p:cNvPr id="14" name="&quot;Not Allowed&quot; Symbol 13">
              <a:extLst>
                <a:ext uri="{FF2B5EF4-FFF2-40B4-BE49-F238E27FC236}">
                  <a16:creationId xmlns:a16="http://schemas.microsoft.com/office/drawing/2014/main" id="{AADE9B61-30FC-185E-EC67-C2EBCC7B40BE}"/>
                </a:ext>
              </a:extLst>
            </p:cNvPr>
            <p:cNvSpPr/>
            <p:nvPr/>
          </p:nvSpPr>
          <p:spPr>
            <a:xfrm>
              <a:off x="8728454" y="2352563"/>
              <a:ext cx="2504769" cy="2504769"/>
            </a:xfrm>
            <a:prstGeom prst="noSmoking">
              <a:avLst>
                <a:gd name="adj" fmla="val 7741"/>
              </a:avLst>
            </a:prstGeom>
            <a:solidFill>
              <a:srgbClr val="FF9E1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0BF1E705-6A1C-8204-FA26-CE702CC67EE9}"/>
                </a:ext>
              </a:extLst>
            </p:cNvPr>
            <p:cNvSpPr txBox="1"/>
            <p:nvPr/>
          </p:nvSpPr>
          <p:spPr>
            <a:xfrm>
              <a:off x="8322759" y="5626798"/>
              <a:ext cx="3307573" cy="738664"/>
            </a:xfrm>
            <a:prstGeom prst="rect">
              <a:avLst/>
            </a:prstGeom>
            <a:noFill/>
          </p:spPr>
          <p:txBody>
            <a:bodyPr wrap="square" rtlCol="0">
              <a:spAutoFit/>
            </a:bodyPr>
            <a:lstStyle/>
            <a:p>
              <a:pPr algn="ctr"/>
              <a:r>
                <a:rPr lang="el-GR" sz="2400" strike="sngStrike" dirty="0">
                  <a:solidFill>
                    <a:srgbClr val="FF9E1B"/>
                  </a:solidFill>
                </a:rPr>
                <a:t>λ</a:t>
              </a:r>
              <a:r>
                <a:rPr lang="en-US" sz="2400" strike="sngStrike" dirty="0">
                  <a:solidFill>
                    <a:srgbClr val="FF9E1B"/>
                  </a:solidFill>
                </a:rPr>
                <a:t> ~ 2.5 – 13 Å</a:t>
              </a:r>
            </a:p>
            <a:p>
              <a:pPr algn="ctr"/>
              <a:r>
                <a:rPr lang="en-US" strike="sngStrike" dirty="0">
                  <a:solidFill>
                    <a:srgbClr val="FF9E1B"/>
                  </a:solidFill>
                </a:rPr>
                <a:t>2 settings to </a:t>
              </a:r>
              <a:r>
                <a:rPr lang="en-US" i="1" strike="sngStrike" dirty="0">
                  <a:solidFill>
                    <a:srgbClr val="FF9E1B"/>
                  </a:solidFill>
                </a:rPr>
                <a:t>Q</a:t>
              </a:r>
              <a:r>
                <a:rPr lang="en-US" strike="sngStrike" dirty="0">
                  <a:solidFill>
                    <a:srgbClr val="FF9E1B"/>
                  </a:solidFill>
                </a:rPr>
                <a:t> = 0.2 Å</a:t>
              </a:r>
              <a:r>
                <a:rPr lang="en-US" strike="sngStrike" baseline="30000" dirty="0">
                  <a:solidFill>
                    <a:srgbClr val="FF9E1B"/>
                  </a:solidFill>
                </a:rPr>
                <a:t>-1</a:t>
              </a:r>
            </a:p>
          </p:txBody>
        </p:sp>
      </p:grpSp>
    </p:spTree>
    <p:extLst>
      <p:ext uri="{BB962C8B-B14F-4D97-AF65-F5344CB8AC3E}">
        <p14:creationId xmlns:p14="http://schemas.microsoft.com/office/powerpoint/2010/main" val="68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BAB81-DC23-8A1E-5AD9-6EE7770F42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B8A15E-52EE-DA01-DE8B-A820F2D8751F}"/>
              </a:ext>
            </a:extLst>
          </p:cNvPr>
          <p:cNvSpPr>
            <a:spLocks noGrp="1"/>
          </p:cNvSpPr>
          <p:nvPr>
            <p:ph type="title"/>
          </p:nvPr>
        </p:nvSpPr>
        <p:spPr/>
        <p:txBody>
          <a:bodyPr/>
          <a:lstStyle/>
          <a:p>
            <a:r>
              <a:rPr lang="en-US" sz="3600" dirty="0"/>
              <a:t>Chopper Tricks!</a:t>
            </a:r>
          </a:p>
        </p:txBody>
      </p:sp>
      <p:pic>
        <p:nvPicPr>
          <p:cNvPr id="40" name="Picture 39" descr="Chart, line chart&#10;&#10;AI-generated content may be incorrect.">
            <a:extLst>
              <a:ext uri="{FF2B5EF4-FFF2-40B4-BE49-F238E27FC236}">
                <a16:creationId xmlns:a16="http://schemas.microsoft.com/office/drawing/2014/main" id="{6C280238-D5D1-6EFD-3FC4-145D3F763637}"/>
              </a:ext>
            </a:extLst>
          </p:cNvPr>
          <p:cNvPicPr>
            <a:picLocks noChangeAspect="1"/>
          </p:cNvPicPr>
          <p:nvPr/>
        </p:nvPicPr>
        <p:blipFill>
          <a:blip r:embed="rId3"/>
          <a:stretch>
            <a:fillRect/>
          </a:stretch>
        </p:blipFill>
        <p:spPr>
          <a:xfrm>
            <a:off x="7793695" y="243840"/>
            <a:ext cx="3802000" cy="2829488"/>
          </a:xfrm>
          <a:prstGeom prst="rect">
            <a:avLst/>
          </a:prstGeom>
        </p:spPr>
      </p:pic>
      <p:pic>
        <p:nvPicPr>
          <p:cNvPr id="42" name="Picture 41" descr="Chart, line chart&#10;&#10;AI-generated content may be incorrect.">
            <a:extLst>
              <a:ext uri="{FF2B5EF4-FFF2-40B4-BE49-F238E27FC236}">
                <a16:creationId xmlns:a16="http://schemas.microsoft.com/office/drawing/2014/main" id="{65DF555C-F28F-4980-03C3-49345AF76045}"/>
              </a:ext>
            </a:extLst>
          </p:cNvPr>
          <p:cNvPicPr>
            <a:picLocks noChangeAspect="1"/>
          </p:cNvPicPr>
          <p:nvPr/>
        </p:nvPicPr>
        <p:blipFill>
          <a:blip r:embed="rId4"/>
          <a:stretch>
            <a:fillRect/>
          </a:stretch>
        </p:blipFill>
        <p:spPr>
          <a:xfrm>
            <a:off x="7793695" y="3120962"/>
            <a:ext cx="3794951" cy="3244986"/>
          </a:xfrm>
          <a:prstGeom prst="rect">
            <a:avLst/>
          </a:prstGeom>
        </p:spPr>
      </p:pic>
      <p:pic>
        <p:nvPicPr>
          <p:cNvPr id="44" name="Picture 43" descr="Chart, histogram&#10;&#10;AI-generated content may be incorrect.">
            <a:extLst>
              <a:ext uri="{FF2B5EF4-FFF2-40B4-BE49-F238E27FC236}">
                <a16:creationId xmlns:a16="http://schemas.microsoft.com/office/drawing/2014/main" id="{0EA59355-42A0-AE2F-00FB-A5DA51B9FD45}"/>
              </a:ext>
            </a:extLst>
          </p:cNvPr>
          <p:cNvPicPr>
            <a:picLocks noChangeAspect="1"/>
          </p:cNvPicPr>
          <p:nvPr/>
        </p:nvPicPr>
        <p:blipFill>
          <a:blip r:embed="rId5"/>
          <a:stretch>
            <a:fillRect/>
          </a:stretch>
        </p:blipFill>
        <p:spPr>
          <a:xfrm>
            <a:off x="3721492" y="3120962"/>
            <a:ext cx="3794951" cy="3268350"/>
          </a:xfrm>
          <a:prstGeom prst="rect">
            <a:avLst/>
          </a:prstGeom>
        </p:spPr>
      </p:pic>
      <p:pic>
        <p:nvPicPr>
          <p:cNvPr id="46" name="Picture 45" descr="Chart, line chart, histogram&#10;&#10;AI-generated content may be incorrect.">
            <a:extLst>
              <a:ext uri="{FF2B5EF4-FFF2-40B4-BE49-F238E27FC236}">
                <a16:creationId xmlns:a16="http://schemas.microsoft.com/office/drawing/2014/main" id="{5C748B1C-BD26-C171-CD76-E4445B0DED28}"/>
              </a:ext>
            </a:extLst>
          </p:cNvPr>
          <p:cNvPicPr>
            <a:picLocks noChangeAspect="1"/>
          </p:cNvPicPr>
          <p:nvPr/>
        </p:nvPicPr>
        <p:blipFill>
          <a:blip r:embed="rId6"/>
          <a:stretch>
            <a:fillRect/>
          </a:stretch>
        </p:blipFill>
        <p:spPr>
          <a:xfrm>
            <a:off x="101332" y="2821279"/>
            <a:ext cx="3342908" cy="3568033"/>
          </a:xfrm>
          <a:prstGeom prst="rect">
            <a:avLst/>
          </a:prstGeom>
        </p:spPr>
      </p:pic>
      <p:sp>
        <p:nvSpPr>
          <p:cNvPr id="47" name="TextBox 46">
            <a:extLst>
              <a:ext uri="{FF2B5EF4-FFF2-40B4-BE49-F238E27FC236}">
                <a16:creationId xmlns:a16="http://schemas.microsoft.com/office/drawing/2014/main" id="{913CFE44-082B-3F53-6F0C-07DBBB3211D5}"/>
              </a:ext>
            </a:extLst>
          </p:cNvPr>
          <p:cNvSpPr txBox="1"/>
          <p:nvPr/>
        </p:nvSpPr>
        <p:spPr>
          <a:xfrm>
            <a:off x="314692" y="882287"/>
            <a:ext cx="7396748" cy="1938992"/>
          </a:xfrm>
          <a:prstGeom prst="rect">
            <a:avLst/>
          </a:prstGeom>
          <a:noFill/>
        </p:spPr>
        <p:txBody>
          <a:bodyPr wrap="square" rtlCol="0">
            <a:spAutoFit/>
          </a:bodyPr>
          <a:lstStyle/>
          <a:p>
            <a:r>
              <a:rPr lang="en-US" sz="2400" dirty="0"/>
              <a:t>Spin the choppers at 36Hz, no longer a subharmonic.</a:t>
            </a:r>
          </a:p>
          <a:p>
            <a:r>
              <a:rPr lang="en-US" sz="2400" dirty="0"/>
              <a:t>Fundamental frequency is 12Hz,</a:t>
            </a:r>
          </a:p>
          <a:p>
            <a:r>
              <a:rPr lang="en-US" sz="2400" dirty="0"/>
              <a:t>periodicity is 83 </a:t>
            </a:r>
            <a:r>
              <a:rPr lang="en-US" sz="2400" dirty="0" err="1"/>
              <a:t>ms</a:t>
            </a:r>
            <a:r>
              <a:rPr lang="en-US" sz="2400" dirty="0"/>
              <a:t> (5 source periods)</a:t>
            </a:r>
          </a:p>
          <a:p>
            <a:endParaRPr lang="en-US" sz="2400" dirty="0"/>
          </a:p>
          <a:p>
            <a:r>
              <a:rPr lang="en-US" sz="2400" dirty="0"/>
              <a:t>50% increase in λ range over 30Hz mode!</a:t>
            </a:r>
          </a:p>
        </p:txBody>
      </p:sp>
      <p:sp>
        <p:nvSpPr>
          <p:cNvPr id="3" name="TextBox 2">
            <a:extLst>
              <a:ext uri="{FF2B5EF4-FFF2-40B4-BE49-F238E27FC236}">
                <a16:creationId xmlns:a16="http://schemas.microsoft.com/office/drawing/2014/main" id="{2FE2FB88-75AC-CA77-DB99-634EF55322B6}"/>
              </a:ext>
            </a:extLst>
          </p:cNvPr>
          <p:cNvSpPr txBox="1"/>
          <p:nvPr/>
        </p:nvSpPr>
        <p:spPr>
          <a:xfrm>
            <a:off x="4454236" y="3140424"/>
            <a:ext cx="308098" cy="369332"/>
          </a:xfrm>
          <a:prstGeom prst="rect">
            <a:avLst/>
          </a:prstGeom>
          <a:noFill/>
        </p:spPr>
        <p:txBody>
          <a:bodyPr wrap="none" rtlCol="0">
            <a:spAutoFit/>
          </a:bodyPr>
          <a:lstStyle/>
          <a:p>
            <a:r>
              <a:rPr lang="en-US" dirty="0"/>
              <a:t>1</a:t>
            </a:r>
          </a:p>
        </p:txBody>
      </p:sp>
      <p:sp>
        <p:nvSpPr>
          <p:cNvPr id="4" name="TextBox 3">
            <a:extLst>
              <a:ext uri="{FF2B5EF4-FFF2-40B4-BE49-F238E27FC236}">
                <a16:creationId xmlns:a16="http://schemas.microsoft.com/office/drawing/2014/main" id="{440BF72B-4ED6-C7D6-8FE1-D90C16A6FF87}"/>
              </a:ext>
            </a:extLst>
          </p:cNvPr>
          <p:cNvSpPr txBox="1"/>
          <p:nvPr/>
        </p:nvSpPr>
        <p:spPr>
          <a:xfrm>
            <a:off x="5221450" y="3140424"/>
            <a:ext cx="308098" cy="369332"/>
          </a:xfrm>
          <a:prstGeom prst="rect">
            <a:avLst/>
          </a:prstGeom>
          <a:noFill/>
        </p:spPr>
        <p:txBody>
          <a:bodyPr wrap="none" rtlCol="0">
            <a:spAutoFit/>
          </a:bodyPr>
          <a:lstStyle/>
          <a:p>
            <a:r>
              <a:rPr lang="en-US" dirty="0"/>
              <a:t>2</a:t>
            </a:r>
          </a:p>
        </p:txBody>
      </p:sp>
      <p:sp>
        <p:nvSpPr>
          <p:cNvPr id="5" name="TextBox 4">
            <a:extLst>
              <a:ext uri="{FF2B5EF4-FFF2-40B4-BE49-F238E27FC236}">
                <a16:creationId xmlns:a16="http://schemas.microsoft.com/office/drawing/2014/main" id="{F50F12D8-FA80-2861-F0D9-76F169FB26D4}"/>
              </a:ext>
            </a:extLst>
          </p:cNvPr>
          <p:cNvSpPr txBox="1"/>
          <p:nvPr/>
        </p:nvSpPr>
        <p:spPr>
          <a:xfrm>
            <a:off x="5843154" y="3140424"/>
            <a:ext cx="308098" cy="369332"/>
          </a:xfrm>
          <a:prstGeom prst="rect">
            <a:avLst/>
          </a:prstGeom>
          <a:noFill/>
        </p:spPr>
        <p:txBody>
          <a:bodyPr wrap="none" rtlCol="0">
            <a:spAutoFit/>
          </a:bodyPr>
          <a:lstStyle/>
          <a:p>
            <a:r>
              <a:rPr lang="en-US" dirty="0"/>
              <a:t>3</a:t>
            </a:r>
          </a:p>
        </p:txBody>
      </p:sp>
      <p:sp>
        <p:nvSpPr>
          <p:cNvPr id="6" name="TextBox 5">
            <a:extLst>
              <a:ext uri="{FF2B5EF4-FFF2-40B4-BE49-F238E27FC236}">
                <a16:creationId xmlns:a16="http://schemas.microsoft.com/office/drawing/2014/main" id="{3039DE96-FDE7-3D4F-B217-8AAAF8AE3F4B}"/>
              </a:ext>
            </a:extLst>
          </p:cNvPr>
          <p:cNvSpPr txBox="1"/>
          <p:nvPr/>
        </p:nvSpPr>
        <p:spPr>
          <a:xfrm>
            <a:off x="6662454" y="3140424"/>
            <a:ext cx="308098" cy="369332"/>
          </a:xfrm>
          <a:prstGeom prst="rect">
            <a:avLst/>
          </a:prstGeom>
          <a:noFill/>
        </p:spPr>
        <p:txBody>
          <a:bodyPr wrap="none" rtlCol="0">
            <a:spAutoFit/>
          </a:bodyPr>
          <a:lstStyle/>
          <a:p>
            <a:r>
              <a:rPr lang="en-US" dirty="0"/>
              <a:t>4</a:t>
            </a:r>
          </a:p>
        </p:txBody>
      </p:sp>
      <p:sp>
        <p:nvSpPr>
          <p:cNvPr id="7" name="TextBox 6">
            <a:extLst>
              <a:ext uri="{FF2B5EF4-FFF2-40B4-BE49-F238E27FC236}">
                <a16:creationId xmlns:a16="http://schemas.microsoft.com/office/drawing/2014/main" id="{A5CB7333-4BAD-3DFE-53B4-C42A2F28AEA4}"/>
              </a:ext>
            </a:extLst>
          </p:cNvPr>
          <p:cNvSpPr txBox="1"/>
          <p:nvPr/>
        </p:nvSpPr>
        <p:spPr>
          <a:xfrm>
            <a:off x="7109562" y="3140424"/>
            <a:ext cx="308098" cy="369332"/>
          </a:xfrm>
          <a:prstGeom prst="rect">
            <a:avLst/>
          </a:prstGeom>
          <a:noFill/>
        </p:spPr>
        <p:txBody>
          <a:bodyPr wrap="none" rtlCol="0">
            <a:spAutoFit/>
          </a:bodyPr>
          <a:lstStyle/>
          <a:p>
            <a:r>
              <a:rPr lang="en-US" dirty="0"/>
              <a:t>5</a:t>
            </a:r>
          </a:p>
        </p:txBody>
      </p:sp>
      <p:sp>
        <p:nvSpPr>
          <p:cNvPr id="14" name="TextBox 13">
            <a:extLst>
              <a:ext uri="{FF2B5EF4-FFF2-40B4-BE49-F238E27FC236}">
                <a16:creationId xmlns:a16="http://schemas.microsoft.com/office/drawing/2014/main" id="{0788B843-E181-2343-7920-070C4439993B}"/>
              </a:ext>
            </a:extLst>
          </p:cNvPr>
          <p:cNvSpPr txBox="1"/>
          <p:nvPr/>
        </p:nvSpPr>
        <p:spPr>
          <a:xfrm>
            <a:off x="8219440" y="2116982"/>
            <a:ext cx="2560320" cy="369332"/>
          </a:xfrm>
          <a:prstGeom prst="rect">
            <a:avLst/>
          </a:prstGeom>
          <a:noFill/>
        </p:spPr>
        <p:txBody>
          <a:bodyPr wrap="square">
            <a:spAutoFit/>
          </a:bodyPr>
          <a:lstStyle/>
          <a:p>
            <a:pPr algn="ctr"/>
            <a:r>
              <a:rPr lang="en-US" b="1" dirty="0"/>
              <a:t>2 settings to </a:t>
            </a:r>
            <a:r>
              <a:rPr lang="en-US" b="1" i="1" dirty="0"/>
              <a:t>Q</a:t>
            </a:r>
            <a:r>
              <a:rPr lang="en-US" b="1" dirty="0"/>
              <a:t> = 0.2 Å</a:t>
            </a:r>
            <a:r>
              <a:rPr lang="en-US" b="1" baseline="30000" dirty="0"/>
              <a:t>-1</a:t>
            </a:r>
          </a:p>
        </p:txBody>
      </p:sp>
    </p:spTree>
    <p:extLst>
      <p:ext uri="{BB962C8B-B14F-4D97-AF65-F5344CB8AC3E}">
        <p14:creationId xmlns:p14="http://schemas.microsoft.com/office/powerpoint/2010/main" val="1702440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E74AA-5530-3F2E-D7EC-882C6298EE69}"/>
            </a:ext>
          </a:extLst>
        </p:cNvPr>
        <p:cNvGrpSpPr/>
        <p:nvPr/>
      </p:nvGrpSpPr>
      <p:grpSpPr>
        <a:xfrm>
          <a:off x="0" y="0"/>
          <a:ext cx="0" cy="0"/>
          <a:chOff x="0" y="0"/>
          <a:chExt cx="0" cy="0"/>
        </a:xfrm>
      </p:grpSpPr>
      <p:pic>
        <p:nvPicPr>
          <p:cNvPr id="23" name="Picture 22" descr="Chart, line chart, histogram&#10;&#10;AI-generated content may be incorrect.">
            <a:extLst>
              <a:ext uri="{FF2B5EF4-FFF2-40B4-BE49-F238E27FC236}">
                <a16:creationId xmlns:a16="http://schemas.microsoft.com/office/drawing/2014/main" id="{1C490309-38CE-09E8-E241-C7C3EFAE2F4C}"/>
              </a:ext>
            </a:extLst>
          </p:cNvPr>
          <p:cNvPicPr>
            <a:picLocks noChangeAspect="1"/>
          </p:cNvPicPr>
          <p:nvPr/>
        </p:nvPicPr>
        <p:blipFill>
          <a:blip r:embed="rId3"/>
          <a:stretch>
            <a:fillRect/>
          </a:stretch>
        </p:blipFill>
        <p:spPr>
          <a:xfrm>
            <a:off x="241236" y="2917169"/>
            <a:ext cx="3644244" cy="3454345"/>
          </a:xfrm>
          <a:prstGeom prst="rect">
            <a:avLst/>
          </a:prstGeom>
        </p:spPr>
      </p:pic>
      <p:pic>
        <p:nvPicPr>
          <p:cNvPr id="17" name="Picture 16">
            <a:extLst>
              <a:ext uri="{FF2B5EF4-FFF2-40B4-BE49-F238E27FC236}">
                <a16:creationId xmlns:a16="http://schemas.microsoft.com/office/drawing/2014/main" id="{F607B8A6-1E87-349E-244F-19EBB01CC10D}"/>
              </a:ext>
            </a:extLst>
          </p:cNvPr>
          <p:cNvPicPr>
            <a:picLocks noChangeAspect="1"/>
          </p:cNvPicPr>
          <p:nvPr/>
        </p:nvPicPr>
        <p:blipFill>
          <a:blip r:embed="rId4"/>
          <a:stretch>
            <a:fillRect/>
          </a:stretch>
        </p:blipFill>
        <p:spPr>
          <a:xfrm>
            <a:off x="8087812" y="156786"/>
            <a:ext cx="3570788" cy="3137131"/>
          </a:xfrm>
          <a:prstGeom prst="rect">
            <a:avLst/>
          </a:prstGeom>
        </p:spPr>
      </p:pic>
      <p:sp>
        <p:nvSpPr>
          <p:cNvPr id="2" name="Title 1">
            <a:extLst>
              <a:ext uri="{FF2B5EF4-FFF2-40B4-BE49-F238E27FC236}">
                <a16:creationId xmlns:a16="http://schemas.microsoft.com/office/drawing/2014/main" id="{2F07B79B-FB7C-55E4-A06D-26103525998A}"/>
              </a:ext>
            </a:extLst>
          </p:cNvPr>
          <p:cNvSpPr>
            <a:spLocks noGrp="1"/>
          </p:cNvSpPr>
          <p:nvPr>
            <p:ph type="title"/>
          </p:nvPr>
        </p:nvSpPr>
        <p:spPr/>
        <p:txBody>
          <a:bodyPr/>
          <a:lstStyle/>
          <a:p>
            <a:r>
              <a:rPr lang="en-US" sz="3600" dirty="0"/>
              <a:t>Potential For Very Wide </a:t>
            </a:r>
            <a:r>
              <a:rPr lang="el-GR" sz="3600" dirty="0"/>
              <a:t>λ</a:t>
            </a:r>
            <a:r>
              <a:rPr lang="en-US" sz="3600" dirty="0"/>
              <a:t> Band Modes</a:t>
            </a:r>
          </a:p>
        </p:txBody>
      </p:sp>
      <p:sp>
        <p:nvSpPr>
          <p:cNvPr id="4" name="TextBox 3">
            <a:extLst>
              <a:ext uri="{FF2B5EF4-FFF2-40B4-BE49-F238E27FC236}">
                <a16:creationId xmlns:a16="http://schemas.microsoft.com/office/drawing/2014/main" id="{E3C0AA4E-4D2D-A1BF-5F4E-50D3C16B8997}"/>
              </a:ext>
            </a:extLst>
          </p:cNvPr>
          <p:cNvSpPr txBox="1"/>
          <p:nvPr/>
        </p:nvSpPr>
        <p:spPr>
          <a:xfrm>
            <a:off x="314692" y="1057325"/>
            <a:ext cx="7396748" cy="1569660"/>
          </a:xfrm>
          <a:prstGeom prst="rect">
            <a:avLst/>
          </a:prstGeom>
          <a:noFill/>
        </p:spPr>
        <p:txBody>
          <a:bodyPr wrap="square" rtlCol="0">
            <a:spAutoFit/>
          </a:bodyPr>
          <a:lstStyle/>
          <a:p>
            <a:r>
              <a:rPr lang="en-US" sz="2400" dirty="0"/>
              <a:t>Chopper1 spinning at 36 Hz, Chopper 2 at 18 Hz.</a:t>
            </a:r>
          </a:p>
          <a:p>
            <a:r>
              <a:rPr lang="en-US" sz="2400" dirty="0"/>
              <a:t>Fundamental frequency is 6 Hz, 10 source periods.</a:t>
            </a:r>
          </a:p>
          <a:p>
            <a:endParaRPr lang="en-US" sz="2400" dirty="0"/>
          </a:p>
          <a:p>
            <a:r>
              <a:rPr lang="en-US" sz="2400" dirty="0"/>
              <a:t>Comparable λ range to 10Hz operations</a:t>
            </a:r>
          </a:p>
        </p:txBody>
      </p:sp>
      <p:pic>
        <p:nvPicPr>
          <p:cNvPr id="7" name="Picture 6" descr="Chart&#10;&#10;AI-generated content may be incorrect.">
            <a:extLst>
              <a:ext uri="{FF2B5EF4-FFF2-40B4-BE49-F238E27FC236}">
                <a16:creationId xmlns:a16="http://schemas.microsoft.com/office/drawing/2014/main" id="{CC2D4C4A-3812-0487-7F8C-AD3ACECFE3E5}"/>
              </a:ext>
            </a:extLst>
          </p:cNvPr>
          <p:cNvPicPr>
            <a:picLocks noChangeAspect="1"/>
          </p:cNvPicPr>
          <p:nvPr/>
        </p:nvPicPr>
        <p:blipFill>
          <a:blip r:embed="rId5"/>
          <a:stretch>
            <a:fillRect/>
          </a:stretch>
        </p:blipFill>
        <p:spPr>
          <a:xfrm>
            <a:off x="4244253" y="3261064"/>
            <a:ext cx="3843559" cy="3231811"/>
          </a:xfrm>
          <a:prstGeom prst="rect">
            <a:avLst/>
          </a:prstGeom>
        </p:spPr>
      </p:pic>
      <p:pic>
        <p:nvPicPr>
          <p:cNvPr id="12" name="Picture 11" descr="Chart, histogram&#10;&#10;AI-generated content may be incorrect.">
            <a:extLst>
              <a:ext uri="{FF2B5EF4-FFF2-40B4-BE49-F238E27FC236}">
                <a16:creationId xmlns:a16="http://schemas.microsoft.com/office/drawing/2014/main" id="{FF0A5DE8-F1FE-8A10-E596-FBAA942ED221}"/>
              </a:ext>
            </a:extLst>
          </p:cNvPr>
          <p:cNvPicPr>
            <a:picLocks noChangeAspect="1"/>
          </p:cNvPicPr>
          <p:nvPr/>
        </p:nvPicPr>
        <p:blipFill>
          <a:blip r:embed="rId6"/>
          <a:stretch>
            <a:fillRect/>
          </a:stretch>
        </p:blipFill>
        <p:spPr>
          <a:xfrm>
            <a:off x="8151853" y="3355744"/>
            <a:ext cx="3506747" cy="3137131"/>
          </a:xfrm>
          <a:prstGeom prst="rect">
            <a:avLst/>
          </a:prstGeom>
        </p:spPr>
      </p:pic>
      <p:sp>
        <p:nvSpPr>
          <p:cNvPr id="15" name="TextBox 14">
            <a:extLst>
              <a:ext uri="{FF2B5EF4-FFF2-40B4-BE49-F238E27FC236}">
                <a16:creationId xmlns:a16="http://schemas.microsoft.com/office/drawing/2014/main" id="{4EEC1B53-7B14-E5EF-0951-D212D5362BF7}"/>
              </a:ext>
            </a:extLst>
          </p:cNvPr>
          <p:cNvSpPr txBox="1"/>
          <p:nvPr/>
        </p:nvSpPr>
        <p:spPr>
          <a:xfrm>
            <a:off x="9375652" y="226328"/>
            <a:ext cx="2150918" cy="830997"/>
          </a:xfrm>
          <a:prstGeom prst="rect">
            <a:avLst/>
          </a:prstGeom>
          <a:noFill/>
        </p:spPr>
        <p:txBody>
          <a:bodyPr wrap="square" rtlCol="0">
            <a:spAutoFit/>
          </a:bodyPr>
          <a:lstStyle/>
          <a:p>
            <a:pPr algn="r"/>
            <a:r>
              <a:rPr lang="en-US" sz="2400" dirty="0"/>
              <a:t>Source at 10Hz</a:t>
            </a:r>
          </a:p>
        </p:txBody>
      </p:sp>
    </p:spTree>
    <p:extLst>
      <p:ext uri="{BB962C8B-B14F-4D97-AF65-F5344CB8AC3E}">
        <p14:creationId xmlns:p14="http://schemas.microsoft.com/office/powerpoint/2010/main" val="4102219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0CDA-25DB-E2C2-ED8F-500DCBB30A2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475B5C-5F79-8E48-C364-ABD080CCF50C}"/>
              </a:ext>
            </a:extLst>
          </p:cNvPr>
          <p:cNvSpPr txBox="1"/>
          <p:nvPr/>
        </p:nvSpPr>
        <p:spPr>
          <a:xfrm>
            <a:off x="8284743" y="1238912"/>
            <a:ext cx="3047272" cy="400110"/>
          </a:xfrm>
          <a:prstGeom prst="rect">
            <a:avLst/>
          </a:prstGeom>
          <a:solidFill>
            <a:srgbClr val="FFFFFF"/>
          </a:solidFill>
        </p:spPr>
        <p:txBody>
          <a:bodyPr wrap="square" rtlCol="0">
            <a:spAutoFit/>
          </a:bodyPr>
          <a:lstStyle/>
          <a:p>
            <a:r>
              <a:rPr lang="en-US" sz="2000" b="1" dirty="0"/>
              <a:t>30Hz timeline</a:t>
            </a:r>
          </a:p>
        </p:txBody>
      </p:sp>
      <p:sp>
        <p:nvSpPr>
          <p:cNvPr id="2" name="Title 1">
            <a:extLst>
              <a:ext uri="{FF2B5EF4-FFF2-40B4-BE49-F238E27FC236}">
                <a16:creationId xmlns:a16="http://schemas.microsoft.com/office/drawing/2014/main" id="{55EBA133-4567-DD82-B628-813CEDFBC019}"/>
              </a:ext>
            </a:extLst>
          </p:cNvPr>
          <p:cNvSpPr>
            <a:spLocks noGrp="1"/>
          </p:cNvSpPr>
          <p:nvPr>
            <p:ph type="title"/>
          </p:nvPr>
        </p:nvSpPr>
        <p:spPr>
          <a:xfrm>
            <a:off x="314692" y="375064"/>
            <a:ext cx="6497588" cy="886397"/>
          </a:xfrm>
        </p:spPr>
        <p:txBody>
          <a:bodyPr/>
          <a:lstStyle/>
          <a:p>
            <a:r>
              <a:rPr lang="en-US" sz="3600" dirty="0"/>
              <a:t>Key Takeaways</a:t>
            </a:r>
          </a:p>
        </p:txBody>
      </p:sp>
      <p:sp>
        <p:nvSpPr>
          <p:cNvPr id="4" name="TextBox 3">
            <a:extLst>
              <a:ext uri="{FF2B5EF4-FFF2-40B4-BE49-F238E27FC236}">
                <a16:creationId xmlns:a16="http://schemas.microsoft.com/office/drawing/2014/main" id="{75386D67-508B-5E30-0535-C5EE95576B33}"/>
              </a:ext>
            </a:extLst>
          </p:cNvPr>
          <p:cNvSpPr txBox="1"/>
          <p:nvPr/>
        </p:nvSpPr>
        <p:spPr>
          <a:xfrm>
            <a:off x="314692" y="1191630"/>
            <a:ext cx="8101271" cy="2092881"/>
          </a:xfrm>
          <a:prstGeom prst="rect">
            <a:avLst/>
          </a:prstGeom>
          <a:noFill/>
        </p:spPr>
        <p:txBody>
          <a:bodyPr wrap="square" rtlCol="0">
            <a:spAutoFit/>
          </a:bodyPr>
          <a:lstStyle/>
          <a:p>
            <a:r>
              <a:rPr lang="en-US" sz="3200" dirty="0"/>
              <a:t>Improved instrument flexibility is enabling new science</a:t>
            </a:r>
          </a:p>
          <a:p>
            <a:pPr marL="742950" lvl="1" indent="-285750">
              <a:buFont typeface="Arial" panose="020B0604020202020204" pitchFamily="34" charset="0"/>
              <a:buChar char="•"/>
            </a:pPr>
            <a:r>
              <a:rPr lang="en-US" sz="2200" dirty="0"/>
              <a:t>Tailoring measurement to the experiment’s needs</a:t>
            </a:r>
          </a:p>
          <a:p>
            <a:pPr marL="742950" lvl="1" indent="-285750">
              <a:buFont typeface="Arial" panose="020B0604020202020204" pitchFamily="34" charset="0"/>
              <a:buChar char="•"/>
            </a:pPr>
            <a:r>
              <a:rPr lang="en-US" sz="2200" dirty="0"/>
              <a:t>New capabilities for automation and increased throughput</a:t>
            </a:r>
          </a:p>
          <a:p>
            <a:pPr marL="742950" lvl="1" indent="-285750">
              <a:buFont typeface="Arial" panose="020B0604020202020204" pitchFamily="34" charset="0"/>
              <a:buChar char="•"/>
            </a:pPr>
            <a:r>
              <a:rPr lang="en-US" sz="2200" dirty="0"/>
              <a:t>More diverse science portfolio</a:t>
            </a:r>
          </a:p>
        </p:txBody>
      </p:sp>
      <p:grpSp>
        <p:nvGrpSpPr>
          <p:cNvPr id="45" name="Group 44">
            <a:extLst>
              <a:ext uri="{FF2B5EF4-FFF2-40B4-BE49-F238E27FC236}">
                <a16:creationId xmlns:a16="http://schemas.microsoft.com/office/drawing/2014/main" id="{209F94E8-4B85-CF9F-F0CC-A338B0A578D1}"/>
              </a:ext>
            </a:extLst>
          </p:cNvPr>
          <p:cNvGrpSpPr/>
          <p:nvPr/>
        </p:nvGrpSpPr>
        <p:grpSpPr>
          <a:xfrm>
            <a:off x="8335070" y="1803193"/>
            <a:ext cx="1570930" cy="4384882"/>
            <a:chOff x="8414110" y="1023879"/>
            <a:chExt cx="1714979" cy="4384882"/>
          </a:xfrm>
        </p:grpSpPr>
        <p:sp>
          <p:nvSpPr>
            <p:cNvPr id="5" name="Rectangle 4">
              <a:extLst>
                <a:ext uri="{FF2B5EF4-FFF2-40B4-BE49-F238E27FC236}">
                  <a16:creationId xmlns:a16="http://schemas.microsoft.com/office/drawing/2014/main" id="{3937C986-3F4C-C38F-DBC5-30947766AF06}"/>
                </a:ext>
              </a:extLst>
            </p:cNvPr>
            <p:cNvSpPr/>
            <p:nvPr/>
          </p:nvSpPr>
          <p:spPr>
            <a:xfrm>
              <a:off x="8414110" y="1023879"/>
              <a:ext cx="1714979" cy="1097280"/>
            </a:xfrm>
            <a:prstGeom prst="rect">
              <a:avLst/>
            </a:prstGeom>
            <a:solidFill>
              <a:schemeClr val="tx2">
                <a:lumMod val="10000"/>
                <a:lumOff val="9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a:extLst>
                <a:ext uri="{FF2B5EF4-FFF2-40B4-BE49-F238E27FC236}">
                  <a16:creationId xmlns:a16="http://schemas.microsoft.com/office/drawing/2014/main" id="{85094B9C-5F40-1051-8EA9-1BA16C80A35C}"/>
                </a:ext>
              </a:extLst>
            </p:cNvPr>
            <p:cNvSpPr/>
            <p:nvPr/>
          </p:nvSpPr>
          <p:spPr>
            <a:xfrm>
              <a:off x="8414110" y="2126203"/>
              <a:ext cx="1714979" cy="1097280"/>
            </a:xfrm>
            <a:prstGeom prst="rect">
              <a:avLst/>
            </a:prstGeom>
            <a:solidFill>
              <a:schemeClr val="accent2">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FCE51CE-4CD9-8CA1-B6C0-5D1D6C478DBF}"/>
                </a:ext>
              </a:extLst>
            </p:cNvPr>
            <p:cNvSpPr/>
            <p:nvPr/>
          </p:nvSpPr>
          <p:spPr>
            <a:xfrm>
              <a:off x="8414110" y="3215553"/>
              <a:ext cx="1714979" cy="1097280"/>
            </a:xfrm>
            <a:prstGeom prst="rect">
              <a:avLst/>
            </a:prstGeom>
            <a:solidFill>
              <a:schemeClr val="tx2">
                <a:lumMod val="10000"/>
                <a:lumOff val="9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A84D42-1321-5D1E-8488-C7611AB8D40C}"/>
                </a:ext>
              </a:extLst>
            </p:cNvPr>
            <p:cNvSpPr/>
            <p:nvPr/>
          </p:nvSpPr>
          <p:spPr>
            <a:xfrm>
              <a:off x="8414110" y="4311481"/>
              <a:ext cx="1714979" cy="1097280"/>
            </a:xfrm>
            <a:prstGeom prst="rect">
              <a:avLst/>
            </a:prstGeom>
            <a:solidFill>
              <a:schemeClr val="accent2">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36002A1-B7CC-3D78-02A9-AA4E40ED3A63}"/>
                </a:ext>
              </a:extLst>
            </p:cNvPr>
            <p:cNvCxnSpPr>
              <a:cxnSpLocks/>
            </p:cNvCxnSpPr>
            <p:nvPr/>
          </p:nvCxnSpPr>
          <p:spPr>
            <a:xfrm>
              <a:off x="9734537" y="2122500"/>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838D794B-3B43-289D-FB8E-A0A5DF586F78}"/>
                </a:ext>
              </a:extLst>
            </p:cNvPr>
            <p:cNvCxnSpPr>
              <a:cxnSpLocks/>
            </p:cNvCxnSpPr>
            <p:nvPr/>
          </p:nvCxnSpPr>
          <p:spPr>
            <a:xfrm>
              <a:off x="9734537" y="2396333"/>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4C5D66F9-5E1C-E324-59AB-BFA6F7EA4935}"/>
                </a:ext>
              </a:extLst>
            </p:cNvPr>
            <p:cNvCxnSpPr>
              <a:cxnSpLocks/>
            </p:cNvCxnSpPr>
            <p:nvPr/>
          </p:nvCxnSpPr>
          <p:spPr>
            <a:xfrm>
              <a:off x="9734537" y="2670166"/>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06782B37-C620-6A26-3146-DCBC460FBE5E}"/>
                </a:ext>
              </a:extLst>
            </p:cNvPr>
            <p:cNvCxnSpPr>
              <a:cxnSpLocks/>
            </p:cNvCxnSpPr>
            <p:nvPr/>
          </p:nvCxnSpPr>
          <p:spPr>
            <a:xfrm>
              <a:off x="9734537" y="1848667"/>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F98D85BE-239F-77B7-546A-6C340AD9A578}"/>
                </a:ext>
              </a:extLst>
            </p:cNvPr>
            <p:cNvCxnSpPr>
              <a:cxnSpLocks/>
            </p:cNvCxnSpPr>
            <p:nvPr/>
          </p:nvCxnSpPr>
          <p:spPr>
            <a:xfrm>
              <a:off x="9734537" y="2943999"/>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5F18DCBD-D7DF-D3D7-E36E-DE3B23D63912}"/>
                </a:ext>
              </a:extLst>
            </p:cNvPr>
            <p:cNvCxnSpPr>
              <a:cxnSpLocks/>
            </p:cNvCxnSpPr>
            <p:nvPr/>
          </p:nvCxnSpPr>
          <p:spPr>
            <a:xfrm>
              <a:off x="9734537" y="3491665"/>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9CEE7414-5BBA-91AB-52C0-5C64C2021D94}"/>
                </a:ext>
              </a:extLst>
            </p:cNvPr>
            <p:cNvCxnSpPr>
              <a:cxnSpLocks/>
            </p:cNvCxnSpPr>
            <p:nvPr/>
          </p:nvCxnSpPr>
          <p:spPr>
            <a:xfrm>
              <a:off x="9734537" y="3765497"/>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C51B818E-4FCE-9B46-69B5-AFE597FA666D}"/>
                </a:ext>
              </a:extLst>
            </p:cNvPr>
            <p:cNvCxnSpPr>
              <a:cxnSpLocks/>
            </p:cNvCxnSpPr>
            <p:nvPr/>
          </p:nvCxnSpPr>
          <p:spPr>
            <a:xfrm>
              <a:off x="9734537" y="4039330"/>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B09113CE-011E-6A55-8C68-86721522B1E3}"/>
                </a:ext>
              </a:extLst>
            </p:cNvPr>
            <p:cNvCxnSpPr>
              <a:cxnSpLocks/>
            </p:cNvCxnSpPr>
            <p:nvPr/>
          </p:nvCxnSpPr>
          <p:spPr>
            <a:xfrm>
              <a:off x="9734537" y="3217832"/>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FC6CCFC0-B64F-F7D3-D9B1-72BE6ED36C2A}"/>
                </a:ext>
              </a:extLst>
            </p:cNvPr>
            <p:cNvCxnSpPr>
              <a:cxnSpLocks/>
            </p:cNvCxnSpPr>
            <p:nvPr/>
          </p:nvCxnSpPr>
          <p:spPr>
            <a:xfrm>
              <a:off x="9734537" y="4313163"/>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954083FB-1728-D907-D5CC-3DFB34ABA1D9}"/>
                </a:ext>
              </a:extLst>
            </p:cNvPr>
            <p:cNvCxnSpPr>
              <a:cxnSpLocks/>
            </p:cNvCxnSpPr>
            <p:nvPr/>
          </p:nvCxnSpPr>
          <p:spPr>
            <a:xfrm>
              <a:off x="9734537" y="1027169"/>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504EC5D2-F36F-4254-76F3-0FB256519D51}"/>
                </a:ext>
              </a:extLst>
            </p:cNvPr>
            <p:cNvCxnSpPr>
              <a:cxnSpLocks/>
            </p:cNvCxnSpPr>
            <p:nvPr/>
          </p:nvCxnSpPr>
          <p:spPr>
            <a:xfrm>
              <a:off x="9734537" y="1301002"/>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29293D6B-9B4E-FB9D-5162-34E7816678F3}"/>
                </a:ext>
              </a:extLst>
            </p:cNvPr>
            <p:cNvCxnSpPr>
              <a:cxnSpLocks/>
            </p:cNvCxnSpPr>
            <p:nvPr/>
          </p:nvCxnSpPr>
          <p:spPr>
            <a:xfrm>
              <a:off x="9734537" y="1574834"/>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85BA9447-8CFD-D3F0-6B35-9D4BB15967C6}"/>
                </a:ext>
              </a:extLst>
            </p:cNvPr>
            <p:cNvCxnSpPr>
              <a:cxnSpLocks/>
            </p:cNvCxnSpPr>
            <p:nvPr/>
          </p:nvCxnSpPr>
          <p:spPr>
            <a:xfrm>
              <a:off x="9734537" y="4586996"/>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7" name="Straight Connector 36">
              <a:extLst>
                <a:ext uri="{FF2B5EF4-FFF2-40B4-BE49-F238E27FC236}">
                  <a16:creationId xmlns:a16="http://schemas.microsoft.com/office/drawing/2014/main" id="{248BAA51-C711-548A-996B-2C176C61E24A}"/>
                </a:ext>
              </a:extLst>
            </p:cNvPr>
            <p:cNvCxnSpPr>
              <a:cxnSpLocks/>
            </p:cNvCxnSpPr>
            <p:nvPr/>
          </p:nvCxnSpPr>
          <p:spPr>
            <a:xfrm>
              <a:off x="9734537" y="4860829"/>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0BC5252E-F9DD-4375-9F1E-294906A87A30}"/>
                </a:ext>
              </a:extLst>
            </p:cNvPr>
            <p:cNvCxnSpPr>
              <a:cxnSpLocks/>
            </p:cNvCxnSpPr>
            <p:nvPr/>
          </p:nvCxnSpPr>
          <p:spPr>
            <a:xfrm>
              <a:off x="9734537" y="5134662"/>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D3C9C4B1-14DE-D671-B322-868FB87CB817}"/>
                </a:ext>
              </a:extLst>
            </p:cNvPr>
            <p:cNvCxnSpPr>
              <a:cxnSpLocks/>
            </p:cNvCxnSpPr>
            <p:nvPr/>
          </p:nvCxnSpPr>
          <p:spPr>
            <a:xfrm>
              <a:off x="9734537" y="5408495"/>
              <a:ext cx="383301" cy="0"/>
            </a:xfrm>
            <a:prstGeom prst="line">
              <a:avLst/>
            </a:prstGeom>
            <a:ln w="19050"/>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93CDDA43-B0C4-269B-2DB9-05075CE1B7F8}"/>
                </a:ext>
              </a:extLst>
            </p:cNvPr>
            <p:cNvSpPr txBox="1"/>
            <p:nvPr/>
          </p:nvSpPr>
          <p:spPr>
            <a:xfrm>
              <a:off x="8470082" y="2341992"/>
              <a:ext cx="1167114" cy="584775"/>
            </a:xfrm>
            <a:prstGeom prst="rect">
              <a:avLst/>
            </a:prstGeom>
            <a:noFill/>
          </p:spPr>
          <p:txBody>
            <a:bodyPr wrap="square" rtlCol="0">
              <a:spAutoFit/>
            </a:bodyPr>
            <a:lstStyle/>
            <a:p>
              <a:pPr algn="ctr"/>
              <a:r>
                <a:rPr lang="en-US" sz="3200" dirty="0"/>
                <a:t>2024</a:t>
              </a:r>
            </a:p>
          </p:txBody>
        </p:sp>
        <p:sp>
          <p:nvSpPr>
            <p:cNvPr id="17" name="TextBox 16">
              <a:extLst>
                <a:ext uri="{FF2B5EF4-FFF2-40B4-BE49-F238E27FC236}">
                  <a16:creationId xmlns:a16="http://schemas.microsoft.com/office/drawing/2014/main" id="{7D2E876E-16C8-14D4-FDE8-759A7C61DB37}"/>
                </a:ext>
              </a:extLst>
            </p:cNvPr>
            <p:cNvSpPr txBox="1"/>
            <p:nvPr/>
          </p:nvSpPr>
          <p:spPr>
            <a:xfrm>
              <a:off x="8470082" y="1244309"/>
              <a:ext cx="1167114" cy="584775"/>
            </a:xfrm>
            <a:prstGeom prst="rect">
              <a:avLst/>
            </a:prstGeom>
            <a:noFill/>
          </p:spPr>
          <p:txBody>
            <a:bodyPr wrap="square" rtlCol="0">
              <a:spAutoFit/>
            </a:bodyPr>
            <a:lstStyle/>
            <a:p>
              <a:pPr algn="ctr"/>
              <a:r>
                <a:rPr lang="en-US" sz="3200" dirty="0"/>
                <a:t>2023</a:t>
              </a:r>
            </a:p>
          </p:txBody>
        </p:sp>
        <p:sp>
          <p:nvSpPr>
            <p:cNvPr id="18" name="TextBox 17">
              <a:extLst>
                <a:ext uri="{FF2B5EF4-FFF2-40B4-BE49-F238E27FC236}">
                  <a16:creationId xmlns:a16="http://schemas.microsoft.com/office/drawing/2014/main" id="{AD73713C-197E-59D6-8F56-979B38AE29D3}"/>
                </a:ext>
              </a:extLst>
            </p:cNvPr>
            <p:cNvSpPr txBox="1"/>
            <p:nvPr/>
          </p:nvSpPr>
          <p:spPr>
            <a:xfrm>
              <a:off x="8470082" y="3428258"/>
              <a:ext cx="1167114" cy="584775"/>
            </a:xfrm>
            <a:prstGeom prst="rect">
              <a:avLst/>
            </a:prstGeom>
            <a:noFill/>
          </p:spPr>
          <p:txBody>
            <a:bodyPr wrap="square" rtlCol="0">
              <a:spAutoFit/>
            </a:bodyPr>
            <a:lstStyle/>
            <a:p>
              <a:pPr algn="ctr"/>
              <a:r>
                <a:rPr lang="en-US" sz="3200" dirty="0"/>
                <a:t>2025</a:t>
              </a:r>
            </a:p>
          </p:txBody>
        </p:sp>
        <p:sp>
          <p:nvSpPr>
            <p:cNvPr id="19" name="TextBox 18">
              <a:extLst>
                <a:ext uri="{FF2B5EF4-FFF2-40B4-BE49-F238E27FC236}">
                  <a16:creationId xmlns:a16="http://schemas.microsoft.com/office/drawing/2014/main" id="{55BE8FEC-409F-DCEB-443B-38B9E31541C3}"/>
                </a:ext>
              </a:extLst>
            </p:cNvPr>
            <p:cNvSpPr txBox="1"/>
            <p:nvPr/>
          </p:nvSpPr>
          <p:spPr>
            <a:xfrm>
              <a:off x="8470082" y="4588020"/>
              <a:ext cx="1167114" cy="584775"/>
            </a:xfrm>
            <a:prstGeom prst="rect">
              <a:avLst/>
            </a:prstGeom>
            <a:noFill/>
          </p:spPr>
          <p:txBody>
            <a:bodyPr wrap="square" rtlCol="0">
              <a:spAutoFit/>
            </a:bodyPr>
            <a:lstStyle/>
            <a:p>
              <a:pPr algn="ctr"/>
              <a:r>
                <a:rPr lang="en-US" sz="3200" dirty="0"/>
                <a:t>2026</a:t>
              </a:r>
            </a:p>
          </p:txBody>
        </p:sp>
      </p:grpSp>
      <p:cxnSp>
        <p:nvCxnSpPr>
          <p:cNvPr id="46" name="Straight Arrow Connector 45">
            <a:extLst>
              <a:ext uri="{FF2B5EF4-FFF2-40B4-BE49-F238E27FC236}">
                <a16:creationId xmlns:a16="http://schemas.microsoft.com/office/drawing/2014/main" id="{BB5A7ADD-88E5-7992-4B45-D9190C3731F9}"/>
              </a:ext>
            </a:extLst>
          </p:cNvPr>
          <p:cNvCxnSpPr>
            <a:cxnSpLocks/>
          </p:cNvCxnSpPr>
          <p:nvPr/>
        </p:nvCxnSpPr>
        <p:spPr>
          <a:xfrm flipH="1">
            <a:off x="9954114" y="2275408"/>
            <a:ext cx="440453" cy="0"/>
          </a:xfrm>
          <a:prstGeom prst="straightConnector1">
            <a:avLst/>
          </a:prstGeom>
          <a:ln w="1905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99C74EBA-DD4E-6247-7E00-936634082AF8}"/>
              </a:ext>
            </a:extLst>
          </p:cNvPr>
          <p:cNvCxnSpPr>
            <a:cxnSpLocks/>
          </p:cNvCxnSpPr>
          <p:nvPr/>
        </p:nvCxnSpPr>
        <p:spPr>
          <a:xfrm flipH="1">
            <a:off x="9941414" y="3558108"/>
            <a:ext cx="440453" cy="0"/>
          </a:xfrm>
          <a:prstGeom prst="straightConnector1">
            <a:avLst/>
          </a:prstGeom>
          <a:ln w="1905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09F24F61-EC8C-0321-3F16-7C3B6CC855C3}"/>
              </a:ext>
            </a:extLst>
          </p:cNvPr>
          <p:cNvCxnSpPr>
            <a:cxnSpLocks/>
          </p:cNvCxnSpPr>
          <p:nvPr/>
        </p:nvCxnSpPr>
        <p:spPr>
          <a:xfrm flipH="1">
            <a:off x="9941414" y="5354810"/>
            <a:ext cx="440453" cy="0"/>
          </a:xfrm>
          <a:prstGeom prst="straightConnector1">
            <a:avLst/>
          </a:prstGeom>
          <a:ln w="1905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4682C6B6-6A55-FBA7-8C3A-8AF88810BC2C}"/>
              </a:ext>
            </a:extLst>
          </p:cNvPr>
          <p:cNvSpPr txBox="1"/>
          <p:nvPr/>
        </p:nvSpPr>
        <p:spPr>
          <a:xfrm>
            <a:off x="10242167" y="3222242"/>
            <a:ext cx="1873633" cy="923330"/>
          </a:xfrm>
          <a:prstGeom prst="rect">
            <a:avLst/>
          </a:prstGeom>
          <a:noFill/>
        </p:spPr>
        <p:txBody>
          <a:bodyPr wrap="square" rtlCol="0">
            <a:spAutoFit/>
          </a:bodyPr>
          <a:lstStyle/>
          <a:p>
            <a:r>
              <a:rPr lang="en-US" dirty="0"/>
              <a:t>Slit scan DBs and 30Hz mode become routine</a:t>
            </a:r>
          </a:p>
        </p:txBody>
      </p:sp>
      <p:sp>
        <p:nvSpPr>
          <p:cNvPr id="56" name="Right Brace 55">
            <a:extLst>
              <a:ext uri="{FF2B5EF4-FFF2-40B4-BE49-F238E27FC236}">
                <a16:creationId xmlns:a16="http://schemas.microsoft.com/office/drawing/2014/main" id="{3DBDA9E8-1AF9-B8A9-E01B-3149D678D3DA}"/>
              </a:ext>
            </a:extLst>
          </p:cNvPr>
          <p:cNvSpPr/>
          <p:nvPr/>
        </p:nvSpPr>
        <p:spPr>
          <a:xfrm>
            <a:off x="9995164" y="2445283"/>
            <a:ext cx="647025" cy="943383"/>
          </a:xfrm>
          <a:prstGeom prst="rightBrace">
            <a:avLst>
              <a:gd name="adj1" fmla="val 19270"/>
              <a:gd name="adj2" fmla="val 50000"/>
            </a:avLst>
          </a:prstGeom>
          <a:ln w="25400"/>
        </p:spPr>
        <p:style>
          <a:lnRef idx="2">
            <a:schemeClr val="dk1"/>
          </a:lnRef>
          <a:fillRef idx="0">
            <a:schemeClr val="dk1"/>
          </a:fillRef>
          <a:effectRef idx="1">
            <a:schemeClr val="dk1"/>
          </a:effectRef>
          <a:fontRef idx="minor">
            <a:schemeClr val="tx1"/>
          </a:fontRef>
        </p:style>
        <p:txBody>
          <a:bodyPr rtlCol="0" anchor="ctr"/>
          <a:lstStyle/>
          <a:p>
            <a:pPr algn="ctr"/>
            <a:endParaRPr lang="en-US" u="sng"/>
          </a:p>
        </p:txBody>
      </p:sp>
      <p:sp>
        <p:nvSpPr>
          <p:cNvPr id="57" name="TextBox 56">
            <a:extLst>
              <a:ext uri="{FF2B5EF4-FFF2-40B4-BE49-F238E27FC236}">
                <a16:creationId xmlns:a16="http://schemas.microsoft.com/office/drawing/2014/main" id="{E11BFDE5-EA48-1268-AD8E-F9FA824EE0C9}"/>
              </a:ext>
            </a:extLst>
          </p:cNvPr>
          <p:cNvSpPr txBox="1"/>
          <p:nvPr/>
        </p:nvSpPr>
        <p:spPr>
          <a:xfrm>
            <a:off x="10658233" y="2562043"/>
            <a:ext cx="981861" cy="707886"/>
          </a:xfrm>
          <a:prstGeom prst="rect">
            <a:avLst/>
          </a:prstGeom>
          <a:solidFill>
            <a:srgbClr val="FFFFFF"/>
          </a:solidFill>
        </p:spPr>
        <p:txBody>
          <a:bodyPr wrap="square" rtlCol="0">
            <a:spAutoFit/>
          </a:bodyPr>
          <a:lstStyle/>
          <a:p>
            <a:r>
              <a:rPr lang="en-US" sz="2000" b="1" dirty="0"/>
              <a:t>PPU outage </a:t>
            </a:r>
          </a:p>
        </p:txBody>
      </p:sp>
      <p:sp>
        <p:nvSpPr>
          <p:cNvPr id="13" name="TextBox 12">
            <a:extLst>
              <a:ext uri="{FF2B5EF4-FFF2-40B4-BE49-F238E27FC236}">
                <a16:creationId xmlns:a16="http://schemas.microsoft.com/office/drawing/2014/main" id="{7AD7E2C1-2B2C-BF5F-9DA1-6928F883B421}"/>
              </a:ext>
            </a:extLst>
          </p:cNvPr>
          <p:cNvSpPr txBox="1"/>
          <p:nvPr/>
        </p:nvSpPr>
        <p:spPr>
          <a:xfrm>
            <a:off x="10318367" y="5039978"/>
            <a:ext cx="1873633" cy="1200329"/>
          </a:xfrm>
          <a:prstGeom prst="rect">
            <a:avLst/>
          </a:prstGeom>
          <a:noFill/>
        </p:spPr>
        <p:txBody>
          <a:bodyPr wrap="square" rtlCol="0">
            <a:spAutoFit/>
          </a:bodyPr>
          <a:lstStyle/>
          <a:p>
            <a:r>
              <a:rPr lang="en-US" dirty="0"/>
              <a:t>Projected integration of new alignment and DB scans</a:t>
            </a:r>
          </a:p>
        </p:txBody>
      </p:sp>
      <p:sp>
        <p:nvSpPr>
          <p:cNvPr id="14" name="TextBox 13">
            <a:extLst>
              <a:ext uri="{FF2B5EF4-FFF2-40B4-BE49-F238E27FC236}">
                <a16:creationId xmlns:a16="http://schemas.microsoft.com/office/drawing/2014/main" id="{03CEC627-1C39-7688-ED7D-54FCBDB48C49}"/>
              </a:ext>
            </a:extLst>
          </p:cNvPr>
          <p:cNvSpPr txBox="1"/>
          <p:nvPr/>
        </p:nvSpPr>
        <p:spPr>
          <a:xfrm>
            <a:off x="10354935" y="1353096"/>
            <a:ext cx="1954160" cy="1200329"/>
          </a:xfrm>
          <a:prstGeom prst="rect">
            <a:avLst/>
          </a:prstGeom>
          <a:noFill/>
        </p:spPr>
        <p:txBody>
          <a:bodyPr wrap="square" rtlCol="0">
            <a:spAutoFit/>
          </a:bodyPr>
          <a:lstStyle/>
          <a:p>
            <a:r>
              <a:rPr lang="en-US" dirty="0"/>
              <a:t>Benchmarked dead time correction and slit scan DBs</a:t>
            </a:r>
          </a:p>
        </p:txBody>
      </p:sp>
      <p:sp>
        <p:nvSpPr>
          <p:cNvPr id="31" name="TextBox 30">
            <a:extLst>
              <a:ext uri="{FF2B5EF4-FFF2-40B4-BE49-F238E27FC236}">
                <a16:creationId xmlns:a16="http://schemas.microsoft.com/office/drawing/2014/main" id="{6754EBB3-C9C5-ADC8-B19E-2E3D20375CCD}"/>
              </a:ext>
            </a:extLst>
          </p:cNvPr>
          <p:cNvSpPr txBox="1"/>
          <p:nvPr/>
        </p:nvSpPr>
        <p:spPr>
          <a:xfrm>
            <a:off x="314692" y="3508702"/>
            <a:ext cx="8101271" cy="3108543"/>
          </a:xfrm>
          <a:prstGeom prst="rect">
            <a:avLst/>
          </a:prstGeom>
          <a:noFill/>
        </p:spPr>
        <p:txBody>
          <a:bodyPr wrap="square">
            <a:spAutoFit/>
          </a:bodyPr>
          <a:lstStyle/>
          <a:p>
            <a:r>
              <a:rPr lang="en-US" sz="3200" dirty="0"/>
              <a:t>Organizational barriers are slowing instrument evolution</a:t>
            </a:r>
          </a:p>
          <a:p>
            <a:pPr marL="742950" lvl="1" indent="-285750">
              <a:buFont typeface="Arial" panose="020B0604020202020204" pitchFamily="34" charset="0"/>
              <a:buChar char="•"/>
            </a:pPr>
            <a:r>
              <a:rPr lang="en-US" sz="2200" dirty="0"/>
              <a:t>Breakdown between capability development and deployment to the user program</a:t>
            </a:r>
          </a:p>
          <a:p>
            <a:pPr marL="742950" lvl="1" indent="-285750">
              <a:buFont typeface="Arial" panose="020B0604020202020204" pitchFamily="34" charset="0"/>
              <a:buChar char="•"/>
            </a:pPr>
            <a:r>
              <a:rPr lang="en-US" sz="2200" dirty="0"/>
              <a:t>Poor resource allocation to address instrument needs</a:t>
            </a:r>
          </a:p>
          <a:p>
            <a:pPr marL="742950" lvl="1" indent="-285750">
              <a:buFont typeface="Arial" panose="020B0604020202020204" pitchFamily="34" charset="0"/>
              <a:buChar char="•"/>
            </a:pPr>
            <a:r>
              <a:rPr lang="en-US" sz="2200" dirty="0"/>
              <a:t>Stove-piping inhibits agile problem solving</a:t>
            </a:r>
          </a:p>
          <a:p>
            <a:pPr marL="742950" lvl="1" indent="-285750">
              <a:buFont typeface="Arial" panose="020B0604020202020204" pitchFamily="34" charset="0"/>
              <a:buChar char="•"/>
            </a:pPr>
            <a:endParaRPr lang="en-US" sz="2200" dirty="0"/>
          </a:p>
          <a:p>
            <a:pPr marL="742950" lvl="1" indent="-285750">
              <a:buFont typeface="Arial" panose="020B0604020202020204" pitchFamily="34" charset="0"/>
              <a:buChar char="•"/>
            </a:pPr>
            <a:endParaRPr lang="en-US" sz="2200" dirty="0"/>
          </a:p>
        </p:txBody>
      </p:sp>
      <p:sp>
        <p:nvSpPr>
          <p:cNvPr id="6" name="TextBox 5">
            <a:extLst>
              <a:ext uri="{FF2B5EF4-FFF2-40B4-BE49-F238E27FC236}">
                <a16:creationId xmlns:a16="http://schemas.microsoft.com/office/drawing/2014/main" id="{8E9069A9-3774-CBF1-1481-FD525730CE79}"/>
              </a:ext>
            </a:extLst>
          </p:cNvPr>
          <p:cNvSpPr txBox="1"/>
          <p:nvPr/>
        </p:nvSpPr>
        <p:spPr>
          <a:xfrm>
            <a:off x="10370623" y="4187252"/>
            <a:ext cx="1769120" cy="738664"/>
          </a:xfrm>
          <a:prstGeom prst="rect">
            <a:avLst/>
          </a:prstGeom>
          <a:noFill/>
        </p:spPr>
        <p:txBody>
          <a:bodyPr wrap="square" rtlCol="0">
            <a:spAutoFit/>
          </a:bodyPr>
          <a:lstStyle/>
          <a:p>
            <a:r>
              <a:rPr lang="en-US" sz="1400" dirty="0">
                <a:solidFill>
                  <a:srgbClr val="00BDB5"/>
                </a:solidFill>
              </a:rPr>
              <a:t>Demonstrated anharmonic chopper modes</a:t>
            </a:r>
          </a:p>
        </p:txBody>
      </p:sp>
      <p:cxnSp>
        <p:nvCxnSpPr>
          <p:cNvPr id="10" name="Straight Arrow Connector 9">
            <a:extLst>
              <a:ext uri="{FF2B5EF4-FFF2-40B4-BE49-F238E27FC236}">
                <a16:creationId xmlns:a16="http://schemas.microsoft.com/office/drawing/2014/main" id="{BD521A69-4DB6-F7DD-4B5E-AADD99FB1A74}"/>
              </a:ext>
            </a:extLst>
          </p:cNvPr>
          <p:cNvCxnSpPr>
            <a:cxnSpLocks/>
          </p:cNvCxnSpPr>
          <p:nvPr/>
        </p:nvCxnSpPr>
        <p:spPr>
          <a:xfrm flipH="1">
            <a:off x="9995164" y="4372530"/>
            <a:ext cx="399403" cy="0"/>
          </a:xfrm>
          <a:prstGeom prst="straightConnector1">
            <a:avLst/>
          </a:prstGeom>
          <a:ln w="19050">
            <a:solidFill>
              <a:srgbClr val="00BDB5"/>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2285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C1C85-C0DC-E07B-5600-482FB68211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8C0C0-FD2A-DF83-F4CF-20A61CC24203}"/>
              </a:ext>
            </a:extLst>
          </p:cNvPr>
          <p:cNvSpPr>
            <a:spLocks noGrp="1"/>
          </p:cNvSpPr>
          <p:nvPr>
            <p:ph type="title"/>
          </p:nvPr>
        </p:nvSpPr>
        <p:spPr/>
        <p:txBody>
          <a:bodyPr/>
          <a:lstStyle/>
          <a:p>
            <a:r>
              <a:rPr lang="en-US" sz="3600" dirty="0"/>
              <a:t>Faster Measurements With Divergent Beams</a:t>
            </a:r>
          </a:p>
        </p:txBody>
      </p:sp>
      <p:sp>
        <p:nvSpPr>
          <p:cNvPr id="53" name="TextBox 52">
            <a:extLst>
              <a:ext uri="{FF2B5EF4-FFF2-40B4-BE49-F238E27FC236}">
                <a16:creationId xmlns:a16="http://schemas.microsoft.com/office/drawing/2014/main" id="{F40F6FC6-D4BD-0C3A-6965-9D0625B5C1D3}"/>
              </a:ext>
            </a:extLst>
          </p:cNvPr>
          <p:cNvSpPr txBox="1"/>
          <p:nvPr/>
        </p:nvSpPr>
        <p:spPr>
          <a:xfrm>
            <a:off x="557831" y="3084044"/>
            <a:ext cx="4044507" cy="830997"/>
          </a:xfrm>
          <a:prstGeom prst="rect">
            <a:avLst/>
          </a:prstGeom>
          <a:noFill/>
        </p:spPr>
        <p:txBody>
          <a:bodyPr wrap="square" rtlCol="0">
            <a:spAutoFit/>
          </a:bodyPr>
          <a:lstStyle/>
          <a:p>
            <a:r>
              <a:rPr lang="en-US" sz="2400" dirty="0"/>
              <a:t>Divergent beams put more neutrons on the sample </a:t>
            </a:r>
          </a:p>
        </p:txBody>
      </p:sp>
      <p:grpSp>
        <p:nvGrpSpPr>
          <p:cNvPr id="38" name="Group 37">
            <a:extLst>
              <a:ext uri="{FF2B5EF4-FFF2-40B4-BE49-F238E27FC236}">
                <a16:creationId xmlns:a16="http://schemas.microsoft.com/office/drawing/2014/main" id="{04A07743-B6F0-9E4F-21BB-FB1EEF4520BF}"/>
              </a:ext>
            </a:extLst>
          </p:cNvPr>
          <p:cNvGrpSpPr/>
          <p:nvPr/>
        </p:nvGrpSpPr>
        <p:grpSpPr>
          <a:xfrm>
            <a:off x="4871942" y="1087120"/>
            <a:ext cx="7005366" cy="5207279"/>
            <a:chOff x="4871942" y="1437919"/>
            <a:chExt cx="7005366" cy="4856480"/>
          </a:xfrm>
        </p:grpSpPr>
        <p:grpSp>
          <p:nvGrpSpPr>
            <p:cNvPr id="3" name="Group 2">
              <a:extLst>
                <a:ext uri="{FF2B5EF4-FFF2-40B4-BE49-F238E27FC236}">
                  <a16:creationId xmlns:a16="http://schemas.microsoft.com/office/drawing/2014/main" id="{75FCFC6E-2094-DBFD-9094-E3B0D0B791B0}"/>
                </a:ext>
              </a:extLst>
            </p:cNvPr>
            <p:cNvGrpSpPr/>
            <p:nvPr/>
          </p:nvGrpSpPr>
          <p:grpSpPr>
            <a:xfrm>
              <a:off x="4871942" y="1437919"/>
              <a:ext cx="7005366" cy="4856480"/>
              <a:chOff x="6876781" y="1495728"/>
              <a:chExt cx="4781819" cy="3315003"/>
            </a:xfrm>
          </p:grpSpPr>
          <p:pic>
            <p:nvPicPr>
              <p:cNvPr id="4" name="Picture 3" descr="Chart, line chart&#10;&#10;AI-generated content may be incorrect.">
                <a:extLst>
                  <a:ext uri="{FF2B5EF4-FFF2-40B4-BE49-F238E27FC236}">
                    <a16:creationId xmlns:a16="http://schemas.microsoft.com/office/drawing/2014/main" id="{D59E0D3A-4A34-ABB8-A641-89FFE980AAA7}"/>
                  </a:ext>
                </a:extLst>
              </p:cNvPr>
              <p:cNvPicPr>
                <a:picLocks noChangeAspect="1"/>
              </p:cNvPicPr>
              <p:nvPr/>
            </p:nvPicPr>
            <p:blipFill>
              <a:blip r:embed="rId3"/>
              <a:stretch>
                <a:fillRect/>
              </a:stretch>
            </p:blipFill>
            <p:spPr>
              <a:xfrm>
                <a:off x="6876781" y="1495728"/>
                <a:ext cx="4781819" cy="3315003"/>
              </a:xfrm>
              <a:prstGeom prst="rect">
                <a:avLst/>
              </a:prstGeom>
            </p:spPr>
          </p:pic>
          <p:sp>
            <p:nvSpPr>
              <p:cNvPr id="5" name="TextBox 4">
                <a:extLst>
                  <a:ext uri="{FF2B5EF4-FFF2-40B4-BE49-F238E27FC236}">
                    <a16:creationId xmlns:a16="http://schemas.microsoft.com/office/drawing/2014/main" id="{D62C0DD9-5400-35C3-C5AB-8F973AEAE163}"/>
                  </a:ext>
                </a:extLst>
              </p:cNvPr>
              <p:cNvSpPr txBox="1"/>
              <p:nvPr/>
            </p:nvSpPr>
            <p:spPr>
              <a:xfrm>
                <a:off x="9734160" y="1693718"/>
                <a:ext cx="1527159" cy="334669"/>
              </a:xfrm>
              <a:prstGeom prst="rect">
                <a:avLst/>
              </a:prstGeom>
              <a:noFill/>
            </p:spPr>
            <p:txBody>
              <a:bodyPr wrap="none" rtlCol="0">
                <a:spAutoFit/>
              </a:bodyPr>
              <a:lstStyle/>
              <a:p>
                <a:r>
                  <a:rPr lang="en-US" sz="2400" dirty="0" err="1"/>
                  <a:t>d</a:t>
                </a:r>
                <a:r>
                  <a:rPr lang="en-US" sz="2400" baseline="-25000" dirty="0" err="1"/>
                  <a:t>si-sam</a:t>
                </a:r>
                <a:r>
                  <a:rPr lang="en-US" sz="2400" dirty="0"/>
                  <a:t>= 65 mm</a:t>
                </a:r>
                <a:endParaRPr lang="en-US" sz="2400" baseline="-25000" dirty="0"/>
              </a:p>
            </p:txBody>
          </p:sp>
          <p:sp>
            <p:nvSpPr>
              <p:cNvPr id="6" name="TextBox 5">
                <a:extLst>
                  <a:ext uri="{FF2B5EF4-FFF2-40B4-BE49-F238E27FC236}">
                    <a16:creationId xmlns:a16="http://schemas.microsoft.com/office/drawing/2014/main" id="{D7A2108D-7EFF-CB22-F168-78781E8B0459}"/>
                  </a:ext>
                </a:extLst>
              </p:cNvPr>
              <p:cNvSpPr txBox="1"/>
              <p:nvPr/>
            </p:nvSpPr>
            <p:spPr>
              <a:xfrm>
                <a:off x="10463687" y="2471474"/>
                <a:ext cx="919410" cy="334669"/>
              </a:xfrm>
              <a:prstGeom prst="rect">
                <a:avLst/>
              </a:prstGeom>
              <a:noFill/>
            </p:spPr>
            <p:txBody>
              <a:bodyPr wrap="none" rtlCol="0">
                <a:spAutoFit/>
              </a:bodyPr>
              <a:lstStyle/>
              <a:p>
                <a:r>
                  <a:rPr lang="en-US" sz="2400" dirty="0"/>
                  <a:t>105 mm</a:t>
                </a:r>
                <a:endParaRPr lang="en-US" sz="2400" baseline="-25000" dirty="0"/>
              </a:p>
            </p:txBody>
          </p:sp>
          <p:sp>
            <p:nvSpPr>
              <p:cNvPr id="7" name="TextBox 6">
                <a:extLst>
                  <a:ext uri="{FF2B5EF4-FFF2-40B4-BE49-F238E27FC236}">
                    <a16:creationId xmlns:a16="http://schemas.microsoft.com/office/drawing/2014/main" id="{C75F1F75-1482-9D5A-5EE0-F0D43E639455}"/>
                  </a:ext>
                </a:extLst>
              </p:cNvPr>
              <p:cNvSpPr txBox="1"/>
              <p:nvPr/>
            </p:nvSpPr>
            <p:spPr>
              <a:xfrm>
                <a:off x="10463687" y="3616497"/>
                <a:ext cx="919410" cy="334669"/>
              </a:xfrm>
              <a:prstGeom prst="rect">
                <a:avLst/>
              </a:prstGeom>
              <a:noFill/>
            </p:spPr>
            <p:txBody>
              <a:bodyPr wrap="none" rtlCol="0">
                <a:spAutoFit/>
              </a:bodyPr>
              <a:lstStyle/>
              <a:p>
                <a:r>
                  <a:rPr lang="en-US" sz="2400" dirty="0"/>
                  <a:t>145 mm</a:t>
                </a:r>
                <a:endParaRPr lang="en-US" sz="2400" baseline="-25000" dirty="0"/>
              </a:p>
            </p:txBody>
          </p:sp>
        </p:grpSp>
        <p:cxnSp>
          <p:nvCxnSpPr>
            <p:cNvPr id="12" name="Straight Arrow Connector 11">
              <a:extLst>
                <a:ext uri="{FF2B5EF4-FFF2-40B4-BE49-F238E27FC236}">
                  <a16:creationId xmlns:a16="http://schemas.microsoft.com/office/drawing/2014/main" id="{D0C5FCD8-1DD3-8371-F7FC-FABB923E607A}"/>
                </a:ext>
              </a:extLst>
            </p:cNvPr>
            <p:cNvCxnSpPr>
              <a:cxnSpLocks/>
            </p:cNvCxnSpPr>
            <p:nvPr/>
          </p:nvCxnSpPr>
          <p:spPr>
            <a:xfrm flipV="1">
              <a:off x="7721600" y="1701094"/>
              <a:ext cx="1066800" cy="880569"/>
            </a:xfrm>
            <a:prstGeom prst="straightConnector1">
              <a:avLst/>
            </a:prstGeom>
            <a:ln w="12700">
              <a:tailEnd type="triangle"/>
            </a:ln>
          </p:spPr>
          <p:style>
            <a:lnRef idx="1">
              <a:schemeClr val="accent6"/>
            </a:lnRef>
            <a:fillRef idx="0">
              <a:schemeClr val="accent6"/>
            </a:fillRef>
            <a:effectRef idx="0">
              <a:schemeClr val="accent6"/>
            </a:effectRef>
            <a:fontRef idx="minor">
              <a:schemeClr val="tx1"/>
            </a:fontRef>
          </p:style>
        </p:cxnSp>
        <p:cxnSp>
          <p:nvCxnSpPr>
            <p:cNvPr id="15" name="Straight Arrow Connector 14">
              <a:extLst>
                <a:ext uri="{FF2B5EF4-FFF2-40B4-BE49-F238E27FC236}">
                  <a16:creationId xmlns:a16="http://schemas.microsoft.com/office/drawing/2014/main" id="{32F3C30A-0EED-474D-4E37-63470B9A4F5E}"/>
                </a:ext>
              </a:extLst>
            </p:cNvPr>
            <p:cNvCxnSpPr>
              <a:cxnSpLocks/>
            </p:cNvCxnSpPr>
            <p:nvPr/>
          </p:nvCxnSpPr>
          <p:spPr>
            <a:xfrm>
              <a:off x="7721600" y="2581663"/>
              <a:ext cx="1321226" cy="703526"/>
            </a:xfrm>
            <a:prstGeom prst="straightConnector1">
              <a:avLst/>
            </a:prstGeom>
            <a:ln w="12700">
              <a:tailEnd type="triangle"/>
            </a:ln>
          </p:spPr>
          <p:style>
            <a:lnRef idx="1">
              <a:schemeClr val="accent6"/>
            </a:lnRef>
            <a:fillRef idx="0">
              <a:schemeClr val="accent6"/>
            </a:fillRef>
            <a:effectRef idx="0">
              <a:schemeClr val="accent6"/>
            </a:effectRef>
            <a:fontRef idx="minor">
              <a:schemeClr val="tx1"/>
            </a:fontRef>
          </p:style>
        </p:cxnSp>
        <p:sp>
          <p:nvSpPr>
            <p:cNvPr id="26" name="TextBox 25">
              <a:extLst>
                <a:ext uri="{FF2B5EF4-FFF2-40B4-BE49-F238E27FC236}">
                  <a16:creationId xmlns:a16="http://schemas.microsoft.com/office/drawing/2014/main" id="{704C50C4-D131-0F5E-6208-F6F9640CF0FB}"/>
                </a:ext>
              </a:extLst>
            </p:cNvPr>
            <p:cNvSpPr txBox="1"/>
            <p:nvPr/>
          </p:nvSpPr>
          <p:spPr>
            <a:xfrm>
              <a:off x="6934955" y="2073831"/>
              <a:ext cx="1128793" cy="1015663"/>
            </a:xfrm>
            <a:prstGeom prst="rect">
              <a:avLst/>
            </a:prstGeom>
            <a:noFill/>
          </p:spPr>
          <p:txBody>
            <a:bodyPr wrap="square" rtlCol="0">
              <a:spAutoFit/>
            </a:bodyPr>
            <a:lstStyle/>
            <a:p>
              <a:r>
                <a:rPr lang="en-US" sz="2000" dirty="0">
                  <a:solidFill>
                    <a:srgbClr val="B50094"/>
                  </a:solidFill>
                </a:rPr>
                <a:t>guide size limit</a:t>
              </a:r>
            </a:p>
          </p:txBody>
        </p:sp>
        <p:cxnSp>
          <p:nvCxnSpPr>
            <p:cNvPr id="30" name="Straight Arrow Connector 29">
              <a:extLst>
                <a:ext uri="{FF2B5EF4-FFF2-40B4-BE49-F238E27FC236}">
                  <a16:creationId xmlns:a16="http://schemas.microsoft.com/office/drawing/2014/main" id="{47642723-6D16-35C8-A8EE-C9592AE0705A}"/>
                </a:ext>
              </a:extLst>
            </p:cNvPr>
            <p:cNvCxnSpPr>
              <a:cxnSpLocks/>
            </p:cNvCxnSpPr>
            <p:nvPr/>
          </p:nvCxnSpPr>
          <p:spPr>
            <a:xfrm>
              <a:off x="6522720" y="4075331"/>
              <a:ext cx="757814" cy="892268"/>
            </a:xfrm>
            <a:prstGeom prst="straightConnector1">
              <a:avLst/>
            </a:prstGeom>
            <a:ln w="127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32" name="TextBox 31">
              <a:extLst>
                <a:ext uri="{FF2B5EF4-FFF2-40B4-BE49-F238E27FC236}">
                  <a16:creationId xmlns:a16="http://schemas.microsoft.com/office/drawing/2014/main" id="{79FCDE00-3D18-F160-70D7-CA8B2D05434F}"/>
                </a:ext>
              </a:extLst>
            </p:cNvPr>
            <p:cNvSpPr txBox="1"/>
            <p:nvPr/>
          </p:nvSpPr>
          <p:spPr>
            <a:xfrm>
              <a:off x="5622964" y="3429000"/>
              <a:ext cx="1966556" cy="1015663"/>
            </a:xfrm>
            <a:prstGeom prst="rect">
              <a:avLst/>
            </a:prstGeom>
            <a:noFill/>
          </p:spPr>
          <p:txBody>
            <a:bodyPr wrap="square" rtlCol="0">
              <a:spAutoFit/>
            </a:bodyPr>
            <a:lstStyle/>
            <a:p>
              <a:r>
                <a:rPr lang="en-US" sz="2000" dirty="0">
                  <a:solidFill>
                    <a:srgbClr val="FF0000"/>
                  </a:solidFill>
                </a:rPr>
                <a:t>‘typical’ collimated beam</a:t>
              </a:r>
            </a:p>
          </p:txBody>
        </p:sp>
      </p:grpSp>
      <p:sp>
        <p:nvSpPr>
          <p:cNvPr id="37" name="TextBox 36">
            <a:extLst>
              <a:ext uri="{FF2B5EF4-FFF2-40B4-BE49-F238E27FC236}">
                <a16:creationId xmlns:a16="http://schemas.microsoft.com/office/drawing/2014/main" id="{1D7728A2-CA42-74FC-2B9D-0D92DBD332DB}"/>
              </a:ext>
            </a:extLst>
          </p:cNvPr>
          <p:cNvSpPr txBox="1"/>
          <p:nvPr/>
        </p:nvSpPr>
        <p:spPr>
          <a:xfrm>
            <a:off x="570062" y="4098202"/>
            <a:ext cx="4149892" cy="1200329"/>
          </a:xfrm>
          <a:prstGeom prst="rect">
            <a:avLst/>
          </a:prstGeom>
          <a:noFill/>
        </p:spPr>
        <p:txBody>
          <a:bodyPr wrap="square" rtlCol="0">
            <a:spAutoFit/>
          </a:bodyPr>
          <a:lstStyle/>
          <a:p>
            <a:r>
              <a:rPr lang="en-US" sz="2400" dirty="0"/>
              <a:t>PSD determines theta, no loss of </a:t>
            </a:r>
            <a:r>
              <a:rPr lang="en-US" sz="2400" i="1" dirty="0"/>
              <a:t>q</a:t>
            </a:r>
            <a:r>
              <a:rPr lang="en-US" sz="2400" dirty="0"/>
              <a:t> resolution if scattering is specular and samples are flat</a:t>
            </a:r>
          </a:p>
        </p:txBody>
      </p:sp>
      <p:sp>
        <p:nvSpPr>
          <p:cNvPr id="39" name="TextBox 38">
            <a:extLst>
              <a:ext uri="{FF2B5EF4-FFF2-40B4-BE49-F238E27FC236}">
                <a16:creationId xmlns:a16="http://schemas.microsoft.com/office/drawing/2014/main" id="{B591A7AA-1942-3F52-F34E-D06FD6B30814}"/>
              </a:ext>
            </a:extLst>
          </p:cNvPr>
          <p:cNvSpPr txBox="1"/>
          <p:nvPr/>
        </p:nvSpPr>
        <p:spPr>
          <a:xfrm>
            <a:off x="557830" y="5463402"/>
            <a:ext cx="4044507" cy="830997"/>
          </a:xfrm>
          <a:prstGeom prst="rect">
            <a:avLst/>
          </a:prstGeom>
          <a:noFill/>
        </p:spPr>
        <p:txBody>
          <a:bodyPr wrap="square" rtlCol="0">
            <a:spAutoFit/>
          </a:bodyPr>
          <a:lstStyle/>
          <a:p>
            <a:r>
              <a:rPr lang="en-US" sz="2400" dirty="0"/>
              <a:t>Moving the slit closer to the sample maximizes flux</a:t>
            </a:r>
          </a:p>
        </p:txBody>
      </p:sp>
      <p:grpSp>
        <p:nvGrpSpPr>
          <p:cNvPr id="10" name="Group 9">
            <a:extLst>
              <a:ext uri="{FF2B5EF4-FFF2-40B4-BE49-F238E27FC236}">
                <a16:creationId xmlns:a16="http://schemas.microsoft.com/office/drawing/2014/main" id="{90972F4C-B174-73E3-7DCF-4704606952D5}"/>
              </a:ext>
            </a:extLst>
          </p:cNvPr>
          <p:cNvGrpSpPr/>
          <p:nvPr/>
        </p:nvGrpSpPr>
        <p:grpSpPr>
          <a:xfrm>
            <a:off x="174913" y="998743"/>
            <a:ext cx="4775686" cy="2146805"/>
            <a:chOff x="304107" y="998743"/>
            <a:chExt cx="4616995" cy="2075469"/>
          </a:xfrm>
        </p:grpSpPr>
        <p:pic>
          <p:nvPicPr>
            <p:cNvPr id="1026" name="id-CE84C7C2-379C-458E-9663-27E7BE7E14B7" descr="Zoomed_out_constantq_mid_angle.png">
              <a:extLst>
                <a:ext uri="{FF2B5EF4-FFF2-40B4-BE49-F238E27FC236}">
                  <a16:creationId xmlns:a16="http://schemas.microsoft.com/office/drawing/2014/main" id="{F465F1CB-63D3-99A7-B7DC-7233C76B7E38}"/>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t="11116"/>
            <a:stretch>
              <a:fillRect/>
            </a:stretch>
          </p:blipFill>
          <p:spPr bwMode="auto">
            <a:xfrm>
              <a:off x="2531041" y="998743"/>
              <a:ext cx="2390061" cy="2064197"/>
            </a:xfrm>
            <a:prstGeom prst="rect">
              <a:avLst/>
            </a:prstGeom>
            <a:noFill/>
            <a:extLst>
              <a:ext uri="{909E8E84-426E-40DD-AFC4-6F175D3DCCD1}">
                <a14:hiddenFill xmlns:a14="http://schemas.microsoft.com/office/drawing/2010/main">
                  <a:solidFill>
                    <a:srgbClr val="FFFFFF"/>
                  </a:solidFill>
                </a14:hiddenFill>
              </a:ext>
            </a:extLst>
          </p:spPr>
        </p:pic>
        <p:pic>
          <p:nvPicPr>
            <p:cNvPr id="1025" name="id-F52D6743-8369-4AA9-9AB6-717CC27666E4" descr="Zoomed_out_mid_angle_col.png">
              <a:extLst>
                <a:ext uri="{FF2B5EF4-FFF2-40B4-BE49-F238E27FC236}">
                  <a16:creationId xmlns:a16="http://schemas.microsoft.com/office/drawing/2014/main" id="{AF244BCD-677C-64E1-7478-3CBC3F3A5D46}"/>
                </a:ext>
              </a:extLst>
            </p:cNvPr>
            <p:cNvPicPr>
              <a:picLocks noChangeAspect="1" noChangeArrowheads="1"/>
            </p:cNvPicPr>
            <p:nvPr/>
          </p:nvPicPr>
          <p:blipFill rotWithShape="1">
            <a:blip r:embed="rId6" r:link="rId7">
              <a:extLst>
                <a:ext uri="{28A0092B-C50C-407E-A947-70E740481C1C}">
                  <a14:useLocalDpi xmlns:a14="http://schemas.microsoft.com/office/drawing/2010/main" val="0"/>
                </a:ext>
              </a:extLst>
            </a:blip>
            <a:srcRect t="11117"/>
            <a:stretch>
              <a:fillRect/>
            </a:stretch>
          </p:blipFill>
          <p:spPr bwMode="auto">
            <a:xfrm>
              <a:off x="304107" y="1010015"/>
              <a:ext cx="2390061" cy="20641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3">
            <a:extLst>
              <a:ext uri="{FF2B5EF4-FFF2-40B4-BE49-F238E27FC236}">
                <a16:creationId xmlns:a16="http://schemas.microsoft.com/office/drawing/2014/main" id="{F94B5574-2B77-4914-159D-B292BAABCE8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6" name="Group 15">
            <a:extLst>
              <a:ext uri="{FF2B5EF4-FFF2-40B4-BE49-F238E27FC236}">
                <a16:creationId xmlns:a16="http://schemas.microsoft.com/office/drawing/2014/main" id="{F4CBC98D-EDA3-E133-13B4-FE1649271498}"/>
              </a:ext>
            </a:extLst>
          </p:cNvPr>
          <p:cNvGrpSpPr/>
          <p:nvPr/>
        </p:nvGrpSpPr>
        <p:grpSpPr>
          <a:xfrm>
            <a:off x="253414" y="971006"/>
            <a:ext cx="4635694" cy="2152978"/>
            <a:chOff x="253414" y="971006"/>
            <a:chExt cx="4635694" cy="2152978"/>
          </a:xfrm>
        </p:grpSpPr>
        <p:pic>
          <p:nvPicPr>
            <p:cNvPr id="1029" name="id-0005FE26-E83A-4B36-8471-C89B691583E0" descr="Zoomed_out_constantq_mid_angle_take2.png">
              <a:extLst>
                <a:ext uri="{FF2B5EF4-FFF2-40B4-BE49-F238E27FC236}">
                  <a16:creationId xmlns:a16="http://schemas.microsoft.com/office/drawing/2014/main" id="{473B9AFD-3EF7-01F5-B4F7-D1D07F4BE7ED}"/>
                </a:ext>
              </a:extLst>
            </p:cNvPr>
            <p:cNvPicPr>
              <a:picLocks noChangeAspect="1" noChangeArrowheads="1"/>
            </p:cNvPicPr>
            <p:nvPr/>
          </p:nvPicPr>
          <p:blipFill rotWithShape="1">
            <a:blip r:embed="rId8" r:link="rId9">
              <a:extLst>
                <a:ext uri="{28A0092B-C50C-407E-A947-70E740481C1C}">
                  <a14:useLocalDpi xmlns:a14="http://schemas.microsoft.com/office/drawing/2010/main" val="0"/>
                </a:ext>
              </a:extLst>
            </a:blip>
            <a:srcRect t="10878"/>
            <a:stretch>
              <a:fillRect/>
            </a:stretch>
          </p:blipFill>
          <p:spPr bwMode="auto">
            <a:xfrm>
              <a:off x="2496175" y="971006"/>
              <a:ext cx="2392933" cy="21529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id-7C432555-5C1F-49CF-940E-6122D744CCD2" descr="Zoomed_out_mid_angle_col_take2.png">
              <a:extLst>
                <a:ext uri="{FF2B5EF4-FFF2-40B4-BE49-F238E27FC236}">
                  <a16:creationId xmlns:a16="http://schemas.microsoft.com/office/drawing/2014/main" id="{6BE61C3C-FEAD-AA67-11E5-15068DB2E2BD}"/>
                </a:ext>
              </a:extLst>
            </p:cNvPr>
            <p:cNvPicPr>
              <a:picLocks noChangeAspect="1" noChangeArrowheads="1"/>
            </p:cNvPicPr>
            <p:nvPr/>
          </p:nvPicPr>
          <p:blipFill rotWithShape="1">
            <a:blip r:embed="rId10" r:link="rId11">
              <a:extLst>
                <a:ext uri="{28A0092B-C50C-407E-A947-70E740481C1C}">
                  <a14:useLocalDpi xmlns:a14="http://schemas.microsoft.com/office/drawing/2010/main" val="0"/>
                </a:ext>
              </a:extLst>
            </a:blip>
            <a:srcRect t="11616"/>
            <a:stretch>
              <a:fillRect/>
            </a:stretch>
          </p:blipFill>
          <p:spPr bwMode="auto">
            <a:xfrm>
              <a:off x="253414" y="988838"/>
              <a:ext cx="2392933" cy="2135146"/>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6">
            <a:extLst>
              <a:ext uri="{FF2B5EF4-FFF2-40B4-BE49-F238E27FC236}">
                <a16:creationId xmlns:a16="http://schemas.microsoft.com/office/drawing/2014/main" id="{8DFBAA9F-CF0A-FC26-E307-D693C59C973B}"/>
              </a:ext>
            </a:extLst>
          </p:cNvPr>
          <p:cNvSpPr>
            <a:spLocks noChangeArrowheads="1"/>
          </p:cNvSpPr>
          <p:nvPr/>
        </p:nvSpPr>
        <p:spPr bwMode="auto">
          <a:xfrm>
            <a:off x="152400" y="318758"/>
            <a:ext cx="7755787" cy="290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743215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324A2-67A9-39A2-3BC6-4DE662D152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9372FC-744D-F8AA-692A-ADCBD885C6C8}"/>
              </a:ext>
            </a:extLst>
          </p:cNvPr>
          <p:cNvSpPr>
            <a:spLocks noGrp="1"/>
          </p:cNvSpPr>
          <p:nvPr>
            <p:ph type="title"/>
          </p:nvPr>
        </p:nvSpPr>
        <p:spPr/>
        <p:txBody>
          <a:bodyPr/>
          <a:lstStyle/>
          <a:p>
            <a:r>
              <a:rPr lang="en-US" sz="3600" dirty="0"/>
              <a:t>New Approach To Constant Q Binning  </a:t>
            </a:r>
          </a:p>
        </p:txBody>
      </p:sp>
      <p:pic>
        <p:nvPicPr>
          <p:cNvPr id="24" name="Picture 23" descr="Graphical user interface, application&#10;&#10;AI-generated content may be incorrect.">
            <a:extLst>
              <a:ext uri="{FF2B5EF4-FFF2-40B4-BE49-F238E27FC236}">
                <a16:creationId xmlns:a16="http://schemas.microsoft.com/office/drawing/2014/main" id="{A6624589-84C4-E6D7-DC73-6F62923416CD}"/>
              </a:ext>
            </a:extLst>
          </p:cNvPr>
          <p:cNvPicPr>
            <a:picLocks noChangeAspect="1"/>
          </p:cNvPicPr>
          <p:nvPr/>
        </p:nvPicPr>
        <p:blipFill>
          <a:blip r:embed="rId3"/>
          <a:stretch>
            <a:fillRect/>
          </a:stretch>
        </p:blipFill>
        <p:spPr>
          <a:xfrm>
            <a:off x="1062838" y="4173954"/>
            <a:ext cx="2686307" cy="2286000"/>
          </a:xfrm>
          <a:prstGeom prst="rect">
            <a:avLst/>
          </a:prstGeom>
        </p:spPr>
      </p:pic>
      <p:pic>
        <p:nvPicPr>
          <p:cNvPr id="34" name="Picture 33" descr="Chart, line chart&#10;&#10;AI-generated content may be incorrect.">
            <a:extLst>
              <a:ext uri="{FF2B5EF4-FFF2-40B4-BE49-F238E27FC236}">
                <a16:creationId xmlns:a16="http://schemas.microsoft.com/office/drawing/2014/main" id="{F21544B9-FF49-088B-99E6-1BF04B7ED1C3}"/>
              </a:ext>
            </a:extLst>
          </p:cNvPr>
          <p:cNvPicPr>
            <a:picLocks noChangeAspect="1"/>
          </p:cNvPicPr>
          <p:nvPr/>
        </p:nvPicPr>
        <p:blipFill>
          <a:blip r:embed="rId4"/>
          <a:stretch>
            <a:fillRect/>
          </a:stretch>
        </p:blipFill>
        <p:spPr>
          <a:xfrm>
            <a:off x="1062838" y="1794830"/>
            <a:ext cx="2686307" cy="2286000"/>
          </a:xfrm>
          <a:prstGeom prst="rect">
            <a:avLst/>
          </a:prstGeom>
        </p:spPr>
      </p:pic>
      <p:pic>
        <p:nvPicPr>
          <p:cNvPr id="40" name="Picture 39" descr="A picture containing text, writing implement, stationary, pencil&#10;&#10;AI-generated content may be incorrect.">
            <a:extLst>
              <a:ext uri="{FF2B5EF4-FFF2-40B4-BE49-F238E27FC236}">
                <a16:creationId xmlns:a16="http://schemas.microsoft.com/office/drawing/2014/main" id="{387EB6CC-BC5E-7EAA-3657-B71080A9C526}"/>
              </a:ext>
            </a:extLst>
          </p:cNvPr>
          <p:cNvPicPr>
            <a:picLocks noChangeAspect="1"/>
          </p:cNvPicPr>
          <p:nvPr/>
        </p:nvPicPr>
        <p:blipFill>
          <a:blip r:embed="rId5"/>
          <a:stretch>
            <a:fillRect/>
          </a:stretch>
        </p:blipFill>
        <p:spPr>
          <a:xfrm>
            <a:off x="4138204" y="1794830"/>
            <a:ext cx="3655514" cy="2286000"/>
          </a:xfrm>
          <a:prstGeom prst="rect">
            <a:avLst/>
          </a:prstGeom>
        </p:spPr>
      </p:pic>
      <p:pic>
        <p:nvPicPr>
          <p:cNvPr id="42" name="Picture 41" descr="A picture containing chart&#10;&#10;AI-generated content may be incorrect.">
            <a:extLst>
              <a:ext uri="{FF2B5EF4-FFF2-40B4-BE49-F238E27FC236}">
                <a16:creationId xmlns:a16="http://schemas.microsoft.com/office/drawing/2014/main" id="{F0AC0B66-CEB3-01B2-F6D1-4B7F03631942}"/>
              </a:ext>
            </a:extLst>
          </p:cNvPr>
          <p:cNvPicPr>
            <a:picLocks noChangeAspect="1"/>
          </p:cNvPicPr>
          <p:nvPr/>
        </p:nvPicPr>
        <p:blipFill>
          <a:blip r:embed="rId6"/>
          <a:stretch>
            <a:fillRect/>
          </a:stretch>
        </p:blipFill>
        <p:spPr>
          <a:xfrm>
            <a:off x="4214404" y="4080830"/>
            <a:ext cx="3659924" cy="2286000"/>
          </a:xfrm>
          <a:prstGeom prst="rect">
            <a:avLst/>
          </a:prstGeom>
        </p:spPr>
      </p:pic>
      <p:pic>
        <p:nvPicPr>
          <p:cNvPr id="44" name="Picture 43" descr="Chart, bar chart&#10;&#10;AI-generated content may be incorrect.">
            <a:extLst>
              <a:ext uri="{FF2B5EF4-FFF2-40B4-BE49-F238E27FC236}">
                <a16:creationId xmlns:a16="http://schemas.microsoft.com/office/drawing/2014/main" id="{919A156C-52E4-EC64-1E94-2F279D610199}"/>
              </a:ext>
            </a:extLst>
          </p:cNvPr>
          <p:cNvPicPr>
            <a:picLocks noChangeAspect="1"/>
          </p:cNvPicPr>
          <p:nvPr/>
        </p:nvPicPr>
        <p:blipFill>
          <a:blip r:embed="rId7"/>
          <a:stretch>
            <a:fillRect/>
          </a:stretch>
        </p:blipFill>
        <p:spPr>
          <a:xfrm>
            <a:off x="8258977" y="4080830"/>
            <a:ext cx="4075032" cy="2286000"/>
          </a:xfrm>
          <a:prstGeom prst="rect">
            <a:avLst/>
          </a:prstGeom>
        </p:spPr>
      </p:pic>
      <p:pic>
        <p:nvPicPr>
          <p:cNvPr id="46" name="Picture 45" descr="Chart, bar chart&#10;&#10;AI-generated content may be incorrect.">
            <a:extLst>
              <a:ext uri="{FF2B5EF4-FFF2-40B4-BE49-F238E27FC236}">
                <a16:creationId xmlns:a16="http://schemas.microsoft.com/office/drawing/2014/main" id="{A615938E-2C58-A901-67E2-B1E13DDDB4F8}"/>
              </a:ext>
            </a:extLst>
          </p:cNvPr>
          <p:cNvPicPr>
            <a:picLocks noChangeAspect="1"/>
          </p:cNvPicPr>
          <p:nvPr/>
        </p:nvPicPr>
        <p:blipFill>
          <a:blip r:embed="rId8"/>
          <a:stretch>
            <a:fillRect/>
          </a:stretch>
        </p:blipFill>
        <p:spPr>
          <a:xfrm>
            <a:off x="8182777" y="1794830"/>
            <a:ext cx="3553409" cy="2286000"/>
          </a:xfrm>
          <a:prstGeom prst="rect">
            <a:avLst/>
          </a:prstGeom>
        </p:spPr>
      </p:pic>
      <p:sp>
        <p:nvSpPr>
          <p:cNvPr id="47" name="TextBox 46">
            <a:extLst>
              <a:ext uri="{FF2B5EF4-FFF2-40B4-BE49-F238E27FC236}">
                <a16:creationId xmlns:a16="http://schemas.microsoft.com/office/drawing/2014/main" id="{22D70DC1-D32A-FD56-E6A3-DD7FE6E47C1C}"/>
              </a:ext>
            </a:extLst>
          </p:cNvPr>
          <p:cNvSpPr txBox="1"/>
          <p:nvPr/>
        </p:nvSpPr>
        <p:spPr>
          <a:xfrm>
            <a:off x="4674646" y="1417740"/>
            <a:ext cx="3072696" cy="400110"/>
          </a:xfrm>
          <a:prstGeom prst="rect">
            <a:avLst/>
          </a:prstGeom>
          <a:noFill/>
        </p:spPr>
        <p:txBody>
          <a:bodyPr wrap="square" rtlCol="0">
            <a:spAutoFit/>
          </a:bodyPr>
          <a:lstStyle/>
          <a:p>
            <a:r>
              <a:rPr lang="en-US" sz="2000" u="sng" dirty="0"/>
              <a:t>detector resolved method</a:t>
            </a:r>
          </a:p>
        </p:txBody>
      </p:sp>
      <p:sp>
        <p:nvSpPr>
          <p:cNvPr id="48" name="TextBox 47">
            <a:extLst>
              <a:ext uri="{FF2B5EF4-FFF2-40B4-BE49-F238E27FC236}">
                <a16:creationId xmlns:a16="http://schemas.microsoft.com/office/drawing/2014/main" id="{D5E46258-E34F-2959-5914-AA141BE9F153}"/>
              </a:ext>
            </a:extLst>
          </p:cNvPr>
          <p:cNvSpPr txBox="1"/>
          <p:nvPr/>
        </p:nvSpPr>
        <p:spPr>
          <a:xfrm>
            <a:off x="8892984" y="1417740"/>
            <a:ext cx="2776556" cy="400110"/>
          </a:xfrm>
          <a:prstGeom prst="rect">
            <a:avLst/>
          </a:prstGeom>
          <a:noFill/>
        </p:spPr>
        <p:txBody>
          <a:bodyPr wrap="square" rtlCol="0">
            <a:spAutoFit/>
          </a:bodyPr>
          <a:lstStyle/>
          <a:p>
            <a:r>
              <a:rPr lang="en-US" sz="2000" u="sng" dirty="0"/>
              <a:t>‘mean theta’ method</a:t>
            </a:r>
          </a:p>
        </p:txBody>
      </p:sp>
      <p:sp>
        <p:nvSpPr>
          <p:cNvPr id="49" name="TextBox 48">
            <a:extLst>
              <a:ext uri="{FF2B5EF4-FFF2-40B4-BE49-F238E27FC236}">
                <a16:creationId xmlns:a16="http://schemas.microsoft.com/office/drawing/2014/main" id="{FAF495F5-B2A4-7209-FDBA-9708EB1F9B5A}"/>
              </a:ext>
            </a:extLst>
          </p:cNvPr>
          <p:cNvSpPr txBox="1"/>
          <p:nvPr/>
        </p:nvSpPr>
        <p:spPr>
          <a:xfrm rot="16200000">
            <a:off x="-152658" y="2558176"/>
            <a:ext cx="1442286" cy="707886"/>
          </a:xfrm>
          <a:prstGeom prst="rect">
            <a:avLst/>
          </a:prstGeom>
          <a:noFill/>
        </p:spPr>
        <p:txBody>
          <a:bodyPr wrap="square" rtlCol="0">
            <a:spAutoFit/>
          </a:bodyPr>
          <a:lstStyle/>
          <a:p>
            <a:r>
              <a:rPr lang="en-US" sz="2000" dirty="0"/>
              <a:t>CollimatedS1/Si = 1.5 </a:t>
            </a:r>
          </a:p>
        </p:txBody>
      </p:sp>
      <p:sp>
        <p:nvSpPr>
          <p:cNvPr id="50" name="TextBox 49">
            <a:extLst>
              <a:ext uri="{FF2B5EF4-FFF2-40B4-BE49-F238E27FC236}">
                <a16:creationId xmlns:a16="http://schemas.microsoft.com/office/drawing/2014/main" id="{1CBB3B27-4DE1-6F35-7ACF-17ECA0E762EC}"/>
              </a:ext>
            </a:extLst>
          </p:cNvPr>
          <p:cNvSpPr txBox="1"/>
          <p:nvPr/>
        </p:nvSpPr>
        <p:spPr>
          <a:xfrm rot="16200000">
            <a:off x="-257829" y="4666340"/>
            <a:ext cx="1625671" cy="707886"/>
          </a:xfrm>
          <a:prstGeom prst="rect">
            <a:avLst/>
          </a:prstGeom>
          <a:noFill/>
        </p:spPr>
        <p:txBody>
          <a:bodyPr wrap="square" rtlCol="0">
            <a:spAutoFit/>
          </a:bodyPr>
          <a:lstStyle/>
          <a:p>
            <a:r>
              <a:rPr lang="en-US" sz="2000" dirty="0"/>
              <a:t>Divergent</a:t>
            </a:r>
          </a:p>
          <a:p>
            <a:r>
              <a:rPr lang="en-US" sz="2000" dirty="0"/>
              <a:t>S1/Si = 10 </a:t>
            </a:r>
          </a:p>
        </p:txBody>
      </p:sp>
      <p:sp>
        <p:nvSpPr>
          <p:cNvPr id="53" name="TextBox 52">
            <a:extLst>
              <a:ext uri="{FF2B5EF4-FFF2-40B4-BE49-F238E27FC236}">
                <a16:creationId xmlns:a16="http://schemas.microsoft.com/office/drawing/2014/main" id="{73DC6332-EA7A-B47C-1F5A-D6F092B22F79}"/>
              </a:ext>
            </a:extLst>
          </p:cNvPr>
          <p:cNvSpPr txBox="1"/>
          <p:nvPr/>
        </p:nvSpPr>
        <p:spPr>
          <a:xfrm>
            <a:off x="314692" y="937857"/>
            <a:ext cx="10616544" cy="461665"/>
          </a:xfrm>
          <a:prstGeom prst="rect">
            <a:avLst/>
          </a:prstGeom>
          <a:noFill/>
        </p:spPr>
        <p:txBody>
          <a:bodyPr wrap="square" rtlCol="0">
            <a:spAutoFit/>
          </a:bodyPr>
          <a:lstStyle/>
          <a:p>
            <a:r>
              <a:rPr lang="en-US" sz="2400" dirty="0"/>
              <a:t>Accounting for incident optics improves resolution of </a:t>
            </a:r>
            <a:r>
              <a:rPr lang="en-US" sz="2400" dirty="0" err="1"/>
              <a:t>Kiessig</a:t>
            </a:r>
            <a:r>
              <a:rPr lang="en-US" sz="2400" dirty="0"/>
              <a:t> fringes </a:t>
            </a:r>
          </a:p>
        </p:txBody>
      </p:sp>
    </p:spTree>
    <p:extLst>
      <p:ext uri="{BB962C8B-B14F-4D97-AF65-F5344CB8AC3E}">
        <p14:creationId xmlns:p14="http://schemas.microsoft.com/office/powerpoint/2010/main" val="3642762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2B8CA-2770-4FB7-9235-4F0F63CBA910}"/>
            </a:ext>
          </a:extLst>
        </p:cNvPr>
        <p:cNvGrpSpPr/>
        <p:nvPr/>
      </p:nvGrpSpPr>
      <p:grpSpPr>
        <a:xfrm>
          <a:off x="0" y="0"/>
          <a:ext cx="0" cy="0"/>
          <a:chOff x="0" y="0"/>
          <a:chExt cx="0" cy="0"/>
        </a:xfrm>
      </p:grpSpPr>
      <p:pic>
        <p:nvPicPr>
          <p:cNvPr id="20" name="Picture 19" descr="Chart, histogram&#10;&#10;AI-generated content may be incorrect.">
            <a:extLst>
              <a:ext uri="{FF2B5EF4-FFF2-40B4-BE49-F238E27FC236}">
                <a16:creationId xmlns:a16="http://schemas.microsoft.com/office/drawing/2014/main" id="{AE16B811-BB8F-687F-60C7-9D52EF102331}"/>
              </a:ext>
            </a:extLst>
          </p:cNvPr>
          <p:cNvPicPr>
            <a:picLocks noChangeAspect="1"/>
          </p:cNvPicPr>
          <p:nvPr/>
        </p:nvPicPr>
        <p:blipFill>
          <a:blip r:embed="rId3"/>
          <a:stretch>
            <a:fillRect/>
          </a:stretch>
        </p:blipFill>
        <p:spPr>
          <a:xfrm>
            <a:off x="324790" y="1886513"/>
            <a:ext cx="4714267" cy="4588441"/>
          </a:xfrm>
          <a:prstGeom prst="rect">
            <a:avLst/>
          </a:prstGeom>
        </p:spPr>
      </p:pic>
      <p:sp>
        <p:nvSpPr>
          <p:cNvPr id="2" name="Title 1">
            <a:extLst>
              <a:ext uri="{FF2B5EF4-FFF2-40B4-BE49-F238E27FC236}">
                <a16:creationId xmlns:a16="http://schemas.microsoft.com/office/drawing/2014/main" id="{B55C2F44-B521-79CB-C37D-03A9155A37F4}"/>
              </a:ext>
            </a:extLst>
          </p:cNvPr>
          <p:cNvSpPr>
            <a:spLocks noGrp="1"/>
          </p:cNvSpPr>
          <p:nvPr>
            <p:ph type="title"/>
          </p:nvPr>
        </p:nvSpPr>
        <p:spPr/>
        <p:txBody>
          <a:bodyPr/>
          <a:lstStyle/>
          <a:p>
            <a:r>
              <a:rPr lang="en-US" sz="3600" dirty="0"/>
              <a:t>Faster Measurements With Divergent Beams</a:t>
            </a:r>
          </a:p>
        </p:txBody>
      </p:sp>
      <p:sp>
        <p:nvSpPr>
          <p:cNvPr id="4" name="TextBox 3">
            <a:extLst>
              <a:ext uri="{FF2B5EF4-FFF2-40B4-BE49-F238E27FC236}">
                <a16:creationId xmlns:a16="http://schemas.microsoft.com/office/drawing/2014/main" id="{65931439-1D73-1E40-341B-F703E64DA4A4}"/>
              </a:ext>
            </a:extLst>
          </p:cNvPr>
          <p:cNvSpPr txBox="1"/>
          <p:nvPr/>
        </p:nvSpPr>
        <p:spPr>
          <a:xfrm>
            <a:off x="314692" y="1148175"/>
            <a:ext cx="6275295" cy="830997"/>
          </a:xfrm>
          <a:prstGeom prst="rect">
            <a:avLst/>
          </a:prstGeom>
          <a:noFill/>
        </p:spPr>
        <p:txBody>
          <a:bodyPr wrap="square" rtlCol="0">
            <a:spAutoFit/>
          </a:bodyPr>
          <a:lstStyle/>
          <a:p>
            <a:r>
              <a:rPr lang="en-US" sz="2400" dirty="0"/>
              <a:t>Combined with PPU (+40%) and optimizing beam width (+50%), potential for </a:t>
            </a:r>
            <a:r>
              <a:rPr lang="en-US" sz="2400" b="1" dirty="0"/>
              <a:t>x10</a:t>
            </a:r>
            <a:r>
              <a:rPr lang="en-US" sz="2400" dirty="0"/>
              <a:t> gains! </a:t>
            </a:r>
          </a:p>
        </p:txBody>
      </p:sp>
      <p:grpSp>
        <p:nvGrpSpPr>
          <p:cNvPr id="5" name="Group 4">
            <a:extLst>
              <a:ext uri="{FF2B5EF4-FFF2-40B4-BE49-F238E27FC236}">
                <a16:creationId xmlns:a16="http://schemas.microsoft.com/office/drawing/2014/main" id="{02F09415-33C4-E8FF-2F53-3D00DF379F57}"/>
              </a:ext>
            </a:extLst>
          </p:cNvPr>
          <p:cNvGrpSpPr/>
          <p:nvPr/>
        </p:nvGrpSpPr>
        <p:grpSpPr>
          <a:xfrm>
            <a:off x="6790425" y="922681"/>
            <a:ext cx="4151769" cy="2878220"/>
            <a:chOff x="6876781" y="1495728"/>
            <a:chExt cx="4781819" cy="3315003"/>
          </a:xfrm>
        </p:grpSpPr>
        <p:pic>
          <p:nvPicPr>
            <p:cNvPr id="6" name="Picture 5" descr="Chart, line chart&#10;&#10;AI-generated content may be incorrect.">
              <a:extLst>
                <a:ext uri="{FF2B5EF4-FFF2-40B4-BE49-F238E27FC236}">
                  <a16:creationId xmlns:a16="http://schemas.microsoft.com/office/drawing/2014/main" id="{9262D5AA-CCA6-0C59-5475-418C3F131EC8}"/>
                </a:ext>
              </a:extLst>
            </p:cNvPr>
            <p:cNvPicPr>
              <a:picLocks noChangeAspect="1"/>
            </p:cNvPicPr>
            <p:nvPr/>
          </p:nvPicPr>
          <p:blipFill>
            <a:blip r:embed="rId4"/>
            <a:stretch>
              <a:fillRect/>
            </a:stretch>
          </p:blipFill>
          <p:spPr>
            <a:xfrm>
              <a:off x="6876781" y="1495728"/>
              <a:ext cx="4781819" cy="3315003"/>
            </a:xfrm>
            <a:prstGeom prst="rect">
              <a:avLst/>
            </a:prstGeom>
          </p:spPr>
        </p:pic>
        <p:sp>
          <p:nvSpPr>
            <p:cNvPr id="7" name="TextBox 6">
              <a:extLst>
                <a:ext uri="{FF2B5EF4-FFF2-40B4-BE49-F238E27FC236}">
                  <a16:creationId xmlns:a16="http://schemas.microsoft.com/office/drawing/2014/main" id="{BBD6F76B-6E64-E6BF-B178-A035ECAB07C3}"/>
                </a:ext>
              </a:extLst>
            </p:cNvPr>
            <p:cNvSpPr txBox="1"/>
            <p:nvPr/>
          </p:nvSpPr>
          <p:spPr>
            <a:xfrm>
              <a:off x="9734160" y="1693718"/>
              <a:ext cx="1459054" cy="338554"/>
            </a:xfrm>
            <a:prstGeom prst="rect">
              <a:avLst/>
            </a:prstGeom>
            <a:noFill/>
          </p:spPr>
          <p:txBody>
            <a:bodyPr wrap="none" rtlCol="0">
              <a:spAutoFit/>
            </a:bodyPr>
            <a:lstStyle/>
            <a:p>
              <a:r>
                <a:rPr lang="en-US" sz="1600" dirty="0" err="1"/>
                <a:t>d</a:t>
              </a:r>
              <a:r>
                <a:rPr lang="en-US" sz="1600" baseline="-25000" dirty="0" err="1"/>
                <a:t>si-sam</a:t>
              </a:r>
              <a:r>
                <a:rPr lang="en-US" sz="1600" dirty="0"/>
                <a:t>= 65 mm</a:t>
              </a:r>
              <a:endParaRPr lang="en-US" sz="1600" baseline="-25000" dirty="0"/>
            </a:p>
          </p:txBody>
        </p:sp>
        <p:sp>
          <p:nvSpPr>
            <p:cNvPr id="8" name="TextBox 7">
              <a:extLst>
                <a:ext uri="{FF2B5EF4-FFF2-40B4-BE49-F238E27FC236}">
                  <a16:creationId xmlns:a16="http://schemas.microsoft.com/office/drawing/2014/main" id="{84629304-8677-6589-3B66-E073C3E0C34A}"/>
                </a:ext>
              </a:extLst>
            </p:cNvPr>
            <p:cNvSpPr txBox="1"/>
            <p:nvPr/>
          </p:nvSpPr>
          <p:spPr>
            <a:xfrm>
              <a:off x="10463687" y="2471474"/>
              <a:ext cx="902811" cy="338554"/>
            </a:xfrm>
            <a:prstGeom prst="rect">
              <a:avLst/>
            </a:prstGeom>
            <a:noFill/>
          </p:spPr>
          <p:txBody>
            <a:bodyPr wrap="none" rtlCol="0">
              <a:spAutoFit/>
            </a:bodyPr>
            <a:lstStyle/>
            <a:p>
              <a:r>
                <a:rPr lang="en-US" sz="1600" dirty="0"/>
                <a:t>105 mm</a:t>
              </a:r>
              <a:endParaRPr lang="en-US" sz="1600" baseline="-25000" dirty="0"/>
            </a:p>
          </p:txBody>
        </p:sp>
        <p:sp>
          <p:nvSpPr>
            <p:cNvPr id="9" name="TextBox 8">
              <a:extLst>
                <a:ext uri="{FF2B5EF4-FFF2-40B4-BE49-F238E27FC236}">
                  <a16:creationId xmlns:a16="http://schemas.microsoft.com/office/drawing/2014/main" id="{D29A765C-CF94-2E02-6A78-8D31F26D5811}"/>
                </a:ext>
              </a:extLst>
            </p:cNvPr>
            <p:cNvSpPr txBox="1"/>
            <p:nvPr/>
          </p:nvSpPr>
          <p:spPr>
            <a:xfrm>
              <a:off x="10463687" y="3616497"/>
              <a:ext cx="902811" cy="338554"/>
            </a:xfrm>
            <a:prstGeom prst="rect">
              <a:avLst/>
            </a:prstGeom>
            <a:noFill/>
          </p:spPr>
          <p:txBody>
            <a:bodyPr wrap="none" rtlCol="0">
              <a:spAutoFit/>
            </a:bodyPr>
            <a:lstStyle/>
            <a:p>
              <a:r>
                <a:rPr lang="en-US" sz="1600" dirty="0"/>
                <a:t>145 mm</a:t>
              </a:r>
              <a:endParaRPr lang="en-US" sz="1600" baseline="-25000" dirty="0"/>
            </a:p>
          </p:txBody>
        </p:sp>
        <p:sp>
          <p:nvSpPr>
            <p:cNvPr id="10" name="Oval 9">
              <a:extLst>
                <a:ext uri="{FF2B5EF4-FFF2-40B4-BE49-F238E27FC236}">
                  <a16:creationId xmlns:a16="http://schemas.microsoft.com/office/drawing/2014/main" id="{CE5460F5-C730-FFD2-4D59-D4ECABC360AF}"/>
                </a:ext>
              </a:extLst>
            </p:cNvPr>
            <p:cNvSpPr/>
            <p:nvPr/>
          </p:nvSpPr>
          <p:spPr>
            <a:xfrm flipV="1">
              <a:off x="8945727" y="3070941"/>
              <a:ext cx="364104" cy="364104"/>
            </a:xfrm>
            <a:prstGeom prst="ellipse">
              <a:avLst/>
            </a:prstGeom>
            <a:noFill/>
            <a:ln>
              <a:solidFill>
                <a:srgbClr val="00B38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BD6ABC47-000D-E928-0D4B-CAA3E2F1AA02}"/>
                </a:ext>
              </a:extLst>
            </p:cNvPr>
            <p:cNvCxnSpPr>
              <a:cxnSpLocks/>
            </p:cNvCxnSpPr>
            <p:nvPr/>
          </p:nvCxnSpPr>
          <p:spPr>
            <a:xfrm>
              <a:off x="7325591" y="3225966"/>
              <a:ext cx="1942099" cy="0"/>
            </a:xfrm>
            <a:prstGeom prst="line">
              <a:avLst/>
            </a:prstGeom>
            <a:ln>
              <a:solidFill>
                <a:srgbClr val="00B38F"/>
              </a:solidFill>
              <a:prstDash val="dash"/>
            </a:ln>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0C2E852A-2DF2-ADF7-7C65-892502AEFBC7}"/>
                </a:ext>
              </a:extLst>
            </p:cNvPr>
            <p:cNvCxnSpPr>
              <a:cxnSpLocks/>
            </p:cNvCxnSpPr>
            <p:nvPr/>
          </p:nvCxnSpPr>
          <p:spPr>
            <a:xfrm flipV="1">
              <a:off x="9111036" y="3150126"/>
              <a:ext cx="16743" cy="1235774"/>
            </a:xfrm>
            <a:prstGeom prst="line">
              <a:avLst/>
            </a:prstGeom>
            <a:ln>
              <a:solidFill>
                <a:srgbClr val="00B38F"/>
              </a:solidFill>
              <a:prstDash val="dash"/>
            </a:ln>
          </p:spPr>
          <p:style>
            <a:lnRef idx="1">
              <a:schemeClr val="accent6"/>
            </a:lnRef>
            <a:fillRef idx="0">
              <a:schemeClr val="accent6"/>
            </a:fillRef>
            <a:effectRef idx="0">
              <a:schemeClr val="accent6"/>
            </a:effectRef>
            <a:fontRef idx="minor">
              <a:schemeClr val="tx1"/>
            </a:fontRef>
          </p:style>
        </p:cxnSp>
      </p:grpSp>
      <p:sp>
        <p:nvSpPr>
          <p:cNvPr id="31" name="TextBox 30">
            <a:extLst>
              <a:ext uri="{FF2B5EF4-FFF2-40B4-BE49-F238E27FC236}">
                <a16:creationId xmlns:a16="http://schemas.microsoft.com/office/drawing/2014/main" id="{A1ED0AEC-BAE7-CEE6-4FAE-9A52AB549396}"/>
              </a:ext>
            </a:extLst>
          </p:cNvPr>
          <p:cNvSpPr txBox="1"/>
          <p:nvPr/>
        </p:nvSpPr>
        <p:spPr>
          <a:xfrm>
            <a:off x="3040641" y="2489389"/>
            <a:ext cx="1958079" cy="400110"/>
          </a:xfrm>
          <a:prstGeom prst="rect">
            <a:avLst/>
          </a:prstGeom>
          <a:noFill/>
        </p:spPr>
        <p:txBody>
          <a:bodyPr wrap="square" rtlCol="0">
            <a:spAutoFit/>
          </a:bodyPr>
          <a:lstStyle/>
          <a:p>
            <a:r>
              <a:rPr lang="en-US" sz="2000" dirty="0"/>
              <a:t>collimated TOF</a:t>
            </a:r>
          </a:p>
        </p:txBody>
      </p:sp>
      <p:sp>
        <p:nvSpPr>
          <p:cNvPr id="32" name="TextBox 31">
            <a:extLst>
              <a:ext uri="{FF2B5EF4-FFF2-40B4-BE49-F238E27FC236}">
                <a16:creationId xmlns:a16="http://schemas.microsoft.com/office/drawing/2014/main" id="{10B1917F-246A-FF8F-F8D9-6BF9DBBA0544}"/>
              </a:ext>
            </a:extLst>
          </p:cNvPr>
          <p:cNvSpPr txBox="1"/>
          <p:nvPr/>
        </p:nvSpPr>
        <p:spPr>
          <a:xfrm>
            <a:off x="3605410" y="3162229"/>
            <a:ext cx="2103119" cy="400110"/>
          </a:xfrm>
          <a:prstGeom prst="rect">
            <a:avLst/>
          </a:prstGeom>
          <a:noFill/>
        </p:spPr>
        <p:txBody>
          <a:bodyPr wrap="square" rtlCol="0">
            <a:spAutoFit/>
          </a:bodyPr>
          <a:lstStyle/>
          <a:p>
            <a:r>
              <a:rPr lang="en-US" sz="2000" dirty="0">
                <a:solidFill>
                  <a:srgbClr val="0070C0"/>
                </a:solidFill>
              </a:rPr>
              <a:t>coll. </a:t>
            </a:r>
            <a:r>
              <a:rPr lang="en-US" sz="2000" dirty="0" err="1">
                <a:solidFill>
                  <a:srgbClr val="0070C0"/>
                </a:solidFill>
              </a:rPr>
              <a:t>conQ</a:t>
            </a:r>
            <a:endParaRPr lang="en-US" sz="2000" dirty="0">
              <a:solidFill>
                <a:srgbClr val="0070C0"/>
              </a:solidFill>
            </a:endParaRPr>
          </a:p>
        </p:txBody>
      </p:sp>
      <p:sp>
        <p:nvSpPr>
          <p:cNvPr id="33" name="TextBox 32">
            <a:extLst>
              <a:ext uri="{FF2B5EF4-FFF2-40B4-BE49-F238E27FC236}">
                <a16:creationId xmlns:a16="http://schemas.microsoft.com/office/drawing/2014/main" id="{BE6BD0CD-4B38-6582-C73E-CB186DB9DD4A}"/>
              </a:ext>
            </a:extLst>
          </p:cNvPr>
          <p:cNvSpPr txBox="1"/>
          <p:nvPr/>
        </p:nvSpPr>
        <p:spPr>
          <a:xfrm>
            <a:off x="3083305" y="3800901"/>
            <a:ext cx="2103119" cy="400110"/>
          </a:xfrm>
          <a:prstGeom prst="rect">
            <a:avLst/>
          </a:prstGeom>
          <a:noFill/>
        </p:spPr>
        <p:txBody>
          <a:bodyPr wrap="square" rtlCol="0">
            <a:spAutoFit/>
          </a:bodyPr>
          <a:lstStyle/>
          <a:p>
            <a:r>
              <a:rPr lang="en-US" sz="2000" dirty="0">
                <a:solidFill>
                  <a:srgbClr val="0070C0"/>
                </a:solidFill>
              </a:rPr>
              <a:t>coll. </a:t>
            </a:r>
            <a:r>
              <a:rPr lang="en-US" sz="2000" dirty="0" err="1">
                <a:solidFill>
                  <a:srgbClr val="0070C0"/>
                </a:solidFill>
              </a:rPr>
              <a:t>MeanTheta</a:t>
            </a:r>
            <a:endParaRPr lang="en-US" sz="2000" dirty="0">
              <a:solidFill>
                <a:srgbClr val="0070C0"/>
              </a:solidFill>
            </a:endParaRPr>
          </a:p>
        </p:txBody>
      </p:sp>
      <p:sp>
        <p:nvSpPr>
          <p:cNvPr id="36" name="TextBox 35">
            <a:extLst>
              <a:ext uri="{FF2B5EF4-FFF2-40B4-BE49-F238E27FC236}">
                <a16:creationId xmlns:a16="http://schemas.microsoft.com/office/drawing/2014/main" id="{92EED3D6-6BFD-76B2-DB49-34AE4B9055BC}"/>
              </a:ext>
            </a:extLst>
          </p:cNvPr>
          <p:cNvSpPr txBox="1"/>
          <p:nvPr/>
        </p:nvSpPr>
        <p:spPr>
          <a:xfrm>
            <a:off x="2576250" y="5509770"/>
            <a:ext cx="2530613" cy="400110"/>
          </a:xfrm>
          <a:prstGeom prst="rect">
            <a:avLst/>
          </a:prstGeom>
          <a:noFill/>
        </p:spPr>
        <p:txBody>
          <a:bodyPr wrap="square" rtlCol="0">
            <a:spAutoFit/>
          </a:bodyPr>
          <a:lstStyle/>
          <a:p>
            <a:r>
              <a:rPr lang="en-US" sz="2000" dirty="0">
                <a:solidFill>
                  <a:srgbClr val="FF0000"/>
                </a:solidFill>
              </a:rPr>
              <a:t>divergent </a:t>
            </a:r>
            <a:r>
              <a:rPr lang="en-US" sz="2000" dirty="0" err="1">
                <a:solidFill>
                  <a:srgbClr val="FF0000"/>
                </a:solidFill>
              </a:rPr>
              <a:t>MeanTheta</a:t>
            </a:r>
            <a:endParaRPr lang="en-US" sz="2000" dirty="0">
              <a:solidFill>
                <a:srgbClr val="FF0000"/>
              </a:solidFill>
            </a:endParaRPr>
          </a:p>
        </p:txBody>
      </p:sp>
      <p:sp>
        <p:nvSpPr>
          <p:cNvPr id="37" name="TextBox 36">
            <a:extLst>
              <a:ext uri="{FF2B5EF4-FFF2-40B4-BE49-F238E27FC236}">
                <a16:creationId xmlns:a16="http://schemas.microsoft.com/office/drawing/2014/main" id="{50439773-006A-4173-10F6-EED0ABDDD89A}"/>
              </a:ext>
            </a:extLst>
          </p:cNvPr>
          <p:cNvSpPr txBox="1"/>
          <p:nvPr/>
        </p:nvSpPr>
        <p:spPr>
          <a:xfrm>
            <a:off x="3177916" y="4901436"/>
            <a:ext cx="2530613" cy="400110"/>
          </a:xfrm>
          <a:prstGeom prst="rect">
            <a:avLst/>
          </a:prstGeom>
          <a:noFill/>
        </p:spPr>
        <p:txBody>
          <a:bodyPr wrap="square" rtlCol="0">
            <a:spAutoFit/>
          </a:bodyPr>
          <a:lstStyle/>
          <a:p>
            <a:r>
              <a:rPr lang="en-US" sz="2000" dirty="0">
                <a:solidFill>
                  <a:srgbClr val="FF0000"/>
                </a:solidFill>
              </a:rPr>
              <a:t>divergent </a:t>
            </a:r>
            <a:r>
              <a:rPr lang="en-US" sz="2000" dirty="0" err="1">
                <a:solidFill>
                  <a:srgbClr val="FF0000"/>
                </a:solidFill>
              </a:rPr>
              <a:t>conQ</a:t>
            </a:r>
            <a:endParaRPr lang="en-US" sz="2000" dirty="0">
              <a:solidFill>
                <a:srgbClr val="FF0000"/>
              </a:solidFill>
            </a:endParaRPr>
          </a:p>
        </p:txBody>
      </p:sp>
      <p:sp>
        <p:nvSpPr>
          <p:cNvPr id="3" name="Oval 2">
            <a:extLst>
              <a:ext uri="{FF2B5EF4-FFF2-40B4-BE49-F238E27FC236}">
                <a16:creationId xmlns:a16="http://schemas.microsoft.com/office/drawing/2014/main" id="{5C374FFC-20DE-565E-6100-F324524AFBA9}"/>
              </a:ext>
            </a:extLst>
          </p:cNvPr>
          <p:cNvSpPr/>
          <p:nvPr/>
        </p:nvSpPr>
        <p:spPr>
          <a:xfrm flipV="1">
            <a:off x="8866310" y="2201031"/>
            <a:ext cx="316130" cy="316130"/>
          </a:xfrm>
          <a:prstGeom prst="ellipse">
            <a:avLst/>
          </a:prstGeom>
          <a:noFill/>
          <a:ln>
            <a:solidFill>
              <a:srgbClr val="B5009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DD549AA-C95E-1645-986B-83153CB0BBA3}"/>
              </a:ext>
            </a:extLst>
          </p:cNvPr>
          <p:cNvCxnSpPr>
            <a:cxnSpLocks/>
          </p:cNvCxnSpPr>
          <p:nvPr/>
        </p:nvCxnSpPr>
        <p:spPr>
          <a:xfrm flipV="1">
            <a:off x="9009096" y="2225040"/>
            <a:ext cx="16562" cy="1222426"/>
          </a:xfrm>
          <a:prstGeom prst="line">
            <a:avLst/>
          </a:prstGeom>
          <a:ln>
            <a:solidFill>
              <a:srgbClr val="B50094"/>
            </a:solidFill>
            <a:prstDash val="dash"/>
          </a:ln>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E24E382F-4FD3-50A5-0E9F-7C28B4117390}"/>
              </a:ext>
            </a:extLst>
          </p:cNvPr>
          <p:cNvCxnSpPr>
            <a:cxnSpLocks/>
          </p:cNvCxnSpPr>
          <p:nvPr/>
        </p:nvCxnSpPr>
        <p:spPr>
          <a:xfrm>
            <a:off x="7197245" y="2356364"/>
            <a:ext cx="1980053" cy="2732"/>
          </a:xfrm>
          <a:prstGeom prst="line">
            <a:avLst/>
          </a:prstGeom>
          <a:ln>
            <a:solidFill>
              <a:srgbClr val="B50094"/>
            </a:solidFill>
            <a:prstDash val="dash"/>
          </a:ln>
        </p:spPr>
        <p:style>
          <a:lnRef idx="1">
            <a:schemeClr val="accent6"/>
          </a:lnRef>
          <a:fillRef idx="0">
            <a:schemeClr val="accent6"/>
          </a:fillRef>
          <a:effectRef idx="0">
            <a:schemeClr val="accent6"/>
          </a:effectRef>
          <a:fontRef idx="minor">
            <a:schemeClr val="tx1"/>
          </a:fontRef>
        </p:style>
      </p:cxnSp>
      <p:sp>
        <p:nvSpPr>
          <p:cNvPr id="14" name="TextBox 13">
            <a:extLst>
              <a:ext uri="{FF2B5EF4-FFF2-40B4-BE49-F238E27FC236}">
                <a16:creationId xmlns:a16="http://schemas.microsoft.com/office/drawing/2014/main" id="{1FAE8E69-DE02-15EA-78CA-3675B1C83A57}"/>
              </a:ext>
            </a:extLst>
          </p:cNvPr>
          <p:cNvSpPr txBox="1"/>
          <p:nvPr/>
        </p:nvSpPr>
        <p:spPr>
          <a:xfrm>
            <a:off x="7579908" y="1247002"/>
            <a:ext cx="1122871" cy="461665"/>
          </a:xfrm>
          <a:prstGeom prst="rect">
            <a:avLst/>
          </a:prstGeom>
          <a:noFill/>
        </p:spPr>
        <p:txBody>
          <a:bodyPr wrap="none" rtlCol="0">
            <a:spAutoFit/>
          </a:bodyPr>
          <a:lstStyle/>
          <a:p>
            <a:r>
              <a:rPr lang="en-US" sz="1200" dirty="0">
                <a:solidFill>
                  <a:srgbClr val="B50094"/>
                </a:solidFill>
              </a:rPr>
              <a:t>demonstrated</a:t>
            </a:r>
          </a:p>
          <a:p>
            <a:r>
              <a:rPr lang="en-US" sz="1200" dirty="0">
                <a:solidFill>
                  <a:srgbClr val="B50094"/>
                </a:solidFill>
              </a:rPr>
              <a:t>Aug. 2024</a:t>
            </a:r>
          </a:p>
        </p:txBody>
      </p:sp>
      <p:sp>
        <p:nvSpPr>
          <p:cNvPr id="15" name="TextBox 14">
            <a:extLst>
              <a:ext uri="{FF2B5EF4-FFF2-40B4-BE49-F238E27FC236}">
                <a16:creationId xmlns:a16="http://schemas.microsoft.com/office/drawing/2014/main" id="{C7058254-0E83-5587-15FB-507BB233BEDB}"/>
              </a:ext>
            </a:extLst>
          </p:cNvPr>
          <p:cNvSpPr txBox="1"/>
          <p:nvPr/>
        </p:nvSpPr>
        <p:spPr>
          <a:xfrm>
            <a:off x="7193223" y="1766257"/>
            <a:ext cx="1072986" cy="461665"/>
          </a:xfrm>
          <a:prstGeom prst="rect">
            <a:avLst/>
          </a:prstGeom>
          <a:noFill/>
        </p:spPr>
        <p:txBody>
          <a:bodyPr wrap="none" rtlCol="0">
            <a:spAutoFit/>
          </a:bodyPr>
          <a:lstStyle/>
          <a:p>
            <a:r>
              <a:rPr lang="en-US" sz="1200" dirty="0">
                <a:solidFill>
                  <a:srgbClr val="00B38F"/>
                </a:solidFill>
              </a:rPr>
              <a:t>first user exp.</a:t>
            </a:r>
          </a:p>
          <a:p>
            <a:r>
              <a:rPr lang="en-US" sz="1200" dirty="0">
                <a:solidFill>
                  <a:srgbClr val="00B38F"/>
                </a:solidFill>
              </a:rPr>
              <a:t>Aug. 2025</a:t>
            </a:r>
          </a:p>
        </p:txBody>
      </p:sp>
      <p:cxnSp>
        <p:nvCxnSpPr>
          <p:cNvPr id="18" name="Straight Arrow Connector 17">
            <a:extLst>
              <a:ext uri="{FF2B5EF4-FFF2-40B4-BE49-F238E27FC236}">
                <a16:creationId xmlns:a16="http://schemas.microsoft.com/office/drawing/2014/main" id="{6463C3F1-51D7-B703-14FF-FCD905DD5934}"/>
              </a:ext>
            </a:extLst>
          </p:cNvPr>
          <p:cNvCxnSpPr/>
          <p:nvPr/>
        </p:nvCxnSpPr>
        <p:spPr>
          <a:xfrm>
            <a:off x="8110643" y="2063809"/>
            <a:ext cx="476125" cy="226536"/>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9" name="Straight Arrow Connector 18">
            <a:extLst>
              <a:ext uri="{FF2B5EF4-FFF2-40B4-BE49-F238E27FC236}">
                <a16:creationId xmlns:a16="http://schemas.microsoft.com/office/drawing/2014/main" id="{87EA6BD4-58FB-3460-A594-638665C4A74E}"/>
              </a:ext>
            </a:extLst>
          </p:cNvPr>
          <p:cNvCxnSpPr>
            <a:cxnSpLocks/>
          </p:cNvCxnSpPr>
          <p:nvPr/>
        </p:nvCxnSpPr>
        <p:spPr>
          <a:xfrm>
            <a:off x="8348705" y="1606664"/>
            <a:ext cx="548476" cy="58594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22" name="Picture 21" descr="A picture containing text, writing implement, stationary, pencil&#10;&#10;AI-generated content may be incorrect.">
            <a:extLst>
              <a:ext uri="{FF2B5EF4-FFF2-40B4-BE49-F238E27FC236}">
                <a16:creationId xmlns:a16="http://schemas.microsoft.com/office/drawing/2014/main" id="{91E5F6F1-8DED-2224-B2E6-C0D2A176CB33}"/>
              </a:ext>
            </a:extLst>
          </p:cNvPr>
          <p:cNvPicPr>
            <a:picLocks noChangeAspect="1"/>
          </p:cNvPicPr>
          <p:nvPr/>
        </p:nvPicPr>
        <p:blipFill>
          <a:blip r:embed="rId5"/>
          <a:stretch>
            <a:fillRect/>
          </a:stretch>
        </p:blipFill>
        <p:spPr>
          <a:xfrm>
            <a:off x="8415678" y="3866749"/>
            <a:ext cx="3070680" cy="2779934"/>
          </a:xfrm>
          <a:prstGeom prst="rect">
            <a:avLst/>
          </a:prstGeom>
        </p:spPr>
      </p:pic>
      <p:pic>
        <p:nvPicPr>
          <p:cNvPr id="25" name="Picture 24">
            <a:extLst>
              <a:ext uri="{FF2B5EF4-FFF2-40B4-BE49-F238E27FC236}">
                <a16:creationId xmlns:a16="http://schemas.microsoft.com/office/drawing/2014/main" id="{CF0687A8-D0AA-AB80-57CC-3840C1EBCFFA}"/>
              </a:ext>
            </a:extLst>
          </p:cNvPr>
          <p:cNvPicPr>
            <a:picLocks noChangeAspect="1"/>
          </p:cNvPicPr>
          <p:nvPr/>
        </p:nvPicPr>
        <p:blipFill>
          <a:blip r:embed="rId6"/>
          <a:stretch>
            <a:fillRect/>
          </a:stretch>
        </p:blipFill>
        <p:spPr>
          <a:xfrm>
            <a:off x="5225874" y="3835069"/>
            <a:ext cx="2905358" cy="2827812"/>
          </a:xfrm>
          <a:prstGeom prst="rect">
            <a:avLst/>
          </a:prstGeom>
        </p:spPr>
      </p:pic>
    </p:spTree>
    <p:extLst>
      <p:ext uri="{BB962C8B-B14F-4D97-AF65-F5344CB8AC3E}">
        <p14:creationId xmlns:p14="http://schemas.microsoft.com/office/powerpoint/2010/main" val="2978832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5F486-6CBF-7DED-A604-5A59BC0DD8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84CC77-D865-24F5-8CB2-2C34193079C8}"/>
              </a:ext>
            </a:extLst>
          </p:cNvPr>
          <p:cNvSpPr>
            <a:spLocks noGrp="1"/>
          </p:cNvSpPr>
          <p:nvPr>
            <p:ph type="title"/>
          </p:nvPr>
        </p:nvSpPr>
        <p:spPr>
          <a:xfrm>
            <a:off x="314692" y="375064"/>
            <a:ext cx="6497588" cy="886397"/>
          </a:xfrm>
        </p:spPr>
        <p:txBody>
          <a:bodyPr/>
          <a:lstStyle/>
          <a:p>
            <a:r>
              <a:rPr lang="en-US" sz="3600" dirty="0"/>
              <a:t>Key Takeaways</a:t>
            </a:r>
          </a:p>
        </p:txBody>
      </p:sp>
      <p:sp>
        <p:nvSpPr>
          <p:cNvPr id="4" name="TextBox 3">
            <a:extLst>
              <a:ext uri="{FF2B5EF4-FFF2-40B4-BE49-F238E27FC236}">
                <a16:creationId xmlns:a16="http://schemas.microsoft.com/office/drawing/2014/main" id="{DB714DA3-20D8-6AFD-5430-76F6F7470B10}"/>
              </a:ext>
            </a:extLst>
          </p:cNvPr>
          <p:cNvSpPr txBox="1"/>
          <p:nvPr/>
        </p:nvSpPr>
        <p:spPr>
          <a:xfrm>
            <a:off x="314692" y="1191630"/>
            <a:ext cx="8101271" cy="2092881"/>
          </a:xfrm>
          <a:prstGeom prst="rect">
            <a:avLst/>
          </a:prstGeom>
          <a:noFill/>
        </p:spPr>
        <p:txBody>
          <a:bodyPr wrap="square" rtlCol="0">
            <a:spAutoFit/>
          </a:bodyPr>
          <a:lstStyle/>
          <a:p>
            <a:r>
              <a:rPr lang="en-US" sz="3200" dirty="0"/>
              <a:t>Improved instrument flexibility is enabling new science</a:t>
            </a:r>
          </a:p>
          <a:p>
            <a:pPr marL="742950" lvl="1" indent="-285750">
              <a:buFont typeface="Arial" panose="020B0604020202020204" pitchFamily="34" charset="0"/>
              <a:buChar char="•"/>
            </a:pPr>
            <a:r>
              <a:rPr lang="en-US" sz="2200" dirty="0"/>
              <a:t>Tailoring measurement to the experiment’s needs</a:t>
            </a:r>
          </a:p>
          <a:p>
            <a:pPr marL="742950" lvl="1" indent="-285750">
              <a:buFont typeface="Arial" panose="020B0604020202020204" pitchFamily="34" charset="0"/>
              <a:buChar char="•"/>
            </a:pPr>
            <a:r>
              <a:rPr lang="en-US" sz="2200" dirty="0"/>
              <a:t>New capabilities for automation and increased throughput</a:t>
            </a:r>
          </a:p>
          <a:p>
            <a:pPr marL="742950" lvl="1" indent="-285750">
              <a:buFont typeface="Arial" panose="020B0604020202020204" pitchFamily="34" charset="0"/>
              <a:buChar char="•"/>
            </a:pPr>
            <a:r>
              <a:rPr lang="en-US" sz="2200" dirty="0"/>
              <a:t>More diverse science portfolio</a:t>
            </a:r>
          </a:p>
        </p:txBody>
      </p:sp>
      <p:grpSp>
        <p:nvGrpSpPr>
          <p:cNvPr id="45" name="Group 44">
            <a:extLst>
              <a:ext uri="{FF2B5EF4-FFF2-40B4-BE49-F238E27FC236}">
                <a16:creationId xmlns:a16="http://schemas.microsoft.com/office/drawing/2014/main" id="{F753000B-104E-76DB-B5BF-50B07FBB9230}"/>
              </a:ext>
            </a:extLst>
          </p:cNvPr>
          <p:cNvGrpSpPr/>
          <p:nvPr/>
        </p:nvGrpSpPr>
        <p:grpSpPr>
          <a:xfrm>
            <a:off x="8335070" y="1803193"/>
            <a:ext cx="1570930" cy="4384882"/>
            <a:chOff x="8414110" y="1023879"/>
            <a:chExt cx="1714979" cy="4384882"/>
          </a:xfrm>
        </p:grpSpPr>
        <p:sp>
          <p:nvSpPr>
            <p:cNvPr id="5" name="Rectangle 4">
              <a:extLst>
                <a:ext uri="{FF2B5EF4-FFF2-40B4-BE49-F238E27FC236}">
                  <a16:creationId xmlns:a16="http://schemas.microsoft.com/office/drawing/2014/main" id="{DF153A86-19BC-DD8B-8361-8206489D3B50}"/>
                </a:ext>
              </a:extLst>
            </p:cNvPr>
            <p:cNvSpPr/>
            <p:nvPr/>
          </p:nvSpPr>
          <p:spPr>
            <a:xfrm>
              <a:off x="8414110" y="1023879"/>
              <a:ext cx="1714979" cy="1097280"/>
            </a:xfrm>
            <a:prstGeom prst="rect">
              <a:avLst/>
            </a:prstGeom>
            <a:solidFill>
              <a:schemeClr val="tx2">
                <a:lumMod val="10000"/>
                <a:lumOff val="9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a:extLst>
                <a:ext uri="{FF2B5EF4-FFF2-40B4-BE49-F238E27FC236}">
                  <a16:creationId xmlns:a16="http://schemas.microsoft.com/office/drawing/2014/main" id="{59A3D416-239C-9608-835E-F56E73BEBB78}"/>
                </a:ext>
              </a:extLst>
            </p:cNvPr>
            <p:cNvSpPr/>
            <p:nvPr/>
          </p:nvSpPr>
          <p:spPr>
            <a:xfrm>
              <a:off x="8414110" y="2126203"/>
              <a:ext cx="1714979" cy="1097280"/>
            </a:xfrm>
            <a:prstGeom prst="rect">
              <a:avLst/>
            </a:prstGeom>
            <a:solidFill>
              <a:schemeClr val="accent2">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858FE1-4FC4-71B0-47EF-9F84B762ECC3}"/>
                </a:ext>
              </a:extLst>
            </p:cNvPr>
            <p:cNvSpPr/>
            <p:nvPr/>
          </p:nvSpPr>
          <p:spPr>
            <a:xfrm>
              <a:off x="8414110" y="3215553"/>
              <a:ext cx="1714979" cy="1097280"/>
            </a:xfrm>
            <a:prstGeom prst="rect">
              <a:avLst/>
            </a:prstGeom>
            <a:solidFill>
              <a:schemeClr val="tx2">
                <a:lumMod val="10000"/>
                <a:lumOff val="9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CB3E6EC-CB53-8F3E-E654-01C41A9FDCCC}"/>
                </a:ext>
              </a:extLst>
            </p:cNvPr>
            <p:cNvSpPr/>
            <p:nvPr/>
          </p:nvSpPr>
          <p:spPr>
            <a:xfrm>
              <a:off x="8414110" y="4311481"/>
              <a:ext cx="1714979" cy="1097280"/>
            </a:xfrm>
            <a:prstGeom prst="rect">
              <a:avLst/>
            </a:prstGeom>
            <a:solidFill>
              <a:schemeClr val="accent2">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C70D6933-6BFD-F5F3-3B47-27941A897800}"/>
                </a:ext>
              </a:extLst>
            </p:cNvPr>
            <p:cNvCxnSpPr>
              <a:cxnSpLocks/>
            </p:cNvCxnSpPr>
            <p:nvPr/>
          </p:nvCxnSpPr>
          <p:spPr>
            <a:xfrm>
              <a:off x="9734537" y="2122500"/>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0BBE0540-9ECB-ED6D-F66F-D37783368315}"/>
                </a:ext>
              </a:extLst>
            </p:cNvPr>
            <p:cNvCxnSpPr>
              <a:cxnSpLocks/>
            </p:cNvCxnSpPr>
            <p:nvPr/>
          </p:nvCxnSpPr>
          <p:spPr>
            <a:xfrm>
              <a:off x="9734537" y="2396333"/>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98F6277F-65F1-252C-E279-0FF2F4101D5D}"/>
                </a:ext>
              </a:extLst>
            </p:cNvPr>
            <p:cNvCxnSpPr>
              <a:cxnSpLocks/>
            </p:cNvCxnSpPr>
            <p:nvPr/>
          </p:nvCxnSpPr>
          <p:spPr>
            <a:xfrm>
              <a:off x="9734537" y="2670166"/>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ADC66515-BF90-DFBD-6B9C-1CDF3491A5B2}"/>
                </a:ext>
              </a:extLst>
            </p:cNvPr>
            <p:cNvCxnSpPr>
              <a:cxnSpLocks/>
            </p:cNvCxnSpPr>
            <p:nvPr/>
          </p:nvCxnSpPr>
          <p:spPr>
            <a:xfrm>
              <a:off x="9734537" y="1848667"/>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E12F449B-4B88-A9EC-BC6F-29DA3C5EF86F}"/>
                </a:ext>
              </a:extLst>
            </p:cNvPr>
            <p:cNvCxnSpPr>
              <a:cxnSpLocks/>
            </p:cNvCxnSpPr>
            <p:nvPr/>
          </p:nvCxnSpPr>
          <p:spPr>
            <a:xfrm>
              <a:off x="9734537" y="2943999"/>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22D7614B-F61B-08B6-CA17-10F4F8B240FF}"/>
                </a:ext>
              </a:extLst>
            </p:cNvPr>
            <p:cNvCxnSpPr>
              <a:cxnSpLocks/>
            </p:cNvCxnSpPr>
            <p:nvPr/>
          </p:nvCxnSpPr>
          <p:spPr>
            <a:xfrm>
              <a:off x="9734537" y="3491665"/>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D94B21CB-C3F6-B6CF-4774-7F6C0A9CD7C1}"/>
                </a:ext>
              </a:extLst>
            </p:cNvPr>
            <p:cNvCxnSpPr>
              <a:cxnSpLocks/>
            </p:cNvCxnSpPr>
            <p:nvPr/>
          </p:nvCxnSpPr>
          <p:spPr>
            <a:xfrm>
              <a:off x="9734537" y="3765497"/>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FA29D931-6A85-D9CB-BA21-8A3641A10907}"/>
                </a:ext>
              </a:extLst>
            </p:cNvPr>
            <p:cNvCxnSpPr>
              <a:cxnSpLocks/>
            </p:cNvCxnSpPr>
            <p:nvPr/>
          </p:nvCxnSpPr>
          <p:spPr>
            <a:xfrm>
              <a:off x="9734537" y="4039330"/>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37B8AC25-5FDF-41A3-4C8D-F97B4A33533F}"/>
                </a:ext>
              </a:extLst>
            </p:cNvPr>
            <p:cNvCxnSpPr>
              <a:cxnSpLocks/>
            </p:cNvCxnSpPr>
            <p:nvPr/>
          </p:nvCxnSpPr>
          <p:spPr>
            <a:xfrm>
              <a:off x="9734537" y="3217832"/>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B51DF669-0C34-C0FA-DFAD-B0F65891D130}"/>
                </a:ext>
              </a:extLst>
            </p:cNvPr>
            <p:cNvCxnSpPr>
              <a:cxnSpLocks/>
            </p:cNvCxnSpPr>
            <p:nvPr/>
          </p:nvCxnSpPr>
          <p:spPr>
            <a:xfrm>
              <a:off x="9734537" y="4313163"/>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9ABA1030-57E5-D10D-6395-017AAD127F4F}"/>
                </a:ext>
              </a:extLst>
            </p:cNvPr>
            <p:cNvCxnSpPr>
              <a:cxnSpLocks/>
            </p:cNvCxnSpPr>
            <p:nvPr/>
          </p:nvCxnSpPr>
          <p:spPr>
            <a:xfrm>
              <a:off x="9734537" y="1027169"/>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96874ED8-0E88-630F-6960-1246AF81B7D0}"/>
                </a:ext>
              </a:extLst>
            </p:cNvPr>
            <p:cNvCxnSpPr>
              <a:cxnSpLocks/>
            </p:cNvCxnSpPr>
            <p:nvPr/>
          </p:nvCxnSpPr>
          <p:spPr>
            <a:xfrm>
              <a:off x="9734537" y="1301002"/>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33698364-9FBC-471B-F073-2113624C55AC}"/>
                </a:ext>
              </a:extLst>
            </p:cNvPr>
            <p:cNvCxnSpPr>
              <a:cxnSpLocks/>
            </p:cNvCxnSpPr>
            <p:nvPr/>
          </p:nvCxnSpPr>
          <p:spPr>
            <a:xfrm>
              <a:off x="9734537" y="1574834"/>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E6893F42-93D0-6C63-2CFD-3BB903B5988B}"/>
                </a:ext>
              </a:extLst>
            </p:cNvPr>
            <p:cNvCxnSpPr>
              <a:cxnSpLocks/>
            </p:cNvCxnSpPr>
            <p:nvPr/>
          </p:nvCxnSpPr>
          <p:spPr>
            <a:xfrm>
              <a:off x="9734537" y="4586996"/>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7" name="Straight Connector 36">
              <a:extLst>
                <a:ext uri="{FF2B5EF4-FFF2-40B4-BE49-F238E27FC236}">
                  <a16:creationId xmlns:a16="http://schemas.microsoft.com/office/drawing/2014/main" id="{AD8A9E38-B743-707A-187D-6C9A26975DD8}"/>
                </a:ext>
              </a:extLst>
            </p:cNvPr>
            <p:cNvCxnSpPr>
              <a:cxnSpLocks/>
            </p:cNvCxnSpPr>
            <p:nvPr/>
          </p:nvCxnSpPr>
          <p:spPr>
            <a:xfrm>
              <a:off x="9734537" y="4860829"/>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5DF63DA1-4E84-D02A-9DD9-9AF4E0EB6753}"/>
                </a:ext>
              </a:extLst>
            </p:cNvPr>
            <p:cNvCxnSpPr>
              <a:cxnSpLocks/>
            </p:cNvCxnSpPr>
            <p:nvPr/>
          </p:nvCxnSpPr>
          <p:spPr>
            <a:xfrm>
              <a:off x="9734537" y="5134662"/>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26C4F145-B667-90F1-C59F-83532832AAF4}"/>
                </a:ext>
              </a:extLst>
            </p:cNvPr>
            <p:cNvCxnSpPr>
              <a:cxnSpLocks/>
            </p:cNvCxnSpPr>
            <p:nvPr/>
          </p:nvCxnSpPr>
          <p:spPr>
            <a:xfrm>
              <a:off x="9734537" y="5408495"/>
              <a:ext cx="383301" cy="0"/>
            </a:xfrm>
            <a:prstGeom prst="line">
              <a:avLst/>
            </a:prstGeom>
            <a:ln w="19050"/>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79C6B1E3-E0AB-DB8D-1C8A-305BF2881654}"/>
                </a:ext>
              </a:extLst>
            </p:cNvPr>
            <p:cNvSpPr txBox="1"/>
            <p:nvPr/>
          </p:nvSpPr>
          <p:spPr>
            <a:xfrm>
              <a:off x="8470082" y="2341992"/>
              <a:ext cx="1167114" cy="584775"/>
            </a:xfrm>
            <a:prstGeom prst="rect">
              <a:avLst/>
            </a:prstGeom>
            <a:noFill/>
          </p:spPr>
          <p:txBody>
            <a:bodyPr wrap="square" rtlCol="0">
              <a:spAutoFit/>
            </a:bodyPr>
            <a:lstStyle/>
            <a:p>
              <a:pPr algn="ctr"/>
              <a:r>
                <a:rPr lang="en-US" sz="3200" dirty="0"/>
                <a:t>2024</a:t>
              </a:r>
            </a:p>
          </p:txBody>
        </p:sp>
        <p:sp>
          <p:nvSpPr>
            <p:cNvPr id="17" name="TextBox 16">
              <a:extLst>
                <a:ext uri="{FF2B5EF4-FFF2-40B4-BE49-F238E27FC236}">
                  <a16:creationId xmlns:a16="http://schemas.microsoft.com/office/drawing/2014/main" id="{16C8F166-3B5D-2AB9-4103-1DAAFB1987D3}"/>
                </a:ext>
              </a:extLst>
            </p:cNvPr>
            <p:cNvSpPr txBox="1"/>
            <p:nvPr/>
          </p:nvSpPr>
          <p:spPr>
            <a:xfrm>
              <a:off x="8470082" y="1244309"/>
              <a:ext cx="1167114" cy="584775"/>
            </a:xfrm>
            <a:prstGeom prst="rect">
              <a:avLst/>
            </a:prstGeom>
            <a:noFill/>
          </p:spPr>
          <p:txBody>
            <a:bodyPr wrap="square" rtlCol="0">
              <a:spAutoFit/>
            </a:bodyPr>
            <a:lstStyle/>
            <a:p>
              <a:pPr algn="ctr"/>
              <a:r>
                <a:rPr lang="en-US" sz="3200" dirty="0"/>
                <a:t>2023</a:t>
              </a:r>
            </a:p>
          </p:txBody>
        </p:sp>
        <p:sp>
          <p:nvSpPr>
            <p:cNvPr id="18" name="TextBox 17">
              <a:extLst>
                <a:ext uri="{FF2B5EF4-FFF2-40B4-BE49-F238E27FC236}">
                  <a16:creationId xmlns:a16="http://schemas.microsoft.com/office/drawing/2014/main" id="{5182AC69-7F75-4DED-0A3A-D892254781D7}"/>
                </a:ext>
              </a:extLst>
            </p:cNvPr>
            <p:cNvSpPr txBox="1"/>
            <p:nvPr/>
          </p:nvSpPr>
          <p:spPr>
            <a:xfrm>
              <a:off x="8470082" y="3428258"/>
              <a:ext cx="1167114" cy="584775"/>
            </a:xfrm>
            <a:prstGeom prst="rect">
              <a:avLst/>
            </a:prstGeom>
            <a:noFill/>
          </p:spPr>
          <p:txBody>
            <a:bodyPr wrap="square" rtlCol="0">
              <a:spAutoFit/>
            </a:bodyPr>
            <a:lstStyle/>
            <a:p>
              <a:pPr algn="ctr"/>
              <a:r>
                <a:rPr lang="en-US" sz="3200" dirty="0"/>
                <a:t>2025</a:t>
              </a:r>
            </a:p>
          </p:txBody>
        </p:sp>
        <p:sp>
          <p:nvSpPr>
            <p:cNvPr id="19" name="TextBox 18">
              <a:extLst>
                <a:ext uri="{FF2B5EF4-FFF2-40B4-BE49-F238E27FC236}">
                  <a16:creationId xmlns:a16="http://schemas.microsoft.com/office/drawing/2014/main" id="{67AFF4CE-7280-B782-A9A1-ACBBFA266289}"/>
                </a:ext>
              </a:extLst>
            </p:cNvPr>
            <p:cNvSpPr txBox="1"/>
            <p:nvPr/>
          </p:nvSpPr>
          <p:spPr>
            <a:xfrm>
              <a:off x="8470082" y="4588020"/>
              <a:ext cx="1167114" cy="584775"/>
            </a:xfrm>
            <a:prstGeom prst="rect">
              <a:avLst/>
            </a:prstGeom>
            <a:noFill/>
          </p:spPr>
          <p:txBody>
            <a:bodyPr wrap="square" rtlCol="0">
              <a:spAutoFit/>
            </a:bodyPr>
            <a:lstStyle/>
            <a:p>
              <a:pPr algn="ctr"/>
              <a:r>
                <a:rPr lang="en-US" sz="3200" dirty="0"/>
                <a:t>2026</a:t>
              </a:r>
            </a:p>
          </p:txBody>
        </p:sp>
      </p:grpSp>
      <p:cxnSp>
        <p:nvCxnSpPr>
          <p:cNvPr id="46" name="Straight Arrow Connector 45">
            <a:extLst>
              <a:ext uri="{FF2B5EF4-FFF2-40B4-BE49-F238E27FC236}">
                <a16:creationId xmlns:a16="http://schemas.microsoft.com/office/drawing/2014/main" id="{7B30A11E-D5CF-7416-D1DE-139DAF0320E5}"/>
              </a:ext>
            </a:extLst>
          </p:cNvPr>
          <p:cNvCxnSpPr>
            <a:cxnSpLocks/>
          </p:cNvCxnSpPr>
          <p:nvPr/>
        </p:nvCxnSpPr>
        <p:spPr>
          <a:xfrm flipH="1">
            <a:off x="9941414" y="2338908"/>
            <a:ext cx="440453" cy="0"/>
          </a:xfrm>
          <a:prstGeom prst="straightConnector1">
            <a:avLst/>
          </a:prstGeom>
          <a:ln w="1905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B6171426-18C2-0B44-5EE4-5B9B3858906F}"/>
              </a:ext>
            </a:extLst>
          </p:cNvPr>
          <p:cNvSpPr txBox="1"/>
          <p:nvPr/>
        </p:nvSpPr>
        <p:spPr>
          <a:xfrm>
            <a:off x="10268321" y="2008126"/>
            <a:ext cx="1954160" cy="646331"/>
          </a:xfrm>
          <a:prstGeom prst="rect">
            <a:avLst/>
          </a:prstGeom>
          <a:noFill/>
        </p:spPr>
        <p:txBody>
          <a:bodyPr wrap="square" rtlCol="0">
            <a:spAutoFit/>
          </a:bodyPr>
          <a:lstStyle/>
          <a:p>
            <a:r>
              <a:rPr lang="en-US" dirty="0"/>
              <a:t>Cd attenuator proof of concept</a:t>
            </a:r>
          </a:p>
        </p:txBody>
      </p:sp>
      <p:cxnSp>
        <p:nvCxnSpPr>
          <p:cNvPr id="49" name="Straight Arrow Connector 48">
            <a:extLst>
              <a:ext uri="{FF2B5EF4-FFF2-40B4-BE49-F238E27FC236}">
                <a16:creationId xmlns:a16="http://schemas.microsoft.com/office/drawing/2014/main" id="{F4414DD1-5A06-EC59-4618-E75324896358}"/>
              </a:ext>
            </a:extLst>
          </p:cNvPr>
          <p:cNvCxnSpPr>
            <a:cxnSpLocks/>
          </p:cNvCxnSpPr>
          <p:nvPr/>
        </p:nvCxnSpPr>
        <p:spPr>
          <a:xfrm flipH="1">
            <a:off x="9941414" y="3558108"/>
            <a:ext cx="440453" cy="0"/>
          </a:xfrm>
          <a:prstGeom prst="straightConnector1">
            <a:avLst/>
          </a:prstGeom>
          <a:ln w="1905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A4F22B6-D393-2393-6501-AA6D5B90E675}"/>
              </a:ext>
            </a:extLst>
          </p:cNvPr>
          <p:cNvCxnSpPr>
            <a:cxnSpLocks/>
          </p:cNvCxnSpPr>
          <p:nvPr/>
        </p:nvCxnSpPr>
        <p:spPr>
          <a:xfrm flipH="1">
            <a:off x="9941414" y="5356428"/>
            <a:ext cx="440453" cy="0"/>
          </a:xfrm>
          <a:prstGeom prst="straightConnector1">
            <a:avLst/>
          </a:prstGeom>
          <a:ln w="1905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66644D99-D8C5-69D7-E839-663B68094E71}"/>
              </a:ext>
            </a:extLst>
          </p:cNvPr>
          <p:cNvCxnSpPr>
            <a:cxnSpLocks/>
          </p:cNvCxnSpPr>
          <p:nvPr/>
        </p:nvCxnSpPr>
        <p:spPr>
          <a:xfrm flipH="1">
            <a:off x="9941414" y="4544811"/>
            <a:ext cx="440453" cy="0"/>
          </a:xfrm>
          <a:prstGeom prst="straightConnector1">
            <a:avLst/>
          </a:prstGeom>
          <a:ln w="1905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AD8CDA62-50EA-A12E-4BF8-5684455D2AAD}"/>
              </a:ext>
            </a:extLst>
          </p:cNvPr>
          <p:cNvSpPr txBox="1"/>
          <p:nvPr/>
        </p:nvSpPr>
        <p:spPr>
          <a:xfrm>
            <a:off x="10381867" y="3234942"/>
            <a:ext cx="1954160" cy="923330"/>
          </a:xfrm>
          <a:prstGeom prst="rect">
            <a:avLst/>
          </a:prstGeom>
          <a:noFill/>
        </p:spPr>
        <p:txBody>
          <a:bodyPr wrap="square" rtlCol="0">
            <a:spAutoFit/>
          </a:bodyPr>
          <a:lstStyle/>
          <a:p>
            <a:r>
              <a:rPr lang="en-US" dirty="0"/>
              <a:t>Demonstration of Cd normalization with div. beams</a:t>
            </a:r>
          </a:p>
        </p:txBody>
      </p:sp>
      <p:sp>
        <p:nvSpPr>
          <p:cNvPr id="54" name="TextBox 53">
            <a:extLst>
              <a:ext uri="{FF2B5EF4-FFF2-40B4-BE49-F238E27FC236}">
                <a16:creationId xmlns:a16="http://schemas.microsoft.com/office/drawing/2014/main" id="{CB752B99-B73B-5C46-1073-9C0721E411C3}"/>
              </a:ext>
            </a:extLst>
          </p:cNvPr>
          <p:cNvSpPr txBox="1"/>
          <p:nvPr/>
        </p:nvSpPr>
        <p:spPr>
          <a:xfrm>
            <a:off x="10381867" y="4214378"/>
            <a:ext cx="1954160" cy="646331"/>
          </a:xfrm>
          <a:prstGeom prst="rect">
            <a:avLst/>
          </a:prstGeom>
          <a:noFill/>
        </p:spPr>
        <p:txBody>
          <a:bodyPr wrap="square" rtlCol="0">
            <a:spAutoFit/>
          </a:bodyPr>
          <a:lstStyle/>
          <a:p>
            <a:r>
              <a:rPr lang="en-US" dirty="0"/>
              <a:t>Optimized with chopper cut</a:t>
            </a:r>
          </a:p>
        </p:txBody>
      </p:sp>
      <p:sp>
        <p:nvSpPr>
          <p:cNvPr id="55" name="TextBox 54">
            <a:extLst>
              <a:ext uri="{FF2B5EF4-FFF2-40B4-BE49-F238E27FC236}">
                <a16:creationId xmlns:a16="http://schemas.microsoft.com/office/drawing/2014/main" id="{D52D17AB-8B43-DC4B-5D1C-98331A9F47A8}"/>
              </a:ext>
            </a:extLst>
          </p:cNvPr>
          <p:cNvSpPr txBox="1"/>
          <p:nvPr/>
        </p:nvSpPr>
        <p:spPr>
          <a:xfrm>
            <a:off x="10381867" y="5043144"/>
            <a:ext cx="1954160" cy="923330"/>
          </a:xfrm>
          <a:prstGeom prst="rect">
            <a:avLst/>
          </a:prstGeom>
          <a:noFill/>
        </p:spPr>
        <p:txBody>
          <a:bodyPr wrap="square" rtlCol="0">
            <a:spAutoFit/>
          </a:bodyPr>
          <a:lstStyle/>
          <a:p>
            <a:r>
              <a:rPr lang="en-US" dirty="0"/>
              <a:t>Deploy with alternate reduction code</a:t>
            </a:r>
          </a:p>
        </p:txBody>
      </p:sp>
      <p:sp>
        <p:nvSpPr>
          <p:cNvPr id="56" name="Right Brace 55">
            <a:extLst>
              <a:ext uri="{FF2B5EF4-FFF2-40B4-BE49-F238E27FC236}">
                <a16:creationId xmlns:a16="http://schemas.microsoft.com/office/drawing/2014/main" id="{BE5C3731-7133-1160-ECE5-0A838F5E7FA6}"/>
              </a:ext>
            </a:extLst>
          </p:cNvPr>
          <p:cNvSpPr/>
          <p:nvPr/>
        </p:nvSpPr>
        <p:spPr>
          <a:xfrm>
            <a:off x="9995164" y="2445283"/>
            <a:ext cx="647025" cy="943383"/>
          </a:xfrm>
          <a:prstGeom prst="rightBrace">
            <a:avLst>
              <a:gd name="adj1" fmla="val 19270"/>
              <a:gd name="adj2" fmla="val 50000"/>
            </a:avLst>
          </a:prstGeom>
          <a:ln w="25400"/>
        </p:spPr>
        <p:style>
          <a:lnRef idx="2">
            <a:schemeClr val="dk1"/>
          </a:lnRef>
          <a:fillRef idx="0">
            <a:schemeClr val="dk1"/>
          </a:fillRef>
          <a:effectRef idx="1">
            <a:schemeClr val="dk1"/>
          </a:effectRef>
          <a:fontRef idx="minor">
            <a:schemeClr val="tx1"/>
          </a:fontRef>
        </p:style>
        <p:txBody>
          <a:bodyPr rtlCol="0" anchor="ctr"/>
          <a:lstStyle/>
          <a:p>
            <a:pPr algn="ctr"/>
            <a:endParaRPr lang="en-US" u="sng"/>
          </a:p>
        </p:txBody>
      </p:sp>
      <p:sp>
        <p:nvSpPr>
          <p:cNvPr id="57" name="TextBox 56">
            <a:extLst>
              <a:ext uri="{FF2B5EF4-FFF2-40B4-BE49-F238E27FC236}">
                <a16:creationId xmlns:a16="http://schemas.microsoft.com/office/drawing/2014/main" id="{1AEF29F0-4403-1559-3396-4814CA0D546C}"/>
              </a:ext>
            </a:extLst>
          </p:cNvPr>
          <p:cNvSpPr txBox="1"/>
          <p:nvPr/>
        </p:nvSpPr>
        <p:spPr>
          <a:xfrm>
            <a:off x="10658233" y="2562043"/>
            <a:ext cx="981861" cy="707886"/>
          </a:xfrm>
          <a:prstGeom prst="rect">
            <a:avLst/>
          </a:prstGeom>
          <a:solidFill>
            <a:srgbClr val="FFFFFF"/>
          </a:solidFill>
        </p:spPr>
        <p:txBody>
          <a:bodyPr wrap="square" rtlCol="0">
            <a:spAutoFit/>
          </a:bodyPr>
          <a:lstStyle/>
          <a:p>
            <a:r>
              <a:rPr lang="en-US" sz="2000" b="1" dirty="0"/>
              <a:t>PPU outage </a:t>
            </a:r>
          </a:p>
        </p:txBody>
      </p:sp>
      <p:sp>
        <p:nvSpPr>
          <p:cNvPr id="58" name="TextBox 57">
            <a:extLst>
              <a:ext uri="{FF2B5EF4-FFF2-40B4-BE49-F238E27FC236}">
                <a16:creationId xmlns:a16="http://schemas.microsoft.com/office/drawing/2014/main" id="{11CE5555-FF7D-891F-4EE2-0B2BE7D1C0B1}"/>
              </a:ext>
            </a:extLst>
          </p:cNvPr>
          <p:cNvSpPr txBox="1"/>
          <p:nvPr/>
        </p:nvSpPr>
        <p:spPr>
          <a:xfrm>
            <a:off x="8223703" y="957714"/>
            <a:ext cx="3047272" cy="707886"/>
          </a:xfrm>
          <a:prstGeom prst="rect">
            <a:avLst/>
          </a:prstGeom>
          <a:solidFill>
            <a:srgbClr val="FFFFFF"/>
          </a:solidFill>
        </p:spPr>
        <p:txBody>
          <a:bodyPr wrap="square" rtlCol="0">
            <a:spAutoFit/>
          </a:bodyPr>
          <a:lstStyle/>
          <a:p>
            <a:r>
              <a:rPr lang="en-US" sz="2000" b="1" dirty="0"/>
              <a:t>Cd attenuator normalization timeline</a:t>
            </a:r>
          </a:p>
        </p:txBody>
      </p:sp>
      <p:sp>
        <p:nvSpPr>
          <p:cNvPr id="59" name="TextBox 58">
            <a:extLst>
              <a:ext uri="{FF2B5EF4-FFF2-40B4-BE49-F238E27FC236}">
                <a16:creationId xmlns:a16="http://schemas.microsoft.com/office/drawing/2014/main" id="{D45F173D-8441-16EF-113F-CF06CDBB9566}"/>
              </a:ext>
            </a:extLst>
          </p:cNvPr>
          <p:cNvSpPr txBox="1"/>
          <p:nvPr/>
        </p:nvSpPr>
        <p:spPr>
          <a:xfrm>
            <a:off x="314692" y="3508702"/>
            <a:ext cx="8101271" cy="3108543"/>
          </a:xfrm>
          <a:prstGeom prst="rect">
            <a:avLst/>
          </a:prstGeom>
          <a:noFill/>
        </p:spPr>
        <p:txBody>
          <a:bodyPr wrap="square">
            <a:spAutoFit/>
          </a:bodyPr>
          <a:lstStyle/>
          <a:p>
            <a:r>
              <a:rPr lang="en-US" sz="3200" dirty="0"/>
              <a:t>Organizational barriers are slowing instrument evolution</a:t>
            </a:r>
          </a:p>
          <a:p>
            <a:pPr marL="742950" lvl="1" indent="-285750">
              <a:buFont typeface="Arial" panose="020B0604020202020204" pitchFamily="34" charset="0"/>
              <a:buChar char="•"/>
            </a:pPr>
            <a:r>
              <a:rPr lang="en-US" sz="2200" dirty="0"/>
              <a:t>Breakdown between capability development and deployment to the user program</a:t>
            </a:r>
          </a:p>
          <a:p>
            <a:pPr marL="742950" lvl="1" indent="-285750">
              <a:buFont typeface="Arial" panose="020B0604020202020204" pitchFamily="34" charset="0"/>
              <a:buChar char="•"/>
            </a:pPr>
            <a:r>
              <a:rPr lang="en-US" sz="2200" dirty="0"/>
              <a:t>Poor resource allocation to address instrument needs</a:t>
            </a:r>
          </a:p>
          <a:p>
            <a:pPr marL="742950" lvl="1" indent="-285750">
              <a:buFont typeface="Arial" panose="020B0604020202020204" pitchFamily="34" charset="0"/>
              <a:buChar char="•"/>
            </a:pPr>
            <a:r>
              <a:rPr lang="en-US" sz="2200" dirty="0"/>
              <a:t>Stove-piping inhibits agile problem solving</a:t>
            </a:r>
          </a:p>
          <a:p>
            <a:pPr marL="742950" lvl="1" indent="-285750">
              <a:buFont typeface="Arial" panose="020B0604020202020204" pitchFamily="34" charset="0"/>
              <a:buChar char="•"/>
            </a:pPr>
            <a:endParaRPr lang="en-US" sz="2200" dirty="0"/>
          </a:p>
          <a:p>
            <a:pPr marL="742950" lvl="1"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1198160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9B5A2-F5E9-00F6-BC73-67BD7C9FC6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46FF2-7C3B-8F7D-F038-854682A4DDA0}"/>
              </a:ext>
            </a:extLst>
          </p:cNvPr>
          <p:cNvSpPr>
            <a:spLocks noGrp="1"/>
          </p:cNvSpPr>
          <p:nvPr>
            <p:ph type="title"/>
          </p:nvPr>
        </p:nvSpPr>
        <p:spPr/>
        <p:txBody>
          <a:bodyPr/>
          <a:lstStyle/>
          <a:p>
            <a:r>
              <a:rPr lang="en-US" sz="3600" dirty="0"/>
              <a:t>Ouroboros</a:t>
            </a:r>
          </a:p>
        </p:txBody>
      </p:sp>
      <p:pic>
        <p:nvPicPr>
          <p:cNvPr id="3" name="Picture 2">
            <a:extLst>
              <a:ext uri="{FF2B5EF4-FFF2-40B4-BE49-F238E27FC236}">
                <a16:creationId xmlns:a16="http://schemas.microsoft.com/office/drawing/2014/main" id="{6DDC0840-21EA-21EB-C11B-A6F4C1744E94}"/>
              </a:ext>
            </a:extLst>
          </p:cNvPr>
          <p:cNvPicPr>
            <a:picLocks noChangeAspect="1"/>
          </p:cNvPicPr>
          <p:nvPr/>
        </p:nvPicPr>
        <p:blipFill>
          <a:blip r:embed="rId3"/>
          <a:stretch>
            <a:fillRect/>
          </a:stretch>
        </p:blipFill>
        <p:spPr>
          <a:xfrm>
            <a:off x="3721100" y="829106"/>
            <a:ext cx="5435600" cy="5402987"/>
          </a:xfrm>
          <a:prstGeom prst="rect">
            <a:avLst/>
          </a:prstGeom>
        </p:spPr>
      </p:pic>
    </p:spTree>
    <p:extLst>
      <p:ext uri="{BB962C8B-B14F-4D97-AF65-F5344CB8AC3E}">
        <p14:creationId xmlns:p14="http://schemas.microsoft.com/office/powerpoint/2010/main" val="2171651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F25B3-E561-39AF-05AF-88EDA73E76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0B028C-92E1-0F40-C603-FB5877BFB43A}"/>
              </a:ext>
            </a:extLst>
          </p:cNvPr>
          <p:cNvSpPr>
            <a:spLocks noGrp="1"/>
          </p:cNvSpPr>
          <p:nvPr>
            <p:ph type="title"/>
          </p:nvPr>
        </p:nvSpPr>
        <p:spPr/>
        <p:txBody>
          <a:bodyPr/>
          <a:lstStyle/>
          <a:p>
            <a:r>
              <a:rPr lang="en-US" sz="3600" dirty="0"/>
              <a:t>Sample Environment Capabilities</a:t>
            </a:r>
          </a:p>
        </p:txBody>
      </p:sp>
      <p:sp>
        <p:nvSpPr>
          <p:cNvPr id="3" name="Content Placeholder 2">
            <a:extLst>
              <a:ext uri="{FF2B5EF4-FFF2-40B4-BE49-F238E27FC236}">
                <a16:creationId xmlns:a16="http://schemas.microsoft.com/office/drawing/2014/main" id="{242602C8-495A-5F81-4117-4E423BC974BC}"/>
              </a:ext>
            </a:extLst>
          </p:cNvPr>
          <p:cNvSpPr>
            <a:spLocks noGrp="1"/>
          </p:cNvSpPr>
          <p:nvPr/>
        </p:nvSpPr>
        <p:spPr>
          <a:xfrm>
            <a:off x="385243" y="1768479"/>
            <a:ext cx="11492432" cy="4061829"/>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latin typeface="+mn-lt"/>
            </a:endParaRPr>
          </a:p>
        </p:txBody>
      </p:sp>
      <p:graphicFrame>
        <p:nvGraphicFramePr>
          <p:cNvPr id="8" name="Content Placeholder 3">
            <a:extLst>
              <a:ext uri="{FF2B5EF4-FFF2-40B4-BE49-F238E27FC236}">
                <a16:creationId xmlns:a16="http://schemas.microsoft.com/office/drawing/2014/main" id="{778029E6-8E10-5A0B-3D5B-6F264E4F5BB3}"/>
              </a:ext>
            </a:extLst>
          </p:cNvPr>
          <p:cNvGraphicFramePr>
            <a:graphicFrameLocks noGrp="1"/>
          </p:cNvGraphicFramePr>
          <p:nvPr>
            <p:ph idx="1"/>
            <p:extLst>
              <p:ext uri="{D42A27DB-BD31-4B8C-83A1-F6EECF244321}">
                <p14:modId xmlns:p14="http://schemas.microsoft.com/office/powerpoint/2010/main" val="1021964746"/>
              </p:ext>
            </p:extLst>
          </p:nvPr>
        </p:nvGraphicFramePr>
        <p:xfrm>
          <a:off x="349250" y="2169762"/>
          <a:ext cx="11493500" cy="4406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1438A84D-C0E1-22F0-9069-136EE1E9B55A}"/>
              </a:ext>
            </a:extLst>
          </p:cNvPr>
          <p:cNvSpPr txBox="1"/>
          <p:nvPr/>
        </p:nvSpPr>
        <p:spPr>
          <a:xfrm>
            <a:off x="314325" y="933368"/>
            <a:ext cx="11492067" cy="1384995"/>
          </a:xfrm>
          <a:prstGeom prst="rect">
            <a:avLst/>
          </a:prstGeom>
          <a:noFill/>
        </p:spPr>
        <p:txBody>
          <a:bodyPr wrap="square">
            <a:spAutoFit/>
          </a:bodyPr>
          <a:lstStyle/>
          <a:p>
            <a:r>
              <a:rPr lang="en-US" sz="2800" b="1" kern="0" dirty="0">
                <a:solidFill>
                  <a:srgbClr val="00454D"/>
                </a:solidFill>
                <a:effectLst/>
                <a:latin typeface="Aptos" panose="020B0004020202020204" pitchFamily="34" charset="0"/>
                <a:ea typeface="Aptos" panose="020B0004020202020204" pitchFamily="34" charset="0"/>
                <a:cs typeface="Aptos" panose="020B0004020202020204" pitchFamily="34" charset="0"/>
              </a:rPr>
              <a:t>Several advanced sample environments</a:t>
            </a:r>
            <a:r>
              <a:rPr lang="en-US" sz="2800" b="1" kern="0" dirty="0">
                <a:solidFill>
                  <a:srgbClr val="00454D"/>
                </a:solidFill>
                <a:latin typeface="Aptos" panose="020B0004020202020204" pitchFamily="34" charset="0"/>
                <a:ea typeface="Aptos" panose="020B0004020202020204" pitchFamily="34" charset="0"/>
                <a:cs typeface="Aptos" panose="020B0004020202020204" pitchFamily="34" charset="0"/>
              </a:rPr>
              <a:t> for </a:t>
            </a:r>
            <a:r>
              <a:rPr lang="en-US" sz="2800" b="1" kern="0" dirty="0">
                <a:solidFill>
                  <a:srgbClr val="00454D"/>
                </a:solidFill>
                <a:effectLst/>
                <a:latin typeface="Aptos" panose="020B0004020202020204" pitchFamily="34" charset="0"/>
                <a:ea typeface="Aptos" panose="020B0004020202020204" pitchFamily="34" charset="0"/>
                <a:cs typeface="Aptos" panose="020B0004020202020204" pitchFamily="34" charset="0"/>
              </a:rPr>
              <a:t>specialized applications</a:t>
            </a:r>
          </a:p>
          <a:p>
            <a:r>
              <a:rPr lang="en-US" sz="2800" b="1" kern="0" dirty="0">
                <a:solidFill>
                  <a:srgbClr val="00454D"/>
                </a:solidFill>
                <a:latin typeface="Aptos" panose="020B0004020202020204" pitchFamily="34" charset="0"/>
                <a:ea typeface="Aptos" panose="020B0004020202020204" pitchFamily="34" charset="0"/>
                <a:cs typeface="Aptos" panose="020B0004020202020204" pitchFamily="34" charset="0"/>
              </a:rPr>
              <a:t>Gaps in basic capabilities: standard ‘workhorses’ are not competitive</a:t>
            </a:r>
          </a:p>
          <a:p>
            <a:r>
              <a:rPr lang="en-US" sz="2800" b="1" kern="0" dirty="0">
                <a:solidFill>
                  <a:srgbClr val="00454D"/>
                </a:solidFill>
                <a:latin typeface="Aptos" panose="020B0004020202020204" pitchFamily="34" charset="0"/>
                <a:ea typeface="Aptos" panose="020B0004020202020204" pitchFamily="34" charset="0"/>
                <a:cs typeface="Aptos" panose="020B0004020202020204" pitchFamily="34" charset="0"/>
              </a:rPr>
              <a:t>Falling behind on multimodal measurements</a:t>
            </a:r>
          </a:p>
        </p:txBody>
      </p:sp>
    </p:spTree>
    <p:extLst>
      <p:ext uri="{BB962C8B-B14F-4D97-AF65-F5344CB8AC3E}">
        <p14:creationId xmlns:p14="http://schemas.microsoft.com/office/powerpoint/2010/main" val="2019743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509CE-4885-B075-9330-A9252E2700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9A51BA-A1B5-CF1E-BF52-ABDDB76C5B9E}"/>
              </a:ext>
            </a:extLst>
          </p:cNvPr>
          <p:cNvSpPr>
            <a:spLocks noGrp="1"/>
          </p:cNvSpPr>
          <p:nvPr>
            <p:ph type="title"/>
          </p:nvPr>
        </p:nvSpPr>
        <p:spPr/>
        <p:txBody>
          <a:bodyPr/>
          <a:lstStyle/>
          <a:p>
            <a:r>
              <a:rPr lang="en-US" sz="3600" dirty="0"/>
              <a:t>Fluid Handling Automation for Biophysics and Beyond</a:t>
            </a:r>
          </a:p>
        </p:txBody>
      </p:sp>
      <p:pic>
        <p:nvPicPr>
          <p:cNvPr id="7" name="Picture 6" descr="A picture containing indoor&#10;&#10;AI-generated content may be incorrect.">
            <a:extLst>
              <a:ext uri="{FF2B5EF4-FFF2-40B4-BE49-F238E27FC236}">
                <a16:creationId xmlns:a16="http://schemas.microsoft.com/office/drawing/2014/main" id="{06DBE074-7DCB-CB4E-6AB8-E527C076CAA5}"/>
              </a:ext>
            </a:extLst>
          </p:cNvPr>
          <p:cNvPicPr>
            <a:picLocks noChangeAspect="1"/>
          </p:cNvPicPr>
          <p:nvPr/>
        </p:nvPicPr>
        <p:blipFill>
          <a:blip r:embed="rId3"/>
          <a:srcRect l="14024" t="6699" r="8717" b="24026"/>
          <a:stretch>
            <a:fillRect/>
          </a:stretch>
        </p:blipFill>
        <p:spPr>
          <a:xfrm>
            <a:off x="2060048" y="4618603"/>
            <a:ext cx="2914869" cy="1967948"/>
          </a:xfrm>
          <a:prstGeom prst="rect">
            <a:avLst/>
          </a:prstGeom>
        </p:spPr>
      </p:pic>
      <p:pic>
        <p:nvPicPr>
          <p:cNvPr id="9" name="Picture 8">
            <a:extLst>
              <a:ext uri="{FF2B5EF4-FFF2-40B4-BE49-F238E27FC236}">
                <a16:creationId xmlns:a16="http://schemas.microsoft.com/office/drawing/2014/main" id="{1FC02282-28BA-1E5B-02C4-A3BD5C7F6A72}"/>
              </a:ext>
            </a:extLst>
          </p:cNvPr>
          <p:cNvPicPr>
            <a:picLocks noChangeAspect="1"/>
          </p:cNvPicPr>
          <p:nvPr/>
        </p:nvPicPr>
        <p:blipFill>
          <a:blip r:embed="rId4"/>
          <a:srcRect l="9598" t="15948" r="3367" b="22764"/>
          <a:stretch>
            <a:fillRect/>
          </a:stretch>
        </p:blipFill>
        <p:spPr>
          <a:xfrm>
            <a:off x="7627044" y="4625053"/>
            <a:ext cx="3711715" cy="1967948"/>
          </a:xfrm>
          <a:prstGeom prst="rect">
            <a:avLst/>
          </a:prstGeom>
        </p:spPr>
      </p:pic>
      <p:pic>
        <p:nvPicPr>
          <p:cNvPr id="11" name="Picture 10">
            <a:extLst>
              <a:ext uri="{FF2B5EF4-FFF2-40B4-BE49-F238E27FC236}">
                <a16:creationId xmlns:a16="http://schemas.microsoft.com/office/drawing/2014/main" id="{428B9F1E-42D6-B72B-8EB8-BEC09127FC33}"/>
              </a:ext>
            </a:extLst>
          </p:cNvPr>
          <p:cNvPicPr>
            <a:picLocks noChangeAspect="1"/>
          </p:cNvPicPr>
          <p:nvPr/>
        </p:nvPicPr>
        <p:blipFill>
          <a:blip r:embed="rId5"/>
          <a:srcRect l="26970" t="16535" r="50846" b="33789"/>
          <a:stretch>
            <a:fillRect/>
          </a:stretch>
        </p:blipFill>
        <p:spPr>
          <a:xfrm rot="5400000">
            <a:off x="7031874" y="72026"/>
            <a:ext cx="3206901" cy="5406869"/>
          </a:xfrm>
          <a:prstGeom prst="rect">
            <a:avLst/>
          </a:prstGeom>
        </p:spPr>
      </p:pic>
      <p:pic>
        <p:nvPicPr>
          <p:cNvPr id="12" name="Picture 11">
            <a:extLst>
              <a:ext uri="{FF2B5EF4-FFF2-40B4-BE49-F238E27FC236}">
                <a16:creationId xmlns:a16="http://schemas.microsoft.com/office/drawing/2014/main" id="{910D4B99-F7B7-CE9F-3B80-3654EAEF91FE}"/>
              </a:ext>
            </a:extLst>
          </p:cNvPr>
          <p:cNvPicPr>
            <a:picLocks noChangeAspect="1"/>
          </p:cNvPicPr>
          <p:nvPr/>
        </p:nvPicPr>
        <p:blipFill>
          <a:blip r:embed="rId6"/>
          <a:srcRect l="17643" t="13601" r="27191" b="15099"/>
          <a:stretch>
            <a:fillRect/>
          </a:stretch>
        </p:blipFill>
        <p:spPr>
          <a:xfrm rot="5400000">
            <a:off x="5330811" y="4645439"/>
            <a:ext cx="1999972" cy="1946300"/>
          </a:xfrm>
          <a:prstGeom prst="rect">
            <a:avLst/>
          </a:prstGeom>
        </p:spPr>
      </p:pic>
      <p:sp>
        <p:nvSpPr>
          <p:cNvPr id="16" name="TextBox 15">
            <a:extLst>
              <a:ext uri="{FF2B5EF4-FFF2-40B4-BE49-F238E27FC236}">
                <a16:creationId xmlns:a16="http://schemas.microsoft.com/office/drawing/2014/main" id="{D34CE66B-C367-34D6-26F2-9716F691E80E}"/>
              </a:ext>
            </a:extLst>
          </p:cNvPr>
          <p:cNvSpPr txBox="1"/>
          <p:nvPr/>
        </p:nvSpPr>
        <p:spPr>
          <a:xfrm>
            <a:off x="314692" y="1057325"/>
            <a:ext cx="5617198" cy="3477875"/>
          </a:xfrm>
          <a:prstGeom prst="rect">
            <a:avLst/>
          </a:prstGeom>
          <a:noFill/>
        </p:spPr>
        <p:txBody>
          <a:bodyPr wrap="square" rtlCol="0">
            <a:spAutoFit/>
          </a:bodyPr>
          <a:lstStyle/>
          <a:p>
            <a:pPr marL="342900" indent="-342900">
              <a:buFont typeface="Arial" panose="020B0604020202020204" pitchFamily="34" charset="0"/>
              <a:buChar char="•"/>
            </a:pPr>
            <a:r>
              <a:rPr lang="en-US" sz="2400" dirty="0"/>
              <a:t>Electrochemical solid-liquid cells modified for biophysics studies</a:t>
            </a:r>
          </a:p>
          <a:p>
            <a:pPr marL="800100" lvl="1" indent="-342900">
              <a:buFont typeface="Arial" panose="020B0604020202020204" pitchFamily="34" charset="0"/>
              <a:buChar char="•"/>
            </a:pPr>
            <a:r>
              <a:rPr lang="en-US" sz="2000" dirty="0"/>
              <a:t>reduced volume, improved fluid exchange</a:t>
            </a:r>
          </a:p>
          <a:p>
            <a:pPr marL="800100" lvl="1" indent="-342900">
              <a:buFont typeface="Arial" panose="020B0604020202020204" pitchFamily="34" charset="0"/>
              <a:buChar char="•"/>
            </a:pPr>
            <a:r>
              <a:rPr lang="en-US" sz="2000" dirty="0"/>
              <a:t>interfaces with standard HPLC fittings</a:t>
            </a:r>
          </a:p>
          <a:p>
            <a:pPr marL="800100" lvl="1" indent="-342900">
              <a:buFont typeface="Arial" panose="020B0604020202020204" pitchFamily="34" charset="0"/>
              <a:buChar char="•"/>
            </a:pPr>
            <a:r>
              <a:rPr lang="en-US" sz="2000" dirty="0"/>
              <a:t>4-port version for T monitoring at sample</a:t>
            </a:r>
          </a:p>
          <a:p>
            <a:pPr marL="342900" indent="-342900">
              <a:buFont typeface="Arial" panose="020B0604020202020204" pitchFamily="34" charset="0"/>
              <a:buChar char="•"/>
            </a:pPr>
            <a:r>
              <a:rPr lang="en-US" sz="2400" dirty="0"/>
              <a:t>Flexible fluid handling system</a:t>
            </a:r>
          </a:p>
          <a:p>
            <a:pPr marL="800100" lvl="1" indent="-342900">
              <a:buFont typeface="Arial" panose="020B0604020202020204" pitchFamily="34" charset="0"/>
              <a:buChar char="•"/>
            </a:pPr>
            <a:r>
              <a:rPr lang="en-US" sz="2000" dirty="0"/>
              <a:t>quaternary HPLC pump</a:t>
            </a:r>
          </a:p>
          <a:p>
            <a:pPr marL="800100" lvl="1" indent="-342900">
              <a:buFont typeface="Arial" panose="020B0604020202020204" pitchFamily="34" charset="0"/>
              <a:buChar char="•"/>
            </a:pPr>
            <a:r>
              <a:rPr lang="en-US" sz="2000" dirty="0"/>
              <a:t>6 independent syringe pumps</a:t>
            </a:r>
          </a:p>
          <a:p>
            <a:pPr marL="342900" indent="-342900">
              <a:buFont typeface="Arial" panose="020B0604020202020204" pitchFamily="34" charset="0"/>
              <a:buChar char="•"/>
            </a:pPr>
            <a:r>
              <a:rPr lang="en-US" sz="2400" dirty="0"/>
              <a:t>4-to-8 channel Peltier temperature control under development</a:t>
            </a:r>
          </a:p>
        </p:txBody>
      </p:sp>
    </p:spTree>
    <p:extLst>
      <p:ext uri="{BB962C8B-B14F-4D97-AF65-F5344CB8AC3E}">
        <p14:creationId xmlns:p14="http://schemas.microsoft.com/office/powerpoint/2010/main" val="3742346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620F-3BE0-D616-9E57-E48DFCD99655}"/>
              </a:ext>
            </a:extLst>
          </p:cNvPr>
          <p:cNvSpPr>
            <a:spLocks noGrp="1"/>
          </p:cNvSpPr>
          <p:nvPr>
            <p:ph type="title"/>
          </p:nvPr>
        </p:nvSpPr>
        <p:spPr>
          <a:xfrm>
            <a:off x="314692" y="365125"/>
            <a:ext cx="11516789" cy="886397"/>
          </a:xfrm>
        </p:spPr>
        <p:txBody>
          <a:bodyPr/>
          <a:lstStyle/>
          <a:p>
            <a:r>
              <a:rPr lang="en-US" sz="3600" dirty="0"/>
              <a:t>User Developed Advanced Sample Environments Probe New Interfacial Science</a:t>
            </a:r>
          </a:p>
        </p:txBody>
      </p:sp>
      <p:pic>
        <p:nvPicPr>
          <p:cNvPr id="4" name="Picture 2" descr="Fig. 2">
            <a:extLst>
              <a:ext uri="{FF2B5EF4-FFF2-40B4-BE49-F238E27FC236}">
                <a16:creationId xmlns:a16="http://schemas.microsoft.com/office/drawing/2014/main" id="{6889AB39-2C17-36D1-9196-BEF01B3E24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202" b="41189"/>
          <a:stretch>
            <a:fillRect/>
          </a:stretch>
        </p:blipFill>
        <p:spPr bwMode="auto">
          <a:xfrm>
            <a:off x="384876" y="1672996"/>
            <a:ext cx="2672537" cy="2755786"/>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picture containing indoor, device&#10;&#10;AI-generated content may be incorrect.">
            <a:extLst>
              <a:ext uri="{FF2B5EF4-FFF2-40B4-BE49-F238E27FC236}">
                <a16:creationId xmlns:a16="http://schemas.microsoft.com/office/drawing/2014/main" id="{08CEB761-C7B5-4718-9256-4DCEFC0496FF}"/>
              </a:ext>
            </a:extLst>
          </p:cNvPr>
          <p:cNvPicPr>
            <a:picLocks noChangeAspect="1"/>
          </p:cNvPicPr>
          <p:nvPr/>
        </p:nvPicPr>
        <p:blipFill>
          <a:blip r:embed="rId4"/>
          <a:srcRect l="6588" t="8507" r="17739"/>
          <a:stretch>
            <a:fillRect/>
          </a:stretch>
        </p:blipFill>
        <p:spPr>
          <a:xfrm rot="5400000">
            <a:off x="3174280" y="3850105"/>
            <a:ext cx="2806456" cy="2544896"/>
          </a:xfrm>
          <a:prstGeom prst="rect">
            <a:avLst/>
          </a:prstGeom>
        </p:spPr>
      </p:pic>
      <p:pic>
        <p:nvPicPr>
          <p:cNvPr id="8" name="Picture 7">
            <a:extLst>
              <a:ext uri="{FF2B5EF4-FFF2-40B4-BE49-F238E27FC236}">
                <a16:creationId xmlns:a16="http://schemas.microsoft.com/office/drawing/2014/main" id="{BD34885D-B1A5-8647-AAD6-F2D48574DEC6}"/>
              </a:ext>
            </a:extLst>
          </p:cNvPr>
          <p:cNvPicPr>
            <a:picLocks noChangeAspect="1"/>
          </p:cNvPicPr>
          <p:nvPr/>
        </p:nvPicPr>
        <p:blipFill>
          <a:blip r:embed="rId5"/>
          <a:srcRect l="21526" t="24797" r="24980" b="6662"/>
          <a:stretch>
            <a:fillRect/>
          </a:stretch>
        </p:blipFill>
        <p:spPr>
          <a:xfrm rot="5400000">
            <a:off x="6041218" y="1165251"/>
            <a:ext cx="2806458" cy="2696895"/>
          </a:xfrm>
          <a:prstGeom prst="rect">
            <a:avLst/>
          </a:prstGeom>
        </p:spPr>
      </p:pic>
      <p:sp>
        <p:nvSpPr>
          <p:cNvPr id="9" name="TextBox 8">
            <a:extLst>
              <a:ext uri="{FF2B5EF4-FFF2-40B4-BE49-F238E27FC236}">
                <a16:creationId xmlns:a16="http://schemas.microsoft.com/office/drawing/2014/main" id="{CA1ACF30-4900-6387-EA65-0F0D7FC4C237}"/>
              </a:ext>
            </a:extLst>
          </p:cNvPr>
          <p:cNvSpPr txBox="1"/>
          <p:nvPr/>
        </p:nvSpPr>
        <p:spPr>
          <a:xfrm>
            <a:off x="270625" y="4428782"/>
            <a:ext cx="2895647" cy="1569660"/>
          </a:xfrm>
          <a:prstGeom prst="rect">
            <a:avLst/>
          </a:prstGeom>
          <a:noFill/>
        </p:spPr>
        <p:txBody>
          <a:bodyPr wrap="square" rtlCol="0">
            <a:spAutoFit/>
          </a:bodyPr>
          <a:lstStyle/>
          <a:p>
            <a:r>
              <a:rPr lang="en-US" dirty="0"/>
              <a:t>Tribometer (S/L)</a:t>
            </a:r>
          </a:p>
          <a:p>
            <a:r>
              <a:rPr lang="en-US" dirty="0"/>
              <a:t>Prof Angela </a:t>
            </a:r>
            <a:r>
              <a:rPr lang="en-US" dirty="0" err="1"/>
              <a:t>Pitenis</a:t>
            </a:r>
            <a:r>
              <a:rPr lang="en-US" dirty="0"/>
              <a:t> (UCSB)</a:t>
            </a:r>
          </a:p>
          <a:p>
            <a:r>
              <a:rPr lang="en-US" sz="1400" i="1" dirty="0" err="1"/>
              <a:t>Tribol</a:t>
            </a:r>
            <a:r>
              <a:rPr lang="en-US" sz="1400" i="1" dirty="0"/>
              <a:t> Lett</a:t>
            </a:r>
            <a:r>
              <a:rPr lang="en-US" sz="1400" dirty="0"/>
              <a:t> </a:t>
            </a:r>
            <a:r>
              <a:rPr lang="en-US" sz="1400" b="1" dirty="0"/>
              <a:t>73</a:t>
            </a:r>
            <a:r>
              <a:rPr lang="en-US" sz="1400" dirty="0"/>
              <a:t>, 112 (2025).</a:t>
            </a:r>
          </a:p>
          <a:p>
            <a:r>
              <a:rPr lang="en-US" sz="1400" i="1" dirty="0"/>
              <a:t>Advanced Materials Interfaces</a:t>
            </a:r>
            <a:r>
              <a:rPr lang="en-US" sz="1400" dirty="0"/>
              <a:t> (submitted).</a:t>
            </a:r>
          </a:p>
          <a:p>
            <a:endParaRPr lang="en-US" dirty="0"/>
          </a:p>
        </p:txBody>
      </p:sp>
      <p:sp>
        <p:nvSpPr>
          <p:cNvPr id="10" name="TextBox 9">
            <a:extLst>
              <a:ext uri="{FF2B5EF4-FFF2-40B4-BE49-F238E27FC236}">
                <a16:creationId xmlns:a16="http://schemas.microsoft.com/office/drawing/2014/main" id="{A0166A42-87D5-081B-6850-5B92BC8FC661}"/>
              </a:ext>
            </a:extLst>
          </p:cNvPr>
          <p:cNvSpPr txBox="1"/>
          <p:nvPr/>
        </p:nvSpPr>
        <p:spPr>
          <a:xfrm>
            <a:off x="5849956" y="5325452"/>
            <a:ext cx="2847488" cy="923330"/>
          </a:xfrm>
          <a:prstGeom prst="rect">
            <a:avLst/>
          </a:prstGeom>
          <a:noFill/>
        </p:spPr>
        <p:txBody>
          <a:bodyPr wrap="square" rtlCol="0">
            <a:spAutoFit/>
          </a:bodyPr>
          <a:lstStyle/>
          <a:p>
            <a:r>
              <a:rPr lang="en-US" dirty="0" err="1"/>
              <a:t>Quadrotrough</a:t>
            </a:r>
            <a:r>
              <a:rPr lang="en-US" dirty="0"/>
              <a:t> (A/L)</a:t>
            </a:r>
          </a:p>
          <a:p>
            <a:r>
              <a:rPr lang="en-US" dirty="0"/>
              <a:t>Norm Wagner &amp; Ben Thompson (U of Delaware)</a:t>
            </a:r>
          </a:p>
        </p:txBody>
      </p:sp>
      <p:sp>
        <p:nvSpPr>
          <p:cNvPr id="11" name="TextBox 10">
            <a:extLst>
              <a:ext uri="{FF2B5EF4-FFF2-40B4-BE49-F238E27FC236}">
                <a16:creationId xmlns:a16="http://schemas.microsoft.com/office/drawing/2014/main" id="{AF938BBB-0353-85B8-94F5-2E8590D93D74}"/>
              </a:ext>
            </a:extLst>
          </p:cNvPr>
          <p:cNvSpPr txBox="1"/>
          <p:nvPr/>
        </p:nvSpPr>
        <p:spPr>
          <a:xfrm>
            <a:off x="8838720" y="1158164"/>
            <a:ext cx="2895647" cy="646331"/>
          </a:xfrm>
          <a:prstGeom prst="rect">
            <a:avLst/>
          </a:prstGeom>
          <a:noFill/>
        </p:spPr>
        <p:txBody>
          <a:bodyPr wrap="square" rtlCol="0">
            <a:spAutoFit/>
          </a:bodyPr>
          <a:lstStyle/>
          <a:p>
            <a:r>
              <a:rPr lang="en-US" dirty="0"/>
              <a:t>Humidity chamber</a:t>
            </a:r>
          </a:p>
          <a:p>
            <a:r>
              <a:rPr lang="en-US" dirty="0"/>
              <a:t>Joe Dura (NIST)</a:t>
            </a:r>
          </a:p>
        </p:txBody>
      </p:sp>
      <p:sp>
        <p:nvSpPr>
          <p:cNvPr id="12" name="TextBox 11">
            <a:extLst>
              <a:ext uri="{FF2B5EF4-FFF2-40B4-BE49-F238E27FC236}">
                <a16:creationId xmlns:a16="http://schemas.microsoft.com/office/drawing/2014/main" id="{B785CC36-908A-0965-C2DF-B13DB317D17C}"/>
              </a:ext>
            </a:extLst>
          </p:cNvPr>
          <p:cNvSpPr txBox="1"/>
          <p:nvPr/>
        </p:nvSpPr>
        <p:spPr>
          <a:xfrm>
            <a:off x="9134585" y="2518996"/>
            <a:ext cx="2895647" cy="1200329"/>
          </a:xfrm>
          <a:prstGeom prst="rect">
            <a:avLst/>
          </a:prstGeom>
          <a:noFill/>
        </p:spPr>
        <p:txBody>
          <a:bodyPr wrap="square" rtlCol="0">
            <a:spAutoFit/>
          </a:bodyPr>
          <a:lstStyle/>
          <a:p>
            <a:r>
              <a:rPr lang="en-US" dirty="0"/>
              <a:t>Membrane diffusion cell</a:t>
            </a:r>
          </a:p>
          <a:p>
            <a:r>
              <a:rPr lang="en-US" dirty="0"/>
              <a:t>Steven DeCaluwe (Colorado School of Mines)</a:t>
            </a:r>
          </a:p>
          <a:p>
            <a:endParaRPr lang="en-US" dirty="0"/>
          </a:p>
        </p:txBody>
      </p:sp>
      <p:pic>
        <p:nvPicPr>
          <p:cNvPr id="3" name="Picture 2" descr="A picture containing indoor, engine, cluttered, dirty&#10;&#10;AI-generated content may be incorrect.">
            <a:extLst>
              <a:ext uri="{FF2B5EF4-FFF2-40B4-BE49-F238E27FC236}">
                <a16:creationId xmlns:a16="http://schemas.microsoft.com/office/drawing/2014/main" id="{1DAE1F87-062B-EE4F-F41F-7989FF82A44C}"/>
              </a:ext>
            </a:extLst>
          </p:cNvPr>
          <p:cNvPicPr>
            <a:picLocks noChangeAspect="1"/>
          </p:cNvPicPr>
          <p:nvPr/>
        </p:nvPicPr>
        <p:blipFill>
          <a:blip r:embed="rId6"/>
          <a:srcRect l="13567" r="23890"/>
          <a:stretch>
            <a:fillRect/>
          </a:stretch>
        </p:blipFill>
        <p:spPr>
          <a:xfrm>
            <a:off x="9134585" y="3464556"/>
            <a:ext cx="2696896" cy="2874712"/>
          </a:xfrm>
          <a:prstGeom prst="rect">
            <a:avLst/>
          </a:prstGeom>
        </p:spPr>
      </p:pic>
    </p:spTree>
    <p:extLst>
      <p:ext uri="{BB962C8B-B14F-4D97-AF65-F5344CB8AC3E}">
        <p14:creationId xmlns:p14="http://schemas.microsoft.com/office/powerpoint/2010/main" val="1343788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5B108-9CC9-593B-A37B-B95EB3B9B3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CDA04B-AEFE-506E-BA2B-47555EF9D253}"/>
              </a:ext>
            </a:extLst>
          </p:cNvPr>
          <p:cNvSpPr>
            <a:spLocks noGrp="1"/>
          </p:cNvSpPr>
          <p:nvPr>
            <p:ph type="title"/>
          </p:nvPr>
        </p:nvSpPr>
        <p:spPr/>
        <p:txBody>
          <a:bodyPr/>
          <a:lstStyle/>
          <a:p>
            <a:r>
              <a:rPr lang="en-US" dirty="0"/>
              <a:t>LR Sample Environments: the list</a:t>
            </a:r>
          </a:p>
        </p:txBody>
      </p:sp>
      <p:sp>
        <p:nvSpPr>
          <p:cNvPr id="3" name="Content Placeholder 2">
            <a:extLst>
              <a:ext uri="{FF2B5EF4-FFF2-40B4-BE49-F238E27FC236}">
                <a16:creationId xmlns:a16="http://schemas.microsoft.com/office/drawing/2014/main" id="{DCC40E03-D1B9-3B79-36ED-7040648D5F9C}"/>
              </a:ext>
            </a:extLst>
          </p:cNvPr>
          <p:cNvSpPr>
            <a:spLocks noGrp="1"/>
          </p:cNvSpPr>
          <p:nvPr>
            <p:ph idx="1"/>
          </p:nvPr>
        </p:nvSpPr>
        <p:spPr>
          <a:xfrm>
            <a:off x="466156" y="1067031"/>
            <a:ext cx="11492432" cy="4388890"/>
          </a:xfrm>
        </p:spPr>
        <p:txBody>
          <a:bodyPr>
            <a:normAutofit fontScale="77500" lnSpcReduction="20000"/>
          </a:bodyPr>
          <a:lstStyle/>
          <a:p>
            <a:pPr marL="285750" indent="-285750">
              <a:buFont typeface="Arial" panose="020B0604020202020204" pitchFamily="34" charset="0"/>
              <a:buChar char="•"/>
            </a:pPr>
            <a:r>
              <a:rPr lang="en-US" b="1" dirty="0">
                <a:solidFill>
                  <a:schemeClr val="accent5"/>
                </a:solidFill>
                <a:latin typeface="+mn-lt"/>
              </a:rPr>
              <a:t>Molten salt solid/liquid cell (up to 850</a:t>
            </a:r>
            <a:r>
              <a:rPr lang="en-US" b="1" baseline="30000" dirty="0">
                <a:solidFill>
                  <a:schemeClr val="accent5"/>
                </a:solidFill>
                <a:latin typeface="+mn-lt"/>
              </a:rPr>
              <a:t>o</a:t>
            </a:r>
            <a:r>
              <a:rPr lang="en-US" b="1" dirty="0">
                <a:solidFill>
                  <a:schemeClr val="accent5"/>
                </a:solidFill>
                <a:latin typeface="+mn-lt"/>
              </a:rPr>
              <a:t>C):  				non-functioning</a:t>
            </a:r>
          </a:p>
          <a:p>
            <a:pPr marL="285750" indent="-285750">
              <a:buFont typeface="Arial" panose="020B0604020202020204" pitchFamily="34" charset="0"/>
              <a:buChar char="•"/>
            </a:pPr>
            <a:r>
              <a:rPr lang="en-US" b="1" dirty="0">
                <a:solidFill>
                  <a:schemeClr val="accent5"/>
                </a:solidFill>
                <a:latin typeface="+mn-lt"/>
              </a:rPr>
              <a:t>Membrane diffusion humidity cell:  					non-functioning</a:t>
            </a:r>
          </a:p>
          <a:p>
            <a:pPr marL="285750" indent="-285750">
              <a:buFont typeface="Arial" panose="020B0604020202020204" pitchFamily="34" charset="0"/>
              <a:buChar char="•"/>
            </a:pPr>
            <a:r>
              <a:rPr lang="en-US" b="1" dirty="0">
                <a:solidFill>
                  <a:schemeClr val="accent5"/>
                </a:solidFill>
                <a:latin typeface="+mn-lt"/>
              </a:rPr>
              <a:t>High pressure solid/liquid cell (up to 175</a:t>
            </a:r>
            <a:r>
              <a:rPr lang="en-US" b="1" baseline="30000" dirty="0">
                <a:solidFill>
                  <a:schemeClr val="accent5"/>
                </a:solidFill>
                <a:latin typeface="+mn-lt"/>
              </a:rPr>
              <a:t>o</a:t>
            </a:r>
            <a:r>
              <a:rPr lang="en-US" b="1" dirty="0">
                <a:solidFill>
                  <a:schemeClr val="accent5"/>
                </a:solidFill>
                <a:latin typeface="+mn-lt"/>
              </a:rPr>
              <a:t>C, 50 MPa): 				recently recommissioned</a:t>
            </a:r>
          </a:p>
          <a:p>
            <a:pPr marL="285750" indent="-285750">
              <a:buFont typeface="Arial" panose="020B0604020202020204" pitchFamily="34" charset="0"/>
              <a:buChar char="•"/>
            </a:pPr>
            <a:r>
              <a:rPr lang="en-US" b="1" dirty="0">
                <a:solidFill>
                  <a:schemeClr val="accent5"/>
                </a:solidFill>
                <a:latin typeface="+mn-lt"/>
              </a:rPr>
              <a:t>Rheo-NR solid/liquid environment: 					recently recommissioned, SE supported</a:t>
            </a:r>
          </a:p>
          <a:p>
            <a:pPr marL="285750" indent="-285750">
              <a:buFont typeface="Arial" panose="020B0604020202020204" pitchFamily="34" charset="0"/>
              <a:buChar char="•"/>
            </a:pPr>
            <a:r>
              <a:rPr lang="en-US" b="1" dirty="0">
                <a:solidFill>
                  <a:schemeClr val="accent5"/>
                </a:solidFill>
                <a:latin typeface="+mn-lt"/>
              </a:rPr>
              <a:t>High electric field, vacuum chamber air/solid (up to 200</a:t>
            </a:r>
            <a:r>
              <a:rPr lang="en-US" b="1" baseline="30000" dirty="0">
                <a:solidFill>
                  <a:schemeClr val="accent5"/>
                </a:solidFill>
                <a:latin typeface="+mn-lt"/>
              </a:rPr>
              <a:t>o</a:t>
            </a:r>
            <a:r>
              <a:rPr lang="en-US" b="1" dirty="0">
                <a:solidFill>
                  <a:schemeClr val="accent5"/>
                </a:solidFill>
                <a:latin typeface="+mn-lt"/>
              </a:rPr>
              <a:t>C, up to 10 kV): 		operational, lost HV SE support</a:t>
            </a:r>
          </a:p>
          <a:p>
            <a:pPr marL="285750" indent="-285750">
              <a:buFont typeface="Arial" panose="020B0604020202020204" pitchFamily="34" charset="0"/>
              <a:buChar char="•"/>
            </a:pPr>
            <a:r>
              <a:rPr lang="en-US" b="1" dirty="0">
                <a:solidFill>
                  <a:schemeClr val="accent5"/>
                </a:solidFill>
                <a:latin typeface="+mn-lt"/>
              </a:rPr>
              <a:t>Multi-environment vacuum chamber gas/solid (up to 600</a:t>
            </a:r>
            <a:r>
              <a:rPr lang="en-US" b="1" baseline="30000" dirty="0">
                <a:solidFill>
                  <a:schemeClr val="accent5"/>
                </a:solidFill>
                <a:latin typeface="+mn-lt"/>
              </a:rPr>
              <a:t>o</a:t>
            </a:r>
            <a:r>
              <a:rPr lang="en-US" b="1" dirty="0">
                <a:solidFill>
                  <a:schemeClr val="accent5"/>
                </a:solidFill>
                <a:latin typeface="+mn-lt"/>
              </a:rPr>
              <a:t>C, 1 mTorr-1000 Torr): 	operational</a:t>
            </a:r>
          </a:p>
          <a:p>
            <a:pPr marL="285750" indent="-285750">
              <a:buFont typeface="Arial" panose="020B0604020202020204" pitchFamily="34" charset="0"/>
              <a:buChar char="•"/>
            </a:pPr>
            <a:r>
              <a:rPr lang="en-US" b="1" dirty="0">
                <a:solidFill>
                  <a:schemeClr val="accent5"/>
                </a:solidFill>
                <a:latin typeface="+mn-lt"/>
              </a:rPr>
              <a:t>Full solar spectrum light source: 					operational</a:t>
            </a:r>
          </a:p>
          <a:p>
            <a:pPr marL="285750" indent="-285750">
              <a:buFont typeface="Arial" panose="020B0604020202020204" pitchFamily="34" charset="0"/>
              <a:buChar char="•"/>
            </a:pPr>
            <a:r>
              <a:rPr lang="en-US" b="1" dirty="0">
                <a:solidFill>
                  <a:schemeClr val="accent3"/>
                </a:solidFill>
                <a:latin typeface="+mn-lt"/>
              </a:rPr>
              <a:t>4 position vapor/solid sample changer (e.g. humidity with salts): 			no T control or humidity control</a:t>
            </a:r>
          </a:p>
          <a:p>
            <a:pPr marL="285750" indent="-285750">
              <a:buFont typeface="Arial" panose="020B0604020202020204" pitchFamily="34" charset="0"/>
              <a:buChar char="•"/>
            </a:pPr>
            <a:r>
              <a:rPr lang="en-US" b="1" dirty="0">
                <a:solidFill>
                  <a:schemeClr val="accent3"/>
                </a:solidFill>
                <a:latin typeface="+mn-lt"/>
              </a:rPr>
              <a:t>HPLC and syringe pump fluid handling system: 				operational</a:t>
            </a:r>
          </a:p>
          <a:p>
            <a:pPr marL="285750" indent="-285750">
              <a:buFont typeface="Arial" panose="020B0604020202020204" pitchFamily="34" charset="0"/>
              <a:buChar char="•"/>
            </a:pPr>
            <a:r>
              <a:rPr lang="en-US" b="1" dirty="0">
                <a:solidFill>
                  <a:schemeClr val="accent3"/>
                </a:solidFill>
                <a:latin typeface="+mn-lt"/>
              </a:rPr>
              <a:t>Electrochemistry solid/liquid interface cells (</a:t>
            </a:r>
            <a:r>
              <a:rPr lang="en-US" b="1" dirty="0">
                <a:solidFill>
                  <a:srgbClr val="00B38F"/>
                </a:solidFill>
                <a:latin typeface="+mn-lt"/>
              </a:rPr>
              <a:t>RT-50</a:t>
            </a:r>
            <a:r>
              <a:rPr lang="en-US" b="1" baseline="30000" dirty="0">
                <a:solidFill>
                  <a:srgbClr val="00B38F"/>
                </a:solidFill>
                <a:latin typeface="+mn-lt"/>
              </a:rPr>
              <a:t>o</a:t>
            </a:r>
            <a:r>
              <a:rPr lang="en-US" b="1" dirty="0">
                <a:solidFill>
                  <a:srgbClr val="00B38F"/>
                </a:solidFill>
                <a:latin typeface="+mn-lt"/>
              </a:rPr>
              <a:t>C</a:t>
            </a:r>
            <a:r>
              <a:rPr lang="en-US" b="1" dirty="0">
                <a:solidFill>
                  <a:schemeClr val="accent3"/>
                </a:solidFill>
                <a:latin typeface="+mn-lt"/>
              </a:rPr>
              <a:t>):			operational and highly regarded </a:t>
            </a:r>
          </a:p>
          <a:p>
            <a:pPr marL="285750" indent="-285750">
              <a:buFont typeface="Arial" panose="020B0604020202020204" pitchFamily="34" charset="0"/>
              <a:buChar char="•"/>
            </a:pPr>
            <a:r>
              <a:rPr lang="en-US" b="1" dirty="0">
                <a:solidFill>
                  <a:schemeClr val="accent2"/>
                </a:solidFill>
                <a:latin typeface="+mn-lt"/>
              </a:rPr>
              <a:t>6 position solid sample changer (ambient T): 				operational prototype, no T control</a:t>
            </a:r>
          </a:p>
          <a:p>
            <a:pPr marL="285750" indent="-285750">
              <a:buFont typeface="Arial" panose="020B0604020202020204" pitchFamily="34" charset="0"/>
              <a:buChar char="•"/>
            </a:pPr>
            <a:r>
              <a:rPr lang="en-US" b="1" dirty="0">
                <a:solidFill>
                  <a:schemeClr val="accent2"/>
                </a:solidFill>
                <a:latin typeface="+mn-lt"/>
              </a:rPr>
              <a:t>4 position solid/liquid sample changer (RT-50</a:t>
            </a:r>
            <a:r>
              <a:rPr lang="en-US" b="1" baseline="30000" dirty="0">
                <a:solidFill>
                  <a:schemeClr val="accent2"/>
                </a:solidFill>
                <a:latin typeface="+mn-lt"/>
              </a:rPr>
              <a:t>o</a:t>
            </a:r>
            <a:r>
              <a:rPr lang="en-US" b="1" dirty="0">
                <a:solidFill>
                  <a:schemeClr val="accent2"/>
                </a:solidFill>
                <a:latin typeface="+mn-lt"/>
              </a:rPr>
              <a:t>C): 				operational, limited T control</a:t>
            </a:r>
          </a:p>
          <a:p>
            <a:pPr marL="285750" indent="-285750">
              <a:buFont typeface="Arial" panose="020B0604020202020204" pitchFamily="34" charset="0"/>
              <a:buChar char="•"/>
            </a:pPr>
            <a:r>
              <a:rPr lang="en-US" b="1" dirty="0">
                <a:solidFill>
                  <a:schemeClr val="accent2"/>
                </a:solidFill>
                <a:latin typeface="+mn-lt"/>
              </a:rPr>
              <a:t>8 position solid/liquid sample changer (ambient T): 				operational prototype</a:t>
            </a:r>
          </a:p>
          <a:p>
            <a:pPr marL="285750" indent="-285750">
              <a:buFont typeface="Arial" panose="020B0604020202020204" pitchFamily="34" charset="0"/>
              <a:buChar char="•"/>
            </a:pPr>
            <a:r>
              <a:rPr lang="en-US" b="1" dirty="0">
                <a:solidFill>
                  <a:schemeClr val="accent2"/>
                </a:solidFill>
                <a:latin typeface="+mn-lt"/>
              </a:rPr>
              <a:t>Langmuir trough air/liquid (10-50</a:t>
            </a:r>
            <a:r>
              <a:rPr lang="en-US" b="1" baseline="30000" dirty="0">
                <a:solidFill>
                  <a:schemeClr val="accent2"/>
                </a:solidFill>
                <a:latin typeface="+mn-lt"/>
              </a:rPr>
              <a:t>o</a:t>
            </a:r>
            <a:r>
              <a:rPr lang="en-US" b="1" dirty="0">
                <a:solidFill>
                  <a:schemeClr val="accent2"/>
                </a:solidFill>
                <a:latin typeface="+mn-lt"/>
              </a:rPr>
              <a:t>C): 					operational, no gas handling</a:t>
            </a:r>
          </a:p>
          <a:p>
            <a:pPr marL="285750" indent="-285750">
              <a:buFont typeface="Arial" panose="020B0604020202020204" pitchFamily="34" charset="0"/>
              <a:buChar char="•"/>
            </a:pPr>
            <a:endParaRPr lang="en-US" b="1" dirty="0">
              <a:solidFill>
                <a:schemeClr val="accent2"/>
              </a:solidFill>
              <a:latin typeface="+mn-lt"/>
            </a:endParaRPr>
          </a:p>
        </p:txBody>
      </p:sp>
      <p:sp>
        <p:nvSpPr>
          <p:cNvPr id="5" name="TextBox 4">
            <a:extLst>
              <a:ext uri="{FF2B5EF4-FFF2-40B4-BE49-F238E27FC236}">
                <a16:creationId xmlns:a16="http://schemas.microsoft.com/office/drawing/2014/main" id="{25DC0533-79A7-ADE3-26A0-9A572613230B}"/>
              </a:ext>
            </a:extLst>
          </p:cNvPr>
          <p:cNvSpPr txBox="1"/>
          <p:nvPr/>
        </p:nvSpPr>
        <p:spPr>
          <a:xfrm>
            <a:off x="384876" y="5671599"/>
            <a:ext cx="10892724" cy="523220"/>
          </a:xfrm>
          <a:prstGeom prst="rect">
            <a:avLst/>
          </a:prstGeom>
          <a:noFill/>
        </p:spPr>
        <p:txBody>
          <a:bodyPr wrap="square">
            <a:spAutoFit/>
          </a:bodyPr>
          <a:lstStyle/>
          <a:p>
            <a:pPr marL="285750" indent="-285750">
              <a:buFont typeface="Arial" panose="020B0604020202020204" pitchFamily="34" charset="0"/>
              <a:buChar char="•"/>
            </a:pPr>
            <a:r>
              <a:rPr lang="en-US" sz="1400" b="1" dirty="0">
                <a:solidFill>
                  <a:schemeClr val="accent3"/>
                </a:solidFill>
              </a:rPr>
              <a:t>Humidity control system: 						initial design stage</a:t>
            </a:r>
            <a:endParaRPr lang="en-US" sz="1400" b="1" dirty="0">
              <a:solidFill>
                <a:schemeClr val="accent2"/>
              </a:solidFill>
            </a:endParaRPr>
          </a:p>
          <a:p>
            <a:pPr marL="285750" indent="-285750">
              <a:buFont typeface="Arial" panose="020B0604020202020204" pitchFamily="34" charset="0"/>
              <a:buChar char="•"/>
            </a:pPr>
            <a:r>
              <a:rPr lang="en-US" sz="1400" b="1" dirty="0">
                <a:solidFill>
                  <a:schemeClr val="accent2"/>
                </a:solidFill>
              </a:rPr>
              <a:t>Air/liquid sample changer (10-50</a:t>
            </a:r>
            <a:r>
              <a:rPr lang="en-US" sz="1400" b="1" baseline="30000" dirty="0">
                <a:solidFill>
                  <a:schemeClr val="accent2"/>
                </a:solidFill>
              </a:rPr>
              <a:t>o</a:t>
            </a:r>
            <a:r>
              <a:rPr lang="en-US" sz="1400" b="1" dirty="0">
                <a:solidFill>
                  <a:schemeClr val="accent2"/>
                </a:solidFill>
              </a:rPr>
              <a:t>C): 					missing </a:t>
            </a:r>
          </a:p>
        </p:txBody>
      </p:sp>
      <p:sp>
        <p:nvSpPr>
          <p:cNvPr id="6" name="Right Brace 5">
            <a:extLst>
              <a:ext uri="{FF2B5EF4-FFF2-40B4-BE49-F238E27FC236}">
                <a16:creationId xmlns:a16="http://schemas.microsoft.com/office/drawing/2014/main" id="{3B2CC6B9-0712-E890-F762-44ED45B8A8F5}"/>
              </a:ext>
            </a:extLst>
          </p:cNvPr>
          <p:cNvSpPr/>
          <p:nvPr/>
        </p:nvSpPr>
        <p:spPr>
          <a:xfrm>
            <a:off x="10884816" y="4155440"/>
            <a:ext cx="456264" cy="1127760"/>
          </a:xfrm>
          <a:prstGeom prst="righ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B5D0CC3E-416C-FE5D-609C-D9A0B514141C}"/>
              </a:ext>
            </a:extLst>
          </p:cNvPr>
          <p:cNvSpPr txBox="1"/>
          <p:nvPr/>
        </p:nvSpPr>
        <p:spPr>
          <a:xfrm rot="5400000">
            <a:off x="10886651" y="4564010"/>
            <a:ext cx="1414490" cy="369332"/>
          </a:xfrm>
          <a:prstGeom prst="rect">
            <a:avLst/>
          </a:prstGeom>
          <a:noFill/>
        </p:spPr>
        <p:txBody>
          <a:bodyPr wrap="none" rtlCol="0">
            <a:spAutoFit/>
          </a:bodyPr>
          <a:lstStyle/>
          <a:p>
            <a:r>
              <a:rPr lang="en-US" b="1" dirty="0">
                <a:solidFill>
                  <a:srgbClr val="006BA6"/>
                </a:solidFill>
              </a:rPr>
              <a:t>workhorses</a:t>
            </a:r>
          </a:p>
        </p:txBody>
      </p:sp>
      <p:sp>
        <p:nvSpPr>
          <p:cNvPr id="4" name="Right Brace 3">
            <a:extLst>
              <a:ext uri="{FF2B5EF4-FFF2-40B4-BE49-F238E27FC236}">
                <a16:creationId xmlns:a16="http://schemas.microsoft.com/office/drawing/2014/main" id="{FC27735D-95E9-1D68-292E-6FB2226916DD}"/>
              </a:ext>
            </a:extLst>
          </p:cNvPr>
          <p:cNvSpPr/>
          <p:nvPr/>
        </p:nvSpPr>
        <p:spPr>
          <a:xfrm>
            <a:off x="10863023" y="949911"/>
            <a:ext cx="456264" cy="2183905"/>
          </a:xfrm>
          <a:prstGeom prst="rightBrace">
            <a:avLst/>
          </a:prstGeom>
          <a:ln w="38100">
            <a:solidFill>
              <a:srgbClr val="FF9E1B"/>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FF9E1B"/>
              </a:solidFill>
            </a:endParaRPr>
          </a:p>
        </p:txBody>
      </p:sp>
      <p:sp>
        <p:nvSpPr>
          <p:cNvPr id="7" name="TextBox 6">
            <a:extLst>
              <a:ext uri="{FF2B5EF4-FFF2-40B4-BE49-F238E27FC236}">
                <a16:creationId xmlns:a16="http://schemas.microsoft.com/office/drawing/2014/main" id="{010C598D-992B-4199-9B4D-CDED6FA9878D}"/>
              </a:ext>
            </a:extLst>
          </p:cNvPr>
          <p:cNvSpPr txBox="1"/>
          <p:nvPr/>
        </p:nvSpPr>
        <p:spPr>
          <a:xfrm rot="5400000">
            <a:off x="9975957" y="1839441"/>
            <a:ext cx="3174495" cy="369332"/>
          </a:xfrm>
          <a:prstGeom prst="rect">
            <a:avLst/>
          </a:prstGeom>
          <a:noFill/>
          <a:ln>
            <a:solidFill>
              <a:srgbClr val="FF9E1B"/>
            </a:solidFill>
          </a:ln>
        </p:spPr>
        <p:txBody>
          <a:bodyPr wrap="square" rtlCol="0">
            <a:spAutoFit/>
          </a:bodyPr>
          <a:lstStyle/>
          <a:p>
            <a:pPr algn="ctr"/>
            <a:r>
              <a:rPr lang="en-US" b="1" dirty="0">
                <a:solidFill>
                  <a:srgbClr val="FF9E1B"/>
                </a:solidFill>
              </a:rPr>
              <a:t>Advanced/specialized  SE</a:t>
            </a:r>
          </a:p>
        </p:txBody>
      </p:sp>
    </p:spTree>
    <p:extLst>
      <p:ext uri="{BB962C8B-B14F-4D97-AF65-F5344CB8AC3E}">
        <p14:creationId xmlns:p14="http://schemas.microsoft.com/office/powerpoint/2010/main" val="3554226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5FECA-067C-B4C0-354D-05E061B91F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9FF5B0-5A3F-6EFF-597E-48997B32D1AC}"/>
              </a:ext>
            </a:extLst>
          </p:cNvPr>
          <p:cNvSpPr>
            <a:spLocks noGrp="1"/>
          </p:cNvSpPr>
          <p:nvPr>
            <p:ph type="title"/>
          </p:nvPr>
        </p:nvSpPr>
        <p:spPr/>
        <p:txBody>
          <a:bodyPr/>
          <a:lstStyle/>
          <a:p>
            <a:r>
              <a:rPr lang="en-US" sz="3600" dirty="0"/>
              <a:t>Where We Are Going</a:t>
            </a:r>
          </a:p>
        </p:txBody>
      </p:sp>
      <p:sp>
        <p:nvSpPr>
          <p:cNvPr id="4" name="TextBox 3">
            <a:extLst>
              <a:ext uri="{FF2B5EF4-FFF2-40B4-BE49-F238E27FC236}">
                <a16:creationId xmlns:a16="http://schemas.microsoft.com/office/drawing/2014/main" id="{A69E4B99-CA07-1DBA-7AFE-60861E148D0E}"/>
              </a:ext>
            </a:extLst>
          </p:cNvPr>
          <p:cNvSpPr txBox="1"/>
          <p:nvPr/>
        </p:nvSpPr>
        <p:spPr>
          <a:xfrm>
            <a:off x="270927" y="2223094"/>
            <a:ext cx="9389273" cy="707886"/>
          </a:xfrm>
          <a:prstGeom prst="rect">
            <a:avLst/>
          </a:prstGeom>
          <a:noFill/>
        </p:spPr>
        <p:txBody>
          <a:bodyPr wrap="square">
            <a:spAutoFit/>
          </a:bodyPr>
          <a:lstStyle/>
          <a:p>
            <a:r>
              <a:rPr lang="en-US" sz="2000" dirty="0">
                <a:effectLst/>
                <a:latin typeface="Aptos" panose="020B0004020202020204" pitchFamily="34" charset="0"/>
                <a:ea typeface="Aptos" panose="020B0004020202020204" pitchFamily="34" charset="0"/>
                <a:cs typeface="Aptos" panose="020B0004020202020204" pitchFamily="34" charset="0"/>
              </a:rPr>
              <a:t>Some other ideas we are interested in exploring:</a:t>
            </a:r>
            <a:r>
              <a:rPr lang="en-US" sz="2000" i="1" dirty="0">
                <a:latin typeface="Aptos" panose="020B0004020202020204" pitchFamily="34" charset="0"/>
                <a:ea typeface="Aptos" panose="020B0004020202020204" pitchFamily="34" charset="0"/>
                <a:cs typeface="Aptos" panose="020B0004020202020204" pitchFamily="34" charset="0"/>
              </a:rPr>
              <a:t> pump-probe, </a:t>
            </a:r>
            <a:r>
              <a:rPr lang="en-US" sz="2000" i="1" dirty="0">
                <a:effectLst/>
                <a:latin typeface="Aptos" panose="020B0004020202020204" pitchFamily="34" charset="0"/>
                <a:ea typeface="Aptos" panose="020B0004020202020204" pitchFamily="34" charset="0"/>
                <a:cs typeface="Aptos" panose="020B0004020202020204" pitchFamily="34" charset="0"/>
              </a:rPr>
              <a:t>Grazing Incidence </a:t>
            </a:r>
            <a:r>
              <a:rPr lang="en-US" sz="2000" i="1" dirty="0">
                <a:latin typeface="Aptos" panose="020B0004020202020204" pitchFamily="34" charset="0"/>
                <a:ea typeface="Aptos" panose="020B0004020202020204" pitchFamily="34" charset="0"/>
                <a:cs typeface="Aptos" panose="020B0004020202020204" pitchFamily="34" charset="0"/>
              </a:rPr>
              <a:t>N</a:t>
            </a:r>
            <a:r>
              <a:rPr lang="en-US" sz="2000" i="1" dirty="0">
                <a:effectLst/>
                <a:latin typeface="Aptos" panose="020B0004020202020204" pitchFamily="34" charset="0"/>
                <a:ea typeface="Aptos" panose="020B0004020202020204" pitchFamily="34" charset="0"/>
                <a:cs typeface="Aptos" panose="020B0004020202020204" pitchFamily="34" charset="0"/>
              </a:rPr>
              <a:t>eutron </a:t>
            </a:r>
            <a:r>
              <a:rPr lang="en-US" sz="2000" i="1" dirty="0">
                <a:latin typeface="Aptos" panose="020B0004020202020204" pitchFamily="34" charset="0"/>
                <a:ea typeface="Aptos" panose="020B0004020202020204" pitchFamily="34" charset="0"/>
                <a:cs typeface="Aptos" panose="020B0004020202020204" pitchFamily="34" charset="0"/>
              </a:rPr>
              <a:t>D</a:t>
            </a:r>
            <a:r>
              <a:rPr lang="en-US" sz="2000" i="1" dirty="0">
                <a:effectLst/>
                <a:latin typeface="Aptos" panose="020B0004020202020204" pitchFamily="34" charset="0"/>
                <a:ea typeface="Aptos" panose="020B0004020202020204" pitchFamily="34" charset="0"/>
                <a:cs typeface="Aptos" panose="020B0004020202020204" pitchFamily="34" charset="0"/>
              </a:rPr>
              <a:t>iffraction, </a:t>
            </a:r>
            <a:r>
              <a:rPr lang="en-US" sz="2000" i="1" dirty="0">
                <a:latin typeface="Aptos" panose="020B0004020202020204" pitchFamily="34" charset="0"/>
                <a:ea typeface="Aptos" panose="020B0004020202020204" pitchFamily="34" charset="0"/>
                <a:cs typeface="Aptos" panose="020B0004020202020204" pitchFamily="34" charset="0"/>
              </a:rPr>
              <a:t>variable opening chopper, </a:t>
            </a:r>
            <a:r>
              <a:rPr lang="en-US" sz="2000" i="1" dirty="0">
                <a:effectLst/>
                <a:latin typeface="Aptos" panose="020B0004020202020204" pitchFamily="34" charset="0"/>
                <a:ea typeface="Aptos" panose="020B0004020202020204" pitchFamily="34" charset="0"/>
                <a:cs typeface="Aptos" panose="020B0004020202020204" pitchFamily="34" charset="0"/>
              </a:rPr>
              <a:t>tomography </a:t>
            </a:r>
          </a:p>
        </p:txBody>
      </p:sp>
      <p:pic>
        <p:nvPicPr>
          <p:cNvPr id="5" name="Picture 4">
            <a:extLst>
              <a:ext uri="{FF2B5EF4-FFF2-40B4-BE49-F238E27FC236}">
                <a16:creationId xmlns:a16="http://schemas.microsoft.com/office/drawing/2014/main" id="{8198D462-F16A-517C-375D-739718BC16D5}"/>
              </a:ext>
            </a:extLst>
          </p:cNvPr>
          <p:cNvPicPr>
            <a:picLocks noChangeAspect="1"/>
          </p:cNvPicPr>
          <p:nvPr/>
        </p:nvPicPr>
        <p:blipFill>
          <a:blip r:embed="rId3"/>
          <a:stretch>
            <a:fillRect/>
          </a:stretch>
        </p:blipFill>
        <p:spPr>
          <a:xfrm>
            <a:off x="203565" y="3743129"/>
            <a:ext cx="3242150" cy="3129647"/>
          </a:xfrm>
          <a:prstGeom prst="rect">
            <a:avLst/>
          </a:prstGeom>
        </p:spPr>
      </p:pic>
      <p:pic>
        <p:nvPicPr>
          <p:cNvPr id="10" name="Picture 9">
            <a:extLst>
              <a:ext uri="{FF2B5EF4-FFF2-40B4-BE49-F238E27FC236}">
                <a16:creationId xmlns:a16="http://schemas.microsoft.com/office/drawing/2014/main" id="{31FBF68D-EF03-F882-74D3-134506B72ED2}"/>
              </a:ext>
            </a:extLst>
          </p:cNvPr>
          <p:cNvPicPr>
            <a:picLocks noChangeAspect="1"/>
          </p:cNvPicPr>
          <p:nvPr/>
        </p:nvPicPr>
        <p:blipFill>
          <a:blip r:embed="rId4"/>
          <a:stretch>
            <a:fillRect/>
          </a:stretch>
        </p:blipFill>
        <p:spPr>
          <a:xfrm>
            <a:off x="2190862" y="3776773"/>
            <a:ext cx="1441495" cy="1313194"/>
          </a:xfrm>
          <a:prstGeom prst="rect">
            <a:avLst/>
          </a:prstGeom>
        </p:spPr>
      </p:pic>
      <p:pic>
        <p:nvPicPr>
          <p:cNvPr id="11" name="Picture 2">
            <a:extLst>
              <a:ext uri="{FF2B5EF4-FFF2-40B4-BE49-F238E27FC236}">
                <a16:creationId xmlns:a16="http://schemas.microsoft.com/office/drawing/2014/main" id="{8CB95A74-1A4A-0186-B6CF-357597F09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3771" y="4426878"/>
            <a:ext cx="3090506" cy="20659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6BA52EE-FE70-449E-0A9D-2B44EFA5C61C}"/>
              </a:ext>
            </a:extLst>
          </p:cNvPr>
          <p:cNvSpPr txBox="1"/>
          <p:nvPr/>
        </p:nvSpPr>
        <p:spPr>
          <a:xfrm>
            <a:off x="314690" y="1037277"/>
            <a:ext cx="9301749" cy="523220"/>
          </a:xfrm>
          <a:prstGeom prst="rect">
            <a:avLst/>
          </a:prstGeom>
          <a:noFill/>
        </p:spPr>
        <p:txBody>
          <a:bodyPr wrap="square">
            <a:spAutoFit/>
          </a:bodyPr>
          <a:lstStyle/>
          <a:p>
            <a:r>
              <a:rPr lang="en-US" sz="2800" b="1" kern="0" dirty="0">
                <a:solidFill>
                  <a:srgbClr val="00454D"/>
                </a:solidFill>
                <a:effectLst/>
                <a:latin typeface="Aptos" panose="020B0004020202020204" pitchFamily="34" charset="0"/>
                <a:ea typeface="Aptos" panose="020B0004020202020204" pitchFamily="34" charset="0"/>
                <a:cs typeface="Aptos" panose="020B0004020202020204" pitchFamily="34" charset="0"/>
              </a:rPr>
              <a:t>First thing: </a:t>
            </a:r>
            <a:r>
              <a:rPr lang="en-US" sz="2800" b="1" i="1" kern="0" dirty="0">
                <a:solidFill>
                  <a:srgbClr val="00454D"/>
                </a:solidFill>
                <a:effectLst/>
                <a:latin typeface="Aptos" panose="020B0004020202020204" pitchFamily="34" charset="0"/>
                <a:ea typeface="Aptos" panose="020B0004020202020204" pitchFamily="34" charset="0"/>
                <a:cs typeface="Aptos" panose="020B0004020202020204" pitchFamily="34" charset="0"/>
              </a:rPr>
              <a:t>close the loop on on-going developments </a:t>
            </a:r>
            <a:endParaRPr lang="en-US" sz="2800" b="1" i="1" dirty="0">
              <a:solidFill>
                <a:srgbClr val="00454D"/>
              </a:solidFill>
            </a:endParaRPr>
          </a:p>
        </p:txBody>
      </p:sp>
      <p:sp>
        <p:nvSpPr>
          <p:cNvPr id="17" name="TextBox 16">
            <a:extLst>
              <a:ext uri="{FF2B5EF4-FFF2-40B4-BE49-F238E27FC236}">
                <a16:creationId xmlns:a16="http://schemas.microsoft.com/office/drawing/2014/main" id="{20F5BDC4-B0D4-57F6-A3C3-AB70BD72B311}"/>
              </a:ext>
            </a:extLst>
          </p:cNvPr>
          <p:cNvSpPr txBox="1"/>
          <p:nvPr/>
        </p:nvSpPr>
        <p:spPr>
          <a:xfrm>
            <a:off x="229223" y="3114871"/>
            <a:ext cx="3879898" cy="646331"/>
          </a:xfrm>
          <a:prstGeom prst="rect">
            <a:avLst/>
          </a:prstGeom>
          <a:noFill/>
        </p:spPr>
        <p:txBody>
          <a:bodyPr wrap="square">
            <a:spAutoFit/>
          </a:bodyPr>
          <a:lstStyle/>
          <a:p>
            <a:r>
              <a:rPr lang="en-US" sz="1800" b="1" kern="0" dirty="0">
                <a:effectLst/>
                <a:latin typeface="Aptos" panose="020B0004020202020204" pitchFamily="34" charset="0"/>
                <a:ea typeface="Aptos" panose="020B0004020202020204" pitchFamily="34" charset="0"/>
                <a:cs typeface="Aptos" panose="020B0004020202020204" pitchFamily="34" charset="0"/>
              </a:rPr>
              <a:t>Slit package upgrade</a:t>
            </a:r>
            <a:r>
              <a:rPr lang="en-US" sz="1800" kern="0" dirty="0">
                <a:effectLst/>
                <a:latin typeface="Aptos" panose="020B0004020202020204" pitchFamily="34" charset="0"/>
                <a:ea typeface="Aptos" panose="020B0004020202020204" pitchFamily="34" charset="0"/>
                <a:cs typeface="Aptos" panose="020B0004020202020204" pitchFamily="34" charset="0"/>
              </a:rPr>
              <a:t>: piezo linear motors, compact, reduced parallax</a:t>
            </a:r>
            <a:endParaRPr lang="en-US" dirty="0"/>
          </a:p>
        </p:txBody>
      </p:sp>
      <p:sp>
        <p:nvSpPr>
          <p:cNvPr id="18" name="TextBox 17">
            <a:extLst>
              <a:ext uri="{FF2B5EF4-FFF2-40B4-BE49-F238E27FC236}">
                <a16:creationId xmlns:a16="http://schemas.microsoft.com/office/drawing/2014/main" id="{2100A1AF-6AED-9AA4-A32E-E30AC7461963}"/>
              </a:ext>
            </a:extLst>
          </p:cNvPr>
          <p:cNvSpPr txBox="1"/>
          <p:nvPr/>
        </p:nvSpPr>
        <p:spPr>
          <a:xfrm>
            <a:off x="4293771" y="3114871"/>
            <a:ext cx="3316681" cy="1200329"/>
          </a:xfrm>
          <a:prstGeom prst="rect">
            <a:avLst/>
          </a:prstGeom>
          <a:noFill/>
        </p:spPr>
        <p:txBody>
          <a:bodyPr wrap="square">
            <a:spAutoFit/>
          </a:bodyPr>
          <a:lstStyle/>
          <a:p>
            <a:r>
              <a:rPr lang="en-US" sz="1800" b="1" kern="0" dirty="0">
                <a:effectLst/>
                <a:latin typeface="Aptos" panose="020B0004020202020204" pitchFamily="34" charset="0"/>
                <a:ea typeface="Aptos" panose="020B0004020202020204" pitchFamily="34" charset="0"/>
                <a:cs typeface="Aptos" panose="020B0004020202020204" pitchFamily="34" charset="0"/>
              </a:rPr>
              <a:t>Detectors</a:t>
            </a:r>
            <a:r>
              <a:rPr lang="en-US" b="1" kern="0" dirty="0">
                <a:latin typeface="Aptos" panose="020B0004020202020204" pitchFamily="34" charset="0"/>
                <a:ea typeface="Aptos" panose="020B0004020202020204" pitchFamily="34" charset="0"/>
                <a:cs typeface="Aptos" panose="020B0004020202020204" pitchFamily="34" charset="0"/>
              </a:rPr>
              <a:t>: </a:t>
            </a:r>
            <a:r>
              <a:rPr lang="en-US" sz="1800" kern="0" baseline="30000" dirty="0">
                <a:effectLst/>
                <a:latin typeface="Aptos" panose="020B0004020202020204" pitchFamily="34" charset="0"/>
                <a:ea typeface="Aptos" panose="020B0004020202020204" pitchFamily="34" charset="0"/>
                <a:cs typeface="Aptos" panose="020B0004020202020204" pitchFamily="34" charset="0"/>
              </a:rPr>
              <a:t>3</a:t>
            </a:r>
            <a:r>
              <a:rPr lang="en-US" kern="0" dirty="0">
                <a:latin typeface="Aptos" panose="020B0004020202020204" pitchFamily="34" charset="0"/>
                <a:ea typeface="Aptos" panose="020B0004020202020204" pitchFamily="34" charset="0"/>
                <a:cs typeface="Aptos" panose="020B0004020202020204" pitchFamily="34" charset="0"/>
              </a:rPr>
              <a:t>He electronics to reduce dead time, enable coincidence counting. Beam monitor. Anger and </a:t>
            </a:r>
            <a:r>
              <a:rPr lang="en-US" kern="0" dirty="0" err="1">
                <a:latin typeface="Aptos" panose="020B0004020202020204" pitchFamily="34" charset="0"/>
                <a:ea typeface="Aptos" panose="020B0004020202020204" pitchFamily="34" charset="0"/>
                <a:cs typeface="Aptos" panose="020B0004020202020204" pitchFamily="34" charset="0"/>
              </a:rPr>
              <a:t>LumaPix</a:t>
            </a:r>
            <a:r>
              <a:rPr lang="en-US" kern="0" dirty="0">
                <a:latin typeface="Aptos" panose="020B0004020202020204" pitchFamily="34" charset="0"/>
                <a:ea typeface="Aptos" panose="020B0004020202020204" pitchFamily="34" charset="0"/>
                <a:cs typeface="Aptos" panose="020B0004020202020204" pitchFamily="34" charset="0"/>
              </a:rPr>
              <a:t>?</a:t>
            </a:r>
            <a:endParaRPr lang="en-US" dirty="0"/>
          </a:p>
        </p:txBody>
      </p:sp>
      <p:sp>
        <p:nvSpPr>
          <p:cNvPr id="20" name="TextBox 19">
            <a:extLst>
              <a:ext uri="{FF2B5EF4-FFF2-40B4-BE49-F238E27FC236}">
                <a16:creationId xmlns:a16="http://schemas.microsoft.com/office/drawing/2014/main" id="{D11B7786-F663-48F6-A926-7E4B207A328B}"/>
              </a:ext>
            </a:extLst>
          </p:cNvPr>
          <p:cNvSpPr txBox="1"/>
          <p:nvPr/>
        </p:nvSpPr>
        <p:spPr>
          <a:xfrm>
            <a:off x="314689" y="1614673"/>
            <a:ext cx="11492432" cy="523220"/>
          </a:xfrm>
          <a:prstGeom prst="rect">
            <a:avLst/>
          </a:prstGeom>
          <a:noFill/>
        </p:spPr>
        <p:txBody>
          <a:bodyPr wrap="square">
            <a:spAutoFit/>
          </a:bodyPr>
          <a:lstStyle/>
          <a:p>
            <a:r>
              <a:rPr lang="en-US" sz="2800" b="1" kern="0" dirty="0">
                <a:solidFill>
                  <a:srgbClr val="00454D"/>
                </a:solidFill>
                <a:latin typeface="Aptos" panose="020B0004020202020204" pitchFamily="34" charset="0"/>
                <a:ea typeface="Aptos" panose="020B0004020202020204" pitchFamily="34" charset="0"/>
                <a:cs typeface="Aptos" panose="020B0004020202020204" pitchFamily="34" charset="0"/>
              </a:rPr>
              <a:t>Next priorities</a:t>
            </a:r>
            <a:r>
              <a:rPr lang="en-US" sz="2800" b="1" kern="0" dirty="0">
                <a:solidFill>
                  <a:srgbClr val="00454D"/>
                </a:solidFill>
                <a:effectLst/>
                <a:latin typeface="Aptos" panose="020B0004020202020204" pitchFamily="34" charset="0"/>
                <a:ea typeface="Aptos" panose="020B0004020202020204" pitchFamily="34" charset="0"/>
                <a:cs typeface="Aptos" panose="020B0004020202020204" pitchFamily="34" charset="0"/>
              </a:rPr>
              <a:t>: </a:t>
            </a:r>
            <a:r>
              <a:rPr lang="en-US" sz="2800" b="1" i="1" kern="0" dirty="0">
                <a:solidFill>
                  <a:srgbClr val="00454D"/>
                </a:solidFill>
                <a:effectLst/>
                <a:latin typeface="Aptos" panose="020B0004020202020204" pitchFamily="34" charset="0"/>
                <a:ea typeface="Aptos" panose="020B0004020202020204" pitchFamily="34" charset="0"/>
                <a:cs typeface="Aptos" panose="020B0004020202020204" pitchFamily="34" charset="0"/>
              </a:rPr>
              <a:t>more capacity for automation, cover basic SE needs </a:t>
            </a:r>
            <a:endParaRPr lang="en-US" sz="2800" b="1" kern="0" dirty="0">
              <a:solidFill>
                <a:srgbClr val="00454D"/>
              </a:solidFill>
              <a:effectLst/>
              <a:latin typeface="Aptos" panose="020B0004020202020204" pitchFamily="34" charset="0"/>
              <a:ea typeface="Aptos" panose="020B0004020202020204" pitchFamily="34" charset="0"/>
              <a:cs typeface="Aptos" panose="020B0004020202020204" pitchFamily="34" charset="0"/>
            </a:endParaRPr>
          </a:p>
        </p:txBody>
      </p:sp>
      <p:sp>
        <p:nvSpPr>
          <p:cNvPr id="22" name="TextBox 21">
            <a:extLst>
              <a:ext uri="{FF2B5EF4-FFF2-40B4-BE49-F238E27FC236}">
                <a16:creationId xmlns:a16="http://schemas.microsoft.com/office/drawing/2014/main" id="{4851684D-5C7C-4AC5-5A49-1ECAE87B7E81}"/>
              </a:ext>
            </a:extLst>
          </p:cNvPr>
          <p:cNvSpPr txBox="1"/>
          <p:nvPr/>
        </p:nvSpPr>
        <p:spPr>
          <a:xfrm>
            <a:off x="8001859" y="3073727"/>
            <a:ext cx="3528569" cy="923330"/>
          </a:xfrm>
          <a:prstGeom prst="rect">
            <a:avLst/>
          </a:prstGeom>
          <a:noFill/>
        </p:spPr>
        <p:txBody>
          <a:bodyPr wrap="square">
            <a:spAutoFit/>
          </a:bodyPr>
          <a:lstStyle/>
          <a:p>
            <a:r>
              <a:rPr lang="en-US" sz="1800" b="1" kern="0" dirty="0">
                <a:effectLst/>
                <a:latin typeface="Aptos" panose="020B0004020202020204" pitchFamily="34" charset="0"/>
                <a:ea typeface="Aptos" panose="020B0004020202020204" pitchFamily="34" charset="0"/>
                <a:cs typeface="Aptos" panose="020B0004020202020204" pitchFamily="34" charset="0"/>
              </a:rPr>
              <a:t>Bending beams for better free-liquid measurements: </a:t>
            </a:r>
            <a:r>
              <a:rPr lang="en-US" kern="0" dirty="0">
                <a:latin typeface="Aptos" panose="020B0004020202020204" pitchFamily="34" charset="0"/>
                <a:ea typeface="Aptos" panose="020B0004020202020204" pitchFamily="34" charset="0"/>
                <a:cs typeface="Aptos" panose="020B0004020202020204" pitchFamily="34" charset="0"/>
              </a:rPr>
              <a:t>use </a:t>
            </a:r>
            <a:r>
              <a:rPr lang="en-US" sz="1800" kern="0" dirty="0">
                <a:effectLst/>
                <a:latin typeface="Aptos" panose="020B0004020202020204" pitchFamily="34" charset="0"/>
                <a:ea typeface="Aptos" panose="020B0004020202020204" pitchFamily="34" charset="0"/>
                <a:cs typeface="Aptos" panose="020B0004020202020204" pitchFamily="34" charset="0"/>
              </a:rPr>
              <a:t>peak spectrum at low </a:t>
            </a:r>
            <a:r>
              <a:rPr lang="el-GR" sz="1800" kern="0" dirty="0">
                <a:effectLst/>
                <a:latin typeface="Aptos" panose="020B0004020202020204" pitchFamily="34" charset="0"/>
                <a:ea typeface="Aptos" panose="020B0004020202020204" pitchFamily="34" charset="0"/>
                <a:cs typeface="Aptos" panose="020B0004020202020204" pitchFamily="34" charset="0"/>
              </a:rPr>
              <a:t>θ</a:t>
            </a:r>
            <a:r>
              <a:rPr lang="en-US" sz="1800" kern="0" dirty="0">
                <a:effectLst/>
                <a:latin typeface="Aptos" panose="020B0004020202020204" pitchFamily="34" charset="0"/>
                <a:ea typeface="Aptos" panose="020B0004020202020204" pitchFamily="34" charset="0"/>
                <a:cs typeface="Aptos" panose="020B0004020202020204" pitchFamily="34" charset="0"/>
              </a:rPr>
              <a:t>, enable 30Hz</a:t>
            </a:r>
            <a:endParaRPr lang="en-US" dirty="0"/>
          </a:p>
        </p:txBody>
      </p:sp>
      <p:pic>
        <p:nvPicPr>
          <p:cNvPr id="27" name="Picture 26" descr="Chart, histogram&#10;&#10;AI-generated content may be incorrect.">
            <a:extLst>
              <a:ext uri="{FF2B5EF4-FFF2-40B4-BE49-F238E27FC236}">
                <a16:creationId xmlns:a16="http://schemas.microsoft.com/office/drawing/2014/main" id="{6B8172FC-A420-FFD6-F4BC-7DC48F82B57B}"/>
              </a:ext>
            </a:extLst>
          </p:cNvPr>
          <p:cNvPicPr>
            <a:picLocks noChangeAspect="1"/>
          </p:cNvPicPr>
          <p:nvPr/>
        </p:nvPicPr>
        <p:blipFill>
          <a:blip r:embed="rId6"/>
          <a:stretch>
            <a:fillRect/>
          </a:stretch>
        </p:blipFill>
        <p:spPr>
          <a:xfrm>
            <a:off x="7789972" y="3994823"/>
            <a:ext cx="3744676" cy="2695344"/>
          </a:xfrm>
          <a:prstGeom prst="rect">
            <a:avLst/>
          </a:prstGeom>
        </p:spPr>
      </p:pic>
    </p:spTree>
    <p:extLst>
      <p:ext uri="{BB962C8B-B14F-4D97-AF65-F5344CB8AC3E}">
        <p14:creationId xmlns:p14="http://schemas.microsoft.com/office/powerpoint/2010/main" val="2404332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78431-E876-35A4-7893-CB2EF1AC5B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15E5F9-7CB4-3BB9-A4EC-F45E4A8367BF}"/>
              </a:ext>
            </a:extLst>
          </p:cNvPr>
          <p:cNvSpPr>
            <a:spLocks noGrp="1"/>
          </p:cNvSpPr>
          <p:nvPr>
            <p:ph type="title"/>
          </p:nvPr>
        </p:nvSpPr>
        <p:spPr/>
        <p:txBody>
          <a:bodyPr/>
          <a:lstStyle/>
          <a:p>
            <a:r>
              <a:rPr lang="en-US" sz="3600" dirty="0"/>
              <a:t>Ouroboros</a:t>
            </a:r>
          </a:p>
        </p:txBody>
      </p:sp>
      <p:pic>
        <p:nvPicPr>
          <p:cNvPr id="3" name="Picture 2">
            <a:extLst>
              <a:ext uri="{FF2B5EF4-FFF2-40B4-BE49-F238E27FC236}">
                <a16:creationId xmlns:a16="http://schemas.microsoft.com/office/drawing/2014/main" id="{F15D2322-97A3-5ECC-29C4-16FE143AC2ED}"/>
              </a:ext>
            </a:extLst>
          </p:cNvPr>
          <p:cNvPicPr>
            <a:picLocks noChangeAspect="1"/>
          </p:cNvPicPr>
          <p:nvPr/>
        </p:nvPicPr>
        <p:blipFill>
          <a:blip r:embed="rId3"/>
          <a:stretch>
            <a:fillRect/>
          </a:stretch>
        </p:blipFill>
        <p:spPr>
          <a:xfrm>
            <a:off x="3251200" y="967358"/>
            <a:ext cx="5435600" cy="5402987"/>
          </a:xfrm>
          <a:prstGeom prst="rect">
            <a:avLst/>
          </a:prstGeom>
        </p:spPr>
      </p:pic>
    </p:spTree>
    <p:extLst>
      <p:ext uri="{BB962C8B-B14F-4D97-AF65-F5344CB8AC3E}">
        <p14:creationId xmlns:p14="http://schemas.microsoft.com/office/powerpoint/2010/main" val="2624819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53024-9F28-024B-4520-3D6DCF72FF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E06FA-4254-8419-8783-49020F7A902B}"/>
              </a:ext>
            </a:extLst>
          </p:cNvPr>
          <p:cNvSpPr>
            <a:spLocks noGrp="1"/>
          </p:cNvSpPr>
          <p:nvPr>
            <p:ph type="title"/>
          </p:nvPr>
        </p:nvSpPr>
        <p:spPr/>
        <p:txBody>
          <a:bodyPr/>
          <a:lstStyle/>
          <a:p>
            <a:r>
              <a:rPr lang="en-US" sz="3600" dirty="0"/>
              <a:t>Key Takeaways</a:t>
            </a:r>
          </a:p>
        </p:txBody>
      </p:sp>
      <p:sp>
        <p:nvSpPr>
          <p:cNvPr id="6" name="TextBox 5">
            <a:extLst>
              <a:ext uri="{FF2B5EF4-FFF2-40B4-BE49-F238E27FC236}">
                <a16:creationId xmlns:a16="http://schemas.microsoft.com/office/drawing/2014/main" id="{738D5AAB-2F6D-A7FB-8D8F-DC34A874915D}"/>
              </a:ext>
            </a:extLst>
          </p:cNvPr>
          <p:cNvSpPr txBox="1"/>
          <p:nvPr/>
        </p:nvSpPr>
        <p:spPr>
          <a:xfrm>
            <a:off x="314692" y="3508702"/>
            <a:ext cx="8101271" cy="3108543"/>
          </a:xfrm>
          <a:prstGeom prst="rect">
            <a:avLst/>
          </a:prstGeom>
          <a:noFill/>
        </p:spPr>
        <p:txBody>
          <a:bodyPr wrap="square">
            <a:spAutoFit/>
          </a:bodyPr>
          <a:lstStyle/>
          <a:p>
            <a:r>
              <a:rPr lang="en-US" sz="3200" dirty="0"/>
              <a:t>Organizational barriers are slowing instrument evolution</a:t>
            </a:r>
          </a:p>
          <a:p>
            <a:pPr marL="742950" lvl="1" indent="-285750">
              <a:buFont typeface="Arial" panose="020B0604020202020204" pitchFamily="34" charset="0"/>
              <a:buChar char="•"/>
            </a:pPr>
            <a:r>
              <a:rPr lang="en-US" sz="2200" dirty="0"/>
              <a:t>Breakdown between capability development and deployment to the user program</a:t>
            </a:r>
          </a:p>
          <a:p>
            <a:pPr marL="742950" lvl="1" indent="-285750">
              <a:buFont typeface="Arial" panose="020B0604020202020204" pitchFamily="34" charset="0"/>
              <a:buChar char="•"/>
            </a:pPr>
            <a:r>
              <a:rPr lang="en-US" sz="2200" dirty="0"/>
              <a:t>Poor resource allocation to address instrument needs</a:t>
            </a:r>
          </a:p>
          <a:p>
            <a:pPr marL="742950" lvl="1" indent="-285750">
              <a:buFont typeface="Arial" panose="020B0604020202020204" pitchFamily="34" charset="0"/>
              <a:buChar char="•"/>
            </a:pPr>
            <a:r>
              <a:rPr lang="en-US" sz="2200" dirty="0"/>
              <a:t>Stove-piping inhibits agile problem solving</a:t>
            </a:r>
          </a:p>
          <a:p>
            <a:pPr marL="742950" lvl="1" indent="-285750">
              <a:buFont typeface="Arial" panose="020B0604020202020204" pitchFamily="34" charset="0"/>
              <a:buChar char="•"/>
            </a:pPr>
            <a:endParaRPr lang="en-US" sz="2200" dirty="0"/>
          </a:p>
          <a:p>
            <a:pPr marL="742950" lvl="1" indent="-285750">
              <a:buFont typeface="Arial" panose="020B0604020202020204" pitchFamily="34" charset="0"/>
              <a:buChar char="•"/>
            </a:pPr>
            <a:endParaRPr lang="en-US" sz="2200" dirty="0"/>
          </a:p>
        </p:txBody>
      </p:sp>
      <p:pic>
        <p:nvPicPr>
          <p:cNvPr id="10" name="Picture 9">
            <a:extLst>
              <a:ext uri="{FF2B5EF4-FFF2-40B4-BE49-F238E27FC236}">
                <a16:creationId xmlns:a16="http://schemas.microsoft.com/office/drawing/2014/main" id="{670E8F73-7605-A408-6BF8-AD3EA9B71FC1}"/>
              </a:ext>
            </a:extLst>
          </p:cNvPr>
          <p:cNvPicPr>
            <a:picLocks noChangeAspect="1"/>
          </p:cNvPicPr>
          <p:nvPr/>
        </p:nvPicPr>
        <p:blipFill>
          <a:blip r:embed="rId3"/>
          <a:stretch>
            <a:fillRect/>
          </a:stretch>
        </p:blipFill>
        <p:spPr>
          <a:xfrm>
            <a:off x="8456990" y="3952220"/>
            <a:ext cx="3350134" cy="2522454"/>
          </a:xfrm>
          <a:prstGeom prst="rect">
            <a:avLst/>
          </a:prstGeom>
        </p:spPr>
      </p:pic>
      <p:pic>
        <p:nvPicPr>
          <p:cNvPr id="11" name="Picture 10">
            <a:extLst>
              <a:ext uri="{FF2B5EF4-FFF2-40B4-BE49-F238E27FC236}">
                <a16:creationId xmlns:a16="http://schemas.microsoft.com/office/drawing/2014/main" id="{3B432653-ECB1-4B82-F5D5-5BEF2D779539}"/>
              </a:ext>
            </a:extLst>
          </p:cNvPr>
          <p:cNvPicPr>
            <a:picLocks noChangeAspect="1"/>
          </p:cNvPicPr>
          <p:nvPr/>
        </p:nvPicPr>
        <p:blipFill>
          <a:blip r:embed="rId4"/>
          <a:stretch>
            <a:fillRect/>
          </a:stretch>
        </p:blipFill>
        <p:spPr>
          <a:xfrm>
            <a:off x="8415963" y="383326"/>
            <a:ext cx="3426253" cy="3440529"/>
          </a:xfrm>
          <a:prstGeom prst="rect">
            <a:avLst/>
          </a:prstGeom>
        </p:spPr>
      </p:pic>
      <p:sp>
        <p:nvSpPr>
          <p:cNvPr id="4" name="TextBox 3">
            <a:extLst>
              <a:ext uri="{FF2B5EF4-FFF2-40B4-BE49-F238E27FC236}">
                <a16:creationId xmlns:a16="http://schemas.microsoft.com/office/drawing/2014/main" id="{791FC474-046D-9C58-FB38-D26955ECF858}"/>
              </a:ext>
            </a:extLst>
          </p:cNvPr>
          <p:cNvSpPr txBox="1"/>
          <p:nvPr/>
        </p:nvSpPr>
        <p:spPr>
          <a:xfrm>
            <a:off x="314692" y="1180057"/>
            <a:ext cx="8142298" cy="2092881"/>
          </a:xfrm>
          <a:prstGeom prst="rect">
            <a:avLst/>
          </a:prstGeom>
          <a:noFill/>
        </p:spPr>
        <p:txBody>
          <a:bodyPr wrap="square" rtlCol="0">
            <a:spAutoFit/>
          </a:bodyPr>
          <a:lstStyle/>
          <a:p>
            <a:r>
              <a:rPr lang="en-US" sz="3200" dirty="0"/>
              <a:t>Improved instrument flexibility is enabling new science</a:t>
            </a:r>
          </a:p>
          <a:p>
            <a:pPr marL="742950" lvl="1" indent="-285750">
              <a:buFont typeface="Arial" panose="020B0604020202020204" pitchFamily="34" charset="0"/>
              <a:buChar char="•"/>
            </a:pPr>
            <a:r>
              <a:rPr lang="en-US" sz="2200" dirty="0"/>
              <a:t>Tailoring measurement to the experiment’s needs</a:t>
            </a:r>
          </a:p>
          <a:p>
            <a:pPr marL="742950" lvl="1" indent="-285750">
              <a:buFont typeface="Arial" panose="020B0604020202020204" pitchFamily="34" charset="0"/>
              <a:buChar char="•"/>
            </a:pPr>
            <a:r>
              <a:rPr lang="en-US" sz="2200" dirty="0"/>
              <a:t>New capabilities for automation and increased throughput</a:t>
            </a:r>
          </a:p>
          <a:p>
            <a:pPr marL="742950" lvl="1" indent="-285750">
              <a:buFont typeface="Arial" panose="020B0604020202020204" pitchFamily="34" charset="0"/>
              <a:buChar char="•"/>
            </a:pPr>
            <a:r>
              <a:rPr lang="en-US" sz="2200" dirty="0"/>
              <a:t>More diverse science portfolio</a:t>
            </a:r>
          </a:p>
        </p:txBody>
      </p:sp>
    </p:spTree>
    <p:extLst>
      <p:ext uri="{BB962C8B-B14F-4D97-AF65-F5344CB8AC3E}">
        <p14:creationId xmlns:p14="http://schemas.microsoft.com/office/powerpoint/2010/main" val="2166299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325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11C0-0B4E-4A9B-9978-226831B3CF02}"/>
              </a:ext>
            </a:extLst>
          </p:cNvPr>
          <p:cNvSpPr>
            <a:spLocks noGrp="1"/>
          </p:cNvSpPr>
          <p:nvPr>
            <p:ph type="title"/>
          </p:nvPr>
        </p:nvSpPr>
        <p:spPr/>
        <p:txBody>
          <a:bodyPr>
            <a:normAutofit fontScale="90000"/>
          </a:bodyPr>
          <a:lstStyle/>
          <a:p>
            <a:r>
              <a:rPr lang="en-US" dirty="0"/>
              <a:t>Time-resolved </a:t>
            </a:r>
            <a:r>
              <a:rPr lang="en-US"/>
              <a:t>study of Li-Mediated </a:t>
            </a:r>
            <a:r>
              <a:rPr lang="en-US" dirty="0"/>
              <a:t>Nitrogen Reduction</a:t>
            </a:r>
          </a:p>
        </p:txBody>
      </p:sp>
      <p:sp>
        <p:nvSpPr>
          <p:cNvPr id="3" name="Slide Number Placeholder 2">
            <a:extLst>
              <a:ext uri="{FF2B5EF4-FFF2-40B4-BE49-F238E27FC236}">
                <a16:creationId xmlns:a16="http://schemas.microsoft.com/office/drawing/2014/main" id="{0AA899E0-809B-46E5-9CA7-368D37C42E37}"/>
              </a:ext>
            </a:extLst>
          </p:cNvPr>
          <p:cNvSpPr>
            <a:spLocks noGrp="1"/>
          </p:cNvSpPr>
          <p:nvPr>
            <p:ph type="sldNum" sz="quarter" idx="12"/>
          </p:nvPr>
        </p:nvSpPr>
        <p:spPr/>
        <p:txBody>
          <a:bodyPr/>
          <a:lstStyle/>
          <a:p>
            <a:fld id="{600448BA-62AF-4340-AB5F-316C0E06117B}" type="slidenum">
              <a:rPr lang="en-US" smtClean="0">
                <a:solidFill>
                  <a:srgbClr val="0F3F66"/>
                </a:solidFill>
              </a:rPr>
              <a:pPr/>
              <a:t>28</a:t>
            </a:fld>
            <a:endParaRPr lang="en-US" dirty="0">
              <a:solidFill>
                <a:srgbClr val="0F3F66"/>
              </a:solidFill>
            </a:endParaRPr>
          </a:p>
        </p:txBody>
      </p:sp>
      <p:sp>
        <p:nvSpPr>
          <p:cNvPr id="5" name="Rectangle 35">
            <a:extLst>
              <a:ext uri="{FF2B5EF4-FFF2-40B4-BE49-F238E27FC236}">
                <a16:creationId xmlns:a16="http://schemas.microsoft.com/office/drawing/2014/main" id="{8E58DAE7-FAC5-48B9-861C-1B01EB5A8193}"/>
              </a:ext>
            </a:extLst>
          </p:cNvPr>
          <p:cNvSpPr>
            <a:spLocks noChangeArrowheads="1"/>
          </p:cNvSpPr>
          <p:nvPr/>
        </p:nvSpPr>
        <p:spPr bwMode="auto">
          <a:xfrm>
            <a:off x="4691067" y="933800"/>
            <a:ext cx="7170966" cy="1508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000" b="1" dirty="0">
                <a:solidFill>
                  <a:srgbClr val="0F6636"/>
                </a:solidFill>
                <a:latin typeface="+mj-lt"/>
                <a:ea typeface="Calibri" pitchFamily="34" charset="0"/>
                <a:cs typeface="Calibri"/>
              </a:rPr>
              <a:t>Scientific Achievement</a:t>
            </a:r>
          </a:p>
          <a:p>
            <a:pPr marL="114300"/>
            <a:r>
              <a:rPr lang="en-US" dirty="0">
                <a:latin typeface="+mj-lt"/>
              </a:rPr>
              <a:t>The formation of a lithium-rich layer at the electrode-electrolyte interface was observed in situ with a 60-second time resolution. No evidence of a thick solid-electrolyte interphase (SEI) was observed. </a:t>
            </a:r>
          </a:p>
        </p:txBody>
      </p:sp>
      <p:sp>
        <p:nvSpPr>
          <p:cNvPr id="6" name="TextBox 5">
            <a:extLst>
              <a:ext uri="{FF2B5EF4-FFF2-40B4-BE49-F238E27FC236}">
                <a16:creationId xmlns:a16="http://schemas.microsoft.com/office/drawing/2014/main" id="{5B5AB4DC-C268-4277-A54D-5E68D1711C3C}"/>
              </a:ext>
            </a:extLst>
          </p:cNvPr>
          <p:cNvSpPr txBox="1"/>
          <p:nvPr/>
        </p:nvSpPr>
        <p:spPr>
          <a:xfrm>
            <a:off x="4691067" y="4242782"/>
            <a:ext cx="7170964" cy="1885131"/>
          </a:xfrm>
          <a:prstGeom prst="rect">
            <a:avLst/>
          </a:prstGeom>
          <a:noFill/>
        </p:spPr>
        <p:txBody>
          <a:bodyPr wrap="square" rtlCol="0">
            <a:spAutoFit/>
          </a:bodyPr>
          <a:lstStyle/>
          <a:p>
            <a:r>
              <a:rPr lang="en-US" altLang="ja-JP" b="1" dirty="0">
                <a:solidFill>
                  <a:srgbClr val="0F6636"/>
                </a:solidFill>
                <a:latin typeface="+mj-lt"/>
                <a:ea typeface="Calibri" pitchFamily="34" charset="0"/>
                <a:cs typeface="Calibri"/>
              </a:rPr>
              <a:t>Research Details</a:t>
            </a:r>
          </a:p>
          <a:p>
            <a:pPr marL="511175" lvl="1" indent="-285750">
              <a:spcAft>
                <a:spcPts val="300"/>
              </a:spcAft>
              <a:buFont typeface="Arial" panose="020B0604020202020204" pitchFamily="34" charset="0"/>
              <a:buChar char="•"/>
            </a:pPr>
            <a:r>
              <a:rPr lang="en-US" sz="1600" dirty="0">
                <a:latin typeface="+mj-lt"/>
              </a:rPr>
              <a:t>In situ neutron reflectometry was performed on Mo thin film electrodes in contact with THF/LiClO</a:t>
            </a:r>
            <a:r>
              <a:rPr lang="en-US" sz="1600" baseline="-25000" dirty="0">
                <a:latin typeface="+mj-lt"/>
              </a:rPr>
              <a:t>4</a:t>
            </a:r>
            <a:r>
              <a:rPr lang="en-US" sz="1600" dirty="0">
                <a:latin typeface="+mj-lt"/>
              </a:rPr>
              <a:t> electrolyte at constant current (-0.1 mA/cm</a:t>
            </a:r>
            <a:r>
              <a:rPr lang="en-US" sz="1600" baseline="30000" dirty="0">
                <a:latin typeface="+mj-lt"/>
              </a:rPr>
              <a:t>2</a:t>
            </a:r>
            <a:r>
              <a:rPr lang="en-US" sz="1600" dirty="0">
                <a:latin typeface="+mj-lt"/>
              </a:rPr>
              <a:t>) to follow the formation of the electrode-electrolyte layer.</a:t>
            </a:r>
          </a:p>
          <a:p>
            <a:pPr marL="511175" lvl="1" indent="-285750">
              <a:spcAft>
                <a:spcPts val="300"/>
              </a:spcAft>
              <a:buFont typeface="Arial" panose="020B0604020202020204" pitchFamily="34" charset="0"/>
              <a:buChar char="•"/>
            </a:pPr>
            <a:r>
              <a:rPr lang="en-US" sz="1600" dirty="0">
                <a:latin typeface="+mj-lt"/>
              </a:rPr>
              <a:t>Measurements with and without EtOH proton source in the electrolyte were compared.</a:t>
            </a:r>
          </a:p>
        </p:txBody>
      </p:sp>
      <p:sp>
        <p:nvSpPr>
          <p:cNvPr id="12" name="TextBox 11">
            <a:extLst>
              <a:ext uri="{FF2B5EF4-FFF2-40B4-BE49-F238E27FC236}">
                <a16:creationId xmlns:a16="http://schemas.microsoft.com/office/drawing/2014/main" id="{59E5A144-7E9E-487C-8E31-0FE4415AA73E}"/>
              </a:ext>
            </a:extLst>
          </p:cNvPr>
          <p:cNvSpPr txBox="1"/>
          <p:nvPr/>
        </p:nvSpPr>
        <p:spPr>
          <a:xfrm>
            <a:off x="4691067" y="2435738"/>
            <a:ext cx="7170965" cy="1785104"/>
          </a:xfrm>
          <a:prstGeom prst="rect">
            <a:avLst/>
          </a:prstGeom>
          <a:noFill/>
        </p:spPr>
        <p:txBody>
          <a:bodyPr wrap="square" rtlCol="0">
            <a:spAutoFit/>
          </a:bodyPr>
          <a:lstStyle/>
          <a:p>
            <a:r>
              <a:rPr lang="en-US" altLang="ja-JP" sz="2000" b="1" dirty="0">
                <a:solidFill>
                  <a:srgbClr val="0F6636"/>
                </a:solidFill>
                <a:latin typeface="+mj-lt"/>
                <a:ea typeface="Calibri" pitchFamily="34" charset="0"/>
                <a:cs typeface="Calibri"/>
              </a:rPr>
              <a:t>Significance and Impact</a:t>
            </a:r>
          </a:p>
          <a:p>
            <a:pPr marL="114300"/>
            <a:r>
              <a:rPr lang="en-US" dirty="0">
                <a:latin typeface="+mj-lt"/>
              </a:rPr>
              <a:t>Li-mediated electrochemical nitrogen reduction is seen as an alternative to the Haber-Bosch process for ammonia production. This work supports the approach of using short cycles to produce ammonia in real-world applications in order to limit SEI formation and help efficiency.</a:t>
            </a:r>
          </a:p>
        </p:txBody>
      </p:sp>
      <p:sp>
        <p:nvSpPr>
          <p:cNvPr id="23" name="Rectangle 22">
            <a:extLst>
              <a:ext uri="{FF2B5EF4-FFF2-40B4-BE49-F238E27FC236}">
                <a16:creationId xmlns:a16="http://schemas.microsoft.com/office/drawing/2014/main" id="{61E319B0-40C1-4006-BDAD-053C6FD8ABA8}"/>
              </a:ext>
            </a:extLst>
          </p:cNvPr>
          <p:cNvSpPr/>
          <p:nvPr/>
        </p:nvSpPr>
        <p:spPr>
          <a:xfrm>
            <a:off x="5569" y="5401460"/>
            <a:ext cx="4172637" cy="1061829"/>
          </a:xfrm>
          <a:prstGeom prst="rect">
            <a:avLst/>
          </a:prstGeom>
          <a:noFill/>
        </p:spPr>
        <p:txBody>
          <a:bodyPr wrap="square">
            <a:spAutoFit/>
          </a:bodyPr>
          <a:lstStyle/>
          <a:p>
            <a:pPr fontAlgn="auto">
              <a:spcBef>
                <a:spcPts val="600"/>
              </a:spcBef>
              <a:spcAft>
                <a:spcPts val="0"/>
              </a:spcAft>
            </a:pPr>
            <a:r>
              <a:rPr lang="en-US" sz="1200" dirty="0">
                <a:solidFill>
                  <a:srgbClr val="0F6636"/>
                </a:solidFill>
                <a:latin typeface="Arial" panose="020B0604020202020204" pitchFamily="34" charset="0"/>
                <a:cs typeface="Arial" panose="020B0604020202020204" pitchFamily="34" charset="0"/>
              </a:rPr>
              <a:t>S.J. Blair, M. Doucet et al, ACS Energy Lett. (2022)</a:t>
            </a:r>
          </a:p>
          <a:p>
            <a:pPr fontAlgn="auto">
              <a:spcBef>
                <a:spcPts val="600"/>
              </a:spcBef>
              <a:spcAft>
                <a:spcPts val="0"/>
              </a:spcAft>
            </a:pPr>
            <a:r>
              <a:rPr lang="en-US" sz="1200" dirty="0">
                <a:solidFill>
                  <a:srgbClr val="0F6636"/>
                </a:solidFill>
                <a:latin typeface="Arial" panose="020B0604020202020204" pitchFamily="34" charset="0"/>
                <a:cs typeface="Arial" panose="020B0604020202020204" pitchFamily="34" charset="0"/>
              </a:rPr>
              <a:t>DOI: 10.1021/acsenergylett.1c02833</a:t>
            </a:r>
          </a:p>
          <a:p>
            <a:pPr fontAlgn="auto">
              <a:spcBef>
                <a:spcPts val="600"/>
              </a:spcBef>
              <a:spcAft>
                <a:spcPts val="0"/>
              </a:spcAft>
            </a:pPr>
            <a:r>
              <a:rPr lang="fi-FI" sz="1200" dirty="0">
                <a:solidFill>
                  <a:srgbClr val="0F6636"/>
                </a:solidFill>
                <a:latin typeface="Arial" panose="020B0604020202020204" pitchFamily="34" charset="0"/>
                <a:cs typeface="Arial" panose="020B0604020202020204" pitchFamily="34" charset="0"/>
              </a:rPr>
              <a:t>Work </a:t>
            </a:r>
            <a:r>
              <a:rPr lang="fi-FI" sz="1200" dirty="0" err="1">
                <a:solidFill>
                  <a:srgbClr val="0F6636"/>
                </a:solidFill>
                <a:latin typeface="Arial" panose="020B0604020202020204" pitchFamily="34" charset="0"/>
                <a:cs typeface="Arial" panose="020B0604020202020204" pitchFamily="34" charset="0"/>
              </a:rPr>
              <a:t>performed</a:t>
            </a:r>
            <a:r>
              <a:rPr lang="fi-FI" sz="1200" dirty="0">
                <a:solidFill>
                  <a:srgbClr val="0F6636"/>
                </a:solidFill>
                <a:latin typeface="Arial" panose="020B0604020202020204" pitchFamily="34" charset="0"/>
                <a:cs typeface="Arial" panose="020B0604020202020204" pitchFamily="34" charset="0"/>
              </a:rPr>
              <a:t> at </a:t>
            </a:r>
            <a:r>
              <a:rPr lang="fi-FI" sz="1200" dirty="0" err="1">
                <a:solidFill>
                  <a:srgbClr val="0F6636"/>
                </a:solidFill>
                <a:latin typeface="Arial" panose="020B0604020202020204" pitchFamily="34" charset="0"/>
                <a:cs typeface="Arial" panose="020B0604020202020204" pitchFamily="34" charset="0"/>
              </a:rPr>
              <a:t>the</a:t>
            </a:r>
            <a:r>
              <a:rPr lang="fi-FI" sz="1200" dirty="0">
                <a:solidFill>
                  <a:srgbClr val="0F6636"/>
                </a:solidFill>
                <a:latin typeface="Arial" panose="020B0604020202020204" pitchFamily="34" charset="0"/>
                <a:cs typeface="Arial" panose="020B0604020202020204" pitchFamily="34" charset="0"/>
              </a:rPr>
              <a:t> </a:t>
            </a:r>
            <a:r>
              <a:rPr lang="fi-FI" sz="1200" dirty="0" err="1">
                <a:solidFill>
                  <a:srgbClr val="0F6636"/>
                </a:solidFill>
                <a:latin typeface="Arial" panose="020B0604020202020204" pitchFamily="34" charset="0"/>
                <a:cs typeface="Arial" panose="020B0604020202020204" pitchFamily="34" charset="0"/>
              </a:rPr>
              <a:t>Liquids</a:t>
            </a:r>
            <a:r>
              <a:rPr lang="fi-FI" sz="1200" dirty="0">
                <a:solidFill>
                  <a:srgbClr val="0F6636"/>
                </a:solidFill>
                <a:latin typeface="Arial" panose="020B0604020202020204" pitchFamily="34" charset="0"/>
                <a:cs typeface="Arial" panose="020B0604020202020204" pitchFamily="34" charset="0"/>
              </a:rPr>
              <a:t> </a:t>
            </a:r>
            <a:r>
              <a:rPr lang="fi-FI" sz="1200" dirty="0" err="1">
                <a:solidFill>
                  <a:srgbClr val="0F6636"/>
                </a:solidFill>
                <a:latin typeface="Arial" panose="020B0604020202020204" pitchFamily="34" charset="0"/>
                <a:cs typeface="Arial" panose="020B0604020202020204" pitchFamily="34" charset="0"/>
              </a:rPr>
              <a:t>Reflectometer</a:t>
            </a:r>
            <a:r>
              <a:rPr lang="fi-FI" sz="1200" dirty="0">
                <a:solidFill>
                  <a:srgbClr val="0F6636"/>
                </a:solidFill>
                <a:latin typeface="Arial" panose="020B0604020202020204" pitchFamily="34" charset="0"/>
                <a:cs typeface="Arial" panose="020B0604020202020204" pitchFamily="34" charset="0"/>
              </a:rPr>
              <a:t>, SNS BL-4B</a:t>
            </a:r>
          </a:p>
          <a:p>
            <a:pPr fontAlgn="auto">
              <a:spcBef>
                <a:spcPts val="600"/>
              </a:spcBef>
              <a:spcAft>
                <a:spcPts val="0"/>
              </a:spcAft>
            </a:pPr>
            <a:r>
              <a:rPr lang="fi-FI" sz="1200" dirty="0">
                <a:solidFill>
                  <a:srgbClr val="0F6636"/>
                </a:solidFill>
                <a:latin typeface="Arial" panose="020B0604020202020204" pitchFamily="34" charset="0"/>
                <a:cs typeface="Arial" panose="020B0604020202020204" pitchFamily="34" charset="0"/>
              </a:rPr>
              <a:t> </a:t>
            </a:r>
            <a:endParaRPr lang="en-US" sz="1200" dirty="0">
              <a:solidFill>
                <a:srgbClr val="0F6636"/>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305734B-C473-4428-A1A0-2D2513B567F5}"/>
              </a:ext>
            </a:extLst>
          </p:cNvPr>
          <p:cNvSpPr txBox="1"/>
          <p:nvPr/>
        </p:nvSpPr>
        <p:spPr>
          <a:xfrm>
            <a:off x="104927" y="4145560"/>
            <a:ext cx="4316071" cy="1200329"/>
          </a:xfrm>
          <a:prstGeom prst="rect">
            <a:avLst/>
          </a:prstGeom>
          <a:noFill/>
        </p:spPr>
        <p:txBody>
          <a:bodyPr wrap="square" rtlCol="0">
            <a:spAutoFit/>
          </a:bodyPr>
          <a:lstStyle/>
          <a:p>
            <a:r>
              <a:rPr lang="en-US" sz="1200" dirty="0"/>
              <a:t>Molybdenum thin films in N</a:t>
            </a:r>
            <a:r>
              <a:rPr lang="en-US" sz="1200" baseline="-25000" dirty="0"/>
              <a:t>2</a:t>
            </a:r>
            <a:r>
              <a:rPr lang="en-US" sz="1200" dirty="0"/>
              <a:t> saturated THF-based electrolyte were studied with time-resolved neutron reflectometry (upper left). The graph above shows the thickness of the plated layer during the first 6 minutes at constant current. The bottom graph shows the SLD profile evolution over the same period of time.</a:t>
            </a:r>
          </a:p>
        </p:txBody>
      </p:sp>
      <p:pic>
        <p:nvPicPr>
          <p:cNvPr id="13" name="Picture 12">
            <a:extLst>
              <a:ext uri="{FF2B5EF4-FFF2-40B4-BE49-F238E27FC236}">
                <a16:creationId xmlns:a16="http://schemas.microsoft.com/office/drawing/2014/main" id="{55398BDE-9865-4B8C-9179-D150C5907B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47381" y="6130631"/>
            <a:ext cx="1877575" cy="451838"/>
          </a:xfrm>
          <a:prstGeom prst="rect">
            <a:avLst/>
          </a:prstGeom>
        </p:spPr>
      </p:pic>
      <p:pic>
        <p:nvPicPr>
          <p:cNvPr id="1026" name="Picture 2">
            <a:extLst>
              <a:ext uri="{FF2B5EF4-FFF2-40B4-BE49-F238E27FC236}">
                <a16:creationId xmlns:a16="http://schemas.microsoft.com/office/drawing/2014/main" id="{46B4D44F-8F2E-5A1A-7B79-08EFB08553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00" y="6102111"/>
            <a:ext cx="1153291" cy="4118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Resources | SLAC National Accelerator Laboratory">
            <a:extLst>
              <a:ext uri="{FF2B5EF4-FFF2-40B4-BE49-F238E27FC236}">
                <a16:creationId xmlns:a16="http://schemas.microsoft.com/office/drawing/2014/main" id="{62C2E679-A541-A530-61A7-5ECBE0AD0F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866" y="6152822"/>
            <a:ext cx="1886682" cy="3104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7A4EFF7-A60C-AD70-47D9-84CB2DCD32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987"/>
          <a:stretch/>
        </p:blipFill>
        <p:spPr bwMode="auto">
          <a:xfrm>
            <a:off x="7930780" y="6102111"/>
            <a:ext cx="1778368" cy="5178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Diagram&#10;&#10;Description automatically generated">
            <a:extLst>
              <a:ext uri="{FF2B5EF4-FFF2-40B4-BE49-F238E27FC236}">
                <a16:creationId xmlns:a16="http://schemas.microsoft.com/office/drawing/2014/main" id="{3D76B92E-F195-59D7-8E42-4A2884FE01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044" y="1053556"/>
            <a:ext cx="2763685" cy="1840753"/>
          </a:xfrm>
          <a:prstGeom prst="rect">
            <a:avLst/>
          </a:prstGeom>
        </p:spPr>
      </p:pic>
      <p:pic>
        <p:nvPicPr>
          <p:cNvPr id="4" name="Picture 2">
            <a:extLst>
              <a:ext uri="{FF2B5EF4-FFF2-40B4-BE49-F238E27FC236}">
                <a16:creationId xmlns:a16="http://schemas.microsoft.com/office/drawing/2014/main" id="{EBC8EE5D-A648-66E6-0816-CD15303255F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32" t="46306" r="52523"/>
          <a:stretch/>
        </p:blipFill>
        <p:spPr bwMode="auto">
          <a:xfrm>
            <a:off x="710044" y="2932182"/>
            <a:ext cx="2925856" cy="117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651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CEE71-1646-26D0-B529-A971DA96F7F4}"/>
              </a:ext>
            </a:extLst>
          </p:cNvPr>
          <p:cNvSpPr>
            <a:spLocks noGrp="1"/>
          </p:cNvSpPr>
          <p:nvPr>
            <p:ph type="title"/>
          </p:nvPr>
        </p:nvSpPr>
        <p:spPr/>
        <p:txBody>
          <a:bodyPr>
            <a:noAutofit/>
          </a:bodyPr>
          <a:lstStyle/>
          <a:p>
            <a:r>
              <a:rPr lang="en-US" sz="2400" b="1" i="1" dirty="0">
                <a:effectLst/>
                <a:latin typeface="Arial" panose="020B0604020202020204" pitchFamily="34" charset="0"/>
              </a:rPr>
              <a:t>In Situ </a:t>
            </a:r>
            <a:r>
              <a:rPr lang="en-US" sz="2400" b="1" dirty="0">
                <a:effectLst/>
                <a:latin typeface="Arial" panose="020B0604020202020204" pitchFamily="34" charset="0"/>
              </a:rPr>
              <a:t>Measurement of Buried Electrolyte</a:t>
            </a:r>
            <a:r>
              <a:rPr lang="en-US" sz="2400" dirty="0">
                <a:effectLst/>
                <a:latin typeface="STIXGeneral" pitchFamily="2" charset="2"/>
              </a:rPr>
              <a:t>−</a:t>
            </a:r>
            <a:r>
              <a:rPr lang="en-US" sz="2400" b="1" dirty="0">
                <a:effectLst/>
                <a:latin typeface="Arial" panose="020B0604020202020204" pitchFamily="34" charset="0"/>
              </a:rPr>
              <a:t>Electrode Interfaces for Solid State Batteries with Nanometer Level Precision</a:t>
            </a:r>
            <a:endParaRPr lang="en-US" sz="2400" dirty="0"/>
          </a:p>
        </p:txBody>
      </p:sp>
      <p:sp>
        <p:nvSpPr>
          <p:cNvPr id="4" name="Slide Number Placeholder 3">
            <a:extLst>
              <a:ext uri="{FF2B5EF4-FFF2-40B4-BE49-F238E27FC236}">
                <a16:creationId xmlns:a16="http://schemas.microsoft.com/office/drawing/2014/main" id="{6AF9C802-AC54-4640-A9B9-B305DB427023}"/>
              </a:ext>
            </a:extLst>
          </p:cNvPr>
          <p:cNvSpPr>
            <a:spLocks noGrp="1"/>
          </p:cNvSpPr>
          <p:nvPr>
            <p:ph type="sldNum" sz="quarter" idx="12"/>
          </p:nvPr>
        </p:nvSpPr>
        <p:spPr/>
        <p:txBody>
          <a:bodyPr/>
          <a:lstStyle/>
          <a:p>
            <a:fld id="{26CA2777-A89F-4130-B308-73BB65955918}" type="slidenum">
              <a:rPr lang="en-US" smtClean="0"/>
              <a:pPr/>
              <a:t>29</a:t>
            </a:fld>
            <a:endParaRPr lang="en-US"/>
          </a:p>
        </p:txBody>
      </p:sp>
      <p:sp>
        <p:nvSpPr>
          <p:cNvPr id="7" name="Rectangle 35">
            <a:extLst>
              <a:ext uri="{FF2B5EF4-FFF2-40B4-BE49-F238E27FC236}">
                <a16:creationId xmlns:a16="http://schemas.microsoft.com/office/drawing/2014/main" id="{19FED923-2202-7525-0773-DA2021E788F3}"/>
              </a:ext>
            </a:extLst>
          </p:cNvPr>
          <p:cNvSpPr>
            <a:spLocks noChangeArrowheads="1"/>
          </p:cNvSpPr>
          <p:nvPr/>
        </p:nvSpPr>
        <p:spPr bwMode="auto">
          <a:xfrm>
            <a:off x="4843471" y="960576"/>
            <a:ext cx="7170966" cy="1508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000" b="1" dirty="0">
                <a:solidFill>
                  <a:srgbClr val="0F6636"/>
                </a:solidFill>
                <a:latin typeface="+mj-lt"/>
                <a:ea typeface="Calibri" pitchFamily="34" charset="0"/>
                <a:cs typeface="Calibri"/>
              </a:rPr>
              <a:t>Scientific Achievement</a:t>
            </a:r>
          </a:p>
          <a:p>
            <a:pPr marL="114300"/>
            <a:r>
              <a:rPr lang="en-US" dirty="0">
                <a:latin typeface="+mj-lt"/>
              </a:rPr>
              <a:t>The work revealed the formation of a Li-rich, 7 nm thick, interphase between the solid electrolyte </a:t>
            </a:r>
            <a:r>
              <a:rPr lang="en-US" dirty="0" err="1">
                <a:latin typeface="+mj-lt"/>
              </a:rPr>
              <a:t>LiPON</a:t>
            </a:r>
            <a:r>
              <a:rPr lang="en-US" dirty="0">
                <a:latin typeface="+mj-lt"/>
              </a:rPr>
              <a:t> and Li metal plated onto a nickel oxide working electrode in an all-solid-state battery. </a:t>
            </a:r>
          </a:p>
        </p:txBody>
      </p:sp>
      <p:sp>
        <p:nvSpPr>
          <p:cNvPr id="8" name="TextBox 7">
            <a:extLst>
              <a:ext uri="{FF2B5EF4-FFF2-40B4-BE49-F238E27FC236}">
                <a16:creationId xmlns:a16="http://schemas.microsoft.com/office/drawing/2014/main" id="{FCA34FA8-CB84-E2FF-787A-825E421FE3EA}"/>
              </a:ext>
            </a:extLst>
          </p:cNvPr>
          <p:cNvSpPr txBox="1"/>
          <p:nvPr/>
        </p:nvSpPr>
        <p:spPr>
          <a:xfrm>
            <a:off x="4843471" y="4429053"/>
            <a:ext cx="7170964" cy="2169825"/>
          </a:xfrm>
          <a:prstGeom prst="rect">
            <a:avLst/>
          </a:prstGeom>
          <a:noFill/>
        </p:spPr>
        <p:txBody>
          <a:bodyPr wrap="square" rtlCol="0">
            <a:spAutoFit/>
          </a:bodyPr>
          <a:lstStyle/>
          <a:p>
            <a:r>
              <a:rPr lang="en-US" altLang="ja-JP" b="1" dirty="0">
                <a:solidFill>
                  <a:srgbClr val="0F6636"/>
                </a:solidFill>
                <a:latin typeface="+mj-lt"/>
                <a:ea typeface="Calibri" pitchFamily="34" charset="0"/>
                <a:cs typeface="Calibri"/>
              </a:rPr>
              <a:t>Research Details</a:t>
            </a:r>
          </a:p>
          <a:p>
            <a:pPr marL="511175" lvl="1" indent="-285750">
              <a:spcAft>
                <a:spcPts val="300"/>
              </a:spcAft>
              <a:buFont typeface="Arial" panose="020B0604020202020204" pitchFamily="34" charset="0"/>
              <a:buChar char="•"/>
            </a:pPr>
            <a:r>
              <a:rPr lang="en-US" sz="1600" dirty="0" err="1">
                <a:latin typeface="+mj-lt"/>
              </a:rPr>
              <a:t>NiO</a:t>
            </a:r>
            <a:r>
              <a:rPr lang="en-US" sz="1600" dirty="0">
                <a:latin typeface="+mj-lt"/>
              </a:rPr>
              <a:t> was sputtered onto a 50 mm diameter, 5 mm thick quartz substrate.</a:t>
            </a:r>
          </a:p>
          <a:p>
            <a:pPr marL="511175" lvl="1" indent="-285750">
              <a:spcAft>
                <a:spcPts val="300"/>
              </a:spcAft>
              <a:buFont typeface="Arial" panose="020B0604020202020204" pitchFamily="34" charset="0"/>
              <a:buChar char="•"/>
            </a:pPr>
            <a:r>
              <a:rPr lang="en-US" sz="1600" dirty="0">
                <a:latin typeface="+mj-lt"/>
              </a:rPr>
              <a:t>To form the thin film solid-state battery, 1 </a:t>
            </a:r>
            <a:r>
              <a:rPr lang="en-US" sz="1600" dirty="0">
                <a:latin typeface="Symbol" pitchFamily="2" charset="2"/>
              </a:rPr>
              <a:t>m</a:t>
            </a:r>
            <a:r>
              <a:rPr lang="en-US" sz="1600" dirty="0">
                <a:latin typeface="+mj-lt"/>
              </a:rPr>
              <a:t>m of </a:t>
            </a:r>
            <a:r>
              <a:rPr lang="en-US" sz="1600" dirty="0" err="1">
                <a:latin typeface="+mj-lt"/>
              </a:rPr>
              <a:t>LiPON</a:t>
            </a:r>
            <a:r>
              <a:rPr lang="en-US" sz="1600" dirty="0">
                <a:latin typeface="+mj-lt"/>
              </a:rPr>
              <a:t> was subsequently sputtered onto the </a:t>
            </a:r>
            <a:r>
              <a:rPr lang="en-US" sz="1600" dirty="0" err="1">
                <a:latin typeface="+mj-lt"/>
              </a:rPr>
              <a:t>NiO</a:t>
            </a:r>
            <a:r>
              <a:rPr lang="en-US" sz="1600" dirty="0">
                <a:latin typeface="+mj-lt"/>
              </a:rPr>
              <a:t> film followed by the thermal evaporation of 10 </a:t>
            </a:r>
            <a:r>
              <a:rPr lang="en-US" sz="1600" dirty="0">
                <a:latin typeface="Symbol" pitchFamily="2" charset="2"/>
              </a:rPr>
              <a:t>m</a:t>
            </a:r>
            <a:r>
              <a:rPr lang="en-US" sz="1600" dirty="0">
                <a:latin typeface="+mj-lt"/>
              </a:rPr>
              <a:t>m of Li.</a:t>
            </a:r>
          </a:p>
          <a:p>
            <a:pPr marL="511175" lvl="1" indent="-285750">
              <a:spcAft>
                <a:spcPts val="300"/>
              </a:spcAft>
              <a:buFont typeface="Arial" panose="020B0604020202020204" pitchFamily="34" charset="0"/>
              <a:buChar char="•"/>
            </a:pPr>
            <a:r>
              <a:rPr lang="en-US" sz="1600" dirty="0">
                <a:latin typeface="+mj-lt"/>
              </a:rPr>
              <a:t>In situ neutron reflectometry was performed during the electrochemical activation of the thin film battery.</a:t>
            </a:r>
          </a:p>
        </p:txBody>
      </p:sp>
      <p:sp>
        <p:nvSpPr>
          <p:cNvPr id="9" name="TextBox 8">
            <a:extLst>
              <a:ext uri="{FF2B5EF4-FFF2-40B4-BE49-F238E27FC236}">
                <a16:creationId xmlns:a16="http://schemas.microsoft.com/office/drawing/2014/main" id="{5C3C7D41-A6F2-1A72-AB7B-F3A17BBFDB7A}"/>
              </a:ext>
            </a:extLst>
          </p:cNvPr>
          <p:cNvSpPr txBox="1"/>
          <p:nvPr/>
        </p:nvSpPr>
        <p:spPr>
          <a:xfrm>
            <a:off x="4843470" y="2524915"/>
            <a:ext cx="7170965" cy="1785104"/>
          </a:xfrm>
          <a:prstGeom prst="rect">
            <a:avLst/>
          </a:prstGeom>
          <a:noFill/>
        </p:spPr>
        <p:txBody>
          <a:bodyPr wrap="square" rtlCol="0">
            <a:spAutoFit/>
          </a:bodyPr>
          <a:lstStyle/>
          <a:p>
            <a:r>
              <a:rPr lang="en-US" altLang="ja-JP" sz="2000" b="1" dirty="0">
                <a:solidFill>
                  <a:srgbClr val="0F6636"/>
                </a:solidFill>
                <a:latin typeface="+mj-lt"/>
                <a:ea typeface="Calibri" pitchFamily="34" charset="0"/>
                <a:cs typeface="Calibri"/>
              </a:rPr>
              <a:t>Significance and Impact</a:t>
            </a:r>
          </a:p>
          <a:p>
            <a:pPr marL="114300"/>
            <a:r>
              <a:rPr lang="en-US" dirty="0">
                <a:latin typeface="+mj-lt"/>
              </a:rPr>
              <a:t>This work provides the first evidence of the stable solid-electrolyte interphase formation believed to be responsible for the enhanced performance of </a:t>
            </a:r>
            <a:r>
              <a:rPr lang="en-US" dirty="0" err="1">
                <a:latin typeface="+mj-lt"/>
              </a:rPr>
              <a:t>LiPON</a:t>
            </a:r>
            <a:r>
              <a:rPr lang="en-US" dirty="0">
                <a:latin typeface="+mj-lt"/>
              </a:rPr>
              <a:t> and lays the groundwork for the design of electrolytes for larger scale high-energy solid-state Li batteries.  </a:t>
            </a:r>
          </a:p>
        </p:txBody>
      </p:sp>
      <p:sp>
        <p:nvSpPr>
          <p:cNvPr id="11" name="Rectangle 10">
            <a:extLst>
              <a:ext uri="{FF2B5EF4-FFF2-40B4-BE49-F238E27FC236}">
                <a16:creationId xmlns:a16="http://schemas.microsoft.com/office/drawing/2014/main" id="{73A07549-0AB8-4617-14DF-763317786E2E}"/>
              </a:ext>
            </a:extLst>
          </p:cNvPr>
          <p:cNvSpPr/>
          <p:nvPr/>
        </p:nvSpPr>
        <p:spPr>
          <a:xfrm>
            <a:off x="225779" y="5421663"/>
            <a:ext cx="4551313" cy="723275"/>
          </a:xfrm>
          <a:prstGeom prst="rect">
            <a:avLst/>
          </a:prstGeom>
          <a:noFill/>
        </p:spPr>
        <p:txBody>
          <a:bodyPr wrap="square">
            <a:spAutoFit/>
          </a:bodyPr>
          <a:lstStyle/>
          <a:p>
            <a:pPr fontAlgn="auto">
              <a:spcBef>
                <a:spcPts val="0"/>
              </a:spcBef>
              <a:spcAft>
                <a:spcPts val="0"/>
              </a:spcAft>
            </a:pPr>
            <a:r>
              <a:rPr lang="en-US" sz="1200" dirty="0">
                <a:solidFill>
                  <a:srgbClr val="0F6636"/>
                </a:solidFill>
                <a:latin typeface="Arial" panose="020B0604020202020204" pitchFamily="34" charset="0"/>
                <a:cs typeface="Arial" panose="020B0604020202020204" pitchFamily="34" charset="0"/>
              </a:rPr>
              <a:t>K.L. Browning, A.S. Westover, J.F. Browning, et al., </a:t>
            </a:r>
            <a:r>
              <a:rPr lang="en-US" sz="1200" i="1" dirty="0">
                <a:solidFill>
                  <a:srgbClr val="0F6636"/>
                </a:solidFill>
                <a:latin typeface="Arial" panose="020B0604020202020204" pitchFamily="34" charset="0"/>
                <a:cs typeface="Arial" panose="020B0604020202020204" pitchFamily="34" charset="0"/>
              </a:rPr>
              <a:t>ACS Energy Lett</a:t>
            </a:r>
            <a:r>
              <a:rPr lang="en-US" sz="1200" dirty="0">
                <a:solidFill>
                  <a:srgbClr val="0F6636"/>
                </a:solidFill>
                <a:latin typeface="Arial" panose="020B0604020202020204" pitchFamily="34" charset="0"/>
                <a:cs typeface="Arial" panose="020B0604020202020204" pitchFamily="34" charset="0"/>
              </a:rPr>
              <a:t>. (2023), 8, 1985 -1991. DOI: 10.1021/acsenergylett.3c00488</a:t>
            </a:r>
          </a:p>
          <a:p>
            <a:pPr fontAlgn="auto">
              <a:spcBef>
                <a:spcPts val="600"/>
              </a:spcBef>
              <a:spcAft>
                <a:spcPts val="0"/>
              </a:spcAft>
            </a:pPr>
            <a:r>
              <a:rPr lang="fi-FI" sz="1200" b="1" dirty="0" err="1">
                <a:solidFill>
                  <a:srgbClr val="0F6636"/>
                </a:solidFill>
                <a:latin typeface="Arial" panose="020B0604020202020204" pitchFamily="34" charset="0"/>
                <a:cs typeface="Arial" panose="020B0604020202020204" pitchFamily="34" charset="0"/>
              </a:rPr>
              <a:t>Work</a:t>
            </a:r>
            <a:r>
              <a:rPr lang="fi-FI" sz="1200" b="1" dirty="0">
                <a:solidFill>
                  <a:srgbClr val="0F6636"/>
                </a:solidFill>
                <a:latin typeface="Arial" panose="020B0604020202020204" pitchFamily="34" charset="0"/>
                <a:cs typeface="Arial" panose="020B0604020202020204" pitchFamily="34" charset="0"/>
              </a:rPr>
              <a:t> </a:t>
            </a:r>
            <a:r>
              <a:rPr lang="fi-FI" sz="1200" b="1" dirty="0" err="1">
                <a:solidFill>
                  <a:srgbClr val="0F6636"/>
                </a:solidFill>
                <a:latin typeface="Arial" panose="020B0604020202020204" pitchFamily="34" charset="0"/>
                <a:cs typeface="Arial" panose="020B0604020202020204" pitchFamily="34" charset="0"/>
              </a:rPr>
              <a:t>performed</a:t>
            </a:r>
            <a:r>
              <a:rPr lang="fi-FI" sz="1200" b="1" dirty="0">
                <a:solidFill>
                  <a:srgbClr val="0F6636"/>
                </a:solidFill>
                <a:latin typeface="Arial" panose="020B0604020202020204" pitchFamily="34" charset="0"/>
                <a:cs typeface="Arial" panose="020B0604020202020204" pitchFamily="34" charset="0"/>
              </a:rPr>
              <a:t> at </a:t>
            </a:r>
            <a:r>
              <a:rPr lang="fi-FI" sz="1200" b="1" dirty="0" err="1">
                <a:solidFill>
                  <a:srgbClr val="0F6636"/>
                </a:solidFill>
                <a:latin typeface="Arial" panose="020B0604020202020204" pitchFamily="34" charset="0"/>
                <a:cs typeface="Arial" panose="020B0604020202020204" pitchFamily="34" charset="0"/>
              </a:rPr>
              <a:t>the</a:t>
            </a:r>
            <a:r>
              <a:rPr lang="fi-FI" sz="1200" b="1" dirty="0">
                <a:solidFill>
                  <a:srgbClr val="0F6636"/>
                </a:solidFill>
                <a:latin typeface="Arial" panose="020B0604020202020204" pitchFamily="34" charset="0"/>
                <a:cs typeface="Arial" panose="020B0604020202020204" pitchFamily="34" charset="0"/>
              </a:rPr>
              <a:t> </a:t>
            </a:r>
            <a:r>
              <a:rPr lang="fi-FI" sz="1200" b="1" dirty="0" err="1">
                <a:solidFill>
                  <a:srgbClr val="0F6636"/>
                </a:solidFill>
                <a:latin typeface="Arial" panose="020B0604020202020204" pitchFamily="34" charset="0"/>
                <a:cs typeface="Arial" panose="020B0604020202020204" pitchFamily="34" charset="0"/>
              </a:rPr>
              <a:t>Liquids</a:t>
            </a:r>
            <a:r>
              <a:rPr lang="fi-FI" sz="1200" b="1" dirty="0">
                <a:solidFill>
                  <a:srgbClr val="0F6636"/>
                </a:solidFill>
                <a:latin typeface="Arial" panose="020B0604020202020204" pitchFamily="34" charset="0"/>
                <a:cs typeface="Arial" panose="020B0604020202020204" pitchFamily="34" charset="0"/>
              </a:rPr>
              <a:t> </a:t>
            </a:r>
            <a:r>
              <a:rPr lang="fi-FI" sz="1200" b="1" dirty="0" err="1">
                <a:solidFill>
                  <a:srgbClr val="0F6636"/>
                </a:solidFill>
                <a:latin typeface="Arial" panose="020B0604020202020204" pitchFamily="34" charset="0"/>
                <a:cs typeface="Arial" panose="020B0604020202020204" pitchFamily="34" charset="0"/>
              </a:rPr>
              <a:t>Reflectometer</a:t>
            </a:r>
            <a:r>
              <a:rPr lang="fi-FI" sz="1200" b="1" dirty="0">
                <a:solidFill>
                  <a:srgbClr val="0F6636"/>
                </a:solidFill>
                <a:latin typeface="Arial" panose="020B0604020202020204" pitchFamily="34" charset="0"/>
                <a:cs typeface="Arial" panose="020B0604020202020204" pitchFamily="34" charset="0"/>
              </a:rPr>
              <a:t>, SNS BL-4B</a:t>
            </a:r>
          </a:p>
        </p:txBody>
      </p:sp>
      <p:pic>
        <p:nvPicPr>
          <p:cNvPr id="5" name="Picture 4" descr="Figure 1">
            <a:extLst>
              <a:ext uri="{FF2B5EF4-FFF2-40B4-BE49-F238E27FC236}">
                <a16:creationId xmlns:a16="http://schemas.microsoft.com/office/drawing/2014/main" id="{7CF662B6-234F-4950-EC9E-0A6A23B19AF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4183"/>
          <a:stretch/>
        </p:blipFill>
        <p:spPr bwMode="auto">
          <a:xfrm>
            <a:off x="410432" y="1235124"/>
            <a:ext cx="4191000" cy="17497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F6ED27-BA7C-3DF4-1F43-02E91D422981}"/>
              </a:ext>
            </a:extLst>
          </p:cNvPr>
          <p:cNvSpPr txBox="1"/>
          <p:nvPr/>
        </p:nvSpPr>
        <p:spPr>
          <a:xfrm>
            <a:off x="225780" y="3072869"/>
            <a:ext cx="2881096" cy="2246769"/>
          </a:xfrm>
          <a:prstGeom prst="rect">
            <a:avLst/>
          </a:prstGeom>
          <a:noFill/>
        </p:spPr>
        <p:txBody>
          <a:bodyPr wrap="square" rtlCol="0">
            <a:spAutoFit/>
          </a:bodyPr>
          <a:lstStyle/>
          <a:p>
            <a:r>
              <a:rPr lang="en-US" sz="1400" b="1" dirty="0">
                <a:effectLst/>
                <a:latin typeface="Helvetica" pitchFamily="2" charset="0"/>
              </a:rPr>
              <a:t>(a)</a:t>
            </a:r>
            <a:r>
              <a:rPr lang="en-US" sz="1400" b="1" dirty="0">
                <a:latin typeface="Helvetica" pitchFamily="2" charset="0"/>
              </a:rPr>
              <a:t> </a:t>
            </a:r>
            <a:r>
              <a:rPr lang="en-US" sz="1400" dirty="0">
                <a:effectLst/>
                <a:latin typeface="Helvetica" pitchFamily="2" charset="0"/>
              </a:rPr>
              <a:t>I</a:t>
            </a:r>
            <a:r>
              <a:rPr lang="en-US" sz="1400" dirty="0"/>
              <a:t>llustration of the combined </a:t>
            </a:r>
            <a:br>
              <a:rPr lang="en-US" sz="1400" dirty="0"/>
            </a:br>
            <a:r>
              <a:rPr lang="en-US" sz="1400" dirty="0"/>
              <a:t>experimental approach. </a:t>
            </a:r>
            <a:br>
              <a:rPr lang="en-US" sz="1400" dirty="0"/>
            </a:br>
            <a:r>
              <a:rPr lang="en-US" sz="1400" b="1" dirty="0"/>
              <a:t>(b)</a:t>
            </a:r>
            <a:r>
              <a:rPr lang="en-US" sz="1400" dirty="0"/>
              <a:t>  Schematic  of  the sample </a:t>
            </a:r>
            <a:br>
              <a:rPr lang="en-US" sz="1400" dirty="0"/>
            </a:br>
            <a:r>
              <a:rPr lang="en-US" sz="1400" dirty="0"/>
              <a:t>geometry: quartz substrate, nickel </a:t>
            </a:r>
            <a:br>
              <a:rPr lang="en-US" sz="1400" dirty="0"/>
            </a:br>
            <a:r>
              <a:rPr lang="en-US" sz="1400" dirty="0"/>
              <a:t>oxide (</a:t>
            </a:r>
            <a:r>
              <a:rPr lang="en-US" sz="1400" dirty="0" err="1"/>
              <a:t>NiO</a:t>
            </a:r>
            <a:r>
              <a:rPr lang="en-US" sz="1400" dirty="0"/>
              <a:t>) current collector, </a:t>
            </a:r>
            <a:br>
              <a:rPr lang="en-US" sz="1400" dirty="0"/>
            </a:br>
            <a:r>
              <a:rPr lang="en-US" sz="1400" dirty="0"/>
              <a:t>lithium phosphorus oxynitride </a:t>
            </a:r>
            <a:br>
              <a:rPr lang="en-US" sz="1400" dirty="0"/>
            </a:br>
            <a:r>
              <a:rPr lang="en-US" sz="1400" dirty="0"/>
              <a:t>(</a:t>
            </a:r>
            <a:r>
              <a:rPr lang="en-US" sz="1400" dirty="0" err="1"/>
              <a:t>LiPON</a:t>
            </a:r>
            <a:r>
              <a:rPr lang="en-US" sz="1400" dirty="0"/>
              <a:t>), and  Li  metal. </a:t>
            </a:r>
            <a:br>
              <a:rPr lang="en-US" sz="1400" dirty="0"/>
            </a:br>
            <a:r>
              <a:rPr lang="en-US" sz="1400" dirty="0"/>
              <a:t>Black lines represent electrical </a:t>
            </a:r>
            <a:br>
              <a:rPr lang="en-US" sz="1400" dirty="0"/>
            </a:br>
            <a:r>
              <a:rPr lang="en-US" sz="1400" dirty="0"/>
              <a:t>connections of the </a:t>
            </a:r>
            <a:r>
              <a:rPr lang="en-US" sz="1400" dirty="0" err="1"/>
              <a:t>potentiostat</a:t>
            </a:r>
            <a:r>
              <a:rPr lang="en-US" sz="1400" dirty="0"/>
              <a:t> to the </a:t>
            </a:r>
            <a:r>
              <a:rPr lang="en-US" sz="1400" dirty="0" err="1"/>
              <a:t>NiO</a:t>
            </a:r>
            <a:r>
              <a:rPr lang="en-US" sz="1400" dirty="0"/>
              <a:t> and Li current collectors.</a:t>
            </a:r>
          </a:p>
        </p:txBody>
      </p:sp>
      <p:grpSp>
        <p:nvGrpSpPr>
          <p:cNvPr id="13" name="Group 12">
            <a:extLst>
              <a:ext uri="{FF2B5EF4-FFF2-40B4-BE49-F238E27FC236}">
                <a16:creationId xmlns:a16="http://schemas.microsoft.com/office/drawing/2014/main" id="{CB673E95-3034-E387-4AA2-F62636A7865D}"/>
              </a:ext>
            </a:extLst>
          </p:cNvPr>
          <p:cNvGrpSpPr>
            <a:grpSpLocks noChangeAspect="1"/>
          </p:cNvGrpSpPr>
          <p:nvPr/>
        </p:nvGrpSpPr>
        <p:grpSpPr>
          <a:xfrm>
            <a:off x="2842603" y="3174894"/>
            <a:ext cx="1879848" cy="1611989"/>
            <a:chOff x="149609" y="3478116"/>
            <a:chExt cx="1958175" cy="1679156"/>
          </a:xfrm>
        </p:grpSpPr>
        <p:pic>
          <p:nvPicPr>
            <p:cNvPr id="10" name="Picture 2" descr="Figure 1">
              <a:extLst>
                <a:ext uri="{FF2B5EF4-FFF2-40B4-BE49-F238E27FC236}">
                  <a16:creationId xmlns:a16="http://schemas.microsoft.com/office/drawing/2014/main" id="{617689CC-7ECD-C512-858D-B2AAFAC0F0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117" r="66130"/>
            <a:stretch/>
          </p:blipFill>
          <p:spPr bwMode="auto">
            <a:xfrm>
              <a:off x="334755" y="3478116"/>
              <a:ext cx="1773029" cy="16791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615405B-7886-9BCA-AD0A-1B1D2A05119F}"/>
                </a:ext>
              </a:extLst>
            </p:cNvPr>
            <p:cNvSpPr txBox="1"/>
            <p:nvPr/>
          </p:nvSpPr>
          <p:spPr>
            <a:xfrm>
              <a:off x="149609" y="3559555"/>
              <a:ext cx="324275" cy="264496"/>
            </a:xfrm>
            <a:prstGeom prst="rect">
              <a:avLst/>
            </a:prstGeom>
            <a:noFill/>
          </p:spPr>
          <p:txBody>
            <a:bodyPr wrap="none" rtlCol="0">
              <a:spAutoFit/>
            </a:bodyPr>
            <a:lstStyle/>
            <a:p>
              <a:r>
                <a:rPr lang="en-US" sz="1050" b="1" dirty="0"/>
                <a:t>b)</a:t>
              </a:r>
              <a:endParaRPr lang="en-US" sz="1050" dirty="0"/>
            </a:p>
          </p:txBody>
        </p:sp>
      </p:grpSp>
    </p:spTree>
    <p:extLst>
      <p:ext uri="{BB962C8B-B14F-4D97-AF65-F5344CB8AC3E}">
        <p14:creationId xmlns:p14="http://schemas.microsoft.com/office/powerpoint/2010/main" val="2806986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11354-C7F5-E060-C5DA-10AA4C87B6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5EA937-F13D-B400-2B4A-7484D5043C30}"/>
              </a:ext>
            </a:extLst>
          </p:cNvPr>
          <p:cNvSpPr>
            <a:spLocks noGrp="1"/>
          </p:cNvSpPr>
          <p:nvPr>
            <p:ph type="title"/>
          </p:nvPr>
        </p:nvSpPr>
        <p:spPr/>
        <p:txBody>
          <a:bodyPr/>
          <a:lstStyle/>
          <a:p>
            <a:r>
              <a:rPr lang="en-US" sz="3600" dirty="0"/>
              <a:t>Key Takeaways</a:t>
            </a:r>
          </a:p>
        </p:txBody>
      </p:sp>
      <p:sp>
        <p:nvSpPr>
          <p:cNvPr id="6" name="TextBox 5">
            <a:extLst>
              <a:ext uri="{FF2B5EF4-FFF2-40B4-BE49-F238E27FC236}">
                <a16:creationId xmlns:a16="http://schemas.microsoft.com/office/drawing/2014/main" id="{98B145A6-B828-8864-C2AC-5BA459824E1E}"/>
              </a:ext>
            </a:extLst>
          </p:cNvPr>
          <p:cNvSpPr txBox="1"/>
          <p:nvPr/>
        </p:nvSpPr>
        <p:spPr>
          <a:xfrm>
            <a:off x="314692" y="3508702"/>
            <a:ext cx="8101271" cy="3108543"/>
          </a:xfrm>
          <a:prstGeom prst="rect">
            <a:avLst/>
          </a:prstGeom>
          <a:noFill/>
        </p:spPr>
        <p:txBody>
          <a:bodyPr wrap="square">
            <a:spAutoFit/>
          </a:bodyPr>
          <a:lstStyle/>
          <a:p>
            <a:r>
              <a:rPr lang="en-US" sz="3200" dirty="0"/>
              <a:t>Organizational barriers are slowing instrument evolution</a:t>
            </a:r>
          </a:p>
          <a:p>
            <a:pPr marL="742950" lvl="1" indent="-285750">
              <a:buFont typeface="Arial" panose="020B0604020202020204" pitchFamily="34" charset="0"/>
              <a:buChar char="•"/>
            </a:pPr>
            <a:r>
              <a:rPr lang="en-US" sz="2200" dirty="0"/>
              <a:t>Breakdown between capability development and deployment to the user program</a:t>
            </a:r>
          </a:p>
          <a:p>
            <a:pPr marL="742950" lvl="1" indent="-285750">
              <a:buFont typeface="Arial" panose="020B0604020202020204" pitchFamily="34" charset="0"/>
              <a:buChar char="•"/>
            </a:pPr>
            <a:r>
              <a:rPr lang="en-US" sz="2200" dirty="0"/>
              <a:t>Poor resource allocation to address instrument needs</a:t>
            </a:r>
          </a:p>
          <a:p>
            <a:pPr marL="742950" lvl="1" indent="-285750">
              <a:buFont typeface="Arial" panose="020B0604020202020204" pitchFamily="34" charset="0"/>
              <a:buChar char="•"/>
            </a:pPr>
            <a:r>
              <a:rPr lang="en-US" sz="2200" dirty="0"/>
              <a:t>Stove-piping inhibits agile problem solving</a:t>
            </a:r>
          </a:p>
          <a:p>
            <a:pPr marL="742950" lvl="1" indent="-285750">
              <a:buFont typeface="Arial" panose="020B0604020202020204" pitchFamily="34" charset="0"/>
              <a:buChar char="•"/>
            </a:pPr>
            <a:endParaRPr lang="en-US" sz="2200" dirty="0"/>
          </a:p>
          <a:p>
            <a:pPr marL="742950" lvl="1" indent="-285750">
              <a:buFont typeface="Arial" panose="020B0604020202020204" pitchFamily="34" charset="0"/>
              <a:buChar char="•"/>
            </a:pPr>
            <a:endParaRPr lang="en-US" sz="2200" dirty="0"/>
          </a:p>
        </p:txBody>
      </p:sp>
      <p:pic>
        <p:nvPicPr>
          <p:cNvPr id="10" name="Picture 9">
            <a:extLst>
              <a:ext uri="{FF2B5EF4-FFF2-40B4-BE49-F238E27FC236}">
                <a16:creationId xmlns:a16="http://schemas.microsoft.com/office/drawing/2014/main" id="{A3E53A68-C9D1-4096-A12C-CFAE3BF48A93}"/>
              </a:ext>
            </a:extLst>
          </p:cNvPr>
          <p:cNvPicPr>
            <a:picLocks noChangeAspect="1"/>
          </p:cNvPicPr>
          <p:nvPr/>
        </p:nvPicPr>
        <p:blipFill>
          <a:blip r:embed="rId3"/>
          <a:stretch>
            <a:fillRect/>
          </a:stretch>
        </p:blipFill>
        <p:spPr>
          <a:xfrm>
            <a:off x="8456990" y="3952220"/>
            <a:ext cx="3350134" cy="2522454"/>
          </a:xfrm>
          <a:prstGeom prst="rect">
            <a:avLst/>
          </a:prstGeom>
        </p:spPr>
      </p:pic>
      <p:pic>
        <p:nvPicPr>
          <p:cNvPr id="11" name="Picture 10">
            <a:extLst>
              <a:ext uri="{FF2B5EF4-FFF2-40B4-BE49-F238E27FC236}">
                <a16:creationId xmlns:a16="http://schemas.microsoft.com/office/drawing/2014/main" id="{9703B554-07E1-3773-6783-B42F4C2A0BED}"/>
              </a:ext>
            </a:extLst>
          </p:cNvPr>
          <p:cNvPicPr>
            <a:picLocks noChangeAspect="1"/>
          </p:cNvPicPr>
          <p:nvPr/>
        </p:nvPicPr>
        <p:blipFill>
          <a:blip r:embed="rId4"/>
          <a:stretch>
            <a:fillRect/>
          </a:stretch>
        </p:blipFill>
        <p:spPr>
          <a:xfrm>
            <a:off x="8415963" y="383326"/>
            <a:ext cx="3426253" cy="3440529"/>
          </a:xfrm>
          <a:prstGeom prst="rect">
            <a:avLst/>
          </a:prstGeom>
        </p:spPr>
      </p:pic>
      <p:sp>
        <p:nvSpPr>
          <p:cNvPr id="4" name="TextBox 3">
            <a:extLst>
              <a:ext uri="{FF2B5EF4-FFF2-40B4-BE49-F238E27FC236}">
                <a16:creationId xmlns:a16="http://schemas.microsoft.com/office/drawing/2014/main" id="{7E9BB502-269D-88E4-8331-B94B309DC28A}"/>
              </a:ext>
            </a:extLst>
          </p:cNvPr>
          <p:cNvSpPr txBox="1"/>
          <p:nvPr/>
        </p:nvSpPr>
        <p:spPr>
          <a:xfrm>
            <a:off x="314692" y="1180057"/>
            <a:ext cx="8142298" cy="2092881"/>
          </a:xfrm>
          <a:prstGeom prst="rect">
            <a:avLst/>
          </a:prstGeom>
          <a:noFill/>
        </p:spPr>
        <p:txBody>
          <a:bodyPr wrap="square" rtlCol="0">
            <a:spAutoFit/>
          </a:bodyPr>
          <a:lstStyle/>
          <a:p>
            <a:r>
              <a:rPr lang="en-US" sz="3200" dirty="0"/>
              <a:t>Improved instrument flexibility is enabling new science</a:t>
            </a:r>
          </a:p>
          <a:p>
            <a:pPr marL="742950" lvl="1" indent="-285750">
              <a:buFont typeface="Arial" panose="020B0604020202020204" pitchFamily="34" charset="0"/>
              <a:buChar char="•"/>
            </a:pPr>
            <a:r>
              <a:rPr lang="en-US" sz="2200" dirty="0"/>
              <a:t>Tailoring measurement to the experiment’s needs</a:t>
            </a:r>
          </a:p>
          <a:p>
            <a:pPr marL="742950" lvl="1" indent="-285750">
              <a:buFont typeface="Arial" panose="020B0604020202020204" pitchFamily="34" charset="0"/>
              <a:buChar char="•"/>
            </a:pPr>
            <a:r>
              <a:rPr lang="en-US" sz="2200" dirty="0"/>
              <a:t>New capabilities for automation and increased throughput</a:t>
            </a:r>
          </a:p>
          <a:p>
            <a:pPr marL="742950" lvl="1" indent="-285750">
              <a:buFont typeface="Arial" panose="020B0604020202020204" pitchFamily="34" charset="0"/>
              <a:buChar char="•"/>
            </a:pPr>
            <a:r>
              <a:rPr lang="en-US" sz="2200" dirty="0"/>
              <a:t>More diverse science portfolio</a:t>
            </a:r>
          </a:p>
        </p:txBody>
      </p:sp>
    </p:spTree>
    <p:extLst>
      <p:ext uri="{BB962C8B-B14F-4D97-AF65-F5344CB8AC3E}">
        <p14:creationId xmlns:p14="http://schemas.microsoft.com/office/powerpoint/2010/main" val="3102737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673CB-F7FA-75A3-7B06-02FEDA297F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21832D-C685-94F1-506E-B322BA448E2E}"/>
              </a:ext>
            </a:extLst>
          </p:cNvPr>
          <p:cNvSpPr>
            <a:spLocks noGrp="1"/>
          </p:cNvSpPr>
          <p:nvPr>
            <p:ph type="title"/>
          </p:nvPr>
        </p:nvSpPr>
        <p:spPr/>
        <p:txBody>
          <a:bodyPr/>
          <a:lstStyle/>
          <a:p>
            <a:r>
              <a:rPr lang="en-US" sz="3600" dirty="0"/>
              <a:t>Previous Suite Review Recommendations</a:t>
            </a:r>
          </a:p>
        </p:txBody>
      </p:sp>
      <p:sp>
        <p:nvSpPr>
          <p:cNvPr id="3" name="TextBox 2">
            <a:extLst>
              <a:ext uri="{FF2B5EF4-FFF2-40B4-BE49-F238E27FC236}">
                <a16:creationId xmlns:a16="http://schemas.microsoft.com/office/drawing/2014/main" id="{746252B5-EAD3-42B2-BAF0-E0D161008A1B}"/>
              </a:ext>
            </a:extLst>
          </p:cNvPr>
          <p:cNvSpPr txBox="1"/>
          <p:nvPr/>
        </p:nvSpPr>
        <p:spPr>
          <a:xfrm>
            <a:off x="744729" y="1163014"/>
            <a:ext cx="10784758" cy="6294480"/>
          </a:xfrm>
          <a:prstGeom prst="rect">
            <a:avLst/>
          </a:prstGeom>
          <a:noFill/>
        </p:spPr>
        <p:txBody>
          <a:bodyPr wrap="square">
            <a:spAutoFit/>
          </a:bodyPr>
          <a:lstStyle/>
          <a:p>
            <a:pPr marL="342900" marR="0" lvl="0" indent="-342900">
              <a:lnSpc>
                <a:spcPct val="107000"/>
              </a:lnSpc>
              <a:buFont typeface="Symbol" panose="05050102010706020507" pitchFamily="18" charset="2"/>
              <a:buChar char=""/>
            </a:pPr>
            <a:r>
              <a:rPr lang="en-GB" b="1" dirty="0">
                <a:effectLst/>
                <a:ea typeface="Calibri" panose="020F0502020204030204" pitchFamily="34" charset="0"/>
                <a:cs typeface="Arial" panose="020B0604020202020204" pitchFamily="34" charset="0"/>
              </a:rPr>
              <a:t>Refortify the LR user program with particular emphasis on </a:t>
            </a:r>
            <a:r>
              <a:rPr lang="en-GB" b="1" dirty="0" err="1">
                <a:effectLst/>
                <a:ea typeface="Calibri" panose="020F0502020204030204" pitchFamily="34" charset="0"/>
                <a:cs typeface="Arial" panose="020B0604020202020204" pitchFamily="34" charset="0"/>
              </a:rPr>
              <a:t>biomembranes</a:t>
            </a:r>
            <a:endParaRPr lang="en-GB" b="1" dirty="0">
              <a:effectLst/>
              <a:ea typeface="Calibri" panose="020F0502020204030204" pitchFamily="34" charset="0"/>
              <a:cs typeface="Arial" panose="020B0604020202020204" pitchFamily="34" charset="0"/>
            </a:endParaRPr>
          </a:p>
          <a:p>
            <a:pPr marL="800100" lvl="1" indent="-342900">
              <a:lnSpc>
                <a:spcPct val="107000"/>
              </a:lnSpc>
              <a:buFont typeface="Symbol" panose="05050102010706020507" pitchFamily="18" charset="2"/>
              <a:buChar char=""/>
            </a:pPr>
            <a:r>
              <a:rPr lang="en-US" i="1" dirty="0">
                <a:ea typeface="Calibri" panose="020F0502020204030204" pitchFamily="34" charset="0"/>
                <a:cs typeface="Arial" panose="020B0604020202020204" pitchFamily="34" charset="0"/>
              </a:rPr>
              <a:t>Biophysics makes up ~25% of General User experiments (2024-2025), enabled by SE improvements</a:t>
            </a:r>
            <a:endParaRPr lang="en-US" i="1" dirty="0">
              <a:effectLst/>
              <a:ea typeface="Calibri" panose="020F0502020204030204" pitchFamily="34" charset="0"/>
              <a:cs typeface="Arial" panose="020B0604020202020204" pitchFamily="34" charset="0"/>
            </a:endParaRPr>
          </a:p>
          <a:p>
            <a:pPr marL="800100" lvl="1" indent="-342900">
              <a:lnSpc>
                <a:spcPct val="107000"/>
              </a:lnSpc>
              <a:buFont typeface="Symbol" panose="05050102010706020507" pitchFamily="18" charset="2"/>
              <a:buChar char=""/>
            </a:pPr>
            <a:r>
              <a:rPr lang="en-US" i="1" dirty="0">
                <a:effectLst/>
                <a:ea typeface="Calibri" panose="020F0502020204030204" pitchFamily="34" charset="0"/>
                <a:cs typeface="Arial" panose="020B0604020202020204" pitchFamily="34" charset="0"/>
              </a:rPr>
              <a:t>Boost in portfolio correlates with NCNR outage, but not a zero-sum game!</a:t>
            </a:r>
          </a:p>
          <a:p>
            <a:pPr marL="342900" marR="0" lvl="0" indent="-342900">
              <a:lnSpc>
                <a:spcPct val="107000"/>
              </a:lnSpc>
              <a:buFont typeface="Symbol" panose="05050102010706020507" pitchFamily="18" charset="2"/>
              <a:buChar char=""/>
            </a:pPr>
            <a:r>
              <a:rPr lang="en-GB" b="1" dirty="0">
                <a:effectLst/>
                <a:ea typeface="Calibri" panose="020F0502020204030204" pitchFamily="34" charset="0"/>
                <a:cs typeface="Arial" panose="020B0604020202020204" pitchFamily="34" charset="0"/>
              </a:rPr>
              <a:t>Better engage external users in data analysis</a:t>
            </a:r>
          </a:p>
          <a:p>
            <a:pPr marL="800100" lvl="1" indent="-342900">
              <a:lnSpc>
                <a:spcPct val="107000"/>
              </a:lnSpc>
              <a:buFont typeface="Symbol" panose="05050102010706020507" pitchFamily="18" charset="2"/>
              <a:buChar char=""/>
            </a:pPr>
            <a:r>
              <a:rPr lang="en-US" i="1" dirty="0">
                <a:effectLst/>
                <a:ea typeface="Calibri" panose="020F0502020204030204" pitchFamily="34" charset="0"/>
                <a:cs typeface="Arial" panose="020B0604020202020204" pitchFamily="34" charset="0"/>
              </a:rPr>
              <a:t>~3/4 of LR users lead data analysis with input from instrument staff to guide the process</a:t>
            </a:r>
          </a:p>
          <a:p>
            <a:pPr marL="342900" marR="0" lvl="0" indent="-342900">
              <a:lnSpc>
                <a:spcPct val="107000"/>
              </a:lnSpc>
              <a:buFont typeface="Symbol" panose="05050102010706020507" pitchFamily="18" charset="2"/>
              <a:buChar char=""/>
            </a:pPr>
            <a:r>
              <a:rPr lang="en-GB" b="1" dirty="0">
                <a:effectLst/>
                <a:ea typeface="Calibri" panose="020F0502020204030204" pitchFamily="34" charset="0"/>
                <a:cs typeface="Arial" panose="020B0604020202020204" pitchFamily="34" charset="0"/>
              </a:rPr>
              <a:t>Develop a coherent GISANS strategy at the </a:t>
            </a:r>
            <a:r>
              <a:rPr lang="en-GB" b="1" dirty="0" err="1">
                <a:effectLst/>
                <a:ea typeface="Calibri" panose="020F0502020204030204" pitchFamily="34" charset="0"/>
                <a:cs typeface="Arial" panose="020B0604020202020204" pitchFamily="34" charset="0"/>
              </a:rPr>
              <a:t>LoQ</a:t>
            </a:r>
            <a:r>
              <a:rPr lang="en-GB" b="1" dirty="0">
                <a:effectLst/>
                <a:ea typeface="Calibri" panose="020F0502020204030204" pitchFamily="34" charset="0"/>
                <a:cs typeface="Arial" panose="020B0604020202020204" pitchFamily="34" charset="0"/>
              </a:rPr>
              <a:t> group level</a:t>
            </a:r>
            <a:endParaRPr lang="en-GB" b="1" dirty="0">
              <a:ea typeface="Calibri" panose="020F0502020204030204" pitchFamily="34" charset="0"/>
              <a:cs typeface="Arial" panose="020B0604020202020204" pitchFamily="34" charset="0"/>
            </a:endParaRPr>
          </a:p>
          <a:p>
            <a:pPr marL="800100" lvl="1" indent="-342900">
              <a:lnSpc>
                <a:spcPct val="107000"/>
              </a:lnSpc>
              <a:buFont typeface="Symbol" panose="05050102010706020507" pitchFamily="18" charset="2"/>
              <a:buChar char=""/>
            </a:pPr>
            <a:r>
              <a:rPr lang="en-GB" i="1" dirty="0">
                <a:ea typeface="Calibri" panose="020F0502020204030204" pitchFamily="34" charset="0"/>
                <a:cs typeface="Arial" panose="020B0604020202020204" pitchFamily="34" charset="0"/>
              </a:rPr>
              <a:t>SANS instruments were determined to be better suited for soft matter GISANS experiments</a:t>
            </a:r>
            <a:endParaRPr lang="en-US" i="1" dirty="0">
              <a:effectLst/>
              <a:ea typeface="Calibri" panose="020F0502020204030204" pitchFamily="34" charset="0"/>
              <a:cs typeface="Arial" panose="020B0604020202020204" pitchFamily="34" charset="0"/>
            </a:endParaRPr>
          </a:p>
          <a:p>
            <a:pPr marL="342900" indent="-342900">
              <a:lnSpc>
                <a:spcPct val="107000"/>
              </a:lnSpc>
              <a:buFont typeface="Symbol" panose="05050102010706020507" pitchFamily="18" charset="2"/>
              <a:buChar char=""/>
            </a:pPr>
            <a:r>
              <a:rPr lang="en-US" b="1" dirty="0">
                <a:ea typeface="Malgun Gothic" panose="020B0503020000020004" pitchFamily="34" charset="-127"/>
                <a:cs typeface="Times New Roman" panose="02020603050405020304" pitchFamily="18" charset="0"/>
              </a:rPr>
              <a:t>The committee encourages acceleration of the polarized neutron option</a:t>
            </a:r>
          </a:p>
          <a:p>
            <a:pPr marL="800100" lvl="1" indent="-342900">
              <a:lnSpc>
                <a:spcPct val="107000"/>
              </a:lnSpc>
              <a:buFont typeface="Symbol" panose="05050102010706020507" pitchFamily="18" charset="2"/>
              <a:buChar char=""/>
            </a:pPr>
            <a:r>
              <a:rPr lang="en-US" i="1" dirty="0">
                <a:ea typeface="Malgun Gothic" panose="020B0503020000020004" pitchFamily="34" charset="-127"/>
                <a:cs typeface="Times New Roman" panose="02020603050405020304" pitchFamily="18" charset="0"/>
              </a:rPr>
              <a:t>NR group efforts to secure funding were not successful, other priorities are being pursued now</a:t>
            </a:r>
            <a:endParaRPr lang="en-GB" i="1" dirty="0">
              <a:ea typeface="Calibri" panose="020F0502020204030204" pitchFamily="34" charset="0"/>
              <a:cs typeface="Arial" panose="020B0604020202020204" pitchFamily="34" charset="0"/>
            </a:endParaRPr>
          </a:p>
          <a:p>
            <a:pPr marL="342900" marR="0" lvl="0" indent="-342900">
              <a:lnSpc>
                <a:spcPct val="107000"/>
              </a:lnSpc>
              <a:buFont typeface="Symbol" panose="05050102010706020507" pitchFamily="18" charset="2"/>
              <a:buChar char=""/>
            </a:pPr>
            <a:r>
              <a:rPr lang="en-GB" b="1" dirty="0">
                <a:effectLst/>
                <a:ea typeface="Calibri" panose="020F0502020204030204" pitchFamily="34" charset="0"/>
                <a:cs typeface="Arial" panose="020B0604020202020204" pitchFamily="34" charset="0"/>
              </a:rPr>
              <a:t>Maintain an active upgrade schedule on MR and LR in parallel with STS reflectometer development</a:t>
            </a:r>
          </a:p>
          <a:p>
            <a:pPr marL="800100" lvl="1" indent="-342900">
              <a:lnSpc>
                <a:spcPct val="107000"/>
              </a:lnSpc>
              <a:buFont typeface="Symbol" panose="05050102010706020507" pitchFamily="18" charset="2"/>
              <a:buChar char=""/>
            </a:pPr>
            <a:r>
              <a:rPr lang="en-GB" i="1" dirty="0">
                <a:ea typeface="Calibri" panose="020F0502020204030204" pitchFamily="34" charset="0"/>
                <a:cs typeface="Arial" panose="020B0604020202020204" pitchFamily="34" charset="0"/>
              </a:rPr>
              <a:t>Completed a major upgrade of the sample goniometer (awarded 2022, completed 2024)</a:t>
            </a:r>
          </a:p>
          <a:p>
            <a:pPr marL="800100" lvl="1" indent="-342900">
              <a:lnSpc>
                <a:spcPct val="107000"/>
              </a:lnSpc>
              <a:buFont typeface="Symbol" panose="05050102010706020507" pitchFamily="18" charset="2"/>
              <a:buChar char=""/>
            </a:pPr>
            <a:r>
              <a:rPr lang="en-GB" i="1" dirty="0">
                <a:effectLst/>
                <a:ea typeface="Calibri" panose="020F0502020204030204" pitchFamily="34" charset="0"/>
                <a:cs typeface="Arial" panose="020B0604020202020204" pitchFamily="34" charset="0"/>
              </a:rPr>
              <a:t>Commissioned a Cd attenuator system to enable normalization of high flux beams (2024-2026?)</a:t>
            </a:r>
          </a:p>
          <a:p>
            <a:pPr marL="342900" marR="0" lvl="0" indent="-342900">
              <a:lnSpc>
                <a:spcPct val="107000"/>
              </a:lnSpc>
              <a:buFont typeface="Symbol" panose="05050102010706020507" pitchFamily="18" charset="2"/>
              <a:buChar char=""/>
            </a:pPr>
            <a:r>
              <a:rPr lang="en-GB" b="1" dirty="0">
                <a:effectLst/>
                <a:ea typeface="Calibri" panose="020F0502020204030204" pitchFamily="34" charset="0"/>
                <a:cs typeface="Arial" panose="020B0604020202020204" pitchFamily="34" charset="0"/>
              </a:rPr>
              <a:t>Create a detector roadmap for reflectometry needs in NSD</a:t>
            </a:r>
          </a:p>
          <a:p>
            <a:pPr marL="800100" lvl="1" indent="-342900">
              <a:lnSpc>
                <a:spcPct val="107000"/>
              </a:lnSpc>
              <a:buFont typeface="Symbol" panose="05050102010706020507" pitchFamily="18" charset="2"/>
              <a:buChar char=""/>
            </a:pPr>
            <a:r>
              <a:rPr lang="en-US" i="1" dirty="0">
                <a:ea typeface="Calibri" panose="020F0502020204030204" pitchFamily="34" charset="0"/>
                <a:cs typeface="Arial" panose="020B0604020202020204" pitchFamily="34" charset="0"/>
              </a:rPr>
              <a:t>There is no defined NR detector roadmap. Our detector is an antique, but a good one!</a:t>
            </a:r>
            <a:endParaRPr lang="en-GB" b="1" dirty="0">
              <a:ea typeface="Calibri" panose="020F0502020204030204" pitchFamily="34" charset="0"/>
              <a:cs typeface="Arial" panose="020B0604020202020204" pitchFamily="34" charset="0"/>
            </a:endParaRPr>
          </a:p>
          <a:p>
            <a:pPr marL="342900" indent="-342900">
              <a:lnSpc>
                <a:spcPct val="107000"/>
              </a:lnSpc>
              <a:buFont typeface="Symbol" panose="05050102010706020507" pitchFamily="18" charset="2"/>
              <a:buChar char=""/>
            </a:pPr>
            <a:r>
              <a:rPr lang="en-GB" b="1" dirty="0">
                <a:ea typeface="Calibri" panose="020F0502020204030204" pitchFamily="34" charset="0"/>
                <a:cs typeface="Arial" panose="020B0604020202020204" pitchFamily="34" charset="0"/>
              </a:rPr>
              <a:t>Improve Sample Environment team support for soft matter</a:t>
            </a:r>
          </a:p>
          <a:p>
            <a:pPr marL="800100" lvl="1" indent="-342900">
              <a:lnSpc>
                <a:spcPct val="107000"/>
              </a:lnSpc>
              <a:buFont typeface="Symbol" panose="05050102010706020507" pitchFamily="18" charset="2"/>
              <a:buChar char=""/>
            </a:pPr>
            <a:r>
              <a:rPr lang="en-US" i="1" dirty="0">
                <a:ea typeface="Calibri" panose="020F0502020204030204" pitchFamily="34" charset="0"/>
                <a:cs typeface="Arial" panose="020B0604020202020204" pitchFamily="34" charset="0"/>
              </a:rPr>
              <a:t>Addition of SE staff members,  most developments still driven by the instrument team.</a:t>
            </a:r>
          </a:p>
          <a:p>
            <a:pPr marL="800100" lvl="1" indent="-342900">
              <a:lnSpc>
                <a:spcPct val="107000"/>
              </a:lnSpc>
              <a:buFont typeface="Symbol" panose="05050102010706020507" pitchFamily="18" charset="2"/>
              <a:buChar char=""/>
            </a:pPr>
            <a:r>
              <a:rPr lang="en-US" i="1" dirty="0">
                <a:solidFill>
                  <a:srgbClr val="C00000"/>
                </a:solidFill>
                <a:ea typeface="Calibri" panose="020F0502020204030204" pitchFamily="34" charset="0"/>
                <a:cs typeface="Arial" panose="020B0604020202020204" pitchFamily="34" charset="0"/>
              </a:rPr>
              <a:t>This is the biggest limitation on growth of the LR science program </a:t>
            </a:r>
          </a:p>
          <a:p>
            <a:pPr lvl="1">
              <a:lnSpc>
                <a:spcPct val="107000"/>
              </a:lnSpc>
            </a:pPr>
            <a:endParaRPr lang="en-US" i="1" dirty="0">
              <a:ea typeface="Calibri" panose="020F0502020204030204" pitchFamily="34" charset="0"/>
              <a:cs typeface="Arial" panose="020B0604020202020204" pitchFamily="34" charset="0"/>
            </a:endParaRPr>
          </a:p>
          <a:p>
            <a:pPr marL="342900" indent="-342900">
              <a:lnSpc>
                <a:spcPct val="107000"/>
              </a:lnSpc>
              <a:buFont typeface="Symbol" panose="05050102010706020507" pitchFamily="18" charset="2"/>
              <a:buChar char=""/>
            </a:pPr>
            <a:endParaRPr lang="en-GB" b="1" dirty="0">
              <a:ea typeface="Calibri" panose="020F0502020204030204" pitchFamily="34" charset="0"/>
              <a:cs typeface="Arial" panose="020B0604020202020204" pitchFamily="34" charset="0"/>
            </a:endParaRPr>
          </a:p>
          <a:p>
            <a:pPr marL="342900" marR="0" lvl="0" indent="-342900">
              <a:lnSpc>
                <a:spcPct val="107000"/>
              </a:lnSpc>
              <a:buFont typeface="Symbol" panose="05050102010706020507" pitchFamily="18" charset="2"/>
              <a:buChar char=""/>
            </a:pPr>
            <a:endParaRPr lang="en-GB" b="1" dirty="0">
              <a:effectLst/>
              <a:ea typeface="Calibri" panose="020F0502020204030204" pitchFamily="34" charset="0"/>
              <a:cs typeface="Arial" panose="020B0604020202020204" pitchFamily="34" charset="0"/>
            </a:endParaRPr>
          </a:p>
          <a:p>
            <a:pPr marL="800100" lvl="1" indent="-342900">
              <a:lnSpc>
                <a:spcPct val="107000"/>
              </a:lnSpc>
              <a:spcAft>
                <a:spcPts val="800"/>
              </a:spcAft>
              <a:buFont typeface="Symbol" panose="05050102010706020507" pitchFamily="18" charset="2"/>
              <a:buChar char=""/>
            </a:pPr>
            <a:endParaRPr lang="en-GB"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7728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2F05D-01D1-A52B-1BA3-E3EE5F5513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A0AE9-3D2A-1A41-81C7-33F5FDC79CE4}"/>
              </a:ext>
            </a:extLst>
          </p:cNvPr>
          <p:cNvSpPr>
            <a:spLocks noGrp="1"/>
          </p:cNvSpPr>
          <p:nvPr>
            <p:ph type="title"/>
          </p:nvPr>
        </p:nvSpPr>
        <p:spPr/>
        <p:txBody>
          <a:bodyPr/>
          <a:lstStyle/>
          <a:p>
            <a:r>
              <a:rPr lang="en-US" sz="3600" dirty="0"/>
              <a:t>Where We Were</a:t>
            </a:r>
          </a:p>
        </p:txBody>
      </p:sp>
      <p:sp>
        <p:nvSpPr>
          <p:cNvPr id="4" name="TextBox 3">
            <a:extLst>
              <a:ext uri="{FF2B5EF4-FFF2-40B4-BE49-F238E27FC236}">
                <a16:creationId xmlns:a16="http://schemas.microsoft.com/office/drawing/2014/main" id="{04D77858-9EFD-3416-7A15-A7EBAB548CB4}"/>
              </a:ext>
            </a:extLst>
          </p:cNvPr>
          <p:cNvSpPr txBox="1"/>
          <p:nvPr/>
        </p:nvSpPr>
        <p:spPr>
          <a:xfrm>
            <a:off x="314692" y="957899"/>
            <a:ext cx="11323126" cy="2431435"/>
          </a:xfrm>
          <a:prstGeom prst="rect">
            <a:avLst/>
          </a:prstGeom>
          <a:noFill/>
        </p:spPr>
        <p:txBody>
          <a:bodyPr wrap="square" rtlCol="0">
            <a:spAutoFit/>
          </a:bodyPr>
          <a:lstStyle/>
          <a:p>
            <a:r>
              <a:rPr lang="en-US" sz="3200" dirty="0"/>
              <a:t>Producing high quality data, but limited instrument operations</a:t>
            </a:r>
          </a:p>
          <a:p>
            <a:pPr marL="742950" lvl="1" indent="-285750">
              <a:buFont typeface="Arial" panose="020B0604020202020204" pitchFamily="34" charset="0"/>
              <a:buChar char="•"/>
            </a:pPr>
            <a:r>
              <a:rPr lang="en-US" sz="2000" dirty="0"/>
              <a:t>Measurements restricted to the same 7 or 8 configurations at 60Hz</a:t>
            </a:r>
          </a:p>
          <a:p>
            <a:pPr marL="742950" lvl="1" indent="-285750">
              <a:buFont typeface="Arial" panose="020B0604020202020204" pitchFamily="34" charset="0"/>
              <a:buChar char="•"/>
            </a:pPr>
            <a:r>
              <a:rPr lang="en-US" sz="2000" dirty="0"/>
              <a:t>Streamlined workflow including one button-click automated alignment</a:t>
            </a:r>
          </a:p>
          <a:p>
            <a:pPr marL="742950" lvl="1" indent="-285750">
              <a:buFont typeface="Arial" panose="020B0604020202020204" pitchFamily="34" charset="0"/>
              <a:buChar char="•"/>
            </a:pPr>
            <a:r>
              <a:rPr lang="en-US" sz="2000" dirty="0"/>
              <a:t>Direct beam normalization required overnight data acquisition</a:t>
            </a:r>
          </a:p>
          <a:p>
            <a:pPr marL="742950" lvl="1" indent="-285750">
              <a:buFont typeface="Arial" panose="020B0604020202020204" pitchFamily="34" charset="0"/>
              <a:buChar char="•"/>
            </a:pPr>
            <a:r>
              <a:rPr lang="en-US" sz="2000" dirty="0"/>
              <a:t>Not possible to normalize 30Hz or free liquid (</a:t>
            </a:r>
            <a:r>
              <a:rPr lang="el-GR" sz="2000" i="1" dirty="0"/>
              <a:t>θ</a:t>
            </a:r>
            <a:r>
              <a:rPr lang="en-US" sz="2000" dirty="0"/>
              <a:t> </a:t>
            </a:r>
            <a:r>
              <a:rPr lang="en-US" sz="2000" i="1" dirty="0"/>
              <a:t>-</a:t>
            </a:r>
            <a:r>
              <a:rPr lang="el-GR" sz="2000" i="1" dirty="0"/>
              <a:t> θ</a:t>
            </a:r>
            <a:r>
              <a:rPr lang="en-US" sz="2000" dirty="0"/>
              <a:t>) measurements</a:t>
            </a:r>
          </a:p>
          <a:p>
            <a:pPr marL="742950" lvl="1" indent="-285750">
              <a:buFont typeface="Arial" panose="020B0604020202020204" pitchFamily="34" charset="0"/>
              <a:buChar char="•"/>
            </a:pPr>
            <a:r>
              <a:rPr lang="en-US" sz="2000" dirty="0"/>
              <a:t>Robotic sample changer limited to specific sample geometries</a:t>
            </a:r>
          </a:p>
          <a:p>
            <a:pPr marL="742950" lvl="1" indent="-285750">
              <a:buFont typeface="Arial" panose="020B0604020202020204" pitchFamily="34" charset="0"/>
              <a:buChar char="•"/>
            </a:pPr>
            <a:r>
              <a:rPr lang="en-US" sz="2000" dirty="0"/>
              <a:t>Sample alignment not leveraging PSD capabilities</a:t>
            </a:r>
          </a:p>
        </p:txBody>
      </p:sp>
      <p:pic>
        <p:nvPicPr>
          <p:cNvPr id="5" name="Picture 4">
            <a:extLst>
              <a:ext uri="{FF2B5EF4-FFF2-40B4-BE49-F238E27FC236}">
                <a16:creationId xmlns:a16="http://schemas.microsoft.com/office/drawing/2014/main" id="{671E271E-6E52-1A12-002E-46F2D58B1190}"/>
              </a:ext>
            </a:extLst>
          </p:cNvPr>
          <p:cNvPicPr>
            <a:picLocks noChangeAspect="1"/>
          </p:cNvPicPr>
          <p:nvPr/>
        </p:nvPicPr>
        <p:blipFill>
          <a:blip r:embed="rId3"/>
          <a:stretch>
            <a:fillRect/>
          </a:stretch>
        </p:blipFill>
        <p:spPr>
          <a:xfrm>
            <a:off x="3697628" y="3467100"/>
            <a:ext cx="7565616" cy="3152340"/>
          </a:xfrm>
          <a:prstGeom prst="rect">
            <a:avLst/>
          </a:prstGeom>
        </p:spPr>
      </p:pic>
    </p:spTree>
    <p:extLst>
      <p:ext uri="{BB962C8B-B14F-4D97-AF65-F5344CB8AC3E}">
        <p14:creationId xmlns:p14="http://schemas.microsoft.com/office/powerpoint/2010/main" val="1299838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A1B82-573D-B549-20EC-7EAF19DFC3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552620-C859-0B10-E464-291CFD1A7B84}"/>
              </a:ext>
            </a:extLst>
          </p:cNvPr>
          <p:cNvSpPr>
            <a:spLocks noGrp="1"/>
          </p:cNvSpPr>
          <p:nvPr>
            <p:ph type="title"/>
          </p:nvPr>
        </p:nvSpPr>
        <p:spPr/>
        <p:txBody>
          <a:bodyPr/>
          <a:lstStyle/>
          <a:p>
            <a:r>
              <a:rPr lang="en-US" sz="3600" dirty="0"/>
              <a:t>Timeline</a:t>
            </a:r>
          </a:p>
        </p:txBody>
      </p:sp>
      <p:sp>
        <p:nvSpPr>
          <p:cNvPr id="9" name="Right Brace 8">
            <a:extLst>
              <a:ext uri="{FF2B5EF4-FFF2-40B4-BE49-F238E27FC236}">
                <a16:creationId xmlns:a16="http://schemas.microsoft.com/office/drawing/2014/main" id="{A107EB1A-880B-25DA-B9E4-A8438DC0C77E}"/>
              </a:ext>
            </a:extLst>
          </p:cNvPr>
          <p:cNvSpPr/>
          <p:nvPr/>
        </p:nvSpPr>
        <p:spPr>
          <a:xfrm>
            <a:off x="5820078" y="3817407"/>
            <a:ext cx="647025" cy="943383"/>
          </a:xfrm>
          <a:prstGeom prst="rightBrace">
            <a:avLst>
              <a:gd name="adj1" fmla="val 19270"/>
              <a:gd name="adj2" fmla="val 50000"/>
            </a:avLst>
          </a:prstGeom>
          <a:ln w="254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nvGrpSpPr>
          <p:cNvPr id="11" name="Group 10">
            <a:extLst>
              <a:ext uri="{FF2B5EF4-FFF2-40B4-BE49-F238E27FC236}">
                <a16:creationId xmlns:a16="http://schemas.microsoft.com/office/drawing/2014/main" id="{1D584D94-DC8C-CB7B-AC18-33F4B01ECDFD}"/>
              </a:ext>
            </a:extLst>
          </p:cNvPr>
          <p:cNvGrpSpPr/>
          <p:nvPr/>
        </p:nvGrpSpPr>
        <p:grpSpPr>
          <a:xfrm>
            <a:off x="3855178" y="404820"/>
            <a:ext cx="1714979" cy="6298154"/>
            <a:chOff x="4344459" y="404820"/>
            <a:chExt cx="1714979" cy="6298154"/>
          </a:xfrm>
        </p:grpSpPr>
        <p:sp>
          <p:nvSpPr>
            <p:cNvPr id="12" name="Rectangle 11">
              <a:extLst>
                <a:ext uri="{FF2B5EF4-FFF2-40B4-BE49-F238E27FC236}">
                  <a16:creationId xmlns:a16="http://schemas.microsoft.com/office/drawing/2014/main" id="{6536913D-519A-A148-E6F9-925BB9162648}"/>
                </a:ext>
              </a:extLst>
            </p:cNvPr>
            <p:cNvSpPr/>
            <p:nvPr/>
          </p:nvSpPr>
          <p:spPr>
            <a:xfrm>
              <a:off x="4344459" y="949196"/>
              <a:ext cx="1714979" cy="1097280"/>
            </a:xfrm>
            <a:prstGeom prst="rect">
              <a:avLst/>
            </a:prstGeom>
            <a:solidFill>
              <a:schemeClr val="tx2">
                <a:lumMod val="10000"/>
                <a:lumOff val="9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1DDD67-0A82-4D80-4675-F5C740A24D2F}"/>
                </a:ext>
              </a:extLst>
            </p:cNvPr>
            <p:cNvSpPr/>
            <p:nvPr/>
          </p:nvSpPr>
          <p:spPr>
            <a:xfrm>
              <a:off x="4344459" y="2051520"/>
              <a:ext cx="1714979" cy="1097280"/>
            </a:xfrm>
            <a:prstGeom prst="rect">
              <a:avLst/>
            </a:prstGeom>
            <a:solidFill>
              <a:schemeClr val="accent2">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68216B-B782-F44E-7F3B-8A349DFF2962}"/>
                </a:ext>
              </a:extLst>
            </p:cNvPr>
            <p:cNvSpPr/>
            <p:nvPr/>
          </p:nvSpPr>
          <p:spPr>
            <a:xfrm>
              <a:off x="4344459" y="3140870"/>
              <a:ext cx="1714979" cy="1097280"/>
            </a:xfrm>
            <a:prstGeom prst="rect">
              <a:avLst/>
            </a:prstGeom>
            <a:solidFill>
              <a:schemeClr val="tx2">
                <a:lumMod val="10000"/>
                <a:lumOff val="9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9BEDD2-5475-7674-E6CB-31DFFFC5F633}"/>
                </a:ext>
              </a:extLst>
            </p:cNvPr>
            <p:cNvSpPr/>
            <p:nvPr/>
          </p:nvSpPr>
          <p:spPr>
            <a:xfrm>
              <a:off x="4344459" y="4236798"/>
              <a:ext cx="1714979" cy="1097280"/>
            </a:xfrm>
            <a:prstGeom prst="rect">
              <a:avLst/>
            </a:prstGeom>
            <a:solidFill>
              <a:schemeClr val="accent2">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276C29-F99D-2A8D-75B7-9BB08914F108}"/>
                </a:ext>
              </a:extLst>
            </p:cNvPr>
            <p:cNvSpPr/>
            <p:nvPr/>
          </p:nvSpPr>
          <p:spPr>
            <a:xfrm>
              <a:off x="4344459" y="5332726"/>
              <a:ext cx="1714979" cy="1097280"/>
            </a:xfrm>
            <a:prstGeom prst="rect">
              <a:avLst/>
            </a:prstGeom>
            <a:solidFill>
              <a:schemeClr val="tx2">
                <a:lumMod val="10000"/>
                <a:lumOff val="9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9D9B29-BEC6-156A-C8CB-DA35CF220979}"/>
                </a:ext>
              </a:extLst>
            </p:cNvPr>
            <p:cNvSpPr/>
            <p:nvPr/>
          </p:nvSpPr>
          <p:spPr>
            <a:xfrm>
              <a:off x="4344459" y="405197"/>
              <a:ext cx="1714979" cy="548640"/>
            </a:xfrm>
            <a:prstGeom prst="rect">
              <a:avLst/>
            </a:prstGeom>
            <a:solidFill>
              <a:schemeClr val="accent2">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40067B8-E375-E218-77D0-44DF3D17D509}"/>
                </a:ext>
              </a:extLst>
            </p:cNvPr>
            <p:cNvSpPr/>
            <p:nvPr/>
          </p:nvSpPr>
          <p:spPr>
            <a:xfrm>
              <a:off x="4344459" y="6428654"/>
              <a:ext cx="1714979" cy="274320"/>
            </a:xfrm>
            <a:prstGeom prst="rect">
              <a:avLst/>
            </a:prstGeom>
            <a:solidFill>
              <a:schemeClr val="accent2">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B8F40B2-94DE-0AA9-E98A-2B2472EE6644}"/>
                </a:ext>
              </a:extLst>
            </p:cNvPr>
            <p:cNvGrpSpPr/>
            <p:nvPr/>
          </p:nvGrpSpPr>
          <p:grpSpPr>
            <a:xfrm>
              <a:off x="5664886" y="404820"/>
              <a:ext cx="383301" cy="6298154"/>
              <a:chOff x="7701320" y="-72676"/>
              <a:chExt cx="383301" cy="6226397"/>
            </a:xfrm>
          </p:grpSpPr>
          <p:cxnSp>
            <p:nvCxnSpPr>
              <p:cNvPr id="25" name="Straight Connector 24">
                <a:extLst>
                  <a:ext uri="{FF2B5EF4-FFF2-40B4-BE49-F238E27FC236}">
                    <a16:creationId xmlns:a16="http://schemas.microsoft.com/office/drawing/2014/main" id="{D6653FD9-574A-F818-E1AE-7C895CC5B64C}"/>
                  </a:ext>
                </a:extLst>
              </p:cNvPr>
              <p:cNvCxnSpPr>
                <a:cxnSpLocks/>
              </p:cNvCxnSpPr>
              <p:nvPr/>
            </p:nvCxnSpPr>
            <p:spPr>
              <a:xfrm>
                <a:off x="7701320" y="1551602"/>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8033B50C-4A58-EC3E-0438-45F74C761714}"/>
                  </a:ext>
                </a:extLst>
              </p:cNvPr>
              <p:cNvCxnSpPr>
                <a:cxnSpLocks/>
              </p:cNvCxnSpPr>
              <p:nvPr/>
            </p:nvCxnSpPr>
            <p:spPr>
              <a:xfrm>
                <a:off x="7701320" y="1822315"/>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494C5287-D7DC-5280-E586-C8D3EAB7EFEC}"/>
                  </a:ext>
                </a:extLst>
              </p:cNvPr>
              <p:cNvCxnSpPr>
                <a:cxnSpLocks/>
              </p:cNvCxnSpPr>
              <p:nvPr/>
            </p:nvCxnSpPr>
            <p:spPr>
              <a:xfrm>
                <a:off x="7701320" y="2093028"/>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3CDB6849-22D2-EC66-B9A8-911F49010CA5}"/>
                  </a:ext>
                </a:extLst>
              </p:cNvPr>
              <p:cNvCxnSpPr>
                <a:cxnSpLocks/>
              </p:cNvCxnSpPr>
              <p:nvPr/>
            </p:nvCxnSpPr>
            <p:spPr>
              <a:xfrm>
                <a:off x="7701320" y="1280889"/>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EC80554B-E633-7034-6EA8-00F9C7E76F42}"/>
                  </a:ext>
                </a:extLst>
              </p:cNvPr>
              <p:cNvCxnSpPr>
                <a:cxnSpLocks/>
              </p:cNvCxnSpPr>
              <p:nvPr/>
            </p:nvCxnSpPr>
            <p:spPr>
              <a:xfrm>
                <a:off x="7701320" y="2363741"/>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37BD015C-C1FF-BD8E-010E-94AB4CD018A3}"/>
                  </a:ext>
                </a:extLst>
              </p:cNvPr>
              <p:cNvCxnSpPr>
                <a:cxnSpLocks/>
              </p:cNvCxnSpPr>
              <p:nvPr/>
            </p:nvCxnSpPr>
            <p:spPr>
              <a:xfrm>
                <a:off x="7701320" y="2905167"/>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D0CE537D-638C-82BE-64C9-C90171D61E2A}"/>
                  </a:ext>
                </a:extLst>
              </p:cNvPr>
              <p:cNvCxnSpPr>
                <a:cxnSpLocks/>
              </p:cNvCxnSpPr>
              <p:nvPr/>
            </p:nvCxnSpPr>
            <p:spPr>
              <a:xfrm>
                <a:off x="7701320" y="3175880"/>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4BECC4AD-702F-C6F7-B116-7F3D3AB29AFE}"/>
                  </a:ext>
                </a:extLst>
              </p:cNvPr>
              <p:cNvCxnSpPr>
                <a:cxnSpLocks/>
              </p:cNvCxnSpPr>
              <p:nvPr/>
            </p:nvCxnSpPr>
            <p:spPr>
              <a:xfrm>
                <a:off x="7701320" y="3446593"/>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E42CCF7B-4457-6A7B-BC55-695C9AEC8726}"/>
                  </a:ext>
                </a:extLst>
              </p:cNvPr>
              <p:cNvCxnSpPr>
                <a:cxnSpLocks/>
              </p:cNvCxnSpPr>
              <p:nvPr/>
            </p:nvCxnSpPr>
            <p:spPr>
              <a:xfrm>
                <a:off x="7701320" y="2634454"/>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0C796E91-80C2-A925-663E-41F6C2536859}"/>
                  </a:ext>
                </a:extLst>
              </p:cNvPr>
              <p:cNvCxnSpPr>
                <a:cxnSpLocks/>
              </p:cNvCxnSpPr>
              <p:nvPr/>
            </p:nvCxnSpPr>
            <p:spPr>
              <a:xfrm>
                <a:off x="7701320" y="3717306"/>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495B7610-97DD-3EAB-49FE-9A75C3AC95FE}"/>
                  </a:ext>
                </a:extLst>
              </p:cNvPr>
              <p:cNvCxnSpPr>
                <a:cxnSpLocks/>
              </p:cNvCxnSpPr>
              <p:nvPr/>
            </p:nvCxnSpPr>
            <p:spPr>
              <a:xfrm>
                <a:off x="7701320" y="198037"/>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BA304EF0-D37F-057E-D929-ADB56B7980D6}"/>
                  </a:ext>
                </a:extLst>
              </p:cNvPr>
              <p:cNvCxnSpPr>
                <a:cxnSpLocks/>
              </p:cNvCxnSpPr>
              <p:nvPr/>
            </p:nvCxnSpPr>
            <p:spPr>
              <a:xfrm>
                <a:off x="7701320" y="468750"/>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7" name="Straight Connector 36">
                <a:extLst>
                  <a:ext uri="{FF2B5EF4-FFF2-40B4-BE49-F238E27FC236}">
                    <a16:creationId xmlns:a16="http://schemas.microsoft.com/office/drawing/2014/main" id="{F26E074B-98C9-FDD0-0FFB-86CDD5E3A9C7}"/>
                  </a:ext>
                </a:extLst>
              </p:cNvPr>
              <p:cNvCxnSpPr>
                <a:cxnSpLocks/>
              </p:cNvCxnSpPr>
              <p:nvPr/>
            </p:nvCxnSpPr>
            <p:spPr>
              <a:xfrm>
                <a:off x="7701320" y="739463"/>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0609DF03-BB51-A13C-7DD0-A20D612CF9C4}"/>
                  </a:ext>
                </a:extLst>
              </p:cNvPr>
              <p:cNvCxnSpPr>
                <a:cxnSpLocks/>
              </p:cNvCxnSpPr>
              <p:nvPr/>
            </p:nvCxnSpPr>
            <p:spPr>
              <a:xfrm>
                <a:off x="7701320" y="-72676"/>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09AB76D4-538F-DC95-B421-A92DB4B30D8D}"/>
                  </a:ext>
                </a:extLst>
              </p:cNvPr>
              <p:cNvCxnSpPr>
                <a:cxnSpLocks/>
              </p:cNvCxnSpPr>
              <p:nvPr/>
            </p:nvCxnSpPr>
            <p:spPr>
              <a:xfrm>
                <a:off x="7701320" y="1010176"/>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626617FD-33F5-F5F7-8349-9246620AD6B9}"/>
                  </a:ext>
                </a:extLst>
              </p:cNvPr>
              <p:cNvCxnSpPr>
                <a:cxnSpLocks/>
              </p:cNvCxnSpPr>
              <p:nvPr/>
            </p:nvCxnSpPr>
            <p:spPr>
              <a:xfrm>
                <a:off x="7701320" y="3988019"/>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6D8D23E1-0592-F0C4-169E-3B2805EFA0E3}"/>
                  </a:ext>
                </a:extLst>
              </p:cNvPr>
              <p:cNvCxnSpPr>
                <a:cxnSpLocks/>
              </p:cNvCxnSpPr>
              <p:nvPr/>
            </p:nvCxnSpPr>
            <p:spPr>
              <a:xfrm>
                <a:off x="7701320" y="4258732"/>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34A16D93-2144-EFD1-8D4F-B57329868326}"/>
                  </a:ext>
                </a:extLst>
              </p:cNvPr>
              <p:cNvCxnSpPr>
                <a:cxnSpLocks/>
              </p:cNvCxnSpPr>
              <p:nvPr/>
            </p:nvCxnSpPr>
            <p:spPr>
              <a:xfrm>
                <a:off x="7701320" y="4529445"/>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DB0FF398-E52A-E68B-D2CE-E5675B1958A0}"/>
                  </a:ext>
                </a:extLst>
              </p:cNvPr>
              <p:cNvCxnSpPr>
                <a:cxnSpLocks/>
              </p:cNvCxnSpPr>
              <p:nvPr/>
            </p:nvCxnSpPr>
            <p:spPr>
              <a:xfrm>
                <a:off x="7701320" y="4800158"/>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F644FE1D-1639-B62D-D762-F2BC303EE454}"/>
                  </a:ext>
                </a:extLst>
              </p:cNvPr>
              <p:cNvCxnSpPr>
                <a:cxnSpLocks/>
              </p:cNvCxnSpPr>
              <p:nvPr/>
            </p:nvCxnSpPr>
            <p:spPr>
              <a:xfrm>
                <a:off x="7701320" y="5341584"/>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81438B9E-2F13-B105-BFF4-A106A1B9EC66}"/>
                  </a:ext>
                </a:extLst>
              </p:cNvPr>
              <p:cNvCxnSpPr>
                <a:cxnSpLocks/>
              </p:cNvCxnSpPr>
              <p:nvPr/>
            </p:nvCxnSpPr>
            <p:spPr>
              <a:xfrm>
                <a:off x="7701320" y="5612297"/>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48236CCA-DEBA-CB6A-8BC1-B5FFC9BC8255}"/>
                  </a:ext>
                </a:extLst>
              </p:cNvPr>
              <p:cNvCxnSpPr>
                <a:cxnSpLocks/>
              </p:cNvCxnSpPr>
              <p:nvPr/>
            </p:nvCxnSpPr>
            <p:spPr>
              <a:xfrm>
                <a:off x="7701320" y="5883010"/>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80677240-8120-79A3-DE61-41BF63E7B9D4}"/>
                  </a:ext>
                </a:extLst>
              </p:cNvPr>
              <p:cNvCxnSpPr>
                <a:cxnSpLocks/>
              </p:cNvCxnSpPr>
              <p:nvPr/>
            </p:nvCxnSpPr>
            <p:spPr>
              <a:xfrm>
                <a:off x="7701320" y="5070871"/>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17B11DA2-12B4-4A67-388D-109E4CC1D10A}"/>
                  </a:ext>
                </a:extLst>
              </p:cNvPr>
              <p:cNvCxnSpPr>
                <a:cxnSpLocks/>
              </p:cNvCxnSpPr>
              <p:nvPr/>
            </p:nvCxnSpPr>
            <p:spPr>
              <a:xfrm>
                <a:off x="7701320" y="6153721"/>
                <a:ext cx="383301"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20" name="TextBox 19">
              <a:extLst>
                <a:ext uri="{FF2B5EF4-FFF2-40B4-BE49-F238E27FC236}">
                  <a16:creationId xmlns:a16="http://schemas.microsoft.com/office/drawing/2014/main" id="{5C902874-A0A4-C807-A119-F3BE07B304EE}"/>
                </a:ext>
              </a:extLst>
            </p:cNvPr>
            <p:cNvSpPr txBox="1"/>
            <p:nvPr/>
          </p:nvSpPr>
          <p:spPr>
            <a:xfrm>
              <a:off x="4400431" y="2267309"/>
              <a:ext cx="1167114" cy="646331"/>
            </a:xfrm>
            <a:prstGeom prst="rect">
              <a:avLst/>
            </a:prstGeom>
            <a:noFill/>
          </p:spPr>
          <p:txBody>
            <a:bodyPr wrap="square" rtlCol="0">
              <a:spAutoFit/>
            </a:bodyPr>
            <a:lstStyle/>
            <a:p>
              <a:pPr algn="ctr"/>
              <a:r>
                <a:rPr lang="en-US" sz="3600" dirty="0"/>
                <a:t>2022</a:t>
              </a:r>
            </a:p>
          </p:txBody>
        </p:sp>
        <p:sp>
          <p:nvSpPr>
            <p:cNvPr id="21" name="TextBox 20">
              <a:extLst>
                <a:ext uri="{FF2B5EF4-FFF2-40B4-BE49-F238E27FC236}">
                  <a16:creationId xmlns:a16="http://schemas.microsoft.com/office/drawing/2014/main" id="{C1665E5C-09B8-DF57-BA44-24CF9A93B1F0}"/>
                </a:ext>
              </a:extLst>
            </p:cNvPr>
            <p:cNvSpPr txBox="1"/>
            <p:nvPr/>
          </p:nvSpPr>
          <p:spPr>
            <a:xfrm>
              <a:off x="4400431" y="1169626"/>
              <a:ext cx="1167114" cy="646331"/>
            </a:xfrm>
            <a:prstGeom prst="rect">
              <a:avLst/>
            </a:prstGeom>
            <a:noFill/>
          </p:spPr>
          <p:txBody>
            <a:bodyPr wrap="square" rtlCol="0">
              <a:spAutoFit/>
            </a:bodyPr>
            <a:lstStyle/>
            <a:p>
              <a:pPr algn="ctr"/>
              <a:r>
                <a:rPr lang="en-US" sz="3600" dirty="0"/>
                <a:t>2021</a:t>
              </a:r>
            </a:p>
          </p:txBody>
        </p:sp>
        <p:sp>
          <p:nvSpPr>
            <p:cNvPr id="22" name="TextBox 21">
              <a:extLst>
                <a:ext uri="{FF2B5EF4-FFF2-40B4-BE49-F238E27FC236}">
                  <a16:creationId xmlns:a16="http://schemas.microsoft.com/office/drawing/2014/main" id="{274ED306-CC3E-27AF-8F19-746127C0B0F3}"/>
                </a:ext>
              </a:extLst>
            </p:cNvPr>
            <p:cNvSpPr txBox="1"/>
            <p:nvPr/>
          </p:nvSpPr>
          <p:spPr>
            <a:xfrm>
              <a:off x="4400431" y="3353575"/>
              <a:ext cx="1167114" cy="646331"/>
            </a:xfrm>
            <a:prstGeom prst="rect">
              <a:avLst/>
            </a:prstGeom>
            <a:noFill/>
          </p:spPr>
          <p:txBody>
            <a:bodyPr wrap="square" rtlCol="0">
              <a:spAutoFit/>
            </a:bodyPr>
            <a:lstStyle/>
            <a:p>
              <a:pPr algn="ctr"/>
              <a:r>
                <a:rPr lang="en-US" sz="3600" dirty="0"/>
                <a:t>2023</a:t>
              </a:r>
            </a:p>
          </p:txBody>
        </p:sp>
        <p:sp>
          <p:nvSpPr>
            <p:cNvPr id="23" name="TextBox 22">
              <a:extLst>
                <a:ext uri="{FF2B5EF4-FFF2-40B4-BE49-F238E27FC236}">
                  <a16:creationId xmlns:a16="http://schemas.microsoft.com/office/drawing/2014/main" id="{BB55D638-BE86-C04E-7AF7-35F4F9B2BB6F}"/>
                </a:ext>
              </a:extLst>
            </p:cNvPr>
            <p:cNvSpPr txBox="1"/>
            <p:nvPr/>
          </p:nvSpPr>
          <p:spPr>
            <a:xfrm>
              <a:off x="4400431" y="4513337"/>
              <a:ext cx="1167114" cy="646331"/>
            </a:xfrm>
            <a:prstGeom prst="rect">
              <a:avLst/>
            </a:prstGeom>
            <a:noFill/>
          </p:spPr>
          <p:txBody>
            <a:bodyPr wrap="square" rtlCol="0">
              <a:spAutoFit/>
            </a:bodyPr>
            <a:lstStyle/>
            <a:p>
              <a:pPr algn="ctr"/>
              <a:r>
                <a:rPr lang="en-US" sz="3600" dirty="0"/>
                <a:t>2024</a:t>
              </a:r>
            </a:p>
          </p:txBody>
        </p:sp>
        <p:sp>
          <p:nvSpPr>
            <p:cNvPr id="24" name="TextBox 23">
              <a:extLst>
                <a:ext uri="{FF2B5EF4-FFF2-40B4-BE49-F238E27FC236}">
                  <a16:creationId xmlns:a16="http://schemas.microsoft.com/office/drawing/2014/main" id="{D11A707D-FBD3-944D-11AB-AC1A84C88FEE}"/>
                </a:ext>
              </a:extLst>
            </p:cNvPr>
            <p:cNvSpPr txBox="1"/>
            <p:nvPr/>
          </p:nvSpPr>
          <p:spPr>
            <a:xfrm>
              <a:off x="4400431" y="5607582"/>
              <a:ext cx="1167114" cy="646331"/>
            </a:xfrm>
            <a:prstGeom prst="rect">
              <a:avLst/>
            </a:prstGeom>
            <a:noFill/>
          </p:spPr>
          <p:txBody>
            <a:bodyPr wrap="square" rtlCol="0">
              <a:spAutoFit/>
            </a:bodyPr>
            <a:lstStyle/>
            <a:p>
              <a:pPr algn="ctr"/>
              <a:r>
                <a:rPr lang="en-US" sz="3600" dirty="0"/>
                <a:t>2025</a:t>
              </a:r>
            </a:p>
          </p:txBody>
        </p:sp>
      </p:grpSp>
      <p:sp>
        <p:nvSpPr>
          <p:cNvPr id="64" name="TextBox 63">
            <a:extLst>
              <a:ext uri="{FF2B5EF4-FFF2-40B4-BE49-F238E27FC236}">
                <a16:creationId xmlns:a16="http://schemas.microsoft.com/office/drawing/2014/main" id="{80F1EF7F-5D57-9630-BF16-93C0914B4C7D}"/>
              </a:ext>
            </a:extLst>
          </p:cNvPr>
          <p:cNvSpPr txBox="1"/>
          <p:nvPr/>
        </p:nvSpPr>
        <p:spPr>
          <a:xfrm>
            <a:off x="4618864" y="2014387"/>
            <a:ext cx="1714979" cy="400110"/>
          </a:xfrm>
          <a:prstGeom prst="rect">
            <a:avLst/>
          </a:prstGeom>
          <a:noFill/>
        </p:spPr>
        <p:txBody>
          <a:bodyPr wrap="square" rtlCol="0">
            <a:spAutoFit/>
          </a:bodyPr>
          <a:lstStyle/>
          <a:p>
            <a:r>
              <a:rPr lang="en-US" sz="2000" dirty="0"/>
              <a:t>1.4 MW</a:t>
            </a:r>
          </a:p>
        </p:txBody>
      </p:sp>
      <p:sp>
        <p:nvSpPr>
          <p:cNvPr id="65" name="TextBox 64">
            <a:extLst>
              <a:ext uri="{FF2B5EF4-FFF2-40B4-BE49-F238E27FC236}">
                <a16:creationId xmlns:a16="http://schemas.microsoft.com/office/drawing/2014/main" id="{6BB104EB-166C-A843-B1B5-06F292761DE8}"/>
              </a:ext>
            </a:extLst>
          </p:cNvPr>
          <p:cNvSpPr txBox="1"/>
          <p:nvPr/>
        </p:nvSpPr>
        <p:spPr>
          <a:xfrm>
            <a:off x="4636231" y="5017213"/>
            <a:ext cx="1714979" cy="400110"/>
          </a:xfrm>
          <a:prstGeom prst="rect">
            <a:avLst/>
          </a:prstGeom>
          <a:noFill/>
        </p:spPr>
        <p:txBody>
          <a:bodyPr wrap="square" rtlCol="0">
            <a:spAutoFit/>
          </a:bodyPr>
          <a:lstStyle/>
          <a:p>
            <a:r>
              <a:rPr lang="en-US" sz="2000" dirty="0"/>
              <a:t>1.7 MW</a:t>
            </a:r>
          </a:p>
        </p:txBody>
      </p:sp>
      <p:sp>
        <p:nvSpPr>
          <p:cNvPr id="66" name="Right Brace 65">
            <a:extLst>
              <a:ext uri="{FF2B5EF4-FFF2-40B4-BE49-F238E27FC236}">
                <a16:creationId xmlns:a16="http://schemas.microsoft.com/office/drawing/2014/main" id="{013CE2C6-9FE9-2511-BC46-901BC73491F3}"/>
              </a:ext>
            </a:extLst>
          </p:cNvPr>
          <p:cNvSpPr/>
          <p:nvPr/>
        </p:nvSpPr>
        <p:spPr>
          <a:xfrm>
            <a:off x="5853087" y="231328"/>
            <a:ext cx="530700" cy="1815147"/>
          </a:xfrm>
          <a:prstGeom prst="rightBrace">
            <a:avLst>
              <a:gd name="adj1" fmla="val 19270"/>
              <a:gd name="adj2" fmla="val 38551"/>
            </a:avLst>
          </a:prstGeom>
          <a:ln w="254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7" name="TextBox 66">
            <a:extLst>
              <a:ext uri="{FF2B5EF4-FFF2-40B4-BE49-F238E27FC236}">
                <a16:creationId xmlns:a16="http://schemas.microsoft.com/office/drawing/2014/main" id="{099F9080-BAA7-7F18-BB30-4AF8A2E926F1}"/>
              </a:ext>
            </a:extLst>
          </p:cNvPr>
          <p:cNvSpPr txBox="1"/>
          <p:nvPr/>
        </p:nvSpPr>
        <p:spPr>
          <a:xfrm>
            <a:off x="6351208" y="543636"/>
            <a:ext cx="1511017" cy="707886"/>
          </a:xfrm>
          <a:prstGeom prst="rect">
            <a:avLst/>
          </a:prstGeom>
          <a:noFill/>
        </p:spPr>
        <p:txBody>
          <a:bodyPr wrap="square" rtlCol="0">
            <a:spAutoFit/>
          </a:bodyPr>
          <a:lstStyle/>
          <a:p>
            <a:r>
              <a:rPr lang="en-US" sz="2000" b="1" dirty="0"/>
              <a:t>COVID shutdown </a:t>
            </a:r>
          </a:p>
        </p:txBody>
      </p:sp>
      <p:sp>
        <p:nvSpPr>
          <p:cNvPr id="74" name="Right Brace 73">
            <a:extLst>
              <a:ext uri="{FF2B5EF4-FFF2-40B4-BE49-F238E27FC236}">
                <a16:creationId xmlns:a16="http://schemas.microsoft.com/office/drawing/2014/main" id="{D502EED1-EB41-3F92-164E-D0D098608AD3}"/>
              </a:ext>
            </a:extLst>
          </p:cNvPr>
          <p:cNvSpPr/>
          <p:nvPr/>
        </p:nvSpPr>
        <p:spPr>
          <a:xfrm>
            <a:off x="5842262" y="4855873"/>
            <a:ext cx="647025" cy="506156"/>
          </a:xfrm>
          <a:prstGeom prst="rightBrace">
            <a:avLst>
              <a:gd name="adj1" fmla="val 19270"/>
              <a:gd name="adj2" fmla="val 50000"/>
            </a:avLst>
          </a:prstGeom>
          <a:ln w="254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5" name="TextBox 74">
            <a:extLst>
              <a:ext uri="{FF2B5EF4-FFF2-40B4-BE49-F238E27FC236}">
                <a16:creationId xmlns:a16="http://schemas.microsoft.com/office/drawing/2014/main" id="{F04A5DBA-1F57-54AC-D3EA-2E53D8ABF605}"/>
              </a:ext>
            </a:extLst>
          </p:cNvPr>
          <p:cNvSpPr txBox="1"/>
          <p:nvPr/>
        </p:nvSpPr>
        <p:spPr>
          <a:xfrm>
            <a:off x="6463791" y="4777712"/>
            <a:ext cx="1538731" cy="707886"/>
          </a:xfrm>
          <a:prstGeom prst="rect">
            <a:avLst/>
          </a:prstGeom>
          <a:noFill/>
        </p:spPr>
        <p:txBody>
          <a:bodyPr wrap="square" rtlCol="0">
            <a:spAutoFit/>
          </a:bodyPr>
          <a:lstStyle/>
          <a:p>
            <a:r>
              <a:rPr lang="en-US" sz="2000" b="1" dirty="0"/>
              <a:t>Detector on blocks</a:t>
            </a:r>
          </a:p>
        </p:txBody>
      </p:sp>
      <p:sp>
        <p:nvSpPr>
          <p:cNvPr id="76" name="TextBox 75">
            <a:extLst>
              <a:ext uri="{FF2B5EF4-FFF2-40B4-BE49-F238E27FC236}">
                <a16:creationId xmlns:a16="http://schemas.microsoft.com/office/drawing/2014/main" id="{32456FBC-5E76-72C8-957E-C061A2DBC10C}"/>
              </a:ext>
            </a:extLst>
          </p:cNvPr>
          <p:cNvSpPr txBox="1"/>
          <p:nvPr/>
        </p:nvSpPr>
        <p:spPr>
          <a:xfrm>
            <a:off x="4509765" y="3126765"/>
            <a:ext cx="1714979" cy="400110"/>
          </a:xfrm>
          <a:prstGeom prst="rect">
            <a:avLst/>
          </a:prstGeom>
          <a:noFill/>
        </p:spPr>
        <p:txBody>
          <a:bodyPr wrap="square" rtlCol="0">
            <a:spAutoFit/>
          </a:bodyPr>
          <a:lstStyle/>
          <a:p>
            <a:r>
              <a:rPr lang="en-US" sz="2000" dirty="0"/>
              <a:t>1.55 MW</a:t>
            </a:r>
          </a:p>
        </p:txBody>
      </p:sp>
      <p:sp>
        <p:nvSpPr>
          <p:cNvPr id="78" name="TextBox 77">
            <a:extLst>
              <a:ext uri="{FF2B5EF4-FFF2-40B4-BE49-F238E27FC236}">
                <a16:creationId xmlns:a16="http://schemas.microsoft.com/office/drawing/2014/main" id="{EB5B6364-5649-C0B0-3D93-2A284BD5717A}"/>
              </a:ext>
            </a:extLst>
          </p:cNvPr>
          <p:cNvSpPr txBox="1"/>
          <p:nvPr/>
        </p:nvSpPr>
        <p:spPr>
          <a:xfrm>
            <a:off x="4636230" y="6091928"/>
            <a:ext cx="1714979" cy="400110"/>
          </a:xfrm>
          <a:prstGeom prst="rect">
            <a:avLst/>
          </a:prstGeom>
          <a:noFill/>
        </p:spPr>
        <p:txBody>
          <a:bodyPr wrap="square" rtlCol="0">
            <a:spAutoFit/>
          </a:bodyPr>
          <a:lstStyle/>
          <a:p>
            <a:r>
              <a:rPr lang="en-US" sz="2000" dirty="0"/>
              <a:t>1.9 MW</a:t>
            </a:r>
          </a:p>
        </p:txBody>
      </p:sp>
      <p:sp>
        <p:nvSpPr>
          <p:cNvPr id="10" name="TextBox 9">
            <a:extLst>
              <a:ext uri="{FF2B5EF4-FFF2-40B4-BE49-F238E27FC236}">
                <a16:creationId xmlns:a16="http://schemas.microsoft.com/office/drawing/2014/main" id="{1EC4B74A-34A0-D219-7FE8-C75BD946308D}"/>
              </a:ext>
            </a:extLst>
          </p:cNvPr>
          <p:cNvSpPr txBox="1"/>
          <p:nvPr/>
        </p:nvSpPr>
        <p:spPr>
          <a:xfrm>
            <a:off x="6483147" y="3934167"/>
            <a:ext cx="981861" cy="707886"/>
          </a:xfrm>
          <a:prstGeom prst="rect">
            <a:avLst/>
          </a:prstGeom>
          <a:solidFill>
            <a:srgbClr val="FFFFFF"/>
          </a:solidFill>
        </p:spPr>
        <p:txBody>
          <a:bodyPr wrap="square" rtlCol="0">
            <a:spAutoFit/>
          </a:bodyPr>
          <a:lstStyle/>
          <a:p>
            <a:r>
              <a:rPr lang="en-US" sz="2000" b="1" dirty="0"/>
              <a:t>PPU outage </a:t>
            </a:r>
          </a:p>
        </p:txBody>
      </p:sp>
      <p:cxnSp>
        <p:nvCxnSpPr>
          <p:cNvPr id="106" name="Straight Arrow Connector 105">
            <a:extLst>
              <a:ext uri="{FF2B5EF4-FFF2-40B4-BE49-F238E27FC236}">
                <a16:creationId xmlns:a16="http://schemas.microsoft.com/office/drawing/2014/main" id="{39D720B2-C16D-F444-0F14-9BAFEA953485}"/>
              </a:ext>
            </a:extLst>
          </p:cNvPr>
          <p:cNvCxnSpPr>
            <a:cxnSpLocks/>
          </p:cNvCxnSpPr>
          <p:nvPr/>
        </p:nvCxnSpPr>
        <p:spPr>
          <a:xfrm flipH="1" flipV="1">
            <a:off x="5655547" y="405197"/>
            <a:ext cx="2178601" cy="7978"/>
          </a:xfrm>
          <a:prstGeom prst="straightConnector1">
            <a:avLst/>
          </a:prstGeom>
          <a:ln w="1905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07" name="TextBox 106">
            <a:extLst>
              <a:ext uri="{FF2B5EF4-FFF2-40B4-BE49-F238E27FC236}">
                <a16:creationId xmlns:a16="http://schemas.microsoft.com/office/drawing/2014/main" id="{F0B3F203-C0C1-ECF8-3C94-BBD7CB8ED3EB}"/>
              </a:ext>
            </a:extLst>
          </p:cNvPr>
          <p:cNvSpPr txBox="1"/>
          <p:nvPr/>
        </p:nvSpPr>
        <p:spPr>
          <a:xfrm>
            <a:off x="7835217" y="213120"/>
            <a:ext cx="2505815" cy="400110"/>
          </a:xfrm>
          <a:prstGeom prst="rect">
            <a:avLst/>
          </a:prstGeom>
          <a:noFill/>
        </p:spPr>
        <p:txBody>
          <a:bodyPr wrap="square" rtlCol="0">
            <a:spAutoFit/>
          </a:bodyPr>
          <a:lstStyle/>
          <a:p>
            <a:r>
              <a:rPr lang="en-US" sz="2000" dirty="0"/>
              <a:t>Previous suite review</a:t>
            </a:r>
          </a:p>
        </p:txBody>
      </p:sp>
      <p:grpSp>
        <p:nvGrpSpPr>
          <p:cNvPr id="130" name="Group 129">
            <a:extLst>
              <a:ext uri="{FF2B5EF4-FFF2-40B4-BE49-F238E27FC236}">
                <a16:creationId xmlns:a16="http://schemas.microsoft.com/office/drawing/2014/main" id="{D388B27B-28B6-BE9E-E8CE-6ED23BB0BF2A}"/>
              </a:ext>
            </a:extLst>
          </p:cNvPr>
          <p:cNvGrpSpPr/>
          <p:nvPr/>
        </p:nvGrpSpPr>
        <p:grpSpPr>
          <a:xfrm>
            <a:off x="5644714" y="2827390"/>
            <a:ext cx="6319826" cy="2089589"/>
            <a:chOff x="5644714" y="2827390"/>
            <a:chExt cx="6319826" cy="2089589"/>
          </a:xfrm>
        </p:grpSpPr>
        <p:grpSp>
          <p:nvGrpSpPr>
            <p:cNvPr id="4" name="Group 3">
              <a:extLst>
                <a:ext uri="{FF2B5EF4-FFF2-40B4-BE49-F238E27FC236}">
                  <a16:creationId xmlns:a16="http://schemas.microsoft.com/office/drawing/2014/main" id="{D410A709-8922-2A65-8FB4-F2F7A2DDC24E}"/>
                </a:ext>
              </a:extLst>
            </p:cNvPr>
            <p:cNvGrpSpPr/>
            <p:nvPr/>
          </p:nvGrpSpPr>
          <p:grpSpPr>
            <a:xfrm>
              <a:off x="5644714" y="3043117"/>
              <a:ext cx="5554883" cy="1873862"/>
              <a:chOff x="5644714" y="3043117"/>
              <a:chExt cx="5554883" cy="1873862"/>
            </a:xfrm>
          </p:grpSpPr>
          <p:cxnSp>
            <p:nvCxnSpPr>
              <p:cNvPr id="63" name="Straight Arrow Connector 62">
                <a:extLst>
                  <a:ext uri="{FF2B5EF4-FFF2-40B4-BE49-F238E27FC236}">
                    <a16:creationId xmlns:a16="http://schemas.microsoft.com/office/drawing/2014/main" id="{69A29603-3BD9-8BB2-4D8D-D4B5B34D2D63}"/>
                  </a:ext>
                </a:extLst>
              </p:cNvPr>
              <p:cNvCxnSpPr>
                <a:cxnSpLocks/>
              </p:cNvCxnSpPr>
              <p:nvPr/>
            </p:nvCxnSpPr>
            <p:spPr>
              <a:xfrm flipH="1" flipV="1">
                <a:off x="5705676" y="3108425"/>
                <a:ext cx="2178601" cy="7978"/>
              </a:xfrm>
              <a:prstGeom prst="straightConnector1">
                <a:avLst/>
              </a:prstGeom>
              <a:ln w="19050">
                <a:solidFill>
                  <a:srgbClr val="00662C"/>
                </a:solidFill>
                <a:tailEnd type="triangle" w="lg" len="lg"/>
              </a:ln>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A53EB6A5-EEAE-A94E-B8B0-084D6BF10DA4}"/>
                  </a:ext>
                </a:extLst>
              </p:cNvPr>
              <p:cNvSpPr txBox="1"/>
              <p:nvPr/>
            </p:nvSpPr>
            <p:spPr>
              <a:xfrm>
                <a:off x="7933937" y="3043117"/>
                <a:ext cx="1659764" cy="400110"/>
              </a:xfrm>
              <a:prstGeom prst="rect">
                <a:avLst/>
              </a:prstGeom>
              <a:noFill/>
            </p:spPr>
            <p:txBody>
              <a:bodyPr wrap="square" rtlCol="0">
                <a:spAutoFit/>
              </a:bodyPr>
              <a:lstStyle/>
              <a:p>
                <a:r>
                  <a:rPr lang="en-US" sz="2000" dirty="0">
                    <a:solidFill>
                      <a:srgbClr val="00662C"/>
                    </a:solidFill>
                  </a:rPr>
                  <a:t>Robot died</a:t>
                </a:r>
              </a:p>
            </p:txBody>
          </p:sp>
          <p:cxnSp>
            <p:nvCxnSpPr>
              <p:cNvPr id="69" name="Straight Arrow Connector 68">
                <a:extLst>
                  <a:ext uri="{FF2B5EF4-FFF2-40B4-BE49-F238E27FC236}">
                    <a16:creationId xmlns:a16="http://schemas.microsoft.com/office/drawing/2014/main" id="{C5869405-5D27-26E1-EB3D-0FB2D0E3CE49}"/>
                  </a:ext>
                </a:extLst>
              </p:cNvPr>
              <p:cNvCxnSpPr>
                <a:cxnSpLocks/>
              </p:cNvCxnSpPr>
              <p:nvPr/>
            </p:nvCxnSpPr>
            <p:spPr>
              <a:xfrm flipH="1">
                <a:off x="5644714" y="4721720"/>
                <a:ext cx="2206324" cy="0"/>
              </a:xfrm>
              <a:prstGeom prst="straightConnector1">
                <a:avLst/>
              </a:prstGeom>
              <a:ln w="19050">
                <a:solidFill>
                  <a:srgbClr val="00662C"/>
                </a:solidFill>
                <a:tailEnd type="triangle" w="lg" len="lg"/>
              </a:ln>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C9F29D5E-07B4-2229-47FA-AE2EF5EFE810}"/>
                  </a:ext>
                </a:extLst>
              </p:cNvPr>
              <p:cNvSpPr txBox="1"/>
              <p:nvPr/>
            </p:nvSpPr>
            <p:spPr>
              <a:xfrm>
                <a:off x="7851038" y="4036743"/>
                <a:ext cx="3291848" cy="400110"/>
              </a:xfrm>
              <a:prstGeom prst="rect">
                <a:avLst/>
              </a:prstGeom>
              <a:noFill/>
            </p:spPr>
            <p:txBody>
              <a:bodyPr wrap="square" rtlCol="0">
                <a:spAutoFit/>
              </a:bodyPr>
              <a:lstStyle/>
              <a:p>
                <a:r>
                  <a:rPr lang="en-US" sz="2000" dirty="0">
                    <a:solidFill>
                      <a:srgbClr val="00662C"/>
                    </a:solidFill>
                  </a:rPr>
                  <a:t>$150k </a:t>
                </a:r>
                <a:r>
                  <a:rPr lang="en-US" sz="2000" dirty="0" err="1">
                    <a:solidFill>
                      <a:srgbClr val="00662C"/>
                    </a:solidFill>
                  </a:rPr>
                  <a:t>BRaVE</a:t>
                </a:r>
                <a:r>
                  <a:rPr lang="en-US" sz="2000" dirty="0">
                    <a:solidFill>
                      <a:srgbClr val="00662C"/>
                    </a:solidFill>
                  </a:rPr>
                  <a:t> funding for SE</a:t>
                </a:r>
              </a:p>
            </p:txBody>
          </p:sp>
          <p:sp>
            <p:nvSpPr>
              <p:cNvPr id="71" name="TextBox 70">
                <a:extLst>
                  <a:ext uri="{FF2B5EF4-FFF2-40B4-BE49-F238E27FC236}">
                    <a16:creationId xmlns:a16="http://schemas.microsoft.com/office/drawing/2014/main" id="{08F060FC-5C21-6D25-ED6B-E163279A8B89}"/>
                  </a:ext>
                </a:extLst>
              </p:cNvPr>
              <p:cNvSpPr txBox="1"/>
              <p:nvPr/>
            </p:nvSpPr>
            <p:spPr>
              <a:xfrm>
                <a:off x="7884277" y="4516869"/>
                <a:ext cx="3291848" cy="400110"/>
              </a:xfrm>
              <a:prstGeom prst="rect">
                <a:avLst/>
              </a:prstGeom>
              <a:noFill/>
            </p:spPr>
            <p:txBody>
              <a:bodyPr wrap="square" rtlCol="0">
                <a:spAutoFit/>
              </a:bodyPr>
              <a:lstStyle/>
              <a:p>
                <a:r>
                  <a:rPr lang="en-US" sz="2000" dirty="0">
                    <a:solidFill>
                      <a:srgbClr val="00662C"/>
                    </a:solidFill>
                  </a:rPr>
                  <a:t>Sample goniometer upgrade</a:t>
                </a:r>
              </a:p>
            </p:txBody>
          </p:sp>
          <p:cxnSp>
            <p:nvCxnSpPr>
              <p:cNvPr id="72" name="Straight Arrow Connector 71">
                <a:extLst>
                  <a:ext uri="{FF2B5EF4-FFF2-40B4-BE49-F238E27FC236}">
                    <a16:creationId xmlns:a16="http://schemas.microsoft.com/office/drawing/2014/main" id="{CC85EAC3-9AAE-0356-FBBB-2EE4F661115D}"/>
                  </a:ext>
                </a:extLst>
              </p:cNvPr>
              <p:cNvCxnSpPr>
                <a:cxnSpLocks/>
              </p:cNvCxnSpPr>
              <p:nvPr/>
            </p:nvCxnSpPr>
            <p:spPr>
              <a:xfrm flipH="1">
                <a:off x="5705676" y="3595635"/>
                <a:ext cx="2202073" cy="4905"/>
              </a:xfrm>
              <a:prstGeom prst="straightConnector1">
                <a:avLst/>
              </a:prstGeom>
              <a:ln w="19050">
                <a:solidFill>
                  <a:srgbClr val="00662C"/>
                </a:solidFill>
                <a:tailEnd type="triangle" w="lg" len="lg"/>
              </a:ln>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5E06165C-349C-6167-28B1-B712E610CACB}"/>
                  </a:ext>
                </a:extLst>
              </p:cNvPr>
              <p:cNvSpPr txBox="1"/>
              <p:nvPr/>
            </p:nvSpPr>
            <p:spPr>
              <a:xfrm>
                <a:off x="7907749" y="3395580"/>
                <a:ext cx="3291848" cy="400110"/>
              </a:xfrm>
              <a:prstGeom prst="rect">
                <a:avLst/>
              </a:prstGeom>
              <a:noFill/>
            </p:spPr>
            <p:txBody>
              <a:bodyPr wrap="square" rtlCol="0">
                <a:spAutoFit/>
              </a:bodyPr>
              <a:lstStyle/>
              <a:p>
                <a:r>
                  <a:rPr lang="en-US" sz="2000" dirty="0">
                    <a:solidFill>
                      <a:srgbClr val="00662C"/>
                    </a:solidFill>
                  </a:rPr>
                  <a:t>New sample changer</a:t>
                </a:r>
              </a:p>
            </p:txBody>
          </p:sp>
          <p:cxnSp>
            <p:nvCxnSpPr>
              <p:cNvPr id="77" name="Straight Arrow Connector 76">
                <a:extLst>
                  <a:ext uri="{FF2B5EF4-FFF2-40B4-BE49-F238E27FC236}">
                    <a16:creationId xmlns:a16="http://schemas.microsoft.com/office/drawing/2014/main" id="{47FE7397-6340-0161-21CC-A9D60E861D4D}"/>
                  </a:ext>
                </a:extLst>
              </p:cNvPr>
              <p:cNvCxnSpPr>
                <a:cxnSpLocks/>
              </p:cNvCxnSpPr>
              <p:nvPr/>
            </p:nvCxnSpPr>
            <p:spPr>
              <a:xfrm flipH="1">
                <a:off x="5650357" y="4236798"/>
                <a:ext cx="2223831" cy="0"/>
              </a:xfrm>
              <a:prstGeom prst="straightConnector1">
                <a:avLst/>
              </a:prstGeom>
              <a:ln w="19050">
                <a:solidFill>
                  <a:srgbClr val="00662C"/>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129" name="TextBox 128">
              <a:extLst>
                <a:ext uri="{FF2B5EF4-FFF2-40B4-BE49-F238E27FC236}">
                  <a16:creationId xmlns:a16="http://schemas.microsoft.com/office/drawing/2014/main" id="{09E97297-C600-19B4-7E7E-E30BF7BAD8EA}"/>
                </a:ext>
              </a:extLst>
            </p:cNvPr>
            <p:cNvSpPr txBox="1"/>
            <p:nvPr/>
          </p:nvSpPr>
          <p:spPr>
            <a:xfrm>
              <a:off x="7907749" y="2827390"/>
              <a:ext cx="4056791" cy="400110"/>
            </a:xfrm>
            <a:prstGeom prst="rect">
              <a:avLst/>
            </a:prstGeom>
            <a:noFill/>
          </p:spPr>
          <p:txBody>
            <a:bodyPr wrap="square" rtlCol="0">
              <a:spAutoFit/>
            </a:bodyPr>
            <a:lstStyle/>
            <a:p>
              <a:r>
                <a:rPr lang="en-US" sz="2000" dirty="0">
                  <a:solidFill>
                    <a:srgbClr val="00662C"/>
                  </a:solidFill>
                </a:rPr>
                <a:t>$325k midscale for goniometer</a:t>
              </a:r>
            </a:p>
          </p:txBody>
        </p:sp>
      </p:grpSp>
      <p:grpSp>
        <p:nvGrpSpPr>
          <p:cNvPr id="93" name="Group 92">
            <a:extLst>
              <a:ext uri="{FF2B5EF4-FFF2-40B4-BE49-F238E27FC236}">
                <a16:creationId xmlns:a16="http://schemas.microsoft.com/office/drawing/2014/main" id="{B996C410-E35F-DFC3-5350-4AC1956D7187}"/>
              </a:ext>
            </a:extLst>
          </p:cNvPr>
          <p:cNvGrpSpPr/>
          <p:nvPr/>
        </p:nvGrpSpPr>
        <p:grpSpPr>
          <a:xfrm>
            <a:off x="71801" y="0"/>
            <a:ext cx="3671015" cy="6629172"/>
            <a:chOff x="71801" y="0"/>
            <a:chExt cx="3671015" cy="6629172"/>
          </a:xfrm>
        </p:grpSpPr>
        <p:grpSp>
          <p:nvGrpSpPr>
            <p:cNvPr id="56" name="Group 55">
              <a:extLst>
                <a:ext uri="{FF2B5EF4-FFF2-40B4-BE49-F238E27FC236}">
                  <a16:creationId xmlns:a16="http://schemas.microsoft.com/office/drawing/2014/main" id="{8F6563D2-B9E9-F47B-5F23-16D9875499F9}"/>
                </a:ext>
              </a:extLst>
            </p:cNvPr>
            <p:cNvGrpSpPr/>
            <p:nvPr/>
          </p:nvGrpSpPr>
          <p:grpSpPr>
            <a:xfrm>
              <a:off x="71801" y="1092419"/>
              <a:ext cx="3647859" cy="5536753"/>
              <a:chOff x="71801" y="1092419"/>
              <a:chExt cx="3647859" cy="5536753"/>
            </a:xfrm>
          </p:grpSpPr>
          <p:grpSp>
            <p:nvGrpSpPr>
              <p:cNvPr id="6" name="Group 5">
                <a:extLst>
                  <a:ext uri="{FF2B5EF4-FFF2-40B4-BE49-F238E27FC236}">
                    <a16:creationId xmlns:a16="http://schemas.microsoft.com/office/drawing/2014/main" id="{84B1922E-1728-AF2F-BFB6-59AE0985EDC1}"/>
                  </a:ext>
                </a:extLst>
              </p:cNvPr>
              <p:cNvGrpSpPr/>
              <p:nvPr/>
            </p:nvGrpSpPr>
            <p:grpSpPr>
              <a:xfrm>
                <a:off x="71801" y="1092419"/>
                <a:ext cx="3647859" cy="5536753"/>
                <a:chOff x="71801" y="1092419"/>
                <a:chExt cx="3647859" cy="5536753"/>
              </a:xfrm>
            </p:grpSpPr>
            <p:sp>
              <p:nvSpPr>
                <p:cNvPr id="52" name="TextBox 51">
                  <a:extLst>
                    <a:ext uri="{FF2B5EF4-FFF2-40B4-BE49-F238E27FC236}">
                      <a16:creationId xmlns:a16="http://schemas.microsoft.com/office/drawing/2014/main" id="{DB76D137-366F-DC64-8FEA-0669EADBEA22}"/>
                    </a:ext>
                  </a:extLst>
                </p:cNvPr>
                <p:cNvSpPr txBox="1"/>
                <p:nvPr/>
              </p:nvSpPr>
              <p:spPr>
                <a:xfrm>
                  <a:off x="217994" y="5964637"/>
                  <a:ext cx="3041201" cy="400110"/>
                </a:xfrm>
                <a:prstGeom prst="rect">
                  <a:avLst/>
                </a:prstGeom>
                <a:noFill/>
              </p:spPr>
              <p:txBody>
                <a:bodyPr wrap="square" rtlCol="0">
                  <a:spAutoFit/>
                </a:bodyPr>
                <a:lstStyle/>
                <a:p>
                  <a:pPr algn="r"/>
                  <a:r>
                    <a:rPr lang="en-US" sz="2000" dirty="0">
                      <a:solidFill>
                        <a:srgbClr val="FF0000"/>
                      </a:solidFill>
                    </a:rPr>
                    <a:t>Bogdan Vacaliuc (CIS) in</a:t>
                  </a:r>
                </a:p>
              </p:txBody>
            </p:sp>
            <p:grpSp>
              <p:nvGrpSpPr>
                <p:cNvPr id="3" name="Group 2">
                  <a:extLst>
                    <a:ext uri="{FF2B5EF4-FFF2-40B4-BE49-F238E27FC236}">
                      <a16:creationId xmlns:a16="http://schemas.microsoft.com/office/drawing/2014/main" id="{B0B15F96-D211-5416-39D0-941287346474}"/>
                    </a:ext>
                  </a:extLst>
                </p:cNvPr>
                <p:cNvGrpSpPr/>
                <p:nvPr/>
              </p:nvGrpSpPr>
              <p:grpSpPr>
                <a:xfrm>
                  <a:off x="71801" y="1092419"/>
                  <a:ext cx="3647859" cy="5536753"/>
                  <a:chOff x="71801" y="1092419"/>
                  <a:chExt cx="3647859" cy="5536753"/>
                </a:xfrm>
              </p:grpSpPr>
              <p:sp>
                <p:nvSpPr>
                  <p:cNvPr id="7" name="TextBox 6">
                    <a:extLst>
                      <a:ext uri="{FF2B5EF4-FFF2-40B4-BE49-F238E27FC236}">
                        <a16:creationId xmlns:a16="http://schemas.microsoft.com/office/drawing/2014/main" id="{F47FECB4-6303-71B1-4679-251664ECF4F4}"/>
                      </a:ext>
                    </a:extLst>
                  </p:cNvPr>
                  <p:cNvSpPr txBox="1"/>
                  <p:nvPr/>
                </p:nvSpPr>
                <p:spPr>
                  <a:xfrm>
                    <a:off x="665922" y="1092419"/>
                    <a:ext cx="2595480" cy="400110"/>
                  </a:xfrm>
                  <a:prstGeom prst="rect">
                    <a:avLst/>
                  </a:prstGeom>
                  <a:noFill/>
                </p:spPr>
                <p:txBody>
                  <a:bodyPr wrap="square" rtlCol="0">
                    <a:spAutoFit/>
                  </a:bodyPr>
                  <a:lstStyle/>
                  <a:p>
                    <a:pPr algn="r"/>
                    <a:r>
                      <a:rPr lang="en-US" sz="2000" dirty="0">
                        <a:solidFill>
                          <a:srgbClr val="C00000"/>
                        </a:solidFill>
                      </a:rPr>
                      <a:t>John Ankner (IS) out</a:t>
                    </a:r>
                  </a:p>
                </p:txBody>
              </p:sp>
              <p:sp>
                <p:nvSpPr>
                  <p:cNvPr id="8" name="TextBox 7">
                    <a:extLst>
                      <a:ext uri="{FF2B5EF4-FFF2-40B4-BE49-F238E27FC236}">
                        <a16:creationId xmlns:a16="http://schemas.microsoft.com/office/drawing/2014/main" id="{05096C56-37D6-B943-87D6-1C220236B4A9}"/>
                      </a:ext>
                    </a:extLst>
                  </p:cNvPr>
                  <p:cNvSpPr txBox="1"/>
                  <p:nvPr/>
                </p:nvSpPr>
                <p:spPr>
                  <a:xfrm>
                    <a:off x="745159" y="2586688"/>
                    <a:ext cx="2498051" cy="400110"/>
                  </a:xfrm>
                  <a:prstGeom prst="rect">
                    <a:avLst/>
                  </a:prstGeom>
                  <a:noFill/>
                </p:spPr>
                <p:txBody>
                  <a:bodyPr wrap="square" rtlCol="0">
                    <a:spAutoFit/>
                  </a:bodyPr>
                  <a:lstStyle/>
                  <a:p>
                    <a:pPr algn="r"/>
                    <a:r>
                      <a:rPr lang="en-US" sz="2000" dirty="0">
                        <a:solidFill>
                          <a:srgbClr val="C00000"/>
                        </a:solidFill>
                      </a:rPr>
                      <a:t>Erik Watkins (IS) in</a:t>
                    </a:r>
                  </a:p>
                </p:txBody>
              </p:sp>
              <p:sp>
                <p:nvSpPr>
                  <p:cNvPr id="49" name="TextBox 48">
                    <a:extLst>
                      <a:ext uri="{FF2B5EF4-FFF2-40B4-BE49-F238E27FC236}">
                        <a16:creationId xmlns:a16="http://schemas.microsoft.com/office/drawing/2014/main" id="{D9208B04-18E7-F7DA-14DF-2119535807C1}"/>
                      </a:ext>
                    </a:extLst>
                  </p:cNvPr>
                  <p:cNvSpPr txBox="1"/>
                  <p:nvPr/>
                </p:nvSpPr>
                <p:spPr>
                  <a:xfrm>
                    <a:off x="71801" y="5002571"/>
                    <a:ext cx="3171410" cy="400110"/>
                  </a:xfrm>
                  <a:prstGeom prst="rect">
                    <a:avLst/>
                  </a:prstGeom>
                  <a:noFill/>
                </p:spPr>
                <p:txBody>
                  <a:bodyPr wrap="square" rtlCol="0">
                    <a:spAutoFit/>
                  </a:bodyPr>
                  <a:lstStyle/>
                  <a:p>
                    <a:pPr algn="r"/>
                    <a:r>
                      <a:rPr lang="en-US" sz="2000" dirty="0">
                        <a:solidFill>
                          <a:srgbClr val="C00000"/>
                        </a:solidFill>
                      </a:rPr>
                      <a:t>Becky Anderson (IS) in</a:t>
                    </a:r>
                  </a:p>
                </p:txBody>
              </p:sp>
              <p:sp>
                <p:nvSpPr>
                  <p:cNvPr id="51" name="TextBox 50">
                    <a:extLst>
                      <a:ext uri="{FF2B5EF4-FFF2-40B4-BE49-F238E27FC236}">
                        <a16:creationId xmlns:a16="http://schemas.microsoft.com/office/drawing/2014/main" id="{EF75C4ED-87AC-1F3D-6BE1-41EE01AF43FB}"/>
                      </a:ext>
                    </a:extLst>
                  </p:cNvPr>
                  <p:cNvSpPr txBox="1"/>
                  <p:nvPr/>
                </p:nvSpPr>
                <p:spPr>
                  <a:xfrm>
                    <a:off x="745159" y="5530637"/>
                    <a:ext cx="2498052" cy="400110"/>
                  </a:xfrm>
                  <a:prstGeom prst="rect">
                    <a:avLst/>
                  </a:prstGeom>
                  <a:noFill/>
                </p:spPr>
                <p:txBody>
                  <a:bodyPr wrap="square" rtlCol="0">
                    <a:spAutoFit/>
                  </a:bodyPr>
                  <a:lstStyle/>
                  <a:p>
                    <a:pPr algn="r"/>
                    <a:r>
                      <a:rPr lang="en-US" sz="2000" dirty="0">
                        <a:solidFill>
                          <a:srgbClr val="FF0000"/>
                        </a:solidFill>
                      </a:rPr>
                      <a:t>Mat Doucet (CIS) out</a:t>
                    </a:r>
                  </a:p>
                </p:txBody>
              </p:sp>
              <p:sp>
                <p:nvSpPr>
                  <p:cNvPr id="53" name="TextBox 52">
                    <a:extLst>
                      <a:ext uri="{FF2B5EF4-FFF2-40B4-BE49-F238E27FC236}">
                        <a16:creationId xmlns:a16="http://schemas.microsoft.com/office/drawing/2014/main" id="{96F1267B-B48A-C846-4A9A-D403BC10F7BC}"/>
                      </a:ext>
                    </a:extLst>
                  </p:cNvPr>
                  <p:cNvSpPr txBox="1"/>
                  <p:nvPr/>
                </p:nvSpPr>
                <p:spPr>
                  <a:xfrm>
                    <a:off x="761143" y="6229062"/>
                    <a:ext cx="2498051" cy="400110"/>
                  </a:xfrm>
                  <a:prstGeom prst="rect">
                    <a:avLst/>
                  </a:prstGeom>
                  <a:noFill/>
                </p:spPr>
                <p:txBody>
                  <a:bodyPr wrap="square" rtlCol="0">
                    <a:spAutoFit/>
                  </a:bodyPr>
                  <a:lstStyle/>
                  <a:p>
                    <a:pPr algn="r"/>
                    <a:r>
                      <a:rPr lang="en-US" sz="2000" dirty="0">
                        <a:solidFill>
                          <a:srgbClr val="FE5000"/>
                        </a:solidFill>
                      </a:rPr>
                      <a:t>Igor Gussev (PD) in</a:t>
                    </a:r>
                  </a:p>
                </p:txBody>
              </p:sp>
              <p:sp>
                <p:nvSpPr>
                  <p:cNvPr id="54" name="TextBox 53">
                    <a:extLst>
                      <a:ext uri="{FF2B5EF4-FFF2-40B4-BE49-F238E27FC236}">
                        <a16:creationId xmlns:a16="http://schemas.microsoft.com/office/drawing/2014/main" id="{6D359BA0-3BAC-9C93-FE5F-DD3B7F7F848A}"/>
                      </a:ext>
                    </a:extLst>
                  </p:cNvPr>
                  <p:cNvSpPr txBox="1"/>
                  <p:nvPr/>
                </p:nvSpPr>
                <p:spPr>
                  <a:xfrm>
                    <a:off x="709188" y="3817407"/>
                    <a:ext cx="2498051" cy="400110"/>
                  </a:xfrm>
                  <a:prstGeom prst="rect">
                    <a:avLst/>
                  </a:prstGeom>
                  <a:noFill/>
                </p:spPr>
                <p:txBody>
                  <a:bodyPr wrap="square" rtlCol="0">
                    <a:spAutoFit/>
                  </a:bodyPr>
                  <a:lstStyle/>
                  <a:p>
                    <a:pPr algn="r"/>
                    <a:r>
                      <a:rPr lang="en-US" sz="2000" dirty="0">
                        <a:solidFill>
                          <a:srgbClr val="FE5000"/>
                        </a:solidFill>
                      </a:rPr>
                      <a:t>Jeehye Kim (PD) in</a:t>
                    </a:r>
                  </a:p>
                </p:txBody>
              </p:sp>
              <p:cxnSp>
                <p:nvCxnSpPr>
                  <p:cNvPr id="57" name="Straight Arrow Connector 56">
                    <a:extLst>
                      <a:ext uri="{FF2B5EF4-FFF2-40B4-BE49-F238E27FC236}">
                        <a16:creationId xmlns:a16="http://schemas.microsoft.com/office/drawing/2014/main" id="{3F5F8406-BFA2-61DE-270C-5B20608532EE}"/>
                      </a:ext>
                    </a:extLst>
                  </p:cNvPr>
                  <p:cNvCxnSpPr>
                    <a:cxnSpLocks/>
                  </p:cNvCxnSpPr>
                  <p:nvPr/>
                </p:nvCxnSpPr>
                <p:spPr>
                  <a:xfrm>
                    <a:off x="3265011" y="1300063"/>
                    <a:ext cx="454649" cy="0"/>
                  </a:xfrm>
                  <a:prstGeom prst="straightConnector1">
                    <a:avLst/>
                  </a:prstGeom>
                  <a:ln w="190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1A51C243-2C2B-80A2-5654-747CEA0F42ED}"/>
                      </a:ext>
                    </a:extLst>
                  </p:cNvPr>
                  <p:cNvCxnSpPr>
                    <a:cxnSpLocks/>
                  </p:cNvCxnSpPr>
                  <p:nvPr/>
                </p:nvCxnSpPr>
                <p:spPr>
                  <a:xfrm>
                    <a:off x="3265011" y="2778048"/>
                    <a:ext cx="454649" cy="0"/>
                  </a:xfrm>
                  <a:prstGeom prst="straightConnector1">
                    <a:avLst/>
                  </a:prstGeom>
                  <a:ln w="190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5857DC1A-9284-CBFC-85FF-27675B0354FD}"/>
                      </a:ext>
                    </a:extLst>
                  </p:cNvPr>
                  <p:cNvCxnSpPr>
                    <a:cxnSpLocks/>
                  </p:cNvCxnSpPr>
                  <p:nvPr/>
                </p:nvCxnSpPr>
                <p:spPr>
                  <a:xfrm>
                    <a:off x="3265011" y="5202626"/>
                    <a:ext cx="454649" cy="0"/>
                  </a:xfrm>
                  <a:prstGeom prst="straightConnector1">
                    <a:avLst/>
                  </a:prstGeom>
                  <a:ln w="190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56D5E3DF-11D6-FCB7-8410-A7DC34D5F4FF}"/>
                      </a:ext>
                    </a:extLst>
                  </p:cNvPr>
                  <p:cNvCxnSpPr>
                    <a:cxnSpLocks/>
                  </p:cNvCxnSpPr>
                  <p:nvPr/>
                </p:nvCxnSpPr>
                <p:spPr>
                  <a:xfrm>
                    <a:off x="3265011" y="5699711"/>
                    <a:ext cx="454649" cy="0"/>
                  </a:xfrm>
                  <a:prstGeom prst="straightConnector1">
                    <a:avLst/>
                  </a:prstGeom>
                  <a:ln w="190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4A8ED685-B6DE-9EA8-F725-0130D3A67C20}"/>
                      </a:ext>
                    </a:extLst>
                  </p:cNvPr>
                  <p:cNvCxnSpPr>
                    <a:cxnSpLocks/>
                  </p:cNvCxnSpPr>
                  <p:nvPr/>
                </p:nvCxnSpPr>
                <p:spPr>
                  <a:xfrm>
                    <a:off x="3265011" y="6216221"/>
                    <a:ext cx="454649" cy="0"/>
                  </a:xfrm>
                  <a:prstGeom prst="straightConnector1">
                    <a:avLst/>
                  </a:prstGeom>
                  <a:ln w="190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4E5CE421-A470-1FEB-CEE1-9C9536A1C2DC}"/>
                      </a:ext>
                    </a:extLst>
                  </p:cNvPr>
                  <p:cNvCxnSpPr>
                    <a:cxnSpLocks/>
                  </p:cNvCxnSpPr>
                  <p:nvPr/>
                </p:nvCxnSpPr>
                <p:spPr>
                  <a:xfrm>
                    <a:off x="3265011" y="4007043"/>
                    <a:ext cx="454649" cy="0"/>
                  </a:xfrm>
                  <a:prstGeom prst="straightConnector1">
                    <a:avLst/>
                  </a:prstGeom>
                  <a:ln w="190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grpSp>
          </p:grpSp>
          <p:sp>
            <p:nvSpPr>
              <p:cNvPr id="50" name="TextBox 49">
                <a:extLst>
                  <a:ext uri="{FF2B5EF4-FFF2-40B4-BE49-F238E27FC236}">
                    <a16:creationId xmlns:a16="http://schemas.microsoft.com/office/drawing/2014/main" id="{FAD8D559-4942-C89F-EB6E-D04F97170E55}"/>
                  </a:ext>
                </a:extLst>
              </p:cNvPr>
              <p:cNvSpPr txBox="1"/>
              <p:nvPr/>
            </p:nvSpPr>
            <p:spPr>
              <a:xfrm>
                <a:off x="754495" y="1781219"/>
                <a:ext cx="2498051" cy="400110"/>
              </a:xfrm>
              <a:prstGeom prst="rect">
                <a:avLst/>
              </a:prstGeom>
              <a:noFill/>
            </p:spPr>
            <p:txBody>
              <a:bodyPr wrap="square" rtlCol="0">
                <a:spAutoFit/>
              </a:bodyPr>
              <a:lstStyle/>
              <a:p>
                <a:pPr algn="r"/>
                <a:r>
                  <a:rPr lang="en-US" sz="2000" dirty="0">
                    <a:solidFill>
                      <a:srgbClr val="FE5000"/>
                    </a:solidFill>
                  </a:rPr>
                  <a:t>Minh Phan (PD) out</a:t>
                </a:r>
              </a:p>
            </p:txBody>
          </p:sp>
          <p:cxnSp>
            <p:nvCxnSpPr>
              <p:cNvPr id="55" name="Straight Arrow Connector 54">
                <a:extLst>
                  <a:ext uri="{FF2B5EF4-FFF2-40B4-BE49-F238E27FC236}">
                    <a16:creationId xmlns:a16="http://schemas.microsoft.com/office/drawing/2014/main" id="{6B1F6DFE-B512-36A4-F42D-EE0AEC20BF2E}"/>
                  </a:ext>
                </a:extLst>
              </p:cNvPr>
              <p:cNvCxnSpPr>
                <a:cxnSpLocks/>
              </p:cNvCxnSpPr>
              <p:nvPr/>
            </p:nvCxnSpPr>
            <p:spPr>
              <a:xfrm>
                <a:off x="3258363" y="1970855"/>
                <a:ext cx="454649" cy="0"/>
              </a:xfrm>
              <a:prstGeom prst="straightConnector1">
                <a:avLst/>
              </a:prstGeom>
              <a:ln w="190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87" name="TextBox 86">
              <a:extLst>
                <a:ext uri="{FF2B5EF4-FFF2-40B4-BE49-F238E27FC236}">
                  <a16:creationId xmlns:a16="http://schemas.microsoft.com/office/drawing/2014/main" id="{ADABE0C9-C919-A5AB-378F-BBD1CABBE373}"/>
                </a:ext>
              </a:extLst>
            </p:cNvPr>
            <p:cNvSpPr txBox="1"/>
            <p:nvPr/>
          </p:nvSpPr>
          <p:spPr>
            <a:xfrm>
              <a:off x="768315" y="0"/>
              <a:ext cx="2498051" cy="400110"/>
            </a:xfrm>
            <a:prstGeom prst="rect">
              <a:avLst/>
            </a:prstGeom>
            <a:noFill/>
          </p:spPr>
          <p:txBody>
            <a:bodyPr wrap="square" rtlCol="0">
              <a:spAutoFit/>
            </a:bodyPr>
            <a:lstStyle/>
            <a:p>
              <a:pPr algn="r"/>
              <a:r>
                <a:rPr lang="en-US" sz="2000" dirty="0">
                  <a:solidFill>
                    <a:srgbClr val="C00000"/>
                  </a:solidFill>
                </a:rPr>
                <a:t>Hanyu Wang (IS) in</a:t>
              </a:r>
            </a:p>
          </p:txBody>
        </p:sp>
        <p:cxnSp>
          <p:nvCxnSpPr>
            <p:cNvPr id="88" name="Straight Arrow Connector 87">
              <a:extLst>
                <a:ext uri="{FF2B5EF4-FFF2-40B4-BE49-F238E27FC236}">
                  <a16:creationId xmlns:a16="http://schemas.microsoft.com/office/drawing/2014/main" id="{C12FB67B-C541-559D-1E6F-5227579739A0}"/>
                </a:ext>
              </a:extLst>
            </p:cNvPr>
            <p:cNvCxnSpPr>
              <a:cxnSpLocks/>
            </p:cNvCxnSpPr>
            <p:nvPr/>
          </p:nvCxnSpPr>
          <p:spPr>
            <a:xfrm>
              <a:off x="3288167" y="191360"/>
              <a:ext cx="454649" cy="0"/>
            </a:xfrm>
            <a:prstGeom prst="straightConnector1">
              <a:avLst/>
            </a:prstGeom>
            <a:ln w="190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8980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E8F57-4523-46D0-AEB2-F692369BC5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BA1C93-5178-F810-6B5F-6959E82B3584}"/>
              </a:ext>
            </a:extLst>
          </p:cNvPr>
          <p:cNvSpPr>
            <a:spLocks noGrp="1"/>
          </p:cNvSpPr>
          <p:nvPr>
            <p:ph type="title"/>
          </p:nvPr>
        </p:nvSpPr>
        <p:spPr/>
        <p:txBody>
          <a:bodyPr/>
          <a:lstStyle/>
          <a:p>
            <a:r>
              <a:rPr lang="en-US" sz="3600" dirty="0"/>
              <a:t>Timeline</a:t>
            </a:r>
          </a:p>
        </p:txBody>
      </p:sp>
      <p:sp>
        <p:nvSpPr>
          <p:cNvPr id="9" name="Right Brace 8">
            <a:extLst>
              <a:ext uri="{FF2B5EF4-FFF2-40B4-BE49-F238E27FC236}">
                <a16:creationId xmlns:a16="http://schemas.microsoft.com/office/drawing/2014/main" id="{B5A658DB-345B-A856-0E9D-E57DE3F5C69E}"/>
              </a:ext>
            </a:extLst>
          </p:cNvPr>
          <p:cNvSpPr/>
          <p:nvPr/>
        </p:nvSpPr>
        <p:spPr>
          <a:xfrm>
            <a:off x="5820078" y="3817407"/>
            <a:ext cx="647025" cy="943383"/>
          </a:xfrm>
          <a:prstGeom prst="rightBrace">
            <a:avLst>
              <a:gd name="adj1" fmla="val 19270"/>
              <a:gd name="adj2" fmla="val 50000"/>
            </a:avLst>
          </a:prstGeom>
          <a:ln w="254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nvGrpSpPr>
          <p:cNvPr id="11" name="Group 10">
            <a:extLst>
              <a:ext uri="{FF2B5EF4-FFF2-40B4-BE49-F238E27FC236}">
                <a16:creationId xmlns:a16="http://schemas.microsoft.com/office/drawing/2014/main" id="{22652D72-D3D7-4CDF-F80B-42DBCD73B0B1}"/>
              </a:ext>
            </a:extLst>
          </p:cNvPr>
          <p:cNvGrpSpPr/>
          <p:nvPr/>
        </p:nvGrpSpPr>
        <p:grpSpPr>
          <a:xfrm>
            <a:off x="3855178" y="404820"/>
            <a:ext cx="1714979" cy="6298154"/>
            <a:chOff x="4344459" y="404820"/>
            <a:chExt cx="1714979" cy="6298154"/>
          </a:xfrm>
        </p:grpSpPr>
        <p:sp>
          <p:nvSpPr>
            <p:cNvPr id="12" name="Rectangle 11">
              <a:extLst>
                <a:ext uri="{FF2B5EF4-FFF2-40B4-BE49-F238E27FC236}">
                  <a16:creationId xmlns:a16="http://schemas.microsoft.com/office/drawing/2014/main" id="{42A9C940-95C4-9437-2D73-175AFA3478DE}"/>
                </a:ext>
              </a:extLst>
            </p:cNvPr>
            <p:cNvSpPr/>
            <p:nvPr/>
          </p:nvSpPr>
          <p:spPr>
            <a:xfrm>
              <a:off x="4344459" y="949196"/>
              <a:ext cx="1714979" cy="1097280"/>
            </a:xfrm>
            <a:prstGeom prst="rect">
              <a:avLst/>
            </a:prstGeom>
            <a:solidFill>
              <a:schemeClr val="tx2">
                <a:lumMod val="10000"/>
                <a:lumOff val="9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CBDE76-F5C4-C5A8-6C04-0EBAC1C52509}"/>
                </a:ext>
              </a:extLst>
            </p:cNvPr>
            <p:cNvSpPr/>
            <p:nvPr/>
          </p:nvSpPr>
          <p:spPr>
            <a:xfrm>
              <a:off x="4344459" y="2051520"/>
              <a:ext cx="1714979" cy="1097280"/>
            </a:xfrm>
            <a:prstGeom prst="rect">
              <a:avLst/>
            </a:prstGeom>
            <a:solidFill>
              <a:schemeClr val="accent2">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B62E86F-4D07-E4CD-766D-23A6FDD2A673}"/>
                </a:ext>
              </a:extLst>
            </p:cNvPr>
            <p:cNvSpPr/>
            <p:nvPr/>
          </p:nvSpPr>
          <p:spPr>
            <a:xfrm>
              <a:off x="4344459" y="3140870"/>
              <a:ext cx="1714979" cy="1097280"/>
            </a:xfrm>
            <a:prstGeom prst="rect">
              <a:avLst/>
            </a:prstGeom>
            <a:solidFill>
              <a:schemeClr val="tx2">
                <a:lumMod val="10000"/>
                <a:lumOff val="9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8419006-EC85-7DDF-9521-ED068761F6B7}"/>
                </a:ext>
              </a:extLst>
            </p:cNvPr>
            <p:cNvSpPr/>
            <p:nvPr/>
          </p:nvSpPr>
          <p:spPr>
            <a:xfrm>
              <a:off x="4344459" y="4236798"/>
              <a:ext cx="1714979" cy="1097280"/>
            </a:xfrm>
            <a:prstGeom prst="rect">
              <a:avLst/>
            </a:prstGeom>
            <a:solidFill>
              <a:schemeClr val="accent2">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D298580-43BC-14BC-2F91-1C56B3E42862}"/>
                </a:ext>
              </a:extLst>
            </p:cNvPr>
            <p:cNvSpPr/>
            <p:nvPr/>
          </p:nvSpPr>
          <p:spPr>
            <a:xfrm>
              <a:off x="4344459" y="5332726"/>
              <a:ext cx="1714979" cy="1097280"/>
            </a:xfrm>
            <a:prstGeom prst="rect">
              <a:avLst/>
            </a:prstGeom>
            <a:solidFill>
              <a:schemeClr val="tx2">
                <a:lumMod val="10000"/>
                <a:lumOff val="9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357916D-F836-23C6-53F4-E3E78EF928B1}"/>
                </a:ext>
              </a:extLst>
            </p:cNvPr>
            <p:cNvSpPr/>
            <p:nvPr/>
          </p:nvSpPr>
          <p:spPr>
            <a:xfrm>
              <a:off x="4344459" y="405197"/>
              <a:ext cx="1714979" cy="548640"/>
            </a:xfrm>
            <a:prstGeom prst="rect">
              <a:avLst/>
            </a:prstGeom>
            <a:solidFill>
              <a:schemeClr val="accent2">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FD69651-AC9C-B2C2-D6C9-CCCFF5179069}"/>
                </a:ext>
              </a:extLst>
            </p:cNvPr>
            <p:cNvSpPr/>
            <p:nvPr/>
          </p:nvSpPr>
          <p:spPr>
            <a:xfrm>
              <a:off x="4344459" y="6428654"/>
              <a:ext cx="1714979" cy="274320"/>
            </a:xfrm>
            <a:prstGeom prst="rect">
              <a:avLst/>
            </a:prstGeom>
            <a:solidFill>
              <a:schemeClr val="accent2">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F3F710B-3E5B-5BD5-EE00-BB1B1EDC6F85}"/>
                </a:ext>
              </a:extLst>
            </p:cNvPr>
            <p:cNvGrpSpPr/>
            <p:nvPr/>
          </p:nvGrpSpPr>
          <p:grpSpPr>
            <a:xfrm>
              <a:off x="5664886" y="404820"/>
              <a:ext cx="383301" cy="6298154"/>
              <a:chOff x="7701320" y="-72676"/>
              <a:chExt cx="383301" cy="6226397"/>
            </a:xfrm>
          </p:grpSpPr>
          <p:cxnSp>
            <p:nvCxnSpPr>
              <p:cNvPr id="25" name="Straight Connector 24">
                <a:extLst>
                  <a:ext uri="{FF2B5EF4-FFF2-40B4-BE49-F238E27FC236}">
                    <a16:creationId xmlns:a16="http://schemas.microsoft.com/office/drawing/2014/main" id="{81CF1F90-C859-879D-B0A4-C7A17ADB20F0}"/>
                  </a:ext>
                </a:extLst>
              </p:cNvPr>
              <p:cNvCxnSpPr>
                <a:cxnSpLocks/>
              </p:cNvCxnSpPr>
              <p:nvPr/>
            </p:nvCxnSpPr>
            <p:spPr>
              <a:xfrm>
                <a:off x="7701320" y="1551602"/>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E04D1E26-945D-E488-D637-B90FC97BB0E2}"/>
                  </a:ext>
                </a:extLst>
              </p:cNvPr>
              <p:cNvCxnSpPr>
                <a:cxnSpLocks/>
              </p:cNvCxnSpPr>
              <p:nvPr/>
            </p:nvCxnSpPr>
            <p:spPr>
              <a:xfrm>
                <a:off x="7701320" y="1822315"/>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34FAC1EE-228B-DD7E-44AB-C419EFFB9884}"/>
                  </a:ext>
                </a:extLst>
              </p:cNvPr>
              <p:cNvCxnSpPr>
                <a:cxnSpLocks/>
              </p:cNvCxnSpPr>
              <p:nvPr/>
            </p:nvCxnSpPr>
            <p:spPr>
              <a:xfrm>
                <a:off x="7701320" y="2093028"/>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FD6ED7B9-E9A5-2842-FDFC-966C530E223A}"/>
                  </a:ext>
                </a:extLst>
              </p:cNvPr>
              <p:cNvCxnSpPr>
                <a:cxnSpLocks/>
              </p:cNvCxnSpPr>
              <p:nvPr/>
            </p:nvCxnSpPr>
            <p:spPr>
              <a:xfrm>
                <a:off x="7701320" y="1280889"/>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FFFD502F-998F-CC4E-CFF1-F0EA32FAD3E1}"/>
                  </a:ext>
                </a:extLst>
              </p:cNvPr>
              <p:cNvCxnSpPr>
                <a:cxnSpLocks/>
              </p:cNvCxnSpPr>
              <p:nvPr/>
            </p:nvCxnSpPr>
            <p:spPr>
              <a:xfrm>
                <a:off x="7701320" y="2363741"/>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F3DEE09C-771E-8D62-0814-D1802EE06F30}"/>
                  </a:ext>
                </a:extLst>
              </p:cNvPr>
              <p:cNvCxnSpPr>
                <a:cxnSpLocks/>
              </p:cNvCxnSpPr>
              <p:nvPr/>
            </p:nvCxnSpPr>
            <p:spPr>
              <a:xfrm>
                <a:off x="7701320" y="2905167"/>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95A10A3B-3760-E7F3-BBF3-1308C148B2CC}"/>
                  </a:ext>
                </a:extLst>
              </p:cNvPr>
              <p:cNvCxnSpPr>
                <a:cxnSpLocks/>
              </p:cNvCxnSpPr>
              <p:nvPr/>
            </p:nvCxnSpPr>
            <p:spPr>
              <a:xfrm>
                <a:off x="7701320" y="3175880"/>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2106A554-615A-408C-411F-CB4F0D8B3B1C}"/>
                  </a:ext>
                </a:extLst>
              </p:cNvPr>
              <p:cNvCxnSpPr>
                <a:cxnSpLocks/>
              </p:cNvCxnSpPr>
              <p:nvPr/>
            </p:nvCxnSpPr>
            <p:spPr>
              <a:xfrm>
                <a:off x="7701320" y="3446593"/>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54257AD2-908C-58C0-044C-C797F305B43F}"/>
                  </a:ext>
                </a:extLst>
              </p:cNvPr>
              <p:cNvCxnSpPr>
                <a:cxnSpLocks/>
              </p:cNvCxnSpPr>
              <p:nvPr/>
            </p:nvCxnSpPr>
            <p:spPr>
              <a:xfrm>
                <a:off x="7701320" y="2634454"/>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B8F65DB3-9862-4E79-222F-D6896C1FDAE3}"/>
                  </a:ext>
                </a:extLst>
              </p:cNvPr>
              <p:cNvCxnSpPr>
                <a:cxnSpLocks/>
              </p:cNvCxnSpPr>
              <p:nvPr/>
            </p:nvCxnSpPr>
            <p:spPr>
              <a:xfrm>
                <a:off x="7701320" y="3717306"/>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010B9D39-DC8C-6EAC-71F8-40A6FB31E390}"/>
                  </a:ext>
                </a:extLst>
              </p:cNvPr>
              <p:cNvCxnSpPr>
                <a:cxnSpLocks/>
              </p:cNvCxnSpPr>
              <p:nvPr/>
            </p:nvCxnSpPr>
            <p:spPr>
              <a:xfrm>
                <a:off x="7701320" y="198037"/>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C3FA355C-31BE-82F0-D532-9E13913F9027}"/>
                  </a:ext>
                </a:extLst>
              </p:cNvPr>
              <p:cNvCxnSpPr>
                <a:cxnSpLocks/>
              </p:cNvCxnSpPr>
              <p:nvPr/>
            </p:nvCxnSpPr>
            <p:spPr>
              <a:xfrm>
                <a:off x="7701320" y="468750"/>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7" name="Straight Connector 36">
                <a:extLst>
                  <a:ext uri="{FF2B5EF4-FFF2-40B4-BE49-F238E27FC236}">
                    <a16:creationId xmlns:a16="http://schemas.microsoft.com/office/drawing/2014/main" id="{5F53A6A2-1706-1A84-523C-81CC1300BB88}"/>
                  </a:ext>
                </a:extLst>
              </p:cNvPr>
              <p:cNvCxnSpPr>
                <a:cxnSpLocks/>
              </p:cNvCxnSpPr>
              <p:nvPr/>
            </p:nvCxnSpPr>
            <p:spPr>
              <a:xfrm>
                <a:off x="7701320" y="739463"/>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3E92A8C7-974A-2F03-EE59-4CF8970B3D1D}"/>
                  </a:ext>
                </a:extLst>
              </p:cNvPr>
              <p:cNvCxnSpPr>
                <a:cxnSpLocks/>
              </p:cNvCxnSpPr>
              <p:nvPr/>
            </p:nvCxnSpPr>
            <p:spPr>
              <a:xfrm>
                <a:off x="7701320" y="-72676"/>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D8DE3064-2907-FBDD-193D-B3CD4C02D999}"/>
                  </a:ext>
                </a:extLst>
              </p:cNvPr>
              <p:cNvCxnSpPr>
                <a:cxnSpLocks/>
              </p:cNvCxnSpPr>
              <p:nvPr/>
            </p:nvCxnSpPr>
            <p:spPr>
              <a:xfrm>
                <a:off x="7701320" y="1010176"/>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BD8B0356-87A2-A0FB-17F0-645E745812D4}"/>
                  </a:ext>
                </a:extLst>
              </p:cNvPr>
              <p:cNvCxnSpPr>
                <a:cxnSpLocks/>
              </p:cNvCxnSpPr>
              <p:nvPr/>
            </p:nvCxnSpPr>
            <p:spPr>
              <a:xfrm>
                <a:off x="7701320" y="3988019"/>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64501A65-2658-FC12-49EA-EA7E4399993D}"/>
                  </a:ext>
                </a:extLst>
              </p:cNvPr>
              <p:cNvCxnSpPr>
                <a:cxnSpLocks/>
              </p:cNvCxnSpPr>
              <p:nvPr/>
            </p:nvCxnSpPr>
            <p:spPr>
              <a:xfrm>
                <a:off x="7701320" y="4258732"/>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CE4D3C88-F06E-0BE5-C0F1-F4CB34093D61}"/>
                  </a:ext>
                </a:extLst>
              </p:cNvPr>
              <p:cNvCxnSpPr>
                <a:cxnSpLocks/>
              </p:cNvCxnSpPr>
              <p:nvPr/>
            </p:nvCxnSpPr>
            <p:spPr>
              <a:xfrm>
                <a:off x="7701320" y="4529445"/>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F94020E9-A871-716A-5E7D-C69D2082C948}"/>
                  </a:ext>
                </a:extLst>
              </p:cNvPr>
              <p:cNvCxnSpPr>
                <a:cxnSpLocks/>
              </p:cNvCxnSpPr>
              <p:nvPr/>
            </p:nvCxnSpPr>
            <p:spPr>
              <a:xfrm>
                <a:off x="7701320" y="4800158"/>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D966B2CC-8EE1-F514-59F2-A7448113926A}"/>
                  </a:ext>
                </a:extLst>
              </p:cNvPr>
              <p:cNvCxnSpPr>
                <a:cxnSpLocks/>
              </p:cNvCxnSpPr>
              <p:nvPr/>
            </p:nvCxnSpPr>
            <p:spPr>
              <a:xfrm>
                <a:off x="7701320" y="5341584"/>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9E2D6F20-8580-400D-858F-D078D5FF1B68}"/>
                  </a:ext>
                </a:extLst>
              </p:cNvPr>
              <p:cNvCxnSpPr>
                <a:cxnSpLocks/>
              </p:cNvCxnSpPr>
              <p:nvPr/>
            </p:nvCxnSpPr>
            <p:spPr>
              <a:xfrm>
                <a:off x="7701320" y="5612297"/>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3B68DB9F-5384-9A52-929F-D2699E568344}"/>
                  </a:ext>
                </a:extLst>
              </p:cNvPr>
              <p:cNvCxnSpPr>
                <a:cxnSpLocks/>
              </p:cNvCxnSpPr>
              <p:nvPr/>
            </p:nvCxnSpPr>
            <p:spPr>
              <a:xfrm>
                <a:off x="7701320" y="5883010"/>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C2C6B896-AB0D-C452-6C24-B598476CB0AC}"/>
                  </a:ext>
                </a:extLst>
              </p:cNvPr>
              <p:cNvCxnSpPr>
                <a:cxnSpLocks/>
              </p:cNvCxnSpPr>
              <p:nvPr/>
            </p:nvCxnSpPr>
            <p:spPr>
              <a:xfrm>
                <a:off x="7701320" y="5070871"/>
                <a:ext cx="383301"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A59B5C11-8867-4920-0BEE-1B1E51CFC2A2}"/>
                  </a:ext>
                </a:extLst>
              </p:cNvPr>
              <p:cNvCxnSpPr>
                <a:cxnSpLocks/>
              </p:cNvCxnSpPr>
              <p:nvPr/>
            </p:nvCxnSpPr>
            <p:spPr>
              <a:xfrm>
                <a:off x="7701320" y="6153721"/>
                <a:ext cx="383301"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20" name="TextBox 19">
              <a:extLst>
                <a:ext uri="{FF2B5EF4-FFF2-40B4-BE49-F238E27FC236}">
                  <a16:creationId xmlns:a16="http://schemas.microsoft.com/office/drawing/2014/main" id="{217399AD-FC5C-59E9-A084-D33B1D7EE228}"/>
                </a:ext>
              </a:extLst>
            </p:cNvPr>
            <p:cNvSpPr txBox="1"/>
            <p:nvPr/>
          </p:nvSpPr>
          <p:spPr>
            <a:xfrm>
              <a:off x="4400431" y="2267309"/>
              <a:ext cx="1167114" cy="646331"/>
            </a:xfrm>
            <a:prstGeom prst="rect">
              <a:avLst/>
            </a:prstGeom>
            <a:noFill/>
          </p:spPr>
          <p:txBody>
            <a:bodyPr wrap="square" rtlCol="0">
              <a:spAutoFit/>
            </a:bodyPr>
            <a:lstStyle/>
            <a:p>
              <a:pPr algn="ctr"/>
              <a:r>
                <a:rPr lang="en-US" sz="3600" dirty="0"/>
                <a:t>2022</a:t>
              </a:r>
            </a:p>
          </p:txBody>
        </p:sp>
        <p:sp>
          <p:nvSpPr>
            <p:cNvPr id="21" name="TextBox 20">
              <a:extLst>
                <a:ext uri="{FF2B5EF4-FFF2-40B4-BE49-F238E27FC236}">
                  <a16:creationId xmlns:a16="http://schemas.microsoft.com/office/drawing/2014/main" id="{8E14B26E-F3ED-A430-AD33-2D1F14322A53}"/>
                </a:ext>
              </a:extLst>
            </p:cNvPr>
            <p:cNvSpPr txBox="1"/>
            <p:nvPr/>
          </p:nvSpPr>
          <p:spPr>
            <a:xfrm>
              <a:off x="4400431" y="1169626"/>
              <a:ext cx="1167114" cy="646331"/>
            </a:xfrm>
            <a:prstGeom prst="rect">
              <a:avLst/>
            </a:prstGeom>
            <a:noFill/>
          </p:spPr>
          <p:txBody>
            <a:bodyPr wrap="square" rtlCol="0">
              <a:spAutoFit/>
            </a:bodyPr>
            <a:lstStyle/>
            <a:p>
              <a:pPr algn="ctr"/>
              <a:r>
                <a:rPr lang="en-US" sz="3600" dirty="0"/>
                <a:t>2021</a:t>
              </a:r>
            </a:p>
          </p:txBody>
        </p:sp>
        <p:sp>
          <p:nvSpPr>
            <p:cNvPr id="22" name="TextBox 21">
              <a:extLst>
                <a:ext uri="{FF2B5EF4-FFF2-40B4-BE49-F238E27FC236}">
                  <a16:creationId xmlns:a16="http://schemas.microsoft.com/office/drawing/2014/main" id="{A82F8891-8711-F0B3-DDA8-7BC4E5CCE08E}"/>
                </a:ext>
              </a:extLst>
            </p:cNvPr>
            <p:cNvSpPr txBox="1"/>
            <p:nvPr/>
          </p:nvSpPr>
          <p:spPr>
            <a:xfrm>
              <a:off x="4400431" y="3353575"/>
              <a:ext cx="1167114" cy="646331"/>
            </a:xfrm>
            <a:prstGeom prst="rect">
              <a:avLst/>
            </a:prstGeom>
            <a:noFill/>
          </p:spPr>
          <p:txBody>
            <a:bodyPr wrap="square" rtlCol="0">
              <a:spAutoFit/>
            </a:bodyPr>
            <a:lstStyle/>
            <a:p>
              <a:pPr algn="ctr"/>
              <a:r>
                <a:rPr lang="en-US" sz="3600" dirty="0"/>
                <a:t>2023</a:t>
              </a:r>
            </a:p>
          </p:txBody>
        </p:sp>
        <p:sp>
          <p:nvSpPr>
            <p:cNvPr id="23" name="TextBox 22">
              <a:extLst>
                <a:ext uri="{FF2B5EF4-FFF2-40B4-BE49-F238E27FC236}">
                  <a16:creationId xmlns:a16="http://schemas.microsoft.com/office/drawing/2014/main" id="{92C39B1A-542D-AB5E-2D45-4F270A8756E2}"/>
                </a:ext>
              </a:extLst>
            </p:cNvPr>
            <p:cNvSpPr txBox="1"/>
            <p:nvPr/>
          </p:nvSpPr>
          <p:spPr>
            <a:xfrm>
              <a:off x="4400431" y="4513337"/>
              <a:ext cx="1167114" cy="646331"/>
            </a:xfrm>
            <a:prstGeom prst="rect">
              <a:avLst/>
            </a:prstGeom>
            <a:noFill/>
          </p:spPr>
          <p:txBody>
            <a:bodyPr wrap="square" rtlCol="0">
              <a:spAutoFit/>
            </a:bodyPr>
            <a:lstStyle/>
            <a:p>
              <a:pPr algn="ctr"/>
              <a:r>
                <a:rPr lang="en-US" sz="3600" dirty="0"/>
                <a:t>2024</a:t>
              </a:r>
            </a:p>
          </p:txBody>
        </p:sp>
        <p:sp>
          <p:nvSpPr>
            <p:cNvPr id="24" name="TextBox 23">
              <a:extLst>
                <a:ext uri="{FF2B5EF4-FFF2-40B4-BE49-F238E27FC236}">
                  <a16:creationId xmlns:a16="http://schemas.microsoft.com/office/drawing/2014/main" id="{918C7375-28D4-8309-0061-0B9C772AF31F}"/>
                </a:ext>
              </a:extLst>
            </p:cNvPr>
            <p:cNvSpPr txBox="1"/>
            <p:nvPr/>
          </p:nvSpPr>
          <p:spPr>
            <a:xfrm>
              <a:off x="4400431" y="5607582"/>
              <a:ext cx="1167114" cy="646331"/>
            </a:xfrm>
            <a:prstGeom prst="rect">
              <a:avLst/>
            </a:prstGeom>
            <a:noFill/>
          </p:spPr>
          <p:txBody>
            <a:bodyPr wrap="square" rtlCol="0">
              <a:spAutoFit/>
            </a:bodyPr>
            <a:lstStyle/>
            <a:p>
              <a:pPr algn="ctr"/>
              <a:r>
                <a:rPr lang="en-US" sz="3600" dirty="0"/>
                <a:t>2025</a:t>
              </a:r>
            </a:p>
          </p:txBody>
        </p:sp>
      </p:grpSp>
      <p:sp>
        <p:nvSpPr>
          <p:cNvPr id="64" name="TextBox 63">
            <a:extLst>
              <a:ext uri="{FF2B5EF4-FFF2-40B4-BE49-F238E27FC236}">
                <a16:creationId xmlns:a16="http://schemas.microsoft.com/office/drawing/2014/main" id="{4BF43AC6-C735-AD02-4390-D23EC106369A}"/>
              </a:ext>
            </a:extLst>
          </p:cNvPr>
          <p:cNvSpPr txBox="1"/>
          <p:nvPr/>
        </p:nvSpPr>
        <p:spPr>
          <a:xfrm>
            <a:off x="4618864" y="2014387"/>
            <a:ext cx="1714979" cy="400110"/>
          </a:xfrm>
          <a:prstGeom prst="rect">
            <a:avLst/>
          </a:prstGeom>
          <a:noFill/>
        </p:spPr>
        <p:txBody>
          <a:bodyPr wrap="square" rtlCol="0">
            <a:spAutoFit/>
          </a:bodyPr>
          <a:lstStyle/>
          <a:p>
            <a:r>
              <a:rPr lang="en-US" sz="2000" dirty="0"/>
              <a:t>1.4 MW</a:t>
            </a:r>
          </a:p>
        </p:txBody>
      </p:sp>
      <p:sp>
        <p:nvSpPr>
          <p:cNvPr id="65" name="TextBox 64">
            <a:extLst>
              <a:ext uri="{FF2B5EF4-FFF2-40B4-BE49-F238E27FC236}">
                <a16:creationId xmlns:a16="http://schemas.microsoft.com/office/drawing/2014/main" id="{B5D6306D-DA51-9CB6-4910-911D6B647417}"/>
              </a:ext>
            </a:extLst>
          </p:cNvPr>
          <p:cNvSpPr txBox="1"/>
          <p:nvPr/>
        </p:nvSpPr>
        <p:spPr>
          <a:xfrm>
            <a:off x="4636231" y="5017213"/>
            <a:ext cx="1714979" cy="400110"/>
          </a:xfrm>
          <a:prstGeom prst="rect">
            <a:avLst/>
          </a:prstGeom>
          <a:noFill/>
        </p:spPr>
        <p:txBody>
          <a:bodyPr wrap="square" rtlCol="0">
            <a:spAutoFit/>
          </a:bodyPr>
          <a:lstStyle/>
          <a:p>
            <a:r>
              <a:rPr lang="en-US" sz="2000" dirty="0"/>
              <a:t>1.7 MW</a:t>
            </a:r>
          </a:p>
        </p:txBody>
      </p:sp>
      <p:sp>
        <p:nvSpPr>
          <p:cNvPr id="66" name="Right Brace 65">
            <a:extLst>
              <a:ext uri="{FF2B5EF4-FFF2-40B4-BE49-F238E27FC236}">
                <a16:creationId xmlns:a16="http://schemas.microsoft.com/office/drawing/2014/main" id="{B0C4AE4A-AD98-6143-C411-0541F0C1595C}"/>
              </a:ext>
            </a:extLst>
          </p:cNvPr>
          <p:cNvSpPr/>
          <p:nvPr/>
        </p:nvSpPr>
        <p:spPr>
          <a:xfrm>
            <a:off x="5853087" y="231328"/>
            <a:ext cx="530700" cy="1815147"/>
          </a:xfrm>
          <a:prstGeom prst="rightBrace">
            <a:avLst>
              <a:gd name="adj1" fmla="val 19270"/>
              <a:gd name="adj2" fmla="val 38551"/>
            </a:avLst>
          </a:prstGeom>
          <a:ln w="254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7" name="TextBox 66">
            <a:extLst>
              <a:ext uri="{FF2B5EF4-FFF2-40B4-BE49-F238E27FC236}">
                <a16:creationId xmlns:a16="http://schemas.microsoft.com/office/drawing/2014/main" id="{BE3EB43B-8DEB-F198-0C41-C1A90852AD18}"/>
              </a:ext>
            </a:extLst>
          </p:cNvPr>
          <p:cNvSpPr txBox="1"/>
          <p:nvPr/>
        </p:nvSpPr>
        <p:spPr>
          <a:xfrm>
            <a:off x="6351208" y="543636"/>
            <a:ext cx="1511017" cy="707886"/>
          </a:xfrm>
          <a:prstGeom prst="rect">
            <a:avLst/>
          </a:prstGeom>
          <a:noFill/>
        </p:spPr>
        <p:txBody>
          <a:bodyPr wrap="square" rtlCol="0">
            <a:spAutoFit/>
          </a:bodyPr>
          <a:lstStyle/>
          <a:p>
            <a:r>
              <a:rPr lang="en-US" sz="2000" b="1" dirty="0"/>
              <a:t>COVID shutdown </a:t>
            </a:r>
          </a:p>
        </p:txBody>
      </p:sp>
      <p:sp>
        <p:nvSpPr>
          <p:cNvPr id="74" name="Right Brace 73">
            <a:extLst>
              <a:ext uri="{FF2B5EF4-FFF2-40B4-BE49-F238E27FC236}">
                <a16:creationId xmlns:a16="http://schemas.microsoft.com/office/drawing/2014/main" id="{E31235B8-DDD4-4DA4-0907-84FEC252F868}"/>
              </a:ext>
            </a:extLst>
          </p:cNvPr>
          <p:cNvSpPr/>
          <p:nvPr/>
        </p:nvSpPr>
        <p:spPr>
          <a:xfrm>
            <a:off x="5842262" y="4855873"/>
            <a:ext cx="647025" cy="506156"/>
          </a:xfrm>
          <a:prstGeom prst="rightBrace">
            <a:avLst>
              <a:gd name="adj1" fmla="val 19270"/>
              <a:gd name="adj2" fmla="val 50000"/>
            </a:avLst>
          </a:prstGeom>
          <a:ln w="254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5" name="TextBox 74">
            <a:extLst>
              <a:ext uri="{FF2B5EF4-FFF2-40B4-BE49-F238E27FC236}">
                <a16:creationId xmlns:a16="http://schemas.microsoft.com/office/drawing/2014/main" id="{578FA579-2390-7E36-F5B2-32AB6BE87E51}"/>
              </a:ext>
            </a:extLst>
          </p:cNvPr>
          <p:cNvSpPr txBox="1"/>
          <p:nvPr/>
        </p:nvSpPr>
        <p:spPr>
          <a:xfrm>
            <a:off x="6463791" y="4777712"/>
            <a:ext cx="1538731" cy="707886"/>
          </a:xfrm>
          <a:prstGeom prst="rect">
            <a:avLst/>
          </a:prstGeom>
          <a:noFill/>
        </p:spPr>
        <p:txBody>
          <a:bodyPr wrap="square" rtlCol="0">
            <a:spAutoFit/>
          </a:bodyPr>
          <a:lstStyle/>
          <a:p>
            <a:r>
              <a:rPr lang="en-US" sz="2000" b="1" dirty="0"/>
              <a:t>Detector on blocks</a:t>
            </a:r>
          </a:p>
        </p:txBody>
      </p:sp>
      <p:sp>
        <p:nvSpPr>
          <p:cNvPr id="76" name="TextBox 75">
            <a:extLst>
              <a:ext uri="{FF2B5EF4-FFF2-40B4-BE49-F238E27FC236}">
                <a16:creationId xmlns:a16="http://schemas.microsoft.com/office/drawing/2014/main" id="{0D786819-68A8-8A0C-8BEB-F5038F1A0F31}"/>
              </a:ext>
            </a:extLst>
          </p:cNvPr>
          <p:cNvSpPr txBox="1"/>
          <p:nvPr/>
        </p:nvSpPr>
        <p:spPr>
          <a:xfrm>
            <a:off x="4509765" y="3126765"/>
            <a:ext cx="1714979" cy="400110"/>
          </a:xfrm>
          <a:prstGeom prst="rect">
            <a:avLst/>
          </a:prstGeom>
          <a:noFill/>
        </p:spPr>
        <p:txBody>
          <a:bodyPr wrap="square" rtlCol="0">
            <a:spAutoFit/>
          </a:bodyPr>
          <a:lstStyle/>
          <a:p>
            <a:r>
              <a:rPr lang="en-US" sz="2000" dirty="0"/>
              <a:t>1.55 MW</a:t>
            </a:r>
          </a:p>
        </p:txBody>
      </p:sp>
      <p:sp>
        <p:nvSpPr>
          <p:cNvPr id="78" name="TextBox 77">
            <a:extLst>
              <a:ext uri="{FF2B5EF4-FFF2-40B4-BE49-F238E27FC236}">
                <a16:creationId xmlns:a16="http://schemas.microsoft.com/office/drawing/2014/main" id="{EFB4C803-7F87-DE23-3B98-E659D3D4C479}"/>
              </a:ext>
            </a:extLst>
          </p:cNvPr>
          <p:cNvSpPr txBox="1"/>
          <p:nvPr/>
        </p:nvSpPr>
        <p:spPr>
          <a:xfrm>
            <a:off x="4636230" y="6091928"/>
            <a:ext cx="1714979" cy="400110"/>
          </a:xfrm>
          <a:prstGeom prst="rect">
            <a:avLst/>
          </a:prstGeom>
          <a:noFill/>
        </p:spPr>
        <p:txBody>
          <a:bodyPr wrap="square" rtlCol="0">
            <a:spAutoFit/>
          </a:bodyPr>
          <a:lstStyle/>
          <a:p>
            <a:r>
              <a:rPr lang="en-US" sz="2000" dirty="0"/>
              <a:t>1.9 MW</a:t>
            </a:r>
          </a:p>
        </p:txBody>
      </p:sp>
      <p:sp>
        <p:nvSpPr>
          <p:cNvPr id="10" name="TextBox 9">
            <a:extLst>
              <a:ext uri="{FF2B5EF4-FFF2-40B4-BE49-F238E27FC236}">
                <a16:creationId xmlns:a16="http://schemas.microsoft.com/office/drawing/2014/main" id="{261286CC-0B10-94FD-7F8E-A251E4703E05}"/>
              </a:ext>
            </a:extLst>
          </p:cNvPr>
          <p:cNvSpPr txBox="1"/>
          <p:nvPr/>
        </p:nvSpPr>
        <p:spPr>
          <a:xfrm>
            <a:off x="6483147" y="3934167"/>
            <a:ext cx="981861" cy="707886"/>
          </a:xfrm>
          <a:prstGeom prst="rect">
            <a:avLst/>
          </a:prstGeom>
          <a:solidFill>
            <a:srgbClr val="FFFFFF"/>
          </a:solidFill>
        </p:spPr>
        <p:txBody>
          <a:bodyPr wrap="square" rtlCol="0">
            <a:spAutoFit/>
          </a:bodyPr>
          <a:lstStyle/>
          <a:p>
            <a:r>
              <a:rPr lang="en-US" sz="2000" b="1" dirty="0"/>
              <a:t>PPU outage </a:t>
            </a:r>
          </a:p>
        </p:txBody>
      </p:sp>
      <p:grpSp>
        <p:nvGrpSpPr>
          <p:cNvPr id="5" name="Group 4">
            <a:extLst>
              <a:ext uri="{FF2B5EF4-FFF2-40B4-BE49-F238E27FC236}">
                <a16:creationId xmlns:a16="http://schemas.microsoft.com/office/drawing/2014/main" id="{E3B364AD-9C10-3E78-3326-0E164D3633C1}"/>
              </a:ext>
            </a:extLst>
          </p:cNvPr>
          <p:cNvGrpSpPr/>
          <p:nvPr/>
        </p:nvGrpSpPr>
        <p:grpSpPr>
          <a:xfrm>
            <a:off x="5639934" y="3799985"/>
            <a:ext cx="7667062" cy="2718831"/>
            <a:chOff x="5639934" y="3799985"/>
            <a:chExt cx="7667062" cy="2718831"/>
          </a:xfrm>
        </p:grpSpPr>
        <p:sp>
          <p:nvSpPr>
            <p:cNvPr id="80" name="TextBox 79">
              <a:extLst>
                <a:ext uri="{FF2B5EF4-FFF2-40B4-BE49-F238E27FC236}">
                  <a16:creationId xmlns:a16="http://schemas.microsoft.com/office/drawing/2014/main" id="{FD605E2A-8040-395D-BD39-9318E4858EA4}"/>
                </a:ext>
              </a:extLst>
            </p:cNvPr>
            <p:cNvSpPr txBox="1"/>
            <p:nvPr/>
          </p:nvSpPr>
          <p:spPr>
            <a:xfrm>
              <a:off x="6736007" y="5421474"/>
              <a:ext cx="6370320" cy="369332"/>
            </a:xfrm>
            <a:prstGeom prst="rect">
              <a:avLst/>
            </a:prstGeom>
            <a:noFill/>
          </p:spPr>
          <p:txBody>
            <a:bodyPr wrap="square" rtlCol="0">
              <a:spAutoFit/>
            </a:bodyPr>
            <a:lstStyle/>
            <a:p>
              <a:r>
                <a:rPr lang="en-US" dirty="0">
                  <a:solidFill>
                    <a:srgbClr val="006BA6"/>
                  </a:solidFill>
                </a:rPr>
                <a:t>Demonstrated anharmonic chopper modes</a:t>
              </a:r>
            </a:p>
          </p:txBody>
        </p:sp>
        <p:sp>
          <p:nvSpPr>
            <p:cNvPr id="86" name="TextBox 85">
              <a:extLst>
                <a:ext uri="{FF2B5EF4-FFF2-40B4-BE49-F238E27FC236}">
                  <a16:creationId xmlns:a16="http://schemas.microsoft.com/office/drawing/2014/main" id="{1F1751AB-8612-49D6-A9C9-4AC3F332A0F9}"/>
                </a:ext>
              </a:extLst>
            </p:cNvPr>
            <p:cNvSpPr txBox="1"/>
            <p:nvPr/>
          </p:nvSpPr>
          <p:spPr>
            <a:xfrm>
              <a:off x="6724756" y="5913825"/>
              <a:ext cx="6043954" cy="369332"/>
            </a:xfrm>
            <a:prstGeom prst="rect">
              <a:avLst/>
            </a:prstGeom>
            <a:noFill/>
          </p:spPr>
          <p:txBody>
            <a:bodyPr wrap="square" rtlCol="0">
              <a:spAutoFit/>
            </a:bodyPr>
            <a:lstStyle/>
            <a:p>
              <a:r>
                <a:rPr lang="en-US" dirty="0">
                  <a:solidFill>
                    <a:srgbClr val="006BA6"/>
                  </a:solidFill>
                </a:rPr>
                <a:t>Commissioned multi-channel e-chem SE</a:t>
              </a:r>
            </a:p>
          </p:txBody>
        </p:sp>
        <p:cxnSp>
          <p:nvCxnSpPr>
            <p:cNvPr id="79" name="Straight Arrow Connector 78">
              <a:extLst>
                <a:ext uri="{FF2B5EF4-FFF2-40B4-BE49-F238E27FC236}">
                  <a16:creationId xmlns:a16="http://schemas.microsoft.com/office/drawing/2014/main" id="{52D028D5-8732-2550-2E78-18E16BE4A4BE}"/>
                </a:ext>
              </a:extLst>
            </p:cNvPr>
            <p:cNvCxnSpPr>
              <a:cxnSpLocks/>
            </p:cNvCxnSpPr>
            <p:nvPr/>
          </p:nvCxnSpPr>
          <p:spPr>
            <a:xfrm flipH="1">
              <a:off x="5680746" y="5699711"/>
              <a:ext cx="1087996" cy="0"/>
            </a:xfrm>
            <a:prstGeom prst="straightConnector1">
              <a:avLst/>
            </a:prstGeom>
            <a:ln w="19050">
              <a:solidFill>
                <a:srgbClr val="006BA6"/>
              </a:solidFill>
              <a:tailEnd type="triangle" w="lg" len="lg"/>
            </a:ln>
          </p:spPr>
          <p:style>
            <a:lnRef idx="2">
              <a:schemeClr val="accent1"/>
            </a:lnRef>
            <a:fillRef idx="0">
              <a:schemeClr val="accent1"/>
            </a:fillRef>
            <a:effectRef idx="1">
              <a:schemeClr val="accent1"/>
            </a:effectRef>
            <a:fontRef idx="minor">
              <a:schemeClr val="tx1"/>
            </a:fontRef>
          </p:style>
        </p:cxnSp>
        <p:sp>
          <p:nvSpPr>
            <p:cNvPr id="81" name="TextBox 80">
              <a:extLst>
                <a:ext uri="{FF2B5EF4-FFF2-40B4-BE49-F238E27FC236}">
                  <a16:creationId xmlns:a16="http://schemas.microsoft.com/office/drawing/2014/main" id="{AFA1C3D6-F626-4C12-D769-C25CD32028CC}"/>
                </a:ext>
              </a:extLst>
            </p:cNvPr>
            <p:cNvSpPr txBox="1"/>
            <p:nvPr/>
          </p:nvSpPr>
          <p:spPr>
            <a:xfrm>
              <a:off x="6719909" y="6149484"/>
              <a:ext cx="6043954" cy="369332"/>
            </a:xfrm>
            <a:prstGeom prst="rect">
              <a:avLst/>
            </a:prstGeom>
            <a:noFill/>
          </p:spPr>
          <p:txBody>
            <a:bodyPr wrap="square" rtlCol="0">
              <a:spAutoFit/>
            </a:bodyPr>
            <a:lstStyle/>
            <a:p>
              <a:r>
                <a:rPr lang="en-US" dirty="0">
                  <a:solidFill>
                    <a:srgbClr val="006BA6"/>
                  </a:solidFill>
                </a:rPr>
                <a:t>First experiments with x8 solid-liquid cell SE</a:t>
              </a:r>
            </a:p>
          </p:txBody>
        </p:sp>
        <p:sp>
          <p:nvSpPr>
            <p:cNvPr id="83" name="TextBox 82">
              <a:extLst>
                <a:ext uri="{FF2B5EF4-FFF2-40B4-BE49-F238E27FC236}">
                  <a16:creationId xmlns:a16="http://schemas.microsoft.com/office/drawing/2014/main" id="{08D98234-9746-DD37-397C-F88FCC90C846}"/>
                </a:ext>
              </a:extLst>
            </p:cNvPr>
            <p:cNvSpPr txBox="1"/>
            <p:nvPr/>
          </p:nvSpPr>
          <p:spPr>
            <a:xfrm>
              <a:off x="6736007" y="5620294"/>
              <a:ext cx="6370320" cy="369332"/>
            </a:xfrm>
            <a:prstGeom prst="rect">
              <a:avLst/>
            </a:prstGeom>
            <a:noFill/>
          </p:spPr>
          <p:txBody>
            <a:bodyPr wrap="square" rtlCol="0">
              <a:spAutoFit/>
            </a:bodyPr>
            <a:lstStyle/>
            <a:p>
              <a:r>
                <a:rPr lang="en-US" dirty="0">
                  <a:solidFill>
                    <a:srgbClr val="006BA6"/>
                  </a:solidFill>
                </a:rPr>
                <a:t>Added chopper cut to Cd direct beam method</a:t>
              </a:r>
            </a:p>
          </p:txBody>
        </p:sp>
        <p:cxnSp>
          <p:nvCxnSpPr>
            <p:cNvPr id="85" name="Straight Arrow Connector 84">
              <a:extLst>
                <a:ext uri="{FF2B5EF4-FFF2-40B4-BE49-F238E27FC236}">
                  <a16:creationId xmlns:a16="http://schemas.microsoft.com/office/drawing/2014/main" id="{B6F954D7-15D0-4B22-0EAE-5593178D5449}"/>
                </a:ext>
              </a:extLst>
            </p:cNvPr>
            <p:cNvCxnSpPr>
              <a:cxnSpLocks/>
            </p:cNvCxnSpPr>
            <p:nvPr/>
          </p:nvCxnSpPr>
          <p:spPr>
            <a:xfrm flipH="1">
              <a:off x="5680746" y="6094812"/>
              <a:ext cx="1087997" cy="6078"/>
            </a:xfrm>
            <a:prstGeom prst="straightConnector1">
              <a:avLst/>
            </a:prstGeom>
            <a:ln w="19050">
              <a:solidFill>
                <a:srgbClr val="006BA6"/>
              </a:solidFill>
              <a:tailEnd type="triangle" w="lg" len="lg"/>
            </a:ln>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AFB7498E-C5E0-2687-CD4C-FB3E9577C3DE}"/>
                </a:ext>
              </a:extLst>
            </p:cNvPr>
            <p:cNvSpPr txBox="1"/>
            <p:nvPr/>
          </p:nvSpPr>
          <p:spPr>
            <a:xfrm>
              <a:off x="7999645" y="4689360"/>
              <a:ext cx="4224254" cy="646331"/>
            </a:xfrm>
            <a:prstGeom prst="rect">
              <a:avLst/>
            </a:prstGeom>
            <a:noFill/>
          </p:spPr>
          <p:txBody>
            <a:bodyPr wrap="square" rtlCol="0">
              <a:spAutoFit/>
            </a:bodyPr>
            <a:lstStyle/>
            <a:p>
              <a:r>
                <a:rPr lang="en-US" dirty="0">
                  <a:solidFill>
                    <a:srgbClr val="006BA6"/>
                  </a:solidFill>
                </a:rPr>
                <a:t>Demonstrated divergent beam NR and  direct beams using Cd attenuators</a:t>
              </a:r>
            </a:p>
          </p:txBody>
        </p:sp>
        <p:sp>
          <p:nvSpPr>
            <p:cNvPr id="90" name="TextBox 89">
              <a:extLst>
                <a:ext uri="{FF2B5EF4-FFF2-40B4-BE49-F238E27FC236}">
                  <a16:creationId xmlns:a16="http://schemas.microsoft.com/office/drawing/2014/main" id="{AC9E3C8C-1358-1D2F-CAF4-BDB7F868F3D4}"/>
                </a:ext>
              </a:extLst>
            </p:cNvPr>
            <p:cNvSpPr txBox="1"/>
            <p:nvPr/>
          </p:nvSpPr>
          <p:spPr>
            <a:xfrm>
              <a:off x="7988394" y="3799985"/>
              <a:ext cx="5318602" cy="369332"/>
            </a:xfrm>
            <a:prstGeom prst="rect">
              <a:avLst/>
            </a:prstGeom>
            <a:noFill/>
          </p:spPr>
          <p:txBody>
            <a:bodyPr wrap="square" rtlCol="0">
              <a:spAutoFit/>
            </a:bodyPr>
            <a:lstStyle/>
            <a:p>
              <a:r>
                <a:rPr lang="en-US" dirty="0">
                  <a:solidFill>
                    <a:srgbClr val="006BA6"/>
                  </a:solidFill>
                </a:rPr>
                <a:t>Commissioned 30Hz operation mode</a:t>
              </a:r>
            </a:p>
          </p:txBody>
        </p:sp>
        <p:sp>
          <p:nvSpPr>
            <p:cNvPr id="91" name="TextBox 90">
              <a:extLst>
                <a:ext uri="{FF2B5EF4-FFF2-40B4-BE49-F238E27FC236}">
                  <a16:creationId xmlns:a16="http://schemas.microsoft.com/office/drawing/2014/main" id="{DF762261-1398-D5E4-BBCF-69BD1A67B3CA}"/>
                </a:ext>
              </a:extLst>
            </p:cNvPr>
            <p:cNvSpPr txBox="1"/>
            <p:nvPr/>
          </p:nvSpPr>
          <p:spPr>
            <a:xfrm>
              <a:off x="7988394" y="4118475"/>
              <a:ext cx="3941622" cy="646331"/>
            </a:xfrm>
            <a:prstGeom prst="rect">
              <a:avLst/>
            </a:prstGeom>
            <a:noFill/>
          </p:spPr>
          <p:txBody>
            <a:bodyPr wrap="square" rtlCol="0">
              <a:spAutoFit/>
            </a:bodyPr>
            <a:lstStyle/>
            <a:p>
              <a:r>
                <a:rPr lang="en-US" dirty="0">
                  <a:solidFill>
                    <a:srgbClr val="006BA6"/>
                  </a:solidFill>
                </a:rPr>
                <a:t>Commissioned fluid handling and upgraded x4 solid-liquid cell SE</a:t>
              </a:r>
            </a:p>
          </p:txBody>
        </p:sp>
        <p:cxnSp>
          <p:nvCxnSpPr>
            <p:cNvPr id="92" name="Straight Arrow Connector 91">
              <a:extLst>
                <a:ext uri="{FF2B5EF4-FFF2-40B4-BE49-F238E27FC236}">
                  <a16:creationId xmlns:a16="http://schemas.microsoft.com/office/drawing/2014/main" id="{AE7B999B-6997-EB6A-8700-D68B6B8A0C45}"/>
                </a:ext>
              </a:extLst>
            </p:cNvPr>
            <p:cNvCxnSpPr>
              <a:cxnSpLocks/>
            </p:cNvCxnSpPr>
            <p:nvPr/>
          </p:nvCxnSpPr>
          <p:spPr>
            <a:xfrm flipH="1">
              <a:off x="5639934" y="4811890"/>
              <a:ext cx="2059730" cy="0"/>
            </a:xfrm>
            <a:prstGeom prst="straightConnector1">
              <a:avLst/>
            </a:prstGeom>
            <a:ln w="19050">
              <a:solidFill>
                <a:srgbClr val="006BA6"/>
              </a:solidFill>
              <a:tailEnd type="triangle" w="lg" len="lg"/>
            </a:ln>
          </p:spPr>
          <p:style>
            <a:lnRef idx="2">
              <a:schemeClr val="accent1"/>
            </a:lnRef>
            <a:fillRef idx="0">
              <a:schemeClr val="accent1"/>
            </a:fillRef>
            <a:effectRef idx="1">
              <a:schemeClr val="accent1"/>
            </a:effectRef>
            <a:fontRef idx="minor">
              <a:schemeClr val="tx1"/>
            </a:fontRef>
          </p:style>
        </p:cxnSp>
        <p:sp>
          <p:nvSpPr>
            <p:cNvPr id="98" name="Left Brace 97">
              <a:extLst>
                <a:ext uri="{FF2B5EF4-FFF2-40B4-BE49-F238E27FC236}">
                  <a16:creationId xmlns:a16="http://schemas.microsoft.com/office/drawing/2014/main" id="{67CA1A65-7626-35F5-352D-C84AF8C6F8CF}"/>
                </a:ext>
              </a:extLst>
            </p:cNvPr>
            <p:cNvSpPr/>
            <p:nvPr/>
          </p:nvSpPr>
          <p:spPr>
            <a:xfrm>
              <a:off x="7518889" y="3840341"/>
              <a:ext cx="861392" cy="1466702"/>
            </a:xfrm>
            <a:prstGeom prst="leftBrace">
              <a:avLst>
                <a:gd name="adj1" fmla="val 0"/>
                <a:gd name="adj2" fmla="val 66227"/>
              </a:avLst>
            </a:prstGeom>
            <a:ln w="19050">
              <a:solidFill>
                <a:srgbClr val="006BA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06" name="Straight Arrow Connector 105">
            <a:extLst>
              <a:ext uri="{FF2B5EF4-FFF2-40B4-BE49-F238E27FC236}">
                <a16:creationId xmlns:a16="http://schemas.microsoft.com/office/drawing/2014/main" id="{C6104243-1B10-7C8A-2C14-30E5FC5477A2}"/>
              </a:ext>
            </a:extLst>
          </p:cNvPr>
          <p:cNvCxnSpPr>
            <a:cxnSpLocks/>
          </p:cNvCxnSpPr>
          <p:nvPr/>
        </p:nvCxnSpPr>
        <p:spPr>
          <a:xfrm flipH="1" flipV="1">
            <a:off x="5655547" y="405197"/>
            <a:ext cx="2178601" cy="7978"/>
          </a:xfrm>
          <a:prstGeom prst="straightConnector1">
            <a:avLst/>
          </a:prstGeom>
          <a:ln w="1905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07" name="TextBox 106">
            <a:extLst>
              <a:ext uri="{FF2B5EF4-FFF2-40B4-BE49-F238E27FC236}">
                <a16:creationId xmlns:a16="http://schemas.microsoft.com/office/drawing/2014/main" id="{117A9ED4-703F-63D4-A84B-A34DF9807E84}"/>
              </a:ext>
            </a:extLst>
          </p:cNvPr>
          <p:cNvSpPr txBox="1"/>
          <p:nvPr/>
        </p:nvSpPr>
        <p:spPr>
          <a:xfrm>
            <a:off x="7835217" y="213120"/>
            <a:ext cx="2505815" cy="400110"/>
          </a:xfrm>
          <a:prstGeom prst="rect">
            <a:avLst/>
          </a:prstGeom>
          <a:noFill/>
        </p:spPr>
        <p:txBody>
          <a:bodyPr wrap="square" rtlCol="0">
            <a:spAutoFit/>
          </a:bodyPr>
          <a:lstStyle/>
          <a:p>
            <a:r>
              <a:rPr lang="en-US" sz="2000" dirty="0"/>
              <a:t>Previous suite review</a:t>
            </a:r>
          </a:p>
        </p:txBody>
      </p:sp>
      <p:grpSp>
        <p:nvGrpSpPr>
          <p:cNvPr id="93" name="Group 92">
            <a:extLst>
              <a:ext uri="{FF2B5EF4-FFF2-40B4-BE49-F238E27FC236}">
                <a16:creationId xmlns:a16="http://schemas.microsoft.com/office/drawing/2014/main" id="{D9D74EEA-D7E2-7C1E-C0C9-10DD261E024B}"/>
              </a:ext>
            </a:extLst>
          </p:cNvPr>
          <p:cNvGrpSpPr/>
          <p:nvPr/>
        </p:nvGrpSpPr>
        <p:grpSpPr>
          <a:xfrm>
            <a:off x="71801" y="0"/>
            <a:ext cx="3671015" cy="6629172"/>
            <a:chOff x="71801" y="0"/>
            <a:chExt cx="3671015" cy="6629172"/>
          </a:xfrm>
        </p:grpSpPr>
        <p:grpSp>
          <p:nvGrpSpPr>
            <p:cNvPr id="56" name="Group 55">
              <a:extLst>
                <a:ext uri="{FF2B5EF4-FFF2-40B4-BE49-F238E27FC236}">
                  <a16:creationId xmlns:a16="http://schemas.microsoft.com/office/drawing/2014/main" id="{2CDAD6AB-5C72-DD98-AF66-D2B5CD3D2BA6}"/>
                </a:ext>
              </a:extLst>
            </p:cNvPr>
            <p:cNvGrpSpPr/>
            <p:nvPr/>
          </p:nvGrpSpPr>
          <p:grpSpPr>
            <a:xfrm>
              <a:off x="71801" y="1092419"/>
              <a:ext cx="3647859" cy="5536753"/>
              <a:chOff x="71801" y="1092419"/>
              <a:chExt cx="3647859" cy="5536753"/>
            </a:xfrm>
          </p:grpSpPr>
          <p:grpSp>
            <p:nvGrpSpPr>
              <p:cNvPr id="6" name="Group 5">
                <a:extLst>
                  <a:ext uri="{FF2B5EF4-FFF2-40B4-BE49-F238E27FC236}">
                    <a16:creationId xmlns:a16="http://schemas.microsoft.com/office/drawing/2014/main" id="{3BFAF867-0B41-0A82-4D50-185B84567315}"/>
                  </a:ext>
                </a:extLst>
              </p:cNvPr>
              <p:cNvGrpSpPr/>
              <p:nvPr/>
            </p:nvGrpSpPr>
            <p:grpSpPr>
              <a:xfrm>
                <a:off x="71801" y="1092419"/>
                <a:ext cx="3647859" cy="5536753"/>
                <a:chOff x="71801" y="1092419"/>
                <a:chExt cx="3647859" cy="5536753"/>
              </a:xfrm>
            </p:grpSpPr>
            <p:sp>
              <p:nvSpPr>
                <p:cNvPr id="52" name="TextBox 51">
                  <a:extLst>
                    <a:ext uri="{FF2B5EF4-FFF2-40B4-BE49-F238E27FC236}">
                      <a16:creationId xmlns:a16="http://schemas.microsoft.com/office/drawing/2014/main" id="{F6A13259-BD74-991E-5BBE-DF3565CD23C4}"/>
                    </a:ext>
                  </a:extLst>
                </p:cNvPr>
                <p:cNvSpPr txBox="1"/>
                <p:nvPr/>
              </p:nvSpPr>
              <p:spPr>
                <a:xfrm>
                  <a:off x="217994" y="5964637"/>
                  <a:ext cx="3041201" cy="400110"/>
                </a:xfrm>
                <a:prstGeom prst="rect">
                  <a:avLst/>
                </a:prstGeom>
                <a:noFill/>
              </p:spPr>
              <p:txBody>
                <a:bodyPr wrap="square" rtlCol="0">
                  <a:spAutoFit/>
                </a:bodyPr>
                <a:lstStyle/>
                <a:p>
                  <a:pPr algn="r"/>
                  <a:r>
                    <a:rPr lang="en-US" sz="2000" dirty="0">
                      <a:solidFill>
                        <a:srgbClr val="FF0000"/>
                      </a:solidFill>
                    </a:rPr>
                    <a:t>Bogdan Vacaliuc (CIS) in</a:t>
                  </a:r>
                </a:p>
              </p:txBody>
            </p:sp>
            <p:grpSp>
              <p:nvGrpSpPr>
                <p:cNvPr id="3" name="Group 2">
                  <a:extLst>
                    <a:ext uri="{FF2B5EF4-FFF2-40B4-BE49-F238E27FC236}">
                      <a16:creationId xmlns:a16="http://schemas.microsoft.com/office/drawing/2014/main" id="{92080397-E9DB-9DE3-3DD9-163701B8EFDD}"/>
                    </a:ext>
                  </a:extLst>
                </p:cNvPr>
                <p:cNvGrpSpPr/>
                <p:nvPr/>
              </p:nvGrpSpPr>
              <p:grpSpPr>
                <a:xfrm>
                  <a:off x="71801" y="1092419"/>
                  <a:ext cx="3647859" cy="5536753"/>
                  <a:chOff x="71801" y="1092419"/>
                  <a:chExt cx="3647859" cy="5536753"/>
                </a:xfrm>
              </p:grpSpPr>
              <p:sp>
                <p:nvSpPr>
                  <p:cNvPr id="7" name="TextBox 6">
                    <a:extLst>
                      <a:ext uri="{FF2B5EF4-FFF2-40B4-BE49-F238E27FC236}">
                        <a16:creationId xmlns:a16="http://schemas.microsoft.com/office/drawing/2014/main" id="{BA15256A-0EF2-4B01-C4FC-360D4FB9C2FE}"/>
                      </a:ext>
                    </a:extLst>
                  </p:cNvPr>
                  <p:cNvSpPr txBox="1"/>
                  <p:nvPr/>
                </p:nvSpPr>
                <p:spPr>
                  <a:xfrm>
                    <a:off x="665922" y="1092419"/>
                    <a:ext cx="2595480" cy="400110"/>
                  </a:xfrm>
                  <a:prstGeom prst="rect">
                    <a:avLst/>
                  </a:prstGeom>
                  <a:noFill/>
                </p:spPr>
                <p:txBody>
                  <a:bodyPr wrap="square" rtlCol="0">
                    <a:spAutoFit/>
                  </a:bodyPr>
                  <a:lstStyle/>
                  <a:p>
                    <a:pPr algn="r"/>
                    <a:r>
                      <a:rPr lang="en-US" sz="2000" dirty="0">
                        <a:solidFill>
                          <a:srgbClr val="C00000"/>
                        </a:solidFill>
                      </a:rPr>
                      <a:t>John Ankner (IS) out</a:t>
                    </a:r>
                  </a:p>
                </p:txBody>
              </p:sp>
              <p:sp>
                <p:nvSpPr>
                  <p:cNvPr id="8" name="TextBox 7">
                    <a:extLst>
                      <a:ext uri="{FF2B5EF4-FFF2-40B4-BE49-F238E27FC236}">
                        <a16:creationId xmlns:a16="http://schemas.microsoft.com/office/drawing/2014/main" id="{4D48238B-5AFA-6359-5637-BA43D48BAC05}"/>
                      </a:ext>
                    </a:extLst>
                  </p:cNvPr>
                  <p:cNvSpPr txBox="1"/>
                  <p:nvPr/>
                </p:nvSpPr>
                <p:spPr>
                  <a:xfrm>
                    <a:off x="745159" y="2586688"/>
                    <a:ext cx="2498051" cy="400110"/>
                  </a:xfrm>
                  <a:prstGeom prst="rect">
                    <a:avLst/>
                  </a:prstGeom>
                  <a:noFill/>
                </p:spPr>
                <p:txBody>
                  <a:bodyPr wrap="square" rtlCol="0">
                    <a:spAutoFit/>
                  </a:bodyPr>
                  <a:lstStyle/>
                  <a:p>
                    <a:pPr algn="r"/>
                    <a:r>
                      <a:rPr lang="en-US" sz="2000" dirty="0">
                        <a:solidFill>
                          <a:srgbClr val="C00000"/>
                        </a:solidFill>
                      </a:rPr>
                      <a:t>Erik Watkins (IS) in</a:t>
                    </a:r>
                  </a:p>
                </p:txBody>
              </p:sp>
              <p:sp>
                <p:nvSpPr>
                  <p:cNvPr id="49" name="TextBox 48">
                    <a:extLst>
                      <a:ext uri="{FF2B5EF4-FFF2-40B4-BE49-F238E27FC236}">
                        <a16:creationId xmlns:a16="http://schemas.microsoft.com/office/drawing/2014/main" id="{A80A5BAF-E284-3B38-079E-C61390CDA862}"/>
                      </a:ext>
                    </a:extLst>
                  </p:cNvPr>
                  <p:cNvSpPr txBox="1"/>
                  <p:nvPr/>
                </p:nvSpPr>
                <p:spPr>
                  <a:xfrm>
                    <a:off x="71801" y="5002571"/>
                    <a:ext cx="3171410" cy="400110"/>
                  </a:xfrm>
                  <a:prstGeom prst="rect">
                    <a:avLst/>
                  </a:prstGeom>
                  <a:noFill/>
                </p:spPr>
                <p:txBody>
                  <a:bodyPr wrap="square" rtlCol="0">
                    <a:spAutoFit/>
                  </a:bodyPr>
                  <a:lstStyle/>
                  <a:p>
                    <a:pPr algn="r"/>
                    <a:r>
                      <a:rPr lang="en-US" sz="2000" dirty="0">
                        <a:solidFill>
                          <a:srgbClr val="C00000"/>
                        </a:solidFill>
                      </a:rPr>
                      <a:t>Becky Anderson (IS) in</a:t>
                    </a:r>
                  </a:p>
                </p:txBody>
              </p:sp>
              <p:sp>
                <p:nvSpPr>
                  <p:cNvPr id="51" name="TextBox 50">
                    <a:extLst>
                      <a:ext uri="{FF2B5EF4-FFF2-40B4-BE49-F238E27FC236}">
                        <a16:creationId xmlns:a16="http://schemas.microsoft.com/office/drawing/2014/main" id="{879F6335-167B-3DB5-071C-32EB25DC40E0}"/>
                      </a:ext>
                    </a:extLst>
                  </p:cNvPr>
                  <p:cNvSpPr txBox="1"/>
                  <p:nvPr/>
                </p:nvSpPr>
                <p:spPr>
                  <a:xfrm>
                    <a:off x="745159" y="5530637"/>
                    <a:ext cx="2498052" cy="400110"/>
                  </a:xfrm>
                  <a:prstGeom prst="rect">
                    <a:avLst/>
                  </a:prstGeom>
                  <a:noFill/>
                </p:spPr>
                <p:txBody>
                  <a:bodyPr wrap="square" rtlCol="0">
                    <a:spAutoFit/>
                  </a:bodyPr>
                  <a:lstStyle/>
                  <a:p>
                    <a:pPr algn="r"/>
                    <a:r>
                      <a:rPr lang="en-US" sz="2000" dirty="0">
                        <a:solidFill>
                          <a:srgbClr val="FF0000"/>
                        </a:solidFill>
                      </a:rPr>
                      <a:t>Mat Doucet (CIS) out</a:t>
                    </a:r>
                  </a:p>
                </p:txBody>
              </p:sp>
              <p:sp>
                <p:nvSpPr>
                  <p:cNvPr id="53" name="TextBox 52">
                    <a:extLst>
                      <a:ext uri="{FF2B5EF4-FFF2-40B4-BE49-F238E27FC236}">
                        <a16:creationId xmlns:a16="http://schemas.microsoft.com/office/drawing/2014/main" id="{17E9363A-0476-B6AC-0D08-DE7CA657CA70}"/>
                      </a:ext>
                    </a:extLst>
                  </p:cNvPr>
                  <p:cNvSpPr txBox="1"/>
                  <p:nvPr/>
                </p:nvSpPr>
                <p:spPr>
                  <a:xfrm>
                    <a:off x="761143" y="6229062"/>
                    <a:ext cx="2498051" cy="400110"/>
                  </a:xfrm>
                  <a:prstGeom prst="rect">
                    <a:avLst/>
                  </a:prstGeom>
                  <a:noFill/>
                </p:spPr>
                <p:txBody>
                  <a:bodyPr wrap="square" rtlCol="0">
                    <a:spAutoFit/>
                  </a:bodyPr>
                  <a:lstStyle/>
                  <a:p>
                    <a:pPr algn="r"/>
                    <a:r>
                      <a:rPr lang="en-US" sz="2000" dirty="0">
                        <a:solidFill>
                          <a:srgbClr val="FE5000"/>
                        </a:solidFill>
                      </a:rPr>
                      <a:t>Igor Gussev (PD) in</a:t>
                    </a:r>
                  </a:p>
                </p:txBody>
              </p:sp>
              <p:sp>
                <p:nvSpPr>
                  <p:cNvPr id="54" name="TextBox 53">
                    <a:extLst>
                      <a:ext uri="{FF2B5EF4-FFF2-40B4-BE49-F238E27FC236}">
                        <a16:creationId xmlns:a16="http://schemas.microsoft.com/office/drawing/2014/main" id="{BE8B7A32-2DC8-51DC-4F0C-8882160F7DBC}"/>
                      </a:ext>
                    </a:extLst>
                  </p:cNvPr>
                  <p:cNvSpPr txBox="1"/>
                  <p:nvPr/>
                </p:nvSpPr>
                <p:spPr>
                  <a:xfrm>
                    <a:off x="709188" y="3817407"/>
                    <a:ext cx="2498051" cy="400110"/>
                  </a:xfrm>
                  <a:prstGeom prst="rect">
                    <a:avLst/>
                  </a:prstGeom>
                  <a:noFill/>
                </p:spPr>
                <p:txBody>
                  <a:bodyPr wrap="square" rtlCol="0">
                    <a:spAutoFit/>
                  </a:bodyPr>
                  <a:lstStyle/>
                  <a:p>
                    <a:pPr algn="r"/>
                    <a:r>
                      <a:rPr lang="en-US" sz="2000" dirty="0">
                        <a:solidFill>
                          <a:srgbClr val="FE5000"/>
                        </a:solidFill>
                      </a:rPr>
                      <a:t>Jeehye Kim (PD) in</a:t>
                    </a:r>
                  </a:p>
                </p:txBody>
              </p:sp>
              <p:cxnSp>
                <p:nvCxnSpPr>
                  <p:cNvPr id="57" name="Straight Arrow Connector 56">
                    <a:extLst>
                      <a:ext uri="{FF2B5EF4-FFF2-40B4-BE49-F238E27FC236}">
                        <a16:creationId xmlns:a16="http://schemas.microsoft.com/office/drawing/2014/main" id="{8000A79A-2D9B-82AD-AD93-C755CD5223E3}"/>
                      </a:ext>
                    </a:extLst>
                  </p:cNvPr>
                  <p:cNvCxnSpPr>
                    <a:cxnSpLocks/>
                  </p:cNvCxnSpPr>
                  <p:nvPr/>
                </p:nvCxnSpPr>
                <p:spPr>
                  <a:xfrm>
                    <a:off x="3265011" y="1300063"/>
                    <a:ext cx="454649" cy="0"/>
                  </a:xfrm>
                  <a:prstGeom prst="straightConnector1">
                    <a:avLst/>
                  </a:prstGeom>
                  <a:ln w="190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0BBF55AE-D077-C4FF-E653-80CAC4A5B107}"/>
                      </a:ext>
                    </a:extLst>
                  </p:cNvPr>
                  <p:cNvCxnSpPr>
                    <a:cxnSpLocks/>
                  </p:cNvCxnSpPr>
                  <p:nvPr/>
                </p:nvCxnSpPr>
                <p:spPr>
                  <a:xfrm>
                    <a:off x="3265011" y="2778048"/>
                    <a:ext cx="454649" cy="0"/>
                  </a:xfrm>
                  <a:prstGeom prst="straightConnector1">
                    <a:avLst/>
                  </a:prstGeom>
                  <a:ln w="190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4BF7051E-F5EF-F046-76DF-F305C65827F1}"/>
                      </a:ext>
                    </a:extLst>
                  </p:cNvPr>
                  <p:cNvCxnSpPr>
                    <a:cxnSpLocks/>
                  </p:cNvCxnSpPr>
                  <p:nvPr/>
                </p:nvCxnSpPr>
                <p:spPr>
                  <a:xfrm>
                    <a:off x="3265011" y="5202626"/>
                    <a:ext cx="454649" cy="0"/>
                  </a:xfrm>
                  <a:prstGeom prst="straightConnector1">
                    <a:avLst/>
                  </a:prstGeom>
                  <a:ln w="190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E0D76901-D3E7-53B4-488A-014CAE554920}"/>
                      </a:ext>
                    </a:extLst>
                  </p:cNvPr>
                  <p:cNvCxnSpPr>
                    <a:cxnSpLocks/>
                  </p:cNvCxnSpPr>
                  <p:nvPr/>
                </p:nvCxnSpPr>
                <p:spPr>
                  <a:xfrm>
                    <a:off x="3265011" y="5699711"/>
                    <a:ext cx="454649" cy="0"/>
                  </a:xfrm>
                  <a:prstGeom prst="straightConnector1">
                    <a:avLst/>
                  </a:prstGeom>
                  <a:ln w="190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5B025267-03D1-3D9B-B0A2-B60E32B582A0}"/>
                      </a:ext>
                    </a:extLst>
                  </p:cNvPr>
                  <p:cNvCxnSpPr>
                    <a:cxnSpLocks/>
                  </p:cNvCxnSpPr>
                  <p:nvPr/>
                </p:nvCxnSpPr>
                <p:spPr>
                  <a:xfrm>
                    <a:off x="3265011" y="6216221"/>
                    <a:ext cx="454649" cy="0"/>
                  </a:xfrm>
                  <a:prstGeom prst="straightConnector1">
                    <a:avLst/>
                  </a:prstGeom>
                  <a:ln w="190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68355CF1-503A-32A1-6E42-E9A00A23C728}"/>
                      </a:ext>
                    </a:extLst>
                  </p:cNvPr>
                  <p:cNvCxnSpPr>
                    <a:cxnSpLocks/>
                  </p:cNvCxnSpPr>
                  <p:nvPr/>
                </p:nvCxnSpPr>
                <p:spPr>
                  <a:xfrm>
                    <a:off x="3265011" y="4007043"/>
                    <a:ext cx="454649" cy="0"/>
                  </a:xfrm>
                  <a:prstGeom prst="straightConnector1">
                    <a:avLst/>
                  </a:prstGeom>
                  <a:ln w="190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grpSp>
          </p:grpSp>
          <p:sp>
            <p:nvSpPr>
              <p:cNvPr id="50" name="TextBox 49">
                <a:extLst>
                  <a:ext uri="{FF2B5EF4-FFF2-40B4-BE49-F238E27FC236}">
                    <a16:creationId xmlns:a16="http://schemas.microsoft.com/office/drawing/2014/main" id="{8436F42B-F201-6DA2-E615-EBE588B4A10B}"/>
                  </a:ext>
                </a:extLst>
              </p:cNvPr>
              <p:cNvSpPr txBox="1"/>
              <p:nvPr/>
            </p:nvSpPr>
            <p:spPr>
              <a:xfrm>
                <a:off x="754495" y="1781219"/>
                <a:ext cx="2498051" cy="400110"/>
              </a:xfrm>
              <a:prstGeom prst="rect">
                <a:avLst/>
              </a:prstGeom>
              <a:noFill/>
            </p:spPr>
            <p:txBody>
              <a:bodyPr wrap="square" rtlCol="0">
                <a:spAutoFit/>
              </a:bodyPr>
              <a:lstStyle/>
              <a:p>
                <a:pPr algn="r"/>
                <a:r>
                  <a:rPr lang="en-US" sz="2000" dirty="0">
                    <a:solidFill>
                      <a:srgbClr val="FE5000"/>
                    </a:solidFill>
                  </a:rPr>
                  <a:t>Minh Phan (PD) out</a:t>
                </a:r>
              </a:p>
            </p:txBody>
          </p:sp>
          <p:cxnSp>
            <p:nvCxnSpPr>
              <p:cNvPr id="55" name="Straight Arrow Connector 54">
                <a:extLst>
                  <a:ext uri="{FF2B5EF4-FFF2-40B4-BE49-F238E27FC236}">
                    <a16:creationId xmlns:a16="http://schemas.microsoft.com/office/drawing/2014/main" id="{D17E4ACD-A03B-6ED2-240D-5F8855F9611F}"/>
                  </a:ext>
                </a:extLst>
              </p:cNvPr>
              <p:cNvCxnSpPr>
                <a:cxnSpLocks/>
              </p:cNvCxnSpPr>
              <p:nvPr/>
            </p:nvCxnSpPr>
            <p:spPr>
              <a:xfrm>
                <a:off x="3258363" y="1970855"/>
                <a:ext cx="454649" cy="0"/>
              </a:xfrm>
              <a:prstGeom prst="straightConnector1">
                <a:avLst/>
              </a:prstGeom>
              <a:ln w="190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87" name="TextBox 86">
              <a:extLst>
                <a:ext uri="{FF2B5EF4-FFF2-40B4-BE49-F238E27FC236}">
                  <a16:creationId xmlns:a16="http://schemas.microsoft.com/office/drawing/2014/main" id="{D8D93D9E-8ADA-5E9C-0759-8791E6C4F0F7}"/>
                </a:ext>
              </a:extLst>
            </p:cNvPr>
            <p:cNvSpPr txBox="1"/>
            <p:nvPr/>
          </p:nvSpPr>
          <p:spPr>
            <a:xfrm>
              <a:off x="768315" y="0"/>
              <a:ext cx="2498051" cy="400110"/>
            </a:xfrm>
            <a:prstGeom prst="rect">
              <a:avLst/>
            </a:prstGeom>
            <a:noFill/>
          </p:spPr>
          <p:txBody>
            <a:bodyPr wrap="square" rtlCol="0">
              <a:spAutoFit/>
            </a:bodyPr>
            <a:lstStyle/>
            <a:p>
              <a:pPr algn="r"/>
              <a:r>
                <a:rPr lang="en-US" sz="2000" dirty="0">
                  <a:solidFill>
                    <a:srgbClr val="C00000"/>
                  </a:solidFill>
                </a:rPr>
                <a:t>Hanyu Wang (IS) in</a:t>
              </a:r>
            </a:p>
          </p:txBody>
        </p:sp>
        <p:cxnSp>
          <p:nvCxnSpPr>
            <p:cNvPr id="88" name="Straight Arrow Connector 87">
              <a:extLst>
                <a:ext uri="{FF2B5EF4-FFF2-40B4-BE49-F238E27FC236}">
                  <a16:creationId xmlns:a16="http://schemas.microsoft.com/office/drawing/2014/main" id="{FE04ECED-FD34-1452-C541-B10ECFF8B94F}"/>
                </a:ext>
              </a:extLst>
            </p:cNvPr>
            <p:cNvCxnSpPr>
              <a:cxnSpLocks/>
            </p:cNvCxnSpPr>
            <p:nvPr/>
          </p:nvCxnSpPr>
          <p:spPr>
            <a:xfrm>
              <a:off x="3288167" y="191360"/>
              <a:ext cx="454649" cy="0"/>
            </a:xfrm>
            <a:prstGeom prst="straightConnector1">
              <a:avLst/>
            </a:prstGeom>
            <a:ln w="190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07691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BC5D3-E188-181C-E8C0-889E792A53A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284B60A-18BC-8C75-0955-90D77D0764C0}"/>
              </a:ext>
            </a:extLst>
          </p:cNvPr>
          <p:cNvPicPr>
            <a:picLocks noChangeAspect="1"/>
          </p:cNvPicPr>
          <p:nvPr/>
        </p:nvPicPr>
        <p:blipFill>
          <a:blip r:embed="rId3"/>
          <a:stretch>
            <a:fillRect/>
          </a:stretch>
        </p:blipFill>
        <p:spPr>
          <a:xfrm>
            <a:off x="314692" y="914400"/>
            <a:ext cx="2688954" cy="3505200"/>
          </a:xfrm>
          <a:prstGeom prst="rect">
            <a:avLst/>
          </a:prstGeom>
        </p:spPr>
      </p:pic>
      <p:pic>
        <p:nvPicPr>
          <p:cNvPr id="8" name="Picture 7" descr="A picture containing indoor, cluttered&#10;&#10;AI-generated content may be incorrect.">
            <a:extLst>
              <a:ext uri="{FF2B5EF4-FFF2-40B4-BE49-F238E27FC236}">
                <a16:creationId xmlns:a16="http://schemas.microsoft.com/office/drawing/2014/main" id="{9183F027-0518-C84C-D8C3-3B521D61DC04}"/>
              </a:ext>
            </a:extLst>
          </p:cNvPr>
          <p:cNvPicPr>
            <a:picLocks noChangeAspect="1"/>
          </p:cNvPicPr>
          <p:nvPr/>
        </p:nvPicPr>
        <p:blipFill>
          <a:blip r:embed="rId4"/>
          <a:srcRect l="13765" r="11057" b="14493"/>
          <a:stretch>
            <a:fillRect/>
          </a:stretch>
        </p:blipFill>
        <p:spPr>
          <a:xfrm>
            <a:off x="1095904" y="1892230"/>
            <a:ext cx="1296360" cy="1939052"/>
          </a:xfrm>
          <a:prstGeom prst="rect">
            <a:avLst/>
          </a:prstGeom>
          <a:ln>
            <a:noFill/>
          </a:ln>
          <a:effectLst>
            <a:softEdge rad="63500"/>
          </a:effectLst>
        </p:spPr>
      </p:pic>
      <p:sp>
        <p:nvSpPr>
          <p:cNvPr id="11" name="TextBox 10">
            <a:extLst>
              <a:ext uri="{FF2B5EF4-FFF2-40B4-BE49-F238E27FC236}">
                <a16:creationId xmlns:a16="http://schemas.microsoft.com/office/drawing/2014/main" id="{EEDAD12B-4CBC-97B6-C93F-1F83ABE41008}"/>
              </a:ext>
            </a:extLst>
          </p:cNvPr>
          <p:cNvSpPr txBox="1"/>
          <p:nvPr/>
        </p:nvSpPr>
        <p:spPr>
          <a:xfrm>
            <a:off x="900269" y="1119716"/>
            <a:ext cx="2103377" cy="769441"/>
          </a:xfrm>
          <a:prstGeom prst="rect">
            <a:avLst/>
          </a:prstGeom>
          <a:noFill/>
        </p:spPr>
        <p:txBody>
          <a:bodyPr wrap="square" rtlCol="0">
            <a:spAutoFit/>
          </a:bodyPr>
          <a:lstStyle/>
          <a:p>
            <a:r>
              <a:rPr lang="en-US" sz="4400" b="1" dirty="0">
                <a:latin typeface="Old English Text MT" panose="03040902040508030806" pitchFamily="66" charset="0"/>
                <a:cs typeface="Times New Roman" panose="02020603050405020304" pitchFamily="18" charset="0"/>
              </a:rPr>
              <a:t>R I P</a:t>
            </a:r>
          </a:p>
        </p:txBody>
      </p:sp>
      <p:sp>
        <p:nvSpPr>
          <p:cNvPr id="12" name="TextBox 11">
            <a:extLst>
              <a:ext uri="{FF2B5EF4-FFF2-40B4-BE49-F238E27FC236}">
                <a16:creationId xmlns:a16="http://schemas.microsoft.com/office/drawing/2014/main" id="{5110D331-C6CD-4030-7F55-1F83F6A8C417}"/>
              </a:ext>
            </a:extLst>
          </p:cNvPr>
          <p:cNvSpPr txBox="1"/>
          <p:nvPr/>
        </p:nvSpPr>
        <p:spPr>
          <a:xfrm>
            <a:off x="680406" y="3831282"/>
            <a:ext cx="2217806" cy="461665"/>
          </a:xfrm>
          <a:prstGeom prst="rect">
            <a:avLst/>
          </a:prstGeom>
          <a:noFill/>
        </p:spPr>
        <p:txBody>
          <a:bodyPr wrap="square" rtlCol="0">
            <a:spAutoFit/>
          </a:bodyPr>
          <a:lstStyle/>
          <a:p>
            <a:pPr algn="ctr"/>
            <a:r>
              <a:rPr lang="en-US" sz="2400" b="1" dirty="0">
                <a:latin typeface="Old English Text MT" panose="03040902040508030806" pitchFamily="66" charset="0"/>
              </a:rPr>
              <a:t>died Dec. 2022</a:t>
            </a:r>
          </a:p>
        </p:txBody>
      </p:sp>
      <p:sp>
        <p:nvSpPr>
          <p:cNvPr id="2" name="Title 1">
            <a:extLst>
              <a:ext uri="{FF2B5EF4-FFF2-40B4-BE49-F238E27FC236}">
                <a16:creationId xmlns:a16="http://schemas.microsoft.com/office/drawing/2014/main" id="{E6E22FA0-9BC2-BF28-D863-C0CF1A3EE9AA}"/>
              </a:ext>
            </a:extLst>
          </p:cNvPr>
          <p:cNvSpPr>
            <a:spLocks noGrp="1"/>
          </p:cNvSpPr>
          <p:nvPr>
            <p:ph type="title"/>
          </p:nvPr>
        </p:nvSpPr>
        <p:spPr/>
        <p:txBody>
          <a:bodyPr/>
          <a:lstStyle/>
          <a:p>
            <a:r>
              <a:rPr lang="en-US" sz="3600" dirty="0"/>
              <a:t>Instrumentation Developments</a:t>
            </a:r>
          </a:p>
        </p:txBody>
      </p:sp>
      <p:sp>
        <p:nvSpPr>
          <p:cNvPr id="3" name="TextBox 2">
            <a:extLst>
              <a:ext uri="{FF2B5EF4-FFF2-40B4-BE49-F238E27FC236}">
                <a16:creationId xmlns:a16="http://schemas.microsoft.com/office/drawing/2014/main" id="{39C51E29-D126-DF5F-6F89-FECB882666B2}"/>
              </a:ext>
            </a:extLst>
          </p:cNvPr>
          <p:cNvSpPr txBox="1"/>
          <p:nvPr/>
        </p:nvSpPr>
        <p:spPr>
          <a:xfrm>
            <a:off x="7934960" y="5767119"/>
            <a:ext cx="4370004" cy="923330"/>
          </a:xfrm>
          <a:prstGeom prst="rect">
            <a:avLst/>
          </a:prstGeom>
          <a:noFill/>
        </p:spPr>
        <p:txBody>
          <a:bodyPr wrap="square" rtlCol="0">
            <a:spAutoFit/>
          </a:bodyPr>
          <a:lstStyle/>
          <a:p>
            <a:r>
              <a:rPr lang="en-US" dirty="0"/>
              <a:t>Other small developments:</a:t>
            </a:r>
          </a:p>
          <a:p>
            <a:pPr marL="285750" indent="-285750">
              <a:buFont typeface="Arial" panose="020B0604020202020204" pitchFamily="34" charset="0"/>
              <a:buChar char="•"/>
            </a:pPr>
            <a:r>
              <a:rPr lang="en-US" dirty="0"/>
              <a:t>Cd attenuators</a:t>
            </a:r>
          </a:p>
          <a:p>
            <a:pPr marL="285750" indent="-285750">
              <a:buFont typeface="Arial" panose="020B0604020202020204" pitchFamily="34" charset="0"/>
              <a:buChar char="•"/>
            </a:pPr>
            <a:r>
              <a:rPr lang="en-US" dirty="0"/>
              <a:t>Laser for rough sample alignment</a:t>
            </a:r>
          </a:p>
        </p:txBody>
      </p:sp>
      <p:pic>
        <p:nvPicPr>
          <p:cNvPr id="5" name="Picture 4" descr="A picture containing indoor, equipment, cluttered, miller&#10;&#10;AI-generated content may be incorrect.">
            <a:extLst>
              <a:ext uri="{FF2B5EF4-FFF2-40B4-BE49-F238E27FC236}">
                <a16:creationId xmlns:a16="http://schemas.microsoft.com/office/drawing/2014/main" id="{FB7DBC4C-3002-E12D-90D1-CE5DE556F7B1}"/>
              </a:ext>
            </a:extLst>
          </p:cNvPr>
          <p:cNvPicPr>
            <a:picLocks noChangeAspect="1"/>
          </p:cNvPicPr>
          <p:nvPr/>
        </p:nvPicPr>
        <p:blipFill>
          <a:blip r:embed="rId5"/>
          <a:srcRect l="14122" t="8247" r="7479"/>
          <a:stretch>
            <a:fillRect/>
          </a:stretch>
        </p:blipFill>
        <p:spPr>
          <a:xfrm>
            <a:off x="3006558" y="1955800"/>
            <a:ext cx="3057538" cy="2694265"/>
          </a:xfrm>
          <a:prstGeom prst="rect">
            <a:avLst/>
          </a:prstGeom>
        </p:spPr>
      </p:pic>
      <p:sp>
        <p:nvSpPr>
          <p:cNvPr id="14" name="TextBox 13">
            <a:extLst>
              <a:ext uri="{FF2B5EF4-FFF2-40B4-BE49-F238E27FC236}">
                <a16:creationId xmlns:a16="http://schemas.microsoft.com/office/drawing/2014/main" id="{5BA9FE4E-EA06-19B0-5AB9-AA7045BED06E}"/>
              </a:ext>
            </a:extLst>
          </p:cNvPr>
          <p:cNvSpPr txBox="1"/>
          <p:nvPr/>
        </p:nvSpPr>
        <p:spPr>
          <a:xfrm>
            <a:off x="394815" y="4775481"/>
            <a:ext cx="5711124" cy="1384995"/>
          </a:xfrm>
          <a:prstGeom prst="rect">
            <a:avLst/>
          </a:prstGeom>
          <a:noFill/>
        </p:spPr>
        <p:txBody>
          <a:bodyPr wrap="square" rtlCol="0">
            <a:spAutoFit/>
          </a:bodyPr>
          <a:lstStyle/>
          <a:p>
            <a:r>
              <a:rPr lang="en-US" sz="2400" dirty="0"/>
              <a:t>Robot replaced with linear translation sample changer </a:t>
            </a:r>
          </a:p>
          <a:p>
            <a:pPr marL="342900" indent="-342900">
              <a:buFont typeface="Arial" panose="020B0604020202020204" pitchFamily="34" charset="0"/>
              <a:buChar char="•"/>
            </a:pPr>
            <a:r>
              <a:rPr lang="en-US" dirty="0"/>
              <a:t>low-tech solution, more flexible sample automation</a:t>
            </a:r>
          </a:p>
          <a:p>
            <a:pPr marL="342900" indent="-342900">
              <a:buFont typeface="Arial" panose="020B0604020202020204" pitchFamily="34" charset="0"/>
              <a:buChar char="•"/>
            </a:pPr>
            <a:r>
              <a:rPr lang="en-US" dirty="0"/>
              <a:t>need higher capacity as acquisition times drop</a:t>
            </a:r>
          </a:p>
        </p:txBody>
      </p:sp>
      <p:sp>
        <p:nvSpPr>
          <p:cNvPr id="15" name="TextBox 14">
            <a:extLst>
              <a:ext uri="{FF2B5EF4-FFF2-40B4-BE49-F238E27FC236}">
                <a16:creationId xmlns:a16="http://schemas.microsoft.com/office/drawing/2014/main" id="{7BAC859E-4B38-D1A5-A0CA-31CB370B1CFE}"/>
              </a:ext>
            </a:extLst>
          </p:cNvPr>
          <p:cNvSpPr txBox="1"/>
          <p:nvPr/>
        </p:nvSpPr>
        <p:spPr>
          <a:xfrm>
            <a:off x="6593840" y="1119716"/>
            <a:ext cx="5711124" cy="461665"/>
          </a:xfrm>
          <a:prstGeom prst="rect">
            <a:avLst/>
          </a:prstGeom>
          <a:noFill/>
        </p:spPr>
        <p:txBody>
          <a:bodyPr wrap="square" rtlCol="0">
            <a:spAutoFit/>
          </a:bodyPr>
          <a:lstStyle/>
          <a:p>
            <a:r>
              <a:rPr lang="en-US" sz="2400" dirty="0"/>
              <a:t>Sample goniometer upgrade (2024)</a:t>
            </a:r>
          </a:p>
        </p:txBody>
      </p:sp>
      <p:pic>
        <p:nvPicPr>
          <p:cNvPr id="16" name="Picture 15" descr="A close-up of a car engine&#10;&#10;AI-generated content may be incorrect.">
            <a:extLst>
              <a:ext uri="{FF2B5EF4-FFF2-40B4-BE49-F238E27FC236}">
                <a16:creationId xmlns:a16="http://schemas.microsoft.com/office/drawing/2014/main" id="{6BABD469-F3C6-7DC2-2304-BF80536520C9}"/>
              </a:ext>
            </a:extLst>
          </p:cNvPr>
          <p:cNvPicPr>
            <a:picLocks noChangeAspect="1"/>
          </p:cNvPicPr>
          <p:nvPr/>
        </p:nvPicPr>
        <p:blipFill>
          <a:blip r:embed="rId6"/>
          <a:srcRect r="32810" b="27778"/>
          <a:stretch>
            <a:fillRect/>
          </a:stretch>
        </p:blipFill>
        <p:spPr>
          <a:xfrm rot="16200000">
            <a:off x="6483277" y="3525065"/>
            <a:ext cx="2264104" cy="1782363"/>
          </a:xfrm>
          <a:prstGeom prst="rect">
            <a:avLst/>
          </a:prstGeom>
        </p:spPr>
      </p:pic>
      <p:pic>
        <p:nvPicPr>
          <p:cNvPr id="17" name="Picture 16">
            <a:extLst>
              <a:ext uri="{FF2B5EF4-FFF2-40B4-BE49-F238E27FC236}">
                <a16:creationId xmlns:a16="http://schemas.microsoft.com/office/drawing/2014/main" id="{C389A522-D817-DC1D-1CAB-F0154D576A65}"/>
              </a:ext>
            </a:extLst>
          </p:cNvPr>
          <p:cNvPicPr>
            <a:picLocks noChangeAspect="1"/>
          </p:cNvPicPr>
          <p:nvPr/>
        </p:nvPicPr>
        <p:blipFill>
          <a:blip r:embed="rId7"/>
          <a:srcRect l="27093" t="17166" r="15683" b="27301"/>
          <a:stretch>
            <a:fillRect/>
          </a:stretch>
        </p:blipFill>
        <p:spPr>
          <a:xfrm rot="5400000">
            <a:off x="8464276" y="2165259"/>
            <a:ext cx="3736740" cy="2948955"/>
          </a:xfrm>
          <a:prstGeom prst="rect">
            <a:avLst/>
          </a:prstGeom>
        </p:spPr>
      </p:pic>
      <p:sp>
        <p:nvSpPr>
          <p:cNvPr id="25" name="TextBox 24">
            <a:extLst>
              <a:ext uri="{FF2B5EF4-FFF2-40B4-BE49-F238E27FC236}">
                <a16:creationId xmlns:a16="http://schemas.microsoft.com/office/drawing/2014/main" id="{642C3D78-50DB-F5AB-0BAB-FEDDD50BB583}"/>
              </a:ext>
            </a:extLst>
          </p:cNvPr>
          <p:cNvSpPr txBox="1"/>
          <p:nvPr/>
        </p:nvSpPr>
        <p:spPr>
          <a:xfrm>
            <a:off x="6521206" y="1771366"/>
            <a:ext cx="6452635" cy="1200329"/>
          </a:xfrm>
          <a:prstGeom prst="rect">
            <a:avLst/>
          </a:prstGeom>
          <a:noFill/>
        </p:spPr>
        <p:txBody>
          <a:bodyPr wrap="square" rtlCol="0">
            <a:spAutoFit/>
          </a:bodyPr>
          <a:lstStyle/>
          <a:p>
            <a:r>
              <a:rPr lang="en-US" dirty="0"/>
              <a:t>Increased: </a:t>
            </a:r>
          </a:p>
          <a:p>
            <a:pPr marL="285750" indent="-285750">
              <a:buFont typeface="Arial" panose="020B0604020202020204" pitchFamily="34" charset="0"/>
              <a:buChar char="•"/>
            </a:pPr>
            <a:r>
              <a:rPr lang="en-US" dirty="0"/>
              <a:t>Motion ranges</a:t>
            </a:r>
          </a:p>
          <a:p>
            <a:pPr marL="285750" indent="-285750">
              <a:buFont typeface="Arial" panose="020B0604020202020204" pitchFamily="34" charset="0"/>
              <a:buChar char="•"/>
            </a:pPr>
            <a:r>
              <a:rPr lang="en-US" dirty="0"/>
              <a:t>Load capacity</a:t>
            </a:r>
          </a:p>
          <a:p>
            <a:pPr marL="285750" indent="-285750">
              <a:buFont typeface="Arial" panose="020B0604020202020204" pitchFamily="34" charset="0"/>
              <a:buChar char="•"/>
            </a:pPr>
            <a:r>
              <a:rPr lang="en-US" dirty="0"/>
              <a:t>Center of rotation</a:t>
            </a:r>
          </a:p>
        </p:txBody>
      </p:sp>
    </p:spTree>
    <p:extLst>
      <p:ext uri="{BB962C8B-B14F-4D97-AF65-F5344CB8AC3E}">
        <p14:creationId xmlns:p14="http://schemas.microsoft.com/office/powerpoint/2010/main" val="394635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0280D-2429-83DC-8DD1-C7DB92D83D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26D390-1593-D5B5-06AF-4CE9894322AB}"/>
              </a:ext>
            </a:extLst>
          </p:cNvPr>
          <p:cNvSpPr>
            <a:spLocks noGrp="1"/>
          </p:cNvSpPr>
          <p:nvPr>
            <p:ph type="title"/>
          </p:nvPr>
        </p:nvSpPr>
        <p:spPr/>
        <p:txBody>
          <a:bodyPr/>
          <a:lstStyle/>
          <a:p>
            <a:r>
              <a:rPr lang="en-US" sz="3600" dirty="0"/>
              <a:t>The Detector Arm Saga</a:t>
            </a:r>
          </a:p>
        </p:txBody>
      </p:sp>
      <p:sp>
        <p:nvSpPr>
          <p:cNvPr id="29" name="TextBox 28">
            <a:extLst>
              <a:ext uri="{FF2B5EF4-FFF2-40B4-BE49-F238E27FC236}">
                <a16:creationId xmlns:a16="http://schemas.microsoft.com/office/drawing/2014/main" id="{B626B04C-3B9C-21F1-2B6B-7F5AEA3790FB}"/>
              </a:ext>
            </a:extLst>
          </p:cNvPr>
          <p:cNvSpPr txBox="1"/>
          <p:nvPr/>
        </p:nvSpPr>
        <p:spPr>
          <a:xfrm>
            <a:off x="1679043" y="4507099"/>
            <a:ext cx="2214777" cy="369332"/>
          </a:xfrm>
          <a:prstGeom prst="rect">
            <a:avLst/>
          </a:prstGeom>
          <a:noFill/>
        </p:spPr>
        <p:txBody>
          <a:bodyPr wrap="square" rtlCol="0">
            <a:spAutoFit/>
          </a:bodyPr>
          <a:lstStyle/>
          <a:p>
            <a:r>
              <a:rPr lang="en-US" dirty="0"/>
              <a:t>PPU shutdown </a:t>
            </a:r>
          </a:p>
        </p:txBody>
      </p:sp>
      <p:pic>
        <p:nvPicPr>
          <p:cNvPr id="32" name="Picture 31" descr="A picture containing cluttered, dirty&#10;&#10;Description automatically generated">
            <a:extLst>
              <a:ext uri="{FF2B5EF4-FFF2-40B4-BE49-F238E27FC236}">
                <a16:creationId xmlns:a16="http://schemas.microsoft.com/office/drawing/2014/main" id="{0821A9B7-2CAE-19DD-C4D0-94EA2BF62E69}"/>
              </a:ext>
            </a:extLst>
          </p:cNvPr>
          <p:cNvPicPr>
            <a:picLocks noChangeAspect="1"/>
          </p:cNvPicPr>
          <p:nvPr/>
        </p:nvPicPr>
        <p:blipFill>
          <a:blip r:embed="rId3" cstate="print">
            <a:extLst>
              <a:ext uri="{28A0092B-C50C-407E-A947-70E740481C1C}">
                <a14:useLocalDpi xmlns:a14="http://schemas.microsoft.com/office/drawing/2010/main" val="0"/>
              </a:ext>
            </a:extLst>
          </a:blip>
          <a:srcRect l="26290" t="19837" r="9440" b="11522"/>
          <a:stretch>
            <a:fillRect/>
          </a:stretch>
        </p:blipFill>
        <p:spPr>
          <a:xfrm>
            <a:off x="7204124" y="3610874"/>
            <a:ext cx="2058267" cy="2849970"/>
          </a:xfrm>
          <a:prstGeom prst="rect">
            <a:avLst/>
          </a:prstGeom>
        </p:spPr>
      </p:pic>
      <p:grpSp>
        <p:nvGrpSpPr>
          <p:cNvPr id="35" name="Group 34">
            <a:extLst>
              <a:ext uri="{FF2B5EF4-FFF2-40B4-BE49-F238E27FC236}">
                <a16:creationId xmlns:a16="http://schemas.microsoft.com/office/drawing/2014/main" id="{1F3A8940-CD36-7F87-0849-0A646F087BEE}"/>
              </a:ext>
            </a:extLst>
          </p:cNvPr>
          <p:cNvGrpSpPr/>
          <p:nvPr/>
        </p:nvGrpSpPr>
        <p:grpSpPr>
          <a:xfrm>
            <a:off x="3812908" y="3661609"/>
            <a:ext cx="3517550" cy="2597962"/>
            <a:chOff x="421362" y="4019543"/>
            <a:chExt cx="3617274" cy="2671615"/>
          </a:xfrm>
        </p:grpSpPr>
        <p:grpSp>
          <p:nvGrpSpPr>
            <p:cNvPr id="36" name="Group 35">
              <a:extLst>
                <a:ext uri="{FF2B5EF4-FFF2-40B4-BE49-F238E27FC236}">
                  <a16:creationId xmlns:a16="http://schemas.microsoft.com/office/drawing/2014/main" id="{F8BF53BB-2FBD-979A-9222-2FB0CB5366A9}"/>
                </a:ext>
              </a:extLst>
            </p:cNvPr>
            <p:cNvGrpSpPr/>
            <p:nvPr/>
          </p:nvGrpSpPr>
          <p:grpSpPr>
            <a:xfrm>
              <a:off x="421362" y="4019543"/>
              <a:ext cx="3617274" cy="2671615"/>
              <a:chOff x="1005591" y="3977586"/>
              <a:chExt cx="3469390" cy="2562392"/>
            </a:xfrm>
          </p:grpSpPr>
          <p:sp>
            <p:nvSpPr>
              <p:cNvPr id="40" name="TextBox 39">
                <a:extLst>
                  <a:ext uri="{FF2B5EF4-FFF2-40B4-BE49-F238E27FC236}">
                    <a16:creationId xmlns:a16="http://schemas.microsoft.com/office/drawing/2014/main" id="{89A1A724-D2DC-1B86-8B99-CCAC55CF35B9}"/>
                  </a:ext>
                </a:extLst>
              </p:cNvPr>
              <p:cNvSpPr txBox="1"/>
              <p:nvPr/>
            </p:nvSpPr>
            <p:spPr>
              <a:xfrm>
                <a:off x="1005591" y="5340013"/>
                <a:ext cx="1133856" cy="258532"/>
              </a:xfrm>
              <a:prstGeom prst="rect">
                <a:avLst/>
              </a:prstGeom>
              <a:noFill/>
            </p:spPr>
            <p:txBody>
              <a:bodyPr wrap="square" rtlCol="0">
                <a:spAutoFit/>
              </a:bodyPr>
              <a:lstStyle/>
              <a:p>
                <a:pPr algn="l">
                  <a:lnSpc>
                    <a:spcPct val="90000"/>
                  </a:lnSpc>
                </a:pPr>
                <a:r>
                  <a:rPr lang="en-US" sz="1200" dirty="0">
                    <a:latin typeface="+mn-lt"/>
                  </a:rPr>
                  <a:t>2D detector</a:t>
                </a:r>
              </a:p>
            </p:txBody>
          </p:sp>
          <p:grpSp>
            <p:nvGrpSpPr>
              <p:cNvPr id="41" name="Group 40">
                <a:extLst>
                  <a:ext uri="{FF2B5EF4-FFF2-40B4-BE49-F238E27FC236}">
                    <a16:creationId xmlns:a16="http://schemas.microsoft.com/office/drawing/2014/main" id="{477C6409-348D-D60F-6462-286259804B66}"/>
                  </a:ext>
                </a:extLst>
              </p:cNvPr>
              <p:cNvGrpSpPr/>
              <p:nvPr/>
            </p:nvGrpSpPr>
            <p:grpSpPr>
              <a:xfrm>
                <a:off x="1348108" y="3977586"/>
                <a:ext cx="3126873" cy="2562392"/>
                <a:chOff x="1348108" y="3977586"/>
                <a:chExt cx="3126873" cy="2562392"/>
              </a:xfrm>
            </p:grpSpPr>
            <p:grpSp>
              <p:nvGrpSpPr>
                <p:cNvPr id="42" name="Group 41">
                  <a:extLst>
                    <a:ext uri="{FF2B5EF4-FFF2-40B4-BE49-F238E27FC236}">
                      <a16:creationId xmlns:a16="http://schemas.microsoft.com/office/drawing/2014/main" id="{2D713BB6-B3FC-1B20-388D-E15AA8C81A91}"/>
                    </a:ext>
                  </a:extLst>
                </p:cNvPr>
                <p:cNvGrpSpPr/>
                <p:nvPr/>
              </p:nvGrpSpPr>
              <p:grpSpPr>
                <a:xfrm>
                  <a:off x="1913211" y="4291628"/>
                  <a:ext cx="2006518" cy="2200515"/>
                  <a:chOff x="395307" y="3365784"/>
                  <a:chExt cx="2006518" cy="2200515"/>
                </a:xfrm>
              </p:grpSpPr>
              <p:pic>
                <p:nvPicPr>
                  <p:cNvPr id="52" name="Picture 51">
                    <a:extLst>
                      <a:ext uri="{FF2B5EF4-FFF2-40B4-BE49-F238E27FC236}">
                        <a16:creationId xmlns:a16="http://schemas.microsoft.com/office/drawing/2014/main" id="{33E942DA-2652-B08C-02AF-B9B25C1F6F9B}"/>
                      </a:ext>
                    </a:extLst>
                  </p:cNvPr>
                  <p:cNvPicPr>
                    <a:picLocks noChangeAspect="1"/>
                  </p:cNvPicPr>
                  <p:nvPr/>
                </p:nvPicPr>
                <p:blipFill rotWithShape="1">
                  <a:blip r:embed="rId4"/>
                  <a:srcRect r="25197" b="17692"/>
                  <a:stretch/>
                </p:blipFill>
                <p:spPr>
                  <a:xfrm>
                    <a:off x="507385" y="3429000"/>
                    <a:ext cx="1894440" cy="2137299"/>
                  </a:xfrm>
                  <a:prstGeom prst="rect">
                    <a:avLst/>
                  </a:prstGeom>
                </p:spPr>
              </p:pic>
              <p:sp>
                <p:nvSpPr>
                  <p:cNvPr id="53" name="Oval 52">
                    <a:extLst>
                      <a:ext uri="{FF2B5EF4-FFF2-40B4-BE49-F238E27FC236}">
                        <a16:creationId xmlns:a16="http://schemas.microsoft.com/office/drawing/2014/main" id="{AF533071-EE87-3DD9-4CAF-EEAF599676B2}"/>
                      </a:ext>
                    </a:extLst>
                  </p:cNvPr>
                  <p:cNvSpPr/>
                  <p:nvPr/>
                </p:nvSpPr>
                <p:spPr>
                  <a:xfrm rot="1766520">
                    <a:off x="395307" y="3365784"/>
                    <a:ext cx="1736345" cy="1460465"/>
                  </a:xfrm>
                  <a:prstGeom prst="ellipse">
                    <a:avLst/>
                  </a:prstGeom>
                  <a:noFill/>
                  <a:ln w="19050">
                    <a:solidFill>
                      <a:srgbClr val="FF0000"/>
                    </a:solidFill>
                    <a:prstDash val="sys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cxnSp>
              <p:nvCxnSpPr>
                <p:cNvPr id="43" name="Straight Arrow Connector 42">
                  <a:extLst>
                    <a:ext uri="{FF2B5EF4-FFF2-40B4-BE49-F238E27FC236}">
                      <a16:creationId xmlns:a16="http://schemas.microsoft.com/office/drawing/2014/main" id="{A0C56AE8-C09D-66C7-7FE1-46EA1A735A6E}"/>
                    </a:ext>
                  </a:extLst>
                </p:cNvPr>
                <p:cNvCxnSpPr>
                  <a:cxnSpLocks/>
                </p:cNvCxnSpPr>
                <p:nvPr/>
              </p:nvCxnSpPr>
              <p:spPr>
                <a:xfrm flipV="1">
                  <a:off x="2689238" y="5894083"/>
                  <a:ext cx="712755" cy="40281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44" name="TextBox 43">
                  <a:extLst>
                    <a:ext uri="{FF2B5EF4-FFF2-40B4-BE49-F238E27FC236}">
                      <a16:creationId xmlns:a16="http://schemas.microsoft.com/office/drawing/2014/main" id="{705DEF08-AEEF-3C93-9E15-780FDB45AC1B}"/>
                    </a:ext>
                  </a:extLst>
                </p:cNvPr>
                <p:cNvSpPr txBox="1"/>
                <p:nvPr/>
              </p:nvSpPr>
              <p:spPr>
                <a:xfrm>
                  <a:off x="3341125" y="4110939"/>
                  <a:ext cx="1133856" cy="566772"/>
                </a:xfrm>
                <a:prstGeom prst="rect">
                  <a:avLst/>
                </a:prstGeom>
                <a:noFill/>
              </p:spPr>
              <p:txBody>
                <a:bodyPr wrap="square" rtlCol="0">
                  <a:spAutoFit/>
                </a:bodyPr>
                <a:lstStyle/>
                <a:p>
                  <a:pPr algn="l">
                    <a:lnSpc>
                      <a:spcPct val="90000"/>
                    </a:lnSpc>
                  </a:pPr>
                  <a:r>
                    <a:rPr lang="en-US" sz="1200" dirty="0">
                      <a:latin typeface="+mn-lt"/>
                    </a:rPr>
                    <a:t>vertical translation</a:t>
                  </a:r>
                </a:p>
                <a:p>
                  <a:pPr algn="l">
                    <a:lnSpc>
                      <a:spcPct val="90000"/>
                    </a:lnSpc>
                  </a:pPr>
                  <a:r>
                    <a:rPr lang="en-US" sz="1200" dirty="0">
                      <a:latin typeface="+mn-lt"/>
                    </a:rPr>
                    <a:t>           (ZD)</a:t>
                  </a:r>
                </a:p>
              </p:txBody>
            </p:sp>
            <p:cxnSp>
              <p:nvCxnSpPr>
                <p:cNvPr id="45" name="Straight Arrow Connector 44">
                  <a:extLst>
                    <a:ext uri="{FF2B5EF4-FFF2-40B4-BE49-F238E27FC236}">
                      <a16:creationId xmlns:a16="http://schemas.microsoft.com/office/drawing/2014/main" id="{A2EB8851-B536-E5E9-5CD6-B6F01F9A9AA7}"/>
                    </a:ext>
                  </a:extLst>
                </p:cNvPr>
                <p:cNvCxnSpPr>
                  <a:cxnSpLocks/>
                </p:cNvCxnSpPr>
                <p:nvPr/>
              </p:nvCxnSpPr>
              <p:spPr>
                <a:xfrm flipH="1">
                  <a:off x="3705920" y="4498887"/>
                  <a:ext cx="34" cy="97039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46" name="TextBox 45">
                  <a:extLst>
                    <a:ext uri="{FF2B5EF4-FFF2-40B4-BE49-F238E27FC236}">
                      <a16:creationId xmlns:a16="http://schemas.microsoft.com/office/drawing/2014/main" id="{4990FCA4-DBF1-2173-4DB0-2208DDDA1C68}"/>
                    </a:ext>
                  </a:extLst>
                </p:cNvPr>
                <p:cNvSpPr txBox="1"/>
                <p:nvPr/>
              </p:nvSpPr>
              <p:spPr>
                <a:xfrm>
                  <a:off x="2025289" y="6115246"/>
                  <a:ext cx="1133856" cy="424732"/>
                </a:xfrm>
                <a:prstGeom prst="rect">
                  <a:avLst/>
                </a:prstGeom>
                <a:noFill/>
              </p:spPr>
              <p:txBody>
                <a:bodyPr wrap="square" rtlCol="0">
                  <a:spAutoFit/>
                </a:bodyPr>
                <a:lstStyle/>
                <a:p>
                  <a:pPr algn="l">
                    <a:lnSpc>
                      <a:spcPct val="90000"/>
                    </a:lnSpc>
                  </a:pPr>
                  <a:r>
                    <a:rPr lang="en-US" sz="1200" dirty="0">
                      <a:latin typeface="+mn-lt"/>
                    </a:rPr>
                    <a:t>sample goniometer</a:t>
                  </a:r>
                </a:p>
              </p:txBody>
            </p:sp>
            <p:cxnSp>
              <p:nvCxnSpPr>
                <p:cNvPr id="47" name="Straight Arrow Connector 46">
                  <a:extLst>
                    <a:ext uri="{FF2B5EF4-FFF2-40B4-BE49-F238E27FC236}">
                      <a16:creationId xmlns:a16="http://schemas.microsoft.com/office/drawing/2014/main" id="{B1B9A403-2DC9-1839-ACEC-4E0E5D8D847E}"/>
                    </a:ext>
                  </a:extLst>
                </p:cNvPr>
                <p:cNvCxnSpPr>
                  <a:cxnSpLocks/>
                  <a:stCxn id="40" idx="0"/>
                </p:cNvCxnSpPr>
                <p:nvPr/>
              </p:nvCxnSpPr>
              <p:spPr>
                <a:xfrm flipV="1">
                  <a:off x="1572519" y="4905114"/>
                  <a:ext cx="569810" cy="43489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8" name="Straight Arrow Connector 47">
                  <a:extLst>
                    <a:ext uri="{FF2B5EF4-FFF2-40B4-BE49-F238E27FC236}">
                      <a16:creationId xmlns:a16="http://schemas.microsoft.com/office/drawing/2014/main" id="{4B513F02-F357-5A09-AA7D-FB2AC40D5523}"/>
                    </a:ext>
                  </a:extLst>
                </p:cNvPr>
                <p:cNvCxnSpPr>
                  <a:cxnSpLocks/>
                </p:cNvCxnSpPr>
                <p:nvPr/>
              </p:nvCxnSpPr>
              <p:spPr>
                <a:xfrm flipV="1">
                  <a:off x="2025289" y="5639880"/>
                  <a:ext cx="694416" cy="18789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49" name="TextBox 48">
                  <a:extLst>
                    <a:ext uri="{FF2B5EF4-FFF2-40B4-BE49-F238E27FC236}">
                      <a16:creationId xmlns:a16="http://schemas.microsoft.com/office/drawing/2014/main" id="{960E1D36-84FF-AD4A-9025-913A22C08D09}"/>
                    </a:ext>
                  </a:extLst>
                </p:cNvPr>
                <p:cNvSpPr txBox="1"/>
                <p:nvPr/>
              </p:nvSpPr>
              <p:spPr>
                <a:xfrm>
                  <a:off x="1348108" y="5659798"/>
                  <a:ext cx="1133856" cy="590931"/>
                </a:xfrm>
                <a:prstGeom prst="rect">
                  <a:avLst/>
                </a:prstGeom>
                <a:noFill/>
              </p:spPr>
              <p:txBody>
                <a:bodyPr wrap="square" rtlCol="0">
                  <a:spAutoFit/>
                </a:bodyPr>
                <a:lstStyle/>
                <a:p>
                  <a:pPr algn="l">
                    <a:lnSpc>
                      <a:spcPct val="90000"/>
                    </a:lnSpc>
                  </a:pPr>
                  <a:r>
                    <a:rPr lang="en-US" sz="1200" dirty="0">
                      <a:latin typeface="+mn-lt"/>
                    </a:rPr>
                    <a:t>linear translation (PD)</a:t>
                  </a:r>
                </a:p>
              </p:txBody>
            </p:sp>
            <p:cxnSp>
              <p:nvCxnSpPr>
                <p:cNvPr id="50" name="Straight Arrow Connector 49">
                  <a:extLst>
                    <a:ext uri="{FF2B5EF4-FFF2-40B4-BE49-F238E27FC236}">
                      <a16:creationId xmlns:a16="http://schemas.microsoft.com/office/drawing/2014/main" id="{0BF9FAC1-AAD4-D807-EC66-5E7018C6C4DE}"/>
                    </a:ext>
                  </a:extLst>
                </p:cNvPr>
                <p:cNvCxnSpPr>
                  <a:cxnSpLocks/>
                </p:cNvCxnSpPr>
                <p:nvPr/>
              </p:nvCxnSpPr>
              <p:spPr>
                <a:xfrm>
                  <a:off x="3008838" y="4181461"/>
                  <a:ext cx="308675" cy="61497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51" name="TextBox 50">
                  <a:extLst>
                    <a:ext uri="{FF2B5EF4-FFF2-40B4-BE49-F238E27FC236}">
                      <a16:creationId xmlns:a16="http://schemas.microsoft.com/office/drawing/2014/main" id="{5A4717AE-2704-7E1E-64A3-EBB145CB4203}"/>
                    </a:ext>
                  </a:extLst>
                </p:cNvPr>
                <p:cNvSpPr txBox="1"/>
                <p:nvPr/>
              </p:nvSpPr>
              <p:spPr>
                <a:xfrm>
                  <a:off x="1996486" y="3977586"/>
                  <a:ext cx="1569795" cy="258532"/>
                </a:xfrm>
                <a:prstGeom prst="rect">
                  <a:avLst/>
                </a:prstGeom>
                <a:noFill/>
              </p:spPr>
              <p:txBody>
                <a:bodyPr wrap="square" rtlCol="0">
                  <a:spAutoFit/>
                </a:bodyPr>
                <a:lstStyle/>
                <a:p>
                  <a:pPr algn="l">
                    <a:lnSpc>
                      <a:spcPct val="90000"/>
                    </a:lnSpc>
                  </a:pPr>
                  <a:r>
                    <a:rPr lang="en-US" sz="1200" dirty="0">
                      <a:latin typeface="+mn-lt"/>
                    </a:rPr>
                    <a:t>curved guide rails</a:t>
                  </a:r>
                </a:p>
              </p:txBody>
            </p:sp>
          </p:grpSp>
        </p:grpSp>
        <p:grpSp>
          <p:nvGrpSpPr>
            <p:cNvPr id="37" name="Group 36">
              <a:extLst>
                <a:ext uri="{FF2B5EF4-FFF2-40B4-BE49-F238E27FC236}">
                  <a16:creationId xmlns:a16="http://schemas.microsoft.com/office/drawing/2014/main" id="{88DC3098-5630-92CA-8D6F-96BBDBCCD0FB}"/>
                </a:ext>
              </a:extLst>
            </p:cNvPr>
            <p:cNvGrpSpPr/>
            <p:nvPr/>
          </p:nvGrpSpPr>
          <p:grpSpPr>
            <a:xfrm>
              <a:off x="741684" y="4301241"/>
              <a:ext cx="1604570" cy="1401578"/>
              <a:chOff x="1343297" y="4309891"/>
              <a:chExt cx="1538971" cy="1344278"/>
            </a:xfrm>
          </p:grpSpPr>
          <p:sp>
            <p:nvSpPr>
              <p:cNvPr id="38" name="Arc 37">
                <a:extLst>
                  <a:ext uri="{FF2B5EF4-FFF2-40B4-BE49-F238E27FC236}">
                    <a16:creationId xmlns:a16="http://schemas.microsoft.com/office/drawing/2014/main" id="{ACD6AC88-3348-DE76-6ED8-CA65DDBBDE30}"/>
                  </a:ext>
                </a:extLst>
              </p:cNvPr>
              <p:cNvSpPr/>
              <p:nvPr/>
            </p:nvSpPr>
            <p:spPr>
              <a:xfrm>
                <a:off x="1748412" y="4309891"/>
                <a:ext cx="1133856" cy="1344278"/>
              </a:xfrm>
              <a:prstGeom prst="arc">
                <a:avLst>
                  <a:gd name="adj1" fmla="val 9796454"/>
                  <a:gd name="adj2" fmla="val 16246912"/>
                </a:avLst>
              </a:prstGeom>
              <a:ln w="41275">
                <a:solidFill>
                  <a:srgbClr val="FF0000"/>
                </a:solidFill>
                <a:miter lim="800000"/>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B90FC721-C56C-291D-9AEC-31CFF0DBFB23}"/>
                  </a:ext>
                </a:extLst>
              </p:cNvPr>
              <p:cNvSpPr txBox="1"/>
              <p:nvPr/>
            </p:nvSpPr>
            <p:spPr>
              <a:xfrm>
                <a:off x="1343297" y="4491257"/>
                <a:ext cx="1133856" cy="258532"/>
              </a:xfrm>
              <a:prstGeom prst="rect">
                <a:avLst/>
              </a:prstGeom>
              <a:noFill/>
            </p:spPr>
            <p:txBody>
              <a:bodyPr wrap="square" rtlCol="0">
                <a:spAutoFit/>
              </a:bodyPr>
              <a:lstStyle/>
              <a:p>
                <a:pPr algn="l">
                  <a:lnSpc>
                    <a:spcPct val="90000"/>
                  </a:lnSpc>
                </a:pPr>
                <a:r>
                  <a:rPr lang="en-US" sz="1200" dirty="0">
                    <a:latin typeface="+mn-lt"/>
                  </a:rPr>
                  <a:t>TTHD</a:t>
                </a:r>
              </a:p>
            </p:txBody>
          </p:sp>
        </p:grpSp>
      </p:grpSp>
      <p:sp>
        <p:nvSpPr>
          <p:cNvPr id="60" name="TextBox 59">
            <a:extLst>
              <a:ext uri="{FF2B5EF4-FFF2-40B4-BE49-F238E27FC236}">
                <a16:creationId xmlns:a16="http://schemas.microsoft.com/office/drawing/2014/main" id="{8117A0DE-9A13-B81E-AC3B-3520B1E86669}"/>
              </a:ext>
            </a:extLst>
          </p:cNvPr>
          <p:cNvSpPr txBox="1"/>
          <p:nvPr/>
        </p:nvSpPr>
        <p:spPr>
          <a:xfrm>
            <a:off x="273576" y="844525"/>
            <a:ext cx="11766694"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Mechanical drive of the detector arm failed four times in 2023</a:t>
            </a:r>
          </a:p>
          <a:p>
            <a:pPr marL="742950" lvl="1" indent="-285750">
              <a:buFont typeface="Arial" panose="020B0604020202020204" pitchFamily="34" charset="0"/>
              <a:buChar char="•"/>
            </a:pPr>
            <a:r>
              <a:rPr lang="en-US" dirty="0"/>
              <a:t>First failure attributed to wear and tear, subsequent failures to mechanical misalignment </a:t>
            </a:r>
          </a:p>
          <a:p>
            <a:pPr marL="742950" lvl="1" indent="-285750">
              <a:buFont typeface="Arial" panose="020B0604020202020204" pitchFamily="34" charset="0"/>
              <a:buChar char="•"/>
            </a:pPr>
            <a:r>
              <a:rPr lang="en-US" dirty="0"/>
              <a:t>Root cause determined to be a mechanically over constrained system, but issue not addressed</a:t>
            </a:r>
          </a:p>
          <a:p>
            <a:pPr marL="285750" indent="-285750">
              <a:buFont typeface="Arial" panose="020B0604020202020204" pitchFamily="34" charset="0"/>
              <a:buChar char="•"/>
            </a:pPr>
            <a:r>
              <a:rPr lang="en-US" sz="2400" dirty="0"/>
              <a:t>After PPU, detector arm failed again. Detector put on blocks for the cycle</a:t>
            </a:r>
          </a:p>
          <a:p>
            <a:pPr marL="742950" lvl="1" indent="-285750">
              <a:buFont typeface="Arial" panose="020B0604020202020204" pitchFamily="34" charset="0"/>
              <a:buChar char="•"/>
            </a:pPr>
            <a:r>
              <a:rPr lang="en-US" dirty="0"/>
              <a:t>We decided to remain in the user program with a fixed detector position</a:t>
            </a:r>
          </a:p>
          <a:p>
            <a:pPr marL="742950" lvl="1" indent="-285750">
              <a:buFont typeface="Arial" panose="020B0604020202020204" pitchFamily="34" charset="0"/>
              <a:buChar char="•"/>
            </a:pPr>
            <a:r>
              <a:rPr lang="en-US" dirty="0"/>
              <a:t>New data collection and alignment methods developed, supported ~80% of experiments</a:t>
            </a:r>
          </a:p>
          <a:p>
            <a:pPr marL="285750" indent="-285750">
              <a:buFont typeface="Arial" panose="020B0604020202020204" pitchFamily="34" charset="0"/>
              <a:buChar char="•"/>
            </a:pPr>
            <a:r>
              <a:rPr lang="en-US" sz="2400" dirty="0"/>
              <a:t>Engineering solution implemented in January 2025</a:t>
            </a:r>
          </a:p>
        </p:txBody>
      </p:sp>
      <p:pic>
        <p:nvPicPr>
          <p:cNvPr id="65" name="Picture 64" descr="A picture containing indoor, engine, cluttered&#10;&#10;AI-generated content may be incorrect.">
            <a:extLst>
              <a:ext uri="{FF2B5EF4-FFF2-40B4-BE49-F238E27FC236}">
                <a16:creationId xmlns:a16="http://schemas.microsoft.com/office/drawing/2014/main" id="{7953CC94-5FA1-7595-7A44-27E285489C64}"/>
              </a:ext>
            </a:extLst>
          </p:cNvPr>
          <p:cNvPicPr>
            <a:picLocks noChangeAspect="1"/>
          </p:cNvPicPr>
          <p:nvPr/>
        </p:nvPicPr>
        <p:blipFill>
          <a:blip r:embed="rId5"/>
          <a:stretch>
            <a:fillRect/>
          </a:stretch>
        </p:blipFill>
        <p:spPr>
          <a:xfrm rot="5400000">
            <a:off x="9230371" y="3980743"/>
            <a:ext cx="2843190" cy="2140755"/>
          </a:xfrm>
          <a:prstGeom prst="rect">
            <a:avLst/>
          </a:prstGeom>
        </p:spPr>
      </p:pic>
      <p:sp>
        <p:nvSpPr>
          <p:cNvPr id="70" name="Oval 69">
            <a:extLst>
              <a:ext uri="{FF2B5EF4-FFF2-40B4-BE49-F238E27FC236}">
                <a16:creationId xmlns:a16="http://schemas.microsoft.com/office/drawing/2014/main" id="{E21F4962-65BD-2720-C310-BB0F1C93E99D}"/>
              </a:ext>
            </a:extLst>
          </p:cNvPr>
          <p:cNvSpPr/>
          <p:nvPr/>
        </p:nvSpPr>
        <p:spPr>
          <a:xfrm>
            <a:off x="10660725" y="4777582"/>
            <a:ext cx="547075" cy="547075"/>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BC7CBC7A-611D-6728-8323-F973DD74E6E4}"/>
              </a:ext>
            </a:extLst>
          </p:cNvPr>
          <p:cNvSpPr/>
          <p:nvPr/>
        </p:nvSpPr>
        <p:spPr>
          <a:xfrm>
            <a:off x="10421660" y="5497511"/>
            <a:ext cx="592684" cy="592684"/>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a:extLst>
              <a:ext uri="{FF2B5EF4-FFF2-40B4-BE49-F238E27FC236}">
                <a16:creationId xmlns:a16="http://schemas.microsoft.com/office/drawing/2014/main" id="{E16FAC49-1675-1B05-C07C-D72C74A83E94}"/>
              </a:ext>
            </a:extLst>
          </p:cNvPr>
          <p:cNvCxnSpPr>
            <a:cxnSpLocks/>
          </p:cNvCxnSpPr>
          <p:nvPr/>
        </p:nvCxnSpPr>
        <p:spPr>
          <a:xfrm>
            <a:off x="11069399" y="3122261"/>
            <a:ext cx="9113" cy="1779634"/>
          </a:xfrm>
          <a:prstGeom prst="straightConnector1">
            <a:avLst/>
          </a:prstGeom>
          <a:ln w="127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4AC887B1-5552-8632-EB87-889FA351F420}"/>
              </a:ext>
            </a:extLst>
          </p:cNvPr>
          <p:cNvSpPr txBox="1"/>
          <p:nvPr/>
        </p:nvSpPr>
        <p:spPr>
          <a:xfrm>
            <a:off x="9139267" y="2821724"/>
            <a:ext cx="2278504" cy="338554"/>
          </a:xfrm>
          <a:prstGeom prst="rect">
            <a:avLst/>
          </a:prstGeom>
          <a:noFill/>
        </p:spPr>
        <p:txBody>
          <a:bodyPr wrap="square" rtlCol="0">
            <a:spAutoFit/>
          </a:bodyPr>
          <a:lstStyle/>
          <a:p>
            <a:r>
              <a:rPr lang="en-US" sz="1600" dirty="0"/>
              <a:t>removed bearing block</a:t>
            </a:r>
          </a:p>
        </p:txBody>
      </p:sp>
      <p:cxnSp>
        <p:nvCxnSpPr>
          <p:cNvPr id="84" name="Straight Arrow Connector 83">
            <a:extLst>
              <a:ext uri="{FF2B5EF4-FFF2-40B4-BE49-F238E27FC236}">
                <a16:creationId xmlns:a16="http://schemas.microsoft.com/office/drawing/2014/main" id="{B9D96F3E-F1F7-CB13-5969-3DFA98C151A0}"/>
              </a:ext>
            </a:extLst>
          </p:cNvPr>
          <p:cNvCxnSpPr>
            <a:cxnSpLocks/>
          </p:cNvCxnSpPr>
          <p:nvPr/>
        </p:nvCxnSpPr>
        <p:spPr>
          <a:xfrm>
            <a:off x="10531046" y="3426266"/>
            <a:ext cx="50715" cy="2236058"/>
          </a:xfrm>
          <a:prstGeom prst="straightConnector1">
            <a:avLst/>
          </a:prstGeom>
          <a:ln w="127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7E7907CF-BFF0-8AB2-D768-79F2F9D646F9}"/>
              </a:ext>
            </a:extLst>
          </p:cNvPr>
          <p:cNvSpPr txBox="1"/>
          <p:nvPr/>
        </p:nvSpPr>
        <p:spPr>
          <a:xfrm>
            <a:off x="8475427" y="3148134"/>
            <a:ext cx="2434327" cy="338554"/>
          </a:xfrm>
          <a:prstGeom prst="rect">
            <a:avLst/>
          </a:prstGeom>
          <a:noFill/>
        </p:spPr>
        <p:txBody>
          <a:bodyPr wrap="square" rtlCol="0">
            <a:spAutoFit/>
          </a:bodyPr>
          <a:lstStyle/>
          <a:p>
            <a:r>
              <a:rPr lang="en-US" sz="1600" dirty="0"/>
              <a:t>added spherical bearing</a:t>
            </a:r>
          </a:p>
        </p:txBody>
      </p:sp>
      <p:sp>
        <p:nvSpPr>
          <p:cNvPr id="89" name="TextBox 88">
            <a:extLst>
              <a:ext uri="{FF2B5EF4-FFF2-40B4-BE49-F238E27FC236}">
                <a16:creationId xmlns:a16="http://schemas.microsoft.com/office/drawing/2014/main" id="{74C83D11-7CFC-C0D7-2B37-5FFD5621A770}"/>
              </a:ext>
            </a:extLst>
          </p:cNvPr>
          <p:cNvSpPr txBox="1"/>
          <p:nvPr/>
        </p:nvSpPr>
        <p:spPr>
          <a:xfrm>
            <a:off x="7126485" y="6445422"/>
            <a:ext cx="2434327" cy="338554"/>
          </a:xfrm>
          <a:prstGeom prst="rect">
            <a:avLst/>
          </a:prstGeom>
          <a:noFill/>
        </p:spPr>
        <p:txBody>
          <a:bodyPr wrap="square" rtlCol="0">
            <a:spAutoFit/>
          </a:bodyPr>
          <a:lstStyle/>
          <a:p>
            <a:r>
              <a:rPr lang="en-US" sz="1600" dirty="0"/>
              <a:t>on blocks for a run cycle</a:t>
            </a:r>
          </a:p>
        </p:txBody>
      </p:sp>
      <p:grpSp>
        <p:nvGrpSpPr>
          <p:cNvPr id="34" name="Group 33">
            <a:extLst>
              <a:ext uri="{FF2B5EF4-FFF2-40B4-BE49-F238E27FC236}">
                <a16:creationId xmlns:a16="http://schemas.microsoft.com/office/drawing/2014/main" id="{E7A6113D-75B4-0090-5DD4-08CCC5687B9B}"/>
              </a:ext>
            </a:extLst>
          </p:cNvPr>
          <p:cNvGrpSpPr/>
          <p:nvPr/>
        </p:nvGrpSpPr>
        <p:grpSpPr>
          <a:xfrm>
            <a:off x="270988" y="3245964"/>
            <a:ext cx="916130" cy="3132403"/>
            <a:chOff x="455470" y="2854522"/>
            <a:chExt cx="930837" cy="2457372"/>
          </a:xfrm>
        </p:grpSpPr>
        <p:sp>
          <p:nvSpPr>
            <p:cNvPr id="5" name="Rectangle 4">
              <a:extLst>
                <a:ext uri="{FF2B5EF4-FFF2-40B4-BE49-F238E27FC236}">
                  <a16:creationId xmlns:a16="http://schemas.microsoft.com/office/drawing/2014/main" id="{40802521-B5E8-80E0-7CD3-DCE0AEE71D49}"/>
                </a:ext>
              </a:extLst>
            </p:cNvPr>
            <p:cNvSpPr/>
            <p:nvPr/>
          </p:nvSpPr>
          <p:spPr>
            <a:xfrm>
              <a:off x="528818" y="2854522"/>
              <a:ext cx="857489" cy="1093097"/>
            </a:xfrm>
            <a:prstGeom prst="rect">
              <a:avLst/>
            </a:prstGeom>
            <a:solidFill>
              <a:schemeClr val="tx2">
                <a:lumMod val="10000"/>
                <a:lumOff val="9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76E782-483D-9ACA-210B-D00A9E69EE62}"/>
                </a:ext>
              </a:extLst>
            </p:cNvPr>
            <p:cNvSpPr/>
            <p:nvPr/>
          </p:nvSpPr>
          <p:spPr>
            <a:xfrm>
              <a:off x="528818" y="3946273"/>
              <a:ext cx="857489" cy="1093097"/>
            </a:xfrm>
            <a:prstGeom prst="rect">
              <a:avLst/>
            </a:prstGeom>
            <a:solidFill>
              <a:schemeClr val="accent2">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2B7C0AF-E862-E0CB-A001-460BF1FA239A}"/>
                </a:ext>
              </a:extLst>
            </p:cNvPr>
            <p:cNvSpPr/>
            <p:nvPr/>
          </p:nvSpPr>
          <p:spPr>
            <a:xfrm>
              <a:off x="528818" y="5038023"/>
              <a:ext cx="857489" cy="272460"/>
            </a:xfrm>
            <a:prstGeom prst="rect">
              <a:avLst/>
            </a:prstGeom>
            <a:solidFill>
              <a:schemeClr val="tx2">
                <a:lumMod val="10000"/>
                <a:lumOff val="9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D862FBC-47C4-B668-A218-9C585EF4CD68}"/>
                </a:ext>
              </a:extLst>
            </p:cNvPr>
            <p:cNvCxnSpPr>
              <a:cxnSpLocks/>
            </p:cNvCxnSpPr>
            <p:nvPr/>
          </p:nvCxnSpPr>
          <p:spPr>
            <a:xfrm>
              <a:off x="1189031" y="3129582"/>
              <a:ext cx="19165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172F18B5-633F-D65F-B387-957B94B31F73}"/>
                </a:ext>
              </a:extLst>
            </p:cNvPr>
            <p:cNvCxnSpPr>
              <a:cxnSpLocks/>
            </p:cNvCxnSpPr>
            <p:nvPr/>
          </p:nvCxnSpPr>
          <p:spPr>
            <a:xfrm>
              <a:off x="1189031" y="3402369"/>
              <a:ext cx="19165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F7752ED1-8804-C4D3-84F8-44E04932753A}"/>
                </a:ext>
              </a:extLst>
            </p:cNvPr>
            <p:cNvCxnSpPr>
              <a:cxnSpLocks/>
            </p:cNvCxnSpPr>
            <p:nvPr/>
          </p:nvCxnSpPr>
          <p:spPr>
            <a:xfrm>
              <a:off x="1189031" y="3675159"/>
              <a:ext cx="19165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4AF84C3E-980A-C1AB-092A-5FA2ECAF03D0}"/>
                </a:ext>
              </a:extLst>
            </p:cNvPr>
            <p:cNvCxnSpPr>
              <a:cxnSpLocks/>
            </p:cNvCxnSpPr>
            <p:nvPr/>
          </p:nvCxnSpPr>
          <p:spPr>
            <a:xfrm>
              <a:off x="1189031" y="2856793"/>
              <a:ext cx="19165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FE5210AE-31AB-5B3E-4724-DE90B132D04A}"/>
                </a:ext>
              </a:extLst>
            </p:cNvPr>
            <p:cNvCxnSpPr>
              <a:cxnSpLocks/>
            </p:cNvCxnSpPr>
            <p:nvPr/>
          </p:nvCxnSpPr>
          <p:spPr>
            <a:xfrm>
              <a:off x="1189031" y="3947949"/>
              <a:ext cx="19165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6A282BBA-B5D1-F4F9-27B7-2249B6E6B5A8}"/>
                </a:ext>
              </a:extLst>
            </p:cNvPr>
            <p:cNvCxnSpPr>
              <a:cxnSpLocks/>
            </p:cNvCxnSpPr>
            <p:nvPr/>
          </p:nvCxnSpPr>
          <p:spPr>
            <a:xfrm>
              <a:off x="1189031" y="4220737"/>
              <a:ext cx="19165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8CF98B29-EB5C-E2CB-D3D2-48B6A3E2A9A5}"/>
                </a:ext>
              </a:extLst>
            </p:cNvPr>
            <p:cNvCxnSpPr>
              <a:cxnSpLocks/>
            </p:cNvCxnSpPr>
            <p:nvPr/>
          </p:nvCxnSpPr>
          <p:spPr>
            <a:xfrm>
              <a:off x="1189031" y="4493527"/>
              <a:ext cx="19165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7BACE629-36C1-B92D-1182-A2AB0B87417F}"/>
                </a:ext>
              </a:extLst>
            </p:cNvPr>
            <p:cNvCxnSpPr>
              <a:cxnSpLocks/>
            </p:cNvCxnSpPr>
            <p:nvPr/>
          </p:nvCxnSpPr>
          <p:spPr>
            <a:xfrm>
              <a:off x="1189031" y="4766315"/>
              <a:ext cx="19165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7DCFF3E6-648E-3AB4-D88F-0A3CE5746FD3}"/>
                </a:ext>
              </a:extLst>
            </p:cNvPr>
            <p:cNvCxnSpPr>
              <a:cxnSpLocks/>
            </p:cNvCxnSpPr>
            <p:nvPr/>
          </p:nvCxnSpPr>
          <p:spPr>
            <a:xfrm>
              <a:off x="1189031" y="5039105"/>
              <a:ext cx="19165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D46FD2BA-D277-EE94-5188-1362ED5D3FBF}"/>
                </a:ext>
              </a:extLst>
            </p:cNvPr>
            <p:cNvCxnSpPr>
              <a:cxnSpLocks/>
            </p:cNvCxnSpPr>
            <p:nvPr/>
          </p:nvCxnSpPr>
          <p:spPr>
            <a:xfrm>
              <a:off x="1189031" y="5311894"/>
              <a:ext cx="191650" cy="0"/>
            </a:xfrm>
            <a:prstGeom prst="line">
              <a:avLst/>
            </a:prstGeom>
            <a:ln w="19050"/>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BA5BB3B3-C98D-A640-F75B-44E66C316903}"/>
                </a:ext>
              </a:extLst>
            </p:cNvPr>
            <p:cNvSpPr txBox="1"/>
            <p:nvPr/>
          </p:nvSpPr>
          <p:spPr>
            <a:xfrm>
              <a:off x="455470" y="3273680"/>
              <a:ext cx="857489" cy="369332"/>
            </a:xfrm>
            <a:prstGeom prst="rect">
              <a:avLst/>
            </a:prstGeom>
            <a:noFill/>
          </p:spPr>
          <p:txBody>
            <a:bodyPr wrap="square" rtlCol="0">
              <a:spAutoFit/>
            </a:bodyPr>
            <a:lstStyle/>
            <a:p>
              <a:pPr algn="ctr"/>
              <a:r>
                <a:rPr lang="en-US" dirty="0"/>
                <a:t>2023</a:t>
              </a:r>
            </a:p>
          </p:txBody>
        </p:sp>
        <p:sp>
          <p:nvSpPr>
            <p:cNvPr id="22" name="TextBox 21">
              <a:extLst>
                <a:ext uri="{FF2B5EF4-FFF2-40B4-BE49-F238E27FC236}">
                  <a16:creationId xmlns:a16="http://schemas.microsoft.com/office/drawing/2014/main" id="{8BFD3AD0-6785-2569-43F0-CD902D1B9B19}"/>
                </a:ext>
              </a:extLst>
            </p:cNvPr>
            <p:cNvSpPr txBox="1"/>
            <p:nvPr/>
          </p:nvSpPr>
          <p:spPr>
            <a:xfrm>
              <a:off x="495575" y="4356834"/>
              <a:ext cx="780833" cy="369332"/>
            </a:xfrm>
            <a:prstGeom prst="rect">
              <a:avLst/>
            </a:prstGeom>
            <a:noFill/>
          </p:spPr>
          <p:txBody>
            <a:bodyPr wrap="square" rtlCol="0">
              <a:spAutoFit/>
            </a:bodyPr>
            <a:lstStyle/>
            <a:p>
              <a:pPr algn="ctr"/>
              <a:r>
                <a:rPr lang="en-US" dirty="0"/>
                <a:t>2024</a:t>
              </a:r>
            </a:p>
          </p:txBody>
        </p:sp>
      </p:grpSp>
      <p:grpSp>
        <p:nvGrpSpPr>
          <p:cNvPr id="3" name="Group 2">
            <a:extLst>
              <a:ext uri="{FF2B5EF4-FFF2-40B4-BE49-F238E27FC236}">
                <a16:creationId xmlns:a16="http://schemas.microsoft.com/office/drawing/2014/main" id="{CD94FC6B-EB7D-F587-6BC6-B60185F164B8}"/>
              </a:ext>
            </a:extLst>
          </p:cNvPr>
          <p:cNvGrpSpPr/>
          <p:nvPr/>
        </p:nvGrpSpPr>
        <p:grpSpPr>
          <a:xfrm>
            <a:off x="1295324" y="3127513"/>
            <a:ext cx="3058793" cy="369332"/>
            <a:chOff x="1295324" y="3127513"/>
            <a:chExt cx="3058793" cy="369332"/>
          </a:xfrm>
        </p:grpSpPr>
        <p:sp>
          <p:nvSpPr>
            <p:cNvPr id="25" name="TextBox 24">
              <a:extLst>
                <a:ext uri="{FF2B5EF4-FFF2-40B4-BE49-F238E27FC236}">
                  <a16:creationId xmlns:a16="http://schemas.microsoft.com/office/drawing/2014/main" id="{76EF46DF-BBDD-A5D4-352E-5EA9AAF29D8A}"/>
                </a:ext>
              </a:extLst>
            </p:cNvPr>
            <p:cNvSpPr txBox="1"/>
            <p:nvPr/>
          </p:nvSpPr>
          <p:spPr>
            <a:xfrm>
              <a:off x="1704139" y="3127513"/>
              <a:ext cx="2649978" cy="369332"/>
            </a:xfrm>
            <a:prstGeom prst="rect">
              <a:avLst/>
            </a:prstGeom>
            <a:noFill/>
          </p:spPr>
          <p:txBody>
            <a:bodyPr wrap="square" rtlCol="0">
              <a:spAutoFit/>
            </a:bodyPr>
            <a:lstStyle/>
            <a:p>
              <a:r>
                <a:rPr lang="en-US" dirty="0"/>
                <a:t>Failures 1 &amp; 2 (1/15/23)</a:t>
              </a:r>
            </a:p>
          </p:txBody>
        </p:sp>
        <p:cxnSp>
          <p:nvCxnSpPr>
            <p:cNvPr id="24" name="Straight Arrow Connector 23">
              <a:extLst>
                <a:ext uri="{FF2B5EF4-FFF2-40B4-BE49-F238E27FC236}">
                  <a16:creationId xmlns:a16="http://schemas.microsoft.com/office/drawing/2014/main" id="{AE379381-3C68-233E-6E2D-0A2F1AD60834}"/>
                </a:ext>
              </a:extLst>
            </p:cNvPr>
            <p:cNvCxnSpPr>
              <a:cxnSpLocks/>
            </p:cNvCxnSpPr>
            <p:nvPr/>
          </p:nvCxnSpPr>
          <p:spPr>
            <a:xfrm flipH="1">
              <a:off x="1295324" y="3322519"/>
              <a:ext cx="421165" cy="0"/>
            </a:xfrm>
            <a:prstGeom prst="straightConnector1">
              <a:avLst/>
            </a:prstGeom>
            <a:ln w="1905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4B4FEE9B-4639-D336-E510-19837D901C42}"/>
              </a:ext>
            </a:extLst>
          </p:cNvPr>
          <p:cNvGrpSpPr/>
          <p:nvPr/>
        </p:nvGrpSpPr>
        <p:grpSpPr>
          <a:xfrm>
            <a:off x="1233803" y="5433890"/>
            <a:ext cx="2893566" cy="683816"/>
            <a:chOff x="1233803" y="5433890"/>
            <a:chExt cx="2893566" cy="683816"/>
          </a:xfrm>
        </p:grpSpPr>
        <p:sp>
          <p:nvSpPr>
            <p:cNvPr id="30" name="TextBox 29">
              <a:extLst>
                <a:ext uri="{FF2B5EF4-FFF2-40B4-BE49-F238E27FC236}">
                  <a16:creationId xmlns:a16="http://schemas.microsoft.com/office/drawing/2014/main" id="{8ED4EBC8-F57A-DDBF-3A14-8F507A2327CB}"/>
                </a:ext>
              </a:extLst>
            </p:cNvPr>
            <p:cNvSpPr txBox="1"/>
            <p:nvPr/>
          </p:nvSpPr>
          <p:spPr>
            <a:xfrm>
              <a:off x="1624134" y="5565039"/>
              <a:ext cx="2503235" cy="369332"/>
            </a:xfrm>
            <a:prstGeom prst="rect">
              <a:avLst/>
            </a:prstGeom>
            <a:noFill/>
          </p:spPr>
          <p:txBody>
            <a:bodyPr wrap="square" rtlCol="0">
              <a:spAutoFit/>
            </a:bodyPr>
            <a:lstStyle/>
            <a:p>
              <a:r>
                <a:rPr lang="en-US" dirty="0"/>
                <a:t>Detector on blocks</a:t>
              </a:r>
            </a:p>
          </p:txBody>
        </p:sp>
        <p:sp>
          <p:nvSpPr>
            <p:cNvPr id="28" name="Right Brace 27">
              <a:extLst>
                <a:ext uri="{FF2B5EF4-FFF2-40B4-BE49-F238E27FC236}">
                  <a16:creationId xmlns:a16="http://schemas.microsoft.com/office/drawing/2014/main" id="{C7D3703D-DA47-4823-77DB-A489E0DF36CA}"/>
                </a:ext>
              </a:extLst>
            </p:cNvPr>
            <p:cNvSpPr/>
            <p:nvPr/>
          </p:nvSpPr>
          <p:spPr>
            <a:xfrm>
              <a:off x="1233803" y="5433890"/>
              <a:ext cx="401094" cy="683816"/>
            </a:xfrm>
            <a:prstGeom prst="rightBrace">
              <a:avLst>
                <a:gd name="adj1" fmla="val 19270"/>
                <a:gd name="adj2" fmla="val 50000"/>
              </a:avLst>
            </a:prstGeom>
            <a:ln w="254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sp>
        <p:nvSpPr>
          <p:cNvPr id="54" name="Right Brace 53">
            <a:extLst>
              <a:ext uri="{FF2B5EF4-FFF2-40B4-BE49-F238E27FC236}">
                <a16:creationId xmlns:a16="http://schemas.microsoft.com/office/drawing/2014/main" id="{4FBBB0B1-8CBF-A3D9-0372-05F3A84283C6}"/>
              </a:ext>
            </a:extLst>
          </p:cNvPr>
          <p:cNvSpPr/>
          <p:nvPr/>
        </p:nvSpPr>
        <p:spPr>
          <a:xfrm>
            <a:off x="1257737" y="4046092"/>
            <a:ext cx="401094" cy="1287823"/>
          </a:xfrm>
          <a:prstGeom prst="rightBrace">
            <a:avLst>
              <a:gd name="adj1" fmla="val 19270"/>
              <a:gd name="adj2" fmla="val 50000"/>
            </a:avLst>
          </a:prstGeom>
          <a:ln w="254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nvGrpSpPr>
          <p:cNvPr id="17" name="Group 16">
            <a:extLst>
              <a:ext uri="{FF2B5EF4-FFF2-40B4-BE49-F238E27FC236}">
                <a16:creationId xmlns:a16="http://schemas.microsoft.com/office/drawing/2014/main" id="{1C63E98A-0708-FB43-9B5E-A8479FBA6BC7}"/>
              </a:ext>
            </a:extLst>
          </p:cNvPr>
          <p:cNvGrpSpPr/>
          <p:nvPr/>
        </p:nvGrpSpPr>
        <p:grpSpPr>
          <a:xfrm>
            <a:off x="1295324" y="5180698"/>
            <a:ext cx="3083391" cy="369332"/>
            <a:chOff x="1295324" y="5180698"/>
            <a:chExt cx="3083391" cy="369332"/>
          </a:xfrm>
        </p:grpSpPr>
        <p:sp>
          <p:nvSpPr>
            <p:cNvPr id="58" name="TextBox 57">
              <a:extLst>
                <a:ext uri="{FF2B5EF4-FFF2-40B4-BE49-F238E27FC236}">
                  <a16:creationId xmlns:a16="http://schemas.microsoft.com/office/drawing/2014/main" id="{FB547E50-C351-A489-AB34-3FD312706521}"/>
                </a:ext>
              </a:extLst>
            </p:cNvPr>
            <p:cNvSpPr txBox="1"/>
            <p:nvPr/>
          </p:nvSpPr>
          <p:spPr>
            <a:xfrm>
              <a:off x="1728737" y="5180698"/>
              <a:ext cx="2649978" cy="369332"/>
            </a:xfrm>
            <a:prstGeom prst="rect">
              <a:avLst/>
            </a:prstGeom>
            <a:noFill/>
          </p:spPr>
          <p:txBody>
            <a:bodyPr wrap="square" rtlCol="0">
              <a:spAutoFit/>
            </a:bodyPr>
            <a:lstStyle/>
            <a:p>
              <a:r>
                <a:rPr lang="en-US" dirty="0"/>
                <a:t>Failure 5 (8/21/24)</a:t>
              </a:r>
            </a:p>
          </p:txBody>
        </p:sp>
        <p:cxnSp>
          <p:nvCxnSpPr>
            <p:cNvPr id="55" name="Straight Arrow Connector 54">
              <a:extLst>
                <a:ext uri="{FF2B5EF4-FFF2-40B4-BE49-F238E27FC236}">
                  <a16:creationId xmlns:a16="http://schemas.microsoft.com/office/drawing/2014/main" id="{AB16F947-1A73-D70B-8AA7-39406EB6ADD2}"/>
                </a:ext>
              </a:extLst>
            </p:cNvPr>
            <p:cNvCxnSpPr>
              <a:cxnSpLocks/>
            </p:cNvCxnSpPr>
            <p:nvPr/>
          </p:nvCxnSpPr>
          <p:spPr>
            <a:xfrm flipH="1">
              <a:off x="1295324" y="5387418"/>
              <a:ext cx="421165" cy="0"/>
            </a:xfrm>
            <a:prstGeom prst="straightConnector1">
              <a:avLst/>
            </a:prstGeom>
            <a:ln w="1905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DADFC808-F6FB-B91C-6DDC-08D45BEE1D1B}"/>
              </a:ext>
            </a:extLst>
          </p:cNvPr>
          <p:cNvGrpSpPr/>
          <p:nvPr/>
        </p:nvGrpSpPr>
        <p:grpSpPr>
          <a:xfrm>
            <a:off x="1237666" y="6002726"/>
            <a:ext cx="3036446" cy="646331"/>
            <a:chOff x="1237666" y="6002726"/>
            <a:chExt cx="3036446" cy="646331"/>
          </a:xfrm>
        </p:grpSpPr>
        <p:sp>
          <p:nvSpPr>
            <p:cNvPr id="61" name="TextBox 60">
              <a:extLst>
                <a:ext uri="{FF2B5EF4-FFF2-40B4-BE49-F238E27FC236}">
                  <a16:creationId xmlns:a16="http://schemas.microsoft.com/office/drawing/2014/main" id="{826FEDD9-A523-E7C2-5036-E2E5FD2C7094}"/>
                </a:ext>
              </a:extLst>
            </p:cNvPr>
            <p:cNvSpPr txBox="1"/>
            <p:nvPr/>
          </p:nvSpPr>
          <p:spPr>
            <a:xfrm>
              <a:off x="1624134" y="6002726"/>
              <a:ext cx="2649978" cy="646331"/>
            </a:xfrm>
            <a:prstGeom prst="rect">
              <a:avLst/>
            </a:prstGeom>
            <a:noFill/>
          </p:spPr>
          <p:txBody>
            <a:bodyPr wrap="square" rtlCol="0">
              <a:spAutoFit/>
            </a:bodyPr>
            <a:lstStyle/>
            <a:p>
              <a:r>
                <a:rPr lang="en-US" dirty="0"/>
                <a:t>Engineering solution implemented (1/10/25)</a:t>
              </a:r>
            </a:p>
          </p:txBody>
        </p:sp>
        <p:cxnSp>
          <p:nvCxnSpPr>
            <p:cNvPr id="59" name="Straight Arrow Connector 58">
              <a:extLst>
                <a:ext uri="{FF2B5EF4-FFF2-40B4-BE49-F238E27FC236}">
                  <a16:creationId xmlns:a16="http://schemas.microsoft.com/office/drawing/2014/main" id="{9266CEDF-ACFD-9B6A-8639-7F04A1BDF29D}"/>
                </a:ext>
              </a:extLst>
            </p:cNvPr>
            <p:cNvCxnSpPr>
              <a:cxnSpLocks/>
            </p:cNvCxnSpPr>
            <p:nvPr/>
          </p:nvCxnSpPr>
          <p:spPr>
            <a:xfrm flipH="1">
              <a:off x="1237666" y="6193359"/>
              <a:ext cx="421165" cy="0"/>
            </a:xfrm>
            <a:prstGeom prst="straightConnector1">
              <a:avLst/>
            </a:prstGeom>
            <a:ln w="1905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grpSp>
      <p:grpSp>
        <p:nvGrpSpPr>
          <p:cNvPr id="4" name="Group 3">
            <a:extLst>
              <a:ext uri="{FF2B5EF4-FFF2-40B4-BE49-F238E27FC236}">
                <a16:creationId xmlns:a16="http://schemas.microsoft.com/office/drawing/2014/main" id="{DD5B3D2D-3B65-C6E0-8791-BD34930A7D6C}"/>
              </a:ext>
            </a:extLst>
          </p:cNvPr>
          <p:cNvGrpSpPr/>
          <p:nvPr/>
        </p:nvGrpSpPr>
        <p:grpSpPr>
          <a:xfrm>
            <a:off x="1289801" y="3358259"/>
            <a:ext cx="3073531" cy="369332"/>
            <a:chOff x="1289801" y="3358259"/>
            <a:chExt cx="3073531" cy="369332"/>
          </a:xfrm>
        </p:grpSpPr>
        <p:sp>
          <p:nvSpPr>
            <p:cNvPr id="63" name="TextBox 62">
              <a:extLst>
                <a:ext uri="{FF2B5EF4-FFF2-40B4-BE49-F238E27FC236}">
                  <a16:creationId xmlns:a16="http://schemas.microsoft.com/office/drawing/2014/main" id="{0BD1874A-9A20-939E-795F-7819698172E3}"/>
                </a:ext>
              </a:extLst>
            </p:cNvPr>
            <p:cNvSpPr txBox="1"/>
            <p:nvPr/>
          </p:nvSpPr>
          <p:spPr>
            <a:xfrm>
              <a:off x="1713354" y="3358259"/>
              <a:ext cx="2649978" cy="369332"/>
            </a:xfrm>
            <a:prstGeom prst="rect">
              <a:avLst/>
            </a:prstGeom>
            <a:noFill/>
          </p:spPr>
          <p:txBody>
            <a:bodyPr wrap="square" rtlCol="0">
              <a:spAutoFit/>
            </a:bodyPr>
            <a:lstStyle/>
            <a:p>
              <a:r>
                <a:rPr lang="en-US" dirty="0"/>
                <a:t>Failure 3 (2/6/23)</a:t>
              </a:r>
            </a:p>
          </p:txBody>
        </p:sp>
        <p:cxnSp>
          <p:nvCxnSpPr>
            <p:cNvPr id="62" name="Straight Arrow Connector 61">
              <a:extLst>
                <a:ext uri="{FF2B5EF4-FFF2-40B4-BE49-F238E27FC236}">
                  <a16:creationId xmlns:a16="http://schemas.microsoft.com/office/drawing/2014/main" id="{6D56B8F8-8CA8-9FD9-C9BF-761EC6B785FD}"/>
                </a:ext>
              </a:extLst>
            </p:cNvPr>
            <p:cNvCxnSpPr>
              <a:cxnSpLocks/>
            </p:cNvCxnSpPr>
            <p:nvPr/>
          </p:nvCxnSpPr>
          <p:spPr>
            <a:xfrm flipH="1">
              <a:off x="1289801" y="3506262"/>
              <a:ext cx="421165" cy="0"/>
            </a:xfrm>
            <a:prstGeom prst="straightConnector1">
              <a:avLst/>
            </a:prstGeom>
            <a:ln w="1905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02DC14F4-460F-305D-C75C-1BCE65E4CFC8}"/>
              </a:ext>
            </a:extLst>
          </p:cNvPr>
          <p:cNvGrpSpPr/>
          <p:nvPr/>
        </p:nvGrpSpPr>
        <p:grpSpPr>
          <a:xfrm>
            <a:off x="1257878" y="3776628"/>
            <a:ext cx="3090379" cy="369332"/>
            <a:chOff x="1257878" y="3776628"/>
            <a:chExt cx="3090379" cy="369332"/>
          </a:xfrm>
        </p:grpSpPr>
        <p:cxnSp>
          <p:nvCxnSpPr>
            <p:cNvPr id="90" name="Straight Arrow Connector 89">
              <a:extLst>
                <a:ext uri="{FF2B5EF4-FFF2-40B4-BE49-F238E27FC236}">
                  <a16:creationId xmlns:a16="http://schemas.microsoft.com/office/drawing/2014/main" id="{9CD2328C-54F4-C387-3074-61810B8D2327}"/>
                </a:ext>
              </a:extLst>
            </p:cNvPr>
            <p:cNvCxnSpPr>
              <a:cxnSpLocks/>
            </p:cNvCxnSpPr>
            <p:nvPr/>
          </p:nvCxnSpPr>
          <p:spPr>
            <a:xfrm flipH="1">
              <a:off x="1257878" y="3980214"/>
              <a:ext cx="421165" cy="0"/>
            </a:xfrm>
            <a:prstGeom prst="straightConnector1">
              <a:avLst/>
            </a:prstGeom>
            <a:ln w="1905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1" name="TextBox 90">
              <a:extLst>
                <a:ext uri="{FF2B5EF4-FFF2-40B4-BE49-F238E27FC236}">
                  <a16:creationId xmlns:a16="http://schemas.microsoft.com/office/drawing/2014/main" id="{C7420E98-2500-A1C8-8556-FF6BD14BB542}"/>
                </a:ext>
              </a:extLst>
            </p:cNvPr>
            <p:cNvSpPr txBox="1"/>
            <p:nvPr/>
          </p:nvSpPr>
          <p:spPr>
            <a:xfrm>
              <a:off x="1698279" y="3776628"/>
              <a:ext cx="2649978" cy="369332"/>
            </a:xfrm>
            <a:prstGeom prst="rect">
              <a:avLst/>
            </a:prstGeom>
            <a:noFill/>
          </p:spPr>
          <p:txBody>
            <a:bodyPr wrap="square" rtlCol="0">
              <a:spAutoFit/>
            </a:bodyPr>
            <a:lstStyle/>
            <a:p>
              <a:r>
                <a:rPr lang="en-US" dirty="0"/>
                <a:t>Failure 4 (8/2/23)</a:t>
              </a:r>
            </a:p>
          </p:txBody>
        </p:sp>
      </p:grpSp>
    </p:spTree>
    <p:extLst>
      <p:ext uri="{BB962C8B-B14F-4D97-AF65-F5344CB8AC3E}">
        <p14:creationId xmlns:p14="http://schemas.microsoft.com/office/powerpoint/2010/main" val="3849322388"/>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Template" id="{AC4E88D1-C1CE-704E-A31D-97915E492CF7}" vid="{C15C6F3D-E0FA-8A42-B05E-7978B20279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ORNL-Presentation-16x9-Template</Template>
  <TotalTime>12994</TotalTime>
  <Words>5243</Words>
  <Application>Microsoft Office PowerPoint</Application>
  <PresentationFormat>Widescreen</PresentationFormat>
  <Paragraphs>579</Paragraphs>
  <Slides>29</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Malgun Gothic</vt:lpstr>
      <vt:lpstr>Aptos</vt:lpstr>
      <vt:lpstr>Aptos Light</vt:lpstr>
      <vt:lpstr>Arial</vt:lpstr>
      <vt:lpstr>Calibri</vt:lpstr>
      <vt:lpstr>Cambria Math</vt:lpstr>
      <vt:lpstr>Helvetica</vt:lpstr>
      <vt:lpstr>Old English Text MT</vt:lpstr>
      <vt:lpstr>STIXGeneral</vt:lpstr>
      <vt:lpstr>Symbol</vt:lpstr>
      <vt:lpstr>ORNL Presentation</vt:lpstr>
      <vt:lpstr>Liquids Reflectometer  Suite Review 2026</vt:lpstr>
      <vt:lpstr>Ouroboros</vt:lpstr>
      <vt:lpstr>Key Takeaways</vt:lpstr>
      <vt:lpstr>Previous Suite Review Recommendations</vt:lpstr>
      <vt:lpstr>Where We Were</vt:lpstr>
      <vt:lpstr>Timeline</vt:lpstr>
      <vt:lpstr>Timeline</vt:lpstr>
      <vt:lpstr>Instrumentation Developments</vt:lpstr>
      <vt:lpstr>The Detector Arm Saga</vt:lpstr>
      <vt:lpstr>Recent Technique Developments</vt:lpstr>
      <vt:lpstr>New Data Normalization Methods Improve Instrument Flexibility and Throughput </vt:lpstr>
      <vt:lpstr>Getting More Bandwidth: Frame Skipping Modes</vt:lpstr>
      <vt:lpstr>Chopper Tricks!</vt:lpstr>
      <vt:lpstr>Potential For Very Wide λ Band Modes</vt:lpstr>
      <vt:lpstr>Key Takeaways</vt:lpstr>
      <vt:lpstr>Faster Measurements With Divergent Beams</vt:lpstr>
      <vt:lpstr>New Approach To Constant Q Binning  </vt:lpstr>
      <vt:lpstr>Faster Measurements With Divergent Beams</vt:lpstr>
      <vt:lpstr>Key Takeaways</vt:lpstr>
      <vt:lpstr>Sample Environment Capabilities</vt:lpstr>
      <vt:lpstr>Fluid Handling Automation for Biophysics and Beyond</vt:lpstr>
      <vt:lpstr>User Developed Advanced Sample Environments Probe New Interfacial Science</vt:lpstr>
      <vt:lpstr>LR Sample Environments: the list</vt:lpstr>
      <vt:lpstr>Where We Are Going</vt:lpstr>
      <vt:lpstr>Ouroboros</vt:lpstr>
      <vt:lpstr>Key Takeaways</vt:lpstr>
      <vt:lpstr>PowerPoint Presentation</vt:lpstr>
      <vt:lpstr>Time-resolved study of Li-Mediated Nitrogen Reduction</vt:lpstr>
      <vt:lpstr>In Situ Measurement of Buried Electrolyte−Electrode Interfaces for Solid State Batteries with Nanometer Level Precision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Watkins, Erik</dc:creator>
  <cp:keywords/>
  <dc:description/>
  <cp:lastModifiedBy>Watkins, Erik</cp:lastModifiedBy>
  <cp:revision>384</cp:revision>
  <cp:lastPrinted>2026-02-09T15:55:32Z</cp:lastPrinted>
  <dcterms:created xsi:type="dcterms:W3CDTF">2026-01-28T13:41:45Z</dcterms:created>
  <dcterms:modified xsi:type="dcterms:W3CDTF">2026-02-09T18:33:54Z</dcterms:modified>
  <cp:category/>
</cp:coreProperties>
</file>