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63.tif" ContentType="image/jpeg"/>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 id="2147483961" r:id="rId2"/>
    <p:sldMasterId id="2147483993" r:id="rId3"/>
    <p:sldMasterId id="2147484035" r:id="rId4"/>
    <p:sldMasterId id="2147484067" r:id="rId5"/>
  </p:sldMasterIdLst>
  <p:notesMasterIdLst>
    <p:notesMasterId r:id="rId22"/>
  </p:notesMasterIdLst>
  <p:handoutMasterIdLst>
    <p:handoutMasterId r:id="rId23"/>
  </p:handoutMasterIdLst>
  <p:sldIdLst>
    <p:sldId id="2147481372" r:id="rId6"/>
    <p:sldId id="2147481376" r:id="rId7"/>
    <p:sldId id="2147481377" r:id="rId8"/>
    <p:sldId id="2147481373" r:id="rId9"/>
    <p:sldId id="2819" r:id="rId10"/>
    <p:sldId id="2147481384" r:id="rId11"/>
    <p:sldId id="261" r:id="rId12"/>
    <p:sldId id="288" r:id="rId13"/>
    <p:sldId id="2147481394" r:id="rId14"/>
    <p:sldId id="2147481378" r:id="rId15"/>
    <p:sldId id="2147481379" r:id="rId16"/>
    <p:sldId id="2147481381" r:id="rId17"/>
    <p:sldId id="2147481388" r:id="rId18"/>
    <p:sldId id="2147481382" r:id="rId19"/>
    <p:sldId id="2147481395" r:id="rId20"/>
    <p:sldId id="21474813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7F9358-F63D-433A-BAF4-5A1FCBE151A0}">
          <p14:sldIdLst>
            <p14:sldId id="2147481372"/>
            <p14:sldId id="2147481376"/>
            <p14:sldId id="2147481377"/>
            <p14:sldId id="2147481373"/>
            <p14:sldId id="2819"/>
            <p14:sldId id="2147481384"/>
            <p14:sldId id="261"/>
            <p14:sldId id="288"/>
            <p14:sldId id="2147481394"/>
            <p14:sldId id="2147481378"/>
            <p14:sldId id="2147481379"/>
            <p14:sldId id="2147481381"/>
            <p14:sldId id="2147481388"/>
            <p14:sldId id="2147481382"/>
          </p14:sldIdLst>
        </p14:section>
        <p14:section name="Backup SLides" id="{726B2BC2-139F-412A-A105-8876CFE6F6FE}">
          <p14:sldIdLst>
            <p14:sldId id="2147481395"/>
            <p14:sldId id="214748139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293" autoAdjust="0"/>
    <p:restoredTop sz="93165" autoAdjust="0"/>
  </p:normalViewPr>
  <p:slideViewPr>
    <p:cSldViewPr snapToGrid="0">
      <p:cViewPr varScale="1">
        <p:scale>
          <a:sx n="68" d="100"/>
          <a:sy n="68" d="100"/>
        </p:scale>
        <p:origin x="728" y="64"/>
      </p:cViewPr>
      <p:guideLst/>
    </p:cSldViewPr>
  </p:slideViewPr>
  <p:notesTextViewPr>
    <p:cViewPr>
      <p:scale>
        <a:sx n="100" d="100"/>
        <a:sy n="100" d="100"/>
      </p:scale>
      <p:origin x="0" y="0"/>
    </p:cViewPr>
  </p:notesTextViewPr>
  <p:sorterViewPr>
    <p:cViewPr varScale="1">
      <p:scale>
        <a:sx n="1" d="1"/>
        <a:sy n="1" d="1"/>
      </p:scale>
      <p:origin x="0" y="-1676"/>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2/9/2026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2/9/2026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5</a:t>
            </a:fld>
            <a:endParaRPr lang="en-US" dirty="0"/>
          </a:p>
        </p:txBody>
      </p:sp>
    </p:spTree>
    <p:extLst>
      <p:ext uri="{BB962C8B-B14F-4D97-AF65-F5344CB8AC3E}">
        <p14:creationId xmlns:p14="http://schemas.microsoft.com/office/powerpoint/2010/main" val="2426691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5EC18-8063-F020-2EDB-08C25FC48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4A768-DDE0-EC67-D8FD-D5CF01B49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3AE7E-7EB2-6B3B-1AB9-629A71123F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601905-371D-2C38-2C52-FD99B05827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CAF8B-F94C-4548-A8E7-0C57060AC4E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695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10</a:t>
            </a:fld>
            <a:endParaRPr lang="en-US" dirty="0"/>
          </a:p>
        </p:txBody>
      </p:sp>
    </p:spTree>
    <p:extLst>
      <p:ext uri="{BB962C8B-B14F-4D97-AF65-F5344CB8AC3E}">
        <p14:creationId xmlns:p14="http://schemas.microsoft.com/office/powerpoint/2010/main" val="154090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11</a:t>
            </a:fld>
            <a:endParaRPr lang="en-US" dirty="0"/>
          </a:p>
        </p:txBody>
      </p:sp>
    </p:spTree>
    <p:extLst>
      <p:ext uri="{BB962C8B-B14F-4D97-AF65-F5344CB8AC3E}">
        <p14:creationId xmlns:p14="http://schemas.microsoft.com/office/powerpoint/2010/main" val="1380423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B1DB3-9B5E-D714-6FEA-8685C5FC8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71DDB-7F22-F173-E645-4E0F23A039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931CBD-F43E-A094-A6D0-9DDD2649EBFB}"/>
              </a:ext>
            </a:extLst>
          </p:cNvPr>
          <p:cNvSpPr>
            <a:spLocks noGrp="1"/>
          </p:cNvSpPr>
          <p:nvPr>
            <p:ph type="body" idx="1"/>
          </p:nvPr>
        </p:nvSpPr>
        <p:spPr/>
        <p:txBody>
          <a:bodyPr/>
          <a:lstStyle/>
          <a:p>
            <a:pPr marL="0" indent="0">
              <a:buFont typeface="Arial" panose="020B0604020202020204" pitchFamily="34" charset="0"/>
              <a:buNone/>
            </a:pPr>
            <a:endParaRPr lang="en-US" sz="1600" dirty="0">
              <a:latin typeface="Roboto" panose="02000000000000000000" pitchFamily="2" charset="0"/>
              <a:ea typeface="Roboto" panose="02000000000000000000" pitchFamily="2" charset="0"/>
            </a:endParaRPr>
          </a:p>
        </p:txBody>
      </p:sp>
      <p:sp>
        <p:nvSpPr>
          <p:cNvPr id="4" name="Slide Number Placeholder 3">
            <a:extLst>
              <a:ext uri="{FF2B5EF4-FFF2-40B4-BE49-F238E27FC236}">
                <a16:creationId xmlns:a16="http://schemas.microsoft.com/office/drawing/2014/main" id="{8846152F-4E36-6652-F79D-44485352A8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A2CD3-FB95-D94F-9F04-F9F995EAB8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739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5.xml"/><Relationship Id="rId4" Type="http://schemas.openxmlformats.org/officeDocument/2006/relationships/image" Target="../media/image23.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6.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7.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8.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7.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7.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722061E7-F047-25B6-CDE2-3206AA1D78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Image Series-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9025579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23438682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14225503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a:stretch/>
        </p:blipFill>
        <p:spPr>
          <a:xfrm>
            <a:off x="827" y="466"/>
            <a:ext cx="12192000" cy="6856136"/>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5304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Picture 6" descr="White text on a black background&#10;&#10;Description automatically generated">
            <a:extLst>
              <a:ext uri="{FF2B5EF4-FFF2-40B4-BE49-F238E27FC236}">
                <a16:creationId xmlns:a16="http://schemas.microsoft.com/office/drawing/2014/main" id="{FC9E5FBB-76DB-C72A-F862-30ED4D776A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4551892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12382403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2" name="Picture 1" descr="White text on a black background&#10;&#10;Description automatically generated">
            <a:extLst>
              <a:ext uri="{FF2B5EF4-FFF2-40B4-BE49-F238E27FC236}">
                <a16:creationId xmlns:a16="http://schemas.microsoft.com/office/drawing/2014/main" id="{6EB03FED-4433-40C6-ED1E-F303E4D7BB8B}"/>
              </a:ext>
            </a:extLst>
          </p:cNvPr>
          <p:cNvPicPr>
            <a:picLocks noChangeAspect="1"/>
          </p:cNvPicPr>
          <p:nvPr userDrawn="1"/>
        </p:nvPicPr>
        <p:blipFill>
          <a:blip r:embed="rId4"/>
          <a:stretch>
            <a:fillRect/>
          </a:stretch>
        </p:blipFill>
        <p:spPr>
          <a:xfrm>
            <a:off x="2481752" y="2771864"/>
            <a:ext cx="7228496" cy="1314272"/>
          </a:xfrm>
          <a:prstGeom prst="rect">
            <a:avLst/>
          </a:prstGeom>
        </p:spPr>
      </p:pic>
    </p:spTree>
    <p:extLst>
      <p:ext uri="{BB962C8B-B14F-4D97-AF65-F5344CB8AC3E}">
        <p14:creationId xmlns:p14="http://schemas.microsoft.com/office/powerpoint/2010/main" val="17584637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2929232836"/>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DE7B1543-14D8-A941-AF62-9CE3736655C2}"/>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3936479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677566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22567238-4D22-9C4C-863E-90B8E166BBA8}"/>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5306066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4B06D67-5A3B-714E-90C1-66A7825D6770}"/>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8389688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3EE01FD-138D-4943-8801-4849D54F7C01}"/>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29429864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9134069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065622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17405897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27614040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41581670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5022958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4" name="Picture 23">
            <a:extLst>
              <a:ext uri="{FF2B5EF4-FFF2-40B4-BE49-F238E27FC236}">
                <a16:creationId xmlns:a16="http://schemas.microsoft.com/office/drawing/2014/main" id="{695A329E-A9A2-E149-9CDD-03DAF92C0798}"/>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129356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0547" y="177800"/>
            <a:ext cx="11515053" cy="535531"/>
          </a:xfrm>
        </p:spPr>
        <p:txBody>
          <a:bodyPr/>
          <a:lstStyle/>
          <a:p>
            <a:r>
              <a:rPr lang="en-US"/>
              <a:t>Click to edit Master title style</a:t>
            </a:r>
            <a:endParaRPr lang="en-US" dirty="0"/>
          </a:p>
        </p:txBody>
      </p:sp>
      <p:sp>
        <p:nvSpPr>
          <p:cNvPr id="3" name="Content Placeholder 2"/>
          <p:cNvSpPr>
            <a:spLocks noGrp="1"/>
          </p:cNvSpPr>
          <p:nvPr>
            <p:ph idx="1"/>
          </p:nvPr>
        </p:nvSpPr>
        <p:spPr>
          <a:xfrm>
            <a:off x="262080" y="1367185"/>
            <a:ext cx="11523520" cy="447193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1646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266706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3393478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tandard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361264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262955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497529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4209214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1836484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Column-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586893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Column-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2139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Column-Image Series Stacked">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994071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Tree>
    <p:extLst>
      <p:ext uri="{BB962C8B-B14F-4D97-AF65-F5344CB8AC3E}">
        <p14:creationId xmlns:p14="http://schemas.microsoft.com/office/powerpoint/2010/main" val="3322959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Tree>
    <p:extLst>
      <p:ext uri="{BB962C8B-B14F-4D97-AF65-F5344CB8AC3E}">
        <p14:creationId xmlns:p14="http://schemas.microsoft.com/office/powerpoint/2010/main" val="4175387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975443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31769798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861765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2535225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848830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3786263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390807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12216182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13721551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179443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9464196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Image Series-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950125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Image Series-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33919107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662376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2642344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a:stretch/>
        </p:blipFill>
        <p:spPr>
          <a:xfrm>
            <a:off x="827" y="466"/>
            <a:ext cx="12192000" cy="6856136"/>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785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94776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3166968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9370061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a:t>Click to edit Master </a:t>
            </a:r>
            <a:br>
              <a:rPr lang="en-US"/>
            </a:br>
            <a:r>
              <a:rPr lang="en-US"/>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92463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DE7B1543-14D8-A941-AF62-9CE3736655C2}"/>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93810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80350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22567238-4D22-9C4C-863E-90B8E166BBA8}"/>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68368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4B06D67-5A3B-714E-90C1-66A7825D6770}"/>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42524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3EE01FD-138D-4943-8801-4849D54F7C01}"/>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88279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64470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160599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9161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205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150206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104392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4" name="Picture 23">
            <a:extLst>
              <a:ext uri="{FF2B5EF4-FFF2-40B4-BE49-F238E27FC236}">
                <a16:creationId xmlns:a16="http://schemas.microsoft.com/office/drawing/2014/main" id="{695A329E-A9A2-E149-9CDD-03DAF92C0798}"/>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421871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5072-2BD1-4F17-A2B7-09A72B0F79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CE88C9-BEF9-450A-9C97-A34E205AFD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CB6B1-5248-4D8A-8CB9-242B6A765D49}"/>
              </a:ext>
            </a:extLst>
          </p:cNvPr>
          <p:cNvSpPr>
            <a:spLocks noGrp="1"/>
          </p:cNvSpPr>
          <p:nvPr>
            <p:ph type="dt" sz="half" idx="10"/>
          </p:nvPr>
        </p:nvSpPr>
        <p:spPr/>
        <p:txBody>
          <a:bodyPr/>
          <a:lstStyle/>
          <a:p>
            <a:fld id="{6944F98C-3DBE-4431-A34F-55C0E279FA0F}" type="datetimeFigureOut">
              <a:rPr lang="en-US" smtClean="0"/>
              <a:t>2/9/2026</a:t>
            </a:fld>
            <a:endParaRPr lang="en-US"/>
          </a:p>
        </p:txBody>
      </p:sp>
      <p:sp>
        <p:nvSpPr>
          <p:cNvPr id="5" name="Footer Placeholder 4">
            <a:extLst>
              <a:ext uri="{FF2B5EF4-FFF2-40B4-BE49-F238E27FC236}">
                <a16:creationId xmlns:a16="http://schemas.microsoft.com/office/drawing/2014/main" id="{91BE52C0-F03C-4AA6-9824-7277CE0E4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F3CA6-3EC3-4AFE-AF98-DC231EFB22AB}"/>
              </a:ext>
            </a:extLst>
          </p:cNvPr>
          <p:cNvSpPr>
            <a:spLocks noGrp="1"/>
          </p:cNvSpPr>
          <p:nvPr>
            <p:ph type="sldNum" sz="quarter" idx="12"/>
          </p:nvPr>
        </p:nvSpPr>
        <p:spPr/>
        <p:txBody>
          <a:bodyPr/>
          <a:lstStyle/>
          <a:p>
            <a:fld id="{FE0E5D1E-654D-455C-8A4F-8505D6C05D32}" type="slidenum">
              <a:rPr lang="en-US" smtClean="0"/>
              <a:t>‹#›</a:t>
            </a:fld>
            <a:endParaRPr lang="en-US"/>
          </a:p>
        </p:txBody>
      </p:sp>
    </p:spTree>
    <p:extLst>
      <p:ext uri="{BB962C8B-B14F-4D97-AF65-F5344CB8AC3E}">
        <p14:creationId xmlns:p14="http://schemas.microsoft.com/office/powerpoint/2010/main" val="115405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E7EEA10A-FB52-F299-A163-0BA7407EBC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a:stretch>
              <a:fillRect/>
            </a:stretch>
          </p:blipFill>
          <p:spPr>
            <a:xfrm>
              <a:off x="1177351" y="5301081"/>
              <a:ext cx="1526303" cy="438406"/>
            </a:xfrm>
            <a:prstGeom prst="rect">
              <a:avLst/>
            </a:prstGeom>
          </p:spPr>
        </p:pic>
      </p:grpSp>
      <p:pic>
        <p:nvPicPr>
          <p:cNvPr id="10" name="Picture 9" descr="A green text on a black background&#10;&#10;Description automatically generated">
            <a:extLst>
              <a:ext uri="{FF2B5EF4-FFF2-40B4-BE49-F238E27FC236}">
                <a16:creationId xmlns:a16="http://schemas.microsoft.com/office/drawing/2014/main" id="{473E1CA6-EFD2-05C9-633C-47F07F1D97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17394737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a:stretch>
              <a:fillRect/>
            </a:stretch>
          </p:blipFill>
          <p:spPr>
            <a:xfrm>
              <a:off x="1177351" y="5301081"/>
              <a:ext cx="1526303" cy="438406"/>
            </a:xfrm>
            <a:prstGeom prst="rect">
              <a:avLst/>
            </a:prstGeom>
          </p:spPr>
        </p:pic>
      </p:grpSp>
      <p:pic>
        <p:nvPicPr>
          <p:cNvPr id="8" name="Picture 7" descr="A green text on a black background&#10;&#10;Description automatically generated">
            <a:extLst>
              <a:ext uri="{FF2B5EF4-FFF2-40B4-BE49-F238E27FC236}">
                <a16:creationId xmlns:a16="http://schemas.microsoft.com/office/drawing/2014/main" id="{C01E6D71-F203-B771-0262-848CC4FF74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2589446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Standard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1" name="Picture 10" descr="White text on a black background&#10;&#10;Description automatically generated">
            <a:extLst>
              <a:ext uri="{FF2B5EF4-FFF2-40B4-BE49-F238E27FC236}">
                <a16:creationId xmlns:a16="http://schemas.microsoft.com/office/drawing/2014/main" id="{4FA38B2A-CD9A-12D6-4E88-4891D0E043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39815671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2"/>
            <a:stretch>
              <a:fillRect/>
            </a:stretch>
          </p:blipFill>
          <p:spPr>
            <a:xfrm>
              <a:off x="1177351" y="5301081"/>
              <a:ext cx="1526303" cy="438406"/>
            </a:xfrm>
            <a:prstGeom prst="rect">
              <a:avLst/>
            </a:prstGeom>
          </p:spPr>
        </p:pic>
      </p:grpSp>
      <p:pic>
        <p:nvPicPr>
          <p:cNvPr id="5" name="Picture 4" descr="A green text on a black background&#10;&#10;Description automatically generated">
            <a:extLst>
              <a:ext uri="{FF2B5EF4-FFF2-40B4-BE49-F238E27FC236}">
                <a16:creationId xmlns:a16="http://schemas.microsoft.com/office/drawing/2014/main" id="{805AAEE0-CDED-142B-CB19-56EBCC8B17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332757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1" name="Picture 10" descr="White text on a black background&#10;&#10;Description automatically generated">
            <a:extLst>
              <a:ext uri="{FF2B5EF4-FFF2-40B4-BE49-F238E27FC236}">
                <a16:creationId xmlns:a16="http://schemas.microsoft.com/office/drawing/2014/main" id="{98710DD1-B5FC-2742-26BE-DB14A2BE58A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22849752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0" name="Picture 9" descr="White text on a black background&#10;&#10;Description automatically generated">
            <a:extLst>
              <a:ext uri="{FF2B5EF4-FFF2-40B4-BE49-F238E27FC236}">
                <a16:creationId xmlns:a16="http://schemas.microsoft.com/office/drawing/2014/main" id="{A44A7BBA-7AB5-BB27-86A0-90F22479F7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2699648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26590187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Column-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7" name="Picture 6" descr="A green text on a black background&#10;&#10;Description automatically generated">
            <a:extLst>
              <a:ext uri="{FF2B5EF4-FFF2-40B4-BE49-F238E27FC236}">
                <a16:creationId xmlns:a16="http://schemas.microsoft.com/office/drawing/2014/main" id="{3D2F26A1-1F16-55D0-5553-04DE75FDF5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Tree>
    <p:extLst>
      <p:ext uri="{BB962C8B-B14F-4D97-AF65-F5344CB8AC3E}">
        <p14:creationId xmlns:p14="http://schemas.microsoft.com/office/powerpoint/2010/main" val="426398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Column-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20466291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Column-Image Series Stacked">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8660616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Tree>
    <p:extLst>
      <p:ext uri="{BB962C8B-B14F-4D97-AF65-F5344CB8AC3E}">
        <p14:creationId xmlns:p14="http://schemas.microsoft.com/office/powerpoint/2010/main" val="30113638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pic>
        <p:nvPicPr>
          <p:cNvPr id="9" name="Picture 8" descr="White text on a black background&#10;&#10;Description automatically generated">
            <a:extLst>
              <a:ext uri="{FF2B5EF4-FFF2-40B4-BE49-F238E27FC236}">
                <a16:creationId xmlns:a16="http://schemas.microsoft.com/office/drawing/2014/main" id="{2B685EF9-4216-2945-920E-1B73018652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647642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20472574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3" name="Picture 2" descr="White text on a black background&#10;&#10;Description automatically generated">
            <a:extLst>
              <a:ext uri="{FF2B5EF4-FFF2-40B4-BE49-F238E27FC236}">
                <a16:creationId xmlns:a16="http://schemas.microsoft.com/office/drawing/2014/main" id="{95C56738-1B1D-C4AF-E51E-51F906B1B5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108696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2317969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2" name="Picture 1" descr="White text on a black background&#10;&#10;Description automatically generated">
            <a:extLst>
              <a:ext uri="{FF2B5EF4-FFF2-40B4-BE49-F238E27FC236}">
                <a16:creationId xmlns:a16="http://schemas.microsoft.com/office/drawing/2014/main" id="{09D96AED-073B-9C69-04E4-D914C309EE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41119889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36282664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3229290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1341697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4" name="Picture 3" descr="White text on a black background&#10;&#10;Description automatically generated">
            <a:extLst>
              <a:ext uri="{FF2B5EF4-FFF2-40B4-BE49-F238E27FC236}">
                <a16:creationId xmlns:a16="http://schemas.microsoft.com/office/drawing/2014/main" id="{9A54C266-8508-56D4-587C-28457F05C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7537814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5" name="Picture 4" descr="White text on a black background&#10;&#10;Description automatically generated">
            <a:extLst>
              <a:ext uri="{FF2B5EF4-FFF2-40B4-BE49-F238E27FC236}">
                <a16:creationId xmlns:a16="http://schemas.microsoft.com/office/drawing/2014/main" id="{F3658464-807E-9B33-0817-93123562C7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4885942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5" name="Picture 4" descr="White text on a black background&#10;&#10;Description automatically generated">
            <a:extLst>
              <a:ext uri="{FF2B5EF4-FFF2-40B4-BE49-F238E27FC236}">
                <a16:creationId xmlns:a16="http://schemas.microsoft.com/office/drawing/2014/main" id="{CD9F49BC-D6CE-E32F-B64F-ACF9DEA258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40660508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pic>
        <p:nvPicPr>
          <p:cNvPr id="5" name="Picture 4" descr="White text on a black background&#10;&#10;Description automatically generated">
            <a:extLst>
              <a:ext uri="{FF2B5EF4-FFF2-40B4-BE49-F238E27FC236}">
                <a16:creationId xmlns:a16="http://schemas.microsoft.com/office/drawing/2014/main" id="{57A5A12D-31FB-F54A-9B26-FFF314502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40176626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Image Series-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943384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14.sv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20.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3.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image" Target="../media/image25.png"/><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theme" Target="../theme/theme4.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8"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6" Type="http://schemas.openxmlformats.org/officeDocument/2006/relationships/image" Target="../media/image20.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theme" Target="../theme/theme5.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471502623"/>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 id="2147483989" r:id="rId28"/>
    <p:sldLayoutId id="2147483990" r:id="rId29"/>
    <p:sldLayoutId id="2147483991" r:id="rId30"/>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B76B085-C104-2A42-8A31-4445D0F28471}"/>
              </a:ext>
            </a:extLst>
          </p:cNvPr>
          <p:cNvPicPr>
            <a:picLocks noChangeAspect="1"/>
          </p:cNvPicPr>
          <p:nvPr userDrawn="1"/>
        </p:nvPicPr>
        <p:blipFill>
          <a:blip r:embed="rId16"/>
          <a:stretch>
            <a:fillRect/>
          </a:stretch>
        </p:blipFill>
        <p:spPr>
          <a:xfrm>
            <a:off x="405644" y="6452482"/>
            <a:ext cx="1626108"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292168480"/>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6" name="Picture 5" descr="A green text on a black background&#10;&#10;Description automatically generated">
            <a:extLst>
              <a:ext uri="{FF2B5EF4-FFF2-40B4-BE49-F238E27FC236}">
                <a16:creationId xmlns:a16="http://schemas.microsoft.com/office/drawing/2014/main" id="{620A0410-77D7-DC80-5C1A-35096147A571}"/>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Tree>
    <p:extLst>
      <p:ext uri="{BB962C8B-B14F-4D97-AF65-F5344CB8AC3E}">
        <p14:creationId xmlns:p14="http://schemas.microsoft.com/office/powerpoint/2010/main" val="1263356787"/>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 id="2147484053" r:id="rId18"/>
    <p:sldLayoutId id="2147484054" r:id="rId19"/>
    <p:sldLayoutId id="2147484055" r:id="rId20"/>
    <p:sldLayoutId id="2147484056" r:id="rId21"/>
    <p:sldLayoutId id="2147484057" r:id="rId22"/>
    <p:sldLayoutId id="2147484058" r:id="rId23"/>
    <p:sldLayoutId id="2147484059" r:id="rId24"/>
    <p:sldLayoutId id="2147484060" r:id="rId25"/>
    <p:sldLayoutId id="2147484061" r:id="rId26"/>
    <p:sldLayoutId id="2147484062" r:id="rId27"/>
    <p:sldLayoutId id="2147484063" r:id="rId28"/>
    <p:sldLayoutId id="2147484064" r:id="rId29"/>
    <p:sldLayoutId id="2147484065" r:id="rId30"/>
    <p:sldLayoutId id="2147484066" r:id="rId31"/>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B76B085-C104-2A42-8A31-4445D0F28471}"/>
              </a:ext>
            </a:extLst>
          </p:cNvPr>
          <p:cNvPicPr>
            <a:picLocks noChangeAspect="1"/>
          </p:cNvPicPr>
          <p:nvPr userDrawn="1"/>
        </p:nvPicPr>
        <p:blipFill>
          <a:blip r:embed="rId16"/>
          <a:stretch>
            <a:fillRect/>
          </a:stretch>
        </p:blipFill>
        <p:spPr>
          <a:xfrm>
            <a:off x="405644" y="6452482"/>
            <a:ext cx="1626108"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567001422"/>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 id="2147484081" r:id="rId14"/>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conference.sns.gov/event/529/" TargetMode="Externa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tif"/><Relationship Id="rId1" Type="http://schemas.openxmlformats.org/officeDocument/2006/relationships/slideLayout" Target="../slideLayouts/slideLayout108.xml"/><Relationship Id="rId6" Type="http://schemas.openxmlformats.org/officeDocument/2006/relationships/image" Target="../media/image63.tif"/><Relationship Id="rId5" Type="http://schemas.openxmlformats.org/officeDocument/2006/relationships/image" Target="../media/image62.jpg"/><Relationship Id="rId4" Type="http://schemas.openxmlformats.org/officeDocument/2006/relationships/image" Target="../media/image61.emf"/></Relationships>
</file>

<file path=ppt/slides/_rels/slide16.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pn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8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3.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63.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8.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image" Target="../media/image43.jpeg"/><Relationship Id="rId1" Type="http://schemas.openxmlformats.org/officeDocument/2006/relationships/slideLayout" Target="../slideLayouts/slideLayout120.xml"/><Relationship Id="rId6" Type="http://schemas.openxmlformats.org/officeDocument/2006/relationships/image" Target="../media/image47.emf"/><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48.xml"/><Relationship Id="rId5" Type="http://schemas.openxmlformats.org/officeDocument/2006/relationships/image" Target="../media/image55.jpe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A1A0328-61E8-9596-4E94-B6FB6BB1888B}"/>
              </a:ext>
            </a:extLst>
          </p:cNvPr>
          <p:cNvSpPr>
            <a:spLocks noGrp="1"/>
          </p:cNvSpPr>
          <p:nvPr>
            <p:ph type="ctrTitle"/>
          </p:nvPr>
        </p:nvSpPr>
        <p:spPr>
          <a:xfrm>
            <a:off x="897657" y="2292076"/>
            <a:ext cx="4465176" cy="997196"/>
          </a:xfrm>
        </p:spPr>
        <p:txBody>
          <a:bodyPr/>
          <a:lstStyle/>
          <a:p>
            <a:r>
              <a:rPr lang="en-US" sz="3200" dirty="0"/>
              <a:t>Review of the Neutron Reflectometry Instrument Suite</a:t>
            </a:r>
          </a:p>
        </p:txBody>
      </p:sp>
      <p:sp>
        <p:nvSpPr>
          <p:cNvPr id="14" name="Subtitle 2">
            <a:extLst>
              <a:ext uri="{FF2B5EF4-FFF2-40B4-BE49-F238E27FC236}">
                <a16:creationId xmlns:a16="http://schemas.microsoft.com/office/drawing/2014/main" id="{9B3BBAEC-D3D5-5975-5FF0-4237D97B49E2}"/>
              </a:ext>
            </a:extLst>
          </p:cNvPr>
          <p:cNvSpPr>
            <a:spLocks noGrp="1"/>
          </p:cNvSpPr>
          <p:nvPr>
            <p:ph type="subTitle" idx="1"/>
          </p:nvPr>
        </p:nvSpPr>
        <p:spPr>
          <a:xfrm>
            <a:off x="897657" y="4019391"/>
            <a:ext cx="4465176" cy="193899"/>
          </a:xfrm>
        </p:spPr>
        <p:txBody>
          <a:bodyPr/>
          <a:lstStyle/>
          <a:p>
            <a:endParaRPr lang="en-US" dirty="0"/>
          </a:p>
        </p:txBody>
      </p:sp>
      <p:sp>
        <p:nvSpPr>
          <p:cNvPr id="16" name="Text Placeholder 3">
            <a:extLst>
              <a:ext uri="{FF2B5EF4-FFF2-40B4-BE49-F238E27FC236}">
                <a16:creationId xmlns:a16="http://schemas.microsoft.com/office/drawing/2014/main" id="{ABB2D71B-81F2-6119-DAC6-C3739A13ABF3}"/>
              </a:ext>
            </a:extLst>
          </p:cNvPr>
          <p:cNvSpPr>
            <a:spLocks noGrp="1"/>
          </p:cNvSpPr>
          <p:nvPr>
            <p:ph type="body" sz="quarter" idx="14"/>
          </p:nvPr>
        </p:nvSpPr>
        <p:spPr>
          <a:xfrm>
            <a:off x="897657" y="1880997"/>
            <a:ext cx="4465176" cy="193899"/>
          </a:xfrm>
        </p:spPr>
        <p:txBody>
          <a:bodyPr/>
          <a:lstStyle/>
          <a:p>
            <a:r>
              <a:rPr lang="en-US"/>
              <a:t>February 10, </a:t>
            </a:r>
            <a:r>
              <a:rPr lang="en-US" dirty="0"/>
              <a:t>2026</a:t>
            </a:r>
          </a:p>
        </p:txBody>
      </p:sp>
      <p:sp>
        <p:nvSpPr>
          <p:cNvPr id="18" name="Text Placeholder 4">
            <a:extLst>
              <a:ext uri="{FF2B5EF4-FFF2-40B4-BE49-F238E27FC236}">
                <a16:creationId xmlns:a16="http://schemas.microsoft.com/office/drawing/2014/main" id="{1C9DBA19-395B-8917-9569-41C56B20E767}"/>
              </a:ext>
            </a:extLst>
          </p:cNvPr>
          <p:cNvSpPr>
            <a:spLocks noGrp="1"/>
          </p:cNvSpPr>
          <p:nvPr>
            <p:ph type="body" sz="quarter" idx="15"/>
          </p:nvPr>
        </p:nvSpPr>
        <p:spPr>
          <a:xfrm>
            <a:off x="897657" y="4371534"/>
            <a:ext cx="4465176" cy="332399"/>
          </a:xfrm>
        </p:spPr>
        <p:txBody>
          <a:bodyPr/>
          <a:lstStyle/>
          <a:p>
            <a:r>
              <a:rPr lang="en-US" sz="2800" b="1" dirty="0">
                <a:latin typeface="Roboto" panose="02000000000000000000" pitchFamily="2" charset="0"/>
                <a:ea typeface="Roboto" panose="02000000000000000000" pitchFamily="2" charset="0"/>
                <a:cs typeface="+mj-cs"/>
              </a:rPr>
              <a:t>Volker Urban</a:t>
            </a:r>
          </a:p>
        </p:txBody>
      </p:sp>
      <p:sp>
        <p:nvSpPr>
          <p:cNvPr id="20" name="Text Placeholder 5">
            <a:extLst>
              <a:ext uri="{FF2B5EF4-FFF2-40B4-BE49-F238E27FC236}">
                <a16:creationId xmlns:a16="http://schemas.microsoft.com/office/drawing/2014/main" id="{97277376-FF78-327E-CE3F-4F7D74B42829}"/>
              </a:ext>
            </a:extLst>
          </p:cNvPr>
          <p:cNvSpPr>
            <a:spLocks noGrp="1"/>
          </p:cNvSpPr>
          <p:nvPr>
            <p:ph type="body" sz="quarter" idx="17"/>
          </p:nvPr>
        </p:nvSpPr>
        <p:spPr>
          <a:xfrm>
            <a:off x="897657" y="4881013"/>
            <a:ext cx="4465176" cy="246221"/>
          </a:xfrm>
        </p:spPr>
        <p:txBody>
          <a:bodyPr/>
          <a:lstStyle/>
          <a:p>
            <a:pPr algn="l">
              <a:buNone/>
            </a:pPr>
            <a:r>
              <a:rPr lang="en-US" b="0" i="0" dirty="0">
                <a:solidFill>
                  <a:srgbClr val="FFFFFF"/>
                </a:solidFill>
                <a:effectLst/>
                <a:latin typeface="Roboto" panose="02000000000000000000" pitchFamily="2" charset="0"/>
              </a:rPr>
              <a:t>Section Head, Large Scale Structures</a:t>
            </a:r>
          </a:p>
          <a:p>
            <a:pPr>
              <a:buNone/>
            </a:pPr>
            <a:br>
              <a:rPr lang="en-US" b="0" i="0" dirty="0">
                <a:solidFill>
                  <a:srgbClr val="373A36"/>
                </a:solidFill>
                <a:effectLst/>
                <a:latin typeface="Roboto" panose="02000000000000000000" pitchFamily="2" charset="0"/>
              </a:rPr>
            </a:br>
            <a:endParaRPr lang="en-US" dirty="0"/>
          </a:p>
        </p:txBody>
      </p:sp>
      <p:pic>
        <p:nvPicPr>
          <p:cNvPr id="7" name="Picture Placeholder 8">
            <a:extLst>
              <a:ext uri="{FF2B5EF4-FFF2-40B4-BE49-F238E27FC236}">
                <a16:creationId xmlns:a16="http://schemas.microsoft.com/office/drawing/2014/main" id="{409F4AC3-F998-383C-BB5C-A44E8A4D964A}"/>
              </a:ext>
            </a:extLst>
          </p:cNvPr>
          <p:cNvPicPr>
            <a:picLocks noChangeAspect="1"/>
          </p:cNvPicPr>
          <p:nvPr/>
        </p:nvPicPr>
        <p:blipFill>
          <a:blip r:embed="rId2">
            <a:extLst>
              <a:ext uri="{96DAC541-7B7A-43D3-8B79-37D633B846F1}">
                <asvg:svgBlip xmlns:asvg="http://schemas.microsoft.com/office/drawing/2016/SVG/main" r:embed="rId3"/>
              </a:ext>
            </a:extLst>
          </a:blip>
          <a:srcRect t="3280" b="3280"/>
          <a:stretch/>
        </p:blipFill>
        <p:spPr>
          <a:xfrm>
            <a:off x="6045200" y="10"/>
            <a:ext cx="6146800" cy="6857990"/>
          </a:xfrm>
          <a:prstGeom prst="rect">
            <a:avLst/>
          </a:prstGeom>
          <a:noFill/>
        </p:spPr>
      </p:pic>
    </p:spTree>
    <p:extLst>
      <p:ext uri="{BB962C8B-B14F-4D97-AF65-F5344CB8AC3E}">
        <p14:creationId xmlns:p14="http://schemas.microsoft.com/office/powerpoint/2010/main" val="131139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692E2-5698-CBCD-909D-E970D09FB809}"/>
              </a:ext>
            </a:extLst>
          </p:cNvPr>
          <p:cNvSpPr>
            <a:spLocks noGrp="1"/>
          </p:cNvSpPr>
          <p:nvPr>
            <p:ph type="title"/>
          </p:nvPr>
        </p:nvSpPr>
        <p:spPr>
          <a:xfrm>
            <a:off x="314692" y="115189"/>
            <a:ext cx="11492432" cy="886397"/>
          </a:xfrm>
        </p:spPr>
        <p:txBody>
          <a:bodyPr/>
          <a:lstStyle/>
          <a:p>
            <a:r>
              <a:rPr lang="en-US" dirty="0"/>
              <a:t>Review Charge Questions</a:t>
            </a:r>
          </a:p>
        </p:txBody>
      </p:sp>
      <p:sp>
        <p:nvSpPr>
          <p:cNvPr id="3" name="Content Placeholder 2">
            <a:extLst>
              <a:ext uri="{FF2B5EF4-FFF2-40B4-BE49-F238E27FC236}">
                <a16:creationId xmlns:a16="http://schemas.microsoft.com/office/drawing/2014/main" id="{381341DE-0D48-6E1D-3781-60B725C208EC}"/>
              </a:ext>
            </a:extLst>
          </p:cNvPr>
          <p:cNvSpPr>
            <a:spLocks noGrp="1"/>
          </p:cNvSpPr>
          <p:nvPr>
            <p:ph idx="1"/>
          </p:nvPr>
        </p:nvSpPr>
        <p:spPr>
          <a:xfrm>
            <a:off x="314692" y="819785"/>
            <a:ext cx="11492432" cy="4061829"/>
          </a:xfrm>
        </p:spPr>
        <p:txBody>
          <a:bodyPr/>
          <a:lstStyle/>
          <a:p>
            <a:pPr marL="342900" lvl="0" indent="-342900">
              <a:spcBef>
                <a:spcPts val="600"/>
              </a:spcBef>
              <a:buFont typeface="+mj-lt"/>
              <a:buAutoNum type="arabicPeriod"/>
            </a:pPr>
            <a:r>
              <a:rPr lang="en-US" sz="1600" dirty="0">
                <a:latin typeface="+mn-lt"/>
              </a:rPr>
              <a:t>Do the technical capabilities and performance of the individual instruments and instrument suites compare favorably with peer instruments at leading national and international neutron facilities?</a:t>
            </a:r>
          </a:p>
          <a:p>
            <a:pPr marL="342900" lvl="0" indent="-342900">
              <a:spcBef>
                <a:spcPts val="600"/>
              </a:spcBef>
              <a:buFont typeface="+mj-lt"/>
              <a:buAutoNum type="arabicPeriod"/>
            </a:pPr>
            <a:r>
              <a:rPr lang="en-US" sz="1600" dirty="0">
                <a:latin typeface="+mn-lt"/>
              </a:rPr>
              <a:t>Does the scientific productivity and impact of the instrument programs compare favorably with comparable programs at peer facilities?</a:t>
            </a:r>
          </a:p>
          <a:p>
            <a:pPr marL="342900" lvl="0" indent="-342900">
              <a:spcBef>
                <a:spcPts val="600"/>
              </a:spcBef>
              <a:buFont typeface="+mj-lt"/>
              <a:buAutoNum type="arabicPeriod"/>
            </a:pPr>
            <a:r>
              <a:rPr lang="en-US" sz="1600" dirty="0">
                <a:latin typeface="+mn-lt"/>
              </a:rPr>
              <a:t>Do the beamlines meet users’ day-to-day needs for data collection, reduction, and analysis? Are planned software developments sufficient to meet anticipated future user needs?</a:t>
            </a:r>
          </a:p>
          <a:p>
            <a:pPr marL="342900" lvl="0" indent="-342900">
              <a:spcBef>
                <a:spcPts val="600"/>
              </a:spcBef>
              <a:buFont typeface="+mj-lt"/>
              <a:buAutoNum type="arabicPeriod"/>
            </a:pPr>
            <a:r>
              <a:rPr lang="en-US" sz="1600" dirty="0">
                <a:latin typeface="+mn-lt"/>
              </a:rPr>
              <a:t>Is the current scientific portfolio and business case for each instrument competitive nationally and internationally (e.g., user demand, breadth of scientific applications, scientific impact, mission relevance, agency support, and/or industrial engagement)?</a:t>
            </a:r>
          </a:p>
          <a:p>
            <a:pPr marL="342900" lvl="0" indent="-342900">
              <a:spcBef>
                <a:spcPts val="600"/>
              </a:spcBef>
              <a:buFont typeface="+mj-lt"/>
              <a:buAutoNum type="arabicPeriod"/>
            </a:pPr>
            <a:r>
              <a:rPr lang="en-US" sz="1600" dirty="0">
                <a:latin typeface="+mn-lt"/>
              </a:rPr>
              <a:t>Are there a strong and sustainable user community and a clear case for future scientific demand for these instruments? Is the number of beamlines in a suite proportionate to user community demand?</a:t>
            </a:r>
          </a:p>
          <a:p>
            <a:pPr marL="342900" lvl="0" indent="-342900">
              <a:spcBef>
                <a:spcPts val="600"/>
              </a:spcBef>
              <a:buFont typeface="+mj-lt"/>
              <a:buAutoNum type="arabicPeriod"/>
            </a:pPr>
            <a:r>
              <a:rPr lang="en-US" sz="1600" dirty="0">
                <a:latin typeface="+mn-lt"/>
              </a:rPr>
              <a:t>Are the plans for development appropriate and well justified to meet current and future user requirements? Please consider aspects of instrument techniques, sample environments, sample preparation and characterization infrastructure, data analysis and modeling capabilities. </a:t>
            </a:r>
          </a:p>
          <a:p>
            <a:pPr marL="342900" lvl="0" indent="-342900">
              <a:spcBef>
                <a:spcPts val="600"/>
              </a:spcBef>
              <a:buFont typeface="+mj-lt"/>
              <a:buAutoNum type="arabicPeriod"/>
            </a:pPr>
            <a:r>
              <a:rPr lang="en-US" sz="1600" dirty="0">
                <a:latin typeface="+mn-lt"/>
              </a:rPr>
              <a:t>Are there well-defined and credible plans for future automation and integration of artificial intelligence or machine-learning approaches?</a:t>
            </a:r>
          </a:p>
          <a:p>
            <a:pPr marL="342900" lvl="0" indent="-342900">
              <a:spcBef>
                <a:spcPts val="600"/>
              </a:spcBef>
              <a:buFont typeface="+mj-lt"/>
              <a:buAutoNum type="arabicPeriod"/>
            </a:pPr>
            <a:r>
              <a:rPr lang="en-US" sz="1600" dirty="0">
                <a:latin typeface="+mn-lt"/>
              </a:rPr>
              <a:t>Have the strengths, weaknesses, opportunities, and threats for each instrument or suite been clearly identified, and are there realistic plans to address them where feasible?</a:t>
            </a:r>
          </a:p>
          <a:p>
            <a:pPr marL="342900" lvl="0" indent="-342900">
              <a:spcBef>
                <a:spcPts val="600"/>
              </a:spcBef>
              <a:buFont typeface="+mj-lt"/>
              <a:buAutoNum type="arabicPeriod"/>
            </a:pPr>
            <a:r>
              <a:rPr lang="en-US" sz="1600" dirty="0">
                <a:latin typeface="+mn-lt"/>
              </a:rPr>
              <a:t>Are there additional developments, capabilities, or provisions that could enhance the capacity, effectiveness, or scientific impact of diffraction science at SNS and HFIR that were not presented by the instrument teams?</a:t>
            </a:r>
          </a:p>
          <a:p>
            <a:pPr marL="342900" indent="-342900">
              <a:spcBef>
                <a:spcPts val="600"/>
              </a:spcBef>
              <a:buFont typeface="+mj-lt"/>
              <a:buAutoNum type="arabicPeriod"/>
            </a:pPr>
            <a:r>
              <a:rPr lang="en-US" sz="1600" dirty="0">
                <a:latin typeface="+mn-lt"/>
              </a:rPr>
              <a:t>Any other comments or recommendations the panel wishes to provide to the </a:t>
            </a:r>
            <a:r>
              <a:rPr lang="en-US" sz="1600" dirty="0" err="1">
                <a:latin typeface="+mn-lt"/>
              </a:rPr>
              <a:t>NScD</a:t>
            </a:r>
            <a:r>
              <a:rPr lang="en-US" sz="1600" dirty="0">
                <a:latin typeface="+mn-lt"/>
              </a:rPr>
              <a:t> Associate Laboratory Director?</a:t>
            </a:r>
          </a:p>
        </p:txBody>
      </p:sp>
    </p:spTree>
    <p:extLst>
      <p:ext uri="{BB962C8B-B14F-4D97-AF65-F5344CB8AC3E}">
        <p14:creationId xmlns:p14="http://schemas.microsoft.com/office/powerpoint/2010/main" val="3183392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88439-7219-5A9D-C6D6-F0752BA6AAA1}"/>
              </a:ext>
            </a:extLst>
          </p:cNvPr>
          <p:cNvSpPr>
            <a:spLocks noGrp="1"/>
          </p:cNvSpPr>
          <p:nvPr>
            <p:ph type="title"/>
          </p:nvPr>
        </p:nvSpPr>
        <p:spPr>
          <a:xfrm>
            <a:off x="6843438" y="365125"/>
            <a:ext cx="4963685" cy="886397"/>
          </a:xfrm>
        </p:spPr>
        <p:txBody>
          <a:bodyPr/>
          <a:lstStyle/>
          <a:p>
            <a:r>
              <a:rPr lang="en-US" dirty="0"/>
              <a:t>Review Agenda</a:t>
            </a:r>
          </a:p>
        </p:txBody>
      </p:sp>
      <p:sp>
        <p:nvSpPr>
          <p:cNvPr id="3" name="Content Placeholder 2">
            <a:extLst>
              <a:ext uri="{FF2B5EF4-FFF2-40B4-BE49-F238E27FC236}">
                <a16:creationId xmlns:a16="http://schemas.microsoft.com/office/drawing/2014/main" id="{4BEC1165-46D4-72CC-0651-3C27C3075FB7}"/>
              </a:ext>
            </a:extLst>
          </p:cNvPr>
          <p:cNvSpPr>
            <a:spLocks noGrp="1"/>
          </p:cNvSpPr>
          <p:nvPr>
            <p:ph idx="1"/>
          </p:nvPr>
        </p:nvSpPr>
        <p:spPr/>
        <p:txBody>
          <a:bodyPr/>
          <a:lstStyle/>
          <a:p>
            <a:endParaRPr lang="en-US" dirty="0"/>
          </a:p>
        </p:txBody>
      </p:sp>
      <p:pic>
        <p:nvPicPr>
          <p:cNvPr id="5" name="Picture 4" descr="Table&#10;&#10;AI-generated content may be incorrect.">
            <a:extLst>
              <a:ext uri="{FF2B5EF4-FFF2-40B4-BE49-F238E27FC236}">
                <a16:creationId xmlns:a16="http://schemas.microsoft.com/office/drawing/2014/main" id="{3654F752-9F9D-B5DB-E5B7-F3E0748AB6B1}"/>
              </a:ext>
            </a:extLst>
          </p:cNvPr>
          <p:cNvPicPr>
            <a:picLocks noChangeAspect="1"/>
          </p:cNvPicPr>
          <p:nvPr/>
        </p:nvPicPr>
        <p:blipFill>
          <a:blip r:embed="rId3"/>
          <a:stretch>
            <a:fillRect/>
          </a:stretch>
        </p:blipFill>
        <p:spPr>
          <a:xfrm>
            <a:off x="1693290" y="87363"/>
            <a:ext cx="4833316" cy="7162800"/>
          </a:xfrm>
          <a:prstGeom prst="rect">
            <a:avLst/>
          </a:prstGeom>
        </p:spPr>
      </p:pic>
      <p:pic>
        <p:nvPicPr>
          <p:cNvPr id="8" name="Picture 7" descr="Table&#10;&#10;AI-generated content may be incorrect.">
            <a:extLst>
              <a:ext uri="{FF2B5EF4-FFF2-40B4-BE49-F238E27FC236}">
                <a16:creationId xmlns:a16="http://schemas.microsoft.com/office/drawing/2014/main" id="{6D48CFBD-DD50-2259-F7C6-30E5B3367B0C}"/>
              </a:ext>
            </a:extLst>
          </p:cNvPr>
          <p:cNvPicPr>
            <a:picLocks noChangeAspect="1"/>
          </p:cNvPicPr>
          <p:nvPr/>
        </p:nvPicPr>
        <p:blipFill>
          <a:blip r:embed="rId4"/>
          <a:stretch>
            <a:fillRect/>
          </a:stretch>
        </p:blipFill>
        <p:spPr>
          <a:xfrm>
            <a:off x="6587409" y="1529284"/>
            <a:ext cx="4847443" cy="4666987"/>
          </a:xfrm>
          <a:prstGeom prst="rect">
            <a:avLst/>
          </a:prstGeom>
        </p:spPr>
      </p:pic>
    </p:spTree>
    <p:extLst>
      <p:ext uri="{BB962C8B-B14F-4D97-AF65-F5344CB8AC3E}">
        <p14:creationId xmlns:p14="http://schemas.microsoft.com/office/powerpoint/2010/main" val="2099179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D86DB-3DAF-1C33-3016-6979D6796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ED489-1CC2-BE47-CBC8-061B39F50FD2}"/>
              </a:ext>
            </a:extLst>
          </p:cNvPr>
          <p:cNvSpPr>
            <a:spLocks noGrp="1"/>
          </p:cNvSpPr>
          <p:nvPr>
            <p:ph type="title"/>
          </p:nvPr>
        </p:nvSpPr>
        <p:spPr/>
        <p:txBody>
          <a:bodyPr/>
          <a:lstStyle/>
          <a:p>
            <a:r>
              <a:rPr lang="en-US" dirty="0"/>
              <a:t>LSS Beamline Suites Review – nuts &amp; bolts</a:t>
            </a:r>
          </a:p>
        </p:txBody>
      </p:sp>
      <p:sp>
        <p:nvSpPr>
          <p:cNvPr id="3" name="Content Placeholder 2">
            <a:extLst>
              <a:ext uri="{FF2B5EF4-FFF2-40B4-BE49-F238E27FC236}">
                <a16:creationId xmlns:a16="http://schemas.microsoft.com/office/drawing/2014/main" id="{127FC038-3712-093F-996B-ED61536D3EB1}"/>
              </a:ext>
            </a:extLst>
          </p:cNvPr>
          <p:cNvSpPr>
            <a:spLocks noGrp="1"/>
          </p:cNvSpPr>
          <p:nvPr>
            <p:ph idx="1"/>
          </p:nvPr>
        </p:nvSpPr>
        <p:spPr/>
        <p:txBody>
          <a:bodyPr/>
          <a:lstStyle/>
          <a:p>
            <a:r>
              <a:rPr lang="en-US" dirty="0"/>
              <a:t>Review Material: Agenda, Presentations, Additional Documentation: </a:t>
            </a:r>
            <a:r>
              <a:rPr lang="en-US" u="sng" dirty="0">
                <a:hlinkClick r:id="rId2"/>
              </a:rPr>
              <a:t>https://conference.sns.gov/event/529/</a:t>
            </a:r>
            <a:endParaRPr lang="en-US" u="sng" dirty="0"/>
          </a:p>
          <a:p>
            <a:r>
              <a:rPr lang="en-US" dirty="0"/>
              <a:t>Some context</a:t>
            </a:r>
          </a:p>
          <a:p>
            <a:pPr lvl="1"/>
            <a:r>
              <a:rPr lang="en-US" dirty="0"/>
              <a:t>Previous suite reviews 2017, </a:t>
            </a:r>
            <a:r>
              <a:rPr lang="en-US" b="1" dirty="0"/>
              <a:t>2020</a:t>
            </a:r>
          </a:p>
          <a:p>
            <a:pPr lvl="1"/>
            <a:r>
              <a:rPr lang="en-US" dirty="0"/>
              <a:t>DOE reviews: …, 2018, 2023, 2027</a:t>
            </a:r>
          </a:p>
          <a:p>
            <a:r>
              <a:rPr lang="en-US" dirty="0"/>
              <a:t>Reviewers: </a:t>
            </a:r>
          </a:p>
          <a:p>
            <a:pPr lvl="1"/>
            <a:r>
              <a:rPr lang="en-US" dirty="0"/>
              <a:t>We can arrange additional discussions </a:t>
            </a:r>
            <a:br>
              <a:rPr lang="en-US" dirty="0"/>
            </a:br>
            <a:r>
              <a:rPr lang="en-US" dirty="0"/>
              <a:t>as needed.</a:t>
            </a:r>
          </a:p>
          <a:p>
            <a:pPr lvl="1"/>
            <a:r>
              <a:rPr lang="en-US" dirty="0"/>
              <a:t>We request report in 2 weeks.</a:t>
            </a:r>
          </a:p>
          <a:p>
            <a:pPr lvl="1"/>
            <a:endParaRPr lang="en-US" dirty="0"/>
          </a:p>
          <a:p>
            <a:endParaRPr lang="en-US" dirty="0"/>
          </a:p>
        </p:txBody>
      </p:sp>
      <p:pic>
        <p:nvPicPr>
          <p:cNvPr id="6" name="Picture 5" descr="Graphical user interface, website&#10;&#10;AI-generated content may be incorrect.">
            <a:extLst>
              <a:ext uri="{FF2B5EF4-FFF2-40B4-BE49-F238E27FC236}">
                <a16:creationId xmlns:a16="http://schemas.microsoft.com/office/drawing/2014/main" id="{897AABC6-77DA-CE33-64E6-CB920F4244EC}"/>
              </a:ext>
            </a:extLst>
          </p:cNvPr>
          <p:cNvPicPr>
            <a:picLocks noChangeAspect="1"/>
          </p:cNvPicPr>
          <p:nvPr/>
        </p:nvPicPr>
        <p:blipFill>
          <a:blip r:embed="rId3"/>
          <a:stretch>
            <a:fillRect/>
          </a:stretch>
        </p:blipFill>
        <p:spPr>
          <a:xfrm>
            <a:off x="8085893" y="2891306"/>
            <a:ext cx="3773874" cy="4782015"/>
          </a:xfrm>
          <a:prstGeom prst="rect">
            <a:avLst/>
          </a:prstGeom>
        </p:spPr>
      </p:pic>
    </p:spTree>
    <p:extLst>
      <p:ext uri="{BB962C8B-B14F-4D97-AF65-F5344CB8AC3E}">
        <p14:creationId xmlns:p14="http://schemas.microsoft.com/office/powerpoint/2010/main" val="190616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C0C6-BA54-E79E-C703-B93684E2191D}"/>
              </a:ext>
            </a:extLst>
          </p:cNvPr>
          <p:cNvSpPr>
            <a:spLocks noGrp="1"/>
          </p:cNvSpPr>
          <p:nvPr>
            <p:ph type="title"/>
          </p:nvPr>
        </p:nvSpPr>
        <p:spPr/>
        <p:txBody>
          <a:bodyPr/>
          <a:lstStyle/>
          <a:p>
            <a:r>
              <a:rPr lang="en-US" dirty="0"/>
              <a:t>A few recurring abbreviations…</a:t>
            </a:r>
          </a:p>
        </p:txBody>
      </p:sp>
      <p:sp>
        <p:nvSpPr>
          <p:cNvPr id="3" name="Content Placeholder 2">
            <a:extLst>
              <a:ext uri="{FF2B5EF4-FFF2-40B4-BE49-F238E27FC236}">
                <a16:creationId xmlns:a16="http://schemas.microsoft.com/office/drawing/2014/main" id="{2BD2B8C0-B711-1158-7B5E-DB62C542D840}"/>
              </a:ext>
            </a:extLst>
          </p:cNvPr>
          <p:cNvSpPr>
            <a:spLocks noGrp="1"/>
          </p:cNvSpPr>
          <p:nvPr>
            <p:ph idx="1"/>
          </p:nvPr>
        </p:nvSpPr>
        <p:spPr/>
        <p:txBody>
          <a:bodyPr/>
          <a:lstStyle/>
          <a:p>
            <a:r>
              <a:rPr lang="en-US" dirty="0"/>
              <a:t>CIS: Computational Instrument Scientist</a:t>
            </a:r>
          </a:p>
          <a:p>
            <a:r>
              <a:rPr lang="en-US" dirty="0"/>
              <a:t>SA: Scientific Associate (assigned to a beamline, staff in instrument support section) </a:t>
            </a:r>
          </a:p>
          <a:p>
            <a:r>
              <a:rPr lang="en-US" dirty="0"/>
              <a:t>SE: sample environment (generally and specifically SE Section)</a:t>
            </a:r>
          </a:p>
          <a:p>
            <a:r>
              <a:rPr lang="en-US" dirty="0"/>
              <a:t>HBRR: HFIR Beryllium Reflector Replacement </a:t>
            </a:r>
          </a:p>
          <a:p>
            <a:r>
              <a:rPr lang="en-US" dirty="0"/>
              <a:t>LSS(S): Large Scale Structures (Section)</a:t>
            </a:r>
          </a:p>
        </p:txBody>
      </p:sp>
    </p:spTree>
    <p:extLst>
      <p:ext uri="{BB962C8B-B14F-4D97-AF65-F5344CB8AC3E}">
        <p14:creationId xmlns:p14="http://schemas.microsoft.com/office/powerpoint/2010/main" val="372447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DC67-DD84-6E6B-FC19-68494A561919}"/>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490272BF-369F-0F22-0B4B-41E73D243AF3}"/>
              </a:ext>
            </a:extLst>
          </p:cNvPr>
          <p:cNvSpPr>
            <a:spLocks noGrp="1"/>
          </p:cNvSpPr>
          <p:nvPr>
            <p:ph idx="1"/>
          </p:nvPr>
        </p:nvSpPr>
        <p:spPr/>
        <p:txBody>
          <a:bodyPr/>
          <a:lstStyle/>
          <a:p>
            <a:r>
              <a:rPr lang="en-US" dirty="0"/>
              <a:t>Next up: Group Leader Presentation, Jim Browning</a:t>
            </a:r>
          </a:p>
        </p:txBody>
      </p:sp>
    </p:spTree>
    <p:extLst>
      <p:ext uri="{BB962C8B-B14F-4D97-AF65-F5344CB8AC3E}">
        <p14:creationId xmlns:p14="http://schemas.microsoft.com/office/powerpoint/2010/main" val="12861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2D566-82E7-4D99-A523-A86F2AD921C0}"/>
              </a:ext>
            </a:extLst>
          </p:cNvPr>
          <p:cNvSpPr>
            <a:spLocks noGrp="1"/>
          </p:cNvSpPr>
          <p:nvPr>
            <p:ph type="title"/>
          </p:nvPr>
        </p:nvSpPr>
        <p:spPr>
          <a:xfrm>
            <a:off x="3052926" y="496"/>
            <a:ext cx="5651501" cy="452432"/>
          </a:xfrm>
        </p:spPr>
        <p:txBody>
          <a:bodyPr/>
          <a:lstStyle/>
          <a:p>
            <a:r>
              <a:rPr lang="en-US" sz="2600" dirty="0"/>
              <a:t>Unique Experiments on MAGREF:</a:t>
            </a:r>
          </a:p>
        </p:txBody>
      </p:sp>
      <p:sp>
        <p:nvSpPr>
          <p:cNvPr id="15" name="Rectangle 14">
            <a:extLst>
              <a:ext uri="{FF2B5EF4-FFF2-40B4-BE49-F238E27FC236}">
                <a16:creationId xmlns:a16="http://schemas.microsoft.com/office/drawing/2014/main" id="{B5E1B22E-80B3-460C-893C-B8E983DE4D2F}"/>
              </a:ext>
            </a:extLst>
          </p:cNvPr>
          <p:cNvSpPr/>
          <p:nvPr/>
        </p:nvSpPr>
        <p:spPr>
          <a:xfrm>
            <a:off x="2121410" y="5947888"/>
            <a:ext cx="3855466" cy="76944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Calibri" panose="020F0502020204030204" pitchFamily="34" charset="0"/>
              </a:rPr>
              <a:t>May Steven et al, Pressure dependence of ferromagnetism of Kagome metal Fe3Sn2</a:t>
            </a:r>
            <a:r>
              <a:rPr kumimoji="0" lang="en-US" sz="11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Calibri" panose="020F0502020204030204" pitchFamily="34" charset="0"/>
              </a:rPr>
              <a:t>, </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Calibri" panose="020F0502020204030204" pitchFamily="34" charset="0"/>
              </a:rPr>
              <a:t>2026, </a:t>
            </a:r>
            <a:r>
              <a:rPr kumimoji="0" lang="en-US" sz="1100" b="0"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Calibri" panose="020F0502020204030204" pitchFamily="34" charset="0"/>
              </a:rPr>
              <a:t>in preparation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Calibri" panose="020F0502020204030204" pitchFamily="34" charset="0"/>
              </a:rPr>
              <a:t>Guo, et al. Science Advances (2019)</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charset="0"/>
              </a:rPr>
              <a:t>Guo E.J., et al, Physical Review Letters, </a:t>
            </a:r>
            <a:r>
              <a:rPr kumimoji="0" lang="en-US" sz="11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charset="0"/>
              </a:rPr>
              <a:t>122,</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charset="0"/>
              </a:rPr>
              <a:t> 18, 187202 (2019)</a:t>
            </a:r>
          </a:p>
        </p:txBody>
      </p:sp>
      <p:pic>
        <p:nvPicPr>
          <p:cNvPr id="16" name="Picture 15" descr="A picture containing meter, clock&#10;&#10;Description automatically generated">
            <a:extLst>
              <a:ext uri="{FF2B5EF4-FFF2-40B4-BE49-F238E27FC236}">
                <a16:creationId xmlns:a16="http://schemas.microsoft.com/office/drawing/2014/main" id="{C1318720-8E26-4369-816D-0801154A22B5}"/>
              </a:ext>
            </a:extLst>
          </p:cNvPr>
          <p:cNvPicPr/>
          <p:nvPr/>
        </p:nvPicPr>
        <p:blipFill rotWithShape="1">
          <a:blip r:embed="rId2">
            <a:extLst>
              <a:ext uri="{28A0092B-C50C-407E-A947-70E740481C1C}">
                <a14:useLocalDpi xmlns:a14="http://schemas.microsoft.com/office/drawing/2010/main" val="0"/>
              </a:ext>
            </a:extLst>
          </a:blip>
          <a:srcRect l="7575" t="8121" b="7021"/>
          <a:stretch/>
        </p:blipFill>
        <p:spPr bwMode="auto">
          <a:xfrm>
            <a:off x="1067974" y="1986106"/>
            <a:ext cx="3371850" cy="1627433"/>
          </a:xfrm>
          <a:prstGeom prst="rect">
            <a:avLst/>
          </a:prstGeom>
          <a:ln>
            <a:no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E7C4B482-B8BE-4887-B2DE-D0947A728E2C}"/>
              </a:ext>
            </a:extLst>
          </p:cNvPr>
          <p:cNvSpPr/>
          <p:nvPr/>
        </p:nvSpPr>
        <p:spPr>
          <a:xfrm>
            <a:off x="254655" y="5130211"/>
            <a:ext cx="5771139" cy="954107"/>
          </a:xfrm>
          <a:prstGeom prst="rect">
            <a:avLst/>
          </a:prstGeom>
        </p:spPr>
        <p:txBody>
          <a:bodyPr wrap="square">
            <a:spAutoFit/>
          </a:bodyPr>
          <a:lstStyle/>
          <a:p>
            <a:pPr marL="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Bulk LaCoO</a:t>
            </a:r>
            <a:r>
              <a:rPr kumimoji="0" lang="en-US" sz="1400" b="0" i="0" u="none" strike="noStrike" kern="1200" cap="none" spc="0" normalizeH="0" baseline="-25000" noProof="0" dirty="0">
                <a:ln>
                  <a:noFill/>
                </a:ln>
                <a:solidFill>
                  <a:prstClr val="black"/>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3</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 is a </a:t>
            </a:r>
            <a:r>
              <a:rPr kumimoji="0" lang="en-US" sz="1400" b="0" i="0" u="none" strike="noStrike" kern="1200" cap="none" spc="0" normalizeH="0" baseline="0" noProof="0" dirty="0" err="1">
                <a:ln>
                  <a:noFill/>
                </a:ln>
                <a:solidFill>
                  <a:prstClr val="black"/>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ferroelastic</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 and paramagnetic material. </a:t>
            </a:r>
          </a:p>
          <a:p>
            <a:pPr marL="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Single crystal film demonstrates  ferro</a:t>
            </a:r>
            <a:r>
              <a:rPr kumimoji="0" lang="en-US" sz="1400" b="0"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magnetism</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Calibri" panose="020F0502020204030204" pitchFamily="34" charset="0"/>
              </a:rPr>
              <a:t>. </a:t>
            </a:r>
          </a:p>
          <a:p>
            <a:pPr marL="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The rich twin-morphology depends upon choice of substrate and on the imposed structural distortion</a:t>
            </a:r>
            <a:r>
              <a:rPr kumimoji="0" lang="en-US" sz="1400" b="0" i="0" u="none" strike="noStrike" kern="1200" cap="none" spc="0" normalizeH="0" baseline="0" noProof="0" dirty="0">
                <a:ln>
                  <a:noFill/>
                </a:ln>
                <a:solidFill>
                  <a:srgbClr val="5785B7">
                    <a:lumMod val="75000"/>
                  </a:srgbClr>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 </a:t>
            </a:r>
          </a:p>
        </p:txBody>
      </p:sp>
      <p:pic>
        <p:nvPicPr>
          <p:cNvPr id="19" name="Picture 18" descr="A picture containing indoor, kitchen, counter, silver&#10;&#10;Description automatically generated">
            <a:extLst>
              <a:ext uri="{FF2B5EF4-FFF2-40B4-BE49-F238E27FC236}">
                <a16:creationId xmlns:a16="http://schemas.microsoft.com/office/drawing/2014/main" id="{2DCCABB5-1FE3-4E98-81A4-C94D4DC94298}"/>
              </a:ext>
            </a:extLst>
          </p:cNvPr>
          <p:cNvPicPr/>
          <p:nvPr/>
        </p:nvPicPr>
        <p:blipFill>
          <a:blip r:embed="rId3">
            <a:extLst>
              <a:ext uri="{28A0092B-C50C-407E-A947-70E740481C1C}">
                <a14:useLocalDpi xmlns:a14="http://schemas.microsoft.com/office/drawing/2010/main" val="0"/>
              </a:ext>
            </a:extLst>
          </a:blip>
          <a:stretch>
            <a:fillRect/>
          </a:stretch>
        </p:blipFill>
        <p:spPr>
          <a:xfrm>
            <a:off x="3324193" y="3495049"/>
            <a:ext cx="2120424" cy="1579735"/>
          </a:xfrm>
          <a:prstGeom prst="rect">
            <a:avLst/>
          </a:prstGeom>
        </p:spPr>
      </p:pic>
      <p:pic>
        <p:nvPicPr>
          <p:cNvPr id="24" name="Picture 23">
            <a:extLst>
              <a:ext uri="{FF2B5EF4-FFF2-40B4-BE49-F238E27FC236}">
                <a16:creationId xmlns:a16="http://schemas.microsoft.com/office/drawing/2014/main" id="{3D5EEC73-6E42-4028-8A06-F46B6C81972B}"/>
              </a:ext>
            </a:extLst>
          </p:cNvPr>
          <p:cNvPicPr>
            <a:picLocks noChangeAspect="1"/>
          </p:cNvPicPr>
          <p:nvPr/>
        </p:nvPicPr>
        <p:blipFill>
          <a:blip r:embed="rId4"/>
          <a:stretch>
            <a:fillRect/>
          </a:stretch>
        </p:blipFill>
        <p:spPr>
          <a:xfrm>
            <a:off x="327463" y="3937592"/>
            <a:ext cx="2869255" cy="1046567"/>
          </a:xfrm>
          <a:prstGeom prst="rect">
            <a:avLst/>
          </a:prstGeom>
        </p:spPr>
      </p:pic>
      <p:sp>
        <p:nvSpPr>
          <p:cNvPr id="25" name="Rectangle 24">
            <a:extLst>
              <a:ext uri="{FF2B5EF4-FFF2-40B4-BE49-F238E27FC236}">
                <a16:creationId xmlns:a16="http://schemas.microsoft.com/office/drawing/2014/main" id="{3E8A7662-DE34-4D69-9B10-24A477CFF3DA}"/>
              </a:ext>
            </a:extLst>
          </p:cNvPr>
          <p:cNvSpPr/>
          <p:nvPr/>
        </p:nvSpPr>
        <p:spPr>
          <a:xfrm>
            <a:off x="461700" y="1039041"/>
            <a:ext cx="5440149" cy="923330"/>
          </a:xfrm>
          <a:prstGeom prst="rect">
            <a:avLst/>
          </a:prstGeom>
          <a:ln>
            <a:solidFill>
              <a:srgbClr val="00B050"/>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rPr>
              <a:t>A decrease in the magnetization of -20.4%/</a:t>
            </a:r>
            <a:r>
              <a:rPr kumimoji="0" lang="en-US" sz="1800" b="1" i="0" u="none" strike="noStrike" kern="1200" cap="none" spc="0" normalizeH="0" baseline="0" noProof="0" dirty="0" err="1">
                <a:ln>
                  <a:noFill/>
                </a:ln>
                <a:solidFill>
                  <a:srgbClr val="447E59"/>
                </a:solidFill>
                <a:effectLst/>
                <a:uLnTx/>
                <a:uFillTx/>
                <a:latin typeface="Arial Narrow" panose="020B0606020202030204" pitchFamily="34" charset="0"/>
                <a:ea typeface="+mn-ea"/>
                <a:cs typeface="Arial" charset="0"/>
              </a:rPr>
              <a:t>GPa</a:t>
            </a:r>
            <a:r>
              <a:rPr kumimoji="0" lang="en-US" sz="1800" b="1" i="0"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rPr>
              <a:t> and a return to the initial conditions with the removal of the load, confirming the </a:t>
            </a:r>
            <a:r>
              <a:rPr kumimoji="0" lang="en-US" sz="1800" b="1" i="0" u="none" strike="noStrike" kern="1200" cap="none" spc="0" normalizeH="0" baseline="0" noProof="0" dirty="0" err="1">
                <a:ln>
                  <a:noFill/>
                </a:ln>
                <a:solidFill>
                  <a:srgbClr val="447E59"/>
                </a:solidFill>
                <a:effectLst/>
                <a:uLnTx/>
                <a:uFillTx/>
                <a:latin typeface="Arial Narrow" panose="020B0606020202030204" pitchFamily="34" charset="0"/>
                <a:ea typeface="+mn-ea"/>
                <a:cs typeface="Arial" charset="0"/>
              </a:rPr>
              <a:t>ferroelastic</a:t>
            </a:r>
            <a:r>
              <a:rPr kumimoji="0" lang="en-US" sz="1800" b="1" i="0"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rPr>
              <a:t> nature of the LaCoO</a:t>
            </a:r>
            <a:r>
              <a:rPr kumimoji="0" lang="en-US" sz="1800" b="1" i="0" u="none" strike="noStrike" kern="1200" cap="none" spc="0" normalizeH="0" baseline="-25000" noProof="0" dirty="0">
                <a:ln>
                  <a:noFill/>
                </a:ln>
                <a:solidFill>
                  <a:srgbClr val="447E59"/>
                </a:solidFill>
                <a:effectLst/>
                <a:uLnTx/>
                <a:uFillTx/>
                <a:latin typeface="Arial Narrow" panose="020B0606020202030204" pitchFamily="34" charset="0"/>
                <a:ea typeface="+mn-ea"/>
                <a:cs typeface="Arial" charset="0"/>
              </a:rPr>
              <a:t>3</a:t>
            </a:r>
            <a:r>
              <a:rPr kumimoji="0" lang="en-US" sz="1800" b="1" i="0"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rPr>
              <a:t> thin film.</a:t>
            </a:r>
            <a:endParaRPr kumimoji="0" lang="en-US" sz="1800" b="0" i="0"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endParaRPr>
          </a:p>
        </p:txBody>
      </p:sp>
      <p:sp>
        <p:nvSpPr>
          <p:cNvPr id="3" name="Rectangle 2">
            <a:extLst>
              <a:ext uri="{FF2B5EF4-FFF2-40B4-BE49-F238E27FC236}">
                <a16:creationId xmlns:a16="http://schemas.microsoft.com/office/drawing/2014/main" id="{FED4D46F-3997-440F-B560-7BDB2F17BD53}"/>
              </a:ext>
            </a:extLst>
          </p:cNvPr>
          <p:cNvSpPr/>
          <p:nvPr/>
        </p:nvSpPr>
        <p:spPr>
          <a:xfrm>
            <a:off x="259210" y="404658"/>
            <a:ext cx="5875016" cy="615553"/>
          </a:xfrm>
          <a:prstGeom prst="rect">
            <a:avLst/>
          </a:prstGeom>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charset="0"/>
                <a:ea typeface="+mn-ea"/>
                <a:cs typeface="Arial" charset="0"/>
              </a:rPr>
              <a:t>Ferroelastic nature of LaCoO</a:t>
            </a:r>
            <a:r>
              <a:rPr kumimoji="0" lang="en-US" sz="1700" b="0" i="0" u="none" strike="noStrike" kern="1200" cap="none" spc="0" normalizeH="0" baseline="-25000" noProof="0" dirty="0">
                <a:ln>
                  <a:noFill/>
                </a:ln>
                <a:solidFill>
                  <a:prstClr val="black"/>
                </a:solidFill>
                <a:effectLst/>
                <a:uLnTx/>
                <a:uFillTx/>
                <a:latin typeface="Arial" charset="0"/>
                <a:ea typeface="+mn-ea"/>
                <a:cs typeface="Arial" charset="0"/>
              </a:rPr>
              <a:t>3</a:t>
            </a:r>
            <a:r>
              <a:rPr kumimoji="0" lang="en-US" sz="1700" b="0" i="0" u="none" strike="noStrike" kern="1200" cap="none" spc="0" normalizeH="0" baseline="0" noProof="0" dirty="0">
                <a:ln>
                  <a:noFill/>
                </a:ln>
                <a:solidFill>
                  <a:prstClr val="black"/>
                </a:solidFill>
                <a:effectLst/>
                <a:uLnTx/>
                <a:uFillTx/>
                <a:latin typeface="Arial" charset="0"/>
                <a:ea typeface="+mn-ea"/>
                <a:cs typeface="Arial" charset="0"/>
              </a:rPr>
              <a:t> confirmed with the </a:t>
            </a:r>
            <a:r>
              <a:rPr kumimoji="0" lang="en-US" sz="1700" b="1" i="1" u="none" strike="noStrike" kern="1200" cap="none" spc="0" normalizeH="0" baseline="0" noProof="0" dirty="0">
                <a:ln>
                  <a:noFill/>
                </a:ln>
                <a:solidFill>
                  <a:prstClr val="black"/>
                </a:solidFill>
                <a:effectLst/>
                <a:uLnTx/>
                <a:uFillTx/>
                <a:latin typeface="Arial" charset="0"/>
                <a:ea typeface="+mn-ea"/>
                <a:cs typeface="Arial" charset="0"/>
              </a:rPr>
              <a:t>in-situ application of hydrostatic pressure at low temperature </a:t>
            </a:r>
          </a:p>
        </p:txBody>
      </p:sp>
      <p:cxnSp>
        <p:nvCxnSpPr>
          <p:cNvPr id="5" name="Straight Connector 4">
            <a:extLst>
              <a:ext uri="{FF2B5EF4-FFF2-40B4-BE49-F238E27FC236}">
                <a16:creationId xmlns:a16="http://schemas.microsoft.com/office/drawing/2014/main" id="{37E2AA93-83EB-474E-AB50-36560B1D2B4B}"/>
              </a:ext>
            </a:extLst>
          </p:cNvPr>
          <p:cNvCxnSpPr>
            <a:cxnSpLocks/>
          </p:cNvCxnSpPr>
          <p:nvPr/>
        </p:nvCxnSpPr>
        <p:spPr>
          <a:xfrm>
            <a:off x="6029325" y="518443"/>
            <a:ext cx="0" cy="6225257"/>
          </a:xfrm>
          <a:prstGeom prst="line">
            <a:avLst/>
          </a:prstGeom>
          <a:ln w="28575">
            <a:solidFill>
              <a:schemeClr val="accent3">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598B56E-DEAA-4BCC-8DB0-419D73436D5E}"/>
              </a:ext>
            </a:extLst>
          </p:cNvPr>
          <p:cNvSpPr/>
          <p:nvPr/>
        </p:nvSpPr>
        <p:spPr>
          <a:xfrm>
            <a:off x="6190233" y="1247500"/>
            <a:ext cx="5949474" cy="646331"/>
          </a:xfrm>
          <a:prstGeom prst="rect">
            <a:avLst/>
          </a:prstGeom>
          <a:ln>
            <a:solidFill>
              <a:schemeClr val="tx2"/>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rPr>
              <a:t>Time-Resolved </a:t>
            </a:r>
            <a:r>
              <a:rPr kumimoji="0" lang="en-US" sz="1800" b="1" i="0"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rPr>
              <a:t>Investigations of Potassium Ion Channel Proteins under Transmembrane Electric Potentials</a:t>
            </a:r>
          </a:p>
        </p:txBody>
      </p:sp>
      <p:sp>
        <p:nvSpPr>
          <p:cNvPr id="18" name="Rectangle 17">
            <a:extLst>
              <a:ext uri="{FF2B5EF4-FFF2-40B4-BE49-F238E27FC236}">
                <a16:creationId xmlns:a16="http://schemas.microsoft.com/office/drawing/2014/main" id="{D571607E-20AC-4F8E-B339-090DFBFC032C}"/>
              </a:ext>
            </a:extLst>
          </p:cNvPr>
          <p:cNvSpPr/>
          <p:nvPr/>
        </p:nvSpPr>
        <p:spPr>
          <a:xfrm>
            <a:off x="6158861" y="379482"/>
            <a:ext cx="6033139" cy="923330"/>
          </a:xfrm>
          <a:prstGeom prst="rect">
            <a:avLst/>
          </a:prstGeom>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“Pump-probe” experiments with a switching of the transmembrane voltage, synchronized with  each neutron pulse</a:t>
            </a:r>
          </a:p>
        </p:txBody>
      </p:sp>
      <p:grpSp>
        <p:nvGrpSpPr>
          <p:cNvPr id="20" name="Group 19">
            <a:extLst>
              <a:ext uri="{FF2B5EF4-FFF2-40B4-BE49-F238E27FC236}">
                <a16:creationId xmlns:a16="http://schemas.microsoft.com/office/drawing/2014/main" id="{2348A5AB-D754-49E3-A908-ADEA71ADBFA4}"/>
              </a:ext>
            </a:extLst>
          </p:cNvPr>
          <p:cNvGrpSpPr/>
          <p:nvPr/>
        </p:nvGrpSpPr>
        <p:grpSpPr>
          <a:xfrm>
            <a:off x="6191801" y="1909523"/>
            <a:ext cx="2926268" cy="2232832"/>
            <a:chOff x="314114" y="1339074"/>
            <a:chExt cx="4085418" cy="3028950"/>
          </a:xfrm>
        </p:grpSpPr>
        <p:pic>
          <p:nvPicPr>
            <p:cNvPr id="21" name="Picture 20" descr="A picture containing indoor, kitchen, pot, sitting&#10;&#10;Description automatically generated">
              <a:extLst>
                <a:ext uri="{FF2B5EF4-FFF2-40B4-BE49-F238E27FC236}">
                  <a16:creationId xmlns:a16="http://schemas.microsoft.com/office/drawing/2014/main" id="{0A6141DF-73A8-4B17-9457-6211083A079D}"/>
                </a:ext>
              </a:extLst>
            </p:cNvPr>
            <p:cNvPicPr>
              <a:picLocks noChangeAspect="1"/>
            </p:cNvPicPr>
            <p:nvPr/>
          </p:nvPicPr>
          <p:blipFill>
            <a:blip r:embed="rId5"/>
            <a:stretch>
              <a:fillRect/>
            </a:stretch>
          </p:blipFill>
          <p:spPr>
            <a:xfrm>
              <a:off x="314114" y="1339074"/>
              <a:ext cx="4038600" cy="3028950"/>
            </a:xfrm>
            <a:prstGeom prst="rect">
              <a:avLst/>
            </a:prstGeom>
          </p:spPr>
        </p:pic>
        <p:cxnSp>
          <p:nvCxnSpPr>
            <p:cNvPr id="22" name="Straight Arrow Connector 21">
              <a:extLst>
                <a:ext uri="{FF2B5EF4-FFF2-40B4-BE49-F238E27FC236}">
                  <a16:creationId xmlns:a16="http://schemas.microsoft.com/office/drawing/2014/main" id="{41594649-3497-43CB-900E-CF481DD0B948}"/>
                </a:ext>
              </a:extLst>
            </p:cNvPr>
            <p:cNvCxnSpPr>
              <a:cxnSpLocks/>
            </p:cNvCxnSpPr>
            <p:nvPr/>
          </p:nvCxnSpPr>
          <p:spPr>
            <a:xfrm flipH="1" flipV="1">
              <a:off x="3023618" y="3007180"/>
              <a:ext cx="591181" cy="80894"/>
            </a:xfrm>
            <a:prstGeom prst="straightConnector1">
              <a:avLst/>
            </a:prstGeom>
            <a:ln w="57150">
              <a:solidFill>
                <a:srgbClr val="FFFF00"/>
              </a:solidFill>
              <a:prstDash val="sysDot"/>
              <a:miter lim="8000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73B396D-B503-4069-8EE1-B3440A6136DA}"/>
                </a:ext>
              </a:extLst>
            </p:cNvPr>
            <p:cNvCxnSpPr>
              <a:cxnSpLocks/>
            </p:cNvCxnSpPr>
            <p:nvPr/>
          </p:nvCxnSpPr>
          <p:spPr>
            <a:xfrm flipH="1">
              <a:off x="514350" y="3075159"/>
              <a:ext cx="2037017" cy="278059"/>
            </a:xfrm>
            <a:prstGeom prst="straightConnector1">
              <a:avLst/>
            </a:prstGeom>
            <a:ln w="57150">
              <a:solidFill>
                <a:srgbClr val="FFFF00"/>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174E17D-41A3-495B-94A5-2F8556E37FD2}"/>
                </a:ext>
              </a:extLst>
            </p:cNvPr>
            <p:cNvCxnSpPr/>
            <p:nvPr/>
          </p:nvCxnSpPr>
          <p:spPr>
            <a:xfrm flipH="1">
              <a:off x="2564733" y="3035761"/>
              <a:ext cx="445518" cy="40447"/>
            </a:xfrm>
            <a:prstGeom prst="line">
              <a:avLst/>
            </a:prstGeom>
            <a:ln w="57150">
              <a:solidFill>
                <a:srgbClr val="FFFF00"/>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BC50522-702C-4049-835A-71190CF72D2D}"/>
                </a:ext>
              </a:extLst>
            </p:cNvPr>
            <p:cNvCxnSpPr/>
            <p:nvPr/>
          </p:nvCxnSpPr>
          <p:spPr>
            <a:xfrm>
              <a:off x="3614799" y="3100992"/>
              <a:ext cx="784733" cy="113052"/>
            </a:xfrm>
            <a:prstGeom prst="line">
              <a:avLst/>
            </a:prstGeom>
            <a:ln w="38100">
              <a:solidFill>
                <a:srgbClr val="FFFF00"/>
              </a:solidFill>
              <a:miter lim="800000"/>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6D858E42-BC7F-4C24-9212-82354614847A}"/>
              </a:ext>
            </a:extLst>
          </p:cNvPr>
          <p:cNvSpPr/>
          <p:nvPr/>
        </p:nvSpPr>
        <p:spPr>
          <a:xfrm>
            <a:off x="6085302" y="4265689"/>
            <a:ext cx="3353970" cy="73866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In a specially developed cell an alternating voltage (+V, 0V, -V) with a frequency of 60 Hz to 20 Hz can be applied to a thin membrane layer</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9" name="TextBox 28">
            <a:extLst>
              <a:ext uri="{FF2B5EF4-FFF2-40B4-BE49-F238E27FC236}">
                <a16:creationId xmlns:a16="http://schemas.microsoft.com/office/drawing/2014/main" id="{9839C9DB-B87F-42E3-A941-2BD6C350825A}"/>
              </a:ext>
            </a:extLst>
          </p:cNvPr>
          <p:cNvSpPr txBox="1"/>
          <p:nvPr/>
        </p:nvSpPr>
        <p:spPr>
          <a:xfrm>
            <a:off x="8558123" y="6395999"/>
            <a:ext cx="3609844"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V. Lauter, A.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charset="0"/>
              </a:rPr>
              <a:t>Parizzii</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 H. Ambaye et al, 2026,  </a:t>
            </a:r>
            <a:r>
              <a:rPr kumimoji="0" lang="en-US" sz="11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in preparation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A. Y. Tronin et al, </a:t>
            </a:r>
            <a:r>
              <a:rPr kumimoji="0" lang="en-US" sz="11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Biophysical Journal,</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 </a:t>
            </a:r>
            <a:r>
              <a:rPr kumimoji="0" lang="en-US"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117,</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 4, 751 (2019)</a:t>
            </a:r>
            <a:endParaRPr kumimoji="0" lang="en-US" sz="1100" b="1" i="0" u="none" strike="noStrike" kern="1200" cap="none" spc="0" normalizeH="0" baseline="0" noProof="0" dirty="0">
              <a:ln>
                <a:noFill/>
              </a:ln>
              <a:solidFill>
                <a:srgbClr val="106636"/>
              </a:solidFill>
              <a:effectLst/>
              <a:uLnTx/>
              <a:uFillTx/>
              <a:latin typeface="Arial Narrow" panose="020B0606020202030204" pitchFamily="34" charset="0"/>
              <a:ea typeface="+mn-ea"/>
              <a:cs typeface="Arial" charset="0"/>
            </a:endParaRPr>
          </a:p>
        </p:txBody>
      </p:sp>
      <p:pic>
        <p:nvPicPr>
          <p:cNvPr id="30" name="Picture 29">
            <a:extLst>
              <a:ext uri="{FF2B5EF4-FFF2-40B4-BE49-F238E27FC236}">
                <a16:creationId xmlns:a16="http://schemas.microsoft.com/office/drawing/2014/main" id="{E1FEEAF8-6525-4653-A537-54FAF809785C}"/>
              </a:ext>
            </a:extLst>
          </p:cNvPr>
          <p:cNvPicPr>
            <a:picLocks noChangeAspect="1"/>
          </p:cNvPicPr>
          <p:nvPr/>
        </p:nvPicPr>
        <p:blipFill>
          <a:blip r:embed="rId6"/>
          <a:stretch>
            <a:fillRect/>
          </a:stretch>
        </p:blipFill>
        <p:spPr>
          <a:xfrm>
            <a:off x="10524959" y="4301253"/>
            <a:ext cx="1567834" cy="2037388"/>
          </a:xfrm>
          <a:prstGeom prst="rect">
            <a:avLst/>
          </a:prstGeom>
        </p:spPr>
      </p:pic>
      <p:sp>
        <p:nvSpPr>
          <p:cNvPr id="31" name="Content Placeholder 1">
            <a:extLst>
              <a:ext uri="{FF2B5EF4-FFF2-40B4-BE49-F238E27FC236}">
                <a16:creationId xmlns:a16="http://schemas.microsoft.com/office/drawing/2014/main" id="{6405FAB5-EAFD-43DF-B88F-93C6985595E4}"/>
              </a:ext>
            </a:extLst>
          </p:cNvPr>
          <p:cNvSpPr txBox="1">
            <a:spLocks/>
          </p:cNvSpPr>
          <p:nvPr/>
        </p:nvSpPr>
        <p:spPr>
          <a:xfrm>
            <a:off x="9132209" y="1831676"/>
            <a:ext cx="3048847" cy="2479734"/>
          </a:xfrm>
          <a:prstGeom prst="rect">
            <a:avLst/>
          </a:prstGeom>
        </p:spPr>
        <p:txBody>
          <a:bodyPr/>
          <a:lstStyle>
            <a:lvl1pPr marL="342219" indent="-342219" algn="l" rtl="0" eaLnBrk="1" fontAlgn="base" hangingPunct="1">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41473" indent="-285180" algn="l" rtl="0" eaLnBrk="1" fontAlgn="base" hangingPunct="1">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40731"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59702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331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09607"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90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191"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48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219"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800" b="0" i="0" u="none" strike="noStrike" kern="1200" cap="none" spc="0" normalizeH="0" baseline="0" noProof="0" dirty="0">
              <a:ln>
                <a:noFill/>
              </a:ln>
              <a:solidFill>
                <a:srgbClr val="106636"/>
              </a:solidFill>
              <a:effectLst/>
              <a:uLnTx/>
              <a:uFillTx/>
              <a:latin typeface="Arial Narrow" panose="020B0606020202030204" pitchFamily="34" charset="0"/>
              <a:ea typeface="+mn-ea"/>
              <a:cs typeface="Arial" pitchFamily="34" charset="0"/>
            </a:endParaRPr>
          </a:p>
          <a:p>
            <a:pPr marL="342219" marR="0" lvl="0" indent="-342219" algn="l" defTabSz="914400" rtl="0" eaLnBrk="1" fontAlgn="base" latinLnBrk="0" hangingPunct="1">
              <a:lnSpc>
                <a:spcPct val="100000"/>
              </a:lnSpc>
              <a:spcBef>
                <a:spcPts val="0"/>
              </a:spcBef>
              <a:spcAft>
                <a:spcPct val="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Voltage-gated cation channels and their change to the transmembrane voltage are central to neurological signal transmission. </a:t>
            </a:r>
          </a:p>
          <a:p>
            <a:pPr marL="342219" marR="0" lvl="0" indent="-342219" algn="l" defTabSz="914400" rtl="0" eaLnBrk="1" fontAlgn="base" latinLnBrk="0" hangingPunct="1">
              <a:lnSpc>
                <a:spcPct val="100000"/>
              </a:lnSpc>
              <a:spcBef>
                <a:spcPts val="0"/>
              </a:spcBef>
              <a:spcAft>
                <a:spcPct val="0"/>
              </a:spcAft>
              <a:buClrTx/>
              <a:buSzTx/>
              <a:buFont typeface="Wingdings" panose="05000000000000000000" pitchFamily="2" charset="2"/>
              <a:buChar char="q"/>
              <a:tabLst/>
              <a:defRPr/>
            </a:pPr>
            <a:endPar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endParaRPr>
          </a:p>
          <a:p>
            <a:pPr marL="342219" marR="0" lvl="0" indent="-342219" algn="l" defTabSz="914400" rtl="0" eaLnBrk="1" fontAlgn="base" latinLnBrk="0" hangingPunct="1">
              <a:lnSpc>
                <a:spcPct val="100000"/>
              </a:lnSpc>
              <a:spcBef>
                <a:spcPts val="0"/>
              </a:spcBef>
              <a:spcAft>
                <a:spcPct val="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itchFamily="34" charset="0"/>
              </a:rPr>
              <a:t>Time-resolved NR experiments directly determined the dependence of the profile structure of a VGK+ channel within single phospholipid bilayers and change of water distribution on the transmembrane voltage.</a:t>
            </a:r>
            <a:endPar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930F19A8-7F5C-48BC-9D3B-83961BDDF26C}"/>
              </a:ext>
            </a:extLst>
          </p:cNvPr>
          <p:cNvSpPr/>
          <p:nvPr/>
        </p:nvSpPr>
        <p:spPr>
          <a:xfrm>
            <a:off x="6039010" y="5004353"/>
            <a:ext cx="4555566" cy="150810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106636"/>
                </a:solidFill>
                <a:effectLst/>
                <a:uLnTx/>
                <a:uFillTx/>
                <a:latin typeface="Arial Narrow" panose="020B0606020202030204" pitchFamily="34" charset="0"/>
                <a:ea typeface="+mn-ea"/>
                <a:cs typeface="Arial" charset="0"/>
              </a:rPr>
              <a:t>Significance and Impact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charset="0"/>
              </a:rPr>
              <a:t>The key NR results were compared with predictions by three different computational models. Only one was in agreement with the NR results. Thus, NR experiments provided a crucial impact and unique information on the mechanism of voltage gating.</a:t>
            </a:r>
            <a:endPar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endParaRPr>
          </a:p>
        </p:txBody>
      </p:sp>
    </p:spTree>
    <p:extLst>
      <p:ext uri="{BB962C8B-B14F-4D97-AF65-F5344CB8AC3E}">
        <p14:creationId xmlns:p14="http://schemas.microsoft.com/office/powerpoint/2010/main" val="3417439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FDC20-6C30-862E-5867-E6E76DE5A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2796E-ED4F-0063-3BEC-5548FDF4304C}"/>
              </a:ext>
            </a:extLst>
          </p:cNvPr>
          <p:cNvSpPr>
            <a:spLocks noGrp="1"/>
          </p:cNvSpPr>
          <p:nvPr>
            <p:ph type="title"/>
          </p:nvPr>
        </p:nvSpPr>
        <p:spPr>
          <a:xfrm>
            <a:off x="314692" y="146300"/>
            <a:ext cx="11492432" cy="442949"/>
          </a:xfrm>
        </p:spPr>
        <p:txBody>
          <a:bodyPr/>
          <a:lstStyle/>
          <a:p>
            <a:r>
              <a:rPr lang="en-US" dirty="0"/>
              <a:t>True ToF on MAGREF BL4A : 10 Hz test 380 kW  2.5A – 18 A </a:t>
            </a:r>
          </a:p>
        </p:txBody>
      </p:sp>
      <p:grpSp>
        <p:nvGrpSpPr>
          <p:cNvPr id="2504" name="Graphic 1095">
            <a:extLst>
              <a:ext uri="{FF2B5EF4-FFF2-40B4-BE49-F238E27FC236}">
                <a16:creationId xmlns:a16="http://schemas.microsoft.com/office/drawing/2014/main" id="{B5087EE4-A91C-1ECB-14C7-68FB94C1EBD6}"/>
              </a:ext>
            </a:extLst>
          </p:cNvPr>
          <p:cNvGrpSpPr/>
          <p:nvPr/>
        </p:nvGrpSpPr>
        <p:grpSpPr>
          <a:xfrm>
            <a:off x="4379829" y="2604361"/>
            <a:ext cx="767490" cy="767483"/>
            <a:chOff x="-4967783" y="2619735"/>
            <a:chExt cx="224286" cy="224284"/>
          </a:xfrm>
          <a:noFill/>
        </p:grpSpPr>
        <p:grpSp>
          <p:nvGrpSpPr>
            <p:cNvPr id="2505" name="Graphic 1095">
              <a:extLst>
                <a:ext uri="{FF2B5EF4-FFF2-40B4-BE49-F238E27FC236}">
                  <a16:creationId xmlns:a16="http://schemas.microsoft.com/office/drawing/2014/main" id="{4E024256-0536-BB3F-C306-1EDCF0E18443}"/>
                </a:ext>
              </a:extLst>
            </p:cNvPr>
            <p:cNvGrpSpPr/>
            <p:nvPr/>
          </p:nvGrpSpPr>
          <p:grpSpPr>
            <a:xfrm>
              <a:off x="-4795445" y="2619735"/>
              <a:ext cx="51948" cy="224274"/>
              <a:chOff x="-4795445" y="2619735"/>
              <a:chExt cx="51948" cy="224274"/>
            </a:xfrm>
            <a:noFill/>
          </p:grpSpPr>
          <p:sp>
            <p:nvSpPr>
              <p:cNvPr id="2508" name="Freeform 2507">
                <a:extLst>
                  <a:ext uri="{FF2B5EF4-FFF2-40B4-BE49-F238E27FC236}">
                    <a16:creationId xmlns:a16="http://schemas.microsoft.com/office/drawing/2014/main" id="{194F7F91-442F-9E7E-BD39-59843E5CEC94}"/>
                  </a:ext>
                </a:extLst>
              </p:cNvPr>
              <p:cNvSpPr/>
              <p:nvPr/>
            </p:nvSpPr>
            <p:spPr>
              <a:xfrm>
                <a:off x="-4795445" y="2765503"/>
                <a:ext cx="51948" cy="78505"/>
              </a:xfrm>
              <a:custGeom>
                <a:avLst/>
                <a:gdLst>
                  <a:gd name="connsiteX0" fmla="*/ 51337 w 51948"/>
                  <a:gd name="connsiteY0" fmla="*/ 32258 h 78505"/>
                  <a:gd name="connsiteX1" fmla="*/ 25970 w 51948"/>
                  <a:gd name="connsiteY1" fmla="*/ 0 h 78505"/>
                  <a:gd name="connsiteX2" fmla="*/ 2380 w 51948"/>
                  <a:gd name="connsiteY2" fmla="*/ 15951 h 78505"/>
                  <a:gd name="connsiteX3" fmla="*/ 6088 w 51948"/>
                  <a:gd name="connsiteY3" fmla="*/ 44451 h 78505"/>
                  <a:gd name="connsiteX4" fmla="*/ 15013 w 51948"/>
                  <a:gd name="connsiteY4" fmla="*/ 78506 h 78505"/>
                  <a:gd name="connsiteX5" fmla="*/ 15013 w 51948"/>
                  <a:gd name="connsiteY5" fmla="*/ 78506 h 78505"/>
                  <a:gd name="connsiteX6" fmla="*/ 51327 w 51948"/>
                  <a:gd name="connsiteY6" fmla="*/ 32248 h 7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48" h="78505">
                    <a:moveTo>
                      <a:pt x="51337" y="32258"/>
                    </a:moveTo>
                    <a:cubicBezTo>
                      <a:pt x="54809" y="15879"/>
                      <a:pt x="43117" y="-61"/>
                      <a:pt x="25970" y="0"/>
                    </a:cubicBezTo>
                    <a:cubicBezTo>
                      <a:pt x="15942" y="41"/>
                      <a:pt x="6486" y="6433"/>
                      <a:pt x="2380" y="15951"/>
                    </a:cubicBezTo>
                    <a:cubicBezTo>
                      <a:pt x="-2051" y="26233"/>
                      <a:pt x="1" y="37037"/>
                      <a:pt x="6088" y="44451"/>
                    </a:cubicBezTo>
                    <a:cubicBezTo>
                      <a:pt x="13869" y="53917"/>
                      <a:pt x="17617" y="66252"/>
                      <a:pt x="15013" y="78506"/>
                    </a:cubicBezTo>
                    <a:lnTo>
                      <a:pt x="15013" y="78506"/>
                    </a:lnTo>
                    <a:cubicBezTo>
                      <a:pt x="31791" y="67161"/>
                      <a:pt x="46752" y="53835"/>
                      <a:pt x="51327" y="32248"/>
                    </a:cubicBezTo>
                    <a:close/>
                  </a:path>
                </a:pathLst>
              </a:custGeom>
              <a:noFill/>
              <a:ln w="412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A36"/>
                  </a:solidFill>
                  <a:effectLst/>
                  <a:uLnTx/>
                  <a:uFillTx/>
                  <a:latin typeface="Roboto"/>
                  <a:ea typeface="+mn-ea"/>
                  <a:cs typeface="+mn-cs"/>
                </a:endParaRPr>
              </a:p>
            </p:txBody>
          </p:sp>
          <p:sp>
            <p:nvSpPr>
              <p:cNvPr id="2509" name="Freeform 2508">
                <a:extLst>
                  <a:ext uri="{FF2B5EF4-FFF2-40B4-BE49-F238E27FC236}">
                    <a16:creationId xmlns:a16="http://schemas.microsoft.com/office/drawing/2014/main" id="{FA02F6C2-6825-B50D-217E-1326B7089817}"/>
                  </a:ext>
                </a:extLst>
              </p:cNvPr>
              <p:cNvSpPr/>
              <p:nvPr/>
            </p:nvSpPr>
            <p:spPr>
              <a:xfrm>
                <a:off x="-4783894" y="2619735"/>
                <a:ext cx="28940" cy="133729"/>
              </a:xfrm>
              <a:custGeom>
                <a:avLst/>
                <a:gdLst>
                  <a:gd name="connsiteX0" fmla="*/ 28941 w 28940"/>
                  <a:gd name="connsiteY0" fmla="*/ 133729 h 133729"/>
                  <a:gd name="connsiteX1" fmla="*/ 28941 w 28940"/>
                  <a:gd name="connsiteY1" fmla="*/ 14470 h 133729"/>
                  <a:gd name="connsiteX2" fmla="*/ 14470 w 28940"/>
                  <a:gd name="connsiteY2" fmla="*/ 0 h 133729"/>
                  <a:gd name="connsiteX3" fmla="*/ 0 w 28940"/>
                  <a:gd name="connsiteY3" fmla="*/ 14470 h 133729"/>
                  <a:gd name="connsiteX4" fmla="*/ 0 w 28940"/>
                  <a:gd name="connsiteY4" fmla="*/ 133729 h 13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40" h="133729">
                    <a:moveTo>
                      <a:pt x="28941" y="133729"/>
                    </a:moveTo>
                    <a:lnTo>
                      <a:pt x="28941" y="14470"/>
                    </a:lnTo>
                    <a:cubicBezTo>
                      <a:pt x="28941" y="6484"/>
                      <a:pt x="22467" y="0"/>
                      <a:pt x="14470" y="0"/>
                    </a:cubicBezTo>
                    <a:cubicBezTo>
                      <a:pt x="6474" y="0"/>
                      <a:pt x="0" y="6474"/>
                      <a:pt x="0" y="14470"/>
                    </a:cubicBezTo>
                    <a:lnTo>
                      <a:pt x="0" y="133729"/>
                    </a:lnTo>
                  </a:path>
                </a:pathLst>
              </a:custGeom>
              <a:noFill/>
              <a:ln w="412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A36"/>
                  </a:solidFill>
                  <a:effectLst/>
                  <a:uLnTx/>
                  <a:uFillTx/>
                  <a:latin typeface="Roboto"/>
                  <a:ea typeface="+mn-ea"/>
                  <a:cs typeface="+mn-cs"/>
                </a:endParaRPr>
              </a:p>
            </p:txBody>
          </p:sp>
        </p:grpSp>
        <p:sp>
          <p:nvSpPr>
            <p:cNvPr id="2506" name="Freeform 2505">
              <a:extLst>
                <a:ext uri="{FF2B5EF4-FFF2-40B4-BE49-F238E27FC236}">
                  <a16:creationId xmlns:a16="http://schemas.microsoft.com/office/drawing/2014/main" id="{F198FF12-A564-9AA9-8ECD-9B9E59CBB085}"/>
                </a:ext>
              </a:extLst>
            </p:cNvPr>
            <p:cNvSpPr/>
            <p:nvPr/>
          </p:nvSpPr>
          <p:spPr>
            <a:xfrm>
              <a:off x="-4967783" y="2619745"/>
              <a:ext cx="170000" cy="224274"/>
            </a:xfrm>
            <a:custGeom>
              <a:avLst/>
              <a:gdLst>
                <a:gd name="connsiteX0" fmla="*/ 170000 w 170000"/>
                <a:gd name="connsiteY0" fmla="*/ 224274 h 224274"/>
                <a:gd name="connsiteX1" fmla="*/ 140528 w 170000"/>
                <a:gd name="connsiteY1" fmla="*/ 224274 h 224274"/>
                <a:gd name="connsiteX2" fmla="*/ 80706 w 170000"/>
                <a:gd name="connsiteY2" fmla="*/ 92475 h 224274"/>
                <a:gd name="connsiteX3" fmla="*/ 0 w 170000"/>
                <a:gd name="connsiteY3" fmla="*/ 0 h 224274"/>
              </a:gdLst>
              <a:ahLst/>
              <a:cxnLst>
                <a:cxn ang="0">
                  <a:pos x="connsiteX0" y="connsiteY0"/>
                </a:cxn>
                <a:cxn ang="0">
                  <a:pos x="connsiteX1" y="connsiteY1"/>
                </a:cxn>
                <a:cxn ang="0">
                  <a:pos x="connsiteX2" y="connsiteY2"/>
                </a:cxn>
                <a:cxn ang="0">
                  <a:pos x="connsiteX3" y="connsiteY3"/>
                </a:cxn>
              </a:cxnLst>
              <a:rect l="l" t="t" r="r" b="b"/>
              <a:pathLst>
                <a:path w="170000" h="224274">
                  <a:moveTo>
                    <a:pt x="170000" y="224274"/>
                  </a:moveTo>
                  <a:lnTo>
                    <a:pt x="140528" y="224274"/>
                  </a:lnTo>
                  <a:cubicBezTo>
                    <a:pt x="-32617" y="224274"/>
                    <a:pt x="-35610" y="142858"/>
                    <a:pt x="80706" y="92475"/>
                  </a:cubicBezTo>
                  <a:cubicBezTo>
                    <a:pt x="164649" y="56112"/>
                    <a:pt x="151659" y="7934"/>
                    <a:pt x="0" y="0"/>
                  </a:cubicBezTo>
                </a:path>
              </a:pathLst>
            </a:custGeom>
            <a:noFill/>
            <a:ln w="412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A36"/>
                </a:solidFill>
                <a:effectLst/>
                <a:uLnTx/>
                <a:uFillTx/>
                <a:latin typeface="Roboto"/>
                <a:ea typeface="+mn-ea"/>
                <a:cs typeface="+mn-cs"/>
              </a:endParaRPr>
            </a:p>
          </p:txBody>
        </p:sp>
        <p:sp>
          <p:nvSpPr>
            <p:cNvPr id="2507" name="Freeform 2506">
              <a:extLst>
                <a:ext uri="{FF2B5EF4-FFF2-40B4-BE49-F238E27FC236}">
                  <a16:creationId xmlns:a16="http://schemas.microsoft.com/office/drawing/2014/main" id="{5539BA9B-8F49-7BEA-74DD-59AD2BC9EEAA}"/>
                </a:ext>
              </a:extLst>
            </p:cNvPr>
            <p:cNvSpPr/>
            <p:nvPr/>
          </p:nvSpPr>
          <p:spPr>
            <a:xfrm>
              <a:off x="-4939060" y="2746540"/>
              <a:ext cx="130555" cy="73379"/>
            </a:xfrm>
            <a:custGeom>
              <a:avLst/>
              <a:gdLst>
                <a:gd name="connsiteX0" fmla="*/ 130555 w 130555"/>
                <a:gd name="connsiteY0" fmla="*/ 73380 h 73379"/>
                <a:gd name="connsiteX1" fmla="*/ 107813 w 130555"/>
                <a:gd name="connsiteY1" fmla="*/ 73380 h 73379"/>
                <a:gd name="connsiteX2" fmla="*/ 27219 w 130555"/>
                <a:gd name="connsiteY2" fmla="*/ 0 h 73379"/>
              </a:gdLst>
              <a:ahLst/>
              <a:cxnLst>
                <a:cxn ang="0">
                  <a:pos x="connsiteX0" y="connsiteY0"/>
                </a:cxn>
                <a:cxn ang="0">
                  <a:pos x="connsiteX1" y="connsiteY1"/>
                </a:cxn>
                <a:cxn ang="0">
                  <a:pos x="connsiteX2" y="connsiteY2"/>
                </a:cxn>
              </a:cxnLst>
              <a:rect l="l" t="t" r="r" b="b"/>
              <a:pathLst>
                <a:path w="130555" h="73379">
                  <a:moveTo>
                    <a:pt x="130555" y="73380"/>
                  </a:moveTo>
                  <a:lnTo>
                    <a:pt x="107813" y="73380"/>
                  </a:lnTo>
                  <a:cubicBezTo>
                    <a:pt x="-5439" y="73380"/>
                    <a:pt x="-24331" y="33259"/>
                    <a:pt x="27219" y="0"/>
                  </a:cubicBezTo>
                </a:path>
              </a:pathLst>
            </a:custGeom>
            <a:noFill/>
            <a:ln w="4127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A36"/>
                </a:solidFill>
                <a:effectLst/>
                <a:uLnTx/>
                <a:uFillTx/>
                <a:latin typeface="Roboto"/>
                <a:ea typeface="+mn-ea"/>
                <a:cs typeface="+mn-cs"/>
              </a:endParaRPr>
            </a:p>
          </p:txBody>
        </p:sp>
      </p:grpSp>
      <p:pic>
        <p:nvPicPr>
          <p:cNvPr id="3" name="Picture 4">
            <a:extLst>
              <a:ext uri="{FF2B5EF4-FFF2-40B4-BE49-F238E27FC236}">
                <a16:creationId xmlns:a16="http://schemas.microsoft.com/office/drawing/2014/main" id="{9DB06C31-0CA1-37BE-848D-DC2E89864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47" y="661083"/>
            <a:ext cx="5074508" cy="301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A64026-10B6-9B3E-2650-799009752C22}"/>
              </a:ext>
            </a:extLst>
          </p:cNvPr>
          <p:cNvSpPr txBox="1"/>
          <p:nvPr/>
        </p:nvSpPr>
        <p:spPr>
          <a:xfrm>
            <a:off x="9499095" y="598855"/>
            <a:ext cx="21804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73A36"/>
                </a:solidFill>
                <a:effectLst/>
                <a:uLnTx/>
                <a:uFillTx/>
                <a:latin typeface="Century Gothic" panose="020B0502020202020204" pitchFamily="34" charset="0"/>
                <a:ea typeface="+mn-ea"/>
                <a:cs typeface="+mn-cs"/>
              </a:rPr>
              <a:t>At one incident angle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73A36"/>
                </a:solidFill>
                <a:effectLst/>
                <a:uLnTx/>
                <a:uFillTx/>
                <a:latin typeface="Century Gothic" panose="020B0502020202020204" pitchFamily="34" charset="0"/>
                <a:ea typeface="+mn-ea"/>
                <a:cs typeface="+mn-cs"/>
              </a:rPr>
              <a:t>Q -&gt; 0.025 – 0.2 A</a:t>
            </a:r>
            <a:r>
              <a:rPr kumimoji="0" lang="en-US" sz="1400" b="0" i="0" u="none" strike="noStrike" kern="1200" cap="none" spc="0" normalizeH="0" baseline="30000" noProof="0" dirty="0">
                <a:ln>
                  <a:noFill/>
                </a:ln>
                <a:solidFill>
                  <a:srgbClr val="373A36"/>
                </a:solidFill>
                <a:effectLst/>
                <a:uLnTx/>
                <a:uFillTx/>
                <a:latin typeface="Century Gothic" panose="020B0502020202020204" pitchFamily="34" charset="0"/>
                <a:ea typeface="+mn-ea"/>
                <a:cs typeface="+mn-cs"/>
              </a:rPr>
              <a:t>-1</a:t>
            </a:r>
          </a:p>
        </p:txBody>
      </p:sp>
      <p:sp>
        <p:nvSpPr>
          <p:cNvPr id="5" name="TextBox 4">
            <a:extLst>
              <a:ext uri="{FF2B5EF4-FFF2-40B4-BE49-F238E27FC236}">
                <a16:creationId xmlns:a16="http://schemas.microsoft.com/office/drawing/2014/main" id="{C5D2C04F-364E-44D7-F926-CC1134866F9F}"/>
              </a:ext>
            </a:extLst>
          </p:cNvPr>
          <p:cNvSpPr txBox="1"/>
          <p:nvPr/>
        </p:nvSpPr>
        <p:spPr>
          <a:xfrm>
            <a:off x="5446330" y="583039"/>
            <a:ext cx="3701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73A36"/>
                </a:solidFill>
                <a:effectLst/>
                <a:uLnTx/>
                <a:uFillTx/>
                <a:latin typeface="Century Gothic" panose="020B0502020202020204" pitchFamily="34" charset="0"/>
                <a:ea typeface="+mn-ea"/>
                <a:cs typeface="+mn-cs"/>
              </a:rPr>
              <a:t>Scattering from magnetic multilayer film: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73A36"/>
                </a:solidFill>
                <a:effectLst/>
                <a:uLnTx/>
                <a:uFillTx/>
                <a:latin typeface="Century Gothic" panose="020B0502020202020204" pitchFamily="34" charset="0"/>
                <a:ea typeface="+mn-ea"/>
                <a:cs typeface="+mn-cs"/>
              </a:rPr>
              <a:t> [Fe(70Å)Cr(10Å)]x12/Al</a:t>
            </a:r>
            <a:r>
              <a:rPr kumimoji="0" lang="en-US" sz="1400" b="0" i="0" u="none" strike="noStrike" kern="1200" cap="none" spc="0" normalizeH="0" baseline="-25000" noProof="0" dirty="0">
                <a:ln>
                  <a:noFill/>
                </a:ln>
                <a:solidFill>
                  <a:srgbClr val="373A36"/>
                </a:solidFill>
                <a:effectLst/>
                <a:uLnTx/>
                <a:uFillTx/>
                <a:latin typeface="Century Gothic" panose="020B0502020202020204" pitchFamily="34" charset="0"/>
                <a:ea typeface="+mn-ea"/>
                <a:cs typeface="+mn-cs"/>
              </a:rPr>
              <a:t>2</a:t>
            </a:r>
            <a:r>
              <a:rPr kumimoji="0" lang="en-US" sz="1400" b="0" i="0" u="none" strike="noStrike" kern="1200" cap="none" spc="0" normalizeH="0" baseline="0" noProof="0" dirty="0">
                <a:ln>
                  <a:noFill/>
                </a:ln>
                <a:solidFill>
                  <a:srgbClr val="373A36"/>
                </a:solidFill>
                <a:effectLst/>
                <a:uLnTx/>
                <a:uFillTx/>
                <a:latin typeface="Century Gothic" panose="020B0502020202020204" pitchFamily="34" charset="0"/>
                <a:ea typeface="+mn-ea"/>
                <a:cs typeface="+mn-cs"/>
              </a:rPr>
              <a:t>O</a:t>
            </a:r>
            <a:r>
              <a:rPr kumimoji="0" lang="en-US" sz="1400" b="0" i="0" u="none" strike="noStrike" kern="1200" cap="none" spc="0" normalizeH="0" baseline="-25000" noProof="0" dirty="0">
                <a:ln>
                  <a:noFill/>
                </a:ln>
                <a:solidFill>
                  <a:srgbClr val="373A36"/>
                </a:solidFill>
                <a:effectLst/>
                <a:uLnTx/>
                <a:uFillTx/>
                <a:latin typeface="Century Gothic" panose="020B0502020202020204" pitchFamily="34" charset="0"/>
                <a:ea typeface="+mn-ea"/>
                <a:cs typeface="+mn-cs"/>
              </a:rPr>
              <a:t>3</a:t>
            </a:r>
          </a:p>
        </p:txBody>
      </p:sp>
      <p:sp>
        <p:nvSpPr>
          <p:cNvPr id="6" name="Title 1">
            <a:extLst>
              <a:ext uri="{FF2B5EF4-FFF2-40B4-BE49-F238E27FC236}">
                <a16:creationId xmlns:a16="http://schemas.microsoft.com/office/drawing/2014/main" id="{2006B9F4-25A1-B71A-3FA8-0072C50F67CE}"/>
              </a:ext>
            </a:extLst>
          </p:cNvPr>
          <p:cNvSpPr txBox="1">
            <a:spLocks/>
          </p:cNvSpPr>
          <p:nvPr/>
        </p:nvSpPr>
        <p:spPr>
          <a:xfrm>
            <a:off x="6679261" y="1166217"/>
            <a:ext cx="5000239" cy="442949"/>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357951"/>
                </a:solidFill>
                <a:effectLst/>
                <a:uLnTx/>
                <a:uFillTx/>
                <a:latin typeface="Century Gothic" panose="020B0502020202020204" pitchFamily="34" charset="0"/>
                <a:ea typeface="Roboto" panose="02000000000000000000" pitchFamily="2" charset="0"/>
                <a:cs typeface="Arial" pitchFamily="34" charset="0"/>
              </a:rPr>
              <a:t>Low Repetition Rate: Key elements delivering new capabilities</a:t>
            </a:r>
            <a:endParaRPr kumimoji="0" lang="en-US" sz="1600" b="1" i="0" u="none" strike="noStrike" kern="1200" cap="none" spc="0" normalizeH="0" baseline="0" noProof="0" dirty="0">
              <a:ln>
                <a:noFill/>
              </a:ln>
              <a:solidFill>
                <a:srgbClr val="357951"/>
              </a:solidFill>
              <a:effectLst/>
              <a:uLnTx/>
              <a:uFillTx/>
              <a:latin typeface="Century Gothic" panose="020B0502020202020204" pitchFamily="34" charset="0"/>
              <a:ea typeface="Roboto" panose="02000000000000000000" pitchFamily="2" charset="0"/>
              <a:cs typeface="+mj-cs"/>
            </a:endParaRPr>
          </a:p>
        </p:txBody>
      </p:sp>
      <p:sp>
        <p:nvSpPr>
          <p:cNvPr id="8" name="TextBox 7">
            <a:extLst>
              <a:ext uri="{FF2B5EF4-FFF2-40B4-BE49-F238E27FC236}">
                <a16:creationId xmlns:a16="http://schemas.microsoft.com/office/drawing/2014/main" id="{A0E37288-2951-1CF9-060E-99D6238BDC23}"/>
              </a:ext>
            </a:extLst>
          </p:cNvPr>
          <p:cNvSpPr txBox="1"/>
          <p:nvPr/>
        </p:nvSpPr>
        <p:spPr>
          <a:xfrm>
            <a:off x="6346091" y="1657948"/>
            <a:ext cx="5594762" cy="169277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373A36"/>
                </a:solidFill>
                <a:effectLst/>
                <a:uLnTx/>
                <a:uFillTx/>
                <a:latin typeface="Century Gothic" panose="020B0502020202020204" pitchFamily="34" charset="0"/>
                <a:ea typeface="+mn-ea"/>
                <a:cs typeface="+mn-cs"/>
              </a:rPr>
              <a:t>Large Q-range </a:t>
            </a:r>
            <a:r>
              <a:rPr kumimoji="0" lang="en-US" sz="1300" b="0" i="0" u="none" strike="noStrike" kern="1200" cap="none" spc="0" normalizeH="0" baseline="0" noProof="0" dirty="0">
                <a:ln>
                  <a:noFill/>
                </a:ln>
                <a:solidFill>
                  <a:srgbClr val="373A36"/>
                </a:solidFill>
                <a:effectLst/>
                <a:uLnTx/>
                <a:uFillTx/>
                <a:latin typeface="Century Gothic" panose="020B0502020202020204" pitchFamily="34" charset="0"/>
                <a:ea typeface="+mn-ea"/>
                <a:cs typeface="+mn-cs"/>
              </a:rPr>
              <a:t>at one incident angle will enable time-resolved experiments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Large incident angles-</a:t>
            </a:r>
            <a:r>
              <a:rPr kumimoji="0" lang="en-US"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&gt; separation of </a:t>
            </a:r>
            <a:r>
              <a:rPr kumimoji="0" lang="en-US" sz="1300" b="0" i="1"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reflected</a:t>
            </a:r>
            <a:r>
              <a:rPr kumimoji="0" lang="en-US"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 and </a:t>
            </a:r>
            <a:r>
              <a:rPr kumimoji="0" lang="en-US" sz="1300" b="0" i="1"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direct beams </a:t>
            </a:r>
            <a:r>
              <a:rPr kumimoji="0" lang="en-US"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resulting in </a:t>
            </a:r>
            <a:r>
              <a:rPr kumimoji="0" lang="en-US" sz="13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reduction of background </a:t>
            </a:r>
            <a:r>
              <a:rPr kumimoji="0" lang="en-US"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and </a:t>
            </a:r>
            <a:r>
              <a:rPr kumimoji="0" lang="en-US" sz="13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high angular resolution </a:t>
            </a:r>
            <a:r>
              <a:rPr kumimoji="0" lang="en-US"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for low Q</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73A36"/>
                </a:solidFill>
                <a:effectLst/>
                <a:uLnTx/>
                <a:uFillTx/>
                <a:latin typeface="Century Gothic" panose="020B0502020202020204" pitchFamily="34" charset="0"/>
                <a:ea typeface="+mn-ea"/>
                <a:cs typeface="+mn-cs"/>
              </a:rPr>
              <a:t>Very low instrument background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73A36"/>
                </a:solidFill>
                <a:effectLst/>
                <a:uLnTx/>
                <a:uFillTx/>
                <a:latin typeface="Century Gothic" panose="020B0502020202020204" pitchFamily="34" charset="0"/>
                <a:ea typeface="+mn-ea"/>
                <a:cs typeface="+mn-cs"/>
              </a:rPr>
              <a:t>Very large bandwidth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373A36"/>
                </a:solidFill>
                <a:effectLst/>
                <a:uLnTx/>
                <a:uFillTx/>
                <a:latin typeface="Century Gothic" panose="020B0502020202020204" pitchFamily="34" charset="0"/>
                <a:ea typeface="+mn-ea"/>
                <a:cs typeface="+mn-cs"/>
              </a:rPr>
              <a:t>Very small samples</a:t>
            </a:r>
          </a:p>
        </p:txBody>
      </p:sp>
      <p:sp>
        <p:nvSpPr>
          <p:cNvPr id="9" name="Title 1">
            <a:extLst>
              <a:ext uri="{FF2B5EF4-FFF2-40B4-BE49-F238E27FC236}">
                <a16:creationId xmlns:a16="http://schemas.microsoft.com/office/drawing/2014/main" id="{086D31CB-20A5-5FB7-30BF-B41731B44103}"/>
              </a:ext>
            </a:extLst>
          </p:cNvPr>
          <p:cNvSpPr txBox="1">
            <a:spLocks/>
          </p:cNvSpPr>
          <p:nvPr/>
        </p:nvSpPr>
        <p:spPr>
          <a:xfrm>
            <a:off x="218999" y="3780362"/>
            <a:ext cx="11832324" cy="473566"/>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373A36"/>
                </a:solidFill>
                <a:effectLst/>
                <a:uLnTx/>
                <a:uFillTx/>
                <a:latin typeface="Roboto"/>
                <a:ea typeface="Roboto" panose="02000000000000000000" pitchFamily="2" charset="0"/>
                <a:cs typeface="+mj-cs"/>
              </a:rPr>
              <a:t>PNR Experiment at 60 Hz on MAGREF – short wavelength band 2 – 4.74 </a:t>
            </a:r>
            <a:r>
              <a:rPr kumimoji="0" lang="en-US" sz="2200" b="1" i="0" u="none" strike="noStrike" kern="1200" cap="none" spc="0" normalizeH="0" baseline="0" noProof="0">
                <a:ln>
                  <a:noFill/>
                </a:ln>
                <a:solidFill>
                  <a:srgbClr val="373A36"/>
                </a:solidFill>
                <a:effectLst/>
                <a:uLnTx/>
                <a:uFillTx/>
                <a:latin typeface="Roboto"/>
                <a:ea typeface="Roboto" panose="02000000000000000000" pitchFamily="2" charset="0"/>
                <a:cs typeface="+mj-cs"/>
              </a:rPr>
              <a:t>A at 5 </a:t>
            </a:r>
            <a:r>
              <a:rPr kumimoji="0" lang="en-US" sz="2200" b="1" i="0" u="none" strike="noStrike" kern="1200" cap="none" spc="0" normalizeH="0" baseline="0" noProof="0" dirty="0">
                <a:ln>
                  <a:noFill/>
                </a:ln>
                <a:solidFill>
                  <a:srgbClr val="373A36"/>
                </a:solidFill>
                <a:effectLst/>
                <a:uLnTx/>
                <a:uFillTx/>
                <a:latin typeface="Roboto"/>
                <a:ea typeface="Roboto" panose="02000000000000000000" pitchFamily="2" charset="0"/>
                <a:cs typeface="+mj-cs"/>
              </a:rPr>
              <a:t>incident angles </a:t>
            </a:r>
          </a:p>
        </p:txBody>
      </p:sp>
      <p:grpSp>
        <p:nvGrpSpPr>
          <p:cNvPr id="12" name="Group 2">
            <a:extLst>
              <a:ext uri="{FF2B5EF4-FFF2-40B4-BE49-F238E27FC236}">
                <a16:creationId xmlns:a16="http://schemas.microsoft.com/office/drawing/2014/main" id="{1E5BBA3B-274C-816A-E356-94F127DA57F5}"/>
              </a:ext>
            </a:extLst>
          </p:cNvPr>
          <p:cNvGrpSpPr>
            <a:grpSpLocks/>
          </p:cNvGrpSpPr>
          <p:nvPr/>
        </p:nvGrpSpPr>
        <p:grpSpPr bwMode="auto">
          <a:xfrm>
            <a:off x="1078522" y="3973730"/>
            <a:ext cx="2072961" cy="2361450"/>
            <a:chOff x="228600" y="-608997"/>
            <a:chExt cx="5573713" cy="6933597"/>
          </a:xfrm>
        </p:grpSpPr>
        <p:pic>
          <p:nvPicPr>
            <p:cNvPr id="13" name="Picture 39" descr="3943_OFF_New">
              <a:extLst>
                <a:ext uri="{FF2B5EF4-FFF2-40B4-BE49-F238E27FC236}">
                  <a16:creationId xmlns:a16="http://schemas.microsoft.com/office/drawing/2014/main" id="{7CCEAA21-31A2-2AB4-B8DE-BE8BEBB3C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345" t="16452" r="4408" b="34515"/>
            <a:stretch>
              <a:fillRect/>
            </a:stretch>
          </p:blipFill>
          <p:spPr bwMode="auto">
            <a:xfrm>
              <a:off x="4725988" y="457200"/>
              <a:ext cx="9890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
              <a:extLst>
                <a:ext uri="{FF2B5EF4-FFF2-40B4-BE49-F238E27FC236}">
                  <a16:creationId xmlns:a16="http://schemas.microsoft.com/office/drawing/2014/main" id="{8C350B4D-8B40-D045-C925-A7F2BB271A5A}"/>
                </a:ext>
              </a:extLst>
            </p:cNvPr>
            <p:cNvGrpSpPr>
              <a:grpSpLocks/>
            </p:cNvGrpSpPr>
            <p:nvPr/>
          </p:nvGrpSpPr>
          <p:grpSpPr bwMode="auto">
            <a:xfrm>
              <a:off x="228600" y="-608997"/>
              <a:ext cx="5573713" cy="6933597"/>
              <a:chOff x="228600" y="-608997"/>
              <a:chExt cx="5573713" cy="6933597"/>
            </a:xfrm>
          </p:grpSpPr>
          <p:pic>
            <p:nvPicPr>
              <p:cNvPr id="15" name="Picture 40" descr="3944_OFF_New">
                <a:extLst>
                  <a:ext uri="{FF2B5EF4-FFF2-40B4-BE49-F238E27FC236}">
                    <a16:creationId xmlns:a16="http://schemas.microsoft.com/office/drawing/2014/main" id="{53217DEB-D707-1617-0D58-F49DCD279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1477" t="21506" r="3561" b="29463"/>
              <a:stretch>
                <a:fillRect/>
              </a:stretch>
            </p:blipFill>
            <p:spPr bwMode="auto">
              <a:xfrm>
                <a:off x="3581400" y="457200"/>
                <a:ext cx="10382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3945_OFF_New">
                <a:extLst>
                  <a:ext uri="{FF2B5EF4-FFF2-40B4-BE49-F238E27FC236}">
                    <a16:creationId xmlns:a16="http://schemas.microsoft.com/office/drawing/2014/main" id="{01A7A858-3F36-8E0D-5FBF-38BBE53586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1345" t="30107" r="4408" b="20859"/>
              <a:stretch>
                <a:fillRect/>
              </a:stretch>
            </p:blipFill>
            <p:spPr bwMode="auto">
              <a:xfrm>
                <a:off x="2527300" y="457200"/>
                <a:ext cx="9890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3946_OFF_New">
                <a:extLst>
                  <a:ext uri="{FF2B5EF4-FFF2-40B4-BE49-F238E27FC236}">
                    <a16:creationId xmlns:a16="http://schemas.microsoft.com/office/drawing/2014/main" id="{321E99AA-E10C-8B11-DCAB-C1CBC51682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1345" t="26666" r="4408" b="24301"/>
              <a:stretch>
                <a:fillRect/>
              </a:stretch>
            </p:blipFill>
            <p:spPr bwMode="auto">
              <a:xfrm>
                <a:off x="1420813" y="457200"/>
                <a:ext cx="9890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3943_OFF_new">
                <a:extLst>
                  <a:ext uri="{FF2B5EF4-FFF2-40B4-BE49-F238E27FC236}">
                    <a16:creationId xmlns:a16="http://schemas.microsoft.com/office/drawing/2014/main" id="{7528D78D-19B9-DD91-2BD8-BE9114FB87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1345" t="29355" r="3696" b="21613"/>
              <a:stretch>
                <a:fillRect/>
              </a:stretch>
            </p:blipFill>
            <p:spPr bwMode="auto">
              <a:xfrm>
                <a:off x="228600" y="457200"/>
                <a:ext cx="10382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3943_ON_New">
                <a:extLst>
                  <a:ext uri="{FF2B5EF4-FFF2-40B4-BE49-F238E27FC236}">
                    <a16:creationId xmlns:a16="http://schemas.microsoft.com/office/drawing/2014/main" id="{33EA6B00-A15B-69C9-45B3-5E7C7497B4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81345" t="17313" r="3696" b="35376"/>
              <a:stretch>
                <a:fillRect/>
              </a:stretch>
            </p:blipFill>
            <p:spPr bwMode="auto">
              <a:xfrm>
                <a:off x="4725988" y="3505200"/>
                <a:ext cx="10763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3944_ON_New">
                <a:extLst>
                  <a:ext uri="{FF2B5EF4-FFF2-40B4-BE49-F238E27FC236}">
                    <a16:creationId xmlns:a16="http://schemas.microsoft.com/office/drawing/2014/main" id="{15543467-5125-C5CB-2968-57AF12190F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81345" t="22473" r="4408" b="30215"/>
              <a:stretch>
                <a:fillRect/>
              </a:stretch>
            </p:blipFill>
            <p:spPr bwMode="auto">
              <a:xfrm>
                <a:off x="3592513" y="3505200"/>
                <a:ext cx="10271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3945_ON_New">
                <a:extLst>
                  <a:ext uri="{FF2B5EF4-FFF2-40B4-BE49-F238E27FC236}">
                    <a16:creationId xmlns:a16="http://schemas.microsoft.com/office/drawing/2014/main" id="{FE515390-D7EC-8F08-C37B-66BF847E80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81479" t="30968" r="4987" b="21721"/>
              <a:stretch>
                <a:fillRect/>
              </a:stretch>
            </p:blipFill>
            <p:spPr bwMode="auto">
              <a:xfrm>
                <a:off x="2543175" y="3505200"/>
                <a:ext cx="9731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3946_ON_New">
                <a:extLst>
                  <a:ext uri="{FF2B5EF4-FFF2-40B4-BE49-F238E27FC236}">
                    <a16:creationId xmlns:a16="http://schemas.microsoft.com/office/drawing/2014/main" id="{16076300-716D-45C5-133E-8537C9E3D4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81345" t="26775" r="4408" b="25914"/>
              <a:stretch>
                <a:fillRect/>
              </a:stretch>
            </p:blipFill>
            <p:spPr bwMode="auto">
              <a:xfrm>
                <a:off x="1382713" y="3505200"/>
                <a:ext cx="10271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3947_ON_New">
                <a:extLst>
                  <a:ext uri="{FF2B5EF4-FFF2-40B4-BE49-F238E27FC236}">
                    <a16:creationId xmlns:a16="http://schemas.microsoft.com/office/drawing/2014/main" id="{6CCFD4D4-A4B0-4208-5B0C-E06F745DC1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81345" t="29355" r="4408" b="23332"/>
              <a:stretch>
                <a:fillRect/>
              </a:stretch>
            </p:blipFill>
            <p:spPr bwMode="auto">
              <a:xfrm>
                <a:off x="239713" y="3505200"/>
                <a:ext cx="10271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51">
                <a:extLst>
                  <a:ext uri="{FF2B5EF4-FFF2-40B4-BE49-F238E27FC236}">
                    <a16:creationId xmlns:a16="http://schemas.microsoft.com/office/drawing/2014/main" id="{3B4B079B-7258-DF87-D72D-05246C71B8B8}"/>
                  </a:ext>
                </a:extLst>
              </p:cNvPr>
              <p:cNvSpPr txBox="1">
                <a:spLocks noChangeArrowheads="1"/>
              </p:cNvSpPr>
              <p:nvPr/>
            </p:nvSpPr>
            <p:spPr bwMode="auto">
              <a:xfrm>
                <a:off x="454954" y="-608997"/>
                <a:ext cx="431529" cy="400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373A36"/>
                    </a:solidFill>
                    <a:effectLst/>
                    <a:uLnTx/>
                    <a:uFillTx/>
                    <a:latin typeface="Symbol" panose="05050102010706020507" pitchFamily="18" charset="2"/>
                    <a:ea typeface="+mn-ea"/>
                    <a:cs typeface="+mn-cs"/>
                  </a:rPr>
                  <a:t>a</a:t>
                </a:r>
                <a:r>
                  <a:rPr kumimoji="0" lang="en-US" altLang="en-US" sz="2000" b="0" i="0" u="none" strike="noStrike" kern="1200" cap="none" spc="0" normalizeH="0" baseline="-25000" noProof="0" dirty="0">
                    <a:ln>
                      <a:noFill/>
                    </a:ln>
                    <a:solidFill>
                      <a:srgbClr val="373A36"/>
                    </a:solidFill>
                    <a:effectLst/>
                    <a:uLnTx/>
                    <a:uFillTx/>
                    <a:latin typeface="Symbol" panose="05050102010706020507" pitchFamily="18" charset="2"/>
                    <a:ea typeface="+mn-ea"/>
                    <a:cs typeface="+mn-cs"/>
                  </a:rPr>
                  <a:t>5</a:t>
                </a:r>
              </a:p>
            </p:txBody>
          </p:sp>
          <p:sp>
            <p:nvSpPr>
              <p:cNvPr id="25" name="Text Box 52">
                <a:extLst>
                  <a:ext uri="{FF2B5EF4-FFF2-40B4-BE49-F238E27FC236}">
                    <a16:creationId xmlns:a16="http://schemas.microsoft.com/office/drawing/2014/main" id="{A39936EC-31AC-23E2-0543-75B7FA3A186D}"/>
                  </a:ext>
                </a:extLst>
              </p:cNvPr>
              <p:cNvSpPr txBox="1">
                <a:spLocks noChangeArrowheads="1"/>
              </p:cNvSpPr>
              <p:nvPr/>
            </p:nvSpPr>
            <p:spPr bwMode="auto">
              <a:xfrm>
                <a:off x="1674155" y="-593121"/>
                <a:ext cx="431529" cy="400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73A36"/>
                    </a:solidFill>
                    <a:effectLst/>
                    <a:uLnTx/>
                    <a:uFillTx/>
                    <a:latin typeface="Symbol" panose="05050102010706020507" pitchFamily="18" charset="2"/>
                    <a:ea typeface="+mn-ea"/>
                    <a:cs typeface="+mn-cs"/>
                  </a:rPr>
                  <a:t>a</a:t>
                </a:r>
                <a:r>
                  <a:rPr kumimoji="0" lang="en-US" altLang="en-US" sz="2000" b="0" i="0" u="none" strike="noStrike" kern="1200" cap="none" spc="0" normalizeH="0" baseline="-25000" noProof="0">
                    <a:ln>
                      <a:noFill/>
                    </a:ln>
                    <a:solidFill>
                      <a:srgbClr val="373A36"/>
                    </a:solidFill>
                    <a:effectLst/>
                    <a:uLnTx/>
                    <a:uFillTx/>
                    <a:latin typeface="Symbol" panose="05050102010706020507" pitchFamily="18" charset="2"/>
                    <a:ea typeface="+mn-ea"/>
                    <a:cs typeface="+mn-cs"/>
                  </a:rPr>
                  <a:t>4</a:t>
                </a:r>
              </a:p>
            </p:txBody>
          </p:sp>
          <p:sp>
            <p:nvSpPr>
              <p:cNvPr id="26" name="Text Box 53">
                <a:extLst>
                  <a:ext uri="{FF2B5EF4-FFF2-40B4-BE49-F238E27FC236}">
                    <a16:creationId xmlns:a16="http://schemas.microsoft.com/office/drawing/2014/main" id="{D7E4AE45-170A-64E6-F8A7-C2A181CBA464}"/>
                  </a:ext>
                </a:extLst>
              </p:cNvPr>
              <p:cNvSpPr txBox="1">
                <a:spLocks noChangeArrowheads="1"/>
              </p:cNvSpPr>
              <p:nvPr/>
            </p:nvSpPr>
            <p:spPr bwMode="auto">
              <a:xfrm>
                <a:off x="2773364" y="-608997"/>
                <a:ext cx="42703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73A36"/>
                    </a:solidFill>
                    <a:effectLst/>
                    <a:uLnTx/>
                    <a:uFillTx/>
                    <a:latin typeface="Symbol" panose="05050102010706020507" pitchFamily="18" charset="2"/>
                    <a:ea typeface="+mn-ea"/>
                    <a:cs typeface="+mn-cs"/>
                  </a:rPr>
                  <a:t>a</a:t>
                </a:r>
                <a:r>
                  <a:rPr kumimoji="0" lang="en-US" altLang="en-US" sz="2000" b="0" i="0" u="none" strike="noStrike" kern="1200" cap="none" spc="0" normalizeH="0" baseline="-25000" noProof="0">
                    <a:ln>
                      <a:noFill/>
                    </a:ln>
                    <a:solidFill>
                      <a:srgbClr val="373A36"/>
                    </a:solidFill>
                    <a:effectLst/>
                    <a:uLnTx/>
                    <a:uFillTx/>
                    <a:latin typeface="Symbol" panose="05050102010706020507" pitchFamily="18" charset="2"/>
                    <a:ea typeface="+mn-ea"/>
                    <a:cs typeface="+mn-cs"/>
                  </a:rPr>
                  <a:t>3</a:t>
                </a:r>
              </a:p>
            </p:txBody>
          </p:sp>
          <p:sp>
            <p:nvSpPr>
              <p:cNvPr id="27" name="Text Box 54">
                <a:extLst>
                  <a:ext uri="{FF2B5EF4-FFF2-40B4-BE49-F238E27FC236}">
                    <a16:creationId xmlns:a16="http://schemas.microsoft.com/office/drawing/2014/main" id="{2125F254-6506-1A25-3637-D78BC21F994A}"/>
                  </a:ext>
                </a:extLst>
              </p:cNvPr>
              <p:cNvSpPr txBox="1">
                <a:spLocks noChangeArrowheads="1"/>
              </p:cNvSpPr>
              <p:nvPr/>
            </p:nvSpPr>
            <p:spPr bwMode="auto">
              <a:xfrm>
                <a:off x="3914117" y="-608997"/>
                <a:ext cx="431529" cy="400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srgbClr val="373A36"/>
                    </a:solidFill>
                    <a:effectLst/>
                    <a:uLnTx/>
                    <a:uFillTx/>
                    <a:latin typeface="Symbol" panose="05050102010706020507" pitchFamily="18" charset="2"/>
                    <a:ea typeface="+mn-ea"/>
                    <a:cs typeface="+mn-cs"/>
                  </a:rPr>
                  <a:t>a</a:t>
                </a:r>
                <a:r>
                  <a:rPr kumimoji="0" lang="en-US" altLang="en-US" sz="2000" b="0" i="0" u="none" strike="noStrike" kern="1200" cap="none" spc="0" normalizeH="0" baseline="-25000" noProof="0">
                    <a:ln>
                      <a:noFill/>
                    </a:ln>
                    <a:solidFill>
                      <a:srgbClr val="373A36"/>
                    </a:solidFill>
                    <a:effectLst/>
                    <a:uLnTx/>
                    <a:uFillTx/>
                    <a:latin typeface="Symbol" panose="05050102010706020507" pitchFamily="18" charset="2"/>
                    <a:ea typeface="+mn-ea"/>
                    <a:cs typeface="+mn-cs"/>
                  </a:rPr>
                  <a:t>2</a:t>
                </a:r>
              </a:p>
            </p:txBody>
          </p:sp>
          <p:sp>
            <p:nvSpPr>
              <p:cNvPr id="28" name="Text Box 55">
                <a:extLst>
                  <a:ext uri="{FF2B5EF4-FFF2-40B4-BE49-F238E27FC236}">
                    <a16:creationId xmlns:a16="http://schemas.microsoft.com/office/drawing/2014/main" id="{9F8C3385-0D42-C099-13D7-2CF080C9C297}"/>
                  </a:ext>
                </a:extLst>
              </p:cNvPr>
              <p:cNvSpPr txBox="1">
                <a:spLocks noChangeArrowheads="1"/>
              </p:cNvSpPr>
              <p:nvPr/>
            </p:nvSpPr>
            <p:spPr bwMode="auto">
              <a:xfrm>
                <a:off x="4859999" y="-608997"/>
                <a:ext cx="673378" cy="5100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373A36"/>
                    </a:solidFill>
                    <a:effectLst/>
                    <a:uLnTx/>
                    <a:uFillTx/>
                    <a:latin typeface="Symbol" panose="05050102010706020507" pitchFamily="18" charset="2"/>
                    <a:ea typeface="+mn-ea"/>
                    <a:cs typeface="+mn-cs"/>
                  </a:rPr>
                  <a:t>a</a:t>
                </a:r>
                <a:r>
                  <a:rPr kumimoji="0" lang="en-US" altLang="en-US" sz="2000" b="0" i="0" u="none" strike="noStrike" kern="1200" cap="none" spc="0" normalizeH="0" baseline="-25000" noProof="0" dirty="0">
                    <a:ln>
                      <a:noFill/>
                    </a:ln>
                    <a:solidFill>
                      <a:srgbClr val="373A36"/>
                    </a:solidFill>
                    <a:effectLst/>
                    <a:uLnTx/>
                    <a:uFillTx/>
                    <a:latin typeface="Symbol" panose="05050102010706020507" pitchFamily="18" charset="2"/>
                    <a:ea typeface="+mn-ea"/>
                    <a:cs typeface="+mn-cs"/>
                  </a:rPr>
                  <a:t>1</a:t>
                </a:r>
                <a:endParaRPr kumimoji="0" lang="en-US" altLang="en-US" sz="1400" b="0" i="0" u="none" strike="noStrike" kern="1200" cap="none" spc="0" normalizeH="0" baseline="0" noProof="0" dirty="0">
                  <a:ln>
                    <a:noFill/>
                  </a:ln>
                  <a:solidFill>
                    <a:srgbClr val="373A36"/>
                  </a:solidFill>
                  <a:effectLst/>
                  <a:uLnTx/>
                  <a:uFillTx/>
                  <a:latin typeface="Roboto"/>
                  <a:ea typeface="+mn-ea"/>
                  <a:cs typeface="+mn-cs"/>
                </a:endParaRPr>
              </a:p>
            </p:txBody>
          </p:sp>
        </p:grpSp>
      </p:grpSp>
      <p:sp>
        <p:nvSpPr>
          <p:cNvPr id="29" name="Text Box 16">
            <a:extLst>
              <a:ext uri="{FF2B5EF4-FFF2-40B4-BE49-F238E27FC236}">
                <a16:creationId xmlns:a16="http://schemas.microsoft.com/office/drawing/2014/main" id="{60BB0A0C-3A78-0F11-93EE-1D4B57BD28AC}"/>
              </a:ext>
            </a:extLst>
          </p:cNvPr>
          <p:cNvSpPr txBox="1">
            <a:spLocks noChangeArrowheads="1"/>
          </p:cNvSpPr>
          <p:nvPr/>
        </p:nvSpPr>
        <p:spPr bwMode="auto">
          <a:xfrm>
            <a:off x="460889" y="5745142"/>
            <a:ext cx="4154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373A36"/>
                </a:solidFill>
                <a:effectLst/>
                <a:uLnTx/>
                <a:uFillTx/>
                <a:latin typeface="Century Gothic" panose="020B0502020202020204" pitchFamily="34" charset="0"/>
                <a:ea typeface="+mn-ea"/>
                <a:cs typeface="+mn-cs"/>
              </a:rPr>
              <a:t>R-</a:t>
            </a:r>
          </a:p>
        </p:txBody>
      </p:sp>
      <p:sp>
        <p:nvSpPr>
          <p:cNvPr id="30" name="Text Box 10">
            <a:extLst>
              <a:ext uri="{FF2B5EF4-FFF2-40B4-BE49-F238E27FC236}">
                <a16:creationId xmlns:a16="http://schemas.microsoft.com/office/drawing/2014/main" id="{924658C8-DE90-AD86-F15D-6E2D495B3090}"/>
              </a:ext>
            </a:extLst>
          </p:cNvPr>
          <p:cNvSpPr txBox="1">
            <a:spLocks noChangeArrowheads="1"/>
          </p:cNvSpPr>
          <p:nvPr/>
        </p:nvSpPr>
        <p:spPr bwMode="auto">
          <a:xfrm>
            <a:off x="427082" y="4607475"/>
            <a:ext cx="457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373A36"/>
                </a:solidFill>
                <a:effectLst/>
                <a:uLnTx/>
                <a:uFillTx/>
                <a:latin typeface="Century Gothic" panose="020B0502020202020204" pitchFamily="34" charset="0"/>
                <a:ea typeface="+mn-ea"/>
                <a:cs typeface="+mn-cs"/>
              </a:rPr>
              <a:t>R+</a:t>
            </a:r>
          </a:p>
        </p:txBody>
      </p:sp>
      <p:grpSp>
        <p:nvGrpSpPr>
          <p:cNvPr id="63" name="Group 62">
            <a:extLst>
              <a:ext uri="{FF2B5EF4-FFF2-40B4-BE49-F238E27FC236}">
                <a16:creationId xmlns:a16="http://schemas.microsoft.com/office/drawing/2014/main" id="{39D076C8-17BF-1141-5FC8-B034534BAEDA}"/>
              </a:ext>
            </a:extLst>
          </p:cNvPr>
          <p:cNvGrpSpPr/>
          <p:nvPr/>
        </p:nvGrpSpPr>
        <p:grpSpPr>
          <a:xfrm>
            <a:off x="3659452" y="5382881"/>
            <a:ext cx="1715472" cy="953426"/>
            <a:chOff x="3385915" y="5382881"/>
            <a:chExt cx="1715472" cy="953426"/>
          </a:xfrm>
        </p:grpSpPr>
        <p:pic>
          <p:nvPicPr>
            <p:cNvPr id="34" name="Picture 11" descr="3943_ON_New">
              <a:extLst>
                <a:ext uri="{FF2B5EF4-FFF2-40B4-BE49-F238E27FC236}">
                  <a16:creationId xmlns:a16="http://schemas.microsoft.com/office/drawing/2014/main" id="{A11648CE-45BA-9ED0-94C2-41D7A9311C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84654" t="20680" r="10051" b="40022"/>
            <a:stretch>
              <a:fillRect/>
            </a:stretch>
          </p:blipFill>
          <p:spPr bwMode="auto">
            <a:xfrm rot="10800000">
              <a:off x="4733356" y="5382881"/>
              <a:ext cx="368031" cy="95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944_ON_New">
              <a:extLst>
                <a:ext uri="{FF2B5EF4-FFF2-40B4-BE49-F238E27FC236}">
                  <a16:creationId xmlns:a16="http://schemas.microsoft.com/office/drawing/2014/main" id="{D1DE7723-A05A-39F8-E050-34BF8CABA6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84515" t="25841" r="9143" b="34862"/>
            <a:stretch>
              <a:fillRect/>
            </a:stretch>
          </p:blipFill>
          <p:spPr bwMode="auto">
            <a:xfrm rot="10800000">
              <a:off x="4519783" y="5382882"/>
              <a:ext cx="428065" cy="95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3945_ON_New">
              <a:extLst>
                <a:ext uri="{FF2B5EF4-FFF2-40B4-BE49-F238E27FC236}">
                  <a16:creationId xmlns:a16="http://schemas.microsoft.com/office/drawing/2014/main" id="{5F1D4E72-B972-B8C0-5562-8BFEDD82A5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84415" t="34335" r="9225" b="26367"/>
            <a:stretch>
              <a:fillRect/>
            </a:stretch>
          </p:blipFill>
          <p:spPr bwMode="auto">
            <a:xfrm rot="10800000">
              <a:off x="4225980" y="5382882"/>
              <a:ext cx="428065" cy="95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3946_ON_New">
              <a:extLst>
                <a:ext uri="{FF2B5EF4-FFF2-40B4-BE49-F238E27FC236}">
                  <a16:creationId xmlns:a16="http://schemas.microsoft.com/office/drawing/2014/main" id="{9BBBA819-FDFC-0EE4-2B7A-700E5F4C1F3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84515" t="31421" r="9143" b="29282"/>
            <a:stretch>
              <a:fillRect/>
            </a:stretch>
          </p:blipFill>
          <p:spPr bwMode="auto">
            <a:xfrm rot="10800000">
              <a:off x="3803897" y="5382882"/>
              <a:ext cx="428065" cy="95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5" descr="3947_ON_New">
              <a:extLst>
                <a:ext uri="{FF2B5EF4-FFF2-40B4-BE49-F238E27FC236}">
                  <a16:creationId xmlns:a16="http://schemas.microsoft.com/office/drawing/2014/main" id="{481971F1-C54F-00EE-D4BB-4ED00DEF0E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84515" t="34003" r="9143" b="26700"/>
            <a:stretch>
              <a:fillRect/>
            </a:stretch>
          </p:blipFill>
          <p:spPr bwMode="auto">
            <a:xfrm rot="10800000">
              <a:off x="3385915" y="5382882"/>
              <a:ext cx="428982" cy="95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24">
            <a:extLst>
              <a:ext uri="{FF2B5EF4-FFF2-40B4-BE49-F238E27FC236}">
                <a16:creationId xmlns:a16="http://schemas.microsoft.com/office/drawing/2014/main" id="{E4A44EA0-73D5-C976-A773-315D16CB3515}"/>
              </a:ext>
            </a:extLst>
          </p:cNvPr>
          <p:cNvGrpSpPr>
            <a:grpSpLocks/>
          </p:cNvGrpSpPr>
          <p:nvPr/>
        </p:nvGrpSpPr>
        <p:grpSpPr bwMode="auto">
          <a:xfrm>
            <a:off x="3669999" y="4336856"/>
            <a:ext cx="1704926" cy="998855"/>
            <a:chOff x="720" y="336"/>
            <a:chExt cx="1872" cy="1584"/>
          </a:xfrm>
        </p:grpSpPr>
        <p:pic>
          <p:nvPicPr>
            <p:cNvPr id="56" name="Picture 4" descr="3943_OFF_New">
              <a:extLst>
                <a:ext uri="{FF2B5EF4-FFF2-40B4-BE49-F238E27FC236}">
                  <a16:creationId xmlns:a16="http://schemas.microsoft.com/office/drawing/2014/main" id="{9B347DAA-5357-A3AD-2A14-D4ECA1C681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4775" t="21106" r="9146" b="40494"/>
            <a:stretch>
              <a:fillRect/>
            </a:stretch>
          </p:blipFill>
          <p:spPr bwMode="auto">
            <a:xfrm rot="10800000">
              <a:off x="2149" y="336"/>
              <a:ext cx="443" cy="1584"/>
            </a:xfrm>
            <a:prstGeom prst="rect">
              <a:avLst/>
            </a:prstGeom>
            <a:gradFill rotWithShape="1">
              <a:gsLst>
                <a:gs pos="0">
                  <a:srgbClr val="FFFFFF">
                    <a:alpha val="20000"/>
                  </a:srgbClr>
                </a:gs>
                <a:gs pos="100000">
                  <a:srgbClr val="767676">
                    <a:alpha val="17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7" name="Picture 5" descr="3944_OFF_New">
              <a:extLst>
                <a:ext uri="{FF2B5EF4-FFF2-40B4-BE49-F238E27FC236}">
                  <a16:creationId xmlns:a16="http://schemas.microsoft.com/office/drawing/2014/main" id="{1C2706D1-2671-FA67-85E7-A4754962A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4750" t="26160" r="9157" b="35442"/>
            <a:stretch>
              <a:fillRect/>
            </a:stretch>
          </p:blipFill>
          <p:spPr bwMode="auto">
            <a:xfrm rot="10800000">
              <a:off x="1902" y="336"/>
              <a:ext cx="444" cy="1584"/>
            </a:xfrm>
            <a:prstGeom prst="rect">
              <a:avLst/>
            </a:prstGeom>
            <a:gradFill rotWithShape="1">
              <a:gsLst>
                <a:gs pos="0">
                  <a:srgbClr val="FFFFFF">
                    <a:alpha val="20000"/>
                  </a:srgbClr>
                </a:gs>
                <a:gs pos="100000">
                  <a:srgbClr val="767676">
                    <a:alpha val="17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Picture 6" descr="3945_OFF_New">
              <a:extLst>
                <a:ext uri="{FF2B5EF4-FFF2-40B4-BE49-F238E27FC236}">
                  <a16:creationId xmlns:a16="http://schemas.microsoft.com/office/drawing/2014/main" id="{8225510E-7C18-5315-7E7E-33DC6ED7CC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4615" t="34761" r="8800" b="26839"/>
            <a:stretch>
              <a:fillRect/>
            </a:stretch>
          </p:blipFill>
          <p:spPr bwMode="auto">
            <a:xfrm rot="10800000">
              <a:off x="1570" y="336"/>
              <a:ext cx="480" cy="1584"/>
            </a:xfrm>
            <a:prstGeom prst="rect">
              <a:avLst/>
            </a:prstGeom>
            <a:gradFill rotWithShape="1">
              <a:gsLst>
                <a:gs pos="0">
                  <a:srgbClr val="FFFFFF">
                    <a:alpha val="20000"/>
                  </a:srgbClr>
                </a:gs>
                <a:gs pos="100000">
                  <a:srgbClr val="767676">
                    <a:alpha val="17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 name="Picture 9" descr="3943_OFF_new">
              <a:extLst>
                <a:ext uri="{FF2B5EF4-FFF2-40B4-BE49-F238E27FC236}">
                  <a16:creationId xmlns:a16="http://schemas.microsoft.com/office/drawing/2014/main" id="{AD819EB9-99B6-828E-B6DA-E0F731B50B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4639" t="34009" r="9712" b="27591"/>
            <a:stretch>
              <a:fillRect/>
            </a:stretch>
          </p:blipFill>
          <p:spPr bwMode="auto">
            <a:xfrm rot="10800000">
              <a:off x="720" y="336"/>
              <a:ext cx="412" cy="1584"/>
            </a:xfrm>
            <a:prstGeom prst="rect">
              <a:avLst/>
            </a:prstGeom>
            <a:gradFill rotWithShape="1">
              <a:gsLst>
                <a:gs pos="0">
                  <a:srgbClr val="FFFFFF">
                    <a:alpha val="20000"/>
                  </a:srgbClr>
                </a:gs>
                <a:gs pos="100000">
                  <a:srgbClr val="767676">
                    <a:alpha val="17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 name="Picture 7" descr="3946_OFF_New">
              <a:extLst>
                <a:ext uri="{FF2B5EF4-FFF2-40B4-BE49-F238E27FC236}">
                  <a16:creationId xmlns:a16="http://schemas.microsoft.com/office/drawing/2014/main" id="{9D58EC3D-CAA1-C42C-9C98-570721788C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4088" t="31320" r="9325" b="30280"/>
            <a:stretch>
              <a:fillRect/>
            </a:stretch>
          </p:blipFill>
          <p:spPr bwMode="auto">
            <a:xfrm rot="10800000">
              <a:off x="1127" y="336"/>
              <a:ext cx="480" cy="1584"/>
            </a:xfrm>
            <a:prstGeom prst="rect">
              <a:avLst/>
            </a:prstGeom>
            <a:gradFill rotWithShape="1">
              <a:gsLst>
                <a:gs pos="0">
                  <a:srgbClr val="FFFFFF">
                    <a:alpha val="20000"/>
                  </a:srgbClr>
                </a:gs>
                <a:gs pos="100000">
                  <a:srgbClr val="767676">
                    <a:alpha val="17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2" name="Line 22">
            <a:extLst>
              <a:ext uri="{FF2B5EF4-FFF2-40B4-BE49-F238E27FC236}">
                <a16:creationId xmlns:a16="http://schemas.microsoft.com/office/drawing/2014/main" id="{17649C9F-07F5-1316-B7BE-57B28A2FE067}"/>
              </a:ext>
            </a:extLst>
          </p:cNvPr>
          <p:cNvSpPr>
            <a:spLocks noChangeShapeType="1"/>
          </p:cNvSpPr>
          <p:nvPr/>
        </p:nvSpPr>
        <p:spPr bwMode="auto">
          <a:xfrm flipH="1">
            <a:off x="5404663" y="4894110"/>
            <a:ext cx="711075" cy="0"/>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A36"/>
              </a:solidFill>
              <a:effectLst/>
              <a:uLnTx/>
              <a:uFillTx/>
              <a:latin typeface="Roboto"/>
              <a:ea typeface="+mn-ea"/>
              <a:cs typeface="+mn-cs"/>
            </a:endParaRPr>
          </a:p>
        </p:txBody>
      </p:sp>
      <p:sp>
        <p:nvSpPr>
          <p:cNvPr id="43" name="Text Box 23">
            <a:extLst>
              <a:ext uri="{FF2B5EF4-FFF2-40B4-BE49-F238E27FC236}">
                <a16:creationId xmlns:a16="http://schemas.microsoft.com/office/drawing/2014/main" id="{A365CD6A-575A-B0C8-4D74-685BCA305993}"/>
              </a:ext>
            </a:extLst>
          </p:cNvPr>
          <p:cNvSpPr txBox="1">
            <a:spLocks noChangeArrowheads="1"/>
          </p:cNvSpPr>
          <p:nvPr/>
        </p:nvSpPr>
        <p:spPr bwMode="auto">
          <a:xfrm>
            <a:off x="5333712" y="4529682"/>
            <a:ext cx="8563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373A36"/>
                </a:solidFill>
                <a:effectLst/>
                <a:uLnTx/>
                <a:uFillTx/>
                <a:latin typeface="Century Gothic" panose="020B0502020202020204" pitchFamily="34" charset="0"/>
                <a:ea typeface="+mn-ea"/>
                <a:cs typeface="+mn-cs"/>
              </a:rPr>
              <a:t>Reflectivity</a:t>
            </a:r>
          </a:p>
        </p:txBody>
      </p:sp>
      <p:sp>
        <p:nvSpPr>
          <p:cNvPr id="44" name="AutoShape 26">
            <a:extLst>
              <a:ext uri="{FF2B5EF4-FFF2-40B4-BE49-F238E27FC236}">
                <a16:creationId xmlns:a16="http://schemas.microsoft.com/office/drawing/2014/main" id="{F64FAA81-CC99-5F59-3337-8165BF8E68F7}"/>
              </a:ext>
            </a:extLst>
          </p:cNvPr>
          <p:cNvSpPr>
            <a:spLocks noChangeArrowheads="1"/>
          </p:cNvSpPr>
          <p:nvPr/>
        </p:nvSpPr>
        <p:spPr bwMode="auto">
          <a:xfrm>
            <a:off x="4759731" y="4591658"/>
            <a:ext cx="43716" cy="151342"/>
          </a:xfrm>
          <a:prstGeom prst="downArrow">
            <a:avLst>
              <a:gd name="adj1" fmla="val 50000"/>
              <a:gd name="adj2" fmla="val 125000"/>
            </a:avLst>
          </a:prstGeom>
          <a:solidFill>
            <a:srgbClr val="CCECFF"/>
          </a:solidFill>
          <a:ln w="9525" algn="ctr">
            <a:solidFill>
              <a:srgbClr val="CCE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373A36"/>
              </a:solidFill>
              <a:effectLst/>
              <a:uLnTx/>
              <a:uFillTx/>
              <a:latin typeface="Arial" panose="020B0604020202020204" pitchFamily="34" charset="0"/>
              <a:ea typeface="+mn-ea"/>
              <a:cs typeface="+mn-cs"/>
            </a:endParaRPr>
          </a:p>
        </p:txBody>
      </p:sp>
      <p:sp>
        <p:nvSpPr>
          <p:cNvPr id="46" name="AutoShape 28">
            <a:extLst>
              <a:ext uri="{FF2B5EF4-FFF2-40B4-BE49-F238E27FC236}">
                <a16:creationId xmlns:a16="http://schemas.microsoft.com/office/drawing/2014/main" id="{6508B599-3C2C-5A39-C691-741203B73828}"/>
              </a:ext>
            </a:extLst>
          </p:cNvPr>
          <p:cNvSpPr>
            <a:spLocks noChangeArrowheads="1"/>
          </p:cNvSpPr>
          <p:nvPr/>
        </p:nvSpPr>
        <p:spPr bwMode="auto">
          <a:xfrm>
            <a:off x="4166502" y="4599473"/>
            <a:ext cx="43716" cy="151342"/>
          </a:xfrm>
          <a:prstGeom prst="downArrow">
            <a:avLst>
              <a:gd name="adj1" fmla="val 50000"/>
              <a:gd name="adj2" fmla="val 125000"/>
            </a:avLst>
          </a:prstGeom>
          <a:solidFill>
            <a:srgbClr val="CCECFF"/>
          </a:solidFill>
          <a:ln w="9525" algn="ctr">
            <a:solidFill>
              <a:srgbClr val="CCE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373A36"/>
              </a:solidFill>
              <a:effectLst/>
              <a:uLnTx/>
              <a:uFillTx/>
              <a:latin typeface="Arial" panose="020B0604020202020204" pitchFamily="34" charset="0"/>
              <a:ea typeface="+mn-ea"/>
              <a:cs typeface="+mn-cs"/>
            </a:endParaRPr>
          </a:p>
        </p:txBody>
      </p:sp>
      <p:sp>
        <p:nvSpPr>
          <p:cNvPr id="47" name="Text Box 29">
            <a:extLst>
              <a:ext uri="{FF2B5EF4-FFF2-40B4-BE49-F238E27FC236}">
                <a16:creationId xmlns:a16="http://schemas.microsoft.com/office/drawing/2014/main" id="{8336CCF6-7C47-6D18-88D0-6DC1CDE254B8}"/>
              </a:ext>
            </a:extLst>
          </p:cNvPr>
          <p:cNvSpPr txBox="1">
            <a:spLocks noChangeArrowheads="1"/>
          </p:cNvSpPr>
          <p:nvPr/>
        </p:nvSpPr>
        <p:spPr bwMode="auto">
          <a:xfrm>
            <a:off x="4653397" y="4367589"/>
            <a:ext cx="226777" cy="109092"/>
          </a:xfrm>
          <a:prstGeom prst="rect">
            <a:avLst/>
          </a:prstGeom>
          <a:gradFill rotWithShape="1">
            <a:gsLst>
              <a:gs pos="0">
                <a:srgbClr val="CCECFF">
                  <a:alpha val="26999"/>
                </a:srgbClr>
              </a:gs>
              <a:gs pos="100000">
                <a:srgbClr val="E5F5FF">
                  <a:alpha val="26999"/>
                </a:srgbClr>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1/2</a:t>
            </a:r>
          </a:p>
        </p:txBody>
      </p:sp>
      <p:sp>
        <p:nvSpPr>
          <p:cNvPr id="48" name="AutoShape 33">
            <a:extLst>
              <a:ext uri="{FF2B5EF4-FFF2-40B4-BE49-F238E27FC236}">
                <a16:creationId xmlns:a16="http://schemas.microsoft.com/office/drawing/2014/main" id="{4817F986-D092-2B27-324B-42E6902D759A}"/>
              </a:ext>
            </a:extLst>
          </p:cNvPr>
          <p:cNvSpPr>
            <a:spLocks noChangeArrowheads="1"/>
          </p:cNvSpPr>
          <p:nvPr/>
        </p:nvSpPr>
        <p:spPr bwMode="auto">
          <a:xfrm flipV="1">
            <a:off x="3963064" y="4969834"/>
            <a:ext cx="43716" cy="151342"/>
          </a:xfrm>
          <a:prstGeom prst="downArrow">
            <a:avLst>
              <a:gd name="adj1" fmla="val 50000"/>
              <a:gd name="adj2" fmla="val 125000"/>
            </a:avLst>
          </a:prstGeom>
          <a:solidFill>
            <a:srgbClr val="CCECFF"/>
          </a:solidFill>
          <a:ln w="9525" algn="ctr">
            <a:solidFill>
              <a:srgbClr val="CCE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373A36"/>
              </a:solidFill>
              <a:effectLst/>
              <a:uLnTx/>
              <a:uFillTx/>
              <a:latin typeface="Arial" panose="020B0604020202020204" pitchFamily="34" charset="0"/>
              <a:ea typeface="+mn-ea"/>
              <a:cs typeface="+mn-cs"/>
            </a:endParaRPr>
          </a:p>
        </p:txBody>
      </p:sp>
      <p:sp>
        <p:nvSpPr>
          <p:cNvPr id="49" name="Text Box 34">
            <a:extLst>
              <a:ext uri="{FF2B5EF4-FFF2-40B4-BE49-F238E27FC236}">
                <a16:creationId xmlns:a16="http://schemas.microsoft.com/office/drawing/2014/main" id="{91AB6B64-EA65-2325-E18C-D4334B443E35}"/>
              </a:ext>
            </a:extLst>
          </p:cNvPr>
          <p:cNvSpPr txBox="1">
            <a:spLocks noChangeArrowheads="1"/>
          </p:cNvSpPr>
          <p:nvPr/>
        </p:nvSpPr>
        <p:spPr bwMode="auto">
          <a:xfrm>
            <a:off x="4297654" y="5099397"/>
            <a:ext cx="205830" cy="109092"/>
          </a:xfrm>
          <a:prstGeom prst="rect">
            <a:avLst/>
          </a:prstGeom>
          <a:gradFill rotWithShape="1">
            <a:gsLst>
              <a:gs pos="0">
                <a:srgbClr val="CCECFF">
                  <a:alpha val="26999"/>
                </a:srgbClr>
              </a:gs>
              <a:gs pos="100000">
                <a:srgbClr val="5E6D76">
                  <a:alpha val="37000"/>
                </a:srgbClr>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a:t>
            </a:r>
            <a:r>
              <a:rPr kumimoji="0" lang="en-US" altLang="en-US" sz="1200" b="1" i="0" u="none" strike="noStrike" kern="1200" cap="none" spc="0" normalizeH="0" baseline="30000" noProof="0" dirty="0">
                <a:ln>
                  <a:noFill/>
                </a:ln>
                <a:solidFill>
                  <a:srgbClr val="FFFFFF"/>
                </a:solidFill>
                <a:effectLst/>
                <a:uLnTx/>
                <a:uFillTx/>
                <a:latin typeface="Arial" panose="020B0604020202020204" pitchFamily="34" charset="0"/>
                <a:ea typeface="+mn-ea"/>
                <a:cs typeface="+mn-cs"/>
              </a:rPr>
              <a:t>st</a:t>
            </a:r>
          </a:p>
        </p:txBody>
      </p:sp>
      <p:sp>
        <p:nvSpPr>
          <p:cNvPr id="50" name="AutoShape 35">
            <a:extLst>
              <a:ext uri="{FF2B5EF4-FFF2-40B4-BE49-F238E27FC236}">
                <a16:creationId xmlns:a16="http://schemas.microsoft.com/office/drawing/2014/main" id="{36B56A51-05B7-24C3-ADF2-A41E58A6F170}"/>
              </a:ext>
            </a:extLst>
          </p:cNvPr>
          <p:cNvSpPr>
            <a:spLocks noChangeArrowheads="1"/>
          </p:cNvSpPr>
          <p:nvPr/>
        </p:nvSpPr>
        <p:spPr bwMode="auto">
          <a:xfrm flipV="1">
            <a:off x="4382409" y="4942223"/>
            <a:ext cx="43716" cy="151342"/>
          </a:xfrm>
          <a:prstGeom prst="downArrow">
            <a:avLst>
              <a:gd name="adj1" fmla="val 50000"/>
              <a:gd name="adj2" fmla="val 125000"/>
            </a:avLst>
          </a:prstGeom>
          <a:solidFill>
            <a:srgbClr val="CCECFF"/>
          </a:solidFill>
          <a:ln w="9525" algn="ctr">
            <a:solidFill>
              <a:srgbClr val="CCE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373A36"/>
              </a:solidFill>
              <a:effectLst/>
              <a:uLnTx/>
              <a:uFillTx/>
              <a:latin typeface="Arial" panose="020B0604020202020204" pitchFamily="34" charset="0"/>
              <a:ea typeface="+mn-ea"/>
              <a:cs typeface="+mn-cs"/>
            </a:endParaRPr>
          </a:p>
        </p:txBody>
      </p:sp>
      <p:sp>
        <p:nvSpPr>
          <p:cNvPr id="52" name="Text Box 39">
            <a:extLst>
              <a:ext uri="{FF2B5EF4-FFF2-40B4-BE49-F238E27FC236}">
                <a16:creationId xmlns:a16="http://schemas.microsoft.com/office/drawing/2014/main" id="{E51FAC2A-2DF9-EA9A-1682-B8CF9E05DC41}"/>
              </a:ext>
            </a:extLst>
          </p:cNvPr>
          <p:cNvSpPr txBox="1">
            <a:spLocks noChangeArrowheads="1"/>
          </p:cNvSpPr>
          <p:nvPr/>
        </p:nvSpPr>
        <p:spPr bwMode="auto">
          <a:xfrm>
            <a:off x="3876587" y="5107211"/>
            <a:ext cx="224956" cy="109092"/>
          </a:xfrm>
          <a:prstGeom prst="rect">
            <a:avLst/>
          </a:prstGeom>
          <a:gradFill rotWithShape="1">
            <a:gsLst>
              <a:gs pos="0">
                <a:srgbClr val="CCECFF">
                  <a:alpha val="25998"/>
                </a:srgbClr>
              </a:gs>
              <a:gs pos="100000">
                <a:srgbClr val="EAF7FF">
                  <a:alpha val="25998"/>
                </a:srgbClr>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a:t>
            </a:r>
            <a:r>
              <a:rPr kumimoji="0" lang="en-US" altLang="en-US" sz="1200" b="1" i="0" u="none" strike="noStrike" kern="1200" cap="none" spc="0" normalizeH="0" baseline="30000" noProof="0" dirty="0">
                <a:ln>
                  <a:noFill/>
                </a:ln>
                <a:solidFill>
                  <a:srgbClr val="FFFFFF"/>
                </a:solidFill>
                <a:effectLst/>
                <a:uLnTx/>
                <a:uFillTx/>
                <a:latin typeface="Arial" panose="020B0604020202020204" pitchFamily="34" charset="0"/>
                <a:ea typeface="+mn-ea"/>
                <a:cs typeface="+mn-cs"/>
              </a:rPr>
              <a:t>nd</a:t>
            </a:r>
          </a:p>
        </p:txBody>
      </p:sp>
      <p:sp>
        <p:nvSpPr>
          <p:cNvPr id="54" name="Text Box 41">
            <a:extLst>
              <a:ext uri="{FF2B5EF4-FFF2-40B4-BE49-F238E27FC236}">
                <a16:creationId xmlns:a16="http://schemas.microsoft.com/office/drawing/2014/main" id="{B3751C88-E54C-4E69-7F75-1A42045BB040}"/>
              </a:ext>
            </a:extLst>
          </p:cNvPr>
          <p:cNvSpPr txBox="1">
            <a:spLocks noChangeArrowheads="1"/>
          </p:cNvSpPr>
          <p:nvPr/>
        </p:nvSpPr>
        <p:spPr bwMode="auto">
          <a:xfrm>
            <a:off x="4071261" y="4377790"/>
            <a:ext cx="226777" cy="109092"/>
          </a:xfrm>
          <a:prstGeom prst="rect">
            <a:avLst/>
          </a:prstGeom>
          <a:gradFill rotWithShape="1">
            <a:gsLst>
              <a:gs pos="0">
                <a:srgbClr val="CCECFF">
                  <a:alpha val="26999"/>
                </a:srgbClr>
              </a:gs>
              <a:gs pos="100000">
                <a:srgbClr val="E5F5FF">
                  <a:alpha val="26999"/>
                </a:srgbClr>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3/2</a:t>
            </a:r>
          </a:p>
        </p:txBody>
      </p:sp>
      <p:sp>
        <p:nvSpPr>
          <p:cNvPr id="55" name="Text Box 42">
            <a:extLst>
              <a:ext uri="{FF2B5EF4-FFF2-40B4-BE49-F238E27FC236}">
                <a16:creationId xmlns:a16="http://schemas.microsoft.com/office/drawing/2014/main" id="{65C93948-3B55-78CA-8D8D-82B92A190C01}"/>
              </a:ext>
            </a:extLst>
          </p:cNvPr>
          <p:cNvSpPr txBox="1">
            <a:spLocks noChangeArrowheads="1"/>
          </p:cNvSpPr>
          <p:nvPr/>
        </p:nvSpPr>
        <p:spPr bwMode="auto">
          <a:xfrm>
            <a:off x="3735945" y="4377788"/>
            <a:ext cx="226777" cy="109092"/>
          </a:xfrm>
          <a:prstGeom prst="rect">
            <a:avLst/>
          </a:prstGeom>
          <a:gradFill rotWithShape="1">
            <a:gsLst>
              <a:gs pos="0">
                <a:srgbClr val="CCECFF">
                  <a:alpha val="26999"/>
                </a:srgbClr>
              </a:gs>
              <a:gs pos="100000">
                <a:srgbClr val="E5F5FF">
                  <a:alpha val="26999"/>
                </a:srgbClr>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5/2</a:t>
            </a:r>
          </a:p>
        </p:txBody>
      </p:sp>
      <p:sp>
        <p:nvSpPr>
          <p:cNvPr id="61" name="Title 1">
            <a:extLst>
              <a:ext uri="{FF2B5EF4-FFF2-40B4-BE49-F238E27FC236}">
                <a16:creationId xmlns:a16="http://schemas.microsoft.com/office/drawing/2014/main" id="{2E9C6E5A-C5E8-D9C3-F9E6-E3119EE30E12}"/>
              </a:ext>
            </a:extLst>
          </p:cNvPr>
          <p:cNvSpPr txBox="1">
            <a:spLocks/>
          </p:cNvSpPr>
          <p:nvPr/>
        </p:nvSpPr>
        <p:spPr>
          <a:xfrm>
            <a:off x="6679261" y="4210286"/>
            <a:ext cx="4787462" cy="253139"/>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357951"/>
                </a:solidFill>
                <a:effectLst/>
                <a:uLnTx/>
                <a:uFillTx/>
                <a:latin typeface="Century Gothic" panose="020B0502020202020204" pitchFamily="34" charset="0"/>
                <a:ea typeface="Roboto" panose="02000000000000000000" pitchFamily="2" charset="0"/>
                <a:cs typeface="Arial" pitchFamily="34" charset="0"/>
              </a:rPr>
              <a:t>Disadvantage of high Pulse Repetition Rate</a:t>
            </a:r>
            <a:endParaRPr kumimoji="0" lang="en-US" sz="1600" b="1" i="0" u="none" strike="noStrike" kern="1200" cap="none" spc="0" normalizeH="0" baseline="0" noProof="0" dirty="0">
              <a:ln>
                <a:noFill/>
              </a:ln>
              <a:solidFill>
                <a:srgbClr val="357951"/>
              </a:solidFill>
              <a:effectLst/>
              <a:uLnTx/>
              <a:uFillTx/>
              <a:latin typeface="Century Gothic" panose="020B0502020202020204" pitchFamily="34" charset="0"/>
              <a:ea typeface="Roboto" panose="02000000000000000000" pitchFamily="2" charset="0"/>
              <a:cs typeface="+mj-cs"/>
            </a:endParaRPr>
          </a:p>
        </p:txBody>
      </p:sp>
      <p:sp>
        <p:nvSpPr>
          <p:cNvPr id="62" name="TextBox 61">
            <a:extLst>
              <a:ext uri="{FF2B5EF4-FFF2-40B4-BE49-F238E27FC236}">
                <a16:creationId xmlns:a16="http://schemas.microsoft.com/office/drawing/2014/main" id="{B861F165-BB28-0A8A-0131-56ED4AAD9187}"/>
              </a:ext>
            </a:extLst>
          </p:cNvPr>
          <p:cNvSpPr txBox="1"/>
          <p:nvPr/>
        </p:nvSpPr>
        <p:spPr>
          <a:xfrm>
            <a:off x="6283031" y="4473031"/>
            <a:ext cx="5588319" cy="189282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00" b="1" i="0" u="none" strike="noStrike" kern="1200" cap="none" spc="0" normalizeH="0" baseline="0" noProof="0" dirty="0">
                <a:ln>
                  <a:noFill/>
                </a:ln>
                <a:solidFill>
                  <a:srgbClr val="373A36"/>
                </a:solidFill>
                <a:effectLst/>
                <a:uLnTx/>
                <a:uFillTx/>
                <a:latin typeface="Century Gothic" panose="020B0502020202020204" pitchFamily="34" charset="0"/>
                <a:ea typeface="+mn-ea"/>
                <a:cs typeface="Arial" pitchFamily="34" charset="0"/>
              </a:rPr>
              <a:t>Short Wavelength Band </a:t>
            </a:r>
            <a:r>
              <a:rPr kumimoji="0" lang="en-US" sz="1300" b="0" i="0" u="none" strike="noStrike" kern="1200" cap="none" spc="0" normalizeH="0" baseline="0" noProof="0" dirty="0">
                <a:ln>
                  <a:noFill/>
                </a:ln>
                <a:solidFill>
                  <a:srgbClr val="373A36"/>
                </a:solidFill>
                <a:effectLst/>
                <a:uLnTx/>
                <a:uFillTx/>
                <a:latin typeface="Century Gothic" panose="020B0502020202020204" pitchFamily="34" charset="0"/>
                <a:ea typeface="+mn-ea"/>
                <a:cs typeface="Arial" pitchFamily="34" charset="0"/>
              </a:rPr>
              <a:t>– multiple incident angles are necessary (time-resolved experiments are very limited)</a:t>
            </a:r>
            <a:endParaRPr kumimoji="0" lang="en-US" sz="1300" b="1" i="0" u="none" strike="noStrike" kern="0" cap="none" spc="0" normalizeH="0" baseline="0" noProof="0" dirty="0">
              <a:ln>
                <a:noFill/>
              </a:ln>
              <a:solidFill>
                <a:srgbClr val="373A36"/>
              </a:solidFill>
              <a:effectLst/>
              <a:uLnTx/>
              <a:uFillTx/>
              <a:latin typeface="Century Gothic" panose="020B0502020202020204" pitchFamily="34" charset="0"/>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Small incident angles-</a:t>
            </a:r>
            <a:r>
              <a:rPr kumimoji="0" lang="en-US"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&gt; NO separation of </a:t>
            </a:r>
            <a:r>
              <a:rPr kumimoji="0" lang="en-US" sz="1300" b="0" i="1"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reflected</a:t>
            </a:r>
            <a:r>
              <a:rPr kumimoji="0" lang="en-US"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 and </a:t>
            </a:r>
            <a:r>
              <a:rPr kumimoji="0" lang="en-US" sz="1300" b="0" i="1"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direct beams </a:t>
            </a:r>
            <a:endParaRPr kumimoji="0" lang="en-US"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I</a:t>
            </a:r>
            <a:r>
              <a:rPr kumimoji="0" lang="en-US" sz="1300" b="1" i="0" u="none" strike="noStrike" kern="0" cap="none" spc="0" normalizeH="0" baseline="0" noProof="0" dirty="0" err="1">
                <a:ln>
                  <a:noFill/>
                </a:ln>
                <a:solidFill>
                  <a:prstClr val="black"/>
                </a:solidFill>
                <a:effectLst/>
                <a:uLnTx/>
                <a:uFillTx/>
                <a:latin typeface="Century Gothic" panose="020B0502020202020204" pitchFamily="34" charset="0"/>
                <a:ea typeface="+mn-ea"/>
                <a:cs typeface="Arial" pitchFamily="34" charset="0"/>
              </a:rPr>
              <a:t>ncreased</a:t>
            </a:r>
            <a:r>
              <a:rPr kumimoji="0" lang="en-US" sz="13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 background </a:t>
            </a:r>
            <a:endParaRPr kumimoji="0" lang="en-US"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L</a:t>
            </a:r>
            <a:r>
              <a:rPr kumimoji="0" lang="en-US" sz="1300" b="1" i="0" u="none" strike="noStrike" kern="0" cap="none" spc="0" normalizeH="0" baseline="0" noProof="0" dirty="0" err="1">
                <a:ln>
                  <a:noFill/>
                </a:ln>
                <a:solidFill>
                  <a:prstClr val="black"/>
                </a:solidFill>
                <a:effectLst/>
                <a:uLnTx/>
                <a:uFillTx/>
                <a:latin typeface="Century Gothic" panose="020B0502020202020204" pitchFamily="34" charset="0"/>
                <a:ea typeface="+mn-ea"/>
                <a:cs typeface="Arial" pitchFamily="34" charset="0"/>
              </a:rPr>
              <a:t>ower</a:t>
            </a:r>
            <a:r>
              <a:rPr kumimoji="0" lang="en-US" sz="13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 angular resolution </a:t>
            </a:r>
            <a:r>
              <a:rPr kumimoji="0" lang="en-US"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for low Q</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00" b="0" i="0" u="sng"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At each angle </a:t>
            </a:r>
            <a:r>
              <a:rPr kumimoji="0" lang="en-US" sz="1300" b="1"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we lose between 20% and 35% of the data </a:t>
            </a:r>
            <a:r>
              <a:rPr kumimoji="0" lang="en-US"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due to overlap for stitching the data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pitchFamily="34" charset="0"/>
              </a:rPr>
              <a:t>Additional background from prompt pulse</a:t>
            </a:r>
            <a:endParaRPr kumimoji="0" lang="en-US"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Arial" charset="0"/>
            </a:endParaRPr>
          </a:p>
        </p:txBody>
      </p:sp>
      <p:sp>
        <p:nvSpPr>
          <p:cNvPr id="2496" name="AutoShape 28">
            <a:extLst>
              <a:ext uri="{FF2B5EF4-FFF2-40B4-BE49-F238E27FC236}">
                <a16:creationId xmlns:a16="http://schemas.microsoft.com/office/drawing/2014/main" id="{7E27A0E8-2D07-827C-916F-7E4208FE0211}"/>
              </a:ext>
            </a:extLst>
          </p:cNvPr>
          <p:cNvSpPr>
            <a:spLocks noChangeArrowheads="1"/>
          </p:cNvSpPr>
          <p:nvPr/>
        </p:nvSpPr>
        <p:spPr bwMode="auto">
          <a:xfrm>
            <a:off x="3832390" y="4611185"/>
            <a:ext cx="43716" cy="151342"/>
          </a:xfrm>
          <a:prstGeom prst="downArrow">
            <a:avLst>
              <a:gd name="adj1" fmla="val 50000"/>
              <a:gd name="adj2" fmla="val 125000"/>
            </a:avLst>
          </a:prstGeom>
          <a:solidFill>
            <a:srgbClr val="CCECFF"/>
          </a:solidFill>
          <a:ln w="9525" algn="ctr">
            <a:solidFill>
              <a:srgbClr val="CCE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373A3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2183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2F450-0E8F-2054-E2AA-3FFFF9BB4E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8895A-7090-815D-F8C5-D9B0175EB3B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F03A00D-28E5-0538-067C-9715D192B118}"/>
              </a:ext>
            </a:extLst>
          </p:cNvPr>
          <p:cNvSpPr>
            <a:spLocks noGrp="1"/>
          </p:cNvSpPr>
          <p:nvPr>
            <p:ph idx="1"/>
          </p:nvPr>
        </p:nvSpPr>
        <p:spPr/>
        <p:txBody>
          <a:bodyPr/>
          <a:lstStyle/>
          <a:p>
            <a:r>
              <a:rPr lang="en-US" dirty="0"/>
              <a:t>Introduction of Review</a:t>
            </a:r>
          </a:p>
          <a:p>
            <a:r>
              <a:rPr lang="en-US" dirty="0"/>
              <a:t>Large Scale Structures Section Context</a:t>
            </a:r>
          </a:p>
          <a:p>
            <a:r>
              <a:rPr lang="en-US"/>
              <a:t>Neutron Reflectometry </a:t>
            </a:r>
            <a:r>
              <a:rPr lang="en-US" dirty="0"/>
              <a:t>at ORNL</a:t>
            </a:r>
          </a:p>
          <a:p>
            <a:r>
              <a:rPr lang="en-US" dirty="0"/>
              <a:t>Review Charge Questions</a:t>
            </a:r>
          </a:p>
          <a:p>
            <a:r>
              <a:rPr lang="en-US" dirty="0"/>
              <a:t>Agenda &amp; ‘Nuts &amp; Bolts’</a:t>
            </a:r>
          </a:p>
          <a:p>
            <a:endParaRPr lang="en-US" dirty="0"/>
          </a:p>
        </p:txBody>
      </p:sp>
    </p:spTree>
    <p:extLst>
      <p:ext uri="{BB962C8B-B14F-4D97-AF65-F5344CB8AC3E}">
        <p14:creationId xmlns:p14="http://schemas.microsoft.com/office/powerpoint/2010/main" val="1392761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DC3F-3A13-BE07-449F-442C8476E9FE}"/>
              </a:ext>
            </a:extLst>
          </p:cNvPr>
          <p:cNvSpPr>
            <a:spLocks noGrp="1"/>
          </p:cNvSpPr>
          <p:nvPr>
            <p:ph type="title"/>
          </p:nvPr>
        </p:nvSpPr>
        <p:spPr/>
        <p:txBody>
          <a:bodyPr/>
          <a:lstStyle/>
          <a:p>
            <a:r>
              <a:rPr lang="en-US" dirty="0"/>
              <a:t>ORNL Neutron Reflectometry Suite Review </a:t>
            </a:r>
          </a:p>
        </p:txBody>
      </p:sp>
      <p:sp>
        <p:nvSpPr>
          <p:cNvPr id="3" name="Content Placeholder 2">
            <a:extLst>
              <a:ext uri="{FF2B5EF4-FFF2-40B4-BE49-F238E27FC236}">
                <a16:creationId xmlns:a16="http://schemas.microsoft.com/office/drawing/2014/main" id="{3FA72BE2-A6D9-0C41-06B5-60BED6BF258A}"/>
              </a:ext>
            </a:extLst>
          </p:cNvPr>
          <p:cNvSpPr>
            <a:spLocks noGrp="1"/>
          </p:cNvSpPr>
          <p:nvPr>
            <p:ph idx="1"/>
          </p:nvPr>
        </p:nvSpPr>
        <p:spPr>
          <a:xfrm>
            <a:off x="448055" y="1156488"/>
            <a:ext cx="11430000" cy="4545025"/>
          </a:xfrm>
        </p:spPr>
        <p:txBody>
          <a:bodyPr/>
          <a:lstStyle/>
          <a:p>
            <a:r>
              <a:rPr lang="en-US" dirty="0"/>
              <a:t>Welcome! </a:t>
            </a:r>
          </a:p>
          <a:p>
            <a:r>
              <a:rPr lang="en-US" dirty="0"/>
              <a:t>Review date: Feb 10-11, 2026</a:t>
            </a:r>
          </a:p>
          <a:p>
            <a:r>
              <a:rPr lang="en-US" dirty="0"/>
              <a:t>Reviewers</a:t>
            </a:r>
          </a:p>
          <a:p>
            <a:pPr lvl="1"/>
            <a:r>
              <a:rPr lang="en-US" dirty="0"/>
              <a:t>Brian Kirby, NCNR, NIST</a:t>
            </a:r>
          </a:p>
          <a:p>
            <a:pPr lvl="1"/>
            <a:r>
              <a:rPr lang="en-US" dirty="0"/>
              <a:t>Sean Langridge, ISIS, Rutherford Appleton Laboratory</a:t>
            </a:r>
          </a:p>
          <a:p>
            <a:pPr lvl="1"/>
            <a:r>
              <a:rPr lang="en-US" dirty="0"/>
              <a:t>David Hoogerheide, NCNR, NIST</a:t>
            </a:r>
          </a:p>
          <a:p>
            <a:r>
              <a:rPr lang="en-US" dirty="0"/>
              <a:t>Instruments</a:t>
            </a:r>
          </a:p>
          <a:p>
            <a:pPr lvl="1"/>
            <a:r>
              <a:rPr lang="en-US" dirty="0"/>
              <a:t>MAGREF, BL-4A, SNS</a:t>
            </a:r>
          </a:p>
          <a:p>
            <a:pPr lvl="1"/>
            <a:r>
              <a:rPr lang="en-US" dirty="0"/>
              <a:t>LIQREF, BL-4B, SNS</a:t>
            </a:r>
          </a:p>
          <a:p>
            <a:pPr marL="398463" lvl="1" indent="0">
              <a:buNone/>
            </a:pPr>
            <a:endParaRPr lang="en-US" dirty="0"/>
          </a:p>
          <a:p>
            <a:endParaRPr lang="en-US" dirty="0"/>
          </a:p>
        </p:txBody>
      </p:sp>
      <p:pic>
        <p:nvPicPr>
          <p:cNvPr id="8" name="Picture 7" descr="A person wearing glasses&#10;&#10;AI-generated content may be incorrect.">
            <a:extLst>
              <a:ext uri="{FF2B5EF4-FFF2-40B4-BE49-F238E27FC236}">
                <a16:creationId xmlns:a16="http://schemas.microsoft.com/office/drawing/2014/main" id="{6E1C700A-88F5-6643-2A23-B58AD28EC214}"/>
              </a:ext>
            </a:extLst>
          </p:cNvPr>
          <p:cNvPicPr>
            <a:picLocks noChangeAspect="1"/>
          </p:cNvPicPr>
          <p:nvPr/>
        </p:nvPicPr>
        <p:blipFill>
          <a:blip r:embed="rId2"/>
          <a:srcRect l="15570"/>
          <a:stretch>
            <a:fillRect/>
          </a:stretch>
        </p:blipFill>
        <p:spPr>
          <a:xfrm>
            <a:off x="9125643" y="2151979"/>
            <a:ext cx="1442400" cy="1657026"/>
          </a:xfrm>
          <a:prstGeom prst="rect">
            <a:avLst/>
          </a:prstGeom>
        </p:spPr>
      </p:pic>
      <p:pic>
        <p:nvPicPr>
          <p:cNvPr id="1036" name="Picture 12" descr="David Hoogerheide">
            <a:extLst>
              <a:ext uri="{FF2B5EF4-FFF2-40B4-BE49-F238E27FC236}">
                <a16:creationId xmlns:a16="http://schemas.microsoft.com/office/drawing/2014/main" id="{FA04485A-8FF6-2D73-1010-FB1E6801D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0610" y="2433336"/>
            <a:ext cx="1442400" cy="16723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rian Kirby">
            <a:extLst>
              <a:ext uri="{FF2B5EF4-FFF2-40B4-BE49-F238E27FC236}">
                <a16:creationId xmlns:a16="http://schemas.microsoft.com/office/drawing/2014/main" id="{8F1EA16F-81F3-A135-2EDA-D2BE153D84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66" r="4491"/>
          <a:stretch>
            <a:fillRect/>
          </a:stretch>
        </p:blipFill>
        <p:spPr bwMode="auto">
          <a:xfrm>
            <a:off x="7593958" y="1612484"/>
            <a:ext cx="1419118" cy="165702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iquids Reflectometer">
            <a:extLst>
              <a:ext uri="{FF2B5EF4-FFF2-40B4-BE49-F238E27FC236}">
                <a16:creationId xmlns:a16="http://schemas.microsoft.com/office/drawing/2014/main" id="{CD35664D-D019-E0EC-1E04-436914AA0A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58"/>
          <a:stretch>
            <a:fillRect/>
          </a:stretch>
        </p:blipFill>
        <p:spPr bwMode="auto">
          <a:xfrm>
            <a:off x="8434647" y="4998910"/>
            <a:ext cx="3713018" cy="16209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indoor, table, cluttered, kitchen&#10;&#10;Description automatically generated">
            <a:extLst>
              <a:ext uri="{FF2B5EF4-FFF2-40B4-BE49-F238E27FC236}">
                <a16:creationId xmlns:a16="http://schemas.microsoft.com/office/drawing/2014/main" id="{456100F9-2030-AE8C-FE06-E0113EAFE2BC}"/>
              </a:ext>
            </a:extLst>
          </p:cNvPr>
          <p:cNvPicPr>
            <a:picLocks noChangeAspect="1"/>
          </p:cNvPicPr>
          <p:nvPr/>
        </p:nvPicPr>
        <p:blipFill rotWithShape="1">
          <a:blip r:embed="rId6"/>
          <a:srcRect t="10772" r="14732" b="13548"/>
          <a:stretch/>
        </p:blipFill>
        <p:spPr>
          <a:xfrm>
            <a:off x="4421171" y="4407483"/>
            <a:ext cx="3982996" cy="1515346"/>
          </a:xfrm>
          <a:prstGeom prst="rect">
            <a:avLst/>
          </a:prstGeom>
        </p:spPr>
      </p:pic>
    </p:spTree>
    <p:extLst>
      <p:ext uri="{BB962C8B-B14F-4D97-AF65-F5344CB8AC3E}">
        <p14:creationId xmlns:p14="http://schemas.microsoft.com/office/powerpoint/2010/main" val="148655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D0DB4-4BE0-7A80-B19A-B4F04B305070}"/>
              </a:ext>
            </a:extLst>
          </p:cNvPr>
          <p:cNvSpPr>
            <a:spLocks noGrp="1"/>
          </p:cNvSpPr>
          <p:nvPr>
            <p:ph type="title"/>
          </p:nvPr>
        </p:nvSpPr>
        <p:spPr/>
        <p:txBody>
          <a:bodyPr/>
          <a:lstStyle/>
          <a:p>
            <a:r>
              <a:rPr lang="en-US" dirty="0"/>
              <a:t>Large Scale Structures Section</a:t>
            </a:r>
          </a:p>
        </p:txBody>
      </p:sp>
      <p:pic>
        <p:nvPicPr>
          <p:cNvPr id="5" name="Content Placeholder 4" descr="A group of people posing for a photo on the stairs&#10;&#10;AI-generated content may be incorrect.">
            <a:extLst>
              <a:ext uri="{FF2B5EF4-FFF2-40B4-BE49-F238E27FC236}">
                <a16:creationId xmlns:a16="http://schemas.microsoft.com/office/drawing/2014/main" id="{5544F59E-2901-E80D-A4E7-66C520D8E01D}"/>
              </a:ext>
            </a:extLst>
          </p:cNvPr>
          <p:cNvPicPr>
            <a:picLocks noGrp="1" noChangeAspect="1"/>
          </p:cNvPicPr>
          <p:nvPr>
            <p:ph idx="1"/>
          </p:nvPr>
        </p:nvPicPr>
        <p:blipFill>
          <a:blip r:embed="rId2"/>
          <a:stretch>
            <a:fillRect/>
          </a:stretch>
        </p:blipFill>
        <p:spPr>
          <a:xfrm>
            <a:off x="284275" y="0"/>
            <a:ext cx="8572500" cy="6858000"/>
          </a:xfrm>
        </p:spPr>
      </p:pic>
      <p:sp>
        <p:nvSpPr>
          <p:cNvPr id="6" name="Content Placeholder 2">
            <a:extLst>
              <a:ext uri="{FF2B5EF4-FFF2-40B4-BE49-F238E27FC236}">
                <a16:creationId xmlns:a16="http://schemas.microsoft.com/office/drawing/2014/main" id="{CE1517D1-EAB9-645C-5961-A0F2187CA4BF}"/>
              </a:ext>
            </a:extLst>
          </p:cNvPr>
          <p:cNvSpPr txBox="1">
            <a:spLocks/>
          </p:cNvSpPr>
          <p:nvPr/>
        </p:nvSpPr>
        <p:spPr bwMode="auto">
          <a:xfrm>
            <a:off x="9110681" y="1400858"/>
            <a:ext cx="2946503" cy="5276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50000"/>
              </a:lnSpc>
              <a:spcBef>
                <a:spcPts val="1800"/>
              </a:spcBef>
              <a:spcAft>
                <a:spcPct val="0"/>
              </a:spcAft>
              <a:buClr>
                <a:prstClr val="black"/>
              </a:buClr>
              <a:buSzPct val="90000"/>
              <a:buNone/>
              <a:tabLst/>
              <a:defRPr/>
            </a:pPr>
            <a:r>
              <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Four Groups</a:t>
            </a:r>
          </a:p>
          <a:p>
            <a:pPr marL="0" indent="0">
              <a:lnSpc>
                <a:spcPct val="150000"/>
              </a:lnSpc>
              <a:spcBef>
                <a:spcPts val="800"/>
              </a:spcBef>
              <a:buClr>
                <a:prstClr val="black"/>
              </a:buClr>
              <a:buNone/>
              <a:defRPr/>
            </a:pP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Materials Engineering</a:t>
            </a: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 </a:t>
            </a:r>
            <a:b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Andrew Payzant</a:t>
            </a:r>
            <a:endParaRPr kumimoji="0" lang="en-US" b="0" i="0" u="none" strike="noStrike" kern="1200" cap="none" spc="0" normalizeH="0" baseline="0" noProof="0" dirty="0">
              <a:ln>
                <a:noFill/>
              </a:ln>
              <a:effectLst/>
              <a:uLnTx/>
              <a:uFillTx/>
              <a:latin typeface="Century Gothic" panose="020F0302020204030204"/>
              <a:ea typeface="+mn-ea"/>
              <a:cs typeface="Arial" panose="020B0604020202020204" pitchFamily="34" charset="0"/>
            </a:endParaRPr>
          </a:p>
          <a:p>
            <a:pPr marL="0" indent="0">
              <a:lnSpc>
                <a:spcPct val="150000"/>
              </a:lnSpc>
              <a:spcBef>
                <a:spcPts val="800"/>
              </a:spcBef>
              <a:buClr>
                <a:prstClr val="black"/>
              </a:buClr>
              <a:buNone/>
              <a:defRPr/>
            </a:pP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Neutron Reflectometry</a:t>
            </a:r>
            <a:b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Jim Browning</a:t>
            </a:r>
          </a:p>
          <a:p>
            <a:pPr marL="0" indent="0">
              <a:lnSpc>
                <a:spcPct val="150000"/>
              </a:lnSpc>
              <a:spcBef>
                <a:spcPts val="800"/>
              </a:spcBef>
              <a:buClr>
                <a:prstClr val="black"/>
              </a:buClr>
              <a:buNone/>
              <a:defRPr/>
            </a:pP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SANS &amp; Spin Echo</a:t>
            </a: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 </a:t>
            </a:r>
            <a:b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William Heller</a:t>
            </a:r>
          </a:p>
          <a:p>
            <a:pPr marL="0" indent="0">
              <a:lnSpc>
                <a:spcPct val="150000"/>
              </a:lnSpc>
              <a:spcBef>
                <a:spcPts val="800"/>
              </a:spcBef>
              <a:buClr>
                <a:prstClr val="black"/>
              </a:buClr>
              <a:buNone/>
              <a:defRPr/>
            </a:pP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Biological Labeling </a:t>
            </a:r>
            <a:b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and Scattering</a:t>
            </a:r>
            <a:b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Hugh O’Neill</a:t>
            </a:r>
          </a:p>
          <a:p>
            <a:pPr marL="687388" marR="0" lvl="1" indent="-288925" algn="l" defTabSz="914400" rtl="0" eaLnBrk="1" fontAlgn="base" latinLnBrk="0" hangingPunct="1">
              <a:lnSpc>
                <a:spcPct val="90000"/>
              </a:lnSpc>
              <a:spcBef>
                <a:spcPts val="800"/>
              </a:spcBef>
              <a:spcAft>
                <a:spcPct val="0"/>
              </a:spcAft>
              <a:buClr>
                <a:prstClr val="black"/>
              </a:buClr>
              <a:buSzPct val="90000"/>
              <a:buFont typeface="Century Gothic" panose="020B0502020202020204" pitchFamily="34" charset="0"/>
              <a:buChar char="–"/>
              <a:tabLst/>
              <a:defRPr/>
            </a:pPr>
            <a:endParaRPr kumimoji="0" lang="en-US" sz="2000" b="0" i="0" u="none" strike="noStrike" kern="1200" cap="none" spc="0" normalizeH="0" baseline="0" noProof="0" dirty="0">
              <a:ln>
                <a:noFill/>
              </a:ln>
              <a:solidFill>
                <a:srgbClr val="0070C0"/>
              </a:solidFill>
              <a:effectLst/>
              <a:uLnTx/>
              <a:uFillTx/>
              <a:latin typeface="Century Gothic" panose="020F0302020204030204"/>
              <a:ea typeface="+mn-ea"/>
              <a:cs typeface="Arial" panose="020B0604020202020204" pitchFamily="34" charset="0"/>
            </a:endParaRPr>
          </a:p>
          <a:p>
            <a:pPr marL="0" marR="0" lvl="0" indent="0" algn="l" defTabSz="914400" rtl="0" eaLnBrk="1" fontAlgn="base" latinLnBrk="0" hangingPunct="1">
              <a:lnSpc>
                <a:spcPct val="90000"/>
              </a:lnSpc>
              <a:spcBef>
                <a:spcPts val="1800"/>
              </a:spcBef>
              <a:spcAft>
                <a:spcPct val="0"/>
              </a:spcAft>
              <a:buClr>
                <a:prstClr val="black"/>
              </a:buClr>
              <a:buSzPct val="90000"/>
              <a:buFont typeface="Century Gothic" panose="020B0502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itle 1">
            <a:extLst>
              <a:ext uri="{FF2B5EF4-FFF2-40B4-BE49-F238E27FC236}">
                <a16:creationId xmlns:a16="http://schemas.microsoft.com/office/drawing/2014/main" id="{5C4369C6-C4E4-ACC0-A81C-0F9DD849176A}"/>
              </a:ext>
            </a:extLst>
          </p:cNvPr>
          <p:cNvSpPr txBox="1">
            <a:spLocks/>
          </p:cNvSpPr>
          <p:nvPr/>
        </p:nvSpPr>
        <p:spPr bwMode="auto">
          <a:xfrm>
            <a:off x="1179575" y="0"/>
            <a:ext cx="6174191" cy="539496"/>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t>Large Scale Structures Section</a:t>
            </a:r>
          </a:p>
        </p:txBody>
      </p:sp>
    </p:spTree>
    <p:extLst>
      <p:ext uri="{BB962C8B-B14F-4D97-AF65-F5344CB8AC3E}">
        <p14:creationId xmlns:p14="http://schemas.microsoft.com/office/powerpoint/2010/main" val="13603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AEE32F-7A63-C64D-9393-14370E15F425}"/>
              </a:ext>
            </a:extLst>
          </p:cNvPr>
          <p:cNvSpPr/>
          <p:nvPr/>
        </p:nvSpPr>
        <p:spPr>
          <a:xfrm>
            <a:off x="449178" y="4998767"/>
            <a:ext cx="5524902" cy="415590"/>
          </a:xfrm>
          <a:prstGeom prst="roundRect">
            <a:avLst/>
          </a:prstGeom>
          <a:noFill/>
          <a:ln w="28575">
            <a:solidFill>
              <a:schemeClr val="bg1">
                <a:lumMod val="50000"/>
              </a:schemeClr>
            </a:solidFill>
            <a:prstDash val="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21B7C9D9-81DC-449D-2B81-A756AD34819D}"/>
              </a:ext>
            </a:extLst>
          </p:cNvPr>
          <p:cNvSpPr>
            <a:spLocks noGrp="1"/>
          </p:cNvSpPr>
          <p:nvPr>
            <p:ph type="title"/>
          </p:nvPr>
        </p:nvSpPr>
        <p:spPr>
          <a:xfrm>
            <a:off x="5751575" y="238106"/>
            <a:ext cx="6174191" cy="539496"/>
          </a:xfrm>
        </p:spPr>
        <p:txBody>
          <a:bodyPr/>
          <a:lstStyle/>
          <a:p>
            <a:r>
              <a:rPr lang="en-US" dirty="0"/>
              <a:t>Large Scale Structures Section</a:t>
            </a:r>
          </a:p>
        </p:txBody>
      </p:sp>
      <p:sp>
        <p:nvSpPr>
          <p:cNvPr id="3" name="Content Placeholder 2">
            <a:extLst>
              <a:ext uri="{FF2B5EF4-FFF2-40B4-BE49-F238E27FC236}">
                <a16:creationId xmlns:a16="http://schemas.microsoft.com/office/drawing/2014/main" id="{89CBD7C8-E215-D86B-8CE5-92578F597876}"/>
              </a:ext>
            </a:extLst>
          </p:cNvPr>
          <p:cNvSpPr>
            <a:spLocks noGrp="1"/>
          </p:cNvSpPr>
          <p:nvPr>
            <p:ph idx="1"/>
          </p:nvPr>
        </p:nvSpPr>
        <p:spPr>
          <a:xfrm>
            <a:off x="6144766" y="944684"/>
            <a:ext cx="5781000" cy="1627905"/>
          </a:xfrm>
        </p:spPr>
        <p:txBody>
          <a:bodyPr/>
          <a:lstStyle/>
          <a:p>
            <a:r>
              <a:rPr lang="en-US" dirty="0"/>
              <a:t>12 Instruments</a:t>
            </a:r>
          </a:p>
          <a:p>
            <a:pPr lvl="1"/>
            <a:r>
              <a:rPr lang="en-US" dirty="0"/>
              <a:t>4 at the HFIR </a:t>
            </a:r>
          </a:p>
          <a:p>
            <a:pPr lvl="1"/>
            <a:r>
              <a:rPr lang="en-US" dirty="0"/>
              <a:t>8 at the SNS</a:t>
            </a:r>
          </a:p>
          <a:p>
            <a:pPr marL="0" indent="0">
              <a:buNone/>
            </a:pPr>
            <a:endParaRPr lang="en-US" dirty="0"/>
          </a:p>
        </p:txBody>
      </p:sp>
      <p:sp>
        <p:nvSpPr>
          <p:cNvPr id="6" name="Content Placeholder 2">
            <a:extLst>
              <a:ext uri="{FF2B5EF4-FFF2-40B4-BE49-F238E27FC236}">
                <a16:creationId xmlns:a16="http://schemas.microsoft.com/office/drawing/2014/main" id="{120E86F6-1BC0-C363-2417-1E75CFE7738B}"/>
              </a:ext>
            </a:extLst>
          </p:cNvPr>
          <p:cNvSpPr txBox="1">
            <a:spLocks/>
          </p:cNvSpPr>
          <p:nvPr/>
        </p:nvSpPr>
        <p:spPr bwMode="auto">
          <a:xfrm>
            <a:off x="440865" y="4214388"/>
            <a:ext cx="6051670" cy="16279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8925" marR="0" lvl="0" indent="-288925" algn="l" defTabSz="914400" rtl="0" eaLnBrk="1" fontAlgn="base" latinLnBrk="0" hangingPunct="1">
              <a:lnSpc>
                <a:spcPct val="90000"/>
              </a:lnSpc>
              <a:spcBef>
                <a:spcPts val="1800"/>
              </a:spcBef>
              <a:spcAft>
                <a:spcPct val="0"/>
              </a:spcAft>
              <a:buClr>
                <a:prstClr val="black"/>
              </a:buClr>
              <a:buSzPct val="90000"/>
              <a:buFont typeface="Century Gothic" panose="020B0502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Groups</a:t>
            </a:r>
          </a:p>
          <a:p>
            <a:pPr>
              <a:spcBef>
                <a:spcPts val="800"/>
              </a:spcBef>
              <a:buClr>
                <a:prstClr val="black"/>
              </a:buClr>
              <a:buFont typeface="Century Gothic" panose="020B0502020202020204" pitchFamily="34" charset="0"/>
              <a:buChar char="–"/>
              <a:defRPr/>
            </a:pPr>
            <a:r>
              <a:rPr kumimoji="0" lang="en-US" sz="2000" b="0" i="0" u="none" strike="noStrike" kern="1200" cap="none" spc="0" normalizeH="0" baseline="0" noProof="0" dirty="0">
                <a:ln>
                  <a:noFill/>
                </a:ln>
                <a:solidFill>
                  <a:srgbClr val="FF0000"/>
                </a:solidFill>
                <a:effectLst/>
                <a:uLnTx/>
                <a:uFillTx/>
                <a:latin typeface="Century Gothic" panose="020F0302020204030204"/>
                <a:ea typeface="+mn-ea"/>
                <a:cs typeface="Arial" panose="020B0604020202020204" pitchFamily="34" charset="0"/>
              </a:rPr>
              <a:t>Materials Engineering, A. Payzant</a:t>
            </a:r>
            <a:endParaRPr kumimoji="0" lang="en-US" b="0" i="0" u="none" strike="noStrike" kern="1200" cap="none" spc="0" normalizeH="0" baseline="0" noProof="0" dirty="0">
              <a:ln>
                <a:noFill/>
              </a:ln>
              <a:solidFill>
                <a:srgbClr val="FF0000"/>
              </a:solidFill>
              <a:effectLst/>
              <a:uLnTx/>
              <a:uFillTx/>
              <a:latin typeface="Century Gothic" panose="020F0302020204030204"/>
              <a:ea typeface="+mn-ea"/>
              <a:cs typeface="Arial" panose="020B0604020202020204" pitchFamily="34" charset="0"/>
            </a:endParaRPr>
          </a:p>
          <a:p>
            <a:pPr>
              <a:spcBef>
                <a:spcPts val="800"/>
              </a:spcBef>
              <a:buClr>
                <a:prstClr val="black"/>
              </a:buClr>
              <a:buFont typeface="Century Gothic" panose="020B0502020202020204" pitchFamily="34" charset="0"/>
              <a:buChar char="–"/>
              <a:defRPr/>
            </a:pPr>
            <a:r>
              <a:rPr kumimoji="0" lang="en-US" sz="2000" b="0" i="0" u="none" strike="noStrike" kern="1200" cap="none" spc="0" normalizeH="0" baseline="0" noProof="0" dirty="0">
                <a:ln>
                  <a:noFill/>
                </a:ln>
                <a:solidFill>
                  <a:srgbClr val="FF9900"/>
                </a:solidFill>
                <a:effectLst/>
                <a:uLnTx/>
                <a:uFillTx/>
                <a:latin typeface="Century Gothic" panose="020F0302020204030204"/>
                <a:ea typeface="+mn-ea"/>
                <a:cs typeface="Arial" panose="020B0604020202020204" pitchFamily="34" charset="0"/>
              </a:rPr>
              <a:t>Neutron Reflectometry, J. Browning</a:t>
            </a:r>
          </a:p>
          <a:p>
            <a:pPr>
              <a:spcBef>
                <a:spcPts val="800"/>
              </a:spcBef>
              <a:buClr>
                <a:prstClr val="black"/>
              </a:buClr>
              <a:buFont typeface="Century Gothic" panose="020B0502020202020204" pitchFamily="34" charset="0"/>
              <a:buChar char="–"/>
              <a:defRPr/>
            </a:pPr>
            <a:r>
              <a:rPr kumimoji="0" lang="en-US" sz="2000" b="0" i="0" u="none" strike="noStrike" kern="1200" cap="none" spc="0" normalizeH="0" baseline="0" noProof="0" dirty="0">
                <a:ln>
                  <a:noFill/>
                </a:ln>
                <a:solidFill>
                  <a:srgbClr val="0070C0"/>
                </a:solidFill>
                <a:effectLst/>
                <a:uLnTx/>
                <a:uFillTx/>
                <a:latin typeface="Century Gothic" panose="020F0302020204030204"/>
                <a:ea typeface="+mn-ea"/>
                <a:cs typeface="Arial" panose="020B0604020202020204" pitchFamily="34" charset="0"/>
              </a:rPr>
              <a:t>SANS &amp; Spin Echo, W. Heller</a:t>
            </a:r>
          </a:p>
          <a:p>
            <a:pPr>
              <a:spcBef>
                <a:spcPts val="800"/>
              </a:spcBef>
              <a:buClr>
                <a:prstClr val="black"/>
              </a:buClr>
              <a:buFont typeface="Century Gothic" panose="020B0502020202020204" pitchFamily="34" charset="0"/>
              <a:buChar char="–"/>
              <a:defRPr/>
            </a:pPr>
            <a:r>
              <a:rPr kumimoji="0" lang="en-US" sz="2000" b="0" i="0" u="none" strike="noStrike" kern="1200" cap="none" spc="0" normalizeH="0" baseline="0" noProof="0" dirty="0">
                <a:ln>
                  <a:noFill/>
                </a:ln>
                <a:solidFill>
                  <a:srgbClr val="00B050"/>
                </a:solidFill>
                <a:effectLst/>
                <a:uLnTx/>
                <a:uFillTx/>
                <a:latin typeface="Century Gothic" panose="020F0302020204030204"/>
                <a:ea typeface="+mn-ea"/>
                <a:cs typeface="Arial" panose="020B0604020202020204" pitchFamily="34" charset="0"/>
              </a:rPr>
              <a:t>Biological Labeling and Scattering, H. O’Neill</a:t>
            </a:r>
          </a:p>
          <a:p>
            <a:pPr marL="687388" marR="0" lvl="1" indent="-288925" algn="l" defTabSz="914400" rtl="0" eaLnBrk="1" fontAlgn="base" latinLnBrk="0" hangingPunct="1">
              <a:lnSpc>
                <a:spcPct val="90000"/>
              </a:lnSpc>
              <a:spcBef>
                <a:spcPts val="800"/>
              </a:spcBef>
              <a:spcAft>
                <a:spcPct val="0"/>
              </a:spcAft>
              <a:buClr>
                <a:prstClr val="black"/>
              </a:buClr>
              <a:buSzPct val="90000"/>
              <a:buFont typeface="Century Gothic" panose="020B0502020202020204" pitchFamily="34" charset="0"/>
              <a:buChar char="–"/>
              <a:tabLst/>
              <a:defRPr/>
            </a:pPr>
            <a:endParaRPr kumimoji="0" lang="en-US" sz="2000" b="0" i="0" u="none" strike="noStrike" kern="1200" cap="none" spc="0" normalizeH="0" baseline="0" noProof="0" dirty="0">
              <a:ln>
                <a:noFill/>
              </a:ln>
              <a:solidFill>
                <a:srgbClr val="0070C0"/>
              </a:solidFill>
              <a:effectLst/>
              <a:uLnTx/>
              <a:uFillTx/>
              <a:latin typeface="Century Gothic" panose="020F0302020204030204"/>
              <a:ea typeface="+mn-ea"/>
              <a:cs typeface="Arial" panose="020B0604020202020204" pitchFamily="34" charset="0"/>
            </a:endParaRPr>
          </a:p>
          <a:p>
            <a:pPr marL="0" marR="0" lvl="0" indent="0" algn="l" defTabSz="914400" rtl="0" eaLnBrk="1" fontAlgn="base" latinLnBrk="0" hangingPunct="1">
              <a:lnSpc>
                <a:spcPct val="90000"/>
              </a:lnSpc>
              <a:spcBef>
                <a:spcPts val="1800"/>
              </a:spcBef>
              <a:spcAft>
                <a:spcPct val="0"/>
              </a:spcAft>
              <a:buClr>
                <a:prstClr val="black"/>
              </a:buClr>
              <a:buSzPct val="90000"/>
              <a:buFont typeface="Century Gothic" panose="020B0502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6D0D88C6-2817-EE37-8D08-F587184E3376}"/>
              </a:ext>
            </a:extLst>
          </p:cNvPr>
          <p:cNvSpPr txBox="1"/>
          <p:nvPr/>
        </p:nvSpPr>
        <p:spPr>
          <a:xfrm>
            <a:off x="319720" y="193668"/>
            <a:ext cx="4588115" cy="480131"/>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High Flux Isotope Reactor</a:t>
            </a:r>
          </a:p>
        </p:txBody>
      </p:sp>
      <p:sp>
        <p:nvSpPr>
          <p:cNvPr id="13" name="TextBox 12">
            <a:extLst>
              <a:ext uri="{FF2B5EF4-FFF2-40B4-BE49-F238E27FC236}">
                <a16:creationId xmlns:a16="http://schemas.microsoft.com/office/drawing/2014/main" id="{01568534-422D-D621-F7E8-FF0AA24335D9}"/>
              </a:ext>
            </a:extLst>
          </p:cNvPr>
          <p:cNvSpPr txBox="1"/>
          <p:nvPr/>
        </p:nvSpPr>
        <p:spPr>
          <a:xfrm>
            <a:off x="6232840" y="2533806"/>
            <a:ext cx="4701928" cy="480131"/>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Spallation Neutron Source</a:t>
            </a:r>
          </a:p>
        </p:txBody>
      </p:sp>
      <p:pic>
        <p:nvPicPr>
          <p:cNvPr id="25" name="Picture 24">
            <a:extLst>
              <a:ext uri="{FF2B5EF4-FFF2-40B4-BE49-F238E27FC236}">
                <a16:creationId xmlns:a16="http://schemas.microsoft.com/office/drawing/2014/main" id="{56BE9567-410B-D367-7F1A-E3D277FD5918}"/>
              </a:ext>
            </a:extLst>
          </p:cNvPr>
          <p:cNvPicPr>
            <a:picLocks noChangeAspect="1"/>
          </p:cNvPicPr>
          <p:nvPr/>
        </p:nvPicPr>
        <p:blipFill>
          <a:blip r:embed="rId3"/>
          <a:stretch>
            <a:fillRect/>
          </a:stretch>
        </p:blipFill>
        <p:spPr>
          <a:xfrm>
            <a:off x="440865" y="660750"/>
            <a:ext cx="5310710" cy="3506978"/>
          </a:xfrm>
          <a:prstGeom prst="rect">
            <a:avLst/>
          </a:prstGeom>
        </p:spPr>
      </p:pic>
      <p:pic>
        <p:nvPicPr>
          <p:cNvPr id="26" name="Picture 25">
            <a:extLst>
              <a:ext uri="{FF2B5EF4-FFF2-40B4-BE49-F238E27FC236}">
                <a16:creationId xmlns:a16="http://schemas.microsoft.com/office/drawing/2014/main" id="{CF28405F-F53A-2ED5-B613-E59378974DA3}"/>
              </a:ext>
            </a:extLst>
          </p:cNvPr>
          <p:cNvPicPr>
            <a:picLocks noChangeAspect="1"/>
          </p:cNvPicPr>
          <p:nvPr/>
        </p:nvPicPr>
        <p:blipFill>
          <a:blip r:embed="rId4"/>
          <a:stretch>
            <a:fillRect/>
          </a:stretch>
        </p:blipFill>
        <p:spPr>
          <a:xfrm>
            <a:off x="6605706" y="3053918"/>
            <a:ext cx="5405802" cy="3804082"/>
          </a:xfrm>
          <a:prstGeom prst="rect">
            <a:avLst/>
          </a:prstGeom>
        </p:spPr>
      </p:pic>
    </p:spTree>
    <p:extLst>
      <p:ext uri="{BB962C8B-B14F-4D97-AF65-F5344CB8AC3E}">
        <p14:creationId xmlns:p14="http://schemas.microsoft.com/office/powerpoint/2010/main" val="3267608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15EB7-3ED4-351B-1FBE-94C9C8383741}"/>
              </a:ext>
            </a:extLst>
          </p:cNvPr>
          <p:cNvSpPr>
            <a:spLocks noGrp="1"/>
          </p:cNvSpPr>
          <p:nvPr>
            <p:ph type="title"/>
          </p:nvPr>
        </p:nvSpPr>
        <p:spPr/>
        <p:txBody>
          <a:bodyPr/>
          <a:lstStyle/>
          <a:p>
            <a:r>
              <a:rPr lang="en-US" dirty="0"/>
              <a:t>Neutron Reflectometry at ORNL</a:t>
            </a:r>
          </a:p>
        </p:txBody>
      </p:sp>
      <p:sp>
        <p:nvSpPr>
          <p:cNvPr id="3" name="Content Placeholder 2">
            <a:extLst>
              <a:ext uri="{FF2B5EF4-FFF2-40B4-BE49-F238E27FC236}">
                <a16:creationId xmlns:a16="http://schemas.microsoft.com/office/drawing/2014/main" id="{FCFEA20E-178A-4377-D129-FDAA9A293215}"/>
              </a:ext>
            </a:extLst>
          </p:cNvPr>
          <p:cNvSpPr>
            <a:spLocks noGrp="1"/>
          </p:cNvSpPr>
          <p:nvPr>
            <p:ph idx="1"/>
          </p:nvPr>
        </p:nvSpPr>
        <p:spPr/>
        <p:txBody>
          <a:bodyPr/>
          <a:lstStyle/>
          <a:p>
            <a:pPr marL="285750" indent="-285750">
              <a:buFont typeface="Arial" panose="020B0604020202020204" pitchFamily="34" charset="0"/>
              <a:buChar char="•"/>
            </a:pPr>
            <a:r>
              <a:rPr lang="en-US" sz="2400" dirty="0">
                <a:latin typeface="+mn-lt"/>
              </a:rPr>
              <a:t>[MIRROR reflectometer at HB-2D, HFIR, 1990s-2000s (Bill Hamilton)]</a:t>
            </a:r>
          </a:p>
          <a:p>
            <a:pPr marL="285750" indent="-285750">
              <a:buFont typeface="Arial" panose="020B0604020202020204" pitchFamily="34" charset="0"/>
              <a:buChar char="•"/>
            </a:pPr>
            <a:r>
              <a:rPr lang="en-US" sz="2400" dirty="0">
                <a:latin typeface="+mn-lt"/>
              </a:rPr>
              <a:t>SNS BL-4A &amp; 4B among first instruments at SNS ~2008</a:t>
            </a:r>
          </a:p>
          <a:p>
            <a:pPr marL="285750" indent="-285750">
              <a:buFont typeface="Arial" panose="020B0604020202020204" pitchFamily="34" charset="0"/>
              <a:buChar char="•"/>
            </a:pPr>
            <a:r>
              <a:rPr lang="en-US" sz="2400" dirty="0">
                <a:latin typeface="+mn-lt"/>
              </a:rPr>
              <a:t>The suite:</a:t>
            </a:r>
          </a:p>
          <a:p>
            <a:pPr marL="971550" lvl="1" indent="-285750"/>
            <a:r>
              <a:rPr lang="en-US" sz="2400" dirty="0">
                <a:latin typeface="+mn-lt"/>
              </a:rPr>
              <a:t>Magnetism Reflectometer (MAGREF, MR), BL-4A SNS, dedicated to Polarized Neutron Reflectometry (PNR), vertical geometry</a:t>
            </a:r>
            <a:r>
              <a:rPr lang="en-US" sz="2200" dirty="0">
                <a:latin typeface="+mn-lt"/>
              </a:rPr>
              <a:t> </a:t>
            </a:r>
          </a:p>
          <a:p>
            <a:pPr marL="971550" lvl="1" indent="-285750"/>
            <a:r>
              <a:rPr lang="en-US" sz="2400" dirty="0">
                <a:latin typeface="+mn-lt"/>
              </a:rPr>
              <a:t>Liquids Reflectometer (LIQREF, LR), BL-4B, Neutron Reflectometry (NR), horizontal geometry  </a:t>
            </a:r>
          </a:p>
        </p:txBody>
      </p:sp>
    </p:spTree>
    <p:extLst>
      <p:ext uri="{BB962C8B-B14F-4D97-AF65-F5344CB8AC3E}">
        <p14:creationId xmlns:p14="http://schemas.microsoft.com/office/powerpoint/2010/main" val="962171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2D566-82E7-4D99-A523-A86F2AD921C0}"/>
              </a:ext>
            </a:extLst>
          </p:cNvPr>
          <p:cNvSpPr>
            <a:spLocks noGrp="1"/>
          </p:cNvSpPr>
          <p:nvPr>
            <p:ph type="title"/>
          </p:nvPr>
        </p:nvSpPr>
        <p:spPr>
          <a:xfrm>
            <a:off x="324357" y="15009"/>
            <a:ext cx="11867643" cy="812530"/>
          </a:xfrm>
        </p:spPr>
        <p:txBody>
          <a:bodyPr/>
          <a:lstStyle/>
          <a:p>
            <a:r>
              <a:rPr lang="en-US" sz="2600" dirty="0"/>
              <a:t>Revealing mysteries of artificial honeycomb system:</a:t>
            </a:r>
            <a:br>
              <a:rPr lang="en-US" sz="2600" dirty="0"/>
            </a:br>
            <a:r>
              <a:rPr lang="en-US" sz="2600" dirty="0"/>
              <a:t>Emergent topological quasiparticle kinetics in constricted nanomagnets</a:t>
            </a:r>
          </a:p>
        </p:txBody>
      </p:sp>
      <p:sp>
        <p:nvSpPr>
          <p:cNvPr id="4" name="Rectangle 3">
            <a:extLst>
              <a:ext uri="{FF2B5EF4-FFF2-40B4-BE49-F238E27FC236}">
                <a16:creationId xmlns:a16="http://schemas.microsoft.com/office/drawing/2014/main" id="{9AE1501F-4402-49E5-8DB0-03FFA01A1667}"/>
              </a:ext>
            </a:extLst>
          </p:cNvPr>
          <p:cNvSpPr/>
          <p:nvPr/>
        </p:nvSpPr>
        <p:spPr>
          <a:xfrm>
            <a:off x="6004814" y="6471782"/>
            <a:ext cx="5829301" cy="369332"/>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Arial" panose="020B0604020202020204" pitchFamily="34" charset="0"/>
              </a:rPr>
              <a:t>J. Guo, D Singh et al </a:t>
            </a:r>
            <a:r>
              <a:rPr kumimoji="0" lang="en-US" sz="1800" b="0" i="1"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Arial" panose="020B0604020202020204" pitchFamily="34" charset="0"/>
              </a:rPr>
              <a:t>Physical Review Research,</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Arial" panose="020B0604020202020204" pitchFamily="34" charset="0"/>
              </a:rPr>
              <a:t> 6, 043144 (2024)</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Arial" charset="0"/>
            </a:endParaRPr>
          </a:p>
        </p:txBody>
      </p:sp>
      <p:pic>
        <p:nvPicPr>
          <p:cNvPr id="3074" name="Picture 2" descr="University of Missouri">
            <a:extLst>
              <a:ext uri="{FF2B5EF4-FFF2-40B4-BE49-F238E27FC236}">
                <a16:creationId xmlns:a16="http://schemas.microsoft.com/office/drawing/2014/main" id="{31F81E04-A591-4430-A12C-506BB6AAD8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850"/>
          <a:stretch/>
        </p:blipFill>
        <p:spPr bwMode="auto">
          <a:xfrm>
            <a:off x="542334" y="5774665"/>
            <a:ext cx="556215" cy="75666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CB4B0756-03EF-4B56-8C5A-C0B6057B1385}"/>
              </a:ext>
            </a:extLst>
          </p:cNvPr>
          <p:cNvSpPr/>
          <p:nvPr/>
        </p:nvSpPr>
        <p:spPr>
          <a:xfrm>
            <a:off x="1098549" y="4597079"/>
            <a:ext cx="11026395" cy="1969770"/>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1700" b="1" i="0"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rPr>
              <a:t>The dynamic behavior in constricted honeycomb lattices is mediated by vortex-type micro-spin proﬁle quasiparticles with a net magnetic core, canting out perpendicular to the plane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endParaRPr kumimoji="0" lang="en-US" sz="800" b="1" i="0"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1700" b="1" i="0"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rPr>
              <a:t>Experimental and theoretical study reveal that constricted honeycomb nanomagnets show fast kinetic events at picosecond timescales due to the relaxation of topological quasiparticles that persist to low temperature in the absence of any external stimuli.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endParaRPr kumimoji="0" lang="en-US" sz="800" b="1" i="0"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1700" b="1" i="0"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rPr>
              <a:t>This discovery is especially important considering the fact that paramagnets or antiferromagnets have no net magnetization</a:t>
            </a:r>
            <a:r>
              <a:rPr kumimoji="0" lang="en-US" sz="1600" b="1" i="0"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rPr>
              <a:t>. </a:t>
            </a:r>
          </a:p>
        </p:txBody>
      </p:sp>
      <p:sp>
        <p:nvSpPr>
          <p:cNvPr id="18" name="TextBox 17">
            <a:extLst>
              <a:ext uri="{FF2B5EF4-FFF2-40B4-BE49-F238E27FC236}">
                <a16:creationId xmlns:a16="http://schemas.microsoft.com/office/drawing/2014/main" id="{1957F64A-DCF9-9CF1-C0D3-CD92EDCE7AE9}"/>
              </a:ext>
            </a:extLst>
          </p:cNvPr>
          <p:cNvSpPr txBox="1"/>
          <p:nvPr/>
        </p:nvSpPr>
        <p:spPr>
          <a:xfrm>
            <a:off x="2880359" y="1371630"/>
            <a:ext cx="2569368" cy="310854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Magnetic dynamics in the Nd honeycomb nanomagnet of 6 nm thick.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NSE spectroscopy reveals the presence of dynamic behavior in the system without magnetic field application.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The absence of intensity for neutron polarization along -Z axis indicates the magnetic nature of the scattering</a:t>
            </a:r>
          </a:p>
        </p:txBody>
      </p:sp>
      <p:pic>
        <p:nvPicPr>
          <p:cNvPr id="20" name="Picture 19" descr="Chart, treemap chart&#10;&#10;AI-generated content may be incorrect.">
            <a:extLst>
              <a:ext uri="{FF2B5EF4-FFF2-40B4-BE49-F238E27FC236}">
                <a16:creationId xmlns:a16="http://schemas.microsoft.com/office/drawing/2014/main" id="{4EC2FA9D-6C1A-FB86-9F04-4DDCB56DEE47}"/>
              </a:ext>
            </a:extLst>
          </p:cNvPr>
          <p:cNvPicPr>
            <a:picLocks noChangeAspect="1"/>
          </p:cNvPicPr>
          <p:nvPr/>
        </p:nvPicPr>
        <p:blipFill>
          <a:blip r:embed="rId3"/>
          <a:srcRect l="7339" t="6131" r="2848"/>
          <a:stretch>
            <a:fillRect/>
          </a:stretch>
        </p:blipFill>
        <p:spPr>
          <a:xfrm>
            <a:off x="360931" y="1216076"/>
            <a:ext cx="2456505" cy="3440017"/>
          </a:xfrm>
          <a:prstGeom prst="rect">
            <a:avLst/>
          </a:prstGeom>
        </p:spPr>
      </p:pic>
      <p:pic>
        <p:nvPicPr>
          <p:cNvPr id="23" name="Picture 22" descr="Chart&#10;&#10;AI-generated content may be incorrect.">
            <a:extLst>
              <a:ext uri="{FF2B5EF4-FFF2-40B4-BE49-F238E27FC236}">
                <a16:creationId xmlns:a16="http://schemas.microsoft.com/office/drawing/2014/main" id="{AB500DC8-D70D-67D1-9BF1-15B7D5AD6FA7}"/>
              </a:ext>
            </a:extLst>
          </p:cNvPr>
          <p:cNvPicPr>
            <a:picLocks noChangeAspect="1"/>
          </p:cNvPicPr>
          <p:nvPr/>
        </p:nvPicPr>
        <p:blipFill>
          <a:blip r:embed="rId4"/>
          <a:srcRect l="4956" t="2295"/>
          <a:stretch>
            <a:fillRect/>
          </a:stretch>
        </p:blipFill>
        <p:spPr>
          <a:xfrm>
            <a:off x="5396833" y="1325806"/>
            <a:ext cx="3763492" cy="3227906"/>
          </a:xfrm>
          <a:prstGeom prst="rect">
            <a:avLst/>
          </a:prstGeom>
        </p:spPr>
      </p:pic>
      <p:sp>
        <p:nvSpPr>
          <p:cNvPr id="25" name="TextBox 24">
            <a:extLst>
              <a:ext uri="{FF2B5EF4-FFF2-40B4-BE49-F238E27FC236}">
                <a16:creationId xmlns:a16="http://schemas.microsoft.com/office/drawing/2014/main" id="{428504A0-4DB8-E50C-93F0-D42303277E47}"/>
              </a:ext>
            </a:extLst>
          </p:cNvPr>
          <p:cNvSpPr txBox="1"/>
          <p:nvPr/>
        </p:nvSpPr>
        <p:spPr>
          <a:xfrm>
            <a:off x="9223248" y="1441531"/>
            <a:ext cx="2543424" cy="73866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PNR Magnetization study of the Nd honeycomb in zero and finite applied field</a:t>
            </a:r>
          </a:p>
        </p:txBody>
      </p:sp>
      <p:sp>
        <p:nvSpPr>
          <p:cNvPr id="27" name="TextBox 26">
            <a:extLst>
              <a:ext uri="{FF2B5EF4-FFF2-40B4-BE49-F238E27FC236}">
                <a16:creationId xmlns:a16="http://schemas.microsoft.com/office/drawing/2014/main" id="{4E1A2A54-4074-1F0E-4EBA-99DC68529BD4}"/>
              </a:ext>
            </a:extLst>
          </p:cNvPr>
          <p:cNvSpPr txBox="1"/>
          <p:nvPr/>
        </p:nvSpPr>
        <p:spPr>
          <a:xfrm>
            <a:off x="9232120" y="2468880"/>
            <a:ext cx="2800116" cy="160043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The results of the modeling and experimental data obtained using PNR at 5 K and 4.5 T (inset) for the reflectivity and off-specular scattering of the magnetic honeycomb structure (left).</a:t>
            </a:r>
          </a:p>
        </p:txBody>
      </p:sp>
      <p:sp>
        <p:nvSpPr>
          <p:cNvPr id="5" name="TextBox 4">
            <a:extLst>
              <a:ext uri="{FF2B5EF4-FFF2-40B4-BE49-F238E27FC236}">
                <a16:creationId xmlns:a16="http://schemas.microsoft.com/office/drawing/2014/main" id="{36F647FB-1710-009D-8844-5DA76F9E49E8}"/>
              </a:ext>
            </a:extLst>
          </p:cNvPr>
          <p:cNvSpPr txBox="1"/>
          <p:nvPr/>
        </p:nvSpPr>
        <p:spPr>
          <a:xfrm>
            <a:off x="494491" y="863651"/>
            <a:ext cx="10664871"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47E59"/>
                </a:solidFill>
                <a:effectLst/>
                <a:uLnTx/>
                <a:uFillTx/>
                <a:latin typeface="Arial Narrow" panose="020B0606020202030204" pitchFamily="34" charset="0"/>
                <a:ea typeface="+mn-ea"/>
                <a:cs typeface="Arial" charset="0"/>
              </a:rPr>
              <a:t>Joint PNR and NSE experiments on antiferromagnetic and paramagnetic neodymium honeycomb thin film</a:t>
            </a:r>
          </a:p>
        </p:txBody>
      </p:sp>
    </p:spTree>
    <p:extLst>
      <p:ext uri="{BB962C8B-B14F-4D97-AF65-F5344CB8AC3E}">
        <p14:creationId xmlns:p14="http://schemas.microsoft.com/office/powerpoint/2010/main" val="357266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57CDF405-B6E1-4144-B4D9-C5CB693DAFC0}"/>
              </a:ext>
            </a:extLst>
          </p:cNvPr>
          <p:cNvSpPr txBox="1">
            <a:spLocks noChangeArrowheads="1"/>
          </p:cNvSpPr>
          <p:nvPr/>
        </p:nvSpPr>
        <p:spPr bwMode="auto">
          <a:xfrm>
            <a:off x="342900" y="743802"/>
            <a:ext cx="5565337"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400"/>
              </a:spcBef>
              <a:buClr>
                <a:srgbClr val="006C3A"/>
              </a:buClr>
              <a:buFont typeface="Arial" pitchFamily="34" charset="0"/>
              <a:buChar char="•"/>
              <a:defRPr sz="2800" b="1">
                <a:solidFill>
                  <a:schemeClr val="tx1"/>
                </a:solidFill>
                <a:latin typeface="Arial Narrow" pitchFamily="34" charset="0"/>
                <a:ea typeface="ヒラギノ角ゴ Pro W3" charset="-128"/>
              </a:defRPr>
            </a:lvl1pPr>
            <a:lvl2pPr marL="742950" indent="-285750" eaLnBrk="0" hangingPunct="0">
              <a:lnSpc>
                <a:spcPct val="90000"/>
              </a:lnSpc>
              <a:spcBef>
                <a:spcPts val="1200"/>
              </a:spcBef>
              <a:buClr>
                <a:srgbClr val="006C3A"/>
              </a:buClr>
              <a:buFont typeface="Arial" pitchFamily="34" charset="0"/>
              <a:buChar char="–"/>
              <a:defRPr sz="2400" b="1">
                <a:solidFill>
                  <a:schemeClr val="tx1"/>
                </a:solidFill>
                <a:latin typeface="Arial Narrow" pitchFamily="34" charset="0"/>
                <a:ea typeface="ヒラギノ角ゴ Pro W3" charset="-128"/>
              </a:defRPr>
            </a:lvl2pPr>
            <a:lvl3pPr marL="1143000" indent="-228600" eaLnBrk="0" hangingPunct="0">
              <a:lnSpc>
                <a:spcPct val="90000"/>
              </a:lnSpc>
              <a:spcBef>
                <a:spcPts val="800"/>
              </a:spcBef>
              <a:buClr>
                <a:srgbClr val="006C3A"/>
              </a:buClr>
              <a:buFont typeface="Arial" pitchFamily="34" charset="0"/>
              <a:buChar char="•"/>
              <a:defRPr sz="2000" b="1">
                <a:solidFill>
                  <a:schemeClr val="tx1"/>
                </a:solidFill>
                <a:latin typeface="Arial Narrow" pitchFamily="34" charset="0"/>
                <a:ea typeface="ヒラギノ角ゴ Pro W3" charset="-128"/>
              </a:defRPr>
            </a:lvl3pPr>
            <a:lvl4pPr marL="1600200" indent="-228600" eaLnBrk="0" hangingPunct="0">
              <a:lnSpc>
                <a:spcPct val="90000"/>
              </a:lnSpc>
              <a:spcBef>
                <a:spcPts val="800"/>
              </a:spcBef>
              <a:buClr>
                <a:srgbClr val="006C3A"/>
              </a:buClr>
              <a:buFont typeface="Arial" pitchFamily="34" charset="0"/>
              <a:buChar char="–"/>
              <a:defRPr b="1">
                <a:solidFill>
                  <a:schemeClr val="tx1"/>
                </a:solidFill>
                <a:latin typeface="Arial Narrow" pitchFamily="34" charset="0"/>
                <a:ea typeface="ヒラギノ角ゴ Pro W3" charset="-128"/>
              </a:defRPr>
            </a:lvl4pPr>
            <a:lvl5pPr marL="2057400" indent="-228600" eaLnBrk="0" hangingPunct="0">
              <a:lnSpc>
                <a:spcPct val="90000"/>
              </a:lnSpc>
              <a:spcBef>
                <a:spcPts val="600"/>
              </a:spcBef>
              <a:buClr>
                <a:srgbClr val="006C3A"/>
              </a:buClr>
              <a:buFont typeface="Arial" pitchFamily="34" charset="0"/>
              <a:buChar char="»"/>
              <a:defRPr b="1">
                <a:solidFill>
                  <a:schemeClr val="tx1"/>
                </a:solidFill>
                <a:latin typeface="Arial Narrow" pitchFamily="34" charset="0"/>
                <a:ea typeface="ヒラギノ角ゴ Pro W3" charset="-128"/>
              </a:defRPr>
            </a:lvl5pPr>
            <a:lvl6pPr marL="2514600" indent="-228600" eaLnBrk="0" fontAlgn="base" hangingPunct="0">
              <a:lnSpc>
                <a:spcPct val="90000"/>
              </a:lnSpc>
              <a:spcBef>
                <a:spcPts val="600"/>
              </a:spcBef>
              <a:spcAft>
                <a:spcPct val="0"/>
              </a:spcAft>
              <a:buClr>
                <a:srgbClr val="006C3A"/>
              </a:buClr>
              <a:buFont typeface="Arial" pitchFamily="34" charset="0"/>
              <a:buChar char="»"/>
              <a:defRPr b="1">
                <a:solidFill>
                  <a:schemeClr val="tx1"/>
                </a:solidFill>
                <a:latin typeface="Arial Narrow" pitchFamily="34" charset="0"/>
                <a:ea typeface="ヒラギノ角ゴ Pro W3" charset="-128"/>
              </a:defRPr>
            </a:lvl6pPr>
            <a:lvl7pPr marL="2971800" indent="-228600" eaLnBrk="0" fontAlgn="base" hangingPunct="0">
              <a:lnSpc>
                <a:spcPct val="90000"/>
              </a:lnSpc>
              <a:spcBef>
                <a:spcPts val="600"/>
              </a:spcBef>
              <a:spcAft>
                <a:spcPct val="0"/>
              </a:spcAft>
              <a:buClr>
                <a:srgbClr val="006C3A"/>
              </a:buClr>
              <a:buFont typeface="Arial" pitchFamily="34" charset="0"/>
              <a:buChar char="»"/>
              <a:defRPr b="1">
                <a:solidFill>
                  <a:schemeClr val="tx1"/>
                </a:solidFill>
                <a:latin typeface="Arial Narrow" pitchFamily="34" charset="0"/>
                <a:ea typeface="ヒラギノ角ゴ Pro W3" charset="-128"/>
              </a:defRPr>
            </a:lvl7pPr>
            <a:lvl8pPr marL="3429000" indent="-228600" eaLnBrk="0" fontAlgn="base" hangingPunct="0">
              <a:lnSpc>
                <a:spcPct val="90000"/>
              </a:lnSpc>
              <a:spcBef>
                <a:spcPts val="600"/>
              </a:spcBef>
              <a:spcAft>
                <a:spcPct val="0"/>
              </a:spcAft>
              <a:buClr>
                <a:srgbClr val="006C3A"/>
              </a:buClr>
              <a:buFont typeface="Arial" pitchFamily="34" charset="0"/>
              <a:buChar char="»"/>
              <a:defRPr b="1">
                <a:solidFill>
                  <a:schemeClr val="tx1"/>
                </a:solidFill>
                <a:latin typeface="Arial Narrow" pitchFamily="34" charset="0"/>
                <a:ea typeface="ヒラギノ角ゴ Pro W3" charset="-128"/>
              </a:defRPr>
            </a:lvl8pPr>
            <a:lvl9pPr marL="3886200" indent="-228600" eaLnBrk="0" fontAlgn="base" hangingPunct="0">
              <a:lnSpc>
                <a:spcPct val="90000"/>
              </a:lnSpc>
              <a:spcBef>
                <a:spcPts val="600"/>
              </a:spcBef>
              <a:spcAft>
                <a:spcPct val="0"/>
              </a:spcAft>
              <a:buClr>
                <a:srgbClr val="006C3A"/>
              </a:buClr>
              <a:buFont typeface="Arial" pitchFamily="34" charset="0"/>
              <a:buChar char="»"/>
              <a:defRPr b="1">
                <a:solidFill>
                  <a:schemeClr val="tx1"/>
                </a:solidFill>
                <a:latin typeface="Arial Narrow" pitchFamily="34" charset="0"/>
                <a:ea typeface="ヒラギノ角ゴ Pro W3" charset="-128"/>
              </a:defRPr>
            </a:lvl9pPr>
          </a:lstStyle>
          <a:p>
            <a:pPr>
              <a:buNone/>
            </a:pPr>
            <a:r>
              <a:rPr lang="en-US" sz="1800" b="0" dirty="0"/>
              <a:t>Combining spin-pumping with polarized neutron reflectometry for the d</a:t>
            </a:r>
            <a:r>
              <a:rPr lang="en-US" altLang="en-US" sz="1800" b="0" dirty="0"/>
              <a:t>irect measurement of the spin diffusion length in materials for spintronics</a:t>
            </a:r>
          </a:p>
        </p:txBody>
      </p:sp>
      <p:sp>
        <p:nvSpPr>
          <p:cNvPr id="8" name="Rectangle 7">
            <a:extLst>
              <a:ext uri="{FF2B5EF4-FFF2-40B4-BE49-F238E27FC236}">
                <a16:creationId xmlns:a16="http://schemas.microsoft.com/office/drawing/2014/main" id="{29CAD137-EB5E-4FF7-96D8-D0C4898770B9}"/>
              </a:ext>
            </a:extLst>
          </p:cNvPr>
          <p:cNvSpPr/>
          <p:nvPr/>
        </p:nvSpPr>
        <p:spPr>
          <a:xfrm>
            <a:off x="3259592" y="1633550"/>
            <a:ext cx="2809875" cy="2031325"/>
          </a:xfrm>
          <a:prstGeom prst="rect">
            <a:avLst/>
          </a:prstGeom>
          <a:ln>
            <a:solidFill>
              <a:schemeClr val="bg1"/>
            </a:solidFill>
          </a:ln>
        </p:spPr>
        <p:txBody>
          <a:bodyPr wrap="square">
            <a:spAutoFit/>
          </a:bodyPr>
          <a:lstStyle/>
          <a:p>
            <a:pPr marL="285750" indent="-285750">
              <a:buFont typeface="Wingdings" panose="05000000000000000000" pitchFamily="2" charset="2"/>
              <a:buChar char="q"/>
            </a:pPr>
            <a:r>
              <a:rPr lang="en-US" sz="1400" dirty="0">
                <a:latin typeface="Arial Narrow" panose="020B0606020202030204" pitchFamily="34" charset="0"/>
              </a:rPr>
              <a:t>Demonstrated the ability of FMR to drive a spin polarized current into a normal metal with PNR using a </a:t>
            </a:r>
            <a:r>
              <a:rPr lang="en-US" sz="1400" i="1" dirty="0">
                <a:latin typeface="Arial Narrow" panose="020B0606020202030204" pitchFamily="34" charset="0"/>
              </a:rPr>
              <a:t>coplanar waveguide structure</a:t>
            </a:r>
          </a:p>
          <a:p>
            <a:pPr marL="285750" indent="-285750">
              <a:buFont typeface="Wingdings" panose="05000000000000000000" pitchFamily="2" charset="2"/>
              <a:buChar char="q"/>
            </a:pPr>
            <a:endParaRPr lang="en-US" sz="1400" i="1" dirty="0">
              <a:latin typeface="Arial Narrow" panose="020B0606020202030204" pitchFamily="34" charset="0"/>
            </a:endParaRPr>
          </a:p>
          <a:p>
            <a:pPr marL="285750" indent="-285750">
              <a:buFont typeface="Wingdings" panose="05000000000000000000" pitchFamily="2" charset="2"/>
              <a:buChar char="q"/>
            </a:pPr>
            <a:r>
              <a:rPr lang="en-US" sz="1400" dirty="0">
                <a:latin typeface="Arial Narrow" panose="020B0606020202030204" pitchFamily="34" charset="0"/>
              </a:rPr>
              <a:t>Developed a </a:t>
            </a:r>
            <a:r>
              <a:rPr lang="en-US" sz="1400" i="1" dirty="0">
                <a:latin typeface="Arial Narrow" panose="020B0606020202030204" pitchFamily="34" charset="0"/>
              </a:rPr>
              <a:t>rectangular waveguide </a:t>
            </a:r>
            <a:r>
              <a:rPr lang="en-US" sz="1400" dirty="0">
                <a:latin typeface="Arial Narrow" panose="020B0606020202030204" pitchFamily="34" charset="0"/>
              </a:rPr>
              <a:t>increase the microwave power and thus the spin accumulation in the spacer layer</a:t>
            </a:r>
          </a:p>
        </p:txBody>
      </p:sp>
      <p:pic>
        <p:nvPicPr>
          <p:cNvPr id="10" name="Picture 9">
            <a:extLst>
              <a:ext uri="{FF2B5EF4-FFF2-40B4-BE49-F238E27FC236}">
                <a16:creationId xmlns:a16="http://schemas.microsoft.com/office/drawing/2014/main" id="{C59462E9-F954-4D10-B92A-82C141F9AF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792" y="1604814"/>
            <a:ext cx="2809875" cy="1873250"/>
          </a:xfrm>
          <a:prstGeom prst="rect">
            <a:avLst/>
          </a:prstGeom>
        </p:spPr>
      </p:pic>
      <p:pic>
        <p:nvPicPr>
          <p:cNvPr id="15" name="Picture 14">
            <a:extLst>
              <a:ext uri="{FF2B5EF4-FFF2-40B4-BE49-F238E27FC236}">
                <a16:creationId xmlns:a16="http://schemas.microsoft.com/office/drawing/2014/main" id="{3B6D6266-01AE-4AD5-BB80-905907026D41}"/>
              </a:ext>
            </a:extLst>
          </p:cNvPr>
          <p:cNvPicPr/>
          <p:nvPr/>
        </p:nvPicPr>
        <p:blipFill rotWithShape="1">
          <a:blip r:embed="rId3" cstate="print">
            <a:extLst>
              <a:ext uri="{28A0092B-C50C-407E-A947-70E740481C1C}">
                <a14:useLocalDpi xmlns:a14="http://schemas.microsoft.com/office/drawing/2010/main" val="0"/>
              </a:ext>
            </a:extLst>
          </a:blip>
          <a:srcRect t="73019" r="44282" b="3697"/>
          <a:stretch/>
        </p:blipFill>
        <p:spPr bwMode="auto">
          <a:xfrm rot="5400000">
            <a:off x="68187" y="3829208"/>
            <a:ext cx="1330382" cy="761994"/>
          </a:xfrm>
          <a:prstGeom prst="rect">
            <a:avLst/>
          </a:prstGeom>
          <a:noFill/>
          <a:ln>
            <a:noFill/>
          </a:ln>
        </p:spPr>
      </p:pic>
      <p:cxnSp>
        <p:nvCxnSpPr>
          <p:cNvPr id="18" name="Straight Arrow Connector 17">
            <a:extLst>
              <a:ext uri="{FF2B5EF4-FFF2-40B4-BE49-F238E27FC236}">
                <a16:creationId xmlns:a16="http://schemas.microsoft.com/office/drawing/2014/main" id="{162C9E2A-9918-4CA7-BF84-7F4408356824}"/>
              </a:ext>
            </a:extLst>
          </p:cNvPr>
          <p:cNvCxnSpPr>
            <a:cxnSpLocks/>
          </p:cNvCxnSpPr>
          <p:nvPr/>
        </p:nvCxnSpPr>
        <p:spPr>
          <a:xfrm flipV="1">
            <a:off x="857229" y="2278830"/>
            <a:ext cx="563765" cy="13169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37CDE21-8868-4B8C-B83B-9D72E34E2A61}"/>
              </a:ext>
            </a:extLst>
          </p:cNvPr>
          <p:cNvGrpSpPr/>
          <p:nvPr/>
        </p:nvGrpSpPr>
        <p:grpSpPr>
          <a:xfrm>
            <a:off x="3563745" y="4353699"/>
            <a:ext cx="2403067" cy="2110464"/>
            <a:chOff x="485271" y="3759201"/>
            <a:chExt cx="2775972" cy="2412999"/>
          </a:xfrm>
        </p:grpSpPr>
        <p:pic>
          <p:nvPicPr>
            <p:cNvPr id="20" name="Picture 19">
              <a:extLst>
                <a:ext uri="{FF2B5EF4-FFF2-40B4-BE49-F238E27FC236}">
                  <a16:creationId xmlns:a16="http://schemas.microsoft.com/office/drawing/2014/main" id="{6D7D3190-83DF-4F38-A509-F94C5411C2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913" b="18964"/>
            <a:stretch/>
          </p:blipFill>
          <p:spPr>
            <a:xfrm>
              <a:off x="485272" y="3759201"/>
              <a:ext cx="2775971" cy="1219199"/>
            </a:xfrm>
            <a:prstGeom prst="rect">
              <a:avLst/>
            </a:prstGeom>
          </p:spPr>
        </p:pic>
        <p:pic>
          <p:nvPicPr>
            <p:cNvPr id="22" name="Picture 21">
              <a:extLst>
                <a:ext uri="{FF2B5EF4-FFF2-40B4-BE49-F238E27FC236}">
                  <a16:creationId xmlns:a16="http://schemas.microsoft.com/office/drawing/2014/main" id="{244C3290-2D77-437A-816D-6875A1311B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342" b="10993"/>
            <a:stretch/>
          </p:blipFill>
          <p:spPr>
            <a:xfrm>
              <a:off x="485271" y="4838700"/>
              <a:ext cx="2775971" cy="1333500"/>
            </a:xfrm>
            <a:prstGeom prst="rect">
              <a:avLst/>
            </a:prstGeom>
          </p:spPr>
        </p:pic>
      </p:grpSp>
      <p:sp>
        <p:nvSpPr>
          <p:cNvPr id="11" name="Title 1">
            <a:extLst>
              <a:ext uri="{FF2B5EF4-FFF2-40B4-BE49-F238E27FC236}">
                <a16:creationId xmlns:a16="http://schemas.microsoft.com/office/drawing/2014/main" id="{AAC14421-92A9-4127-BD18-C6291406B45E}"/>
              </a:ext>
            </a:extLst>
          </p:cNvPr>
          <p:cNvSpPr>
            <a:spLocks noGrp="1"/>
          </p:cNvSpPr>
          <p:nvPr>
            <p:ph type="title"/>
          </p:nvPr>
        </p:nvSpPr>
        <p:spPr>
          <a:xfrm>
            <a:off x="3639650" y="-18397"/>
            <a:ext cx="5808264" cy="812530"/>
          </a:xfrm>
        </p:spPr>
        <p:txBody>
          <a:bodyPr/>
          <a:lstStyle/>
          <a:p>
            <a:r>
              <a:rPr lang="en-US" sz="2600" dirty="0"/>
              <a:t>Unique experiments on MAGREF :</a:t>
            </a:r>
          </a:p>
        </p:txBody>
      </p:sp>
      <p:grpSp>
        <p:nvGrpSpPr>
          <p:cNvPr id="7" name="Group 6">
            <a:extLst>
              <a:ext uri="{FF2B5EF4-FFF2-40B4-BE49-F238E27FC236}">
                <a16:creationId xmlns:a16="http://schemas.microsoft.com/office/drawing/2014/main" id="{A6108A1F-0A5F-4FD3-9547-7479AD15EA48}"/>
              </a:ext>
            </a:extLst>
          </p:cNvPr>
          <p:cNvGrpSpPr/>
          <p:nvPr/>
        </p:nvGrpSpPr>
        <p:grpSpPr>
          <a:xfrm>
            <a:off x="1149565" y="5294698"/>
            <a:ext cx="2120869" cy="1531599"/>
            <a:chOff x="321288" y="1458914"/>
            <a:chExt cx="3375567" cy="2241993"/>
          </a:xfrm>
        </p:grpSpPr>
        <p:pic>
          <p:nvPicPr>
            <p:cNvPr id="2" name="Picture 1">
              <a:extLst>
                <a:ext uri="{FF2B5EF4-FFF2-40B4-BE49-F238E27FC236}">
                  <a16:creationId xmlns:a16="http://schemas.microsoft.com/office/drawing/2014/main" id="{C714203D-002B-4793-B87B-382EDEC7A986}"/>
                </a:ext>
              </a:extLst>
            </p:cNvPr>
            <p:cNvPicPr>
              <a:picLocks noChangeAspect="1"/>
            </p:cNvPicPr>
            <p:nvPr/>
          </p:nvPicPr>
          <p:blipFill rotWithShape="1">
            <a:blip r:embed="rId6"/>
            <a:srcRect t="11587" r="9315"/>
            <a:stretch/>
          </p:blipFill>
          <p:spPr>
            <a:xfrm>
              <a:off x="321288" y="1458914"/>
              <a:ext cx="3375567" cy="2241993"/>
            </a:xfrm>
            <a:prstGeom prst="rect">
              <a:avLst/>
            </a:prstGeom>
          </p:spPr>
        </p:pic>
        <p:sp>
          <p:nvSpPr>
            <p:cNvPr id="6" name="Rectangle 5">
              <a:extLst>
                <a:ext uri="{FF2B5EF4-FFF2-40B4-BE49-F238E27FC236}">
                  <a16:creationId xmlns:a16="http://schemas.microsoft.com/office/drawing/2014/main" id="{2BF69DB2-4ACD-414F-9260-F60147D9D049}"/>
                </a:ext>
              </a:extLst>
            </p:cNvPr>
            <p:cNvSpPr/>
            <p:nvPr/>
          </p:nvSpPr>
          <p:spPr>
            <a:xfrm>
              <a:off x="339221" y="1458914"/>
              <a:ext cx="397379" cy="45243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pic>
        <p:nvPicPr>
          <p:cNvPr id="9" name="Picture 8">
            <a:extLst>
              <a:ext uri="{FF2B5EF4-FFF2-40B4-BE49-F238E27FC236}">
                <a16:creationId xmlns:a16="http://schemas.microsoft.com/office/drawing/2014/main" id="{B957EF60-EC49-46C9-85D2-3A91CC4125B9}"/>
              </a:ext>
            </a:extLst>
          </p:cNvPr>
          <p:cNvPicPr>
            <a:picLocks noChangeAspect="1"/>
          </p:cNvPicPr>
          <p:nvPr/>
        </p:nvPicPr>
        <p:blipFill>
          <a:blip r:embed="rId7"/>
          <a:stretch>
            <a:fillRect/>
          </a:stretch>
        </p:blipFill>
        <p:spPr>
          <a:xfrm>
            <a:off x="1748421" y="3561556"/>
            <a:ext cx="1533973" cy="1139215"/>
          </a:xfrm>
          <a:prstGeom prst="rect">
            <a:avLst/>
          </a:prstGeom>
        </p:spPr>
      </p:pic>
      <p:sp>
        <p:nvSpPr>
          <p:cNvPr id="12" name="Rectangle 11">
            <a:extLst>
              <a:ext uri="{FF2B5EF4-FFF2-40B4-BE49-F238E27FC236}">
                <a16:creationId xmlns:a16="http://schemas.microsoft.com/office/drawing/2014/main" id="{405B0113-D385-4D34-B3EF-982966E4FD0C}"/>
              </a:ext>
            </a:extLst>
          </p:cNvPr>
          <p:cNvSpPr/>
          <p:nvPr/>
        </p:nvSpPr>
        <p:spPr>
          <a:xfrm>
            <a:off x="1524809" y="4784263"/>
            <a:ext cx="1924633" cy="523220"/>
          </a:xfrm>
          <a:prstGeom prst="rect">
            <a:avLst/>
          </a:prstGeom>
        </p:spPr>
        <p:txBody>
          <a:bodyPr wrap="square">
            <a:spAutoFit/>
          </a:bodyPr>
          <a:lstStyle/>
          <a:p>
            <a:r>
              <a:rPr lang="en-US" sz="1400" dirty="0">
                <a:latin typeface="Arial Narrow" panose="020B0606020202030204" pitchFamily="34" charset="0"/>
              </a:rPr>
              <a:t>In-situ spin-pumping using</a:t>
            </a:r>
          </a:p>
          <a:p>
            <a:r>
              <a:rPr lang="en-US" sz="1400" dirty="0">
                <a:latin typeface="Arial Narrow" panose="020B0606020202030204" pitchFamily="34" charset="0"/>
              </a:rPr>
              <a:t>rectangular waveguide</a:t>
            </a:r>
          </a:p>
        </p:txBody>
      </p:sp>
      <p:sp>
        <p:nvSpPr>
          <p:cNvPr id="14" name="Rectangle 13">
            <a:extLst>
              <a:ext uri="{FF2B5EF4-FFF2-40B4-BE49-F238E27FC236}">
                <a16:creationId xmlns:a16="http://schemas.microsoft.com/office/drawing/2014/main" id="{1E455005-2E33-4372-9EA5-FEB24CCE9222}"/>
              </a:ext>
            </a:extLst>
          </p:cNvPr>
          <p:cNvSpPr/>
          <p:nvPr/>
        </p:nvSpPr>
        <p:spPr>
          <a:xfrm>
            <a:off x="352382" y="4869293"/>
            <a:ext cx="1009694" cy="584775"/>
          </a:xfrm>
          <a:prstGeom prst="rect">
            <a:avLst/>
          </a:prstGeom>
        </p:spPr>
        <p:txBody>
          <a:bodyPr wrap="square">
            <a:spAutoFit/>
          </a:bodyPr>
          <a:lstStyle/>
          <a:p>
            <a:r>
              <a:rPr lang="en-US" sz="1600" dirty="0">
                <a:latin typeface="Arial Narrow" panose="020B0606020202030204" pitchFamily="34" charset="0"/>
              </a:rPr>
              <a:t>Coplanar waveguide</a:t>
            </a:r>
          </a:p>
        </p:txBody>
      </p:sp>
      <p:sp>
        <p:nvSpPr>
          <p:cNvPr id="16" name="Rectangle 15">
            <a:extLst>
              <a:ext uri="{FF2B5EF4-FFF2-40B4-BE49-F238E27FC236}">
                <a16:creationId xmlns:a16="http://schemas.microsoft.com/office/drawing/2014/main" id="{387816EB-412D-4EC7-8561-E163162DD039}"/>
              </a:ext>
            </a:extLst>
          </p:cNvPr>
          <p:cNvSpPr/>
          <p:nvPr/>
        </p:nvSpPr>
        <p:spPr>
          <a:xfrm>
            <a:off x="3522180" y="4045527"/>
            <a:ext cx="2517372" cy="307777"/>
          </a:xfrm>
          <a:prstGeom prst="rect">
            <a:avLst/>
          </a:prstGeom>
        </p:spPr>
        <p:txBody>
          <a:bodyPr wrap="square">
            <a:spAutoFit/>
          </a:bodyPr>
          <a:lstStyle/>
          <a:p>
            <a:r>
              <a:rPr lang="en-US" altLang="en-US" sz="1400" dirty="0">
                <a:latin typeface="Arial Narrow" panose="020B0606020202030204" pitchFamily="34" charset="0"/>
              </a:rPr>
              <a:t>Experiment on Organic Spin valves</a:t>
            </a:r>
            <a:endParaRPr lang="en-US" sz="1400" dirty="0">
              <a:latin typeface="Arial Narrow" panose="020B0606020202030204" pitchFamily="34" charset="0"/>
            </a:endParaRPr>
          </a:p>
        </p:txBody>
      </p:sp>
      <p:sp>
        <p:nvSpPr>
          <p:cNvPr id="4" name="Rectangle 3">
            <a:extLst>
              <a:ext uri="{FF2B5EF4-FFF2-40B4-BE49-F238E27FC236}">
                <a16:creationId xmlns:a16="http://schemas.microsoft.com/office/drawing/2014/main" id="{CF69DC30-43D4-4188-BC7A-3F7F9E18853B}"/>
              </a:ext>
            </a:extLst>
          </p:cNvPr>
          <p:cNvSpPr/>
          <p:nvPr/>
        </p:nvSpPr>
        <p:spPr>
          <a:xfrm>
            <a:off x="847364" y="424043"/>
            <a:ext cx="4870244" cy="369332"/>
          </a:xfrm>
          <a:prstGeom prst="rect">
            <a:avLst/>
          </a:prstGeom>
        </p:spPr>
        <p:txBody>
          <a:bodyPr wrap="none">
            <a:spAutoFit/>
          </a:bodyPr>
          <a:lstStyle/>
          <a:p>
            <a:r>
              <a:rPr lang="en-US" dirty="0"/>
              <a:t>PNR with in situ Ferromagnetic Resonance</a:t>
            </a:r>
          </a:p>
        </p:txBody>
      </p:sp>
      <p:cxnSp>
        <p:nvCxnSpPr>
          <p:cNvPr id="19" name="Straight Connector 18">
            <a:extLst>
              <a:ext uri="{FF2B5EF4-FFF2-40B4-BE49-F238E27FC236}">
                <a16:creationId xmlns:a16="http://schemas.microsoft.com/office/drawing/2014/main" id="{06897A69-FF59-4DD8-886B-02F3A4A8F556}"/>
              </a:ext>
            </a:extLst>
          </p:cNvPr>
          <p:cNvCxnSpPr>
            <a:cxnSpLocks/>
          </p:cNvCxnSpPr>
          <p:nvPr/>
        </p:nvCxnSpPr>
        <p:spPr>
          <a:xfrm>
            <a:off x="6029325" y="518443"/>
            <a:ext cx="0" cy="6225257"/>
          </a:xfrm>
          <a:prstGeom prst="line">
            <a:avLst/>
          </a:prstGeom>
          <a:ln w="28575">
            <a:solidFill>
              <a:schemeClr val="accent3">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FACD174-6960-40AF-A40D-C9AECC957816}"/>
              </a:ext>
            </a:extLst>
          </p:cNvPr>
          <p:cNvCxnSpPr>
            <a:cxnSpLocks/>
          </p:cNvCxnSpPr>
          <p:nvPr/>
        </p:nvCxnSpPr>
        <p:spPr>
          <a:xfrm flipH="1" flipV="1">
            <a:off x="1473716" y="2360335"/>
            <a:ext cx="1065864" cy="1508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4A0AB0A-7D45-453D-A5FD-29E352D88E14}"/>
              </a:ext>
            </a:extLst>
          </p:cNvPr>
          <p:cNvSpPr/>
          <p:nvPr/>
        </p:nvSpPr>
        <p:spPr>
          <a:xfrm>
            <a:off x="6141649" y="475998"/>
            <a:ext cx="6096000" cy="923330"/>
          </a:xfrm>
          <a:prstGeom prst="rect">
            <a:avLst/>
          </a:prstGeom>
        </p:spPr>
        <p:txBody>
          <a:bodyPr>
            <a:spAutoFit/>
          </a:bodyPr>
          <a:lstStyle/>
          <a:p>
            <a:r>
              <a:rPr lang="en-US" dirty="0"/>
              <a:t>PNR experiments on </a:t>
            </a:r>
            <a:r>
              <a:rPr lang="en-US" dirty="0" err="1"/>
              <a:t>Spontelectric</a:t>
            </a:r>
            <a:r>
              <a:rPr lang="en-US" dirty="0"/>
              <a:t> films-new class of spontaneously polarized molecular solids grown </a:t>
            </a:r>
            <a:r>
              <a:rPr lang="en-US" i="1" dirty="0"/>
              <a:t>in situ </a:t>
            </a:r>
            <a:r>
              <a:rPr lang="en-US" dirty="0"/>
              <a:t>on magnetic reference layer</a:t>
            </a:r>
          </a:p>
        </p:txBody>
      </p:sp>
      <p:pic>
        <p:nvPicPr>
          <p:cNvPr id="26" name="Picture 25">
            <a:extLst>
              <a:ext uri="{FF2B5EF4-FFF2-40B4-BE49-F238E27FC236}">
                <a16:creationId xmlns:a16="http://schemas.microsoft.com/office/drawing/2014/main" id="{445B87E7-FA5B-4B81-A9BC-DD1179A84F4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2836" b="8696"/>
          <a:stretch/>
        </p:blipFill>
        <p:spPr>
          <a:xfrm>
            <a:off x="6119234" y="1512584"/>
            <a:ext cx="3328680" cy="1916416"/>
          </a:xfrm>
          <a:prstGeom prst="rect">
            <a:avLst/>
          </a:prstGeom>
        </p:spPr>
      </p:pic>
      <p:sp>
        <p:nvSpPr>
          <p:cNvPr id="28" name="Rectangle 27">
            <a:extLst>
              <a:ext uri="{FF2B5EF4-FFF2-40B4-BE49-F238E27FC236}">
                <a16:creationId xmlns:a16="http://schemas.microsoft.com/office/drawing/2014/main" id="{C3E8C8A8-63BF-4B1D-AD18-ED5201976975}"/>
              </a:ext>
            </a:extLst>
          </p:cNvPr>
          <p:cNvSpPr/>
          <p:nvPr/>
        </p:nvSpPr>
        <p:spPr>
          <a:xfrm>
            <a:off x="6150407" y="3848662"/>
            <a:ext cx="1683748" cy="2154436"/>
          </a:xfrm>
          <a:prstGeom prst="rect">
            <a:avLst/>
          </a:prstGeom>
          <a:solidFill>
            <a:schemeClr val="bg1"/>
          </a:solidFill>
        </p:spPr>
        <p:txBody>
          <a:bodyPr wrap="square">
            <a:spAutoFit/>
          </a:bodyPr>
          <a:lstStyle/>
          <a:p>
            <a:pPr indent="-285750">
              <a:buFont typeface="Wingdings" panose="05000000000000000000" pitchFamily="2" charset="2"/>
              <a:buChar char="q"/>
            </a:pPr>
            <a:r>
              <a:rPr lang="en-US" sz="1400" dirty="0">
                <a:latin typeface="Arial Narrow" panose="020B0606020202030204" pitchFamily="34" charset="0"/>
              </a:rPr>
              <a:t>Dedicated PNR setup to study molecular diffusion in layered </a:t>
            </a:r>
            <a:r>
              <a:rPr lang="en-US" sz="1400" dirty="0" err="1">
                <a:latin typeface="Arial Narrow" panose="020B0606020202030204" pitchFamily="34" charset="0"/>
              </a:rPr>
              <a:t>spontelectric</a:t>
            </a:r>
            <a:r>
              <a:rPr lang="en-US" sz="1400" dirty="0">
                <a:latin typeface="Arial Narrow" panose="020B0606020202030204" pitchFamily="34" charset="0"/>
              </a:rPr>
              <a:t> solids </a:t>
            </a:r>
          </a:p>
          <a:p>
            <a:pPr indent="-285750">
              <a:buFont typeface="Wingdings" panose="05000000000000000000" pitchFamily="2" charset="2"/>
              <a:buChar char="q"/>
            </a:pPr>
            <a:endParaRPr lang="en-US" sz="800" dirty="0">
              <a:latin typeface="Arial Narrow" panose="020B0606020202030204" pitchFamily="34" charset="0"/>
            </a:endParaRPr>
          </a:p>
          <a:p>
            <a:pPr indent="-285750">
              <a:buFont typeface="Wingdings" panose="05000000000000000000" pitchFamily="2" charset="2"/>
              <a:buChar char="q"/>
            </a:pPr>
            <a:r>
              <a:rPr lang="en-US" sz="1400" dirty="0">
                <a:latin typeface="Arial Narrow" panose="020B0606020202030204" pitchFamily="34" charset="0"/>
              </a:rPr>
              <a:t>growth </a:t>
            </a:r>
            <a:r>
              <a:rPr lang="en-US" sz="1400" i="1" dirty="0">
                <a:latin typeface="Arial Narrow" panose="020B0606020202030204" pitchFamily="34" charset="0"/>
              </a:rPr>
              <a:t>in situ, </a:t>
            </a:r>
            <a:r>
              <a:rPr lang="en-US" sz="1400" dirty="0">
                <a:latin typeface="Arial Narrow" panose="020B0606020202030204" pitchFamily="34" charset="0"/>
              </a:rPr>
              <a:t>under clean high vacuum conditions at cryo-temperatures </a:t>
            </a:r>
          </a:p>
        </p:txBody>
      </p:sp>
      <p:sp>
        <p:nvSpPr>
          <p:cNvPr id="29" name="Rectangle 28">
            <a:extLst>
              <a:ext uri="{FF2B5EF4-FFF2-40B4-BE49-F238E27FC236}">
                <a16:creationId xmlns:a16="http://schemas.microsoft.com/office/drawing/2014/main" id="{56FF3887-28E2-4264-9FC3-DD89995CC044}"/>
              </a:ext>
            </a:extLst>
          </p:cNvPr>
          <p:cNvSpPr/>
          <p:nvPr/>
        </p:nvSpPr>
        <p:spPr>
          <a:xfrm>
            <a:off x="9467626" y="1338945"/>
            <a:ext cx="2707513" cy="3190617"/>
          </a:xfrm>
          <a:prstGeom prst="rect">
            <a:avLst/>
          </a:prstGeom>
        </p:spPr>
        <p:txBody>
          <a:bodyPr wrap="square">
            <a:spAutoFit/>
          </a:bodyPr>
          <a:lstStyle/>
          <a:p>
            <a:pPr marL="285750" indent="-285750">
              <a:buFont typeface="Arial" panose="020B0604020202020204" pitchFamily="34" charset="0"/>
              <a:buChar char="•"/>
            </a:pPr>
            <a:r>
              <a:rPr lang="en-US" sz="1400" b="1" dirty="0">
                <a:latin typeface="Arial Narrow" panose="020B0606020202030204" pitchFamily="34" charset="0"/>
                <a:cs typeface="Arial" panose="020B0604020202020204" pitchFamily="34" charset="0"/>
              </a:rPr>
              <a:t>‘Spontelectric solids’ - a new form of molecular solid </a:t>
            </a:r>
            <a:r>
              <a:rPr lang="en-US" sz="1400" dirty="0">
                <a:latin typeface="Arial Narrow" panose="020B0606020202030204" pitchFamily="34" charset="0"/>
                <a:cs typeface="Arial" panose="020B0604020202020204" pitchFamily="34" charset="0"/>
              </a:rPr>
              <a:t>which spontaneously harbor electric fields of 10</a:t>
            </a:r>
            <a:r>
              <a:rPr lang="en-US" sz="1400" baseline="30000" dirty="0">
                <a:latin typeface="Arial Narrow" panose="020B0606020202030204" pitchFamily="34" charset="0"/>
                <a:cs typeface="Arial" panose="020B0604020202020204" pitchFamily="34" charset="0"/>
              </a:rPr>
              <a:t>8</a:t>
            </a:r>
            <a:r>
              <a:rPr lang="en-US" sz="1400" dirty="0">
                <a:latin typeface="Arial Narrow" panose="020B0606020202030204" pitchFamily="34" charset="0"/>
                <a:cs typeface="Arial" panose="020B0604020202020204" pitchFamily="34" charset="0"/>
              </a:rPr>
              <a:t> Vm</a:t>
            </a:r>
            <a:r>
              <a:rPr lang="en-US" sz="1400" baseline="30000" dirty="0">
                <a:latin typeface="Arial Narrow" panose="020B0606020202030204" pitchFamily="34" charset="0"/>
                <a:cs typeface="Arial" panose="020B0604020202020204" pitchFamily="34" charset="0"/>
              </a:rPr>
              <a:t>-1</a:t>
            </a:r>
          </a:p>
          <a:p>
            <a:pPr marL="285750" indent="-285750">
              <a:buFont typeface="Arial" panose="020B0604020202020204" pitchFamily="34" charset="0"/>
              <a:buChar char="•"/>
            </a:pPr>
            <a:endParaRPr lang="en-US" sz="800" baseline="30000" dirty="0">
              <a:latin typeface="Arial Narrow" panose="020B060602020203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Narrow" panose="020B0606020202030204" pitchFamily="34" charset="0"/>
              </a:rPr>
              <a:t> </a:t>
            </a:r>
            <a:r>
              <a:rPr lang="en-US" sz="1400" b="1" dirty="0">
                <a:latin typeface="Arial Narrow" panose="020B0606020202030204" pitchFamily="34" charset="0"/>
              </a:rPr>
              <a:t>Potential applications:  </a:t>
            </a:r>
            <a:r>
              <a:rPr lang="en-US" sz="1400" dirty="0">
                <a:latin typeface="Arial Narrow" panose="020B0606020202030204" pitchFamily="34" charset="0"/>
              </a:rPr>
              <a:t>in molecular optoelectronics,  quantum well formation, solid-state q-bits, and nano-ion traps</a:t>
            </a:r>
          </a:p>
          <a:p>
            <a:pPr marL="285750" indent="-285750">
              <a:buFont typeface="Arial" panose="020B0604020202020204" pitchFamily="34" charset="0"/>
              <a:buChar char="•"/>
            </a:pPr>
            <a:endParaRPr lang="en-US" sz="800" dirty="0">
              <a:latin typeface="Arial Narrow" panose="020B0606020202030204" pitchFamily="34" charset="0"/>
            </a:endParaRPr>
          </a:p>
          <a:p>
            <a:pPr marL="285750" indent="-285750">
              <a:buFont typeface="Arial" panose="020B0604020202020204" pitchFamily="34" charset="0"/>
              <a:buChar char="•"/>
            </a:pPr>
            <a:r>
              <a:rPr lang="en-US" sz="1400" b="1" dirty="0">
                <a:latin typeface="Arial Narrow" panose="020B0606020202030204" pitchFamily="34" charset="0"/>
              </a:rPr>
              <a:t>The implications of this phenomenon </a:t>
            </a:r>
            <a:r>
              <a:rPr lang="en-US" sz="1400" dirty="0">
                <a:latin typeface="Arial Narrow" panose="020B0606020202030204" pitchFamily="34" charset="0"/>
              </a:rPr>
              <a:t>range from understanding VUV spectra for condensed molecular solids to models of star formation</a:t>
            </a:r>
          </a:p>
        </p:txBody>
      </p:sp>
      <p:pic>
        <p:nvPicPr>
          <p:cNvPr id="27" name="Picture 26">
            <a:extLst>
              <a:ext uri="{FF2B5EF4-FFF2-40B4-BE49-F238E27FC236}">
                <a16:creationId xmlns:a16="http://schemas.microsoft.com/office/drawing/2014/main" id="{295EAB57-77EE-4352-A9E1-4166A10A7F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6524" y="3121812"/>
            <a:ext cx="1505959" cy="2007946"/>
          </a:xfrm>
          <a:prstGeom prst="rect">
            <a:avLst/>
          </a:prstGeom>
        </p:spPr>
      </p:pic>
      <p:pic>
        <p:nvPicPr>
          <p:cNvPr id="30" name="Picture 29">
            <a:extLst>
              <a:ext uri="{FF2B5EF4-FFF2-40B4-BE49-F238E27FC236}">
                <a16:creationId xmlns:a16="http://schemas.microsoft.com/office/drawing/2014/main" id="{E783953A-E807-4018-BE62-BE553F560A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8244" y="5181315"/>
            <a:ext cx="1933614" cy="1342843"/>
          </a:xfrm>
          <a:prstGeom prst="rect">
            <a:avLst/>
          </a:prstGeom>
        </p:spPr>
      </p:pic>
      <p:pic>
        <p:nvPicPr>
          <p:cNvPr id="31" name="Picture 30">
            <a:extLst>
              <a:ext uri="{FF2B5EF4-FFF2-40B4-BE49-F238E27FC236}">
                <a16:creationId xmlns:a16="http://schemas.microsoft.com/office/drawing/2014/main" id="{08B9C40F-DE11-4805-B344-ECF156A7EB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31858" y="5203441"/>
            <a:ext cx="1705962" cy="1267287"/>
          </a:xfrm>
          <a:prstGeom prst="rect">
            <a:avLst/>
          </a:prstGeom>
        </p:spPr>
      </p:pic>
      <p:sp>
        <p:nvSpPr>
          <p:cNvPr id="32" name="TextBox 31">
            <a:extLst>
              <a:ext uri="{FF2B5EF4-FFF2-40B4-BE49-F238E27FC236}">
                <a16:creationId xmlns:a16="http://schemas.microsoft.com/office/drawing/2014/main" id="{05E533B4-7502-427D-984C-CAB1C5374A0B}"/>
              </a:ext>
            </a:extLst>
          </p:cNvPr>
          <p:cNvSpPr txBox="1"/>
          <p:nvPr/>
        </p:nvSpPr>
        <p:spPr>
          <a:xfrm>
            <a:off x="6039552" y="6427113"/>
            <a:ext cx="6104532" cy="430887"/>
          </a:xfrm>
          <a:prstGeom prst="rect">
            <a:avLst/>
          </a:prstGeom>
          <a:noFill/>
        </p:spPr>
        <p:txBody>
          <a:bodyPr wrap="square" rtlCol="0">
            <a:spAutoFit/>
          </a:bodyPr>
          <a:lstStyle/>
          <a:p>
            <a:r>
              <a:rPr lang="en-US" sz="1100" dirty="0">
                <a:latin typeface="Arial Narrow" panose="020B0606020202030204" pitchFamily="34" charset="0"/>
              </a:rPr>
              <a:t>Cassidy A.M., et al "A Spontaneously Electrical State of Matter", Accounts of Chemical Research, 56, 1909 (2023).</a:t>
            </a:r>
          </a:p>
          <a:p>
            <a:r>
              <a:rPr lang="en-US" sz="1100" dirty="0">
                <a:latin typeface="Arial Narrow" panose="020B0606020202030204" pitchFamily="34" charset="0"/>
              </a:rPr>
              <a:t>Cassidy A.M., et al "Hidden singularities in spontaneously polarized molecular solids", J Chemi Physics, 158 (2023).</a:t>
            </a:r>
            <a:endParaRPr lang="en-US" sz="1100" b="1" dirty="0">
              <a:solidFill>
                <a:srgbClr val="106636"/>
              </a:solidFill>
              <a:latin typeface="Arial Narrow" panose="020B0606020202030204" pitchFamily="34" charset="0"/>
            </a:endParaRPr>
          </a:p>
        </p:txBody>
      </p:sp>
    </p:spTree>
    <p:extLst>
      <p:ext uri="{BB962C8B-B14F-4D97-AF65-F5344CB8AC3E}">
        <p14:creationId xmlns:p14="http://schemas.microsoft.com/office/powerpoint/2010/main" val="3048915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CD68D-83FF-58DD-E634-0EBF538C28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80F75DD-5F41-D80A-D22E-D18FDBA881B2}"/>
              </a:ext>
            </a:extLst>
          </p:cNvPr>
          <p:cNvPicPr>
            <a:picLocks noChangeAspect="1"/>
          </p:cNvPicPr>
          <p:nvPr/>
        </p:nvPicPr>
        <p:blipFill>
          <a:blip r:embed="rId3"/>
          <a:stretch>
            <a:fillRect/>
          </a:stretch>
        </p:blipFill>
        <p:spPr>
          <a:xfrm>
            <a:off x="7699645" y="2958961"/>
            <a:ext cx="2652670" cy="3029886"/>
          </a:xfrm>
          <a:prstGeom prst="rect">
            <a:avLst/>
          </a:prstGeom>
        </p:spPr>
      </p:pic>
      <p:sp>
        <p:nvSpPr>
          <p:cNvPr id="5" name="Content Placeholder 4">
            <a:extLst>
              <a:ext uri="{FF2B5EF4-FFF2-40B4-BE49-F238E27FC236}">
                <a16:creationId xmlns:a16="http://schemas.microsoft.com/office/drawing/2014/main" id="{41EE4318-5093-F7BA-41ED-E7DE602FA9CF}"/>
              </a:ext>
            </a:extLst>
          </p:cNvPr>
          <p:cNvSpPr>
            <a:spLocks noGrp="1"/>
          </p:cNvSpPr>
          <p:nvPr>
            <p:ph sz="half" idx="1"/>
          </p:nvPr>
        </p:nvSpPr>
        <p:spPr>
          <a:xfrm>
            <a:off x="314691" y="1616411"/>
            <a:ext cx="5436725" cy="2857493"/>
          </a:xfrm>
        </p:spPr>
        <p:txBody>
          <a:bodyPr/>
          <a:lstStyle/>
          <a:p>
            <a:r>
              <a:rPr kumimoji="0" lang="en-US" b="0" i="0" u="none" strike="noStrike" kern="1200" cap="none" spc="0" normalizeH="0" baseline="0" noProof="0" dirty="0">
                <a:ln>
                  <a:noFill/>
                </a:ln>
                <a:solidFill>
                  <a:prstClr val="black"/>
                </a:solidFill>
                <a:effectLst/>
                <a:uLnTx/>
                <a:uFillTx/>
                <a:latin typeface="+mn-lt"/>
                <a:ea typeface="Calibri" pitchFamily="34" charset="0"/>
                <a:cs typeface="Calibri"/>
              </a:rPr>
              <a:t>Neutron reflectometry </a:t>
            </a:r>
            <a:r>
              <a:rPr kumimoji="0" lang="en-US" b="0" i="1" u="none" strike="noStrike" kern="1200" cap="none" spc="0" normalizeH="0" baseline="0" noProof="0" dirty="0">
                <a:ln>
                  <a:noFill/>
                </a:ln>
                <a:solidFill>
                  <a:prstClr val="black"/>
                </a:solidFill>
                <a:effectLst/>
                <a:uLnTx/>
                <a:uFillTx/>
                <a:latin typeface="+mn-lt"/>
                <a:ea typeface="Calibri" pitchFamily="34" charset="0"/>
                <a:cs typeface="Calibri"/>
              </a:rPr>
              <a:t>in situ </a:t>
            </a:r>
            <a:r>
              <a:rPr kumimoji="0" lang="en-US" b="0" i="0" u="none" strike="noStrike" kern="1200" cap="none" spc="0" normalizeH="0" baseline="0" noProof="0" dirty="0">
                <a:ln>
                  <a:noFill/>
                </a:ln>
                <a:solidFill>
                  <a:prstClr val="black"/>
                </a:solidFill>
                <a:effectLst/>
                <a:uLnTx/>
                <a:uFillTx/>
                <a:latin typeface="+mn-lt"/>
                <a:ea typeface="Calibri" pitchFamily="34" charset="0"/>
                <a:cs typeface="Calibri"/>
              </a:rPr>
              <a:t>with / </a:t>
            </a:r>
            <a:r>
              <a:rPr kumimoji="0" lang="en-US" b="0" i="0" u="none" strike="noStrike" kern="1200" cap="none" spc="0" normalizeH="0" baseline="0" noProof="0" dirty="0" err="1">
                <a:ln>
                  <a:noFill/>
                </a:ln>
                <a:solidFill>
                  <a:prstClr val="black"/>
                </a:solidFill>
                <a:effectLst/>
                <a:uLnTx/>
                <a:uFillTx/>
                <a:latin typeface="+mn-lt"/>
                <a:ea typeface="Calibri" pitchFamily="34" charset="0"/>
                <a:cs typeface="Calibri"/>
              </a:rPr>
              <a:t>B</a:t>
            </a:r>
            <a:r>
              <a:rPr kumimoji="0" lang="en-US" b="0" i="0" u="none" strike="noStrike" kern="1200" cap="none" spc="0" normalizeH="0" baseline="0" noProof="0" dirty="0" err="1">
                <a:ln>
                  <a:noFill/>
                </a:ln>
                <a:solidFill>
                  <a:prstClr val="black"/>
                </a:solidFill>
                <a:effectLst/>
                <a:uLnTx/>
                <a:uFillTx/>
                <a:latin typeface="+mn-lt"/>
                <a:ea typeface="+mn-ea"/>
                <a:cs typeface="+mn-cs"/>
              </a:rPr>
              <a:t>ioLogic</a:t>
            </a:r>
            <a:r>
              <a:rPr kumimoji="0" lang="en-US" b="0" i="0" u="none" strike="noStrike" kern="1200" cap="none" spc="0" normalizeH="0" baseline="0" noProof="0" dirty="0">
                <a:ln>
                  <a:noFill/>
                </a:ln>
                <a:solidFill>
                  <a:prstClr val="black"/>
                </a:solidFill>
                <a:effectLst/>
                <a:uLnTx/>
                <a:uFillTx/>
                <a:latin typeface="+mn-lt"/>
                <a:ea typeface="+mn-ea"/>
                <a:cs typeface="+mn-cs"/>
              </a:rPr>
              <a:t> VSP potentiometer </a:t>
            </a:r>
            <a:r>
              <a:rPr kumimoji="0" lang="en-US" b="0" i="0" u="none" strike="noStrike" kern="1200" cap="none" spc="0" normalizeH="0" baseline="0" noProof="0" dirty="0">
                <a:ln>
                  <a:noFill/>
                </a:ln>
                <a:solidFill>
                  <a:prstClr val="black"/>
                </a:solidFill>
                <a:effectLst/>
                <a:uLnTx/>
                <a:uFillTx/>
                <a:latin typeface="+mn-lt"/>
                <a:ea typeface="Calibri" pitchFamily="34" charset="0"/>
                <a:cs typeface="Calibri"/>
              </a:rPr>
              <a:t>determined nm scale solvent fraction profiles for understanding separation mechanisms that guide design of tunable metallopolymer systems for critical metals recovery, nutrient recycling and remediation</a:t>
            </a:r>
          </a:p>
          <a:p>
            <a:endParaRPr lang="en-US" dirty="0">
              <a:solidFill>
                <a:prstClr val="black"/>
              </a:solidFill>
              <a:latin typeface="+mn-lt"/>
              <a:ea typeface="Calibri" pitchFamily="34" charset="0"/>
              <a:cs typeface="Calibri"/>
            </a:endParaRPr>
          </a:p>
          <a:p>
            <a:endParaRPr lang="en-US" dirty="0">
              <a:solidFill>
                <a:prstClr val="black"/>
              </a:solidFill>
              <a:latin typeface="+mn-lt"/>
              <a:ea typeface="Calibri" pitchFamily="34" charset="0"/>
              <a:cs typeface="Calibri"/>
            </a:endParaRPr>
          </a:p>
          <a:p>
            <a:endParaRPr lang="en-US" dirty="0">
              <a:solidFill>
                <a:prstClr val="black"/>
              </a:solidFill>
              <a:latin typeface="+mn-lt"/>
              <a:ea typeface="Calibri" pitchFamily="34" charset="0"/>
              <a:cs typeface="Calibri"/>
            </a:endParaRPr>
          </a:p>
          <a:p>
            <a:endParaRPr lang="en-US" sz="1400" dirty="0">
              <a:solidFill>
                <a:prstClr val="black"/>
              </a:solidFill>
              <a:latin typeface="+mn-lt"/>
              <a:ea typeface="Calibri"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 </a:t>
            </a:r>
            <a:r>
              <a:rPr kumimoji="0" lang="en-US"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Candeago</a:t>
            </a:r>
            <a:r>
              <a:rPr kumimoji="0" lang="en-US"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et al</a:t>
            </a:r>
            <a:r>
              <a:rPr kumimoji="0" lang="en-US"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JACS Au</a:t>
            </a:r>
            <a:r>
              <a:rPr kumimoji="0" lang="en-US"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4</a:t>
            </a:r>
            <a:r>
              <a:rPr kumimoji="0" lang="en-US"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(3), 919-929 (2024)</a:t>
            </a:r>
            <a:endParaRPr kumimoji="0" lang="en-US"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n-lt"/>
                <a:ea typeface="+mn-ea"/>
                <a:cs typeface="+mn-cs"/>
              </a:rPr>
              <a:t>Liquids Reflectometer, SNS BL-4B</a:t>
            </a:r>
            <a:endParaRPr lang="en-US" dirty="0">
              <a:latin typeface="+mn-lt"/>
            </a:endParaRPr>
          </a:p>
        </p:txBody>
      </p:sp>
      <p:pic>
        <p:nvPicPr>
          <p:cNvPr id="2" name="Content Placeholder 38">
            <a:extLst>
              <a:ext uri="{FF2B5EF4-FFF2-40B4-BE49-F238E27FC236}">
                <a16:creationId xmlns:a16="http://schemas.microsoft.com/office/drawing/2014/main" id="{52B3269B-DB0B-6B5A-9836-62826C7ECA25}"/>
              </a:ext>
            </a:extLst>
          </p:cNvPr>
          <p:cNvPicPr>
            <a:picLocks noChangeAspect="1"/>
          </p:cNvPicPr>
          <p:nvPr/>
        </p:nvPicPr>
        <p:blipFill>
          <a:blip r:embed="rId4"/>
          <a:stretch>
            <a:fillRect/>
          </a:stretch>
        </p:blipFill>
        <p:spPr>
          <a:xfrm>
            <a:off x="1279605" y="3385705"/>
            <a:ext cx="3093009" cy="1683633"/>
          </a:xfrm>
          <a:prstGeom prst="rect">
            <a:avLst/>
          </a:prstGeom>
        </p:spPr>
      </p:pic>
      <p:pic>
        <p:nvPicPr>
          <p:cNvPr id="3" name="Content Placeholder 4">
            <a:extLst>
              <a:ext uri="{FF2B5EF4-FFF2-40B4-BE49-F238E27FC236}">
                <a16:creationId xmlns:a16="http://schemas.microsoft.com/office/drawing/2014/main" id="{6352C595-C3B2-1745-DE4B-A9E8580E03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2614" y="5694823"/>
            <a:ext cx="814528" cy="1083159"/>
          </a:xfrm>
          <a:prstGeom prst="rect">
            <a:avLst/>
          </a:prstGeom>
        </p:spPr>
      </p:pic>
      <p:sp>
        <p:nvSpPr>
          <p:cNvPr id="18" name="Title 21">
            <a:extLst>
              <a:ext uri="{FF2B5EF4-FFF2-40B4-BE49-F238E27FC236}">
                <a16:creationId xmlns:a16="http://schemas.microsoft.com/office/drawing/2014/main" id="{1B9B5698-4E4D-7129-4335-C1716FD39DA9}"/>
              </a:ext>
            </a:extLst>
          </p:cNvPr>
          <p:cNvSpPr txBox="1">
            <a:spLocks/>
          </p:cNvSpPr>
          <p:nvPr/>
        </p:nvSpPr>
        <p:spPr>
          <a:xfrm>
            <a:off x="571690" y="1004870"/>
            <a:ext cx="4806645" cy="886397"/>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3A36"/>
                </a:solidFill>
                <a:effectLst/>
                <a:uLnTx/>
                <a:uFillTx/>
                <a:latin typeface="Roboto"/>
                <a:ea typeface="Roboto" panose="02000000000000000000" pitchFamily="2" charset="0"/>
                <a:cs typeface="+mj-cs"/>
              </a:rPr>
              <a:t>Electrochemical ion separation</a:t>
            </a:r>
          </a:p>
        </p:txBody>
      </p:sp>
      <p:sp>
        <p:nvSpPr>
          <p:cNvPr id="16" name="Content Placeholder 3">
            <a:extLst>
              <a:ext uri="{FF2B5EF4-FFF2-40B4-BE49-F238E27FC236}">
                <a16:creationId xmlns:a16="http://schemas.microsoft.com/office/drawing/2014/main" id="{64248DE0-716E-C2A0-8884-7815CBC30613}"/>
              </a:ext>
            </a:extLst>
          </p:cNvPr>
          <p:cNvSpPr txBox="1">
            <a:spLocks/>
          </p:cNvSpPr>
          <p:nvPr/>
        </p:nvSpPr>
        <p:spPr>
          <a:xfrm>
            <a:off x="6237906" y="1616411"/>
            <a:ext cx="5569218" cy="1605760"/>
          </a:xfrm>
          <a:prstGeom prst="rect">
            <a:avLst/>
          </a:prstGeom>
        </p:spPr>
        <p:txBody>
          <a:bodyPr/>
          <a:lst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600"/>
              </a:spcBef>
              <a:spcAft>
                <a:spcPct val="0"/>
              </a:spcAft>
              <a:buClr>
                <a:prstClr val="black"/>
              </a:buClr>
              <a:buSzPct val="90000"/>
              <a:buFont typeface="Arial" panose="020B0604020202020204" pitchFamily="34" charset="0"/>
              <a:buNone/>
              <a:tabLst/>
              <a:defRPr sz="4400">
                <a:latin typeface="+mn-lt"/>
                <a:ea typeface="+mn-ea"/>
                <a:cs typeface="+mn-cs"/>
                <a:sym typeface="Arial"/>
              </a:defRPr>
            </a:pPr>
            <a:r>
              <a:rPr kumimoji="0" lang="en-US" sz="1800" b="0" i="0" u="none" strike="noStrike" kern="1200" cap="none" spc="0" normalizeH="0" baseline="0" noProof="0" dirty="0">
                <a:ln>
                  <a:noFill/>
                </a:ln>
                <a:solidFill>
                  <a:srgbClr val="000000"/>
                </a:solidFill>
                <a:effectLst/>
                <a:uLnTx/>
                <a:uFillTx/>
                <a:latin typeface="Roboto"/>
                <a:ea typeface="Roboto" panose="02000000000000000000" pitchFamily="2" charset="0"/>
                <a:cs typeface="+mn-cs"/>
                <a:sym typeface="Arial"/>
              </a:rPr>
              <a:t>New apparatus for measuring structural changes in hydrogels (and other soft matter samples) under </a:t>
            </a:r>
            <a:r>
              <a:rPr kumimoji="0" lang="en-US" sz="1800" b="0" i="1" u="none" strike="noStrike" kern="1200" cap="none" spc="0" normalizeH="0" baseline="0" noProof="0" dirty="0">
                <a:ln>
                  <a:noFill/>
                </a:ln>
                <a:solidFill>
                  <a:srgbClr val="000000"/>
                </a:solidFill>
                <a:effectLst/>
                <a:uLnTx/>
                <a:uFillTx/>
                <a:latin typeface="Roboto"/>
                <a:ea typeface="Roboto" panose="02000000000000000000" pitchFamily="2" charset="0"/>
                <a:cs typeface="+mn-cs"/>
                <a:sym typeface="Arial"/>
              </a:rPr>
              <a:t>operando</a:t>
            </a:r>
            <a:r>
              <a:rPr kumimoji="0" lang="en-US" sz="1800" b="0" i="0" u="none" strike="noStrike" kern="1200" cap="none" spc="0" normalizeH="0" baseline="0" noProof="0" dirty="0">
                <a:ln>
                  <a:noFill/>
                </a:ln>
                <a:solidFill>
                  <a:srgbClr val="000000"/>
                </a:solidFill>
                <a:effectLst/>
                <a:uLnTx/>
                <a:uFillTx/>
                <a:latin typeface="Roboto"/>
                <a:ea typeface="Roboto" panose="02000000000000000000" pitchFamily="2" charset="0"/>
                <a:cs typeface="+mn-cs"/>
                <a:sym typeface="Arial"/>
              </a:rPr>
              <a:t> tribology (variable reciprocating linear shear and/or normal force) with </a:t>
            </a:r>
            <a:r>
              <a:rPr kumimoji="0" lang="en-US" sz="1800" b="0" i="0" u="none" strike="noStrike" kern="1200" cap="none" spc="0" normalizeH="0" baseline="0" noProof="0" dirty="0" err="1">
                <a:ln>
                  <a:noFill/>
                </a:ln>
                <a:solidFill>
                  <a:srgbClr val="000000"/>
                </a:solidFill>
                <a:effectLst/>
                <a:uLnTx/>
                <a:uFillTx/>
                <a:latin typeface="Roboto"/>
                <a:ea typeface="Roboto" panose="02000000000000000000" pitchFamily="2" charset="0"/>
                <a:cs typeface="+mn-cs"/>
                <a:sym typeface="Arial"/>
              </a:rPr>
              <a:t>Pitenis</a:t>
            </a:r>
            <a:r>
              <a:rPr kumimoji="0" lang="en-US" sz="1800" b="0" i="0" u="none" strike="noStrike" kern="1200" cap="none" spc="0" normalizeH="0" baseline="0" noProof="0" dirty="0">
                <a:ln>
                  <a:noFill/>
                </a:ln>
                <a:solidFill>
                  <a:srgbClr val="000000"/>
                </a:solidFill>
                <a:effectLst/>
                <a:uLnTx/>
                <a:uFillTx/>
                <a:latin typeface="Roboto"/>
                <a:ea typeface="Roboto" panose="02000000000000000000" pitchFamily="2" charset="0"/>
                <a:cs typeface="+mn-cs"/>
                <a:sym typeface="Arial"/>
              </a:rPr>
              <a:t> group (UCSB). E.g. understanding wear and tear on cartilage. </a:t>
            </a:r>
          </a:p>
          <a:p>
            <a:pPr marL="228600" marR="0" lvl="0" indent="-228600" algn="l" defTabSz="914400" rtl="0" eaLnBrk="1" fontAlgn="base" latinLnBrk="0" hangingPunct="1">
              <a:lnSpc>
                <a:spcPct val="90000"/>
              </a:lnSpc>
              <a:spcBef>
                <a:spcPts val="600"/>
              </a:spcBef>
              <a:spcAft>
                <a:spcPct val="0"/>
              </a:spcAft>
              <a:buClr>
                <a:prstClr val="black"/>
              </a:buClr>
              <a:buSzPct val="90000"/>
              <a:buFont typeface="Arial" panose="020B0604020202020204" pitchFamily="34" charset="0"/>
              <a:buChar char="•"/>
              <a:tabLst/>
              <a:defRPr sz="4400">
                <a:latin typeface="+mn-lt"/>
                <a:ea typeface="+mn-ea"/>
                <a:cs typeface="+mn-cs"/>
                <a:sym typeface="Arial"/>
              </a:defRPr>
            </a:pPr>
            <a:endParaRPr kumimoji="0" lang="en-US" sz="1600" b="0" i="0" u="none" strike="noStrike" kern="1200" cap="none" spc="0" normalizeH="0" baseline="0" noProof="0" dirty="0">
              <a:ln>
                <a:noFill/>
              </a:ln>
              <a:solidFill>
                <a:srgbClr val="000000"/>
              </a:solidFill>
              <a:effectLst/>
              <a:uLnTx/>
              <a:uFillTx/>
              <a:latin typeface="Roboto"/>
              <a:ea typeface="Roboto" panose="02000000000000000000" pitchFamily="2" charset="0"/>
              <a:cs typeface="+mn-cs"/>
              <a:sym typeface="Arial"/>
            </a:endParaRPr>
          </a:p>
          <a:p>
            <a:pPr marL="228600" marR="0" lvl="0" indent="-228600" algn="l" defTabSz="914400" rtl="0" eaLnBrk="1" fontAlgn="base" latinLnBrk="0" hangingPunct="1">
              <a:lnSpc>
                <a:spcPct val="90000"/>
              </a:lnSpc>
              <a:spcBef>
                <a:spcPts val="600"/>
              </a:spcBef>
              <a:spcAft>
                <a:spcPct val="0"/>
              </a:spcAft>
              <a:buClr>
                <a:prstClr val="black"/>
              </a:buClr>
              <a:buSzPct val="90000"/>
              <a:buFont typeface="Arial" panose="020B0604020202020204" pitchFamily="34" charset="0"/>
              <a:buChar char="•"/>
              <a:tabLst/>
              <a:defRPr sz="4400">
                <a:latin typeface="+mn-lt"/>
                <a:ea typeface="+mn-ea"/>
                <a:cs typeface="+mn-cs"/>
                <a:sym typeface="Arial"/>
              </a:defRPr>
            </a:pPr>
            <a:endParaRPr kumimoji="0" lang="en-US" sz="1600" b="0" i="0" u="none" strike="noStrike" kern="1200" cap="none" spc="0" normalizeH="0" baseline="0" noProof="0" dirty="0">
              <a:ln>
                <a:noFill/>
              </a:ln>
              <a:solidFill>
                <a:srgbClr val="000000"/>
              </a:solidFill>
              <a:effectLst/>
              <a:uLnTx/>
              <a:uFillTx/>
              <a:latin typeface="Roboto"/>
              <a:ea typeface="Roboto" panose="02000000000000000000" pitchFamily="2" charset="0"/>
              <a:cs typeface="+mn-cs"/>
              <a:sym typeface="Arial"/>
            </a:endParaRPr>
          </a:p>
        </p:txBody>
      </p:sp>
      <p:sp>
        <p:nvSpPr>
          <p:cNvPr id="23" name="Title 1">
            <a:extLst>
              <a:ext uri="{FF2B5EF4-FFF2-40B4-BE49-F238E27FC236}">
                <a16:creationId xmlns:a16="http://schemas.microsoft.com/office/drawing/2014/main" id="{BF4A44EA-F056-DD10-FBB1-E97729593EE6}"/>
              </a:ext>
            </a:extLst>
          </p:cNvPr>
          <p:cNvSpPr txBox="1">
            <a:spLocks/>
          </p:cNvSpPr>
          <p:nvPr/>
        </p:nvSpPr>
        <p:spPr>
          <a:xfrm>
            <a:off x="6293224" y="1004870"/>
            <a:ext cx="5844476" cy="369332"/>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3A36"/>
                </a:solidFill>
                <a:effectLst/>
                <a:uLnTx/>
                <a:uFillTx/>
                <a:latin typeface="Roboto"/>
                <a:ea typeface="Roboto" panose="02000000000000000000" pitchFamily="2" charset="0"/>
                <a:cs typeface="+mj-cs"/>
              </a:rPr>
              <a:t>Tribo-reflectometry</a:t>
            </a:r>
          </a:p>
        </p:txBody>
      </p:sp>
      <p:sp>
        <p:nvSpPr>
          <p:cNvPr id="13" name="Title 1">
            <a:extLst>
              <a:ext uri="{FF2B5EF4-FFF2-40B4-BE49-F238E27FC236}">
                <a16:creationId xmlns:a16="http://schemas.microsoft.com/office/drawing/2014/main" id="{3CCEAFA5-0BE8-D1D9-C459-B95F61309771}"/>
              </a:ext>
            </a:extLst>
          </p:cNvPr>
          <p:cNvSpPr>
            <a:spLocks noGrp="1"/>
          </p:cNvSpPr>
          <p:nvPr>
            <p:ph type="title"/>
          </p:nvPr>
        </p:nvSpPr>
        <p:spPr>
          <a:xfrm>
            <a:off x="314692" y="146300"/>
            <a:ext cx="11492432" cy="442949"/>
          </a:xfrm>
        </p:spPr>
        <p:txBody>
          <a:bodyPr/>
          <a:lstStyle/>
          <a:p>
            <a:r>
              <a:rPr lang="en-US" dirty="0"/>
              <a:t>Technique Developments led by LIQREF staff </a:t>
            </a:r>
          </a:p>
        </p:txBody>
      </p:sp>
      <p:sp>
        <p:nvSpPr>
          <p:cNvPr id="6" name="TextBox 5">
            <a:extLst>
              <a:ext uri="{FF2B5EF4-FFF2-40B4-BE49-F238E27FC236}">
                <a16:creationId xmlns:a16="http://schemas.microsoft.com/office/drawing/2014/main" id="{6100C5DE-862F-E7EA-B663-7515EA7AF3BA}"/>
              </a:ext>
            </a:extLst>
          </p:cNvPr>
          <p:cNvSpPr txBox="1"/>
          <p:nvPr/>
        </p:nvSpPr>
        <p:spPr>
          <a:xfrm>
            <a:off x="6434187" y="6039318"/>
            <a:ext cx="537293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73A36"/>
                </a:solidFill>
                <a:effectLst/>
                <a:uLnTx/>
                <a:uFillTx/>
                <a:latin typeface="Roboto"/>
                <a:ea typeface="Roboto" panose="02000000000000000000" pitchFamily="2" charset="0"/>
                <a:cs typeface="+mn-cs"/>
              </a:rPr>
              <a:t>Shaf</a:t>
            </a:r>
            <a:r>
              <a:rPr kumimoji="0" lang="en-US" sz="1400" b="0" i="0" u="none" strike="noStrike" kern="1200" cap="none" spc="0" normalizeH="0" baseline="0" noProof="0" dirty="0">
                <a:ln>
                  <a:noFill/>
                </a:ln>
                <a:solidFill>
                  <a:srgbClr val="373A36"/>
                </a:solidFill>
                <a:effectLst/>
                <a:uLnTx/>
                <a:uFillTx/>
                <a:latin typeface="Roboto"/>
                <a:ea typeface="+mn-ea"/>
                <a:cs typeface="+mn-cs"/>
              </a:rPr>
              <a:t>fer et al. </a:t>
            </a:r>
            <a:r>
              <a:rPr kumimoji="0" lang="en-US" sz="1400" b="0" i="1" u="none" strike="noStrike" kern="1200" cap="none" spc="0" normalizeH="0" baseline="0" noProof="0" dirty="0" err="1">
                <a:ln>
                  <a:noFill/>
                </a:ln>
                <a:solidFill>
                  <a:srgbClr val="373A36"/>
                </a:solidFill>
                <a:effectLst/>
                <a:uLnTx/>
                <a:uFillTx/>
                <a:latin typeface="Roboto"/>
                <a:ea typeface="+mn-ea"/>
                <a:cs typeface="+mn-cs"/>
              </a:rPr>
              <a:t>Tribol</a:t>
            </a:r>
            <a:r>
              <a:rPr kumimoji="0" lang="en-US" sz="1400" b="0" i="1" u="none" strike="noStrike" kern="1200" cap="none" spc="0" normalizeH="0" baseline="0" noProof="0" dirty="0">
                <a:ln>
                  <a:noFill/>
                </a:ln>
                <a:solidFill>
                  <a:srgbClr val="373A36"/>
                </a:solidFill>
                <a:effectLst/>
                <a:uLnTx/>
                <a:uFillTx/>
                <a:latin typeface="Roboto"/>
                <a:ea typeface="+mn-ea"/>
                <a:cs typeface="+mn-cs"/>
              </a:rPr>
              <a:t> Lett</a:t>
            </a:r>
            <a:r>
              <a:rPr kumimoji="0" lang="en-US" sz="1400" b="0" i="0" u="none" strike="noStrike" kern="1200" cap="none" spc="0" normalizeH="0" baseline="0" noProof="0" dirty="0">
                <a:ln>
                  <a:noFill/>
                </a:ln>
                <a:solidFill>
                  <a:srgbClr val="373A36"/>
                </a:solidFill>
                <a:effectLst/>
                <a:uLnTx/>
                <a:uFillTx/>
                <a:latin typeface="Roboto"/>
                <a:ea typeface="+mn-ea"/>
                <a:cs typeface="+mn-cs"/>
              </a:rPr>
              <a:t> </a:t>
            </a:r>
            <a:r>
              <a:rPr kumimoji="0" lang="en-US" sz="1400" b="1" i="0" u="none" strike="noStrike" kern="1200" cap="none" spc="0" normalizeH="0" baseline="0" noProof="0" dirty="0">
                <a:ln>
                  <a:noFill/>
                </a:ln>
                <a:solidFill>
                  <a:srgbClr val="373A36"/>
                </a:solidFill>
                <a:effectLst/>
                <a:uLnTx/>
                <a:uFillTx/>
                <a:latin typeface="Roboto"/>
                <a:ea typeface="+mn-ea"/>
                <a:cs typeface="+mn-cs"/>
              </a:rPr>
              <a:t>73</a:t>
            </a:r>
            <a:r>
              <a:rPr kumimoji="0" lang="en-US" sz="1400" b="0" i="0" u="none" strike="noStrike" kern="1200" cap="none" spc="0" normalizeH="0" baseline="0" noProof="0" dirty="0">
                <a:ln>
                  <a:noFill/>
                </a:ln>
                <a:solidFill>
                  <a:srgbClr val="373A36"/>
                </a:solidFill>
                <a:effectLst/>
                <a:uLnTx/>
                <a:uFillTx/>
                <a:latin typeface="Roboto"/>
                <a:ea typeface="+mn-ea"/>
                <a:cs typeface="+mn-cs"/>
              </a:rPr>
              <a:t>, 112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73A36"/>
                </a:solidFill>
                <a:effectLst/>
                <a:uLnTx/>
                <a:uFillTx/>
                <a:latin typeface="Roboto"/>
                <a:ea typeface="+mn-ea"/>
                <a:cs typeface="+mn-cs"/>
              </a:rPr>
              <a:t>Shaffer et al. </a:t>
            </a:r>
            <a:r>
              <a:rPr kumimoji="0" lang="en-US" sz="1400" b="0" i="1" u="none" strike="noStrike" kern="1200" cap="none" spc="0" normalizeH="0" baseline="0" noProof="0" dirty="0">
                <a:ln>
                  <a:noFill/>
                </a:ln>
                <a:solidFill>
                  <a:srgbClr val="373A36"/>
                </a:solidFill>
                <a:effectLst/>
                <a:uLnTx/>
                <a:uFillTx/>
                <a:latin typeface="Roboto"/>
                <a:ea typeface="+mn-ea"/>
                <a:cs typeface="+mn-cs"/>
              </a:rPr>
              <a:t>Adv. Mater. Interfaces</a:t>
            </a:r>
            <a:r>
              <a:rPr kumimoji="0" lang="en-US" sz="1400" b="0" i="0" u="none" strike="noStrike" kern="1200" cap="none" spc="0" normalizeH="0" baseline="0" noProof="0" dirty="0">
                <a:ln>
                  <a:noFill/>
                </a:ln>
                <a:solidFill>
                  <a:srgbClr val="373A36"/>
                </a:solidFill>
                <a:effectLst/>
                <a:uLnTx/>
                <a:uFillTx/>
                <a:latin typeface="Roboto"/>
                <a:ea typeface="+mn-ea"/>
                <a:cs typeface="+mn-cs"/>
              </a:rPr>
              <a:t> (under review).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73A36"/>
                </a:solidFill>
                <a:effectLst/>
                <a:uLnTx/>
                <a:uFillTx/>
                <a:latin typeface="Roboto"/>
                <a:ea typeface="+mn-ea"/>
                <a:cs typeface="+mn-cs"/>
                <a:sym typeface="Arial"/>
              </a:rPr>
              <a:t>Recently accepted as collaborative user proposal.</a:t>
            </a:r>
            <a:endParaRPr kumimoji="0" lang="en-US" sz="1400" b="0" i="0" u="none" strike="noStrike" kern="1200" cap="none" spc="0" normalizeH="0" baseline="0" noProof="0" dirty="0">
              <a:ln>
                <a:noFill/>
              </a:ln>
              <a:solidFill>
                <a:srgbClr val="373A36"/>
              </a:solidFill>
              <a:effectLst/>
              <a:uLnTx/>
              <a:uFillTx/>
              <a:latin typeface="Roboto"/>
              <a:ea typeface="Roboto" panose="02000000000000000000" pitchFamily="2" charset="0"/>
              <a:cs typeface="+mn-cs"/>
              <a:sym typeface="Arial"/>
            </a:endParaRPr>
          </a:p>
        </p:txBody>
      </p:sp>
    </p:spTree>
    <p:extLst>
      <p:ext uri="{BB962C8B-B14F-4D97-AF65-F5344CB8AC3E}">
        <p14:creationId xmlns:p14="http://schemas.microsoft.com/office/powerpoint/2010/main" val="1413474457"/>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CFF843FA-ECAE-4C45-A6C6-854322A589F6}" vid="{3D614080-FF06-5C4B-BCAA-EA2BD79072C1}"/>
    </a:ext>
  </a:extLst>
</a:theme>
</file>

<file path=ppt/theme/theme2.xml><?xml version="1.0" encoding="utf-8"?>
<a:theme xmlns:a="http://schemas.openxmlformats.org/drawingml/2006/main" name="1_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Solar">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 Presentation 16x9 Template" id="{15F1EDB1-644E-C748-8245-FEA8598B5561}" vid="{8418BCC7-4D0A-BF43-99D3-2FD175AA12C8}"/>
    </a:ext>
  </a:extLst>
</a:theme>
</file>

<file path=ppt/theme/theme3.xml><?xml version="1.0" encoding="utf-8"?>
<a:theme xmlns:a="http://schemas.openxmlformats.org/drawingml/2006/main" name="3_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_SNS 16x9 template" id="{B9EA6394-4FD4-43EA-97B1-F88892E26FB5}" vid="{09157F05-7425-4CBE-A4C4-D23A96816376}"/>
    </a:ext>
  </a:extLst>
</a:theme>
</file>

<file path=ppt/theme/theme4.xml><?xml version="1.0" encoding="utf-8"?>
<a:theme xmlns:a="http://schemas.openxmlformats.org/drawingml/2006/main" name="3_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Solar">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SNS ORNL Presentation 16x9 Template" id="{67FA696F-7843-644B-A8BB-1C274C0A0816}" vid="{57E3EDFE-1833-1E4F-8952-E705EFA6FE78}"/>
    </a:ext>
  </a:extLst>
</a:theme>
</file>

<file path=ppt/theme/theme5.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ORNL-Presentation-16x9-SNS</Template>
  <TotalTime>4005</TotalTime>
  <Words>1780</Words>
  <Application>Microsoft Office PowerPoint</Application>
  <PresentationFormat>Widescreen</PresentationFormat>
  <Paragraphs>182</Paragraphs>
  <Slides>16</Slides>
  <Notes>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16</vt:i4>
      </vt:variant>
    </vt:vector>
  </HeadingPairs>
  <TitlesOfParts>
    <vt:vector size="32" baseType="lpstr">
      <vt:lpstr>Aptos</vt:lpstr>
      <vt:lpstr>Aptos Light</vt:lpstr>
      <vt:lpstr>Arial</vt:lpstr>
      <vt:lpstr>Arial Black</vt:lpstr>
      <vt:lpstr>Arial Narrow</vt:lpstr>
      <vt:lpstr>Calibri</vt:lpstr>
      <vt:lpstr>Century Gothic</vt:lpstr>
      <vt:lpstr>Roboto</vt:lpstr>
      <vt:lpstr>Roboto Light</vt:lpstr>
      <vt:lpstr>Symbol</vt:lpstr>
      <vt:lpstr>Wingdings</vt:lpstr>
      <vt:lpstr>ORNL Presentation</vt:lpstr>
      <vt:lpstr>1_ORNL Presentation</vt:lpstr>
      <vt:lpstr>3_ORNL</vt:lpstr>
      <vt:lpstr>3_ORNL Presentation</vt:lpstr>
      <vt:lpstr>ORNL</vt:lpstr>
      <vt:lpstr>Review of the Neutron Reflectometry Instrument Suite</vt:lpstr>
      <vt:lpstr>Outline</vt:lpstr>
      <vt:lpstr>ORNL Neutron Reflectometry Suite Review </vt:lpstr>
      <vt:lpstr>Large Scale Structures Section</vt:lpstr>
      <vt:lpstr>Large Scale Structures Section</vt:lpstr>
      <vt:lpstr>Neutron Reflectometry at ORNL</vt:lpstr>
      <vt:lpstr>Revealing mysteries of artificial honeycomb system: Emergent topological quasiparticle kinetics in constricted nanomagnets</vt:lpstr>
      <vt:lpstr>Unique experiments on MAGREF :</vt:lpstr>
      <vt:lpstr>Technique Developments led by LIQREF staff </vt:lpstr>
      <vt:lpstr>Review Charge Questions</vt:lpstr>
      <vt:lpstr>Review Agenda</vt:lpstr>
      <vt:lpstr>LSS Beamline Suites Review – nuts &amp; bolts</vt:lpstr>
      <vt:lpstr>A few recurring abbreviations…</vt:lpstr>
      <vt:lpstr>Questions?</vt:lpstr>
      <vt:lpstr>Unique Experiments on MAGREF:</vt:lpstr>
      <vt:lpstr>True ToF on MAGREF BL4A : 10 Hz test 380 kW  2.5A – 18 A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Lumsden, Mark D.</dc:creator>
  <cp:keywords/>
  <dc:description/>
  <cp:lastModifiedBy>Urban, Volker S.</cp:lastModifiedBy>
  <cp:revision>135</cp:revision>
  <dcterms:created xsi:type="dcterms:W3CDTF">2025-12-11T14:27:45Z</dcterms:created>
  <dcterms:modified xsi:type="dcterms:W3CDTF">2026-02-10T03:36:34Z</dcterms:modified>
  <cp:category/>
</cp:coreProperties>
</file>