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handoutMasterIdLst>
    <p:handoutMasterId r:id="rId37"/>
  </p:handoutMasterIdLst>
  <p:sldIdLst>
    <p:sldId id="256" r:id="rId5"/>
    <p:sldId id="2147481376" r:id="rId6"/>
    <p:sldId id="307" r:id="rId7"/>
    <p:sldId id="308" r:id="rId8"/>
    <p:sldId id="2147481379" r:id="rId9"/>
    <p:sldId id="2147481377" r:id="rId10"/>
    <p:sldId id="2147481380" r:id="rId11"/>
    <p:sldId id="2147481378" r:id="rId12"/>
    <p:sldId id="2147481382" r:id="rId13"/>
    <p:sldId id="2147481391" r:id="rId14"/>
    <p:sldId id="2147481384" r:id="rId15"/>
    <p:sldId id="2147481385" r:id="rId16"/>
    <p:sldId id="2147481394" r:id="rId17"/>
    <p:sldId id="309" r:id="rId18"/>
    <p:sldId id="319" r:id="rId19"/>
    <p:sldId id="2147481390" r:id="rId20"/>
    <p:sldId id="312" r:id="rId21"/>
    <p:sldId id="316" r:id="rId22"/>
    <p:sldId id="2147481392" r:id="rId23"/>
    <p:sldId id="318" r:id="rId24"/>
    <p:sldId id="2147481393" r:id="rId25"/>
    <p:sldId id="2545" r:id="rId26"/>
    <p:sldId id="298" r:id="rId27"/>
    <p:sldId id="528" r:id="rId28"/>
    <p:sldId id="2511" r:id="rId29"/>
    <p:sldId id="444" r:id="rId30"/>
    <p:sldId id="2549" r:id="rId31"/>
    <p:sldId id="2147481381" r:id="rId32"/>
    <p:sldId id="2147481388" r:id="rId33"/>
    <p:sldId id="2147481395" r:id="rId34"/>
    <p:sldId id="315" r:id="rId3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7C1"/>
    <a:srgbClr val="008000"/>
    <a:srgbClr val="009900"/>
    <a:srgbClr val="9A9B9D"/>
    <a:srgbClr val="AEB0AF"/>
    <a:srgbClr val="8C8D90"/>
    <a:srgbClr val="D25350"/>
    <a:srgbClr val="808184"/>
    <a:srgbClr val="75767A"/>
    <a:srgbClr val="4E4F5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7ACCF0-2F7F-2C4C-B50D-F64B45B86CB9}" v="614" dt="2026-02-10T15:18:55.1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85" autoAdjust="0"/>
    <p:restoredTop sz="78674" autoAdjust="0"/>
  </p:normalViewPr>
  <p:slideViewPr>
    <p:cSldViewPr snapToGrid="0" showGuides="1">
      <p:cViewPr varScale="1">
        <p:scale>
          <a:sx n="75" d="100"/>
          <a:sy n="75" d="100"/>
        </p:scale>
        <p:origin x="730" y="5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509"/>
    </p:cViewPr>
  </p:sorterViewPr>
  <p:notesViewPr>
    <p:cSldViewPr snapToGrid="0" showGuides="1">
      <p:cViewPr>
        <p:scale>
          <a:sx n="50" d="100"/>
          <a:sy n="50" d="100"/>
        </p:scale>
        <p:origin x="4944" y="16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3DEFB-8DF4-894E-84E4-3971EA0E0D63}" type="doc">
      <dgm:prSet loTypeId="urn:microsoft.com/office/officeart/2005/8/layout/process2" loCatId="" qsTypeId="urn:microsoft.com/office/officeart/2005/8/quickstyle/simple1" qsCatId="simple" csTypeId="urn:microsoft.com/office/officeart/2005/8/colors/accent1_2" csCatId="accent1" phldr="1"/>
      <dgm:spPr/>
    </dgm:pt>
    <dgm:pt modelId="{C5EDD76D-85FB-3044-9728-6509D65FC74F}">
      <dgm:prSet phldrT="[Text]"/>
      <dgm:spPr/>
      <dgm:t>
        <a:bodyPr/>
        <a:lstStyle/>
        <a:p>
          <a:r>
            <a:rPr lang="en-US" dirty="0"/>
            <a:t>Idea</a:t>
          </a:r>
        </a:p>
      </dgm:t>
    </dgm:pt>
    <dgm:pt modelId="{C026AD78-9264-6C4C-B7B8-E4FEA89534FC}" type="parTrans" cxnId="{E17A9883-860C-664C-B2B4-213687B1DBB6}">
      <dgm:prSet/>
      <dgm:spPr/>
      <dgm:t>
        <a:bodyPr/>
        <a:lstStyle/>
        <a:p>
          <a:endParaRPr lang="en-US"/>
        </a:p>
      </dgm:t>
    </dgm:pt>
    <dgm:pt modelId="{C560F6E6-28A8-3140-8640-CA4436641D4D}" type="sibTrans" cxnId="{E17A9883-860C-664C-B2B4-213687B1DBB6}">
      <dgm:prSet/>
      <dgm:spPr/>
      <dgm:t>
        <a:bodyPr/>
        <a:lstStyle/>
        <a:p>
          <a:endParaRPr lang="en-US"/>
        </a:p>
      </dgm:t>
    </dgm:pt>
    <dgm:pt modelId="{BA0DCEFE-350C-3546-BDCC-659B45165043}">
      <dgm:prSet phldrT="[Text]"/>
      <dgm:spPr/>
      <dgm:t>
        <a:bodyPr/>
        <a:lstStyle/>
        <a:p>
          <a:r>
            <a:rPr lang="en-US" dirty="0"/>
            <a:t>Proposal</a:t>
          </a:r>
        </a:p>
      </dgm:t>
    </dgm:pt>
    <dgm:pt modelId="{3DCB5E11-8323-5A46-84D5-05E857EEF980}" type="parTrans" cxnId="{66163BB1-75F4-2F48-B833-F1DD26BA9A1B}">
      <dgm:prSet/>
      <dgm:spPr/>
      <dgm:t>
        <a:bodyPr/>
        <a:lstStyle/>
        <a:p>
          <a:endParaRPr lang="en-US"/>
        </a:p>
      </dgm:t>
    </dgm:pt>
    <dgm:pt modelId="{2564BE62-068B-9947-8515-9DD30A0ED6CD}" type="sibTrans" cxnId="{66163BB1-75F4-2F48-B833-F1DD26BA9A1B}">
      <dgm:prSet/>
      <dgm:spPr/>
      <dgm:t>
        <a:bodyPr/>
        <a:lstStyle/>
        <a:p>
          <a:endParaRPr lang="en-US"/>
        </a:p>
      </dgm:t>
    </dgm:pt>
    <dgm:pt modelId="{BF034F0B-BBAB-9444-80EF-AF555DA0F35A}">
      <dgm:prSet phldrT="[Text]"/>
      <dgm:spPr/>
      <dgm:t>
        <a:bodyPr/>
        <a:lstStyle/>
        <a:p>
          <a:r>
            <a:rPr lang="en-US" dirty="0"/>
            <a:t>Pre-Experiment</a:t>
          </a:r>
        </a:p>
      </dgm:t>
    </dgm:pt>
    <dgm:pt modelId="{1EEC09E8-F67C-754E-AF7E-8BD301AB0DAF}" type="parTrans" cxnId="{8A7760A0-4C3E-4747-B104-A7FD31210F67}">
      <dgm:prSet/>
      <dgm:spPr/>
      <dgm:t>
        <a:bodyPr/>
        <a:lstStyle/>
        <a:p>
          <a:endParaRPr lang="en-US"/>
        </a:p>
      </dgm:t>
    </dgm:pt>
    <dgm:pt modelId="{0343A35D-6602-0E4C-9A67-0576F782A17B}" type="sibTrans" cxnId="{8A7760A0-4C3E-4747-B104-A7FD31210F67}">
      <dgm:prSet/>
      <dgm:spPr/>
      <dgm:t>
        <a:bodyPr/>
        <a:lstStyle/>
        <a:p>
          <a:endParaRPr lang="en-US"/>
        </a:p>
      </dgm:t>
    </dgm:pt>
    <dgm:pt modelId="{FF2858A5-C9D5-D84A-B552-92D2932E15FF}">
      <dgm:prSet phldrT="[Text]"/>
      <dgm:spPr/>
      <dgm:t>
        <a:bodyPr/>
        <a:lstStyle/>
        <a:p>
          <a:r>
            <a:rPr lang="en-US" dirty="0"/>
            <a:t>Experiment/Data Collection</a:t>
          </a:r>
        </a:p>
      </dgm:t>
    </dgm:pt>
    <dgm:pt modelId="{FFFAB23B-0CB0-704D-9153-D16F072891D1}" type="parTrans" cxnId="{B6D44DF4-E8E2-7145-AAA9-7F489256D74C}">
      <dgm:prSet/>
      <dgm:spPr/>
      <dgm:t>
        <a:bodyPr/>
        <a:lstStyle/>
        <a:p>
          <a:endParaRPr lang="en-US"/>
        </a:p>
      </dgm:t>
    </dgm:pt>
    <dgm:pt modelId="{E7AABE9C-4C63-B04F-B89C-E10095A2EC31}" type="sibTrans" cxnId="{B6D44DF4-E8E2-7145-AAA9-7F489256D74C}">
      <dgm:prSet/>
      <dgm:spPr/>
      <dgm:t>
        <a:bodyPr/>
        <a:lstStyle/>
        <a:p>
          <a:endParaRPr lang="en-US"/>
        </a:p>
      </dgm:t>
    </dgm:pt>
    <dgm:pt modelId="{3321AEE3-9ED4-0C44-A2FD-5ED400011C58}">
      <dgm:prSet phldrT="[Text]"/>
      <dgm:spPr/>
      <dgm:t>
        <a:bodyPr/>
        <a:lstStyle/>
        <a:p>
          <a:r>
            <a:rPr lang="en-US" dirty="0"/>
            <a:t>Analysis</a:t>
          </a:r>
        </a:p>
      </dgm:t>
    </dgm:pt>
    <dgm:pt modelId="{A2F2C676-50F9-2248-A2AD-73BF6D45548E}" type="parTrans" cxnId="{9E467EFC-91C4-644F-A6D7-B9ECEBC6400A}">
      <dgm:prSet/>
      <dgm:spPr/>
      <dgm:t>
        <a:bodyPr/>
        <a:lstStyle/>
        <a:p>
          <a:endParaRPr lang="en-US"/>
        </a:p>
      </dgm:t>
    </dgm:pt>
    <dgm:pt modelId="{D5916CAF-8531-F24C-8E0D-C7BC0C01CEE9}" type="sibTrans" cxnId="{9E467EFC-91C4-644F-A6D7-B9ECEBC6400A}">
      <dgm:prSet/>
      <dgm:spPr/>
      <dgm:t>
        <a:bodyPr/>
        <a:lstStyle/>
        <a:p>
          <a:endParaRPr lang="en-US"/>
        </a:p>
      </dgm:t>
    </dgm:pt>
    <dgm:pt modelId="{42FA3045-84E3-2045-B018-D55CD2CB5745}">
      <dgm:prSet phldrT="[Text]"/>
      <dgm:spPr/>
      <dgm:t>
        <a:bodyPr/>
        <a:lstStyle/>
        <a:p>
          <a:r>
            <a:rPr lang="en-US" dirty="0"/>
            <a:t>Paper</a:t>
          </a:r>
        </a:p>
      </dgm:t>
    </dgm:pt>
    <dgm:pt modelId="{C07C8247-C827-144D-AF49-0435E0D66EA1}" type="parTrans" cxnId="{50CFED4C-AC24-704F-86A3-89A799E0133D}">
      <dgm:prSet/>
      <dgm:spPr/>
      <dgm:t>
        <a:bodyPr/>
        <a:lstStyle/>
        <a:p>
          <a:endParaRPr lang="en-US"/>
        </a:p>
      </dgm:t>
    </dgm:pt>
    <dgm:pt modelId="{F1DE78E8-3DD9-234C-8090-B981F0C40FCC}" type="sibTrans" cxnId="{50CFED4C-AC24-704F-86A3-89A799E0133D}">
      <dgm:prSet/>
      <dgm:spPr/>
      <dgm:t>
        <a:bodyPr/>
        <a:lstStyle/>
        <a:p>
          <a:endParaRPr lang="en-US"/>
        </a:p>
      </dgm:t>
    </dgm:pt>
    <dgm:pt modelId="{33184FB1-8F71-B44E-A99A-D4B7B30F9D57}">
      <dgm:prSet phldrT="[Text]"/>
      <dgm:spPr/>
      <dgm:t>
        <a:bodyPr/>
        <a:lstStyle/>
        <a:p>
          <a:r>
            <a:rPr lang="en-US" dirty="0"/>
            <a:t>Reduction</a:t>
          </a:r>
        </a:p>
      </dgm:t>
    </dgm:pt>
    <dgm:pt modelId="{6033A039-ECF2-FF4F-9DAC-89A86ED81C72}" type="parTrans" cxnId="{670E8CB0-A788-F048-92F5-4F6D29B98604}">
      <dgm:prSet/>
      <dgm:spPr/>
      <dgm:t>
        <a:bodyPr/>
        <a:lstStyle/>
        <a:p>
          <a:endParaRPr lang="en-US"/>
        </a:p>
      </dgm:t>
    </dgm:pt>
    <dgm:pt modelId="{DFCACC5C-6300-604C-8F8B-1260C64806A3}" type="sibTrans" cxnId="{670E8CB0-A788-F048-92F5-4F6D29B98604}">
      <dgm:prSet/>
      <dgm:spPr/>
      <dgm:t>
        <a:bodyPr/>
        <a:lstStyle/>
        <a:p>
          <a:endParaRPr lang="en-US"/>
        </a:p>
      </dgm:t>
    </dgm:pt>
    <dgm:pt modelId="{30CC015F-2C5A-B340-BF99-8EAC5A376670}" type="pres">
      <dgm:prSet presAssocID="{91D3DEFB-8DF4-894E-84E4-3971EA0E0D63}" presName="linearFlow" presStyleCnt="0">
        <dgm:presLayoutVars>
          <dgm:resizeHandles val="exact"/>
        </dgm:presLayoutVars>
      </dgm:prSet>
      <dgm:spPr/>
    </dgm:pt>
    <dgm:pt modelId="{9E01C64F-A35F-7742-8E3C-6EEEC33F5C0C}" type="pres">
      <dgm:prSet presAssocID="{C5EDD76D-85FB-3044-9728-6509D65FC74F}" presName="node" presStyleLbl="node1" presStyleIdx="0" presStyleCnt="7">
        <dgm:presLayoutVars>
          <dgm:bulletEnabled val="1"/>
        </dgm:presLayoutVars>
      </dgm:prSet>
      <dgm:spPr/>
    </dgm:pt>
    <dgm:pt modelId="{EB1B0D88-C888-5A40-9A2E-532F507BEB69}" type="pres">
      <dgm:prSet presAssocID="{C560F6E6-28A8-3140-8640-CA4436641D4D}" presName="sibTrans" presStyleLbl="sibTrans2D1" presStyleIdx="0" presStyleCnt="6"/>
      <dgm:spPr/>
    </dgm:pt>
    <dgm:pt modelId="{92844ED8-32B6-6B40-8E9A-AC0C6F3FEDEC}" type="pres">
      <dgm:prSet presAssocID="{C560F6E6-28A8-3140-8640-CA4436641D4D}" presName="connectorText" presStyleLbl="sibTrans2D1" presStyleIdx="0" presStyleCnt="6"/>
      <dgm:spPr/>
    </dgm:pt>
    <dgm:pt modelId="{0D1D7079-0523-3D4C-BA28-A51A41944037}" type="pres">
      <dgm:prSet presAssocID="{BA0DCEFE-350C-3546-BDCC-659B45165043}" presName="node" presStyleLbl="node1" presStyleIdx="1" presStyleCnt="7">
        <dgm:presLayoutVars>
          <dgm:bulletEnabled val="1"/>
        </dgm:presLayoutVars>
      </dgm:prSet>
      <dgm:spPr/>
    </dgm:pt>
    <dgm:pt modelId="{668B6115-931F-F545-BC5E-8EC135679158}" type="pres">
      <dgm:prSet presAssocID="{2564BE62-068B-9947-8515-9DD30A0ED6CD}" presName="sibTrans" presStyleLbl="sibTrans2D1" presStyleIdx="1" presStyleCnt="6"/>
      <dgm:spPr/>
    </dgm:pt>
    <dgm:pt modelId="{B626588F-1AED-1A4E-891E-F0DC82784625}" type="pres">
      <dgm:prSet presAssocID="{2564BE62-068B-9947-8515-9DD30A0ED6CD}" presName="connectorText" presStyleLbl="sibTrans2D1" presStyleIdx="1" presStyleCnt="6"/>
      <dgm:spPr/>
    </dgm:pt>
    <dgm:pt modelId="{28B8280A-55BB-F942-9656-4E626674E89F}" type="pres">
      <dgm:prSet presAssocID="{BF034F0B-BBAB-9444-80EF-AF555DA0F35A}" presName="node" presStyleLbl="node1" presStyleIdx="2" presStyleCnt="7">
        <dgm:presLayoutVars>
          <dgm:bulletEnabled val="1"/>
        </dgm:presLayoutVars>
      </dgm:prSet>
      <dgm:spPr/>
    </dgm:pt>
    <dgm:pt modelId="{12D7BAA0-1FCA-934A-A502-FE4CF0A8931C}" type="pres">
      <dgm:prSet presAssocID="{0343A35D-6602-0E4C-9A67-0576F782A17B}" presName="sibTrans" presStyleLbl="sibTrans2D1" presStyleIdx="2" presStyleCnt="6"/>
      <dgm:spPr/>
    </dgm:pt>
    <dgm:pt modelId="{3B0E1307-831B-D043-99CC-EB5DFC1EE8AE}" type="pres">
      <dgm:prSet presAssocID="{0343A35D-6602-0E4C-9A67-0576F782A17B}" presName="connectorText" presStyleLbl="sibTrans2D1" presStyleIdx="2" presStyleCnt="6"/>
      <dgm:spPr/>
    </dgm:pt>
    <dgm:pt modelId="{7F04DFC5-0265-C24D-A345-06ED2F9B465B}" type="pres">
      <dgm:prSet presAssocID="{FF2858A5-C9D5-D84A-B552-92D2932E15FF}" presName="node" presStyleLbl="node1" presStyleIdx="3" presStyleCnt="7">
        <dgm:presLayoutVars>
          <dgm:bulletEnabled val="1"/>
        </dgm:presLayoutVars>
      </dgm:prSet>
      <dgm:spPr/>
    </dgm:pt>
    <dgm:pt modelId="{7BF744F7-F101-6640-B20D-416272114717}" type="pres">
      <dgm:prSet presAssocID="{E7AABE9C-4C63-B04F-B89C-E10095A2EC31}" presName="sibTrans" presStyleLbl="sibTrans2D1" presStyleIdx="3" presStyleCnt="6"/>
      <dgm:spPr/>
    </dgm:pt>
    <dgm:pt modelId="{83BA2C76-DFF6-464F-82CD-D2507480D090}" type="pres">
      <dgm:prSet presAssocID="{E7AABE9C-4C63-B04F-B89C-E10095A2EC31}" presName="connectorText" presStyleLbl="sibTrans2D1" presStyleIdx="3" presStyleCnt="6"/>
      <dgm:spPr/>
    </dgm:pt>
    <dgm:pt modelId="{02B5A7F1-1C86-9045-86FB-A050105418A9}" type="pres">
      <dgm:prSet presAssocID="{33184FB1-8F71-B44E-A99A-D4B7B30F9D57}" presName="node" presStyleLbl="node1" presStyleIdx="4" presStyleCnt="7">
        <dgm:presLayoutVars>
          <dgm:bulletEnabled val="1"/>
        </dgm:presLayoutVars>
      </dgm:prSet>
      <dgm:spPr/>
    </dgm:pt>
    <dgm:pt modelId="{C998CEE3-50B6-0B45-B23D-B4E107F2962C}" type="pres">
      <dgm:prSet presAssocID="{DFCACC5C-6300-604C-8F8B-1260C64806A3}" presName="sibTrans" presStyleLbl="sibTrans2D1" presStyleIdx="4" presStyleCnt="6"/>
      <dgm:spPr/>
    </dgm:pt>
    <dgm:pt modelId="{83696CFA-8CD1-2E4C-BB21-5FCED568B6E0}" type="pres">
      <dgm:prSet presAssocID="{DFCACC5C-6300-604C-8F8B-1260C64806A3}" presName="connectorText" presStyleLbl="sibTrans2D1" presStyleIdx="4" presStyleCnt="6"/>
      <dgm:spPr/>
    </dgm:pt>
    <dgm:pt modelId="{AE11C17D-C267-634D-8455-563DC1308BC6}" type="pres">
      <dgm:prSet presAssocID="{3321AEE3-9ED4-0C44-A2FD-5ED400011C58}" presName="node" presStyleLbl="node1" presStyleIdx="5" presStyleCnt="7">
        <dgm:presLayoutVars>
          <dgm:bulletEnabled val="1"/>
        </dgm:presLayoutVars>
      </dgm:prSet>
      <dgm:spPr/>
    </dgm:pt>
    <dgm:pt modelId="{605DA10F-20B9-BA44-9B3E-180CE5C0C8C1}" type="pres">
      <dgm:prSet presAssocID="{D5916CAF-8531-F24C-8E0D-C7BC0C01CEE9}" presName="sibTrans" presStyleLbl="sibTrans2D1" presStyleIdx="5" presStyleCnt="6"/>
      <dgm:spPr/>
    </dgm:pt>
    <dgm:pt modelId="{6DEDE598-D1CE-CD4C-97B6-E0EAE314455A}" type="pres">
      <dgm:prSet presAssocID="{D5916CAF-8531-F24C-8E0D-C7BC0C01CEE9}" presName="connectorText" presStyleLbl="sibTrans2D1" presStyleIdx="5" presStyleCnt="6"/>
      <dgm:spPr/>
    </dgm:pt>
    <dgm:pt modelId="{410E7236-1755-DF46-AD0B-F76C906106CE}" type="pres">
      <dgm:prSet presAssocID="{42FA3045-84E3-2045-B018-D55CD2CB5745}" presName="node" presStyleLbl="node1" presStyleIdx="6" presStyleCnt="7">
        <dgm:presLayoutVars>
          <dgm:bulletEnabled val="1"/>
        </dgm:presLayoutVars>
      </dgm:prSet>
      <dgm:spPr/>
    </dgm:pt>
  </dgm:ptLst>
  <dgm:cxnLst>
    <dgm:cxn modelId="{DA0BDA0D-573A-C749-971B-E2F4871206A2}" type="presOf" srcId="{DFCACC5C-6300-604C-8F8B-1260C64806A3}" destId="{83696CFA-8CD1-2E4C-BB21-5FCED568B6E0}" srcOrd="1" destOrd="0" presId="urn:microsoft.com/office/officeart/2005/8/layout/process2"/>
    <dgm:cxn modelId="{784D7412-6BD2-284A-A83D-47C54E8EB896}" type="presOf" srcId="{E7AABE9C-4C63-B04F-B89C-E10095A2EC31}" destId="{83BA2C76-DFF6-464F-82CD-D2507480D090}" srcOrd="1" destOrd="0" presId="urn:microsoft.com/office/officeart/2005/8/layout/process2"/>
    <dgm:cxn modelId="{01C8D213-7C7F-184C-AF0E-779D3A95132C}" type="presOf" srcId="{C560F6E6-28A8-3140-8640-CA4436641D4D}" destId="{EB1B0D88-C888-5A40-9A2E-532F507BEB69}" srcOrd="0" destOrd="0" presId="urn:microsoft.com/office/officeart/2005/8/layout/process2"/>
    <dgm:cxn modelId="{EB2ADE27-873A-694D-8FDE-CD9B147F2321}" type="presOf" srcId="{2564BE62-068B-9947-8515-9DD30A0ED6CD}" destId="{668B6115-931F-F545-BC5E-8EC135679158}" srcOrd="0" destOrd="0" presId="urn:microsoft.com/office/officeart/2005/8/layout/process2"/>
    <dgm:cxn modelId="{C1AB3F2E-7C38-274D-AABC-C8ECAA14FF47}" type="presOf" srcId="{91D3DEFB-8DF4-894E-84E4-3971EA0E0D63}" destId="{30CC015F-2C5A-B340-BF99-8EAC5A376670}" srcOrd="0" destOrd="0" presId="urn:microsoft.com/office/officeart/2005/8/layout/process2"/>
    <dgm:cxn modelId="{8D749536-87BA-C547-82DE-26D0D7A05E91}" type="presOf" srcId="{C5EDD76D-85FB-3044-9728-6509D65FC74F}" destId="{9E01C64F-A35F-7742-8E3C-6EEEC33F5C0C}" srcOrd="0" destOrd="0" presId="urn:microsoft.com/office/officeart/2005/8/layout/process2"/>
    <dgm:cxn modelId="{91FEBB37-3275-D946-B29B-BFE4D6F50560}" type="presOf" srcId="{C560F6E6-28A8-3140-8640-CA4436641D4D}" destId="{92844ED8-32B6-6B40-8E9A-AC0C6F3FEDEC}" srcOrd="1" destOrd="0" presId="urn:microsoft.com/office/officeart/2005/8/layout/process2"/>
    <dgm:cxn modelId="{DEC5DF3B-BD5F-C240-85F3-3288B8A99488}" type="presOf" srcId="{FF2858A5-C9D5-D84A-B552-92D2932E15FF}" destId="{7F04DFC5-0265-C24D-A345-06ED2F9B465B}" srcOrd="0" destOrd="0" presId="urn:microsoft.com/office/officeart/2005/8/layout/process2"/>
    <dgm:cxn modelId="{EF98ED63-69F4-4940-90F5-695EB8B5D260}" type="presOf" srcId="{42FA3045-84E3-2045-B018-D55CD2CB5745}" destId="{410E7236-1755-DF46-AD0B-F76C906106CE}" srcOrd="0" destOrd="0" presId="urn:microsoft.com/office/officeart/2005/8/layout/process2"/>
    <dgm:cxn modelId="{50CFED4C-AC24-704F-86A3-89A799E0133D}" srcId="{91D3DEFB-8DF4-894E-84E4-3971EA0E0D63}" destId="{42FA3045-84E3-2045-B018-D55CD2CB5745}" srcOrd="6" destOrd="0" parTransId="{C07C8247-C827-144D-AF49-0435E0D66EA1}" sibTransId="{F1DE78E8-3DD9-234C-8090-B981F0C40FCC}"/>
    <dgm:cxn modelId="{DA552F6E-3299-B046-AC0C-D061CD4583E6}" type="presOf" srcId="{DFCACC5C-6300-604C-8F8B-1260C64806A3}" destId="{C998CEE3-50B6-0B45-B23D-B4E107F2962C}" srcOrd="0" destOrd="0" presId="urn:microsoft.com/office/officeart/2005/8/layout/process2"/>
    <dgm:cxn modelId="{EA638353-BEDF-B14D-961D-260B398D4F64}" type="presOf" srcId="{D5916CAF-8531-F24C-8E0D-C7BC0C01CEE9}" destId="{6DEDE598-D1CE-CD4C-97B6-E0EAE314455A}" srcOrd="1" destOrd="0" presId="urn:microsoft.com/office/officeart/2005/8/layout/process2"/>
    <dgm:cxn modelId="{6A9D5C7C-4DDA-3848-9CF1-C6813D2E1120}" type="presOf" srcId="{BF034F0B-BBAB-9444-80EF-AF555DA0F35A}" destId="{28B8280A-55BB-F942-9656-4E626674E89F}" srcOrd="0" destOrd="0" presId="urn:microsoft.com/office/officeart/2005/8/layout/process2"/>
    <dgm:cxn modelId="{67D81B80-069F-2040-8C73-7ED713E63E6E}" type="presOf" srcId="{2564BE62-068B-9947-8515-9DD30A0ED6CD}" destId="{B626588F-1AED-1A4E-891E-F0DC82784625}" srcOrd="1" destOrd="0" presId="urn:microsoft.com/office/officeart/2005/8/layout/process2"/>
    <dgm:cxn modelId="{E17A9883-860C-664C-B2B4-213687B1DBB6}" srcId="{91D3DEFB-8DF4-894E-84E4-3971EA0E0D63}" destId="{C5EDD76D-85FB-3044-9728-6509D65FC74F}" srcOrd="0" destOrd="0" parTransId="{C026AD78-9264-6C4C-B7B8-E4FEA89534FC}" sibTransId="{C560F6E6-28A8-3140-8640-CA4436641D4D}"/>
    <dgm:cxn modelId="{8A7760A0-4C3E-4747-B104-A7FD31210F67}" srcId="{91D3DEFB-8DF4-894E-84E4-3971EA0E0D63}" destId="{BF034F0B-BBAB-9444-80EF-AF555DA0F35A}" srcOrd="2" destOrd="0" parTransId="{1EEC09E8-F67C-754E-AF7E-8BD301AB0DAF}" sibTransId="{0343A35D-6602-0E4C-9A67-0576F782A17B}"/>
    <dgm:cxn modelId="{670E8CB0-A788-F048-92F5-4F6D29B98604}" srcId="{91D3DEFB-8DF4-894E-84E4-3971EA0E0D63}" destId="{33184FB1-8F71-B44E-A99A-D4B7B30F9D57}" srcOrd="4" destOrd="0" parTransId="{6033A039-ECF2-FF4F-9DAC-89A86ED81C72}" sibTransId="{DFCACC5C-6300-604C-8F8B-1260C64806A3}"/>
    <dgm:cxn modelId="{66163BB1-75F4-2F48-B833-F1DD26BA9A1B}" srcId="{91D3DEFB-8DF4-894E-84E4-3971EA0E0D63}" destId="{BA0DCEFE-350C-3546-BDCC-659B45165043}" srcOrd="1" destOrd="0" parTransId="{3DCB5E11-8323-5A46-84D5-05E857EEF980}" sibTransId="{2564BE62-068B-9947-8515-9DD30A0ED6CD}"/>
    <dgm:cxn modelId="{BF5B68B3-2614-1D4E-AB6C-5FEADA6E645D}" type="presOf" srcId="{D5916CAF-8531-F24C-8E0D-C7BC0C01CEE9}" destId="{605DA10F-20B9-BA44-9B3E-180CE5C0C8C1}" srcOrd="0" destOrd="0" presId="urn:microsoft.com/office/officeart/2005/8/layout/process2"/>
    <dgm:cxn modelId="{0688FBBA-1388-1146-9365-A7D2E1836DA2}" type="presOf" srcId="{3321AEE3-9ED4-0C44-A2FD-5ED400011C58}" destId="{AE11C17D-C267-634D-8455-563DC1308BC6}" srcOrd="0" destOrd="0" presId="urn:microsoft.com/office/officeart/2005/8/layout/process2"/>
    <dgm:cxn modelId="{8ABA60D0-3406-7A4B-BADE-A829B6836DC9}" type="presOf" srcId="{E7AABE9C-4C63-B04F-B89C-E10095A2EC31}" destId="{7BF744F7-F101-6640-B20D-416272114717}" srcOrd="0" destOrd="0" presId="urn:microsoft.com/office/officeart/2005/8/layout/process2"/>
    <dgm:cxn modelId="{4BF108D8-2C9A-C047-8419-CF33D4EC08CF}" type="presOf" srcId="{33184FB1-8F71-B44E-A99A-D4B7B30F9D57}" destId="{02B5A7F1-1C86-9045-86FB-A050105418A9}" srcOrd="0" destOrd="0" presId="urn:microsoft.com/office/officeart/2005/8/layout/process2"/>
    <dgm:cxn modelId="{99F355DB-BA4A-BB43-9DDB-42FA7D7030E7}" type="presOf" srcId="{BA0DCEFE-350C-3546-BDCC-659B45165043}" destId="{0D1D7079-0523-3D4C-BA28-A51A41944037}" srcOrd="0" destOrd="0" presId="urn:microsoft.com/office/officeart/2005/8/layout/process2"/>
    <dgm:cxn modelId="{0A6724DC-EBF5-0448-A3D6-ED762BE18B92}" type="presOf" srcId="{0343A35D-6602-0E4C-9A67-0576F782A17B}" destId="{12D7BAA0-1FCA-934A-A502-FE4CF0A8931C}" srcOrd="0" destOrd="0" presId="urn:microsoft.com/office/officeart/2005/8/layout/process2"/>
    <dgm:cxn modelId="{B6D44DF4-E8E2-7145-AAA9-7F489256D74C}" srcId="{91D3DEFB-8DF4-894E-84E4-3971EA0E0D63}" destId="{FF2858A5-C9D5-D84A-B552-92D2932E15FF}" srcOrd="3" destOrd="0" parTransId="{FFFAB23B-0CB0-704D-9153-D16F072891D1}" sibTransId="{E7AABE9C-4C63-B04F-B89C-E10095A2EC31}"/>
    <dgm:cxn modelId="{14BDF8F5-4AD6-C742-93BF-B7616F110117}" type="presOf" srcId="{0343A35D-6602-0E4C-9A67-0576F782A17B}" destId="{3B0E1307-831B-D043-99CC-EB5DFC1EE8AE}" srcOrd="1" destOrd="0" presId="urn:microsoft.com/office/officeart/2005/8/layout/process2"/>
    <dgm:cxn modelId="{9E467EFC-91C4-644F-A6D7-B9ECEBC6400A}" srcId="{91D3DEFB-8DF4-894E-84E4-3971EA0E0D63}" destId="{3321AEE3-9ED4-0C44-A2FD-5ED400011C58}" srcOrd="5" destOrd="0" parTransId="{A2F2C676-50F9-2248-A2AD-73BF6D45548E}" sibTransId="{D5916CAF-8531-F24C-8E0D-C7BC0C01CEE9}"/>
    <dgm:cxn modelId="{2F8D7126-716E-FB42-A093-3BE0C35B72F8}" type="presParOf" srcId="{30CC015F-2C5A-B340-BF99-8EAC5A376670}" destId="{9E01C64F-A35F-7742-8E3C-6EEEC33F5C0C}" srcOrd="0" destOrd="0" presId="urn:microsoft.com/office/officeart/2005/8/layout/process2"/>
    <dgm:cxn modelId="{BC55F267-A01B-3F41-BF94-284453DD7198}" type="presParOf" srcId="{30CC015F-2C5A-B340-BF99-8EAC5A376670}" destId="{EB1B0D88-C888-5A40-9A2E-532F507BEB69}" srcOrd="1" destOrd="0" presId="urn:microsoft.com/office/officeart/2005/8/layout/process2"/>
    <dgm:cxn modelId="{76ED4698-CAF3-4640-BBC1-0844A2DCDC77}" type="presParOf" srcId="{EB1B0D88-C888-5A40-9A2E-532F507BEB69}" destId="{92844ED8-32B6-6B40-8E9A-AC0C6F3FEDEC}" srcOrd="0" destOrd="0" presId="urn:microsoft.com/office/officeart/2005/8/layout/process2"/>
    <dgm:cxn modelId="{2289445B-89CD-6C4D-861C-9003A4283009}" type="presParOf" srcId="{30CC015F-2C5A-B340-BF99-8EAC5A376670}" destId="{0D1D7079-0523-3D4C-BA28-A51A41944037}" srcOrd="2" destOrd="0" presId="urn:microsoft.com/office/officeart/2005/8/layout/process2"/>
    <dgm:cxn modelId="{2690DA4E-8AA3-244A-A0B4-3B7EBAD9EFB4}" type="presParOf" srcId="{30CC015F-2C5A-B340-BF99-8EAC5A376670}" destId="{668B6115-931F-F545-BC5E-8EC135679158}" srcOrd="3" destOrd="0" presId="urn:microsoft.com/office/officeart/2005/8/layout/process2"/>
    <dgm:cxn modelId="{8FFFDE68-742A-D541-9832-B766F35D30AF}" type="presParOf" srcId="{668B6115-931F-F545-BC5E-8EC135679158}" destId="{B626588F-1AED-1A4E-891E-F0DC82784625}" srcOrd="0" destOrd="0" presId="urn:microsoft.com/office/officeart/2005/8/layout/process2"/>
    <dgm:cxn modelId="{7D8BDEBB-2D02-7B4E-A800-518040EE8143}" type="presParOf" srcId="{30CC015F-2C5A-B340-BF99-8EAC5A376670}" destId="{28B8280A-55BB-F942-9656-4E626674E89F}" srcOrd="4" destOrd="0" presId="urn:microsoft.com/office/officeart/2005/8/layout/process2"/>
    <dgm:cxn modelId="{0879B9D5-8C16-0243-BB5D-0124788A8200}" type="presParOf" srcId="{30CC015F-2C5A-B340-BF99-8EAC5A376670}" destId="{12D7BAA0-1FCA-934A-A502-FE4CF0A8931C}" srcOrd="5" destOrd="0" presId="urn:microsoft.com/office/officeart/2005/8/layout/process2"/>
    <dgm:cxn modelId="{53BFB0FC-95A7-C94B-A8C3-D0D1CBA21D71}" type="presParOf" srcId="{12D7BAA0-1FCA-934A-A502-FE4CF0A8931C}" destId="{3B0E1307-831B-D043-99CC-EB5DFC1EE8AE}" srcOrd="0" destOrd="0" presId="urn:microsoft.com/office/officeart/2005/8/layout/process2"/>
    <dgm:cxn modelId="{60B1B2EB-B672-434A-9302-8EE36B1F796B}" type="presParOf" srcId="{30CC015F-2C5A-B340-BF99-8EAC5A376670}" destId="{7F04DFC5-0265-C24D-A345-06ED2F9B465B}" srcOrd="6" destOrd="0" presId="urn:microsoft.com/office/officeart/2005/8/layout/process2"/>
    <dgm:cxn modelId="{C948B5B2-1120-4042-9E38-9FE2E3D94D2B}" type="presParOf" srcId="{30CC015F-2C5A-B340-BF99-8EAC5A376670}" destId="{7BF744F7-F101-6640-B20D-416272114717}" srcOrd="7" destOrd="0" presId="urn:microsoft.com/office/officeart/2005/8/layout/process2"/>
    <dgm:cxn modelId="{2A2DBF83-A111-174A-BF0A-A86F9CB197F9}" type="presParOf" srcId="{7BF744F7-F101-6640-B20D-416272114717}" destId="{83BA2C76-DFF6-464F-82CD-D2507480D090}" srcOrd="0" destOrd="0" presId="urn:microsoft.com/office/officeart/2005/8/layout/process2"/>
    <dgm:cxn modelId="{EC316621-F8A9-D64B-9F9D-7774CD57858E}" type="presParOf" srcId="{30CC015F-2C5A-B340-BF99-8EAC5A376670}" destId="{02B5A7F1-1C86-9045-86FB-A050105418A9}" srcOrd="8" destOrd="0" presId="urn:microsoft.com/office/officeart/2005/8/layout/process2"/>
    <dgm:cxn modelId="{8F57B7DE-FC4B-E042-B7E6-3A55DECFFAC0}" type="presParOf" srcId="{30CC015F-2C5A-B340-BF99-8EAC5A376670}" destId="{C998CEE3-50B6-0B45-B23D-B4E107F2962C}" srcOrd="9" destOrd="0" presId="urn:microsoft.com/office/officeart/2005/8/layout/process2"/>
    <dgm:cxn modelId="{D0B5BE5A-538D-0D41-9DE8-17FDFAF4A45A}" type="presParOf" srcId="{C998CEE3-50B6-0B45-B23D-B4E107F2962C}" destId="{83696CFA-8CD1-2E4C-BB21-5FCED568B6E0}" srcOrd="0" destOrd="0" presId="urn:microsoft.com/office/officeart/2005/8/layout/process2"/>
    <dgm:cxn modelId="{FE577488-CC42-FC42-A95A-2FE7A1C84ADA}" type="presParOf" srcId="{30CC015F-2C5A-B340-BF99-8EAC5A376670}" destId="{AE11C17D-C267-634D-8455-563DC1308BC6}" srcOrd="10" destOrd="0" presId="urn:microsoft.com/office/officeart/2005/8/layout/process2"/>
    <dgm:cxn modelId="{CC52F396-881A-EB47-979E-1B5EAB7635AF}" type="presParOf" srcId="{30CC015F-2C5A-B340-BF99-8EAC5A376670}" destId="{605DA10F-20B9-BA44-9B3E-180CE5C0C8C1}" srcOrd="11" destOrd="0" presId="urn:microsoft.com/office/officeart/2005/8/layout/process2"/>
    <dgm:cxn modelId="{4C378425-9E2C-E140-A232-F078947535BA}" type="presParOf" srcId="{605DA10F-20B9-BA44-9B3E-180CE5C0C8C1}" destId="{6DEDE598-D1CE-CD4C-97B6-E0EAE314455A}" srcOrd="0" destOrd="0" presId="urn:microsoft.com/office/officeart/2005/8/layout/process2"/>
    <dgm:cxn modelId="{69DB768E-62E2-AD4F-9B00-1CD1F04DE3BB}" type="presParOf" srcId="{30CC015F-2C5A-B340-BF99-8EAC5A376670}" destId="{410E7236-1755-DF46-AD0B-F76C906106CE}" srcOrd="1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D3DEFB-8DF4-894E-84E4-3971EA0E0D63}" type="doc">
      <dgm:prSet loTypeId="urn:microsoft.com/office/officeart/2005/8/layout/process2" loCatId="" qsTypeId="urn:microsoft.com/office/officeart/2005/8/quickstyle/simple1" qsCatId="simple" csTypeId="urn:microsoft.com/office/officeart/2005/8/colors/accent1_2" csCatId="accent1" phldr="1"/>
      <dgm:spPr/>
    </dgm:pt>
    <dgm:pt modelId="{C5EDD76D-85FB-3044-9728-6509D65FC74F}">
      <dgm:prSet phldrT="[Text]"/>
      <dgm:spPr/>
      <dgm:t>
        <a:bodyPr/>
        <a:lstStyle/>
        <a:p>
          <a:r>
            <a:rPr lang="en-US" dirty="0"/>
            <a:t>Molecular Beam Epitaxy</a:t>
          </a:r>
        </a:p>
      </dgm:t>
    </dgm:pt>
    <dgm:pt modelId="{C026AD78-9264-6C4C-B7B8-E4FEA89534FC}" type="parTrans" cxnId="{E17A9883-860C-664C-B2B4-213687B1DBB6}">
      <dgm:prSet/>
      <dgm:spPr/>
      <dgm:t>
        <a:bodyPr/>
        <a:lstStyle/>
        <a:p>
          <a:endParaRPr lang="en-US"/>
        </a:p>
      </dgm:t>
    </dgm:pt>
    <dgm:pt modelId="{C560F6E6-28A8-3140-8640-CA4436641D4D}" type="sibTrans" cxnId="{E17A9883-860C-664C-B2B4-213687B1DBB6}">
      <dgm:prSet/>
      <dgm:spPr/>
      <dgm:t>
        <a:bodyPr/>
        <a:lstStyle/>
        <a:p>
          <a:endParaRPr lang="en-US"/>
        </a:p>
      </dgm:t>
    </dgm:pt>
    <dgm:pt modelId="{BA0DCEFE-350C-3546-BDCC-659B45165043}">
      <dgm:prSet phldrT="[Text]"/>
      <dgm:spPr/>
      <dgm:t>
        <a:bodyPr/>
        <a:lstStyle/>
        <a:p>
          <a:r>
            <a:rPr lang="en-US" dirty="0"/>
            <a:t>Angle Resolved Photoemission Spectroscopy</a:t>
          </a:r>
        </a:p>
      </dgm:t>
    </dgm:pt>
    <dgm:pt modelId="{3DCB5E11-8323-5A46-84D5-05E857EEF980}" type="parTrans" cxnId="{66163BB1-75F4-2F48-B833-F1DD26BA9A1B}">
      <dgm:prSet/>
      <dgm:spPr/>
      <dgm:t>
        <a:bodyPr/>
        <a:lstStyle/>
        <a:p>
          <a:endParaRPr lang="en-US"/>
        </a:p>
      </dgm:t>
    </dgm:pt>
    <dgm:pt modelId="{2564BE62-068B-9947-8515-9DD30A0ED6CD}" type="sibTrans" cxnId="{66163BB1-75F4-2F48-B833-F1DD26BA9A1B}">
      <dgm:prSet/>
      <dgm:spPr/>
      <dgm:t>
        <a:bodyPr/>
        <a:lstStyle/>
        <a:p>
          <a:endParaRPr lang="en-US"/>
        </a:p>
      </dgm:t>
    </dgm:pt>
    <dgm:pt modelId="{BF034F0B-BBAB-9444-80EF-AF555DA0F35A}">
      <dgm:prSet phldrT="[Text]"/>
      <dgm:spPr/>
      <dgm:t>
        <a:bodyPr/>
        <a:lstStyle/>
        <a:p>
          <a:r>
            <a:rPr lang="en-US" dirty="0"/>
            <a:t>X-Ray Diffraction</a:t>
          </a:r>
        </a:p>
      </dgm:t>
    </dgm:pt>
    <dgm:pt modelId="{1EEC09E8-F67C-754E-AF7E-8BD301AB0DAF}" type="parTrans" cxnId="{8A7760A0-4C3E-4747-B104-A7FD31210F67}">
      <dgm:prSet/>
      <dgm:spPr/>
      <dgm:t>
        <a:bodyPr/>
        <a:lstStyle/>
        <a:p>
          <a:endParaRPr lang="en-US"/>
        </a:p>
      </dgm:t>
    </dgm:pt>
    <dgm:pt modelId="{0343A35D-6602-0E4C-9A67-0576F782A17B}" type="sibTrans" cxnId="{8A7760A0-4C3E-4747-B104-A7FD31210F67}">
      <dgm:prSet/>
      <dgm:spPr/>
      <dgm:t>
        <a:bodyPr/>
        <a:lstStyle/>
        <a:p>
          <a:endParaRPr lang="en-US"/>
        </a:p>
      </dgm:t>
    </dgm:pt>
    <dgm:pt modelId="{FF2858A5-C9D5-D84A-B552-92D2932E15FF}">
      <dgm:prSet phldrT="[Text]"/>
      <dgm:spPr/>
      <dgm:t>
        <a:bodyPr/>
        <a:lstStyle/>
        <a:p>
          <a:r>
            <a:rPr lang="en-US" dirty="0"/>
            <a:t>Polarized Neutron Scattering</a:t>
          </a:r>
        </a:p>
      </dgm:t>
    </dgm:pt>
    <dgm:pt modelId="{FFFAB23B-0CB0-704D-9153-D16F072891D1}" type="parTrans" cxnId="{B6D44DF4-E8E2-7145-AAA9-7F489256D74C}">
      <dgm:prSet/>
      <dgm:spPr/>
      <dgm:t>
        <a:bodyPr/>
        <a:lstStyle/>
        <a:p>
          <a:endParaRPr lang="en-US"/>
        </a:p>
      </dgm:t>
    </dgm:pt>
    <dgm:pt modelId="{E7AABE9C-4C63-B04F-B89C-E10095A2EC31}" type="sibTrans" cxnId="{B6D44DF4-E8E2-7145-AAA9-7F489256D74C}">
      <dgm:prSet/>
      <dgm:spPr/>
      <dgm:t>
        <a:bodyPr/>
        <a:lstStyle/>
        <a:p>
          <a:endParaRPr lang="en-US"/>
        </a:p>
      </dgm:t>
    </dgm:pt>
    <dgm:pt modelId="{30CC015F-2C5A-B340-BF99-8EAC5A376670}" type="pres">
      <dgm:prSet presAssocID="{91D3DEFB-8DF4-894E-84E4-3971EA0E0D63}" presName="linearFlow" presStyleCnt="0">
        <dgm:presLayoutVars>
          <dgm:resizeHandles val="exact"/>
        </dgm:presLayoutVars>
      </dgm:prSet>
      <dgm:spPr/>
    </dgm:pt>
    <dgm:pt modelId="{9E01C64F-A35F-7742-8E3C-6EEEC33F5C0C}" type="pres">
      <dgm:prSet presAssocID="{C5EDD76D-85FB-3044-9728-6509D65FC74F}" presName="node" presStyleLbl="node1" presStyleIdx="0" presStyleCnt="4">
        <dgm:presLayoutVars>
          <dgm:bulletEnabled val="1"/>
        </dgm:presLayoutVars>
      </dgm:prSet>
      <dgm:spPr/>
    </dgm:pt>
    <dgm:pt modelId="{EB1B0D88-C888-5A40-9A2E-532F507BEB69}" type="pres">
      <dgm:prSet presAssocID="{C560F6E6-28A8-3140-8640-CA4436641D4D}" presName="sibTrans" presStyleLbl="sibTrans2D1" presStyleIdx="0" presStyleCnt="3"/>
      <dgm:spPr/>
    </dgm:pt>
    <dgm:pt modelId="{92844ED8-32B6-6B40-8E9A-AC0C6F3FEDEC}" type="pres">
      <dgm:prSet presAssocID="{C560F6E6-28A8-3140-8640-CA4436641D4D}" presName="connectorText" presStyleLbl="sibTrans2D1" presStyleIdx="0" presStyleCnt="3"/>
      <dgm:spPr/>
    </dgm:pt>
    <dgm:pt modelId="{0D1D7079-0523-3D4C-BA28-A51A41944037}" type="pres">
      <dgm:prSet presAssocID="{BA0DCEFE-350C-3546-BDCC-659B45165043}" presName="node" presStyleLbl="node1" presStyleIdx="1" presStyleCnt="4">
        <dgm:presLayoutVars>
          <dgm:bulletEnabled val="1"/>
        </dgm:presLayoutVars>
      </dgm:prSet>
      <dgm:spPr/>
    </dgm:pt>
    <dgm:pt modelId="{668B6115-931F-F545-BC5E-8EC135679158}" type="pres">
      <dgm:prSet presAssocID="{2564BE62-068B-9947-8515-9DD30A0ED6CD}" presName="sibTrans" presStyleLbl="sibTrans2D1" presStyleIdx="1" presStyleCnt="3"/>
      <dgm:spPr/>
    </dgm:pt>
    <dgm:pt modelId="{B626588F-1AED-1A4E-891E-F0DC82784625}" type="pres">
      <dgm:prSet presAssocID="{2564BE62-068B-9947-8515-9DD30A0ED6CD}" presName="connectorText" presStyleLbl="sibTrans2D1" presStyleIdx="1" presStyleCnt="3"/>
      <dgm:spPr/>
    </dgm:pt>
    <dgm:pt modelId="{28B8280A-55BB-F942-9656-4E626674E89F}" type="pres">
      <dgm:prSet presAssocID="{BF034F0B-BBAB-9444-80EF-AF555DA0F35A}" presName="node" presStyleLbl="node1" presStyleIdx="2" presStyleCnt="4">
        <dgm:presLayoutVars>
          <dgm:bulletEnabled val="1"/>
        </dgm:presLayoutVars>
      </dgm:prSet>
      <dgm:spPr/>
    </dgm:pt>
    <dgm:pt modelId="{12D7BAA0-1FCA-934A-A502-FE4CF0A8931C}" type="pres">
      <dgm:prSet presAssocID="{0343A35D-6602-0E4C-9A67-0576F782A17B}" presName="sibTrans" presStyleLbl="sibTrans2D1" presStyleIdx="2" presStyleCnt="3"/>
      <dgm:spPr/>
    </dgm:pt>
    <dgm:pt modelId="{3B0E1307-831B-D043-99CC-EB5DFC1EE8AE}" type="pres">
      <dgm:prSet presAssocID="{0343A35D-6602-0E4C-9A67-0576F782A17B}" presName="connectorText" presStyleLbl="sibTrans2D1" presStyleIdx="2" presStyleCnt="3"/>
      <dgm:spPr/>
    </dgm:pt>
    <dgm:pt modelId="{7F04DFC5-0265-C24D-A345-06ED2F9B465B}" type="pres">
      <dgm:prSet presAssocID="{FF2858A5-C9D5-D84A-B552-92D2932E15FF}" presName="node" presStyleLbl="node1" presStyleIdx="3" presStyleCnt="4">
        <dgm:presLayoutVars>
          <dgm:bulletEnabled val="1"/>
        </dgm:presLayoutVars>
      </dgm:prSet>
      <dgm:spPr/>
    </dgm:pt>
  </dgm:ptLst>
  <dgm:cxnLst>
    <dgm:cxn modelId="{1502E80A-F996-D448-8435-735D806416D4}" type="presOf" srcId="{C5EDD76D-85FB-3044-9728-6509D65FC74F}" destId="{9E01C64F-A35F-7742-8E3C-6EEEC33F5C0C}" srcOrd="0" destOrd="0" presId="urn:microsoft.com/office/officeart/2005/8/layout/process2"/>
    <dgm:cxn modelId="{F1EA3D1C-B53E-724E-A49E-26BDB6235228}" type="presOf" srcId="{C560F6E6-28A8-3140-8640-CA4436641D4D}" destId="{92844ED8-32B6-6B40-8E9A-AC0C6F3FEDEC}" srcOrd="1" destOrd="0" presId="urn:microsoft.com/office/officeart/2005/8/layout/process2"/>
    <dgm:cxn modelId="{409A132A-11CD-9D4F-B91E-F9C66D9F2847}" type="presOf" srcId="{FF2858A5-C9D5-D84A-B552-92D2932E15FF}" destId="{7F04DFC5-0265-C24D-A345-06ED2F9B465B}" srcOrd="0" destOrd="0" presId="urn:microsoft.com/office/officeart/2005/8/layout/process2"/>
    <dgm:cxn modelId="{C1AB3F2E-7C38-274D-AABC-C8ECAA14FF47}" type="presOf" srcId="{91D3DEFB-8DF4-894E-84E4-3971EA0E0D63}" destId="{30CC015F-2C5A-B340-BF99-8EAC5A376670}" srcOrd="0" destOrd="0" presId="urn:microsoft.com/office/officeart/2005/8/layout/process2"/>
    <dgm:cxn modelId="{0DB96846-27ED-6247-8E71-533B40D76BFD}" type="presOf" srcId="{BF034F0B-BBAB-9444-80EF-AF555DA0F35A}" destId="{28B8280A-55BB-F942-9656-4E626674E89F}" srcOrd="0" destOrd="0" presId="urn:microsoft.com/office/officeart/2005/8/layout/process2"/>
    <dgm:cxn modelId="{6BE49B67-47FD-0D48-B9DD-C72239175FCE}" type="presOf" srcId="{0343A35D-6602-0E4C-9A67-0576F782A17B}" destId="{12D7BAA0-1FCA-934A-A502-FE4CF0A8931C}" srcOrd="0" destOrd="0" presId="urn:microsoft.com/office/officeart/2005/8/layout/process2"/>
    <dgm:cxn modelId="{E17A9883-860C-664C-B2B4-213687B1DBB6}" srcId="{91D3DEFB-8DF4-894E-84E4-3971EA0E0D63}" destId="{C5EDD76D-85FB-3044-9728-6509D65FC74F}" srcOrd="0" destOrd="0" parTransId="{C026AD78-9264-6C4C-B7B8-E4FEA89534FC}" sibTransId="{C560F6E6-28A8-3140-8640-CA4436641D4D}"/>
    <dgm:cxn modelId="{0407E78D-353F-7B42-8D2C-9F084753D45F}" type="presOf" srcId="{2564BE62-068B-9947-8515-9DD30A0ED6CD}" destId="{B626588F-1AED-1A4E-891E-F0DC82784625}" srcOrd="1" destOrd="0" presId="urn:microsoft.com/office/officeart/2005/8/layout/process2"/>
    <dgm:cxn modelId="{8A7760A0-4C3E-4747-B104-A7FD31210F67}" srcId="{91D3DEFB-8DF4-894E-84E4-3971EA0E0D63}" destId="{BF034F0B-BBAB-9444-80EF-AF555DA0F35A}" srcOrd="2" destOrd="0" parTransId="{1EEC09E8-F67C-754E-AF7E-8BD301AB0DAF}" sibTransId="{0343A35D-6602-0E4C-9A67-0576F782A17B}"/>
    <dgm:cxn modelId="{66FC5AA5-3C75-9F4A-B8E9-D4B5105074D2}" type="presOf" srcId="{0343A35D-6602-0E4C-9A67-0576F782A17B}" destId="{3B0E1307-831B-D043-99CC-EB5DFC1EE8AE}" srcOrd="1" destOrd="0" presId="urn:microsoft.com/office/officeart/2005/8/layout/process2"/>
    <dgm:cxn modelId="{66163BB1-75F4-2F48-B833-F1DD26BA9A1B}" srcId="{91D3DEFB-8DF4-894E-84E4-3971EA0E0D63}" destId="{BA0DCEFE-350C-3546-BDCC-659B45165043}" srcOrd="1" destOrd="0" parTransId="{3DCB5E11-8323-5A46-84D5-05E857EEF980}" sibTransId="{2564BE62-068B-9947-8515-9DD30A0ED6CD}"/>
    <dgm:cxn modelId="{A58537B4-99DE-1E41-8695-CC97811D0B26}" type="presOf" srcId="{2564BE62-068B-9947-8515-9DD30A0ED6CD}" destId="{668B6115-931F-F545-BC5E-8EC135679158}" srcOrd="0" destOrd="0" presId="urn:microsoft.com/office/officeart/2005/8/layout/process2"/>
    <dgm:cxn modelId="{F75B0DE6-E803-2B4C-BC07-B66ACA20361A}" type="presOf" srcId="{BA0DCEFE-350C-3546-BDCC-659B45165043}" destId="{0D1D7079-0523-3D4C-BA28-A51A41944037}" srcOrd="0" destOrd="0" presId="urn:microsoft.com/office/officeart/2005/8/layout/process2"/>
    <dgm:cxn modelId="{B6D44DF4-E8E2-7145-AAA9-7F489256D74C}" srcId="{91D3DEFB-8DF4-894E-84E4-3971EA0E0D63}" destId="{FF2858A5-C9D5-D84A-B552-92D2932E15FF}" srcOrd="3" destOrd="0" parTransId="{FFFAB23B-0CB0-704D-9153-D16F072891D1}" sibTransId="{E7AABE9C-4C63-B04F-B89C-E10095A2EC31}"/>
    <dgm:cxn modelId="{AF1986FB-BF1A-CF4E-AF49-D2C57B320A9E}" type="presOf" srcId="{C560F6E6-28A8-3140-8640-CA4436641D4D}" destId="{EB1B0D88-C888-5A40-9A2E-532F507BEB69}" srcOrd="0" destOrd="0" presId="urn:microsoft.com/office/officeart/2005/8/layout/process2"/>
    <dgm:cxn modelId="{70596C24-A44A-5444-B367-CB1463D8BCDB}" type="presParOf" srcId="{30CC015F-2C5A-B340-BF99-8EAC5A376670}" destId="{9E01C64F-A35F-7742-8E3C-6EEEC33F5C0C}" srcOrd="0" destOrd="0" presId="urn:microsoft.com/office/officeart/2005/8/layout/process2"/>
    <dgm:cxn modelId="{C7FE3D51-D8B9-BC4C-A0D9-8599A354E5D9}" type="presParOf" srcId="{30CC015F-2C5A-B340-BF99-8EAC5A376670}" destId="{EB1B0D88-C888-5A40-9A2E-532F507BEB69}" srcOrd="1" destOrd="0" presId="urn:microsoft.com/office/officeart/2005/8/layout/process2"/>
    <dgm:cxn modelId="{3E1138CC-064D-3940-AC67-466A271B8EEE}" type="presParOf" srcId="{EB1B0D88-C888-5A40-9A2E-532F507BEB69}" destId="{92844ED8-32B6-6B40-8E9A-AC0C6F3FEDEC}" srcOrd="0" destOrd="0" presId="urn:microsoft.com/office/officeart/2005/8/layout/process2"/>
    <dgm:cxn modelId="{61A79578-6C65-AA40-8590-AF8DF24C4ED5}" type="presParOf" srcId="{30CC015F-2C5A-B340-BF99-8EAC5A376670}" destId="{0D1D7079-0523-3D4C-BA28-A51A41944037}" srcOrd="2" destOrd="0" presId="urn:microsoft.com/office/officeart/2005/8/layout/process2"/>
    <dgm:cxn modelId="{3ACB67DB-9DE6-814D-97BF-F3D599E2B021}" type="presParOf" srcId="{30CC015F-2C5A-B340-BF99-8EAC5A376670}" destId="{668B6115-931F-F545-BC5E-8EC135679158}" srcOrd="3" destOrd="0" presId="urn:microsoft.com/office/officeart/2005/8/layout/process2"/>
    <dgm:cxn modelId="{9170F2C4-0C62-CF43-8F47-11FFD4B5551E}" type="presParOf" srcId="{668B6115-931F-F545-BC5E-8EC135679158}" destId="{B626588F-1AED-1A4E-891E-F0DC82784625}" srcOrd="0" destOrd="0" presId="urn:microsoft.com/office/officeart/2005/8/layout/process2"/>
    <dgm:cxn modelId="{DB7A3B5E-415F-284B-93FD-431E283258AD}" type="presParOf" srcId="{30CC015F-2C5A-B340-BF99-8EAC5A376670}" destId="{28B8280A-55BB-F942-9656-4E626674E89F}" srcOrd="4" destOrd="0" presId="urn:microsoft.com/office/officeart/2005/8/layout/process2"/>
    <dgm:cxn modelId="{A17BAC79-A791-184C-988C-2A8E81B631A7}" type="presParOf" srcId="{30CC015F-2C5A-B340-BF99-8EAC5A376670}" destId="{12D7BAA0-1FCA-934A-A502-FE4CF0A8931C}" srcOrd="5" destOrd="0" presId="urn:microsoft.com/office/officeart/2005/8/layout/process2"/>
    <dgm:cxn modelId="{0FACA5F7-6136-7843-8342-F0638A596838}" type="presParOf" srcId="{12D7BAA0-1FCA-934A-A502-FE4CF0A8931C}" destId="{3B0E1307-831B-D043-99CC-EB5DFC1EE8AE}" srcOrd="0" destOrd="0" presId="urn:microsoft.com/office/officeart/2005/8/layout/process2"/>
    <dgm:cxn modelId="{332D9C4E-70E0-A847-88A9-27D02CBB08D3}" type="presParOf" srcId="{30CC015F-2C5A-B340-BF99-8EAC5A376670}" destId="{7F04DFC5-0265-C24D-A345-06ED2F9B465B}"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1C64F-A35F-7742-8E3C-6EEEC33F5C0C}">
      <dsp:nvSpPr>
        <dsp:cNvPr id="0" name=""/>
        <dsp:cNvSpPr/>
      </dsp:nvSpPr>
      <dsp:spPr>
        <a:xfrm>
          <a:off x="348467" y="494"/>
          <a:ext cx="1175408" cy="40471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Idea</a:t>
          </a:r>
        </a:p>
      </dsp:txBody>
      <dsp:txXfrm>
        <a:off x="360321" y="12348"/>
        <a:ext cx="1151700" cy="381005"/>
      </dsp:txXfrm>
    </dsp:sp>
    <dsp:sp modelId="{EB1B0D88-C888-5A40-9A2E-532F507BEB69}">
      <dsp:nvSpPr>
        <dsp:cNvPr id="0" name=""/>
        <dsp:cNvSpPr/>
      </dsp:nvSpPr>
      <dsp:spPr>
        <a:xfrm rot="5400000">
          <a:off x="860288" y="415325"/>
          <a:ext cx="151767" cy="1821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881535" y="430502"/>
        <a:ext cx="109273" cy="106237"/>
      </dsp:txXfrm>
    </dsp:sp>
    <dsp:sp modelId="{0D1D7079-0523-3D4C-BA28-A51A41944037}">
      <dsp:nvSpPr>
        <dsp:cNvPr id="0" name=""/>
        <dsp:cNvSpPr/>
      </dsp:nvSpPr>
      <dsp:spPr>
        <a:xfrm>
          <a:off x="348467" y="607564"/>
          <a:ext cx="1175408" cy="40471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Proposal</a:t>
          </a:r>
        </a:p>
      </dsp:txBody>
      <dsp:txXfrm>
        <a:off x="360321" y="619418"/>
        <a:ext cx="1151700" cy="381005"/>
      </dsp:txXfrm>
    </dsp:sp>
    <dsp:sp modelId="{668B6115-931F-F545-BC5E-8EC135679158}">
      <dsp:nvSpPr>
        <dsp:cNvPr id="0" name=""/>
        <dsp:cNvSpPr/>
      </dsp:nvSpPr>
      <dsp:spPr>
        <a:xfrm rot="5400000">
          <a:off x="860288" y="1022396"/>
          <a:ext cx="151767" cy="1821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881535" y="1037573"/>
        <a:ext cx="109273" cy="106237"/>
      </dsp:txXfrm>
    </dsp:sp>
    <dsp:sp modelId="{28B8280A-55BB-F942-9656-4E626674E89F}">
      <dsp:nvSpPr>
        <dsp:cNvPr id="0" name=""/>
        <dsp:cNvSpPr/>
      </dsp:nvSpPr>
      <dsp:spPr>
        <a:xfrm>
          <a:off x="348467" y="1214635"/>
          <a:ext cx="1175408" cy="40471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Pre-Experiment</a:t>
          </a:r>
        </a:p>
      </dsp:txBody>
      <dsp:txXfrm>
        <a:off x="360321" y="1226489"/>
        <a:ext cx="1151700" cy="381005"/>
      </dsp:txXfrm>
    </dsp:sp>
    <dsp:sp modelId="{12D7BAA0-1FCA-934A-A502-FE4CF0A8931C}">
      <dsp:nvSpPr>
        <dsp:cNvPr id="0" name=""/>
        <dsp:cNvSpPr/>
      </dsp:nvSpPr>
      <dsp:spPr>
        <a:xfrm rot="5400000">
          <a:off x="860288" y="1629466"/>
          <a:ext cx="151767" cy="1821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881535" y="1644643"/>
        <a:ext cx="109273" cy="106237"/>
      </dsp:txXfrm>
    </dsp:sp>
    <dsp:sp modelId="{7F04DFC5-0265-C24D-A345-06ED2F9B465B}">
      <dsp:nvSpPr>
        <dsp:cNvPr id="0" name=""/>
        <dsp:cNvSpPr/>
      </dsp:nvSpPr>
      <dsp:spPr>
        <a:xfrm>
          <a:off x="348467" y="1821705"/>
          <a:ext cx="1175408" cy="40471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Experiment/Data Collection</a:t>
          </a:r>
        </a:p>
      </dsp:txBody>
      <dsp:txXfrm>
        <a:off x="360321" y="1833559"/>
        <a:ext cx="1151700" cy="381005"/>
      </dsp:txXfrm>
    </dsp:sp>
    <dsp:sp modelId="{7BF744F7-F101-6640-B20D-416272114717}">
      <dsp:nvSpPr>
        <dsp:cNvPr id="0" name=""/>
        <dsp:cNvSpPr/>
      </dsp:nvSpPr>
      <dsp:spPr>
        <a:xfrm rot="5400000">
          <a:off x="860288" y="2236537"/>
          <a:ext cx="151767" cy="1821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881535" y="2251714"/>
        <a:ext cx="109273" cy="106237"/>
      </dsp:txXfrm>
    </dsp:sp>
    <dsp:sp modelId="{02B5A7F1-1C86-9045-86FB-A050105418A9}">
      <dsp:nvSpPr>
        <dsp:cNvPr id="0" name=""/>
        <dsp:cNvSpPr/>
      </dsp:nvSpPr>
      <dsp:spPr>
        <a:xfrm>
          <a:off x="348467" y="2428776"/>
          <a:ext cx="1175408" cy="40471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Reduction</a:t>
          </a:r>
        </a:p>
      </dsp:txBody>
      <dsp:txXfrm>
        <a:off x="360321" y="2440630"/>
        <a:ext cx="1151700" cy="381005"/>
      </dsp:txXfrm>
    </dsp:sp>
    <dsp:sp modelId="{C998CEE3-50B6-0B45-B23D-B4E107F2962C}">
      <dsp:nvSpPr>
        <dsp:cNvPr id="0" name=""/>
        <dsp:cNvSpPr/>
      </dsp:nvSpPr>
      <dsp:spPr>
        <a:xfrm rot="5400000">
          <a:off x="860288" y="2843607"/>
          <a:ext cx="151767" cy="1821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881535" y="2858784"/>
        <a:ext cx="109273" cy="106237"/>
      </dsp:txXfrm>
    </dsp:sp>
    <dsp:sp modelId="{AE11C17D-C267-634D-8455-563DC1308BC6}">
      <dsp:nvSpPr>
        <dsp:cNvPr id="0" name=""/>
        <dsp:cNvSpPr/>
      </dsp:nvSpPr>
      <dsp:spPr>
        <a:xfrm>
          <a:off x="348467" y="3035846"/>
          <a:ext cx="1175408" cy="40471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Analysis</a:t>
          </a:r>
        </a:p>
      </dsp:txBody>
      <dsp:txXfrm>
        <a:off x="360321" y="3047700"/>
        <a:ext cx="1151700" cy="381005"/>
      </dsp:txXfrm>
    </dsp:sp>
    <dsp:sp modelId="{605DA10F-20B9-BA44-9B3E-180CE5C0C8C1}">
      <dsp:nvSpPr>
        <dsp:cNvPr id="0" name=""/>
        <dsp:cNvSpPr/>
      </dsp:nvSpPr>
      <dsp:spPr>
        <a:xfrm rot="5400000">
          <a:off x="860288" y="3450678"/>
          <a:ext cx="151767" cy="1821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881535" y="3465855"/>
        <a:ext cx="109273" cy="106237"/>
      </dsp:txXfrm>
    </dsp:sp>
    <dsp:sp modelId="{410E7236-1755-DF46-AD0B-F76C906106CE}">
      <dsp:nvSpPr>
        <dsp:cNvPr id="0" name=""/>
        <dsp:cNvSpPr/>
      </dsp:nvSpPr>
      <dsp:spPr>
        <a:xfrm>
          <a:off x="348467" y="3642917"/>
          <a:ext cx="1175408" cy="40471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Paper</a:t>
          </a:r>
        </a:p>
      </dsp:txBody>
      <dsp:txXfrm>
        <a:off x="360321" y="3654771"/>
        <a:ext cx="1151700" cy="381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1C64F-A35F-7742-8E3C-6EEEC33F5C0C}">
      <dsp:nvSpPr>
        <dsp:cNvPr id="0" name=""/>
        <dsp:cNvSpPr/>
      </dsp:nvSpPr>
      <dsp:spPr>
        <a:xfrm>
          <a:off x="74822" y="1468"/>
          <a:ext cx="1095681" cy="54613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Molecular Beam Epitaxy</a:t>
          </a:r>
        </a:p>
      </dsp:txBody>
      <dsp:txXfrm>
        <a:off x="90818" y="17464"/>
        <a:ext cx="1063689" cy="514142"/>
      </dsp:txXfrm>
    </dsp:sp>
    <dsp:sp modelId="{EB1B0D88-C888-5A40-9A2E-532F507BEB69}">
      <dsp:nvSpPr>
        <dsp:cNvPr id="0" name=""/>
        <dsp:cNvSpPr/>
      </dsp:nvSpPr>
      <dsp:spPr>
        <a:xfrm rot="5400000">
          <a:off x="520262" y="561255"/>
          <a:ext cx="204800" cy="2457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548934" y="581735"/>
        <a:ext cx="147456" cy="143360"/>
      </dsp:txXfrm>
    </dsp:sp>
    <dsp:sp modelId="{0D1D7079-0523-3D4C-BA28-A51A41944037}">
      <dsp:nvSpPr>
        <dsp:cNvPr id="0" name=""/>
        <dsp:cNvSpPr/>
      </dsp:nvSpPr>
      <dsp:spPr>
        <a:xfrm>
          <a:off x="74822" y="820669"/>
          <a:ext cx="1095681" cy="54613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Angle Resolved Photoemission Spectroscopy</a:t>
          </a:r>
        </a:p>
      </dsp:txBody>
      <dsp:txXfrm>
        <a:off x="90818" y="836665"/>
        <a:ext cx="1063689" cy="514142"/>
      </dsp:txXfrm>
    </dsp:sp>
    <dsp:sp modelId="{668B6115-931F-F545-BC5E-8EC135679158}">
      <dsp:nvSpPr>
        <dsp:cNvPr id="0" name=""/>
        <dsp:cNvSpPr/>
      </dsp:nvSpPr>
      <dsp:spPr>
        <a:xfrm rot="5400000">
          <a:off x="520262" y="1380456"/>
          <a:ext cx="204800" cy="2457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548934" y="1400936"/>
        <a:ext cx="147456" cy="143360"/>
      </dsp:txXfrm>
    </dsp:sp>
    <dsp:sp modelId="{28B8280A-55BB-F942-9656-4E626674E89F}">
      <dsp:nvSpPr>
        <dsp:cNvPr id="0" name=""/>
        <dsp:cNvSpPr/>
      </dsp:nvSpPr>
      <dsp:spPr>
        <a:xfrm>
          <a:off x="74822" y="1639870"/>
          <a:ext cx="1095681" cy="54613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X-Ray Diffraction</a:t>
          </a:r>
        </a:p>
      </dsp:txBody>
      <dsp:txXfrm>
        <a:off x="90818" y="1655866"/>
        <a:ext cx="1063689" cy="514142"/>
      </dsp:txXfrm>
    </dsp:sp>
    <dsp:sp modelId="{12D7BAA0-1FCA-934A-A502-FE4CF0A8931C}">
      <dsp:nvSpPr>
        <dsp:cNvPr id="0" name=""/>
        <dsp:cNvSpPr/>
      </dsp:nvSpPr>
      <dsp:spPr>
        <a:xfrm rot="5400000">
          <a:off x="520262" y="2199658"/>
          <a:ext cx="204800" cy="2457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548934" y="2220138"/>
        <a:ext cx="147456" cy="143360"/>
      </dsp:txXfrm>
    </dsp:sp>
    <dsp:sp modelId="{7F04DFC5-0265-C24D-A345-06ED2F9B465B}">
      <dsp:nvSpPr>
        <dsp:cNvPr id="0" name=""/>
        <dsp:cNvSpPr/>
      </dsp:nvSpPr>
      <dsp:spPr>
        <a:xfrm>
          <a:off x="74822" y="2459071"/>
          <a:ext cx="1095681" cy="54613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Polarized Neutron Scattering</a:t>
          </a:r>
        </a:p>
      </dsp:txBody>
      <dsp:txXfrm>
        <a:off x="90818" y="2475067"/>
        <a:ext cx="1063689" cy="5141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2/11/2026</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5T12:22:08.699"/>
    </inkml:context>
    <inkml:brush xml:id="br0">
      <inkml:brushProperty name="width" value="0.2" units="cm"/>
      <inkml:brushProperty name="height" value="0.2" units="cm"/>
      <inkml:brushProperty name="color" value="#FFFFFF"/>
    </inkml:brush>
  </inkml:definitions>
  <inkml:trace contextRef="#ctx0" brushRef="#br0">0 0 24575,'61'0'0,"1"0"0,-12 0 0,6 0 0,-10 0 0,-37 0 0,4 0 0,0 0 0,1 0 0,5 0 0,-5 0 0,3 0 0,-7 0 0,7 0 0,-8 0 0,9 0 0,-9 0 0,4 0 0,0 0 0,-4 0 0,4 0 0,-4 0 0,3 0 0,8 0 0,0 0 0,4 0 0,-10 4 0,3-3 0,-3 3 0,0-1 0,4-2 0,-9 3 0,9-4 0,-9 0 0,9 4 0,-4-3 0,0 3 0,3-4 0,-7 0 0,2 0 0,-3 0 0,4 0 0,1 0 0,0 4 0,-2-3 0,1 2 0,1-3 0,5 0 0,-5 0 0,-1 4 0,-5-3 0,0 3 0,11 0 0,-9-3 0,9 8 0,-15-8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5T12:22:13.495"/>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5T12:22:17.079"/>
    </inkml:context>
    <inkml:brush xml:id="br0">
      <inkml:brushProperty name="width" value="0.2" units="cm"/>
      <inkml:brushProperty name="height" value="0.2" units="cm"/>
      <inkml:brushProperty name="color" value="#FFFFFF"/>
    </inkml:brush>
  </inkml:definitions>
  <inkml:trace contextRef="#ctx0" brushRef="#br0">19 0 18389,'-10'5'0,"2"-1"0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5T12:22:19.143"/>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5T12:22:21.400"/>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2/11/2026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ciencedirect-com.ornl.idm.oclc.org/journal/computer-physics-communications"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sciencedirect-com.ornl.idm.oclc.org/journal/computer-physics-communications/vol/7/issue/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Charge questions. </a:t>
            </a:r>
          </a:p>
          <a:p>
            <a:endParaRPr lang="en-US" dirty="0"/>
          </a:p>
          <a:p>
            <a:endParaRPr lang="en-US" dirty="0"/>
          </a:p>
          <a:p>
            <a:r>
              <a:rPr lang="en-US" dirty="0"/>
              <a:t>Stock image </a:t>
            </a:r>
          </a:p>
        </p:txBody>
      </p:sp>
      <p:sp>
        <p:nvSpPr>
          <p:cNvPr id="4" name="Slide Number Placeholder 3"/>
          <p:cNvSpPr>
            <a:spLocks noGrp="1"/>
          </p:cNvSpPr>
          <p:nvPr>
            <p:ph type="sldNum" sz="quarter" idx="5"/>
          </p:nvPr>
        </p:nvSpPr>
        <p:spPr/>
        <p:txBody>
          <a:bodyPr/>
          <a:lstStyle/>
          <a:p>
            <a:fld id="{CEEA2CD3-FB95-D94F-9F04-F9F995EAB822}" type="slidenum">
              <a:rPr lang="en-US" smtClean="0"/>
              <a:pPr/>
              <a:t>2</a:t>
            </a:fld>
            <a:endParaRPr lang="en-US"/>
          </a:p>
        </p:txBody>
      </p:sp>
    </p:spTree>
    <p:extLst>
      <p:ext uri="{BB962C8B-B14F-4D97-AF65-F5344CB8AC3E}">
        <p14:creationId xmlns:p14="http://schemas.microsoft.com/office/powerpoint/2010/main" val="3979724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12</a:t>
            </a:fld>
            <a:endParaRPr lang="en-US" dirty="0"/>
          </a:p>
        </p:txBody>
      </p:sp>
    </p:spTree>
    <p:extLst>
      <p:ext uri="{BB962C8B-B14F-4D97-AF65-F5344CB8AC3E}">
        <p14:creationId xmlns:p14="http://schemas.microsoft.com/office/powerpoint/2010/main" val="1128102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challenge that ended in a success and achievement</a:t>
            </a:r>
          </a:p>
          <a:p>
            <a:endParaRPr lang="en-US" dirty="0"/>
          </a:p>
          <a:p>
            <a:r>
              <a:rPr lang="en-US" dirty="0"/>
              <a:t>Some challenges arose in testing due to behavioral discrepancy just prior to use.  They got sorted out and it’s was a successful integration!  Total development time recorded: 22hrs</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13</a:t>
            </a:fld>
            <a:endParaRPr lang="en-US" dirty="0"/>
          </a:p>
        </p:txBody>
      </p:sp>
    </p:spTree>
    <p:extLst>
      <p:ext uri="{BB962C8B-B14F-4D97-AF65-F5344CB8AC3E}">
        <p14:creationId xmlns:p14="http://schemas.microsoft.com/office/powerpoint/2010/main" val="1350813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more complex DAQ-side challenge</a:t>
            </a:r>
          </a:p>
          <a:p>
            <a:endParaRPr lang="en-US" dirty="0"/>
          </a:p>
          <a:p>
            <a:r>
              <a:rPr lang="en-US" dirty="0"/>
              <a:t>Instrument team records that the reproducibility became an issue in 2017 following the control system conversion…</a:t>
            </a:r>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147672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 often its IS that is heavily involved in reduction process. Also who is doing it and how long it is taking.  Positive: what our plan is.  We have a plan, bigger picture of why we need to solve the problem</a:t>
            </a:r>
          </a:p>
          <a:p>
            <a:pPr marL="228600" indent="-228600">
              <a:buAutoNum type="arabicPeriod"/>
            </a:pPr>
            <a:r>
              <a:rPr lang="en-US" dirty="0"/>
              <a:t>There are several cases where we are doing the loop – not really the data we will act upon, but its close enough to guide us (better confidence)</a:t>
            </a:r>
          </a:p>
          <a:p>
            <a:pPr marL="228600" indent="-228600">
              <a:buAutoNum type="arabicPeriod"/>
            </a:pPr>
            <a:r>
              <a:rPr lang="en-US" dirty="0"/>
              <a:t>Whole theme about the loop (if that loop is seamless – instrument running fast, high throughput, no problems in that loop, must be flawless – then the AI can accelerate it…)</a:t>
            </a:r>
          </a:p>
          <a:p>
            <a:pPr marL="228600" indent="-228600">
              <a:buAutoNum type="arabicPeriod"/>
            </a:pPr>
            <a:r>
              <a:rPr lang="en-US" dirty="0"/>
              <a:t>Scientist is an educator – teaching the technique, but hampered by issues in the reduction codes.  1</a:t>
            </a:r>
            <a:r>
              <a:rPr lang="en-US" baseline="30000" dirty="0"/>
              <a:t>st</a:t>
            </a:r>
            <a:r>
              <a:rPr lang="en-US" dirty="0"/>
              <a:t> intro in person is much better than in teams later</a:t>
            </a:r>
          </a:p>
          <a:p>
            <a:pPr marL="228600" indent="-228600">
              <a:buAutoNum type="arabicPeriod"/>
            </a:pPr>
            <a:endParaRPr lang="en-US" dirty="0"/>
          </a:p>
          <a:p>
            <a:pPr marL="228600" marR="0" lvl="0" indent="-228600" algn="l" defTabSz="914400" rtl="0" eaLnBrk="1" fontAlgn="auto" latinLnBrk="0" hangingPunct="1">
              <a:lnSpc>
                <a:spcPct val="90000"/>
              </a:lnSpc>
              <a:spcBef>
                <a:spcPts val="300"/>
              </a:spcBef>
              <a:spcAft>
                <a:spcPts val="0"/>
              </a:spcAft>
              <a:buClrTx/>
              <a:buSzTx/>
              <a:buFontTx/>
              <a:buAutoNum type="arabicPeriod"/>
              <a:tabLst/>
              <a:defRPr/>
            </a:pPr>
            <a:r>
              <a:rPr lang="en-US" dirty="0"/>
              <a:t>If were really next on the list – talk about possibility of a requirements document to get that level of support from the software engineers.  This gives the team a lot of hope.  We want the review committee to latch on and tell them “you have to invest in this”…</a:t>
            </a:r>
          </a:p>
        </p:txBody>
      </p:sp>
      <p:sp>
        <p:nvSpPr>
          <p:cNvPr id="4" name="Slide Number Placeholder 3"/>
          <p:cNvSpPr>
            <a:spLocks noGrp="1"/>
          </p:cNvSpPr>
          <p:nvPr>
            <p:ph type="sldNum" sz="quarter" idx="5"/>
          </p:nvPr>
        </p:nvSpPr>
        <p:spPr/>
        <p:txBody>
          <a:bodyPr/>
          <a:lstStyle/>
          <a:p>
            <a:fld id="{DBFF095A-F86B-4B29-8A9F-DF3D3D1F3E2A}" type="slidenum">
              <a:rPr lang="en-US" smtClean="0"/>
              <a:pPr/>
              <a:t>15</a:t>
            </a:fld>
            <a:endParaRPr lang="en-US" dirty="0"/>
          </a:p>
        </p:txBody>
      </p:sp>
    </p:spTree>
    <p:extLst>
      <p:ext uri="{BB962C8B-B14F-4D97-AF65-F5344CB8AC3E}">
        <p14:creationId xmlns:p14="http://schemas.microsoft.com/office/powerpoint/2010/main" val="1895096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1C34A-BC3E-3490-36F6-0763D0666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F2728-875A-DB60-5095-CB2BE037E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5CAC3-113E-754F-A605-BE1C701C9108}"/>
              </a:ext>
            </a:extLst>
          </p:cNvPr>
          <p:cNvSpPr>
            <a:spLocks noGrp="1"/>
          </p:cNvSpPr>
          <p:nvPr>
            <p:ph type="body" idx="1"/>
          </p:nvPr>
        </p:nvSpPr>
        <p:spPr/>
        <p:txBody>
          <a:bodyPr/>
          <a:lstStyle/>
          <a:p>
            <a:r>
              <a:rPr lang="en-US" dirty="0"/>
              <a:t>Stock image(s)</a:t>
            </a:r>
          </a:p>
          <a:p>
            <a:endParaRPr lang="en-US" dirty="0"/>
          </a:p>
          <a:p>
            <a:r>
              <a:rPr lang="en-US" dirty="0"/>
              <a:t>There is some “friction” with the current </a:t>
            </a:r>
            <a:r>
              <a:rPr lang="en-US" dirty="0" err="1"/>
              <a:t>Redhat</a:t>
            </a:r>
            <a:r>
              <a:rPr lang="en-US" dirty="0"/>
              <a:t> Support Model: we do not pay for workstation licenses, so we are not entitled to our own patch schedule – the patching process gets “whatever” the RedHat versions are on the date/time of the patch operation.  Discussions with the Linux team have indicated that there are options, but they require more $$$ or complex configurations to achieve.</a:t>
            </a:r>
          </a:p>
        </p:txBody>
      </p:sp>
      <p:sp>
        <p:nvSpPr>
          <p:cNvPr id="4" name="Slide Number Placeholder 3">
            <a:extLst>
              <a:ext uri="{FF2B5EF4-FFF2-40B4-BE49-F238E27FC236}">
                <a16:creationId xmlns:a16="http://schemas.microsoft.com/office/drawing/2014/main" id="{7550F7A3-D376-20DB-EFE6-107B219573CD}"/>
              </a:ext>
            </a:extLst>
          </p:cNvPr>
          <p:cNvSpPr>
            <a:spLocks noGrp="1"/>
          </p:cNvSpPr>
          <p:nvPr>
            <p:ph type="sldNum" sz="quarter" idx="5"/>
          </p:nvPr>
        </p:nvSpPr>
        <p:spPr/>
        <p:txBody>
          <a:bodyPr/>
          <a:lstStyle/>
          <a:p>
            <a:fld id="{DBFF095A-F86B-4B29-8A9F-DF3D3D1F3E2A}" type="slidenum">
              <a:rPr lang="en-US" smtClean="0"/>
              <a:pPr/>
              <a:t>16</a:t>
            </a:fld>
            <a:endParaRPr lang="en-US" dirty="0"/>
          </a:p>
        </p:txBody>
      </p:sp>
    </p:spTree>
    <p:extLst>
      <p:ext uri="{BB962C8B-B14F-4D97-AF65-F5344CB8AC3E}">
        <p14:creationId xmlns:p14="http://schemas.microsoft.com/office/powerpoint/2010/main" val="218810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 left a thread – here is where we are in the technique – demonstrated that, now 2yrs and are going to be integrating these tools in to roll out to users.</a:t>
            </a:r>
          </a:p>
          <a:p>
            <a:r>
              <a:rPr lang="en-US" dirty="0"/>
              <a:t>Started from nice workflows and tools and a good user experience.  Now the focus is to get these new flexibilities are integrated into a nice workflow again (see upper right plot)</a:t>
            </a:r>
          </a:p>
        </p:txBody>
      </p:sp>
      <p:sp>
        <p:nvSpPr>
          <p:cNvPr id="4" name="Slide Number Placeholder 3"/>
          <p:cNvSpPr>
            <a:spLocks noGrp="1"/>
          </p:cNvSpPr>
          <p:nvPr>
            <p:ph type="sldNum" sz="quarter" idx="5"/>
          </p:nvPr>
        </p:nvSpPr>
        <p:spPr/>
        <p:txBody>
          <a:bodyPr/>
          <a:lstStyle/>
          <a:p>
            <a:fld id="{DBFF095A-F86B-4B29-8A9F-DF3D3D1F3E2A}" type="slidenum">
              <a:rPr lang="en-US" smtClean="0"/>
              <a:pPr/>
              <a:t>17</a:t>
            </a:fld>
            <a:endParaRPr lang="en-US" dirty="0"/>
          </a:p>
        </p:txBody>
      </p:sp>
    </p:spTree>
    <p:extLst>
      <p:ext uri="{BB962C8B-B14F-4D97-AF65-F5344CB8AC3E}">
        <p14:creationId xmlns:p14="http://schemas.microsoft.com/office/powerpoint/2010/main" val="714498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part of this is that it’s about improving the live data reduction.  Step back from the details and think at long term levels.  Keep going back to the feedback loop motif.</a:t>
            </a:r>
          </a:p>
        </p:txBody>
      </p:sp>
      <p:sp>
        <p:nvSpPr>
          <p:cNvPr id="4" name="Slide Number Placeholder 3"/>
          <p:cNvSpPr>
            <a:spLocks noGrp="1"/>
          </p:cNvSpPr>
          <p:nvPr>
            <p:ph type="sldNum" sz="quarter" idx="5"/>
          </p:nvPr>
        </p:nvSpPr>
        <p:spPr/>
        <p:txBody>
          <a:bodyPr/>
          <a:lstStyle/>
          <a:p>
            <a:fld id="{DBFF095A-F86B-4B29-8A9F-DF3D3D1F3E2A}" type="slidenum">
              <a:rPr lang="en-US" smtClean="0"/>
              <a:pPr/>
              <a:t>18</a:t>
            </a:fld>
            <a:endParaRPr lang="en-US" dirty="0"/>
          </a:p>
        </p:txBody>
      </p:sp>
    </p:spTree>
    <p:extLst>
      <p:ext uri="{BB962C8B-B14F-4D97-AF65-F5344CB8AC3E}">
        <p14:creationId xmlns:p14="http://schemas.microsoft.com/office/powerpoint/2010/main" val="180080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DAA9D-89EC-9C22-1750-B34F84B6A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B050A-6978-0ADD-4F9E-DCB38CDDD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48D0B-3F93-1932-F18B-2DD6C4F8637A}"/>
              </a:ext>
            </a:extLst>
          </p:cNvPr>
          <p:cNvSpPr>
            <a:spLocks noGrp="1"/>
          </p:cNvSpPr>
          <p:nvPr>
            <p:ph type="body" idx="1"/>
          </p:nvPr>
        </p:nvSpPr>
        <p:spPr/>
        <p:txBody>
          <a:bodyPr/>
          <a:lstStyle/>
          <a:p>
            <a:r>
              <a:rPr lang="en-US" dirty="0"/>
              <a:t>Every software part of this system is generated with AI assistance: the control of the MBE are all Raspberry-PI components with digital/analog conversion hats and control software written in conjunction with ChatGPT.</a:t>
            </a:r>
          </a:p>
          <a:p>
            <a:endParaRPr lang="en-US" dirty="0"/>
          </a:p>
          <a:p>
            <a:r>
              <a:rPr lang="en-US" dirty="0"/>
              <a:t>It is a requirement of the project to use AI assistance in developing the codes used.</a:t>
            </a:r>
          </a:p>
          <a:p>
            <a:endParaRPr lang="en-US" dirty="0"/>
          </a:p>
          <a:p>
            <a:r>
              <a:rPr lang="en-US" dirty="0"/>
              <a:t>TODO: add feedback (vacuum) and theory inform loops (make it clear not in tight loop).  Part is to verify theory of distribution of magnetism of thin film</a:t>
            </a:r>
          </a:p>
          <a:p>
            <a:endParaRPr lang="en-US" dirty="0"/>
          </a:p>
          <a:p>
            <a:r>
              <a:rPr lang="en-US" dirty="0"/>
              <a:t>Image credits:  Bogdan Vacaliuc (photos), Intersect presentations, </a:t>
            </a:r>
          </a:p>
        </p:txBody>
      </p:sp>
      <p:sp>
        <p:nvSpPr>
          <p:cNvPr id="4" name="Slide Number Placeholder 3">
            <a:extLst>
              <a:ext uri="{FF2B5EF4-FFF2-40B4-BE49-F238E27FC236}">
                <a16:creationId xmlns:a16="http://schemas.microsoft.com/office/drawing/2014/main" id="{3804285C-33C2-DADA-75A5-2AE7AC81DF63}"/>
              </a:ext>
            </a:extLst>
          </p:cNvPr>
          <p:cNvSpPr>
            <a:spLocks noGrp="1"/>
          </p:cNvSpPr>
          <p:nvPr>
            <p:ph type="sldNum" sz="quarter" idx="5"/>
          </p:nvPr>
        </p:nvSpPr>
        <p:spPr/>
        <p:txBody>
          <a:bodyPr/>
          <a:lstStyle/>
          <a:p>
            <a:fld id="{DBFF095A-F86B-4B29-8A9F-DF3D3D1F3E2A}" type="slidenum">
              <a:rPr lang="en-US" smtClean="0"/>
              <a:pPr/>
              <a:t>19</a:t>
            </a:fld>
            <a:endParaRPr lang="en-US" dirty="0"/>
          </a:p>
        </p:txBody>
      </p:sp>
    </p:spTree>
    <p:extLst>
      <p:ext uri="{BB962C8B-B14F-4D97-AF65-F5344CB8AC3E}">
        <p14:creationId xmlns:p14="http://schemas.microsoft.com/office/powerpoint/2010/main" val="1984545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go/no-go decision on QuickNXSv1 adaptation once this pilot project results are demonstrated</a:t>
            </a:r>
          </a:p>
          <a:p>
            <a:endParaRPr lang="en-US" dirty="0"/>
          </a:p>
          <a:p>
            <a:r>
              <a:rPr lang="en-US" dirty="0"/>
              <a:t>Put movie into extra slides</a:t>
            </a:r>
          </a:p>
          <a:p>
            <a:endParaRPr lang="en-US" dirty="0"/>
          </a:p>
          <a:p>
            <a:r>
              <a:rPr lang="en-US" dirty="0"/>
              <a:t>Image Credit: https://</a:t>
            </a:r>
            <a:r>
              <a:rPr lang="en-US" dirty="0" err="1"/>
              <a:t>deanhallpass.wordpress.com</a:t>
            </a:r>
            <a:r>
              <a:rPr lang="en-US" dirty="0"/>
              <a:t>/2013/08/29/hello-computer/ (scotty), Copyright Paramount Pictures, acceptable under fair use principles</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20</a:t>
            </a:fld>
            <a:endParaRPr lang="en-US" dirty="0"/>
          </a:p>
        </p:txBody>
      </p:sp>
    </p:spTree>
    <p:extLst>
      <p:ext uri="{BB962C8B-B14F-4D97-AF65-F5344CB8AC3E}">
        <p14:creationId xmlns:p14="http://schemas.microsoft.com/office/powerpoint/2010/main" val="431684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Does agent AI live up to promise of 5x productivity gain?  Still need 4FTE in that case…</a:t>
            </a:r>
          </a:p>
          <a:p>
            <a:pPr rtl="0"/>
            <a:r>
              <a:rPr lang="en-US" sz="1200" b="0" i="0" kern="1200" dirty="0">
                <a:solidFill>
                  <a:schemeClr val="tx1"/>
                </a:solidFill>
                <a:effectLst/>
                <a:latin typeface="+mn-lt"/>
                <a:ea typeface="+mn-ea"/>
                <a:cs typeface="+mn-cs"/>
              </a:rPr>
              <a:t>Do we hope to get half of what we ask: 10FTE (2 </a:t>
            </a:r>
            <a:r>
              <a:rPr lang="en-US" sz="1200" b="0" i="0" kern="1200" dirty="0" err="1">
                <a:solidFill>
                  <a:schemeClr val="tx1"/>
                </a:solidFill>
                <a:effectLst/>
                <a:latin typeface="+mn-lt"/>
                <a:ea typeface="+mn-ea"/>
                <a:cs typeface="+mn-cs"/>
              </a:rPr>
              <a:t>FTE+agent</a:t>
            </a:r>
            <a:r>
              <a:rPr lang="en-US" sz="1200" b="0" i="0" kern="1200" dirty="0">
                <a:solidFill>
                  <a:schemeClr val="tx1"/>
                </a:solidFill>
                <a:effectLst/>
                <a:latin typeface="+mn-lt"/>
                <a:ea typeface="+mn-ea"/>
                <a:cs typeface="+mn-cs"/>
              </a:rPr>
              <a:t> AI)?</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21</a:t>
            </a:fld>
            <a:endParaRPr lang="en-US" dirty="0"/>
          </a:p>
        </p:txBody>
      </p:sp>
    </p:spTree>
    <p:extLst>
      <p:ext uri="{BB962C8B-B14F-4D97-AF65-F5344CB8AC3E}">
        <p14:creationId xmlns:p14="http://schemas.microsoft.com/office/powerpoint/2010/main" val="351948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software out of scope (make the picture gray for out-of-scope SW)</a:t>
            </a:r>
          </a:p>
          <a:p>
            <a:r>
              <a:rPr lang="en-US" dirty="0"/>
              <a:t>Software hits all these places, bits we will talk about are analysis and reduction and data collection </a:t>
            </a:r>
            <a:r>
              <a:rPr lang="en-US" dirty="0" err="1"/>
              <a:t>sw</a:t>
            </a:r>
            <a:endParaRPr lang="en-US" dirty="0"/>
          </a:p>
          <a:p>
            <a:r>
              <a:rPr lang="en-US" dirty="0"/>
              <a:t>Ideal: doing analysis while still doing the experiment, feedback on what sample is doing, you can optimize your experiment  (part of what AI/automation is trying to achieve)</a:t>
            </a:r>
          </a:p>
          <a:p>
            <a:r>
              <a:rPr lang="en-US" dirty="0"/>
              <a:t>Also while live reduction is so valuable</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2786214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sz="1200" dirty="0"/>
              <a:t>From the 2024 November Friday Forum.</a:t>
            </a:r>
          </a:p>
          <a:p>
            <a:r>
              <a:rPr lang="en-US" dirty="0"/>
              <a:t>Added key CIS folks now as well.</a:t>
            </a:r>
          </a:p>
          <a:p>
            <a:endParaRPr lang="en-US" dirty="0"/>
          </a:p>
          <a:p>
            <a:r>
              <a:rPr lang="en-US" dirty="0"/>
              <a:t>Image Credit: Bogdan Vacaliuc, personal archive</a:t>
            </a:r>
          </a:p>
        </p:txBody>
      </p:sp>
      <p:sp>
        <p:nvSpPr>
          <p:cNvPr id="4" name="Slide Number Placeholder 3"/>
          <p:cNvSpPr>
            <a:spLocks noGrp="1"/>
          </p:cNvSpPr>
          <p:nvPr>
            <p:ph type="sldNum" sz="quarter" idx="5"/>
          </p:nvPr>
        </p:nvSpPr>
        <p:spPr/>
        <p:txBody>
          <a:bodyPr/>
          <a:lstStyle/>
          <a:p>
            <a:fld id="{DBFF095A-F86B-4B29-8A9F-DF3D3D1F3E2A}" type="slidenum">
              <a:rPr lang="en-US" smtClean="0"/>
              <a:pPr/>
              <a:t>22</a:t>
            </a:fld>
            <a:endParaRPr lang="en-US" dirty="0"/>
          </a:p>
        </p:txBody>
      </p:sp>
    </p:spTree>
    <p:extLst>
      <p:ext uri="{BB962C8B-B14F-4D97-AF65-F5344CB8AC3E}">
        <p14:creationId xmlns:p14="http://schemas.microsoft.com/office/powerpoint/2010/main" val="288446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2024 November Friday Forum.</a:t>
            </a:r>
          </a:p>
          <a:p>
            <a:r>
              <a:rPr lang="en-US" dirty="0"/>
              <a:t>This slide to be adjusted to describe {</a:t>
            </a:r>
            <a:r>
              <a:rPr lang="en-US" dirty="0" err="1"/>
              <a:t>lr,mr</a:t>
            </a:r>
            <a:r>
              <a:rPr lang="en-US" dirty="0"/>
              <a:t>}_reduction, </a:t>
            </a:r>
            <a:r>
              <a:rPr lang="en-US" dirty="0" err="1"/>
              <a:t>quicknxs</a:t>
            </a:r>
            <a:r>
              <a:rPr lang="en-US" dirty="0"/>
              <a:t> and </a:t>
            </a:r>
            <a:r>
              <a:rPr lang="en-US" dirty="0" err="1"/>
              <a:t>refred</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24</a:t>
            </a:fld>
            <a:endParaRPr lang="en-US" dirty="0"/>
          </a:p>
        </p:txBody>
      </p:sp>
    </p:spTree>
    <p:extLst>
      <p:ext uri="{BB962C8B-B14F-4D97-AF65-F5344CB8AC3E}">
        <p14:creationId xmlns:p14="http://schemas.microsoft.com/office/powerpoint/2010/main" val="3836700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2024 November Friday Forum</a:t>
            </a:r>
          </a:p>
          <a:p>
            <a:r>
              <a:rPr lang="en-US" dirty="0"/>
              <a:t>Developed during the pandemic years 2020-2021</a:t>
            </a:r>
          </a:p>
          <a:p>
            <a:r>
              <a:rPr lang="en-US" dirty="0">
                <a:latin typeface="Calibri"/>
                <a:cs typeface="Calibri"/>
              </a:rPr>
              <a:t>Call out: flexibility to local users to not have to spend night at the beamline, increase size of experiment team [sentence or two]</a:t>
            </a:r>
          </a:p>
          <a:p>
            <a:r>
              <a:rPr lang="en-US" dirty="0">
                <a:latin typeface="Calibri"/>
                <a:cs typeface="Calibri"/>
              </a:rPr>
              <a:t>Mention how many people in directorate participated to make this possible: user management, training, sample handling.  Very much a whole-facility effort.</a:t>
            </a:r>
          </a:p>
        </p:txBody>
      </p:sp>
      <p:sp>
        <p:nvSpPr>
          <p:cNvPr id="4" name="Slide Number Placeholder 3"/>
          <p:cNvSpPr>
            <a:spLocks noGrp="1"/>
          </p:cNvSpPr>
          <p:nvPr>
            <p:ph type="sldNum" sz="quarter" idx="5"/>
          </p:nvPr>
        </p:nvSpPr>
        <p:spPr/>
        <p:txBody>
          <a:bodyPr/>
          <a:lstStyle/>
          <a:p>
            <a:fld id="{DBFF095A-F86B-4B29-8A9F-DF3D3D1F3E2A}" type="slidenum">
              <a:rPr lang="en-US" smtClean="0"/>
              <a:pPr/>
              <a:t>25</a:t>
            </a:fld>
            <a:endParaRPr lang="en-US"/>
          </a:p>
        </p:txBody>
      </p:sp>
    </p:spTree>
    <p:extLst>
      <p:ext uri="{BB962C8B-B14F-4D97-AF65-F5344CB8AC3E}">
        <p14:creationId xmlns:p14="http://schemas.microsoft.com/office/powerpoint/2010/main" val="2480248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From the 2024 November Friday Forum.</a:t>
            </a:r>
          </a:p>
          <a:p>
            <a:r>
              <a:rPr lang="en-US" dirty="0">
                <a:latin typeface="Calibri"/>
                <a:cs typeface="Calibri"/>
              </a:rPr>
              <a:t>Built upon the implementations of </a:t>
            </a:r>
            <a:r>
              <a:rPr lang="en-US" dirty="0" err="1">
                <a:latin typeface="Calibri"/>
                <a:cs typeface="Calibri"/>
              </a:rPr>
              <a:t>ScanTools</a:t>
            </a:r>
            <a:r>
              <a:rPr lang="en-US" dirty="0">
                <a:latin typeface="Calibri"/>
                <a:cs typeface="Calibri"/>
              </a:rPr>
              <a:t>, EPICS, and the core instrument control system architecture at SNS+HFIR</a:t>
            </a:r>
          </a:p>
          <a:p>
            <a:r>
              <a:rPr lang="en-US" dirty="0">
                <a:latin typeface="Calibri"/>
                <a:cs typeface="Calibri"/>
              </a:rPr>
              <a:t>Allows for *SAFE* manipulation of the instrument control system by arbitrary software *OUTSIDE* the beamline control system using a series of indirect operations.  Changes to the ICS are "suggestions" that can be acted upon by automation processes withing the beamline control system that determine if the changes are a) safe, b) appropriate, c) authorized.</a:t>
            </a:r>
          </a:p>
        </p:txBody>
      </p:sp>
      <p:sp>
        <p:nvSpPr>
          <p:cNvPr id="4" name="Slide Number Placeholder 3"/>
          <p:cNvSpPr>
            <a:spLocks noGrp="1"/>
          </p:cNvSpPr>
          <p:nvPr>
            <p:ph type="sldNum" sz="quarter" idx="5"/>
          </p:nvPr>
        </p:nvSpPr>
        <p:spPr/>
        <p:txBody>
          <a:bodyPr/>
          <a:lstStyle/>
          <a:p>
            <a:fld id="{DBFF095A-F86B-4B29-8A9F-DF3D3D1F3E2A}" type="slidenum">
              <a:rPr lang="en-US" smtClean="0"/>
              <a:pPr/>
              <a:t>26</a:t>
            </a:fld>
            <a:endParaRPr lang="en-US"/>
          </a:p>
        </p:txBody>
      </p:sp>
    </p:spTree>
    <p:extLst>
      <p:ext uri="{BB962C8B-B14F-4D97-AF65-F5344CB8AC3E}">
        <p14:creationId xmlns:p14="http://schemas.microsoft.com/office/powerpoint/2010/main" val="2194727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PlaceHolder 1"/>
          <p:cNvSpPr>
            <a:spLocks noGrp="1" noRot="1" noChangeAspect="1"/>
          </p:cNvSpPr>
          <p:nvPr>
            <p:ph type="sldImg"/>
          </p:nvPr>
        </p:nvSpPr>
        <p:spPr>
          <a:xfrm>
            <a:off x="533400" y="763588"/>
            <a:ext cx="6702425" cy="3770312"/>
          </a:xfrm>
          <a:prstGeom prst="rect">
            <a:avLst/>
          </a:prstGeom>
        </p:spPr>
      </p:sp>
      <p:sp>
        <p:nvSpPr>
          <p:cNvPr id="481" name="PlaceHolder 2"/>
          <p:cNvSpPr>
            <a:spLocks noGrp="1"/>
          </p:cNvSpPr>
          <p:nvPr>
            <p:ph type="body"/>
          </p:nvPr>
        </p:nvSpPr>
        <p:spPr>
          <a:xfrm>
            <a:off x="777240" y="4777560"/>
            <a:ext cx="6216480" cy="4524840"/>
          </a:xfrm>
          <a:prstGeom prst="rect">
            <a:avLst/>
          </a:prstGeom>
        </p:spPr>
        <p:txBody>
          <a:bodyPr lIns="0" tIns="0" rIns="0" bIns="0"/>
          <a:lstStyle/>
          <a:p>
            <a:pPr marL="216000" marR="0" lvl="0" indent="-215280" algn="l" defTabSz="914400" rtl="0" eaLnBrk="1" fontAlgn="auto" latinLnBrk="0" hangingPunct="1">
              <a:lnSpc>
                <a:spcPct val="100000"/>
              </a:lnSpc>
              <a:spcBef>
                <a:spcPts val="300"/>
              </a:spcBef>
              <a:spcAft>
                <a:spcPts val="0"/>
              </a:spcAft>
              <a:buClrTx/>
              <a:buSzTx/>
              <a:buFontTx/>
              <a:buNone/>
              <a:tabLst/>
              <a:defRPr/>
            </a:pPr>
            <a:r>
              <a:rPr lang="en-US" sz="2000" dirty="0"/>
              <a:t>From the 2024 November Friday Forum.</a:t>
            </a:r>
          </a:p>
          <a:p>
            <a:pPr marL="216000" indent="-215280">
              <a:lnSpc>
                <a:spcPct val="100000"/>
              </a:lnSpc>
            </a:pPr>
            <a:r>
              <a:rPr lang="en-US" sz="2000" b="0" strike="noStrike" spc="-1" dirty="0">
                <a:latin typeface="Arial"/>
              </a:rPr>
              <a:t>Didn’t get adapted for reflectivity analysis and detector (but gives an idea of what it could be…)</a:t>
            </a:r>
          </a:p>
          <a:p>
            <a:pPr marL="216000" indent="-215280">
              <a:lnSpc>
                <a:spcPct val="100000"/>
              </a:lnSpc>
            </a:pPr>
            <a:r>
              <a:rPr lang="en-US" sz="2000" b="0" strike="noStrike" spc="-1" dirty="0">
                <a:latin typeface="Arial"/>
              </a:rPr>
              <a:t>Desire to show hardware-assisted reduction, analysis and feedback operating *at the beamline* vs. the development of federated and cross-facility efforts also described.</a:t>
            </a:r>
          </a:p>
        </p:txBody>
      </p:sp>
    </p:spTree>
    <p:extLst>
      <p:ext uri="{BB962C8B-B14F-4D97-AF65-F5344CB8AC3E}">
        <p14:creationId xmlns:p14="http://schemas.microsoft.com/office/powerpoint/2010/main" val="3961651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86E80-E61C-5C6F-0EC4-65C118C0F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61D0A-06EA-CA05-3B2F-A156C3F2C8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63A25-A4A7-3790-3D3B-905511800761}"/>
              </a:ext>
            </a:extLst>
          </p:cNvPr>
          <p:cNvSpPr>
            <a:spLocks noGrp="1"/>
          </p:cNvSpPr>
          <p:nvPr>
            <p:ph type="body" idx="1"/>
          </p:nvPr>
        </p:nvSpPr>
        <p:spPr/>
        <p:txBody>
          <a:bodyPr/>
          <a:lstStyle/>
          <a:p>
            <a:r>
              <a:rPr lang="en-US" dirty="0"/>
              <a:t>Need to add slides</a:t>
            </a:r>
          </a:p>
        </p:txBody>
      </p:sp>
      <p:sp>
        <p:nvSpPr>
          <p:cNvPr id="4" name="Slide Number Placeholder 3">
            <a:extLst>
              <a:ext uri="{FF2B5EF4-FFF2-40B4-BE49-F238E27FC236}">
                <a16:creationId xmlns:a16="http://schemas.microsoft.com/office/drawing/2014/main" id="{176899E4-D8E2-9D86-42A7-9154BC261BA1}"/>
              </a:ext>
            </a:extLst>
          </p:cNvPr>
          <p:cNvSpPr>
            <a:spLocks noGrp="1"/>
          </p:cNvSpPr>
          <p:nvPr>
            <p:ph type="sldNum" sz="quarter" idx="5"/>
          </p:nvPr>
        </p:nvSpPr>
        <p:spPr/>
        <p:txBody>
          <a:bodyPr/>
          <a:lstStyle/>
          <a:p>
            <a:fld id="{DBFF095A-F86B-4B29-8A9F-DF3D3D1F3E2A}" type="slidenum">
              <a:rPr lang="en-US" smtClean="0"/>
              <a:pPr/>
              <a:t>28</a:t>
            </a:fld>
            <a:endParaRPr lang="en-US" dirty="0"/>
          </a:p>
        </p:txBody>
      </p:sp>
    </p:spTree>
    <p:extLst>
      <p:ext uri="{BB962C8B-B14F-4D97-AF65-F5344CB8AC3E}">
        <p14:creationId xmlns:p14="http://schemas.microsoft.com/office/powerpoint/2010/main" val="872840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8C70D-FDDC-E004-FED3-4E68EFD89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3302D-15D7-AA1C-C51F-71661BBF0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8E75D-86A7-AD04-5A99-9361B5FDD235}"/>
              </a:ext>
            </a:extLst>
          </p:cNvPr>
          <p:cNvSpPr>
            <a:spLocks noGrp="1"/>
          </p:cNvSpPr>
          <p:nvPr>
            <p:ph type="body" idx="1"/>
          </p:nvPr>
        </p:nvSpPr>
        <p:spPr/>
        <p:txBody>
          <a:bodyPr/>
          <a:lstStyle/>
          <a:p>
            <a:r>
              <a:rPr lang="en-US" dirty="0"/>
              <a:t>Slide 23 has an alternate view where Accumulated is divided by number of tickets to record mean defect/story/task completion rate.</a:t>
            </a:r>
          </a:p>
          <a:p>
            <a:r>
              <a:rPr lang="en-US" dirty="0"/>
              <a:t>For periods 3, 6, 9 only defects and stories were sampled (future automation is pending, the graph may be fully rendered by the time of the review…)</a:t>
            </a:r>
          </a:p>
        </p:txBody>
      </p:sp>
      <p:sp>
        <p:nvSpPr>
          <p:cNvPr id="4" name="Slide Number Placeholder 3">
            <a:extLst>
              <a:ext uri="{FF2B5EF4-FFF2-40B4-BE49-F238E27FC236}">
                <a16:creationId xmlns:a16="http://schemas.microsoft.com/office/drawing/2014/main" id="{AE4AFDFF-D8FD-A35B-E5E9-179AE9816865}"/>
              </a:ext>
            </a:extLst>
          </p:cNvPr>
          <p:cNvSpPr>
            <a:spLocks noGrp="1"/>
          </p:cNvSpPr>
          <p:nvPr>
            <p:ph type="sldNum" sz="quarter" idx="5"/>
          </p:nvPr>
        </p:nvSpPr>
        <p:spPr/>
        <p:txBody>
          <a:bodyPr/>
          <a:lstStyle/>
          <a:p>
            <a:fld id="{DBFF095A-F86B-4B29-8A9F-DF3D3D1F3E2A}" type="slidenum">
              <a:rPr lang="en-US" smtClean="0"/>
              <a:pPr/>
              <a:t>29</a:t>
            </a:fld>
            <a:endParaRPr lang="en-US" dirty="0"/>
          </a:p>
        </p:txBody>
      </p:sp>
    </p:spTree>
    <p:extLst>
      <p:ext uri="{BB962C8B-B14F-4D97-AF65-F5344CB8AC3E}">
        <p14:creationId xmlns:p14="http://schemas.microsoft.com/office/powerpoint/2010/main" val="343666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G.L Payne, </a:t>
            </a:r>
            <a:r>
              <a:rPr lang="en-US" sz="1200" b="0" i="0" kern="1200" dirty="0">
                <a:solidFill>
                  <a:schemeClr val="tx1"/>
                </a:solidFill>
                <a:effectLst/>
                <a:latin typeface="+mn-lt"/>
                <a:ea typeface="+mn-ea"/>
                <a:cs typeface="+mn-cs"/>
              </a:rPr>
              <a:t>P.L. Von Behren, “Fortran program to calculate finite-range no-recoil DWBA transfer cross sections</a:t>
            </a:r>
          </a:p>
          <a:p>
            <a:r>
              <a:rPr lang="en-US" dirty="0"/>
              <a:t>“, </a:t>
            </a:r>
            <a:r>
              <a:rPr lang="en-US" sz="1200" b="0" i="0" u="none" strike="noStrike" kern="1200" dirty="0">
                <a:solidFill>
                  <a:schemeClr val="tx1"/>
                </a:solidFill>
                <a:effectLst/>
                <a:latin typeface="+mn-lt"/>
                <a:ea typeface="+mn-ea"/>
                <a:cs typeface="+mn-cs"/>
                <a:hlinkClick r:id="rId3" tooltip="Go to Computer Physics Communications on ScienceDirect"/>
              </a:rPr>
              <a:t>Computer Physics Communications</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4" tooltip="Go to table of contents for this volume/issue"/>
              </a:rPr>
              <a:t>Volume 7, Issue 1</a:t>
            </a:r>
            <a:r>
              <a:rPr lang="en-US" sz="1200" b="0" i="0" kern="1200" dirty="0">
                <a:solidFill>
                  <a:schemeClr val="tx1"/>
                </a:solidFill>
                <a:effectLst/>
                <a:latin typeface="+mn-lt"/>
                <a:ea typeface="+mn-ea"/>
                <a:cs typeface="+mn-cs"/>
              </a:rPr>
              <a:t>, January 1974, Pages 13-37, available=</a:t>
            </a:r>
            <a:r>
              <a:rPr lang="en-US" dirty="0"/>
              <a:t>http://</a:t>
            </a:r>
            <a:r>
              <a:rPr lang="en-US" dirty="0" err="1"/>
              <a:t>doi.org</a:t>
            </a:r>
            <a:r>
              <a:rPr lang="en-US" dirty="0"/>
              <a:t>/10.1016/0010-4655(74)90054-x, https://</a:t>
            </a:r>
            <a:r>
              <a:rPr lang="en-US" dirty="0" err="1"/>
              <a:t>elsevier.digitalcommonsdata.com</a:t>
            </a:r>
            <a:r>
              <a:rPr lang="en-US" dirty="0"/>
              <a:t>/datasets/y2848yskcp/1</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31</a:t>
            </a:fld>
            <a:endParaRPr lang="en-US" dirty="0"/>
          </a:p>
        </p:txBody>
      </p:sp>
    </p:spTree>
    <p:extLst>
      <p:ext uri="{BB962C8B-B14F-4D97-AF65-F5344CB8AC3E}">
        <p14:creationId xmlns:p14="http://schemas.microsoft.com/office/powerpoint/2010/main" val="122524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 requested removal of org chart, and clarified that only 13 persons are working on reduction software not 17.</a:t>
            </a:r>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230313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stick figures (as animation?) to show progress in how each step of the process needs people to “move it along…”</a:t>
            </a:r>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12750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Slide 28-29 have alternate views where Accumulated is divided by number of tickets to record mean defect/story/task completion rate.</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1095556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DAE1B-5262-3B5A-8395-EA38A3893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7ABCEB-3B3A-8DB6-9A0F-2F4364DBC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48E0E-33AF-B400-C9F2-1FB0E927D8F8}"/>
              </a:ext>
            </a:extLst>
          </p:cNvPr>
          <p:cNvSpPr>
            <a:spLocks noGrp="1"/>
          </p:cNvSpPr>
          <p:nvPr>
            <p:ph type="body" idx="1"/>
          </p:nvPr>
        </p:nvSpPr>
        <p:spPr/>
        <p:txBody>
          <a:bodyPr/>
          <a:lstStyle/>
          <a:p>
            <a:endParaRPr lang="en-US" dirty="0"/>
          </a:p>
          <a:p>
            <a:r>
              <a:rPr lang="en-US" dirty="0"/>
              <a:t>Notes on “Fair Use” and the reference to Star Wars (copyright Lucasfilm) in the graphic.  Parody acceptable [1], “using a book as a prop in a stage performance” favors fair use [2] and the many derivative works that were acceptable to Lucasfilm [3].  Fair use definition in US Copyright Law [4]</a:t>
            </a:r>
          </a:p>
          <a:p>
            <a:endParaRPr lang="en-US" dirty="0"/>
          </a:p>
          <a:p>
            <a:r>
              <a:rPr lang="en-US" dirty="0"/>
              <a:t>[1] https://</a:t>
            </a:r>
            <a:r>
              <a:rPr lang="en-US" dirty="0" err="1"/>
              <a:t>www.kleinlitigation.com</a:t>
            </a:r>
            <a:r>
              <a:rPr lang="en-US" dirty="0"/>
              <a:t>/that-one-time-when-lucasfilm-sued-president-reagans-star-wars-program/</a:t>
            </a:r>
          </a:p>
          <a:p>
            <a:r>
              <a:rPr lang="en-US" dirty="0"/>
              <a:t>[2] https://</a:t>
            </a:r>
            <a:r>
              <a:rPr lang="en-US" dirty="0" err="1"/>
              <a:t>guides.nyu.edu</a:t>
            </a:r>
            <a:r>
              <a:rPr lang="en-US" dirty="0"/>
              <a:t>/</a:t>
            </a:r>
            <a:r>
              <a:rPr lang="en-US" dirty="0" err="1"/>
              <a:t>fairuse</a:t>
            </a:r>
            <a:r>
              <a:rPr lang="en-US" dirty="0"/>
              <a:t>#:~:text=What%20is%20Fair%20Use?,use%20falls%20under%20fair%20use.</a:t>
            </a:r>
          </a:p>
          <a:p>
            <a:r>
              <a:rPr lang="en-US" dirty="0"/>
              <a:t>[3] https://</a:t>
            </a:r>
            <a:r>
              <a:rPr lang="en-US" dirty="0" err="1"/>
              <a:t>blogs.library.unt.edu</a:t>
            </a:r>
            <a:r>
              <a:rPr lang="en-US" dirty="0"/>
              <a:t>/copyright/2018/03/02/star-wars-the-copyright-question/</a:t>
            </a:r>
          </a:p>
          <a:p>
            <a:r>
              <a:rPr lang="en-US" dirty="0"/>
              <a:t>[4] https://</a:t>
            </a:r>
            <a:r>
              <a:rPr lang="en-US" dirty="0" err="1"/>
              <a:t>www.copyright.gov</a:t>
            </a:r>
            <a:r>
              <a:rPr lang="en-US" dirty="0"/>
              <a:t>/fair-use/</a:t>
            </a:r>
          </a:p>
        </p:txBody>
      </p:sp>
      <p:sp>
        <p:nvSpPr>
          <p:cNvPr id="4" name="Slide Number Placeholder 3">
            <a:extLst>
              <a:ext uri="{FF2B5EF4-FFF2-40B4-BE49-F238E27FC236}">
                <a16:creationId xmlns:a16="http://schemas.microsoft.com/office/drawing/2014/main" id="{0A2AA278-62E5-31FE-2107-C97E22BEDB48}"/>
              </a:ext>
            </a:extLst>
          </p:cNvPr>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1324315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Bogdan is a former member, and the arrangement now is that he be primary POC for the two reflectometry instruments</a:t>
            </a:r>
          </a:p>
        </p:txBody>
      </p:sp>
      <p:sp>
        <p:nvSpPr>
          <p:cNvPr id="4" name="Slide Number Placeholder 3"/>
          <p:cNvSpPr>
            <a:spLocks noGrp="1"/>
          </p:cNvSpPr>
          <p:nvPr>
            <p:ph type="sldNum" sz="quarter" idx="5"/>
          </p:nvPr>
        </p:nvSpPr>
        <p:spPr/>
        <p:txBody>
          <a:bodyPr/>
          <a:lstStyle/>
          <a:p>
            <a:fld id="{DBFF095A-F86B-4B29-8A9F-DF3D3D1F3E2A}" type="slidenum">
              <a:rPr lang="en-US" smtClean="0"/>
              <a:pPr/>
              <a:t>9</a:t>
            </a:fld>
            <a:endParaRPr lang="en-US" dirty="0"/>
          </a:p>
        </p:txBody>
      </p:sp>
    </p:spTree>
    <p:extLst>
      <p:ext uri="{BB962C8B-B14F-4D97-AF65-F5344CB8AC3E}">
        <p14:creationId xmlns:p14="http://schemas.microsoft.com/office/powerpoint/2010/main" val="188260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official guidance – consider putting this into a picture slide, keep bullets simple.  Key is 3 routes: urgent, non-urgent, new capability important takeaway is that there are different routes</a:t>
            </a:r>
          </a:p>
          <a:p>
            <a:r>
              <a:rPr lang="en-US" dirty="0"/>
              <a:t>Concern :top half – rapid response.  Bottom half not so much but you can get things done </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10</a:t>
            </a:fld>
            <a:endParaRPr lang="en-US" dirty="0"/>
          </a:p>
        </p:txBody>
      </p:sp>
    </p:spTree>
    <p:extLst>
      <p:ext uri="{BB962C8B-B14F-4D97-AF65-F5344CB8AC3E}">
        <p14:creationId xmlns:p14="http://schemas.microsoft.com/office/powerpoint/2010/main" val="555794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a target date for the experiment and proximity to the required date are required to obtain attention</a:t>
            </a:r>
          </a:p>
        </p:txBody>
      </p:sp>
      <p:sp>
        <p:nvSpPr>
          <p:cNvPr id="4" name="Slide Number Placeholder 3"/>
          <p:cNvSpPr>
            <a:spLocks noGrp="1"/>
          </p:cNvSpPr>
          <p:nvPr>
            <p:ph type="sldNum" sz="quarter" idx="5"/>
          </p:nvPr>
        </p:nvSpPr>
        <p:spPr/>
        <p:txBody>
          <a:bodyPr/>
          <a:lstStyle/>
          <a:p>
            <a:fld id="{DBFF095A-F86B-4B29-8A9F-DF3D3D1F3E2A}" type="slidenum">
              <a:rPr lang="en-US" smtClean="0"/>
              <a:pPr/>
              <a:t>11</a:t>
            </a:fld>
            <a:endParaRPr lang="en-US" dirty="0"/>
          </a:p>
        </p:txBody>
      </p:sp>
    </p:spTree>
    <p:extLst>
      <p:ext uri="{BB962C8B-B14F-4D97-AF65-F5344CB8AC3E}">
        <p14:creationId xmlns:p14="http://schemas.microsoft.com/office/powerpoint/2010/main" val="908418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4" name="Picture 23">
            <a:extLst>
              <a:ext uri="{FF2B5EF4-FFF2-40B4-BE49-F238E27FC236}">
                <a16:creationId xmlns:a16="http://schemas.microsoft.com/office/drawing/2014/main" id="{695A329E-A9A2-E149-9CDD-03DAF92C079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C13D9-7C57-7D4B-6986-6D578D65B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0DF4C2-0FE6-14BE-C851-5FFA1A3E5B31}"/>
              </a:ext>
            </a:extLst>
          </p:cNvPr>
          <p:cNvSpPr>
            <a:spLocks noGrp="1"/>
          </p:cNvSpPr>
          <p:nvPr>
            <p:ph type="dt" sz="half" idx="10"/>
          </p:nvPr>
        </p:nvSpPr>
        <p:spPr/>
        <p:txBody>
          <a:bodyPr/>
          <a:lstStyle/>
          <a:p>
            <a:fld id="{6172B49F-A5D0-4013-B6D5-ADD70137C078}" type="datetimeFigureOut">
              <a:rPr lang="en-US" smtClean="0"/>
              <a:t>2/11/2026</a:t>
            </a:fld>
            <a:endParaRPr lang="en-US"/>
          </a:p>
        </p:txBody>
      </p:sp>
      <p:sp>
        <p:nvSpPr>
          <p:cNvPr id="4" name="Footer Placeholder 3">
            <a:extLst>
              <a:ext uri="{FF2B5EF4-FFF2-40B4-BE49-F238E27FC236}">
                <a16:creationId xmlns:a16="http://schemas.microsoft.com/office/drawing/2014/main" id="{D451376B-6E89-33E9-C618-37FF911BD6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959F5C-60C1-DCBE-F6C2-F58DF03EE6A8}"/>
              </a:ext>
            </a:extLst>
          </p:cNvPr>
          <p:cNvSpPr>
            <a:spLocks noGrp="1"/>
          </p:cNvSpPr>
          <p:nvPr>
            <p:ph type="sldNum" sz="quarter" idx="12"/>
          </p:nvPr>
        </p:nvSpPr>
        <p:spPr/>
        <p:txBody>
          <a:bodyPr/>
          <a:lstStyle/>
          <a:p>
            <a:fld id="{2D3CFC65-95E6-4C29-97AD-731CC42FFA2A}" type="slidenum">
              <a:rPr lang="en-US" smtClean="0"/>
              <a:t>‹#›</a:t>
            </a:fld>
            <a:endParaRPr lang="en-US"/>
          </a:p>
        </p:txBody>
      </p:sp>
    </p:spTree>
    <p:extLst>
      <p:ext uri="{BB962C8B-B14F-4D97-AF65-F5344CB8AC3E}">
        <p14:creationId xmlns:p14="http://schemas.microsoft.com/office/powerpoint/2010/main" val="988469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F576F5-4492-4338-B3CA-0B0832BEE542}" type="datetimeFigureOut">
              <a:rPr lang="en-IN" smtClean="0"/>
              <a:t>11-02-2026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595D1D3-A4E0-4979-A0D1-CCF64FF08167}" type="slidenum">
              <a:rPr lang="en-IN" smtClean="0"/>
              <a:t>‹#›</a:t>
            </a:fld>
            <a:endParaRPr lang="en-IN"/>
          </a:p>
        </p:txBody>
      </p:sp>
    </p:spTree>
    <p:extLst>
      <p:ext uri="{BB962C8B-B14F-4D97-AF65-F5344CB8AC3E}">
        <p14:creationId xmlns:p14="http://schemas.microsoft.com/office/powerpoint/2010/main" val="2194667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a:t>Place content here</a:t>
            </a:r>
          </a:p>
        </p:txBody>
      </p:sp>
    </p:spTree>
    <p:extLst>
      <p:ext uri="{BB962C8B-B14F-4D97-AF65-F5344CB8AC3E}">
        <p14:creationId xmlns:p14="http://schemas.microsoft.com/office/powerpoint/2010/main" val="1313348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DE7B1543-14D8-A941-AF62-9CE3736655C2}"/>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22567238-4D22-9C4C-863E-90B8E166BBA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4B06D67-5A3B-714E-90C1-66A7825D6770}"/>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3EE01FD-138D-4943-8801-4849D54F7C01}"/>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76B085-C104-2A42-8A31-4445D0F28471}"/>
              </a:ext>
            </a:extLst>
          </p:cNvPr>
          <p:cNvPicPr>
            <a:picLocks noChangeAspect="1"/>
          </p:cNvPicPr>
          <p:nvPr userDrawn="1"/>
        </p:nvPicPr>
        <p:blipFill>
          <a:blip r:embed="rId18"/>
          <a:stretch>
            <a:fillRect/>
          </a:stretch>
        </p:blipFill>
        <p:spPr>
          <a:xfrm>
            <a:off x="405644" y="6452482"/>
            <a:ext cx="1626108"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 id="2147483758" r:id="rId15"/>
    <p:sldLayoutId id="2147483759" r:id="rId16"/>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8.png"/><Relationship Id="rId3" Type="http://schemas.openxmlformats.org/officeDocument/2006/relationships/image" Target="../media/image49.png"/><Relationship Id="rId7" Type="http://schemas.openxmlformats.org/officeDocument/2006/relationships/image" Target="../media/image260.png"/><Relationship Id="rId12" Type="http://schemas.openxmlformats.org/officeDocument/2006/relationships/customXml" Target="../ink/ink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4.xml"/><Relationship Id="rId5" Type="http://schemas.openxmlformats.org/officeDocument/2006/relationships/image" Target="../media/image250.png"/><Relationship Id="rId10" Type="http://schemas.openxmlformats.org/officeDocument/2006/relationships/image" Target="../media/image270.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3.jp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9.jpg"/><Relationship Id="rId7" Type="http://schemas.openxmlformats.org/officeDocument/2006/relationships/diagramLayout" Target="../diagrams/layout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62.png"/><Relationship Id="rId5" Type="http://schemas.openxmlformats.org/officeDocument/2006/relationships/image" Target="../media/image61.png"/><Relationship Id="rId10" Type="http://schemas.microsoft.com/office/2007/relationships/diagramDrawing" Target="../diagrams/drawing2.xml"/><Relationship Id="rId4" Type="http://schemas.openxmlformats.org/officeDocument/2006/relationships/image" Target="../media/image60.jpg"/><Relationship Id="rId9" Type="http://schemas.openxmlformats.org/officeDocument/2006/relationships/diagramColors" Target="../diagrams/colors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jpe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hyperlink" Target="https://dx.doi.org/10.1107/S1600576719016789" TargetMode="External"/><Relationship Id="rId3" Type="http://schemas.openxmlformats.org/officeDocument/2006/relationships/hyperlink" Target="https://github.com/reflectometry/refl1d" TargetMode="External"/><Relationship Id="rId7" Type="http://schemas.openxmlformats.org/officeDocument/2006/relationships/hyperlink" Target="https://bornagainproject.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doi.org/10.1107/S1600576722006653" TargetMode="External"/><Relationship Id="rId5" Type="http://schemas.openxmlformats.org/officeDocument/2006/relationships/hyperlink" Target="https://aglavic.github.io/genx" TargetMode="External"/><Relationship Id="rId4" Type="http://schemas.openxmlformats.org/officeDocument/2006/relationships/hyperlink" Target="https://doi.org/10.5281/zenodo.17651288"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diagramData" Target="../diagrams/data1.xml"/><Relationship Id="rId21" Type="http://schemas.openxmlformats.org/officeDocument/2006/relationships/image" Target="../media/image17.png"/><Relationship Id="rId7" Type="http://schemas.microsoft.com/office/2007/relationships/diagramDrawing" Target="../diagrams/drawing1.xml"/><Relationship Id="rId12" Type="http://schemas.microsoft.com/office/2007/relationships/hdphoto" Target="../media/hdphoto2.wdp"/><Relationship Id="rId17" Type="http://schemas.openxmlformats.org/officeDocument/2006/relationships/image" Target="../media/image13.png"/><Relationship Id="rId2" Type="http://schemas.openxmlformats.org/officeDocument/2006/relationships/notesSlide" Target="../notesSlides/notesSlide2.xml"/><Relationship Id="rId16" Type="http://schemas.microsoft.com/office/2007/relationships/hdphoto" Target="../media/hdphoto4.wdp"/><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diagramLayout" Target="../diagrams/layout1.xml"/><Relationship Id="rId9" Type="http://schemas.microsoft.com/office/2007/relationships/hdphoto" Target="../media/hdphoto1.wdp"/><Relationship Id="rId14" Type="http://schemas.microsoft.com/office/2007/relationships/hdphoto" Target="../media/hdphoto3.wdp"/><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jp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93218" y="1388962"/>
            <a:ext cx="8678194" cy="701731"/>
          </a:xfrm>
        </p:spPr>
        <p:txBody>
          <a:bodyPr/>
          <a:lstStyle/>
          <a:p>
            <a:r>
              <a:rPr lang="en-US" sz="4400" dirty="0"/>
              <a:t>Reflectometry Software</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493218" y="2738721"/>
            <a:ext cx="5466518" cy="1805726"/>
          </a:xfrm>
        </p:spPr>
        <p:txBody>
          <a:bodyPr/>
          <a:lstStyle/>
          <a:p>
            <a:r>
              <a:rPr lang="en-US" sz="2600" dirty="0"/>
              <a:t>Bogdan Vacaliuc</a:t>
            </a:r>
          </a:p>
          <a:p>
            <a:endParaRPr lang="en-US" dirty="0"/>
          </a:p>
          <a:p>
            <a:r>
              <a:rPr lang="en-US" dirty="0"/>
              <a:t>Reflectometry Group, LSS Section</a:t>
            </a:r>
          </a:p>
          <a:p>
            <a:r>
              <a:rPr lang="en-US" dirty="0"/>
              <a:t>Neutron Scattering Division</a:t>
            </a:r>
          </a:p>
        </p:txBody>
      </p:sp>
      <p:sp>
        <p:nvSpPr>
          <p:cNvPr id="4" name="Rectangle 3">
            <a:extLst>
              <a:ext uri="{FF2B5EF4-FFF2-40B4-BE49-F238E27FC236}">
                <a16:creationId xmlns:a16="http://schemas.microsoft.com/office/drawing/2014/main" id="{8109B91C-28A1-4C10-ACCB-4747E8AD7A7D}"/>
              </a:ext>
            </a:extLst>
          </p:cNvPr>
          <p:cNvSpPr/>
          <p:nvPr/>
        </p:nvSpPr>
        <p:spPr>
          <a:xfrm>
            <a:off x="744221" y="4748842"/>
            <a:ext cx="10751093" cy="341632"/>
          </a:xfrm>
          <a:prstGeom prst="rect">
            <a:avLst/>
          </a:prstGeom>
        </p:spPr>
        <p:txBody>
          <a:bodyPr wrap="square">
            <a:spAutoFit/>
          </a:bodyPr>
          <a:lstStyle/>
          <a:p>
            <a:pPr lvl="0">
              <a:lnSpc>
                <a:spcPct val="90000"/>
              </a:lnSpc>
              <a:spcBef>
                <a:spcPts val="1400"/>
              </a:spcBef>
              <a:buClr>
                <a:prstClr val="black"/>
              </a:buClr>
              <a:buSzPct val="90000"/>
            </a:pPr>
            <a:r>
              <a:rPr lang="en-US" dirty="0">
                <a:solidFill>
                  <a:prstClr val="white"/>
                </a:solidFill>
                <a:latin typeface="Century Gothic" panose="020B0502020202020204" pitchFamily="34" charset="0"/>
                <a:cs typeface="Arial" panose="020B0604020202020204" pitchFamily="34" charset="0"/>
              </a:rPr>
              <a:t>Reflectometry - Instrument Review, NSD ORNL, Oak Ridge, TN	10 February 2026 V1.1</a:t>
            </a:r>
          </a:p>
        </p:txBody>
      </p:sp>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BFC7-423C-2CC9-8EAD-72AE40203292}"/>
              </a:ext>
            </a:extLst>
          </p:cNvPr>
          <p:cNvSpPr>
            <a:spLocks noGrp="1"/>
          </p:cNvSpPr>
          <p:nvPr>
            <p:ph type="title"/>
          </p:nvPr>
        </p:nvSpPr>
        <p:spPr/>
        <p:txBody>
          <a:bodyPr/>
          <a:lstStyle/>
          <a:p>
            <a:r>
              <a:rPr lang="en-US" dirty="0"/>
              <a:t>Be a Bug…, Be a Feature [“The Process”]</a:t>
            </a:r>
          </a:p>
        </p:txBody>
      </p:sp>
      <p:sp>
        <p:nvSpPr>
          <p:cNvPr id="3" name="Content Placeholder 2">
            <a:extLst>
              <a:ext uri="{FF2B5EF4-FFF2-40B4-BE49-F238E27FC236}">
                <a16:creationId xmlns:a16="http://schemas.microsoft.com/office/drawing/2014/main" id="{33BB99A9-3D48-0464-8774-DAE81F7914B6}"/>
              </a:ext>
            </a:extLst>
          </p:cNvPr>
          <p:cNvSpPr>
            <a:spLocks noGrp="1"/>
          </p:cNvSpPr>
          <p:nvPr>
            <p:ph idx="1"/>
          </p:nvPr>
        </p:nvSpPr>
        <p:spPr>
          <a:xfrm>
            <a:off x="559525" y="1471130"/>
            <a:ext cx="5296443" cy="4520576"/>
          </a:xfrm>
        </p:spPr>
        <p:txBody>
          <a:bodyPr/>
          <a:lstStyle/>
          <a:p>
            <a:r>
              <a:rPr lang="en-US" b="1" dirty="0"/>
              <a:t>Urgent</a:t>
            </a:r>
          </a:p>
          <a:p>
            <a:pPr lvl="1"/>
            <a:r>
              <a:rPr lang="en-US" dirty="0"/>
              <a:t>Call IHC*: DAQ on-call triages, identifies subject-matter expert who can help</a:t>
            </a:r>
          </a:p>
          <a:p>
            <a:r>
              <a:rPr lang="en-US" b="1" dirty="0"/>
              <a:t>Non-Urgent</a:t>
            </a:r>
          </a:p>
          <a:p>
            <a:pPr lvl="1"/>
            <a:r>
              <a:rPr lang="en-US" dirty="0"/>
              <a:t>Email support during business hours</a:t>
            </a:r>
          </a:p>
          <a:p>
            <a:r>
              <a:rPr lang="en-US" b="1" dirty="0"/>
              <a:t>New Capability</a:t>
            </a:r>
          </a:p>
          <a:p>
            <a:pPr lvl="1"/>
            <a:r>
              <a:rPr lang="en-US" dirty="0"/>
              <a:t>Use the “Redmine” System for project management</a:t>
            </a:r>
          </a:p>
        </p:txBody>
      </p:sp>
      <p:pic>
        <p:nvPicPr>
          <p:cNvPr id="5" name="Picture 4" descr="Graphical user interface, text, application, email&#10;&#10;AI-generated content may be incorrect.">
            <a:extLst>
              <a:ext uri="{FF2B5EF4-FFF2-40B4-BE49-F238E27FC236}">
                <a16:creationId xmlns:a16="http://schemas.microsoft.com/office/drawing/2014/main" id="{E0A1FB75-0837-87C1-84BE-0FC1F15D88A9}"/>
              </a:ext>
            </a:extLst>
          </p:cNvPr>
          <p:cNvPicPr>
            <a:picLocks noChangeAspect="1"/>
          </p:cNvPicPr>
          <p:nvPr/>
        </p:nvPicPr>
        <p:blipFill>
          <a:blip r:embed="rId3"/>
          <a:stretch>
            <a:fillRect/>
          </a:stretch>
        </p:blipFill>
        <p:spPr>
          <a:xfrm>
            <a:off x="5927008" y="953168"/>
            <a:ext cx="5835225" cy="3279197"/>
          </a:xfrm>
          <a:prstGeom prst="rect">
            <a:avLst/>
          </a:prstGeom>
          <a:effectLst>
            <a:glow rad="63500">
              <a:schemeClr val="tx1">
                <a:alpha val="40000"/>
              </a:schemeClr>
            </a:glow>
            <a:softEdge rad="12700"/>
          </a:effectLst>
        </p:spPr>
      </p:pic>
      <p:sp>
        <p:nvSpPr>
          <p:cNvPr id="6" name="TextBox 5">
            <a:extLst>
              <a:ext uri="{FF2B5EF4-FFF2-40B4-BE49-F238E27FC236}">
                <a16:creationId xmlns:a16="http://schemas.microsoft.com/office/drawing/2014/main" id="{12756E7B-C5C5-90C2-6402-11650DEAFAA6}"/>
              </a:ext>
            </a:extLst>
          </p:cNvPr>
          <p:cNvSpPr txBox="1"/>
          <p:nvPr/>
        </p:nvSpPr>
        <p:spPr>
          <a:xfrm>
            <a:off x="429767" y="6122334"/>
            <a:ext cx="11430000" cy="286232"/>
          </a:xfrm>
          <a:prstGeom prst="rect">
            <a:avLst/>
          </a:prstGeom>
          <a:noFill/>
        </p:spPr>
        <p:txBody>
          <a:bodyPr wrap="square" rtlCol="0">
            <a:spAutoFit/>
          </a:bodyPr>
          <a:lstStyle/>
          <a:p>
            <a:pPr algn="l">
              <a:lnSpc>
                <a:spcPct val="90000"/>
              </a:lnSpc>
            </a:pPr>
            <a:r>
              <a:rPr lang="en-US" sz="1400" i="1" dirty="0">
                <a:latin typeface="+mn-lt"/>
              </a:rPr>
              <a:t>(*) Instrument Hall Coordinator (IHC) – 24hr on-site personnel for immediate response and coordination ~ 911 for the facility</a:t>
            </a:r>
          </a:p>
        </p:txBody>
      </p:sp>
      <p:pic>
        <p:nvPicPr>
          <p:cNvPr id="4" name="Picture 3" descr="Circle&#10;&#10;AI-generated content may be incorrect.">
            <a:extLst>
              <a:ext uri="{FF2B5EF4-FFF2-40B4-BE49-F238E27FC236}">
                <a16:creationId xmlns:a16="http://schemas.microsoft.com/office/drawing/2014/main" id="{AB6694C4-5512-CB55-FDBE-F6DD0D62DCEA}"/>
              </a:ext>
            </a:extLst>
          </p:cNvPr>
          <p:cNvPicPr>
            <a:picLocks noChangeAspect="1"/>
          </p:cNvPicPr>
          <p:nvPr/>
        </p:nvPicPr>
        <p:blipFill>
          <a:blip r:embed="rId4"/>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382088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EE2E2-8E68-0050-0907-2DE78DD9C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AEBB6-0D7B-2C2D-BC12-DE3BC7C33073}"/>
              </a:ext>
            </a:extLst>
          </p:cNvPr>
          <p:cNvSpPr>
            <a:spLocks noGrp="1"/>
          </p:cNvSpPr>
          <p:nvPr>
            <p:ph type="title"/>
          </p:nvPr>
        </p:nvSpPr>
        <p:spPr/>
        <p:txBody>
          <a:bodyPr/>
          <a:lstStyle/>
          <a:p>
            <a:r>
              <a:rPr lang="en-US" dirty="0"/>
              <a:t>Be a Bug…, Be a Feature [The “Redmine” System]</a:t>
            </a:r>
          </a:p>
        </p:txBody>
      </p:sp>
      <p:sp>
        <p:nvSpPr>
          <p:cNvPr id="3" name="Content Placeholder 2">
            <a:extLst>
              <a:ext uri="{FF2B5EF4-FFF2-40B4-BE49-F238E27FC236}">
                <a16:creationId xmlns:a16="http://schemas.microsoft.com/office/drawing/2014/main" id="{AE19201B-6568-BD90-D8F5-6DEAB6BC9824}"/>
              </a:ext>
            </a:extLst>
          </p:cNvPr>
          <p:cNvSpPr>
            <a:spLocks noGrp="1"/>
          </p:cNvSpPr>
          <p:nvPr>
            <p:ph idx="1"/>
          </p:nvPr>
        </p:nvSpPr>
        <p:spPr>
          <a:xfrm>
            <a:off x="448055" y="1042906"/>
            <a:ext cx="3407668" cy="5232163"/>
          </a:xfrm>
        </p:spPr>
        <p:txBody>
          <a:bodyPr/>
          <a:lstStyle/>
          <a:p>
            <a:r>
              <a:rPr lang="en-US" dirty="0"/>
              <a:t>Triage with SA GLs every two weeks</a:t>
            </a:r>
          </a:p>
          <a:p>
            <a:r>
              <a:rPr lang="en-US" dirty="0"/>
              <a:t>Priority-based tasking</a:t>
            </a:r>
          </a:p>
          <a:p>
            <a:r>
              <a:rPr lang="en-US" dirty="0"/>
              <a:t>Subject-Matter-Expert-based assignments </a:t>
            </a:r>
          </a:p>
          <a:p>
            <a:r>
              <a:rPr lang="en-US" dirty="0"/>
              <a:t>Heroic Efforts are Common!  </a:t>
            </a:r>
          </a:p>
        </p:txBody>
      </p:sp>
      <p:pic>
        <p:nvPicPr>
          <p:cNvPr id="6" name="Picture 5">
            <a:extLst>
              <a:ext uri="{FF2B5EF4-FFF2-40B4-BE49-F238E27FC236}">
                <a16:creationId xmlns:a16="http://schemas.microsoft.com/office/drawing/2014/main" id="{28A64B60-0C0C-3E71-8B81-8B0096688ECA}"/>
              </a:ext>
            </a:extLst>
          </p:cNvPr>
          <p:cNvPicPr>
            <a:picLocks noChangeAspect="1"/>
          </p:cNvPicPr>
          <p:nvPr/>
        </p:nvPicPr>
        <p:blipFill>
          <a:blip r:embed="rId3"/>
          <a:stretch>
            <a:fillRect/>
          </a:stretch>
        </p:blipFill>
        <p:spPr>
          <a:xfrm>
            <a:off x="3971545" y="1535733"/>
            <a:ext cx="7772400" cy="5047947"/>
          </a:xfrm>
          <a:prstGeom prst="rect">
            <a:avLst/>
          </a:prstGeom>
        </p:spPr>
      </p:pic>
      <p:pic>
        <p:nvPicPr>
          <p:cNvPr id="5" name="Picture 4">
            <a:extLst>
              <a:ext uri="{FF2B5EF4-FFF2-40B4-BE49-F238E27FC236}">
                <a16:creationId xmlns:a16="http://schemas.microsoft.com/office/drawing/2014/main" id="{B7358FC2-FF0D-985B-B335-3080E474A8AF}"/>
              </a:ext>
            </a:extLst>
          </p:cNvPr>
          <p:cNvPicPr>
            <a:picLocks noChangeAspect="1"/>
          </p:cNvPicPr>
          <p:nvPr/>
        </p:nvPicPr>
        <p:blipFill>
          <a:blip r:embed="rId4"/>
          <a:srcRect t="13724" b="13724"/>
          <a:stretch/>
        </p:blipFill>
        <p:spPr>
          <a:xfrm>
            <a:off x="7953536" y="1042907"/>
            <a:ext cx="3906231" cy="2151395"/>
          </a:xfrm>
          <a:prstGeom prst="rect">
            <a:avLst/>
          </a:prstGeom>
        </p:spPr>
      </p:pic>
      <p:pic>
        <p:nvPicPr>
          <p:cNvPr id="9" name="Graphic 8" descr="Zany face outline with solid fill">
            <a:extLst>
              <a:ext uri="{FF2B5EF4-FFF2-40B4-BE49-F238E27FC236}">
                <a16:creationId xmlns:a16="http://schemas.microsoft.com/office/drawing/2014/main" id="{6C8BA609-596E-DDE0-6B41-849DBDB0EC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8836" y="5360669"/>
            <a:ext cx="914400" cy="914400"/>
          </a:xfrm>
          <a:prstGeom prst="rect">
            <a:avLst/>
          </a:prstGeom>
        </p:spPr>
      </p:pic>
      <p:pic>
        <p:nvPicPr>
          <p:cNvPr id="4" name="Picture 3" descr="Circle&#10;&#10;AI-generated content may be incorrect.">
            <a:extLst>
              <a:ext uri="{FF2B5EF4-FFF2-40B4-BE49-F238E27FC236}">
                <a16:creationId xmlns:a16="http://schemas.microsoft.com/office/drawing/2014/main" id="{84292198-C9BF-B3F4-F493-FF0519B4911E}"/>
              </a:ext>
            </a:extLst>
          </p:cNvPr>
          <p:cNvPicPr>
            <a:picLocks noChangeAspect="1"/>
          </p:cNvPicPr>
          <p:nvPr/>
        </p:nvPicPr>
        <p:blipFill>
          <a:blip r:embed="rId7"/>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3867034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9B7EF-C591-065A-27A3-4F0E709C2C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C2CC96-CC36-E3EF-5475-93C5D5F761ED}"/>
              </a:ext>
            </a:extLst>
          </p:cNvPr>
          <p:cNvSpPr>
            <a:spLocks noGrp="1"/>
          </p:cNvSpPr>
          <p:nvPr>
            <p:ph type="title"/>
          </p:nvPr>
        </p:nvSpPr>
        <p:spPr/>
        <p:txBody>
          <a:bodyPr/>
          <a:lstStyle/>
          <a:p>
            <a:r>
              <a:rPr lang="en-US" dirty="0"/>
              <a:t>Be a Bug…, Be a Feature [Parting Thoughts]</a:t>
            </a:r>
          </a:p>
        </p:txBody>
      </p:sp>
      <p:sp>
        <p:nvSpPr>
          <p:cNvPr id="3" name="Content Placeholder 2">
            <a:extLst>
              <a:ext uri="{FF2B5EF4-FFF2-40B4-BE49-F238E27FC236}">
                <a16:creationId xmlns:a16="http://schemas.microsoft.com/office/drawing/2014/main" id="{87588044-FEC1-203A-0E67-DF417A562A59}"/>
              </a:ext>
            </a:extLst>
          </p:cNvPr>
          <p:cNvSpPr>
            <a:spLocks noGrp="1"/>
          </p:cNvSpPr>
          <p:nvPr>
            <p:ph idx="1"/>
          </p:nvPr>
        </p:nvSpPr>
        <p:spPr>
          <a:xfrm>
            <a:off x="448056" y="1306643"/>
            <a:ext cx="3407668" cy="4081786"/>
          </a:xfrm>
        </p:spPr>
        <p:txBody>
          <a:bodyPr/>
          <a:lstStyle/>
          <a:p>
            <a:r>
              <a:rPr lang="en-US" dirty="0"/>
              <a:t>IHC have visibility into control system</a:t>
            </a:r>
          </a:p>
          <a:p>
            <a:r>
              <a:rPr lang="en-US" dirty="0"/>
              <a:t>Problems are triaged by DAQ on-call</a:t>
            </a:r>
          </a:p>
          <a:p>
            <a:r>
              <a:rPr lang="en-US" dirty="0"/>
              <a:t>DAQ personnel are empowered to resolve issues</a:t>
            </a:r>
          </a:p>
          <a:p>
            <a:endParaRPr lang="en-US" dirty="0"/>
          </a:p>
        </p:txBody>
      </p:sp>
      <p:pic>
        <p:nvPicPr>
          <p:cNvPr id="6" name="Picture 5">
            <a:extLst>
              <a:ext uri="{FF2B5EF4-FFF2-40B4-BE49-F238E27FC236}">
                <a16:creationId xmlns:a16="http://schemas.microsoft.com/office/drawing/2014/main" id="{13F3BCC8-3C4E-B243-5305-2FD012884779}"/>
              </a:ext>
            </a:extLst>
          </p:cNvPr>
          <p:cNvPicPr>
            <a:picLocks noChangeAspect="1"/>
          </p:cNvPicPr>
          <p:nvPr/>
        </p:nvPicPr>
        <p:blipFill>
          <a:blip r:embed="rId3"/>
          <a:srcRect/>
          <a:stretch/>
        </p:blipFill>
        <p:spPr>
          <a:xfrm>
            <a:off x="4416828" y="1042415"/>
            <a:ext cx="3736296" cy="3051809"/>
          </a:xfrm>
          <a:prstGeom prst="rect">
            <a:avLst/>
          </a:prstGeom>
        </p:spPr>
      </p:pic>
      <p:pic>
        <p:nvPicPr>
          <p:cNvPr id="5" name="Picture 4">
            <a:extLst>
              <a:ext uri="{FF2B5EF4-FFF2-40B4-BE49-F238E27FC236}">
                <a16:creationId xmlns:a16="http://schemas.microsoft.com/office/drawing/2014/main" id="{5F8A9DB5-2804-7BFF-5ECE-8D5634D5489B}"/>
              </a:ext>
            </a:extLst>
          </p:cNvPr>
          <p:cNvPicPr>
            <a:picLocks noChangeAspect="1"/>
          </p:cNvPicPr>
          <p:nvPr/>
        </p:nvPicPr>
        <p:blipFill>
          <a:blip r:embed="rId4"/>
          <a:srcRect t="2711" r="13343" b="5366"/>
          <a:stretch>
            <a:fillRect/>
          </a:stretch>
        </p:blipFill>
        <p:spPr>
          <a:xfrm>
            <a:off x="8348032" y="2816787"/>
            <a:ext cx="3385024" cy="3051809"/>
          </a:xfrm>
          <a:prstGeom prst="rect">
            <a:avLst/>
          </a:prstGeom>
        </p:spPr>
      </p:pic>
      <p:sp>
        <p:nvSpPr>
          <p:cNvPr id="4" name="Bent Arrow 3">
            <a:extLst>
              <a:ext uri="{FF2B5EF4-FFF2-40B4-BE49-F238E27FC236}">
                <a16:creationId xmlns:a16="http://schemas.microsoft.com/office/drawing/2014/main" id="{1588F1A8-1BED-2363-12AF-3600AB0FBE4C}"/>
              </a:ext>
            </a:extLst>
          </p:cNvPr>
          <p:cNvSpPr/>
          <p:nvPr/>
        </p:nvSpPr>
        <p:spPr>
          <a:xfrm rot="5400000">
            <a:off x="8458200" y="1513113"/>
            <a:ext cx="1230086" cy="1153886"/>
          </a:xfrm>
          <a:prstGeom prst="bentArrow">
            <a:avLst/>
          </a:prstGeom>
          <a:solidFill>
            <a:schemeClr val="accent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07F98789-8BDA-16B9-E149-DE202A7DF9B2}"/>
              </a:ext>
            </a:extLst>
          </p:cNvPr>
          <p:cNvSpPr txBox="1"/>
          <p:nvPr/>
        </p:nvSpPr>
        <p:spPr>
          <a:xfrm>
            <a:off x="4416828" y="4372766"/>
            <a:ext cx="3736296" cy="2031325"/>
          </a:xfrm>
          <a:prstGeom prst="rect">
            <a:avLst/>
          </a:prstGeom>
          <a:noFill/>
        </p:spPr>
        <p:txBody>
          <a:bodyPr wrap="square" rtlCol="0">
            <a:spAutoFit/>
          </a:bodyPr>
          <a:lstStyle/>
          <a:p>
            <a:pPr marL="285750" indent="-285750" algn="l">
              <a:lnSpc>
                <a:spcPct val="90000"/>
              </a:lnSpc>
              <a:buFont typeface="Wingdings" pitchFamily="2" charset="2"/>
              <a:buChar char="Ø"/>
            </a:pPr>
            <a:r>
              <a:rPr lang="en-US" sz="2800" i="1" dirty="0">
                <a:latin typeface="+mn-lt"/>
              </a:rPr>
              <a:t>  Process is setup to </a:t>
            </a:r>
            <a:r>
              <a:rPr lang="en-US" sz="2800" b="1" i="1" dirty="0">
                <a:latin typeface="+mn-lt"/>
              </a:rPr>
              <a:t>optimize</a:t>
            </a:r>
            <a:r>
              <a:rPr lang="en-US" sz="2800" i="1" dirty="0">
                <a:latin typeface="+mn-lt"/>
              </a:rPr>
              <a:t> </a:t>
            </a:r>
            <a:r>
              <a:rPr lang="en-US" sz="2800" b="1" i="1" dirty="0">
                <a:latin typeface="+mn-lt"/>
              </a:rPr>
              <a:t>for problem solving </a:t>
            </a:r>
            <a:r>
              <a:rPr lang="en-US" sz="2800" i="1" dirty="0">
                <a:latin typeface="+mn-lt"/>
              </a:rPr>
              <a:t>over long-term development</a:t>
            </a:r>
          </a:p>
        </p:txBody>
      </p:sp>
      <p:pic>
        <p:nvPicPr>
          <p:cNvPr id="8" name="Picture 7" descr="Circle&#10;&#10;AI-generated content may be incorrect.">
            <a:extLst>
              <a:ext uri="{FF2B5EF4-FFF2-40B4-BE49-F238E27FC236}">
                <a16:creationId xmlns:a16="http://schemas.microsoft.com/office/drawing/2014/main" id="{9403296F-90F7-A237-913A-769BC92AAE4E}"/>
              </a:ext>
            </a:extLst>
          </p:cNvPr>
          <p:cNvPicPr>
            <a:picLocks noChangeAspect="1"/>
          </p:cNvPicPr>
          <p:nvPr/>
        </p:nvPicPr>
        <p:blipFill>
          <a:blip r:embed="rId5"/>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2062439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C388-3710-81E3-DD76-97AA48DC9A4B}"/>
              </a:ext>
            </a:extLst>
          </p:cNvPr>
          <p:cNvSpPr>
            <a:spLocks noGrp="1"/>
          </p:cNvSpPr>
          <p:nvPr>
            <p:ph type="title"/>
          </p:nvPr>
        </p:nvSpPr>
        <p:spPr/>
        <p:txBody>
          <a:bodyPr/>
          <a:lstStyle/>
          <a:p>
            <a:r>
              <a:rPr lang="en-US" dirty="0"/>
              <a:t>Challenges: REF_L Keyence Rangefinder Integration</a:t>
            </a:r>
          </a:p>
        </p:txBody>
      </p:sp>
      <p:sp>
        <p:nvSpPr>
          <p:cNvPr id="3" name="Content Placeholder 2">
            <a:extLst>
              <a:ext uri="{FF2B5EF4-FFF2-40B4-BE49-F238E27FC236}">
                <a16:creationId xmlns:a16="http://schemas.microsoft.com/office/drawing/2014/main" id="{F9F865A9-48F2-4A5F-0A24-287C18814935}"/>
              </a:ext>
            </a:extLst>
          </p:cNvPr>
          <p:cNvSpPr>
            <a:spLocks noGrp="1"/>
          </p:cNvSpPr>
          <p:nvPr>
            <p:ph idx="1"/>
          </p:nvPr>
        </p:nvSpPr>
        <p:spPr>
          <a:xfrm>
            <a:off x="448055" y="1653735"/>
            <a:ext cx="8428659" cy="4521982"/>
          </a:xfrm>
        </p:spPr>
        <p:txBody>
          <a:bodyPr/>
          <a:lstStyle/>
          <a:p>
            <a:r>
              <a:rPr lang="en-US" dirty="0"/>
              <a:t>Laser Rangefinder to determine liquid surface</a:t>
            </a:r>
          </a:p>
          <a:p>
            <a:r>
              <a:rPr lang="en-US" dirty="0"/>
              <a:t>2025-06-06	Project Entered</a:t>
            </a:r>
          </a:p>
          <a:p>
            <a:r>
              <a:rPr lang="en-US" dirty="0"/>
              <a:t>2025-09-25	Discussion</a:t>
            </a:r>
          </a:p>
          <a:p>
            <a:pPr lvl="1"/>
            <a:r>
              <a:rPr lang="en-US" dirty="0"/>
              <a:t>Experiment Date assigned</a:t>
            </a:r>
          </a:p>
          <a:p>
            <a:pPr lvl="1"/>
            <a:r>
              <a:rPr lang="en-US" dirty="0"/>
              <a:t>Developer assigned</a:t>
            </a:r>
          </a:p>
          <a:p>
            <a:r>
              <a:rPr lang="en-US" dirty="0"/>
              <a:t>2025-10-09	In Test</a:t>
            </a:r>
          </a:p>
          <a:p>
            <a:r>
              <a:rPr lang="en-US" dirty="0"/>
              <a:t>2025-10-15	In Use</a:t>
            </a:r>
          </a:p>
          <a:p>
            <a:r>
              <a:rPr lang="en-US" dirty="0"/>
              <a:t>2025-10-17	Completed</a:t>
            </a:r>
          </a:p>
        </p:txBody>
      </p:sp>
      <p:pic>
        <p:nvPicPr>
          <p:cNvPr id="7" name="Picture 6" descr="Diagram&#10;&#10;AI-generated content may be incorrect.">
            <a:extLst>
              <a:ext uri="{FF2B5EF4-FFF2-40B4-BE49-F238E27FC236}">
                <a16:creationId xmlns:a16="http://schemas.microsoft.com/office/drawing/2014/main" id="{879A6EDC-58EC-69E8-97BC-763EB43C980A}"/>
              </a:ext>
            </a:extLst>
          </p:cNvPr>
          <p:cNvPicPr>
            <a:picLocks noChangeAspect="1"/>
          </p:cNvPicPr>
          <p:nvPr/>
        </p:nvPicPr>
        <p:blipFill>
          <a:blip r:embed="rId3"/>
          <a:stretch>
            <a:fillRect/>
          </a:stretch>
        </p:blipFill>
        <p:spPr>
          <a:xfrm>
            <a:off x="6336772" y="2344380"/>
            <a:ext cx="5043133" cy="4047778"/>
          </a:xfrm>
          <a:prstGeom prst="rect">
            <a:avLst/>
          </a:prstGeom>
          <a:effectLst>
            <a:outerShdw blurRad="76200" dist="38100" dir="2700000" algn="tl" rotWithShape="0">
              <a:prstClr val="black">
                <a:alpha val="40000"/>
              </a:prstClr>
            </a:outerShdw>
          </a:effectLst>
        </p:spPr>
      </p:pic>
      <p:pic>
        <p:nvPicPr>
          <p:cNvPr id="5" name="Picture 4" descr="A picture containing text, electronics, computer&#10;&#10;AI-generated content may be incorrect.">
            <a:extLst>
              <a:ext uri="{FF2B5EF4-FFF2-40B4-BE49-F238E27FC236}">
                <a16:creationId xmlns:a16="http://schemas.microsoft.com/office/drawing/2014/main" id="{83561636-EEF3-8A87-0BF4-B8CA912513CF}"/>
              </a:ext>
            </a:extLst>
          </p:cNvPr>
          <p:cNvPicPr>
            <a:picLocks noChangeAspect="1"/>
          </p:cNvPicPr>
          <p:nvPr/>
        </p:nvPicPr>
        <p:blipFill>
          <a:blip r:embed="rId4"/>
          <a:stretch>
            <a:fillRect/>
          </a:stretch>
        </p:blipFill>
        <p:spPr>
          <a:xfrm>
            <a:off x="9175955" y="963090"/>
            <a:ext cx="2384484" cy="1746239"/>
          </a:xfrm>
          <a:prstGeom prst="rect">
            <a:avLst/>
          </a:prstGeom>
        </p:spPr>
      </p:pic>
      <p:pic>
        <p:nvPicPr>
          <p:cNvPr id="8" name="Picture 7" descr="Circle&#10;&#10;AI-generated content may be incorrect.">
            <a:extLst>
              <a:ext uri="{FF2B5EF4-FFF2-40B4-BE49-F238E27FC236}">
                <a16:creationId xmlns:a16="http://schemas.microsoft.com/office/drawing/2014/main" id="{FB5A3A4F-1C37-7D7C-8B1A-05672D3E63B0}"/>
              </a:ext>
            </a:extLst>
          </p:cNvPr>
          <p:cNvPicPr>
            <a:picLocks noChangeAspect="1"/>
          </p:cNvPicPr>
          <p:nvPr/>
        </p:nvPicPr>
        <p:blipFill>
          <a:blip r:embed="rId5"/>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2600015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F3E7-B01A-071A-94A4-F94F6BA88A44}"/>
              </a:ext>
            </a:extLst>
          </p:cNvPr>
          <p:cNvSpPr>
            <a:spLocks noGrp="1"/>
          </p:cNvSpPr>
          <p:nvPr>
            <p:ph type="title"/>
          </p:nvPr>
        </p:nvSpPr>
        <p:spPr/>
        <p:txBody>
          <a:bodyPr/>
          <a:lstStyle/>
          <a:p>
            <a:r>
              <a:rPr lang="en-US" dirty="0"/>
              <a:t>Challenges: REF_M reproducibility (pol/non-pol)</a:t>
            </a:r>
          </a:p>
        </p:txBody>
      </p:sp>
      <p:sp>
        <p:nvSpPr>
          <p:cNvPr id="3" name="Content Placeholder 2">
            <a:extLst>
              <a:ext uri="{FF2B5EF4-FFF2-40B4-BE49-F238E27FC236}">
                <a16:creationId xmlns:a16="http://schemas.microsoft.com/office/drawing/2014/main" id="{2E123818-400F-6EBD-9F6E-DB969A69DEAD}"/>
              </a:ext>
            </a:extLst>
          </p:cNvPr>
          <p:cNvSpPr>
            <a:spLocks noGrp="1"/>
          </p:cNvSpPr>
          <p:nvPr>
            <p:ph idx="1"/>
          </p:nvPr>
        </p:nvSpPr>
        <p:spPr>
          <a:xfrm>
            <a:off x="565405" y="3632251"/>
            <a:ext cx="11430000" cy="2411933"/>
          </a:xfrm>
        </p:spPr>
        <p:txBody>
          <a:bodyPr/>
          <a:lstStyle/>
          <a:p>
            <a:r>
              <a:rPr lang="en-US" dirty="0"/>
              <a:t>Motion Control Electronics (MCE) Refresh at REF_M</a:t>
            </a:r>
          </a:p>
          <a:p>
            <a:pPr lvl="1"/>
            <a:r>
              <a:rPr lang="en-US" dirty="0"/>
              <a:t>Solve instrument configuration repeatability issue</a:t>
            </a:r>
          </a:p>
          <a:p>
            <a:pPr lvl="2"/>
            <a:r>
              <a:rPr lang="en-US" dirty="0"/>
              <a:t>Problem: </a:t>
            </a:r>
            <a:r>
              <a:rPr lang="en-US" b="1" dirty="0"/>
              <a:t>switching from polarized to unpolarized mode requires 1-2 days of instrument re-alignment</a:t>
            </a:r>
            <a:r>
              <a:rPr lang="en-US" dirty="0"/>
              <a:t> due to non-repeatability, aging control hardware*</a:t>
            </a:r>
          </a:p>
          <a:p>
            <a:pPr lvl="2"/>
            <a:r>
              <a:rPr lang="en-US" dirty="0"/>
              <a:t>Control system struggles with coordinated movements at this scale…</a:t>
            </a:r>
          </a:p>
          <a:p>
            <a:pPr lvl="2"/>
            <a:r>
              <a:rPr lang="en-US" b="1" dirty="0"/>
              <a:t>Progress: refresh of MCE, careful reprogramming and extensive repeatability tests</a:t>
            </a:r>
          </a:p>
        </p:txBody>
      </p:sp>
      <p:pic>
        <p:nvPicPr>
          <p:cNvPr id="5" name="Picture 4" descr="Chart&#10;&#10;AI-generated content may be incorrect.">
            <a:extLst>
              <a:ext uri="{FF2B5EF4-FFF2-40B4-BE49-F238E27FC236}">
                <a16:creationId xmlns:a16="http://schemas.microsoft.com/office/drawing/2014/main" id="{06E87585-5291-FB1A-121F-86A9530276A5}"/>
              </a:ext>
            </a:extLst>
          </p:cNvPr>
          <p:cNvPicPr>
            <a:picLocks noChangeAspect="1"/>
          </p:cNvPicPr>
          <p:nvPr/>
        </p:nvPicPr>
        <p:blipFill>
          <a:blip r:embed="rId3"/>
          <a:srcRect l="1332" r="1618" b="20430"/>
          <a:stretch>
            <a:fillRect/>
          </a:stretch>
        </p:blipFill>
        <p:spPr>
          <a:xfrm>
            <a:off x="798578" y="813816"/>
            <a:ext cx="10963655" cy="276304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87BC52D-2304-B071-31FF-F93A45F4EC76}"/>
                  </a:ext>
                </a:extLst>
              </p14:cNvPr>
              <p14:cNvContentPartPr/>
              <p14:nvPr/>
            </p14:nvContentPartPr>
            <p14:xfrm>
              <a:off x="10906610" y="3084553"/>
              <a:ext cx="351360" cy="22320"/>
            </p14:xfrm>
          </p:contentPart>
        </mc:Choice>
        <mc:Fallback xmlns="">
          <p:pic>
            <p:nvPicPr>
              <p:cNvPr id="6" name="Ink 5">
                <a:extLst>
                  <a:ext uri="{FF2B5EF4-FFF2-40B4-BE49-F238E27FC236}">
                    <a16:creationId xmlns:a16="http://schemas.microsoft.com/office/drawing/2014/main" id="{487BC52D-2304-B071-31FF-F93A45F4EC76}"/>
                  </a:ext>
                </a:extLst>
              </p:cNvPr>
              <p:cNvPicPr/>
              <p:nvPr/>
            </p:nvPicPr>
            <p:blipFill>
              <a:blip r:embed="rId5"/>
              <a:stretch>
                <a:fillRect/>
              </a:stretch>
            </p:blipFill>
            <p:spPr>
              <a:xfrm>
                <a:off x="10870610" y="3048553"/>
                <a:ext cx="42300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458172B-0D61-E0C0-4A89-26D423EFF994}"/>
                  </a:ext>
                </a:extLst>
              </p14:cNvPr>
              <p14:cNvContentPartPr/>
              <p14:nvPr/>
            </p14:nvContentPartPr>
            <p14:xfrm>
              <a:off x="5078570" y="5021713"/>
              <a:ext cx="360" cy="360"/>
            </p14:xfrm>
          </p:contentPart>
        </mc:Choice>
        <mc:Fallback xmlns="">
          <p:pic>
            <p:nvPicPr>
              <p:cNvPr id="8" name="Ink 7">
                <a:extLst>
                  <a:ext uri="{FF2B5EF4-FFF2-40B4-BE49-F238E27FC236}">
                    <a16:creationId xmlns:a16="http://schemas.microsoft.com/office/drawing/2014/main" id="{D458172B-0D61-E0C0-4A89-26D423EFF994}"/>
                  </a:ext>
                </a:extLst>
              </p:cNvPr>
              <p:cNvPicPr/>
              <p:nvPr/>
            </p:nvPicPr>
            <p:blipFill>
              <a:blip r:embed="rId7"/>
              <a:stretch>
                <a:fillRect/>
              </a:stretch>
            </p:blipFill>
            <p:spPr>
              <a:xfrm>
                <a:off x="5042570" y="49860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635317B-8B07-5917-F3BC-39D8A394E1F0}"/>
                  </a:ext>
                </a:extLst>
              </p14:cNvPr>
              <p14:cNvContentPartPr/>
              <p14:nvPr/>
            </p14:nvContentPartPr>
            <p14:xfrm>
              <a:off x="5031793" y="5114233"/>
              <a:ext cx="7200" cy="3600"/>
            </p14:xfrm>
          </p:contentPart>
        </mc:Choice>
        <mc:Fallback xmlns="">
          <p:pic>
            <p:nvPicPr>
              <p:cNvPr id="9" name="Ink 8">
                <a:extLst>
                  <a:ext uri="{FF2B5EF4-FFF2-40B4-BE49-F238E27FC236}">
                    <a16:creationId xmlns:a16="http://schemas.microsoft.com/office/drawing/2014/main" id="{1635317B-8B07-5917-F3BC-39D8A394E1F0}"/>
                  </a:ext>
                </a:extLst>
              </p:cNvPr>
              <p:cNvPicPr/>
              <p:nvPr/>
            </p:nvPicPr>
            <p:blipFill>
              <a:blip r:embed="rId10"/>
              <a:stretch>
                <a:fillRect/>
              </a:stretch>
            </p:blipFill>
            <p:spPr>
              <a:xfrm>
                <a:off x="4996153" y="5078233"/>
                <a:ext cx="7884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DBB501AA-953B-AD16-0AD6-F0B317695E9F}"/>
                  </a:ext>
                </a:extLst>
              </p14:cNvPr>
              <p14:cNvContentPartPr/>
              <p14:nvPr/>
            </p14:nvContentPartPr>
            <p14:xfrm>
              <a:off x="1142353" y="4415833"/>
              <a:ext cx="360" cy="360"/>
            </p14:xfrm>
          </p:contentPart>
        </mc:Choice>
        <mc:Fallback xmlns="">
          <p:pic>
            <p:nvPicPr>
              <p:cNvPr id="10" name="Ink 9">
                <a:extLst>
                  <a:ext uri="{FF2B5EF4-FFF2-40B4-BE49-F238E27FC236}">
                    <a16:creationId xmlns:a16="http://schemas.microsoft.com/office/drawing/2014/main" id="{DBB501AA-953B-AD16-0AD6-F0B317695E9F}"/>
                  </a:ext>
                </a:extLst>
              </p:cNvPr>
              <p:cNvPicPr/>
              <p:nvPr/>
            </p:nvPicPr>
            <p:blipFill>
              <a:blip r:embed="rId7"/>
              <a:stretch>
                <a:fillRect/>
              </a:stretch>
            </p:blipFill>
            <p:spPr>
              <a:xfrm>
                <a:off x="1106713" y="438019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E0C20D8A-EF3D-B001-42EA-E838BBF04359}"/>
                  </a:ext>
                </a:extLst>
              </p14:cNvPr>
              <p14:cNvContentPartPr/>
              <p14:nvPr/>
            </p14:nvContentPartPr>
            <p14:xfrm>
              <a:off x="-1479887" y="415873"/>
              <a:ext cx="360" cy="360"/>
            </p14:xfrm>
          </p:contentPart>
        </mc:Choice>
        <mc:Fallback xmlns="">
          <p:pic>
            <p:nvPicPr>
              <p:cNvPr id="11" name="Ink 10">
                <a:extLst>
                  <a:ext uri="{FF2B5EF4-FFF2-40B4-BE49-F238E27FC236}">
                    <a16:creationId xmlns:a16="http://schemas.microsoft.com/office/drawing/2014/main" id="{E0C20D8A-EF3D-B001-42EA-E838BBF04359}"/>
                  </a:ext>
                </a:extLst>
              </p:cNvPr>
              <p:cNvPicPr/>
              <p:nvPr/>
            </p:nvPicPr>
            <p:blipFill>
              <a:blip r:embed="rId7"/>
              <a:stretch>
                <a:fillRect/>
              </a:stretch>
            </p:blipFill>
            <p:spPr>
              <a:xfrm>
                <a:off x="-1515527" y="380233"/>
                <a:ext cx="72000" cy="72000"/>
              </a:xfrm>
              <a:prstGeom prst="rect">
                <a:avLst/>
              </a:prstGeom>
            </p:spPr>
          </p:pic>
        </mc:Fallback>
      </mc:AlternateContent>
      <p:sp>
        <p:nvSpPr>
          <p:cNvPr id="4" name="TextBox 3">
            <a:extLst>
              <a:ext uri="{FF2B5EF4-FFF2-40B4-BE49-F238E27FC236}">
                <a16:creationId xmlns:a16="http://schemas.microsoft.com/office/drawing/2014/main" id="{0A796AEF-CDE5-353B-A7B4-194E3C27BACF}"/>
              </a:ext>
            </a:extLst>
          </p:cNvPr>
          <p:cNvSpPr txBox="1"/>
          <p:nvPr/>
        </p:nvSpPr>
        <p:spPr>
          <a:xfrm>
            <a:off x="429767" y="6122334"/>
            <a:ext cx="11430000" cy="286232"/>
          </a:xfrm>
          <a:prstGeom prst="rect">
            <a:avLst/>
          </a:prstGeom>
          <a:noFill/>
        </p:spPr>
        <p:txBody>
          <a:bodyPr wrap="square" rtlCol="0">
            <a:spAutoFit/>
          </a:bodyPr>
          <a:lstStyle/>
          <a:p>
            <a:pPr algn="l">
              <a:lnSpc>
                <a:spcPct val="90000"/>
              </a:lnSpc>
            </a:pPr>
            <a:r>
              <a:rPr lang="en-US" sz="1400" i="1" dirty="0">
                <a:latin typeface="+mn-lt"/>
              </a:rPr>
              <a:t>(*) True nature of the root cause is currently under investigation as part of the MCE electronics refresh</a:t>
            </a:r>
          </a:p>
        </p:txBody>
      </p:sp>
      <p:pic>
        <p:nvPicPr>
          <p:cNvPr id="12" name="Picture 11" descr="Circle&#10;&#10;AI-generated content may be incorrect.">
            <a:extLst>
              <a:ext uri="{FF2B5EF4-FFF2-40B4-BE49-F238E27FC236}">
                <a16:creationId xmlns:a16="http://schemas.microsoft.com/office/drawing/2014/main" id="{BD34EBB0-A6BA-0629-6F84-8B9409393A53}"/>
              </a:ext>
            </a:extLst>
          </p:cNvPr>
          <p:cNvPicPr>
            <a:picLocks noChangeAspect="1"/>
          </p:cNvPicPr>
          <p:nvPr/>
        </p:nvPicPr>
        <p:blipFill>
          <a:blip r:embed="rId13"/>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2181609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345DC-792F-605E-18FC-56F1C31AD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C1F89-DDBB-52D9-A547-8FDC34091782}"/>
              </a:ext>
            </a:extLst>
          </p:cNvPr>
          <p:cNvSpPr>
            <a:spLocks noGrp="1"/>
          </p:cNvSpPr>
          <p:nvPr>
            <p:ph type="title"/>
          </p:nvPr>
        </p:nvSpPr>
        <p:spPr/>
        <p:txBody>
          <a:bodyPr/>
          <a:lstStyle/>
          <a:p>
            <a:r>
              <a:rPr lang="en-US" dirty="0"/>
              <a:t>Challenges: Reduction</a:t>
            </a:r>
          </a:p>
        </p:txBody>
      </p:sp>
      <p:sp>
        <p:nvSpPr>
          <p:cNvPr id="3" name="Content Placeholder 2">
            <a:extLst>
              <a:ext uri="{FF2B5EF4-FFF2-40B4-BE49-F238E27FC236}">
                <a16:creationId xmlns:a16="http://schemas.microsoft.com/office/drawing/2014/main" id="{B3BC53D0-9A28-708B-D27B-51C137CD6075}"/>
              </a:ext>
            </a:extLst>
          </p:cNvPr>
          <p:cNvSpPr>
            <a:spLocks noGrp="1"/>
          </p:cNvSpPr>
          <p:nvPr>
            <p:ph idx="1"/>
          </p:nvPr>
        </p:nvSpPr>
        <p:spPr>
          <a:xfrm>
            <a:off x="429767" y="1501080"/>
            <a:ext cx="8911181" cy="4499640"/>
          </a:xfrm>
        </p:spPr>
        <p:txBody>
          <a:bodyPr/>
          <a:lstStyle/>
          <a:p>
            <a:r>
              <a:rPr lang="en-US" dirty="0"/>
              <a:t>Instrument staff is </a:t>
            </a:r>
            <a:r>
              <a:rPr lang="en-US" b="1" dirty="0"/>
              <a:t>heavily involved </a:t>
            </a:r>
            <a:r>
              <a:rPr lang="en-US" dirty="0"/>
              <a:t>in reduction</a:t>
            </a:r>
          </a:p>
          <a:p>
            <a:pPr lvl="1"/>
            <a:r>
              <a:rPr lang="en-US" dirty="0"/>
              <a:t>Generally, reduction is complete by the end of the experiment</a:t>
            </a:r>
          </a:p>
          <a:p>
            <a:r>
              <a:rPr lang="en-US" dirty="0"/>
              <a:t>Partial reduction with instrument staff support is enough to guide the experiment along</a:t>
            </a:r>
          </a:p>
          <a:p>
            <a:r>
              <a:rPr lang="en-US" b="1" dirty="0"/>
              <a:t>Goal: reduction step to be seamless</a:t>
            </a:r>
          </a:p>
          <a:p>
            <a:pPr lvl="1"/>
            <a:r>
              <a:rPr lang="en-US" dirty="0"/>
              <a:t>high throughput, no problems in reduction</a:t>
            </a:r>
          </a:p>
          <a:p>
            <a:pPr lvl="1"/>
            <a:r>
              <a:rPr lang="en-US" dirty="0"/>
              <a:t>reduced data is available continuously and correct</a:t>
            </a:r>
          </a:p>
        </p:txBody>
      </p:sp>
      <p:grpSp>
        <p:nvGrpSpPr>
          <p:cNvPr id="9" name="Group 8">
            <a:extLst>
              <a:ext uri="{FF2B5EF4-FFF2-40B4-BE49-F238E27FC236}">
                <a16:creationId xmlns:a16="http://schemas.microsoft.com/office/drawing/2014/main" id="{5BFB3228-C884-43A8-322B-301EB139364D}"/>
              </a:ext>
            </a:extLst>
          </p:cNvPr>
          <p:cNvGrpSpPr/>
          <p:nvPr/>
        </p:nvGrpSpPr>
        <p:grpSpPr>
          <a:xfrm>
            <a:off x="9142128" y="2083454"/>
            <a:ext cx="2851052" cy="2691092"/>
            <a:chOff x="10565349" y="977028"/>
            <a:chExt cx="1294418" cy="1156789"/>
          </a:xfrm>
        </p:grpSpPr>
        <p:pic>
          <p:nvPicPr>
            <p:cNvPr id="7" name="Picture 6" descr="A screenshot of a phone&#10;&#10;AI-generated content may be incorrect.">
              <a:extLst>
                <a:ext uri="{FF2B5EF4-FFF2-40B4-BE49-F238E27FC236}">
                  <a16:creationId xmlns:a16="http://schemas.microsoft.com/office/drawing/2014/main" id="{E0B1BCB1-CBB4-5A07-9CDC-AE84AC53B0B4}"/>
                </a:ext>
              </a:extLst>
            </p:cNvPr>
            <p:cNvPicPr>
              <a:picLocks noChangeAspect="1"/>
            </p:cNvPicPr>
            <p:nvPr/>
          </p:nvPicPr>
          <p:blipFill>
            <a:blip r:embed="rId3"/>
            <a:stretch>
              <a:fillRect/>
            </a:stretch>
          </p:blipFill>
          <p:spPr>
            <a:xfrm>
              <a:off x="10565349" y="977028"/>
              <a:ext cx="1065898" cy="1156789"/>
            </a:xfrm>
            <a:prstGeom prst="rect">
              <a:avLst/>
            </a:prstGeom>
          </p:spPr>
        </p:pic>
        <p:sp>
          <p:nvSpPr>
            <p:cNvPr id="8" name="Multiply 7">
              <a:extLst>
                <a:ext uri="{FF2B5EF4-FFF2-40B4-BE49-F238E27FC236}">
                  <a16:creationId xmlns:a16="http://schemas.microsoft.com/office/drawing/2014/main" id="{4B322AD7-B2E0-0365-305F-3117CDE60B94}"/>
                </a:ext>
              </a:extLst>
            </p:cNvPr>
            <p:cNvSpPr/>
            <p:nvPr/>
          </p:nvSpPr>
          <p:spPr>
            <a:xfrm>
              <a:off x="11238411" y="1228379"/>
              <a:ext cx="621356" cy="654085"/>
            </a:xfrm>
            <a:prstGeom prst="mathMultiply">
              <a:avLst/>
            </a:prstGeom>
            <a:solidFill>
              <a:schemeClr val="tx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4" name="Picture 3">
            <a:extLst>
              <a:ext uri="{FF2B5EF4-FFF2-40B4-BE49-F238E27FC236}">
                <a16:creationId xmlns:a16="http://schemas.microsoft.com/office/drawing/2014/main" id="{7684F24C-7982-265D-ADF0-8170B3C84D09}"/>
              </a:ext>
            </a:extLst>
          </p:cNvPr>
          <p:cNvPicPr>
            <a:picLocks noChangeAspect="1"/>
          </p:cNvPicPr>
          <p:nvPr/>
        </p:nvPicPr>
        <p:blipFill>
          <a:blip r:embed="rId4"/>
          <a:srcRect/>
          <a:stretch/>
        </p:blipFill>
        <p:spPr>
          <a:xfrm>
            <a:off x="11447927" y="172623"/>
            <a:ext cx="545253" cy="584200"/>
          </a:xfrm>
          <a:prstGeom prst="rect">
            <a:avLst/>
          </a:prstGeom>
        </p:spPr>
      </p:pic>
    </p:spTree>
    <p:extLst>
      <p:ext uri="{BB962C8B-B14F-4D97-AF65-F5344CB8AC3E}">
        <p14:creationId xmlns:p14="http://schemas.microsoft.com/office/powerpoint/2010/main" val="1110750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98B95-62CB-F64B-CA0D-FAFE56823EC1}"/>
            </a:ext>
          </a:extLst>
        </p:cNvPr>
        <p:cNvGrpSpPr/>
        <p:nvPr/>
      </p:nvGrpSpPr>
      <p:grpSpPr>
        <a:xfrm>
          <a:off x="0" y="0"/>
          <a:ext cx="0" cy="0"/>
          <a:chOff x="0" y="0"/>
          <a:chExt cx="0" cy="0"/>
        </a:xfrm>
      </p:grpSpPr>
      <p:pic>
        <p:nvPicPr>
          <p:cNvPr id="9" name="Picture 8" descr="Gold glitter star on white background">
            <a:extLst>
              <a:ext uri="{FF2B5EF4-FFF2-40B4-BE49-F238E27FC236}">
                <a16:creationId xmlns:a16="http://schemas.microsoft.com/office/drawing/2014/main" id="{405A4642-A49B-54A5-B67D-4529EC60642D}"/>
              </a:ext>
            </a:extLst>
          </p:cNvPr>
          <p:cNvPicPr>
            <a:picLocks noChangeAspect="1"/>
          </p:cNvPicPr>
          <p:nvPr/>
        </p:nvPicPr>
        <p:blipFill>
          <a:blip r:embed="rId3"/>
          <a:stretch>
            <a:fillRect/>
          </a:stretch>
        </p:blipFill>
        <p:spPr>
          <a:xfrm>
            <a:off x="11012858" y="5800995"/>
            <a:ext cx="938349" cy="938349"/>
          </a:xfrm>
          <a:prstGeom prst="rect">
            <a:avLst/>
          </a:prstGeom>
        </p:spPr>
      </p:pic>
      <p:sp>
        <p:nvSpPr>
          <p:cNvPr id="2" name="Title 1">
            <a:extLst>
              <a:ext uri="{FF2B5EF4-FFF2-40B4-BE49-F238E27FC236}">
                <a16:creationId xmlns:a16="http://schemas.microsoft.com/office/drawing/2014/main" id="{1C661EE5-796D-3A45-B378-21FB412FC54C}"/>
              </a:ext>
            </a:extLst>
          </p:cNvPr>
          <p:cNvSpPr>
            <a:spLocks noGrp="1"/>
          </p:cNvSpPr>
          <p:nvPr>
            <p:ph type="title"/>
          </p:nvPr>
        </p:nvSpPr>
        <p:spPr/>
        <p:txBody>
          <a:bodyPr/>
          <a:lstStyle/>
          <a:p>
            <a:r>
              <a:rPr lang="en-US" dirty="0"/>
              <a:t>Challenges: Cybersecurity patching causes glitches</a:t>
            </a:r>
          </a:p>
        </p:txBody>
      </p:sp>
      <p:sp>
        <p:nvSpPr>
          <p:cNvPr id="3" name="Content Placeholder 2">
            <a:extLst>
              <a:ext uri="{FF2B5EF4-FFF2-40B4-BE49-F238E27FC236}">
                <a16:creationId xmlns:a16="http://schemas.microsoft.com/office/drawing/2014/main" id="{AD9B5653-9C18-D82B-7C1C-32ECEB01F0D7}"/>
              </a:ext>
            </a:extLst>
          </p:cNvPr>
          <p:cNvSpPr>
            <a:spLocks noGrp="1"/>
          </p:cNvSpPr>
          <p:nvPr>
            <p:ph idx="1"/>
          </p:nvPr>
        </p:nvSpPr>
        <p:spPr>
          <a:xfrm>
            <a:off x="3316847" y="963643"/>
            <a:ext cx="8542920" cy="5397967"/>
          </a:xfrm>
        </p:spPr>
        <p:txBody>
          <a:bodyPr/>
          <a:lstStyle/>
          <a:p>
            <a:r>
              <a:rPr lang="en-US" dirty="0"/>
              <a:t>Cybersecurity requires monthly updates</a:t>
            </a:r>
          </a:p>
          <a:p>
            <a:pPr lvl="1"/>
            <a:r>
              <a:rPr lang="en-US" dirty="0"/>
              <a:t>Frequent [</a:t>
            </a:r>
            <a:r>
              <a:rPr lang="en-US" i="1" dirty="0"/>
              <a:t>documented</a:t>
            </a:r>
            <a:r>
              <a:rPr lang="en-US" dirty="0"/>
              <a:t>] breakage that requires efforts on the part of instrument staff</a:t>
            </a:r>
          </a:p>
          <a:p>
            <a:pPr lvl="1"/>
            <a:r>
              <a:rPr lang="en-US" dirty="0"/>
              <a:t>Our software is too </a:t>
            </a:r>
            <a:r>
              <a:rPr lang="en-US" b="1" dirty="0"/>
              <a:t>fragile</a:t>
            </a:r>
            <a:r>
              <a:rPr lang="en-US" dirty="0"/>
              <a:t> to cope with this condition at the moment</a:t>
            </a:r>
          </a:p>
          <a:p>
            <a:r>
              <a:rPr lang="en-US" b="1" dirty="0"/>
              <a:t>Solution: </a:t>
            </a:r>
            <a:r>
              <a:rPr lang="en-US" b="1" i="1" dirty="0"/>
              <a:t>verify proposed patches in advance of deployment</a:t>
            </a:r>
          </a:p>
          <a:p>
            <a:pPr lvl="1"/>
            <a:r>
              <a:rPr lang="en-US" dirty="0"/>
              <a:t>Patching of </a:t>
            </a:r>
            <a:r>
              <a:rPr lang="en-US"/>
              <a:t>development DAQ machines </a:t>
            </a:r>
            <a:r>
              <a:rPr lang="en-US" dirty="0"/>
              <a:t>occurs 1 week in advance of deployment</a:t>
            </a:r>
          </a:p>
          <a:p>
            <a:pPr lvl="1"/>
            <a:r>
              <a:rPr lang="en-US" dirty="0"/>
              <a:t>Data acquisition and Reduction software need automated validation testing on these systems</a:t>
            </a:r>
          </a:p>
          <a:p>
            <a:r>
              <a:rPr lang="en-US" dirty="0"/>
              <a:t>Progress: Virtual Twin, Automated reduction and comparison with “golden” datasets</a:t>
            </a:r>
          </a:p>
        </p:txBody>
      </p:sp>
      <p:pic>
        <p:nvPicPr>
          <p:cNvPr id="5" name="Picture 4" descr="Stopwatch">
            <a:extLst>
              <a:ext uri="{FF2B5EF4-FFF2-40B4-BE49-F238E27FC236}">
                <a16:creationId xmlns:a16="http://schemas.microsoft.com/office/drawing/2014/main" id="{2373A4F9-A114-F0BF-B812-AC9A7A49CC5B}"/>
              </a:ext>
            </a:extLst>
          </p:cNvPr>
          <p:cNvPicPr>
            <a:picLocks noChangeAspect="1"/>
          </p:cNvPicPr>
          <p:nvPr/>
        </p:nvPicPr>
        <p:blipFill>
          <a:blip r:embed="rId4"/>
          <a:stretch>
            <a:fillRect/>
          </a:stretch>
        </p:blipFill>
        <p:spPr>
          <a:xfrm>
            <a:off x="645708" y="1319300"/>
            <a:ext cx="2671139" cy="1567728"/>
          </a:xfrm>
          <a:prstGeom prst="rect">
            <a:avLst/>
          </a:prstGeom>
        </p:spPr>
      </p:pic>
      <p:pic>
        <p:nvPicPr>
          <p:cNvPr id="7" name="Picture 6" descr="Runner with prosthetic arm at race line">
            <a:extLst>
              <a:ext uri="{FF2B5EF4-FFF2-40B4-BE49-F238E27FC236}">
                <a16:creationId xmlns:a16="http://schemas.microsoft.com/office/drawing/2014/main" id="{F3DB0CB7-B5A7-29AA-9FBC-0E5D0C2C5BF7}"/>
              </a:ext>
            </a:extLst>
          </p:cNvPr>
          <p:cNvPicPr>
            <a:picLocks noChangeAspect="1"/>
          </p:cNvPicPr>
          <p:nvPr/>
        </p:nvPicPr>
        <p:blipFill>
          <a:blip r:embed="rId5"/>
          <a:stretch>
            <a:fillRect/>
          </a:stretch>
        </p:blipFill>
        <p:spPr>
          <a:xfrm>
            <a:off x="645708" y="3597311"/>
            <a:ext cx="2671139" cy="1782031"/>
          </a:xfrm>
          <a:prstGeom prst="rect">
            <a:avLst/>
          </a:prstGeom>
        </p:spPr>
      </p:pic>
      <p:pic>
        <p:nvPicPr>
          <p:cNvPr id="4" name="Picture 3">
            <a:extLst>
              <a:ext uri="{FF2B5EF4-FFF2-40B4-BE49-F238E27FC236}">
                <a16:creationId xmlns:a16="http://schemas.microsoft.com/office/drawing/2014/main" id="{FF72ED5D-4439-0F3E-CE42-464A728118AE}"/>
              </a:ext>
            </a:extLst>
          </p:cNvPr>
          <p:cNvPicPr>
            <a:picLocks noChangeAspect="1"/>
          </p:cNvPicPr>
          <p:nvPr/>
        </p:nvPicPr>
        <p:blipFill>
          <a:blip r:embed="rId6"/>
          <a:srcRect/>
          <a:stretch/>
        </p:blipFill>
        <p:spPr>
          <a:xfrm>
            <a:off x="11447927" y="172623"/>
            <a:ext cx="545253" cy="584200"/>
          </a:xfrm>
          <a:prstGeom prst="rect">
            <a:avLst/>
          </a:prstGeom>
        </p:spPr>
      </p:pic>
    </p:spTree>
    <p:extLst>
      <p:ext uri="{BB962C8B-B14F-4D97-AF65-F5344CB8AC3E}">
        <p14:creationId xmlns:p14="http://schemas.microsoft.com/office/powerpoint/2010/main" val="654750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E591-7D8C-5060-CE8E-E0D21FC00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6D8AD-9B99-6484-937B-9FFE2FBE8134}"/>
              </a:ext>
            </a:extLst>
          </p:cNvPr>
          <p:cNvSpPr>
            <a:spLocks noGrp="1"/>
          </p:cNvSpPr>
          <p:nvPr>
            <p:ph type="title"/>
          </p:nvPr>
        </p:nvSpPr>
        <p:spPr>
          <a:xfrm>
            <a:off x="429767" y="274320"/>
            <a:ext cx="11430000" cy="535531"/>
          </a:xfrm>
        </p:spPr>
        <p:txBody>
          <a:bodyPr/>
          <a:lstStyle/>
          <a:p>
            <a:r>
              <a:rPr lang="en-US" dirty="0"/>
              <a:t>Near term Future Development: REF_L DAQ</a:t>
            </a:r>
          </a:p>
        </p:txBody>
      </p:sp>
      <p:sp>
        <p:nvSpPr>
          <p:cNvPr id="3" name="Content Placeholder 2">
            <a:extLst>
              <a:ext uri="{FF2B5EF4-FFF2-40B4-BE49-F238E27FC236}">
                <a16:creationId xmlns:a16="http://schemas.microsoft.com/office/drawing/2014/main" id="{6BD4361F-5321-E486-B682-4667E8069EAA}"/>
              </a:ext>
            </a:extLst>
          </p:cNvPr>
          <p:cNvSpPr>
            <a:spLocks noGrp="1"/>
          </p:cNvSpPr>
          <p:nvPr>
            <p:ph idx="1"/>
          </p:nvPr>
        </p:nvSpPr>
        <p:spPr>
          <a:xfrm>
            <a:off x="448055" y="3814353"/>
            <a:ext cx="11430000" cy="2435839"/>
          </a:xfrm>
          <a:effectLst>
            <a:softEdge rad="12700"/>
          </a:effectLst>
        </p:spPr>
        <p:txBody>
          <a:bodyPr/>
          <a:lstStyle/>
          <a:p>
            <a:r>
              <a:rPr lang="en-US" dirty="0"/>
              <a:t>Integrating “2D” Detector operation into UI</a:t>
            </a:r>
          </a:p>
          <a:p>
            <a:pPr lvl="1"/>
            <a:r>
              <a:rPr lang="en-US" dirty="0"/>
              <a:t>Standalone python scripting in regular use for 2 cycles</a:t>
            </a:r>
          </a:p>
          <a:p>
            <a:pPr lvl="1"/>
            <a:r>
              <a:rPr lang="en-US" dirty="0"/>
              <a:t>Cd filters for direct beam attenuation (commissioning in 2026A)</a:t>
            </a:r>
          </a:p>
          <a:p>
            <a:pPr lvl="1"/>
            <a:r>
              <a:rPr lang="en-US" dirty="0"/>
              <a:t>Beam footprint calculator</a:t>
            </a:r>
          </a:p>
          <a:p>
            <a:pPr lvl="1"/>
            <a:r>
              <a:rPr lang="en-US" dirty="0"/>
              <a:t>New alignment method (chi motor, solid theta motor alignment, …)</a:t>
            </a:r>
          </a:p>
        </p:txBody>
      </p:sp>
      <p:pic>
        <p:nvPicPr>
          <p:cNvPr id="5" name="Picture 4" descr="Graphical user interface&#10;&#10;AI-generated content may be incorrect.">
            <a:extLst>
              <a:ext uri="{FF2B5EF4-FFF2-40B4-BE49-F238E27FC236}">
                <a16:creationId xmlns:a16="http://schemas.microsoft.com/office/drawing/2014/main" id="{5E86C3E5-ED8E-4F45-5885-9077AD1EC9E6}"/>
              </a:ext>
            </a:extLst>
          </p:cNvPr>
          <p:cNvPicPr>
            <a:picLocks noChangeAspect="1"/>
          </p:cNvPicPr>
          <p:nvPr/>
        </p:nvPicPr>
        <p:blipFill>
          <a:blip r:embed="rId3"/>
          <a:srcRect l="64646" t="9278" r="17452" b="50102"/>
          <a:stretch>
            <a:fillRect/>
          </a:stretch>
        </p:blipFill>
        <p:spPr>
          <a:xfrm>
            <a:off x="679270" y="947033"/>
            <a:ext cx="2939142" cy="2730137"/>
          </a:xfrm>
          <a:prstGeom prst="rect">
            <a:avLst/>
          </a:prstGeom>
          <a:effectLst>
            <a:outerShdw blurRad="50800" dist="38100" dir="2700000" algn="tl" rotWithShape="0">
              <a:prstClr val="black">
                <a:alpha val="40000"/>
              </a:prstClr>
            </a:outerShdw>
            <a:softEdge rad="50800"/>
          </a:effectLst>
        </p:spPr>
      </p:pic>
      <p:pic>
        <p:nvPicPr>
          <p:cNvPr id="7" name="Picture 6" descr="A picture containing text, monitor, indoor, computer&#10;&#10;AI-generated content may be incorrect.">
            <a:extLst>
              <a:ext uri="{FF2B5EF4-FFF2-40B4-BE49-F238E27FC236}">
                <a16:creationId xmlns:a16="http://schemas.microsoft.com/office/drawing/2014/main" id="{0383E268-41A8-863C-0DB0-64D579C75FAD}"/>
              </a:ext>
            </a:extLst>
          </p:cNvPr>
          <p:cNvPicPr>
            <a:picLocks noChangeAspect="1"/>
          </p:cNvPicPr>
          <p:nvPr/>
        </p:nvPicPr>
        <p:blipFill>
          <a:blip r:embed="rId4"/>
          <a:srcRect l="61513" t="9665" r="13949" b="50512"/>
          <a:stretch>
            <a:fillRect/>
          </a:stretch>
        </p:blipFill>
        <p:spPr>
          <a:xfrm>
            <a:off x="5431283" y="1319324"/>
            <a:ext cx="2988564" cy="1985556"/>
          </a:xfrm>
          <a:prstGeom prst="rect">
            <a:avLst/>
          </a:prstGeom>
        </p:spPr>
      </p:pic>
      <p:pic>
        <p:nvPicPr>
          <p:cNvPr id="9" name="Picture 8" descr="Diagram, schematic, box and whisker chart&#10;&#10;AI-generated content may be incorrect.">
            <a:extLst>
              <a:ext uri="{FF2B5EF4-FFF2-40B4-BE49-F238E27FC236}">
                <a16:creationId xmlns:a16="http://schemas.microsoft.com/office/drawing/2014/main" id="{6837623A-DC09-E854-CDB3-41FE4774ECB4}"/>
              </a:ext>
            </a:extLst>
          </p:cNvPr>
          <p:cNvPicPr>
            <a:picLocks noChangeAspect="1"/>
          </p:cNvPicPr>
          <p:nvPr/>
        </p:nvPicPr>
        <p:blipFill>
          <a:blip r:embed="rId5"/>
          <a:stretch>
            <a:fillRect/>
          </a:stretch>
        </p:blipFill>
        <p:spPr>
          <a:xfrm>
            <a:off x="3824153" y="833868"/>
            <a:ext cx="1485174" cy="2956468"/>
          </a:xfrm>
          <a:prstGeom prst="rect">
            <a:avLst/>
          </a:prstGeom>
        </p:spPr>
      </p:pic>
      <p:pic>
        <p:nvPicPr>
          <p:cNvPr id="11" name="Picture 10" descr="A picture containing box and whisker chart&#10;&#10;AI-generated content may be incorrect.">
            <a:extLst>
              <a:ext uri="{FF2B5EF4-FFF2-40B4-BE49-F238E27FC236}">
                <a16:creationId xmlns:a16="http://schemas.microsoft.com/office/drawing/2014/main" id="{B38AE0CF-3152-22C9-C8D1-FBBE279CFC03}"/>
              </a:ext>
            </a:extLst>
          </p:cNvPr>
          <p:cNvPicPr>
            <a:picLocks noChangeAspect="1"/>
          </p:cNvPicPr>
          <p:nvPr/>
        </p:nvPicPr>
        <p:blipFill>
          <a:blip r:embed="rId6"/>
          <a:stretch>
            <a:fillRect/>
          </a:stretch>
        </p:blipFill>
        <p:spPr>
          <a:xfrm>
            <a:off x="8541803" y="2575072"/>
            <a:ext cx="3317964" cy="1170689"/>
          </a:xfrm>
          <a:prstGeom prst="rect">
            <a:avLst/>
          </a:prstGeom>
        </p:spPr>
      </p:pic>
      <p:pic>
        <p:nvPicPr>
          <p:cNvPr id="13" name="Picture 12" descr="Graphical user interface, chart&#10;&#10;AI-generated content may be incorrect.">
            <a:extLst>
              <a:ext uri="{FF2B5EF4-FFF2-40B4-BE49-F238E27FC236}">
                <a16:creationId xmlns:a16="http://schemas.microsoft.com/office/drawing/2014/main" id="{593DCD7E-0067-9986-A3C2-28918EF57E4C}"/>
              </a:ext>
            </a:extLst>
          </p:cNvPr>
          <p:cNvPicPr>
            <a:picLocks noChangeAspect="1"/>
          </p:cNvPicPr>
          <p:nvPr/>
        </p:nvPicPr>
        <p:blipFill>
          <a:blip r:embed="rId7"/>
          <a:srcRect l="1513" t="13903" r="20336" b="1998"/>
          <a:stretch>
            <a:fillRect/>
          </a:stretch>
        </p:blipFill>
        <p:spPr>
          <a:xfrm>
            <a:off x="9007600" y="970211"/>
            <a:ext cx="2386369" cy="1444500"/>
          </a:xfrm>
          <a:prstGeom prst="rect">
            <a:avLst/>
          </a:prstGeom>
          <a:effectLst>
            <a:outerShdw blurRad="50800" dist="63500" dir="2700000" algn="tl" rotWithShape="0">
              <a:prstClr val="black">
                <a:alpha val="40000"/>
              </a:prstClr>
            </a:outerShdw>
          </a:effectLst>
        </p:spPr>
      </p:pic>
      <p:pic>
        <p:nvPicPr>
          <p:cNvPr id="4" name="Picture 3">
            <a:extLst>
              <a:ext uri="{FF2B5EF4-FFF2-40B4-BE49-F238E27FC236}">
                <a16:creationId xmlns:a16="http://schemas.microsoft.com/office/drawing/2014/main" id="{71454748-1A0C-0506-52F9-9913C5D89CE7}"/>
              </a:ext>
            </a:extLst>
          </p:cNvPr>
          <p:cNvPicPr>
            <a:picLocks noChangeAspect="1"/>
          </p:cNvPicPr>
          <p:nvPr/>
        </p:nvPicPr>
        <p:blipFill>
          <a:blip r:embed="rId8"/>
          <a:srcRect/>
          <a:stretch/>
        </p:blipFill>
        <p:spPr>
          <a:xfrm>
            <a:off x="11447927" y="172623"/>
            <a:ext cx="545253" cy="584200"/>
          </a:xfrm>
          <a:prstGeom prst="rect">
            <a:avLst/>
          </a:prstGeom>
        </p:spPr>
      </p:pic>
    </p:spTree>
    <p:extLst>
      <p:ext uri="{BB962C8B-B14F-4D97-AF65-F5344CB8AC3E}">
        <p14:creationId xmlns:p14="http://schemas.microsoft.com/office/powerpoint/2010/main" val="1674648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F1FD-C165-BECA-47F5-A25E19115BD7}"/>
              </a:ext>
            </a:extLst>
          </p:cNvPr>
          <p:cNvSpPr>
            <a:spLocks noGrp="1"/>
          </p:cNvSpPr>
          <p:nvPr>
            <p:ph type="title"/>
          </p:nvPr>
        </p:nvSpPr>
        <p:spPr/>
        <p:txBody>
          <a:bodyPr/>
          <a:lstStyle/>
          <a:p>
            <a:r>
              <a:rPr lang="en-US" dirty="0"/>
              <a:t>Mid term Future Development</a:t>
            </a:r>
          </a:p>
        </p:txBody>
      </p:sp>
      <p:sp>
        <p:nvSpPr>
          <p:cNvPr id="3" name="Content Placeholder 2">
            <a:extLst>
              <a:ext uri="{FF2B5EF4-FFF2-40B4-BE49-F238E27FC236}">
                <a16:creationId xmlns:a16="http://schemas.microsoft.com/office/drawing/2014/main" id="{DFA11B56-A66A-CAB1-B773-99072B5799E6}"/>
              </a:ext>
            </a:extLst>
          </p:cNvPr>
          <p:cNvSpPr>
            <a:spLocks noGrp="1"/>
          </p:cNvSpPr>
          <p:nvPr>
            <p:ph idx="1"/>
          </p:nvPr>
        </p:nvSpPr>
        <p:spPr>
          <a:xfrm>
            <a:off x="448055" y="1653735"/>
            <a:ext cx="7010836" cy="4467366"/>
          </a:xfrm>
        </p:spPr>
        <p:txBody>
          <a:bodyPr/>
          <a:lstStyle/>
          <a:p>
            <a:r>
              <a:rPr lang="en-US" dirty="0"/>
              <a:t>Improve live data reduction</a:t>
            </a:r>
          </a:p>
          <a:p>
            <a:r>
              <a:rPr lang="en-US" dirty="0"/>
              <a:t>Eliminate elements that make the software fragile</a:t>
            </a:r>
          </a:p>
          <a:p>
            <a:pPr lvl="1"/>
            <a:r>
              <a:rPr lang="en-US" dirty="0"/>
              <a:t>Complex configuration files</a:t>
            </a:r>
          </a:p>
          <a:p>
            <a:pPr lvl="1"/>
            <a:r>
              <a:rPr lang="en-US" dirty="0"/>
              <a:t>Complex pre-existing/assumed values</a:t>
            </a:r>
          </a:p>
          <a:p>
            <a:r>
              <a:rPr lang="en-US" dirty="0"/>
              <a:t>Improved testing of reduction codes</a:t>
            </a:r>
          </a:p>
          <a:p>
            <a:pPr lvl="1"/>
            <a:r>
              <a:rPr lang="en-US" dirty="0"/>
              <a:t>daily automated reduction that compares outputs of deployed codes with established known-good</a:t>
            </a:r>
          </a:p>
        </p:txBody>
      </p:sp>
      <p:grpSp>
        <p:nvGrpSpPr>
          <p:cNvPr id="7" name="Group 6">
            <a:extLst>
              <a:ext uri="{FF2B5EF4-FFF2-40B4-BE49-F238E27FC236}">
                <a16:creationId xmlns:a16="http://schemas.microsoft.com/office/drawing/2014/main" id="{83874A3D-A827-9CE9-EC56-F2A8945267D6}"/>
              </a:ext>
            </a:extLst>
          </p:cNvPr>
          <p:cNvGrpSpPr/>
          <p:nvPr/>
        </p:nvGrpSpPr>
        <p:grpSpPr>
          <a:xfrm>
            <a:off x="7222586" y="1261152"/>
            <a:ext cx="4400875" cy="4335695"/>
            <a:chOff x="7889965" y="4197059"/>
            <a:chExt cx="1831204" cy="1441486"/>
          </a:xfrm>
        </p:grpSpPr>
        <p:pic>
          <p:nvPicPr>
            <p:cNvPr id="8" name="Picture 7" descr="A screenshot of a phone&#10;&#10;AI-generated content may be incorrect.">
              <a:extLst>
                <a:ext uri="{FF2B5EF4-FFF2-40B4-BE49-F238E27FC236}">
                  <a16:creationId xmlns:a16="http://schemas.microsoft.com/office/drawing/2014/main" id="{C3F81A83-AB24-C07F-6158-6D4951BCF8AA}"/>
                </a:ext>
              </a:extLst>
            </p:cNvPr>
            <p:cNvPicPr>
              <a:picLocks noChangeAspect="1"/>
            </p:cNvPicPr>
            <p:nvPr/>
          </p:nvPicPr>
          <p:blipFill>
            <a:blip r:embed="rId3"/>
            <a:stretch>
              <a:fillRect/>
            </a:stretch>
          </p:blipFill>
          <p:spPr>
            <a:xfrm>
              <a:off x="8442197" y="4197059"/>
              <a:ext cx="1278972" cy="1441486"/>
            </a:xfrm>
            <a:prstGeom prst="rect">
              <a:avLst/>
            </a:prstGeom>
          </p:spPr>
        </p:pic>
        <p:sp>
          <p:nvSpPr>
            <p:cNvPr id="10" name="Left Arrow 9">
              <a:extLst>
                <a:ext uri="{FF2B5EF4-FFF2-40B4-BE49-F238E27FC236}">
                  <a16:creationId xmlns:a16="http://schemas.microsoft.com/office/drawing/2014/main" id="{773F0B33-EF93-EFF2-3BE8-8A0ED1F7ADAC}"/>
                </a:ext>
              </a:extLst>
            </p:cNvPr>
            <p:cNvSpPr/>
            <p:nvPr/>
          </p:nvSpPr>
          <p:spPr>
            <a:xfrm rot="10800000">
              <a:off x="7889965" y="4663734"/>
              <a:ext cx="552232" cy="508135"/>
            </a:xfrm>
            <a:custGeom>
              <a:avLst/>
              <a:gdLst>
                <a:gd name="csX0" fmla="*/ 0 w 552232"/>
                <a:gd name="csY0" fmla="*/ 254068 h 508135"/>
                <a:gd name="csX1" fmla="*/ 254068 w 552232"/>
                <a:gd name="csY1" fmla="*/ 0 h 508135"/>
                <a:gd name="csX2" fmla="*/ 254068 w 552232"/>
                <a:gd name="csY2" fmla="*/ 127034 h 508135"/>
                <a:gd name="csX3" fmla="*/ 552232 w 552232"/>
                <a:gd name="csY3" fmla="*/ 127034 h 508135"/>
                <a:gd name="csX4" fmla="*/ 552232 w 552232"/>
                <a:gd name="csY4" fmla="*/ 381101 h 508135"/>
                <a:gd name="csX5" fmla="*/ 254068 w 552232"/>
                <a:gd name="csY5" fmla="*/ 381101 h 508135"/>
                <a:gd name="csX6" fmla="*/ 254068 w 552232"/>
                <a:gd name="csY6" fmla="*/ 508135 h 508135"/>
                <a:gd name="csX7" fmla="*/ 0 w 552232"/>
                <a:gd name="csY7" fmla="*/ 254068 h 5081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52232" h="508135" fill="none" extrusionOk="0">
                  <a:moveTo>
                    <a:pt x="0" y="254068"/>
                  </a:moveTo>
                  <a:cubicBezTo>
                    <a:pt x="96129" y="118782"/>
                    <a:pt x="176286" y="81790"/>
                    <a:pt x="254068" y="0"/>
                  </a:cubicBezTo>
                  <a:cubicBezTo>
                    <a:pt x="264515" y="55064"/>
                    <a:pt x="250374" y="74916"/>
                    <a:pt x="254068" y="127034"/>
                  </a:cubicBezTo>
                  <a:cubicBezTo>
                    <a:pt x="387238" y="101441"/>
                    <a:pt x="430936" y="140396"/>
                    <a:pt x="552232" y="127034"/>
                  </a:cubicBezTo>
                  <a:cubicBezTo>
                    <a:pt x="580645" y="236265"/>
                    <a:pt x="540691" y="258218"/>
                    <a:pt x="552232" y="381101"/>
                  </a:cubicBezTo>
                  <a:cubicBezTo>
                    <a:pt x="451879" y="384644"/>
                    <a:pt x="344304" y="375127"/>
                    <a:pt x="254068" y="381101"/>
                  </a:cubicBezTo>
                  <a:cubicBezTo>
                    <a:pt x="262020" y="426276"/>
                    <a:pt x="244679" y="473234"/>
                    <a:pt x="254068" y="508135"/>
                  </a:cubicBezTo>
                  <a:cubicBezTo>
                    <a:pt x="137356" y="429472"/>
                    <a:pt x="123333" y="345382"/>
                    <a:pt x="0" y="254068"/>
                  </a:cubicBezTo>
                  <a:close/>
                </a:path>
                <a:path w="552232" h="508135" stroke="0" extrusionOk="0">
                  <a:moveTo>
                    <a:pt x="0" y="254068"/>
                  </a:moveTo>
                  <a:cubicBezTo>
                    <a:pt x="57570" y="145584"/>
                    <a:pt x="173661" y="101745"/>
                    <a:pt x="254068" y="0"/>
                  </a:cubicBezTo>
                  <a:cubicBezTo>
                    <a:pt x="259454" y="43595"/>
                    <a:pt x="242473" y="76440"/>
                    <a:pt x="254068" y="127034"/>
                  </a:cubicBezTo>
                  <a:cubicBezTo>
                    <a:pt x="382131" y="114595"/>
                    <a:pt x="448389" y="145964"/>
                    <a:pt x="552232" y="127034"/>
                  </a:cubicBezTo>
                  <a:cubicBezTo>
                    <a:pt x="556076" y="187193"/>
                    <a:pt x="550106" y="278235"/>
                    <a:pt x="552232" y="381101"/>
                  </a:cubicBezTo>
                  <a:cubicBezTo>
                    <a:pt x="422491" y="389515"/>
                    <a:pt x="315525" y="364443"/>
                    <a:pt x="254068" y="381101"/>
                  </a:cubicBezTo>
                  <a:cubicBezTo>
                    <a:pt x="257383" y="442977"/>
                    <a:pt x="249064" y="446577"/>
                    <a:pt x="254068" y="508135"/>
                  </a:cubicBezTo>
                  <a:cubicBezTo>
                    <a:pt x="188577" y="444340"/>
                    <a:pt x="80616" y="287987"/>
                    <a:pt x="0" y="254068"/>
                  </a:cubicBezTo>
                  <a:close/>
                </a:path>
              </a:pathLst>
            </a:custGeom>
            <a:solidFill>
              <a:schemeClr val="accent4"/>
            </a:solidFill>
            <a:ln w="31750" cap="flat" cmpd="sng">
              <a:gradFill flip="none" rotWithShape="1">
                <a:gsLst>
                  <a:gs pos="0">
                    <a:srgbClr val="FFC000"/>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prstDash val="solid"/>
              <a:round/>
              <a:extLst>
                <a:ext uri="{C807C97D-BFC1-408E-A445-0C87EB9F89A2}">
                  <ask:lineSketchStyleProps xmlns:ask="http://schemas.microsoft.com/office/drawing/2018/sketchyshapes" sd="1219033472">
                    <a:prstGeom prst="leftArrow">
                      <a:avLst/>
                    </a:prstGeom>
                    <ask:type>
                      <ask:lineSketchScribble/>
                    </ask:type>
                  </ask:lineSketchStyleProps>
                </a:ext>
              </a:extLst>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9" name="Picture 8">
            <a:extLst>
              <a:ext uri="{FF2B5EF4-FFF2-40B4-BE49-F238E27FC236}">
                <a16:creationId xmlns:a16="http://schemas.microsoft.com/office/drawing/2014/main" id="{0EA532EC-8668-CFF7-31AB-0FCAD64B9C0B}"/>
              </a:ext>
            </a:extLst>
          </p:cNvPr>
          <p:cNvPicPr>
            <a:picLocks noChangeAspect="1"/>
          </p:cNvPicPr>
          <p:nvPr/>
        </p:nvPicPr>
        <p:blipFill>
          <a:blip r:embed="rId4"/>
          <a:srcRect/>
          <a:stretch/>
        </p:blipFill>
        <p:spPr>
          <a:xfrm>
            <a:off x="11447927" y="172623"/>
            <a:ext cx="545253" cy="584200"/>
          </a:xfrm>
          <a:prstGeom prst="rect">
            <a:avLst/>
          </a:prstGeom>
        </p:spPr>
      </p:pic>
    </p:spTree>
    <p:extLst>
      <p:ext uri="{BB962C8B-B14F-4D97-AF65-F5344CB8AC3E}">
        <p14:creationId xmlns:p14="http://schemas.microsoft.com/office/powerpoint/2010/main" val="840026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EBC2D-C0C1-3E52-7B16-D6F015323D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CE21B-D5FB-C789-0734-B5FD6AF766FC}"/>
              </a:ext>
            </a:extLst>
          </p:cNvPr>
          <p:cNvSpPr>
            <a:spLocks noGrp="1"/>
          </p:cNvSpPr>
          <p:nvPr>
            <p:ph type="title"/>
          </p:nvPr>
        </p:nvSpPr>
        <p:spPr>
          <a:xfrm>
            <a:off x="429767" y="274320"/>
            <a:ext cx="11430000" cy="535531"/>
          </a:xfrm>
        </p:spPr>
        <p:txBody>
          <a:bodyPr/>
          <a:lstStyle/>
          <a:p>
            <a:r>
              <a:rPr lang="en-US" dirty="0"/>
              <a:t>Laboratory Directed Research and Development</a:t>
            </a:r>
          </a:p>
        </p:txBody>
      </p:sp>
      <p:pic>
        <p:nvPicPr>
          <p:cNvPr id="7" name="Picture 6" descr="A picture containing text, indoor, computer, several&#10;&#10;AI-generated content may be incorrect.">
            <a:extLst>
              <a:ext uri="{FF2B5EF4-FFF2-40B4-BE49-F238E27FC236}">
                <a16:creationId xmlns:a16="http://schemas.microsoft.com/office/drawing/2014/main" id="{A79D6752-F528-A168-4B0F-D7ACB4DF0FBE}"/>
              </a:ext>
            </a:extLst>
          </p:cNvPr>
          <p:cNvPicPr>
            <a:picLocks noChangeAspect="1"/>
          </p:cNvPicPr>
          <p:nvPr/>
        </p:nvPicPr>
        <p:blipFill>
          <a:blip r:embed="rId3"/>
          <a:stretch>
            <a:fillRect/>
          </a:stretch>
        </p:blipFill>
        <p:spPr>
          <a:xfrm>
            <a:off x="8021336" y="809851"/>
            <a:ext cx="3993239" cy="530352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8989595-3288-7A27-95A0-73D3FBDE8A1D}"/>
              </a:ext>
            </a:extLst>
          </p:cNvPr>
          <p:cNvPicPr>
            <a:picLocks noChangeAspect="1"/>
          </p:cNvPicPr>
          <p:nvPr/>
        </p:nvPicPr>
        <p:blipFill>
          <a:blip r:embed="rId4"/>
          <a:srcRect/>
          <a:stretch/>
        </p:blipFill>
        <p:spPr>
          <a:xfrm>
            <a:off x="513548" y="1016467"/>
            <a:ext cx="3993239" cy="3006674"/>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EFD6EF49-4DE1-BF05-7969-8B85EA3F1429}"/>
              </a:ext>
            </a:extLst>
          </p:cNvPr>
          <p:cNvSpPr>
            <a:spLocks noGrp="1"/>
          </p:cNvSpPr>
          <p:nvPr>
            <p:ph idx="1"/>
          </p:nvPr>
        </p:nvSpPr>
        <p:spPr>
          <a:xfrm>
            <a:off x="3825661" y="1423853"/>
            <a:ext cx="4876801" cy="3006674"/>
          </a:xfrm>
          <a:solidFill>
            <a:schemeClr val="bg1"/>
          </a:solidFill>
          <a:ln w="25400">
            <a:solidFill>
              <a:schemeClr val="accent1"/>
            </a:solidFill>
          </a:ln>
          <a:effectLst>
            <a:softEdge rad="50800"/>
          </a:effectLst>
        </p:spPr>
        <p:txBody>
          <a:bodyPr/>
          <a:lstStyle/>
          <a:p>
            <a:r>
              <a:rPr lang="en-US" dirty="0"/>
              <a:t>“Materials by Design”</a:t>
            </a:r>
          </a:p>
          <a:p>
            <a:pPr lvl="1"/>
            <a:r>
              <a:rPr lang="en-US" dirty="0"/>
              <a:t>Predictive Theory</a:t>
            </a:r>
          </a:p>
          <a:p>
            <a:pPr lvl="1"/>
            <a:r>
              <a:rPr lang="en-US" dirty="0"/>
              <a:t>Autonomous Synthesis</a:t>
            </a:r>
          </a:p>
          <a:p>
            <a:pPr lvl="1"/>
            <a:r>
              <a:rPr lang="en-US" dirty="0"/>
              <a:t>Multimodal Characterization</a:t>
            </a:r>
          </a:p>
          <a:p>
            <a:pPr lvl="1"/>
            <a:r>
              <a:rPr lang="en-US" dirty="0"/>
              <a:t>Agentic AI determines next steps based on results</a:t>
            </a:r>
          </a:p>
        </p:txBody>
      </p:sp>
      <p:pic>
        <p:nvPicPr>
          <p:cNvPr id="10" name="Picture 9" descr="Diagram&#10;&#10;AI-generated content may be incorrect.">
            <a:extLst>
              <a:ext uri="{FF2B5EF4-FFF2-40B4-BE49-F238E27FC236}">
                <a16:creationId xmlns:a16="http://schemas.microsoft.com/office/drawing/2014/main" id="{6212D777-4556-CDEC-6E03-0005790DD6CE}"/>
              </a:ext>
            </a:extLst>
          </p:cNvPr>
          <p:cNvPicPr>
            <a:picLocks noChangeAspect="1"/>
          </p:cNvPicPr>
          <p:nvPr/>
        </p:nvPicPr>
        <p:blipFill>
          <a:blip r:embed="rId5"/>
          <a:srcRect l="8403" t="6274" r="3361" b="6586"/>
          <a:stretch>
            <a:fillRect/>
          </a:stretch>
        </p:blipFill>
        <p:spPr>
          <a:xfrm>
            <a:off x="3814481" y="4430527"/>
            <a:ext cx="4134647" cy="2296846"/>
          </a:xfrm>
          <a:prstGeom prst="rect">
            <a:avLst/>
          </a:prstGeom>
        </p:spPr>
      </p:pic>
      <p:grpSp>
        <p:nvGrpSpPr>
          <p:cNvPr id="67" name="Group 66">
            <a:extLst>
              <a:ext uri="{FF2B5EF4-FFF2-40B4-BE49-F238E27FC236}">
                <a16:creationId xmlns:a16="http://schemas.microsoft.com/office/drawing/2014/main" id="{33E1A302-4258-A6E0-B0D7-67F0D97DE804}"/>
              </a:ext>
            </a:extLst>
          </p:cNvPr>
          <p:cNvGrpSpPr/>
          <p:nvPr/>
        </p:nvGrpSpPr>
        <p:grpSpPr>
          <a:xfrm>
            <a:off x="2070785" y="2726420"/>
            <a:ext cx="1671488" cy="3006674"/>
            <a:chOff x="1931978" y="4860131"/>
            <a:chExt cx="1671488" cy="3006674"/>
          </a:xfrm>
        </p:grpSpPr>
        <p:graphicFrame>
          <p:nvGraphicFramePr>
            <p:cNvPr id="4" name="Content Placeholder 3">
              <a:extLst>
                <a:ext uri="{FF2B5EF4-FFF2-40B4-BE49-F238E27FC236}">
                  <a16:creationId xmlns:a16="http://schemas.microsoft.com/office/drawing/2014/main" id="{B0635DEC-7D97-7E0A-89F4-D35340C35DBC}"/>
                </a:ext>
              </a:extLst>
            </p:cNvPr>
            <p:cNvGraphicFramePr>
              <a:graphicFrameLocks/>
            </p:cNvGraphicFramePr>
            <p:nvPr>
              <p:extLst>
                <p:ext uri="{D42A27DB-BD31-4B8C-83A1-F6EECF244321}">
                  <p14:modId xmlns:p14="http://schemas.microsoft.com/office/powerpoint/2010/main" val="3083585934"/>
                </p:ext>
              </p:extLst>
            </p:nvPr>
          </p:nvGraphicFramePr>
          <p:xfrm>
            <a:off x="2358140" y="4860131"/>
            <a:ext cx="1245326" cy="30066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5" name="Elbow Connector 4">
              <a:extLst>
                <a:ext uri="{FF2B5EF4-FFF2-40B4-BE49-F238E27FC236}">
                  <a16:creationId xmlns:a16="http://schemas.microsoft.com/office/drawing/2014/main" id="{B07581DA-C478-2E54-854C-100751A0C8E3}"/>
                </a:ext>
              </a:extLst>
            </p:cNvPr>
            <p:cNvCxnSpPr>
              <a:cxnSpLocks/>
            </p:cNvCxnSpPr>
            <p:nvPr/>
          </p:nvCxnSpPr>
          <p:spPr>
            <a:xfrm rot="16200000" flipV="1">
              <a:off x="1787818" y="5328822"/>
              <a:ext cx="788186" cy="499865"/>
            </a:xfrm>
            <a:prstGeom prst="bentConnector3">
              <a:avLst>
                <a:gd name="adj1" fmla="val -1760"/>
              </a:avLst>
            </a:prstGeom>
            <a:ln w="50800">
              <a:solidFill>
                <a:schemeClr val="bg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86B82D6A-35B0-0A3D-C3BD-A45A05622DE6}"/>
                </a:ext>
              </a:extLst>
            </p:cNvPr>
            <p:cNvCxnSpPr>
              <a:cxnSpLocks/>
              <a:endCxn id="4" idx="0"/>
            </p:cNvCxnSpPr>
            <p:nvPr/>
          </p:nvCxnSpPr>
          <p:spPr>
            <a:xfrm flipV="1">
              <a:off x="2504050" y="4860131"/>
              <a:ext cx="476753" cy="324531"/>
            </a:xfrm>
            <a:prstGeom prst="bentConnector4">
              <a:avLst>
                <a:gd name="adj1" fmla="val -116844"/>
                <a:gd name="adj2" fmla="val 170440"/>
              </a:avLst>
            </a:prstGeom>
            <a:ln w="50800">
              <a:solidFill>
                <a:schemeClr val="bg1"/>
              </a:solidFill>
              <a:miter lim="800000"/>
              <a:tailEnd type="triangle"/>
            </a:ln>
          </p:spPr>
          <p:style>
            <a:lnRef idx="1">
              <a:schemeClr val="accent1"/>
            </a:lnRef>
            <a:fillRef idx="0">
              <a:schemeClr val="accent1"/>
            </a:fillRef>
            <a:effectRef idx="0">
              <a:schemeClr val="accent1"/>
            </a:effectRef>
            <a:fontRef idx="minor">
              <a:schemeClr val="tx1"/>
            </a:fontRef>
          </p:style>
        </p:cxnSp>
      </p:grpSp>
      <p:cxnSp>
        <p:nvCxnSpPr>
          <p:cNvPr id="66" name="Elbow Connector 65">
            <a:extLst>
              <a:ext uri="{FF2B5EF4-FFF2-40B4-BE49-F238E27FC236}">
                <a16:creationId xmlns:a16="http://schemas.microsoft.com/office/drawing/2014/main" id="{447471EA-9EFE-FA83-585F-B26A903343B1}"/>
              </a:ext>
            </a:extLst>
          </p:cNvPr>
          <p:cNvCxnSpPr>
            <a:cxnSpLocks/>
          </p:cNvCxnSpPr>
          <p:nvPr/>
        </p:nvCxnSpPr>
        <p:spPr>
          <a:xfrm rot="16200000" flipV="1">
            <a:off x="1787069" y="5328821"/>
            <a:ext cx="788186" cy="499865"/>
          </a:xfrm>
          <a:prstGeom prst="bentConnector3">
            <a:avLst>
              <a:gd name="adj1" fmla="val -1760"/>
            </a:avLst>
          </a:prstGeom>
          <a:ln w="28575">
            <a:solidFill>
              <a:schemeClr val="bg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68" name="Line Callout 3 (Accent Bar) 67">
            <a:extLst>
              <a:ext uri="{FF2B5EF4-FFF2-40B4-BE49-F238E27FC236}">
                <a16:creationId xmlns:a16="http://schemas.microsoft.com/office/drawing/2014/main" id="{A797B11E-EA58-B3CB-5DAB-E3F1BAD6352A}"/>
              </a:ext>
            </a:extLst>
          </p:cNvPr>
          <p:cNvSpPr/>
          <p:nvPr/>
        </p:nvSpPr>
        <p:spPr>
          <a:xfrm>
            <a:off x="513547" y="4430527"/>
            <a:ext cx="1557238" cy="612648"/>
          </a:xfrm>
          <a:prstGeom prst="accentCallout3">
            <a:avLst>
              <a:gd name="adj1" fmla="val 53193"/>
              <a:gd name="adj2" fmla="val 103381"/>
              <a:gd name="adj3" fmla="val 172596"/>
              <a:gd name="adj4" fmla="val 121576"/>
              <a:gd name="adj5" fmla="val 175774"/>
              <a:gd name="adj6" fmla="val 121912"/>
              <a:gd name="adj7" fmla="val 174960"/>
              <a:gd name="adj8" fmla="val 141269"/>
            </a:avLst>
          </a:prstGeom>
          <a:solidFill>
            <a:schemeClr val="bg1">
              <a:lumMod val="85000"/>
            </a:schemeClr>
          </a:solidFill>
          <a:ln w="508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r>
              <a:rPr lang="en-US" dirty="0">
                <a:solidFill>
                  <a:schemeClr val="tx1"/>
                </a:solidFill>
              </a:rPr>
              <a:t>Validation</a:t>
            </a:r>
          </a:p>
        </p:txBody>
      </p:sp>
      <p:pic>
        <p:nvPicPr>
          <p:cNvPr id="69" name="Picture 68">
            <a:extLst>
              <a:ext uri="{FF2B5EF4-FFF2-40B4-BE49-F238E27FC236}">
                <a16:creationId xmlns:a16="http://schemas.microsoft.com/office/drawing/2014/main" id="{4FAF0A6A-E18E-164E-35DE-CD5FC14DDFEE}"/>
              </a:ext>
            </a:extLst>
          </p:cNvPr>
          <p:cNvPicPr>
            <a:picLocks noChangeAspect="1"/>
          </p:cNvPicPr>
          <p:nvPr/>
        </p:nvPicPr>
        <p:blipFill>
          <a:blip r:embed="rId11"/>
          <a:srcRect/>
          <a:stretch/>
        </p:blipFill>
        <p:spPr>
          <a:xfrm>
            <a:off x="11453313" y="172623"/>
            <a:ext cx="534480" cy="584200"/>
          </a:xfrm>
          <a:prstGeom prst="rect">
            <a:avLst/>
          </a:prstGeom>
        </p:spPr>
      </p:pic>
    </p:spTree>
    <p:extLst>
      <p:ext uri="{BB962C8B-B14F-4D97-AF65-F5344CB8AC3E}">
        <p14:creationId xmlns:p14="http://schemas.microsoft.com/office/powerpoint/2010/main" val="1678464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2DC7-AF9C-4E1B-A1CD-D4440E4974A8}"/>
              </a:ext>
            </a:extLst>
          </p:cNvPr>
          <p:cNvSpPr>
            <a:spLocks noGrp="1"/>
          </p:cNvSpPr>
          <p:nvPr>
            <p:ph type="title"/>
          </p:nvPr>
        </p:nvSpPr>
        <p:spPr/>
        <p:txBody>
          <a:bodyPr/>
          <a:lstStyle/>
          <a:p>
            <a:r>
              <a:rPr lang="en-US"/>
              <a:t>How this talk is organized.</a:t>
            </a:r>
          </a:p>
        </p:txBody>
      </p:sp>
      <p:pic>
        <p:nvPicPr>
          <p:cNvPr id="4" name="Picture 3">
            <a:extLst>
              <a:ext uri="{FF2B5EF4-FFF2-40B4-BE49-F238E27FC236}">
                <a16:creationId xmlns:a16="http://schemas.microsoft.com/office/drawing/2014/main" id="{EA27E880-73C4-743E-923C-905809CE7092}"/>
              </a:ext>
            </a:extLst>
          </p:cNvPr>
          <p:cNvPicPr>
            <a:picLocks noChangeAspect="1"/>
          </p:cNvPicPr>
          <p:nvPr/>
        </p:nvPicPr>
        <p:blipFill>
          <a:blip r:embed="rId3"/>
          <a:srcRect/>
          <a:stretch/>
        </p:blipFill>
        <p:spPr>
          <a:xfrm>
            <a:off x="8812242" y="738260"/>
            <a:ext cx="2319642" cy="3286943"/>
          </a:xfrm>
          <a:prstGeom prst="rect">
            <a:avLst/>
          </a:prstGeom>
        </p:spPr>
      </p:pic>
      <p:grpSp>
        <p:nvGrpSpPr>
          <p:cNvPr id="12" name="Group 11">
            <a:extLst>
              <a:ext uri="{FF2B5EF4-FFF2-40B4-BE49-F238E27FC236}">
                <a16:creationId xmlns:a16="http://schemas.microsoft.com/office/drawing/2014/main" id="{EC61D814-8015-DEED-20F1-24F25A86F943}"/>
              </a:ext>
            </a:extLst>
          </p:cNvPr>
          <p:cNvGrpSpPr/>
          <p:nvPr/>
        </p:nvGrpSpPr>
        <p:grpSpPr>
          <a:xfrm>
            <a:off x="314692" y="847044"/>
            <a:ext cx="7908036" cy="5580902"/>
            <a:chOff x="377363" y="1536667"/>
            <a:chExt cx="5781308" cy="4705032"/>
          </a:xfrm>
        </p:grpSpPr>
        <p:pic>
          <p:nvPicPr>
            <p:cNvPr id="7" name="Picture 6">
              <a:extLst>
                <a:ext uri="{FF2B5EF4-FFF2-40B4-BE49-F238E27FC236}">
                  <a16:creationId xmlns:a16="http://schemas.microsoft.com/office/drawing/2014/main" id="{8E7861D5-BCC0-C6A7-0957-1F3355F3D6D0}"/>
                </a:ext>
              </a:extLst>
            </p:cNvPr>
            <p:cNvPicPr>
              <a:picLocks noChangeAspect="1"/>
            </p:cNvPicPr>
            <p:nvPr/>
          </p:nvPicPr>
          <p:blipFill>
            <a:blip r:embed="rId4"/>
            <a:stretch>
              <a:fillRect/>
            </a:stretch>
          </p:blipFill>
          <p:spPr>
            <a:xfrm>
              <a:off x="377363" y="1536667"/>
              <a:ext cx="5781308" cy="4705032"/>
            </a:xfrm>
            <a:prstGeom prst="rect">
              <a:avLst/>
            </a:prstGeom>
          </p:spPr>
        </p:pic>
        <p:sp>
          <p:nvSpPr>
            <p:cNvPr id="9" name="Oval 8">
              <a:extLst>
                <a:ext uri="{FF2B5EF4-FFF2-40B4-BE49-F238E27FC236}">
                  <a16:creationId xmlns:a16="http://schemas.microsoft.com/office/drawing/2014/main" id="{64A86B82-6304-FF96-3D3D-609F71812EB2}"/>
                </a:ext>
              </a:extLst>
            </p:cNvPr>
            <p:cNvSpPr/>
            <p:nvPr/>
          </p:nvSpPr>
          <p:spPr>
            <a:xfrm>
              <a:off x="378619" y="2897681"/>
              <a:ext cx="342900" cy="385762"/>
            </a:xfrm>
            <a:prstGeom prst="ellipse">
              <a:avLst/>
            </a:prstGeom>
            <a:noFill/>
            <a:ln w="44450">
              <a:solidFill>
                <a:srgbClr val="FF9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D623D99-1E8A-9907-9BC5-9ECDC269DA25}"/>
                </a:ext>
              </a:extLst>
            </p:cNvPr>
            <p:cNvSpPr/>
            <p:nvPr/>
          </p:nvSpPr>
          <p:spPr>
            <a:xfrm>
              <a:off x="378619" y="4336257"/>
              <a:ext cx="342900" cy="385762"/>
            </a:xfrm>
            <a:prstGeom prst="ellipse">
              <a:avLst/>
            </a:prstGeom>
            <a:noFill/>
            <a:ln w="44450">
              <a:solidFill>
                <a:srgbClr val="FF9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E1678C-E6AD-6C22-5232-CD0FCB4D9058}"/>
                </a:ext>
              </a:extLst>
            </p:cNvPr>
            <p:cNvSpPr/>
            <p:nvPr/>
          </p:nvSpPr>
          <p:spPr>
            <a:xfrm>
              <a:off x="378619" y="4936253"/>
              <a:ext cx="342900" cy="385762"/>
            </a:xfrm>
            <a:prstGeom prst="ellipse">
              <a:avLst/>
            </a:prstGeom>
            <a:noFill/>
            <a:ln w="44450">
              <a:solidFill>
                <a:srgbClr val="FF9E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7A8DA0C-597B-2E28-255D-DE9F55FB4F07}"/>
              </a:ext>
            </a:extLst>
          </p:cNvPr>
          <p:cNvSpPr txBox="1"/>
          <p:nvPr/>
        </p:nvSpPr>
        <p:spPr>
          <a:xfrm>
            <a:off x="8357048" y="4508105"/>
            <a:ext cx="3605985" cy="1200329"/>
          </a:xfrm>
          <a:prstGeom prst="rect">
            <a:avLst/>
          </a:prstGeom>
          <a:noFill/>
          <a:effectLst/>
        </p:spPr>
        <p:txBody>
          <a:bodyPr wrap="square" rtlCol="0">
            <a:spAutoFit/>
          </a:bodyPr>
          <a:lstStyle/>
          <a:p>
            <a:r>
              <a:rPr lang="en-US" dirty="0"/>
              <a:t>Aim: Answer specific questions regarding software development process and provide details on future development.</a:t>
            </a:r>
          </a:p>
        </p:txBody>
      </p:sp>
    </p:spTree>
    <p:extLst>
      <p:ext uri="{BB962C8B-B14F-4D97-AF65-F5344CB8AC3E}">
        <p14:creationId xmlns:p14="http://schemas.microsoft.com/office/powerpoint/2010/main" val="1607361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79BA7-2328-04E4-B35A-C442661577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313C8-0A19-3DEE-4C07-1E3D5328F1D5}"/>
              </a:ext>
            </a:extLst>
          </p:cNvPr>
          <p:cNvSpPr>
            <a:spLocks noGrp="1"/>
          </p:cNvSpPr>
          <p:nvPr>
            <p:ph type="title"/>
          </p:nvPr>
        </p:nvSpPr>
        <p:spPr/>
        <p:txBody>
          <a:bodyPr/>
          <a:lstStyle/>
          <a:p>
            <a:r>
              <a:rPr lang="en-US" dirty="0"/>
              <a:t>Research / Development Plan</a:t>
            </a:r>
          </a:p>
        </p:txBody>
      </p:sp>
      <p:pic>
        <p:nvPicPr>
          <p:cNvPr id="6" name="Picture 5" descr="Text&#10;&#10;AI-generated content may be incorrect.">
            <a:extLst>
              <a:ext uri="{FF2B5EF4-FFF2-40B4-BE49-F238E27FC236}">
                <a16:creationId xmlns:a16="http://schemas.microsoft.com/office/drawing/2014/main" id="{B087E3EB-E403-99EE-F1D1-F389411CBF03}"/>
              </a:ext>
            </a:extLst>
          </p:cNvPr>
          <p:cNvPicPr>
            <a:picLocks noChangeAspect="1"/>
          </p:cNvPicPr>
          <p:nvPr/>
        </p:nvPicPr>
        <p:blipFill>
          <a:blip r:embed="rId3">
            <a:alphaModFix amt="50000"/>
          </a:blip>
          <a:srcRect t="7246" r="49830" b="2442"/>
          <a:stretch>
            <a:fillRect/>
          </a:stretch>
        </p:blipFill>
        <p:spPr>
          <a:xfrm>
            <a:off x="7272691" y="2024743"/>
            <a:ext cx="3899374" cy="4558937"/>
          </a:xfrm>
          <a:prstGeom prst="rect">
            <a:avLst/>
          </a:prstGeom>
          <a:effectLst>
            <a:softEdge rad="63500"/>
          </a:effectLst>
        </p:spPr>
      </p:pic>
      <p:sp>
        <p:nvSpPr>
          <p:cNvPr id="3" name="Content Placeholder 2">
            <a:extLst>
              <a:ext uri="{FF2B5EF4-FFF2-40B4-BE49-F238E27FC236}">
                <a16:creationId xmlns:a16="http://schemas.microsoft.com/office/drawing/2014/main" id="{C60A4C4F-BBB6-E919-CB66-B75F324799AB}"/>
              </a:ext>
            </a:extLst>
          </p:cNvPr>
          <p:cNvSpPr>
            <a:spLocks noGrp="1"/>
          </p:cNvSpPr>
          <p:nvPr>
            <p:ph idx="1"/>
          </p:nvPr>
        </p:nvSpPr>
        <p:spPr>
          <a:xfrm>
            <a:off x="448056" y="1653735"/>
            <a:ext cx="8774322" cy="2955335"/>
          </a:xfrm>
          <a:solidFill>
            <a:schemeClr val="bg1">
              <a:alpha val="50000"/>
            </a:schemeClr>
          </a:solidFill>
        </p:spPr>
        <p:txBody>
          <a:bodyPr/>
          <a:lstStyle/>
          <a:p>
            <a:r>
              <a:rPr lang="en-US" dirty="0"/>
              <a:t>Agent AI augmented software development</a:t>
            </a:r>
          </a:p>
          <a:p>
            <a:r>
              <a:rPr lang="en-US" dirty="0"/>
              <a:t>Successful Examples</a:t>
            </a:r>
          </a:p>
          <a:p>
            <a:pPr lvl="1"/>
            <a:r>
              <a:rPr lang="en-US" dirty="0"/>
              <a:t>Movie generator for scattering with T dependency</a:t>
            </a:r>
          </a:p>
          <a:p>
            <a:pPr lvl="1"/>
            <a:r>
              <a:rPr lang="en-US" dirty="0"/>
              <a:t>Refactoring of control interface for RHEED* device</a:t>
            </a:r>
          </a:p>
          <a:p>
            <a:pPr lvl="1"/>
            <a:r>
              <a:rPr lang="en-US" dirty="0"/>
              <a:t>QuickNXSv1 adaptation</a:t>
            </a:r>
          </a:p>
          <a:p>
            <a:pPr lvl="1"/>
            <a:r>
              <a:rPr lang="en-US" dirty="0"/>
              <a:t>Solve constraint layer modeling in Refl1d</a:t>
            </a:r>
          </a:p>
          <a:p>
            <a:pPr lvl="1"/>
            <a:endParaRPr lang="en-US" dirty="0"/>
          </a:p>
        </p:txBody>
      </p:sp>
      <p:sp>
        <p:nvSpPr>
          <p:cNvPr id="5" name="TextBox 4">
            <a:extLst>
              <a:ext uri="{FF2B5EF4-FFF2-40B4-BE49-F238E27FC236}">
                <a16:creationId xmlns:a16="http://schemas.microsoft.com/office/drawing/2014/main" id="{AA944005-0088-8C1D-65C2-9E37F4213E89}"/>
              </a:ext>
            </a:extLst>
          </p:cNvPr>
          <p:cNvSpPr txBox="1"/>
          <p:nvPr/>
        </p:nvSpPr>
        <p:spPr>
          <a:xfrm>
            <a:off x="559525" y="5991706"/>
            <a:ext cx="7903029" cy="286232"/>
          </a:xfrm>
          <a:prstGeom prst="rect">
            <a:avLst/>
          </a:prstGeom>
          <a:noFill/>
        </p:spPr>
        <p:txBody>
          <a:bodyPr wrap="square" rtlCol="0">
            <a:spAutoFit/>
          </a:bodyPr>
          <a:lstStyle/>
          <a:p>
            <a:pPr algn="l">
              <a:lnSpc>
                <a:spcPct val="90000"/>
              </a:lnSpc>
            </a:pPr>
            <a:r>
              <a:rPr lang="en-US" sz="1400" i="1" dirty="0">
                <a:latin typeface="+mn-lt"/>
              </a:rPr>
              <a:t>(*) Reflected High Energy Electron Diffraction</a:t>
            </a:r>
          </a:p>
        </p:txBody>
      </p:sp>
      <p:pic>
        <p:nvPicPr>
          <p:cNvPr id="8" name="Picture 7">
            <a:extLst>
              <a:ext uri="{FF2B5EF4-FFF2-40B4-BE49-F238E27FC236}">
                <a16:creationId xmlns:a16="http://schemas.microsoft.com/office/drawing/2014/main" id="{6EE73B9A-8754-CD52-83DE-3B260C42693D}"/>
              </a:ext>
            </a:extLst>
          </p:cNvPr>
          <p:cNvPicPr>
            <a:picLocks noChangeAspect="1"/>
          </p:cNvPicPr>
          <p:nvPr/>
        </p:nvPicPr>
        <p:blipFill>
          <a:blip r:embed="rId4"/>
          <a:srcRect/>
          <a:stretch/>
        </p:blipFill>
        <p:spPr>
          <a:xfrm>
            <a:off x="11453313" y="172623"/>
            <a:ext cx="534480" cy="584200"/>
          </a:xfrm>
          <a:prstGeom prst="rect">
            <a:avLst/>
          </a:prstGeom>
        </p:spPr>
      </p:pic>
      <p:pic>
        <p:nvPicPr>
          <p:cNvPr id="4" name="Picture 3" descr="A group of men in a room&#10;&#10;AI-generated content may be incorrect.">
            <a:extLst>
              <a:ext uri="{FF2B5EF4-FFF2-40B4-BE49-F238E27FC236}">
                <a16:creationId xmlns:a16="http://schemas.microsoft.com/office/drawing/2014/main" id="{AAA2718D-0CFA-9A5A-CDDB-6FEE9F52E5C0}"/>
              </a:ext>
            </a:extLst>
          </p:cNvPr>
          <p:cNvPicPr>
            <a:picLocks noChangeAspect="1"/>
          </p:cNvPicPr>
          <p:nvPr/>
        </p:nvPicPr>
        <p:blipFill>
          <a:blip r:embed="rId5"/>
          <a:stretch>
            <a:fillRect/>
          </a:stretch>
        </p:blipFill>
        <p:spPr>
          <a:xfrm>
            <a:off x="9324990" y="544068"/>
            <a:ext cx="2128323" cy="2008754"/>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2390795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41B3-7A33-547A-3C74-3A5699560C7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5D7CF2F-851A-AAF6-793B-5FD282EFA186}"/>
              </a:ext>
            </a:extLst>
          </p:cNvPr>
          <p:cNvSpPr>
            <a:spLocks noGrp="1"/>
          </p:cNvSpPr>
          <p:nvPr>
            <p:ph idx="1"/>
          </p:nvPr>
        </p:nvSpPr>
        <p:spPr/>
        <p:txBody>
          <a:bodyPr/>
          <a:lstStyle/>
          <a:p>
            <a:r>
              <a:rPr lang="en-US" sz="3200" dirty="0"/>
              <a:t>Reflectometry software has a vision</a:t>
            </a:r>
          </a:p>
          <a:p>
            <a:endParaRPr lang="en-US" dirty="0"/>
          </a:p>
          <a:p>
            <a:r>
              <a:rPr lang="en-US" sz="3200" dirty="0"/>
              <a:t>Improving Reduction is central</a:t>
            </a:r>
          </a:p>
          <a:p>
            <a:endParaRPr lang="en-US" dirty="0"/>
          </a:p>
          <a:p>
            <a:r>
              <a:rPr lang="en-US" sz="3200" dirty="0"/>
              <a:t>Investment at ~20FTE is requested</a:t>
            </a:r>
          </a:p>
        </p:txBody>
      </p:sp>
      <p:pic>
        <p:nvPicPr>
          <p:cNvPr id="4" name="Picture 3" descr="A screenshot of a phone&#10;&#10;AI-generated content may be incorrect.">
            <a:extLst>
              <a:ext uri="{FF2B5EF4-FFF2-40B4-BE49-F238E27FC236}">
                <a16:creationId xmlns:a16="http://schemas.microsoft.com/office/drawing/2014/main" id="{FD787236-D40F-71D9-91E6-8853B4D362E1}"/>
              </a:ext>
            </a:extLst>
          </p:cNvPr>
          <p:cNvPicPr>
            <a:picLocks noChangeAspect="1"/>
          </p:cNvPicPr>
          <p:nvPr/>
        </p:nvPicPr>
        <p:blipFill>
          <a:blip r:embed="rId3"/>
          <a:stretch>
            <a:fillRect/>
          </a:stretch>
        </p:blipFill>
        <p:spPr>
          <a:xfrm>
            <a:off x="7851783" y="1156487"/>
            <a:ext cx="3892162" cy="4224052"/>
          </a:xfrm>
          <a:prstGeom prst="rect">
            <a:avLst/>
          </a:prstGeom>
          <a:noFill/>
        </p:spPr>
      </p:pic>
      <p:pic>
        <p:nvPicPr>
          <p:cNvPr id="5" name="Picture 4">
            <a:extLst>
              <a:ext uri="{FF2B5EF4-FFF2-40B4-BE49-F238E27FC236}">
                <a16:creationId xmlns:a16="http://schemas.microsoft.com/office/drawing/2014/main" id="{5B61A8C5-CC0E-7487-CDCA-0B6EF3B5830B}"/>
              </a:ext>
            </a:extLst>
          </p:cNvPr>
          <p:cNvPicPr>
            <a:picLocks noChangeAspect="1"/>
          </p:cNvPicPr>
          <p:nvPr/>
        </p:nvPicPr>
        <p:blipFill>
          <a:blip r:embed="rId4"/>
          <a:srcRect/>
          <a:stretch/>
        </p:blipFill>
        <p:spPr>
          <a:xfrm>
            <a:off x="11453313" y="172623"/>
            <a:ext cx="534480" cy="584200"/>
          </a:xfrm>
          <a:prstGeom prst="rect">
            <a:avLst/>
          </a:prstGeom>
        </p:spPr>
      </p:pic>
      <p:pic>
        <p:nvPicPr>
          <p:cNvPr id="6" name="Picture 5">
            <a:extLst>
              <a:ext uri="{FF2B5EF4-FFF2-40B4-BE49-F238E27FC236}">
                <a16:creationId xmlns:a16="http://schemas.microsoft.com/office/drawing/2014/main" id="{7C820C91-2C3A-6A87-D0DA-37456DDEB961}"/>
              </a:ext>
            </a:extLst>
          </p:cNvPr>
          <p:cNvPicPr>
            <a:picLocks noChangeAspect="1"/>
          </p:cNvPicPr>
          <p:nvPr/>
        </p:nvPicPr>
        <p:blipFill>
          <a:blip r:embed="rId5"/>
          <a:srcRect/>
          <a:stretch/>
        </p:blipFill>
        <p:spPr>
          <a:xfrm>
            <a:off x="10790807" y="178394"/>
            <a:ext cx="534480" cy="572657"/>
          </a:xfrm>
          <a:prstGeom prst="rect">
            <a:avLst/>
          </a:prstGeom>
        </p:spPr>
      </p:pic>
    </p:spTree>
    <p:extLst>
      <p:ext uri="{BB962C8B-B14F-4D97-AF65-F5344CB8AC3E}">
        <p14:creationId xmlns:p14="http://schemas.microsoft.com/office/powerpoint/2010/main" val="3596924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a:extLst>
              <a:ext uri="{FF2B5EF4-FFF2-40B4-BE49-F238E27FC236}">
                <a16:creationId xmlns:a16="http://schemas.microsoft.com/office/drawing/2014/main" id="{408C93B5-462E-6794-3074-81AC3509298B}"/>
              </a:ext>
            </a:extLst>
          </p:cNvPr>
          <p:cNvSpPr txBox="1"/>
          <p:nvPr/>
        </p:nvSpPr>
        <p:spPr>
          <a:xfrm>
            <a:off x="429840" y="274320"/>
            <a:ext cx="10821600" cy="1236600"/>
          </a:xfrm>
          <a:prstGeom prst="rect">
            <a:avLst/>
          </a:prstGeom>
          <a:noFill/>
          <a:ln w="9360">
            <a:noFill/>
          </a:ln>
        </p:spPr>
        <p:txBody>
          <a:bodyPr/>
          <a:lstStyle/>
          <a:p>
            <a:pPr>
              <a:lnSpc>
                <a:spcPct val="100000"/>
              </a:lnSpc>
            </a:pPr>
            <a:r>
              <a:rPr lang="en-US" sz="3200" b="0" strike="noStrike" spc="-1">
                <a:solidFill>
                  <a:srgbClr val="000000"/>
                </a:solidFill>
                <a:latin typeface="Century Gothic"/>
              </a:rPr>
              <a:t>Acknowledgements</a:t>
            </a:r>
            <a:endParaRPr lang="en-US" sz="3200" b="0" strike="noStrike" spc="-1">
              <a:solidFill>
                <a:srgbClr val="000000"/>
              </a:solidFill>
              <a:latin typeface="Arial"/>
            </a:endParaRPr>
          </a:p>
        </p:txBody>
      </p:sp>
      <p:sp>
        <p:nvSpPr>
          <p:cNvPr id="4" name="TextBox 3">
            <a:extLst>
              <a:ext uri="{FF2B5EF4-FFF2-40B4-BE49-F238E27FC236}">
                <a16:creationId xmlns:a16="http://schemas.microsoft.com/office/drawing/2014/main" id="{F6ED8108-4921-76EA-B0D1-582BC888FC09}"/>
              </a:ext>
            </a:extLst>
          </p:cNvPr>
          <p:cNvSpPr txBox="1"/>
          <p:nvPr/>
        </p:nvSpPr>
        <p:spPr>
          <a:xfrm>
            <a:off x="429841" y="958034"/>
            <a:ext cx="5585066" cy="2616101"/>
          </a:xfrm>
          <a:prstGeom prst="rect">
            <a:avLst/>
          </a:prstGeom>
          <a:noFill/>
        </p:spPr>
        <p:txBody>
          <a:bodyPr wrap="square">
            <a:spAutoFit/>
          </a:bodyPr>
          <a:lstStyle/>
          <a:p>
            <a:pPr defTabSz="1828800" fontAlgn="auto">
              <a:spcBef>
                <a:spcPts val="0"/>
              </a:spcBef>
              <a:spcAft>
                <a:spcPts val="1200"/>
              </a:spcAft>
              <a:defRPr/>
            </a:pPr>
            <a:r>
              <a:rPr lang="en-US" dirty="0">
                <a:latin typeface="+mn-lt"/>
                <a:cs typeface="Arial"/>
              </a:rPr>
              <a:t>DAQ Hardware &amp; Firmware:</a:t>
            </a:r>
            <a:br>
              <a:rPr lang="en-US" dirty="0">
                <a:latin typeface="+mn-lt"/>
                <a:cs typeface="Arial"/>
              </a:rPr>
            </a:br>
            <a:r>
              <a:rPr lang="en-US" dirty="0">
                <a:latin typeface="+mn-lt"/>
                <a:cs typeface="Arial"/>
              </a:rPr>
              <a:t>B. Avery, </a:t>
            </a:r>
            <a:r>
              <a:rPr lang="en-US" dirty="0">
                <a:latin typeface="+mn-lt"/>
              </a:rPr>
              <a:t>M. </a:t>
            </a:r>
            <a:r>
              <a:rPr lang="en-US" dirty="0" err="1">
                <a:latin typeface="+mn-lt"/>
              </a:rPr>
              <a:t>Bobrek</a:t>
            </a:r>
            <a:r>
              <a:rPr lang="en-US" dirty="0">
                <a:latin typeface="+mn-lt"/>
              </a:rPr>
              <a:t>, O. Fajardo-Osorio, S. Giles, P. Hansen, M. Harrington, H. Harvey, S. Hicks, C. Ndo, S. Wall            </a:t>
            </a:r>
          </a:p>
          <a:p>
            <a:pPr defTabSz="1828800" fontAlgn="auto">
              <a:spcBef>
                <a:spcPts val="0"/>
              </a:spcBef>
              <a:spcAft>
                <a:spcPts val="1200"/>
              </a:spcAft>
              <a:defRPr/>
            </a:pPr>
            <a:r>
              <a:rPr lang="en-US" dirty="0">
                <a:latin typeface="+mn-lt"/>
              </a:rPr>
              <a:t>Detector Hardware &amp; Firmware:</a:t>
            </a:r>
            <a:br>
              <a:rPr lang="en-US" dirty="0">
                <a:latin typeface="+mn-lt"/>
              </a:rPr>
            </a:br>
            <a:r>
              <a:rPr lang="en-US" dirty="0">
                <a:latin typeface="+mn-lt"/>
              </a:rPr>
              <a:t>J. Beal, V. Sedov</a:t>
            </a:r>
          </a:p>
          <a:p>
            <a:pPr marL="0" marR="0" lvl="0" indent="0" algn="l" defTabSz="1828800" rtl="0" eaLnBrk="1" fontAlgn="auto" latinLnBrk="0" hangingPunct="1">
              <a:lnSpc>
                <a:spcPct val="100000"/>
              </a:lnSpc>
              <a:spcBef>
                <a:spcPts val="0"/>
              </a:spcBef>
              <a:spcAft>
                <a:spcPts val="1200"/>
              </a:spcAft>
              <a:buClrTx/>
              <a:buSzTx/>
              <a:buFontTx/>
              <a:buNone/>
              <a:tabLst/>
              <a:defRPr/>
            </a:pPr>
            <a:r>
              <a:rPr lang="en-US" dirty="0">
                <a:latin typeface="+mn-lt"/>
              </a:rPr>
              <a:t>Mechanical:</a:t>
            </a:r>
            <a:br>
              <a:rPr lang="en-US" dirty="0">
                <a:latin typeface="+mn-lt"/>
              </a:rPr>
            </a:br>
            <a:r>
              <a:rPr lang="en-US" dirty="0">
                <a:latin typeface="+mn-lt"/>
              </a:rPr>
              <a:t>C. Sabens</a:t>
            </a:r>
          </a:p>
        </p:txBody>
      </p:sp>
      <p:sp>
        <p:nvSpPr>
          <p:cNvPr id="5" name="TextBox 4">
            <a:extLst>
              <a:ext uri="{FF2B5EF4-FFF2-40B4-BE49-F238E27FC236}">
                <a16:creationId xmlns:a16="http://schemas.microsoft.com/office/drawing/2014/main" id="{5595EDC6-A567-1311-8AC9-842D2053CE0A}"/>
              </a:ext>
            </a:extLst>
          </p:cNvPr>
          <p:cNvSpPr txBox="1"/>
          <p:nvPr/>
        </p:nvSpPr>
        <p:spPr>
          <a:xfrm>
            <a:off x="2058157" y="5158118"/>
            <a:ext cx="8237875" cy="1200329"/>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u="none" dirty="0">
                <a:latin typeface="Century Gothic" panose="020B0502020202020204" pitchFamily="34" charset="0"/>
                <a:cs typeface="Arial" panose="020B0604020202020204" pitchFamily="34" charset="0"/>
              </a:rPr>
              <a:t>This manuscript has been authored by UT-Battelle, LLC, under contract DE-AC05-00OR22725 with the US Department of Energy (DOE). The US government retains and the publisher, by accepting the article for publication, acknowledges that the US government retains a nonexclusive, paid-up, irrevocable, worldwide license to publish or reproduce the published form of this manuscript, or allow others to do so, for US government purposes. DOE will provide public access to these results of federally sponsored research in accordance with the DOE Public Access Plan (https://</a:t>
            </a:r>
            <a:r>
              <a:rPr lang="en-US" sz="1200" u="none" dirty="0" err="1">
                <a:latin typeface="Century Gothic" panose="020B0502020202020204" pitchFamily="34" charset="0"/>
                <a:cs typeface="Arial" panose="020B0604020202020204" pitchFamily="34" charset="0"/>
              </a:rPr>
              <a:t>www.energy.gov</a:t>
            </a:r>
            <a:r>
              <a:rPr lang="en-US" sz="1200" u="none" dirty="0">
                <a:latin typeface="Century Gothic" panose="020B0502020202020204" pitchFamily="34" charset="0"/>
                <a:cs typeface="Arial" panose="020B0604020202020204" pitchFamily="34" charset="0"/>
              </a:rPr>
              <a:t>/doe-public-access-plan).</a:t>
            </a:r>
            <a:endParaRPr lang="en-US" sz="1200" u="none" kern="1200" dirty="0">
              <a:latin typeface="Century Gothic" panose="020B0502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51B7D5F-E8F0-C271-CE16-99C1D44F3C74}"/>
              </a:ext>
            </a:extLst>
          </p:cNvPr>
          <p:cNvSpPr txBox="1"/>
          <p:nvPr/>
        </p:nvSpPr>
        <p:spPr>
          <a:xfrm>
            <a:off x="6177093" y="604090"/>
            <a:ext cx="5585066" cy="3323987"/>
          </a:xfrm>
          <a:prstGeom prst="rect">
            <a:avLst/>
          </a:prstGeom>
          <a:noFill/>
        </p:spPr>
        <p:txBody>
          <a:bodyPr wrap="square">
            <a:spAutoFit/>
          </a:bodyPr>
          <a:lstStyle/>
          <a:p>
            <a:pPr defTabSz="1828800" fontAlgn="auto">
              <a:spcBef>
                <a:spcPts val="0"/>
              </a:spcBef>
              <a:spcAft>
                <a:spcPts val="1200"/>
              </a:spcAft>
              <a:defRPr/>
            </a:pPr>
            <a:r>
              <a:rPr lang="en-US" dirty="0">
                <a:latin typeface="+mn-lt"/>
              </a:rPr>
              <a:t>Software:</a:t>
            </a:r>
            <a:br>
              <a:rPr lang="en-US" dirty="0">
                <a:latin typeface="+mn-lt"/>
              </a:rPr>
            </a:br>
            <a:r>
              <a:rPr lang="en-US" dirty="0">
                <a:latin typeface="+mn-lt"/>
              </a:rPr>
              <a:t>X. Geng, K. </a:t>
            </a:r>
            <a:r>
              <a:rPr lang="en-US" dirty="0" err="1">
                <a:latin typeface="+mn-lt"/>
              </a:rPr>
              <a:t>Gofron</a:t>
            </a:r>
            <a:r>
              <a:rPr lang="en-US" dirty="0">
                <a:latin typeface="+mn-lt"/>
              </a:rPr>
              <a:t>, R. Gregory, G. Guyotte, J. Kohl, B. Krishna, M. Ruiz-Rodriguez, A. Sobhani, G. Taufer, Z. Thurman, K. Vodopivec, M. Waddel</a:t>
            </a:r>
            <a:endParaRPr lang="en-US" u="none" dirty="0">
              <a:latin typeface="+mn-lt"/>
            </a:endParaRPr>
          </a:p>
          <a:p>
            <a:pPr defTabSz="1828800" fontAlgn="auto">
              <a:spcBef>
                <a:spcPts val="0"/>
              </a:spcBef>
              <a:spcAft>
                <a:spcPts val="1200"/>
              </a:spcAft>
              <a:defRPr/>
            </a:pPr>
            <a:r>
              <a:rPr lang="en-US" dirty="0">
                <a:latin typeface="+mn-lt"/>
                <a:cs typeface="Arial"/>
              </a:rPr>
              <a:t>Computing aka Linux Team:</a:t>
            </a:r>
            <a:br>
              <a:rPr lang="en-US" dirty="0">
                <a:latin typeface="+mn-lt"/>
                <a:cs typeface="Arial"/>
              </a:rPr>
            </a:br>
            <a:r>
              <a:rPr lang="en-US" dirty="0">
                <a:latin typeface="+mn-lt"/>
              </a:rPr>
              <a:t>M. </a:t>
            </a:r>
            <a:r>
              <a:rPr lang="en-US" dirty="0" err="1">
                <a:latin typeface="+mn-lt"/>
              </a:rPr>
              <a:t>Bedynek</a:t>
            </a:r>
            <a:r>
              <a:rPr lang="en-US" dirty="0">
                <a:latin typeface="+mn-lt"/>
              </a:rPr>
              <a:t>, B. Conway, R. Crompton, J. Hale </a:t>
            </a:r>
          </a:p>
          <a:p>
            <a:pPr defTabSz="1828800" fontAlgn="auto">
              <a:spcBef>
                <a:spcPts val="0"/>
              </a:spcBef>
              <a:spcAft>
                <a:spcPts val="1200"/>
              </a:spcAft>
              <a:defRPr/>
            </a:pPr>
            <a:r>
              <a:rPr lang="en-US" dirty="0">
                <a:latin typeface="+mn-lt"/>
              </a:rPr>
              <a:t>Computational:</a:t>
            </a:r>
            <a:br>
              <a:rPr lang="en-US" dirty="0">
                <a:latin typeface="+mn-lt"/>
              </a:rPr>
            </a:br>
            <a:r>
              <a:rPr lang="en-US" dirty="0">
                <a:latin typeface="+mn-lt"/>
              </a:rPr>
              <a:t>M. Doucet, M. Guthrie, A. Hicks, M. McDonnel</a:t>
            </a:r>
          </a:p>
          <a:p>
            <a:pPr defTabSz="1828800" fontAlgn="auto">
              <a:spcBef>
                <a:spcPts val="0"/>
              </a:spcBef>
              <a:spcAft>
                <a:spcPts val="1200"/>
              </a:spcAft>
              <a:defRPr/>
            </a:pPr>
            <a:r>
              <a:rPr lang="en-US" dirty="0">
                <a:latin typeface="+mn-lt"/>
              </a:rPr>
              <a:t>Scientific:</a:t>
            </a:r>
            <a:br>
              <a:rPr lang="en-US" dirty="0">
                <a:latin typeface="+mn-lt"/>
              </a:rPr>
            </a:br>
            <a:r>
              <a:rPr lang="en-US" dirty="0">
                <a:latin typeface="+mn-lt"/>
              </a:rPr>
              <a:t>R. Anderson, T. Charlton, G. Ehlers, E. Watkins </a:t>
            </a:r>
          </a:p>
        </p:txBody>
      </p:sp>
      <p:pic>
        <p:nvPicPr>
          <p:cNvPr id="6" name="Picture 5" descr="A picture containing text, person, wall, indoor&#10;&#10;AI-generated content may be incorrect.">
            <a:extLst>
              <a:ext uri="{FF2B5EF4-FFF2-40B4-BE49-F238E27FC236}">
                <a16:creationId xmlns:a16="http://schemas.microsoft.com/office/drawing/2014/main" id="{3ECEB126-E903-E196-C5EA-C305E1D7336E}"/>
              </a:ext>
            </a:extLst>
          </p:cNvPr>
          <p:cNvPicPr>
            <a:picLocks noChangeAspect="1"/>
          </p:cNvPicPr>
          <p:nvPr/>
        </p:nvPicPr>
        <p:blipFill>
          <a:blip r:embed="rId3"/>
          <a:stretch>
            <a:fillRect/>
          </a:stretch>
        </p:blipFill>
        <p:spPr>
          <a:xfrm>
            <a:off x="4473414" y="2058784"/>
            <a:ext cx="1541493" cy="2740432"/>
          </a:xfrm>
          <a:prstGeom prst="rect">
            <a:avLst/>
          </a:prstGeom>
          <a:effectLst>
            <a:outerShdw blurRad="50800" dist="38100" dir="2700000" algn="tl" rotWithShape="0">
              <a:prstClr val="black">
                <a:alpha val="40000"/>
              </a:prstClr>
            </a:outerShdw>
            <a:softEdge rad="12700"/>
          </a:effectLst>
        </p:spPr>
      </p:pic>
    </p:spTree>
    <p:extLst>
      <p:ext uri="{BB962C8B-B14F-4D97-AF65-F5344CB8AC3E}">
        <p14:creationId xmlns:p14="http://schemas.microsoft.com/office/powerpoint/2010/main" val="701799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a:xfrm>
            <a:off x="0" y="3105834"/>
            <a:ext cx="12192000" cy="646331"/>
          </a:xfrm>
        </p:spPr>
        <p:txBody>
          <a:bodyPr/>
          <a:lstStyle/>
          <a:p>
            <a:pPr algn="ctr"/>
            <a:r>
              <a:rPr lang="en-US" sz="4000" dirty="0"/>
              <a:t>Supplementary slides</a:t>
            </a:r>
          </a:p>
        </p:txBody>
      </p:sp>
    </p:spTree>
    <p:extLst>
      <p:ext uri="{BB962C8B-B14F-4D97-AF65-F5344CB8AC3E}">
        <p14:creationId xmlns:p14="http://schemas.microsoft.com/office/powerpoint/2010/main" val="137598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637A7-3C56-6645-92D4-42F70068175F}"/>
              </a:ext>
            </a:extLst>
          </p:cNvPr>
          <p:cNvSpPr>
            <a:spLocks noGrp="1"/>
          </p:cNvSpPr>
          <p:nvPr>
            <p:ph type="title"/>
          </p:nvPr>
        </p:nvSpPr>
        <p:spPr/>
        <p:txBody>
          <a:bodyPr/>
          <a:lstStyle/>
          <a:p>
            <a:r>
              <a:rPr lang="en-US"/>
              <a:t>Overall Software Architecture</a:t>
            </a:r>
          </a:p>
        </p:txBody>
      </p:sp>
      <p:grpSp>
        <p:nvGrpSpPr>
          <p:cNvPr id="4" name="Group 3">
            <a:extLst>
              <a:ext uri="{FF2B5EF4-FFF2-40B4-BE49-F238E27FC236}">
                <a16:creationId xmlns:a16="http://schemas.microsoft.com/office/drawing/2014/main" id="{4EE9DBE9-C01D-8542-B818-210218AD3FC0}"/>
              </a:ext>
            </a:extLst>
          </p:cNvPr>
          <p:cNvGrpSpPr/>
          <p:nvPr/>
        </p:nvGrpSpPr>
        <p:grpSpPr>
          <a:xfrm>
            <a:off x="1738471" y="1138646"/>
            <a:ext cx="8125099" cy="4827530"/>
            <a:chOff x="533400" y="1296092"/>
            <a:chExt cx="8125099" cy="4827530"/>
          </a:xfrm>
        </p:grpSpPr>
        <p:sp>
          <p:nvSpPr>
            <p:cNvPr id="5" name="Process 18">
              <a:extLst>
                <a:ext uri="{FF2B5EF4-FFF2-40B4-BE49-F238E27FC236}">
                  <a16:creationId xmlns:a16="http://schemas.microsoft.com/office/drawing/2014/main" id="{6FA17C90-50B7-C34B-ABF4-0260732934DE}"/>
                </a:ext>
              </a:extLst>
            </p:cNvPr>
            <p:cNvSpPr/>
            <p:nvPr/>
          </p:nvSpPr>
          <p:spPr>
            <a:xfrm>
              <a:off x="5181600" y="3998408"/>
              <a:ext cx="3476899" cy="2097592"/>
            </a:xfrm>
            <a:prstGeom prst="flowChartProcess">
              <a:avLst/>
            </a:prstGeom>
            <a:gradFill flip="none" rotWithShape="1">
              <a:gsLst>
                <a:gs pos="1000">
                  <a:srgbClr val="98CB66"/>
                </a:gs>
                <a:gs pos="100000">
                  <a:schemeClr val="accent2">
                    <a:lumMod val="20000"/>
                    <a:lumOff val="80000"/>
                  </a:schemeClr>
                </a:gs>
              </a:gsLst>
              <a:path path="circle">
                <a:fillToRect t="100000" r="100000"/>
              </a:path>
              <a:tileRect l="-100000" b="-100000"/>
            </a:gradFill>
            <a:ln>
              <a:solidFill>
                <a:schemeClr val="tx1"/>
              </a:solidFill>
            </a:ln>
            <a:effectLst>
              <a:outerShdw blurRad="50800" dist="38100" dir="2700000" algn="tl" rotWithShape="0">
                <a:srgbClr val="000000">
                  <a:alpha val="43000"/>
                </a:srgbClr>
              </a:outerShdw>
            </a:effectLst>
          </p:spPr>
          <p:style>
            <a:lnRef idx="1">
              <a:schemeClr val="accent1"/>
            </a:lnRef>
            <a:fillRef idx="2">
              <a:schemeClr val="accent1"/>
            </a:fillRef>
            <a:effectRef idx="1">
              <a:schemeClr val="accent1"/>
            </a:effectRef>
            <a:fontRef idx="minor">
              <a:schemeClr val="dk1"/>
            </a:fontRef>
          </p:style>
          <p:txBody>
            <a:bodyPr/>
            <a:lstStyle/>
            <a:p>
              <a:pPr algn="ctr"/>
              <a:r>
                <a:rPr lang="en-US" sz="1600">
                  <a:solidFill>
                    <a:schemeClr val="tx1"/>
                  </a:solidFill>
                  <a:latin typeface="Helvetica"/>
                  <a:ea typeface="ＭＳ Ｐゴシック" pitchFamily="34" charset="-128"/>
                </a:rPr>
                <a:t>Beam line Workstations</a:t>
              </a:r>
            </a:p>
          </p:txBody>
        </p:sp>
        <p:sp>
          <p:nvSpPr>
            <p:cNvPr id="6" name="Rounded Rectangle 5">
              <a:extLst>
                <a:ext uri="{FF2B5EF4-FFF2-40B4-BE49-F238E27FC236}">
                  <a16:creationId xmlns:a16="http://schemas.microsoft.com/office/drawing/2014/main" id="{F4545BEA-B1E6-164D-8BEA-4850752BC945}"/>
                </a:ext>
              </a:extLst>
            </p:cNvPr>
            <p:cNvSpPr/>
            <p:nvPr/>
          </p:nvSpPr>
          <p:spPr>
            <a:xfrm>
              <a:off x="533400" y="2743200"/>
              <a:ext cx="1600200" cy="954681"/>
            </a:xfrm>
            <a:prstGeom prst="roundRect">
              <a:avLst/>
            </a:prstGeom>
            <a:solidFill>
              <a:schemeClr val="bg2">
                <a:lumMod val="95000"/>
              </a:schemeClr>
            </a:solidFill>
            <a:ln>
              <a:solidFill>
                <a:schemeClr val="tx1"/>
              </a:solidFill>
            </a:ln>
            <a:effectLst>
              <a:outerShdw blurRad="50800" dist="38100" dir="2700000" algn="tl" rotWithShape="0">
                <a:srgbClr val="000000">
                  <a:alpha val="43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a:solidFill>
                    <a:schemeClr val="tx1"/>
                  </a:solidFill>
                  <a:latin typeface="Helvetica"/>
                </a:rPr>
                <a:t>Sample Environment,</a:t>
              </a:r>
            </a:p>
            <a:p>
              <a:pPr algn="ctr"/>
              <a:r>
                <a:rPr lang="en-US" sz="1400">
                  <a:solidFill>
                    <a:schemeClr val="tx1"/>
                  </a:solidFill>
                  <a:latin typeface="Helvetica"/>
                </a:rPr>
                <a:t>Beam Line Equipment</a:t>
              </a:r>
            </a:p>
          </p:txBody>
        </p:sp>
        <p:sp>
          <p:nvSpPr>
            <p:cNvPr id="7" name="Flowchart: Direct Access Storage 11">
              <a:extLst>
                <a:ext uri="{FF2B5EF4-FFF2-40B4-BE49-F238E27FC236}">
                  <a16:creationId xmlns:a16="http://schemas.microsoft.com/office/drawing/2014/main" id="{9B3F69B8-4596-5746-8919-BEF0EB6A3645}"/>
                </a:ext>
              </a:extLst>
            </p:cNvPr>
            <p:cNvSpPr/>
            <p:nvPr/>
          </p:nvSpPr>
          <p:spPr>
            <a:xfrm>
              <a:off x="533400" y="1296092"/>
              <a:ext cx="1752600" cy="1001806"/>
            </a:xfrm>
            <a:prstGeom prst="flowChartMagneticDrum">
              <a:avLst/>
            </a:prstGeom>
            <a:solidFill>
              <a:schemeClr val="bg2">
                <a:lumMod val="95000"/>
              </a:schemeClr>
            </a:solidFill>
            <a:ln>
              <a:solidFill>
                <a:schemeClr val="tx1"/>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latin typeface="Helvetica"/>
                </a:rPr>
                <a:t>Detector</a:t>
              </a:r>
            </a:p>
          </p:txBody>
        </p:sp>
        <p:sp>
          <p:nvSpPr>
            <p:cNvPr id="8" name="Folded Corner 7">
              <a:extLst>
                <a:ext uri="{FF2B5EF4-FFF2-40B4-BE49-F238E27FC236}">
                  <a16:creationId xmlns:a16="http://schemas.microsoft.com/office/drawing/2014/main" id="{895C3737-17CC-A940-8FD1-E588E45450A5}"/>
                </a:ext>
              </a:extLst>
            </p:cNvPr>
            <p:cNvSpPr/>
            <p:nvPr/>
          </p:nvSpPr>
          <p:spPr>
            <a:xfrm>
              <a:off x="7817786" y="1447800"/>
              <a:ext cx="800705" cy="1070032"/>
            </a:xfrm>
            <a:prstGeom prst="foldedCorner">
              <a:avLst/>
            </a:prstGeom>
            <a:solidFill>
              <a:schemeClr val="accent2">
                <a:lumMod val="20000"/>
                <a:lumOff val="80000"/>
              </a:schemeClr>
            </a:solidFill>
            <a:ln w="3175"/>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1400">
                  <a:ln w="3175">
                    <a:solidFill>
                      <a:schemeClr val="tx1"/>
                    </a:solidFill>
                  </a:ln>
                  <a:solidFill>
                    <a:schemeClr val="tx1"/>
                  </a:solidFill>
                  <a:latin typeface="Helvetica"/>
                </a:rPr>
                <a:t>NeXus</a:t>
              </a:r>
            </a:p>
          </p:txBody>
        </p:sp>
        <p:sp>
          <p:nvSpPr>
            <p:cNvPr id="9" name="Rounded Rectangle 8">
              <a:extLst>
                <a:ext uri="{FF2B5EF4-FFF2-40B4-BE49-F238E27FC236}">
                  <a16:creationId xmlns:a16="http://schemas.microsoft.com/office/drawing/2014/main" id="{CD6EE287-D4B9-A248-AA1D-E25D959721C8}"/>
                </a:ext>
              </a:extLst>
            </p:cNvPr>
            <p:cNvSpPr/>
            <p:nvPr/>
          </p:nvSpPr>
          <p:spPr>
            <a:xfrm>
              <a:off x="533400" y="4596633"/>
              <a:ext cx="1600200" cy="965967"/>
            </a:xfrm>
            <a:prstGeom prst="roundRect">
              <a:avLst/>
            </a:prstGeom>
            <a:solidFill>
              <a:srgbClr val="98CB66"/>
            </a:solidFill>
            <a:ln>
              <a:solidFill>
                <a:schemeClr val="tx1"/>
              </a:solidFill>
            </a:ln>
            <a:effectLst>
              <a:outerShdw blurRad="50800" dist="38100" dir="2700000" algn="tl" rotWithShape="0">
                <a:srgbClr val="000000">
                  <a:alpha val="43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a:solidFill>
                    <a:schemeClr val="tx1"/>
                  </a:solidFill>
                  <a:latin typeface="Helvetica"/>
                </a:rPr>
                <a:t>EPICS</a:t>
              </a:r>
              <a:br>
                <a:rPr lang="en-US" sz="1400">
                  <a:solidFill>
                    <a:schemeClr val="tx1"/>
                  </a:solidFill>
                  <a:latin typeface="Helvetica"/>
                </a:rPr>
              </a:br>
              <a:r>
                <a:rPr lang="en-US" sz="1400">
                  <a:solidFill>
                    <a:schemeClr val="tx1"/>
                  </a:solidFill>
                  <a:latin typeface="Helvetica"/>
                </a:rPr>
                <a:t>IOCs</a:t>
              </a:r>
            </a:p>
          </p:txBody>
        </p:sp>
        <p:sp>
          <p:nvSpPr>
            <p:cNvPr id="10" name="Rounded Rectangle 9">
              <a:extLst>
                <a:ext uri="{FF2B5EF4-FFF2-40B4-BE49-F238E27FC236}">
                  <a16:creationId xmlns:a16="http://schemas.microsoft.com/office/drawing/2014/main" id="{ED44C2F6-D920-7B42-9AC4-77FFBC801A50}"/>
                </a:ext>
              </a:extLst>
            </p:cNvPr>
            <p:cNvSpPr/>
            <p:nvPr/>
          </p:nvSpPr>
          <p:spPr>
            <a:xfrm>
              <a:off x="2917749" y="4119585"/>
              <a:ext cx="1600200" cy="685799"/>
            </a:xfrm>
            <a:prstGeom prst="roundRect">
              <a:avLst/>
            </a:prstGeom>
            <a:solidFill>
              <a:srgbClr val="98CB66"/>
            </a:solidFill>
            <a:ln>
              <a:solidFill>
                <a:schemeClr val="tx1"/>
              </a:solidFill>
            </a:ln>
            <a:effectLst>
              <a:outerShdw blurRad="50800" dist="38100" dir="2700000" algn="tl" rotWithShape="0">
                <a:srgbClr val="000000">
                  <a:alpha val="43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a:solidFill>
                    <a:schemeClr val="tx1"/>
                  </a:solidFill>
                  <a:latin typeface="Helvetica"/>
                </a:rPr>
                <a:t>Scan Server</a:t>
              </a:r>
            </a:p>
          </p:txBody>
        </p:sp>
        <p:sp>
          <p:nvSpPr>
            <p:cNvPr id="11" name="Rounded Rectangle 10">
              <a:extLst>
                <a:ext uri="{FF2B5EF4-FFF2-40B4-BE49-F238E27FC236}">
                  <a16:creationId xmlns:a16="http://schemas.microsoft.com/office/drawing/2014/main" id="{09D2C448-C950-1948-B6A7-3EE8D90BA3AF}"/>
                </a:ext>
              </a:extLst>
            </p:cNvPr>
            <p:cNvSpPr/>
            <p:nvPr/>
          </p:nvSpPr>
          <p:spPr>
            <a:xfrm>
              <a:off x="1804427" y="1447881"/>
              <a:ext cx="862573" cy="698228"/>
            </a:xfrm>
            <a:prstGeom prst="roundRect">
              <a:avLst/>
            </a:prstGeom>
            <a:solidFill>
              <a:srgbClr val="98CB66"/>
            </a:solidFill>
            <a:ln>
              <a:solidFill>
                <a:schemeClr val="tx1"/>
              </a:solidFill>
            </a:ln>
            <a:effectLst>
              <a:outerShdw blurRad="50800" dist="38100" dir="2700000" algn="tl" rotWithShape="0">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a:solidFill>
                    <a:schemeClr val="tx1"/>
                  </a:solidFill>
                  <a:latin typeface="Helvetica"/>
                </a:rPr>
                <a:t>nED</a:t>
              </a:r>
            </a:p>
          </p:txBody>
        </p:sp>
        <p:pic>
          <p:nvPicPr>
            <p:cNvPr id="12" name="Picture 11" descr="Screen Shot 2012-12-13 at 14.17.59 .png">
              <a:extLst>
                <a:ext uri="{FF2B5EF4-FFF2-40B4-BE49-F238E27FC236}">
                  <a16:creationId xmlns:a16="http://schemas.microsoft.com/office/drawing/2014/main" id="{5D95E7A2-2F9C-404A-BD19-53FE62F12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613" y="4297263"/>
              <a:ext cx="1979878" cy="1361256"/>
            </a:xfrm>
            <a:prstGeom prst="rect">
              <a:avLst/>
            </a:prstGeom>
            <a:gradFill flip="none" rotWithShape="1">
              <a:gsLst>
                <a:gs pos="0">
                  <a:srgbClr val="98CB66"/>
                </a:gs>
                <a:gs pos="100000">
                  <a:schemeClr val="accent2">
                    <a:lumMod val="20000"/>
                    <a:lumOff val="80000"/>
                  </a:schemeClr>
                </a:gs>
              </a:gsLst>
              <a:path path="circle">
                <a:fillToRect t="100000" r="100000"/>
              </a:path>
              <a:tileRect l="-100000" b="-100000"/>
            </a:gradFill>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F513D89-6E71-0745-8745-0959C928EE85}"/>
                </a:ext>
              </a:extLst>
            </p:cNvPr>
            <p:cNvPicPr>
              <a:picLocks noChangeAspect="1"/>
            </p:cNvPicPr>
            <p:nvPr/>
          </p:nvPicPr>
          <p:blipFill>
            <a:blip r:embed="rId4"/>
            <a:stretch>
              <a:fillRect/>
            </a:stretch>
          </p:blipFill>
          <p:spPr>
            <a:xfrm>
              <a:off x="5261292" y="4679841"/>
              <a:ext cx="1948859" cy="1370022"/>
            </a:xfrm>
            <a:prstGeom prst="rect">
              <a:avLst/>
            </a:prstGeom>
            <a:gradFill flip="none" rotWithShape="1">
              <a:gsLst>
                <a:gs pos="0">
                  <a:srgbClr val="98CB66"/>
                </a:gs>
                <a:gs pos="100000">
                  <a:schemeClr val="accent2">
                    <a:lumMod val="20000"/>
                    <a:lumOff val="80000"/>
                  </a:schemeClr>
                </a:gs>
              </a:gsLst>
              <a:path path="circle">
                <a:fillToRect t="100000" r="100000"/>
              </a:path>
              <a:tileRect l="-100000" b="-100000"/>
            </a:gradFill>
            <a:effectLst>
              <a:outerShdw blurRad="50800" dist="38100" dir="2700000" algn="tl" rotWithShape="0">
                <a:srgbClr val="000000">
                  <a:alpha val="43000"/>
                </a:srgbClr>
              </a:outerShdw>
            </a:effectLst>
          </p:spPr>
        </p:pic>
        <p:cxnSp>
          <p:nvCxnSpPr>
            <p:cNvPr id="14" name="Straight Arrow Connector 13">
              <a:extLst>
                <a:ext uri="{FF2B5EF4-FFF2-40B4-BE49-F238E27FC236}">
                  <a16:creationId xmlns:a16="http://schemas.microsoft.com/office/drawing/2014/main" id="{767A5B26-8B23-2742-A8A6-4BA636CEBADA}"/>
                </a:ext>
              </a:extLst>
            </p:cNvPr>
            <p:cNvCxnSpPr>
              <a:stCxn id="17" idx="2"/>
              <a:endCxn id="22" idx="0"/>
            </p:cNvCxnSpPr>
            <p:nvPr/>
          </p:nvCxnSpPr>
          <p:spPr>
            <a:xfrm>
              <a:off x="3717849" y="3628465"/>
              <a:ext cx="0" cy="491120"/>
            </a:xfrm>
            <a:prstGeom prst="straightConnector1">
              <a:avLst/>
            </a:prstGeom>
            <a:ln w="76200" cmpd="sng">
              <a:solidFill>
                <a:srgbClr val="98CB66"/>
              </a:solidFill>
              <a:headEnd type="non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79">
              <a:extLst>
                <a:ext uri="{FF2B5EF4-FFF2-40B4-BE49-F238E27FC236}">
                  <a16:creationId xmlns:a16="http://schemas.microsoft.com/office/drawing/2014/main" id="{E0990A82-1A37-A543-9773-CCC576C395B4}"/>
                </a:ext>
              </a:extLst>
            </p:cNvPr>
            <p:cNvCxnSpPr>
              <a:stCxn id="15" idx="2"/>
              <a:endCxn id="14" idx="3"/>
            </p:cNvCxnSpPr>
            <p:nvPr/>
          </p:nvCxnSpPr>
          <p:spPr>
            <a:xfrm rot="5400000">
              <a:off x="7448968" y="2460265"/>
              <a:ext cx="711605" cy="826739"/>
            </a:xfrm>
            <a:prstGeom prst="bentConnector2">
              <a:avLst/>
            </a:prstGeom>
            <a:ln w="76200" cmpd="sng">
              <a:solidFill>
                <a:srgbClr val="C4F093"/>
              </a:solidFill>
              <a:headEnd type="non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C2B95F8-9162-B247-A41A-A2664C46A998}"/>
                </a:ext>
              </a:extLst>
            </p:cNvPr>
            <p:cNvCxnSpPr>
              <a:stCxn id="14" idx="2"/>
            </p:cNvCxnSpPr>
            <p:nvPr/>
          </p:nvCxnSpPr>
          <p:spPr>
            <a:xfrm>
              <a:off x="6591300" y="3578551"/>
              <a:ext cx="0" cy="419857"/>
            </a:xfrm>
            <a:prstGeom prst="straightConnector1">
              <a:avLst/>
            </a:prstGeom>
            <a:ln w="76200" cmpd="sng">
              <a:solidFill>
                <a:srgbClr val="C4F093"/>
              </a:solidFill>
              <a:headEnd type="non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439528D-9C48-1F49-BB82-249FB5D03398}"/>
                </a:ext>
              </a:extLst>
            </p:cNvPr>
            <p:cNvCxnSpPr>
              <a:stCxn id="32" idx="2"/>
              <a:endCxn id="20" idx="0"/>
            </p:cNvCxnSpPr>
            <p:nvPr/>
          </p:nvCxnSpPr>
          <p:spPr>
            <a:xfrm>
              <a:off x="1333500" y="3697881"/>
              <a:ext cx="0" cy="898752"/>
            </a:xfrm>
            <a:prstGeom prst="straightConnector1">
              <a:avLst/>
            </a:prstGeom>
            <a:ln w="76200" cmpd="sng">
              <a:solidFill>
                <a:srgbClr val="98CB66"/>
              </a:solidFill>
              <a:headEnd type="triangl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313534D-B19B-2048-B040-D997C350B111}"/>
                </a:ext>
              </a:extLst>
            </p:cNvPr>
            <p:cNvCxnSpPr>
              <a:stCxn id="13" idx="3"/>
            </p:cNvCxnSpPr>
            <p:nvPr/>
          </p:nvCxnSpPr>
          <p:spPr>
            <a:xfrm flipV="1">
              <a:off x="7282057" y="1796994"/>
              <a:ext cx="535729" cy="1"/>
            </a:xfrm>
            <a:prstGeom prst="straightConnector1">
              <a:avLst/>
            </a:prstGeom>
            <a:ln w="76200" cmpd="sng">
              <a:solidFill>
                <a:srgbClr val="C4F093"/>
              </a:solidFill>
              <a:headEnd type="non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9" name="Rounded Rectangle 18">
              <a:extLst>
                <a:ext uri="{FF2B5EF4-FFF2-40B4-BE49-F238E27FC236}">
                  <a16:creationId xmlns:a16="http://schemas.microsoft.com/office/drawing/2014/main" id="{AC3E780F-EF58-A84C-AB01-7E0E899611F8}"/>
                </a:ext>
              </a:extLst>
            </p:cNvPr>
            <p:cNvSpPr/>
            <p:nvPr/>
          </p:nvSpPr>
          <p:spPr>
            <a:xfrm>
              <a:off x="5900543" y="1447881"/>
              <a:ext cx="1381514" cy="698228"/>
            </a:xfrm>
            <a:prstGeom prst="roundRect">
              <a:avLst/>
            </a:prstGeom>
            <a:solidFill>
              <a:schemeClr val="accent3"/>
            </a:solidFill>
            <a:ln>
              <a:solidFill>
                <a:schemeClr val="tx1"/>
              </a:solidFill>
            </a:ln>
            <a:effectLst>
              <a:outerShdw blurRad="50800" dist="38100" dir="2700000" algn="tl" rotWithShape="0">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a:solidFill>
                    <a:schemeClr val="tx1"/>
                  </a:solidFill>
                  <a:latin typeface="Helvetica"/>
                </a:rPr>
                <a:t>Streaming</a:t>
              </a:r>
              <a:br>
                <a:rPr lang="en-US" sz="1400">
                  <a:solidFill>
                    <a:schemeClr val="tx1"/>
                  </a:solidFill>
                  <a:latin typeface="Helvetica"/>
                </a:rPr>
              </a:br>
              <a:r>
                <a:rPr lang="en-US" sz="1400">
                  <a:solidFill>
                    <a:schemeClr val="tx1"/>
                  </a:solidFill>
                  <a:latin typeface="Helvetica"/>
                </a:rPr>
                <a:t>Translation Client</a:t>
              </a:r>
            </a:p>
          </p:txBody>
        </p:sp>
        <p:grpSp>
          <p:nvGrpSpPr>
            <p:cNvPr id="20" name="Group 19">
              <a:extLst>
                <a:ext uri="{FF2B5EF4-FFF2-40B4-BE49-F238E27FC236}">
                  <a16:creationId xmlns:a16="http://schemas.microsoft.com/office/drawing/2014/main" id="{3DB64EB7-9901-BE4B-9A33-CBB601A74A79}"/>
                </a:ext>
              </a:extLst>
            </p:cNvPr>
            <p:cNvGrpSpPr/>
            <p:nvPr/>
          </p:nvGrpSpPr>
          <p:grpSpPr>
            <a:xfrm>
              <a:off x="1333500" y="5818822"/>
              <a:ext cx="2955849" cy="304800"/>
              <a:chOff x="762000" y="5791200"/>
              <a:chExt cx="2955849" cy="304800"/>
            </a:xfrm>
          </p:grpSpPr>
          <p:sp>
            <p:nvSpPr>
              <p:cNvPr id="36" name="Rectangle 35">
                <a:extLst>
                  <a:ext uri="{FF2B5EF4-FFF2-40B4-BE49-F238E27FC236}">
                    <a16:creationId xmlns:a16="http://schemas.microsoft.com/office/drawing/2014/main" id="{82C496F1-A79E-7B46-9A06-0D35E1AE7FC2}"/>
                  </a:ext>
                </a:extLst>
              </p:cNvPr>
              <p:cNvSpPr/>
              <p:nvPr/>
            </p:nvSpPr>
            <p:spPr>
              <a:xfrm>
                <a:off x="1736650" y="5791200"/>
                <a:ext cx="990599" cy="304800"/>
              </a:xfrm>
              <a:prstGeom prst="rect">
                <a:avLst/>
              </a:prstGeom>
              <a:solidFill>
                <a:schemeClr val="accent3"/>
              </a:solidFill>
              <a:ln>
                <a:solidFill>
                  <a:schemeClr val="tx1"/>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a:solidFill>
                      <a:schemeClr val="tx1"/>
                    </a:solidFill>
                    <a:latin typeface="Helvetica"/>
                  </a:rPr>
                  <a:t>ADARA</a:t>
                </a:r>
              </a:p>
            </p:txBody>
          </p:sp>
          <p:sp>
            <p:nvSpPr>
              <p:cNvPr id="37" name="Rectangle 36">
                <a:extLst>
                  <a:ext uri="{FF2B5EF4-FFF2-40B4-BE49-F238E27FC236}">
                    <a16:creationId xmlns:a16="http://schemas.microsoft.com/office/drawing/2014/main" id="{99540485-007E-9B4A-A7FA-378DF7A01434}"/>
                  </a:ext>
                </a:extLst>
              </p:cNvPr>
              <p:cNvSpPr/>
              <p:nvPr/>
            </p:nvSpPr>
            <p:spPr>
              <a:xfrm>
                <a:off x="2727249" y="5791200"/>
                <a:ext cx="990600" cy="304800"/>
              </a:xfrm>
              <a:prstGeom prst="rect">
                <a:avLst/>
              </a:prstGeom>
              <a:solidFill>
                <a:srgbClr val="98CB66"/>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a:solidFill>
                      <a:schemeClr val="tx1"/>
                    </a:solidFill>
                    <a:latin typeface="Helvetica"/>
                  </a:rPr>
                  <a:t>EPICS</a:t>
                </a:r>
              </a:p>
            </p:txBody>
          </p:sp>
          <p:sp>
            <p:nvSpPr>
              <p:cNvPr id="38" name="Rectangle 37">
                <a:extLst>
                  <a:ext uri="{FF2B5EF4-FFF2-40B4-BE49-F238E27FC236}">
                    <a16:creationId xmlns:a16="http://schemas.microsoft.com/office/drawing/2014/main" id="{11651D0C-E019-0340-B0B5-9F3EB2AA2931}"/>
                  </a:ext>
                </a:extLst>
              </p:cNvPr>
              <p:cNvSpPr/>
              <p:nvPr/>
            </p:nvSpPr>
            <p:spPr>
              <a:xfrm>
                <a:off x="762000" y="5791200"/>
                <a:ext cx="990599" cy="304800"/>
              </a:xfrm>
              <a:prstGeom prst="rect">
                <a:avLst/>
              </a:prstGeom>
              <a:solidFill>
                <a:schemeClr val="accent2">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sz="1400">
                    <a:solidFill>
                      <a:schemeClr val="tx1"/>
                    </a:solidFill>
                    <a:latin typeface="Helvetica"/>
                  </a:rPr>
                  <a:t>Mantid</a:t>
                </a:r>
              </a:p>
            </p:txBody>
          </p:sp>
        </p:grpSp>
        <p:sp>
          <p:nvSpPr>
            <p:cNvPr id="21" name="TextBox 20">
              <a:extLst>
                <a:ext uri="{FF2B5EF4-FFF2-40B4-BE49-F238E27FC236}">
                  <a16:creationId xmlns:a16="http://schemas.microsoft.com/office/drawing/2014/main" id="{736691A8-1E5D-CD44-8E22-6E234FCC554D}"/>
                </a:ext>
              </a:extLst>
            </p:cNvPr>
            <p:cNvSpPr txBox="1"/>
            <p:nvPr/>
          </p:nvSpPr>
          <p:spPr>
            <a:xfrm>
              <a:off x="5261292" y="4418231"/>
              <a:ext cx="1377321" cy="261610"/>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sz="1200"/>
                <a:t>CS-Studio</a:t>
              </a:r>
            </a:p>
          </p:txBody>
        </p:sp>
        <p:sp>
          <p:nvSpPr>
            <p:cNvPr id="22" name="TextBox 21">
              <a:extLst>
                <a:ext uri="{FF2B5EF4-FFF2-40B4-BE49-F238E27FC236}">
                  <a16:creationId xmlns:a16="http://schemas.microsoft.com/office/drawing/2014/main" id="{0109373B-A68F-1740-BE81-09280FE0ABF7}"/>
                </a:ext>
              </a:extLst>
            </p:cNvPr>
            <p:cNvSpPr txBox="1"/>
            <p:nvPr/>
          </p:nvSpPr>
          <p:spPr>
            <a:xfrm>
              <a:off x="7210152" y="5660395"/>
              <a:ext cx="1408340" cy="261610"/>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lnSpc>
                  <a:spcPct val="90000"/>
                </a:lnSpc>
              </a:pPr>
              <a:r>
                <a:rPr lang="en-US" sz="1200"/>
                <a:t>MantidPlot</a:t>
              </a:r>
            </a:p>
          </p:txBody>
        </p:sp>
        <p:grpSp>
          <p:nvGrpSpPr>
            <p:cNvPr id="23" name="Group 22">
              <a:extLst>
                <a:ext uri="{FF2B5EF4-FFF2-40B4-BE49-F238E27FC236}">
                  <a16:creationId xmlns:a16="http://schemas.microsoft.com/office/drawing/2014/main" id="{2904269B-21DA-AD47-B3B6-11B1954FF1E1}"/>
                </a:ext>
              </a:extLst>
            </p:cNvPr>
            <p:cNvGrpSpPr/>
            <p:nvPr/>
          </p:nvGrpSpPr>
          <p:grpSpPr>
            <a:xfrm>
              <a:off x="5158077" y="1796995"/>
              <a:ext cx="742466" cy="1432442"/>
              <a:chOff x="5273602" y="1796995"/>
              <a:chExt cx="742466" cy="1432442"/>
            </a:xfrm>
            <a:effectLst>
              <a:outerShdw blurRad="50800" dist="38100" dir="2700000" algn="tl" rotWithShape="0">
                <a:srgbClr val="000000">
                  <a:alpha val="43000"/>
                </a:srgbClr>
              </a:outerShdw>
            </a:effectLst>
          </p:grpSpPr>
          <p:cxnSp>
            <p:nvCxnSpPr>
              <p:cNvPr id="34" name="Straight Arrow Connector 33">
                <a:extLst>
                  <a:ext uri="{FF2B5EF4-FFF2-40B4-BE49-F238E27FC236}">
                    <a16:creationId xmlns:a16="http://schemas.microsoft.com/office/drawing/2014/main" id="{84B42889-1DCC-3C43-8AC1-1F5D904853AA}"/>
                  </a:ext>
                </a:extLst>
              </p:cNvPr>
              <p:cNvCxnSpPr>
                <a:stCxn id="12" idx="3"/>
                <a:endCxn id="13" idx="1"/>
              </p:cNvCxnSpPr>
              <p:nvPr/>
            </p:nvCxnSpPr>
            <p:spPr>
              <a:xfrm>
                <a:off x="5273602" y="1796995"/>
                <a:ext cx="742466" cy="0"/>
              </a:xfrm>
              <a:prstGeom prst="straightConnector1">
                <a:avLst/>
              </a:prstGeom>
              <a:ln w="76200" cmpd="sng">
                <a:solidFill>
                  <a:srgbClr val="C4F093"/>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a:extLst>
                  <a:ext uri="{FF2B5EF4-FFF2-40B4-BE49-F238E27FC236}">
                    <a16:creationId xmlns:a16="http://schemas.microsoft.com/office/drawing/2014/main" id="{E4A8E2CD-0B14-1145-81FE-A6DC3814018A}"/>
                  </a:ext>
                </a:extLst>
              </p:cNvPr>
              <p:cNvCxnSpPr>
                <a:endCxn id="14" idx="1"/>
              </p:cNvCxnSpPr>
              <p:nvPr/>
            </p:nvCxnSpPr>
            <p:spPr>
              <a:xfrm rot="16200000" flipH="1">
                <a:off x="4980341" y="2303053"/>
                <a:ext cx="1432442" cy="420326"/>
              </a:xfrm>
              <a:prstGeom prst="bentConnector2">
                <a:avLst/>
              </a:prstGeom>
              <a:ln w="76200" cmpd="sng">
                <a:solidFill>
                  <a:srgbClr val="C4F093"/>
                </a:solidFill>
                <a:headEnd type="none"/>
                <a:tailEnd type="triangle"/>
              </a:ln>
            </p:spPr>
            <p:style>
              <a:lnRef idx="2">
                <a:schemeClr val="accent1"/>
              </a:lnRef>
              <a:fillRef idx="0">
                <a:schemeClr val="accent1"/>
              </a:fillRef>
              <a:effectRef idx="1">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97683E30-A186-514D-91A6-9580591DEA15}"/>
                </a:ext>
              </a:extLst>
            </p:cNvPr>
            <p:cNvCxnSpPr/>
            <p:nvPr/>
          </p:nvCxnSpPr>
          <p:spPr>
            <a:xfrm>
              <a:off x="2498798" y="2514600"/>
              <a:ext cx="1059079" cy="0"/>
            </a:xfrm>
            <a:prstGeom prst="straightConnector1">
              <a:avLst/>
            </a:prstGeom>
            <a:ln w="76200" cmpd="sng">
              <a:solidFill>
                <a:srgbClr val="98CB66"/>
              </a:solidFill>
              <a:headEnd type="non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B6681CF-40AC-C04B-B7F1-3DF1A8612AF5}"/>
                </a:ext>
              </a:extLst>
            </p:cNvPr>
            <p:cNvCxnSpPr>
              <a:stCxn id="34" idx="3"/>
              <a:endCxn id="12" idx="1"/>
            </p:cNvCxnSpPr>
            <p:nvPr/>
          </p:nvCxnSpPr>
          <p:spPr>
            <a:xfrm>
              <a:off x="2667000" y="1796995"/>
              <a:ext cx="890877" cy="0"/>
            </a:xfrm>
            <a:prstGeom prst="straightConnector1">
              <a:avLst/>
            </a:prstGeom>
            <a:ln w="76200" cmpd="sng">
              <a:solidFill>
                <a:srgbClr val="C4F093"/>
              </a:solidFill>
              <a:headEnd type="non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07ABD4B-7EA1-914E-8F65-4E55BD38D1CD}"/>
                </a:ext>
              </a:extLst>
            </p:cNvPr>
            <p:cNvCxnSpPr/>
            <p:nvPr/>
          </p:nvCxnSpPr>
          <p:spPr>
            <a:xfrm>
              <a:off x="2498798" y="2146109"/>
              <a:ext cx="32549" cy="2933508"/>
            </a:xfrm>
            <a:prstGeom prst="straightConnector1">
              <a:avLst/>
            </a:prstGeom>
            <a:ln w="76200" cmpd="sng">
              <a:solidFill>
                <a:srgbClr val="98CB66"/>
              </a:solidFill>
              <a:headEnd type="triangle"/>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69B9822-682D-1945-AC34-7F81CA71687C}"/>
                </a:ext>
              </a:extLst>
            </p:cNvPr>
            <p:cNvCxnSpPr>
              <a:stCxn id="20" idx="3"/>
            </p:cNvCxnSpPr>
            <p:nvPr/>
          </p:nvCxnSpPr>
          <p:spPr>
            <a:xfrm>
              <a:off x="2133600" y="5079617"/>
              <a:ext cx="3048000" cy="10838"/>
            </a:xfrm>
            <a:prstGeom prst="straightConnector1">
              <a:avLst/>
            </a:prstGeom>
            <a:ln w="76200" cmpd="sng">
              <a:solidFill>
                <a:srgbClr val="98CB66"/>
              </a:solidFill>
              <a:headEnd type="triangl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9FAF38E-0235-7C44-A996-70435EF57CFB}"/>
                </a:ext>
              </a:extLst>
            </p:cNvPr>
            <p:cNvCxnSpPr>
              <a:endCxn id="22" idx="1"/>
            </p:cNvCxnSpPr>
            <p:nvPr/>
          </p:nvCxnSpPr>
          <p:spPr>
            <a:xfrm>
              <a:off x="2520947" y="4462485"/>
              <a:ext cx="396802" cy="0"/>
            </a:xfrm>
            <a:prstGeom prst="straightConnector1">
              <a:avLst/>
            </a:prstGeom>
            <a:ln w="76200" cmpd="sng">
              <a:solidFill>
                <a:srgbClr val="98CB66"/>
              </a:solidFill>
              <a:headEnd type="non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FE3DD2F7-994A-E64B-A89B-F0CB6F302672}"/>
                </a:ext>
              </a:extLst>
            </p:cNvPr>
            <p:cNvCxnSpPr>
              <a:endCxn id="17" idx="1"/>
            </p:cNvCxnSpPr>
            <p:nvPr/>
          </p:nvCxnSpPr>
          <p:spPr>
            <a:xfrm>
              <a:off x="2498798" y="3301524"/>
              <a:ext cx="418951" cy="0"/>
            </a:xfrm>
            <a:prstGeom prst="straightConnector1">
              <a:avLst/>
            </a:prstGeom>
            <a:ln w="76200" cmpd="sng">
              <a:solidFill>
                <a:srgbClr val="98CB66"/>
              </a:solidFill>
              <a:headEnd type="none"/>
              <a:tailEnd type="triangl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0" name="Rounded Rectangle 29">
              <a:extLst>
                <a:ext uri="{FF2B5EF4-FFF2-40B4-BE49-F238E27FC236}">
                  <a16:creationId xmlns:a16="http://schemas.microsoft.com/office/drawing/2014/main" id="{E82E346C-F22E-6940-B447-FFE140B822C3}"/>
                </a:ext>
              </a:extLst>
            </p:cNvPr>
            <p:cNvSpPr/>
            <p:nvPr/>
          </p:nvSpPr>
          <p:spPr>
            <a:xfrm>
              <a:off x="3557877" y="1418392"/>
              <a:ext cx="1600200" cy="903142"/>
            </a:xfrm>
            <a:prstGeom prst="roundRect">
              <a:avLst/>
            </a:prstGeom>
            <a:solidFill>
              <a:schemeClr val="accent3"/>
            </a:solidFill>
            <a:ln>
              <a:solidFill>
                <a:schemeClr val="tx1"/>
              </a:solidFill>
            </a:ln>
            <a:effectLst>
              <a:outerShdw blurRad="50800" dist="38100" dir="2700000" algn="tl" rotWithShape="0">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a:solidFill>
                    <a:schemeClr val="tx1"/>
                  </a:solidFill>
                  <a:latin typeface="Helvetica"/>
                </a:rPr>
                <a:t>Streaming</a:t>
              </a:r>
              <a:br>
                <a:rPr lang="en-US" sz="1400">
                  <a:solidFill>
                    <a:schemeClr val="tx1"/>
                  </a:solidFill>
                  <a:latin typeface="Helvetica"/>
                </a:rPr>
              </a:br>
              <a:r>
                <a:rPr lang="en-US" sz="1400">
                  <a:solidFill>
                    <a:schemeClr val="tx1"/>
                  </a:solidFill>
                  <a:latin typeface="Helvetica"/>
                </a:rPr>
                <a:t>Message</a:t>
              </a:r>
              <a:br>
                <a:rPr lang="en-US" sz="1400">
                  <a:solidFill>
                    <a:schemeClr val="tx1"/>
                  </a:solidFill>
                  <a:latin typeface="Helvetica"/>
                </a:rPr>
              </a:br>
              <a:r>
                <a:rPr lang="en-US" sz="1400">
                  <a:solidFill>
                    <a:schemeClr val="tx1"/>
                  </a:solidFill>
                  <a:latin typeface="Helvetica"/>
                </a:rPr>
                <a:t>Service</a:t>
              </a:r>
            </a:p>
          </p:txBody>
        </p:sp>
        <p:sp>
          <p:nvSpPr>
            <p:cNvPr id="31" name="Rounded Rectangle 30">
              <a:extLst>
                <a:ext uri="{FF2B5EF4-FFF2-40B4-BE49-F238E27FC236}">
                  <a16:creationId xmlns:a16="http://schemas.microsoft.com/office/drawing/2014/main" id="{0476C2C4-F132-2246-881B-E65CAAC2A11B}"/>
                </a:ext>
              </a:extLst>
            </p:cNvPr>
            <p:cNvSpPr/>
            <p:nvPr/>
          </p:nvSpPr>
          <p:spPr>
            <a:xfrm>
              <a:off x="3557877" y="2315924"/>
              <a:ext cx="1600200" cy="274876"/>
            </a:xfrm>
            <a:prstGeom prst="roundRect">
              <a:avLst/>
            </a:prstGeom>
            <a:solidFill>
              <a:schemeClr val="accent3"/>
            </a:solidFill>
            <a:ln>
              <a:solidFill>
                <a:schemeClr val="tx1"/>
              </a:solidFill>
            </a:ln>
            <a:effectLst>
              <a:outerShdw blurRad="50800" dist="38100" dir="2700000" algn="tl" rotWithShape="0">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a:solidFill>
                    <a:schemeClr val="tx1"/>
                  </a:solidFill>
                  <a:latin typeface="Helvetica"/>
                </a:rPr>
                <a:t>PVStreamer</a:t>
              </a:r>
            </a:p>
          </p:txBody>
        </p:sp>
        <p:sp>
          <p:nvSpPr>
            <p:cNvPr id="32" name="Rounded Rectangle 31">
              <a:extLst>
                <a:ext uri="{FF2B5EF4-FFF2-40B4-BE49-F238E27FC236}">
                  <a16:creationId xmlns:a16="http://schemas.microsoft.com/office/drawing/2014/main" id="{BC06CD30-B64B-9641-B5BF-2D867CF1531C}"/>
                </a:ext>
              </a:extLst>
            </p:cNvPr>
            <p:cNvSpPr/>
            <p:nvPr/>
          </p:nvSpPr>
          <p:spPr>
            <a:xfrm>
              <a:off x="2917749" y="2974583"/>
              <a:ext cx="1600200" cy="653882"/>
            </a:xfrm>
            <a:prstGeom prst="roundRect">
              <a:avLst/>
            </a:prstGeom>
            <a:solidFill>
              <a:srgbClr val="98CB66"/>
            </a:solidFill>
            <a:ln>
              <a:solidFill>
                <a:schemeClr val="tx1"/>
              </a:solidFill>
            </a:ln>
            <a:effectLst>
              <a:outerShdw blurRad="50800" dist="38100" dir="2700000" algn="tl" rotWithShape="0">
                <a:srgbClr val="000000">
                  <a:alpha val="43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a:solidFill>
                    <a:schemeClr val="tx1"/>
                  </a:solidFill>
                  <a:latin typeface="Helvetica"/>
                </a:rPr>
                <a:t>ADnED Neutron Statistics </a:t>
              </a:r>
            </a:p>
            <a:p>
              <a:pPr algn="ctr"/>
              <a:r>
                <a:rPr lang="en-US" sz="1400">
                  <a:solidFill>
                    <a:schemeClr val="tx1"/>
                  </a:solidFill>
                  <a:latin typeface="Helvetica"/>
                </a:rPr>
                <a:t>Service</a:t>
              </a:r>
            </a:p>
          </p:txBody>
        </p:sp>
        <p:sp>
          <p:nvSpPr>
            <p:cNvPr id="33" name="Rounded Rectangle 32">
              <a:extLst>
                <a:ext uri="{FF2B5EF4-FFF2-40B4-BE49-F238E27FC236}">
                  <a16:creationId xmlns:a16="http://schemas.microsoft.com/office/drawing/2014/main" id="{08BF08FF-D392-CC4C-A82B-2CBC650C5219}"/>
                </a:ext>
              </a:extLst>
            </p:cNvPr>
            <p:cNvSpPr/>
            <p:nvPr/>
          </p:nvSpPr>
          <p:spPr>
            <a:xfrm>
              <a:off x="5791200" y="2880323"/>
              <a:ext cx="1600200" cy="698228"/>
            </a:xfrm>
            <a:prstGeom prst="roundRect">
              <a:avLst/>
            </a:prstGeom>
            <a:solidFill>
              <a:schemeClr val="accent2">
                <a:lumMod val="20000"/>
                <a:lumOff val="80000"/>
              </a:schemeClr>
            </a:solidFill>
            <a:ln>
              <a:solidFill>
                <a:schemeClr val="tx1"/>
              </a:solidFill>
            </a:ln>
            <a:effectLst>
              <a:outerShdw blurRad="50800" dist="38100" dir="2700000" algn="tl" rotWithShape="0">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a:solidFill>
                    <a:schemeClr val="tx1"/>
                  </a:solidFill>
                  <a:latin typeface="Helvetica"/>
                </a:rPr>
                <a:t>Mantid</a:t>
              </a:r>
            </a:p>
            <a:p>
              <a:pPr algn="ctr"/>
              <a:r>
                <a:rPr lang="en-US" sz="1400">
                  <a:solidFill>
                    <a:schemeClr val="tx1"/>
                  </a:solidFill>
                  <a:latin typeface="Helvetica"/>
                </a:rPr>
                <a:t>Framework</a:t>
              </a:r>
            </a:p>
            <a:p>
              <a:pPr algn="ctr"/>
              <a:r>
                <a:rPr lang="en-US" sz="1400">
                  <a:solidFill>
                    <a:schemeClr val="tx1"/>
                  </a:solidFill>
                  <a:latin typeface="Helvetica"/>
                </a:rPr>
                <a:t>w/AutoReduction</a:t>
              </a:r>
            </a:p>
          </p:txBody>
        </p:sp>
      </p:grpSp>
      <p:sp>
        <p:nvSpPr>
          <p:cNvPr id="3" name="TextBox 2">
            <a:extLst>
              <a:ext uri="{FF2B5EF4-FFF2-40B4-BE49-F238E27FC236}">
                <a16:creationId xmlns:a16="http://schemas.microsoft.com/office/drawing/2014/main" id="{03B42FD2-B3C1-714C-B513-1932C709B555}"/>
              </a:ext>
            </a:extLst>
          </p:cNvPr>
          <p:cNvSpPr txBox="1"/>
          <p:nvPr/>
        </p:nvSpPr>
        <p:spPr>
          <a:xfrm>
            <a:off x="3207074" y="6213345"/>
            <a:ext cx="6737742" cy="341632"/>
          </a:xfrm>
          <a:prstGeom prst="rect">
            <a:avLst/>
          </a:prstGeom>
          <a:noFill/>
        </p:spPr>
        <p:txBody>
          <a:bodyPr wrap="square" rtlCol="0">
            <a:spAutoFit/>
          </a:bodyPr>
          <a:lstStyle/>
          <a:p>
            <a:pPr algn="l">
              <a:lnSpc>
                <a:spcPct val="90000"/>
              </a:lnSpc>
            </a:pPr>
            <a:r>
              <a:rPr lang="en-US" dirty="0">
                <a:latin typeface="+mn-lt"/>
              </a:rPr>
              <a:t>Mantid (Neutron data analysis software)</a:t>
            </a:r>
          </a:p>
        </p:txBody>
      </p:sp>
      <p:sp>
        <p:nvSpPr>
          <p:cNvPr id="39" name="TextBox 38">
            <a:extLst>
              <a:ext uri="{FF2B5EF4-FFF2-40B4-BE49-F238E27FC236}">
                <a16:creationId xmlns:a16="http://schemas.microsoft.com/office/drawing/2014/main" id="{EE843979-0398-8748-B278-3418D33F6542}"/>
              </a:ext>
            </a:extLst>
          </p:cNvPr>
          <p:cNvSpPr txBox="1"/>
          <p:nvPr/>
        </p:nvSpPr>
        <p:spPr>
          <a:xfrm>
            <a:off x="10123885" y="1457566"/>
            <a:ext cx="1723629" cy="1089529"/>
          </a:xfrm>
          <a:prstGeom prst="rect">
            <a:avLst/>
          </a:prstGeom>
          <a:noFill/>
        </p:spPr>
        <p:txBody>
          <a:bodyPr wrap="square" rtlCol="0">
            <a:spAutoFit/>
          </a:bodyPr>
          <a:lstStyle/>
          <a:p>
            <a:pPr algn="l">
              <a:lnSpc>
                <a:spcPct val="90000"/>
              </a:lnSpc>
            </a:pPr>
            <a:r>
              <a:rPr lang="en-US">
                <a:latin typeface="+mn-lt"/>
              </a:rPr>
              <a:t>HDF5 file with standard structure for neutron data.</a:t>
            </a:r>
          </a:p>
        </p:txBody>
      </p:sp>
      <p:cxnSp>
        <p:nvCxnSpPr>
          <p:cNvPr id="41" name="Straight Arrow Connector 40">
            <a:extLst>
              <a:ext uri="{FF2B5EF4-FFF2-40B4-BE49-F238E27FC236}">
                <a16:creationId xmlns:a16="http://schemas.microsoft.com/office/drawing/2014/main" id="{3A3382C9-FFCD-AF40-8C0D-D0A1AF28C060}"/>
              </a:ext>
            </a:extLst>
          </p:cNvPr>
          <p:cNvCxnSpPr>
            <a:cxnSpLocks/>
            <a:stCxn id="3" idx="1"/>
            <a:endCxn id="38" idx="2"/>
          </p:cNvCxnSpPr>
          <p:nvPr/>
        </p:nvCxnSpPr>
        <p:spPr>
          <a:xfrm flipH="1" flipV="1">
            <a:off x="3033871" y="5966176"/>
            <a:ext cx="173203" cy="417985"/>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C432C58-E4F4-6548-AAD0-4352B9DE3D6C}"/>
              </a:ext>
            </a:extLst>
          </p:cNvPr>
          <p:cNvCxnSpPr>
            <a:cxnSpLocks/>
          </p:cNvCxnSpPr>
          <p:nvPr/>
        </p:nvCxnSpPr>
        <p:spPr>
          <a:xfrm flipH="1" flipV="1">
            <a:off x="9776969" y="1750883"/>
            <a:ext cx="333548" cy="23778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2261300-C758-719D-6E14-2DE1C3D26B36}"/>
              </a:ext>
            </a:extLst>
          </p:cNvPr>
          <p:cNvSpPr txBox="1"/>
          <p:nvPr/>
        </p:nvSpPr>
        <p:spPr>
          <a:xfrm>
            <a:off x="508000" y="6162040"/>
            <a:ext cx="259587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000" i="1">
                <a:latin typeface="+mn-lt"/>
                <a:cs typeface="Arial"/>
              </a:rPr>
              <a:t>Credit: Matt Pearson</a:t>
            </a:r>
            <a:endParaRPr lang="en-US" sz="1000" i="1">
              <a:latin typeface="+mn-lt"/>
            </a:endParaRPr>
          </a:p>
        </p:txBody>
      </p:sp>
      <p:pic>
        <p:nvPicPr>
          <p:cNvPr id="43" name="Picture 42">
            <a:extLst>
              <a:ext uri="{FF2B5EF4-FFF2-40B4-BE49-F238E27FC236}">
                <a16:creationId xmlns:a16="http://schemas.microsoft.com/office/drawing/2014/main" id="{3C794B2A-FD5B-C8BE-8A53-7DAA4A76E3EC}"/>
              </a:ext>
            </a:extLst>
          </p:cNvPr>
          <p:cNvPicPr>
            <a:picLocks noChangeAspect="1"/>
          </p:cNvPicPr>
          <p:nvPr/>
        </p:nvPicPr>
        <p:blipFill>
          <a:blip r:embed="rId5"/>
          <a:stretch>
            <a:fillRect/>
          </a:stretch>
        </p:blipFill>
        <p:spPr>
          <a:xfrm>
            <a:off x="10265673" y="4421140"/>
            <a:ext cx="1597844" cy="1856911"/>
          </a:xfrm>
          <a:prstGeom prst="rect">
            <a:avLst/>
          </a:prstGeom>
        </p:spPr>
      </p:pic>
      <p:pic>
        <p:nvPicPr>
          <p:cNvPr id="42" name="Picture 41">
            <a:extLst>
              <a:ext uri="{FF2B5EF4-FFF2-40B4-BE49-F238E27FC236}">
                <a16:creationId xmlns:a16="http://schemas.microsoft.com/office/drawing/2014/main" id="{5ADB9C26-8A1C-F17E-C146-9DB8933E7E90}"/>
              </a:ext>
            </a:extLst>
          </p:cNvPr>
          <p:cNvPicPr>
            <a:picLocks noChangeAspect="1"/>
          </p:cNvPicPr>
          <p:nvPr/>
        </p:nvPicPr>
        <p:blipFill>
          <a:blip r:embed="rId6"/>
          <a:stretch>
            <a:fillRect/>
          </a:stretch>
        </p:blipFill>
        <p:spPr>
          <a:xfrm>
            <a:off x="10069604" y="2859950"/>
            <a:ext cx="1597844" cy="1859993"/>
          </a:xfrm>
          <a:prstGeom prst="rect">
            <a:avLst/>
          </a:prstGeom>
        </p:spPr>
      </p:pic>
      <p:pic>
        <p:nvPicPr>
          <p:cNvPr id="45" name="Picture 44">
            <a:extLst>
              <a:ext uri="{FF2B5EF4-FFF2-40B4-BE49-F238E27FC236}">
                <a16:creationId xmlns:a16="http://schemas.microsoft.com/office/drawing/2014/main" id="{2F5715B2-A981-98D0-093E-BE65D8819A23}"/>
              </a:ext>
            </a:extLst>
          </p:cNvPr>
          <p:cNvPicPr>
            <a:picLocks noChangeAspect="1"/>
          </p:cNvPicPr>
          <p:nvPr/>
        </p:nvPicPr>
        <p:blipFill>
          <a:blip r:embed="rId7"/>
          <a:stretch>
            <a:fillRect/>
          </a:stretch>
        </p:blipFill>
        <p:spPr>
          <a:xfrm>
            <a:off x="7235807" y="192257"/>
            <a:ext cx="1121128" cy="967373"/>
          </a:xfrm>
          <a:prstGeom prst="rect">
            <a:avLst/>
          </a:prstGeom>
        </p:spPr>
      </p:pic>
    </p:spTree>
    <p:extLst>
      <p:ext uri="{BB962C8B-B14F-4D97-AF65-F5344CB8AC3E}">
        <p14:creationId xmlns:p14="http://schemas.microsoft.com/office/powerpoint/2010/main" val="322135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 calcmode="lin" valueType="num">
                                      <p:cBhvr>
                                        <p:cTn id="9" dur="1000" fill="hold"/>
                                        <p:tgtEl>
                                          <p:spTgt spid="45"/>
                                        </p:tgtEl>
                                        <p:attrNameLst>
                                          <p:attrName>style.rotation</p:attrName>
                                        </p:attrNameLst>
                                      </p:cBhvr>
                                      <p:tavLst>
                                        <p:tav tm="0">
                                          <p:val>
                                            <p:fltVal val="90"/>
                                          </p:val>
                                        </p:tav>
                                        <p:tav tm="100000">
                                          <p:val>
                                            <p:fltVal val="0"/>
                                          </p:val>
                                        </p:tav>
                                      </p:tavLst>
                                    </p:anim>
                                    <p:animEffect transition="in" filter="fade">
                                      <p:cBhvr>
                                        <p:cTn id="10"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8B53C7F-9ECD-A5AC-51B1-33DAB41EE106}"/>
              </a:ext>
            </a:extLst>
          </p:cNvPr>
          <p:cNvSpPr>
            <a:spLocks noGrp="1"/>
          </p:cNvSpPr>
          <p:nvPr>
            <p:ph type="title"/>
          </p:nvPr>
        </p:nvSpPr>
        <p:spPr>
          <a:xfrm>
            <a:off x="518551" y="58027"/>
            <a:ext cx="10864556" cy="452432"/>
          </a:xfrm>
          <a:effectLst>
            <a:outerShdw blurRad="50800" dist="38100" dir="2700000" algn="tl" rotWithShape="0">
              <a:schemeClr val="bg1">
                <a:alpha val="40000"/>
              </a:schemeClr>
            </a:outerShdw>
          </a:effectLst>
          <a:scene3d>
            <a:camera prst="orthographicFront"/>
            <a:lightRig rig="threePt" dir="t"/>
          </a:scene3d>
          <a:sp3d>
            <a:contourClr>
              <a:schemeClr val="bg1"/>
            </a:contourClr>
          </a:sp3d>
        </p:spPr>
        <p:txBody>
          <a:bodyPr>
            <a:sp3d prstMaterial="matte"/>
          </a:bodyPr>
          <a:lstStyle/>
          <a:p>
            <a:r>
              <a:rPr lang="en-US" sz="2600">
                <a:effectLst/>
              </a:rPr>
              <a:t>Remote experiments successfully deployed on all beamlines</a:t>
            </a:r>
          </a:p>
        </p:txBody>
      </p:sp>
      <p:sp>
        <p:nvSpPr>
          <p:cNvPr id="9" name="TextBox 8">
            <a:extLst>
              <a:ext uri="{FF2B5EF4-FFF2-40B4-BE49-F238E27FC236}">
                <a16:creationId xmlns:a16="http://schemas.microsoft.com/office/drawing/2014/main" id="{46386B47-7E9D-2041-96BA-2B4F9A099395}"/>
              </a:ext>
            </a:extLst>
          </p:cNvPr>
          <p:cNvSpPr txBox="1"/>
          <p:nvPr/>
        </p:nvSpPr>
        <p:spPr>
          <a:xfrm>
            <a:off x="5950829" y="818421"/>
            <a:ext cx="6142892" cy="2726708"/>
          </a:xfrm>
          <a:prstGeom prst="rect">
            <a:avLst/>
          </a:prstGeom>
          <a:noFill/>
          <a:effectLst>
            <a:outerShdw blurRad="50800" dist="38100" dir="2700000" algn="tl" rotWithShape="0">
              <a:schemeClr val="bg1">
                <a:alpha val="40000"/>
              </a:schemeClr>
            </a:outerShdw>
          </a:effectLst>
        </p:spPr>
        <p:txBody>
          <a:bodyPr wrap="square" lIns="91440" tIns="45720" rIns="91440" bIns="45720" rtlCol="0" anchor="t">
            <a:spAutoFit/>
          </a:bodyPr>
          <a:lstStyle/>
          <a:p>
            <a:pPr marL="457200" indent="-457200">
              <a:lnSpc>
                <a:spcPct val="120000"/>
              </a:lnSpc>
              <a:buFont typeface="Arial" panose="020B0604020202020204" pitchFamily="34" charset="0"/>
              <a:buChar char="•"/>
            </a:pPr>
            <a:r>
              <a:rPr lang="en-US" sz="1600">
                <a:latin typeface="+mn-lt"/>
                <a:cs typeface="Arial"/>
              </a:rPr>
              <a:t>Accomplishment</a:t>
            </a:r>
          </a:p>
          <a:p>
            <a:pPr marL="914400" lvl="1" indent="-457200">
              <a:lnSpc>
                <a:spcPct val="120000"/>
              </a:lnSpc>
              <a:buFont typeface="Arial" panose="020B0604020202020204" pitchFamily="34" charset="0"/>
              <a:buChar char="•"/>
            </a:pPr>
            <a:r>
              <a:rPr lang="en-US" sz="1400">
                <a:latin typeface="+mn-lt"/>
                <a:cs typeface="Arial"/>
              </a:rPr>
              <a:t>Directorate goal achieved: remote experiments deployed on </a:t>
            </a:r>
            <a:r>
              <a:rPr lang="en-US" sz="1400" i="1">
                <a:latin typeface="+mn-lt"/>
                <a:cs typeface="Arial"/>
              </a:rPr>
              <a:t>all</a:t>
            </a:r>
            <a:r>
              <a:rPr lang="en-US" sz="1400">
                <a:latin typeface="+mn-lt"/>
                <a:cs typeface="Arial"/>
              </a:rPr>
              <a:t> beamlines in the user program</a:t>
            </a:r>
          </a:p>
          <a:p>
            <a:pPr marL="457200" indent="-457200">
              <a:lnSpc>
                <a:spcPct val="120000"/>
              </a:lnSpc>
              <a:buFont typeface="Arial" panose="020B0604020202020204" pitchFamily="34" charset="0"/>
              <a:buChar char="•"/>
            </a:pPr>
            <a:r>
              <a:rPr lang="en-US" sz="1600">
                <a:latin typeface="+mn-lt"/>
                <a:cs typeface="Arial"/>
              </a:rPr>
              <a:t>Significance</a:t>
            </a:r>
          </a:p>
          <a:p>
            <a:pPr marL="914400" lvl="1" indent="-457200">
              <a:lnSpc>
                <a:spcPct val="120000"/>
              </a:lnSpc>
              <a:buFont typeface="Arial" panose="020B0604020202020204" pitchFamily="34" charset="0"/>
              <a:buChar char="•"/>
            </a:pPr>
            <a:r>
              <a:rPr lang="en-US" sz="1400">
                <a:latin typeface="+mn-lt"/>
                <a:cs typeface="Arial"/>
              </a:rPr>
              <a:t>Allows external users to control experiment as if they were at the beamline</a:t>
            </a:r>
          </a:p>
          <a:p>
            <a:pPr marL="914400" lvl="1" indent="-457200">
              <a:lnSpc>
                <a:spcPct val="120000"/>
              </a:lnSpc>
              <a:buFont typeface="Arial" panose="020B0604020202020204" pitchFamily="34" charset="0"/>
              <a:buChar char="•"/>
            </a:pPr>
            <a:r>
              <a:rPr lang="en-US" sz="1400">
                <a:latin typeface="+mn-lt"/>
                <a:cs typeface="Arial"/>
              </a:rPr>
              <a:t>Instrument Teams control access in real time with EPICS IOC tools</a:t>
            </a:r>
          </a:p>
          <a:p>
            <a:pPr marL="914400" lvl="1" indent="-457200">
              <a:lnSpc>
                <a:spcPct val="120000"/>
              </a:lnSpc>
              <a:buFont typeface="Arial" panose="020B0604020202020204" pitchFamily="34" charset="0"/>
              <a:buChar char="•"/>
            </a:pPr>
            <a:r>
              <a:rPr lang="en-US" sz="1400">
                <a:highlight>
                  <a:srgbClr val="FFFF00"/>
                </a:highlight>
                <a:latin typeface="+mn-lt"/>
                <a:cs typeface="Arial"/>
              </a:rPr>
              <a:t>EPICS infrastructure installed on SpICE instruments, enables hybrid EPICS/SpICE functionality</a:t>
            </a:r>
          </a:p>
        </p:txBody>
      </p:sp>
      <p:pic>
        <p:nvPicPr>
          <p:cNvPr id="10" name="Picture 9">
            <a:extLst>
              <a:ext uri="{FF2B5EF4-FFF2-40B4-BE49-F238E27FC236}">
                <a16:creationId xmlns:a16="http://schemas.microsoft.com/office/drawing/2014/main" id="{BEF7CA4F-A609-B158-F519-F543FC89FECF}"/>
              </a:ext>
            </a:extLst>
          </p:cNvPr>
          <p:cNvPicPr>
            <a:picLocks noChangeAspect="1"/>
          </p:cNvPicPr>
          <p:nvPr/>
        </p:nvPicPr>
        <p:blipFill>
          <a:blip r:embed="rId3"/>
          <a:stretch>
            <a:fillRect/>
          </a:stretch>
        </p:blipFill>
        <p:spPr>
          <a:xfrm>
            <a:off x="949709" y="818421"/>
            <a:ext cx="4716323" cy="261057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25E7F9F-FED1-1987-CA15-AF175A9EA308}"/>
              </a:ext>
            </a:extLst>
          </p:cNvPr>
          <p:cNvPicPr>
            <a:picLocks noChangeAspect="1"/>
          </p:cNvPicPr>
          <p:nvPr/>
        </p:nvPicPr>
        <p:blipFill>
          <a:blip r:embed="rId4"/>
          <a:stretch>
            <a:fillRect/>
          </a:stretch>
        </p:blipFill>
        <p:spPr>
          <a:xfrm>
            <a:off x="6291994" y="3781569"/>
            <a:ext cx="5091113" cy="2771775"/>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EA058C8A-B049-0F53-5CB2-5EEC1CD3319F}"/>
              </a:ext>
            </a:extLst>
          </p:cNvPr>
          <p:cNvPicPr>
            <a:picLocks noChangeAspect="1"/>
          </p:cNvPicPr>
          <p:nvPr/>
        </p:nvPicPr>
        <p:blipFill>
          <a:blip r:embed="rId5"/>
          <a:stretch>
            <a:fillRect/>
          </a:stretch>
        </p:blipFill>
        <p:spPr>
          <a:xfrm>
            <a:off x="969647" y="3781569"/>
            <a:ext cx="4706354" cy="2616128"/>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FC4F4B39-0523-8140-EA4A-76F047E622E7}"/>
              </a:ext>
            </a:extLst>
          </p:cNvPr>
          <p:cNvSpPr txBox="1"/>
          <p:nvPr/>
        </p:nvSpPr>
        <p:spPr>
          <a:xfrm>
            <a:off x="5410200" y="508000"/>
            <a:ext cx="633475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000" i="1">
                <a:latin typeface="+mn-lt"/>
                <a:cs typeface="Arial"/>
              </a:rPr>
              <a:t>Credit: Harley </a:t>
            </a:r>
            <a:r>
              <a:rPr lang="en-US" sz="1000" i="1" err="1">
                <a:latin typeface="+mn-lt"/>
                <a:cs typeface="Arial"/>
              </a:rPr>
              <a:t>Skorpenske</a:t>
            </a:r>
            <a:r>
              <a:rPr lang="en-US" sz="1000" i="1">
                <a:latin typeface="+mn-lt"/>
                <a:cs typeface="Arial"/>
              </a:rPr>
              <a:t>, Janell Thompson, Klemen Vodopivec, Jaimie Werner and David Cashion</a:t>
            </a:r>
            <a:endParaRPr lang="en-US" sz="1000" i="1">
              <a:latin typeface="+mn-lt"/>
            </a:endParaRPr>
          </a:p>
        </p:txBody>
      </p:sp>
    </p:spTree>
    <p:extLst>
      <p:ext uri="{BB962C8B-B14F-4D97-AF65-F5344CB8AC3E}">
        <p14:creationId xmlns:p14="http://schemas.microsoft.com/office/powerpoint/2010/main" val="1094026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0709-DCDF-0889-FFDC-02E9C8933430}"/>
              </a:ext>
            </a:extLst>
          </p:cNvPr>
          <p:cNvSpPr>
            <a:spLocks noGrp="1"/>
          </p:cNvSpPr>
          <p:nvPr>
            <p:ph type="title"/>
          </p:nvPr>
        </p:nvSpPr>
        <p:spPr>
          <a:xfrm>
            <a:off x="429767" y="29761"/>
            <a:ext cx="11430000" cy="978729"/>
          </a:xfrm>
        </p:spPr>
        <p:txBody>
          <a:bodyPr/>
          <a:lstStyle/>
          <a:p>
            <a:r>
              <a:rPr lang="en-US"/>
              <a:t>AI/ML closed loop experiment steering framework developed</a:t>
            </a:r>
          </a:p>
        </p:txBody>
      </p:sp>
      <p:sp>
        <p:nvSpPr>
          <p:cNvPr id="3" name="Content Placeholder 2">
            <a:extLst>
              <a:ext uri="{FF2B5EF4-FFF2-40B4-BE49-F238E27FC236}">
                <a16:creationId xmlns:a16="http://schemas.microsoft.com/office/drawing/2014/main" id="{5849F28A-B2D2-56CB-8A47-6CB3F17CBCBC}"/>
              </a:ext>
            </a:extLst>
          </p:cNvPr>
          <p:cNvSpPr>
            <a:spLocks noGrp="1"/>
          </p:cNvSpPr>
          <p:nvPr>
            <p:ph idx="1"/>
          </p:nvPr>
        </p:nvSpPr>
        <p:spPr>
          <a:xfrm>
            <a:off x="429767" y="1044841"/>
            <a:ext cx="11279825" cy="1311252"/>
          </a:xfrm>
        </p:spPr>
        <p:txBody>
          <a:bodyPr/>
          <a:lstStyle/>
          <a:p>
            <a:pPr marL="0" indent="0">
              <a:buClr>
                <a:srgbClr val="000000"/>
              </a:buClr>
              <a:buNone/>
            </a:pPr>
            <a:r>
              <a:rPr lang="en-US" sz="2000">
                <a:latin typeface="Century Gothic"/>
              </a:rPr>
              <a:t>External Instrument Control (EIC) enables automated control of experiments from a location beyond the extent of the instrument’s own network</a:t>
            </a:r>
            <a:endParaRPr lang="en-US" sz="2000"/>
          </a:p>
        </p:txBody>
      </p:sp>
      <p:pic>
        <p:nvPicPr>
          <p:cNvPr id="5" name="Picture 5" descr="Image1_2023-04-25 200133.png">
            <a:extLst>
              <a:ext uri="{FF2B5EF4-FFF2-40B4-BE49-F238E27FC236}">
                <a16:creationId xmlns:a16="http://schemas.microsoft.com/office/drawing/2014/main" id="{E2CD4322-34F0-A4AE-653E-C79146D2F8BB}"/>
              </a:ext>
            </a:extLst>
          </p:cNvPr>
          <p:cNvPicPr>
            <a:picLocks noChangeAspect="1"/>
          </p:cNvPicPr>
          <p:nvPr/>
        </p:nvPicPr>
        <p:blipFill rotWithShape="1">
          <a:blip r:embed="rId3"/>
          <a:srcRect r="-113" b="32762"/>
          <a:stretch/>
        </p:blipFill>
        <p:spPr>
          <a:xfrm>
            <a:off x="5271623" y="3781397"/>
            <a:ext cx="6330721" cy="2801927"/>
          </a:xfrm>
          <a:prstGeom prst="rect">
            <a:avLst/>
          </a:prstGeom>
        </p:spPr>
      </p:pic>
      <p:pic>
        <p:nvPicPr>
          <p:cNvPr id="6" name="Picture 6" descr="EIC-flow.png">
            <a:extLst>
              <a:ext uri="{FF2B5EF4-FFF2-40B4-BE49-F238E27FC236}">
                <a16:creationId xmlns:a16="http://schemas.microsoft.com/office/drawing/2014/main" id="{BB068A9A-BF0F-B7A0-672A-4C871C7294C8}"/>
              </a:ext>
            </a:extLst>
          </p:cNvPr>
          <p:cNvPicPr>
            <a:picLocks noChangeAspect="1"/>
          </p:cNvPicPr>
          <p:nvPr/>
        </p:nvPicPr>
        <p:blipFill rotWithShape="1">
          <a:blip r:embed="rId4"/>
          <a:srcRect l="10890" t="19340" r="7437" b="18160"/>
          <a:stretch/>
        </p:blipFill>
        <p:spPr>
          <a:xfrm>
            <a:off x="513644" y="4012142"/>
            <a:ext cx="4667960" cy="2007221"/>
          </a:xfrm>
          <a:prstGeom prst="rect">
            <a:avLst/>
          </a:prstGeom>
        </p:spPr>
      </p:pic>
      <p:pic>
        <p:nvPicPr>
          <p:cNvPr id="7" name="Picture 7" descr="EIC-DesignModel.png">
            <a:extLst>
              <a:ext uri="{FF2B5EF4-FFF2-40B4-BE49-F238E27FC236}">
                <a16:creationId xmlns:a16="http://schemas.microsoft.com/office/drawing/2014/main" id="{60A49F68-1E08-D62D-876D-75C5DF819B9A}"/>
              </a:ext>
            </a:extLst>
          </p:cNvPr>
          <p:cNvPicPr>
            <a:picLocks noChangeAspect="1"/>
          </p:cNvPicPr>
          <p:nvPr/>
        </p:nvPicPr>
        <p:blipFill rotWithShape="1">
          <a:blip r:embed="rId5"/>
          <a:srcRect l="2298" t="16077" r="-95" b="25757"/>
          <a:stretch/>
        </p:blipFill>
        <p:spPr>
          <a:xfrm>
            <a:off x="5181604" y="1626298"/>
            <a:ext cx="5399131" cy="1804387"/>
          </a:xfrm>
          <a:prstGeom prst="rect">
            <a:avLst/>
          </a:prstGeom>
        </p:spPr>
      </p:pic>
      <p:sp>
        <p:nvSpPr>
          <p:cNvPr id="10" name="Content Placeholder 2">
            <a:extLst>
              <a:ext uri="{FF2B5EF4-FFF2-40B4-BE49-F238E27FC236}">
                <a16:creationId xmlns:a16="http://schemas.microsoft.com/office/drawing/2014/main" id="{EB2ABE29-F6BF-E8E5-0962-FADDAF29D539}"/>
              </a:ext>
            </a:extLst>
          </p:cNvPr>
          <p:cNvSpPr txBox="1">
            <a:spLocks/>
          </p:cNvSpPr>
          <p:nvPr/>
        </p:nvSpPr>
        <p:spPr bwMode="auto">
          <a:xfrm>
            <a:off x="744918" y="2172312"/>
            <a:ext cx="4205411" cy="13112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800"/>
              </a:spcBef>
              <a:spcAft>
                <a:spcPts val="0"/>
              </a:spcAft>
              <a:buClr>
                <a:srgbClr val="000000"/>
              </a:buClr>
            </a:pPr>
            <a:r>
              <a:rPr lang="en-US" sz="1800">
                <a:latin typeface="Century Gothic"/>
              </a:rPr>
              <a:t>Authenticated</a:t>
            </a:r>
            <a:endParaRPr lang="en-US" sz="1800"/>
          </a:p>
          <a:p>
            <a:pPr>
              <a:lnSpc>
                <a:spcPct val="100000"/>
              </a:lnSpc>
              <a:spcBef>
                <a:spcPts val="800"/>
              </a:spcBef>
              <a:spcAft>
                <a:spcPts val="0"/>
              </a:spcAft>
              <a:buClr>
                <a:srgbClr val="000000"/>
              </a:buClr>
            </a:pPr>
            <a:r>
              <a:rPr lang="en-US" sz="1800">
                <a:latin typeface="Century Gothic"/>
                <a:cs typeface="Arial"/>
              </a:rPr>
              <a:t>Observable</a:t>
            </a:r>
          </a:p>
          <a:p>
            <a:pPr>
              <a:lnSpc>
                <a:spcPct val="100000"/>
              </a:lnSpc>
              <a:spcBef>
                <a:spcPts val="800"/>
              </a:spcBef>
              <a:spcAft>
                <a:spcPts val="0"/>
              </a:spcAft>
              <a:buClr>
                <a:srgbClr val="000000"/>
              </a:buClr>
            </a:pPr>
            <a:r>
              <a:rPr lang="en-US" sz="1800">
                <a:latin typeface="Century Gothic"/>
                <a:cs typeface="Arial"/>
              </a:rPr>
              <a:t>Enables streamlined Advanced Computing collaboration</a:t>
            </a:r>
          </a:p>
          <a:p>
            <a:pPr>
              <a:buClr>
                <a:srgbClr val="000000"/>
              </a:buClr>
            </a:pPr>
            <a:endParaRPr lang="en-US" sz="2000">
              <a:cs typeface="Arial"/>
            </a:endParaRPr>
          </a:p>
        </p:txBody>
      </p:sp>
      <p:pic>
        <p:nvPicPr>
          <p:cNvPr id="8" name="Picture 7">
            <a:extLst>
              <a:ext uri="{FF2B5EF4-FFF2-40B4-BE49-F238E27FC236}">
                <a16:creationId xmlns:a16="http://schemas.microsoft.com/office/drawing/2014/main" id="{422AF6A0-4636-9E9D-BC91-1972CD431511}"/>
              </a:ext>
            </a:extLst>
          </p:cNvPr>
          <p:cNvPicPr>
            <a:picLocks noChangeAspect="1"/>
          </p:cNvPicPr>
          <p:nvPr/>
        </p:nvPicPr>
        <p:blipFill>
          <a:blip r:embed="rId6"/>
          <a:stretch>
            <a:fillRect/>
          </a:stretch>
        </p:blipFill>
        <p:spPr>
          <a:xfrm>
            <a:off x="8223303" y="3399707"/>
            <a:ext cx="3825678" cy="2640733"/>
          </a:xfrm>
          <a:prstGeom prst="rect">
            <a:avLst/>
          </a:prstGeom>
        </p:spPr>
      </p:pic>
      <p:sp>
        <p:nvSpPr>
          <p:cNvPr id="9" name="TextBox 8">
            <a:extLst>
              <a:ext uri="{FF2B5EF4-FFF2-40B4-BE49-F238E27FC236}">
                <a16:creationId xmlns:a16="http://schemas.microsoft.com/office/drawing/2014/main" id="{E55CFF6B-38EC-5D70-2EE5-A2829324878A}"/>
              </a:ext>
            </a:extLst>
          </p:cNvPr>
          <p:cNvSpPr txBox="1"/>
          <p:nvPr/>
        </p:nvSpPr>
        <p:spPr>
          <a:xfrm>
            <a:off x="513080" y="6162040"/>
            <a:ext cx="2997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000" i="1">
                <a:latin typeface="+mn-lt"/>
                <a:cs typeface="Arial"/>
              </a:rPr>
              <a:t>Credit: Ray Gregory, Jean-Christophe </a:t>
            </a:r>
            <a:r>
              <a:rPr lang="en-US" sz="1000" i="1" err="1">
                <a:latin typeface="+mn-lt"/>
                <a:cs typeface="Arial"/>
              </a:rPr>
              <a:t>Bilheux</a:t>
            </a:r>
            <a:endParaRPr lang="en-US" sz="1000" i="1" err="1">
              <a:latin typeface="+mn-lt"/>
            </a:endParaRPr>
          </a:p>
        </p:txBody>
      </p:sp>
    </p:spTree>
    <p:extLst>
      <p:ext uri="{BB962C8B-B14F-4D97-AF65-F5344CB8AC3E}">
        <p14:creationId xmlns:p14="http://schemas.microsoft.com/office/powerpoint/2010/main" val="4048351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36D31D-4E06-59AD-667A-175B604800C3}"/>
              </a:ext>
            </a:extLst>
          </p:cNvPr>
          <p:cNvPicPr/>
          <p:nvPr/>
        </p:nvPicPr>
        <p:blipFill>
          <a:blip r:embed="rId3"/>
          <a:stretch/>
        </p:blipFill>
        <p:spPr>
          <a:xfrm>
            <a:off x="3355000" y="2375167"/>
            <a:ext cx="1990280" cy="1440480"/>
          </a:xfrm>
          <a:prstGeom prst="rect">
            <a:avLst/>
          </a:prstGeom>
          <a:ln>
            <a:noFill/>
          </a:ln>
        </p:spPr>
      </p:pic>
      <p:pic>
        <p:nvPicPr>
          <p:cNvPr id="413" name="Picture 251"/>
          <p:cNvPicPr/>
          <p:nvPr/>
        </p:nvPicPr>
        <p:blipFill>
          <a:blip r:embed="rId4"/>
          <a:stretch/>
        </p:blipFill>
        <p:spPr>
          <a:xfrm>
            <a:off x="302712" y="78013"/>
            <a:ext cx="2422040" cy="1231600"/>
          </a:xfrm>
          <a:prstGeom prst="rect">
            <a:avLst/>
          </a:prstGeom>
          <a:ln>
            <a:noFill/>
          </a:ln>
        </p:spPr>
      </p:pic>
      <p:sp>
        <p:nvSpPr>
          <p:cNvPr id="424" name="CustomShape 10"/>
          <p:cNvSpPr/>
          <p:nvPr/>
        </p:nvSpPr>
        <p:spPr>
          <a:xfrm>
            <a:off x="5513000" y="2804018"/>
            <a:ext cx="970920" cy="334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800" b="0" strike="noStrike" spc="-1">
                <a:solidFill>
                  <a:srgbClr val="000000"/>
                </a:solidFill>
                <a:latin typeface="Calibri"/>
                <a:ea typeface="DejaVu Sans"/>
              </a:rPr>
              <a:t>ADARA</a:t>
            </a:r>
            <a:endParaRPr lang="en-US" sz="1800" b="0" strike="noStrike" spc="-1">
              <a:latin typeface="Arial"/>
            </a:endParaRPr>
          </a:p>
        </p:txBody>
      </p:sp>
      <p:grpSp>
        <p:nvGrpSpPr>
          <p:cNvPr id="5" name="Group 4"/>
          <p:cNvGrpSpPr/>
          <p:nvPr/>
        </p:nvGrpSpPr>
        <p:grpSpPr>
          <a:xfrm>
            <a:off x="9462240" y="95143"/>
            <a:ext cx="3046680" cy="989280"/>
            <a:chOff x="8706960" y="5788800"/>
            <a:chExt cx="3046680" cy="989280"/>
          </a:xfrm>
        </p:grpSpPr>
        <p:sp>
          <p:nvSpPr>
            <p:cNvPr id="416" name="CustomShape 2"/>
            <p:cNvSpPr/>
            <p:nvPr/>
          </p:nvSpPr>
          <p:spPr>
            <a:xfrm>
              <a:off x="8706960" y="6403680"/>
              <a:ext cx="560520" cy="360"/>
            </a:xfrm>
            <a:custGeom>
              <a:avLst/>
              <a:gdLst/>
              <a:ahLst/>
              <a:cxnLst/>
              <a:rect l="l" t="t" r="r" b="b"/>
              <a:pathLst>
                <a:path w="21600" h="21600">
                  <a:moveTo>
                    <a:pt x="0" y="0"/>
                  </a:moveTo>
                  <a:lnTo>
                    <a:pt x="21600" y="21600"/>
                  </a:lnTo>
                </a:path>
              </a:pathLst>
            </a:custGeom>
            <a:noFill/>
            <a:ln w="28440">
              <a:solidFill>
                <a:srgbClr val="0070C0"/>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418" name="CustomShape 4"/>
            <p:cNvSpPr/>
            <p:nvPr/>
          </p:nvSpPr>
          <p:spPr>
            <a:xfrm>
              <a:off x="8706960" y="5904360"/>
              <a:ext cx="560520" cy="360"/>
            </a:xfrm>
            <a:custGeom>
              <a:avLst/>
              <a:gdLst/>
              <a:ahLst/>
              <a:cxnLst/>
              <a:rect l="l" t="t" r="r" b="b"/>
              <a:pathLst>
                <a:path w="21600" h="21600">
                  <a:moveTo>
                    <a:pt x="0" y="0"/>
                  </a:moveTo>
                  <a:lnTo>
                    <a:pt x="21600" y="21600"/>
                  </a:lnTo>
                </a:path>
              </a:pathLst>
            </a:custGeom>
            <a:noFill/>
            <a:ln w="28440">
              <a:solidFill>
                <a:srgbClr val="7030A0"/>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419" name="CustomShape 5"/>
            <p:cNvSpPr/>
            <p:nvPr/>
          </p:nvSpPr>
          <p:spPr>
            <a:xfrm>
              <a:off x="9289080" y="6287040"/>
              <a:ext cx="195552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Data Fiber (2.125Gbps)</a:t>
              </a:r>
              <a:endParaRPr lang="en-US" sz="1200" b="0" strike="noStrike" spc="-1">
                <a:latin typeface="Arial"/>
              </a:endParaRPr>
            </a:p>
          </p:txBody>
        </p:sp>
        <p:sp>
          <p:nvSpPr>
            <p:cNvPr id="420" name="CustomShape 6"/>
            <p:cNvSpPr/>
            <p:nvPr/>
          </p:nvSpPr>
          <p:spPr>
            <a:xfrm>
              <a:off x="9276840" y="5788800"/>
              <a:ext cx="233352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Network Fiber (25-100Gbps)</a:t>
              </a:r>
              <a:endParaRPr lang="en-US" sz="1200" b="0" strike="noStrike" spc="-1">
                <a:latin typeface="Arial"/>
              </a:endParaRPr>
            </a:p>
          </p:txBody>
        </p:sp>
        <p:sp>
          <p:nvSpPr>
            <p:cNvPr id="421" name="CustomShape 7"/>
            <p:cNvSpPr/>
            <p:nvPr/>
          </p:nvSpPr>
          <p:spPr>
            <a:xfrm>
              <a:off x="8706960" y="6157800"/>
              <a:ext cx="560520" cy="360"/>
            </a:xfrm>
            <a:custGeom>
              <a:avLst/>
              <a:gdLst/>
              <a:ahLst/>
              <a:cxnLst/>
              <a:rect l="l" t="t" r="r" b="b"/>
              <a:pathLst>
                <a:path w="21600" h="21600">
                  <a:moveTo>
                    <a:pt x="0" y="0"/>
                  </a:moveTo>
                  <a:lnTo>
                    <a:pt x="21600" y="21600"/>
                  </a:lnTo>
                </a:path>
              </a:pathLst>
            </a:custGeom>
            <a:noFill/>
            <a:ln w="28440">
              <a:solidFill>
                <a:srgbClr val="D25350"/>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422" name="CustomShape 8"/>
            <p:cNvSpPr/>
            <p:nvPr/>
          </p:nvSpPr>
          <p:spPr>
            <a:xfrm>
              <a:off x="9289080" y="6043320"/>
              <a:ext cx="212328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Network Cat5 (1-10Gbps)</a:t>
              </a:r>
              <a:endParaRPr lang="en-US" sz="1200" b="0" strike="noStrike" spc="-1">
                <a:latin typeface="Arial"/>
              </a:endParaRPr>
            </a:p>
          </p:txBody>
        </p:sp>
        <p:sp>
          <p:nvSpPr>
            <p:cNvPr id="425" name="CustomShape 11"/>
            <p:cNvSpPr/>
            <p:nvPr/>
          </p:nvSpPr>
          <p:spPr>
            <a:xfrm>
              <a:off x="8706960" y="6651360"/>
              <a:ext cx="568800" cy="360"/>
            </a:xfrm>
            <a:custGeom>
              <a:avLst/>
              <a:gdLst/>
              <a:ahLst/>
              <a:cxnLst/>
              <a:rect l="l" t="t" r="r" b="b"/>
              <a:pathLst>
                <a:path w="21600" h="21600">
                  <a:moveTo>
                    <a:pt x="0" y="0"/>
                  </a:moveTo>
                  <a:lnTo>
                    <a:pt x="21600" y="21600"/>
                  </a:lnTo>
                </a:path>
              </a:pathLst>
            </a:custGeom>
            <a:noFill/>
            <a:ln w="28440">
              <a:solidFill>
                <a:srgbClr val="00B050"/>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426" name="CustomShape 12"/>
            <p:cNvSpPr/>
            <p:nvPr/>
          </p:nvSpPr>
          <p:spPr>
            <a:xfrm>
              <a:off x="9289080" y="6526080"/>
              <a:ext cx="246456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PCIe over Fiber (2.5Gbps)</a:t>
              </a:r>
              <a:endParaRPr lang="en-US" sz="1200" b="0" strike="noStrike" spc="-1">
                <a:latin typeface="Arial"/>
              </a:endParaRPr>
            </a:p>
          </p:txBody>
        </p:sp>
      </p:grpSp>
      <p:sp>
        <p:nvSpPr>
          <p:cNvPr id="466" name="CustomShape 46"/>
          <p:cNvSpPr/>
          <p:nvPr/>
        </p:nvSpPr>
        <p:spPr>
          <a:xfrm>
            <a:off x="3265391" y="2204951"/>
            <a:ext cx="1036440" cy="580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800" b="0" strike="noStrike" spc="-1">
                <a:solidFill>
                  <a:srgbClr val="000000"/>
                </a:solidFill>
                <a:latin typeface="Calibri"/>
                <a:ea typeface="DejaVu Sans"/>
              </a:rPr>
              <a:t>CTRL/</a:t>
            </a:r>
            <a:endParaRPr lang="en-US" sz="1800" b="0" strike="noStrike" spc="-1">
              <a:latin typeface="Arial"/>
            </a:endParaRPr>
          </a:p>
          <a:p>
            <a:pPr>
              <a:lnSpc>
                <a:spcPct val="90000"/>
              </a:lnSpc>
            </a:pPr>
            <a:r>
              <a:rPr lang="en-US" sz="1800" b="0" strike="noStrike" spc="-1">
                <a:solidFill>
                  <a:srgbClr val="000000"/>
                </a:solidFill>
                <a:latin typeface="Calibri"/>
                <a:ea typeface="DejaVu Sans"/>
              </a:rPr>
              <a:t>STATUS</a:t>
            </a:r>
            <a:endParaRPr lang="en-US" sz="1800" b="0" strike="noStrike" spc="-1">
              <a:latin typeface="Arial"/>
            </a:endParaRPr>
          </a:p>
        </p:txBody>
      </p:sp>
      <p:grpSp>
        <p:nvGrpSpPr>
          <p:cNvPr id="4" name="Group 3"/>
          <p:cNvGrpSpPr/>
          <p:nvPr/>
        </p:nvGrpSpPr>
        <p:grpSpPr>
          <a:xfrm>
            <a:off x="4808340" y="2493978"/>
            <a:ext cx="4353480" cy="1805040"/>
            <a:chOff x="5405040" y="1364040"/>
            <a:chExt cx="4353480" cy="1805040"/>
          </a:xfrm>
        </p:grpSpPr>
        <p:pic>
          <p:nvPicPr>
            <p:cNvPr id="414" name="Picture 252"/>
            <p:cNvPicPr/>
            <p:nvPr/>
          </p:nvPicPr>
          <p:blipFill>
            <a:blip r:embed="rId5"/>
            <a:stretch/>
          </p:blipFill>
          <p:spPr>
            <a:xfrm>
              <a:off x="5405040" y="2114280"/>
              <a:ext cx="1726560" cy="1003320"/>
            </a:xfrm>
            <a:prstGeom prst="rect">
              <a:avLst/>
            </a:prstGeom>
            <a:ln>
              <a:noFill/>
            </a:ln>
          </p:spPr>
        </p:pic>
        <p:sp>
          <p:nvSpPr>
            <p:cNvPr id="455" name="CustomShape 38"/>
            <p:cNvSpPr/>
            <p:nvPr/>
          </p:nvSpPr>
          <p:spPr>
            <a:xfrm>
              <a:off x="7040880" y="1706760"/>
              <a:ext cx="2500560" cy="1462320"/>
            </a:xfrm>
            <a:prstGeom prst="roundRect">
              <a:avLst>
                <a:gd name="adj" fmla="val 16667"/>
              </a:avLst>
            </a:prstGeom>
            <a:solidFill>
              <a:schemeClr val="bg2"/>
            </a:solidFill>
            <a:ln w="38160">
              <a:solidFill>
                <a:schemeClr val="tx1"/>
              </a:solidFill>
              <a:miter/>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pic>
          <p:nvPicPr>
            <p:cNvPr id="456" name="Graphic 31"/>
            <p:cNvPicPr/>
            <p:nvPr/>
          </p:nvPicPr>
          <p:blipFill>
            <a:blip r:embed="rId6"/>
            <a:stretch/>
          </p:blipFill>
          <p:spPr>
            <a:xfrm>
              <a:off x="8462160" y="1711440"/>
              <a:ext cx="911520" cy="911520"/>
            </a:xfrm>
            <a:prstGeom prst="rect">
              <a:avLst/>
            </a:prstGeom>
            <a:ln>
              <a:noFill/>
            </a:ln>
          </p:spPr>
        </p:pic>
        <p:grpSp>
          <p:nvGrpSpPr>
            <p:cNvPr id="457" name="Group 39"/>
            <p:cNvGrpSpPr/>
            <p:nvPr/>
          </p:nvGrpSpPr>
          <p:grpSpPr>
            <a:xfrm>
              <a:off x="7475400" y="1884600"/>
              <a:ext cx="906480" cy="907920"/>
              <a:chOff x="7475400" y="1884600"/>
              <a:chExt cx="906480" cy="907920"/>
            </a:xfrm>
          </p:grpSpPr>
          <p:sp>
            <p:nvSpPr>
              <p:cNvPr id="458" name="CustomShape 40"/>
              <p:cNvSpPr/>
              <p:nvPr/>
            </p:nvSpPr>
            <p:spPr>
              <a:xfrm>
                <a:off x="7475400" y="1884600"/>
                <a:ext cx="906480" cy="907920"/>
              </a:xfrm>
              <a:prstGeom prst="rect">
                <a:avLst/>
              </a:prstGeom>
              <a:solidFill>
                <a:schemeClr val="accent2">
                  <a:lumMod val="60000"/>
                  <a:lumOff val="40000"/>
                </a:schemeClr>
              </a:solidFill>
              <a:ln w="38160">
                <a:solidFill>
                  <a:srgbClr val="FF0000"/>
                </a:solidFill>
                <a:miter/>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59" name="CustomShape 41"/>
              <p:cNvSpPr/>
              <p:nvPr/>
            </p:nvSpPr>
            <p:spPr>
              <a:xfrm>
                <a:off x="7575480" y="2489040"/>
                <a:ext cx="706320" cy="219600"/>
              </a:xfrm>
              <a:prstGeom prst="rect">
                <a:avLst/>
              </a:prstGeom>
              <a:solidFill>
                <a:schemeClr val="bg2">
                  <a:lumMod val="50000"/>
                </a:schemeClr>
              </a:solidFill>
              <a:ln w="38160">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60" name="CustomShape 42"/>
              <p:cNvSpPr/>
              <p:nvPr/>
            </p:nvSpPr>
            <p:spPr>
              <a:xfrm>
                <a:off x="7678800" y="2500560"/>
                <a:ext cx="402840" cy="197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800" b="0" strike="noStrike" spc="-1">
                    <a:solidFill>
                      <a:srgbClr val="000000"/>
                    </a:solidFill>
                    <a:latin typeface="Calibri"/>
                    <a:ea typeface="DejaVu Sans"/>
                  </a:rPr>
                  <a:t>PCIe</a:t>
                </a:r>
                <a:endParaRPr lang="en-US" sz="800" b="0" strike="noStrike" spc="-1">
                  <a:latin typeface="Arial"/>
                </a:endParaRPr>
              </a:p>
            </p:txBody>
          </p:sp>
          <p:sp>
            <p:nvSpPr>
              <p:cNvPr id="461" name="CustomShape 43"/>
              <p:cNvSpPr/>
              <p:nvPr/>
            </p:nvSpPr>
            <p:spPr>
              <a:xfrm>
                <a:off x="7543440" y="1921680"/>
                <a:ext cx="762480" cy="415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90000"/>
                  </a:lnSpc>
                </a:pPr>
                <a:r>
                  <a:rPr lang="en-US" sz="800" b="0" strike="noStrike" spc="-1">
                    <a:solidFill>
                      <a:srgbClr val="FF0000"/>
                    </a:solidFill>
                    <a:latin typeface="Calibri"/>
                    <a:ea typeface="DejaVu Sans"/>
                  </a:rPr>
                  <a:t>A30X</a:t>
                </a:r>
                <a:endParaRPr lang="en-US" sz="800" b="0" strike="noStrike" spc="-1">
                  <a:latin typeface="Arial"/>
                </a:endParaRPr>
              </a:p>
              <a:p>
                <a:pPr algn="ctr">
                  <a:lnSpc>
                    <a:spcPct val="90000"/>
                  </a:lnSpc>
                </a:pPr>
                <a:r>
                  <a:rPr lang="en-US" sz="800" b="0" strike="noStrike" spc="-1">
                    <a:solidFill>
                      <a:srgbClr val="FF0000"/>
                    </a:solidFill>
                    <a:latin typeface="Calibri"/>
                    <a:ea typeface="DejaVu Sans"/>
                  </a:rPr>
                  <a:t>Converged</a:t>
                </a:r>
                <a:endParaRPr lang="en-US" sz="800" b="0" strike="noStrike" spc="-1">
                  <a:latin typeface="Arial"/>
                </a:endParaRPr>
              </a:p>
              <a:p>
                <a:pPr algn="ctr">
                  <a:lnSpc>
                    <a:spcPct val="90000"/>
                  </a:lnSpc>
                </a:pPr>
                <a:r>
                  <a:rPr lang="en-US" sz="800" b="0" strike="noStrike" spc="-1">
                    <a:solidFill>
                      <a:srgbClr val="FF0000"/>
                    </a:solidFill>
                    <a:latin typeface="Calibri"/>
                    <a:ea typeface="DejaVu Sans"/>
                  </a:rPr>
                  <a:t>Accelerator</a:t>
                </a:r>
                <a:endParaRPr lang="en-US" sz="800" b="0" strike="noStrike" spc="-1">
                  <a:latin typeface="Arial"/>
                </a:endParaRPr>
              </a:p>
            </p:txBody>
          </p:sp>
        </p:grpSp>
        <p:sp>
          <p:nvSpPr>
            <p:cNvPr id="462" name="CustomShape 44"/>
            <p:cNvSpPr/>
            <p:nvPr/>
          </p:nvSpPr>
          <p:spPr>
            <a:xfrm>
              <a:off x="8357760" y="2886480"/>
              <a:ext cx="83700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BLxx-ai1</a:t>
              </a:r>
              <a:endParaRPr lang="en-US" sz="1200" b="0" strike="noStrike" spc="-1">
                <a:latin typeface="Arial"/>
              </a:endParaRPr>
            </a:p>
          </p:txBody>
        </p:sp>
        <p:pic>
          <p:nvPicPr>
            <p:cNvPr id="467" name="Picture 306"/>
            <p:cNvPicPr/>
            <p:nvPr/>
          </p:nvPicPr>
          <p:blipFill>
            <a:blip r:embed="rId7"/>
            <a:stretch/>
          </p:blipFill>
          <p:spPr>
            <a:xfrm>
              <a:off x="8046720" y="1364040"/>
              <a:ext cx="1711800" cy="1711800"/>
            </a:xfrm>
            <a:prstGeom prst="rect">
              <a:avLst/>
            </a:prstGeom>
            <a:ln>
              <a:noFill/>
            </a:ln>
          </p:spPr>
        </p:pic>
      </p:grpSp>
      <p:sp>
        <p:nvSpPr>
          <p:cNvPr id="469" name="CustomShape 48"/>
          <p:cNvSpPr/>
          <p:nvPr/>
        </p:nvSpPr>
        <p:spPr>
          <a:xfrm flipV="1">
            <a:off x="7518840" y="679135"/>
            <a:ext cx="360" cy="1111320"/>
          </a:xfrm>
          <a:custGeom>
            <a:avLst/>
            <a:gdLst/>
            <a:ahLst/>
            <a:cxnLst/>
            <a:rect l="l" t="t" r="r" b="b"/>
            <a:pathLst>
              <a:path w="21600" h="21600">
                <a:moveTo>
                  <a:pt x="0" y="0"/>
                </a:moveTo>
                <a:lnTo>
                  <a:pt x="21600" y="21600"/>
                </a:lnTo>
              </a:path>
            </a:pathLst>
          </a:custGeom>
          <a:noFill/>
          <a:ln w="28440">
            <a:solidFill>
              <a:srgbClr val="D25350"/>
            </a:solidFill>
            <a:round/>
            <a:headEnd type="triangle" w="med" len="me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470" name="CustomShape 49"/>
          <p:cNvSpPr/>
          <p:nvPr/>
        </p:nvSpPr>
        <p:spPr>
          <a:xfrm>
            <a:off x="6953760" y="380065"/>
            <a:ext cx="1317240" cy="334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800" b="0" strike="noStrike" spc="-1">
                <a:solidFill>
                  <a:srgbClr val="000000"/>
                </a:solidFill>
                <a:latin typeface="Calibri"/>
                <a:ea typeface="DejaVu Sans"/>
              </a:rPr>
              <a:t>EPICS PVs</a:t>
            </a:r>
            <a:endParaRPr lang="en-US" sz="1800" b="0" strike="noStrike" spc="-1">
              <a:latin typeface="Arial"/>
            </a:endParaRPr>
          </a:p>
        </p:txBody>
      </p:sp>
      <p:pic>
        <p:nvPicPr>
          <p:cNvPr id="412" name="Picture 63"/>
          <p:cNvPicPr/>
          <p:nvPr/>
        </p:nvPicPr>
        <p:blipFill>
          <a:blip r:embed="rId8"/>
          <a:stretch/>
        </p:blipFill>
        <p:spPr>
          <a:xfrm>
            <a:off x="287040" y="1805175"/>
            <a:ext cx="2410920" cy="1175680"/>
          </a:xfrm>
          <a:prstGeom prst="rect">
            <a:avLst/>
          </a:prstGeom>
          <a:ln>
            <a:noFill/>
          </a:ln>
        </p:spPr>
      </p:pic>
      <p:sp>
        <p:nvSpPr>
          <p:cNvPr id="415" name="CustomShape 1"/>
          <p:cNvSpPr/>
          <p:nvPr/>
        </p:nvSpPr>
        <p:spPr>
          <a:xfrm>
            <a:off x="10356480" y="1272415"/>
            <a:ext cx="1258200" cy="1341360"/>
          </a:xfrm>
          <a:prstGeom prst="roundRect">
            <a:avLst>
              <a:gd name="adj" fmla="val 16667"/>
            </a:avLst>
          </a:prstGeom>
          <a:solidFill>
            <a:schemeClr val="bg2"/>
          </a:solidFill>
          <a:ln w="38160">
            <a:solidFill>
              <a:schemeClr val="tx1"/>
            </a:solidFill>
            <a:miter/>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23" name="CustomShape 9"/>
          <p:cNvSpPr/>
          <p:nvPr/>
        </p:nvSpPr>
        <p:spPr>
          <a:xfrm>
            <a:off x="8971740" y="2702493"/>
            <a:ext cx="4398480" cy="525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600" b="0" strike="noStrike" spc="-1">
                <a:solidFill>
                  <a:srgbClr val="000000"/>
                </a:solidFill>
                <a:latin typeface="Calibri"/>
                <a:ea typeface="DejaVu Sans"/>
              </a:rPr>
              <a:t>Instrument Position Feedback</a:t>
            </a:r>
            <a:endParaRPr lang="en-US" sz="1600" b="0" strike="noStrike" spc="-1">
              <a:latin typeface="Arial"/>
            </a:endParaRPr>
          </a:p>
          <a:p>
            <a:pPr>
              <a:lnSpc>
                <a:spcPct val="90000"/>
              </a:lnSpc>
            </a:pPr>
            <a:r>
              <a:rPr lang="en-US" sz="1600" b="0" strike="noStrike" spc="-1">
                <a:solidFill>
                  <a:srgbClr val="000000"/>
                </a:solidFill>
                <a:latin typeface="Calibri"/>
                <a:ea typeface="DejaVu Sans"/>
              </a:rPr>
              <a:t>(drive experiment autonomously)</a:t>
            </a:r>
            <a:endParaRPr lang="en-US" sz="1600" b="0" strike="noStrike" spc="-1">
              <a:latin typeface="Arial"/>
            </a:endParaRPr>
          </a:p>
        </p:txBody>
      </p:sp>
      <p:sp>
        <p:nvSpPr>
          <p:cNvPr id="427" name="CustomShape 13"/>
          <p:cNvSpPr/>
          <p:nvPr/>
        </p:nvSpPr>
        <p:spPr>
          <a:xfrm>
            <a:off x="1430640" y="1118335"/>
            <a:ext cx="1708920" cy="1554840"/>
          </a:xfrm>
          <a:prstGeom prst="roundRect">
            <a:avLst>
              <a:gd name="adj" fmla="val 16667"/>
            </a:avLst>
          </a:prstGeom>
          <a:solidFill>
            <a:schemeClr val="bg2"/>
          </a:solidFill>
          <a:ln w="38160">
            <a:solidFill>
              <a:schemeClr val="tx1"/>
            </a:solidFill>
            <a:miter/>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28" name="CustomShape 14"/>
          <p:cNvSpPr/>
          <p:nvPr/>
        </p:nvSpPr>
        <p:spPr>
          <a:xfrm>
            <a:off x="1757520" y="2278255"/>
            <a:ext cx="114624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Modular DSP</a:t>
            </a:r>
            <a:endParaRPr lang="en-US" sz="1200" b="0" strike="noStrike" spc="-1">
              <a:latin typeface="Arial"/>
            </a:endParaRPr>
          </a:p>
        </p:txBody>
      </p:sp>
      <p:sp>
        <p:nvSpPr>
          <p:cNvPr id="429" name="CustomShape 15"/>
          <p:cNvSpPr/>
          <p:nvPr/>
        </p:nvSpPr>
        <p:spPr>
          <a:xfrm>
            <a:off x="4208400" y="1218775"/>
            <a:ext cx="2500560" cy="1462320"/>
          </a:xfrm>
          <a:prstGeom prst="roundRect">
            <a:avLst>
              <a:gd name="adj" fmla="val 16667"/>
            </a:avLst>
          </a:prstGeom>
          <a:solidFill>
            <a:schemeClr val="bg2"/>
          </a:solidFill>
          <a:ln w="38160">
            <a:solidFill>
              <a:schemeClr val="tx1"/>
            </a:solidFill>
            <a:miter/>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30" name="CustomShape 16"/>
          <p:cNvSpPr/>
          <p:nvPr/>
        </p:nvSpPr>
        <p:spPr>
          <a:xfrm>
            <a:off x="8501400" y="1223815"/>
            <a:ext cx="1287720" cy="1370880"/>
          </a:xfrm>
          <a:prstGeom prst="roundRect">
            <a:avLst>
              <a:gd name="adj" fmla="val 16667"/>
            </a:avLst>
          </a:prstGeom>
          <a:solidFill>
            <a:schemeClr val="bg2"/>
          </a:solidFill>
          <a:ln w="38160">
            <a:solidFill>
              <a:schemeClr val="tx1"/>
            </a:solidFill>
            <a:miter/>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31" name="CustomShape 17"/>
          <p:cNvSpPr/>
          <p:nvPr/>
        </p:nvSpPr>
        <p:spPr>
          <a:xfrm>
            <a:off x="8913600" y="2164135"/>
            <a:ext cx="46368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STC</a:t>
            </a:r>
            <a:endParaRPr lang="en-US" sz="1200" b="0" strike="noStrike" spc="-1">
              <a:latin typeface="Arial"/>
            </a:endParaRPr>
          </a:p>
        </p:txBody>
      </p:sp>
      <p:sp>
        <p:nvSpPr>
          <p:cNvPr id="432" name="CustomShape 18"/>
          <p:cNvSpPr/>
          <p:nvPr/>
        </p:nvSpPr>
        <p:spPr>
          <a:xfrm>
            <a:off x="10531800" y="2250535"/>
            <a:ext cx="803520" cy="252000"/>
          </a:xfrm>
          <a:prstGeom prst="rect">
            <a:avLst/>
          </a:prstGeom>
          <a:solidFill>
            <a:schemeClr val="bg2"/>
          </a:solid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Analysis</a:t>
            </a:r>
            <a:endParaRPr lang="en-US" sz="1200" b="0" strike="noStrike" spc="-1">
              <a:latin typeface="Arial"/>
            </a:endParaRPr>
          </a:p>
        </p:txBody>
      </p:sp>
      <p:pic>
        <p:nvPicPr>
          <p:cNvPr id="433" name="Graphic 31"/>
          <p:cNvPicPr/>
          <p:nvPr/>
        </p:nvPicPr>
        <p:blipFill>
          <a:blip r:embed="rId6"/>
          <a:stretch/>
        </p:blipFill>
        <p:spPr>
          <a:xfrm>
            <a:off x="10560240" y="1259095"/>
            <a:ext cx="911520" cy="911520"/>
          </a:xfrm>
          <a:prstGeom prst="rect">
            <a:avLst/>
          </a:prstGeom>
          <a:ln>
            <a:noFill/>
          </a:ln>
        </p:spPr>
      </p:pic>
      <p:sp>
        <p:nvSpPr>
          <p:cNvPr id="434" name="CustomShape 19"/>
          <p:cNvSpPr/>
          <p:nvPr/>
        </p:nvSpPr>
        <p:spPr>
          <a:xfrm>
            <a:off x="6712200" y="1951015"/>
            <a:ext cx="1787400" cy="2520"/>
          </a:xfrm>
          <a:custGeom>
            <a:avLst/>
            <a:gdLst/>
            <a:ahLst/>
            <a:cxnLst/>
            <a:rect l="l" t="t" r="r" b="b"/>
            <a:pathLst>
              <a:path w="21600" h="21600">
                <a:moveTo>
                  <a:pt x="0" y="0"/>
                </a:moveTo>
                <a:lnTo>
                  <a:pt x="21600" y="21600"/>
                </a:lnTo>
              </a:path>
            </a:pathLst>
          </a:custGeom>
          <a:noFill/>
          <a:ln w="28440">
            <a:solidFill>
              <a:srgbClr val="D25350"/>
            </a:solidFill>
            <a:round/>
            <a:headEnd type="triangle" w="med" len="med"/>
            <a:tailEnd type="triangle" w="med" len="med"/>
          </a:ln>
        </p:spPr>
        <p:style>
          <a:lnRef idx="1">
            <a:schemeClr val="accent1"/>
          </a:lnRef>
          <a:fillRef idx="0">
            <a:schemeClr val="accent1"/>
          </a:fillRef>
          <a:effectRef idx="0">
            <a:schemeClr val="accent1"/>
          </a:effectRef>
          <a:fontRef idx="minor"/>
        </p:style>
        <p:txBody>
          <a:bodyPr/>
          <a:lstStyle/>
          <a:p>
            <a:endParaRPr lang="en-US"/>
          </a:p>
        </p:txBody>
      </p:sp>
      <p:pic>
        <p:nvPicPr>
          <p:cNvPr id="435" name="Graphic 31"/>
          <p:cNvPicPr/>
          <p:nvPr/>
        </p:nvPicPr>
        <p:blipFill>
          <a:blip r:embed="rId6"/>
          <a:stretch/>
        </p:blipFill>
        <p:spPr>
          <a:xfrm>
            <a:off x="8704440" y="1297255"/>
            <a:ext cx="911520" cy="911520"/>
          </a:xfrm>
          <a:prstGeom prst="rect">
            <a:avLst/>
          </a:prstGeom>
          <a:ln>
            <a:noFill/>
          </a:ln>
        </p:spPr>
      </p:pic>
      <p:sp>
        <p:nvSpPr>
          <p:cNvPr id="436" name="CustomShape 20"/>
          <p:cNvSpPr/>
          <p:nvPr/>
        </p:nvSpPr>
        <p:spPr>
          <a:xfrm flipV="1">
            <a:off x="9790920" y="1941655"/>
            <a:ext cx="562320" cy="11880"/>
          </a:xfrm>
          <a:custGeom>
            <a:avLst/>
            <a:gdLst/>
            <a:ahLst/>
            <a:cxnLst/>
            <a:rect l="l" t="t" r="r" b="b"/>
            <a:pathLst>
              <a:path w="21600" h="21600">
                <a:moveTo>
                  <a:pt x="0" y="0"/>
                </a:moveTo>
                <a:lnTo>
                  <a:pt x="21600" y="21600"/>
                </a:lnTo>
              </a:path>
            </a:pathLst>
          </a:custGeom>
          <a:noFill/>
          <a:ln w="28440">
            <a:solidFill>
              <a:srgbClr val="D25350"/>
            </a:solidFill>
            <a:round/>
            <a:headEnd type="triangle" w="med" len="med"/>
            <a:tailEnd type="triangle" w="med" len="med"/>
          </a:ln>
        </p:spPr>
        <p:style>
          <a:lnRef idx="1">
            <a:schemeClr val="accent1"/>
          </a:lnRef>
          <a:fillRef idx="0">
            <a:schemeClr val="accent1"/>
          </a:fillRef>
          <a:effectRef idx="0">
            <a:schemeClr val="accent1"/>
          </a:effectRef>
          <a:fontRef idx="minor"/>
        </p:style>
        <p:txBody>
          <a:bodyPr/>
          <a:lstStyle/>
          <a:p>
            <a:endParaRPr lang="en-US"/>
          </a:p>
        </p:txBody>
      </p:sp>
      <p:pic>
        <p:nvPicPr>
          <p:cNvPr id="437" name="Graphic 31"/>
          <p:cNvPicPr/>
          <p:nvPr/>
        </p:nvPicPr>
        <p:blipFill>
          <a:blip r:embed="rId6"/>
          <a:stretch/>
        </p:blipFill>
        <p:spPr>
          <a:xfrm>
            <a:off x="5629680" y="1223455"/>
            <a:ext cx="911520" cy="911520"/>
          </a:xfrm>
          <a:prstGeom prst="rect">
            <a:avLst/>
          </a:prstGeom>
          <a:ln>
            <a:noFill/>
          </a:ln>
        </p:spPr>
      </p:pic>
      <p:grpSp>
        <p:nvGrpSpPr>
          <p:cNvPr id="438" name="Group 21"/>
          <p:cNvGrpSpPr/>
          <p:nvPr/>
        </p:nvGrpSpPr>
        <p:grpSpPr>
          <a:xfrm>
            <a:off x="4642920" y="1396615"/>
            <a:ext cx="906480" cy="907920"/>
            <a:chOff x="4736880" y="4348440"/>
            <a:chExt cx="906480" cy="907920"/>
          </a:xfrm>
        </p:grpSpPr>
        <p:sp>
          <p:nvSpPr>
            <p:cNvPr id="439" name="CustomShape 22"/>
            <p:cNvSpPr/>
            <p:nvPr/>
          </p:nvSpPr>
          <p:spPr>
            <a:xfrm>
              <a:off x="4736880" y="4348440"/>
              <a:ext cx="906480" cy="907920"/>
            </a:xfrm>
            <a:prstGeom prst="rect">
              <a:avLst/>
            </a:prstGeom>
            <a:solidFill>
              <a:schemeClr val="accent2">
                <a:lumMod val="60000"/>
                <a:lumOff val="40000"/>
              </a:schemeClr>
            </a:solidFill>
            <a:ln w="38160">
              <a:solidFill>
                <a:srgbClr val="FF0000"/>
              </a:solidFill>
              <a:miter/>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40" name="CustomShape 23"/>
            <p:cNvSpPr/>
            <p:nvPr/>
          </p:nvSpPr>
          <p:spPr>
            <a:xfrm>
              <a:off x="4836960" y="4952880"/>
              <a:ext cx="706320" cy="219600"/>
            </a:xfrm>
            <a:prstGeom prst="rect">
              <a:avLst/>
            </a:prstGeom>
            <a:solidFill>
              <a:schemeClr val="bg2">
                <a:lumMod val="50000"/>
              </a:schemeClr>
            </a:solidFill>
            <a:ln w="38160">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41" name="CustomShape 24"/>
            <p:cNvSpPr/>
            <p:nvPr/>
          </p:nvSpPr>
          <p:spPr>
            <a:xfrm>
              <a:off x="4940280" y="4964400"/>
              <a:ext cx="402840" cy="197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800" b="0" strike="noStrike" spc="-1">
                  <a:solidFill>
                    <a:srgbClr val="000000"/>
                  </a:solidFill>
                  <a:latin typeface="Calibri"/>
                  <a:ea typeface="DejaVu Sans"/>
                </a:rPr>
                <a:t>PCIe</a:t>
              </a:r>
              <a:endParaRPr lang="en-US" sz="800" b="0" strike="noStrike" spc="-1">
                <a:latin typeface="Arial"/>
              </a:endParaRPr>
            </a:p>
          </p:txBody>
        </p:sp>
        <p:sp>
          <p:nvSpPr>
            <p:cNvPr id="442" name="CustomShape 25"/>
            <p:cNvSpPr/>
            <p:nvPr/>
          </p:nvSpPr>
          <p:spPr>
            <a:xfrm>
              <a:off x="4814280" y="4385520"/>
              <a:ext cx="744120" cy="415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90000"/>
                </a:lnSpc>
              </a:pPr>
              <a:r>
                <a:rPr lang="en-US" sz="800" b="0" strike="noStrike" spc="-1">
                  <a:solidFill>
                    <a:srgbClr val="FF0000"/>
                  </a:solidFill>
                  <a:latin typeface="Calibri"/>
                  <a:ea typeface="DejaVu Sans"/>
                </a:rPr>
                <a:t>PCIe</a:t>
              </a:r>
              <a:endParaRPr lang="en-US" sz="800" b="0" strike="noStrike" spc="-1">
                <a:latin typeface="Arial"/>
              </a:endParaRPr>
            </a:p>
            <a:p>
              <a:pPr algn="ctr">
                <a:lnSpc>
                  <a:spcPct val="90000"/>
                </a:lnSpc>
              </a:pPr>
              <a:r>
                <a:rPr lang="en-US" sz="800" b="0" strike="noStrike" spc="-1">
                  <a:solidFill>
                    <a:srgbClr val="FF0000"/>
                  </a:solidFill>
                  <a:latin typeface="Calibri"/>
                  <a:ea typeface="DejaVu Sans"/>
                </a:rPr>
                <a:t>DPU Card</a:t>
              </a:r>
              <a:endParaRPr lang="en-US" sz="800" b="0" strike="noStrike" spc="-1">
                <a:latin typeface="Arial"/>
              </a:endParaRPr>
            </a:p>
            <a:p>
              <a:pPr algn="ctr">
                <a:lnSpc>
                  <a:spcPct val="90000"/>
                </a:lnSpc>
              </a:pPr>
              <a:r>
                <a:rPr lang="en-US" sz="800" b="0" strike="noStrike" spc="-1">
                  <a:solidFill>
                    <a:srgbClr val="FF0000"/>
                  </a:solidFill>
                  <a:latin typeface="Calibri"/>
                  <a:ea typeface="DejaVu Sans"/>
                </a:rPr>
                <a:t>(2 port)</a:t>
              </a:r>
              <a:endParaRPr lang="en-US" sz="800" b="0" strike="noStrike" spc="-1">
                <a:latin typeface="Arial"/>
              </a:endParaRPr>
            </a:p>
          </p:txBody>
        </p:sp>
      </p:grpSp>
      <p:sp>
        <p:nvSpPr>
          <p:cNvPr id="443" name="CustomShape 26"/>
          <p:cNvSpPr/>
          <p:nvPr/>
        </p:nvSpPr>
        <p:spPr>
          <a:xfrm>
            <a:off x="2722680" y="1849855"/>
            <a:ext cx="1917720" cy="360"/>
          </a:xfrm>
          <a:custGeom>
            <a:avLst/>
            <a:gdLst/>
            <a:ahLst/>
            <a:cxnLst/>
            <a:rect l="l" t="t" r="r" b="b"/>
            <a:pathLst>
              <a:path w="21600" h="21600">
                <a:moveTo>
                  <a:pt x="0" y="0"/>
                </a:moveTo>
                <a:lnTo>
                  <a:pt x="21600" y="21600"/>
                </a:lnTo>
              </a:path>
            </a:pathLst>
          </a:custGeom>
          <a:noFill/>
          <a:ln w="28440">
            <a:solidFill>
              <a:srgbClr val="7030A0"/>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grpSp>
        <p:nvGrpSpPr>
          <p:cNvPr id="444" name="Group 27"/>
          <p:cNvGrpSpPr/>
          <p:nvPr/>
        </p:nvGrpSpPr>
        <p:grpSpPr>
          <a:xfrm>
            <a:off x="1813680" y="1213735"/>
            <a:ext cx="906480" cy="907920"/>
            <a:chOff x="1907640" y="4165560"/>
            <a:chExt cx="906480" cy="907920"/>
          </a:xfrm>
        </p:grpSpPr>
        <p:sp>
          <p:nvSpPr>
            <p:cNvPr id="445" name="CustomShape 28"/>
            <p:cNvSpPr/>
            <p:nvPr/>
          </p:nvSpPr>
          <p:spPr>
            <a:xfrm>
              <a:off x="1907640" y="4165560"/>
              <a:ext cx="906480" cy="907920"/>
            </a:xfrm>
            <a:prstGeom prst="rect">
              <a:avLst/>
            </a:prstGeom>
            <a:solidFill>
              <a:schemeClr val="accent2">
                <a:lumMod val="60000"/>
                <a:lumOff val="40000"/>
              </a:schemeClr>
            </a:solidFill>
            <a:ln w="38160">
              <a:solidFill>
                <a:srgbClr val="FF0000"/>
              </a:solidFill>
              <a:miter/>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46" name="CustomShape 29"/>
            <p:cNvSpPr/>
            <p:nvPr/>
          </p:nvSpPr>
          <p:spPr>
            <a:xfrm>
              <a:off x="2007720" y="4770000"/>
              <a:ext cx="706320" cy="219600"/>
            </a:xfrm>
            <a:prstGeom prst="rect">
              <a:avLst/>
            </a:prstGeom>
            <a:solidFill>
              <a:schemeClr val="bg2">
                <a:lumMod val="50000"/>
              </a:schemeClr>
            </a:solidFill>
            <a:ln w="38160">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txBody>
            <a:bodyPr/>
            <a:lstStyle/>
            <a:p>
              <a:endParaRPr lang="en-US"/>
            </a:p>
          </p:txBody>
        </p:sp>
        <p:sp>
          <p:nvSpPr>
            <p:cNvPr id="447" name="CustomShape 30"/>
            <p:cNvSpPr/>
            <p:nvPr/>
          </p:nvSpPr>
          <p:spPr>
            <a:xfrm>
              <a:off x="2111040" y="4781520"/>
              <a:ext cx="402840" cy="197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800" b="0" strike="noStrike" spc="-1">
                  <a:solidFill>
                    <a:srgbClr val="000000"/>
                  </a:solidFill>
                  <a:latin typeface="Calibri"/>
                  <a:ea typeface="DejaVu Sans"/>
                </a:rPr>
                <a:t>PCIe</a:t>
              </a:r>
              <a:endParaRPr lang="en-US" sz="800" b="0" strike="noStrike" spc="-1">
                <a:latin typeface="Arial"/>
              </a:endParaRPr>
            </a:p>
          </p:txBody>
        </p:sp>
        <p:sp>
          <p:nvSpPr>
            <p:cNvPr id="448" name="CustomShape 31"/>
            <p:cNvSpPr/>
            <p:nvPr/>
          </p:nvSpPr>
          <p:spPr>
            <a:xfrm>
              <a:off x="1985040" y="4202640"/>
              <a:ext cx="744120" cy="415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90000"/>
                </a:lnSpc>
              </a:pPr>
              <a:r>
                <a:rPr lang="en-US" sz="800" b="0" strike="noStrike" spc="-1">
                  <a:solidFill>
                    <a:srgbClr val="FF0000"/>
                  </a:solidFill>
                  <a:latin typeface="Calibri"/>
                  <a:ea typeface="DejaVu Sans"/>
                </a:rPr>
                <a:t>OCP3.0</a:t>
              </a:r>
              <a:endParaRPr lang="en-US" sz="800" b="0" strike="noStrike" spc="-1">
                <a:latin typeface="Arial"/>
              </a:endParaRPr>
            </a:p>
            <a:p>
              <a:pPr algn="ctr">
                <a:lnSpc>
                  <a:spcPct val="90000"/>
                </a:lnSpc>
              </a:pPr>
              <a:r>
                <a:rPr lang="en-US" sz="800" b="0" strike="noStrike" spc="-1">
                  <a:solidFill>
                    <a:srgbClr val="FF0000"/>
                  </a:solidFill>
                  <a:latin typeface="Calibri"/>
                  <a:ea typeface="DejaVu Sans"/>
                </a:rPr>
                <a:t>DPU Card</a:t>
              </a:r>
              <a:endParaRPr lang="en-US" sz="800" b="0" strike="noStrike" spc="-1">
                <a:latin typeface="Arial"/>
              </a:endParaRPr>
            </a:p>
            <a:p>
              <a:pPr algn="ctr">
                <a:lnSpc>
                  <a:spcPct val="90000"/>
                </a:lnSpc>
              </a:pPr>
              <a:r>
                <a:rPr lang="en-US" sz="800" b="0" strike="noStrike" spc="-1">
                  <a:solidFill>
                    <a:srgbClr val="FF0000"/>
                  </a:solidFill>
                  <a:latin typeface="Calibri"/>
                  <a:ea typeface="DejaVu Sans"/>
                </a:rPr>
                <a:t>(2 port)</a:t>
              </a:r>
              <a:endParaRPr lang="en-US" sz="800" b="0" strike="noStrike" spc="-1">
                <a:latin typeface="Arial"/>
              </a:endParaRPr>
            </a:p>
          </p:txBody>
        </p:sp>
      </p:grpSp>
      <p:sp>
        <p:nvSpPr>
          <p:cNvPr id="449" name="CustomShape 32"/>
          <p:cNvSpPr/>
          <p:nvPr/>
        </p:nvSpPr>
        <p:spPr>
          <a:xfrm>
            <a:off x="2905560" y="2489575"/>
            <a:ext cx="1734840" cy="360"/>
          </a:xfrm>
          <a:custGeom>
            <a:avLst/>
            <a:gdLst/>
            <a:ahLst/>
            <a:cxnLst/>
            <a:rect l="l" t="t" r="r" b="b"/>
            <a:pathLst>
              <a:path w="21600" h="21600">
                <a:moveTo>
                  <a:pt x="0" y="0"/>
                </a:moveTo>
                <a:lnTo>
                  <a:pt x="21600" y="21600"/>
                </a:lnTo>
              </a:path>
            </a:pathLst>
          </a:custGeom>
          <a:noFill/>
          <a:ln w="28440">
            <a:solidFill>
              <a:srgbClr val="00B050"/>
            </a:solidFill>
            <a:round/>
            <a:headEnd type="triangle" w="med" len="me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450" name="CustomShape 33"/>
          <p:cNvSpPr/>
          <p:nvPr/>
        </p:nvSpPr>
        <p:spPr>
          <a:xfrm>
            <a:off x="1991160" y="1609375"/>
            <a:ext cx="48636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nED</a:t>
            </a:r>
            <a:endParaRPr lang="en-US" sz="1200" b="0" strike="noStrike" spc="-1">
              <a:latin typeface="Arial"/>
            </a:endParaRPr>
          </a:p>
        </p:txBody>
      </p:sp>
      <p:sp>
        <p:nvSpPr>
          <p:cNvPr id="451" name="CustomShape 34"/>
          <p:cNvSpPr/>
          <p:nvPr/>
        </p:nvSpPr>
        <p:spPr>
          <a:xfrm>
            <a:off x="2723040" y="1850215"/>
            <a:ext cx="1917720" cy="360"/>
          </a:xfrm>
          <a:custGeom>
            <a:avLst/>
            <a:gdLst/>
            <a:ahLst/>
            <a:cxnLst/>
            <a:rect l="l" t="t" r="r" b="b"/>
            <a:pathLst>
              <a:path w="21600" h="21600">
                <a:moveTo>
                  <a:pt x="0" y="0"/>
                </a:moveTo>
                <a:lnTo>
                  <a:pt x="21600" y="21600"/>
                </a:lnTo>
              </a:path>
            </a:pathLst>
          </a:custGeom>
          <a:noFill/>
          <a:ln w="28440">
            <a:solidFill>
              <a:srgbClr val="7030A0"/>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453" name="CustomShape 36"/>
          <p:cNvSpPr/>
          <p:nvPr/>
        </p:nvSpPr>
        <p:spPr>
          <a:xfrm>
            <a:off x="4825800" y="1792255"/>
            <a:ext cx="50148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SMS</a:t>
            </a:r>
            <a:endParaRPr lang="en-US" sz="1200" b="0" strike="noStrike" spc="-1">
              <a:latin typeface="Arial"/>
            </a:endParaRPr>
          </a:p>
        </p:txBody>
      </p:sp>
      <p:sp>
        <p:nvSpPr>
          <p:cNvPr id="454" name="CustomShape 37"/>
          <p:cNvSpPr/>
          <p:nvPr/>
        </p:nvSpPr>
        <p:spPr>
          <a:xfrm>
            <a:off x="5451120" y="2398495"/>
            <a:ext cx="984960" cy="252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200" b="0" strike="noStrike" spc="-1">
                <a:solidFill>
                  <a:srgbClr val="000000"/>
                </a:solidFill>
                <a:latin typeface="Calibri"/>
                <a:ea typeface="DejaVu Sans"/>
              </a:rPr>
              <a:t>BLxx-daq1</a:t>
            </a:r>
            <a:endParaRPr lang="en-US" sz="1200" b="0" strike="noStrike" spc="-1">
              <a:latin typeface="Arial"/>
            </a:endParaRPr>
          </a:p>
        </p:txBody>
      </p:sp>
      <p:pic>
        <p:nvPicPr>
          <p:cNvPr id="464" name="Picture 303"/>
          <p:cNvPicPr/>
          <p:nvPr/>
        </p:nvPicPr>
        <p:blipFill>
          <a:blip r:embed="rId9"/>
          <a:stretch/>
        </p:blipFill>
        <p:spPr>
          <a:xfrm>
            <a:off x="4458120" y="589095"/>
            <a:ext cx="1236600" cy="718560"/>
          </a:xfrm>
          <a:prstGeom prst="rect">
            <a:avLst/>
          </a:prstGeom>
          <a:ln>
            <a:noFill/>
          </a:ln>
        </p:spPr>
      </p:pic>
      <p:pic>
        <p:nvPicPr>
          <p:cNvPr id="465" name="Picture 304"/>
          <p:cNvPicPr/>
          <p:nvPr/>
        </p:nvPicPr>
        <p:blipFill>
          <a:blip r:embed="rId10"/>
          <a:stretch/>
        </p:blipFill>
        <p:spPr>
          <a:xfrm>
            <a:off x="2862600" y="680255"/>
            <a:ext cx="922680" cy="535680"/>
          </a:xfrm>
          <a:prstGeom prst="rect">
            <a:avLst/>
          </a:prstGeom>
          <a:ln>
            <a:noFill/>
          </a:ln>
        </p:spPr>
      </p:pic>
      <p:sp>
        <p:nvSpPr>
          <p:cNvPr id="471" name="CustomShape 50"/>
          <p:cNvSpPr/>
          <p:nvPr/>
        </p:nvSpPr>
        <p:spPr>
          <a:xfrm>
            <a:off x="6999480" y="1814575"/>
            <a:ext cx="1225800" cy="23040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000" b="0" strike="noStrike" spc="-1">
                <a:solidFill>
                  <a:srgbClr val="000000"/>
                </a:solidFill>
                <a:latin typeface="Arial"/>
                <a:ea typeface="DejaVu Sans"/>
              </a:rPr>
              <a:t>Switched Network</a:t>
            </a:r>
            <a:endParaRPr lang="en-US" sz="1000" b="0" strike="noStrike" spc="-1">
              <a:latin typeface="Arial"/>
            </a:endParaRPr>
          </a:p>
        </p:txBody>
      </p:sp>
      <p:sp>
        <p:nvSpPr>
          <p:cNvPr id="472" name="CustomShape 51"/>
          <p:cNvSpPr/>
          <p:nvPr/>
        </p:nvSpPr>
        <p:spPr>
          <a:xfrm>
            <a:off x="264240" y="1379095"/>
            <a:ext cx="1427440" cy="332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t"/>
          <a:lstStyle/>
          <a:p>
            <a:pPr>
              <a:lnSpc>
                <a:spcPct val="90000"/>
              </a:lnSpc>
            </a:pPr>
            <a:r>
              <a:rPr lang="en-US" sz="1800" b="0" strike="noStrike" spc="-1">
                <a:solidFill>
                  <a:srgbClr val="000000"/>
                </a:solidFill>
                <a:latin typeface="Calibri"/>
                <a:ea typeface="DejaVu Sans"/>
              </a:rPr>
              <a:t>DETECTOR</a:t>
            </a:r>
            <a:endParaRPr lang="en-US" sz="1800" b="0" strike="noStrike" spc="-1">
              <a:latin typeface="Arial"/>
            </a:endParaRPr>
          </a:p>
        </p:txBody>
      </p:sp>
      <p:pic>
        <p:nvPicPr>
          <p:cNvPr id="410" name="Picture 251"/>
          <p:cNvPicPr>
            <a:picLocks noChangeAspect="1"/>
          </p:cNvPicPr>
          <p:nvPr/>
        </p:nvPicPr>
        <p:blipFill>
          <a:blip r:embed="rId11"/>
          <a:stretch/>
        </p:blipFill>
        <p:spPr>
          <a:xfrm>
            <a:off x="6407242" y="4370026"/>
            <a:ext cx="2793453" cy="1993392"/>
          </a:xfrm>
          <a:prstGeom prst="rect">
            <a:avLst/>
          </a:prstGeom>
          <a:ln>
            <a:noFill/>
          </a:ln>
        </p:spPr>
      </p:pic>
      <p:pic>
        <p:nvPicPr>
          <p:cNvPr id="411" name="Picture 251"/>
          <p:cNvPicPr/>
          <p:nvPr/>
        </p:nvPicPr>
        <p:blipFill rotWithShape="1">
          <a:blip r:embed="rId12"/>
          <a:srcRect r="51719"/>
          <a:stretch/>
        </p:blipFill>
        <p:spPr>
          <a:xfrm>
            <a:off x="279480" y="4482449"/>
            <a:ext cx="2641933" cy="1954440"/>
          </a:xfrm>
          <a:prstGeom prst="rect">
            <a:avLst/>
          </a:prstGeom>
          <a:ln>
            <a:noFill/>
          </a:ln>
        </p:spPr>
      </p:pic>
      <p:sp>
        <p:nvSpPr>
          <p:cNvPr id="417" name="CustomShape 3"/>
          <p:cNvSpPr/>
          <p:nvPr/>
        </p:nvSpPr>
        <p:spPr>
          <a:xfrm>
            <a:off x="501480" y="4482769"/>
            <a:ext cx="11427120" cy="53280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452" name="CustomShape 35"/>
          <p:cNvSpPr/>
          <p:nvPr/>
        </p:nvSpPr>
        <p:spPr>
          <a:xfrm>
            <a:off x="3703440" y="4533801"/>
            <a:ext cx="2512760" cy="829240"/>
          </a:xfrm>
          <a:prstGeom prst="rect">
            <a:avLst/>
          </a:prstGeom>
          <a:noFill/>
          <a:ln>
            <a:noFill/>
          </a:ln>
          <a:effectLst>
            <a:softEdge rad="31750"/>
          </a:effectLst>
        </p:spPr>
        <p:style>
          <a:lnRef idx="0">
            <a:scrgbClr r="0" g="0" b="0"/>
          </a:lnRef>
          <a:fillRef idx="0">
            <a:scrgbClr r="0" g="0" b="0"/>
          </a:fillRef>
          <a:effectRef idx="0">
            <a:scrgbClr r="0" g="0" b="0"/>
          </a:effectRef>
          <a:fontRef idx="minor"/>
        </p:style>
        <p:txBody>
          <a:bodyPr wrap="none" lIns="90000" tIns="45000" rIns="90000" bIns="45000" anchor="t"/>
          <a:lstStyle/>
          <a:p>
            <a:pPr>
              <a:lnSpc>
                <a:spcPct val="90000"/>
              </a:lnSpc>
            </a:pPr>
            <a:r>
              <a:rPr lang="en-US" sz="1600" b="0" strike="noStrike" spc="-1">
                <a:solidFill>
                  <a:srgbClr val="000000"/>
                </a:solidFill>
                <a:latin typeface="Calibri"/>
                <a:ea typeface="DejaVu Sans"/>
              </a:rPr>
              <a:t>Side-by-side comparison with</a:t>
            </a:r>
            <a:endParaRPr lang="en-US" sz="1600" spc="-1">
              <a:solidFill>
                <a:srgbClr val="000000"/>
              </a:solidFill>
              <a:latin typeface="Arial"/>
              <a:ea typeface="DejaVu Sans"/>
              <a:cs typeface="Arial"/>
            </a:endParaRPr>
          </a:p>
          <a:p>
            <a:pPr>
              <a:lnSpc>
                <a:spcPct val="90000"/>
              </a:lnSpc>
            </a:pPr>
            <a:r>
              <a:rPr lang="en-US" sz="1600" spc="-1">
                <a:solidFill>
                  <a:srgbClr val="000000"/>
                </a:solidFill>
                <a:latin typeface="Calibri"/>
                <a:ea typeface="DejaVu Sans"/>
              </a:rPr>
              <a:t>modeled </a:t>
            </a:r>
            <a:r>
              <a:rPr lang="en-US" sz="1600" b="0" strike="noStrike" spc="-1">
                <a:solidFill>
                  <a:srgbClr val="000000"/>
                </a:solidFill>
                <a:latin typeface="Calibri"/>
                <a:ea typeface="DejaVu Sans"/>
              </a:rPr>
              <a:t>behavior and</a:t>
            </a:r>
            <a:endParaRPr lang="en-US" sz="1600" spc="-1">
              <a:solidFill>
                <a:srgbClr val="000000"/>
              </a:solidFill>
              <a:latin typeface="Arial"/>
              <a:ea typeface="DejaVu Sans"/>
              <a:cs typeface="Arial"/>
            </a:endParaRPr>
          </a:p>
          <a:p>
            <a:pPr>
              <a:lnSpc>
                <a:spcPct val="90000"/>
              </a:lnSpc>
            </a:pPr>
            <a:r>
              <a:rPr lang="en-US" sz="1600" b="0" strike="noStrike" spc="-1">
                <a:solidFill>
                  <a:srgbClr val="000000"/>
                </a:solidFill>
                <a:latin typeface="Calibri"/>
                <a:ea typeface="DejaVu Sans"/>
              </a:rPr>
              <a:t>immediate refinement</a:t>
            </a:r>
            <a:r>
              <a:rPr lang="en-US" sz="1600" spc="-1">
                <a:solidFill>
                  <a:srgbClr val="000000"/>
                </a:solidFill>
                <a:latin typeface="Calibri"/>
                <a:ea typeface="DejaVu Sans"/>
              </a:rPr>
              <a:t>  </a:t>
            </a:r>
            <a:endParaRPr lang="en-US" sz="1600" b="0" strike="noStrike" spc="-1">
              <a:latin typeface="Arial"/>
              <a:cs typeface="Arial"/>
            </a:endParaRPr>
          </a:p>
        </p:txBody>
      </p:sp>
      <p:sp>
        <p:nvSpPr>
          <p:cNvPr id="474" name="CustomShape 53"/>
          <p:cNvSpPr/>
          <p:nvPr/>
        </p:nvSpPr>
        <p:spPr>
          <a:xfrm rot="810600" flipH="1" flipV="1">
            <a:off x="7410164" y="3487581"/>
            <a:ext cx="264960" cy="1027440"/>
          </a:xfrm>
          <a:custGeom>
            <a:avLst/>
            <a:gdLst/>
            <a:ahLst/>
            <a:cxnLst/>
            <a:rect l="l" t="t" r="r" b="b"/>
            <a:pathLst>
              <a:path w="21600" h="21600">
                <a:moveTo>
                  <a:pt x="0" y="0"/>
                </a:moveTo>
                <a:lnTo>
                  <a:pt x="21600" y="21600"/>
                </a:lnTo>
              </a:path>
            </a:pathLst>
          </a:custGeom>
          <a:noFill/>
          <a:ln w="28440">
            <a:solidFill>
              <a:srgbClr val="7030A0"/>
            </a:solidFill>
            <a:round/>
            <a:headEnd type="triangle"/>
            <a:tailEnd type="none" w="med" len="med"/>
          </a:ln>
        </p:spPr>
        <p:style>
          <a:lnRef idx="1">
            <a:schemeClr val="accent1"/>
          </a:lnRef>
          <a:fillRef idx="0">
            <a:schemeClr val="accent1"/>
          </a:fillRef>
          <a:effectRef idx="0">
            <a:schemeClr val="accent1"/>
          </a:effectRef>
          <a:fontRef idx="minor"/>
        </p:style>
        <p:txBody>
          <a:bodyPr/>
          <a:lstStyle/>
          <a:p>
            <a:endParaRPr lang="en-US"/>
          </a:p>
        </p:txBody>
      </p:sp>
      <p:sp>
        <p:nvSpPr>
          <p:cNvPr id="475" name="CustomShape 54"/>
          <p:cNvSpPr/>
          <p:nvPr/>
        </p:nvSpPr>
        <p:spPr>
          <a:xfrm>
            <a:off x="248700" y="3826981"/>
            <a:ext cx="3910320" cy="580320"/>
          </a:xfrm>
          <a:prstGeom prst="rect">
            <a:avLst/>
          </a:prstGeom>
          <a:noFill/>
          <a:ln>
            <a:noFill/>
          </a:ln>
          <a:effectLst>
            <a:softEdge rad="31750"/>
          </a:effectLst>
        </p:spPr>
        <p:style>
          <a:lnRef idx="0">
            <a:scrgbClr r="0" g="0" b="0"/>
          </a:lnRef>
          <a:fillRef idx="0">
            <a:scrgbClr r="0" g="0" b="0"/>
          </a:fillRef>
          <a:effectRef idx="0">
            <a:scrgbClr r="0" g="0" b="0"/>
          </a:effectRef>
          <a:fontRef idx="minor"/>
        </p:style>
        <p:txBody>
          <a:bodyPr wrap="none" lIns="90000" tIns="45000" rIns="90000" bIns="45000"/>
          <a:lstStyle/>
          <a:p>
            <a:pPr>
              <a:lnSpc>
                <a:spcPct val="90000"/>
              </a:lnSpc>
            </a:pPr>
            <a:r>
              <a:rPr lang="en-US" sz="1800" b="0" strike="noStrike" spc="-1">
                <a:solidFill>
                  <a:srgbClr val="000000"/>
                </a:solidFill>
                <a:latin typeface="Calibri"/>
                <a:ea typeface="DejaVu Sans"/>
              </a:rPr>
              <a:t>Direct visualization of</a:t>
            </a:r>
            <a:endParaRPr lang="en-US" sz="1800" b="0" strike="noStrike" spc="-1">
              <a:latin typeface="Arial"/>
            </a:endParaRPr>
          </a:p>
          <a:p>
            <a:pPr>
              <a:lnSpc>
                <a:spcPct val="90000"/>
              </a:lnSpc>
            </a:pPr>
            <a:r>
              <a:rPr lang="en-US" sz="1800" b="0" strike="noStrike" spc="-1">
                <a:solidFill>
                  <a:srgbClr val="000000"/>
                </a:solidFill>
                <a:latin typeface="Calibri"/>
                <a:ea typeface="DejaVu Sans"/>
              </a:rPr>
              <a:t>Sample behavior in scientific coordinates</a:t>
            </a:r>
            <a:endParaRPr lang="en-US" sz="1800" b="0" strike="noStrike" spc="-1">
              <a:latin typeface="Arial"/>
            </a:endParaRPr>
          </a:p>
        </p:txBody>
      </p:sp>
      <p:sp>
        <p:nvSpPr>
          <p:cNvPr id="476" name="CustomShape 55"/>
          <p:cNvSpPr/>
          <p:nvPr/>
        </p:nvSpPr>
        <p:spPr>
          <a:xfrm>
            <a:off x="2835000" y="6434640"/>
            <a:ext cx="6021000" cy="332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800" b="0" i="1" strike="noStrike" spc="-1">
                <a:solidFill>
                  <a:srgbClr val="000000"/>
                </a:solidFill>
                <a:latin typeface="Calibri"/>
                <a:ea typeface="DejaVu Sans"/>
              </a:rPr>
              <a:t>Xiaojian Bai, Et. Al.,"Hybridized quadrupolar excitations in the spin-anisotropic frustrated magnet FeI2", Nature Physics Letters 17, April 2021</a:t>
            </a:r>
            <a:endParaRPr lang="en-US" sz="800" b="0" strike="noStrike" spc="-1">
              <a:latin typeface="Arial"/>
            </a:endParaRPr>
          </a:p>
          <a:p>
            <a:pPr>
              <a:lnSpc>
                <a:spcPct val="100000"/>
              </a:lnSpc>
            </a:pPr>
            <a:r>
              <a:rPr lang="en-US" sz="800" b="0" strike="noStrike" spc="-1">
                <a:solidFill>
                  <a:srgbClr val="000000"/>
                </a:solidFill>
                <a:latin typeface="Arial"/>
                <a:ea typeface="DejaVu Sans"/>
              </a:rPr>
              <a:t>https://neutrons.ornl.gov/content/neutrons-piece-together-40-year-puzzle-behind-iron-iodide%E2%80%99s-mysterious-magnetism</a:t>
            </a:r>
            <a:endParaRPr lang="en-US" sz="800" b="0" strike="noStrike" spc="-1">
              <a:latin typeface="Arial"/>
            </a:endParaRPr>
          </a:p>
        </p:txBody>
      </p:sp>
      <p:sp>
        <p:nvSpPr>
          <p:cNvPr id="463" name="CustomShape 45"/>
          <p:cNvSpPr/>
          <p:nvPr/>
        </p:nvSpPr>
        <p:spPr>
          <a:xfrm>
            <a:off x="5564520" y="1814576"/>
            <a:ext cx="1347481" cy="1277374"/>
          </a:xfrm>
          <a:custGeom>
            <a:avLst/>
            <a:gdLst/>
            <a:ahLst/>
            <a:cxnLst/>
            <a:rect l="l" t="t" r="r" b="b"/>
            <a:pathLst>
              <a:path w="21600" h="21600">
                <a:moveTo>
                  <a:pt x="0" y="0"/>
                </a:moveTo>
                <a:lnTo>
                  <a:pt x="21600" y="21600"/>
                </a:lnTo>
              </a:path>
            </a:pathLst>
          </a:custGeom>
          <a:noFill/>
          <a:ln w="28440">
            <a:solidFill>
              <a:srgbClr val="7030A0"/>
            </a:solidFill>
            <a:roun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73" name="CustomShape 48"/>
          <p:cNvSpPr/>
          <p:nvPr/>
        </p:nvSpPr>
        <p:spPr>
          <a:xfrm flipV="1">
            <a:off x="7536712" y="2051526"/>
            <a:ext cx="360" cy="1111320"/>
          </a:xfrm>
          <a:custGeom>
            <a:avLst/>
            <a:gdLst/>
            <a:ahLst/>
            <a:cxnLst/>
            <a:rect l="l" t="t" r="r" b="b"/>
            <a:pathLst>
              <a:path w="21600" h="21600">
                <a:moveTo>
                  <a:pt x="0" y="0"/>
                </a:moveTo>
                <a:lnTo>
                  <a:pt x="21600" y="21600"/>
                </a:lnTo>
              </a:path>
            </a:pathLst>
          </a:custGeom>
          <a:noFill/>
          <a:ln w="28440">
            <a:solidFill>
              <a:srgbClr val="D25350"/>
            </a:solidFill>
            <a:round/>
            <a:headEnd type="triangle" w="med" len="me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74" name="CustomShape 3"/>
          <p:cNvSpPr/>
          <p:nvPr/>
        </p:nvSpPr>
        <p:spPr>
          <a:xfrm>
            <a:off x="3155726" y="5661977"/>
            <a:ext cx="3612420" cy="532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20000"/>
          </a:bodyPr>
          <a:lstStyle/>
          <a:p>
            <a:pPr algn="ctr">
              <a:lnSpc>
                <a:spcPct val="90000"/>
              </a:lnSpc>
            </a:pPr>
            <a:r>
              <a:rPr lang="en-US" sz="4400" b="0" strike="noStrike" spc="-1">
                <a:solidFill>
                  <a:srgbClr val="000000"/>
                </a:solidFill>
                <a:latin typeface="Calibri Light"/>
                <a:ea typeface="DejaVu Sans"/>
              </a:rPr>
              <a:t>10-year Plan</a:t>
            </a:r>
            <a:endParaRPr lang="en-US" sz="4400" b="0" strike="noStrike" spc="-1">
              <a:latin typeface="Arial"/>
            </a:endParaRPr>
          </a:p>
        </p:txBody>
      </p:sp>
      <p:pic>
        <p:nvPicPr>
          <p:cNvPr id="75" name="Picture 251"/>
          <p:cNvPicPr/>
          <p:nvPr/>
        </p:nvPicPr>
        <p:blipFill rotWithShape="1">
          <a:blip r:embed="rId12"/>
          <a:srcRect l="48056"/>
          <a:stretch/>
        </p:blipFill>
        <p:spPr>
          <a:xfrm>
            <a:off x="9027207" y="4417757"/>
            <a:ext cx="2842402" cy="1954440"/>
          </a:xfrm>
          <a:prstGeom prst="rect">
            <a:avLst/>
          </a:prstGeom>
          <a:ln>
            <a:noFill/>
          </a:ln>
        </p:spPr>
      </p:pic>
      <p:pic>
        <p:nvPicPr>
          <p:cNvPr id="76" name="Picture 251"/>
          <p:cNvPicPr/>
          <p:nvPr/>
        </p:nvPicPr>
        <p:blipFill rotWithShape="1">
          <a:blip r:embed="rId12"/>
          <a:srcRect l="91215" r="774"/>
          <a:stretch/>
        </p:blipFill>
        <p:spPr>
          <a:xfrm>
            <a:off x="2919758" y="4482449"/>
            <a:ext cx="438295" cy="1954440"/>
          </a:xfrm>
          <a:prstGeom prst="rect">
            <a:avLst/>
          </a:prstGeom>
          <a:ln>
            <a:noFill/>
          </a:ln>
        </p:spPr>
      </p:pic>
      <p:sp>
        <p:nvSpPr>
          <p:cNvPr id="3" name="CustomShape 9">
            <a:extLst>
              <a:ext uri="{FF2B5EF4-FFF2-40B4-BE49-F238E27FC236}">
                <a16:creationId xmlns:a16="http://schemas.microsoft.com/office/drawing/2014/main" id="{FD795A8C-47B5-DDD5-DFEB-9B7654EE85C0}"/>
              </a:ext>
            </a:extLst>
          </p:cNvPr>
          <p:cNvSpPr/>
          <p:nvPr/>
        </p:nvSpPr>
        <p:spPr>
          <a:xfrm>
            <a:off x="300820" y="3224131"/>
            <a:ext cx="4398480" cy="54214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600" b="0" strike="noStrike" spc="-1">
                <a:solidFill>
                  <a:srgbClr val="000000"/>
                </a:solidFill>
                <a:latin typeface="Calibri"/>
                <a:ea typeface="DejaVu Sans"/>
              </a:rPr>
              <a:t>Alternate Ecosystems for DPU/Accelerator</a:t>
            </a:r>
            <a:endParaRPr lang="en-US" sz="1600" b="0" strike="noStrike" spc="-1">
              <a:latin typeface="Arial"/>
            </a:endParaRPr>
          </a:p>
          <a:p>
            <a:pPr>
              <a:lnSpc>
                <a:spcPct val="90000"/>
              </a:lnSpc>
            </a:pPr>
            <a:r>
              <a:rPr lang="en-US" sz="1600" b="0" strike="noStrike" spc="-1">
                <a:solidFill>
                  <a:srgbClr val="000000"/>
                </a:solidFill>
                <a:latin typeface="Calibri"/>
                <a:ea typeface="DejaVu Sans"/>
              </a:rPr>
              <a:t>(selection to be determined, pros/cons defined)</a:t>
            </a:r>
          </a:p>
          <a:p>
            <a:pPr>
              <a:lnSpc>
                <a:spcPct val="90000"/>
              </a:lnSpc>
            </a:pPr>
            <a:endParaRPr lang="en-US" sz="1600" b="0" strike="noStrike" spc="-1">
              <a:solidFill>
                <a:srgbClr val="000000"/>
              </a:solidFill>
              <a:latin typeface="Calibri"/>
              <a:ea typeface="DejaVu Sans"/>
            </a:endParaRPr>
          </a:p>
        </p:txBody>
      </p:sp>
      <p:pic>
        <p:nvPicPr>
          <p:cNvPr id="6" name="Picture 5">
            <a:extLst>
              <a:ext uri="{FF2B5EF4-FFF2-40B4-BE49-F238E27FC236}">
                <a16:creationId xmlns:a16="http://schemas.microsoft.com/office/drawing/2014/main" id="{9D754F9C-612F-642B-8B7F-1338E90999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99938" y="3013311"/>
            <a:ext cx="1146358" cy="914400"/>
          </a:xfrm>
          <a:prstGeom prst="rect">
            <a:avLst/>
          </a:prstGeom>
        </p:spPr>
      </p:pic>
      <p:pic>
        <p:nvPicPr>
          <p:cNvPr id="8" name="Picture 4">
            <a:extLst>
              <a:ext uri="{FF2B5EF4-FFF2-40B4-BE49-F238E27FC236}">
                <a16:creationId xmlns:a16="http://schemas.microsoft.com/office/drawing/2014/main" id="{C24A9947-0D10-AE2C-80F7-ED54FA4BF9D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773" t="391" r="1290" b="49049"/>
          <a:stretch/>
        </p:blipFill>
        <p:spPr bwMode="auto">
          <a:xfrm>
            <a:off x="2860484" y="1246014"/>
            <a:ext cx="883420" cy="98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stomShape 32">
            <a:extLst>
              <a:ext uri="{FF2B5EF4-FFF2-40B4-BE49-F238E27FC236}">
                <a16:creationId xmlns:a16="http://schemas.microsoft.com/office/drawing/2014/main" id="{7CCABFEE-A78A-700E-7933-4A25A4C2A9B9}"/>
              </a:ext>
            </a:extLst>
          </p:cNvPr>
          <p:cNvSpPr/>
          <p:nvPr/>
        </p:nvSpPr>
        <p:spPr>
          <a:xfrm>
            <a:off x="3484680" y="5456295"/>
            <a:ext cx="2821960" cy="5440"/>
          </a:xfrm>
          <a:custGeom>
            <a:avLst/>
            <a:gdLst/>
            <a:ahLst/>
            <a:cxnLst/>
            <a:rect l="l" t="t" r="r" b="b"/>
            <a:pathLst>
              <a:path w="21600" h="21600">
                <a:moveTo>
                  <a:pt x="0" y="0"/>
                </a:moveTo>
                <a:lnTo>
                  <a:pt x="21600" y="21600"/>
                </a:lnTo>
              </a:path>
            </a:pathLst>
          </a:custGeom>
          <a:noFill/>
          <a:ln w="28440">
            <a:solidFill>
              <a:schemeClr val="tx1"/>
            </a:solidFill>
            <a:round/>
            <a:headEnd type="triangle" w="med" len="med"/>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Tree>
    <p:extLst>
      <p:ext uri="{BB962C8B-B14F-4D97-AF65-F5344CB8AC3E}">
        <p14:creationId xmlns:p14="http://schemas.microsoft.com/office/powerpoint/2010/main" val="134306009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E87E9-6761-FB01-4A1F-1C4389444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9A8D4-46B7-D149-CAA4-BA03BA76D898}"/>
              </a:ext>
            </a:extLst>
          </p:cNvPr>
          <p:cNvSpPr>
            <a:spLocks noGrp="1"/>
          </p:cNvSpPr>
          <p:nvPr>
            <p:ph type="title"/>
          </p:nvPr>
        </p:nvSpPr>
        <p:spPr>
          <a:xfrm>
            <a:off x="429767" y="274320"/>
            <a:ext cx="11430000" cy="535531"/>
          </a:xfrm>
        </p:spPr>
        <p:txBody>
          <a:bodyPr/>
          <a:lstStyle/>
          <a:p>
            <a:r>
              <a:rPr lang="en-US" dirty="0"/>
              <a:t>Be a Defect …, Be a Story… [”Data of The Backlog #1”]</a:t>
            </a:r>
          </a:p>
        </p:txBody>
      </p:sp>
      <p:pic>
        <p:nvPicPr>
          <p:cNvPr id="5" name="Content Placeholder 4">
            <a:extLst>
              <a:ext uri="{FF2B5EF4-FFF2-40B4-BE49-F238E27FC236}">
                <a16:creationId xmlns:a16="http://schemas.microsoft.com/office/drawing/2014/main" id="{6061ACD2-9135-1CEA-C9EB-4A934BE1C353}"/>
              </a:ext>
            </a:extLst>
          </p:cNvPr>
          <p:cNvPicPr>
            <a:picLocks noGrp="1" noChangeAspect="1"/>
          </p:cNvPicPr>
          <p:nvPr>
            <p:ph idx="1"/>
          </p:nvPr>
        </p:nvPicPr>
        <p:blipFill>
          <a:blip r:embed="rId3"/>
          <a:srcRect/>
          <a:stretch/>
        </p:blipFill>
        <p:spPr>
          <a:xfrm>
            <a:off x="2197730" y="930048"/>
            <a:ext cx="7796540" cy="5653632"/>
          </a:xfrm>
        </p:spPr>
      </p:pic>
      <p:cxnSp>
        <p:nvCxnSpPr>
          <p:cNvPr id="4" name="Straight Arrow Connector 3">
            <a:extLst>
              <a:ext uri="{FF2B5EF4-FFF2-40B4-BE49-F238E27FC236}">
                <a16:creationId xmlns:a16="http://schemas.microsoft.com/office/drawing/2014/main" id="{A1437546-4ECE-492F-0417-10AC2584FCE1}"/>
              </a:ext>
            </a:extLst>
          </p:cNvPr>
          <p:cNvCxnSpPr>
            <a:cxnSpLocks/>
          </p:cNvCxnSpPr>
          <p:nvPr/>
        </p:nvCxnSpPr>
        <p:spPr>
          <a:xfrm>
            <a:off x="2013857" y="4942115"/>
            <a:ext cx="2492829" cy="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137A15A-D2E0-8D5F-0DC2-7E9C98A06ECA}"/>
              </a:ext>
            </a:extLst>
          </p:cNvPr>
          <p:cNvSpPr txBox="1"/>
          <p:nvPr/>
        </p:nvSpPr>
        <p:spPr>
          <a:xfrm>
            <a:off x="320536" y="3769042"/>
            <a:ext cx="1785257" cy="1588127"/>
          </a:xfrm>
          <a:prstGeom prst="rect">
            <a:avLst/>
          </a:prstGeom>
          <a:noFill/>
        </p:spPr>
        <p:txBody>
          <a:bodyPr wrap="square" rtlCol="0">
            <a:spAutoFit/>
          </a:bodyPr>
          <a:lstStyle/>
          <a:p>
            <a:pPr algn="l">
              <a:lnSpc>
                <a:spcPct val="90000"/>
              </a:lnSpc>
            </a:pPr>
            <a:r>
              <a:rPr lang="en-US" dirty="0">
                <a:latin typeface="+mn-lt"/>
              </a:rPr>
              <a:t>The composite of Defect + Story + Task = Accumulated Time</a:t>
            </a:r>
          </a:p>
        </p:txBody>
      </p:sp>
      <p:cxnSp>
        <p:nvCxnSpPr>
          <p:cNvPr id="8" name="Straight Arrow Connector 7">
            <a:extLst>
              <a:ext uri="{FF2B5EF4-FFF2-40B4-BE49-F238E27FC236}">
                <a16:creationId xmlns:a16="http://schemas.microsoft.com/office/drawing/2014/main" id="{2574B890-B075-3782-CC6F-EEED4158E6C1}"/>
              </a:ext>
            </a:extLst>
          </p:cNvPr>
          <p:cNvCxnSpPr>
            <a:cxnSpLocks/>
          </p:cNvCxnSpPr>
          <p:nvPr/>
        </p:nvCxnSpPr>
        <p:spPr>
          <a:xfrm flipH="1">
            <a:off x="8186057" y="2558142"/>
            <a:ext cx="1915886" cy="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B62E3F4-50D3-9F58-9D3F-00033995A139}"/>
              </a:ext>
            </a:extLst>
          </p:cNvPr>
          <p:cNvSpPr txBox="1"/>
          <p:nvPr/>
        </p:nvSpPr>
        <p:spPr>
          <a:xfrm>
            <a:off x="9994270" y="2558142"/>
            <a:ext cx="2197730" cy="1837426"/>
          </a:xfrm>
          <a:prstGeom prst="rect">
            <a:avLst/>
          </a:prstGeom>
          <a:noFill/>
        </p:spPr>
        <p:txBody>
          <a:bodyPr wrap="square" rtlCol="0">
            <a:spAutoFit/>
          </a:bodyPr>
          <a:lstStyle/>
          <a:p>
            <a:pPr algn="l">
              <a:lnSpc>
                <a:spcPct val="90000"/>
              </a:lnSpc>
            </a:pPr>
            <a:r>
              <a:rPr lang="en-US" dirty="0">
                <a:latin typeface="+mn-lt"/>
              </a:rPr>
              <a:t>For the defects/stories completed in the period, this is the accumulated time in each process step.</a:t>
            </a:r>
          </a:p>
        </p:txBody>
      </p:sp>
    </p:spTree>
    <p:extLst>
      <p:ext uri="{BB962C8B-B14F-4D97-AF65-F5344CB8AC3E}">
        <p14:creationId xmlns:p14="http://schemas.microsoft.com/office/powerpoint/2010/main" val="777396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B2FF7-2588-788C-9719-D0365C6AAF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97B8A2-79F4-4B5B-6FAB-8695B42636E4}"/>
              </a:ext>
            </a:extLst>
          </p:cNvPr>
          <p:cNvSpPr>
            <a:spLocks noGrp="1"/>
          </p:cNvSpPr>
          <p:nvPr>
            <p:ph type="title"/>
          </p:nvPr>
        </p:nvSpPr>
        <p:spPr/>
        <p:txBody>
          <a:bodyPr/>
          <a:lstStyle/>
          <a:p>
            <a:r>
              <a:rPr lang="en-US" dirty="0"/>
              <a:t>Be a Defect …, Be a Story… [” Data of The Backlog #2”]</a:t>
            </a:r>
          </a:p>
        </p:txBody>
      </p:sp>
      <p:pic>
        <p:nvPicPr>
          <p:cNvPr id="5" name="Content Placeholder 4">
            <a:extLst>
              <a:ext uri="{FF2B5EF4-FFF2-40B4-BE49-F238E27FC236}">
                <a16:creationId xmlns:a16="http://schemas.microsoft.com/office/drawing/2014/main" id="{C1FC0EFB-2FE0-1610-1667-F98B440FCD13}"/>
              </a:ext>
            </a:extLst>
          </p:cNvPr>
          <p:cNvPicPr>
            <a:picLocks noGrp="1" noChangeAspect="1"/>
          </p:cNvPicPr>
          <p:nvPr>
            <p:ph idx="1"/>
          </p:nvPr>
        </p:nvPicPr>
        <p:blipFill>
          <a:blip r:embed="rId3"/>
          <a:srcRect/>
          <a:stretch/>
        </p:blipFill>
        <p:spPr>
          <a:xfrm>
            <a:off x="2197730" y="930048"/>
            <a:ext cx="7796540" cy="5653632"/>
          </a:xfrm>
        </p:spPr>
      </p:pic>
      <p:cxnSp>
        <p:nvCxnSpPr>
          <p:cNvPr id="4" name="Straight Arrow Connector 3">
            <a:extLst>
              <a:ext uri="{FF2B5EF4-FFF2-40B4-BE49-F238E27FC236}">
                <a16:creationId xmlns:a16="http://schemas.microsoft.com/office/drawing/2014/main" id="{287BAA77-D3ED-AD3D-506E-D68797BDD2F7}"/>
              </a:ext>
            </a:extLst>
          </p:cNvPr>
          <p:cNvCxnSpPr/>
          <p:nvPr/>
        </p:nvCxnSpPr>
        <p:spPr>
          <a:xfrm>
            <a:off x="1828800" y="5214257"/>
            <a:ext cx="1077686" cy="0"/>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3D9644-418E-C34C-4C71-3350D6B30E29}"/>
              </a:ext>
            </a:extLst>
          </p:cNvPr>
          <p:cNvSpPr txBox="1"/>
          <p:nvPr/>
        </p:nvSpPr>
        <p:spPr>
          <a:xfrm>
            <a:off x="315686" y="4170894"/>
            <a:ext cx="1785257" cy="1338828"/>
          </a:xfrm>
          <a:prstGeom prst="rect">
            <a:avLst/>
          </a:prstGeom>
          <a:noFill/>
        </p:spPr>
        <p:txBody>
          <a:bodyPr wrap="square" rtlCol="0">
            <a:spAutoFit/>
          </a:bodyPr>
          <a:lstStyle/>
          <a:p>
            <a:pPr algn="l">
              <a:lnSpc>
                <a:spcPct val="90000"/>
              </a:lnSpc>
            </a:pPr>
            <a:r>
              <a:rPr lang="en-US" dirty="0" err="1">
                <a:latin typeface="+mn-lt"/>
              </a:rPr>
              <a:t>Tyipcal</a:t>
            </a:r>
            <a:r>
              <a:rPr lang="en-US" dirty="0">
                <a:latin typeface="+mn-lt"/>
              </a:rPr>
              <a:t> Defect/Story Completion delay approx. 40 days</a:t>
            </a:r>
          </a:p>
        </p:txBody>
      </p:sp>
      <p:sp>
        <p:nvSpPr>
          <p:cNvPr id="12" name="TextBox 11">
            <a:extLst>
              <a:ext uri="{FF2B5EF4-FFF2-40B4-BE49-F238E27FC236}">
                <a16:creationId xmlns:a16="http://schemas.microsoft.com/office/drawing/2014/main" id="{877DE4BC-FB45-C0D5-CBB6-D75ADC0D4981}"/>
              </a:ext>
            </a:extLst>
          </p:cNvPr>
          <p:cNvSpPr txBox="1"/>
          <p:nvPr/>
        </p:nvSpPr>
        <p:spPr>
          <a:xfrm>
            <a:off x="9994270" y="1781101"/>
            <a:ext cx="2197730" cy="2086725"/>
          </a:xfrm>
          <a:prstGeom prst="rect">
            <a:avLst/>
          </a:prstGeom>
          <a:noFill/>
        </p:spPr>
        <p:txBody>
          <a:bodyPr wrap="square" rtlCol="0">
            <a:spAutoFit/>
          </a:bodyPr>
          <a:lstStyle/>
          <a:p>
            <a:pPr algn="l">
              <a:lnSpc>
                <a:spcPct val="90000"/>
              </a:lnSpc>
            </a:pPr>
            <a:r>
              <a:rPr lang="en-US" dirty="0">
                <a:latin typeface="+mn-lt"/>
              </a:rPr>
              <a:t>Divide total accumulated time by the total number of defects/stories/tasks that completed in that interval</a:t>
            </a:r>
          </a:p>
        </p:txBody>
      </p:sp>
    </p:spTree>
    <p:extLst>
      <p:ext uri="{BB962C8B-B14F-4D97-AF65-F5344CB8AC3E}">
        <p14:creationId xmlns:p14="http://schemas.microsoft.com/office/powerpoint/2010/main" val="2132009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CA81-E084-C035-F9C0-8E265BA723C5}"/>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EB94332-5F97-C191-F53B-9EC390404FD3}"/>
              </a:ext>
            </a:extLst>
          </p:cNvPr>
          <p:cNvSpPr>
            <a:spLocks noGrp="1"/>
          </p:cNvSpPr>
          <p:nvPr>
            <p:ph idx="1"/>
          </p:nvPr>
        </p:nvSpPr>
        <p:spPr>
          <a:xfrm>
            <a:off x="448055" y="1653735"/>
            <a:ext cx="11430000" cy="4650246"/>
          </a:xfrm>
        </p:spPr>
        <p:txBody>
          <a:bodyPr/>
          <a:lstStyle/>
          <a:p>
            <a:r>
              <a:rPr lang="en-US" dirty="0"/>
              <a:t>Recap: Experiment Process thru Analysis</a:t>
            </a:r>
          </a:p>
          <a:p>
            <a:pPr lvl="1"/>
            <a:r>
              <a:rPr lang="en-US" dirty="0"/>
              <a:t>Planning, Experiment, Reduction, Analysis, Insight</a:t>
            </a:r>
          </a:p>
          <a:p>
            <a:r>
              <a:rPr lang="en-US" dirty="0"/>
              <a:t>“Be a Defect, be a Story…”</a:t>
            </a:r>
          </a:p>
          <a:p>
            <a:pPr lvl="1"/>
            <a:r>
              <a:rPr lang="en-US" dirty="0"/>
              <a:t>How the reduction software development lifecycle operates</a:t>
            </a:r>
          </a:p>
          <a:p>
            <a:r>
              <a:rPr lang="en-US" dirty="0"/>
              <a:t>“Be a Bug, be a Feature…”</a:t>
            </a:r>
          </a:p>
          <a:p>
            <a:pPr lvl="1"/>
            <a:r>
              <a:rPr lang="en-US" dirty="0"/>
              <a:t>How data acquisition software development works</a:t>
            </a:r>
          </a:p>
          <a:p>
            <a:r>
              <a:rPr lang="en-US" dirty="0"/>
              <a:t>Challenges</a:t>
            </a:r>
          </a:p>
          <a:p>
            <a:r>
              <a:rPr lang="en-US" dirty="0"/>
              <a:t>Future Development</a:t>
            </a:r>
          </a:p>
        </p:txBody>
      </p:sp>
    </p:spTree>
    <p:extLst>
      <p:ext uri="{BB962C8B-B14F-4D97-AF65-F5344CB8AC3E}">
        <p14:creationId xmlns:p14="http://schemas.microsoft.com/office/powerpoint/2010/main" val="1076229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BED5-3D86-A001-0DBE-4E4926BD9B6B}"/>
              </a:ext>
            </a:extLst>
          </p:cNvPr>
          <p:cNvSpPr>
            <a:spLocks noGrp="1"/>
          </p:cNvSpPr>
          <p:nvPr>
            <p:ph type="title"/>
          </p:nvPr>
        </p:nvSpPr>
        <p:spPr/>
        <p:txBody>
          <a:bodyPr/>
          <a:lstStyle/>
          <a:p>
            <a:r>
              <a:rPr lang="en-US" dirty="0"/>
              <a:t>Event Movie</a:t>
            </a:r>
          </a:p>
        </p:txBody>
      </p:sp>
      <p:pic>
        <p:nvPicPr>
          <p:cNvPr id="4" name="REF_L_216132.nxs_movie.mp4">
            <a:hlinkClick r:id="" action="ppaction://media"/>
            <a:extLst>
              <a:ext uri="{FF2B5EF4-FFF2-40B4-BE49-F238E27FC236}">
                <a16:creationId xmlns:a16="http://schemas.microsoft.com/office/drawing/2014/main" id="{3D269725-23D1-18A2-A3DA-EA3DDBC050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38613" y="1654175"/>
            <a:ext cx="4048125" cy="4048125"/>
          </a:xfrm>
        </p:spPr>
      </p:pic>
    </p:spTree>
    <p:extLst>
      <p:ext uri="{BB962C8B-B14F-4D97-AF65-F5344CB8AC3E}">
        <p14:creationId xmlns:p14="http://schemas.microsoft.com/office/powerpoint/2010/main" val="240919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96853-F2D7-17AF-C8C7-3BAEA42715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8A258-BC19-64D3-2168-5DABB729F0F3}"/>
              </a:ext>
            </a:extLst>
          </p:cNvPr>
          <p:cNvSpPr>
            <a:spLocks noGrp="1"/>
          </p:cNvSpPr>
          <p:nvPr>
            <p:ph type="title"/>
          </p:nvPr>
        </p:nvSpPr>
        <p:spPr/>
        <p:txBody>
          <a:bodyPr/>
          <a:lstStyle/>
          <a:p>
            <a:r>
              <a:rPr lang="en-US" dirty="0"/>
              <a:t>LR Analysis Tools</a:t>
            </a:r>
          </a:p>
        </p:txBody>
      </p:sp>
      <p:sp>
        <p:nvSpPr>
          <p:cNvPr id="3" name="Content Placeholder 2">
            <a:extLst>
              <a:ext uri="{FF2B5EF4-FFF2-40B4-BE49-F238E27FC236}">
                <a16:creationId xmlns:a16="http://schemas.microsoft.com/office/drawing/2014/main" id="{50895165-19A0-429D-80CB-13782C8D81E9}"/>
              </a:ext>
            </a:extLst>
          </p:cNvPr>
          <p:cNvSpPr>
            <a:spLocks noGrp="1"/>
          </p:cNvSpPr>
          <p:nvPr>
            <p:ph idx="1"/>
          </p:nvPr>
        </p:nvSpPr>
        <p:spPr>
          <a:xfrm>
            <a:off x="429767" y="813816"/>
            <a:ext cx="11430000" cy="6162208"/>
          </a:xfrm>
        </p:spPr>
        <p:txBody>
          <a:bodyPr/>
          <a:lstStyle/>
          <a:p>
            <a:r>
              <a:rPr lang="en-US" dirty="0">
                <a:hlinkClick r:id="rId3"/>
              </a:rPr>
              <a:t>refl1d</a:t>
            </a:r>
            <a:endParaRPr lang="en-US" dirty="0"/>
          </a:p>
          <a:p>
            <a:pPr lvl="1"/>
            <a:r>
              <a:rPr lang="en-US" dirty="0"/>
              <a:t>Brian Benjamin Maranville, et al. Reflectometry/refl1d: V1.0.1a1. v1.0.1a1, </a:t>
            </a:r>
            <a:r>
              <a:rPr lang="en-US" dirty="0" err="1"/>
              <a:t>Zenodo</a:t>
            </a:r>
            <a:r>
              <a:rPr lang="en-US" dirty="0"/>
              <a:t>, 19 Nov. 2025, </a:t>
            </a:r>
            <a:r>
              <a:rPr lang="en-US" dirty="0">
                <a:hlinkClick r:id="rId4"/>
              </a:rPr>
              <a:t>doi:10.5281/zenodo.17651288</a:t>
            </a:r>
            <a:r>
              <a:rPr lang="en-US" dirty="0"/>
              <a:t> </a:t>
            </a:r>
          </a:p>
          <a:p>
            <a:pPr lvl="1"/>
            <a:r>
              <a:rPr lang="en-US" dirty="0"/>
              <a:t>Integrated with experiment file system and reduced data files produced by both ‘</a:t>
            </a:r>
            <a:r>
              <a:rPr lang="en-US" dirty="0" err="1"/>
              <a:t>quicknxs</a:t>
            </a:r>
            <a:r>
              <a:rPr lang="en-US" dirty="0"/>
              <a:t>’ and ‘</a:t>
            </a:r>
            <a:r>
              <a:rPr lang="en-US" dirty="0" err="1"/>
              <a:t>refred</a:t>
            </a:r>
            <a:r>
              <a:rPr lang="en-US" dirty="0"/>
              <a:t>’</a:t>
            </a:r>
          </a:p>
          <a:p>
            <a:r>
              <a:rPr lang="en-US" dirty="0">
                <a:hlinkClick r:id="rId5"/>
              </a:rPr>
              <a:t>genx</a:t>
            </a:r>
            <a:endParaRPr lang="en-US" dirty="0"/>
          </a:p>
          <a:p>
            <a:pPr lvl="1"/>
            <a:r>
              <a:rPr lang="en-US" dirty="0"/>
              <a:t>A. </a:t>
            </a:r>
            <a:r>
              <a:rPr lang="en-US" dirty="0" err="1"/>
              <a:t>Glavic</a:t>
            </a:r>
            <a:r>
              <a:rPr lang="en-US" dirty="0"/>
              <a:t> and M. </a:t>
            </a:r>
            <a:r>
              <a:rPr lang="en-US" dirty="0" err="1"/>
              <a:t>Björck</a:t>
            </a:r>
            <a:r>
              <a:rPr lang="en-US" dirty="0"/>
              <a:t>, “GenX 3: the latest generation of an established tool”, J. Appl. </a:t>
            </a:r>
            <a:r>
              <a:rPr lang="en-US" dirty="0" err="1"/>
              <a:t>Cryst</a:t>
            </a:r>
            <a:r>
              <a:rPr lang="en-US" dirty="0"/>
              <a:t>. (2022). 55, 1063-1071, </a:t>
            </a:r>
            <a:r>
              <a:rPr lang="en-US" dirty="0">
                <a:hlinkClick r:id="rId6"/>
              </a:rPr>
              <a:t>doi:10.1107/S1600576722006653</a:t>
            </a:r>
            <a:endParaRPr lang="en-US" dirty="0"/>
          </a:p>
          <a:p>
            <a:r>
              <a:rPr lang="en-US" dirty="0" err="1">
                <a:solidFill>
                  <a:srgbClr val="CEC7C1"/>
                </a:solidFill>
                <a:hlinkClick r:id="rId7">
                  <a:extLst>
                    <a:ext uri="{A12FA001-AC4F-418D-AE19-62706E023703}">
                      <ahyp:hlinkClr xmlns:ahyp="http://schemas.microsoft.com/office/drawing/2018/hyperlinkcolor" val="tx"/>
                    </a:ext>
                  </a:extLst>
                </a:hlinkClick>
              </a:rPr>
              <a:t>BornAgain</a:t>
            </a:r>
            <a:endParaRPr lang="en-US" dirty="0">
              <a:solidFill>
                <a:srgbClr val="CEC7C1"/>
              </a:solidFill>
            </a:endParaRPr>
          </a:p>
          <a:p>
            <a:pPr lvl="1"/>
            <a:r>
              <a:rPr lang="en-US" dirty="0" err="1">
                <a:solidFill>
                  <a:srgbClr val="CEC7C1"/>
                </a:solidFill>
              </a:rPr>
              <a:t>Pospelov</a:t>
            </a:r>
            <a:r>
              <a:rPr lang="en-US" dirty="0">
                <a:solidFill>
                  <a:srgbClr val="CEC7C1"/>
                </a:solidFill>
              </a:rPr>
              <a:t>, Gennady et al. “</a:t>
            </a:r>
            <a:r>
              <a:rPr lang="en-US" dirty="0" err="1">
                <a:solidFill>
                  <a:srgbClr val="CEC7C1"/>
                </a:solidFill>
              </a:rPr>
              <a:t>BornAgain</a:t>
            </a:r>
            <a:r>
              <a:rPr lang="en-US" dirty="0">
                <a:solidFill>
                  <a:srgbClr val="CEC7C1"/>
                </a:solidFill>
              </a:rPr>
              <a:t>: software for simulating and fitting grazing-incidence small-angle scattering.” J. Appl. </a:t>
            </a:r>
            <a:r>
              <a:rPr lang="en-US" dirty="0" err="1">
                <a:solidFill>
                  <a:srgbClr val="CEC7C1"/>
                </a:solidFill>
              </a:rPr>
              <a:t>Cryst</a:t>
            </a:r>
            <a:r>
              <a:rPr lang="en-US" dirty="0">
                <a:solidFill>
                  <a:srgbClr val="CEC7C1"/>
                </a:solidFill>
              </a:rPr>
              <a:t>. (2020). 53,Pt 1 262-276, </a:t>
            </a:r>
            <a:r>
              <a:rPr lang="en-US" dirty="0">
                <a:solidFill>
                  <a:srgbClr val="CEC7C1"/>
                </a:solidFill>
                <a:hlinkClick r:id="rId8">
                  <a:extLst>
                    <a:ext uri="{A12FA001-AC4F-418D-AE19-62706E023703}">
                      <ahyp:hlinkClr xmlns:ahyp="http://schemas.microsoft.com/office/drawing/2018/hyperlinkcolor" val="tx"/>
                    </a:ext>
                  </a:extLst>
                </a:hlinkClick>
              </a:rPr>
              <a:t>doi:10.1107/S1600576719016789</a:t>
            </a:r>
            <a:r>
              <a:rPr lang="en-US" dirty="0">
                <a:solidFill>
                  <a:srgbClr val="CEC7C1"/>
                </a:solidFill>
              </a:rPr>
              <a:t> </a:t>
            </a:r>
          </a:p>
          <a:p>
            <a:pPr lvl="1"/>
            <a:endParaRPr lang="en-US" dirty="0"/>
          </a:p>
          <a:p>
            <a:pPr lvl="1"/>
            <a:endParaRPr lang="en-US" dirty="0"/>
          </a:p>
          <a:p>
            <a:endParaRPr lang="en-US" dirty="0"/>
          </a:p>
        </p:txBody>
      </p:sp>
    </p:spTree>
    <p:extLst>
      <p:ext uri="{BB962C8B-B14F-4D97-AF65-F5344CB8AC3E}">
        <p14:creationId xmlns:p14="http://schemas.microsoft.com/office/powerpoint/2010/main" val="4104380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A79E2-38DE-8132-30D3-30FE050E88C9}"/>
              </a:ext>
            </a:extLst>
          </p:cNvPr>
          <p:cNvSpPr>
            <a:spLocks noGrp="1"/>
          </p:cNvSpPr>
          <p:nvPr>
            <p:ph type="title"/>
          </p:nvPr>
        </p:nvSpPr>
        <p:spPr/>
        <p:txBody>
          <a:bodyPr/>
          <a:lstStyle/>
          <a:p>
            <a:r>
              <a:rPr lang="en-US" dirty="0"/>
              <a:t>Recap: Experiment Process thru Analysis</a:t>
            </a:r>
          </a:p>
        </p:txBody>
      </p:sp>
      <p:graphicFrame>
        <p:nvGraphicFramePr>
          <p:cNvPr id="4" name="Content Placeholder 3">
            <a:extLst>
              <a:ext uri="{FF2B5EF4-FFF2-40B4-BE49-F238E27FC236}">
                <a16:creationId xmlns:a16="http://schemas.microsoft.com/office/drawing/2014/main" id="{6D903223-783A-7F3F-33C2-F7AD81476F58}"/>
              </a:ext>
            </a:extLst>
          </p:cNvPr>
          <p:cNvGraphicFramePr>
            <a:graphicFrameLocks noGrp="1"/>
          </p:cNvGraphicFramePr>
          <p:nvPr>
            <p:ph idx="1"/>
            <p:extLst>
              <p:ext uri="{D42A27DB-BD31-4B8C-83A1-F6EECF244321}">
                <p14:modId xmlns:p14="http://schemas.microsoft.com/office/powerpoint/2010/main" val="3254353375"/>
              </p:ext>
            </p:extLst>
          </p:nvPr>
        </p:nvGraphicFramePr>
        <p:xfrm>
          <a:off x="1001485" y="1523546"/>
          <a:ext cx="1872344"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Elbow Connector 10">
            <a:extLst>
              <a:ext uri="{FF2B5EF4-FFF2-40B4-BE49-F238E27FC236}">
                <a16:creationId xmlns:a16="http://schemas.microsoft.com/office/drawing/2014/main" id="{57CE7C8C-DC34-2FE0-71A0-077313174F3B}"/>
              </a:ext>
            </a:extLst>
          </p:cNvPr>
          <p:cNvCxnSpPr>
            <a:cxnSpLocks/>
          </p:cNvCxnSpPr>
          <p:nvPr/>
        </p:nvCxnSpPr>
        <p:spPr>
          <a:xfrm rot="5400000" flipH="1" flipV="1">
            <a:off x="1876631" y="4167754"/>
            <a:ext cx="1252992" cy="12700"/>
          </a:xfrm>
          <a:prstGeom prst="bentConnector4">
            <a:avLst>
              <a:gd name="adj1" fmla="val -1909"/>
              <a:gd name="adj2" fmla="val 2448000"/>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10" name="Picture 9" descr="Graphical user interface, text, application, Teams&#10;&#10;AI-generated content may be incorrect.">
            <a:extLst>
              <a:ext uri="{FF2B5EF4-FFF2-40B4-BE49-F238E27FC236}">
                <a16:creationId xmlns:a16="http://schemas.microsoft.com/office/drawing/2014/main" id="{6FB78922-73A1-BA86-12C3-0DE36EB6FF19}"/>
              </a:ext>
            </a:extLst>
          </p:cNvPr>
          <p:cNvPicPr>
            <a:picLocks noChangeAspect="1"/>
          </p:cNvPicPr>
          <p:nvPr/>
        </p:nvPicPr>
        <p:blipFill>
          <a:blip r:embed="rId8">
            <a:extLst>
              <a:ext uri="{BEBA8EAE-BF5A-486C-A8C5-ECC9F3942E4B}">
                <a14:imgProps xmlns:a14="http://schemas.microsoft.com/office/drawing/2010/main">
                  <a14:imgLayer r:embed="rId9">
                    <a14:imgEffect>
                      <a14:artisticChalkSketch/>
                    </a14:imgEffect>
                  </a14:imgLayer>
                </a14:imgProps>
              </a:ext>
            </a:extLst>
          </a:blip>
          <a:stretch>
            <a:fillRect/>
          </a:stretch>
        </p:blipFill>
        <p:spPr>
          <a:xfrm>
            <a:off x="7288867" y="820689"/>
            <a:ext cx="4570900" cy="2308392"/>
          </a:xfrm>
          <a:prstGeom prst="rect">
            <a:avLst/>
          </a:prstGeom>
        </p:spPr>
      </p:pic>
      <p:pic>
        <p:nvPicPr>
          <p:cNvPr id="6" name="Picture 5" descr="A picture containing clipart&#10;&#10;AI-generated content may be incorrect.">
            <a:extLst>
              <a:ext uri="{FF2B5EF4-FFF2-40B4-BE49-F238E27FC236}">
                <a16:creationId xmlns:a16="http://schemas.microsoft.com/office/drawing/2014/main" id="{E1D9374B-D51F-CF85-F23B-1CF41C636B02}"/>
              </a:ext>
            </a:extLst>
          </p:cNvPr>
          <p:cNvPicPr>
            <a:picLocks noChangeAspect="1"/>
          </p:cNvPicPr>
          <p:nvPr/>
        </p:nvPicPr>
        <p:blipFill>
          <a:blip r:embed="rId10"/>
          <a:stretch>
            <a:fillRect/>
          </a:stretch>
        </p:blipFill>
        <p:spPr>
          <a:xfrm>
            <a:off x="2895478" y="813816"/>
            <a:ext cx="1168400" cy="939800"/>
          </a:xfrm>
          <a:prstGeom prst="rect">
            <a:avLst/>
          </a:prstGeom>
        </p:spPr>
      </p:pic>
      <p:pic>
        <p:nvPicPr>
          <p:cNvPr id="8" name="Picture 7" descr="Graphical user interface, application&#10;&#10;AI-generated content may be incorrect.">
            <a:extLst>
              <a:ext uri="{FF2B5EF4-FFF2-40B4-BE49-F238E27FC236}">
                <a16:creationId xmlns:a16="http://schemas.microsoft.com/office/drawing/2014/main" id="{922AA5BF-20CA-6E40-485B-A003531831B0}"/>
              </a:ext>
            </a:extLst>
          </p:cNvPr>
          <p:cNvPicPr>
            <a:picLocks noChangeAspect="1"/>
          </p:cNvPicPr>
          <p:nvPr/>
        </p:nvPicPr>
        <p:blipFill>
          <a:blip r:embed="rId11">
            <a:extLst>
              <a:ext uri="{BEBA8EAE-BF5A-486C-A8C5-ECC9F3942E4B}">
                <a14:imgProps xmlns:a14="http://schemas.microsoft.com/office/drawing/2010/main">
                  <a14:imgLayer r:embed="rId12">
                    <a14:imgEffect>
                      <a14:artisticChalkSketch/>
                    </a14:imgEffect>
                  </a14:imgLayer>
                </a14:imgProps>
              </a:ext>
            </a:extLst>
          </a:blip>
          <a:stretch>
            <a:fillRect/>
          </a:stretch>
        </p:blipFill>
        <p:spPr>
          <a:xfrm>
            <a:off x="5174795" y="1317350"/>
            <a:ext cx="3473938" cy="1964642"/>
          </a:xfrm>
          <a:prstGeom prst="rect">
            <a:avLst/>
          </a:prstGeom>
        </p:spPr>
      </p:pic>
      <p:pic>
        <p:nvPicPr>
          <p:cNvPr id="15" name="Picture 14" descr="Graphical user interface, text&#10;&#10;AI-generated content may be incorrect.">
            <a:extLst>
              <a:ext uri="{FF2B5EF4-FFF2-40B4-BE49-F238E27FC236}">
                <a16:creationId xmlns:a16="http://schemas.microsoft.com/office/drawing/2014/main" id="{218CCBBC-8584-24ED-A6A6-8AF114961CA6}"/>
              </a:ext>
            </a:extLst>
          </p:cNvPr>
          <p:cNvPicPr>
            <a:picLocks noChangeAspect="1"/>
          </p:cNvPicPr>
          <p:nvPr/>
        </p:nvPicPr>
        <p:blipFill>
          <a:blip r:embed="rId13">
            <a:extLst>
              <a:ext uri="{BEBA8EAE-BF5A-486C-A8C5-ECC9F3942E4B}">
                <a14:imgProps xmlns:a14="http://schemas.microsoft.com/office/drawing/2010/main">
                  <a14:imgLayer r:embed="rId14">
                    <a14:imgEffect>
                      <a14:artisticChalkSketch/>
                    </a14:imgEffect>
                  </a14:imgLayer>
                </a14:imgProps>
              </a:ext>
            </a:extLst>
          </a:blip>
          <a:stretch>
            <a:fillRect/>
          </a:stretch>
        </p:blipFill>
        <p:spPr>
          <a:xfrm>
            <a:off x="9384838" y="1036394"/>
            <a:ext cx="2072044" cy="1876981"/>
          </a:xfrm>
          <a:prstGeom prst="rect">
            <a:avLst/>
          </a:prstGeom>
        </p:spPr>
      </p:pic>
      <p:pic>
        <p:nvPicPr>
          <p:cNvPr id="13" name="Picture 12" descr="Graphical user interface, application, table&#10;&#10;AI-generated content may be incorrect.">
            <a:extLst>
              <a:ext uri="{FF2B5EF4-FFF2-40B4-BE49-F238E27FC236}">
                <a16:creationId xmlns:a16="http://schemas.microsoft.com/office/drawing/2014/main" id="{A348029B-E593-C9C0-8967-BE6EFB2EC941}"/>
              </a:ext>
            </a:extLst>
          </p:cNvPr>
          <p:cNvPicPr>
            <a:picLocks noChangeAspect="1"/>
          </p:cNvPicPr>
          <p:nvPr/>
        </p:nvPicPr>
        <p:blipFill>
          <a:blip r:embed="rId15">
            <a:extLst>
              <a:ext uri="{BEBA8EAE-BF5A-486C-A8C5-ECC9F3942E4B}">
                <a14:imgProps xmlns:a14="http://schemas.microsoft.com/office/drawing/2010/main">
                  <a14:imgLayer r:embed="rId16">
                    <a14:imgEffect>
                      <a14:artisticPhotocopy/>
                    </a14:imgEffect>
                  </a14:imgLayer>
                </a14:imgProps>
              </a:ext>
            </a:extLst>
          </a:blip>
          <a:stretch>
            <a:fillRect/>
          </a:stretch>
        </p:blipFill>
        <p:spPr>
          <a:xfrm>
            <a:off x="3927264" y="995992"/>
            <a:ext cx="1816100" cy="2286000"/>
          </a:xfrm>
          <a:prstGeom prst="rect">
            <a:avLst/>
          </a:prstGeom>
        </p:spPr>
      </p:pic>
      <p:pic>
        <p:nvPicPr>
          <p:cNvPr id="17" name="Picture 16" descr="Graphical user interface, application&#10;&#10;AI-generated content may be incorrect.">
            <a:extLst>
              <a:ext uri="{FF2B5EF4-FFF2-40B4-BE49-F238E27FC236}">
                <a16:creationId xmlns:a16="http://schemas.microsoft.com/office/drawing/2014/main" id="{B4C165E9-56CF-DF2C-2B6A-6DAB01923578}"/>
              </a:ext>
            </a:extLst>
          </p:cNvPr>
          <p:cNvPicPr>
            <a:picLocks noChangeAspect="1"/>
          </p:cNvPicPr>
          <p:nvPr/>
        </p:nvPicPr>
        <p:blipFill>
          <a:blip r:embed="rId17"/>
          <a:stretch>
            <a:fillRect/>
          </a:stretch>
        </p:blipFill>
        <p:spPr>
          <a:xfrm>
            <a:off x="3343064" y="2738300"/>
            <a:ext cx="3142355" cy="1777780"/>
          </a:xfrm>
          <a:prstGeom prst="rect">
            <a:avLst/>
          </a:prstGeom>
          <a:effectLst>
            <a:outerShdw blurRad="50800" dist="38100" dir="2700000" algn="tl" rotWithShape="0">
              <a:prstClr val="black">
                <a:alpha val="40000"/>
              </a:prstClr>
            </a:outerShdw>
            <a:softEdge rad="12700"/>
          </a:effectLst>
        </p:spPr>
      </p:pic>
      <p:pic>
        <p:nvPicPr>
          <p:cNvPr id="19" name="Picture 18" descr="Diagram&#10;&#10;AI-generated content may be incorrect.">
            <a:extLst>
              <a:ext uri="{FF2B5EF4-FFF2-40B4-BE49-F238E27FC236}">
                <a16:creationId xmlns:a16="http://schemas.microsoft.com/office/drawing/2014/main" id="{7C3E41C2-ECB0-369D-CBD1-3DE106C005AC}"/>
              </a:ext>
            </a:extLst>
          </p:cNvPr>
          <p:cNvPicPr>
            <a:picLocks noChangeAspect="1"/>
          </p:cNvPicPr>
          <p:nvPr/>
        </p:nvPicPr>
        <p:blipFill>
          <a:blip r:embed="rId18"/>
          <a:stretch>
            <a:fillRect/>
          </a:stretch>
        </p:blipFill>
        <p:spPr>
          <a:xfrm>
            <a:off x="9252018" y="3025623"/>
            <a:ext cx="1824668" cy="2675093"/>
          </a:xfrm>
          <a:prstGeom prst="rect">
            <a:avLst/>
          </a:prstGeom>
          <a:effectLst>
            <a:outerShdw blurRad="50800" dist="38100" dir="2700000" algn="tl" rotWithShape="0">
              <a:prstClr val="black">
                <a:alpha val="40000"/>
              </a:prstClr>
            </a:outerShdw>
            <a:softEdge rad="12700"/>
          </a:effectLst>
        </p:spPr>
      </p:pic>
      <p:pic>
        <p:nvPicPr>
          <p:cNvPr id="23" name="Picture 22" descr="Graphical user interface, text, application, email&#10;&#10;AI-generated content may be incorrect.">
            <a:extLst>
              <a:ext uri="{FF2B5EF4-FFF2-40B4-BE49-F238E27FC236}">
                <a16:creationId xmlns:a16="http://schemas.microsoft.com/office/drawing/2014/main" id="{FCDA6DA0-0C5C-EC70-1E42-147D56247509}"/>
              </a:ext>
            </a:extLst>
          </p:cNvPr>
          <p:cNvPicPr>
            <a:picLocks noChangeAspect="1"/>
          </p:cNvPicPr>
          <p:nvPr/>
        </p:nvPicPr>
        <p:blipFill>
          <a:blip r:embed="rId19"/>
          <a:stretch>
            <a:fillRect/>
          </a:stretch>
        </p:blipFill>
        <p:spPr>
          <a:xfrm>
            <a:off x="4155846" y="4560582"/>
            <a:ext cx="3670413" cy="1606717"/>
          </a:xfrm>
          <a:prstGeom prst="rect">
            <a:avLst/>
          </a:prstGeom>
        </p:spPr>
      </p:pic>
      <p:pic>
        <p:nvPicPr>
          <p:cNvPr id="21" name="Picture 20" descr="Chart&#10;&#10;AI-generated content may be incorrect.">
            <a:extLst>
              <a:ext uri="{FF2B5EF4-FFF2-40B4-BE49-F238E27FC236}">
                <a16:creationId xmlns:a16="http://schemas.microsoft.com/office/drawing/2014/main" id="{90BE0869-1FB9-2D96-3E97-E17C8C5379AC}"/>
              </a:ext>
            </a:extLst>
          </p:cNvPr>
          <p:cNvPicPr>
            <a:picLocks noChangeAspect="1"/>
          </p:cNvPicPr>
          <p:nvPr/>
        </p:nvPicPr>
        <p:blipFill>
          <a:blip r:embed="rId20"/>
          <a:stretch>
            <a:fillRect/>
          </a:stretch>
        </p:blipFill>
        <p:spPr>
          <a:xfrm>
            <a:off x="6552762" y="2748851"/>
            <a:ext cx="2546995" cy="2723520"/>
          </a:xfrm>
          <a:prstGeom prst="rect">
            <a:avLst/>
          </a:prstGeom>
          <a:effectLst>
            <a:outerShdw blurRad="50800" dist="38100" dir="2700000" algn="tl" rotWithShape="0">
              <a:prstClr val="black">
                <a:alpha val="40000"/>
              </a:prstClr>
            </a:outerShdw>
            <a:softEdge rad="12700"/>
          </a:effectLst>
        </p:spPr>
      </p:pic>
      <p:pic>
        <p:nvPicPr>
          <p:cNvPr id="27" name="Picture 26" descr="Graphical user interface, application&#10;&#10;AI-generated content may be incorrect.">
            <a:extLst>
              <a:ext uri="{FF2B5EF4-FFF2-40B4-BE49-F238E27FC236}">
                <a16:creationId xmlns:a16="http://schemas.microsoft.com/office/drawing/2014/main" id="{C7C5BCCC-654C-5570-89F0-49BE1B992B0B}"/>
              </a:ext>
            </a:extLst>
          </p:cNvPr>
          <p:cNvPicPr>
            <a:picLocks noChangeAspect="1"/>
          </p:cNvPicPr>
          <p:nvPr/>
        </p:nvPicPr>
        <p:blipFill>
          <a:blip r:embed="rId21"/>
          <a:stretch>
            <a:fillRect/>
          </a:stretch>
        </p:blipFill>
        <p:spPr>
          <a:xfrm>
            <a:off x="7288867" y="5057243"/>
            <a:ext cx="3073084" cy="1491726"/>
          </a:xfrm>
          <a:prstGeom prst="rect">
            <a:avLst/>
          </a:prstGeom>
          <a:effectLst>
            <a:outerShdw blurRad="50800" dist="38100" dir="2700000" algn="tl" rotWithShape="0">
              <a:prstClr val="black">
                <a:alpha val="40000"/>
              </a:prstClr>
            </a:outerShdw>
            <a:softEdge rad="12700"/>
          </a:effectLst>
        </p:spPr>
      </p:pic>
      <p:pic>
        <p:nvPicPr>
          <p:cNvPr id="29" name="Picture 28" descr="Circle&#10;&#10;AI-generated content may be incorrect.">
            <a:extLst>
              <a:ext uri="{FF2B5EF4-FFF2-40B4-BE49-F238E27FC236}">
                <a16:creationId xmlns:a16="http://schemas.microsoft.com/office/drawing/2014/main" id="{14ECAC5E-C5E0-7E53-0C21-151D34447A22}"/>
              </a:ext>
            </a:extLst>
          </p:cNvPr>
          <p:cNvPicPr>
            <a:picLocks noChangeAspect="1"/>
          </p:cNvPicPr>
          <p:nvPr/>
        </p:nvPicPr>
        <p:blipFill>
          <a:blip r:embed="rId22"/>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345793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E91A-5168-A2B6-4F21-78582C71DC01}"/>
              </a:ext>
            </a:extLst>
          </p:cNvPr>
          <p:cNvSpPr>
            <a:spLocks noGrp="1"/>
          </p:cNvSpPr>
          <p:nvPr>
            <p:ph type="title"/>
          </p:nvPr>
        </p:nvSpPr>
        <p:spPr>
          <a:xfrm>
            <a:off x="429768" y="274320"/>
            <a:ext cx="11430000" cy="535531"/>
          </a:xfrm>
        </p:spPr>
        <p:txBody>
          <a:bodyPr wrap="square" anchor="ctr">
            <a:normAutofit/>
          </a:bodyPr>
          <a:lstStyle/>
          <a:p>
            <a:r>
              <a:rPr lang="en-US" dirty="0"/>
              <a:t>Be a Defect …, Be a Story… [Reduction Software Dev]</a:t>
            </a:r>
          </a:p>
        </p:txBody>
      </p:sp>
      <p:sp>
        <p:nvSpPr>
          <p:cNvPr id="3" name="Content Placeholder 2">
            <a:extLst>
              <a:ext uri="{FF2B5EF4-FFF2-40B4-BE49-F238E27FC236}">
                <a16:creationId xmlns:a16="http://schemas.microsoft.com/office/drawing/2014/main" id="{E36D16AB-A66D-6D38-E99F-CFC0B27C4C50}"/>
              </a:ext>
            </a:extLst>
          </p:cNvPr>
          <p:cNvSpPr>
            <a:spLocks noGrp="1"/>
          </p:cNvSpPr>
          <p:nvPr>
            <p:ph idx="1"/>
          </p:nvPr>
        </p:nvSpPr>
        <p:spPr>
          <a:xfrm>
            <a:off x="448055" y="949439"/>
            <a:ext cx="5619750" cy="3992676"/>
          </a:xfrm>
        </p:spPr>
        <p:txBody>
          <a:bodyPr wrap="square" anchor="t">
            <a:normAutofit/>
          </a:bodyPr>
          <a:lstStyle/>
          <a:p>
            <a:r>
              <a:rPr lang="en-US" dirty="0"/>
              <a:t>Reduction software is maintained and supported by a dedicated team of software engineers</a:t>
            </a:r>
          </a:p>
          <a:p>
            <a:r>
              <a:rPr lang="en-US" dirty="0">
                <a:solidFill>
                  <a:srgbClr val="FF0000"/>
                </a:solidFill>
              </a:rPr>
              <a:t>13</a:t>
            </a:r>
            <a:r>
              <a:rPr lang="en-US" dirty="0"/>
              <a:t> + 1 </a:t>
            </a:r>
            <a:r>
              <a:rPr lang="en-US" dirty="0" err="1"/>
              <a:t>mgr</a:t>
            </a:r>
            <a:r>
              <a:rPr lang="en-US" dirty="0"/>
              <a:t> / 32 </a:t>
            </a:r>
            <a:r>
              <a:rPr lang="en-US" dirty="0" err="1"/>
              <a:t>inst</a:t>
            </a:r>
            <a:endParaRPr lang="en-US" dirty="0"/>
          </a:p>
          <a:p>
            <a:r>
              <a:rPr lang="en-US" dirty="0"/>
              <a:t>Point of Contact:</a:t>
            </a:r>
          </a:p>
          <a:p>
            <a:pPr lvl="1"/>
            <a:r>
              <a:rPr lang="en-US" dirty="0"/>
              <a:t>Focus Team Leads</a:t>
            </a:r>
          </a:p>
          <a:p>
            <a:r>
              <a:rPr lang="en-US" dirty="0"/>
              <a:t>30min meetings daily</a:t>
            </a:r>
          </a:p>
        </p:txBody>
      </p:sp>
      <p:pic>
        <p:nvPicPr>
          <p:cNvPr id="5" name="Picture 4" descr="Graphical user interface, application&#10;&#10;AI-generated content may be incorrect.">
            <a:extLst>
              <a:ext uri="{FF2B5EF4-FFF2-40B4-BE49-F238E27FC236}">
                <a16:creationId xmlns:a16="http://schemas.microsoft.com/office/drawing/2014/main" id="{03B974F3-C3AD-2FF8-C4AD-984B16D25DAF}"/>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20"/>
                    </a14:imgEffect>
                  </a14:imgLayer>
                </a14:imgProps>
              </a:ext>
            </a:extLst>
          </a:blip>
          <a:srcRect r="4130"/>
          <a:stretch>
            <a:fillRect/>
          </a:stretch>
        </p:blipFill>
        <p:spPr>
          <a:xfrm>
            <a:off x="6240018" y="949438"/>
            <a:ext cx="5387690" cy="3652837"/>
          </a:xfrm>
          <a:prstGeom prst="rect">
            <a:avLst/>
          </a:prstGeom>
          <a:noFill/>
          <a:ln w="9525">
            <a:noFill/>
            <a:miter lim="800000"/>
            <a:headEnd/>
            <a:tailEnd/>
          </a:ln>
        </p:spPr>
      </p:pic>
      <p:pic>
        <p:nvPicPr>
          <p:cNvPr id="7" name="Picture 6" descr="A screenshot of a computer&#10;&#10;AI-generated content may be incorrect.">
            <a:extLst>
              <a:ext uri="{FF2B5EF4-FFF2-40B4-BE49-F238E27FC236}">
                <a16:creationId xmlns:a16="http://schemas.microsoft.com/office/drawing/2014/main" id="{B4D01131-EA9F-7C1F-C4B5-48DB823B660F}"/>
              </a:ext>
            </a:extLst>
          </p:cNvPr>
          <p:cNvPicPr>
            <a:picLocks noChangeAspect="1"/>
          </p:cNvPicPr>
          <p:nvPr/>
        </p:nvPicPr>
        <p:blipFill>
          <a:blip r:embed="rId5"/>
          <a:stretch>
            <a:fillRect/>
          </a:stretch>
        </p:blipFill>
        <p:spPr>
          <a:xfrm>
            <a:off x="4898570" y="2558142"/>
            <a:ext cx="3012839" cy="1883024"/>
          </a:xfrm>
          <a:prstGeom prst="rect">
            <a:avLst/>
          </a:prstGeom>
        </p:spPr>
      </p:pic>
      <p:sp>
        <p:nvSpPr>
          <p:cNvPr id="4" name="TextBox 3">
            <a:extLst>
              <a:ext uri="{FF2B5EF4-FFF2-40B4-BE49-F238E27FC236}">
                <a16:creationId xmlns:a16="http://schemas.microsoft.com/office/drawing/2014/main" id="{B1B14A9B-E5B1-E1E5-4DB3-8433504B2C23}"/>
              </a:ext>
            </a:extLst>
          </p:cNvPr>
          <p:cNvSpPr txBox="1"/>
          <p:nvPr/>
        </p:nvSpPr>
        <p:spPr>
          <a:xfrm>
            <a:off x="448055" y="5203371"/>
            <a:ext cx="11411713" cy="867930"/>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2800" dirty="0">
                <a:latin typeface="+mn-lt"/>
              </a:rPr>
              <a:t>2 week “iterations” – periods of work that is pre-planned, then evaluated in a retrospective held on Wednesday mornings</a:t>
            </a:r>
          </a:p>
        </p:txBody>
      </p:sp>
      <p:pic>
        <p:nvPicPr>
          <p:cNvPr id="6" name="Picture 5" descr="Circle&#10;&#10;AI-generated content may be incorrect.">
            <a:extLst>
              <a:ext uri="{FF2B5EF4-FFF2-40B4-BE49-F238E27FC236}">
                <a16:creationId xmlns:a16="http://schemas.microsoft.com/office/drawing/2014/main" id="{05576E10-E865-C8A4-9F84-4387185012CF}"/>
              </a:ext>
            </a:extLst>
          </p:cNvPr>
          <p:cNvPicPr>
            <a:picLocks noChangeAspect="1"/>
          </p:cNvPicPr>
          <p:nvPr/>
        </p:nvPicPr>
        <p:blipFill>
          <a:blip r:embed="rId6"/>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2473735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77C3-CF58-8D82-C771-7028177F2483}"/>
              </a:ext>
            </a:extLst>
          </p:cNvPr>
          <p:cNvSpPr>
            <a:spLocks noGrp="1"/>
          </p:cNvSpPr>
          <p:nvPr>
            <p:ph type="title"/>
          </p:nvPr>
        </p:nvSpPr>
        <p:spPr/>
        <p:txBody>
          <a:bodyPr/>
          <a:lstStyle/>
          <a:p>
            <a:r>
              <a:rPr lang="en-US" dirty="0"/>
              <a:t>Be a Defect …, Be a Story… [“The Process”]</a:t>
            </a:r>
          </a:p>
        </p:txBody>
      </p:sp>
      <p:pic>
        <p:nvPicPr>
          <p:cNvPr id="5" name="Content Placeholder 4">
            <a:extLst>
              <a:ext uri="{FF2B5EF4-FFF2-40B4-BE49-F238E27FC236}">
                <a16:creationId xmlns:a16="http://schemas.microsoft.com/office/drawing/2014/main" id="{086A0483-238A-75A0-6B1E-520D6D6D1F2C}"/>
              </a:ext>
            </a:extLst>
          </p:cNvPr>
          <p:cNvPicPr>
            <a:picLocks noGrp="1" noChangeAspect="1"/>
          </p:cNvPicPr>
          <p:nvPr>
            <p:ph idx="1"/>
          </p:nvPr>
        </p:nvPicPr>
        <p:blipFill>
          <a:blip r:embed="rId3"/>
          <a:srcRect l="4007" t="6592" r="6355" b="4067"/>
          <a:stretch>
            <a:fillRect/>
          </a:stretch>
        </p:blipFill>
        <p:spPr>
          <a:xfrm>
            <a:off x="2650452" y="1164770"/>
            <a:ext cx="6988629" cy="5050971"/>
          </a:xfrm>
        </p:spPr>
      </p:pic>
      <p:pic>
        <p:nvPicPr>
          <p:cNvPr id="4" name="Graphic 3" descr="Drawing Figure with solid fill">
            <a:extLst>
              <a:ext uri="{FF2B5EF4-FFF2-40B4-BE49-F238E27FC236}">
                <a16:creationId xmlns:a16="http://schemas.microsoft.com/office/drawing/2014/main" id="{29D68511-CDB6-C72A-3D96-7EFB0E8073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82166" y="813816"/>
            <a:ext cx="914400" cy="914400"/>
          </a:xfrm>
          <a:prstGeom prst="rect">
            <a:avLst/>
          </a:prstGeom>
        </p:spPr>
      </p:pic>
      <p:pic>
        <p:nvPicPr>
          <p:cNvPr id="7" name="Graphic 6" descr="Drawing Figure with solid fill">
            <a:extLst>
              <a:ext uri="{FF2B5EF4-FFF2-40B4-BE49-F238E27FC236}">
                <a16:creationId xmlns:a16="http://schemas.microsoft.com/office/drawing/2014/main" id="{D10B1695-452B-871F-91E6-4B59ABC187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3713" y="1495255"/>
            <a:ext cx="914400" cy="914400"/>
          </a:xfrm>
          <a:prstGeom prst="rect">
            <a:avLst/>
          </a:prstGeom>
        </p:spPr>
      </p:pic>
      <p:pic>
        <p:nvPicPr>
          <p:cNvPr id="9" name="Graphic 8" descr="Drawing Figure with solid fill">
            <a:extLst>
              <a:ext uri="{FF2B5EF4-FFF2-40B4-BE49-F238E27FC236}">
                <a16:creationId xmlns:a16="http://schemas.microsoft.com/office/drawing/2014/main" id="{CA16069D-5C09-86E3-2596-DCE8EB786D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5766" y="4674759"/>
            <a:ext cx="914400" cy="914400"/>
          </a:xfrm>
          <a:prstGeom prst="rect">
            <a:avLst/>
          </a:prstGeom>
        </p:spPr>
      </p:pic>
      <p:pic>
        <p:nvPicPr>
          <p:cNvPr id="10" name="Graphic 9" descr="Drawing Figure with solid fill">
            <a:extLst>
              <a:ext uri="{FF2B5EF4-FFF2-40B4-BE49-F238E27FC236}">
                <a16:creationId xmlns:a16="http://schemas.microsoft.com/office/drawing/2014/main" id="{EA9B4BF7-B3BE-6019-0416-FE8C1B2743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0297" y="1164770"/>
            <a:ext cx="914400" cy="914400"/>
          </a:xfrm>
          <a:prstGeom prst="rect">
            <a:avLst/>
          </a:prstGeom>
        </p:spPr>
      </p:pic>
      <p:pic>
        <p:nvPicPr>
          <p:cNvPr id="11" name="Graphic 10" descr="Drawing Figure with solid fill">
            <a:extLst>
              <a:ext uri="{FF2B5EF4-FFF2-40B4-BE49-F238E27FC236}">
                <a16:creationId xmlns:a16="http://schemas.microsoft.com/office/drawing/2014/main" id="{A75A4213-5BC5-DB63-EED0-1F015E31C5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4566" y="966216"/>
            <a:ext cx="914400" cy="914400"/>
          </a:xfrm>
          <a:prstGeom prst="rect">
            <a:avLst/>
          </a:prstGeom>
        </p:spPr>
      </p:pic>
      <p:pic>
        <p:nvPicPr>
          <p:cNvPr id="12" name="Graphic 11" descr="Drawing Figure with solid fill">
            <a:extLst>
              <a:ext uri="{FF2B5EF4-FFF2-40B4-BE49-F238E27FC236}">
                <a16:creationId xmlns:a16="http://schemas.microsoft.com/office/drawing/2014/main" id="{AB80F41F-1673-AD7B-4D42-3946482DD5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6966" y="1118616"/>
            <a:ext cx="914400" cy="914400"/>
          </a:xfrm>
          <a:prstGeom prst="rect">
            <a:avLst/>
          </a:prstGeom>
        </p:spPr>
      </p:pic>
      <p:pic>
        <p:nvPicPr>
          <p:cNvPr id="13" name="Graphic 12" descr="Drawing Figure with solid fill">
            <a:extLst>
              <a:ext uri="{FF2B5EF4-FFF2-40B4-BE49-F238E27FC236}">
                <a16:creationId xmlns:a16="http://schemas.microsoft.com/office/drawing/2014/main" id="{9D43AB4A-9A09-D5DA-51A4-D37AE0B9BC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0166" y="3133778"/>
            <a:ext cx="914400" cy="914400"/>
          </a:xfrm>
          <a:prstGeom prst="rect">
            <a:avLst/>
          </a:prstGeom>
        </p:spPr>
      </p:pic>
      <p:pic>
        <p:nvPicPr>
          <p:cNvPr id="14" name="Graphic 13" descr="Drawing Figure with solid fill">
            <a:extLst>
              <a:ext uri="{FF2B5EF4-FFF2-40B4-BE49-F238E27FC236}">
                <a16:creationId xmlns:a16="http://schemas.microsoft.com/office/drawing/2014/main" id="{8D01E207-D475-0408-3E08-F9947064B94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75000" y="4028582"/>
            <a:ext cx="914400" cy="914400"/>
          </a:xfrm>
          <a:prstGeom prst="rect">
            <a:avLst/>
          </a:prstGeom>
        </p:spPr>
      </p:pic>
      <p:pic>
        <p:nvPicPr>
          <p:cNvPr id="15" name="Graphic 14" descr="Drawing Figure with solid fill">
            <a:extLst>
              <a:ext uri="{FF2B5EF4-FFF2-40B4-BE49-F238E27FC236}">
                <a16:creationId xmlns:a16="http://schemas.microsoft.com/office/drawing/2014/main" id="{3F9AEE65-BB8A-D6AB-0383-906A06B0BB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7806" y="3910585"/>
            <a:ext cx="914400" cy="914400"/>
          </a:xfrm>
          <a:prstGeom prst="rect">
            <a:avLst/>
          </a:prstGeom>
        </p:spPr>
      </p:pic>
      <p:pic>
        <p:nvPicPr>
          <p:cNvPr id="16" name="Graphic 15" descr="Drawing Figure with solid fill">
            <a:extLst>
              <a:ext uri="{FF2B5EF4-FFF2-40B4-BE49-F238E27FC236}">
                <a16:creationId xmlns:a16="http://schemas.microsoft.com/office/drawing/2014/main" id="{0EFC7C2A-6667-E7C9-3D09-363DE1A975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14636" y="5499895"/>
            <a:ext cx="914400" cy="914400"/>
          </a:xfrm>
          <a:prstGeom prst="rect">
            <a:avLst/>
          </a:prstGeom>
        </p:spPr>
      </p:pic>
      <p:pic>
        <p:nvPicPr>
          <p:cNvPr id="17" name="Graphic 16" descr="Drawing Figure with solid fill">
            <a:extLst>
              <a:ext uri="{FF2B5EF4-FFF2-40B4-BE49-F238E27FC236}">
                <a16:creationId xmlns:a16="http://schemas.microsoft.com/office/drawing/2014/main" id="{63795179-B004-559A-E19C-C5523004384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29036" y="4359944"/>
            <a:ext cx="914400" cy="914400"/>
          </a:xfrm>
          <a:prstGeom prst="rect">
            <a:avLst/>
          </a:prstGeom>
        </p:spPr>
      </p:pic>
      <p:pic>
        <p:nvPicPr>
          <p:cNvPr id="18" name="Graphic 17" descr="Drawing Figure with solid fill">
            <a:extLst>
              <a:ext uri="{FF2B5EF4-FFF2-40B4-BE49-F238E27FC236}">
                <a16:creationId xmlns:a16="http://schemas.microsoft.com/office/drawing/2014/main" id="{1709BDC6-3AE4-2342-7E4B-FA175B9508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0366" y="2514600"/>
            <a:ext cx="914400" cy="914400"/>
          </a:xfrm>
          <a:prstGeom prst="rect">
            <a:avLst/>
          </a:prstGeom>
        </p:spPr>
      </p:pic>
      <p:pic>
        <p:nvPicPr>
          <p:cNvPr id="20" name="Graphic 19" descr="Drawing Figure with solid fill">
            <a:extLst>
              <a:ext uri="{FF2B5EF4-FFF2-40B4-BE49-F238E27FC236}">
                <a16:creationId xmlns:a16="http://schemas.microsoft.com/office/drawing/2014/main" id="{C5025B6B-D7FD-F073-AA55-CCC8ABB74D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35418" y="2998359"/>
            <a:ext cx="914400" cy="914400"/>
          </a:xfrm>
          <a:prstGeom prst="rect">
            <a:avLst/>
          </a:prstGeom>
        </p:spPr>
      </p:pic>
      <p:pic>
        <p:nvPicPr>
          <p:cNvPr id="22" name="Graphic 21" descr="Drawing Figure with solid fill">
            <a:extLst>
              <a:ext uri="{FF2B5EF4-FFF2-40B4-BE49-F238E27FC236}">
                <a16:creationId xmlns:a16="http://schemas.microsoft.com/office/drawing/2014/main" id="{79C5D413-915A-CF09-D023-FC9CD8BFE5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21018" y="5602222"/>
            <a:ext cx="914400" cy="914400"/>
          </a:xfrm>
          <a:prstGeom prst="rect">
            <a:avLst/>
          </a:prstGeom>
        </p:spPr>
      </p:pic>
      <p:pic>
        <p:nvPicPr>
          <p:cNvPr id="3" name="Picture 2" descr="Circle&#10;&#10;AI-generated content may be incorrect.">
            <a:extLst>
              <a:ext uri="{FF2B5EF4-FFF2-40B4-BE49-F238E27FC236}">
                <a16:creationId xmlns:a16="http://schemas.microsoft.com/office/drawing/2014/main" id="{B3E17F1D-D53F-1CC8-CE16-302520C74A8F}"/>
              </a:ext>
            </a:extLst>
          </p:cNvPr>
          <p:cNvPicPr>
            <a:picLocks noChangeAspect="1"/>
          </p:cNvPicPr>
          <p:nvPr/>
        </p:nvPicPr>
        <p:blipFill>
          <a:blip r:embed="rId14"/>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14315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41DC1D1B-096A-9AC3-6EFF-8C7F8BF09F11}"/>
              </a:ext>
            </a:extLst>
          </p:cNvPr>
          <p:cNvPicPr>
            <a:picLocks noChangeAspect="1"/>
          </p:cNvPicPr>
          <p:nvPr/>
        </p:nvPicPr>
        <p:blipFill>
          <a:blip r:embed="rId3"/>
          <a:srcRect r="1400"/>
          <a:stretch>
            <a:fillRect/>
          </a:stretch>
        </p:blipFill>
        <p:spPr>
          <a:xfrm>
            <a:off x="8091643" y="928607"/>
            <a:ext cx="3652302" cy="2011541"/>
          </a:xfrm>
          <a:prstGeom prst="rect">
            <a:avLst/>
          </a:prstGeom>
        </p:spPr>
      </p:pic>
      <p:sp>
        <p:nvSpPr>
          <p:cNvPr id="2" name="Title 1">
            <a:extLst>
              <a:ext uri="{FF2B5EF4-FFF2-40B4-BE49-F238E27FC236}">
                <a16:creationId xmlns:a16="http://schemas.microsoft.com/office/drawing/2014/main" id="{36076001-BC8A-C335-47DF-F7963EA25C52}"/>
              </a:ext>
            </a:extLst>
          </p:cNvPr>
          <p:cNvSpPr>
            <a:spLocks noGrp="1"/>
          </p:cNvSpPr>
          <p:nvPr>
            <p:ph type="title"/>
          </p:nvPr>
        </p:nvSpPr>
        <p:spPr/>
        <p:txBody>
          <a:bodyPr/>
          <a:lstStyle/>
          <a:p>
            <a:r>
              <a:rPr lang="en-US" dirty="0"/>
              <a:t>Be a Defect …, Be a Story… [”The Backlog”]</a:t>
            </a:r>
          </a:p>
        </p:txBody>
      </p:sp>
      <p:sp>
        <p:nvSpPr>
          <p:cNvPr id="3" name="Content Placeholder 2">
            <a:extLst>
              <a:ext uri="{FF2B5EF4-FFF2-40B4-BE49-F238E27FC236}">
                <a16:creationId xmlns:a16="http://schemas.microsoft.com/office/drawing/2014/main" id="{A59C83CC-AAE8-C4B2-D914-F8ECB5E7C91F}"/>
              </a:ext>
            </a:extLst>
          </p:cNvPr>
          <p:cNvSpPr>
            <a:spLocks noGrp="1"/>
          </p:cNvSpPr>
          <p:nvPr>
            <p:ph idx="1"/>
          </p:nvPr>
        </p:nvSpPr>
        <p:spPr>
          <a:xfrm>
            <a:off x="448055" y="1217659"/>
            <a:ext cx="10625329" cy="4047778"/>
          </a:xfrm>
        </p:spPr>
        <p:txBody>
          <a:bodyPr/>
          <a:lstStyle/>
          <a:p>
            <a:r>
              <a:rPr lang="en-US" dirty="0"/>
              <a:t>As of Jan 15, 2026</a:t>
            </a:r>
          </a:p>
          <a:p>
            <a:r>
              <a:rPr lang="en-US" dirty="0"/>
              <a:t>8 Capabilities/”EPIC”</a:t>
            </a:r>
          </a:p>
          <a:p>
            <a:pPr lvl="1"/>
            <a:r>
              <a:rPr lang="en-US" dirty="0"/>
              <a:t>Those features that require multiple “Stories”</a:t>
            </a:r>
          </a:p>
          <a:p>
            <a:r>
              <a:rPr lang="en-US" dirty="0"/>
              <a:t>24 Defects (3 critical, 10 high, 6 in-testing)</a:t>
            </a:r>
          </a:p>
          <a:p>
            <a:r>
              <a:rPr lang="en-US" dirty="0"/>
              <a:t>46 Stories (17 high, 8 in-development, 11 in-testing)</a:t>
            </a:r>
          </a:p>
          <a:p>
            <a:r>
              <a:rPr lang="en-US" dirty="0"/>
              <a:t>Average completion time of any Defect/Story is ~</a:t>
            </a:r>
            <a:r>
              <a:rPr lang="en-US" b="1" dirty="0"/>
              <a:t>40days</a:t>
            </a:r>
          </a:p>
          <a:p>
            <a:pPr lvl="1"/>
            <a:r>
              <a:rPr lang="en-US" dirty="0"/>
              <a:t>(from a compilation of data spanning activity back to 2023)</a:t>
            </a:r>
          </a:p>
          <a:p>
            <a:r>
              <a:rPr lang="en-US" dirty="0"/>
              <a:t>At current metrics, 24*46*40 = </a:t>
            </a:r>
            <a:r>
              <a:rPr lang="en-US" b="1" dirty="0"/>
              <a:t>2800 days of activity </a:t>
            </a:r>
            <a:r>
              <a:rPr lang="en-US" dirty="0"/>
              <a:t>(</a:t>
            </a:r>
            <a:r>
              <a:rPr lang="en-US" i="1" dirty="0"/>
              <a:t>+10yrs</a:t>
            </a:r>
            <a:r>
              <a:rPr lang="en-US" dirty="0"/>
              <a:t>)</a:t>
            </a:r>
          </a:p>
        </p:txBody>
      </p:sp>
      <p:pic>
        <p:nvPicPr>
          <p:cNvPr id="7" name="Graphic 6" descr="Surprised face outline with solid fill">
            <a:extLst>
              <a:ext uri="{FF2B5EF4-FFF2-40B4-BE49-F238E27FC236}">
                <a16:creationId xmlns:a16="http://schemas.microsoft.com/office/drawing/2014/main" id="{BFED3A7C-78C0-E726-5DC9-E472BA2E85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6977" y="5669280"/>
            <a:ext cx="914400" cy="914400"/>
          </a:xfrm>
          <a:prstGeom prst="rect">
            <a:avLst/>
          </a:prstGeom>
        </p:spPr>
      </p:pic>
      <p:sp>
        <p:nvSpPr>
          <p:cNvPr id="4" name="TextBox 3">
            <a:extLst>
              <a:ext uri="{FF2B5EF4-FFF2-40B4-BE49-F238E27FC236}">
                <a16:creationId xmlns:a16="http://schemas.microsoft.com/office/drawing/2014/main" id="{B3859DA3-5338-A8A0-2ADA-4BB9A0B820CF}"/>
              </a:ext>
            </a:extLst>
          </p:cNvPr>
          <p:cNvSpPr txBox="1"/>
          <p:nvPr/>
        </p:nvSpPr>
        <p:spPr>
          <a:xfrm>
            <a:off x="559525" y="5991706"/>
            <a:ext cx="7903029" cy="286232"/>
          </a:xfrm>
          <a:prstGeom prst="rect">
            <a:avLst/>
          </a:prstGeom>
          <a:noFill/>
        </p:spPr>
        <p:txBody>
          <a:bodyPr wrap="square" rtlCol="0">
            <a:spAutoFit/>
          </a:bodyPr>
          <a:lstStyle/>
          <a:p>
            <a:pPr algn="l">
              <a:lnSpc>
                <a:spcPct val="90000"/>
              </a:lnSpc>
            </a:pPr>
            <a:r>
              <a:rPr lang="en-US" sz="1400" i="1" dirty="0">
                <a:latin typeface="+mn-lt"/>
              </a:rPr>
              <a:t>(*) As a reference: SANS reduction software development was allotted 20FTE</a:t>
            </a:r>
          </a:p>
        </p:txBody>
      </p:sp>
      <p:pic>
        <p:nvPicPr>
          <p:cNvPr id="6" name="Picture 5" descr="Circle&#10;&#10;AI-generated content may be incorrect.">
            <a:extLst>
              <a:ext uri="{FF2B5EF4-FFF2-40B4-BE49-F238E27FC236}">
                <a16:creationId xmlns:a16="http://schemas.microsoft.com/office/drawing/2014/main" id="{F8B13C1F-279E-CC30-E995-91308ED720B5}"/>
              </a:ext>
            </a:extLst>
          </p:cNvPr>
          <p:cNvPicPr>
            <a:picLocks noChangeAspect="1"/>
          </p:cNvPicPr>
          <p:nvPr/>
        </p:nvPicPr>
        <p:blipFill>
          <a:blip r:embed="rId6"/>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1085362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AB176-FEE6-383A-CB5F-05F10C3910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EBBD3-B644-E372-3C54-04445AE934D8}"/>
              </a:ext>
            </a:extLst>
          </p:cNvPr>
          <p:cNvSpPr>
            <a:spLocks noGrp="1"/>
          </p:cNvSpPr>
          <p:nvPr>
            <p:ph type="title"/>
          </p:nvPr>
        </p:nvSpPr>
        <p:spPr/>
        <p:txBody>
          <a:bodyPr/>
          <a:lstStyle/>
          <a:p>
            <a:r>
              <a:rPr lang="en-US" dirty="0"/>
              <a:t>Be a Defect …, Be a Story… [”A New Hope”]</a:t>
            </a:r>
          </a:p>
        </p:txBody>
      </p:sp>
      <p:sp>
        <p:nvSpPr>
          <p:cNvPr id="6" name="Content Placeholder 5">
            <a:extLst>
              <a:ext uri="{FF2B5EF4-FFF2-40B4-BE49-F238E27FC236}">
                <a16:creationId xmlns:a16="http://schemas.microsoft.com/office/drawing/2014/main" id="{30563B10-A422-D1CD-6E6C-A1CA2EA2F3E7}"/>
              </a:ext>
            </a:extLst>
          </p:cNvPr>
          <p:cNvSpPr>
            <a:spLocks noGrp="1"/>
          </p:cNvSpPr>
          <p:nvPr>
            <p:ph idx="1"/>
          </p:nvPr>
        </p:nvSpPr>
        <p:spPr>
          <a:xfrm>
            <a:off x="559525" y="3076157"/>
            <a:ext cx="11430000" cy="2915549"/>
          </a:xfrm>
        </p:spPr>
        <p:txBody>
          <a:bodyPr/>
          <a:lstStyle/>
          <a:p>
            <a:r>
              <a:rPr lang="en-US" dirty="0"/>
              <a:t>The software engineering group is going to revise this process over the next 18-24 months*</a:t>
            </a:r>
          </a:p>
          <a:p>
            <a:pPr lvl="1"/>
            <a:r>
              <a:rPr lang="en-US" dirty="0"/>
              <a:t>Doing research, accepting feedback now</a:t>
            </a:r>
          </a:p>
          <a:p>
            <a:pPr lvl="1"/>
            <a:r>
              <a:rPr lang="en-US" dirty="0"/>
              <a:t>Considering the open-source development model more closely</a:t>
            </a:r>
          </a:p>
          <a:p>
            <a:r>
              <a:rPr lang="en-US" dirty="0"/>
              <a:t>Reviewing for the next development thrust project now</a:t>
            </a:r>
          </a:p>
        </p:txBody>
      </p:sp>
      <p:pic>
        <p:nvPicPr>
          <p:cNvPr id="10" name="Picture 9" descr="Text&#10;&#10;AI-generated content may be incorrect.">
            <a:extLst>
              <a:ext uri="{FF2B5EF4-FFF2-40B4-BE49-F238E27FC236}">
                <a16:creationId xmlns:a16="http://schemas.microsoft.com/office/drawing/2014/main" id="{246C6416-4873-E330-59A7-600FB0122F1F}"/>
              </a:ext>
            </a:extLst>
          </p:cNvPr>
          <p:cNvPicPr>
            <a:picLocks noChangeAspect="1"/>
          </p:cNvPicPr>
          <p:nvPr/>
        </p:nvPicPr>
        <p:blipFill>
          <a:blip r:embed="rId3"/>
          <a:srcRect b="12652"/>
          <a:stretch>
            <a:fillRect/>
          </a:stretch>
        </p:blipFill>
        <p:spPr>
          <a:xfrm>
            <a:off x="2734129" y="813816"/>
            <a:ext cx="6723742" cy="1976109"/>
          </a:xfrm>
          <a:prstGeom prst="rect">
            <a:avLst/>
          </a:prstGeom>
          <a:effectLst>
            <a:softEdge rad="381000"/>
          </a:effectLst>
        </p:spPr>
      </p:pic>
      <p:sp>
        <p:nvSpPr>
          <p:cNvPr id="11" name="TextBox 10">
            <a:extLst>
              <a:ext uri="{FF2B5EF4-FFF2-40B4-BE49-F238E27FC236}">
                <a16:creationId xmlns:a16="http://schemas.microsoft.com/office/drawing/2014/main" id="{C39B2664-7AF6-74C4-2A36-998CF7FF69CD}"/>
              </a:ext>
            </a:extLst>
          </p:cNvPr>
          <p:cNvSpPr txBox="1"/>
          <p:nvPr/>
        </p:nvSpPr>
        <p:spPr>
          <a:xfrm>
            <a:off x="559525" y="5991706"/>
            <a:ext cx="7903029" cy="286232"/>
          </a:xfrm>
          <a:prstGeom prst="rect">
            <a:avLst/>
          </a:prstGeom>
          <a:noFill/>
        </p:spPr>
        <p:txBody>
          <a:bodyPr wrap="square" rtlCol="0">
            <a:spAutoFit/>
          </a:bodyPr>
          <a:lstStyle/>
          <a:p>
            <a:pPr algn="l">
              <a:lnSpc>
                <a:spcPct val="90000"/>
              </a:lnSpc>
            </a:pPr>
            <a:r>
              <a:rPr lang="en-US" sz="1400" i="1" dirty="0">
                <a:latin typeface="+mn-lt"/>
              </a:rPr>
              <a:t>(*) communicated to the CIS weekly meeting on Feb 6, 2026</a:t>
            </a:r>
          </a:p>
        </p:txBody>
      </p:sp>
      <p:pic>
        <p:nvPicPr>
          <p:cNvPr id="3" name="Picture 2">
            <a:extLst>
              <a:ext uri="{FF2B5EF4-FFF2-40B4-BE49-F238E27FC236}">
                <a16:creationId xmlns:a16="http://schemas.microsoft.com/office/drawing/2014/main" id="{8DC2C81B-6C96-B995-6842-C5340A1470A3}"/>
              </a:ext>
            </a:extLst>
          </p:cNvPr>
          <p:cNvPicPr>
            <a:picLocks noChangeAspect="1"/>
          </p:cNvPicPr>
          <p:nvPr/>
        </p:nvPicPr>
        <p:blipFill>
          <a:blip r:embed="rId4"/>
          <a:srcRect/>
          <a:stretch/>
        </p:blipFill>
        <p:spPr>
          <a:xfrm>
            <a:off x="11447927" y="172623"/>
            <a:ext cx="545253" cy="584200"/>
          </a:xfrm>
          <a:prstGeom prst="rect">
            <a:avLst/>
          </a:prstGeom>
        </p:spPr>
      </p:pic>
    </p:spTree>
    <p:extLst>
      <p:ext uri="{BB962C8B-B14F-4D97-AF65-F5344CB8AC3E}">
        <p14:creationId xmlns:p14="http://schemas.microsoft.com/office/powerpoint/2010/main" val="1003137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8A1C0-545C-8053-2763-13D19836F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447D0-5A84-F35C-762D-64597BA06192}"/>
              </a:ext>
            </a:extLst>
          </p:cNvPr>
          <p:cNvSpPr>
            <a:spLocks noGrp="1"/>
          </p:cNvSpPr>
          <p:nvPr>
            <p:ph type="title"/>
          </p:nvPr>
        </p:nvSpPr>
        <p:spPr>
          <a:xfrm>
            <a:off x="429768" y="274320"/>
            <a:ext cx="11430000" cy="535531"/>
          </a:xfrm>
        </p:spPr>
        <p:txBody>
          <a:bodyPr wrap="square" anchor="ctr">
            <a:normAutofit/>
          </a:bodyPr>
          <a:lstStyle/>
          <a:p>
            <a:r>
              <a:rPr lang="en-US" dirty="0"/>
              <a:t>Be a Bug …, Be a Feature… [</a:t>
            </a:r>
            <a:r>
              <a:rPr lang="en-US" dirty="0">
                <a:solidFill>
                  <a:srgbClr val="FF0000"/>
                </a:solidFill>
              </a:rPr>
              <a:t>D</a:t>
            </a:r>
            <a:r>
              <a:rPr lang="en-US" dirty="0"/>
              <a:t>ata </a:t>
            </a:r>
            <a:r>
              <a:rPr lang="en-US" dirty="0" err="1">
                <a:solidFill>
                  <a:srgbClr val="FF0000"/>
                </a:solidFill>
              </a:rPr>
              <a:t>A</a:t>
            </a:r>
            <a:r>
              <a:rPr lang="en-US" dirty="0" err="1"/>
              <a:t>c</a:t>
            </a:r>
            <a:r>
              <a:rPr lang="en-US" dirty="0" err="1">
                <a:solidFill>
                  <a:srgbClr val="FF0000"/>
                </a:solidFill>
              </a:rPr>
              <a:t>Q</a:t>
            </a:r>
            <a:r>
              <a:rPr lang="en-US" dirty="0" err="1"/>
              <a:t>uisition</a:t>
            </a:r>
            <a:r>
              <a:rPr lang="en-US" dirty="0"/>
              <a:t> Side]</a:t>
            </a:r>
          </a:p>
        </p:txBody>
      </p:sp>
      <p:sp>
        <p:nvSpPr>
          <p:cNvPr id="3" name="Content Placeholder 2">
            <a:extLst>
              <a:ext uri="{FF2B5EF4-FFF2-40B4-BE49-F238E27FC236}">
                <a16:creationId xmlns:a16="http://schemas.microsoft.com/office/drawing/2014/main" id="{F7E9EC43-9D09-9D7C-F10F-1A4EBB682C5A}"/>
              </a:ext>
            </a:extLst>
          </p:cNvPr>
          <p:cNvSpPr>
            <a:spLocks noGrp="1"/>
          </p:cNvSpPr>
          <p:nvPr>
            <p:ph idx="1"/>
          </p:nvPr>
        </p:nvSpPr>
        <p:spPr>
          <a:xfrm>
            <a:off x="448055" y="949438"/>
            <a:ext cx="5619750" cy="5451361"/>
          </a:xfrm>
        </p:spPr>
        <p:txBody>
          <a:bodyPr wrap="square" anchor="t">
            <a:normAutofit fontScale="92500"/>
          </a:bodyPr>
          <a:lstStyle/>
          <a:p>
            <a:r>
              <a:rPr lang="en-US" dirty="0"/>
              <a:t>Instrument software and hardware are maintained and supported by three dedicated teams of engineers</a:t>
            </a:r>
          </a:p>
          <a:p>
            <a:r>
              <a:rPr lang="en-US" dirty="0"/>
              <a:t>25 + 3 </a:t>
            </a:r>
            <a:r>
              <a:rPr lang="en-US" dirty="0" err="1"/>
              <a:t>mgr</a:t>
            </a:r>
            <a:r>
              <a:rPr lang="en-US" dirty="0"/>
              <a:t> / 32 </a:t>
            </a:r>
            <a:r>
              <a:rPr lang="en-US" dirty="0" err="1"/>
              <a:t>inst</a:t>
            </a:r>
            <a:endParaRPr lang="en-US" dirty="0"/>
          </a:p>
          <a:p>
            <a:pPr marL="0" indent="0">
              <a:buNone/>
            </a:pPr>
            <a:endParaRPr lang="en-US" dirty="0"/>
          </a:p>
          <a:p>
            <a:pPr marL="0" indent="0">
              <a:buNone/>
            </a:pPr>
            <a:endParaRPr lang="en-US" dirty="0"/>
          </a:p>
          <a:p>
            <a:pPr marL="0" indent="0">
              <a:buNone/>
            </a:pPr>
            <a:endParaRPr lang="en-US" dirty="0"/>
          </a:p>
          <a:p>
            <a:r>
              <a:rPr lang="en-US" dirty="0"/>
              <a:t>60 min weekly “On Call Support”</a:t>
            </a:r>
          </a:p>
          <a:p>
            <a:r>
              <a:rPr lang="en-US" dirty="0"/>
              <a:t>Continuous Presence*</a:t>
            </a:r>
          </a:p>
          <a:p>
            <a:endParaRPr lang="en-US" dirty="0"/>
          </a:p>
        </p:txBody>
      </p:sp>
      <p:pic>
        <p:nvPicPr>
          <p:cNvPr id="5" name="Picture 4">
            <a:extLst>
              <a:ext uri="{FF2B5EF4-FFF2-40B4-BE49-F238E27FC236}">
                <a16:creationId xmlns:a16="http://schemas.microsoft.com/office/drawing/2014/main" id="{5EC6D998-2B88-75DA-FDE3-BE48756DEBAD}"/>
              </a:ext>
            </a:extLst>
          </p:cNvPr>
          <p:cNvPicPr>
            <a:picLocks noChangeAspect="1"/>
          </p:cNvPicPr>
          <p:nvPr/>
        </p:nvPicPr>
        <p:blipFill>
          <a:blip r:embed="rId3"/>
          <a:srcRect/>
          <a:stretch/>
        </p:blipFill>
        <p:spPr>
          <a:xfrm>
            <a:off x="6240018" y="1231082"/>
            <a:ext cx="5619750" cy="3089548"/>
          </a:xfrm>
          <a:prstGeom prst="rect">
            <a:avLst/>
          </a:prstGeom>
          <a:noFill/>
          <a:ln w="9525">
            <a:noFill/>
            <a:miter lim="800000"/>
            <a:headEnd/>
            <a:tailEnd/>
          </a:ln>
        </p:spPr>
      </p:pic>
      <p:pic>
        <p:nvPicPr>
          <p:cNvPr id="7" name="Picture 6">
            <a:extLst>
              <a:ext uri="{FF2B5EF4-FFF2-40B4-BE49-F238E27FC236}">
                <a16:creationId xmlns:a16="http://schemas.microsoft.com/office/drawing/2014/main" id="{32DA0530-BBF6-2943-BEF6-FA0FBB4FB9B7}"/>
              </a:ext>
            </a:extLst>
          </p:cNvPr>
          <p:cNvPicPr>
            <a:picLocks noChangeAspect="1"/>
          </p:cNvPicPr>
          <p:nvPr/>
        </p:nvPicPr>
        <p:blipFill>
          <a:blip r:embed="rId4"/>
          <a:srcRect/>
          <a:stretch/>
        </p:blipFill>
        <p:spPr>
          <a:xfrm>
            <a:off x="3992555" y="2714123"/>
            <a:ext cx="3918856" cy="2137321"/>
          </a:xfrm>
          <a:prstGeom prst="rect">
            <a:avLst/>
          </a:prstGeom>
        </p:spPr>
      </p:pic>
      <p:pic>
        <p:nvPicPr>
          <p:cNvPr id="6" name="Picture 5" descr="Graphical user interface, application&#10;&#10;AI-generated content may be incorrect.">
            <a:extLst>
              <a:ext uri="{FF2B5EF4-FFF2-40B4-BE49-F238E27FC236}">
                <a16:creationId xmlns:a16="http://schemas.microsoft.com/office/drawing/2014/main" id="{9817761F-5763-E4A3-09AE-F1148FB3B33A}"/>
              </a:ext>
            </a:extLst>
          </p:cNvPr>
          <p:cNvPicPr>
            <a:picLocks noChangeAspect="1"/>
          </p:cNvPicPr>
          <p:nvPr/>
        </p:nvPicPr>
        <p:blipFill>
          <a:blip r:embed="rId5"/>
          <a:srcRect r="42833" b="47523"/>
          <a:stretch>
            <a:fillRect/>
          </a:stretch>
        </p:blipFill>
        <p:spPr>
          <a:xfrm>
            <a:off x="7416546" y="4536617"/>
            <a:ext cx="4443221" cy="2219099"/>
          </a:xfrm>
          <a:prstGeom prst="rect">
            <a:avLst/>
          </a:prstGeom>
        </p:spPr>
      </p:pic>
      <p:pic>
        <p:nvPicPr>
          <p:cNvPr id="4" name="Picture 3" descr="Circle&#10;&#10;AI-generated content may be incorrect.">
            <a:extLst>
              <a:ext uri="{FF2B5EF4-FFF2-40B4-BE49-F238E27FC236}">
                <a16:creationId xmlns:a16="http://schemas.microsoft.com/office/drawing/2014/main" id="{0D088AE4-92C3-E0CE-F207-C12CDD390AB3}"/>
              </a:ext>
            </a:extLst>
          </p:cNvPr>
          <p:cNvPicPr>
            <a:picLocks noChangeAspect="1"/>
          </p:cNvPicPr>
          <p:nvPr/>
        </p:nvPicPr>
        <p:blipFill>
          <a:blip r:embed="rId6"/>
          <a:stretch>
            <a:fillRect/>
          </a:stretch>
        </p:blipFill>
        <p:spPr>
          <a:xfrm>
            <a:off x="11447504" y="172623"/>
            <a:ext cx="546100" cy="584200"/>
          </a:xfrm>
          <a:prstGeom prst="rect">
            <a:avLst/>
          </a:prstGeom>
        </p:spPr>
      </p:pic>
    </p:spTree>
    <p:extLst>
      <p:ext uri="{BB962C8B-B14F-4D97-AF65-F5344CB8AC3E}">
        <p14:creationId xmlns:p14="http://schemas.microsoft.com/office/powerpoint/2010/main" val="3552049653"/>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2020-LSS-Suite-Review-MR long_2026" id="{F1E8CFAF-3F83-C64E-9749-80D838876A00}" vid="{4548F08C-93B0-354C-88AC-B92EF535AD39}"/>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6BFB3AB80EA044897B163D651BE7CF" ma:contentTypeVersion="12" ma:contentTypeDescription="Create a new document." ma:contentTypeScope="" ma:versionID="5ccae34aae965e24db62e9729d4dd5e4">
  <xsd:schema xmlns:xsd="http://www.w3.org/2001/XMLSchema" xmlns:xs="http://www.w3.org/2001/XMLSchema" xmlns:p="http://schemas.microsoft.com/office/2006/metadata/properties" xmlns:ns2="38e4deb0-de08-4adb-aafc-d8ff02544178" targetNamespace="http://schemas.microsoft.com/office/2006/metadata/properties" ma:root="true" ma:fieldsID="73e7bd080f35e63ea4fc24c5765ee755" ns2:_="">
    <xsd:import namespace="38e4deb0-de08-4adb-aafc-d8ff025441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4deb0-de08-4adb-aafc-d8ff02544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ABC137-F478-48AF-94F1-527234D6D2C9}">
  <ds:schemaRefs>
    <ds:schemaRef ds:uri="http://www.w3.org/XML/1998/namespace"/>
    <ds:schemaRef ds:uri="http://purl.org/dc/elements/1.1/"/>
    <ds:schemaRef ds:uri="http://purl.org/dc/term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869E615-8CBC-4924-B74C-284390F37D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4deb0-de08-4adb-aafc-d8ff0254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F5672A-8E48-4F2B-AFFD-06832CDC34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ORNL</Template>
  <TotalTime>11371</TotalTime>
  <Words>3241</Words>
  <Application>Microsoft Office PowerPoint</Application>
  <PresentationFormat>Widescreen</PresentationFormat>
  <Paragraphs>353</Paragraphs>
  <Slides>31</Slides>
  <Notes>27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Black</vt:lpstr>
      <vt:lpstr>Calibri</vt:lpstr>
      <vt:lpstr>Calibri Light</vt:lpstr>
      <vt:lpstr>Century Gothic</vt:lpstr>
      <vt:lpstr>Helvetica</vt:lpstr>
      <vt:lpstr>Wingdings</vt:lpstr>
      <vt:lpstr>ORNL</vt:lpstr>
      <vt:lpstr>Reflectometry Software</vt:lpstr>
      <vt:lpstr>How this talk is organized.</vt:lpstr>
      <vt:lpstr>Overview</vt:lpstr>
      <vt:lpstr>Recap: Experiment Process thru Analysis</vt:lpstr>
      <vt:lpstr>Be a Defect …, Be a Story… [Reduction Software Dev]</vt:lpstr>
      <vt:lpstr>Be a Defect …, Be a Story… [“The Process”]</vt:lpstr>
      <vt:lpstr>Be a Defect …, Be a Story… [”The Backlog”]</vt:lpstr>
      <vt:lpstr>Be a Defect …, Be a Story… [”A New Hope”]</vt:lpstr>
      <vt:lpstr>Be a Bug …, Be a Feature… [Data AcQuisition Side]</vt:lpstr>
      <vt:lpstr>Be a Bug…, Be a Feature [“The Process”]</vt:lpstr>
      <vt:lpstr>Be a Bug…, Be a Feature [The “Redmine” System]</vt:lpstr>
      <vt:lpstr>Be a Bug…, Be a Feature [Parting Thoughts]</vt:lpstr>
      <vt:lpstr>Challenges: REF_L Keyence Rangefinder Integration</vt:lpstr>
      <vt:lpstr>Challenges: REF_M reproducibility (pol/non-pol)</vt:lpstr>
      <vt:lpstr>Challenges: Reduction</vt:lpstr>
      <vt:lpstr>Challenges: Cybersecurity patching causes glitches</vt:lpstr>
      <vt:lpstr>Near term Future Development: REF_L DAQ</vt:lpstr>
      <vt:lpstr>Mid term Future Development</vt:lpstr>
      <vt:lpstr>Laboratory Directed Research and Development</vt:lpstr>
      <vt:lpstr>Research / Development Plan</vt:lpstr>
      <vt:lpstr>Summary</vt:lpstr>
      <vt:lpstr>PowerPoint Presentation</vt:lpstr>
      <vt:lpstr>Supplementary slides</vt:lpstr>
      <vt:lpstr>Overall Software Architecture</vt:lpstr>
      <vt:lpstr>Remote experiments successfully deployed on all beamlines</vt:lpstr>
      <vt:lpstr>AI/ML closed loop experiment steering framework developed</vt:lpstr>
      <vt:lpstr>PowerPoint Presentation</vt:lpstr>
      <vt:lpstr>Be a Defect …, Be a Story… [”Data of The Backlog #1”]</vt:lpstr>
      <vt:lpstr>Be a Defect …, Be a Story… [” Data of The Backlog #2”]</vt:lpstr>
      <vt:lpstr>Event Movie</vt:lpstr>
      <vt:lpstr>LR Analysis Tools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Vacaliuc, Bogdan</dc:creator>
  <cp:keywords/>
  <dc:description/>
  <cp:lastModifiedBy>Forgety, Abby</cp:lastModifiedBy>
  <cp:revision>20</cp:revision>
  <dcterms:created xsi:type="dcterms:W3CDTF">2026-01-28T15:19:20Z</dcterms:created>
  <dcterms:modified xsi:type="dcterms:W3CDTF">2026-02-11T13:57:05Z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17300</vt:r8>
  </property>
  <property fmtid="{D5CDD505-2E9C-101B-9397-08002B2CF9AE}" pid="4" name="GUID">
    <vt:lpwstr>bb69fda7-5db3-433c-83c0-81aabe30515a</vt:lpwstr>
  </property>
</Properties>
</file>