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11"/>
  </p:notesMasterIdLst>
  <p:handoutMasterIdLst>
    <p:handoutMasterId r:id="rId12"/>
  </p:handoutMasterIdLst>
  <p:sldIdLst>
    <p:sldId id="2147481337" r:id="rId2"/>
    <p:sldId id="2147481359" r:id="rId3"/>
    <p:sldId id="2147481401" r:id="rId4"/>
    <p:sldId id="2147481402" r:id="rId5"/>
    <p:sldId id="2147481397" r:id="rId6"/>
    <p:sldId id="2147481391" r:id="rId7"/>
    <p:sldId id="2147481396" r:id="rId8"/>
    <p:sldId id="2147481400" r:id="rId9"/>
    <p:sldId id="214748139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369F7F65-76C9-FB10-A0CE-C979DC63690C}" name="Torres, James" initials="JT" userId="S::9v0@ornl.gov::0851b370-6e47-44db-a330-ca33f3505fed" providerId="AD"/>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C397"/>
    <a:srgbClr val="7DBA00"/>
    <a:srgbClr val="FF9E1B"/>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742271-52B6-794D-84A0-202AF2868434}" v="6" dt="2026-02-03T15:46:49.120"/>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35"/>
    <p:restoredTop sz="95102"/>
  </p:normalViewPr>
  <p:slideViewPr>
    <p:cSldViewPr snapToGrid="0">
      <p:cViewPr varScale="1">
        <p:scale>
          <a:sx n="122" d="100"/>
          <a:sy n="122" d="100"/>
        </p:scale>
        <p:origin x="1272"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korpenske, Harley" userId="91d48e07-9d1c-4d32-9b48-86d2d1eef47b" providerId="ADAL" clId="{1D242513-2923-557A-9289-7593543536C3}"/>
    <pc:docChg chg="undo custSel addSld modSld">
      <pc:chgData name="Skorpenske, Harley" userId="91d48e07-9d1c-4d32-9b48-86d2d1eef47b" providerId="ADAL" clId="{1D242513-2923-557A-9289-7593543536C3}" dt="2026-02-03T18:07:03.915" v="433" actId="20577"/>
      <pc:docMkLst>
        <pc:docMk/>
      </pc:docMkLst>
      <pc:sldChg chg="modSp mod">
        <pc:chgData name="Skorpenske, Harley" userId="91d48e07-9d1c-4d32-9b48-86d2d1eef47b" providerId="ADAL" clId="{1D242513-2923-557A-9289-7593543536C3}" dt="2026-02-03T18:07:03.915" v="433" actId="20577"/>
        <pc:sldMkLst>
          <pc:docMk/>
          <pc:sldMk cId="4251991772" sldId="2147481337"/>
        </pc:sldMkLst>
        <pc:spChg chg="mod">
          <ac:chgData name="Skorpenske, Harley" userId="91d48e07-9d1c-4d32-9b48-86d2d1eef47b" providerId="ADAL" clId="{1D242513-2923-557A-9289-7593543536C3}" dt="2026-02-03T18:07:03.915" v="433" actId="20577"/>
          <ac:spMkLst>
            <pc:docMk/>
            <pc:sldMk cId="4251991772" sldId="2147481337"/>
            <ac:spMk id="2" creationId="{36B18B1F-BFB1-CC50-2580-E2ADE95FF0A0}"/>
          </ac:spMkLst>
        </pc:spChg>
      </pc:sldChg>
      <pc:sldChg chg="modSp mod">
        <pc:chgData name="Skorpenske, Harley" userId="91d48e07-9d1c-4d32-9b48-86d2d1eef47b" providerId="ADAL" clId="{1D242513-2923-557A-9289-7593543536C3}" dt="2026-02-03T15:45:14.645" v="285" actId="1035"/>
        <pc:sldMkLst>
          <pc:docMk/>
          <pc:sldMk cId="1890384522" sldId="2147481397"/>
        </pc:sldMkLst>
        <pc:spChg chg="mod">
          <ac:chgData name="Skorpenske, Harley" userId="91d48e07-9d1c-4d32-9b48-86d2d1eef47b" providerId="ADAL" clId="{1D242513-2923-557A-9289-7593543536C3}" dt="2026-02-03T15:42:56.198" v="245" actId="21"/>
          <ac:spMkLst>
            <pc:docMk/>
            <pc:sldMk cId="1890384522" sldId="2147481397"/>
            <ac:spMk id="6" creationId="{8E13073C-8737-F8EA-C4F9-EFB20948474E}"/>
          </ac:spMkLst>
        </pc:spChg>
        <pc:picChg chg="mod">
          <ac:chgData name="Skorpenske, Harley" userId="91d48e07-9d1c-4d32-9b48-86d2d1eef47b" providerId="ADAL" clId="{1D242513-2923-557A-9289-7593543536C3}" dt="2026-02-03T15:45:14.645" v="285" actId="1035"/>
          <ac:picMkLst>
            <pc:docMk/>
            <pc:sldMk cId="1890384522" sldId="2147481397"/>
            <ac:picMk id="5" creationId="{82B62AD9-5D7F-4435-E89E-7490411E27D1}"/>
          </ac:picMkLst>
        </pc:picChg>
      </pc:sldChg>
      <pc:sldChg chg="addSp delSp modSp mod">
        <pc:chgData name="Skorpenske, Harley" userId="91d48e07-9d1c-4d32-9b48-86d2d1eef47b" providerId="ADAL" clId="{1D242513-2923-557A-9289-7593543536C3}" dt="2026-02-03T14:08:58.332" v="47" actId="1036"/>
        <pc:sldMkLst>
          <pc:docMk/>
          <pc:sldMk cId="2445301559" sldId="2147481401"/>
        </pc:sldMkLst>
        <pc:spChg chg="mod">
          <ac:chgData name="Skorpenske, Harley" userId="91d48e07-9d1c-4d32-9b48-86d2d1eef47b" providerId="ADAL" clId="{1D242513-2923-557A-9289-7593543536C3}" dt="2026-02-03T14:07:59.342" v="45" actId="1035"/>
          <ac:spMkLst>
            <pc:docMk/>
            <pc:sldMk cId="2445301559" sldId="2147481401"/>
            <ac:spMk id="2" creationId="{E5D774E6-127C-7A67-3942-F1C9DFB025B7}"/>
          </ac:spMkLst>
        </pc:spChg>
        <pc:picChg chg="mod">
          <ac:chgData name="Skorpenske, Harley" userId="91d48e07-9d1c-4d32-9b48-86d2d1eef47b" providerId="ADAL" clId="{1D242513-2923-557A-9289-7593543536C3}" dt="2026-02-03T14:08:58.332" v="47" actId="1036"/>
          <ac:picMkLst>
            <pc:docMk/>
            <pc:sldMk cId="2445301559" sldId="2147481401"/>
            <ac:picMk id="4" creationId="{9AABAA00-EB1F-F71B-13DD-C99634A24ECB}"/>
          </ac:picMkLst>
        </pc:picChg>
        <pc:picChg chg="add mod modCrop">
          <ac:chgData name="Skorpenske, Harley" userId="91d48e07-9d1c-4d32-9b48-86d2d1eef47b" providerId="ADAL" clId="{1D242513-2923-557A-9289-7593543536C3}" dt="2026-02-03T14:07:15.064" v="15" actId="1076"/>
          <ac:picMkLst>
            <pc:docMk/>
            <pc:sldMk cId="2445301559" sldId="2147481401"/>
            <ac:picMk id="5" creationId="{E605FF49-5A1D-A883-81DF-97D0F839B836}"/>
          </ac:picMkLst>
        </pc:picChg>
        <pc:picChg chg="del">
          <ac:chgData name="Skorpenske, Harley" userId="91d48e07-9d1c-4d32-9b48-86d2d1eef47b" providerId="ADAL" clId="{1D242513-2923-557A-9289-7593543536C3}" dt="2026-02-03T14:07:01.938" v="11" actId="478"/>
          <ac:picMkLst>
            <pc:docMk/>
            <pc:sldMk cId="2445301559" sldId="2147481401"/>
            <ac:picMk id="7" creationId="{87D25D61-BCCE-3EDE-1EF1-980CA76767C9}"/>
          </ac:picMkLst>
        </pc:picChg>
      </pc:sldChg>
      <pc:sldChg chg="addSp delSp modSp new mod">
        <pc:chgData name="Skorpenske, Harley" userId="91d48e07-9d1c-4d32-9b48-86d2d1eef47b" providerId="ADAL" clId="{1D242513-2923-557A-9289-7593543536C3}" dt="2026-02-03T15:47:43.521" v="414" actId="20577"/>
        <pc:sldMkLst>
          <pc:docMk/>
          <pc:sldMk cId="2824304752" sldId="2147481402"/>
        </pc:sldMkLst>
        <pc:spChg chg="mod">
          <ac:chgData name="Skorpenske, Harley" userId="91d48e07-9d1c-4d32-9b48-86d2d1eef47b" providerId="ADAL" clId="{1D242513-2923-557A-9289-7593543536C3}" dt="2026-02-03T15:47:43.521" v="414" actId="20577"/>
          <ac:spMkLst>
            <pc:docMk/>
            <pc:sldMk cId="2824304752" sldId="2147481402"/>
            <ac:spMk id="2" creationId="{7ED4CED4-0375-CB5C-361F-E7A9154D7519}"/>
          </ac:spMkLst>
        </pc:spChg>
        <pc:spChg chg="del">
          <ac:chgData name="Skorpenske, Harley" userId="91d48e07-9d1c-4d32-9b48-86d2d1eef47b" providerId="ADAL" clId="{1D242513-2923-557A-9289-7593543536C3}" dt="2026-02-03T15:41:41.373" v="227" actId="931"/>
          <ac:spMkLst>
            <pc:docMk/>
            <pc:sldMk cId="2824304752" sldId="2147481402"/>
            <ac:spMk id="3" creationId="{7319F235-A847-D472-DD01-048646BFA587}"/>
          </ac:spMkLst>
        </pc:spChg>
        <pc:spChg chg="add mod">
          <ac:chgData name="Skorpenske, Harley" userId="91d48e07-9d1c-4d32-9b48-86d2d1eef47b" providerId="ADAL" clId="{1D242513-2923-557A-9289-7593543536C3}" dt="2026-02-03T15:46:54.480" v="409" actId="1076"/>
          <ac:spMkLst>
            <pc:docMk/>
            <pc:sldMk cId="2824304752" sldId="2147481402"/>
            <ac:spMk id="6" creationId="{77D9611C-DFAD-1652-6685-71C12CDB6BE3}"/>
          </ac:spMkLst>
        </pc:spChg>
        <pc:picChg chg="add mod modCrop">
          <ac:chgData name="Skorpenske, Harley" userId="91d48e07-9d1c-4d32-9b48-86d2d1eef47b" providerId="ADAL" clId="{1D242513-2923-557A-9289-7593543536C3}" dt="2026-02-03T15:46:36.697" v="406" actId="1076"/>
          <ac:picMkLst>
            <pc:docMk/>
            <pc:sldMk cId="2824304752" sldId="2147481402"/>
            <ac:picMk id="5" creationId="{BB3F192A-2976-9DF6-7AA2-86292E3034F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2/3/26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2/3/26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6670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a:xfrm>
            <a:off x="1215450" y="2254308"/>
            <a:ext cx="4590990" cy="1487839"/>
          </a:xfrm>
        </p:spPr>
        <p:txBody>
          <a:bodyPr/>
          <a:lstStyle/>
          <a:p>
            <a:r>
              <a:rPr lang="en-US" sz="2800" dirty="0"/>
              <a:t>VENUS Sample Environment</a:t>
            </a:r>
            <a:br>
              <a:rPr lang="en-US" sz="2800" dirty="0"/>
            </a:br>
            <a:r>
              <a:rPr lang="en-US" sz="2800" i="1" dirty="0"/>
              <a:t>Imaging Instrument Suite Review from FY23 to FY25</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February 3-4, 2026</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sz="2000" dirty="0"/>
              <a:t>Harley Skorpenske, on behalf of the neutron imaging team</a:t>
            </a:r>
          </a:p>
          <a:p>
            <a:endParaRPr lang="en-US" sz="2000" dirty="0"/>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a:xfrm>
            <a:off x="1215450" y="5004498"/>
            <a:ext cx="4517136" cy="246221"/>
          </a:xfrm>
        </p:spPr>
        <p:txBody>
          <a:bodyPr/>
          <a:lstStyle/>
          <a:p>
            <a:r>
              <a:rPr lang="en-US" dirty="0"/>
              <a:t>Neutron Scattering Division</a:t>
            </a:r>
          </a:p>
        </p:txBody>
      </p:sp>
    </p:spTree>
    <p:extLst>
      <p:ext uri="{BB962C8B-B14F-4D97-AF65-F5344CB8AC3E}">
        <p14:creationId xmlns:p14="http://schemas.microsoft.com/office/powerpoint/2010/main" val="425199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4236C-325F-E87E-AA42-DA7CA6221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30D43-EF74-33A8-028D-6DFBB9A6BF94}"/>
              </a:ext>
            </a:extLst>
          </p:cNvPr>
          <p:cNvSpPr>
            <a:spLocks noGrp="1"/>
          </p:cNvSpPr>
          <p:nvPr>
            <p:ph type="title"/>
          </p:nvPr>
        </p:nvSpPr>
        <p:spPr>
          <a:xfrm>
            <a:off x="349783" y="208190"/>
            <a:ext cx="11492432" cy="886397"/>
          </a:xfrm>
        </p:spPr>
        <p:txBody>
          <a:bodyPr/>
          <a:lstStyle/>
          <a:p>
            <a:r>
              <a:rPr lang="en-US" dirty="0"/>
              <a:t>VENUS was built for maximum flexibility</a:t>
            </a:r>
          </a:p>
        </p:txBody>
      </p:sp>
      <p:pic>
        <p:nvPicPr>
          <p:cNvPr id="18" name="Picture 17">
            <a:extLst>
              <a:ext uri="{FF2B5EF4-FFF2-40B4-BE49-F238E27FC236}">
                <a16:creationId xmlns:a16="http://schemas.microsoft.com/office/drawing/2014/main" id="{96A9408B-B2F3-2AB8-0725-77579547A462}"/>
              </a:ext>
            </a:extLst>
          </p:cNvPr>
          <p:cNvPicPr>
            <a:picLocks noChangeAspect="1"/>
          </p:cNvPicPr>
          <p:nvPr/>
        </p:nvPicPr>
        <p:blipFill>
          <a:blip r:embed="rId2"/>
          <a:stretch>
            <a:fillRect/>
          </a:stretch>
        </p:blipFill>
        <p:spPr>
          <a:xfrm>
            <a:off x="4468457" y="886397"/>
            <a:ext cx="7481047" cy="5610786"/>
          </a:xfrm>
          <a:prstGeom prst="rect">
            <a:avLst/>
          </a:prstGeom>
        </p:spPr>
      </p:pic>
      <p:cxnSp>
        <p:nvCxnSpPr>
          <p:cNvPr id="4" name="Straight Arrow Connector 3">
            <a:extLst>
              <a:ext uri="{FF2B5EF4-FFF2-40B4-BE49-F238E27FC236}">
                <a16:creationId xmlns:a16="http://schemas.microsoft.com/office/drawing/2014/main" id="{165520FF-25D0-AB68-08D5-B33ECC85BB53}"/>
              </a:ext>
            </a:extLst>
          </p:cNvPr>
          <p:cNvCxnSpPr>
            <a:cxnSpLocks/>
          </p:cNvCxnSpPr>
          <p:nvPr/>
        </p:nvCxnSpPr>
        <p:spPr>
          <a:xfrm>
            <a:off x="5215217" y="3463278"/>
            <a:ext cx="1761565" cy="94129"/>
          </a:xfrm>
          <a:prstGeom prst="straightConnector1">
            <a:avLst/>
          </a:prstGeom>
          <a:ln w="60325" cap="flat" cmpd="sng" algn="ctr">
            <a:solidFill>
              <a:srgbClr val="FE5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8633E888-4136-1895-1C58-4AFB6FCA8166}"/>
              </a:ext>
            </a:extLst>
          </p:cNvPr>
          <p:cNvSpPr txBox="1"/>
          <p:nvPr/>
        </p:nvSpPr>
        <p:spPr>
          <a:xfrm rot="195895">
            <a:off x="4975575" y="2830356"/>
            <a:ext cx="2663554" cy="523220"/>
          </a:xfrm>
          <a:prstGeom prst="rect">
            <a:avLst/>
          </a:prstGeom>
          <a:noFill/>
        </p:spPr>
        <p:txBody>
          <a:bodyPr wrap="square" rtlCol="0">
            <a:spAutoFit/>
          </a:bodyPr>
          <a:lstStyle/>
          <a:p>
            <a:r>
              <a:rPr lang="en-US" sz="2800" dirty="0">
                <a:solidFill>
                  <a:srgbClr val="FFFF00"/>
                </a:solidFill>
              </a:rPr>
              <a:t>Neutron beam</a:t>
            </a:r>
          </a:p>
        </p:txBody>
      </p:sp>
      <p:sp>
        <p:nvSpPr>
          <p:cNvPr id="7" name="TextBox 6">
            <a:extLst>
              <a:ext uri="{FF2B5EF4-FFF2-40B4-BE49-F238E27FC236}">
                <a16:creationId xmlns:a16="http://schemas.microsoft.com/office/drawing/2014/main" id="{38828D50-0195-3B82-8FCA-20628C54BB6A}"/>
              </a:ext>
            </a:extLst>
          </p:cNvPr>
          <p:cNvSpPr txBox="1"/>
          <p:nvPr/>
        </p:nvSpPr>
        <p:spPr>
          <a:xfrm>
            <a:off x="5455025" y="5863293"/>
            <a:ext cx="6736975" cy="523220"/>
          </a:xfrm>
          <a:prstGeom prst="rect">
            <a:avLst/>
          </a:prstGeom>
          <a:noFill/>
        </p:spPr>
        <p:txBody>
          <a:bodyPr wrap="square" rtlCol="0">
            <a:spAutoFit/>
          </a:bodyPr>
          <a:lstStyle/>
          <a:p>
            <a:r>
              <a:rPr lang="en-US" sz="2800" dirty="0">
                <a:solidFill>
                  <a:srgbClr val="FFFF00"/>
                </a:solidFill>
              </a:rPr>
              <a:t>Sample/Sample environment platform</a:t>
            </a:r>
          </a:p>
        </p:txBody>
      </p:sp>
      <p:sp>
        <p:nvSpPr>
          <p:cNvPr id="3" name="Content Placeholder 2">
            <a:extLst>
              <a:ext uri="{FF2B5EF4-FFF2-40B4-BE49-F238E27FC236}">
                <a16:creationId xmlns:a16="http://schemas.microsoft.com/office/drawing/2014/main" id="{E0CDF1F9-38C6-9D94-2780-D291EE56AE6E}"/>
              </a:ext>
            </a:extLst>
          </p:cNvPr>
          <p:cNvSpPr>
            <a:spLocks noGrp="1"/>
          </p:cNvSpPr>
          <p:nvPr>
            <p:ph idx="1"/>
          </p:nvPr>
        </p:nvSpPr>
        <p:spPr>
          <a:xfrm>
            <a:off x="100013" y="1251522"/>
            <a:ext cx="4235767" cy="5134991"/>
          </a:xfrm>
        </p:spPr>
        <p:txBody>
          <a:bodyPr/>
          <a:lstStyle/>
          <a:p>
            <a:pPr marL="285750" indent="-285750">
              <a:buFont typeface="Arial" panose="020B0604020202020204" pitchFamily="34" charset="0"/>
              <a:buChar char="•"/>
            </a:pPr>
            <a:r>
              <a:rPr lang="en-US" dirty="0">
                <a:latin typeface="Century Gothic" panose="020B0502020202020204" pitchFamily="34" charset="0"/>
              </a:rPr>
              <a:t>2-ton crane</a:t>
            </a:r>
          </a:p>
          <a:p>
            <a:pPr marL="285750" indent="-285750">
              <a:buFont typeface="Arial" panose="020B0604020202020204" pitchFamily="34" charset="0"/>
              <a:buChar char="•"/>
            </a:pPr>
            <a:r>
              <a:rPr lang="en-US" dirty="0">
                <a:latin typeface="Century Gothic" panose="020B0502020202020204" pitchFamily="34" charset="0"/>
              </a:rPr>
              <a:t>500kg capacity sample stage</a:t>
            </a:r>
          </a:p>
          <a:p>
            <a:pPr marL="285750" indent="-285750">
              <a:buFont typeface="Arial" panose="020B0604020202020204" pitchFamily="34" charset="0"/>
              <a:buChar char="•"/>
            </a:pPr>
            <a:r>
              <a:rPr lang="en-US" dirty="0">
                <a:latin typeface="Century Gothic" panose="020B0502020202020204" pitchFamily="34" charset="0"/>
              </a:rPr>
              <a:t>0.6m x 0.9m breadboard interface</a:t>
            </a:r>
          </a:p>
          <a:p>
            <a:pPr marL="285750" indent="-285750">
              <a:buFont typeface="Arial" panose="020B0604020202020204" pitchFamily="34" charset="0"/>
              <a:buChar char="•"/>
            </a:pPr>
            <a:r>
              <a:rPr lang="en-US" dirty="0">
                <a:latin typeface="Century Gothic" panose="020B0502020202020204" pitchFamily="34" charset="0"/>
              </a:rPr>
              <a:t>Dedicated 10kW chiller</a:t>
            </a:r>
          </a:p>
          <a:p>
            <a:pPr marL="285750" indent="-285750">
              <a:buFont typeface="Arial" panose="020B0604020202020204" pitchFamily="34" charset="0"/>
              <a:buChar char="•"/>
            </a:pPr>
            <a:r>
              <a:rPr lang="en-US" dirty="0">
                <a:latin typeface="Century Gothic" panose="020B0502020202020204" pitchFamily="34" charset="0"/>
              </a:rPr>
              <a:t>VENUS can use the available suite of SE at SNS</a:t>
            </a:r>
          </a:p>
          <a:p>
            <a:pPr marL="285750" indent="-285750">
              <a:buFont typeface="Arial" panose="020B0604020202020204" pitchFamily="34" charset="0"/>
              <a:buChar char="•"/>
            </a:pPr>
            <a:endParaRPr lang="en-US" dirty="0">
              <a:latin typeface="Century Gothic" panose="020B0502020202020204" pitchFamily="34" charset="0"/>
            </a:endParaRPr>
          </a:p>
        </p:txBody>
      </p:sp>
    </p:spTree>
    <p:extLst>
      <p:ext uri="{BB962C8B-B14F-4D97-AF65-F5344CB8AC3E}">
        <p14:creationId xmlns:p14="http://schemas.microsoft.com/office/powerpoint/2010/main" val="2287343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774E6-127C-7A67-3942-F1C9DFB025B7}"/>
              </a:ext>
            </a:extLst>
          </p:cNvPr>
          <p:cNvSpPr>
            <a:spLocks noGrp="1"/>
          </p:cNvSpPr>
          <p:nvPr>
            <p:ph type="title"/>
          </p:nvPr>
        </p:nvSpPr>
        <p:spPr>
          <a:xfrm>
            <a:off x="314692" y="165435"/>
            <a:ext cx="11492432" cy="886397"/>
          </a:xfrm>
        </p:spPr>
        <p:txBody>
          <a:bodyPr/>
          <a:lstStyle/>
          <a:p>
            <a:r>
              <a:rPr lang="en-US" dirty="0"/>
              <a:t>Community is Requesting Measurements with Advanced SE</a:t>
            </a:r>
          </a:p>
        </p:txBody>
      </p:sp>
      <p:pic>
        <p:nvPicPr>
          <p:cNvPr id="4" name="Picture 3">
            <a:extLst>
              <a:ext uri="{FF2B5EF4-FFF2-40B4-BE49-F238E27FC236}">
                <a16:creationId xmlns:a16="http://schemas.microsoft.com/office/drawing/2014/main" id="{9AABAA00-EB1F-F71B-13DD-C99634A24ECB}"/>
              </a:ext>
            </a:extLst>
          </p:cNvPr>
          <p:cNvPicPr>
            <a:picLocks noChangeAspect="1"/>
          </p:cNvPicPr>
          <p:nvPr/>
        </p:nvPicPr>
        <p:blipFill>
          <a:blip r:embed="rId2"/>
          <a:srcRect l="4901" t="32802" r="-1493" b="21691"/>
          <a:stretch>
            <a:fillRect/>
          </a:stretch>
        </p:blipFill>
        <p:spPr>
          <a:xfrm>
            <a:off x="8537440" y="4025462"/>
            <a:ext cx="3377709" cy="2828870"/>
          </a:xfrm>
          <a:prstGeom prst="rect">
            <a:avLst/>
          </a:prstGeom>
        </p:spPr>
      </p:pic>
      <p:sp>
        <p:nvSpPr>
          <p:cNvPr id="6" name="Content Placeholder 2">
            <a:extLst>
              <a:ext uri="{FF2B5EF4-FFF2-40B4-BE49-F238E27FC236}">
                <a16:creationId xmlns:a16="http://schemas.microsoft.com/office/drawing/2014/main" id="{BCD669B3-D234-9424-2DE5-49DEC5535CBC}"/>
              </a:ext>
            </a:extLst>
          </p:cNvPr>
          <p:cNvSpPr>
            <a:spLocks noGrp="1"/>
          </p:cNvSpPr>
          <p:nvPr>
            <p:ph idx="1"/>
          </p:nvPr>
        </p:nvSpPr>
        <p:spPr>
          <a:xfrm>
            <a:off x="314325" y="1825625"/>
            <a:ext cx="7204075" cy="4062413"/>
          </a:xfrm>
        </p:spPr>
        <p:txBody>
          <a:bodyPr/>
          <a:lstStyle/>
          <a:p>
            <a:pPr marL="285750" indent="-285750">
              <a:buFont typeface="Arial" panose="020B0604020202020204" pitchFamily="34" charset="0"/>
              <a:buChar char="•"/>
            </a:pPr>
            <a:r>
              <a:rPr lang="en-US" dirty="0">
                <a:latin typeface="Century Gothic" panose="020B0502020202020204" pitchFamily="34" charset="0"/>
              </a:rPr>
              <a:t>2026A approved user experiments requiring 1500C Air Furnace, SNS vacuum furnace, and CCR</a:t>
            </a:r>
          </a:p>
          <a:p>
            <a:pPr marL="285750" indent="-285750">
              <a:buFont typeface="Arial" panose="020B0604020202020204" pitchFamily="34" charset="0"/>
              <a:buChar char="•"/>
            </a:pPr>
            <a:r>
              <a:rPr lang="en-US" dirty="0">
                <a:latin typeface="Century Gothic" panose="020B0502020202020204" pitchFamily="34" charset="0"/>
              </a:rPr>
              <a:t>SNS vacuum furnace experiment November 2025</a:t>
            </a:r>
          </a:p>
          <a:p>
            <a:pPr marL="285750" indent="-285750">
              <a:buFont typeface="Arial" panose="020B0604020202020204" pitchFamily="34" charset="0"/>
              <a:buChar char="•"/>
            </a:pPr>
            <a:r>
              <a:rPr lang="en-US" dirty="0" err="1">
                <a:latin typeface="Century Gothic" panose="020B0502020202020204" pitchFamily="34" charset="0"/>
              </a:rPr>
              <a:t>Potentiostat</a:t>
            </a:r>
            <a:r>
              <a:rPr lang="en-US" dirty="0">
                <a:latin typeface="Century Gothic" panose="020B0502020202020204" pitchFamily="34" charset="0"/>
              </a:rPr>
              <a:t> experiment November 2025</a:t>
            </a:r>
          </a:p>
          <a:p>
            <a:pPr marL="285750" indent="-285750">
              <a:buFont typeface="Arial" panose="020B0604020202020204" pitchFamily="34" charset="0"/>
              <a:buChar char="•"/>
            </a:pPr>
            <a:r>
              <a:rPr lang="en-US" dirty="0">
                <a:latin typeface="Century Gothic" panose="020B0502020202020204" pitchFamily="34" charset="0"/>
              </a:rPr>
              <a:t>Growth chamber to keep plants alive for a large duration of time (weeks/months)</a:t>
            </a:r>
          </a:p>
          <a:p>
            <a:pPr marL="285750" indent="-285750">
              <a:buFont typeface="Arial" panose="020B0604020202020204" pitchFamily="34" charset="0"/>
              <a:buChar char="•"/>
            </a:pPr>
            <a:r>
              <a:rPr lang="en-US" dirty="0">
                <a:latin typeface="Century Gothic" panose="020B0502020202020204" pitchFamily="34" charset="0"/>
              </a:rPr>
              <a:t>Refrigerator and freezer for biomedical and forensic research</a:t>
            </a:r>
          </a:p>
          <a:p>
            <a:pPr marL="285750" indent="-285750">
              <a:buFont typeface="Arial" panose="020B0604020202020204" pitchFamily="34" charset="0"/>
              <a:buChar char="•"/>
            </a:pPr>
            <a:r>
              <a:rPr lang="en-US" dirty="0">
                <a:latin typeface="Century Gothic" panose="020B0502020202020204" pitchFamily="34" charset="0"/>
              </a:rPr>
              <a:t>User community is diverse, so we are continuously working to broaden the suite of capabilities</a:t>
            </a:r>
          </a:p>
          <a:p>
            <a:pPr marL="285750" indent="-285750">
              <a:buFont typeface="Arial" panose="020B0604020202020204" pitchFamily="34" charset="0"/>
              <a:buChar char="•"/>
            </a:pPr>
            <a:endParaRPr lang="en-US" dirty="0">
              <a:latin typeface="Century Gothic" panose="020B0502020202020204" pitchFamily="34" charset="0"/>
            </a:endParaRPr>
          </a:p>
        </p:txBody>
      </p:sp>
      <p:pic>
        <p:nvPicPr>
          <p:cNvPr id="5" name="Picture 4" descr="A picture containing text&#10;&#10;AI-generated content may be incorrect.">
            <a:extLst>
              <a:ext uri="{FF2B5EF4-FFF2-40B4-BE49-F238E27FC236}">
                <a16:creationId xmlns:a16="http://schemas.microsoft.com/office/drawing/2014/main" id="{E605FF49-5A1D-A883-81DF-97D0F839B836}"/>
              </a:ext>
            </a:extLst>
          </p:cNvPr>
          <p:cNvPicPr>
            <a:picLocks noChangeAspect="1"/>
          </p:cNvPicPr>
          <p:nvPr/>
        </p:nvPicPr>
        <p:blipFill>
          <a:blip r:embed="rId3"/>
          <a:srcRect l="7586" t="26123" r="12484" b="11918"/>
          <a:stretch>
            <a:fillRect/>
          </a:stretch>
        </p:blipFill>
        <p:spPr>
          <a:xfrm>
            <a:off x="8537441" y="724619"/>
            <a:ext cx="3339866" cy="3451890"/>
          </a:xfrm>
          <a:prstGeom prst="rect">
            <a:avLst/>
          </a:prstGeom>
        </p:spPr>
      </p:pic>
    </p:spTree>
    <p:extLst>
      <p:ext uri="{BB962C8B-B14F-4D97-AF65-F5344CB8AC3E}">
        <p14:creationId xmlns:p14="http://schemas.microsoft.com/office/powerpoint/2010/main" val="2445301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CED4-0375-CB5C-361F-E7A9154D7519}"/>
              </a:ext>
            </a:extLst>
          </p:cNvPr>
          <p:cNvSpPr>
            <a:spLocks noGrp="1"/>
          </p:cNvSpPr>
          <p:nvPr>
            <p:ph type="title"/>
          </p:nvPr>
        </p:nvSpPr>
        <p:spPr/>
        <p:txBody>
          <a:bodyPr/>
          <a:lstStyle/>
          <a:p>
            <a:r>
              <a:rPr lang="en-US" dirty="0">
                <a:latin typeface="Century Gothic" panose="020B0502020202020204" pitchFamily="34" charset="0"/>
              </a:rPr>
              <a:t>Tempo of Operations Cycles is Evolving</a:t>
            </a:r>
            <a:br>
              <a:rPr lang="en-US" dirty="0">
                <a:latin typeface="Century Gothic" panose="020B0502020202020204" pitchFamily="34" charset="0"/>
              </a:rPr>
            </a:br>
            <a:endParaRPr lang="en-US" dirty="0"/>
          </a:p>
        </p:txBody>
      </p:sp>
      <p:pic>
        <p:nvPicPr>
          <p:cNvPr id="5" name="Content Placeholder 4" descr="Timeline&#10;&#10;AI-generated content may be incorrect.">
            <a:extLst>
              <a:ext uri="{FF2B5EF4-FFF2-40B4-BE49-F238E27FC236}">
                <a16:creationId xmlns:a16="http://schemas.microsoft.com/office/drawing/2014/main" id="{BB3F192A-2976-9DF6-7AA2-86292E3034FA}"/>
              </a:ext>
            </a:extLst>
          </p:cNvPr>
          <p:cNvPicPr>
            <a:picLocks noGrp="1" noChangeAspect="1"/>
          </p:cNvPicPr>
          <p:nvPr>
            <p:ph idx="1"/>
          </p:nvPr>
        </p:nvPicPr>
        <p:blipFill>
          <a:blip r:embed="rId2"/>
          <a:srcRect t="6743" b="50449"/>
          <a:stretch>
            <a:fillRect/>
          </a:stretch>
        </p:blipFill>
        <p:spPr>
          <a:xfrm>
            <a:off x="1583872" y="1010952"/>
            <a:ext cx="9024256" cy="5584289"/>
          </a:xfrm>
        </p:spPr>
      </p:pic>
      <p:sp>
        <p:nvSpPr>
          <p:cNvPr id="6" name="TextBox 5">
            <a:extLst>
              <a:ext uri="{FF2B5EF4-FFF2-40B4-BE49-F238E27FC236}">
                <a16:creationId xmlns:a16="http://schemas.microsoft.com/office/drawing/2014/main" id="{77D9611C-DFAD-1652-6685-71C12CDB6BE3}"/>
              </a:ext>
            </a:extLst>
          </p:cNvPr>
          <p:cNvSpPr txBox="1"/>
          <p:nvPr/>
        </p:nvSpPr>
        <p:spPr>
          <a:xfrm>
            <a:off x="5432915" y="6488668"/>
            <a:ext cx="6444393" cy="369332"/>
          </a:xfrm>
          <a:prstGeom prst="rect">
            <a:avLst/>
          </a:prstGeom>
          <a:noFill/>
        </p:spPr>
        <p:txBody>
          <a:bodyPr wrap="none" rtlCol="0">
            <a:spAutoFit/>
          </a:bodyPr>
          <a:lstStyle/>
          <a:p>
            <a:r>
              <a:rPr lang="en-US" dirty="0"/>
              <a:t>https://</a:t>
            </a:r>
            <a:r>
              <a:rPr lang="en-US" dirty="0" err="1"/>
              <a:t>neutrons.ornl.gov</a:t>
            </a:r>
            <a:r>
              <a:rPr lang="en-US" dirty="0"/>
              <a:t>/</a:t>
            </a:r>
            <a:r>
              <a:rPr lang="en-US" dirty="0" err="1"/>
              <a:t>hfir</a:t>
            </a:r>
            <a:r>
              <a:rPr lang="en-US" dirty="0"/>
              <a:t>/hfir-sns-5-year-working-schedule</a:t>
            </a:r>
          </a:p>
        </p:txBody>
      </p:sp>
    </p:spTree>
    <p:extLst>
      <p:ext uri="{BB962C8B-B14F-4D97-AF65-F5344CB8AC3E}">
        <p14:creationId xmlns:p14="http://schemas.microsoft.com/office/powerpoint/2010/main" val="2824304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F39B-DB31-CC9E-1366-94EC22FDE4CA}"/>
              </a:ext>
            </a:extLst>
          </p:cNvPr>
          <p:cNvSpPr>
            <a:spLocks noGrp="1"/>
          </p:cNvSpPr>
          <p:nvPr>
            <p:ph type="title"/>
          </p:nvPr>
        </p:nvSpPr>
        <p:spPr/>
        <p:txBody>
          <a:bodyPr/>
          <a:lstStyle/>
          <a:p>
            <a:r>
              <a:rPr lang="en-US" dirty="0"/>
              <a:t>6 - Sample Changer Reliably Maximizes Beamtime Utilization</a:t>
            </a:r>
          </a:p>
        </p:txBody>
      </p:sp>
      <p:pic>
        <p:nvPicPr>
          <p:cNvPr id="5" name="Content Placeholder 4" descr="A picture containing indoor, cluttered&#10;&#10;AI-generated content may be incorrect.">
            <a:extLst>
              <a:ext uri="{FF2B5EF4-FFF2-40B4-BE49-F238E27FC236}">
                <a16:creationId xmlns:a16="http://schemas.microsoft.com/office/drawing/2014/main" id="{82B62AD9-5D7F-4435-E89E-7490411E27D1}"/>
              </a:ext>
            </a:extLst>
          </p:cNvPr>
          <p:cNvPicPr>
            <a:picLocks noGrp="1" noChangeAspect="1"/>
          </p:cNvPicPr>
          <p:nvPr>
            <p:ph idx="1"/>
          </p:nvPr>
        </p:nvPicPr>
        <p:blipFill>
          <a:blip r:embed="rId2"/>
          <a:stretch>
            <a:fillRect/>
          </a:stretch>
        </p:blipFill>
        <p:spPr>
          <a:xfrm>
            <a:off x="272960" y="1304821"/>
            <a:ext cx="11646080" cy="5075488"/>
          </a:xfrm>
        </p:spPr>
      </p:pic>
      <p:sp>
        <p:nvSpPr>
          <p:cNvPr id="6" name="Content Placeholder 2">
            <a:extLst>
              <a:ext uri="{FF2B5EF4-FFF2-40B4-BE49-F238E27FC236}">
                <a16:creationId xmlns:a16="http://schemas.microsoft.com/office/drawing/2014/main" id="{8E13073C-8737-F8EA-C4F9-EFB20948474E}"/>
              </a:ext>
            </a:extLst>
          </p:cNvPr>
          <p:cNvSpPr txBox="1">
            <a:spLocks/>
          </p:cNvSpPr>
          <p:nvPr/>
        </p:nvSpPr>
        <p:spPr>
          <a:xfrm>
            <a:off x="314692" y="1009848"/>
            <a:ext cx="11492432" cy="358033"/>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Century Gothic" panose="020B0502020202020204" pitchFamily="34" charset="0"/>
              </a:rPr>
              <a:t>Sleep is possible and Mail-ins become feasible</a:t>
            </a:r>
          </a:p>
          <a:p>
            <a:pPr marL="285750" indent="-285750">
              <a:buFont typeface="Arial" panose="020B0604020202020204" pitchFamily="34" charset="0"/>
              <a:buChar char="•"/>
            </a:pPr>
            <a:endParaRPr lang="en-US" dirty="0">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1890384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8292-38EA-7FF4-7A10-6BD98369DD6D}"/>
              </a:ext>
            </a:extLst>
          </p:cNvPr>
          <p:cNvSpPr>
            <a:spLocks noGrp="1"/>
          </p:cNvSpPr>
          <p:nvPr>
            <p:ph type="title"/>
          </p:nvPr>
        </p:nvSpPr>
        <p:spPr/>
        <p:txBody>
          <a:bodyPr/>
          <a:lstStyle/>
          <a:p>
            <a:r>
              <a:rPr lang="en-US" dirty="0"/>
              <a:t>Air Furnace w/CT Capability for VENUS</a:t>
            </a:r>
          </a:p>
        </p:txBody>
      </p:sp>
      <p:pic>
        <p:nvPicPr>
          <p:cNvPr id="5" name="Picture 4">
            <a:extLst>
              <a:ext uri="{FF2B5EF4-FFF2-40B4-BE49-F238E27FC236}">
                <a16:creationId xmlns:a16="http://schemas.microsoft.com/office/drawing/2014/main" id="{B3F91F5D-670D-3D6B-0976-515A5BD02CBB}"/>
              </a:ext>
            </a:extLst>
          </p:cNvPr>
          <p:cNvPicPr>
            <a:picLocks noChangeAspect="1"/>
          </p:cNvPicPr>
          <p:nvPr/>
        </p:nvPicPr>
        <p:blipFill>
          <a:blip r:embed="rId2"/>
          <a:srcRect/>
          <a:stretch/>
        </p:blipFill>
        <p:spPr>
          <a:xfrm>
            <a:off x="31964" y="1354317"/>
            <a:ext cx="6140781" cy="4953892"/>
          </a:xfrm>
          <a:prstGeom prst="rect">
            <a:avLst/>
          </a:prstGeom>
        </p:spPr>
      </p:pic>
      <p:pic>
        <p:nvPicPr>
          <p:cNvPr id="6" name="Picture 5">
            <a:extLst>
              <a:ext uri="{FF2B5EF4-FFF2-40B4-BE49-F238E27FC236}">
                <a16:creationId xmlns:a16="http://schemas.microsoft.com/office/drawing/2014/main" id="{E8B15F42-A39B-7B80-5C5F-E213C892C9B4}"/>
              </a:ext>
            </a:extLst>
          </p:cNvPr>
          <p:cNvPicPr>
            <a:picLocks noChangeAspect="1"/>
          </p:cNvPicPr>
          <p:nvPr/>
        </p:nvPicPr>
        <p:blipFill>
          <a:blip r:embed="rId3"/>
          <a:srcRect r="-948" b="14451"/>
          <a:stretch>
            <a:fillRect/>
          </a:stretch>
        </p:blipFill>
        <p:spPr>
          <a:xfrm>
            <a:off x="6294042" y="3659702"/>
            <a:ext cx="2343931" cy="2648508"/>
          </a:xfrm>
          <a:prstGeom prst="rect">
            <a:avLst/>
          </a:prstGeom>
        </p:spPr>
      </p:pic>
      <p:pic>
        <p:nvPicPr>
          <p:cNvPr id="7" name="Picture 6">
            <a:extLst>
              <a:ext uri="{FF2B5EF4-FFF2-40B4-BE49-F238E27FC236}">
                <a16:creationId xmlns:a16="http://schemas.microsoft.com/office/drawing/2014/main" id="{3EF3D9C2-110E-3DA7-5C10-46C772F9560A}"/>
              </a:ext>
            </a:extLst>
          </p:cNvPr>
          <p:cNvPicPr>
            <a:picLocks noChangeAspect="1"/>
          </p:cNvPicPr>
          <p:nvPr/>
        </p:nvPicPr>
        <p:blipFill>
          <a:blip r:embed="rId4"/>
          <a:srcRect l="11131" r="11215" b="32476"/>
          <a:stretch>
            <a:fillRect/>
          </a:stretch>
        </p:blipFill>
        <p:spPr>
          <a:xfrm>
            <a:off x="8531737" y="2718120"/>
            <a:ext cx="3496491" cy="4037478"/>
          </a:xfrm>
          <a:prstGeom prst="rect">
            <a:avLst/>
          </a:prstGeom>
        </p:spPr>
      </p:pic>
      <p:sp>
        <p:nvSpPr>
          <p:cNvPr id="3" name="Content Placeholder 2">
            <a:extLst>
              <a:ext uri="{FF2B5EF4-FFF2-40B4-BE49-F238E27FC236}">
                <a16:creationId xmlns:a16="http://schemas.microsoft.com/office/drawing/2014/main" id="{8D8A9AD9-E886-0711-7F8B-36F76841E515}"/>
              </a:ext>
            </a:extLst>
          </p:cNvPr>
          <p:cNvSpPr>
            <a:spLocks noGrp="1"/>
          </p:cNvSpPr>
          <p:nvPr>
            <p:ph idx="1"/>
          </p:nvPr>
        </p:nvSpPr>
        <p:spPr>
          <a:xfrm>
            <a:off x="7466007" y="1251522"/>
            <a:ext cx="4473417" cy="2038152"/>
          </a:xfrm>
        </p:spPr>
        <p:txBody>
          <a:bodyPr/>
          <a:lstStyle/>
          <a:p>
            <a:pPr marL="285750" indent="-285750">
              <a:buFont typeface="Arial" panose="020B0604020202020204" pitchFamily="34" charset="0"/>
              <a:buChar char="•"/>
            </a:pPr>
            <a:r>
              <a:rPr lang="en-US" dirty="0">
                <a:latin typeface="Century Gothic" panose="020B0502020202020204" pitchFamily="34" charset="0"/>
              </a:rPr>
              <a:t>1500°C  </a:t>
            </a:r>
            <a:r>
              <a:rPr lang="en-US" dirty="0" err="1">
                <a:latin typeface="Century Gothic" panose="020B0502020202020204" pitchFamily="34" charset="0"/>
              </a:rPr>
              <a:t>SiC</a:t>
            </a:r>
            <a:r>
              <a:rPr lang="en-US" dirty="0">
                <a:latin typeface="Century Gothic" panose="020B0502020202020204" pitchFamily="34" charset="0"/>
              </a:rPr>
              <a:t> Elements</a:t>
            </a:r>
          </a:p>
          <a:p>
            <a:pPr marL="285750" indent="-285750">
              <a:buFont typeface="Arial" panose="020B0604020202020204" pitchFamily="34" charset="0"/>
              <a:buChar char="•"/>
            </a:pPr>
            <a:r>
              <a:rPr lang="en-US" dirty="0">
                <a:latin typeface="Century Gothic" panose="020B0502020202020204" pitchFamily="34" charset="0"/>
              </a:rPr>
              <a:t>Integrated Rotation for CT Capability</a:t>
            </a:r>
          </a:p>
          <a:p>
            <a:pPr marL="285750" indent="-285750">
              <a:buFont typeface="Arial" panose="020B0604020202020204" pitchFamily="34" charset="0"/>
              <a:buChar char="•"/>
            </a:pPr>
            <a:r>
              <a:rPr lang="en-US" dirty="0">
                <a:latin typeface="Century Gothic" panose="020B0502020202020204" pitchFamily="34" charset="0"/>
              </a:rPr>
              <a:t>Large Sample Chamber </a:t>
            </a:r>
          </a:p>
          <a:p>
            <a:pPr marL="971550" lvl="1" indent="-285750"/>
            <a:r>
              <a:rPr lang="en-US" dirty="0">
                <a:latin typeface="Century Gothic" panose="020B0502020202020204" pitchFamily="34" charset="0"/>
              </a:rPr>
              <a:t>110mm x 70mm x 55mm </a:t>
            </a:r>
          </a:p>
          <a:p>
            <a:endParaRPr lang="en-US" dirty="0">
              <a:latin typeface="Century Gothic" panose="020B0502020202020204" pitchFamily="34" charset="0"/>
            </a:endParaRPr>
          </a:p>
        </p:txBody>
      </p:sp>
    </p:spTree>
    <p:extLst>
      <p:ext uri="{BB962C8B-B14F-4D97-AF65-F5344CB8AC3E}">
        <p14:creationId xmlns:p14="http://schemas.microsoft.com/office/powerpoint/2010/main" val="977925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E7F9-1928-006A-54F7-F09AEE2BEF3A}"/>
              </a:ext>
            </a:extLst>
          </p:cNvPr>
          <p:cNvSpPr>
            <a:spLocks noGrp="1"/>
          </p:cNvSpPr>
          <p:nvPr>
            <p:ph type="title"/>
          </p:nvPr>
        </p:nvSpPr>
        <p:spPr/>
        <p:txBody>
          <a:bodyPr/>
          <a:lstStyle/>
          <a:p>
            <a:r>
              <a:rPr lang="en-US" dirty="0" err="1"/>
              <a:t>BioLogic</a:t>
            </a:r>
            <a:r>
              <a:rPr lang="en-US" dirty="0"/>
              <a:t> </a:t>
            </a:r>
            <a:r>
              <a:rPr lang="en-US" dirty="0" err="1"/>
              <a:t>Potentiostat</a:t>
            </a:r>
            <a:r>
              <a:rPr lang="en-US" dirty="0"/>
              <a:t> for Electrochemistry</a:t>
            </a:r>
          </a:p>
        </p:txBody>
      </p:sp>
      <p:pic>
        <p:nvPicPr>
          <p:cNvPr id="5" name="Picture 4">
            <a:extLst>
              <a:ext uri="{FF2B5EF4-FFF2-40B4-BE49-F238E27FC236}">
                <a16:creationId xmlns:a16="http://schemas.microsoft.com/office/drawing/2014/main" id="{94D876F9-5F77-4D47-BCB3-A432B973AE37}"/>
              </a:ext>
            </a:extLst>
          </p:cNvPr>
          <p:cNvPicPr>
            <a:picLocks noChangeAspect="1"/>
          </p:cNvPicPr>
          <p:nvPr/>
        </p:nvPicPr>
        <p:blipFill>
          <a:blip r:embed="rId2"/>
          <a:stretch>
            <a:fillRect/>
          </a:stretch>
        </p:blipFill>
        <p:spPr>
          <a:xfrm>
            <a:off x="314692" y="1069485"/>
            <a:ext cx="2701252" cy="2749367"/>
          </a:xfrm>
          <a:prstGeom prst="rect">
            <a:avLst/>
          </a:prstGeom>
        </p:spPr>
      </p:pic>
      <p:pic>
        <p:nvPicPr>
          <p:cNvPr id="6" name="Content Placeholder 4">
            <a:extLst>
              <a:ext uri="{FF2B5EF4-FFF2-40B4-BE49-F238E27FC236}">
                <a16:creationId xmlns:a16="http://schemas.microsoft.com/office/drawing/2014/main" id="{3DA6F184-9EA7-CC43-AE10-3567F588E171}"/>
              </a:ext>
            </a:extLst>
          </p:cNvPr>
          <p:cNvPicPr>
            <a:picLocks noChangeAspect="1"/>
          </p:cNvPicPr>
          <p:nvPr/>
        </p:nvPicPr>
        <p:blipFill>
          <a:blip r:embed="rId3"/>
          <a:stretch>
            <a:fillRect/>
          </a:stretch>
        </p:blipFill>
        <p:spPr>
          <a:xfrm>
            <a:off x="3257096" y="1069486"/>
            <a:ext cx="3383836" cy="2749367"/>
          </a:xfrm>
          <a:prstGeom prst="rect">
            <a:avLst/>
          </a:prstGeom>
        </p:spPr>
      </p:pic>
      <p:pic>
        <p:nvPicPr>
          <p:cNvPr id="7" name="Content Placeholder 8">
            <a:extLst>
              <a:ext uri="{FF2B5EF4-FFF2-40B4-BE49-F238E27FC236}">
                <a16:creationId xmlns:a16="http://schemas.microsoft.com/office/drawing/2014/main" id="{40E94C8B-1AE3-6F49-BC16-3099886B8A33}"/>
              </a:ext>
            </a:extLst>
          </p:cNvPr>
          <p:cNvPicPr>
            <a:picLocks noGrp="1" noChangeAspect="1"/>
          </p:cNvPicPr>
          <p:nvPr/>
        </p:nvPicPr>
        <p:blipFill>
          <a:blip r:embed="rId4"/>
          <a:stretch>
            <a:fillRect/>
          </a:stretch>
        </p:blipFill>
        <p:spPr>
          <a:xfrm>
            <a:off x="5705413" y="3916680"/>
            <a:ext cx="6486587" cy="2941320"/>
          </a:xfrm>
          <a:prstGeom prst="rect">
            <a:avLst/>
          </a:prstGeom>
        </p:spPr>
      </p:pic>
    </p:spTree>
    <p:extLst>
      <p:ext uri="{BB962C8B-B14F-4D97-AF65-F5344CB8AC3E}">
        <p14:creationId xmlns:p14="http://schemas.microsoft.com/office/powerpoint/2010/main" val="2185119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FC04-9C4F-7FB7-E147-ACD2466CA5AA}"/>
              </a:ext>
            </a:extLst>
          </p:cNvPr>
          <p:cNvSpPr>
            <a:spLocks noGrp="1"/>
          </p:cNvSpPr>
          <p:nvPr>
            <p:ph type="title"/>
          </p:nvPr>
        </p:nvSpPr>
        <p:spPr>
          <a:xfrm>
            <a:off x="83820" y="261918"/>
            <a:ext cx="12024360" cy="886397"/>
          </a:xfrm>
        </p:spPr>
        <p:txBody>
          <a:bodyPr/>
          <a:lstStyle/>
          <a:p>
            <a:r>
              <a:rPr lang="en-US" dirty="0"/>
              <a:t>Vendor Software is Leveraged to Minimize Software Development</a:t>
            </a:r>
          </a:p>
        </p:txBody>
      </p:sp>
      <p:pic>
        <p:nvPicPr>
          <p:cNvPr id="7" name="Picture 6" descr="Chart, line chart&#10;&#10;AI-generated content may be incorrect.">
            <a:extLst>
              <a:ext uri="{FF2B5EF4-FFF2-40B4-BE49-F238E27FC236}">
                <a16:creationId xmlns:a16="http://schemas.microsoft.com/office/drawing/2014/main" id="{BF608F75-9CDE-F8D1-E2B3-8A19C2FA8185}"/>
              </a:ext>
            </a:extLst>
          </p:cNvPr>
          <p:cNvPicPr>
            <a:picLocks noChangeAspect="1"/>
          </p:cNvPicPr>
          <p:nvPr/>
        </p:nvPicPr>
        <p:blipFill>
          <a:blip r:embed="rId2"/>
          <a:srcRect l="4687" t="88"/>
          <a:stretch>
            <a:fillRect/>
          </a:stretch>
        </p:blipFill>
        <p:spPr>
          <a:xfrm>
            <a:off x="5690586" y="3355759"/>
            <a:ext cx="6417594" cy="3379009"/>
          </a:xfrm>
          <a:prstGeom prst="rect">
            <a:avLst/>
          </a:prstGeom>
          <a:effectLst>
            <a:softEdge rad="12700"/>
          </a:effectLst>
        </p:spPr>
      </p:pic>
      <p:pic>
        <p:nvPicPr>
          <p:cNvPr id="5" name="Picture 4">
            <a:extLst>
              <a:ext uri="{FF2B5EF4-FFF2-40B4-BE49-F238E27FC236}">
                <a16:creationId xmlns:a16="http://schemas.microsoft.com/office/drawing/2014/main" id="{103FD9BC-119D-AD48-ABA9-F19C08138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 y="2466506"/>
            <a:ext cx="5284786" cy="3943172"/>
          </a:xfrm>
          <a:prstGeom prst="rect">
            <a:avLst/>
          </a:prstGeom>
        </p:spPr>
      </p:pic>
      <p:sp>
        <p:nvSpPr>
          <p:cNvPr id="8" name="Arrow: Bent 7">
            <a:extLst>
              <a:ext uri="{FF2B5EF4-FFF2-40B4-BE49-F238E27FC236}">
                <a16:creationId xmlns:a16="http://schemas.microsoft.com/office/drawing/2014/main" id="{736CC06A-7FAB-1CFD-3DB7-92AA1F8042BF}"/>
              </a:ext>
            </a:extLst>
          </p:cNvPr>
          <p:cNvSpPr/>
          <p:nvPr/>
        </p:nvSpPr>
        <p:spPr>
          <a:xfrm rot="5400000">
            <a:off x="6024797" y="2120982"/>
            <a:ext cx="638893" cy="1624247"/>
          </a:xfrm>
          <a:prstGeom prst="ben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4" name="Content Placeholder 3">
            <a:extLst>
              <a:ext uri="{FF2B5EF4-FFF2-40B4-BE49-F238E27FC236}">
                <a16:creationId xmlns:a16="http://schemas.microsoft.com/office/drawing/2014/main" id="{907CBE3B-DBDB-1844-B21E-624C7E1E4ED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08918" y="705117"/>
            <a:ext cx="2729508" cy="3280958"/>
          </a:xfrm>
          <a:prstGeom prst="rect">
            <a:avLst/>
          </a:prstGeom>
        </p:spPr>
      </p:pic>
      <p:sp>
        <p:nvSpPr>
          <p:cNvPr id="9" name="Content Placeholder 2">
            <a:extLst>
              <a:ext uri="{FF2B5EF4-FFF2-40B4-BE49-F238E27FC236}">
                <a16:creationId xmlns:a16="http://schemas.microsoft.com/office/drawing/2014/main" id="{CE763EFD-FF8A-8A45-9577-EF92B2B79F73}"/>
              </a:ext>
            </a:extLst>
          </p:cNvPr>
          <p:cNvSpPr txBox="1">
            <a:spLocks/>
          </p:cNvSpPr>
          <p:nvPr/>
        </p:nvSpPr>
        <p:spPr>
          <a:xfrm>
            <a:off x="7446373" y="1644113"/>
            <a:ext cx="4473417" cy="193909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Century Gothic" panose="020B0502020202020204" pitchFamily="34" charset="0"/>
              </a:rPr>
              <a:t>Signals are retransmitted to DAQ and ingested as PVs in the nexus file</a:t>
            </a:r>
          </a:p>
          <a:p>
            <a:pPr marL="285750" indent="-285750">
              <a:buFont typeface="Arial" panose="020B0604020202020204" pitchFamily="34" charset="0"/>
              <a:buChar char="•"/>
            </a:pPr>
            <a:r>
              <a:rPr lang="en-US" dirty="0">
                <a:latin typeface="Century Gothic" panose="020B0502020202020204" pitchFamily="34" charset="0"/>
              </a:rPr>
              <a:t>Synchronization possible with triggers</a:t>
            </a:r>
          </a:p>
          <a:p>
            <a:endParaRPr lang="en-US" dirty="0">
              <a:latin typeface="Century Gothic" panose="020B0502020202020204" pitchFamily="34" charset="0"/>
            </a:endParaRPr>
          </a:p>
        </p:txBody>
      </p:sp>
    </p:spTree>
    <p:extLst>
      <p:ext uri="{BB962C8B-B14F-4D97-AF65-F5344CB8AC3E}">
        <p14:creationId xmlns:p14="http://schemas.microsoft.com/office/powerpoint/2010/main" val="312939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B17C-E77F-6C9D-2D0B-EEB8C94233AE}"/>
              </a:ext>
            </a:extLst>
          </p:cNvPr>
          <p:cNvSpPr>
            <a:spLocks noGrp="1"/>
          </p:cNvSpPr>
          <p:nvPr>
            <p:ph type="title"/>
          </p:nvPr>
        </p:nvSpPr>
        <p:spPr/>
        <p:txBody>
          <a:bodyPr/>
          <a:lstStyle/>
          <a:p>
            <a:r>
              <a:rPr lang="en-US" dirty="0"/>
              <a:t>Generic Input/Output Interface – </a:t>
            </a:r>
            <a:br>
              <a:rPr lang="en-US" dirty="0"/>
            </a:br>
            <a:r>
              <a:rPr lang="en-US" dirty="0"/>
              <a:t>	For whatever users may bring</a:t>
            </a:r>
          </a:p>
        </p:txBody>
      </p:sp>
      <p:pic>
        <p:nvPicPr>
          <p:cNvPr id="4" name="Content Placeholder 4">
            <a:extLst>
              <a:ext uri="{FF2B5EF4-FFF2-40B4-BE49-F238E27FC236}">
                <a16:creationId xmlns:a16="http://schemas.microsoft.com/office/drawing/2014/main" id="{0CCAB33F-16AA-FD45-A0C9-C429F2B11790}"/>
              </a:ext>
            </a:extLst>
          </p:cNvPr>
          <p:cNvPicPr>
            <a:picLocks noGrp="1" noChangeAspect="1"/>
          </p:cNvPicPr>
          <p:nvPr>
            <p:ph idx="1"/>
          </p:nvPr>
        </p:nvPicPr>
        <p:blipFill>
          <a:blip r:embed="rId2"/>
          <a:stretch>
            <a:fillRect/>
          </a:stretch>
        </p:blipFill>
        <p:spPr>
          <a:xfrm>
            <a:off x="314692" y="4187094"/>
            <a:ext cx="11493500" cy="2020531"/>
          </a:xfrm>
          <a:prstGeom prst="rect">
            <a:avLst/>
          </a:prstGeom>
        </p:spPr>
      </p:pic>
      <p:sp>
        <p:nvSpPr>
          <p:cNvPr id="7" name="Content Placeholder 2">
            <a:extLst>
              <a:ext uri="{FF2B5EF4-FFF2-40B4-BE49-F238E27FC236}">
                <a16:creationId xmlns:a16="http://schemas.microsoft.com/office/drawing/2014/main" id="{B395E7A1-BF4D-CD06-86D2-DEE21E2F2431}"/>
              </a:ext>
            </a:extLst>
          </p:cNvPr>
          <p:cNvSpPr txBox="1">
            <a:spLocks/>
          </p:cNvSpPr>
          <p:nvPr/>
        </p:nvSpPr>
        <p:spPr>
          <a:xfrm>
            <a:off x="383808" y="1475261"/>
            <a:ext cx="8644782" cy="2711834"/>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Century Gothic" panose="020B0502020202020204" pitchFamily="34" charset="0"/>
              </a:rPr>
              <a:t>Enables significant versatility with no additional software development</a:t>
            </a:r>
          </a:p>
          <a:p>
            <a:pPr marL="971550" lvl="1" indent="-285750"/>
            <a:r>
              <a:rPr lang="en-US" dirty="0">
                <a:latin typeface="Century Gothic" panose="020B0502020202020204" pitchFamily="34" charset="0"/>
              </a:rPr>
              <a:t>Parameter Value Re-transmission</a:t>
            </a:r>
          </a:p>
          <a:p>
            <a:pPr marL="971550" lvl="1" indent="-285750"/>
            <a:r>
              <a:rPr lang="en-US" dirty="0">
                <a:latin typeface="Century Gothic" panose="020B0502020202020204" pitchFamily="34" charset="0"/>
              </a:rPr>
              <a:t>Digital I/O synchronization for sequencing runs</a:t>
            </a:r>
          </a:p>
          <a:p>
            <a:pPr marL="971550" lvl="1" indent="-285750"/>
            <a:r>
              <a:rPr lang="en-US" dirty="0">
                <a:latin typeface="Century Gothic" panose="020B0502020202020204" pitchFamily="34" charset="0"/>
              </a:rPr>
              <a:t>OCD Level temperature characterization</a:t>
            </a:r>
          </a:p>
          <a:p>
            <a:pPr marL="971550" lvl="1" indent="-285750"/>
            <a:r>
              <a:rPr lang="en-US" dirty="0">
                <a:latin typeface="Century Gothic" panose="020B0502020202020204" pitchFamily="34" charset="0"/>
              </a:rPr>
              <a:t>Need more?  Just add another one!</a:t>
            </a:r>
          </a:p>
          <a:p>
            <a:pPr marL="285750" indent="-285750">
              <a:buFont typeface="Arial" panose="020B0604020202020204" pitchFamily="34" charset="0"/>
              <a:buChar char="•"/>
            </a:pPr>
            <a:endParaRPr lang="en-US" dirty="0">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3812219604"/>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 Presentation</Template>
  <TotalTime>2432</TotalTime>
  <Words>604</Words>
  <Application>Microsoft Macintosh PowerPoint</Application>
  <PresentationFormat>Widescreen</PresentationFormat>
  <Paragraphs>56</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Aptos Light</vt:lpstr>
      <vt:lpstr>Arial</vt:lpstr>
      <vt:lpstr>Century Gothic</vt:lpstr>
      <vt:lpstr>ORNL Presentation</vt:lpstr>
      <vt:lpstr>VENUS Sample Environment Imaging Instrument Suite Review from FY23 to FY25</vt:lpstr>
      <vt:lpstr>VENUS was built for maximum flexibility</vt:lpstr>
      <vt:lpstr>Community is Requesting Measurements with Advanced SE</vt:lpstr>
      <vt:lpstr>Tempo of Operations Cycles is Evolving </vt:lpstr>
      <vt:lpstr>6 - Sample Changer Reliably Maximizes Beamtime Utilization</vt:lpstr>
      <vt:lpstr>Air Furnace w/CT Capability for VENUS</vt:lpstr>
      <vt:lpstr>BioLogic Potentiostat for Electrochemistry</vt:lpstr>
      <vt:lpstr>Vendor Software is Leveraged to Minimize Software Development</vt:lpstr>
      <vt:lpstr>Generic Input/Output Interface –   For whatever users may bring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Bilheux, Hassina</dc:creator>
  <cp:keywords/>
  <dc:description/>
  <cp:lastModifiedBy>Skorpenske, Harley</cp:lastModifiedBy>
  <cp:revision>44</cp:revision>
  <dcterms:created xsi:type="dcterms:W3CDTF">2026-01-26T15:00:17Z</dcterms:created>
  <dcterms:modified xsi:type="dcterms:W3CDTF">2026-02-03T18:07:12Z</dcterms:modified>
  <cp:category/>
</cp:coreProperties>
</file>