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31"/>
  </p:notesMasterIdLst>
  <p:handoutMasterIdLst>
    <p:handoutMasterId r:id="rId32"/>
  </p:handoutMasterIdLst>
  <p:sldIdLst>
    <p:sldId id="2147481337" r:id="rId2"/>
    <p:sldId id="2147481365" r:id="rId3"/>
    <p:sldId id="2147481380" r:id="rId4"/>
    <p:sldId id="2147481362" r:id="rId5"/>
    <p:sldId id="2147481381" r:id="rId6"/>
    <p:sldId id="2147481341" r:id="rId7"/>
    <p:sldId id="2147469123" r:id="rId8"/>
    <p:sldId id="2147481361" r:id="rId9"/>
    <p:sldId id="2147481346" r:id="rId10"/>
    <p:sldId id="2147481369" r:id="rId11"/>
    <p:sldId id="2548" r:id="rId12"/>
    <p:sldId id="2147481370" r:id="rId13"/>
    <p:sldId id="2147481372" r:id="rId14"/>
    <p:sldId id="2147481344" r:id="rId15"/>
    <p:sldId id="2569" r:id="rId16"/>
    <p:sldId id="2147481373" r:id="rId17"/>
    <p:sldId id="2147481345" r:id="rId18"/>
    <p:sldId id="2147481358" r:id="rId19"/>
    <p:sldId id="2147481360" r:id="rId20"/>
    <p:sldId id="1940" r:id="rId21"/>
    <p:sldId id="2147481347" r:id="rId22"/>
    <p:sldId id="2147481383" r:id="rId23"/>
    <p:sldId id="2147469124" r:id="rId24"/>
    <p:sldId id="2147481356" r:id="rId25"/>
    <p:sldId id="2147481382" r:id="rId26"/>
    <p:sldId id="2147481371" r:id="rId27"/>
    <p:sldId id="2147481363" r:id="rId28"/>
    <p:sldId id="2147481375" r:id="rId29"/>
    <p:sldId id="214748135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DEA179-C456-4399-8C24-DA90515790AA}">
          <p14:sldIdLst>
            <p14:sldId id="2147481337"/>
          </p14:sldIdLst>
        </p14:section>
        <p14:section name="Introduction" id="{2D33DF4B-21D5-49E0-8EC9-05DF8ED62D90}">
          <p14:sldIdLst>
            <p14:sldId id="2147481365"/>
            <p14:sldId id="2147481380"/>
            <p14:sldId id="2147481362"/>
            <p14:sldId id="2147481381"/>
            <p14:sldId id="2147481341"/>
            <p14:sldId id="2147469123"/>
            <p14:sldId id="2147481361"/>
          </p14:sldIdLst>
        </p14:section>
        <p14:section name="Highlights" id="{AA891628-9929-4A44-A9E4-6B33AB62B1EB}">
          <p14:sldIdLst>
            <p14:sldId id="2147481346"/>
            <p14:sldId id="2147481369"/>
            <p14:sldId id="2548"/>
            <p14:sldId id="2147481370"/>
            <p14:sldId id="2147481372"/>
            <p14:sldId id="2147481344"/>
            <p14:sldId id="2569"/>
            <p14:sldId id="2147481373"/>
          </p14:sldIdLst>
        </p14:section>
        <p14:section name="Previous reviews" id="{E310B6E5-2CEA-4BDA-8079-E9AFB19D96B4}">
          <p14:sldIdLst>
            <p14:sldId id="2147481345"/>
            <p14:sldId id="2147481358"/>
            <p14:sldId id="2147481360"/>
            <p14:sldId id="1940"/>
          </p14:sldIdLst>
        </p14:section>
        <p14:section name="Summary" id="{60BB52B3-CD40-44F6-AA7E-2F6C55E3E8E0}">
          <p14:sldIdLst>
            <p14:sldId id="2147481347"/>
            <p14:sldId id="2147481383"/>
            <p14:sldId id="2147469124"/>
            <p14:sldId id="2147481356"/>
            <p14:sldId id="2147481382"/>
            <p14:sldId id="2147481371"/>
            <p14:sldId id="2147481363"/>
            <p14:sldId id="2147481375"/>
            <p14:sldId id="2147481352"/>
          </p14:sldIdLst>
        </p14:section>
        <p14:section name="Extra" id="{191C617E-9FA9-417D-AA86-939C9625106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9"/>
    <a:srgbClr val="FF9E1B"/>
    <a:srgbClr val="7DBA00"/>
    <a:srgbClr val="7DC397"/>
    <a:srgbClr val="ECECEC"/>
    <a:srgbClr val="4E008E"/>
    <a:srgbClr val="B50094"/>
    <a:srgbClr val="FE5000"/>
    <a:srgbClr val="ED9634"/>
    <a:srgbClr val="005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8" autoAdjust="0"/>
    <p:restoredTop sz="89252" autoAdjust="0"/>
  </p:normalViewPr>
  <p:slideViewPr>
    <p:cSldViewPr snapToGrid="0">
      <p:cViewPr varScale="1">
        <p:scale>
          <a:sx n="114" d="100"/>
          <a:sy n="114" d="100"/>
        </p:scale>
        <p:origin x="368"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y9z\ORNL%20Dropbox\Yuxuan%20Zhang\Conference\2024\03_TMS\nGI_plo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Sheet1!$J$1</c:f>
              <c:strCache>
                <c:ptCount val="1"/>
                <c:pt idx="0">
                  <c:v>ROI#1</c:v>
                </c:pt>
              </c:strCache>
            </c:strRef>
          </c:tx>
          <c:spPr>
            <a:ln w="25400" cap="rnd">
              <a:solidFill>
                <a:srgbClr val="0026FF"/>
              </a:solidFill>
              <a:round/>
            </a:ln>
            <a:effectLst/>
          </c:spPr>
          <c:marker>
            <c:symbol val="circle"/>
            <c:size val="5"/>
            <c:spPr>
              <a:solidFill>
                <a:srgbClr val="0026FF"/>
              </a:solidFill>
              <a:ln w="19050">
                <a:solidFill>
                  <a:srgbClr val="0026FF"/>
                </a:solidFill>
              </a:ln>
              <a:effectLst/>
            </c:spPr>
          </c:marker>
          <c:xVal>
            <c:numRef>
              <c:f>Sheet1!$I$2:$I$37</c:f>
              <c:numCache>
                <c:formatCode>General</c:formatCode>
                <c:ptCount val="36"/>
                <c:pt idx="0">
                  <c:v>44</c:v>
                </c:pt>
                <c:pt idx="1">
                  <c:v>66</c:v>
                </c:pt>
                <c:pt idx="2">
                  <c:v>88</c:v>
                </c:pt>
                <c:pt idx="3">
                  <c:v>110</c:v>
                </c:pt>
                <c:pt idx="4">
                  <c:v>132</c:v>
                </c:pt>
                <c:pt idx="5">
                  <c:v>154</c:v>
                </c:pt>
                <c:pt idx="6">
                  <c:v>176</c:v>
                </c:pt>
                <c:pt idx="7">
                  <c:v>198</c:v>
                </c:pt>
                <c:pt idx="8">
                  <c:v>220</c:v>
                </c:pt>
                <c:pt idx="9">
                  <c:v>242</c:v>
                </c:pt>
                <c:pt idx="10">
                  <c:v>264</c:v>
                </c:pt>
                <c:pt idx="11">
                  <c:v>286</c:v>
                </c:pt>
                <c:pt idx="12">
                  <c:v>308</c:v>
                </c:pt>
                <c:pt idx="13">
                  <c:v>330</c:v>
                </c:pt>
                <c:pt idx="14">
                  <c:v>352</c:v>
                </c:pt>
                <c:pt idx="15">
                  <c:v>374</c:v>
                </c:pt>
                <c:pt idx="16">
                  <c:v>396</c:v>
                </c:pt>
                <c:pt idx="17">
                  <c:v>418</c:v>
                </c:pt>
                <c:pt idx="18">
                  <c:v>440</c:v>
                </c:pt>
                <c:pt idx="19">
                  <c:v>462</c:v>
                </c:pt>
                <c:pt idx="20">
                  <c:v>484</c:v>
                </c:pt>
                <c:pt idx="21">
                  <c:v>506</c:v>
                </c:pt>
                <c:pt idx="22">
                  <c:v>528</c:v>
                </c:pt>
                <c:pt idx="23">
                  <c:v>550</c:v>
                </c:pt>
                <c:pt idx="24">
                  <c:v>572</c:v>
                </c:pt>
                <c:pt idx="25">
                  <c:v>594</c:v>
                </c:pt>
                <c:pt idx="26">
                  <c:v>616</c:v>
                </c:pt>
                <c:pt idx="27">
                  <c:v>638</c:v>
                </c:pt>
                <c:pt idx="28">
                  <c:v>660</c:v>
                </c:pt>
                <c:pt idx="29">
                  <c:v>682</c:v>
                </c:pt>
                <c:pt idx="30">
                  <c:v>704</c:v>
                </c:pt>
                <c:pt idx="31">
                  <c:v>726</c:v>
                </c:pt>
                <c:pt idx="32">
                  <c:v>748</c:v>
                </c:pt>
                <c:pt idx="33">
                  <c:v>770</c:v>
                </c:pt>
                <c:pt idx="34">
                  <c:v>792</c:v>
                </c:pt>
              </c:numCache>
            </c:numRef>
          </c:xVal>
          <c:yVal>
            <c:numRef>
              <c:f>Sheet1!$J$2:$J$37</c:f>
              <c:numCache>
                <c:formatCode>General</c:formatCode>
                <c:ptCount val="36"/>
                <c:pt idx="0">
                  <c:v>0.65846700000000002</c:v>
                </c:pt>
                <c:pt idx="1">
                  <c:v>0.56997600000000004</c:v>
                </c:pt>
                <c:pt idx="2">
                  <c:v>0.51113200000000003</c:v>
                </c:pt>
                <c:pt idx="3">
                  <c:v>0.486205</c:v>
                </c:pt>
                <c:pt idx="4">
                  <c:v>0.481736</c:v>
                </c:pt>
                <c:pt idx="5">
                  <c:v>0.48608400000000002</c:v>
                </c:pt>
                <c:pt idx="6">
                  <c:v>0.50541700000000001</c:v>
                </c:pt>
                <c:pt idx="7">
                  <c:v>0.52066599999999996</c:v>
                </c:pt>
                <c:pt idx="8">
                  <c:v>0.51835399999999998</c:v>
                </c:pt>
                <c:pt idx="9">
                  <c:v>0.52562600000000004</c:v>
                </c:pt>
                <c:pt idx="10">
                  <c:v>0.516428</c:v>
                </c:pt>
                <c:pt idx="11">
                  <c:v>0.51786600000000005</c:v>
                </c:pt>
                <c:pt idx="12">
                  <c:v>0.51538399999999995</c:v>
                </c:pt>
                <c:pt idx="13">
                  <c:v>0.51437600000000006</c:v>
                </c:pt>
                <c:pt idx="14">
                  <c:v>0.51608200000000004</c:v>
                </c:pt>
                <c:pt idx="15">
                  <c:v>0.516984</c:v>
                </c:pt>
                <c:pt idx="16">
                  <c:v>0.51820699999999997</c:v>
                </c:pt>
                <c:pt idx="17">
                  <c:v>0.52778499999999995</c:v>
                </c:pt>
                <c:pt idx="18">
                  <c:v>0.52999799999999997</c:v>
                </c:pt>
                <c:pt idx="19">
                  <c:v>0.52567299999999995</c:v>
                </c:pt>
                <c:pt idx="20">
                  <c:v>0.52539999999999998</c:v>
                </c:pt>
                <c:pt idx="21">
                  <c:v>0.52501699999999996</c:v>
                </c:pt>
                <c:pt idx="22">
                  <c:v>0.52521300000000004</c:v>
                </c:pt>
                <c:pt idx="23">
                  <c:v>0.52744199999999997</c:v>
                </c:pt>
                <c:pt idx="24">
                  <c:v>0.51677700000000004</c:v>
                </c:pt>
                <c:pt idx="25">
                  <c:v>0.532779</c:v>
                </c:pt>
                <c:pt idx="26">
                  <c:v>0.53500000000000003</c:v>
                </c:pt>
                <c:pt idx="27">
                  <c:v>0.530941</c:v>
                </c:pt>
                <c:pt idx="28">
                  <c:v>0.52928799999999998</c:v>
                </c:pt>
                <c:pt idx="29">
                  <c:v>0.52913399999999999</c:v>
                </c:pt>
                <c:pt idx="30">
                  <c:v>0.53800899999999996</c:v>
                </c:pt>
                <c:pt idx="31">
                  <c:v>0.52549500000000005</c:v>
                </c:pt>
                <c:pt idx="32">
                  <c:v>0.52871400000000002</c:v>
                </c:pt>
                <c:pt idx="33">
                  <c:v>0.53063800000000005</c:v>
                </c:pt>
                <c:pt idx="34">
                  <c:v>0.53638799999999998</c:v>
                </c:pt>
              </c:numCache>
            </c:numRef>
          </c:yVal>
          <c:smooth val="1"/>
          <c:extLst>
            <c:ext xmlns:c16="http://schemas.microsoft.com/office/drawing/2014/chart" uri="{C3380CC4-5D6E-409C-BE32-E72D297353CC}">
              <c16:uniqueId val="{00000000-33D4-E343-8C22-9CDCEF854FC3}"/>
            </c:ext>
          </c:extLst>
        </c:ser>
        <c:ser>
          <c:idx val="1"/>
          <c:order val="1"/>
          <c:tx>
            <c:strRef>
              <c:f>Sheet1!$K$1</c:f>
              <c:strCache>
                <c:ptCount val="1"/>
                <c:pt idx="0">
                  <c:v>ROI#2</c:v>
                </c:pt>
              </c:strCache>
            </c:strRef>
          </c:tx>
          <c:spPr>
            <a:ln w="25400" cap="rnd">
              <a:solidFill>
                <a:srgbClr val="FF0000"/>
              </a:solidFill>
              <a:round/>
            </a:ln>
            <a:effectLst/>
          </c:spPr>
          <c:marker>
            <c:symbol val="circle"/>
            <c:size val="5"/>
            <c:spPr>
              <a:solidFill>
                <a:srgbClr val="FF0000"/>
              </a:solidFill>
              <a:ln w="9525">
                <a:solidFill>
                  <a:srgbClr val="FF0000"/>
                </a:solidFill>
              </a:ln>
              <a:effectLst/>
            </c:spPr>
          </c:marker>
          <c:xVal>
            <c:numRef>
              <c:f>Sheet1!$I$2:$I$37</c:f>
              <c:numCache>
                <c:formatCode>General</c:formatCode>
                <c:ptCount val="36"/>
                <c:pt idx="0">
                  <c:v>44</c:v>
                </c:pt>
                <c:pt idx="1">
                  <c:v>66</c:v>
                </c:pt>
                <c:pt idx="2">
                  <c:v>88</c:v>
                </c:pt>
                <c:pt idx="3">
                  <c:v>110</c:v>
                </c:pt>
                <c:pt idx="4">
                  <c:v>132</c:v>
                </c:pt>
                <c:pt idx="5">
                  <c:v>154</c:v>
                </c:pt>
                <c:pt idx="6">
                  <c:v>176</c:v>
                </c:pt>
                <c:pt idx="7">
                  <c:v>198</c:v>
                </c:pt>
                <c:pt idx="8">
                  <c:v>220</c:v>
                </c:pt>
                <c:pt idx="9">
                  <c:v>242</c:v>
                </c:pt>
                <c:pt idx="10">
                  <c:v>264</c:v>
                </c:pt>
                <c:pt idx="11">
                  <c:v>286</c:v>
                </c:pt>
                <c:pt idx="12">
                  <c:v>308</c:v>
                </c:pt>
                <c:pt idx="13">
                  <c:v>330</c:v>
                </c:pt>
                <c:pt idx="14">
                  <c:v>352</c:v>
                </c:pt>
                <c:pt idx="15">
                  <c:v>374</c:v>
                </c:pt>
                <c:pt idx="16">
                  <c:v>396</c:v>
                </c:pt>
                <c:pt idx="17">
                  <c:v>418</c:v>
                </c:pt>
                <c:pt idx="18">
                  <c:v>440</c:v>
                </c:pt>
                <c:pt idx="19">
                  <c:v>462</c:v>
                </c:pt>
                <c:pt idx="20">
                  <c:v>484</c:v>
                </c:pt>
                <c:pt idx="21">
                  <c:v>506</c:v>
                </c:pt>
                <c:pt idx="22">
                  <c:v>528</c:v>
                </c:pt>
                <c:pt idx="23">
                  <c:v>550</c:v>
                </c:pt>
                <c:pt idx="24">
                  <c:v>572</c:v>
                </c:pt>
                <c:pt idx="25">
                  <c:v>594</c:v>
                </c:pt>
                <c:pt idx="26">
                  <c:v>616</c:v>
                </c:pt>
                <c:pt idx="27">
                  <c:v>638</c:v>
                </c:pt>
                <c:pt idx="28">
                  <c:v>660</c:v>
                </c:pt>
                <c:pt idx="29">
                  <c:v>682</c:v>
                </c:pt>
                <c:pt idx="30">
                  <c:v>704</c:v>
                </c:pt>
                <c:pt idx="31">
                  <c:v>726</c:v>
                </c:pt>
                <c:pt idx="32">
                  <c:v>748</c:v>
                </c:pt>
                <c:pt idx="33">
                  <c:v>770</c:v>
                </c:pt>
                <c:pt idx="34">
                  <c:v>792</c:v>
                </c:pt>
              </c:numCache>
            </c:numRef>
          </c:xVal>
          <c:yVal>
            <c:numRef>
              <c:f>Sheet1!$K$2:$K$37</c:f>
              <c:numCache>
                <c:formatCode>General</c:formatCode>
                <c:ptCount val="36"/>
                <c:pt idx="0">
                  <c:v>0.86370999999999998</c:v>
                </c:pt>
                <c:pt idx="1">
                  <c:v>0.81859999999999999</c:v>
                </c:pt>
                <c:pt idx="2">
                  <c:v>0.79836200000000002</c:v>
                </c:pt>
                <c:pt idx="3">
                  <c:v>0.76190000000000002</c:v>
                </c:pt>
                <c:pt idx="4">
                  <c:v>0.73969099999999999</c:v>
                </c:pt>
                <c:pt idx="5">
                  <c:v>0.72599199999999997</c:v>
                </c:pt>
                <c:pt idx="6">
                  <c:v>0.72385500000000003</c:v>
                </c:pt>
                <c:pt idx="7">
                  <c:v>0.715781</c:v>
                </c:pt>
                <c:pt idx="8">
                  <c:v>0.718109</c:v>
                </c:pt>
                <c:pt idx="9">
                  <c:v>0.71106400000000003</c:v>
                </c:pt>
                <c:pt idx="10">
                  <c:v>0.72079000000000004</c:v>
                </c:pt>
                <c:pt idx="11">
                  <c:v>0.72047799999999995</c:v>
                </c:pt>
                <c:pt idx="12">
                  <c:v>0.71897999999999995</c:v>
                </c:pt>
                <c:pt idx="13">
                  <c:v>0.71142499999999997</c:v>
                </c:pt>
                <c:pt idx="14">
                  <c:v>0.72260500000000005</c:v>
                </c:pt>
                <c:pt idx="15">
                  <c:v>0.71398600000000001</c:v>
                </c:pt>
                <c:pt idx="16">
                  <c:v>0.71538900000000005</c:v>
                </c:pt>
                <c:pt idx="17">
                  <c:v>0.71234900000000001</c:v>
                </c:pt>
                <c:pt idx="18">
                  <c:v>0.71867800000000004</c:v>
                </c:pt>
                <c:pt idx="19">
                  <c:v>0.71242499999999997</c:v>
                </c:pt>
                <c:pt idx="20">
                  <c:v>0.71861299999999995</c:v>
                </c:pt>
                <c:pt idx="21">
                  <c:v>0.71589800000000003</c:v>
                </c:pt>
                <c:pt idx="22">
                  <c:v>0.72281099999999998</c:v>
                </c:pt>
                <c:pt idx="23">
                  <c:v>0.71226299999999998</c:v>
                </c:pt>
                <c:pt idx="24">
                  <c:v>0.72083600000000003</c:v>
                </c:pt>
                <c:pt idx="25">
                  <c:v>0.71892500000000004</c:v>
                </c:pt>
                <c:pt idx="26">
                  <c:v>0.71152300000000002</c:v>
                </c:pt>
                <c:pt idx="27">
                  <c:v>0.71394599999999997</c:v>
                </c:pt>
                <c:pt idx="28">
                  <c:v>0.71751699999999996</c:v>
                </c:pt>
                <c:pt idx="29">
                  <c:v>0.71838299999999999</c:v>
                </c:pt>
                <c:pt idx="30">
                  <c:v>0.72523300000000002</c:v>
                </c:pt>
                <c:pt idx="31">
                  <c:v>0.71658699999999997</c:v>
                </c:pt>
                <c:pt idx="32">
                  <c:v>0.718696</c:v>
                </c:pt>
                <c:pt idx="33">
                  <c:v>0.71687500000000004</c:v>
                </c:pt>
                <c:pt idx="34">
                  <c:v>0.71315399999999995</c:v>
                </c:pt>
              </c:numCache>
            </c:numRef>
          </c:yVal>
          <c:smooth val="1"/>
          <c:extLst>
            <c:ext xmlns:c16="http://schemas.microsoft.com/office/drawing/2014/chart" uri="{C3380CC4-5D6E-409C-BE32-E72D297353CC}">
              <c16:uniqueId val="{00000001-33D4-E343-8C22-9CDCEF854FC3}"/>
            </c:ext>
          </c:extLst>
        </c:ser>
        <c:ser>
          <c:idx val="2"/>
          <c:order val="2"/>
          <c:tx>
            <c:strRef>
              <c:f>Sheet1!$L$1</c:f>
              <c:strCache>
                <c:ptCount val="1"/>
                <c:pt idx="0">
                  <c:v>ROI#2</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Sheet1!$I$2:$I$37</c:f>
              <c:numCache>
                <c:formatCode>General</c:formatCode>
                <c:ptCount val="36"/>
                <c:pt idx="0">
                  <c:v>44</c:v>
                </c:pt>
                <c:pt idx="1">
                  <c:v>66</c:v>
                </c:pt>
                <c:pt idx="2">
                  <c:v>88</c:v>
                </c:pt>
                <c:pt idx="3">
                  <c:v>110</c:v>
                </c:pt>
                <c:pt idx="4">
                  <c:v>132</c:v>
                </c:pt>
                <c:pt idx="5">
                  <c:v>154</c:v>
                </c:pt>
                <c:pt idx="6">
                  <c:v>176</c:v>
                </c:pt>
                <c:pt idx="7">
                  <c:v>198</c:v>
                </c:pt>
                <c:pt idx="8">
                  <c:v>220</c:v>
                </c:pt>
                <c:pt idx="9">
                  <c:v>242</c:v>
                </c:pt>
                <c:pt idx="10">
                  <c:v>264</c:v>
                </c:pt>
                <c:pt idx="11">
                  <c:v>286</c:v>
                </c:pt>
                <c:pt idx="12">
                  <c:v>308</c:v>
                </c:pt>
                <c:pt idx="13">
                  <c:v>330</c:v>
                </c:pt>
                <c:pt idx="14">
                  <c:v>352</c:v>
                </c:pt>
                <c:pt idx="15">
                  <c:v>374</c:v>
                </c:pt>
                <c:pt idx="16">
                  <c:v>396</c:v>
                </c:pt>
                <c:pt idx="17">
                  <c:v>418</c:v>
                </c:pt>
                <c:pt idx="18">
                  <c:v>440</c:v>
                </c:pt>
                <c:pt idx="19">
                  <c:v>462</c:v>
                </c:pt>
                <c:pt idx="20">
                  <c:v>484</c:v>
                </c:pt>
                <c:pt idx="21">
                  <c:v>506</c:v>
                </c:pt>
                <c:pt idx="22">
                  <c:v>528</c:v>
                </c:pt>
                <c:pt idx="23">
                  <c:v>550</c:v>
                </c:pt>
                <c:pt idx="24">
                  <c:v>572</c:v>
                </c:pt>
                <c:pt idx="25">
                  <c:v>594</c:v>
                </c:pt>
                <c:pt idx="26">
                  <c:v>616</c:v>
                </c:pt>
                <c:pt idx="27">
                  <c:v>638</c:v>
                </c:pt>
                <c:pt idx="28">
                  <c:v>660</c:v>
                </c:pt>
                <c:pt idx="29">
                  <c:v>682</c:v>
                </c:pt>
                <c:pt idx="30">
                  <c:v>704</c:v>
                </c:pt>
                <c:pt idx="31">
                  <c:v>726</c:v>
                </c:pt>
                <c:pt idx="32">
                  <c:v>748</c:v>
                </c:pt>
                <c:pt idx="33">
                  <c:v>770</c:v>
                </c:pt>
                <c:pt idx="34">
                  <c:v>792</c:v>
                </c:pt>
              </c:numCache>
            </c:numRef>
          </c:xVal>
          <c:yVal>
            <c:numRef>
              <c:f>Sheet1!$L$2:$L$37</c:f>
              <c:numCache>
                <c:formatCode>General</c:formatCode>
                <c:ptCount val="36"/>
                <c:pt idx="0">
                  <c:v>0.76100900000000005</c:v>
                </c:pt>
                <c:pt idx="1">
                  <c:v>0.67861499999999997</c:v>
                </c:pt>
                <c:pt idx="2">
                  <c:v>0.61046199999999995</c:v>
                </c:pt>
                <c:pt idx="3">
                  <c:v>0.567778</c:v>
                </c:pt>
                <c:pt idx="4">
                  <c:v>0.535304</c:v>
                </c:pt>
                <c:pt idx="5">
                  <c:v>0.51543099999999997</c:v>
                </c:pt>
                <c:pt idx="6">
                  <c:v>0.49979600000000002</c:v>
                </c:pt>
                <c:pt idx="7">
                  <c:v>0.50606499999999999</c:v>
                </c:pt>
                <c:pt idx="8">
                  <c:v>0.49900899999999998</c:v>
                </c:pt>
                <c:pt idx="9">
                  <c:v>0.51227</c:v>
                </c:pt>
                <c:pt idx="10">
                  <c:v>0.51071900000000003</c:v>
                </c:pt>
                <c:pt idx="11">
                  <c:v>0.51857799999999998</c:v>
                </c:pt>
                <c:pt idx="12">
                  <c:v>0.52023399999999997</c:v>
                </c:pt>
                <c:pt idx="13">
                  <c:v>0.51970499999999997</c:v>
                </c:pt>
                <c:pt idx="14">
                  <c:v>0.52145900000000001</c:v>
                </c:pt>
                <c:pt idx="15">
                  <c:v>0.52785000000000004</c:v>
                </c:pt>
                <c:pt idx="16">
                  <c:v>0.51830699999999996</c:v>
                </c:pt>
                <c:pt idx="17">
                  <c:v>0.51523099999999999</c:v>
                </c:pt>
                <c:pt idx="18">
                  <c:v>0.52559599999999995</c:v>
                </c:pt>
                <c:pt idx="19">
                  <c:v>0.51470199999999999</c:v>
                </c:pt>
                <c:pt idx="20">
                  <c:v>0.51964100000000002</c:v>
                </c:pt>
                <c:pt idx="21">
                  <c:v>0.51153999999999999</c:v>
                </c:pt>
                <c:pt idx="22">
                  <c:v>0.51777200000000001</c:v>
                </c:pt>
                <c:pt idx="23">
                  <c:v>0.523613</c:v>
                </c:pt>
                <c:pt idx="24">
                  <c:v>0.517065</c:v>
                </c:pt>
                <c:pt idx="25">
                  <c:v>0.52573599999999998</c:v>
                </c:pt>
                <c:pt idx="26">
                  <c:v>0.52088199999999996</c:v>
                </c:pt>
                <c:pt idx="27">
                  <c:v>0.52255399999999996</c:v>
                </c:pt>
                <c:pt idx="28">
                  <c:v>0.51754800000000001</c:v>
                </c:pt>
                <c:pt idx="29">
                  <c:v>0.51984200000000003</c:v>
                </c:pt>
                <c:pt idx="30">
                  <c:v>0.51761900000000005</c:v>
                </c:pt>
                <c:pt idx="31">
                  <c:v>0.51498100000000002</c:v>
                </c:pt>
                <c:pt idx="32">
                  <c:v>0.52011600000000002</c:v>
                </c:pt>
                <c:pt idx="33">
                  <c:v>0.52218399999999998</c:v>
                </c:pt>
                <c:pt idx="34">
                  <c:v>0.52306900000000001</c:v>
                </c:pt>
              </c:numCache>
            </c:numRef>
          </c:yVal>
          <c:smooth val="1"/>
          <c:extLst>
            <c:ext xmlns:c16="http://schemas.microsoft.com/office/drawing/2014/chart" uri="{C3380CC4-5D6E-409C-BE32-E72D297353CC}">
              <c16:uniqueId val="{00000002-33D4-E343-8C22-9CDCEF854FC3}"/>
            </c:ext>
          </c:extLst>
        </c:ser>
        <c:dLbls>
          <c:showLegendKey val="0"/>
          <c:showVal val="0"/>
          <c:showCatName val="0"/>
          <c:showSerName val="0"/>
          <c:showPercent val="0"/>
          <c:showBubbleSize val="0"/>
        </c:dLbls>
        <c:axId val="901972288"/>
        <c:axId val="83582832"/>
      </c:scatterChart>
      <c:valAx>
        <c:axId val="901972288"/>
        <c:scaling>
          <c:orientation val="minMax"/>
          <c:max val="9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0" i="0" u="none" strike="noStrike" kern="1200" baseline="0">
                    <a:solidFill>
                      <a:sysClr val="windowText" lastClr="000000">
                        <a:lumMod val="65000"/>
                        <a:lumOff val="35000"/>
                      </a:sysClr>
                    </a:solidFill>
                  </a:rPr>
                  <a:t>Autocorrelation length (nm)</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3582832"/>
        <c:crosses val="autoZero"/>
        <c:crossBetween val="midCat"/>
        <c:majorUnit val="150"/>
      </c:valAx>
      <c:valAx>
        <c:axId val="83582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ysClr val="windowText" lastClr="000000">
                        <a:lumMod val="65000"/>
                        <a:lumOff val="35000"/>
                      </a:sysClr>
                    </a:solidFill>
                    <a:latin typeface="+mn-lt"/>
                    <a:ea typeface="+mn-ea"/>
                    <a:cs typeface="+mn-cs"/>
                  </a:defRPr>
                </a:pPr>
                <a:r>
                  <a:rPr lang="en-US" sz="1600" b="0" i="0" u="none" strike="noStrike" kern="1200" baseline="0">
                    <a:solidFill>
                      <a:sysClr val="windowText" lastClr="000000">
                        <a:lumMod val="65000"/>
                        <a:lumOff val="35000"/>
                      </a:sysClr>
                    </a:solidFill>
                  </a:rPr>
                  <a:t>Dark field intensity</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1972288"/>
        <c:crosses val="autoZero"/>
        <c:crossBetween val="midCat"/>
        <c:majorUnit val="0.2"/>
      </c:valAx>
      <c:spPr>
        <a:noFill/>
        <a:ln>
          <a:noFill/>
        </a:ln>
        <a:effectLst/>
      </c:spPr>
    </c:plotArea>
    <c:legend>
      <c:legendPos val="b"/>
      <c:layout>
        <c:manualLayout>
          <c:xMode val="edge"/>
          <c:yMode val="edge"/>
          <c:x val="0.16964278267044947"/>
          <c:y val="0.53593523892570727"/>
          <c:w val="0.42698814518425665"/>
          <c:h val="0.1371956319422865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ROI#1</c:v>
                </c:pt>
              </c:strCache>
            </c:strRef>
          </c:tx>
          <c:spPr>
            <a:ln w="25400" cap="rnd">
              <a:solidFill>
                <a:srgbClr val="0026FF"/>
              </a:solidFill>
              <a:round/>
            </a:ln>
            <a:effectLst/>
          </c:spPr>
          <c:marker>
            <c:symbol val="circle"/>
            <c:size val="5"/>
            <c:spPr>
              <a:solidFill>
                <a:srgbClr val="0026FF"/>
              </a:solidFill>
              <a:ln w="19050">
                <a:solidFill>
                  <a:srgbClr val="0026FF"/>
                </a:solidFill>
              </a:ln>
              <a:effectLst/>
            </c:spPr>
          </c:marker>
          <c:xVal>
            <c:numRef>
              <c:f>Sheet1!$A$2:$A$13</c:f>
              <c:numCache>
                <c:formatCode>General</c:formatCode>
                <c:ptCount val="12"/>
                <c:pt idx="0">
                  <c:v>119</c:v>
                </c:pt>
                <c:pt idx="1">
                  <c:v>207</c:v>
                </c:pt>
                <c:pt idx="2">
                  <c:v>296</c:v>
                </c:pt>
                <c:pt idx="3">
                  <c:v>384</c:v>
                </c:pt>
                <c:pt idx="4">
                  <c:v>473</c:v>
                </c:pt>
                <c:pt idx="5">
                  <c:v>561</c:v>
                </c:pt>
                <c:pt idx="6">
                  <c:v>650</c:v>
                </c:pt>
                <c:pt idx="7">
                  <c:v>738</c:v>
                </c:pt>
                <c:pt idx="8">
                  <c:v>827</c:v>
                </c:pt>
                <c:pt idx="9">
                  <c:v>915</c:v>
                </c:pt>
                <c:pt idx="10">
                  <c:v>973</c:v>
                </c:pt>
              </c:numCache>
            </c:numRef>
          </c:xVal>
          <c:yVal>
            <c:numRef>
              <c:f>Sheet1!$B$2:$B$13</c:f>
              <c:numCache>
                <c:formatCode>General</c:formatCode>
                <c:ptCount val="12"/>
                <c:pt idx="0">
                  <c:v>0.90005299999999999</c:v>
                </c:pt>
                <c:pt idx="1">
                  <c:v>0.84185699999999997</c:v>
                </c:pt>
                <c:pt idx="2">
                  <c:v>0.81203199999999998</c:v>
                </c:pt>
                <c:pt idx="3">
                  <c:v>0.774034</c:v>
                </c:pt>
                <c:pt idx="4">
                  <c:v>0.74713700000000005</c:v>
                </c:pt>
                <c:pt idx="5">
                  <c:v>0.73045800000000005</c:v>
                </c:pt>
                <c:pt idx="6">
                  <c:v>0.71311400000000003</c:v>
                </c:pt>
                <c:pt idx="7">
                  <c:v>0.69457599999999997</c:v>
                </c:pt>
                <c:pt idx="8">
                  <c:v>0.68626699999999996</c:v>
                </c:pt>
                <c:pt idx="9">
                  <c:v>0.67655200000000004</c:v>
                </c:pt>
                <c:pt idx="10">
                  <c:v>0.66687700000000005</c:v>
                </c:pt>
              </c:numCache>
            </c:numRef>
          </c:yVal>
          <c:smooth val="1"/>
          <c:extLst>
            <c:ext xmlns:c16="http://schemas.microsoft.com/office/drawing/2014/chart" uri="{C3380CC4-5D6E-409C-BE32-E72D297353CC}">
              <c16:uniqueId val="{00000000-80F3-0344-80D5-CE59EF2E05D2}"/>
            </c:ext>
          </c:extLst>
        </c:ser>
        <c:ser>
          <c:idx val="1"/>
          <c:order val="1"/>
          <c:tx>
            <c:strRef>
              <c:f>Sheet1!$C$1</c:f>
              <c:strCache>
                <c:ptCount val="1"/>
                <c:pt idx="0">
                  <c:v>ROI#2</c:v>
                </c:pt>
              </c:strCache>
            </c:strRef>
          </c:tx>
          <c:spPr>
            <a:ln w="25400" cap="rnd">
              <a:solidFill>
                <a:srgbClr val="FF0000"/>
              </a:solidFill>
              <a:round/>
            </a:ln>
            <a:effectLst/>
          </c:spPr>
          <c:marker>
            <c:symbol val="circle"/>
            <c:size val="5"/>
            <c:spPr>
              <a:solidFill>
                <a:srgbClr val="FF0000"/>
              </a:solidFill>
              <a:ln w="9525">
                <a:solidFill>
                  <a:srgbClr val="FF0000"/>
                </a:solidFill>
              </a:ln>
              <a:effectLst/>
            </c:spPr>
          </c:marker>
          <c:xVal>
            <c:numRef>
              <c:f>Sheet1!$A$2:$A$13</c:f>
              <c:numCache>
                <c:formatCode>General</c:formatCode>
                <c:ptCount val="12"/>
                <c:pt idx="0">
                  <c:v>119</c:v>
                </c:pt>
                <c:pt idx="1">
                  <c:v>207</c:v>
                </c:pt>
                <c:pt idx="2">
                  <c:v>296</c:v>
                </c:pt>
                <c:pt idx="3">
                  <c:v>384</c:v>
                </c:pt>
                <c:pt idx="4">
                  <c:v>473</c:v>
                </c:pt>
                <c:pt idx="5">
                  <c:v>561</c:v>
                </c:pt>
                <c:pt idx="6">
                  <c:v>650</c:v>
                </c:pt>
                <c:pt idx="7">
                  <c:v>738</c:v>
                </c:pt>
                <c:pt idx="8">
                  <c:v>827</c:v>
                </c:pt>
                <c:pt idx="9">
                  <c:v>915</c:v>
                </c:pt>
                <c:pt idx="10">
                  <c:v>973</c:v>
                </c:pt>
              </c:numCache>
            </c:numRef>
          </c:xVal>
          <c:yVal>
            <c:numRef>
              <c:f>Sheet1!$C$2:$C$13</c:f>
              <c:numCache>
                <c:formatCode>General</c:formatCode>
                <c:ptCount val="12"/>
                <c:pt idx="0">
                  <c:v>0.88509000000000004</c:v>
                </c:pt>
                <c:pt idx="1">
                  <c:v>0.83179599999999998</c:v>
                </c:pt>
                <c:pt idx="2">
                  <c:v>0.76690800000000003</c:v>
                </c:pt>
                <c:pt idx="3">
                  <c:v>0.73067700000000002</c:v>
                </c:pt>
                <c:pt idx="4">
                  <c:v>0.69464999999999999</c:v>
                </c:pt>
                <c:pt idx="5">
                  <c:v>0.652285</c:v>
                </c:pt>
                <c:pt idx="6">
                  <c:v>0.61751400000000001</c:v>
                </c:pt>
                <c:pt idx="7">
                  <c:v>0.58535599999999999</c:v>
                </c:pt>
                <c:pt idx="8">
                  <c:v>0.56661899999999998</c:v>
                </c:pt>
                <c:pt idx="9">
                  <c:v>0.54066599999999998</c:v>
                </c:pt>
                <c:pt idx="10">
                  <c:v>0.521065</c:v>
                </c:pt>
              </c:numCache>
            </c:numRef>
          </c:yVal>
          <c:smooth val="1"/>
          <c:extLst>
            <c:ext xmlns:c16="http://schemas.microsoft.com/office/drawing/2014/chart" uri="{C3380CC4-5D6E-409C-BE32-E72D297353CC}">
              <c16:uniqueId val="{00000001-80F3-0344-80D5-CE59EF2E05D2}"/>
            </c:ext>
          </c:extLst>
        </c:ser>
        <c:ser>
          <c:idx val="2"/>
          <c:order val="2"/>
          <c:tx>
            <c:strRef>
              <c:f>Sheet1!$F$1</c:f>
              <c:strCache>
                <c:ptCount val="1"/>
                <c:pt idx="0">
                  <c:v>ROI#1</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Sheet1!$E$2:$E$30</c:f>
              <c:numCache>
                <c:formatCode>General</c:formatCode>
                <c:ptCount val="29"/>
                <c:pt idx="0">
                  <c:v>233</c:v>
                </c:pt>
                <c:pt idx="1">
                  <c:v>349</c:v>
                </c:pt>
                <c:pt idx="2">
                  <c:v>466</c:v>
                </c:pt>
                <c:pt idx="3">
                  <c:v>583</c:v>
                </c:pt>
                <c:pt idx="4">
                  <c:v>699</c:v>
                </c:pt>
                <c:pt idx="5">
                  <c:v>816</c:v>
                </c:pt>
                <c:pt idx="6">
                  <c:v>933</c:v>
                </c:pt>
                <c:pt idx="7">
                  <c:v>1050</c:v>
                </c:pt>
                <c:pt idx="8">
                  <c:v>1166</c:v>
                </c:pt>
                <c:pt idx="9">
                  <c:v>1283</c:v>
                </c:pt>
                <c:pt idx="10">
                  <c:v>1400</c:v>
                </c:pt>
                <c:pt idx="11">
                  <c:v>1516</c:v>
                </c:pt>
                <c:pt idx="12">
                  <c:v>1633</c:v>
                </c:pt>
                <c:pt idx="13">
                  <c:v>1750</c:v>
                </c:pt>
                <c:pt idx="14">
                  <c:v>1866</c:v>
                </c:pt>
                <c:pt idx="15">
                  <c:v>1983</c:v>
                </c:pt>
                <c:pt idx="16">
                  <c:v>2100</c:v>
                </c:pt>
                <c:pt idx="17">
                  <c:v>2216</c:v>
                </c:pt>
                <c:pt idx="18">
                  <c:v>2333</c:v>
                </c:pt>
                <c:pt idx="19">
                  <c:v>2450</c:v>
                </c:pt>
                <c:pt idx="20">
                  <c:v>2566</c:v>
                </c:pt>
                <c:pt idx="21">
                  <c:v>2683</c:v>
                </c:pt>
                <c:pt idx="22">
                  <c:v>2800</c:v>
                </c:pt>
                <c:pt idx="23">
                  <c:v>2916</c:v>
                </c:pt>
                <c:pt idx="24">
                  <c:v>3033</c:v>
                </c:pt>
                <c:pt idx="25">
                  <c:v>3150</c:v>
                </c:pt>
                <c:pt idx="26">
                  <c:v>3266</c:v>
                </c:pt>
                <c:pt idx="27">
                  <c:v>3383</c:v>
                </c:pt>
                <c:pt idx="28">
                  <c:v>3500</c:v>
                </c:pt>
              </c:numCache>
            </c:numRef>
          </c:xVal>
          <c:yVal>
            <c:numRef>
              <c:f>Sheet1!$F$2:$F$30</c:f>
              <c:numCache>
                <c:formatCode>General</c:formatCode>
                <c:ptCount val="29"/>
                <c:pt idx="0">
                  <c:v>0.82702500000000001</c:v>
                </c:pt>
                <c:pt idx="1">
                  <c:v>0.77266500000000005</c:v>
                </c:pt>
                <c:pt idx="2">
                  <c:v>0.73744699999999996</c:v>
                </c:pt>
                <c:pt idx="3">
                  <c:v>0.71892199999999995</c:v>
                </c:pt>
                <c:pt idx="4">
                  <c:v>0.69848399999999999</c:v>
                </c:pt>
                <c:pt idx="5">
                  <c:v>0.67992900000000001</c:v>
                </c:pt>
                <c:pt idx="6">
                  <c:v>0.66987200000000002</c:v>
                </c:pt>
                <c:pt idx="7">
                  <c:v>0.65324000000000004</c:v>
                </c:pt>
                <c:pt idx="8">
                  <c:v>0.64091299999999995</c:v>
                </c:pt>
                <c:pt idx="9">
                  <c:v>0.63355099999999998</c:v>
                </c:pt>
                <c:pt idx="10">
                  <c:v>0.62703900000000001</c:v>
                </c:pt>
                <c:pt idx="11">
                  <c:v>0.61998200000000003</c:v>
                </c:pt>
                <c:pt idx="12">
                  <c:v>0.60719800000000002</c:v>
                </c:pt>
                <c:pt idx="13">
                  <c:v>0.60674799999999995</c:v>
                </c:pt>
                <c:pt idx="14">
                  <c:v>0.58430300000000002</c:v>
                </c:pt>
                <c:pt idx="15">
                  <c:v>0.58253200000000005</c:v>
                </c:pt>
                <c:pt idx="16">
                  <c:v>0.57660999999999996</c:v>
                </c:pt>
                <c:pt idx="17">
                  <c:v>0.56794900000000004</c:v>
                </c:pt>
                <c:pt idx="18">
                  <c:v>0.56842300000000001</c:v>
                </c:pt>
                <c:pt idx="19">
                  <c:v>0.55805899999999997</c:v>
                </c:pt>
                <c:pt idx="20">
                  <c:v>0.55026600000000003</c:v>
                </c:pt>
                <c:pt idx="21">
                  <c:v>0.53891999999999995</c:v>
                </c:pt>
                <c:pt idx="22">
                  <c:v>0.53542400000000001</c:v>
                </c:pt>
                <c:pt idx="23">
                  <c:v>0.52988500000000005</c:v>
                </c:pt>
                <c:pt idx="24">
                  <c:v>0.52204399999999995</c:v>
                </c:pt>
                <c:pt idx="25">
                  <c:v>0.512656</c:v>
                </c:pt>
                <c:pt idx="26">
                  <c:v>0.51466500000000004</c:v>
                </c:pt>
                <c:pt idx="27">
                  <c:v>0.50692499999999996</c:v>
                </c:pt>
                <c:pt idx="28">
                  <c:v>0.49984800000000001</c:v>
                </c:pt>
              </c:numCache>
            </c:numRef>
          </c:yVal>
          <c:smooth val="1"/>
          <c:extLst>
            <c:ext xmlns:c16="http://schemas.microsoft.com/office/drawing/2014/chart" uri="{C3380CC4-5D6E-409C-BE32-E72D297353CC}">
              <c16:uniqueId val="{00000002-80F3-0344-80D5-CE59EF2E05D2}"/>
            </c:ext>
          </c:extLst>
        </c:ser>
        <c:ser>
          <c:idx val="3"/>
          <c:order val="3"/>
          <c:tx>
            <c:strRef>
              <c:f>Sheet1!$G$1</c:f>
              <c:strCache>
                <c:ptCount val="1"/>
                <c:pt idx="0">
                  <c:v>ROI#2</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Sheet1!$E$2:$E$30</c:f>
              <c:numCache>
                <c:formatCode>General</c:formatCode>
                <c:ptCount val="29"/>
                <c:pt idx="0">
                  <c:v>233</c:v>
                </c:pt>
                <c:pt idx="1">
                  <c:v>349</c:v>
                </c:pt>
                <c:pt idx="2">
                  <c:v>466</c:v>
                </c:pt>
                <c:pt idx="3">
                  <c:v>583</c:v>
                </c:pt>
                <c:pt idx="4">
                  <c:v>699</c:v>
                </c:pt>
                <c:pt idx="5">
                  <c:v>816</c:v>
                </c:pt>
                <c:pt idx="6">
                  <c:v>933</c:v>
                </c:pt>
                <c:pt idx="7">
                  <c:v>1050</c:v>
                </c:pt>
                <c:pt idx="8">
                  <c:v>1166</c:v>
                </c:pt>
                <c:pt idx="9">
                  <c:v>1283</c:v>
                </c:pt>
                <c:pt idx="10">
                  <c:v>1400</c:v>
                </c:pt>
                <c:pt idx="11">
                  <c:v>1516</c:v>
                </c:pt>
                <c:pt idx="12">
                  <c:v>1633</c:v>
                </c:pt>
                <c:pt idx="13">
                  <c:v>1750</c:v>
                </c:pt>
                <c:pt idx="14">
                  <c:v>1866</c:v>
                </c:pt>
                <c:pt idx="15">
                  <c:v>1983</c:v>
                </c:pt>
                <c:pt idx="16">
                  <c:v>2100</c:v>
                </c:pt>
                <c:pt idx="17">
                  <c:v>2216</c:v>
                </c:pt>
                <c:pt idx="18">
                  <c:v>2333</c:v>
                </c:pt>
                <c:pt idx="19">
                  <c:v>2450</c:v>
                </c:pt>
                <c:pt idx="20">
                  <c:v>2566</c:v>
                </c:pt>
                <c:pt idx="21">
                  <c:v>2683</c:v>
                </c:pt>
                <c:pt idx="22">
                  <c:v>2800</c:v>
                </c:pt>
                <c:pt idx="23">
                  <c:v>2916</c:v>
                </c:pt>
                <c:pt idx="24">
                  <c:v>3033</c:v>
                </c:pt>
                <c:pt idx="25">
                  <c:v>3150</c:v>
                </c:pt>
                <c:pt idx="26">
                  <c:v>3266</c:v>
                </c:pt>
                <c:pt idx="27">
                  <c:v>3383</c:v>
                </c:pt>
                <c:pt idx="28">
                  <c:v>3500</c:v>
                </c:pt>
              </c:numCache>
            </c:numRef>
          </c:xVal>
          <c:yVal>
            <c:numRef>
              <c:f>Sheet1!$G$2:$G$30</c:f>
              <c:numCache>
                <c:formatCode>General</c:formatCode>
                <c:ptCount val="29"/>
                <c:pt idx="0">
                  <c:v>0.80410300000000001</c:v>
                </c:pt>
                <c:pt idx="1">
                  <c:v>0.74065300000000001</c:v>
                </c:pt>
                <c:pt idx="2">
                  <c:v>0.67602799999999996</c:v>
                </c:pt>
                <c:pt idx="3">
                  <c:v>0.61798500000000001</c:v>
                </c:pt>
                <c:pt idx="4">
                  <c:v>0.58123599999999997</c:v>
                </c:pt>
                <c:pt idx="5">
                  <c:v>0.53594200000000003</c:v>
                </c:pt>
                <c:pt idx="6">
                  <c:v>0.50513699999999995</c:v>
                </c:pt>
                <c:pt idx="7">
                  <c:v>0.47315499999999999</c:v>
                </c:pt>
                <c:pt idx="8">
                  <c:v>0.45252700000000001</c:v>
                </c:pt>
                <c:pt idx="9">
                  <c:v>0.429761</c:v>
                </c:pt>
                <c:pt idx="10">
                  <c:v>0.41043800000000003</c:v>
                </c:pt>
                <c:pt idx="11">
                  <c:v>0.40241399999999999</c:v>
                </c:pt>
                <c:pt idx="12">
                  <c:v>0.38046400000000002</c:v>
                </c:pt>
                <c:pt idx="13">
                  <c:v>0.37534200000000001</c:v>
                </c:pt>
                <c:pt idx="14">
                  <c:v>0.34825800000000001</c:v>
                </c:pt>
                <c:pt idx="15">
                  <c:v>0.33674900000000002</c:v>
                </c:pt>
                <c:pt idx="16">
                  <c:v>0.33821800000000002</c:v>
                </c:pt>
                <c:pt idx="17">
                  <c:v>0.32589499999999999</c:v>
                </c:pt>
                <c:pt idx="18">
                  <c:v>0.32303799999999999</c:v>
                </c:pt>
                <c:pt idx="19">
                  <c:v>0.31414199999999998</c:v>
                </c:pt>
                <c:pt idx="20">
                  <c:v>0.30858999999999998</c:v>
                </c:pt>
                <c:pt idx="21">
                  <c:v>0.29807499999999998</c:v>
                </c:pt>
                <c:pt idx="22">
                  <c:v>0.29824299999999998</c:v>
                </c:pt>
                <c:pt idx="23">
                  <c:v>0.28989999999999999</c:v>
                </c:pt>
                <c:pt idx="24">
                  <c:v>0.28409499999999999</c:v>
                </c:pt>
                <c:pt idx="25">
                  <c:v>0.28592800000000002</c:v>
                </c:pt>
                <c:pt idx="26">
                  <c:v>0.27366400000000002</c:v>
                </c:pt>
                <c:pt idx="27">
                  <c:v>0.27638499999999999</c:v>
                </c:pt>
                <c:pt idx="28">
                  <c:v>0.26644800000000002</c:v>
                </c:pt>
              </c:numCache>
            </c:numRef>
          </c:yVal>
          <c:smooth val="1"/>
          <c:extLst>
            <c:ext xmlns:c16="http://schemas.microsoft.com/office/drawing/2014/chart" uri="{C3380CC4-5D6E-409C-BE32-E72D297353CC}">
              <c16:uniqueId val="{00000003-80F3-0344-80D5-CE59EF2E05D2}"/>
            </c:ext>
          </c:extLst>
        </c:ser>
        <c:dLbls>
          <c:showLegendKey val="0"/>
          <c:showVal val="0"/>
          <c:showCatName val="0"/>
          <c:showSerName val="0"/>
          <c:showPercent val="0"/>
          <c:showBubbleSize val="0"/>
        </c:dLbls>
        <c:axId val="901972288"/>
        <c:axId val="83582832"/>
      </c:scatterChart>
      <c:valAx>
        <c:axId val="9019722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Autocorrelation length (nm)</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3582832"/>
        <c:crosses val="autoZero"/>
        <c:crossBetween val="midCat"/>
      </c:valAx>
      <c:valAx>
        <c:axId val="83582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Dark field intensity</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1972288"/>
        <c:crosses val="autoZero"/>
        <c:crossBetween val="midCat"/>
        <c:majorUnit val="0.2"/>
      </c:valAx>
      <c:spPr>
        <a:noFill/>
        <a:ln>
          <a:noFill/>
        </a:ln>
        <a:effectLst/>
      </c:spPr>
    </c:plotArea>
    <c:legend>
      <c:legendPos val="b"/>
      <c:layout>
        <c:manualLayout>
          <c:xMode val="edge"/>
          <c:yMode val="edge"/>
          <c:x val="0.21941550254256395"/>
          <c:y val="0.6920096051823309"/>
          <c:w val="0.64680421840164992"/>
          <c:h val="7.1885407941028642E-2"/>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2/3/26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2/3/26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BEA1D-15EE-ED74-3285-74E806991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F0D4-3802-EC60-19AB-C153A86C4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A59FC-FB85-208C-B1EF-C0579A64A58A}"/>
              </a:ext>
            </a:extLst>
          </p:cNvPr>
          <p:cNvSpPr>
            <a:spLocks noGrp="1"/>
          </p:cNvSpPr>
          <p:nvPr>
            <p:ph type="body" idx="1"/>
          </p:nvPr>
        </p:nvSpPr>
        <p:spPr/>
        <p:txBody>
          <a:bodyPr/>
          <a:lstStyle/>
          <a:p>
            <a:r>
              <a:rPr lang="en-US" sz="1200" dirty="0"/>
              <a:t>This research used resources at the High Flux Isotope Reactor and Spallation Neutron Source, a DOE Office of Science User Facility operated by the </a:t>
            </a:r>
          </a:p>
          <a:p>
            <a:r>
              <a:rPr lang="en-US" sz="1200" dirty="0"/>
              <a:t>Oak Ridge National Laboratory. This work is based upon research sponsored by the Laboratory Directed Research and Development Program of Oak Ridge National Laboratory, managed by UT-Battelle LLC for the US Department of Energy.</a:t>
            </a:r>
          </a:p>
          <a:p>
            <a:endParaRPr lang="en-US" dirty="0"/>
          </a:p>
        </p:txBody>
      </p:sp>
      <p:sp>
        <p:nvSpPr>
          <p:cNvPr id="4" name="Slide Number Placeholder 3">
            <a:extLst>
              <a:ext uri="{FF2B5EF4-FFF2-40B4-BE49-F238E27FC236}">
                <a16:creationId xmlns:a16="http://schemas.microsoft.com/office/drawing/2014/main" id="{37454CAA-FA7D-CCB1-CEF2-E5B76EB3338A}"/>
              </a:ext>
            </a:extLst>
          </p:cNvPr>
          <p:cNvSpPr>
            <a:spLocks noGrp="1"/>
          </p:cNvSpPr>
          <p:nvPr>
            <p:ph type="sldNum" sz="quarter" idx="5"/>
          </p:nvPr>
        </p:nvSpPr>
        <p:spPr/>
        <p:txBody>
          <a:bodyPr/>
          <a:lstStyle/>
          <a:p>
            <a:fld id="{CEEA2CD3-FB95-D94F-9F04-F9F995EAB822}" type="slidenum">
              <a:rPr lang="en-US" smtClean="0"/>
              <a:t>2</a:t>
            </a:fld>
            <a:endParaRPr lang="en-US"/>
          </a:p>
        </p:txBody>
      </p:sp>
    </p:spTree>
    <p:extLst>
      <p:ext uri="{BB962C8B-B14F-4D97-AF65-F5344CB8AC3E}">
        <p14:creationId xmlns:p14="http://schemas.microsoft.com/office/powerpoint/2010/main" val="102370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E238B-3F2F-64AD-5276-384AA35E3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3A048-747C-C659-A9A8-66B56C49F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BF5AB-C734-B396-1165-099D8423AB3B}"/>
              </a:ext>
            </a:extLst>
          </p:cNvPr>
          <p:cNvSpPr>
            <a:spLocks noGrp="1"/>
          </p:cNvSpPr>
          <p:nvPr>
            <p:ph type="body" idx="1"/>
          </p:nvPr>
        </p:nvSpPr>
        <p:spPr/>
        <p:txBody>
          <a:bodyPr/>
          <a:lstStyle/>
          <a:p>
            <a:r>
              <a:rPr lang="en-US" sz="1200" dirty="0"/>
              <a:t>This research used resources at the High Flux Isotope Reactor and Spallation Neutron Source, a DOE Office of Science User Facility operated by the </a:t>
            </a:r>
          </a:p>
          <a:p>
            <a:r>
              <a:rPr lang="en-US" sz="1200" dirty="0"/>
              <a:t>Oak Ridge National Laboratory. This work is based upon research sponsored by the Laboratory Directed Research and Development Program of Oak Ridge National Laboratory, managed by UT-Battelle LLC for the US Department of Energy.</a:t>
            </a:r>
          </a:p>
          <a:p>
            <a:endParaRPr lang="en-US" dirty="0"/>
          </a:p>
        </p:txBody>
      </p:sp>
      <p:sp>
        <p:nvSpPr>
          <p:cNvPr id="4" name="Slide Number Placeholder 3">
            <a:extLst>
              <a:ext uri="{FF2B5EF4-FFF2-40B4-BE49-F238E27FC236}">
                <a16:creationId xmlns:a16="http://schemas.microsoft.com/office/drawing/2014/main" id="{5C4CEF88-B93A-8645-00D8-3A276B2992DC}"/>
              </a:ext>
            </a:extLst>
          </p:cNvPr>
          <p:cNvSpPr>
            <a:spLocks noGrp="1"/>
          </p:cNvSpPr>
          <p:nvPr>
            <p:ph type="sldNum" sz="quarter" idx="5"/>
          </p:nvPr>
        </p:nvSpPr>
        <p:spPr/>
        <p:txBody>
          <a:bodyPr/>
          <a:lstStyle/>
          <a:p>
            <a:fld id="{CEEA2CD3-FB95-D94F-9F04-F9F995EAB822}" type="slidenum">
              <a:rPr lang="en-US" smtClean="0"/>
              <a:t>3</a:t>
            </a:fld>
            <a:endParaRPr lang="en-US"/>
          </a:p>
        </p:txBody>
      </p:sp>
    </p:spTree>
    <p:extLst>
      <p:ext uri="{BB962C8B-B14F-4D97-AF65-F5344CB8AC3E}">
        <p14:creationId xmlns:p14="http://schemas.microsoft.com/office/powerpoint/2010/main" val="224941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7</a:t>
            </a:fld>
            <a:endParaRPr lang="en-US"/>
          </a:p>
        </p:txBody>
      </p:sp>
    </p:spTree>
    <p:extLst>
      <p:ext uri="{BB962C8B-B14F-4D97-AF65-F5344CB8AC3E}">
        <p14:creationId xmlns:p14="http://schemas.microsoft.com/office/powerpoint/2010/main" val="62208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new table has vastly increased the space underneath the detector, allowing for larger and/or more complex materials to be placed against the detector</a:t>
            </a:r>
          </a:p>
        </p:txBody>
      </p:sp>
      <p:sp>
        <p:nvSpPr>
          <p:cNvPr id="4" name="Slide Number Placeholder 3"/>
          <p:cNvSpPr>
            <a:spLocks noGrp="1"/>
          </p:cNvSpPr>
          <p:nvPr>
            <p:ph type="sldNum" sz="quarter" idx="5"/>
          </p:nvPr>
        </p:nvSpPr>
        <p:spPr/>
        <p:txBody>
          <a:bodyPr/>
          <a:lstStyle/>
          <a:p>
            <a:fld id="{CEEA2CD3-FB95-D94F-9F04-F9F995EAB822}" type="slidenum">
              <a:rPr lang="en-US" smtClean="0"/>
              <a:pPr/>
              <a:t>11</a:t>
            </a:fld>
            <a:endParaRPr lang="en-US" dirty="0"/>
          </a:p>
        </p:txBody>
      </p:sp>
    </p:spTree>
    <p:extLst>
      <p:ext uri="{BB962C8B-B14F-4D97-AF65-F5344CB8AC3E}">
        <p14:creationId xmlns:p14="http://schemas.microsoft.com/office/powerpoint/2010/main" val="249508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22264" rtl="0" eaLnBrk="1" fontAlgn="auto" latinLnBrk="0" hangingPunct="1">
              <a:buClrTx/>
              <a:buSzTx/>
              <a:buFont typeface="Arial" panose="020B0604020202020204" pitchFamily="34" charset="0"/>
              <a:buChar cha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Operando neutron imaging is deployed on a high-mass-loading NMC 811 cathode of 33 mg/cm2 (5.0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mAh</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/cm2) and directly visualizes the lithiation prioritization of the cathode active material (CAM) from the solid electrolyte membrane side to the current collector side.</a:t>
            </a:r>
          </a:p>
          <a:p>
            <a:pPr marL="171450" marR="0" lvl="0" indent="-171450" algn="l" defTabSz="922264" rtl="0" eaLnBrk="1" fontAlgn="auto" latinLnBrk="0" hangingPunct="1">
              <a:buClrTx/>
              <a:buSzTx/>
              <a:buFont typeface="Arial" panose="020B0604020202020204" pitchFamily="34" charset="0"/>
              <a:buChar cha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addition to the tortuosity, another key limitation on ion transfer in the cathode arises from the mismatch between the uniform distribution of the solid electrolyte (catholyte) in the conventional composite cathode and the non-uniform Li+ flux generated by the faradaic reaction of CAMs. </a:t>
            </a:r>
          </a:p>
          <a:p>
            <a:pPr marL="171450" marR="0" lvl="0" indent="-171450" algn="l" defTabSz="922264" rtl="0" eaLnBrk="1" fontAlgn="auto" latinLnBrk="0" hangingPunct="1">
              <a:buClrTx/>
              <a:buSzTx/>
              <a:buFont typeface="Arial" panose="020B0604020202020204" pitchFamily="34" charset="0"/>
              <a:buChar cha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gradient in the catholyte concentration is engineered to match the Li+ flux distribution as a means of eliminating the ion transfer obstacle. </a:t>
            </a:r>
          </a:p>
          <a:p>
            <a:pPr marL="171450" marR="0" lvl="0" indent="-171450" algn="l" defTabSz="922264" rtl="0" eaLnBrk="1" fontAlgn="auto" latinLnBrk="0" hangingPunct="1">
              <a:buClrTx/>
              <a:buSzTx/>
              <a:buFont typeface="Arial" panose="020B0604020202020204" pitchFamily="34" charset="0"/>
              <a:buChar cha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approach demonstrates enhanced rate performance, even with high-mass-loading cathodes. A LiCoO2 composite cathode with 100 mg/cm2 high-mass-loading exhibits an areal capacity of 10.4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mAh</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/cm2 at a current density of 2.25 mA/cm2. </a:t>
            </a:r>
          </a:p>
          <a:p>
            <a:pPr marL="171450" marR="0" lvl="0" indent="-171450" algn="l" defTabSz="922264" rtl="0" eaLnBrk="1" fontAlgn="auto" latinLnBrk="0" hangingPunct="1">
              <a:buClrTx/>
              <a:buSzTx/>
              <a:buFont typeface="Arial" panose="020B0604020202020204" pitchFamily="34" charset="0"/>
              <a:buChar char="•"/>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work provides insight into the ion-transport limitation in thick cathodes and demonstrates an effective gradient design to overcome the kinetic barrier and achieve high battery performance.</a:t>
            </a:r>
          </a:p>
          <a:p>
            <a:pPr marL="0" marR="0" lvl="0" indent="0" algn="l" defTabSz="922264" rtl="0" eaLnBrk="1" fontAlgn="auto" latinLnBrk="0" hangingPunct="1">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defTabSz="922264">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Researchers:</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700" dirty="0">
                <a:latin typeface="Arial" panose="020B0604020202020204" pitchFamily="34" charset="0"/>
                <a:cs typeface="Arial" panose="020B0604020202020204" pitchFamily="34" charset="0"/>
              </a:rPr>
              <a:t>A. </a:t>
            </a:r>
            <a:r>
              <a:rPr lang="en-US" sz="700" dirty="0" err="1">
                <a:latin typeface="Arial" panose="020B0604020202020204" pitchFamily="34" charset="0"/>
                <a:cs typeface="Arial" panose="020B0604020202020204" pitchFamily="34" charset="0"/>
              </a:rPr>
              <a:t>Mijailovic</a:t>
            </a:r>
            <a:r>
              <a:rPr lang="en-US" sz="700" dirty="0">
                <a:latin typeface="Arial" panose="020B0604020202020204" pitchFamily="34" charset="0"/>
                <a:cs typeface="Arial" panose="020B0604020202020204" pitchFamily="34" charset="0"/>
              </a:rPr>
              <a:t> and B. Sheldon (Brown University); Y. Tang (Dartmouth College); </a:t>
            </a:r>
            <a:r>
              <a:rPr lang="en-US" sz="700" b="0" i="0" u="none" strike="noStrike" kern="1200" dirty="0">
                <a:solidFill>
                  <a:schemeClr val="tx1"/>
                </a:solidFill>
                <a:effectLst/>
                <a:latin typeface="Arial" panose="020B0604020202020204" pitchFamily="34" charset="0"/>
                <a:cs typeface="Arial" panose="020B0604020202020204" pitchFamily="34" charset="0"/>
              </a:rPr>
              <a:t>T. Ji, J. Wang, and H. Zhu (Northeastern University); Y. Zhang, J. Torres, X. Zhao, J. Bilheux, and O. Oyedeji (Oak Ridge National Laboratory)</a:t>
            </a:r>
          </a:p>
          <a:p>
            <a:pPr marL="0" marR="0" lvl="0" indent="0" algn="l" defTabSz="922264" rtl="0" eaLnBrk="1" fontAlgn="auto" latinLnBrk="0" hangingPunct="1">
              <a:buClrTx/>
              <a:buSzTx/>
              <a:buFontTx/>
              <a:buNone/>
              <a:tabLst/>
              <a:defRPr/>
            </a:pPr>
            <a:endPar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buClrTx/>
              <a:buSzTx/>
              <a:buFontTx/>
              <a:buNone/>
              <a:tabLst/>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Acknowledgements: </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research used resources at the High Flux Isotope Reactor, a DOE Office of Science User Facility operated by the Oak Ridge National Laboratory. H.Z. acknowledges the primary support of the US Department of Energy (DOE), Office of Science, Office of Basic Energy Sciences under award number DESC0024528. The authors would like to acknowledge support from the US Department of Energy (DOE) Bioenergy Technologies Office (BETO) Projects under contract with UT-Battelle LLC. This manuscript was partially authored by UT-Battelle LLC under contract DE-AC05-00OR22725 with DOE. The beam time was allocated to MARS on proposal number IPTS-30750.1.</a:t>
            </a:r>
          </a:p>
          <a:p>
            <a:pPr marL="0" marR="0" lvl="0" indent="0" algn="l" defTabSz="914400" rtl="0" eaLnBrk="1" fontAlgn="auto" latinLnBrk="0" hangingPunct="1">
              <a:buClrTx/>
              <a:buSzTx/>
              <a:buFontTx/>
              <a:buNone/>
              <a:tabLst/>
              <a:defRPr/>
            </a:pPr>
            <a:endPar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buClrTx/>
              <a:buSzTx/>
              <a:buFontTx/>
              <a:buNone/>
              <a:tabLst/>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Publication/ press releases/ related links:</a:t>
            </a:r>
          </a:p>
          <a:p>
            <a:r>
              <a:rPr lang="en-US" sz="700" i="0" dirty="0">
                <a:latin typeface="Arial" panose="020B0604020202020204" pitchFamily="34" charset="0"/>
                <a:cs typeface="Arial" panose="020B0604020202020204" pitchFamily="34" charset="0"/>
              </a:rPr>
              <a:t>“Operando Neutron Imaging-Guided Gradient Design of Li-ion Solid Conductor for High-Mass-loading Cathodes</a:t>
            </a:r>
            <a:r>
              <a:rPr lang="de-DE" sz="700" i="0" dirty="0">
                <a:latin typeface="Arial" panose="020B0604020202020204" pitchFamily="34" charset="0"/>
                <a:cs typeface="Arial" panose="020B0604020202020204" pitchFamily="34" charset="0"/>
              </a:rPr>
              <a:t>,“</a:t>
            </a:r>
            <a:r>
              <a:rPr lang="de-DE" sz="700" dirty="0">
                <a:latin typeface="Arial" panose="020B0604020202020204" pitchFamily="34" charset="0"/>
                <a:cs typeface="Arial" panose="020B0604020202020204" pitchFamily="34" charset="0"/>
              </a:rPr>
              <a:t> </a:t>
            </a:r>
            <a:r>
              <a:rPr lang="de-DE" sz="700" i="1" dirty="0">
                <a:latin typeface="Arial" panose="020B0604020202020204" pitchFamily="34" charset="0"/>
                <a:cs typeface="Arial" panose="020B0604020202020204" pitchFamily="34" charset="0"/>
              </a:rPr>
              <a:t>Nature Communications, </a:t>
            </a:r>
            <a:r>
              <a:rPr lang="en-US" sz="700" b="1" i="0" kern="1200" dirty="0">
                <a:solidFill>
                  <a:schemeClr val="tx1"/>
                </a:solidFill>
                <a:effectLst/>
                <a:latin typeface="Arial" panose="020B0604020202020204" pitchFamily="34" charset="0"/>
                <a:cs typeface="Arial" panose="020B0604020202020204" pitchFamily="34" charset="0"/>
              </a:rPr>
              <a:t>16(7667) </a:t>
            </a:r>
            <a:r>
              <a:rPr lang="en-US" sz="700" b="0" i="0" kern="1200" dirty="0">
                <a:solidFill>
                  <a:schemeClr val="tx1"/>
                </a:solidFill>
                <a:effectLst/>
                <a:latin typeface="Arial" panose="020B0604020202020204" pitchFamily="34" charset="0"/>
                <a:cs typeface="Arial" panose="020B0604020202020204" pitchFamily="34" charset="0"/>
              </a:rPr>
              <a:t>(2025)</a:t>
            </a:r>
            <a:endParaRPr lang="de-DE" sz="700" dirty="0">
              <a:latin typeface="Arial" panose="020B0604020202020204" pitchFamily="34" charset="0"/>
              <a:cs typeface="Arial" panose="020B0604020202020204" pitchFamily="34" charset="0"/>
            </a:endParaRPr>
          </a:p>
          <a:p>
            <a:r>
              <a:rPr lang="de-DE" sz="700" dirty="0">
                <a:latin typeface="Arial" panose="020B0604020202020204" pitchFamily="34" charset="0"/>
                <a:cs typeface="Arial" panose="020B0604020202020204" pitchFamily="34" charset="0"/>
              </a:rPr>
              <a:t>https://</a:t>
            </a:r>
            <a:r>
              <a:rPr lang="de-DE" sz="700" dirty="0" err="1">
                <a:latin typeface="Arial" panose="020B0604020202020204" pitchFamily="34" charset="0"/>
                <a:cs typeface="Arial" panose="020B0604020202020204" pitchFamily="34" charset="0"/>
              </a:rPr>
              <a:t>doi.org</a:t>
            </a:r>
            <a:r>
              <a:rPr lang="de-DE" sz="700" dirty="0">
                <a:latin typeface="Arial" panose="020B0604020202020204" pitchFamily="34" charset="0"/>
                <a:cs typeface="Arial" panose="020B0604020202020204" pitchFamily="34" charset="0"/>
              </a:rPr>
              <a:t>/10.1038/s41467-025-62518-y</a:t>
            </a:r>
            <a:endParaRPr lang="en-US" sz="7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20</a:t>
            </a:fld>
            <a:endParaRPr lang="en-US"/>
          </a:p>
        </p:txBody>
      </p:sp>
    </p:spTree>
    <p:extLst>
      <p:ext uri="{BB962C8B-B14F-4D97-AF65-F5344CB8AC3E}">
        <p14:creationId xmlns:p14="http://schemas.microsoft.com/office/powerpoint/2010/main" val="1414395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25</a:t>
            </a:fld>
            <a:endParaRPr lang="en-US" dirty="0"/>
          </a:p>
        </p:txBody>
      </p:sp>
    </p:spTree>
    <p:extLst>
      <p:ext uri="{BB962C8B-B14F-4D97-AF65-F5344CB8AC3E}">
        <p14:creationId xmlns:p14="http://schemas.microsoft.com/office/powerpoint/2010/main" val="307820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29</a:t>
            </a:fld>
            <a:endParaRPr lang="en-US" dirty="0"/>
          </a:p>
        </p:txBody>
      </p:sp>
    </p:spTree>
    <p:extLst>
      <p:ext uri="{BB962C8B-B14F-4D97-AF65-F5344CB8AC3E}">
        <p14:creationId xmlns:p14="http://schemas.microsoft.com/office/powerpoint/2010/main" val="2246702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HFIR">
    <p:spTree>
      <p:nvGrpSpPr>
        <p:cNvPr id="1" name=""/>
        <p:cNvGrpSpPr/>
        <p:nvPr/>
      </p:nvGrpSpPr>
      <p:grpSpPr>
        <a:xfrm>
          <a:off x="0" y="0"/>
          <a:ext cx="0" cy="0"/>
          <a:chOff x="0" y="0"/>
          <a:chExt cx="0" cy="0"/>
        </a:xfrm>
      </p:grpSpPr>
      <p:pic>
        <p:nvPicPr>
          <p:cNvPr id="8" name="Picture 7" descr="https://www.flickr.com/photos/oakridgelab/52779784870/in/album-72177720307109144&#10;&#10;The High Flux Isotope Reactor at Oak Ridge National Laboratory is the highest flux reactor-based source of neutrons for research in the United States, and it provides one of the highest steady-state neutron fluxes of any research reactor in the world. Operating at 85 MW, an average fuel cycle for the HFIR generally runs for approximately 26 days—depending on the experiment loading for that cycle—followed by a refueling and maintenance outage for various scheduled calibrations, modifications, repairs, and inspections.&#10;&#10; &#10;&#10;The reactor underwent routine refueling in July 2015, as seen in these photos. While submersed in water, the spent fuel emits a luminescent blue glow due to Cherenkov radiation, in which shedding electrons move through the water faster than the speed of light. Once removed from the reactor, spent fuel is then relocated into an adjacent holding pool for interim storage.">
            <a:extLst>
              <a:ext uri="{FF2B5EF4-FFF2-40B4-BE49-F238E27FC236}">
                <a16:creationId xmlns:a16="http://schemas.microsoft.com/office/drawing/2014/main" id="{4B19033A-B841-C55D-413C-AC4E288E9240}"/>
              </a:ext>
            </a:extLst>
          </p:cNvPr>
          <p:cNvPicPr>
            <a:picLocks noChangeAspect="1"/>
          </p:cNvPicPr>
          <p:nvPr userDrawn="1"/>
        </p:nvPicPr>
        <p:blipFill>
          <a:blip r:embed="rId2"/>
          <a:stretch>
            <a:fillRect/>
          </a:stretch>
        </p:blipFill>
        <p:spPr>
          <a:xfrm>
            <a:off x="-15963" y="-8564"/>
            <a:ext cx="12223926" cy="6875128"/>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507173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1939243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1" name="TextBox 10"/>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307915277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47390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 id="2147483961" r:id="rId32"/>
    <p:sldLayoutId id="2147483962" r:id="rId33"/>
    <p:sldLayoutId id="2147483963" r:id="rId34"/>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7.jpg"/><Relationship Id="rId4" Type="http://schemas.openxmlformats.org/officeDocument/2006/relationships/image" Target="../media/image41.gif"/></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file:////Users/h2b/Library/Containers/com.microsoft.Outlook/Data/Library/Caches/Signatures/signature_73455748" TargetMode="Externa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media/image16.png"/><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32.x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22.jpeg"/><Relationship Id="rId10" Type="http://schemas.openxmlformats.org/officeDocument/2006/relationships/image" Target="../media/image21.jpeg"/><Relationship Id="rId4" Type="http://schemas.openxmlformats.org/officeDocument/2006/relationships/image" Target="file:////Users/h2b/Library/Containers/com.microsoft.Outlook/Data/Library/Caches/Signatures/signature_73455748" TargetMode="Externa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MARS</a:t>
            </a:r>
            <a:br>
              <a:rPr lang="en-US" dirty="0"/>
            </a:br>
            <a:r>
              <a:rPr lang="en-US" sz="2800" i="1" dirty="0"/>
              <a:t>Imaging Instrument Suite Review from 2020 to 2025</a:t>
            </a:r>
            <a:endParaRPr lang="en-US" dirty="0"/>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February 3-4, 2026</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Yuxuan Zhang, on behalf of the neutron imaging team</a:t>
            </a: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32783-6A39-13EE-48CB-F28717BA6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9A5E5-DF16-FCA5-2439-6999D2893AA3}"/>
              </a:ext>
            </a:extLst>
          </p:cNvPr>
          <p:cNvSpPr>
            <a:spLocks noGrp="1"/>
          </p:cNvSpPr>
          <p:nvPr>
            <p:ph type="title"/>
          </p:nvPr>
        </p:nvSpPr>
        <p:spPr>
          <a:xfrm>
            <a:off x="314692" y="365125"/>
            <a:ext cx="11745228" cy="886397"/>
          </a:xfrm>
        </p:spPr>
        <p:txBody>
          <a:bodyPr/>
          <a:lstStyle/>
          <a:p>
            <a:r>
              <a:rPr lang="en-US" dirty="0"/>
              <a:t>Effort in improving spatial resolution since 2021 (supported by instrument M&amp;S)</a:t>
            </a:r>
          </a:p>
        </p:txBody>
      </p:sp>
      <p:sp>
        <p:nvSpPr>
          <p:cNvPr id="21" name="TextBox 20">
            <a:extLst>
              <a:ext uri="{FF2B5EF4-FFF2-40B4-BE49-F238E27FC236}">
                <a16:creationId xmlns:a16="http://schemas.microsoft.com/office/drawing/2014/main" id="{36E2AD84-98F0-F1AE-2492-584128FB6209}"/>
              </a:ext>
            </a:extLst>
          </p:cNvPr>
          <p:cNvSpPr txBox="1"/>
          <p:nvPr/>
        </p:nvSpPr>
        <p:spPr>
          <a:xfrm>
            <a:off x="3931947" y="2528784"/>
            <a:ext cx="1449436" cy="343235"/>
          </a:xfrm>
          <a:prstGeom prst="rect">
            <a:avLst/>
          </a:prstGeom>
          <a:noFill/>
        </p:spPr>
        <p:txBody>
          <a:bodyPr wrap="none" rtlCol="0">
            <a:spAutoFit/>
          </a:bodyPr>
          <a:lstStyle/>
          <a:p>
            <a:pPr>
              <a:lnSpc>
                <a:spcPct val="90000"/>
              </a:lnSpc>
            </a:pPr>
            <a:r>
              <a:rPr lang="en-US" b="1" dirty="0"/>
              <a:t>25 </a:t>
            </a:r>
            <a:r>
              <a:rPr lang="en-US" b="1" dirty="0" err="1"/>
              <a:t>μm</a:t>
            </a:r>
            <a:r>
              <a:rPr lang="en-US" b="1" dirty="0"/>
              <a:t> setup</a:t>
            </a:r>
          </a:p>
        </p:txBody>
      </p:sp>
      <p:pic>
        <p:nvPicPr>
          <p:cNvPr id="23" name="Picture 22" descr="A picture containing arthropod, invertebrate, branchiopod crustacean&#10;&#10;Description automatically generated">
            <a:extLst>
              <a:ext uri="{FF2B5EF4-FFF2-40B4-BE49-F238E27FC236}">
                <a16:creationId xmlns:a16="http://schemas.microsoft.com/office/drawing/2014/main" id="{E4718848-97EC-20B5-E46F-A6CBBA8A8138}"/>
              </a:ext>
            </a:extLst>
          </p:cNvPr>
          <p:cNvPicPr>
            <a:picLocks noChangeAspect="1"/>
          </p:cNvPicPr>
          <p:nvPr/>
        </p:nvPicPr>
        <p:blipFill>
          <a:blip r:embed="rId2"/>
          <a:stretch>
            <a:fillRect/>
          </a:stretch>
        </p:blipFill>
        <p:spPr>
          <a:xfrm>
            <a:off x="3392545" y="3001388"/>
            <a:ext cx="2528240" cy="3062330"/>
          </a:xfrm>
          <a:prstGeom prst="rect">
            <a:avLst/>
          </a:prstGeom>
        </p:spPr>
      </p:pic>
      <p:pic>
        <p:nvPicPr>
          <p:cNvPr id="24" name="Picture 23" descr="A picture containing arthropod, invertebrate, floor, indoor&#10;&#10;Description automatically generated">
            <a:extLst>
              <a:ext uri="{FF2B5EF4-FFF2-40B4-BE49-F238E27FC236}">
                <a16:creationId xmlns:a16="http://schemas.microsoft.com/office/drawing/2014/main" id="{A77FB93F-3398-C5E7-C7EE-CE7A326C723B}"/>
              </a:ext>
            </a:extLst>
          </p:cNvPr>
          <p:cNvPicPr>
            <a:picLocks noChangeAspect="1"/>
          </p:cNvPicPr>
          <p:nvPr/>
        </p:nvPicPr>
        <p:blipFill>
          <a:blip r:embed="rId3"/>
          <a:stretch>
            <a:fillRect/>
          </a:stretch>
        </p:blipFill>
        <p:spPr>
          <a:xfrm>
            <a:off x="677621" y="3049544"/>
            <a:ext cx="2400205" cy="3062330"/>
          </a:xfrm>
          <a:prstGeom prst="rect">
            <a:avLst/>
          </a:prstGeom>
        </p:spPr>
      </p:pic>
      <p:pic>
        <p:nvPicPr>
          <p:cNvPr id="27" name="Picture 26">
            <a:extLst>
              <a:ext uri="{FF2B5EF4-FFF2-40B4-BE49-F238E27FC236}">
                <a16:creationId xmlns:a16="http://schemas.microsoft.com/office/drawing/2014/main" id="{E4090A8D-FEAF-7B0C-7C3D-71612F27CD7E}"/>
              </a:ext>
            </a:extLst>
          </p:cNvPr>
          <p:cNvPicPr>
            <a:picLocks noChangeAspect="1"/>
          </p:cNvPicPr>
          <p:nvPr/>
        </p:nvPicPr>
        <p:blipFill>
          <a:blip r:embed="rId4"/>
          <a:stretch>
            <a:fillRect/>
          </a:stretch>
        </p:blipFill>
        <p:spPr>
          <a:xfrm>
            <a:off x="7656653" y="942732"/>
            <a:ext cx="2393651" cy="2161863"/>
          </a:xfrm>
          <a:prstGeom prst="rect">
            <a:avLst/>
          </a:prstGeom>
        </p:spPr>
      </p:pic>
      <p:pic>
        <p:nvPicPr>
          <p:cNvPr id="28" name="Picture 27" descr="Graphical user interface, application&#10;&#10;AI-generated content may be incorrect.">
            <a:extLst>
              <a:ext uri="{FF2B5EF4-FFF2-40B4-BE49-F238E27FC236}">
                <a16:creationId xmlns:a16="http://schemas.microsoft.com/office/drawing/2014/main" id="{D589ED78-6838-5D6E-3901-ACE2B8F43E19}"/>
              </a:ext>
            </a:extLst>
          </p:cNvPr>
          <p:cNvPicPr>
            <a:picLocks noChangeAspect="1"/>
          </p:cNvPicPr>
          <p:nvPr/>
        </p:nvPicPr>
        <p:blipFill>
          <a:blip r:embed="rId5"/>
          <a:stretch>
            <a:fillRect/>
          </a:stretch>
        </p:blipFill>
        <p:spPr>
          <a:xfrm>
            <a:off x="6634632" y="3135003"/>
            <a:ext cx="5164526" cy="2976871"/>
          </a:xfrm>
          <a:prstGeom prst="rect">
            <a:avLst/>
          </a:prstGeom>
        </p:spPr>
      </p:pic>
      <p:sp>
        <p:nvSpPr>
          <p:cNvPr id="29" name="TextBox 28">
            <a:extLst>
              <a:ext uri="{FF2B5EF4-FFF2-40B4-BE49-F238E27FC236}">
                <a16:creationId xmlns:a16="http://schemas.microsoft.com/office/drawing/2014/main" id="{BD2DC1E1-2F2A-902E-032F-DA957B743D3C}"/>
              </a:ext>
            </a:extLst>
          </p:cNvPr>
          <p:cNvSpPr txBox="1"/>
          <p:nvPr/>
        </p:nvSpPr>
        <p:spPr>
          <a:xfrm>
            <a:off x="7154851" y="3804877"/>
            <a:ext cx="700833" cy="369332"/>
          </a:xfrm>
          <a:prstGeom prst="rect">
            <a:avLst/>
          </a:prstGeom>
          <a:noFill/>
        </p:spPr>
        <p:txBody>
          <a:bodyPr wrap="none" rtlCol="0">
            <a:spAutoFit/>
          </a:bodyPr>
          <a:lstStyle/>
          <a:p>
            <a:r>
              <a:rPr lang="en-US" dirty="0">
                <a:solidFill>
                  <a:srgbClr val="FFFF00"/>
                </a:solidFill>
              </a:rPr>
              <a:t>7 um</a:t>
            </a:r>
          </a:p>
        </p:txBody>
      </p:sp>
      <p:sp>
        <p:nvSpPr>
          <p:cNvPr id="30" name="TextBox 29">
            <a:extLst>
              <a:ext uri="{FF2B5EF4-FFF2-40B4-BE49-F238E27FC236}">
                <a16:creationId xmlns:a16="http://schemas.microsoft.com/office/drawing/2014/main" id="{D847458F-0756-531E-B973-732DC8851F18}"/>
              </a:ext>
            </a:extLst>
          </p:cNvPr>
          <p:cNvSpPr txBox="1"/>
          <p:nvPr/>
        </p:nvSpPr>
        <p:spPr>
          <a:xfrm>
            <a:off x="990998" y="2417524"/>
            <a:ext cx="1821204" cy="592535"/>
          </a:xfrm>
          <a:prstGeom prst="rect">
            <a:avLst/>
          </a:prstGeom>
          <a:noFill/>
        </p:spPr>
        <p:txBody>
          <a:bodyPr wrap="none" rtlCol="0">
            <a:spAutoFit/>
          </a:bodyPr>
          <a:lstStyle/>
          <a:p>
            <a:pPr algn="ctr">
              <a:lnSpc>
                <a:spcPct val="90000"/>
              </a:lnSpc>
            </a:pPr>
            <a:r>
              <a:rPr lang="en-US" b="1" dirty="0"/>
              <a:t>Routine setup</a:t>
            </a:r>
          </a:p>
          <a:p>
            <a:pPr algn="ctr">
              <a:lnSpc>
                <a:spcPct val="90000"/>
              </a:lnSpc>
            </a:pPr>
            <a:r>
              <a:rPr lang="en-US" dirty="0"/>
              <a:t>(before upgrade)</a:t>
            </a:r>
          </a:p>
        </p:txBody>
      </p:sp>
      <p:sp>
        <p:nvSpPr>
          <p:cNvPr id="4" name="TextBox 3">
            <a:extLst>
              <a:ext uri="{FF2B5EF4-FFF2-40B4-BE49-F238E27FC236}">
                <a16:creationId xmlns:a16="http://schemas.microsoft.com/office/drawing/2014/main" id="{95A446E4-EC4B-0F81-71B8-7B10B9F46B59}"/>
              </a:ext>
            </a:extLst>
          </p:cNvPr>
          <p:cNvSpPr txBox="1"/>
          <p:nvPr/>
        </p:nvSpPr>
        <p:spPr>
          <a:xfrm>
            <a:off x="531681" y="1537851"/>
            <a:ext cx="5845673" cy="830997"/>
          </a:xfrm>
          <a:prstGeom prst="rect">
            <a:avLst/>
          </a:prstGeom>
          <a:noFill/>
        </p:spPr>
        <p:txBody>
          <a:bodyPr wrap="square">
            <a:spAutoFit/>
          </a:bodyPr>
          <a:lstStyle/>
          <a:p>
            <a:r>
              <a:rPr lang="en-US" sz="2400" dirty="0"/>
              <a:t>High-res setups with achievable resolution of </a:t>
            </a:r>
            <a:r>
              <a:rPr lang="en-US" sz="2400" b="1" dirty="0"/>
              <a:t>7, 15 </a:t>
            </a:r>
            <a:r>
              <a:rPr lang="en-US" sz="2400" dirty="0"/>
              <a:t>and</a:t>
            </a:r>
            <a:r>
              <a:rPr lang="en-US" sz="2400" b="1" dirty="0"/>
              <a:t> 25 </a:t>
            </a:r>
            <a:r>
              <a:rPr lang="en-US" sz="2400" b="1" dirty="0" err="1"/>
              <a:t>μm</a:t>
            </a:r>
            <a:r>
              <a:rPr lang="en-US" sz="2400" b="1" dirty="0"/>
              <a:t> </a:t>
            </a:r>
            <a:r>
              <a:rPr lang="en-US" sz="2400" dirty="0"/>
              <a:t>are</a:t>
            </a:r>
            <a:r>
              <a:rPr lang="en-US" sz="2400" b="1" dirty="0"/>
              <a:t> routinely available</a:t>
            </a:r>
          </a:p>
        </p:txBody>
      </p:sp>
    </p:spTree>
    <p:extLst>
      <p:ext uri="{BB962C8B-B14F-4D97-AF65-F5344CB8AC3E}">
        <p14:creationId xmlns:p14="http://schemas.microsoft.com/office/powerpoint/2010/main" val="615553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BBDA-F631-1988-DC55-9665A544C7DF}"/>
              </a:ext>
            </a:extLst>
          </p:cNvPr>
          <p:cNvSpPr>
            <a:spLocks noGrp="1"/>
          </p:cNvSpPr>
          <p:nvPr>
            <p:ph type="title"/>
          </p:nvPr>
        </p:nvSpPr>
        <p:spPr>
          <a:xfrm>
            <a:off x="429767" y="274320"/>
            <a:ext cx="11430000" cy="535531"/>
          </a:xfrm>
        </p:spPr>
        <p:txBody>
          <a:bodyPr/>
          <a:lstStyle/>
          <a:p>
            <a:r>
              <a:rPr lang="en-US" dirty="0"/>
              <a:t>Upgrade of detector gantry and sample table (May 21, 2024)</a:t>
            </a:r>
          </a:p>
        </p:txBody>
      </p:sp>
      <p:sp>
        <p:nvSpPr>
          <p:cNvPr id="35" name="Right Arrow 34">
            <a:extLst>
              <a:ext uri="{FF2B5EF4-FFF2-40B4-BE49-F238E27FC236}">
                <a16:creationId xmlns:a16="http://schemas.microsoft.com/office/drawing/2014/main" id="{CEA865C3-6CE2-0DA4-8430-2805FB2B9F6D}"/>
              </a:ext>
            </a:extLst>
          </p:cNvPr>
          <p:cNvSpPr/>
          <p:nvPr/>
        </p:nvSpPr>
        <p:spPr>
          <a:xfrm>
            <a:off x="5085802" y="2201832"/>
            <a:ext cx="1186127" cy="1396178"/>
          </a:xfrm>
          <a:prstGeom prst="rightArrow">
            <a:avLst/>
          </a:prstGeom>
          <a:solidFill>
            <a:schemeClr val="accent2"/>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65" name="Group 64">
            <a:extLst>
              <a:ext uri="{FF2B5EF4-FFF2-40B4-BE49-F238E27FC236}">
                <a16:creationId xmlns:a16="http://schemas.microsoft.com/office/drawing/2014/main" id="{9CBF8BC6-9C6F-4511-24FC-045C33EAC722}"/>
              </a:ext>
            </a:extLst>
          </p:cNvPr>
          <p:cNvGrpSpPr/>
          <p:nvPr/>
        </p:nvGrpSpPr>
        <p:grpSpPr>
          <a:xfrm>
            <a:off x="6383584" y="1086635"/>
            <a:ext cx="4388318" cy="4003841"/>
            <a:chOff x="6301522" y="1034148"/>
            <a:chExt cx="4388318" cy="4003841"/>
          </a:xfrm>
        </p:grpSpPr>
        <p:grpSp>
          <p:nvGrpSpPr>
            <p:cNvPr id="34" name="Group 33">
              <a:extLst>
                <a:ext uri="{FF2B5EF4-FFF2-40B4-BE49-F238E27FC236}">
                  <a16:creationId xmlns:a16="http://schemas.microsoft.com/office/drawing/2014/main" id="{4BABCB14-6FCA-C900-8AB1-31C0C5A18AB8}"/>
                </a:ext>
              </a:extLst>
            </p:cNvPr>
            <p:cNvGrpSpPr/>
            <p:nvPr/>
          </p:nvGrpSpPr>
          <p:grpSpPr>
            <a:xfrm>
              <a:off x="6301522" y="1034148"/>
              <a:ext cx="4388318" cy="3979806"/>
              <a:chOff x="5519224" y="1439097"/>
              <a:chExt cx="4388318" cy="3979806"/>
            </a:xfrm>
          </p:grpSpPr>
          <p:pic>
            <p:nvPicPr>
              <p:cNvPr id="7" name="Picture 6" descr="A machine in a room&#10;&#10;Description automatically generated">
                <a:extLst>
                  <a:ext uri="{FF2B5EF4-FFF2-40B4-BE49-F238E27FC236}">
                    <a16:creationId xmlns:a16="http://schemas.microsoft.com/office/drawing/2014/main" id="{D8693E4F-E982-6B67-5E17-1D8038825378}"/>
                  </a:ext>
                </a:extLst>
              </p:cNvPr>
              <p:cNvPicPr>
                <a:picLocks noChangeAspect="1"/>
              </p:cNvPicPr>
              <p:nvPr/>
            </p:nvPicPr>
            <p:blipFill rotWithShape="1">
              <a:blip r:embed="rId3"/>
              <a:srcRect l="3312" t="9990" r="24784" b="3064"/>
              <a:stretch/>
            </p:blipFill>
            <p:spPr>
              <a:xfrm>
                <a:off x="5519224" y="1439097"/>
                <a:ext cx="4388318" cy="397980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7" name="Straight Arrow Connector 16">
                <a:extLst>
                  <a:ext uri="{FF2B5EF4-FFF2-40B4-BE49-F238E27FC236}">
                    <a16:creationId xmlns:a16="http://schemas.microsoft.com/office/drawing/2014/main" id="{B64B1E7A-C9E9-9ED4-E0A1-58551857521C}"/>
                  </a:ext>
                </a:extLst>
              </p:cNvPr>
              <p:cNvCxnSpPr>
                <a:cxnSpLocks/>
              </p:cNvCxnSpPr>
              <p:nvPr/>
            </p:nvCxnSpPr>
            <p:spPr>
              <a:xfrm flipH="1">
                <a:off x="7738712" y="1953928"/>
                <a:ext cx="353089" cy="539015"/>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C68219-85FE-F882-EAAE-AD085901AA4C}"/>
                  </a:ext>
                </a:extLst>
              </p:cNvPr>
              <p:cNvSpPr txBox="1"/>
              <p:nvPr/>
            </p:nvSpPr>
            <p:spPr>
              <a:xfrm>
                <a:off x="7608274" y="1667696"/>
                <a:ext cx="1200468" cy="287451"/>
              </a:xfrm>
              <a:prstGeom prst="rect">
                <a:avLst/>
              </a:prstGeom>
              <a:noFill/>
            </p:spPr>
            <p:txBody>
              <a:bodyPr wrap="square" rtlCol="0">
                <a:spAutoFit/>
              </a:bodyPr>
              <a:lstStyle/>
              <a:p>
                <a:pPr algn="ctr">
                  <a:lnSpc>
                    <a:spcPct val="90000"/>
                  </a:lnSpc>
                </a:pPr>
                <a:r>
                  <a:rPr lang="en-US" sz="1400" b="1" dirty="0">
                    <a:solidFill>
                      <a:srgbClr val="FF0000"/>
                    </a:solidFill>
                    <a:highlight>
                      <a:srgbClr val="FFFF00"/>
                    </a:highlight>
                    <a:latin typeface="+mn-lt"/>
                  </a:rPr>
                  <a:t>Detector x 3</a:t>
                </a:r>
              </a:p>
            </p:txBody>
          </p:sp>
          <p:sp>
            <p:nvSpPr>
              <p:cNvPr id="19" name="TextBox 18">
                <a:extLst>
                  <a:ext uri="{FF2B5EF4-FFF2-40B4-BE49-F238E27FC236}">
                    <a16:creationId xmlns:a16="http://schemas.microsoft.com/office/drawing/2014/main" id="{D67CC5B0-CE36-F44B-EFD4-BA62E8B3FD70}"/>
                  </a:ext>
                </a:extLst>
              </p:cNvPr>
              <p:cNvSpPr txBox="1"/>
              <p:nvPr/>
            </p:nvSpPr>
            <p:spPr>
              <a:xfrm>
                <a:off x="5903495" y="3078690"/>
                <a:ext cx="967054" cy="867930"/>
              </a:xfrm>
              <a:prstGeom prst="rect">
                <a:avLst/>
              </a:prstGeom>
              <a:noFill/>
            </p:spPr>
            <p:txBody>
              <a:bodyPr wrap="square" rtlCol="0">
                <a:spAutoFit/>
              </a:bodyPr>
              <a:lstStyle/>
              <a:p>
                <a:pPr algn="ctr">
                  <a:lnSpc>
                    <a:spcPct val="90000"/>
                  </a:lnSpc>
                </a:pPr>
                <a:r>
                  <a:rPr lang="en-US" sz="1400" b="1" dirty="0">
                    <a:solidFill>
                      <a:srgbClr val="FF0000"/>
                    </a:solidFill>
                    <a:highlight>
                      <a:srgbClr val="FFFF00"/>
                    </a:highlight>
                    <a:latin typeface="+mn-lt"/>
                  </a:rPr>
                  <a:t>New Sample Table</a:t>
                </a:r>
              </a:p>
              <a:p>
                <a:pPr algn="ctr">
                  <a:lnSpc>
                    <a:spcPct val="90000"/>
                  </a:lnSpc>
                </a:pPr>
                <a:r>
                  <a:rPr lang="en-US" sz="1400" b="1" dirty="0">
                    <a:solidFill>
                      <a:srgbClr val="FF0000"/>
                    </a:solidFill>
                    <a:highlight>
                      <a:srgbClr val="FFFF00"/>
                    </a:highlight>
                    <a:latin typeface="+mn-lt"/>
                  </a:rPr>
                  <a:t>(XYZ)</a:t>
                </a:r>
              </a:p>
            </p:txBody>
          </p:sp>
          <p:cxnSp>
            <p:nvCxnSpPr>
              <p:cNvPr id="20" name="Straight Arrow Connector 19">
                <a:extLst>
                  <a:ext uri="{FF2B5EF4-FFF2-40B4-BE49-F238E27FC236}">
                    <a16:creationId xmlns:a16="http://schemas.microsoft.com/office/drawing/2014/main" id="{C2C6D611-EF5D-FDCB-E553-A51DF40E7C8F}"/>
                  </a:ext>
                </a:extLst>
              </p:cNvPr>
              <p:cNvCxnSpPr>
                <a:cxnSpLocks/>
              </p:cNvCxnSpPr>
              <p:nvPr/>
            </p:nvCxnSpPr>
            <p:spPr>
              <a:xfrm flipV="1">
                <a:off x="6728059" y="3339966"/>
                <a:ext cx="526761" cy="279133"/>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0E04834-CF0B-CBBF-040F-676DB9B24FFF}"/>
                  </a:ext>
                </a:extLst>
              </p:cNvPr>
              <p:cNvCxnSpPr>
                <a:cxnSpLocks/>
              </p:cNvCxnSpPr>
              <p:nvPr/>
            </p:nvCxnSpPr>
            <p:spPr>
              <a:xfrm flipH="1">
                <a:off x="7124747" y="1953928"/>
                <a:ext cx="967054" cy="539015"/>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EE0BBF-6818-49E6-58E4-AA61557F3FFF}"/>
                  </a:ext>
                </a:extLst>
              </p:cNvPr>
              <p:cNvCxnSpPr>
                <a:cxnSpLocks/>
              </p:cNvCxnSpPr>
              <p:nvPr/>
            </p:nvCxnSpPr>
            <p:spPr>
              <a:xfrm flipH="1">
                <a:off x="7392202" y="1949933"/>
                <a:ext cx="699599" cy="604361"/>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37D9E863-7C62-B3CA-C977-68DEF0A665A4}"/>
                </a:ext>
              </a:extLst>
            </p:cNvPr>
            <p:cNvGrpSpPr/>
            <p:nvPr/>
          </p:nvGrpSpPr>
          <p:grpSpPr>
            <a:xfrm>
              <a:off x="6351043" y="3763287"/>
              <a:ext cx="823085" cy="1274702"/>
              <a:chOff x="6351043" y="3763287"/>
              <a:chExt cx="823085" cy="1274702"/>
            </a:xfrm>
          </p:grpSpPr>
          <p:cxnSp>
            <p:nvCxnSpPr>
              <p:cNvPr id="37" name="Straight Arrow Connector 36">
                <a:extLst>
                  <a:ext uri="{FF2B5EF4-FFF2-40B4-BE49-F238E27FC236}">
                    <a16:creationId xmlns:a16="http://schemas.microsoft.com/office/drawing/2014/main" id="{EA79EFF1-8B31-F00D-9BED-BF947CC272D1}"/>
                  </a:ext>
                </a:extLst>
              </p:cNvPr>
              <p:cNvCxnSpPr>
                <a:cxnSpLocks/>
              </p:cNvCxnSpPr>
              <p:nvPr/>
            </p:nvCxnSpPr>
            <p:spPr>
              <a:xfrm flipV="1">
                <a:off x="6493657" y="4101737"/>
                <a:ext cx="0" cy="522514"/>
              </a:xfrm>
              <a:prstGeom prst="straightConnector1">
                <a:avLst/>
              </a:prstGeom>
              <a:ln w="38100">
                <a:solidFill>
                  <a:srgbClr val="05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7D25402-3B8C-F69B-6262-0E4C6EBC5594}"/>
                  </a:ext>
                </a:extLst>
              </p:cNvPr>
              <p:cNvCxnSpPr>
                <a:cxnSpLocks/>
              </p:cNvCxnSpPr>
              <p:nvPr/>
            </p:nvCxnSpPr>
            <p:spPr>
              <a:xfrm>
                <a:off x="6493657" y="4624251"/>
                <a:ext cx="416594" cy="222069"/>
              </a:xfrm>
              <a:prstGeom prst="straightConnector1">
                <a:avLst/>
              </a:prstGeom>
              <a:ln w="38100">
                <a:solidFill>
                  <a:srgbClr val="FF0000"/>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895DE45-788F-0488-AE56-5C926DE0143C}"/>
                  </a:ext>
                </a:extLst>
              </p:cNvPr>
              <p:cNvCxnSpPr>
                <a:cxnSpLocks/>
              </p:cNvCxnSpPr>
              <p:nvPr/>
            </p:nvCxnSpPr>
            <p:spPr>
              <a:xfrm flipV="1">
                <a:off x="6493657" y="4349931"/>
                <a:ext cx="442720" cy="274320"/>
              </a:xfrm>
              <a:prstGeom prst="straightConnector1">
                <a:avLst/>
              </a:prstGeom>
              <a:ln w="38100">
                <a:solidFill>
                  <a:schemeClr val="tx2">
                    <a:lumMod val="75000"/>
                  </a:schemeClr>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7B98F37-322E-F73E-F793-C010CF28EF53}"/>
                  </a:ext>
                </a:extLst>
              </p:cNvPr>
              <p:cNvSpPr txBox="1"/>
              <p:nvPr/>
            </p:nvSpPr>
            <p:spPr>
              <a:xfrm>
                <a:off x="6874046" y="4696357"/>
                <a:ext cx="300082" cy="341632"/>
              </a:xfrm>
              <a:prstGeom prst="rect">
                <a:avLst/>
              </a:prstGeom>
              <a:noFill/>
            </p:spPr>
            <p:txBody>
              <a:bodyPr wrap="none" rtlCol="0">
                <a:spAutoFit/>
              </a:bodyPr>
              <a:lstStyle/>
              <a:p>
                <a:pPr algn="l">
                  <a:lnSpc>
                    <a:spcPct val="90000"/>
                  </a:lnSpc>
                </a:pPr>
                <a:r>
                  <a:rPr lang="en-US" b="1" dirty="0">
                    <a:solidFill>
                      <a:srgbClr val="FF0000"/>
                    </a:solidFill>
                    <a:latin typeface="+mn-lt"/>
                  </a:rPr>
                  <a:t>z</a:t>
                </a:r>
              </a:p>
            </p:txBody>
          </p:sp>
          <p:sp>
            <p:nvSpPr>
              <p:cNvPr id="54" name="TextBox 53">
                <a:extLst>
                  <a:ext uri="{FF2B5EF4-FFF2-40B4-BE49-F238E27FC236}">
                    <a16:creationId xmlns:a16="http://schemas.microsoft.com/office/drawing/2014/main" id="{B30EFE43-56FE-9828-58DB-5707805C9372}"/>
                  </a:ext>
                </a:extLst>
              </p:cNvPr>
              <p:cNvSpPr txBox="1"/>
              <p:nvPr/>
            </p:nvSpPr>
            <p:spPr>
              <a:xfrm>
                <a:off x="6351043" y="3763287"/>
                <a:ext cx="270853" cy="341632"/>
              </a:xfrm>
              <a:prstGeom prst="rect">
                <a:avLst/>
              </a:prstGeom>
              <a:noFill/>
            </p:spPr>
            <p:txBody>
              <a:bodyPr wrap="square" rtlCol="0">
                <a:spAutoFit/>
              </a:bodyPr>
              <a:lstStyle/>
              <a:p>
                <a:pPr algn="l">
                  <a:lnSpc>
                    <a:spcPct val="90000"/>
                  </a:lnSpc>
                </a:pPr>
                <a:r>
                  <a:rPr lang="en-US" b="1" dirty="0">
                    <a:solidFill>
                      <a:srgbClr val="0500FF"/>
                    </a:solidFill>
                    <a:latin typeface="+mn-lt"/>
                  </a:rPr>
                  <a:t>y</a:t>
                </a:r>
              </a:p>
            </p:txBody>
          </p:sp>
          <p:sp>
            <p:nvSpPr>
              <p:cNvPr id="55" name="TextBox 54">
                <a:extLst>
                  <a:ext uri="{FF2B5EF4-FFF2-40B4-BE49-F238E27FC236}">
                    <a16:creationId xmlns:a16="http://schemas.microsoft.com/office/drawing/2014/main" id="{4C306440-B2EE-A08A-5B17-2FFA117704E9}"/>
                  </a:ext>
                </a:extLst>
              </p:cNvPr>
              <p:cNvSpPr txBox="1"/>
              <p:nvPr/>
            </p:nvSpPr>
            <p:spPr>
              <a:xfrm>
                <a:off x="6888660" y="4155080"/>
                <a:ext cx="270853" cy="341632"/>
              </a:xfrm>
              <a:prstGeom prst="rect">
                <a:avLst/>
              </a:prstGeom>
              <a:noFill/>
            </p:spPr>
            <p:txBody>
              <a:bodyPr wrap="square" rtlCol="0">
                <a:spAutoFit/>
              </a:bodyPr>
              <a:lstStyle/>
              <a:p>
                <a:pPr algn="l">
                  <a:lnSpc>
                    <a:spcPct val="90000"/>
                  </a:lnSpc>
                </a:pPr>
                <a:r>
                  <a:rPr lang="en-US" b="1" dirty="0">
                    <a:solidFill>
                      <a:schemeClr val="tx2">
                        <a:lumMod val="75000"/>
                      </a:schemeClr>
                    </a:solidFill>
                    <a:latin typeface="+mn-lt"/>
                  </a:rPr>
                  <a:t>x</a:t>
                </a:r>
              </a:p>
            </p:txBody>
          </p:sp>
        </p:grpSp>
      </p:grpSp>
      <p:grpSp>
        <p:nvGrpSpPr>
          <p:cNvPr id="64" name="Group 63">
            <a:extLst>
              <a:ext uri="{FF2B5EF4-FFF2-40B4-BE49-F238E27FC236}">
                <a16:creationId xmlns:a16="http://schemas.microsoft.com/office/drawing/2014/main" id="{C8ABEEBD-A81A-D9C6-ADEB-F08982EB3385}"/>
              </a:ext>
            </a:extLst>
          </p:cNvPr>
          <p:cNvGrpSpPr/>
          <p:nvPr/>
        </p:nvGrpSpPr>
        <p:grpSpPr>
          <a:xfrm>
            <a:off x="1226848" y="1086635"/>
            <a:ext cx="3718721" cy="4005931"/>
            <a:chOff x="1144786" y="1034148"/>
            <a:chExt cx="3718721" cy="4005931"/>
          </a:xfrm>
        </p:grpSpPr>
        <p:grpSp>
          <p:nvGrpSpPr>
            <p:cNvPr id="33" name="Group 32">
              <a:extLst>
                <a:ext uri="{FF2B5EF4-FFF2-40B4-BE49-F238E27FC236}">
                  <a16:creationId xmlns:a16="http://schemas.microsoft.com/office/drawing/2014/main" id="{C2F35FEA-53D2-9DFA-98DE-0724E3F16BC1}"/>
                </a:ext>
              </a:extLst>
            </p:cNvPr>
            <p:cNvGrpSpPr/>
            <p:nvPr/>
          </p:nvGrpSpPr>
          <p:grpSpPr>
            <a:xfrm>
              <a:off x="1144786" y="1034148"/>
              <a:ext cx="3718721" cy="3979806"/>
              <a:chOff x="988031" y="1439097"/>
              <a:chExt cx="3718721" cy="3979806"/>
            </a:xfrm>
          </p:grpSpPr>
          <p:pic>
            <p:nvPicPr>
              <p:cNvPr id="5" name="Picture 4" descr="A machine with wires and a cylinder&#10;&#10;Description automatically generated with medium confidence">
                <a:extLst>
                  <a:ext uri="{FF2B5EF4-FFF2-40B4-BE49-F238E27FC236}">
                    <a16:creationId xmlns:a16="http://schemas.microsoft.com/office/drawing/2014/main" id="{3E65CC1B-E4E0-DE94-9274-FF1D7466969C}"/>
                  </a:ext>
                </a:extLst>
              </p:cNvPr>
              <p:cNvPicPr>
                <a:picLocks noChangeAspect="1"/>
              </p:cNvPicPr>
              <p:nvPr/>
            </p:nvPicPr>
            <p:blipFill rotWithShape="1">
              <a:blip r:embed="rId4"/>
              <a:srcRect r="29920"/>
              <a:stretch/>
            </p:blipFill>
            <p:spPr>
              <a:xfrm>
                <a:off x="988031" y="1439097"/>
                <a:ext cx="3718721" cy="397980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Arrow Connector 8">
                <a:extLst>
                  <a:ext uri="{FF2B5EF4-FFF2-40B4-BE49-F238E27FC236}">
                    <a16:creationId xmlns:a16="http://schemas.microsoft.com/office/drawing/2014/main" id="{778EA813-3EE8-5FAF-4FD5-49F8E6A65994}"/>
                  </a:ext>
                </a:extLst>
              </p:cNvPr>
              <p:cNvCxnSpPr/>
              <p:nvPr/>
            </p:nvCxnSpPr>
            <p:spPr>
              <a:xfrm flipH="1">
                <a:off x="2847391" y="1953928"/>
                <a:ext cx="328946" cy="394636"/>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E55DB0-E476-830D-81B5-ED1626938172}"/>
                  </a:ext>
                </a:extLst>
              </p:cNvPr>
              <p:cNvSpPr txBox="1"/>
              <p:nvPr/>
            </p:nvSpPr>
            <p:spPr>
              <a:xfrm>
                <a:off x="2692810" y="1667696"/>
                <a:ext cx="967054" cy="286232"/>
              </a:xfrm>
              <a:prstGeom prst="rect">
                <a:avLst/>
              </a:prstGeom>
              <a:noFill/>
            </p:spPr>
            <p:txBody>
              <a:bodyPr wrap="square" rtlCol="0">
                <a:spAutoFit/>
              </a:bodyPr>
              <a:lstStyle/>
              <a:p>
                <a:pPr algn="ctr">
                  <a:lnSpc>
                    <a:spcPct val="90000"/>
                  </a:lnSpc>
                </a:pPr>
                <a:r>
                  <a:rPr lang="en-US" sz="1400" b="1" dirty="0">
                    <a:highlight>
                      <a:srgbClr val="FFFF00"/>
                    </a:highlight>
                    <a:latin typeface="+mn-lt"/>
                  </a:rPr>
                  <a:t>Detector</a:t>
                </a:r>
              </a:p>
            </p:txBody>
          </p:sp>
          <p:sp>
            <p:nvSpPr>
              <p:cNvPr id="11" name="TextBox 10">
                <a:extLst>
                  <a:ext uri="{FF2B5EF4-FFF2-40B4-BE49-F238E27FC236}">
                    <a16:creationId xmlns:a16="http://schemas.microsoft.com/office/drawing/2014/main" id="{F753F50C-0C20-4C54-DD70-AD47A2595AC5}"/>
                  </a:ext>
                </a:extLst>
              </p:cNvPr>
              <p:cNvSpPr txBox="1"/>
              <p:nvPr/>
            </p:nvSpPr>
            <p:spPr>
              <a:xfrm>
                <a:off x="988031" y="3078690"/>
                <a:ext cx="967054" cy="674031"/>
              </a:xfrm>
              <a:prstGeom prst="rect">
                <a:avLst/>
              </a:prstGeom>
              <a:noFill/>
            </p:spPr>
            <p:txBody>
              <a:bodyPr wrap="square" rtlCol="0">
                <a:spAutoFit/>
              </a:bodyPr>
              <a:lstStyle/>
              <a:p>
                <a:pPr algn="ctr">
                  <a:lnSpc>
                    <a:spcPct val="90000"/>
                  </a:lnSpc>
                </a:pPr>
                <a:r>
                  <a:rPr lang="en-US" sz="1400" b="1" dirty="0">
                    <a:highlight>
                      <a:srgbClr val="FFFF00"/>
                    </a:highlight>
                    <a:latin typeface="+mn-lt"/>
                  </a:rPr>
                  <a:t>Sample Table</a:t>
                </a:r>
              </a:p>
              <a:p>
                <a:pPr algn="ctr">
                  <a:lnSpc>
                    <a:spcPct val="90000"/>
                  </a:lnSpc>
                </a:pPr>
                <a:r>
                  <a:rPr lang="en-US" sz="1400" b="1" dirty="0">
                    <a:highlight>
                      <a:srgbClr val="FFFF00"/>
                    </a:highlight>
                    <a:latin typeface="+mn-lt"/>
                  </a:rPr>
                  <a:t>(XYZ)</a:t>
                </a:r>
              </a:p>
            </p:txBody>
          </p:sp>
          <p:cxnSp>
            <p:nvCxnSpPr>
              <p:cNvPr id="12" name="Straight Arrow Connector 11">
                <a:extLst>
                  <a:ext uri="{FF2B5EF4-FFF2-40B4-BE49-F238E27FC236}">
                    <a16:creationId xmlns:a16="http://schemas.microsoft.com/office/drawing/2014/main" id="{24A15955-0D27-6298-25F4-ECC91BCFDD96}"/>
                  </a:ext>
                </a:extLst>
              </p:cNvPr>
              <p:cNvCxnSpPr>
                <a:cxnSpLocks/>
              </p:cNvCxnSpPr>
              <p:nvPr/>
            </p:nvCxnSpPr>
            <p:spPr>
              <a:xfrm flipV="1">
                <a:off x="1778358" y="3185962"/>
                <a:ext cx="914452" cy="243038"/>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3506E3D6-07C2-8FEC-98B4-F9FC30571321}"/>
                </a:ext>
              </a:extLst>
            </p:cNvPr>
            <p:cNvGrpSpPr/>
            <p:nvPr/>
          </p:nvGrpSpPr>
          <p:grpSpPr>
            <a:xfrm>
              <a:off x="1216770" y="3765377"/>
              <a:ext cx="823085" cy="1274702"/>
              <a:chOff x="6351043" y="3763287"/>
              <a:chExt cx="823085" cy="1274702"/>
            </a:xfrm>
          </p:grpSpPr>
          <p:cxnSp>
            <p:nvCxnSpPr>
              <p:cNvPr id="58" name="Straight Arrow Connector 57">
                <a:extLst>
                  <a:ext uri="{FF2B5EF4-FFF2-40B4-BE49-F238E27FC236}">
                    <a16:creationId xmlns:a16="http://schemas.microsoft.com/office/drawing/2014/main" id="{8BCE7715-9C71-33FF-3E48-371BB8EC1216}"/>
                  </a:ext>
                </a:extLst>
              </p:cNvPr>
              <p:cNvCxnSpPr>
                <a:cxnSpLocks/>
              </p:cNvCxnSpPr>
              <p:nvPr/>
            </p:nvCxnSpPr>
            <p:spPr>
              <a:xfrm flipV="1">
                <a:off x="6493657" y="4101737"/>
                <a:ext cx="0" cy="522514"/>
              </a:xfrm>
              <a:prstGeom prst="straightConnector1">
                <a:avLst/>
              </a:prstGeom>
              <a:ln w="38100">
                <a:solidFill>
                  <a:srgbClr val="0500FF"/>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39E66F0-0B29-525C-E0CD-4C4432E825D2}"/>
                  </a:ext>
                </a:extLst>
              </p:cNvPr>
              <p:cNvCxnSpPr>
                <a:cxnSpLocks/>
              </p:cNvCxnSpPr>
              <p:nvPr/>
            </p:nvCxnSpPr>
            <p:spPr>
              <a:xfrm>
                <a:off x="6493657" y="4624251"/>
                <a:ext cx="416594" cy="222069"/>
              </a:xfrm>
              <a:prstGeom prst="straightConnector1">
                <a:avLst/>
              </a:prstGeom>
              <a:ln w="38100">
                <a:solidFill>
                  <a:srgbClr val="FF0000"/>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BA7E089-3F29-C556-6533-1F57DEB38E6E}"/>
                  </a:ext>
                </a:extLst>
              </p:cNvPr>
              <p:cNvCxnSpPr>
                <a:cxnSpLocks/>
              </p:cNvCxnSpPr>
              <p:nvPr/>
            </p:nvCxnSpPr>
            <p:spPr>
              <a:xfrm flipV="1">
                <a:off x="6493657" y="4349931"/>
                <a:ext cx="442720" cy="274320"/>
              </a:xfrm>
              <a:prstGeom prst="straightConnector1">
                <a:avLst/>
              </a:prstGeom>
              <a:ln w="38100">
                <a:solidFill>
                  <a:schemeClr val="tx2">
                    <a:lumMod val="75000"/>
                  </a:schemeClr>
                </a:solidFill>
                <a:miter lim="8000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8EC0A08-73B0-16AF-9A34-70899D18A3D1}"/>
                  </a:ext>
                </a:extLst>
              </p:cNvPr>
              <p:cNvSpPr txBox="1"/>
              <p:nvPr/>
            </p:nvSpPr>
            <p:spPr>
              <a:xfrm>
                <a:off x="6874046" y="4696357"/>
                <a:ext cx="300082" cy="341632"/>
              </a:xfrm>
              <a:prstGeom prst="rect">
                <a:avLst/>
              </a:prstGeom>
              <a:noFill/>
            </p:spPr>
            <p:txBody>
              <a:bodyPr wrap="none" rtlCol="0">
                <a:spAutoFit/>
              </a:bodyPr>
              <a:lstStyle/>
              <a:p>
                <a:pPr algn="l">
                  <a:lnSpc>
                    <a:spcPct val="90000"/>
                  </a:lnSpc>
                </a:pPr>
                <a:r>
                  <a:rPr lang="en-US" b="1" dirty="0">
                    <a:solidFill>
                      <a:srgbClr val="FF0000"/>
                    </a:solidFill>
                    <a:latin typeface="+mn-lt"/>
                  </a:rPr>
                  <a:t>z</a:t>
                </a:r>
              </a:p>
            </p:txBody>
          </p:sp>
          <p:sp>
            <p:nvSpPr>
              <p:cNvPr id="62" name="TextBox 61">
                <a:extLst>
                  <a:ext uri="{FF2B5EF4-FFF2-40B4-BE49-F238E27FC236}">
                    <a16:creationId xmlns:a16="http://schemas.microsoft.com/office/drawing/2014/main" id="{86753798-1A66-02FF-6342-DB26A0D48DBA}"/>
                  </a:ext>
                </a:extLst>
              </p:cNvPr>
              <p:cNvSpPr txBox="1"/>
              <p:nvPr/>
            </p:nvSpPr>
            <p:spPr>
              <a:xfrm>
                <a:off x="6351043" y="3763287"/>
                <a:ext cx="270853" cy="341632"/>
              </a:xfrm>
              <a:prstGeom prst="rect">
                <a:avLst/>
              </a:prstGeom>
              <a:noFill/>
            </p:spPr>
            <p:txBody>
              <a:bodyPr wrap="square" rtlCol="0">
                <a:spAutoFit/>
              </a:bodyPr>
              <a:lstStyle/>
              <a:p>
                <a:pPr algn="l">
                  <a:lnSpc>
                    <a:spcPct val="90000"/>
                  </a:lnSpc>
                </a:pPr>
                <a:r>
                  <a:rPr lang="en-US" b="1" dirty="0">
                    <a:solidFill>
                      <a:srgbClr val="0500FF"/>
                    </a:solidFill>
                    <a:latin typeface="+mn-lt"/>
                  </a:rPr>
                  <a:t>y</a:t>
                </a:r>
              </a:p>
            </p:txBody>
          </p:sp>
          <p:sp>
            <p:nvSpPr>
              <p:cNvPr id="63" name="TextBox 62">
                <a:extLst>
                  <a:ext uri="{FF2B5EF4-FFF2-40B4-BE49-F238E27FC236}">
                    <a16:creationId xmlns:a16="http://schemas.microsoft.com/office/drawing/2014/main" id="{9B870737-86B1-78C1-DB76-570A1DFFBD3E}"/>
                  </a:ext>
                </a:extLst>
              </p:cNvPr>
              <p:cNvSpPr txBox="1"/>
              <p:nvPr/>
            </p:nvSpPr>
            <p:spPr>
              <a:xfrm>
                <a:off x="6888660" y="4155080"/>
                <a:ext cx="270853" cy="341632"/>
              </a:xfrm>
              <a:prstGeom prst="rect">
                <a:avLst/>
              </a:prstGeom>
              <a:noFill/>
            </p:spPr>
            <p:txBody>
              <a:bodyPr wrap="square" rtlCol="0">
                <a:spAutoFit/>
              </a:bodyPr>
              <a:lstStyle/>
              <a:p>
                <a:pPr algn="l">
                  <a:lnSpc>
                    <a:spcPct val="90000"/>
                  </a:lnSpc>
                </a:pPr>
                <a:r>
                  <a:rPr lang="en-US" b="1" dirty="0">
                    <a:solidFill>
                      <a:schemeClr val="tx2">
                        <a:lumMod val="75000"/>
                      </a:schemeClr>
                    </a:solidFill>
                    <a:latin typeface="+mn-lt"/>
                  </a:rPr>
                  <a:t>x</a:t>
                </a:r>
              </a:p>
            </p:txBody>
          </p:sp>
        </p:grpSp>
      </p:grpSp>
      <p:sp>
        <p:nvSpPr>
          <p:cNvPr id="3" name="TextBox 2">
            <a:extLst>
              <a:ext uri="{FF2B5EF4-FFF2-40B4-BE49-F238E27FC236}">
                <a16:creationId xmlns:a16="http://schemas.microsoft.com/office/drawing/2014/main" id="{AB61B051-CF70-1ECB-0893-21A0404A827D}"/>
              </a:ext>
            </a:extLst>
          </p:cNvPr>
          <p:cNvSpPr txBox="1"/>
          <p:nvPr/>
        </p:nvSpPr>
        <p:spPr>
          <a:xfrm>
            <a:off x="2433625" y="5266264"/>
            <a:ext cx="1305165" cy="1089529"/>
          </a:xfrm>
          <a:prstGeom prst="rect">
            <a:avLst/>
          </a:prstGeom>
          <a:noFill/>
        </p:spPr>
        <p:txBody>
          <a:bodyPr wrap="none" rtlCol="0">
            <a:spAutoFit/>
          </a:bodyPr>
          <a:lstStyle/>
          <a:p>
            <a:pPr algn="l">
              <a:lnSpc>
                <a:spcPct val="90000"/>
              </a:lnSpc>
            </a:pPr>
            <a:r>
              <a:rPr lang="en-US" dirty="0">
                <a:latin typeface="+mn-lt"/>
              </a:rPr>
              <a:t>Travel:</a:t>
            </a:r>
          </a:p>
          <a:p>
            <a:pPr algn="l">
              <a:lnSpc>
                <a:spcPct val="90000"/>
              </a:lnSpc>
            </a:pPr>
            <a:r>
              <a:rPr lang="en-US" dirty="0">
                <a:latin typeface="+mn-lt"/>
              </a:rPr>
              <a:t>x: 400 mm</a:t>
            </a:r>
          </a:p>
          <a:p>
            <a:pPr algn="l">
              <a:lnSpc>
                <a:spcPct val="90000"/>
              </a:lnSpc>
            </a:pPr>
            <a:r>
              <a:rPr lang="en-US" dirty="0">
                <a:latin typeface="+mn-lt"/>
              </a:rPr>
              <a:t>y: 50 mm</a:t>
            </a:r>
          </a:p>
          <a:p>
            <a:pPr algn="l">
              <a:lnSpc>
                <a:spcPct val="90000"/>
              </a:lnSpc>
            </a:pPr>
            <a:r>
              <a:rPr lang="en-US" dirty="0">
                <a:latin typeface="+mn-lt"/>
              </a:rPr>
              <a:t>z: 200 mm</a:t>
            </a:r>
          </a:p>
        </p:txBody>
      </p:sp>
      <p:sp>
        <p:nvSpPr>
          <p:cNvPr id="6" name="TextBox 5">
            <a:extLst>
              <a:ext uri="{FF2B5EF4-FFF2-40B4-BE49-F238E27FC236}">
                <a16:creationId xmlns:a16="http://schemas.microsoft.com/office/drawing/2014/main" id="{691DBA17-D9BC-20EE-C8C2-E91EA7513A36}"/>
              </a:ext>
            </a:extLst>
          </p:cNvPr>
          <p:cNvSpPr txBox="1"/>
          <p:nvPr/>
        </p:nvSpPr>
        <p:spPr>
          <a:xfrm>
            <a:off x="7591925" y="5243248"/>
            <a:ext cx="2794868" cy="1340432"/>
          </a:xfrm>
          <a:prstGeom prst="rect">
            <a:avLst/>
          </a:prstGeom>
          <a:noFill/>
        </p:spPr>
        <p:txBody>
          <a:bodyPr wrap="none" rtlCol="0">
            <a:spAutoFit/>
          </a:bodyPr>
          <a:lstStyle/>
          <a:p>
            <a:pPr algn="l">
              <a:lnSpc>
                <a:spcPct val="90000"/>
              </a:lnSpc>
            </a:pPr>
            <a:r>
              <a:rPr lang="en-US" dirty="0">
                <a:latin typeface="+mn-lt"/>
              </a:rPr>
              <a:t>Travel:</a:t>
            </a:r>
          </a:p>
          <a:p>
            <a:pPr algn="l">
              <a:lnSpc>
                <a:spcPct val="90000"/>
              </a:lnSpc>
            </a:pPr>
            <a:r>
              <a:rPr lang="en-US" dirty="0">
                <a:latin typeface="+mn-lt"/>
              </a:rPr>
              <a:t>x: 400 mm</a:t>
            </a:r>
          </a:p>
          <a:p>
            <a:pPr algn="l">
              <a:lnSpc>
                <a:spcPct val="90000"/>
              </a:lnSpc>
            </a:pPr>
            <a:r>
              <a:rPr lang="en-US" dirty="0">
                <a:latin typeface="+mn-lt"/>
              </a:rPr>
              <a:t>y: </a:t>
            </a:r>
            <a:r>
              <a:rPr lang="en-US" dirty="0">
                <a:solidFill>
                  <a:srgbClr val="00B050"/>
                </a:solidFill>
                <a:latin typeface="+mn-lt"/>
              </a:rPr>
              <a:t>230 mm</a:t>
            </a:r>
          </a:p>
          <a:p>
            <a:pPr algn="l">
              <a:lnSpc>
                <a:spcPct val="90000"/>
              </a:lnSpc>
            </a:pPr>
            <a:r>
              <a:rPr lang="en-US" dirty="0">
                <a:latin typeface="+mn-lt"/>
              </a:rPr>
              <a:t>z: </a:t>
            </a:r>
            <a:r>
              <a:rPr lang="en-US" dirty="0">
                <a:solidFill>
                  <a:srgbClr val="00B050"/>
                </a:solidFill>
                <a:latin typeface="+mn-lt"/>
              </a:rPr>
              <a:t>300 mm</a:t>
            </a:r>
          </a:p>
          <a:p>
            <a:pPr algn="l">
              <a:lnSpc>
                <a:spcPct val="90000"/>
              </a:lnSpc>
            </a:pPr>
            <a:r>
              <a:rPr lang="en-US" dirty="0"/>
              <a:t>Max. load capacity: </a:t>
            </a:r>
            <a:r>
              <a:rPr lang="en-US" dirty="0">
                <a:solidFill>
                  <a:srgbClr val="00B050"/>
                </a:solidFill>
              </a:rPr>
              <a:t>200 kg</a:t>
            </a:r>
            <a:endParaRPr lang="en-US" dirty="0">
              <a:solidFill>
                <a:srgbClr val="00B050"/>
              </a:solidFill>
              <a:latin typeface="+mn-lt"/>
            </a:endParaRPr>
          </a:p>
        </p:txBody>
      </p:sp>
    </p:spTree>
    <p:extLst>
      <p:ext uri="{BB962C8B-B14F-4D97-AF65-F5344CB8AC3E}">
        <p14:creationId xmlns:p14="http://schemas.microsoft.com/office/powerpoint/2010/main" val="70766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E5422-3CB3-E3AA-E64D-0D150404FEE7}"/>
              </a:ext>
            </a:extLst>
          </p:cNvPr>
          <p:cNvSpPr>
            <a:spLocks noGrp="1"/>
          </p:cNvSpPr>
          <p:nvPr>
            <p:ph type="title"/>
          </p:nvPr>
        </p:nvSpPr>
        <p:spPr/>
        <p:txBody>
          <a:bodyPr/>
          <a:lstStyle/>
          <a:p>
            <a:r>
              <a:rPr lang="en-US" dirty="0"/>
              <a:t>Multiple imaging detector systems tailored for different needs (at the downstream main sample pos.) </a:t>
            </a:r>
          </a:p>
        </p:txBody>
      </p:sp>
      <p:pic>
        <p:nvPicPr>
          <p:cNvPr id="9" name="Picture 8" descr="Chart, scatter chart&#10;&#10;AI-generated content may be incorrect.">
            <a:extLst>
              <a:ext uri="{FF2B5EF4-FFF2-40B4-BE49-F238E27FC236}">
                <a16:creationId xmlns:a16="http://schemas.microsoft.com/office/drawing/2014/main" id="{3484EE92-81B7-79F5-1BC3-10A7929CC748}"/>
              </a:ext>
            </a:extLst>
          </p:cNvPr>
          <p:cNvPicPr>
            <a:picLocks noChangeAspect="1"/>
          </p:cNvPicPr>
          <p:nvPr/>
        </p:nvPicPr>
        <p:blipFill>
          <a:blip r:embed="rId2"/>
          <a:stretch>
            <a:fillRect/>
          </a:stretch>
        </p:blipFill>
        <p:spPr>
          <a:xfrm>
            <a:off x="6503915" y="1614935"/>
            <a:ext cx="5290155" cy="4987650"/>
          </a:xfrm>
          <a:prstGeom prst="rect">
            <a:avLst/>
          </a:prstGeom>
        </p:spPr>
      </p:pic>
      <p:grpSp>
        <p:nvGrpSpPr>
          <p:cNvPr id="20" name="Group 19">
            <a:extLst>
              <a:ext uri="{FF2B5EF4-FFF2-40B4-BE49-F238E27FC236}">
                <a16:creationId xmlns:a16="http://schemas.microsoft.com/office/drawing/2014/main" id="{A86D1632-CA2B-CAF1-C4B3-AF9C79A5A9E5}"/>
              </a:ext>
            </a:extLst>
          </p:cNvPr>
          <p:cNvGrpSpPr>
            <a:grpSpLocks noChangeAspect="1"/>
          </p:cNvGrpSpPr>
          <p:nvPr/>
        </p:nvGrpSpPr>
        <p:grpSpPr>
          <a:xfrm>
            <a:off x="592020" y="1728682"/>
            <a:ext cx="5651151" cy="4238363"/>
            <a:chOff x="592020" y="1435606"/>
            <a:chExt cx="4767888" cy="3575916"/>
          </a:xfrm>
        </p:grpSpPr>
        <p:pic>
          <p:nvPicPr>
            <p:cNvPr id="5" name="Picture 4" descr="A picture containing text, computer&#10;&#10;AI-generated content may be incorrect.">
              <a:extLst>
                <a:ext uri="{FF2B5EF4-FFF2-40B4-BE49-F238E27FC236}">
                  <a16:creationId xmlns:a16="http://schemas.microsoft.com/office/drawing/2014/main" id="{93DF0C65-8D2B-DFED-CF3E-46715EAE7AEA}"/>
                </a:ext>
              </a:extLst>
            </p:cNvPr>
            <p:cNvPicPr>
              <a:picLocks noChangeAspect="1"/>
            </p:cNvPicPr>
            <p:nvPr/>
          </p:nvPicPr>
          <p:blipFill>
            <a:blip r:embed="rId3"/>
            <a:stretch>
              <a:fillRect/>
            </a:stretch>
          </p:blipFill>
          <p:spPr>
            <a:xfrm>
              <a:off x="592020" y="1435606"/>
              <a:ext cx="4767888" cy="3575916"/>
            </a:xfrm>
            <a:prstGeom prst="rect">
              <a:avLst/>
            </a:prstGeom>
          </p:spPr>
        </p:pic>
        <p:sp>
          <p:nvSpPr>
            <p:cNvPr id="15" name="TextBox 14">
              <a:extLst>
                <a:ext uri="{FF2B5EF4-FFF2-40B4-BE49-F238E27FC236}">
                  <a16:creationId xmlns:a16="http://schemas.microsoft.com/office/drawing/2014/main" id="{2AAD40AA-2B64-A4DF-9170-1C37C52683BB}"/>
                </a:ext>
              </a:extLst>
            </p:cNvPr>
            <p:cNvSpPr txBox="1"/>
            <p:nvPr/>
          </p:nvSpPr>
          <p:spPr>
            <a:xfrm>
              <a:off x="773723" y="4372709"/>
              <a:ext cx="377026" cy="523220"/>
            </a:xfrm>
            <a:prstGeom prst="rect">
              <a:avLst/>
            </a:prstGeom>
            <a:noFill/>
          </p:spPr>
          <p:txBody>
            <a:bodyPr wrap="none" rtlCol="0">
              <a:spAutoFit/>
            </a:bodyPr>
            <a:lstStyle/>
            <a:p>
              <a:r>
                <a:rPr lang="en-US" sz="2800" b="1" dirty="0">
                  <a:solidFill>
                    <a:srgbClr val="FFFF00"/>
                  </a:solidFill>
                </a:rPr>
                <a:t>1</a:t>
              </a:r>
            </a:p>
          </p:txBody>
        </p:sp>
        <p:sp>
          <p:nvSpPr>
            <p:cNvPr id="16" name="TextBox 15">
              <a:extLst>
                <a:ext uri="{FF2B5EF4-FFF2-40B4-BE49-F238E27FC236}">
                  <a16:creationId xmlns:a16="http://schemas.microsoft.com/office/drawing/2014/main" id="{2C7F98B9-F4E3-01B0-B1A9-DC01A73F89D0}"/>
                </a:ext>
              </a:extLst>
            </p:cNvPr>
            <p:cNvSpPr txBox="1"/>
            <p:nvPr/>
          </p:nvSpPr>
          <p:spPr>
            <a:xfrm>
              <a:off x="2598938" y="4352966"/>
              <a:ext cx="377026" cy="523220"/>
            </a:xfrm>
            <a:prstGeom prst="rect">
              <a:avLst/>
            </a:prstGeom>
            <a:noFill/>
          </p:spPr>
          <p:txBody>
            <a:bodyPr wrap="none" rtlCol="0">
              <a:spAutoFit/>
            </a:bodyPr>
            <a:lstStyle/>
            <a:p>
              <a:r>
                <a:rPr lang="en-US" sz="2800" b="1" dirty="0">
                  <a:solidFill>
                    <a:srgbClr val="FFFF00"/>
                  </a:solidFill>
                </a:rPr>
                <a:t>2</a:t>
              </a:r>
            </a:p>
          </p:txBody>
        </p:sp>
        <p:sp>
          <p:nvSpPr>
            <p:cNvPr id="17" name="TextBox 16">
              <a:extLst>
                <a:ext uri="{FF2B5EF4-FFF2-40B4-BE49-F238E27FC236}">
                  <a16:creationId xmlns:a16="http://schemas.microsoft.com/office/drawing/2014/main" id="{0CE9D56C-9204-B309-14D1-339DB259F939}"/>
                </a:ext>
              </a:extLst>
            </p:cNvPr>
            <p:cNvSpPr txBox="1"/>
            <p:nvPr/>
          </p:nvSpPr>
          <p:spPr>
            <a:xfrm>
              <a:off x="3602397" y="4376413"/>
              <a:ext cx="377026" cy="523220"/>
            </a:xfrm>
            <a:prstGeom prst="rect">
              <a:avLst/>
            </a:prstGeom>
            <a:noFill/>
          </p:spPr>
          <p:txBody>
            <a:bodyPr wrap="none" rtlCol="0">
              <a:spAutoFit/>
            </a:bodyPr>
            <a:lstStyle/>
            <a:p>
              <a:r>
                <a:rPr lang="en-US" sz="2800" b="1" dirty="0">
                  <a:solidFill>
                    <a:srgbClr val="FFFF00"/>
                  </a:solidFill>
                </a:rPr>
                <a:t>3</a:t>
              </a:r>
            </a:p>
          </p:txBody>
        </p:sp>
        <p:sp>
          <p:nvSpPr>
            <p:cNvPr id="18" name="TextBox 17">
              <a:extLst>
                <a:ext uri="{FF2B5EF4-FFF2-40B4-BE49-F238E27FC236}">
                  <a16:creationId xmlns:a16="http://schemas.microsoft.com/office/drawing/2014/main" id="{740706FF-3862-B3B3-6F8F-69265F72764A}"/>
                </a:ext>
              </a:extLst>
            </p:cNvPr>
            <p:cNvSpPr txBox="1"/>
            <p:nvPr/>
          </p:nvSpPr>
          <p:spPr>
            <a:xfrm>
              <a:off x="1686330" y="4352966"/>
              <a:ext cx="377026" cy="523220"/>
            </a:xfrm>
            <a:prstGeom prst="rect">
              <a:avLst/>
            </a:prstGeom>
            <a:noFill/>
          </p:spPr>
          <p:txBody>
            <a:bodyPr wrap="none" rtlCol="0">
              <a:spAutoFit/>
            </a:bodyPr>
            <a:lstStyle/>
            <a:p>
              <a:r>
                <a:rPr lang="en-US" sz="2800" b="1" dirty="0">
                  <a:solidFill>
                    <a:srgbClr val="FFFF00"/>
                  </a:solidFill>
                </a:rPr>
                <a:t>5</a:t>
              </a:r>
            </a:p>
          </p:txBody>
        </p:sp>
        <p:sp>
          <p:nvSpPr>
            <p:cNvPr id="19" name="TextBox 18">
              <a:extLst>
                <a:ext uri="{FF2B5EF4-FFF2-40B4-BE49-F238E27FC236}">
                  <a16:creationId xmlns:a16="http://schemas.microsoft.com/office/drawing/2014/main" id="{7D5F4D1D-3291-4C87-92ED-2173CB10C0D3}"/>
                </a:ext>
              </a:extLst>
            </p:cNvPr>
            <p:cNvSpPr txBox="1"/>
            <p:nvPr/>
          </p:nvSpPr>
          <p:spPr>
            <a:xfrm>
              <a:off x="4230144" y="4203432"/>
              <a:ext cx="755212" cy="337574"/>
            </a:xfrm>
            <a:prstGeom prst="rect">
              <a:avLst/>
            </a:prstGeom>
            <a:noFill/>
          </p:spPr>
          <p:txBody>
            <a:bodyPr wrap="none" rtlCol="0">
              <a:spAutoFit/>
            </a:bodyPr>
            <a:lstStyle/>
            <a:p>
              <a:r>
                <a:rPr lang="en-US" sz="2000" b="1" dirty="0">
                  <a:solidFill>
                    <a:srgbClr val="FFFF00"/>
                  </a:solidFill>
                </a:rPr>
                <a:t>future</a:t>
              </a:r>
            </a:p>
          </p:txBody>
        </p:sp>
      </p:grpSp>
    </p:spTree>
    <p:extLst>
      <p:ext uri="{BB962C8B-B14F-4D97-AF65-F5344CB8AC3E}">
        <p14:creationId xmlns:p14="http://schemas.microsoft.com/office/powerpoint/2010/main" val="552333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73097-A344-396F-F89B-D421EC42E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808CF-C780-8980-8959-4F5E7A139D33}"/>
              </a:ext>
            </a:extLst>
          </p:cNvPr>
          <p:cNvSpPr>
            <a:spLocks noGrp="1"/>
          </p:cNvSpPr>
          <p:nvPr>
            <p:ph type="title"/>
          </p:nvPr>
        </p:nvSpPr>
        <p:spPr>
          <a:xfrm>
            <a:off x="314692" y="365125"/>
            <a:ext cx="11492432" cy="876267"/>
          </a:xfrm>
        </p:spPr>
        <p:txBody>
          <a:bodyPr/>
          <a:lstStyle/>
          <a:p>
            <a:r>
              <a:rPr lang="en-US" dirty="0"/>
              <a:t>Upstream sample pos. also has a dedicated detector for high-speed imaging</a:t>
            </a:r>
          </a:p>
        </p:txBody>
      </p:sp>
      <p:grpSp>
        <p:nvGrpSpPr>
          <p:cNvPr id="5" name="Group 4">
            <a:extLst>
              <a:ext uri="{FF2B5EF4-FFF2-40B4-BE49-F238E27FC236}">
                <a16:creationId xmlns:a16="http://schemas.microsoft.com/office/drawing/2014/main" id="{2DF1FE91-92E0-3122-F079-70BA1E196DB9}"/>
              </a:ext>
            </a:extLst>
          </p:cNvPr>
          <p:cNvGrpSpPr>
            <a:grpSpLocks noChangeAspect="1"/>
          </p:cNvGrpSpPr>
          <p:nvPr/>
        </p:nvGrpSpPr>
        <p:grpSpPr>
          <a:xfrm>
            <a:off x="6252608" y="1196721"/>
            <a:ext cx="5738248" cy="5312118"/>
            <a:chOff x="5977932" y="887287"/>
            <a:chExt cx="4197564" cy="3885847"/>
          </a:xfrm>
        </p:grpSpPr>
        <p:sp>
          <p:nvSpPr>
            <p:cNvPr id="6" name="Text Placeholder 5">
              <a:extLst>
                <a:ext uri="{FF2B5EF4-FFF2-40B4-BE49-F238E27FC236}">
                  <a16:creationId xmlns:a16="http://schemas.microsoft.com/office/drawing/2014/main" id="{E547C183-BD51-C220-0068-FC207F72CA31}"/>
                </a:ext>
              </a:extLst>
            </p:cNvPr>
            <p:cNvSpPr txBox="1">
              <a:spLocks/>
            </p:cNvSpPr>
            <p:nvPr/>
          </p:nvSpPr>
          <p:spPr>
            <a:xfrm>
              <a:off x="5977932" y="887287"/>
              <a:ext cx="4197564" cy="457200"/>
            </a:xfrm>
            <a:prstGeom prst="rect">
              <a:avLst/>
            </a:prstGeom>
          </p:spPr>
          <p:txBody>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High-speed imaging of molten salt dynamics at the upstream sample pos.</a:t>
              </a:r>
            </a:p>
          </p:txBody>
        </p:sp>
        <p:pic>
          <p:nvPicPr>
            <p:cNvPr id="7" name="Content Placeholder 15" descr="A close-up of a person's chest&#10;&#10;AI-generated content may be incorrect.">
              <a:extLst>
                <a:ext uri="{FF2B5EF4-FFF2-40B4-BE49-F238E27FC236}">
                  <a16:creationId xmlns:a16="http://schemas.microsoft.com/office/drawing/2014/main" id="{1DD39397-2F94-53C6-CB6D-35E4FE1E9602}"/>
                </a:ext>
              </a:extLst>
            </p:cNvPr>
            <p:cNvPicPr>
              <a:picLocks noChangeAspect="1"/>
            </p:cNvPicPr>
            <p:nvPr/>
          </p:nvPicPr>
          <p:blipFill>
            <a:blip r:embed="rId2"/>
            <a:stretch>
              <a:fillRect/>
            </a:stretch>
          </p:blipFill>
          <p:spPr>
            <a:xfrm>
              <a:off x="7320686" y="1541345"/>
              <a:ext cx="1078316" cy="2898852"/>
            </a:xfrm>
            <a:prstGeom prst="rect">
              <a:avLst/>
            </a:prstGeom>
          </p:spPr>
        </p:pic>
        <p:pic>
          <p:nvPicPr>
            <p:cNvPr id="8" name="Picture 7">
              <a:extLst>
                <a:ext uri="{FF2B5EF4-FFF2-40B4-BE49-F238E27FC236}">
                  <a16:creationId xmlns:a16="http://schemas.microsoft.com/office/drawing/2014/main" id="{1EFB8582-14F1-902F-D274-6BC45AFBE786}"/>
                </a:ext>
              </a:extLst>
            </p:cNvPr>
            <p:cNvPicPr>
              <a:picLocks noChangeAspect="1"/>
            </p:cNvPicPr>
            <p:nvPr/>
          </p:nvPicPr>
          <p:blipFill>
            <a:blip r:embed="rId3"/>
            <a:srcRect l="21910" t="6819" r="27754" b="8628"/>
            <a:stretch>
              <a:fillRect/>
            </a:stretch>
          </p:blipFill>
          <p:spPr>
            <a:xfrm>
              <a:off x="6267817" y="1541344"/>
              <a:ext cx="781383" cy="2898851"/>
            </a:xfrm>
            <a:prstGeom prst="rect">
              <a:avLst/>
            </a:prstGeom>
          </p:spPr>
        </p:pic>
        <p:pic>
          <p:nvPicPr>
            <p:cNvPr id="9" name="Picture 8" descr="A screenshot of a phone&#10;&#10;AI-generated content may be incorrect.">
              <a:extLst>
                <a:ext uri="{FF2B5EF4-FFF2-40B4-BE49-F238E27FC236}">
                  <a16:creationId xmlns:a16="http://schemas.microsoft.com/office/drawing/2014/main" id="{FA287DA2-4AD3-2807-4C7A-3F50DFA0BA74}"/>
                </a:ext>
              </a:extLst>
            </p:cNvPr>
            <p:cNvPicPr>
              <a:picLocks noChangeAspect="1"/>
            </p:cNvPicPr>
            <p:nvPr/>
          </p:nvPicPr>
          <p:blipFill>
            <a:blip r:embed="rId4"/>
            <a:srcRect t="6466" b="4960"/>
            <a:stretch>
              <a:fillRect/>
            </a:stretch>
          </p:blipFill>
          <p:spPr>
            <a:xfrm>
              <a:off x="8668525" y="1541344"/>
              <a:ext cx="1057272" cy="2898851"/>
            </a:xfrm>
            <a:prstGeom prst="rect">
              <a:avLst/>
            </a:prstGeom>
          </p:spPr>
        </p:pic>
        <p:sp>
          <p:nvSpPr>
            <p:cNvPr id="10" name="TextBox 9">
              <a:extLst>
                <a:ext uri="{FF2B5EF4-FFF2-40B4-BE49-F238E27FC236}">
                  <a16:creationId xmlns:a16="http://schemas.microsoft.com/office/drawing/2014/main" id="{25D7A519-1C5E-955B-CEA4-4C694E7481DC}"/>
                </a:ext>
              </a:extLst>
            </p:cNvPr>
            <p:cNvSpPr txBox="1"/>
            <p:nvPr/>
          </p:nvSpPr>
          <p:spPr>
            <a:xfrm>
              <a:off x="6274252" y="4421915"/>
              <a:ext cx="717870" cy="351219"/>
            </a:xfrm>
            <a:prstGeom prst="rect">
              <a:avLst/>
            </a:prstGeom>
            <a:noFill/>
          </p:spPr>
          <p:txBody>
            <a:bodyPr wrap="none" rtlCol="0">
              <a:spAutoFit/>
            </a:bodyPr>
            <a:lstStyle/>
            <a:p>
              <a:pPr algn="ctr">
                <a:lnSpc>
                  <a:spcPct val="90000"/>
                </a:lnSpc>
              </a:pPr>
              <a:r>
                <a:rPr lang="en-US" sz="1400" dirty="0">
                  <a:latin typeface="+mn-lt"/>
                </a:rPr>
                <a:t>Steel</a:t>
              </a:r>
            </a:p>
            <a:p>
              <a:pPr algn="ctr">
                <a:lnSpc>
                  <a:spcPct val="90000"/>
                </a:lnSpc>
              </a:pPr>
              <a:r>
                <a:rPr lang="en-US" sz="1400" dirty="0">
                  <a:latin typeface="+mn-lt"/>
                </a:rPr>
                <a:t>container </a:t>
              </a:r>
            </a:p>
          </p:txBody>
        </p:sp>
        <p:sp>
          <p:nvSpPr>
            <p:cNvPr id="11" name="TextBox 10">
              <a:extLst>
                <a:ext uri="{FF2B5EF4-FFF2-40B4-BE49-F238E27FC236}">
                  <a16:creationId xmlns:a16="http://schemas.microsoft.com/office/drawing/2014/main" id="{4EE51A37-6FB0-6EB4-2827-0188D5EC9C05}"/>
                </a:ext>
              </a:extLst>
            </p:cNvPr>
            <p:cNvSpPr txBox="1"/>
            <p:nvPr/>
          </p:nvSpPr>
          <p:spPr>
            <a:xfrm>
              <a:off x="7496710" y="4462472"/>
              <a:ext cx="574812" cy="209380"/>
            </a:xfrm>
            <a:prstGeom prst="rect">
              <a:avLst/>
            </a:prstGeom>
            <a:noFill/>
          </p:spPr>
          <p:txBody>
            <a:bodyPr wrap="none" rtlCol="0">
              <a:spAutoFit/>
            </a:bodyPr>
            <a:lstStyle/>
            <a:p>
              <a:pPr algn="l">
                <a:lnSpc>
                  <a:spcPct val="90000"/>
                </a:lnSpc>
              </a:pPr>
              <a:r>
                <a:rPr lang="en-US" sz="1400" dirty="0">
                  <a:latin typeface="+mn-lt"/>
                </a:rPr>
                <a:t>1</a:t>
              </a:r>
              <a:r>
                <a:rPr lang="en-US" sz="1400" baseline="30000" dirty="0">
                  <a:latin typeface="+mn-lt"/>
                </a:rPr>
                <a:t>st</a:t>
              </a:r>
              <a:r>
                <a:rPr lang="en-US" sz="1400" dirty="0">
                  <a:latin typeface="+mn-lt"/>
                </a:rPr>
                <a:t> melt</a:t>
              </a:r>
            </a:p>
          </p:txBody>
        </p:sp>
        <p:sp>
          <p:nvSpPr>
            <p:cNvPr id="12" name="TextBox 11">
              <a:extLst>
                <a:ext uri="{FF2B5EF4-FFF2-40B4-BE49-F238E27FC236}">
                  <a16:creationId xmlns:a16="http://schemas.microsoft.com/office/drawing/2014/main" id="{BD139A49-C3E5-19A5-3ED8-CFF300A5D196}"/>
                </a:ext>
              </a:extLst>
            </p:cNvPr>
            <p:cNvSpPr txBox="1"/>
            <p:nvPr/>
          </p:nvSpPr>
          <p:spPr>
            <a:xfrm>
              <a:off x="8616198" y="4462472"/>
              <a:ext cx="900796" cy="209380"/>
            </a:xfrm>
            <a:prstGeom prst="rect">
              <a:avLst/>
            </a:prstGeom>
            <a:noFill/>
          </p:spPr>
          <p:txBody>
            <a:bodyPr wrap="none" rtlCol="0">
              <a:spAutoFit/>
            </a:bodyPr>
            <a:lstStyle/>
            <a:p>
              <a:pPr algn="l">
                <a:lnSpc>
                  <a:spcPct val="90000"/>
                </a:lnSpc>
              </a:pPr>
              <a:r>
                <a:rPr lang="en-US" sz="1400" dirty="0">
                  <a:latin typeface="+mn-lt"/>
                </a:rPr>
                <a:t>Gas bubbling</a:t>
              </a:r>
            </a:p>
          </p:txBody>
        </p:sp>
        <p:sp>
          <p:nvSpPr>
            <p:cNvPr id="13" name="TextBox 12">
              <a:extLst>
                <a:ext uri="{FF2B5EF4-FFF2-40B4-BE49-F238E27FC236}">
                  <a16:creationId xmlns:a16="http://schemas.microsoft.com/office/drawing/2014/main" id="{B3B977D4-A12D-C5B0-93A6-5C6F0DB14296}"/>
                </a:ext>
              </a:extLst>
            </p:cNvPr>
            <p:cNvSpPr txBox="1"/>
            <p:nvPr/>
          </p:nvSpPr>
          <p:spPr>
            <a:xfrm>
              <a:off x="8906308" y="3950925"/>
              <a:ext cx="635788" cy="432270"/>
            </a:xfrm>
            <a:prstGeom prst="rect">
              <a:avLst/>
            </a:prstGeom>
            <a:solidFill>
              <a:schemeClr val="bg1">
                <a:lumMod val="85000"/>
              </a:schemeClr>
            </a:solidFill>
            <a:ln>
              <a:solidFill>
                <a:schemeClr val="tx1"/>
              </a:solidFill>
            </a:ln>
          </p:spPr>
          <p:txBody>
            <a:bodyPr wrap="none" rtlCol="0">
              <a:spAutoFit/>
            </a:bodyPr>
            <a:lstStyle/>
            <a:p>
              <a:pPr algn="ctr">
                <a:lnSpc>
                  <a:spcPct val="90000"/>
                </a:lnSpc>
              </a:pPr>
              <a:r>
                <a:rPr lang="en-US" dirty="0">
                  <a:latin typeface="+mn-lt"/>
                </a:rPr>
                <a:t>70 Hz</a:t>
              </a:r>
            </a:p>
            <a:p>
              <a:pPr algn="ctr">
                <a:lnSpc>
                  <a:spcPct val="90000"/>
                </a:lnSpc>
              </a:pPr>
              <a:r>
                <a:rPr lang="en-US" dirty="0">
                  <a:latin typeface="+mn-lt"/>
                </a:rPr>
                <a:t>700 °C</a:t>
              </a:r>
            </a:p>
          </p:txBody>
        </p:sp>
        <p:sp>
          <p:nvSpPr>
            <p:cNvPr id="14" name="TextBox 13">
              <a:extLst>
                <a:ext uri="{FF2B5EF4-FFF2-40B4-BE49-F238E27FC236}">
                  <a16:creationId xmlns:a16="http://schemas.microsoft.com/office/drawing/2014/main" id="{151F62F8-1EF7-574F-28EF-3350B60A1739}"/>
                </a:ext>
              </a:extLst>
            </p:cNvPr>
            <p:cNvSpPr txBox="1"/>
            <p:nvPr/>
          </p:nvSpPr>
          <p:spPr>
            <a:xfrm>
              <a:off x="7537052" y="3977817"/>
              <a:ext cx="635788" cy="432270"/>
            </a:xfrm>
            <a:prstGeom prst="rect">
              <a:avLst/>
            </a:prstGeom>
            <a:solidFill>
              <a:schemeClr val="bg1">
                <a:lumMod val="85000"/>
              </a:schemeClr>
            </a:solidFill>
            <a:ln>
              <a:solidFill>
                <a:schemeClr val="tx1"/>
              </a:solidFill>
            </a:ln>
          </p:spPr>
          <p:txBody>
            <a:bodyPr wrap="none" rtlCol="0">
              <a:spAutoFit/>
            </a:bodyPr>
            <a:lstStyle/>
            <a:p>
              <a:pPr algn="ctr">
                <a:lnSpc>
                  <a:spcPct val="90000"/>
                </a:lnSpc>
              </a:pPr>
              <a:r>
                <a:rPr lang="en-US" dirty="0">
                  <a:latin typeface="+mn-lt"/>
                </a:rPr>
                <a:t>70 Hz</a:t>
              </a:r>
            </a:p>
            <a:p>
              <a:pPr algn="ctr">
                <a:lnSpc>
                  <a:spcPct val="90000"/>
                </a:lnSpc>
              </a:pPr>
              <a:r>
                <a:rPr lang="en-US" dirty="0">
                  <a:latin typeface="+mn-lt"/>
                </a:rPr>
                <a:t>500 °C</a:t>
              </a:r>
            </a:p>
          </p:txBody>
        </p:sp>
      </p:grpSp>
      <p:grpSp>
        <p:nvGrpSpPr>
          <p:cNvPr id="24" name="Group 23">
            <a:extLst>
              <a:ext uri="{FF2B5EF4-FFF2-40B4-BE49-F238E27FC236}">
                <a16:creationId xmlns:a16="http://schemas.microsoft.com/office/drawing/2014/main" id="{1EDCAE30-A30A-06AF-0AF4-9022FE27B038}"/>
              </a:ext>
            </a:extLst>
          </p:cNvPr>
          <p:cNvGrpSpPr>
            <a:grpSpLocks noChangeAspect="1"/>
          </p:cNvGrpSpPr>
          <p:nvPr/>
        </p:nvGrpSpPr>
        <p:grpSpPr>
          <a:xfrm>
            <a:off x="155457" y="2055977"/>
            <a:ext cx="3178421" cy="2996670"/>
            <a:chOff x="155457" y="2055976"/>
            <a:chExt cx="2912597" cy="2746047"/>
          </a:xfrm>
        </p:grpSpPr>
        <p:pic>
          <p:nvPicPr>
            <p:cNvPr id="16" name="Picture 15" descr="Chart, scatter chart&#10;&#10;AI-generated content may be incorrect.">
              <a:extLst>
                <a:ext uri="{FF2B5EF4-FFF2-40B4-BE49-F238E27FC236}">
                  <a16:creationId xmlns:a16="http://schemas.microsoft.com/office/drawing/2014/main" id="{C7E652A7-6D3F-8038-6283-92C4A27659EC}"/>
                </a:ext>
              </a:extLst>
            </p:cNvPr>
            <p:cNvPicPr>
              <a:picLocks noChangeAspect="1"/>
            </p:cNvPicPr>
            <p:nvPr/>
          </p:nvPicPr>
          <p:blipFill>
            <a:blip r:embed="rId5"/>
            <a:stretch>
              <a:fillRect/>
            </a:stretch>
          </p:blipFill>
          <p:spPr>
            <a:xfrm>
              <a:off x="155457" y="2055976"/>
              <a:ext cx="2912597" cy="2746047"/>
            </a:xfrm>
            <a:prstGeom prst="rect">
              <a:avLst/>
            </a:prstGeom>
          </p:spPr>
        </p:pic>
        <p:sp>
          <p:nvSpPr>
            <p:cNvPr id="18" name="Oval 17">
              <a:extLst>
                <a:ext uri="{FF2B5EF4-FFF2-40B4-BE49-F238E27FC236}">
                  <a16:creationId xmlns:a16="http://schemas.microsoft.com/office/drawing/2014/main" id="{2164E18E-8626-DEE5-1B48-CEAC02099080}"/>
                </a:ext>
              </a:extLst>
            </p:cNvPr>
            <p:cNvSpPr/>
            <p:nvPr/>
          </p:nvSpPr>
          <p:spPr>
            <a:xfrm>
              <a:off x="1635201" y="2825262"/>
              <a:ext cx="392891" cy="3928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988953F-315F-D35D-F132-3FF4FEF96DDF}"/>
              </a:ext>
            </a:extLst>
          </p:cNvPr>
          <p:cNvGrpSpPr/>
          <p:nvPr/>
        </p:nvGrpSpPr>
        <p:grpSpPr>
          <a:xfrm>
            <a:off x="3455921" y="1604832"/>
            <a:ext cx="2825872" cy="4722556"/>
            <a:chOff x="3152740" y="1619171"/>
            <a:chExt cx="2825872" cy="4722556"/>
          </a:xfrm>
        </p:grpSpPr>
        <p:grpSp>
          <p:nvGrpSpPr>
            <p:cNvPr id="17" name="Group 16">
              <a:extLst>
                <a:ext uri="{FF2B5EF4-FFF2-40B4-BE49-F238E27FC236}">
                  <a16:creationId xmlns:a16="http://schemas.microsoft.com/office/drawing/2014/main" id="{1FCEC7CB-E412-5FB9-0E83-0ADED8BF3F9A}"/>
                </a:ext>
              </a:extLst>
            </p:cNvPr>
            <p:cNvGrpSpPr/>
            <p:nvPr/>
          </p:nvGrpSpPr>
          <p:grpSpPr>
            <a:xfrm>
              <a:off x="3334307" y="1619171"/>
              <a:ext cx="2465100" cy="4058640"/>
              <a:chOff x="3151426" y="1601731"/>
              <a:chExt cx="2465100" cy="4058640"/>
            </a:xfrm>
          </p:grpSpPr>
          <p:pic>
            <p:nvPicPr>
              <p:cNvPr id="3" name="Picture 2" descr="A picture containing indoor&#10;&#10;AI-generated content may be incorrect.">
                <a:extLst>
                  <a:ext uri="{FF2B5EF4-FFF2-40B4-BE49-F238E27FC236}">
                    <a16:creationId xmlns:a16="http://schemas.microsoft.com/office/drawing/2014/main" id="{4F620A92-0EDC-4AFD-C735-34EC68F1BF46}"/>
                  </a:ext>
                </a:extLst>
              </p:cNvPr>
              <p:cNvPicPr>
                <a:picLocks noChangeAspect="1"/>
              </p:cNvPicPr>
              <p:nvPr/>
            </p:nvPicPr>
            <p:blipFill>
              <a:blip r:embed="rId6"/>
              <a:srcRect t="6423" r="24218"/>
              <a:stretch>
                <a:fillRect/>
              </a:stretch>
            </p:blipFill>
            <p:spPr>
              <a:xfrm>
                <a:off x="3151426" y="1601731"/>
                <a:ext cx="2465100" cy="4058640"/>
              </a:xfrm>
              <a:prstGeom prst="rect">
                <a:avLst/>
              </a:prstGeom>
            </p:spPr>
          </p:pic>
          <p:sp>
            <p:nvSpPr>
              <p:cNvPr id="15" name="TextBox 14">
                <a:extLst>
                  <a:ext uri="{FF2B5EF4-FFF2-40B4-BE49-F238E27FC236}">
                    <a16:creationId xmlns:a16="http://schemas.microsoft.com/office/drawing/2014/main" id="{A1EF9192-AFC6-4A93-52C0-4510F8BF2E4C}"/>
                  </a:ext>
                </a:extLst>
              </p:cNvPr>
              <p:cNvSpPr txBox="1"/>
              <p:nvPr/>
            </p:nvSpPr>
            <p:spPr>
              <a:xfrm>
                <a:off x="3683932" y="3657180"/>
                <a:ext cx="377026" cy="523220"/>
              </a:xfrm>
              <a:prstGeom prst="rect">
                <a:avLst/>
              </a:prstGeom>
              <a:noFill/>
            </p:spPr>
            <p:txBody>
              <a:bodyPr wrap="none" rtlCol="0">
                <a:spAutoFit/>
              </a:bodyPr>
              <a:lstStyle/>
              <a:p>
                <a:r>
                  <a:rPr lang="en-US" sz="2800" b="1" dirty="0">
                    <a:solidFill>
                      <a:srgbClr val="FFFF00"/>
                    </a:solidFill>
                  </a:rPr>
                  <a:t>4</a:t>
                </a:r>
              </a:p>
            </p:txBody>
          </p:sp>
        </p:grpSp>
        <p:sp>
          <p:nvSpPr>
            <p:cNvPr id="19" name="TextBox 18">
              <a:extLst>
                <a:ext uri="{FF2B5EF4-FFF2-40B4-BE49-F238E27FC236}">
                  <a16:creationId xmlns:a16="http://schemas.microsoft.com/office/drawing/2014/main" id="{F4CD4AA0-E74A-64A4-3EDE-2FF598773CB9}"/>
                </a:ext>
              </a:extLst>
            </p:cNvPr>
            <p:cNvSpPr txBox="1"/>
            <p:nvPr/>
          </p:nvSpPr>
          <p:spPr>
            <a:xfrm>
              <a:off x="3152740" y="5749192"/>
              <a:ext cx="2825872" cy="592535"/>
            </a:xfrm>
            <a:prstGeom prst="rect">
              <a:avLst/>
            </a:prstGeom>
            <a:noFill/>
          </p:spPr>
          <p:txBody>
            <a:bodyPr wrap="square" rtlCol="0">
              <a:spAutoFit/>
            </a:bodyPr>
            <a:lstStyle/>
            <a:p>
              <a:pPr algn="ctr">
                <a:lnSpc>
                  <a:spcPct val="90000"/>
                </a:lnSpc>
              </a:pPr>
              <a:r>
                <a:rPr lang="en-US" dirty="0">
                  <a:latin typeface="+mn-lt"/>
                </a:rPr>
                <a:t>Upstream sample position for higher flux</a:t>
              </a:r>
            </a:p>
          </p:txBody>
        </p:sp>
      </p:grpSp>
      <p:cxnSp>
        <p:nvCxnSpPr>
          <p:cNvPr id="22" name="Straight Arrow Connector 21">
            <a:extLst>
              <a:ext uri="{FF2B5EF4-FFF2-40B4-BE49-F238E27FC236}">
                <a16:creationId xmlns:a16="http://schemas.microsoft.com/office/drawing/2014/main" id="{FDAB0B59-9A7A-EF43-5B1A-65EFD389F42C}"/>
              </a:ext>
            </a:extLst>
          </p:cNvPr>
          <p:cNvCxnSpPr>
            <a:cxnSpLocks/>
          </p:cNvCxnSpPr>
          <p:nvPr/>
        </p:nvCxnSpPr>
        <p:spPr>
          <a:xfrm>
            <a:off x="5547564" y="2450123"/>
            <a:ext cx="102320" cy="57443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DBB82CB-DD9A-E20F-50D1-5254D430DA3F}"/>
              </a:ext>
            </a:extLst>
          </p:cNvPr>
          <p:cNvSpPr txBox="1"/>
          <p:nvPr/>
        </p:nvSpPr>
        <p:spPr>
          <a:xfrm>
            <a:off x="5047161" y="1821733"/>
            <a:ext cx="1205447" cy="646331"/>
          </a:xfrm>
          <a:prstGeom prst="rect">
            <a:avLst/>
          </a:prstGeom>
          <a:noFill/>
        </p:spPr>
        <p:txBody>
          <a:bodyPr wrap="square" rtlCol="0">
            <a:spAutoFit/>
          </a:bodyPr>
          <a:lstStyle/>
          <a:p>
            <a:pPr algn="ctr"/>
            <a:r>
              <a:rPr lang="en-US" dirty="0">
                <a:solidFill>
                  <a:srgbClr val="0070C0"/>
                </a:solidFill>
              </a:rPr>
              <a:t>Imaging furnace</a:t>
            </a:r>
          </a:p>
        </p:txBody>
      </p:sp>
      <p:sp>
        <p:nvSpPr>
          <p:cNvPr id="29" name="Rectangle 28">
            <a:extLst>
              <a:ext uri="{FF2B5EF4-FFF2-40B4-BE49-F238E27FC236}">
                <a16:creationId xmlns:a16="http://schemas.microsoft.com/office/drawing/2014/main" id="{F88A6CAA-A39E-1C56-847E-AC1B97ECDE2E}"/>
              </a:ext>
            </a:extLst>
          </p:cNvPr>
          <p:cNvSpPr/>
          <p:nvPr/>
        </p:nvSpPr>
        <p:spPr>
          <a:xfrm>
            <a:off x="4868857" y="3024554"/>
            <a:ext cx="992681" cy="2397053"/>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218242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C3E5F-7344-74E1-ECD9-54446625F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6F2D7-7E89-A8C4-FD41-2DEA1D4059A1}"/>
              </a:ext>
            </a:extLst>
          </p:cNvPr>
          <p:cNvSpPr>
            <a:spLocks noGrp="1"/>
          </p:cNvSpPr>
          <p:nvPr>
            <p:ph type="title"/>
          </p:nvPr>
        </p:nvSpPr>
        <p:spPr/>
        <p:txBody>
          <a:bodyPr/>
          <a:lstStyle/>
          <a:p>
            <a:r>
              <a:rPr lang="en-US" dirty="0"/>
              <a:t>Development of neutron grating interferometry (</a:t>
            </a:r>
            <a:r>
              <a:rPr lang="en-US" dirty="0" err="1"/>
              <a:t>nGI</a:t>
            </a:r>
            <a:r>
              <a:rPr lang="en-US" dirty="0"/>
              <a:t>) </a:t>
            </a:r>
            <a:r>
              <a:rPr lang="en-US" b="0" dirty="0"/>
              <a:t>(supported by division mid-scale investment)</a:t>
            </a:r>
          </a:p>
        </p:txBody>
      </p:sp>
      <p:cxnSp>
        <p:nvCxnSpPr>
          <p:cNvPr id="26" name="Straight Connector 25">
            <a:extLst>
              <a:ext uri="{FF2B5EF4-FFF2-40B4-BE49-F238E27FC236}">
                <a16:creationId xmlns:a16="http://schemas.microsoft.com/office/drawing/2014/main" id="{41BE2997-6046-C623-1837-060758896AAF}"/>
              </a:ext>
            </a:extLst>
          </p:cNvPr>
          <p:cNvCxnSpPr/>
          <p:nvPr/>
        </p:nvCxnSpPr>
        <p:spPr>
          <a:xfrm>
            <a:off x="10114493" y="2323539"/>
            <a:ext cx="11226" cy="1454262"/>
          </a:xfrm>
          <a:prstGeom prst="line">
            <a:avLst/>
          </a:prstGeom>
          <a:ln w="539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98FD77A-AE0B-F2A0-E2BB-B717D3A0E46A}"/>
              </a:ext>
            </a:extLst>
          </p:cNvPr>
          <p:cNvCxnSpPr>
            <a:cxnSpLocks/>
          </p:cNvCxnSpPr>
          <p:nvPr/>
        </p:nvCxnSpPr>
        <p:spPr>
          <a:xfrm>
            <a:off x="4339388" y="2215736"/>
            <a:ext cx="0" cy="1438053"/>
          </a:xfrm>
          <a:prstGeom prst="line">
            <a:avLst/>
          </a:prstGeom>
          <a:ln w="539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7A523E-5FD4-2EF5-004C-D683D98679F0}"/>
              </a:ext>
            </a:extLst>
          </p:cNvPr>
          <p:cNvCxnSpPr>
            <a:cxnSpLocks/>
          </p:cNvCxnSpPr>
          <p:nvPr/>
        </p:nvCxnSpPr>
        <p:spPr>
          <a:xfrm>
            <a:off x="2048495" y="2219561"/>
            <a:ext cx="0" cy="1434228"/>
          </a:xfrm>
          <a:prstGeom prst="line">
            <a:avLst/>
          </a:prstGeom>
          <a:ln w="539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D48651A-A953-4050-6B6F-45C616ADB31B}"/>
              </a:ext>
            </a:extLst>
          </p:cNvPr>
          <p:cNvSpPr txBox="1"/>
          <p:nvPr/>
        </p:nvSpPr>
        <p:spPr>
          <a:xfrm>
            <a:off x="4022698" y="1672885"/>
            <a:ext cx="930390" cy="369332"/>
          </a:xfrm>
          <a:prstGeom prst="rect">
            <a:avLst/>
          </a:prstGeom>
          <a:noFill/>
        </p:spPr>
        <p:txBody>
          <a:bodyPr wrap="square" rtlCol="0">
            <a:spAutoFit/>
          </a:bodyPr>
          <a:lstStyle/>
          <a:p>
            <a:r>
              <a:rPr lang="en-US" b="1" dirty="0">
                <a:solidFill>
                  <a:srgbClr val="FF0000"/>
                </a:solidFill>
              </a:rPr>
              <a:t>G</a:t>
            </a:r>
            <a:r>
              <a:rPr lang="en-US" b="1" baseline="-25000" dirty="0">
                <a:solidFill>
                  <a:srgbClr val="FF0000"/>
                </a:solidFill>
              </a:rPr>
              <a:t>1</a:t>
            </a:r>
            <a:endParaRPr lang="en-US" b="1" dirty="0">
              <a:solidFill>
                <a:srgbClr val="FF0000"/>
              </a:solidFill>
            </a:endParaRPr>
          </a:p>
        </p:txBody>
      </p:sp>
      <p:sp>
        <p:nvSpPr>
          <p:cNvPr id="30" name="TextBox 29">
            <a:extLst>
              <a:ext uri="{FF2B5EF4-FFF2-40B4-BE49-F238E27FC236}">
                <a16:creationId xmlns:a16="http://schemas.microsoft.com/office/drawing/2014/main" id="{C05B4CE3-64BB-82A8-4D53-2BCF75F3DC3B}"/>
              </a:ext>
            </a:extLst>
          </p:cNvPr>
          <p:cNvSpPr txBox="1"/>
          <p:nvPr/>
        </p:nvSpPr>
        <p:spPr>
          <a:xfrm>
            <a:off x="1750098" y="1673396"/>
            <a:ext cx="1110003" cy="369332"/>
          </a:xfrm>
          <a:prstGeom prst="rect">
            <a:avLst/>
          </a:prstGeom>
          <a:noFill/>
        </p:spPr>
        <p:txBody>
          <a:bodyPr wrap="square" rtlCol="0">
            <a:spAutoFit/>
          </a:bodyPr>
          <a:lstStyle/>
          <a:p>
            <a:r>
              <a:rPr lang="en-US" b="1" dirty="0">
                <a:solidFill>
                  <a:srgbClr val="0500FF"/>
                </a:solidFill>
              </a:rPr>
              <a:t>G</a:t>
            </a:r>
            <a:r>
              <a:rPr lang="en-US" b="1" baseline="-25000" dirty="0">
                <a:solidFill>
                  <a:srgbClr val="0500FF"/>
                </a:solidFill>
              </a:rPr>
              <a:t>2</a:t>
            </a:r>
            <a:r>
              <a:rPr lang="en-US" b="1" dirty="0">
                <a:solidFill>
                  <a:srgbClr val="0500FF"/>
                </a:solidFill>
              </a:rPr>
              <a:t> </a:t>
            </a:r>
            <a:r>
              <a:rPr lang="en-US" dirty="0"/>
              <a:t>&amp; </a:t>
            </a:r>
            <a:r>
              <a:rPr lang="en-US" b="1" dirty="0">
                <a:solidFill>
                  <a:srgbClr val="FF0000"/>
                </a:solidFill>
              </a:rPr>
              <a:t>G</a:t>
            </a:r>
            <a:r>
              <a:rPr lang="en-US" b="1" baseline="-25000" dirty="0">
                <a:solidFill>
                  <a:srgbClr val="FF0000"/>
                </a:solidFill>
              </a:rPr>
              <a:t>2</a:t>
            </a:r>
            <a:endParaRPr lang="en-US" sz="1400" b="1" baseline="-25000" dirty="0">
              <a:solidFill>
                <a:srgbClr val="FF0000"/>
              </a:solidFill>
            </a:endParaRPr>
          </a:p>
        </p:txBody>
      </p:sp>
      <p:sp>
        <p:nvSpPr>
          <p:cNvPr id="31" name="Rectangle 30">
            <a:extLst>
              <a:ext uri="{FF2B5EF4-FFF2-40B4-BE49-F238E27FC236}">
                <a16:creationId xmlns:a16="http://schemas.microsoft.com/office/drawing/2014/main" id="{90EE67AE-A522-BE8E-EC38-6DC572542D84}"/>
              </a:ext>
            </a:extLst>
          </p:cNvPr>
          <p:cNvSpPr/>
          <p:nvPr/>
        </p:nvSpPr>
        <p:spPr>
          <a:xfrm>
            <a:off x="548579" y="2086283"/>
            <a:ext cx="1186205" cy="169837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Imaging Detector</a:t>
            </a:r>
          </a:p>
        </p:txBody>
      </p:sp>
      <p:sp>
        <p:nvSpPr>
          <p:cNvPr id="32" name="Rounded Rectangle 31">
            <a:extLst>
              <a:ext uri="{FF2B5EF4-FFF2-40B4-BE49-F238E27FC236}">
                <a16:creationId xmlns:a16="http://schemas.microsoft.com/office/drawing/2014/main" id="{CCB06765-3B7E-61A3-E29D-C9D395A397EF}"/>
              </a:ext>
            </a:extLst>
          </p:cNvPr>
          <p:cNvSpPr/>
          <p:nvPr/>
        </p:nvSpPr>
        <p:spPr>
          <a:xfrm>
            <a:off x="10495541" y="2558050"/>
            <a:ext cx="1101074" cy="84129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Source</a:t>
            </a:r>
          </a:p>
        </p:txBody>
      </p:sp>
      <p:sp>
        <p:nvSpPr>
          <p:cNvPr id="33" name="TextBox 32">
            <a:extLst>
              <a:ext uri="{FF2B5EF4-FFF2-40B4-BE49-F238E27FC236}">
                <a16:creationId xmlns:a16="http://schemas.microsoft.com/office/drawing/2014/main" id="{2B357DB9-3A4F-6579-09DE-8A4DB371FC2D}"/>
              </a:ext>
            </a:extLst>
          </p:cNvPr>
          <p:cNvSpPr txBox="1"/>
          <p:nvPr/>
        </p:nvSpPr>
        <p:spPr>
          <a:xfrm>
            <a:off x="2546986" y="2783148"/>
            <a:ext cx="966948" cy="369332"/>
          </a:xfrm>
          <a:prstGeom prst="rect">
            <a:avLst/>
          </a:prstGeom>
          <a:solidFill>
            <a:schemeClr val="accent2"/>
          </a:solidFill>
          <a:ln>
            <a:solidFill>
              <a:schemeClr val="tx1"/>
            </a:solidFill>
          </a:ln>
        </p:spPr>
        <p:txBody>
          <a:bodyPr wrap="square" rtlCol="0">
            <a:spAutoFit/>
          </a:bodyPr>
          <a:lstStyle/>
          <a:p>
            <a:pPr algn="ctr"/>
            <a:r>
              <a:rPr lang="en-US" dirty="0"/>
              <a:t>Sample</a:t>
            </a:r>
          </a:p>
        </p:txBody>
      </p:sp>
      <p:cxnSp>
        <p:nvCxnSpPr>
          <p:cNvPr id="34" name="Straight Connector 33">
            <a:extLst>
              <a:ext uri="{FF2B5EF4-FFF2-40B4-BE49-F238E27FC236}">
                <a16:creationId xmlns:a16="http://schemas.microsoft.com/office/drawing/2014/main" id="{2C24B766-049E-AE0E-4039-D090009A7628}"/>
              </a:ext>
            </a:extLst>
          </p:cNvPr>
          <p:cNvCxnSpPr>
            <a:cxnSpLocks/>
          </p:cNvCxnSpPr>
          <p:nvPr/>
        </p:nvCxnSpPr>
        <p:spPr>
          <a:xfrm>
            <a:off x="10302534" y="2567782"/>
            <a:ext cx="3554" cy="841294"/>
          </a:xfrm>
          <a:prstGeom prst="line">
            <a:avLst/>
          </a:prstGeom>
          <a:ln w="539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E16F308-48F2-54A3-BDEF-8F79F36EAC3D}"/>
              </a:ext>
            </a:extLst>
          </p:cNvPr>
          <p:cNvCxnSpPr>
            <a:cxnSpLocks/>
          </p:cNvCxnSpPr>
          <p:nvPr/>
        </p:nvCxnSpPr>
        <p:spPr>
          <a:xfrm>
            <a:off x="4226791" y="2190377"/>
            <a:ext cx="10132" cy="1455017"/>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96089DC-ADCC-F64B-AA00-820A39C7DAAE}"/>
              </a:ext>
            </a:extLst>
          </p:cNvPr>
          <p:cNvCxnSpPr>
            <a:cxnSpLocks/>
          </p:cNvCxnSpPr>
          <p:nvPr/>
        </p:nvCxnSpPr>
        <p:spPr>
          <a:xfrm>
            <a:off x="1910803" y="2205797"/>
            <a:ext cx="0" cy="141880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4953FB7-CE08-76B0-AD93-09B4DEE61D1B}"/>
              </a:ext>
            </a:extLst>
          </p:cNvPr>
          <p:cNvCxnSpPr>
            <a:cxnSpLocks/>
          </p:cNvCxnSpPr>
          <p:nvPr/>
        </p:nvCxnSpPr>
        <p:spPr>
          <a:xfrm>
            <a:off x="10205252" y="2214896"/>
            <a:ext cx="8468" cy="1569761"/>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03260167-1387-D7A8-3A1E-425DE0A9D374}"/>
              </a:ext>
            </a:extLst>
          </p:cNvPr>
          <p:cNvSpPr/>
          <p:nvPr/>
        </p:nvSpPr>
        <p:spPr>
          <a:xfrm>
            <a:off x="4558031" y="2582259"/>
            <a:ext cx="2334695" cy="732336"/>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Flight tube #1</a:t>
            </a:r>
          </a:p>
        </p:txBody>
      </p:sp>
      <p:sp>
        <p:nvSpPr>
          <p:cNvPr id="39" name="Rectangle 38">
            <a:extLst>
              <a:ext uri="{FF2B5EF4-FFF2-40B4-BE49-F238E27FC236}">
                <a16:creationId xmlns:a16="http://schemas.microsoft.com/office/drawing/2014/main" id="{FE85A0A3-1185-E7BF-5EF7-0F044FDA84E7}"/>
              </a:ext>
            </a:extLst>
          </p:cNvPr>
          <p:cNvSpPr/>
          <p:nvPr/>
        </p:nvSpPr>
        <p:spPr>
          <a:xfrm>
            <a:off x="7246176" y="2582259"/>
            <a:ext cx="2334695" cy="732336"/>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Flight tube #2</a:t>
            </a:r>
          </a:p>
        </p:txBody>
      </p:sp>
      <p:cxnSp>
        <p:nvCxnSpPr>
          <p:cNvPr id="41" name="Straight Connector 40">
            <a:extLst>
              <a:ext uri="{FF2B5EF4-FFF2-40B4-BE49-F238E27FC236}">
                <a16:creationId xmlns:a16="http://schemas.microsoft.com/office/drawing/2014/main" id="{07E97B5C-6830-AFC3-E411-A3B4F253BDDD}"/>
              </a:ext>
            </a:extLst>
          </p:cNvPr>
          <p:cNvCxnSpPr>
            <a:cxnSpLocks/>
          </p:cNvCxnSpPr>
          <p:nvPr/>
        </p:nvCxnSpPr>
        <p:spPr>
          <a:xfrm>
            <a:off x="7110554" y="2229891"/>
            <a:ext cx="0" cy="1423898"/>
          </a:xfrm>
          <a:prstGeom prst="line">
            <a:avLst/>
          </a:prstGeom>
          <a:ln w="539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072DACE-42E2-6AC8-7627-DD17A0C9042F}"/>
              </a:ext>
            </a:extLst>
          </p:cNvPr>
          <p:cNvCxnSpPr>
            <a:cxnSpLocks/>
          </p:cNvCxnSpPr>
          <p:nvPr/>
        </p:nvCxnSpPr>
        <p:spPr>
          <a:xfrm>
            <a:off x="6997957" y="2204532"/>
            <a:ext cx="10092" cy="1449257"/>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9CCF957-66A1-10A3-C6AA-5E48C0F4368C}"/>
              </a:ext>
            </a:extLst>
          </p:cNvPr>
          <p:cNvSpPr txBox="1"/>
          <p:nvPr/>
        </p:nvSpPr>
        <p:spPr>
          <a:xfrm>
            <a:off x="6830222" y="1672885"/>
            <a:ext cx="930390" cy="369332"/>
          </a:xfrm>
          <a:prstGeom prst="rect">
            <a:avLst/>
          </a:prstGeom>
          <a:noFill/>
        </p:spPr>
        <p:txBody>
          <a:bodyPr wrap="square" rtlCol="0">
            <a:spAutoFit/>
          </a:bodyPr>
          <a:lstStyle/>
          <a:p>
            <a:r>
              <a:rPr lang="en-US" b="1" dirty="0">
                <a:solidFill>
                  <a:srgbClr val="0500FF"/>
                </a:solidFill>
              </a:rPr>
              <a:t>G</a:t>
            </a:r>
            <a:r>
              <a:rPr lang="en-US" b="1" baseline="-25000" dirty="0">
                <a:solidFill>
                  <a:srgbClr val="0500FF"/>
                </a:solidFill>
              </a:rPr>
              <a:t>1</a:t>
            </a:r>
            <a:endParaRPr lang="en-US" b="1" dirty="0">
              <a:solidFill>
                <a:srgbClr val="0500FF"/>
              </a:solidFill>
            </a:endParaRPr>
          </a:p>
        </p:txBody>
      </p:sp>
      <p:sp>
        <p:nvSpPr>
          <p:cNvPr id="44" name="TextBox 43">
            <a:extLst>
              <a:ext uri="{FF2B5EF4-FFF2-40B4-BE49-F238E27FC236}">
                <a16:creationId xmlns:a16="http://schemas.microsoft.com/office/drawing/2014/main" id="{CF9F24B6-72DF-799F-C056-C590BCBD876A}"/>
              </a:ext>
            </a:extLst>
          </p:cNvPr>
          <p:cNvSpPr txBox="1"/>
          <p:nvPr/>
        </p:nvSpPr>
        <p:spPr>
          <a:xfrm>
            <a:off x="9559491" y="1673394"/>
            <a:ext cx="1110003" cy="369332"/>
          </a:xfrm>
          <a:prstGeom prst="rect">
            <a:avLst/>
          </a:prstGeom>
          <a:noFill/>
        </p:spPr>
        <p:txBody>
          <a:bodyPr wrap="square" rtlCol="0">
            <a:spAutoFit/>
          </a:bodyPr>
          <a:lstStyle/>
          <a:p>
            <a:r>
              <a:rPr lang="en-US" b="1" dirty="0">
                <a:solidFill>
                  <a:srgbClr val="0500FF"/>
                </a:solidFill>
              </a:rPr>
              <a:t>G</a:t>
            </a:r>
            <a:r>
              <a:rPr lang="en-US" b="1" baseline="-25000" dirty="0">
                <a:solidFill>
                  <a:srgbClr val="0500FF"/>
                </a:solidFill>
              </a:rPr>
              <a:t>0</a:t>
            </a:r>
            <a:r>
              <a:rPr lang="en-US" b="1" dirty="0">
                <a:solidFill>
                  <a:srgbClr val="0500FF"/>
                </a:solidFill>
              </a:rPr>
              <a:t> </a:t>
            </a:r>
            <a:r>
              <a:rPr lang="en-US" dirty="0"/>
              <a:t>&amp; </a:t>
            </a:r>
            <a:r>
              <a:rPr lang="en-US" b="1" dirty="0">
                <a:solidFill>
                  <a:srgbClr val="FF0000"/>
                </a:solidFill>
              </a:rPr>
              <a:t>G</a:t>
            </a:r>
            <a:r>
              <a:rPr lang="en-US" b="1" baseline="-25000" dirty="0">
                <a:solidFill>
                  <a:srgbClr val="FF0000"/>
                </a:solidFill>
              </a:rPr>
              <a:t>0</a:t>
            </a:r>
            <a:endParaRPr lang="en-US" sz="1400" b="1" baseline="-25000" dirty="0">
              <a:solidFill>
                <a:srgbClr val="FF0000"/>
              </a:solidFill>
            </a:endParaRPr>
          </a:p>
        </p:txBody>
      </p:sp>
      <p:pic>
        <p:nvPicPr>
          <p:cNvPr id="45" name="Picture 44" descr="A large cylindrical machine in a factory&#10;&#10;Description automatically generated">
            <a:extLst>
              <a:ext uri="{FF2B5EF4-FFF2-40B4-BE49-F238E27FC236}">
                <a16:creationId xmlns:a16="http://schemas.microsoft.com/office/drawing/2014/main" id="{8AAD921B-C2DD-89B2-0532-0809D4C4EB5C}"/>
              </a:ext>
            </a:extLst>
          </p:cNvPr>
          <p:cNvPicPr>
            <a:picLocks noChangeAspect="1"/>
          </p:cNvPicPr>
          <p:nvPr/>
        </p:nvPicPr>
        <p:blipFill>
          <a:blip r:embed="rId2"/>
          <a:stretch>
            <a:fillRect/>
          </a:stretch>
        </p:blipFill>
        <p:spPr>
          <a:xfrm>
            <a:off x="1910803" y="3764495"/>
            <a:ext cx="4340517" cy="2893679"/>
          </a:xfrm>
          <a:prstGeom prst="rect">
            <a:avLst/>
          </a:prstGeom>
        </p:spPr>
      </p:pic>
      <p:pic>
        <p:nvPicPr>
          <p:cNvPr id="46" name="Picture 45" descr="A machine with a round light on it&#10;&#10;Description automatically generated">
            <a:extLst>
              <a:ext uri="{FF2B5EF4-FFF2-40B4-BE49-F238E27FC236}">
                <a16:creationId xmlns:a16="http://schemas.microsoft.com/office/drawing/2014/main" id="{DF7531F4-C0D5-CADD-FDC9-4E6B80B2A253}"/>
              </a:ext>
            </a:extLst>
          </p:cNvPr>
          <p:cNvPicPr>
            <a:picLocks noChangeAspect="1"/>
          </p:cNvPicPr>
          <p:nvPr/>
        </p:nvPicPr>
        <p:blipFill>
          <a:blip r:embed="rId3"/>
          <a:stretch>
            <a:fillRect/>
          </a:stretch>
        </p:blipFill>
        <p:spPr>
          <a:xfrm>
            <a:off x="6949510" y="3825531"/>
            <a:ext cx="3849199" cy="2886899"/>
          </a:xfrm>
          <a:prstGeom prst="rect">
            <a:avLst/>
          </a:prstGeom>
        </p:spPr>
      </p:pic>
      <p:cxnSp>
        <p:nvCxnSpPr>
          <p:cNvPr id="47" name="Straight Arrow Connector 46">
            <a:extLst>
              <a:ext uri="{FF2B5EF4-FFF2-40B4-BE49-F238E27FC236}">
                <a16:creationId xmlns:a16="http://schemas.microsoft.com/office/drawing/2014/main" id="{C883CC58-6D17-1302-8A31-54173B6A8B6D}"/>
              </a:ext>
            </a:extLst>
          </p:cNvPr>
          <p:cNvCxnSpPr>
            <a:cxnSpLocks/>
          </p:cNvCxnSpPr>
          <p:nvPr/>
        </p:nvCxnSpPr>
        <p:spPr>
          <a:xfrm>
            <a:off x="2048495" y="3653789"/>
            <a:ext cx="404680" cy="901912"/>
          </a:xfrm>
          <a:prstGeom prst="straightConnector1">
            <a:avLst/>
          </a:prstGeom>
          <a:ln w="57150">
            <a:solidFill>
              <a:srgbClr val="0500F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5D05CDA-D6EF-8738-90DE-22714A6198F1}"/>
              </a:ext>
            </a:extLst>
          </p:cNvPr>
          <p:cNvCxnSpPr>
            <a:cxnSpLocks/>
          </p:cNvCxnSpPr>
          <p:nvPr/>
        </p:nvCxnSpPr>
        <p:spPr>
          <a:xfrm flipH="1">
            <a:off x="5379492" y="3589188"/>
            <a:ext cx="1508508" cy="1447174"/>
          </a:xfrm>
          <a:prstGeom prst="straightConnector1">
            <a:avLst/>
          </a:prstGeom>
          <a:ln w="57150">
            <a:solidFill>
              <a:srgbClr val="0500F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97BA34B-1DA3-96C9-D157-ACFEF41405E9}"/>
              </a:ext>
            </a:extLst>
          </p:cNvPr>
          <p:cNvCxnSpPr>
            <a:cxnSpLocks/>
          </p:cNvCxnSpPr>
          <p:nvPr/>
        </p:nvCxnSpPr>
        <p:spPr>
          <a:xfrm flipH="1">
            <a:off x="9357764" y="3768142"/>
            <a:ext cx="716963" cy="787559"/>
          </a:xfrm>
          <a:prstGeom prst="straightConnector1">
            <a:avLst/>
          </a:prstGeom>
          <a:ln w="57150">
            <a:solidFill>
              <a:srgbClr val="0500F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0FA8BE9-CDC8-5EB2-F49D-F70EBBB6397F}"/>
              </a:ext>
            </a:extLst>
          </p:cNvPr>
          <p:cNvSpPr txBox="1"/>
          <p:nvPr/>
        </p:nvSpPr>
        <p:spPr>
          <a:xfrm>
            <a:off x="384876" y="1377089"/>
            <a:ext cx="3282884" cy="369332"/>
          </a:xfrm>
          <a:prstGeom prst="rect">
            <a:avLst/>
          </a:prstGeom>
          <a:noFill/>
        </p:spPr>
        <p:txBody>
          <a:bodyPr wrap="square">
            <a:spAutoFit/>
          </a:bodyPr>
          <a:lstStyle/>
          <a:p>
            <a:r>
              <a:rPr lang="en-US" b="1" dirty="0">
                <a:solidFill>
                  <a:srgbClr val="0500FF"/>
                </a:solidFill>
              </a:rPr>
              <a:t>S</a:t>
            </a:r>
            <a:r>
              <a:rPr lang="en-US" b="1" dirty="0">
                <a:solidFill>
                  <a:srgbClr val="0500FF"/>
                </a:solidFill>
                <a:latin typeface="+mn-lt"/>
              </a:rPr>
              <a:t>ymm.</a:t>
            </a:r>
            <a:r>
              <a:rPr lang="en-US" dirty="0">
                <a:latin typeface="+mn-lt"/>
              </a:rPr>
              <a:t> and </a:t>
            </a:r>
            <a:r>
              <a:rPr lang="en-US" b="1" dirty="0" err="1">
                <a:solidFill>
                  <a:srgbClr val="FF0000"/>
                </a:solidFill>
                <a:latin typeface="+mn-lt"/>
              </a:rPr>
              <a:t>Asymm</a:t>
            </a:r>
            <a:r>
              <a:rPr lang="en-US" b="1" dirty="0">
                <a:solidFill>
                  <a:srgbClr val="FF0000"/>
                </a:solidFill>
                <a:latin typeface="+mn-lt"/>
              </a:rPr>
              <a:t>.</a:t>
            </a:r>
            <a:r>
              <a:rPr lang="en-US" dirty="0">
                <a:latin typeface="+mn-lt"/>
              </a:rPr>
              <a:t> </a:t>
            </a:r>
            <a:r>
              <a:rPr lang="en-US" dirty="0" err="1">
                <a:latin typeface="+mn-lt"/>
              </a:rPr>
              <a:t>nGI</a:t>
            </a:r>
            <a:r>
              <a:rPr lang="en-US" dirty="0">
                <a:latin typeface="+mn-lt"/>
              </a:rPr>
              <a:t> setup</a:t>
            </a:r>
            <a:endParaRPr lang="en-US" dirty="0"/>
          </a:p>
        </p:txBody>
      </p:sp>
    </p:spTree>
    <p:extLst>
      <p:ext uri="{BB962C8B-B14F-4D97-AF65-F5344CB8AC3E}">
        <p14:creationId xmlns:p14="http://schemas.microsoft.com/office/powerpoint/2010/main" val="167963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3E548-1F13-728C-34C0-EFF35D49A695}"/>
              </a:ext>
            </a:extLst>
          </p:cNvPr>
          <p:cNvSpPr>
            <a:spLocks noGrp="1"/>
          </p:cNvSpPr>
          <p:nvPr>
            <p:ph type="title"/>
          </p:nvPr>
        </p:nvSpPr>
        <p:spPr>
          <a:xfrm>
            <a:off x="429767" y="274320"/>
            <a:ext cx="11430000" cy="978729"/>
          </a:xfrm>
        </p:spPr>
        <p:txBody>
          <a:bodyPr/>
          <a:lstStyle/>
          <a:p>
            <a:r>
              <a:rPr lang="en-US" dirty="0"/>
              <a:t>Demonstration using suspended nano PMMA spheres</a:t>
            </a:r>
          </a:p>
        </p:txBody>
      </p:sp>
      <p:graphicFrame>
        <p:nvGraphicFramePr>
          <p:cNvPr id="13" name="Chart 12">
            <a:extLst>
              <a:ext uri="{FF2B5EF4-FFF2-40B4-BE49-F238E27FC236}">
                <a16:creationId xmlns:a16="http://schemas.microsoft.com/office/drawing/2014/main" id="{AFC8762F-C707-F578-E3A5-E5D2FB3E4F3C}"/>
              </a:ext>
            </a:extLst>
          </p:cNvPr>
          <p:cNvGraphicFramePr>
            <a:graphicFrameLocks/>
          </p:cNvGraphicFramePr>
          <p:nvPr/>
        </p:nvGraphicFramePr>
        <p:xfrm>
          <a:off x="3989254" y="1253050"/>
          <a:ext cx="6713896" cy="3712846"/>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Group 14">
            <a:extLst>
              <a:ext uri="{FF2B5EF4-FFF2-40B4-BE49-F238E27FC236}">
                <a16:creationId xmlns:a16="http://schemas.microsoft.com/office/drawing/2014/main" id="{0E0AF94F-2357-3C93-19F0-3FCD84BD1328}"/>
              </a:ext>
            </a:extLst>
          </p:cNvPr>
          <p:cNvGrpSpPr>
            <a:grpSpLocks noChangeAspect="1"/>
          </p:cNvGrpSpPr>
          <p:nvPr/>
        </p:nvGrpSpPr>
        <p:grpSpPr>
          <a:xfrm>
            <a:off x="1308392" y="1276173"/>
            <a:ext cx="1876641" cy="4305653"/>
            <a:chOff x="7025069" y="1098569"/>
            <a:chExt cx="2031461" cy="4660862"/>
          </a:xfrm>
        </p:grpSpPr>
        <p:pic>
          <p:nvPicPr>
            <p:cNvPr id="10" name="Picture 9">
              <a:extLst>
                <a:ext uri="{FF2B5EF4-FFF2-40B4-BE49-F238E27FC236}">
                  <a16:creationId xmlns:a16="http://schemas.microsoft.com/office/drawing/2014/main" id="{8CE81A38-6F18-02FC-C198-713F3A9622F9}"/>
                </a:ext>
              </a:extLst>
            </p:cNvPr>
            <p:cNvPicPr>
              <a:picLocks noChangeAspect="1"/>
            </p:cNvPicPr>
            <p:nvPr/>
          </p:nvPicPr>
          <p:blipFill>
            <a:blip r:embed="rId3"/>
            <a:stretch>
              <a:fillRect/>
            </a:stretch>
          </p:blipFill>
          <p:spPr>
            <a:xfrm>
              <a:off x="7025069" y="1098569"/>
              <a:ext cx="2031461" cy="4660862"/>
            </a:xfrm>
            <a:prstGeom prst="rect">
              <a:avLst/>
            </a:prstGeom>
          </p:spPr>
        </p:pic>
        <p:sp>
          <p:nvSpPr>
            <p:cNvPr id="11" name="Rectangle 10">
              <a:extLst>
                <a:ext uri="{FF2B5EF4-FFF2-40B4-BE49-F238E27FC236}">
                  <a16:creationId xmlns:a16="http://schemas.microsoft.com/office/drawing/2014/main" id="{5CFACB21-BB0E-1C5E-0A8B-9FC73C96C1B8}"/>
                </a:ext>
              </a:extLst>
            </p:cNvPr>
            <p:cNvSpPr/>
            <p:nvPr/>
          </p:nvSpPr>
          <p:spPr>
            <a:xfrm>
              <a:off x="8253768" y="2549811"/>
              <a:ext cx="140677" cy="140677"/>
            </a:xfrm>
            <a:prstGeom prst="rect">
              <a:avLst/>
            </a:prstGeom>
            <a:noFill/>
            <a:ln w="38100">
              <a:solidFill>
                <a:srgbClr val="05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A6BAA0D4-83FD-CD90-9B1D-8D94E80596FF}"/>
                </a:ext>
              </a:extLst>
            </p:cNvPr>
            <p:cNvSpPr/>
            <p:nvPr/>
          </p:nvSpPr>
          <p:spPr>
            <a:xfrm>
              <a:off x="8251423" y="3658812"/>
              <a:ext cx="140677" cy="140677"/>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Rectangle 13">
              <a:extLst>
                <a:ext uri="{FF2B5EF4-FFF2-40B4-BE49-F238E27FC236}">
                  <a16:creationId xmlns:a16="http://schemas.microsoft.com/office/drawing/2014/main" id="{429E8135-BFB6-89FF-DBA6-DFEB01670B2A}"/>
                </a:ext>
              </a:extLst>
            </p:cNvPr>
            <p:cNvSpPr/>
            <p:nvPr/>
          </p:nvSpPr>
          <p:spPr>
            <a:xfrm>
              <a:off x="8277212" y="4191040"/>
              <a:ext cx="140677" cy="140677"/>
            </a:xfrm>
            <a:prstGeom prst="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3" name="Content Placeholder 2">
            <a:extLst>
              <a:ext uri="{FF2B5EF4-FFF2-40B4-BE49-F238E27FC236}">
                <a16:creationId xmlns:a16="http://schemas.microsoft.com/office/drawing/2014/main" id="{3FA7018D-5F04-6D18-8D84-6607494EF4E2}"/>
              </a:ext>
            </a:extLst>
          </p:cNvPr>
          <p:cNvSpPr>
            <a:spLocks noGrp="1"/>
          </p:cNvSpPr>
          <p:nvPr>
            <p:ph idx="1"/>
          </p:nvPr>
        </p:nvSpPr>
        <p:spPr>
          <a:xfrm>
            <a:off x="4086500" y="4525855"/>
            <a:ext cx="7420871" cy="1790540"/>
          </a:xfrm>
        </p:spPr>
        <p:txBody>
          <a:bodyPr/>
          <a:lstStyle/>
          <a:p>
            <a:r>
              <a:rPr lang="en-US" sz="2000" dirty="0"/>
              <a:t>The curves indicate the size of the PMMA </a:t>
            </a:r>
            <a:r>
              <a:rPr lang="en-US" sz="2000" dirty="0" err="1"/>
              <a:t>spheres,which</a:t>
            </a:r>
            <a:r>
              <a:rPr lang="en-US" sz="2000" dirty="0"/>
              <a:t> match well with the spec. (~100 nm in the top cell, ~150 nm in the bottom cell)</a:t>
            </a:r>
          </a:p>
          <a:p>
            <a:r>
              <a:rPr lang="en-US" sz="2000" dirty="0"/>
              <a:t>Some settling observed in the bottom cell, resulted difference in number density of PMMA can be observed</a:t>
            </a:r>
          </a:p>
        </p:txBody>
      </p:sp>
      <p:sp>
        <p:nvSpPr>
          <p:cNvPr id="7" name="TextBox 6">
            <a:extLst>
              <a:ext uri="{FF2B5EF4-FFF2-40B4-BE49-F238E27FC236}">
                <a16:creationId xmlns:a16="http://schemas.microsoft.com/office/drawing/2014/main" id="{BEF45DD3-B721-D0F8-7549-A340D838FE04}"/>
              </a:ext>
            </a:extLst>
          </p:cNvPr>
          <p:cNvSpPr txBox="1"/>
          <p:nvPr/>
        </p:nvSpPr>
        <p:spPr>
          <a:xfrm>
            <a:off x="1576817" y="5656123"/>
            <a:ext cx="381836" cy="397032"/>
          </a:xfrm>
          <a:prstGeom prst="rect">
            <a:avLst/>
          </a:prstGeom>
          <a:noFill/>
        </p:spPr>
        <p:txBody>
          <a:bodyPr wrap="none" rtlCol="0">
            <a:spAutoFit/>
          </a:bodyPr>
          <a:lstStyle/>
          <a:p>
            <a:pPr algn="l">
              <a:lnSpc>
                <a:spcPct val="90000"/>
              </a:lnSpc>
            </a:pPr>
            <a:r>
              <a:rPr lang="en-US" sz="2200" b="1" dirty="0">
                <a:solidFill>
                  <a:srgbClr val="0500FF"/>
                </a:solidFill>
                <a:latin typeface="+mn-lt"/>
              </a:rPr>
              <a:t>TI</a:t>
            </a:r>
          </a:p>
        </p:txBody>
      </p:sp>
      <p:sp>
        <p:nvSpPr>
          <p:cNvPr id="17" name="TextBox 16">
            <a:extLst>
              <a:ext uri="{FF2B5EF4-FFF2-40B4-BE49-F238E27FC236}">
                <a16:creationId xmlns:a16="http://schemas.microsoft.com/office/drawing/2014/main" id="{1B47F4E2-CB5F-D6B4-65D5-1D0F6D157493}"/>
              </a:ext>
            </a:extLst>
          </p:cNvPr>
          <p:cNvSpPr txBox="1"/>
          <p:nvPr/>
        </p:nvSpPr>
        <p:spPr>
          <a:xfrm>
            <a:off x="2506730" y="5671624"/>
            <a:ext cx="595035" cy="397032"/>
          </a:xfrm>
          <a:prstGeom prst="rect">
            <a:avLst/>
          </a:prstGeom>
          <a:noFill/>
        </p:spPr>
        <p:txBody>
          <a:bodyPr wrap="none" rtlCol="0">
            <a:spAutoFit/>
          </a:bodyPr>
          <a:lstStyle/>
          <a:p>
            <a:pPr algn="l">
              <a:lnSpc>
                <a:spcPct val="90000"/>
              </a:lnSpc>
            </a:pPr>
            <a:r>
              <a:rPr lang="en-US" sz="2200" b="1" dirty="0">
                <a:solidFill>
                  <a:srgbClr val="00B050"/>
                </a:solidFill>
                <a:latin typeface="+mn-lt"/>
              </a:rPr>
              <a:t>DFI</a:t>
            </a:r>
          </a:p>
        </p:txBody>
      </p:sp>
      <p:sp>
        <p:nvSpPr>
          <p:cNvPr id="18" name="TextBox 17">
            <a:extLst>
              <a:ext uri="{FF2B5EF4-FFF2-40B4-BE49-F238E27FC236}">
                <a16:creationId xmlns:a16="http://schemas.microsoft.com/office/drawing/2014/main" id="{EBA89315-C2BD-464C-EE18-F46E2CF04BCC}"/>
              </a:ext>
            </a:extLst>
          </p:cNvPr>
          <p:cNvSpPr txBox="1"/>
          <p:nvPr/>
        </p:nvSpPr>
        <p:spPr>
          <a:xfrm>
            <a:off x="928532" y="6102779"/>
            <a:ext cx="3025504" cy="276999"/>
          </a:xfrm>
          <a:prstGeom prst="rect">
            <a:avLst/>
          </a:prstGeom>
          <a:noFill/>
        </p:spPr>
        <p:txBody>
          <a:bodyPr wrap="square">
            <a:spAutoFit/>
          </a:bodyPr>
          <a:lstStyle/>
          <a:p>
            <a:pPr algn="ctr"/>
            <a:r>
              <a:rPr lang="en-US" sz="1200" dirty="0">
                <a:latin typeface="+mn-lt"/>
              </a:rPr>
              <a:t>(Sample courtesy of Dr. </a:t>
            </a:r>
            <a:r>
              <a:rPr lang="en-US" sz="1200" dirty="0" err="1">
                <a:latin typeface="+mn-lt"/>
              </a:rPr>
              <a:t>Fankang</a:t>
            </a:r>
            <a:r>
              <a:rPr lang="en-US" sz="1200" dirty="0">
                <a:latin typeface="+mn-lt"/>
              </a:rPr>
              <a:t> Li)</a:t>
            </a:r>
          </a:p>
        </p:txBody>
      </p:sp>
    </p:spTree>
    <p:extLst>
      <p:ext uri="{BB962C8B-B14F-4D97-AF65-F5344CB8AC3E}">
        <p14:creationId xmlns:p14="http://schemas.microsoft.com/office/powerpoint/2010/main" val="1374066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9C554-4236-3EE4-56B8-450F10280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7D915-35B0-23D1-E491-528213D2E5C1}"/>
              </a:ext>
            </a:extLst>
          </p:cNvPr>
          <p:cNvSpPr>
            <a:spLocks noGrp="1"/>
          </p:cNvSpPr>
          <p:nvPr>
            <p:ph type="title"/>
          </p:nvPr>
        </p:nvSpPr>
        <p:spPr/>
        <p:txBody>
          <a:bodyPr/>
          <a:lstStyle/>
          <a:p>
            <a:r>
              <a:rPr lang="en-US" dirty="0"/>
              <a:t>Applying </a:t>
            </a:r>
            <a:r>
              <a:rPr lang="en-US" dirty="0" err="1"/>
              <a:t>nGI</a:t>
            </a:r>
            <a:r>
              <a:rPr lang="en-US" dirty="0"/>
              <a:t> to study AM materials</a:t>
            </a:r>
          </a:p>
        </p:txBody>
      </p:sp>
      <p:grpSp>
        <p:nvGrpSpPr>
          <p:cNvPr id="16" name="Group 15">
            <a:extLst>
              <a:ext uri="{FF2B5EF4-FFF2-40B4-BE49-F238E27FC236}">
                <a16:creationId xmlns:a16="http://schemas.microsoft.com/office/drawing/2014/main" id="{55D70EA2-9BF8-C01C-F91E-0860F87E410A}"/>
              </a:ext>
            </a:extLst>
          </p:cNvPr>
          <p:cNvGrpSpPr>
            <a:grpSpLocks noChangeAspect="1"/>
          </p:cNvGrpSpPr>
          <p:nvPr/>
        </p:nvGrpSpPr>
        <p:grpSpPr>
          <a:xfrm>
            <a:off x="3803058" y="1524610"/>
            <a:ext cx="1433718" cy="2071934"/>
            <a:chOff x="614272" y="1424254"/>
            <a:chExt cx="2987057" cy="4316738"/>
          </a:xfrm>
        </p:grpSpPr>
        <p:pic>
          <p:nvPicPr>
            <p:cNvPr id="17" name="Picture 16">
              <a:extLst>
                <a:ext uri="{FF2B5EF4-FFF2-40B4-BE49-F238E27FC236}">
                  <a16:creationId xmlns:a16="http://schemas.microsoft.com/office/drawing/2014/main" id="{CD6BA98E-A8C3-9557-36C2-59F0F0600132}"/>
                </a:ext>
              </a:extLst>
            </p:cNvPr>
            <p:cNvPicPr>
              <a:picLocks noChangeAspect="1"/>
            </p:cNvPicPr>
            <p:nvPr/>
          </p:nvPicPr>
          <p:blipFill>
            <a:blip r:embed="rId2"/>
            <a:stretch>
              <a:fillRect/>
            </a:stretch>
          </p:blipFill>
          <p:spPr>
            <a:xfrm>
              <a:off x="614272" y="1424254"/>
              <a:ext cx="2987057" cy="4316738"/>
            </a:xfrm>
            <a:prstGeom prst="rect">
              <a:avLst/>
            </a:prstGeom>
          </p:spPr>
        </p:pic>
        <p:sp>
          <p:nvSpPr>
            <p:cNvPr id="18" name="Rectangle 17">
              <a:extLst>
                <a:ext uri="{FF2B5EF4-FFF2-40B4-BE49-F238E27FC236}">
                  <a16:creationId xmlns:a16="http://schemas.microsoft.com/office/drawing/2014/main" id="{F3735576-917E-32BB-AA6F-C5EF490E59D6}"/>
                </a:ext>
              </a:extLst>
            </p:cNvPr>
            <p:cNvSpPr/>
            <p:nvPr/>
          </p:nvSpPr>
          <p:spPr>
            <a:xfrm>
              <a:off x="2813538" y="2039815"/>
              <a:ext cx="140677" cy="140677"/>
            </a:xfrm>
            <a:prstGeom prst="rect">
              <a:avLst/>
            </a:prstGeom>
            <a:noFill/>
            <a:ln w="38100">
              <a:solidFill>
                <a:srgbClr val="05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Rectangle 18">
              <a:extLst>
                <a:ext uri="{FF2B5EF4-FFF2-40B4-BE49-F238E27FC236}">
                  <a16:creationId xmlns:a16="http://schemas.microsoft.com/office/drawing/2014/main" id="{FA3535F9-35C6-FF05-0961-21B81614334A}"/>
                </a:ext>
              </a:extLst>
            </p:cNvPr>
            <p:cNvSpPr/>
            <p:nvPr/>
          </p:nvSpPr>
          <p:spPr>
            <a:xfrm>
              <a:off x="3064414" y="4527452"/>
              <a:ext cx="140677" cy="140677"/>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0" name="Content Placeholder 2">
            <a:extLst>
              <a:ext uri="{FF2B5EF4-FFF2-40B4-BE49-F238E27FC236}">
                <a16:creationId xmlns:a16="http://schemas.microsoft.com/office/drawing/2014/main" id="{90C9855B-9D16-7DEE-B9F7-5B97E8CE04FE}"/>
              </a:ext>
            </a:extLst>
          </p:cNvPr>
          <p:cNvSpPr>
            <a:spLocks noGrp="1"/>
          </p:cNvSpPr>
          <p:nvPr>
            <p:ph idx="1"/>
          </p:nvPr>
        </p:nvSpPr>
        <p:spPr>
          <a:xfrm>
            <a:off x="6210883" y="3935912"/>
            <a:ext cx="5326996" cy="276999"/>
          </a:xfrm>
        </p:spPr>
        <p:txBody>
          <a:bodyPr/>
          <a:lstStyle/>
          <a:p>
            <a:r>
              <a:rPr lang="en-US" sz="1600" dirty="0"/>
              <a:t>Indicating different microstructures between selected ROIs</a:t>
            </a:r>
          </a:p>
        </p:txBody>
      </p:sp>
      <p:sp>
        <p:nvSpPr>
          <p:cNvPr id="22" name="TextBox 21">
            <a:extLst>
              <a:ext uri="{FF2B5EF4-FFF2-40B4-BE49-F238E27FC236}">
                <a16:creationId xmlns:a16="http://schemas.microsoft.com/office/drawing/2014/main" id="{AF3AEEB8-532B-8EE8-BCFA-ED6A7975EBF4}"/>
              </a:ext>
            </a:extLst>
          </p:cNvPr>
          <p:cNvSpPr txBox="1"/>
          <p:nvPr/>
        </p:nvSpPr>
        <p:spPr>
          <a:xfrm>
            <a:off x="1319050" y="3824064"/>
            <a:ext cx="3025504" cy="276999"/>
          </a:xfrm>
          <a:prstGeom prst="rect">
            <a:avLst/>
          </a:prstGeom>
          <a:noFill/>
        </p:spPr>
        <p:txBody>
          <a:bodyPr wrap="square">
            <a:spAutoFit/>
          </a:bodyPr>
          <a:lstStyle/>
          <a:p>
            <a:pPr algn="ctr"/>
            <a:r>
              <a:rPr lang="en-US" sz="1200" dirty="0">
                <a:latin typeface="+mn-lt"/>
              </a:rPr>
              <a:t>(Sample courtesy of Dr. Chris Fancher)</a:t>
            </a:r>
          </a:p>
        </p:txBody>
      </p:sp>
      <p:graphicFrame>
        <p:nvGraphicFramePr>
          <p:cNvPr id="23" name="Chart 22">
            <a:extLst>
              <a:ext uri="{FF2B5EF4-FFF2-40B4-BE49-F238E27FC236}">
                <a16:creationId xmlns:a16="http://schemas.microsoft.com/office/drawing/2014/main" id="{BE85C3CC-E101-E120-60EB-0789354CE236}"/>
              </a:ext>
            </a:extLst>
          </p:cNvPr>
          <p:cNvGraphicFramePr>
            <a:graphicFrameLocks/>
          </p:cNvGraphicFramePr>
          <p:nvPr>
            <p:extLst>
              <p:ext uri="{D42A27DB-BD31-4B8C-83A1-F6EECF244321}">
                <p14:modId xmlns:p14="http://schemas.microsoft.com/office/powerpoint/2010/main" val="3478252272"/>
              </p:ext>
            </p:extLst>
          </p:nvPr>
        </p:nvGraphicFramePr>
        <p:xfrm>
          <a:off x="5841596" y="1009182"/>
          <a:ext cx="5596241" cy="2926730"/>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39">
            <a:extLst>
              <a:ext uri="{FF2B5EF4-FFF2-40B4-BE49-F238E27FC236}">
                <a16:creationId xmlns:a16="http://schemas.microsoft.com/office/drawing/2014/main" id="{C5D58A9B-2441-20AA-3287-C909D20FCF74}"/>
              </a:ext>
            </a:extLst>
          </p:cNvPr>
          <p:cNvSpPr txBox="1"/>
          <p:nvPr/>
        </p:nvSpPr>
        <p:spPr>
          <a:xfrm>
            <a:off x="2141418" y="4212911"/>
            <a:ext cx="8506262" cy="2554545"/>
          </a:xfrm>
          <a:prstGeom prst="rect">
            <a:avLst/>
          </a:prstGeom>
          <a:noFill/>
        </p:spPr>
        <p:txBody>
          <a:bodyPr wrap="square">
            <a:spAutoFit/>
          </a:bodyPr>
          <a:lstStyle/>
          <a:p>
            <a:pPr marL="742950" lvl="1" indent="-285750">
              <a:buFont typeface="Arial" panose="020B0604020202020204" pitchFamily="34" charset="0"/>
              <a:buChar char="•"/>
            </a:pPr>
            <a:r>
              <a:rPr lang="en-US" sz="2000" dirty="0">
                <a:latin typeface="+mn-lt"/>
              </a:rPr>
              <a:t>Two setups (</a:t>
            </a:r>
            <a:r>
              <a:rPr lang="en-US" sz="2000" b="1" dirty="0">
                <a:solidFill>
                  <a:srgbClr val="0500FF"/>
                </a:solidFill>
              </a:rPr>
              <a:t>Symm.</a:t>
            </a:r>
            <a:r>
              <a:rPr lang="en-US" sz="2000" dirty="0"/>
              <a:t> and </a:t>
            </a:r>
            <a:r>
              <a:rPr lang="en-US" sz="2000" b="1" dirty="0" err="1">
                <a:solidFill>
                  <a:srgbClr val="FF0000"/>
                </a:solidFill>
              </a:rPr>
              <a:t>Asymm</a:t>
            </a:r>
            <a:r>
              <a:rPr lang="en-US" sz="2000" b="1" dirty="0">
                <a:solidFill>
                  <a:srgbClr val="FF0000"/>
                </a:solidFill>
              </a:rPr>
              <a:t>.</a:t>
            </a:r>
            <a:r>
              <a:rPr lang="en-US" sz="2000" dirty="0"/>
              <a:t>) </a:t>
            </a:r>
            <a:r>
              <a:rPr lang="en-US" sz="2000" dirty="0">
                <a:latin typeface="+mn-lt"/>
              </a:rPr>
              <a:t>to cover ACL ranges from ~40 nm to ~3400 nm, push-button transition between setups</a:t>
            </a:r>
          </a:p>
          <a:p>
            <a:pPr marL="742950" lvl="1" indent="-285750">
              <a:buFont typeface="Arial" panose="020B0604020202020204" pitchFamily="34" charset="0"/>
              <a:buChar char="•"/>
            </a:pPr>
            <a:r>
              <a:rPr lang="en-US" sz="2000" dirty="0"/>
              <a:t>Only has a monochromator fixed at 2.53Å</a:t>
            </a:r>
          </a:p>
          <a:p>
            <a:pPr marL="742950" lvl="1" indent="-285750">
              <a:buFont typeface="Arial" panose="020B0604020202020204" pitchFamily="34" charset="0"/>
              <a:buChar char="•"/>
            </a:pPr>
            <a:r>
              <a:rPr lang="en-US" sz="2000" dirty="0"/>
              <a:t>Currently, no velocity selector (VS) to perform quantitative </a:t>
            </a:r>
            <a:r>
              <a:rPr lang="en-US" sz="2000" dirty="0" err="1"/>
              <a:t>nGI</a:t>
            </a:r>
            <a:r>
              <a:rPr lang="en-US" sz="2000" dirty="0"/>
              <a:t> efficiently. Usage is limited to studies only aim to get qualitative contrast.</a:t>
            </a:r>
          </a:p>
          <a:p>
            <a:pPr marL="742950" lvl="1" indent="-285750">
              <a:buFont typeface="Arial" panose="020B0604020202020204" pitchFamily="34" charset="0"/>
              <a:buChar char="•"/>
            </a:pPr>
            <a:r>
              <a:rPr lang="en-US" sz="2000" dirty="0"/>
              <a:t>VS is proposed at the future MARS NB-4 location after HBRR</a:t>
            </a:r>
            <a:endParaRPr lang="en-US" sz="2000" dirty="0">
              <a:latin typeface="+mn-lt"/>
            </a:endParaRPr>
          </a:p>
          <a:p>
            <a:pPr marL="742950" lvl="1" indent="-285750">
              <a:buFont typeface="Arial" panose="020B0604020202020204" pitchFamily="34" charset="0"/>
              <a:buChar char="•"/>
            </a:pPr>
            <a:endParaRPr lang="en-US" sz="2000" dirty="0">
              <a:latin typeface="+mn-lt"/>
            </a:endParaRPr>
          </a:p>
        </p:txBody>
      </p:sp>
      <p:sp>
        <p:nvSpPr>
          <p:cNvPr id="52" name="TextBox 51">
            <a:extLst>
              <a:ext uri="{FF2B5EF4-FFF2-40B4-BE49-F238E27FC236}">
                <a16:creationId xmlns:a16="http://schemas.microsoft.com/office/drawing/2014/main" id="{106D747E-CE43-42E0-DBE8-FCF9C60DDDEB}"/>
              </a:ext>
            </a:extLst>
          </p:cNvPr>
          <p:cNvSpPr txBox="1"/>
          <p:nvPr/>
        </p:nvSpPr>
        <p:spPr>
          <a:xfrm>
            <a:off x="3678942" y="950193"/>
            <a:ext cx="1680797" cy="528606"/>
          </a:xfrm>
          <a:prstGeom prst="rect">
            <a:avLst/>
          </a:prstGeom>
          <a:noFill/>
        </p:spPr>
        <p:txBody>
          <a:bodyPr wrap="square" rtlCol="0">
            <a:spAutoFit/>
          </a:bodyPr>
          <a:lstStyle/>
          <a:p>
            <a:pPr algn="ctr">
              <a:lnSpc>
                <a:spcPct val="90000"/>
              </a:lnSpc>
            </a:pPr>
            <a:r>
              <a:rPr lang="en-US" sz="1050" dirty="0">
                <a:latin typeface="+mn-lt"/>
              </a:rPr>
              <a:t>Dark-field revealing micro-/nano- scale structures</a:t>
            </a:r>
          </a:p>
        </p:txBody>
      </p:sp>
      <p:grpSp>
        <p:nvGrpSpPr>
          <p:cNvPr id="53" name="Group 52">
            <a:extLst>
              <a:ext uri="{FF2B5EF4-FFF2-40B4-BE49-F238E27FC236}">
                <a16:creationId xmlns:a16="http://schemas.microsoft.com/office/drawing/2014/main" id="{A92D55DF-5CC3-3FBB-18E1-DA94DB7EE991}"/>
              </a:ext>
            </a:extLst>
          </p:cNvPr>
          <p:cNvGrpSpPr/>
          <p:nvPr/>
        </p:nvGrpSpPr>
        <p:grpSpPr>
          <a:xfrm>
            <a:off x="277223" y="944981"/>
            <a:ext cx="1710753" cy="2946253"/>
            <a:chOff x="537187" y="2009816"/>
            <a:chExt cx="1710753" cy="2946253"/>
          </a:xfrm>
        </p:grpSpPr>
        <p:pic>
          <p:nvPicPr>
            <p:cNvPr id="54" name="Picture 53" descr="Map&#10;&#10;Description automatically generated">
              <a:extLst>
                <a:ext uri="{FF2B5EF4-FFF2-40B4-BE49-F238E27FC236}">
                  <a16:creationId xmlns:a16="http://schemas.microsoft.com/office/drawing/2014/main" id="{7822B7EC-0185-0AEE-C8C6-1593C21CD1A5}"/>
                </a:ext>
              </a:extLst>
            </p:cNvPr>
            <p:cNvPicPr>
              <a:picLocks noChangeAspect="1"/>
            </p:cNvPicPr>
            <p:nvPr/>
          </p:nvPicPr>
          <p:blipFill>
            <a:blip r:embed="rId4"/>
            <a:stretch>
              <a:fillRect/>
            </a:stretch>
          </p:blipFill>
          <p:spPr>
            <a:xfrm>
              <a:off x="537187" y="2526186"/>
              <a:ext cx="1655712" cy="2429883"/>
            </a:xfrm>
            <a:prstGeom prst="rect">
              <a:avLst/>
            </a:prstGeom>
          </p:spPr>
        </p:pic>
        <p:sp>
          <p:nvSpPr>
            <p:cNvPr id="55" name="TextBox 54">
              <a:extLst>
                <a:ext uri="{FF2B5EF4-FFF2-40B4-BE49-F238E27FC236}">
                  <a16:creationId xmlns:a16="http://schemas.microsoft.com/office/drawing/2014/main" id="{F4029EF6-D322-FED3-357B-32693E3C4027}"/>
                </a:ext>
              </a:extLst>
            </p:cNvPr>
            <p:cNvSpPr txBox="1"/>
            <p:nvPr/>
          </p:nvSpPr>
          <p:spPr>
            <a:xfrm>
              <a:off x="692705" y="2009816"/>
              <a:ext cx="1555235" cy="549381"/>
            </a:xfrm>
            <a:prstGeom prst="rect">
              <a:avLst/>
            </a:prstGeom>
            <a:noFill/>
          </p:spPr>
          <p:txBody>
            <a:bodyPr wrap="square" rtlCol="0">
              <a:spAutoFit/>
            </a:bodyPr>
            <a:lstStyle/>
            <a:p>
              <a:pPr algn="ctr">
                <a:lnSpc>
                  <a:spcPct val="90000"/>
                </a:lnSpc>
              </a:pPr>
              <a:r>
                <a:rPr lang="en-US" sz="1100" dirty="0">
                  <a:latin typeface="+mn-lt"/>
                </a:rPr>
                <a:t>3D printing Inconel with two cooling regions</a:t>
              </a:r>
            </a:p>
          </p:txBody>
        </p:sp>
      </p:grpSp>
      <p:grpSp>
        <p:nvGrpSpPr>
          <p:cNvPr id="58" name="Group 57">
            <a:extLst>
              <a:ext uri="{FF2B5EF4-FFF2-40B4-BE49-F238E27FC236}">
                <a16:creationId xmlns:a16="http://schemas.microsoft.com/office/drawing/2014/main" id="{793E304D-94E7-ABCF-649F-573522E6B863}"/>
              </a:ext>
            </a:extLst>
          </p:cNvPr>
          <p:cNvGrpSpPr/>
          <p:nvPr/>
        </p:nvGrpSpPr>
        <p:grpSpPr>
          <a:xfrm>
            <a:off x="1951473" y="944981"/>
            <a:ext cx="1760659" cy="2662944"/>
            <a:chOff x="4543955" y="1802023"/>
            <a:chExt cx="1760659" cy="2662944"/>
          </a:xfrm>
        </p:grpSpPr>
        <p:pic>
          <p:nvPicPr>
            <p:cNvPr id="56" name="Picture 55" descr="A map of the world&#10;&#10;Description automatically generated with medium confidence">
              <a:extLst>
                <a:ext uri="{FF2B5EF4-FFF2-40B4-BE49-F238E27FC236}">
                  <a16:creationId xmlns:a16="http://schemas.microsoft.com/office/drawing/2014/main" id="{0AB0AF01-DD42-1957-32EA-7799199D3529}"/>
                </a:ext>
              </a:extLst>
            </p:cNvPr>
            <p:cNvPicPr>
              <a:picLocks noChangeAspect="1"/>
            </p:cNvPicPr>
            <p:nvPr/>
          </p:nvPicPr>
          <p:blipFill>
            <a:blip r:embed="rId5"/>
            <a:stretch>
              <a:fillRect/>
            </a:stretch>
          </p:blipFill>
          <p:spPr>
            <a:xfrm>
              <a:off x="4733900" y="2393033"/>
              <a:ext cx="1410867" cy="2071934"/>
            </a:xfrm>
            <a:prstGeom prst="rect">
              <a:avLst/>
            </a:prstGeom>
          </p:spPr>
        </p:pic>
        <p:sp>
          <p:nvSpPr>
            <p:cNvPr id="57" name="TextBox 56">
              <a:extLst>
                <a:ext uri="{FF2B5EF4-FFF2-40B4-BE49-F238E27FC236}">
                  <a16:creationId xmlns:a16="http://schemas.microsoft.com/office/drawing/2014/main" id="{86113B81-FCB6-1DF6-518B-81E82F15C361}"/>
                </a:ext>
              </a:extLst>
            </p:cNvPr>
            <p:cNvSpPr txBox="1"/>
            <p:nvPr/>
          </p:nvSpPr>
          <p:spPr>
            <a:xfrm>
              <a:off x="4543955" y="1802023"/>
              <a:ext cx="1760659" cy="549381"/>
            </a:xfrm>
            <a:prstGeom prst="rect">
              <a:avLst/>
            </a:prstGeom>
            <a:noFill/>
          </p:spPr>
          <p:txBody>
            <a:bodyPr wrap="square" rtlCol="0">
              <a:spAutoFit/>
            </a:bodyPr>
            <a:lstStyle/>
            <a:p>
              <a:pPr algn="ctr">
                <a:lnSpc>
                  <a:spcPct val="90000"/>
                </a:lnSpc>
              </a:pPr>
              <a:r>
                <a:rPr lang="en-US" sz="1100" dirty="0">
                  <a:latin typeface="+mn-lt"/>
                </a:rPr>
                <a:t>Microstructures revealed by Electron backscatter diffraction</a:t>
              </a:r>
            </a:p>
          </p:txBody>
        </p:sp>
      </p:grpSp>
    </p:spTree>
    <p:extLst>
      <p:ext uri="{BB962C8B-B14F-4D97-AF65-F5344CB8AC3E}">
        <p14:creationId xmlns:p14="http://schemas.microsoft.com/office/powerpoint/2010/main" val="2115948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07E9-C146-7400-6401-5B9E87A8ACA1}"/>
              </a:ext>
            </a:extLst>
          </p:cNvPr>
          <p:cNvSpPr>
            <a:spLocks noGrp="1"/>
          </p:cNvSpPr>
          <p:nvPr>
            <p:ph type="title"/>
          </p:nvPr>
        </p:nvSpPr>
        <p:spPr/>
        <p:txBody>
          <a:bodyPr/>
          <a:lstStyle/>
          <a:p>
            <a:r>
              <a:rPr lang="en-US" dirty="0"/>
              <a:t>Addressing previous suite reviews</a:t>
            </a:r>
          </a:p>
        </p:txBody>
      </p:sp>
      <p:sp>
        <p:nvSpPr>
          <p:cNvPr id="3" name="Text Placeholder 2">
            <a:extLst>
              <a:ext uri="{FF2B5EF4-FFF2-40B4-BE49-F238E27FC236}">
                <a16:creationId xmlns:a16="http://schemas.microsoft.com/office/drawing/2014/main" id="{1A50390C-48B2-57DF-E8BF-A64F99B967FA}"/>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461265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758CB-F20A-E089-6030-F3E42AE4B2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96F8D9-DCB8-CEFC-8ADE-A14C026E95E2}"/>
              </a:ext>
            </a:extLst>
          </p:cNvPr>
          <p:cNvSpPr>
            <a:spLocks noGrp="1"/>
          </p:cNvSpPr>
          <p:nvPr>
            <p:ph idx="1"/>
          </p:nvPr>
        </p:nvSpPr>
        <p:spPr/>
        <p:txBody>
          <a:bodyPr/>
          <a:lstStyle/>
          <a:p>
            <a:r>
              <a:rPr lang="en-GB" dirty="0"/>
              <a:t>Given these successes, it was disappointing to learn from the team that ORNL plans to eliminate imaging from the CG1-1D and repurpose that beamline for another single-crystal spectrometer.</a:t>
            </a:r>
          </a:p>
          <a:p>
            <a:r>
              <a:rPr lang="en-GB" dirty="0"/>
              <a:t>Furthermore, this decision is hard for the present committee to understand, given the potential and given the large number of neutron spectrometers that already exist at ORNL.</a:t>
            </a:r>
          </a:p>
          <a:p>
            <a:r>
              <a:rPr lang="en-US" dirty="0"/>
              <a:t>Concerns were raised by the committee about the need to have a plan for long term staffing and talent retention</a:t>
            </a:r>
          </a:p>
          <a:p>
            <a:r>
              <a:rPr lang="en-US" dirty="0"/>
              <a:t>team was challenged to think hard about expanding the user community, </a:t>
            </a:r>
            <a:r>
              <a:rPr lang="en-US" i="1" dirty="0"/>
              <a:t>beyond the expert user</a:t>
            </a:r>
            <a:r>
              <a:rPr lang="en-US" dirty="0"/>
              <a:t>. We believe there are many potential users within the communities of the ASNT, ASM, and TMS societies.</a:t>
            </a:r>
          </a:p>
          <a:p>
            <a:r>
              <a:rPr lang="en-US" dirty="0"/>
              <a:t>The need for improved spatial resolution is emphasized, since the user community is begging for it, and the neutron imaging community is falling further behind. make impactful demonstrations of what can be achieved with the highest resolution neutron imaging capabilities available. opportunities for battery and fuel cell applications of interest to the ORNL team </a:t>
            </a:r>
          </a:p>
          <a:p>
            <a:endParaRPr lang="en-US" dirty="0"/>
          </a:p>
        </p:txBody>
      </p:sp>
    </p:spTree>
    <p:extLst>
      <p:ext uri="{BB962C8B-B14F-4D97-AF65-F5344CB8AC3E}">
        <p14:creationId xmlns:p14="http://schemas.microsoft.com/office/powerpoint/2010/main" val="75287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6904BBF-C002-AFD4-53B4-6BD628E85302}"/>
              </a:ext>
            </a:extLst>
          </p:cNvPr>
          <p:cNvSpPr txBox="1"/>
          <p:nvPr/>
        </p:nvSpPr>
        <p:spPr>
          <a:xfrm>
            <a:off x="8507752" y="477427"/>
            <a:ext cx="3362972" cy="707886"/>
          </a:xfrm>
          <a:prstGeom prst="rect">
            <a:avLst/>
          </a:prstGeom>
          <a:noFill/>
        </p:spPr>
        <p:txBody>
          <a:bodyPr wrap="none" rtlCol="0">
            <a:spAutoFit/>
          </a:bodyPr>
          <a:lstStyle/>
          <a:p>
            <a:r>
              <a:rPr lang="en-US" sz="4000" dirty="0">
                <a:solidFill>
                  <a:schemeClr val="bg2">
                    <a:lumMod val="50000"/>
                  </a:schemeClr>
                </a:solidFill>
              </a:rPr>
              <a:t>Current status</a:t>
            </a:r>
          </a:p>
        </p:txBody>
      </p:sp>
      <p:sp>
        <p:nvSpPr>
          <p:cNvPr id="13" name="TextBox 12">
            <a:extLst>
              <a:ext uri="{FF2B5EF4-FFF2-40B4-BE49-F238E27FC236}">
                <a16:creationId xmlns:a16="http://schemas.microsoft.com/office/drawing/2014/main" id="{AB1B8EAF-1316-746F-4CEC-BA24E9615938}"/>
              </a:ext>
            </a:extLst>
          </p:cNvPr>
          <p:cNvSpPr txBox="1"/>
          <p:nvPr/>
        </p:nvSpPr>
        <p:spPr>
          <a:xfrm>
            <a:off x="8483055" y="1401396"/>
            <a:ext cx="3529596" cy="4770537"/>
          </a:xfrm>
          <a:prstGeom prst="rect">
            <a:avLst/>
          </a:prstGeom>
          <a:noFill/>
        </p:spPr>
        <p:txBody>
          <a:bodyPr wrap="square" rtlCol="0">
            <a:spAutoFit/>
          </a:bodyPr>
          <a:lstStyle/>
          <a:p>
            <a:r>
              <a:rPr lang="en-US" sz="1600" dirty="0"/>
              <a:t>Status update</a:t>
            </a:r>
          </a:p>
          <a:p>
            <a:pPr marL="285750" indent="-285750">
              <a:buFont typeface="Arial" panose="020B0604020202020204" pitchFamily="34" charset="0"/>
              <a:buChar char="•"/>
            </a:pPr>
            <a:r>
              <a:rPr lang="en-US" sz="1600" dirty="0"/>
              <a:t>Maintained a diverse research program and user community</a:t>
            </a:r>
          </a:p>
          <a:p>
            <a:pPr marL="285750" indent="-285750">
              <a:buFont typeface="Arial" panose="020B0604020202020204" pitchFamily="34" charset="0"/>
              <a:buChar char="•"/>
            </a:pPr>
            <a:r>
              <a:rPr lang="en-US" sz="1600" dirty="0">
                <a:solidFill>
                  <a:srgbClr val="00B050"/>
                </a:solidFill>
              </a:rPr>
              <a:t>Achieved 7 </a:t>
            </a:r>
            <a:r>
              <a:rPr lang="el-GR" sz="1600" dirty="0">
                <a:solidFill>
                  <a:srgbClr val="00B050"/>
                </a:solidFill>
              </a:rPr>
              <a:t>μ</a:t>
            </a:r>
            <a:r>
              <a:rPr lang="en-US" sz="1600" dirty="0">
                <a:solidFill>
                  <a:srgbClr val="00B050"/>
                </a:solidFill>
              </a:rPr>
              <a:t>m spatial resolution</a:t>
            </a:r>
          </a:p>
          <a:p>
            <a:pPr marL="285750" indent="-285750">
              <a:buFont typeface="Arial" panose="020B0604020202020204" pitchFamily="34" charset="0"/>
              <a:buChar char="•"/>
            </a:pPr>
            <a:r>
              <a:rPr lang="en-US" sz="1600" dirty="0"/>
              <a:t>Increased number of staff</a:t>
            </a:r>
          </a:p>
          <a:p>
            <a:pPr marL="285750" indent="-285750">
              <a:buFont typeface="Arial" panose="020B0604020202020204" pitchFamily="34" charset="0"/>
              <a:buChar char="•"/>
            </a:pPr>
            <a:r>
              <a:rPr lang="en-US" sz="1600" dirty="0">
                <a:solidFill>
                  <a:srgbClr val="00B050"/>
                </a:solidFill>
              </a:rPr>
              <a:t>Made investments towards a mail-in program</a:t>
            </a:r>
          </a:p>
          <a:p>
            <a:pPr marL="285750" indent="-285750">
              <a:buFont typeface="Arial" panose="020B0604020202020204" pitchFamily="34" charset="0"/>
              <a:buChar char="•"/>
            </a:pPr>
            <a:r>
              <a:rPr lang="en-US" sz="1600" dirty="0"/>
              <a:t>Developed a pre-conceptual design of NB-4 with much improved instrument performance</a:t>
            </a:r>
          </a:p>
          <a:p>
            <a:pPr marL="285750" indent="-285750">
              <a:buFont typeface="Arial" panose="020B0604020202020204" pitchFamily="34" charset="0"/>
              <a:buChar char="•"/>
            </a:pPr>
            <a:r>
              <a:rPr lang="en-US" sz="1600" dirty="0">
                <a:solidFill>
                  <a:srgbClr val="00B050"/>
                </a:solidFill>
              </a:rPr>
              <a:t>Recruited scientists from National Museum of Natural History that expanded our existing user community</a:t>
            </a:r>
          </a:p>
          <a:p>
            <a:pPr marL="285750" indent="-285750">
              <a:buFont typeface="Arial" panose="020B0604020202020204" pitchFamily="34" charset="0"/>
              <a:buChar char="•"/>
            </a:pPr>
            <a:r>
              <a:rPr lang="en-US" sz="1600" dirty="0"/>
              <a:t>1 pub in 2022 collaborated with Vulcan team and GE, another work collaborating with industrial is planned in 2026</a:t>
            </a:r>
          </a:p>
          <a:p>
            <a:pPr marL="285750" indent="-285750">
              <a:buFont typeface="Arial" panose="020B0604020202020204" pitchFamily="34" charset="0"/>
              <a:buChar char="•"/>
            </a:pPr>
            <a:endParaRPr lang="en-US" sz="1600" dirty="0"/>
          </a:p>
        </p:txBody>
      </p:sp>
      <p:grpSp>
        <p:nvGrpSpPr>
          <p:cNvPr id="18" name="Group 17">
            <a:extLst>
              <a:ext uri="{FF2B5EF4-FFF2-40B4-BE49-F238E27FC236}">
                <a16:creationId xmlns:a16="http://schemas.microsoft.com/office/drawing/2014/main" id="{38935CDC-5A67-E6A3-4B9A-871CB87DE519}"/>
              </a:ext>
            </a:extLst>
          </p:cNvPr>
          <p:cNvGrpSpPr/>
          <p:nvPr/>
        </p:nvGrpSpPr>
        <p:grpSpPr>
          <a:xfrm>
            <a:off x="309592" y="427316"/>
            <a:ext cx="8051311" cy="5797638"/>
            <a:chOff x="157193" y="474208"/>
            <a:chExt cx="8051311" cy="5797638"/>
          </a:xfrm>
        </p:grpSpPr>
        <p:sp>
          <p:nvSpPr>
            <p:cNvPr id="5" name="TextBox 4">
              <a:extLst>
                <a:ext uri="{FF2B5EF4-FFF2-40B4-BE49-F238E27FC236}">
                  <a16:creationId xmlns:a16="http://schemas.microsoft.com/office/drawing/2014/main" id="{E4692675-0CD0-C7F1-C6EF-82A9EE7EDBDC}"/>
                </a:ext>
              </a:extLst>
            </p:cNvPr>
            <p:cNvSpPr txBox="1"/>
            <p:nvPr/>
          </p:nvSpPr>
          <p:spPr>
            <a:xfrm>
              <a:off x="1569239" y="478604"/>
              <a:ext cx="1281120" cy="707886"/>
            </a:xfrm>
            <a:prstGeom prst="rect">
              <a:avLst/>
            </a:prstGeom>
            <a:noFill/>
          </p:spPr>
          <p:txBody>
            <a:bodyPr wrap="none" rtlCol="0">
              <a:spAutoFit/>
            </a:bodyPr>
            <a:lstStyle/>
            <a:p>
              <a:r>
                <a:rPr lang="en-US" sz="4000" dirty="0">
                  <a:solidFill>
                    <a:schemeClr val="bg2">
                      <a:lumMod val="50000"/>
                    </a:schemeClr>
                  </a:solidFill>
                </a:rPr>
                <a:t>2017</a:t>
              </a:r>
            </a:p>
          </p:txBody>
        </p:sp>
        <p:sp>
          <p:nvSpPr>
            <p:cNvPr id="6" name="TextBox 5">
              <a:extLst>
                <a:ext uri="{FF2B5EF4-FFF2-40B4-BE49-F238E27FC236}">
                  <a16:creationId xmlns:a16="http://schemas.microsoft.com/office/drawing/2014/main" id="{60052E85-6011-0C88-19D2-78E594F639C7}"/>
                </a:ext>
              </a:extLst>
            </p:cNvPr>
            <p:cNvSpPr txBox="1"/>
            <p:nvPr/>
          </p:nvSpPr>
          <p:spPr>
            <a:xfrm>
              <a:off x="5357974" y="477427"/>
              <a:ext cx="1281120" cy="707886"/>
            </a:xfrm>
            <a:prstGeom prst="rect">
              <a:avLst/>
            </a:prstGeom>
            <a:noFill/>
          </p:spPr>
          <p:txBody>
            <a:bodyPr wrap="none" rtlCol="0">
              <a:spAutoFit/>
            </a:bodyPr>
            <a:lstStyle/>
            <a:p>
              <a:r>
                <a:rPr lang="en-US" sz="4000" dirty="0">
                  <a:solidFill>
                    <a:schemeClr val="bg2">
                      <a:lumMod val="50000"/>
                    </a:schemeClr>
                  </a:solidFill>
                </a:rPr>
                <a:t>2020</a:t>
              </a:r>
            </a:p>
          </p:txBody>
        </p:sp>
        <p:sp>
          <p:nvSpPr>
            <p:cNvPr id="7" name="TextBox 6">
              <a:extLst>
                <a:ext uri="{FF2B5EF4-FFF2-40B4-BE49-F238E27FC236}">
                  <a16:creationId xmlns:a16="http://schemas.microsoft.com/office/drawing/2014/main" id="{3A31D998-E82D-C306-B767-6695A9F98FAD}"/>
                </a:ext>
              </a:extLst>
            </p:cNvPr>
            <p:cNvSpPr txBox="1"/>
            <p:nvPr/>
          </p:nvSpPr>
          <p:spPr>
            <a:xfrm>
              <a:off x="607058" y="1226254"/>
              <a:ext cx="3664461"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Greatest area of opportunity, supporting a diverse research program</a:t>
              </a:r>
            </a:p>
            <a:p>
              <a:pPr marL="285750" indent="-285750">
                <a:buFont typeface="Arial" panose="020B0604020202020204" pitchFamily="34" charset="0"/>
                <a:buChar char="•"/>
              </a:pPr>
              <a:r>
                <a:rPr lang="en-US" sz="1600" dirty="0"/>
                <a:t>Complex research projects</a:t>
              </a:r>
            </a:p>
            <a:p>
              <a:pPr marL="285750" indent="-285750">
                <a:buFont typeface="Arial" panose="020B0604020202020204" pitchFamily="34" charset="0"/>
                <a:buChar char="•"/>
              </a:pPr>
              <a:r>
                <a:rPr lang="en-US" sz="1600" dirty="0"/>
                <a:t>Recent beamline upgrades </a:t>
              </a:r>
            </a:p>
            <a:p>
              <a:pPr marL="285750" indent="-285750">
                <a:buFont typeface="Arial" panose="020B0604020202020204" pitchFamily="34" charset="0"/>
                <a:buChar char="•"/>
              </a:pPr>
              <a:r>
                <a:rPr lang="en-US" sz="1600" dirty="0"/>
                <a:t>Extensive software development</a:t>
              </a:r>
            </a:p>
          </p:txBody>
        </p:sp>
        <p:sp>
          <p:nvSpPr>
            <p:cNvPr id="9" name="TextBox 8">
              <a:extLst>
                <a:ext uri="{FF2B5EF4-FFF2-40B4-BE49-F238E27FC236}">
                  <a16:creationId xmlns:a16="http://schemas.microsoft.com/office/drawing/2014/main" id="{6E305090-5388-3301-4BF2-3A8B2D5D5012}"/>
                </a:ext>
              </a:extLst>
            </p:cNvPr>
            <p:cNvSpPr txBox="1"/>
            <p:nvPr/>
          </p:nvSpPr>
          <p:spPr>
            <a:xfrm>
              <a:off x="4141799" y="1254677"/>
              <a:ext cx="4011443"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Scientific diversity and productivity</a:t>
              </a:r>
            </a:p>
            <a:p>
              <a:pPr marL="285750" indent="-285750">
                <a:buFont typeface="Arial" panose="020B0604020202020204" pitchFamily="34" charset="0"/>
                <a:buChar char="•"/>
              </a:pPr>
              <a:r>
                <a:rPr lang="en-US" sz="1600" dirty="0"/>
                <a:t>Software and novel ‘notebooks’ concept</a:t>
              </a:r>
            </a:p>
            <a:p>
              <a:pPr marL="285750" indent="-285750">
                <a:buFont typeface="Arial" panose="020B0604020202020204" pitchFamily="34" charset="0"/>
                <a:buChar char="•"/>
              </a:pPr>
              <a:r>
                <a:rPr lang="en-US" sz="1600" dirty="0"/>
                <a:t>Cross-institute collaboration</a:t>
              </a:r>
            </a:p>
          </p:txBody>
        </p:sp>
        <p:sp>
          <p:nvSpPr>
            <p:cNvPr id="10" name="TextBox 9">
              <a:extLst>
                <a:ext uri="{FF2B5EF4-FFF2-40B4-BE49-F238E27FC236}">
                  <a16:creationId xmlns:a16="http://schemas.microsoft.com/office/drawing/2014/main" id="{9B529156-63BF-F9D9-2B0E-0EF44A36AE2B}"/>
                </a:ext>
              </a:extLst>
            </p:cNvPr>
            <p:cNvSpPr txBox="1"/>
            <p:nvPr/>
          </p:nvSpPr>
          <p:spPr>
            <a:xfrm rot="16200000">
              <a:off x="-626739" y="1860151"/>
              <a:ext cx="1965025" cy="369332"/>
            </a:xfrm>
            <a:prstGeom prst="rect">
              <a:avLst/>
            </a:prstGeom>
            <a:noFill/>
          </p:spPr>
          <p:txBody>
            <a:bodyPr wrap="none" rtlCol="0">
              <a:spAutoFit/>
            </a:bodyPr>
            <a:lstStyle/>
            <a:p>
              <a:r>
                <a:rPr lang="en-US" dirty="0"/>
                <a:t>Notable strengths</a:t>
              </a:r>
            </a:p>
          </p:txBody>
        </p:sp>
        <p:sp>
          <p:nvSpPr>
            <p:cNvPr id="11" name="TextBox 10">
              <a:extLst>
                <a:ext uri="{FF2B5EF4-FFF2-40B4-BE49-F238E27FC236}">
                  <a16:creationId xmlns:a16="http://schemas.microsoft.com/office/drawing/2014/main" id="{22DA65F0-1870-EA44-E2DA-680EC9C24F92}"/>
                </a:ext>
              </a:extLst>
            </p:cNvPr>
            <p:cNvSpPr txBox="1"/>
            <p:nvPr/>
          </p:nvSpPr>
          <p:spPr>
            <a:xfrm rot="16200000">
              <a:off x="-720682" y="4495892"/>
              <a:ext cx="2130263" cy="369332"/>
            </a:xfrm>
            <a:prstGeom prst="rect">
              <a:avLst/>
            </a:prstGeom>
            <a:noFill/>
          </p:spPr>
          <p:txBody>
            <a:bodyPr wrap="none" rtlCol="0">
              <a:spAutoFit/>
            </a:bodyPr>
            <a:lstStyle/>
            <a:p>
              <a:r>
                <a:rPr lang="en-US" dirty="0"/>
                <a:t>Recommendations</a:t>
              </a:r>
            </a:p>
          </p:txBody>
        </p:sp>
        <p:sp>
          <p:nvSpPr>
            <p:cNvPr id="12" name="TextBox 11">
              <a:extLst>
                <a:ext uri="{FF2B5EF4-FFF2-40B4-BE49-F238E27FC236}">
                  <a16:creationId xmlns:a16="http://schemas.microsoft.com/office/drawing/2014/main" id="{DC379753-ACE0-B91F-88C4-FC55E799E098}"/>
                </a:ext>
              </a:extLst>
            </p:cNvPr>
            <p:cNvSpPr txBox="1"/>
            <p:nvPr/>
          </p:nvSpPr>
          <p:spPr>
            <a:xfrm>
              <a:off x="607058" y="3786665"/>
              <a:ext cx="3639971"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Increase flight path</a:t>
              </a:r>
            </a:p>
            <a:p>
              <a:pPr marL="285750" indent="-285750">
                <a:buFont typeface="Arial" panose="020B0604020202020204" pitchFamily="34" charset="0"/>
                <a:buChar char="•"/>
              </a:pPr>
              <a:r>
                <a:rPr lang="en-US" sz="1600" dirty="0"/>
                <a:t>Add shielding and beam stop</a:t>
              </a:r>
            </a:p>
            <a:p>
              <a:pPr marL="285750" indent="-285750">
                <a:buFont typeface="Arial" panose="020B0604020202020204" pitchFamily="34" charset="0"/>
                <a:buChar char="•"/>
              </a:pPr>
              <a:r>
                <a:rPr lang="en-US" sz="1600" dirty="0"/>
                <a:t>Improve spatial resolution</a:t>
              </a:r>
            </a:p>
            <a:p>
              <a:pPr marL="285750" indent="-285750">
                <a:buFont typeface="Arial" panose="020B0604020202020204" pitchFamily="34" charset="0"/>
                <a:buChar char="•"/>
              </a:pPr>
              <a:r>
                <a:rPr lang="en-US" sz="1600" dirty="0"/>
                <a:t>Streamline &amp; speed up data workflow</a:t>
              </a:r>
            </a:p>
            <a:p>
              <a:pPr marL="285750" indent="-285750">
                <a:buFont typeface="Arial" panose="020B0604020202020204" pitchFamily="34" charset="0"/>
                <a:buChar char="•"/>
              </a:pPr>
              <a:r>
                <a:rPr lang="en-US" sz="1600" dirty="0"/>
                <a:t>Increase staffing</a:t>
              </a:r>
            </a:p>
            <a:p>
              <a:pPr marL="285750" indent="-285750">
                <a:buFont typeface="Arial" panose="020B0604020202020204" pitchFamily="34" charset="0"/>
                <a:buChar char="•"/>
              </a:pPr>
              <a:r>
                <a:rPr lang="en-US" sz="1600" dirty="0"/>
                <a:t>Add Wavelength Resolved Tomography (WRT)</a:t>
              </a:r>
            </a:p>
          </p:txBody>
        </p:sp>
        <p:sp>
          <p:nvSpPr>
            <p:cNvPr id="14" name="TextBox 13">
              <a:extLst>
                <a:ext uri="{FF2B5EF4-FFF2-40B4-BE49-F238E27FC236}">
                  <a16:creationId xmlns:a16="http://schemas.microsoft.com/office/drawing/2014/main" id="{37C30121-9E3D-B1FE-1061-A354B6C4C696}"/>
                </a:ext>
              </a:extLst>
            </p:cNvPr>
            <p:cNvSpPr txBox="1"/>
            <p:nvPr/>
          </p:nvSpPr>
          <p:spPr>
            <a:xfrm>
              <a:off x="4119120" y="3717301"/>
              <a:ext cx="4089384"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Long-term staffing &amp; talent retention</a:t>
              </a:r>
            </a:p>
            <a:p>
              <a:pPr marL="285750" indent="-285750">
                <a:buFont typeface="Arial" panose="020B0604020202020204" pitchFamily="34" charset="0"/>
                <a:buChar char="•"/>
              </a:pPr>
              <a:r>
                <a:rPr lang="en-US" sz="1600" dirty="0">
                  <a:solidFill>
                    <a:srgbClr val="FF0000"/>
                  </a:solidFill>
                </a:rPr>
                <a:t>Improve spatial resolution, opportunities for battery and fuel cell applications</a:t>
              </a:r>
            </a:p>
            <a:p>
              <a:pPr marL="285750" indent="-285750">
                <a:buFont typeface="Arial" panose="020B0604020202020204" pitchFamily="34" charset="0"/>
                <a:buChar char="•"/>
              </a:pPr>
              <a:r>
                <a:rPr lang="en-US" sz="1600" dirty="0"/>
                <a:t>Streamline 3D analysis flow with tutorials</a:t>
              </a:r>
            </a:p>
            <a:p>
              <a:pPr marL="285750" indent="-285750">
                <a:buFont typeface="Arial" panose="020B0604020202020204" pitchFamily="34" charset="0"/>
                <a:buChar char="•"/>
              </a:pPr>
              <a:r>
                <a:rPr lang="en-US" sz="1600" dirty="0"/>
                <a:t>Consider a </a:t>
              </a:r>
              <a:r>
                <a:rPr lang="en-US" sz="1600" dirty="0">
                  <a:solidFill>
                    <a:srgbClr val="FF0000"/>
                  </a:solidFill>
                </a:rPr>
                <a:t>remote experiment program</a:t>
              </a:r>
            </a:p>
            <a:p>
              <a:pPr marL="285750" indent="-285750">
                <a:buFont typeface="Arial" panose="020B0604020202020204" pitchFamily="34" charset="0"/>
                <a:buChar char="•"/>
              </a:pPr>
              <a:r>
                <a:rPr lang="en-US" sz="1600" dirty="0">
                  <a:solidFill>
                    <a:srgbClr val="FF0000"/>
                  </a:solidFill>
                </a:rPr>
                <a:t>Expand user community</a:t>
              </a:r>
              <a:r>
                <a:rPr lang="en-US" sz="1600" dirty="0"/>
                <a:t> especially with VENUS coming online</a:t>
              </a:r>
            </a:p>
            <a:p>
              <a:pPr marL="285750" indent="-285750">
                <a:buFont typeface="Arial" panose="020B0604020202020204" pitchFamily="34" charset="0"/>
                <a:buChar char="•"/>
              </a:pPr>
              <a:r>
                <a:rPr lang="en-US" sz="1600" dirty="0"/>
                <a:t>MCP integration into EPICS</a:t>
              </a:r>
            </a:p>
            <a:p>
              <a:pPr marL="285750" indent="-285750">
                <a:buFont typeface="Arial" panose="020B0604020202020204" pitchFamily="34" charset="0"/>
                <a:buChar char="•"/>
              </a:pPr>
              <a:r>
                <a:rPr lang="en-US" sz="1600" dirty="0"/>
                <a:t>Enhance collaboration with VULCAN team</a:t>
              </a:r>
            </a:p>
          </p:txBody>
        </p:sp>
        <p:sp>
          <p:nvSpPr>
            <p:cNvPr id="2" name="Rectangle 1">
              <a:extLst>
                <a:ext uri="{FF2B5EF4-FFF2-40B4-BE49-F238E27FC236}">
                  <a16:creationId xmlns:a16="http://schemas.microsoft.com/office/drawing/2014/main" id="{0C33033E-B771-9515-2A51-A59D32C0E216}"/>
                </a:ext>
              </a:extLst>
            </p:cNvPr>
            <p:cNvSpPr/>
            <p:nvPr/>
          </p:nvSpPr>
          <p:spPr>
            <a:xfrm>
              <a:off x="607058" y="474208"/>
              <a:ext cx="3476894" cy="57976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154FAD0-FCBA-21C5-1916-EB2EF1ECE6FB}"/>
                </a:ext>
              </a:extLst>
            </p:cNvPr>
            <p:cNvSpPr/>
            <p:nvPr/>
          </p:nvSpPr>
          <p:spPr>
            <a:xfrm>
              <a:off x="4086539" y="474208"/>
              <a:ext cx="4121965" cy="57976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9AA2C2-3B36-1F87-C45A-66EAA312E2D5}"/>
                </a:ext>
              </a:extLst>
            </p:cNvPr>
            <p:cNvSpPr/>
            <p:nvPr/>
          </p:nvSpPr>
          <p:spPr>
            <a:xfrm>
              <a:off x="157194" y="474208"/>
              <a:ext cx="8051309" cy="31412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C10050-06D9-F5A8-76A0-6A146DBF4CD5}"/>
                </a:ext>
              </a:extLst>
            </p:cNvPr>
            <p:cNvSpPr/>
            <p:nvPr/>
          </p:nvSpPr>
          <p:spPr>
            <a:xfrm>
              <a:off x="157193" y="3615426"/>
              <a:ext cx="8051309" cy="26564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041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E0ADC-2794-B853-2EEB-1215BDB62A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C1EF07-19E9-D1B9-B348-25AE35B8490A}"/>
              </a:ext>
            </a:extLst>
          </p:cNvPr>
          <p:cNvSpPr>
            <a:spLocks noGrp="1"/>
          </p:cNvSpPr>
          <p:nvPr>
            <p:ph type="title"/>
          </p:nvPr>
        </p:nvSpPr>
        <p:spPr/>
        <p:txBody>
          <a:bodyPr/>
          <a:lstStyle/>
          <a:p>
            <a:r>
              <a:rPr lang="en-US" dirty="0"/>
              <a:t>The MARS User Support Core Team (2020-2025)</a:t>
            </a:r>
          </a:p>
        </p:txBody>
      </p:sp>
      <p:sp>
        <p:nvSpPr>
          <p:cNvPr id="4" name="Text Placeholder 3">
            <a:extLst>
              <a:ext uri="{FF2B5EF4-FFF2-40B4-BE49-F238E27FC236}">
                <a16:creationId xmlns:a16="http://schemas.microsoft.com/office/drawing/2014/main" id="{8B63D43D-1D7A-5613-656D-1A9656AB2144}"/>
              </a:ext>
            </a:extLst>
          </p:cNvPr>
          <p:cNvSpPr>
            <a:spLocks noGrp="1"/>
          </p:cNvSpPr>
          <p:nvPr>
            <p:ph type="body" sz="quarter" idx="14"/>
          </p:nvPr>
        </p:nvSpPr>
        <p:spPr>
          <a:xfrm>
            <a:off x="315058" y="2814710"/>
            <a:ext cx="1412144" cy="321408"/>
          </a:xfrm>
        </p:spPr>
        <p:txBody>
          <a:bodyPr/>
          <a:lstStyle/>
          <a:p>
            <a:pPr algn="ctr">
              <a:spcBef>
                <a:spcPts val="600"/>
              </a:spcBef>
              <a:spcAft>
                <a:spcPts val="0"/>
              </a:spcAft>
            </a:pPr>
            <a:r>
              <a:rPr lang="en-US" dirty="0"/>
              <a:t>Yuxuan Zhang</a:t>
            </a:r>
            <a:endParaRPr lang="en-US" sz="1400" dirty="0"/>
          </a:p>
          <a:p>
            <a:pPr algn="ctr">
              <a:spcBef>
                <a:spcPts val="600"/>
              </a:spcBef>
              <a:spcAft>
                <a:spcPts val="0"/>
              </a:spcAft>
            </a:pPr>
            <a:r>
              <a:rPr lang="en-US" sz="1200" dirty="0"/>
              <a:t>Instrument Scientist</a:t>
            </a:r>
          </a:p>
        </p:txBody>
      </p:sp>
      <p:sp>
        <p:nvSpPr>
          <p:cNvPr id="6" name="Text Placeholder 5">
            <a:extLst>
              <a:ext uri="{FF2B5EF4-FFF2-40B4-BE49-F238E27FC236}">
                <a16:creationId xmlns:a16="http://schemas.microsoft.com/office/drawing/2014/main" id="{4F755089-229C-FF81-0916-95B76BD80565}"/>
              </a:ext>
            </a:extLst>
          </p:cNvPr>
          <p:cNvSpPr>
            <a:spLocks noGrp="1"/>
          </p:cNvSpPr>
          <p:nvPr>
            <p:ph type="body" sz="quarter" idx="16"/>
          </p:nvPr>
        </p:nvSpPr>
        <p:spPr>
          <a:xfrm>
            <a:off x="338998" y="5129375"/>
            <a:ext cx="1412144" cy="321408"/>
          </a:xfrm>
        </p:spPr>
        <p:txBody>
          <a:bodyPr/>
          <a:lstStyle/>
          <a:p>
            <a:pPr algn="ctr">
              <a:spcBef>
                <a:spcPts val="600"/>
              </a:spcBef>
              <a:spcAft>
                <a:spcPts val="0"/>
              </a:spcAft>
            </a:pPr>
            <a:r>
              <a:rPr lang="en-US" dirty="0"/>
              <a:t>James Torres</a:t>
            </a:r>
            <a:endParaRPr lang="en-US" sz="1200" dirty="0"/>
          </a:p>
          <a:p>
            <a:pPr algn="ctr">
              <a:spcBef>
                <a:spcPts val="600"/>
              </a:spcBef>
              <a:spcAft>
                <a:spcPts val="0"/>
              </a:spcAft>
            </a:pPr>
            <a:r>
              <a:rPr lang="en-US" sz="1200" dirty="0"/>
              <a:t>Instrument Scientist</a:t>
            </a:r>
          </a:p>
        </p:txBody>
      </p:sp>
      <p:sp>
        <p:nvSpPr>
          <p:cNvPr id="8" name="Text Placeholder 7">
            <a:extLst>
              <a:ext uri="{FF2B5EF4-FFF2-40B4-BE49-F238E27FC236}">
                <a16:creationId xmlns:a16="http://schemas.microsoft.com/office/drawing/2014/main" id="{A66C4A76-5035-7138-6D39-629BDB4DAE23}"/>
              </a:ext>
            </a:extLst>
          </p:cNvPr>
          <p:cNvSpPr>
            <a:spLocks noGrp="1"/>
          </p:cNvSpPr>
          <p:nvPr>
            <p:ph type="body" sz="quarter" idx="18"/>
          </p:nvPr>
        </p:nvSpPr>
        <p:spPr>
          <a:xfrm>
            <a:off x="3604323" y="2710991"/>
            <a:ext cx="1412144" cy="632005"/>
          </a:xfrm>
        </p:spPr>
        <p:txBody>
          <a:bodyPr>
            <a:noAutofit/>
          </a:bodyPr>
          <a:lstStyle/>
          <a:p>
            <a:pPr algn="ctr">
              <a:spcBef>
                <a:spcPts val="600"/>
              </a:spcBef>
              <a:spcAft>
                <a:spcPts val="0"/>
              </a:spcAft>
            </a:pPr>
            <a:r>
              <a:rPr lang="en-US" dirty="0"/>
              <a:t>Jean Bilheux</a:t>
            </a:r>
            <a:endParaRPr lang="en-US" sz="1200" dirty="0"/>
          </a:p>
          <a:p>
            <a:pPr algn="ctr">
              <a:spcBef>
                <a:spcPts val="600"/>
              </a:spcBef>
              <a:spcAft>
                <a:spcPts val="0"/>
              </a:spcAft>
            </a:pPr>
            <a:r>
              <a:rPr lang="en-US" sz="1200" dirty="0"/>
              <a:t>Computational Instrument Scientist</a:t>
            </a:r>
          </a:p>
        </p:txBody>
      </p:sp>
      <p:pic>
        <p:nvPicPr>
          <p:cNvPr id="29" name="Picture Placeholder 28">
            <a:extLst>
              <a:ext uri="{FF2B5EF4-FFF2-40B4-BE49-F238E27FC236}">
                <a16:creationId xmlns:a16="http://schemas.microsoft.com/office/drawing/2014/main" id="{25DF1164-7174-1566-3A56-9B423576CB2C}"/>
              </a:ext>
            </a:extLst>
          </p:cNvPr>
          <p:cNvPicPr>
            <a:picLocks noGrp="1" noChangeAspect="1"/>
          </p:cNvPicPr>
          <p:nvPr>
            <p:ph type="pic" sz="quarter" idx="19"/>
          </p:nvPr>
        </p:nvPicPr>
        <p:blipFill>
          <a:blip r:embed="rId3"/>
          <a:srcRect l="13" t="6067" r="-13" b="21263"/>
          <a:stretch>
            <a:fillRect/>
          </a:stretch>
        </p:blipFill>
        <p:spPr>
          <a:xfrm>
            <a:off x="1981489" y="3718440"/>
            <a:ext cx="1411061" cy="1408177"/>
          </a:xfrm>
          <a:ln w="38100">
            <a:noFill/>
          </a:ln>
        </p:spPr>
      </p:pic>
      <p:sp>
        <p:nvSpPr>
          <p:cNvPr id="10" name="Text Placeholder 9">
            <a:extLst>
              <a:ext uri="{FF2B5EF4-FFF2-40B4-BE49-F238E27FC236}">
                <a16:creationId xmlns:a16="http://schemas.microsoft.com/office/drawing/2014/main" id="{71909508-37D6-9275-A431-15C5729C313A}"/>
              </a:ext>
            </a:extLst>
          </p:cNvPr>
          <p:cNvSpPr>
            <a:spLocks noGrp="1"/>
          </p:cNvSpPr>
          <p:nvPr>
            <p:ph type="body" sz="quarter" idx="20"/>
          </p:nvPr>
        </p:nvSpPr>
        <p:spPr>
          <a:xfrm>
            <a:off x="1981123" y="5143769"/>
            <a:ext cx="1412144" cy="321408"/>
          </a:xfrm>
        </p:spPr>
        <p:txBody>
          <a:bodyPr/>
          <a:lstStyle/>
          <a:p>
            <a:pPr algn="ctr">
              <a:spcBef>
                <a:spcPts val="600"/>
              </a:spcBef>
              <a:spcAft>
                <a:spcPts val="0"/>
              </a:spcAft>
            </a:pPr>
            <a:r>
              <a:rPr lang="en-US" dirty="0"/>
              <a:t>Roger Hobbs</a:t>
            </a:r>
            <a:endParaRPr lang="en-US" sz="1200" dirty="0"/>
          </a:p>
          <a:p>
            <a:pPr algn="ctr">
              <a:spcBef>
                <a:spcPts val="600"/>
              </a:spcBef>
              <a:spcAft>
                <a:spcPts val="0"/>
              </a:spcAft>
            </a:pPr>
            <a:r>
              <a:rPr lang="en-US" sz="1200" dirty="0"/>
              <a:t>Scientific Associate</a:t>
            </a:r>
          </a:p>
        </p:txBody>
      </p:sp>
      <p:pic>
        <p:nvPicPr>
          <p:cNvPr id="23" name="Picture Placeholder 22">
            <a:extLst>
              <a:ext uri="{FF2B5EF4-FFF2-40B4-BE49-F238E27FC236}">
                <a16:creationId xmlns:a16="http://schemas.microsoft.com/office/drawing/2014/main" id="{932AB7E0-9FB6-DC06-57C4-77B07E15DE5B}"/>
              </a:ext>
            </a:extLst>
          </p:cNvPr>
          <p:cNvPicPr>
            <a:picLocks noGrp="1" noChangeAspect="1"/>
          </p:cNvPicPr>
          <p:nvPr>
            <p:ph type="pic" sz="quarter" idx="12"/>
          </p:nvPr>
        </p:nvPicPr>
        <p:blipFill>
          <a:blip r:embed="rId4"/>
          <a:srcRect t="112" b="112"/>
          <a:stretch>
            <a:fillRect/>
          </a:stretch>
        </p:blipFill>
        <p:spPr>
          <a:xfrm>
            <a:off x="314692" y="1389868"/>
            <a:ext cx="1411287" cy="1408113"/>
          </a:xfrm>
          <a:prstGeom prst="rect">
            <a:avLst/>
          </a:prstGeom>
        </p:spPr>
      </p:pic>
      <p:pic>
        <p:nvPicPr>
          <p:cNvPr id="24" name="Picture Placeholder 23">
            <a:extLst>
              <a:ext uri="{FF2B5EF4-FFF2-40B4-BE49-F238E27FC236}">
                <a16:creationId xmlns:a16="http://schemas.microsoft.com/office/drawing/2014/main" id="{CECC73F1-FDEB-FE03-9AE7-7A963C171BD3}"/>
              </a:ext>
            </a:extLst>
          </p:cNvPr>
          <p:cNvPicPr>
            <a:picLocks noGrp="1" noChangeAspect="1"/>
          </p:cNvPicPr>
          <p:nvPr>
            <p:ph type="pic" sz="quarter" idx="15"/>
          </p:nvPr>
        </p:nvPicPr>
        <p:blipFill>
          <a:blip r:embed="rId5"/>
          <a:srcRect t="5406" b="5406"/>
          <a:stretch>
            <a:fillRect/>
          </a:stretch>
        </p:blipFill>
        <p:spPr>
          <a:xfrm>
            <a:off x="339730" y="3704533"/>
            <a:ext cx="1411288" cy="1408113"/>
          </a:xfrm>
          <a:prstGeom prst="rect">
            <a:avLst/>
          </a:prstGeom>
          <a:ln w="38100">
            <a:noFill/>
          </a:ln>
        </p:spPr>
      </p:pic>
      <p:pic>
        <p:nvPicPr>
          <p:cNvPr id="25" name="Picture Placeholder 24">
            <a:extLst>
              <a:ext uri="{FF2B5EF4-FFF2-40B4-BE49-F238E27FC236}">
                <a16:creationId xmlns:a16="http://schemas.microsoft.com/office/drawing/2014/main" id="{8B2E54B5-3CE4-BE9F-6470-62E05FC2475E}"/>
              </a:ext>
            </a:extLst>
          </p:cNvPr>
          <p:cNvPicPr>
            <a:picLocks noGrp="1" noChangeAspect="1"/>
          </p:cNvPicPr>
          <p:nvPr>
            <p:ph type="pic" sz="quarter" idx="17"/>
          </p:nvPr>
        </p:nvPicPr>
        <p:blipFill>
          <a:blip r:embed="rId6"/>
          <a:srcRect l="1310" r="1310"/>
          <a:stretch>
            <a:fillRect/>
          </a:stretch>
        </p:blipFill>
        <p:spPr>
          <a:xfrm>
            <a:off x="3605283" y="1368752"/>
            <a:ext cx="1411288" cy="1408113"/>
          </a:xfrm>
          <a:prstGeom prst="rect">
            <a:avLst/>
          </a:prstGeom>
        </p:spPr>
      </p:pic>
      <p:pic>
        <p:nvPicPr>
          <p:cNvPr id="39" name="Picture 1" descr="Logo&#10;&#10;Description automatically generated">
            <a:extLst>
              <a:ext uri="{FF2B5EF4-FFF2-40B4-BE49-F238E27FC236}">
                <a16:creationId xmlns:a16="http://schemas.microsoft.com/office/drawing/2014/main" id="{9B77E89A-6CBD-7FD8-A76A-B343EDFF422F}"/>
              </a:ext>
            </a:extLst>
          </p:cNvPr>
          <p:cNvPicPr>
            <a:picLocks noGrp="1" noChangeAspect="1" noChangeArrowheads="1"/>
          </p:cNvPicPr>
          <p:nvPr>
            <p:ph type="pic" sz="quarter" idx="31"/>
          </p:nvPr>
        </p:nvPicPr>
        <p:blipFill>
          <a:blip r:embed="rId7" r:link="rId8">
            <a:extLst>
              <a:ext uri="{28A0092B-C50C-407E-A947-70E740481C1C}">
                <a14:useLocalDpi xmlns:a14="http://schemas.microsoft.com/office/drawing/2010/main" val="0"/>
              </a:ext>
            </a:extLst>
          </a:blip>
          <a:srcRect t="113" b="113"/>
          <a:stretch>
            <a:fillRect/>
          </a:stretch>
        </p:blipFill>
        <p:spPr bwMode="auto">
          <a:xfrm>
            <a:off x="11104986" y="60850"/>
            <a:ext cx="1013146" cy="101086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2233161-9EAE-B0BB-1FE2-19AAA17174E4}"/>
              </a:ext>
            </a:extLst>
          </p:cNvPr>
          <p:cNvSpPr txBox="1"/>
          <p:nvPr/>
        </p:nvSpPr>
        <p:spPr>
          <a:xfrm>
            <a:off x="661276" y="4840656"/>
            <a:ext cx="1186543" cy="307777"/>
          </a:xfrm>
          <a:prstGeom prst="rect">
            <a:avLst/>
          </a:prstGeom>
          <a:noFill/>
        </p:spPr>
        <p:txBody>
          <a:bodyPr wrap="none" rtlCol="0">
            <a:spAutoFit/>
          </a:bodyPr>
          <a:lstStyle/>
          <a:p>
            <a:r>
              <a:rPr lang="en-US" sz="1400" dirty="0">
                <a:solidFill>
                  <a:srgbClr val="373A36"/>
                </a:solidFill>
                <a:highlight>
                  <a:srgbClr val="00FFFF"/>
                </a:highlight>
              </a:rPr>
              <a:t>Since 2023.7</a:t>
            </a:r>
          </a:p>
        </p:txBody>
      </p:sp>
      <p:sp>
        <p:nvSpPr>
          <p:cNvPr id="41" name="TextBox 40">
            <a:extLst>
              <a:ext uri="{FF2B5EF4-FFF2-40B4-BE49-F238E27FC236}">
                <a16:creationId xmlns:a16="http://schemas.microsoft.com/office/drawing/2014/main" id="{3CFCD7C7-0CD3-87A5-4F16-E42DF9ED0FBB}"/>
              </a:ext>
            </a:extLst>
          </p:cNvPr>
          <p:cNvSpPr txBox="1"/>
          <p:nvPr/>
        </p:nvSpPr>
        <p:spPr>
          <a:xfrm>
            <a:off x="2297111" y="4852688"/>
            <a:ext cx="1186543" cy="307777"/>
          </a:xfrm>
          <a:prstGeom prst="rect">
            <a:avLst/>
          </a:prstGeom>
          <a:noFill/>
        </p:spPr>
        <p:txBody>
          <a:bodyPr wrap="none" rtlCol="0">
            <a:spAutoFit/>
          </a:bodyPr>
          <a:lstStyle/>
          <a:p>
            <a:r>
              <a:rPr lang="en-US" sz="1400" dirty="0">
                <a:solidFill>
                  <a:srgbClr val="373A36"/>
                </a:solidFill>
                <a:highlight>
                  <a:srgbClr val="00FFFF"/>
                </a:highlight>
              </a:rPr>
              <a:t>Since 2024.2</a:t>
            </a:r>
          </a:p>
        </p:txBody>
      </p:sp>
      <p:pic>
        <p:nvPicPr>
          <p:cNvPr id="1026" name="Picture 2" descr="Photo">
            <a:extLst>
              <a:ext uri="{FF2B5EF4-FFF2-40B4-BE49-F238E27FC236}">
                <a16:creationId xmlns:a16="http://schemas.microsoft.com/office/drawing/2014/main" id="{0DBB40C0-6AD7-4EAF-9D1B-024F2BB16B5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0341"/>
          <a:stretch>
            <a:fillRect/>
          </a:stretch>
        </p:blipFill>
        <p:spPr bwMode="auto">
          <a:xfrm>
            <a:off x="1981123" y="1375473"/>
            <a:ext cx="1336071" cy="1419069"/>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52" name="Text Placeholder 9">
            <a:extLst>
              <a:ext uri="{FF2B5EF4-FFF2-40B4-BE49-F238E27FC236}">
                <a16:creationId xmlns:a16="http://schemas.microsoft.com/office/drawing/2014/main" id="{5D956AD1-4043-BC61-DF0B-969EB5198F86}"/>
              </a:ext>
            </a:extLst>
          </p:cNvPr>
          <p:cNvSpPr txBox="1">
            <a:spLocks/>
          </p:cNvSpPr>
          <p:nvPr/>
        </p:nvSpPr>
        <p:spPr>
          <a:xfrm>
            <a:off x="1981123" y="2835075"/>
            <a:ext cx="1412144" cy="321408"/>
          </a:xfrm>
          <a:prstGeom prst="rect">
            <a:avLst/>
          </a:prstGeom>
        </p:spPr>
        <p:txBody>
          <a:bodyPr vert="horz" lIns="0" tIns="9144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600" b="0" i="0" kern="1200">
                <a:solidFill>
                  <a:schemeClr val="tx1"/>
                </a:solidFill>
                <a:latin typeface="Aptos Light" panose="020B0004020202020204" pitchFamily="34" charset="0"/>
                <a:ea typeface="Aptos" panose="02000000000000000000" pitchFamily="2" charset="0"/>
                <a:cs typeface="+mn-cs"/>
              </a:defRPr>
            </a:lvl1pPr>
            <a:lvl2pPr marL="4572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2pPr>
            <a:lvl3pPr marL="9144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3pPr>
            <a:lvl4pPr marL="13716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4pPr>
            <a:lvl5pPr marL="18288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spcAft>
                <a:spcPts val="0"/>
              </a:spcAft>
            </a:pPr>
            <a:r>
              <a:rPr lang="en-US" dirty="0"/>
              <a:t>Erik Stringfellow</a:t>
            </a:r>
            <a:endParaRPr lang="en-US" sz="1200" dirty="0"/>
          </a:p>
          <a:p>
            <a:pPr algn="ctr">
              <a:spcBef>
                <a:spcPts val="600"/>
              </a:spcBef>
              <a:spcAft>
                <a:spcPts val="0"/>
              </a:spcAft>
            </a:pPr>
            <a:r>
              <a:rPr lang="en-US" sz="1200" dirty="0"/>
              <a:t>Scientific Associate</a:t>
            </a:r>
          </a:p>
        </p:txBody>
      </p:sp>
      <p:graphicFrame>
        <p:nvGraphicFramePr>
          <p:cNvPr id="53" name="Table 52">
            <a:extLst>
              <a:ext uri="{FF2B5EF4-FFF2-40B4-BE49-F238E27FC236}">
                <a16:creationId xmlns:a16="http://schemas.microsoft.com/office/drawing/2014/main" id="{FA1249B9-078C-844B-9D7B-980260E2AF39}"/>
              </a:ext>
            </a:extLst>
          </p:cNvPr>
          <p:cNvGraphicFramePr>
            <a:graphicFrameLocks noGrp="1"/>
          </p:cNvGraphicFramePr>
          <p:nvPr>
            <p:extLst>
              <p:ext uri="{D42A27DB-BD31-4B8C-83A1-F6EECF244321}">
                <p14:modId xmlns:p14="http://schemas.microsoft.com/office/powerpoint/2010/main" val="3789644212"/>
              </p:ext>
            </p:extLst>
          </p:nvPr>
        </p:nvGraphicFramePr>
        <p:xfrm>
          <a:off x="5150626" y="1377868"/>
          <a:ext cx="6789881" cy="4252401"/>
        </p:xfrm>
        <a:graphic>
          <a:graphicData uri="http://schemas.openxmlformats.org/drawingml/2006/table">
            <a:tbl>
              <a:tblPr>
                <a:tableStyleId>{5C22544A-7EE6-4342-B048-85BDC9FD1C3A}</a:tableStyleId>
              </a:tblPr>
              <a:tblGrid>
                <a:gridCol w="969983">
                  <a:extLst>
                    <a:ext uri="{9D8B030D-6E8A-4147-A177-3AD203B41FA5}">
                      <a16:colId xmlns:a16="http://schemas.microsoft.com/office/drawing/2014/main" val="3424970295"/>
                    </a:ext>
                  </a:extLst>
                </a:gridCol>
                <a:gridCol w="969983">
                  <a:extLst>
                    <a:ext uri="{9D8B030D-6E8A-4147-A177-3AD203B41FA5}">
                      <a16:colId xmlns:a16="http://schemas.microsoft.com/office/drawing/2014/main" val="3755939583"/>
                    </a:ext>
                  </a:extLst>
                </a:gridCol>
                <a:gridCol w="969983">
                  <a:extLst>
                    <a:ext uri="{9D8B030D-6E8A-4147-A177-3AD203B41FA5}">
                      <a16:colId xmlns:a16="http://schemas.microsoft.com/office/drawing/2014/main" val="3825299956"/>
                    </a:ext>
                  </a:extLst>
                </a:gridCol>
                <a:gridCol w="969983">
                  <a:extLst>
                    <a:ext uri="{9D8B030D-6E8A-4147-A177-3AD203B41FA5}">
                      <a16:colId xmlns:a16="http://schemas.microsoft.com/office/drawing/2014/main" val="995283093"/>
                    </a:ext>
                  </a:extLst>
                </a:gridCol>
                <a:gridCol w="969983">
                  <a:extLst>
                    <a:ext uri="{9D8B030D-6E8A-4147-A177-3AD203B41FA5}">
                      <a16:colId xmlns:a16="http://schemas.microsoft.com/office/drawing/2014/main" val="1217526353"/>
                    </a:ext>
                  </a:extLst>
                </a:gridCol>
                <a:gridCol w="969983">
                  <a:extLst>
                    <a:ext uri="{9D8B030D-6E8A-4147-A177-3AD203B41FA5}">
                      <a16:colId xmlns:a16="http://schemas.microsoft.com/office/drawing/2014/main" val="2992959392"/>
                    </a:ext>
                  </a:extLst>
                </a:gridCol>
                <a:gridCol w="969983">
                  <a:extLst>
                    <a:ext uri="{9D8B030D-6E8A-4147-A177-3AD203B41FA5}">
                      <a16:colId xmlns:a16="http://schemas.microsoft.com/office/drawing/2014/main" val="2042734766"/>
                    </a:ext>
                  </a:extLst>
                </a:gridCol>
              </a:tblGrid>
              <a:tr h="452267">
                <a:tc>
                  <a:txBody>
                    <a:bodyPr/>
                    <a:lstStyle/>
                    <a:p>
                      <a:pPr algn="ctr"/>
                      <a:endParaRPr lang="en-US" sz="1600" dirty="0"/>
                    </a:p>
                  </a:txBody>
                  <a:tcPr/>
                </a:tc>
                <a:tc>
                  <a:txBody>
                    <a:bodyPr/>
                    <a:lstStyle/>
                    <a:p>
                      <a:pPr algn="ctr"/>
                      <a:r>
                        <a:rPr lang="en-US" sz="1600" dirty="0"/>
                        <a:t>2020</a:t>
                      </a:r>
                    </a:p>
                  </a:txBody>
                  <a:tcPr/>
                </a:tc>
                <a:tc>
                  <a:txBody>
                    <a:bodyPr/>
                    <a:lstStyle/>
                    <a:p>
                      <a:pPr algn="ctr"/>
                      <a:r>
                        <a:rPr lang="en-US" sz="1600" dirty="0"/>
                        <a:t>2021</a:t>
                      </a:r>
                    </a:p>
                  </a:txBody>
                  <a:tcPr/>
                </a:tc>
                <a:tc>
                  <a:txBody>
                    <a:bodyPr/>
                    <a:lstStyle/>
                    <a:p>
                      <a:pPr algn="ctr"/>
                      <a:r>
                        <a:rPr lang="en-US" sz="1600" dirty="0"/>
                        <a:t>2022</a:t>
                      </a:r>
                    </a:p>
                  </a:txBody>
                  <a:tcPr/>
                </a:tc>
                <a:tc>
                  <a:txBody>
                    <a:bodyPr/>
                    <a:lstStyle/>
                    <a:p>
                      <a:pPr algn="ctr"/>
                      <a:r>
                        <a:rPr lang="en-US" sz="1600" dirty="0"/>
                        <a:t>2023</a:t>
                      </a:r>
                    </a:p>
                  </a:txBody>
                  <a:tcPr/>
                </a:tc>
                <a:tc>
                  <a:txBody>
                    <a:bodyPr/>
                    <a:lstStyle/>
                    <a:p>
                      <a:pPr algn="ctr"/>
                      <a:r>
                        <a:rPr lang="en-US" sz="1600" dirty="0"/>
                        <a:t>2024</a:t>
                      </a:r>
                    </a:p>
                  </a:txBody>
                  <a:tcPr/>
                </a:tc>
                <a:tc>
                  <a:txBody>
                    <a:bodyPr/>
                    <a:lstStyle/>
                    <a:p>
                      <a:pPr algn="ctr"/>
                      <a:r>
                        <a:rPr lang="en-US" sz="1600" dirty="0"/>
                        <a:t>2025</a:t>
                      </a:r>
                    </a:p>
                  </a:txBody>
                  <a:tcPr/>
                </a:tc>
                <a:extLst>
                  <a:ext uri="{0D108BD9-81ED-4DB2-BD59-A6C34878D82A}">
                    <a16:rowId xmlns:a16="http://schemas.microsoft.com/office/drawing/2014/main" val="988595882"/>
                  </a:ext>
                </a:extLst>
              </a:tr>
              <a:tr h="452267">
                <a:tc>
                  <a:txBody>
                    <a:bodyPr/>
                    <a:lstStyle/>
                    <a:p>
                      <a:pPr algn="ctr"/>
                      <a:r>
                        <a:rPr lang="en-US" sz="1600" dirty="0"/>
                        <a:t>Yuxuan (IS)</a:t>
                      </a:r>
                    </a:p>
                  </a:txBody>
                  <a:tcPr/>
                </a:tc>
                <a:tc>
                  <a:txBody>
                    <a:bodyPr/>
                    <a:lstStyle/>
                    <a:p>
                      <a:pPr algn="ct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extLst>
                  <a:ext uri="{0D108BD9-81ED-4DB2-BD59-A6C34878D82A}">
                    <a16:rowId xmlns:a16="http://schemas.microsoft.com/office/drawing/2014/main" val="2564671978"/>
                  </a:ext>
                </a:extLst>
              </a:tr>
              <a:tr h="452267">
                <a:tc>
                  <a:txBody>
                    <a:bodyPr/>
                    <a:lstStyle/>
                    <a:p>
                      <a:pPr algn="ctr"/>
                      <a:r>
                        <a:rPr lang="en-US" sz="1600" dirty="0"/>
                        <a:t>Erik (SA)</a:t>
                      </a:r>
                    </a:p>
                  </a:txBody>
                  <a:tcPr/>
                </a:tc>
                <a:tc>
                  <a:txBody>
                    <a:bodyPr/>
                    <a:lstStyle/>
                    <a:p>
                      <a:pPr algn="ct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algn="ctr"/>
                      <a:endParaRPr lang="en-US" sz="1600"/>
                    </a:p>
                  </a:txBody>
                  <a:tcPr/>
                </a:tc>
                <a:extLst>
                  <a:ext uri="{0D108BD9-81ED-4DB2-BD59-A6C34878D82A}">
                    <a16:rowId xmlns:a16="http://schemas.microsoft.com/office/drawing/2014/main" val="3554074418"/>
                  </a:ext>
                </a:extLst>
              </a:tr>
              <a:tr h="452267">
                <a:tc>
                  <a:txBody>
                    <a:bodyPr/>
                    <a:lstStyle/>
                    <a:p>
                      <a:pPr algn="ctr"/>
                      <a:r>
                        <a:rPr lang="en-US" sz="1600" dirty="0"/>
                        <a:t>Jean (CIS)</a:t>
                      </a:r>
                    </a:p>
                  </a:txBody>
                  <a:tcPr/>
                </a:tc>
                <a:tc>
                  <a:txBody>
                    <a:bodyPr/>
                    <a:lstStyle/>
                    <a:p>
                      <a:pPr algn="ct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&lt;.5 FTE</a:t>
                      </a:r>
                    </a:p>
                  </a:txBody>
                  <a:tcPr>
                    <a:solidFill>
                      <a:schemeClr val="accent5">
                        <a:lumMod val="60000"/>
                        <a:lumOff val="40000"/>
                      </a:schemeClr>
                    </a:solidFill>
                  </a:tcPr>
                </a:tc>
                <a:tc>
                  <a:txBody>
                    <a:bodyPr/>
                    <a:lstStyle/>
                    <a:p>
                      <a:pPr algn="ctr"/>
                      <a:r>
                        <a:rPr lang="en-US" sz="1600" dirty="0">
                          <a:solidFill>
                            <a:srgbClr val="FF0000"/>
                          </a:solidFill>
                        </a:rPr>
                        <a:t>&lt;.5 FTE</a:t>
                      </a:r>
                    </a:p>
                  </a:txBody>
                  <a:tcPr>
                    <a:solidFill>
                      <a:schemeClr val="accent5">
                        <a:lumMod val="60000"/>
                        <a:lumOff val="40000"/>
                      </a:schemeClr>
                    </a:solidFill>
                  </a:tcPr>
                </a:tc>
                <a:extLst>
                  <a:ext uri="{0D108BD9-81ED-4DB2-BD59-A6C34878D82A}">
                    <a16:rowId xmlns:a16="http://schemas.microsoft.com/office/drawing/2014/main" val="1698734378"/>
                  </a:ext>
                </a:extLst>
              </a:tr>
              <a:tr h="452267">
                <a:tc>
                  <a:txBody>
                    <a:bodyPr/>
                    <a:lstStyle/>
                    <a:p>
                      <a:pPr algn="ctr"/>
                      <a:r>
                        <a:rPr lang="en-US" sz="1600" dirty="0"/>
                        <a:t>Chen (CS)</a:t>
                      </a:r>
                    </a:p>
                  </a:txBody>
                  <a:tcPr/>
                </a:tc>
                <a:tc>
                  <a:txBody>
                    <a:bodyPr/>
                    <a:lstStyle/>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p>
                      <a:pPr algn="ctr"/>
                      <a:endParaRPr lang="en-US" sz="1600" dirty="0"/>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5">
                        <a:lumMod val="60000"/>
                        <a:lumOff val="40000"/>
                      </a:schemeClr>
                    </a:solidFill>
                  </a:tcPr>
                </a:tc>
                <a:extLst>
                  <a:ext uri="{0D108BD9-81ED-4DB2-BD59-A6C34878D82A}">
                    <a16:rowId xmlns:a16="http://schemas.microsoft.com/office/drawing/2014/main" val="2076813850"/>
                  </a:ext>
                </a:extLst>
              </a:tr>
              <a:tr h="452267">
                <a:tc>
                  <a:txBody>
                    <a:bodyPr/>
                    <a:lstStyle/>
                    <a:p>
                      <a:pPr algn="ctr"/>
                      <a:r>
                        <a:rPr lang="en-US" sz="1600" dirty="0"/>
                        <a:t>James (IS)</a:t>
                      </a:r>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extLst>
                  <a:ext uri="{0D108BD9-81ED-4DB2-BD59-A6C34878D82A}">
                    <a16:rowId xmlns:a16="http://schemas.microsoft.com/office/drawing/2014/main" val="3718178099"/>
                  </a:ext>
                </a:extLst>
              </a:tr>
              <a:tr h="452267">
                <a:tc>
                  <a:txBody>
                    <a:bodyPr/>
                    <a:lstStyle/>
                    <a:p>
                      <a:pPr algn="ctr"/>
                      <a:r>
                        <a:rPr lang="en-US" sz="1600" dirty="0"/>
                        <a:t>Roger (SA)</a:t>
                      </a:r>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extLst>
                  <a:ext uri="{0D108BD9-81ED-4DB2-BD59-A6C34878D82A}">
                    <a16:rowId xmlns:a16="http://schemas.microsoft.com/office/drawing/2014/main" val="4157474037"/>
                  </a:ext>
                </a:extLst>
              </a:tr>
              <a:tr h="452267">
                <a:tc>
                  <a:txBody>
                    <a:bodyPr/>
                    <a:lstStyle/>
                    <a:p>
                      <a:pPr algn="ctr"/>
                      <a:r>
                        <a:rPr lang="en-US" sz="1600" b="1" dirty="0"/>
                        <a:t>Total</a:t>
                      </a:r>
                    </a:p>
                  </a:txBody>
                  <a:tcPr/>
                </a:tc>
                <a:tc>
                  <a:txBody>
                    <a:bodyPr/>
                    <a:lstStyle/>
                    <a:p>
                      <a:pPr algn="ctr"/>
                      <a:r>
                        <a:rPr lang="en-US" sz="1600" b="1" dirty="0"/>
                        <a:t>2.5 FTE</a:t>
                      </a:r>
                    </a:p>
                  </a:txBody>
                  <a:tcPr>
                    <a:solidFill>
                      <a:srgbClr val="E7E9E9"/>
                    </a:solidFill>
                  </a:tcPr>
                </a:tc>
                <a:tc>
                  <a:txBody>
                    <a:bodyPr/>
                    <a:lstStyle/>
                    <a:p>
                      <a:pPr algn="ctr"/>
                      <a:r>
                        <a:rPr lang="en-US" sz="1600" b="1" dirty="0"/>
                        <a:t>2.9 FTE</a:t>
                      </a:r>
                    </a:p>
                  </a:txBody>
                  <a:tcPr>
                    <a:solidFill>
                      <a:srgbClr val="E7E9E9"/>
                    </a:solidFill>
                  </a:tcPr>
                </a:tc>
                <a:tc>
                  <a:txBody>
                    <a:bodyPr/>
                    <a:lstStyle/>
                    <a:p>
                      <a:pPr algn="ctr"/>
                      <a:r>
                        <a:rPr lang="en-US" sz="1600" b="1" dirty="0"/>
                        <a:t>2.9 FTE</a:t>
                      </a:r>
                    </a:p>
                  </a:txBody>
                  <a:tcPr>
                    <a:solidFill>
                      <a:srgbClr val="E7E9E9"/>
                    </a:solidFill>
                  </a:tcPr>
                </a:tc>
                <a:tc>
                  <a:txBody>
                    <a:bodyPr/>
                    <a:lstStyle/>
                    <a:p>
                      <a:pPr algn="ctr"/>
                      <a:r>
                        <a:rPr lang="en-US" sz="1600" b="1" dirty="0"/>
                        <a:t>3.9 FTE</a:t>
                      </a:r>
                    </a:p>
                  </a:txBody>
                  <a:tcPr>
                    <a:solidFill>
                      <a:srgbClr val="E7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3.9 FTE</a:t>
                      </a:r>
                    </a:p>
                  </a:txBody>
                  <a:tcPr>
                    <a:solidFill>
                      <a:srgbClr val="E7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3.9 FTE</a:t>
                      </a:r>
                    </a:p>
                  </a:txBody>
                  <a:tcPr>
                    <a:solidFill>
                      <a:srgbClr val="E7E9E9"/>
                    </a:solidFill>
                  </a:tcPr>
                </a:tc>
                <a:extLst>
                  <a:ext uri="{0D108BD9-81ED-4DB2-BD59-A6C34878D82A}">
                    <a16:rowId xmlns:a16="http://schemas.microsoft.com/office/drawing/2014/main" val="2874616210"/>
                  </a:ext>
                </a:extLst>
              </a:tr>
            </a:tbl>
          </a:graphicData>
        </a:graphic>
      </p:graphicFrame>
      <p:sp>
        <p:nvSpPr>
          <p:cNvPr id="54" name="TextBox 53">
            <a:extLst>
              <a:ext uri="{FF2B5EF4-FFF2-40B4-BE49-F238E27FC236}">
                <a16:creationId xmlns:a16="http://schemas.microsoft.com/office/drawing/2014/main" id="{6573437F-FCD0-A745-E038-51D1CE9CA7BF}"/>
              </a:ext>
            </a:extLst>
          </p:cNvPr>
          <p:cNvSpPr txBox="1"/>
          <p:nvPr/>
        </p:nvSpPr>
        <p:spPr>
          <a:xfrm>
            <a:off x="2398809" y="2531095"/>
            <a:ext cx="1015021" cy="307777"/>
          </a:xfrm>
          <a:prstGeom prst="rect">
            <a:avLst/>
          </a:prstGeom>
          <a:noFill/>
        </p:spPr>
        <p:txBody>
          <a:bodyPr wrap="none" rtlCol="0">
            <a:spAutoFit/>
          </a:bodyPr>
          <a:lstStyle/>
          <a:p>
            <a:r>
              <a:rPr lang="en-US" sz="1400" dirty="0">
                <a:solidFill>
                  <a:srgbClr val="373A36"/>
                </a:solidFill>
                <a:highlight>
                  <a:srgbClr val="FFFF00"/>
                </a:highlight>
              </a:rPr>
              <a:t>2019-2024</a:t>
            </a:r>
          </a:p>
        </p:txBody>
      </p:sp>
      <p:sp>
        <p:nvSpPr>
          <p:cNvPr id="2" name="TextBox 1">
            <a:extLst>
              <a:ext uri="{FF2B5EF4-FFF2-40B4-BE49-F238E27FC236}">
                <a16:creationId xmlns:a16="http://schemas.microsoft.com/office/drawing/2014/main" id="{DA4CFBAB-647C-D921-DB75-8B061AF3AB24}"/>
              </a:ext>
            </a:extLst>
          </p:cNvPr>
          <p:cNvSpPr txBox="1"/>
          <p:nvPr/>
        </p:nvSpPr>
        <p:spPr>
          <a:xfrm>
            <a:off x="629866" y="2531306"/>
            <a:ext cx="1186543" cy="307777"/>
          </a:xfrm>
          <a:prstGeom prst="rect">
            <a:avLst/>
          </a:prstGeom>
          <a:noFill/>
        </p:spPr>
        <p:txBody>
          <a:bodyPr wrap="none" rtlCol="0">
            <a:spAutoFit/>
          </a:bodyPr>
          <a:lstStyle/>
          <a:p>
            <a:r>
              <a:rPr lang="en-US" sz="1400" dirty="0">
                <a:solidFill>
                  <a:srgbClr val="373A36"/>
                </a:solidFill>
                <a:highlight>
                  <a:srgbClr val="00FFFF"/>
                </a:highlight>
              </a:rPr>
              <a:t>Since 2019.3</a:t>
            </a:r>
          </a:p>
        </p:txBody>
      </p:sp>
      <p:pic>
        <p:nvPicPr>
          <p:cNvPr id="9" name="Picture 8" descr="A person wearing glasses and looking at the camera&#10;&#10;Description automatically generated">
            <a:extLst>
              <a:ext uri="{FF2B5EF4-FFF2-40B4-BE49-F238E27FC236}">
                <a16:creationId xmlns:a16="http://schemas.microsoft.com/office/drawing/2014/main" id="{0F877DB0-57D1-4684-CDE7-8114D69BA52F}"/>
              </a:ext>
            </a:extLst>
          </p:cNvPr>
          <p:cNvPicPr>
            <a:picLocks noChangeAspect="1"/>
          </p:cNvPicPr>
          <p:nvPr/>
        </p:nvPicPr>
        <p:blipFill>
          <a:blip r:embed="rId10"/>
          <a:stretch>
            <a:fillRect/>
          </a:stretch>
        </p:blipFill>
        <p:spPr>
          <a:xfrm>
            <a:off x="3613022" y="3670596"/>
            <a:ext cx="1422084" cy="1422084"/>
          </a:xfrm>
          <a:prstGeom prst="rect">
            <a:avLst/>
          </a:prstGeom>
        </p:spPr>
      </p:pic>
      <p:sp>
        <p:nvSpPr>
          <p:cNvPr id="12" name="Text Placeholder 9">
            <a:extLst>
              <a:ext uri="{FF2B5EF4-FFF2-40B4-BE49-F238E27FC236}">
                <a16:creationId xmlns:a16="http://schemas.microsoft.com/office/drawing/2014/main" id="{B42A0D8D-2D43-1376-8EAC-0747AABAB4FD}"/>
              </a:ext>
            </a:extLst>
          </p:cNvPr>
          <p:cNvSpPr txBox="1">
            <a:spLocks/>
          </p:cNvSpPr>
          <p:nvPr/>
        </p:nvSpPr>
        <p:spPr>
          <a:xfrm>
            <a:off x="3457586" y="5135679"/>
            <a:ext cx="1732955" cy="321408"/>
          </a:xfrm>
          <a:prstGeom prst="rect">
            <a:avLst/>
          </a:prstGeom>
        </p:spPr>
        <p:txBody>
          <a:bodyPr vert="horz" lIns="0" tIns="9144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600" b="0" i="0" kern="1200">
                <a:solidFill>
                  <a:schemeClr val="tx1"/>
                </a:solidFill>
                <a:latin typeface="Aptos Light" panose="020B0004020202020204" pitchFamily="34" charset="0"/>
                <a:ea typeface="Aptos" panose="02000000000000000000" pitchFamily="2" charset="0"/>
                <a:cs typeface="+mn-cs"/>
              </a:defRPr>
            </a:lvl1pPr>
            <a:lvl2pPr marL="4572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2pPr>
            <a:lvl3pPr marL="9144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3pPr>
            <a:lvl4pPr marL="13716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4pPr>
            <a:lvl5pPr marL="18288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spcAft>
                <a:spcPts val="0"/>
              </a:spcAft>
            </a:pPr>
            <a:r>
              <a:rPr lang="en-US" dirty="0"/>
              <a:t>Chen Zhang</a:t>
            </a:r>
            <a:endParaRPr lang="en-US" sz="1200" dirty="0"/>
          </a:p>
          <a:p>
            <a:pPr algn="ctr">
              <a:spcBef>
                <a:spcPts val="600"/>
              </a:spcBef>
              <a:spcAft>
                <a:spcPts val="0"/>
              </a:spcAft>
            </a:pPr>
            <a:r>
              <a:rPr lang="en-US" sz="1200" dirty="0"/>
              <a:t>Computational Scientist</a:t>
            </a:r>
          </a:p>
        </p:txBody>
      </p:sp>
      <p:sp>
        <p:nvSpPr>
          <p:cNvPr id="13" name="TextBox 12">
            <a:extLst>
              <a:ext uri="{FF2B5EF4-FFF2-40B4-BE49-F238E27FC236}">
                <a16:creationId xmlns:a16="http://schemas.microsoft.com/office/drawing/2014/main" id="{A0EF0F29-A3C5-C478-F1DD-A78498CB6B70}"/>
              </a:ext>
            </a:extLst>
          </p:cNvPr>
          <p:cNvSpPr txBox="1"/>
          <p:nvPr/>
        </p:nvSpPr>
        <p:spPr>
          <a:xfrm>
            <a:off x="3929018" y="4824959"/>
            <a:ext cx="1186543" cy="307777"/>
          </a:xfrm>
          <a:prstGeom prst="rect">
            <a:avLst/>
          </a:prstGeom>
          <a:noFill/>
        </p:spPr>
        <p:txBody>
          <a:bodyPr wrap="none" rtlCol="0">
            <a:spAutoFit/>
          </a:bodyPr>
          <a:lstStyle/>
          <a:p>
            <a:r>
              <a:rPr lang="en-US" sz="1400" dirty="0">
                <a:solidFill>
                  <a:srgbClr val="373A36"/>
                </a:solidFill>
                <a:highlight>
                  <a:srgbClr val="00FFFF"/>
                </a:highlight>
              </a:rPr>
              <a:t>Since 2021.6</a:t>
            </a:r>
          </a:p>
        </p:txBody>
      </p:sp>
    </p:spTree>
    <p:extLst>
      <p:ext uri="{BB962C8B-B14F-4D97-AF65-F5344CB8AC3E}">
        <p14:creationId xmlns:p14="http://schemas.microsoft.com/office/powerpoint/2010/main" val="368334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77FB8F60-F2EF-086E-DA99-078E61DB31A7}"/>
              </a:ext>
            </a:extLst>
          </p:cNvPr>
          <p:cNvGrpSpPr/>
          <p:nvPr/>
        </p:nvGrpSpPr>
        <p:grpSpPr>
          <a:xfrm>
            <a:off x="83408" y="602965"/>
            <a:ext cx="5471232" cy="1755251"/>
            <a:chOff x="83408" y="626115"/>
            <a:chExt cx="5471232" cy="1755251"/>
          </a:xfrm>
        </p:grpSpPr>
        <p:pic>
          <p:nvPicPr>
            <p:cNvPr id="3" name="Picture 2">
              <a:extLst>
                <a:ext uri="{FF2B5EF4-FFF2-40B4-BE49-F238E27FC236}">
                  <a16:creationId xmlns:a16="http://schemas.microsoft.com/office/drawing/2014/main" id="{44C76479-533F-9BA0-F873-507403467C48}"/>
                </a:ext>
              </a:extLst>
            </p:cNvPr>
            <p:cNvPicPr>
              <a:picLocks noChangeAspect="1"/>
            </p:cNvPicPr>
            <p:nvPr/>
          </p:nvPicPr>
          <p:blipFill>
            <a:blip r:embed="rId3"/>
            <a:srcRect t="13659" b="60068"/>
            <a:stretch>
              <a:fillRect/>
            </a:stretch>
          </p:blipFill>
          <p:spPr>
            <a:xfrm>
              <a:off x="83408" y="735360"/>
              <a:ext cx="5471232" cy="1646006"/>
            </a:xfrm>
            <a:prstGeom prst="rect">
              <a:avLst/>
            </a:prstGeom>
          </p:spPr>
        </p:pic>
        <p:pic>
          <p:nvPicPr>
            <p:cNvPr id="28" name="Picture 27">
              <a:extLst>
                <a:ext uri="{FF2B5EF4-FFF2-40B4-BE49-F238E27FC236}">
                  <a16:creationId xmlns:a16="http://schemas.microsoft.com/office/drawing/2014/main" id="{22597F38-F03E-20FB-C545-42F396B56F21}"/>
                </a:ext>
              </a:extLst>
            </p:cNvPr>
            <p:cNvPicPr>
              <a:picLocks noChangeAspect="1"/>
            </p:cNvPicPr>
            <p:nvPr/>
          </p:nvPicPr>
          <p:blipFill>
            <a:blip r:embed="rId4"/>
            <a:stretch>
              <a:fillRect/>
            </a:stretch>
          </p:blipFill>
          <p:spPr>
            <a:xfrm>
              <a:off x="4945049" y="626115"/>
              <a:ext cx="284613" cy="124830"/>
            </a:xfrm>
            <a:prstGeom prst="rect">
              <a:avLst/>
            </a:prstGeom>
          </p:spPr>
        </p:pic>
      </p:grpSp>
      <p:pic>
        <p:nvPicPr>
          <p:cNvPr id="14" name="Picture 13">
            <a:extLst>
              <a:ext uri="{FF2B5EF4-FFF2-40B4-BE49-F238E27FC236}">
                <a16:creationId xmlns:a16="http://schemas.microsoft.com/office/drawing/2014/main" id="{94DB4D7B-575F-4F66-0A77-377B1B172A28}"/>
              </a:ext>
            </a:extLst>
          </p:cNvPr>
          <p:cNvPicPr>
            <a:picLocks noChangeAspect="1"/>
          </p:cNvPicPr>
          <p:nvPr/>
        </p:nvPicPr>
        <p:blipFill>
          <a:blip r:embed="rId3"/>
          <a:srcRect t="73208"/>
          <a:stretch>
            <a:fillRect/>
          </a:stretch>
        </p:blipFill>
        <p:spPr>
          <a:xfrm>
            <a:off x="56112" y="2378824"/>
            <a:ext cx="5471232" cy="1678509"/>
          </a:xfrm>
          <a:prstGeom prst="rect">
            <a:avLst/>
          </a:prstGeom>
        </p:spPr>
      </p:pic>
      <p:pic>
        <p:nvPicPr>
          <p:cNvPr id="1034" name="Picture 10" descr="Monogram_Wordmark_RB">
            <a:extLst>
              <a:ext uri="{FF2B5EF4-FFF2-40B4-BE49-F238E27FC236}">
                <a16:creationId xmlns:a16="http://schemas.microsoft.com/office/drawing/2014/main" id="{AA511BDC-37AF-ABD5-3E6D-C9E1C7DA41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9580" y="5883843"/>
            <a:ext cx="1152320" cy="4277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rown University Logo and symbol, meaning, history, PNG, brand">
            <a:extLst>
              <a:ext uri="{FF2B5EF4-FFF2-40B4-BE49-F238E27FC236}">
                <a16:creationId xmlns:a16="http://schemas.microsoft.com/office/drawing/2014/main" id="{814A66B8-2AFF-B3B6-3ECE-6A55975B9B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3633" y="5805171"/>
            <a:ext cx="900810" cy="5064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A970476-242C-631E-1255-F06D02C1CEC9}"/>
              </a:ext>
            </a:extLst>
          </p:cNvPr>
          <p:cNvPicPr>
            <a:picLocks noChangeAspect="1"/>
          </p:cNvPicPr>
          <p:nvPr/>
        </p:nvPicPr>
        <p:blipFill>
          <a:blip r:embed="rId7"/>
          <a:stretch>
            <a:fillRect/>
          </a:stretch>
        </p:blipFill>
        <p:spPr>
          <a:xfrm>
            <a:off x="9757910" y="5857607"/>
            <a:ext cx="797179" cy="456601"/>
          </a:xfrm>
          <a:prstGeom prst="rect">
            <a:avLst/>
          </a:prstGeom>
        </p:spPr>
      </p:pic>
      <p:sp>
        <p:nvSpPr>
          <p:cNvPr id="2" name="Title 1">
            <a:extLst>
              <a:ext uri="{FF2B5EF4-FFF2-40B4-BE49-F238E27FC236}">
                <a16:creationId xmlns:a16="http://schemas.microsoft.com/office/drawing/2014/main" id="{C0ED11C0-0B4E-4A9B-9978-226831B3CF02}"/>
              </a:ext>
            </a:extLst>
          </p:cNvPr>
          <p:cNvSpPr>
            <a:spLocks noGrp="1"/>
          </p:cNvSpPr>
          <p:nvPr>
            <p:ph type="title"/>
          </p:nvPr>
        </p:nvSpPr>
        <p:spPr>
          <a:xfrm>
            <a:off x="0" y="146829"/>
            <a:ext cx="12192000" cy="801663"/>
          </a:xfrm>
        </p:spPr>
        <p:txBody>
          <a:bodyPr>
            <a:noAutofit/>
          </a:bodyPr>
          <a:lstStyle/>
          <a:p>
            <a:pPr algn="ctr"/>
            <a:r>
              <a:rPr lang="en-US" sz="2400" dirty="0"/>
              <a:t>Operando Imaging-Guided Gradient Design for High-Mass-loading Cathodes</a:t>
            </a:r>
          </a:p>
        </p:txBody>
      </p:sp>
      <p:sp>
        <p:nvSpPr>
          <p:cNvPr id="5" name="Rectangle 35">
            <a:extLst>
              <a:ext uri="{FF2B5EF4-FFF2-40B4-BE49-F238E27FC236}">
                <a16:creationId xmlns:a16="http://schemas.microsoft.com/office/drawing/2014/main" id="{8E58DAE7-FAC5-48B9-861C-1B01EB5A8193}"/>
              </a:ext>
            </a:extLst>
          </p:cNvPr>
          <p:cNvSpPr>
            <a:spLocks noChangeArrowheads="1"/>
          </p:cNvSpPr>
          <p:nvPr/>
        </p:nvSpPr>
        <p:spPr bwMode="auto">
          <a:xfrm>
            <a:off x="5357347" y="764796"/>
            <a:ext cx="6751245"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b="1" dirty="0">
                <a:ea typeface="Calibri" pitchFamily="34" charset="0"/>
                <a:cs typeface="Calibri"/>
              </a:rPr>
              <a:t>  Scientific Achievement</a:t>
            </a:r>
          </a:p>
          <a:p>
            <a:pPr marL="114300" algn="just"/>
            <a:r>
              <a:rPr lang="en-US" dirty="0"/>
              <a:t>Directly visualized Li reaction gradients in thick, high-mass-loading all solid-state batteries (ASSBs) cathodes. A Li⁺ flux–guided gradient catholyte design was developed, enabling superior rate capability.</a:t>
            </a:r>
          </a:p>
        </p:txBody>
      </p:sp>
      <p:sp>
        <p:nvSpPr>
          <p:cNvPr id="6" name="TextBox 5">
            <a:extLst>
              <a:ext uri="{FF2B5EF4-FFF2-40B4-BE49-F238E27FC236}">
                <a16:creationId xmlns:a16="http://schemas.microsoft.com/office/drawing/2014/main" id="{5B5AB4DC-C268-4277-A54D-5E68D1711C3C}"/>
              </a:ext>
            </a:extLst>
          </p:cNvPr>
          <p:cNvSpPr txBox="1"/>
          <p:nvPr/>
        </p:nvSpPr>
        <p:spPr>
          <a:xfrm>
            <a:off x="5404111" y="3705868"/>
            <a:ext cx="6834650" cy="1859483"/>
          </a:xfrm>
          <a:prstGeom prst="rect">
            <a:avLst/>
          </a:prstGeom>
          <a:noFill/>
        </p:spPr>
        <p:txBody>
          <a:bodyPr wrap="square" rtlCol="0">
            <a:spAutoFit/>
          </a:bodyPr>
          <a:lstStyle/>
          <a:p>
            <a:pPr>
              <a:spcAft>
                <a:spcPts val="100"/>
              </a:spcAft>
            </a:pPr>
            <a:r>
              <a:rPr lang="en-US" altLang="ja-JP" b="1" dirty="0">
                <a:ea typeface="Calibri" pitchFamily="34" charset="0"/>
                <a:cs typeface="Calibri"/>
              </a:rPr>
              <a:t> Research Details</a:t>
            </a:r>
          </a:p>
          <a:p>
            <a:pPr marL="114300" algn="just">
              <a:spcAft>
                <a:spcPts val="100"/>
              </a:spcAft>
            </a:pPr>
            <a:r>
              <a:rPr lang="en-US" altLang="ja-JP" sz="1600" dirty="0"/>
              <a:t>A 33 mg/cm² NMC811 cathode was monitored using operando neutron imaging. Lithiation inhomogeneity from the solid electrolyte (SE) side to the current collector was observed. A three-layer cathode—graded in SE content from high to low—significantly improved rate performance for NMC811 and LCO cathodes, with up to 171% capacity gain at high current. </a:t>
            </a:r>
          </a:p>
        </p:txBody>
      </p:sp>
      <p:sp>
        <p:nvSpPr>
          <p:cNvPr id="12" name="TextBox 11">
            <a:extLst>
              <a:ext uri="{FF2B5EF4-FFF2-40B4-BE49-F238E27FC236}">
                <a16:creationId xmlns:a16="http://schemas.microsoft.com/office/drawing/2014/main" id="{59E5A144-7E9E-487C-8E31-0FE4415AA73E}"/>
              </a:ext>
            </a:extLst>
          </p:cNvPr>
          <p:cNvSpPr txBox="1"/>
          <p:nvPr/>
        </p:nvSpPr>
        <p:spPr>
          <a:xfrm>
            <a:off x="5394650" y="2362034"/>
            <a:ext cx="6834650" cy="1200329"/>
          </a:xfrm>
          <a:prstGeom prst="rect">
            <a:avLst/>
          </a:prstGeom>
          <a:noFill/>
        </p:spPr>
        <p:txBody>
          <a:bodyPr wrap="square" rtlCol="0">
            <a:spAutoFit/>
          </a:bodyPr>
          <a:lstStyle/>
          <a:p>
            <a:r>
              <a:rPr lang="en-US" altLang="ja-JP" b="1" dirty="0">
                <a:ea typeface="Calibri" pitchFamily="34" charset="0"/>
                <a:cs typeface="Calibri"/>
              </a:rPr>
              <a:t>  Significance and Impact</a:t>
            </a:r>
          </a:p>
          <a:p>
            <a:pPr marL="114300" algn="just"/>
            <a:r>
              <a:rPr lang="en-US" dirty="0"/>
              <a:t>This work provides the first direct evidence of Li⁺ flux mismatch in thick solid-state cathodes and offers a scalable design principle to overcome it. </a:t>
            </a:r>
            <a:endParaRPr lang="en-US" altLang="ja-JP" dirty="0"/>
          </a:p>
        </p:txBody>
      </p:sp>
      <p:sp>
        <p:nvSpPr>
          <p:cNvPr id="23" name="Rectangle 22">
            <a:extLst>
              <a:ext uri="{FF2B5EF4-FFF2-40B4-BE49-F238E27FC236}">
                <a16:creationId xmlns:a16="http://schemas.microsoft.com/office/drawing/2014/main" id="{61E319B0-40C1-4006-BDAD-053C6FD8ABA8}"/>
              </a:ext>
            </a:extLst>
          </p:cNvPr>
          <p:cNvSpPr/>
          <p:nvPr/>
        </p:nvSpPr>
        <p:spPr>
          <a:xfrm>
            <a:off x="92070" y="5574175"/>
            <a:ext cx="7283570" cy="7232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T. Ji , Y. Zhang , J. Torres , A. </a:t>
            </a:r>
            <a:r>
              <a:rPr kumimoji="0" lang="en-US" sz="1200" b="0" i="0" u="none" strike="noStrike" kern="1200" cap="none" spc="0" normalizeH="0" baseline="0" noProof="0" dirty="0" err="1">
                <a:ln>
                  <a:noFill/>
                </a:ln>
                <a:solidFill>
                  <a:prstClr val="black"/>
                </a:solidFill>
                <a:effectLst/>
                <a:uLnTx/>
                <a:uFillTx/>
                <a:latin typeface="AvenirNext LT Pro Regular"/>
                <a:ea typeface="+mn-ea"/>
                <a:cs typeface="Arial" panose="020B0604020202020204" pitchFamily="34" charset="0"/>
              </a:rPr>
              <a:t>Mijailovic</a:t>
            </a:r>
            <a:r>
              <a:rPr kumimoji="0" lang="en-US" sz="120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 Y. Tang , X. Zhao , J. </a:t>
            </a:r>
            <a:r>
              <a:rPr kumimoji="0" lang="en-US" sz="1200" b="0" i="0" u="none" strike="noStrike" kern="1200" cap="none" spc="0" normalizeH="0" baseline="0" noProof="0" dirty="0" err="1">
                <a:ln>
                  <a:noFill/>
                </a:ln>
                <a:solidFill>
                  <a:prstClr val="black"/>
                </a:solidFill>
                <a:effectLst/>
                <a:uLnTx/>
                <a:uFillTx/>
                <a:latin typeface="AvenirNext LT Pro Regular"/>
                <a:ea typeface="+mn-ea"/>
                <a:cs typeface="Arial" panose="020B0604020202020204" pitchFamily="34" charset="0"/>
              </a:rPr>
              <a:t>Bilheux</a:t>
            </a:r>
            <a:r>
              <a:rPr kumimoji="0" lang="en-US" sz="120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 J. Wang , B. Sheldon , O. Oyedeji and H. Zhu, </a:t>
            </a:r>
            <a:r>
              <a:rPr kumimoji="0" lang="en-US" sz="1200" b="1" i="1"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Nature Communication</a:t>
            </a:r>
            <a:r>
              <a:rPr kumimoji="0" lang="en-US" sz="120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a:t>
            </a:r>
            <a:r>
              <a:rPr kumimoji="0" lang="en-US" sz="1200" b="1"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16</a:t>
            </a:r>
            <a:r>
              <a:rPr kumimoji="0" lang="en-US" sz="120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7667 (2025)., </a:t>
            </a:r>
            <a:r>
              <a:rPr kumimoji="0" lang="en-US" sz="1200" b="0" i="0" u="none" strike="noStrike" kern="1200" cap="none" spc="0" normalizeH="0" baseline="0" noProof="0" dirty="0" err="1">
                <a:ln>
                  <a:noFill/>
                </a:ln>
                <a:solidFill>
                  <a:prstClr val="black"/>
                </a:solidFill>
                <a:effectLst/>
                <a:uLnTx/>
                <a:uFillTx/>
                <a:latin typeface="AvenirNext LT Pro Regular"/>
                <a:ea typeface="+mn-ea"/>
                <a:cs typeface="Arial" panose="020B0604020202020204" pitchFamily="34" charset="0"/>
              </a:rPr>
              <a:t>doi</a:t>
            </a:r>
            <a:r>
              <a:rPr kumimoji="0" lang="en-US" sz="120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10.1038/s41467-025-62518-y.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Work was performed at MARS, HFIR CG-1D</a:t>
            </a:r>
          </a:p>
        </p:txBody>
      </p:sp>
      <p:sp>
        <p:nvSpPr>
          <p:cNvPr id="25" name="TextBox 24">
            <a:extLst>
              <a:ext uri="{FF2B5EF4-FFF2-40B4-BE49-F238E27FC236}">
                <a16:creationId xmlns:a16="http://schemas.microsoft.com/office/drawing/2014/main" id="{C305734B-C473-4428-A1A0-2D2513B567F5}"/>
              </a:ext>
            </a:extLst>
          </p:cNvPr>
          <p:cNvSpPr txBox="1"/>
          <p:nvPr/>
        </p:nvSpPr>
        <p:spPr>
          <a:xfrm>
            <a:off x="1" y="3912345"/>
            <a:ext cx="5554640" cy="1677382"/>
          </a:xfrm>
          <a:prstGeom prst="rect">
            <a:avLst/>
          </a:prstGeom>
          <a:noFill/>
        </p:spPr>
        <p:txBody>
          <a:bodyPr wrap="square" rtlCol="0">
            <a:spAutoFit/>
          </a:bodyPr>
          <a:lstStyle/>
          <a:p>
            <a:pPr>
              <a:spcBef>
                <a:spcPts val="600"/>
              </a:spcBef>
            </a:pPr>
            <a:r>
              <a:rPr lang="en-US" sz="1400" b="1" dirty="0"/>
              <a:t>(a) </a:t>
            </a:r>
            <a:r>
              <a:rPr lang="en-US" sz="1400" dirty="0"/>
              <a:t>Position vs. time plots with the averaged neutron transmission (trans.) changes (</a:t>
            </a:r>
            <a:r>
              <a:rPr lang="en-US" sz="1400" dirty="0" err="1"/>
              <a:t>Tr</a:t>
            </a:r>
            <a:r>
              <a:rPr lang="en-US" sz="1400" baseline="-25000" dirty="0" err="1"/>
              <a:t>t</a:t>
            </a:r>
            <a:r>
              <a:rPr lang="en-US" sz="1400" dirty="0"/>
              <a:t>/Tr</a:t>
            </a:r>
            <a:r>
              <a:rPr lang="en-US" sz="1400" baseline="-25000" dirty="0"/>
              <a:t>0</a:t>
            </a:r>
            <a:r>
              <a:rPr lang="en-US" sz="1400" dirty="0"/>
              <a:t>) represented in color. </a:t>
            </a:r>
            <a:r>
              <a:rPr lang="en-US" sz="1400" dirty="0" err="1"/>
              <a:t>Tr</a:t>
            </a:r>
            <a:r>
              <a:rPr lang="en-US" sz="1400" baseline="-25000" dirty="0" err="1"/>
              <a:t>t</a:t>
            </a:r>
            <a:r>
              <a:rPr lang="en-US" sz="1400" dirty="0"/>
              <a:t>/Tr</a:t>
            </a:r>
            <a:r>
              <a:rPr lang="en-US" sz="1400" baseline="-25000" dirty="0"/>
              <a:t>0</a:t>
            </a:r>
            <a:r>
              <a:rPr lang="en-US" sz="1400" dirty="0"/>
              <a:t>&lt;1 indicates reduced trans. due to Li increase or </a:t>
            </a:r>
            <a:r>
              <a:rPr lang="en-US" sz="1400" baseline="30000" dirty="0" err="1"/>
              <a:t>nat</a:t>
            </a:r>
            <a:r>
              <a:rPr lang="en-US" sz="1400" dirty="0" err="1"/>
              <a:t>Li</a:t>
            </a:r>
            <a:r>
              <a:rPr lang="en-US" sz="1400" dirty="0"/>
              <a:t> replaced by </a:t>
            </a:r>
            <a:r>
              <a:rPr lang="en-US" sz="1400" baseline="30000" dirty="0"/>
              <a:t>6</a:t>
            </a:r>
            <a:r>
              <a:rPr lang="en-US" sz="1400" dirty="0"/>
              <a:t>Li, </a:t>
            </a:r>
            <a:r>
              <a:rPr lang="en-US" sz="1400" dirty="0" err="1"/>
              <a:t>Tr</a:t>
            </a:r>
            <a:r>
              <a:rPr lang="en-US" sz="1400" baseline="-25000" dirty="0" err="1"/>
              <a:t>t</a:t>
            </a:r>
            <a:r>
              <a:rPr lang="en-US" sz="1400" dirty="0"/>
              <a:t>/Tr</a:t>
            </a:r>
            <a:r>
              <a:rPr lang="en-US" sz="1400" baseline="-25000" dirty="0"/>
              <a:t>0</a:t>
            </a:r>
            <a:r>
              <a:rPr lang="en-US" sz="1400" dirty="0"/>
              <a:t>&gt;1 indicates increased trans. due to </a:t>
            </a:r>
            <a:r>
              <a:rPr lang="en-US" sz="1400" dirty="0" err="1"/>
              <a:t>delithiation</a:t>
            </a:r>
            <a:r>
              <a:rPr lang="en-US" sz="1400" dirty="0"/>
              <a:t>. </a:t>
            </a:r>
          </a:p>
          <a:p>
            <a:pPr>
              <a:spcBef>
                <a:spcPts val="600"/>
              </a:spcBef>
            </a:pPr>
            <a:r>
              <a:rPr lang="en-US" sz="1400" b="1" dirty="0"/>
              <a:t>(b) </a:t>
            </a:r>
            <a:r>
              <a:rPr lang="en-US" sz="1400" dirty="0"/>
              <a:t>Zoomed in on the cathode side. Colormap has been slightly changed to enhance the contrast for better visualization. Voltage vs. time curve is overlayed in white color.</a:t>
            </a:r>
          </a:p>
        </p:txBody>
      </p:sp>
      <p:pic>
        <p:nvPicPr>
          <p:cNvPr id="4" name="Picture 9">
            <a:extLst>
              <a:ext uri="{FF2B5EF4-FFF2-40B4-BE49-F238E27FC236}">
                <a16:creationId xmlns:a16="http://schemas.microsoft.com/office/drawing/2014/main" id="{5417A446-7C64-79C1-B3B6-49247DC3953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77803" y="5913365"/>
            <a:ext cx="15552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FBB16211-E069-5F1B-DED0-54A94FBB6476}"/>
              </a:ext>
            </a:extLst>
          </p:cNvPr>
          <p:cNvSpPr/>
          <p:nvPr/>
        </p:nvSpPr>
        <p:spPr>
          <a:xfrm>
            <a:off x="805218" y="1846593"/>
            <a:ext cx="2183642" cy="217055"/>
          </a:xfrm>
          <a:prstGeom prst="rect">
            <a:avLst/>
          </a:prstGeom>
          <a:noFill/>
          <a:ln w="28575">
            <a:solidFill>
              <a:srgbClr val="FF0000">
                <a:alpha val="81569"/>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9C00DC-0375-60EB-FB70-67484B4D8A1A}"/>
              </a:ext>
            </a:extLst>
          </p:cNvPr>
          <p:cNvSpPr/>
          <p:nvPr/>
        </p:nvSpPr>
        <p:spPr>
          <a:xfrm>
            <a:off x="805217" y="2465928"/>
            <a:ext cx="4026089" cy="1272236"/>
          </a:xfrm>
          <a:prstGeom prst="rect">
            <a:avLst/>
          </a:prstGeom>
          <a:noFill/>
          <a:ln w="28575">
            <a:solidFill>
              <a:srgbClr val="FF0000">
                <a:alpha val="81569"/>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3638D2-6B9F-38FD-A7C9-4C384F38798B}"/>
              </a:ext>
            </a:extLst>
          </p:cNvPr>
          <p:cNvSpPr/>
          <p:nvPr/>
        </p:nvSpPr>
        <p:spPr>
          <a:xfrm>
            <a:off x="122036" y="1833443"/>
            <a:ext cx="376728" cy="230206"/>
          </a:xfrm>
          <a:prstGeom prst="rect">
            <a:avLst/>
          </a:prstGeom>
          <a:noFill/>
          <a:ln w="28575">
            <a:solidFill>
              <a:srgbClr val="FF0000">
                <a:alpha val="81569"/>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8025B8-533C-7E7B-48B7-EA42CF0AF4B7}"/>
              </a:ext>
            </a:extLst>
          </p:cNvPr>
          <p:cNvSpPr/>
          <p:nvPr/>
        </p:nvSpPr>
        <p:spPr>
          <a:xfrm>
            <a:off x="88785" y="2465928"/>
            <a:ext cx="376728" cy="1272236"/>
          </a:xfrm>
          <a:prstGeom prst="rect">
            <a:avLst/>
          </a:prstGeom>
          <a:noFill/>
          <a:ln w="28575">
            <a:solidFill>
              <a:srgbClr val="FF0000">
                <a:alpha val="81569"/>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6537864-16FA-D0ED-4AD4-0505A12AE5B9}"/>
              </a:ext>
            </a:extLst>
          </p:cNvPr>
          <p:cNvCxnSpPr>
            <a:cxnSpLocks/>
          </p:cNvCxnSpPr>
          <p:nvPr/>
        </p:nvCxnSpPr>
        <p:spPr>
          <a:xfrm flipH="1">
            <a:off x="814289" y="2063648"/>
            <a:ext cx="11910" cy="4022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3CFCE0-2239-00DA-8B7C-4326681B8AA9}"/>
              </a:ext>
            </a:extLst>
          </p:cNvPr>
          <p:cNvCxnSpPr>
            <a:cxnSpLocks/>
          </p:cNvCxnSpPr>
          <p:nvPr/>
        </p:nvCxnSpPr>
        <p:spPr>
          <a:xfrm>
            <a:off x="2988860" y="1833443"/>
            <a:ext cx="1842446" cy="63248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505A16C-319F-2757-CE02-2B20195DEBA9}"/>
              </a:ext>
            </a:extLst>
          </p:cNvPr>
          <p:cNvSpPr txBox="1"/>
          <p:nvPr/>
        </p:nvSpPr>
        <p:spPr>
          <a:xfrm>
            <a:off x="102651" y="433688"/>
            <a:ext cx="415498" cy="338554"/>
          </a:xfrm>
          <a:prstGeom prst="rect">
            <a:avLst/>
          </a:prstGeom>
          <a:noFill/>
        </p:spPr>
        <p:txBody>
          <a:bodyPr wrap="none" rtlCol="0">
            <a:spAutoFit/>
          </a:bodyPr>
          <a:lstStyle/>
          <a:p>
            <a:r>
              <a:rPr lang="en-US" sz="1600" dirty="0"/>
              <a:t>(a)</a:t>
            </a:r>
          </a:p>
        </p:txBody>
      </p:sp>
      <p:sp>
        <p:nvSpPr>
          <p:cNvPr id="35" name="TextBox 34">
            <a:extLst>
              <a:ext uri="{FF2B5EF4-FFF2-40B4-BE49-F238E27FC236}">
                <a16:creationId xmlns:a16="http://schemas.microsoft.com/office/drawing/2014/main" id="{54A8A7E6-282C-E4C7-7044-C25C411F1A6D}"/>
              </a:ext>
            </a:extLst>
          </p:cNvPr>
          <p:cNvSpPr txBox="1"/>
          <p:nvPr/>
        </p:nvSpPr>
        <p:spPr>
          <a:xfrm>
            <a:off x="92071" y="2124691"/>
            <a:ext cx="417102" cy="338554"/>
          </a:xfrm>
          <a:prstGeom prst="rect">
            <a:avLst/>
          </a:prstGeom>
          <a:noFill/>
        </p:spPr>
        <p:txBody>
          <a:bodyPr wrap="none" rtlCol="0">
            <a:spAutoFit/>
          </a:bodyPr>
          <a:lstStyle/>
          <a:p>
            <a:r>
              <a:rPr lang="en-US" sz="1600" dirty="0"/>
              <a:t>(b)</a:t>
            </a:r>
          </a:p>
        </p:txBody>
      </p:sp>
    </p:spTree>
    <p:extLst>
      <p:ext uri="{BB962C8B-B14F-4D97-AF65-F5344CB8AC3E}">
        <p14:creationId xmlns:p14="http://schemas.microsoft.com/office/powerpoint/2010/main" val="1930651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EFF7-96E4-EDE0-32C5-80BD5FBF389A}"/>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75C99296-1184-1659-370D-50CDAC91178B}"/>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439072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833B3-D59E-1FBA-2B5A-5679EB33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AC59A-9D0E-246D-54B1-002E10A43B41}"/>
              </a:ext>
            </a:extLst>
          </p:cNvPr>
          <p:cNvSpPr>
            <a:spLocks noGrp="1"/>
          </p:cNvSpPr>
          <p:nvPr>
            <p:ph type="title"/>
          </p:nvPr>
        </p:nvSpPr>
        <p:spPr/>
        <p:txBody>
          <a:bodyPr/>
          <a:lstStyle/>
          <a:p>
            <a:r>
              <a:rPr lang="en-US" dirty="0"/>
              <a:t>Instrument experiments vs. publications (since 2011)</a:t>
            </a:r>
          </a:p>
        </p:txBody>
      </p:sp>
      <p:pic>
        <p:nvPicPr>
          <p:cNvPr id="5" name="Picture 4">
            <a:extLst>
              <a:ext uri="{FF2B5EF4-FFF2-40B4-BE49-F238E27FC236}">
                <a16:creationId xmlns:a16="http://schemas.microsoft.com/office/drawing/2014/main" id="{0D067D32-F9CE-DC69-82A9-942E820536F8}"/>
              </a:ext>
            </a:extLst>
          </p:cNvPr>
          <p:cNvPicPr>
            <a:picLocks noChangeAspect="1"/>
          </p:cNvPicPr>
          <p:nvPr/>
        </p:nvPicPr>
        <p:blipFill>
          <a:blip r:embed="rId2"/>
          <a:stretch>
            <a:fillRect/>
          </a:stretch>
        </p:blipFill>
        <p:spPr>
          <a:xfrm>
            <a:off x="384876" y="1411207"/>
            <a:ext cx="5387090" cy="4035585"/>
          </a:xfrm>
          <a:prstGeom prst="rect">
            <a:avLst/>
          </a:prstGeom>
        </p:spPr>
      </p:pic>
      <p:pic>
        <p:nvPicPr>
          <p:cNvPr id="3" name="Picture 2">
            <a:extLst>
              <a:ext uri="{FF2B5EF4-FFF2-40B4-BE49-F238E27FC236}">
                <a16:creationId xmlns:a16="http://schemas.microsoft.com/office/drawing/2014/main" id="{75DD6AF5-BBCC-1CC6-92B2-27413D5C405A}"/>
              </a:ext>
            </a:extLst>
          </p:cNvPr>
          <p:cNvPicPr>
            <a:picLocks noChangeAspect="1"/>
          </p:cNvPicPr>
          <p:nvPr/>
        </p:nvPicPr>
        <p:blipFill>
          <a:blip r:embed="rId3"/>
          <a:stretch>
            <a:fillRect/>
          </a:stretch>
        </p:blipFill>
        <p:spPr>
          <a:xfrm>
            <a:off x="6101575" y="1116701"/>
            <a:ext cx="5148060" cy="4296870"/>
          </a:xfrm>
          <a:prstGeom prst="rect">
            <a:avLst/>
          </a:prstGeom>
        </p:spPr>
      </p:pic>
      <p:sp>
        <p:nvSpPr>
          <p:cNvPr id="9" name="TextBox 8">
            <a:extLst>
              <a:ext uri="{FF2B5EF4-FFF2-40B4-BE49-F238E27FC236}">
                <a16:creationId xmlns:a16="http://schemas.microsoft.com/office/drawing/2014/main" id="{2A68DCA1-A34B-B934-FEF3-BA5F8E3A3218}"/>
              </a:ext>
            </a:extLst>
          </p:cNvPr>
          <p:cNvSpPr txBox="1"/>
          <p:nvPr/>
        </p:nvSpPr>
        <p:spPr>
          <a:xfrm>
            <a:off x="1739195" y="3202605"/>
            <a:ext cx="4032771" cy="338554"/>
          </a:xfrm>
          <a:prstGeom prst="rect">
            <a:avLst/>
          </a:prstGeom>
          <a:noFill/>
        </p:spPr>
        <p:txBody>
          <a:bodyPr wrap="none" rtlCol="0">
            <a:spAutoFit/>
          </a:bodyPr>
          <a:lstStyle/>
          <a:p>
            <a:r>
              <a:rPr lang="en-US" sz="1600" dirty="0"/>
              <a:t>HFIR unplanned outage (2018.11 – 2019.10)</a:t>
            </a:r>
          </a:p>
        </p:txBody>
      </p:sp>
      <p:sp>
        <p:nvSpPr>
          <p:cNvPr id="10" name="TextBox 9">
            <a:extLst>
              <a:ext uri="{FF2B5EF4-FFF2-40B4-BE49-F238E27FC236}">
                <a16:creationId xmlns:a16="http://schemas.microsoft.com/office/drawing/2014/main" id="{6C63253E-4781-22AC-9A9B-37A19DBEB8FB}"/>
              </a:ext>
            </a:extLst>
          </p:cNvPr>
          <p:cNvSpPr txBox="1"/>
          <p:nvPr/>
        </p:nvSpPr>
        <p:spPr>
          <a:xfrm>
            <a:off x="2234495" y="2993992"/>
            <a:ext cx="1061766" cy="338554"/>
          </a:xfrm>
          <a:prstGeom prst="rect">
            <a:avLst/>
          </a:prstGeom>
          <a:noFill/>
        </p:spPr>
        <p:txBody>
          <a:bodyPr wrap="none" rtlCol="0">
            <a:spAutoFit/>
          </a:bodyPr>
          <a:lstStyle/>
          <a:p>
            <a:r>
              <a:rPr lang="en-US" sz="1600" dirty="0"/>
              <a:t>COVID-19</a:t>
            </a:r>
          </a:p>
        </p:txBody>
      </p:sp>
      <p:sp>
        <p:nvSpPr>
          <p:cNvPr id="4" name="TextBox 3">
            <a:extLst>
              <a:ext uri="{FF2B5EF4-FFF2-40B4-BE49-F238E27FC236}">
                <a16:creationId xmlns:a16="http://schemas.microsoft.com/office/drawing/2014/main" id="{DB6BCAFE-B847-1791-92EE-505D3937C611}"/>
              </a:ext>
            </a:extLst>
          </p:cNvPr>
          <p:cNvSpPr txBox="1"/>
          <p:nvPr/>
        </p:nvSpPr>
        <p:spPr>
          <a:xfrm>
            <a:off x="2677251" y="1929016"/>
            <a:ext cx="2213298" cy="338554"/>
          </a:xfrm>
          <a:prstGeom prst="rect">
            <a:avLst/>
          </a:prstGeom>
          <a:noFill/>
        </p:spPr>
        <p:txBody>
          <a:bodyPr wrap="none" rtlCol="0">
            <a:spAutoFit/>
          </a:bodyPr>
          <a:lstStyle/>
          <a:p>
            <a:r>
              <a:rPr lang="en-US" sz="1600" dirty="0"/>
              <a:t>Heat exchanger outage</a:t>
            </a:r>
          </a:p>
        </p:txBody>
      </p:sp>
    </p:spTree>
    <p:extLst>
      <p:ext uri="{BB962C8B-B14F-4D97-AF65-F5344CB8AC3E}">
        <p14:creationId xmlns:p14="http://schemas.microsoft.com/office/powerpoint/2010/main" val="5487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72A9-6AAD-DCD4-8632-2CA34C4A8BDB}"/>
              </a:ext>
            </a:extLst>
          </p:cNvPr>
          <p:cNvSpPr>
            <a:spLocks noGrp="1"/>
          </p:cNvSpPr>
          <p:nvPr>
            <p:ph type="title"/>
          </p:nvPr>
        </p:nvSpPr>
        <p:spPr/>
        <p:txBody>
          <a:bodyPr/>
          <a:lstStyle/>
          <a:p>
            <a:r>
              <a:rPr lang="en-US" dirty="0"/>
              <a:t>Instrument experiments vs. publications (since 2019)</a:t>
            </a:r>
          </a:p>
        </p:txBody>
      </p:sp>
      <p:sp>
        <p:nvSpPr>
          <p:cNvPr id="8" name="TextBox 7">
            <a:extLst>
              <a:ext uri="{FF2B5EF4-FFF2-40B4-BE49-F238E27FC236}">
                <a16:creationId xmlns:a16="http://schemas.microsoft.com/office/drawing/2014/main" id="{5CD12AE1-C2C7-1FD4-8D63-147109062ED2}"/>
              </a:ext>
            </a:extLst>
          </p:cNvPr>
          <p:cNvSpPr txBox="1"/>
          <p:nvPr/>
        </p:nvSpPr>
        <p:spPr>
          <a:xfrm>
            <a:off x="8572937" y="5582620"/>
            <a:ext cx="3234188" cy="369332"/>
          </a:xfrm>
          <a:prstGeom prst="rect">
            <a:avLst/>
          </a:prstGeom>
          <a:noFill/>
        </p:spPr>
        <p:txBody>
          <a:bodyPr wrap="square">
            <a:spAutoFit/>
          </a:bodyPr>
          <a:lstStyle/>
          <a:p>
            <a:r>
              <a:rPr lang="en-US" b="1" dirty="0">
                <a:highlight>
                  <a:srgbClr val="FFFF00"/>
                </a:highlight>
              </a:rPr>
              <a:t>Increasing pub # with JIF&gt;7</a:t>
            </a:r>
          </a:p>
        </p:txBody>
      </p:sp>
      <p:pic>
        <p:nvPicPr>
          <p:cNvPr id="9" name="Picture 8">
            <a:extLst>
              <a:ext uri="{FF2B5EF4-FFF2-40B4-BE49-F238E27FC236}">
                <a16:creationId xmlns:a16="http://schemas.microsoft.com/office/drawing/2014/main" id="{68D38054-C8A1-CB13-A0A2-294591E88CD1}"/>
              </a:ext>
            </a:extLst>
          </p:cNvPr>
          <p:cNvPicPr>
            <a:picLocks noChangeAspect="1"/>
          </p:cNvPicPr>
          <p:nvPr/>
        </p:nvPicPr>
        <p:blipFill>
          <a:blip r:embed="rId2"/>
          <a:stretch>
            <a:fillRect/>
          </a:stretch>
        </p:blipFill>
        <p:spPr>
          <a:xfrm>
            <a:off x="357140" y="4031571"/>
            <a:ext cx="3581400" cy="1165970"/>
          </a:xfrm>
          <a:prstGeom prst="rect">
            <a:avLst/>
          </a:prstGeom>
          <a:ln>
            <a:solidFill>
              <a:schemeClr val="accent1"/>
            </a:solidFill>
          </a:ln>
        </p:spPr>
      </p:pic>
      <p:pic>
        <p:nvPicPr>
          <p:cNvPr id="11" name="Picture 10">
            <a:extLst>
              <a:ext uri="{FF2B5EF4-FFF2-40B4-BE49-F238E27FC236}">
                <a16:creationId xmlns:a16="http://schemas.microsoft.com/office/drawing/2014/main" id="{629CC0B2-B036-B44C-C920-1CDE58B0F04E}"/>
              </a:ext>
            </a:extLst>
          </p:cNvPr>
          <p:cNvPicPr>
            <a:picLocks noChangeAspect="1"/>
          </p:cNvPicPr>
          <p:nvPr/>
        </p:nvPicPr>
        <p:blipFill>
          <a:blip r:embed="rId3"/>
          <a:stretch>
            <a:fillRect/>
          </a:stretch>
        </p:blipFill>
        <p:spPr>
          <a:xfrm>
            <a:off x="4430045" y="5264681"/>
            <a:ext cx="3865629" cy="1119571"/>
          </a:xfrm>
          <a:prstGeom prst="rect">
            <a:avLst/>
          </a:prstGeom>
          <a:ln>
            <a:solidFill>
              <a:schemeClr val="accent1"/>
            </a:solidFill>
          </a:ln>
        </p:spPr>
      </p:pic>
      <p:pic>
        <p:nvPicPr>
          <p:cNvPr id="12" name="Picture 11">
            <a:extLst>
              <a:ext uri="{FF2B5EF4-FFF2-40B4-BE49-F238E27FC236}">
                <a16:creationId xmlns:a16="http://schemas.microsoft.com/office/drawing/2014/main" id="{73EFACA5-A3E3-FD14-4913-AC96F3CFB6A1}"/>
              </a:ext>
            </a:extLst>
          </p:cNvPr>
          <p:cNvPicPr>
            <a:picLocks noChangeAspect="1"/>
          </p:cNvPicPr>
          <p:nvPr/>
        </p:nvPicPr>
        <p:blipFill>
          <a:blip r:embed="rId4"/>
          <a:stretch>
            <a:fillRect/>
          </a:stretch>
        </p:blipFill>
        <p:spPr>
          <a:xfrm>
            <a:off x="4068044" y="4037402"/>
            <a:ext cx="2937301" cy="1119571"/>
          </a:xfrm>
          <a:prstGeom prst="rect">
            <a:avLst/>
          </a:prstGeom>
          <a:ln>
            <a:solidFill>
              <a:schemeClr val="accent1"/>
            </a:solidFill>
          </a:ln>
        </p:spPr>
      </p:pic>
      <p:pic>
        <p:nvPicPr>
          <p:cNvPr id="13" name="Picture 12">
            <a:extLst>
              <a:ext uri="{FF2B5EF4-FFF2-40B4-BE49-F238E27FC236}">
                <a16:creationId xmlns:a16="http://schemas.microsoft.com/office/drawing/2014/main" id="{624C38E5-8064-1BC5-24D4-2E1AA3774C3D}"/>
              </a:ext>
            </a:extLst>
          </p:cNvPr>
          <p:cNvPicPr>
            <a:picLocks noChangeAspect="1"/>
          </p:cNvPicPr>
          <p:nvPr/>
        </p:nvPicPr>
        <p:blipFill>
          <a:blip r:embed="rId5"/>
          <a:stretch>
            <a:fillRect/>
          </a:stretch>
        </p:blipFill>
        <p:spPr>
          <a:xfrm>
            <a:off x="357140" y="5333428"/>
            <a:ext cx="3804451" cy="982079"/>
          </a:xfrm>
          <a:prstGeom prst="rect">
            <a:avLst/>
          </a:prstGeom>
          <a:ln>
            <a:solidFill>
              <a:schemeClr val="accent1"/>
            </a:solidFill>
          </a:ln>
        </p:spPr>
      </p:pic>
      <p:pic>
        <p:nvPicPr>
          <p:cNvPr id="7" name="Picture 6">
            <a:extLst>
              <a:ext uri="{FF2B5EF4-FFF2-40B4-BE49-F238E27FC236}">
                <a16:creationId xmlns:a16="http://schemas.microsoft.com/office/drawing/2014/main" id="{8745CA21-48B6-0806-A052-7EACE3EDC426}"/>
              </a:ext>
            </a:extLst>
          </p:cNvPr>
          <p:cNvPicPr>
            <a:picLocks noChangeAspect="1"/>
          </p:cNvPicPr>
          <p:nvPr/>
        </p:nvPicPr>
        <p:blipFill>
          <a:blip r:embed="rId6"/>
          <a:srcRect r="13430" b="48994"/>
          <a:stretch>
            <a:fillRect/>
          </a:stretch>
        </p:blipFill>
        <p:spPr>
          <a:xfrm>
            <a:off x="357140" y="905097"/>
            <a:ext cx="6430201" cy="2838152"/>
          </a:xfrm>
          <a:prstGeom prst="rect">
            <a:avLst/>
          </a:prstGeom>
        </p:spPr>
      </p:pic>
      <p:pic>
        <p:nvPicPr>
          <p:cNvPr id="1028" name="Picture 4">
            <a:extLst>
              <a:ext uri="{FF2B5EF4-FFF2-40B4-BE49-F238E27FC236}">
                <a16:creationId xmlns:a16="http://schemas.microsoft.com/office/drawing/2014/main" id="{91C913E9-B0AD-F1EF-B668-1E9E71E801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3044" y="1188336"/>
            <a:ext cx="4686528" cy="3940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E1A7C2-6F7A-DCD2-6EEF-CC72AFBE3187}"/>
              </a:ext>
            </a:extLst>
          </p:cNvPr>
          <p:cNvSpPr txBox="1"/>
          <p:nvPr/>
        </p:nvSpPr>
        <p:spPr>
          <a:xfrm>
            <a:off x="2754570" y="3429000"/>
            <a:ext cx="4032771" cy="338554"/>
          </a:xfrm>
          <a:prstGeom prst="rect">
            <a:avLst/>
          </a:prstGeom>
          <a:noFill/>
        </p:spPr>
        <p:txBody>
          <a:bodyPr wrap="none" rtlCol="0">
            <a:spAutoFit/>
          </a:bodyPr>
          <a:lstStyle/>
          <a:p>
            <a:r>
              <a:rPr lang="en-US" sz="1600" dirty="0"/>
              <a:t>HFIR unplanned outage (2018.11 – 2019.10)</a:t>
            </a:r>
          </a:p>
        </p:txBody>
      </p:sp>
      <p:sp>
        <p:nvSpPr>
          <p:cNvPr id="4" name="TextBox 3">
            <a:extLst>
              <a:ext uri="{FF2B5EF4-FFF2-40B4-BE49-F238E27FC236}">
                <a16:creationId xmlns:a16="http://schemas.microsoft.com/office/drawing/2014/main" id="{2C76F3C6-DF6D-46A2-0D03-9F1A47DD05B9}"/>
              </a:ext>
            </a:extLst>
          </p:cNvPr>
          <p:cNvSpPr txBox="1"/>
          <p:nvPr/>
        </p:nvSpPr>
        <p:spPr>
          <a:xfrm>
            <a:off x="3407657" y="3157380"/>
            <a:ext cx="1061766" cy="338554"/>
          </a:xfrm>
          <a:prstGeom prst="rect">
            <a:avLst/>
          </a:prstGeom>
          <a:noFill/>
        </p:spPr>
        <p:txBody>
          <a:bodyPr wrap="none" rtlCol="0">
            <a:spAutoFit/>
          </a:bodyPr>
          <a:lstStyle/>
          <a:p>
            <a:r>
              <a:rPr lang="en-US" sz="1600" dirty="0"/>
              <a:t>COVID-19</a:t>
            </a:r>
          </a:p>
        </p:txBody>
      </p:sp>
      <p:sp>
        <p:nvSpPr>
          <p:cNvPr id="6" name="TextBox 5">
            <a:extLst>
              <a:ext uri="{FF2B5EF4-FFF2-40B4-BE49-F238E27FC236}">
                <a16:creationId xmlns:a16="http://schemas.microsoft.com/office/drawing/2014/main" id="{D602130E-EFC8-3881-601E-03A32AC59D09}"/>
              </a:ext>
            </a:extLst>
          </p:cNvPr>
          <p:cNvSpPr txBox="1"/>
          <p:nvPr/>
        </p:nvSpPr>
        <p:spPr>
          <a:xfrm>
            <a:off x="3323396" y="1701027"/>
            <a:ext cx="2213298" cy="338554"/>
          </a:xfrm>
          <a:prstGeom prst="rect">
            <a:avLst/>
          </a:prstGeom>
          <a:noFill/>
        </p:spPr>
        <p:txBody>
          <a:bodyPr wrap="none" rtlCol="0">
            <a:spAutoFit/>
          </a:bodyPr>
          <a:lstStyle/>
          <a:p>
            <a:r>
              <a:rPr lang="en-US" sz="1600" dirty="0"/>
              <a:t>Heat exchanger outage</a:t>
            </a:r>
          </a:p>
        </p:txBody>
      </p:sp>
    </p:spTree>
    <p:extLst>
      <p:ext uri="{BB962C8B-B14F-4D97-AF65-F5344CB8AC3E}">
        <p14:creationId xmlns:p14="http://schemas.microsoft.com/office/powerpoint/2010/main" val="3296010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C1763-43C4-1812-6E82-EE34F1FA927B}"/>
              </a:ext>
            </a:extLst>
          </p:cNvPr>
          <p:cNvSpPr>
            <a:spLocks noGrp="1"/>
          </p:cNvSpPr>
          <p:nvPr>
            <p:ph type="title"/>
          </p:nvPr>
        </p:nvSpPr>
        <p:spPr/>
        <p:txBody>
          <a:bodyPr/>
          <a:lstStyle/>
          <a:p>
            <a:r>
              <a:rPr lang="en-US" dirty="0"/>
              <a:t>Publication # is comparable with a few selected world class imaging instruments </a:t>
            </a:r>
          </a:p>
        </p:txBody>
      </p:sp>
      <p:sp>
        <p:nvSpPr>
          <p:cNvPr id="8" name="TextBox 7">
            <a:extLst>
              <a:ext uri="{FF2B5EF4-FFF2-40B4-BE49-F238E27FC236}">
                <a16:creationId xmlns:a16="http://schemas.microsoft.com/office/drawing/2014/main" id="{2A891A20-A2AE-E7A0-D64A-87DBB27E46BE}"/>
              </a:ext>
            </a:extLst>
          </p:cNvPr>
          <p:cNvSpPr txBox="1"/>
          <p:nvPr/>
        </p:nvSpPr>
        <p:spPr>
          <a:xfrm>
            <a:off x="3815891" y="6308209"/>
            <a:ext cx="4910768" cy="369332"/>
          </a:xfrm>
          <a:prstGeom prst="rect">
            <a:avLst/>
          </a:prstGeom>
          <a:noFill/>
        </p:spPr>
        <p:txBody>
          <a:bodyPr wrap="square">
            <a:spAutoFit/>
          </a:bodyPr>
          <a:lstStyle/>
          <a:p>
            <a:r>
              <a:rPr lang="en-US" dirty="0"/>
              <a:t>*FRM-II has been down for the recent years.</a:t>
            </a:r>
          </a:p>
        </p:txBody>
      </p:sp>
      <p:pic>
        <p:nvPicPr>
          <p:cNvPr id="5" name="Picture 4">
            <a:extLst>
              <a:ext uri="{FF2B5EF4-FFF2-40B4-BE49-F238E27FC236}">
                <a16:creationId xmlns:a16="http://schemas.microsoft.com/office/drawing/2014/main" id="{20A76B61-193C-F340-56E9-E11CCF433BB7}"/>
              </a:ext>
            </a:extLst>
          </p:cNvPr>
          <p:cNvPicPr>
            <a:picLocks noChangeAspect="1"/>
          </p:cNvPicPr>
          <p:nvPr/>
        </p:nvPicPr>
        <p:blipFill>
          <a:blip r:embed="rId2"/>
          <a:stretch>
            <a:fillRect/>
          </a:stretch>
        </p:blipFill>
        <p:spPr>
          <a:xfrm>
            <a:off x="523824" y="1251522"/>
            <a:ext cx="11144351" cy="5056687"/>
          </a:xfrm>
          <a:prstGeom prst="rect">
            <a:avLst/>
          </a:prstGeom>
        </p:spPr>
      </p:pic>
    </p:spTree>
    <p:extLst>
      <p:ext uri="{BB962C8B-B14F-4D97-AF65-F5344CB8AC3E}">
        <p14:creationId xmlns:p14="http://schemas.microsoft.com/office/powerpoint/2010/main" val="136175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3BB14-CBFF-1876-80D9-ED830C122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321CD-D3C4-E821-E425-80E3B4AA808E}"/>
              </a:ext>
            </a:extLst>
          </p:cNvPr>
          <p:cNvSpPr>
            <a:spLocks noGrp="1"/>
          </p:cNvSpPr>
          <p:nvPr>
            <p:ph type="title"/>
          </p:nvPr>
        </p:nvSpPr>
        <p:spPr/>
        <p:txBody>
          <a:bodyPr/>
          <a:lstStyle/>
          <a:p>
            <a:r>
              <a:rPr lang="en-US" dirty="0"/>
              <a:t>Near-term instrument upgrades</a:t>
            </a:r>
          </a:p>
        </p:txBody>
      </p:sp>
      <p:pic>
        <p:nvPicPr>
          <p:cNvPr id="4" name="Content Placeholder 4" descr="A picture containing text, indoor, yellow, working&#10;&#10;AI-generated content may be incorrect.">
            <a:extLst>
              <a:ext uri="{FF2B5EF4-FFF2-40B4-BE49-F238E27FC236}">
                <a16:creationId xmlns:a16="http://schemas.microsoft.com/office/drawing/2014/main" id="{126DD428-A896-4783-FCF3-09CA84B9EBD6}"/>
              </a:ext>
            </a:extLst>
          </p:cNvPr>
          <p:cNvPicPr>
            <a:picLocks noChangeAspect="1"/>
          </p:cNvPicPr>
          <p:nvPr/>
        </p:nvPicPr>
        <p:blipFill>
          <a:blip r:embed="rId3"/>
          <a:srcRect l="23871" t="30315" r="18723" b="21526"/>
          <a:stretch>
            <a:fillRect/>
          </a:stretch>
        </p:blipFill>
        <p:spPr>
          <a:xfrm>
            <a:off x="7456445" y="1255874"/>
            <a:ext cx="4165922" cy="4659783"/>
          </a:xfrm>
          <a:prstGeom prst="rect">
            <a:avLst/>
          </a:prstGeom>
        </p:spPr>
      </p:pic>
      <p:sp>
        <p:nvSpPr>
          <p:cNvPr id="5" name="TextBox 4">
            <a:extLst>
              <a:ext uri="{FF2B5EF4-FFF2-40B4-BE49-F238E27FC236}">
                <a16:creationId xmlns:a16="http://schemas.microsoft.com/office/drawing/2014/main" id="{A515CDA8-C3D7-F148-DCD9-0E8F0B14949A}"/>
              </a:ext>
            </a:extLst>
          </p:cNvPr>
          <p:cNvSpPr txBox="1"/>
          <p:nvPr/>
        </p:nvSpPr>
        <p:spPr>
          <a:xfrm>
            <a:off x="8469840" y="873739"/>
            <a:ext cx="1962910" cy="369332"/>
          </a:xfrm>
          <a:prstGeom prst="rect">
            <a:avLst/>
          </a:prstGeom>
          <a:noFill/>
        </p:spPr>
        <p:txBody>
          <a:bodyPr wrap="none" rtlCol="0">
            <a:spAutoFit/>
          </a:bodyPr>
          <a:lstStyle/>
          <a:p>
            <a:r>
              <a:rPr lang="en-US" dirty="0" err="1">
                <a:solidFill>
                  <a:schemeClr val="bg2">
                    <a:lumMod val="10000"/>
                  </a:schemeClr>
                </a:solidFill>
              </a:rPr>
              <a:t>Cobot</a:t>
            </a:r>
            <a:r>
              <a:rPr lang="en-US" dirty="0">
                <a:solidFill>
                  <a:schemeClr val="bg2">
                    <a:lumMod val="10000"/>
                  </a:schemeClr>
                </a:solidFill>
              </a:rPr>
              <a:t> installation</a:t>
            </a:r>
          </a:p>
        </p:txBody>
      </p:sp>
      <p:sp>
        <p:nvSpPr>
          <p:cNvPr id="6" name="Rectangle 5">
            <a:extLst>
              <a:ext uri="{FF2B5EF4-FFF2-40B4-BE49-F238E27FC236}">
                <a16:creationId xmlns:a16="http://schemas.microsoft.com/office/drawing/2014/main" id="{C192ED3B-21A3-1B18-A8AB-0FF314C73799}"/>
              </a:ext>
            </a:extLst>
          </p:cNvPr>
          <p:cNvSpPr/>
          <p:nvPr/>
        </p:nvSpPr>
        <p:spPr>
          <a:xfrm>
            <a:off x="7604760" y="1850906"/>
            <a:ext cx="3068320" cy="62992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78EE6569-ED1F-E545-AD90-5BC2E6CEE780}"/>
              </a:ext>
            </a:extLst>
          </p:cNvPr>
          <p:cNvGraphicFramePr>
            <a:graphicFrameLocks noGrp="1"/>
          </p:cNvGraphicFramePr>
          <p:nvPr>
            <p:extLst>
              <p:ext uri="{D42A27DB-BD31-4B8C-83A1-F6EECF244321}">
                <p14:modId xmlns:p14="http://schemas.microsoft.com/office/powerpoint/2010/main" val="1345024059"/>
              </p:ext>
            </p:extLst>
          </p:nvPr>
        </p:nvGraphicFramePr>
        <p:xfrm>
          <a:off x="314692" y="873739"/>
          <a:ext cx="6653035" cy="5781040"/>
        </p:xfrm>
        <a:graphic>
          <a:graphicData uri="http://schemas.openxmlformats.org/drawingml/2006/table">
            <a:tbl>
              <a:tblPr firstRow="1" firstCol="1" bandRow="1">
                <a:tableStyleId>{5C22544A-7EE6-4342-B048-85BDC9FD1C3A}</a:tableStyleId>
              </a:tblPr>
              <a:tblGrid>
                <a:gridCol w="791769">
                  <a:extLst>
                    <a:ext uri="{9D8B030D-6E8A-4147-A177-3AD203B41FA5}">
                      <a16:colId xmlns:a16="http://schemas.microsoft.com/office/drawing/2014/main" val="2568245906"/>
                    </a:ext>
                  </a:extLst>
                </a:gridCol>
                <a:gridCol w="2956318">
                  <a:extLst>
                    <a:ext uri="{9D8B030D-6E8A-4147-A177-3AD203B41FA5}">
                      <a16:colId xmlns:a16="http://schemas.microsoft.com/office/drawing/2014/main" val="2246387062"/>
                    </a:ext>
                  </a:extLst>
                </a:gridCol>
                <a:gridCol w="1661365">
                  <a:extLst>
                    <a:ext uri="{9D8B030D-6E8A-4147-A177-3AD203B41FA5}">
                      <a16:colId xmlns:a16="http://schemas.microsoft.com/office/drawing/2014/main" val="388138399"/>
                    </a:ext>
                  </a:extLst>
                </a:gridCol>
                <a:gridCol w="1243583">
                  <a:extLst>
                    <a:ext uri="{9D8B030D-6E8A-4147-A177-3AD203B41FA5}">
                      <a16:colId xmlns:a16="http://schemas.microsoft.com/office/drawing/2014/main" val="2493909797"/>
                    </a:ext>
                  </a:extLst>
                </a:gridCol>
              </a:tblGrid>
              <a:tr h="370840">
                <a:tc>
                  <a:txBody>
                    <a:bodyPr/>
                    <a:lstStyle/>
                    <a:p>
                      <a:endParaRPr lang="en-US" sz="1400" dirty="0"/>
                    </a:p>
                  </a:txBody>
                  <a:tcPr/>
                </a:tc>
                <a:tc>
                  <a:txBody>
                    <a:bodyPr/>
                    <a:lstStyle/>
                    <a:p>
                      <a:r>
                        <a:rPr lang="en-US" sz="1600" dirty="0"/>
                        <a:t>Upgrade</a:t>
                      </a:r>
                    </a:p>
                  </a:txBody>
                  <a:tcPr/>
                </a:tc>
                <a:tc>
                  <a:txBody>
                    <a:bodyPr/>
                    <a:lstStyle/>
                    <a:p>
                      <a:r>
                        <a:rPr lang="en-US" sz="1600" dirty="0"/>
                        <a:t>Funding</a:t>
                      </a:r>
                    </a:p>
                  </a:txBody>
                  <a:tcPr/>
                </a:tc>
                <a:tc>
                  <a:txBody>
                    <a:bodyPr/>
                    <a:lstStyle/>
                    <a:p>
                      <a:r>
                        <a:rPr lang="en-US" sz="1600" dirty="0"/>
                        <a:t>Timeframe</a:t>
                      </a:r>
                    </a:p>
                  </a:txBody>
                  <a:tcPr/>
                </a:tc>
                <a:extLst>
                  <a:ext uri="{0D108BD9-81ED-4DB2-BD59-A6C34878D82A}">
                    <a16:rowId xmlns:a16="http://schemas.microsoft.com/office/drawing/2014/main" val="3929109474"/>
                  </a:ext>
                </a:extLst>
              </a:tr>
              <a:tr h="370840">
                <a:tc rowSpan="8">
                  <a:txBody>
                    <a:bodyPr/>
                    <a:lstStyle/>
                    <a:p>
                      <a:pPr algn="ctr"/>
                      <a:r>
                        <a:rPr lang="en-US" sz="1800" dirty="0"/>
                        <a:t>Active projects</a:t>
                      </a:r>
                    </a:p>
                  </a:txBody>
                  <a:tcPr vert="vert270" anchor="ctr"/>
                </a:tc>
                <a:tc>
                  <a:txBody>
                    <a:bodyPr/>
                    <a:lstStyle/>
                    <a:p>
                      <a:r>
                        <a:rPr lang="en-US" sz="1400" dirty="0"/>
                        <a:t>Dedicated computing resource</a:t>
                      </a:r>
                    </a:p>
                  </a:txBody>
                  <a:tcPr/>
                </a:tc>
                <a:tc>
                  <a:txBody>
                    <a:bodyPr/>
                    <a:lstStyle/>
                    <a:p>
                      <a:r>
                        <a:rPr lang="en-US" sz="1400" dirty="0"/>
                        <a:t>NScD</a:t>
                      </a:r>
                    </a:p>
                  </a:txBody>
                  <a:tcPr/>
                </a:tc>
                <a:tc>
                  <a:txBody>
                    <a:bodyPr/>
                    <a:lstStyle/>
                    <a:p>
                      <a:r>
                        <a:rPr lang="en-US" sz="1400" dirty="0"/>
                        <a:t>Completed</a:t>
                      </a:r>
                    </a:p>
                  </a:txBody>
                  <a:tcPr/>
                </a:tc>
                <a:extLst>
                  <a:ext uri="{0D108BD9-81ED-4DB2-BD59-A6C34878D82A}">
                    <a16:rowId xmlns:a16="http://schemas.microsoft.com/office/drawing/2014/main" val="3935374244"/>
                  </a:ext>
                </a:extLst>
              </a:tr>
              <a:tr h="370840">
                <a:tc vMerge="1">
                  <a:txBody>
                    <a:bodyPr/>
                    <a:lstStyle/>
                    <a:p>
                      <a:endParaRPr lang="en-US" sz="1400" dirty="0"/>
                    </a:p>
                  </a:txBody>
                  <a:tcPr/>
                </a:tc>
                <a:tc>
                  <a:txBody>
                    <a:bodyPr/>
                    <a:lstStyle/>
                    <a:p>
                      <a:r>
                        <a:rPr lang="en-US" sz="1400" dirty="0"/>
                        <a:t>Collaborative robot (cobot)</a:t>
                      </a:r>
                    </a:p>
                  </a:txBody>
                  <a:tcPr/>
                </a:tc>
                <a:tc>
                  <a:txBody>
                    <a:bodyPr/>
                    <a:lstStyle/>
                    <a:p>
                      <a:r>
                        <a:rPr lang="en-US" sz="1400" dirty="0" err="1"/>
                        <a:t>BRaVE</a:t>
                      </a:r>
                      <a:r>
                        <a:rPr lang="en-US" sz="1400" dirty="0"/>
                        <a:t> midscale </a:t>
                      </a:r>
                    </a:p>
                  </a:txBody>
                  <a:tcPr/>
                </a:tc>
                <a:tc>
                  <a:txBody>
                    <a:bodyPr/>
                    <a:lstStyle/>
                    <a:p>
                      <a:r>
                        <a:rPr lang="en-US" sz="1400" dirty="0"/>
                        <a:t>2024-2026</a:t>
                      </a:r>
                    </a:p>
                  </a:txBody>
                  <a:tcPr/>
                </a:tc>
                <a:extLst>
                  <a:ext uri="{0D108BD9-81ED-4DB2-BD59-A6C34878D82A}">
                    <a16:rowId xmlns:a16="http://schemas.microsoft.com/office/drawing/2014/main" val="2046070560"/>
                  </a:ext>
                </a:extLst>
              </a:tr>
              <a:tr h="370840">
                <a:tc vMerge="1">
                  <a:txBody>
                    <a:bodyPr/>
                    <a:lstStyle/>
                    <a:p>
                      <a:endParaRPr lang="en-US" sz="1400" dirty="0"/>
                    </a:p>
                  </a:txBody>
                  <a:tcPr/>
                </a:tc>
                <a:tc>
                  <a:txBody>
                    <a:bodyPr/>
                    <a:lstStyle/>
                    <a:p>
                      <a:r>
                        <a:rPr lang="en-US" sz="1400" dirty="0"/>
                        <a:t>Detector active water cooling</a:t>
                      </a:r>
                    </a:p>
                  </a:txBody>
                  <a:tcPr/>
                </a:tc>
                <a:tc>
                  <a:txBody>
                    <a:bodyPr/>
                    <a:lstStyle/>
                    <a:p>
                      <a:r>
                        <a:rPr lang="en-US" sz="1400" dirty="0"/>
                        <a:t>MARS M&amp;S</a:t>
                      </a:r>
                    </a:p>
                  </a:txBody>
                  <a:tcPr/>
                </a:tc>
                <a:tc>
                  <a:txBody>
                    <a:bodyPr/>
                    <a:lstStyle/>
                    <a:p>
                      <a:r>
                        <a:rPr lang="en-US" sz="1400" dirty="0"/>
                        <a:t>2025-2027</a:t>
                      </a:r>
                    </a:p>
                  </a:txBody>
                  <a:tcPr/>
                </a:tc>
                <a:extLst>
                  <a:ext uri="{0D108BD9-81ED-4DB2-BD59-A6C34878D82A}">
                    <a16:rowId xmlns:a16="http://schemas.microsoft.com/office/drawing/2014/main" val="28350349"/>
                  </a:ext>
                </a:extLst>
              </a:tr>
              <a:tr h="370840">
                <a:tc vMerge="1">
                  <a:txBody>
                    <a:bodyPr/>
                    <a:lstStyle/>
                    <a:p>
                      <a:endParaRPr lang="en-US" sz="1400" dirty="0"/>
                    </a:p>
                  </a:txBody>
                  <a:tcPr/>
                </a:tc>
                <a:tc>
                  <a:txBody>
                    <a:bodyPr/>
                    <a:lstStyle/>
                    <a:p>
                      <a:r>
                        <a:rPr lang="en-US" sz="1400" dirty="0"/>
                        <a:t>Image intensifier</a:t>
                      </a:r>
                    </a:p>
                  </a:txBody>
                  <a:tcPr/>
                </a:tc>
                <a:tc>
                  <a:txBody>
                    <a:bodyPr/>
                    <a:lstStyle/>
                    <a:p>
                      <a:r>
                        <a:rPr lang="en-US" sz="1400" dirty="0"/>
                        <a:t>NScD midscale</a:t>
                      </a:r>
                    </a:p>
                  </a:txBody>
                  <a:tcPr/>
                </a:tc>
                <a:tc>
                  <a:txBody>
                    <a:bodyPr/>
                    <a:lstStyle/>
                    <a:p>
                      <a:r>
                        <a:rPr lang="en-US" sz="1400" dirty="0"/>
                        <a:t>2025-2027</a:t>
                      </a:r>
                    </a:p>
                  </a:txBody>
                  <a:tcPr/>
                </a:tc>
                <a:extLst>
                  <a:ext uri="{0D108BD9-81ED-4DB2-BD59-A6C34878D82A}">
                    <a16:rowId xmlns:a16="http://schemas.microsoft.com/office/drawing/2014/main" val="1541755435"/>
                  </a:ext>
                </a:extLst>
              </a:tr>
              <a:tr h="370840">
                <a:tc vMerge="1">
                  <a:txBody>
                    <a:bodyPr/>
                    <a:lstStyle/>
                    <a:p>
                      <a:endParaRPr lang="en-US" sz="1400" dirty="0"/>
                    </a:p>
                  </a:txBody>
                  <a:tcPr/>
                </a:tc>
                <a:tc>
                  <a:txBody>
                    <a:bodyPr/>
                    <a:lstStyle/>
                    <a:p>
                      <a:r>
                        <a:rPr lang="en-US" sz="1400" dirty="0"/>
                        <a:t>Slit apertures for interfaces</a:t>
                      </a:r>
                    </a:p>
                  </a:txBody>
                  <a:tcPr/>
                </a:tc>
                <a:tc>
                  <a:txBody>
                    <a:bodyPr/>
                    <a:lstStyle/>
                    <a:p>
                      <a:r>
                        <a:rPr lang="en-US" sz="1400" dirty="0"/>
                        <a:t>MARS M&amp;S</a:t>
                      </a:r>
                    </a:p>
                  </a:txBody>
                  <a:tcPr/>
                </a:tc>
                <a:tc>
                  <a:txBody>
                    <a:bodyPr/>
                    <a:lstStyle/>
                    <a:p>
                      <a:r>
                        <a:rPr lang="en-US" sz="1400" dirty="0"/>
                        <a:t>2025-2026</a:t>
                      </a:r>
                    </a:p>
                  </a:txBody>
                  <a:tcPr/>
                </a:tc>
                <a:extLst>
                  <a:ext uri="{0D108BD9-81ED-4DB2-BD59-A6C34878D82A}">
                    <a16:rowId xmlns:a16="http://schemas.microsoft.com/office/drawing/2014/main" val="570686920"/>
                  </a:ext>
                </a:extLst>
              </a:tr>
              <a:tr h="370840">
                <a:tc vMerge="1">
                  <a:txBody>
                    <a:bodyPr/>
                    <a:lstStyle/>
                    <a:p>
                      <a:endParaRPr lang="en-US" sz="1400" dirty="0"/>
                    </a:p>
                  </a:txBody>
                  <a:tcPr/>
                </a:tc>
                <a:tc>
                  <a:txBody>
                    <a:bodyPr/>
                    <a:lstStyle/>
                    <a:p>
                      <a:r>
                        <a:rPr lang="en-US" sz="1400"/>
                        <a:t>High-res., infinity-corrected optics</a:t>
                      </a:r>
                      <a:endParaRPr lang="en-US" sz="1400" dirty="0"/>
                    </a:p>
                  </a:txBody>
                  <a:tcPr/>
                </a:tc>
                <a:tc>
                  <a:txBody>
                    <a:bodyPr/>
                    <a:lstStyle/>
                    <a:p>
                      <a:r>
                        <a:rPr lang="en-US" sz="1400" dirty="0"/>
                        <a:t>MARS M&amp;S</a:t>
                      </a:r>
                    </a:p>
                  </a:txBody>
                  <a:tcPr/>
                </a:tc>
                <a:tc>
                  <a:txBody>
                    <a:bodyPr/>
                    <a:lstStyle/>
                    <a:p>
                      <a:r>
                        <a:rPr lang="en-US" sz="1400" dirty="0"/>
                        <a:t>2026-2027</a:t>
                      </a:r>
                    </a:p>
                  </a:txBody>
                  <a:tcPr/>
                </a:tc>
                <a:extLst>
                  <a:ext uri="{0D108BD9-81ED-4DB2-BD59-A6C34878D82A}">
                    <a16:rowId xmlns:a16="http://schemas.microsoft.com/office/drawing/2014/main" val="2646639045"/>
                  </a:ext>
                </a:extLst>
              </a:tr>
              <a:tr h="370840">
                <a:tc vMerge="1">
                  <a:txBody>
                    <a:bodyPr/>
                    <a:lstStyle/>
                    <a:p>
                      <a:endParaRPr lang="en-US" sz="1400" dirty="0"/>
                    </a:p>
                  </a:txBody>
                  <a:tcPr/>
                </a:tc>
                <a:tc>
                  <a:txBody>
                    <a:bodyPr/>
                    <a:lstStyle/>
                    <a:p>
                      <a:r>
                        <a:rPr lang="en-US" sz="1400" dirty="0"/>
                        <a:t>HFIR 20 kN load frame</a:t>
                      </a:r>
                    </a:p>
                  </a:txBody>
                  <a:tcPr/>
                </a:tc>
                <a:tc>
                  <a:txBody>
                    <a:bodyPr/>
                    <a:lstStyle/>
                    <a:p>
                      <a:r>
                        <a:rPr lang="en-US" sz="1400"/>
                        <a:t>NScD midscale</a:t>
                      </a:r>
                      <a:endParaRPr lang="en-US" sz="1400" dirty="0"/>
                    </a:p>
                  </a:txBody>
                  <a:tcPr/>
                </a:tc>
                <a:tc>
                  <a:txBody>
                    <a:bodyPr/>
                    <a:lstStyle/>
                    <a:p>
                      <a:r>
                        <a:rPr lang="en-US" sz="1400" dirty="0"/>
                        <a:t>2026-2027</a:t>
                      </a:r>
                    </a:p>
                  </a:txBody>
                  <a:tcPr/>
                </a:tc>
                <a:extLst>
                  <a:ext uri="{0D108BD9-81ED-4DB2-BD59-A6C34878D82A}">
                    <a16:rowId xmlns:a16="http://schemas.microsoft.com/office/drawing/2014/main" val="2929213044"/>
                  </a:ext>
                </a:extLst>
              </a:tr>
              <a:tr h="370840">
                <a:tc vMerge="1">
                  <a:txBody>
                    <a:bodyPr/>
                    <a:lstStyle/>
                    <a:p>
                      <a:endParaRPr lang="en-US" sz="1400" dirty="0"/>
                    </a:p>
                  </a:txBody>
                  <a:tcPr/>
                </a:tc>
                <a:tc>
                  <a:txBody>
                    <a:bodyPr/>
                    <a:lstStyle/>
                    <a:p>
                      <a:r>
                        <a:rPr lang="en-US" sz="1400" dirty="0"/>
                        <a:t>Multipurpose sample environment chamber</a:t>
                      </a:r>
                    </a:p>
                  </a:txBody>
                  <a:tcPr/>
                </a:tc>
                <a:tc>
                  <a:txBody>
                    <a:bodyPr/>
                    <a:lstStyle/>
                    <a:p>
                      <a:r>
                        <a:rPr lang="en-US" sz="1400" dirty="0"/>
                        <a:t>MARS M&amp;S</a:t>
                      </a:r>
                    </a:p>
                  </a:txBody>
                  <a:tcPr/>
                </a:tc>
                <a:tc>
                  <a:txBody>
                    <a:bodyPr/>
                    <a:lstStyle/>
                    <a:p>
                      <a:r>
                        <a:rPr lang="en-US" sz="1400" dirty="0"/>
                        <a:t>2026+</a:t>
                      </a:r>
                    </a:p>
                  </a:txBody>
                  <a:tcPr/>
                </a:tc>
                <a:extLst>
                  <a:ext uri="{0D108BD9-81ED-4DB2-BD59-A6C34878D82A}">
                    <a16:rowId xmlns:a16="http://schemas.microsoft.com/office/drawing/2014/main" val="2963149228"/>
                  </a:ext>
                </a:extLst>
              </a:tr>
              <a:tr h="195601">
                <a:tc rowSpan="5">
                  <a:txBody>
                    <a:bodyPr/>
                    <a:lstStyle/>
                    <a:p>
                      <a:pPr algn="ctr"/>
                      <a:r>
                        <a:rPr lang="en-US" sz="1800"/>
                        <a:t>Proposed/planed</a:t>
                      </a:r>
                      <a:endParaRPr lang="en-US" sz="1800" dirty="0"/>
                    </a:p>
                  </a:txBody>
                  <a:tcPr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Optimized imaging instrument at NB-4</a:t>
                      </a:r>
                    </a:p>
                  </a:txBody>
                  <a:tcPr/>
                </a:tc>
                <a:tc>
                  <a:txBody>
                    <a:bodyPr/>
                    <a:lstStyle/>
                    <a:p>
                      <a:r>
                        <a:rPr lang="en-US" sz="1400" dirty="0" err="1"/>
                        <a:t>NScD</a:t>
                      </a:r>
                      <a:endParaRPr lang="en-US" sz="1400" dirty="0"/>
                    </a:p>
                  </a:txBody>
                  <a:tcPr/>
                </a:tc>
                <a:tc>
                  <a:txBody>
                    <a:bodyPr/>
                    <a:lstStyle/>
                    <a:p>
                      <a:r>
                        <a:rPr lang="en-US" sz="1400" dirty="0"/>
                        <a:t>ASAP after HBRR</a:t>
                      </a:r>
                    </a:p>
                  </a:txBody>
                  <a:tcPr/>
                </a:tc>
                <a:extLst>
                  <a:ext uri="{0D108BD9-81ED-4DB2-BD59-A6C34878D82A}">
                    <a16:rowId xmlns:a16="http://schemas.microsoft.com/office/drawing/2014/main" val="1540277657"/>
                  </a:ext>
                </a:extLst>
              </a:tr>
              <a:tr h="370840">
                <a:tc vMerge="1">
                  <a:txBody>
                    <a:bodyPr/>
                    <a:lstStyle/>
                    <a:p>
                      <a:endParaRPr lang="en-US" sz="1400" dirty="0"/>
                    </a:p>
                  </a:txBody>
                  <a:tcPr/>
                </a:tc>
                <a:tc>
                  <a:txBody>
                    <a:bodyPr/>
                    <a:lstStyle/>
                    <a:p>
                      <a:r>
                        <a:rPr lang="en-US" sz="1400" dirty="0"/>
                        <a:t>Simultaneous Neutron and X-ray (SNAX)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ICE (under final review)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306953397"/>
                  </a:ext>
                </a:extLst>
              </a:tr>
              <a:tr h="370840">
                <a:tc vMerge="1">
                  <a:txBody>
                    <a:bodyPr/>
                    <a:lstStyle/>
                    <a:p>
                      <a:endParaRPr lang="en-US" sz="1400" dirty="0"/>
                    </a:p>
                  </a:txBody>
                  <a:tcPr/>
                </a:tc>
                <a:tc>
                  <a:txBody>
                    <a:bodyPr/>
                    <a:lstStyle/>
                    <a:p>
                      <a:r>
                        <a:rPr lang="en-US" sz="1400" dirty="0" err="1"/>
                        <a:t>Amteco</a:t>
                      </a:r>
                      <a:r>
                        <a:rPr lang="en-US" sz="1400" dirty="0"/>
                        <a:t> extended cavity</a:t>
                      </a:r>
                    </a:p>
                  </a:txBody>
                  <a:tcPr/>
                </a:tc>
                <a:tc>
                  <a:txBody>
                    <a:bodyPr/>
                    <a:lstStyle/>
                    <a:p>
                      <a:r>
                        <a:rPr lang="en-US" sz="1400"/>
                        <a:t>TBD</a:t>
                      </a:r>
                      <a:endParaRPr lang="en-US" sz="1400" dirty="0"/>
                    </a:p>
                  </a:txBody>
                  <a:tcPr/>
                </a:tc>
                <a:tc>
                  <a:txBody>
                    <a:bodyPr/>
                    <a:lstStyle/>
                    <a:p>
                      <a:endParaRPr lang="en-US" sz="1400" dirty="0"/>
                    </a:p>
                  </a:txBody>
                  <a:tcPr/>
                </a:tc>
                <a:extLst>
                  <a:ext uri="{0D108BD9-81ED-4DB2-BD59-A6C34878D82A}">
                    <a16:rowId xmlns:a16="http://schemas.microsoft.com/office/drawing/2014/main" val="862162616"/>
                  </a:ext>
                </a:extLst>
              </a:tr>
              <a:tr h="370840">
                <a:tc vMerge="1">
                  <a:txBody>
                    <a:bodyPr/>
                    <a:lstStyle/>
                    <a:p>
                      <a:endParaRPr lang="en-US" sz="1400" dirty="0"/>
                    </a:p>
                  </a:txBody>
                  <a:tcPr/>
                </a:tc>
                <a:tc>
                  <a:txBody>
                    <a:bodyPr/>
                    <a:lstStyle/>
                    <a:p>
                      <a:r>
                        <a:rPr lang="en-US" sz="1400" dirty="0"/>
                        <a:t>Black-body grids (scattering corr.)</a:t>
                      </a:r>
                    </a:p>
                  </a:txBody>
                  <a:tcPr/>
                </a:tc>
                <a:tc>
                  <a:txBody>
                    <a:bodyPr/>
                    <a:lstStyle/>
                    <a:p>
                      <a:r>
                        <a:rPr lang="en-US" sz="1400"/>
                        <a:t>TBD</a:t>
                      </a:r>
                      <a:endParaRPr lang="en-US" sz="1400" dirty="0"/>
                    </a:p>
                  </a:txBody>
                  <a:tcPr/>
                </a:tc>
                <a:tc>
                  <a:txBody>
                    <a:bodyPr/>
                    <a:lstStyle/>
                    <a:p>
                      <a:endParaRPr lang="en-US" sz="1400" dirty="0"/>
                    </a:p>
                  </a:txBody>
                  <a:tcPr/>
                </a:tc>
                <a:extLst>
                  <a:ext uri="{0D108BD9-81ED-4DB2-BD59-A6C34878D82A}">
                    <a16:rowId xmlns:a16="http://schemas.microsoft.com/office/drawing/2014/main" val="2605406971"/>
                  </a:ext>
                </a:extLst>
              </a:tr>
              <a:tr h="370840">
                <a:tc vMerge="1">
                  <a:txBody>
                    <a:bodyPr/>
                    <a:lstStyle/>
                    <a:p>
                      <a:endParaRPr lang="en-US" sz="1400" dirty="0"/>
                    </a:p>
                  </a:txBody>
                  <a:tcPr/>
                </a:tc>
                <a:tc>
                  <a:txBody>
                    <a:bodyPr/>
                    <a:lstStyle/>
                    <a:p>
                      <a:r>
                        <a:rPr lang="en-US" sz="1400" dirty="0"/>
                        <a:t>Sparse-view, AI/ML-assisted acquisition</a:t>
                      </a:r>
                    </a:p>
                  </a:txBody>
                  <a:tcPr/>
                </a:tc>
                <a:tc>
                  <a:txBody>
                    <a:bodyPr/>
                    <a:lstStyle/>
                    <a:p>
                      <a:r>
                        <a:rPr lang="en-US" sz="1400"/>
                        <a:t>TBD</a:t>
                      </a:r>
                      <a:endParaRPr lang="en-US" sz="1400" dirty="0"/>
                    </a:p>
                  </a:txBody>
                  <a:tcPr/>
                </a:tc>
                <a:tc>
                  <a:txBody>
                    <a:bodyPr/>
                    <a:lstStyle/>
                    <a:p>
                      <a:endParaRPr lang="en-US" sz="1400" dirty="0"/>
                    </a:p>
                  </a:txBody>
                  <a:tcPr/>
                </a:tc>
                <a:extLst>
                  <a:ext uri="{0D108BD9-81ED-4DB2-BD59-A6C34878D82A}">
                    <a16:rowId xmlns:a16="http://schemas.microsoft.com/office/drawing/2014/main" val="1256928684"/>
                  </a:ext>
                </a:extLst>
              </a:tr>
            </a:tbl>
          </a:graphicData>
        </a:graphic>
      </p:graphicFrame>
    </p:spTree>
    <p:extLst>
      <p:ext uri="{BB962C8B-B14F-4D97-AF65-F5344CB8AC3E}">
        <p14:creationId xmlns:p14="http://schemas.microsoft.com/office/powerpoint/2010/main" val="1161757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8A003-AAE7-DF2B-CEC4-0284657AB7EA}"/>
              </a:ext>
            </a:extLst>
          </p:cNvPr>
          <p:cNvSpPr>
            <a:spLocks noGrp="1"/>
          </p:cNvSpPr>
          <p:nvPr>
            <p:ph type="title"/>
          </p:nvPr>
        </p:nvSpPr>
        <p:spPr/>
        <p:txBody>
          <a:bodyPr/>
          <a:lstStyle/>
          <a:p>
            <a:r>
              <a:rPr lang="en-US" dirty="0"/>
              <a:t>Future of MARS</a:t>
            </a:r>
          </a:p>
        </p:txBody>
      </p:sp>
      <p:grpSp>
        <p:nvGrpSpPr>
          <p:cNvPr id="4" name="Group 3">
            <a:extLst>
              <a:ext uri="{FF2B5EF4-FFF2-40B4-BE49-F238E27FC236}">
                <a16:creationId xmlns:a16="http://schemas.microsoft.com/office/drawing/2014/main" id="{95E9DF73-4BCA-2215-0DE2-644617AA139D}"/>
              </a:ext>
            </a:extLst>
          </p:cNvPr>
          <p:cNvGrpSpPr>
            <a:grpSpLocks noChangeAspect="1"/>
          </p:cNvGrpSpPr>
          <p:nvPr/>
        </p:nvGrpSpPr>
        <p:grpSpPr>
          <a:xfrm>
            <a:off x="6307688" y="1371914"/>
            <a:ext cx="5499436" cy="3638316"/>
            <a:chOff x="4944398" y="2385325"/>
            <a:chExt cx="5972549" cy="3951318"/>
          </a:xfrm>
        </p:grpSpPr>
        <p:grpSp>
          <p:nvGrpSpPr>
            <p:cNvPr id="5" name="Group 4">
              <a:extLst>
                <a:ext uri="{FF2B5EF4-FFF2-40B4-BE49-F238E27FC236}">
                  <a16:creationId xmlns:a16="http://schemas.microsoft.com/office/drawing/2014/main" id="{50DB64B7-17D3-9F64-CAAF-F94BFA2DF12B}"/>
                </a:ext>
              </a:extLst>
            </p:cNvPr>
            <p:cNvGrpSpPr/>
            <p:nvPr/>
          </p:nvGrpSpPr>
          <p:grpSpPr>
            <a:xfrm>
              <a:off x="4944398" y="2385325"/>
              <a:ext cx="5972549" cy="3951318"/>
              <a:chOff x="122344" y="501971"/>
              <a:chExt cx="5972549" cy="3951318"/>
            </a:xfrm>
          </p:grpSpPr>
          <p:pic>
            <p:nvPicPr>
              <p:cNvPr id="7" name="Picture 6">
                <a:extLst>
                  <a:ext uri="{FF2B5EF4-FFF2-40B4-BE49-F238E27FC236}">
                    <a16:creationId xmlns:a16="http://schemas.microsoft.com/office/drawing/2014/main" id="{8AB0C158-C285-B4A4-B3A9-934339BB7A18}"/>
                  </a:ext>
                </a:extLst>
              </p:cNvPr>
              <p:cNvPicPr>
                <a:picLocks noChangeAspect="1"/>
              </p:cNvPicPr>
              <p:nvPr/>
            </p:nvPicPr>
            <p:blipFill>
              <a:blip r:embed="rId2"/>
              <a:stretch>
                <a:fillRect/>
              </a:stretch>
            </p:blipFill>
            <p:spPr>
              <a:xfrm>
                <a:off x="122344" y="501971"/>
                <a:ext cx="5972549" cy="3951318"/>
              </a:xfrm>
              <a:prstGeom prst="rect">
                <a:avLst/>
              </a:prstGeom>
            </p:spPr>
          </p:pic>
          <p:sp>
            <p:nvSpPr>
              <p:cNvPr id="8" name="Rectangle 7">
                <a:extLst>
                  <a:ext uri="{FF2B5EF4-FFF2-40B4-BE49-F238E27FC236}">
                    <a16:creationId xmlns:a16="http://schemas.microsoft.com/office/drawing/2014/main" id="{07FABFC8-44CB-DD60-7C52-51D7D4542E90}"/>
                  </a:ext>
                </a:extLst>
              </p:cNvPr>
              <p:cNvSpPr/>
              <p:nvPr/>
            </p:nvSpPr>
            <p:spPr>
              <a:xfrm>
                <a:off x="4367481" y="3451860"/>
                <a:ext cx="1427530" cy="3086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08033B40-6D99-58D2-363B-568D63F055E4}"/>
                  </a:ext>
                </a:extLst>
              </p:cNvPr>
              <p:cNvSpPr/>
              <p:nvPr/>
            </p:nvSpPr>
            <p:spPr>
              <a:xfrm rot="10800000">
                <a:off x="4677511" y="2431910"/>
                <a:ext cx="257769" cy="952837"/>
              </a:xfrm>
              <a:prstGeom prst="down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A9EC6D-4964-AD97-F754-1FBF48E9CA2A}"/>
                  </a:ext>
                </a:extLst>
              </p:cNvPr>
              <p:cNvSpPr/>
              <p:nvPr/>
            </p:nvSpPr>
            <p:spPr>
              <a:xfrm>
                <a:off x="4356050" y="1900042"/>
                <a:ext cx="1533041" cy="30861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a:extLst>
                <a:ext uri="{FF2B5EF4-FFF2-40B4-BE49-F238E27FC236}">
                  <a16:creationId xmlns:a16="http://schemas.microsoft.com/office/drawing/2014/main" id="{03D39B19-EBCD-9DD9-1223-DC65CCA622D8}"/>
                </a:ext>
              </a:extLst>
            </p:cNvPr>
            <p:cNvSpPr/>
            <p:nvPr/>
          </p:nvSpPr>
          <p:spPr>
            <a:xfrm rot="20625487">
              <a:off x="5880172" y="3406036"/>
              <a:ext cx="3489965" cy="1527117"/>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772FFD6-278D-3332-21FC-8418DC7CDF15}"/>
              </a:ext>
            </a:extLst>
          </p:cNvPr>
          <p:cNvGrpSpPr/>
          <p:nvPr/>
        </p:nvGrpSpPr>
        <p:grpSpPr>
          <a:xfrm>
            <a:off x="381054" y="1030896"/>
            <a:ext cx="5597049" cy="3730889"/>
            <a:chOff x="220581" y="1132554"/>
            <a:chExt cx="5597049" cy="3730889"/>
          </a:xfrm>
        </p:grpSpPr>
        <p:pic>
          <p:nvPicPr>
            <p:cNvPr id="1026" name="Picture 2">
              <a:extLst>
                <a:ext uri="{FF2B5EF4-FFF2-40B4-BE49-F238E27FC236}">
                  <a16:creationId xmlns:a16="http://schemas.microsoft.com/office/drawing/2014/main" id="{C1ED8DA9-34E3-368E-89BF-A5E5C73F9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81" y="1659620"/>
              <a:ext cx="5597049" cy="32038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E700CD2-9748-713D-166F-D5420F822864}"/>
                </a:ext>
              </a:extLst>
            </p:cNvPr>
            <p:cNvSpPr txBox="1"/>
            <p:nvPr/>
          </p:nvSpPr>
          <p:spPr>
            <a:xfrm>
              <a:off x="1696720" y="1132554"/>
              <a:ext cx="3155929" cy="461665"/>
            </a:xfrm>
            <a:prstGeom prst="rect">
              <a:avLst/>
            </a:prstGeom>
            <a:noFill/>
          </p:spPr>
          <p:txBody>
            <a:bodyPr wrap="none" rtlCol="0">
              <a:spAutoFit/>
            </a:bodyPr>
            <a:lstStyle/>
            <a:p>
              <a:r>
                <a:rPr lang="en-US" sz="2400" dirty="0"/>
                <a:t>HBRR starts Sep. 2029</a:t>
              </a:r>
            </a:p>
          </p:txBody>
        </p:sp>
      </p:grpSp>
      <p:sp>
        <p:nvSpPr>
          <p:cNvPr id="13" name="TextBox 12">
            <a:extLst>
              <a:ext uri="{FF2B5EF4-FFF2-40B4-BE49-F238E27FC236}">
                <a16:creationId xmlns:a16="http://schemas.microsoft.com/office/drawing/2014/main" id="{26A527DC-C70E-4FEF-0388-F8D4A10C5302}"/>
              </a:ext>
            </a:extLst>
          </p:cNvPr>
          <p:cNvSpPr txBox="1"/>
          <p:nvPr/>
        </p:nvSpPr>
        <p:spPr>
          <a:xfrm>
            <a:off x="600673" y="4831519"/>
            <a:ext cx="11084445" cy="1323439"/>
          </a:xfrm>
          <a:prstGeom prst="rect">
            <a:avLst/>
          </a:prstGeom>
          <a:noFill/>
        </p:spPr>
        <p:txBody>
          <a:bodyPr wrap="non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MARS at CG-1D is a repurposed instrument, has evolved through various upgrades over the years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MARS at NB-4 will be the first purposely designed/optimized imaging instrument at HFIR</a:t>
            </a:r>
          </a:p>
        </p:txBody>
      </p:sp>
      <p:sp>
        <p:nvSpPr>
          <p:cNvPr id="15" name="TextBox 14">
            <a:extLst>
              <a:ext uri="{FF2B5EF4-FFF2-40B4-BE49-F238E27FC236}">
                <a16:creationId xmlns:a16="http://schemas.microsoft.com/office/drawing/2014/main" id="{C460EFC6-E976-A30C-24BB-297D664F37E0}"/>
              </a:ext>
            </a:extLst>
          </p:cNvPr>
          <p:cNvSpPr txBox="1"/>
          <p:nvPr/>
        </p:nvSpPr>
        <p:spPr>
          <a:xfrm>
            <a:off x="7036816" y="940785"/>
            <a:ext cx="4777120" cy="369332"/>
          </a:xfrm>
          <a:prstGeom prst="rect">
            <a:avLst/>
          </a:prstGeom>
          <a:noFill/>
        </p:spPr>
        <p:txBody>
          <a:bodyPr wrap="square">
            <a:spAutoFit/>
          </a:bodyPr>
          <a:lstStyle/>
          <a:p>
            <a:r>
              <a:rPr lang="en-US" dirty="0"/>
              <a:t>Optimized guide design shows improved flux</a:t>
            </a:r>
          </a:p>
        </p:txBody>
      </p:sp>
    </p:spTree>
    <p:extLst>
      <p:ext uri="{BB962C8B-B14F-4D97-AF65-F5344CB8AC3E}">
        <p14:creationId xmlns:p14="http://schemas.microsoft.com/office/powerpoint/2010/main" val="212562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4C019-C9D2-98A6-8750-07FF4266FBAB}"/>
              </a:ext>
            </a:extLst>
          </p:cNvPr>
          <p:cNvSpPr>
            <a:spLocks noGrp="1"/>
          </p:cNvSpPr>
          <p:nvPr>
            <p:ph type="title"/>
          </p:nvPr>
        </p:nvSpPr>
        <p:spPr/>
        <p:txBody>
          <a:bodyPr/>
          <a:lstStyle/>
          <a:p>
            <a:r>
              <a:rPr lang="en-US" dirty="0"/>
              <a:t>Vision of MARS</a:t>
            </a:r>
          </a:p>
        </p:txBody>
      </p:sp>
      <p:sp>
        <p:nvSpPr>
          <p:cNvPr id="3" name="Content Placeholder 2">
            <a:extLst>
              <a:ext uri="{FF2B5EF4-FFF2-40B4-BE49-F238E27FC236}">
                <a16:creationId xmlns:a16="http://schemas.microsoft.com/office/drawing/2014/main" id="{6CE77FB4-B183-306D-0B6F-0D050A003EAC}"/>
              </a:ext>
            </a:extLst>
          </p:cNvPr>
          <p:cNvSpPr>
            <a:spLocks noGrp="1"/>
          </p:cNvSpPr>
          <p:nvPr>
            <p:ph sz="half" idx="1"/>
          </p:nvPr>
        </p:nvSpPr>
        <p:spPr>
          <a:xfrm>
            <a:off x="314692" y="1563698"/>
            <a:ext cx="5528426" cy="4694227"/>
          </a:xfrm>
        </p:spPr>
        <p:txBody>
          <a:bodyPr/>
          <a:lstStyle/>
          <a:p>
            <a:pPr marL="285750" indent="-285750">
              <a:buFont typeface="Arial" panose="020B0604020202020204" pitchFamily="34" charset="0"/>
              <a:buChar char="•"/>
            </a:pPr>
            <a:r>
              <a:rPr lang="en-US" dirty="0"/>
              <a:t>Complete the conceptual and preliminary designs of NB-4</a:t>
            </a:r>
          </a:p>
          <a:p>
            <a:pPr marL="285750" indent="-285750">
              <a:buFont typeface="Arial" panose="020B0604020202020204" pitchFamily="34" charset="0"/>
              <a:buChar char="•"/>
            </a:pPr>
            <a:r>
              <a:rPr lang="en-US" dirty="0"/>
              <a:t>Successfully rebuild with equivalent or better capability at NB-4 after HBRR with minimum delay </a:t>
            </a:r>
          </a:p>
          <a:p>
            <a:pPr marL="285750" indent="-285750">
              <a:buFont typeface="Arial" panose="020B0604020202020204" pitchFamily="34" charset="0"/>
              <a:buChar char="•"/>
            </a:pPr>
            <a:r>
              <a:rPr lang="en-US" dirty="0"/>
              <a:t>Further improve the capabilities in spatial and temporal resolutions, and quantitative studies</a:t>
            </a:r>
          </a:p>
          <a:p>
            <a:pPr marL="285750" indent="-285750">
              <a:buFont typeface="Arial" panose="020B0604020202020204" pitchFamily="34" charset="0"/>
              <a:buChar char="•"/>
            </a:pPr>
            <a:r>
              <a:rPr lang="en-US" dirty="0"/>
              <a:t>Implement AI assisted sparse-view smart acquisition</a:t>
            </a:r>
          </a:p>
          <a:p>
            <a:pPr marL="285750" indent="-285750">
              <a:buFont typeface="Arial" panose="020B0604020202020204" pitchFamily="34" charset="0"/>
              <a:buChar char="•"/>
            </a:pPr>
            <a:r>
              <a:rPr lang="en-US" dirty="0"/>
              <a:t>Implement automated data reduction and tomographic reconstruction algorithms</a:t>
            </a:r>
          </a:p>
          <a:p>
            <a:pPr marL="285750" indent="-285750">
              <a:buFont typeface="Arial" panose="020B0604020202020204" pitchFamily="34" charset="0"/>
              <a:buChar char="•"/>
            </a:pPr>
            <a:r>
              <a:rPr lang="en-US" dirty="0"/>
              <a:t>Launch a mail-in/rapid-access program with automated sample changes and data acquisition</a:t>
            </a:r>
          </a:p>
          <a:p>
            <a:pPr marL="285750" indent="-285750">
              <a:buFont typeface="Arial" panose="020B0604020202020204" pitchFamily="34" charset="0"/>
              <a:buChar char="•"/>
            </a:pPr>
            <a:r>
              <a:rPr lang="en-US" dirty="0"/>
              <a:t>Commission samples environments, including a load frame and multi-atmosphere chamber</a:t>
            </a:r>
          </a:p>
        </p:txBody>
      </p:sp>
      <p:sp>
        <p:nvSpPr>
          <p:cNvPr id="4" name="Content Placeholder 3">
            <a:extLst>
              <a:ext uri="{FF2B5EF4-FFF2-40B4-BE49-F238E27FC236}">
                <a16:creationId xmlns:a16="http://schemas.microsoft.com/office/drawing/2014/main" id="{86AFB1CD-3D23-3FD0-F37A-EE260E677E7E}"/>
              </a:ext>
            </a:extLst>
          </p:cNvPr>
          <p:cNvSpPr>
            <a:spLocks noGrp="1"/>
          </p:cNvSpPr>
          <p:nvPr>
            <p:ph sz="half" idx="2"/>
          </p:nvPr>
        </p:nvSpPr>
        <p:spPr>
          <a:xfrm>
            <a:off x="6237905" y="1563699"/>
            <a:ext cx="5534113" cy="3805518"/>
          </a:xfrm>
        </p:spPr>
        <p:txBody>
          <a:bodyPr/>
          <a:lstStyle/>
          <a:p>
            <a:pPr marL="285750" indent="-285750">
              <a:buFont typeface="Arial" panose="020B0604020202020204" pitchFamily="34" charset="0"/>
              <a:buChar char="•"/>
            </a:pPr>
            <a:r>
              <a:rPr lang="en-US" dirty="0"/>
              <a:t>Following NB-4, MARS will be fully optimized for cold-neutron imaging on par with world-leading instruments</a:t>
            </a:r>
          </a:p>
          <a:p>
            <a:pPr marL="285750" indent="-285750">
              <a:buFont typeface="Arial" panose="020B0604020202020204" pitchFamily="34" charset="0"/>
              <a:buChar char="•"/>
            </a:pPr>
            <a:r>
              <a:rPr lang="en-US" dirty="0"/>
              <a:t>Integrate simultaneous X-ray imaging (SNAX concept) if funded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39C230DC-B28E-DDB1-9BE7-69E0F05AF061}"/>
              </a:ext>
            </a:extLst>
          </p:cNvPr>
          <p:cNvSpPr>
            <a:spLocks noGrp="1"/>
          </p:cNvSpPr>
          <p:nvPr>
            <p:ph type="body" sz="quarter" idx="13"/>
          </p:nvPr>
        </p:nvSpPr>
        <p:spPr>
          <a:xfrm>
            <a:off x="314691" y="1048883"/>
            <a:ext cx="5534113" cy="433965"/>
          </a:xfrm>
        </p:spPr>
        <p:txBody>
          <a:bodyPr/>
          <a:lstStyle/>
          <a:p>
            <a:r>
              <a:rPr lang="en-US" dirty="0"/>
              <a:t>Near-term (1-3 years)</a:t>
            </a:r>
          </a:p>
        </p:txBody>
      </p:sp>
      <p:sp>
        <p:nvSpPr>
          <p:cNvPr id="6" name="Text Placeholder 5">
            <a:extLst>
              <a:ext uri="{FF2B5EF4-FFF2-40B4-BE49-F238E27FC236}">
                <a16:creationId xmlns:a16="http://schemas.microsoft.com/office/drawing/2014/main" id="{C73E71EF-37C6-3FAF-F726-8B9A8D77FF03}"/>
              </a:ext>
            </a:extLst>
          </p:cNvPr>
          <p:cNvSpPr>
            <a:spLocks noGrp="1"/>
          </p:cNvSpPr>
          <p:nvPr>
            <p:ph type="body" sz="quarter" idx="14"/>
          </p:nvPr>
        </p:nvSpPr>
        <p:spPr>
          <a:xfrm>
            <a:off x="6238429" y="1048842"/>
            <a:ext cx="5534113" cy="433965"/>
          </a:xfrm>
        </p:spPr>
        <p:txBody>
          <a:bodyPr/>
          <a:lstStyle/>
          <a:p>
            <a:r>
              <a:rPr lang="en-US" dirty="0"/>
              <a:t>Long-term (3+ years)</a:t>
            </a:r>
          </a:p>
        </p:txBody>
      </p:sp>
    </p:spTree>
    <p:extLst>
      <p:ext uri="{BB962C8B-B14F-4D97-AF65-F5344CB8AC3E}">
        <p14:creationId xmlns:p14="http://schemas.microsoft.com/office/powerpoint/2010/main" val="1126750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4E8E4-5660-43A1-8EAC-E18E86CC89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62D42-C773-5780-4A9B-4E583BFBE36C}"/>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CE84D519-7DDD-3A65-5F4F-AF4E927F1802}"/>
              </a:ext>
            </a:extLst>
          </p:cNvPr>
          <p:cNvSpPr>
            <a:spLocks noGrp="1"/>
          </p:cNvSpPr>
          <p:nvPr>
            <p:ph idx="1"/>
          </p:nvPr>
        </p:nvSpPr>
        <p:spPr>
          <a:xfrm>
            <a:off x="314692" y="1547017"/>
            <a:ext cx="11492432" cy="4496595"/>
          </a:xfrm>
        </p:spPr>
        <p:txBody>
          <a:bodyPr/>
          <a:lstStyle/>
          <a:p>
            <a:pPr marL="285750" indent="-285750">
              <a:buFont typeface="Arial" panose="020B0604020202020204" pitchFamily="34" charset="0"/>
              <a:buChar char="•"/>
            </a:pPr>
            <a:r>
              <a:rPr lang="en-US" sz="2000" b="1" dirty="0">
                <a:latin typeface="Century Gothic" panose="020B0502020202020204" pitchFamily="34" charset="0"/>
              </a:rPr>
              <a:t>Thank you for your time in reviewing our imaging program!!!!</a:t>
            </a:r>
          </a:p>
          <a:p>
            <a:pPr marL="285750" indent="-285750">
              <a:buFont typeface="Arial" panose="020B0604020202020204" pitchFamily="34" charset="0"/>
              <a:buChar char="•"/>
            </a:pPr>
            <a:r>
              <a:rPr lang="en-US" sz="2000" dirty="0">
                <a:latin typeface="Century Gothic" panose="020B0502020202020204" pitchFamily="34" charset="0"/>
              </a:rPr>
              <a:t>This research used resources at the High Flux Isotope Reactor, a DOE Office of Science User Facility operated by the Oak Ridge National Laboratory. </a:t>
            </a:r>
          </a:p>
          <a:p>
            <a:pPr marL="285750" indent="-285750">
              <a:buFont typeface="Arial" panose="020B0604020202020204" pitchFamily="34" charset="0"/>
              <a:buChar char="•"/>
            </a:pPr>
            <a:r>
              <a:rPr lang="en-US" sz="2000" dirty="0">
                <a:latin typeface="Century Gothic" panose="020B0502020202020204" pitchFamily="34" charset="0"/>
              </a:rPr>
              <a:t>Operations support teams</a:t>
            </a:r>
          </a:p>
          <a:p>
            <a:pPr marL="285750" indent="-285750">
              <a:buFont typeface="Arial" panose="020B0604020202020204" pitchFamily="34" charset="0"/>
              <a:buChar char="•"/>
            </a:pPr>
            <a:r>
              <a:rPr lang="en-US" sz="2000" dirty="0">
                <a:latin typeface="Century Gothic" panose="020B0502020202020204" pitchFamily="34" charset="0"/>
              </a:rPr>
              <a:t>ORNL User office</a:t>
            </a:r>
          </a:p>
          <a:p>
            <a:pPr marL="285750" indent="-285750">
              <a:buFont typeface="Arial" panose="020B0604020202020204" pitchFamily="34" charset="0"/>
              <a:buChar char="•"/>
            </a:pPr>
            <a:r>
              <a:rPr lang="en-US" sz="2000" dirty="0">
                <a:latin typeface="Century Gothic" panose="020B0502020202020204" pitchFamily="34" charset="0"/>
              </a:rPr>
              <a:t>The ORNL neutron imaging team</a:t>
            </a:r>
          </a:p>
          <a:p>
            <a:pPr marL="285750" indent="-285750">
              <a:buFont typeface="Arial" panose="020B0604020202020204" pitchFamily="34" charset="0"/>
              <a:buChar char="•"/>
            </a:pPr>
            <a:r>
              <a:rPr lang="en-US" sz="2000" dirty="0">
                <a:latin typeface="Century Gothic" panose="020B0502020202020204" pitchFamily="34" charset="0"/>
              </a:rPr>
              <a:t>The diverse imaging community that trusted us and helped us to improve</a:t>
            </a:r>
          </a:p>
        </p:txBody>
      </p:sp>
    </p:spTree>
    <p:extLst>
      <p:ext uri="{BB962C8B-B14F-4D97-AF65-F5344CB8AC3E}">
        <p14:creationId xmlns:p14="http://schemas.microsoft.com/office/powerpoint/2010/main" val="1841393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92AB-2028-760B-F8D8-7077A29DD17D}"/>
              </a:ext>
            </a:extLst>
          </p:cNvPr>
          <p:cNvSpPr>
            <a:spLocks noGrp="1"/>
          </p:cNvSpPr>
          <p:nvPr>
            <p:ph type="title"/>
          </p:nvPr>
        </p:nvSpPr>
        <p:spPr/>
        <p:txBody>
          <a:bodyPr/>
          <a:lstStyle/>
          <a:p>
            <a:r>
              <a:rPr lang="en-US" dirty="0"/>
              <a:t>SWOT Analysis – MARS</a:t>
            </a:r>
          </a:p>
        </p:txBody>
      </p:sp>
      <p:cxnSp>
        <p:nvCxnSpPr>
          <p:cNvPr id="5" name="Straight Connector 4">
            <a:extLst>
              <a:ext uri="{FF2B5EF4-FFF2-40B4-BE49-F238E27FC236}">
                <a16:creationId xmlns:a16="http://schemas.microsoft.com/office/drawing/2014/main" id="{BE907CBA-EE70-36A2-50F7-3FC1BC05126D}"/>
              </a:ext>
            </a:extLst>
          </p:cNvPr>
          <p:cNvCxnSpPr>
            <a:cxnSpLocks/>
          </p:cNvCxnSpPr>
          <p:nvPr/>
        </p:nvCxnSpPr>
        <p:spPr>
          <a:xfrm>
            <a:off x="5999356" y="1349298"/>
            <a:ext cx="0" cy="50626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64D06F-F5B3-5CBA-83CA-A1BFC0DDF42B}"/>
              </a:ext>
            </a:extLst>
          </p:cNvPr>
          <p:cNvCxnSpPr>
            <a:cxnSpLocks/>
          </p:cNvCxnSpPr>
          <p:nvPr/>
        </p:nvCxnSpPr>
        <p:spPr>
          <a:xfrm flipH="1">
            <a:off x="294657" y="3648307"/>
            <a:ext cx="114093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A69B048-1534-2AEA-D607-58FA1F7D21EA}"/>
              </a:ext>
            </a:extLst>
          </p:cNvPr>
          <p:cNvSpPr txBox="1"/>
          <p:nvPr/>
        </p:nvSpPr>
        <p:spPr>
          <a:xfrm>
            <a:off x="161763" y="1250909"/>
            <a:ext cx="5899145" cy="2246769"/>
          </a:xfrm>
          <a:prstGeom prst="rect">
            <a:avLst/>
          </a:prstGeom>
          <a:noFill/>
        </p:spPr>
        <p:txBody>
          <a:bodyPr wrap="square" rtlCol="0">
            <a:spAutoFit/>
          </a:bodyPr>
          <a:lstStyle/>
          <a:p>
            <a:pPr marL="285750" indent="-285750" fontAlgn="base">
              <a:buFont typeface="Arial" panose="020B0604020202020204" pitchFamily="34" charset="0"/>
              <a:buChar char="•"/>
            </a:pPr>
            <a:r>
              <a:rPr lang="en-US" sz="1400" dirty="0"/>
              <a:t>A wide variety of detectors, motion control systems, and setup hardware</a:t>
            </a:r>
          </a:p>
          <a:p>
            <a:pPr marL="285750" indent="-285750" fontAlgn="base">
              <a:buFont typeface="Arial" panose="020B0604020202020204" pitchFamily="34" charset="0"/>
              <a:buChar char="•"/>
            </a:pPr>
            <a:r>
              <a:rPr lang="en-US" sz="1400" dirty="0"/>
              <a:t>Possible to reconfigure instrument flight tubes for complex experiments</a:t>
            </a:r>
          </a:p>
          <a:p>
            <a:pPr marL="285750" indent="-285750" fontAlgn="base">
              <a:buFont typeface="Arial" panose="020B0604020202020204" pitchFamily="34" charset="0"/>
              <a:buChar char="•"/>
            </a:pPr>
            <a:r>
              <a:rPr lang="en-US" sz="1400" dirty="0"/>
              <a:t>Highly diverse research and unique users</a:t>
            </a:r>
          </a:p>
          <a:p>
            <a:pPr marL="285750" indent="-285750" fontAlgn="base">
              <a:buFont typeface="Arial" panose="020B0604020202020204" pitchFamily="34" charset="0"/>
              <a:buChar char="•"/>
            </a:pPr>
            <a:r>
              <a:rPr lang="en-US" sz="1400" dirty="0"/>
              <a:t>User-friendly software and online tools</a:t>
            </a:r>
          </a:p>
          <a:p>
            <a:pPr marL="285750" indent="-285750" fontAlgn="base">
              <a:buFont typeface="Arial" panose="020B0604020202020204" pitchFamily="34" charset="0"/>
              <a:buChar char="•"/>
            </a:pPr>
            <a:r>
              <a:rPr lang="en-US" sz="1400" dirty="0"/>
              <a:t>Healthy funding and support for software and beamline improvements</a:t>
            </a:r>
          </a:p>
          <a:p>
            <a:pPr marL="285750" indent="-285750" fontAlgn="base">
              <a:buFont typeface="Arial" panose="020B0604020202020204" pitchFamily="34" charset="0"/>
              <a:buChar char="•"/>
            </a:pPr>
            <a:r>
              <a:rPr lang="en-US" sz="1400" dirty="0"/>
              <a:t>Unique, large scale user experiments, including in-situ/in-operando device and material characterizations (batteries, fuel cells, molten salts) using shared SE equipment</a:t>
            </a:r>
          </a:p>
        </p:txBody>
      </p:sp>
      <p:sp>
        <p:nvSpPr>
          <p:cNvPr id="12" name="TextBox 11">
            <a:extLst>
              <a:ext uri="{FF2B5EF4-FFF2-40B4-BE49-F238E27FC236}">
                <a16:creationId xmlns:a16="http://schemas.microsoft.com/office/drawing/2014/main" id="{BA737C1D-0BBD-9EB8-8873-07766EDD9B48}"/>
              </a:ext>
            </a:extLst>
          </p:cNvPr>
          <p:cNvSpPr txBox="1"/>
          <p:nvPr/>
        </p:nvSpPr>
        <p:spPr>
          <a:xfrm>
            <a:off x="6043140" y="1199034"/>
            <a:ext cx="5995785" cy="2462213"/>
          </a:xfrm>
          <a:prstGeom prst="rect">
            <a:avLst/>
          </a:prstGeom>
          <a:noFill/>
        </p:spPr>
        <p:txBody>
          <a:bodyPr wrap="square" rtlCol="0">
            <a:spAutoFit/>
          </a:bodyPr>
          <a:lstStyle/>
          <a:p>
            <a:pPr marL="285750" indent="-285750" fontAlgn="base">
              <a:buFont typeface="Arial" panose="020B0604020202020204" pitchFamily="34" charset="0"/>
              <a:buChar char="•"/>
            </a:pPr>
            <a:r>
              <a:rPr lang="en-US" sz="1400" dirty="0"/>
              <a:t>Only 1 CIS for MARS and VENUS</a:t>
            </a:r>
          </a:p>
          <a:p>
            <a:pPr marL="285750" indent="-285750" fontAlgn="base">
              <a:buFont typeface="Arial" panose="020B0604020202020204" pitchFamily="34" charset="0"/>
              <a:buChar char="•"/>
            </a:pPr>
            <a:r>
              <a:rPr lang="en-US" sz="1400" dirty="0"/>
              <a:t>CG-1 neutron guide was built for a spectrometer, not imaging, leading to suboptimal white-beam flux and beam uniformity</a:t>
            </a:r>
          </a:p>
          <a:p>
            <a:pPr marL="285750" indent="-285750" fontAlgn="base">
              <a:buFont typeface="Arial" panose="020B0604020202020204" pitchFamily="34" charset="0"/>
              <a:buChar char="•"/>
            </a:pPr>
            <a:r>
              <a:rPr lang="en-US" sz="1400" dirty="0"/>
              <a:t>Lacking sufficient sample environment for soft matter and high pressure</a:t>
            </a:r>
          </a:p>
          <a:p>
            <a:pPr marL="285750" indent="-285750" fontAlgn="base">
              <a:buFont typeface="Arial" panose="020B0604020202020204" pitchFamily="34" charset="0"/>
              <a:buChar char="•"/>
            </a:pPr>
            <a:r>
              <a:rPr lang="en-US" sz="1400" dirty="0"/>
              <a:t>X-ray imaging capability is lacking/weak</a:t>
            </a:r>
          </a:p>
          <a:p>
            <a:pPr marL="285750" indent="-285750" fontAlgn="base">
              <a:buFont typeface="Arial" panose="020B0604020202020204" pitchFamily="34" charset="0"/>
              <a:buChar char="•"/>
            </a:pPr>
            <a:r>
              <a:rPr lang="en-US" sz="1400" dirty="0"/>
              <a:t>No velocity selector as needed for quantitative </a:t>
            </a:r>
            <a:r>
              <a:rPr lang="en-US" sz="1400" dirty="0" err="1"/>
              <a:t>nGI</a:t>
            </a:r>
            <a:r>
              <a:rPr lang="en-US" sz="1400" dirty="0"/>
              <a:t> measurements; monochromator upgrade needed</a:t>
            </a:r>
          </a:p>
          <a:p>
            <a:pPr marL="285750" indent="-285750" fontAlgn="base">
              <a:buFont typeface="Arial" panose="020B0604020202020204" pitchFamily="34" charset="0"/>
              <a:buChar char="•"/>
            </a:pPr>
            <a:r>
              <a:rPr lang="en-US" sz="1400" dirty="0"/>
              <a:t>User guidance/instructions for proposal preparation and advertisement of </a:t>
            </a:r>
            <a:r>
              <a:rPr lang="en-US" sz="1400" dirty="0" err="1"/>
              <a:t>nGI</a:t>
            </a:r>
            <a:r>
              <a:rPr lang="en-US" sz="1400" dirty="0"/>
              <a:t> capabilities</a:t>
            </a:r>
          </a:p>
          <a:p>
            <a:pPr marL="285750" indent="-285750" fontAlgn="base">
              <a:buFont typeface="Arial" panose="020B0604020202020204" pitchFamily="34" charset="0"/>
              <a:buChar char="•"/>
            </a:pPr>
            <a:r>
              <a:rPr lang="en-US" sz="1400" dirty="0"/>
              <a:t>Space limited for equipment, difficulties in returning user supplied equipment</a:t>
            </a:r>
          </a:p>
        </p:txBody>
      </p:sp>
      <p:sp>
        <p:nvSpPr>
          <p:cNvPr id="13" name="TextBox 12">
            <a:extLst>
              <a:ext uri="{FF2B5EF4-FFF2-40B4-BE49-F238E27FC236}">
                <a16:creationId xmlns:a16="http://schemas.microsoft.com/office/drawing/2014/main" id="{1840DBCE-24EF-6027-0E46-8C828746C2C1}"/>
              </a:ext>
            </a:extLst>
          </p:cNvPr>
          <p:cNvSpPr txBox="1"/>
          <p:nvPr/>
        </p:nvSpPr>
        <p:spPr>
          <a:xfrm>
            <a:off x="6269366" y="4225347"/>
            <a:ext cx="5256398" cy="1600438"/>
          </a:xfrm>
          <a:prstGeom prst="rect">
            <a:avLst/>
          </a:prstGeom>
          <a:noFill/>
        </p:spPr>
        <p:txBody>
          <a:bodyPr wrap="square" rtlCol="0">
            <a:spAutoFit/>
          </a:bodyPr>
          <a:lstStyle/>
          <a:p>
            <a:pPr marL="285750" indent="-285750" fontAlgn="base">
              <a:buFont typeface="Arial" panose="020B0604020202020204" pitchFamily="34" charset="0"/>
              <a:buChar char="•"/>
            </a:pPr>
            <a:r>
              <a:rPr lang="en-US" sz="1400" dirty="0"/>
              <a:t>MARS (NB-4) conceptual design is delayed, lead to unknown delay of HFIR neutron imaging after HBRR</a:t>
            </a:r>
          </a:p>
          <a:p>
            <a:pPr marL="285750" indent="-285750" fontAlgn="base">
              <a:buFont typeface="Arial" panose="020B0604020202020204" pitchFamily="34" charset="0"/>
              <a:buChar char="•"/>
            </a:pPr>
            <a:r>
              <a:rPr lang="en-US" sz="1400" dirty="0"/>
              <a:t>High complexity of user experiments that creates elevated risk for accidents and materials mishandling</a:t>
            </a:r>
          </a:p>
          <a:p>
            <a:pPr marL="285750" indent="-285750" fontAlgn="base">
              <a:buFont typeface="Arial" panose="020B0604020202020204" pitchFamily="34" charset="0"/>
              <a:buChar char="•"/>
            </a:pPr>
            <a:r>
              <a:rPr lang="en-US" sz="1400" dirty="0"/>
              <a:t>Dependence on additional funding for outsourced and expensive visualization (Amira) and data-correction (BM3D) software</a:t>
            </a:r>
          </a:p>
        </p:txBody>
      </p:sp>
      <p:sp>
        <p:nvSpPr>
          <p:cNvPr id="14" name="TextBox 13">
            <a:extLst>
              <a:ext uri="{FF2B5EF4-FFF2-40B4-BE49-F238E27FC236}">
                <a16:creationId xmlns:a16="http://schemas.microsoft.com/office/drawing/2014/main" id="{79C3B66B-CE77-ADD1-110D-56A51B26AA5D}"/>
              </a:ext>
            </a:extLst>
          </p:cNvPr>
          <p:cNvSpPr txBox="1"/>
          <p:nvPr/>
        </p:nvSpPr>
        <p:spPr>
          <a:xfrm>
            <a:off x="170397" y="4000050"/>
            <a:ext cx="5828959" cy="2677656"/>
          </a:xfrm>
          <a:prstGeom prst="rect">
            <a:avLst/>
          </a:prstGeom>
          <a:noFill/>
        </p:spPr>
        <p:txBody>
          <a:bodyPr wrap="square" rtlCol="0">
            <a:spAutoFit/>
          </a:bodyPr>
          <a:lstStyle/>
          <a:p>
            <a:pPr marL="285750" indent="-285750" fontAlgn="base">
              <a:buFont typeface="Arial" panose="020B0604020202020204" pitchFamily="34" charset="0"/>
              <a:buChar char="•"/>
            </a:pPr>
            <a:r>
              <a:rPr lang="en-US" sz="1400" dirty="0"/>
              <a:t>Auto data reduction for standard processes (2D normalization, CT reconstruction)</a:t>
            </a:r>
          </a:p>
          <a:p>
            <a:pPr marL="285750" indent="-285750" fontAlgn="base">
              <a:buFont typeface="Arial" panose="020B0604020202020204" pitchFamily="34" charset="0"/>
              <a:buChar char="•"/>
            </a:pPr>
            <a:r>
              <a:rPr lang="en-US" sz="1400" dirty="0"/>
              <a:t>Mail-in/rapid access program</a:t>
            </a:r>
          </a:p>
          <a:p>
            <a:pPr marL="285750" indent="-285750" fontAlgn="base">
              <a:buFont typeface="Arial" panose="020B0604020202020204" pitchFamily="34" charset="0"/>
              <a:buChar char="•"/>
            </a:pPr>
            <a:r>
              <a:rPr lang="en-US" sz="1400" dirty="0"/>
              <a:t>AI/ML tools for data acquisition, reduction, and analysis</a:t>
            </a:r>
          </a:p>
          <a:p>
            <a:pPr marL="285750" indent="-285750" fontAlgn="base">
              <a:buFont typeface="Arial" panose="020B0604020202020204" pitchFamily="34" charset="0"/>
              <a:buChar char="•"/>
            </a:pPr>
            <a:r>
              <a:rPr lang="en-US" sz="1400" dirty="0"/>
              <a:t>Widen slits/collimation and assemble larger detector to leverage large ~17cm diameter beam</a:t>
            </a:r>
          </a:p>
          <a:p>
            <a:pPr marL="285750" indent="-285750" fontAlgn="base">
              <a:buFont typeface="Arial" panose="020B0604020202020204" pitchFamily="34" charset="0"/>
              <a:buChar char="•"/>
            </a:pPr>
            <a:r>
              <a:rPr lang="en-US" sz="1400" dirty="0"/>
              <a:t>Upgrade/optimization inside the CG1 optics box for reliable operation</a:t>
            </a:r>
          </a:p>
          <a:p>
            <a:pPr marL="285750" indent="-285750" fontAlgn="base">
              <a:buFont typeface="Arial" panose="020B0604020202020204" pitchFamily="34" charset="0"/>
              <a:buChar char="•"/>
            </a:pPr>
            <a:r>
              <a:rPr lang="en-US" sz="1400" dirty="0"/>
              <a:t>Development of the neutron microscope (custom lens system and vibration-free platform)</a:t>
            </a:r>
          </a:p>
          <a:p>
            <a:pPr marL="285750" indent="-285750" fontAlgn="base">
              <a:buFont typeface="Arial" panose="020B0604020202020204" pitchFamily="34" charset="0"/>
              <a:buChar char="•"/>
            </a:pPr>
            <a:r>
              <a:rPr lang="en-US" sz="1400" dirty="0"/>
              <a:t>Development of advanced optics for beam focusing and magnification</a:t>
            </a:r>
          </a:p>
          <a:p>
            <a:pPr marL="285750" indent="-285750">
              <a:buFont typeface="Arial" panose="020B0604020202020204" pitchFamily="34" charset="0"/>
              <a:buChar char="•"/>
            </a:pPr>
            <a:endParaRPr lang="en-US" sz="1400" dirty="0"/>
          </a:p>
        </p:txBody>
      </p:sp>
      <p:sp>
        <p:nvSpPr>
          <p:cNvPr id="15" name="TextBox 14">
            <a:extLst>
              <a:ext uri="{FF2B5EF4-FFF2-40B4-BE49-F238E27FC236}">
                <a16:creationId xmlns:a16="http://schemas.microsoft.com/office/drawing/2014/main" id="{9BF3D9B2-A4BC-A4A4-390D-B9B3A00A0B20}"/>
              </a:ext>
            </a:extLst>
          </p:cNvPr>
          <p:cNvSpPr txBox="1"/>
          <p:nvPr/>
        </p:nvSpPr>
        <p:spPr>
          <a:xfrm>
            <a:off x="384876" y="878000"/>
            <a:ext cx="1200008" cy="369332"/>
          </a:xfrm>
          <a:prstGeom prst="rect">
            <a:avLst/>
          </a:prstGeom>
          <a:noFill/>
        </p:spPr>
        <p:txBody>
          <a:bodyPr wrap="none" rtlCol="0">
            <a:spAutoFit/>
          </a:bodyPr>
          <a:lstStyle/>
          <a:p>
            <a:r>
              <a:rPr lang="en-US" b="1" dirty="0">
                <a:solidFill>
                  <a:schemeClr val="tx2"/>
                </a:solidFill>
              </a:rPr>
              <a:t>Strengths</a:t>
            </a:r>
          </a:p>
        </p:txBody>
      </p:sp>
      <p:sp>
        <p:nvSpPr>
          <p:cNvPr id="16" name="TextBox 15">
            <a:extLst>
              <a:ext uri="{FF2B5EF4-FFF2-40B4-BE49-F238E27FC236}">
                <a16:creationId xmlns:a16="http://schemas.microsoft.com/office/drawing/2014/main" id="{574B8895-D800-754A-C90F-7BEACF069620}"/>
              </a:ext>
            </a:extLst>
          </p:cNvPr>
          <p:cNvSpPr txBox="1"/>
          <p:nvPr/>
        </p:nvSpPr>
        <p:spPr>
          <a:xfrm>
            <a:off x="6269366" y="884664"/>
            <a:ext cx="1516762" cy="369332"/>
          </a:xfrm>
          <a:prstGeom prst="rect">
            <a:avLst/>
          </a:prstGeom>
          <a:noFill/>
        </p:spPr>
        <p:txBody>
          <a:bodyPr wrap="none" rtlCol="0">
            <a:spAutoFit/>
          </a:bodyPr>
          <a:lstStyle/>
          <a:p>
            <a:r>
              <a:rPr lang="en-US" b="1" dirty="0">
                <a:solidFill>
                  <a:schemeClr val="tx2"/>
                </a:solidFill>
              </a:rPr>
              <a:t>Weaknesses</a:t>
            </a:r>
          </a:p>
        </p:txBody>
      </p:sp>
      <p:sp>
        <p:nvSpPr>
          <p:cNvPr id="17" name="TextBox 16">
            <a:extLst>
              <a:ext uri="{FF2B5EF4-FFF2-40B4-BE49-F238E27FC236}">
                <a16:creationId xmlns:a16="http://schemas.microsoft.com/office/drawing/2014/main" id="{360CAA52-67CC-4492-28AF-A287BF94322A}"/>
              </a:ext>
            </a:extLst>
          </p:cNvPr>
          <p:cNvSpPr txBox="1"/>
          <p:nvPr/>
        </p:nvSpPr>
        <p:spPr>
          <a:xfrm>
            <a:off x="294657" y="3688093"/>
            <a:ext cx="1645002" cy="369332"/>
          </a:xfrm>
          <a:prstGeom prst="rect">
            <a:avLst/>
          </a:prstGeom>
          <a:noFill/>
        </p:spPr>
        <p:txBody>
          <a:bodyPr wrap="none" rtlCol="0">
            <a:spAutoFit/>
          </a:bodyPr>
          <a:lstStyle/>
          <a:p>
            <a:r>
              <a:rPr lang="en-US" b="1" dirty="0">
                <a:solidFill>
                  <a:schemeClr val="tx2"/>
                </a:solidFill>
              </a:rPr>
              <a:t>Opportunities</a:t>
            </a:r>
          </a:p>
        </p:txBody>
      </p:sp>
      <p:sp>
        <p:nvSpPr>
          <p:cNvPr id="18" name="TextBox 17">
            <a:extLst>
              <a:ext uri="{FF2B5EF4-FFF2-40B4-BE49-F238E27FC236}">
                <a16:creationId xmlns:a16="http://schemas.microsoft.com/office/drawing/2014/main" id="{9FCB131D-E878-77DD-2025-D010B0B6A8F7}"/>
              </a:ext>
            </a:extLst>
          </p:cNvPr>
          <p:cNvSpPr txBox="1"/>
          <p:nvPr/>
        </p:nvSpPr>
        <p:spPr>
          <a:xfrm>
            <a:off x="6542454" y="3781096"/>
            <a:ext cx="970587" cy="369332"/>
          </a:xfrm>
          <a:prstGeom prst="rect">
            <a:avLst/>
          </a:prstGeom>
          <a:noFill/>
        </p:spPr>
        <p:txBody>
          <a:bodyPr wrap="none" rtlCol="0">
            <a:spAutoFit/>
          </a:bodyPr>
          <a:lstStyle/>
          <a:p>
            <a:r>
              <a:rPr lang="en-US" b="1" dirty="0">
                <a:solidFill>
                  <a:schemeClr val="tx2"/>
                </a:solidFill>
              </a:rPr>
              <a:t>Threats</a:t>
            </a:r>
          </a:p>
        </p:txBody>
      </p:sp>
    </p:spTree>
    <p:extLst>
      <p:ext uri="{BB962C8B-B14F-4D97-AF65-F5344CB8AC3E}">
        <p14:creationId xmlns:p14="http://schemas.microsoft.com/office/powerpoint/2010/main" val="2763357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875BA-C711-9076-DFCC-DD6FDB8578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BA5050-5205-5368-739F-514F7E92A048}"/>
              </a:ext>
            </a:extLst>
          </p:cNvPr>
          <p:cNvSpPr>
            <a:spLocks noGrp="1"/>
          </p:cNvSpPr>
          <p:nvPr>
            <p:ph type="title"/>
          </p:nvPr>
        </p:nvSpPr>
        <p:spPr/>
        <p:txBody>
          <a:bodyPr/>
          <a:lstStyle/>
          <a:p>
            <a:r>
              <a:rPr lang="en-US" dirty="0"/>
              <a:t>The MARS User Support Core Team (2026)</a:t>
            </a:r>
          </a:p>
        </p:txBody>
      </p:sp>
      <p:pic>
        <p:nvPicPr>
          <p:cNvPr id="39" name="Picture 1" descr="Logo&#10;&#10;Description automatically generated">
            <a:extLst>
              <a:ext uri="{FF2B5EF4-FFF2-40B4-BE49-F238E27FC236}">
                <a16:creationId xmlns:a16="http://schemas.microsoft.com/office/drawing/2014/main" id="{6CFF7045-5A2B-274B-6CED-5683B2CA3D8A}"/>
              </a:ext>
            </a:extLst>
          </p:cNvPr>
          <p:cNvPicPr>
            <a:picLocks noGrp="1" noChangeAspect="1" noChangeArrowheads="1"/>
          </p:cNvPicPr>
          <p:nvPr>
            <p:ph type="pic" sz="quarter" idx="31"/>
          </p:nvPr>
        </p:nvPicPr>
        <p:blipFill>
          <a:blip r:embed="rId3" r:link="rId4">
            <a:extLst>
              <a:ext uri="{28A0092B-C50C-407E-A947-70E740481C1C}">
                <a14:useLocalDpi xmlns:a14="http://schemas.microsoft.com/office/drawing/2010/main" val="0"/>
              </a:ext>
            </a:extLst>
          </a:blip>
          <a:srcRect t="113" b="113"/>
          <a:stretch>
            <a:fillRect/>
          </a:stretch>
        </p:blipFill>
        <p:spPr bwMode="auto">
          <a:xfrm>
            <a:off x="11104986" y="60850"/>
            <a:ext cx="1013146" cy="1010866"/>
          </a:xfrm>
          <a:prstGeom prst="rect">
            <a:avLst/>
          </a:prstGeom>
          <a:noFill/>
          <a:extLst>
            <a:ext uri="{909E8E84-426E-40DD-AFC4-6F175D3DCCD1}">
              <a14:hiddenFill xmlns:a14="http://schemas.microsoft.com/office/drawing/2010/main">
                <a:solidFill>
                  <a:srgbClr val="FFFFFF"/>
                </a:solidFill>
              </a14:hiddenFill>
            </a:ext>
          </a:extLst>
        </p:spPr>
      </p:pic>
      <p:sp>
        <p:nvSpPr>
          <p:cNvPr id="52" name="Text Placeholder 9">
            <a:extLst>
              <a:ext uri="{FF2B5EF4-FFF2-40B4-BE49-F238E27FC236}">
                <a16:creationId xmlns:a16="http://schemas.microsoft.com/office/drawing/2014/main" id="{196D74F4-236C-D394-F291-967ED16E74B6}"/>
              </a:ext>
            </a:extLst>
          </p:cNvPr>
          <p:cNvSpPr txBox="1">
            <a:spLocks/>
          </p:cNvSpPr>
          <p:nvPr/>
        </p:nvSpPr>
        <p:spPr>
          <a:xfrm>
            <a:off x="1981123" y="2835075"/>
            <a:ext cx="1412144" cy="321408"/>
          </a:xfrm>
          <a:prstGeom prst="rect">
            <a:avLst/>
          </a:prstGeom>
        </p:spPr>
        <p:txBody>
          <a:bodyPr vert="horz" lIns="0" tIns="9144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600" b="0" i="0" kern="1200">
                <a:solidFill>
                  <a:schemeClr val="tx1"/>
                </a:solidFill>
                <a:latin typeface="Aptos Light" panose="020B0004020202020204" pitchFamily="34" charset="0"/>
                <a:ea typeface="Aptos" panose="02000000000000000000" pitchFamily="2" charset="0"/>
                <a:cs typeface="+mn-cs"/>
              </a:defRPr>
            </a:lvl1pPr>
            <a:lvl2pPr marL="4572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2pPr>
            <a:lvl3pPr marL="9144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3pPr>
            <a:lvl4pPr marL="13716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4pPr>
            <a:lvl5pPr marL="18288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spcAft>
                <a:spcPts val="0"/>
              </a:spcAft>
            </a:pPr>
            <a:r>
              <a:rPr lang="en-US" dirty="0"/>
              <a:t>Saurabh Kabra</a:t>
            </a:r>
          </a:p>
          <a:p>
            <a:pPr algn="ctr">
              <a:spcBef>
                <a:spcPts val="600"/>
              </a:spcBef>
              <a:spcAft>
                <a:spcPts val="0"/>
              </a:spcAft>
            </a:pPr>
            <a:r>
              <a:rPr lang="en-US" sz="1200" dirty="0"/>
              <a:t>Instrument Scientist</a:t>
            </a:r>
          </a:p>
        </p:txBody>
      </p:sp>
      <p:graphicFrame>
        <p:nvGraphicFramePr>
          <p:cNvPr id="53" name="Table 52">
            <a:extLst>
              <a:ext uri="{FF2B5EF4-FFF2-40B4-BE49-F238E27FC236}">
                <a16:creationId xmlns:a16="http://schemas.microsoft.com/office/drawing/2014/main" id="{00939244-5EBA-2A63-1C66-38097A497F59}"/>
              </a:ext>
            </a:extLst>
          </p:cNvPr>
          <p:cNvGraphicFramePr>
            <a:graphicFrameLocks noGrp="1"/>
          </p:cNvGraphicFramePr>
          <p:nvPr>
            <p:extLst>
              <p:ext uri="{D42A27DB-BD31-4B8C-83A1-F6EECF244321}">
                <p14:modId xmlns:p14="http://schemas.microsoft.com/office/powerpoint/2010/main" val="679699334"/>
              </p:ext>
            </p:extLst>
          </p:nvPr>
        </p:nvGraphicFramePr>
        <p:xfrm>
          <a:off x="5103734" y="1143408"/>
          <a:ext cx="7041376" cy="4831521"/>
        </p:xfrm>
        <a:graphic>
          <a:graphicData uri="http://schemas.openxmlformats.org/drawingml/2006/table">
            <a:tbl>
              <a:tblPr>
                <a:tableStyleId>{5C22544A-7EE6-4342-B048-85BDC9FD1C3A}</a:tableStyleId>
              </a:tblPr>
              <a:tblGrid>
                <a:gridCol w="921928">
                  <a:extLst>
                    <a:ext uri="{9D8B030D-6E8A-4147-A177-3AD203B41FA5}">
                      <a16:colId xmlns:a16="http://schemas.microsoft.com/office/drawing/2014/main" val="3424970295"/>
                    </a:ext>
                  </a:extLst>
                </a:gridCol>
                <a:gridCol w="838416">
                  <a:extLst>
                    <a:ext uri="{9D8B030D-6E8A-4147-A177-3AD203B41FA5}">
                      <a16:colId xmlns:a16="http://schemas.microsoft.com/office/drawing/2014/main" val="3755939583"/>
                    </a:ext>
                  </a:extLst>
                </a:gridCol>
                <a:gridCol w="880172">
                  <a:extLst>
                    <a:ext uri="{9D8B030D-6E8A-4147-A177-3AD203B41FA5}">
                      <a16:colId xmlns:a16="http://schemas.microsoft.com/office/drawing/2014/main" val="3825299956"/>
                    </a:ext>
                  </a:extLst>
                </a:gridCol>
                <a:gridCol w="880172">
                  <a:extLst>
                    <a:ext uri="{9D8B030D-6E8A-4147-A177-3AD203B41FA5}">
                      <a16:colId xmlns:a16="http://schemas.microsoft.com/office/drawing/2014/main" val="995283093"/>
                    </a:ext>
                  </a:extLst>
                </a:gridCol>
                <a:gridCol w="880172">
                  <a:extLst>
                    <a:ext uri="{9D8B030D-6E8A-4147-A177-3AD203B41FA5}">
                      <a16:colId xmlns:a16="http://schemas.microsoft.com/office/drawing/2014/main" val="1217526353"/>
                    </a:ext>
                  </a:extLst>
                </a:gridCol>
                <a:gridCol w="880172">
                  <a:extLst>
                    <a:ext uri="{9D8B030D-6E8A-4147-A177-3AD203B41FA5}">
                      <a16:colId xmlns:a16="http://schemas.microsoft.com/office/drawing/2014/main" val="2992959392"/>
                    </a:ext>
                  </a:extLst>
                </a:gridCol>
                <a:gridCol w="880172">
                  <a:extLst>
                    <a:ext uri="{9D8B030D-6E8A-4147-A177-3AD203B41FA5}">
                      <a16:colId xmlns:a16="http://schemas.microsoft.com/office/drawing/2014/main" val="2042734766"/>
                    </a:ext>
                  </a:extLst>
                </a:gridCol>
                <a:gridCol w="880172">
                  <a:extLst>
                    <a:ext uri="{9D8B030D-6E8A-4147-A177-3AD203B41FA5}">
                      <a16:colId xmlns:a16="http://schemas.microsoft.com/office/drawing/2014/main" val="3497203001"/>
                    </a:ext>
                  </a:extLst>
                </a:gridCol>
              </a:tblGrid>
              <a:tr h="452267">
                <a:tc>
                  <a:txBody>
                    <a:bodyPr/>
                    <a:lstStyle/>
                    <a:p>
                      <a:pPr algn="ctr"/>
                      <a:endParaRPr lang="en-US" sz="1600" dirty="0"/>
                    </a:p>
                  </a:txBody>
                  <a:tcPr/>
                </a:tc>
                <a:tc>
                  <a:txBody>
                    <a:bodyPr/>
                    <a:lstStyle/>
                    <a:p>
                      <a:pPr algn="ctr"/>
                      <a:r>
                        <a:rPr lang="en-US" sz="1600" dirty="0"/>
                        <a:t>2020</a:t>
                      </a:r>
                    </a:p>
                  </a:txBody>
                  <a:tcPr/>
                </a:tc>
                <a:tc>
                  <a:txBody>
                    <a:bodyPr/>
                    <a:lstStyle/>
                    <a:p>
                      <a:pPr algn="ctr"/>
                      <a:r>
                        <a:rPr lang="en-US" sz="1600" dirty="0"/>
                        <a:t>2021</a:t>
                      </a:r>
                    </a:p>
                  </a:txBody>
                  <a:tcPr/>
                </a:tc>
                <a:tc>
                  <a:txBody>
                    <a:bodyPr/>
                    <a:lstStyle/>
                    <a:p>
                      <a:pPr algn="ctr"/>
                      <a:r>
                        <a:rPr lang="en-US" sz="1600" dirty="0"/>
                        <a:t>2022</a:t>
                      </a:r>
                    </a:p>
                  </a:txBody>
                  <a:tcPr/>
                </a:tc>
                <a:tc>
                  <a:txBody>
                    <a:bodyPr/>
                    <a:lstStyle/>
                    <a:p>
                      <a:pPr algn="ctr"/>
                      <a:r>
                        <a:rPr lang="en-US" sz="1600" dirty="0"/>
                        <a:t>2023</a:t>
                      </a:r>
                    </a:p>
                  </a:txBody>
                  <a:tcPr/>
                </a:tc>
                <a:tc>
                  <a:txBody>
                    <a:bodyPr/>
                    <a:lstStyle/>
                    <a:p>
                      <a:pPr algn="ctr"/>
                      <a:r>
                        <a:rPr lang="en-US" sz="1600" dirty="0"/>
                        <a:t>2024</a:t>
                      </a:r>
                    </a:p>
                  </a:txBody>
                  <a:tcPr/>
                </a:tc>
                <a:tc>
                  <a:txBody>
                    <a:bodyPr/>
                    <a:lstStyle/>
                    <a:p>
                      <a:pPr algn="ctr"/>
                      <a:r>
                        <a:rPr lang="en-US" sz="1600" dirty="0"/>
                        <a:t>2025</a:t>
                      </a:r>
                    </a:p>
                  </a:txBody>
                  <a:tcPr/>
                </a:tc>
                <a:tc>
                  <a:txBody>
                    <a:bodyPr/>
                    <a:lstStyle/>
                    <a:p>
                      <a:pPr algn="ctr"/>
                      <a:r>
                        <a:rPr lang="en-US" sz="1600" dirty="0"/>
                        <a:t>2026</a:t>
                      </a:r>
                    </a:p>
                  </a:txBody>
                  <a:tcPr/>
                </a:tc>
                <a:extLst>
                  <a:ext uri="{0D108BD9-81ED-4DB2-BD59-A6C34878D82A}">
                    <a16:rowId xmlns:a16="http://schemas.microsoft.com/office/drawing/2014/main" val="988595882"/>
                  </a:ext>
                </a:extLst>
              </a:tr>
              <a:tr h="452267">
                <a:tc>
                  <a:txBody>
                    <a:bodyPr/>
                    <a:lstStyle/>
                    <a:p>
                      <a:pPr algn="ctr"/>
                      <a:r>
                        <a:rPr lang="en-US" sz="1600" dirty="0"/>
                        <a:t>Yuxuan (IS)</a:t>
                      </a:r>
                    </a:p>
                  </a:txBody>
                  <a:tcPr/>
                </a:tc>
                <a:tc>
                  <a:txBody>
                    <a:bodyPr/>
                    <a:lstStyle/>
                    <a:p>
                      <a:pPr algn="ct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extLst>
                  <a:ext uri="{0D108BD9-81ED-4DB2-BD59-A6C34878D82A}">
                    <a16:rowId xmlns:a16="http://schemas.microsoft.com/office/drawing/2014/main" val="2564671978"/>
                  </a:ext>
                </a:extLst>
              </a:tr>
              <a:tr h="452267">
                <a:tc>
                  <a:txBody>
                    <a:bodyPr/>
                    <a:lstStyle/>
                    <a:p>
                      <a:pPr algn="ctr"/>
                      <a:r>
                        <a:rPr lang="en-US" sz="1600" dirty="0">
                          <a:highlight>
                            <a:srgbClr val="00FFFF"/>
                          </a:highlight>
                        </a:rPr>
                        <a:t>Saurabh (IS)</a:t>
                      </a:r>
                    </a:p>
                  </a:txBody>
                  <a:tcPr/>
                </a:tc>
                <a:tc>
                  <a:txBody>
                    <a:bodyPr/>
                    <a:lstStyle/>
                    <a:p>
                      <a:pPr algn="ctr"/>
                      <a:endParaRPr lang="en-US" sz="1600" dirty="0"/>
                    </a:p>
                  </a:txBody>
                  <a:tcPr>
                    <a:solidFill>
                      <a:srgbClr val="E7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rgbClr val="E7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rgbClr val="E7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rgbClr val="E7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rgbClr val="E7E9E9"/>
                    </a:solidFill>
                  </a:tcPr>
                </a:tc>
                <a:tc>
                  <a:txBody>
                    <a:bodyPr/>
                    <a:lstStyle/>
                    <a:p>
                      <a:pPr algn="ctr"/>
                      <a:endParaRPr lang="en-US" sz="1600" dirty="0"/>
                    </a:p>
                  </a:txBody>
                  <a:tcPr>
                    <a:solidFill>
                      <a:srgbClr val="E7E9E9"/>
                    </a:solidFill>
                  </a:tcPr>
                </a:tc>
                <a:tc>
                  <a:txBody>
                    <a:bodyPr/>
                    <a:lstStyle/>
                    <a:p>
                      <a:pPr algn="ctr"/>
                      <a:r>
                        <a:rPr lang="en-US" sz="1600" dirty="0"/>
                        <a:t>.5 FTE</a:t>
                      </a:r>
                    </a:p>
                  </a:txBody>
                  <a:tcPr>
                    <a:solidFill>
                      <a:schemeClr val="accent5">
                        <a:lumMod val="60000"/>
                        <a:lumOff val="40000"/>
                      </a:schemeClr>
                    </a:solidFill>
                  </a:tcPr>
                </a:tc>
                <a:extLst>
                  <a:ext uri="{0D108BD9-81ED-4DB2-BD59-A6C34878D82A}">
                    <a16:rowId xmlns:a16="http://schemas.microsoft.com/office/drawing/2014/main" val="1129066665"/>
                  </a:ext>
                </a:extLst>
              </a:tr>
              <a:tr h="452267">
                <a:tc>
                  <a:txBody>
                    <a:bodyPr/>
                    <a:lstStyle/>
                    <a:p>
                      <a:pPr algn="ctr"/>
                      <a:r>
                        <a:rPr lang="en-US" sz="1600" dirty="0"/>
                        <a:t>Erik (SA)</a:t>
                      </a:r>
                    </a:p>
                  </a:txBody>
                  <a:tcPr/>
                </a:tc>
                <a:tc>
                  <a:txBody>
                    <a:bodyPr/>
                    <a:lstStyle/>
                    <a:p>
                      <a:pPr algn="ct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algn="ctr"/>
                      <a:endParaRPr lang="en-US" sz="1600"/>
                    </a:p>
                  </a:txBody>
                  <a:tcPr/>
                </a:tc>
                <a:tc>
                  <a:txBody>
                    <a:bodyPr/>
                    <a:lstStyle/>
                    <a:p>
                      <a:pPr algn="ctr"/>
                      <a:endParaRPr lang="en-US" sz="1600"/>
                    </a:p>
                  </a:txBody>
                  <a:tcPr/>
                </a:tc>
                <a:extLst>
                  <a:ext uri="{0D108BD9-81ED-4DB2-BD59-A6C34878D82A}">
                    <a16:rowId xmlns:a16="http://schemas.microsoft.com/office/drawing/2014/main" val="3554074418"/>
                  </a:ext>
                </a:extLst>
              </a:tr>
              <a:tr h="452267">
                <a:tc>
                  <a:txBody>
                    <a:bodyPr/>
                    <a:lstStyle/>
                    <a:p>
                      <a:pPr algn="ctr"/>
                      <a:r>
                        <a:rPr lang="en-US" sz="1600" dirty="0"/>
                        <a:t>Jean (CIS)</a:t>
                      </a:r>
                    </a:p>
                  </a:txBody>
                  <a:tcPr/>
                </a:tc>
                <a:tc>
                  <a:txBody>
                    <a:bodyPr/>
                    <a:lstStyle/>
                    <a:p>
                      <a:pPr algn="ct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&lt;.5 FTE</a:t>
                      </a:r>
                    </a:p>
                  </a:txBody>
                  <a:tcPr>
                    <a:solidFill>
                      <a:schemeClr val="accent5">
                        <a:lumMod val="60000"/>
                        <a:lumOff val="40000"/>
                      </a:schemeClr>
                    </a:solidFill>
                  </a:tcPr>
                </a:tc>
                <a:tc>
                  <a:txBody>
                    <a:bodyPr/>
                    <a:lstStyle/>
                    <a:p>
                      <a:pPr algn="ctr"/>
                      <a:r>
                        <a:rPr lang="en-US" sz="1600" dirty="0">
                          <a:solidFill>
                            <a:srgbClr val="FF0000"/>
                          </a:solidFill>
                        </a:rPr>
                        <a:t>&lt;.5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extLst>
                  <a:ext uri="{0D108BD9-81ED-4DB2-BD59-A6C34878D82A}">
                    <a16:rowId xmlns:a16="http://schemas.microsoft.com/office/drawing/2014/main" val="1698734378"/>
                  </a:ext>
                </a:extLst>
              </a:tr>
              <a:tr h="452267">
                <a:tc>
                  <a:txBody>
                    <a:bodyPr/>
                    <a:lstStyle/>
                    <a:p>
                      <a:pPr algn="ctr"/>
                      <a:r>
                        <a:rPr lang="en-US" sz="1600" dirty="0"/>
                        <a:t>Chen (CS)</a:t>
                      </a:r>
                    </a:p>
                  </a:txBody>
                  <a:tcPr/>
                </a:tc>
                <a:tc>
                  <a:txBody>
                    <a:bodyPr/>
                    <a:lstStyle/>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p>
                      <a:pPr algn="ctr"/>
                      <a:endParaRPr lang="en-US" sz="1600" dirty="0"/>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 FTE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chemeClr val="accent5">
                        <a:lumMod val="60000"/>
                        <a:lumOff val="40000"/>
                      </a:schemeClr>
                    </a:solidFill>
                  </a:tcPr>
                </a:tc>
                <a:extLst>
                  <a:ext uri="{0D108BD9-81ED-4DB2-BD59-A6C34878D82A}">
                    <a16:rowId xmlns:a16="http://schemas.microsoft.com/office/drawing/2014/main" val="2076813850"/>
                  </a:ext>
                </a:extLst>
              </a:tr>
              <a:tr h="452267">
                <a:tc>
                  <a:txBody>
                    <a:bodyPr/>
                    <a:lstStyle/>
                    <a:p>
                      <a:pPr algn="ctr"/>
                      <a:r>
                        <a:rPr lang="en-US" sz="1600" dirty="0"/>
                        <a:t>James (IS)</a:t>
                      </a:r>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extLst>
                  <a:ext uri="{0D108BD9-81ED-4DB2-BD59-A6C34878D82A}">
                    <a16:rowId xmlns:a16="http://schemas.microsoft.com/office/drawing/2014/main" val="3718178099"/>
                  </a:ext>
                </a:extLst>
              </a:tr>
              <a:tr h="452267">
                <a:tc>
                  <a:txBody>
                    <a:bodyPr/>
                    <a:lstStyle/>
                    <a:p>
                      <a:pPr algn="ctr"/>
                      <a:r>
                        <a:rPr lang="en-US" sz="1600" dirty="0"/>
                        <a:t>Roger (SA)</a:t>
                      </a:r>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 FTE</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 FTE</a:t>
                      </a:r>
                    </a:p>
                  </a:txBody>
                  <a:tcPr>
                    <a:solidFill>
                      <a:srgbClr val="92D050"/>
                    </a:solidFill>
                  </a:tcPr>
                </a:tc>
                <a:extLst>
                  <a:ext uri="{0D108BD9-81ED-4DB2-BD59-A6C34878D82A}">
                    <a16:rowId xmlns:a16="http://schemas.microsoft.com/office/drawing/2014/main" val="4157474037"/>
                  </a:ext>
                </a:extLst>
              </a:tr>
              <a:tr h="452267">
                <a:tc>
                  <a:txBody>
                    <a:bodyPr/>
                    <a:lstStyle/>
                    <a:p>
                      <a:pPr algn="ctr"/>
                      <a:r>
                        <a:rPr lang="en-US" sz="1600" b="1" dirty="0"/>
                        <a:t>Total</a:t>
                      </a:r>
                    </a:p>
                  </a:txBody>
                  <a:tcPr/>
                </a:tc>
                <a:tc>
                  <a:txBody>
                    <a:bodyPr/>
                    <a:lstStyle/>
                    <a:p>
                      <a:pPr algn="ctr"/>
                      <a:r>
                        <a:rPr lang="en-US" sz="1600" b="1" dirty="0"/>
                        <a:t>2.5 FTE</a:t>
                      </a:r>
                    </a:p>
                  </a:txBody>
                  <a:tcPr>
                    <a:solidFill>
                      <a:srgbClr val="E7E9E9"/>
                    </a:solidFill>
                  </a:tcPr>
                </a:tc>
                <a:tc>
                  <a:txBody>
                    <a:bodyPr/>
                    <a:lstStyle/>
                    <a:p>
                      <a:pPr algn="ctr"/>
                      <a:r>
                        <a:rPr lang="en-US" sz="1600" b="1" dirty="0"/>
                        <a:t>2.9 FTE</a:t>
                      </a:r>
                    </a:p>
                  </a:txBody>
                  <a:tcPr>
                    <a:solidFill>
                      <a:srgbClr val="E7E9E9"/>
                    </a:solidFill>
                  </a:tcPr>
                </a:tc>
                <a:tc>
                  <a:txBody>
                    <a:bodyPr/>
                    <a:lstStyle/>
                    <a:p>
                      <a:pPr algn="ctr"/>
                      <a:r>
                        <a:rPr lang="en-US" sz="1600" b="1" dirty="0"/>
                        <a:t>2.9 FTE</a:t>
                      </a:r>
                    </a:p>
                  </a:txBody>
                  <a:tcPr>
                    <a:solidFill>
                      <a:srgbClr val="E7E9E9"/>
                    </a:solidFill>
                  </a:tcPr>
                </a:tc>
                <a:tc>
                  <a:txBody>
                    <a:bodyPr/>
                    <a:lstStyle/>
                    <a:p>
                      <a:pPr algn="ctr"/>
                      <a:r>
                        <a:rPr lang="en-US" sz="1600" b="1" dirty="0"/>
                        <a:t>3.9 FTE</a:t>
                      </a:r>
                    </a:p>
                  </a:txBody>
                  <a:tcPr>
                    <a:solidFill>
                      <a:srgbClr val="E7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3.9 FTE</a:t>
                      </a:r>
                    </a:p>
                  </a:txBody>
                  <a:tcPr>
                    <a:solidFill>
                      <a:srgbClr val="E7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3.9 FTE</a:t>
                      </a:r>
                    </a:p>
                  </a:txBody>
                  <a:tcPr>
                    <a:solidFill>
                      <a:srgbClr val="E7E9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3.9 FTE</a:t>
                      </a:r>
                    </a:p>
                  </a:txBody>
                  <a:tcPr>
                    <a:solidFill>
                      <a:srgbClr val="E7E9E9"/>
                    </a:solidFill>
                  </a:tcPr>
                </a:tc>
                <a:extLst>
                  <a:ext uri="{0D108BD9-81ED-4DB2-BD59-A6C34878D82A}">
                    <a16:rowId xmlns:a16="http://schemas.microsoft.com/office/drawing/2014/main" val="2874616210"/>
                  </a:ext>
                </a:extLst>
              </a:tr>
            </a:tbl>
          </a:graphicData>
        </a:graphic>
      </p:graphicFrame>
      <p:pic>
        <p:nvPicPr>
          <p:cNvPr id="5" name="Picture 4">
            <a:extLst>
              <a:ext uri="{FF2B5EF4-FFF2-40B4-BE49-F238E27FC236}">
                <a16:creationId xmlns:a16="http://schemas.microsoft.com/office/drawing/2014/main" id="{44746532-4FAB-E6D2-73BB-890195A71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489" y="1376429"/>
            <a:ext cx="1411061" cy="1411061"/>
          </a:xfrm>
          <a:prstGeom prst="rect">
            <a:avLst/>
          </a:prstGeom>
          <a:noFill/>
          <a:ln w="38100">
            <a:solidFill>
              <a:schemeClr val="accent3">
                <a:lumMod val="40000"/>
                <a:lumOff val="60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7D9505-6637-AC7F-5926-1117C4FD4BDC}"/>
              </a:ext>
            </a:extLst>
          </p:cNvPr>
          <p:cNvSpPr txBox="1"/>
          <p:nvPr/>
        </p:nvSpPr>
        <p:spPr>
          <a:xfrm>
            <a:off x="2675687" y="2507031"/>
            <a:ext cx="716863" cy="307777"/>
          </a:xfrm>
          <a:prstGeom prst="rect">
            <a:avLst/>
          </a:prstGeom>
          <a:noFill/>
        </p:spPr>
        <p:txBody>
          <a:bodyPr wrap="none" rtlCol="0">
            <a:spAutoFit/>
          </a:bodyPr>
          <a:lstStyle/>
          <a:p>
            <a:r>
              <a:rPr lang="en-US" sz="1400" dirty="0">
                <a:solidFill>
                  <a:srgbClr val="373A36"/>
                </a:solidFill>
                <a:highlight>
                  <a:srgbClr val="00FFFF"/>
                </a:highlight>
              </a:rPr>
              <a:t>2026.2</a:t>
            </a:r>
          </a:p>
        </p:txBody>
      </p:sp>
      <p:sp>
        <p:nvSpPr>
          <p:cNvPr id="11" name="Rectangle 10">
            <a:extLst>
              <a:ext uri="{FF2B5EF4-FFF2-40B4-BE49-F238E27FC236}">
                <a16:creationId xmlns:a16="http://schemas.microsoft.com/office/drawing/2014/main" id="{072FF99D-843C-44F6-9DDD-66686AC528BA}"/>
              </a:ext>
            </a:extLst>
          </p:cNvPr>
          <p:cNvSpPr/>
          <p:nvPr/>
        </p:nvSpPr>
        <p:spPr>
          <a:xfrm>
            <a:off x="11292143" y="1130331"/>
            <a:ext cx="825989" cy="483152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
            <a:extLst>
              <a:ext uri="{FF2B5EF4-FFF2-40B4-BE49-F238E27FC236}">
                <a16:creationId xmlns:a16="http://schemas.microsoft.com/office/drawing/2014/main" id="{C574CDF4-661A-C3C6-E88C-ED90A7C98029}"/>
              </a:ext>
            </a:extLst>
          </p:cNvPr>
          <p:cNvSpPr>
            <a:spLocks noGrp="1"/>
          </p:cNvSpPr>
          <p:nvPr>
            <p:ph type="body" sz="quarter" idx="14"/>
          </p:nvPr>
        </p:nvSpPr>
        <p:spPr>
          <a:xfrm>
            <a:off x="315058" y="2814710"/>
            <a:ext cx="1412144" cy="321408"/>
          </a:xfrm>
        </p:spPr>
        <p:txBody>
          <a:bodyPr/>
          <a:lstStyle/>
          <a:p>
            <a:pPr algn="ctr">
              <a:spcBef>
                <a:spcPts val="600"/>
              </a:spcBef>
              <a:spcAft>
                <a:spcPts val="0"/>
              </a:spcAft>
            </a:pPr>
            <a:r>
              <a:rPr lang="en-US" dirty="0"/>
              <a:t>Yuxuan Zhang</a:t>
            </a:r>
            <a:endParaRPr lang="en-US" sz="1400" dirty="0"/>
          </a:p>
          <a:p>
            <a:pPr algn="ctr">
              <a:spcBef>
                <a:spcPts val="600"/>
              </a:spcBef>
              <a:spcAft>
                <a:spcPts val="0"/>
              </a:spcAft>
            </a:pPr>
            <a:r>
              <a:rPr lang="en-US" sz="1200" dirty="0"/>
              <a:t>Instrument Scientist</a:t>
            </a:r>
          </a:p>
        </p:txBody>
      </p:sp>
      <p:sp>
        <p:nvSpPr>
          <p:cNvPr id="36" name="Text Placeholder 5">
            <a:extLst>
              <a:ext uri="{FF2B5EF4-FFF2-40B4-BE49-F238E27FC236}">
                <a16:creationId xmlns:a16="http://schemas.microsoft.com/office/drawing/2014/main" id="{2B3BD173-0076-50FF-C450-C88F955B8D4A}"/>
              </a:ext>
            </a:extLst>
          </p:cNvPr>
          <p:cNvSpPr>
            <a:spLocks noGrp="1"/>
          </p:cNvSpPr>
          <p:nvPr>
            <p:ph type="body" sz="quarter" idx="16"/>
          </p:nvPr>
        </p:nvSpPr>
        <p:spPr>
          <a:xfrm>
            <a:off x="338998" y="5129375"/>
            <a:ext cx="1412144" cy="321408"/>
          </a:xfrm>
        </p:spPr>
        <p:txBody>
          <a:bodyPr/>
          <a:lstStyle/>
          <a:p>
            <a:pPr algn="ctr">
              <a:spcBef>
                <a:spcPts val="600"/>
              </a:spcBef>
              <a:spcAft>
                <a:spcPts val="0"/>
              </a:spcAft>
            </a:pPr>
            <a:r>
              <a:rPr lang="en-US" dirty="0"/>
              <a:t>James Torres</a:t>
            </a:r>
            <a:endParaRPr lang="en-US" sz="1200" dirty="0"/>
          </a:p>
          <a:p>
            <a:pPr algn="ctr">
              <a:spcBef>
                <a:spcPts val="600"/>
              </a:spcBef>
              <a:spcAft>
                <a:spcPts val="0"/>
              </a:spcAft>
            </a:pPr>
            <a:r>
              <a:rPr lang="en-US" sz="1200" dirty="0"/>
              <a:t>Instrument Scientist</a:t>
            </a:r>
          </a:p>
        </p:txBody>
      </p:sp>
      <p:sp>
        <p:nvSpPr>
          <p:cNvPr id="37" name="Text Placeholder 7">
            <a:extLst>
              <a:ext uri="{FF2B5EF4-FFF2-40B4-BE49-F238E27FC236}">
                <a16:creationId xmlns:a16="http://schemas.microsoft.com/office/drawing/2014/main" id="{34AAA4CE-0DE0-98BD-F399-C019F66D8807}"/>
              </a:ext>
            </a:extLst>
          </p:cNvPr>
          <p:cNvSpPr>
            <a:spLocks noGrp="1"/>
          </p:cNvSpPr>
          <p:nvPr>
            <p:ph type="body" sz="quarter" idx="18"/>
          </p:nvPr>
        </p:nvSpPr>
        <p:spPr>
          <a:xfrm>
            <a:off x="3604323" y="2710991"/>
            <a:ext cx="1412144" cy="632005"/>
          </a:xfrm>
        </p:spPr>
        <p:txBody>
          <a:bodyPr>
            <a:noAutofit/>
          </a:bodyPr>
          <a:lstStyle/>
          <a:p>
            <a:pPr algn="ctr">
              <a:spcBef>
                <a:spcPts val="600"/>
              </a:spcBef>
              <a:spcAft>
                <a:spcPts val="0"/>
              </a:spcAft>
            </a:pPr>
            <a:r>
              <a:rPr lang="en-US" dirty="0"/>
              <a:t>Jean Bilheux</a:t>
            </a:r>
            <a:endParaRPr lang="en-US" sz="1200" dirty="0"/>
          </a:p>
          <a:p>
            <a:pPr algn="ctr">
              <a:spcBef>
                <a:spcPts val="600"/>
              </a:spcBef>
              <a:spcAft>
                <a:spcPts val="0"/>
              </a:spcAft>
            </a:pPr>
            <a:r>
              <a:rPr lang="en-US" sz="1200" dirty="0"/>
              <a:t>Computational Instrument Scientist</a:t>
            </a:r>
          </a:p>
        </p:txBody>
      </p:sp>
      <p:pic>
        <p:nvPicPr>
          <p:cNvPr id="38" name="Picture Placeholder 28">
            <a:extLst>
              <a:ext uri="{FF2B5EF4-FFF2-40B4-BE49-F238E27FC236}">
                <a16:creationId xmlns:a16="http://schemas.microsoft.com/office/drawing/2014/main" id="{6E2123F4-A13C-7E4B-0409-04DD3EEAA89D}"/>
              </a:ext>
            </a:extLst>
          </p:cNvPr>
          <p:cNvPicPr>
            <a:picLocks noChangeAspect="1"/>
          </p:cNvPicPr>
          <p:nvPr/>
        </p:nvPicPr>
        <p:blipFill>
          <a:blip r:embed="rId6"/>
          <a:srcRect l="13" t="6067" r="-13" b="21263"/>
          <a:stretch>
            <a:fillRect/>
          </a:stretch>
        </p:blipFill>
        <p:spPr>
          <a:xfrm>
            <a:off x="1981489" y="3718440"/>
            <a:ext cx="1411061" cy="1408177"/>
          </a:xfrm>
          <a:prstGeom prst="rect">
            <a:avLst/>
          </a:prstGeom>
          <a:solidFill>
            <a:schemeClr val="bg2"/>
          </a:solidFill>
          <a:ln w="38100">
            <a:noFill/>
          </a:ln>
        </p:spPr>
      </p:pic>
      <p:sp>
        <p:nvSpPr>
          <p:cNvPr id="40" name="Text Placeholder 9">
            <a:extLst>
              <a:ext uri="{FF2B5EF4-FFF2-40B4-BE49-F238E27FC236}">
                <a16:creationId xmlns:a16="http://schemas.microsoft.com/office/drawing/2014/main" id="{99E8E474-9981-2208-B5FC-6FA993E9D0F7}"/>
              </a:ext>
            </a:extLst>
          </p:cNvPr>
          <p:cNvSpPr>
            <a:spLocks noGrp="1"/>
          </p:cNvSpPr>
          <p:nvPr>
            <p:ph type="body" sz="quarter" idx="20"/>
          </p:nvPr>
        </p:nvSpPr>
        <p:spPr>
          <a:xfrm>
            <a:off x="1981123" y="5143769"/>
            <a:ext cx="1412144" cy="321408"/>
          </a:xfrm>
        </p:spPr>
        <p:txBody>
          <a:bodyPr/>
          <a:lstStyle/>
          <a:p>
            <a:pPr algn="ctr">
              <a:spcBef>
                <a:spcPts val="600"/>
              </a:spcBef>
              <a:spcAft>
                <a:spcPts val="0"/>
              </a:spcAft>
            </a:pPr>
            <a:r>
              <a:rPr lang="en-US" dirty="0"/>
              <a:t>Roger Hobbs</a:t>
            </a:r>
            <a:endParaRPr lang="en-US" sz="1200" dirty="0"/>
          </a:p>
          <a:p>
            <a:pPr algn="ctr">
              <a:spcBef>
                <a:spcPts val="600"/>
              </a:spcBef>
              <a:spcAft>
                <a:spcPts val="0"/>
              </a:spcAft>
            </a:pPr>
            <a:r>
              <a:rPr lang="en-US" sz="1200" dirty="0"/>
              <a:t>Scientific Associate</a:t>
            </a:r>
          </a:p>
        </p:txBody>
      </p:sp>
      <p:pic>
        <p:nvPicPr>
          <p:cNvPr id="42" name="Picture Placeholder 22">
            <a:extLst>
              <a:ext uri="{FF2B5EF4-FFF2-40B4-BE49-F238E27FC236}">
                <a16:creationId xmlns:a16="http://schemas.microsoft.com/office/drawing/2014/main" id="{9526CC38-C9FE-FEC0-3A21-9323A0A4078B}"/>
              </a:ext>
            </a:extLst>
          </p:cNvPr>
          <p:cNvPicPr>
            <a:picLocks noGrp="1" noChangeAspect="1"/>
          </p:cNvPicPr>
          <p:nvPr>
            <p:ph type="pic" sz="quarter" idx="12"/>
          </p:nvPr>
        </p:nvPicPr>
        <p:blipFill>
          <a:blip r:embed="rId7"/>
          <a:srcRect t="112" b="112"/>
          <a:stretch>
            <a:fillRect/>
          </a:stretch>
        </p:blipFill>
        <p:spPr>
          <a:xfrm>
            <a:off x="314692" y="1389868"/>
            <a:ext cx="1411287" cy="1408113"/>
          </a:xfrm>
          <a:prstGeom prst="rect">
            <a:avLst/>
          </a:prstGeom>
        </p:spPr>
      </p:pic>
      <p:pic>
        <p:nvPicPr>
          <p:cNvPr id="43" name="Picture Placeholder 23">
            <a:extLst>
              <a:ext uri="{FF2B5EF4-FFF2-40B4-BE49-F238E27FC236}">
                <a16:creationId xmlns:a16="http://schemas.microsoft.com/office/drawing/2014/main" id="{32CC1D0E-917E-A916-C5F8-6235EA3C0DBE}"/>
              </a:ext>
            </a:extLst>
          </p:cNvPr>
          <p:cNvPicPr>
            <a:picLocks noGrp="1" noChangeAspect="1"/>
          </p:cNvPicPr>
          <p:nvPr>
            <p:ph type="pic" sz="quarter" idx="15"/>
          </p:nvPr>
        </p:nvPicPr>
        <p:blipFill>
          <a:blip r:embed="rId8"/>
          <a:srcRect t="5406" b="5406"/>
          <a:stretch>
            <a:fillRect/>
          </a:stretch>
        </p:blipFill>
        <p:spPr>
          <a:xfrm>
            <a:off x="339730" y="3704533"/>
            <a:ext cx="1411288" cy="1408113"/>
          </a:xfrm>
          <a:prstGeom prst="rect">
            <a:avLst/>
          </a:prstGeom>
          <a:ln w="38100">
            <a:noFill/>
          </a:ln>
        </p:spPr>
      </p:pic>
      <p:pic>
        <p:nvPicPr>
          <p:cNvPr id="44" name="Picture Placeholder 24">
            <a:extLst>
              <a:ext uri="{FF2B5EF4-FFF2-40B4-BE49-F238E27FC236}">
                <a16:creationId xmlns:a16="http://schemas.microsoft.com/office/drawing/2014/main" id="{026B4288-43AF-166A-BFDD-B65AA5C89D1C}"/>
              </a:ext>
            </a:extLst>
          </p:cNvPr>
          <p:cNvPicPr>
            <a:picLocks noGrp="1" noChangeAspect="1"/>
          </p:cNvPicPr>
          <p:nvPr>
            <p:ph type="pic" sz="quarter" idx="17"/>
          </p:nvPr>
        </p:nvPicPr>
        <p:blipFill>
          <a:blip r:embed="rId9"/>
          <a:srcRect l="1310" r="1310"/>
          <a:stretch>
            <a:fillRect/>
          </a:stretch>
        </p:blipFill>
        <p:spPr>
          <a:xfrm>
            <a:off x="3605283" y="1368752"/>
            <a:ext cx="1411288" cy="1408113"/>
          </a:xfrm>
          <a:prstGeom prst="rect">
            <a:avLst/>
          </a:prstGeom>
        </p:spPr>
      </p:pic>
      <p:sp>
        <p:nvSpPr>
          <p:cNvPr id="45" name="TextBox 44">
            <a:extLst>
              <a:ext uri="{FF2B5EF4-FFF2-40B4-BE49-F238E27FC236}">
                <a16:creationId xmlns:a16="http://schemas.microsoft.com/office/drawing/2014/main" id="{D336F96F-205C-9CF0-2877-FF3B2CCC4C6D}"/>
              </a:ext>
            </a:extLst>
          </p:cNvPr>
          <p:cNvSpPr txBox="1"/>
          <p:nvPr/>
        </p:nvSpPr>
        <p:spPr>
          <a:xfrm>
            <a:off x="661276" y="4840656"/>
            <a:ext cx="1186543" cy="307777"/>
          </a:xfrm>
          <a:prstGeom prst="rect">
            <a:avLst/>
          </a:prstGeom>
          <a:noFill/>
        </p:spPr>
        <p:txBody>
          <a:bodyPr wrap="none" rtlCol="0">
            <a:spAutoFit/>
          </a:bodyPr>
          <a:lstStyle/>
          <a:p>
            <a:r>
              <a:rPr lang="en-US" sz="1400" dirty="0">
                <a:solidFill>
                  <a:srgbClr val="373A36"/>
                </a:solidFill>
                <a:highlight>
                  <a:srgbClr val="00FFFF"/>
                </a:highlight>
              </a:rPr>
              <a:t>Since 2023.7</a:t>
            </a:r>
          </a:p>
        </p:txBody>
      </p:sp>
      <p:sp>
        <p:nvSpPr>
          <p:cNvPr id="46" name="TextBox 45">
            <a:extLst>
              <a:ext uri="{FF2B5EF4-FFF2-40B4-BE49-F238E27FC236}">
                <a16:creationId xmlns:a16="http://schemas.microsoft.com/office/drawing/2014/main" id="{B6E556C9-0EF3-9810-78BA-D643A86749F0}"/>
              </a:ext>
            </a:extLst>
          </p:cNvPr>
          <p:cNvSpPr txBox="1"/>
          <p:nvPr/>
        </p:nvSpPr>
        <p:spPr>
          <a:xfrm>
            <a:off x="2297111" y="4852688"/>
            <a:ext cx="1186543" cy="307777"/>
          </a:xfrm>
          <a:prstGeom prst="rect">
            <a:avLst/>
          </a:prstGeom>
          <a:noFill/>
        </p:spPr>
        <p:txBody>
          <a:bodyPr wrap="none" rtlCol="0">
            <a:spAutoFit/>
          </a:bodyPr>
          <a:lstStyle/>
          <a:p>
            <a:r>
              <a:rPr lang="en-US" sz="1400" dirty="0">
                <a:solidFill>
                  <a:srgbClr val="373A36"/>
                </a:solidFill>
                <a:highlight>
                  <a:srgbClr val="00FFFF"/>
                </a:highlight>
              </a:rPr>
              <a:t>Since 2024.2</a:t>
            </a:r>
          </a:p>
        </p:txBody>
      </p:sp>
      <p:sp>
        <p:nvSpPr>
          <p:cNvPr id="47" name="TextBox 46">
            <a:extLst>
              <a:ext uri="{FF2B5EF4-FFF2-40B4-BE49-F238E27FC236}">
                <a16:creationId xmlns:a16="http://schemas.microsoft.com/office/drawing/2014/main" id="{D1B2CF7A-A0EE-AF58-EE7F-A126F64F09E3}"/>
              </a:ext>
            </a:extLst>
          </p:cNvPr>
          <p:cNvSpPr txBox="1"/>
          <p:nvPr/>
        </p:nvSpPr>
        <p:spPr>
          <a:xfrm>
            <a:off x="629866" y="2531306"/>
            <a:ext cx="1186543" cy="307777"/>
          </a:xfrm>
          <a:prstGeom prst="rect">
            <a:avLst/>
          </a:prstGeom>
          <a:noFill/>
        </p:spPr>
        <p:txBody>
          <a:bodyPr wrap="none" rtlCol="0">
            <a:spAutoFit/>
          </a:bodyPr>
          <a:lstStyle/>
          <a:p>
            <a:r>
              <a:rPr lang="en-US" sz="1400" dirty="0">
                <a:solidFill>
                  <a:srgbClr val="373A36"/>
                </a:solidFill>
                <a:highlight>
                  <a:srgbClr val="00FFFF"/>
                </a:highlight>
              </a:rPr>
              <a:t>Since 2019.3</a:t>
            </a:r>
          </a:p>
        </p:txBody>
      </p:sp>
      <p:pic>
        <p:nvPicPr>
          <p:cNvPr id="48" name="Picture 47" descr="A person wearing glasses and looking at the camera&#10;&#10;Description automatically generated">
            <a:extLst>
              <a:ext uri="{FF2B5EF4-FFF2-40B4-BE49-F238E27FC236}">
                <a16:creationId xmlns:a16="http://schemas.microsoft.com/office/drawing/2014/main" id="{B1E240A8-4BE3-3B88-2750-CB3A09C94877}"/>
              </a:ext>
            </a:extLst>
          </p:cNvPr>
          <p:cNvPicPr>
            <a:picLocks noChangeAspect="1"/>
          </p:cNvPicPr>
          <p:nvPr/>
        </p:nvPicPr>
        <p:blipFill>
          <a:blip r:embed="rId10"/>
          <a:stretch>
            <a:fillRect/>
          </a:stretch>
        </p:blipFill>
        <p:spPr>
          <a:xfrm>
            <a:off x="3613022" y="3670596"/>
            <a:ext cx="1422084" cy="1422084"/>
          </a:xfrm>
          <a:prstGeom prst="rect">
            <a:avLst/>
          </a:prstGeom>
        </p:spPr>
      </p:pic>
      <p:sp>
        <p:nvSpPr>
          <p:cNvPr id="49" name="Text Placeholder 9">
            <a:extLst>
              <a:ext uri="{FF2B5EF4-FFF2-40B4-BE49-F238E27FC236}">
                <a16:creationId xmlns:a16="http://schemas.microsoft.com/office/drawing/2014/main" id="{B32BE5B3-119A-8CD6-E11A-59280F8F44F5}"/>
              </a:ext>
            </a:extLst>
          </p:cNvPr>
          <p:cNvSpPr txBox="1">
            <a:spLocks/>
          </p:cNvSpPr>
          <p:nvPr/>
        </p:nvSpPr>
        <p:spPr>
          <a:xfrm>
            <a:off x="3457586" y="5135679"/>
            <a:ext cx="1732955" cy="321408"/>
          </a:xfrm>
          <a:prstGeom prst="rect">
            <a:avLst/>
          </a:prstGeom>
        </p:spPr>
        <p:txBody>
          <a:bodyPr vert="horz" lIns="0" tIns="9144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600" b="0" i="0" kern="1200">
                <a:solidFill>
                  <a:schemeClr val="tx1"/>
                </a:solidFill>
                <a:latin typeface="Aptos Light" panose="020B0004020202020204" pitchFamily="34" charset="0"/>
                <a:ea typeface="Aptos" panose="02000000000000000000" pitchFamily="2" charset="0"/>
                <a:cs typeface="+mn-cs"/>
              </a:defRPr>
            </a:lvl1pPr>
            <a:lvl2pPr marL="4572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2pPr>
            <a:lvl3pPr marL="9144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3pPr>
            <a:lvl4pPr marL="13716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4pPr>
            <a:lvl5pPr marL="1828800" indent="0" algn="l" defTabSz="914400" rtl="0" eaLnBrk="1" latinLnBrk="0" hangingPunct="1">
              <a:lnSpc>
                <a:spcPct val="90000"/>
              </a:lnSpc>
              <a:spcBef>
                <a:spcPts val="1200"/>
              </a:spcBef>
              <a:spcAft>
                <a:spcPts val="60"/>
              </a:spcAft>
              <a:buFont typeface="Arial" panose="020B0604020202020204" pitchFamily="34" charset="0"/>
              <a:buNone/>
              <a:defRPr sz="1800" b="1"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spcAft>
                <a:spcPts val="0"/>
              </a:spcAft>
            </a:pPr>
            <a:r>
              <a:rPr lang="en-US" dirty="0"/>
              <a:t>Chen Zhang</a:t>
            </a:r>
            <a:endParaRPr lang="en-US" sz="1200" dirty="0"/>
          </a:p>
          <a:p>
            <a:pPr algn="ctr">
              <a:spcBef>
                <a:spcPts val="600"/>
              </a:spcBef>
              <a:spcAft>
                <a:spcPts val="0"/>
              </a:spcAft>
            </a:pPr>
            <a:r>
              <a:rPr lang="en-US" sz="1200" dirty="0"/>
              <a:t>Computational Scientist</a:t>
            </a:r>
          </a:p>
        </p:txBody>
      </p:sp>
      <p:sp>
        <p:nvSpPr>
          <p:cNvPr id="50" name="TextBox 49">
            <a:extLst>
              <a:ext uri="{FF2B5EF4-FFF2-40B4-BE49-F238E27FC236}">
                <a16:creationId xmlns:a16="http://schemas.microsoft.com/office/drawing/2014/main" id="{DF62DA98-52F7-21F5-968D-273FE55B91ED}"/>
              </a:ext>
            </a:extLst>
          </p:cNvPr>
          <p:cNvSpPr txBox="1"/>
          <p:nvPr/>
        </p:nvSpPr>
        <p:spPr>
          <a:xfrm>
            <a:off x="3929018" y="4824959"/>
            <a:ext cx="1186543" cy="307777"/>
          </a:xfrm>
          <a:prstGeom prst="rect">
            <a:avLst/>
          </a:prstGeom>
          <a:noFill/>
        </p:spPr>
        <p:txBody>
          <a:bodyPr wrap="none" rtlCol="0">
            <a:spAutoFit/>
          </a:bodyPr>
          <a:lstStyle/>
          <a:p>
            <a:r>
              <a:rPr lang="en-US" sz="1400" dirty="0">
                <a:solidFill>
                  <a:srgbClr val="373A36"/>
                </a:solidFill>
                <a:highlight>
                  <a:srgbClr val="00FFFF"/>
                </a:highlight>
              </a:rPr>
              <a:t>Since 2021.6</a:t>
            </a:r>
          </a:p>
        </p:txBody>
      </p:sp>
    </p:spTree>
    <p:extLst>
      <p:ext uri="{BB962C8B-B14F-4D97-AF65-F5344CB8AC3E}">
        <p14:creationId xmlns:p14="http://schemas.microsoft.com/office/powerpoint/2010/main" val="1215741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C1548-51A6-7ED9-FA5F-0A1A5D6DB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FE08D-C612-FA81-1ADA-859649240A16}"/>
              </a:ext>
            </a:extLst>
          </p:cNvPr>
          <p:cNvSpPr>
            <a:spLocks noGrp="1"/>
          </p:cNvSpPr>
          <p:nvPr>
            <p:ph type="title"/>
          </p:nvPr>
        </p:nvSpPr>
        <p:spPr/>
        <p:txBody>
          <a:bodyPr/>
          <a:lstStyle/>
          <a:p>
            <a:r>
              <a:rPr lang="en-US" dirty="0"/>
              <a:t>The </a:t>
            </a:r>
            <a:r>
              <a:rPr lang="en-US" i="1" dirty="0">
                <a:solidFill>
                  <a:srgbClr val="C00000"/>
                </a:solidFill>
              </a:rPr>
              <a:t>M</a:t>
            </a:r>
            <a:r>
              <a:rPr lang="en-US" dirty="0"/>
              <a:t>ultimodal </a:t>
            </a:r>
            <a:r>
              <a:rPr lang="en-US" i="1" dirty="0">
                <a:solidFill>
                  <a:srgbClr val="C00000"/>
                </a:solidFill>
              </a:rPr>
              <a:t>A</a:t>
            </a:r>
            <a:r>
              <a:rPr lang="en-US" dirty="0"/>
              <a:t>dvanced </a:t>
            </a:r>
            <a:r>
              <a:rPr lang="en-US" i="1" dirty="0">
                <a:solidFill>
                  <a:srgbClr val="C00000"/>
                </a:solidFill>
              </a:rPr>
              <a:t>R</a:t>
            </a:r>
            <a:r>
              <a:rPr lang="en-US" dirty="0"/>
              <a:t>adiography </a:t>
            </a:r>
            <a:r>
              <a:rPr lang="en-US" i="1" dirty="0">
                <a:solidFill>
                  <a:srgbClr val="C00000"/>
                </a:solidFill>
              </a:rPr>
              <a:t>S</a:t>
            </a:r>
            <a:r>
              <a:rPr lang="en-US" dirty="0"/>
              <a:t>tation</a:t>
            </a:r>
          </a:p>
        </p:txBody>
      </p:sp>
      <p:pic>
        <p:nvPicPr>
          <p:cNvPr id="31" name="Content Placeholder 30">
            <a:extLst>
              <a:ext uri="{FF2B5EF4-FFF2-40B4-BE49-F238E27FC236}">
                <a16:creationId xmlns:a16="http://schemas.microsoft.com/office/drawing/2014/main" id="{51E6703F-2274-518B-E394-B7094FABA189}"/>
              </a:ext>
            </a:extLst>
          </p:cNvPr>
          <p:cNvPicPr>
            <a:picLocks noGrp="1" noChangeAspect="1"/>
          </p:cNvPicPr>
          <p:nvPr>
            <p:ph idx="1"/>
          </p:nvPr>
        </p:nvPicPr>
        <p:blipFill>
          <a:blip r:embed="rId2"/>
          <a:stretch>
            <a:fillRect/>
          </a:stretch>
        </p:blipFill>
        <p:spPr>
          <a:xfrm>
            <a:off x="227009" y="1138687"/>
            <a:ext cx="11737982" cy="4904627"/>
          </a:xfrm>
        </p:spPr>
      </p:pic>
      <p:pic>
        <p:nvPicPr>
          <p:cNvPr id="4" name="Picture 3" descr="A picture containing indoor, equipment, miller&#10;&#10;AI-generated content may be incorrect.">
            <a:extLst>
              <a:ext uri="{FF2B5EF4-FFF2-40B4-BE49-F238E27FC236}">
                <a16:creationId xmlns:a16="http://schemas.microsoft.com/office/drawing/2014/main" id="{617560A3-AF2E-50A8-E546-6BA3518D5002}"/>
              </a:ext>
            </a:extLst>
          </p:cNvPr>
          <p:cNvPicPr>
            <a:picLocks noChangeAspect="1"/>
          </p:cNvPicPr>
          <p:nvPr/>
        </p:nvPicPr>
        <p:blipFill>
          <a:blip r:embed="rId3"/>
          <a:stretch>
            <a:fillRect/>
          </a:stretch>
        </p:blipFill>
        <p:spPr>
          <a:xfrm>
            <a:off x="1323974" y="-434975"/>
            <a:ext cx="3876675" cy="5168900"/>
          </a:xfrm>
          <a:prstGeom prst="rect">
            <a:avLst/>
          </a:prstGeom>
        </p:spPr>
      </p:pic>
    </p:spTree>
    <p:extLst>
      <p:ext uri="{BB962C8B-B14F-4D97-AF65-F5344CB8AC3E}">
        <p14:creationId xmlns:p14="http://schemas.microsoft.com/office/powerpoint/2010/main" val="63605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F837-1902-2372-9A14-92756E83175F}"/>
              </a:ext>
            </a:extLst>
          </p:cNvPr>
          <p:cNvSpPr>
            <a:spLocks noGrp="1"/>
          </p:cNvSpPr>
          <p:nvPr>
            <p:ph type="title"/>
          </p:nvPr>
        </p:nvSpPr>
        <p:spPr/>
        <p:txBody>
          <a:bodyPr/>
          <a:lstStyle/>
          <a:p>
            <a:r>
              <a:rPr lang="en-US" dirty="0"/>
              <a:t>Oversubscription rate, average ≈ 2.96</a:t>
            </a:r>
          </a:p>
        </p:txBody>
      </p:sp>
      <p:grpSp>
        <p:nvGrpSpPr>
          <p:cNvPr id="10" name="Group 9">
            <a:extLst>
              <a:ext uri="{FF2B5EF4-FFF2-40B4-BE49-F238E27FC236}">
                <a16:creationId xmlns:a16="http://schemas.microsoft.com/office/drawing/2014/main" id="{A7E46899-CB46-6F5A-66DE-24E240B6B107}"/>
              </a:ext>
            </a:extLst>
          </p:cNvPr>
          <p:cNvGrpSpPr/>
          <p:nvPr/>
        </p:nvGrpSpPr>
        <p:grpSpPr>
          <a:xfrm>
            <a:off x="314692" y="1384837"/>
            <a:ext cx="11389783" cy="3858394"/>
            <a:chOff x="314692" y="1283237"/>
            <a:chExt cx="11389783" cy="3858394"/>
          </a:xfrm>
        </p:grpSpPr>
        <p:pic>
          <p:nvPicPr>
            <p:cNvPr id="4" name="Picture 3">
              <a:extLst>
                <a:ext uri="{FF2B5EF4-FFF2-40B4-BE49-F238E27FC236}">
                  <a16:creationId xmlns:a16="http://schemas.microsoft.com/office/drawing/2014/main" id="{60ADB520-A10C-0F3E-36FA-242E49754FEE}"/>
                </a:ext>
              </a:extLst>
            </p:cNvPr>
            <p:cNvPicPr>
              <a:picLocks noChangeAspect="1"/>
            </p:cNvPicPr>
            <p:nvPr/>
          </p:nvPicPr>
          <p:blipFill>
            <a:blip r:embed="rId2"/>
            <a:srcRect l="1045" t="2809" r="23071" b="2167"/>
            <a:stretch>
              <a:fillRect/>
            </a:stretch>
          </p:blipFill>
          <p:spPr>
            <a:xfrm>
              <a:off x="314692" y="1283237"/>
              <a:ext cx="5608476" cy="3858394"/>
            </a:xfrm>
            <a:prstGeom prst="rect">
              <a:avLst/>
            </a:prstGeom>
            <a:ln>
              <a:solidFill>
                <a:schemeClr val="accent1"/>
              </a:solidFill>
            </a:ln>
          </p:spPr>
        </p:pic>
        <p:pic>
          <p:nvPicPr>
            <p:cNvPr id="5" name="Picture 4">
              <a:extLst>
                <a:ext uri="{FF2B5EF4-FFF2-40B4-BE49-F238E27FC236}">
                  <a16:creationId xmlns:a16="http://schemas.microsoft.com/office/drawing/2014/main" id="{8CDBBF9F-9FE8-F773-4AD1-40F635B13E83}"/>
                </a:ext>
              </a:extLst>
            </p:cNvPr>
            <p:cNvPicPr>
              <a:picLocks noChangeAspect="1"/>
            </p:cNvPicPr>
            <p:nvPr/>
          </p:nvPicPr>
          <p:blipFill>
            <a:blip r:embed="rId3"/>
            <a:srcRect l="1181" t="2494" r="19124" b="2494"/>
            <a:stretch>
              <a:fillRect/>
            </a:stretch>
          </p:blipFill>
          <p:spPr>
            <a:xfrm>
              <a:off x="6156514" y="1283237"/>
              <a:ext cx="5547961" cy="3858394"/>
            </a:xfrm>
            <a:prstGeom prst="rect">
              <a:avLst/>
            </a:prstGeom>
            <a:ln>
              <a:solidFill>
                <a:schemeClr val="accent1"/>
              </a:solidFill>
            </a:ln>
          </p:spPr>
        </p:pic>
        <p:cxnSp>
          <p:nvCxnSpPr>
            <p:cNvPr id="7" name="Straight Connector 6">
              <a:extLst>
                <a:ext uri="{FF2B5EF4-FFF2-40B4-BE49-F238E27FC236}">
                  <a16:creationId xmlns:a16="http://schemas.microsoft.com/office/drawing/2014/main" id="{4DEAA211-8F48-5C0E-2D49-F20AC75F5A12}"/>
                </a:ext>
              </a:extLst>
            </p:cNvPr>
            <p:cNvCxnSpPr/>
            <p:nvPr/>
          </p:nvCxnSpPr>
          <p:spPr>
            <a:xfrm>
              <a:off x="2189747" y="1588168"/>
              <a:ext cx="8301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343A92-FB49-3E86-0631-C9C2BAC51D95}"/>
                </a:ext>
              </a:extLst>
            </p:cNvPr>
            <p:cNvCxnSpPr>
              <a:cxnSpLocks/>
            </p:cNvCxnSpPr>
            <p:nvPr/>
          </p:nvCxnSpPr>
          <p:spPr>
            <a:xfrm>
              <a:off x="8502985" y="1590172"/>
              <a:ext cx="4251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99FC2DA-0E9C-1B84-C694-EAF5E6CDA5F7}"/>
              </a:ext>
            </a:extLst>
          </p:cNvPr>
          <p:cNvGrpSpPr/>
          <p:nvPr/>
        </p:nvGrpSpPr>
        <p:grpSpPr>
          <a:xfrm>
            <a:off x="3236672" y="5243231"/>
            <a:ext cx="2656368" cy="955401"/>
            <a:chOff x="3236672" y="5243231"/>
            <a:chExt cx="2656368" cy="955401"/>
          </a:xfrm>
        </p:grpSpPr>
        <p:cxnSp>
          <p:nvCxnSpPr>
            <p:cNvPr id="6" name="Straight Arrow Connector 5">
              <a:extLst>
                <a:ext uri="{FF2B5EF4-FFF2-40B4-BE49-F238E27FC236}">
                  <a16:creationId xmlns:a16="http://schemas.microsoft.com/office/drawing/2014/main" id="{EDFEC1C6-CE73-AAC6-7194-B815A470F47A}"/>
                </a:ext>
              </a:extLst>
            </p:cNvPr>
            <p:cNvCxnSpPr>
              <a:cxnSpLocks/>
            </p:cNvCxnSpPr>
            <p:nvPr/>
          </p:nvCxnSpPr>
          <p:spPr>
            <a:xfrm flipV="1">
              <a:off x="4429125" y="5243231"/>
              <a:ext cx="271463" cy="586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3E80DC7-0661-08E2-CE21-3B1CF6A3BFC5}"/>
                </a:ext>
              </a:extLst>
            </p:cNvPr>
            <p:cNvSpPr txBox="1"/>
            <p:nvPr/>
          </p:nvSpPr>
          <p:spPr>
            <a:xfrm>
              <a:off x="3236672" y="5829300"/>
              <a:ext cx="2656368" cy="369332"/>
            </a:xfrm>
            <a:prstGeom prst="rect">
              <a:avLst/>
            </a:prstGeom>
            <a:noFill/>
          </p:spPr>
          <p:txBody>
            <a:bodyPr wrap="none" rtlCol="0">
              <a:spAutoFit/>
            </a:bodyPr>
            <a:lstStyle/>
            <a:p>
              <a:r>
                <a:rPr lang="en-US" dirty="0"/>
                <a:t>The lowest score was 3.5</a:t>
              </a:r>
            </a:p>
          </p:txBody>
        </p:sp>
      </p:grpSp>
    </p:spTree>
    <p:extLst>
      <p:ext uri="{BB962C8B-B14F-4D97-AF65-F5344CB8AC3E}">
        <p14:creationId xmlns:p14="http://schemas.microsoft.com/office/powerpoint/2010/main" val="36856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D622-C66F-A7E3-4EA0-907806C6416E}"/>
              </a:ext>
            </a:extLst>
          </p:cNvPr>
          <p:cNvSpPr>
            <a:spLocks noGrp="1"/>
          </p:cNvSpPr>
          <p:nvPr>
            <p:ph type="title"/>
          </p:nvPr>
        </p:nvSpPr>
        <p:spPr/>
        <p:txBody>
          <a:bodyPr/>
          <a:lstStyle/>
          <a:p>
            <a:r>
              <a:rPr lang="en-US" dirty="0"/>
              <a:t>Research diversity at MARS</a:t>
            </a:r>
          </a:p>
        </p:txBody>
      </p:sp>
      <p:pic>
        <p:nvPicPr>
          <p:cNvPr id="4" name="Picture 3">
            <a:extLst>
              <a:ext uri="{FF2B5EF4-FFF2-40B4-BE49-F238E27FC236}">
                <a16:creationId xmlns:a16="http://schemas.microsoft.com/office/drawing/2014/main" id="{17663250-D631-927E-0D77-79522D6C9096}"/>
              </a:ext>
            </a:extLst>
          </p:cNvPr>
          <p:cNvPicPr>
            <a:picLocks noChangeAspect="1"/>
          </p:cNvPicPr>
          <p:nvPr/>
        </p:nvPicPr>
        <p:blipFill>
          <a:blip r:embed="rId2"/>
          <a:srcRect l="1267" t="1345" r="1797" b="5348"/>
          <a:stretch>
            <a:fillRect/>
          </a:stretch>
        </p:blipFill>
        <p:spPr>
          <a:xfrm>
            <a:off x="384876" y="808323"/>
            <a:ext cx="5498243" cy="5556382"/>
          </a:xfrm>
          <a:prstGeom prst="rect">
            <a:avLst/>
          </a:prstGeom>
        </p:spPr>
      </p:pic>
      <p:pic>
        <p:nvPicPr>
          <p:cNvPr id="5" name="Picture 4">
            <a:extLst>
              <a:ext uri="{FF2B5EF4-FFF2-40B4-BE49-F238E27FC236}">
                <a16:creationId xmlns:a16="http://schemas.microsoft.com/office/drawing/2014/main" id="{15E80038-CD6C-7455-AD7E-866B55D15A63}"/>
              </a:ext>
            </a:extLst>
          </p:cNvPr>
          <p:cNvPicPr>
            <a:picLocks noChangeAspect="1"/>
          </p:cNvPicPr>
          <p:nvPr/>
        </p:nvPicPr>
        <p:blipFill>
          <a:blip r:embed="rId3"/>
          <a:srcRect t="4710" b="4141"/>
          <a:stretch>
            <a:fillRect/>
          </a:stretch>
        </p:blipFill>
        <p:spPr>
          <a:xfrm>
            <a:off x="6400750" y="216568"/>
            <a:ext cx="4981124" cy="6523671"/>
          </a:xfrm>
          <a:prstGeom prst="rect">
            <a:avLst/>
          </a:prstGeom>
        </p:spPr>
      </p:pic>
      <p:sp>
        <p:nvSpPr>
          <p:cNvPr id="8" name="Rectangle 7">
            <a:extLst>
              <a:ext uri="{FF2B5EF4-FFF2-40B4-BE49-F238E27FC236}">
                <a16:creationId xmlns:a16="http://schemas.microsoft.com/office/drawing/2014/main" id="{E56C15EB-DB4A-59FC-3533-3BAC4552A296}"/>
              </a:ext>
            </a:extLst>
          </p:cNvPr>
          <p:cNvSpPr/>
          <p:nvPr/>
        </p:nvSpPr>
        <p:spPr>
          <a:xfrm>
            <a:off x="6296851" y="112226"/>
            <a:ext cx="5193306" cy="8863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53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AC82-E273-7622-357E-372BF9A9D2C2}"/>
              </a:ext>
            </a:extLst>
          </p:cNvPr>
          <p:cNvSpPr>
            <a:spLocks noGrp="1"/>
          </p:cNvSpPr>
          <p:nvPr>
            <p:ph type="title"/>
          </p:nvPr>
        </p:nvSpPr>
        <p:spPr/>
        <p:txBody>
          <a:bodyPr/>
          <a:lstStyle/>
          <a:p>
            <a:r>
              <a:rPr lang="en-US" dirty="0"/>
              <a:t>Since FY20, MARS users = 12-16% of HFIR users</a:t>
            </a:r>
          </a:p>
        </p:txBody>
      </p:sp>
      <p:pic>
        <p:nvPicPr>
          <p:cNvPr id="5" name="Picture 4">
            <a:extLst>
              <a:ext uri="{FF2B5EF4-FFF2-40B4-BE49-F238E27FC236}">
                <a16:creationId xmlns:a16="http://schemas.microsoft.com/office/drawing/2014/main" id="{4C828AA6-BB7E-258C-B8B3-76662A933985}"/>
              </a:ext>
            </a:extLst>
          </p:cNvPr>
          <p:cNvPicPr>
            <a:picLocks noChangeAspect="1"/>
          </p:cNvPicPr>
          <p:nvPr/>
        </p:nvPicPr>
        <p:blipFill>
          <a:blip r:embed="rId3"/>
          <a:stretch>
            <a:fillRect/>
          </a:stretch>
        </p:blipFill>
        <p:spPr>
          <a:xfrm>
            <a:off x="5223620" y="1251522"/>
            <a:ext cx="6406662" cy="4692073"/>
          </a:xfrm>
          <a:prstGeom prst="rect">
            <a:avLst/>
          </a:prstGeom>
        </p:spPr>
      </p:pic>
      <p:pic>
        <p:nvPicPr>
          <p:cNvPr id="6" name="Picture 5">
            <a:extLst>
              <a:ext uri="{FF2B5EF4-FFF2-40B4-BE49-F238E27FC236}">
                <a16:creationId xmlns:a16="http://schemas.microsoft.com/office/drawing/2014/main" id="{84D3F7EF-9D1E-BC4A-DF5D-6A87626C4ADD}"/>
              </a:ext>
            </a:extLst>
          </p:cNvPr>
          <p:cNvPicPr>
            <a:picLocks noChangeAspect="1"/>
          </p:cNvPicPr>
          <p:nvPr/>
        </p:nvPicPr>
        <p:blipFill>
          <a:blip r:embed="rId4"/>
          <a:srcRect l="15483" t="1167" r="15501" b="2809"/>
          <a:stretch>
            <a:fillRect/>
          </a:stretch>
        </p:blipFill>
        <p:spPr>
          <a:xfrm>
            <a:off x="384876" y="983028"/>
            <a:ext cx="4443046" cy="5229061"/>
          </a:xfrm>
          <a:prstGeom prst="rect">
            <a:avLst/>
          </a:prstGeom>
        </p:spPr>
      </p:pic>
    </p:spTree>
    <p:extLst>
      <p:ext uri="{BB962C8B-B14F-4D97-AF65-F5344CB8AC3E}">
        <p14:creationId xmlns:p14="http://schemas.microsoft.com/office/powerpoint/2010/main" val="179966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6AD0-AF94-E1A9-500B-1E94CFC497E9}"/>
              </a:ext>
            </a:extLst>
          </p:cNvPr>
          <p:cNvSpPr>
            <a:spLocks noGrp="1"/>
          </p:cNvSpPr>
          <p:nvPr>
            <p:ph type="title"/>
          </p:nvPr>
        </p:nvSpPr>
        <p:spPr/>
        <p:txBody>
          <a:bodyPr/>
          <a:lstStyle/>
          <a:p>
            <a:r>
              <a:rPr lang="en-US" dirty="0"/>
              <a:t>Sample environments</a:t>
            </a:r>
          </a:p>
        </p:txBody>
      </p:sp>
      <p:sp>
        <p:nvSpPr>
          <p:cNvPr id="3" name="Content Placeholder 2">
            <a:extLst>
              <a:ext uri="{FF2B5EF4-FFF2-40B4-BE49-F238E27FC236}">
                <a16:creationId xmlns:a16="http://schemas.microsoft.com/office/drawing/2014/main" id="{ED80E014-5E99-72D0-5291-21376F6DC359}"/>
              </a:ext>
            </a:extLst>
          </p:cNvPr>
          <p:cNvSpPr>
            <a:spLocks noGrp="1"/>
          </p:cNvSpPr>
          <p:nvPr>
            <p:ph idx="1"/>
          </p:nvPr>
        </p:nvSpPr>
        <p:spPr>
          <a:xfrm>
            <a:off x="314692" y="1408599"/>
            <a:ext cx="5781308" cy="4895416"/>
          </a:xfrm>
        </p:spPr>
        <p:txBody>
          <a:bodyPr/>
          <a:lstStyle/>
          <a:p>
            <a:pPr>
              <a:spcBef>
                <a:spcPts val="0"/>
              </a:spcBef>
            </a:pPr>
            <a:r>
              <a:rPr lang="en-US" b="1" dirty="0"/>
              <a:t>Current</a:t>
            </a:r>
          </a:p>
          <a:p>
            <a:pPr marL="285750" indent="-285750">
              <a:spcBef>
                <a:spcPts val="0"/>
              </a:spcBef>
              <a:buFont typeface="Arial" panose="020B0604020202020204" pitchFamily="34" charset="0"/>
              <a:buChar char="•"/>
            </a:pPr>
            <a:r>
              <a:rPr lang="en-US" dirty="0"/>
              <a:t>Custom user-supplied equipment</a:t>
            </a:r>
          </a:p>
          <a:p>
            <a:pPr marL="971550" lvl="1" indent="-285750">
              <a:spcBef>
                <a:spcPts val="0"/>
              </a:spcBef>
            </a:pPr>
            <a:r>
              <a:rPr lang="en-US" dirty="0"/>
              <a:t>Chiller and shielding (polarization)</a:t>
            </a:r>
          </a:p>
          <a:p>
            <a:pPr marL="971550" lvl="1" indent="-285750">
              <a:spcBef>
                <a:spcPts val="0"/>
              </a:spcBef>
            </a:pPr>
            <a:r>
              <a:rPr lang="en-US" dirty="0"/>
              <a:t>Concrete freezing stage</a:t>
            </a:r>
          </a:p>
          <a:p>
            <a:pPr marL="971550" lvl="1" indent="-285750">
              <a:spcBef>
                <a:spcPts val="0"/>
              </a:spcBef>
            </a:pPr>
            <a:r>
              <a:rPr lang="en-US" dirty="0"/>
              <a:t>H2 pressure cell</a:t>
            </a:r>
          </a:p>
          <a:p>
            <a:pPr marL="971550" lvl="1" indent="-285750">
              <a:spcBef>
                <a:spcPts val="0"/>
              </a:spcBef>
            </a:pPr>
            <a:r>
              <a:rPr lang="en-US" dirty="0"/>
              <a:t>Fuel cells</a:t>
            </a:r>
          </a:p>
          <a:p>
            <a:pPr marL="971550" lvl="1" indent="-285750">
              <a:spcBef>
                <a:spcPts val="0"/>
              </a:spcBef>
            </a:pPr>
            <a:r>
              <a:rPr lang="en-US" dirty="0"/>
              <a:t>Molten salt furnace</a:t>
            </a:r>
          </a:p>
          <a:p>
            <a:pPr marL="971550" lvl="1" indent="-285750">
              <a:spcBef>
                <a:spcPts val="0"/>
              </a:spcBef>
            </a:pPr>
            <a:r>
              <a:rPr lang="en-US" dirty="0"/>
              <a:t>TGA</a:t>
            </a:r>
          </a:p>
          <a:p>
            <a:pPr marL="971550" lvl="1" indent="-285750">
              <a:spcBef>
                <a:spcPts val="0"/>
              </a:spcBef>
            </a:pPr>
            <a:r>
              <a:rPr lang="en-US" dirty="0"/>
              <a:t>Battery cells</a:t>
            </a:r>
          </a:p>
          <a:p>
            <a:pPr marL="285750" indent="-285750">
              <a:spcBef>
                <a:spcPts val="0"/>
              </a:spcBef>
              <a:buFont typeface="Arial" panose="020B0604020202020204" pitchFamily="34" charset="0"/>
              <a:buChar char="•"/>
            </a:pPr>
            <a:r>
              <a:rPr lang="en-US" dirty="0"/>
              <a:t>Biologic </a:t>
            </a:r>
            <a:r>
              <a:rPr lang="en-US" dirty="0" err="1"/>
              <a:t>potentiostat</a:t>
            </a:r>
            <a:endParaRPr lang="en-US" dirty="0"/>
          </a:p>
          <a:p>
            <a:pPr marL="285750" indent="-285750">
              <a:spcBef>
                <a:spcPts val="0"/>
              </a:spcBef>
              <a:buFont typeface="Arial" panose="020B0604020202020204" pitchFamily="34" charset="0"/>
              <a:buChar char="•"/>
            </a:pPr>
            <a:r>
              <a:rPr lang="en-US" dirty="0"/>
              <a:t>Shared SE</a:t>
            </a:r>
          </a:p>
          <a:p>
            <a:pPr marL="971550" lvl="1" indent="-285750">
              <a:spcBef>
                <a:spcPts val="0"/>
              </a:spcBef>
            </a:pPr>
            <a:r>
              <a:rPr lang="en-US" dirty="0"/>
              <a:t>Pressure (EAP) cells</a:t>
            </a:r>
          </a:p>
          <a:p>
            <a:pPr marL="971550" lvl="1" indent="-285750">
              <a:spcBef>
                <a:spcPts val="0"/>
              </a:spcBef>
            </a:pPr>
            <a:r>
              <a:rPr lang="en-US" dirty="0"/>
              <a:t>IR lamps</a:t>
            </a:r>
          </a:p>
          <a:p>
            <a:pPr marL="971550" lvl="1" indent="-285750">
              <a:spcBef>
                <a:spcPts val="0"/>
              </a:spcBef>
            </a:pPr>
            <a:r>
              <a:rPr lang="en-US" dirty="0"/>
              <a:t>Hot-A vacuum furnace</a:t>
            </a:r>
          </a:p>
          <a:p>
            <a:pPr marL="971550" lvl="1" indent="-285750">
              <a:spcBef>
                <a:spcPts val="0"/>
              </a:spcBef>
            </a:pPr>
            <a:r>
              <a:rPr lang="en-US" dirty="0"/>
              <a:t>Polarization (supermirror polarizer and 3He analyzer)</a:t>
            </a:r>
          </a:p>
          <a:p>
            <a:pPr marL="285750" indent="-285750">
              <a:spcBef>
                <a:spcPts val="0"/>
              </a:spcBef>
              <a:buFont typeface="Arial" panose="020B0604020202020204" pitchFamily="34" charset="0"/>
              <a:buChar char="•"/>
            </a:pPr>
            <a:r>
              <a:rPr lang="en-US" dirty="0" err="1"/>
              <a:t>Amteco</a:t>
            </a:r>
            <a:r>
              <a:rPr lang="en-US" dirty="0"/>
              <a:t> furnace: Molten salts</a:t>
            </a:r>
          </a:p>
          <a:p>
            <a:pPr marL="285750" indent="-285750">
              <a:spcBef>
                <a:spcPts val="0"/>
              </a:spcBef>
              <a:buFont typeface="Arial" panose="020B0604020202020204" pitchFamily="34" charset="0"/>
              <a:buChar char="•"/>
            </a:pPr>
            <a:r>
              <a:rPr lang="en-US" dirty="0"/>
              <a:t>Plant growth chamber</a:t>
            </a:r>
          </a:p>
          <a:p>
            <a:pPr>
              <a:spcBef>
                <a:spcPts val="0"/>
              </a:spcBef>
            </a:pPr>
            <a:endParaRPr lang="en-US" dirty="0"/>
          </a:p>
        </p:txBody>
      </p:sp>
      <p:sp>
        <p:nvSpPr>
          <p:cNvPr id="5" name="Content Placeholder 2">
            <a:extLst>
              <a:ext uri="{FF2B5EF4-FFF2-40B4-BE49-F238E27FC236}">
                <a16:creationId xmlns:a16="http://schemas.microsoft.com/office/drawing/2014/main" id="{43B7C47E-B31D-21A7-EF1B-823E60D664D6}"/>
              </a:ext>
            </a:extLst>
          </p:cNvPr>
          <p:cNvSpPr txBox="1">
            <a:spLocks/>
          </p:cNvSpPr>
          <p:nvPr/>
        </p:nvSpPr>
        <p:spPr>
          <a:xfrm>
            <a:off x="6096000" y="1408599"/>
            <a:ext cx="5781308" cy="4895416"/>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Future</a:t>
            </a:r>
          </a:p>
          <a:p>
            <a:pPr marL="285750" indent="-285750">
              <a:spcBef>
                <a:spcPts val="0"/>
              </a:spcBef>
              <a:buFont typeface="Arial" panose="020B0604020202020204" pitchFamily="34" charset="0"/>
              <a:buChar char="•"/>
            </a:pPr>
            <a:r>
              <a:rPr lang="en-US" dirty="0"/>
              <a:t>Expanded-cavity for </a:t>
            </a:r>
            <a:r>
              <a:rPr lang="en-US" dirty="0" err="1"/>
              <a:t>Amteco</a:t>
            </a:r>
            <a:r>
              <a:rPr lang="en-US" dirty="0"/>
              <a:t> furnace for larger samples</a:t>
            </a:r>
          </a:p>
          <a:p>
            <a:pPr marL="285750" indent="-285750">
              <a:spcBef>
                <a:spcPts val="0"/>
              </a:spcBef>
              <a:buFont typeface="Arial" panose="020B0604020202020204" pitchFamily="34" charset="0"/>
              <a:buChar char="•"/>
            </a:pPr>
            <a:r>
              <a:rPr lang="en-US" dirty="0"/>
              <a:t>Replace aging plant growth chamber</a:t>
            </a:r>
          </a:p>
          <a:p>
            <a:pPr marL="285750" indent="-285750">
              <a:spcBef>
                <a:spcPts val="0"/>
              </a:spcBef>
              <a:buFont typeface="Arial" panose="020B0604020202020204" pitchFamily="34" charset="0"/>
              <a:buChar char="•"/>
            </a:pPr>
            <a:r>
              <a:rPr lang="en-US" dirty="0"/>
              <a:t>Mechanical load frame(s)</a:t>
            </a:r>
          </a:p>
          <a:p>
            <a:pPr>
              <a:spcBef>
                <a:spcPts val="0"/>
              </a:spcBef>
            </a:pPr>
            <a:endParaRPr lang="en-US" dirty="0"/>
          </a:p>
        </p:txBody>
      </p:sp>
    </p:spTree>
    <p:extLst>
      <p:ext uri="{BB962C8B-B14F-4D97-AF65-F5344CB8AC3E}">
        <p14:creationId xmlns:p14="http://schemas.microsoft.com/office/powerpoint/2010/main" val="2633806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FCEA-6339-6DB9-4177-09CC56D00DA5}"/>
              </a:ext>
            </a:extLst>
          </p:cNvPr>
          <p:cNvSpPr>
            <a:spLocks noGrp="1"/>
          </p:cNvSpPr>
          <p:nvPr>
            <p:ph type="title"/>
          </p:nvPr>
        </p:nvSpPr>
        <p:spPr/>
        <p:txBody>
          <a:bodyPr/>
          <a:lstStyle/>
          <a:p>
            <a:r>
              <a:rPr lang="en-US" dirty="0"/>
              <a:t>MARS Highlights</a:t>
            </a:r>
          </a:p>
        </p:txBody>
      </p:sp>
      <p:sp>
        <p:nvSpPr>
          <p:cNvPr id="3" name="Text Placeholder 2">
            <a:extLst>
              <a:ext uri="{FF2B5EF4-FFF2-40B4-BE49-F238E27FC236}">
                <a16:creationId xmlns:a16="http://schemas.microsoft.com/office/drawing/2014/main" id="{C993FE11-D36E-7F08-8BB1-088580CE59C4}"/>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688977893"/>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HFIR" id="{2DCAC9F0-36AB-1A4F-92D7-6DA64AE5B288}" vid="{669AD2B9-6502-AB46-97B6-1D468BD080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ORNL-Presentation-16x9-HFIR</Template>
  <TotalTime>6036</TotalTime>
  <Words>3132</Words>
  <Application>Microsoft Macintosh PowerPoint</Application>
  <PresentationFormat>Widescreen</PresentationFormat>
  <Paragraphs>449</Paragraphs>
  <Slides>29</Slides>
  <Notes>8</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Aptos Light</vt:lpstr>
      <vt:lpstr>Arial</vt:lpstr>
      <vt:lpstr>AvenirNext LT Pro Regular</vt:lpstr>
      <vt:lpstr>Calibri</vt:lpstr>
      <vt:lpstr>Century Gothic</vt:lpstr>
      <vt:lpstr>ORNL Presentation</vt:lpstr>
      <vt:lpstr>MARS Imaging Instrument Suite Review from 2020 to 2025</vt:lpstr>
      <vt:lpstr>The MARS User Support Core Team (2020-2025)</vt:lpstr>
      <vt:lpstr>The MARS User Support Core Team (2026)</vt:lpstr>
      <vt:lpstr>The Multimodal Advanced Radiography Station</vt:lpstr>
      <vt:lpstr>Oversubscription rate, average ≈ 2.96</vt:lpstr>
      <vt:lpstr>Research diversity at MARS</vt:lpstr>
      <vt:lpstr>Since FY20, MARS users = 12-16% of HFIR users</vt:lpstr>
      <vt:lpstr>Sample environments</vt:lpstr>
      <vt:lpstr>MARS Highlights</vt:lpstr>
      <vt:lpstr>Effort in improving spatial resolution since 2021 (supported by instrument M&amp;S)</vt:lpstr>
      <vt:lpstr>Upgrade of detector gantry and sample table (May 21, 2024)</vt:lpstr>
      <vt:lpstr>Multiple imaging detector systems tailored for different needs (at the downstream main sample pos.) </vt:lpstr>
      <vt:lpstr>Upstream sample pos. also has a dedicated detector for high-speed imaging</vt:lpstr>
      <vt:lpstr>Development of neutron grating interferometry (nGI) (supported by division mid-scale investment)</vt:lpstr>
      <vt:lpstr>Demonstration using suspended nano PMMA spheres</vt:lpstr>
      <vt:lpstr>Applying nGI to study AM materials</vt:lpstr>
      <vt:lpstr>Addressing previous suite reviews</vt:lpstr>
      <vt:lpstr>PowerPoint Presentation</vt:lpstr>
      <vt:lpstr>PowerPoint Presentation</vt:lpstr>
      <vt:lpstr>Operando Imaging-Guided Gradient Design for High-Mass-loading Cathodes</vt:lpstr>
      <vt:lpstr>Summary</vt:lpstr>
      <vt:lpstr>Instrument experiments vs. publications (since 2011)</vt:lpstr>
      <vt:lpstr>Instrument experiments vs. publications (since 2019)</vt:lpstr>
      <vt:lpstr>Publication # is comparable with a few selected world class imaging instruments </vt:lpstr>
      <vt:lpstr>Near-term instrument upgrades</vt:lpstr>
      <vt:lpstr>Future of MARS</vt:lpstr>
      <vt:lpstr>Vision of MARS</vt:lpstr>
      <vt:lpstr>Acknowledgments</vt:lpstr>
      <vt:lpstr>SWOT Analysis – MARS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Torres, James</dc:creator>
  <cp:keywords/>
  <dc:description/>
  <cp:lastModifiedBy>Zhang, Yuxuan</cp:lastModifiedBy>
  <cp:revision>185</cp:revision>
  <dcterms:created xsi:type="dcterms:W3CDTF">2026-01-14T14:15:09Z</dcterms:created>
  <dcterms:modified xsi:type="dcterms:W3CDTF">2026-02-04T02:15:58Z</dcterms:modified>
  <cp:category/>
</cp:coreProperties>
</file>